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57" r:id="rId3"/>
    <p:sldId id="260" r:id="rId4"/>
    <p:sldId id="259" r:id="rId5"/>
    <p:sldId id="263" r:id="rId6"/>
    <p:sldId id="264" r:id="rId7"/>
    <p:sldId id="265" r:id="rId8"/>
    <p:sldId id="309" r:id="rId9"/>
    <p:sldId id="266" r:id="rId10"/>
    <p:sldId id="310" r:id="rId11"/>
    <p:sldId id="311" r:id="rId12"/>
    <p:sldId id="312" r:id="rId13"/>
    <p:sldId id="269" r:id="rId14"/>
    <p:sldId id="270" r:id="rId15"/>
    <p:sldId id="272" r:id="rId16"/>
    <p:sldId id="313" r:id="rId17"/>
    <p:sldId id="314" r:id="rId18"/>
    <p:sldId id="315" r:id="rId19"/>
    <p:sldId id="316" r:id="rId20"/>
    <p:sldId id="317" r:id="rId21"/>
    <p:sldId id="318" r:id="rId22"/>
    <p:sldId id="319" r:id="rId23"/>
    <p:sldId id="320" r:id="rId24"/>
    <p:sldId id="273" r:id="rId25"/>
    <p:sldId id="276" r:id="rId26"/>
    <p:sldId id="321" r:id="rId27"/>
    <p:sldId id="322" r:id="rId28"/>
    <p:sldId id="271" r:id="rId29"/>
    <p:sldId id="290" r:id="rId30"/>
    <p:sldId id="324" r:id="rId31"/>
    <p:sldId id="323" r:id="rId32"/>
    <p:sldId id="325" r:id="rId33"/>
    <p:sldId id="326" r:id="rId34"/>
    <p:sldId id="327" r:id="rId35"/>
    <p:sldId id="329" r:id="rId36"/>
    <p:sldId id="340" r:id="rId37"/>
    <p:sldId id="330" r:id="rId38"/>
    <p:sldId id="331" r:id="rId39"/>
    <p:sldId id="332" r:id="rId40"/>
    <p:sldId id="267" r:id="rId41"/>
    <p:sldId id="333" r:id="rId42"/>
    <p:sldId id="334" r:id="rId43"/>
    <p:sldId id="335" r:id="rId44"/>
    <p:sldId id="337" r:id="rId45"/>
    <p:sldId id="338"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862" autoAdjust="0"/>
    <p:restoredTop sz="94660"/>
  </p:normalViewPr>
  <p:slideViewPr>
    <p:cSldViewPr snapToGrid="0">
      <p:cViewPr varScale="1">
        <p:scale>
          <a:sx n="77" d="100"/>
          <a:sy n="77" d="100"/>
        </p:scale>
        <p:origin x="108" y="6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35FEAB-23C0-46F2-B045-2D4935224C0D}" type="datetimeFigureOut">
              <a:rPr lang="en-US" smtClean="0"/>
              <a:t>03-May-23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13D5DF-02DE-4604-AEBC-1A4B06ED114F}" type="slidenum">
              <a:rPr lang="en-US" smtClean="0"/>
              <a:t>‹#›</a:t>
            </a:fld>
            <a:endParaRPr lang="en-US"/>
          </a:p>
        </p:txBody>
      </p:sp>
    </p:spTree>
    <p:extLst>
      <p:ext uri="{BB962C8B-B14F-4D97-AF65-F5344CB8AC3E}">
        <p14:creationId xmlns:p14="http://schemas.microsoft.com/office/powerpoint/2010/main" val="367651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807C1-EA6D-F516-7C58-92A33F3942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B3ACC61-CE61-2CD3-3780-4C237F48BE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58F0ECD-F472-4CAF-B5FA-6B6CD9BA555B}"/>
              </a:ext>
            </a:extLst>
          </p:cNvPr>
          <p:cNvSpPr>
            <a:spLocks noGrp="1"/>
          </p:cNvSpPr>
          <p:nvPr>
            <p:ph type="dt" sz="half" idx="10"/>
          </p:nvPr>
        </p:nvSpPr>
        <p:spPr/>
        <p:txBody>
          <a:bodyPr/>
          <a:lstStyle/>
          <a:p>
            <a:fld id="{D9E69111-8625-4257-A24C-CDFD3691B944}" type="datetime1">
              <a:rPr lang="en-US" smtClean="0"/>
              <a:t>03-May-23</a:t>
            </a:fld>
            <a:endParaRPr lang="en-US"/>
          </a:p>
        </p:txBody>
      </p:sp>
      <p:sp>
        <p:nvSpPr>
          <p:cNvPr id="5" name="Footer Placeholder 4">
            <a:extLst>
              <a:ext uri="{FF2B5EF4-FFF2-40B4-BE49-F238E27FC236}">
                <a16:creationId xmlns:a16="http://schemas.microsoft.com/office/drawing/2014/main" id="{B5B00F43-DE26-9FB0-6580-E06DF61E8B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4BDD9D-6258-598F-2492-B4989CCB4D61}"/>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3870761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B6AD4-AC05-5A82-39CE-A2F4D111562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358D69-BA19-78A5-FF38-9F41E40CAEE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81B9-480A-DB7E-6734-2C11FB819BA6}"/>
              </a:ext>
            </a:extLst>
          </p:cNvPr>
          <p:cNvSpPr>
            <a:spLocks noGrp="1"/>
          </p:cNvSpPr>
          <p:nvPr>
            <p:ph type="dt" sz="half" idx="10"/>
          </p:nvPr>
        </p:nvSpPr>
        <p:spPr/>
        <p:txBody>
          <a:bodyPr/>
          <a:lstStyle/>
          <a:p>
            <a:fld id="{A254D2E4-CBF0-43AD-902D-DE1DC0CF0BF7}" type="datetime1">
              <a:rPr lang="en-US" smtClean="0"/>
              <a:t>03-May-23</a:t>
            </a:fld>
            <a:endParaRPr lang="en-US"/>
          </a:p>
        </p:txBody>
      </p:sp>
      <p:sp>
        <p:nvSpPr>
          <p:cNvPr id="5" name="Footer Placeholder 4">
            <a:extLst>
              <a:ext uri="{FF2B5EF4-FFF2-40B4-BE49-F238E27FC236}">
                <a16:creationId xmlns:a16="http://schemas.microsoft.com/office/drawing/2014/main" id="{A0AE1057-D8E3-D7F1-397C-8D3C90D974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EAB383-986C-DF72-F6C8-742D0D1280F1}"/>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1040159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CF40DE-2D59-0CC4-CB17-1C66E1F3ED5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7F6377-82AC-F586-F72D-F9C168D046B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8CF190-2E4E-C27F-2E57-5D9629FCCCBA}"/>
              </a:ext>
            </a:extLst>
          </p:cNvPr>
          <p:cNvSpPr>
            <a:spLocks noGrp="1"/>
          </p:cNvSpPr>
          <p:nvPr>
            <p:ph type="dt" sz="half" idx="10"/>
          </p:nvPr>
        </p:nvSpPr>
        <p:spPr/>
        <p:txBody>
          <a:bodyPr/>
          <a:lstStyle/>
          <a:p>
            <a:fld id="{3C60D8DD-FC24-47D8-97A4-A0EABF72993B}" type="datetime1">
              <a:rPr lang="en-US" smtClean="0"/>
              <a:t>03-May-23</a:t>
            </a:fld>
            <a:endParaRPr lang="en-US"/>
          </a:p>
        </p:txBody>
      </p:sp>
      <p:sp>
        <p:nvSpPr>
          <p:cNvPr id="5" name="Footer Placeholder 4">
            <a:extLst>
              <a:ext uri="{FF2B5EF4-FFF2-40B4-BE49-F238E27FC236}">
                <a16:creationId xmlns:a16="http://schemas.microsoft.com/office/drawing/2014/main" id="{DD597507-59B8-AF44-F4D9-C4EC71DD04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78C604-FC79-6966-A058-60B6B47BCC7B}"/>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2481115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2A056-79EB-6CDB-62E3-183E5213BD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F59EFC-1258-5E94-1517-C0D1C49F4E4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E855E4-2C0E-8E7D-177D-8FC136074B1D}"/>
              </a:ext>
            </a:extLst>
          </p:cNvPr>
          <p:cNvSpPr>
            <a:spLocks noGrp="1"/>
          </p:cNvSpPr>
          <p:nvPr>
            <p:ph type="dt" sz="half" idx="10"/>
          </p:nvPr>
        </p:nvSpPr>
        <p:spPr/>
        <p:txBody>
          <a:bodyPr/>
          <a:lstStyle/>
          <a:p>
            <a:fld id="{C9ADF30C-D099-490A-A021-5D435D600DB8}" type="datetime1">
              <a:rPr lang="en-US" smtClean="0"/>
              <a:t>03-May-23</a:t>
            </a:fld>
            <a:endParaRPr lang="en-US"/>
          </a:p>
        </p:txBody>
      </p:sp>
      <p:sp>
        <p:nvSpPr>
          <p:cNvPr id="5" name="Footer Placeholder 4">
            <a:extLst>
              <a:ext uri="{FF2B5EF4-FFF2-40B4-BE49-F238E27FC236}">
                <a16:creationId xmlns:a16="http://schemas.microsoft.com/office/drawing/2014/main" id="{3406B2E4-BC0C-A763-7C72-06B12DCFBC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DF488E-11B1-9706-B162-94E13E657366}"/>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360938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1B451-0B3A-B8F0-ED93-824C3708E08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012B688-0DEB-9A54-B0F3-5D3998E695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BFCCDC-8BFF-B32F-1F01-65A8E4C20D10}"/>
              </a:ext>
            </a:extLst>
          </p:cNvPr>
          <p:cNvSpPr>
            <a:spLocks noGrp="1"/>
          </p:cNvSpPr>
          <p:nvPr>
            <p:ph type="dt" sz="half" idx="10"/>
          </p:nvPr>
        </p:nvSpPr>
        <p:spPr/>
        <p:txBody>
          <a:bodyPr/>
          <a:lstStyle/>
          <a:p>
            <a:fld id="{BEEB7FEC-2C4B-44DB-A67B-E73162548E15}" type="datetime1">
              <a:rPr lang="en-US" smtClean="0"/>
              <a:t>03-May-23</a:t>
            </a:fld>
            <a:endParaRPr lang="en-US"/>
          </a:p>
        </p:txBody>
      </p:sp>
      <p:sp>
        <p:nvSpPr>
          <p:cNvPr id="5" name="Footer Placeholder 4">
            <a:extLst>
              <a:ext uri="{FF2B5EF4-FFF2-40B4-BE49-F238E27FC236}">
                <a16:creationId xmlns:a16="http://schemas.microsoft.com/office/drawing/2014/main" id="{715E416E-1E83-D593-AFCA-956A94FC4F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062916-6875-A44B-8E45-3B537E715D80}"/>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4059117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4BB77-1893-EE5A-502D-8594EDD7DD5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8B14EB-1A1F-EC72-0341-2EFF7C94C3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E52D052-C3C5-9B7C-B9EE-44A61B877C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814886-7EB6-D757-AC82-4CE37E1FF08E}"/>
              </a:ext>
            </a:extLst>
          </p:cNvPr>
          <p:cNvSpPr>
            <a:spLocks noGrp="1"/>
          </p:cNvSpPr>
          <p:nvPr>
            <p:ph type="dt" sz="half" idx="10"/>
          </p:nvPr>
        </p:nvSpPr>
        <p:spPr/>
        <p:txBody>
          <a:bodyPr/>
          <a:lstStyle/>
          <a:p>
            <a:fld id="{0118E1AC-368D-4B95-822E-B783F38C7B5C}" type="datetime1">
              <a:rPr lang="en-US" smtClean="0"/>
              <a:t>03-May-23</a:t>
            </a:fld>
            <a:endParaRPr lang="en-US"/>
          </a:p>
        </p:txBody>
      </p:sp>
      <p:sp>
        <p:nvSpPr>
          <p:cNvPr id="6" name="Footer Placeholder 5">
            <a:extLst>
              <a:ext uri="{FF2B5EF4-FFF2-40B4-BE49-F238E27FC236}">
                <a16:creationId xmlns:a16="http://schemas.microsoft.com/office/drawing/2014/main" id="{1B641328-C4B4-E73E-2A76-2DB4B68333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22D8F3-FF9F-AC5C-A35F-FD1BC9BA09BC}"/>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3492349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6B36C-46D5-51DB-E498-ADBBE9A686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A0266DF-B39B-29BB-DF13-56BB7AFEA5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8EDD20-5686-5633-66E7-4F007A6B821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A247A6-8D3C-A0FF-22CB-0DA8E71B11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E02073-12AA-01D6-D346-A40AAB385B6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C0AFCCC-9022-C137-9C41-5272BC9C90E5}"/>
              </a:ext>
            </a:extLst>
          </p:cNvPr>
          <p:cNvSpPr>
            <a:spLocks noGrp="1"/>
          </p:cNvSpPr>
          <p:nvPr>
            <p:ph type="dt" sz="half" idx="10"/>
          </p:nvPr>
        </p:nvSpPr>
        <p:spPr/>
        <p:txBody>
          <a:bodyPr/>
          <a:lstStyle/>
          <a:p>
            <a:fld id="{27843253-0E00-4204-BD62-4A3A51F9CDBB}" type="datetime1">
              <a:rPr lang="en-US" smtClean="0"/>
              <a:t>03-May-23</a:t>
            </a:fld>
            <a:endParaRPr lang="en-US"/>
          </a:p>
        </p:txBody>
      </p:sp>
      <p:sp>
        <p:nvSpPr>
          <p:cNvPr id="8" name="Footer Placeholder 7">
            <a:extLst>
              <a:ext uri="{FF2B5EF4-FFF2-40B4-BE49-F238E27FC236}">
                <a16:creationId xmlns:a16="http://schemas.microsoft.com/office/drawing/2014/main" id="{7A6E70C2-755E-4D73-9BB0-8AB1F4AFDF6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CA21EF8-6DFC-6C74-3690-6B419FC27D6C}"/>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3649825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CF00C-8FD9-DD0B-038B-D9A9E60B29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274A082-855E-1F15-E869-8DD40B8E3A44}"/>
              </a:ext>
            </a:extLst>
          </p:cNvPr>
          <p:cNvSpPr>
            <a:spLocks noGrp="1"/>
          </p:cNvSpPr>
          <p:nvPr>
            <p:ph type="dt" sz="half" idx="10"/>
          </p:nvPr>
        </p:nvSpPr>
        <p:spPr/>
        <p:txBody>
          <a:bodyPr/>
          <a:lstStyle/>
          <a:p>
            <a:fld id="{AE66CC41-914C-4677-B064-6FDB40B50B17}" type="datetime1">
              <a:rPr lang="en-US" smtClean="0"/>
              <a:t>03-May-23</a:t>
            </a:fld>
            <a:endParaRPr lang="en-US"/>
          </a:p>
        </p:txBody>
      </p:sp>
      <p:sp>
        <p:nvSpPr>
          <p:cNvPr id="4" name="Footer Placeholder 3">
            <a:extLst>
              <a:ext uri="{FF2B5EF4-FFF2-40B4-BE49-F238E27FC236}">
                <a16:creationId xmlns:a16="http://schemas.microsoft.com/office/drawing/2014/main" id="{46F7CAA6-2668-644F-ADAF-D73E3C140D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87B2CA4-A2A1-9520-FEEB-0C181A24A957}"/>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3465107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44F00E-EB32-ADE0-1416-9CF73F1F73D9}"/>
              </a:ext>
            </a:extLst>
          </p:cNvPr>
          <p:cNvSpPr>
            <a:spLocks noGrp="1"/>
          </p:cNvSpPr>
          <p:nvPr>
            <p:ph type="dt" sz="half" idx="10"/>
          </p:nvPr>
        </p:nvSpPr>
        <p:spPr/>
        <p:txBody>
          <a:bodyPr/>
          <a:lstStyle/>
          <a:p>
            <a:fld id="{910AE957-A5B7-402F-A045-6FA6246FF738}" type="datetime1">
              <a:rPr lang="en-US" smtClean="0"/>
              <a:t>03-May-23</a:t>
            </a:fld>
            <a:endParaRPr lang="en-US"/>
          </a:p>
        </p:txBody>
      </p:sp>
      <p:sp>
        <p:nvSpPr>
          <p:cNvPr id="3" name="Footer Placeholder 2">
            <a:extLst>
              <a:ext uri="{FF2B5EF4-FFF2-40B4-BE49-F238E27FC236}">
                <a16:creationId xmlns:a16="http://schemas.microsoft.com/office/drawing/2014/main" id="{4C673B10-3E0E-12AB-073F-3168A395369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FC193E0-A17C-1B39-BDCC-EC90563E99FE}"/>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2815341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89EDC-F20C-585D-B8E5-26247A9C10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F7FF30-9A8E-53CD-9686-09AE2C81AA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04F4A7A-36CD-5717-92CF-A5CA888344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A1701C-BF90-C241-9F71-CF6506EF753D}"/>
              </a:ext>
            </a:extLst>
          </p:cNvPr>
          <p:cNvSpPr>
            <a:spLocks noGrp="1"/>
          </p:cNvSpPr>
          <p:nvPr>
            <p:ph type="dt" sz="half" idx="10"/>
          </p:nvPr>
        </p:nvSpPr>
        <p:spPr/>
        <p:txBody>
          <a:bodyPr/>
          <a:lstStyle/>
          <a:p>
            <a:fld id="{6B6EA745-9D52-45CE-825E-04904B8365B0}" type="datetime1">
              <a:rPr lang="en-US" smtClean="0"/>
              <a:t>03-May-23</a:t>
            </a:fld>
            <a:endParaRPr lang="en-US"/>
          </a:p>
        </p:txBody>
      </p:sp>
      <p:sp>
        <p:nvSpPr>
          <p:cNvPr id="6" name="Footer Placeholder 5">
            <a:extLst>
              <a:ext uri="{FF2B5EF4-FFF2-40B4-BE49-F238E27FC236}">
                <a16:creationId xmlns:a16="http://schemas.microsoft.com/office/drawing/2014/main" id="{859BD027-23C0-A303-53EA-219120B167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61FAAA-8AB0-1B2F-585C-710BC9A66BEB}"/>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838080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D43C7-BCCC-2D1E-F457-5934921F99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336786-3901-6D21-6526-CA0E11177C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CC4DFE9-E69D-0F10-2326-1838198826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3904BD-44DE-87EB-44BC-86CDE6141630}"/>
              </a:ext>
            </a:extLst>
          </p:cNvPr>
          <p:cNvSpPr>
            <a:spLocks noGrp="1"/>
          </p:cNvSpPr>
          <p:nvPr>
            <p:ph type="dt" sz="half" idx="10"/>
          </p:nvPr>
        </p:nvSpPr>
        <p:spPr/>
        <p:txBody>
          <a:bodyPr/>
          <a:lstStyle/>
          <a:p>
            <a:fld id="{0C6DB9FC-ADDE-4401-8EAD-52CC2195D858}" type="datetime1">
              <a:rPr lang="en-US" smtClean="0"/>
              <a:t>03-May-23</a:t>
            </a:fld>
            <a:endParaRPr lang="en-US"/>
          </a:p>
        </p:txBody>
      </p:sp>
      <p:sp>
        <p:nvSpPr>
          <p:cNvPr id="6" name="Footer Placeholder 5">
            <a:extLst>
              <a:ext uri="{FF2B5EF4-FFF2-40B4-BE49-F238E27FC236}">
                <a16:creationId xmlns:a16="http://schemas.microsoft.com/office/drawing/2014/main" id="{BA0CC2CE-B89D-698A-650D-E23F682956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901ABC-F708-535F-3218-9EF65BC42C89}"/>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1125210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C8C7B0-8F60-7AA3-06C6-426DE8F695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BC5BAF7-DC64-826F-99D5-1257287729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9C6C72-EA9A-3BBF-498A-613C0668E3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D84966-A70F-4AD1-8EAD-ABEA61CB9A86}" type="datetime1">
              <a:rPr lang="en-US" smtClean="0"/>
              <a:t>03-May-23</a:t>
            </a:fld>
            <a:endParaRPr lang="en-US"/>
          </a:p>
        </p:txBody>
      </p:sp>
      <p:sp>
        <p:nvSpPr>
          <p:cNvPr id="5" name="Footer Placeholder 4">
            <a:extLst>
              <a:ext uri="{FF2B5EF4-FFF2-40B4-BE49-F238E27FC236}">
                <a16:creationId xmlns:a16="http://schemas.microsoft.com/office/drawing/2014/main" id="{F12FEEAE-CF67-A707-8451-9AF9A39645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A6163FF-25D4-3D6E-FE9A-99D94B10CA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3454D8-387F-478A-925F-137CDA56CE39}" type="slidenum">
              <a:rPr lang="en-US" smtClean="0"/>
              <a:t>‹#›</a:t>
            </a:fld>
            <a:endParaRPr lang="en-US"/>
          </a:p>
        </p:txBody>
      </p:sp>
    </p:spTree>
    <p:extLst>
      <p:ext uri="{BB962C8B-B14F-4D97-AF65-F5344CB8AC3E}">
        <p14:creationId xmlns:p14="http://schemas.microsoft.com/office/powerpoint/2010/main" val="41123973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5.png"/><Relationship Id="rId3" Type="http://schemas.openxmlformats.org/officeDocument/2006/relationships/slide" Target="slide5.xml"/><Relationship Id="rId7" Type="http://schemas.openxmlformats.org/officeDocument/2006/relationships/image" Target="../media/image310.png"/><Relationship Id="rId12" Type="http://schemas.openxmlformats.org/officeDocument/2006/relationships/slide" Target="slide28.xml"/><Relationship Id="rId2" Type="http://schemas.openxmlformats.org/officeDocument/2006/relationships/image" Target="../media/image2.png"/><Relationship Id="rId16"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slide" Target="slide14.xml"/><Relationship Id="rId11"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slide" Target="slide37.xml"/><Relationship Id="rId10" Type="http://schemas.openxmlformats.org/officeDocument/2006/relationships/image" Target="../media/image44.png"/><Relationship Id="rId4" Type="http://schemas.openxmlformats.org/officeDocument/2006/relationships/image" Target="../media/image210.png"/><Relationship Id="rId9" Type="http://schemas.openxmlformats.org/officeDocument/2006/relationships/slide" Target="slide24.xml"/><Relationship Id="rId1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slide" Target="slide8.xml"/><Relationship Id="rId7"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ni.com/pdf/manuals/371371n.pdf" TargetMode="External"/><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hyperlink" Target="https://www.ni.com/pdf/manuals/371371n.pdf" TargetMode="External"/></Relationships>
</file>

<file path=ppt/slides/_rels/slide4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0.png"/><Relationship Id="rId7" Type="http://schemas.openxmlformats.org/officeDocument/2006/relationships/slide" Target="slide40.xml"/><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0.png"/><Relationship Id="rId4" Type="http://schemas.openxmlformats.org/officeDocument/2006/relationships/slide" Target="slide39.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ECA70394-0A2F-81B5-D09E-1F8FC1129ABB}"/>
              </a:ext>
            </a:extLst>
          </p:cNvPr>
          <p:cNvPicPr>
            <a:picLocks noChangeAspect="1"/>
          </p:cNvPicPr>
          <p:nvPr/>
        </p:nvPicPr>
        <p:blipFill rotWithShape="1">
          <a:blip r:embed="rId2">
            <a:extLst>
              <a:ext uri="{28A0092B-C50C-407E-A947-70E740481C1C}">
                <a14:useLocalDpi xmlns:a14="http://schemas.microsoft.com/office/drawing/2010/main" val="0"/>
              </a:ext>
            </a:extLst>
          </a:blip>
          <a:srcRect t="838" r="1" b="2495"/>
          <a:stretch/>
        </p:blipFill>
        <p:spPr>
          <a:xfrm>
            <a:off x="5101771" y="10"/>
            <a:ext cx="7094361" cy="6857989"/>
          </a:xfrm>
          <a:prstGeom prst="rect">
            <a:avLst/>
          </a:prstGeom>
        </p:spPr>
      </p:pic>
      <p:sp>
        <p:nvSpPr>
          <p:cNvPr id="49" name="Rectangle 48">
            <a:extLst>
              <a:ext uri="{FF2B5EF4-FFF2-40B4-BE49-F238E27FC236}">
                <a16:creationId xmlns:a16="http://schemas.microsoft.com/office/drawing/2014/main" id="{A34066D6-1B59-4642-A86D-39464CEE97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527208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rc 50">
            <a:extLst>
              <a:ext uri="{FF2B5EF4-FFF2-40B4-BE49-F238E27FC236}">
                <a16:creationId xmlns:a16="http://schemas.microsoft.com/office/drawing/2014/main" id="{18E928D9-3091-4385-B979-265D55AD02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03011">
            <a:off x="1718653" y="700861"/>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CE5D6F2-F135-01C0-2C8C-2CD30A369E24}"/>
              </a:ext>
            </a:extLst>
          </p:cNvPr>
          <p:cNvSpPr>
            <a:spLocks noGrp="1"/>
          </p:cNvSpPr>
          <p:nvPr>
            <p:ph type="ctrTitle"/>
          </p:nvPr>
        </p:nvSpPr>
        <p:spPr>
          <a:xfrm>
            <a:off x="643467" y="795509"/>
            <a:ext cx="4092525" cy="2798604"/>
          </a:xfrm>
        </p:spPr>
        <p:txBody>
          <a:bodyPr>
            <a:normAutofit/>
          </a:bodyPr>
          <a:lstStyle/>
          <a:p>
            <a:r>
              <a:rPr lang="en-US">
                <a:solidFill>
                  <a:srgbClr val="FFFFFF"/>
                </a:solidFill>
              </a:rPr>
              <a:t>DMM-Blender training</a:t>
            </a:r>
          </a:p>
        </p:txBody>
      </p:sp>
      <p:sp>
        <p:nvSpPr>
          <p:cNvPr id="53" name="Oval 52">
            <a:extLst>
              <a:ext uri="{FF2B5EF4-FFF2-40B4-BE49-F238E27FC236}">
                <a16:creationId xmlns:a16="http://schemas.microsoft.com/office/drawing/2014/main" id="{7D602432-D774-4CF5-94E8-7D52D01059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1186" y="4626633"/>
            <a:ext cx="491961" cy="4919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Subtitle 2">
            <a:extLst>
              <a:ext uri="{FF2B5EF4-FFF2-40B4-BE49-F238E27FC236}">
                <a16:creationId xmlns:a16="http://schemas.microsoft.com/office/drawing/2014/main" id="{3C753AFD-A825-6B7C-C995-1B85E7AD869A}"/>
              </a:ext>
            </a:extLst>
          </p:cNvPr>
          <p:cNvSpPr>
            <a:spLocks noGrp="1"/>
          </p:cNvSpPr>
          <p:nvPr>
            <p:ph type="subTitle" idx="1"/>
          </p:nvPr>
        </p:nvSpPr>
        <p:spPr>
          <a:xfrm>
            <a:off x="643467" y="3686187"/>
            <a:ext cx="4092525" cy="2292581"/>
          </a:xfrm>
        </p:spPr>
        <p:txBody>
          <a:bodyPr>
            <a:normAutofit/>
          </a:bodyPr>
          <a:lstStyle/>
          <a:p>
            <a:r>
              <a:rPr lang="en-US">
                <a:solidFill>
                  <a:srgbClr val="FFFFFF"/>
                </a:solidFill>
              </a:rPr>
              <a:t>F. J. Mangiarotti, 2023.05.09</a:t>
            </a:r>
          </a:p>
        </p:txBody>
      </p:sp>
      <p:sp>
        <p:nvSpPr>
          <p:cNvPr id="55" name="Rectangle 54">
            <a:extLst>
              <a:ext uri="{FF2B5EF4-FFF2-40B4-BE49-F238E27FC236}">
                <a16:creationId xmlns:a16="http://schemas.microsoft.com/office/drawing/2014/main" id="{CBF9EBB4-5078-47B2-AAA0-DF4A88D81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27932" y="5011563"/>
            <a:ext cx="731558" cy="731558"/>
          </a:xfrm>
          <a:prstGeom prst="rect">
            <a:avLst/>
          </a:prstGeom>
          <a:noFill/>
          <a:ln w="127000">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4990B82F-0166-EDED-CBBA-A5C36A91E558}"/>
              </a:ext>
            </a:extLst>
          </p:cNvPr>
          <p:cNvSpPr>
            <a:spLocks noGrp="1"/>
          </p:cNvSpPr>
          <p:nvPr>
            <p:ph type="sldNum" sz="quarter" idx="12"/>
          </p:nvPr>
        </p:nvSpPr>
        <p:spPr>
          <a:xfrm>
            <a:off x="8610600" y="6356350"/>
            <a:ext cx="2743200" cy="365125"/>
          </a:xfrm>
        </p:spPr>
        <p:txBody>
          <a:bodyPr>
            <a:normAutofit/>
          </a:bodyPr>
          <a:lstStyle/>
          <a:p>
            <a:pPr>
              <a:spcAft>
                <a:spcPts val="600"/>
              </a:spcAft>
            </a:pPr>
            <a:fld id="{713454D8-387F-478A-925F-137CDA56CE39}" type="slidenum">
              <a:rPr lang="en-US">
                <a:solidFill>
                  <a:srgbClr val="FFFFFF"/>
                </a:solidFill>
              </a:rPr>
              <a:pPr>
                <a:spcAft>
                  <a:spcPts val="600"/>
                </a:spcAft>
              </a:pPr>
              <a:t>1</a:t>
            </a:fld>
            <a:endParaRPr lang="en-US">
              <a:solidFill>
                <a:srgbClr val="FFFFFF"/>
              </a:solidFill>
            </a:endParaRPr>
          </a:p>
        </p:txBody>
      </p:sp>
    </p:spTree>
    <p:extLst>
      <p:ext uri="{BB962C8B-B14F-4D97-AF65-F5344CB8AC3E}">
        <p14:creationId xmlns:p14="http://schemas.microsoft.com/office/powerpoint/2010/main" val="3729806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DE404A-1E6C-2F82-E9BC-71A225513E86}"/>
              </a:ext>
            </a:extLst>
          </p:cNvPr>
          <p:cNvPicPr>
            <a:picLocks noChangeAspect="1"/>
          </p:cNvPicPr>
          <p:nvPr/>
        </p:nvPicPr>
        <p:blipFill>
          <a:blip r:embed="rId2"/>
          <a:stretch>
            <a:fillRect/>
          </a:stretch>
        </p:blipFill>
        <p:spPr>
          <a:xfrm>
            <a:off x="261937" y="568323"/>
            <a:ext cx="11669157" cy="5721859"/>
          </a:xfrm>
          <a:prstGeom prst="rect">
            <a:avLst/>
          </a:prstGeom>
        </p:spPr>
      </p:pic>
      <p:sp>
        <p:nvSpPr>
          <p:cNvPr id="5" name="Rectangle 4">
            <a:extLst>
              <a:ext uri="{FF2B5EF4-FFF2-40B4-BE49-F238E27FC236}">
                <a16:creationId xmlns:a16="http://schemas.microsoft.com/office/drawing/2014/main" id="{32DAF705-5E43-3A07-9B18-0550217D4BA0}"/>
              </a:ext>
            </a:extLst>
          </p:cNvPr>
          <p:cNvSpPr/>
          <p:nvPr/>
        </p:nvSpPr>
        <p:spPr>
          <a:xfrm>
            <a:off x="168384" y="211621"/>
            <a:ext cx="7461139" cy="653207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E41C541-446F-6DBF-A899-70FACEFB883D}"/>
              </a:ext>
            </a:extLst>
          </p:cNvPr>
          <p:cNvSpPr/>
          <p:nvPr/>
        </p:nvSpPr>
        <p:spPr>
          <a:xfrm>
            <a:off x="7629524" y="2492829"/>
            <a:ext cx="4394083" cy="425086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1400174" y="978664"/>
            <a:ext cx="5667376" cy="3693319"/>
          </a:xfrm>
          <a:prstGeom prst="rect">
            <a:avLst/>
          </a:prstGeom>
          <a:noFill/>
        </p:spPr>
        <p:txBody>
          <a:bodyPr wrap="square" rtlCol="0">
            <a:spAutoFit/>
          </a:bodyPr>
          <a:lstStyle/>
          <a:p>
            <a:r>
              <a:rPr lang="en-US" dirty="0"/>
              <a:t>You can select some analysis options as well:</a:t>
            </a:r>
          </a:p>
          <a:p>
            <a:endParaRPr lang="en-US" dirty="0"/>
          </a:p>
          <a:p>
            <a:pPr marL="342900" indent="-342900">
              <a:buFont typeface="+mj-lt"/>
              <a:buAutoNum type="arabicPeriod" startAt="3"/>
            </a:pPr>
            <a:r>
              <a:rPr lang="en-US" b="1" dirty="0"/>
              <a:t>Re-use last settings</a:t>
            </a:r>
            <a:r>
              <a:rPr lang="en-US" dirty="0"/>
              <a:t>: sometimes you want to apply the same analysis settings you just used to another file, or for example you want to re-run the same file but change the time range. Select this option to do it.</a:t>
            </a:r>
            <a:br>
              <a:rPr lang="en-US" dirty="0"/>
            </a:br>
            <a:r>
              <a:rPr lang="en-US" dirty="0"/>
              <a:t>Note: if you are not sure, it’s more reliable to use an analysis setting file (two slides before).</a:t>
            </a:r>
          </a:p>
          <a:p>
            <a:pPr marL="342900" indent="-342900">
              <a:buAutoNum type="arabicPeriod" startAt="3"/>
            </a:pPr>
            <a:endParaRPr lang="en-US" dirty="0"/>
          </a:p>
          <a:p>
            <a:pPr marL="342900" indent="-342900">
              <a:buAutoNum type="arabicPeriod" startAt="3"/>
            </a:pPr>
            <a:r>
              <a:rPr lang="en-US" b="1" dirty="0"/>
              <a:t>Use the same analysis settings for all files</a:t>
            </a:r>
            <a:r>
              <a:rPr lang="en-US" dirty="0"/>
              <a:t>: in case you analyze many files at the same time, you can choose the settings one file by one (default) or choose the settings at the start and run all with the same settings. </a:t>
            </a:r>
          </a:p>
        </p:txBody>
      </p:sp>
      <p:sp>
        <p:nvSpPr>
          <p:cNvPr id="3" name="Slide Number Placeholder 2">
            <a:extLst>
              <a:ext uri="{FF2B5EF4-FFF2-40B4-BE49-F238E27FC236}">
                <a16:creationId xmlns:a16="http://schemas.microsoft.com/office/drawing/2014/main" id="{B58F7DFB-83E3-09E4-EBEA-B0505F2A1625}"/>
              </a:ext>
            </a:extLst>
          </p:cNvPr>
          <p:cNvSpPr>
            <a:spLocks noGrp="1"/>
          </p:cNvSpPr>
          <p:nvPr>
            <p:ph type="sldNum" sz="quarter" idx="12"/>
          </p:nvPr>
        </p:nvSpPr>
        <p:spPr/>
        <p:txBody>
          <a:bodyPr/>
          <a:lstStyle/>
          <a:p>
            <a:fld id="{713454D8-387F-478A-925F-137CDA56CE39}" type="slidenum">
              <a:rPr lang="en-US" smtClean="0"/>
              <a:t>10</a:t>
            </a:fld>
            <a:endParaRPr lang="en-US"/>
          </a:p>
        </p:txBody>
      </p:sp>
      <p:sp>
        <p:nvSpPr>
          <p:cNvPr id="4" name="Rectangle 3">
            <a:extLst>
              <a:ext uri="{FF2B5EF4-FFF2-40B4-BE49-F238E27FC236}">
                <a16:creationId xmlns:a16="http://schemas.microsoft.com/office/drawing/2014/main" id="{7DDC458C-4BB1-BCA5-8BE0-DF3D385EAA1A}"/>
              </a:ext>
            </a:extLst>
          </p:cNvPr>
          <p:cNvSpPr/>
          <p:nvPr/>
        </p:nvSpPr>
        <p:spPr>
          <a:xfrm>
            <a:off x="7629524" y="1"/>
            <a:ext cx="4394083" cy="189411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72402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DE404A-1E6C-2F82-E9BC-71A225513E86}"/>
              </a:ext>
            </a:extLst>
          </p:cNvPr>
          <p:cNvPicPr>
            <a:picLocks noChangeAspect="1"/>
          </p:cNvPicPr>
          <p:nvPr/>
        </p:nvPicPr>
        <p:blipFill>
          <a:blip r:embed="rId2"/>
          <a:stretch>
            <a:fillRect/>
          </a:stretch>
        </p:blipFill>
        <p:spPr>
          <a:xfrm>
            <a:off x="261937" y="568323"/>
            <a:ext cx="11669157" cy="5721859"/>
          </a:xfrm>
          <a:prstGeom prst="rect">
            <a:avLst/>
          </a:prstGeom>
        </p:spPr>
      </p:pic>
      <p:sp>
        <p:nvSpPr>
          <p:cNvPr id="5" name="Rectangle 4">
            <a:extLst>
              <a:ext uri="{FF2B5EF4-FFF2-40B4-BE49-F238E27FC236}">
                <a16:creationId xmlns:a16="http://schemas.microsoft.com/office/drawing/2014/main" id="{32DAF705-5E43-3A07-9B18-0550217D4BA0}"/>
              </a:ext>
            </a:extLst>
          </p:cNvPr>
          <p:cNvSpPr/>
          <p:nvPr/>
        </p:nvSpPr>
        <p:spPr>
          <a:xfrm>
            <a:off x="168384" y="211621"/>
            <a:ext cx="7461139" cy="653207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E41C541-446F-6DBF-A899-70FACEFB883D}"/>
              </a:ext>
            </a:extLst>
          </p:cNvPr>
          <p:cNvSpPr/>
          <p:nvPr/>
        </p:nvSpPr>
        <p:spPr>
          <a:xfrm>
            <a:off x="7629524" y="3429000"/>
            <a:ext cx="4394083" cy="3314698"/>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1400174" y="978664"/>
            <a:ext cx="5667376" cy="3693319"/>
          </a:xfrm>
          <a:prstGeom prst="rect">
            <a:avLst/>
          </a:prstGeom>
          <a:noFill/>
        </p:spPr>
        <p:txBody>
          <a:bodyPr wrap="square" rtlCol="0">
            <a:spAutoFit/>
          </a:bodyPr>
          <a:lstStyle/>
          <a:p>
            <a:r>
              <a:rPr lang="en-US" dirty="0"/>
              <a:t>You can select some analysis options as well:</a:t>
            </a:r>
          </a:p>
          <a:p>
            <a:endParaRPr lang="en-US" dirty="0"/>
          </a:p>
          <a:p>
            <a:pPr marL="342900" indent="-342900">
              <a:buFont typeface="+mj-lt"/>
              <a:buAutoNum type="arabicPeriod" startAt="5"/>
            </a:pPr>
            <a:r>
              <a:rPr lang="en-US" b="1" dirty="0"/>
              <a:t>Show TXT output file at the end</a:t>
            </a:r>
            <a:r>
              <a:rPr lang="en-US" dirty="0"/>
              <a:t>: DMM-Blender always produces a TXT file per analysis type and per DMM file. If you don’t want to see them at the end, unselect this option.</a:t>
            </a:r>
          </a:p>
          <a:p>
            <a:pPr marL="342900" indent="-342900">
              <a:buAutoNum type="arabicPeriod" startAt="5"/>
            </a:pPr>
            <a:endParaRPr lang="en-US" dirty="0"/>
          </a:p>
          <a:p>
            <a:pPr marL="342900" indent="-342900">
              <a:buAutoNum type="arabicPeriod" startAt="5"/>
            </a:pPr>
            <a:r>
              <a:rPr lang="en-US" b="1" dirty="0"/>
              <a:t>Save report as PPTX</a:t>
            </a:r>
            <a:r>
              <a:rPr lang="en-US" dirty="0"/>
              <a:t>: The report is always generated (one per DMM file); you can choose to save it as a PowerPoint file if you prefer.</a:t>
            </a:r>
          </a:p>
          <a:p>
            <a:pPr marL="342900" indent="-342900">
              <a:buAutoNum type="arabicPeriod" startAt="5"/>
            </a:pPr>
            <a:endParaRPr lang="en-US" dirty="0"/>
          </a:p>
          <a:p>
            <a:pPr marL="342900" indent="-342900">
              <a:buAutoNum type="arabicPeriod" startAt="5"/>
            </a:pPr>
            <a:r>
              <a:rPr lang="en-US" b="1" dirty="0"/>
              <a:t>Save report as PDF</a:t>
            </a:r>
            <a:r>
              <a:rPr lang="en-US" dirty="0"/>
              <a:t>: the report can be saved as PDF as well; this is enabled by default (one PDF per DMM file).</a:t>
            </a:r>
          </a:p>
        </p:txBody>
      </p:sp>
      <p:sp>
        <p:nvSpPr>
          <p:cNvPr id="3" name="Slide Number Placeholder 2">
            <a:extLst>
              <a:ext uri="{FF2B5EF4-FFF2-40B4-BE49-F238E27FC236}">
                <a16:creationId xmlns:a16="http://schemas.microsoft.com/office/drawing/2014/main" id="{B58F7DFB-83E3-09E4-EBEA-B0505F2A1625}"/>
              </a:ext>
            </a:extLst>
          </p:cNvPr>
          <p:cNvSpPr>
            <a:spLocks noGrp="1"/>
          </p:cNvSpPr>
          <p:nvPr>
            <p:ph type="sldNum" sz="quarter" idx="12"/>
          </p:nvPr>
        </p:nvSpPr>
        <p:spPr/>
        <p:txBody>
          <a:bodyPr/>
          <a:lstStyle/>
          <a:p>
            <a:fld id="{713454D8-387F-478A-925F-137CDA56CE39}" type="slidenum">
              <a:rPr lang="en-US" smtClean="0"/>
              <a:t>11</a:t>
            </a:fld>
            <a:endParaRPr lang="en-US"/>
          </a:p>
        </p:txBody>
      </p:sp>
      <p:sp>
        <p:nvSpPr>
          <p:cNvPr id="4" name="Rectangle 3">
            <a:extLst>
              <a:ext uri="{FF2B5EF4-FFF2-40B4-BE49-F238E27FC236}">
                <a16:creationId xmlns:a16="http://schemas.microsoft.com/office/drawing/2014/main" id="{7DDC458C-4BB1-BCA5-8BE0-DF3D385EAA1A}"/>
              </a:ext>
            </a:extLst>
          </p:cNvPr>
          <p:cNvSpPr/>
          <p:nvPr/>
        </p:nvSpPr>
        <p:spPr>
          <a:xfrm>
            <a:off x="7629524" y="0"/>
            <a:ext cx="4394083" cy="251459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311028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DE404A-1E6C-2F82-E9BC-71A225513E86}"/>
              </a:ext>
            </a:extLst>
          </p:cNvPr>
          <p:cNvPicPr>
            <a:picLocks noChangeAspect="1"/>
          </p:cNvPicPr>
          <p:nvPr/>
        </p:nvPicPr>
        <p:blipFill>
          <a:blip r:embed="rId2"/>
          <a:stretch>
            <a:fillRect/>
          </a:stretch>
        </p:blipFill>
        <p:spPr>
          <a:xfrm>
            <a:off x="261937" y="568323"/>
            <a:ext cx="11669157" cy="5721859"/>
          </a:xfrm>
          <a:prstGeom prst="rect">
            <a:avLst/>
          </a:prstGeom>
        </p:spPr>
      </p:pic>
      <p:sp>
        <p:nvSpPr>
          <p:cNvPr id="5" name="Rectangle 4">
            <a:extLst>
              <a:ext uri="{FF2B5EF4-FFF2-40B4-BE49-F238E27FC236}">
                <a16:creationId xmlns:a16="http://schemas.microsoft.com/office/drawing/2014/main" id="{32DAF705-5E43-3A07-9B18-0550217D4BA0}"/>
              </a:ext>
            </a:extLst>
          </p:cNvPr>
          <p:cNvSpPr/>
          <p:nvPr/>
        </p:nvSpPr>
        <p:spPr>
          <a:xfrm>
            <a:off x="168384" y="211621"/>
            <a:ext cx="7461139" cy="653207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E41C541-446F-6DBF-A899-70FACEFB883D}"/>
              </a:ext>
            </a:extLst>
          </p:cNvPr>
          <p:cNvSpPr/>
          <p:nvPr/>
        </p:nvSpPr>
        <p:spPr>
          <a:xfrm>
            <a:off x="7629524" y="4767942"/>
            <a:ext cx="4394083" cy="1975755"/>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1400174" y="978664"/>
            <a:ext cx="5667376" cy="3970318"/>
          </a:xfrm>
          <a:prstGeom prst="rect">
            <a:avLst/>
          </a:prstGeom>
          <a:noFill/>
        </p:spPr>
        <p:txBody>
          <a:bodyPr wrap="square" rtlCol="0">
            <a:spAutoFit/>
          </a:bodyPr>
          <a:lstStyle/>
          <a:p>
            <a:r>
              <a:rPr lang="en-US" dirty="0"/>
              <a:t>Advanced analysis options:</a:t>
            </a:r>
          </a:p>
          <a:p>
            <a:endParaRPr lang="en-US" dirty="0"/>
          </a:p>
          <a:p>
            <a:pPr marL="342900" indent="-342900">
              <a:buFont typeface="+mj-lt"/>
              <a:buAutoNum type="arabicPeriod"/>
            </a:pPr>
            <a:r>
              <a:rPr lang="en-US" b="1" dirty="0"/>
              <a:t>Add NV at the end for short channels</a:t>
            </a:r>
            <a:r>
              <a:rPr lang="en-US" dirty="0"/>
              <a:t>: Sometimes the DMM misbehaves and creates some channels shorter than others. Most of the time, the channels are shorter by 1 data point. DMM-Blender will see this and ask you to interact with the data or choose some predefined options. </a:t>
            </a:r>
            <a:br>
              <a:rPr lang="en-US" dirty="0"/>
            </a:br>
            <a:r>
              <a:rPr lang="en-US" dirty="0"/>
              <a:t>Alternatively, you can select this option before the analysis starts to treat all these channels the same way, adding no-values at the end of the short channels to ensure all are the same size.</a:t>
            </a:r>
          </a:p>
          <a:p>
            <a:pPr marL="342900" indent="-342900">
              <a:buAutoNum type="arabicPeriod"/>
            </a:pPr>
            <a:endParaRPr lang="en-US" dirty="0"/>
          </a:p>
          <a:p>
            <a:pPr marL="342900" indent="-342900">
              <a:buAutoNum type="arabicPeriod"/>
            </a:pPr>
            <a:r>
              <a:rPr lang="en-US" dirty="0"/>
              <a:t>[more to come]</a:t>
            </a:r>
          </a:p>
        </p:txBody>
      </p:sp>
      <p:sp>
        <p:nvSpPr>
          <p:cNvPr id="3" name="Slide Number Placeholder 2">
            <a:extLst>
              <a:ext uri="{FF2B5EF4-FFF2-40B4-BE49-F238E27FC236}">
                <a16:creationId xmlns:a16="http://schemas.microsoft.com/office/drawing/2014/main" id="{B58F7DFB-83E3-09E4-EBEA-B0505F2A1625}"/>
              </a:ext>
            </a:extLst>
          </p:cNvPr>
          <p:cNvSpPr>
            <a:spLocks noGrp="1"/>
          </p:cNvSpPr>
          <p:nvPr>
            <p:ph type="sldNum" sz="quarter" idx="12"/>
          </p:nvPr>
        </p:nvSpPr>
        <p:spPr/>
        <p:txBody>
          <a:bodyPr/>
          <a:lstStyle/>
          <a:p>
            <a:fld id="{713454D8-387F-478A-925F-137CDA56CE39}" type="slidenum">
              <a:rPr lang="en-US" smtClean="0"/>
              <a:t>12</a:t>
            </a:fld>
            <a:endParaRPr lang="en-US"/>
          </a:p>
        </p:txBody>
      </p:sp>
      <p:sp>
        <p:nvSpPr>
          <p:cNvPr id="4" name="Rectangle 3">
            <a:extLst>
              <a:ext uri="{FF2B5EF4-FFF2-40B4-BE49-F238E27FC236}">
                <a16:creationId xmlns:a16="http://schemas.microsoft.com/office/drawing/2014/main" id="{7DDC458C-4BB1-BCA5-8BE0-DF3D385EAA1A}"/>
              </a:ext>
            </a:extLst>
          </p:cNvPr>
          <p:cNvSpPr/>
          <p:nvPr/>
        </p:nvSpPr>
        <p:spPr>
          <a:xfrm>
            <a:off x="7629524" y="0"/>
            <a:ext cx="4394083" cy="3537857"/>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37489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B9BF327-57F0-EA00-3565-5CEF1573E850}"/>
              </a:ext>
            </a:extLst>
          </p:cNvPr>
          <p:cNvPicPr>
            <a:picLocks noChangeAspect="1"/>
          </p:cNvPicPr>
          <p:nvPr/>
        </p:nvPicPr>
        <p:blipFill>
          <a:blip r:embed="rId2"/>
          <a:stretch>
            <a:fillRect/>
          </a:stretch>
        </p:blipFill>
        <p:spPr>
          <a:xfrm>
            <a:off x="261937" y="568323"/>
            <a:ext cx="11669157" cy="5721859"/>
          </a:xfrm>
          <a:prstGeom prst="rect">
            <a:avLst/>
          </a:prstGeom>
        </p:spPr>
      </p:pic>
      <p:sp>
        <p:nvSpPr>
          <p:cNvPr id="5" name="Rectangle 4">
            <a:extLst>
              <a:ext uri="{FF2B5EF4-FFF2-40B4-BE49-F238E27FC236}">
                <a16:creationId xmlns:a16="http://schemas.microsoft.com/office/drawing/2014/main" id="{32DAF705-5E43-3A07-9B18-0550217D4BA0}"/>
              </a:ext>
            </a:extLst>
          </p:cNvPr>
          <p:cNvSpPr/>
          <p:nvPr/>
        </p:nvSpPr>
        <p:spPr>
          <a:xfrm>
            <a:off x="168386" y="211622"/>
            <a:ext cx="11920292" cy="462163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1568902" y="211621"/>
            <a:ext cx="8734426" cy="4524315"/>
          </a:xfrm>
          <a:prstGeom prst="rect">
            <a:avLst/>
          </a:prstGeom>
          <a:noFill/>
        </p:spPr>
        <p:txBody>
          <a:bodyPr wrap="square" rtlCol="0">
            <a:spAutoFit/>
          </a:bodyPr>
          <a:lstStyle/>
          <a:p>
            <a:r>
              <a:rPr lang="en-US" dirty="0"/>
              <a:t>Bottom buttons:</a:t>
            </a:r>
          </a:p>
          <a:p>
            <a:endParaRPr lang="en-US" dirty="0"/>
          </a:p>
          <a:p>
            <a:pPr marL="342900" indent="-342900">
              <a:buAutoNum type="arabicPeriod"/>
            </a:pPr>
            <a:r>
              <a:rPr lang="en-US" b="1" dirty="0"/>
              <a:t>See in GitLab</a:t>
            </a:r>
            <a:r>
              <a:rPr lang="en-US" dirty="0"/>
              <a:t>: to see the GitLab page of DMM-Blender. </a:t>
            </a:r>
          </a:p>
          <a:p>
            <a:pPr marL="342900" indent="-342900">
              <a:buAutoNum type="arabicPeriod"/>
            </a:pPr>
            <a:endParaRPr lang="en-US" dirty="0"/>
          </a:p>
          <a:p>
            <a:pPr marL="342900" indent="-342900">
              <a:buAutoNum type="arabicPeriod"/>
            </a:pPr>
            <a:r>
              <a:rPr lang="en-US" b="1" dirty="0"/>
              <a:t>Help!</a:t>
            </a:r>
            <a:r>
              <a:rPr lang="en-US" dirty="0"/>
              <a:t>: it will bring you to the “readme” in GitLab. This file has (or should have) the same information as this presentation. I try to update it whenever there is a major change.</a:t>
            </a:r>
          </a:p>
          <a:p>
            <a:pPr marL="342900" indent="-342900">
              <a:buAutoNum type="arabicPeriod"/>
            </a:pPr>
            <a:endParaRPr lang="en-US" dirty="0"/>
          </a:p>
          <a:p>
            <a:pPr marL="342900" indent="-342900">
              <a:buAutoNum type="arabicPeriod"/>
            </a:pPr>
            <a:r>
              <a:rPr lang="en-US" b="1" dirty="0"/>
              <a:t>Report bug</a:t>
            </a:r>
            <a:r>
              <a:rPr lang="en-US" dirty="0"/>
              <a:t>: this will let you report a bug in the GitLab page. It’s useful because that way I remember if I don’t do it right away. I recommend that you also tell me directly </a:t>
            </a:r>
            <a:r>
              <a:rPr lang="en-US" dirty="0">
                <a:sym typeface="Wingdings" panose="05000000000000000000" pitchFamily="2" charset="2"/>
              </a:rPr>
              <a:t></a:t>
            </a:r>
          </a:p>
          <a:p>
            <a:pPr marL="342900" indent="-342900">
              <a:buAutoNum type="arabicPeriod"/>
            </a:pPr>
            <a:endParaRPr lang="en-US" dirty="0">
              <a:sym typeface="Wingdings" panose="05000000000000000000" pitchFamily="2" charset="2"/>
            </a:endParaRPr>
          </a:p>
          <a:p>
            <a:pPr marL="342900" indent="-342900">
              <a:buAutoNum type="arabicPeriod"/>
            </a:pPr>
            <a:r>
              <a:rPr lang="en-US" b="1" dirty="0">
                <a:sym typeface="Wingdings" panose="05000000000000000000" pitchFamily="2" charset="2"/>
              </a:rPr>
              <a:t>Username</a:t>
            </a:r>
            <a:r>
              <a:rPr lang="en-US" dirty="0">
                <a:sym typeface="Wingdings" panose="05000000000000000000" pitchFamily="2" charset="2"/>
              </a:rPr>
              <a:t>: here you must select your name to continue the analysis. If your name does not appear here, please let me know and I’ll fix it.</a:t>
            </a:r>
          </a:p>
          <a:p>
            <a:pPr marL="342900" indent="-342900">
              <a:buAutoNum type="arabicPeriod"/>
            </a:pPr>
            <a:endParaRPr lang="en-US" dirty="0">
              <a:sym typeface="Wingdings" panose="05000000000000000000" pitchFamily="2" charset="2"/>
            </a:endParaRPr>
          </a:p>
          <a:p>
            <a:pPr marL="342900" indent="-342900">
              <a:buAutoNum type="arabicPeriod"/>
            </a:pPr>
            <a:r>
              <a:rPr lang="en-US" b="1" dirty="0">
                <a:sym typeface="Wingdings" panose="05000000000000000000" pitchFamily="2" charset="2"/>
              </a:rPr>
              <a:t>OK</a:t>
            </a:r>
            <a:r>
              <a:rPr lang="en-US" dirty="0">
                <a:sym typeface="Wingdings" panose="05000000000000000000" pitchFamily="2" charset="2"/>
              </a:rPr>
              <a:t>: start the analysis</a:t>
            </a:r>
          </a:p>
          <a:p>
            <a:pPr marL="342900" indent="-342900">
              <a:buAutoNum type="arabicPeriod"/>
            </a:pPr>
            <a:endParaRPr lang="en-US" dirty="0">
              <a:sym typeface="Wingdings" panose="05000000000000000000" pitchFamily="2" charset="2"/>
            </a:endParaRPr>
          </a:p>
          <a:p>
            <a:pPr marL="342900" indent="-342900">
              <a:buAutoNum type="arabicPeriod"/>
            </a:pPr>
            <a:r>
              <a:rPr lang="en-US" b="1" dirty="0">
                <a:sym typeface="Wingdings" panose="05000000000000000000" pitchFamily="2" charset="2"/>
              </a:rPr>
              <a:t>Cancel</a:t>
            </a:r>
            <a:r>
              <a:rPr lang="en-US" dirty="0">
                <a:sym typeface="Wingdings" panose="05000000000000000000" pitchFamily="2" charset="2"/>
              </a:rPr>
              <a:t>: abort the analysis</a:t>
            </a:r>
            <a:endParaRPr lang="en-US" dirty="0"/>
          </a:p>
        </p:txBody>
      </p:sp>
      <p:sp>
        <p:nvSpPr>
          <p:cNvPr id="4" name="Slide Number Placeholder 3">
            <a:extLst>
              <a:ext uri="{FF2B5EF4-FFF2-40B4-BE49-F238E27FC236}">
                <a16:creationId xmlns:a16="http://schemas.microsoft.com/office/drawing/2014/main" id="{D8C90959-0969-44B5-2A93-33C56140F01C}"/>
              </a:ext>
            </a:extLst>
          </p:cNvPr>
          <p:cNvSpPr>
            <a:spLocks noGrp="1"/>
          </p:cNvSpPr>
          <p:nvPr>
            <p:ph type="sldNum" sz="quarter" idx="12"/>
          </p:nvPr>
        </p:nvSpPr>
        <p:spPr/>
        <p:txBody>
          <a:bodyPr/>
          <a:lstStyle/>
          <a:p>
            <a:fld id="{713454D8-387F-478A-925F-137CDA56CE39}" type="slidenum">
              <a:rPr lang="en-US" smtClean="0"/>
              <a:t>13</a:t>
            </a:fld>
            <a:endParaRPr lang="en-US"/>
          </a:p>
        </p:txBody>
      </p:sp>
    </p:spTree>
    <p:extLst>
      <p:ext uri="{BB962C8B-B14F-4D97-AF65-F5344CB8AC3E}">
        <p14:creationId xmlns:p14="http://schemas.microsoft.com/office/powerpoint/2010/main" val="1093171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A9CCA3A-859A-6D9B-A0B5-045AE4FCD725}"/>
              </a:ext>
            </a:extLst>
          </p:cNvPr>
          <p:cNvPicPr>
            <a:picLocks noChangeAspect="1"/>
          </p:cNvPicPr>
          <p:nvPr/>
        </p:nvPicPr>
        <p:blipFill>
          <a:blip r:embed="rId2"/>
          <a:stretch>
            <a:fillRect/>
          </a:stretch>
        </p:blipFill>
        <p:spPr>
          <a:xfrm>
            <a:off x="813661" y="277365"/>
            <a:ext cx="6957659" cy="3776466"/>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05D8D473-5B16-B976-1B74-7304AE49DA38}"/>
              </a:ext>
            </a:extLst>
          </p:cNvPr>
          <p:cNvPicPr>
            <a:picLocks noChangeAspect="1"/>
          </p:cNvPicPr>
          <p:nvPr/>
        </p:nvPicPr>
        <p:blipFill>
          <a:blip r:embed="rId3"/>
          <a:stretch>
            <a:fillRect/>
          </a:stretch>
        </p:blipFill>
        <p:spPr>
          <a:xfrm>
            <a:off x="255722" y="2378990"/>
            <a:ext cx="6957659" cy="3891680"/>
          </a:xfrm>
          <a:prstGeom prst="rect">
            <a:avLst/>
          </a:prstGeom>
          <a:ln>
            <a:noFill/>
          </a:ln>
          <a:effectLst>
            <a:outerShdw blurRad="292100" dist="139700" dir="2700000" algn="tl" rotWithShape="0">
              <a:srgbClr val="333333">
                <a:alpha val="65000"/>
              </a:srgbClr>
            </a:outerShdw>
          </a:effectLst>
        </p:spPr>
      </p:pic>
      <p:pic>
        <p:nvPicPr>
          <p:cNvPr id="2" name="Picture 1">
            <a:extLst>
              <a:ext uri="{FF2B5EF4-FFF2-40B4-BE49-F238E27FC236}">
                <a16:creationId xmlns:a16="http://schemas.microsoft.com/office/drawing/2014/main" id="{5E06D4A5-0737-4EB4-DB1F-71C4A81ADD89}"/>
              </a:ext>
            </a:extLst>
          </p:cNvPr>
          <p:cNvPicPr>
            <a:picLocks noChangeAspect="1"/>
          </p:cNvPicPr>
          <p:nvPr/>
        </p:nvPicPr>
        <p:blipFill>
          <a:blip r:embed="rId4"/>
          <a:stretch>
            <a:fillRect/>
          </a:stretch>
        </p:blipFill>
        <p:spPr>
          <a:xfrm>
            <a:off x="7471757" y="1306647"/>
            <a:ext cx="4518762" cy="3617462"/>
          </a:xfrm>
          <a:prstGeom prst="rect">
            <a:avLst/>
          </a:prstGeom>
          <a:ln>
            <a:noFill/>
          </a:ln>
          <a:effectLst>
            <a:outerShdw blurRad="292100" dist="139700" dir="2700000" algn="tl" rotWithShape="0">
              <a:srgbClr val="333333">
                <a:alpha val="65000"/>
              </a:srgbClr>
            </a:outerShdw>
          </a:effectLst>
        </p:spPr>
      </p:pic>
      <p:sp>
        <p:nvSpPr>
          <p:cNvPr id="5" name="Slide Number Placeholder 4">
            <a:extLst>
              <a:ext uri="{FF2B5EF4-FFF2-40B4-BE49-F238E27FC236}">
                <a16:creationId xmlns:a16="http://schemas.microsoft.com/office/drawing/2014/main" id="{0CC1C7A7-C703-E788-31DB-89555ADD3108}"/>
              </a:ext>
            </a:extLst>
          </p:cNvPr>
          <p:cNvSpPr>
            <a:spLocks noGrp="1"/>
          </p:cNvSpPr>
          <p:nvPr>
            <p:ph type="sldNum" sz="quarter" idx="12"/>
          </p:nvPr>
        </p:nvSpPr>
        <p:spPr/>
        <p:txBody>
          <a:bodyPr/>
          <a:lstStyle/>
          <a:p>
            <a:fld id="{713454D8-387F-478A-925F-137CDA56CE39}" type="slidenum">
              <a:rPr lang="en-US" smtClean="0"/>
              <a:t>14</a:t>
            </a:fld>
            <a:endParaRPr lang="en-US"/>
          </a:p>
        </p:txBody>
      </p:sp>
      <p:sp>
        <p:nvSpPr>
          <p:cNvPr id="4" name="Title 3">
            <a:extLst>
              <a:ext uri="{FF2B5EF4-FFF2-40B4-BE49-F238E27FC236}">
                <a16:creationId xmlns:a16="http://schemas.microsoft.com/office/drawing/2014/main" id="{934B4E3F-C6F5-C14D-6D6F-BE53AEC72C5C}"/>
              </a:ext>
            </a:extLst>
          </p:cNvPr>
          <p:cNvSpPr>
            <a:spLocks noGrp="1"/>
          </p:cNvSpPr>
          <p:nvPr>
            <p:ph type="title"/>
          </p:nvPr>
        </p:nvSpPr>
        <p:spPr>
          <a:xfrm>
            <a:off x="3055396" y="2766218"/>
            <a:ext cx="6081205" cy="1325563"/>
          </a:xfrm>
          <a:solidFill>
            <a:srgbClr val="FFFFCC"/>
          </a:solidFill>
          <a:ln>
            <a:solidFill>
              <a:schemeClr val="tx1"/>
            </a:solidFill>
          </a:ln>
          <a:effectLst>
            <a:outerShdw blurRad="50800" dist="38100" dir="2700000" algn="tl" rotWithShape="0">
              <a:prstClr val="black">
                <a:alpha val="40000"/>
              </a:prstClr>
            </a:outerShdw>
          </a:effectLst>
        </p:spPr>
        <p:txBody>
          <a:bodyPr/>
          <a:lstStyle/>
          <a:p>
            <a:pPr algn="ctr"/>
            <a:r>
              <a:rPr lang="en-US" dirty="0"/>
              <a:t>Analysis settings</a:t>
            </a:r>
          </a:p>
        </p:txBody>
      </p:sp>
    </p:spTree>
    <p:extLst>
      <p:ext uri="{BB962C8B-B14F-4D97-AF65-F5344CB8AC3E}">
        <p14:creationId xmlns:p14="http://schemas.microsoft.com/office/powerpoint/2010/main" val="836115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49F9948-B71E-E89E-22E6-2019E71AE864}"/>
              </a:ext>
            </a:extLst>
          </p:cNvPr>
          <p:cNvSpPr txBox="1"/>
          <p:nvPr/>
        </p:nvSpPr>
        <p:spPr>
          <a:xfrm>
            <a:off x="266406" y="1504473"/>
            <a:ext cx="4438542" cy="3970318"/>
          </a:xfrm>
          <a:prstGeom prst="rect">
            <a:avLst/>
          </a:prstGeom>
          <a:noFill/>
        </p:spPr>
        <p:txBody>
          <a:bodyPr wrap="square" rtlCol="0">
            <a:spAutoFit/>
          </a:bodyPr>
          <a:lstStyle/>
          <a:p>
            <a:r>
              <a:rPr lang="en-US" b="1" dirty="0"/>
              <a:t>Rename channels</a:t>
            </a:r>
          </a:p>
          <a:p>
            <a:endParaRPr lang="en-US" dirty="0"/>
          </a:p>
          <a:p>
            <a:r>
              <a:rPr lang="en-US" dirty="0"/>
              <a:t>Here you can change the channel names if you want.</a:t>
            </a:r>
          </a:p>
          <a:p>
            <a:endParaRPr lang="en-US" dirty="0"/>
          </a:p>
          <a:p>
            <a:r>
              <a:rPr lang="en-US" dirty="0"/>
              <a:t>This is useful for analysis settings files, to ensure the analysis is always performed the same, and useful for additional standard report pages.</a:t>
            </a:r>
          </a:p>
          <a:p>
            <a:endParaRPr lang="en-US" dirty="0"/>
          </a:p>
          <a:p>
            <a:endParaRPr lang="en-US" dirty="0"/>
          </a:p>
          <a:p>
            <a:r>
              <a:rPr lang="en-US" dirty="0"/>
              <a:t>During the analysis settings input, you can go forward and backwards to adjust things if you made mistakes.</a:t>
            </a:r>
          </a:p>
        </p:txBody>
      </p:sp>
      <p:sp>
        <p:nvSpPr>
          <p:cNvPr id="9" name="Slide Number Placeholder 8">
            <a:extLst>
              <a:ext uri="{FF2B5EF4-FFF2-40B4-BE49-F238E27FC236}">
                <a16:creationId xmlns:a16="http://schemas.microsoft.com/office/drawing/2014/main" id="{AB22A092-A375-3589-2D17-24D503C6CC56}"/>
              </a:ext>
            </a:extLst>
          </p:cNvPr>
          <p:cNvSpPr>
            <a:spLocks noGrp="1"/>
          </p:cNvSpPr>
          <p:nvPr>
            <p:ph type="sldNum" sz="quarter" idx="12"/>
          </p:nvPr>
        </p:nvSpPr>
        <p:spPr/>
        <p:txBody>
          <a:bodyPr/>
          <a:lstStyle/>
          <a:p>
            <a:fld id="{713454D8-387F-478A-925F-137CDA56CE39}" type="slidenum">
              <a:rPr lang="en-US" smtClean="0"/>
              <a:t>15</a:t>
            </a:fld>
            <a:endParaRPr lang="en-US"/>
          </a:p>
        </p:txBody>
      </p:sp>
      <p:pic>
        <p:nvPicPr>
          <p:cNvPr id="5" name="Picture 4">
            <a:extLst>
              <a:ext uri="{FF2B5EF4-FFF2-40B4-BE49-F238E27FC236}">
                <a16:creationId xmlns:a16="http://schemas.microsoft.com/office/drawing/2014/main" id="{AE59D3CA-8036-F655-5CB0-DE09C3619749}"/>
              </a:ext>
            </a:extLst>
          </p:cNvPr>
          <p:cNvPicPr>
            <a:picLocks noChangeAspect="1"/>
          </p:cNvPicPr>
          <p:nvPr/>
        </p:nvPicPr>
        <p:blipFill>
          <a:blip r:embed="rId2"/>
          <a:stretch>
            <a:fillRect/>
          </a:stretch>
        </p:blipFill>
        <p:spPr>
          <a:xfrm>
            <a:off x="4905669" y="381101"/>
            <a:ext cx="7019925" cy="5619750"/>
          </a:xfrm>
          <a:prstGeom prst="rect">
            <a:avLst/>
          </a:prstGeom>
        </p:spPr>
      </p:pic>
    </p:spTree>
    <p:extLst>
      <p:ext uri="{BB962C8B-B14F-4D97-AF65-F5344CB8AC3E}">
        <p14:creationId xmlns:p14="http://schemas.microsoft.com/office/powerpoint/2010/main" val="4084069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18D7AF0-163C-C5AB-87E8-F8E744CA2999}"/>
              </a:ext>
            </a:extLst>
          </p:cNvPr>
          <p:cNvPicPr>
            <a:picLocks noChangeAspect="1"/>
          </p:cNvPicPr>
          <p:nvPr/>
        </p:nvPicPr>
        <p:blipFill>
          <a:blip r:embed="rId2"/>
          <a:stretch>
            <a:fillRect/>
          </a:stretch>
        </p:blipFill>
        <p:spPr>
          <a:xfrm>
            <a:off x="3200400" y="122381"/>
            <a:ext cx="8856208" cy="4806957"/>
          </a:xfrm>
          <a:prstGeom prst="rect">
            <a:avLst/>
          </a:prstGeom>
        </p:spPr>
      </p:pic>
      <p:sp>
        <p:nvSpPr>
          <p:cNvPr id="8" name="TextBox 7">
            <a:extLst>
              <a:ext uri="{FF2B5EF4-FFF2-40B4-BE49-F238E27FC236}">
                <a16:creationId xmlns:a16="http://schemas.microsoft.com/office/drawing/2014/main" id="{749F9948-B71E-E89E-22E6-2019E71AE864}"/>
              </a:ext>
            </a:extLst>
          </p:cNvPr>
          <p:cNvSpPr txBox="1"/>
          <p:nvPr/>
        </p:nvSpPr>
        <p:spPr>
          <a:xfrm>
            <a:off x="135392" y="3028156"/>
            <a:ext cx="9465423" cy="3693319"/>
          </a:xfrm>
          <a:prstGeom prst="rect">
            <a:avLst/>
          </a:prstGeom>
          <a:noFill/>
        </p:spPr>
        <p:txBody>
          <a:bodyPr wrap="square" rtlCol="0">
            <a:spAutoFit/>
          </a:bodyPr>
          <a:lstStyle/>
          <a:p>
            <a:r>
              <a:rPr lang="en-US" b="1" dirty="0"/>
              <a:t>Current settings</a:t>
            </a:r>
          </a:p>
          <a:p>
            <a:endParaRPr lang="en-US" dirty="0"/>
          </a:p>
          <a:p>
            <a:r>
              <a:rPr lang="en-US" dirty="0"/>
              <a:t>DMM-Blender will always </a:t>
            </a:r>
            <a:br>
              <a:rPr lang="en-US" dirty="0"/>
            </a:br>
            <a:r>
              <a:rPr lang="en-US" dirty="0"/>
              <a:t>propose the first channel </a:t>
            </a:r>
            <a:br>
              <a:rPr lang="en-US" dirty="0"/>
            </a:br>
            <a:r>
              <a:rPr lang="en-US" dirty="0"/>
              <a:t>as a current channel. You can </a:t>
            </a:r>
            <a:br>
              <a:rPr lang="en-US" dirty="0"/>
            </a:br>
            <a:r>
              <a:rPr lang="en-US" dirty="0"/>
              <a:t>remove it, add another, etc.</a:t>
            </a:r>
          </a:p>
          <a:p>
            <a:endParaRPr lang="en-US" dirty="0"/>
          </a:p>
          <a:p>
            <a:r>
              <a:rPr lang="en-US" dirty="0"/>
              <a:t>The three numbers are important for the analysis:</a:t>
            </a:r>
          </a:p>
          <a:p>
            <a:pPr marL="285750" indent="-285750">
              <a:buFont typeface="Arial" panose="020B0604020202020204" pitchFamily="34" charset="0"/>
              <a:buChar char="•"/>
            </a:pPr>
            <a:r>
              <a:rPr lang="en-US" dirty="0"/>
              <a:t>Gain: current channel gain. DMM-Blender will automatically propose the DMM setting if it was different than 1. </a:t>
            </a:r>
            <a:r>
              <a:rPr lang="en-US" b="1" dirty="0">
                <a:solidFill>
                  <a:srgbClr val="FF0000"/>
                </a:solidFill>
              </a:rPr>
              <a:t>Best practice: put the current gain in the DMM settings</a:t>
            </a:r>
          </a:p>
          <a:p>
            <a:pPr marL="285750" indent="-285750">
              <a:buFont typeface="Arial" panose="020B0604020202020204" pitchFamily="34" charset="0"/>
              <a:buChar char="•"/>
            </a:pPr>
            <a:r>
              <a:rPr lang="en-US" dirty="0" err="1"/>
              <a:t>dI</a:t>
            </a:r>
            <a:r>
              <a:rPr lang="en-US" dirty="0"/>
              <a:t>/dt limit: below this level (in absolute value) we consider plateau, above we consider ramp.</a:t>
            </a:r>
          </a:p>
          <a:p>
            <a:pPr marL="285750" indent="-285750">
              <a:buFont typeface="Arial" panose="020B0604020202020204" pitchFamily="34" charset="0"/>
              <a:buChar char="•"/>
            </a:pPr>
            <a:r>
              <a:rPr lang="en-US" dirty="0" err="1"/>
              <a:t>I_min</a:t>
            </a:r>
            <a:r>
              <a:rPr lang="en-US" dirty="0"/>
              <a:t> limit: we will not use datapoints with current below this number. Negative current will be used only if this number is 0.</a:t>
            </a:r>
          </a:p>
        </p:txBody>
      </p:sp>
      <p:sp>
        <p:nvSpPr>
          <p:cNvPr id="9" name="Slide Number Placeholder 8">
            <a:extLst>
              <a:ext uri="{FF2B5EF4-FFF2-40B4-BE49-F238E27FC236}">
                <a16:creationId xmlns:a16="http://schemas.microsoft.com/office/drawing/2014/main" id="{AB22A092-A375-3589-2D17-24D503C6CC56}"/>
              </a:ext>
            </a:extLst>
          </p:cNvPr>
          <p:cNvSpPr>
            <a:spLocks noGrp="1"/>
          </p:cNvSpPr>
          <p:nvPr>
            <p:ph type="sldNum" sz="quarter" idx="12"/>
          </p:nvPr>
        </p:nvSpPr>
        <p:spPr/>
        <p:txBody>
          <a:bodyPr/>
          <a:lstStyle/>
          <a:p>
            <a:fld id="{713454D8-387F-478A-925F-137CDA56CE39}" type="slidenum">
              <a:rPr lang="en-US" smtClean="0"/>
              <a:t>16</a:t>
            </a:fld>
            <a:endParaRPr lang="en-US"/>
          </a:p>
        </p:txBody>
      </p:sp>
    </p:spTree>
    <p:extLst>
      <p:ext uri="{BB962C8B-B14F-4D97-AF65-F5344CB8AC3E}">
        <p14:creationId xmlns:p14="http://schemas.microsoft.com/office/powerpoint/2010/main" val="2210324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8C60C18-1CEA-9005-CF3A-F512434ED30B}"/>
              </a:ext>
            </a:extLst>
          </p:cNvPr>
          <p:cNvPicPr>
            <a:picLocks noChangeAspect="1"/>
          </p:cNvPicPr>
          <p:nvPr/>
        </p:nvPicPr>
        <p:blipFill>
          <a:blip r:embed="rId2"/>
          <a:stretch>
            <a:fillRect/>
          </a:stretch>
        </p:blipFill>
        <p:spPr>
          <a:xfrm>
            <a:off x="3200401" y="122381"/>
            <a:ext cx="8856207" cy="4806957"/>
          </a:xfrm>
          <a:prstGeom prst="rect">
            <a:avLst/>
          </a:prstGeom>
        </p:spPr>
      </p:pic>
      <p:sp>
        <p:nvSpPr>
          <p:cNvPr id="8" name="TextBox 7">
            <a:extLst>
              <a:ext uri="{FF2B5EF4-FFF2-40B4-BE49-F238E27FC236}">
                <a16:creationId xmlns:a16="http://schemas.microsoft.com/office/drawing/2014/main" id="{749F9948-B71E-E89E-22E6-2019E71AE864}"/>
              </a:ext>
            </a:extLst>
          </p:cNvPr>
          <p:cNvSpPr txBox="1"/>
          <p:nvPr/>
        </p:nvSpPr>
        <p:spPr>
          <a:xfrm>
            <a:off x="135392" y="3028156"/>
            <a:ext cx="2858179" cy="1754326"/>
          </a:xfrm>
          <a:prstGeom prst="rect">
            <a:avLst/>
          </a:prstGeom>
          <a:noFill/>
        </p:spPr>
        <p:txBody>
          <a:bodyPr wrap="square" rtlCol="0">
            <a:spAutoFit/>
          </a:bodyPr>
          <a:lstStyle/>
          <a:p>
            <a:r>
              <a:rPr lang="en-US" b="1" dirty="0"/>
              <a:t>Current settings</a:t>
            </a:r>
          </a:p>
          <a:p>
            <a:endParaRPr lang="en-US" dirty="0"/>
          </a:p>
          <a:p>
            <a:r>
              <a:rPr lang="en-US" dirty="0"/>
              <a:t>This is just an example with two currents defined, only as an example for the next few slides</a:t>
            </a:r>
          </a:p>
        </p:txBody>
      </p:sp>
      <p:sp>
        <p:nvSpPr>
          <p:cNvPr id="9" name="Slide Number Placeholder 8">
            <a:extLst>
              <a:ext uri="{FF2B5EF4-FFF2-40B4-BE49-F238E27FC236}">
                <a16:creationId xmlns:a16="http://schemas.microsoft.com/office/drawing/2014/main" id="{AB22A092-A375-3589-2D17-24D503C6CC56}"/>
              </a:ext>
            </a:extLst>
          </p:cNvPr>
          <p:cNvSpPr>
            <a:spLocks noGrp="1"/>
          </p:cNvSpPr>
          <p:nvPr>
            <p:ph type="sldNum" sz="quarter" idx="12"/>
          </p:nvPr>
        </p:nvSpPr>
        <p:spPr/>
        <p:txBody>
          <a:bodyPr/>
          <a:lstStyle/>
          <a:p>
            <a:fld id="{713454D8-387F-478A-925F-137CDA56CE39}" type="slidenum">
              <a:rPr lang="en-US" smtClean="0"/>
              <a:t>17</a:t>
            </a:fld>
            <a:endParaRPr lang="en-US"/>
          </a:p>
        </p:txBody>
      </p:sp>
    </p:spTree>
    <p:extLst>
      <p:ext uri="{BB962C8B-B14F-4D97-AF65-F5344CB8AC3E}">
        <p14:creationId xmlns:p14="http://schemas.microsoft.com/office/powerpoint/2010/main" val="2554593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0D2B934-AEAF-AFE0-006C-374A449AFEF8}"/>
              </a:ext>
            </a:extLst>
          </p:cNvPr>
          <p:cNvPicPr>
            <a:picLocks noChangeAspect="1"/>
          </p:cNvPicPr>
          <p:nvPr/>
        </p:nvPicPr>
        <p:blipFill>
          <a:blip r:embed="rId2"/>
          <a:stretch>
            <a:fillRect/>
          </a:stretch>
        </p:blipFill>
        <p:spPr>
          <a:xfrm>
            <a:off x="3200400" y="122381"/>
            <a:ext cx="8856208" cy="4953610"/>
          </a:xfrm>
          <a:prstGeom prst="rect">
            <a:avLst/>
          </a:prstGeom>
        </p:spPr>
      </p:pic>
      <p:sp>
        <p:nvSpPr>
          <p:cNvPr id="8" name="TextBox 7">
            <a:extLst>
              <a:ext uri="{FF2B5EF4-FFF2-40B4-BE49-F238E27FC236}">
                <a16:creationId xmlns:a16="http://schemas.microsoft.com/office/drawing/2014/main" id="{749F9948-B71E-E89E-22E6-2019E71AE864}"/>
              </a:ext>
            </a:extLst>
          </p:cNvPr>
          <p:cNvSpPr txBox="1"/>
          <p:nvPr/>
        </p:nvSpPr>
        <p:spPr>
          <a:xfrm>
            <a:off x="135392" y="3245870"/>
            <a:ext cx="9465423" cy="3139321"/>
          </a:xfrm>
          <a:prstGeom prst="rect">
            <a:avLst/>
          </a:prstGeom>
          <a:noFill/>
        </p:spPr>
        <p:txBody>
          <a:bodyPr wrap="square" rtlCol="0">
            <a:spAutoFit/>
          </a:bodyPr>
          <a:lstStyle/>
          <a:p>
            <a:r>
              <a:rPr lang="en-US" b="1" dirty="0"/>
              <a:t>Splice resistance</a:t>
            </a:r>
          </a:p>
          <a:p>
            <a:endParaRPr lang="en-US" dirty="0"/>
          </a:p>
          <a:p>
            <a:r>
              <a:rPr lang="en-US" dirty="0"/>
              <a:t>You can enable or disable</a:t>
            </a:r>
            <a:br>
              <a:rPr lang="en-US" dirty="0"/>
            </a:br>
            <a:r>
              <a:rPr lang="en-US" dirty="0"/>
              <a:t>this type of analysis at the top</a:t>
            </a:r>
          </a:p>
          <a:p>
            <a:endParaRPr lang="en-US" dirty="0"/>
          </a:p>
          <a:p>
            <a:r>
              <a:rPr lang="en-US" dirty="0"/>
              <a:t>If you enable it, you can choose </a:t>
            </a:r>
            <a:br>
              <a:rPr lang="en-US" dirty="0"/>
            </a:br>
            <a:r>
              <a:rPr lang="en-US" dirty="0"/>
              <a:t>what channels to use. If you </a:t>
            </a:r>
            <a:br>
              <a:rPr lang="en-US" dirty="0"/>
            </a:br>
            <a:r>
              <a:rPr lang="en-US" dirty="0"/>
              <a:t>set up many currents, you can also choose which current applies to this segment.</a:t>
            </a:r>
          </a:p>
          <a:p>
            <a:endParaRPr lang="en-US" dirty="0"/>
          </a:p>
          <a:p>
            <a:r>
              <a:rPr lang="en-US" dirty="0"/>
              <a:t>At the bottom you have global options, in this case what portion of the plateaus are dropped to run this analysis.</a:t>
            </a:r>
          </a:p>
        </p:txBody>
      </p:sp>
      <p:sp>
        <p:nvSpPr>
          <p:cNvPr id="9" name="Slide Number Placeholder 8">
            <a:extLst>
              <a:ext uri="{FF2B5EF4-FFF2-40B4-BE49-F238E27FC236}">
                <a16:creationId xmlns:a16="http://schemas.microsoft.com/office/drawing/2014/main" id="{AB22A092-A375-3589-2D17-24D503C6CC56}"/>
              </a:ext>
            </a:extLst>
          </p:cNvPr>
          <p:cNvSpPr>
            <a:spLocks noGrp="1"/>
          </p:cNvSpPr>
          <p:nvPr>
            <p:ph type="sldNum" sz="quarter" idx="12"/>
          </p:nvPr>
        </p:nvSpPr>
        <p:spPr/>
        <p:txBody>
          <a:bodyPr/>
          <a:lstStyle/>
          <a:p>
            <a:fld id="{713454D8-387F-478A-925F-137CDA56CE39}" type="slidenum">
              <a:rPr lang="en-US" smtClean="0"/>
              <a:t>18</a:t>
            </a:fld>
            <a:endParaRPr lang="en-US"/>
          </a:p>
        </p:txBody>
      </p:sp>
    </p:spTree>
    <p:extLst>
      <p:ext uri="{BB962C8B-B14F-4D97-AF65-F5344CB8AC3E}">
        <p14:creationId xmlns:p14="http://schemas.microsoft.com/office/powerpoint/2010/main" val="32189112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70789E6-6904-A119-B99F-3962D46CF468}"/>
              </a:ext>
            </a:extLst>
          </p:cNvPr>
          <p:cNvPicPr>
            <a:picLocks noChangeAspect="1"/>
          </p:cNvPicPr>
          <p:nvPr/>
        </p:nvPicPr>
        <p:blipFill>
          <a:blip r:embed="rId2"/>
          <a:stretch>
            <a:fillRect/>
          </a:stretch>
        </p:blipFill>
        <p:spPr>
          <a:xfrm>
            <a:off x="3200400" y="122381"/>
            <a:ext cx="8856208" cy="4806957"/>
          </a:xfrm>
          <a:prstGeom prst="rect">
            <a:avLst/>
          </a:prstGeom>
        </p:spPr>
      </p:pic>
      <p:sp>
        <p:nvSpPr>
          <p:cNvPr id="8" name="TextBox 7">
            <a:extLst>
              <a:ext uri="{FF2B5EF4-FFF2-40B4-BE49-F238E27FC236}">
                <a16:creationId xmlns:a16="http://schemas.microsoft.com/office/drawing/2014/main" id="{749F9948-B71E-E89E-22E6-2019E71AE864}"/>
              </a:ext>
            </a:extLst>
          </p:cNvPr>
          <p:cNvSpPr txBox="1"/>
          <p:nvPr/>
        </p:nvSpPr>
        <p:spPr>
          <a:xfrm>
            <a:off x="135392" y="3082678"/>
            <a:ext cx="9465423" cy="1477328"/>
          </a:xfrm>
          <a:prstGeom prst="rect">
            <a:avLst/>
          </a:prstGeom>
          <a:noFill/>
        </p:spPr>
        <p:txBody>
          <a:bodyPr wrap="square" rtlCol="0">
            <a:spAutoFit/>
          </a:bodyPr>
          <a:lstStyle/>
          <a:p>
            <a:r>
              <a:rPr lang="en-US" b="1" dirty="0"/>
              <a:t>VI analysis</a:t>
            </a:r>
          </a:p>
          <a:p>
            <a:endParaRPr lang="en-US" dirty="0"/>
          </a:p>
          <a:p>
            <a:r>
              <a:rPr lang="en-US" dirty="0"/>
              <a:t>Here you see the analysis </a:t>
            </a:r>
            <a:br>
              <a:rPr lang="en-US" dirty="0"/>
            </a:br>
            <a:r>
              <a:rPr lang="en-US" dirty="0"/>
              <a:t>disabled. You can go “next”</a:t>
            </a:r>
            <a:br>
              <a:rPr lang="en-US" dirty="0"/>
            </a:br>
            <a:r>
              <a:rPr lang="en-US" dirty="0"/>
              <a:t>if you want</a:t>
            </a:r>
          </a:p>
        </p:txBody>
      </p:sp>
      <p:sp>
        <p:nvSpPr>
          <p:cNvPr id="9" name="Slide Number Placeholder 8">
            <a:extLst>
              <a:ext uri="{FF2B5EF4-FFF2-40B4-BE49-F238E27FC236}">
                <a16:creationId xmlns:a16="http://schemas.microsoft.com/office/drawing/2014/main" id="{AB22A092-A375-3589-2D17-24D503C6CC56}"/>
              </a:ext>
            </a:extLst>
          </p:cNvPr>
          <p:cNvSpPr>
            <a:spLocks noGrp="1"/>
          </p:cNvSpPr>
          <p:nvPr>
            <p:ph type="sldNum" sz="quarter" idx="12"/>
          </p:nvPr>
        </p:nvSpPr>
        <p:spPr/>
        <p:txBody>
          <a:bodyPr/>
          <a:lstStyle/>
          <a:p>
            <a:fld id="{713454D8-387F-478A-925F-137CDA56CE39}" type="slidenum">
              <a:rPr lang="en-US" smtClean="0"/>
              <a:t>19</a:t>
            </a:fld>
            <a:endParaRPr lang="en-US"/>
          </a:p>
        </p:txBody>
      </p:sp>
    </p:spTree>
    <p:extLst>
      <p:ext uri="{BB962C8B-B14F-4D97-AF65-F5344CB8AC3E}">
        <p14:creationId xmlns:p14="http://schemas.microsoft.com/office/powerpoint/2010/main" val="3911174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D7D39-6AAB-EB63-D184-1777CF1A9DE0}"/>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FF8F0EFE-7CFE-7CD3-DAB2-26D7D3B7FC5E}"/>
              </a:ext>
            </a:extLst>
          </p:cNvPr>
          <p:cNvSpPr>
            <a:spLocks noGrp="1"/>
          </p:cNvSpPr>
          <p:nvPr>
            <p:ph idx="1"/>
          </p:nvPr>
        </p:nvSpPr>
        <p:spPr/>
        <p:txBody>
          <a:bodyPr>
            <a:normAutofit fontScale="92500" lnSpcReduction="20000"/>
          </a:bodyPr>
          <a:lstStyle/>
          <a:p>
            <a:r>
              <a:rPr lang="en-US" dirty="0"/>
              <a:t>What is DMM-Blender?</a:t>
            </a:r>
          </a:p>
          <a:p>
            <a:r>
              <a:rPr lang="en-US" dirty="0"/>
              <a:t>How to use DMM-Blender?</a:t>
            </a:r>
          </a:p>
          <a:p>
            <a:pPr lvl="1"/>
            <a:r>
              <a:rPr lang="en-US" dirty="0"/>
              <a:t>Main settings</a:t>
            </a:r>
          </a:p>
          <a:p>
            <a:pPr lvl="1"/>
            <a:r>
              <a:rPr lang="en-US" dirty="0"/>
              <a:t>Analysis settings</a:t>
            </a:r>
          </a:p>
          <a:p>
            <a:pPr lvl="2"/>
            <a:r>
              <a:rPr lang="en-US" dirty="0"/>
              <a:t>Renaming</a:t>
            </a:r>
          </a:p>
          <a:p>
            <a:pPr lvl="2"/>
            <a:r>
              <a:rPr lang="en-US" dirty="0"/>
              <a:t>Current</a:t>
            </a:r>
          </a:p>
          <a:p>
            <a:pPr lvl="2"/>
            <a:r>
              <a:rPr lang="en-US" dirty="0"/>
              <a:t>Resistance</a:t>
            </a:r>
          </a:p>
          <a:p>
            <a:pPr lvl="2"/>
            <a:r>
              <a:rPr lang="en-US" dirty="0"/>
              <a:t>VI</a:t>
            </a:r>
          </a:p>
          <a:p>
            <a:pPr lvl="2"/>
            <a:r>
              <a:rPr lang="en-US" dirty="0"/>
              <a:t>Inductance</a:t>
            </a:r>
          </a:p>
          <a:p>
            <a:pPr lvl="2"/>
            <a:r>
              <a:rPr lang="en-US" dirty="0"/>
              <a:t>AC loss</a:t>
            </a:r>
          </a:p>
          <a:p>
            <a:pPr lvl="1"/>
            <a:r>
              <a:rPr lang="en-US" dirty="0"/>
              <a:t>Other user input</a:t>
            </a:r>
          </a:p>
          <a:p>
            <a:r>
              <a:rPr lang="en-US" dirty="0"/>
              <a:t>DMM-Blender output</a:t>
            </a:r>
          </a:p>
          <a:p>
            <a:r>
              <a:rPr lang="en-US" dirty="0"/>
              <a:t>A short discussion on measurement error</a:t>
            </a:r>
          </a:p>
          <a:p>
            <a:pPr lvl="1"/>
            <a:endParaRPr lang="en-US" dirty="0"/>
          </a:p>
        </p:txBody>
      </p:sp>
      <p:sp>
        <p:nvSpPr>
          <p:cNvPr id="5" name="Slide Number Placeholder 4">
            <a:extLst>
              <a:ext uri="{FF2B5EF4-FFF2-40B4-BE49-F238E27FC236}">
                <a16:creationId xmlns:a16="http://schemas.microsoft.com/office/drawing/2014/main" id="{833A96FC-3D1D-6650-36EB-3DABE0692F3A}"/>
              </a:ext>
            </a:extLst>
          </p:cNvPr>
          <p:cNvSpPr>
            <a:spLocks noGrp="1"/>
          </p:cNvSpPr>
          <p:nvPr>
            <p:ph type="sldNum" sz="quarter" idx="12"/>
          </p:nvPr>
        </p:nvSpPr>
        <p:spPr/>
        <p:txBody>
          <a:bodyPr/>
          <a:lstStyle/>
          <a:p>
            <a:fld id="{713454D8-387F-478A-925F-137CDA56CE39}" type="slidenum">
              <a:rPr lang="en-US" smtClean="0"/>
              <a:t>2</a:t>
            </a:fld>
            <a:endParaRPr lang="en-US" dirty="0"/>
          </a:p>
        </p:txBody>
      </p:sp>
      <mc:AlternateContent xmlns:mc="http://schemas.openxmlformats.org/markup-compatibility/2006" xmlns:pslz="http://schemas.microsoft.com/office/powerpoint/2016/slidezoom">
        <mc:Choice Requires="pslz">
          <p:graphicFrame>
            <p:nvGraphicFramePr>
              <p:cNvPr id="9" name="Slide Zoom 8">
                <a:extLst>
                  <a:ext uri="{FF2B5EF4-FFF2-40B4-BE49-F238E27FC236}">
                    <a16:creationId xmlns:a16="http://schemas.microsoft.com/office/drawing/2014/main" id="{8BE3A1DE-5365-120E-6932-9214C3139BAF}"/>
                  </a:ext>
                </a:extLst>
              </p:cNvPr>
              <p:cNvGraphicFramePr>
                <a:graphicFrameLocks noChangeAspect="1"/>
              </p:cNvGraphicFramePr>
              <p:nvPr>
                <p:extLst>
                  <p:ext uri="{D42A27DB-BD31-4B8C-83A1-F6EECF244321}">
                    <p14:modId xmlns:p14="http://schemas.microsoft.com/office/powerpoint/2010/main" val="3905519206"/>
                  </p:ext>
                </p:extLst>
              </p:nvPr>
            </p:nvGraphicFramePr>
            <p:xfrm>
              <a:off x="9438467" y="294085"/>
              <a:ext cx="2011680" cy="1131570"/>
            </p:xfrm>
            <a:graphic>
              <a:graphicData uri="http://schemas.microsoft.com/office/powerpoint/2016/slidezoom">
                <pslz:sldZm>
                  <pslz:sldZmObj sldId="263" cId="509603950">
                    <pslz:zmPr id="{7CF3D360-DC9C-4C6E-A9ED-0962E5317BFF}" returnToParent="0" transitionDur="1000">
                      <p166:blipFill xmlns:p166="http://schemas.microsoft.com/office/powerpoint/2016/6/main">
                        <a:blip r:embed="rId2"/>
                        <a:stretch>
                          <a:fillRect/>
                        </a:stretch>
                      </p166:blipFill>
                      <p166:spPr xmlns:p166="http://schemas.microsoft.com/office/powerpoint/2016/6/main">
                        <a:xfrm>
                          <a:off x="0" y="0"/>
                          <a:ext cx="2011680" cy="1131570"/>
                        </a:xfrm>
                        <a:prstGeom prst="rect">
                          <a:avLst/>
                        </a:prstGeom>
                        <a:ln w="3175">
                          <a:solidFill>
                            <a:prstClr val="ltGray"/>
                          </a:solidFill>
                        </a:ln>
                      </p166:spPr>
                    </pslz:zmPr>
                  </pslz:sldZmObj>
                </pslz:sldZm>
              </a:graphicData>
            </a:graphic>
          </p:graphicFrame>
        </mc:Choice>
        <mc:Fallback xmlns="">
          <p:pic>
            <p:nvPicPr>
              <p:cNvPr id="9" name="Slide Zoom 8">
                <a:hlinkClick r:id="rId3" action="ppaction://hlinksldjump"/>
                <a:extLst>
                  <a:ext uri="{FF2B5EF4-FFF2-40B4-BE49-F238E27FC236}">
                    <a16:creationId xmlns:a16="http://schemas.microsoft.com/office/drawing/2014/main" id="{8BE3A1DE-5365-120E-6932-9214C3139BAF}"/>
                  </a:ext>
                </a:extLst>
              </p:cNvPr>
              <p:cNvPicPr>
                <a:picLocks noGrp="1" noRot="1" noChangeAspect="1" noMove="1" noResize="1" noEditPoints="1" noAdjustHandles="1" noChangeArrowheads="1" noChangeShapeType="1"/>
              </p:cNvPicPr>
              <p:nvPr/>
            </p:nvPicPr>
            <p:blipFill>
              <a:blip r:embed="rId4"/>
              <a:stretch>
                <a:fillRect/>
              </a:stretch>
            </p:blipFill>
            <p:spPr>
              <a:xfrm>
                <a:off x="9438467" y="294085"/>
                <a:ext cx="2011680" cy="113157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3AEF0FCE-FF6F-3B23-E149-FD2841D02297}"/>
                  </a:ext>
                </a:extLst>
              </p:cNvPr>
              <p:cNvGraphicFramePr>
                <a:graphicFrameLocks noChangeAspect="1"/>
              </p:cNvGraphicFramePr>
              <p:nvPr>
                <p:extLst>
                  <p:ext uri="{D42A27DB-BD31-4B8C-83A1-F6EECF244321}">
                    <p14:modId xmlns:p14="http://schemas.microsoft.com/office/powerpoint/2010/main" val="1024978554"/>
                  </p:ext>
                </p:extLst>
              </p:nvPr>
            </p:nvGraphicFramePr>
            <p:xfrm>
              <a:off x="9438467" y="1530121"/>
              <a:ext cx="2011680" cy="1131570"/>
            </p:xfrm>
            <a:graphic>
              <a:graphicData uri="http://schemas.microsoft.com/office/powerpoint/2016/slidezoom">
                <pslz:sldZm>
                  <pslz:sldZmObj sldId="270" cId="836115281">
                    <pslz:zmPr id="{3EB42936-C3B1-42D4-9570-024261B15F5E}" returnToParent="0" transitionDur="1000">
                      <p166:blipFill xmlns:p166="http://schemas.microsoft.com/office/powerpoint/2016/6/main">
                        <a:blip r:embed="rId5"/>
                        <a:stretch>
                          <a:fillRect/>
                        </a:stretch>
                      </p166:blipFill>
                      <p166:spPr xmlns:p166="http://schemas.microsoft.com/office/powerpoint/2016/6/main">
                        <a:xfrm>
                          <a:off x="0" y="0"/>
                          <a:ext cx="2011680" cy="1131570"/>
                        </a:xfrm>
                        <a:prstGeom prst="rect">
                          <a:avLst/>
                        </a:prstGeom>
                        <a:ln w="3175">
                          <a:solidFill>
                            <a:prstClr val="ltGray"/>
                          </a:solidFill>
                        </a:ln>
                      </p166:spPr>
                    </pslz:zmPr>
                  </pslz:sldZmObj>
                </pslz:sldZm>
              </a:graphicData>
            </a:graphic>
          </p:graphicFrame>
        </mc:Choice>
        <mc:Fallback xmlns="">
          <p:pic>
            <p:nvPicPr>
              <p:cNvPr id="13" name="Slide Zoom 12">
                <a:hlinkClick r:id="rId6" action="ppaction://hlinksldjump"/>
                <a:extLst>
                  <a:ext uri="{FF2B5EF4-FFF2-40B4-BE49-F238E27FC236}">
                    <a16:creationId xmlns:a16="http://schemas.microsoft.com/office/drawing/2014/main" id="{3AEF0FCE-FF6F-3B23-E149-FD2841D02297}"/>
                  </a:ext>
                </a:extLst>
              </p:cNvPr>
              <p:cNvPicPr>
                <a:picLocks noGrp="1" noRot="1" noChangeAspect="1" noMove="1" noResize="1" noEditPoints="1" noAdjustHandles="1" noChangeArrowheads="1" noChangeShapeType="1"/>
              </p:cNvPicPr>
              <p:nvPr/>
            </p:nvPicPr>
            <p:blipFill>
              <a:blip r:embed="rId7"/>
              <a:stretch>
                <a:fillRect/>
              </a:stretch>
            </p:blipFill>
            <p:spPr>
              <a:xfrm>
                <a:off x="9438467" y="1530121"/>
                <a:ext cx="2011680" cy="113157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Slide Zoom 14">
                <a:extLst>
                  <a:ext uri="{FF2B5EF4-FFF2-40B4-BE49-F238E27FC236}">
                    <a16:creationId xmlns:a16="http://schemas.microsoft.com/office/drawing/2014/main" id="{941F073E-4104-663B-1C17-88BDFEB4CB85}"/>
                  </a:ext>
                </a:extLst>
              </p:cNvPr>
              <p:cNvGraphicFramePr>
                <a:graphicFrameLocks noChangeAspect="1"/>
              </p:cNvGraphicFramePr>
              <p:nvPr>
                <p:extLst>
                  <p:ext uri="{D42A27DB-BD31-4B8C-83A1-F6EECF244321}">
                    <p14:modId xmlns:p14="http://schemas.microsoft.com/office/powerpoint/2010/main" val="1248346185"/>
                  </p:ext>
                </p:extLst>
              </p:nvPr>
            </p:nvGraphicFramePr>
            <p:xfrm>
              <a:off x="9438467" y="2766157"/>
              <a:ext cx="2011680" cy="1131570"/>
            </p:xfrm>
            <a:graphic>
              <a:graphicData uri="http://schemas.microsoft.com/office/powerpoint/2016/slidezoom">
                <pslz:sldZm>
                  <pslz:sldZmObj sldId="273" cId="1838355695">
                    <pslz:zmPr id="{FCCBEEF3-036D-49B5-9080-5931A519B927}" returnToParent="0" transitionDur="1000">
                      <p166:blipFill xmlns:p166="http://schemas.microsoft.com/office/powerpoint/2016/6/main">
                        <a:blip r:embed="rId8"/>
                        <a:stretch>
                          <a:fillRect/>
                        </a:stretch>
                      </p166:blipFill>
                      <p166:spPr xmlns:p166="http://schemas.microsoft.com/office/powerpoint/2016/6/main">
                        <a:xfrm>
                          <a:off x="0" y="0"/>
                          <a:ext cx="2011680" cy="1131570"/>
                        </a:xfrm>
                        <a:prstGeom prst="rect">
                          <a:avLst/>
                        </a:prstGeom>
                        <a:ln w="3175">
                          <a:solidFill>
                            <a:prstClr val="ltGray"/>
                          </a:solidFill>
                        </a:ln>
                      </p166:spPr>
                    </pslz:zmPr>
                  </pslz:sldZmObj>
                </pslz:sldZm>
              </a:graphicData>
            </a:graphic>
          </p:graphicFrame>
        </mc:Choice>
        <mc:Fallback xmlns="">
          <p:pic>
            <p:nvPicPr>
              <p:cNvPr id="15" name="Slide Zoom 14">
                <a:hlinkClick r:id="rId9" action="ppaction://hlinksldjump"/>
                <a:extLst>
                  <a:ext uri="{FF2B5EF4-FFF2-40B4-BE49-F238E27FC236}">
                    <a16:creationId xmlns:a16="http://schemas.microsoft.com/office/drawing/2014/main" id="{941F073E-4104-663B-1C17-88BDFEB4CB85}"/>
                  </a:ext>
                </a:extLst>
              </p:cNvPr>
              <p:cNvPicPr>
                <a:picLocks noGrp="1" noRot="1" noChangeAspect="1" noMove="1" noResize="1" noEditPoints="1" noAdjustHandles="1" noChangeArrowheads="1" noChangeShapeType="1"/>
              </p:cNvPicPr>
              <p:nvPr/>
            </p:nvPicPr>
            <p:blipFill>
              <a:blip r:embed="rId10"/>
              <a:stretch>
                <a:fillRect/>
              </a:stretch>
            </p:blipFill>
            <p:spPr>
              <a:xfrm>
                <a:off x="9438467" y="2766157"/>
                <a:ext cx="2011680" cy="113157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6" name="Slide Zoom 5">
                <a:extLst>
                  <a:ext uri="{FF2B5EF4-FFF2-40B4-BE49-F238E27FC236}">
                    <a16:creationId xmlns:a16="http://schemas.microsoft.com/office/drawing/2014/main" id="{8F206FB4-89EA-4ECF-D85D-F82ED8D66A1D}"/>
                  </a:ext>
                </a:extLst>
              </p:cNvPr>
              <p:cNvGraphicFramePr>
                <a:graphicFrameLocks noChangeAspect="1"/>
              </p:cNvGraphicFramePr>
              <p:nvPr>
                <p:extLst>
                  <p:ext uri="{D42A27DB-BD31-4B8C-83A1-F6EECF244321}">
                    <p14:modId xmlns:p14="http://schemas.microsoft.com/office/powerpoint/2010/main" val="2290922095"/>
                  </p:ext>
                </p:extLst>
              </p:nvPr>
            </p:nvGraphicFramePr>
            <p:xfrm>
              <a:off x="9438467" y="4002193"/>
              <a:ext cx="2011680" cy="1131570"/>
            </p:xfrm>
            <a:graphic>
              <a:graphicData uri="http://schemas.microsoft.com/office/powerpoint/2016/slidezoom">
                <pslz:sldZm>
                  <pslz:sldZmObj sldId="271" cId="3153438975">
                    <pslz:zmPr id="{5E0DCF04-6A79-4C9B-A82C-0613BED67CDB}" returnToParent="0" transitionDur="1000">
                      <p166:blipFill xmlns:p166="http://schemas.microsoft.com/office/powerpoint/2016/6/main">
                        <a:blip r:embed="rId11"/>
                        <a:stretch>
                          <a:fillRect/>
                        </a:stretch>
                      </p166:blipFill>
                      <p166:spPr xmlns:p166="http://schemas.microsoft.com/office/powerpoint/2016/6/main">
                        <a:xfrm>
                          <a:off x="0" y="0"/>
                          <a:ext cx="2011680" cy="1131570"/>
                        </a:xfrm>
                        <a:prstGeom prst="rect">
                          <a:avLst/>
                        </a:prstGeom>
                        <a:ln w="3175">
                          <a:solidFill>
                            <a:prstClr val="ltGray"/>
                          </a:solidFill>
                        </a:ln>
                      </p166:spPr>
                    </pslz:zmPr>
                  </pslz:sldZmObj>
                </pslz:sldZm>
              </a:graphicData>
            </a:graphic>
          </p:graphicFrame>
        </mc:Choice>
        <mc:Fallback xmlns="">
          <p:pic>
            <p:nvPicPr>
              <p:cNvPr id="6" name="Slide Zoom 5">
                <a:hlinkClick r:id="rId12" action="ppaction://hlinksldjump"/>
                <a:extLst>
                  <a:ext uri="{FF2B5EF4-FFF2-40B4-BE49-F238E27FC236}">
                    <a16:creationId xmlns:a16="http://schemas.microsoft.com/office/drawing/2014/main" id="{8F206FB4-89EA-4ECF-D85D-F82ED8D66A1D}"/>
                  </a:ext>
                </a:extLst>
              </p:cNvPr>
              <p:cNvPicPr>
                <a:picLocks noGrp="1" noRot="1" noChangeAspect="1" noMove="1" noResize="1" noEditPoints="1" noAdjustHandles="1" noChangeArrowheads="1" noChangeShapeType="1"/>
              </p:cNvPicPr>
              <p:nvPr/>
            </p:nvPicPr>
            <p:blipFill>
              <a:blip r:embed="rId13"/>
              <a:stretch>
                <a:fillRect/>
              </a:stretch>
            </p:blipFill>
            <p:spPr>
              <a:xfrm>
                <a:off x="9438467" y="4002193"/>
                <a:ext cx="2011680" cy="113157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D733F89A-0336-B52B-E843-1574C90F6DE2}"/>
                  </a:ext>
                </a:extLst>
              </p:cNvPr>
              <p:cNvGraphicFramePr>
                <a:graphicFrameLocks noChangeAspect="1"/>
              </p:cNvGraphicFramePr>
              <p:nvPr>
                <p:extLst>
                  <p:ext uri="{D42A27DB-BD31-4B8C-83A1-F6EECF244321}">
                    <p14:modId xmlns:p14="http://schemas.microsoft.com/office/powerpoint/2010/main" val="1763740194"/>
                  </p:ext>
                </p:extLst>
              </p:nvPr>
            </p:nvGraphicFramePr>
            <p:xfrm>
              <a:off x="9438467" y="5238230"/>
              <a:ext cx="2011680" cy="1131570"/>
            </p:xfrm>
            <a:graphic>
              <a:graphicData uri="http://schemas.microsoft.com/office/powerpoint/2016/slidezoom">
                <pslz:sldZm>
                  <pslz:sldZmObj sldId="330" cId="3027071540">
                    <pslz:zmPr id="{1D10F078-625B-4E6F-AE65-3502C75A8949}" returnToParent="0" transitionDur="1000">
                      <p166:blipFill xmlns:p166="http://schemas.microsoft.com/office/powerpoint/2016/6/main">
                        <a:blip r:embed="rId14"/>
                        <a:stretch>
                          <a:fillRect/>
                        </a:stretch>
                      </p166:blipFill>
                      <p166:spPr xmlns:p166="http://schemas.microsoft.com/office/powerpoint/2016/6/main">
                        <a:xfrm>
                          <a:off x="0" y="0"/>
                          <a:ext cx="2011680" cy="1131570"/>
                        </a:xfrm>
                        <a:prstGeom prst="rect">
                          <a:avLst/>
                        </a:prstGeom>
                        <a:ln w="3175">
                          <a:solidFill>
                            <a:prstClr val="ltGray"/>
                          </a:solidFill>
                        </a:ln>
                      </p166:spPr>
                    </pslz:zmPr>
                  </pslz:sldZmObj>
                </pslz:sldZm>
              </a:graphicData>
            </a:graphic>
          </p:graphicFrame>
        </mc:Choice>
        <mc:Fallback xmlns="">
          <p:pic>
            <p:nvPicPr>
              <p:cNvPr id="8" name="Slide Zoom 7">
                <a:hlinkClick r:id="rId15" action="ppaction://hlinksldjump"/>
                <a:extLst>
                  <a:ext uri="{FF2B5EF4-FFF2-40B4-BE49-F238E27FC236}">
                    <a16:creationId xmlns:a16="http://schemas.microsoft.com/office/drawing/2014/main" id="{D733F89A-0336-B52B-E843-1574C90F6DE2}"/>
                  </a:ext>
                </a:extLst>
              </p:cNvPr>
              <p:cNvPicPr>
                <a:picLocks noGrp="1" noRot="1" noChangeAspect="1" noMove="1" noResize="1" noEditPoints="1" noAdjustHandles="1" noChangeArrowheads="1" noChangeShapeType="1"/>
              </p:cNvPicPr>
              <p:nvPr/>
            </p:nvPicPr>
            <p:blipFill>
              <a:blip r:embed="rId16"/>
              <a:stretch>
                <a:fillRect/>
              </a:stretch>
            </p:blipFill>
            <p:spPr>
              <a:xfrm>
                <a:off x="9438467" y="5238230"/>
                <a:ext cx="2011680" cy="1131570"/>
              </a:xfrm>
              <a:prstGeom prst="rect">
                <a:avLst/>
              </a:prstGeom>
              <a:ln w="3175">
                <a:solidFill>
                  <a:prstClr val="ltGray"/>
                </a:solidFill>
              </a:ln>
            </p:spPr>
          </p:pic>
        </mc:Fallback>
      </mc:AlternateContent>
    </p:spTree>
    <p:extLst>
      <p:ext uri="{BB962C8B-B14F-4D97-AF65-F5344CB8AC3E}">
        <p14:creationId xmlns:p14="http://schemas.microsoft.com/office/powerpoint/2010/main" val="1678058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9639777-5D9B-B661-001C-3CE6623408B6}"/>
              </a:ext>
            </a:extLst>
          </p:cNvPr>
          <p:cNvPicPr>
            <a:picLocks noChangeAspect="1"/>
          </p:cNvPicPr>
          <p:nvPr/>
        </p:nvPicPr>
        <p:blipFill>
          <a:blip r:embed="rId2"/>
          <a:stretch>
            <a:fillRect/>
          </a:stretch>
        </p:blipFill>
        <p:spPr>
          <a:xfrm>
            <a:off x="3200400" y="122381"/>
            <a:ext cx="8856208" cy="4806957"/>
          </a:xfrm>
          <a:prstGeom prst="rect">
            <a:avLst/>
          </a:prstGeom>
        </p:spPr>
      </p:pic>
      <p:sp>
        <p:nvSpPr>
          <p:cNvPr id="8" name="TextBox 7">
            <a:extLst>
              <a:ext uri="{FF2B5EF4-FFF2-40B4-BE49-F238E27FC236}">
                <a16:creationId xmlns:a16="http://schemas.microsoft.com/office/drawing/2014/main" id="{749F9948-B71E-E89E-22E6-2019E71AE864}"/>
              </a:ext>
            </a:extLst>
          </p:cNvPr>
          <p:cNvSpPr txBox="1"/>
          <p:nvPr/>
        </p:nvSpPr>
        <p:spPr>
          <a:xfrm>
            <a:off x="135392" y="3082678"/>
            <a:ext cx="10782979" cy="3693319"/>
          </a:xfrm>
          <a:prstGeom prst="rect">
            <a:avLst/>
          </a:prstGeom>
          <a:noFill/>
        </p:spPr>
        <p:txBody>
          <a:bodyPr wrap="square" rtlCol="0">
            <a:spAutoFit/>
          </a:bodyPr>
          <a:lstStyle/>
          <a:p>
            <a:r>
              <a:rPr lang="en-US" b="1" dirty="0"/>
              <a:t>VI analysis</a:t>
            </a:r>
          </a:p>
          <a:p>
            <a:endParaRPr lang="en-US" dirty="0"/>
          </a:p>
          <a:p>
            <a:r>
              <a:rPr lang="en-US" dirty="0"/>
              <a:t>With the analysis enabled, you</a:t>
            </a:r>
            <a:br>
              <a:rPr lang="en-US" dirty="0"/>
            </a:br>
            <a:r>
              <a:rPr lang="en-US" dirty="0"/>
              <a:t>can select the channels to </a:t>
            </a:r>
            <a:br>
              <a:rPr lang="en-US" dirty="0"/>
            </a:br>
            <a:r>
              <a:rPr lang="en-US" dirty="0"/>
              <a:t>analyze (more than once!), and</a:t>
            </a:r>
            <a:br>
              <a:rPr lang="en-US" dirty="0"/>
            </a:br>
            <a:r>
              <a:rPr lang="en-US" dirty="0"/>
              <a:t>their settings:</a:t>
            </a:r>
          </a:p>
          <a:p>
            <a:pPr marL="285750" indent="-285750">
              <a:buFont typeface="Arial" panose="020B0604020202020204" pitchFamily="34" charset="0"/>
              <a:buChar char="•"/>
            </a:pPr>
            <a:r>
              <a:rPr lang="en-US" dirty="0"/>
              <a:t>Direct: do a direct analysis</a:t>
            </a:r>
          </a:p>
          <a:p>
            <a:pPr marL="285750" indent="-285750">
              <a:buFont typeface="Arial" panose="020B0604020202020204" pitchFamily="34" charset="0"/>
              <a:buChar char="•"/>
            </a:pPr>
            <a:r>
              <a:rPr lang="en-US" dirty="0"/>
              <a:t>Comp: compensate before analysis, with equation: </a:t>
            </a:r>
            <a:r>
              <a:rPr lang="en-US" dirty="0" err="1"/>
              <a:t>U_comp</a:t>
            </a:r>
            <a:r>
              <a:rPr lang="en-US" dirty="0"/>
              <a:t> = </a:t>
            </a:r>
            <a:r>
              <a:rPr lang="en-US" dirty="0" err="1"/>
              <a:t>U_channel</a:t>
            </a:r>
            <a:r>
              <a:rPr lang="en-US" dirty="0"/>
              <a:t> – a * (U-1 + U-2 + U-3 + U-4)</a:t>
            </a:r>
          </a:p>
          <a:p>
            <a:pPr marL="285750" indent="-285750">
              <a:buFont typeface="Arial" panose="020B0604020202020204" pitchFamily="34" charset="0"/>
              <a:buChar char="•"/>
            </a:pPr>
            <a:endParaRPr lang="en-US" dirty="0"/>
          </a:p>
          <a:p>
            <a:r>
              <a:rPr lang="en-US" dirty="0"/>
              <a:t>Global settings: </a:t>
            </a:r>
          </a:p>
          <a:p>
            <a:pPr marL="285750" indent="-285750">
              <a:buFont typeface="Arial" panose="020B0604020202020204" pitchFamily="34" charset="0"/>
              <a:buChar char="•"/>
            </a:pPr>
            <a:r>
              <a:rPr lang="en-US" dirty="0"/>
              <a:t># </a:t>
            </a:r>
            <a:r>
              <a:rPr lang="en-US" dirty="0" err="1"/>
              <a:t>sigmas</a:t>
            </a:r>
            <a:r>
              <a:rPr lang="en-US" dirty="0"/>
              <a:t> … is useful to remove spikes on the compensated channels. What it does: it calculates a #-sigma band around the full dataset, then removes points outside, and only then performs VI analysis. Put 0 to disable</a:t>
            </a:r>
          </a:p>
          <a:p>
            <a:pPr marL="285750" indent="-285750">
              <a:buFont typeface="Arial" panose="020B0604020202020204" pitchFamily="34" charset="0"/>
              <a:buChar char="•"/>
            </a:pPr>
            <a:r>
              <a:rPr lang="en-US" dirty="0"/>
              <a:t>Correct offset: offset the VI measurement at this current level. Put 0 to disable</a:t>
            </a:r>
          </a:p>
        </p:txBody>
      </p:sp>
      <p:sp>
        <p:nvSpPr>
          <p:cNvPr id="9" name="Slide Number Placeholder 8">
            <a:extLst>
              <a:ext uri="{FF2B5EF4-FFF2-40B4-BE49-F238E27FC236}">
                <a16:creationId xmlns:a16="http://schemas.microsoft.com/office/drawing/2014/main" id="{AB22A092-A375-3589-2D17-24D503C6CC56}"/>
              </a:ext>
            </a:extLst>
          </p:cNvPr>
          <p:cNvSpPr>
            <a:spLocks noGrp="1"/>
          </p:cNvSpPr>
          <p:nvPr>
            <p:ph type="sldNum" sz="quarter" idx="12"/>
          </p:nvPr>
        </p:nvSpPr>
        <p:spPr/>
        <p:txBody>
          <a:bodyPr/>
          <a:lstStyle/>
          <a:p>
            <a:fld id="{713454D8-387F-478A-925F-137CDA56CE39}" type="slidenum">
              <a:rPr lang="en-US" smtClean="0"/>
              <a:t>20</a:t>
            </a:fld>
            <a:endParaRPr lang="en-US"/>
          </a:p>
        </p:txBody>
      </p:sp>
    </p:spTree>
    <p:extLst>
      <p:ext uri="{BB962C8B-B14F-4D97-AF65-F5344CB8AC3E}">
        <p14:creationId xmlns:p14="http://schemas.microsoft.com/office/powerpoint/2010/main" val="28257249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34996B7-C6FE-B35A-F317-034C0B27CA2C}"/>
              </a:ext>
            </a:extLst>
          </p:cNvPr>
          <p:cNvPicPr>
            <a:picLocks noChangeAspect="1"/>
          </p:cNvPicPr>
          <p:nvPr/>
        </p:nvPicPr>
        <p:blipFill>
          <a:blip r:embed="rId2"/>
          <a:stretch>
            <a:fillRect/>
          </a:stretch>
        </p:blipFill>
        <p:spPr>
          <a:xfrm>
            <a:off x="3200400" y="122381"/>
            <a:ext cx="8856208" cy="4953610"/>
          </a:xfrm>
          <a:prstGeom prst="rect">
            <a:avLst/>
          </a:prstGeom>
        </p:spPr>
      </p:pic>
      <p:sp>
        <p:nvSpPr>
          <p:cNvPr id="8" name="TextBox 7">
            <a:extLst>
              <a:ext uri="{FF2B5EF4-FFF2-40B4-BE49-F238E27FC236}">
                <a16:creationId xmlns:a16="http://schemas.microsoft.com/office/drawing/2014/main" id="{749F9948-B71E-E89E-22E6-2019E71AE864}"/>
              </a:ext>
            </a:extLst>
          </p:cNvPr>
          <p:cNvSpPr txBox="1"/>
          <p:nvPr/>
        </p:nvSpPr>
        <p:spPr>
          <a:xfrm>
            <a:off x="135392" y="3082678"/>
            <a:ext cx="10782979" cy="2862322"/>
          </a:xfrm>
          <a:prstGeom prst="rect">
            <a:avLst/>
          </a:prstGeom>
          <a:noFill/>
        </p:spPr>
        <p:txBody>
          <a:bodyPr wrap="square" rtlCol="0">
            <a:spAutoFit/>
          </a:bodyPr>
          <a:lstStyle/>
          <a:p>
            <a:r>
              <a:rPr lang="en-GB" b="1" dirty="0"/>
              <a:t>Inductance analysis</a:t>
            </a:r>
          </a:p>
          <a:p>
            <a:endParaRPr lang="en-GB" dirty="0"/>
          </a:p>
          <a:p>
            <a:r>
              <a:rPr lang="en-GB" dirty="0"/>
              <a:t>As the previous cases, you can </a:t>
            </a:r>
            <a:br>
              <a:rPr lang="en-GB" dirty="0"/>
            </a:br>
            <a:r>
              <a:rPr lang="en-GB" dirty="0"/>
              <a:t>choose the channel (maximum </a:t>
            </a:r>
            <a:br>
              <a:rPr lang="en-GB" dirty="0"/>
            </a:br>
            <a:r>
              <a:rPr lang="en-GB" dirty="0"/>
              <a:t>once) and the corresponding </a:t>
            </a:r>
            <a:br>
              <a:rPr lang="en-GB" dirty="0"/>
            </a:br>
            <a:r>
              <a:rPr lang="en-GB" dirty="0"/>
              <a:t>current.</a:t>
            </a:r>
          </a:p>
          <a:p>
            <a:endParaRPr lang="en-GB" dirty="0"/>
          </a:p>
          <a:p>
            <a:r>
              <a:rPr lang="en-GB" dirty="0"/>
              <a:t>Points for smoothing are used </a:t>
            </a:r>
            <a:br>
              <a:rPr lang="en-GB" dirty="0"/>
            </a:br>
            <a:r>
              <a:rPr lang="en-GB" dirty="0"/>
              <a:t>for the final plots, and resistance cancelation is useful for segments with significant resistance at low ramp rates (I used this for some MCBY analysis)</a:t>
            </a:r>
          </a:p>
        </p:txBody>
      </p:sp>
      <p:sp>
        <p:nvSpPr>
          <p:cNvPr id="9" name="Slide Number Placeholder 8">
            <a:extLst>
              <a:ext uri="{FF2B5EF4-FFF2-40B4-BE49-F238E27FC236}">
                <a16:creationId xmlns:a16="http://schemas.microsoft.com/office/drawing/2014/main" id="{AB22A092-A375-3589-2D17-24D503C6CC56}"/>
              </a:ext>
            </a:extLst>
          </p:cNvPr>
          <p:cNvSpPr>
            <a:spLocks noGrp="1"/>
          </p:cNvSpPr>
          <p:nvPr>
            <p:ph type="sldNum" sz="quarter" idx="12"/>
          </p:nvPr>
        </p:nvSpPr>
        <p:spPr/>
        <p:txBody>
          <a:bodyPr/>
          <a:lstStyle/>
          <a:p>
            <a:fld id="{713454D8-387F-478A-925F-137CDA56CE39}" type="slidenum">
              <a:rPr lang="en-US" smtClean="0"/>
              <a:t>21</a:t>
            </a:fld>
            <a:endParaRPr lang="en-US"/>
          </a:p>
        </p:txBody>
      </p:sp>
    </p:spTree>
    <p:extLst>
      <p:ext uri="{BB962C8B-B14F-4D97-AF65-F5344CB8AC3E}">
        <p14:creationId xmlns:p14="http://schemas.microsoft.com/office/powerpoint/2010/main" val="21887013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90DA02-D856-45B0-6713-7FD6DA78846C}"/>
              </a:ext>
            </a:extLst>
          </p:cNvPr>
          <p:cNvPicPr>
            <a:picLocks noChangeAspect="1"/>
          </p:cNvPicPr>
          <p:nvPr/>
        </p:nvPicPr>
        <p:blipFill>
          <a:blip r:embed="rId2"/>
          <a:stretch>
            <a:fillRect/>
          </a:stretch>
        </p:blipFill>
        <p:spPr>
          <a:xfrm>
            <a:off x="3200400" y="122381"/>
            <a:ext cx="8856208" cy="4953610"/>
          </a:xfrm>
          <a:prstGeom prst="rect">
            <a:avLst/>
          </a:prstGeom>
        </p:spPr>
      </p:pic>
      <p:sp>
        <p:nvSpPr>
          <p:cNvPr id="8" name="TextBox 7">
            <a:extLst>
              <a:ext uri="{FF2B5EF4-FFF2-40B4-BE49-F238E27FC236}">
                <a16:creationId xmlns:a16="http://schemas.microsoft.com/office/drawing/2014/main" id="{749F9948-B71E-E89E-22E6-2019E71AE864}"/>
              </a:ext>
            </a:extLst>
          </p:cNvPr>
          <p:cNvSpPr txBox="1"/>
          <p:nvPr/>
        </p:nvSpPr>
        <p:spPr>
          <a:xfrm>
            <a:off x="135392" y="3082678"/>
            <a:ext cx="10782979" cy="2585323"/>
          </a:xfrm>
          <a:prstGeom prst="rect">
            <a:avLst/>
          </a:prstGeom>
          <a:noFill/>
        </p:spPr>
        <p:txBody>
          <a:bodyPr wrap="square" rtlCol="0">
            <a:spAutoFit/>
          </a:bodyPr>
          <a:lstStyle/>
          <a:p>
            <a:r>
              <a:rPr lang="en-GB" b="1" dirty="0"/>
              <a:t>AC loss analysis</a:t>
            </a:r>
          </a:p>
          <a:p>
            <a:endParaRPr lang="en-GB" dirty="0"/>
          </a:p>
          <a:p>
            <a:r>
              <a:rPr lang="en-GB" dirty="0"/>
              <a:t>As the previous cases, you can </a:t>
            </a:r>
            <a:br>
              <a:rPr lang="en-GB" dirty="0"/>
            </a:br>
            <a:r>
              <a:rPr lang="en-GB" dirty="0"/>
              <a:t>choose the channel (maximum </a:t>
            </a:r>
            <a:br>
              <a:rPr lang="en-GB" dirty="0"/>
            </a:br>
            <a:r>
              <a:rPr lang="en-GB" dirty="0"/>
              <a:t>once) and the corresponding </a:t>
            </a:r>
            <a:br>
              <a:rPr lang="en-GB" dirty="0"/>
            </a:br>
            <a:r>
              <a:rPr lang="en-GB" dirty="0"/>
              <a:t>current.</a:t>
            </a:r>
          </a:p>
          <a:p>
            <a:endParaRPr lang="en-GB" dirty="0"/>
          </a:p>
          <a:p>
            <a:endParaRPr lang="en-GB" dirty="0"/>
          </a:p>
          <a:p>
            <a:r>
              <a:rPr lang="en-GB" dirty="0"/>
              <a:t>Once you click on “Finish” you won’t be able to go backwards</a:t>
            </a:r>
          </a:p>
        </p:txBody>
      </p:sp>
      <p:sp>
        <p:nvSpPr>
          <p:cNvPr id="9" name="Slide Number Placeholder 8">
            <a:extLst>
              <a:ext uri="{FF2B5EF4-FFF2-40B4-BE49-F238E27FC236}">
                <a16:creationId xmlns:a16="http://schemas.microsoft.com/office/drawing/2014/main" id="{AB22A092-A375-3589-2D17-24D503C6CC56}"/>
              </a:ext>
            </a:extLst>
          </p:cNvPr>
          <p:cNvSpPr>
            <a:spLocks noGrp="1"/>
          </p:cNvSpPr>
          <p:nvPr>
            <p:ph type="sldNum" sz="quarter" idx="12"/>
          </p:nvPr>
        </p:nvSpPr>
        <p:spPr/>
        <p:txBody>
          <a:bodyPr/>
          <a:lstStyle/>
          <a:p>
            <a:fld id="{713454D8-387F-478A-925F-137CDA56CE39}" type="slidenum">
              <a:rPr lang="en-US" smtClean="0"/>
              <a:t>22</a:t>
            </a:fld>
            <a:endParaRPr lang="en-US"/>
          </a:p>
        </p:txBody>
      </p:sp>
    </p:spTree>
    <p:extLst>
      <p:ext uri="{BB962C8B-B14F-4D97-AF65-F5344CB8AC3E}">
        <p14:creationId xmlns:p14="http://schemas.microsoft.com/office/powerpoint/2010/main" val="3574080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49F9948-B71E-E89E-22E6-2019E71AE864}"/>
              </a:ext>
            </a:extLst>
          </p:cNvPr>
          <p:cNvSpPr txBox="1"/>
          <p:nvPr/>
        </p:nvSpPr>
        <p:spPr>
          <a:xfrm>
            <a:off x="205135" y="292983"/>
            <a:ext cx="10782979" cy="1200329"/>
          </a:xfrm>
          <a:prstGeom prst="rect">
            <a:avLst/>
          </a:prstGeom>
          <a:noFill/>
        </p:spPr>
        <p:txBody>
          <a:bodyPr wrap="square" rtlCol="0">
            <a:spAutoFit/>
          </a:bodyPr>
          <a:lstStyle/>
          <a:p>
            <a:r>
              <a:rPr lang="en-GB" b="1" dirty="0"/>
              <a:t>Saving analysis settings</a:t>
            </a:r>
          </a:p>
          <a:p>
            <a:endParaRPr lang="en-GB" dirty="0"/>
          </a:p>
          <a:p>
            <a:r>
              <a:rPr lang="en-GB" dirty="0"/>
              <a:t>After you click on “Finish” will be prompted if you want to save these settings as a file. If you do, you can use it next time:</a:t>
            </a:r>
          </a:p>
        </p:txBody>
      </p:sp>
      <p:sp>
        <p:nvSpPr>
          <p:cNvPr id="9" name="Slide Number Placeholder 8">
            <a:extLst>
              <a:ext uri="{FF2B5EF4-FFF2-40B4-BE49-F238E27FC236}">
                <a16:creationId xmlns:a16="http://schemas.microsoft.com/office/drawing/2014/main" id="{AB22A092-A375-3589-2D17-24D503C6CC56}"/>
              </a:ext>
            </a:extLst>
          </p:cNvPr>
          <p:cNvSpPr>
            <a:spLocks noGrp="1"/>
          </p:cNvSpPr>
          <p:nvPr>
            <p:ph type="sldNum" sz="quarter" idx="12"/>
          </p:nvPr>
        </p:nvSpPr>
        <p:spPr/>
        <p:txBody>
          <a:bodyPr/>
          <a:lstStyle/>
          <a:p>
            <a:fld id="{713454D8-387F-478A-925F-137CDA56CE39}" type="slidenum">
              <a:rPr lang="en-US" smtClean="0"/>
              <a:t>23</a:t>
            </a:fld>
            <a:endParaRPr lang="en-US"/>
          </a:p>
        </p:txBody>
      </p:sp>
      <mc:AlternateContent xmlns:mc="http://schemas.openxmlformats.org/markup-compatibility/2006" xmlns:pslz="http://schemas.microsoft.com/office/powerpoint/2016/slidezoom">
        <mc:Choice Requires="pslz">
          <p:graphicFrame>
            <p:nvGraphicFramePr>
              <p:cNvPr id="5" name="Slide Zoom 4">
                <a:extLst>
                  <a:ext uri="{FF2B5EF4-FFF2-40B4-BE49-F238E27FC236}">
                    <a16:creationId xmlns:a16="http://schemas.microsoft.com/office/drawing/2014/main" id="{0774EB84-74E9-9D94-2244-9C12F3FE57B5}"/>
                  </a:ext>
                </a:extLst>
              </p:cNvPr>
              <p:cNvGraphicFramePr>
                <a:graphicFrameLocks noChangeAspect="1"/>
              </p:cNvGraphicFramePr>
              <p:nvPr>
                <p:extLst>
                  <p:ext uri="{D42A27DB-BD31-4B8C-83A1-F6EECF244321}">
                    <p14:modId xmlns:p14="http://schemas.microsoft.com/office/powerpoint/2010/main" val="1326252750"/>
                  </p:ext>
                </p:extLst>
              </p:nvPr>
            </p:nvGraphicFramePr>
            <p:xfrm>
              <a:off x="8484149" y="5506379"/>
              <a:ext cx="2074806" cy="1167078"/>
            </p:xfrm>
            <a:graphic>
              <a:graphicData uri="http://schemas.microsoft.com/office/powerpoint/2016/slidezoom">
                <pslz:sldZm>
                  <pslz:sldZmObj sldId="309" cId="2751789397">
                    <pslz:zmPr id="{064414A8-37A5-4992-A3CC-604C2E7D7A51}" transitionDur="1000">
                      <p166:blipFill xmlns:p166="http://schemas.microsoft.com/office/powerpoint/2016/6/main">
                        <a:blip r:embed="rId2"/>
                        <a:stretch>
                          <a:fillRect/>
                        </a:stretch>
                      </p166:blipFill>
                      <p166:spPr xmlns:p166="http://schemas.microsoft.com/office/powerpoint/2016/6/main">
                        <a:xfrm>
                          <a:off x="0" y="0"/>
                          <a:ext cx="2074806" cy="1167078"/>
                        </a:xfrm>
                        <a:prstGeom prst="rect">
                          <a:avLst/>
                        </a:prstGeom>
                        <a:ln>
                          <a:noFill/>
                        </a:ln>
                        <a:effectLst>
                          <a:outerShdw blurRad="292100" dist="139700" dir="2700000" algn="tl" rotWithShape="0">
                            <a:srgbClr val="333333">
                              <a:alpha val="65000"/>
                            </a:srgbClr>
                          </a:outerShdw>
                        </a:effectLst>
                      </p166:spPr>
                    </pslz:zmPr>
                  </pslz:sldZmObj>
                </pslz:sldZm>
              </a:graphicData>
            </a:graphic>
          </p:graphicFrame>
        </mc:Choice>
        <mc:Fallback xmlns="">
          <p:pic>
            <p:nvPicPr>
              <p:cNvPr id="5" name="Slide Zoom 4">
                <a:hlinkClick r:id="rId3" action="ppaction://hlinksldjump"/>
                <a:extLst>
                  <a:ext uri="{FF2B5EF4-FFF2-40B4-BE49-F238E27FC236}">
                    <a16:creationId xmlns:a16="http://schemas.microsoft.com/office/drawing/2014/main" id="{0774EB84-74E9-9D94-2244-9C12F3FE57B5}"/>
                  </a:ext>
                </a:extLst>
              </p:cNvPr>
              <p:cNvPicPr>
                <a:picLocks noGrp="1" noRot="1" noChangeAspect="1" noMove="1" noResize="1" noEditPoints="1" noAdjustHandles="1" noChangeArrowheads="1" noChangeShapeType="1"/>
              </p:cNvPicPr>
              <p:nvPr/>
            </p:nvPicPr>
            <p:blipFill>
              <a:blip r:embed="rId4"/>
              <a:stretch>
                <a:fillRect/>
              </a:stretch>
            </p:blipFill>
            <p:spPr>
              <a:xfrm>
                <a:off x="8484149" y="5506379"/>
                <a:ext cx="2074806" cy="1167078"/>
              </a:xfrm>
              <a:prstGeom prst="rect">
                <a:avLst/>
              </a:prstGeom>
              <a:ln>
                <a:noFill/>
              </a:ln>
              <a:effectLst>
                <a:outerShdw blurRad="292100" dist="139700" dir="2700000" algn="tl" rotWithShape="0">
                  <a:srgbClr val="333333">
                    <a:alpha val="65000"/>
                  </a:srgbClr>
                </a:outerShdw>
              </a:effectLst>
            </p:spPr>
          </p:pic>
        </mc:Fallback>
      </mc:AlternateContent>
      <p:pic>
        <p:nvPicPr>
          <p:cNvPr id="4" name="Picture 3">
            <a:extLst>
              <a:ext uri="{FF2B5EF4-FFF2-40B4-BE49-F238E27FC236}">
                <a16:creationId xmlns:a16="http://schemas.microsoft.com/office/drawing/2014/main" id="{516D5DC7-8C88-79FD-BF42-82BB42BC092D}"/>
              </a:ext>
            </a:extLst>
          </p:cNvPr>
          <p:cNvPicPr>
            <a:picLocks noChangeAspect="1"/>
          </p:cNvPicPr>
          <p:nvPr/>
        </p:nvPicPr>
        <p:blipFill>
          <a:blip r:embed="rId5"/>
          <a:stretch>
            <a:fillRect/>
          </a:stretch>
        </p:blipFill>
        <p:spPr>
          <a:xfrm>
            <a:off x="1804584" y="1176007"/>
            <a:ext cx="3390900" cy="1400175"/>
          </a:xfrm>
          <a:prstGeom prst="rect">
            <a:avLst/>
          </a:prstGeom>
        </p:spPr>
      </p:pic>
      <p:pic>
        <p:nvPicPr>
          <p:cNvPr id="10" name="Picture 9">
            <a:extLst>
              <a:ext uri="{FF2B5EF4-FFF2-40B4-BE49-F238E27FC236}">
                <a16:creationId xmlns:a16="http://schemas.microsoft.com/office/drawing/2014/main" id="{9B72E7DB-7AE0-5D27-1C3E-080950A14184}"/>
              </a:ext>
            </a:extLst>
          </p:cNvPr>
          <p:cNvPicPr>
            <a:picLocks noChangeAspect="1"/>
          </p:cNvPicPr>
          <p:nvPr/>
        </p:nvPicPr>
        <p:blipFill>
          <a:blip r:embed="rId6"/>
          <a:stretch>
            <a:fillRect/>
          </a:stretch>
        </p:blipFill>
        <p:spPr>
          <a:xfrm>
            <a:off x="349557" y="3023904"/>
            <a:ext cx="6069211" cy="3332446"/>
          </a:xfrm>
          <a:prstGeom prst="rect">
            <a:avLst/>
          </a:prstGeom>
        </p:spPr>
      </p:pic>
      <p:pic>
        <p:nvPicPr>
          <p:cNvPr id="12" name="Picture 11">
            <a:extLst>
              <a:ext uri="{FF2B5EF4-FFF2-40B4-BE49-F238E27FC236}">
                <a16:creationId xmlns:a16="http://schemas.microsoft.com/office/drawing/2014/main" id="{FBC18B80-E387-F9AC-A075-8F3CD039CB84}"/>
              </a:ext>
            </a:extLst>
          </p:cNvPr>
          <p:cNvPicPr>
            <a:picLocks noChangeAspect="1"/>
          </p:cNvPicPr>
          <p:nvPr/>
        </p:nvPicPr>
        <p:blipFill>
          <a:blip r:embed="rId7"/>
          <a:stretch>
            <a:fillRect/>
          </a:stretch>
        </p:blipFill>
        <p:spPr>
          <a:xfrm>
            <a:off x="6952393" y="1249350"/>
            <a:ext cx="3198870" cy="3974606"/>
          </a:xfrm>
          <a:prstGeom prst="rect">
            <a:avLst/>
          </a:prstGeom>
        </p:spPr>
      </p:pic>
      <p:sp>
        <p:nvSpPr>
          <p:cNvPr id="13" name="Arrow: Down 12">
            <a:extLst>
              <a:ext uri="{FF2B5EF4-FFF2-40B4-BE49-F238E27FC236}">
                <a16:creationId xmlns:a16="http://schemas.microsoft.com/office/drawing/2014/main" id="{8CC5C059-7CE6-B50E-F419-5C7B441828C6}"/>
              </a:ext>
            </a:extLst>
          </p:cNvPr>
          <p:cNvSpPr/>
          <p:nvPr/>
        </p:nvSpPr>
        <p:spPr>
          <a:xfrm>
            <a:off x="3246895" y="2576182"/>
            <a:ext cx="294468" cy="4477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0848BD71-45CC-BE89-0797-D19AA1808E36}"/>
              </a:ext>
            </a:extLst>
          </p:cNvPr>
          <p:cNvSpPr/>
          <p:nvPr/>
        </p:nvSpPr>
        <p:spPr>
          <a:xfrm>
            <a:off x="6418768" y="3750590"/>
            <a:ext cx="533625" cy="3099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Bent-Up 14">
            <a:extLst>
              <a:ext uri="{FF2B5EF4-FFF2-40B4-BE49-F238E27FC236}">
                <a16:creationId xmlns:a16="http://schemas.microsoft.com/office/drawing/2014/main" id="{AFDAFE36-80D1-130E-0264-24938FAA24EF}"/>
              </a:ext>
            </a:extLst>
          </p:cNvPr>
          <p:cNvSpPr/>
          <p:nvPr/>
        </p:nvSpPr>
        <p:spPr>
          <a:xfrm rot="5400000">
            <a:off x="7709562" y="5454059"/>
            <a:ext cx="1074428" cy="614228"/>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00318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805853D-252E-8704-7719-D79E9BB6806F}"/>
              </a:ext>
            </a:extLst>
          </p:cNvPr>
          <p:cNvPicPr>
            <a:picLocks noChangeAspect="1"/>
          </p:cNvPicPr>
          <p:nvPr/>
        </p:nvPicPr>
        <p:blipFill>
          <a:blip r:embed="rId2"/>
          <a:stretch>
            <a:fillRect/>
          </a:stretch>
        </p:blipFill>
        <p:spPr>
          <a:xfrm>
            <a:off x="212183" y="2458472"/>
            <a:ext cx="5686425" cy="3829050"/>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E95CA5C7-E3B3-5E4E-EF76-55A7242977A4}"/>
              </a:ext>
            </a:extLst>
          </p:cNvPr>
          <p:cNvPicPr>
            <a:picLocks noChangeAspect="1"/>
          </p:cNvPicPr>
          <p:nvPr/>
        </p:nvPicPr>
        <p:blipFill rotWithShape="1">
          <a:blip r:embed="rId3"/>
          <a:srcRect l="3496" t="14538" r="34343" b="3625"/>
          <a:stretch/>
        </p:blipFill>
        <p:spPr>
          <a:xfrm>
            <a:off x="4326610" y="136525"/>
            <a:ext cx="7578672" cy="4765730"/>
          </a:xfrm>
          <a:prstGeom prst="rect">
            <a:avLst/>
          </a:prstGeom>
          <a:ln>
            <a:noFill/>
          </a:ln>
          <a:effectLst>
            <a:outerShdw blurRad="292100" dist="139700" dir="2700000" algn="tl" rotWithShape="0">
              <a:srgbClr val="333333">
                <a:alpha val="65000"/>
              </a:srgbClr>
            </a:outerShdw>
          </a:effectLst>
        </p:spPr>
      </p:pic>
      <p:sp>
        <p:nvSpPr>
          <p:cNvPr id="9" name="Title 3">
            <a:extLst>
              <a:ext uri="{FF2B5EF4-FFF2-40B4-BE49-F238E27FC236}">
                <a16:creationId xmlns:a16="http://schemas.microsoft.com/office/drawing/2014/main" id="{ED5873FD-BF35-C5AC-1940-05A37E56D3C8}"/>
              </a:ext>
            </a:extLst>
          </p:cNvPr>
          <p:cNvSpPr txBox="1">
            <a:spLocks/>
          </p:cNvSpPr>
          <p:nvPr/>
        </p:nvSpPr>
        <p:spPr>
          <a:xfrm>
            <a:off x="3055396" y="2766218"/>
            <a:ext cx="6081205" cy="1325563"/>
          </a:xfrm>
          <a:prstGeom prst="rect">
            <a:avLst/>
          </a:prstGeom>
          <a:solidFill>
            <a:srgbClr val="FFFFCC"/>
          </a:solidFill>
          <a:ln>
            <a:solidFill>
              <a:schemeClr val="tx1"/>
            </a:solidFill>
          </a:ln>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Other user input</a:t>
            </a:r>
          </a:p>
        </p:txBody>
      </p:sp>
      <p:sp>
        <p:nvSpPr>
          <p:cNvPr id="15" name="Slide Number Placeholder 14">
            <a:extLst>
              <a:ext uri="{FF2B5EF4-FFF2-40B4-BE49-F238E27FC236}">
                <a16:creationId xmlns:a16="http://schemas.microsoft.com/office/drawing/2014/main" id="{F979493B-DC3A-EEB1-7983-0F5391918F4F}"/>
              </a:ext>
            </a:extLst>
          </p:cNvPr>
          <p:cNvSpPr>
            <a:spLocks noGrp="1"/>
          </p:cNvSpPr>
          <p:nvPr>
            <p:ph type="sldNum" sz="quarter" idx="12"/>
          </p:nvPr>
        </p:nvSpPr>
        <p:spPr/>
        <p:txBody>
          <a:bodyPr/>
          <a:lstStyle/>
          <a:p>
            <a:fld id="{713454D8-387F-478A-925F-137CDA56CE39}" type="slidenum">
              <a:rPr lang="en-US" smtClean="0"/>
              <a:t>24</a:t>
            </a:fld>
            <a:endParaRPr lang="en-US"/>
          </a:p>
        </p:txBody>
      </p:sp>
    </p:spTree>
    <p:extLst>
      <p:ext uri="{BB962C8B-B14F-4D97-AF65-F5344CB8AC3E}">
        <p14:creationId xmlns:p14="http://schemas.microsoft.com/office/powerpoint/2010/main" val="18383556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717BE5F-4939-B71B-6B4A-A81AB4F8B6CD}"/>
              </a:ext>
            </a:extLst>
          </p:cNvPr>
          <p:cNvSpPr>
            <a:spLocks noGrp="1"/>
          </p:cNvSpPr>
          <p:nvPr>
            <p:ph type="sldNum" sz="quarter" idx="12"/>
          </p:nvPr>
        </p:nvSpPr>
        <p:spPr/>
        <p:txBody>
          <a:bodyPr/>
          <a:lstStyle/>
          <a:p>
            <a:fld id="{713454D8-387F-478A-925F-137CDA56CE39}" type="slidenum">
              <a:rPr lang="en-US" smtClean="0"/>
              <a:t>25</a:t>
            </a:fld>
            <a:endParaRPr lang="en-US"/>
          </a:p>
        </p:txBody>
      </p:sp>
      <p:pic>
        <p:nvPicPr>
          <p:cNvPr id="6" name="Picture 5">
            <a:extLst>
              <a:ext uri="{FF2B5EF4-FFF2-40B4-BE49-F238E27FC236}">
                <a16:creationId xmlns:a16="http://schemas.microsoft.com/office/drawing/2014/main" id="{34D70721-0AE2-6940-BA23-41C165D0EF0B}"/>
              </a:ext>
            </a:extLst>
          </p:cNvPr>
          <p:cNvPicPr>
            <a:picLocks noChangeAspect="1"/>
          </p:cNvPicPr>
          <p:nvPr/>
        </p:nvPicPr>
        <p:blipFill>
          <a:blip r:embed="rId2"/>
          <a:stretch>
            <a:fillRect/>
          </a:stretch>
        </p:blipFill>
        <p:spPr>
          <a:xfrm>
            <a:off x="5526881" y="756803"/>
            <a:ext cx="5686425" cy="3829050"/>
          </a:xfrm>
          <a:prstGeom prst="rect">
            <a:avLst/>
          </a:prstGeom>
        </p:spPr>
      </p:pic>
      <p:sp>
        <p:nvSpPr>
          <p:cNvPr id="7" name="TextBox 6">
            <a:extLst>
              <a:ext uri="{FF2B5EF4-FFF2-40B4-BE49-F238E27FC236}">
                <a16:creationId xmlns:a16="http://schemas.microsoft.com/office/drawing/2014/main" id="{74AB9DE8-20C5-610C-3056-2E33FDB8B504}"/>
              </a:ext>
            </a:extLst>
          </p:cNvPr>
          <p:cNvSpPr txBox="1"/>
          <p:nvPr/>
        </p:nvSpPr>
        <p:spPr>
          <a:xfrm>
            <a:off x="330856" y="2369756"/>
            <a:ext cx="5196025" cy="4247317"/>
          </a:xfrm>
          <a:prstGeom prst="rect">
            <a:avLst/>
          </a:prstGeom>
          <a:noFill/>
        </p:spPr>
        <p:txBody>
          <a:bodyPr wrap="square" rtlCol="0">
            <a:spAutoFit/>
          </a:bodyPr>
          <a:lstStyle/>
          <a:p>
            <a:r>
              <a:rPr lang="en-GB" b="1" dirty="0"/>
              <a:t>Channel length adjustment</a:t>
            </a:r>
          </a:p>
          <a:p>
            <a:endParaRPr lang="en-GB" dirty="0"/>
          </a:p>
          <a:p>
            <a:r>
              <a:rPr lang="en-GB" dirty="0"/>
              <a:t>DMM-Blender detects if there are shorter channels, tells you how many points they are missing, and asks you what to do about it.</a:t>
            </a:r>
          </a:p>
          <a:p>
            <a:r>
              <a:rPr lang="en-GB" dirty="0"/>
              <a:t>You can first </a:t>
            </a:r>
            <a:r>
              <a:rPr lang="en-GB" i="1" dirty="0"/>
              <a:t>Interact </a:t>
            </a:r>
            <a:r>
              <a:rPr lang="en-GB" dirty="0"/>
              <a:t>to choose what to do, and then add no-values at the start, at the end, or you can </a:t>
            </a:r>
            <a:r>
              <a:rPr lang="en-GB" i="1" dirty="0"/>
              <a:t>Interact</a:t>
            </a:r>
            <a:r>
              <a:rPr lang="en-GB" dirty="0"/>
              <a:t> to add the values yourself.</a:t>
            </a:r>
          </a:p>
          <a:p>
            <a:endParaRPr lang="en-GB" dirty="0"/>
          </a:p>
          <a:p>
            <a:r>
              <a:rPr lang="en-GB" dirty="0"/>
              <a:t>This is important to do right for VI measurements with compensated signals, and less critical for the other analysis (assuming you put at least some % drop at start and end of plateaus/ramps)</a:t>
            </a:r>
          </a:p>
          <a:p>
            <a:endParaRPr lang="en-GB" i="1" dirty="0"/>
          </a:p>
          <a:p>
            <a:endParaRPr lang="en-GB" i="1" dirty="0"/>
          </a:p>
        </p:txBody>
      </p:sp>
    </p:spTree>
    <p:extLst>
      <p:ext uri="{BB962C8B-B14F-4D97-AF65-F5344CB8AC3E}">
        <p14:creationId xmlns:p14="http://schemas.microsoft.com/office/powerpoint/2010/main" val="33091633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BBF832-CFE8-7EF0-D882-62B396A44FEE}"/>
              </a:ext>
            </a:extLst>
          </p:cNvPr>
          <p:cNvSpPr>
            <a:spLocks noGrp="1"/>
          </p:cNvSpPr>
          <p:nvPr>
            <p:ph type="sldNum" sz="quarter" idx="12"/>
          </p:nvPr>
        </p:nvSpPr>
        <p:spPr/>
        <p:txBody>
          <a:bodyPr/>
          <a:lstStyle/>
          <a:p>
            <a:fld id="{713454D8-387F-478A-925F-137CDA56CE39}" type="slidenum">
              <a:rPr lang="en-US" smtClean="0"/>
              <a:t>26</a:t>
            </a:fld>
            <a:endParaRPr lang="en-US"/>
          </a:p>
        </p:txBody>
      </p:sp>
      <p:pic>
        <p:nvPicPr>
          <p:cNvPr id="10" name="Picture 9">
            <a:extLst>
              <a:ext uri="{FF2B5EF4-FFF2-40B4-BE49-F238E27FC236}">
                <a16:creationId xmlns:a16="http://schemas.microsoft.com/office/drawing/2014/main" id="{64BF4886-8F0A-D15C-E9F6-7F922B2C2AB8}"/>
              </a:ext>
            </a:extLst>
          </p:cNvPr>
          <p:cNvPicPr>
            <a:picLocks noChangeAspect="1"/>
          </p:cNvPicPr>
          <p:nvPr/>
        </p:nvPicPr>
        <p:blipFill rotWithShape="1">
          <a:blip r:embed="rId2"/>
          <a:srcRect l="3496" t="14538" r="34343" b="3625"/>
          <a:stretch/>
        </p:blipFill>
        <p:spPr>
          <a:xfrm>
            <a:off x="4282472" y="464949"/>
            <a:ext cx="7578672" cy="4765730"/>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03E95EBE-8F53-C90A-30BE-887F9F25266E}"/>
              </a:ext>
            </a:extLst>
          </p:cNvPr>
          <p:cNvSpPr txBox="1"/>
          <p:nvPr/>
        </p:nvSpPr>
        <p:spPr>
          <a:xfrm>
            <a:off x="330857" y="2369756"/>
            <a:ext cx="3342242" cy="2308324"/>
          </a:xfrm>
          <a:prstGeom prst="rect">
            <a:avLst/>
          </a:prstGeom>
          <a:noFill/>
        </p:spPr>
        <p:txBody>
          <a:bodyPr wrap="square" rtlCol="0">
            <a:spAutoFit/>
          </a:bodyPr>
          <a:lstStyle/>
          <a:p>
            <a:r>
              <a:rPr lang="en-GB" b="1" dirty="0"/>
              <a:t>Time range selection</a:t>
            </a:r>
          </a:p>
          <a:p>
            <a:endParaRPr lang="en-GB" dirty="0"/>
          </a:p>
          <a:p>
            <a:r>
              <a:rPr lang="en-GB" dirty="0"/>
              <a:t>DMM-Blender will ask you to select the analysis time range. If you left the default options, it will only ask for one common range. Otherwise, it will ask for a time range per type of analysis.</a:t>
            </a:r>
            <a:endParaRPr lang="en-GB" i="1" dirty="0"/>
          </a:p>
        </p:txBody>
      </p:sp>
    </p:spTree>
    <p:extLst>
      <p:ext uri="{BB962C8B-B14F-4D97-AF65-F5344CB8AC3E}">
        <p14:creationId xmlns:p14="http://schemas.microsoft.com/office/powerpoint/2010/main" val="548148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015968-4393-05DF-CEF8-D75B6C87FE01}"/>
              </a:ext>
            </a:extLst>
          </p:cNvPr>
          <p:cNvSpPr>
            <a:spLocks noGrp="1"/>
          </p:cNvSpPr>
          <p:nvPr>
            <p:ph type="sldNum" sz="quarter" idx="12"/>
          </p:nvPr>
        </p:nvSpPr>
        <p:spPr/>
        <p:txBody>
          <a:bodyPr/>
          <a:lstStyle/>
          <a:p>
            <a:fld id="{713454D8-387F-478A-925F-137CDA56CE39}" type="slidenum">
              <a:rPr lang="en-US" smtClean="0"/>
              <a:t>27</a:t>
            </a:fld>
            <a:endParaRPr lang="en-US"/>
          </a:p>
        </p:txBody>
      </p:sp>
      <p:pic>
        <p:nvPicPr>
          <p:cNvPr id="4" name="Picture 3">
            <a:extLst>
              <a:ext uri="{FF2B5EF4-FFF2-40B4-BE49-F238E27FC236}">
                <a16:creationId xmlns:a16="http://schemas.microsoft.com/office/drawing/2014/main" id="{F8070688-0141-3BC3-C060-F16A0479DFB2}"/>
              </a:ext>
            </a:extLst>
          </p:cNvPr>
          <p:cNvPicPr>
            <a:picLocks noChangeAspect="1"/>
          </p:cNvPicPr>
          <p:nvPr/>
        </p:nvPicPr>
        <p:blipFill>
          <a:blip r:embed="rId2"/>
          <a:stretch>
            <a:fillRect/>
          </a:stretch>
        </p:blipFill>
        <p:spPr>
          <a:xfrm>
            <a:off x="6562725" y="2369756"/>
            <a:ext cx="3419475" cy="1476375"/>
          </a:xfrm>
          <a:prstGeom prst="rect">
            <a:avLst/>
          </a:prstGeom>
        </p:spPr>
      </p:pic>
      <p:sp>
        <p:nvSpPr>
          <p:cNvPr id="5" name="TextBox 4">
            <a:extLst>
              <a:ext uri="{FF2B5EF4-FFF2-40B4-BE49-F238E27FC236}">
                <a16:creationId xmlns:a16="http://schemas.microsoft.com/office/drawing/2014/main" id="{D7EFD8FD-6DDB-8DC6-9227-5CE8A4DD6265}"/>
              </a:ext>
            </a:extLst>
          </p:cNvPr>
          <p:cNvSpPr txBox="1"/>
          <p:nvPr/>
        </p:nvSpPr>
        <p:spPr>
          <a:xfrm>
            <a:off x="330857" y="2369756"/>
            <a:ext cx="3342242" cy="3139321"/>
          </a:xfrm>
          <a:prstGeom prst="rect">
            <a:avLst/>
          </a:prstGeom>
          <a:noFill/>
        </p:spPr>
        <p:txBody>
          <a:bodyPr wrap="square" rtlCol="0">
            <a:spAutoFit/>
          </a:bodyPr>
          <a:lstStyle/>
          <a:p>
            <a:r>
              <a:rPr lang="en-GB" b="1" dirty="0"/>
              <a:t>Temperature</a:t>
            </a:r>
          </a:p>
          <a:p>
            <a:endParaRPr lang="en-GB" dirty="0"/>
          </a:p>
          <a:p>
            <a:r>
              <a:rPr lang="en-GB" dirty="0"/>
              <a:t>DMM-Blender will try to fetch or guess the temperature:</a:t>
            </a:r>
          </a:p>
          <a:p>
            <a:pPr marL="342900" indent="-342900">
              <a:buAutoNum type="arabicPeriod"/>
            </a:pPr>
            <a:r>
              <a:rPr lang="en-GB" dirty="0"/>
              <a:t>First, from the DMM file “temperature” property</a:t>
            </a:r>
          </a:p>
          <a:p>
            <a:pPr marL="342900" indent="-342900">
              <a:buAutoNum type="arabicPeriod"/>
            </a:pPr>
            <a:r>
              <a:rPr lang="en-GB" dirty="0"/>
              <a:t>Second, from the file name (“4.5K”, “1.9 “, etc)</a:t>
            </a:r>
          </a:p>
          <a:p>
            <a:pPr marL="342900" indent="-342900">
              <a:buAutoNum type="arabicPeriod"/>
            </a:pPr>
            <a:r>
              <a:rPr lang="en-GB" dirty="0"/>
              <a:t>If it’s not in any of these, and for VI-measurements only, it will ask the user to provide it</a:t>
            </a:r>
            <a:endParaRPr lang="en-GB" i="1" dirty="0"/>
          </a:p>
        </p:txBody>
      </p:sp>
    </p:spTree>
    <p:extLst>
      <p:ext uri="{BB962C8B-B14F-4D97-AF65-F5344CB8AC3E}">
        <p14:creationId xmlns:p14="http://schemas.microsoft.com/office/powerpoint/2010/main" val="6857840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A131B-EFF7-B9F6-DDFC-0730B1D847B1}"/>
              </a:ext>
            </a:extLst>
          </p:cNvPr>
          <p:cNvSpPr>
            <a:spLocks noGrp="1"/>
          </p:cNvSpPr>
          <p:nvPr>
            <p:ph type="title"/>
          </p:nvPr>
        </p:nvSpPr>
        <p:spPr/>
        <p:txBody>
          <a:bodyPr/>
          <a:lstStyle/>
          <a:p>
            <a:r>
              <a:rPr lang="en-US" dirty="0"/>
              <a:t>DMM-Blender output</a:t>
            </a:r>
          </a:p>
        </p:txBody>
      </p:sp>
      <p:sp>
        <p:nvSpPr>
          <p:cNvPr id="3" name="Text Placeholder 2">
            <a:extLst>
              <a:ext uri="{FF2B5EF4-FFF2-40B4-BE49-F238E27FC236}">
                <a16:creationId xmlns:a16="http://schemas.microsoft.com/office/drawing/2014/main" id="{903DEDC4-4D6F-EEDA-AAD3-C16E308F689B}"/>
              </a:ext>
            </a:extLst>
          </p:cNvPr>
          <p:cNvSpPr>
            <a:spLocks noGrp="1"/>
          </p:cNvSpPr>
          <p:nvPr>
            <p:ph type="body" idx="1"/>
          </p:nvPr>
        </p:nvSpPr>
        <p:spPr/>
        <p:txBody>
          <a:bodyPr/>
          <a:lstStyle/>
          <a:p>
            <a:endParaRPr lang="en-US"/>
          </a:p>
        </p:txBody>
      </p:sp>
      <p:sp>
        <p:nvSpPr>
          <p:cNvPr id="11" name="Slide Number Placeholder 10">
            <a:extLst>
              <a:ext uri="{FF2B5EF4-FFF2-40B4-BE49-F238E27FC236}">
                <a16:creationId xmlns:a16="http://schemas.microsoft.com/office/drawing/2014/main" id="{130D901B-8048-CDB2-3B6C-BD9F5A2B22B4}"/>
              </a:ext>
            </a:extLst>
          </p:cNvPr>
          <p:cNvSpPr>
            <a:spLocks noGrp="1"/>
          </p:cNvSpPr>
          <p:nvPr>
            <p:ph type="sldNum" sz="quarter" idx="12"/>
          </p:nvPr>
        </p:nvSpPr>
        <p:spPr/>
        <p:txBody>
          <a:bodyPr/>
          <a:lstStyle/>
          <a:p>
            <a:fld id="{713454D8-387F-478A-925F-137CDA56CE39}" type="slidenum">
              <a:rPr lang="en-US" smtClean="0"/>
              <a:t>28</a:t>
            </a:fld>
            <a:endParaRPr lang="en-US"/>
          </a:p>
        </p:txBody>
      </p:sp>
      <p:pic>
        <p:nvPicPr>
          <p:cNvPr id="1026" name="Picture 2" descr="Spicy Citrus Juice Recipe | Bon Appétit">
            <a:extLst>
              <a:ext uri="{FF2B5EF4-FFF2-40B4-BE49-F238E27FC236}">
                <a16:creationId xmlns:a16="http://schemas.microsoft.com/office/drawing/2014/main" id="{243CC17B-F918-DE72-021D-4BCD5B2D65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4473" y="1766887"/>
            <a:ext cx="4322763" cy="4322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34389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8FF88A3-F793-42F3-30DA-55B47406C161}"/>
              </a:ext>
            </a:extLst>
          </p:cNvPr>
          <p:cNvSpPr>
            <a:spLocks noGrp="1"/>
          </p:cNvSpPr>
          <p:nvPr>
            <p:ph type="title"/>
          </p:nvPr>
        </p:nvSpPr>
        <p:spPr/>
        <p:txBody>
          <a:bodyPr/>
          <a:lstStyle/>
          <a:p>
            <a:r>
              <a:rPr lang="en-US" dirty="0"/>
              <a:t>Main output: text file</a:t>
            </a:r>
          </a:p>
        </p:txBody>
      </p:sp>
      <p:sp>
        <p:nvSpPr>
          <p:cNvPr id="5" name="Content Placeholder 4">
            <a:extLst>
              <a:ext uri="{FF2B5EF4-FFF2-40B4-BE49-F238E27FC236}">
                <a16:creationId xmlns:a16="http://schemas.microsoft.com/office/drawing/2014/main" id="{9DA8AF98-CC5F-2D92-793D-DA6B1C0AEF37}"/>
              </a:ext>
            </a:extLst>
          </p:cNvPr>
          <p:cNvSpPr>
            <a:spLocks noGrp="1"/>
          </p:cNvSpPr>
          <p:nvPr>
            <p:ph idx="1"/>
          </p:nvPr>
        </p:nvSpPr>
        <p:spPr>
          <a:xfrm>
            <a:off x="838200" y="1825625"/>
            <a:ext cx="6426896" cy="4351338"/>
          </a:xfrm>
        </p:spPr>
        <p:txBody>
          <a:bodyPr>
            <a:normAutofit/>
          </a:bodyPr>
          <a:lstStyle/>
          <a:p>
            <a:r>
              <a:rPr lang="en-US" dirty="0"/>
              <a:t>One text file is produced per analysis type and per DMM file. The structure is very similar to the OAQ output file</a:t>
            </a:r>
          </a:p>
          <a:p>
            <a:endParaRPr lang="en-US" dirty="0"/>
          </a:p>
          <a:p>
            <a:r>
              <a:rPr lang="en-US" dirty="0"/>
              <a:t>Note that file path and analysis parameters are stored</a:t>
            </a:r>
            <a:br>
              <a:rPr lang="en-US" dirty="0"/>
            </a:br>
            <a:r>
              <a:rPr lang="en-US" dirty="0">
                <a:solidFill>
                  <a:srgbClr val="FF0000"/>
                </a:solidFill>
              </a:rPr>
              <a:t>Best practice: keep the DMM files organized in the </a:t>
            </a:r>
            <a:r>
              <a:rPr lang="en-US" dirty="0" err="1">
                <a:solidFill>
                  <a:srgbClr val="FF0000"/>
                </a:solidFill>
              </a:rPr>
              <a:t>MTB_meas</a:t>
            </a:r>
            <a:r>
              <a:rPr lang="en-US" dirty="0">
                <a:solidFill>
                  <a:srgbClr val="FF0000"/>
                </a:solidFill>
              </a:rPr>
              <a:t>/DMM folder</a:t>
            </a:r>
          </a:p>
        </p:txBody>
      </p:sp>
      <p:sp>
        <p:nvSpPr>
          <p:cNvPr id="8" name="Slide Number Placeholder 7">
            <a:extLst>
              <a:ext uri="{FF2B5EF4-FFF2-40B4-BE49-F238E27FC236}">
                <a16:creationId xmlns:a16="http://schemas.microsoft.com/office/drawing/2014/main" id="{AD6B8126-A8BC-89CE-818A-424F6420F8EC}"/>
              </a:ext>
            </a:extLst>
          </p:cNvPr>
          <p:cNvSpPr>
            <a:spLocks noGrp="1"/>
          </p:cNvSpPr>
          <p:nvPr>
            <p:ph type="sldNum" sz="quarter" idx="12"/>
          </p:nvPr>
        </p:nvSpPr>
        <p:spPr/>
        <p:txBody>
          <a:bodyPr/>
          <a:lstStyle/>
          <a:p>
            <a:fld id="{713454D8-387F-478A-925F-137CDA56CE39}" type="slidenum">
              <a:rPr lang="en-US" smtClean="0"/>
              <a:t>29</a:t>
            </a:fld>
            <a:endParaRPr lang="en-US"/>
          </a:p>
        </p:txBody>
      </p:sp>
      <p:pic>
        <p:nvPicPr>
          <p:cNvPr id="3" name="Picture 2">
            <a:extLst>
              <a:ext uri="{FF2B5EF4-FFF2-40B4-BE49-F238E27FC236}">
                <a16:creationId xmlns:a16="http://schemas.microsoft.com/office/drawing/2014/main" id="{A870454F-EC3E-11D8-235D-FC938DD63E24}"/>
              </a:ext>
            </a:extLst>
          </p:cNvPr>
          <p:cNvPicPr>
            <a:picLocks noChangeAspect="1"/>
          </p:cNvPicPr>
          <p:nvPr/>
        </p:nvPicPr>
        <p:blipFill>
          <a:blip r:embed="rId2"/>
          <a:stretch>
            <a:fillRect/>
          </a:stretch>
        </p:blipFill>
        <p:spPr>
          <a:xfrm>
            <a:off x="7523677" y="349601"/>
            <a:ext cx="4569239" cy="5609498"/>
          </a:xfrm>
          <a:prstGeom prst="rect">
            <a:avLst/>
          </a:prstGeom>
        </p:spPr>
      </p:pic>
      <p:cxnSp>
        <p:nvCxnSpPr>
          <p:cNvPr id="6" name="Straight Arrow Connector 5">
            <a:extLst>
              <a:ext uri="{FF2B5EF4-FFF2-40B4-BE49-F238E27FC236}">
                <a16:creationId xmlns:a16="http://schemas.microsoft.com/office/drawing/2014/main" id="{A043D0F2-6CE3-E5F1-8FEC-C3F745EF6614}"/>
              </a:ext>
            </a:extLst>
          </p:cNvPr>
          <p:cNvCxnSpPr>
            <a:cxnSpLocks/>
          </p:cNvCxnSpPr>
          <p:nvPr/>
        </p:nvCxnSpPr>
        <p:spPr>
          <a:xfrm flipV="1">
            <a:off x="5749447" y="1690688"/>
            <a:ext cx="1774230" cy="21422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09DC7481-2854-7907-A6D7-62106199994F}"/>
              </a:ext>
            </a:extLst>
          </p:cNvPr>
          <p:cNvCxnSpPr>
            <a:cxnSpLocks/>
            <a:endCxn id="3" idx="1"/>
          </p:cNvCxnSpPr>
          <p:nvPr/>
        </p:nvCxnSpPr>
        <p:spPr>
          <a:xfrm flipV="1">
            <a:off x="5749447" y="3154350"/>
            <a:ext cx="1774230" cy="6786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7748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35C043-8884-C793-30D2-68842CC1671D}"/>
              </a:ext>
            </a:extLst>
          </p:cNvPr>
          <p:cNvSpPr>
            <a:spLocks noGrp="1"/>
          </p:cNvSpPr>
          <p:nvPr>
            <p:ph type="title"/>
          </p:nvPr>
        </p:nvSpPr>
        <p:spPr/>
        <p:txBody>
          <a:bodyPr/>
          <a:lstStyle/>
          <a:p>
            <a:r>
              <a:rPr lang="en-US" dirty="0"/>
              <a:t>What is DMM-Blender?</a:t>
            </a:r>
          </a:p>
        </p:txBody>
      </p:sp>
      <p:sp>
        <p:nvSpPr>
          <p:cNvPr id="5" name="Content Placeholder 4">
            <a:extLst>
              <a:ext uri="{FF2B5EF4-FFF2-40B4-BE49-F238E27FC236}">
                <a16:creationId xmlns:a16="http://schemas.microsoft.com/office/drawing/2014/main" id="{34ABB20B-75F6-EC9F-2F5F-F11CC3584D1F}"/>
              </a:ext>
            </a:extLst>
          </p:cNvPr>
          <p:cNvSpPr>
            <a:spLocks noGrp="1"/>
          </p:cNvSpPr>
          <p:nvPr>
            <p:ph idx="1"/>
          </p:nvPr>
        </p:nvSpPr>
        <p:spPr>
          <a:xfrm>
            <a:off x="5325425" y="1718974"/>
            <a:ext cx="6570349" cy="4351338"/>
          </a:xfrm>
        </p:spPr>
        <p:txBody>
          <a:bodyPr/>
          <a:lstStyle/>
          <a:p>
            <a:r>
              <a:rPr lang="en-US" dirty="0"/>
              <a:t>It is the spiritual successor of the DMM-Processor</a:t>
            </a:r>
          </a:p>
          <a:p>
            <a:r>
              <a:rPr lang="en-US" dirty="0"/>
              <a:t>It does a similar analysis, with some improvements:</a:t>
            </a:r>
          </a:p>
          <a:p>
            <a:pPr lvl="1"/>
            <a:r>
              <a:rPr lang="en-US" dirty="0"/>
              <a:t>Multiple analysis at the same time</a:t>
            </a:r>
          </a:p>
          <a:p>
            <a:pPr lvl="1"/>
            <a:r>
              <a:rPr lang="en-US" dirty="0"/>
              <a:t>Dedicated VI analysis</a:t>
            </a:r>
          </a:p>
          <a:p>
            <a:pPr lvl="1"/>
            <a:r>
              <a:rPr lang="en-US" dirty="0"/>
              <a:t>Save settings for later use</a:t>
            </a:r>
          </a:p>
          <a:p>
            <a:pPr lvl="1"/>
            <a:r>
              <a:rPr lang="en-US" dirty="0"/>
              <a:t>Better error bar treatment</a:t>
            </a:r>
          </a:p>
          <a:p>
            <a:endParaRPr lang="en-US" dirty="0"/>
          </a:p>
        </p:txBody>
      </p:sp>
      <p:sp>
        <p:nvSpPr>
          <p:cNvPr id="11" name="Slide Number Placeholder 10">
            <a:extLst>
              <a:ext uri="{FF2B5EF4-FFF2-40B4-BE49-F238E27FC236}">
                <a16:creationId xmlns:a16="http://schemas.microsoft.com/office/drawing/2014/main" id="{A4DBEB01-1D79-3627-4FFF-D55578156DA1}"/>
              </a:ext>
            </a:extLst>
          </p:cNvPr>
          <p:cNvSpPr>
            <a:spLocks noGrp="1"/>
          </p:cNvSpPr>
          <p:nvPr>
            <p:ph type="sldNum" sz="quarter" idx="12"/>
          </p:nvPr>
        </p:nvSpPr>
        <p:spPr/>
        <p:txBody>
          <a:bodyPr/>
          <a:lstStyle/>
          <a:p>
            <a:fld id="{713454D8-387F-478A-925F-137CDA56CE39}" type="slidenum">
              <a:rPr lang="en-US" smtClean="0"/>
              <a:t>3</a:t>
            </a:fld>
            <a:endParaRPr lang="en-US"/>
          </a:p>
        </p:txBody>
      </p:sp>
      <p:pic>
        <p:nvPicPr>
          <p:cNvPr id="1026" name="Picture 2" descr="Cuisinart Velocity Blender - Fante's Kitchen Shop - Since 1906">
            <a:extLst>
              <a:ext uri="{FF2B5EF4-FFF2-40B4-BE49-F238E27FC236}">
                <a16:creationId xmlns:a16="http://schemas.microsoft.com/office/drawing/2014/main" id="{B78B97FE-C783-736A-099A-9B63D863C1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02327"/>
            <a:ext cx="5104274" cy="55556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picture containing text, yellow, sign&#10;&#10;Description automatically generated">
            <a:extLst>
              <a:ext uri="{FF2B5EF4-FFF2-40B4-BE49-F238E27FC236}">
                <a16:creationId xmlns:a16="http://schemas.microsoft.com/office/drawing/2014/main" id="{712DAF04-D377-F127-EC92-DFC7DFEDAA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391818">
            <a:off x="1276773" y="2225130"/>
            <a:ext cx="1003324" cy="1003324"/>
          </a:xfrm>
          <a:prstGeom prst="rect">
            <a:avLst/>
          </a:prstGeom>
        </p:spPr>
      </p:pic>
      <p:pic>
        <p:nvPicPr>
          <p:cNvPr id="6" name="Picture 5" descr="A picture containing text, yellow, sign&#10;&#10;Description automatically generated">
            <a:extLst>
              <a:ext uri="{FF2B5EF4-FFF2-40B4-BE49-F238E27FC236}">
                <a16:creationId xmlns:a16="http://schemas.microsoft.com/office/drawing/2014/main" id="{0C7165D5-9D3F-0ABD-993B-74615FFB18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767297">
            <a:off x="1978983" y="2458817"/>
            <a:ext cx="1003324" cy="1003324"/>
          </a:xfrm>
          <a:prstGeom prst="rect">
            <a:avLst/>
          </a:prstGeom>
        </p:spPr>
      </p:pic>
      <p:pic>
        <p:nvPicPr>
          <p:cNvPr id="7" name="Picture 6" descr="A picture containing text, yellow, sign&#10;&#10;Description automatically generated">
            <a:extLst>
              <a:ext uri="{FF2B5EF4-FFF2-40B4-BE49-F238E27FC236}">
                <a16:creationId xmlns:a16="http://schemas.microsoft.com/office/drawing/2014/main" id="{B56B6BE1-C922-C2F0-0848-47D25DAEF7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40846">
            <a:off x="1721516" y="2928131"/>
            <a:ext cx="739131" cy="739131"/>
          </a:xfrm>
          <a:prstGeom prst="rect">
            <a:avLst/>
          </a:prstGeom>
        </p:spPr>
      </p:pic>
      <p:pic>
        <p:nvPicPr>
          <p:cNvPr id="8" name="Picture 7" descr="A picture containing text, yellow, sign&#10;&#10;Description automatically generated">
            <a:extLst>
              <a:ext uri="{FF2B5EF4-FFF2-40B4-BE49-F238E27FC236}">
                <a16:creationId xmlns:a16="http://schemas.microsoft.com/office/drawing/2014/main" id="{5319E9A3-0820-00F3-C50B-8D10F21A5D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940826">
            <a:off x="3364698" y="5289004"/>
            <a:ext cx="1003324" cy="1003324"/>
          </a:xfrm>
          <a:prstGeom prst="rect">
            <a:avLst/>
          </a:prstGeom>
        </p:spPr>
      </p:pic>
    </p:spTree>
    <p:extLst>
      <p:ext uri="{BB962C8B-B14F-4D97-AF65-F5344CB8AC3E}">
        <p14:creationId xmlns:p14="http://schemas.microsoft.com/office/powerpoint/2010/main" val="20584547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D782006-9701-780B-4C16-1F623736B6FD}"/>
              </a:ext>
            </a:extLst>
          </p:cNvPr>
          <p:cNvPicPr>
            <a:picLocks noChangeAspect="1"/>
          </p:cNvPicPr>
          <p:nvPr/>
        </p:nvPicPr>
        <p:blipFill>
          <a:blip r:embed="rId2"/>
          <a:stretch>
            <a:fillRect/>
          </a:stretch>
        </p:blipFill>
        <p:spPr>
          <a:xfrm>
            <a:off x="6317352" y="1437279"/>
            <a:ext cx="5818049" cy="4497361"/>
          </a:xfrm>
          <a:prstGeom prst="rect">
            <a:avLst/>
          </a:prstGeom>
          <a:ln>
            <a:solidFill>
              <a:schemeClr val="tx1"/>
            </a:solidFill>
          </a:ln>
        </p:spPr>
      </p:pic>
      <p:sp>
        <p:nvSpPr>
          <p:cNvPr id="2" name="Title 1">
            <a:extLst>
              <a:ext uri="{FF2B5EF4-FFF2-40B4-BE49-F238E27FC236}">
                <a16:creationId xmlns:a16="http://schemas.microsoft.com/office/drawing/2014/main" id="{AC18A02B-C9C3-A2DD-653F-ECE3DD4DBFF7}"/>
              </a:ext>
            </a:extLst>
          </p:cNvPr>
          <p:cNvSpPr>
            <a:spLocks noGrp="1"/>
          </p:cNvSpPr>
          <p:nvPr>
            <p:ph type="title"/>
          </p:nvPr>
        </p:nvSpPr>
        <p:spPr/>
        <p:txBody>
          <a:bodyPr/>
          <a:lstStyle/>
          <a:p>
            <a:r>
              <a:rPr lang="en-US" dirty="0"/>
              <a:t>Secondary output: report</a:t>
            </a:r>
          </a:p>
        </p:txBody>
      </p:sp>
      <p:sp>
        <p:nvSpPr>
          <p:cNvPr id="3" name="Content Placeholder 2">
            <a:extLst>
              <a:ext uri="{FF2B5EF4-FFF2-40B4-BE49-F238E27FC236}">
                <a16:creationId xmlns:a16="http://schemas.microsoft.com/office/drawing/2014/main" id="{B18CF134-BA40-844D-1EC3-6811DDFF5A14}"/>
              </a:ext>
            </a:extLst>
          </p:cNvPr>
          <p:cNvSpPr>
            <a:spLocks noGrp="1"/>
          </p:cNvSpPr>
          <p:nvPr>
            <p:ph idx="1"/>
          </p:nvPr>
        </p:nvSpPr>
        <p:spPr>
          <a:xfrm>
            <a:off x="179522" y="1768098"/>
            <a:ext cx="10515600" cy="4351338"/>
          </a:xfrm>
        </p:spPr>
        <p:txBody>
          <a:bodyPr/>
          <a:lstStyle/>
          <a:p>
            <a:r>
              <a:rPr lang="en-US" dirty="0"/>
              <a:t>The report has some standard plots:</a:t>
            </a:r>
          </a:p>
          <a:p>
            <a:pPr lvl="1"/>
            <a:r>
              <a:rPr lang="en-US" dirty="0"/>
              <a:t>Current ranges for analysis</a:t>
            </a:r>
          </a:p>
          <a:p>
            <a:pPr lvl="1"/>
            <a:r>
              <a:rPr lang="en-US" dirty="0">
                <a:solidFill>
                  <a:schemeClr val="bg1">
                    <a:lumMod val="85000"/>
                  </a:schemeClr>
                </a:solidFill>
              </a:rPr>
              <a:t>Splice: V vs I and linear regression</a:t>
            </a:r>
          </a:p>
          <a:p>
            <a:pPr lvl="1"/>
            <a:r>
              <a:rPr lang="en-US" dirty="0">
                <a:solidFill>
                  <a:schemeClr val="bg1">
                    <a:lumMod val="85000"/>
                  </a:schemeClr>
                </a:solidFill>
              </a:rPr>
              <a:t>VI: --V and I vs time and decay “estimation”</a:t>
            </a:r>
            <a:br>
              <a:rPr lang="en-US" dirty="0">
                <a:solidFill>
                  <a:schemeClr val="bg1">
                    <a:lumMod val="85000"/>
                  </a:schemeClr>
                </a:solidFill>
              </a:rPr>
            </a:br>
            <a:r>
              <a:rPr lang="en-US" dirty="0">
                <a:solidFill>
                  <a:schemeClr val="bg1">
                    <a:lumMod val="85000"/>
                  </a:schemeClr>
                </a:solidFill>
              </a:rPr>
              <a:t>      --V vs I</a:t>
            </a:r>
          </a:p>
          <a:p>
            <a:pPr lvl="1"/>
            <a:r>
              <a:rPr lang="en-US" dirty="0">
                <a:solidFill>
                  <a:schemeClr val="bg1">
                    <a:lumMod val="85000"/>
                  </a:schemeClr>
                </a:solidFill>
              </a:rPr>
              <a:t>Inductance: L vs I and fitted curve</a:t>
            </a:r>
          </a:p>
          <a:p>
            <a:pPr lvl="1"/>
            <a:r>
              <a:rPr lang="en-US" dirty="0">
                <a:solidFill>
                  <a:schemeClr val="bg1">
                    <a:lumMod val="85000"/>
                  </a:schemeClr>
                </a:solidFill>
              </a:rPr>
              <a:t>AC loss: E vs I, E vs RR, P vs I, P vs RR</a:t>
            </a:r>
          </a:p>
        </p:txBody>
      </p:sp>
      <p:sp>
        <p:nvSpPr>
          <p:cNvPr id="4" name="Slide Number Placeholder 3">
            <a:extLst>
              <a:ext uri="{FF2B5EF4-FFF2-40B4-BE49-F238E27FC236}">
                <a16:creationId xmlns:a16="http://schemas.microsoft.com/office/drawing/2014/main" id="{879CB70A-1727-F68B-964B-FD76005D65F4}"/>
              </a:ext>
            </a:extLst>
          </p:cNvPr>
          <p:cNvSpPr>
            <a:spLocks noGrp="1"/>
          </p:cNvSpPr>
          <p:nvPr>
            <p:ph type="sldNum" sz="quarter" idx="12"/>
          </p:nvPr>
        </p:nvSpPr>
        <p:spPr/>
        <p:txBody>
          <a:bodyPr/>
          <a:lstStyle/>
          <a:p>
            <a:fld id="{713454D8-387F-478A-925F-137CDA56CE39}" type="slidenum">
              <a:rPr lang="en-US" smtClean="0"/>
              <a:t>30</a:t>
            </a:fld>
            <a:endParaRPr lang="en-US"/>
          </a:p>
        </p:txBody>
      </p:sp>
    </p:spTree>
    <p:extLst>
      <p:ext uri="{BB962C8B-B14F-4D97-AF65-F5344CB8AC3E}">
        <p14:creationId xmlns:p14="http://schemas.microsoft.com/office/powerpoint/2010/main" val="41763041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7AA01B6-7CF2-FC55-9AEE-CE3805899084}"/>
              </a:ext>
            </a:extLst>
          </p:cNvPr>
          <p:cNvPicPr>
            <a:picLocks noChangeAspect="1"/>
          </p:cNvPicPr>
          <p:nvPr/>
        </p:nvPicPr>
        <p:blipFill>
          <a:blip r:embed="rId2"/>
          <a:stretch>
            <a:fillRect/>
          </a:stretch>
        </p:blipFill>
        <p:spPr>
          <a:xfrm>
            <a:off x="6317351" y="1437279"/>
            <a:ext cx="5818050" cy="4497362"/>
          </a:xfrm>
          <a:prstGeom prst="rect">
            <a:avLst/>
          </a:prstGeom>
          <a:ln>
            <a:solidFill>
              <a:schemeClr val="tx1"/>
            </a:solidFill>
          </a:ln>
        </p:spPr>
      </p:pic>
      <p:sp>
        <p:nvSpPr>
          <p:cNvPr id="2" name="Title 1">
            <a:extLst>
              <a:ext uri="{FF2B5EF4-FFF2-40B4-BE49-F238E27FC236}">
                <a16:creationId xmlns:a16="http://schemas.microsoft.com/office/drawing/2014/main" id="{AC18A02B-C9C3-A2DD-653F-ECE3DD4DBFF7}"/>
              </a:ext>
            </a:extLst>
          </p:cNvPr>
          <p:cNvSpPr>
            <a:spLocks noGrp="1"/>
          </p:cNvSpPr>
          <p:nvPr>
            <p:ph type="title"/>
          </p:nvPr>
        </p:nvSpPr>
        <p:spPr/>
        <p:txBody>
          <a:bodyPr/>
          <a:lstStyle/>
          <a:p>
            <a:r>
              <a:rPr lang="en-US" dirty="0"/>
              <a:t>Secondary output: report</a:t>
            </a:r>
          </a:p>
        </p:txBody>
      </p:sp>
      <p:sp>
        <p:nvSpPr>
          <p:cNvPr id="3" name="Content Placeholder 2">
            <a:extLst>
              <a:ext uri="{FF2B5EF4-FFF2-40B4-BE49-F238E27FC236}">
                <a16:creationId xmlns:a16="http://schemas.microsoft.com/office/drawing/2014/main" id="{B18CF134-BA40-844D-1EC3-6811DDFF5A14}"/>
              </a:ext>
            </a:extLst>
          </p:cNvPr>
          <p:cNvSpPr>
            <a:spLocks noGrp="1"/>
          </p:cNvSpPr>
          <p:nvPr>
            <p:ph idx="1"/>
          </p:nvPr>
        </p:nvSpPr>
        <p:spPr>
          <a:xfrm>
            <a:off x="179522" y="1768098"/>
            <a:ext cx="10515600" cy="4351338"/>
          </a:xfrm>
        </p:spPr>
        <p:txBody>
          <a:bodyPr/>
          <a:lstStyle/>
          <a:p>
            <a:r>
              <a:rPr lang="en-US" dirty="0"/>
              <a:t>The report has some standard plots:</a:t>
            </a:r>
          </a:p>
          <a:p>
            <a:pPr lvl="1"/>
            <a:r>
              <a:rPr lang="en-US" dirty="0">
                <a:solidFill>
                  <a:schemeClr val="bg1">
                    <a:lumMod val="85000"/>
                  </a:schemeClr>
                </a:solidFill>
              </a:rPr>
              <a:t>Current ranges for analysis</a:t>
            </a:r>
          </a:p>
          <a:p>
            <a:pPr lvl="1"/>
            <a:r>
              <a:rPr lang="en-US" dirty="0"/>
              <a:t>Splice: V vs I and linear regression</a:t>
            </a:r>
          </a:p>
          <a:p>
            <a:pPr lvl="1"/>
            <a:r>
              <a:rPr lang="en-US" dirty="0">
                <a:solidFill>
                  <a:schemeClr val="bg1">
                    <a:lumMod val="85000"/>
                  </a:schemeClr>
                </a:solidFill>
              </a:rPr>
              <a:t>VI: --V and I vs time and decay “estimation”</a:t>
            </a:r>
            <a:br>
              <a:rPr lang="en-US" dirty="0">
                <a:solidFill>
                  <a:schemeClr val="bg1">
                    <a:lumMod val="85000"/>
                  </a:schemeClr>
                </a:solidFill>
              </a:rPr>
            </a:br>
            <a:r>
              <a:rPr lang="en-US" dirty="0">
                <a:solidFill>
                  <a:schemeClr val="bg1">
                    <a:lumMod val="85000"/>
                  </a:schemeClr>
                </a:solidFill>
              </a:rPr>
              <a:t>      --V vs I</a:t>
            </a:r>
          </a:p>
          <a:p>
            <a:pPr lvl="1"/>
            <a:r>
              <a:rPr lang="en-US" dirty="0">
                <a:solidFill>
                  <a:schemeClr val="bg1">
                    <a:lumMod val="85000"/>
                  </a:schemeClr>
                </a:solidFill>
              </a:rPr>
              <a:t>Inductance: L vs I and fitted curve</a:t>
            </a:r>
          </a:p>
          <a:p>
            <a:pPr lvl="1"/>
            <a:r>
              <a:rPr lang="en-US" dirty="0">
                <a:solidFill>
                  <a:schemeClr val="bg1">
                    <a:lumMod val="85000"/>
                  </a:schemeClr>
                </a:solidFill>
              </a:rPr>
              <a:t>AC loss: E vs I, E vs RR, P vs I, P vs RR</a:t>
            </a:r>
          </a:p>
        </p:txBody>
      </p:sp>
      <p:sp>
        <p:nvSpPr>
          <p:cNvPr id="4" name="Slide Number Placeholder 3">
            <a:extLst>
              <a:ext uri="{FF2B5EF4-FFF2-40B4-BE49-F238E27FC236}">
                <a16:creationId xmlns:a16="http://schemas.microsoft.com/office/drawing/2014/main" id="{879CB70A-1727-F68B-964B-FD76005D65F4}"/>
              </a:ext>
            </a:extLst>
          </p:cNvPr>
          <p:cNvSpPr>
            <a:spLocks noGrp="1"/>
          </p:cNvSpPr>
          <p:nvPr>
            <p:ph type="sldNum" sz="quarter" idx="12"/>
          </p:nvPr>
        </p:nvSpPr>
        <p:spPr/>
        <p:txBody>
          <a:bodyPr/>
          <a:lstStyle/>
          <a:p>
            <a:fld id="{713454D8-387F-478A-925F-137CDA56CE39}" type="slidenum">
              <a:rPr lang="en-US" smtClean="0"/>
              <a:t>31</a:t>
            </a:fld>
            <a:endParaRPr lang="en-US"/>
          </a:p>
        </p:txBody>
      </p:sp>
    </p:spTree>
    <p:extLst>
      <p:ext uri="{BB962C8B-B14F-4D97-AF65-F5344CB8AC3E}">
        <p14:creationId xmlns:p14="http://schemas.microsoft.com/office/powerpoint/2010/main" val="41659714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50176E2-738E-B1C4-1831-DB4990486A5E}"/>
              </a:ext>
            </a:extLst>
          </p:cNvPr>
          <p:cNvPicPr>
            <a:picLocks noChangeAspect="1"/>
          </p:cNvPicPr>
          <p:nvPr/>
        </p:nvPicPr>
        <p:blipFill>
          <a:blip r:embed="rId2"/>
          <a:stretch>
            <a:fillRect/>
          </a:stretch>
        </p:blipFill>
        <p:spPr>
          <a:xfrm>
            <a:off x="6315286" y="1437279"/>
            <a:ext cx="5820115" cy="4497361"/>
          </a:xfrm>
          <a:prstGeom prst="rect">
            <a:avLst/>
          </a:prstGeom>
          <a:ln>
            <a:solidFill>
              <a:schemeClr val="tx1"/>
            </a:solidFill>
          </a:ln>
        </p:spPr>
      </p:pic>
      <p:sp>
        <p:nvSpPr>
          <p:cNvPr id="2" name="Title 1">
            <a:extLst>
              <a:ext uri="{FF2B5EF4-FFF2-40B4-BE49-F238E27FC236}">
                <a16:creationId xmlns:a16="http://schemas.microsoft.com/office/drawing/2014/main" id="{AC18A02B-C9C3-A2DD-653F-ECE3DD4DBFF7}"/>
              </a:ext>
            </a:extLst>
          </p:cNvPr>
          <p:cNvSpPr>
            <a:spLocks noGrp="1"/>
          </p:cNvSpPr>
          <p:nvPr>
            <p:ph type="title"/>
          </p:nvPr>
        </p:nvSpPr>
        <p:spPr/>
        <p:txBody>
          <a:bodyPr/>
          <a:lstStyle/>
          <a:p>
            <a:r>
              <a:rPr lang="en-US" dirty="0"/>
              <a:t>Secondary output: report</a:t>
            </a:r>
          </a:p>
        </p:txBody>
      </p:sp>
      <p:sp>
        <p:nvSpPr>
          <p:cNvPr id="3" name="Content Placeholder 2">
            <a:extLst>
              <a:ext uri="{FF2B5EF4-FFF2-40B4-BE49-F238E27FC236}">
                <a16:creationId xmlns:a16="http://schemas.microsoft.com/office/drawing/2014/main" id="{B18CF134-BA40-844D-1EC3-6811DDFF5A14}"/>
              </a:ext>
            </a:extLst>
          </p:cNvPr>
          <p:cNvSpPr>
            <a:spLocks noGrp="1"/>
          </p:cNvSpPr>
          <p:nvPr>
            <p:ph idx="1"/>
          </p:nvPr>
        </p:nvSpPr>
        <p:spPr>
          <a:xfrm>
            <a:off x="179522" y="1768098"/>
            <a:ext cx="10515600" cy="4351338"/>
          </a:xfrm>
        </p:spPr>
        <p:txBody>
          <a:bodyPr/>
          <a:lstStyle/>
          <a:p>
            <a:r>
              <a:rPr lang="en-US" dirty="0"/>
              <a:t>The report has some standard plots:</a:t>
            </a:r>
          </a:p>
          <a:p>
            <a:pPr lvl="1"/>
            <a:r>
              <a:rPr lang="en-US" dirty="0">
                <a:solidFill>
                  <a:schemeClr val="bg1">
                    <a:lumMod val="85000"/>
                  </a:schemeClr>
                </a:solidFill>
              </a:rPr>
              <a:t>Current ranges for analysis</a:t>
            </a:r>
          </a:p>
          <a:p>
            <a:pPr lvl="1"/>
            <a:r>
              <a:rPr lang="en-US" dirty="0">
                <a:solidFill>
                  <a:schemeClr val="bg1">
                    <a:lumMod val="85000"/>
                  </a:schemeClr>
                </a:solidFill>
              </a:rPr>
              <a:t>Splice: V vs I and linear regression</a:t>
            </a:r>
          </a:p>
          <a:p>
            <a:pPr lvl="1"/>
            <a:r>
              <a:rPr lang="en-US" dirty="0"/>
              <a:t>VI: --V and I vs time and decay “estimation”</a:t>
            </a:r>
            <a:br>
              <a:rPr lang="en-US" dirty="0"/>
            </a:br>
            <a:r>
              <a:rPr lang="en-US" dirty="0"/>
              <a:t>      </a:t>
            </a:r>
            <a:r>
              <a:rPr lang="en-US" dirty="0">
                <a:solidFill>
                  <a:schemeClr val="bg1">
                    <a:lumMod val="85000"/>
                  </a:schemeClr>
                </a:solidFill>
              </a:rPr>
              <a:t>--V vs I</a:t>
            </a:r>
          </a:p>
          <a:p>
            <a:pPr lvl="1"/>
            <a:r>
              <a:rPr lang="en-US" dirty="0">
                <a:solidFill>
                  <a:schemeClr val="bg1">
                    <a:lumMod val="85000"/>
                  </a:schemeClr>
                </a:solidFill>
              </a:rPr>
              <a:t>Inductance: L vs I and fitted curve</a:t>
            </a:r>
          </a:p>
          <a:p>
            <a:pPr lvl="1"/>
            <a:r>
              <a:rPr lang="en-US" dirty="0">
                <a:solidFill>
                  <a:schemeClr val="bg1">
                    <a:lumMod val="85000"/>
                  </a:schemeClr>
                </a:solidFill>
              </a:rPr>
              <a:t>AC loss: E vs I, E vs RR, P vs I, P vs RR</a:t>
            </a:r>
          </a:p>
        </p:txBody>
      </p:sp>
      <p:sp>
        <p:nvSpPr>
          <p:cNvPr id="4" name="Slide Number Placeholder 3">
            <a:extLst>
              <a:ext uri="{FF2B5EF4-FFF2-40B4-BE49-F238E27FC236}">
                <a16:creationId xmlns:a16="http://schemas.microsoft.com/office/drawing/2014/main" id="{879CB70A-1727-F68B-964B-FD76005D65F4}"/>
              </a:ext>
            </a:extLst>
          </p:cNvPr>
          <p:cNvSpPr>
            <a:spLocks noGrp="1"/>
          </p:cNvSpPr>
          <p:nvPr>
            <p:ph type="sldNum" sz="quarter" idx="12"/>
          </p:nvPr>
        </p:nvSpPr>
        <p:spPr/>
        <p:txBody>
          <a:bodyPr/>
          <a:lstStyle/>
          <a:p>
            <a:fld id="{713454D8-387F-478A-925F-137CDA56CE39}" type="slidenum">
              <a:rPr lang="en-US" smtClean="0"/>
              <a:t>32</a:t>
            </a:fld>
            <a:endParaRPr lang="en-US"/>
          </a:p>
        </p:txBody>
      </p:sp>
    </p:spTree>
    <p:extLst>
      <p:ext uri="{BB962C8B-B14F-4D97-AF65-F5344CB8AC3E}">
        <p14:creationId xmlns:p14="http://schemas.microsoft.com/office/powerpoint/2010/main" val="36768665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528A3D8-DC73-A142-C5D6-6D096FE1DDB6}"/>
              </a:ext>
            </a:extLst>
          </p:cNvPr>
          <p:cNvPicPr>
            <a:picLocks noChangeAspect="1"/>
          </p:cNvPicPr>
          <p:nvPr/>
        </p:nvPicPr>
        <p:blipFill>
          <a:blip r:embed="rId2"/>
          <a:stretch>
            <a:fillRect/>
          </a:stretch>
        </p:blipFill>
        <p:spPr>
          <a:xfrm>
            <a:off x="6315286" y="1437279"/>
            <a:ext cx="5820115" cy="4497361"/>
          </a:xfrm>
          <a:prstGeom prst="rect">
            <a:avLst/>
          </a:prstGeom>
          <a:ln>
            <a:solidFill>
              <a:schemeClr val="tx1"/>
            </a:solidFill>
          </a:ln>
        </p:spPr>
      </p:pic>
      <p:sp>
        <p:nvSpPr>
          <p:cNvPr id="2" name="Title 1">
            <a:extLst>
              <a:ext uri="{FF2B5EF4-FFF2-40B4-BE49-F238E27FC236}">
                <a16:creationId xmlns:a16="http://schemas.microsoft.com/office/drawing/2014/main" id="{AC18A02B-C9C3-A2DD-653F-ECE3DD4DBFF7}"/>
              </a:ext>
            </a:extLst>
          </p:cNvPr>
          <p:cNvSpPr>
            <a:spLocks noGrp="1"/>
          </p:cNvSpPr>
          <p:nvPr>
            <p:ph type="title"/>
          </p:nvPr>
        </p:nvSpPr>
        <p:spPr/>
        <p:txBody>
          <a:bodyPr/>
          <a:lstStyle/>
          <a:p>
            <a:r>
              <a:rPr lang="en-US" dirty="0"/>
              <a:t>Secondary output: report</a:t>
            </a:r>
          </a:p>
        </p:txBody>
      </p:sp>
      <p:sp>
        <p:nvSpPr>
          <p:cNvPr id="3" name="Content Placeholder 2">
            <a:extLst>
              <a:ext uri="{FF2B5EF4-FFF2-40B4-BE49-F238E27FC236}">
                <a16:creationId xmlns:a16="http://schemas.microsoft.com/office/drawing/2014/main" id="{B18CF134-BA40-844D-1EC3-6811DDFF5A14}"/>
              </a:ext>
            </a:extLst>
          </p:cNvPr>
          <p:cNvSpPr>
            <a:spLocks noGrp="1"/>
          </p:cNvSpPr>
          <p:nvPr>
            <p:ph idx="1"/>
          </p:nvPr>
        </p:nvSpPr>
        <p:spPr>
          <a:xfrm>
            <a:off x="179522" y="1768098"/>
            <a:ext cx="10515600" cy="4351338"/>
          </a:xfrm>
        </p:spPr>
        <p:txBody>
          <a:bodyPr/>
          <a:lstStyle/>
          <a:p>
            <a:r>
              <a:rPr lang="en-US" dirty="0"/>
              <a:t>The report has some standard plots:</a:t>
            </a:r>
          </a:p>
          <a:p>
            <a:pPr lvl="1"/>
            <a:r>
              <a:rPr lang="en-US" dirty="0">
                <a:solidFill>
                  <a:schemeClr val="bg1">
                    <a:lumMod val="85000"/>
                  </a:schemeClr>
                </a:solidFill>
              </a:rPr>
              <a:t>Current ranges for analysis</a:t>
            </a:r>
          </a:p>
          <a:p>
            <a:pPr lvl="1"/>
            <a:r>
              <a:rPr lang="en-US" dirty="0">
                <a:solidFill>
                  <a:schemeClr val="bg1">
                    <a:lumMod val="85000"/>
                  </a:schemeClr>
                </a:solidFill>
              </a:rPr>
              <a:t>Splice: V vs I and linear regression</a:t>
            </a:r>
          </a:p>
          <a:p>
            <a:pPr lvl="1"/>
            <a:r>
              <a:rPr lang="en-US" dirty="0"/>
              <a:t>VI: </a:t>
            </a:r>
            <a:r>
              <a:rPr lang="en-US" dirty="0">
                <a:solidFill>
                  <a:schemeClr val="bg1">
                    <a:lumMod val="85000"/>
                  </a:schemeClr>
                </a:solidFill>
              </a:rPr>
              <a:t>--V and I vs time and decay “estimation”</a:t>
            </a:r>
            <a:br>
              <a:rPr lang="en-US" dirty="0">
                <a:solidFill>
                  <a:schemeClr val="bg1">
                    <a:lumMod val="85000"/>
                  </a:schemeClr>
                </a:solidFill>
              </a:rPr>
            </a:br>
            <a:r>
              <a:rPr lang="en-US" dirty="0"/>
              <a:t>      --V vs I</a:t>
            </a:r>
          </a:p>
          <a:p>
            <a:pPr lvl="1"/>
            <a:r>
              <a:rPr lang="en-US" dirty="0">
                <a:solidFill>
                  <a:schemeClr val="bg1">
                    <a:lumMod val="85000"/>
                  </a:schemeClr>
                </a:solidFill>
              </a:rPr>
              <a:t>Inductance: L vs I and fitted curve</a:t>
            </a:r>
          </a:p>
          <a:p>
            <a:pPr lvl="1"/>
            <a:r>
              <a:rPr lang="en-US" dirty="0">
                <a:solidFill>
                  <a:schemeClr val="bg1">
                    <a:lumMod val="85000"/>
                  </a:schemeClr>
                </a:solidFill>
              </a:rPr>
              <a:t>AC loss: E vs I, E vs RR, P vs I, P vs RR</a:t>
            </a:r>
          </a:p>
        </p:txBody>
      </p:sp>
      <p:sp>
        <p:nvSpPr>
          <p:cNvPr id="4" name="Slide Number Placeholder 3">
            <a:extLst>
              <a:ext uri="{FF2B5EF4-FFF2-40B4-BE49-F238E27FC236}">
                <a16:creationId xmlns:a16="http://schemas.microsoft.com/office/drawing/2014/main" id="{879CB70A-1727-F68B-964B-FD76005D65F4}"/>
              </a:ext>
            </a:extLst>
          </p:cNvPr>
          <p:cNvSpPr>
            <a:spLocks noGrp="1"/>
          </p:cNvSpPr>
          <p:nvPr>
            <p:ph type="sldNum" sz="quarter" idx="12"/>
          </p:nvPr>
        </p:nvSpPr>
        <p:spPr/>
        <p:txBody>
          <a:bodyPr/>
          <a:lstStyle/>
          <a:p>
            <a:fld id="{713454D8-387F-478A-925F-137CDA56CE39}" type="slidenum">
              <a:rPr lang="en-US" smtClean="0"/>
              <a:t>33</a:t>
            </a:fld>
            <a:endParaRPr lang="en-US"/>
          </a:p>
        </p:txBody>
      </p:sp>
    </p:spTree>
    <p:extLst>
      <p:ext uri="{BB962C8B-B14F-4D97-AF65-F5344CB8AC3E}">
        <p14:creationId xmlns:p14="http://schemas.microsoft.com/office/powerpoint/2010/main" val="37406580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E07A5-6391-A200-0EAD-8F75A29CE50B}"/>
              </a:ext>
            </a:extLst>
          </p:cNvPr>
          <p:cNvPicPr>
            <a:picLocks noChangeAspect="1"/>
          </p:cNvPicPr>
          <p:nvPr/>
        </p:nvPicPr>
        <p:blipFill>
          <a:blip r:embed="rId2"/>
          <a:stretch>
            <a:fillRect/>
          </a:stretch>
        </p:blipFill>
        <p:spPr>
          <a:xfrm>
            <a:off x="6296900" y="1437278"/>
            <a:ext cx="5838502" cy="4497361"/>
          </a:xfrm>
          <a:prstGeom prst="rect">
            <a:avLst/>
          </a:prstGeom>
          <a:ln>
            <a:solidFill>
              <a:schemeClr val="tx1"/>
            </a:solidFill>
          </a:ln>
        </p:spPr>
      </p:pic>
      <p:sp>
        <p:nvSpPr>
          <p:cNvPr id="2" name="Title 1">
            <a:extLst>
              <a:ext uri="{FF2B5EF4-FFF2-40B4-BE49-F238E27FC236}">
                <a16:creationId xmlns:a16="http://schemas.microsoft.com/office/drawing/2014/main" id="{AC18A02B-C9C3-A2DD-653F-ECE3DD4DBFF7}"/>
              </a:ext>
            </a:extLst>
          </p:cNvPr>
          <p:cNvSpPr>
            <a:spLocks noGrp="1"/>
          </p:cNvSpPr>
          <p:nvPr>
            <p:ph type="title"/>
          </p:nvPr>
        </p:nvSpPr>
        <p:spPr/>
        <p:txBody>
          <a:bodyPr/>
          <a:lstStyle/>
          <a:p>
            <a:r>
              <a:rPr lang="en-US" dirty="0"/>
              <a:t>Secondary output: report</a:t>
            </a:r>
          </a:p>
        </p:txBody>
      </p:sp>
      <p:sp>
        <p:nvSpPr>
          <p:cNvPr id="3" name="Content Placeholder 2">
            <a:extLst>
              <a:ext uri="{FF2B5EF4-FFF2-40B4-BE49-F238E27FC236}">
                <a16:creationId xmlns:a16="http://schemas.microsoft.com/office/drawing/2014/main" id="{B18CF134-BA40-844D-1EC3-6811DDFF5A14}"/>
              </a:ext>
            </a:extLst>
          </p:cNvPr>
          <p:cNvSpPr>
            <a:spLocks noGrp="1"/>
          </p:cNvSpPr>
          <p:nvPr>
            <p:ph idx="1"/>
          </p:nvPr>
        </p:nvSpPr>
        <p:spPr>
          <a:xfrm>
            <a:off x="179522" y="1768098"/>
            <a:ext cx="10515600" cy="4351338"/>
          </a:xfrm>
        </p:spPr>
        <p:txBody>
          <a:bodyPr/>
          <a:lstStyle/>
          <a:p>
            <a:r>
              <a:rPr lang="en-US" dirty="0"/>
              <a:t>The report has some standard plots:</a:t>
            </a:r>
          </a:p>
          <a:p>
            <a:pPr lvl="1"/>
            <a:r>
              <a:rPr lang="en-US" dirty="0">
                <a:solidFill>
                  <a:schemeClr val="bg1">
                    <a:lumMod val="85000"/>
                  </a:schemeClr>
                </a:solidFill>
              </a:rPr>
              <a:t>Current ranges for analysis</a:t>
            </a:r>
          </a:p>
          <a:p>
            <a:pPr lvl="1"/>
            <a:r>
              <a:rPr lang="en-US" dirty="0">
                <a:solidFill>
                  <a:schemeClr val="bg1">
                    <a:lumMod val="85000"/>
                  </a:schemeClr>
                </a:solidFill>
              </a:rPr>
              <a:t>Splice: V vs I and linear regression</a:t>
            </a:r>
          </a:p>
          <a:p>
            <a:pPr lvl="1"/>
            <a:r>
              <a:rPr lang="en-US" dirty="0">
                <a:solidFill>
                  <a:schemeClr val="bg1">
                    <a:lumMod val="85000"/>
                  </a:schemeClr>
                </a:solidFill>
              </a:rPr>
              <a:t>VI: --V and I vs time and decay “estimation”</a:t>
            </a:r>
            <a:br>
              <a:rPr lang="en-US" dirty="0">
                <a:solidFill>
                  <a:schemeClr val="bg1">
                    <a:lumMod val="85000"/>
                  </a:schemeClr>
                </a:solidFill>
              </a:rPr>
            </a:br>
            <a:r>
              <a:rPr lang="en-US" dirty="0">
                <a:solidFill>
                  <a:schemeClr val="bg1">
                    <a:lumMod val="85000"/>
                  </a:schemeClr>
                </a:solidFill>
              </a:rPr>
              <a:t>      --V vs I</a:t>
            </a:r>
          </a:p>
          <a:p>
            <a:pPr lvl="1"/>
            <a:r>
              <a:rPr lang="en-US" dirty="0"/>
              <a:t>Inductance: L vs I and fitted curve</a:t>
            </a:r>
          </a:p>
          <a:p>
            <a:pPr lvl="1"/>
            <a:r>
              <a:rPr lang="en-US" dirty="0">
                <a:solidFill>
                  <a:schemeClr val="bg1">
                    <a:lumMod val="85000"/>
                  </a:schemeClr>
                </a:solidFill>
              </a:rPr>
              <a:t>AC loss: E vs I, E vs RR, P vs I, P vs RR</a:t>
            </a:r>
          </a:p>
        </p:txBody>
      </p:sp>
      <p:sp>
        <p:nvSpPr>
          <p:cNvPr id="4" name="Slide Number Placeholder 3">
            <a:extLst>
              <a:ext uri="{FF2B5EF4-FFF2-40B4-BE49-F238E27FC236}">
                <a16:creationId xmlns:a16="http://schemas.microsoft.com/office/drawing/2014/main" id="{879CB70A-1727-F68B-964B-FD76005D65F4}"/>
              </a:ext>
            </a:extLst>
          </p:cNvPr>
          <p:cNvSpPr>
            <a:spLocks noGrp="1"/>
          </p:cNvSpPr>
          <p:nvPr>
            <p:ph type="sldNum" sz="quarter" idx="12"/>
          </p:nvPr>
        </p:nvSpPr>
        <p:spPr/>
        <p:txBody>
          <a:bodyPr/>
          <a:lstStyle/>
          <a:p>
            <a:fld id="{713454D8-387F-478A-925F-137CDA56CE39}" type="slidenum">
              <a:rPr lang="en-US" smtClean="0"/>
              <a:t>34</a:t>
            </a:fld>
            <a:endParaRPr lang="en-US"/>
          </a:p>
        </p:txBody>
      </p:sp>
    </p:spTree>
    <p:extLst>
      <p:ext uri="{BB962C8B-B14F-4D97-AF65-F5344CB8AC3E}">
        <p14:creationId xmlns:p14="http://schemas.microsoft.com/office/powerpoint/2010/main" val="32086479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7EAC368-12CA-28CA-79CB-70F4DA2F126B}"/>
              </a:ext>
            </a:extLst>
          </p:cNvPr>
          <p:cNvPicPr>
            <a:picLocks noChangeAspect="1"/>
          </p:cNvPicPr>
          <p:nvPr/>
        </p:nvPicPr>
        <p:blipFill>
          <a:blip r:embed="rId2"/>
          <a:stretch>
            <a:fillRect/>
          </a:stretch>
        </p:blipFill>
        <p:spPr>
          <a:xfrm>
            <a:off x="6296900" y="1437278"/>
            <a:ext cx="5838502" cy="4497361"/>
          </a:xfrm>
          <a:prstGeom prst="rect">
            <a:avLst/>
          </a:prstGeom>
          <a:ln>
            <a:solidFill>
              <a:schemeClr val="tx1"/>
            </a:solidFill>
          </a:ln>
        </p:spPr>
      </p:pic>
      <p:sp>
        <p:nvSpPr>
          <p:cNvPr id="2" name="Title 1">
            <a:extLst>
              <a:ext uri="{FF2B5EF4-FFF2-40B4-BE49-F238E27FC236}">
                <a16:creationId xmlns:a16="http://schemas.microsoft.com/office/drawing/2014/main" id="{AC18A02B-C9C3-A2DD-653F-ECE3DD4DBFF7}"/>
              </a:ext>
            </a:extLst>
          </p:cNvPr>
          <p:cNvSpPr>
            <a:spLocks noGrp="1"/>
          </p:cNvSpPr>
          <p:nvPr>
            <p:ph type="title"/>
          </p:nvPr>
        </p:nvSpPr>
        <p:spPr/>
        <p:txBody>
          <a:bodyPr/>
          <a:lstStyle/>
          <a:p>
            <a:r>
              <a:rPr lang="en-US" dirty="0"/>
              <a:t>Secondary output: report</a:t>
            </a:r>
          </a:p>
        </p:txBody>
      </p:sp>
      <p:sp>
        <p:nvSpPr>
          <p:cNvPr id="3" name="Content Placeholder 2">
            <a:extLst>
              <a:ext uri="{FF2B5EF4-FFF2-40B4-BE49-F238E27FC236}">
                <a16:creationId xmlns:a16="http://schemas.microsoft.com/office/drawing/2014/main" id="{B18CF134-BA40-844D-1EC3-6811DDFF5A14}"/>
              </a:ext>
            </a:extLst>
          </p:cNvPr>
          <p:cNvSpPr>
            <a:spLocks noGrp="1"/>
          </p:cNvSpPr>
          <p:nvPr>
            <p:ph idx="1"/>
          </p:nvPr>
        </p:nvSpPr>
        <p:spPr>
          <a:xfrm>
            <a:off x="179522" y="1768098"/>
            <a:ext cx="10515600" cy="4351338"/>
          </a:xfrm>
        </p:spPr>
        <p:txBody>
          <a:bodyPr/>
          <a:lstStyle/>
          <a:p>
            <a:r>
              <a:rPr lang="en-US" dirty="0"/>
              <a:t>The report has some standard plots:</a:t>
            </a:r>
          </a:p>
          <a:p>
            <a:pPr lvl="1"/>
            <a:r>
              <a:rPr lang="en-US" dirty="0">
                <a:solidFill>
                  <a:schemeClr val="bg1">
                    <a:lumMod val="85000"/>
                  </a:schemeClr>
                </a:solidFill>
              </a:rPr>
              <a:t>Current ranges for analysis</a:t>
            </a:r>
          </a:p>
          <a:p>
            <a:pPr lvl="1"/>
            <a:r>
              <a:rPr lang="en-US" dirty="0">
                <a:solidFill>
                  <a:schemeClr val="bg1">
                    <a:lumMod val="85000"/>
                  </a:schemeClr>
                </a:solidFill>
              </a:rPr>
              <a:t>Splice: V vs I and linear regression</a:t>
            </a:r>
          </a:p>
          <a:p>
            <a:pPr lvl="1"/>
            <a:r>
              <a:rPr lang="en-US" dirty="0">
                <a:solidFill>
                  <a:schemeClr val="bg1">
                    <a:lumMod val="85000"/>
                  </a:schemeClr>
                </a:solidFill>
              </a:rPr>
              <a:t>VI: --V and I vs time and decay “estimation”</a:t>
            </a:r>
            <a:br>
              <a:rPr lang="en-US" dirty="0">
                <a:solidFill>
                  <a:schemeClr val="bg1">
                    <a:lumMod val="85000"/>
                  </a:schemeClr>
                </a:solidFill>
              </a:rPr>
            </a:br>
            <a:r>
              <a:rPr lang="en-US" dirty="0">
                <a:solidFill>
                  <a:schemeClr val="bg1">
                    <a:lumMod val="85000"/>
                  </a:schemeClr>
                </a:solidFill>
              </a:rPr>
              <a:t>      --V vs I</a:t>
            </a:r>
          </a:p>
          <a:p>
            <a:pPr lvl="1"/>
            <a:r>
              <a:rPr lang="en-US" dirty="0">
                <a:solidFill>
                  <a:schemeClr val="bg1">
                    <a:lumMod val="85000"/>
                  </a:schemeClr>
                </a:solidFill>
              </a:rPr>
              <a:t>Inductance: L vs I and fitted curve</a:t>
            </a:r>
          </a:p>
          <a:p>
            <a:pPr lvl="1"/>
            <a:r>
              <a:rPr lang="en-US" dirty="0"/>
              <a:t>AC loss: E vs I, E vs RR, P vs I, P vs RR</a:t>
            </a:r>
          </a:p>
        </p:txBody>
      </p:sp>
      <p:sp>
        <p:nvSpPr>
          <p:cNvPr id="4" name="Slide Number Placeholder 3">
            <a:extLst>
              <a:ext uri="{FF2B5EF4-FFF2-40B4-BE49-F238E27FC236}">
                <a16:creationId xmlns:a16="http://schemas.microsoft.com/office/drawing/2014/main" id="{879CB70A-1727-F68B-964B-FD76005D65F4}"/>
              </a:ext>
            </a:extLst>
          </p:cNvPr>
          <p:cNvSpPr>
            <a:spLocks noGrp="1"/>
          </p:cNvSpPr>
          <p:nvPr>
            <p:ph type="sldNum" sz="quarter" idx="12"/>
          </p:nvPr>
        </p:nvSpPr>
        <p:spPr/>
        <p:txBody>
          <a:bodyPr/>
          <a:lstStyle/>
          <a:p>
            <a:fld id="{713454D8-387F-478A-925F-137CDA56CE39}" type="slidenum">
              <a:rPr lang="en-US" smtClean="0"/>
              <a:t>35</a:t>
            </a:fld>
            <a:endParaRPr lang="en-US"/>
          </a:p>
        </p:txBody>
      </p:sp>
    </p:spTree>
    <p:extLst>
      <p:ext uri="{BB962C8B-B14F-4D97-AF65-F5344CB8AC3E}">
        <p14:creationId xmlns:p14="http://schemas.microsoft.com/office/powerpoint/2010/main" val="4338447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8FF88A3-F793-42F3-30DA-55B47406C161}"/>
              </a:ext>
            </a:extLst>
          </p:cNvPr>
          <p:cNvSpPr>
            <a:spLocks noGrp="1"/>
          </p:cNvSpPr>
          <p:nvPr>
            <p:ph type="title"/>
          </p:nvPr>
        </p:nvSpPr>
        <p:spPr/>
        <p:txBody>
          <a:bodyPr/>
          <a:lstStyle/>
          <a:p>
            <a:r>
              <a:rPr lang="en-US" dirty="0"/>
              <a:t>DMM data in Carpenter</a:t>
            </a:r>
          </a:p>
        </p:txBody>
      </p:sp>
      <p:sp>
        <p:nvSpPr>
          <p:cNvPr id="5" name="Content Placeholder 4">
            <a:extLst>
              <a:ext uri="{FF2B5EF4-FFF2-40B4-BE49-F238E27FC236}">
                <a16:creationId xmlns:a16="http://schemas.microsoft.com/office/drawing/2014/main" id="{9DA8AF98-CC5F-2D92-793D-DA6B1C0AEF37}"/>
              </a:ext>
            </a:extLst>
          </p:cNvPr>
          <p:cNvSpPr>
            <a:spLocks noGrp="1"/>
          </p:cNvSpPr>
          <p:nvPr>
            <p:ph idx="1"/>
          </p:nvPr>
        </p:nvSpPr>
        <p:spPr>
          <a:xfrm>
            <a:off x="838201" y="1825625"/>
            <a:ext cx="5571686" cy="4351338"/>
          </a:xfrm>
        </p:spPr>
        <p:txBody>
          <a:bodyPr>
            <a:normAutofit/>
          </a:bodyPr>
          <a:lstStyle/>
          <a:p>
            <a:r>
              <a:rPr lang="en-US" dirty="0"/>
              <a:t>The output of DMM-Blender is ready to be put into Carpenter</a:t>
            </a:r>
          </a:p>
          <a:p>
            <a:endParaRPr lang="en-US" dirty="0"/>
          </a:p>
          <a:p>
            <a:r>
              <a:rPr lang="en-US" dirty="0"/>
              <a:t>The only thing that is missing is the proper field definition in Carpenter</a:t>
            </a:r>
          </a:p>
          <a:p>
            <a:pPr lvl="1"/>
            <a:r>
              <a:rPr lang="en-US" dirty="0"/>
              <a:t>This means: if you try to put the TXT in Carpenter, most of the outputs won’t be stored</a:t>
            </a:r>
          </a:p>
          <a:p>
            <a:endParaRPr lang="en-US" dirty="0"/>
          </a:p>
          <a:p>
            <a:r>
              <a:rPr lang="en-US" dirty="0"/>
              <a:t>I hope to finish this before summer</a:t>
            </a:r>
          </a:p>
          <a:p>
            <a:pPr lvl="1"/>
            <a:endParaRPr lang="en-US" dirty="0"/>
          </a:p>
          <a:p>
            <a:pPr lvl="1"/>
            <a:endParaRPr lang="en-US" dirty="0"/>
          </a:p>
        </p:txBody>
      </p:sp>
      <p:sp>
        <p:nvSpPr>
          <p:cNvPr id="12" name="Slide Number Placeholder 11">
            <a:extLst>
              <a:ext uri="{FF2B5EF4-FFF2-40B4-BE49-F238E27FC236}">
                <a16:creationId xmlns:a16="http://schemas.microsoft.com/office/drawing/2014/main" id="{0E18B1F6-98E4-26C3-94B9-ED8C50441E11}"/>
              </a:ext>
            </a:extLst>
          </p:cNvPr>
          <p:cNvSpPr>
            <a:spLocks noGrp="1"/>
          </p:cNvSpPr>
          <p:nvPr>
            <p:ph type="sldNum" sz="quarter" idx="12"/>
          </p:nvPr>
        </p:nvSpPr>
        <p:spPr/>
        <p:txBody>
          <a:bodyPr/>
          <a:lstStyle/>
          <a:p>
            <a:fld id="{713454D8-387F-478A-925F-137CDA56CE39}" type="slidenum">
              <a:rPr lang="en-US" smtClean="0"/>
              <a:t>36</a:t>
            </a:fld>
            <a:endParaRPr lang="en-US"/>
          </a:p>
        </p:txBody>
      </p:sp>
      <p:pic>
        <p:nvPicPr>
          <p:cNvPr id="2050" name="Picture 2" descr="Key Differences Between Carpenters and Great Lead Carpenters: Part 2 | JLC  Online">
            <a:extLst>
              <a:ext uri="{FF2B5EF4-FFF2-40B4-BE49-F238E27FC236}">
                <a16:creationId xmlns:a16="http://schemas.microsoft.com/office/drawing/2014/main" id="{7F256E85-6B7B-31C3-B0CF-4B90F977B33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338"/>
          <a:stretch/>
        </p:blipFill>
        <p:spPr bwMode="auto">
          <a:xfrm>
            <a:off x="6425852" y="1200153"/>
            <a:ext cx="5571685" cy="434181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Blender Power 4 | Shop Now | Free Shipping | Magimix Australia">
            <a:extLst>
              <a:ext uri="{FF2B5EF4-FFF2-40B4-BE49-F238E27FC236}">
                <a16:creationId xmlns:a16="http://schemas.microsoft.com/office/drawing/2014/main" id="{7A52D570-2F51-6311-F98A-438D0C7FB11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543" r="22721"/>
          <a:stretch/>
        </p:blipFill>
        <p:spPr bwMode="auto">
          <a:xfrm rot="1637538">
            <a:off x="7838576" y="3626306"/>
            <a:ext cx="1155643" cy="2323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6401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A131B-EFF7-B9F6-DDFC-0730B1D847B1}"/>
              </a:ext>
            </a:extLst>
          </p:cNvPr>
          <p:cNvSpPr>
            <a:spLocks noGrp="1"/>
          </p:cNvSpPr>
          <p:nvPr>
            <p:ph type="title"/>
          </p:nvPr>
        </p:nvSpPr>
        <p:spPr/>
        <p:txBody>
          <a:bodyPr/>
          <a:lstStyle/>
          <a:p>
            <a:r>
              <a:rPr lang="en-US" dirty="0"/>
              <a:t>Measurement errors</a:t>
            </a:r>
          </a:p>
        </p:txBody>
      </p:sp>
      <p:sp>
        <p:nvSpPr>
          <p:cNvPr id="3" name="Text Placeholder 2">
            <a:extLst>
              <a:ext uri="{FF2B5EF4-FFF2-40B4-BE49-F238E27FC236}">
                <a16:creationId xmlns:a16="http://schemas.microsoft.com/office/drawing/2014/main" id="{903DEDC4-4D6F-EEDA-AAD3-C16E308F689B}"/>
              </a:ext>
            </a:extLst>
          </p:cNvPr>
          <p:cNvSpPr>
            <a:spLocks noGrp="1"/>
          </p:cNvSpPr>
          <p:nvPr>
            <p:ph type="body" idx="1"/>
          </p:nvPr>
        </p:nvSpPr>
        <p:spPr/>
        <p:txBody>
          <a:bodyPr/>
          <a:lstStyle/>
          <a:p>
            <a:endParaRPr lang="en-US"/>
          </a:p>
        </p:txBody>
      </p:sp>
      <p:sp>
        <p:nvSpPr>
          <p:cNvPr id="11" name="Slide Number Placeholder 10">
            <a:extLst>
              <a:ext uri="{FF2B5EF4-FFF2-40B4-BE49-F238E27FC236}">
                <a16:creationId xmlns:a16="http://schemas.microsoft.com/office/drawing/2014/main" id="{130D901B-8048-CDB2-3B6C-BD9F5A2B22B4}"/>
              </a:ext>
            </a:extLst>
          </p:cNvPr>
          <p:cNvSpPr>
            <a:spLocks noGrp="1"/>
          </p:cNvSpPr>
          <p:nvPr>
            <p:ph type="sldNum" sz="quarter" idx="12"/>
          </p:nvPr>
        </p:nvSpPr>
        <p:spPr/>
        <p:txBody>
          <a:bodyPr/>
          <a:lstStyle/>
          <a:p>
            <a:fld id="{713454D8-387F-478A-925F-137CDA56CE39}" type="slidenum">
              <a:rPr lang="en-US" smtClean="0"/>
              <a:t>37</a:t>
            </a:fld>
            <a:endParaRPr lang="en-US"/>
          </a:p>
        </p:txBody>
      </p:sp>
      <p:pic>
        <p:nvPicPr>
          <p:cNvPr id="4" name="Picture 2" descr="Precision Vs. Accuracy – Information Technology">
            <a:extLst>
              <a:ext uri="{FF2B5EF4-FFF2-40B4-BE49-F238E27FC236}">
                <a16:creationId xmlns:a16="http://schemas.microsoft.com/office/drawing/2014/main" id="{F8B67C9A-EEB1-4F7F-50A5-840EF1E750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06479" y="1253331"/>
            <a:ext cx="4199041"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0715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D3CDC43-8977-AEB0-5F06-73CB511F7F91}"/>
              </a:ext>
            </a:extLst>
          </p:cNvPr>
          <p:cNvSpPr>
            <a:spLocks noGrp="1"/>
          </p:cNvSpPr>
          <p:nvPr>
            <p:ph type="title"/>
          </p:nvPr>
        </p:nvSpPr>
        <p:spPr/>
        <p:txBody>
          <a:bodyPr/>
          <a:lstStyle/>
          <a:p>
            <a:r>
              <a:rPr lang="en-US" dirty="0"/>
              <a:t>Definitions and how I use them</a:t>
            </a:r>
          </a:p>
        </p:txBody>
      </p:sp>
      <p:sp>
        <p:nvSpPr>
          <p:cNvPr id="6" name="Content Placeholder 5">
            <a:extLst>
              <a:ext uri="{FF2B5EF4-FFF2-40B4-BE49-F238E27FC236}">
                <a16:creationId xmlns:a16="http://schemas.microsoft.com/office/drawing/2014/main" id="{B93C4227-0F21-4534-BE5A-1992248F58DC}"/>
              </a:ext>
            </a:extLst>
          </p:cNvPr>
          <p:cNvSpPr>
            <a:spLocks noGrp="1"/>
          </p:cNvSpPr>
          <p:nvPr>
            <p:ph idx="1"/>
          </p:nvPr>
        </p:nvSpPr>
        <p:spPr/>
        <p:txBody>
          <a:bodyPr/>
          <a:lstStyle/>
          <a:p>
            <a:r>
              <a:rPr lang="en-US" dirty="0"/>
              <a:t>Accuracy: how close is the measurement with respect of reality</a:t>
            </a:r>
          </a:p>
          <a:p>
            <a:pPr lvl="1"/>
            <a:r>
              <a:rPr lang="en-US" dirty="0"/>
              <a:t>Important if we want to measure absolute values, not important for relative measurements</a:t>
            </a:r>
          </a:p>
          <a:p>
            <a:r>
              <a:rPr lang="en-US" dirty="0"/>
              <a:t>Precision: how close are measurements with respect of each other</a:t>
            </a:r>
          </a:p>
          <a:p>
            <a:pPr lvl="1"/>
            <a:r>
              <a:rPr lang="en-US" dirty="0"/>
              <a:t>It could be interpreted as the DMM noise</a:t>
            </a:r>
          </a:p>
          <a:p>
            <a:r>
              <a:rPr lang="en-US" dirty="0"/>
              <a:t>Dispersion: how much the test setup noise affects the measurement</a:t>
            </a:r>
          </a:p>
        </p:txBody>
      </p:sp>
      <p:sp>
        <p:nvSpPr>
          <p:cNvPr id="4" name="Slide Number Placeholder 3">
            <a:extLst>
              <a:ext uri="{FF2B5EF4-FFF2-40B4-BE49-F238E27FC236}">
                <a16:creationId xmlns:a16="http://schemas.microsoft.com/office/drawing/2014/main" id="{58FC71AF-F123-8428-2A67-8B7E983AA153}"/>
              </a:ext>
            </a:extLst>
          </p:cNvPr>
          <p:cNvSpPr>
            <a:spLocks noGrp="1"/>
          </p:cNvSpPr>
          <p:nvPr>
            <p:ph type="sldNum" sz="quarter" idx="12"/>
          </p:nvPr>
        </p:nvSpPr>
        <p:spPr/>
        <p:txBody>
          <a:bodyPr/>
          <a:lstStyle/>
          <a:p>
            <a:fld id="{713454D8-387F-478A-925F-137CDA56CE39}" type="slidenum">
              <a:rPr lang="en-US" smtClean="0"/>
              <a:t>38</a:t>
            </a:fld>
            <a:endParaRPr lang="en-US"/>
          </a:p>
        </p:txBody>
      </p:sp>
      <p:pic>
        <p:nvPicPr>
          <p:cNvPr id="7" name="Picture 2" descr="https://upload.wikimedia.org/wikipedia/commons/thumb/3/38/Accuracy_and_precision.svg/300px-Accuracy_and_precision.svg.png">
            <a:extLst>
              <a:ext uri="{FF2B5EF4-FFF2-40B4-BE49-F238E27FC236}">
                <a16:creationId xmlns:a16="http://schemas.microsoft.com/office/drawing/2014/main" id="{50A15142-68D3-D0BD-2933-00B21F6C06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457383"/>
            <a:ext cx="4192763" cy="2264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45710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DMM cards accuracy</a:t>
            </a:r>
            <a:endParaRPr lang="en-GB" dirty="0"/>
          </a:p>
        </p:txBody>
      </p:sp>
      <p:pic>
        <p:nvPicPr>
          <p:cNvPr id="4" name="Content Placeholder 3"/>
          <p:cNvPicPr>
            <a:picLocks noGrp="1" noChangeAspect="1"/>
          </p:cNvPicPr>
          <p:nvPr>
            <p:ph idx="1"/>
          </p:nvPr>
        </p:nvPicPr>
        <p:blipFill>
          <a:blip r:embed="rId2"/>
          <a:stretch>
            <a:fillRect/>
          </a:stretch>
        </p:blipFill>
        <p:spPr>
          <a:xfrm>
            <a:off x="838200" y="1690688"/>
            <a:ext cx="6203147" cy="4351338"/>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7961746" y="1893455"/>
            <a:ext cx="3999346" cy="3416320"/>
          </a:xfrm>
          <a:prstGeom prst="rect">
            <a:avLst/>
          </a:prstGeom>
          <a:noFill/>
        </p:spPr>
        <p:txBody>
          <a:bodyPr wrap="square" rtlCol="0">
            <a:spAutoFit/>
          </a:bodyPr>
          <a:lstStyle/>
          <a:p>
            <a:r>
              <a:rPr lang="en-US" dirty="0"/>
              <a:t>Example for PXI-4071</a:t>
            </a:r>
          </a:p>
          <a:p>
            <a:endParaRPr lang="en-US" dirty="0"/>
          </a:p>
          <a:p>
            <a:r>
              <a:rPr lang="en-US" dirty="0"/>
              <a:t>Meaning: at 10 V, 2 year calibration, we have as minimum 0.5e-6 * 10V = 5uV of accuracy error</a:t>
            </a:r>
          </a:p>
          <a:p>
            <a:endParaRPr lang="en-US" dirty="0"/>
          </a:p>
          <a:p>
            <a:r>
              <a:rPr lang="en-US" dirty="0"/>
              <a:t>Source: </a:t>
            </a:r>
            <a:r>
              <a:rPr lang="en-US" dirty="0">
                <a:hlinkClick r:id="rId3"/>
              </a:rPr>
              <a:t>https://www.ni.com/pdf/manuals/371371n.pdf</a:t>
            </a:r>
            <a:endParaRPr lang="en-US" dirty="0"/>
          </a:p>
          <a:p>
            <a:endParaRPr lang="en-US" dirty="0"/>
          </a:p>
          <a:p>
            <a:r>
              <a:rPr lang="en-US" dirty="0"/>
              <a:t>The other DMM cards have similar numbers</a:t>
            </a:r>
            <a:endParaRPr lang="en-GB" dirty="0"/>
          </a:p>
        </p:txBody>
      </p:sp>
    </p:spTree>
    <p:extLst>
      <p:ext uri="{BB962C8B-B14F-4D97-AF65-F5344CB8AC3E}">
        <p14:creationId xmlns:p14="http://schemas.microsoft.com/office/powerpoint/2010/main" val="240521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A131B-EFF7-B9F6-DDFC-0730B1D847B1}"/>
              </a:ext>
            </a:extLst>
          </p:cNvPr>
          <p:cNvSpPr>
            <a:spLocks noGrp="1"/>
          </p:cNvSpPr>
          <p:nvPr>
            <p:ph type="title"/>
          </p:nvPr>
        </p:nvSpPr>
        <p:spPr/>
        <p:txBody>
          <a:bodyPr/>
          <a:lstStyle/>
          <a:p>
            <a:r>
              <a:rPr lang="en-US" dirty="0"/>
              <a:t>How to use </a:t>
            </a:r>
            <a:br>
              <a:rPr lang="en-US" dirty="0"/>
            </a:br>
            <a:r>
              <a:rPr lang="en-US" dirty="0"/>
              <a:t>DMM-Blender?</a:t>
            </a:r>
          </a:p>
        </p:txBody>
      </p:sp>
      <p:sp>
        <p:nvSpPr>
          <p:cNvPr id="3" name="Text Placeholder 2">
            <a:extLst>
              <a:ext uri="{FF2B5EF4-FFF2-40B4-BE49-F238E27FC236}">
                <a16:creationId xmlns:a16="http://schemas.microsoft.com/office/drawing/2014/main" id="{903DEDC4-4D6F-EEDA-AAD3-C16E308F689B}"/>
              </a:ext>
            </a:extLst>
          </p:cNvPr>
          <p:cNvSpPr>
            <a:spLocks noGrp="1"/>
          </p:cNvSpPr>
          <p:nvPr>
            <p:ph type="body" idx="1"/>
          </p:nvPr>
        </p:nvSpPr>
        <p:spPr/>
        <p:txBody>
          <a:bodyPr/>
          <a:lstStyle/>
          <a:p>
            <a:endParaRPr lang="en-US"/>
          </a:p>
        </p:txBody>
      </p:sp>
      <p:pic>
        <p:nvPicPr>
          <p:cNvPr id="5" name="Picture 4">
            <a:extLst>
              <a:ext uri="{FF2B5EF4-FFF2-40B4-BE49-F238E27FC236}">
                <a16:creationId xmlns:a16="http://schemas.microsoft.com/office/drawing/2014/main" id="{41592139-593A-D930-38EC-F89BB0A4BED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883371" y="2026158"/>
            <a:ext cx="4063492" cy="4063492"/>
          </a:xfrm>
          <a:prstGeom prst="rect">
            <a:avLst/>
          </a:prstGeom>
        </p:spPr>
      </p:pic>
      <p:sp>
        <p:nvSpPr>
          <p:cNvPr id="6" name="Slide Number Placeholder 5">
            <a:extLst>
              <a:ext uri="{FF2B5EF4-FFF2-40B4-BE49-F238E27FC236}">
                <a16:creationId xmlns:a16="http://schemas.microsoft.com/office/drawing/2014/main" id="{B20AC39D-63E2-01F9-A370-C5EEECE0D16D}"/>
              </a:ext>
            </a:extLst>
          </p:cNvPr>
          <p:cNvSpPr>
            <a:spLocks noGrp="1"/>
          </p:cNvSpPr>
          <p:nvPr>
            <p:ph type="sldNum" sz="quarter" idx="12"/>
          </p:nvPr>
        </p:nvSpPr>
        <p:spPr/>
        <p:txBody>
          <a:bodyPr/>
          <a:lstStyle/>
          <a:p>
            <a:fld id="{713454D8-387F-478A-925F-137CDA56CE39}" type="slidenum">
              <a:rPr lang="en-US" smtClean="0"/>
              <a:t>4</a:t>
            </a:fld>
            <a:endParaRPr lang="en-US"/>
          </a:p>
        </p:txBody>
      </p:sp>
    </p:spTree>
    <p:extLst>
      <p:ext uri="{BB962C8B-B14F-4D97-AF65-F5344CB8AC3E}">
        <p14:creationId xmlns:p14="http://schemas.microsoft.com/office/powerpoint/2010/main" val="36801601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DMM cards precision (additional noise error)</a:t>
            </a:r>
            <a:endParaRPr lang="en-GB" dirty="0"/>
          </a:p>
        </p:txBody>
      </p:sp>
      <p:pic>
        <p:nvPicPr>
          <p:cNvPr id="4" name="Content Placeholder 3"/>
          <p:cNvPicPr>
            <a:picLocks noGrp="1" noChangeAspect="1"/>
          </p:cNvPicPr>
          <p:nvPr>
            <p:ph idx="1"/>
          </p:nvPr>
        </p:nvPicPr>
        <p:blipFill>
          <a:blip r:embed="rId2"/>
          <a:stretch>
            <a:fillRect/>
          </a:stretch>
        </p:blipFill>
        <p:spPr>
          <a:xfrm>
            <a:off x="468855" y="1367302"/>
            <a:ext cx="4429743" cy="2962688"/>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a:stretch>
            <a:fillRect/>
          </a:stretch>
        </p:blipFill>
        <p:spPr>
          <a:xfrm>
            <a:off x="663559" y="4329990"/>
            <a:ext cx="2878807" cy="2152185"/>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5753804" y="1860001"/>
            <a:ext cx="5241297" cy="3139321"/>
          </a:xfrm>
          <a:prstGeom prst="rect">
            <a:avLst/>
          </a:prstGeom>
          <a:noFill/>
        </p:spPr>
        <p:txBody>
          <a:bodyPr wrap="square" rtlCol="0">
            <a:spAutoFit/>
          </a:bodyPr>
          <a:lstStyle/>
          <a:p>
            <a:r>
              <a:rPr lang="en-US" dirty="0"/>
              <a:t>Example for PXI-4071</a:t>
            </a:r>
          </a:p>
          <a:p>
            <a:endParaRPr lang="en-US" dirty="0"/>
          </a:p>
          <a:p>
            <a:r>
              <a:rPr lang="en-US" dirty="0"/>
              <a:t>At 10 V, with 200 </a:t>
            </a:r>
            <a:r>
              <a:rPr lang="en-US" dirty="0" err="1"/>
              <a:t>ms</a:t>
            </a:r>
            <a:r>
              <a:rPr lang="en-US" dirty="0"/>
              <a:t> integration time (10 NPLCs), the additional error is around 0.02e-6 * 10 V = 0.2 </a:t>
            </a:r>
            <a:r>
              <a:rPr lang="en-US" dirty="0" err="1"/>
              <a:t>uV</a:t>
            </a:r>
            <a:endParaRPr lang="en-US" dirty="0"/>
          </a:p>
          <a:p>
            <a:endParaRPr lang="en-US" dirty="0"/>
          </a:p>
          <a:p>
            <a:r>
              <a:rPr lang="en-US" dirty="0"/>
              <a:t>At 100 mV range, same integration time: 0.03 </a:t>
            </a:r>
            <a:r>
              <a:rPr lang="en-US" dirty="0" err="1"/>
              <a:t>uV</a:t>
            </a:r>
            <a:endParaRPr lang="en-US" dirty="0"/>
          </a:p>
          <a:p>
            <a:endParaRPr lang="en-US" dirty="0"/>
          </a:p>
          <a:p>
            <a:r>
              <a:rPr lang="en-US" dirty="0"/>
              <a:t>Source: </a:t>
            </a:r>
            <a:r>
              <a:rPr lang="en-US" dirty="0">
                <a:hlinkClick r:id="rId4"/>
              </a:rPr>
              <a:t>https://www.ni.com/pdf/manuals/371371n.pdf</a:t>
            </a:r>
            <a:endParaRPr lang="en-US" dirty="0"/>
          </a:p>
          <a:p>
            <a:endParaRPr lang="en-US" dirty="0"/>
          </a:p>
          <a:p>
            <a:r>
              <a:rPr lang="en-US" dirty="0"/>
              <a:t>The other DMM cards have similar numbers</a:t>
            </a:r>
            <a:endParaRPr lang="en-GB" dirty="0"/>
          </a:p>
        </p:txBody>
      </p:sp>
    </p:spTree>
    <p:extLst>
      <p:ext uri="{BB962C8B-B14F-4D97-AF65-F5344CB8AC3E}">
        <p14:creationId xmlns:p14="http://schemas.microsoft.com/office/powerpoint/2010/main" val="33182585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7DBBF-B437-F683-D3D3-3CA6824403B9}"/>
              </a:ext>
            </a:extLst>
          </p:cNvPr>
          <p:cNvSpPr>
            <a:spLocks noGrp="1"/>
          </p:cNvSpPr>
          <p:nvPr>
            <p:ph type="title"/>
          </p:nvPr>
        </p:nvSpPr>
        <p:spPr/>
        <p:txBody>
          <a:bodyPr/>
          <a:lstStyle/>
          <a:p>
            <a:r>
              <a:rPr lang="en-US" dirty="0"/>
              <a:t>Error treatment – first look</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E1F1891-EC7F-8FD6-803C-6CBD50A7CC1E}"/>
                  </a:ext>
                </a:extLst>
              </p:cNvPr>
              <p:cNvSpPr>
                <a:spLocks noGrp="1"/>
              </p:cNvSpPr>
              <p:nvPr>
                <p:ph idx="1"/>
              </p:nvPr>
            </p:nvSpPr>
            <p:spPr/>
            <p:txBody>
              <a:bodyPr/>
              <a:lstStyle/>
              <a:p>
                <a:pPr marL="0" indent="0">
                  <a:buNone/>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i="1">
                              <a:latin typeface="Cambria Math" panose="02040503050406030204" pitchFamily="18" charset="0"/>
                            </a:rPr>
                            <m:t>𝜎</m:t>
                          </m:r>
                        </m:e>
                        <m:sup>
                          <m:r>
                            <a:rPr lang="en-GB" i="1">
                              <a:latin typeface="Cambria Math" panose="02040503050406030204" pitchFamily="18" charset="0"/>
                            </a:rPr>
                            <m:t>2</m:t>
                          </m:r>
                        </m:sup>
                      </m:sSup>
                      <m:r>
                        <a:rPr lang="en-GB" i="1">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US" i="1">
                              <a:latin typeface="Cambria Math" panose="02040503050406030204" pitchFamily="18" charset="0"/>
                            </a:rPr>
                            <m:t>𝐴𝑐𝑐𝑢</m:t>
                          </m:r>
                        </m:sub>
                        <m:sup>
                          <m:r>
                            <a:rPr lang="en-GB" i="1">
                              <a:latin typeface="Cambria Math" panose="02040503050406030204" pitchFamily="18" charset="0"/>
                            </a:rPr>
                            <m:t>2</m:t>
                          </m:r>
                        </m:sup>
                      </m:sSubSup>
                      <m:r>
                        <a:rPr lang="en-US" b="0" i="1" smtClean="0">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US" b="0" i="1" smtClean="0">
                              <a:latin typeface="Cambria Math" panose="02040503050406030204" pitchFamily="18" charset="0"/>
                            </a:rPr>
                            <m:t>𝑃𝑟𝑒𝑐</m:t>
                          </m:r>
                        </m:sub>
                        <m:sup>
                          <m:r>
                            <a:rPr lang="en-GB" i="1">
                              <a:latin typeface="Cambria Math" panose="02040503050406030204" pitchFamily="18" charset="0"/>
                            </a:rPr>
                            <m:t>2</m:t>
                          </m:r>
                        </m:sup>
                      </m:sSubSup>
                      <m:r>
                        <a:rPr lang="en-US" b="0" i="1" smtClean="0">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US" b="0" i="1" smtClean="0">
                              <a:latin typeface="Cambria Math" panose="02040503050406030204" pitchFamily="18" charset="0"/>
                            </a:rPr>
                            <m:t>𝐷𝑖𝑠𝑝</m:t>
                          </m:r>
                        </m:sub>
                        <m:sup>
                          <m:r>
                            <a:rPr lang="en-GB" i="1">
                              <a:latin typeface="Cambria Math" panose="02040503050406030204" pitchFamily="18" charset="0"/>
                            </a:rPr>
                            <m:t>2</m:t>
                          </m:r>
                        </m:sup>
                      </m:sSubSup>
                    </m:oMath>
                  </m:oMathPara>
                </a14:m>
                <a:endParaRPr lang="en-GB" dirty="0"/>
              </a:p>
              <a:p>
                <a:pPr marL="0" indent="0">
                  <a:buNone/>
                </a:pPr>
                <a:r>
                  <a:rPr lang="en-GB" dirty="0"/>
                  <a:t>Standard uncertainty </a:t>
                </a:r>
                <a14:m>
                  <m:oMath xmlns:m="http://schemas.openxmlformats.org/officeDocument/2006/math">
                    <m:r>
                      <a:rPr lang="en-GB" i="1">
                        <a:latin typeface="Cambria Math" panose="02040503050406030204" pitchFamily="18" charset="0"/>
                      </a:rPr>
                      <m:t>𝜎</m:t>
                    </m:r>
                  </m:oMath>
                </a14:m>
                <a:endParaRPr lang="en-GB" dirty="0"/>
              </a:p>
              <a:p>
                <a:pPr marL="0" indent="0">
                  <a:buNone/>
                </a:pPr>
                <a:r>
                  <a:rPr lang="en-GB" dirty="0"/>
                  <a:t> </a:t>
                </a:r>
              </a:p>
              <a:p>
                <a:pPr marL="0" indent="0">
                  <a:buNone/>
                </a:pP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𝜎</m:t>
                        </m:r>
                      </m:e>
                      <m:sub>
                        <m:r>
                          <a:rPr lang="en-US" b="0" i="1" smtClean="0">
                            <a:latin typeface="Cambria Math" panose="02040503050406030204" pitchFamily="18" charset="0"/>
                          </a:rPr>
                          <m:t>𝐴𝑐𝑐𝑢</m:t>
                        </m:r>
                      </m:sub>
                    </m:sSub>
                    <m:r>
                      <a:rPr lang="en-GB" i="1">
                        <a:latin typeface="Cambria Math" panose="02040503050406030204" pitchFamily="18" charset="0"/>
                      </a:rPr>
                      <m:t>=</m:t>
                    </m:r>
                    <m:f>
                      <m:fPr>
                        <m:ctrlPr>
                          <a:rPr lang="en-GB" i="1">
                            <a:latin typeface="Cambria Math" panose="02040503050406030204" pitchFamily="18" charset="0"/>
                          </a:rPr>
                        </m:ctrlPr>
                      </m:fPr>
                      <m:num>
                        <m:sSub>
                          <m:sSubPr>
                            <m:ctrlPr>
                              <a:rPr lang="en-US" b="0" i="1" smtClean="0">
                                <a:latin typeface="Cambria Math" panose="02040503050406030204" pitchFamily="18" charset="0"/>
                              </a:rPr>
                            </m:ctrlPr>
                          </m:sSubPr>
                          <m:e>
                            <m:r>
                              <m:rPr>
                                <m:sty m:val="p"/>
                              </m:rPr>
                              <a:rPr lang="en-GB">
                                <a:latin typeface="Cambria Math" panose="02040503050406030204" pitchFamily="18" charset="0"/>
                              </a:rPr>
                              <m:t>Δ</m:t>
                            </m:r>
                          </m:e>
                          <m:sub>
                            <m:r>
                              <a:rPr lang="en-US" b="0" i="1" smtClean="0">
                                <a:latin typeface="Cambria Math" panose="02040503050406030204" pitchFamily="18" charset="0"/>
                              </a:rPr>
                              <m:t>𝐴𝑐𝑐𝑢</m:t>
                            </m:r>
                          </m:sub>
                        </m:sSub>
                      </m:num>
                      <m:den>
                        <m:rad>
                          <m:radPr>
                            <m:degHide m:val="on"/>
                            <m:ctrlPr>
                              <a:rPr lang="en-GB" i="1">
                                <a:latin typeface="Cambria Math" panose="02040503050406030204" pitchFamily="18" charset="0"/>
                              </a:rPr>
                            </m:ctrlPr>
                          </m:radPr>
                          <m:deg/>
                          <m:e>
                            <m:r>
                              <a:rPr lang="en-GB" i="1">
                                <a:latin typeface="Cambria Math" panose="02040503050406030204" pitchFamily="18" charset="0"/>
                              </a:rPr>
                              <m:t>3</m:t>
                            </m:r>
                          </m:e>
                        </m:rad>
                      </m:den>
                    </m:f>
                  </m:oMath>
                </a14:m>
                <a:r>
                  <a:rPr lang="en-GB" dirty="0"/>
                  <a:t>, where </a:t>
                </a:r>
                <a14:m>
                  <m:oMath xmlns:m="http://schemas.openxmlformats.org/officeDocument/2006/math">
                    <m:r>
                      <m:rPr>
                        <m:sty m:val="p"/>
                      </m:rPr>
                      <a:rPr lang="en-GB">
                        <a:latin typeface="Cambria Math" panose="02040503050406030204" pitchFamily="18" charset="0"/>
                      </a:rPr>
                      <m:t>Δ</m:t>
                    </m:r>
                    <m:r>
                      <m:rPr>
                        <m:sty m:val="p"/>
                      </m:rPr>
                      <a:rPr lang="en-US" b="0" i="0" baseline="-25000" smtClean="0">
                        <a:latin typeface="Cambria Math" panose="02040503050406030204" pitchFamily="18" charset="0"/>
                      </a:rPr>
                      <m:t>Accu</m:t>
                    </m:r>
                  </m:oMath>
                </a14:m>
                <a:r>
                  <a:rPr lang="en-GB" dirty="0"/>
                  <a:t> is evaluated from the datasheet.</a:t>
                </a:r>
              </a:p>
              <a:p>
                <a:pPr marL="0" indent="0">
                  <a:buNone/>
                </a:pPr>
                <a14:m>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𝜎</m:t>
                        </m:r>
                      </m:e>
                      <m:sub>
                        <m:r>
                          <a:rPr lang="en-US" b="0" i="1" smtClean="0">
                            <a:latin typeface="Cambria Math" panose="02040503050406030204" pitchFamily="18" charset="0"/>
                          </a:rPr>
                          <m:t>𝑃𝑟𝑒𝑐</m:t>
                        </m:r>
                      </m:sub>
                    </m:sSub>
                    <m:r>
                      <a:rPr lang="en-GB" i="1">
                        <a:latin typeface="Cambria Math" panose="02040503050406030204" pitchFamily="18" charset="0"/>
                      </a:rPr>
                      <m:t>=</m:t>
                    </m:r>
                  </m:oMath>
                </a14:m>
                <a:r>
                  <a:rPr lang="en-GB" dirty="0"/>
                  <a:t> value evaluated from the datasheet.</a:t>
                </a:r>
              </a:p>
              <a:p>
                <a:pPr marL="0" indent="0">
                  <a:buNone/>
                </a:pPr>
                <a14:m>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𝜎</m:t>
                        </m:r>
                      </m:e>
                      <m:sub>
                        <m:r>
                          <a:rPr lang="en-US" b="0" i="1" smtClean="0">
                            <a:latin typeface="Cambria Math" panose="02040503050406030204" pitchFamily="18" charset="0"/>
                          </a:rPr>
                          <m:t>𝐷𝑖𝑠𝑝</m:t>
                        </m:r>
                      </m:sub>
                    </m:sSub>
                    <m:r>
                      <a:rPr lang="en-GB" i="1">
                        <a:latin typeface="Cambria Math" panose="02040503050406030204" pitchFamily="18" charset="0"/>
                      </a:rPr>
                      <m:t>=</m:t>
                    </m:r>
                    <m:r>
                      <a:rPr lang="en-GB" i="1">
                        <a:latin typeface="Cambria Math" panose="02040503050406030204" pitchFamily="18" charset="0"/>
                      </a:rPr>
                      <m:t>𝑠𝑡</m:t>
                    </m:r>
                    <m:r>
                      <a:rPr lang="en-US" b="0" i="1" smtClean="0">
                        <a:latin typeface="Cambria Math" panose="02040503050406030204" pitchFamily="18" charset="0"/>
                      </a:rPr>
                      <m:t>.</m:t>
                    </m:r>
                    <m:r>
                      <a:rPr lang="en-GB" i="1">
                        <a:latin typeface="Cambria Math" panose="02040503050406030204" pitchFamily="18" charset="0"/>
                      </a:rPr>
                      <m:t>𝑑</m:t>
                    </m:r>
                    <m:r>
                      <a:rPr lang="en-US" b="0" i="1" smtClean="0">
                        <a:latin typeface="Cambria Math" panose="02040503050406030204" pitchFamily="18" charset="0"/>
                      </a:rPr>
                      <m:t>𝑒𝑣</m:t>
                    </m:r>
                  </m:oMath>
                </a14:m>
                <a:r>
                  <a:rPr lang="en-GB" dirty="0"/>
                  <a:t> of N repetitions</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1E1F1891-EC7F-8FD6-803C-6CBD50A7CC1E}"/>
                  </a:ext>
                </a:extLst>
              </p:cNvPr>
              <p:cNvSpPr>
                <a:spLocks noGrp="1" noRot="1" noChangeAspect="1" noMove="1" noResize="1" noEditPoints="1" noAdjustHandles="1" noChangeArrowheads="1" noChangeShapeType="1" noTextEdit="1"/>
              </p:cNvSpPr>
              <p:nvPr>
                <p:ph idx="1"/>
              </p:nvPr>
            </p:nvSpPr>
            <p:spPr>
              <a:blipFill>
                <a:blip r:embed="rId2"/>
                <a:stretch>
                  <a:fillRect l="-121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494F686-1AA2-D92B-049F-239FDC295FE7}"/>
              </a:ext>
            </a:extLst>
          </p:cNvPr>
          <p:cNvSpPr>
            <a:spLocks noGrp="1"/>
          </p:cNvSpPr>
          <p:nvPr>
            <p:ph type="sldNum" sz="quarter" idx="12"/>
          </p:nvPr>
        </p:nvSpPr>
        <p:spPr/>
        <p:txBody>
          <a:bodyPr/>
          <a:lstStyle/>
          <a:p>
            <a:fld id="{713454D8-387F-478A-925F-137CDA56CE39}" type="slidenum">
              <a:rPr lang="en-US" smtClean="0"/>
              <a:t>41</a:t>
            </a:fld>
            <a:endParaRPr lang="en-US" dirty="0"/>
          </a:p>
        </p:txBody>
      </p:sp>
      <mc:AlternateContent xmlns:mc="http://schemas.openxmlformats.org/markup-compatibility/2006" xmlns:pslz="http://schemas.microsoft.com/office/powerpoint/2016/slidezoom">
        <mc:Choice Requires="pslz">
          <p:graphicFrame>
            <p:nvGraphicFramePr>
              <p:cNvPr id="6" name="Slide Zoom 5">
                <a:extLst>
                  <a:ext uri="{FF2B5EF4-FFF2-40B4-BE49-F238E27FC236}">
                    <a16:creationId xmlns:a16="http://schemas.microsoft.com/office/drawing/2014/main" id="{AE938FEC-0557-00BD-6899-C772342D56F5}"/>
                  </a:ext>
                </a:extLst>
              </p:cNvPr>
              <p:cNvGraphicFramePr>
                <a:graphicFrameLocks noChangeAspect="1"/>
              </p:cNvGraphicFramePr>
              <p:nvPr>
                <p:extLst>
                  <p:ext uri="{D42A27DB-BD31-4B8C-83A1-F6EECF244321}">
                    <p14:modId xmlns:p14="http://schemas.microsoft.com/office/powerpoint/2010/main" val="1669512220"/>
                  </p:ext>
                </p:extLst>
              </p:nvPr>
            </p:nvGraphicFramePr>
            <p:xfrm>
              <a:off x="9782485" y="2731666"/>
              <a:ext cx="2257117" cy="1269628"/>
            </p:xfrm>
            <a:graphic>
              <a:graphicData uri="http://schemas.microsoft.com/office/powerpoint/2016/slidezoom">
                <pslz:sldZm>
                  <pslz:sldZmObj sldId="332" cId="240521757">
                    <pslz:zmPr id="{A852B687-F08C-48A3-9CF6-2EFBB0377776}" returnToParent="0" transitionDur="1000">
                      <p166:blipFill xmlns:p166="http://schemas.microsoft.com/office/powerpoint/2016/6/main">
                        <a:blip r:embed="rId3"/>
                        <a:stretch>
                          <a:fillRect/>
                        </a:stretch>
                      </p166:blipFill>
                      <p166:spPr xmlns:p166="http://schemas.microsoft.com/office/powerpoint/2016/6/main">
                        <a:xfrm>
                          <a:off x="0" y="0"/>
                          <a:ext cx="2257117" cy="1269628"/>
                        </a:xfrm>
                        <a:prstGeom prst="rect">
                          <a:avLst/>
                        </a:prstGeom>
                        <a:ln w="3175">
                          <a:solidFill>
                            <a:prstClr val="ltGray"/>
                          </a:solidFill>
                        </a:ln>
                      </p166:spPr>
                    </pslz:zmPr>
                  </pslz:sldZmObj>
                </pslz:sldZm>
              </a:graphicData>
            </a:graphic>
          </p:graphicFrame>
        </mc:Choice>
        <mc:Fallback xmlns="">
          <p:pic>
            <p:nvPicPr>
              <p:cNvPr id="6" name="Slide Zoom 5">
                <a:hlinkClick r:id="rId4" action="ppaction://hlinksldjump"/>
                <a:extLst>
                  <a:ext uri="{FF2B5EF4-FFF2-40B4-BE49-F238E27FC236}">
                    <a16:creationId xmlns:a16="http://schemas.microsoft.com/office/drawing/2014/main" id="{AE938FEC-0557-00BD-6899-C772342D56F5}"/>
                  </a:ext>
                </a:extLst>
              </p:cNvPr>
              <p:cNvPicPr>
                <a:picLocks noGrp="1" noRot="1" noChangeAspect="1" noMove="1" noResize="1" noEditPoints="1" noAdjustHandles="1" noChangeArrowheads="1" noChangeShapeType="1"/>
              </p:cNvPicPr>
              <p:nvPr/>
            </p:nvPicPr>
            <p:blipFill>
              <a:blip r:embed="rId5"/>
              <a:stretch>
                <a:fillRect/>
              </a:stretch>
            </p:blipFill>
            <p:spPr>
              <a:xfrm>
                <a:off x="9782485" y="2731666"/>
                <a:ext cx="2257117" cy="1269628"/>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8A63195A-03B4-4867-1B4C-46BFECB4CB21}"/>
                  </a:ext>
                </a:extLst>
              </p:cNvPr>
              <p:cNvGraphicFramePr>
                <a:graphicFrameLocks noChangeAspect="1"/>
              </p:cNvGraphicFramePr>
              <p:nvPr>
                <p:extLst>
                  <p:ext uri="{D42A27DB-BD31-4B8C-83A1-F6EECF244321}">
                    <p14:modId xmlns:p14="http://schemas.microsoft.com/office/powerpoint/2010/main" val="1768889661"/>
                  </p:ext>
                </p:extLst>
              </p:nvPr>
            </p:nvGraphicFramePr>
            <p:xfrm>
              <a:off x="9782485" y="4272521"/>
              <a:ext cx="2257115" cy="1269627"/>
            </p:xfrm>
            <a:graphic>
              <a:graphicData uri="http://schemas.microsoft.com/office/powerpoint/2016/slidezoom">
                <pslz:sldZm>
                  <pslz:sldZmObj sldId="267" cId="3318258518">
                    <pslz:zmPr id="{67C3335A-74BB-4DA5-9294-3C2B732A1B98}" returnToParent="0" transitionDur="1000">
                      <p166:blipFill xmlns:p166="http://schemas.microsoft.com/office/powerpoint/2016/6/main">
                        <a:blip r:embed="rId6"/>
                        <a:stretch>
                          <a:fillRect/>
                        </a:stretch>
                      </p166:blipFill>
                      <p166:spPr xmlns:p166="http://schemas.microsoft.com/office/powerpoint/2016/6/main">
                        <a:xfrm>
                          <a:off x="0" y="0"/>
                          <a:ext cx="2257115" cy="1269627"/>
                        </a:xfrm>
                        <a:prstGeom prst="rect">
                          <a:avLst/>
                        </a:prstGeom>
                        <a:ln w="3175">
                          <a:solidFill>
                            <a:prstClr val="ltGray"/>
                          </a:solidFill>
                        </a:ln>
                      </p166:spPr>
                    </pslz:zmPr>
                  </pslz:sldZmObj>
                </pslz:sldZm>
              </a:graphicData>
            </a:graphic>
          </p:graphicFrame>
        </mc:Choice>
        <mc:Fallback xmlns="">
          <p:pic>
            <p:nvPicPr>
              <p:cNvPr id="8" name="Slide Zoom 7">
                <a:hlinkClick r:id="rId7" action="ppaction://hlinksldjump"/>
                <a:extLst>
                  <a:ext uri="{FF2B5EF4-FFF2-40B4-BE49-F238E27FC236}">
                    <a16:creationId xmlns:a16="http://schemas.microsoft.com/office/drawing/2014/main" id="{8A63195A-03B4-4867-1B4C-46BFECB4CB21}"/>
                  </a:ext>
                </a:extLst>
              </p:cNvPr>
              <p:cNvPicPr>
                <a:picLocks noGrp="1" noRot="1" noChangeAspect="1" noMove="1" noResize="1" noEditPoints="1" noAdjustHandles="1" noChangeArrowheads="1" noChangeShapeType="1"/>
              </p:cNvPicPr>
              <p:nvPr/>
            </p:nvPicPr>
            <p:blipFill>
              <a:blip r:embed="rId8"/>
              <a:stretch>
                <a:fillRect/>
              </a:stretch>
            </p:blipFill>
            <p:spPr>
              <a:xfrm>
                <a:off x="9782485" y="4272521"/>
                <a:ext cx="2257115" cy="1269627"/>
              </a:xfrm>
              <a:prstGeom prst="rect">
                <a:avLst/>
              </a:prstGeom>
              <a:ln w="3175">
                <a:solidFill>
                  <a:prstClr val="ltGray"/>
                </a:solidFill>
              </a:ln>
            </p:spPr>
          </p:pic>
        </mc:Fallback>
      </mc:AlternateContent>
    </p:spTree>
    <p:extLst>
      <p:ext uri="{BB962C8B-B14F-4D97-AF65-F5344CB8AC3E}">
        <p14:creationId xmlns:p14="http://schemas.microsoft.com/office/powerpoint/2010/main" val="29612394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7DBBF-B437-F683-D3D3-3CA6824403B9}"/>
              </a:ext>
            </a:extLst>
          </p:cNvPr>
          <p:cNvSpPr>
            <a:spLocks noGrp="1"/>
          </p:cNvSpPr>
          <p:nvPr>
            <p:ph type="title"/>
          </p:nvPr>
        </p:nvSpPr>
        <p:spPr/>
        <p:txBody>
          <a:bodyPr/>
          <a:lstStyle/>
          <a:p>
            <a:r>
              <a:rPr lang="en-US" dirty="0"/>
              <a:t>Error treatment – multiple averages</a:t>
            </a:r>
          </a:p>
        </p:txBody>
      </p:sp>
      <p:sp>
        <p:nvSpPr>
          <p:cNvPr id="4" name="Slide Number Placeholder 3">
            <a:extLst>
              <a:ext uri="{FF2B5EF4-FFF2-40B4-BE49-F238E27FC236}">
                <a16:creationId xmlns:a16="http://schemas.microsoft.com/office/drawing/2014/main" id="{3494F686-1AA2-D92B-049F-239FDC295FE7}"/>
              </a:ext>
            </a:extLst>
          </p:cNvPr>
          <p:cNvSpPr>
            <a:spLocks noGrp="1"/>
          </p:cNvSpPr>
          <p:nvPr>
            <p:ph type="sldNum" sz="quarter" idx="12"/>
          </p:nvPr>
        </p:nvSpPr>
        <p:spPr/>
        <p:txBody>
          <a:bodyPr/>
          <a:lstStyle/>
          <a:p>
            <a:fld id="{713454D8-387F-478A-925F-137CDA56CE39}" type="slidenum">
              <a:rPr lang="en-US" smtClean="0"/>
              <a:t>42</a:t>
            </a:fld>
            <a:endParaRPr lang="en-US"/>
          </a:p>
        </p:txBody>
      </p:sp>
      <mc:AlternateContent xmlns:mc="http://schemas.openxmlformats.org/markup-compatibility/2006" xmlns:a14="http://schemas.microsoft.com/office/drawing/2010/main">
        <mc:Choice Requires="a14">
          <p:sp>
            <p:nvSpPr>
              <p:cNvPr id="7" name="Content Placeholder 6">
                <a:extLst>
                  <a:ext uri="{FF2B5EF4-FFF2-40B4-BE49-F238E27FC236}">
                    <a16:creationId xmlns:a16="http://schemas.microsoft.com/office/drawing/2014/main" id="{8336FF4B-DE6B-5411-FE52-EA0AD461994B}"/>
                  </a:ext>
                </a:extLst>
              </p:cNvPr>
              <p:cNvSpPr>
                <a:spLocks noGrp="1"/>
              </p:cNvSpPr>
              <p:nvPr>
                <p:ph idx="1"/>
              </p:nvPr>
            </p:nvSpPr>
            <p:spPr/>
            <p:txBody>
              <a:bodyPr/>
              <a:lstStyle/>
              <a:p>
                <a:r>
                  <a:rPr lang="en-US" dirty="0"/>
                  <a:t>If we have N points</a:t>
                </a:r>
                <a:endParaRPr lang="en-US" dirty="0">
                  <a:sym typeface="Wingdings" panose="05000000000000000000" pitchFamily="2" charset="2"/>
                </a:endParaRPr>
              </a:p>
              <a:p>
                <a:pPr lvl="1"/>
                <a:r>
                  <a:rPr lang="en-US" dirty="0">
                    <a:sym typeface="Wingdings" panose="05000000000000000000" pitchFamily="2" charset="2"/>
                  </a:rPr>
                  <a:t>average X and standard deviation </a:t>
                </a:r>
                <a:r>
                  <a:rPr lang="el-GR" dirty="0">
                    <a:sym typeface="Wingdings" panose="05000000000000000000" pitchFamily="2" charset="2"/>
                  </a:rPr>
                  <a:t>σ</a:t>
                </a:r>
                <a:endParaRPr lang="en-US" dirty="0">
                  <a:sym typeface="Wingdings" panose="05000000000000000000" pitchFamily="2" charset="2"/>
                </a:endParaRPr>
              </a:p>
              <a:p>
                <a:r>
                  <a:rPr lang="en-US" dirty="0">
                    <a:sym typeface="Wingdings" panose="05000000000000000000" pitchFamily="2" charset="2"/>
                  </a:rPr>
                  <a:t>If we divide the points in three equal groups</a:t>
                </a:r>
              </a:p>
              <a:p>
                <a:pPr lvl="1"/>
                <a:r>
                  <a:rPr lang="en-US" dirty="0">
                    <a:sym typeface="Wingdings" panose="05000000000000000000" pitchFamily="2" charset="2"/>
                  </a:rPr>
                  <a:t>average X</a:t>
                </a:r>
                <a:r>
                  <a:rPr lang="en-US" baseline="-25000" dirty="0">
                    <a:sym typeface="Wingdings" panose="05000000000000000000" pitchFamily="2" charset="2"/>
                  </a:rPr>
                  <a:t>1</a:t>
                </a:r>
                <a:r>
                  <a:rPr lang="en-US" dirty="0">
                    <a:sym typeface="Wingdings" panose="05000000000000000000" pitchFamily="2" charset="2"/>
                  </a:rPr>
                  <a:t>, X</a:t>
                </a:r>
                <a:r>
                  <a:rPr lang="en-US" baseline="-25000" dirty="0">
                    <a:sym typeface="Wingdings" panose="05000000000000000000" pitchFamily="2" charset="2"/>
                  </a:rPr>
                  <a:t>2</a:t>
                </a:r>
                <a:r>
                  <a:rPr lang="en-US" dirty="0">
                    <a:sym typeface="Wingdings" panose="05000000000000000000" pitchFamily="2" charset="2"/>
                  </a:rPr>
                  <a:t>, X</a:t>
                </a:r>
                <a:r>
                  <a:rPr lang="en-US" baseline="-25000" dirty="0">
                    <a:sym typeface="Wingdings" panose="05000000000000000000" pitchFamily="2" charset="2"/>
                  </a:rPr>
                  <a:t>3</a:t>
                </a:r>
                <a:r>
                  <a:rPr lang="en-US" dirty="0">
                    <a:sym typeface="Wingdings" panose="05000000000000000000" pitchFamily="2" charset="2"/>
                  </a:rPr>
                  <a:t> and </a:t>
                </a:r>
                <a:r>
                  <a:rPr lang="en-US" dirty="0" err="1">
                    <a:sym typeface="Wingdings" panose="05000000000000000000" pitchFamily="2" charset="2"/>
                  </a:rPr>
                  <a:t>stdev</a:t>
                </a:r>
                <a:r>
                  <a:rPr lang="en-US" dirty="0">
                    <a:sym typeface="Wingdings" panose="05000000000000000000" pitchFamily="2" charset="2"/>
                  </a:rPr>
                  <a:t> </a:t>
                </a:r>
                <a:r>
                  <a:rPr lang="el-GR" dirty="0">
                    <a:sym typeface="Wingdings" panose="05000000000000000000" pitchFamily="2" charset="2"/>
                  </a:rPr>
                  <a:t>σ</a:t>
                </a:r>
                <a:r>
                  <a:rPr lang="en-US" baseline="-25000" dirty="0">
                    <a:sym typeface="Wingdings" panose="05000000000000000000" pitchFamily="2" charset="2"/>
                  </a:rPr>
                  <a:t>1</a:t>
                </a:r>
                <a:r>
                  <a:rPr lang="en-US" dirty="0">
                    <a:sym typeface="Wingdings" panose="05000000000000000000" pitchFamily="2" charset="2"/>
                  </a:rPr>
                  <a:t>, </a:t>
                </a:r>
                <a:r>
                  <a:rPr lang="el-GR" dirty="0">
                    <a:sym typeface="Wingdings" panose="05000000000000000000" pitchFamily="2" charset="2"/>
                  </a:rPr>
                  <a:t>σ</a:t>
                </a:r>
                <a:r>
                  <a:rPr lang="en-US" baseline="-25000" dirty="0">
                    <a:sym typeface="Wingdings" panose="05000000000000000000" pitchFamily="2" charset="2"/>
                  </a:rPr>
                  <a:t>2</a:t>
                </a:r>
                <a:r>
                  <a:rPr lang="en-US" dirty="0">
                    <a:sym typeface="Wingdings" panose="05000000000000000000" pitchFamily="2" charset="2"/>
                  </a:rPr>
                  <a:t>, </a:t>
                </a:r>
                <a:r>
                  <a:rPr lang="el-GR" dirty="0">
                    <a:sym typeface="Wingdings" panose="05000000000000000000" pitchFamily="2" charset="2"/>
                  </a:rPr>
                  <a:t>σ</a:t>
                </a:r>
                <a:r>
                  <a:rPr lang="en-US" baseline="-25000" dirty="0">
                    <a:sym typeface="Wingdings" panose="05000000000000000000" pitchFamily="2" charset="2"/>
                  </a:rPr>
                  <a:t>3</a:t>
                </a:r>
              </a:p>
              <a:p>
                <a:pPr lvl="1"/>
                <a:r>
                  <a:rPr lang="en-US" dirty="0"/>
                  <a:t>Average of the groups is (X</a:t>
                </a:r>
                <a:r>
                  <a:rPr lang="en-US" baseline="-25000" dirty="0"/>
                  <a:t>1</a:t>
                </a:r>
                <a:r>
                  <a:rPr lang="en-US" dirty="0"/>
                  <a:t> + X</a:t>
                </a:r>
                <a:r>
                  <a:rPr lang="en-US" baseline="-25000" dirty="0"/>
                  <a:t>2</a:t>
                </a:r>
                <a:r>
                  <a:rPr lang="en-US" dirty="0"/>
                  <a:t> + X</a:t>
                </a:r>
                <a:r>
                  <a:rPr lang="en-US" baseline="-25000" dirty="0"/>
                  <a:t>3</a:t>
                </a:r>
                <a:r>
                  <a:rPr lang="en-US" dirty="0"/>
                  <a:t>) / 3 = X</a:t>
                </a:r>
              </a:p>
              <a:p>
                <a:pPr lvl="1"/>
                <a:r>
                  <a:rPr lang="en-US" dirty="0" err="1"/>
                  <a:t>Stdev</a:t>
                </a:r>
                <a:r>
                  <a:rPr lang="en-US" dirty="0"/>
                  <a:t> of the average is </a:t>
                </a:r>
                <a14:m>
                  <m:oMath xmlns:m="http://schemas.openxmlformats.org/officeDocument/2006/math">
                    <m:rad>
                      <m:radPr>
                        <m:degHide m:val="on"/>
                        <m:ctrlPr>
                          <a:rPr lang="en-US" i="1" smtClean="0">
                            <a:latin typeface="Cambria Math" panose="02040503050406030204" pitchFamily="18" charset="0"/>
                          </a:rPr>
                        </m:ctrlPr>
                      </m:radPr>
                      <m:deg/>
                      <m:e>
                        <m:f>
                          <m:fPr>
                            <m:ctrlPr>
                              <a:rPr lang="en-US" b="0" i="1" smtClean="0">
                                <a:latin typeface="Cambria Math" panose="02040503050406030204" pitchFamily="18" charset="0"/>
                              </a:rPr>
                            </m:ctrlPr>
                          </m:fPr>
                          <m:num>
                            <m:sSubSup>
                              <m:sSubSupPr>
                                <m:ctrlPr>
                                  <a:rPr lang="en-US" i="1" smtClean="0">
                                    <a:latin typeface="Cambria Math" panose="02040503050406030204" pitchFamily="18" charset="0"/>
                                  </a:rPr>
                                </m:ctrlPr>
                              </m:sSubSupPr>
                              <m:e>
                                <m:r>
                                  <a:rPr lang="en-US"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1</m:t>
                                </m:r>
                              </m:sub>
                              <m:sup>
                                <m:r>
                                  <a:rPr lang="en-US" b="0" i="1" smtClean="0">
                                    <a:latin typeface="Cambria Math" panose="02040503050406030204" pitchFamily="18" charset="0"/>
                                  </a:rPr>
                                  <m:t>2</m:t>
                                </m:r>
                              </m:sup>
                            </m:sSubSup>
                          </m:num>
                          <m:den>
                            <m:r>
                              <a:rPr lang="en-US" b="0" i="1" smtClean="0">
                                <a:latin typeface="Cambria Math" panose="02040503050406030204" pitchFamily="18" charset="0"/>
                              </a:rPr>
                              <m:t>9</m:t>
                            </m:r>
                          </m:den>
                        </m:f>
                        <m:r>
                          <a:rPr lang="en-US" b="0" i="1" smtClean="0">
                            <a:latin typeface="Cambria Math" panose="02040503050406030204" pitchFamily="18" charset="0"/>
                          </a:rPr>
                          <m:t>+</m:t>
                        </m:r>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2</m:t>
                                </m:r>
                              </m:sub>
                              <m:sup>
                                <m:r>
                                  <a:rPr lang="en-US" i="1">
                                    <a:latin typeface="Cambria Math" panose="02040503050406030204" pitchFamily="18" charset="0"/>
                                  </a:rPr>
                                  <m:t>2</m:t>
                                </m:r>
                              </m:sup>
                            </m:sSubSup>
                          </m:num>
                          <m:den>
                            <m:r>
                              <a:rPr lang="en-US" i="1">
                                <a:latin typeface="Cambria Math" panose="02040503050406030204" pitchFamily="18" charset="0"/>
                              </a:rPr>
                              <m:t>9</m:t>
                            </m:r>
                          </m:den>
                        </m:f>
                        <m:r>
                          <a:rPr lang="en-US" b="0" i="1" smtClean="0">
                            <a:latin typeface="Cambria Math" panose="02040503050406030204" pitchFamily="18" charset="0"/>
                          </a:rPr>
                          <m:t>+</m:t>
                        </m:r>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3</m:t>
                                </m:r>
                              </m:sub>
                              <m:sup>
                                <m:r>
                                  <a:rPr lang="en-US" i="1">
                                    <a:latin typeface="Cambria Math" panose="02040503050406030204" pitchFamily="18" charset="0"/>
                                  </a:rPr>
                                  <m:t>2</m:t>
                                </m:r>
                              </m:sup>
                            </m:sSubSup>
                          </m:num>
                          <m:den>
                            <m:r>
                              <a:rPr lang="en-US" i="1">
                                <a:latin typeface="Cambria Math" panose="02040503050406030204" pitchFamily="18" charset="0"/>
                              </a:rPr>
                              <m:t>9</m:t>
                            </m:r>
                          </m:den>
                        </m:f>
                      </m:e>
                    </m:rad>
                  </m:oMath>
                </a14:m>
                <a:r>
                  <a:rPr lang="en-US" dirty="0"/>
                  <a:t>; assuming </a:t>
                </a:r>
                <a:r>
                  <a:rPr lang="el-GR" dirty="0">
                    <a:sym typeface="Wingdings" panose="05000000000000000000" pitchFamily="2" charset="2"/>
                  </a:rPr>
                  <a:t>σ</a:t>
                </a:r>
                <a:r>
                  <a:rPr lang="en-US" baseline="-25000" dirty="0">
                    <a:sym typeface="Wingdings" panose="05000000000000000000" pitchFamily="2" charset="2"/>
                  </a:rPr>
                  <a:t>1</a:t>
                </a:r>
                <a:r>
                  <a:rPr lang="en-US" dirty="0">
                    <a:sym typeface="Wingdings" panose="05000000000000000000" pitchFamily="2" charset="2"/>
                  </a:rPr>
                  <a:t>= </a:t>
                </a:r>
                <a:r>
                  <a:rPr lang="el-GR" dirty="0">
                    <a:sym typeface="Wingdings" panose="05000000000000000000" pitchFamily="2" charset="2"/>
                  </a:rPr>
                  <a:t>σ</a:t>
                </a:r>
                <a:r>
                  <a:rPr lang="en-US" baseline="-25000" dirty="0">
                    <a:sym typeface="Wingdings" panose="05000000000000000000" pitchFamily="2" charset="2"/>
                  </a:rPr>
                  <a:t>2</a:t>
                </a:r>
                <a:r>
                  <a:rPr lang="en-US" dirty="0">
                    <a:sym typeface="Wingdings" panose="05000000000000000000" pitchFamily="2" charset="2"/>
                  </a:rPr>
                  <a:t>= </a:t>
                </a:r>
                <a:r>
                  <a:rPr lang="el-GR" dirty="0">
                    <a:sym typeface="Wingdings" panose="05000000000000000000" pitchFamily="2" charset="2"/>
                  </a:rPr>
                  <a:t>σ</a:t>
                </a:r>
                <a:r>
                  <a:rPr lang="en-US" baseline="-25000" dirty="0">
                    <a:sym typeface="Wingdings" panose="05000000000000000000" pitchFamily="2" charset="2"/>
                  </a:rPr>
                  <a:t>3 </a:t>
                </a:r>
                <a:r>
                  <a:rPr lang="en-US" dirty="0">
                    <a:sym typeface="Wingdings" panose="05000000000000000000" pitchFamily="2" charset="2"/>
                  </a:rPr>
                  <a:t>= </a:t>
                </a:r>
                <a:r>
                  <a:rPr lang="el-GR" dirty="0">
                    <a:sym typeface="Wingdings" panose="05000000000000000000" pitchFamily="2" charset="2"/>
                  </a:rPr>
                  <a:t>σ</a:t>
                </a:r>
                <a:r>
                  <a:rPr lang="en-US" dirty="0">
                    <a:sym typeface="Wingdings" panose="05000000000000000000" pitchFamily="2" charset="2"/>
                  </a:rPr>
                  <a:t> it is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ea typeface="Cambria Math" panose="02040503050406030204" pitchFamily="18" charset="0"/>
                          </a:rPr>
                          <m:t>𝜎</m:t>
                        </m:r>
                      </m:num>
                      <m:den>
                        <m:rad>
                          <m:radPr>
                            <m:degHide m:val="on"/>
                            <m:ctrlPr>
                              <a:rPr lang="en-US" i="1" smtClean="0">
                                <a:latin typeface="Cambria Math" panose="02040503050406030204" pitchFamily="18" charset="0"/>
                              </a:rPr>
                            </m:ctrlPr>
                          </m:radPr>
                          <m:deg/>
                          <m:e>
                            <m:r>
                              <a:rPr lang="en-US" b="0" i="1" smtClean="0">
                                <a:latin typeface="Cambria Math" panose="02040503050406030204" pitchFamily="18" charset="0"/>
                              </a:rPr>
                              <m:t>3</m:t>
                            </m:r>
                          </m:e>
                        </m:rad>
                      </m:den>
                    </m:f>
                  </m:oMath>
                </a14:m>
                <a:endParaRPr lang="en-US" dirty="0">
                  <a:sym typeface="Wingdings" panose="05000000000000000000" pitchFamily="2" charset="2"/>
                </a:endParaRPr>
              </a:p>
              <a:p>
                <a:r>
                  <a:rPr lang="en-US" dirty="0">
                    <a:sym typeface="Wingdings" panose="05000000000000000000" pitchFamily="2" charset="2"/>
                  </a:rPr>
                  <a:t>If we divide the points in M groups with (N/M) points:</a:t>
                </a:r>
              </a:p>
              <a:p>
                <a:pPr lvl="1"/>
                <a:r>
                  <a:rPr lang="en-US" dirty="0">
                    <a:sym typeface="Wingdings" panose="05000000000000000000" pitchFamily="2" charset="2"/>
                  </a:rPr>
                  <a:t>Average is always the same</a:t>
                </a:r>
              </a:p>
              <a:p>
                <a:pPr lvl="1"/>
                <a:r>
                  <a:rPr lang="en-US" dirty="0" err="1">
                    <a:sym typeface="Wingdings" panose="05000000000000000000" pitchFamily="2" charset="2"/>
                  </a:rPr>
                  <a:t>Stdev</a:t>
                </a:r>
                <a:r>
                  <a:rPr lang="en-US" dirty="0">
                    <a:sym typeface="Wingdings" panose="05000000000000000000" pitchFamily="2" charset="2"/>
                  </a:rPr>
                  <a:t> is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ea typeface="Cambria Math" panose="02040503050406030204" pitchFamily="18" charset="0"/>
                          </a:rPr>
                          <m:t>𝜎</m:t>
                        </m:r>
                      </m:num>
                      <m:den>
                        <m:rad>
                          <m:radPr>
                            <m:degHide m:val="on"/>
                            <m:ctrlPr>
                              <a:rPr lang="en-US" i="1">
                                <a:latin typeface="Cambria Math" panose="02040503050406030204" pitchFamily="18" charset="0"/>
                              </a:rPr>
                            </m:ctrlPr>
                          </m:radPr>
                          <m:deg/>
                          <m:e>
                            <m:r>
                              <a:rPr lang="en-US" b="0" i="1" smtClean="0">
                                <a:latin typeface="Cambria Math" panose="02040503050406030204" pitchFamily="18" charset="0"/>
                              </a:rPr>
                              <m:t>𝑀</m:t>
                            </m:r>
                          </m:e>
                        </m:rad>
                      </m:den>
                    </m:f>
                  </m:oMath>
                </a14:m>
                <a:endParaRPr lang="en-GB" dirty="0"/>
              </a:p>
              <a:p>
                <a:endParaRPr lang="en-US" dirty="0"/>
              </a:p>
            </p:txBody>
          </p:sp>
        </mc:Choice>
        <mc:Fallback xmlns="">
          <p:sp>
            <p:nvSpPr>
              <p:cNvPr id="7" name="Content Placeholder 6">
                <a:extLst>
                  <a:ext uri="{FF2B5EF4-FFF2-40B4-BE49-F238E27FC236}">
                    <a16:creationId xmlns:a16="http://schemas.microsoft.com/office/drawing/2014/main" id="{8336FF4B-DE6B-5411-FE52-EA0AD461994B}"/>
                  </a:ext>
                </a:extLst>
              </p:cNvPr>
              <p:cNvSpPr>
                <a:spLocks noGrp="1" noRot="1" noChangeAspect="1" noMove="1" noResize="1" noEditPoints="1" noAdjustHandles="1" noChangeArrowheads="1" noChangeShapeType="1" noTextEdit="1"/>
              </p:cNvSpPr>
              <p:nvPr>
                <p:ph idx="1"/>
              </p:nvPr>
            </p:nvSpPr>
            <p:spPr>
              <a:blipFill>
                <a:blip r:embed="rId2"/>
                <a:stretch>
                  <a:fillRect l="-1043" t="-2241" b="-560"/>
                </a:stretch>
              </a:blipFill>
            </p:spPr>
            <p:txBody>
              <a:bodyPr/>
              <a:lstStyle/>
              <a:p>
                <a:r>
                  <a:rPr lang="en-US">
                    <a:noFill/>
                  </a:rPr>
                  <a:t> </a:t>
                </a:r>
              </a:p>
            </p:txBody>
          </p:sp>
        </mc:Fallback>
      </mc:AlternateContent>
    </p:spTree>
    <p:extLst>
      <p:ext uri="{BB962C8B-B14F-4D97-AF65-F5344CB8AC3E}">
        <p14:creationId xmlns:p14="http://schemas.microsoft.com/office/powerpoint/2010/main" val="4064968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7DBBF-B437-F683-D3D3-3CA6824403B9}"/>
              </a:ext>
            </a:extLst>
          </p:cNvPr>
          <p:cNvSpPr>
            <a:spLocks noGrp="1"/>
          </p:cNvSpPr>
          <p:nvPr>
            <p:ph type="title"/>
          </p:nvPr>
        </p:nvSpPr>
        <p:spPr/>
        <p:txBody>
          <a:bodyPr/>
          <a:lstStyle/>
          <a:p>
            <a:r>
              <a:rPr lang="en-US" dirty="0"/>
              <a:t>Error treatment with multiple averages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E1F1891-EC7F-8FD6-803C-6CBD50A7CC1E}"/>
                  </a:ext>
                </a:extLst>
              </p:cNvPr>
              <p:cNvSpPr>
                <a:spLocks noGrp="1"/>
              </p:cNvSpPr>
              <p:nvPr>
                <p:ph idx="1"/>
              </p:nvPr>
            </p:nvSpPr>
            <p:spPr/>
            <p:txBody>
              <a:bodyPr>
                <a:normAutofit/>
              </a:bodyPr>
              <a:lstStyle/>
              <a:p>
                <a:pPr marL="0" indent="0">
                  <a:buNone/>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i="1">
                              <a:latin typeface="Cambria Math" panose="02040503050406030204" pitchFamily="18" charset="0"/>
                            </a:rPr>
                            <m:t>𝜎</m:t>
                          </m:r>
                        </m:e>
                        <m:sup>
                          <m:r>
                            <a:rPr lang="en-GB" i="1">
                              <a:latin typeface="Cambria Math" panose="02040503050406030204" pitchFamily="18" charset="0"/>
                            </a:rPr>
                            <m:t>2</m:t>
                          </m:r>
                        </m:sup>
                      </m:sSup>
                      <m:r>
                        <a:rPr lang="en-GB" i="1">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US" i="1">
                              <a:latin typeface="Cambria Math" panose="02040503050406030204" pitchFamily="18" charset="0"/>
                            </a:rPr>
                            <m:t>𝐴𝑐𝑐𝑢</m:t>
                          </m:r>
                        </m:sub>
                        <m:sup>
                          <m:r>
                            <a:rPr lang="en-GB" i="1">
                              <a:latin typeface="Cambria Math" panose="02040503050406030204" pitchFamily="18" charset="0"/>
                            </a:rPr>
                            <m:t>2</m:t>
                          </m:r>
                        </m:sup>
                      </m:sSubSup>
                      <m:r>
                        <a:rPr lang="en-GB" i="1">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US" i="1">
                              <a:latin typeface="Cambria Math" panose="02040503050406030204" pitchFamily="18" charset="0"/>
                            </a:rPr>
                            <m:t>𝑃𝑟𝑒𝑐</m:t>
                          </m:r>
                        </m:sub>
                        <m:sup>
                          <m:r>
                            <a:rPr lang="en-GB" i="1">
                              <a:latin typeface="Cambria Math" panose="02040503050406030204" pitchFamily="18" charset="0"/>
                            </a:rPr>
                            <m:t>2</m:t>
                          </m:r>
                        </m:sup>
                      </m:sSubSup>
                      <m:r>
                        <a:rPr lang="en-GB" i="1">
                          <a:latin typeface="Cambria Math" panose="02040503050406030204" pitchFamily="18" charset="0"/>
                        </a:rPr>
                        <m:t>+</m:t>
                      </m:r>
                      <m:f>
                        <m:fPr>
                          <m:ctrlPr>
                            <a:rPr lang="en-US" b="0" i="1" smtClean="0">
                              <a:latin typeface="Cambria Math" panose="02040503050406030204" pitchFamily="18" charset="0"/>
                            </a:rPr>
                          </m:ctrlPr>
                        </m:fPr>
                        <m:num>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US" b="0" i="1" smtClean="0">
                                  <a:latin typeface="Cambria Math" panose="02040503050406030204" pitchFamily="18" charset="0"/>
                                </a:rPr>
                                <m:t>𝐷𝑖𝑠𝑝</m:t>
                              </m:r>
                            </m:sub>
                            <m:sup>
                              <m:r>
                                <a:rPr lang="en-GB" i="1">
                                  <a:latin typeface="Cambria Math" panose="02040503050406030204" pitchFamily="18" charset="0"/>
                                </a:rPr>
                                <m:t>2</m:t>
                              </m:r>
                            </m:sup>
                          </m:sSubSup>
                        </m:num>
                        <m:den>
                          <m:r>
                            <a:rPr lang="en-US" b="0" i="1" smtClean="0">
                              <a:latin typeface="Cambria Math" panose="02040503050406030204" pitchFamily="18" charset="0"/>
                            </a:rPr>
                            <m:t>𝑀</m:t>
                          </m:r>
                        </m:den>
                      </m:f>
                    </m:oMath>
                  </m:oMathPara>
                </a14:m>
                <a:endParaRPr lang="en-GB" dirty="0"/>
              </a:p>
              <a:p>
                <a:pPr marL="0" indent="0">
                  <a:buNone/>
                </a:pPr>
                <a:endParaRPr lang="en-GB" dirty="0"/>
              </a:p>
              <a:p>
                <a:pPr marL="0" indent="0">
                  <a:buNone/>
                </a:pPr>
                <a:r>
                  <a:rPr lang="en-GB" dirty="0"/>
                  <a:t>What do we use </a:t>
                </a:r>
                <a:r>
                  <a:rPr lang="en-GB" b="1" dirty="0"/>
                  <a:t>for the points </a:t>
                </a:r>
                <a:r>
                  <a:rPr lang="en-GB" dirty="0"/>
                  <a:t>in each analysis?</a:t>
                </a:r>
              </a:p>
              <a:p>
                <a:r>
                  <a:rPr lang="en-GB" dirty="0"/>
                  <a:t>Splice resistance and VI analysis: </a:t>
                </a:r>
                <a14:m>
                  <m:oMath xmlns:m="http://schemas.openxmlformats.org/officeDocument/2006/math">
                    <m:r>
                      <a:rPr lang="en-US" b="0" i="1" smtClean="0">
                        <a:latin typeface="Cambria Math" panose="02040503050406030204" pitchFamily="18" charset="0"/>
                      </a:rPr>
                      <m:t>𝑒𝑟𝑟𝑜𝑟</m:t>
                    </m:r>
                    <m:r>
                      <a:rPr lang="en-GB" i="1">
                        <a:latin typeface="Cambria Math" panose="02040503050406030204" pitchFamily="18" charset="0"/>
                      </a:rPr>
                      <m:t>=</m:t>
                    </m:r>
                    <m:r>
                      <a:rPr lang="en-US" b="0" i="1" smtClean="0">
                        <a:latin typeface="Cambria Math" panose="02040503050406030204" pitchFamily="18" charset="0"/>
                      </a:rPr>
                      <m:t>2</m:t>
                    </m:r>
                    <m:rad>
                      <m:radPr>
                        <m:degHide m:val="on"/>
                        <m:ctrlPr>
                          <a:rPr lang="en-US" b="0" i="1" smtClean="0">
                            <a:latin typeface="Cambria Math" panose="02040503050406030204" pitchFamily="18" charset="0"/>
                          </a:rPr>
                        </m:ctrlPr>
                      </m:radPr>
                      <m:deg/>
                      <m:e>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US" i="1">
                                <a:latin typeface="Cambria Math" panose="02040503050406030204" pitchFamily="18" charset="0"/>
                              </a:rPr>
                              <m:t>𝑃𝑟𝑒𝑐</m:t>
                            </m:r>
                          </m:sub>
                          <m:sup>
                            <m:r>
                              <a:rPr lang="en-GB" i="1">
                                <a:latin typeface="Cambria Math" panose="02040503050406030204" pitchFamily="18" charset="0"/>
                              </a:rPr>
                              <m:t>2</m:t>
                            </m:r>
                          </m:sup>
                        </m:sSubSup>
                        <m:r>
                          <a:rPr lang="en-US" b="0" i="1" smtClean="0">
                            <a:latin typeface="Cambria Math" panose="02040503050406030204" pitchFamily="18" charset="0"/>
                          </a:rPr>
                          <m:t>+</m:t>
                        </m:r>
                        <m:f>
                          <m:fPr>
                            <m:ctrlPr>
                              <a:rPr lang="en-US" i="1">
                                <a:latin typeface="Cambria Math" panose="02040503050406030204" pitchFamily="18" charset="0"/>
                              </a:rPr>
                            </m:ctrlPr>
                          </m:fPr>
                          <m:num>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US" i="1">
                                    <a:latin typeface="Cambria Math" panose="02040503050406030204" pitchFamily="18" charset="0"/>
                                  </a:rPr>
                                  <m:t>𝐷𝑖𝑠𝑝</m:t>
                                </m:r>
                              </m:sub>
                              <m:sup>
                                <m:r>
                                  <a:rPr lang="en-GB" i="1">
                                    <a:latin typeface="Cambria Math" panose="02040503050406030204" pitchFamily="18" charset="0"/>
                                  </a:rPr>
                                  <m:t>2</m:t>
                                </m:r>
                              </m:sup>
                            </m:sSubSup>
                          </m:num>
                          <m:den>
                            <m:r>
                              <a:rPr lang="en-US" i="1">
                                <a:latin typeface="Cambria Math" panose="02040503050406030204" pitchFamily="18" charset="0"/>
                              </a:rPr>
                              <m:t>𝑀</m:t>
                            </m:r>
                          </m:den>
                        </m:f>
                      </m:e>
                    </m:rad>
                  </m:oMath>
                </a14:m>
                <a:endParaRPr lang="en-GB" dirty="0"/>
              </a:p>
              <a:p>
                <a:r>
                  <a:rPr lang="en-GB" dirty="0"/>
                  <a:t>AC loss: </a:t>
                </a:r>
                <a14:m>
                  <m:oMath xmlns:m="http://schemas.openxmlformats.org/officeDocument/2006/math">
                    <m:r>
                      <a:rPr lang="en-US" i="1">
                        <a:latin typeface="Cambria Math" panose="02040503050406030204" pitchFamily="18" charset="0"/>
                      </a:rPr>
                      <m:t>𝑒𝑟𝑟𝑜𝑟</m:t>
                    </m:r>
                    <m:r>
                      <a:rPr lang="en-GB" i="1">
                        <a:latin typeface="Cambria Math" panose="02040503050406030204" pitchFamily="18" charset="0"/>
                      </a:rPr>
                      <m:t>=</m:t>
                    </m:r>
                    <m:r>
                      <a:rPr lang="en-US" b="0" i="1" smtClean="0">
                        <a:latin typeface="Cambria Math" panose="02040503050406030204" pitchFamily="18" charset="0"/>
                      </a:rPr>
                      <m:t>2</m:t>
                    </m:r>
                    <m:rad>
                      <m:radPr>
                        <m:degHide m:val="on"/>
                        <m:ctrlPr>
                          <a:rPr lang="en-US" i="1">
                            <a:latin typeface="Cambria Math" panose="02040503050406030204" pitchFamily="18" charset="0"/>
                          </a:rPr>
                        </m:ctrlPr>
                      </m:radPr>
                      <m:deg/>
                      <m:e>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US" i="1">
                                <a:latin typeface="Cambria Math" panose="02040503050406030204" pitchFamily="18" charset="0"/>
                              </a:rPr>
                              <m:t>𝐴𝑐𝑐𝑢</m:t>
                            </m:r>
                          </m:sub>
                          <m:sup>
                            <m:r>
                              <a:rPr lang="en-GB" i="1">
                                <a:latin typeface="Cambria Math" panose="02040503050406030204" pitchFamily="18" charset="0"/>
                              </a:rPr>
                              <m:t>2</m:t>
                            </m:r>
                          </m:sup>
                        </m:sSubSup>
                        <m:r>
                          <a:rPr lang="en-US" b="0" i="1" smtClean="0">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US" i="1">
                                <a:latin typeface="Cambria Math" panose="02040503050406030204" pitchFamily="18" charset="0"/>
                              </a:rPr>
                              <m:t>𝑃𝑟𝑒𝑐</m:t>
                            </m:r>
                          </m:sub>
                          <m:sup>
                            <m:r>
                              <a:rPr lang="en-GB" i="1">
                                <a:latin typeface="Cambria Math" panose="02040503050406030204" pitchFamily="18" charset="0"/>
                              </a:rPr>
                              <m:t>2</m:t>
                            </m:r>
                          </m:sup>
                        </m:sSubSup>
                      </m:e>
                    </m:rad>
                  </m:oMath>
                </a14:m>
                <a:endParaRPr lang="en-GB" dirty="0"/>
              </a:p>
              <a:p>
                <a:pPr marL="0" indent="0">
                  <a:buNone/>
                </a:pPr>
                <a:endParaRPr lang="en-GB"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1E1F1891-EC7F-8FD6-803C-6CBD50A7CC1E}"/>
                  </a:ext>
                </a:extLst>
              </p:cNvPr>
              <p:cNvSpPr>
                <a:spLocks noGrp="1" noRot="1" noChangeAspect="1" noMove="1" noResize="1" noEditPoints="1" noAdjustHandles="1" noChangeArrowheads="1" noChangeShapeType="1" noTextEdit="1"/>
              </p:cNvSpPr>
              <p:nvPr>
                <p:ph idx="1"/>
              </p:nvPr>
            </p:nvSpPr>
            <p:spPr>
              <a:blipFill>
                <a:blip r:embed="rId2"/>
                <a:stretch>
                  <a:fillRect l="-121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494F686-1AA2-D92B-049F-239FDC295FE7}"/>
              </a:ext>
            </a:extLst>
          </p:cNvPr>
          <p:cNvSpPr>
            <a:spLocks noGrp="1"/>
          </p:cNvSpPr>
          <p:nvPr>
            <p:ph type="sldNum" sz="quarter" idx="12"/>
          </p:nvPr>
        </p:nvSpPr>
        <p:spPr/>
        <p:txBody>
          <a:bodyPr/>
          <a:lstStyle/>
          <a:p>
            <a:fld id="{713454D8-387F-478A-925F-137CDA56CE39}" type="slidenum">
              <a:rPr lang="en-US" smtClean="0"/>
              <a:t>43</a:t>
            </a:fld>
            <a:endParaRPr lang="en-US"/>
          </a:p>
        </p:txBody>
      </p:sp>
      <p:sp>
        <p:nvSpPr>
          <p:cNvPr id="5" name="TextBox 4">
            <a:extLst>
              <a:ext uri="{FF2B5EF4-FFF2-40B4-BE49-F238E27FC236}">
                <a16:creationId xmlns:a16="http://schemas.microsoft.com/office/drawing/2014/main" id="{E8CDA350-B484-F70E-4977-AD268F73223B}"/>
              </a:ext>
            </a:extLst>
          </p:cNvPr>
          <p:cNvSpPr txBox="1"/>
          <p:nvPr/>
        </p:nvSpPr>
        <p:spPr>
          <a:xfrm>
            <a:off x="6409764" y="5897325"/>
            <a:ext cx="5572103" cy="369332"/>
          </a:xfrm>
          <a:prstGeom prst="rect">
            <a:avLst/>
          </a:prstGeom>
          <a:noFill/>
        </p:spPr>
        <p:txBody>
          <a:bodyPr wrap="none" rtlCol="0">
            <a:spAutoFit/>
          </a:bodyPr>
          <a:lstStyle/>
          <a:p>
            <a:r>
              <a:rPr lang="en-US" dirty="0"/>
              <a:t>Note: factor 2 for the 2-sigma approach (95% confidence)</a:t>
            </a:r>
          </a:p>
        </p:txBody>
      </p:sp>
    </p:spTree>
    <p:extLst>
      <p:ext uri="{BB962C8B-B14F-4D97-AF65-F5344CB8AC3E}">
        <p14:creationId xmlns:p14="http://schemas.microsoft.com/office/powerpoint/2010/main" val="2658971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about the splices’ resistance error?</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14:m>
                  <m:oMath xmlns:m="http://schemas.openxmlformats.org/officeDocument/2006/math">
                    <m:r>
                      <a:rPr lang="en-US" b="0" i="1" smtClean="0">
                        <a:latin typeface="Cambria Math" panose="02040503050406030204" pitchFamily="18" charset="0"/>
                      </a:rPr>
                      <m:t>𝑆𝑢</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𝑋</m:t>
                        </m:r>
                      </m:sub>
                    </m:sSub>
                    <m:r>
                      <a:rPr lang="en-US" b="0" i="1" smtClean="0">
                        <a:latin typeface="Cambria Math" panose="02040503050406030204" pitchFamily="18" charset="0"/>
                      </a:rPr>
                      <m:t>=</m:t>
                    </m:r>
                    <m:nary>
                      <m:naryPr>
                        <m:chr m:val="∑"/>
                        <m:subHide m:val="on"/>
                        <m:supHide m:val="on"/>
                        <m:ctrlPr>
                          <a:rPr lang="en-US" b="0" i="1" smtClean="0">
                            <a:latin typeface="Cambria Math" panose="02040503050406030204" pitchFamily="18" charset="0"/>
                          </a:rPr>
                        </m:ctrlPr>
                      </m:naryPr>
                      <m:sub/>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e>
                    </m:nary>
                  </m:oMath>
                </a14:m>
                <a:r>
                  <a:rPr lang="en-GB" dirty="0"/>
                  <a:t>			</a:t>
                </a:r>
                <a14:m>
                  <m:oMath xmlns:m="http://schemas.openxmlformats.org/officeDocument/2006/math">
                    <m:r>
                      <a:rPr lang="en-US" b="0" i="1" smtClean="0">
                        <a:latin typeface="Cambria Math" panose="02040503050406030204" pitchFamily="18" charset="0"/>
                      </a:rPr>
                      <m:t>𝑆𝑢</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𝑌</m:t>
                        </m:r>
                      </m:sub>
                    </m:sSub>
                    <m:r>
                      <a:rPr lang="en-US" b="0" i="1" smtClean="0">
                        <a:latin typeface="Cambria Math" panose="02040503050406030204" pitchFamily="18" charset="0"/>
                      </a:rPr>
                      <m:t>=</m:t>
                    </m:r>
                    <m:nary>
                      <m:naryPr>
                        <m:chr m:val="∑"/>
                        <m:subHide m:val="on"/>
                        <m:supHide m:val="on"/>
                        <m:ctrlPr>
                          <a:rPr lang="en-US" b="0" i="1" smtClean="0">
                            <a:latin typeface="Cambria Math" panose="02040503050406030204" pitchFamily="18" charset="0"/>
                          </a:rPr>
                        </m:ctrlPr>
                      </m:naryPr>
                      <m:sub/>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m:t>
                            </m:r>
                          </m:sub>
                        </m:sSub>
                      </m:e>
                    </m:nary>
                  </m:oMath>
                </a14:m>
                <a:endParaRPr lang="en-GB" dirty="0"/>
              </a:p>
              <a:p>
                <a14:m>
                  <m:oMath xmlns:m="http://schemas.openxmlformats.org/officeDocument/2006/math">
                    <m:r>
                      <a:rPr lang="en-US" b="0" i="1" smtClean="0">
                        <a:latin typeface="Cambria Math" panose="02040503050406030204" pitchFamily="18" charset="0"/>
                      </a:rPr>
                      <m:t>𝑆𝑢</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𝑋𝑋</m:t>
                        </m:r>
                      </m:sub>
                    </m:sSub>
                    <m:r>
                      <a:rPr lang="en-US" b="0" i="1" smtClean="0">
                        <a:latin typeface="Cambria Math" panose="02040503050406030204" pitchFamily="18" charset="0"/>
                      </a:rPr>
                      <m:t>=</m:t>
                    </m:r>
                    <m:nary>
                      <m:naryPr>
                        <m:chr m:val="∑"/>
                        <m:subHide m:val="on"/>
                        <m:supHide m:val="on"/>
                        <m:ctrlPr>
                          <a:rPr lang="en-US" b="0" i="1" smtClean="0">
                            <a:latin typeface="Cambria Math" panose="02040503050406030204" pitchFamily="18" charset="0"/>
                          </a:rPr>
                        </m:ctrlPr>
                      </m:naryPr>
                      <m:sub/>
                      <m:sup/>
                      <m:e>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𝑋</m:t>
                            </m:r>
                          </m:e>
                          <m:sub>
                            <m:r>
                              <a:rPr lang="en-US" b="0" i="1" smtClean="0">
                                <a:latin typeface="Cambria Math" panose="02040503050406030204" pitchFamily="18" charset="0"/>
                              </a:rPr>
                              <m:t>𝑖</m:t>
                            </m:r>
                          </m:sub>
                          <m:sup>
                            <m:r>
                              <a:rPr lang="en-US" b="0" i="1" smtClean="0">
                                <a:latin typeface="Cambria Math" panose="02040503050406030204" pitchFamily="18" charset="0"/>
                              </a:rPr>
                              <m:t>2</m:t>
                            </m:r>
                          </m:sup>
                        </m:sSubSup>
                      </m:e>
                    </m:nary>
                  </m:oMath>
                </a14:m>
                <a:r>
                  <a:rPr lang="en-GB" dirty="0"/>
                  <a:t>			</a:t>
                </a:r>
                <a14:m>
                  <m:oMath xmlns:m="http://schemas.openxmlformats.org/officeDocument/2006/math">
                    <m:r>
                      <a:rPr lang="en-US" b="0" i="1" smtClean="0">
                        <a:latin typeface="Cambria Math" panose="02040503050406030204" pitchFamily="18" charset="0"/>
                      </a:rPr>
                      <m:t>𝑆𝑢</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𝑋𝑌</m:t>
                        </m:r>
                      </m:sub>
                    </m:sSub>
                    <m:r>
                      <a:rPr lang="en-US" b="0" i="1" smtClean="0">
                        <a:latin typeface="Cambria Math" panose="02040503050406030204" pitchFamily="18" charset="0"/>
                      </a:rPr>
                      <m:t>=</m:t>
                    </m:r>
                    <m:nary>
                      <m:naryPr>
                        <m:chr m:val="∑"/>
                        <m:subHide m:val="on"/>
                        <m:supHide m:val="on"/>
                        <m:ctrlPr>
                          <a:rPr lang="en-US" b="0" i="1" smtClean="0">
                            <a:latin typeface="Cambria Math" panose="02040503050406030204" pitchFamily="18" charset="0"/>
                          </a:rPr>
                        </m:ctrlPr>
                      </m:naryPr>
                      <m:sub/>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m:t>
                            </m:r>
                          </m:sub>
                        </m:sSub>
                      </m:e>
                    </m:nary>
                  </m:oMath>
                </a14:m>
                <a:endParaRPr lang="en-GB" dirty="0"/>
              </a:p>
              <a:p>
                <a14:m>
                  <m:oMath xmlns:m="http://schemas.openxmlformats.org/officeDocument/2006/math">
                    <m:d>
                      <m:dPr>
                        <m:begChr m:val="⟨"/>
                        <m:endChr m:val="⟩"/>
                        <m:ctrlPr>
                          <a:rPr lang="en-GB" i="1" smtClean="0">
                            <a:latin typeface="Cambria Math" panose="02040503050406030204" pitchFamily="18" charset="0"/>
                          </a:rPr>
                        </m:ctrlPr>
                      </m:dPr>
                      <m:e>
                        <m:r>
                          <a:rPr lang="en-US" b="0" i="1" smtClean="0">
                            <a:latin typeface="Cambria Math" panose="02040503050406030204" pitchFamily="18" charset="0"/>
                          </a:rPr>
                          <m:t>𝑋</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𝑆𝑢</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𝑋</m:t>
                            </m:r>
                          </m:sub>
                        </m:sSub>
                      </m:num>
                      <m:den>
                        <m:r>
                          <a:rPr lang="en-US" b="0" i="1" smtClean="0">
                            <a:latin typeface="Cambria Math" panose="02040503050406030204" pitchFamily="18" charset="0"/>
                          </a:rPr>
                          <m:t>𝑁</m:t>
                        </m:r>
                      </m:den>
                    </m:f>
                  </m:oMath>
                </a14:m>
                <a:r>
                  <a:rPr lang="en-GB" dirty="0"/>
                  <a:t>			</a:t>
                </a:r>
                <a14:m>
                  <m:oMath xmlns:m="http://schemas.openxmlformats.org/officeDocument/2006/math">
                    <m:d>
                      <m:dPr>
                        <m:begChr m:val="⟨"/>
                        <m:endChr m:val="⟩"/>
                        <m:ctrlPr>
                          <a:rPr lang="en-GB" i="1" smtClean="0">
                            <a:latin typeface="Cambria Math" panose="02040503050406030204" pitchFamily="18" charset="0"/>
                          </a:rPr>
                        </m:ctrlPr>
                      </m:dPr>
                      <m:e>
                        <m:r>
                          <a:rPr lang="en-US" b="0" i="1" smtClean="0">
                            <a:latin typeface="Cambria Math" panose="02040503050406030204" pitchFamily="18" charset="0"/>
                          </a:rPr>
                          <m:t>𝑌</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𝑆𝑢</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𝑌</m:t>
                            </m:r>
                          </m:sub>
                        </m:sSub>
                      </m:num>
                      <m:den>
                        <m:r>
                          <a:rPr lang="en-US" b="0" i="1" smtClean="0">
                            <a:latin typeface="Cambria Math" panose="02040503050406030204" pitchFamily="18" charset="0"/>
                          </a:rPr>
                          <m:t>𝑁</m:t>
                        </m:r>
                      </m:den>
                    </m:f>
                  </m:oMath>
                </a14:m>
                <a:endParaRPr lang="en-GB" dirty="0"/>
              </a:p>
              <a:p>
                <a14:m>
                  <m:oMath xmlns:m="http://schemas.openxmlformats.org/officeDocument/2006/math">
                    <m:sSubSup>
                      <m:sSubSupPr>
                        <m:ctrlPr>
                          <a:rPr lang="en-US" b="0" i="1" smtClean="0">
                            <a:latin typeface="Cambria Math" panose="02040503050406030204" pitchFamily="18" charset="0"/>
                            <a:ea typeface="Cambria Math" panose="02040503050406030204" pitchFamily="18" charset="0"/>
                          </a:rPr>
                        </m:ctrlPr>
                      </m:sSubSupPr>
                      <m:e>
                        <m:r>
                          <a:rPr lang="en-GB"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𝑋</m:t>
                        </m:r>
                      </m:sub>
                      <m:sup>
                        <m:r>
                          <a:rPr lang="en-US" b="0" i="1" smtClean="0">
                            <a:latin typeface="Cambria Math" panose="02040503050406030204" pitchFamily="18" charset="0"/>
                            <a:ea typeface="Cambria Math" panose="02040503050406030204" pitchFamily="18" charset="0"/>
                          </a:rPr>
                          <m:t>2</m:t>
                        </m:r>
                      </m:sup>
                    </m:sSub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𝑆𝑢</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𝑚</m:t>
                        </m:r>
                      </m:e>
                      <m:sub>
                        <m:r>
                          <a:rPr lang="en-US" b="0" i="1" smtClean="0">
                            <a:latin typeface="Cambria Math" panose="02040503050406030204" pitchFamily="18" charset="0"/>
                            <a:ea typeface="Cambria Math" panose="02040503050406030204" pitchFamily="18" charset="0"/>
                          </a:rPr>
                          <m:t>𝑋𝑋</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𝑁</m:t>
                    </m:r>
                    <m:sSup>
                      <m:sSupPr>
                        <m:ctrlPr>
                          <a:rPr lang="en-US" b="0" i="1" smtClean="0">
                            <a:latin typeface="Cambria Math" panose="02040503050406030204" pitchFamily="18" charset="0"/>
                            <a:ea typeface="Cambria Math" panose="02040503050406030204" pitchFamily="18" charset="0"/>
                          </a:rPr>
                        </m:ctrlPr>
                      </m:sSupPr>
                      <m:e>
                        <m:d>
                          <m:dPr>
                            <m:begChr m:val="⟨"/>
                            <m:endChr m:val="⟩"/>
                            <m:ctrlPr>
                              <a:rPr lang="en-GB" i="1" smtClean="0">
                                <a:latin typeface="Cambria Math" panose="02040503050406030204" pitchFamily="18" charset="0"/>
                              </a:rPr>
                            </m:ctrlPr>
                          </m:dPr>
                          <m:e>
                            <m:r>
                              <a:rPr lang="en-US" b="0" i="1" smtClean="0">
                                <a:latin typeface="Cambria Math" panose="02040503050406030204" pitchFamily="18" charset="0"/>
                              </a:rPr>
                              <m:t>𝑋</m:t>
                            </m:r>
                          </m:e>
                        </m:d>
                      </m:e>
                      <m:sup>
                        <m:r>
                          <a:rPr lang="en-US" b="0" i="1" smtClean="0">
                            <a:latin typeface="Cambria Math" panose="02040503050406030204" pitchFamily="18" charset="0"/>
                          </a:rPr>
                          <m:t>2</m:t>
                        </m:r>
                      </m:sup>
                    </m:sSup>
                  </m:oMath>
                </a14:m>
                <a:r>
                  <a:rPr lang="en-GB" dirty="0"/>
                  <a:t>		</a:t>
                </a:r>
                <a14:m>
                  <m:oMath xmlns:m="http://schemas.openxmlformats.org/officeDocument/2006/math">
                    <m:sSubSup>
                      <m:sSubSupPr>
                        <m:ctrlPr>
                          <a:rPr lang="en-US" b="0" i="1" smtClean="0">
                            <a:latin typeface="Cambria Math" panose="02040503050406030204" pitchFamily="18" charset="0"/>
                            <a:ea typeface="Cambria Math" panose="02040503050406030204" pitchFamily="18" charset="0"/>
                          </a:rPr>
                        </m:ctrlPr>
                      </m:sSubSupPr>
                      <m:e>
                        <m:r>
                          <a:rPr lang="en-GB"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𝑋𝑌</m:t>
                        </m:r>
                      </m:sub>
                      <m:sup>
                        <m:r>
                          <a:rPr lang="en-US" b="0" i="1" smtClean="0">
                            <a:latin typeface="Cambria Math" panose="02040503050406030204" pitchFamily="18" charset="0"/>
                            <a:ea typeface="Cambria Math" panose="02040503050406030204" pitchFamily="18" charset="0"/>
                          </a:rPr>
                          <m:t>2</m:t>
                        </m:r>
                      </m:sup>
                    </m:sSub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𝑆𝑢</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𝑚</m:t>
                        </m:r>
                      </m:e>
                      <m:sub>
                        <m:r>
                          <a:rPr lang="en-US" b="0" i="1" smtClean="0">
                            <a:latin typeface="Cambria Math" panose="02040503050406030204" pitchFamily="18" charset="0"/>
                            <a:ea typeface="Cambria Math" panose="02040503050406030204" pitchFamily="18" charset="0"/>
                          </a:rPr>
                          <m:t>𝑋𝑌</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𝑁</m:t>
                    </m:r>
                    <m:d>
                      <m:dPr>
                        <m:begChr m:val="⟨"/>
                        <m:endChr m:val="⟩"/>
                        <m:ctrlPr>
                          <a:rPr lang="en-GB" i="1" smtClean="0">
                            <a:latin typeface="Cambria Math" panose="02040503050406030204" pitchFamily="18" charset="0"/>
                          </a:rPr>
                        </m:ctrlPr>
                      </m:dPr>
                      <m:e>
                        <m:r>
                          <a:rPr lang="en-US" b="0" i="1" smtClean="0">
                            <a:latin typeface="Cambria Math" panose="02040503050406030204" pitchFamily="18" charset="0"/>
                          </a:rPr>
                          <m:t>𝑋</m:t>
                        </m:r>
                      </m:e>
                    </m:d>
                    <m:d>
                      <m:dPr>
                        <m:begChr m:val="⟨"/>
                        <m:endChr m:val="⟩"/>
                        <m:ctrlPr>
                          <a:rPr lang="en-GB" i="1" smtClean="0">
                            <a:latin typeface="Cambria Math" panose="02040503050406030204" pitchFamily="18" charset="0"/>
                          </a:rPr>
                        </m:ctrlPr>
                      </m:dPr>
                      <m:e>
                        <m:r>
                          <a:rPr lang="en-US" b="0" i="1" smtClean="0">
                            <a:latin typeface="Cambria Math" panose="02040503050406030204" pitchFamily="18" charset="0"/>
                          </a:rPr>
                          <m:t>𝑌</m:t>
                        </m:r>
                      </m:e>
                    </m:d>
                  </m:oMath>
                </a14:m>
                <a:endParaRPr lang="en-GB" dirty="0"/>
              </a:p>
              <a:p>
                <a14:m>
                  <m:oMath xmlns:m="http://schemas.openxmlformats.org/officeDocument/2006/math">
                    <m:r>
                      <a:rPr lang="en-US" b="0" i="1" smtClean="0">
                        <a:latin typeface="Cambria Math" panose="02040503050406030204" pitchFamily="18" charset="0"/>
                      </a:rPr>
                      <m:t>𝑏</m:t>
                    </m:r>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Sup>
                          <m:sSubSupPr>
                            <m:ctrlPr>
                              <a:rPr lang="en-US" b="0" i="1" smtClean="0">
                                <a:latin typeface="Cambria Math" panose="02040503050406030204" pitchFamily="18" charset="0"/>
                                <a:ea typeface="Cambria Math" panose="02040503050406030204" pitchFamily="18" charset="0"/>
                              </a:rPr>
                            </m:ctrlPr>
                          </m:sSubSupPr>
                          <m:e>
                            <m:r>
                              <a:rPr lang="en-GB"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𝑋𝑌</m:t>
                            </m:r>
                          </m:sub>
                          <m:sup>
                            <m:r>
                              <a:rPr lang="en-US" b="0" i="1" smtClean="0">
                                <a:latin typeface="Cambria Math" panose="02040503050406030204" pitchFamily="18" charset="0"/>
                                <a:ea typeface="Cambria Math" panose="02040503050406030204" pitchFamily="18" charset="0"/>
                              </a:rPr>
                              <m:t>2</m:t>
                            </m:r>
                          </m:sup>
                        </m:sSubSup>
                      </m:num>
                      <m:den>
                        <m:sSubSup>
                          <m:sSubSupPr>
                            <m:ctrlPr>
                              <a:rPr lang="en-US" b="0" i="1" smtClean="0">
                                <a:latin typeface="Cambria Math" panose="02040503050406030204" pitchFamily="18" charset="0"/>
                                <a:ea typeface="Cambria Math" panose="02040503050406030204" pitchFamily="18" charset="0"/>
                              </a:rPr>
                            </m:ctrlPr>
                          </m:sSubSupPr>
                          <m:e>
                            <m:r>
                              <a:rPr lang="en-GB"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𝑋</m:t>
                            </m:r>
                          </m:sub>
                          <m:sup>
                            <m:r>
                              <a:rPr lang="en-US" b="0" i="1" smtClean="0">
                                <a:latin typeface="Cambria Math" panose="02040503050406030204" pitchFamily="18" charset="0"/>
                                <a:ea typeface="Cambria Math" panose="02040503050406030204" pitchFamily="18" charset="0"/>
                              </a:rPr>
                              <m:t>2</m:t>
                            </m:r>
                          </m:sup>
                        </m:sSubSup>
                      </m:den>
                    </m:f>
                  </m:oMath>
                </a14:m>
                <a:r>
                  <a:rPr lang="en-GB" dirty="0"/>
                  <a:t> 		</a:t>
                </a:r>
                <a:r>
                  <a:rPr lang="en-US" b="0" dirty="0"/>
                  <a:t> </a:t>
                </a:r>
                <a14:m>
                  <m:oMath xmlns:m="http://schemas.openxmlformats.org/officeDocument/2006/math">
                    <m:r>
                      <a:rPr lang="en-US" b="0" i="1" smtClean="0">
                        <a:latin typeface="Cambria Math" panose="02040503050406030204" pitchFamily="18" charset="0"/>
                      </a:rPr>
                      <m:t>𝑎</m:t>
                    </m:r>
                    <m:r>
                      <a:rPr lang="en-US" b="0" i="1" smtClean="0">
                        <a:latin typeface="Cambria Math" panose="02040503050406030204" pitchFamily="18" charset="0"/>
                      </a:rPr>
                      <m:t>=</m:t>
                    </m:r>
                    <m:d>
                      <m:dPr>
                        <m:begChr m:val="⟨"/>
                        <m:endChr m:val="⟩"/>
                        <m:ctrlPr>
                          <a:rPr lang="en-GB" i="1" smtClean="0">
                            <a:latin typeface="Cambria Math" panose="02040503050406030204" pitchFamily="18" charset="0"/>
                          </a:rPr>
                        </m:ctrlPr>
                      </m:dPr>
                      <m:e>
                        <m:r>
                          <a:rPr lang="en-US" b="0" i="1" smtClean="0">
                            <a:latin typeface="Cambria Math" panose="02040503050406030204" pitchFamily="18" charset="0"/>
                          </a:rPr>
                          <m:t>𝑌</m:t>
                        </m:r>
                      </m:e>
                    </m:d>
                    <m:r>
                      <a:rPr lang="en-US" b="0" i="1" smtClean="0">
                        <a:latin typeface="Cambria Math" panose="02040503050406030204" pitchFamily="18" charset="0"/>
                      </a:rPr>
                      <m:t>−</m:t>
                    </m:r>
                    <m:r>
                      <a:rPr lang="en-US" b="0" i="1" smtClean="0">
                        <a:latin typeface="Cambria Math" panose="02040503050406030204" pitchFamily="18" charset="0"/>
                      </a:rPr>
                      <m:t>𝑏</m:t>
                    </m:r>
                    <m:d>
                      <m:dPr>
                        <m:begChr m:val="⟨"/>
                        <m:endChr m:val="⟩"/>
                        <m:ctrlPr>
                          <a:rPr lang="en-GB" i="1" smtClean="0">
                            <a:latin typeface="Cambria Math" panose="02040503050406030204" pitchFamily="18" charset="0"/>
                          </a:rPr>
                        </m:ctrlPr>
                      </m:dPr>
                      <m:e>
                        <m:r>
                          <a:rPr lang="en-US" b="0" i="1" smtClean="0">
                            <a:latin typeface="Cambria Math" panose="02040503050406030204" pitchFamily="18" charset="0"/>
                          </a:rPr>
                          <m:t>𝑋</m:t>
                        </m:r>
                      </m:e>
                    </m:d>
                  </m:oMath>
                </a14:m>
                <a:r>
                  <a:rPr lang="en-GB" dirty="0"/>
                  <a:t>		</a:t>
                </a:r>
                <a:r>
                  <a:rPr lang="en-US" b="0" dirty="0"/>
                  <a:t> </a:t>
                </a:r>
                <a14:m>
                  <m:oMath xmlns:m="http://schemas.openxmlformats.org/officeDocument/2006/math">
                    <m:r>
                      <a:rPr lang="en-US" b="0" i="1" smtClean="0">
                        <a:latin typeface="Cambria Math" panose="02040503050406030204" pitchFamily="18" charset="0"/>
                      </a:rPr>
                      <m:t>𝑠</m:t>
                    </m:r>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ea typeface="Cambria Math" panose="02040503050406030204" pitchFamily="18" charset="0"/>
                                  </a:rPr>
                                </m:ctrlPr>
                              </m:sSubSupPr>
                              <m:e>
                                <m:r>
                                  <a:rPr lang="en-GB"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𝑌</m:t>
                                </m:r>
                              </m:sub>
                              <m:sup>
                                <m:r>
                                  <a:rPr lang="en-US" b="0" i="1" smtClean="0">
                                    <a:latin typeface="Cambria Math" panose="02040503050406030204" pitchFamily="18" charset="0"/>
                                    <a:ea typeface="Cambria Math" panose="02040503050406030204" pitchFamily="18" charset="0"/>
                                  </a:rPr>
                                  <m:t>2</m:t>
                                </m:r>
                              </m:sup>
                            </m:sSub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𝑏</m:t>
                            </m:r>
                            <m:sSubSup>
                              <m:sSubSupPr>
                                <m:ctrlPr>
                                  <a:rPr lang="en-US" b="0" i="1" smtClean="0">
                                    <a:latin typeface="Cambria Math" panose="02040503050406030204" pitchFamily="18" charset="0"/>
                                    <a:ea typeface="Cambria Math" panose="02040503050406030204" pitchFamily="18" charset="0"/>
                                  </a:rPr>
                                </m:ctrlPr>
                              </m:sSubSupPr>
                              <m:e>
                                <m:r>
                                  <a:rPr lang="en-GB"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𝑋𝑌</m:t>
                                </m:r>
                              </m:sub>
                              <m:sup>
                                <m:r>
                                  <a:rPr lang="en-US" b="0" i="1" smtClean="0">
                                    <a:latin typeface="Cambria Math" panose="02040503050406030204" pitchFamily="18" charset="0"/>
                                    <a:ea typeface="Cambria Math" panose="02040503050406030204" pitchFamily="18" charset="0"/>
                                  </a:rPr>
                                  <m:t>2</m:t>
                                </m:r>
                              </m:sup>
                            </m:sSubSup>
                          </m:num>
                          <m:den>
                            <m:r>
                              <a:rPr lang="en-US" b="0" i="1" smtClean="0">
                                <a:latin typeface="Cambria Math" panose="02040503050406030204" pitchFamily="18" charset="0"/>
                              </a:rPr>
                              <m:t>𝑁</m:t>
                            </m:r>
                            <m:r>
                              <a:rPr lang="en-US" b="0" i="1" smtClean="0">
                                <a:latin typeface="Cambria Math" panose="02040503050406030204" pitchFamily="18" charset="0"/>
                              </a:rPr>
                              <m:t>−2</m:t>
                            </m:r>
                          </m:den>
                        </m:f>
                      </m:e>
                    </m:rad>
                  </m:oMath>
                </a14:m>
                <a:endParaRPr lang="en-GB" dirty="0"/>
              </a:p>
              <a:p>
                <a14:m>
                  <m:oMath xmlns:m="http://schemas.openxmlformats.org/officeDocument/2006/math">
                    <m:r>
                      <m:rPr>
                        <m:sty m:val="p"/>
                      </m:rPr>
                      <a:rPr lang="en-US" b="0" i="0" smtClean="0">
                        <a:latin typeface="Cambria Math" panose="02040503050406030204" pitchFamily="18" charset="0"/>
                      </a:rPr>
                      <m:t>error</m:t>
                    </m:r>
                    <m:d>
                      <m:dPr>
                        <m:ctrlPr>
                          <a:rPr lang="en-US" b="0" i="1" smtClean="0">
                            <a:latin typeface="Cambria Math" panose="02040503050406030204" pitchFamily="18" charset="0"/>
                          </a:rPr>
                        </m:ctrlPr>
                      </m:dPr>
                      <m:e>
                        <m:r>
                          <a:rPr lang="en-US" b="0" i="1" smtClean="0">
                            <a:latin typeface="Cambria Math" panose="02040503050406030204" pitchFamily="18" charset="0"/>
                          </a:rPr>
                          <m:t>𝑏</m:t>
                        </m:r>
                      </m:e>
                    </m:d>
                    <m:r>
                      <a:rPr lang="en-US" b="0" i="1" smtClean="0">
                        <a:latin typeface="Cambria Math" panose="02040503050406030204" pitchFamily="18" charset="0"/>
                      </a:rPr>
                      <m:t>=2</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𝑠</m:t>
                        </m:r>
                      </m:num>
                      <m:den>
                        <m:rad>
                          <m:radPr>
                            <m:degHide m:val="on"/>
                            <m:ctrlPr>
                              <a:rPr lang="en-US" b="0" i="1" smtClean="0">
                                <a:latin typeface="Cambria Math" panose="02040503050406030204" pitchFamily="18" charset="0"/>
                                <a:ea typeface="Cambria Math" panose="02040503050406030204" pitchFamily="18" charset="0"/>
                              </a:rPr>
                            </m:ctrlPr>
                          </m:radPr>
                          <m:deg/>
                          <m:e>
                            <m:sSubSup>
                              <m:sSubSupPr>
                                <m:ctrlPr>
                                  <a:rPr lang="en-US" b="0" i="1" smtClean="0">
                                    <a:latin typeface="Cambria Math" panose="02040503050406030204" pitchFamily="18" charset="0"/>
                                    <a:ea typeface="Cambria Math" panose="02040503050406030204" pitchFamily="18" charset="0"/>
                                  </a:rPr>
                                </m:ctrlPr>
                              </m:sSubSupPr>
                              <m:e>
                                <m:r>
                                  <a:rPr lang="en-GB"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𝑋</m:t>
                                </m:r>
                              </m:sub>
                              <m:sup>
                                <m:r>
                                  <a:rPr lang="en-US" b="0" i="1" smtClean="0">
                                    <a:latin typeface="Cambria Math" panose="02040503050406030204" pitchFamily="18" charset="0"/>
                                    <a:ea typeface="Cambria Math" panose="02040503050406030204" pitchFamily="18" charset="0"/>
                                  </a:rPr>
                                  <m:t>2</m:t>
                                </m:r>
                              </m:sup>
                            </m:sSubSup>
                          </m:e>
                        </m:rad>
                      </m:den>
                    </m:f>
                  </m:oMath>
                </a14:m>
                <a:r>
                  <a:rPr lang="en-GB"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a:stretch>
              </a:blipFill>
            </p:spPr>
            <p:txBody>
              <a:bodyPr/>
              <a:lstStyle/>
              <a:p>
                <a:r>
                  <a:rPr lang="en-US">
                    <a:noFill/>
                  </a:rPr>
                  <a:t> </a:t>
                </a:r>
              </a:p>
            </p:txBody>
          </p:sp>
        </mc:Fallback>
      </mc:AlternateContent>
      <p:sp>
        <p:nvSpPr>
          <p:cNvPr id="4" name="Oval 3"/>
          <p:cNvSpPr/>
          <p:nvPr/>
        </p:nvSpPr>
        <p:spPr>
          <a:xfrm rot="729337">
            <a:off x="525779" y="4021015"/>
            <a:ext cx="3457641" cy="2290885"/>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p:cNvSpPr txBox="1"/>
          <p:nvPr/>
        </p:nvSpPr>
        <p:spPr>
          <a:xfrm>
            <a:off x="3883528" y="5665569"/>
            <a:ext cx="5572103" cy="646331"/>
          </a:xfrm>
          <a:prstGeom prst="rect">
            <a:avLst/>
          </a:prstGeom>
          <a:noFill/>
        </p:spPr>
        <p:txBody>
          <a:bodyPr wrap="none" rtlCol="0">
            <a:spAutoFit/>
          </a:bodyPr>
          <a:lstStyle/>
          <a:p>
            <a:r>
              <a:rPr lang="en-US" dirty="0"/>
              <a:t>Resistance and its error</a:t>
            </a:r>
          </a:p>
          <a:p>
            <a:r>
              <a:rPr lang="en-US" dirty="0"/>
              <a:t>Note: factor 2 for the 2-sigma approach (95% confidence)</a:t>
            </a:r>
          </a:p>
        </p:txBody>
      </p:sp>
      <mc:AlternateContent xmlns:mc="http://schemas.openxmlformats.org/markup-compatibility/2006" xmlns:a14="http://schemas.microsoft.com/office/drawing/2010/main">
        <mc:Choice Requires="a14">
          <p:sp>
            <p:nvSpPr>
              <p:cNvPr id="6" name="Rectangle 5"/>
              <p:cNvSpPr/>
              <p:nvPr/>
            </p:nvSpPr>
            <p:spPr>
              <a:xfrm>
                <a:off x="8391340" y="1367522"/>
                <a:ext cx="3686843" cy="646331"/>
              </a:xfrm>
              <a:prstGeom prst="rect">
                <a:avLst/>
              </a:prstGeom>
            </p:spPr>
            <p:txBody>
              <a:bodyPr wrap="none">
                <a:spAutoFit/>
              </a:bodyPr>
              <a:lstStyle/>
              <a:p>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m:t>
                        </m:r>
                      </m:sub>
                    </m:sSub>
                    <m:r>
                      <a:rPr lang="en-US" b="0" i="1" smtClean="0">
                        <a:latin typeface="Cambria Math" panose="02040503050406030204" pitchFamily="18" charset="0"/>
                      </a:rPr>
                      <m:t>)</m:t>
                    </m:r>
                  </m:oMath>
                </a14:m>
                <a:r>
                  <a:rPr lang="en-GB" dirty="0"/>
                  <a:t> are the measurement points. </a:t>
                </a:r>
              </a:p>
              <a:p>
                <a:r>
                  <a:rPr lang="en-GB" i="1" dirty="0"/>
                  <a:t>N</a:t>
                </a:r>
                <a:r>
                  <a:rPr lang="en-GB" dirty="0"/>
                  <a:t> is the number of points</a:t>
                </a:r>
              </a:p>
            </p:txBody>
          </p:sp>
        </mc:Choice>
        <mc:Fallback xmlns="">
          <p:sp>
            <p:nvSpPr>
              <p:cNvPr id="6" name="Rectangle 5"/>
              <p:cNvSpPr>
                <a:spLocks noRot="1" noChangeAspect="1" noMove="1" noResize="1" noEditPoints="1" noAdjustHandles="1" noChangeArrowheads="1" noChangeShapeType="1" noTextEdit="1"/>
              </p:cNvSpPr>
              <p:nvPr/>
            </p:nvSpPr>
            <p:spPr>
              <a:xfrm>
                <a:off x="8391340" y="1367522"/>
                <a:ext cx="3686843" cy="646331"/>
              </a:xfrm>
              <a:prstGeom prst="rect">
                <a:avLst/>
              </a:prstGeom>
              <a:blipFill>
                <a:blip r:embed="rId3"/>
                <a:stretch>
                  <a:fillRect l="-1490" t="-4717" r="-497" b="-14151"/>
                </a:stretch>
              </a:blipFill>
            </p:spPr>
            <p:txBody>
              <a:bodyPr/>
              <a:lstStyle/>
              <a:p>
                <a:r>
                  <a:rPr lang="en-US">
                    <a:noFill/>
                  </a:rPr>
                  <a:t> </a:t>
                </a:r>
              </a:p>
            </p:txBody>
          </p:sp>
        </mc:Fallback>
      </mc:AlternateContent>
    </p:spTree>
    <p:extLst>
      <p:ext uri="{BB962C8B-B14F-4D97-AF65-F5344CB8AC3E}">
        <p14:creationId xmlns:p14="http://schemas.microsoft.com/office/powerpoint/2010/main" val="19904339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Confidence bars equations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14:m>
                  <m:oMath xmlns:m="http://schemas.openxmlformats.org/officeDocument/2006/math">
                    <m:r>
                      <a:rPr lang="en-US" b="0" i="1" smtClean="0">
                        <a:latin typeface="Cambria Math" panose="02040503050406030204" pitchFamily="18" charset="0"/>
                      </a:rPr>
                      <m:t>𝑌</m:t>
                    </m:r>
                    <m:r>
                      <a:rPr lang="en-US" b="0" i="1" smtClean="0">
                        <a:latin typeface="Cambria Math" panose="02040503050406030204" pitchFamily="18" charset="0"/>
                      </a:rPr>
                      <m:t>=</m:t>
                    </m:r>
                    <m:r>
                      <a:rPr lang="en-US" b="0" i="1" smtClean="0">
                        <a:latin typeface="Cambria Math" panose="02040503050406030204" pitchFamily="18" charset="0"/>
                      </a:rPr>
                      <m:t>𝑏𝑋</m:t>
                    </m:r>
                    <m:r>
                      <a:rPr lang="en-US" b="0" i="1" smtClean="0">
                        <a:latin typeface="Cambria Math" panose="02040503050406030204" pitchFamily="18" charset="0"/>
                      </a:rPr>
                      <m:t>+</m:t>
                    </m:r>
                    <m:r>
                      <a:rPr lang="en-US" b="0" i="1" smtClean="0">
                        <a:latin typeface="Cambria Math" panose="02040503050406030204" pitchFamily="18" charset="0"/>
                      </a:rPr>
                      <m:t>𝑎</m:t>
                    </m:r>
                  </m:oMath>
                </a14:m>
                <a:endParaRPr lang="en-GB" dirty="0"/>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𝑢𝑝</m:t>
                        </m:r>
                      </m:sub>
                    </m:sSub>
                    <m:r>
                      <a:rPr lang="en-US" b="0" i="1" smtClean="0">
                        <a:latin typeface="Cambria Math" panose="02040503050406030204" pitchFamily="18" charset="0"/>
                      </a:rPr>
                      <m:t>=</m:t>
                    </m:r>
                    <m:r>
                      <a:rPr lang="en-US" b="0" i="1" smtClean="0">
                        <a:latin typeface="Cambria Math" panose="02040503050406030204" pitchFamily="18" charset="0"/>
                      </a:rPr>
                      <m:t>𝑌</m:t>
                    </m:r>
                    <m:r>
                      <a:rPr lang="en-US" b="0" i="1" smtClean="0">
                        <a:latin typeface="Cambria Math" panose="02040503050406030204" pitchFamily="18" charset="0"/>
                      </a:rPr>
                      <m:t>+2</m:t>
                    </m:r>
                    <m:r>
                      <a:rPr lang="en-US" b="0" i="1" smtClean="0">
                        <a:latin typeface="Cambria Math" panose="02040503050406030204" pitchFamily="18" charset="0"/>
                      </a:rPr>
                      <m:t>𝑠</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e>
                                    </m:d>
                                  </m:e>
                                </m:d>
                              </m:e>
                              <m:sup>
                                <m:r>
                                  <a:rPr lang="en-US" b="0" i="1" smtClean="0">
                                    <a:latin typeface="Cambria Math" panose="02040503050406030204" pitchFamily="18" charset="0"/>
                                  </a:rPr>
                                  <m:t>2</m:t>
                                </m:r>
                              </m:sup>
                            </m:sSup>
                          </m:num>
                          <m:den>
                            <m:r>
                              <a:rPr lang="en-US" b="0" i="1" smtClean="0">
                                <a:latin typeface="Cambria Math" panose="02040503050406030204" pitchFamily="18" charset="0"/>
                              </a:rPr>
                              <m:t>𝑆𝑢</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𝑋𝑌</m:t>
                                </m:r>
                              </m:sub>
                            </m:sSub>
                            <m:r>
                              <a:rPr lang="en-US" b="0" i="1" smtClean="0">
                                <a:latin typeface="Cambria Math" panose="02040503050406030204" pitchFamily="18" charset="0"/>
                              </a:rPr>
                              <m:t>−</m:t>
                            </m:r>
                            <m:r>
                              <a:rPr lang="en-US" b="0" i="1" smtClean="0">
                                <a:latin typeface="Cambria Math" panose="02040503050406030204" pitchFamily="18" charset="0"/>
                              </a:rPr>
                              <m:t>𝑁</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e>
                            </m:d>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𝑌</m:t>
                                </m:r>
                              </m:e>
                            </m:d>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𝑁</m:t>
                            </m:r>
                          </m:den>
                        </m:f>
                      </m:e>
                    </m:rad>
                  </m:oMath>
                </a14:m>
                <a:endParaRPr lang="en-US" b="0" i="1" dirty="0">
                  <a:latin typeface="Cambria Math" panose="02040503050406030204" pitchFamily="18" charset="0"/>
                </a:endParaRP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𝑙𝑜𝑤</m:t>
                        </m:r>
                      </m:sub>
                    </m:sSub>
                    <m:r>
                      <a:rPr lang="en-US" b="0" i="1" smtClean="0">
                        <a:latin typeface="Cambria Math" panose="02040503050406030204" pitchFamily="18" charset="0"/>
                      </a:rPr>
                      <m:t>=</m:t>
                    </m:r>
                    <m:r>
                      <a:rPr lang="en-US" b="0" i="1" smtClean="0">
                        <a:latin typeface="Cambria Math" panose="02040503050406030204" pitchFamily="18" charset="0"/>
                      </a:rPr>
                      <m:t>𝑌</m:t>
                    </m:r>
                    <m:r>
                      <a:rPr lang="en-US" b="0" i="1" smtClean="0">
                        <a:latin typeface="Cambria Math" panose="02040503050406030204" pitchFamily="18" charset="0"/>
                      </a:rPr>
                      <m:t>−2</m:t>
                    </m:r>
                    <m:r>
                      <a:rPr lang="en-US" b="0" i="1" smtClean="0">
                        <a:latin typeface="Cambria Math" panose="02040503050406030204" pitchFamily="18" charset="0"/>
                      </a:rPr>
                      <m:t>𝑠</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e>
                                    </m:d>
                                  </m:e>
                                </m:d>
                              </m:e>
                              <m:sup>
                                <m:r>
                                  <a:rPr lang="en-US" b="0" i="1" smtClean="0">
                                    <a:latin typeface="Cambria Math" panose="02040503050406030204" pitchFamily="18" charset="0"/>
                                  </a:rPr>
                                  <m:t>2</m:t>
                                </m:r>
                              </m:sup>
                            </m:sSup>
                          </m:num>
                          <m:den>
                            <m:r>
                              <a:rPr lang="en-US" b="0" i="1" smtClean="0">
                                <a:latin typeface="Cambria Math" panose="02040503050406030204" pitchFamily="18" charset="0"/>
                              </a:rPr>
                              <m:t>𝑆𝑢</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𝑋𝑌</m:t>
                                </m:r>
                              </m:sub>
                            </m:sSub>
                            <m:r>
                              <a:rPr lang="en-US" b="0" i="1" smtClean="0">
                                <a:latin typeface="Cambria Math" panose="02040503050406030204" pitchFamily="18" charset="0"/>
                              </a:rPr>
                              <m:t>−</m:t>
                            </m:r>
                            <m:r>
                              <a:rPr lang="en-US" b="0" i="1" smtClean="0">
                                <a:latin typeface="Cambria Math" panose="02040503050406030204" pitchFamily="18" charset="0"/>
                              </a:rPr>
                              <m:t>𝑁</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e>
                            </m:d>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𝑌</m:t>
                                </m:r>
                              </m:e>
                            </m:d>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𝑁</m:t>
                            </m:r>
                          </m:den>
                        </m:f>
                      </m:e>
                    </m:rad>
                  </m:oMath>
                </a14:m>
                <a:endParaRPr lang="en-US" b="0" i="1" dirty="0">
                  <a:latin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892C4425-6673-55E4-87E3-2EAE0C0BD129}"/>
              </a:ext>
            </a:extLst>
          </p:cNvPr>
          <p:cNvSpPr txBox="1"/>
          <p:nvPr/>
        </p:nvSpPr>
        <p:spPr>
          <a:xfrm>
            <a:off x="6409764" y="5897325"/>
            <a:ext cx="5572103" cy="369332"/>
          </a:xfrm>
          <a:prstGeom prst="rect">
            <a:avLst/>
          </a:prstGeom>
          <a:noFill/>
        </p:spPr>
        <p:txBody>
          <a:bodyPr wrap="none" rtlCol="0">
            <a:spAutoFit/>
          </a:bodyPr>
          <a:lstStyle/>
          <a:p>
            <a:r>
              <a:rPr lang="en-US" dirty="0"/>
              <a:t>Note: factor 2 for the 2-sigma approach (95% confidence)</a:t>
            </a:r>
          </a:p>
        </p:txBody>
      </p:sp>
    </p:spTree>
    <p:extLst>
      <p:ext uri="{BB962C8B-B14F-4D97-AF65-F5344CB8AC3E}">
        <p14:creationId xmlns:p14="http://schemas.microsoft.com/office/powerpoint/2010/main" val="2841493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D28848-4851-D43D-F15F-9D86E4A54FD9}"/>
              </a:ext>
            </a:extLst>
          </p:cNvPr>
          <p:cNvPicPr>
            <a:picLocks noChangeAspect="1"/>
          </p:cNvPicPr>
          <p:nvPr/>
        </p:nvPicPr>
        <p:blipFill>
          <a:blip r:embed="rId2"/>
          <a:stretch>
            <a:fillRect/>
          </a:stretch>
        </p:blipFill>
        <p:spPr>
          <a:xfrm>
            <a:off x="261937" y="568323"/>
            <a:ext cx="11669157" cy="5721859"/>
          </a:xfrm>
          <a:prstGeom prst="rect">
            <a:avLst/>
          </a:prstGeom>
        </p:spPr>
      </p:pic>
      <p:sp>
        <p:nvSpPr>
          <p:cNvPr id="4" name="Title 3">
            <a:extLst>
              <a:ext uri="{FF2B5EF4-FFF2-40B4-BE49-F238E27FC236}">
                <a16:creationId xmlns:a16="http://schemas.microsoft.com/office/drawing/2014/main" id="{934B4E3F-C6F5-C14D-6D6F-BE53AEC72C5C}"/>
              </a:ext>
            </a:extLst>
          </p:cNvPr>
          <p:cNvSpPr>
            <a:spLocks noGrp="1"/>
          </p:cNvSpPr>
          <p:nvPr>
            <p:ph type="title"/>
          </p:nvPr>
        </p:nvSpPr>
        <p:spPr>
          <a:xfrm>
            <a:off x="3055396" y="2766218"/>
            <a:ext cx="6081205" cy="1325563"/>
          </a:xfrm>
          <a:solidFill>
            <a:srgbClr val="FFFFCC"/>
          </a:solidFill>
          <a:ln>
            <a:solidFill>
              <a:schemeClr val="tx1"/>
            </a:solidFill>
          </a:ln>
          <a:effectLst>
            <a:outerShdw blurRad="50800" dist="38100" dir="2700000" algn="tl" rotWithShape="0">
              <a:prstClr val="black">
                <a:alpha val="40000"/>
              </a:prstClr>
            </a:outerShdw>
          </a:effectLst>
        </p:spPr>
        <p:txBody>
          <a:bodyPr/>
          <a:lstStyle/>
          <a:p>
            <a:pPr algn="ctr"/>
            <a:r>
              <a:rPr lang="en-US" dirty="0"/>
              <a:t>Main settings window</a:t>
            </a:r>
          </a:p>
        </p:txBody>
      </p:sp>
      <p:sp>
        <p:nvSpPr>
          <p:cNvPr id="8" name="Slide Number Placeholder 7">
            <a:extLst>
              <a:ext uri="{FF2B5EF4-FFF2-40B4-BE49-F238E27FC236}">
                <a16:creationId xmlns:a16="http://schemas.microsoft.com/office/drawing/2014/main" id="{257FE3DA-F77E-C0BE-4AB8-D4767CF7CC55}"/>
              </a:ext>
            </a:extLst>
          </p:cNvPr>
          <p:cNvSpPr>
            <a:spLocks noGrp="1"/>
          </p:cNvSpPr>
          <p:nvPr>
            <p:ph type="sldNum" sz="quarter" idx="12"/>
          </p:nvPr>
        </p:nvSpPr>
        <p:spPr/>
        <p:txBody>
          <a:bodyPr/>
          <a:lstStyle/>
          <a:p>
            <a:fld id="{713454D8-387F-478A-925F-137CDA56CE39}" type="slidenum">
              <a:rPr lang="en-US" smtClean="0"/>
              <a:t>5</a:t>
            </a:fld>
            <a:endParaRPr lang="en-US"/>
          </a:p>
        </p:txBody>
      </p:sp>
    </p:spTree>
    <p:extLst>
      <p:ext uri="{BB962C8B-B14F-4D97-AF65-F5344CB8AC3E}">
        <p14:creationId xmlns:p14="http://schemas.microsoft.com/office/powerpoint/2010/main" val="509603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C985F6-146A-BBCF-ECDC-8FE146AE24E7}"/>
              </a:ext>
            </a:extLst>
          </p:cNvPr>
          <p:cNvPicPr>
            <a:picLocks noChangeAspect="1"/>
          </p:cNvPicPr>
          <p:nvPr/>
        </p:nvPicPr>
        <p:blipFill>
          <a:blip r:embed="rId2"/>
          <a:stretch>
            <a:fillRect/>
          </a:stretch>
        </p:blipFill>
        <p:spPr>
          <a:xfrm>
            <a:off x="261937" y="568323"/>
            <a:ext cx="11669157" cy="5721859"/>
          </a:xfrm>
          <a:prstGeom prst="rect">
            <a:avLst/>
          </a:prstGeom>
        </p:spPr>
      </p:pic>
      <p:sp>
        <p:nvSpPr>
          <p:cNvPr id="5" name="Rectangle 4">
            <a:extLst>
              <a:ext uri="{FF2B5EF4-FFF2-40B4-BE49-F238E27FC236}">
                <a16:creationId xmlns:a16="http://schemas.microsoft.com/office/drawing/2014/main" id="{32DAF705-5E43-3A07-9B18-0550217D4BA0}"/>
              </a:ext>
            </a:extLst>
          </p:cNvPr>
          <p:cNvSpPr/>
          <p:nvPr/>
        </p:nvSpPr>
        <p:spPr>
          <a:xfrm>
            <a:off x="168386" y="2799184"/>
            <a:ext cx="12023614" cy="394451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E41C541-446F-6DBF-A899-70FACEFB883D}"/>
              </a:ext>
            </a:extLst>
          </p:cNvPr>
          <p:cNvSpPr/>
          <p:nvPr/>
        </p:nvSpPr>
        <p:spPr>
          <a:xfrm>
            <a:off x="7570922" y="114300"/>
            <a:ext cx="4621078" cy="268488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3486150" y="2914647"/>
            <a:ext cx="6686550" cy="1754326"/>
          </a:xfrm>
          <a:prstGeom prst="rect">
            <a:avLst/>
          </a:prstGeom>
          <a:noFill/>
        </p:spPr>
        <p:txBody>
          <a:bodyPr wrap="square" rtlCol="0">
            <a:spAutoFit/>
          </a:bodyPr>
          <a:lstStyle/>
          <a:p>
            <a:r>
              <a:rPr lang="en-US" dirty="0"/>
              <a:t>Here you can select the files to analyze.</a:t>
            </a:r>
          </a:p>
          <a:p>
            <a:r>
              <a:rPr lang="en-US" dirty="0"/>
              <a:t>Options:</a:t>
            </a:r>
          </a:p>
          <a:p>
            <a:pPr marL="342900" indent="-342900">
              <a:buAutoNum type="arabicPeriod"/>
            </a:pPr>
            <a:r>
              <a:rPr lang="en-US" dirty="0"/>
              <a:t>Select one or more TDMS files, all in the same folder</a:t>
            </a:r>
          </a:p>
          <a:p>
            <a:pPr marL="342900" indent="-342900">
              <a:buAutoNum type="arabicPeriod"/>
            </a:pPr>
            <a:r>
              <a:rPr lang="en-US" dirty="0"/>
              <a:t>Select a text file with a list of files (including file path). You could (if you really want) put files from different magnets</a:t>
            </a:r>
          </a:p>
          <a:p>
            <a:pPr marL="342900" indent="-342900">
              <a:buAutoNum type="arabicPeriod"/>
            </a:pPr>
            <a:r>
              <a:rPr lang="en-US" dirty="0"/>
              <a:t>The currently open file</a:t>
            </a:r>
          </a:p>
        </p:txBody>
      </p:sp>
      <p:sp>
        <p:nvSpPr>
          <p:cNvPr id="9" name="Slide Number Placeholder 8">
            <a:extLst>
              <a:ext uri="{FF2B5EF4-FFF2-40B4-BE49-F238E27FC236}">
                <a16:creationId xmlns:a16="http://schemas.microsoft.com/office/drawing/2014/main" id="{5EC0E691-8068-7826-0204-DF319C5EA6DF}"/>
              </a:ext>
            </a:extLst>
          </p:cNvPr>
          <p:cNvSpPr>
            <a:spLocks noGrp="1"/>
          </p:cNvSpPr>
          <p:nvPr>
            <p:ph type="sldNum" sz="quarter" idx="12"/>
          </p:nvPr>
        </p:nvSpPr>
        <p:spPr/>
        <p:txBody>
          <a:bodyPr/>
          <a:lstStyle/>
          <a:p>
            <a:fld id="{713454D8-387F-478A-925F-137CDA56CE39}" type="slidenum">
              <a:rPr lang="en-US" smtClean="0"/>
              <a:t>6</a:t>
            </a:fld>
            <a:endParaRPr lang="en-US"/>
          </a:p>
        </p:txBody>
      </p:sp>
    </p:spTree>
    <p:extLst>
      <p:ext uri="{BB962C8B-B14F-4D97-AF65-F5344CB8AC3E}">
        <p14:creationId xmlns:p14="http://schemas.microsoft.com/office/powerpoint/2010/main" val="24369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A3D90BB-DDA4-CD8A-E422-0480F5238876}"/>
              </a:ext>
            </a:extLst>
          </p:cNvPr>
          <p:cNvPicPr>
            <a:picLocks noChangeAspect="1"/>
          </p:cNvPicPr>
          <p:nvPr/>
        </p:nvPicPr>
        <p:blipFill>
          <a:blip r:embed="rId2"/>
          <a:stretch>
            <a:fillRect/>
          </a:stretch>
        </p:blipFill>
        <p:spPr>
          <a:xfrm>
            <a:off x="261937" y="568323"/>
            <a:ext cx="11669157" cy="5721859"/>
          </a:xfrm>
          <a:prstGeom prst="rect">
            <a:avLst/>
          </a:prstGeom>
        </p:spPr>
      </p:pic>
      <p:sp>
        <p:nvSpPr>
          <p:cNvPr id="5" name="Rectangle 4">
            <a:extLst>
              <a:ext uri="{FF2B5EF4-FFF2-40B4-BE49-F238E27FC236}">
                <a16:creationId xmlns:a16="http://schemas.microsoft.com/office/drawing/2014/main" id="{32DAF705-5E43-3A07-9B18-0550217D4BA0}"/>
              </a:ext>
            </a:extLst>
          </p:cNvPr>
          <p:cNvSpPr/>
          <p:nvPr/>
        </p:nvSpPr>
        <p:spPr>
          <a:xfrm>
            <a:off x="168384" y="3429000"/>
            <a:ext cx="7371540" cy="331470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E41C541-446F-6DBF-A899-70FACEFB883D}"/>
              </a:ext>
            </a:extLst>
          </p:cNvPr>
          <p:cNvSpPr/>
          <p:nvPr/>
        </p:nvSpPr>
        <p:spPr>
          <a:xfrm>
            <a:off x="7539925" y="114299"/>
            <a:ext cx="4483682" cy="662939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1707147" y="3566510"/>
            <a:ext cx="7371539" cy="2031325"/>
          </a:xfrm>
          <a:prstGeom prst="rect">
            <a:avLst/>
          </a:prstGeom>
          <a:noFill/>
        </p:spPr>
        <p:txBody>
          <a:bodyPr wrap="square" rtlCol="0">
            <a:spAutoFit/>
          </a:bodyPr>
          <a:lstStyle/>
          <a:p>
            <a:r>
              <a:rPr lang="en-US" dirty="0"/>
              <a:t>After selecting the files, DMM-Blender will automatically propose a destination folder with the same logic as OAQ:</a:t>
            </a:r>
          </a:p>
          <a:p>
            <a:r>
              <a:rPr lang="en-US" dirty="0" err="1"/>
              <a:t>mtbop</a:t>
            </a:r>
            <a:r>
              <a:rPr lang="en-US" dirty="0"/>
              <a:t>/</a:t>
            </a:r>
            <a:r>
              <a:rPr lang="en-US" dirty="0" err="1"/>
              <a:t>MTB_meas</a:t>
            </a:r>
            <a:r>
              <a:rPr lang="en-US" dirty="0"/>
              <a:t>/ANALYSIS/[magnet]/DMM-Blender</a:t>
            </a:r>
          </a:p>
          <a:p>
            <a:endParaRPr lang="en-US" dirty="0"/>
          </a:p>
          <a:p>
            <a:r>
              <a:rPr lang="en-US" dirty="0"/>
              <a:t>If you want a different you can change it. </a:t>
            </a:r>
          </a:p>
          <a:p>
            <a:endParaRPr lang="en-US" dirty="0"/>
          </a:p>
          <a:p>
            <a:r>
              <a:rPr lang="en-US" b="1" dirty="0">
                <a:solidFill>
                  <a:srgbClr val="FF0000"/>
                </a:solidFill>
              </a:rPr>
              <a:t>Best practice: use the same magnet name for DAQ and DMM configuration</a:t>
            </a:r>
          </a:p>
        </p:txBody>
      </p:sp>
      <p:sp>
        <p:nvSpPr>
          <p:cNvPr id="2" name="Rectangle 1">
            <a:extLst>
              <a:ext uri="{FF2B5EF4-FFF2-40B4-BE49-F238E27FC236}">
                <a16:creationId xmlns:a16="http://schemas.microsoft.com/office/drawing/2014/main" id="{2C6A8F3D-D3DD-188A-A685-87E671EBFFAC}"/>
              </a:ext>
            </a:extLst>
          </p:cNvPr>
          <p:cNvSpPr/>
          <p:nvPr/>
        </p:nvSpPr>
        <p:spPr>
          <a:xfrm>
            <a:off x="168384" y="114296"/>
            <a:ext cx="7371540" cy="263978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CACF6EB3-DA97-1AC9-E64D-46EDA81E0A84}"/>
              </a:ext>
            </a:extLst>
          </p:cNvPr>
          <p:cNvSpPr>
            <a:spLocks noGrp="1"/>
          </p:cNvSpPr>
          <p:nvPr>
            <p:ph type="sldNum" sz="quarter" idx="12"/>
          </p:nvPr>
        </p:nvSpPr>
        <p:spPr/>
        <p:txBody>
          <a:bodyPr/>
          <a:lstStyle/>
          <a:p>
            <a:fld id="{713454D8-387F-478A-925F-137CDA56CE39}" type="slidenum">
              <a:rPr lang="en-US" smtClean="0"/>
              <a:t>7</a:t>
            </a:fld>
            <a:endParaRPr lang="en-US"/>
          </a:p>
        </p:txBody>
      </p:sp>
    </p:spTree>
    <p:extLst>
      <p:ext uri="{BB962C8B-B14F-4D97-AF65-F5344CB8AC3E}">
        <p14:creationId xmlns:p14="http://schemas.microsoft.com/office/powerpoint/2010/main" val="1946688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A3D90BB-DDA4-CD8A-E422-0480F5238876}"/>
              </a:ext>
            </a:extLst>
          </p:cNvPr>
          <p:cNvPicPr>
            <a:picLocks noChangeAspect="1"/>
          </p:cNvPicPr>
          <p:nvPr/>
        </p:nvPicPr>
        <p:blipFill>
          <a:blip r:embed="rId2"/>
          <a:stretch>
            <a:fillRect/>
          </a:stretch>
        </p:blipFill>
        <p:spPr>
          <a:xfrm>
            <a:off x="261937" y="568323"/>
            <a:ext cx="11669157" cy="5721859"/>
          </a:xfrm>
          <a:prstGeom prst="rect">
            <a:avLst/>
          </a:prstGeom>
        </p:spPr>
      </p:pic>
      <p:sp>
        <p:nvSpPr>
          <p:cNvPr id="5" name="Rectangle 4">
            <a:extLst>
              <a:ext uri="{FF2B5EF4-FFF2-40B4-BE49-F238E27FC236}">
                <a16:creationId xmlns:a16="http://schemas.microsoft.com/office/drawing/2014/main" id="{32DAF705-5E43-3A07-9B18-0550217D4BA0}"/>
              </a:ext>
            </a:extLst>
          </p:cNvPr>
          <p:cNvSpPr/>
          <p:nvPr/>
        </p:nvSpPr>
        <p:spPr>
          <a:xfrm>
            <a:off x="168384" y="4691742"/>
            <a:ext cx="7371540" cy="2051957"/>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E41C541-446F-6DBF-A899-70FACEFB883D}"/>
              </a:ext>
            </a:extLst>
          </p:cNvPr>
          <p:cNvSpPr/>
          <p:nvPr/>
        </p:nvSpPr>
        <p:spPr>
          <a:xfrm>
            <a:off x="7539925" y="114299"/>
            <a:ext cx="4483682" cy="662939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7539924" y="2898798"/>
            <a:ext cx="4143375" cy="2585323"/>
          </a:xfrm>
          <a:prstGeom prst="rect">
            <a:avLst/>
          </a:prstGeom>
          <a:noFill/>
        </p:spPr>
        <p:txBody>
          <a:bodyPr wrap="square" rtlCol="0">
            <a:spAutoFit/>
          </a:bodyPr>
          <a:lstStyle/>
          <a:p>
            <a:r>
              <a:rPr lang="en-US" dirty="0"/>
              <a:t>You can save the analysis settings (discussed later) and re-use them. This is great for consistency in the analysis and saves a lot of time.</a:t>
            </a:r>
          </a:p>
          <a:p>
            <a:endParaRPr lang="en-US" dirty="0"/>
          </a:p>
          <a:p>
            <a:r>
              <a:rPr lang="en-US" dirty="0"/>
              <a:t>You can also attach a report template to the automatic one, at the end of processing. Useful for example for VI analysis.</a:t>
            </a:r>
          </a:p>
        </p:txBody>
      </p:sp>
      <p:sp>
        <p:nvSpPr>
          <p:cNvPr id="2" name="Rectangle 1">
            <a:extLst>
              <a:ext uri="{FF2B5EF4-FFF2-40B4-BE49-F238E27FC236}">
                <a16:creationId xmlns:a16="http://schemas.microsoft.com/office/drawing/2014/main" id="{2C6A8F3D-D3DD-188A-A685-87E671EBFFAC}"/>
              </a:ext>
            </a:extLst>
          </p:cNvPr>
          <p:cNvSpPr/>
          <p:nvPr/>
        </p:nvSpPr>
        <p:spPr>
          <a:xfrm>
            <a:off x="168384" y="114296"/>
            <a:ext cx="7371540" cy="331470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CACF6EB3-DA97-1AC9-E64D-46EDA81E0A84}"/>
              </a:ext>
            </a:extLst>
          </p:cNvPr>
          <p:cNvSpPr>
            <a:spLocks noGrp="1"/>
          </p:cNvSpPr>
          <p:nvPr>
            <p:ph type="sldNum" sz="quarter" idx="12"/>
          </p:nvPr>
        </p:nvSpPr>
        <p:spPr/>
        <p:txBody>
          <a:bodyPr/>
          <a:lstStyle/>
          <a:p>
            <a:fld id="{713454D8-387F-478A-925F-137CDA56CE39}" type="slidenum">
              <a:rPr lang="en-US" smtClean="0"/>
              <a:t>8</a:t>
            </a:fld>
            <a:endParaRPr lang="en-US"/>
          </a:p>
        </p:txBody>
      </p:sp>
    </p:spTree>
    <p:extLst>
      <p:ext uri="{BB962C8B-B14F-4D97-AF65-F5344CB8AC3E}">
        <p14:creationId xmlns:p14="http://schemas.microsoft.com/office/powerpoint/2010/main" val="2751789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DE404A-1E6C-2F82-E9BC-71A225513E86}"/>
              </a:ext>
            </a:extLst>
          </p:cNvPr>
          <p:cNvPicPr>
            <a:picLocks noChangeAspect="1"/>
          </p:cNvPicPr>
          <p:nvPr/>
        </p:nvPicPr>
        <p:blipFill>
          <a:blip r:embed="rId2"/>
          <a:stretch>
            <a:fillRect/>
          </a:stretch>
        </p:blipFill>
        <p:spPr>
          <a:xfrm>
            <a:off x="261937" y="568323"/>
            <a:ext cx="11669157" cy="5721859"/>
          </a:xfrm>
          <a:prstGeom prst="rect">
            <a:avLst/>
          </a:prstGeom>
        </p:spPr>
      </p:pic>
      <p:sp>
        <p:nvSpPr>
          <p:cNvPr id="5" name="Rectangle 4">
            <a:extLst>
              <a:ext uri="{FF2B5EF4-FFF2-40B4-BE49-F238E27FC236}">
                <a16:creationId xmlns:a16="http://schemas.microsoft.com/office/drawing/2014/main" id="{32DAF705-5E43-3A07-9B18-0550217D4BA0}"/>
              </a:ext>
            </a:extLst>
          </p:cNvPr>
          <p:cNvSpPr/>
          <p:nvPr/>
        </p:nvSpPr>
        <p:spPr>
          <a:xfrm>
            <a:off x="168384" y="211621"/>
            <a:ext cx="7461139" cy="653207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E41C541-446F-6DBF-A899-70FACEFB883D}"/>
              </a:ext>
            </a:extLst>
          </p:cNvPr>
          <p:cNvSpPr/>
          <p:nvPr/>
        </p:nvSpPr>
        <p:spPr>
          <a:xfrm>
            <a:off x="7629524" y="1926771"/>
            <a:ext cx="4394083" cy="4816927"/>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1400174" y="978664"/>
            <a:ext cx="5667376" cy="3139321"/>
          </a:xfrm>
          <a:prstGeom prst="rect">
            <a:avLst/>
          </a:prstGeom>
          <a:noFill/>
        </p:spPr>
        <p:txBody>
          <a:bodyPr wrap="square" rtlCol="0">
            <a:spAutoFit/>
          </a:bodyPr>
          <a:lstStyle/>
          <a:p>
            <a:r>
              <a:rPr lang="en-US" dirty="0"/>
              <a:t>You can select some analysis options as well:</a:t>
            </a:r>
          </a:p>
          <a:p>
            <a:endParaRPr lang="en-US" dirty="0"/>
          </a:p>
          <a:p>
            <a:pPr marL="342900" indent="-342900">
              <a:buAutoNum type="arabicPeriod"/>
            </a:pPr>
            <a:r>
              <a:rPr lang="en-US" b="1" dirty="0"/>
              <a:t>Use the full time range for all analysis</a:t>
            </a:r>
            <a:r>
              <a:rPr lang="en-US" dirty="0"/>
              <a:t>: by default, DMM-Blender lets you choose the time range to analyze. Choose this to skip this step and use all the data points from the DMM file.</a:t>
            </a:r>
          </a:p>
          <a:p>
            <a:pPr marL="342900" indent="-342900">
              <a:buAutoNum type="arabicPeriod"/>
            </a:pPr>
            <a:endParaRPr lang="en-US" dirty="0"/>
          </a:p>
          <a:p>
            <a:pPr marL="342900" indent="-342900">
              <a:buAutoNum type="arabicPeriod"/>
            </a:pPr>
            <a:r>
              <a:rPr lang="en-US" b="1" dirty="0"/>
              <a:t>Use a common time range for all analysis</a:t>
            </a:r>
            <a:r>
              <a:rPr lang="en-US" dirty="0"/>
              <a:t>: select this option if you want to use the same data points for all analysis (default). If you want to use different parts of the file for different analysis, un-select it.</a:t>
            </a:r>
          </a:p>
        </p:txBody>
      </p:sp>
      <p:sp>
        <p:nvSpPr>
          <p:cNvPr id="3" name="Slide Number Placeholder 2">
            <a:extLst>
              <a:ext uri="{FF2B5EF4-FFF2-40B4-BE49-F238E27FC236}">
                <a16:creationId xmlns:a16="http://schemas.microsoft.com/office/drawing/2014/main" id="{B58F7DFB-83E3-09E4-EBEA-B0505F2A1625}"/>
              </a:ext>
            </a:extLst>
          </p:cNvPr>
          <p:cNvSpPr>
            <a:spLocks noGrp="1"/>
          </p:cNvSpPr>
          <p:nvPr>
            <p:ph type="sldNum" sz="quarter" idx="12"/>
          </p:nvPr>
        </p:nvSpPr>
        <p:spPr/>
        <p:txBody>
          <a:bodyPr/>
          <a:lstStyle/>
          <a:p>
            <a:fld id="{713454D8-387F-478A-925F-137CDA56CE39}" type="slidenum">
              <a:rPr lang="en-US" smtClean="0"/>
              <a:t>9</a:t>
            </a:fld>
            <a:endParaRPr lang="en-US"/>
          </a:p>
        </p:txBody>
      </p:sp>
    </p:spTree>
    <p:extLst>
      <p:ext uri="{BB962C8B-B14F-4D97-AF65-F5344CB8AC3E}">
        <p14:creationId xmlns:p14="http://schemas.microsoft.com/office/powerpoint/2010/main" val="35218513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CERN_16x9_2021</Template>
  <TotalTime>3032</TotalTime>
  <Words>2644</Words>
  <Application>Microsoft Office PowerPoint</Application>
  <PresentationFormat>Widescreen</PresentationFormat>
  <Paragraphs>303</Paragraphs>
  <Slides>45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Calibri Light</vt:lpstr>
      <vt:lpstr>Cambria Math</vt:lpstr>
      <vt:lpstr>Office Theme</vt:lpstr>
      <vt:lpstr>DMM-Blender training</vt:lpstr>
      <vt:lpstr>Topics</vt:lpstr>
      <vt:lpstr>What is DMM-Blender?</vt:lpstr>
      <vt:lpstr>How to use  DMM-Blender?</vt:lpstr>
      <vt:lpstr>Main settings window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Analysis settings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DMM-Blender output</vt:lpstr>
      <vt:lpstr>Main output: text file</vt:lpstr>
      <vt:lpstr>Secondary output: report</vt:lpstr>
      <vt:lpstr>Secondary output: report</vt:lpstr>
      <vt:lpstr>Secondary output: report</vt:lpstr>
      <vt:lpstr>Secondary output: report</vt:lpstr>
      <vt:lpstr>Secondary output: report</vt:lpstr>
      <vt:lpstr>Secondary output: report</vt:lpstr>
      <vt:lpstr>DMM data in Carpenter</vt:lpstr>
      <vt:lpstr>Measurement errors</vt:lpstr>
      <vt:lpstr>Definitions and how I use them</vt:lpstr>
      <vt:lpstr>DMM cards accuracy</vt:lpstr>
      <vt:lpstr>DMM cards precision (additional noise error)</vt:lpstr>
      <vt:lpstr>Error treatment – first look</vt:lpstr>
      <vt:lpstr>Error treatment – multiple averages</vt:lpstr>
      <vt:lpstr>Error treatment with multiple averages</vt:lpstr>
      <vt:lpstr>What about the splices’ resistance error?</vt:lpstr>
      <vt:lpstr>Confidence bars equations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OAQ training</dc:title>
  <dc:creator>Franco Julio Mangiarotti</dc:creator>
  <cp:lastModifiedBy>Franco Julio Mangiarotti</cp:lastModifiedBy>
  <cp:revision>58</cp:revision>
  <dcterms:created xsi:type="dcterms:W3CDTF">2023-03-21T10:42:18Z</dcterms:created>
  <dcterms:modified xsi:type="dcterms:W3CDTF">2023-05-03T15:09:36Z</dcterms:modified>
</cp:coreProperties>
</file>