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8" r:id="rId2"/>
    <p:sldId id="273" r:id="rId3"/>
    <p:sldId id="281" r:id="rId4"/>
    <p:sldId id="274" r:id="rId5"/>
    <p:sldId id="276" r:id="rId6"/>
    <p:sldId id="277" r:id="rId7"/>
    <p:sldId id="280" r:id="rId8"/>
    <p:sldId id="278" r:id="rId9"/>
    <p:sldId id="271" r:id="rId10"/>
    <p:sldId id="279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A683"/>
    <a:srgbClr val="1E5AA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4660"/>
  </p:normalViewPr>
  <p:slideViewPr>
    <p:cSldViewPr>
      <p:cViewPr varScale="1">
        <p:scale>
          <a:sx n="128" d="100"/>
          <a:sy n="128" d="100"/>
        </p:scale>
        <p:origin x="45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enaour\cernbox\Documents\CryomagnetCoordination\Triplet\triplet%20performan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[triplet performance.xlsx]Sheet3!PivotTable3</c:name>
    <c:fmtId val="20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/>
              <a:t>MQXA</a:t>
            </a:r>
          </a:p>
        </c:rich>
      </c:tx>
      <c:layout>
        <c:manualLayout>
          <c:xMode val="edge"/>
          <c:yMode val="edge"/>
          <c:x val="0.44357511193453769"/>
          <c:y val="2.21274424030329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4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none"/>
        </c:marker>
      </c:pivotFmt>
      <c:pivotFmt>
        <c:idx val="6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7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3"/>
            </a:solidFill>
            <a:ln w="9525">
              <a:solidFill>
                <a:schemeClr val="accent3"/>
              </a:solidFill>
            </a:ln>
            <a:effectLst/>
          </c:spPr>
        </c:marker>
      </c:pivotFmt>
      <c:pivotFmt>
        <c:idx val="9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4"/>
            </a:solidFill>
            <a:ln w="9525">
              <a:solidFill>
                <a:schemeClr val="accent4"/>
              </a:solidFill>
            </a:ln>
            <a:effectLst/>
          </c:spPr>
        </c:marker>
      </c:pivotFmt>
      <c:pivotFmt>
        <c:idx val="10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5"/>
            </a:solidFill>
            <a:ln w="9525">
              <a:solidFill>
                <a:schemeClr val="accent5"/>
              </a:solidFill>
            </a:ln>
            <a:effectLst/>
          </c:spPr>
        </c:marker>
      </c:pivotFmt>
      <c:pivotFmt>
        <c:idx val="11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5"/>
            </a:solidFill>
            <a:ln w="9525">
              <a:solidFill>
                <a:schemeClr val="accent5"/>
              </a:solidFill>
            </a:ln>
            <a:effectLst/>
          </c:spPr>
        </c:marker>
      </c:pivotFmt>
      <c:pivotFmt>
        <c:idx val="1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1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14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3"/>
            </a:solidFill>
            <a:ln w="9525">
              <a:solidFill>
                <a:schemeClr val="accent3"/>
              </a:solidFill>
            </a:ln>
            <a:effectLst/>
          </c:spPr>
        </c:marker>
      </c:pivotFmt>
      <c:pivotFmt>
        <c:idx val="15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4"/>
            </a:solidFill>
            <a:ln w="9525">
              <a:solidFill>
                <a:schemeClr val="accent4"/>
              </a:solidFill>
            </a:ln>
            <a:effectLst/>
          </c:spPr>
        </c:marker>
      </c:pivotFmt>
      <c:pivotFmt>
        <c:idx val="16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5"/>
            </a:solidFill>
            <a:ln w="9525">
              <a:solidFill>
                <a:schemeClr val="accent5"/>
              </a:solidFill>
            </a:ln>
            <a:effectLst/>
          </c:spPr>
        </c:marker>
      </c:pivotFmt>
      <c:pivotFmt>
        <c:idx val="17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1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19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3"/>
            </a:solidFill>
            <a:ln w="9525">
              <a:solidFill>
                <a:schemeClr val="accent3"/>
              </a:solidFill>
            </a:ln>
            <a:effectLst/>
          </c:spPr>
        </c:marker>
      </c:pivotFmt>
      <c:pivotFmt>
        <c:idx val="2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4"/>
            </a:solidFill>
            <a:ln w="9525">
              <a:solidFill>
                <a:schemeClr val="accent4"/>
              </a:solidFill>
            </a:ln>
            <a:effectLst/>
          </c:spPr>
        </c:marker>
      </c:pivotFmt>
      <c:pivotFmt>
        <c:idx val="21"/>
        <c:spPr>
          <a:solidFill>
            <a:schemeClr val="accent1"/>
          </a:solidFill>
          <a:ln w="28575" cap="rnd">
            <a:solidFill>
              <a:schemeClr val="tx1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5"/>
            </a:solidFill>
            <a:ln w="9525">
              <a:solidFill>
                <a:schemeClr val="accent5"/>
              </a:solidFill>
            </a:ln>
            <a:effectLst/>
          </c:spPr>
        </c:marker>
      </c:pivotFmt>
    </c:pivotFmts>
    <c:plotArea>
      <c:layout>
        <c:manualLayout>
          <c:layoutTarget val="inner"/>
          <c:xMode val="edge"/>
          <c:yMode val="edge"/>
          <c:x val="8.6507539498739128E-2"/>
          <c:y val="0.14249781277340332"/>
          <c:w val="0.8465762956101075"/>
          <c:h val="0.65853091280256637"/>
        </c:manualLayout>
      </c:layout>
      <c:lineChart>
        <c:grouping val="standard"/>
        <c:varyColors val="0"/>
        <c:ser>
          <c:idx val="0"/>
          <c:order val="0"/>
          <c:tx>
            <c:strRef>
              <c:f>Sheet3!$B$36:$B$39</c:f>
              <c:strCache>
                <c:ptCount val="1"/>
                <c:pt idx="0">
                  <c:v>- - MQXA_FL0011 - 0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Sheet3!$A$40:$A$61</c:f>
              <c:strCach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strCache>
            </c:strRef>
          </c:cat>
          <c:val>
            <c:numRef>
              <c:f>Sheet3!$B$40:$B$61</c:f>
              <c:numCache>
                <c:formatCode>General</c:formatCode>
                <c:ptCount val="22"/>
                <c:pt idx="0">
                  <c:v>6671</c:v>
                </c:pt>
                <c:pt idx="1">
                  <c:v>6966</c:v>
                </c:pt>
                <c:pt idx="2">
                  <c:v>7102</c:v>
                </c:pt>
                <c:pt idx="3">
                  <c:v>7158</c:v>
                </c:pt>
                <c:pt idx="4">
                  <c:v>7493</c:v>
                </c:pt>
                <c:pt idx="5">
                  <c:v>7088</c:v>
                </c:pt>
                <c:pt idx="6">
                  <c:v>7179</c:v>
                </c:pt>
                <c:pt idx="7">
                  <c:v>7424</c:v>
                </c:pt>
                <c:pt idx="8">
                  <c:v>7458</c:v>
                </c:pt>
                <c:pt idx="9">
                  <c:v>7584</c:v>
                </c:pt>
                <c:pt idx="10">
                  <c:v>7499</c:v>
                </c:pt>
                <c:pt idx="11">
                  <c:v>7527</c:v>
                </c:pt>
                <c:pt idx="12">
                  <c:v>7493</c:v>
                </c:pt>
                <c:pt idx="13">
                  <c:v>7554</c:v>
                </c:pt>
                <c:pt idx="14">
                  <c:v>7620</c:v>
                </c:pt>
                <c:pt idx="15">
                  <c:v>7481</c:v>
                </c:pt>
                <c:pt idx="16">
                  <c:v>7492</c:v>
                </c:pt>
                <c:pt idx="17">
                  <c:v>7558</c:v>
                </c:pt>
                <c:pt idx="18">
                  <c:v>7238</c:v>
                </c:pt>
                <c:pt idx="19">
                  <c:v>7559</c:v>
                </c:pt>
                <c:pt idx="20">
                  <c:v>7720</c:v>
                </c:pt>
                <c:pt idx="21">
                  <c:v>7470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BB-4617-9469-E6A43E4CE7EA}"/>
            </c:ext>
          </c:extLst>
        </c:ser>
        <c:ser>
          <c:idx val="1"/>
          <c:order val="1"/>
          <c:tx>
            <c:strRef>
              <c:f>Sheet3!$C$36:$C$39</c:f>
              <c:strCache>
                <c:ptCount val="1"/>
                <c:pt idx="0">
                  <c:v>- - MQXA_FL0011 - 1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Sheet3!$A$40:$A$61</c:f>
              <c:strCach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strCache>
            </c:strRef>
          </c:cat>
          <c:val>
            <c:numRef>
              <c:f>Sheet3!$C$40:$C$61</c:f>
              <c:numCache>
                <c:formatCode>General</c:formatCode>
                <c:ptCount val="22"/>
                <c:pt idx="0">
                  <c:v>7611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BB-4617-9469-E6A43E4CE7EA}"/>
            </c:ext>
          </c:extLst>
        </c:ser>
        <c:ser>
          <c:idx val="2"/>
          <c:order val="2"/>
          <c:tx>
            <c:strRef>
              <c:f>Sheet3!$E$36:$E$39</c:f>
              <c:strCache>
                <c:ptCount val="1"/>
                <c:pt idx="0">
                  <c:v>Q1 - MQXA_FL0009 - 0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Sheet3!$A$40:$A$61</c:f>
              <c:strCach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strCache>
            </c:strRef>
          </c:cat>
          <c:val>
            <c:numRef>
              <c:f>Sheet3!$E$40:$E$61</c:f>
              <c:numCache>
                <c:formatCode>General</c:formatCode>
                <c:ptCount val="22"/>
                <c:pt idx="0">
                  <c:v>6902</c:v>
                </c:pt>
                <c:pt idx="1">
                  <c:v>6830</c:v>
                </c:pt>
                <c:pt idx="2">
                  <c:v>7428</c:v>
                </c:pt>
                <c:pt idx="3">
                  <c:v>7607</c:v>
                </c:pt>
                <c:pt idx="4">
                  <c:v>7664</c:v>
                </c:pt>
                <c:pt idx="5">
                  <c:v>7661</c:v>
                </c:pt>
                <c:pt idx="6">
                  <c:v>7708</c:v>
                </c:pt>
                <c:pt idx="7">
                  <c:v>7623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FBB-4617-9469-E6A43E4CE7EA}"/>
            </c:ext>
          </c:extLst>
        </c:ser>
        <c:ser>
          <c:idx val="3"/>
          <c:order val="3"/>
          <c:tx>
            <c:strRef>
              <c:f>Sheet3!$G$36:$G$39</c:f>
              <c:strCache>
                <c:ptCount val="1"/>
                <c:pt idx="0">
                  <c:v>Q3 - MQXA_FL0019 - 0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Sheet3!$A$40:$A$61</c:f>
              <c:strCach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strCache>
            </c:strRef>
          </c:cat>
          <c:val>
            <c:numRef>
              <c:f>Sheet3!$G$40:$G$61</c:f>
              <c:numCache>
                <c:formatCode>General</c:formatCode>
                <c:ptCount val="22"/>
                <c:pt idx="0">
                  <c:v>7299</c:v>
                </c:pt>
                <c:pt idx="1">
                  <c:v>7328</c:v>
                </c:pt>
                <c:pt idx="2">
                  <c:v>7360</c:v>
                </c:pt>
                <c:pt idx="3">
                  <c:v>7621</c:v>
                </c:pt>
                <c:pt idx="4">
                  <c:v>7479</c:v>
                </c:pt>
                <c:pt idx="5">
                  <c:v>7595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FBB-4617-9469-E6A43E4CE7EA}"/>
            </c:ext>
          </c:extLst>
        </c:ser>
        <c:ser>
          <c:idx val="4"/>
          <c:order val="4"/>
          <c:tx>
            <c:strRef>
              <c:f>Sheet3!$I$36:$I$39</c:f>
              <c:strCache>
                <c:ptCount val="1"/>
                <c:pt idx="0">
                  <c:v>(blank) - LHC nominal current - (blank)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Sheet3!$A$40:$A$61</c:f>
              <c:strCach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strCache>
            </c:strRef>
          </c:cat>
          <c:val>
            <c:numRef>
              <c:f>Sheet3!$I$40:$I$61</c:f>
              <c:numCache>
                <c:formatCode>General</c:formatCode>
                <c:ptCount val="22"/>
                <c:pt idx="0">
                  <c:v>7180</c:v>
                </c:pt>
                <c:pt idx="21">
                  <c:v>7180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FBB-4617-9469-E6A43E4CE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8582072"/>
        <c:axId val="588582464"/>
      </c:lineChart>
      <c:catAx>
        <c:axId val="58858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582464"/>
        <c:crosses val="autoZero"/>
        <c:auto val="1"/>
        <c:lblAlgn val="ctr"/>
        <c:lblOffset val="100"/>
        <c:noMultiLvlLbl val="0"/>
      </c:catAx>
      <c:valAx>
        <c:axId val="58858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582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0268577707889994"/>
          <c:y val="0.42483075992871028"/>
          <c:w val="0.4016223560290258"/>
          <c:h val="0.34523617769833503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9892C-0CF5-423C-9177-DD22E871BCED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F8CBC-66E2-451E-B3E4-0F2F6F6EB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808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 anchor="b"/>
          <a:lstStyle>
            <a:lvl1pPr algn="r"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smtClean="0"/>
              <a:t>S. Le Naour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65984" cy="1826363"/>
          </a:xfrm>
        </p:spPr>
        <p:txBody>
          <a:bodyPr tIns="0" bIns="0" anchor="ctr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rgbClr val="1E5AAE"/>
                  </a:solidFill>
                  <a:prstDash val="solid"/>
                </a:ln>
                <a:solidFill>
                  <a:srgbClr val="1E5AAE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76136" y="465313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rgbClr val="1E5AAE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4000" cy="820800"/>
          </a:xfrm>
        </p:spPr>
        <p:txBody>
          <a:bodyPr/>
          <a:lstStyle/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6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20800"/>
          </a:xfrm>
        </p:spPr>
        <p:txBody>
          <a:bodyPr anchor="t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96753"/>
            <a:ext cx="4040188" cy="3759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96753"/>
            <a:ext cx="4041775" cy="37596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6000" cy="820800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12227"/>
            <a:ext cx="8226854" cy="819244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6854" cy="4868283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S. Le Naour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rgbClr val="1E5AAE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 panose="05000000000000000000" pitchFamily="2" charset="2"/>
        <a:buChar char="Ø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C00000"/>
        </a:buClr>
        <a:buSzPct val="85000"/>
        <a:buFont typeface="Arial"/>
        <a:buChar char="•"/>
        <a:defRPr kumimoji="0" sz="2000" kern="1200">
          <a:solidFill>
            <a:srgbClr val="1E5AAE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C00000"/>
        </a:buClr>
        <a:buSzPct val="9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C00000"/>
        </a:buClr>
        <a:buSzPct val="10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5.cern.ch/equipment/HCMCBX_001-SP000035" TargetMode="External"/><Relationship Id="rId3" Type="http://schemas.openxmlformats.org/officeDocument/2006/relationships/hyperlink" Target="https://edms5.cern.ch/equipment/HCLQXB_001-FL000001" TargetMode="External"/><Relationship Id="rId7" Type="http://schemas.openxmlformats.org/officeDocument/2006/relationships/hyperlink" Target="https://edms5.cern.ch/equipment/HCMCBX_001-SP000032" TargetMode="External"/><Relationship Id="rId2" Type="http://schemas.openxmlformats.org/officeDocument/2006/relationships/hyperlink" Target="https://edms5.cern.ch/equipment/HCLQXA_001-FL000008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5.cern.ch/equipment/HCMQXA_001-FL000020" TargetMode="External"/><Relationship Id="rId11" Type="http://schemas.openxmlformats.org/officeDocument/2006/relationships/hyperlink" Target="https://edms5.cern.ch/equipment/HCMCSTX001-CR000012" TargetMode="External"/><Relationship Id="rId5" Type="http://schemas.openxmlformats.org/officeDocument/2006/relationships/hyperlink" Target="https://edms5.cern.ch/equipment/HCMQXA_001-FL000011" TargetMode="External"/><Relationship Id="rId10" Type="http://schemas.openxmlformats.org/officeDocument/2006/relationships/hyperlink" Target="https://edms5.cern.ch/equipment/HCMCSTX001-CR000005" TargetMode="External"/><Relationship Id="rId4" Type="http://schemas.openxmlformats.org/officeDocument/2006/relationships/hyperlink" Target="https://edms5.cern.ch/equipment/HCLQXC_001-FL000009" TargetMode="External"/><Relationship Id="rId9" Type="http://schemas.openxmlformats.org/officeDocument/2006/relationships/hyperlink" Target="https://edms5.cern.ch/equipment/HCMCBXA001-SP00003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38642/1" TargetMode="External"/><Relationship Id="rId2" Type="http://schemas.openxmlformats.org/officeDocument/2006/relationships/hyperlink" Target="https://edms.cern.ch/document/1709956/1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</a:t>
            </a:r>
            <a:r>
              <a:rPr lang="fr-CH" dirty="0" err="1" smtClean="0"/>
              <a:t>spare</a:t>
            </a:r>
            <a:r>
              <a:rPr lang="fr-CH" dirty="0" smtClean="0"/>
              <a:t> for IT </a:t>
            </a:r>
            <a:r>
              <a:rPr lang="fr-CH" dirty="0" err="1" smtClean="0"/>
              <a:t>magnets</a:t>
            </a:r>
            <a:r>
              <a:rPr lang="fr-CH" dirty="0" smtClean="0"/>
              <a:t> and cold D1s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LHC IT </a:t>
            </a:r>
            <a:r>
              <a:rPr lang="fr-CH" dirty="0" err="1" smtClean="0"/>
              <a:t>Task</a:t>
            </a:r>
            <a:r>
              <a:rPr lang="fr-CH" dirty="0" smtClean="0"/>
              <a:t> Force, </a:t>
            </a:r>
          </a:p>
          <a:p>
            <a:r>
              <a:rPr lang="fr-CH" dirty="0" smtClean="0"/>
              <a:t>S. Le Naour, 08/06/2023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493862C1-9057-4122-A60D-1A0066E50FF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9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48680"/>
            <a:ext cx="8668941" cy="1988477"/>
          </a:xfrm>
          <a:prstGeom prst="rect">
            <a:avLst/>
          </a:prstGeom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399678"/>
              </p:ext>
            </p:extLst>
          </p:nvPr>
        </p:nvGraphicFramePr>
        <p:xfrm>
          <a:off x="0" y="4221088"/>
          <a:ext cx="5616624" cy="287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1199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IT Spare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Three </a:t>
            </a:r>
            <a:r>
              <a:rPr lang="en-GB" sz="1800" dirty="0" err="1" smtClean="0"/>
              <a:t>cryo</a:t>
            </a:r>
            <a:r>
              <a:rPr lang="en-GB" sz="1800" dirty="0" smtClean="0"/>
              <a:t>-magnets are stored</a:t>
            </a:r>
          </a:p>
          <a:p>
            <a:pPr lvl="1"/>
            <a:r>
              <a:rPr lang="en-GB" sz="1800" dirty="0" smtClean="0">
                <a:hlinkClick r:id="rId2"/>
              </a:rPr>
              <a:t>HCLQXA_001-FL000008</a:t>
            </a:r>
            <a:r>
              <a:rPr lang="en-GB" sz="1800" dirty="0" smtClean="0"/>
              <a:t> (Q1 – LQXA-08)</a:t>
            </a:r>
          </a:p>
          <a:p>
            <a:pPr lvl="1"/>
            <a:r>
              <a:rPr lang="en-GB" sz="1800" dirty="0" smtClean="0">
                <a:hlinkClick r:id="rId3"/>
              </a:rPr>
              <a:t>HCLQXB_001-FL000001</a:t>
            </a:r>
            <a:r>
              <a:rPr lang="en-GB" sz="1800" dirty="0" smtClean="0"/>
              <a:t> (Q2 – LQXB-01)</a:t>
            </a:r>
          </a:p>
          <a:p>
            <a:pPr marL="448056" lvl="1" indent="0">
              <a:buNone/>
            </a:pPr>
            <a:r>
              <a:rPr lang="fr-CH" sz="1200" dirty="0" smtClean="0"/>
              <a:t>NCR 555602</a:t>
            </a:r>
            <a:r>
              <a:rPr lang="fr-CH" sz="800" dirty="0" smtClean="0"/>
              <a:t> </a:t>
            </a:r>
            <a:r>
              <a:rPr lang="fr-CH" sz="800" dirty="0"/>
              <a:t>: </a:t>
            </a:r>
            <a:r>
              <a:rPr lang="en-US" sz="1200" dirty="0">
                <a:solidFill>
                  <a:schemeClr val="tx1"/>
                </a:solidFill>
              </a:rPr>
              <a:t>During reception tests performed at CERN, strip heater YT1142 was found open, but this problem was already detected in FERMILAB. It can not be </a:t>
            </a:r>
            <a:r>
              <a:rPr lang="en-US" sz="1200" dirty="0" smtClean="0">
                <a:solidFill>
                  <a:schemeClr val="tx1"/>
                </a:solidFill>
              </a:rPr>
              <a:t>repaired</a:t>
            </a:r>
            <a:endParaRPr lang="en-GB" sz="1200" dirty="0" smtClean="0">
              <a:solidFill>
                <a:schemeClr val="tx1"/>
              </a:solidFill>
            </a:endParaRPr>
          </a:p>
          <a:p>
            <a:pPr lvl="1"/>
            <a:r>
              <a:rPr lang="en-GB" sz="1800" dirty="0" smtClean="0">
                <a:hlinkClick r:id="rId4"/>
              </a:rPr>
              <a:t>HCLQXC_001-FL000009</a:t>
            </a:r>
            <a:r>
              <a:rPr lang="en-GB" sz="1800" dirty="0" smtClean="0"/>
              <a:t> (</a:t>
            </a:r>
            <a:r>
              <a:rPr lang="en-GB" sz="1800" dirty="0"/>
              <a:t>Q3 – LQXC-09</a:t>
            </a:r>
            <a:r>
              <a:rPr lang="en-GB" sz="1800" dirty="0" smtClean="0"/>
              <a:t>)</a:t>
            </a:r>
            <a:endParaRPr lang="en-GB" sz="1800" dirty="0"/>
          </a:p>
          <a:p>
            <a:pPr lvl="1"/>
            <a:endParaRPr lang="en-GB" sz="1800" dirty="0" smtClean="0"/>
          </a:p>
          <a:p>
            <a:r>
              <a:rPr lang="en-GB" sz="1800" dirty="0" smtClean="0"/>
              <a:t>Two main magnets for Q1 or Q3</a:t>
            </a:r>
          </a:p>
          <a:p>
            <a:pPr lvl="1"/>
            <a:r>
              <a:rPr lang="en-GB" sz="1800" dirty="0" smtClean="0">
                <a:hlinkClick r:id="rId5"/>
              </a:rPr>
              <a:t>HCMQXA_001-FL000011</a:t>
            </a:r>
            <a:endParaRPr lang="en-GB" sz="1800" dirty="0" smtClean="0"/>
          </a:p>
          <a:p>
            <a:pPr lvl="1"/>
            <a:r>
              <a:rPr lang="en-GB" sz="1800" dirty="0" smtClean="0">
                <a:hlinkClick r:id="rId6"/>
              </a:rPr>
              <a:t>HCMQXA_001-FL000020</a:t>
            </a:r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Correctors</a:t>
            </a:r>
          </a:p>
          <a:p>
            <a:pPr lvl="1"/>
            <a:r>
              <a:rPr lang="en-GB" sz="1800" dirty="0" smtClean="0"/>
              <a:t>2* MCBX </a:t>
            </a:r>
            <a:r>
              <a:rPr lang="en-GB" sz="1400" dirty="0" smtClean="0"/>
              <a:t>(</a:t>
            </a:r>
            <a:r>
              <a:rPr lang="en-GB" sz="1400" dirty="0" smtClean="0">
                <a:hlinkClick r:id="rId7"/>
              </a:rPr>
              <a:t>HCMCBX_001-SP000032</a:t>
            </a:r>
            <a:r>
              <a:rPr lang="en-GB" sz="1400" dirty="0" smtClean="0"/>
              <a:t>, </a:t>
            </a:r>
            <a:r>
              <a:rPr lang="en-GB" sz="1400" dirty="0" smtClean="0">
                <a:hlinkClick r:id="rId8"/>
              </a:rPr>
              <a:t>HCMCBX_001-SP000035</a:t>
            </a:r>
            <a:r>
              <a:rPr lang="en-GB" sz="1400" dirty="0" smtClean="0"/>
              <a:t>)</a:t>
            </a:r>
          </a:p>
          <a:p>
            <a:pPr lvl="1"/>
            <a:r>
              <a:rPr lang="en-GB" sz="1800" dirty="0" smtClean="0"/>
              <a:t>1* MCBXA </a:t>
            </a:r>
            <a:r>
              <a:rPr lang="en-GB" sz="1400" dirty="0" smtClean="0"/>
              <a:t>(</a:t>
            </a:r>
            <a:r>
              <a:rPr lang="en-GB" sz="1400" dirty="0" smtClean="0">
                <a:hlinkClick r:id="rId9"/>
              </a:rPr>
              <a:t>HCMCBXA001-SP000033</a:t>
            </a:r>
            <a:r>
              <a:rPr lang="en-GB" sz="1400" dirty="0" smtClean="0"/>
              <a:t>, but MCSTX not attached in MTF !?)</a:t>
            </a:r>
            <a:r>
              <a:rPr lang="en-GB" sz="1800" dirty="0" smtClean="0"/>
              <a:t> </a:t>
            </a:r>
          </a:p>
          <a:p>
            <a:pPr lvl="1"/>
            <a:r>
              <a:rPr lang="en-GB" sz="1800" dirty="0"/>
              <a:t>2* MCSTX </a:t>
            </a:r>
            <a:r>
              <a:rPr lang="en-GB" sz="1400" dirty="0" smtClean="0"/>
              <a:t>(</a:t>
            </a:r>
            <a:r>
              <a:rPr lang="en-GB" sz="1400" dirty="0" smtClean="0">
                <a:hlinkClick r:id="rId10"/>
              </a:rPr>
              <a:t>HCMCSTX001-CR000005</a:t>
            </a:r>
            <a:r>
              <a:rPr lang="en-GB" sz="1400" dirty="0" smtClean="0"/>
              <a:t>, </a:t>
            </a:r>
            <a:r>
              <a:rPr lang="en-GB" sz="1400" dirty="0" smtClean="0">
                <a:hlinkClick r:id="rId11"/>
              </a:rPr>
              <a:t>HCMCSTX001-CR000012</a:t>
            </a:r>
            <a:r>
              <a:rPr lang="en-GB" sz="1400" dirty="0" smtClean="0"/>
              <a:t>)</a:t>
            </a:r>
            <a:endParaRPr lang="en-GB" sz="1800" dirty="0" smtClean="0"/>
          </a:p>
          <a:p>
            <a:pPr lvl="1"/>
            <a:r>
              <a:rPr lang="en-GB" sz="1800" dirty="0" smtClean="0"/>
              <a:t>5* MCSOX </a:t>
            </a:r>
            <a:r>
              <a:rPr lang="en-GB" sz="1500" dirty="0" smtClean="0"/>
              <a:t>(MCSOX009</a:t>
            </a:r>
            <a:r>
              <a:rPr lang="en-GB" sz="1500" dirty="0"/>
              <a:t>, </a:t>
            </a:r>
            <a:r>
              <a:rPr lang="en-GB" sz="1500" dirty="0" smtClean="0"/>
              <a:t>MCSOX010, MCSOX011, MCSOX020, MCSOX021</a:t>
            </a:r>
          </a:p>
          <a:p>
            <a:pPr lvl="1"/>
            <a:r>
              <a:rPr lang="en-GB" sz="1800" dirty="0" smtClean="0"/>
              <a:t>3* MQSX </a:t>
            </a:r>
            <a:r>
              <a:rPr lang="en-GB" sz="1500" dirty="0"/>
              <a:t>(MQSX009, </a:t>
            </a:r>
            <a:r>
              <a:rPr lang="en-GB" sz="1500" dirty="0" smtClean="0"/>
              <a:t>MQSX010, MQSX011)</a:t>
            </a:r>
            <a:endParaRPr lang="en-GB" sz="1500" dirty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Rectangular Callout 5"/>
          <p:cNvSpPr/>
          <p:nvPr/>
        </p:nvSpPr>
        <p:spPr>
          <a:xfrm>
            <a:off x="4139952" y="5859185"/>
            <a:ext cx="1512168" cy="288032"/>
          </a:xfrm>
          <a:prstGeom prst="wedgeRectCallout">
            <a:avLst>
              <a:gd name="adj1" fmla="val -22221"/>
              <a:gd name="adj2" fmla="val -8582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No quench data found on the other magnets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4918568" y="4057855"/>
            <a:ext cx="2160240" cy="288032"/>
          </a:xfrm>
          <a:prstGeom prst="wedgeRectCallou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Trained individually : 13 quenches on each magnet to reach 700A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355976" y="3140968"/>
            <a:ext cx="3744416" cy="288032"/>
          </a:xfrm>
          <a:prstGeom prst="wedgeRectCallout">
            <a:avLst>
              <a:gd name="adj1" fmla="val -60253"/>
              <a:gd name="adj2" fmla="val 15661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Tested at KEK in 2003 : 21 training quenches to reach 7720 A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355976" y="3449347"/>
            <a:ext cx="3744416" cy="288032"/>
          </a:xfrm>
          <a:prstGeom prst="wedgeRectCallout">
            <a:avLst>
              <a:gd name="adj1" fmla="val -60253"/>
              <a:gd name="adj2" fmla="val 15661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No quench data found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0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IT Spare – </a:t>
            </a:r>
            <a:r>
              <a:rPr lang="en-GB" dirty="0" smtClean="0"/>
              <a:t>ID cards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92696"/>
            <a:ext cx="3668351" cy="515610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3768" y="1129794"/>
            <a:ext cx="3694077" cy="5226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597536"/>
            <a:ext cx="3693422" cy="52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1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IT Spare – </a:t>
            </a:r>
            <a:r>
              <a:rPr lang="en-GB" dirty="0" err="1" smtClean="0"/>
              <a:t>Cryo</a:t>
            </a:r>
            <a:r>
              <a:rPr lang="en-GB" dirty="0" smtClean="0"/>
              <a:t>-magnets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6854" cy="4868283"/>
          </a:xfrm>
        </p:spPr>
        <p:txBody>
          <a:bodyPr/>
          <a:lstStyle/>
          <a:p>
            <a:r>
              <a:rPr lang="en-GB" dirty="0" smtClean="0"/>
              <a:t>Training performance at KEK-FNAL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Training Performance</a:t>
            </a:r>
          </a:p>
          <a:p>
            <a:pPr marL="448056" lvl="1" indent="0">
              <a:buNone/>
            </a:pPr>
            <a:r>
              <a:rPr lang="en-GB" dirty="0" smtClean="0"/>
              <a:t> in the LHC </a:t>
            </a:r>
            <a:r>
              <a:rPr lang="en-GB" sz="1600" dirty="0" smtClean="0"/>
              <a:t>(see table)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6635708" cy="26436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258" y="3222100"/>
            <a:ext cx="3590724" cy="3499375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>
          <a:xfrm>
            <a:off x="971600" y="2996952"/>
            <a:ext cx="936104" cy="345909"/>
          </a:xfrm>
          <a:prstGeom prst="wedgeRectCallout">
            <a:avLst>
              <a:gd name="adj1" fmla="val -19232"/>
              <a:gd name="adj2" fmla="val -97841"/>
            </a:avLst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NCR 1017174 : Reduced heater discharge on Q1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5812856" y="1373703"/>
            <a:ext cx="1656184" cy="288032"/>
          </a:xfrm>
          <a:prstGeom prst="wedgeRectCallout">
            <a:avLst>
              <a:gd name="adj1" fmla="val -64595"/>
              <a:gd name="adj2" fmla="val 48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6EA683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NCR 555602: Strip heater YT1142 circuit open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7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IT Spare </a:t>
            </a:r>
            <a:r>
              <a:rPr lang="en-GB" dirty="0" smtClean="0"/>
              <a:t>– Test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902"/>
            <a:ext cx="8226854" cy="48682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Usually, we try to test at CERN, the spare magnet before replacing a faulty one. Planned to be tested in 2017, </a:t>
            </a:r>
            <a:r>
              <a:rPr lang="en-GB" sz="1800" i="1" dirty="0" smtClean="0"/>
              <a:t>but always consider as second priority</a:t>
            </a:r>
            <a:r>
              <a:rPr lang="en-GB" sz="1800" dirty="0" smtClean="0"/>
              <a:t>, only the Q1 (LQXA-08) was tested in May 2018 (specific </a:t>
            </a:r>
            <a:r>
              <a:rPr lang="en-GB" sz="1800" dirty="0" err="1" smtClean="0"/>
              <a:t>toolings</a:t>
            </a:r>
            <a:r>
              <a:rPr lang="en-GB" sz="1800" dirty="0" smtClean="0"/>
              <a:t> needed for cold test).  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917834"/>
            <a:ext cx="6218133" cy="44385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58319"/>
            <a:ext cx="4001920" cy="2258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17072"/>
            <a:ext cx="4011494" cy="4671822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3435990" y="1988840"/>
            <a:ext cx="1296144" cy="356003"/>
          </a:xfrm>
          <a:prstGeom prst="wedgeRectCallout">
            <a:avLst>
              <a:gd name="adj1" fmla="val -49115"/>
              <a:gd name="adj2" fmla="val 104829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Trained 4h at ultimate current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83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IT Spare – </a:t>
            </a:r>
            <a:r>
              <a:rPr lang="en-GB" dirty="0" smtClean="0"/>
              <a:t>LQXB-01 consolidation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4" b="37211"/>
          <a:stretch/>
        </p:blipFill>
        <p:spPr>
          <a:xfrm>
            <a:off x="3864674" y="3658592"/>
            <a:ext cx="2838345" cy="28803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6" b="32889"/>
          <a:stretch/>
        </p:blipFill>
        <p:spPr>
          <a:xfrm>
            <a:off x="6841124" y="4005064"/>
            <a:ext cx="2159815" cy="2459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ular Callout 6"/>
          <p:cNvSpPr/>
          <p:nvPr/>
        </p:nvSpPr>
        <p:spPr>
          <a:xfrm>
            <a:off x="5587910" y="4308118"/>
            <a:ext cx="1110153" cy="1656184"/>
          </a:xfrm>
          <a:prstGeom prst="wedgeRectCallout">
            <a:avLst>
              <a:gd name="adj1" fmla="val 61534"/>
              <a:gd name="adj2" fmla="val -21420"/>
            </a:avLst>
          </a:prstGeom>
          <a:noFill/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80997"/>
            <a:ext cx="8226854" cy="2577595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Disconnected from the tunnel in 2007 (L5), after a pressure test failure, LQXB-01 needs some consolidation work</a:t>
            </a:r>
          </a:p>
          <a:p>
            <a:pPr lvl="1"/>
            <a:r>
              <a:rPr lang="en-GB" sz="1800" dirty="0" smtClean="0"/>
              <a:t>Transport the </a:t>
            </a:r>
            <a:r>
              <a:rPr lang="en-GB" sz="1800" dirty="0" err="1" smtClean="0"/>
              <a:t>cryo</a:t>
            </a:r>
            <a:r>
              <a:rPr lang="en-GB" sz="1800" dirty="0" smtClean="0"/>
              <a:t>-magnet to </a:t>
            </a:r>
            <a:r>
              <a:rPr lang="en-GB" sz="1800" dirty="0" err="1" smtClean="0"/>
              <a:t>Blg</a:t>
            </a:r>
            <a:r>
              <a:rPr lang="en-GB" sz="1800" dirty="0" smtClean="0"/>
              <a:t> 180 	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800" dirty="0" smtClean="0"/>
          </a:p>
          <a:p>
            <a:pPr lvl="1"/>
            <a:r>
              <a:rPr lang="en-GB" sz="1800" dirty="0" smtClean="0"/>
              <a:t>Exchange of the heat exchanger tube 	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800" dirty="0" smtClean="0">
              <a:solidFill>
                <a:srgbClr val="00B050"/>
              </a:solidFill>
            </a:endParaRPr>
          </a:p>
          <a:p>
            <a:pPr lvl="1"/>
            <a:r>
              <a:rPr lang="en-GB" sz="1800" dirty="0" smtClean="0"/>
              <a:t>Change of flanges (LHC type)		</a:t>
            </a:r>
          </a:p>
          <a:p>
            <a:pPr lvl="1"/>
            <a:r>
              <a:rPr lang="en-GB" sz="1800" dirty="0" smtClean="0"/>
              <a:t>Repair of </a:t>
            </a:r>
            <a:r>
              <a:rPr lang="en-GB" sz="1800" dirty="0" err="1" smtClean="0"/>
              <a:t>ff</a:t>
            </a:r>
            <a:r>
              <a:rPr lang="en-GB" sz="1800" dirty="0" smtClean="0"/>
              <a:t> line (thermal shield cooling)</a:t>
            </a:r>
          </a:p>
          <a:p>
            <a:r>
              <a:rPr lang="en-GB" sz="1800" dirty="0" smtClean="0"/>
              <a:t>Plan </a:t>
            </a:r>
            <a:r>
              <a:rPr lang="en-GB" sz="1800" dirty="0" smtClean="0"/>
              <a:t>to perform the consolidation work by the end of summer. The work is followed by new (young) staff member.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89350" y="3641064"/>
            <a:ext cx="2890562" cy="3119503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i="1" dirty="0" smtClean="0"/>
              <a:t>This consolidation will be done in parallel with the consolidation of the MQ magnet from Q7R3. If repaired it will be the only MQ spare magnet available. </a:t>
            </a:r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0907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 of IT </a:t>
            </a:r>
            <a:r>
              <a:rPr lang="en-GB" dirty="0" err="1" smtClean="0"/>
              <a:t>cryo</a:t>
            </a:r>
            <a:r>
              <a:rPr lang="en-GB" dirty="0" smtClean="0"/>
              <a:t>-magnet in the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Due to the radiation level in IP1 and 5, the disconnection of the magnets must follow the ALARA rules (DIMR).</a:t>
            </a:r>
          </a:p>
          <a:p>
            <a:r>
              <a:rPr lang="en-GB" sz="1800" dirty="0" smtClean="0"/>
              <a:t>The study of the disconnection of an IT magnet in the LHC is not yet done (procedures, </a:t>
            </a:r>
            <a:r>
              <a:rPr lang="en-GB" sz="1800" dirty="0" err="1" smtClean="0"/>
              <a:t>toolings</a:t>
            </a:r>
            <a:r>
              <a:rPr lang="en-GB" sz="1800" dirty="0" smtClean="0"/>
              <a:t>…)</a:t>
            </a:r>
          </a:p>
          <a:p>
            <a:r>
              <a:rPr lang="en-GB" sz="1800" dirty="0" smtClean="0"/>
              <a:t>After the consolidation of the Q2 (LQXB-01), the Q3 (LQXC-09) will be transferred to </a:t>
            </a:r>
            <a:r>
              <a:rPr lang="en-GB" sz="1800" dirty="0" err="1" smtClean="0"/>
              <a:t>bld</a:t>
            </a:r>
            <a:r>
              <a:rPr lang="en-GB" sz="1800" dirty="0" smtClean="0"/>
              <a:t> 180, to propose some solutions for the disconnection.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17" descr="Q2_Q3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97" r="2118" b="5212"/>
          <a:stretch>
            <a:fillRect/>
          </a:stretch>
        </p:blipFill>
        <p:spPr bwMode="auto">
          <a:xfrm>
            <a:off x="3927326" y="2998985"/>
            <a:ext cx="4895850" cy="309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927326" y="3284984"/>
            <a:ext cx="5058269" cy="2777422"/>
            <a:chOff x="380805" y="1987550"/>
            <a:chExt cx="8287266" cy="4125068"/>
          </a:xfrm>
        </p:grpSpPr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380805" y="4435477"/>
              <a:ext cx="1598807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Beam line (V)</a:t>
              </a:r>
            </a:p>
          </p:txBody>
        </p:sp>
        <p:sp>
          <p:nvSpPr>
            <p:cNvPr id="9" name="Line 22"/>
            <p:cNvSpPr>
              <a:spLocks noChangeShapeType="1"/>
            </p:cNvSpPr>
            <p:nvPr/>
          </p:nvSpPr>
          <p:spPr bwMode="auto">
            <a:xfrm flipV="1">
              <a:off x="1979613" y="3946927"/>
              <a:ext cx="873100" cy="63301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2904206" y="5084764"/>
              <a:ext cx="1309020" cy="502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>
                  <a:solidFill>
                    <a:schemeClr val="tx1"/>
                  </a:solidFill>
                </a:rPr>
                <a:t>Beam screen line (K)</a:t>
              </a:r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 flipV="1">
              <a:off x="4211638" y="5011738"/>
              <a:ext cx="504825" cy="288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V="1">
              <a:off x="4284663" y="5516563"/>
              <a:ext cx="1008062" cy="2174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538166" y="5084764"/>
              <a:ext cx="2162173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Main bus bar line (M1)</a:t>
              </a:r>
            </a:p>
          </p:txBody>
        </p:sp>
        <p:sp>
          <p:nvSpPr>
            <p:cNvPr id="14" name="Line 28"/>
            <p:cNvSpPr>
              <a:spLocks noChangeShapeType="1"/>
            </p:cNvSpPr>
            <p:nvPr/>
          </p:nvSpPr>
          <p:spPr bwMode="auto">
            <a:xfrm flipV="1">
              <a:off x="2700338" y="4435475"/>
              <a:ext cx="863600" cy="7921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538165" y="3211513"/>
              <a:ext cx="2162170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Instrumentation line (M2)</a:t>
              </a:r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>
              <a:off x="2616763" y="3460879"/>
              <a:ext cx="731275" cy="36727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611188" y="2492375"/>
              <a:ext cx="2089150" cy="502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>
                  <a:solidFill>
                    <a:schemeClr val="tx1"/>
                  </a:solidFill>
                </a:rPr>
                <a:t>Cold mass/heat exchanger line (M4)</a:t>
              </a:r>
            </a:p>
          </p:txBody>
        </p:sp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611188" y="1987550"/>
              <a:ext cx="2520950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Heat exchanger line (L)</a:t>
              </a:r>
            </a:p>
          </p:txBody>
        </p:sp>
        <p:sp>
          <p:nvSpPr>
            <p:cNvPr id="19" name="Line 35"/>
            <p:cNvSpPr>
              <a:spLocks noChangeShapeType="1"/>
            </p:cNvSpPr>
            <p:nvPr/>
          </p:nvSpPr>
          <p:spPr bwMode="auto">
            <a:xfrm>
              <a:off x="2700336" y="2708276"/>
              <a:ext cx="647701" cy="89424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20" name="Text Box 36"/>
            <p:cNvSpPr txBox="1">
              <a:spLocks noChangeArrowheads="1"/>
            </p:cNvSpPr>
            <p:nvPr/>
          </p:nvSpPr>
          <p:spPr bwMode="auto">
            <a:xfrm>
              <a:off x="6443663" y="2995613"/>
              <a:ext cx="1835902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Pumping line 2 (</a:t>
              </a:r>
              <a:r>
                <a:rPr lang="en-US" altLang="en-US" sz="800" dirty="0" err="1">
                  <a:solidFill>
                    <a:schemeClr val="tx1"/>
                  </a:solidFill>
                </a:rPr>
                <a:t>Xbt</a:t>
              </a:r>
              <a:r>
                <a:rPr lang="en-US" altLang="en-US" sz="80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1" name="Text Box 37"/>
            <p:cNvSpPr txBox="1">
              <a:spLocks noChangeArrowheads="1"/>
            </p:cNvSpPr>
            <p:nvPr/>
          </p:nvSpPr>
          <p:spPr bwMode="auto">
            <a:xfrm>
              <a:off x="6011862" y="3860799"/>
              <a:ext cx="2656209" cy="319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>
                  <a:solidFill>
                    <a:schemeClr val="tx1"/>
                  </a:solidFill>
                </a:rPr>
                <a:t>Thermal shield return line (FF)</a:t>
              </a: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 flipH="1">
              <a:off x="5920064" y="3140075"/>
              <a:ext cx="523599" cy="25012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23" name="Line 39"/>
            <p:cNvSpPr>
              <a:spLocks noChangeShapeType="1"/>
            </p:cNvSpPr>
            <p:nvPr/>
          </p:nvSpPr>
          <p:spPr bwMode="auto">
            <a:xfrm flipH="1">
              <a:off x="4858289" y="4003674"/>
              <a:ext cx="1153574" cy="31303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3060700" y="2203450"/>
              <a:ext cx="301820" cy="46485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 sz="800"/>
            </a:p>
          </p:txBody>
        </p:sp>
        <p:sp>
          <p:nvSpPr>
            <p:cNvPr id="25" name="Text Box 42"/>
            <p:cNvSpPr txBox="1">
              <a:spLocks noChangeArrowheads="1"/>
            </p:cNvSpPr>
            <p:nvPr/>
          </p:nvSpPr>
          <p:spPr bwMode="auto">
            <a:xfrm>
              <a:off x="646907" y="3813881"/>
              <a:ext cx="790106" cy="411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 b="1" dirty="0">
                  <a:solidFill>
                    <a:schemeClr val="tx1"/>
                  </a:solidFill>
                </a:rPr>
                <a:t>Q3</a:t>
              </a:r>
            </a:p>
          </p:txBody>
        </p:sp>
        <p:sp>
          <p:nvSpPr>
            <p:cNvPr id="26" name="Text Box 43"/>
            <p:cNvSpPr txBox="1">
              <a:spLocks noChangeArrowheads="1"/>
            </p:cNvSpPr>
            <p:nvPr/>
          </p:nvSpPr>
          <p:spPr bwMode="auto">
            <a:xfrm>
              <a:off x="7669214" y="4651375"/>
              <a:ext cx="732757" cy="411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 b="1" dirty="0">
                  <a:solidFill>
                    <a:schemeClr val="tx1"/>
                  </a:solidFill>
                </a:rPr>
                <a:t>Q2</a:t>
              </a:r>
            </a:p>
          </p:txBody>
        </p:sp>
        <p:sp>
          <p:nvSpPr>
            <p:cNvPr id="27" name="Text Box 44"/>
            <p:cNvSpPr txBox="1">
              <a:spLocks noChangeArrowheads="1"/>
            </p:cNvSpPr>
            <p:nvPr/>
          </p:nvSpPr>
          <p:spPr bwMode="auto">
            <a:xfrm>
              <a:off x="2529989" y="5609793"/>
              <a:ext cx="2021825" cy="5028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800" dirty="0">
                  <a:solidFill>
                    <a:schemeClr val="tx1"/>
                  </a:solidFill>
                </a:rPr>
                <a:t>4.5 K heat intercept line (C’)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403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LBX (D1) spare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2 LBX spare are available at CERN (for 4 units in the LHC). Both units were tested at CERN (SM18)</a:t>
            </a:r>
          </a:p>
          <a:p>
            <a:pPr lvl="1"/>
            <a:r>
              <a:rPr lang="en-GB" sz="1800" dirty="0"/>
              <a:t>HCLBX__</a:t>
            </a:r>
            <a:r>
              <a:rPr lang="en-GB" sz="1800" dirty="0" smtClean="0"/>
              <a:t>001-BL000006 (Cold power test report : </a:t>
            </a:r>
            <a:r>
              <a:rPr lang="en-GB" sz="1600" dirty="0" smtClean="0">
                <a:hlinkClick r:id="rId2"/>
              </a:rPr>
              <a:t>EDMS 1709956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/>
              <a:t>HCLBX__</a:t>
            </a:r>
            <a:r>
              <a:rPr lang="en-GB" sz="1800" dirty="0" smtClean="0"/>
              <a:t>001-BL000007 </a:t>
            </a:r>
            <a:r>
              <a:rPr lang="en-GB" sz="1800" dirty="0"/>
              <a:t>(Cold power test report : </a:t>
            </a:r>
            <a:r>
              <a:rPr lang="en-GB" sz="1600" dirty="0" smtClean="0">
                <a:hlinkClick r:id="rId3"/>
              </a:rPr>
              <a:t>EDMS 2038642</a:t>
            </a:r>
            <a:r>
              <a:rPr lang="en-GB" sz="1800" dirty="0" smtClean="0"/>
              <a:t>)</a:t>
            </a:r>
          </a:p>
          <a:p>
            <a:pPr marL="448056" lvl="1" indent="0">
              <a:buNone/>
            </a:pPr>
            <a:r>
              <a:rPr lang="en-GB" sz="1800" dirty="0" smtClean="0"/>
              <a:t>The two magnets reached 6100A without quenching.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46850" r="1176" b="11151"/>
          <a:stretch/>
        </p:blipFill>
        <p:spPr>
          <a:xfrm>
            <a:off x="3059832" y="3294369"/>
            <a:ext cx="597666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13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25202</TotalTime>
  <Words>602</Words>
  <Application>Microsoft Office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CERNPre¦üsentation1</vt:lpstr>
      <vt:lpstr>Situation of spare for IT magnets and cold D1s</vt:lpstr>
      <vt:lpstr>LHC IT Spare</vt:lpstr>
      <vt:lpstr>LHC IT Spare – ID cards</vt:lpstr>
      <vt:lpstr>LHC IT Spare – Cryo-magnets performance</vt:lpstr>
      <vt:lpstr>LHC IT Spare – Test at CERN</vt:lpstr>
      <vt:lpstr>LHC IT Spare – LQXB-01 consolidation</vt:lpstr>
      <vt:lpstr>Exchange of IT cryo-magnet in the LHC</vt:lpstr>
      <vt:lpstr>LHC LBX (D1) spare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Sandrine Le Naour</cp:lastModifiedBy>
  <cp:revision>426</cp:revision>
  <cp:lastPrinted>2021-05-19T07:29:18Z</cp:lastPrinted>
  <dcterms:created xsi:type="dcterms:W3CDTF">2012-11-05T16:17:41Z</dcterms:created>
  <dcterms:modified xsi:type="dcterms:W3CDTF">2023-06-08T10:08:50Z</dcterms:modified>
</cp:coreProperties>
</file>