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0"/>
  </p:notesMasterIdLst>
  <p:handoutMasterIdLst>
    <p:handoutMasterId r:id="rId41"/>
  </p:handoutMasterIdLst>
  <p:sldIdLst>
    <p:sldId id="312" r:id="rId2"/>
    <p:sldId id="318" r:id="rId3"/>
    <p:sldId id="314" r:id="rId4"/>
    <p:sldId id="332" r:id="rId5"/>
    <p:sldId id="258" r:id="rId6"/>
    <p:sldId id="267" r:id="rId7"/>
    <p:sldId id="268" r:id="rId8"/>
    <p:sldId id="270" r:id="rId9"/>
    <p:sldId id="271" r:id="rId10"/>
    <p:sldId id="265" r:id="rId11"/>
    <p:sldId id="320" r:id="rId12"/>
    <p:sldId id="321" r:id="rId13"/>
    <p:sldId id="322" r:id="rId14"/>
    <p:sldId id="323" r:id="rId15"/>
    <p:sldId id="324" r:id="rId16"/>
    <p:sldId id="331" r:id="rId17"/>
    <p:sldId id="327" r:id="rId18"/>
    <p:sldId id="294" r:id="rId19"/>
    <p:sldId id="328" r:id="rId20"/>
    <p:sldId id="329" r:id="rId21"/>
    <p:sldId id="330" r:id="rId22"/>
    <p:sldId id="319" r:id="rId23"/>
    <p:sldId id="315" r:id="rId24"/>
    <p:sldId id="317" r:id="rId25"/>
    <p:sldId id="316" r:id="rId26"/>
    <p:sldId id="326" r:id="rId27"/>
    <p:sldId id="340" r:id="rId28"/>
    <p:sldId id="334" r:id="rId29"/>
    <p:sldId id="335" r:id="rId30"/>
    <p:sldId id="336" r:id="rId31"/>
    <p:sldId id="337" r:id="rId32"/>
    <p:sldId id="338" r:id="rId33"/>
    <p:sldId id="339" r:id="rId34"/>
    <p:sldId id="325" r:id="rId35"/>
    <p:sldId id="269" r:id="rId36"/>
    <p:sldId id="260" r:id="rId37"/>
    <p:sldId id="264" r:id="rId38"/>
    <p:sldId id="266" r:id="rId39"/>
  </p:sldIdLst>
  <p:sldSz cx="12192000" cy="6858000"/>
  <p:notesSz cx="6797675" cy="9928225"/>
  <p:embeddedFontLst>
    <p:embeddedFont>
      <p:font typeface="Calibri" panose="020F0502020204030204" pitchFamily="34" charset="0"/>
      <p:regular r:id="rId42"/>
      <p:bold r:id="rId43"/>
      <p:italic r:id="rId44"/>
      <p:boldItalic r:id="rId4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0033A0"/>
    <a:srgbClr val="D09F50"/>
    <a:srgbClr val="303030"/>
    <a:srgbClr val="77B3D4"/>
    <a:srgbClr val="E36443"/>
    <a:srgbClr val="474E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1" autoAdjust="0"/>
    <p:restoredTop sz="94730" autoAdjust="0"/>
  </p:normalViewPr>
  <p:slideViewPr>
    <p:cSldViewPr snapToGrid="0" snapToObjects="1">
      <p:cViewPr varScale="1">
        <p:scale>
          <a:sx n="122" d="100"/>
          <a:sy n="122" d="100"/>
        </p:scale>
        <p:origin x="126" y="34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6/8/2023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6/8/2023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3813007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22896553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6/8/2023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6/8/2023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6/8/2023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6/8/2023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2EFB-392D-41E4-9C01-7DBF4DB642E8}" type="datetimeFigureOut">
              <a:rPr lang="en-GB" smtClean="0"/>
              <a:t>08/06/2023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956D73-4779-4CCA-AA0C-4054245FBFBB}" type="slidenum">
              <a:rPr lang="en-GB" smtClean="0"/>
              <a:t>‹#›</a:t>
            </a:fld>
            <a:endParaRPr lang="en-GB"/>
          </a:p>
        </p:txBody>
      </p:sp>
    </p:spTree>
    <p:extLst>
      <p:ext uri="{BB962C8B-B14F-4D97-AF65-F5344CB8AC3E}">
        <p14:creationId xmlns:p14="http://schemas.microsoft.com/office/powerpoint/2010/main" val="260137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6/8/2023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s://edms.cern.ch/document/2708664/LAST_RELEASED"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0.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24.png"/><Relationship Id="rId4" Type="http://schemas.openxmlformats.org/officeDocument/2006/relationships/image" Target="../media/image31.tmp"/></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2.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2.xml"/><Relationship Id="rId5" Type="http://schemas.openxmlformats.org/officeDocument/2006/relationships/image" Target="../media/image40.jpeg"/><Relationship Id="rId4" Type="http://schemas.openxmlformats.org/officeDocument/2006/relationships/image" Target="../media/image3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AF4A1-6BE9-D462-8DE0-F155255BE29B}"/>
              </a:ext>
            </a:extLst>
          </p:cNvPr>
          <p:cNvSpPr>
            <a:spLocks noGrp="1"/>
          </p:cNvSpPr>
          <p:nvPr>
            <p:ph type="ctrTitle"/>
          </p:nvPr>
        </p:nvSpPr>
        <p:spPr>
          <a:xfrm>
            <a:off x="407986" y="2935224"/>
            <a:ext cx="11376025" cy="2153265"/>
          </a:xfrm>
        </p:spPr>
        <p:txBody>
          <a:bodyPr/>
          <a:lstStyle/>
          <a:p>
            <a:r>
              <a:rPr lang="de-CH" dirty="0" err="1"/>
              <a:t>Skew</a:t>
            </a:r>
            <a:r>
              <a:rPr lang="de-CH" dirty="0"/>
              <a:t> </a:t>
            </a:r>
            <a:r>
              <a:rPr lang="de-CH" dirty="0" err="1"/>
              <a:t>magnet</a:t>
            </a:r>
            <a:r>
              <a:rPr lang="de-CH" dirty="0"/>
              <a:t> </a:t>
            </a:r>
            <a:r>
              <a:rPr lang="de-CH" dirty="0" err="1"/>
              <a:t>installation</a:t>
            </a:r>
            <a:r>
              <a:rPr lang="de-CH" dirty="0"/>
              <a:t> </a:t>
            </a:r>
            <a:r>
              <a:rPr lang="de-CH" dirty="0" err="1"/>
              <a:t>scenarios</a:t>
            </a:r>
            <a:endParaRPr lang="en-GB" dirty="0"/>
          </a:p>
        </p:txBody>
      </p:sp>
      <p:sp>
        <p:nvSpPr>
          <p:cNvPr id="3" name="Subtitle 2">
            <a:extLst>
              <a:ext uri="{FF2B5EF4-FFF2-40B4-BE49-F238E27FC236}">
                <a16:creationId xmlns:a16="http://schemas.microsoft.com/office/drawing/2014/main" id="{0B53C7CF-F31D-28E6-E991-F2DA9E2BD7B9}"/>
              </a:ext>
            </a:extLst>
          </p:cNvPr>
          <p:cNvSpPr>
            <a:spLocks noGrp="1"/>
          </p:cNvSpPr>
          <p:nvPr>
            <p:ph type="subTitle" idx="1"/>
          </p:nvPr>
        </p:nvSpPr>
        <p:spPr>
          <a:xfrm>
            <a:off x="407985" y="3802135"/>
            <a:ext cx="11376026" cy="2153265"/>
          </a:xfrm>
        </p:spPr>
        <p:txBody>
          <a:bodyPr/>
          <a:lstStyle/>
          <a:p>
            <a:r>
              <a:rPr lang="de-CH" u="sng" dirty="0"/>
              <a:t>M. Perez Ornedo </a:t>
            </a:r>
            <a:r>
              <a:rPr lang="de-CH" dirty="0"/>
              <a:t>(EN-HE)</a:t>
            </a:r>
          </a:p>
          <a:p>
            <a:r>
              <a:rPr lang="de-CH" u="sng" dirty="0"/>
              <a:t>A. Herty, </a:t>
            </a:r>
            <a:r>
              <a:rPr lang="de-CH" dirty="0"/>
              <a:t>J.-F. Fuchs, H. Mainaud Durand, M. Sosin, K. Widuch (BE-GM) </a:t>
            </a:r>
            <a:r>
              <a:rPr lang="en-GB" dirty="0"/>
              <a:t>EDMS 2892773 </a:t>
            </a:r>
          </a:p>
          <a:p>
            <a:r>
              <a:rPr lang="de-CH" u="sng" dirty="0"/>
              <a:t>P. A. Thonet  </a:t>
            </a:r>
            <a:r>
              <a:rPr lang="de-CH" dirty="0"/>
              <a:t>(TE-MSC)</a:t>
            </a:r>
          </a:p>
          <a:p>
            <a:r>
              <a:rPr lang="de-CH" u="sng" dirty="0">
                <a:effectLst>
                  <a:outerShdw blurRad="38100" dist="38100" dir="2700000" algn="tl">
                    <a:srgbClr val="000000">
                      <a:alpha val="43137"/>
                    </a:srgbClr>
                  </a:outerShdw>
                </a:effectLst>
              </a:rPr>
              <a:t>E. Page</a:t>
            </a:r>
            <a:r>
              <a:rPr lang="de-CH" u="sng" dirty="0"/>
              <a:t>, </a:t>
            </a:r>
            <a:r>
              <a:rPr lang="de-CH" dirty="0"/>
              <a:t>G. Bregliozzi, J. Sestak (TE-VSC)</a:t>
            </a:r>
          </a:p>
          <a:p>
            <a:r>
              <a:rPr lang="de-CH" u="sng" dirty="0"/>
              <a:t>A. Infantino, S. Roesler </a:t>
            </a:r>
            <a:r>
              <a:rPr lang="de-CH" dirty="0"/>
              <a:t>HSE-RP</a:t>
            </a:r>
          </a:p>
          <a:p>
            <a:r>
              <a:rPr lang="de-CH" b="1" dirty="0"/>
              <a:t>P. Fessia </a:t>
            </a:r>
            <a:r>
              <a:rPr lang="de-CH" dirty="0"/>
              <a:t>ATS-DO</a:t>
            </a:r>
          </a:p>
        </p:txBody>
      </p:sp>
    </p:spTree>
    <p:extLst>
      <p:ext uri="{BB962C8B-B14F-4D97-AF65-F5344CB8AC3E}">
        <p14:creationId xmlns:p14="http://schemas.microsoft.com/office/powerpoint/2010/main" val="2053888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Preliminary proposition and </a:t>
            </a:r>
            <a:r>
              <a:rPr lang="en-GB" dirty="0">
                <a:solidFill>
                  <a:srgbClr val="00B0F0"/>
                </a:solidFill>
              </a:rPr>
              <a:t>open points</a:t>
            </a:r>
          </a:p>
        </p:txBody>
      </p:sp>
      <p:sp>
        <p:nvSpPr>
          <p:cNvPr id="3" name="Content Placeholder 2"/>
          <p:cNvSpPr>
            <a:spLocks noGrp="1"/>
          </p:cNvSpPr>
          <p:nvPr>
            <p:ph idx="1"/>
          </p:nvPr>
        </p:nvSpPr>
        <p:spPr>
          <a:xfrm>
            <a:off x="838199" y="1567543"/>
            <a:ext cx="11287125" cy="4609420"/>
          </a:xfrm>
        </p:spPr>
        <p:txBody>
          <a:bodyPr>
            <a:normAutofit fontScale="70000" lnSpcReduction="20000"/>
          </a:bodyPr>
          <a:lstStyle/>
          <a:p>
            <a:r>
              <a:rPr lang="en-GB" u="sng" dirty="0">
                <a:uFill>
                  <a:solidFill>
                    <a:srgbClr val="FFFF00"/>
                  </a:solidFill>
                </a:uFill>
                <a:sym typeface="Wingdings" panose="05000000000000000000" pitchFamily="2" charset="2"/>
              </a:rPr>
              <a:t>Re-used</a:t>
            </a:r>
            <a:r>
              <a:rPr lang="en-GB" dirty="0">
                <a:sym typeface="Wingdings" panose="05000000000000000000" pitchFamily="2" charset="2"/>
              </a:rPr>
              <a:t> VCTNC elliptical – circular transition chamber</a:t>
            </a:r>
          </a:p>
          <a:p>
            <a:r>
              <a:rPr lang="en-GB" dirty="0">
                <a:solidFill>
                  <a:srgbClr val="00B050"/>
                </a:solidFill>
                <a:sym typeface="Wingdings" panose="05000000000000000000" pitchFamily="2" charset="2"/>
              </a:rPr>
              <a:t>NEW</a:t>
            </a:r>
            <a:r>
              <a:rPr lang="en-GB" dirty="0">
                <a:sym typeface="Wingdings" panose="05000000000000000000" pitchFamily="2" charset="2"/>
              </a:rPr>
              <a:t> Standard Copper Chamber </a:t>
            </a:r>
            <a:r>
              <a:rPr lang="en-GB" dirty="0">
                <a:solidFill>
                  <a:srgbClr val="00B0F0"/>
                </a:solidFill>
                <a:sym typeface="Wingdings" panose="05000000000000000000" pitchFamily="2" charset="2"/>
              </a:rPr>
              <a:t>Ø 80/84 (ID80) </a:t>
            </a:r>
            <a:r>
              <a:rPr lang="en-GB" dirty="0">
                <a:sym typeface="Wingdings" panose="05000000000000000000" pitchFamily="2" charset="2"/>
              </a:rPr>
              <a:t>with NEG coating L=4066 mm</a:t>
            </a:r>
          </a:p>
          <a:p>
            <a:r>
              <a:rPr lang="en-GB" dirty="0">
                <a:solidFill>
                  <a:srgbClr val="00B050"/>
                </a:solidFill>
                <a:sym typeface="Wingdings" panose="05000000000000000000" pitchFamily="2" charset="2"/>
              </a:rPr>
              <a:t>NEW</a:t>
            </a:r>
            <a:r>
              <a:rPr lang="en-GB" dirty="0">
                <a:sym typeface="Wingdings" panose="05000000000000000000" pitchFamily="2" charset="2"/>
              </a:rPr>
              <a:t> ID212.7 chamber L=1634mm</a:t>
            </a:r>
          </a:p>
          <a:p>
            <a:r>
              <a:rPr lang="en-GB" dirty="0">
                <a:sym typeface="Wingdings" panose="05000000000000000000" pitchFamily="2" charset="2"/>
              </a:rPr>
              <a:t>Elliptical module 128/53 replaced by </a:t>
            </a:r>
            <a:r>
              <a:rPr lang="en-GB" dirty="0">
                <a:solidFill>
                  <a:srgbClr val="00B050"/>
                </a:solidFill>
                <a:sym typeface="Wingdings" panose="05000000000000000000" pitchFamily="2" charset="2"/>
              </a:rPr>
              <a:t>NEW</a:t>
            </a:r>
            <a:r>
              <a:rPr lang="en-GB" dirty="0">
                <a:sym typeface="Wingdings" panose="05000000000000000000" pitchFamily="2" charset="2"/>
              </a:rPr>
              <a:t> </a:t>
            </a:r>
            <a:r>
              <a:rPr lang="en-GB" dirty="0">
                <a:solidFill>
                  <a:srgbClr val="00B0F0"/>
                </a:solidFill>
                <a:sym typeface="Wingdings" panose="05000000000000000000" pitchFamily="2" charset="2"/>
              </a:rPr>
              <a:t>ID80 </a:t>
            </a:r>
            <a:r>
              <a:rPr lang="en-GB" dirty="0">
                <a:sym typeface="Wingdings" panose="05000000000000000000" pitchFamily="2" charset="2"/>
              </a:rPr>
              <a:t>standard module L=200mm</a:t>
            </a:r>
          </a:p>
          <a:p>
            <a:r>
              <a:rPr lang="en-GB" dirty="0">
                <a:solidFill>
                  <a:srgbClr val="00B0F0"/>
                </a:solidFill>
                <a:sym typeface="Wingdings" panose="05000000000000000000" pitchFamily="2" charset="2"/>
              </a:rPr>
              <a:t>BO available space is 3 mm thickness for a Ø 80/84 chamber</a:t>
            </a:r>
          </a:p>
          <a:p>
            <a:r>
              <a:rPr lang="en-GB" dirty="0">
                <a:solidFill>
                  <a:srgbClr val="00B0F0"/>
                </a:solidFill>
              </a:rPr>
              <a:t>Supporting of VCD Skew chamber and alignment to be checked</a:t>
            </a:r>
          </a:p>
          <a:p>
            <a:r>
              <a:rPr lang="en-GB" dirty="0"/>
              <a:t>Cost around 10 </a:t>
            </a:r>
            <a:r>
              <a:rPr lang="en-GB" dirty="0" err="1"/>
              <a:t>kCHF</a:t>
            </a:r>
            <a:r>
              <a:rPr lang="en-GB" dirty="0"/>
              <a:t> if no new support developed (alignment)</a:t>
            </a:r>
          </a:p>
          <a:p>
            <a:r>
              <a:rPr lang="en-GB" dirty="0"/>
              <a:t>Solution around 50 </a:t>
            </a:r>
            <a:r>
              <a:rPr lang="en-GB" dirty="0" err="1"/>
              <a:t>kCHF</a:t>
            </a:r>
            <a:r>
              <a:rPr lang="en-GB" dirty="0"/>
              <a:t> for all 4 concerned areas of the LHC</a:t>
            </a:r>
          </a:p>
          <a:p>
            <a:r>
              <a:rPr lang="en-GB" u="sng" dirty="0"/>
              <a:t>For each area</a:t>
            </a:r>
            <a:r>
              <a:rPr lang="en-GB" dirty="0"/>
              <a:t>:</a:t>
            </a:r>
          </a:p>
          <a:p>
            <a:pPr lvl="1"/>
            <a:r>
              <a:rPr lang="en-GB" dirty="0"/>
              <a:t>2 weeks mechanical intervention (including floor drilling)</a:t>
            </a:r>
          </a:p>
          <a:p>
            <a:pPr lvl="1"/>
            <a:r>
              <a:rPr lang="en-GB" dirty="0"/>
              <a:t>10 days of Bakeout cabling and preparation</a:t>
            </a:r>
          </a:p>
          <a:p>
            <a:pPr lvl="1"/>
            <a:r>
              <a:rPr lang="en-GB" dirty="0"/>
              <a:t>10 days of vacuum reconditioning - NEG activation (TAN)</a:t>
            </a:r>
          </a:p>
          <a:p>
            <a:endParaRPr lang="en-GB" dirty="0"/>
          </a:p>
        </p:txBody>
      </p:sp>
    </p:spTree>
    <p:extLst>
      <p:ext uri="{BB962C8B-B14F-4D97-AF65-F5344CB8AC3E}">
        <p14:creationId xmlns:p14="http://schemas.microsoft.com/office/powerpoint/2010/main" val="3554761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EE52DF-E28B-CA0D-2FF2-61C89C2657F4}"/>
              </a:ext>
            </a:extLst>
          </p:cNvPr>
          <p:cNvSpPr>
            <a:spLocks noGrp="1"/>
          </p:cNvSpPr>
          <p:nvPr>
            <p:ph type="title"/>
          </p:nvPr>
        </p:nvSpPr>
        <p:spPr>
          <a:xfrm>
            <a:off x="193384" y="3429000"/>
            <a:ext cx="11376025" cy="1065742"/>
          </a:xfrm>
        </p:spPr>
        <p:txBody>
          <a:bodyPr/>
          <a:lstStyle/>
          <a:p>
            <a:r>
              <a:rPr lang="en-US" dirty="0"/>
              <a:t>Transport </a:t>
            </a:r>
            <a:endParaRPr lang="en-GB" dirty="0"/>
          </a:p>
        </p:txBody>
      </p:sp>
      <p:sp>
        <p:nvSpPr>
          <p:cNvPr id="4" name="Date Placeholder 3">
            <a:extLst>
              <a:ext uri="{FF2B5EF4-FFF2-40B4-BE49-F238E27FC236}">
                <a16:creationId xmlns:a16="http://schemas.microsoft.com/office/drawing/2014/main" id="{FCE94DB0-EA5F-EFC1-B67A-2044D48FF9E8}"/>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A14B23EC-868B-1690-1467-5EE6096ED56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CDA7C57-423C-6BB4-D4E5-29406898E65E}"/>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2904456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F69BE5B-A567-B059-A2B9-AF60DBF05B28}"/>
              </a:ext>
            </a:extLst>
          </p:cNvPr>
          <p:cNvSpPr>
            <a:spLocks noGrp="1"/>
          </p:cNvSpPr>
          <p:nvPr>
            <p:ph idx="1"/>
          </p:nvPr>
        </p:nvSpPr>
        <p:spPr>
          <a:xfrm>
            <a:off x="407989" y="798990"/>
            <a:ext cx="11376024" cy="5401785"/>
          </a:xfrm>
        </p:spPr>
        <p:txBody>
          <a:bodyPr/>
          <a:lstStyle/>
          <a:p>
            <a:pPr marL="342900" indent="-342900">
              <a:buFont typeface="Arial" panose="020B0604020202020204" pitchFamily="34" charset="0"/>
              <a:buChar char="•"/>
            </a:pPr>
            <a:r>
              <a:rPr lang="en-US" sz="1800" dirty="0"/>
              <a:t>Installation (hence de-installation procedure) exists, but not yet loaded in EDMS</a:t>
            </a:r>
          </a:p>
          <a:p>
            <a:pPr marL="342900" indent="-342900">
              <a:buFont typeface="Arial" panose="020B0604020202020204" pitchFamily="34" charset="0"/>
              <a:buChar char="•"/>
            </a:pPr>
            <a:r>
              <a:rPr lang="en-GB" sz="1800" dirty="0"/>
              <a:t>So far, no showstopper has been identified.  If all the equipment around the magnet are removed and there are not obstacles left in the floor, it should be possible. WPS system will need to be removed while invar bar from the UPS shall stay in place and temporarily supported </a:t>
            </a:r>
          </a:p>
          <a:p>
            <a:pPr marL="342900" indent="-342900">
              <a:buFont typeface="Arial" panose="020B0604020202020204" pitchFamily="34" charset="0"/>
              <a:buChar char="•"/>
            </a:pPr>
            <a:r>
              <a:rPr lang="en-GB" sz="1800" dirty="0"/>
              <a:t>The sequence would as it follows</a:t>
            </a:r>
          </a:p>
          <a:p>
            <a:pPr marL="666900" lvl="1" indent="-342900">
              <a:buFont typeface="Arial" panose="020B0604020202020204" pitchFamily="34" charset="0"/>
              <a:buChar char="•"/>
            </a:pPr>
            <a:r>
              <a:rPr lang="en-GB" sz="1400" dirty="0"/>
              <a:t>Once all the equipment around the magnet have been removed, install safety wedges and supplementary jacks</a:t>
            </a:r>
          </a:p>
          <a:p>
            <a:pPr marL="666900" lvl="1" indent="-342900">
              <a:buFont typeface="Arial" panose="020B0604020202020204" pitchFamily="34" charset="0"/>
              <a:buChar char="•"/>
            </a:pPr>
            <a:r>
              <a:rPr lang="en-GB" sz="1400" dirty="0"/>
              <a:t>Lift the magnet and place it on the wedges</a:t>
            </a:r>
          </a:p>
          <a:p>
            <a:pPr marL="666900" lvl="1" indent="-342900">
              <a:buFont typeface="Arial" panose="020B0604020202020204" pitchFamily="34" charset="0"/>
              <a:buChar char="•"/>
            </a:pPr>
            <a:r>
              <a:rPr lang="en-GB" sz="1400" dirty="0"/>
              <a:t>Remove the double jack</a:t>
            </a:r>
          </a:p>
          <a:p>
            <a:pPr marL="666900" lvl="1" indent="-342900">
              <a:buFont typeface="Arial" panose="020B0604020202020204" pitchFamily="34" charset="0"/>
              <a:buChar char="•"/>
            </a:pPr>
            <a:r>
              <a:rPr lang="en-GB" sz="1400" dirty="0"/>
              <a:t>Introduce de bogies (prepared with wedges)</a:t>
            </a:r>
          </a:p>
          <a:p>
            <a:pPr marL="666900" lvl="1" indent="-342900">
              <a:buFont typeface="Arial" panose="020B0604020202020204" pitchFamily="34" charset="0"/>
              <a:buChar char="•"/>
            </a:pPr>
            <a:r>
              <a:rPr lang="en-GB" sz="1400" dirty="0"/>
              <a:t>Place the magnet on the bogies and lash it</a:t>
            </a:r>
          </a:p>
          <a:p>
            <a:pPr marL="666900" lvl="1" indent="-342900">
              <a:buFont typeface="Arial" panose="020B0604020202020204" pitchFamily="34" charset="0"/>
              <a:buChar char="•"/>
            </a:pPr>
            <a:r>
              <a:rPr lang="en-GB" sz="1400" dirty="0"/>
              <a:t>Remove the magnet from its position towards the transport side</a:t>
            </a:r>
          </a:p>
          <a:p>
            <a:pPr marL="666900" lvl="1" indent="-342900">
              <a:buFont typeface="Arial" panose="020B0604020202020204" pitchFamily="34" charset="0"/>
              <a:buChar char="•"/>
            </a:pPr>
            <a:r>
              <a:rPr lang="en-GB" sz="1400" dirty="0"/>
              <a:t>Transport it to the new position</a:t>
            </a:r>
          </a:p>
          <a:p>
            <a:pPr marL="666900" lvl="1" indent="-342900">
              <a:buFont typeface="Arial" panose="020B0604020202020204" pitchFamily="34" charset="0"/>
              <a:buChar char="•"/>
            </a:pPr>
            <a:r>
              <a:rPr lang="en-GB" sz="1400" dirty="0"/>
              <a:t>Follow the installation sequence</a:t>
            </a:r>
          </a:p>
          <a:p>
            <a:pPr marL="342900" indent="-342900">
              <a:buFont typeface="Arial" panose="020B0604020202020204" pitchFamily="34" charset="0"/>
              <a:buChar char="•"/>
            </a:pPr>
            <a:r>
              <a:rPr lang="en-GB" sz="1800" dirty="0"/>
              <a:t>In point 1 it is needed to remove the shielding next to the magnets. </a:t>
            </a:r>
          </a:p>
          <a:p>
            <a:pPr marL="342900" indent="-342900">
              <a:buFont typeface="Arial" panose="020B0604020202020204" pitchFamily="34" charset="0"/>
              <a:buChar char="•"/>
            </a:pPr>
            <a:r>
              <a:rPr lang="en-GB" sz="1800" dirty="0"/>
              <a:t>The estimated time of the operation is 1 week/per IP side. No parallelism possible among IP sides </a:t>
            </a:r>
          </a:p>
          <a:p>
            <a:pPr marL="342900" indent="-342900">
              <a:buFont typeface="Arial" panose="020B0604020202020204" pitchFamily="34" charset="0"/>
              <a:buChar char="•"/>
            </a:pPr>
            <a:endParaRPr lang="en-GB" dirty="0"/>
          </a:p>
        </p:txBody>
      </p:sp>
      <p:sp>
        <p:nvSpPr>
          <p:cNvPr id="2" name="Title 1">
            <a:extLst>
              <a:ext uri="{FF2B5EF4-FFF2-40B4-BE49-F238E27FC236}">
                <a16:creationId xmlns:a16="http://schemas.microsoft.com/office/drawing/2014/main" id="{F9B9BD16-DD23-CFBC-384B-7F508C680531}"/>
              </a:ext>
            </a:extLst>
          </p:cNvPr>
          <p:cNvSpPr>
            <a:spLocks noGrp="1"/>
          </p:cNvSpPr>
          <p:nvPr>
            <p:ph type="title"/>
          </p:nvPr>
        </p:nvSpPr>
        <p:spPr>
          <a:xfrm>
            <a:off x="407986" y="188332"/>
            <a:ext cx="11376025" cy="1065742"/>
          </a:xfrm>
        </p:spPr>
        <p:txBody>
          <a:bodyPr/>
          <a:lstStyle/>
          <a:p>
            <a:r>
              <a:rPr lang="en-US" dirty="0"/>
              <a:t>Transport I </a:t>
            </a:r>
            <a:endParaRPr lang="en-GB" dirty="0"/>
          </a:p>
        </p:txBody>
      </p:sp>
      <p:sp>
        <p:nvSpPr>
          <p:cNvPr id="3" name="Date Placeholder 2">
            <a:extLst>
              <a:ext uri="{FF2B5EF4-FFF2-40B4-BE49-F238E27FC236}">
                <a16:creationId xmlns:a16="http://schemas.microsoft.com/office/drawing/2014/main" id="{2A03689B-8F47-CF2A-A47E-5020DB7742FE}"/>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C77A163F-D550-93E4-5BEE-B742401A1892}"/>
              </a:ext>
            </a:extLst>
          </p:cNvPr>
          <p:cNvSpPr>
            <a:spLocks noGrp="1"/>
          </p:cNvSpPr>
          <p:nvPr>
            <p:ph type="ftr" sz="quarter" idx="11"/>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FDBD6737-4430-4028-FCB6-FBAEE9D4B8B9}"/>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154406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9BD16-DD23-CFBC-384B-7F508C680531}"/>
              </a:ext>
            </a:extLst>
          </p:cNvPr>
          <p:cNvSpPr>
            <a:spLocks noGrp="1"/>
          </p:cNvSpPr>
          <p:nvPr>
            <p:ph type="title"/>
          </p:nvPr>
        </p:nvSpPr>
        <p:spPr/>
        <p:txBody>
          <a:bodyPr/>
          <a:lstStyle/>
          <a:p>
            <a:r>
              <a:rPr lang="en-US" dirty="0"/>
              <a:t>Transport II Other checks needed </a:t>
            </a:r>
            <a:endParaRPr lang="en-GB" dirty="0"/>
          </a:p>
        </p:txBody>
      </p:sp>
      <p:sp>
        <p:nvSpPr>
          <p:cNvPr id="7" name="Content Placeholder 6">
            <a:extLst>
              <a:ext uri="{FF2B5EF4-FFF2-40B4-BE49-F238E27FC236}">
                <a16:creationId xmlns:a16="http://schemas.microsoft.com/office/drawing/2014/main" id="{A6FBB24B-69DA-465A-7E6D-F154C2C1F49B}"/>
              </a:ext>
            </a:extLst>
          </p:cNvPr>
          <p:cNvSpPr>
            <a:spLocks noGrp="1"/>
          </p:cNvSpPr>
          <p:nvPr>
            <p:ph sz="half" idx="1"/>
          </p:nvPr>
        </p:nvSpPr>
        <p:spPr>
          <a:xfrm>
            <a:off x="407987" y="1126923"/>
            <a:ext cx="5616575" cy="365125"/>
          </a:xfrm>
        </p:spPr>
        <p:txBody>
          <a:bodyPr/>
          <a:lstStyle/>
          <a:p>
            <a:r>
              <a:rPr lang="en-US" dirty="0"/>
              <a:t>P1 Right</a:t>
            </a:r>
          </a:p>
          <a:p>
            <a:endParaRPr lang="en-GB" dirty="0"/>
          </a:p>
        </p:txBody>
      </p:sp>
      <p:sp>
        <p:nvSpPr>
          <p:cNvPr id="8" name="Content Placeholder 7">
            <a:extLst>
              <a:ext uri="{FF2B5EF4-FFF2-40B4-BE49-F238E27FC236}">
                <a16:creationId xmlns:a16="http://schemas.microsoft.com/office/drawing/2014/main" id="{44EEE4EE-8AB6-C9A1-3DF0-4FD9E66E2B1E}"/>
              </a:ext>
            </a:extLst>
          </p:cNvPr>
          <p:cNvSpPr>
            <a:spLocks noGrp="1"/>
          </p:cNvSpPr>
          <p:nvPr>
            <p:ph sz="half" idx="2"/>
          </p:nvPr>
        </p:nvSpPr>
        <p:spPr>
          <a:xfrm>
            <a:off x="6096000" y="950385"/>
            <a:ext cx="5611813" cy="523372"/>
          </a:xfrm>
        </p:spPr>
        <p:txBody>
          <a:bodyPr/>
          <a:lstStyle/>
          <a:p>
            <a:r>
              <a:rPr lang="en-US" dirty="0"/>
              <a:t>P1 Left </a:t>
            </a:r>
            <a:endParaRPr lang="en-GB" dirty="0"/>
          </a:p>
        </p:txBody>
      </p:sp>
      <p:sp>
        <p:nvSpPr>
          <p:cNvPr id="3" name="Date Placeholder 2">
            <a:extLst>
              <a:ext uri="{FF2B5EF4-FFF2-40B4-BE49-F238E27FC236}">
                <a16:creationId xmlns:a16="http://schemas.microsoft.com/office/drawing/2014/main" id="{2A03689B-8F47-CF2A-A47E-5020DB7742FE}"/>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C77A163F-D550-93E4-5BEE-B742401A1892}"/>
              </a:ext>
            </a:extLst>
          </p:cNvPr>
          <p:cNvSpPr>
            <a:spLocks noGrp="1"/>
          </p:cNvSpPr>
          <p:nvPr>
            <p:ph type="ftr" sz="quarter" idx="11"/>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FDBD6737-4430-4028-FCB6-FBAEE9D4B8B9}"/>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9" name="Content Placeholder 6">
            <a:extLst>
              <a:ext uri="{FF2B5EF4-FFF2-40B4-BE49-F238E27FC236}">
                <a16:creationId xmlns:a16="http://schemas.microsoft.com/office/drawing/2014/main" id="{04CF2B93-08F4-5015-DDB7-8C88477C8EB6}"/>
              </a:ext>
            </a:extLst>
          </p:cNvPr>
          <p:cNvSpPr txBox="1">
            <a:spLocks/>
          </p:cNvSpPr>
          <p:nvPr/>
        </p:nvSpPr>
        <p:spPr>
          <a:xfrm>
            <a:off x="111967" y="6040506"/>
            <a:ext cx="5984033" cy="7601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Limiting element in height the survey line from the UPS.  </a:t>
            </a:r>
          </a:p>
          <a:p>
            <a:endParaRPr lang="en-GB" dirty="0"/>
          </a:p>
        </p:txBody>
      </p:sp>
      <p:pic>
        <p:nvPicPr>
          <p:cNvPr id="1027" name="Picture 3">
            <a:extLst>
              <a:ext uri="{FF2B5EF4-FFF2-40B4-BE49-F238E27FC236}">
                <a16:creationId xmlns:a16="http://schemas.microsoft.com/office/drawing/2014/main" id="{EE6F4773-2D16-8FCB-31DD-0F1DEFDCCC0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63" y="1473756"/>
            <a:ext cx="2551825" cy="23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EB53DEE8-7D11-F380-9EC8-070DBD7BE2A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9436" y="3406783"/>
            <a:ext cx="3966271" cy="247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6">
            <a:extLst>
              <a:ext uri="{FF2B5EF4-FFF2-40B4-BE49-F238E27FC236}">
                <a16:creationId xmlns:a16="http://schemas.microsoft.com/office/drawing/2014/main" id="{DEACBEC3-CAA6-7115-D46B-B32F63EDC874}"/>
              </a:ext>
            </a:extLst>
          </p:cNvPr>
          <p:cNvSpPr txBox="1">
            <a:spLocks/>
          </p:cNvSpPr>
          <p:nvPr/>
        </p:nvSpPr>
        <p:spPr>
          <a:xfrm>
            <a:off x="6238874" y="5955843"/>
            <a:ext cx="5841159" cy="7601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Limiting element in height the  DFBX ancillary pipe. If 15 cm it should be possible, but measurement in real is required</a:t>
            </a:r>
          </a:p>
          <a:p>
            <a:endParaRPr lang="en-GB" dirty="0"/>
          </a:p>
        </p:txBody>
      </p:sp>
      <p:pic>
        <p:nvPicPr>
          <p:cNvPr id="1029" name="Picture 6">
            <a:extLst>
              <a:ext uri="{FF2B5EF4-FFF2-40B4-BE49-F238E27FC236}">
                <a16:creationId xmlns:a16="http://schemas.microsoft.com/office/drawing/2014/main" id="{C760B0BD-734F-1046-858E-F96768615E02}"/>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951264" y="1256794"/>
            <a:ext cx="2815990" cy="183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7">
            <a:extLst>
              <a:ext uri="{FF2B5EF4-FFF2-40B4-BE49-F238E27FC236}">
                <a16:creationId xmlns:a16="http://schemas.microsoft.com/office/drawing/2014/main" id="{DB0F931F-9BB5-9E98-FFAE-A8BFC16A762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76891" y="3245425"/>
            <a:ext cx="4503142" cy="255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185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9BD16-DD23-CFBC-384B-7F508C680531}"/>
              </a:ext>
            </a:extLst>
          </p:cNvPr>
          <p:cNvSpPr>
            <a:spLocks noGrp="1"/>
          </p:cNvSpPr>
          <p:nvPr>
            <p:ph type="title"/>
          </p:nvPr>
        </p:nvSpPr>
        <p:spPr/>
        <p:txBody>
          <a:bodyPr/>
          <a:lstStyle/>
          <a:p>
            <a:r>
              <a:rPr lang="en-US" dirty="0"/>
              <a:t>Transport III Other checks needed </a:t>
            </a:r>
            <a:endParaRPr lang="en-GB" dirty="0"/>
          </a:p>
        </p:txBody>
      </p:sp>
      <p:sp>
        <p:nvSpPr>
          <p:cNvPr id="7" name="Content Placeholder 6">
            <a:extLst>
              <a:ext uri="{FF2B5EF4-FFF2-40B4-BE49-F238E27FC236}">
                <a16:creationId xmlns:a16="http://schemas.microsoft.com/office/drawing/2014/main" id="{A6FBB24B-69DA-465A-7E6D-F154C2C1F49B}"/>
              </a:ext>
            </a:extLst>
          </p:cNvPr>
          <p:cNvSpPr>
            <a:spLocks noGrp="1"/>
          </p:cNvSpPr>
          <p:nvPr>
            <p:ph sz="half" idx="1"/>
          </p:nvPr>
        </p:nvSpPr>
        <p:spPr>
          <a:xfrm>
            <a:off x="407987" y="1126923"/>
            <a:ext cx="5616575" cy="365125"/>
          </a:xfrm>
        </p:spPr>
        <p:txBody>
          <a:bodyPr/>
          <a:lstStyle/>
          <a:p>
            <a:r>
              <a:rPr lang="en-US" dirty="0"/>
              <a:t>P5 Right</a:t>
            </a:r>
          </a:p>
          <a:p>
            <a:endParaRPr lang="en-GB" dirty="0"/>
          </a:p>
        </p:txBody>
      </p:sp>
      <p:sp>
        <p:nvSpPr>
          <p:cNvPr id="8" name="Content Placeholder 7">
            <a:extLst>
              <a:ext uri="{FF2B5EF4-FFF2-40B4-BE49-F238E27FC236}">
                <a16:creationId xmlns:a16="http://schemas.microsoft.com/office/drawing/2014/main" id="{44EEE4EE-8AB6-C9A1-3DF0-4FD9E66E2B1E}"/>
              </a:ext>
            </a:extLst>
          </p:cNvPr>
          <p:cNvSpPr>
            <a:spLocks noGrp="1"/>
          </p:cNvSpPr>
          <p:nvPr>
            <p:ph sz="half" idx="2"/>
          </p:nvPr>
        </p:nvSpPr>
        <p:spPr>
          <a:xfrm>
            <a:off x="6096000" y="950385"/>
            <a:ext cx="5611813" cy="523372"/>
          </a:xfrm>
        </p:spPr>
        <p:txBody>
          <a:bodyPr/>
          <a:lstStyle/>
          <a:p>
            <a:r>
              <a:rPr lang="en-US" dirty="0"/>
              <a:t>P5 Left </a:t>
            </a:r>
            <a:endParaRPr lang="en-GB" dirty="0"/>
          </a:p>
        </p:txBody>
      </p:sp>
      <p:sp>
        <p:nvSpPr>
          <p:cNvPr id="3" name="Date Placeholder 2">
            <a:extLst>
              <a:ext uri="{FF2B5EF4-FFF2-40B4-BE49-F238E27FC236}">
                <a16:creationId xmlns:a16="http://schemas.microsoft.com/office/drawing/2014/main" id="{2A03689B-8F47-CF2A-A47E-5020DB7742FE}"/>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C77A163F-D550-93E4-5BEE-B742401A1892}"/>
              </a:ext>
            </a:extLst>
          </p:cNvPr>
          <p:cNvSpPr>
            <a:spLocks noGrp="1"/>
          </p:cNvSpPr>
          <p:nvPr>
            <p:ph type="ftr" sz="quarter" idx="11"/>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FDBD6737-4430-4028-FCB6-FBAEE9D4B8B9}"/>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Content Placeholder 6">
            <a:extLst>
              <a:ext uri="{FF2B5EF4-FFF2-40B4-BE49-F238E27FC236}">
                <a16:creationId xmlns:a16="http://schemas.microsoft.com/office/drawing/2014/main" id="{04CF2B93-08F4-5015-DDB7-8C88477C8EB6}"/>
              </a:ext>
            </a:extLst>
          </p:cNvPr>
          <p:cNvSpPr txBox="1">
            <a:spLocks/>
          </p:cNvSpPr>
          <p:nvPr/>
        </p:nvSpPr>
        <p:spPr>
          <a:xfrm>
            <a:off x="111967" y="6040506"/>
            <a:ext cx="5984033" cy="7601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Possible interference of the manhole with the new jack position need to be verified </a:t>
            </a:r>
            <a:endParaRPr lang="en-GB" dirty="0"/>
          </a:p>
        </p:txBody>
      </p:sp>
      <p:pic>
        <p:nvPicPr>
          <p:cNvPr id="2050" name="Picture 9">
            <a:extLst>
              <a:ext uri="{FF2B5EF4-FFF2-40B4-BE49-F238E27FC236}">
                <a16:creationId xmlns:a16="http://schemas.microsoft.com/office/drawing/2014/main" id="{34BC87E3-1967-C7C4-21DF-DC813A4A993D}"/>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096000" y="1212071"/>
            <a:ext cx="3943350" cy="235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8">
            <a:extLst>
              <a:ext uri="{FF2B5EF4-FFF2-40B4-BE49-F238E27FC236}">
                <a16:creationId xmlns:a16="http://schemas.microsoft.com/office/drawing/2014/main" id="{0230A9CB-FA96-5D27-E229-A4494D546A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27652" y="3670714"/>
            <a:ext cx="3966272" cy="2385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1">
            <a:extLst>
              <a:ext uri="{FF2B5EF4-FFF2-40B4-BE49-F238E27FC236}">
                <a16:creationId xmlns:a16="http://schemas.microsoft.com/office/drawing/2014/main" id="{FB90B460-BCD7-762E-EB5C-F105C572064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89" y="1664364"/>
            <a:ext cx="5278214" cy="3141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3658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9BD16-DD23-CFBC-384B-7F508C680531}"/>
              </a:ext>
            </a:extLst>
          </p:cNvPr>
          <p:cNvSpPr>
            <a:spLocks noGrp="1"/>
          </p:cNvSpPr>
          <p:nvPr>
            <p:ph type="title"/>
          </p:nvPr>
        </p:nvSpPr>
        <p:spPr>
          <a:xfrm>
            <a:off x="412775" y="136525"/>
            <a:ext cx="11376025" cy="1065742"/>
          </a:xfrm>
        </p:spPr>
        <p:txBody>
          <a:bodyPr/>
          <a:lstStyle/>
          <a:p>
            <a:r>
              <a:rPr lang="en-US" dirty="0"/>
              <a:t>Shielding to be removed in P1</a:t>
            </a:r>
            <a:endParaRPr lang="en-GB" dirty="0"/>
          </a:p>
        </p:txBody>
      </p:sp>
      <p:sp>
        <p:nvSpPr>
          <p:cNvPr id="3" name="Date Placeholder 2">
            <a:extLst>
              <a:ext uri="{FF2B5EF4-FFF2-40B4-BE49-F238E27FC236}">
                <a16:creationId xmlns:a16="http://schemas.microsoft.com/office/drawing/2014/main" id="{2A03689B-8F47-CF2A-A47E-5020DB7742FE}"/>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4" name="Footer Placeholder 3">
            <a:extLst>
              <a:ext uri="{FF2B5EF4-FFF2-40B4-BE49-F238E27FC236}">
                <a16:creationId xmlns:a16="http://schemas.microsoft.com/office/drawing/2014/main" id="{C77A163F-D550-93E4-5BEE-B742401A1892}"/>
              </a:ext>
            </a:extLst>
          </p:cNvPr>
          <p:cNvSpPr>
            <a:spLocks noGrp="1"/>
          </p:cNvSpPr>
          <p:nvPr>
            <p:ph type="ftr" sz="quarter" idx="11"/>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FDBD6737-4430-4028-FCB6-FBAEE9D4B8B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4" name="Picture 13">
            <a:extLst>
              <a:ext uri="{FF2B5EF4-FFF2-40B4-BE49-F238E27FC236}">
                <a16:creationId xmlns:a16="http://schemas.microsoft.com/office/drawing/2014/main" id="{210AF133-F80F-2449-BAD9-E0E4FD0015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669396"/>
            <a:ext cx="5756988" cy="3678805"/>
          </a:xfrm>
          <a:prstGeom prst="rect">
            <a:avLst/>
          </a:prstGeom>
        </p:spPr>
      </p:pic>
      <p:pic>
        <p:nvPicPr>
          <p:cNvPr id="16" name="Picture 15">
            <a:extLst>
              <a:ext uri="{FF2B5EF4-FFF2-40B4-BE49-F238E27FC236}">
                <a16:creationId xmlns:a16="http://schemas.microsoft.com/office/drawing/2014/main" id="{824EBFFE-AE54-DD40-FD89-5EE2762D55A7}"/>
              </a:ext>
            </a:extLst>
          </p:cNvPr>
          <p:cNvPicPr>
            <a:picLocks noChangeAspect="1"/>
          </p:cNvPicPr>
          <p:nvPr/>
        </p:nvPicPr>
        <p:blipFill>
          <a:blip r:embed="rId3"/>
          <a:stretch>
            <a:fillRect/>
          </a:stretch>
        </p:blipFill>
        <p:spPr>
          <a:xfrm>
            <a:off x="5773125" y="1576873"/>
            <a:ext cx="6418873" cy="5417652"/>
          </a:xfrm>
          <a:prstGeom prst="rect">
            <a:avLst/>
          </a:prstGeom>
        </p:spPr>
      </p:pic>
    </p:spTree>
    <p:extLst>
      <p:ext uri="{BB962C8B-B14F-4D97-AF65-F5344CB8AC3E}">
        <p14:creationId xmlns:p14="http://schemas.microsoft.com/office/powerpoint/2010/main" val="2204683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EE52DF-E28B-CA0D-2FF2-61C89C2657F4}"/>
              </a:ext>
            </a:extLst>
          </p:cNvPr>
          <p:cNvSpPr>
            <a:spLocks noGrp="1"/>
          </p:cNvSpPr>
          <p:nvPr>
            <p:ph type="title"/>
          </p:nvPr>
        </p:nvSpPr>
        <p:spPr>
          <a:xfrm>
            <a:off x="193384" y="3429000"/>
            <a:ext cx="11376025" cy="1065742"/>
          </a:xfrm>
        </p:spPr>
        <p:txBody>
          <a:bodyPr/>
          <a:lstStyle/>
          <a:p>
            <a:r>
              <a:rPr lang="en-US" dirty="0"/>
              <a:t>Magnet intervention</a:t>
            </a:r>
            <a:endParaRPr lang="en-GB" dirty="0"/>
          </a:p>
        </p:txBody>
      </p:sp>
      <p:sp>
        <p:nvSpPr>
          <p:cNvPr id="4" name="Date Placeholder 3">
            <a:extLst>
              <a:ext uri="{FF2B5EF4-FFF2-40B4-BE49-F238E27FC236}">
                <a16:creationId xmlns:a16="http://schemas.microsoft.com/office/drawing/2014/main" id="{FCE94DB0-EA5F-EFC1-B67A-2044D48FF9E8}"/>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A14B23EC-868B-1690-1467-5EE6096ED56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CDA7C57-423C-6BB4-D4E5-29406898E65E}"/>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503562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524000" y="76200"/>
            <a:ext cx="9144000" cy="533400"/>
          </a:xfrm>
          <a:prstGeom prst="rect">
            <a:avLst/>
          </a:prstGeom>
          <a:noFill/>
          <a:ln w="9525">
            <a:noFill/>
            <a:miter lim="800000"/>
            <a:headEnd/>
            <a:tailEnd/>
          </a:ln>
          <a:effectLst/>
        </p:spPr>
        <p:txBody>
          <a:bodyPr anchor="ctr"/>
          <a:lstStyle/>
          <a:p>
            <a:pPr algn="ctr" fontAlgn="base">
              <a:spcBef>
                <a:spcPct val="0"/>
              </a:spcBef>
              <a:spcAft>
                <a:spcPct val="0"/>
              </a:spcAft>
              <a:defRPr/>
            </a:pPr>
            <a:r>
              <a:rPr lang="en-GB" sz="2300" b="1" dirty="0">
                <a:solidFill>
                  <a:srgbClr val="000000"/>
                </a:solidFill>
                <a:latin typeface="Calibri" pitchFamily="34" charset="0"/>
              </a:rPr>
              <a:t>Displacement of the MBXW from IP side to non IP side</a:t>
            </a:r>
          </a:p>
        </p:txBody>
      </p:sp>
      <p:sp>
        <p:nvSpPr>
          <p:cNvPr id="7" name="Slide Number Placeholder 1"/>
          <p:cNvSpPr>
            <a:spLocks noGrp="1"/>
          </p:cNvSpPr>
          <p:nvPr>
            <p:ph type="sldNum" sz="quarter" idx="12"/>
          </p:nvPr>
        </p:nvSpPr>
        <p:spPr>
          <a:xfrm>
            <a:off x="8382000" y="6553200"/>
            <a:ext cx="2133600" cy="324051"/>
          </a:xfrm>
        </p:spPr>
        <p:txBody>
          <a:bodyPr/>
          <a:lstStyle/>
          <a:p>
            <a:pPr fontAlgn="base">
              <a:spcBef>
                <a:spcPct val="0"/>
              </a:spcBef>
              <a:spcAft>
                <a:spcPct val="0"/>
              </a:spcAft>
              <a:defRPr/>
            </a:pPr>
            <a:fld id="{29E2F2E2-9F47-4A81-9E53-E1ED507FFF6B}" type="slidenum">
              <a:rPr lang="fr-FR" sz="1200">
                <a:solidFill>
                  <a:srgbClr val="000000"/>
                </a:solidFill>
                <a:latin typeface="Calibri" pitchFamily="34" charset="0"/>
                <a:cs typeface="Calibri" pitchFamily="34" charset="0"/>
              </a:rPr>
              <a:pPr fontAlgn="base">
                <a:spcBef>
                  <a:spcPct val="0"/>
                </a:spcBef>
                <a:spcAft>
                  <a:spcPct val="0"/>
                </a:spcAft>
                <a:defRPr/>
              </a:pPr>
              <a:t>17</a:t>
            </a:fld>
            <a:endParaRPr lang="fr-FR" sz="1200" dirty="0">
              <a:solidFill>
                <a:srgbClr val="000000"/>
              </a:solidFill>
              <a:latin typeface="Calibri" pitchFamily="34" charset="0"/>
              <a:cs typeface="Calibri" pitchFamily="34" charset="0"/>
            </a:endParaRPr>
          </a:p>
        </p:txBody>
      </p:sp>
      <p:sp>
        <p:nvSpPr>
          <p:cNvPr id="2" name="TextBox 1">
            <a:extLst>
              <a:ext uri="{FF2B5EF4-FFF2-40B4-BE49-F238E27FC236}">
                <a16:creationId xmlns:a16="http://schemas.microsoft.com/office/drawing/2014/main" id="{B636A189-7954-541A-38E7-A71EFB5BA7D8}"/>
              </a:ext>
            </a:extLst>
          </p:cNvPr>
          <p:cNvSpPr txBox="1"/>
          <p:nvPr/>
        </p:nvSpPr>
        <p:spPr>
          <a:xfrm>
            <a:off x="658368" y="990601"/>
            <a:ext cx="10680192" cy="1754326"/>
          </a:xfrm>
          <a:prstGeom prst="rect">
            <a:avLst/>
          </a:prstGeom>
          <a:noFill/>
        </p:spPr>
        <p:txBody>
          <a:bodyPr wrap="square" rtlCol="0">
            <a:spAutoFit/>
          </a:bodyPr>
          <a:lstStyle/>
          <a:p>
            <a:pPr marL="285750" indent="-285750">
              <a:buFontTx/>
              <a:buChar char="-"/>
            </a:pPr>
            <a:r>
              <a:rPr lang="en-GB" dirty="0"/>
              <a:t>The compatibility of existing networks have been checked with respect to available photos in GIS portal. The following tables summarize the actions to be done for each point.</a:t>
            </a:r>
          </a:p>
          <a:p>
            <a:pPr marL="285750" indent="-285750">
              <a:buFontTx/>
              <a:buChar char="-"/>
            </a:pPr>
            <a:endParaRPr lang="en-GB" dirty="0"/>
          </a:p>
          <a:p>
            <a:pPr marL="285750" indent="-285750">
              <a:buFontTx/>
              <a:buChar char="-"/>
            </a:pPr>
            <a:r>
              <a:rPr lang="en-GB" dirty="0"/>
              <a:t>All the assumptions shall be confirmed by an inspection on site. This is planned to be done in June during the Technical Stop. </a:t>
            </a:r>
          </a:p>
          <a:p>
            <a:endParaRPr lang="en-GB" dirty="0"/>
          </a:p>
        </p:txBody>
      </p:sp>
    </p:spTree>
    <p:extLst>
      <p:ext uri="{BB962C8B-B14F-4D97-AF65-F5344CB8AC3E}">
        <p14:creationId xmlns:p14="http://schemas.microsoft.com/office/powerpoint/2010/main" val="1473609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524000" y="76200"/>
            <a:ext cx="9144000" cy="533400"/>
          </a:xfrm>
          <a:prstGeom prst="rect">
            <a:avLst/>
          </a:prstGeom>
          <a:noFill/>
          <a:ln w="9525">
            <a:noFill/>
            <a:miter lim="800000"/>
            <a:headEnd/>
            <a:tailEnd/>
          </a:ln>
          <a:effectLst/>
        </p:spPr>
        <p:txBody>
          <a:bodyPr anchor="ctr"/>
          <a:lstStyle/>
          <a:p>
            <a:pPr algn="ctr"/>
            <a:r>
              <a:rPr lang="en-US" sz="2300" b="1" dirty="0">
                <a:latin typeface="Calibri" pitchFamily="34" charset="0"/>
              </a:rPr>
              <a:t>DC cables</a:t>
            </a:r>
            <a:endParaRPr lang="fr-FR" sz="2300" b="1" dirty="0">
              <a:latin typeface="Calibri" pitchFamily="34" charset="0"/>
            </a:endParaRPr>
          </a:p>
        </p:txBody>
      </p:sp>
      <p:sp>
        <p:nvSpPr>
          <p:cNvPr id="7" name="Slide Number Placeholder 1"/>
          <p:cNvSpPr>
            <a:spLocks noGrp="1"/>
          </p:cNvSpPr>
          <p:nvPr>
            <p:ph type="sldNum" sz="quarter" idx="12"/>
          </p:nvPr>
        </p:nvSpPr>
        <p:spPr>
          <a:xfrm>
            <a:off x="8382000" y="6553200"/>
            <a:ext cx="2133600" cy="324051"/>
          </a:xfrm>
        </p:spPr>
        <p:txBody>
          <a:bodyPr/>
          <a:lstStyle/>
          <a:p>
            <a:fld id="{29E2F2E2-9F47-4A81-9E53-E1ED507FFF6B}" type="slidenum">
              <a:rPr lang="fr-FR" sz="1200">
                <a:latin typeface="Calibri" pitchFamily="34" charset="0"/>
                <a:cs typeface="Calibri" pitchFamily="34" charset="0"/>
              </a:rPr>
              <a:pPr/>
              <a:t>18</a:t>
            </a:fld>
            <a:endParaRPr lang="fr-FR" sz="1200" dirty="0">
              <a:latin typeface="Calibri" pitchFamily="34" charset="0"/>
              <a:cs typeface="Calibri" pitchFamily="34" charset="0"/>
            </a:endParaRPr>
          </a:p>
        </p:txBody>
      </p:sp>
      <p:sp>
        <p:nvSpPr>
          <p:cNvPr id="29" name="TextBox 31">
            <a:extLst>
              <a:ext uri="{FF2B5EF4-FFF2-40B4-BE49-F238E27FC236}">
                <a16:creationId xmlns:a16="http://schemas.microsoft.com/office/drawing/2014/main" id="{8AE52985-7845-4B71-835E-DA7C60AF6EFC}"/>
              </a:ext>
            </a:extLst>
          </p:cNvPr>
          <p:cNvSpPr txBox="1">
            <a:spLocks noChangeArrowheads="1"/>
          </p:cNvSpPr>
          <p:nvPr/>
        </p:nvSpPr>
        <p:spPr bwMode="auto">
          <a:xfrm>
            <a:off x="1828800" y="838201"/>
            <a:ext cx="8534400" cy="830997"/>
          </a:xfrm>
          <a:prstGeom prst="rect">
            <a:avLst/>
          </a:prstGeom>
          <a:noFill/>
          <a:ln w="9525">
            <a:noFill/>
            <a:miter lim="800000"/>
            <a:headEnd/>
            <a:tailEnd/>
          </a:ln>
        </p:spPr>
        <p:txBody>
          <a:bodyPr wrap="square">
            <a:spAutoFit/>
          </a:bodyPr>
          <a:lstStyle/>
          <a:p>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A8323EF-7DB9-6739-47F3-BAF959E680AD}"/>
              </a:ext>
            </a:extLst>
          </p:cNvPr>
          <p:cNvGraphicFramePr>
            <a:graphicFrameLocks noGrp="1"/>
          </p:cNvGraphicFramePr>
          <p:nvPr>
            <p:extLst>
              <p:ext uri="{D42A27DB-BD31-4B8C-83A1-F6EECF244321}">
                <p14:modId xmlns:p14="http://schemas.microsoft.com/office/powerpoint/2010/main" val="556499355"/>
              </p:ext>
            </p:extLst>
          </p:nvPr>
        </p:nvGraphicFramePr>
        <p:xfrm>
          <a:off x="694944" y="685800"/>
          <a:ext cx="10744200" cy="4114800"/>
        </p:xfrm>
        <a:graphic>
          <a:graphicData uri="http://schemas.openxmlformats.org/drawingml/2006/table">
            <a:tbl>
              <a:tblPr firstRow="1" bandRow="1">
                <a:tableStyleId>{5C22544A-7EE6-4342-B048-85BDC9FD1C3A}</a:tableStyleId>
              </a:tblPr>
              <a:tblGrid>
                <a:gridCol w="1901629">
                  <a:extLst>
                    <a:ext uri="{9D8B030D-6E8A-4147-A177-3AD203B41FA5}">
                      <a16:colId xmlns:a16="http://schemas.microsoft.com/office/drawing/2014/main" val="2398415585"/>
                    </a:ext>
                  </a:extLst>
                </a:gridCol>
                <a:gridCol w="4284426">
                  <a:extLst>
                    <a:ext uri="{9D8B030D-6E8A-4147-A177-3AD203B41FA5}">
                      <a16:colId xmlns:a16="http://schemas.microsoft.com/office/drawing/2014/main" val="2205579061"/>
                    </a:ext>
                  </a:extLst>
                </a:gridCol>
                <a:gridCol w="4558145">
                  <a:extLst>
                    <a:ext uri="{9D8B030D-6E8A-4147-A177-3AD203B41FA5}">
                      <a16:colId xmlns:a16="http://schemas.microsoft.com/office/drawing/2014/main" val="3197092204"/>
                    </a:ext>
                  </a:extLst>
                </a:gridCol>
              </a:tblGrid>
              <a:tr h="457200">
                <a:tc>
                  <a:txBody>
                    <a:bodyPr/>
                    <a:lstStyle/>
                    <a:p>
                      <a:endParaRPr lang="en-GB"/>
                    </a:p>
                  </a:txBody>
                  <a:tcPr/>
                </a:tc>
                <a:tc gridSpan="2">
                  <a:txBody>
                    <a:bodyPr/>
                    <a:lstStyle/>
                    <a:p>
                      <a:pPr algn="ctr"/>
                      <a:r>
                        <a:rPr lang="en-GB" dirty="0"/>
                        <a:t>Actions required</a:t>
                      </a:r>
                    </a:p>
                  </a:txBody>
                  <a:tcPr/>
                </a:tc>
                <a:tc hMerge="1">
                  <a:txBody>
                    <a:bodyPr/>
                    <a:lstStyle/>
                    <a:p>
                      <a:endParaRPr lang="en-GB" dirty="0"/>
                    </a:p>
                  </a:txBody>
                  <a:tcPr/>
                </a:tc>
                <a:extLst>
                  <a:ext uri="{0D108BD9-81ED-4DB2-BD59-A6C34878D82A}">
                    <a16:rowId xmlns:a16="http://schemas.microsoft.com/office/drawing/2014/main" val="1919777229"/>
                  </a:ext>
                </a:extLst>
              </a:tr>
              <a:tr h="620843">
                <a:tc>
                  <a:txBody>
                    <a:bodyPr/>
                    <a:lstStyle/>
                    <a:p>
                      <a:r>
                        <a:rPr lang="en-GB" dirty="0"/>
                        <a:t>Point 1 left</a:t>
                      </a:r>
                    </a:p>
                  </a:txBody>
                  <a:tcPr/>
                </a:tc>
                <a:tc>
                  <a:txBody>
                    <a:bodyPr/>
                    <a:lstStyle/>
                    <a:p>
                      <a:r>
                        <a:rPr lang="en-GB" dirty="0"/>
                        <a:t>Make an extension of 2 cables (last magnet on the left).</a:t>
                      </a:r>
                    </a:p>
                  </a:txBody>
                  <a:tcPr/>
                </a:tc>
                <a:tc>
                  <a:txBody>
                    <a:bodyPr/>
                    <a:lstStyle/>
                    <a:p>
                      <a:r>
                        <a:rPr lang="en-GB" dirty="0"/>
                        <a:t>Re-use 2 existing cables taken from the displaced magnet.</a:t>
                      </a:r>
                    </a:p>
                  </a:txBody>
                  <a:tcPr/>
                </a:tc>
                <a:extLst>
                  <a:ext uri="{0D108BD9-81ED-4DB2-BD59-A6C34878D82A}">
                    <a16:rowId xmlns:a16="http://schemas.microsoft.com/office/drawing/2014/main" val="2508631910"/>
                  </a:ext>
                </a:extLst>
              </a:tr>
              <a:tr h="490894">
                <a:tc>
                  <a:txBody>
                    <a:bodyPr/>
                    <a:lstStyle/>
                    <a:p>
                      <a:r>
                        <a:rPr lang="en-GB" dirty="0"/>
                        <a:t>Point 1 right</a:t>
                      </a:r>
                    </a:p>
                  </a:txBody>
                  <a:tcPr/>
                </a:tc>
                <a:tc>
                  <a:txBody>
                    <a:bodyPr/>
                    <a:lstStyle/>
                    <a:p>
                      <a:r>
                        <a:rPr lang="en-GB" dirty="0"/>
                        <a:t>Make an extension of 2 cables (last magnet on the right).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Re-use 2 existing cables taken from the displaced magnet.</a:t>
                      </a:r>
                    </a:p>
                  </a:txBody>
                  <a:tcPr/>
                </a:tc>
                <a:extLst>
                  <a:ext uri="{0D108BD9-81ED-4DB2-BD59-A6C34878D82A}">
                    <a16:rowId xmlns:a16="http://schemas.microsoft.com/office/drawing/2014/main" val="2410170361"/>
                  </a:ext>
                </a:extLst>
              </a:tr>
              <a:tr h="440525">
                <a:tc>
                  <a:txBody>
                    <a:bodyPr/>
                    <a:lstStyle/>
                    <a:p>
                      <a:r>
                        <a:rPr lang="en-GB" dirty="0"/>
                        <a:t>Point 5 left</a:t>
                      </a:r>
                    </a:p>
                  </a:txBody>
                  <a:tcPr/>
                </a:tc>
                <a:tc>
                  <a:txBody>
                    <a:bodyPr/>
                    <a:lstStyle/>
                    <a:p>
                      <a:r>
                        <a:rPr lang="en-GB" dirty="0"/>
                        <a:t>Difficult to see from the picture. we would probably  have to make an extension of 2 cables (last magnet on the left).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Re-use 2 existing cables taken from the displaced magnet.</a:t>
                      </a:r>
                    </a:p>
                  </a:txBody>
                  <a:tcPr/>
                </a:tc>
                <a:extLst>
                  <a:ext uri="{0D108BD9-81ED-4DB2-BD59-A6C34878D82A}">
                    <a16:rowId xmlns:a16="http://schemas.microsoft.com/office/drawing/2014/main" val="771780517"/>
                  </a:ext>
                </a:extLst>
              </a:tr>
              <a:tr h="440525">
                <a:tc>
                  <a:txBody>
                    <a:bodyPr/>
                    <a:lstStyle/>
                    <a:p>
                      <a:r>
                        <a:rPr lang="en-GB" dirty="0"/>
                        <a:t>Point 5 right</a:t>
                      </a:r>
                    </a:p>
                  </a:txBody>
                  <a:tcPr/>
                </a:tc>
                <a:tc>
                  <a:txBody>
                    <a:bodyPr/>
                    <a:lstStyle/>
                    <a:p>
                      <a:r>
                        <a:rPr lang="en-GB" dirty="0"/>
                        <a:t>Not possible to see from the picture. In worse case we would have to make an extension of 4 cables (last magnet on the left and right).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Re-use 2 existing cables taken from the displaced magnet.</a:t>
                      </a:r>
                    </a:p>
                  </a:txBody>
                  <a:tcPr/>
                </a:tc>
                <a:extLst>
                  <a:ext uri="{0D108BD9-81ED-4DB2-BD59-A6C34878D82A}">
                    <a16:rowId xmlns:a16="http://schemas.microsoft.com/office/drawing/2014/main" val="97076830"/>
                  </a:ext>
                </a:extLst>
              </a:tr>
            </a:tbl>
          </a:graphicData>
        </a:graphic>
      </p:graphicFrame>
    </p:spTree>
    <p:extLst>
      <p:ext uri="{BB962C8B-B14F-4D97-AF65-F5344CB8AC3E}">
        <p14:creationId xmlns:p14="http://schemas.microsoft.com/office/powerpoint/2010/main" val="1146270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524000" y="76200"/>
            <a:ext cx="9144000" cy="533400"/>
          </a:xfrm>
          <a:prstGeom prst="rect">
            <a:avLst/>
          </a:prstGeom>
          <a:noFill/>
          <a:ln w="9525">
            <a:noFill/>
            <a:miter lim="800000"/>
            <a:headEnd/>
            <a:tailEnd/>
          </a:ln>
          <a:effectLst/>
        </p:spPr>
        <p:txBody>
          <a:bodyPr anchor="ctr"/>
          <a:lstStyle/>
          <a:p>
            <a:pPr algn="ctr"/>
            <a:r>
              <a:rPr lang="en-US" sz="2300" b="1" dirty="0">
                <a:latin typeface="Calibri" pitchFamily="34" charset="0"/>
              </a:rPr>
              <a:t>Interlock cable</a:t>
            </a:r>
            <a:endParaRPr lang="fr-FR" sz="2300" b="1" dirty="0">
              <a:latin typeface="Calibri" pitchFamily="34" charset="0"/>
            </a:endParaRPr>
          </a:p>
        </p:txBody>
      </p:sp>
      <p:sp>
        <p:nvSpPr>
          <p:cNvPr id="7" name="Slide Number Placeholder 1"/>
          <p:cNvSpPr>
            <a:spLocks noGrp="1"/>
          </p:cNvSpPr>
          <p:nvPr>
            <p:ph type="sldNum" sz="quarter" idx="12"/>
          </p:nvPr>
        </p:nvSpPr>
        <p:spPr>
          <a:xfrm>
            <a:off x="8382000" y="6553200"/>
            <a:ext cx="2133600" cy="324051"/>
          </a:xfrm>
        </p:spPr>
        <p:txBody>
          <a:bodyPr/>
          <a:lstStyle/>
          <a:p>
            <a:fld id="{29E2F2E2-9F47-4A81-9E53-E1ED507FFF6B}" type="slidenum">
              <a:rPr lang="fr-FR" sz="1200">
                <a:latin typeface="Calibri" pitchFamily="34" charset="0"/>
                <a:cs typeface="Calibri" pitchFamily="34" charset="0"/>
              </a:rPr>
              <a:pPr/>
              <a:t>19</a:t>
            </a:fld>
            <a:endParaRPr lang="fr-FR" sz="1200" dirty="0">
              <a:latin typeface="Calibri" pitchFamily="34" charset="0"/>
              <a:cs typeface="Calibri" pitchFamily="34" charset="0"/>
            </a:endParaRPr>
          </a:p>
        </p:txBody>
      </p:sp>
      <p:graphicFrame>
        <p:nvGraphicFramePr>
          <p:cNvPr id="2" name="Table 2">
            <a:extLst>
              <a:ext uri="{FF2B5EF4-FFF2-40B4-BE49-F238E27FC236}">
                <a16:creationId xmlns:a16="http://schemas.microsoft.com/office/drawing/2014/main" id="{2A8323EF-7DB9-6739-47F3-BAF959E680AD}"/>
              </a:ext>
            </a:extLst>
          </p:cNvPr>
          <p:cNvGraphicFramePr>
            <a:graphicFrameLocks noGrp="1"/>
          </p:cNvGraphicFramePr>
          <p:nvPr>
            <p:extLst>
              <p:ext uri="{D42A27DB-BD31-4B8C-83A1-F6EECF244321}">
                <p14:modId xmlns:p14="http://schemas.microsoft.com/office/powerpoint/2010/main" val="1294182215"/>
              </p:ext>
            </p:extLst>
          </p:nvPr>
        </p:nvGraphicFramePr>
        <p:xfrm>
          <a:off x="822960" y="609601"/>
          <a:ext cx="10716768" cy="3623768"/>
        </p:xfrm>
        <a:graphic>
          <a:graphicData uri="http://schemas.openxmlformats.org/drawingml/2006/table">
            <a:tbl>
              <a:tblPr firstRow="1" bandRow="1">
                <a:tableStyleId>{5C22544A-7EE6-4342-B048-85BDC9FD1C3A}</a:tableStyleId>
              </a:tblPr>
              <a:tblGrid>
                <a:gridCol w="1794089">
                  <a:extLst>
                    <a:ext uri="{9D8B030D-6E8A-4147-A177-3AD203B41FA5}">
                      <a16:colId xmlns:a16="http://schemas.microsoft.com/office/drawing/2014/main" val="2398415585"/>
                    </a:ext>
                  </a:extLst>
                </a:gridCol>
                <a:gridCol w="5371818">
                  <a:extLst>
                    <a:ext uri="{9D8B030D-6E8A-4147-A177-3AD203B41FA5}">
                      <a16:colId xmlns:a16="http://schemas.microsoft.com/office/drawing/2014/main" val="2205579061"/>
                    </a:ext>
                  </a:extLst>
                </a:gridCol>
                <a:gridCol w="3550861">
                  <a:extLst>
                    <a:ext uri="{9D8B030D-6E8A-4147-A177-3AD203B41FA5}">
                      <a16:colId xmlns:a16="http://schemas.microsoft.com/office/drawing/2014/main" val="1136952662"/>
                    </a:ext>
                  </a:extLst>
                </a:gridCol>
              </a:tblGrid>
              <a:tr h="457199">
                <a:tc>
                  <a:txBody>
                    <a:bodyPr/>
                    <a:lstStyle/>
                    <a:p>
                      <a:endParaRPr lang="en-GB"/>
                    </a:p>
                  </a:txBody>
                  <a:tcPr/>
                </a:tc>
                <a:tc gridSpan="2">
                  <a:txBody>
                    <a:bodyPr/>
                    <a:lstStyle/>
                    <a:p>
                      <a:pPr algn="ctr"/>
                      <a:r>
                        <a:rPr lang="en-GB" dirty="0"/>
                        <a:t>Actions required</a:t>
                      </a:r>
                    </a:p>
                  </a:txBody>
                  <a:tcPr/>
                </a:tc>
                <a:tc hMerge="1">
                  <a:txBody>
                    <a:bodyPr/>
                    <a:lstStyle/>
                    <a:p>
                      <a:endParaRPr lang="en-GB" dirty="0"/>
                    </a:p>
                  </a:txBody>
                  <a:tcPr/>
                </a:tc>
                <a:extLst>
                  <a:ext uri="{0D108BD9-81ED-4DB2-BD59-A6C34878D82A}">
                    <a16:rowId xmlns:a16="http://schemas.microsoft.com/office/drawing/2014/main" val="1919777229"/>
                  </a:ext>
                </a:extLst>
              </a:tr>
              <a:tr h="567748">
                <a:tc>
                  <a:txBody>
                    <a:bodyPr/>
                    <a:lstStyle/>
                    <a:p>
                      <a:r>
                        <a:rPr lang="en-GB" dirty="0"/>
                        <a:t>Point 1 left</a:t>
                      </a:r>
                    </a:p>
                  </a:txBody>
                  <a:tcPr/>
                </a:tc>
                <a:tc>
                  <a:txBody>
                    <a:bodyPr/>
                    <a:lstStyle/>
                    <a:p>
                      <a:r>
                        <a:rPr lang="en-GB" dirty="0"/>
                        <a:t>Make an extension of 1 interlock cable</a:t>
                      </a:r>
                    </a:p>
                  </a:txBody>
                  <a:tcPr/>
                </a:tc>
                <a:tc>
                  <a:txBody>
                    <a:bodyPr/>
                    <a:lstStyle/>
                    <a:p>
                      <a:r>
                        <a:rPr lang="en-GB" dirty="0"/>
                        <a:t>Re-name the magnets in WIC system</a:t>
                      </a:r>
                    </a:p>
                  </a:txBody>
                  <a:tcPr/>
                </a:tc>
                <a:extLst>
                  <a:ext uri="{0D108BD9-81ED-4DB2-BD59-A6C34878D82A}">
                    <a16:rowId xmlns:a16="http://schemas.microsoft.com/office/drawing/2014/main" val="2508631910"/>
                  </a:ext>
                </a:extLst>
              </a:tr>
              <a:tr h="1246329">
                <a:tc>
                  <a:txBody>
                    <a:bodyPr/>
                    <a:lstStyle/>
                    <a:p>
                      <a:r>
                        <a:rPr lang="en-GB" dirty="0"/>
                        <a:t>Point 1 right</a:t>
                      </a:r>
                    </a:p>
                  </a:txBody>
                  <a:tcPr/>
                </a:tc>
                <a:tc>
                  <a:txBody>
                    <a:bodyPr/>
                    <a:lstStyle/>
                    <a:p>
                      <a:r>
                        <a:rPr lang="en-GB" dirty="0"/>
                        <a:t>From picture the interlock cable may be long enough. It shall be confirmed during inspection. Otherwise we will need to make an extension of 1 interlock cable.</a:t>
                      </a:r>
                    </a:p>
                  </a:txBody>
                  <a:tcPr/>
                </a:tc>
                <a:tc>
                  <a:txBody>
                    <a:bodyPr/>
                    <a:lstStyle/>
                    <a:p>
                      <a:r>
                        <a:rPr lang="en-GB" dirty="0"/>
                        <a:t>Re-name the magnets in WIC system only if a cable extension is required.</a:t>
                      </a:r>
                    </a:p>
                  </a:txBody>
                  <a:tcPr/>
                </a:tc>
                <a:extLst>
                  <a:ext uri="{0D108BD9-81ED-4DB2-BD59-A6C34878D82A}">
                    <a16:rowId xmlns:a16="http://schemas.microsoft.com/office/drawing/2014/main" val="2410170361"/>
                  </a:ext>
                </a:extLst>
              </a:tr>
              <a:tr h="324750">
                <a:tc>
                  <a:txBody>
                    <a:bodyPr/>
                    <a:lstStyle/>
                    <a:p>
                      <a:r>
                        <a:rPr lang="en-GB" dirty="0"/>
                        <a:t>Point 5 left</a:t>
                      </a:r>
                    </a:p>
                  </a:txBody>
                  <a:tcPr/>
                </a:tc>
                <a:tc>
                  <a:txBody>
                    <a:bodyPr/>
                    <a:lstStyle/>
                    <a:p>
                      <a:r>
                        <a:rPr lang="en-GB" dirty="0"/>
                        <a:t>Make an extension of 1 interlock cable</a:t>
                      </a:r>
                    </a:p>
                  </a:txBody>
                  <a:tcPr/>
                </a:tc>
                <a:tc>
                  <a:txBody>
                    <a:bodyPr/>
                    <a:lstStyle/>
                    <a:p>
                      <a:r>
                        <a:rPr lang="en-GB" dirty="0"/>
                        <a:t>Re-name the magnets in WIC system</a:t>
                      </a:r>
                    </a:p>
                  </a:txBody>
                  <a:tcPr/>
                </a:tc>
                <a:extLst>
                  <a:ext uri="{0D108BD9-81ED-4DB2-BD59-A6C34878D82A}">
                    <a16:rowId xmlns:a16="http://schemas.microsoft.com/office/drawing/2014/main" val="771780517"/>
                  </a:ext>
                </a:extLst>
              </a:tr>
              <a:tr h="324750">
                <a:tc>
                  <a:txBody>
                    <a:bodyPr/>
                    <a:lstStyle/>
                    <a:p>
                      <a:r>
                        <a:rPr lang="en-GB" dirty="0"/>
                        <a:t>Point 5 right</a:t>
                      </a:r>
                    </a:p>
                  </a:txBody>
                  <a:tcPr/>
                </a:tc>
                <a:tc>
                  <a:txBody>
                    <a:bodyPr/>
                    <a:lstStyle/>
                    <a:p>
                      <a:r>
                        <a:rPr lang="en-GB" dirty="0"/>
                        <a:t>Make an extension of 1 interlock cable</a:t>
                      </a:r>
                    </a:p>
                  </a:txBody>
                  <a:tcPr/>
                </a:tc>
                <a:tc>
                  <a:txBody>
                    <a:bodyPr/>
                    <a:lstStyle/>
                    <a:p>
                      <a:r>
                        <a:rPr lang="en-GB" dirty="0"/>
                        <a:t>Re-name the magnets in WIC system</a:t>
                      </a:r>
                    </a:p>
                  </a:txBody>
                  <a:tcPr/>
                </a:tc>
                <a:extLst>
                  <a:ext uri="{0D108BD9-81ED-4DB2-BD59-A6C34878D82A}">
                    <a16:rowId xmlns:a16="http://schemas.microsoft.com/office/drawing/2014/main" val="97076830"/>
                  </a:ext>
                </a:extLst>
              </a:tr>
            </a:tbl>
          </a:graphicData>
        </a:graphic>
      </p:graphicFrame>
    </p:spTree>
    <p:extLst>
      <p:ext uri="{BB962C8B-B14F-4D97-AF65-F5344CB8AC3E}">
        <p14:creationId xmlns:p14="http://schemas.microsoft.com/office/powerpoint/2010/main" val="323329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187C8A-C7D6-43DD-6C27-9ACA95B13F9F}"/>
              </a:ext>
            </a:extLst>
          </p:cNvPr>
          <p:cNvSpPr>
            <a:spLocks noGrp="1"/>
          </p:cNvSpPr>
          <p:nvPr>
            <p:ph idx="1"/>
          </p:nvPr>
        </p:nvSpPr>
        <p:spPr/>
        <p:txBody>
          <a:bodyPr/>
          <a:lstStyle/>
          <a:p>
            <a:pPr marL="342900" indent="-342900">
              <a:buFont typeface="Arial" panose="020B0604020202020204" pitchFamily="34" charset="0"/>
              <a:buChar char="•"/>
            </a:pPr>
            <a:r>
              <a:rPr lang="en-US" dirty="0"/>
              <a:t>Installation scenario </a:t>
            </a:r>
          </a:p>
          <a:p>
            <a:pPr marL="342900" indent="-342900">
              <a:buFont typeface="Arial" panose="020B0604020202020204" pitchFamily="34" charset="0"/>
              <a:buChar char="•"/>
            </a:pPr>
            <a:r>
              <a:rPr lang="en-US" dirty="0"/>
              <a:t>List of changes and information from the various stakeholders</a:t>
            </a:r>
          </a:p>
          <a:p>
            <a:pPr marL="666900" lvl="1" indent="-342900">
              <a:buFont typeface="Arial" panose="020B0604020202020204" pitchFamily="34" charset="0"/>
              <a:buChar char="•"/>
            </a:pPr>
            <a:r>
              <a:rPr lang="en-US" dirty="0"/>
              <a:t>Vacuum system</a:t>
            </a:r>
            <a:endParaRPr lang="en-US" b="1" dirty="0"/>
          </a:p>
          <a:p>
            <a:pPr marL="666900" lvl="1" indent="-342900">
              <a:buFont typeface="Arial" panose="020B0604020202020204" pitchFamily="34" charset="0"/>
              <a:buChar char="•"/>
            </a:pPr>
            <a:r>
              <a:rPr lang="en-US" dirty="0"/>
              <a:t>Transport</a:t>
            </a:r>
          </a:p>
          <a:p>
            <a:pPr marL="666900" lvl="1" indent="-342900">
              <a:buFont typeface="Arial" panose="020B0604020202020204" pitchFamily="34" charset="0"/>
              <a:buChar char="•"/>
            </a:pPr>
            <a:r>
              <a:rPr lang="en-US" dirty="0"/>
              <a:t>Survey system</a:t>
            </a:r>
          </a:p>
          <a:p>
            <a:pPr marL="666900" lvl="1" indent="-342900">
              <a:buFont typeface="Arial" panose="020B0604020202020204" pitchFamily="34" charset="0"/>
              <a:buChar char="•"/>
            </a:pPr>
            <a:r>
              <a:rPr lang="en-US" dirty="0"/>
              <a:t>Magnet system</a:t>
            </a:r>
          </a:p>
          <a:p>
            <a:pPr marL="666900" lvl="1" indent="-342900">
              <a:buFont typeface="Arial" panose="020B0604020202020204" pitchFamily="34" charset="0"/>
              <a:buChar char="•"/>
            </a:pPr>
            <a:r>
              <a:rPr lang="en-US" dirty="0"/>
              <a:t>Vacuum system</a:t>
            </a:r>
          </a:p>
          <a:p>
            <a:pPr marL="666900" lvl="1" indent="-342900">
              <a:buFont typeface="Arial" panose="020B0604020202020204" pitchFamily="34" charset="0"/>
              <a:buChar char="•"/>
            </a:pPr>
            <a:r>
              <a:rPr lang="en-US" dirty="0"/>
              <a:t>RP considerations</a:t>
            </a:r>
          </a:p>
          <a:p>
            <a:pPr marL="666900" lvl="1" indent="-342900">
              <a:buFont typeface="Arial" panose="020B0604020202020204" pitchFamily="34" charset="0"/>
              <a:buChar char="•"/>
            </a:pPr>
            <a:r>
              <a:rPr lang="en-US" dirty="0"/>
              <a:t>Very </a:t>
            </a:r>
            <a:r>
              <a:rPr lang="en-US" dirty="0" err="1"/>
              <a:t>very</a:t>
            </a:r>
            <a:r>
              <a:rPr lang="en-US" dirty="0"/>
              <a:t> preliminary sequence </a:t>
            </a:r>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6DEE52DF-E28B-CA0D-2FF2-61C89C2657F4}"/>
              </a:ext>
            </a:extLst>
          </p:cNvPr>
          <p:cNvSpPr>
            <a:spLocks noGrp="1"/>
          </p:cNvSpPr>
          <p:nvPr>
            <p:ph type="title"/>
          </p:nvPr>
        </p:nvSpPr>
        <p:spPr/>
        <p:txBody>
          <a:bodyPr/>
          <a:lstStyle/>
          <a:p>
            <a:r>
              <a:rPr lang="en-US" dirty="0"/>
              <a:t>Outline</a:t>
            </a:r>
            <a:endParaRPr lang="en-GB" dirty="0"/>
          </a:p>
        </p:txBody>
      </p:sp>
      <p:sp>
        <p:nvSpPr>
          <p:cNvPr id="4" name="Date Placeholder 3">
            <a:extLst>
              <a:ext uri="{FF2B5EF4-FFF2-40B4-BE49-F238E27FC236}">
                <a16:creationId xmlns:a16="http://schemas.microsoft.com/office/drawing/2014/main" id="{FCE94DB0-EA5F-EFC1-B67A-2044D48FF9E8}"/>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A14B23EC-868B-1690-1467-5EE6096ED56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CDA7C57-423C-6BB4-D4E5-29406898E65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539042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524000" y="76200"/>
            <a:ext cx="9144000" cy="533400"/>
          </a:xfrm>
          <a:prstGeom prst="rect">
            <a:avLst/>
          </a:prstGeom>
          <a:noFill/>
          <a:ln w="9525">
            <a:noFill/>
            <a:miter lim="800000"/>
            <a:headEnd/>
            <a:tailEnd/>
          </a:ln>
          <a:effectLst/>
        </p:spPr>
        <p:txBody>
          <a:bodyPr anchor="ctr"/>
          <a:lstStyle/>
          <a:p>
            <a:pPr algn="ctr"/>
            <a:r>
              <a:rPr lang="en-US" sz="2300" b="1" dirty="0">
                <a:latin typeface="Calibri" pitchFamily="34" charset="0"/>
              </a:rPr>
              <a:t>Demineralized water</a:t>
            </a:r>
            <a:endParaRPr lang="fr-FR" sz="2300" b="1" dirty="0">
              <a:latin typeface="Calibri" pitchFamily="34" charset="0"/>
            </a:endParaRPr>
          </a:p>
        </p:txBody>
      </p:sp>
      <p:sp>
        <p:nvSpPr>
          <p:cNvPr id="7" name="Slide Number Placeholder 1"/>
          <p:cNvSpPr>
            <a:spLocks noGrp="1"/>
          </p:cNvSpPr>
          <p:nvPr>
            <p:ph type="sldNum" sz="quarter" idx="12"/>
          </p:nvPr>
        </p:nvSpPr>
        <p:spPr>
          <a:xfrm>
            <a:off x="8382000" y="6553200"/>
            <a:ext cx="2133600" cy="324051"/>
          </a:xfrm>
        </p:spPr>
        <p:txBody>
          <a:bodyPr/>
          <a:lstStyle/>
          <a:p>
            <a:fld id="{29E2F2E2-9F47-4A81-9E53-E1ED507FFF6B}" type="slidenum">
              <a:rPr lang="fr-FR" sz="1200">
                <a:latin typeface="Calibri" pitchFamily="34" charset="0"/>
                <a:cs typeface="Calibri" pitchFamily="34" charset="0"/>
              </a:rPr>
              <a:pPr/>
              <a:t>20</a:t>
            </a:fld>
            <a:endParaRPr lang="fr-FR" sz="1200" dirty="0">
              <a:latin typeface="Calibri" pitchFamily="34" charset="0"/>
              <a:cs typeface="Calibri" pitchFamily="34" charset="0"/>
            </a:endParaRPr>
          </a:p>
        </p:txBody>
      </p:sp>
      <p:sp>
        <p:nvSpPr>
          <p:cNvPr id="29" name="TextBox 31">
            <a:extLst>
              <a:ext uri="{FF2B5EF4-FFF2-40B4-BE49-F238E27FC236}">
                <a16:creationId xmlns:a16="http://schemas.microsoft.com/office/drawing/2014/main" id="{8AE52985-7845-4B71-835E-DA7C60AF6EFC}"/>
              </a:ext>
            </a:extLst>
          </p:cNvPr>
          <p:cNvSpPr txBox="1">
            <a:spLocks noChangeArrowheads="1"/>
          </p:cNvSpPr>
          <p:nvPr/>
        </p:nvSpPr>
        <p:spPr bwMode="auto">
          <a:xfrm>
            <a:off x="1828800" y="838201"/>
            <a:ext cx="8534400" cy="830997"/>
          </a:xfrm>
          <a:prstGeom prst="rect">
            <a:avLst/>
          </a:prstGeom>
          <a:noFill/>
          <a:ln w="9525">
            <a:noFill/>
            <a:miter lim="800000"/>
            <a:headEnd/>
            <a:tailEnd/>
          </a:ln>
        </p:spPr>
        <p:txBody>
          <a:bodyPr wrap="square">
            <a:spAutoFit/>
          </a:bodyPr>
          <a:lstStyle/>
          <a:p>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graphicFrame>
        <p:nvGraphicFramePr>
          <p:cNvPr id="2" name="Table 2">
            <a:extLst>
              <a:ext uri="{FF2B5EF4-FFF2-40B4-BE49-F238E27FC236}">
                <a16:creationId xmlns:a16="http://schemas.microsoft.com/office/drawing/2014/main" id="{2A8323EF-7DB9-6739-47F3-BAF959E680AD}"/>
              </a:ext>
            </a:extLst>
          </p:cNvPr>
          <p:cNvGraphicFramePr>
            <a:graphicFrameLocks noGrp="1"/>
          </p:cNvGraphicFramePr>
          <p:nvPr>
            <p:extLst>
              <p:ext uri="{D42A27DB-BD31-4B8C-83A1-F6EECF244321}">
                <p14:modId xmlns:p14="http://schemas.microsoft.com/office/powerpoint/2010/main" val="3183307010"/>
              </p:ext>
            </p:extLst>
          </p:nvPr>
        </p:nvGraphicFramePr>
        <p:xfrm>
          <a:off x="822960" y="600856"/>
          <a:ext cx="10524744" cy="3651468"/>
        </p:xfrm>
        <a:graphic>
          <a:graphicData uri="http://schemas.openxmlformats.org/drawingml/2006/table">
            <a:tbl>
              <a:tblPr firstRow="1" bandRow="1">
                <a:tableStyleId>{5C22544A-7EE6-4342-B048-85BDC9FD1C3A}</a:tableStyleId>
              </a:tblPr>
              <a:tblGrid>
                <a:gridCol w="4434820">
                  <a:extLst>
                    <a:ext uri="{9D8B030D-6E8A-4147-A177-3AD203B41FA5}">
                      <a16:colId xmlns:a16="http://schemas.microsoft.com/office/drawing/2014/main" val="2398415585"/>
                    </a:ext>
                  </a:extLst>
                </a:gridCol>
                <a:gridCol w="6089924">
                  <a:extLst>
                    <a:ext uri="{9D8B030D-6E8A-4147-A177-3AD203B41FA5}">
                      <a16:colId xmlns:a16="http://schemas.microsoft.com/office/drawing/2014/main" val="2205579061"/>
                    </a:ext>
                  </a:extLst>
                </a:gridCol>
              </a:tblGrid>
              <a:tr h="542144">
                <a:tc>
                  <a:txBody>
                    <a:bodyPr/>
                    <a:lstStyle/>
                    <a:p>
                      <a:endParaRPr lang="en-GB" dirty="0"/>
                    </a:p>
                  </a:txBody>
                  <a:tcPr/>
                </a:tc>
                <a:tc>
                  <a:txBody>
                    <a:bodyPr/>
                    <a:lstStyle/>
                    <a:p>
                      <a:r>
                        <a:rPr lang="en-GB" dirty="0"/>
                        <a:t>Actions required</a:t>
                      </a:r>
                    </a:p>
                  </a:txBody>
                  <a:tcPr/>
                </a:tc>
                <a:extLst>
                  <a:ext uri="{0D108BD9-81ED-4DB2-BD59-A6C34878D82A}">
                    <a16:rowId xmlns:a16="http://schemas.microsoft.com/office/drawing/2014/main" val="1919777229"/>
                  </a:ext>
                </a:extLst>
              </a:tr>
              <a:tr h="631940">
                <a:tc>
                  <a:txBody>
                    <a:bodyPr/>
                    <a:lstStyle/>
                    <a:p>
                      <a:r>
                        <a:rPr lang="en-GB" dirty="0"/>
                        <a:t>Point 1 left</a:t>
                      </a:r>
                    </a:p>
                  </a:txBody>
                  <a:tcPr/>
                </a:tc>
                <a:tc>
                  <a:txBody>
                    <a:bodyPr/>
                    <a:lstStyle/>
                    <a:p>
                      <a:r>
                        <a:rPr lang="en-GB" dirty="0"/>
                        <a:t>2 options:</a:t>
                      </a:r>
                    </a:p>
                    <a:p>
                      <a:pPr marL="285750" indent="-285750">
                        <a:buFontTx/>
                        <a:buChar char="-"/>
                      </a:pPr>
                      <a:r>
                        <a:rPr lang="en-GB" dirty="0"/>
                        <a:t>Make a new </a:t>
                      </a:r>
                      <a:r>
                        <a:rPr lang="en-GB" dirty="0" err="1"/>
                        <a:t>piquage</a:t>
                      </a:r>
                      <a:r>
                        <a:rPr lang="en-GB" dirty="0"/>
                        <a:t> for the last magnet on the left.</a:t>
                      </a:r>
                    </a:p>
                    <a:p>
                      <a:pPr marL="285750" indent="-285750">
                        <a:buFontTx/>
                        <a:buChar char="-"/>
                      </a:pPr>
                      <a:r>
                        <a:rPr lang="en-GB" dirty="0"/>
                        <a:t>Install new hoses for all the 6 magnets</a:t>
                      </a:r>
                    </a:p>
                  </a:txBody>
                  <a:tcPr/>
                </a:tc>
                <a:extLst>
                  <a:ext uri="{0D108BD9-81ED-4DB2-BD59-A6C34878D82A}">
                    <a16:rowId xmlns:a16="http://schemas.microsoft.com/office/drawing/2014/main" val="2508631910"/>
                  </a:ext>
                </a:extLst>
              </a:tr>
              <a:tr h="366124">
                <a:tc>
                  <a:txBody>
                    <a:bodyPr/>
                    <a:lstStyle/>
                    <a:p>
                      <a:r>
                        <a:rPr lang="en-GB" dirty="0"/>
                        <a:t>Point 1 right</a:t>
                      </a:r>
                    </a:p>
                  </a:txBody>
                  <a:tcPr/>
                </a:tc>
                <a:tc>
                  <a:txBody>
                    <a:bodyPr/>
                    <a:lstStyle/>
                    <a:p>
                      <a:r>
                        <a:rPr lang="en-GB" dirty="0"/>
                        <a:t>Install new hoses for the last magnet on the right</a:t>
                      </a:r>
                    </a:p>
                  </a:txBody>
                  <a:tcPr/>
                </a:tc>
                <a:extLst>
                  <a:ext uri="{0D108BD9-81ED-4DB2-BD59-A6C34878D82A}">
                    <a16:rowId xmlns:a16="http://schemas.microsoft.com/office/drawing/2014/main" val="2410170361"/>
                  </a:ext>
                </a:extLst>
              </a:tr>
              <a:tr h="366124">
                <a:tc>
                  <a:txBody>
                    <a:bodyPr/>
                    <a:lstStyle/>
                    <a:p>
                      <a:r>
                        <a:rPr lang="en-GB" dirty="0"/>
                        <a:t>Point 5 left</a:t>
                      </a:r>
                    </a:p>
                  </a:txBody>
                  <a:tcPr/>
                </a:tc>
                <a:tc>
                  <a:txBody>
                    <a:bodyPr/>
                    <a:lstStyle/>
                    <a:p>
                      <a:r>
                        <a:rPr lang="en-GB" dirty="0"/>
                        <a:t>2 options:</a:t>
                      </a:r>
                    </a:p>
                    <a:p>
                      <a:pPr marL="285750" indent="-285750">
                        <a:buFontTx/>
                        <a:buChar char="-"/>
                      </a:pPr>
                      <a:r>
                        <a:rPr lang="en-GB" dirty="0"/>
                        <a:t>Make a new </a:t>
                      </a:r>
                      <a:r>
                        <a:rPr lang="en-GB" dirty="0" err="1"/>
                        <a:t>piquage</a:t>
                      </a:r>
                      <a:r>
                        <a:rPr lang="en-GB" dirty="0"/>
                        <a:t> for the last magnet on the left.</a:t>
                      </a:r>
                    </a:p>
                    <a:p>
                      <a:pPr marL="285750" indent="-285750">
                        <a:buFontTx/>
                        <a:buChar char="-"/>
                      </a:pPr>
                      <a:r>
                        <a:rPr lang="en-GB" dirty="0"/>
                        <a:t>Install new hoses for all the 6 magnets</a:t>
                      </a:r>
                    </a:p>
                  </a:txBody>
                  <a:tcPr/>
                </a:tc>
                <a:extLst>
                  <a:ext uri="{0D108BD9-81ED-4DB2-BD59-A6C34878D82A}">
                    <a16:rowId xmlns:a16="http://schemas.microsoft.com/office/drawing/2014/main" val="771780517"/>
                  </a:ext>
                </a:extLst>
              </a:tr>
              <a:tr h="366124">
                <a:tc>
                  <a:txBody>
                    <a:bodyPr/>
                    <a:lstStyle/>
                    <a:p>
                      <a:r>
                        <a:rPr lang="en-GB" dirty="0"/>
                        <a:t>Point 5 right</a:t>
                      </a:r>
                    </a:p>
                  </a:txBody>
                  <a:tcPr/>
                </a:tc>
                <a:tc>
                  <a:txBody>
                    <a:bodyPr/>
                    <a:lstStyle/>
                    <a:p>
                      <a:r>
                        <a:rPr lang="en-GB" dirty="0"/>
                        <a:t>2 options:</a:t>
                      </a:r>
                    </a:p>
                    <a:p>
                      <a:pPr marL="285750" indent="-285750">
                        <a:buFontTx/>
                        <a:buChar char="-"/>
                      </a:pPr>
                      <a:r>
                        <a:rPr lang="en-GB" dirty="0"/>
                        <a:t>Make a new </a:t>
                      </a:r>
                      <a:r>
                        <a:rPr lang="en-GB" dirty="0" err="1"/>
                        <a:t>piquage</a:t>
                      </a:r>
                      <a:r>
                        <a:rPr lang="en-GB" dirty="0"/>
                        <a:t> for the last magnet on the right.</a:t>
                      </a:r>
                    </a:p>
                    <a:p>
                      <a:pPr marL="285750" indent="-285750">
                        <a:buFontTx/>
                        <a:buChar char="-"/>
                      </a:pPr>
                      <a:r>
                        <a:rPr lang="en-GB" dirty="0"/>
                        <a:t>Install new hoses for all the 6 magnets</a:t>
                      </a:r>
                    </a:p>
                  </a:txBody>
                  <a:tcPr/>
                </a:tc>
                <a:extLst>
                  <a:ext uri="{0D108BD9-81ED-4DB2-BD59-A6C34878D82A}">
                    <a16:rowId xmlns:a16="http://schemas.microsoft.com/office/drawing/2014/main" val="97076830"/>
                  </a:ext>
                </a:extLst>
              </a:tr>
            </a:tbl>
          </a:graphicData>
        </a:graphic>
      </p:graphicFrame>
    </p:spTree>
    <p:extLst>
      <p:ext uri="{BB962C8B-B14F-4D97-AF65-F5344CB8AC3E}">
        <p14:creationId xmlns:p14="http://schemas.microsoft.com/office/powerpoint/2010/main" val="4108658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524000" y="76200"/>
            <a:ext cx="9144000" cy="533400"/>
          </a:xfrm>
          <a:prstGeom prst="rect">
            <a:avLst/>
          </a:prstGeom>
          <a:noFill/>
          <a:ln w="9525">
            <a:noFill/>
            <a:miter lim="800000"/>
            <a:headEnd/>
            <a:tailEnd/>
          </a:ln>
          <a:effectLst/>
        </p:spPr>
        <p:txBody>
          <a:bodyPr anchor="ctr"/>
          <a:lstStyle/>
          <a:p>
            <a:pPr algn="ctr" fontAlgn="base">
              <a:spcBef>
                <a:spcPct val="0"/>
              </a:spcBef>
              <a:spcAft>
                <a:spcPct val="0"/>
              </a:spcAft>
              <a:defRPr/>
            </a:pPr>
            <a:r>
              <a:rPr lang="en-GB" sz="2300" b="1" dirty="0">
                <a:solidFill>
                  <a:srgbClr val="000000"/>
                </a:solidFill>
                <a:latin typeface="Calibri" pitchFamily="34" charset="0"/>
              </a:rPr>
              <a:t>Temporally storage of the magnets and moving of the supporting structure</a:t>
            </a:r>
          </a:p>
        </p:txBody>
      </p:sp>
      <p:sp>
        <p:nvSpPr>
          <p:cNvPr id="7" name="Slide Number Placeholder 1"/>
          <p:cNvSpPr>
            <a:spLocks noGrp="1"/>
          </p:cNvSpPr>
          <p:nvPr>
            <p:ph type="sldNum" sz="quarter" idx="12"/>
          </p:nvPr>
        </p:nvSpPr>
        <p:spPr>
          <a:xfrm>
            <a:off x="8382000" y="6553200"/>
            <a:ext cx="2133600" cy="324051"/>
          </a:xfrm>
        </p:spPr>
        <p:txBody>
          <a:bodyPr/>
          <a:lstStyle/>
          <a:p>
            <a:pPr fontAlgn="base">
              <a:spcBef>
                <a:spcPct val="0"/>
              </a:spcBef>
              <a:spcAft>
                <a:spcPct val="0"/>
              </a:spcAft>
              <a:defRPr/>
            </a:pPr>
            <a:fld id="{29E2F2E2-9F47-4A81-9E53-E1ED507FFF6B}" type="slidenum">
              <a:rPr lang="fr-FR" sz="1200">
                <a:solidFill>
                  <a:srgbClr val="000000"/>
                </a:solidFill>
                <a:latin typeface="Calibri" pitchFamily="34" charset="0"/>
                <a:cs typeface="Calibri" pitchFamily="34" charset="0"/>
              </a:rPr>
              <a:pPr fontAlgn="base">
                <a:spcBef>
                  <a:spcPct val="0"/>
                </a:spcBef>
                <a:spcAft>
                  <a:spcPct val="0"/>
                </a:spcAft>
                <a:defRPr/>
              </a:pPr>
              <a:t>21</a:t>
            </a:fld>
            <a:endParaRPr lang="fr-FR" sz="1200" dirty="0">
              <a:solidFill>
                <a:srgbClr val="000000"/>
              </a:solidFill>
              <a:latin typeface="Calibri" pitchFamily="34" charset="0"/>
              <a:cs typeface="Calibri" pitchFamily="34" charset="0"/>
            </a:endParaRPr>
          </a:p>
        </p:txBody>
      </p:sp>
      <p:sp>
        <p:nvSpPr>
          <p:cNvPr id="2" name="TextBox 1">
            <a:extLst>
              <a:ext uri="{FF2B5EF4-FFF2-40B4-BE49-F238E27FC236}">
                <a16:creationId xmlns:a16="http://schemas.microsoft.com/office/drawing/2014/main" id="{B636A189-7954-541A-38E7-A71EFB5BA7D8}"/>
              </a:ext>
            </a:extLst>
          </p:cNvPr>
          <p:cNvSpPr txBox="1"/>
          <p:nvPr/>
        </p:nvSpPr>
        <p:spPr>
          <a:xfrm>
            <a:off x="393192" y="636681"/>
            <a:ext cx="11640312" cy="2585323"/>
          </a:xfrm>
          <a:prstGeom prst="rect">
            <a:avLst/>
          </a:prstGeom>
          <a:noFill/>
        </p:spPr>
        <p:txBody>
          <a:bodyPr wrap="square" rtlCol="0">
            <a:spAutoFit/>
          </a:bodyPr>
          <a:lstStyle/>
          <a:p>
            <a:pPr marL="285750" indent="-285750">
              <a:buFontTx/>
              <a:buChar char="-"/>
            </a:pPr>
            <a:r>
              <a:rPr lang="en-GB" dirty="0"/>
              <a:t>The magnet could be removed form its present location, and then temporarily stored in the tunnel few meters away from its future location. This temporarily storage should not affect any access or transport which would need to be done in the area.</a:t>
            </a:r>
          </a:p>
          <a:p>
            <a:pPr marL="285750" indent="-285750">
              <a:buFontTx/>
              <a:buChar char="-"/>
            </a:pPr>
            <a:r>
              <a:rPr lang="en-GB" dirty="0"/>
              <a:t>The new position of magnet supports shall be marked by survey on the floor.</a:t>
            </a:r>
          </a:p>
          <a:p>
            <a:pPr marL="285750" indent="-285750">
              <a:buFontTx/>
              <a:buChar char="-"/>
            </a:pPr>
            <a:r>
              <a:rPr lang="en-GB" dirty="0"/>
              <a:t>The existing supports and jacks would be dismantled from present location and re-installed at the new location.</a:t>
            </a:r>
          </a:p>
          <a:p>
            <a:pPr marL="285750" indent="-285750">
              <a:buFontTx/>
              <a:buChar char="-"/>
            </a:pPr>
            <a:r>
              <a:rPr lang="en-GB" dirty="0"/>
              <a:t>New supports holes shall be drilled (I think by EN-ACE)</a:t>
            </a:r>
          </a:p>
          <a:p>
            <a:pPr marL="285750" indent="-285750">
              <a:buFontTx/>
              <a:buChar char="-"/>
            </a:pPr>
            <a:r>
              <a:rPr lang="en-GB" dirty="0"/>
              <a:t>The jaks shall be re-aligned by survey.</a:t>
            </a:r>
          </a:p>
          <a:p>
            <a:pPr marL="285750" indent="-285750">
              <a:buFontTx/>
              <a:buChar char="-"/>
            </a:pPr>
            <a:r>
              <a:rPr lang="en-GB" dirty="0"/>
              <a:t>The magnet is re-installed at the new location.</a:t>
            </a:r>
          </a:p>
        </p:txBody>
      </p:sp>
      <p:pic>
        <p:nvPicPr>
          <p:cNvPr id="9" name="Picture 8">
            <a:extLst>
              <a:ext uri="{FF2B5EF4-FFF2-40B4-BE49-F238E27FC236}">
                <a16:creationId xmlns:a16="http://schemas.microsoft.com/office/drawing/2014/main" id="{99F372B5-A6E8-AA42-0E90-3AFDC752583A}"/>
              </a:ext>
            </a:extLst>
          </p:cNvPr>
          <p:cNvPicPr>
            <a:picLocks noChangeAspect="1"/>
          </p:cNvPicPr>
          <p:nvPr/>
        </p:nvPicPr>
        <p:blipFill rotWithShape="1">
          <a:blip r:embed="rId2"/>
          <a:srcRect l="14372"/>
          <a:stretch/>
        </p:blipFill>
        <p:spPr>
          <a:xfrm>
            <a:off x="2105040" y="3226224"/>
            <a:ext cx="6276961" cy="3407397"/>
          </a:xfrm>
          <a:prstGeom prst="rect">
            <a:avLst/>
          </a:prstGeom>
        </p:spPr>
      </p:pic>
      <p:cxnSp>
        <p:nvCxnSpPr>
          <p:cNvPr id="11" name="Straight Arrow Connector 10">
            <a:extLst>
              <a:ext uri="{FF2B5EF4-FFF2-40B4-BE49-F238E27FC236}">
                <a16:creationId xmlns:a16="http://schemas.microsoft.com/office/drawing/2014/main" id="{B34FD21A-BAEF-88D4-2FBB-AAB3AA6D86AE}"/>
              </a:ext>
            </a:extLst>
          </p:cNvPr>
          <p:cNvCxnSpPr/>
          <p:nvPr/>
        </p:nvCxnSpPr>
        <p:spPr>
          <a:xfrm flipH="1">
            <a:off x="4876800" y="5791200"/>
            <a:ext cx="4038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8C95F6C-E733-5E95-1B75-175BD6C7B9B9}"/>
              </a:ext>
            </a:extLst>
          </p:cNvPr>
          <p:cNvCxnSpPr>
            <a:cxnSpLocks/>
          </p:cNvCxnSpPr>
          <p:nvPr/>
        </p:nvCxnSpPr>
        <p:spPr>
          <a:xfrm flipH="1">
            <a:off x="4953000" y="5334000"/>
            <a:ext cx="39624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5804D85-F5B1-D855-F279-FB095B2E5381}"/>
              </a:ext>
            </a:extLst>
          </p:cNvPr>
          <p:cNvSpPr txBox="1"/>
          <p:nvPr/>
        </p:nvSpPr>
        <p:spPr>
          <a:xfrm>
            <a:off x="8963040" y="5149334"/>
            <a:ext cx="659155" cy="369332"/>
          </a:xfrm>
          <a:prstGeom prst="rect">
            <a:avLst/>
          </a:prstGeom>
          <a:noFill/>
        </p:spPr>
        <p:txBody>
          <a:bodyPr wrap="none" rtlCol="0">
            <a:spAutoFit/>
          </a:bodyPr>
          <a:lstStyle/>
          <a:p>
            <a:r>
              <a:rPr lang="en-GB" dirty="0"/>
              <a:t>Jack</a:t>
            </a:r>
          </a:p>
        </p:txBody>
      </p:sp>
      <p:sp>
        <p:nvSpPr>
          <p:cNvPr id="15" name="TextBox 14">
            <a:extLst>
              <a:ext uri="{FF2B5EF4-FFF2-40B4-BE49-F238E27FC236}">
                <a16:creationId xmlns:a16="http://schemas.microsoft.com/office/drawing/2014/main" id="{82B60BF3-5AE7-E911-6A00-74B62641FC80}"/>
              </a:ext>
            </a:extLst>
          </p:cNvPr>
          <p:cNvSpPr txBox="1"/>
          <p:nvPr/>
        </p:nvSpPr>
        <p:spPr>
          <a:xfrm>
            <a:off x="8963039" y="5606534"/>
            <a:ext cx="992579" cy="369332"/>
          </a:xfrm>
          <a:prstGeom prst="rect">
            <a:avLst/>
          </a:prstGeom>
          <a:noFill/>
        </p:spPr>
        <p:txBody>
          <a:bodyPr wrap="none" rtlCol="0">
            <a:spAutoFit/>
          </a:bodyPr>
          <a:lstStyle/>
          <a:p>
            <a:r>
              <a:rPr lang="en-GB" dirty="0"/>
              <a:t>Support</a:t>
            </a:r>
          </a:p>
        </p:txBody>
      </p:sp>
    </p:spTree>
    <p:extLst>
      <p:ext uri="{BB962C8B-B14F-4D97-AF65-F5344CB8AC3E}">
        <p14:creationId xmlns:p14="http://schemas.microsoft.com/office/powerpoint/2010/main" val="1746627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EE52DF-E28B-CA0D-2FF2-61C89C2657F4}"/>
              </a:ext>
            </a:extLst>
          </p:cNvPr>
          <p:cNvSpPr>
            <a:spLocks noGrp="1"/>
          </p:cNvSpPr>
          <p:nvPr>
            <p:ph type="title"/>
          </p:nvPr>
        </p:nvSpPr>
        <p:spPr>
          <a:xfrm>
            <a:off x="193384" y="3429000"/>
            <a:ext cx="11376025" cy="1065742"/>
          </a:xfrm>
        </p:spPr>
        <p:txBody>
          <a:bodyPr/>
          <a:lstStyle/>
          <a:p>
            <a:r>
              <a:rPr lang="en-US" dirty="0"/>
              <a:t>Survey system</a:t>
            </a:r>
            <a:endParaRPr lang="en-GB" dirty="0"/>
          </a:p>
        </p:txBody>
      </p:sp>
      <p:sp>
        <p:nvSpPr>
          <p:cNvPr id="4" name="Date Placeholder 3">
            <a:extLst>
              <a:ext uri="{FF2B5EF4-FFF2-40B4-BE49-F238E27FC236}">
                <a16:creationId xmlns:a16="http://schemas.microsoft.com/office/drawing/2014/main" id="{FCE94DB0-EA5F-EFC1-B67A-2044D48FF9E8}"/>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A14B23EC-868B-1690-1467-5EE6096ED56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CDA7C57-423C-6BB4-D4E5-29406898E65E}"/>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35499073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12A1C-3000-070B-CB71-6E1BB579ED6D}"/>
              </a:ext>
            </a:extLst>
          </p:cNvPr>
          <p:cNvSpPr>
            <a:spLocks noGrp="1"/>
          </p:cNvSpPr>
          <p:nvPr>
            <p:ph type="title"/>
          </p:nvPr>
        </p:nvSpPr>
        <p:spPr/>
        <p:txBody>
          <a:bodyPr/>
          <a:lstStyle/>
          <a:p>
            <a:r>
              <a:rPr lang="de-CH" dirty="0" err="1"/>
              <a:t>Consequences</a:t>
            </a:r>
            <a:r>
              <a:rPr lang="de-CH" dirty="0"/>
              <a:t> for LSS </a:t>
            </a:r>
            <a:r>
              <a:rPr lang="de-CH" dirty="0" err="1"/>
              <a:t>alignment</a:t>
            </a:r>
            <a:endParaRPr lang="en-GB" dirty="0"/>
          </a:p>
        </p:txBody>
      </p:sp>
      <p:sp>
        <p:nvSpPr>
          <p:cNvPr id="4" name="Date Placeholder 3">
            <a:extLst>
              <a:ext uri="{FF2B5EF4-FFF2-40B4-BE49-F238E27FC236}">
                <a16:creationId xmlns:a16="http://schemas.microsoft.com/office/drawing/2014/main" id="{4ABB649C-311B-B9CE-F07F-1D1562DD1F75}"/>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DB2D3DB3-26C9-C2A0-2549-641EA24A8E2F}"/>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EA6EC09-03D5-C949-A98E-4850CB7EFD9F}"/>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6" name="Picture 15">
            <a:extLst>
              <a:ext uri="{FF2B5EF4-FFF2-40B4-BE49-F238E27FC236}">
                <a16:creationId xmlns:a16="http://schemas.microsoft.com/office/drawing/2014/main" id="{EFDE2714-79C5-4E98-41A5-48DEF63E13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45372" y="3276201"/>
            <a:ext cx="4476028" cy="3208206"/>
          </a:xfrm>
          <a:prstGeom prst="rect">
            <a:avLst/>
          </a:prstGeom>
        </p:spPr>
      </p:pic>
      <p:sp>
        <p:nvSpPr>
          <p:cNvPr id="17" name="Content Placeholder 2">
            <a:extLst>
              <a:ext uri="{FF2B5EF4-FFF2-40B4-BE49-F238E27FC236}">
                <a16:creationId xmlns:a16="http://schemas.microsoft.com/office/drawing/2014/main" id="{91C5E695-863F-6700-D95C-A142FC960CD6}"/>
              </a:ext>
            </a:extLst>
          </p:cNvPr>
          <p:cNvSpPr txBox="1">
            <a:spLocks/>
          </p:cNvSpPr>
          <p:nvPr/>
        </p:nvSpPr>
        <p:spPr>
          <a:xfrm>
            <a:off x="407987" y="1308319"/>
            <a:ext cx="6843046" cy="5407657"/>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lnSpc>
                <a:spcPct val="100000"/>
              </a:lnSpc>
              <a:spcBef>
                <a:spcPts val="0"/>
              </a:spcBef>
            </a:pPr>
            <a:r>
              <a:rPr lang="en-GB" sz="1600" b="0" dirty="0">
                <a:solidFill>
                  <a:schemeClr val="tx1"/>
                </a:solidFill>
              </a:rPr>
              <a:t>This baseline has a major impact as </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During the (E)YETS of the installation, a full measurement for the alignment of the LSS and the experiments shall be carried out before any intervention on the magnet. </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The impact on the smoothing strategy of the concerned LSS has to be studied during the definition of the installation timeline</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Part of the invar radial measurement system is hosted on the MBXW module to be moved.  The removal would lead to an interruption of the continuous position determination between tunnel and cavern</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The reference wire along the triplet has to be unstretched (and potentially replaced) which will result in the need to perform the  calibration of all WPS sensors</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A temporary fixation system has to be installed for the invar radial system during the handling. It cannot be dismounted and a limited vertical clearance for removing the magnet is imposed (seen with EN-HE)</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New mechanical structures have to be designed, built  and installed to support the invar radial system and the WPS reference sensor</a:t>
            </a:r>
          </a:p>
        </p:txBody>
      </p:sp>
    </p:spTree>
    <p:extLst>
      <p:ext uri="{BB962C8B-B14F-4D97-AF65-F5344CB8AC3E}">
        <p14:creationId xmlns:p14="http://schemas.microsoft.com/office/powerpoint/2010/main" val="1346038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12A1C-3000-070B-CB71-6E1BB579ED6D}"/>
              </a:ext>
            </a:extLst>
          </p:cNvPr>
          <p:cNvSpPr>
            <a:spLocks noGrp="1"/>
          </p:cNvSpPr>
          <p:nvPr>
            <p:ph type="title"/>
          </p:nvPr>
        </p:nvSpPr>
        <p:spPr/>
        <p:txBody>
          <a:bodyPr/>
          <a:lstStyle/>
          <a:p>
            <a:r>
              <a:rPr lang="en-GB"/>
              <a:t>Contribution BE-GM-ASG</a:t>
            </a:r>
          </a:p>
        </p:txBody>
      </p:sp>
      <p:sp>
        <p:nvSpPr>
          <p:cNvPr id="4" name="Date Placeholder 3">
            <a:extLst>
              <a:ext uri="{FF2B5EF4-FFF2-40B4-BE49-F238E27FC236}">
                <a16:creationId xmlns:a16="http://schemas.microsoft.com/office/drawing/2014/main" id="{4ABB649C-311B-B9CE-F07F-1D1562DD1F75}"/>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DB2D3DB3-26C9-C2A0-2549-641EA24A8E2F}"/>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EA6EC09-03D5-C949-A98E-4850CB7EFD9F}"/>
              </a:ext>
            </a:extLst>
          </p:cNvPr>
          <p:cNvSpPr>
            <a:spLocks noGrp="1"/>
          </p:cNvSpPr>
          <p:nvPr>
            <p:ph type="sldNum" sz="quarter" idx="12"/>
          </p:nvPr>
        </p:nvSpPr>
        <p:spPr/>
        <p:txBody>
          <a:bodyPr/>
          <a:lstStyle/>
          <a:p>
            <a:fld id="{36B5EA5A-BC32-A742-B11B-8E7414D5B535}" type="slidenum">
              <a:rPr lang="en-US" smtClean="0"/>
              <a:pPr/>
              <a:t>24</a:t>
            </a:fld>
            <a:endParaRPr lang="en-US" dirty="0"/>
          </a:p>
        </p:txBody>
      </p:sp>
      <p:graphicFrame>
        <p:nvGraphicFramePr>
          <p:cNvPr id="2" name="Table 6">
            <a:extLst>
              <a:ext uri="{FF2B5EF4-FFF2-40B4-BE49-F238E27FC236}">
                <a16:creationId xmlns:a16="http://schemas.microsoft.com/office/drawing/2014/main" id="{8548F731-94C5-2790-588B-6E495B3CEC3E}"/>
              </a:ext>
            </a:extLst>
          </p:cNvPr>
          <p:cNvGraphicFramePr>
            <a:graphicFrameLocks noGrp="1"/>
          </p:cNvGraphicFramePr>
          <p:nvPr>
            <p:extLst>
              <p:ext uri="{D42A27DB-BD31-4B8C-83A1-F6EECF244321}">
                <p14:modId xmlns:p14="http://schemas.microsoft.com/office/powerpoint/2010/main" val="2347795145"/>
              </p:ext>
            </p:extLst>
          </p:nvPr>
        </p:nvGraphicFramePr>
        <p:xfrm>
          <a:off x="2360771" y="1439335"/>
          <a:ext cx="7470458" cy="1854200"/>
        </p:xfrm>
        <a:graphic>
          <a:graphicData uri="http://schemas.openxmlformats.org/drawingml/2006/table">
            <a:tbl>
              <a:tblPr firstRow="1" bandRow="1">
                <a:tableStyleId>{8EC20E35-A176-4012-BC5E-935CFFF8708E}</a:tableStyleId>
              </a:tblPr>
              <a:tblGrid>
                <a:gridCol w="3345180">
                  <a:extLst>
                    <a:ext uri="{9D8B030D-6E8A-4147-A177-3AD203B41FA5}">
                      <a16:colId xmlns:a16="http://schemas.microsoft.com/office/drawing/2014/main" val="2139086037"/>
                    </a:ext>
                  </a:extLst>
                </a:gridCol>
                <a:gridCol w="1538605">
                  <a:extLst>
                    <a:ext uri="{9D8B030D-6E8A-4147-A177-3AD203B41FA5}">
                      <a16:colId xmlns:a16="http://schemas.microsoft.com/office/drawing/2014/main" val="3467747688"/>
                    </a:ext>
                  </a:extLst>
                </a:gridCol>
                <a:gridCol w="1567180">
                  <a:extLst>
                    <a:ext uri="{9D8B030D-6E8A-4147-A177-3AD203B41FA5}">
                      <a16:colId xmlns:a16="http://schemas.microsoft.com/office/drawing/2014/main" val="2902406805"/>
                    </a:ext>
                  </a:extLst>
                </a:gridCol>
                <a:gridCol w="1019493">
                  <a:extLst>
                    <a:ext uri="{9D8B030D-6E8A-4147-A177-3AD203B41FA5}">
                      <a16:colId xmlns:a16="http://schemas.microsoft.com/office/drawing/2014/main" val="2612453823"/>
                    </a:ext>
                  </a:extLst>
                </a:gridCol>
              </a:tblGrid>
              <a:tr h="370840">
                <a:tc>
                  <a:txBody>
                    <a:bodyPr/>
                    <a:lstStyle/>
                    <a:p>
                      <a:pPr algn="ctr"/>
                      <a:r>
                        <a:rPr lang="en-GB" sz="1600" noProof="0" dirty="0"/>
                        <a:t>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dirty="0"/>
                        <a:t>days per 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dirty="0"/>
                        <a:t>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dirty="0"/>
                        <a:t>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8135611"/>
                  </a:ext>
                </a:extLst>
              </a:tr>
              <a:tr h="370840">
                <a:tc>
                  <a:txBody>
                    <a:bodyPr/>
                    <a:lstStyle/>
                    <a:p>
                      <a:pPr algn="ctr"/>
                      <a:r>
                        <a:rPr lang="de-CH" sz="1600" dirty="0" err="1"/>
                        <a:t>preparation</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noProof="0" dirty="0"/>
                        <a:t>4.0</a:t>
                      </a:r>
                      <a:endParaRPr lang="en-GB"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noProof="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noProof="0" dirty="0" err="1"/>
                        <a:t>surface</a:t>
                      </a:r>
                      <a:endParaRPr lang="en-GB"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7043192"/>
                  </a:ext>
                </a:extLst>
              </a:tr>
              <a:tr h="370840">
                <a:tc>
                  <a:txBody>
                    <a:bodyPr/>
                    <a:lstStyle/>
                    <a:p>
                      <a:pPr algn="ctr"/>
                      <a:r>
                        <a:rPr lang="en-GB" sz="1600" noProof="0" dirty="0"/>
                        <a:t>alignment steps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dirty="0"/>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dirty="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dirty="0"/>
                        <a:t>LHC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2940678"/>
                  </a:ext>
                </a:extLst>
              </a:tr>
              <a:tr h="370840">
                <a:tc>
                  <a:txBody>
                    <a:bodyPr/>
                    <a:lstStyle/>
                    <a:p>
                      <a:pPr algn="ctr"/>
                      <a:r>
                        <a:rPr lang="en-GB" sz="1600" b="0" noProof="0" dirty="0"/>
                        <a:t>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dirty="0"/>
                        <a:t>1</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noProof="0" dirty="0" err="1"/>
                        <a:t>surface</a:t>
                      </a:r>
                      <a:endParaRPr lang="en-GB"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5340445"/>
                  </a:ext>
                </a:extLst>
              </a:tr>
              <a:tr h="370840">
                <a:tc>
                  <a:txBody>
                    <a:bodyPr/>
                    <a:lstStyle/>
                    <a:p>
                      <a:pPr algn="ctr"/>
                      <a:r>
                        <a:rPr lang="en-GB" sz="1600" b="1" noProof="0" dirty="0"/>
                        <a:t>SUM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GB" sz="1600" b="1" noProof="0" dirty="0"/>
                        <a:t>11.5 </a:t>
                      </a:r>
                      <a:r>
                        <a:rPr lang="en-GB" sz="1600" b="1" noProof="0" dirty="0" err="1"/>
                        <a:t>man.days</a:t>
                      </a:r>
                      <a:r>
                        <a:rPr lang="en-GB" sz="1600" b="1" noProof="0" dirty="0"/>
                        <a:t> per side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9312896"/>
                  </a:ext>
                </a:extLst>
              </a:tr>
            </a:tbl>
          </a:graphicData>
        </a:graphic>
      </p:graphicFrame>
      <p:sp>
        <p:nvSpPr>
          <p:cNvPr id="7" name="Content Placeholder 2">
            <a:extLst>
              <a:ext uri="{FF2B5EF4-FFF2-40B4-BE49-F238E27FC236}">
                <a16:creationId xmlns:a16="http://schemas.microsoft.com/office/drawing/2014/main" id="{D235790B-E9E3-0DEE-8E98-CA83FEA03089}"/>
              </a:ext>
            </a:extLst>
          </p:cNvPr>
          <p:cNvSpPr txBox="1">
            <a:spLocks/>
          </p:cNvSpPr>
          <p:nvPr/>
        </p:nvSpPr>
        <p:spPr>
          <a:xfrm>
            <a:off x="407986" y="4393276"/>
            <a:ext cx="11239069" cy="1963073"/>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lnSpc>
                <a:spcPct val="100000"/>
              </a:lnSpc>
              <a:spcBef>
                <a:spcPts val="0"/>
              </a:spcBef>
            </a:pPr>
            <a:r>
              <a:rPr lang="en-GB" sz="1600" b="0" u="sng" dirty="0">
                <a:solidFill>
                  <a:schemeClr val="tx1"/>
                </a:solidFill>
              </a:rPr>
              <a:t>Reminder</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For the modification of the installation, the survey guidelines apply </a:t>
            </a:r>
            <a:r>
              <a:rPr lang="en-GB" sz="1600" b="0" dirty="0">
                <a:solidFill>
                  <a:schemeClr val="tx1"/>
                </a:solidFill>
                <a:hlinkClick r:id="rId2"/>
              </a:rPr>
              <a:t>EDMS 2708664</a:t>
            </a:r>
            <a:r>
              <a:rPr lang="en-GB" sz="1600" b="0" dirty="0">
                <a:solidFill>
                  <a:schemeClr val="tx1"/>
                </a:solidFill>
              </a:rPr>
              <a:t> </a:t>
            </a:r>
          </a:p>
        </p:txBody>
      </p:sp>
    </p:spTree>
    <p:extLst>
      <p:ext uri="{BB962C8B-B14F-4D97-AF65-F5344CB8AC3E}">
        <p14:creationId xmlns:p14="http://schemas.microsoft.com/office/powerpoint/2010/main" val="263597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12A1C-3000-070B-CB71-6E1BB579ED6D}"/>
              </a:ext>
            </a:extLst>
          </p:cNvPr>
          <p:cNvSpPr>
            <a:spLocks noGrp="1"/>
          </p:cNvSpPr>
          <p:nvPr>
            <p:ph type="title"/>
          </p:nvPr>
        </p:nvSpPr>
        <p:spPr/>
        <p:txBody>
          <a:bodyPr/>
          <a:lstStyle/>
          <a:p>
            <a:r>
              <a:rPr lang="en-GB" dirty="0"/>
              <a:t>Contribution BE-GM-HPA</a:t>
            </a:r>
          </a:p>
        </p:txBody>
      </p:sp>
      <p:sp>
        <p:nvSpPr>
          <p:cNvPr id="4" name="Date Placeholder 3">
            <a:extLst>
              <a:ext uri="{FF2B5EF4-FFF2-40B4-BE49-F238E27FC236}">
                <a16:creationId xmlns:a16="http://schemas.microsoft.com/office/drawing/2014/main" id="{4ABB649C-311B-B9CE-F07F-1D1562DD1F75}"/>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DB2D3DB3-26C9-C2A0-2549-641EA24A8E2F}"/>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EA6EC09-03D5-C949-A98E-4850CB7EFD9F}"/>
              </a:ext>
            </a:extLst>
          </p:cNvPr>
          <p:cNvSpPr>
            <a:spLocks noGrp="1"/>
          </p:cNvSpPr>
          <p:nvPr>
            <p:ph type="sldNum" sz="quarter" idx="12"/>
          </p:nvPr>
        </p:nvSpPr>
        <p:spPr/>
        <p:txBody>
          <a:bodyPr/>
          <a:lstStyle/>
          <a:p>
            <a:fld id="{36B5EA5A-BC32-A742-B11B-8E7414D5B535}" type="slidenum">
              <a:rPr lang="en-US" smtClean="0"/>
              <a:pPr/>
              <a:t>25</a:t>
            </a:fld>
            <a:endParaRPr lang="en-US" dirty="0"/>
          </a:p>
        </p:txBody>
      </p:sp>
      <p:graphicFrame>
        <p:nvGraphicFramePr>
          <p:cNvPr id="14" name="Table 6">
            <a:extLst>
              <a:ext uri="{FF2B5EF4-FFF2-40B4-BE49-F238E27FC236}">
                <a16:creationId xmlns:a16="http://schemas.microsoft.com/office/drawing/2014/main" id="{3E90782B-8921-4926-36F3-A925C65B074E}"/>
              </a:ext>
            </a:extLst>
          </p:cNvPr>
          <p:cNvGraphicFramePr>
            <a:graphicFrameLocks noGrp="1"/>
          </p:cNvGraphicFramePr>
          <p:nvPr>
            <p:extLst>
              <p:ext uri="{D42A27DB-BD31-4B8C-83A1-F6EECF244321}">
                <p14:modId xmlns:p14="http://schemas.microsoft.com/office/powerpoint/2010/main" val="460121816"/>
              </p:ext>
            </p:extLst>
          </p:nvPr>
        </p:nvGraphicFramePr>
        <p:xfrm>
          <a:off x="271030" y="880539"/>
          <a:ext cx="11376025" cy="3754120"/>
        </p:xfrm>
        <a:graphic>
          <a:graphicData uri="http://schemas.openxmlformats.org/drawingml/2006/table">
            <a:tbl>
              <a:tblPr firstRow="1" bandRow="1">
                <a:tableStyleId>{8EC20E35-A176-4012-BC5E-935CFFF8708E}</a:tableStyleId>
              </a:tblPr>
              <a:tblGrid>
                <a:gridCol w="5094044">
                  <a:extLst>
                    <a:ext uri="{9D8B030D-6E8A-4147-A177-3AD203B41FA5}">
                      <a16:colId xmlns:a16="http://schemas.microsoft.com/office/drawing/2014/main" val="2139086037"/>
                    </a:ext>
                  </a:extLst>
                </a:gridCol>
                <a:gridCol w="2342991">
                  <a:extLst>
                    <a:ext uri="{9D8B030D-6E8A-4147-A177-3AD203B41FA5}">
                      <a16:colId xmlns:a16="http://schemas.microsoft.com/office/drawing/2014/main" val="3467747688"/>
                    </a:ext>
                  </a:extLst>
                </a:gridCol>
                <a:gridCol w="2386504">
                  <a:extLst>
                    <a:ext uri="{9D8B030D-6E8A-4147-A177-3AD203B41FA5}">
                      <a16:colId xmlns:a16="http://schemas.microsoft.com/office/drawing/2014/main" val="2902406805"/>
                    </a:ext>
                  </a:extLst>
                </a:gridCol>
                <a:gridCol w="1552486">
                  <a:extLst>
                    <a:ext uri="{9D8B030D-6E8A-4147-A177-3AD203B41FA5}">
                      <a16:colId xmlns:a16="http://schemas.microsoft.com/office/drawing/2014/main" val="2612453823"/>
                    </a:ext>
                  </a:extLst>
                </a:gridCol>
              </a:tblGrid>
              <a:tr h="370840">
                <a:tc>
                  <a:txBody>
                    <a:bodyPr/>
                    <a:lstStyle/>
                    <a:p>
                      <a:pPr algn="ctr"/>
                      <a:r>
                        <a:rPr lang="en-GB" sz="1600" noProof="0"/>
                        <a:t>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a:t>days per 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a:t>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noProof="0"/>
                        <a:t>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8135611"/>
                  </a:ext>
                </a:extLst>
              </a:tr>
              <a:tr h="370840">
                <a:tc>
                  <a:txBody>
                    <a:bodyPr/>
                    <a:lstStyle/>
                    <a:p>
                      <a:pPr algn="ctr"/>
                      <a:r>
                        <a:rPr lang="en-GB" sz="1600" b="0" noProof="0" dirty="0"/>
                        <a:t>preparation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b="0" noProof="0" dirty="0"/>
                        <a:t>3</a:t>
                      </a:r>
                      <a:r>
                        <a:rPr lang="en-GB" sz="1600" b="0" noProof="0"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a:t>surface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7043192"/>
                  </a:ext>
                </a:extLst>
              </a:tr>
              <a:tr h="370840">
                <a:tc>
                  <a:txBody>
                    <a:bodyPr/>
                    <a:lstStyle/>
                    <a:p>
                      <a:pPr algn="ctr"/>
                      <a:r>
                        <a:rPr lang="en-GB" sz="1600" b="0" noProof="0" dirty="0"/>
                        <a:t>contribution mechanical workshop BE-GM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surface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2513898"/>
                  </a:ext>
                </a:extLst>
              </a:tr>
              <a:tr h="370840">
                <a:tc>
                  <a:txBody>
                    <a:bodyPr/>
                    <a:lstStyle/>
                    <a:p>
                      <a:pPr algn="ctr"/>
                      <a:r>
                        <a:rPr lang="en-GB" sz="1600" b="0" noProof="0" dirty="0"/>
                        <a:t>data quality assurance of measurement system before dismounting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surface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7777247"/>
                  </a:ext>
                </a:extLst>
              </a:tr>
              <a:tr h="370840">
                <a:tc>
                  <a:txBody>
                    <a:bodyPr/>
                    <a:lstStyle/>
                    <a:p>
                      <a:pPr algn="ctr"/>
                      <a:r>
                        <a:rPr lang="en-GB" sz="1600" b="0" noProof="0" dirty="0"/>
                        <a:t>dismounting / securing of measurement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a:t>LHC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10739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a:t>installation and recommissioning of sensors and measurement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a:t>LHC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6118759"/>
                  </a:ext>
                </a:extLst>
              </a:tr>
              <a:tr h="370840">
                <a:tc>
                  <a:txBody>
                    <a:bodyPr/>
                    <a:lstStyle/>
                    <a:p>
                      <a:pPr algn="ctr"/>
                      <a:r>
                        <a:rPr lang="en-GB" sz="1600" b="0" noProof="0" dirty="0"/>
                        <a:t>WPS sensor calibration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LHC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0051808"/>
                  </a:ext>
                </a:extLst>
              </a:tr>
              <a:tr h="370840">
                <a:tc>
                  <a:txBody>
                    <a:bodyPr/>
                    <a:lstStyle/>
                    <a:p>
                      <a:pPr algn="ctr"/>
                      <a:r>
                        <a:rPr lang="en-GB" sz="1600" b="0" noProof="0" dirty="0"/>
                        <a:t>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b="0" noProof="0" dirty="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b="0" noProof="0" dirty="0"/>
                        <a:t>1</a:t>
                      </a:r>
                      <a:endParaRPr lang="en-GB" sz="16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CH" sz="1600" b="0" noProof="0" dirty="0" err="1"/>
                        <a:t>surface</a:t>
                      </a:r>
                      <a:endParaRPr lang="en-GB" sz="16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0817907"/>
                  </a:ext>
                </a:extLst>
              </a:tr>
              <a:tr h="370840">
                <a:tc>
                  <a:txBody>
                    <a:bodyPr/>
                    <a:lstStyle/>
                    <a:p>
                      <a:pPr algn="ctr"/>
                      <a:r>
                        <a:rPr lang="en-GB" sz="1600" b="1" noProof="0" dirty="0"/>
                        <a:t>SUM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GB" sz="1600" b="1" noProof="0" dirty="0"/>
                        <a:t>14.5 </a:t>
                      </a:r>
                      <a:r>
                        <a:rPr lang="en-GB" sz="1600" b="1" noProof="0" dirty="0" err="1"/>
                        <a:t>man.days</a:t>
                      </a:r>
                      <a:r>
                        <a:rPr lang="en-GB" sz="1600" b="1" noProof="0" dirty="0"/>
                        <a:t> per side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6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6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86238"/>
                  </a:ext>
                </a:extLst>
              </a:tr>
            </a:tbl>
          </a:graphicData>
        </a:graphic>
      </p:graphicFrame>
      <p:sp>
        <p:nvSpPr>
          <p:cNvPr id="15" name="Content Placeholder 2">
            <a:extLst>
              <a:ext uri="{FF2B5EF4-FFF2-40B4-BE49-F238E27FC236}">
                <a16:creationId xmlns:a16="http://schemas.microsoft.com/office/drawing/2014/main" id="{E92D347A-EADA-C9AC-BD01-90556F62A4EF}"/>
              </a:ext>
            </a:extLst>
          </p:cNvPr>
          <p:cNvSpPr txBox="1">
            <a:spLocks/>
          </p:cNvSpPr>
          <p:nvPr/>
        </p:nvSpPr>
        <p:spPr>
          <a:xfrm>
            <a:off x="407986" y="4740676"/>
            <a:ext cx="11239069" cy="2213577"/>
          </a:xfrm>
          <a:prstGeom prst="rect">
            <a:avLst/>
          </a:prstGeom>
        </p:spPr>
        <p:txBody>
          <a:bodyPr vert="horz" lIns="0" tIns="0" rIns="0" bIns="0" rtlCol="0">
            <a:normAutofit fontScale="77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lnSpc>
                <a:spcPct val="100000"/>
              </a:lnSpc>
              <a:spcBef>
                <a:spcPts val="0"/>
              </a:spcBef>
            </a:pPr>
            <a:r>
              <a:rPr lang="en-GB" sz="1600" b="0" u="sng" dirty="0">
                <a:solidFill>
                  <a:schemeClr val="tx1"/>
                </a:solidFill>
              </a:rPr>
              <a:t>Cost estimation </a:t>
            </a:r>
          </a:p>
          <a:p>
            <a:pPr marL="419100" indent="-285750">
              <a:lnSpc>
                <a:spcPct val="100000"/>
              </a:lnSpc>
              <a:spcBef>
                <a:spcPts val="0"/>
              </a:spcBef>
              <a:buFont typeface="Arial" panose="020B0604020202020204" pitchFamily="34" charset="0"/>
              <a:buChar char="•"/>
            </a:pPr>
            <a:r>
              <a:rPr lang="en-GB" sz="1600" b="0" dirty="0">
                <a:solidFill>
                  <a:schemeClr val="tx1"/>
                </a:solidFill>
              </a:rPr>
              <a:t>modification of measurement system: 2500 CHF per side (first estimation). At this level of study it is not excluded that it could raise to 10,000 CHF per side</a:t>
            </a:r>
          </a:p>
          <a:p>
            <a:pPr marL="133350">
              <a:lnSpc>
                <a:spcPct val="100000"/>
              </a:lnSpc>
              <a:spcBef>
                <a:spcPts val="0"/>
              </a:spcBef>
            </a:pPr>
            <a:endParaRPr lang="en-GB" sz="1600" b="0" dirty="0">
              <a:solidFill>
                <a:schemeClr val="tx1"/>
              </a:solidFill>
            </a:endParaRPr>
          </a:p>
          <a:p>
            <a:pPr marL="133350">
              <a:lnSpc>
                <a:spcPct val="100000"/>
              </a:lnSpc>
              <a:spcBef>
                <a:spcPts val="0"/>
              </a:spcBef>
            </a:pPr>
            <a:r>
              <a:rPr lang="en-GB" sz="1600" b="0" u="sng" dirty="0">
                <a:solidFill>
                  <a:schemeClr val="tx1"/>
                </a:solidFill>
              </a:rPr>
              <a:t>Intervention time in the tunnel: </a:t>
            </a:r>
          </a:p>
          <a:p>
            <a:pPr marL="419100" indent="-285750">
              <a:lnSpc>
                <a:spcPct val="100000"/>
              </a:lnSpc>
              <a:spcBef>
                <a:spcPts val="0"/>
              </a:spcBef>
              <a:buFont typeface="Arial" panose="020B0604020202020204" pitchFamily="34" charset="0"/>
              <a:buChar char="•"/>
            </a:pPr>
            <a:r>
              <a:rPr lang="en-GB" sz="1600" b="0" dirty="0">
                <a:solidFill>
                  <a:schemeClr val="tx1"/>
                </a:solidFill>
              </a:rPr>
              <a:t>Presently 6 working days are estimated, but this is the minimum intervention time required </a:t>
            </a:r>
          </a:p>
          <a:p>
            <a:pPr marL="419100" indent="-285750">
              <a:lnSpc>
                <a:spcPct val="100000"/>
              </a:lnSpc>
              <a:spcBef>
                <a:spcPts val="0"/>
              </a:spcBef>
              <a:buFont typeface="Arial" panose="020B0604020202020204" pitchFamily="34" charset="0"/>
              <a:buChar char="•"/>
            </a:pPr>
            <a:endParaRPr lang="en-GB" sz="1600" b="0" dirty="0">
              <a:solidFill>
                <a:schemeClr val="tx1"/>
              </a:solidFill>
            </a:endParaRPr>
          </a:p>
          <a:p>
            <a:pPr marL="133350">
              <a:lnSpc>
                <a:spcPct val="100000"/>
              </a:lnSpc>
              <a:spcBef>
                <a:spcPts val="0"/>
              </a:spcBef>
            </a:pPr>
            <a:r>
              <a:rPr lang="en-GB" sz="1600" b="0" u="sng" dirty="0">
                <a:solidFill>
                  <a:schemeClr val="tx1"/>
                </a:solidFill>
              </a:rPr>
              <a:t>Remarks</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The 150 mm available between top of magnet and the invar radial system are sufficient for EN-HE</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The calibration of the sensors has to be carefully studied or concessions with respect to an absolute calibration of </a:t>
            </a:r>
          </a:p>
          <a:p>
            <a:pPr marL="133350" algn="just">
              <a:lnSpc>
                <a:spcPct val="100000"/>
              </a:lnSpc>
              <a:spcBef>
                <a:spcPts val="0"/>
              </a:spcBef>
            </a:pPr>
            <a:r>
              <a:rPr lang="en-GB" sz="1600" b="0" dirty="0">
                <a:solidFill>
                  <a:schemeClr val="tx1"/>
                </a:solidFill>
              </a:rPr>
              <a:t>     ≤ 50 </a:t>
            </a:r>
            <a:r>
              <a:rPr lang="el-GR" sz="1600" b="0" dirty="0">
                <a:solidFill>
                  <a:schemeClr val="tx1"/>
                </a:solidFill>
              </a:rPr>
              <a:t>μ</a:t>
            </a:r>
            <a:r>
              <a:rPr lang="de-CH" sz="1600" b="0" dirty="0">
                <a:solidFill>
                  <a:schemeClr val="tx1"/>
                </a:solidFill>
              </a:rPr>
              <a:t>m for the WPS </a:t>
            </a:r>
            <a:r>
              <a:rPr lang="de-CH" sz="1600" b="0" dirty="0" err="1">
                <a:solidFill>
                  <a:schemeClr val="tx1"/>
                </a:solidFill>
              </a:rPr>
              <a:t>sensors</a:t>
            </a:r>
            <a:r>
              <a:rPr lang="de-CH" sz="1600" b="0" dirty="0">
                <a:solidFill>
                  <a:schemeClr val="tx1"/>
                </a:solidFill>
              </a:rPr>
              <a:t> </a:t>
            </a:r>
            <a:r>
              <a:rPr lang="de-CH" sz="1600" b="0" dirty="0" err="1">
                <a:solidFill>
                  <a:schemeClr val="tx1"/>
                </a:solidFill>
              </a:rPr>
              <a:t>can</a:t>
            </a:r>
            <a:r>
              <a:rPr lang="de-CH" sz="1600" b="0" dirty="0">
                <a:solidFill>
                  <a:schemeClr val="tx1"/>
                </a:solidFill>
              </a:rPr>
              <a:t> </a:t>
            </a:r>
            <a:r>
              <a:rPr lang="de-CH" sz="1600" b="0" dirty="0" err="1">
                <a:solidFill>
                  <a:schemeClr val="tx1"/>
                </a:solidFill>
              </a:rPr>
              <a:t>be</a:t>
            </a:r>
            <a:r>
              <a:rPr lang="de-CH" sz="1600" b="0" dirty="0">
                <a:solidFill>
                  <a:schemeClr val="tx1"/>
                </a:solidFill>
              </a:rPr>
              <a:t> </a:t>
            </a:r>
            <a:r>
              <a:rPr lang="de-CH" sz="1600" b="0" dirty="0" err="1">
                <a:solidFill>
                  <a:schemeClr val="tx1"/>
                </a:solidFill>
              </a:rPr>
              <a:t>accepted</a:t>
            </a:r>
            <a:r>
              <a:rPr lang="de-CH" sz="1600" b="0" dirty="0">
                <a:solidFill>
                  <a:schemeClr val="tx1"/>
                </a:solidFill>
              </a:rPr>
              <a:t> by BE-OP</a:t>
            </a:r>
          </a:p>
          <a:p>
            <a:pPr marL="419100" indent="-285750" algn="just">
              <a:lnSpc>
                <a:spcPct val="100000"/>
              </a:lnSpc>
              <a:spcBef>
                <a:spcPts val="0"/>
              </a:spcBef>
              <a:buFont typeface="Arial" panose="020B0604020202020204" pitchFamily="34" charset="0"/>
              <a:buChar char="•"/>
            </a:pPr>
            <a:r>
              <a:rPr lang="en-GB" sz="1600" b="0" dirty="0">
                <a:solidFill>
                  <a:schemeClr val="tx1"/>
                </a:solidFill>
              </a:rPr>
              <a:t>no radial measurements and link left-cavern-right for the time of intervention (wire dismounting to wire installation)</a:t>
            </a:r>
          </a:p>
          <a:p>
            <a:pPr marL="419100" indent="-285750" algn="just">
              <a:lnSpc>
                <a:spcPct val="100000"/>
              </a:lnSpc>
              <a:spcBef>
                <a:spcPts val="0"/>
              </a:spcBef>
              <a:buFont typeface="Arial" panose="020B0604020202020204" pitchFamily="34" charset="0"/>
              <a:buChar char="•"/>
            </a:pPr>
            <a:endParaRPr lang="en-GB" sz="1600" b="0" dirty="0">
              <a:solidFill>
                <a:schemeClr val="tx1"/>
              </a:solidFill>
            </a:endParaRPr>
          </a:p>
        </p:txBody>
      </p:sp>
    </p:spTree>
    <p:extLst>
      <p:ext uri="{BB962C8B-B14F-4D97-AF65-F5344CB8AC3E}">
        <p14:creationId xmlns:p14="http://schemas.microsoft.com/office/powerpoint/2010/main" val="40966981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41408B-AB7D-D880-8EE8-74BCCB6258B6}"/>
              </a:ext>
            </a:extLst>
          </p:cNvPr>
          <p:cNvSpPr>
            <a:spLocks noGrp="1"/>
          </p:cNvSpPr>
          <p:nvPr>
            <p:ph idx="1"/>
          </p:nvPr>
        </p:nvSpPr>
        <p:spPr/>
        <p:txBody>
          <a:bodyPr/>
          <a:lstStyle/>
          <a:p>
            <a:pPr marL="342900" indent="-342900">
              <a:buFontTx/>
              <a:buChar char="-"/>
            </a:pPr>
            <a:r>
              <a:rPr lang="en-US" dirty="0"/>
              <a:t>The support of the present magnet shall be removed, it could be possible that some small interventions on the floor would be needed. This requires in situ inspection and detailed analysis </a:t>
            </a:r>
          </a:p>
          <a:p>
            <a:pPr marL="342900" indent="-342900">
              <a:buFontTx/>
              <a:buChar char="-"/>
            </a:pPr>
            <a:r>
              <a:rPr lang="en-US" dirty="0"/>
              <a:t>The same applies for smaller signal cables and other ancillaries in the area</a:t>
            </a:r>
          </a:p>
          <a:p>
            <a:pPr marL="342900" indent="-342900">
              <a:buFontTx/>
              <a:buChar char="-"/>
            </a:pPr>
            <a:r>
              <a:rPr lang="en-US" dirty="0"/>
              <a:t>Other supports will require in situ verification   </a:t>
            </a:r>
            <a:endParaRPr lang="en-GB" dirty="0"/>
          </a:p>
        </p:txBody>
      </p:sp>
      <p:sp>
        <p:nvSpPr>
          <p:cNvPr id="3" name="Title 2">
            <a:extLst>
              <a:ext uri="{FF2B5EF4-FFF2-40B4-BE49-F238E27FC236}">
                <a16:creationId xmlns:a16="http://schemas.microsoft.com/office/drawing/2014/main" id="{6D7F8230-862E-8AF8-3A9B-2630C19DF34A}"/>
              </a:ext>
            </a:extLst>
          </p:cNvPr>
          <p:cNvSpPr>
            <a:spLocks noGrp="1"/>
          </p:cNvSpPr>
          <p:nvPr>
            <p:ph type="title"/>
          </p:nvPr>
        </p:nvSpPr>
        <p:spPr/>
        <p:txBody>
          <a:bodyPr/>
          <a:lstStyle/>
          <a:p>
            <a:r>
              <a:rPr lang="en-US" dirty="0"/>
              <a:t>Other activities </a:t>
            </a:r>
            <a:endParaRPr lang="en-GB" dirty="0"/>
          </a:p>
        </p:txBody>
      </p:sp>
      <p:sp>
        <p:nvSpPr>
          <p:cNvPr id="4" name="Date Placeholder 3">
            <a:extLst>
              <a:ext uri="{FF2B5EF4-FFF2-40B4-BE49-F238E27FC236}">
                <a16:creationId xmlns:a16="http://schemas.microsoft.com/office/drawing/2014/main" id="{DBB81175-1F5B-034E-771B-EAA1D1431DC1}"/>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D551800E-54C0-C34A-29C2-9B4A7B37DFF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B5A37080-6B10-3619-0B9C-B3C440722BDE}"/>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14935314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EE52DF-E28B-CA0D-2FF2-61C89C2657F4}"/>
              </a:ext>
            </a:extLst>
          </p:cNvPr>
          <p:cNvSpPr>
            <a:spLocks noGrp="1"/>
          </p:cNvSpPr>
          <p:nvPr>
            <p:ph type="title"/>
          </p:nvPr>
        </p:nvSpPr>
        <p:spPr>
          <a:xfrm>
            <a:off x="193384" y="3429000"/>
            <a:ext cx="11376025" cy="1065742"/>
          </a:xfrm>
        </p:spPr>
        <p:txBody>
          <a:bodyPr/>
          <a:lstStyle/>
          <a:p>
            <a:r>
              <a:rPr lang="en-US" dirty="0"/>
              <a:t>RP considerations</a:t>
            </a:r>
            <a:endParaRPr lang="en-GB" dirty="0"/>
          </a:p>
        </p:txBody>
      </p:sp>
      <p:sp>
        <p:nvSpPr>
          <p:cNvPr id="4" name="Date Placeholder 3">
            <a:extLst>
              <a:ext uri="{FF2B5EF4-FFF2-40B4-BE49-F238E27FC236}">
                <a16:creationId xmlns:a16="http://schemas.microsoft.com/office/drawing/2014/main" id="{FCE94DB0-EA5F-EFC1-B67A-2044D48FF9E8}"/>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A14B23EC-868B-1690-1467-5EE6096ED56D}"/>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CDA7C57-423C-6BB4-D4E5-29406898E65E}"/>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38745485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0F16E0-7559-3B83-3FFC-CDAF8501AE44}"/>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3" name="Footer Placeholder 2">
            <a:extLst>
              <a:ext uri="{FF2B5EF4-FFF2-40B4-BE49-F238E27FC236}">
                <a16:creationId xmlns:a16="http://schemas.microsoft.com/office/drawing/2014/main" id="{318061A1-705B-9F15-481B-4B7EC81D4AC4}"/>
              </a:ext>
            </a:extLst>
          </p:cNvPr>
          <p:cNvSpPr>
            <a:spLocks noGrp="1"/>
          </p:cNvSpPr>
          <p:nvPr>
            <p:ph type="ftr" sz="quarter" idx="11"/>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E4371213-1163-CB55-1E81-B819A98F61C9}"/>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6" name="Picture 5">
            <a:extLst>
              <a:ext uri="{FF2B5EF4-FFF2-40B4-BE49-F238E27FC236}">
                <a16:creationId xmlns:a16="http://schemas.microsoft.com/office/drawing/2014/main" id="{6B0913B7-14AF-538B-96BB-962B24CF42B4}"/>
              </a:ext>
            </a:extLst>
          </p:cNvPr>
          <p:cNvPicPr>
            <a:picLocks noChangeAspect="1"/>
          </p:cNvPicPr>
          <p:nvPr/>
        </p:nvPicPr>
        <p:blipFill>
          <a:blip r:embed="rId2"/>
          <a:stretch>
            <a:fillRect/>
          </a:stretch>
        </p:blipFill>
        <p:spPr>
          <a:xfrm>
            <a:off x="6273526" y="1295400"/>
            <a:ext cx="3700738" cy="52263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0BC7D924-FED9-3E98-ACD6-51985C5C8F5C}"/>
              </a:ext>
            </a:extLst>
          </p:cNvPr>
          <p:cNvPicPr>
            <a:picLocks noChangeAspect="1"/>
          </p:cNvPicPr>
          <p:nvPr/>
        </p:nvPicPr>
        <p:blipFill>
          <a:blip r:embed="rId3"/>
          <a:stretch>
            <a:fillRect/>
          </a:stretch>
        </p:blipFill>
        <p:spPr>
          <a:xfrm>
            <a:off x="1774191" y="1295400"/>
            <a:ext cx="3678774" cy="52263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id="{6284C303-6D84-B6E7-3BCC-464AD9741AA4}"/>
              </a:ext>
            </a:extLst>
          </p:cNvPr>
          <p:cNvSpPr txBox="1"/>
          <p:nvPr/>
        </p:nvSpPr>
        <p:spPr>
          <a:xfrm>
            <a:off x="373224" y="336234"/>
            <a:ext cx="9036769" cy="276999"/>
          </a:xfrm>
          <a:prstGeom prst="rect">
            <a:avLst/>
          </a:prstGeom>
          <a:noFill/>
        </p:spPr>
        <p:txBody>
          <a:bodyPr wrap="none" lIns="0" tIns="0" rIns="0" bIns="0" rtlCol="0">
            <a:spAutoFit/>
          </a:bodyPr>
          <a:lstStyle/>
          <a:p>
            <a:pPr algn="l"/>
            <a:r>
              <a:rPr lang="en-GB" dirty="0"/>
              <a:t>The RP implications in the exchange of warm magnets were studied for IR7 (D3/4, Q4/5)</a:t>
            </a:r>
          </a:p>
        </p:txBody>
      </p:sp>
      <p:sp>
        <p:nvSpPr>
          <p:cNvPr id="10" name="TextBox 9">
            <a:extLst>
              <a:ext uri="{FF2B5EF4-FFF2-40B4-BE49-F238E27FC236}">
                <a16:creationId xmlns:a16="http://schemas.microsoft.com/office/drawing/2014/main" id="{786E1E82-1EBA-CE26-B8F9-F1CF871B1798}"/>
              </a:ext>
            </a:extLst>
          </p:cNvPr>
          <p:cNvSpPr txBox="1"/>
          <p:nvPr/>
        </p:nvSpPr>
        <p:spPr>
          <a:xfrm>
            <a:off x="2885102" y="912521"/>
            <a:ext cx="1333698" cy="215444"/>
          </a:xfrm>
          <a:prstGeom prst="rect">
            <a:avLst/>
          </a:prstGeom>
          <a:noFill/>
        </p:spPr>
        <p:txBody>
          <a:bodyPr wrap="none" lIns="0" tIns="0" rIns="0" bIns="0" rtlCol="0">
            <a:spAutoFit/>
          </a:bodyPr>
          <a:lstStyle/>
          <a:p>
            <a:pPr algn="l"/>
            <a:r>
              <a:rPr lang="en-GB" sz="1400" b="1" dirty="0"/>
              <a:t>Dose rate maps</a:t>
            </a:r>
          </a:p>
        </p:txBody>
      </p:sp>
      <p:sp>
        <p:nvSpPr>
          <p:cNvPr id="11" name="TextBox 10">
            <a:extLst>
              <a:ext uri="{FF2B5EF4-FFF2-40B4-BE49-F238E27FC236}">
                <a16:creationId xmlns:a16="http://schemas.microsoft.com/office/drawing/2014/main" id="{AE36E89F-5F63-1444-CA04-D39625C67990}"/>
              </a:ext>
            </a:extLst>
          </p:cNvPr>
          <p:cNvSpPr txBox="1"/>
          <p:nvPr/>
        </p:nvSpPr>
        <p:spPr>
          <a:xfrm>
            <a:off x="6537723" y="850966"/>
            <a:ext cx="3172343" cy="276999"/>
          </a:xfrm>
          <a:prstGeom prst="rect">
            <a:avLst/>
          </a:prstGeom>
          <a:noFill/>
        </p:spPr>
        <p:txBody>
          <a:bodyPr wrap="none" lIns="0" tIns="0" rIns="0" bIns="0" rtlCol="0">
            <a:spAutoFit/>
          </a:bodyPr>
          <a:lstStyle/>
          <a:p>
            <a:pPr algn="l"/>
            <a:r>
              <a:rPr lang="en-GB" sz="1400" b="1" dirty="0"/>
              <a:t>Intervention</a:t>
            </a:r>
            <a:r>
              <a:rPr lang="en-GB" dirty="0"/>
              <a:t> </a:t>
            </a:r>
            <a:r>
              <a:rPr lang="en-GB" sz="1400" b="1" dirty="0"/>
              <a:t>scenarios and job doses</a:t>
            </a:r>
          </a:p>
        </p:txBody>
      </p:sp>
    </p:spTree>
    <p:extLst>
      <p:ext uri="{BB962C8B-B14F-4D97-AF65-F5344CB8AC3E}">
        <p14:creationId xmlns:p14="http://schemas.microsoft.com/office/powerpoint/2010/main" val="653628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905F60-CC7E-7291-0224-42D3C8112D53}"/>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3" name="Footer Placeholder 2">
            <a:extLst>
              <a:ext uri="{FF2B5EF4-FFF2-40B4-BE49-F238E27FC236}">
                <a16:creationId xmlns:a16="http://schemas.microsoft.com/office/drawing/2014/main" id="{5E9AEC81-6869-7379-1783-939C5989BF14}"/>
              </a:ext>
            </a:extLst>
          </p:cNvPr>
          <p:cNvSpPr>
            <a:spLocks noGrp="1"/>
          </p:cNvSpPr>
          <p:nvPr>
            <p:ph type="ftr" sz="quarter" idx="11"/>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D8660B38-5F60-0A2C-87B2-586DD946ED45}"/>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6" name="Picture 5">
            <a:extLst>
              <a:ext uri="{FF2B5EF4-FFF2-40B4-BE49-F238E27FC236}">
                <a16:creationId xmlns:a16="http://schemas.microsoft.com/office/drawing/2014/main" id="{5984EE63-9DA9-655C-6FF8-EFEE8C827E70}"/>
              </a:ext>
            </a:extLst>
          </p:cNvPr>
          <p:cNvPicPr>
            <a:picLocks noChangeAspect="1"/>
          </p:cNvPicPr>
          <p:nvPr/>
        </p:nvPicPr>
        <p:blipFill rotWithShape="1">
          <a:blip r:embed="rId2"/>
          <a:srcRect t="5993" b="36401"/>
          <a:stretch/>
        </p:blipFill>
        <p:spPr>
          <a:xfrm>
            <a:off x="5049357" y="414710"/>
            <a:ext cx="7243852" cy="5941640"/>
          </a:xfrm>
          <a:prstGeom prst="rect">
            <a:avLst/>
          </a:prstGeom>
        </p:spPr>
      </p:pic>
      <p:pic>
        <p:nvPicPr>
          <p:cNvPr id="10" name="Picture 9">
            <a:extLst>
              <a:ext uri="{FF2B5EF4-FFF2-40B4-BE49-F238E27FC236}">
                <a16:creationId xmlns:a16="http://schemas.microsoft.com/office/drawing/2014/main" id="{E4294D65-48B6-D2A4-F307-2B9334201E90}"/>
              </a:ext>
            </a:extLst>
          </p:cNvPr>
          <p:cNvPicPr>
            <a:picLocks noChangeAspect="1"/>
          </p:cNvPicPr>
          <p:nvPr/>
        </p:nvPicPr>
        <p:blipFill>
          <a:blip r:embed="rId3"/>
          <a:stretch>
            <a:fillRect/>
          </a:stretch>
        </p:blipFill>
        <p:spPr>
          <a:xfrm>
            <a:off x="720774" y="631557"/>
            <a:ext cx="5406360" cy="2845937"/>
          </a:xfrm>
          <a:prstGeom prst="rect">
            <a:avLst/>
          </a:prstGeom>
        </p:spPr>
      </p:pic>
      <p:pic>
        <p:nvPicPr>
          <p:cNvPr id="12" name="Picture 11">
            <a:extLst>
              <a:ext uri="{FF2B5EF4-FFF2-40B4-BE49-F238E27FC236}">
                <a16:creationId xmlns:a16="http://schemas.microsoft.com/office/drawing/2014/main" id="{0E0D07D6-8997-3B80-D091-546D6FC0E837}"/>
              </a:ext>
            </a:extLst>
          </p:cNvPr>
          <p:cNvPicPr>
            <a:picLocks noChangeAspect="1"/>
          </p:cNvPicPr>
          <p:nvPr/>
        </p:nvPicPr>
        <p:blipFill>
          <a:blip r:embed="rId4"/>
          <a:stretch>
            <a:fillRect/>
          </a:stretch>
        </p:blipFill>
        <p:spPr>
          <a:xfrm>
            <a:off x="820332" y="3518799"/>
            <a:ext cx="5207244" cy="2924491"/>
          </a:xfrm>
          <a:prstGeom prst="rect">
            <a:avLst/>
          </a:prstGeom>
        </p:spPr>
      </p:pic>
      <p:sp>
        <p:nvSpPr>
          <p:cNvPr id="13" name="TextBox 12">
            <a:extLst>
              <a:ext uri="{FF2B5EF4-FFF2-40B4-BE49-F238E27FC236}">
                <a16:creationId xmlns:a16="http://schemas.microsoft.com/office/drawing/2014/main" id="{814E9F3A-1573-9001-7CBC-DE3D87A0508E}"/>
              </a:ext>
            </a:extLst>
          </p:cNvPr>
          <p:cNvSpPr txBox="1"/>
          <p:nvPr/>
        </p:nvSpPr>
        <p:spPr>
          <a:xfrm>
            <a:off x="8501676" y="364941"/>
            <a:ext cx="307777" cy="276999"/>
          </a:xfrm>
          <a:prstGeom prst="rect">
            <a:avLst/>
          </a:prstGeom>
          <a:noFill/>
        </p:spPr>
        <p:txBody>
          <a:bodyPr wrap="none" lIns="0" tIns="0" rIns="0" bIns="0" rtlCol="0">
            <a:spAutoFit/>
          </a:bodyPr>
          <a:lstStyle/>
          <a:p>
            <a:pPr algn="l"/>
            <a:r>
              <a:rPr lang="en-GB" dirty="0"/>
              <a:t>Q5</a:t>
            </a:r>
          </a:p>
        </p:txBody>
      </p:sp>
      <p:sp>
        <p:nvSpPr>
          <p:cNvPr id="14" name="TextBox 13">
            <a:extLst>
              <a:ext uri="{FF2B5EF4-FFF2-40B4-BE49-F238E27FC236}">
                <a16:creationId xmlns:a16="http://schemas.microsoft.com/office/drawing/2014/main" id="{B3D1BD89-F4D3-DA59-6F46-78A9E5372D24}"/>
              </a:ext>
            </a:extLst>
          </p:cNvPr>
          <p:cNvSpPr txBox="1"/>
          <p:nvPr/>
        </p:nvSpPr>
        <p:spPr>
          <a:xfrm>
            <a:off x="3177451" y="378841"/>
            <a:ext cx="294953" cy="276999"/>
          </a:xfrm>
          <a:prstGeom prst="rect">
            <a:avLst/>
          </a:prstGeom>
          <a:noFill/>
        </p:spPr>
        <p:txBody>
          <a:bodyPr wrap="none" lIns="0" tIns="0" rIns="0" bIns="0" rtlCol="0">
            <a:spAutoFit/>
          </a:bodyPr>
          <a:lstStyle/>
          <a:p>
            <a:pPr algn="l"/>
            <a:r>
              <a:rPr lang="en-GB" dirty="0"/>
              <a:t>D3</a:t>
            </a:r>
          </a:p>
        </p:txBody>
      </p:sp>
      <p:sp>
        <p:nvSpPr>
          <p:cNvPr id="15" name="TextBox 14">
            <a:extLst>
              <a:ext uri="{FF2B5EF4-FFF2-40B4-BE49-F238E27FC236}">
                <a16:creationId xmlns:a16="http://schemas.microsoft.com/office/drawing/2014/main" id="{09A42879-CB05-AAFF-2B54-ACFF193A0058}"/>
              </a:ext>
            </a:extLst>
          </p:cNvPr>
          <p:cNvSpPr txBox="1"/>
          <p:nvPr/>
        </p:nvSpPr>
        <p:spPr>
          <a:xfrm>
            <a:off x="294718" y="214872"/>
            <a:ext cx="1536441" cy="184666"/>
          </a:xfrm>
          <a:prstGeom prst="rect">
            <a:avLst/>
          </a:prstGeom>
          <a:noFill/>
        </p:spPr>
        <p:txBody>
          <a:bodyPr wrap="square" lIns="0" tIns="0" rIns="0" bIns="0" rtlCol="0">
            <a:spAutoFit/>
          </a:bodyPr>
          <a:lstStyle/>
          <a:p>
            <a:pPr algn="l"/>
            <a:r>
              <a:rPr lang="en-GB" sz="1200" b="1" dirty="0"/>
              <a:t>EDMS 689164</a:t>
            </a:r>
          </a:p>
        </p:txBody>
      </p:sp>
    </p:spTree>
    <p:extLst>
      <p:ext uri="{BB962C8B-B14F-4D97-AF65-F5344CB8AC3E}">
        <p14:creationId xmlns:p14="http://schemas.microsoft.com/office/powerpoint/2010/main" val="3949407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12A1C-3000-070B-CB71-6E1BB579ED6D}"/>
              </a:ext>
            </a:extLst>
          </p:cNvPr>
          <p:cNvSpPr>
            <a:spLocks noGrp="1"/>
          </p:cNvSpPr>
          <p:nvPr>
            <p:ph type="title"/>
          </p:nvPr>
        </p:nvSpPr>
        <p:spPr/>
        <p:txBody>
          <a:bodyPr/>
          <a:lstStyle/>
          <a:p>
            <a:r>
              <a:rPr lang="de-CH" dirty="0"/>
              <a:t>Installation </a:t>
            </a:r>
            <a:r>
              <a:rPr lang="de-CH" dirty="0" err="1"/>
              <a:t>scenario</a:t>
            </a:r>
            <a:endParaRPr lang="en-GB" dirty="0"/>
          </a:p>
        </p:txBody>
      </p:sp>
      <p:sp>
        <p:nvSpPr>
          <p:cNvPr id="4" name="Date Placeholder 3">
            <a:extLst>
              <a:ext uri="{FF2B5EF4-FFF2-40B4-BE49-F238E27FC236}">
                <a16:creationId xmlns:a16="http://schemas.microsoft.com/office/drawing/2014/main" id="{4ABB649C-311B-B9CE-F07F-1D1562DD1F75}"/>
              </a:ext>
            </a:extLst>
          </p:cNvPr>
          <p:cNvSpPr>
            <a:spLocks noGrp="1"/>
          </p:cNvSpPr>
          <p:nvPr>
            <p:ph type="dt" sz="half" idx="10"/>
          </p:nvPr>
        </p:nvSpPr>
        <p:spPr>
          <a:xfrm>
            <a:off x="5489518" y="6209288"/>
            <a:ext cx="631160" cy="365125"/>
          </a:xfrm>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DB2D3DB3-26C9-C2A0-2549-641EA24A8E2F}"/>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7EA6EC09-03D5-C949-A98E-4850CB7EFD9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a:extLst>
              <a:ext uri="{FF2B5EF4-FFF2-40B4-BE49-F238E27FC236}">
                <a16:creationId xmlns:a16="http://schemas.microsoft.com/office/drawing/2014/main" id="{9519B33D-A685-27CB-6C24-68C7C109B8F5}"/>
              </a:ext>
            </a:extLst>
          </p:cNvPr>
          <p:cNvPicPr>
            <a:picLocks noChangeAspect="1"/>
          </p:cNvPicPr>
          <p:nvPr/>
        </p:nvPicPr>
        <p:blipFill>
          <a:blip r:embed="rId2"/>
          <a:stretch>
            <a:fillRect/>
          </a:stretch>
        </p:blipFill>
        <p:spPr>
          <a:xfrm>
            <a:off x="2871068" y="1294786"/>
            <a:ext cx="6003312" cy="5125527"/>
          </a:xfrm>
          <a:prstGeom prst="rect">
            <a:avLst/>
          </a:prstGeom>
        </p:spPr>
      </p:pic>
      <p:sp>
        <p:nvSpPr>
          <p:cNvPr id="8" name="Content Placeholder 2">
            <a:extLst>
              <a:ext uri="{FF2B5EF4-FFF2-40B4-BE49-F238E27FC236}">
                <a16:creationId xmlns:a16="http://schemas.microsoft.com/office/drawing/2014/main" id="{42EF17C7-E334-D0FA-D86D-E4CFA8181213}"/>
              </a:ext>
            </a:extLst>
          </p:cNvPr>
          <p:cNvSpPr txBox="1">
            <a:spLocks/>
          </p:cNvSpPr>
          <p:nvPr/>
        </p:nvSpPr>
        <p:spPr>
          <a:xfrm>
            <a:off x="6584014" y="2395568"/>
            <a:ext cx="2386947" cy="106574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r>
              <a:rPr lang="en-GB" sz="1600" b="0" u="sng" dirty="0">
                <a:solidFill>
                  <a:schemeClr val="accent4">
                    <a:lumMod val="75000"/>
                  </a:schemeClr>
                </a:solidFill>
              </a:rPr>
              <a:t>option I</a:t>
            </a:r>
          </a:p>
          <a:p>
            <a:pPr marL="133350">
              <a:spcBef>
                <a:spcPts val="0"/>
              </a:spcBef>
            </a:pPr>
            <a:r>
              <a:rPr lang="en-GB" sz="1600" b="0" dirty="0">
                <a:solidFill>
                  <a:schemeClr val="accent4">
                    <a:lumMod val="75000"/>
                  </a:schemeClr>
                </a:solidFill>
              </a:rPr>
              <a:t>insert skew magnet here</a:t>
            </a:r>
          </a:p>
        </p:txBody>
      </p:sp>
      <p:cxnSp>
        <p:nvCxnSpPr>
          <p:cNvPr id="9" name="Straight Arrow Connector 8">
            <a:extLst>
              <a:ext uri="{FF2B5EF4-FFF2-40B4-BE49-F238E27FC236}">
                <a16:creationId xmlns:a16="http://schemas.microsoft.com/office/drawing/2014/main" id="{965E3FF7-D8AC-629F-0AF2-261150B5726E}"/>
              </a:ext>
            </a:extLst>
          </p:cNvPr>
          <p:cNvCxnSpPr>
            <a:cxnSpLocks/>
          </p:cNvCxnSpPr>
          <p:nvPr/>
        </p:nvCxnSpPr>
        <p:spPr>
          <a:xfrm flipH="1">
            <a:off x="6137751" y="2893399"/>
            <a:ext cx="440257" cy="1135822"/>
          </a:xfrm>
          <a:prstGeom prst="straightConnector1">
            <a:avLst/>
          </a:prstGeom>
          <a:ln w="1905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A7AF6C90-8821-31DB-DB56-E9FD4F51A077}"/>
              </a:ext>
            </a:extLst>
          </p:cNvPr>
          <p:cNvSpPr txBox="1">
            <a:spLocks/>
          </p:cNvSpPr>
          <p:nvPr/>
        </p:nvSpPr>
        <p:spPr>
          <a:xfrm>
            <a:off x="3743522" y="1199724"/>
            <a:ext cx="2364444" cy="106574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r>
              <a:rPr lang="en-GB" sz="1600" b="0" u="sng" dirty="0">
                <a:solidFill>
                  <a:schemeClr val="accent4">
                    <a:lumMod val="75000"/>
                  </a:schemeClr>
                </a:solidFill>
              </a:rPr>
              <a:t>option II</a:t>
            </a:r>
          </a:p>
          <a:p>
            <a:pPr marL="133350">
              <a:spcBef>
                <a:spcPts val="0"/>
              </a:spcBef>
            </a:pPr>
            <a:r>
              <a:rPr lang="en-GB" sz="1600" b="0" dirty="0">
                <a:solidFill>
                  <a:schemeClr val="accent4">
                    <a:lumMod val="75000"/>
                  </a:schemeClr>
                </a:solidFill>
              </a:rPr>
              <a:t>insert skew magnet here</a:t>
            </a:r>
          </a:p>
          <a:p>
            <a:pPr marL="133350">
              <a:spcBef>
                <a:spcPts val="0"/>
              </a:spcBef>
            </a:pPr>
            <a:r>
              <a:rPr lang="en-GB" sz="1600" b="0" dirty="0">
                <a:solidFill>
                  <a:schemeClr val="accent4">
                    <a:lumMod val="75000"/>
                  </a:schemeClr>
                </a:solidFill>
              </a:rPr>
              <a:t>less efficient</a:t>
            </a:r>
          </a:p>
        </p:txBody>
      </p:sp>
      <p:cxnSp>
        <p:nvCxnSpPr>
          <p:cNvPr id="11" name="Straight Arrow Connector 10">
            <a:extLst>
              <a:ext uri="{FF2B5EF4-FFF2-40B4-BE49-F238E27FC236}">
                <a16:creationId xmlns:a16="http://schemas.microsoft.com/office/drawing/2014/main" id="{BFDC8C4A-C236-14ED-17F7-772C844A7813}"/>
              </a:ext>
            </a:extLst>
          </p:cNvPr>
          <p:cNvCxnSpPr>
            <a:cxnSpLocks/>
          </p:cNvCxnSpPr>
          <p:nvPr/>
        </p:nvCxnSpPr>
        <p:spPr>
          <a:xfrm flipH="1">
            <a:off x="3646941" y="1880657"/>
            <a:ext cx="194438" cy="1503503"/>
          </a:xfrm>
          <a:prstGeom prst="straightConnector1">
            <a:avLst/>
          </a:prstGeom>
          <a:ln w="1905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3B682E86-0704-0FD2-D3E2-CB7A24B441E0}"/>
              </a:ext>
            </a:extLst>
          </p:cNvPr>
          <p:cNvSpPr txBox="1">
            <a:spLocks/>
          </p:cNvSpPr>
          <p:nvPr/>
        </p:nvSpPr>
        <p:spPr>
          <a:xfrm>
            <a:off x="6429233" y="1294786"/>
            <a:ext cx="2541728" cy="1065742"/>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r>
              <a:rPr lang="en-GB" sz="1600" b="0" u="sng" dirty="0">
                <a:solidFill>
                  <a:schemeClr val="accent5">
                    <a:lumMod val="60000"/>
                    <a:lumOff val="40000"/>
                  </a:schemeClr>
                </a:solidFill>
              </a:rPr>
              <a:t>baseline</a:t>
            </a:r>
          </a:p>
          <a:p>
            <a:pPr marL="133350">
              <a:spcBef>
                <a:spcPts val="0"/>
              </a:spcBef>
            </a:pPr>
            <a:r>
              <a:rPr lang="en-GB" sz="1600" b="0" dirty="0">
                <a:solidFill>
                  <a:schemeClr val="accent5">
                    <a:lumMod val="60000"/>
                    <a:lumOff val="40000"/>
                  </a:schemeClr>
                </a:solidFill>
              </a:rPr>
              <a:t>insert skew magnet here</a:t>
            </a:r>
          </a:p>
        </p:txBody>
      </p:sp>
      <p:cxnSp>
        <p:nvCxnSpPr>
          <p:cNvPr id="13" name="Straight Arrow Connector 12">
            <a:extLst>
              <a:ext uri="{FF2B5EF4-FFF2-40B4-BE49-F238E27FC236}">
                <a16:creationId xmlns:a16="http://schemas.microsoft.com/office/drawing/2014/main" id="{DE5A08AE-7752-8C9C-DE68-1B94B14C43B0}"/>
              </a:ext>
            </a:extLst>
          </p:cNvPr>
          <p:cNvCxnSpPr>
            <a:cxnSpLocks/>
          </p:cNvCxnSpPr>
          <p:nvPr/>
        </p:nvCxnSpPr>
        <p:spPr>
          <a:xfrm flipH="1">
            <a:off x="5897186" y="1880657"/>
            <a:ext cx="680822" cy="1949466"/>
          </a:xfrm>
          <a:prstGeom prst="straightConnector1">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65C29924-C74E-9ADF-CBE2-093878EFF540}"/>
              </a:ext>
            </a:extLst>
          </p:cNvPr>
          <p:cNvCxnSpPr>
            <a:cxnSpLocks/>
          </p:cNvCxnSpPr>
          <p:nvPr/>
        </p:nvCxnSpPr>
        <p:spPr>
          <a:xfrm rot="10800000">
            <a:off x="3600814" y="3702649"/>
            <a:ext cx="2296374" cy="447870"/>
          </a:xfrm>
          <a:prstGeom prst="bentConnector3">
            <a:avLst>
              <a:gd name="adj1" fmla="val 100790"/>
            </a:avLst>
          </a:prstGeom>
          <a:ln w="190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339C2A0-DAF0-8E34-6873-1EC9A1AFAAC2}"/>
              </a:ext>
            </a:extLst>
          </p:cNvPr>
          <p:cNvSpPr txBox="1"/>
          <p:nvPr/>
        </p:nvSpPr>
        <p:spPr>
          <a:xfrm>
            <a:off x="3529231" y="4133804"/>
            <a:ext cx="6097554" cy="338554"/>
          </a:xfrm>
          <a:prstGeom prst="rect">
            <a:avLst/>
          </a:prstGeom>
          <a:noFill/>
        </p:spPr>
        <p:txBody>
          <a:bodyPr wrap="square">
            <a:spAutoFit/>
          </a:bodyPr>
          <a:lstStyle/>
          <a:p>
            <a:pPr marL="133350">
              <a:spcBef>
                <a:spcPts val="0"/>
              </a:spcBef>
            </a:pPr>
            <a:r>
              <a:rPr lang="en-GB" sz="1600" b="0" dirty="0">
                <a:solidFill>
                  <a:schemeClr val="accent5">
                    <a:lumMod val="60000"/>
                    <a:lumOff val="40000"/>
                  </a:schemeClr>
                </a:solidFill>
              </a:rPr>
              <a:t>move first D1 here</a:t>
            </a:r>
          </a:p>
        </p:txBody>
      </p:sp>
    </p:spTree>
    <p:extLst>
      <p:ext uri="{BB962C8B-B14F-4D97-AF65-F5344CB8AC3E}">
        <p14:creationId xmlns:p14="http://schemas.microsoft.com/office/powerpoint/2010/main" val="16146842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F41E98-FE09-4676-0263-D1825CC55CE1}"/>
              </a:ext>
            </a:extLst>
          </p:cNvPr>
          <p:cNvSpPr>
            <a:spLocks noGrp="1"/>
          </p:cNvSpPr>
          <p:nvPr>
            <p:ph type="dt" sz="half" idx="10"/>
          </p:nvPr>
        </p:nvSpPr>
        <p:spPr>
          <a:xfrm>
            <a:off x="9942012" y="6350851"/>
            <a:ext cx="631160" cy="365125"/>
          </a:xfrm>
        </p:spPr>
        <p:txBody>
          <a:bodyPr/>
          <a:lstStyle/>
          <a:p>
            <a:fld id="{23793A62-AA7E-5A4D-A43E-DF1B3593C4E5}" type="datetime1">
              <a:rPr lang="en-US" smtClean="0"/>
              <a:t>6/8/2023</a:t>
            </a:fld>
            <a:endParaRPr lang="en-US" dirty="0"/>
          </a:p>
        </p:txBody>
      </p:sp>
      <p:sp>
        <p:nvSpPr>
          <p:cNvPr id="5" name="TextBox 4">
            <a:extLst>
              <a:ext uri="{FF2B5EF4-FFF2-40B4-BE49-F238E27FC236}">
                <a16:creationId xmlns:a16="http://schemas.microsoft.com/office/drawing/2014/main" id="{B325D73D-26E9-FBE2-CEB8-4E45B8C36C41}"/>
              </a:ext>
            </a:extLst>
          </p:cNvPr>
          <p:cNvSpPr txBox="1"/>
          <p:nvPr/>
        </p:nvSpPr>
        <p:spPr>
          <a:xfrm>
            <a:off x="294718" y="214872"/>
            <a:ext cx="1536441" cy="184666"/>
          </a:xfrm>
          <a:prstGeom prst="rect">
            <a:avLst/>
          </a:prstGeom>
          <a:noFill/>
        </p:spPr>
        <p:txBody>
          <a:bodyPr wrap="square" lIns="0" tIns="0" rIns="0" bIns="0" rtlCol="0">
            <a:spAutoFit/>
          </a:bodyPr>
          <a:lstStyle/>
          <a:p>
            <a:pPr algn="l"/>
            <a:r>
              <a:rPr lang="en-GB" sz="1200" b="1" dirty="0"/>
              <a:t>EDMS 689173</a:t>
            </a:r>
          </a:p>
        </p:txBody>
      </p:sp>
      <p:pic>
        <p:nvPicPr>
          <p:cNvPr id="7" name="Picture 6">
            <a:extLst>
              <a:ext uri="{FF2B5EF4-FFF2-40B4-BE49-F238E27FC236}">
                <a16:creationId xmlns:a16="http://schemas.microsoft.com/office/drawing/2014/main" id="{0A06782E-7601-179B-CB53-14F35CBEAC08}"/>
              </a:ext>
            </a:extLst>
          </p:cNvPr>
          <p:cNvPicPr>
            <a:picLocks noChangeAspect="1"/>
          </p:cNvPicPr>
          <p:nvPr/>
        </p:nvPicPr>
        <p:blipFill>
          <a:blip r:embed="rId2"/>
          <a:stretch>
            <a:fillRect/>
          </a:stretch>
        </p:blipFill>
        <p:spPr>
          <a:xfrm>
            <a:off x="4422708" y="306298"/>
            <a:ext cx="7282948" cy="5323844"/>
          </a:xfrm>
          <a:prstGeom prst="rect">
            <a:avLst/>
          </a:prstGeom>
        </p:spPr>
      </p:pic>
      <p:sp>
        <p:nvSpPr>
          <p:cNvPr id="8" name="TextBox 7">
            <a:extLst>
              <a:ext uri="{FF2B5EF4-FFF2-40B4-BE49-F238E27FC236}">
                <a16:creationId xmlns:a16="http://schemas.microsoft.com/office/drawing/2014/main" id="{CA2E9B67-027A-0401-C247-4462583E1E76}"/>
              </a:ext>
            </a:extLst>
          </p:cNvPr>
          <p:cNvSpPr txBox="1"/>
          <p:nvPr/>
        </p:nvSpPr>
        <p:spPr>
          <a:xfrm>
            <a:off x="859587" y="5748446"/>
            <a:ext cx="2616101" cy="830997"/>
          </a:xfrm>
          <a:prstGeom prst="rect">
            <a:avLst/>
          </a:prstGeom>
          <a:noFill/>
        </p:spPr>
        <p:txBody>
          <a:bodyPr wrap="none" lIns="0" tIns="0" rIns="0" bIns="0" rtlCol="0">
            <a:spAutoFit/>
          </a:bodyPr>
          <a:lstStyle/>
          <a:p>
            <a:pPr algn="l"/>
            <a:r>
              <a:rPr lang="en-GB" dirty="0"/>
              <a:t>~1 week cooling</a:t>
            </a:r>
          </a:p>
          <a:p>
            <a:pPr algn="l"/>
            <a:r>
              <a:rPr lang="en-GB" dirty="0"/>
              <a:t>Individual dose:  &lt;1mSv</a:t>
            </a:r>
          </a:p>
          <a:p>
            <a:pPr algn="l"/>
            <a:r>
              <a:rPr lang="en-GB" dirty="0"/>
              <a:t>Collective dose:  2-8 mSv</a:t>
            </a:r>
          </a:p>
        </p:txBody>
      </p:sp>
      <p:pic>
        <p:nvPicPr>
          <p:cNvPr id="10" name="Picture 9">
            <a:extLst>
              <a:ext uri="{FF2B5EF4-FFF2-40B4-BE49-F238E27FC236}">
                <a16:creationId xmlns:a16="http://schemas.microsoft.com/office/drawing/2014/main" id="{C96CE634-23DE-0A72-F2C5-ACC14DEB26C0}"/>
              </a:ext>
            </a:extLst>
          </p:cNvPr>
          <p:cNvPicPr>
            <a:picLocks noChangeAspect="1"/>
          </p:cNvPicPr>
          <p:nvPr/>
        </p:nvPicPr>
        <p:blipFill>
          <a:blip r:embed="rId3"/>
          <a:stretch>
            <a:fillRect/>
          </a:stretch>
        </p:blipFill>
        <p:spPr>
          <a:xfrm>
            <a:off x="4939020" y="6053187"/>
            <a:ext cx="6357241" cy="498515"/>
          </a:xfrm>
          <a:prstGeom prst="rect">
            <a:avLst/>
          </a:prstGeom>
        </p:spPr>
      </p:pic>
      <p:sp>
        <p:nvSpPr>
          <p:cNvPr id="11" name="Arrow: Right 10">
            <a:extLst>
              <a:ext uri="{FF2B5EF4-FFF2-40B4-BE49-F238E27FC236}">
                <a16:creationId xmlns:a16="http://schemas.microsoft.com/office/drawing/2014/main" id="{79A15F1B-1C6A-6CED-53D8-0C8804DF578B}"/>
              </a:ext>
            </a:extLst>
          </p:cNvPr>
          <p:cNvSpPr/>
          <p:nvPr/>
        </p:nvSpPr>
        <p:spPr>
          <a:xfrm rot="8829935">
            <a:off x="3459242" y="5138105"/>
            <a:ext cx="741355" cy="2488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378AAD54-4A82-1ABF-1F27-1AEE87ECD1FB}"/>
              </a:ext>
            </a:extLst>
          </p:cNvPr>
          <p:cNvSpPr txBox="1"/>
          <p:nvPr/>
        </p:nvSpPr>
        <p:spPr>
          <a:xfrm>
            <a:off x="1584847" y="1203358"/>
            <a:ext cx="2837861" cy="553998"/>
          </a:xfrm>
          <a:prstGeom prst="rect">
            <a:avLst/>
          </a:prstGeom>
          <a:noFill/>
        </p:spPr>
        <p:txBody>
          <a:bodyPr wrap="square" lIns="0" tIns="0" rIns="0" bIns="0" rtlCol="0">
            <a:spAutoFit/>
          </a:bodyPr>
          <a:lstStyle/>
          <a:p>
            <a:pPr algn="l"/>
            <a:r>
              <a:rPr lang="en-GB" dirty="0"/>
              <a:t>Exchange of most radioactive module of Q5</a:t>
            </a:r>
          </a:p>
        </p:txBody>
      </p:sp>
      <p:pic>
        <p:nvPicPr>
          <p:cNvPr id="13" name="Picture 12">
            <a:extLst>
              <a:ext uri="{FF2B5EF4-FFF2-40B4-BE49-F238E27FC236}">
                <a16:creationId xmlns:a16="http://schemas.microsoft.com/office/drawing/2014/main" id="{53284870-EB47-AAFB-659B-159846E59F17}"/>
              </a:ext>
            </a:extLst>
          </p:cNvPr>
          <p:cNvPicPr>
            <a:picLocks noChangeAspect="1"/>
          </p:cNvPicPr>
          <p:nvPr/>
        </p:nvPicPr>
        <p:blipFill rotWithShape="1">
          <a:blip r:embed="rId4"/>
          <a:srcRect l="8414" t="34780" r="16879" b="36341"/>
          <a:stretch/>
        </p:blipFill>
        <p:spPr>
          <a:xfrm>
            <a:off x="153375" y="2121441"/>
            <a:ext cx="4028527" cy="2217329"/>
          </a:xfrm>
          <a:prstGeom prst="rect">
            <a:avLst/>
          </a:prstGeom>
        </p:spPr>
      </p:pic>
      <p:sp>
        <p:nvSpPr>
          <p:cNvPr id="16" name="TextBox 15">
            <a:extLst>
              <a:ext uri="{FF2B5EF4-FFF2-40B4-BE49-F238E27FC236}">
                <a16:creationId xmlns:a16="http://schemas.microsoft.com/office/drawing/2014/main" id="{D16B13CC-299A-F109-3632-D33AC37BF306}"/>
              </a:ext>
            </a:extLst>
          </p:cNvPr>
          <p:cNvSpPr txBox="1"/>
          <p:nvPr/>
        </p:nvSpPr>
        <p:spPr>
          <a:xfrm>
            <a:off x="1327307" y="2855167"/>
            <a:ext cx="383306" cy="713648"/>
          </a:xfrm>
          <a:prstGeom prst="rect">
            <a:avLst/>
          </a:prstGeom>
          <a:noFill/>
          <a:ln w="38100">
            <a:solidFill>
              <a:srgbClr val="FF0000"/>
            </a:solidFill>
          </a:ln>
        </p:spPr>
        <p:txBody>
          <a:bodyPr wrap="square" lIns="0" tIns="0" rIns="0" bIns="0" rtlCol="0">
            <a:spAutoFit/>
          </a:bodyPr>
          <a:lstStyle/>
          <a:p>
            <a:pPr algn="l"/>
            <a:endParaRPr lang="en-GB" dirty="0"/>
          </a:p>
        </p:txBody>
      </p:sp>
    </p:spTree>
    <p:extLst>
      <p:ext uri="{BB962C8B-B14F-4D97-AF65-F5344CB8AC3E}">
        <p14:creationId xmlns:p14="http://schemas.microsoft.com/office/powerpoint/2010/main" val="5335439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A75CBF-3B02-FE68-3937-0D8D6A59C86F}"/>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3" name="Footer Placeholder 2">
            <a:extLst>
              <a:ext uri="{FF2B5EF4-FFF2-40B4-BE49-F238E27FC236}">
                <a16:creationId xmlns:a16="http://schemas.microsoft.com/office/drawing/2014/main" id="{727A0E9D-C380-5B13-0D39-E6C11C2EC44D}"/>
              </a:ext>
            </a:extLst>
          </p:cNvPr>
          <p:cNvSpPr>
            <a:spLocks noGrp="1"/>
          </p:cNvSpPr>
          <p:nvPr>
            <p:ph type="ftr" sz="quarter" idx="11"/>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90E9FCD4-E145-6851-A754-3CA64196DF17}"/>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6" name="Picture 5">
            <a:extLst>
              <a:ext uri="{FF2B5EF4-FFF2-40B4-BE49-F238E27FC236}">
                <a16:creationId xmlns:a16="http://schemas.microsoft.com/office/drawing/2014/main" id="{694F816E-3524-31E4-E2B2-67299C295AF8}"/>
              </a:ext>
            </a:extLst>
          </p:cNvPr>
          <p:cNvPicPr>
            <a:picLocks noChangeAspect="1"/>
          </p:cNvPicPr>
          <p:nvPr/>
        </p:nvPicPr>
        <p:blipFill>
          <a:blip r:embed="rId2"/>
          <a:stretch>
            <a:fillRect/>
          </a:stretch>
        </p:blipFill>
        <p:spPr>
          <a:xfrm>
            <a:off x="759561" y="392683"/>
            <a:ext cx="10688612" cy="6072634"/>
          </a:xfrm>
          <a:prstGeom prst="rect">
            <a:avLst/>
          </a:prstGeom>
        </p:spPr>
      </p:pic>
      <p:sp>
        <p:nvSpPr>
          <p:cNvPr id="5" name="Rectangle 4">
            <a:extLst>
              <a:ext uri="{FF2B5EF4-FFF2-40B4-BE49-F238E27FC236}">
                <a16:creationId xmlns:a16="http://schemas.microsoft.com/office/drawing/2014/main" id="{FF3EC269-4DB4-8F8B-F00A-6AE8C2405FCD}"/>
              </a:ext>
            </a:extLst>
          </p:cNvPr>
          <p:cNvSpPr/>
          <p:nvPr/>
        </p:nvSpPr>
        <p:spPr>
          <a:xfrm>
            <a:off x="3016898" y="1517780"/>
            <a:ext cx="211494" cy="286138"/>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3DAAF70-4786-A861-1C3B-5818D51BD658}"/>
              </a:ext>
            </a:extLst>
          </p:cNvPr>
          <p:cNvSpPr/>
          <p:nvPr/>
        </p:nvSpPr>
        <p:spPr>
          <a:xfrm>
            <a:off x="3016898" y="2621900"/>
            <a:ext cx="211494" cy="286138"/>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2199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905F60-CC7E-7291-0224-42D3C8112D53}"/>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3" name="Footer Placeholder 2">
            <a:extLst>
              <a:ext uri="{FF2B5EF4-FFF2-40B4-BE49-F238E27FC236}">
                <a16:creationId xmlns:a16="http://schemas.microsoft.com/office/drawing/2014/main" id="{5E9AEC81-6869-7379-1783-939C5989BF14}"/>
              </a:ext>
            </a:extLst>
          </p:cNvPr>
          <p:cNvSpPr>
            <a:spLocks noGrp="1"/>
          </p:cNvSpPr>
          <p:nvPr>
            <p:ph type="ftr" sz="quarter" idx="11"/>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D8660B38-5F60-0A2C-87B2-586DD946ED45}"/>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7" name="Picture 6" descr="A picture containing text, colorfulness, screenshot, diagram&#10;&#10;Description automatically generated">
            <a:extLst>
              <a:ext uri="{FF2B5EF4-FFF2-40B4-BE49-F238E27FC236}">
                <a16:creationId xmlns:a16="http://schemas.microsoft.com/office/drawing/2014/main" id="{778F6F06-ABEC-0ED0-5BB2-45291E2B4081}"/>
              </a:ext>
            </a:extLst>
          </p:cNvPr>
          <p:cNvPicPr>
            <a:picLocks noChangeAspect="1"/>
          </p:cNvPicPr>
          <p:nvPr/>
        </p:nvPicPr>
        <p:blipFill>
          <a:blip r:embed="rId3"/>
          <a:stretch>
            <a:fillRect/>
          </a:stretch>
        </p:blipFill>
        <p:spPr>
          <a:xfrm>
            <a:off x="5739287" y="528968"/>
            <a:ext cx="5368260" cy="2677431"/>
          </a:xfrm>
          <a:prstGeom prst="rect">
            <a:avLst/>
          </a:prstGeom>
        </p:spPr>
      </p:pic>
      <p:pic>
        <p:nvPicPr>
          <p:cNvPr id="9" name="Picture 8" descr="A picture containing colorfulness, text, screenshot, diagram&#10;&#10;Description automatically generated">
            <a:extLst>
              <a:ext uri="{FF2B5EF4-FFF2-40B4-BE49-F238E27FC236}">
                <a16:creationId xmlns:a16="http://schemas.microsoft.com/office/drawing/2014/main" id="{E5F31CCC-3DE6-1EC3-59B5-C6FC2E5E1DBF}"/>
              </a:ext>
            </a:extLst>
          </p:cNvPr>
          <p:cNvPicPr>
            <a:picLocks noChangeAspect="1"/>
          </p:cNvPicPr>
          <p:nvPr/>
        </p:nvPicPr>
        <p:blipFill>
          <a:blip r:embed="rId4"/>
          <a:stretch>
            <a:fillRect/>
          </a:stretch>
        </p:blipFill>
        <p:spPr>
          <a:xfrm>
            <a:off x="5791041" y="3570476"/>
            <a:ext cx="5436796" cy="2659695"/>
          </a:xfrm>
          <a:prstGeom prst="rect">
            <a:avLst/>
          </a:prstGeom>
        </p:spPr>
      </p:pic>
      <p:pic>
        <p:nvPicPr>
          <p:cNvPr id="5" name="Picture 4">
            <a:extLst>
              <a:ext uri="{FF2B5EF4-FFF2-40B4-BE49-F238E27FC236}">
                <a16:creationId xmlns:a16="http://schemas.microsoft.com/office/drawing/2014/main" id="{7ACCAA76-5E5D-75C8-B914-C9E81F2CEC9A}"/>
              </a:ext>
            </a:extLst>
          </p:cNvPr>
          <p:cNvPicPr>
            <a:picLocks noChangeAspect="1"/>
          </p:cNvPicPr>
          <p:nvPr/>
        </p:nvPicPr>
        <p:blipFill rotWithShape="1">
          <a:blip r:embed="rId5"/>
          <a:srcRect l="13848" t="5993" r="15566" b="36401"/>
          <a:stretch/>
        </p:blipFill>
        <p:spPr>
          <a:xfrm>
            <a:off x="350048" y="458180"/>
            <a:ext cx="5113176" cy="5941640"/>
          </a:xfrm>
          <a:prstGeom prst="rect">
            <a:avLst/>
          </a:prstGeom>
        </p:spPr>
      </p:pic>
      <p:sp>
        <p:nvSpPr>
          <p:cNvPr id="6" name="TextBox 5">
            <a:extLst>
              <a:ext uri="{FF2B5EF4-FFF2-40B4-BE49-F238E27FC236}">
                <a16:creationId xmlns:a16="http://schemas.microsoft.com/office/drawing/2014/main" id="{FB0538F7-4059-9453-0361-1552412A7113}"/>
              </a:ext>
            </a:extLst>
          </p:cNvPr>
          <p:cNvSpPr txBox="1"/>
          <p:nvPr/>
        </p:nvSpPr>
        <p:spPr>
          <a:xfrm>
            <a:off x="2828664" y="390468"/>
            <a:ext cx="307777" cy="276999"/>
          </a:xfrm>
          <a:prstGeom prst="rect">
            <a:avLst/>
          </a:prstGeom>
          <a:noFill/>
        </p:spPr>
        <p:txBody>
          <a:bodyPr wrap="none" lIns="0" tIns="0" rIns="0" bIns="0" rtlCol="0">
            <a:spAutoFit/>
          </a:bodyPr>
          <a:lstStyle/>
          <a:p>
            <a:pPr algn="l"/>
            <a:r>
              <a:rPr lang="en-GB" dirty="0"/>
              <a:t>Q5</a:t>
            </a:r>
          </a:p>
        </p:txBody>
      </p:sp>
      <p:sp>
        <p:nvSpPr>
          <p:cNvPr id="10" name="TextBox 13">
            <a:extLst>
              <a:ext uri="{FF2B5EF4-FFF2-40B4-BE49-F238E27FC236}">
                <a16:creationId xmlns:a16="http://schemas.microsoft.com/office/drawing/2014/main" id="{B3D1BD89-F4D3-DA59-6F46-78A9E5372D24}"/>
              </a:ext>
            </a:extLst>
          </p:cNvPr>
          <p:cNvSpPr txBox="1"/>
          <p:nvPr/>
        </p:nvSpPr>
        <p:spPr>
          <a:xfrm>
            <a:off x="7663037" y="264289"/>
            <a:ext cx="1346587" cy="2769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dirty="0"/>
              <a:t>MBXW.A4R1</a:t>
            </a:r>
          </a:p>
        </p:txBody>
      </p:sp>
    </p:spTree>
    <p:extLst>
      <p:ext uri="{BB962C8B-B14F-4D97-AF65-F5344CB8AC3E}">
        <p14:creationId xmlns:p14="http://schemas.microsoft.com/office/powerpoint/2010/main" val="26545493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905F60-CC7E-7291-0224-42D3C8112D53}"/>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3" name="Footer Placeholder 2">
            <a:extLst>
              <a:ext uri="{FF2B5EF4-FFF2-40B4-BE49-F238E27FC236}">
                <a16:creationId xmlns:a16="http://schemas.microsoft.com/office/drawing/2014/main" id="{5E9AEC81-6869-7379-1783-939C5989BF14}"/>
              </a:ext>
            </a:extLst>
          </p:cNvPr>
          <p:cNvSpPr>
            <a:spLocks noGrp="1"/>
          </p:cNvSpPr>
          <p:nvPr>
            <p:ph type="ftr" sz="quarter" idx="11"/>
          </p:nvPr>
        </p:nvSpPr>
        <p:spPr/>
        <p:txBody>
          <a:bodyPr/>
          <a:lstStyle/>
          <a:p>
            <a:r>
              <a:rPr lang="en-US"/>
              <a:t>Presenter | Presentation Title</a:t>
            </a:r>
            <a:endParaRPr lang="en-US" dirty="0"/>
          </a:p>
        </p:txBody>
      </p:sp>
      <p:sp>
        <p:nvSpPr>
          <p:cNvPr id="4" name="Slide Number Placeholder 3">
            <a:extLst>
              <a:ext uri="{FF2B5EF4-FFF2-40B4-BE49-F238E27FC236}">
                <a16:creationId xmlns:a16="http://schemas.microsoft.com/office/drawing/2014/main" id="{D8660B38-5F60-0A2C-87B2-586DD946ED45}"/>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6" name="TextBox 5">
            <a:extLst>
              <a:ext uri="{FF2B5EF4-FFF2-40B4-BE49-F238E27FC236}">
                <a16:creationId xmlns:a16="http://schemas.microsoft.com/office/drawing/2014/main" id="{FB0538F7-4059-9453-0361-1552412A7113}"/>
              </a:ext>
            </a:extLst>
          </p:cNvPr>
          <p:cNvSpPr txBox="1"/>
          <p:nvPr/>
        </p:nvSpPr>
        <p:spPr>
          <a:xfrm>
            <a:off x="2828664" y="390468"/>
            <a:ext cx="307777" cy="276999"/>
          </a:xfrm>
          <a:prstGeom prst="rect">
            <a:avLst/>
          </a:prstGeom>
          <a:noFill/>
        </p:spPr>
        <p:txBody>
          <a:bodyPr wrap="none" lIns="0" tIns="0" rIns="0" bIns="0" rtlCol="0">
            <a:spAutoFit/>
          </a:bodyPr>
          <a:lstStyle/>
          <a:p>
            <a:pPr algn="l"/>
            <a:r>
              <a:rPr lang="en-GB" dirty="0"/>
              <a:t>Q5</a:t>
            </a:r>
          </a:p>
        </p:txBody>
      </p:sp>
      <p:sp>
        <p:nvSpPr>
          <p:cNvPr id="10" name="TextBox 13">
            <a:extLst>
              <a:ext uri="{FF2B5EF4-FFF2-40B4-BE49-F238E27FC236}">
                <a16:creationId xmlns:a16="http://schemas.microsoft.com/office/drawing/2014/main" id="{B3D1BD89-F4D3-DA59-6F46-78A9E5372D24}"/>
              </a:ext>
            </a:extLst>
          </p:cNvPr>
          <p:cNvSpPr txBox="1"/>
          <p:nvPr/>
        </p:nvSpPr>
        <p:spPr>
          <a:xfrm>
            <a:off x="8382267" y="528967"/>
            <a:ext cx="1346587" cy="2769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dirty="0"/>
              <a:t>MBXW.A4R1</a:t>
            </a:r>
          </a:p>
        </p:txBody>
      </p:sp>
      <p:pic>
        <p:nvPicPr>
          <p:cNvPr id="8" name="Picture 7">
            <a:extLst>
              <a:ext uri="{FF2B5EF4-FFF2-40B4-BE49-F238E27FC236}">
                <a16:creationId xmlns:a16="http://schemas.microsoft.com/office/drawing/2014/main" id="{7F0BF186-BD7B-8241-F66D-D94E6191FA8F}"/>
              </a:ext>
            </a:extLst>
          </p:cNvPr>
          <p:cNvPicPr>
            <a:picLocks noChangeAspect="1"/>
          </p:cNvPicPr>
          <p:nvPr/>
        </p:nvPicPr>
        <p:blipFill>
          <a:blip r:embed="rId3"/>
          <a:stretch>
            <a:fillRect/>
          </a:stretch>
        </p:blipFill>
        <p:spPr>
          <a:xfrm>
            <a:off x="93696" y="1015032"/>
            <a:ext cx="5565683" cy="4068521"/>
          </a:xfrm>
          <a:prstGeom prst="rect">
            <a:avLst/>
          </a:prstGeom>
        </p:spPr>
      </p:pic>
      <p:pic>
        <p:nvPicPr>
          <p:cNvPr id="14" name="Picture 13">
            <a:extLst>
              <a:ext uri="{FF2B5EF4-FFF2-40B4-BE49-F238E27FC236}">
                <a16:creationId xmlns:a16="http://schemas.microsoft.com/office/drawing/2014/main" id="{DF2901C3-A80B-D232-F242-A4C917D217FC}"/>
              </a:ext>
            </a:extLst>
          </p:cNvPr>
          <p:cNvPicPr>
            <a:picLocks noChangeAspect="1"/>
          </p:cNvPicPr>
          <p:nvPr/>
        </p:nvPicPr>
        <p:blipFill>
          <a:blip r:embed="rId4"/>
          <a:stretch>
            <a:fillRect/>
          </a:stretch>
        </p:blipFill>
        <p:spPr>
          <a:xfrm>
            <a:off x="6096000" y="1337009"/>
            <a:ext cx="5692800" cy="3746544"/>
          </a:xfrm>
          <a:prstGeom prst="rect">
            <a:avLst/>
          </a:prstGeom>
        </p:spPr>
      </p:pic>
      <p:sp>
        <p:nvSpPr>
          <p:cNvPr id="16" name="TextBox 15">
            <a:extLst>
              <a:ext uri="{FF2B5EF4-FFF2-40B4-BE49-F238E27FC236}">
                <a16:creationId xmlns:a16="http://schemas.microsoft.com/office/drawing/2014/main" id="{AECB02F8-FD18-4131-23C1-5EEBFFDFA8C8}"/>
              </a:ext>
            </a:extLst>
          </p:cNvPr>
          <p:cNvSpPr txBox="1"/>
          <p:nvPr/>
        </p:nvSpPr>
        <p:spPr>
          <a:xfrm>
            <a:off x="1643161" y="5513335"/>
            <a:ext cx="2616101" cy="830997"/>
          </a:xfrm>
          <a:prstGeom prst="rect">
            <a:avLst/>
          </a:prstGeom>
          <a:noFill/>
        </p:spPr>
        <p:txBody>
          <a:bodyPr wrap="none" lIns="0" tIns="0" rIns="0" bIns="0" rtlCol="0">
            <a:spAutoFit/>
          </a:bodyPr>
          <a:lstStyle/>
          <a:p>
            <a:pPr algn="l"/>
            <a:r>
              <a:rPr lang="en-GB" dirty="0"/>
              <a:t>~1 week cooling</a:t>
            </a:r>
          </a:p>
          <a:p>
            <a:pPr algn="l"/>
            <a:r>
              <a:rPr lang="en-GB" dirty="0"/>
              <a:t>Individual dose:  &lt;1 mSv</a:t>
            </a:r>
          </a:p>
          <a:p>
            <a:pPr algn="l"/>
            <a:r>
              <a:rPr lang="en-GB" dirty="0"/>
              <a:t>Collective dose:  2-8 mSv</a:t>
            </a:r>
          </a:p>
        </p:txBody>
      </p:sp>
      <p:sp>
        <p:nvSpPr>
          <p:cNvPr id="17" name="TextBox 16">
            <a:extLst>
              <a:ext uri="{FF2B5EF4-FFF2-40B4-BE49-F238E27FC236}">
                <a16:creationId xmlns:a16="http://schemas.microsoft.com/office/drawing/2014/main" id="{786F236F-C6ED-95F4-5C79-0171458ED455}"/>
              </a:ext>
            </a:extLst>
          </p:cNvPr>
          <p:cNvSpPr txBox="1"/>
          <p:nvPr/>
        </p:nvSpPr>
        <p:spPr>
          <a:xfrm>
            <a:off x="7857458" y="5441931"/>
            <a:ext cx="2712281" cy="830997"/>
          </a:xfrm>
          <a:prstGeom prst="rect">
            <a:avLst/>
          </a:prstGeom>
          <a:noFill/>
        </p:spPr>
        <p:txBody>
          <a:bodyPr wrap="none" lIns="0" tIns="0" rIns="0" bIns="0" rtlCol="0">
            <a:spAutoFit/>
          </a:bodyPr>
          <a:lstStyle/>
          <a:p>
            <a:pPr algn="l"/>
            <a:r>
              <a:rPr lang="en-GB" dirty="0"/>
              <a:t>~1 week cooling</a:t>
            </a:r>
          </a:p>
          <a:p>
            <a:pPr algn="l"/>
            <a:r>
              <a:rPr lang="en-GB" dirty="0"/>
              <a:t>Individual dose:  &lt;0.5 mSv</a:t>
            </a:r>
          </a:p>
          <a:p>
            <a:pPr algn="l"/>
            <a:r>
              <a:rPr lang="en-GB" dirty="0"/>
              <a:t>Collective dose:  &lt;5 mSv</a:t>
            </a:r>
          </a:p>
        </p:txBody>
      </p:sp>
      <p:sp>
        <p:nvSpPr>
          <p:cNvPr id="18" name="TextBox 17">
            <a:extLst>
              <a:ext uri="{FF2B5EF4-FFF2-40B4-BE49-F238E27FC236}">
                <a16:creationId xmlns:a16="http://schemas.microsoft.com/office/drawing/2014/main" id="{F5C24AFB-EEDE-496D-DDF2-4E77609ED83E}"/>
              </a:ext>
            </a:extLst>
          </p:cNvPr>
          <p:cNvSpPr txBox="1"/>
          <p:nvPr/>
        </p:nvSpPr>
        <p:spPr>
          <a:xfrm>
            <a:off x="8466193" y="6381927"/>
            <a:ext cx="1551771" cy="276999"/>
          </a:xfrm>
          <a:prstGeom prst="rect">
            <a:avLst/>
          </a:prstGeom>
          <a:noFill/>
        </p:spPr>
        <p:txBody>
          <a:bodyPr wrap="none" lIns="0" tIns="0" rIns="0" bIns="0" rtlCol="0">
            <a:spAutoFit/>
          </a:bodyPr>
          <a:lstStyle/>
          <a:p>
            <a:pPr algn="l"/>
            <a:r>
              <a:rPr lang="en-GB" dirty="0"/>
              <a:t>ALARA Level 2</a:t>
            </a:r>
          </a:p>
        </p:txBody>
      </p:sp>
    </p:spTree>
    <p:extLst>
      <p:ext uri="{BB962C8B-B14F-4D97-AF65-F5344CB8AC3E}">
        <p14:creationId xmlns:p14="http://schemas.microsoft.com/office/powerpoint/2010/main" val="3089227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3E3C31-A440-1E2B-6C1A-1EFDB8C1E8CE}"/>
              </a:ext>
            </a:extLst>
          </p:cNvPr>
          <p:cNvSpPr>
            <a:spLocks noGrp="1"/>
          </p:cNvSpPr>
          <p:nvPr>
            <p:ph idx="1"/>
          </p:nvPr>
        </p:nvSpPr>
        <p:spPr>
          <a:xfrm>
            <a:off x="0" y="719015"/>
            <a:ext cx="5486400" cy="6002459"/>
          </a:xfrm>
        </p:spPr>
        <p:txBody>
          <a:bodyPr/>
          <a:lstStyle/>
          <a:p>
            <a:pPr>
              <a:lnSpc>
                <a:spcPct val="100000"/>
              </a:lnSpc>
              <a:spcBef>
                <a:spcPts val="300"/>
              </a:spcBef>
              <a:spcAft>
                <a:spcPts val="300"/>
              </a:spcAft>
            </a:pPr>
            <a:r>
              <a:rPr lang="en-US" sz="1300" dirty="0"/>
              <a:t>Observation: the listed activities will not be transparent vs resource allocation in (E)YETS and even for other running projects (HL) </a:t>
            </a:r>
            <a:r>
              <a:rPr lang="en-US" sz="1400" dirty="0">
                <a:solidFill>
                  <a:srgbClr val="FF0000"/>
                </a:solidFill>
              </a:rPr>
              <a:t>DFBX- 1</a:t>
            </a:r>
            <a:r>
              <a:rPr lang="en-US" sz="1400" baseline="30000" dirty="0">
                <a:solidFill>
                  <a:srgbClr val="FF0000"/>
                </a:solidFill>
              </a:rPr>
              <a:t>st</a:t>
            </a:r>
            <a:r>
              <a:rPr lang="en-US" sz="1400" dirty="0">
                <a:solidFill>
                  <a:srgbClr val="FF0000"/>
                </a:solidFill>
              </a:rPr>
              <a:t> MBXW</a:t>
            </a:r>
            <a:r>
              <a:rPr lang="en-US" sz="1400" dirty="0"/>
              <a:t>, MBXW chain, </a:t>
            </a:r>
            <a:r>
              <a:rPr lang="en-US" sz="1400" dirty="0">
                <a:solidFill>
                  <a:srgbClr val="00B050"/>
                </a:solidFill>
              </a:rPr>
              <a:t>6</a:t>
            </a:r>
            <a:r>
              <a:rPr lang="en-US" sz="1400" baseline="30000" dirty="0">
                <a:solidFill>
                  <a:srgbClr val="00B050"/>
                </a:solidFill>
              </a:rPr>
              <a:t>th</a:t>
            </a:r>
            <a:r>
              <a:rPr lang="en-US" sz="1400" dirty="0">
                <a:solidFill>
                  <a:srgbClr val="00B050"/>
                </a:solidFill>
              </a:rPr>
              <a:t> MBXW-TAN</a:t>
            </a:r>
            <a:endParaRPr lang="en-US" sz="1300" dirty="0">
              <a:solidFill>
                <a:srgbClr val="00B050"/>
              </a:solidFill>
            </a:endParaRPr>
          </a:p>
          <a:p>
            <a:pPr marL="342900" indent="-342900">
              <a:lnSpc>
                <a:spcPct val="100000"/>
              </a:lnSpc>
              <a:spcBef>
                <a:spcPts val="300"/>
              </a:spcBef>
              <a:spcAft>
                <a:spcPts val="300"/>
              </a:spcAft>
              <a:buFont typeface="Arial" panose="020B0604020202020204" pitchFamily="34" charset="0"/>
              <a:buChar char="•"/>
            </a:pPr>
            <a:r>
              <a:rPr lang="en-US" sz="1200" dirty="0"/>
              <a:t>1.5 week for in parallel</a:t>
            </a:r>
          </a:p>
          <a:p>
            <a:pPr marL="990900" lvl="2" indent="-342900">
              <a:spcBef>
                <a:spcPts val="300"/>
              </a:spcBef>
            </a:pPr>
            <a:r>
              <a:rPr lang="en-US" sz="900" dirty="0">
                <a:solidFill>
                  <a:srgbClr val="FF0000"/>
                </a:solidFill>
              </a:rPr>
              <a:t>Removing equipment around 1</a:t>
            </a:r>
            <a:r>
              <a:rPr lang="en-US" sz="900" baseline="30000" dirty="0">
                <a:solidFill>
                  <a:srgbClr val="FF0000"/>
                </a:solidFill>
              </a:rPr>
              <a:t>st</a:t>
            </a:r>
            <a:r>
              <a:rPr lang="en-US" sz="900" dirty="0">
                <a:solidFill>
                  <a:srgbClr val="FF0000"/>
                </a:solidFill>
              </a:rPr>
              <a:t> MBXW (MPE, BE-GM, … ?)</a:t>
            </a:r>
          </a:p>
          <a:p>
            <a:pPr marL="990900" lvl="2" indent="-342900">
              <a:spcBef>
                <a:spcPts val="300"/>
              </a:spcBef>
            </a:pPr>
            <a:r>
              <a:rPr lang="en-US" sz="900" dirty="0">
                <a:solidFill>
                  <a:srgbClr val="FF0000"/>
                </a:solidFill>
              </a:rPr>
              <a:t>Vacuum de-interconnection (TE-VSC)</a:t>
            </a:r>
          </a:p>
          <a:p>
            <a:pPr marL="990900" lvl="2" indent="-342900">
              <a:spcBef>
                <a:spcPts val="300"/>
              </a:spcBef>
            </a:pPr>
            <a:r>
              <a:rPr lang="en-US" sz="900" dirty="0"/>
              <a:t>MBXW disconnection (water and cables) (TE-MSC)</a:t>
            </a:r>
          </a:p>
          <a:p>
            <a:pPr marL="990900" lvl="2" indent="-342900">
              <a:spcBef>
                <a:spcPts val="300"/>
              </a:spcBef>
            </a:pPr>
            <a:r>
              <a:rPr lang="en-US" sz="900" dirty="0"/>
              <a:t>Cable elongations (E-EL)</a:t>
            </a:r>
          </a:p>
          <a:p>
            <a:pPr marL="990900" lvl="2" indent="-342900">
              <a:spcBef>
                <a:spcPts val="300"/>
              </a:spcBef>
            </a:pPr>
            <a:r>
              <a:rPr lang="en-US" sz="900" dirty="0">
                <a:solidFill>
                  <a:srgbClr val="00B050"/>
                </a:solidFill>
              </a:rPr>
              <a:t>tracing of new equipment on the floor for MBXW (BE-GM-ASG)</a:t>
            </a:r>
          </a:p>
          <a:p>
            <a:pPr marL="990900" lvl="2" indent="-342900">
              <a:spcBef>
                <a:spcPts val="300"/>
              </a:spcBef>
            </a:pPr>
            <a:r>
              <a:rPr lang="en-US" sz="900" dirty="0">
                <a:solidFill>
                  <a:srgbClr val="00B050"/>
                </a:solidFill>
              </a:rPr>
              <a:t>Preparation of vacuum system on the non-IP side of the 6</a:t>
            </a:r>
            <a:r>
              <a:rPr lang="en-US" sz="900" baseline="30000" dirty="0">
                <a:solidFill>
                  <a:srgbClr val="00B050"/>
                </a:solidFill>
              </a:rPr>
              <a:t>th</a:t>
            </a:r>
            <a:r>
              <a:rPr lang="en-US" sz="900" dirty="0">
                <a:solidFill>
                  <a:srgbClr val="00B050"/>
                </a:solidFill>
              </a:rPr>
              <a:t>  MBXW (TE-VSC)</a:t>
            </a:r>
          </a:p>
          <a:p>
            <a:pPr marL="990900" lvl="2" indent="-342900">
              <a:spcBef>
                <a:spcPts val="300"/>
              </a:spcBef>
            </a:pPr>
            <a:r>
              <a:rPr lang="en-US" sz="900" dirty="0">
                <a:solidFill>
                  <a:srgbClr val="00B050"/>
                </a:solidFill>
              </a:rPr>
              <a:t>Installation of new supports on the non-IP side of the MBXW (EN-ACE)</a:t>
            </a:r>
          </a:p>
          <a:p>
            <a:pPr marL="990900" lvl="2" indent="-342900">
              <a:spcBef>
                <a:spcPts val="300"/>
              </a:spcBef>
            </a:pPr>
            <a:r>
              <a:rPr lang="en-US" sz="900" dirty="0">
                <a:solidFill>
                  <a:srgbClr val="00B050"/>
                </a:solidFill>
              </a:rPr>
              <a:t>New water connections (EN-CV)</a:t>
            </a:r>
          </a:p>
          <a:p>
            <a:pPr marL="342900" indent="-342900">
              <a:lnSpc>
                <a:spcPct val="100000"/>
              </a:lnSpc>
              <a:spcBef>
                <a:spcPts val="300"/>
              </a:spcBef>
              <a:spcAft>
                <a:spcPts val="300"/>
              </a:spcAft>
              <a:buFont typeface="Arial" panose="020B0604020202020204" pitchFamily="34" charset="0"/>
              <a:buChar char="•"/>
            </a:pPr>
            <a:r>
              <a:rPr lang="en-US" sz="1200" dirty="0"/>
              <a:t>1 week (+1 week in IP1) for</a:t>
            </a:r>
          </a:p>
          <a:p>
            <a:pPr marL="666900" lvl="1" indent="-342900">
              <a:spcBef>
                <a:spcPts val="300"/>
              </a:spcBef>
              <a:buFont typeface="Arial" panose="020B0604020202020204" pitchFamily="34" charset="0"/>
              <a:buChar char="•"/>
            </a:pPr>
            <a:r>
              <a:rPr lang="en-US" sz="900" dirty="0">
                <a:solidFill>
                  <a:srgbClr val="FF0000"/>
                </a:solidFill>
              </a:rPr>
              <a:t>Disassembly shielding wall (IP1 EN-HE)</a:t>
            </a:r>
          </a:p>
          <a:p>
            <a:pPr marL="666900" lvl="1" indent="-342900">
              <a:spcBef>
                <a:spcPts val="300"/>
              </a:spcBef>
              <a:buFont typeface="Arial" panose="020B0604020202020204" pitchFamily="34" charset="0"/>
              <a:buChar char="•"/>
            </a:pPr>
            <a:r>
              <a:rPr lang="en-US" sz="900" dirty="0"/>
              <a:t>Displacement of the MBXW module (EN-HE)</a:t>
            </a:r>
          </a:p>
          <a:p>
            <a:pPr marL="666900" lvl="1" indent="-342900">
              <a:spcBef>
                <a:spcPts val="300"/>
              </a:spcBef>
              <a:buFont typeface="Arial" panose="020B0604020202020204" pitchFamily="34" charset="0"/>
              <a:buChar char="•"/>
            </a:pPr>
            <a:r>
              <a:rPr lang="en-US" sz="900" dirty="0"/>
              <a:t>Tracing of new equipment on the floor (BE-GM-ASG)</a:t>
            </a:r>
          </a:p>
          <a:p>
            <a:pPr marL="666900" lvl="1" indent="-342900">
              <a:spcBef>
                <a:spcPts val="300"/>
              </a:spcBef>
              <a:buFont typeface="Arial" panose="020B0604020202020204" pitchFamily="34" charset="0"/>
              <a:buChar char="•"/>
            </a:pPr>
            <a:r>
              <a:rPr lang="en-US" sz="900" dirty="0">
                <a:solidFill>
                  <a:srgbClr val="FF0000"/>
                </a:solidFill>
              </a:rPr>
              <a:t>RE-assembly shielding wall  IP1 EN-HE)</a:t>
            </a:r>
          </a:p>
          <a:p>
            <a:pPr marL="666900" lvl="1" indent="-342900">
              <a:spcBef>
                <a:spcPts val="300"/>
              </a:spcBef>
              <a:buFont typeface="Arial" panose="020B0604020202020204" pitchFamily="34" charset="0"/>
              <a:buChar char="•"/>
            </a:pPr>
            <a:r>
              <a:rPr lang="en-US" sz="900" dirty="0">
                <a:solidFill>
                  <a:srgbClr val="FF0000"/>
                </a:solidFill>
              </a:rPr>
              <a:t>Pulling new EN-EL cables for the skew quadrupole </a:t>
            </a:r>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1BBA3ED3-C3BB-CA12-87AD-7A851D922985}"/>
              </a:ext>
            </a:extLst>
          </p:cNvPr>
          <p:cNvSpPr>
            <a:spLocks noGrp="1"/>
          </p:cNvSpPr>
          <p:nvPr>
            <p:ph type="title"/>
          </p:nvPr>
        </p:nvSpPr>
        <p:spPr>
          <a:xfrm>
            <a:off x="0" y="16977"/>
            <a:ext cx="12191999" cy="515683"/>
          </a:xfrm>
        </p:spPr>
        <p:txBody>
          <a:bodyPr/>
          <a:lstStyle/>
          <a:p>
            <a:r>
              <a:rPr lang="en-US" sz="2000" dirty="0"/>
              <a:t>Very </a:t>
            </a:r>
            <a:r>
              <a:rPr lang="en-US" sz="2000" dirty="0" err="1"/>
              <a:t>very</a:t>
            </a:r>
            <a:r>
              <a:rPr lang="en-US" sz="2000" dirty="0"/>
              <a:t> preliminary summary of time needed per IP side (de-installation and re-installation</a:t>
            </a:r>
            <a:r>
              <a:rPr lang="en-US" sz="3200" dirty="0"/>
              <a:t>)</a:t>
            </a:r>
            <a:endParaRPr lang="en-GB" sz="3200" dirty="0"/>
          </a:p>
        </p:txBody>
      </p:sp>
      <p:sp>
        <p:nvSpPr>
          <p:cNvPr id="4" name="Date Placeholder 3">
            <a:extLst>
              <a:ext uri="{FF2B5EF4-FFF2-40B4-BE49-F238E27FC236}">
                <a16:creationId xmlns:a16="http://schemas.microsoft.com/office/drawing/2014/main" id="{6037C6F7-0306-9B4A-84CB-A6CDD0A5C3BA}"/>
              </a:ext>
            </a:extLst>
          </p:cNvPr>
          <p:cNvSpPr>
            <a:spLocks noGrp="1"/>
          </p:cNvSpPr>
          <p:nvPr>
            <p:ph type="dt" sz="half" idx="10"/>
          </p:nvPr>
        </p:nvSpPr>
        <p:spPr/>
        <p:txBody>
          <a:bodyPr/>
          <a:lstStyle/>
          <a:p>
            <a:r>
              <a:rPr lang="en-US" dirty="0"/>
              <a:t> </a:t>
            </a:r>
          </a:p>
        </p:txBody>
      </p:sp>
      <p:sp>
        <p:nvSpPr>
          <p:cNvPr id="6" name="Slide Number Placeholder 5">
            <a:extLst>
              <a:ext uri="{FF2B5EF4-FFF2-40B4-BE49-F238E27FC236}">
                <a16:creationId xmlns:a16="http://schemas.microsoft.com/office/drawing/2014/main" id="{88B46D50-1B73-D068-D8C2-B1E69A75AE09}"/>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5" name="Rectangle 4">
            <a:extLst>
              <a:ext uri="{FF2B5EF4-FFF2-40B4-BE49-F238E27FC236}">
                <a16:creationId xmlns:a16="http://schemas.microsoft.com/office/drawing/2014/main" id="{D7FBCB08-267C-89E4-ABC5-70E5AD5A2BA1}"/>
              </a:ext>
            </a:extLst>
          </p:cNvPr>
          <p:cNvSpPr/>
          <p:nvPr/>
        </p:nvSpPr>
        <p:spPr>
          <a:xfrm>
            <a:off x="6544767" y="5222510"/>
            <a:ext cx="4138622" cy="13762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Some optimization possible,</a:t>
            </a:r>
          </a:p>
          <a:p>
            <a:pPr algn="ctr"/>
            <a:r>
              <a:rPr lang="en-US" dirty="0"/>
              <a:t>More technical analysis needed</a:t>
            </a:r>
          </a:p>
          <a:p>
            <a:pPr algn="ctr"/>
            <a:r>
              <a:rPr lang="en-US" dirty="0"/>
              <a:t>Some incompressible time without overlap, i.e. EN-HE for the 4 IP minimum 5 weeks</a:t>
            </a:r>
            <a:endParaRPr lang="en-GB" dirty="0"/>
          </a:p>
        </p:txBody>
      </p:sp>
      <p:sp>
        <p:nvSpPr>
          <p:cNvPr id="7" name="Content Placeholder 1">
            <a:extLst>
              <a:ext uri="{FF2B5EF4-FFF2-40B4-BE49-F238E27FC236}">
                <a16:creationId xmlns:a16="http://schemas.microsoft.com/office/drawing/2014/main" id="{6A297C1E-B57A-107A-1AF7-2451273B5400}"/>
              </a:ext>
            </a:extLst>
          </p:cNvPr>
          <p:cNvSpPr txBox="1">
            <a:spLocks/>
          </p:cNvSpPr>
          <p:nvPr/>
        </p:nvSpPr>
        <p:spPr>
          <a:xfrm>
            <a:off x="5902318" y="781537"/>
            <a:ext cx="4994032" cy="59399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300"/>
              </a:spcBef>
              <a:spcAft>
                <a:spcPts val="300"/>
              </a:spcAft>
              <a:buFont typeface="Arial" panose="020B0604020202020204" pitchFamily="34" charset="0"/>
              <a:buChar char="•"/>
            </a:pPr>
            <a:r>
              <a:rPr lang="en-US" sz="1200" dirty="0"/>
              <a:t>2 weeks in parallel </a:t>
            </a:r>
          </a:p>
          <a:p>
            <a:pPr marL="666900" lvl="1" indent="-342900">
              <a:spcBef>
                <a:spcPts val="300"/>
              </a:spcBef>
              <a:buFont typeface="Arial" panose="020B0604020202020204" pitchFamily="34" charset="0"/>
              <a:buChar char="•"/>
            </a:pPr>
            <a:r>
              <a:rPr lang="en-US" sz="900" dirty="0">
                <a:solidFill>
                  <a:srgbClr val="FF0000"/>
                </a:solidFill>
              </a:rPr>
              <a:t>Installation on new supports on the newly freed area on between DFBX and MBXW (EN-ACE,TE-VSC, BE-GM) . Re assembly and recalibration   WPS</a:t>
            </a:r>
          </a:p>
          <a:p>
            <a:pPr marL="666900" lvl="1" indent="-342900">
              <a:spcBef>
                <a:spcPts val="300"/>
              </a:spcBef>
              <a:buFont typeface="Arial" panose="020B0604020202020204" pitchFamily="34" charset="0"/>
              <a:buChar char="•"/>
            </a:pPr>
            <a:r>
              <a:rPr lang="en-US" sz="900" dirty="0">
                <a:solidFill>
                  <a:srgbClr val="FF0000"/>
                </a:solidFill>
              </a:rPr>
              <a:t>Installation of the skew quadrupole (EN-HE)</a:t>
            </a:r>
          </a:p>
          <a:p>
            <a:pPr marL="666900" lvl="1" indent="-342900">
              <a:spcBef>
                <a:spcPts val="300"/>
              </a:spcBef>
              <a:buFont typeface="Arial" panose="020B0604020202020204" pitchFamily="34" charset="0"/>
              <a:buChar char="•"/>
            </a:pPr>
            <a:r>
              <a:rPr lang="en-US" sz="900" dirty="0">
                <a:solidFill>
                  <a:srgbClr val="00B050"/>
                </a:solidFill>
              </a:rPr>
              <a:t>Mechanical installation after  last MBXW (TE-VSC)</a:t>
            </a:r>
          </a:p>
          <a:p>
            <a:pPr marL="666900" lvl="1" indent="-342900">
              <a:spcBef>
                <a:spcPts val="300"/>
              </a:spcBef>
              <a:buFont typeface="Arial" panose="020B0604020202020204" pitchFamily="34" charset="0"/>
              <a:buChar char="•"/>
            </a:pPr>
            <a:r>
              <a:rPr lang="en-US" sz="900" dirty="0">
                <a:solidFill>
                  <a:srgbClr val="00B050"/>
                </a:solidFill>
              </a:rPr>
              <a:t>Preparation of bakeout cabling and bakeout preparation  on the vacuum area D1-TAN (TE-VSC)</a:t>
            </a:r>
          </a:p>
          <a:p>
            <a:pPr marL="666900" lvl="1" indent="-342900">
              <a:spcBef>
                <a:spcPts val="300"/>
              </a:spcBef>
              <a:buFont typeface="Arial" panose="020B0604020202020204" pitchFamily="34" charset="0"/>
              <a:buChar char="•"/>
            </a:pPr>
            <a:r>
              <a:rPr lang="en-US" sz="900" dirty="0"/>
              <a:t>Cable and water hoses connections (TE-MSC)</a:t>
            </a:r>
          </a:p>
          <a:p>
            <a:pPr marL="171450" indent="-171450">
              <a:lnSpc>
                <a:spcPct val="100000"/>
              </a:lnSpc>
              <a:spcBef>
                <a:spcPts val="300"/>
              </a:spcBef>
              <a:spcAft>
                <a:spcPts val="300"/>
              </a:spcAft>
              <a:buFont typeface="Arial" panose="020B0604020202020204" pitchFamily="34" charset="0"/>
              <a:buChar char="•"/>
            </a:pPr>
            <a:r>
              <a:rPr lang="en-US" sz="1200" dirty="0"/>
              <a:t>1-1.5 week in parallel</a:t>
            </a:r>
          </a:p>
          <a:p>
            <a:pPr marL="666900" lvl="1" indent="-342900">
              <a:spcBef>
                <a:spcPts val="300"/>
              </a:spcBef>
              <a:buFont typeface="Arial" panose="020B0604020202020204" pitchFamily="34" charset="0"/>
              <a:buChar char="•"/>
            </a:pPr>
            <a:r>
              <a:rPr lang="en-US" sz="900" dirty="0">
                <a:solidFill>
                  <a:srgbClr val="FF0000"/>
                </a:solidFill>
              </a:rPr>
              <a:t>Closure of  the vacuum (TE-VSC) . Possible needs of BE-GM</a:t>
            </a:r>
          </a:p>
          <a:p>
            <a:pPr marL="666900" lvl="1" indent="-342900">
              <a:spcBef>
                <a:spcPts val="300"/>
              </a:spcBef>
              <a:buFont typeface="Arial" panose="020B0604020202020204" pitchFamily="34" charset="0"/>
              <a:buChar char="•"/>
            </a:pPr>
            <a:r>
              <a:rPr lang="en-US" sz="900" dirty="0">
                <a:solidFill>
                  <a:srgbClr val="FF0000"/>
                </a:solidFill>
              </a:rPr>
              <a:t>Bakeout preparation on the area between DFBX and MBXW</a:t>
            </a:r>
          </a:p>
          <a:p>
            <a:pPr marL="666900" lvl="1" indent="-342900">
              <a:spcBef>
                <a:spcPts val="300"/>
              </a:spcBef>
              <a:buFont typeface="Arial" panose="020B0604020202020204" pitchFamily="34" charset="0"/>
              <a:buChar char="•"/>
            </a:pPr>
            <a:r>
              <a:rPr lang="en-US" sz="900" dirty="0">
                <a:solidFill>
                  <a:srgbClr val="2F2F2F"/>
                </a:solidFill>
              </a:rPr>
              <a:t>MBXW purge </a:t>
            </a:r>
            <a:r>
              <a:rPr lang="en-US" sz="900" dirty="0"/>
              <a:t>(TE-MSC)</a:t>
            </a:r>
            <a:endParaRPr lang="en-US" sz="900" dirty="0">
              <a:solidFill>
                <a:srgbClr val="2F2F2F"/>
              </a:solidFill>
            </a:endParaRPr>
          </a:p>
          <a:p>
            <a:pPr marL="342900" indent="-342900">
              <a:spcBef>
                <a:spcPts val="300"/>
              </a:spcBef>
              <a:spcAft>
                <a:spcPts val="300"/>
              </a:spcAft>
              <a:buFont typeface="Arial" panose="020B0604020202020204" pitchFamily="34" charset="0"/>
              <a:buChar char="•"/>
            </a:pPr>
            <a:r>
              <a:rPr lang="en-US" sz="1200" dirty="0"/>
              <a:t>10 days bake-out</a:t>
            </a:r>
          </a:p>
          <a:p>
            <a:pPr marL="342900" indent="-342900">
              <a:spcBef>
                <a:spcPts val="300"/>
              </a:spcBef>
              <a:spcAft>
                <a:spcPts val="300"/>
              </a:spcAft>
              <a:buFont typeface="Arial" panose="020B0604020202020204" pitchFamily="34" charset="0"/>
              <a:buChar char="•"/>
            </a:pPr>
            <a:r>
              <a:rPr lang="en-US" sz="1200" dirty="0">
                <a:solidFill>
                  <a:srgbClr val="FF0000"/>
                </a:solidFill>
              </a:rPr>
              <a:t>3 days re-installation ancillaries DFBX </a:t>
            </a:r>
            <a:r>
              <a:rPr lang="en-US" sz="1200" b="0" dirty="0">
                <a:solidFill>
                  <a:srgbClr val="FF0000"/>
                </a:solidFill>
              </a:rPr>
              <a:t>(MPE, BE-GM, … ?)</a:t>
            </a:r>
            <a:endParaRPr lang="en-US" sz="1200" dirty="0">
              <a:solidFill>
                <a:srgbClr val="FF0000"/>
              </a:solidFill>
            </a:endParaRPr>
          </a:p>
          <a:p>
            <a:pPr>
              <a:spcBef>
                <a:spcPts val="300"/>
              </a:spcBef>
              <a:spcAft>
                <a:spcPts val="300"/>
              </a:spcAft>
            </a:pPr>
            <a:r>
              <a:rPr lang="en-US" sz="1200" dirty="0"/>
              <a:t> </a:t>
            </a:r>
            <a:r>
              <a:rPr lang="en-US" sz="1400" dirty="0">
                <a:effectLst>
                  <a:outerShdw blurRad="38100" dist="38100" dir="2700000" algn="tl">
                    <a:srgbClr val="000000">
                      <a:alpha val="43137"/>
                    </a:srgbClr>
                  </a:outerShdw>
                </a:effectLst>
              </a:rPr>
              <a:t>					TOTAL 9.5 (+1 IP1 ) weeks. </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417317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Useful data from TE-VSC</a:t>
            </a:r>
          </a:p>
        </p:txBody>
      </p:sp>
      <p:sp>
        <p:nvSpPr>
          <p:cNvPr id="4" name="Subtitle 3"/>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7588758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55" y="365125"/>
            <a:ext cx="11066105" cy="1325563"/>
          </a:xfrm>
        </p:spPr>
        <p:txBody>
          <a:bodyPr>
            <a:normAutofit/>
          </a:bodyPr>
          <a:lstStyle/>
          <a:p>
            <a:r>
              <a:rPr lang="en-GB" sz="3600" i="1" dirty="0">
                <a:solidFill>
                  <a:srgbClr val="00B0F0"/>
                </a:solidFill>
              </a:rPr>
              <a:t>Transition part VCTNC –            </a:t>
            </a:r>
            <a:endParaRPr lang="en-GB" sz="3600" dirty="0">
              <a:solidFill>
                <a:srgbClr val="00B0F0"/>
              </a:solidFill>
            </a:endParaRPr>
          </a:p>
        </p:txBody>
      </p:sp>
      <p:pic>
        <p:nvPicPr>
          <p:cNvPr id="6" name="Picture 5"/>
          <p:cNvPicPr>
            <a:picLocks noChangeAspect="1"/>
          </p:cNvPicPr>
          <p:nvPr/>
        </p:nvPicPr>
        <p:blipFill>
          <a:blip r:embed="rId2"/>
          <a:stretch>
            <a:fillRect/>
          </a:stretch>
        </p:blipFill>
        <p:spPr>
          <a:xfrm>
            <a:off x="5123872" y="1661377"/>
            <a:ext cx="6144203" cy="4882908"/>
          </a:xfrm>
          <a:prstGeom prst="rect">
            <a:avLst/>
          </a:prstGeom>
        </p:spPr>
      </p:pic>
      <p:pic>
        <p:nvPicPr>
          <p:cNvPr id="9" name="Picture 8"/>
          <p:cNvPicPr>
            <a:picLocks noChangeAspect="1"/>
          </p:cNvPicPr>
          <p:nvPr/>
        </p:nvPicPr>
        <p:blipFill>
          <a:blip r:embed="rId3"/>
          <a:stretch>
            <a:fillRect/>
          </a:stretch>
        </p:blipFill>
        <p:spPr>
          <a:xfrm>
            <a:off x="1965540" y="3843152"/>
            <a:ext cx="1467055" cy="1333686"/>
          </a:xfrm>
          <a:prstGeom prst="rect">
            <a:avLst/>
          </a:prstGeom>
        </p:spPr>
      </p:pic>
      <p:pic>
        <p:nvPicPr>
          <p:cNvPr id="10" name="Picture 9"/>
          <p:cNvPicPr>
            <a:picLocks noChangeAspect="1"/>
          </p:cNvPicPr>
          <p:nvPr/>
        </p:nvPicPr>
        <p:blipFill>
          <a:blip r:embed="rId4"/>
          <a:stretch>
            <a:fillRect/>
          </a:stretch>
        </p:blipFill>
        <p:spPr>
          <a:xfrm>
            <a:off x="946787" y="2169437"/>
            <a:ext cx="3504563" cy="679331"/>
          </a:xfrm>
          <a:prstGeom prst="rect">
            <a:avLst/>
          </a:prstGeom>
        </p:spPr>
      </p:pic>
    </p:spTree>
    <p:extLst>
      <p:ext uri="{BB962C8B-B14F-4D97-AF65-F5344CB8AC3E}">
        <p14:creationId xmlns:p14="http://schemas.microsoft.com/office/powerpoint/2010/main" val="1155859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Aperture check between Skew magnet coils</a:t>
            </a:r>
          </a:p>
        </p:txBody>
      </p:sp>
      <p:pic>
        <p:nvPicPr>
          <p:cNvPr id="5" name="Picture 4"/>
          <p:cNvPicPr>
            <a:picLocks noChangeAspect="1"/>
          </p:cNvPicPr>
          <p:nvPr/>
        </p:nvPicPr>
        <p:blipFill>
          <a:blip r:embed="rId2"/>
          <a:stretch>
            <a:fillRect/>
          </a:stretch>
        </p:blipFill>
        <p:spPr>
          <a:xfrm>
            <a:off x="970813" y="3223801"/>
            <a:ext cx="10555173" cy="2953162"/>
          </a:xfrm>
          <a:prstGeom prst="rect">
            <a:avLst/>
          </a:prstGeom>
        </p:spPr>
      </p:pic>
    </p:spTree>
    <p:extLst>
      <p:ext uri="{BB962C8B-B14F-4D97-AF65-F5344CB8AC3E}">
        <p14:creationId xmlns:p14="http://schemas.microsoft.com/office/powerpoint/2010/main" val="7273470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650562" y="2821922"/>
            <a:ext cx="5298665" cy="2447653"/>
          </a:xfrm>
          <a:prstGeom prst="rect">
            <a:avLst/>
          </a:prstGeom>
        </p:spPr>
      </p:pic>
      <p:sp>
        <p:nvSpPr>
          <p:cNvPr id="2" name="Title 1"/>
          <p:cNvSpPr>
            <a:spLocks noGrp="1"/>
          </p:cNvSpPr>
          <p:nvPr>
            <p:ph type="title"/>
          </p:nvPr>
        </p:nvSpPr>
        <p:spPr/>
        <p:txBody>
          <a:bodyPr/>
          <a:lstStyle/>
          <a:p>
            <a:r>
              <a:rPr lang="en-GB" dirty="0"/>
              <a:t>Visit at 867 with P. </a:t>
            </a:r>
            <a:r>
              <a:rPr lang="en-GB" dirty="0" err="1"/>
              <a:t>Thonex</a:t>
            </a:r>
            <a:r>
              <a:rPr lang="en-GB" dirty="0"/>
              <a:t> on 06.02.2023</a:t>
            </a:r>
          </a:p>
        </p:txBody>
      </p:sp>
      <p:sp>
        <p:nvSpPr>
          <p:cNvPr id="3" name="Content Placeholder 2"/>
          <p:cNvSpPr>
            <a:spLocks noGrp="1"/>
          </p:cNvSpPr>
          <p:nvPr>
            <p:ph idx="1"/>
          </p:nvPr>
        </p:nvSpPr>
        <p:spPr>
          <a:xfrm>
            <a:off x="5906278" y="1474237"/>
            <a:ext cx="6285722" cy="4507657"/>
          </a:xfrm>
        </p:spPr>
        <p:txBody>
          <a:bodyPr>
            <a:normAutofit/>
          </a:bodyPr>
          <a:lstStyle/>
          <a:p>
            <a:r>
              <a:rPr lang="en-GB" sz="1600" dirty="0"/>
              <a:t>Minimum chamber length with flanges would be around 800 mm</a:t>
            </a:r>
          </a:p>
          <a:p>
            <a:r>
              <a:rPr lang="en-GB" sz="1600" dirty="0"/>
              <a:t>Possibility to fix supports for the vacuum chamber on the magnet</a:t>
            </a:r>
          </a:p>
          <a:p>
            <a:r>
              <a:rPr lang="en-GB" sz="1600" dirty="0"/>
              <a:t>Mechanical Drawings of the magnet and/or 3D reference </a:t>
            </a:r>
            <a:r>
              <a:rPr lang="en-GB" sz="1600" dirty="0">
                <a:sym typeface="Wingdings" panose="05000000000000000000" pitchFamily="2" charset="2"/>
              </a:rPr>
              <a:t> TE-MSC</a:t>
            </a:r>
            <a:r>
              <a:rPr lang="en-GB" sz="1600" dirty="0"/>
              <a:t>?</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214905" y="2821922"/>
            <a:ext cx="5298665" cy="2447654"/>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35930" y="4925677"/>
            <a:ext cx="4021493" cy="1857680"/>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6913067" y="4023963"/>
            <a:ext cx="3774982" cy="1743807"/>
          </a:xfrm>
          <a:prstGeom prst="rect">
            <a:avLst/>
          </a:prstGeom>
        </p:spPr>
      </p:pic>
    </p:spTree>
    <p:extLst>
      <p:ext uri="{BB962C8B-B14F-4D97-AF65-F5344CB8AC3E}">
        <p14:creationId xmlns:p14="http://schemas.microsoft.com/office/powerpoint/2010/main" val="1160576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DFEA07-5239-8960-FD63-5505133E84BE}"/>
              </a:ext>
            </a:extLst>
          </p:cNvPr>
          <p:cNvSpPr>
            <a:spLocks noGrp="1"/>
          </p:cNvSpPr>
          <p:nvPr>
            <p:ph type="title"/>
          </p:nvPr>
        </p:nvSpPr>
        <p:spPr>
          <a:xfrm>
            <a:off x="407987" y="2623017"/>
            <a:ext cx="11376025" cy="1065742"/>
          </a:xfrm>
        </p:spPr>
        <p:txBody>
          <a:bodyPr/>
          <a:lstStyle/>
          <a:p>
            <a:r>
              <a:rPr lang="en-US" dirty="0"/>
              <a:t>Vacuum lay-out </a:t>
            </a:r>
            <a:r>
              <a:rPr lang="en-GB" dirty="0"/>
              <a:t>preliminary layout for corrector skew Q3-D1</a:t>
            </a:r>
          </a:p>
        </p:txBody>
      </p:sp>
      <p:sp>
        <p:nvSpPr>
          <p:cNvPr id="4" name="Date Placeholder 3">
            <a:extLst>
              <a:ext uri="{FF2B5EF4-FFF2-40B4-BE49-F238E27FC236}">
                <a16:creationId xmlns:a16="http://schemas.microsoft.com/office/drawing/2014/main" id="{692869C0-D94D-8F6C-48A3-3494440DD836}"/>
              </a:ext>
            </a:extLst>
          </p:cNvPr>
          <p:cNvSpPr>
            <a:spLocks noGrp="1"/>
          </p:cNvSpPr>
          <p:nvPr>
            <p:ph type="dt" sz="half" idx="10"/>
          </p:nvPr>
        </p:nvSpPr>
        <p:spPr/>
        <p:txBody>
          <a:bodyPr/>
          <a:lstStyle/>
          <a:p>
            <a:fld id="{23793A62-AA7E-5A4D-A43E-DF1B3593C4E5}" type="datetime1">
              <a:rPr lang="en-US" smtClean="0"/>
              <a:t>6/8/2023</a:t>
            </a:fld>
            <a:endParaRPr lang="en-US" dirty="0"/>
          </a:p>
        </p:txBody>
      </p:sp>
      <p:sp>
        <p:nvSpPr>
          <p:cNvPr id="5" name="Footer Placeholder 4">
            <a:extLst>
              <a:ext uri="{FF2B5EF4-FFF2-40B4-BE49-F238E27FC236}">
                <a16:creationId xmlns:a16="http://schemas.microsoft.com/office/drawing/2014/main" id="{FEF7969D-AE6F-F208-4746-D338ADA5108C}"/>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CE07A9D7-4954-A973-7233-631310287E1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39347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Current situation in 4R1</a:t>
            </a:r>
          </a:p>
        </p:txBody>
      </p:sp>
      <p:sp>
        <p:nvSpPr>
          <p:cNvPr id="12" name="Content Placeholder 11"/>
          <p:cNvSpPr>
            <a:spLocks noGrp="1"/>
          </p:cNvSpPr>
          <p:nvPr>
            <p:ph idx="1"/>
          </p:nvPr>
        </p:nvSpPr>
        <p:spPr/>
        <p:txBody>
          <a:bodyPr>
            <a:normAutofit/>
          </a:bodyPr>
          <a:lstStyle/>
          <a:p>
            <a:r>
              <a:rPr lang="en-GB" sz="1800" dirty="0"/>
              <a:t>2 impacted areas for the installation of a new </a:t>
            </a:r>
            <a:r>
              <a:rPr lang="en-GB" sz="1800" u="sng" dirty="0"/>
              <a:t>Skew quad warm magnet</a:t>
            </a:r>
            <a:r>
              <a:rPr lang="en-GB" sz="1800" dirty="0"/>
              <a:t>:</a:t>
            </a:r>
          </a:p>
          <a:p>
            <a:pPr lvl="1"/>
            <a:r>
              <a:rPr lang="en-GB" sz="1400" dirty="0">
                <a:solidFill>
                  <a:srgbClr val="00DA63"/>
                </a:solidFill>
              </a:rPr>
              <a:t>ARC side of D1</a:t>
            </a:r>
          </a:p>
          <a:p>
            <a:pPr lvl="1"/>
            <a:r>
              <a:rPr lang="en-GB" sz="1400" dirty="0">
                <a:solidFill>
                  <a:srgbClr val="FF0000"/>
                </a:solidFill>
              </a:rPr>
              <a:t>IP side of D1</a:t>
            </a:r>
          </a:p>
        </p:txBody>
      </p:sp>
      <p:pic>
        <p:nvPicPr>
          <p:cNvPr id="13" name="Content Placeholder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9969" y="2674793"/>
            <a:ext cx="10515600" cy="3860479"/>
          </a:xfrm>
          <a:prstGeom prst="rect">
            <a:avLst/>
          </a:prstGeom>
        </p:spPr>
      </p:pic>
      <p:sp>
        <p:nvSpPr>
          <p:cNvPr id="14" name="Oval 13"/>
          <p:cNvSpPr/>
          <p:nvPr/>
        </p:nvSpPr>
        <p:spPr>
          <a:xfrm rot="843771">
            <a:off x="6786594" y="5087269"/>
            <a:ext cx="2819900" cy="832339"/>
          </a:xfrm>
          <a:prstGeom prst="ellipse">
            <a:avLst/>
          </a:prstGeom>
          <a:noFill/>
          <a:ln w="19050">
            <a:solidFill>
              <a:srgbClr val="00D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rot="843771">
            <a:off x="1045595" y="3368211"/>
            <a:ext cx="1034498" cy="83233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Arrow Connector 3"/>
          <p:cNvCxnSpPr/>
          <p:nvPr/>
        </p:nvCxnSpPr>
        <p:spPr>
          <a:xfrm flipH="1">
            <a:off x="1604865" y="2108718"/>
            <a:ext cx="3862874" cy="1586204"/>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29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78229"/>
          </a:xfrm>
        </p:spPr>
        <p:txBody>
          <a:bodyPr>
            <a:normAutofit/>
          </a:bodyPr>
          <a:lstStyle/>
          <a:p>
            <a:r>
              <a:rPr lang="en-GB" sz="2800" dirty="0"/>
              <a:t>Proposition Arc side of D1</a:t>
            </a:r>
          </a:p>
        </p:txBody>
      </p:sp>
      <p:sp>
        <p:nvSpPr>
          <p:cNvPr id="3" name="Content Placeholder 2"/>
          <p:cNvSpPr>
            <a:spLocks noGrp="1"/>
          </p:cNvSpPr>
          <p:nvPr>
            <p:ph idx="1"/>
          </p:nvPr>
        </p:nvSpPr>
        <p:spPr>
          <a:xfrm>
            <a:off x="838200" y="1125415"/>
            <a:ext cx="10515600" cy="5051548"/>
          </a:xfrm>
        </p:spPr>
        <p:txBody>
          <a:bodyPr>
            <a:normAutofit/>
          </a:bodyPr>
          <a:lstStyle/>
          <a:p>
            <a:r>
              <a:rPr lang="en-GB" sz="1800" dirty="0"/>
              <a:t>MBXW #1 goes in position #7 (new slot)</a:t>
            </a:r>
          </a:p>
          <a:p>
            <a:r>
              <a:rPr lang="en-GB" sz="1800" dirty="0"/>
              <a:t>Moved equipment in yellow, already in the tunnel</a:t>
            </a:r>
          </a:p>
          <a:p>
            <a:r>
              <a:rPr lang="en-GB" sz="1800" dirty="0"/>
              <a:t>New equipment in green: chamber ID212.7 L=1634mm</a:t>
            </a:r>
          </a:p>
          <a:p>
            <a:endParaRPr lang="en-GB" sz="18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1071" y="2444474"/>
            <a:ext cx="11769858" cy="4288969"/>
          </a:xfrm>
          <a:prstGeom prst="rect">
            <a:avLst/>
          </a:prstGeom>
        </p:spPr>
      </p:pic>
    </p:spTree>
    <p:extLst>
      <p:ext uri="{BB962C8B-B14F-4D97-AF65-F5344CB8AC3E}">
        <p14:creationId xmlns:p14="http://schemas.microsoft.com/office/powerpoint/2010/main" val="2738170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78229"/>
          </a:xfrm>
        </p:spPr>
        <p:txBody>
          <a:bodyPr>
            <a:normAutofit/>
          </a:bodyPr>
          <a:lstStyle/>
          <a:p>
            <a:r>
              <a:rPr lang="en-GB" sz="2800" dirty="0"/>
              <a:t>Proposition IP side of D1</a:t>
            </a:r>
          </a:p>
        </p:txBody>
      </p:sp>
      <p:sp>
        <p:nvSpPr>
          <p:cNvPr id="3" name="Content Placeholder 2"/>
          <p:cNvSpPr>
            <a:spLocks noGrp="1"/>
          </p:cNvSpPr>
          <p:nvPr>
            <p:ph idx="1"/>
          </p:nvPr>
        </p:nvSpPr>
        <p:spPr>
          <a:xfrm>
            <a:off x="9610725" y="2807677"/>
            <a:ext cx="2486024" cy="3635986"/>
          </a:xfrm>
        </p:spPr>
        <p:txBody>
          <a:bodyPr>
            <a:normAutofit lnSpcReduction="10000"/>
          </a:bodyPr>
          <a:lstStyle/>
          <a:p>
            <a:r>
              <a:rPr lang="en-GB" sz="1800" dirty="0"/>
              <a:t>Standard ID80 NEG chamber L=4066mm inserted in Skew quad: one sleeve/flange to be welded after insertion</a:t>
            </a:r>
          </a:p>
          <a:p>
            <a:r>
              <a:rPr lang="en-GB" sz="1800" dirty="0">
                <a:sym typeface="Wingdings" panose="05000000000000000000" pitchFamily="2" charset="2"/>
              </a:rPr>
              <a:t>Re-used VCTNC elliptical – circular transition chamber</a:t>
            </a:r>
            <a:endParaRPr lang="en-GB" sz="1800" dirty="0"/>
          </a:p>
          <a:p>
            <a:r>
              <a:rPr lang="en-GB" sz="1800" dirty="0"/>
              <a:t>Standard ID80</a:t>
            </a:r>
            <a:br>
              <a:rPr lang="en-GB" sz="1800" dirty="0"/>
            </a:br>
            <a:r>
              <a:rPr lang="en-GB" sz="1800" dirty="0"/>
              <a:t>L= 200mm module to replace the elliptical module</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2627" y="1190625"/>
            <a:ext cx="9274748" cy="4455805"/>
          </a:xfrm>
          <a:prstGeom prst="rect">
            <a:avLst/>
          </a:prstGeom>
        </p:spPr>
      </p:pic>
      <p:cxnSp>
        <p:nvCxnSpPr>
          <p:cNvPr id="7" name="Straight Arrow Connector 6"/>
          <p:cNvCxnSpPr/>
          <p:nvPr/>
        </p:nvCxnSpPr>
        <p:spPr>
          <a:xfrm flipH="1" flipV="1">
            <a:off x="8591551" y="4371975"/>
            <a:ext cx="1109295" cy="176579"/>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8315327" y="4371975"/>
            <a:ext cx="1385519" cy="1026502"/>
          </a:xfrm>
          <a:prstGeom prst="straightConnector1">
            <a:avLst/>
          </a:prstGeom>
          <a:ln w="19050">
            <a:solidFill>
              <a:srgbClr val="00DA6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928338" y="2983523"/>
            <a:ext cx="2772508" cy="896815"/>
          </a:xfrm>
          <a:prstGeom prst="straightConnector1">
            <a:avLst/>
          </a:prstGeom>
          <a:ln w="19050">
            <a:solidFill>
              <a:srgbClr val="00DA6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667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Aperture changes IP side 1/2</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3355" y="1433339"/>
            <a:ext cx="5688345" cy="2545095"/>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21726" y="3511916"/>
            <a:ext cx="7120974" cy="3069464"/>
          </a:xfrm>
          <a:prstGeom prst="rect">
            <a:avLst/>
          </a:prstGeom>
        </p:spPr>
      </p:pic>
      <p:sp>
        <p:nvSpPr>
          <p:cNvPr id="7" name="Right Arrow 6"/>
          <p:cNvSpPr/>
          <p:nvPr/>
        </p:nvSpPr>
        <p:spPr>
          <a:xfrm rot="2327446">
            <a:off x="3405673" y="3303037"/>
            <a:ext cx="1548881" cy="550507"/>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9215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4744" y="1463197"/>
            <a:ext cx="6180073" cy="4398304"/>
          </a:xfrm>
          <a:prstGeom prst="rect">
            <a:avLst/>
          </a:prstGeom>
        </p:spPr>
      </p:pic>
      <p:sp>
        <p:nvSpPr>
          <p:cNvPr id="2" name="Title 1"/>
          <p:cNvSpPr>
            <a:spLocks noGrp="1"/>
          </p:cNvSpPr>
          <p:nvPr>
            <p:ph type="title"/>
          </p:nvPr>
        </p:nvSpPr>
        <p:spPr/>
        <p:txBody>
          <a:bodyPr>
            <a:normAutofit/>
          </a:bodyPr>
          <a:lstStyle/>
          <a:p>
            <a:r>
              <a:rPr lang="en-GB" sz="2800" dirty="0"/>
              <a:t>Aperture changes IP side 2/2</a:t>
            </a:r>
          </a:p>
        </p:txBody>
      </p:sp>
      <p:pic>
        <p:nvPicPr>
          <p:cNvPr id="8" name="Picture 7"/>
          <p:cNvPicPr>
            <a:picLocks noChangeAspect="1"/>
          </p:cNvPicPr>
          <p:nvPr/>
        </p:nvPicPr>
        <p:blipFill>
          <a:blip r:embed="rId3"/>
          <a:stretch>
            <a:fillRect/>
          </a:stretch>
        </p:blipFill>
        <p:spPr>
          <a:xfrm>
            <a:off x="6491579" y="1463197"/>
            <a:ext cx="5553963" cy="4398304"/>
          </a:xfrm>
          <a:prstGeom prst="rect">
            <a:avLst/>
          </a:prstGeom>
        </p:spPr>
      </p:pic>
      <p:sp>
        <p:nvSpPr>
          <p:cNvPr id="9" name="Curved Left Arrow 8"/>
          <p:cNvSpPr/>
          <p:nvPr/>
        </p:nvSpPr>
        <p:spPr>
          <a:xfrm rot="16200000">
            <a:off x="5934177" y="231460"/>
            <a:ext cx="744742" cy="171873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922134012"/>
      </p:ext>
    </p:extLst>
  </p:cSld>
  <p:clrMapOvr>
    <a:masterClrMapping/>
  </p:clrMapOvr>
</p:sld>
</file>

<file path=ppt/theme/theme1.xml><?xml version="1.0" encoding="utf-8"?>
<a:theme xmlns:a="http://schemas.openxmlformats.org/drawingml/2006/main" name="Office Theme">
  <a:themeElements>
    <a:clrScheme name="Custom 3">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739FFF"/>
      </a:hlink>
      <a:folHlink>
        <a:srgbClr val="739FFF"/>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2258</TotalTime>
  <Words>2238</Words>
  <Application>Microsoft Office PowerPoint</Application>
  <PresentationFormat>Widescreen</PresentationFormat>
  <Paragraphs>352</Paragraphs>
  <Slides>38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Calibri</vt:lpstr>
      <vt:lpstr>Arial</vt:lpstr>
      <vt:lpstr>Office Theme</vt:lpstr>
      <vt:lpstr>Skew magnet installation scenarios</vt:lpstr>
      <vt:lpstr>Outline</vt:lpstr>
      <vt:lpstr>Installation scenario</vt:lpstr>
      <vt:lpstr>Vacuum lay-out preliminary layout for corrector skew Q3-D1</vt:lpstr>
      <vt:lpstr>Current situation in 4R1</vt:lpstr>
      <vt:lpstr>Proposition Arc side of D1</vt:lpstr>
      <vt:lpstr>Proposition IP side of D1</vt:lpstr>
      <vt:lpstr>Aperture changes IP side 1/2</vt:lpstr>
      <vt:lpstr>Aperture changes IP side 2/2</vt:lpstr>
      <vt:lpstr>Preliminary proposition and open points</vt:lpstr>
      <vt:lpstr>Transport </vt:lpstr>
      <vt:lpstr>Transport I </vt:lpstr>
      <vt:lpstr>Transport II Other checks needed </vt:lpstr>
      <vt:lpstr>Transport III Other checks needed </vt:lpstr>
      <vt:lpstr>Shielding to be removed in P1</vt:lpstr>
      <vt:lpstr>Magnet intervention</vt:lpstr>
      <vt:lpstr>PowerPoint Presentation</vt:lpstr>
      <vt:lpstr>PowerPoint Presentation</vt:lpstr>
      <vt:lpstr>PowerPoint Presentation</vt:lpstr>
      <vt:lpstr>PowerPoint Presentation</vt:lpstr>
      <vt:lpstr>PowerPoint Presentation</vt:lpstr>
      <vt:lpstr>Survey system</vt:lpstr>
      <vt:lpstr>Consequences for LSS alignment</vt:lpstr>
      <vt:lpstr>Contribution BE-GM-ASG</vt:lpstr>
      <vt:lpstr>Contribution BE-GM-HPA</vt:lpstr>
      <vt:lpstr>Other activities </vt:lpstr>
      <vt:lpstr>RP considerations</vt:lpstr>
      <vt:lpstr>PowerPoint Presentation</vt:lpstr>
      <vt:lpstr>PowerPoint Presentation</vt:lpstr>
      <vt:lpstr>PowerPoint Presentation</vt:lpstr>
      <vt:lpstr>PowerPoint Presentation</vt:lpstr>
      <vt:lpstr>PowerPoint Presentation</vt:lpstr>
      <vt:lpstr>PowerPoint Presentation</vt:lpstr>
      <vt:lpstr>Very very preliminary summary of time needed per IP side (de-installation and re-installation)</vt:lpstr>
      <vt:lpstr>Useful data from TE-VSC</vt:lpstr>
      <vt:lpstr>Transition part VCTNC –            </vt:lpstr>
      <vt:lpstr>Aperture check between Skew magnet coils</vt:lpstr>
      <vt:lpstr>Visit at 867 with P. Thonex on 06.02.2023</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Andreas Herty</dc:creator>
  <cp:lastModifiedBy>Paolo Fessia</cp:lastModifiedBy>
  <cp:revision>329</cp:revision>
  <cp:lastPrinted>2023-06-06T11:19:31Z</cp:lastPrinted>
  <dcterms:created xsi:type="dcterms:W3CDTF">2021-02-01T11:35:38Z</dcterms:created>
  <dcterms:modified xsi:type="dcterms:W3CDTF">2023-06-08T13:13:44Z</dcterms:modified>
</cp:coreProperties>
</file>