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5" r:id="rId1"/>
  </p:sldMasterIdLst>
  <p:notesMasterIdLst>
    <p:notesMasterId r:id="rId14"/>
  </p:notesMasterIdLst>
  <p:sldIdLst>
    <p:sldId id="270" r:id="rId2"/>
    <p:sldId id="2572" r:id="rId3"/>
    <p:sldId id="2567" r:id="rId4"/>
    <p:sldId id="2573" r:id="rId5"/>
    <p:sldId id="2568" r:id="rId6"/>
    <p:sldId id="2574" r:id="rId7"/>
    <p:sldId id="2575" r:id="rId8"/>
    <p:sldId id="2576" r:id="rId9"/>
    <p:sldId id="2578" r:id="rId10"/>
    <p:sldId id="2579" r:id="rId11"/>
    <p:sldId id="2581" r:id="rId12"/>
    <p:sldId id="258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97B7"/>
    <a:srgbClr val="4FBBE4"/>
    <a:srgbClr val="3F7F47"/>
    <a:srgbClr val="714E9F"/>
    <a:srgbClr val="FF2592"/>
    <a:srgbClr val="F46100"/>
    <a:srgbClr val="E9E34E"/>
    <a:srgbClr val="283651"/>
    <a:srgbClr val="E6E8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53"/>
    <p:restoredTop sz="95033" autoAdjust="0"/>
  </p:normalViewPr>
  <p:slideViewPr>
    <p:cSldViewPr snapToGrid="0" snapToObjects="1" showGuides="1">
      <p:cViewPr varScale="1">
        <p:scale>
          <a:sx n="111" d="100"/>
          <a:sy n="111" d="100"/>
        </p:scale>
        <p:origin x="204" y="102"/>
      </p:cViewPr>
      <p:guideLst>
        <p:guide orient="horz" pos="2160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A6A44-FC37-401D-8BF0-B1AF436C1187}" type="datetimeFigureOut">
              <a:rPr lang="it-IT" smtClean="0"/>
              <a:t>08/05/2023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793E5-EE3A-4FD6-8289-13B21F0CF1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209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060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4774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329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A13F9-2EC8-E9B9-2968-0236D7C1AD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70D9AD-748C-C0FB-7449-55D97A1F48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4D127F-13E0-6BA6-0FE6-5E914B2A9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AB7148-C723-CBF9-4178-995F42442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79FA2-7E39-F0F6-70E1-36A0D261B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90954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7AF29-6ED9-07DB-DDA1-B9F766E57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6DAC42-FC06-48BF-9871-C6CB26A37B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28298F-4201-2B76-117A-2EBBE0B97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1ACEE6-C9C1-2E12-8D2E-FFDB0A929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705529-3C0A-11CB-67AA-49930B614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1720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F54122-0639-90E9-76C6-F8E3E93B7C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D7E9CD-A8BC-6E60-B611-9B79F4A54B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91E12E-9293-4A8F-FD36-CAFC23454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17BDE-7D44-0E35-7B1D-9DD9A9DF5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84D6E8-EC07-85F8-0FA8-CBE5A17DC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04432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EPRTI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65AE2A7E-927D-4B57-B64A-3BC102C42E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" y="0"/>
            <a:ext cx="12183535" cy="274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5" y="3429000"/>
            <a:ext cx="7784567" cy="1089529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E1560F4E-6C8D-1726-1D90-6E1C5CB3319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47032" y="3273417"/>
            <a:ext cx="3882503" cy="2024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319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135D087-2E08-4457-A775-5C8A15B18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AA3BA0C-8E86-41D6-9316-22AC20E30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1005" y="6356349"/>
            <a:ext cx="5911517" cy="365125"/>
          </a:xfrm>
        </p:spPr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521D14F-79C2-4A7F-AE14-F8DDF7765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36511" y="6372606"/>
            <a:ext cx="1530927" cy="365125"/>
          </a:xfrm>
        </p:spPr>
        <p:txBody>
          <a:bodyPr/>
          <a:lstStyle>
            <a:lvl1pPr>
              <a:defRPr sz="1800" b="1"/>
            </a:lvl1pPr>
          </a:lstStyle>
          <a:p>
            <a:fld id="{A6D6D798-1883-974D-96D0-4E82B243DEDE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6" name="Segnaposto testo 2">
            <a:extLst>
              <a:ext uri="{FF2B5EF4-FFF2-40B4-BE49-F238E27FC236}">
                <a16:creationId xmlns:a16="http://schemas.microsoft.com/office/drawing/2014/main" id="{55D9D69F-2C26-427C-A381-30F7FB42CF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3442" y="1511656"/>
            <a:ext cx="8963025" cy="4191000"/>
          </a:xfrm>
        </p:spPr>
        <p:txBody>
          <a:bodyPr/>
          <a:lstStyle>
            <a:lvl1pPr marL="18288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68580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 marL="114300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 marL="160020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 marL="205740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469D1377-7106-476E-BE62-9BCD1596A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442" y="245256"/>
            <a:ext cx="10108887" cy="728112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05851DBC-8465-4A95-8C49-F8AE8191C6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5712"/>
          <a:stretch/>
        </p:blipFill>
        <p:spPr>
          <a:xfrm>
            <a:off x="10673123" y="245256"/>
            <a:ext cx="1518877" cy="72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5154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PERTIN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C925861-376C-6146-B10D-7FF8D3B9A5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2221374"/>
            <a:ext cx="7527294" cy="2629509"/>
          </a:xfrm>
        </p:spPr>
        <p:txBody>
          <a:bodyPr/>
          <a:lstStyle/>
          <a:p>
            <a:r>
              <a:rPr lang="it-IT" dirty="0"/>
              <a:t>Fare clic sull'icona per inserire un'immagine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7EA1C37-6459-B049-9FC3-CBFB1DF31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31380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EACC6D7-2098-C04C-863E-1C489AFAB9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438400" y="5005519"/>
            <a:ext cx="7315200" cy="730170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2200" cap="none" spc="0" baseline="0">
                <a:solidFill>
                  <a:srgbClr val="28365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Istituto Nazionale di Fisica Nucleare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9443648-EC3D-BE43-A087-162E85B7B2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25" y="1402481"/>
            <a:ext cx="2965450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 dirty="0"/>
              <a:t>Inserire data</a:t>
            </a:r>
          </a:p>
        </p:txBody>
      </p:sp>
      <p:sp>
        <p:nvSpPr>
          <p:cNvPr id="10" name="Segnaposto testo 3">
            <a:extLst>
              <a:ext uri="{FF2B5EF4-FFF2-40B4-BE49-F238E27FC236}">
                <a16:creationId xmlns:a16="http://schemas.microsoft.com/office/drawing/2014/main" id="{42120736-D7DC-D54A-BC28-5263CCB271C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47123" y="5808660"/>
            <a:ext cx="4729453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 dirty="0"/>
              <a:t>Inserire relatore</a:t>
            </a:r>
          </a:p>
        </p:txBody>
      </p:sp>
      <p:sp>
        <p:nvSpPr>
          <p:cNvPr id="8" name="Parallelogramma 7">
            <a:extLst>
              <a:ext uri="{FF2B5EF4-FFF2-40B4-BE49-F238E27FC236}">
                <a16:creationId xmlns:a16="http://schemas.microsoft.com/office/drawing/2014/main" id="{AFB68A2C-12C1-F44A-9745-8DEE5DEAEC8E}"/>
              </a:ext>
            </a:extLst>
          </p:cNvPr>
          <p:cNvSpPr/>
          <p:nvPr userDrawn="1"/>
        </p:nvSpPr>
        <p:spPr>
          <a:xfrm flipV="1">
            <a:off x="6001554" y="2219324"/>
            <a:ext cx="8124753" cy="2631559"/>
          </a:xfrm>
          <a:prstGeom prst="parallelogram">
            <a:avLst>
              <a:gd name="adj" fmla="val 47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1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C2659881-7594-E14E-8132-EFA8CF997A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445" y="2219325"/>
            <a:ext cx="3939909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323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PERTIN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  <p:sp>
        <p:nvSpPr>
          <p:cNvPr id="9" name="Segnaposto testo 3">
            <a:extLst>
              <a:ext uri="{FF2B5EF4-FFF2-40B4-BE49-F238E27FC236}">
                <a16:creationId xmlns:a16="http://schemas.microsoft.com/office/drawing/2014/main" id="{0B738FA7-77CE-5442-A946-89B02CF385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4005" y="6212534"/>
            <a:ext cx="2965450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 dirty="0"/>
              <a:t>Inserire data</a:t>
            </a:r>
          </a:p>
        </p:txBody>
      </p:sp>
      <p:pic>
        <p:nvPicPr>
          <p:cNvPr id="11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87281E72-E017-C946-BD0B-FC962B4D36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641" y="538226"/>
            <a:ext cx="2686255" cy="1649528"/>
          </a:xfrm>
          <a:prstGeom prst="rect">
            <a:avLst/>
          </a:prstGeom>
        </p:spPr>
      </p:pic>
      <p:sp>
        <p:nvSpPr>
          <p:cNvPr id="13" name="Segnaposto immagine 12">
            <a:extLst>
              <a:ext uri="{FF2B5EF4-FFF2-40B4-BE49-F238E27FC236}">
                <a16:creationId xmlns:a16="http://schemas.microsoft.com/office/drawing/2014/main" id="{6E9FE7C0-73C1-4141-AA4B-2FC6FD3F94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71000" y="762000"/>
            <a:ext cx="2921000" cy="5334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</a:p>
        </p:txBody>
      </p:sp>
    </p:spTree>
    <p:extLst>
      <p:ext uri="{BB962C8B-B14F-4D97-AF65-F5344CB8AC3E}">
        <p14:creationId xmlns:p14="http://schemas.microsoft.com/office/powerpoint/2010/main" val="2743587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UOTA NER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603E513-6E3B-FD40-83E7-4A25CC1D0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4E36ABE-CF9E-A24F-BF3A-1DB7650D98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77215" y="6361475"/>
            <a:ext cx="65232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886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NDO FOTO SCUR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9138E99E-1F07-D041-8818-1CE2AD2CF6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603E513-6E3B-FD40-83E7-4A25CC1D0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4E36ABE-CF9E-A24F-BF3A-1DB7650D98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43698" y="6361475"/>
            <a:ext cx="65232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064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NDO FOTO SCURA_box tes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9138E99E-1F07-D041-8818-1CE2AD2CF6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92000" cy="6858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603E513-6E3B-FD40-83E7-4A25CC1D0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9E1088F-5AD7-6F4C-A34D-16EA33B5D842}"/>
              </a:ext>
            </a:extLst>
          </p:cNvPr>
          <p:cNvSpPr/>
          <p:nvPr userDrawn="1"/>
        </p:nvSpPr>
        <p:spPr>
          <a:xfrm>
            <a:off x="8159505" y="758952"/>
            <a:ext cx="3443590" cy="5330952"/>
          </a:xfrm>
          <a:prstGeom prst="rect">
            <a:avLst/>
          </a:prstGeom>
          <a:solidFill>
            <a:schemeClr val="bg1">
              <a:lumMod val="95000"/>
              <a:lumOff val="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50299FF3-353A-9C41-A2AB-F30B56B6767F}"/>
              </a:ext>
            </a:extLst>
          </p:cNvPr>
          <p:cNvSpPr txBox="1">
            <a:spLocks/>
          </p:cNvSpPr>
          <p:nvPr userDrawn="1"/>
        </p:nvSpPr>
        <p:spPr>
          <a:xfrm>
            <a:off x="8412423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4E36ABE-CF9E-A24F-BF3A-1DB7650D98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37578" y="6361475"/>
            <a:ext cx="65232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7645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UOTA BIANCA-Mar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69268" y="6356350"/>
            <a:ext cx="6951132" cy="365125"/>
          </a:xfrm>
        </p:spPr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1330552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0C743FB-07CC-4F31-9F87-3ED9A368ECC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399" y="1543050"/>
            <a:ext cx="8963025" cy="4191000"/>
          </a:xfrm>
        </p:spPr>
        <p:txBody>
          <a:bodyPr/>
          <a:lstStyle>
            <a:lvl1pPr marL="18288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68580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 marL="114300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 marL="160020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 marL="2057400" indent="-18288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E7FCD1E-CAC3-47D4-B4E3-3638E74636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3" y="25199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947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176EE-AC63-C6CC-5074-63ED1FDCD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6860-1B19-10B0-8301-130EB56AB3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3F4D44-81F7-0327-9EA3-3408230FA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1D362-CAE8-459F-1090-09611ECE4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7D90C-0A5A-06A2-3289-75C3F09B8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67308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VUOTA BIAN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25199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4854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NDO FOTO CHI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44EFA5F-72C9-8D4A-A0C8-421511FAFC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9991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NDO FOTO CHI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44EFA5F-72C9-8D4A-A0C8-421511FAFC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  <p:sp>
        <p:nvSpPr>
          <p:cNvPr id="11" name="Rectangle 6">
            <a:extLst>
              <a:ext uri="{FF2B5EF4-FFF2-40B4-BE49-F238E27FC236}">
                <a16:creationId xmlns:a16="http://schemas.microsoft.com/office/drawing/2014/main" id="{39B0B72A-A6C1-1249-88B9-6D9907833940}"/>
              </a:ext>
            </a:extLst>
          </p:cNvPr>
          <p:cNvSpPr/>
          <p:nvPr userDrawn="1"/>
        </p:nvSpPr>
        <p:spPr>
          <a:xfrm>
            <a:off x="8159505" y="758952"/>
            <a:ext cx="3443590" cy="5330952"/>
          </a:xfrm>
          <a:prstGeom prst="rect">
            <a:avLst/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4699C15A-FD59-674C-B5BB-AD3BA9887745}"/>
              </a:ext>
            </a:extLst>
          </p:cNvPr>
          <p:cNvSpPr txBox="1">
            <a:spLocks/>
          </p:cNvSpPr>
          <p:nvPr userDrawn="1"/>
        </p:nvSpPr>
        <p:spPr>
          <a:xfrm>
            <a:off x="8412423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1423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ENERIC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5666" y="2339471"/>
            <a:ext cx="6096001" cy="1089529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55A3EF7-880F-5B4D-A6F4-242C1C67F63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2465" y="136525"/>
            <a:ext cx="4953002" cy="6128808"/>
          </a:xfrm>
        </p:spPr>
        <p:txBody>
          <a:bodyPr/>
          <a:lstStyle/>
          <a:p>
            <a:r>
              <a:rPr lang="it-IT"/>
              <a:t>Fare clic sull'icona per inserire un'immagine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6BB11BE-9127-D841-A036-D1F80B8F55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45666" y="3605785"/>
            <a:ext cx="5122333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038842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580E0-E843-33DF-4265-AAE132148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BC4760-428F-DE9B-2036-EF870B059D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27CB05-05D0-4F9A-5830-C88AD67B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158F1-B1C7-E8BF-284A-184387B82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FC09E-358A-9B49-C1E5-4CF08D38B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00288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A336D-69E4-9A83-BEB5-6478304A7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06CBDC-2E35-BF32-64A6-69FE54E3E1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DAE175-ABEC-C5D6-9572-997153CC0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4CB289-E9A2-6472-EA5C-2BEB034A7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FED069-D484-69AD-BD0A-DEA350A2C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A3629E-9271-20C2-9088-EAB63FDFA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26094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940FA-20E5-4EA9-DFE2-4D257AA5C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B1904A-988C-7946-DCBC-D3B8DBD06D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01F0CA-99F5-3B64-D77E-8DF44F8857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0AF46D-A351-9FDE-585F-E3DC4129CC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1E3749-DE1B-BF0C-323B-CF89716E4D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070171-A91A-0D34-9CBC-BD905DD9D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9AAECC-C614-4BB8-11E3-53B8553F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926B25-49B3-8C02-DB96-1D2B4A0CF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70032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50274-5846-1125-BEBA-90525F7E9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9EBDA6-1CB7-5579-1ECC-74049F086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CC010A-E996-8F67-E685-7B02326EE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E95225-059C-AA8D-FC2E-36A1D441F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38636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959371-6306-B818-36FC-8DD0A1C36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C11803-31B8-78AA-5572-0939AE563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0C6FF7-0026-CBEE-640F-D910C5F16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9830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B17B3-E206-3EBD-986C-0220A41AD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921B06-5444-5CA9-8828-27FB232B1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35D369-2BAA-89B9-DB6A-1039DC6D57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ACD438-4E52-7BE0-DC3C-0A71A5675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AE81D2-3342-3B86-5429-E73A5FC9E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3E3995-65F8-AECF-25D5-2DC5615EE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73665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47A30-5E43-125B-BF6E-0506E748C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284F3B-A9FA-34C6-33DA-AEF98BF37E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218334-9827-03FC-F14B-484F5DF368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46C769-D5AF-018D-2DCB-53E1211F0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51CB1-1DA1-ED55-64B7-07DB39BAC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108C91-CB57-7902-0039-07327391E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761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E2B073-C25E-C17B-2123-471B6117A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5811B4-B665-3868-7740-B05A0A2BA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7820C-38F3-4C9E-1F48-99E121751D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D38A8-9E1D-0150-F3D2-D33E2FB14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9E770-A9D3-5305-A7FF-A61C8E05D7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6D798-1883-974D-96D0-4E82B243DEDE}" type="slidenum">
              <a:rPr lang="it-IT" smtClean="0"/>
              <a:t>‹N›</a:t>
            </a:fld>
            <a:endParaRPr lang="it-IT" dirty="0"/>
          </a:p>
        </p:txBody>
      </p:sp>
      <p:pic>
        <p:nvPicPr>
          <p:cNvPr id="7" name="Immagine 8">
            <a:extLst>
              <a:ext uri="{FF2B5EF4-FFF2-40B4-BE49-F238E27FC236}">
                <a16:creationId xmlns:a16="http://schemas.microsoft.com/office/drawing/2014/main" id="{E49A30CA-A1B4-8793-1078-D1AAD31745B2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1380755" y="635635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954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18" r:id="rId14"/>
    <p:sldLayoutId id="2147483712" r:id="rId15"/>
    <p:sldLayoutId id="2147483723" r:id="rId16"/>
    <p:sldLayoutId id="2147483725" r:id="rId17"/>
    <p:sldLayoutId id="2147483729" r:id="rId18"/>
    <p:sldLayoutId id="2147483724" r:id="rId19"/>
    <p:sldLayoutId id="2147483731" r:id="rId20"/>
    <p:sldLayoutId id="2147483727" r:id="rId21"/>
    <p:sldLayoutId id="2147483730" r:id="rId22"/>
    <p:sldLayoutId id="2147483726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nel.com/cinel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korfiatis.eu/?lang=en" TargetMode="External"/><Relationship Id="rId2" Type="http://schemas.openxmlformats.org/officeDocument/2006/relationships/hyperlink" Target="https://hsm.as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wisco.es/en/" TargetMode="External"/><Relationship Id="rId5" Type="http://schemas.openxmlformats.org/officeDocument/2006/relationships/hyperlink" Target="http://www.mecanizados-kanter.es/medios-productivos/centro-torneado-mazak-integrex-i300-1500-u/" TargetMode="External"/><Relationship Id="rId4" Type="http://schemas.openxmlformats.org/officeDocument/2006/relationships/hyperlink" Target="https://www.argonservices.co.uk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venditabronzo.it/tubi/tubi-di-bronzo-fusi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musolametalli.it/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landraturasvs.com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FAEFA3D1-D5B1-4843-B081-FF100B848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57" y="3063051"/>
            <a:ext cx="8153668" cy="1421928"/>
          </a:xfrm>
        </p:spPr>
        <p:txBody>
          <a:bodyPr/>
          <a:lstStyle/>
          <a:p>
            <a:r>
              <a:rPr lang="en-US" sz="4800" b="1" dirty="0">
                <a:solidFill>
                  <a:srgbClr val="4297B7"/>
                </a:solidFill>
                <a:latin typeface="Roboto" panose="02000000000000000000" pitchFamily="2" charset="0"/>
              </a:rPr>
              <a:t>Recap of survey for curved CCT former</a:t>
            </a:r>
            <a:endParaRPr lang="en-GB" sz="4800" b="1" i="0" dirty="0">
              <a:solidFill>
                <a:srgbClr val="4297B7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C09F1B0-9FB8-4F97-87A9-F96CC9764CD1}"/>
              </a:ext>
            </a:extLst>
          </p:cNvPr>
          <p:cNvSpPr txBox="1"/>
          <p:nvPr/>
        </p:nvSpPr>
        <p:spPr>
          <a:xfrm>
            <a:off x="637396" y="5102266"/>
            <a:ext cx="67251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i="0" dirty="0">
                <a:solidFill>
                  <a:srgbClr val="4297B7"/>
                </a:solidFill>
                <a:effectLst/>
                <a:latin typeface="Roboto" panose="02000000000000000000" pitchFamily="2" charset="0"/>
              </a:rPr>
              <a:t>Ernesto De Matteis</a:t>
            </a:r>
          </a:p>
          <a:p>
            <a:r>
              <a:rPr lang="it-IT" sz="2400" b="1" i="0" dirty="0">
                <a:solidFill>
                  <a:srgbClr val="4297B7"/>
                </a:solidFill>
                <a:effectLst/>
                <a:latin typeface="Roboto" panose="02000000000000000000" pitchFamily="2" charset="0"/>
              </a:rPr>
              <a:t>HITRI</a:t>
            </a:r>
            <a:r>
              <a:rPr lang="it-IT" sz="2400" b="1" i="1" dirty="0">
                <a:solidFill>
                  <a:srgbClr val="4297B7"/>
                </a:solidFill>
                <a:effectLst/>
                <a:latin typeface="Roboto" panose="02000000000000000000" pitchFamily="2" charset="0"/>
              </a:rPr>
              <a:t>plus</a:t>
            </a:r>
            <a:r>
              <a:rPr lang="it-IT" sz="2400" b="1" i="0" dirty="0">
                <a:solidFill>
                  <a:srgbClr val="4297B7"/>
                </a:solidFill>
                <a:effectLst/>
                <a:latin typeface="Roboto" panose="02000000000000000000" pitchFamily="2" charset="0"/>
              </a:rPr>
              <a:t> WP8, meeting 20</a:t>
            </a:r>
            <a:endParaRPr lang="it-IT" sz="24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8568819-0995-41F8-B5C1-699641D05795}"/>
              </a:ext>
            </a:extLst>
          </p:cNvPr>
          <p:cNvSpPr txBox="1"/>
          <p:nvPr/>
        </p:nvSpPr>
        <p:spPr>
          <a:xfrm>
            <a:off x="8242300" y="5916156"/>
            <a:ext cx="29845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2400" b="1" i="0" dirty="0">
                <a:solidFill>
                  <a:srgbClr val="4297B7"/>
                </a:solidFill>
                <a:effectLst/>
                <a:latin typeface="Roboto" panose="02000000000000000000" pitchFamily="2" charset="0"/>
              </a:rPr>
              <a:t>09/05/2023</a:t>
            </a:r>
            <a:endParaRPr lang="it-IT" sz="2400" dirty="0">
              <a:solidFill>
                <a:srgbClr val="4297B7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F21EF9B-C570-C94D-8FBC-48F9F563D6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1028" y="895738"/>
            <a:ext cx="3910344" cy="166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156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09885D-55FF-4973-9549-8403D1826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467" y="258090"/>
            <a:ext cx="10515600" cy="1127743"/>
          </a:xfrm>
        </p:spPr>
        <p:txBody>
          <a:bodyPr/>
          <a:lstStyle/>
          <a:p>
            <a:r>
              <a:rPr lang="it-IT" sz="4000" b="1" dirty="0"/>
              <a:t>Company </a:t>
            </a:r>
            <a:r>
              <a:rPr lang="it-IT" sz="4000" b="1" dirty="0" err="1"/>
              <a:t>specialized</a:t>
            </a:r>
            <a:r>
              <a:rPr lang="it-IT" sz="4000" b="1" dirty="0"/>
              <a:t> in </a:t>
            </a:r>
            <a:r>
              <a:rPr lang="it-IT" sz="4000" b="1" dirty="0" err="1"/>
              <a:t>brazing</a:t>
            </a:r>
            <a:r>
              <a:rPr lang="it-IT" sz="4000" b="1" dirty="0"/>
              <a:t> and </a:t>
            </a:r>
            <a:r>
              <a:rPr lang="it-IT" sz="4000" b="1" dirty="0" err="1"/>
              <a:t>machining</a:t>
            </a:r>
            <a:endParaRPr lang="it-IT" sz="4000" b="1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EF54850-67B5-4397-906C-B6C05FA7B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10</a:t>
            </a:fld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1448071-E8BB-497E-9973-16CB7642686E}"/>
              </a:ext>
            </a:extLst>
          </p:cNvPr>
          <p:cNvSpPr txBox="1"/>
          <p:nvPr/>
        </p:nvSpPr>
        <p:spPr>
          <a:xfrm>
            <a:off x="903302" y="1345597"/>
            <a:ext cx="74453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Critical point of the first construction procedure;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Very</a:t>
            </a:r>
            <a:r>
              <a:rPr lang="it-IT" dirty="0"/>
              <a:t> rare capability of traditional </a:t>
            </a:r>
            <a:r>
              <a:rPr lang="it-IT" dirty="0" err="1"/>
              <a:t>industry</a:t>
            </a:r>
            <a:r>
              <a:rPr lang="it-IT" dirty="0"/>
              <a:t> (</a:t>
            </a:r>
            <a:r>
              <a:rPr lang="it-IT" dirty="0" err="1"/>
              <a:t>very</a:t>
            </a:r>
            <a:r>
              <a:rPr lang="it-IT" dirty="0"/>
              <a:t> </a:t>
            </a:r>
            <a:r>
              <a:rPr lang="it-IT" dirty="0" err="1"/>
              <a:t>difficult</a:t>
            </a:r>
            <a:r>
              <a:rPr lang="it-IT" dirty="0"/>
              <a:t> to </a:t>
            </a:r>
            <a:r>
              <a:rPr lang="it-IT" dirty="0" err="1"/>
              <a:t>find</a:t>
            </a:r>
            <a:r>
              <a:rPr lang="it-IT" dirty="0"/>
              <a:t> a company);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7832F77-65F4-4049-AD43-28A7318ED81A}"/>
              </a:ext>
            </a:extLst>
          </p:cNvPr>
          <p:cNvSpPr txBox="1"/>
          <p:nvPr/>
        </p:nvSpPr>
        <p:spPr>
          <a:xfrm>
            <a:off x="820791" y="2622615"/>
            <a:ext cx="7902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Found</a:t>
            </a:r>
            <a:r>
              <a:rPr lang="it-IT" dirty="0"/>
              <a:t> one of historical partner of CERN with a big </a:t>
            </a:r>
            <a:r>
              <a:rPr lang="it-IT" dirty="0" err="1"/>
              <a:t>oven</a:t>
            </a:r>
            <a:r>
              <a:rPr lang="it-IT" dirty="0"/>
              <a:t> for </a:t>
            </a:r>
            <a:r>
              <a:rPr lang="it-IT" dirty="0" err="1"/>
              <a:t>brazing</a:t>
            </a: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267F111-9B49-4451-BD67-9924DE5BC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9670" y="2113613"/>
            <a:ext cx="2781300" cy="952500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2A0B3472-1A71-4A7D-AC34-23DE663FA849}"/>
              </a:ext>
            </a:extLst>
          </p:cNvPr>
          <p:cNvSpPr/>
          <p:nvPr/>
        </p:nvSpPr>
        <p:spPr>
          <a:xfrm>
            <a:off x="7733734" y="3709405"/>
            <a:ext cx="3017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hlinkClick r:id="rId3"/>
              </a:rPr>
              <a:t>https://www.cinel.com/cinel/</a:t>
            </a:r>
            <a:r>
              <a:rPr lang="it-IT" dirty="0"/>
              <a:t> 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B245B947-4613-4378-BEB8-A0193391C4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865" y="3718443"/>
            <a:ext cx="3509358" cy="2637907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155F0FF9-FECC-4A01-B5F9-E5051C46FE69}"/>
              </a:ext>
            </a:extLst>
          </p:cNvPr>
          <p:cNvSpPr/>
          <p:nvPr/>
        </p:nvSpPr>
        <p:spPr>
          <a:xfrm>
            <a:off x="1302723" y="3306838"/>
            <a:ext cx="3155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333333"/>
                </a:solidFill>
                <a:latin typeface="Raleway"/>
              </a:rPr>
              <a:t>BRAZING VACUUM FURNACE</a:t>
            </a:r>
            <a:endParaRPr lang="it-IT" b="0" i="0" dirty="0">
              <a:solidFill>
                <a:srgbClr val="333333"/>
              </a:solidFill>
              <a:effectLst/>
              <a:latin typeface="Raleway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AFC70FC-8247-44BC-9D9D-DA54D083384E}"/>
              </a:ext>
            </a:extLst>
          </p:cNvPr>
          <p:cNvSpPr txBox="1"/>
          <p:nvPr/>
        </p:nvSpPr>
        <p:spPr>
          <a:xfrm>
            <a:off x="4924449" y="4237150"/>
            <a:ext cx="67165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They</a:t>
            </a:r>
            <a:r>
              <a:rPr lang="it-IT" dirty="0"/>
              <a:t> </a:t>
            </a:r>
            <a:r>
              <a:rPr lang="it-IT" dirty="0" err="1"/>
              <a:t>cannot</a:t>
            </a:r>
            <a:r>
              <a:rPr lang="it-IT" dirty="0"/>
              <a:t> </a:t>
            </a:r>
            <a:r>
              <a:rPr lang="it-IT" dirty="0" err="1"/>
              <a:t>bend</a:t>
            </a:r>
            <a:r>
              <a:rPr lang="it-IT" dirty="0"/>
              <a:t> the </a:t>
            </a:r>
            <a:r>
              <a:rPr lang="it-IT" dirty="0" err="1"/>
              <a:t>AlBr</a:t>
            </a:r>
            <a:r>
              <a:rPr lang="it-IT" dirty="0"/>
              <a:t> tube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they</a:t>
            </a:r>
            <a:r>
              <a:rPr lang="it-IT" dirty="0"/>
              <a:t> are </a:t>
            </a:r>
            <a:r>
              <a:rPr lang="it-IT" dirty="0" err="1"/>
              <a:t>very</a:t>
            </a:r>
            <a:r>
              <a:rPr lang="it-IT" dirty="0"/>
              <a:t> </a:t>
            </a:r>
            <a:r>
              <a:rPr lang="it-IT" dirty="0" err="1"/>
              <a:t>close</a:t>
            </a:r>
            <a:r>
              <a:rPr lang="it-IT" dirty="0"/>
              <a:t> to SVS </a:t>
            </a:r>
            <a:r>
              <a:rPr lang="it-IT" dirty="0" err="1"/>
              <a:t>Sandri</a:t>
            </a:r>
            <a:r>
              <a:rPr lang="it-IT" dirty="0"/>
              <a:t> </a:t>
            </a:r>
            <a:r>
              <a:rPr lang="it-IT" dirty="0" err="1"/>
              <a:t>srl</a:t>
            </a:r>
            <a:r>
              <a:rPr lang="it-IT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I’m</a:t>
            </a:r>
            <a:r>
              <a:rPr lang="it-IT" dirty="0"/>
              <a:t> </a:t>
            </a:r>
            <a:r>
              <a:rPr lang="it-IT" dirty="0" err="1"/>
              <a:t>waiting</a:t>
            </a:r>
            <a:r>
              <a:rPr lang="it-IT" dirty="0"/>
              <a:t> for a technical and </a:t>
            </a:r>
            <a:r>
              <a:rPr lang="it-IT" dirty="0" err="1"/>
              <a:t>economical</a:t>
            </a:r>
            <a:r>
              <a:rPr lang="it-IT" dirty="0"/>
              <a:t> </a:t>
            </a:r>
            <a:r>
              <a:rPr lang="it-IT" dirty="0" err="1"/>
              <a:t>solution</a:t>
            </a:r>
            <a:r>
              <a:rPr lang="it-IT" dirty="0"/>
              <a:t> (</a:t>
            </a:r>
            <a:r>
              <a:rPr lang="it-IT" dirty="0" err="1"/>
              <a:t>internal</a:t>
            </a:r>
            <a:r>
              <a:rPr lang="it-IT" dirty="0"/>
              <a:t> and external </a:t>
            </a:r>
            <a:r>
              <a:rPr lang="it-IT" dirty="0" err="1"/>
              <a:t>surface</a:t>
            </a:r>
            <a:r>
              <a:rPr lang="it-IT" dirty="0"/>
              <a:t> </a:t>
            </a:r>
            <a:r>
              <a:rPr lang="it-IT" dirty="0" err="1"/>
              <a:t>machining</a:t>
            </a:r>
            <a:r>
              <a:rPr lang="it-IT" dirty="0"/>
              <a:t> of the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bent</a:t>
            </a:r>
            <a:r>
              <a:rPr lang="it-IT" dirty="0"/>
              <a:t> </a:t>
            </a:r>
            <a:r>
              <a:rPr lang="it-IT" dirty="0" err="1"/>
              <a:t>half</a:t>
            </a:r>
            <a:r>
              <a:rPr lang="it-IT" dirty="0"/>
              <a:t> </a:t>
            </a:r>
            <a:r>
              <a:rPr lang="it-IT" dirty="0" err="1"/>
              <a:t>tubes</a:t>
            </a:r>
            <a:r>
              <a:rPr lang="it-IT" dirty="0"/>
              <a:t> , </a:t>
            </a:r>
            <a:r>
              <a:rPr lang="it-IT" dirty="0" err="1"/>
              <a:t>brazing</a:t>
            </a:r>
            <a:r>
              <a:rPr lang="it-IT" dirty="0"/>
              <a:t>, and </a:t>
            </a:r>
            <a:r>
              <a:rPr lang="it-IT" dirty="0" err="1"/>
              <a:t>machining</a:t>
            </a:r>
            <a:r>
              <a:rPr lang="it-IT" dirty="0"/>
              <a:t> of the </a:t>
            </a:r>
            <a:r>
              <a:rPr lang="it-IT" dirty="0" err="1"/>
              <a:t>grooves</a:t>
            </a:r>
            <a:r>
              <a:rPr lang="it-IT" dirty="0"/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They</a:t>
            </a:r>
            <a:r>
              <a:rPr lang="it-IT" dirty="0"/>
              <a:t> are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considering</a:t>
            </a:r>
            <a:r>
              <a:rPr lang="it-IT" dirty="0"/>
              <a:t> </a:t>
            </a:r>
            <a:r>
              <a:rPr lang="it-IT" dirty="0" err="1"/>
              <a:t>Stainless</a:t>
            </a:r>
            <a:r>
              <a:rPr lang="it-IT" dirty="0"/>
              <a:t> Steel (316L) </a:t>
            </a:r>
            <a:r>
              <a:rPr lang="it-IT" dirty="0" err="1"/>
              <a:t>solution</a:t>
            </a:r>
            <a:r>
              <a:rPr lang="it-IT" dirty="0"/>
              <a:t>;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9FB178E3-3C67-4F47-AF5F-0BE74CA7DF94}"/>
              </a:ext>
            </a:extLst>
          </p:cNvPr>
          <p:cNvSpPr/>
          <p:nvPr/>
        </p:nvSpPr>
        <p:spPr>
          <a:xfrm>
            <a:off x="7845876" y="3173834"/>
            <a:ext cx="3155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333333"/>
                </a:solidFill>
                <a:latin typeface="Raleway"/>
              </a:rPr>
              <a:t>Via dell'Artigianato, 14-14/A</a:t>
            </a:r>
            <a:br>
              <a:rPr lang="it-IT" sz="1400" dirty="0"/>
            </a:br>
            <a:r>
              <a:rPr lang="it-IT" sz="1400" dirty="0">
                <a:solidFill>
                  <a:srgbClr val="333333"/>
                </a:solidFill>
                <a:latin typeface="Raleway"/>
              </a:rPr>
              <a:t>35010 Vigonza (Padova) - </a:t>
            </a:r>
            <a:r>
              <a:rPr lang="it-IT" sz="1400" dirty="0" err="1">
                <a:solidFill>
                  <a:srgbClr val="333333"/>
                </a:solidFill>
                <a:latin typeface="Raleway"/>
              </a:rPr>
              <a:t>Italy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3632605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09885D-55FF-4973-9549-8403D1826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467" y="223498"/>
            <a:ext cx="10515600" cy="1127743"/>
          </a:xfrm>
        </p:spPr>
        <p:txBody>
          <a:bodyPr/>
          <a:lstStyle/>
          <a:p>
            <a:r>
              <a:rPr lang="it-IT" sz="4000" b="1" dirty="0"/>
              <a:t>Second construction </a:t>
            </a:r>
            <a:r>
              <a:rPr lang="it-IT" sz="4000" b="1" dirty="0" err="1"/>
              <a:t>solution</a:t>
            </a:r>
            <a:r>
              <a:rPr lang="it-IT" sz="4000" b="1" dirty="0"/>
              <a:t>: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EF54850-67B5-4397-906C-B6C05FA7B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11</a:t>
            </a:fld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1448071-E8BB-497E-9973-16CB7642686E}"/>
              </a:ext>
            </a:extLst>
          </p:cNvPr>
          <p:cNvSpPr txBox="1"/>
          <p:nvPr/>
        </p:nvSpPr>
        <p:spPr>
          <a:xfrm>
            <a:off x="506832" y="1074281"/>
            <a:ext cx="73795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Noted</a:t>
            </a:r>
            <a:r>
              <a:rPr lang="it-IT" dirty="0"/>
              <a:t> the </a:t>
            </a:r>
            <a:r>
              <a:rPr lang="it-IT" dirty="0" err="1"/>
              <a:t>criticalities</a:t>
            </a:r>
            <a:r>
              <a:rPr lang="it-IT" dirty="0"/>
              <a:t> of the first </a:t>
            </a:r>
            <a:r>
              <a:rPr lang="it-IT" dirty="0" err="1"/>
              <a:t>solution</a:t>
            </a:r>
            <a:r>
              <a:rPr lang="it-IT" dirty="0"/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Difficulties</a:t>
            </a:r>
            <a:r>
              <a:rPr lang="it-IT" dirty="0"/>
              <a:t> to </a:t>
            </a:r>
            <a:r>
              <a:rPr lang="it-IT" dirty="0" err="1"/>
              <a:t>find</a:t>
            </a:r>
            <a:r>
              <a:rPr lang="it-IT" dirty="0"/>
              <a:t> a </a:t>
            </a:r>
            <a:r>
              <a:rPr lang="it-IT" dirty="0" err="1"/>
              <a:t>unique</a:t>
            </a:r>
            <a:r>
              <a:rPr lang="it-IT" dirty="0"/>
              <a:t> company </a:t>
            </a:r>
            <a:r>
              <a:rPr lang="it-IT" dirty="0" err="1"/>
              <a:t>able</a:t>
            </a:r>
            <a:r>
              <a:rPr lang="it-IT" dirty="0"/>
              <a:t> to do </a:t>
            </a:r>
            <a:r>
              <a:rPr lang="it-IT" dirty="0" err="1"/>
              <a:t>this</a:t>
            </a:r>
            <a:r>
              <a:rPr lang="it-IT" dirty="0"/>
              <a:t> kind of construction </a:t>
            </a:r>
            <a:r>
              <a:rPr lang="en-US" dirty="0"/>
              <a:t>or a chain of companies capable of doing so;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thought to follow the CERN approach with short </a:t>
            </a:r>
            <a:r>
              <a:rPr lang="it-IT" dirty="0" err="1"/>
              <a:t>curved</a:t>
            </a:r>
            <a:r>
              <a:rPr lang="it-IT" dirty="0"/>
              <a:t> tube </a:t>
            </a:r>
            <a:r>
              <a:rPr lang="it-IT" dirty="0" err="1"/>
              <a:t>sections</a:t>
            </a:r>
            <a:r>
              <a:rPr lang="it-IT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excluded</a:t>
            </a:r>
            <a:r>
              <a:rPr lang="it-IT" dirty="0"/>
              <a:t> the </a:t>
            </a:r>
            <a:r>
              <a:rPr lang="it-IT" dirty="0" err="1"/>
              <a:t>shrink</a:t>
            </a:r>
            <a:r>
              <a:rPr lang="it-IT" dirty="0"/>
              <a:t>-fitting (</a:t>
            </a:r>
            <a:r>
              <a:rPr lang="it-IT" dirty="0" err="1"/>
              <a:t>warm-cold</a:t>
            </a:r>
            <a:r>
              <a:rPr lang="it-IT" dirty="0"/>
              <a:t>) procedure, </a:t>
            </a:r>
            <a:r>
              <a:rPr lang="it-IT" dirty="0" err="1"/>
              <a:t>as</a:t>
            </a:r>
            <a:r>
              <a:rPr lang="it-IT" dirty="0"/>
              <a:t> CERN, </a:t>
            </a:r>
            <a:r>
              <a:rPr lang="it-IT" dirty="0" err="1"/>
              <a:t>because</a:t>
            </a:r>
            <a:r>
              <a:rPr lang="it-IT" dirty="0"/>
              <a:t> </a:t>
            </a:r>
            <a:r>
              <a:rPr lang="it-IT" dirty="0" err="1"/>
              <a:t>too</a:t>
            </a:r>
            <a:r>
              <a:rPr lang="it-IT" dirty="0"/>
              <a:t> </a:t>
            </a:r>
            <a:r>
              <a:rPr lang="it-IT" dirty="0" err="1"/>
              <a:t>risky</a:t>
            </a:r>
            <a:r>
              <a:rPr lang="it-IT" dirty="0"/>
              <a:t> for </a:t>
            </a:r>
            <a:r>
              <a:rPr lang="it-IT" dirty="0" err="1"/>
              <a:t>AlBr</a:t>
            </a:r>
            <a:r>
              <a:rPr lang="it-IT" dirty="0"/>
              <a:t> </a:t>
            </a:r>
            <a:r>
              <a:rPr lang="it-IT" dirty="0" err="1"/>
              <a:t>according</a:t>
            </a:r>
            <a:r>
              <a:rPr lang="it-IT" dirty="0"/>
              <a:t> to </a:t>
            </a:r>
            <a:r>
              <a:rPr lang="it-IT" dirty="0" err="1"/>
              <a:t>simulations</a:t>
            </a:r>
            <a:r>
              <a:rPr lang="it-IT" dirty="0"/>
              <a:t> (by Stefano);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thought to join the </a:t>
            </a:r>
            <a:r>
              <a:rPr lang="it-IT" dirty="0" err="1"/>
              <a:t>subsections</a:t>
            </a:r>
            <a:r>
              <a:rPr lang="it-IT" dirty="0"/>
              <a:t> by </a:t>
            </a:r>
            <a:r>
              <a:rPr lang="it-IT" dirty="0" err="1"/>
              <a:t>slotted</a:t>
            </a:r>
            <a:r>
              <a:rPr lang="it-IT" dirty="0"/>
              <a:t> </a:t>
            </a:r>
            <a:r>
              <a:rPr lang="it-IT" dirty="0" err="1"/>
              <a:t>pins</a:t>
            </a:r>
            <a:r>
              <a:rPr lang="it-IT" dirty="0"/>
              <a:t>.   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D5A737D-EAB5-43B0-904B-75EF5DA75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124" y="318475"/>
            <a:ext cx="3374721" cy="59436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8A6C1D14-3126-4DCF-AE4F-0FE92923D2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7724" y="3432057"/>
            <a:ext cx="4142472" cy="3106855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0DEFCF55-BD56-4D8A-BB58-A627D5C6E2D8}"/>
              </a:ext>
            </a:extLst>
          </p:cNvPr>
          <p:cNvSpPr/>
          <p:nvPr/>
        </p:nvSpPr>
        <p:spPr>
          <a:xfrm>
            <a:off x="2501545" y="5809884"/>
            <a:ext cx="36535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shrink</a:t>
            </a:r>
            <a:r>
              <a:rPr lang="it-IT" dirty="0">
                <a:solidFill>
                  <a:schemeClr val="bg1"/>
                </a:solidFill>
              </a:rPr>
              <a:t>-fitting (</a:t>
            </a:r>
            <a:r>
              <a:rPr lang="it-IT" dirty="0" err="1">
                <a:solidFill>
                  <a:schemeClr val="bg1"/>
                </a:solidFill>
              </a:rPr>
              <a:t>warm-cold</a:t>
            </a:r>
            <a:r>
              <a:rPr lang="it-IT" dirty="0">
                <a:solidFill>
                  <a:schemeClr val="bg1"/>
                </a:solidFill>
              </a:rPr>
              <a:t>) procedure </a:t>
            </a:r>
          </a:p>
          <a:p>
            <a:r>
              <a:rPr lang="it-IT" dirty="0">
                <a:solidFill>
                  <a:schemeClr val="bg1"/>
                </a:solidFill>
              </a:rPr>
              <a:t>(</a:t>
            </a:r>
            <a:r>
              <a:rPr lang="it-IT" dirty="0" err="1">
                <a:solidFill>
                  <a:schemeClr val="bg1"/>
                </a:solidFill>
              </a:rPr>
              <a:t>courtesy</a:t>
            </a:r>
            <a:r>
              <a:rPr lang="it-IT" dirty="0">
                <a:solidFill>
                  <a:schemeClr val="bg1"/>
                </a:solidFill>
              </a:rPr>
              <a:t> of Glyn)</a:t>
            </a:r>
          </a:p>
        </p:txBody>
      </p:sp>
    </p:spTree>
    <p:extLst>
      <p:ext uri="{BB962C8B-B14F-4D97-AF65-F5344CB8AC3E}">
        <p14:creationId xmlns:p14="http://schemas.microsoft.com/office/powerpoint/2010/main" val="3485087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09885D-55FF-4973-9549-8403D1826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866" y="217854"/>
            <a:ext cx="5741597" cy="1127743"/>
          </a:xfrm>
        </p:spPr>
        <p:txBody>
          <a:bodyPr>
            <a:normAutofit fontScale="90000"/>
          </a:bodyPr>
          <a:lstStyle/>
          <a:p>
            <a:r>
              <a:rPr lang="it-IT" sz="4000" b="1" dirty="0"/>
              <a:t>Second construction </a:t>
            </a:r>
            <a:r>
              <a:rPr lang="it-IT" sz="4000" b="1" dirty="0" err="1"/>
              <a:t>solution</a:t>
            </a:r>
            <a:r>
              <a:rPr lang="it-IT" sz="4000" b="1" dirty="0"/>
              <a:t>: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EF54850-67B5-4397-906C-B6C05FA7B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12</a:t>
            </a:fld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1448071-E8BB-497E-9973-16CB7642686E}"/>
              </a:ext>
            </a:extLst>
          </p:cNvPr>
          <p:cNvSpPr txBox="1"/>
          <p:nvPr/>
        </p:nvSpPr>
        <p:spPr>
          <a:xfrm>
            <a:off x="516866" y="1676619"/>
            <a:ext cx="549718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Build the </a:t>
            </a:r>
            <a:r>
              <a:rPr lang="it-IT" dirty="0" err="1"/>
              <a:t>curved</a:t>
            </a:r>
            <a:r>
              <a:rPr lang="it-IT" dirty="0"/>
              <a:t> tube </a:t>
            </a:r>
            <a:r>
              <a:rPr lang="it-IT" dirty="0" err="1"/>
              <a:t>subsections</a:t>
            </a:r>
            <a:r>
              <a:rPr lang="it-IT" dirty="0"/>
              <a:t> from a straight tube with extra wall </a:t>
            </a:r>
            <a:r>
              <a:rPr lang="it-IT" dirty="0" err="1"/>
              <a:t>material</a:t>
            </a:r>
            <a:r>
              <a:rPr lang="it-IT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There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an </a:t>
            </a:r>
            <a:r>
              <a:rPr lang="it-IT" dirty="0" err="1"/>
              <a:t>ongoing</a:t>
            </a:r>
            <a:r>
              <a:rPr lang="it-IT" dirty="0"/>
              <a:t> </a:t>
            </a:r>
            <a:r>
              <a:rPr lang="it-IT" dirty="0" err="1"/>
              <a:t>order</a:t>
            </a:r>
            <a:r>
              <a:rPr lang="it-IT" dirty="0"/>
              <a:t> with Tosti </a:t>
            </a:r>
            <a:r>
              <a:rPr lang="it-IT" dirty="0" err="1"/>
              <a:t>srl</a:t>
            </a:r>
            <a:r>
              <a:rPr lang="it-IT" dirty="0"/>
              <a:t> for a test (</a:t>
            </a:r>
            <a:r>
              <a:rPr lang="en-US" dirty="0"/>
              <a:t>join two subsections by 5 degrees of arc</a:t>
            </a:r>
            <a:r>
              <a:rPr lang="it-IT" dirty="0"/>
              <a:t>) </a:t>
            </a:r>
            <a:r>
              <a:rPr lang="it-IT" dirty="0">
                <a:sym typeface="Wingdings" panose="05000000000000000000" pitchFamily="2" charset="2"/>
              </a:rPr>
              <a:t> 4 </a:t>
            </a:r>
            <a:r>
              <a:rPr lang="it-IT" dirty="0" err="1">
                <a:sym typeface="Wingdings" panose="05000000000000000000" pitchFamily="2" charset="2"/>
              </a:rPr>
              <a:t>keuros</a:t>
            </a:r>
            <a:r>
              <a:rPr lang="it-IT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Tosti </a:t>
            </a:r>
            <a:r>
              <a:rPr lang="it-IT" dirty="0" err="1"/>
              <a:t>srl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specialized</a:t>
            </a:r>
            <a:r>
              <a:rPr lang="it-IT" dirty="0"/>
              <a:t> </a:t>
            </a:r>
            <a:r>
              <a:rPr lang="en-US" dirty="0"/>
              <a:t>in the processing of glass fibers and polymers (as PEEK), but has acquired a company that is also specialized in metals;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Tosti</a:t>
            </a:r>
            <a:r>
              <a:rPr lang="en-US" dirty="0"/>
              <a:t> already received the straight </a:t>
            </a:r>
            <a:r>
              <a:rPr lang="en-US" dirty="0" err="1"/>
              <a:t>AlBr</a:t>
            </a:r>
            <a:r>
              <a:rPr lang="en-US" dirty="0"/>
              <a:t> tube…they are ready to start the job.</a:t>
            </a:r>
            <a:endParaRPr lang="it-IT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CDFFF527-F7E4-4ABB-9523-2FC5A43EF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667" y="180006"/>
            <a:ext cx="6042804" cy="3531509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3D26BF71-331F-4F69-9117-A6F15CE528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8463" y="3326491"/>
            <a:ext cx="5895867" cy="353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182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8722B6-9D0D-44AB-981E-2C6B3F6C2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b="1" dirty="0" err="1"/>
              <a:t>Summary</a:t>
            </a:r>
            <a:endParaRPr lang="it-IT" sz="4000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E6506EC-1B95-490C-9E29-668D83844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9964"/>
            <a:ext cx="10515600" cy="4351338"/>
          </a:xfrm>
        </p:spPr>
        <p:txBody>
          <a:bodyPr/>
          <a:lstStyle/>
          <a:p>
            <a:r>
              <a:rPr lang="it-IT" dirty="0" err="1"/>
              <a:t>Introduction</a:t>
            </a:r>
            <a:r>
              <a:rPr lang="it-IT" dirty="0"/>
              <a:t> to the design</a:t>
            </a:r>
          </a:p>
          <a:p>
            <a:r>
              <a:rPr lang="it-IT" dirty="0" err="1"/>
              <a:t>AlBr</a:t>
            </a:r>
            <a:r>
              <a:rPr lang="it-IT" dirty="0"/>
              <a:t> </a:t>
            </a:r>
            <a:r>
              <a:rPr lang="it-IT" dirty="0" err="1"/>
              <a:t>former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possible</a:t>
            </a:r>
            <a:r>
              <a:rPr lang="it-IT" dirty="0"/>
              <a:t> </a:t>
            </a:r>
            <a:r>
              <a:rPr lang="it-IT" dirty="0" err="1"/>
              <a:t>solution</a:t>
            </a:r>
            <a:r>
              <a:rPr lang="it-IT" dirty="0"/>
              <a:t> (</a:t>
            </a:r>
            <a:r>
              <a:rPr lang="it-IT" dirty="0" err="1"/>
              <a:t>Motivations</a:t>
            </a:r>
            <a:r>
              <a:rPr lang="it-IT" dirty="0"/>
              <a:t>);</a:t>
            </a:r>
          </a:p>
          <a:p>
            <a:r>
              <a:rPr lang="it-IT" dirty="0"/>
              <a:t>First construction procedure;</a:t>
            </a:r>
          </a:p>
          <a:p>
            <a:r>
              <a:rPr lang="it-IT" dirty="0" err="1"/>
              <a:t>CERN’s</a:t>
            </a:r>
            <a:r>
              <a:rPr lang="it-IT" dirty="0"/>
              <a:t> list of companies – survey;</a:t>
            </a:r>
          </a:p>
          <a:p>
            <a:r>
              <a:rPr lang="it-IT" dirty="0" err="1"/>
              <a:t>Several</a:t>
            </a:r>
            <a:r>
              <a:rPr lang="it-IT" dirty="0"/>
              <a:t> companies </a:t>
            </a:r>
            <a:r>
              <a:rPr lang="it-IT" dirty="0" err="1"/>
              <a:t>contacted</a:t>
            </a:r>
            <a:r>
              <a:rPr lang="it-IT" dirty="0"/>
              <a:t>;</a:t>
            </a:r>
          </a:p>
          <a:p>
            <a:r>
              <a:rPr lang="it-IT" dirty="0"/>
              <a:t>Second construction procedure;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322406E-E0D7-49E9-A7A2-2903FAAC8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8829808-6E3C-409C-BB80-F5D6B3FF7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Sorti, G. Ceruti | Simulations at LASA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52F2C79-1622-4F2E-8865-844403AFA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98171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118104BA-2BEB-40C2-98AB-75E4DCD96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82626A5-8968-4430-9FE1-53359B951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782" y="120269"/>
            <a:ext cx="10108887" cy="728112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</a:rPr>
              <a:t>Introduction – Recap from previous Meetings</a:t>
            </a:r>
            <a:endParaRPr lang="it-IT" sz="4000" dirty="0">
              <a:solidFill>
                <a:schemeClr val="tx1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4F4E413-004A-4CBF-962F-C6F8D6A37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442" y="973368"/>
            <a:ext cx="7501164" cy="4229380"/>
          </a:xfrm>
          <a:prstGeom prst="rect">
            <a:avLst/>
          </a:prstGeom>
          <a:ln w="38100">
            <a:solidFill>
              <a:srgbClr val="4297B7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7B02B67-3119-42FC-BC0C-90DC780010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0175" y="2288021"/>
            <a:ext cx="7349573" cy="4153596"/>
          </a:xfrm>
          <a:prstGeom prst="rect">
            <a:avLst/>
          </a:prstGeom>
          <a:ln w="38100">
            <a:solidFill>
              <a:srgbClr val="4297B7"/>
            </a:solidFill>
          </a:ln>
        </p:spPr>
      </p:pic>
    </p:spTree>
    <p:extLst>
      <p:ext uri="{BB962C8B-B14F-4D97-AF65-F5344CB8AC3E}">
        <p14:creationId xmlns:p14="http://schemas.microsoft.com/office/powerpoint/2010/main" val="1009333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118104BA-2BEB-40C2-98AB-75E4DCD96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4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82626A5-8968-4430-9FE1-53359B951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tx1"/>
                </a:solidFill>
              </a:rPr>
              <a:t>Motivations for an additional design</a:t>
            </a:r>
            <a:endParaRPr lang="it-IT" sz="4000" dirty="0">
              <a:solidFill>
                <a:schemeClr val="tx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37322FA-F872-4CC2-95D0-D540C701BCB0}"/>
              </a:ext>
            </a:extLst>
          </p:cNvPr>
          <p:cNvSpPr txBox="1">
            <a:spLocks/>
          </p:cNvSpPr>
          <p:nvPr/>
        </p:nvSpPr>
        <p:spPr>
          <a:xfrm>
            <a:off x="838200" y="1135515"/>
            <a:ext cx="5181600" cy="37636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000" b="1" dirty="0">
                <a:solidFill>
                  <a:schemeClr val="tx2">
                    <a:lumMod val="75000"/>
                  </a:schemeClr>
                </a:solidFill>
              </a:rPr>
              <a:t>PEEK tests</a:t>
            </a:r>
          </a:p>
          <a:p>
            <a:pPr marL="182880" indent="-182880">
              <a:lnSpc>
                <a:spcPct val="100000"/>
              </a:lnSpc>
              <a:buClr>
                <a:schemeClr val="accent3">
                  <a:lumMod val="50000"/>
                </a:schemeClr>
              </a:buClr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Tests by </a:t>
            </a:r>
            <a:r>
              <a:rPr lang="en-GB" sz="2400" dirty="0" err="1">
                <a:solidFill>
                  <a:schemeClr val="tx2">
                    <a:lumMod val="75000"/>
                  </a:schemeClr>
                </a:solidFill>
              </a:rPr>
              <a:t>Tosti</a:t>
            </a: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sz="2400" dirty="0" err="1">
                <a:solidFill>
                  <a:schemeClr val="tx2">
                    <a:lumMod val="75000"/>
                  </a:schemeClr>
                </a:solidFill>
              </a:rPr>
              <a:t>s.r.l</a:t>
            </a: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. promising but late in schedule. Missing full turns, gluing and cryogenic tests;</a:t>
            </a:r>
          </a:p>
          <a:p>
            <a:pPr marL="182880" indent="-182880">
              <a:lnSpc>
                <a:spcPct val="100000"/>
              </a:lnSpc>
              <a:buClr>
                <a:schemeClr val="accent3">
                  <a:lumMod val="50000"/>
                </a:schemeClr>
              </a:buClr>
            </a:pPr>
            <a:r>
              <a:rPr lang="en-GB" sz="2400" dirty="0" err="1">
                <a:solidFill>
                  <a:schemeClr val="tx2">
                    <a:lumMod val="75000"/>
                  </a:schemeClr>
                </a:solidFill>
              </a:rPr>
              <a:t>AluminiumBronze</a:t>
            </a: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 should be considered not only as a plan-B.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1286B11-3464-4FAB-BA2A-120E3D8DB65B}"/>
              </a:ext>
            </a:extLst>
          </p:cNvPr>
          <p:cNvSpPr txBox="1">
            <a:spLocks/>
          </p:cNvSpPr>
          <p:nvPr/>
        </p:nvSpPr>
        <p:spPr>
          <a:xfrm>
            <a:off x="6172200" y="1135515"/>
            <a:ext cx="5181600" cy="37636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000" b="1" dirty="0">
                <a:solidFill>
                  <a:schemeClr val="tx2">
                    <a:lumMod val="75000"/>
                  </a:schemeClr>
                </a:solidFill>
              </a:rPr>
              <a:t>Mechanical tests</a:t>
            </a:r>
          </a:p>
          <a:p>
            <a:pPr marL="182880" indent="-182880">
              <a:lnSpc>
                <a:spcPct val="100000"/>
              </a:lnSpc>
              <a:buClr>
                <a:schemeClr val="accent3">
                  <a:lumMod val="50000"/>
                </a:schemeClr>
              </a:buClr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Minimum rib thickness of 0.7 mm realized with no issue, we can go for a “smart” 0.6 mm;</a:t>
            </a:r>
          </a:p>
          <a:p>
            <a:pPr marL="182880" indent="-182880">
              <a:lnSpc>
                <a:spcPct val="100000"/>
              </a:lnSpc>
              <a:buClr>
                <a:schemeClr val="accent3">
                  <a:lumMod val="50000"/>
                </a:schemeClr>
              </a:buClr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Lower rib thickness increases magnet efficiency, we may save current/ropes.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1B62B65-4B06-4B25-840E-D35F94D359B5}"/>
              </a:ext>
            </a:extLst>
          </p:cNvPr>
          <p:cNvGrpSpPr/>
          <p:nvPr/>
        </p:nvGrpSpPr>
        <p:grpSpPr>
          <a:xfrm>
            <a:off x="3379899" y="4053742"/>
            <a:ext cx="5279801" cy="2435908"/>
            <a:chOff x="838200" y="4753001"/>
            <a:chExt cx="3906175" cy="180216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DEDDE6B-0AB3-49C7-A5A1-BA8CCF2E24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27" t="21025" r="7227" b="23091"/>
            <a:stretch/>
          </p:blipFill>
          <p:spPr>
            <a:xfrm>
              <a:off x="838200" y="4753001"/>
              <a:ext cx="3906175" cy="1802167"/>
            </a:xfrm>
            <a:prstGeom prst="rect">
              <a:avLst/>
            </a:prstGeom>
          </p:spPr>
        </p:pic>
        <p:sp>
          <p:nvSpPr>
            <p:cNvPr id="15" name="CasellaDiTesto 11">
              <a:extLst>
                <a:ext uri="{FF2B5EF4-FFF2-40B4-BE49-F238E27FC236}">
                  <a16:creationId xmlns:a16="http://schemas.microsoft.com/office/drawing/2014/main" id="{E62384C7-C7CD-4081-A82A-AD37B02956BE}"/>
                </a:ext>
              </a:extLst>
            </p:cNvPr>
            <p:cNvSpPr txBox="1"/>
            <p:nvPr/>
          </p:nvSpPr>
          <p:spPr>
            <a:xfrm>
              <a:off x="838200" y="4753001"/>
              <a:ext cx="18502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err="1">
                  <a:solidFill>
                    <a:schemeClr val="bg1"/>
                  </a:solidFill>
                </a:rPr>
                <a:t>Courtesy</a:t>
              </a:r>
              <a:r>
                <a:rPr lang="it-IT" sz="1200" dirty="0">
                  <a:solidFill>
                    <a:schemeClr val="bg1"/>
                  </a:solidFill>
                </a:rPr>
                <a:t> of </a:t>
              </a:r>
              <a:br>
                <a:rPr lang="it-IT" sz="1200" dirty="0">
                  <a:solidFill>
                    <a:schemeClr val="bg1"/>
                  </a:solidFill>
                </a:rPr>
              </a:br>
              <a:r>
                <a:rPr lang="it-IT" sz="1200" b="1" dirty="0">
                  <a:solidFill>
                    <a:schemeClr val="bg1"/>
                  </a:solidFill>
                </a:rPr>
                <a:t>Diego Perini (CERN)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3304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118104BA-2BEB-40C2-98AB-75E4DCD96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5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82626A5-8968-4430-9FE1-53359B951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tx1"/>
                </a:solidFill>
              </a:rPr>
              <a:t>Curved </a:t>
            </a:r>
            <a:r>
              <a:rPr lang="en-US" sz="4000" dirty="0" err="1">
                <a:solidFill>
                  <a:schemeClr val="tx1"/>
                </a:solidFill>
              </a:rPr>
              <a:t>AlBr</a:t>
            </a:r>
            <a:r>
              <a:rPr lang="en-US" sz="4000" dirty="0">
                <a:solidFill>
                  <a:schemeClr val="tx1"/>
                </a:solidFill>
              </a:rPr>
              <a:t> former </a:t>
            </a:r>
            <a:endParaRPr lang="it-IT" sz="4000" dirty="0">
              <a:solidFill>
                <a:schemeClr val="tx1"/>
              </a:solidFill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5D05B0E4-16DC-4104-84AB-75AB28AD9748}"/>
              </a:ext>
            </a:extLst>
          </p:cNvPr>
          <p:cNvSpPr/>
          <p:nvPr/>
        </p:nvSpPr>
        <p:spPr>
          <a:xfrm>
            <a:off x="825585" y="973368"/>
            <a:ext cx="92155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err="1"/>
              <a:t>AluminiumBronze</a:t>
            </a:r>
            <a:r>
              <a:rPr lang="en-US" sz="2000" dirty="0"/>
              <a:t> should remain in game, guaranteeing the least delay possible;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FBA0777-52B7-4946-883F-4FC82FD82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8271" y="1701480"/>
            <a:ext cx="6898555" cy="432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4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FABC6-44AC-49FB-8FB6-EBC411975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99" y="201223"/>
            <a:ext cx="10515600" cy="1325563"/>
          </a:xfrm>
        </p:spPr>
        <p:txBody>
          <a:bodyPr>
            <a:normAutofit/>
          </a:bodyPr>
          <a:lstStyle/>
          <a:p>
            <a:r>
              <a:rPr lang="it-IT" sz="4000" b="1" dirty="0" err="1"/>
              <a:t>Procedural</a:t>
            </a:r>
            <a:r>
              <a:rPr lang="it-IT" sz="4000" b="1" dirty="0"/>
              <a:t> steps – #1 construction procedure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D59FE99-43FB-4292-A094-56E313028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2022-07-08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D84214E-6095-43FF-8706-35B2822C6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6</a:t>
            </a:fld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B482FD3-154A-4CD2-8B0B-C4517C30E6CB}"/>
              </a:ext>
            </a:extLst>
          </p:cNvPr>
          <p:cNvSpPr txBox="1"/>
          <p:nvPr/>
        </p:nvSpPr>
        <p:spPr>
          <a:xfrm>
            <a:off x="674299" y="1347139"/>
            <a:ext cx="54217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dirty="0"/>
              <a:t>Supply of </a:t>
            </a:r>
            <a:r>
              <a:rPr lang="it-IT" dirty="0" err="1"/>
              <a:t>raw</a:t>
            </a:r>
            <a:r>
              <a:rPr lang="it-IT" dirty="0"/>
              <a:t> straight </a:t>
            </a:r>
            <a:r>
              <a:rPr lang="it-IT" dirty="0" err="1"/>
              <a:t>tubes</a:t>
            </a:r>
            <a:r>
              <a:rPr lang="it-IT" dirty="0"/>
              <a:t> of </a:t>
            </a:r>
            <a:r>
              <a:rPr lang="it-IT" dirty="0" err="1"/>
              <a:t>AlBr</a:t>
            </a:r>
            <a:r>
              <a:rPr lang="it-IT" dirty="0"/>
              <a:t>; 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err="1"/>
              <a:t>Bent</a:t>
            </a:r>
            <a:r>
              <a:rPr lang="it-IT" dirty="0"/>
              <a:t> </a:t>
            </a:r>
            <a:r>
              <a:rPr lang="it-IT" dirty="0" err="1"/>
              <a:t>tubes</a:t>
            </a:r>
            <a:r>
              <a:rPr lang="it-IT" dirty="0"/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Split the bent tube along the longitudinal direction;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err="1"/>
              <a:t>Machining</a:t>
            </a:r>
            <a:r>
              <a:rPr lang="it-IT" dirty="0"/>
              <a:t> of </a:t>
            </a:r>
            <a:r>
              <a:rPr lang="it-IT" dirty="0" err="1"/>
              <a:t>internal</a:t>
            </a:r>
            <a:r>
              <a:rPr lang="it-IT" dirty="0"/>
              <a:t> part;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Brazing of the two halves;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Machining of the formers’ groove;</a:t>
            </a:r>
            <a:endParaRPr lang="it-IT" dirty="0"/>
          </a:p>
        </p:txBody>
      </p:sp>
      <p:pic>
        <p:nvPicPr>
          <p:cNvPr id="1026" name="Picture 2" descr="Produzione bronzi in alluminio e boccole | TUZZI">
            <a:extLst>
              <a:ext uri="{FF2B5EF4-FFF2-40B4-BE49-F238E27FC236}">
                <a16:creationId xmlns:a16="http://schemas.microsoft.com/office/drawing/2014/main" id="{B605977A-4B6F-4DC0-96BE-A23FDE1C0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244" y="1167577"/>
            <a:ext cx="2889359" cy="2123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1295B3B3-E206-48FA-BB05-8E741A1FF4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8212" y="1167577"/>
            <a:ext cx="2831356" cy="2123517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D0A293A7-D8B1-492F-9B3A-74CBEE4569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365" y="3423734"/>
            <a:ext cx="5345436" cy="1899336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4C6178F7-5FEE-4B12-9D0B-A02D2905F08E}"/>
              </a:ext>
            </a:extLst>
          </p:cNvPr>
          <p:cNvSpPr/>
          <p:nvPr/>
        </p:nvSpPr>
        <p:spPr>
          <a:xfrm>
            <a:off x="199846" y="5380175"/>
            <a:ext cx="466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2E2E2E"/>
                </a:solidFill>
                <a:latin typeface="Arial" panose="020B0604020202020204" pitchFamily="34" charset="0"/>
              </a:rPr>
              <a:t>One half of the curved tube with the milling tool (blue). The yellow indicates the machined area.</a:t>
            </a:r>
            <a:endParaRPr lang="it-IT" sz="1400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FD4554B6-D638-4E60-A38A-DE215A5C98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8898" y="4312940"/>
            <a:ext cx="4486004" cy="2225972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AC75180-74B0-4216-B489-8A1307E83480}"/>
              </a:ext>
            </a:extLst>
          </p:cNvPr>
          <p:cNvSpPr txBox="1"/>
          <p:nvPr/>
        </p:nvSpPr>
        <p:spPr>
          <a:xfrm>
            <a:off x="7628898" y="4361209"/>
            <a:ext cx="445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D1906A6-D8F2-499B-9D17-F57C839604DD}"/>
              </a:ext>
            </a:extLst>
          </p:cNvPr>
          <p:cNvSpPr txBox="1"/>
          <p:nvPr/>
        </p:nvSpPr>
        <p:spPr>
          <a:xfrm>
            <a:off x="674299" y="3700754"/>
            <a:ext cx="445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4263B3D-96C8-4708-97CB-6C31FF3197B6}"/>
              </a:ext>
            </a:extLst>
          </p:cNvPr>
          <p:cNvSpPr txBox="1"/>
          <p:nvPr/>
        </p:nvSpPr>
        <p:spPr>
          <a:xfrm>
            <a:off x="5968896" y="1167577"/>
            <a:ext cx="445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BBC28FC1-D8F9-4CAA-A3CB-9D02534FBFC9}"/>
              </a:ext>
            </a:extLst>
          </p:cNvPr>
          <p:cNvSpPr txBox="1"/>
          <p:nvPr/>
        </p:nvSpPr>
        <p:spPr>
          <a:xfrm>
            <a:off x="8976640" y="1156402"/>
            <a:ext cx="445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2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45E50CDE-5878-4781-95F6-066F994E59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7346" y="4416196"/>
            <a:ext cx="2824012" cy="2122716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289E726F-6E47-4D67-9329-2BD3316F02A0}"/>
              </a:ext>
            </a:extLst>
          </p:cNvPr>
          <p:cNvSpPr txBox="1"/>
          <p:nvPr/>
        </p:nvSpPr>
        <p:spPr>
          <a:xfrm>
            <a:off x="4607344" y="4405402"/>
            <a:ext cx="445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EAD5365C-BC2C-40CD-9B1A-1674EBC58AA2}"/>
              </a:ext>
            </a:extLst>
          </p:cNvPr>
          <p:cNvSpPr txBox="1"/>
          <p:nvPr/>
        </p:nvSpPr>
        <p:spPr>
          <a:xfrm>
            <a:off x="3162436" y="3423734"/>
            <a:ext cx="445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06508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FABC6-44AC-49FB-8FB6-EBC411975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99" y="201223"/>
            <a:ext cx="10515600" cy="1325563"/>
          </a:xfrm>
        </p:spPr>
        <p:txBody>
          <a:bodyPr>
            <a:normAutofit/>
          </a:bodyPr>
          <a:lstStyle/>
          <a:p>
            <a:r>
              <a:rPr lang="it-IT" sz="4000" b="1" dirty="0" err="1"/>
              <a:t>CERN’s</a:t>
            </a:r>
            <a:r>
              <a:rPr lang="it-IT" sz="4000" b="1" dirty="0"/>
              <a:t> list of companies</a:t>
            </a: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AC7E095C-F104-43CB-AD6B-3D44CE13B2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039523"/>
              </p:ext>
            </p:extLst>
          </p:nvPr>
        </p:nvGraphicFramePr>
        <p:xfrm>
          <a:off x="751933" y="1334380"/>
          <a:ext cx="9392729" cy="3206752"/>
        </p:xfrm>
        <a:graphic>
          <a:graphicData uri="http://schemas.openxmlformats.org/drawingml/2006/table">
            <a:tbl>
              <a:tblPr firstRow="1" firstCol="1" bandRow="1"/>
              <a:tblGrid>
                <a:gridCol w="1357102">
                  <a:extLst>
                    <a:ext uri="{9D8B030D-6E8A-4147-A177-3AD203B41FA5}">
                      <a16:colId xmlns:a16="http://schemas.microsoft.com/office/drawing/2014/main" val="969576528"/>
                    </a:ext>
                  </a:extLst>
                </a:gridCol>
                <a:gridCol w="877392">
                  <a:extLst>
                    <a:ext uri="{9D8B030D-6E8A-4147-A177-3AD203B41FA5}">
                      <a16:colId xmlns:a16="http://schemas.microsoft.com/office/drawing/2014/main" val="3011845780"/>
                    </a:ext>
                  </a:extLst>
                </a:gridCol>
                <a:gridCol w="1797583">
                  <a:extLst>
                    <a:ext uri="{9D8B030D-6E8A-4147-A177-3AD203B41FA5}">
                      <a16:colId xmlns:a16="http://schemas.microsoft.com/office/drawing/2014/main" val="1674350472"/>
                    </a:ext>
                  </a:extLst>
                </a:gridCol>
                <a:gridCol w="2789981">
                  <a:extLst>
                    <a:ext uri="{9D8B030D-6E8A-4147-A177-3AD203B41FA5}">
                      <a16:colId xmlns:a16="http://schemas.microsoft.com/office/drawing/2014/main" val="4077650751"/>
                    </a:ext>
                  </a:extLst>
                </a:gridCol>
                <a:gridCol w="672126">
                  <a:extLst>
                    <a:ext uri="{9D8B030D-6E8A-4147-A177-3AD203B41FA5}">
                      <a16:colId xmlns:a16="http://schemas.microsoft.com/office/drawing/2014/main" val="3716476005"/>
                    </a:ext>
                  </a:extLst>
                </a:gridCol>
                <a:gridCol w="1898545">
                  <a:extLst>
                    <a:ext uri="{9D8B030D-6E8A-4147-A177-3AD203B41FA5}">
                      <a16:colId xmlns:a16="http://schemas.microsoft.com/office/drawing/2014/main" val="337843410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Company name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Country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Website / phone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Address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Reply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Comments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69858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High Speed </a:t>
                      </a:r>
                      <a:r>
                        <a:rPr lang="it-IT" sz="11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Machining</a:t>
                      </a: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AS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u="sng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https://hsm.as/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Breivikvegen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16, 4120 Tau, NO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 err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it-IT" sz="11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dirty="0" err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give</a:t>
                      </a:r>
                      <a:r>
                        <a:rPr lang="it-IT" sz="11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</a:t>
                      </a:r>
                      <a:r>
                        <a:rPr lang="it-IT" sz="1100" dirty="0" err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availability</a:t>
                      </a:r>
                      <a:r>
                        <a:rPr lang="it-IT" sz="11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for part of the work.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932121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KORFIATIS ENGINEERING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u="sng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3"/>
                        </a:rPr>
                        <a:t>https://korfiatis.eu/?lang=en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HAIDARIOU St, 18545 PIRAEUS, GR 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44247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MT SOLUTIONS AS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+4791593503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Forusbeeen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222, 4313 SANDNES, NO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055256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SMP SPRL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+32-43742068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Rue de la Cale </a:t>
                      </a:r>
                      <a:r>
                        <a:rPr lang="it-IT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Seche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30, 4684 HACCOURT, BE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it-IT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show </a:t>
                      </a:r>
                      <a:r>
                        <a:rPr lang="it-IT" sz="11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availability</a:t>
                      </a:r>
                      <a:r>
                        <a:rPr lang="it-IT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it-IT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then</a:t>
                      </a:r>
                      <a:r>
                        <a:rPr lang="it-IT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it-IT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disappeared</a:t>
                      </a:r>
                      <a:r>
                        <a:rPr lang="it-IT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01821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VDL ETG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+31402638777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Hurksestraat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5652 AH Eindhoven, NL 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it-IT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can’t</a:t>
                      </a:r>
                      <a:r>
                        <a:rPr lang="it-IT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 </a:t>
                      </a:r>
                      <a:r>
                        <a:rPr lang="it-IT" sz="11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</a:t>
                      </a:r>
                      <a:endParaRPr lang="it-IT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04907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ARGON SERVICES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UK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u="sng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4"/>
                        </a:rPr>
                        <a:t>https://www.argonservices.co.uk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Unit 10 The </a:t>
                      </a:r>
                      <a:r>
                        <a:rPr lang="en-GB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Felbridge</a:t>
                      </a: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Centre Birches Industrial Estate, RH19 1XP EAST GRINSTEAD, GB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38474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KANTER Mecanizados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u="sng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5"/>
                        </a:rPr>
                        <a:t>http://www.mecanizados-kanter.es/medios-productivos/centro-torneado-mazak-integrex-i300-1500-u/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Poligono </a:t>
                      </a:r>
                      <a:r>
                        <a:rPr lang="it-IT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Egiburuberri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Pabellon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9A ERRENTERIA 20100, ES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24261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it-IT" sz="11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AlBr</a:t>
                      </a: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tube supplier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66451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WISCO ESPANOLA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u="sng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6"/>
                        </a:rPr>
                        <a:t>https://www.wisco.es/en/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Calle Mayor s/n BETELU, ES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3855187"/>
                  </a:ext>
                </a:extLst>
              </a:tr>
            </a:tbl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73EBFE66-800E-4CCB-A87F-AD45F41FDD92}"/>
              </a:ext>
            </a:extLst>
          </p:cNvPr>
          <p:cNvSpPr txBox="1"/>
          <p:nvPr/>
        </p:nvSpPr>
        <p:spPr>
          <a:xfrm>
            <a:off x="751933" y="4922098"/>
            <a:ext cx="10971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HSM (</a:t>
            </a:r>
            <a:r>
              <a:rPr lang="it-IT" dirty="0" err="1"/>
              <a:t>Norway</a:t>
            </a:r>
            <a:r>
              <a:rPr lang="it-IT" dirty="0"/>
              <a:t>):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They</a:t>
            </a:r>
            <a:r>
              <a:rPr lang="it-IT" dirty="0"/>
              <a:t> </a:t>
            </a:r>
            <a:r>
              <a:rPr lang="it-IT" dirty="0" err="1"/>
              <a:t>cannot</a:t>
            </a:r>
            <a:r>
              <a:rPr lang="it-IT" dirty="0"/>
              <a:t> </a:t>
            </a:r>
            <a:r>
              <a:rPr lang="it-IT" dirty="0" err="1"/>
              <a:t>bend</a:t>
            </a:r>
            <a:r>
              <a:rPr lang="it-IT" dirty="0"/>
              <a:t> the </a:t>
            </a:r>
            <a:r>
              <a:rPr lang="it-IT" dirty="0" err="1"/>
              <a:t>AlBr</a:t>
            </a:r>
            <a:r>
              <a:rPr lang="it-IT" dirty="0"/>
              <a:t> tube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should</a:t>
            </a:r>
            <a:r>
              <a:rPr lang="it-IT" dirty="0"/>
              <a:t> </a:t>
            </a:r>
            <a:r>
              <a:rPr lang="it-IT" dirty="0" err="1"/>
              <a:t>provide</a:t>
            </a:r>
            <a:r>
              <a:rPr lang="it-IT" dirty="0"/>
              <a:t> </a:t>
            </a:r>
            <a:r>
              <a:rPr lang="it-IT" dirty="0" err="1"/>
              <a:t>them</a:t>
            </a:r>
            <a:r>
              <a:rPr lang="it-IT" dirty="0"/>
              <a:t> the tube </a:t>
            </a:r>
            <a:r>
              <a:rPr lang="it-IT" dirty="0" err="1"/>
              <a:t>already</a:t>
            </a:r>
            <a:r>
              <a:rPr lang="it-IT" dirty="0"/>
              <a:t> </a:t>
            </a:r>
            <a:r>
              <a:rPr lang="it-IT" dirty="0" err="1"/>
              <a:t>bent</a:t>
            </a:r>
            <a:r>
              <a:rPr lang="it-IT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They</a:t>
            </a:r>
            <a:r>
              <a:rPr lang="it-IT" dirty="0"/>
              <a:t> </a:t>
            </a:r>
            <a:r>
              <a:rPr lang="it-IT" dirty="0" err="1"/>
              <a:t>provide</a:t>
            </a:r>
            <a:r>
              <a:rPr lang="it-IT" dirty="0"/>
              <a:t> a quote just for the </a:t>
            </a:r>
            <a:r>
              <a:rPr lang="it-IT" b="1" dirty="0"/>
              <a:t>external part of the </a:t>
            </a:r>
            <a:r>
              <a:rPr lang="it-IT" b="1" dirty="0" err="1"/>
              <a:t>tubes</a:t>
            </a:r>
            <a:r>
              <a:rPr lang="it-IT" b="1" dirty="0"/>
              <a:t> (external </a:t>
            </a:r>
            <a:r>
              <a:rPr lang="it-IT" b="1" dirty="0" err="1"/>
              <a:t>surface</a:t>
            </a:r>
            <a:r>
              <a:rPr lang="it-IT" b="1" dirty="0"/>
              <a:t> + </a:t>
            </a:r>
            <a:r>
              <a:rPr lang="it-IT" b="1" dirty="0" err="1"/>
              <a:t>grooves</a:t>
            </a:r>
            <a:r>
              <a:rPr lang="it-IT" b="1" dirty="0"/>
              <a:t>)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b="1" dirty="0">
                <a:sym typeface="Wingdings" panose="05000000000000000000" pitchFamily="2" charset="2"/>
              </a:rPr>
              <a:t>42 </a:t>
            </a:r>
            <a:r>
              <a:rPr lang="it-IT" b="1" dirty="0" err="1">
                <a:sym typeface="Wingdings" panose="05000000000000000000" pitchFamily="2" charset="2"/>
              </a:rPr>
              <a:t>keuros</a:t>
            </a:r>
            <a:r>
              <a:rPr lang="it-IT" b="1" dirty="0">
                <a:sym typeface="Wingdings" panose="05000000000000000000" pitchFamily="2" charset="2"/>
              </a:rPr>
              <a:t> for </a:t>
            </a:r>
            <a:r>
              <a:rPr lang="it-IT" b="1" dirty="0" err="1">
                <a:sym typeface="Wingdings" panose="05000000000000000000" pitchFamily="2" charset="2"/>
              </a:rPr>
              <a:t>both</a:t>
            </a:r>
            <a:r>
              <a:rPr lang="it-IT" b="1" dirty="0">
                <a:sym typeface="Wingdings" panose="05000000000000000000" pitchFamily="2" charset="2"/>
              </a:rPr>
              <a:t>;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C8B73D0-6548-4E6A-8E52-81350C113244}"/>
              </a:ext>
            </a:extLst>
          </p:cNvPr>
          <p:cNvSpPr txBox="1"/>
          <p:nvPr/>
        </p:nvSpPr>
        <p:spPr>
          <a:xfrm>
            <a:off x="1316244" y="6041728"/>
            <a:ext cx="8264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FF0000"/>
                </a:solidFill>
              </a:rPr>
              <a:t>Very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difficult</a:t>
            </a:r>
            <a:r>
              <a:rPr lang="it-IT" dirty="0">
                <a:solidFill>
                  <a:srgbClr val="FF0000"/>
                </a:solidFill>
              </a:rPr>
              <a:t> to </a:t>
            </a:r>
            <a:r>
              <a:rPr lang="it-IT" dirty="0" err="1">
                <a:solidFill>
                  <a:srgbClr val="FF0000"/>
                </a:solidFill>
              </a:rPr>
              <a:t>find</a:t>
            </a:r>
            <a:r>
              <a:rPr lang="it-IT" dirty="0">
                <a:solidFill>
                  <a:srgbClr val="FF0000"/>
                </a:solidFill>
              </a:rPr>
              <a:t> a company for </a:t>
            </a:r>
            <a:r>
              <a:rPr lang="it-IT" dirty="0" err="1">
                <a:solidFill>
                  <a:srgbClr val="FF0000"/>
                </a:solidFill>
              </a:rPr>
              <a:t>all</a:t>
            </a:r>
            <a:r>
              <a:rPr lang="it-IT" dirty="0">
                <a:solidFill>
                  <a:srgbClr val="FF0000"/>
                </a:solidFill>
              </a:rPr>
              <a:t> the construction steps!! </a:t>
            </a:r>
          </a:p>
        </p:txBody>
      </p:sp>
    </p:spTree>
    <p:extLst>
      <p:ext uri="{BB962C8B-B14F-4D97-AF65-F5344CB8AC3E}">
        <p14:creationId xmlns:p14="http://schemas.microsoft.com/office/powerpoint/2010/main" val="2606463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09885D-55FF-4973-9549-8403D1826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851" y="55643"/>
            <a:ext cx="10515600" cy="1325563"/>
          </a:xfrm>
        </p:spPr>
        <p:txBody>
          <a:bodyPr/>
          <a:lstStyle/>
          <a:p>
            <a:r>
              <a:rPr lang="it-IT" sz="4000" b="1" dirty="0"/>
              <a:t>Suppliers of </a:t>
            </a:r>
            <a:r>
              <a:rPr lang="it-IT" sz="4000" b="1" dirty="0" err="1"/>
              <a:t>AlBr</a:t>
            </a:r>
            <a:r>
              <a:rPr lang="it-IT" sz="4000" b="1" dirty="0"/>
              <a:t> (CuAl10Fe5Ni5-C) </a:t>
            </a:r>
            <a:r>
              <a:rPr lang="it-IT" sz="4000" b="1" dirty="0" err="1"/>
              <a:t>tubes</a:t>
            </a:r>
            <a:r>
              <a:rPr lang="it-IT" sz="4000" b="1" dirty="0"/>
              <a:t>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EF54850-67B5-4397-906C-B6C05FA7B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8</a:t>
            </a:fld>
            <a:endParaRPr lang="it-IT" dirty="0"/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D02582A9-A665-4F2E-9BE0-44EC415578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189494"/>
              </p:ext>
            </p:extLst>
          </p:nvPr>
        </p:nvGraphicFramePr>
        <p:xfrm>
          <a:off x="1029317" y="1214064"/>
          <a:ext cx="8830675" cy="1426655"/>
        </p:xfrm>
        <a:graphic>
          <a:graphicData uri="http://schemas.openxmlformats.org/drawingml/2006/table">
            <a:tbl>
              <a:tblPr firstRow="1" firstCol="1" bandRow="1"/>
              <a:tblGrid>
                <a:gridCol w="3879113">
                  <a:extLst>
                    <a:ext uri="{9D8B030D-6E8A-4147-A177-3AD203B41FA5}">
                      <a16:colId xmlns:a16="http://schemas.microsoft.com/office/drawing/2014/main" val="3837148404"/>
                    </a:ext>
                  </a:extLst>
                </a:gridCol>
                <a:gridCol w="862380">
                  <a:extLst>
                    <a:ext uri="{9D8B030D-6E8A-4147-A177-3AD203B41FA5}">
                      <a16:colId xmlns:a16="http://schemas.microsoft.com/office/drawing/2014/main" val="1959424277"/>
                    </a:ext>
                  </a:extLst>
                </a:gridCol>
                <a:gridCol w="4089182">
                  <a:extLst>
                    <a:ext uri="{9D8B030D-6E8A-4147-A177-3AD203B41FA5}">
                      <a16:colId xmlns:a16="http://schemas.microsoft.com/office/drawing/2014/main" val="196624602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u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Company</a:t>
                      </a:r>
                      <a:endParaRPr lang="it-IT" sz="1100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Reply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Comments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71611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WISCO ESPANOLA (</a:t>
                      </a:r>
                      <a:r>
                        <a:rPr lang="it-IT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Spain</a:t>
                      </a: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'wisco@grupowisco.com'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62433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Musola Metalli (San Martino B.A. (VR), </a:t>
                      </a:r>
                      <a:r>
                        <a:rPr lang="it-IT" sz="11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Italy</a:t>
                      </a: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u="sng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https://www.venditabronzo.it/tubi/tubi-di-bronzo-fusi.html</a:t>
                      </a: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launched the order of three tubes (</a:t>
                      </a:r>
                      <a:r>
                        <a:rPr lang="it-IT" sz="1200" b="1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CuAl10Fe5Ni5-C) by CEA </a:t>
                      </a: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(Thibault </a:t>
                      </a:r>
                      <a:r>
                        <a:rPr lang="en-US" sz="1200" b="1" dirty="0" err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Lecrevisse</a:t>
                      </a: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35496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ORIC  ITALIANA  S.r.l.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Castel San Giovanni (PC), </a:t>
                      </a:r>
                      <a:r>
                        <a:rPr lang="it-IT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Italy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Prices for Kg </a:t>
                      </a:r>
                      <a:r>
                        <a:rPr lang="it-IT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almost</a:t>
                      </a: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double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51283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Metalbarre</a:t>
                      </a: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Cinisello Balsamo (MI), </a:t>
                      </a:r>
                      <a:r>
                        <a:rPr lang="it-IT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Italy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4037747"/>
                  </a:ext>
                </a:extLst>
              </a:tr>
            </a:tbl>
          </a:graphicData>
        </a:graphic>
      </p:graphicFrame>
      <p:pic>
        <p:nvPicPr>
          <p:cNvPr id="8" name="Immagine 7">
            <a:extLst>
              <a:ext uri="{FF2B5EF4-FFF2-40B4-BE49-F238E27FC236}">
                <a16:creationId xmlns:a16="http://schemas.microsoft.com/office/drawing/2014/main" id="{3760115D-F1F9-41A2-BFAD-E63F031C16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374" y="4045702"/>
            <a:ext cx="7857226" cy="2031055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0A46D76B-F930-44C8-BA7A-BA4CF09A25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7916" y="4734882"/>
            <a:ext cx="2420878" cy="429016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ACAC6B77-C448-4A8B-900D-855AF4EC1A79}"/>
              </a:ext>
            </a:extLst>
          </p:cNvPr>
          <p:cNvSpPr/>
          <p:nvPr/>
        </p:nvSpPr>
        <p:spPr>
          <a:xfrm>
            <a:off x="1029317" y="3198196"/>
            <a:ext cx="4441088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it-IT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Musola Metalli (San Martino B.A. (VR), </a:t>
            </a:r>
            <a:r>
              <a:rPr lang="it-IT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Italy</a:t>
            </a:r>
            <a:r>
              <a:rPr lang="it-IT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1" name="Freccia a destra 10">
            <a:extLst>
              <a:ext uri="{FF2B5EF4-FFF2-40B4-BE49-F238E27FC236}">
                <a16:creationId xmlns:a16="http://schemas.microsoft.com/office/drawing/2014/main" id="{391BA830-88AF-4258-83F3-11B2A2C793D6}"/>
              </a:ext>
            </a:extLst>
          </p:cNvPr>
          <p:cNvSpPr/>
          <p:nvPr/>
        </p:nvSpPr>
        <p:spPr>
          <a:xfrm>
            <a:off x="8695426" y="4734882"/>
            <a:ext cx="396816" cy="429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E5038E75-9D83-4277-91C3-9F0B872618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0942" y="3039908"/>
            <a:ext cx="2418169" cy="891217"/>
          </a:xfrm>
          <a:prstGeom prst="rect">
            <a:avLst/>
          </a:prstGeom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DF918930-8AD2-4FD9-8BF7-3C331D4734F3}"/>
              </a:ext>
            </a:extLst>
          </p:cNvPr>
          <p:cNvSpPr/>
          <p:nvPr/>
        </p:nvSpPr>
        <p:spPr>
          <a:xfrm>
            <a:off x="1029317" y="3499446"/>
            <a:ext cx="3101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hlinkClick r:id="rId6"/>
              </a:rPr>
              <a:t>https://www.musolametalli.it/</a:t>
            </a:r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44288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09885D-55FF-4973-9549-8403D1826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851" y="55643"/>
            <a:ext cx="10515600" cy="1325563"/>
          </a:xfrm>
        </p:spPr>
        <p:txBody>
          <a:bodyPr/>
          <a:lstStyle/>
          <a:p>
            <a:r>
              <a:rPr lang="it-IT" sz="4000" b="1" dirty="0"/>
              <a:t>Companies </a:t>
            </a:r>
            <a:r>
              <a:rPr lang="it-IT" sz="4000" b="1" dirty="0" err="1"/>
              <a:t>specialized</a:t>
            </a:r>
            <a:r>
              <a:rPr lang="it-IT" sz="4000" b="1" dirty="0"/>
              <a:t> in bending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EF54850-67B5-4397-906C-B6C05FA7B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9</a:t>
            </a:fld>
            <a:endParaRPr lang="it-IT" dirty="0"/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6AECDC6D-412B-4C6B-AFDC-163A28E874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07590"/>
              </p:ext>
            </p:extLst>
          </p:nvPr>
        </p:nvGraphicFramePr>
        <p:xfrm>
          <a:off x="1019822" y="1455602"/>
          <a:ext cx="7166646" cy="1769810"/>
        </p:xfrm>
        <a:graphic>
          <a:graphicData uri="http://schemas.openxmlformats.org/drawingml/2006/table">
            <a:tbl>
              <a:tblPr firstRow="1" firstCol="1" bandRow="1"/>
              <a:tblGrid>
                <a:gridCol w="2388659">
                  <a:extLst>
                    <a:ext uri="{9D8B030D-6E8A-4147-A177-3AD203B41FA5}">
                      <a16:colId xmlns:a16="http://schemas.microsoft.com/office/drawing/2014/main" val="1146631062"/>
                    </a:ext>
                  </a:extLst>
                </a:gridCol>
                <a:gridCol w="2388659">
                  <a:extLst>
                    <a:ext uri="{9D8B030D-6E8A-4147-A177-3AD203B41FA5}">
                      <a16:colId xmlns:a16="http://schemas.microsoft.com/office/drawing/2014/main" val="1679291"/>
                    </a:ext>
                  </a:extLst>
                </a:gridCol>
                <a:gridCol w="2389328">
                  <a:extLst>
                    <a:ext uri="{9D8B030D-6E8A-4147-A177-3AD203B41FA5}">
                      <a16:colId xmlns:a16="http://schemas.microsoft.com/office/drawing/2014/main" val="33634782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Company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Reply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Comments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95286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Farè</a:t>
                      </a: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&amp; </a:t>
                      </a:r>
                      <a:r>
                        <a:rPr lang="it-IT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Spagarino</a:t>
                      </a: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(calandratura)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Magnago (MI). </a:t>
                      </a:r>
                      <a:r>
                        <a:rPr lang="it-IT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italy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 don't have the right equipment</a:t>
                      </a:r>
                      <a:endParaRPr lang="it-IT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89378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FACS – Alba (CN), </a:t>
                      </a:r>
                      <a:r>
                        <a:rPr lang="it-IT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Italy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cancost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for dedicated tools around 7000 euros</a:t>
                      </a:r>
                      <a:endParaRPr lang="it-IT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70966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Tectubi</a:t>
                      </a: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Raccordi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Carbonara Scrivia (Alessandria), </a:t>
                      </a:r>
                      <a:r>
                        <a:rPr lang="it-IT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Italy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Never worked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AlBr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…may try</a:t>
                      </a:r>
                      <a:endParaRPr lang="it-IT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21815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0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SVS </a:t>
                      </a:r>
                      <a:r>
                        <a:rPr lang="it-IT" sz="10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srl</a:t>
                      </a:r>
                      <a:r>
                        <a:rPr lang="it-IT" sz="10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0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Schio (VI), </a:t>
                      </a:r>
                      <a:r>
                        <a:rPr lang="it-IT" sz="10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Italy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 have the right equipment and can do bend tests for 900 euros per tube – order completed for two tests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513333"/>
                  </a:ext>
                </a:extLst>
              </a:tr>
            </a:tbl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FC6DFB7E-F965-463C-9386-153504C4E631}"/>
              </a:ext>
            </a:extLst>
          </p:cNvPr>
          <p:cNvSpPr txBox="1"/>
          <p:nvPr/>
        </p:nvSpPr>
        <p:spPr>
          <a:xfrm>
            <a:off x="1019822" y="4001053"/>
            <a:ext cx="8954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Order started in </a:t>
            </a:r>
            <a:r>
              <a:rPr lang="it-IT" dirty="0" err="1"/>
              <a:t>February</a:t>
            </a:r>
            <a:r>
              <a:rPr lang="it-IT" dirty="0"/>
              <a:t> </a:t>
            </a:r>
            <a:r>
              <a:rPr lang="it-IT" dirty="0" err="1"/>
              <a:t>before</a:t>
            </a:r>
            <a:r>
              <a:rPr lang="it-IT" dirty="0"/>
              <a:t> the CERN feedback on the </a:t>
            </a:r>
            <a:r>
              <a:rPr lang="it-IT" dirty="0" err="1"/>
              <a:t>Aluminium</a:t>
            </a:r>
            <a:r>
              <a:rPr lang="it-IT" dirty="0"/>
              <a:t> tube bending;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can </a:t>
            </a:r>
            <a:r>
              <a:rPr lang="it-IT" dirty="0" err="1"/>
              <a:t>try</a:t>
            </a:r>
            <a:r>
              <a:rPr lang="it-IT" dirty="0"/>
              <a:t> to </a:t>
            </a:r>
            <a:r>
              <a:rPr lang="it-IT" dirty="0" err="1"/>
              <a:t>verify</a:t>
            </a:r>
            <a:r>
              <a:rPr lang="it-IT" dirty="0"/>
              <a:t> the </a:t>
            </a:r>
            <a:r>
              <a:rPr lang="it-IT" dirty="0" err="1"/>
              <a:t>precision</a:t>
            </a:r>
            <a:r>
              <a:rPr lang="it-IT" dirty="0"/>
              <a:t> of the bending for the </a:t>
            </a:r>
            <a:r>
              <a:rPr lang="it-IT" dirty="0" err="1"/>
              <a:t>AlBr</a:t>
            </a:r>
            <a:r>
              <a:rPr lang="it-IT" dirty="0"/>
              <a:t> </a:t>
            </a:r>
            <a:r>
              <a:rPr lang="it-IT" dirty="0" err="1"/>
              <a:t>tubes</a:t>
            </a:r>
            <a:r>
              <a:rPr lang="it-IT" dirty="0"/>
              <a:t>;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820EA2E-45E9-42FA-AAE5-AAA71E1A9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7990" y="1595840"/>
            <a:ext cx="3471572" cy="838495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96704FF6-34F2-4D99-AEDC-3D4F26A975B0}"/>
              </a:ext>
            </a:extLst>
          </p:cNvPr>
          <p:cNvSpPr/>
          <p:nvPr/>
        </p:nvSpPr>
        <p:spPr>
          <a:xfrm>
            <a:off x="8391477" y="3104152"/>
            <a:ext cx="3511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hlinkClick r:id="rId3"/>
              </a:rPr>
              <a:t>https://www.calandraturasvs.com/</a:t>
            </a:r>
            <a:r>
              <a:rPr lang="it-IT" dirty="0"/>
              <a:t> 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45C771DF-DC75-4EAB-9755-B61B80E4D28C}"/>
              </a:ext>
            </a:extLst>
          </p:cNvPr>
          <p:cNvSpPr/>
          <p:nvPr/>
        </p:nvSpPr>
        <p:spPr>
          <a:xfrm>
            <a:off x="8308087" y="2532590"/>
            <a:ext cx="36984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dirty="0">
                <a:solidFill>
                  <a:srgbClr val="333333"/>
                </a:solidFill>
                <a:latin typeface="Open Sans"/>
              </a:rPr>
              <a:t>Via Lago di Levico, 3 - 36015 Schio (Vicenza)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389636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11088</TotalTime>
  <Words>1071</Words>
  <Application>Microsoft Office PowerPoint</Application>
  <PresentationFormat>Widescreen</PresentationFormat>
  <Paragraphs>178</Paragraphs>
  <Slides>12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22" baseType="lpstr">
      <vt:lpstr>Arial</vt:lpstr>
      <vt:lpstr>Calibri</vt:lpstr>
      <vt:lpstr>Calibri Light</vt:lpstr>
      <vt:lpstr>Open Sans</vt:lpstr>
      <vt:lpstr>Raleway</vt:lpstr>
      <vt:lpstr>Roboto</vt:lpstr>
      <vt:lpstr>Times New Roman</vt:lpstr>
      <vt:lpstr>Wingdings</vt:lpstr>
      <vt:lpstr>Wingdings 2</vt:lpstr>
      <vt:lpstr>Office Theme</vt:lpstr>
      <vt:lpstr>Recap of survey for curved CCT former</vt:lpstr>
      <vt:lpstr>Summary</vt:lpstr>
      <vt:lpstr>Introduction – Recap from previous Meetings</vt:lpstr>
      <vt:lpstr>Motivations for an additional design</vt:lpstr>
      <vt:lpstr>Curved AlBr former </vt:lpstr>
      <vt:lpstr>Procedural steps – #1 construction procedure</vt:lpstr>
      <vt:lpstr>CERN’s list of companies</vt:lpstr>
      <vt:lpstr>Suppliers of AlBr (CuAl10Fe5Ni5-C) tubes </vt:lpstr>
      <vt:lpstr>Companies specialized in bending </vt:lpstr>
      <vt:lpstr>Company specialized in brazing and machining</vt:lpstr>
      <vt:lpstr>Second construction solution:</vt:lpstr>
      <vt:lpstr>Second construction solution: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Francesca Cuicchio</dc:creator>
  <cp:lastModifiedBy>Ernesto De Matteis</cp:lastModifiedBy>
  <cp:revision>283</cp:revision>
  <dcterms:created xsi:type="dcterms:W3CDTF">2021-01-25T12:14:57Z</dcterms:created>
  <dcterms:modified xsi:type="dcterms:W3CDTF">2023-05-09T14:04:53Z</dcterms:modified>
</cp:coreProperties>
</file>