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13" r:id="rId2"/>
    <p:sldId id="486" r:id="rId3"/>
    <p:sldId id="495" r:id="rId4"/>
    <p:sldId id="498" r:id="rId5"/>
    <p:sldId id="497" r:id="rId6"/>
    <p:sldId id="501" r:id="rId7"/>
    <p:sldId id="499" r:id="rId8"/>
    <p:sldId id="503" r:id="rId9"/>
    <p:sldId id="496" r:id="rId10"/>
    <p:sldId id="502" r:id="rId11"/>
    <p:sldId id="500" r:id="rId12"/>
    <p:sldId id="494" r:id="rId13"/>
    <p:sldId id="472" r:id="rId14"/>
    <p:sldId id="504" r:id="rId15"/>
  </p:sldIdLst>
  <p:sldSz cx="9144000" cy="6858000" type="screen4x3"/>
  <p:notesSz cx="6669088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6" autoAdjust="0"/>
    <p:restoredTop sz="90192" autoAdjust="0"/>
  </p:normalViewPr>
  <p:slideViewPr>
    <p:cSldViewPr snapToObjects="1" showGuides="1">
      <p:cViewPr varScale="1">
        <p:scale>
          <a:sx n="114" d="100"/>
          <a:sy n="114" d="100"/>
        </p:scale>
        <p:origin x="102" y="390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10/05/2023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5450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63372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9255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105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7431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640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3029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136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042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202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10473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4114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gradFill flip="none" rotWithShape="1">
          <a:gsLst>
            <a:gs pos="0">
              <a:srgbClr val="FFC000"/>
            </a:gs>
            <a:gs pos="100000">
              <a:schemeClr val="accent6">
                <a:lumMod val="20000"/>
                <a:lumOff val="8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921CFE67-4F7D-C94D-926B-8DF1672920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6330806"/>
            <a:ext cx="3204280" cy="4271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921CFE67-4F7D-C94D-926B-8DF1672920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6356349"/>
            <a:ext cx="3204280" cy="4271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921CFE67-4F7D-C94D-926B-8DF1672920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6356349"/>
            <a:ext cx="3204280" cy="4271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921CFE67-4F7D-C94D-926B-8DF1672920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6356349"/>
            <a:ext cx="3204280" cy="4271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921CFE67-4F7D-C94D-926B-8DF1672920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6356349"/>
            <a:ext cx="3204280" cy="4271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921CFE67-4F7D-C94D-926B-8DF1672920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6356349"/>
            <a:ext cx="3204280" cy="4271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921CFE67-4F7D-C94D-926B-8DF16729201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6356349"/>
            <a:ext cx="3204280" cy="427133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0840" y="3670920"/>
            <a:ext cx="6841560" cy="550168"/>
          </a:xfrm>
        </p:spPr>
        <p:txBody>
          <a:bodyPr/>
          <a:lstStyle/>
          <a:p>
            <a:r>
              <a:rPr lang="es-ES" dirty="0" err="1"/>
              <a:t>Visit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LBNL </a:t>
            </a:r>
            <a:r>
              <a:rPr lang="es-ES" dirty="0" err="1"/>
              <a:t>facilities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99592" y="5229200"/>
            <a:ext cx="7200800" cy="792088"/>
          </a:xfrm>
        </p:spPr>
        <p:txBody>
          <a:bodyPr>
            <a:normAutofit/>
          </a:bodyPr>
          <a:lstStyle/>
          <a:p>
            <a:pPr algn="r"/>
            <a:r>
              <a:rPr lang="en-GB" b="1" u="sng" dirty="0"/>
              <a:t>F. Toral</a:t>
            </a:r>
            <a:r>
              <a:rPr lang="en-GB" dirty="0"/>
              <a:t>, C. Martins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4499992" y="6117765"/>
            <a:ext cx="3887712" cy="349250"/>
          </a:xfrm>
        </p:spPr>
        <p:txBody>
          <a:bodyPr>
            <a:normAutofit/>
          </a:bodyPr>
          <a:lstStyle/>
          <a:p>
            <a:pPr algn="r"/>
            <a:r>
              <a:rPr lang="en-GB" dirty="0"/>
              <a:t>	</a:t>
            </a:r>
            <a:r>
              <a:rPr lang="en-GB" dirty="0" err="1"/>
              <a:t>Hitri</a:t>
            </a:r>
            <a:r>
              <a:rPr lang="en-GB" dirty="0"/>
              <a:t>+ monthly meeting – May 9</a:t>
            </a:r>
            <a:r>
              <a:rPr lang="en-GB" baseline="30000" dirty="0"/>
              <a:t>th</a:t>
            </a:r>
            <a:r>
              <a:rPr lang="en-GB" dirty="0"/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672315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New gantry: concept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A14D64D-2AD8-4B39-98B2-D586E7DC23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4249" y="1124744"/>
            <a:ext cx="4455502" cy="3799940"/>
          </a:xfrm>
          <a:prstGeom prst="rect">
            <a:avLst/>
          </a:prstGeom>
        </p:spPr>
      </p:pic>
      <p:sp>
        <p:nvSpPr>
          <p:cNvPr id="6" name="3 Marcador de contenido">
            <a:extLst>
              <a:ext uri="{FF2B5EF4-FFF2-40B4-BE49-F238E27FC236}">
                <a16:creationId xmlns:a16="http://schemas.microsoft.com/office/drawing/2014/main" id="{BB8BA3B9-0673-4ED5-AF0D-285370D95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6963" y="5481228"/>
            <a:ext cx="7848431" cy="50405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Based on fixed field SC magnets.</a:t>
            </a:r>
            <a:endParaRPr lang="en-US" sz="1600" dirty="0">
              <a:solidFill>
                <a:schemeClr val="tx1"/>
              </a:solidFill>
            </a:endParaRPr>
          </a:p>
          <a:p>
            <a:pPr lvl="1"/>
            <a:endParaRPr lang="en-US" sz="12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824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New gantry: Bi2223 coils</a:t>
            </a:r>
          </a:p>
        </p:txBody>
      </p:sp>
      <p:sp>
        <p:nvSpPr>
          <p:cNvPr id="6" name="3 Marcador de contenido">
            <a:extLst>
              <a:ext uri="{FF2B5EF4-FFF2-40B4-BE49-F238E27FC236}">
                <a16:creationId xmlns:a16="http://schemas.microsoft.com/office/drawing/2014/main" id="{BB8BA3B9-0673-4ED5-AF0D-285370D95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6963" y="5481228"/>
            <a:ext cx="7848431" cy="50405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Conduction cooled flat coils. Vacuum impregnated.</a:t>
            </a:r>
            <a:endParaRPr lang="en-US" sz="1600" dirty="0">
              <a:solidFill>
                <a:schemeClr val="tx1"/>
              </a:solidFill>
            </a:endParaRPr>
          </a:p>
          <a:p>
            <a:pPr lvl="1"/>
            <a:endParaRPr lang="en-US" sz="12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38F2453-CADD-48CC-A33D-E597D178362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5" r="4876" b="19809"/>
          <a:stretch/>
        </p:blipFill>
        <p:spPr>
          <a:xfrm>
            <a:off x="806962" y="1035804"/>
            <a:ext cx="7595131" cy="3041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384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827584" y="1124744"/>
            <a:ext cx="7776864" cy="5112568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Very valuable experience is available.</a:t>
            </a:r>
          </a:p>
          <a:p>
            <a:r>
              <a:rPr lang="en-US" sz="2000" dirty="0">
                <a:solidFill>
                  <a:schemeClr val="tx1"/>
                </a:solidFill>
              </a:rPr>
              <a:t>Epoxy filled bags are working well.</a:t>
            </a:r>
          </a:p>
          <a:p>
            <a:r>
              <a:rPr lang="en-US" sz="2000" dirty="0">
                <a:solidFill>
                  <a:schemeClr val="tx1"/>
                </a:solidFill>
              </a:rPr>
              <a:t>Cables are no jumping off the grooves.</a:t>
            </a:r>
          </a:p>
          <a:p>
            <a:r>
              <a:rPr lang="en-US" sz="2000" dirty="0">
                <a:solidFill>
                  <a:schemeClr val="tx1"/>
                </a:solidFill>
              </a:rPr>
              <a:t>No further developments on curved CCTs are foreseen in the near future.</a:t>
            </a: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Conclusions </a:t>
            </a:r>
          </a:p>
        </p:txBody>
      </p:sp>
    </p:spTree>
    <p:extLst>
      <p:ext uri="{BB962C8B-B14F-4D97-AF65-F5344CB8AC3E}">
        <p14:creationId xmlns:p14="http://schemas.microsoft.com/office/powerpoint/2010/main" val="185596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67864" y="2852936"/>
            <a:ext cx="6408272" cy="720000"/>
          </a:xfrm>
        </p:spPr>
        <p:txBody>
          <a:bodyPr/>
          <a:lstStyle/>
          <a:p>
            <a:r>
              <a:rPr lang="en-US" dirty="0"/>
              <a:t>Thank you very much for your attention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471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827584" y="1124744"/>
            <a:ext cx="7776864" cy="5112568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L. Brouwer et al., “Design and test of a curved superconducting dipole magnet for proton therapy”, Nuclear Inst. and Methods in Physics Research, A 957 (2020) 163414</a:t>
            </a:r>
          </a:p>
          <a:p>
            <a:r>
              <a:rPr lang="en-US" sz="2000" dirty="0">
                <a:solidFill>
                  <a:schemeClr val="tx1"/>
                </a:solidFill>
              </a:rPr>
              <a:t>L. Brouwer et al., “Design of an Achromatic Superconducting Magnet for a Proton Therapy Gantry”, DOI 10.1109/TASC.2016.2628305</a:t>
            </a:r>
          </a:p>
          <a:p>
            <a:r>
              <a:rPr lang="en-US" sz="2000" dirty="0">
                <a:solidFill>
                  <a:schemeClr val="tx1"/>
                </a:solidFill>
              </a:rPr>
              <a:t>L. Brouwer et al., “An achromatic gantry for proton therapy with fixed-field superconducting magnets”, International Journal of Modern Physics A Vol. 34, No. 36 (2019) 1942023 (13 pages) DOI: 10.1142/S0217751X19420235</a:t>
            </a:r>
          </a:p>
          <a:p>
            <a:r>
              <a:rPr lang="en-US" sz="2000" dirty="0">
                <a:solidFill>
                  <a:schemeClr val="tx1"/>
                </a:solidFill>
              </a:rPr>
              <a:t>J. L. </a:t>
            </a:r>
            <a:r>
              <a:rPr lang="en-US" sz="2000" dirty="0" err="1">
                <a:solidFill>
                  <a:schemeClr val="tx1"/>
                </a:solidFill>
              </a:rPr>
              <a:t>Rudeiros</a:t>
            </a:r>
            <a:r>
              <a:rPr lang="en-US" sz="2000" dirty="0">
                <a:solidFill>
                  <a:schemeClr val="tx1"/>
                </a:solidFill>
              </a:rPr>
              <a:t> et al., “Mechanical and Thermal Analysis of an HTS Superconducting Magnet for an Achromatic Gantry for Proton Therapy”, IEEE TRANSACTIONS ON APPLIED SUPERCONDUCTIVITY, VOL. 32, NO. 6, SEPTEMBER 2022, DOI 10.1109/TASC.2022.3158366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References </a:t>
            </a:r>
          </a:p>
        </p:txBody>
      </p:sp>
    </p:spTree>
    <p:extLst>
      <p:ext uri="{BB962C8B-B14F-4D97-AF65-F5344CB8AC3E}">
        <p14:creationId xmlns:p14="http://schemas.microsoft.com/office/powerpoint/2010/main" val="3982906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Visit to LBNL</a:t>
            </a:r>
          </a:p>
        </p:txBody>
      </p:sp>
      <p:sp>
        <p:nvSpPr>
          <p:cNvPr id="10" name="3 Marcador de contenido">
            <a:extLst>
              <a:ext uri="{FF2B5EF4-FFF2-40B4-BE49-F238E27FC236}">
                <a16:creationId xmlns:a16="http://schemas.microsoft.com/office/drawing/2014/main" id="{DE1660A5-56B4-4BD2-91AC-91DD7AB3F9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3" y="1124744"/>
            <a:ext cx="7848431" cy="504056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We had the opportunity to visit LBNL in April.</a:t>
            </a:r>
          </a:p>
          <a:p>
            <a:r>
              <a:rPr lang="en-US" sz="2000" dirty="0">
                <a:solidFill>
                  <a:schemeClr val="tx1"/>
                </a:solidFill>
              </a:rPr>
              <a:t>We thank them sincerely for sharing with us their know-how and progress on different projects. José Luis </a:t>
            </a:r>
            <a:r>
              <a:rPr lang="en-US" sz="2000" dirty="0" err="1">
                <a:solidFill>
                  <a:schemeClr val="tx1"/>
                </a:solidFill>
              </a:rPr>
              <a:t>Rudeiros</a:t>
            </a:r>
            <a:r>
              <a:rPr lang="en-US" sz="2000" dirty="0">
                <a:solidFill>
                  <a:schemeClr val="tx1"/>
                </a:solidFill>
              </a:rPr>
              <a:t>, Lucas Brouwer and Diego Arbeláez showed us their activities.</a:t>
            </a:r>
          </a:p>
          <a:p>
            <a:r>
              <a:rPr lang="en-US" sz="2000" dirty="0">
                <a:solidFill>
                  <a:schemeClr val="tx1"/>
                </a:solidFill>
              </a:rPr>
              <a:t>All the pictures in this presentation are property of LBNL.</a:t>
            </a:r>
            <a:endParaRPr lang="en-US" sz="1600" dirty="0">
              <a:solidFill>
                <a:schemeClr val="tx1"/>
              </a:solidFill>
            </a:endParaRPr>
          </a:p>
          <a:p>
            <a:pPr lvl="1"/>
            <a:endParaRPr lang="en-US" sz="12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093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Winding machine (I)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CDA6FE12-F338-4C2C-92F5-2DBD810E462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63"/>
          <a:stretch/>
        </p:blipFill>
        <p:spPr>
          <a:xfrm>
            <a:off x="683567" y="855572"/>
            <a:ext cx="7790369" cy="3581540"/>
          </a:xfrm>
          <a:prstGeom prst="rect">
            <a:avLst/>
          </a:prstGeom>
        </p:spPr>
      </p:pic>
      <p:sp>
        <p:nvSpPr>
          <p:cNvPr id="14" name="3 Marcador de contenido">
            <a:extLst>
              <a:ext uri="{FF2B5EF4-FFF2-40B4-BE49-F238E27FC236}">
                <a16:creationId xmlns:a16="http://schemas.microsoft.com/office/drawing/2014/main" id="{52563FB8-77FB-49C0-AC92-835054F9A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3" y="4581128"/>
            <a:ext cx="7848431" cy="158417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Three automatized movements.</a:t>
            </a:r>
          </a:p>
          <a:p>
            <a:r>
              <a:rPr lang="en-US" sz="2000" dirty="0">
                <a:solidFill>
                  <a:schemeClr val="tx1"/>
                </a:solidFill>
              </a:rPr>
              <a:t>It is being used for HTS CORC cable to limit the bending radius during the winding.</a:t>
            </a:r>
            <a:endParaRPr lang="en-US" sz="1600" dirty="0">
              <a:solidFill>
                <a:schemeClr val="tx1"/>
              </a:solidFill>
            </a:endParaRPr>
          </a:p>
          <a:p>
            <a:pPr lvl="1"/>
            <a:endParaRPr lang="en-US" sz="12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394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Winding machine (II)</a:t>
            </a:r>
          </a:p>
        </p:txBody>
      </p:sp>
      <p:sp>
        <p:nvSpPr>
          <p:cNvPr id="14" name="3 Marcador de contenido">
            <a:extLst>
              <a:ext uri="{FF2B5EF4-FFF2-40B4-BE49-F238E27FC236}">
                <a16:creationId xmlns:a16="http://schemas.microsoft.com/office/drawing/2014/main" id="{52563FB8-77FB-49C0-AC92-835054F9A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3" y="5661248"/>
            <a:ext cx="7848431" cy="50405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Small straight CCTs are wound by hand.</a:t>
            </a:r>
            <a:endParaRPr lang="en-US" sz="1600" dirty="0">
              <a:solidFill>
                <a:schemeClr val="tx1"/>
              </a:solidFill>
            </a:endParaRPr>
          </a:p>
          <a:p>
            <a:pPr lvl="1"/>
            <a:endParaRPr lang="en-US" sz="12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0CE10FB-45D8-4B87-998C-C562579EC85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5" t="6650" r="22438" b="2456"/>
          <a:stretch/>
        </p:blipFill>
        <p:spPr>
          <a:xfrm>
            <a:off x="1574951" y="692696"/>
            <a:ext cx="5544616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462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Impregnation with </a:t>
            </a:r>
            <a:r>
              <a:rPr lang="en-US" dirty="0" err="1"/>
              <a:t>Stycast</a:t>
            </a:r>
            <a:r>
              <a:rPr lang="en-US" dirty="0"/>
              <a:t> (CORC cable)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1B15E255-059D-4552-8EFF-28471A68A1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31" y="1052736"/>
            <a:ext cx="7927737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021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Impregnation with wax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07BCD70-42EC-4397-8F12-7BBF0E016A1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00"/>
          <a:stretch/>
        </p:blipFill>
        <p:spPr>
          <a:xfrm>
            <a:off x="1043608" y="634380"/>
            <a:ext cx="3072384" cy="558924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BC7196C-79BC-4BF8-B489-3CAB29E821F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7"/>
          <a:stretch/>
        </p:blipFill>
        <p:spPr>
          <a:xfrm>
            <a:off x="5189006" y="836712"/>
            <a:ext cx="2047290" cy="5263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960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Epoxy filled bags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77046AD-E34E-4B18-A701-1DBE95EFDC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 r="20600"/>
          <a:stretch/>
        </p:blipFill>
        <p:spPr>
          <a:xfrm rot="5400000">
            <a:off x="130330" y="1389950"/>
            <a:ext cx="5256582" cy="386207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C5A311F7-E70F-410F-BE1A-BBD460F1341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6" r="25596"/>
          <a:stretch/>
        </p:blipFill>
        <p:spPr>
          <a:xfrm>
            <a:off x="5076056" y="692696"/>
            <a:ext cx="3528392" cy="3056368"/>
          </a:xfrm>
          <a:prstGeom prst="rect">
            <a:avLst/>
          </a:prstGeom>
        </p:spPr>
      </p:pic>
      <p:sp>
        <p:nvSpPr>
          <p:cNvPr id="9" name="3 Marcador de contenido">
            <a:extLst>
              <a:ext uri="{FF2B5EF4-FFF2-40B4-BE49-F238E27FC236}">
                <a16:creationId xmlns:a16="http://schemas.microsoft.com/office/drawing/2014/main" id="{E704ECFD-F3C2-43E8-907B-F831BFB6C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0032" y="4149080"/>
            <a:ext cx="3744416" cy="158417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Hand made bags with folded polyimide and glue.</a:t>
            </a:r>
          </a:p>
          <a:p>
            <a:r>
              <a:rPr lang="en-US" sz="2000" dirty="0">
                <a:solidFill>
                  <a:schemeClr val="tx1"/>
                </a:solidFill>
              </a:rPr>
              <a:t>Assembly under vertical press.</a:t>
            </a:r>
            <a:endParaRPr lang="en-US" sz="1600" dirty="0">
              <a:solidFill>
                <a:schemeClr val="tx1"/>
              </a:solidFill>
            </a:endParaRPr>
          </a:p>
          <a:p>
            <a:pPr lvl="1"/>
            <a:endParaRPr lang="en-US" sz="12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980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Curved CCT prototype: dummy former</a:t>
            </a:r>
          </a:p>
        </p:txBody>
      </p:sp>
      <p:sp>
        <p:nvSpPr>
          <p:cNvPr id="6" name="3 Marcador de contenido">
            <a:extLst>
              <a:ext uri="{FF2B5EF4-FFF2-40B4-BE49-F238E27FC236}">
                <a16:creationId xmlns:a16="http://schemas.microsoft.com/office/drawing/2014/main" id="{BB8BA3B9-0673-4ED5-AF0D-285370D95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6963" y="5733256"/>
            <a:ext cx="8015429" cy="504056"/>
          </a:xfrm>
        </p:spPr>
        <p:txBody>
          <a:bodyPr>
            <a:normAutofit fontScale="92500"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Former made in aluminum parts fitted by shrinking with liquid nitrogen.</a:t>
            </a:r>
            <a:endParaRPr lang="en-US" sz="1600" dirty="0">
              <a:solidFill>
                <a:schemeClr val="tx1"/>
              </a:solidFill>
            </a:endParaRPr>
          </a:p>
          <a:p>
            <a:pPr lvl="1"/>
            <a:endParaRPr lang="en-US" sz="12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F91FC25-2D64-4CE3-B254-2DD7CB9B42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50876" y="-411215"/>
            <a:ext cx="1944216" cy="433976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7F6E1B6-0841-4073-872C-20B809C0EA8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091"/>
          <a:stretch/>
        </p:blipFill>
        <p:spPr>
          <a:xfrm>
            <a:off x="3186403" y="2105030"/>
            <a:ext cx="5842992" cy="362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261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Curved CCT prototype</a:t>
            </a:r>
          </a:p>
        </p:txBody>
      </p:sp>
      <p:sp>
        <p:nvSpPr>
          <p:cNvPr id="6" name="3 Marcador de contenido">
            <a:extLst>
              <a:ext uri="{FF2B5EF4-FFF2-40B4-BE49-F238E27FC236}">
                <a16:creationId xmlns:a16="http://schemas.microsoft.com/office/drawing/2014/main" id="{BB8BA3B9-0673-4ED5-AF0D-285370D95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6963" y="5481228"/>
            <a:ext cx="7848431" cy="50405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Impregnation </a:t>
            </a:r>
            <a:r>
              <a:rPr lang="en-US" sz="2000" dirty="0" err="1">
                <a:solidFill>
                  <a:schemeClr val="tx1"/>
                </a:solidFill>
              </a:rPr>
              <a:t>mould</a:t>
            </a:r>
            <a:r>
              <a:rPr lang="en-US" sz="2000" dirty="0">
                <a:solidFill>
                  <a:schemeClr val="tx1"/>
                </a:solidFill>
              </a:rPr>
              <a:t> in two halves (CTD-528 epoxy).</a:t>
            </a:r>
            <a:endParaRPr lang="en-US" sz="1600" dirty="0">
              <a:solidFill>
                <a:schemeClr val="tx1"/>
              </a:solidFill>
            </a:endParaRPr>
          </a:p>
          <a:p>
            <a:pPr lvl="1"/>
            <a:endParaRPr lang="en-US" sz="12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071155A-66E2-4A6D-BC6D-EA84F7E944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27191"/>
            <a:ext cx="6760260" cy="3028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7765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TM10001106[[fn=Distintivo]]</Template>
  <TotalTime>0</TotalTime>
  <Words>416</Words>
  <Application>Microsoft Office PowerPoint</Application>
  <PresentationFormat>Presentación en pantalla (4:3)</PresentationFormat>
  <Paragraphs>85</Paragraphs>
  <Slides>14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Thème Office</vt:lpstr>
      <vt:lpstr>Visit to LBNL facilities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Thank you very much for your attention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2016-04-21T14:50:33Z</dcterms:created>
  <dcterms:modified xsi:type="dcterms:W3CDTF">2023-05-10T09:12:26Z</dcterms:modified>
</cp:coreProperties>
</file>