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62" r:id="rId2"/>
    <p:sldId id="390" r:id="rId3"/>
    <p:sldId id="347" r:id="rId4"/>
    <p:sldId id="263" r:id="rId5"/>
    <p:sldId id="264" r:id="rId6"/>
    <p:sldId id="391" r:id="rId7"/>
    <p:sldId id="394" r:id="rId8"/>
    <p:sldId id="267" r:id="rId9"/>
    <p:sldId id="389" r:id="rId10"/>
    <p:sldId id="392" r:id="rId11"/>
    <p:sldId id="393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E2C61"/>
    <a:srgbClr val="C00000"/>
    <a:srgbClr val="70309F"/>
    <a:srgbClr val="BEBFBF"/>
    <a:srgbClr val="4471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32"/>
    <p:restoredTop sz="94663"/>
  </p:normalViewPr>
  <p:slideViewPr>
    <p:cSldViewPr snapToGrid="0" snapToObjects="1">
      <p:cViewPr varScale="1">
        <p:scale>
          <a:sx n="121" d="100"/>
          <a:sy n="121" d="100"/>
        </p:scale>
        <p:origin x="9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822B7-D429-AE45-9F06-244E0C0B464D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A9180-A624-9048-AF88-58EF8BFFF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8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6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EA9265-A90D-311A-718C-6DCF0085078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2C2C271-FFCB-B645-B1DD-F122B7C388BF}" type="slidenum">
              <a:t>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210F3E-3DBA-C814-EED6-38C7CB95D9A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F2E501-771C-6259-1E49-F7EEA00395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733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351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0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43773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973347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69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7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5566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01844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2996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49450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1496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72077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602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pub/LCG/WLCGServiceIncidents/RAL-LCG2NetworkOutageSIROctober2022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063018"/>
            <a:ext cx="4840803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RAL-LCG2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Outage October 2022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4371342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8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learnt – legacy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weren’t surprised that the Legacy network failed.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We have been working to replace it since 2020.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Between 2015 and 2018 there was no permanent RAL Tier-1 Manager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Strategic decisions about the network weren’t made which delayed necessary upgrades and replacements.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legacy network has been rebuilt simpler and with less ancient hardware and will be completely phased out by end of 2024.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new network is starting to deliver significant benefits (e.g. LHCONE, multiple 100Gb/s OPN links)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criticality of the network has been recognized and effort to support it is a core part of the GridPP7 funding bid.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4</a:t>
            </a:r>
            <a:r>
              <a:rPr lang="en-US" baseline="30000" dirty="0"/>
              <a:t>th</a:t>
            </a:r>
            <a:r>
              <a:rPr lang="en-US" dirty="0"/>
              <a:t> May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258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learnt – operational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When RAL has a major outage it is likely to affect both the standard Tier-1 services and GOCDB.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Better documentation has been put in place to ensure that more people know how to announce a downtime when you can’t use the GOCDB.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One Antares server (CTA-Frontend) was setup on the legacy Tier-1 network.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This has now been moved to the correct location on the network.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criticality of the management network for disaster recovery had been underestimated.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We have invested £350k to purchase 110 new switches to modernize the hardware.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were already in the process of moving our documentation and ticket system to Jira and Confluence in the Cloud.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This should allow for more effective Disaster Recovery as it won’t be affected by an outage.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4</a:t>
            </a:r>
            <a:r>
              <a:rPr lang="en-US" baseline="30000" dirty="0"/>
              <a:t>th</a:t>
            </a:r>
            <a:r>
              <a:rPr lang="en-US" dirty="0"/>
              <a:t> May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80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/>
          <p:cNvSpPr txBox="1"/>
          <p:nvPr/>
        </p:nvSpPr>
        <p:spPr>
          <a:xfrm>
            <a:off x="0" y="105103"/>
            <a:ext cx="12191191" cy="6950057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177" spc="-1" dirty="0">
                <a:solidFill>
                  <a:schemeClr val="bg1"/>
                </a:solidFill>
                <a:latin typeface="Arial"/>
                <a:ea typeface="Noto Sans CJK SC"/>
              </a:rPr>
              <a:t>New Network — March 2023</a:t>
            </a:r>
            <a:br>
              <a:rPr sz="2177" dirty="0">
                <a:solidFill>
                  <a:schemeClr val="bg1"/>
                </a:solidFill>
              </a:rPr>
            </a:br>
            <a:r>
              <a:rPr lang="en-GB" sz="1693" spc="-1" dirty="0">
                <a:solidFill>
                  <a:schemeClr val="bg1"/>
                </a:solidFill>
                <a:latin typeface="Arial"/>
              </a:rPr>
              <a:t>(All links 100Gbps)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5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report </a:t>
            </a:r>
            <a:r>
              <a:rPr lang="en-US" dirty="0" err="1"/>
              <a:t>summarises</a:t>
            </a:r>
            <a:r>
              <a:rPr lang="en-US" dirty="0"/>
              <a:t> the RAL-LCG2 Network outage which involved two outages and caused significant degradation to services for ~10 days.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Full SIR can be found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4</a:t>
            </a:r>
            <a:r>
              <a:rPr lang="en-US" baseline="30000" dirty="0"/>
              <a:t>th</a:t>
            </a:r>
            <a:r>
              <a:rPr lang="en-US" dirty="0"/>
              <a:t> May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298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Legacy Network Meltdown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On Monday 17th October 2022 ~15:00 local time: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One of the two core Z9100 failed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One of the Facilities database server switches suffered a hardware failure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Took out RT ticketing system, FTS and GOCDB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One of the echo storage switches crashed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Took out 25 storage nodes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Lots of spanning tree changes on management network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Rapid </a:t>
            </a:r>
            <a:r>
              <a:rPr lang="en-US" dirty="0" err="1"/>
              <a:t>toplogy</a:t>
            </a:r>
            <a:r>
              <a:rPr lang="en-US" dirty="0"/>
              <a:t> changes caused instability of MLAG &amp; VRRP in core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Remaining core switches failed over to broadcast (i.e. hub) mode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4</a:t>
            </a:r>
            <a:r>
              <a:rPr lang="en-US" baseline="30000" dirty="0"/>
              <a:t>th</a:t>
            </a:r>
            <a:r>
              <a:rPr lang="en-US" dirty="0"/>
              <a:t> May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850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3BBC7396-3E38-D0D0-8106-08EC0DAB985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9" y="54423"/>
            <a:ext cx="12190382" cy="6748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r>
              <a:rPr lang="en-GB" sz="2177" spc="-1">
                <a:latin typeface="Arial"/>
              </a:rPr>
              <a:t>Legacy Network — October 2022</a:t>
            </a:r>
          </a:p>
          <a:p>
            <a:pPr algn="ctr">
              <a:lnSpc>
                <a:spcPct val="100000"/>
              </a:lnSpc>
              <a:buNone/>
            </a:pPr>
            <a:r>
              <a:rPr lang="en-GB" sz="1693" spc="-1">
                <a:latin typeface="Arial"/>
              </a:rPr>
              <a:t>(Mixed 10/40/100Gbps)</a:t>
            </a:r>
          </a:p>
        </p:txBody>
      </p:sp>
      <p:sp>
        <p:nvSpPr>
          <p:cNvPr id="58" name="Freeform 57"/>
          <p:cNvSpPr/>
          <p:nvPr/>
        </p:nvSpPr>
        <p:spPr>
          <a:xfrm>
            <a:off x="2960841" y="2133393"/>
            <a:ext cx="1088466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Freeform 58"/>
          <p:cNvSpPr/>
          <p:nvPr/>
        </p:nvSpPr>
        <p:spPr>
          <a:xfrm>
            <a:off x="522678" y="3004166"/>
            <a:ext cx="914311" cy="43538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Freeform 59"/>
          <p:cNvSpPr/>
          <p:nvPr/>
        </p:nvSpPr>
        <p:spPr>
          <a:xfrm>
            <a:off x="8055296" y="2133828"/>
            <a:ext cx="1088466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Freeform 60"/>
          <p:cNvSpPr/>
          <p:nvPr/>
        </p:nvSpPr>
        <p:spPr>
          <a:xfrm>
            <a:off x="8055732" y="3353345"/>
            <a:ext cx="1088466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Freeform 61"/>
          <p:cNvSpPr/>
          <p:nvPr/>
        </p:nvSpPr>
        <p:spPr>
          <a:xfrm>
            <a:off x="9709329" y="1132005"/>
            <a:ext cx="914311" cy="43538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Key staff away at </a:t>
            </a:r>
            <a:r>
              <a:rPr lang="en-US" dirty="0" err="1"/>
              <a:t>HEPiX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Additional faults found when trying to restart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Restoring VLT crashed switches immediately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Fan and power supply failed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Z9000s &amp; Z9100s out-of-maintenance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 spare hardware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were able to get the network functional by the end of the day (17</a:t>
            </a:r>
            <a:r>
              <a:rPr lang="en-US" baseline="30000" dirty="0"/>
              <a:t>th</a:t>
            </a:r>
            <a:r>
              <a:rPr lang="en-US" dirty="0"/>
              <a:t>) and many services returned to production the following day.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However we had no resilience and batch and Echo needed to be limited.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One good thing: Plans had been made for migrating off them	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4</a:t>
            </a:r>
            <a:r>
              <a:rPr lang="en-US" baseline="30000" dirty="0"/>
              <a:t>th</a:t>
            </a:r>
            <a:r>
              <a:rPr lang="en-US" dirty="0"/>
              <a:t> May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35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 up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Decided to make 12 months of planned changes in a single day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Scheduled an intervention for 26</a:t>
            </a:r>
            <a:r>
              <a:rPr lang="en-US" baseline="30000" dirty="0"/>
              <a:t>th</a:t>
            </a:r>
            <a:r>
              <a:rPr lang="en-US" dirty="0"/>
              <a:t> October.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Moved 56 cables and config from four core switches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Not everything came back correctly so downtime had to be extended.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It wasn’t bad for the complexity of the change and the time pressure.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Disabled management network entirely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Designed an interim replacement architecture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Replacement has been slow, but steady progress.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4</a:t>
            </a:r>
            <a:r>
              <a:rPr lang="en-US" baseline="30000" dirty="0"/>
              <a:t>th</a:t>
            </a:r>
            <a:r>
              <a:rPr lang="en-US" dirty="0"/>
              <a:t> May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659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1085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endParaRPr lang="en-GB" sz="2177" spc="-1">
              <a:latin typeface="Arial"/>
            </a:endParaRPr>
          </a:p>
          <a:p>
            <a:pPr algn="ctr">
              <a:buNone/>
            </a:pPr>
            <a:r>
              <a:rPr lang="en-GB" sz="2177" spc="-1">
                <a:latin typeface="Arial"/>
              </a:rPr>
              <a:t>Legacy Network — March 2023</a:t>
            </a:r>
          </a:p>
          <a:p>
            <a:pPr algn="ctr">
              <a:lnSpc>
                <a:spcPct val="100000"/>
              </a:lnSpc>
              <a:buNone/>
            </a:pPr>
            <a:r>
              <a:rPr lang="en-GB" sz="1693" spc="-1">
                <a:latin typeface="Arial"/>
              </a:rPr>
              <a:t>(Mixed 40/100Gbps)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Lessons learnt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02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55552</TotalTime>
  <Words>706</Words>
  <Application>Microsoft Macintosh PowerPoint</Application>
  <PresentationFormat>Widescreen</PresentationFormat>
  <Paragraphs>87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Regular</vt:lpstr>
      <vt:lpstr>Calibri</vt:lpstr>
      <vt:lpstr>Wingdings</vt:lpstr>
      <vt:lpstr>Font and logo master</vt:lpstr>
      <vt:lpstr>PowerPoint Presentation</vt:lpstr>
      <vt:lpstr>Introduction</vt:lpstr>
      <vt:lpstr>Legacy Network Meltdown</vt:lpstr>
      <vt:lpstr>PowerPoint Presentation</vt:lpstr>
      <vt:lpstr>PowerPoint Presentation</vt:lpstr>
      <vt:lpstr>Initial Response</vt:lpstr>
      <vt:lpstr>Follow up response</vt:lpstr>
      <vt:lpstr>PowerPoint Presentation</vt:lpstr>
      <vt:lpstr>PowerPoint Presentation</vt:lpstr>
      <vt:lpstr>Lesson learnt – legacy network</vt:lpstr>
      <vt:lpstr>Lesson learnt – operational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28</cp:revision>
  <dcterms:created xsi:type="dcterms:W3CDTF">2021-03-01T01:09:53Z</dcterms:created>
  <dcterms:modified xsi:type="dcterms:W3CDTF">2023-05-04T13:13:31Z</dcterms:modified>
</cp:coreProperties>
</file>