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83" r:id="rId1"/>
  </p:sldMasterIdLst>
  <p:notesMasterIdLst>
    <p:notesMasterId r:id="rId13"/>
  </p:notesMasterIdLst>
  <p:handoutMasterIdLst>
    <p:handoutMasterId r:id="rId14"/>
  </p:handoutMasterIdLst>
  <p:sldIdLst>
    <p:sldId id="256" r:id="rId2"/>
    <p:sldId id="1908" r:id="rId3"/>
    <p:sldId id="2036" r:id="rId4"/>
    <p:sldId id="2018" r:id="rId5"/>
    <p:sldId id="2028" r:id="rId6"/>
    <p:sldId id="2030" r:id="rId7"/>
    <p:sldId id="2031" r:id="rId8"/>
    <p:sldId id="2037" r:id="rId9"/>
    <p:sldId id="2016" r:id="rId10"/>
    <p:sldId id="2035" r:id="rId11"/>
    <p:sldId id="2038" r:id="rId1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F31C83A8-4A90-2F4C-8A61-251FB332805A}">
          <p14:sldIdLst>
            <p14:sldId id="256"/>
            <p14:sldId id="1908"/>
            <p14:sldId id="2036"/>
            <p14:sldId id="2018"/>
            <p14:sldId id="2028"/>
            <p14:sldId id="2030"/>
            <p14:sldId id="2031"/>
            <p14:sldId id="2037"/>
          </p14:sldIdLst>
        </p14:section>
        <p14:section name="Untitled Section" id="{7580621C-DC13-FB43-B5CC-0AC9A05901B0}">
          <p14:sldIdLst>
            <p14:sldId id="2016"/>
            <p14:sldId id="2035"/>
            <p14:sldId id="2038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orient="horz" pos="346" userDrawn="1">
          <p15:clr>
            <a:srgbClr val="A4A3A4"/>
          </p15:clr>
        </p15:guide>
        <p15:guide id="3" orient="horz" pos="3974" userDrawn="1">
          <p15:clr>
            <a:srgbClr val="A4A3A4"/>
          </p15:clr>
        </p15:guide>
        <p15:guide id="4" orient="horz" pos="1026" userDrawn="1">
          <p15:clr>
            <a:srgbClr val="A4A3A4"/>
          </p15:clr>
        </p15:guide>
        <p15:guide id="5" pos="3840" userDrawn="1">
          <p15:clr>
            <a:srgbClr val="A4A3A4"/>
          </p15:clr>
        </p15:guide>
        <p15:guide id="6" pos="695" userDrawn="1">
          <p15:clr>
            <a:srgbClr val="A4A3A4"/>
          </p15:clr>
        </p15:guide>
        <p15:guide id="7" pos="6985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PARAT Isabelle" initials="PI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CC"/>
    <a:srgbClr val="132577"/>
    <a:srgbClr val="51A026"/>
    <a:srgbClr val="AF007C"/>
    <a:srgbClr val="4AB151"/>
    <a:srgbClr val="0000FF"/>
    <a:srgbClr val="1429FA"/>
    <a:srgbClr val="ED7703"/>
    <a:srgbClr val="F2F2F2"/>
    <a:srgbClr val="C3EE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0" autoAdjust="0"/>
    <p:restoredTop sz="87969" autoAdjust="0"/>
  </p:normalViewPr>
  <p:slideViewPr>
    <p:cSldViewPr showGuides="1">
      <p:cViewPr varScale="1">
        <p:scale>
          <a:sx n="140" d="100"/>
          <a:sy n="140" d="100"/>
        </p:scale>
        <p:origin x="912" y="126"/>
      </p:cViewPr>
      <p:guideLst>
        <p:guide orient="horz" pos="2160"/>
        <p:guide orient="horz" pos="346"/>
        <p:guide orient="horz" pos="3974"/>
        <p:guide orient="horz" pos="1026"/>
        <p:guide pos="3840"/>
        <p:guide pos="695"/>
        <p:guide pos="6985"/>
      </p:guideLst>
    </p:cSldViewPr>
  </p:slideViewPr>
  <p:outlineViewPr>
    <p:cViewPr>
      <p:scale>
        <a:sx n="33" d="100"/>
        <a:sy n="33" d="100"/>
      </p:scale>
      <p:origin x="0" y="-76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3453A9-2717-AA4F-815A-292CD94D0432}" type="datetimeFigureOut">
              <a:rPr lang="en-US" smtClean="0"/>
              <a:pPr/>
              <a:t>5/4/2023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27DF195-CAF6-9240-87FA-88F33FF6902A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33774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80E798-53FF-4C51-A981-953463752515}" type="datetimeFigureOut">
              <a:rPr lang="fr-FR" smtClean="0"/>
              <a:pPr/>
              <a:t>04/05/2023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B06CD8F-B7ED-4A05-9FB1-A01CC0EF02CC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40845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B06CD8F-B7ED-4A05-9FB1-A01CC0EF02CC}" type="slidenum">
              <a:rPr lang="fr-FR" smtClean="0"/>
              <a:pPr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9195234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B06CD8F-B7ED-4A05-9FB1-A01CC0EF02CC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0857844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B06CD8F-B7ED-4A05-9FB1-A01CC0EF02CC}" type="slidenum">
              <a:rPr lang="fr-FR" smtClean="0"/>
              <a:pPr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59791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mple Title 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2208799" cy="68688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7912" y="6196868"/>
            <a:ext cx="3034088" cy="661133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40196"/>
            <a:ext cx="2631445" cy="71780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1" y="536576"/>
            <a:ext cx="10678583" cy="2246313"/>
          </a:xfrm>
        </p:spPr>
        <p:txBody>
          <a:bodyPr anchor="b" anchorCtr="0">
            <a:noAutofit/>
          </a:bodyPr>
          <a:lstStyle>
            <a:lvl1pPr>
              <a:defRPr sz="4300" b="1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42951" y="3646170"/>
            <a:ext cx="10653183" cy="2187702"/>
          </a:xfrm>
        </p:spPr>
        <p:txBody>
          <a:bodyPr>
            <a:noAutofit/>
          </a:bodyPr>
          <a:lstStyle>
            <a:lvl1pPr marL="0" indent="0" algn="l">
              <a:lnSpc>
                <a:spcPct val="110000"/>
              </a:lnSpc>
              <a:buNone/>
              <a:defRPr sz="1600" b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CA" dirty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1" hasCustomPrompt="1"/>
          </p:nvPr>
        </p:nvSpPr>
        <p:spPr>
          <a:xfrm>
            <a:off x="742951" y="2755012"/>
            <a:ext cx="10678583" cy="635889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defRPr sz="4200" b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CA" dirty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1679133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25272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" y="934934"/>
            <a:ext cx="11580335" cy="202691"/>
          </a:xfrm>
          <a:prstGeom prst="rect">
            <a:avLst/>
          </a:prstGeom>
        </p:spPr>
      </p:pic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3"/>
          </p:nvPr>
        </p:nvSpPr>
        <p:spPr>
          <a:xfrm>
            <a:off x="593963" y="6543674"/>
            <a:ext cx="7432437" cy="314326"/>
          </a:xfrm>
        </p:spPr>
        <p:txBody>
          <a:bodyPr/>
          <a:lstStyle/>
          <a:p>
            <a:r>
              <a:rPr lang="nl-NL" b="1"/>
              <a:t>X. Huang (SLAC)</a:t>
            </a:r>
            <a:endParaRPr lang="en-US" dirty="0"/>
          </a:p>
        </p:txBody>
      </p:sp>
      <p:sp>
        <p:nvSpPr>
          <p:cNvPr id="16" name="Content Placeholder 15"/>
          <p:cNvSpPr>
            <a:spLocks noGrp="1"/>
          </p:cNvSpPr>
          <p:nvPr>
            <p:ph sz="quarter" idx="14"/>
          </p:nvPr>
        </p:nvSpPr>
        <p:spPr>
          <a:xfrm>
            <a:off x="304800" y="1252728"/>
            <a:ext cx="11275563" cy="5065523"/>
          </a:xfrm>
        </p:spPr>
        <p:txBody>
          <a:bodyPr/>
          <a:lstStyle>
            <a:lvl1pPr>
              <a:buClr>
                <a:srgbClr val="981E32"/>
              </a:buClr>
              <a:defRPr/>
            </a:lvl1pPr>
            <a:lvl2pPr>
              <a:buClr>
                <a:srgbClr val="981E32"/>
              </a:buClr>
              <a:defRPr sz="2400"/>
            </a:lvl2pPr>
            <a:lvl3pPr>
              <a:buClr>
                <a:srgbClr val="981E32"/>
              </a:buClr>
              <a:defRPr sz="1800"/>
            </a:lvl3pPr>
            <a:lvl4pPr>
              <a:buClr>
                <a:srgbClr val="981E32"/>
              </a:buClr>
              <a:defRPr/>
            </a:lvl4pPr>
            <a:lvl5pPr>
              <a:buClr>
                <a:srgbClr val="981E32"/>
              </a:buCl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2607224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line head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25272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" y="934934"/>
            <a:ext cx="11580335" cy="202691"/>
          </a:xfrm>
          <a:prstGeom prst="rect">
            <a:avLst/>
          </a:prstGeom>
        </p:spPr>
      </p:pic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3"/>
          </p:nvPr>
        </p:nvSpPr>
        <p:spPr>
          <a:xfrm>
            <a:off x="593963" y="6543674"/>
            <a:ext cx="4486037" cy="314326"/>
          </a:xfrm>
        </p:spPr>
        <p:txBody>
          <a:bodyPr/>
          <a:lstStyle/>
          <a:p>
            <a:r>
              <a:rPr lang="nl-NL" b="1"/>
              <a:t>X. Huang (SLAC)</a:t>
            </a:r>
            <a:endParaRPr lang="en-US" dirty="0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5"/>
          </p:nvPr>
        </p:nvSpPr>
        <p:spPr>
          <a:xfrm>
            <a:off x="4861984" y="1723840"/>
            <a:ext cx="3256453" cy="2224216"/>
          </a:xfrm>
        </p:spPr>
        <p:txBody>
          <a:bodyPr/>
          <a:lstStyle/>
          <a:p>
            <a:r>
              <a:rPr lang="en-US"/>
              <a:t>Click icon to add picture</a:t>
            </a:r>
            <a:endParaRPr lang="en-CA" dirty="0"/>
          </a:p>
        </p:txBody>
      </p:sp>
      <p:sp>
        <p:nvSpPr>
          <p:cNvPr id="11" name="Picture Placeholder 4"/>
          <p:cNvSpPr>
            <a:spLocks noGrp="1"/>
          </p:cNvSpPr>
          <p:nvPr>
            <p:ph type="pic" sz="quarter" idx="16"/>
          </p:nvPr>
        </p:nvSpPr>
        <p:spPr>
          <a:xfrm>
            <a:off x="4861984" y="4094034"/>
            <a:ext cx="3256453" cy="2224216"/>
          </a:xfrm>
        </p:spPr>
        <p:txBody>
          <a:bodyPr/>
          <a:lstStyle/>
          <a:p>
            <a:r>
              <a:rPr lang="en-US"/>
              <a:t>Click icon to add picture</a:t>
            </a:r>
            <a:endParaRPr lang="en-CA" dirty="0"/>
          </a:p>
        </p:txBody>
      </p:sp>
      <p:sp>
        <p:nvSpPr>
          <p:cNvPr id="13" name="Picture Placeholder 4"/>
          <p:cNvSpPr>
            <a:spLocks noGrp="1"/>
          </p:cNvSpPr>
          <p:nvPr>
            <p:ph type="pic" sz="quarter" idx="17"/>
          </p:nvPr>
        </p:nvSpPr>
        <p:spPr>
          <a:xfrm>
            <a:off x="8323939" y="1723840"/>
            <a:ext cx="3256453" cy="4594410"/>
          </a:xfrm>
        </p:spPr>
        <p:txBody>
          <a:bodyPr/>
          <a:lstStyle/>
          <a:p>
            <a:r>
              <a:rPr lang="en-US"/>
              <a:t>Click icon to add picture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8"/>
          </p:nvPr>
        </p:nvSpPr>
        <p:spPr>
          <a:xfrm>
            <a:off x="594785" y="1670050"/>
            <a:ext cx="4017433" cy="46482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8630578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Chart on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25272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" y="934934"/>
            <a:ext cx="11580335" cy="202691"/>
          </a:xfrm>
          <a:prstGeom prst="rect">
            <a:avLst/>
          </a:prstGeom>
        </p:spPr>
      </p:pic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3"/>
          </p:nvPr>
        </p:nvSpPr>
        <p:spPr>
          <a:xfrm>
            <a:off x="593963" y="6543674"/>
            <a:ext cx="4689237" cy="314326"/>
          </a:xfrm>
        </p:spPr>
        <p:txBody>
          <a:bodyPr/>
          <a:lstStyle/>
          <a:p>
            <a:r>
              <a:rPr lang="nl-NL" b="1"/>
              <a:t>X. Huang (SLAC)</a:t>
            </a:r>
            <a:endParaRPr lang="en-US" dirty="0"/>
          </a:p>
        </p:txBody>
      </p:sp>
      <p:sp>
        <p:nvSpPr>
          <p:cNvPr id="3" name="Chart Placeholder 2"/>
          <p:cNvSpPr>
            <a:spLocks noGrp="1"/>
          </p:cNvSpPr>
          <p:nvPr>
            <p:ph type="chart" sz="quarter" idx="15"/>
          </p:nvPr>
        </p:nvSpPr>
        <p:spPr>
          <a:xfrm>
            <a:off x="8009467" y="1670050"/>
            <a:ext cx="3556000" cy="4648200"/>
          </a:xfrm>
        </p:spPr>
        <p:txBody>
          <a:bodyPr/>
          <a:lstStyle/>
          <a:p>
            <a:r>
              <a:rPr lang="en-US"/>
              <a:t>Click icon to add chart</a:t>
            </a:r>
            <a:endParaRPr lang="en-CA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6"/>
          </p:nvPr>
        </p:nvSpPr>
        <p:spPr>
          <a:xfrm>
            <a:off x="594784" y="1670050"/>
            <a:ext cx="7313083" cy="46482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8107304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12192000" cy="6858000"/>
          </a:xfrm>
        </p:spPr>
        <p:txBody>
          <a:bodyPr lIns="432000"/>
          <a:lstStyle>
            <a:lvl1pPr>
              <a:defRPr b="1" baseline="0">
                <a:solidFill>
                  <a:srgbClr val="FF0000"/>
                </a:solidFill>
              </a:defRPr>
            </a:lvl1pPr>
          </a:lstStyle>
          <a:p>
            <a:br>
              <a:rPr lang="en-CA" dirty="0"/>
            </a:br>
            <a:br>
              <a:rPr lang="en-CA" dirty="0"/>
            </a:br>
            <a:br>
              <a:rPr lang="en-CA" dirty="0"/>
            </a:br>
            <a:br>
              <a:rPr lang="en-CA" dirty="0"/>
            </a:br>
            <a:br>
              <a:rPr lang="en-CA" dirty="0"/>
            </a:br>
            <a:br>
              <a:rPr lang="en-CA" dirty="0"/>
            </a:br>
            <a:r>
              <a:rPr lang="en-CA" dirty="0"/>
              <a:t>***INSTRUCTIONS FOR APPLYING IMAGE BACKGROUNDTO SLIDE LAYOUT***</a:t>
            </a:r>
            <a:br>
              <a:rPr lang="en-CA" dirty="0"/>
            </a:br>
            <a:r>
              <a:rPr lang="en-CA" dirty="0"/>
              <a:t>STEP 1: Click icon to insert image</a:t>
            </a:r>
            <a:br>
              <a:rPr lang="en-CA" dirty="0"/>
            </a:br>
            <a:r>
              <a:rPr lang="en-CA" dirty="0"/>
              <a:t>STEP 2: Once image is inserted, right-click image, and choose ‘Send to Back’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2823562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2429" y="129091"/>
            <a:ext cx="10804760" cy="753033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93965" y="1667866"/>
            <a:ext cx="10813225" cy="4650384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93963" y="6543674"/>
            <a:ext cx="4486037" cy="314326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1050">
                <a:solidFill>
                  <a:schemeClr val="bg2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b="1"/>
              <a:t>X. Huang (SLAC)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421533" y="6318251"/>
            <a:ext cx="425243" cy="539750"/>
          </a:xfrm>
          <a:prstGeom prst="rect">
            <a:avLst/>
          </a:prstGeom>
        </p:spPr>
        <p:txBody>
          <a:bodyPr vert="horz" lIns="72000" tIns="57600" rIns="72000" bIns="45720" rtlCol="0" anchor="ctr"/>
          <a:lstStyle>
            <a:lvl1pPr algn="l">
              <a:defRPr sz="1050" b="0">
                <a:solidFill>
                  <a:schemeClr val="bg2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5BD36294-2849-48A8-8531-5354CF3095D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94905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85" r:id="rId2"/>
    <p:sldLayoutId id="2147483686" r:id="rId3"/>
    <p:sldLayoutId id="2147483687" r:id="rId4"/>
    <p:sldLayoutId id="2147483688" r:id="rId5"/>
  </p:sldLayoutIdLst>
  <p:hf hdr="0" dt="0"/>
  <p:txStyles>
    <p:titleStyle>
      <a:lvl1pPr algn="l" defTabSz="914400" rtl="0" eaLnBrk="1" latinLnBrk="0" hangingPunct="1">
        <a:spcBef>
          <a:spcPct val="0"/>
        </a:spcBef>
        <a:buNone/>
        <a:defRPr sz="2400" b="1" kern="1200">
          <a:solidFill>
            <a:schemeClr val="tx1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0" indent="0" algn="l" defTabSz="914400" rtl="0" eaLnBrk="1" latinLnBrk="0" hangingPunct="1">
        <a:lnSpc>
          <a:spcPct val="120000"/>
        </a:lnSpc>
        <a:spcBef>
          <a:spcPts val="0"/>
        </a:spcBef>
        <a:spcAft>
          <a:spcPts val="300"/>
        </a:spcAft>
        <a:buClr>
          <a:schemeClr val="tx1"/>
        </a:buClr>
        <a:buFont typeface="Arial" pitchFamily="34" charset="0"/>
        <a:buNone/>
        <a:defRPr sz="1600" b="0" kern="1200" baseline="0">
          <a:solidFill>
            <a:schemeClr val="bg2"/>
          </a:solidFill>
          <a:latin typeface="Arial" pitchFamily="34" charset="0"/>
          <a:ea typeface="+mn-ea"/>
          <a:cs typeface="Arial" pitchFamily="34" charset="0"/>
        </a:defRPr>
      </a:lvl1pPr>
      <a:lvl2pPr marL="180000" indent="-180000" algn="l" defTabSz="914400" rtl="0" eaLnBrk="1" latinLnBrk="0" hangingPunct="1">
        <a:lnSpc>
          <a:spcPct val="120000"/>
        </a:lnSpc>
        <a:spcBef>
          <a:spcPts val="800"/>
        </a:spcBef>
        <a:spcAft>
          <a:spcPts val="0"/>
        </a:spcAft>
        <a:buClr>
          <a:schemeClr val="tx1"/>
        </a:buClr>
        <a:buSzPct val="100000"/>
        <a:buFont typeface="Arial" pitchFamily="34" charset="0"/>
        <a:buChar char="•"/>
        <a:defRPr sz="1600" kern="1200">
          <a:solidFill>
            <a:schemeClr val="bg2"/>
          </a:solidFill>
          <a:latin typeface="Arial" pitchFamily="34" charset="0"/>
          <a:ea typeface="+mn-ea"/>
          <a:cs typeface="Arial" pitchFamily="34" charset="0"/>
        </a:defRPr>
      </a:lvl2pPr>
      <a:lvl3pPr marL="504000" indent="-180000" algn="l" defTabSz="914400" rtl="0" eaLnBrk="1" latinLnBrk="0" hangingPunct="1">
        <a:lnSpc>
          <a:spcPct val="120000"/>
        </a:lnSpc>
        <a:spcBef>
          <a:spcPts val="0"/>
        </a:spcBef>
        <a:buClr>
          <a:schemeClr val="tx1"/>
        </a:buClr>
        <a:buSzPct val="100000"/>
        <a:buFont typeface="Arial" pitchFamily="34" charset="0"/>
        <a:buChar char="-"/>
        <a:defRPr sz="1600" kern="1200">
          <a:solidFill>
            <a:schemeClr val="bg2"/>
          </a:solidFill>
          <a:latin typeface="Arial" pitchFamily="34" charset="0"/>
          <a:ea typeface="+mn-ea"/>
          <a:cs typeface="Arial" pitchFamily="34" charset="0"/>
        </a:defRPr>
      </a:lvl3pPr>
      <a:lvl4pPr marL="828000" indent="-180000" algn="l" defTabSz="914400" rtl="0" eaLnBrk="1" latinLnBrk="0" hangingPunct="1">
        <a:lnSpc>
          <a:spcPct val="120000"/>
        </a:lnSpc>
        <a:spcBef>
          <a:spcPts val="0"/>
        </a:spcBef>
        <a:buClr>
          <a:schemeClr val="tx1"/>
        </a:buClr>
        <a:buSzPct val="100000"/>
        <a:buFont typeface="Arial" pitchFamily="34" charset="0"/>
        <a:buChar char="•"/>
        <a:defRPr sz="1600" kern="1200">
          <a:solidFill>
            <a:schemeClr val="bg2"/>
          </a:solidFill>
          <a:latin typeface="Arial" pitchFamily="34" charset="0"/>
          <a:ea typeface="+mn-ea"/>
          <a:cs typeface="Arial" pitchFamily="34" charset="0"/>
        </a:defRPr>
      </a:lvl4pPr>
      <a:lvl5pPr marL="1152000" indent="-180000" algn="l" defTabSz="914400" rtl="0" eaLnBrk="1" latinLnBrk="0" hangingPunct="1">
        <a:lnSpc>
          <a:spcPct val="120000"/>
        </a:lnSpc>
        <a:spcBef>
          <a:spcPts val="0"/>
        </a:spcBef>
        <a:buClr>
          <a:schemeClr val="tx1"/>
        </a:buClr>
        <a:buSzPct val="100000"/>
        <a:buFont typeface="Arial" pitchFamily="34" charset="0"/>
        <a:buChar char="-"/>
        <a:defRPr sz="1600" kern="1200">
          <a:solidFill>
            <a:schemeClr val="bg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2098740" y="548680"/>
            <a:ext cx="8340661" cy="1008608"/>
          </a:xfrm>
          <a:noFill/>
        </p:spPr>
        <p:txBody>
          <a:bodyPr/>
          <a:lstStyle/>
          <a:p>
            <a:pPr algn="ctr"/>
            <a:r>
              <a:rPr lang="en-US" sz="2800" dirty="0">
                <a:solidFill>
                  <a:schemeClr val="bg2"/>
                </a:solidFill>
              </a:rPr>
              <a:t>Update on FCC with Local Chromatic Correction studies</a:t>
            </a:r>
            <a:endParaRPr lang="en-CA" sz="2800" dirty="0">
              <a:solidFill>
                <a:schemeClr val="bg2"/>
              </a:solidFill>
            </a:endParaRPr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>
          <a:xfrm>
            <a:off x="742951" y="2852936"/>
            <a:ext cx="10653183" cy="1008608"/>
          </a:xfrm>
        </p:spPr>
        <p:txBody>
          <a:bodyPr/>
          <a:lstStyle/>
          <a:p>
            <a:pPr algn="ctr"/>
            <a:r>
              <a:rPr lang="en-CA" sz="2400" dirty="0">
                <a:solidFill>
                  <a:schemeClr val="bg2"/>
                </a:solidFill>
              </a:rPr>
              <a:t>Pantaleo Raimondi</a:t>
            </a:r>
          </a:p>
          <a:p>
            <a:pPr algn="ctr"/>
            <a:r>
              <a:rPr lang="en-CA" sz="2400" dirty="0">
                <a:solidFill>
                  <a:schemeClr val="bg2"/>
                </a:solidFill>
              </a:rPr>
              <a:t>SLAC National Accelerator Laboratory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1"/>
          </p:nvPr>
        </p:nvSpPr>
        <p:spPr>
          <a:xfrm>
            <a:off x="2098420" y="1844824"/>
            <a:ext cx="8008937" cy="763334"/>
          </a:xfrm>
        </p:spPr>
        <p:txBody>
          <a:bodyPr/>
          <a:lstStyle/>
          <a:p>
            <a:pPr algn="ctr"/>
            <a:r>
              <a:rPr lang="en-CA" sz="2400" dirty="0">
                <a:solidFill>
                  <a:schemeClr val="bg2"/>
                </a:solidFill>
              </a:rPr>
              <a:t>May 4</a:t>
            </a:r>
            <a:r>
              <a:rPr lang="en-CA" sz="2400" baseline="30000" dirty="0">
                <a:solidFill>
                  <a:schemeClr val="bg2"/>
                </a:solidFill>
              </a:rPr>
              <a:t>th</a:t>
            </a:r>
            <a:r>
              <a:rPr lang="en-CA" sz="2400" dirty="0">
                <a:solidFill>
                  <a:schemeClr val="bg2"/>
                </a:solidFill>
              </a:rPr>
              <a:t>, 2023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248102" y="6658502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>
              <a:solidFill>
                <a:srgbClr val="A4001D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80377626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9D4F484-44E0-314C-C201-17509631F45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4A23564B-8DB6-C943-BDE7-896ACF1922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DA/MA check from S Liuzzo (earlier version with large path lengthening)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2F93469-E59E-2B35-F1CA-A7C786D794A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41828" y="2339040"/>
            <a:ext cx="9650172" cy="433448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E40979E9-14C2-3266-453E-9BD8D9FA55A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8236" y="1249081"/>
            <a:ext cx="5974644" cy="22519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310145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9D4F484-44E0-314C-C201-17509631F45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4A23564B-8DB6-C943-BDE7-896ACF1922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First DA</a:t>
            </a:r>
            <a:r>
              <a:rPr lang="en-US" dirty="0"/>
              <a:t>/</a:t>
            </a:r>
            <a:r>
              <a:rPr lang="en-US"/>
              <a:t>MA checks </a:t>
            </a:r>
            <a:r>
              <a:rPr lang="en-US" dirty="0"/>
              <a:t>with SR at Z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3" name="Table 7">
                <a:extLst>
                  <a:ext uri="{FF2B5EF4-FFF2-40B4-BE49-F238E27FC236}">
                    <a16:creationId xmlns:a16="http://schemas.microsoft.com/office/drawing/2014/main" id="{DFDA7579-A16B-4C9B-F31F-85E979A76DB0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566833443"/>
                  </p:ext>
                </p:extLst>
              </p:nvPr>
            </p:nvGraphicFramePr>
            <p:xfrm>
              <a:off x="47328" y="1052736"/>
              <a:ext cx="11737304" cy="5676174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952328">
                      <a:extLst>
                        <a:ext uri="{9D8B030D-6E8A-4147-A177-3AD203B41FA5}">
                          <a16:colId xmlns:a16="http://schemas.microsoft.com/office/drawing/2014/main" val="1798219486"/>
                        </a:ext>
                      </a:extLst>
                    </a:gridCol>
                    <a:gridCol w="4320480">
                      <a:extLst>
                        <a:ext uri="{9D8B030D-6E8A-4147-A177-3AD203B41FA5}">
                          <a16:colId xmlns:a16="http://schemas.microsoft.com/office/drawing/2014/main" val="134280949"/>
                        </a:ext>
                      </a:extLst>
                    </a:gridCol>
                    <a:gridCol w="4464496">
                      <a:extLst>
                        <a:ext uri="{9D8B030D-6E8A-4147-A177-3AD203B41FA5}">
                          <a16:colId xmlns:a16="http://schemas.microsoft.com/office/drawing/2014/main" val="2826792805"/>
                        </a:ext>
                      </a:extLst>
                    </a:gridCol>
                  </a:tblGrid>
                  <a:tr h="502432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DA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MA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511694104"/>
                      </a:ext>
                    </a:extLst>
                  </a:tr>
                  <a:tr h="2586871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800" b="1" i="1" smtClean="0">
                                    <a:latin typeface="Cambria Math" panose="02040503050406030204" pitchFamily="18" charset="0"/>
                                  </a:rPr>
                                  <m:t>𝒘𝒊𝒕𝒉</m:t>
                                </m:r>
                                <m:r>
                                  <a:rPr lang="en-US" sz="2800" b="1" i="1" smtClean="0"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</m:oMath>
                              <m:oMath xmlns:m="http://schemas.openxmlformats.org/officeDocument/2006/math">
                                <m:r>
                                  <a:rPr lang="en-US" sz="2800" b="1" i="1" smtClean="0">
                                    <a:latin typeface="Cambria Math" panose="02040503050406030204" pitchFamily="18" charset="0"/>
                                  </a:rPr>
                                  <m:t>𝒄𝒓𝒂𝒃</m:t>
                                </m:r>
                                <m:r>
                                  <a:rPr lang="en-US" sz="2800" b="1" i="1" smtClean="0"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en-US" sz="2800" b="1" i="1" smtClean="0">
                                    <a:latin typeface="Cambria Math" panose="02040503050406030204" pitchFamily="18" charset="0"/>
                                  </a:rPr>
                                  <m:t>𝒔𝒆𝒙𝒕𝒖𝒑𝒐𝒍𝒆𝒔</m:t>
                                </m:r>
                              </m:oMath>
                              <m:oMath xmlns:m="http://schemas.openxmlformats.org/officeDocument/2006/math">
                                <m:r>
                                  <a:rPr lang="en-US" sz="2800" b="1" i="1" smtClean="0">
                                    <a:latin typeface="Cambria Math" panose="02040503050406030204" pitchFamily="18" charset="0"/>
                                  </a:rPr>
                                  <m:t>𝒂𝒕</m:t>
                                </m:r>
                                <m:r>
                                  <a:rPr lang="en-US" sz="2800" b="1" i="1" smtClean="0"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en-US" sz="2800" b="1" i="1" smtClean="0">
                                    <a:latin typeface="Cambria Math" panose="02040503050406030204" pitchFamily="18" charset="0"/>
                                  </a:rPr>
                                  <m:t>𝟖𝟎</m:t>
                                </m:r>
                                <m:r>
                                  <a:rPr lang="en-US" sz="2800" b="1" i="1" smtClean="0">
                                    <a:latin typeface="Cambria Math" panose="02040503050406030204" pitchFamily="18" charset="0"/>
                                  </a:rPr>
                                  <m:t>%</m:t>
                                </m:r>
                              </m:oMath>
                            </m:oMathPara>
                          </a14:m>
                          <a:endParaRPr lang="en-US" sz="2800" b="1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729109514"/>
                      </a:ext>
                    </a:extLst>
                  </a:tr>
                  <a:tr h="2586871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800" b="1" i="1" smtClean="0">
                                    <a:latin typeface="Cambria Math" panose="02040503050406030204" pitchFamily="18" charset="0"/>
                                  </a:rPr>
                                  <m:t>𝒘𝒊𝒕𝒉𝒐𝒖𝒕</m:t>
                                </m:r>
                                <m:r>
                                  <a:rPr lang="en-US" sz="2800" b="1" i="1" smtClean="0"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</m:oMath>
                              <m:oMath xmlns:m="http://schemas.openxmlformats.org/officeDocument/2006/math">
                                <m:r>
                                  <a:rPr lang="en-US" sz="2800" b="1" i="1" smtClean="0">
                                    <a:latin typeface="Cambria Math" panose="02040503050406030204" pitchFamily="18" charset="0"/>
                                  </a:rPr>
                                  <m:t>𝒄𝒓𝒂𝒃</m:t>
                                </m:r>
                                <m:r>
                                  <a:rPr lang="en-US" sz="2800" b="1" i="1" smtClean="0"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en-US" sz="2800" b="1" i="1" smtClean="0">
                                    <a:latin typeface="Cambria Math" panose="02040503050406030204" pitchFamily="18" charset="0"/>
                                  </a:rPr>
                                  <m:t>𝒔𝒆𝒙𝒕𝒖𝒑𝒐𝒍𝒆𝒔</m:t>
                                </m:r>
                              </m:oMath>
                            </m:oMathPara>
                          </a14:m>
                          <a:endParaRPr lang="en-US" sz="2800" b="1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124648213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3" name="Table 7">
                <a:extLst>
                  <a:ext uri="{FF2B5EF4-FFF2-40B4-BE49-F238E27FC236}">
                    <a16:creationId xmlns:a16="http://schemas.microsoft.com/office/drawing/2014/main" id="{DFDA7579-A16B-4C9B-F31F-85E979A76DB0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566833443"/>
                  </p:ext>
                </p:extLst>
              </p:nvPr>
            </p:nvGraphicFramePr>
            <p:xfrm>
              <a:off x="47328" y="1052736"/>
              <a:ext cx="11737304" cy="5676174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952328">
                      <a:extLst>
                        <a:ext uri="{9D8B030D-6E8A-4147-A177-3AD203B41FA5}">
                          <a16:colId xmlns:a16="http://schemas.microsoft.com/office/drawing/2014/main" val="1798219486"/>
                        </a:ext>
                      </a:extLst>
                    </a:gridCol>
                    <a:gridCol w="4320480">
                      <a:extLst>
                        <a:ext uri="{9D8B030D-6E8A-4147-A177-3AD203B41FA5}">
                          <a16:colId xmlns:a16="http://schemas.microsoft.com/office/drawing/2014/main" val="134280949"/>
                        </a:ext>
                      </a:extLst>
                    </a:gridCol>
                    <a:gridCol w="4464496">
                      <a:extLst>
                        <a:ext uri="{9D8B030D-6E8A-4147-A177-3AD203B41FA5}">
                          <a16:colId xmlns:a16="http://schemas.microsoft.com/office/drawing/2014/main" val="2826792805"/>
                        </a:ext>
                      </a:extLst>
                    </a:gridCol>
                  </a:tblGrid>
                  <a:tr h="502432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DA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MA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511694104"/>
                      </a:ext>
                    </a:extLst>
                  </a:tr>
                  <a:tr h="2586871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>
                          <a:blip r:embed="rId2"/>
                          <a:stretch>
                            <a:fillRect l="-206" t="-20471" r="-298144" b="-10047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729109514"/>
                      </a:ext>
                    </a:extLst>
                  </a:tr>
                  <a:tr h="2586871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>
                          <a:blip r:embed="rId2"/>
                          <a:stretch>
                            <a:fillRect l="-206" t="-120471" r="-298144" b="-47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124648213"/>
                      </a:ext>
                    </a:extLst>
                  </a:tr>
                </a:tbl>
              </a:graphicData>
            </a:graphic>
          </p:graphicFrame>
        </mc:Fallback>
      </mc:AlternateContent>
      <p:pic>
        <p:nvPicPr>
          <p:cNvPr id="7" name="Picture 6" descr="A picture containing nature, fireplace&#10;&#10;Description automatically generated">
            <a:extLst>
              <a:ext uri="{FF2B5EF4-FFF2-40B4-BE49-F238E27FC236}">
                <a16:creationId xmlns:a16="http://schemas.microsoft.com/office/drawing/2014/main" id="{9AA91E44-6B18-B591-FA07-622BC687D13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5721" y="1628800"/>
            <a:ext cx="3246585" cy="2448000"/>
          </a:xfrm>
          <a:prstGeom prst="rect">
            <a:avLst/>
          </a:prstGeom>
        </p:spPr>
      </p:pic>
      <p:pic>
        <p:nvPicPr>
          <p:cNvPr id="10" name="Picture 9" descr="A picture containing text&#10;&#10;Description automatically generated">
            <a:extLst>
              <a:ext uri="{FF2B5EF4-FFF2-40B4-BE49-F238E27FC236}">
                <a16:creationId xmlns:a16="http://schemas.microsoft.com/office/drawing/2014/main" id="{74FC8790-B47D-26A2-FAE8-0C56C8C3725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6200" y="1628800"/>
            <a:ext cx="3246583" cy="24480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8ED5D057-148B-4883-377A-AA3731E0BB97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5727" y="4221088"/>
            <a:ext cx="3246579" cy="244800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4A30DF6A-B787-95D7-C791-18E40DBCA54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6200" y="4221088"/>
            <a:ext cx="3246585" cy="244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29059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11136561" y="6318251"/>
            <a:ext cx="710216" cy="539750"/>
          </a:xfrm>
        </p:spPr>
        <p:txBody>
          <a:bodyPr/>
          <a:lstStyle/>
          <a:p>
            <a:r>
              <a:rPr lang="en-US" noProof="0" dirty="0"/>
              <a:t>Page </a:t>
            </a:r>
            <a:fld id="{733122C9-A0B9-462F-8757-0847AD287B63}" type="slidenum">
              <a:rPr lang="en-US" noProof="0" smtClean="0"/>
              <a:pPr/>
              <a:t>2</a:t>
            </a:fld>
            <a:endParaRPr lang="en-US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4"/>
          </p:nvPr>
        </p:nvSpPr>
        <p:spPr>
          <a:solidFill>
            <a:schemeClr val="bg1"/>
          </a:solidFill>
          <a:ln>
            <a:solidFill>
              <a:schemeClr val="tx2"/>
            </a:solidFill>
          </a:ln>
        </p:spPr>
        <p:txBody>
          <a:bodyPr>
            <a:normAutofit/>
          </a:bodyPr>
          <a:lstStyle/>
          <a:p>
            <a:endParaRPr lang="en-US" sz="2600" dirty="0">
              <a:solidFill>
                <a:srgbClr val="132577"/>
              </a:solidFill>
            </a:endParaRPr>
          </a:p>
          <a:p>
            <a:pPr marL="457200" indent="-457200">
              <a:buFont typeface="Wingdings" charset="2"/>
              <a:buChar char="Ø"/>
            </a:pPr>
            <a:r>
              <a:rPr lang="en-US" sz="2600" dirty="0">
                <a:solidFill>
                  <a:srgbClr val="132577"/>
                </a:solidFill>
              </a:rPr>
              <a:t>ARC cell</a:t>
            </a:r>
          </a:p>
          <a:p>
            <a:r>
              <a:rPr lang="en-US" sz="2600" dirty="0">
                <a:solidFill>
                  <a:srgbClr val="132577"/>
                </a:solidFill>
              </a:rPr>
              <a:t>     - doubled quadrupoles lengths</a:t>
            </a:r>
          </a:p>
          <a:p>
            <a:r>
              <a:rPr lang="en-US" sz="2600" dirty="0">
                <a:solidFill>
                  <a:srgbClr val="132577"/>
                </a:solidFill>
              </a:rPr>
              <a:t>     - improved transparency conditions for Z-lattice</a:t>
            </a:r>
          </a:p>
          <a:p>
            <a:pPr marL="457200" indent="-457200">
              <a:buFont typeface="Wingdings" charset="2"/>
              <a:buChar char="Ø"/>
            </a:pPr>
            <a:r>
              <a:rPr lang="en-US" sz="2600" dirty="0">
                <a:solidFill>
                  <a:srgbClr val="132577"/>
                </a:solidFill>
              </a:rPr>
              <a:t>FF optimization</a:t>
            </a:r>
          </a:p>
          <a:p>
            <a:r>
              <a:rPr lang="en-US" sz="2600" dirty="0">
                <a:solidFill>
                  <a:srgbClr val="132577"/>
                </a:solidFill>
              </a:rPr>
              <a:t>     - optimized DA with crab </a:t>
            </a:r>
            <a:r>
              <a:rPr lang="en-US" sz="2600" dirty="0" err="1">
                <a:solidFill>
                  <a:srgbClr val="132577"/>
                </a:solidFill>
              </a:rPr>
              <a:t>sextupoles</a:t>
            </a:r>
            <a:r>
              <a:rPr lang="en-US" sz="2600" dirty="0">
                <a:solidFill>
                  <a:srgbClr val="132577"/>
                </a:solidFill>
              </a:rPr>
              <a:t> ON</a:t>
            </a:r>
          </a:p>
          <a:p>
            <a:r>
              <a:rPr lang="en-US" sz="2600" dirty="0">
                <a:solidFill>
                  <a:srgbClr val="132577"/>
                </a:solidFill>
              </a:rPr>
              <a:t>     - flatten chromatic betas and tunes</a:t>
            </a:r>
          </a:p>
          <a:p>
            <a:endParaRPr lang="en-US" sz="2600" dirty="0">
              <a:solidFill>
                <a:srgbClr val="132577"/>
              </a:solidFill>
            </a:endParaRP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88545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B051D2B-BD05-3568-031A-670FAE48922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248B7332-B0E3-A1C8-8DAF-0F3F6559EB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2429" y="332656"/>
            <a:ext cx="10804760" cy="549468"/>
          </a:xfrm>
        </p:spPr>
        <p:txBody>
          <a:bodyPr/>
          <a:lstStyle/>
          <a:p>
            <a:r>
              <a:rPr lang="en-US" dirty="0"/>
              <a:t>HFD lattice optimization: HFD~9090  for ttbar          v_newFFb_12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06753B3-0964-9CB8-56F5-0EAFA2D9B222}"/>
              </a:ext>
            </a:extLst>
          </p:cNvPr>
          <p:cNvSpPr txBox="1"/>
          <p:nvPr/>
        </p:nvSpPr>
        <p:spPr>
          <a:xfrm>
            <a:off x="5130371" y="1147966"/>
            <a:ext cx="6853158" cy="507831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The quadrupoles are effectively pairs about 1.2m long each</a:t>
            </a:r>
          </a:p>
          <a:p>
            <a:r>
              <a:rPr lang="en-US" dirty="0" err="1"/>
              <a:t>Sextupoles</a:t>
            </a:r>
            <a:r>
              <a:rPr lang="en-US" dirty="0"/>
              <a:t> are 0.8/0.4m long (SD/SF)</a:t>
            </a:r>
          </a:p>
          <a:p>
            <a:r>
              <a:rPr lang="en-US" dirty="0"/>
              <a:t>In order to minimize synchrotron radiation, one of</a:t>
            </a:r>
          </a:p>
          <a:p>
            <a:r>
              <a:rPr lang="en-US" dirty="0"/>
              <a:t>the two quads is offset (~2-4mm) such as:</a:t>
            </a:r>
          </a:p>
          <a:p>
            <a:r>
              <a:rPr lang="en-US" dirty="0"/>
              <a:t> - the B-field of the QFs is about 0.60 the dipole field</a:t>
            </a:r>
          </a:p>
          <a:p>
            <a:r>
              <a:rPr lang="en-US" dirty="0"/>
              <a:t> - the B-field of the QDs is about 1.20 the dipole field</a:t>
            </a:r>
          </a:p>
          <a:p>
            <a:r>
              <a:rPr lang="en-US" dirty="0"/>
              <a:t>This combination makes </a:t>
            </a:r>
            <a:r>
              <a:rPr lang="en-US" dirty="0" err="1"/>
              <a:t>Jx</a:t>
            </a:r>
            <a:r>
              <a:rPr lang="en-US" dirty="0"/>
              <a:t>=1 @ttbar</a:t>
            </a:r>
          </a:p>
          <a:p>
            <a:r>
              <a:rPr lang="en-US" dirty="0"/>
              <a:t>U0 = 8.463GeV @ttbar (almost as with v_51b1)</a:t>
            </a:r>
          </a:p>
          <a:p>
            <a:endParaRPr lang="en-US" dirty="0"/>
          </a:p>
          <a:p>
            <a:r>
              <a:rPr lang="en-US" dirty="0"/>
              <a:t>For the Z lattice only the Ks of the not-offset quads are</a:t>
            </a:r>
          </a:p>
          <a:p>
            <a:r>
              <a:rPr lang="en-US" dirty="0"/>
              <a:t>changed (they become very weak). </a:t>
            </a:r>
          </a:p>
          <a:p>
            <a:r>
              <a:rPr lang="en-US" dirty="0"/>
              <a:t>The dispersion ratio across the QF/QD is different </a:t>
            </a:r>
            <a:r>
              <a:rPr lang="en-US" dirty="0" err="1"/>
              <a:t>wrt</a:t>
            </a:r>
            <a:r>
              <a:rPr lang="en-US" dirty="0"/>
              <a:t> to 9090,  </a:t>
            </a:r>
          </a:p>
          <a:p>
            <a:r>
              <a:rPr lang="en-US" dirty="0"/>
              <a:t>this results in </a:t>
            </a:r>
            <a:r>
              <a:rPr lang="en-US" dirty="0" err="1"/>
              <a:t>Jx</a:t>
            </a:r>
            <a:r>
              <a:rPr lang="en-US" dirty="0"/>
              <a:t>=1.57 @Z</a:t>
            </a:r>
          </a:p>
          <a:p>
            <a:r>
              <a:rPr lang="en-US" dirty="0"/>
              <a:t>This could be very convenient because the emittance ratio Z/</a:t>
            </a:r>
            <a:r>
              <a:rPr lang="en-US" dirty="0" err="1"/>
              <a:t>ttvar</a:t>
            </a:r>
            <a:endParaRPr lang="en-US" dirty="0"/>
          </a:p>
          <a:p>
            <a:r>
              <a:rPr lang="en-US" dirty="0"/>
              <a:t>is very similar to the </a:t>
            </a:r>
            <a:r>
              <a:rPr lang="en-US" dirty="0" err="1"/>
              <a:t>betax</a:t>
            </a:r>
            <a:r>
              <a:rPr lang="en-US" dirty="0"/>
              <a:t>* ratio, thus ensuring the same</a:t>
            </a:r>
          </a:p>
          <a:p>
            <a:r>
              <a:rPr lang="en-US" dirty="0"/>
              <a:t>stay clear across the FD area for both cases.</a:t>
            </a:r>
          </a:p>
          <a:p>
            <a:r>
              <a:rPr lang="en-US" dirty="0"/>
              <a:t>Energy spread @Z is nevertheless very similar to baseline.</a:t>
            </a:r>
          </a:p>
          <a:p>
            <a:r>
              <a:rPr lang="en-US" dirty="0"/>
              <a:t>Ring parameters with and without offset quads will </a:t>
            </a:r>
            <a:r>
              <a:rPr lang="en-US"/>
              <a:t>be shown later</a:t>
            </a:r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0F58277-A2FB-4050-C8F7-2D5EB34FAFC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7408" y="4293096"/>
            <a:ext cx="2874056" cy="2414799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BAEFA73F-48C7-DDBA-DD92-D4B7524A8A0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5360" y="1133428"/>
            <a:ext cx="4320480" cy="3669038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A59AF972-F1E2-59A0-94A9-D776C848277E}"/>
              </a:ext>
            </a:extLst>
          </p:cNvPr>
          <p:cNvSpPr txBox="1"/>
          <p:nvPr/>
        </p:nvSpPr>
        <p:spPr>
          <a:xfrm>
            <a:off x="1919536" y="3106128"/>
            <a:ext cx="10567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Half Cell</a:t>
            </a:r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A1710C38-428C-7485-FEB3-19CFA28F119F}"/>
              </a:ext>
            </a:extLst>
          </p:cNvPr>
          <p:cNvCxnSpPr>
            <a:cxnSpLocks/>
          </p:cNvCxnSpPr>
          <p:nvPr/>
        </p:nvCxnSpPr>
        <p:spPr>
          <a:xfrm flipH="1" flipV="1">
            <a:off x="2666536" y="1448710"/>
            <a:ext cx="2463835" cy="66599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3E6F4FDF-9C06-DCC9-0BC9-AEC9881D2128}"/>
              </a:ext>
            </a:extLst>
          </p:cNvPr>
          <p:cNvCxnSpPr>
            <a:cxnSpLocks/>
          </p:cNvCxnSpPr>
          <p:nvPr/>
        </p:nvCxnSpPr>
        <p:spPr>
          <a:xfrm flipH="1">
            <a:off x="2783632" y="1340768"/>
            <a:ext cx="2232248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9CAE0AF5-C1A7-45D9-51F0-C29937011E3B}"/>
              </a:ext>
            </a:extLst>
          </p:cNvPr>
          <p:cNvSpPr txBox="1"/>
          <p:nvPr/>
        </p:nvSpPr>
        <p:spPr>
          <a:xfrm>
            <a:off x="1415480" y="6067280"/>
            <a:ext cx="8847550" cy="707886"/>
          </a:xfrm>
          <a:prstGeom prst="rect">
            <a:avLst/>
          </a:prstGeom>
          <a:solidFill>
            <a:srgbClr val="FFFFCC"/>
          </a:solidFill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002060"/>
                </a:solidFill>
              </a:rPr>
              <a:t>With HTS, the quads dipole field can be superimposed to all the ARC quads.</a:t>
            </a:r>
          </a:p>
          <a:p>
            <a:r>
              <a:rPr lang="en-US" sz="2000" dirty="0">
                <a:solidFill>
                  <a:srgbClr val="002060"/>
                </a:solidFill>
              </a:rPr>
              <a:t>In this case the ARC dipole filling ratio will be &gt; 0.99</a:t>
            </a:r>
          </a:p>
        </p:txBody>
      </p:sp>
    </p:spTree>
    <p:extLst>
      <p:ext uri="{BB962C8B-B14F-4D97-AF65-F5344CB8AC3E}">
        <p14:creationId xmlns:p14="http://schemas.microsoft.com/office/powerpoint/2010/main" val="33642312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DD348ED-ED7E-1BD4-E525-5CB97CBD424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455702DC-360C-83FC-6A39-8827E5DDBA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 optimization with crab </a:t>
            </a:r>
            <a:r>
              <a:rPr lang="en-US" dirty="0" err="1"/>
              <a:t>sextupoles</a:t>
            </a:r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D9B3FAF-1E61-EA1F-5795-318DDE31C6E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882" y="1126268"/>
            <a:ext cx="1780193" cy="5719966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A289525A-987B-3C35-4756-35DA0D6C0BB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67095" y="1130343"/>
            <a:ext cx="1520402" cy="5606118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934674A5-5D42-C045-7C00-B63BC9179AA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10242" y="1132150"/>
            <a:ext cx="1537927" cy="5615497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EC409FB5-CC90-02AD-7D77-43A2B4C86A2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620971" y="1138595"/>
            <a:ext cx="1506415" cy="5619632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D62959F6-1BDB-9629-E9FA-72EED29D0812}"/>
              </a:ext>
            </a:extLst>
          </p:cNvPr>
          <p:cNvSpPr txBox="1"/>
          <p:nvPr/>
        </p:nvSpPr>
        <p:spPr>
          <a:xfrm>
            <a:off x="1427672" y="3801585"/>
            <a:ext cx="9797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V_51a1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92182782-AF8C-0D31-6179-4322A074A5CE}"/>
              </a:ext>
            </a:extLst>
          </p:cNvPr>
          <p:cNvSpPr txBox="1"/>
          <p:nvPr/>
        </p:nvSpPr>
        <p:spPr>
          <a:xfrm>
            <a:off x="4756152" y="3818737"/>
            <a:ext cx="15568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V_newFF_12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3F67E90-35D9-D6E9-C434-57F10E18E32E}"/>
              </a:ext>
            </a:extLst>
          </p:cNvPr>
          <p:cNvSpPr txBox="1"/>
          <p:nvPr/>
        </p:nvSpPr>
        <p:spPr>
          <a:xfrm>
            <a:off x="7316717" y="2276872"/>
            <a:ext cx="4207242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DA optimized with CS on</a:t>
            </a:r>
          </a:p>
          <a:p>
            <a:r>
              <a:rPr lang="en-US" dirty="0"/>
              <a:t>Main difference </a:t>
            </a:r>
            <a:r>
              <a:rPr lang="en-US" dirty="0" err="1"/>
              <a:t>wrt</a:t>
            </a:r>
            <a:r>
              <a:rPr lang="en-US" dirty="0"/>
              <a:t> to v_51a1 are:</a:t>
            </a:r>
          </a:p>
          <a:p>
            <a:r>
              <a:rPr lang="en-US" dirty="0"/>
              <a:t> - fine tuning of the R34s in the </a:t>
            </a:r>
            <a:r>
              <a:rPr lang="en-US" dirty="0" err="1"/>
              <a:t>CCSy</a:t>
            </a:r>
            <a:endParaRPr lang="en-US" dirty="0"/>
          </a:p>
          <a:p>
            <a:r>
              <a:rPr lang="en-US" dirty="0"/>
              <a:t> - enforced TCs&amp;@LSs for the Z-lattice</a:t>
            </a:r>
          </a:p>
          <a:p>
            <a:endParaRPr lang="en-US" dirty="0"/>
          </a:p>
          <a:p>
            <a:r>
              <a:rPr lang="en-US" dirty="0"/>
              <a:t>Reduction of DA still noticeable, largest</a:t>
            </a:r>
          </a:p>
          <a:p>
            <a:r>
              <a:rPr lang="en-US" dirty="0"/>
              <a:t>offender is the IP-phase SFM:</a:t>
            </a:r>
          </a:p>
          <a:p>
            <a:r>
              <a:rPr lang="en-US" dirty="0"/>
              <a:t>turning it off removes about 70% of the </a:t>
            </a:r>
          </a:p>
          <a:p>
            <a:r>
              <a:rPr lang="en-US" dirty="0"/>
              <a:t>CS DA shrinkage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29195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B051D2B-BD05-3568-031A-670FAE48922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BD36294-2849-48A8-8531-5354CF3095D2}" type="slidenum">
              <a:rPr kumimoji="0" lang="en-US" sz="105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sz="105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248B7332-B0E3-A1C8-8DAF-0F3F6559EB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2429" y="332656"/>
            <a:ext cx="10804760" cy="549468"/>
          </a:xfrm>
        </p:spPr>
        <p:txBody>
          <a:bodyPr/>
          <a:lstStyle/>
          <a:p>
            <a:r>
              <a:rPr lang="en-US" dirty="0"/>
              <a:t>Full ring Bandwidth:  Z case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A2241C7F-B348-C876-50D3-470AEC68679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5224" y="1351746"/>
            <a:ext cx="2463511" cy="4975965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9C8DE22C-4EBA-C16A-972F-F22FF915DBF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59696" y="1400871"/>
            <a:ext cx="2586817" cy="5157192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5FBAE71B-A15F-67B3-1489-4A962A209176}"/>
              </a:ext>
            </a:extLst>
          </p:cNvPr>
          <p:cNvSpPr txBox="1"/>
          <p:nvPr/>
        </p:nvSpPr>
        <p:spPr>
          <a:xfrm>
            <a:off x="911424" y="3655062"/>
            <a:ext cx="9797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V_51a1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B63A871-63F4-431A-6213-BF2CF94B8061}"/>
              </a:ext>
            </a:extLst>
          </p:cNvPr>
          <p:cNvSpPr txBox="1"/>
          <p:nvPr/>
        </p:nvSpPr>
        <p:spPr>
          <a:xfrm>
            <a:off x="3719736" y="3716610"/>
            <a:ext cx="16850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V_newFF_12a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39DA09C-993A-4F80-6CB4-AB80D86F5DD2}"/>
              </a:ext>
            </a:extLst>
          </p:cNvPr>
          <p:cNvSpPr txBox="1"/>
          <p:nvPr/>
        </p:nvSpPr>
        <p:spPr>
          <a:xfrm>
            <a:off x="6274996" y="1578810"/>
            <a:ext cx="5993949" cy="480131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Last two ARC cells </a:t>
            </a:r>
            <a:r>
              <a:rPr lang="en-US" dirty="0" err="1"/>
              <a:t>sextupoles</a:t>
            </a:r>
            <a:r>
              <a:rPr lang="en-US" dirty="0"/>
              <a:t> are adjusted</a:t>
            </a:r>
          </a:p>
          <a:p>
            <a:r>
              <a:rPr lang="en-US" dirty="0"/>
              <a:t>in order to restore the </a:t>
            </a:r>
            <a:r>
              <a:rPr lang="en-US" dirty="0" err="1"/>
              <a:t>Ws&amp;ddx</a:t>
            </a:r>
            <a:r>
              <a:rPr lang="en-US" dirty="0"/>
              <a:t> in the ARCs and</a:t>
            </a:r>
          </a:p>
          <a:p>
            <a:r>
              <a:rPr lang="en-US" dirty="0"/>
              <a:t>improve the BW in general.</a:t>
            </a:r>
          </a:p>
          <a:p>
            <a:endParaRPr lang="en-US" dirty="0"/>
          </a:p>
          <a:p>
            <a:r>
              <a:rPr lang="en-US" dirty="0"/>
              <a:t>So far no optimization of the DA vs DE</a:t>
            </a:r>
          </a:p>
          <a:p>
            <a:r>
              <a:rPr lang="en-US" dirty="0"/>
              <a:t>with tracking has been made.</a:t>
            </a:r>
          </a:p>
          <a:p>
            <a:endParaRPr lang="en-US" dirty="0"/>
          </a:p>
          <a:p>
            <a:r>
              <a:rPr lang="en-US" dirty="0"/>
              <a:t>Unfortunately the latest version has a much poorer</a:t>
            </a:r>
          </a:p>
          <a:p>
            <a:r>
              <a:rPr lang="en-US" dirty="0" err="1"/>
              <a:t>behaviuor</a:t>
            </a:r>
            <a:r>
              <a:rPr lang="en-US" dirty="0"/>
              <a:t> of x-DA vs DE =&gt; needs to be revisited!</a:t>
            </a:r>
          </a:p>
          <a:p>
            <a:endParaRPr lang="en-US" dirty="0"/>
          </a:p>
          <a:p>
            <a:r>
              <a:rPr lang="en-US" dirty="0"/>
              <a:t>Best approach would be to perform the same</a:t>
            </a:r>
          </a:p>
          <a:p>
            <a:r>
              <a:rPr lang="en-US" dirty="0" err="1"/>
              <a:t>sextupole</a:t>
            </a:r>
            <a:r>
              <a:rPr lang="en-US" dirty="0"/>
              <a:t> optimization done for the baseline for the</a:t>
            </a:r>
          </a:p>
          <a:p>
            <a:r>
              <a:rPr lang="en-US" dirty="0"/>
              <a:t>HFD as well . Most likely just using the same </a:t>
            </a:r>
            <a:r>
              <a:rPr lang="en-US" dirty="0" err="1"/>
              <a:t>sextupoles</a:t>
            </a:r>
            <a:endParaRPr lang="en-US" dirty="0"/>
          </a:p>
          <a:p>
            <a:r>
              <a:rPr lang="en-US" dirty="0"/>
              <a:t>that so far have been optimized “by hand”.</a:t>
            </a:r>
          </a:p>
          <a:p>
            <a:endParaRPr lang="en-US" dirty="0"/>
          </a:p>
          <a:p>
            <a:r>
              <a:rPr lang="en-US" sz="1400" dirty="0"/>
              <a:t>*the y-</a:t>
            </a:r>
            <a:r>
              <a:rPr lang="en-US" sz="1400" dirty="0" err="1"/>
              <a:t>decapoles</a:t>
            </a:r>
            <a:r>
              <a:rPr lang="en-US" sz="1400" dirty="0"/>
              <a:t> are effective for BW &gt; 2%,</a:t>
            </a:r>
          </a:p>
          <a:p>
            <a:r>
              <a:rPr lang="en-US" sz="1400" dirty="0"/>
              <a:t>they are not really needed for the presently achieved BW</a:t>
            </a:r>
          </a:p>
        </p:txBody>
      </p:sp>
    </p:spTree>
    <p:extLst>
      <p:ext uri="{BB962C8B-B14F-4D97-AF65-F5344CB8AC3E}">
        <p14:creationId xmlns:p14="http://schemas.microsoft.com/office/powerpoint/2010/main" val="31719688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11136561" y="6318251"/>
            <a:ext cx="710216" cy="539750"/>
          </a:xfrm>
        </p:spPr>
        <p:txBody>
          <a:bodyPr/>
          <a:lstStyle/>
          <a:p>
            <a:r>
              <a:rPr lang="en-US" noProof="0" dirty="0"/>
              <a:t>Page </a:t>
            </a:r>
            <a:fld id="{733122C9-A0B9-462F-8757-0847AD287B63}" type="slidenum">
              <a:rPr lang="en-US" noProof="0" smtClean="0"/>
              <a:pPr/>
              <a:t>6</a:t>
            </a:fld>
            <a:endParaRPr lang="en-US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4"/>
          </p:nvPr>
        </p:nvSpPr>
        <p:spPr>
          <a:xfrm>
            <a:off x="448816" y="1340768"/>
            <a:ext cx="2694856" cy="5065523"/>
          </a:xfrm>
          <a:solidFill>
            <a:schemeClr val="bg1"/>
          </a:solidFill>
          <a:ln>
            <a:solidFill>
              <a:schemeClr val="tx2"/>
            </a:solidFill>
          </a:ln>
        </p:spPr>
        <p:txBody>
          <a:bodyPr>
            <a:normAutofit/>
          </a:bodyPr>
          <a:lstStyle/>
          <a:p>
            <a:r>
              <a:rPr lang="en-US" dirty="0">
                <a:solidFill>
                  <a:srgbClr val="132577"/>
                </a:solidFill>
              </a:rPr>
              <a:t>Z lattice:</a:t>
            </a:r>
          </a:p>
          <a:p>
            <a:r>
              <a:rPr lang="en-US" dirty="0">
                <a:solidFill>
                  <a:srgbClr val="132577"/>
                </a:solidFill>
              </a:rPr>
              <a:t>Ex = 0.343nm</a:t>
            </a:r>
          </a:p>
          <a:p>
            <a:r>
              <a:rPr lang="en-US" dirty="0" err="1">
                <a:solidFill>
                  <a:srgbClr val="132577"/>
                </a:solidFill>
              </a:rPr>
              <a:t>Jx</a:t>
            </a:r>
            <a:r>
              <a:rPr lang="en-US" dirty="0">
                <a:solidFill>
                  <a:srgbClr val="132577"/>
                </a:solidFill>
              </a:rPr>
              <a:t> = 1.54</a:t>
            </a:r>
          </a:p>
          <a:p>
            <a:r>
              <a:rPr lang="en-US" dirty="0" err="1">
                <a:solidFill>
                  <a:srgbClr val="132577"/>
                </a:solidFill>
              </a:rPr>
              <a:t>Alphac</a:t>
            </a:r>
            <a:r>
              <a:rPr lang="en-US" dirty="0">
                <a:solidFill>
                  <a:srgbClr val="132577"/>
                </a:solidFill>
              </a:rPr>
              <a:t> = 2.37e-5</a:t>
            </a:r>
          </a:p>
          <a:p>
            <a:r>
              <a:rPr lang="en-US" dirty="0">
                <a:solidFill>
                  <a:srgbClr val="132577"/>
                </a:solidFill>
              </a:rPr>
              <a:t>U0 = 33.06MeV</a:t>
            </a:r>
          </a:p>
          <a:p>
            <a:r>
              <a:rPr lang="en-US" dirty="0" err="1">
                <a:solidFill>
                  <a:srgbClr val="132577"/>
                </a:solidFill>
              </a:rPr>
              <a:t>Sig_E</a:t>
            </a:r>
            <a:r>
              <a:rPr lang="en-US" dirty="0">
                <a:solidFill>
                  <a:srgbClr val="132577"/>
                </a:solidFill>
              </a:rPr>
              <a:t> = 4.29e-4</a:t>
            </a:r>
          </a:p>
          <a:p>
            <a:r>
              <a:rPr lang="en-US" dirty="0" err="1">
                <a:solidFill>
                  <a:srgbClr val="132577"/>
                </a:solidFill>
              </a:rPr>
              <a:t>Betay</a:t>
            </a:r>
            <a:r>
              <a:rPr lang="en-US" dirty="0">
                <a:solidFill>
                  <a:srgbClr val="132577"/>
                </a:solidFill>
              </a:rPr>
              <a:t>*= 0.8mm</a:t>
            </a:r>
          </a:p>
          <a:p>
            <a:r>
              <a:rPr lang="en-US" dirty="0" err="1">
                <a:solidFill>
                  <a:srgbClr val="132577"/>
                </a:solidFill>
              </a:rPr>
              <a:t>Betax</a:t>
            </a:r>
            <a:r>
              <a:rPr lang="en-US" dirty="0">
                <a:solidFill>
                  <a:srgbClr val="132577"/>
                </a:solidFill>
              </a:rPr>
              <a:t>*= 0.15m</a:t>
            </a:r>
          </a:p>
          <a:p>
            <a:endParaRPr lang="en-US" dirty="0">
              <a:solidFill>
                <a:srgbClr val="132577"/>
              </a:solidFill>
            </a:endParaRPr>
          </a:p>
          <a:p>
            <a:endParaRPr lang="en-US" dirty="0">
              <a:solidFill>
                <a:srgbClr val="132577"/>
              </a:solidFill>
            </a:endParaRPr>
          </a:p>
          <a:p>
            <a:endParaRPr lang="en-US" dirty="0">
              <a:solidFill>
                <a:srgbClr val="132577"/>
              </a:solidFill>
            </a:endParaRP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Full ring g</a:t>
            </a:r>
            <a:r>
              <a:rPr lang="en-US" sz="2400" dirty="0"/>
              <a:t>eneral parameters</a:t>
            </a:r>
          </a:p>
        </p:txBody>
      </p:sp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447B1FAA-6EE6-E945-1647-577C0ACA92D1}"/>
              </a:ext>
            </a:extLst>
          </p:cNvPr>
          <p:cNvSpPr txBox="1">
            <a:spLocks/>
          </p:cNvSpPr>
          <p:nvPr/>
        </p:nvSpPr>
        <p:spPr>
          <a:xfrm>
            <a:off x="6168008" y="1345105"/>
            <a:ext cx="2694856" cy="5065523"/>
          </a:xfrm>
          <a:prstGeom prst="rect">
            <a:avLst/>
          </a:prstGeom>
          <a:solidFill>
            <a:schemeClr val="bg1"/>
          </a:solidFill>
          <a:ln>
            <a:solidFill>
              <a:schemeClr val="tx2"/>
            </a:solidFill>
          </a:ln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Clr>
                <a:srgbClr val="981E32"/>
              </a:buClr>
              <a:buFont typeface="Arial" pitchFamily="34" charset="0"/>
              <a:buNone/>
              <a:defRPr sz="1600" b="0" kern="1200" baseline="0">
                <a:solidFill>
                  <a:schemeClr val="bg2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180000" indent="-180000" algn="l" defTabSz="914400" rtl="0" eaLnBrk="1" latinLnBrk="0" hangingPunct="1">
              <a:lnSpc>
                <a:spcPct val="120000"/>
              </a:lnSpc>
              <a:spcBef>
                <a:spcPts val="800"/>
              </a:spcBef>
              <a:spcAft>
                <a:spcPts val="0"/>
              </a:spcAft>
              <a:buClr>
                <a:srgbClr val="981E32"/>
              </a:buClr>
              <a:buSzPct val="100000"/>
              <a:buFont typeface="Arial" pitchFamily="34" charset="0"/>
              <a:buChar char="•"/>
              <a:defRPr sz="2400" kern="1200">
                <a:solidFill>
                  <a:schemeClr val="bg2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504000" indent="-180000" algn="l" defTabSz="914400" rtl="0" eaLnBrk="1" latinLnBrk="0" hangingPunct="1">
              <a:lnSpc>
                <a:spcPct val="120000"/>
              </a:lnSpc>
              <a:spcBef>
                <a:spcPts val="0"/>
              </a:spcBef>
              <a:buClr>
                <a:srgbClr val="981E32"/>
              </a:buClr>
              <a:buSzPct val="100000"/>
              <a:buFont typeface="Arial" pitchFamily="34" charset="0"/>
              <a:buChar char="-"/>
              <a:defRPr sz="1800" kern="1200">
                <a:solidFill>
                  <a:schemeClr val="bg2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828000" indent="-180000" algn="l" defTabSz="914400" rtl="0" eaLnBrk="1" latinLnBrk="0" hangingPunct="1">
              <a:lnSpc>
                <a:spcPct val="120000"/>
              </a:lnSpc>
              <a:spcBef>
                <a:spcPts val="0"/>
              </a:spcBef>
              <a:buClr>
                <a:srgbClr val="981E32"/>
              </a:buClr>
              <a:buSzPct val="100000"/>
              <a:buFont typeface="Arial" pitchFamily="34" charset="0"/>
              <a:buChar char="•"/>
              <a:defRPr sz="1600" kern="1200">
                <a:solidFill>
                  <a:schemeClr val="bg2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152000" indent="-180000" algn="l" defTabSz="914400" rtl="0" eaLnBrk="1" latinLnBrk="0" hangingPunct="1">
              <a:lnSpc>
                <a:spcPct val="120000"/>
              </a:lnSpc>
              <a:spcBef>
                <a:spcPts val="0"/>
              </a:spcBef>
              <a:buClr>
                <a:srgbClr val="981E32"/>
              </a:buClr>
              <a:buSzPct val="100000"/>
              <a:buFont typeface="Arial" pitchFamily="34" charset="0"/>
              <a:buChar char="-"/>
              <a:defRPr sz="1600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rgbClr val="132577"/>
                </a:solidFill>
              </a:rPr>
              <a:t>ttbar lattice:</a:t>
            </a:r>
          </a:p>
          <a:p>
            <a:r>
              <a:rPr lang="en-US" dirty="0">
                <a:solidFill>
                  <a:srgbClr val="132577"/>
                </a:solidFill>
              </a:rPr>
              <a:t>Ex = 2.03nm</a:t>
            </a:r>
          </a:p>
          <a:p>
            <a:r>
              <a:rPr lang="en-US" dirty="0" err="1">
                <a:solidFill>
                  <a:srgbClr val="132577"/>
                </a:solidFill>
              </a:rPr>
              <a:t>Jx</a:t>
            </a:r>
            <a:r>
              <a:rPr lang="en-US" dirty="0">
                <a:solidFill>
                  <a:srgbClr val="132577"/>
                </a:solidFill>
              </a:rPr>
              <a:t> = 1.00</a:t>
            </a:r>
          </a:p>
          <a:p>
            <a:r>
              <a:rPr lang="en-US" dirty="0" err="1">
                <a:solidFill>
                  <a:srgbClr val="132577"/>
                </a:solidFill>
              </a:rPr>
              <a:t>Alphac</a:t>
            </a:r>
            <a:r>
              <a:rPr lang="en-US" dirty="0">
                <a:solidFill>
                  <a:srgbClr val="132577"/>
                </a:solidFill>
              </a:rPr>
              <a:t> = 0.901e-5</a:t>
            </a:r>
          </a:p>
          <a:p>
            <a:r>
              <a:rPr lang="en-US" dirty="0">
                <a:solidFill>
                  <a:srgbClr val="132577"/>
                </a:solidFill>
              </a:rPr>
              <a:t>U0 = 8.46GeV</a:t>
            </a:r>
          </a:p>
          <a:p>
            <a:r>
              <a:rPr lang="en-US" dirty="0" err="1">
                <a:solidFill>
                  <a:srgbClr val="132577"/>
                </a:solidFill>
              </a:rPr>
              <a:t>Sig_E</a:t>
            </a:r>
            <a:r>
              <a:rPr lang="en-US" dirty="0">
                <a:solidFill>
                  <a:srgbClr val="132577"/>
                </a:solidFill>
              </a:rPr>
              <a:t> = 1.45e-3</a:t>
            </a:r>
          </a:p>
          <a:p>
            <a:r>
              <a:rPr lang="en-US" dirty="0" err="1">
                <a:solidFill>
                  <a:srgbClr val="132577"/>
                </a:solidFill>
              </a:rPr>
              <a:t>Betay</a:t>
            </a:r>
            <a:r>
              <a:rPr lang="en-US" dirty="0">
                <a:solidFill>
                  <a:srgbClr val="132577"/>
                </a:solidFill>
              </a:rPr>
              <a:t>*= 1.6mm</a:t>
            </a:r>
          </a:p>
          <a:p>
            <a:r>
              <a:rPr lang="en-US" dirty="0" err="1">
                <a:solidFill>
                  <a:srgbClr val="132577"/>
                </a:solidFill>
              </a:rPr>
              <a:t>Betax</a:t>
            </a:r>
            <a:r>
              <a:rPr lang="en-US" dirty="0">
                <a:solidFill>
                  <a:srgbClr val="132577"/>
                </a:solidFill>
              </a:rPr>
              <a:t>*= 1.0m</a:t>
            </a:r>
          </a:p>
          <a:p>
            <a:endParaRPr lang="en-US" dirty="0">
              <a:solidFill>
                <a:srgbClr val="132577"/>
              </a:solidFill>
            </a:endParaRPr>
          </a:p>
          <a:p>
            <a:endParaRPr lang="en-US" dirty="0">
              <a:solidFill>
                <a:srgbClr val="132577"/>
              </a:solidFill>
            </a:endParaRPr>
          </a:p>
          <a:p>
            <a:endParaRPr lang="en-US" dirty="0">
              <a:solidFill>
                <a:srgbClr val="132577"/>
              </a:solidFill>
            </a:endParaRP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C7045855-FA18-54C9-9879-6603705909DD}"/>
              </a:ext>
            </a:extLst>
          </p:cNvPr>
          <p:cNvSpPr txBox="1">
            <a:spLocks/>
          </p:cNvSpPr>
          <p:nvPr/>
        </p:nvSpPr>
        <p:spPr>
          <a:xfrm>
            <a:off x="3329136" y="1340768"/>
            <a:ext cx="2694856" cy="5065523"/>
          </a:xfrm>
          <a:prstGeom prst="rect">
            <a:avLst/>
          </a:prstGeom>
          <a:solidFill>
            <a:schemeClr val="bg1"/>
          </a:solidFill>
          <a:ln>
            <a:solidFill>
              <a:schemeClr val="tx2"/>
            </a:solidFill>
          </a:ln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Clr>
                <a:srgbClr val="981E32"/>
              </a:buClr>
              <a:buFont typeface="Arial" pitchFamily="34" charset="0"/>
              <a:buNone/>
              <a:defRPr sz="1600" b="0" kern="1200" baseline="0">
                <a:solidFill>
                  <a:schemeClr val="bg2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180000" indent="-180000" algn="l" defTabSz="914400" rtl="0" eaLnBrk="1" latinLnBrk="0" hangingPunct="1">
              <a:lnSpc>
                <a:spcPct val="120000"/>
              </a:lnSpc>
              <a:spcBef>
                <a:spcPts val="800"/>
              </a:spcBef>
              <a:spcAft>
                <a:spcPts val="0"/>
              </a:spcAft>
              <a:buClr>
                <a:srgbClr val="981E32"/>
              </a:buClr>
              <a:buSzPct val="100000"/>
              <a:buFont typeface="Arial" pitchFamily="34" charset="0"/>
              <a:buChar char="•"/>
              <a:defRPr sz="2400" kern="1200">
                <a:solidFill>
                  <a:schemeClr val="bg2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504000" indent="-180000" algn="l" defTabSz="914400" rtl="0" eaLnBrk="1" latinLnBrk="0" hangingPunct="1">
              <a:lnSpc>
                <a:spcPct val="120000"/>
              </a:lnSpc>
              <a:spcBef>
                <a:spcPts val="0"/>
              </a:spcBef>
              <a:buClr>
                <a:srgbClr val="981E32"/>
              </a:buClr>
              <a:buSzPct val="100000"/>
              <a:buFont typeface="Arial" pitchFamily="34" charset="0"/>
              <a:buChar char="-"/>
              <a:defRPr sz="1800" kern="1200">
                <a:solidFill>
                  <a:schemeClr val="bg2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828000" indent="-180000" algn="l" defTabSz="914400" rtl="0" eaLnBrk="1" latinLnBrk="0" hangingPunct="1">
              <a:lnSpc>
                <a:spcPct val="120000"/>
              </a:lnSpc>
              <a:spcBef>
                <a:spcPts val="0"/>
              </a:spcBef>
              <a:buClr>
                <a:srgbClr val="981E32"/>
              </a:buClr>
              <a:buSzPct val="100000"/>
              <a:buFont typeface="Arial" pitchFamily="34" charset="0"/>
              <a:buChar char="•"/>
              <a:defRPr sz="1600" kern="1200">
                <a:solidFill>
                  <a:schemeClr val="bg2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152000" indent="-180000" algn="l" defTabSz="914400" rtl="0" eaLnBrk="1" latinLnBrk="0" hangingPunct="1">
              <a:lnSpc>
                <a:spcPct val="120000"/>
              </a:lnSpc>
              <a:spcBef>
                <a:spcPts val="0"/>
              </a:spcBef>
              <a:buClr>
                <a:srgbClr val="981E32"/>
              </a:buClr>
              <a:buSzPct val="100000"/>
              <a:buFont typeface="Arial" pitchFamily="34" charset="0"/>
              <a:buChar char="-"/>
              <a:defRPr sz="1600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rgbClr val="C00000"/>
                </a:solidFill>
              </a:rPr>
              <a:t>Z lattice:</a:t>
            </a:r>
          </a:p>
          <a:p>
            <a:r>
              <a:rPr lang="en-US" dirty="0">
                <a:solidFill>
                  <a:srgbClr val="C00000"/>
                </a:solidFill>
              </a:rPr>
              <a:t>Ex = 0.528nm</a:t>
            </a:r>
          </a:p>
          <a:p>
            <a:r>
              <a:rPr lang="en-US" dirty="0" err="1">
                <a:solidFill>
                  <a:srgbClr val="C00000"/>
                </a:solidFill>
              </a:rPr>
              <a:t>Jx</a:t>
            </a:r>
            <a:r>
              <a:rPr lang="en-US" dirty="0">
                <a:solidFill>
                  <a:srgbClr val="C00000"/>
                </a:solidFill>
              </a:rPr>
              <a:t> = 1.00</a:t>
            </a:r>
          </a:p>
          <a:p>
            <a:r>
              <a:rPr lang="en-US" dirty="0" err="1">
                <a:solidFill>
                  <a:srgbClr val="C00000"/>
                </a:solidFill>
              </a:rPr>
              <a:t>Alphac</a:t>
            </a:r>
            <a:r>
              <a:rPr lang="en-US" dirty="0">
                <a:solidFill>
                  <a:srgbClr val="C00000"/>
                </a:solidFill>
              </a:rPr>
              <a:t> = 2.37e-5</a:t>
            </a:r>
          </a:p>
          <a:p>
            <a:r>
              <a:rPr lang="en-US" dirty="0">
                <a:solidFill>
                  <a:srgbClr val="C00000"/>
                </a:solidFill>
              </a:rPr>
              <a:t>U0 = 34.38MeV</a:t>
            </a:r>
          </a:p>
          <a:p>
            <a:r>
              <a:rPr lang="en-US" dirty="0" err="1">
                <a:solidFill>
                  <a:srgbClr val="C00000"/>
                </a:solidFill>
              </a:rPr>
              <a:t>Sig_E</a:t>
            </a:r>
            <a:r>
              <a:rPr lang="en-US" dirty="0">
                <a:solidFill>
                  <a:srgbClr val="C00000"/>
                </a:solidFill>
              </a:rPr>
              <a:t> = 3.82e-4</a:t>
            </a:r>
          </a:p>
          <a:p>
            <a:r>
              <a:rPr lang="en-US" dirty="0" err="1">
                <a:solidFill>
                  <a:srgbClr val="C00000"/>
                </a:solidFill>
              </a:rPr>
              <a:t>Betay</a:t>
            </a:r>
            <a:r>
              <a:rPr lang="en-US" dirty="0">
                <a:solidFill>
                  <a:srgbClr val="C00000"/>
                </a:solidFill>
              </a:rPr>
              <a:t>*= 0.8mm</a:t>
            </a:r>
          </a:p>
          <a:p>
            <a:r>
              <a:rPr lang="en-US" dirty="0" err="1">
                <a:solidFill>
                  <a:srgbClr val="C00000"/>
                </a:solidFill>
              </a:rPr>
              <a:t>Betax</a:t>
            </a:r>
            <a:r>
              <a:rPr lang="en-US" dirty="0">
                <a:solidFill>
                  <a:srgbClr val="C00000"/>
                </a:solidFill>
              </a:rPr>
              <a:t>*= 0.15m</a:t>
            </a:r>
          </a:p>
          <a:p>
            <a:endParaRPr lang="en-US" dirty="0">
              <a:solidFill>
                <a:srgbClr val="C00000"/>
              </a:solidFill>
            </a:endParaRPr>
          </a:p>
          <a:p>
            <a:r>
              <a:rPr lang="en-US" dirty="0">
                <a:solidFill>
                  <a:srgbClr val="C00000"/>
                </a:solidFill>
              </a:rPr>
              <a:t>Without offset quads</a:t>
            </a:r>
          </a:p>
          <a:p>
            <a:endParaRPr lang="en-US" dirty="0">
              <a:solidFill>
                <a:srgbClr val="132577"/>
              </a:solidFill>
            </a:endParaRPr>
          </a:p>
          <a:p>
            <a:endParaRPr lang="en-US" dirty="0">
              <a:solidFill>
                <a:srgbClr val="132577"/>
              </a:solidFill>
            </a:endParaRPr>
          </a:p>
          <a:p>
            <a:endParaRPr lang="en-US" dirty="0">
              <a:solidFill>
                <a:srgbClr val="132577"/>
              </a:solidFill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D928311E-E497-428F-B914-F9AC434737C5}"/>
              </a:ext>
            </a:extLst>
          </p:cNvPr>
          <p:cNvSpPr txBox="1">
            <a:spLocks/>
          </p:cNvSpPr>
          <p:nvPr/>
        </p:nvSpPr>
        <p:spPr>
          <a:xfrm>
            <a:off x="9048328" y="1387813"/>
            <a:ext cx="2694856" cy="5065523"/>
          </a:xfrm>
          <a:prstGeom prst="rect">
            <a:avLst/>
          </a:prstGeom>
          <a:solidFill>
            <a:schemeClr val="bg1"/>
          </a:solidFill>
          <a:ln>
            <a:solidFill>
              <a:schemeClr val="tx2"/>
            </a:solidFill>
          </a:ln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Clr>
                <a:srgbClr val="981E32"/>
              </a:buClr>
              <a:buFont typeface="Arial" pitchFamily="34" charset="0"/>
              <a:buNone/>
              <a:defRPr sz="1600" b="0" kern="1200" baseline="0">
                <a:solidFill>
                  <a:schemeClr val="bg2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180000" indent="-180000" algn="l" defTabSz="914400" rtl="0" eaLnBrk="1" latinLnBrk="0" hangingPunct="1">
              <a:lnSpc>
                <a:spcPct val="120000"/>
              </a:lnSpc>
              <a:spcBef>
                <a:spcPts val="800"/>
              </a:spcBef>
              <a:spcAft>
                <a:spcPts val="0"/>
              </a:spcAft>
              <a:buClr>
                <a:srgbClr val="981E32"/>
              </a:buClr>
              <a:buSzPct val="100000"/>
              <a:buFont typeface="Arial" pitchFamily="34" charset="0"/>
              <a:buChar char="•"/>
              <a:defRPr sz="2400" kern="1200">
                <a:solidFill>
                  <a:schemeClr val="bg2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504000" indent="-180000" algn="l" defTabSz="914400" rtl="0" eaLnBrk="1" latinLnBrk="0" hangingPunct="1">
              <a:lnSpc>
                <a:spcPct val="120000"/>
              </a:lnSpc>
              <a:spcBef>
                <a:spcPts val="0"/>
              </a:spcBef>
              <a:buClr>
                <a:srgbClr val="981E32"/>
              </a:buClr>
              <a:buSzPct val="100000"/>
              <a:buFont typeface="Arial" pitchFamily="34" charset="0"/>
              <a:buChar char="-"/>
              <a:defRPr sz="1800" kern="1200">
                <a:solidFill>
                  <a:schemeClr val="bg2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828000" indent="-180000" algn="l" defTabSz="914400" rtl="0" eaLnBrk="1" latinLnBrk="0" hangingPunct="1">
              <a:lnSpc>
                <a:spcPct val="120000"/>
              </a:lnSpc>
              <a:spcBef>
                <a:spcPts val="0"/>
              </a:spcBef>
              <a:buClr>
                <a:srgbClr val="981E32"/>
              </a:buClr>
              <a:buSzPct val="100000"/>
              <a:buFont typeface="Arial" pitchFamily="34" charset="0"/>
              <a:buChar char="•"/>
              <a:defRPr sz="1600" kern="1200">
                <a:solidFill>
                  <a:schemeClr val="bg2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152000" indent="-180000" algn="l" defTabSz="914400" rtl="0" eaLnBrk="1" latinLnBrk="0" hangingPunct="1">
              <a:lnSpc>
                <a:spcPct val="120000"/>
              </a:lnSpc>
              <a:spcBef>
                <a:spcPts val="0"/>
              </a:spcBef>
              <a:buClr>
                <a:srgbClr val="981E32"/>
              </a:buClr>
              <a:buSzPct val="100000"/>
              <a:buFont typeface="Arial" pitchFamily="34" charset="0"/>
              <a:buChar char="-"/>
              <a:defRPr sz="1600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rgbClr val="C00000"/>
                </a:solidFill>
              </a:rPr>
              <a:t>ttbar lattice:</a:t>
            </a:r>
          </a:p>
          <a:p>
            <a:r>
              <a:rPr lang="en-US" dirty="0">
                <a:solidFill>
                  <a:srgbClr val="C00000"/>
                </a:solidFill>
              </a:rPr>
              <a:t>Ex = 2.03nm</a:t>
            </a:r>
          </a:p>
          <a:p>
            <a:r>
              <a:rPr lang="en-US" dirty="0" err="1">
                <a:solidFill>
                  <a:srgbClr val="C00000"/>
                </a:solidFill>
              </a:rPr>
              <a:t>Jx</a:t>
            </a:r>
            <a:r>
              <a:rPr lang="en-US" dirty="0">
                <a:solidFill>
                  <a:srgbClr val="C00000"/>
                </a:solidFill>
              </a:rPr>
              <a:t> = 1.00</a:t>
            </a:r>
          </a:p>
          <a:p>
            <a:r>
              <a:rPr lang="en-US" dirty="0" err="1">
                <a:solidFill>
                  <a:srgbClr val="C00000"/>
                </a:solidFill>
              </a:rPr>
              <a:t>Alphac</a:t>
            </a:r>
            <a:r>
              <a:rPr lang="en-US" dirty="0">
                <a:solidFill>
                  <a:srgbClr val="C00000"/>
                </a:solidFill>
              </a:rPr>
              <a:t> = 0.901e-5</a:t>
            </a:r>
          </a:p>
          <a:p>
            <a:r>
              <a:rPr lang="en-US" dirty="0">
                <a:solidFill>
                  <a:srgbClr val="C00000"/>
                </a:solidFill>
              </a:rPr>
              <a:t>U0 = 8.78GeV</a:t>
            </a:r>
          </a:p>
          <a:p>
            <a:r>
              <a:rPr lang="en-US" dirty="0" err="1">
                <a:solidFill>
                  <a:srgbClr val="C00000"/>
                </a:solidFill>
              </a:rPr>
              <a:t>Sig_E</a:t>
            </a:r>
            <a:r>
              <a:rPr lang="en-US" dirty="0">
                <a:solidFill>
                  <a:srgbClr val="C00000"/>
                </a:solidFill>
              </a:rPr>
              <a:t> </a:t>
            </a:r>
            <a:r>
              <a:rPr lang="en-US">
                <a:solidFill>
                  <a:srgbClr val="C00000"/>
                </a:solidFill>
              </a:rPr>
              <a:t>= 1.50e-3</a:t>
            </a:r>
            <a:endParaRPr lang="en-US" dirty="0">
              <a:solidFill>
                <a:srgbClr val="C00000"/>
              </a:solidFill>
            </a:endParaRPr>
          </a:p>
          <a:p>
            <a:r>
              <a:rPr lang="en-US" dirty="0" err="1">
                <a:solidFill>
                  <a:srgbClr val="C00000"/>
                </a:solidFill>
              </a:rPr>
              <a:t>Betay</a:t>
            </a:r>
            <a:r>
              <a:rPr lang="en-US" dirty="0">
                <a:solidFill>
                  <a:srgbClr val="C00000"/>
                </a:solidFill>
              </a:rPr>
              <a:t>*= 1.6mm</a:t>
            </a:r>
          </a:p>
          <a:p>
            <a:r>
              <a:rPr lang="en-US" dirty="0" err="1">
                <a:solidFill>
                  <a:srgbClr val="C00000"/>
                </a:solidFill>
              </a:rPr>
              <a:t>Betax</a:t>
            </a:r>
            <a:r>
              <a:rPr lang="en-US" dirty="0">
                <a:solidFill>
                  <a:srgbClr val="C00000"/>
                </a:solidFill>
              </a:rPr>
              <a:t>*= 1.0m</a:t>
            </a:r>
          </a:p>
          <a:p>
            <a:endParaRPr lang="en-US" dirty="0">
              <a:solidFill>
                <a:srgbClr val="C00000"/>
              </a:solidFill>
            </a:endParaRPr>
          </a:p>
          <a:p>
            <a:r>
              <a:rPr lang="en-US" dirty="0">
                <a:solidFill>
                  <a:srgbClr val="C00000"/>
                </a:solidFill>
              </a:rPr>
              <a:t>Without offset quads</a:t>
            </a:r>
          </a:p>
          <a:p>
            <a:endParaRPr lang="en-US" dirty="0">
              <a:solidFill>
                <a:srgbClr val="132577"/>
              </a:solidFill>
            </a:endParaRPr>
          </a:p>
          <a:p>
            <a:endParaRPr lang="en-US" dirty="0">
              <a:solidFill>
                <a:srgbClr val="132577"/>
              </a:solidFill>
            </a:endParaRPr>
          </a:p>
          <a:p>
            <a:endParaRPr lang="en-US" dirty="0">
              <a:solidFill>
                <a:srgbClr val="13257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364998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4"/>
          </p:nvPr>
        </p:nvSpPr>
        <p:spPr>
          <a:xfrm>
            <a:off x="304800" y="1252727"/>
            <a:ext cx="11275563" cy="5476181"/>
          </a:xfrm>
          <a:solidFill>
            <a:schemeClr val="bg1"/>
          </a:solidFill>
          <a:ln>
            <a:solidFill>
              <a:schemeClr val="tx2"/>
            </a:solidFill>
          </a:ln>
        </p:spPr>
        <p:txBody>
          <a:bodyPr>
            <a:normAutofit fontScale="92500" lnSpcReduction="20000"/>
          </a:bodyPr>
          <a:lstStyle/>
          <a:p>
            <a:r>
              <a:rPr lang="en-US" sz="1800" dirty="0">
                <a:solidFill>
                  <a:srgbClr val="132577"/>
                </a:solidFill>
              </a:rPr>
              <a:t>ARC quads are up to 1.2m long and Ks are set to about 0.02@ttbar (gradients around 12T/m @ttbar)</a:t>
            </a:r>
          </a:p>
          <a:p>
            <a:r>
              <a:rPr lang="en-US" sz="1800" dirty="0">
                <a:solidFill>
                  <a:srgbClr val="132577"/>
                </a:solidFill>
              </a:rPr>
              <a:t>Quads are not paired between the two rings</a:t>
            </a:r>
          </a:p>
          <a:p>
            <a:r>
              <a:rPr lang="en-US" sz="1800" dirty="0">
                <a:solidFill>
                  <a:srgbClr val="132577"/>
                </a:solidFill>
              </a:rPr>
              <a:t>Total number of ARC quads ~250*20=5000 per ring, ~10000 total</a:t>
            </a:r>
          </a:p>
          <a:p>
            <a:r>
              <a:rPr lang="en-US" sz="1800" dirty="0">
                <a:solidFill>
                  <a:srgbClr val="132577"/>
                </a:solidFill>
              </a:rPr>
              <a:t>It would be interesting to see if it is possible to conceive a quad that needs 1-2Kw@ttbar</a:t>
            </a:r>
          </a:p>
          <a:p>
            <a:r>
              <a:rPr lang="en-US" sz="1800" dirty="0">
                <a:solidFill>
                  <a:srgbClr val="132577"/>
                </a:solidFill>
              </a:rPr>
              <a:t>(ESRF HG-quad, 0.49m long, G=90T/m, bore radius~12.5mm, needs~1.5Kw, APS HG-quads are even more efficient)</a:t>
            </a:r>
          </a:p>
          <a:p>
            <a:endParaRPr lang="en-US" sz="1800" dirty="0">
              <a:solidFill>
                <a:srgbClr val="132577"/>
              </a:solidFill>
            </a:endParaRPr>
          </a:p>
          <a:p>
            <a:r>
              <a:rPr lang="en-US" sz="1800" dirty="0">
                <a:solidFill>
                  <a:srgbClr val="132577"/>
                </a:solidFill>
              </a:rPr>
              <a:t>ARC </a:t>
            </a:r>
            <a:r>
              <a:rPr lang="en-US" sz="1800" dirty="0" err="1">
                <a:solidFill>
                  <a:srgbClr val="132577"/>
                </a:solidFill>
              </a:rPr>
              <a:t>sextupoles</a:t>
            </a:r>
            <a:r>
              <a:rPr lang="en-US" sz="1800" dirty="0">
                <a:solidFill>
                  <a:srgbClr val="132577"/>
                </a:solidFill>
              </a:rPr>
              <a:t> at the moment have all the same strength, apart the “matching section” ones</a:t>
            </a:r>
          </a:p>
          <a:p>
            <a:r>
              <a:rPr lang="en-US" sz="1800" dirty="0">
                <a:solidFill>
                  <a:srgbClr val="132577"/>
                </a:solidFill>
              </a:rPr>
              <a:t>SFs are 0.38m long       Ks~0.146 @Z       Ks~0.685 @ttbar</a:t>
            </a:r>
          </a:p>
          <a:p>
            <a:r>
              <a:rPr lang="en-US" sz="1800" dirty="0">
                <a:solidFill>
                  <a:srgbClr val="132577"/>
                </a:solidFill>
              </a:rPr>
              <a:t>SDs are 0.77m long      Ks~-0.125             Ks~-0.70</a:t>
            </a:r>
          </a:p>
          <a:p>
            <a:r>
              <a:rPr lang="en-US" sz="1800" dirty="0">
                <a:solidFill>
                  <a:srgbClr val="132577"/>
                </a:solidFill>
              </a:rPr>
              <a:t>Total number of ARC </a:t>
            </a:r>
            <a:r>
              <a:rPr lang="en-US" sz="1800" dirty="0" err="1">
                <a:solidFill>
                  <a:srgbClr val="132577"/>
                </a:solidFill>
              </a:rPr>
              <a:t>sextupoles</a:t>
            </a:r>
            <a:r>
              <a:rPr lang="en-US" sz="1800" dirty="0">
                <a:solidFill>
                  <a:srgbClr val="132577"/>
                </a:solidFill>
              </a:rPr>
              <a:t> ~250*4=1000 per ring ~2000 total</a:t>
            </a:r>
          </a:p>
          <a:p>
            <a:r>
              <a:rPr lang="en-US" sz="1800" dirty="0" err="1">
                <a:solidFill>
                  <a:srgbClr val="132577"/>
                </a:solidFill>
              </a:rPr>
              <a:t>Sextupoles</a:t>
            </a:r>
            <a:r>
              <a:rPr lang="en-US" sz="1800" dirty="0">
                <a:solidFill>
                  <a:srgbClr val="132577"/>
                </a:solidFill>
              </a:rPr>
              <a:t> total power consumption should rescale as </a:t>
            </a:r>
            <a:r>
              <a:rPr lang="en-US" sz="1800" dirty="0" err="1">
                <a:solidFill>
                  <a:srgbClr val="132577"/>
                </a:solidFill>
              </a:rPr>
              <a:t>Integrated_sexts_length</a:t>
            </a:r>
            <a:r>
              <a:rPr lang="en-US" sz="1800" dirty="0">
                <a:solidFill>
                  <a:srgbClr val="132577"/>
                </a:solidFill>
              </a:rPr>
              <a:t>/</a:t>
            </a:r>
            <a:r>
              <a:rPr lang="en-US" sz="1800" dirty="0" err="1">
                <a:solidFill>
                  <a:srgbClr val="132577"/>
                </a:solidFill>
              </a:rPr>
              <a:t>Integrated_quads_length</a:t>
            </a:r>
            <a:endParaRPr lang="en-US" sz="1800" dirty="0">
              <a:solidFill>
                <a:srgbClr val="132577"/>
              </a:solidFill>
            </a:endParaRPr>
          </a:p>
          <a:p>
            <a:endParaRPr lang="en-US" sz="1800" dirty="0">
              <a:solidFill>
                <a:srgbClr val="132577"/>
              </a:solidFill>
            </a:endParaRPr>
          </a:p>
          <a:p>
            <a:r>
              <a:rPr lang="en-US" sz="1800" dirty="0">
                <a:solidFill>
                  <a:srgbClr val="132577"/>
                </a:solidFill>
              </a:rPr>
              <a:t>ARC looks very “LEP” like. </a:t>
            </a:r>
          </a:p>
          <a:p>
            <a:r>
              <a:rPr lang="en-US" sz="1800" dirty="0">
                <a:solidFill>
                  <a:srgbClr val="132577"/>
                </a:solidFill>
              </a:rPr>
              <a:t>Alignment tolerances should be on the 50-100um level (if they scale with the sexts strength)</a:t>
            </a:r>
          </a:p>
          <a:p>
            <a:r>
              <a:rPr lang="en-US" sz="1800" dirty="0">
                <a:solidFill>
                  <a:srgbClr val="132577"/>
                </a:solidFill>
              </a:rPr>
              <a:t>Possibly just 6 correctors pairs and 6BPMs per CELL could be needed (not needed to center the beam on both side of the </a:t>
            </a:r>
            <a:r>
              <a:rPr lang="en-US" sz="1800" dirty="0" err="1">
                <a:solidFill>
                  <a:srgbClr val="132577"/>
                </a:solidFill>
              </a:rPr>
              <a:t>sextupoles</a:t>
            </a:r>
            <a:r>
              <a:rPr lang="en-US" sz="1800" dirty="0">
                <a:solidFill>
                  <a:srgbClr val="132577"/>
                </a:solidFill>
              </a:rPr>
              <a:t> either) </a:t>
            </a:r>
          </a:p>
          <a:p>
            <a:r>
              <a:rPr lang="en-US" sz="1800" dirty="0">
                <a:solidFill>
                  <a:srgbClr val="132577"/>
                </a:solidFill>
              </a:rPr>
              <a:t>Trimming </a:t>
            </a:r>
            <a:r>
              <a:rPr lang="en-US" sz="1800" dirty="0" err="1">
                <a:solidFill>
                  <a:srgbClr val="132577"/>
                </a:solidFill>
              </a:rPr>
              <a:t>skews&amp;quads</a:t>
            </a:r>
            <a:r>
              <a:rPr lang="en-US" sz="1800" dirty="0">
                <a:solidFill>
                  <a:srgbClr val="132577"/>
                </a:solidFill>
              </a:rPr>
              <a:t> in the ARC </a:t>
            </a:r>
            <a:r>
              <a:rPr lang="en-US" sz="1800" dirty="0" err="1">
                <a:solidFill>
                  <a:srgbClr val="132577"/>
                </a:solidFill>
              </a:rPr>
              <a:t>sextupoles</a:t>
            </a:r>
            <a:r>
              <a:rPr lang="en-US" sz="1800" dirty="0">
                <a:solidFill>
                  <a:srgbClr val="132577"/>
                </a:solidFill>
              </a:rPr>
              <a:t> might not be needed, lattice correction can be performed just</a:t>
            </a:r>
          </a:p>
          <a:p>
            <a:r>
              <a:rPr lang="en-US" sz="1800" dirty="0">
                <a:solidFill>
                  <a:srgbClr val="132577"/>
                </a:solidFill>
              </a:rPr>
              <a:t>applying proper offsets to the BPMs e.g. building the “golden orbit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11136561" y="6318251"/>
            <a:ext cx="710216" cy="539750"/>
          </a:xfrm>
        </p:spPr>
        <p:txBody>
          <a:bodyPr/>
          <a:lstStyle/>
          <a:p>
            <a:r>
              <a:rPr lang="en-US" noProof="0" dirty="0"/>
              <a:t>Page </a:t>
            </a:r>
            <a:fld id="{733122C9-A0B9-462F-8757-0847AD287B63}" type="slidenum">
              <a:rPr lang="en-US" noProof="0" smtClean="0"/>
              <a:pPr/>
              <a:t>7</a:t>
            </a:fld>
            <a:endParaRPr lang="en-US" noProof="0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/>
              <a:t>Arc lattice magnets</a:t>
            </a:r>
          </a:p>
        </p:txBody>
      </p:sp>
    </p:spTree>
    <p:extLst>
      <p:ext uri="{BB962C8B-B14F-4D97-AF65-F5344CB8AC3E}">
        <p14:creationId xmlns:p14="http://schemas.microsoft.com/office/powerpoint/2010/main" val="293950027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B051D2B-BD05-3568-031A-670FAE48922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248B7332-B0E3-A1C8-8DAF-0F3F6559EB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2429" y="332656"/>
            <a:ext cx="10804760" cy="549468"/>
          </a:xfrm>
        </p:spPr>
        <p:txBody>
          <a:bodyPr/>
          <a:lstStyle/>
          <a:p>
            <a:r>
              <a:rPr lang="en-US" dirty="0"/>
              <a:t>FF general layout options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06753B3-0964-9CB8-56F5-0EAFA2D9B222}"/>
              </a:ext>
            </a:extLst>
          </p:cNvPr>
          <p:cNvSpPr txBox="1"/>
          <p:nvPr/>
        </p:nvSpPr>
        <p:spPr>
          <a:xfrm>
            <a:off x="479376" y="4710043"/>
            <a:ext cx="7866256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 fully antisymmetric dogleg-like FF has performances very similar</a:t>
            </a:r>
          </a:p>
          <a:p>
            <a:r>
              <a:rPr lang="en-US" dirty="0"/>
              <a:t>in terms of DA/MA to the present ones.</a:t>
            </a:r>
          </a:p>
          <a:p>
            <a:r>
              <a:rPr lang="en-US" dirty="0"/>
              <a:t>Advantage is that the overall FF layout is virtually identical to</a:t>
            </a:r>
          </a:p>
          <a:p>
            <a:r>
              <a:rPr lang="en-US" dirty="0"/>
              <a:t>the one of a Long-Straight (the wider tunnel across the FF is still needed)</a:t>
            </a:r>
          </a:p>
          <a:p>
            <a:r>
              <a:rPr lang="en-US" dirty="0"/>
              <a:t>Disadvantages are:</a:t>
            </a:r>
          </a:p>
          <a:p>
            <a:r>
              <a:rPr lang="en-US" dirty="0"/>
              <a:t>  - increased SR ~10%</a:t>
            </a:r>
          </a:p>
          <a:p>
            <a:r>
              <a:rPr lang="en-US" dirty="0"/>
              <a:t>  - increased emittance ~20%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2277447-59E1-7654-BA69-08393A3F854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93596" y="1010780"/>
            <a:ext cx="4277322" cy="3705742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C5F67580-4940-82E7-0350-4CA4BF4FE3A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760296" y="1377083"/>
            <a:ext cx="2426140" cy="4941168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75523F77-DD29-6BB9-ED05-356F5748DC4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22982" y="1700808"/>
            <a:ext cx="2193586" cy="1992834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A917207F-F0EA-982B-4143-64D0D87AE0DF}"/>
              </a:ext>
            </a:extLst>
          </p:cNvPr>
          <p:cNvSpPr txBox="1"/>
          <p:nvPr/>
        </p:nvSpPr>
        <p:spPr>
          <a:xfrm>
            <a:off x="6164850" y="6218148"/>
            <a:ext cx="562525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*The case with CCS/CCX opposite sign etas</a:t>
            </a:r>
          </a:p>
          <a:p>
            <a:r>
              <a:rPr lang="en-US" sz="1400" dirty="0"/>
              <a:t>has many problems, too many to be worth listing in this presentation </a:t>
            </a:r>
          </a:p>
        </p:txBody>
      </p:sp>
    </p:spTree>
    <p:extLst>
      <p:ext uri="{BB962C8B-B14F-4D97-AF65-F5344CB8AC3E}">
        <p14:creationId xmlns:p14="http://schemas.microsoft.com/office/powerpoint/2010/main" val="421983643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9D4F484-44E0-314C-C201-17509631F45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4A23564B-8DB6-C943-BDE7-896ACF1922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4431C40-8EC3-4192-B84A-C38FD87984DF}"/>
              </a:ext>
            </a:extLst>
          </p:cNvPr>
          <p:cNvSpPr txBox="1"/>
          <p:nvPr/>
        </p:nvSpPr>
        <p:spPr>
          <a:xfrm>
            <a:off x="4727848" y="2996952"/>
            <a:ext cx="185178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/>
              <a:t>Back up</a:t>
            </a:r>
          </a:p>
        </p:txBody>
      </p:sp>
    </p:spTree>
    <p:extLst>
      <p:ext uri="{BB962C8B-B14F-4D97-AF65-F5344CB8AC3E}">
        <p14:creationId xmlns:p14="http://schemas.microsoft.com/office/powerpoint/2010/main" val="4179208587"/>
      </p:ext>
    </p:extLst>
  </p:cSld>
  <p:clrMapOvr>
    <a:masterClrMapping/>
  </p:clrMapOvr>
</p:sld>
</file>

<file path=ppt/theme/theme1.xml><?xml version="1.0" encoding="utf-8"?>
<a:theme xmlns:a="http://schemas.openxmlformats.org/drawingml/2006/main" name="SLAC_Template_PowerPoint">
  <a:themeElements>
    <a:clrScheme name="Custom 4">
      <a:dk1>
        <a:srgbClr val="A4001D"/>
      </a:dk1>
      <a:lt1>
        <a:sysClr val="window" lastClr="FFFFFF"/>
      </a:lt1>
      <a:dk2>
        <a:srgbClr val="E17000"/>
      </a:dk2>
      <a:lt2>
        <a:srgbClr val="000000"/>
      </a:lt2>
      <a:accent1>
        <a:srgbClr val="A4001D"/>
      </a:accent1>
      <a:accent2>
        <a:srgbClr val="E17000"/>
      </a:accent2>
      <a:accent3>
        <a:srgbClr val="4D4F53"/>
      </a:accent3>
      <a:accent4>
        <a:srgbClr val="545455"/>
      </a:accent4>
      <a:accent5>
        <a:srgbClr val="0099CC"/>
      </a:accent5>
      <a:accent6>
        <a:srgbClr val="69BE28"/>
      </a:accent6>
      <a:hlink>
        <a:srgbClr val="A4001D"/>
      </a:hlink>
      <a:folHlink>
        <a:srgbClr val="A4001D"/>
      </a:folHlink>
    </a:clrScheme>
    <a:fontScheme name="THD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ac_template_pac.potx" id="{78792833-1B82-458F-BF8C-413FED1E0338}" vid="{2777D9AC-1853-4B0F-A5C0-F0D5C5969F69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0</TotalTime>
  <Words>994</Words>
  <Application>Microsoft Office PowerPoint</Application>
  <PresentationFormat>Widescreen</PresentationFormat>
  <Paragraphs>155</Paragraphs>
  <Slides>11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Arial</vt:lpstr>
      <vt:lpstr>Calibri</vt:lpstr>
      <vt:lpstr>Cambria Math</vt:lpstr>
      <vt:lpstr>Wingdings</vt:lpstr>
      <vt:lpstr>SLAC_Template_PowerPoint</vt:lpstr>
      <vt:lpstr>Update on FCC with Local Chromatic Correction studies</vt:lpstr>
      <vt:lpstr>Outline</vt:lpstr>
      <vt:lpstr>HFD lattice optimization: HFD~9090  for ttbar          v_newFFb_12</vt:lpstr>
      <vt:lpstr>DA optimization with crab sextupoles</vt:lpstr>
      <vt:lpstr>Full ring Bandwidth:  Z case</vt:lpstr>
      <vt:lpstr>Full ring general parameters</vt:lpstr>
      <vt:lpstr>Arc lattice magnets</vt:lpstr>
      <vt:lpstr>FF general layout options</vt:lpstr>
      <vt:lpstr>PowerPoint Presentation</vt:lpstr>
      <vt:lpstr>DA/MA check from S Liuzzo (earlier version with large path lengthening)</vt:lpstr>
      <vt:lpstr>First DA/MA checks with SR at Z </vt:lpstr>
    </vt:vector>
  </TitlesOfParts>
  <Company>ESRF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DEMESSIEUX Laura</dc:creator>
  <cp:lastModifiedBy>Hofer, Michael</cp:lastModifiedBy>
  <cp:revision>2132</cp:revision>
  <cp:lastPrinted>2020-03-29T14:00:08Z</cp:lastPrinted>
  <dcterms:created xsi:type="dcterms:W3CDTF">2015-04-08T05:55:09Z</dcterms:created>
  <dcterms:modified xsi:type="dcterms:W3CDTF">2023-05-04T12:16:18Z</dcterms:modified>
</cp:coreProperties>
</file>