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3" r:id="rId3"/>
    <p:sldId id="265" r:id="rId4"/>
    <p:sldId id="266" r:id="rId5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32" autoAdjust="0"/>
    <p:restoredTop sz="96284" autoAdjust="0"/>
  </p:normalViewPr>
  <p:slideViewPr>
    <p:cSldViewPr snapToGrid="0">
      <p:cViewPr varScale="1">
        <p:scale>
          <a:sx n="117" d="100"/>
          <a:sy n="117" d="100"/>
        </p:scale>
        <p:origin x="105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3DBA2-D32D-44D8-B602-DA4E58462E24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14DC4-FBBA-4166-BB6A-635C7952F11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274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14DC4-FBBA-4166-BB6A-635C7952F1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17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14DC4-FBBA-4166-BB6A-635C7952F1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1420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D14DC4-FBBA-4166-BB6A-635C7952F11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232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D954D-6D40-65FD-C50B-7772EB5250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4F42AB-7E06-80A5-88AE-09EC0AF3F2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2E5C8-87FE-CF81-3029-65F72E8CE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78BBE-4C29-1FD6-60E7-EA64D4197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55C1E-11B7-8D45-4E9B-26BCABEBF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053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6355E-922A-7110-BAD6-5A7DB485E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A23295-4A5D-68A5-31ED-365EAFD229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C65A19-A865-BAB6-AC24-B83BF4B8F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9BA39D-DFA6-2B8F-E8E3-E85836A3F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ADC4DB-FAF3-0C26-FBA5-8AEA2D99E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528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186E5C-69B6-8EDD-8302-7C4F8809A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BCB358-F43C-BE15-1923-2A1D0398D4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E3E13-946A-EA46-CE3F-793EC14F3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934B4-DD2E-7B10-8E38-69EC1550E0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3A16B-225D-07CB-6D9F-25FA4B314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49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F5375-F63A-8AE5-56B3-6013B3353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591C47-8CB5-DBD1-2133-4BA0D53A33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6D57C-5990-2ED9-3206-06667FE24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D3CA5-2358-FBE7-FDC6-CD26163D9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08617-FDF1-9BBD-34FB-A074AB0C9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853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24CE3-BCD8-A112-6F2C-3DDDBF4EE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A0C451-4ECA-A13B-6DE5-74D911DDC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0055A7-FB9A-9C65-F7BE-F6EE63F1C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9747A-BC76-CDFA-CB4F-DE6B9512C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AAC55-00F8-02E9-5029-02DCEBD38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509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103D5-FEC6-28C4-3420-DAD26B940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6EA557-490C-7DAB-A704-329C26F863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337F3C-3F2C-F31E-4035-17F881D70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B26D5A-A347-9C4F-F044-8B0A944A3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4975AF-F04B-A6BF-ABB4-6E74E143A7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48270-39BF-FD64-FAD2-F471744EB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457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5E1BA-EB24-B20A-CAFE-EBEBE4A61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D71E61-E825-1431-946E-211BD94D62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F06698-7D3C-E7B2-8B8E-BE22E7B119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9950AD-C214-89FF-4A08-FFF319B05B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BE4E95-B866-A128-2058-5F5ED6E8FD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4C05478-CC68-8CEA-181B-CB59C96D1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86B603-8135-FFE2-C714-83E8F3EE5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FA3CB7-106B-2757-5827-0C679A080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56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AA71-668F-E6C2-2A96-6551B4618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45379D-1A1F-635D-EBAD-316393757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4BDF50-D759-EDCB-5484-836C82F07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9D2B7-28DE-F8F9-9E6A-51E281A79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72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153CAC-51DE-4F4A-725F-FAC75DD1F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719B23-A7DB-267A-63D2-4EF377C97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DC376F-DADC-9E17-A222-B63DD397A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128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7B9AE-35BD-8E14-F720-FC6954196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9DABCA-D4B1-7A1B-99C9-43EA9D7175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654AB0-D89A-7231-D5CD-5EFC1DF48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47D57F-7922-C59C-E3E1-D0DCBB800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E50803-1E89-5D23-66FD-B688286D0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C6C868-82E0-CFB3-A1D2-F1341590A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699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98DF7-3734-1C62-A889-89415E6D7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F73384-A635-C84F-DEFD-E5B8217433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0DABB0-A0ED-2F01-872C-5F8D7B6B06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D3F9E6-CA0E-5CDB-3AAB-6272AEA83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C55A8E-7D0C-7574-51C9-9C1BC635B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8FC388-53B4-DDC7-3E9F-E837F2FD2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34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2B8170-FBE3-A09D-ED40-C4DAB3F8B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A4B0AE-9EF9-AF7F-8F6B-0E41024D7E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7CD38-6074-8285-87D7-9058A744B9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CEF84-FF1D-4B43-B662-FA2BB00E12E2}" type="datetimeFigureOut">
              <a:rPr lang="en-US" smtClean="0"/>
              <a:t>5/17/2023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46C54F-FF57-DE1D-C4EC-7BDF4D3359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6EDD30-DA89-ADD3-12C7-5B44D5CAF3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2F7AA-3747-432D-9F61-320DFBE4DDC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92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A1228-98D2-B9BD-FC13-829EC3F22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5342" y="1416787"/>
            <a:ext cx="9144000" cy="2620184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05000"/>
              </a:lnSpc>
              <a:spcBef>
                <a:spcPts val="200"/>
              </a:spcBef>
              <a:spcAft>
                <a:spcPts val="0"/>
              </a:spcAft>
            </a:pPr>
            <a:r>
              <a:rPr lang="en-GB" sz="4000" b="1" dirty="0">
                <a:solidFill>
                  <a:srgbClr val="0070C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PS Booster magnets Task Force</a:t>
            </a:r>
            <a:br>
              <a:rPr lang="en-GB" sz="4000" b="1" dirty="0">
                <a:solidFill>
                  <a:srgbClr val="0070C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</a:br>
            <a:br>
              <a:rPr lang="en-GB" sz="4000" b="1" dirty="0">
                <a:solidFill>
                  <a:srgbClr val="0070C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</a:br>
            <a:br>
              <a:rPr lang="en-GB" sz="4000" b="1" dirty="0">
                <a:solidFill>
                  <a:srgbClr val="0070C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</a:br>
            <a:r>
              <a:rPr lang="en-GB" sz="4000" b="1" dirty="0">
                <a:solidFill>
                  <a:srgbClr val="0070C0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</a:rPr>
              <a:t>Subtask-3</a:t>
            </a:r>
            <a:endParaRPr lang="en-US" sz="4000" b="1" dirty="0">
              <a:solidFill>
                <a:srgbClr val="2F5496"/>
              </a:solidFill>
              <a:effectLst/>
              <a:latin typeface="Calibri Light" panose="020F030202020403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1E733C-6BDA-283C-0A82-A529635644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956663"/>
            <a:ext cx="9144000" cy="227827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de-DE" sz="1200" dirty="0"/>
              <a:t>G. Favre 									17 May 2023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8146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7CB21-5E94-4B4C-9A12-8727661E8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2560"/>
          </a:xfrm>
        </p:spPr>
        <p:txBody>
          <a:bodyPr/>
          <a:lstStyle/>
          <a:p>
            <a:r>
              <a:rPr lang="en-GB" dirty="0"/>
              <a:t>Ongoing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67B97-20B8-B539-4C20-FF1E4C22C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5069"/>
            <a:ext cx="10515600" cy="481189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dirty="0"/>
              <a:t>Mock-up fabrication</a:t>
            </a:r>
            <a:r>
              <a:rPr lang="en-GB" sz="2400" dirty="0"/>
              <a:t>: </a:t>
            </a:r>
            <a:r>
              <a:rPr lang="en-GB" sz="1600" dirty="0"/>
              <a:t>machining should be finished at the end of week 21</a:t>
            </a:r>
          </a:p>
          <a:p>
            <a:pPr marL="0" indent="0" algn="ctr">
              <a:spcBef>
                <a:spcPts val="0"/>
              </a:spcBef>
              <a:buNone/>
            </a:pPr>
            <a:endParaRPr lang="en-GB" sz="2400" dirty="0"/>
          </a:p>
          <a:p>
            <a:pPr>
              <a:spcBef>
                <a:spcPts val="0"/>
              </a:spcBef>
              <a:buFontTx/>
              <a:buChar char="-"/>
            </a:pPr>
            <a:endParaRPr lang="en-GB" sz="2400" dirty="0"/>
          </a:p>
          <a:p>
            <a:pPr>
              <a:spcBef>
                <a:spcPts val="0"/>
              </a:spcBef>
              <a:buFontTx/>
              <a:buChar char="-"/>
            </a:pPr>
            <a:endParaRPr lang="en-GB" sz="2400" dirty="0"/>
          </a:p>
          <a:p>
            <a:pPr>
              <a:spcBef>
                <a:spcPts val="0"/>
              </a:spcBef>
              <a:buFontTx/>
              <a:buChar char="-"/>
            </a:pPr>
            <a:endParaRPr lang="en-GB" sz="2400" dirty="0"/>
          </a:p>
          <a:p>
            <a:pPr>
              <a:spcBef>
                <a:spcPts val="0"/>
              </a:spcBef>
              <a:buFontTx/>
              <a:buChar char="-"/>
            </a:pPr>
            <a:endParaRPr lang="en-GB" sz="2400" dirty="0"/>
          </a:p>
          <a:p>
            <a:pPr>
              <a:spcBef>
                <a:spcPts val="0"/>
              </a:spcBef>
              <a:buFontTx/>
              <a:buChar char="-"/>
            </a:pPr>
            <a:endParaRPr lang="en-GB" sz="2400" dirty="0"/>
          </a:p>
          <a:p>
            <a:pPr marL="0" indent="0">
              <a:spcBef>
                <a:spcPts val="0"/>
              </a:spcBef>
              <a:buNone/>
            </a:pPr>
            <a:endParaRPr lang="en-GB" sz="2400" dirty="0"/>
          </a:p>
        </p:txBody>
      </p:sp>
      <p:pic>
        <p:nvPicPr>
          <p:cNvPr id="7" name="Image 6" descr="Une image contenant intérieur, conception, art&#10;&#10;Description générée automatiquement">
            <a:extLst>
              <a:ext uri="{FF2B5EF4-FFF2-40B4-BE49-F238E27FC236}">
                <a16:creationId xmlns:a16="http://schemas.microsoft.com/office/drawing/2014/main" id="{B6057CAF-3A41-BCB3-934C-BB13D1E72A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9" t="9931" r="30732" b="14476"/>
          <a:stretch/>
        </p:blipFill>
        <p:spPr>
          <a:xfrm>
            <a:off x="5349241" y="2784703"/>
            <a:ext cx="3238383" cy="2160000"/>
          </a:xfrm>
          <a:prstGeom prst="rect">
            <a:avLst/>
          </a:prstGeom>
        </p:spPr>
      </p:pic>
      <p:pic>
        <p:nvPicPr>
          <p:cNvPr id="10" name="Image 9" descr="Une image contenant acier, Aluminium, intérieur&#10;&#10;Description générée automatiquement">
            <a:extLst>
              <a:ext uri="{FF2B5EF4-FFF2-40B4-BE49-F238E27FC236}">
                <a16:creationId xmlns:a16="http://schemas.microsoft.com/office/drawing/2014/main" id="{BF2ED59A-1FC4-2304-2CE7-49870FF576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349" y="2784703"/>
            <a:ext cx="384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742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7CB21-5E94-4B4C-9A12-8727661E8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2560"/>
          </a:xfrm>
        </p:spPr>
        <p:txBody>
          <a:bodyPr/>
          <a:lstStyle/>
          <a:p>
            <a:r>
              <a:rPr lang="en-GB" dirty="0"/>
              <a:t>Ongoing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67B97-20B8-B539-4C20-FF1E4C22C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5069"/>
            <a:ext cx="10515600" cy="481189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Evaluate the possibility to fixe a leak using </a:t>
            </a:r>
            <a:r>
              <a:rPr lang="en-GB" sz="2400" b="1" dirty="0"/>
              <a:t>epoxy </a:t>
            </a:r>
            <a:r>
              <a:rPr lang="en-GB" sz="2400" dirty="0"/>
              <a:t>(ECCOBOND type)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/>
          </a:p>
          <a:p>
            <a:pPr marL="914400" lvl="1" indent="-4572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Fabrication of samples with calibrated leak (drilling of 0.2 mm hole)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Injection of epoxy in the defect (hole) </a:t>
            </a:r>
            <a:r>
              <a:rPr lang="en-GB" sz="1600" dirty="0">
                <a:latin typeface="Titillium Web Black" panose="00000A00000000000000" pitchFamily="2" charset="0"/>
              </a:rPr>
              <a:t>→</a:t>
            </a:r>
            <a:r>
              <a:rPr lang="en-GB" sz="1600" dirty="0"/>
              <a:t> leak test &amp; pressure test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Add of an external epoxy patch to reinforce the joint </a:t>
            </a:r>
            <a:r>
              <a:rPr lang="en-GB" sz="1600" dirty="0">
                <a:latin typeface="Titillium Web Black" panose="00000A00000000000000" pitchFamily="2" charset="0"/>
              </a:rPr>
              <a:t>→</a:t>
            </a:r>
            <a:r>
              <a:rPr lang="en-GB" sz="1600" dirty="0"/>
              <a:t> leak test &amp; pressure test</a:t>
            </a:r>
          </a:p>
          <a:p>
            <a:pPr marL="914400" lvl="1" indent="-457200">
              <a:spcBef>
                <a:spcPts val="0"/>
              </a:spcBef>
              <a:buFont typeface="+mj-lt"/>
              <a:buAutoNum type="arabicPeriod"/>
            </a:pPr>
            <a:r>
              <a:rPr lang="en-GB" sz="1600" dirty="0"/>
              <a:t>Destructive examination of the joint</a:t>
            </a:r>
          </a:p>
          <a:p>
            <a:pPr marL="457200" lvl="1" indent="0" algn="ctr">
              <a:spcBef>
                <a:spcPts val="0"/>
              </a:spcBef>
              <a:buNone/>
            </a:pPr>
            <a:br>
              <a:rPr lang="en-GB" sz="2000" dirty="0"/>
            </a:b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>
              <a:spcBef>
                <a:spcPts val="0"/>
              </a:spcBef>
              <a:buNone/>
            </a:pPr>
            <a:endParaRPr lang="en-GB" sz="1600" dirty="0"/>
          </a:p>
          <a:p>
            <a:pPr marL="457200" lvl="1" indent="0">
              <a:spcBef>
                <a:spcPts val="0"/>
              </a:spcBef>
              <a:buNone/>
            </a:pPr>
            <a:endParaRPr lang="en-GB" sz="1600" dirty="0"/>
          </a:p>
          <a:p>
            <a:pPr marL="457200" lvl="1" indent="0">
              <a:spcBef>
                <a:spcPts val="0"/>
              </a:spcBef>
              <a:buNone/>
            </a:pPr>
            <a:endParaRPr lang="en-GB" sz="1600" dirty="0"/>
          </a:p>
          <a:p>
            <a:pPr marL="457200" lvl="1" indent="0">
              <a:spcBef>
                <a:spcPts val="0"/>
              </a:spcBef>
              <a:buNone/>
            </a:pPr>
            <a:r>
              <a:rPr lang="en-GB" sz="1600" dirty="0"/>
              <a:t>Development carried out with Sebastien Clement, Antony </a:t>
            </a:r>
            <a:r>
              <a:rPr lang="fr-CH" sz="1600" dirty="0">
                <a:solidFill>
                  <a:srgbClr val="262626"/>
                </a:solidFill>
                <a:effectLst/>
                <a:latin typeface="Segoe UI" panose="020B0502040204020203" pitchFamily="34" charset="0"/>
              </a:rPr>
              <a:t>Newborough &amp;</a:t>
            </a:r>
            <a:r>
              <a:rPr lang="en-GB" sz="1600" dirty="0"/>
              <a:t> Didier Lombard</a:t>
            </a:r>
          </a:p>
        </p:txBody>
      </p:sp>
      <p:pic>
        <p:nvPicPr>
          <p:cNvPr id="9" name="Image 8" descr="Une image contenant tube&#10;&#10;Description générée automatiquement">
            <a:extLst>
              <a:ext uri="{FF2B5EF4-FFF2-40B4-BE49-F238E27FC236}">
                <a16:creationId xmlns:a16="http://schemas.microsoft.com/office/drawing/2014/main" id="{43811643-6376-9B6A-C50A-6637511288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35" r="26554" b="11714"/>
          <a:stretch/>
        </p:blipFill>
        <p:spPr>
          <a:xfrm>
            <a:off x="6792783" y="3260270"/>
            <a:ext cx="4020990" cy="1800000"/>
          </a:xfrm>
          <a:prstGeom prst="rect">
            <a:avLst/>
          </a:prstGeom>
        </p:spPr>
      </p:pic>
      <p:pic>
        <p:nvPicPr>
          <p:cNvPr id="6" name="Image 5" descr="Une image contenant en bois, intérieur&#10;&#10;Description générée automatiquement avec une confiance moyenne">
            <a:extLst>
              <a:ext uri="{FF2B5EF4-FFF2-40B4-BE49-F238E27FC236}">
                <a16:creationId xmlns:a16="http://schemas.microsoft.com/office/drawing/2014/main" id="{DA975266-22C3-98FE-2A29-8890A3B307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971" y="3238680"/>
            <a:ext cx="3239588" cy="182226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78A28C7-E860-9820-3F75-D32BD13AA824}"/>
              </a:ext>
            </a:extLst>
          </p:cNvPr>
          <p:cNvSpPr txBox="1"/>
          <p:nvPr/>
        </p:nvSpPr>
        <p:spPr>
          <a:xfrm>
            <a:off x="1837507" y="5060270"/>
            <a:ext cx="28085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Test samples with 0.2 mm hole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700393D-C3B4-1380-D32A-BB0DBDAFFA39}"/>
              </a:ext>
            </a:extLst>
          </p:cNvPr>
          <p:cNvSpPr txBox="1"/>
          <p:nvPr/>
        </p:nvSpPr>
        <p:spPr>
          <a:xfrm>
            <a:off x="7343504" y="5060270"/>
            <a:ext cx="2919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Example of epoxy patch</a:t>
            </a:r>
          </a:p>
        </p:txBody>
      </p:sp>
    </p:spTree>
    <p:extLst>
      <p:ext uri="{BB962C8B-B14F-4D97-AF65-F5344CB8AC3E}">
        <p14:creationId xmlns:p14="http://schemas.microsoft.com/office/powerpoint/2010/main" val="718787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7CB21-5E94-4B4C-9A12-8727661E8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2560"/>
          </a:xfrm>
        </p:spPr>
        <p:txBody>
          <a:bodyPr/>
          <a:lstStyle/>
          <a:p>
            <a:r>
              <a:rPr lang="en-GB" dirty="0"/>
              <a:t>Ongoing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67B97-20B8-B539-4C20-FF1E4C22C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5069"/>
            <a:ext cx="10515600" cy="481189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dirty="0"/>
              <a:t>Evaluate the possibility to fixe a leak using </a:t>
            </a:r>
            <a:r>
              <a:rPr lang="en-GB" sz="2400" b="1" dirty="0"/>
              <a:t>soft soldering </a:t>
            </a:r>
            <a:r>
              <a:rPr lang="en-GB" sz="2400" dirty="0"/>
              <a:t>(Sn-Ag type)</a:t>
            </a:r>
          </a:p>
          <a:p>
            <a:pPr marL="0" indent="0">
              <a:spcBef>
                <a:spcPts val="0"/>
              </a:spcBef>
              <a:buNone/>
            </a:pPr>
            <a:endParaRPr lang="en-GB" sz="2400" dirty="0"/>
          </a:p>
          <a:p>
            <a:pPr lvl="1">
              <a:spcBef>
                <a:spcPts val="0"/>
              </a:spcBef>
            </a:pPr>
            <a:r>
              <a:rPr lang="en-GB" sz="1600" dirty="0"/>
              <a:t>Patch soldering using a “non corrosive” flux </a:t>
            </a:r>
            <a:r>
              <a:rPr lang="en-GB" sz="1600" dirty="0" err="1"/>
              <a:t>kester</a:t>
            </a:r>
            <a:r>
              <a:rPr lang="en-GB" sz="1600" dirty="0"/>
              <a:t> 135 (or MOB 39)</a:t>
            </a:r>
          </a:p>
          <a:p>
            <a:pPr lvl="1">
              <a:spcBef>
                <a:spcPts val="0"/>
              </a:spcBef>
            </a:pPr>
            <a:r>
              <a:rPr lang="en-GB" sz="1600" dirty="0"/>
              <a:t>Evaluate the possibility to use TIG as heat input</a:t>
            </a:r>
          </a:p>
          <a:p>
            <a:pPr marL="457200" lvl="1" indent="0">
              <a:spcBef>
                <a:spcPts val="0"/>
              </a:spcBef>
              <a:buNone/>
            </a:pPr>
            <a:br>
              <a:rPr lang="en-GB" sz="2000" dirty="0"/>
            </a:b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 algn="ctr">
              <a:spcBef>
                <a:spcPts val="0"/>
              </a:spcBef>
              <a:buNone/>
            </a:pPr>
            <a:endParaRPr lang="en-GB" sz="2000" dirty="0"/>
          </a:p>
          <a:p>
            <a:pPr marL="457200" lvl="1" indent="0">
              <a:spcBef>
                <a:spcPts val="0"/>
              </a:spcBef>
              <a:buNone/>
            </a:pPr>
            <a:endParaRPr lang="en-GB" sz="1600" dirty="0"/>
          </a:p>
        </p:txBody>
      </p:sp>
      <p:pic>
        <p:nvPicPr>
          <p:cNvPr id="5" name="Image 4" descr="Une image contenant rouille, outil, en bois, bois&#10;&#10;Description générée automatiquement">
            <a:extLst>
              <a:ext uri="{FF2B5EF4-FFF2-40B4-BE49-F238E27FC236}">
                <a16:creationId xmlns:a16="http://schemas.microsoft.com/office/drawing/2014/main" id="{97CD6328-D96B-5401-0E8A-BFC8753590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137" y="2788919"/>
            <a:ext cx="384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546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1397</TotalTime>
  <Words>171</Words>
  <Application>Microsoft Office PowerPoint</Application>
  <PresentationFormat>Grand écran</PresentationFormat>
  <Paragraphs>43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Segoe UI</vt:lpstr>
      <vt:lpstr>Titillium Web Black</vt:lpstr>
      <vt:lpstr>Office Theme</vt:lpstr>
      <vt:lpstr>PS Booster magnets Task Force   Subtask-3</vt:lpstr>
      <vt:lpstr>Ongoing tasks</vt:lpstr>
      <vt:lpstr>Ongoing tasks</vt:lpstr>
      <vt:lpstr>Ongoing tasks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Ralf Trant</dc:creator>
  <cp:lastModifiedBy>Gilles Favre</cp:lastModifiedBy>
  <cp:revision>40</cp:revision>
  <cp:lastPrinted>2023-03-15T15:25:38Z</cp:lastPrinted>
  <dcterms:created xsi:type="dcterms:W3CDTF">2023-03-07T08:16:08Z</dcterms:created>
  <dcterms:modified xsi:type="dcterms:W3CDTF">2023-05-17T11:20:51Z</dcterms:modified>
</cp:coreProperties>
</file>