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-4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496-40BA-AEF2-1877-FCA69B807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1EF0F-325F-3CE5-2922-5BE3D3607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A5690-7F27-6892-2A72-9FA8F00B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38C09-A902-CE69-6429-D1849D41A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CE2F7-4F35-A601-0F86-65DD2B587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4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3782C-D695-C762-E5E5-B0911BACE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18A1F5-E576-8FB3-2043-F1D0599B6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98865-8F3F-5C68-B36B-BB0709B96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EC2E3-2DDA-E3C9-D3D5-1A0735CA3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A9710-9668-8A9B-0155-29A83F68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5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6A4C0D-8B40-D428-A62A-CEC2E8126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F6404B-39B3-F53A-91B9-52829D74C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1A84E-9723-77B3-A837-05E9B9B52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43AE0-4C0F-4348-7E0A-6C6F8D36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8642C-B11B-B93E-9EEA-36726B21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48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A65DE-82FF-6AC6-9F57-37EE34927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189E6-9D27-47A6-9101-3115B258A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A215D-F4B2-C1F2-31B5-3707A98D2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07EFA-2454-ADB0-9853-EE8D8C3A9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EA28C-0B9B-B002-D155-D36D3097F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0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49C53-FC9D-2546-18CD-B564E95E3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0F1C1-5E8C-D5C6-FBF6-8B95A0381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3EF71-B805-29E4-F313-F81D42FA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5C9DB-4F52-7B2B-4180-011CA05C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A5A37-4505-67F7-132B-51488B921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80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9DA2C-0B29-A0D8-00FE-4F2989FD8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4915C-7221-9A0E-5A76-037B1B2CD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53FFA-285D-77A2-D2D7-79F549B11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9BAC5-4CD9-1CF1-BD98-1DED61BB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D3BB4-F75F-2BD5-A61E-18F9B22F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1804B-C3B4-5F59-E811-622A178A2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20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1E479-7A44-5AC1-A938-CC626F2FD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1C5C5-DC60-C131-6805-A08729682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DF54EA-D7C8-0AD4-1B75-5DF4DA23F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89B31-9ED7-F816-3491-BFE19CBB1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B7F04D-DDB9-BB50-2AB2-2257637CF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380027-C1AC-9B34-815C-9A22A7494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8C9C7-8440-EE22-EEE3-E86CA555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5AE053-8A2B-2BED-EF91-91CA8E3C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342CB-C6A3-CA88-DC57-160557AF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F200F6-1009-A9D6-CA66-07D4BCA9C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93320A-6FAC-C598-EE26-6504D7A77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106242-258C-FA8E-FE40-23E9841B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1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B27780-3191-1E44-61FE-4DF56DFCF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ACD6D5-E94D-22D4-8253-0F19C351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911FF-9862-C6D9-95A9-0077F95B4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4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B89DE-DDE8-464B-79D5-8DD79095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5A659-C35A-6D76-5DEC-600C0DE60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EDA2C-DBD1-B060-06A7-1E007C16C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00238-0F3F-00BB-BB80-941E2BA2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7B5C1-B731-A37C-B4B2-C294E9747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2ABC2-0C36-0978-AE70-8AA444DF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76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444AC-2F7D-7551-C0CA-7AB814B24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11DC90-111A-53E3-19F0-2380DFACDA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7ADE9-FDC2-2B89-51ED-04460C947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0FD8B-2214-185D-0568-EACEF48DC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DE88A-FC35-521D-C9CB-FC599B4C8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4C9C5-224A-E6C4-DEFE-65575ADB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32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5B0E0-431C-76E6-9281-90EF04D41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868A4-EFCB-3043-D181-E65A4D8B3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C0760-6DAF-58BE-7544-4F6FA09F4D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A0F1D-F181-4289-8C6F-182513D56AE3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29B63-B3EF-6313-4587-08F048891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CE492-517B-17EF-5C15-1BD47ABC1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A79E4-1F65-4B75-8662-DAD607EF37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3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FA32E5-BD6A-DE1F-BC9A-1464FAADDEC0}"/>
              </a:ext>
            </a:extLst>
          </p:cNvPr>
          <p:cNvSpPr txBox="1"/>
          <p:nvPr/>
        </p:nvSpPr>
        <p:spPr>
          <a:xfrm>
            <a:off x="307910" y="117693"/>
            <a:ext cx="1138334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effectLst/>
                <a:latin typeface="Roboto" panose="02000000000000000000" pitchFamily="2" charset="0"/>
              </a:rPr>
              <a:t>PS Booster magnets Task Force</a:t>
            </a:r>
          </a:p>
          <a:p>
            <a:r>
              <a:rPr lang="en-GB" sz="1400" dirty="0"/>
              <a:t>Subtask-1: Readiness and history of spares, including those in radioactive storage.</a:t>
            </a:r>
          </a:p>
          <a:p>
            <a:r>
              <a:rPr lang="en-GB" sz="1400" b="1" u="sng" dirty="0">
                <a:latin typeface="Roboto" panose="02000000000000000000" pitchFamily="2" charset="0"/>
              </a:rPr>
              <a:t>Questions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the management of the spares efficiently including the time response to repair those removed from the PSB tunnel for various technical reasons? Explanation needed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Is the refurbishment of the spare efficiently managed, 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including the time response to repair those removed from the PSB tunnel for various technical reasons?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the prioritisation between ALARA considerations and operation needs managed properly for the magnets in the radioactive storages? Explanation needed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Are there RP constraints linked to the refurbishment/repair of the magnets?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400" dirty="0">
              <a:latin typeface="Roboto" panose="02000000000000000000" pitchFamily="2" charset="0"/>
            </a:endParaRPr>
          </a:p>
          <a:p>
            <a:r>
              <a:rPr lang="en-GB" sz="1400" b="1" u="sng" dirty="0"/>
              <a:t>Proposal</a:t>
            </a:r>
            <a:r>
              <a:rPr lang="en-GB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latin typeface="Roboto" panose="02000000000000000000" pitchFamily="2" charset="0"/>
              </a:rPr>
              <a:t>Booster layout (16 periods, B QF QD QF 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QF &amp; QD design and construction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List of failure to date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Inventory of spare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List of samples analysed to date and future plans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Roboto" panose="02000000000000000000" pitchFamily="2" charset="0"/>
              </a:rPr>
              <a:t>Conclusion</a:t>
            </a:r>
          </a:p>
          <a:p>
            <a:pPr lvl="1"/>
            <a:endParaRPr lang="en-GB" sz="1400" b="0" i="0" dirty="0"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85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FA32E5-BD6A-DE1F-BC9A-1464FAADDEC0}"/>
              </a:ext>
            </a:extLst>
          </p:cNvPr>
          <p:cNvSpPr txBox="1"/>
          <p:nvPr/>
        </p:nvSpPr>
        <p:spPr>
          <a:xfrm>
            <a:off x="307910" y="117693"/>
            <a:ext cx="11383347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effectLst/>
                <a:latin typeface="Roboto" panose="02000000000000000000" pitchFamily="2" charset="0"/>
              </a:rPr>
              <a:t>PS Booster magnets Task Force</a:t>
            </a:r>
          </a:p>
          <a:p>
            <a:r>
              <a:rPr lang="en-GB" sz="1400" i="1" dirty="0"/>
              <a:t>Subtask-3: Options including respective decision criteria, for in-situ and ex-situ patches and repairs of water leaks and other failures, including those that will induce PS Booster performance limitations.</a:t>
            </a:r>
          </a:p>
          <a:p>
            <a:r>
              <a:rPr lang="en-GB" sz="1400" b="1" u="sng" dirty="0">
                <a:latin typeface="Roboto" panose="02000000000000000000" pitchFamily="2" charset="0"/>
              </a:rPr>
              <a:t>Questions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procedures available for the repairs according the identified types of failure?</a:t>
            </a:r>
            <a:endParaRPr lang="en-US" sz="14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ALARA consideration taken into account professionally?</a:t>
            </a:r>
            <a:endParaRPr lang="en-US" sz="14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information and training ensured at the appropriate level for CERN and subcontractor’s personnel?</a:t>
            </a:r>
            <a:endParaRPr lang="en-US" sz="14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criteria for in-situ versus ex-situ well defined and easy to implement?</a:t>
            </a:r>
            <a:endParaRPr lang="en-US" sz="1400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400" dirty="0"/>
          </a:p>
          <a:p>
            <a:r>
              <a:rPr lang="en-GB" sz="1400" b="1" u="sng" dirty="0"/>
              <a:t>Proposal</a:t>
            </a:r>
            <a:r>
              <a:rPr lang="en-GB" sz="1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In-situ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repair/mitigation (pros and cons)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/>
              <a:t>Hard and soft brazing repair (where possible)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/>
              <a:t>Reflow brazing to fix the leak?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/>
              <a:t>Mitigation (water diversion)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strike="sngStrike" dirty="0"/>
              <a:t>Resin moulding (where possible)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Ex-situ repair (pros and cons, with time estimates for repair and tests etc…)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Hard brazing where possible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/>
              <a:t>All accessible or only where it leaks?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Resin Moulding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Magnet rebuilding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RP constraints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Mapping up and down stream at each level to be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Resources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Staff  (myself, Alexandre, 867?)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FSU x 1 ( 1+1, add from AP?)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Equipment x 1 (is brazing machine from SPS renovation)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Copper supply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Machine Intervention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Planned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/>
              <a:t>Unplanned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Running without water / with force air or chilled gas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Conclusion</a:t>
            </a:r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86596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071EAA6-8B22-6712-F93C-D1CB1AAB9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859" y="972152"/>
            <a:ext cx="10946316" cy="5196102"/>
          </a:xfrm>
        </p:spPr>
        <p:txBody>
          <a:bodyPr>
            <a:noAutofit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Subtask-1: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the management of the spares efficiently including the time response to repair those removed from the PSB tunnel for various technical reasons?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the prioritisation between ALARA considerations and operation needs managed properly for the magnets in the radioactive storages?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Subtask-2: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all the failure modes properly understood?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processes to evaluate the nature and severity of the causes for these failures strong enough?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Subtask-3: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procedures available for the repairs according the identified types of failure?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ALARA consideration taken into account professionally? </a:t>
            </a:r>
            <a:r>
              <a:rPr lang="en-GB" sz="1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Complete RP survey magnet by magnet ring by ring?</a:t>
            </a:r>
            <a:endParaRPr lang="en-US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information and training ensured at the appropriate level for CERN and subcontractor’s personnel?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? Staff, ? FSU, Equipment availability,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criteria for in-situ versus ex-situ well defined and easy to implement?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Subtask-4: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present failure rates and identified causes compatible with operation of the PSB at higher energies (2 GeV)?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case of shortage of spares, are the degraded operation modes identified and easy to implement?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Subtask-5: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priorities between new magnets and new coils understood and compatible assuming the present level of resources?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the medium-term plan compatible with CERN capabilities and/or external subcontracting options?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the scope, quantities of coils vs magnets, timelines and costs consolidated and ready for implementation?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59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7314</TotalTime>
  <Words>613</Words>
  <Application>Microsoft Office PowerPoint</Application>
  <PresentationFormat>Widescreen</PresentationFormat>
  <Paragraphs>72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Roboto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Antony Newborough</dc:creator>
  <cp:lastModifiedBy>Antony Newborough</cp:lastModifiedBy>
  <cp:revision>9</cp:revision>
  <dcterms:created xsi:type="dcterms:W3CDTF">2023-05-25T12:05:14Z</dcterms:created>
  <dcterms:modified xsi:type="dcterms:W3CDTF">2023-05-31T08:04:35Z</dcterms:modified>
</cp:coreProperties>
</file>