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06" r:id="rId3"/>
    <p:sldId id="258" r:id="rId4"/>
    <p:sldId id="303" r:id="rId5"/>
    <p:sldId id="307" r:id="rId6"/>
    <p:sldId id="308" r:id="rId7"/>
    <p:sldId id="309" r:id="rId8"/>
    <p:sldId id="304" r:id="rId9"/>
    <p:sldId id="310" r:id="rId10"/>
    <p:sldId id="311" r:id="rId11"/>
    <p:sldId id="315" r:id="rId12"/>
    <p:sldId id="460" r:id="rId13"/>
    <p:sldId id="459" r:id="rId14"/>
    <p:sldId id="462" r:id="rId15"/>
    <p:sldId id="463" r:id="rId16"/>
    <p:sldId id="313" r:id="rId17"/>
    <p:sldId id="317" r:id="rId18"/>
    <p:sldId id="312" r:id="rId19"/>
    <p:sldId id="316" r:id="rId20"/>
    <p:sldId id="314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8" autoAdjust="0"/>
    <p:restoredTop sz="94686"/>
  </p:normalViewPr>
  <p:slideViewPr>
    <p:cSldViewPr snapToObjects="1">
      <p:cViewPr varScale="1">
        <p:scale>
          <a:sx n="116" d="100"/>
          <a:sy n="116" d="100"/>
        </p:scale>
        <p:origin x="102" y="4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255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317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8814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1152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77274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4F721-4F99-4277-BE99-0860EACAD330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571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750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LSC 13 6 2019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3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PSB cooling circuit: current knowledge on Sulphur content / origin &amp; future measures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fr-CH" sz="1800" dirty="0"/>
              <a:t>PS Booster magnets </a:t>
            </a:r>
            <a:r>
              <a:rPr lang="fr-CH" sz="1800" dirty="0" err="1"/>
              <a:t>Task</a:t>
            </a:r>
            <a:r>
              <a:rPr lang="fr-CH" sz="1800" dirty="0"/>
              <a:t> Force meeting</a:t>
            </a:r>
            <a:r>
              <a:rPr lang="en-US" sz="1800" dirty="0"/>
              <a:t> – G. Petrika, S. Deleval  </a:t>
            </a:r>
          </a:p>
          <a:p>
            <a:pPr algn="l"/>
            <a:r>
              <a:rPr lang="en-US" sz="1800" dirty="0"/>
              <a:t>2023-05-31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Reference (EDMS, Indico…)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26" y="1124744"/>
            <a:ext cx="9119258" cy="4608512"/>
          </a:xfrm>
        </p:spPr>
        <p:txBody>
          <a:bodyPr/>
          <a:lstStyle/>
          <a:p>
            <a:r>
              <a:rPr lang="en-GB" dirty="0"/>
              <a:t>Major consolidation</a:t>
            </a:r>
          </a:p>
          <a:p>
            <a:r>
              <a:rPr lang="en-GB" dirty="0"/>
              <a:t>Upgrade for LIU project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6156"/>
          </a:xfrm>
        </p:spPr>
        <p:txBody>
          <a:bodyPr/>
          <a:lstStyle/>
          <a:p>
            <a:r>
              <a:rPr lang="fr-FR" dirty="0"/>
              <a:t>LS2 (1/2)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pic>
        <p:nvPicPr>
          <p:cNvPr id="3" name="Picture 2" descr="A picture containing table, indoor, sitting, small&#10;&#10;Description automatically generated">
            <a:extLst>
              <a:ext uri="{FF2B5EF4-FFF2-40B4-BE49-F238E27FC236}">
                <a16:creationId xmlns:a16="http://schemas.microsoft.com/office/drawing/2014/main" id="{043A2B14-A3CE-988A-3313-378669E3D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3218338"/>
            <a:ext cx="4608918" cy="30726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 descr="A picture containing outdoor, grass, building, large&#10;&#10;Description automatically generated">
            <a:extLst>
              <a:ext uri="{FF2B5EF4-FFF2-40B4-BE49-F238E27FC236}">
                <a16:creationId xmlns:a16="http://schemas.microsoft.com/office/drawing/2014/main" id="{15823C67-A622-A6C4-6002-5E2E5B3DEC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00" t="10101" r="5201" b="18885"/>
          <a:stretch/>
        </p:blipFill>
        <p:spPr>
          <a:xfrm>
            <a:off x="407988" y="3218338"/>
            <a:ext cx="3981554" cy="30600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1DC873-F2D6-9481-BC04-DEDF9713FB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834" y="3218338"/>
            <a:ext cx="2777160" cy="208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7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26" y="1124744"/>
            <a:ext cx="5230826" cy="4608512"/>
          </a:xfrm>
        </p:spPr>
        <p:txBody>
          <a:bodyPr/>
          <a:lstStyle/>
          <a:p>
            <a:r>
              <a:rPr lang="en-GB" dirty="0"/>
              <a:t>Complete replacement of PS Booster cooling plant</a:t>
            </a:r>
          </a:p>
          <a:p>
            <a:r>
              <a:rPr lang="en-GB" dirty="0"/>
              <a:t>Cooling plant made of stainless steel  </a:t>
            </a:r>
          </a:p>
          <a:p>
            <a:r>
              <a:rPr lang="en-GB" dirty="0"/>
              <a:t>Modification of the distribution circuit</a:t>
            </a:r>
          </a:p>
          <a:p>
            <a:r>
              <a:rPr lang="en-GB" dirty="0"/>
              <a:t>Many beam </a:t>
            </a:r>
            <a:r>
              <a:rPr lang="en-GB" dirty="0" err="1"/>
              <a:t>equipments</a:t>
            </a:r>
            <a:r>
              <a:rPr lang="en-GB" dirty="0"/>
              <a:t> (new / modified or upgraded) were connected to the circuit during LS2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LS2 (2/2)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AC7441D-172A-8435-5F77-38DFB0D46E1D}"/>
              </a:ext>
            </a:extLst>
          </p:cNvPr>
          <p:cNvSpPr/>
          <p:nvPr/>
        </p:nvSpPr>
        <p:spPr>
          <a:xfrm>
            <a:off x="5663952" y="2101581"/>
            <a:ext cx="1008112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1EAC4720-437B-788C-7CCE-32D41B7A2292}"/>
              </a:ext>
            </a:extLst>
          </p:cNvPr>
          <p:cNvSpPr txBox="1">
            <a:spLocks/>
          </p:cNvSpPr>
          <p:nvPr/>
        </p:nvSpPr>
        <p:spPr>
          <a:xfrm>
            <a:off x="6816080" y="1124744"/>
            <a:ext cx="5230826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Slight modification of hydraulic characteristics (pressure, flow)</a:t>
            </a:r>
          </a:p>
          <a:p>
            <a:r>
              <a:rPr lang="en-GB" dirty="0"/>
              <a:t>Despite intensive commissioning phase by rinsing and filtering (with additional filter) various impurities could remain in the circuit after LS2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6939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Tunnel Circuit Pollution LS2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3392" y="1199825"/>
            <a:ext cx="9217024" cy="4101383"/>
          </a:xfrm>
        </p:spPr>
        <p:txBody>
          <a:bodyPr>
            <a:normAutofit fontScale="92500" lnSpcReduction="10000"/>
          </a:bodyPr>
          <a:lstStyle/>
          <a:p>
            <a:pPr lvl="1" algn="just"/>
            <a:r>
              <a:rPr lang="en-GB" sz="2400" dirty="0">
                <a:solidFill>
                  <a:srgbClr val="0C377B"/>
                </a:solidFill>
              </a:rPr>
              <a:t>Pollution detected : beginning of December 2019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</a:rPr>
              <a:t>Description of the damage : Severely polluted distribution network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</a:rPr>
              <a:t>Damaged equipment: PSB RF equipment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</a:rPr>
              <a:t>Cause :</a:t>
            </a:r>
          </a:p>
          <a:p>
            <a:pPr lvl="2" algn="just"/>
            <a:r>
              <a:rPr lang="en-GB" sz="2400" dirty="0">
                <a:solidFill>
                  <a:srgbClr val="0C377B"/>
                </a:solidFill>
              </a:rPr>
              <a:t>Welding sponge, paper, grinding powder, metal dust and other material inside the pipeline.</a:t>
            </a:r>
          </a:p>
          <a:p>
            <a:pPr lvl="2" algn="just"/>
            <a:r>
              <a:rPr lang="en-GB" sz="2400" dirty="0">
                <a:solidFill>
                  <a:srgbClr val="0C377B"/>
                </a:solidFill>
              </a:rPr>
              <a:t>Decomposed organic parts and fibres of paper composed a sticky compound with fine metal spalls and grinding powder, spalls and grinding powder. This compound dispersed all over the hydraulic circuit including user equipment.</a:t>
            </a:r>
          </a:p>
          <a:p>
            <a:pPr lvl="1" algn="just"/>
            <a:r>
              <a:rPr lang="en-GB" sz="2400" dirty="0">
                <a:solidFill>
                  <a:srgbClr val="0C377B"/>
                </a:solidFill>
              </a:rPr>
              <a:t>Damage : direct damage 46 kCHF + long cleaning period (3W)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 dirty="0">
                <a:solidFill>
                  <a:srgbClr val="729FCF"/>
                </a:solidFill>
                <a:latin typeface="Corbel" panose="020B0503020204020204"/>
              </a:rPr>
              <a:t>03 2021</a:t>
            </a:r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z="900">
                <a:solidFill>
                  <a:srgbClr val="729FCF"/>
                </a:solidFill>
                <a:latin typeface="Corbel" panose="020B0503020204020204"/>
              </a:rPr>
              <a:pPr>
                <a:defRPr/>
              </a:pPr>
              <a:t>12</a:t>
            </a:fld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2442381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>
                <a:solidFill>
                  <a:srgbClr val="729FCF"/>
                </a:solidFill>
                <a:latin typeface="Corbel" panose="020B0503020204020204"/>
              </a:rPr>
              <a:t>Delta-TI - CERN Meeting</a:t>
            </a:r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z="900">
                <a:solidFill>
                  <a:srgbClr val="729FCF"/>
                </a:solidFill>
                <a:latin typeface="Corbel" panose="020B0503020204020204"/>
              </a:rPr>
              <a:pPr>
                <a:defRPr/>
              </a:pPr>
              <a:t>13</a:t>
            </a:fld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417095-9A92-1F46-B687-74117723343C}"/>
              </a:ext>
            </a:extLst>
          </p:cNvPr>
          <p:cNvSpPr/>
          <p:nvPr/>
        </p:nvSpPr>
        <p:spPr>
          <a:xfrm>
            <a:off x="770233" y="1697316"/>
            <a:ext cx="1778000" cy="863600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PSB Cooling</a:t>
            </a:r>
          </a:p>
          <a:p>
            <a:pPr algn="ctr"/>
            <a:r>
              <a:rPr lang="en-US" dirty="0"/>
              <a:t>Sponge &amp; paper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DF432-D918-524B-A87C-822939715EAA}"/>
              </a:ext>
            </a:extLst>
          </p:cNvPr>
          <p:cNvSpPr/>
          <p:nvPr/>
        </p:nvSpPr>
        <p:spPr>
          <a:xfrm>
            <a:off x="765657" y="4689337"/>
            <a:ext cx="1778000" cy="863600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PSB Cooling</a:t>
            </a:r>
          </a:p>
          <a:p>
            <a:pPr algn="ctr"/>
            <a:r>
              <a:rPr lang="en-US" dirty="0"/>
              <a:t>Grinding dust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20AC75-7D6B-8D4D-8619-1699C6223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692" y="1145574"/>
            <a:ext cx="9061081" cy="21394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29E15F-1E69-4D43-BB84-CB75CD402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555" y="3317445"/>
            <a:ext cx="5106493" cy="2848207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A311205E-2F55-C640-775C-3D95148DF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344" y="3511448"/>
            <a:ext cx="1111118" cy="162096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2F321B2-F2A5-64C7-990F-34ECCBA124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7075" y="3503180"/>
            <a:ext cx="1256938" cy="162162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60C2E49-014F-8E3A-A184-F5AF00991889}"/>
              </a:ext>
            </a:extLst>
          </p:cNvPr>
          <p:cNvSpPr txBox="1">
            <a:spLocks/>
          </p:cNvSpPr>
          <p:nvPr/>
        </p:nvSpPr>
        <p:spPr>
          <a:xfrm>
            <a:off x="563116" y="39562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PSB Tunnel Circuit Pollution LS2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762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Tunnel Circuit Pollution LS2  -  Analyze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>
                <a:solidFill>
                  <a:srgbClr val="729FCF"/>
                </a:solidFill>
                <a:latin typeface="Corbel" panose="020B0503020204020204"/>
              </a:rPr>
              <a:t>Delta-TI - CERN Meeting</a:t>
            </a:r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z="900">
                <a:solidFill>
                  <a:srgbClr val="729FCF"/>
                </a:solidFill>
                <a:latin typeface="Corbel" panose="020B0503020204020204"/>
              </a:rPr>
              <a:pPr>
                <a:defRPr/>
              </a:pPr>
              <a:t>14</a:t>
            </a:fld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C01AD-74A9-2CC7-11B8-B5F137AEF1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3392" y="1199825"/>
            <a:ext cx="4968552" cy="2445199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sz="2400" b="1" dirty="0">
                <a:solidFill>
                  <a:srgbClr val="0C377B"/>
                </a:solidFill>
              </a:rPr>
              <a:t>Particle Analysis EN/MME</a:t>
            </a:r>
          </a:p>
          <a:p>
            <a:pPr marL="324000" lvl="2" indent="0">
              <a:buNone/>
            </a:pPr>
            <a:endParaRPr lang="en-US" sz="2400" dirty="0">
              <a:solidFill>
                <a:srgbClr val="0C377B"/>
              </a:solidFill>
            </a:endParaRPr>
          </a:p>
          <a:p>
            <a:pPr lvl="1" algn="just"/>
            <a:endParaRPr lang="en-GB" sz="2400" dirty="0">
              <a:solidFill>
                <a:srgbClr val="0C377B"/>
              </a:solidFill>
            </a:endParaRPr>
          </a:p>
          <a:p>
            <a:pPr marL="0" lvl="1" indent="0" algn="just">
              <a:buNone/>
            </a:pPr>
            <a:endParaRPr lang="en-GB" sz="2400" dirty="0">
              <a:solidFill>
                <a:srgbClr val="0C377B"/>
              </a:solidFill>
            </a:endParaRP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94370FBA-449C-CA49-B14F-3F5755065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94" y="4428430"/>
            <a:ext cx="2607224" cy="1955418"/>
          </a:xfrm>
          <a:prstGeom prst="rect">
            <a:avLst/>
          </a:prstGeom>
        </p:spPr>
      </p:pic>
      <p:pic>
        <p:nvPicPr>
          <p:cNvPr id="13" name="Picture 7">
            <a:extLst>
              <a:ext uri="{FF2B5EF4-FFF2-40B4-BE49-F238E27FC236}">
                <a16:creationId xmlns:a16="http://schemas.microsoft.com/office/drawing/2014/main" id="{2C9C3579-6BED-0580-7846-9F329B883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94" y="1905579"/>
            <a:ext cx="6069892" cy="227258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415785E-6235-9270-E6D2-1A771797280D}"/>
              </a:ext>
            </a:extLst>
          </p:cNvPr>
          <p:cNvSpPr txBox="1">
            <a:spLocks/>
          </p:cNvSpPr>
          <p:nvPr/>
        </p:nvSpPr>
        <p:spPr>
          <a:xfrm>
            <a:off x="7320136" y="1199825"/>
            <a:ext cx="5135470" cy="49758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sz="2400" b="1" dirty="0">
                <a:solidFill>
                  <a:srgbClr val="0C377B"/>
                </a:solidFill>
              </a:rPr>
              <a:t>Chemical </a:t>
            </a:r>
            <a:r>
              <a:rPr lang="en-GB" sz="2400" b="1" dirty="0">
                <a:solidFill>
                  <a:srgbClr val="0C377B"/>
                </a:solidFill>
              </a:rPr>
              <a:t>analysis by </a:t>
            </a:r>
            <a:r>
              <a:rPr lang="en-US" sz="2400" b="1" dirty="0">
                <a:solidFill>
                  <a:srgbClr val="0C377B"/>
                </a:solidFill>
              </a:rPr>
              <a:t>SUEZ</a:t>
            </a:r>
          </a:p>
          <a:p>
            <a:pPr lvl="2"/>
            <a:r>
              <a:rPr lang="en-US" sz="2400" dirty="0">
                <a:solidFill>
                  <a:srgbClr val="0C377B"/>
                </a:solidFill>
              </a:rPr>
              <a:t>MES Particles in suspensions</a:t>
            </a:r>
          </a:p>
          <a:p>
            <a:pPr lvl="2"/>
            <a:r>
              <a:rPr lang="en-US" sz="2400" dirty="0">
                <a:solidFill>
                  <a:srgbClr val="0C377B"/>
                </a:solidFill>
              </a:rPr>
              <a:t>PSD particle size distribution</a:t>
            </a:r>
          </a:p>
          <a:p>
            <a:pPr lvl="2"/>
            <a:r>
              <a:rPr lang="en-US" sz="2400" dirty="0">
                <a:solidFill>
                  <a:srgbClr val="0C377B"/>
                </a:solidFill>
              </a:rPr>
              <a:t>Chemical analysis</a:t>
            </a:r>
          </a:p>
          <a:p>
            <a:pPr marL="0" indent="0">
              <a:buNone/>
            </a:pPr>
            <a:endParaRPr lang="en-US" sz="2400" dirty="0">
              <a:solidFill>
                <a:srgbClr val="0C377B"/>
              </a:solidFill>
            </a:endParaRPr>
          </a:p>
          <a:p>
            <a:pPr lvl="1" indent="0">
              <a:buNone/>
            </a:pPr>
            <a:r>
              <a:rPr lang="en-US" sz="2100" b="0" dirty="0" err="1">
                <a:solidFill>
                  <a:srgbClr val="0C377B"/>
                </a:solidFill>
              </a:rPr>
              <a:t>Conductivité</a:t>
            </a:r>
            <a:r>
              <a:rPr lang="en-US" sz="2100" b="0" dirty="0">
                <a:solidFill>
                  <a:srgbClr val="0C377B"/>
                </a:solidFill>
              </a:rPr>
              <a:t> : 13.3 µS/cm</a:t>
            </a:r>
          </a:p>
          <a:p>
            <a:pPr lvl="1" indent="0">
              <a:buNone/>
            </a:pPr>
            <a:r>
              <a:rPr lang="en-US" sz="2100" b="0" dirty="0">
                <a:solidFill>
                  <a:srgbClr val="0C377B"/>
                </a:solidFill>
              </a:rPr>
              <a:t>Fer total : 0.101 mg/L</a:t>
            </a:r>
          </a:p>
          <a:p>
            <a:pPr lvl="1" indent="0">
              <a:buNone/>
            </a:pPr>
            <a:r>
              <a:rPr lang="en-US" sz="2100" b="0" dirty="0">
                <a:solidFill>
                  <a:srgbClr val="0C377B"/>
                </a:solidFill>
              </a:rPr>
              <a:t>Fer soluble : 0.041 mg/L</a:t>
            </a:r>
          </a:p>
          <a:p>
            <a:pPr lvl="1" indent="0">
              <a:buNone/>
            </a:pPr>
            <a:r>
              <a:rPr lang="en-US" sz="2100" b="0" dirty="0" err="1">
                <a:solidFill>
                  <a:srgbClr val="0C377B"/>
                </a:solidFill>
              </a:rPr>
              <a:t>Cuivre</a:t>
            </a:r>
            <a:r>
              <a:rPr lang="en-US" sz="2100" b="0" dirty="0">
                <a:solidFill>
                  <a:srgbClr val="0C377B"/>
                </a:solidFill>
              </a:rPr>
              <a:t> total : 1.7 mg/L</a:t>
            </a:r>
          </a:p>
          <a:p>
            <a:pPr lvl="1" indent="0">
              <a:buNone/>
            </a:pPr>
            <a:r>
              <a:rPr lang="en-US" sz="2100" b="0" dirty="0" err="1">
                <a:solidFill>
                  <a:srgbClr val="0C377B"/>
                </a:solidFill>
              </a:rPr>
              <a:t>Cuivre</a:t>
            </a:r>
            <a:r>
              <a:rPr lang="en-US" sz="2100" b="0" dirty="0">
                <a:solidFill>
                  <a:srgbClr val="0C377B"/>
                </a:solidFill>
              </a:rPr>
              <a:t> soluble : 1.38 mg/</a:t>
            </a:r>
            <a:r>
              <a:rPr lang="en-US" sz="2100" b="0" dirty="0"/>
              <a:t>L</a:t>
            </a:r>
          </a:p>
          <a:p>
            <a:pPr lvl="2"/>
            <a:endParaRPr lang="en-US" sz="2400" dirty="0">
              <a:solidFill>
                <a:srgbClr val="0C377B"/>
              </a:solidFill>
            </a:endParaRPr>
          </a:p>
          <a:p>
            <a:pPr marL="324000" lvl="2" indent="0">
              <a:buFont typeface="Arial" panose="020B0604020202020204" pitchFamily="34" charset="0"/>
              <a:buNone/>
            </a:pPr>
            <a:endParaRPr lang="en-US" sz="2400" dirty="0">
              <a:solidFill>
                <a:srgbClr val="0C377B"/>
              </a:solidFill>
            </a:endParaRPr>
          </a:p>
          <a:p>
            <a:pPr lvl="1" algn="just"/>
            <a:endParaRPr lang="en-GB" sz="2400" dirty="0">
              <a:solidFill>
                <a:srgbClr val="0C377B"/>
              </a:solidFill>
            </a:endParaRPr>
          </a:p>
          <a:p>
            <a:pPr marL="0" lvl="1" indent="0" algn="just">
              <a:buFont typeface="Arial" charset="0"/>
              <a:buNone/>
            </a:pPr>
            <a:endParaRPr lang="en-GB" sz="24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591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US" dirty="0"/>
              <a:t>PSB Tunnel Circuit Pollution LS2  -  Network cleaning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>
                <a:solidFill>
                  <a:srgbClr val="729FCF"/>
                </a:solidFill>
                <a:latin typeface="Corbel" panose="020B0503020204020204"/>
              </a:rPr>
              <a:t>Delta-TI - CERN Meeting</a:t>
            </a:r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z="900">
                <a:solidFill>
                  <a:srgbClr val="729FCF"/>
                </a:solidFill>
                <a:latin typeface="Corbel" panose="020B0503020204020204"/>
              </a:rPr>
              <a:pPr>
                <a:defRPr/>
              </a:pPr>
              <a:t>15</a:t>
            </a:fld>
            <a:endParaRPr lang="en-US" sz="900" dirty="0">
              <a:solidFill>
                <a:srgbClr val="729FCF"/>
              </a:solidFill>
              <a:latin typeface="Corbel" panose="020B0503020204020204"/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015B37B8-21BA-4204-ED72-B95FFDB64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1064415"/>
            <a:ext cx="7469088" cy="5283159"/>
          </a:xfrm>
          <a:prstGeom prst="rect">
            <a:avLst/>
          </a:prstGeom>
        </p:spPr>
      </p:pic>
      <p:sp>
        <p:nvSpPr>
          <p:cNvPr id="9" name="Oval 4">
            <a:extLst>
              <a:ext uri="{FF2B5EF4-FFF2-40B4-BE49-F238E27FC236}">
                <a16:creationId xmlns:a16="http://schemas.microsoft.com/office/drawing/2014/main" id="{438BE4D8-5D22-0938-78CB-75224A349803}"/>
              </a:ext>
            </a:extLst>
          </p:cNvPr>
          <p:cNvSpPr/>
          <p:nvPr/>
        </p:nvSpPr>
        <p:spPr>
          <a:xfrm>
            <a:off x="5328583" y="4992626"/>
            <a:ext cx="406715" cy="355498"/>
          </a:xfrm>
          <a:prstGeom prst="ellipse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F27FF9A3-8573-8D3A-B107-B3952894DF9B}"/>
              </a:ext>
            </a:extLst>
          </p:cNvPr>
          <p:cNvSpPr/>
          <p:nvPr/>
        </p:nvSpPr>
        <p:spPr>
          <a:xfrm>
            <a:off x="7682970" y="3948739"/>
            <a:ext cx="406715" cy="355498"/>
          </a:xfrm>
          <a:prstGeom prst="ellipse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id="{17E9CADB-C381-985C-58C0-254FEDD673B8}"/>
              </a:ext>
            </a:extLst>
          </p:cNvPr>
          <p:cNvSpPr/>
          <p:nvPr/>
        </p:nvSpPr>
        <p:spPr>
          <a:xfrm>
            <a:off x="7679162" y="5606674"/>
            <a:ext cx="406715" cy="355498"/>
          </a:xfrm>
          <a:prstGeom prst="ellipse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id="{9372382C-8CB6-FEB0-EDC3-CB4890E3891F}"/>
              </a:ext>
            </a:extLst>
          </p:cNvPr>
          <p:cNvSpPr/>
          <p:nvPr/>
        </p:nvSpPr>
        <p:spPr>
          <a:xfrm>
            <a:off x="5951984" y="2009177"/>
            <a:ext cx="406715" cy="355498"/>
          </a:xfrm>
          <a:prstGeom prst="ellipse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2">
            <a:extLst>
              <a:ext uri="{FF2B5EF4-FFF2-40B4-BE49-F238E27FC236}">
                <a16:creationId xmlns:a16="http://schemas.microsoft.com/office/drawing/2014/main" id="{E08AD76F-6E14-E080-6475-779303E15F58}"/>
              </a:ext>
            </a:extLst>
          </p:cNvPr>
          <p:cNvSpPr/>
          <p:nvPr/>
        </p:nvSpPr>
        <p:spPr>
          <a:xfrm>
            <a:off x="10184105" y="2775802"/>
            <a:ext cx="406715" cy="355498"/>
          </a:xfrm>
          <a:prstGeom prst="ellipse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0">
            <a:extLst>
              <a:ext uri="{FF2B5EF4-FFF2-40B4-BE49-F238E27FC236}">
                <a16:creationId xmlns:a16="http://schemas.microsoft.com/office/drawing/2014/main" id="{B544BA88-578B-5330-F8BF-DA7C343BC454}"/>
              </a:ext>
            </a:extLst>
          </p:cNvPr>
          <p:cNvSpPr/>
          <p:nvPr/>
        </p:nvSpPr>
        <p:spPr>
          <a:xfrm>
            <a:off x="5776850" y="2223989"/>
            <a:ext cx="406715" cy="355498"/>
          </a:xfrm>
          <a:prstGeom prst="ellipse">
            <a:avLst/>
          </a:prstGeom>
          <a:solidFill>
            <a:schemeClr val="accent2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1">
            <a:extLst>
              <a:ext uri="{FF2B5EF4-FFF2-40B4-BE49-F238E27FC236}">
                <a16:creationId xmlns:a16="http://schemas.microsoft.com/office/drawing/2014/main" id="{D8E50D90-463F-B4DD-D622-55FD85C16387}"/>
              </a:ext>
            </a:extLst>
          </p:cNvPr>
          <p:cNvSpPr/>
          <p:nvPr/>
        </p:nvSpPr>
        <p:spPr>
          <a:xfrm>
            <a:off x="5189046" y="4838512"/>
            <a:ext cx="406715" cy="355498"/>
          </a:xfrm>
          <a:prstGeom prst="ellipse">
            <a:avLst/>
          </a:prstGeom>
          <a:solidFill>
            <a:schemeClr val="accent2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id="{EA78A4C3-EFF7-EDD7-9DAC-462472108C98}"/>
              </a:ext>
            </a:extLst>
          </p:cNvPr>
          <p:cNvSpPr/>
          <p:nvPr/>
        </p:nvSpPr>
        <p:spPr>
          <a:xfrm>
            <a:off x="5358263" y="4300917"/>
            <a:ext cx="406715" cy="355498"/>
          </a:xfrm>
          <a:prstGeom prst="ellipse">
            <a:avLst/>
          </a:prstGeom>
          <a:solidFill>
            <a:schemeClr val="accent2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4">
            <a:extLst>
              <a:ext uri="{FF2B5EF4-FFF2-40B4-BE49-F238E27FC236}">
                <a16:creationId xmlns:a16="http://schemas.microsoft.com/office/drawing/2014/main" id="{425309ED-72BC-9421-BCD1-618A44FF89D1}"/>
              </a:ext>
            </a:extLst>
          </p:cNvPr>
          <p:cNvSpPr/>
          <p:nvPr/>
        </p:nvSpPr>
        <p:spPr>
          <a:xfrm>
            <a:off x="5603768" y="5458677"/>
            <a:ext cx="406715" cy="355498"/>
          </a:xfrm>
          <a:prstGeom prst="ellipse">
            <a:avLst/>
          </a:prstGeom>
          <a:solidFill>
            <a:schemeClr val="accent2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63BE1D9-2016-2335-6468-CD8A50F77EAA}"/>
              </a:ext>
            </a:extLst>
          </p:cNvPr>
          <p:cNvSpPr txBox="1">
            <a:spLocks/>
          </p:cNvSpPr>
          <p:nvPr/>
        </p:nvSpPr>
        <p:spPr>
          <a:xfrm>
            <a:off x="263107" y="1213526"/>
            <a:ext cx="4157992" cy="49758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sz="2400" b="1" dirty="0">
                <a:solidFill>
                  <a:srgbClr val="0C377B"/>
                </a:solidFill>
              </a:rPr>
              <a:t>Circuit flushing</a:t>
            </a:r>
          </a:p>
          <a:p>
            <a:pPr lvl="2"/>
            <a:r>
              <a:rPr lang="en-US" sz="1600" dirty="0">
                <a:solidFill>
                  <a:srgbClr val="0C377B"/>
                </a:solidFill>
              </a:rPr>
              <a:t>4 cartridge filters installed in the tunnel</a:t>
            </a:r>
          </a:p>
          <a:p>
            <a:pPr lvl="2"/>
            <a:r>
              <a:rPr lang="en-US" sz="1600" dirty="0">
                <a:solidFill>
                  <a:srgbClr val="0C377B"/>
                </a:solidFill>
              </a:rPr>
              <a:t>4 by-ball points &gt; All user equipment closed</a:t>
            </a:r>
          </a:p>
          <a:p>
            <a:pPr lvl="2"/>
            <a:r>
              <a:rPr lang="en-US" sz="1600" dirty="0">
                <a:solidFill>
                  <a:srgbClr val="0C377B"/>
                </a:solidFill>
              </a:rPr>
              <a:t>3 weeks</a:t>
            </a:r>
          </a:p>
          <a:p>
            <a:pPr marL="324000" lvl="2" indent="0">
              <a:buNone/>
            </a:pPr>
            <a:endParaRPr lang="en-US" sz="2400" dirty="0">
              <a:solidFill>
                <a:srgbClr val="0C377B"/>
              </a:solidFill>
            </a:endParaRPr>
          </a:p>
          <a:p>
            <a:pPr marL="324000" lvl="2" indent="0">
              <a:buFont typeface="Arial" panose="020B0604020202020204" pitchFamily="34" charset="0"/>
              <a:buNone/>
            </a:pPr>
            <a:endParaRPr lang="en-US" sz="2400" dirty="0">
              <a:solidFill>
                <a:srgbClr val="0C377B"/>
              </a:solidFill>
            </a:endParaRPr>
          </a:p>
          <a:p>
            <a:pPr lvl="1" algn="just"/>
            <a:endParaRPr lang="en-GB" sz="2400" dirty="0">
              <a:solidFill>
                <a:srgbClr val="0C377B"/>
              </a:solidFill>
            </a:endParaRPr>
          </a:p>
          <a:p>
            <a:pPr marL="0" lvl="1" indent="0" algn="just">
              <a:buFont typeface="Arial" charset="0"/>
              <a:buNone/>
            </a:pPr>
            <a:endParaRPr lang="en-GB" sz="2400" dirty="0">
              <a:solidFill>
                <a:srgbClr val="0C377B"/>
              </a:solidFill>
            </a:endParaRPr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D60A4751-D8AD-F730-6614-D73FA88A4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449" y="3144107"/>
            <a:ext cx="1789798" cy="2391475"/>
          </a:xfrm>
          <a:prstGeom prst="rect">
            <a:avLst/>
          </a:prstGeom>
        </p:spPr>
      </p:pic>
      <p:pic>
        <p:nvPicPr>
          <p:cNvPr id="30" name="Picture 5">
            <a:extLst>
              <a:ext uri="{FF2B5EF4-FFF2-40B4-BE49-F238E27FC236}">
                <a16:creationId xmlns:a16="http://schemas.microsoft.com/office/drawing/2014/main" id="{89CB53EA-0463-F611-331C-F3F715475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59" y="3135927"/>
            <a:ext cx="1620686" cy="1388330"/>
          </a:xfrm>
          <a:prstGeom prst="rect">
            <a:avLst/>
          </a:prstGeom>
        </p:spPr>
      </p:pic>
      <p:pic>
        <p:nvPicPr>
          <p:cNvPr id="31" name="Picture 7">
            <a:extLst>
              <a:ext uri="{FF2B5EF4-FFF2-40B4-BE49-F238E27FC236}">
                <a16:creationId xmlns:a16="http://schemas.microsoft.com/office/drawing/2014/main" id="{6063B1AC-F699-E70D-8914-0714CB90E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358" y="4608824"/>
            <a:ext cx="1603831" cy="161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80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Booster circuit water </a:t>
            </a:r>
            <a:r>
              <a:rPr lang="fr-FR" dirty="0" err="1"/>
              <a:t>analysis</a:t>
            </a:r>
            <a:r>
              <a:rPr lang="fr-FR" dirty="0"/>
              <a:t> in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F73D77-0966-1C58-0ADB-CC1C0ECB8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048E65-7EE1-47A9-6453-DC2E25F1E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135109"/>
            <a:ext cx="6948538" cy="415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28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66A7D7-2080-8424-74F7-4FEA0CB6F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582"/>
            <a:ext cx="12192000" cy="585083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166"/>
            <a:ext cx="11376025" cy="1065742"/>
          </a:xfrm>
        </p:spPr>
        <p:txBody>
          <a:bodyPr/>
          <a:lstStyle/>
          <a:p>
            <a:r>
              <a:rPr lang="en-GB" dirty="0"/>
              <a:t>Ion exchange column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pic>
        <p:nvPicPr>
          <p:cNvPr id="3" name="Picture 2" descr="A picture containing indoor, factory, yellow, equipment&#10;&#10;Description automatically generated">
            <a:extLst>
              <a:ext uri="{FF2B5EF4-FFF2-40B4-BE49-F238E27FC236}">
                <a16:creationId xmlns:a16="http://schemas.microsoft.com/office/drawing/2014/main" id="{510BE954-191A-762F-3BEF-B974584240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264409" y="455065"/>
            <a:ext cx="2225006" cy="16684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9228" y="150380"/>
            <a:ext cx="1643471" cy="3062596"/>
          </a:xfrm>
          <a:solidFill>
            <a:schemeClr val="bg1"/>
          </a:solidFill>
        </p:spPr>
        <p:txBody>
          <a:bodyPr/>
          <a:lstStyle/>
          <a:p>
            <a:r>
              <a:rPr lang="en-GB" sz="1600" b="0" dirty="0"/>
              <a:t>Cartridges in stainless steel</a:t>
            </a:r>
          </a:p>
          <a:p>
            <a:r>
              <a:rPr lang="en-GB" sz="1600" b="0" dirty="0"/>
              <a:t>Resins (cation) = Amberlite 200C</a:t>
            </a:r>
          </a:p>
          <a:p>
            <a:r>
              <a:rPr lang="en-GB" sz="1600" b="0" dirty="0"/>
              <a:t>Resins (anion) = Amberlite IRA 900 </a:t>
            </a:r>
          </a:p>
          <a:p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06396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26" y="1234016"/>
            <a:ext cx="11376024" cy="4608512"/>
          </a:xfrm>
        </p:spPr>
        <p:txBody>
          <a:bodyPr/>
          <a:lstStyle/>
          <a:p>
            <a:r>
              <a:rPr lang="en-GB" dirty="0"/>
              <a:t>Comparison with demineralised water of other circuits </a:t>
            </a:r>
          </a:p>
          <a:p>
            <a:r>
              <a:rPr lang="en-GB" dirty="0"/>
              <a:t>Same characteristics.  </a:t>
            </a:r>
          </a:p>
          <a:p>
            <a:r>
              <a:rPr lang="en-GB" dirty="0"/>
              <a:t>Sulphur &lt;1,6 ppm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Other circuits water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1994967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6752"/>
            <a:ext cx="11376024" cy="4608512"/>
          </a:xfrm>
        </p:spPr>
        <p:txBody>
          <a:bodyPr/>
          <a:lstStyle/>
          <a:p>
            <a:r>
              <a:rPr lang="en-GB" dirty="0"/>
              <a:t>Water characteristics, material used, process and resins are the same for all Accelerators circuits. </a:t>
            </a:r>
          </a:p>
          <a:p>
            <a:r>
              <a:rPr lang="en-GB" dirty="0"/>
              <a:t>Sulphur was not detected (&lt; 1,6ppm) in the Booster and other circuits nor at the production of demineralised water (&lt; 0,2ppm) </a:t>
            </a:r>
          </a:p>
          <a:p>
            <a:r>
              <a:rPr lang="en-GB" dirty="0"/>
              <a:t>With the work performed during LS2, various impurities were integrated in the circuit. </a:t>
            </a:r>
          </a:p>
          <a:p>
            <a:r>
              <a:rPr lang="en-GB" dirty="0"/>
              <a:t>Circuit was drained and rinsed many times during commissioning. </a:t>
            </a:r>
          </a:p>
          <a:p>
            <a:r>
              <a:rPr lang="en-GB" dirty="0"/>
              <a:t>The water quality was then conform before providing water to the magnets. 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43385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 water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F26AD6-A0DE-29BA-A2C3-5D40414DD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942" y="1885734"/>
            <a:ext cx="6554115" cy="308653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D589ADE-5048-BB71-A72A-4959CF839825}"/>
              </a:ext>
            </a:extLst>
          </p:cNvPr>
          <p:cNvSpPr/>
          <p:nvPr/>
        </p:nvSpPr>
        <p:spPr>
          <a:xfrm>
            <a:off x="5447928" y="1844824"/>
            <a:ext cx="2016224" cy="9361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43238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26" y="1234016"/>
            <a:ext cx="11376024" cy="4608512"/>
          </a:xfrm>
        </p:spPr>
        <p:txBody>
          <a:bodyPr/>
          <a:lstStyle/>
          <a:p>
            <a:r>
              <a:rPr lang="en-GB" dirty="0"/>
              <a:t>Perform repeated water analysis focusing on sulphur with a lower threshold. </a:t>
            </a:r>
          </a:p>
          <a:p>
            <a:r>
              <a:rPr lang="en-GB" dirty="0"/>
              <a:t>Check and reduce on the magnets water speed preventively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Possible actions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2342110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63497"/>
            <a:ext cx="11376025" cy="1065742"/>
          </a:xfrm>
        </p:spPr>
        <p:txBody>
          <a:bodyPr/>
          <a:lstStyle/>
          <a:p>
            <a:r>
              <a:rPr lang="en-US" dirty="0"/>
              <a:t>Origin of water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347" y="766766"/>
            <a:ext cx="7738131" cy="53244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cxnSp>
        <p:nvCxnSpPr>
          <p:cNvPr id="13" name="Straight Connector 12"/>
          <p:cNvCxnSpPr>
            <a:stCxn id="6" idx="5"/>
            <a:endCxn id="5" idx="1"/>
          </p:cNvCxnSpPr>
          <p:nvPr/>
        </p:nvCxnSpPr>
        <p:spPr>
          <a:xfrm>
            <a:off x="7597622" y="4260141"/>
            <a:ext cx="317200" cy="38783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5" name="Straight Connector 14"/>
          <p:cNvCxnSpPr>
            <a:stCxn id="6" idx="2"/>
          </p:cNvCxnSpPr>
          <p:nvPr/>
        </p:nvCxnSpPr>
        <p:spPr>
          <a:xfrm flipH="1">
            <a:off x="6990303" y="4218762"/>
            <a:ext cx="494928" cy="115407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990303" y="4334168"/>
            <a:ext cx="0" cy="7075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11031" y="4404927"/>
            <a:ext cx="579273" cy="57736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548366" y="4932045"/>
            <a:ext cx="788795" cy="70199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473192" y="5188278"/>
            <a:ext cx="1075175" cy="44575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6" name="Oval 5"/>
          <p:cNvSpPr/>
          <p:nvPr/>
        </p:nvSpPr>
        <p:spPr>
          <a:xfrm>
            <a:off x="7485231" y="4160240"/>
            <a:ext cx="131674" cy="1170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Oval 4"/>
          <p:cNvSpPr/>
          <p:nvPr/>
        </p:nvSpPr>
        <p:spPr>
          <a:xfrm>
            <a:off x="7895539" y="4630837"/>
            <a:ext cx="131674" cy="1170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Isosceles Triangle 30"/>
          <p:cNvSpPr/>
          <p:nvPr/>
        </p:nvSpPr>
        <p:spPr>
          <a:xfrm rot="19293732">
            <a:off x="7682820" y="4351722"/>
            <a:ext cx="99753" cy="156146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6337160" y="4932045"/>
            <a:ext cx="73870" cy="5024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9" name="TextBox 8"/>
          <p:cNvSpPr txBox="1"/>
          <p:nvPr/>
        </p:nvSpPr>
        <p:spPr>
          <a:xfrm>
            <a:off x="8088324" y="4689358"/>
            <a:ext cx="1284326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/>
              <a:t>Vengeron </a:t>
            </a:r>
          </a:p>
          <a:p>
            <a:r>
              <a:rPr lang="fr-CH" sz="1200" dirty="0" err="1"/>
              <a:t>Pumping</a:t>
            </a:r>
            <a:r>
              <a:rPr lang="fr-CH" sz="1200" dirty="0"/>
              <a:t> station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66752" y="3657195"/>
            <a:ext cx="1148071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/>
              <a:t>Tuileries </a:t>
            </a:r>
          </a:p>
          <a:p>
            <a:r>
              <a:rPr lang="fr-CH" sz="1200" dirty="0"/>
              <a:t>Filtration plant</a:t>
            </a:r>
          </a:p>
        </p:txBody>
      </p:sp>
      <p:sp>
        <p:nvSpPr>
          <p:cNvPr id="27" name="Oval 26"/>
          <p:cNvSpPr/>
          <p:nvPr/>
        </p:nvSpPr>
        <p:spPr>
          <a:xfrm>
            <a:off x="4512207" y="5151023"/>
            <a:ext cx="131674" cy="1170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TextBox 28"/>
          <p:cNvSpPr txBox="1"/>
          <p:nvPr/>
        </p:nvSpPr>
        <p:spPr>
          <a:xfrm>
            <a:off x="4685536" y="4777432"/>
            <a:ext cx="849913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/>
              <a:t>La Berne </a:t>
            </a:r>
          </a:p>
          <a:p>
            <a:r>
              <a:rPr lang="fr-CH" sz="1200" dirty="0"/>
              <a:t>Tanks</a:t>
            </a:r>
          </a:p>
        </p:txBody>
      </p:sp>
      <p:sp>
        <p:nvSpPr>
          <p:cNvPr id="30" name="Oval 29"/>
          <p:cNvSpPr/>
          <p:nvPr/>
        </p:nvSpPr>
        <p:spPr>
          <a:xfrm>
            <a:off x="4366551" y="5092130"/>
            <a:ext cx="131674" cy="11704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Box 31"/>
          <p:cNvSpPr txBox="1"/>
          <p:nvPr/>
        </p:nvSpPr>
        <p:spPr>
          <a:xfrm>
            <a:off x="3503717" y="4677272"/>
            <a:ext cx="832279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err="1"/>
              <a:t>Pumping</a:t>
            </a:r>
            <a:r>
              <a:rPr lang="fr-CH" sz="1200" dirty="0"/>
              <a:t> </a:t>
            </a:r>
          </a:p>
          <a:p>
            <a:r>
              <a:rPr lang="fr-CH" sz="1200" dirty="0"/>
              <a:t>stations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B730F8A5-4A58-6B69-AA01-D2DD32E19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Water characteristics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7A0C86D-B80A-0309-60A3-E539DB9FA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643" y="1268760"/>
            <a:ext cx="5616575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</a:t>
            </a:r>
            <a:r>
              <a:rPr lang="en-US" dirty="0" err="1"/>
              <a:t>analysed</a:t>
            </a:r>
            <a:r>
              <a:rPr lang="en-US" dirty="0"/>
              <a:t> at every pumping and filtering stations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</a:t>
            </a:r>
            <a:r>
              <a:rPr lang="en-US" dirty="0" err="1"/>
              <a:t>analysed</a:t>
            </a:r>
            <a:r>
              <a:rPr lang="en-US" dirty="0"/>
              <a:t> on the CERN 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Sulphur is not followed  but according to SIG there is no need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A67F3D6F-D378-9603-FE54-9124B030A22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564948" y="0"/>
            <a:ext cx="5229541" cy="62071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530B17-8094-F482-7194-9A996F9F5E7B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63497"/>
            <a:ext cx="11376025" cy="1065742"/>
          </a:xfrm>
        </p:spPr>
        <p:txBody>
          <a:bodyPr/>
          <a:lstStyle/>
          <a:p>
            <a:r>
              <a:rPr lang="en-US" dirty="0"/>
              <a:t>Supply of </a:t>
            </a:r>
            <a:r>
              <a:rPr lang="en-US" dirty="0" err="1"/>
              <a:t>demineralised</a:t>
            </a:r>
            <a:r>
              <a:rPr lang="en-US" dirty="0"/>
              <a:t> water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/>
              <a:t>31st of May 2023 – PS Booster magnets Task Force meeting</a:t>
            </a:r>
            <a:endParaRPr lang="fr-CH" sz="11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2ABDBF-3342-6170-5F20-150FC6DCE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35" y="908720"/>
            <a:ext cx="4891028" cy="3861048"/>
          </a:xfrm>
          <a:prstGeom prst="rect">
            <a:avLst/>
          </a:prstGeom>
        </p:spPr>
      </p:pic>
      <p:sp>
        <p:nvSpPr>
          <p:cNvPr id="11" name="Arrow: Up 10">
            <a:extLst>
              <a:ext uri="{FF2B5EF4-FFF2-40B4-BE49-F238E27FC236}">
                <a16:creationId xmlns:a16="http://schemas.microsoft.com/office/drawing/2014/main" id="{C59F5245-E656-B9C2-F44E-508177925E77}"/>
              </a:ext>
            </a:extLst>
          </p:cNvPr>
          <p:cNvSpPr/>
          <p:nvPr/>
        </p:nvSpPr>
        <p:spPr>
          <a:xfrm rot="815999">
            <a:off x="691071" y="2843010"/>
            <a:ext cx="494527" cy="7360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D4DE60BF-DE21-0741-61C7-34A94A1902FD}"/>
              </a:ext>
            </a:extLst>
          </p:cNvPr>
          <p:cNvSpPr/>
          <p:nvPr/>
        </p:nvSpPr>
        <p:spPr>
          <a:xfrm rot="815999">
            <a:off x="3583319" y="4484935"/>
            <a:ext cx="494527" cy="7360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E07188-2DB5-F59F-BCC4-CFD874B32D63}"/>
              </a:ext>
            </a:extLst>
          </p:cNvPr>
          <p:cNvSpPr txBox="1"/>
          <p:nvPr/>
        </p:nvSpPr>
        <p:spPr>
          <a:xfrm>
            <a:off x="386549" y="3626901"/>
            <a:ext cx="145499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/>
              <a:t>From</a:t>
            </a:r>
            <a:r>
              <a:rPr lang="fr-CH" b="1" dirty="0"/>
              <a:t> </a:t>
            </a:r>
            <a:r>
              <a:rPr lang="fr-CH" b="1" dirty="0" err="1"/>
              <a:t>drinking</a:t>
            </a:r>
            <a:r>
              <a:rPr lang="fr-CH" b="1" dirty="0"/>
              <a:t> water network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1CCC6F-E52D-B9C6-848B-33F8C8AAAC6E}"/>
              </a:ext>
            </a:extLst>
          </p:cNvPr>
          <p:cNvSpPr txBox="1"/>
          <p:nvPr/>
        </p:nvSpPr>
        <p:spPr>
          <a:xfrm>
            <a:off x="2846672" y="5085184"/>
            <a:ext cx="145499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/>
              <a:t>From</a:t>
            </a:r>
            <a:r>
              <a:rPr lang="fr-CH" b="1" dirty="0"/>
              <a:t> </a:t>
            </a:r>
            <a:r>
              <a:rPr lang="fr-CH" b="1" dirty="0" err="1"/>
              <a:t>drinking</a:t>
            </a:r>
            <a:r>
              <a:rPr lang="fr-CH" b="1" dirty="0"/>
              <a:t> water network</a:t>
            </a:r>
          </a:p>
        </p:txBody>
      </p:sp>
      <p:pic>
        <p:nvPicPr>
          <p:cNvPr id="18" name="Picture 17" descr="A picture containing indoor&#10;&#10;Description automatically generated">
            <a:extLst>
              <a:ext uri="{FF2B5EF4-FFF2-40B4-BE49-F238E27FC236}">
                <a16:creationId xmlns:a16="http://schemas.microsoft.com/office/drawing/2014/main" id="{FE53650D-5492-5714-BDC0-027C23B8E7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7" y="3609941"/>
            <a:ext cx="3444438" cy="2583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A picture containing device, blue, equipment, miller&#10;&#10;Description automatically generated">
            <a:extLst>
              <a:ext uri="{FF2B5EF4-FFF2-40B4-BE49-F238E27FC236}">
                <a16:creationId xmlns:a16="http://schemas.microsoft.com/office/drawing/2014/main" id="{3411647D-27A6-C0DA-95FC-86FFDB72D9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042" y="927756"/>
            <a:ext cx="3490595" cy="2617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266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63497"/>
            <a:ext cx="11376025" cy="1065742"/>
          </a:xfrm>
        </p:spPr>
        <p:txBody>
          <a:bodyPr/>
          <a:lstStyle/>
          <a:p>
            <a:r>
              <a:rPr lang="en-US" dirty="0" err="1"/>
              <a:t>Demineralised</a:t>
            </a:r>
            <a:r>
              <a:rPr lang="en-US" dirty="0"/>
              <a:t> water </a:t>
            </a:r>
            <a:r>
              <a:rPr lang="en-US" dirty="0" err="1"/>
              <a:t>charactheristics</a:t>
            </a:r>
            <a:r>
              <a:rPr lang="en-US" dirty="0"/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/>
              <a:t>31st of May 2023 – PS Booster magnets Task Force meeting</a:t>
            </a:r>
            <a:endParaRPr lang="fr-CH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B8E19F-C2C9-3381-6199-A93A164CB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09" y="972926"/>
            <a:ext cx="5985392" cy="4608025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3C15D1-CF44-EB1D-FB72-E8B1BD2DF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565" y="964264"/>
            <a:ext cx="6080832" cy="4616687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2651870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63497"/>
            <a:ext cx="11376025" cy="1065742"/>
          </a:xfrm>
        </p:spPr>
        <p:txBody>
          <a:bodyPr/>
          <a:lstStyle/>
          <a:p>
            <a:r>
              <a:rPr lang="en-US" dirty="0"/>
              <a:t>Distribution of </a:t>
            </a:r>
            <a:r>
              <a:rPr lang="en-US" dirty="0" err="1"/>
              <a:t>demineralised</a:t>
            </a:r>
            <a:r>
              <a:rPr lang="en-US" dirty="0"/>
              <a:t> water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B78827-14C1-3607-7CF8-872133B07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9239" y="637726"/>
            <a:ext cx="5573801" cy="3074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968BA1-C38B-694F-3CF9-E6C69F3AF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50" y="736966"/>
            <a:ext cx="4474920" cy="30254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505DB2-12C5-9CE3-5C49-056393BD6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1744" y="3762401"/>
            <a:ext cx="4065537" cy="245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6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demineralised water is produced by two reverse osmosis plants from drinking water (from the same source)</a:t>
            </a:r>
          </a:p>
          <a:p>
            <a:r>
              <a:rPr lang="en-GB" dirty="0"/>
              <a:t>The demineralised water produced has the same characteristics for all circuit at CERN </a:t>
            </a:r>
          </a:p>
          <a:p>
            <a:r>
              <a:rPr lang="en-GB" dirty="0"/>
              <a:t>No sulphur (&lt; 0,2ppm) was measured. 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for the </a:t>
            </a:r>
            <a:r>
              <a:rPr lang="fr-FR" dirty="0" err="1"/>
              <a:t>supply</a:t>
            </a:r>
            <a:r>
              <a:rPr lang="fr-FR" dirty="0"/>
              <a:t> water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CC4FC-1E38-3D87-1C33-AEAA93DC4392}"/>
              </a:ext>
            </a:extLst>
          </p:cNvPr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circuit water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3019" y="6393426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31st of May 2023 – PS Booster magnets </a:t>
            </a:r>
            <a:r>
              <a:rPr lang="fr-CH" sz="1100" dirty="0" err="1"/>
              <a:t>Task</a:t>
            </a:r>
            <a:r>
              <a:rPr lang="fr-CH" sz="1100" dirty="0"/>
              <a:t> Force meeting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F26AD6-A0DE-29BA-A2C3-5D40414DD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942" y="1885734"/>
            <a:ext cx="6554115" cy="308653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D589ADE-5048-BB71-A72A-4959CF839825}"/>
              </a:ext>
            </a:extLst>
          </p:cNvPr>
          <p:cNvSpPr/>
          <p:nvPr/>
        </p:nvSpPr>
        <p:spPr>
          <a:xfrm>
            <a:off x="4583832" y="3140968"/>
            <a:ext cx="5112568" cy="194421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62790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2056</TotalTime>
  <Words>777</Words>
  <Application>Microsoft Office PowerPoint</Application>
  <PresentationFormat>Widescreen</PresentationFormat>
  <Paragraphs>139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Corbel</vt:lpstr>
      <vt:lpstr>Office Theme</vt:lpstr>
      <vt:lpstr>PSB cooling circuit: current knowledge on Sulphur content / origin &amp; future measures</vt:lpstr>
      <vt:lpstr>Supply water</vt:lpstr>
      <vt:lpstr>Origin of water</vt:lpstr>
      <vt:lpstr>Water characteristics</vt:lpstr>
      <vt:lpstr>Supply of demineralised water</vt:lpstr>
      <vt:lpstr>Demineralised water charactheristics </vt:lpstr>
      <vt:lpstr>Distribution of demineralised water</vt:lpstr>
      <vt:lpstr>Conclusion for the supply water</vt:lpstr>
      <vt:lpstr>Booster circuit water</vt:lpstr>
      <vt:lpstr>LS2 (1/2)</vt:lpstr>
      <vt:lpstr>LS2 (2/2)</vt:lpstr>
      <vt:lpstr>PSB Tunnel Circuit Pollution LS2 </vt:lpstr>
      <vt:lpstr>PowerPoint Presentation</vt:lpstr>
      <vt:lpstr>PSB Tunnel Circuit Pollution LS2  -  Analyze </vt:lpstr>
      <vt:lpstr>PSB Tunnel Circuit Pollution LS2  -  Network cleaning </vt:lpstr>
      <vt:lpstr>Booster circuit water analysis in 2022</vt:lpstr>
      <vt:lpstr>Ion exchange column</vt:lpstr>
      <vt:lpstr>Other circuits water analysis</vt:lpstr>
      <vt:lpstr>Conclusion</vt:lpstr>
      <vt:lpstr>Possible actions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cooling circuit: current knowledge on Sulphur content / origin &amp; future measures</dc:title>
  <dc:creator>Serge Deleval</dc:creator>
  <cp:lastModifiedBy>Serge Deleval</cp:lastModifiedBy>
  <cp:revision>23</cp:revision>
  <cp:lastPrinted>2020-01-30T13:49:18Z</cp:lastPrinted>
  <dcterms:created xsi:type="dcterms:W3CDTF">2023-05-25T14:49:29Z</dcterms:created>
  <dcterms:modified xsi:type="dcterms:W3CDTF">2023-05-31T05:44:15Z</dcterms:modified>
</cp:coreProperties>
</file>