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465" r:id="rId3"/>
    <p:sldId id="466" r:id="rId4"/>
    <p:sldId id="461" r:id="rId5"/>
    <p:sldId id="464" r:id="rId6"/>
    <p:sldId id="463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45" autoAdjust="0"/>
    <p:restoredTop sz="96247" autoAdjust="0"/>
  </p:normalViewPr>
  <p:slideViewPr>
    <p:cSldViewPr snapToGrid="0" showGuides="1">
      <p:cViewPr varScale="1">
        <p:scale>
          <a:sx n="128" d="100"/>
          <a:sy n="128" d="100"/>
        </p:scale>
        <p:origin x="456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09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15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en-US" dirty="0" err="1"/>
              <a:t>D.Cotte</a:t>
            </a:r>
            <a:r>
              <a:rPr lang="en-US" dirty="0"/>
              <a:t> BE-OP-PS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.zoom.us/j/9372114100?pwd=L29BcmlHUENCdFBRSytXYVcrM1B4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18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446444-82FC-D708-01B2-5E836B0C280B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 err="1">
                <a:solidFill>
                  <a:schemeClr val="tx2"/>
                </a:solidFill>
              </a:rPr>
              <a:t>D.Cotte</a:t>
            </a:r>
            <a:r>
              <a:rPr lang="en-US" sz="1200" dirty="0">
                <a:solidFill>
                  <a:schemeClr val="tx2"/>
                </a:solidFill>
              </a:rPr>
              <a:t> BE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-OP-PS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C9004E0-2459-01B0-5515-072DC4197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7149" y="500326"/>
            <a:ext cx="10212174" cy="5771209"/>
          </a:xfrm>
          <a:prstGeom prst="rect">
            <a:avLst/>
          </a:prstGeom>
        </p:spPr>
      </p:pic>
      <p:sp>
        <p:nvSpPr>
          <p:cNvPr id="77" name="Title 6">
            <a:extLst>
              <a:ext uri="{FF2B5EF4-FFF2-40B4-BE49-F238E27FC236}">
                <a16:creationId xmlns:a16="http://schemas.microsoft.com/office/drawing/2014/main" id="{304BC6D6-3FD9-1249-9FA3-089786DA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76"/>
            <a:ext cx="10515600" cy="5648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dirty="0">
                <a:solidFill>
                  <a:schemeClr val="accent5"/>
                </a:solidFill>
                <a:latin typeface="+mn-lt"/>
              </a:rPr>
              <a:t>Beam availability W18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4599DB-FA8D-BA8F-A913-90D19E9D63D3}"/>
              </a:ext>
            </a:extLst>
          </p:cNvPr>
          <p:cNvSpPr/>
          <p:nvPr/>
        </p:nvSpPr>
        <p:spPr>
          <a:xfrm>
            <a:off x="997224" y="787194"/>
            <a:ext cx="1086928" cy="564832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0" name="TextBox 7">
            <a:extLst>
              <a:ext uri="{FF2B5EF4-FFF2-40B4-BE49-F238E27FC236}">
                <a16:creationId xmlns:a16="http://schemas.microsoft.com/office/drawing/2014/main" id="{EE7ED996-65E8-E1D8-EDDF-21F70CCD4C17}"/>
              </a:ext>
            </a:extLst>
          </p:cNvPr>
          <p:cNvSpPr txBox="1"/>
          <p:nvPr/>
        </p:nvSpPr>
        <p:spPr>
          <a:xfrm>
            <a:off x="6550204" y="4827665"/>
            <a:ext cx="1187092" cy="276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10Mhz cavities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5D847C-9C91-0840-12CC-1FE0FC79E47B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143750" y="5104662"/>
            <a:ext cx="213325" cy="371799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7">
            <a:extLst>
              <a:ext uri="{FF2B5EF4-FFF2-40B4-BE49-F238E27FC236}">
                <a16:creationId xmlns:a16="http://schemas.microsoft.com/office/drawing/2014/main" id="{1F176D18-DFE0-8298-9509-FDFE7EC95EB6}"/>
              </a:ext>
            </a:extLst>
          </p:cNvPr>
          <p:cNvSpPr txBox="1"/>
          <p:nvPr/>
        </p:nvSpPr>
        <p:spPr>
          <a:xfrm>
            <a:off x="2440407" y="4827665"/>
            <a:ext cx="1192363" cy="46166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L4 source intervention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6" name="Straight Arrow Connector 6">
            <a:extLst>
              <a:ext uri="{FF2B5EF4-FFF2-40B4-BE49-F238E27FC236}">
                <a16:creationId xmlns:a16="http://schemas.microsoft.com/office/drawing/2014/main" id="{875A38A1-298D-DC5D-28C2-A6D54B043B6B}"/>
              </a:ext>
            </a:extLst>
          </p:cNvPr>
          <p:cNvCxnSpPr>
            <a:cxnSpLocks/>
          </p:cNvCxnSpPr>
          <p:nvPr/>
        </p:nvCxnSpPr>
        <p:spPr>
          <a:xfrm flipV="1">
            <a:off x="3031435" y="4512949"/>
            <a:ext cx="146742" cy="314716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extBox 7">
            <a:extLst>
              <a:ext uri="{FF2B5EF4-FFF2-40B4-BE49-F238E27FC236}">
                <a16:creationId xmlns:a16="http://schemas.microsoft.com/office/drawing/2014/main" id="{B8DAD60B-ECE2-16CB-AAC5-03664618FF04}"/>
              </a:ext>
            </a:extLst>
          </p:cNvPr>
          <p:cNvSpPr txBox="1"/>
          <p:nvPr/>
        </p:nvSpPr>
        <p:spPr>
          <a:xfrm>
            <a:off x="5663220" y="3706959"/>
            <a:ext cx="1192363" cy="276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BT4.SMV10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5" name="Straight Arrow Connector 13">
            <a:extLst>
              <a:ext uri="{FF2B5EF4-FFF2-40B4-BE49-F238E27FC236}">
                <a16:creationId xmlns:a16="http://schemas.microsoft.com/office/drawing/2014/main" id="{8D613C3F-5264-668B-07DA-8BB1AA6DC239}"/>
              </a:ext>
            </a:extLst>
          </p:cNvPr>
          <p:cNvCxnSpPr>
            <a:cxnSpLocks/>
          </p:cNvCxnSpPr>
          <p:nvPr/>
        </p:nvCxnSpPr>
        <p:spPr>
          <a:xfrm flipH="1">
            <a:off x="5170998" y="3983956"/>
            <a:ext cx="492222" cy="381646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7">
            <a:extLst>
              <a:ext uri="{FF2B5EF4-FFF2-40B4-BE49-F238E27FC236}">
                <a16:creationId xmlns:a16="http://schemas.microsoft.com/office/drawing/2014/main" id="{E42DD899-3B2F-9CD8-C073-5DBAF6498EE8}"/>
              </a:ext>
            </a:extLst>
          </p:cNvPr>
          <p:cNvSpPr txBox="1"/>
          <p:nvPr/>
        </p:nvSpPr>
        <p:spPr>
          <a:xfrm>
            <a:off x="9463281" y="3568460"/>
            <a:ext cx="1192363" cy="276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b="1" i="1" dirty="0">
                <a:solidFill>
                  <a:srgbClr val="000000"/>
                </a:solidFill>
              </a:rPr>
              <a:t>KFA71</a:t>
            </a:r>
            <a:endParaRPr kumimoji="0" lang="en-US" sz="1200" b="1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7" name="Straight Arrow Connector 13">
            <a:extLst>
              <a:ext uri="{FF2B5EF4-FFF2-40B4-BE49-F238E27FC236}">
                <a16:creationId xmlns:a16="http://schemas.microsoft.com/office/drawing/2014/main" id="{13DA1A49-5A2B-FBBB-A0B0-BA807A1A62D6}"/>
              </a:ext>
            </a:extLst>
          </p:cNvPr>
          <p:cNvCxnSpPr>
            <a:cxnSpLocks/>
          </p:cNvCxnSpPr>
          <p:nvPr/>
        </p:nvCxnSpPr>
        <p:spPr>
          <a:xfrm flipH="1">
            <a:off x="9322904" y="3845457"/>
            <a:ext cx="140377" cy="259404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32DB8DA5-7B0D-4E4F-42B1-1F2152A0F544}"/>
              </a:ext>
            </a:extLst>
          </p:cNvPr>
          <p:cNvCxnSpPr>
            <a:cxnSpLocks/>
          </p:cNvCxnSpPr>
          <p:nvPr/>
        </p:nvCxnSpPr>
        <p:spPr>
          <a:xfrm>
            <a:off x="9472876" y="3845457"/>
            <a:ext cx="227715" cy="259404"/>
          </a:xfrm>
          <a:prstGeom prst="straightConnector1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02397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26DD1F51-B69D-334D-8EAF-7DFCB28CBE3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90912" y="664322"/>
                <a:ext cx="5895387" cy="6013088"/>
              </a:xfrm>
            </p:spPr>
            <p:txBody>
              <a:bodyPr>
                <a:normAutofit fontScale="92500" lnSpcReduction="20000"/>
              </a:bodyPr>
              <a:lstStyle/>
              <a:p>
                <a:pPr marL="495300" lvl="1" indent="0">
                  <a:spcBef>
                    <a:spcPts val="0"/>
                  </a:spcBef>
                  <a:buNone/>
                </a:pPr>
                <a:endParaRPr lang="en-GB" sz="2400" b="1" dirty="0">
                  <a:latin typeface="Calibri" panose="020F0502020204030204" pitchFamily="34" charset="0"/>
                  <a:ea typeface="Times New Roman" panose="02020603050405020304" pitchFamily="18" charset="0"/>
                </a:endParaRPr>
              </a:p>
              <a:p>
                <a:pPr marL="342900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b="1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Cavity gaps not opening automatically</a:t>
                </a:r>
              </a:p>
              <a:p>
                <a:pPr marL="838200" lvl="1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Not critical but update </a:t>
                </a:r>
                <a:r>
                  <a:rPr lang="en-GB" sz="2400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fixed issue last Friday</a:t>
                </a:r>
              </a:p>
              <a:p>
                <a:pPr marL="342900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endParaRPr lang="en-GB" sz="2400" b="1" dirty="0">
                  <a:solidFill>
                    <a:srgbClr val="FF0000"/>
                  </a:solidFill>
                  <a:latin typeface="Calibri" panose="020F0502020204030204" pitchFamily="34" charset="0"/>
                  <a:ea typeface="Times New Roman" panose="02020603050405020304" pitchFamily="18" charset="0"/>
                </a:endParaRPr>
              </a:p>
              <a:p>
                <a:pPr marL="342900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b="1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KFA71/79</a:t>
                </a:r>
              </a:p>
              <a:p>
                <a:pPr marL="838200" lvl="1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Settings issue allowing pulse length (2350 ns) &gt; PFL length (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~ </m:t>
                    </m:r>
                  </m:oMath>
                </a14:m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2150 ns) → dump switch firing when PFL empty (confusing for the interlock system)</a:t>
                </a:r>
              </a:p>
              <a:p>
                <a:pPr marL="838200" lvl="1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SW limits to be set correctly  on kick length in KITS once all operational users are reduced (take care when mapping)</a:t>
                </a:r>
                <a:b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endParaRPr lang="en-GB" sz="2400" dirty="0">
                  <a:latin typeface="Calibri" panose="020F0502020204030204" pitchFamily="34" charset="0"/>
                  <a:ea typeface="Times New Roman" panose="02020603050405020304" pitchFamily="18" charset="0"/>
                </a:endParaRPr>
              </a:p>
              <a:p>
                <a:pPr marL="342900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b="1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EAST</a:t>
                </a:r>
              </a:p>
              <a:p>
                <a:pPr marL="838200" lvl="1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Gap observed in the EAST spill intensity is related to the use of the TFB and the end of Phase loop timing PAX.EPLH8 </a:t>
                </a:r>
                <a:r>
                  <a:rPr lang="en-GB" sz="2400" dirty="0">
                    <a:solidFill>
                      <a:srgbClr val="FF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</a:rPr>
                  <a:t>-&gt; Solved on Monday</a:t>
                </a:r>
              </a:p>
              <a:p>
                <a:pPr marL="838200" lvl="1" indent="-342900">
                  <a:spcBef>
                    <a:spcPts val="0"/>
                  </a:spcBef>
                  <a:buFont typeface="Calibri" panose="020F0502020204030204" pitchFamily="34" charset="0"/>
                  <a:buChar char="-"/>
                </a:pPr>
                <a: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  <a:t>T9 is currently not taking beam -&gt; add more T8/TN instead.</a:t>
                </a:r>
                <a:b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br>
                  <a:rPr lang="en-GB" sz="2400" dirty="0">
                    <a:latin typeface="Calibri" panose="020F0502020204030204" pitchFamily="34" charset="0"/>
                    <a:ea typeface="Times New Roman" panose="02020603050405020304" pitchFamily="18" charset="0"/>
                  </a:rPr>
                </a:br>
                <a:endParaRPr lang="en-GB" sz="2400" dirty="0">
                  <a:latin typeface="Calibri" panose="020F0502020204030204" pitchFamily="34" charset="0"/>
                  <a:ea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26DD1F51-B69D-334D-8EAF-7DFCB28CBE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0912" y="664322"/>
                <a:ext cx="5895387" cy="6013088"/>
              </a:xfrm>
              <a:blipFill>
                <a:blip r:embed="rId3"/>
                <a:stretch>
                  <a:fillRect l="-2146" r="-300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B08C88-AFBD-74CE-DD0F-70AF690B15B4}"/>
              </a:ext>
            </a:extLst>
          </p:cNvPr>
          <p:cNvSpPr txBox="1"/>
          <p:nvPr/>
        </p:nvSpPr>
        <p:spPr>
          <a:xfrm>
            <a:off x="5289080" y="6400413"/>
            <a:ext cx="1939330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M. Fraser SY-ABT-BTP</a:t>
            </a:r>
          </a:p>
        </p:txBody>
      </p:sp>
      <p:pic>
        <p:nvPicPr>
          <p:cNvPr id="4" name="Picture 3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F484F18C-16A0-6FEA-BE73-2896A03EE7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486" y="133350"/>
            <a:ext cx="4877501" cy="3210560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medium confidence">
            <a:extLst>
              <a:ext uri="{FF2B5EF4-FFF2-40B4-BE49-F238E27FC236}">
                <a16:creationId xmlns:a16="http://schemas.microsoft.com/office/drawing/2014/main" id="{23DBB28A-2D31-99A6-B6CB-7CE0EA38A3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849" y="2960342"/>
            <a:ext cx="6047787" cy="1124344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E49147C-42F3-84EA-C1EE-B1CA9A1320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102" y="4149112"/>
            <a:ext cx="2870534" cy="2575538"/>
          </a:xfrm>
          <a:prstGeom prst="rect">
            <a:avLst/>
          </a:prstGeom>
        </p:spPr>
      </p:pic>
      <p:pic>
        <p:nvPicPr>
          <p:cNvPr id="15" name="Picture 1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E6E4A61-B9BD-F35C-FB6F-364C9575E7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904" y="4211292"/>
            <a:ext cx="2986136" cy="242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5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DD1F51-B69D-334D-8EAF-7DFCB28CB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2927" y="991780"/>
            <a:ext cx="6127995" cy="536457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-    EAST </a:t>
            </a:r>
          </a:p>
          <a:p>
            <a:pPr marL="495300" lvl="1" indent="0">
              <a:spcBef>
                <a:spcPts val="0"/>
              </a:spcBef>
              <a:buNone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-   Since Tuesday, very nice spill shape provided to EAST Area</a:t>
            </a:r>
          </a:p>
          <a:p>
            <a:pPr marL="495300" lvl="1" indent="0">
              <a:spcBef>
                <a:spcPts val="0"/>
              </a:spcBef>
              <a:buNone/>
            </a:pPr>
            <a:endParaRPr lang="en-GB" sz="2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TOF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Back to nominal intensity. 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A new version with optimized working point and 4 extraction bumpers is available and ready to be tested (on Friday ?) 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</a:rPr>
              <a:t>SFTPRO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Intensity increased, now at 1150e10 </a:t>
            </a:r>
            <a:r>
              <a:rPr lang="en-GB" sz="2400" dirty="0" err="1">
                <a:latin typeface="Calibri" panose="020F0502020204030204" pitchFamily="34" charset="0"/>
                <a:ea typeface="Times New Roman" panose="02020603050405020304" pitchFamily="18" charset="0"/>
              </a:rPr>
              <a:t>ppp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.</a:t>
            </a: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8382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3925BB-A91F-5EA3-68C8-D47D529FD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592" y="101926"/>
            <a:ext cx="4836686" cy="2743889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E860FC1C-3370-4A63-7839-216766F42D4F}"/>
              </a:ext>
            </a:extLst>
          </p:cNvPr>
          <p:cNvGrpSpPr/>
          <p:nvPr/>
        </p:nvGrpSpPr>
        <p:grpSpPr>
          <a:xfrm>
            <a:off x="7361513" y="3107635"/>
            <a:ext cx="4345773" cy="3537964"/>
            <a:chOff x="7689505" y="3276600"/>
            <a:chExt cx="4345773" cy="3537964"/>
          </a:xfrm>
        </p:grpSpPr>
        <p:pic>
          <p:nvPicPr>
            <p:cNvPr id="11" name="Image 10" descr="Une image contenant texte, capture d’écran, écran&#10;&#10;Description générée automatiquement">
              <a:extLst>
                <a:ext uri="{FF2B5EF4-FFF2-40B4-BE49-F238E27FC236}">
                  <a16:creationId xmlns:a16="http://schemas.microsoft.com/office/drawing/2014/main" id="{267DC212-0453-ED67-6E79-771492428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9505" y="3429000"/>
              <a:ext cx="4345773" cy="3385564"/>
            </a:xfrm>
            <a:prstGeom prst="rect">
              <a:avLst/>
            </a:prstGeom>
          </p:spPr>
        </p:pic>
        <p:pic>
          <p:nvPicPr>
            <p:cNvPr id="4" name="Image 3" descr="Une image contenant graphique&#10;&#10;Description générée automatiquement">
              <a:extLst>
                <a:ext uri="{FF2B5EF4-FFF2-40B4-BE49-F238E27FC236}">
                  <a16:creationId xmlns:a16="http://schemas.microsoft.com/office/drawing/2014/main" id="{0A233574-179A-780B-F281-8E907E31A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9485" y="3276600"/>
              <a:ext cx="3746500" cy="2076450"/>
            </a:xfrm>
            <a:prstGeom prst="rect">
              <a:avLst/>
            </a:prstGeom>
          </p:spPr>
        </p:pic>
      </p:grp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142202BA-026A-D7A1-8EBF-925B573A8554}"/>
              </a:ext>
            </a:extLst>
          </p:cNvPr>
          <p:cNvCxnSpPr/>
          <p:nvPr/>
        </p:nvCxnSpPr>
        <p:spPr>
          <a:xfrm>
            <a:off x="5943600" y="1878496"/>
            <a:ext cx="1254992" cy="17029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51793" y="-533539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8E89AD0C-E890-4A93-BA24-77BAFD43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821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Status of operational beams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623D6BE-6CED-33D0-5611-75D66BC3B745}"/>
              </a:ext>
            </a:extLst>
          </p:cNvPr>
          <p:cNvGraphicFramePr>
            <a:graphicFrameLocks noGrp="1"/>
          </p:cNvGraphicFramePr>
          <p:nvPr/>
        </p:nvGraphicFramePr>
        <p:xfrm>
          <a:off x="551793" y="801422"/>
          <a:ext cx="11088414" cy="5129836"/>
        </p:xfrm>
        <a:graphic>
          <a:graphicData uri="http://schemas.openxmlformats.org/drawingml/2006/table">
            <a:tbl>
              <a:tblPr firstRow="1" bandRow="1"/>
              <a:tblGrid>
                <a:gridCol w="3225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84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(core only)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0" noProof="0" dirty="0"/>
                        <a:t>Sent to SPS at</a:t>
                      </a:r>
                      <a:r>
                        <a:rPr lang="en-GB" sz="1400" b="1" noProof="0" dirty="0"/>
                        <a:t> 50 ∙ 10</a:t>
                      </a:r>
                      <a:r>
                        <a:rPr lang="en-GB" sz="1400" b="1" baseline="30000" noProof="0" dirty="0"/>
                        <a:t>10</a:t>
                      </a:r>
                      <a:r>
                        <a:rPr lang="en-GB" sz="1400" b="1" noProof="0" dirty="0"/>
                        <a:t> p/p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SFTPRO (5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1"/>
                      </a:pP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Available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up to 1.5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</a:t>
                      </a:r>
                      <a:r>
                        <a:rPr lang="en-GB" sz="1400" b="0" noProof="0" dirty="0">
                          <a:solidFill>
                            <a:schemeClr val="tx1"/>
                          </a:solidFill>
                        </a:rPr>
                        <a:t> ;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FTA line commissioned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850 ∙ 10</a:t>
                      </a:r>
                      <a:r>
                        <a:rPr lang="en-GB" sz="1400" b="1" baseline="30000" noProof="0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p/p and (28-)40 ns bunch length at extraction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Beam slow extracted to T9, N targets and to IRRAD, Fast extraction and parasitic TOF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GB" sz="1800" b="1" baseline="0" noProof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noProof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/>
                        <a:t>LHCPILOT,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noProof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28499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(3bp, 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2.4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 </a:t>
                      </a: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(2bp, 12b to 48b)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Sent to SPS at </a:t>
                      </a:r>
                      <a:r>
                        <a:rPr lang="en-GB" sz="1400" b="1" noProof="0" dirty="0"/>
                        <a:t>1.9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  <a:r>
                        <a:rPr lang="en-GB" sz="1400" noProof="0" dirty="0"/>
                        <a:t>;  </a:t>
                      </a:r>
                      <a:r>
                        <a:rPr lang="en-GB" sz="1400" b="0" noProof="0" dirty="0"/>
                        <a:t>Pushed up to </a:t>
                      </a:r>
                      <a:r>
                        <a:rPr lang="en-GB" sz="1400" b="1" noProof="0" dirty="0"/>
                        <a:t>2.6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On hold</a:t>
                      </a:r>
                      <a:endParaRPr lang="en-GB" sz="1400" i="1" noProof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OK at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1.4 ∙ 10</a:t>
                      </a:r>
                      <a:r>
                        <a:rPr lang="en-GB" sz="1400" b="1" i="1" baseline="30000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p/b;</a:t>
                      </a:r>
                      <a:r>
                        <a:rPr lang="en-GB" sz="1400" b="0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Pushed up to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2.3 ∙ 10</a:t>
                      </a:r>
                      <a:r>
                        <a:rPr lang="en-GB" sz="1400" b="1" i="1" baseline="30000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11 </a:t>
                      </a:r>
                      <a:r>
                        <a:rPr lang="en-GB" sz="1400" b="1" i="1" noProof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noProof="0" dirty="0"/>
                        <a:t>LHC25 8b4e (56b)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b="1" noProof="0" dirty="0"/>
                        <a:t>Pushed up to </a:t>
                      </a:r>
                      <a:r>
                        <a:rPr lang="en-GB" sz="1400" b="1" noProof="0" dirty="0"/>
                        <a:t>2.1 ∙ 10</a:t>
                      </a:r>
                      <a:r>
                        <a:rPr lang="en-GB" sz="1400" b="1" baseline="30000" noProof="0" dirty="0"/>
                        <a:t>11 </a:t>
                      </a:r>
                      <a:r>
                        <a:rPr lang="en-GB" sz="1400" b="1" noProof="0" dirty="0"/>
                        <a:t>p/b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193763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Operational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b="1" i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37633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 err="1"/>
                        <a:t>HiRadMat</a:t>
                      </a:r>
                      <a:endParaRPr lang="en-GB" sz="1400" i="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Operational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0" noProof="0" dirty="0"/>
                        <a:t>Single bunch AWAKE-like prepared at 2um transverse emittance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20294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ILHC (1b), ILHC (4b)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1" noProof="0" dirty="0"/>
                        <a:t> </a:t>
                      </a:r>
                      <a:endParaRPr lang="en-GB" sz="1400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b="1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57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02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86" y="2387100"/>
            <a:ext cx="1902696" cy="1664238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Title 6"/>
          <p:cNvSpPr txBox="1">
            <a:spLocks noGrp="1"/>
          </p:cNvSpPr>
          <p:nvPr>
            <p:ph type="title"/>
          </p:nvPr>
        </p:nvSpPr>
        <p:spPr>
          <a:xfrm>
            <a:off x="838200" y="1013009"/>
            <a:ext cx="10515600" cy="1661992"/>
          </a:xfrm>
          <a:prstGeom prst="rect">
            <a:avLst/>
          </a:prstGeom>
        </p:spPr>
        <p:txBody>
          <a:bodyPr/>
          <a:lstStyle/>
          <a:p>
            <a:pPr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17 – </a:t>
            </a:r>
            <a:r>
              <a:rPr lang="fr-CH" sz="3200" b="1" dirty="0">
                <a:sym typeface="Calibri"/>
              </a:rPr>
              <a:t>Matthew Fraser</a:t>
            </a:r>
            <a:br>
              <a:rPr lang="fr-CH" sz="3200" b="1" dirty="0">
                <a:sym typeface="Calibri"/>
              </a:rPr>
            </a:br>
            <a:r>
              <a:rPr lang="fr-CH" sz="3200" dirty="0">
                <a:sym typeface="Calibri"/>
              </a:rPr>
              <a:t>PS Coordinator for </a:t>
            </a:r>
            <a:r>
              <a:rPr lang="fr-CH" sz="3200" dirty="0" err="1">
                <a:sym typeface="Calibri"/>
              </a:rPr>
              <a:t>week</a:t>
            </a:r>
            <a:r>
              <a:rPr lang="fr-CH" sz="3200" dirty="0">
                <a:sym typeface="Calibri"/>
              </a:rPr>
              <a:t> 18 – </a:t>
            </a:r>
            <a:r>
              <a:rPr lang="fr-CH" sz="3200" b="1" dirty="0">
                <a:sym typeface="Calibri"/>
              </a:rPr>
              <a:t>Denis Cotte</a:t>
            </a:r>
            <a:endParaRPr b="1" dirty="0"/>
          </a:p>
        </p:txBody>
      </p:sp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592390" y="4271867"/>
            <a:ext cx="10515601" cy="1477328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dirty="0"/>
              <a:t>9</a:t>
            </a:r>
            <a:r>
              <a:rPr dirty="0"/>
              <a:t>:</a:t>
            </a:r>
            <a:r>
              <a:rPr lang="en-US" dirty="0"/>
              <a:t>00</a:t>
            </a:r>
            <a:r>
              <a:rPr sz="1800" dirty="0"/>
              <a:t> </a:t>
            </a:r>
            <a:r>
              <a:rPr lang="en-US" sz="2400" u="sng" dirty="0"/>
              <a:t>live </a:t>
            </a:r>
            <a:r>
              <a:rPr sz="2400" u="sng" dirty="0"/>
              <a:t>meeting</a:t>
            </a:r>
            <a:r>
              <a:rPr lang="en-US" sz="2400" u="sng" dirty="0"/>
              <a:t> at the CCC</a:t>
            </a:r>
            <a:r>
              <a:rPr lang="en-US" sz="2400" dirty="0"/>
              <a:t> on Wednesday and Friday</a:t>
            </a:r>
            <a:endParaRPr sz="18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4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883919" y="186362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38681</TotalTime>
  <Words>509</Words>
  <Application>Microsoft Macintosh PowerPoint</Application>
  <PresentationFormat>Grand écran</PresentationFormat>
  <Paragraphs>90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PS Report week 18</vt:lpstr>
      <vt:lpstr>Beam availability W18</vt:lpstr>
      <vt:lpstr>Présentation PowerPoint</vt:lpstr>
      <vt:lpstr>Présentation PowerPoint</vt:lpstr>
      <vt:lpstr>Status of operational beams</vt:lpstr>
      <vt:lpstr>PS Coordinator for week 17 – Matthew Fraser PS Coordinator for week 18 – Denis Cotte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W16</dc:title>
  <dc:creator>Heiko Damerau</dc:creator>
  <cp:lastModifiedBy>Denis Gerard Cotte</cp:lastModifiedBy>
  <cp:revision>1156</cp:revision>
  <dcterms:modified xsi:type="dcterms:W3CDTF">2023-05-04T08:16:16Z</dcterms:modified>
</cp:coreProperties>
</file>