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2" r:id="rId1"/>
  </p:sldMasterIdLst>
  <p:notesMasterIdLst>
    <p:notesMasterId r:id="rId24"/>
  </p:notesMasterIdLst>
  <p:handoutMasterIdLst>
    <p:handoutMasterId r:id="rId25"/>
  </p:handoutMasterIdLst>
  <p:sldIdLst>
    <p:sldId id="294" r:id="rId2"/>
    <p:sldId id="298" r:id="rId3"/>
    <p:sldId id="303" r:id="rId4"/>
    <p:sldId id="304" r:id="rId5"/>
    <p:sldId id="305" r:id="rId6"/>
    <p:sldId id="306" r:id="rId7"/>
    <p:sldId id="307" r:id="rId8"/>
    <p:sldId id="309" r:id="rId9"/>
    <p:sldId id="319" r:id="rId10"/>
    <p:sldId id="314" r:id="rId11"/>
    <p:sldId id="313" r:id="rId12"/>
    <p:sldId id="310" r:id="rId13"/>
    <p:sldId id="320" r:id="rId14"/>
    <p:sldId id="321" r:id="rId15"/>
    <p:sldId id="322" r:id="rId16"/>
    <p:sldId id="323" r:id="rId17"/>
    <p:sldId id="324" r:id="rId18"/>
    <p:sldId id="312" r:id="rId19"/>
    <p:sldId id="325" r:id="rId20"/>
    <p:sldId id="315" r:id="rId21"/>
    <p:sldId id="316" r:id="rId22"/>
    <p:sldId id="327" r:id="rId23"/>
  </p:sldIdLst>
  <p:sldSz cx="9144000" cy="5143500" type="screen16x9"/>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3107">
          <p15:clr>
            <a:srgbClr val="A4A3A4"/>
          </p15:clr>
        </p15:guide>
        <p15:guide id="2" orient="horz" pos="1274">
          <p15:clr>
            <a:srgbClr val="A4A3A4"/>
          </p15:clr>
        </p15:guide>
        <p15:guide id="3" orient="horz" pos="114">
          <p15:clr>
            <a:srgbClr val="A4A3A4"/>
          </p15:clr>
        </p15:guide>
        <p15:guide id="4" orient="horz" pos="2093">
          <p15:clr>
            <a:srgbClr val="A4A3A4"/>
          </p15:clr>
        </p15:guide>
        <p15:guide id="5" orient="horz" pos="453">
          <p15:clr>
            <a:srgbClr val="A4A3A4"/>
          </p15:clr>
        </p15:guide>
        <p15:guide id="6" orient="horz" pos="3001">
          <p15:clr>
            <a:srgbClr val="A4A3A4"/>
          </p15:clr>
        </p15:guide>
        <p15:guide id="7" pos="5616">
          <p15:clr>
            <a:srgbClr val="A4A3A4"/>
          </p15:clr>
        </p15:guide>
        <p15:guide id="8" pos="136">
          <p15:clr>
            <a:srgbClr val="A4A3A4"/>
          </p15:clr>
        </p15:guide>
        <p15:guide id="9" pos="589">
          <p15:clr>
            <a:srgbClr val="A4A3A4"/>
          </p15:clr>
        </p15:guide>
        <p15:guide id="10" pos="4453">
          <p15:clr>
            <a:srgbClr val="A4A3A4"/>
          </p15:clr>
        </p15:guide>
        <p15:guide id="11" pos="5163">
          <p15:clr>
            <a:srgbClr val="A4A3A4"/>
          </p15:clr>
        </p15:guide>
        <p15:guide id="12" pos="463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D7EB"/>
    <a:srgbClr val="98D7EA"/>
    <a:srgbClr val="98D7EB"/>
    <a:srgbClr val="50504E"/>
    <a:srgbClr val="4E4E4E"/>
    <a:srgbClr val="404040"/>
    <a:srgbClr val="004C97"/>
    <a:srgbClr val="63666A"/>
    <a:srgbClr val="99D6EA"/>
    <a:srgbClr val="5050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81" autoAdjust="0"/>
    <p:restoredTop sz="94663"/>
  </p:normalViewPr>
  <p:slideViewPr>
    <p:cSldViewPr snapToGrid="0" snapToObjects="1" showGuides="1">
      <p:cViewPr varScale="1">
        <p:scale>
          <a:sx n="216" d="100"/>
          <a:sy n="216" d="100"/>
        </p:scale>
        <p:origin x="306" y="174"/>
      </p:cViewPr>
      <p:guideLst>
        <p:guide orient="horz" pos="3107"/>
        <p:guide orient="horz" pos="1274"/>
        <p:guide orient="horz" pos="114"/>
        <p:guide orient="horz" pos="2093"/>
        <p:guide orient="horz" pos="453"/>
        <p:guide orient="horz" pos="3001"/>
        <p:guide pos="5616"/>
        <p:guide pos="136"/>
        <p:guide pos="589"/>
        <p:guide pos="4453"/>
        <p:guide pos="5163"/>
        <p:guide pos="4632"/>
      </p:guideLst>
    </p:cSldViewPr>
  </p:slideViewPr>
  <p:notesTextViewPr>
    <p:cViewPr>
      <p:scale>
        <a:sx n="100" d="100"/>
        <a:sy n="100" d="100"/>
      </p:scale>
      <p:origin x="0" y="0"/>
    </p:cViewPr>
  </p:notesText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DBB872F3-6144-3148-BC13-C063BA20AE80}" type="datetimeFigureOut">
              <a:rPr lang="en-US"/>
              <a:pPr>
                <a:defRPr/>
              </a:pPr>
              <a:t>10/3/2023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0ACDB0ED-0BEE-9846-B9EA-5C7BFF06289F}" type="slidenum">
              <a:rPr lang="en-US"/>
              <a:pPr>
                <a:defRPr/>
              </a:pPr>
              <a:t>‹#›</a:t>
            </a:fld>
            <a:endParaRPr lang="en-US"/>
          </a:p>
        </p:txBody>
      </p:sp>
    </p:spTree>
    <p:extLst>
      <p:ext uri="{BB962C8B-B14F-4D97-AF65-F5344CB8AC3E}">
        <p14:creationId xmlns:p14="http://schemas.microsoft.com/office/powerpoint/2010/main" val="14231645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531CFD29-8380-B24A-89EC-384D8B8A981B}" type="datetimeFigureOut">
              <a:rPr lang="en-US"/>
              <a:pPr>
                <a:defRPr/>
              </a:pPr>
              <a:t>10/3/2023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CAD08E57-B576-F641-BEA6-C3D752DF7F66}" type="slidenum">
              <a:rPr lang="en-US"/>
              <a:pPr>
                <a:defRPr/>
              </a:pPr>
              <a:t>‹#›</a:t>
            </a:fld>
            <a:endParaRPr lang="en-US"/>
          </a:p>
        </p:txBody>
      </p:sp>
    </p:spTree>
    <p:extLst>
      <p:ext uri="{BB962C8B-B14F-4D97-AF65-F5344CB8AC3E}">
        <p14:creationId xmlns:p14="http://schemas.microsoft.com/office/powerpoint/2010/main" val="160064002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Geneva"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descr="14-0218-16D.lr.jpg"/>
          <p:cNvPicPr>
            <a:picLocks noChangeAspect="1"/>
          </p:cNvPicPr>
          <p:nvPr userDrawn="1"/>
        </p:nvPicPr>
        <p:blipFill rotWithShape="1">
          <a:blip r:embed="rId2">
            <a:extLst>
              <a:ext uri="{28A0092B-C50C-407E-A947-70E740481C1C}">
                <a14:useLocalDpi xmlns:a14="http://schemas.microsoft.com/office/drawing/2010/main" val="0"/>
              </a:ext>
            </a:extLst>
          </a:blip>
          <a:srcRect t="29524" b="29524"/>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4293441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719138"/>
            <a:ext cx="3027894" cy="3767007"/>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Content Placeholder 2"/>
          <p:cNvSpPr>
            <a:spLocks noGrp="1"/>
          </p:cNvSpPr>
          <p:nvPr>
            <p:ph sz="half" idx="15"/>
          </p:nvPr>
        </p:nvSpPr>
        <p:spPr>
          <a:xfrm>
            <a:off x="3542715" y="719139"/>
            <a:ext cx="5347605" cy="3767006"/>
          </a:xfrm>
          <a:prstGeom prst="rect">
            <a:avLst/>
          </a:prstGeom>
        </p:spPr>
        <p:txBody>
          <a:bodyPr lIns="0" tIns="0" rIns="0" bIns="0"/>
          <a:lstStyle>
            <a:lvl1pPr marL="230188" marR="0" indent="-230188" algn="l" defTabSz="457200" rtl="0" eaLnBrk="1" fontAlgn="base" latinLnBrk="0" hangingPunct="1">
              <a:lnSpc>
                <a:spcPct val="100000"/>
              </a:lnSpc>
              <a:spcBef>
                <a:spcPts val="984"/>
              </a:spcBef>
              <a:spcAft>
                <a:spcPct val="0"/>
              </a:spcAft>
              <a:buClrTx/>
              <a:buSzTx/>
              <a:buFont typeface="Arial" charset="0"/>
              <a:buChar char="•"/>
              <a:tabLst/>
              <a:defRPr sz="1800">
                <a:solidFill>
                  <a:srgbClr val="505050"/>
                </a:solidFill>
              </a:defRPr>
            </a:lvl1pPr>
            <a:lvl2pPr marL="514350" indent="-230188">
              <a:spcBef>
                <a:spcPts val="984"/>
              </a:spcBef>
              <a:defRPr sz="1600">
                <a:solidFill>
                  <a:srgbClr val="505050"/>
                </a:solidFill>
              </a:defRPr>
            </a:lvl2pPr>
            <a:lvl3pPr marL="806450" indent="-228600">
              <a:spcBef>
                <a:spcPts val="984"/>
              </a:spcBef>
              <a:defRPr sz="1500">
                <a:solidFill>
                  <a:srgbClr val="505050"/>
                </a:solidFill>
              </a:defRPr>
            </a:lvl3pPr>
            <a:lvl4pPr marL="1087438" indent="-228600">
              <a:spcBef>
                <a:spcPts val="984"/>
              </a:spcBef>
              <a:defRPr sz="1400">
                <a:solidFill>
                  <a:srgbClr val="505050"/>
                </a:solidFill>
              </a:defRPr>
            </a:lvl4pPr>
            <a:lvl5pPr marL="1370013" indent="-228600">
              <a:spcBef>
                <a:spcPts val="984"/>
              </a:spcBef>
              <a:buFont typeface="Arial"/>
              <a:buChar char="•"/>
              <a:defRPr sz="1400">
                <a:solidFill>
                  <a:srgbClr val="505050"/>
                </a:solidFill>
              </a:defRPr>
            </a:lvl5pPr>
            <a:lvl6pPr>
              <a:defRPr sz="1800"/>
            </a:lvl6pPr>
            <a:lvl7pPr>
              <a:defRPr sz="1800"/>
            </a:lvl7pPr>
            <a:lvl8pPr>
              <a:defRPr sz="1800"/>
            </a:lvl8pPr>
            <a:lvl9pPr>
              <a:defRPr sz="1800"/>
            </a:lvl9pPr>
          </a:lstStyle>
          <a:p>
            <a:pPr marL="230188" marR="0" lvl="0"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Click to edit Master text styles</a:t>
            </a:r>
          </a:p>
          <a:p>
            <a:pPr marL="230188" marR="0" lvl="1"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Second level</a:t>
            </a:r>
          </a:p>
          <a:p>
            <a:pPr marL="230188" marR="0" lvl="2"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Third level</a:t>
            </a:r>
          </a:p>
          <a:p>
            <a:pPr marL="230188" marR="0" lvl="3"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Fourth level</a:t>
            </a:r>
          </a:p>
          <a:p>
            <a:pPr marL="230188" marR="0" lvl="4"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Fifth level</a:t>
            </a:r>
            <a:endParaRPr lang="en-US" dirty="0"/>
          </a:p>
        </p:txBody>
      </p:sp>
      <p:sp>
        <p:nvSpPr>
          <p:cNvPr id="5" name="Date Placeholder 3"/>
          <p:cNvSpPr>
            <a:spLocks noGrp="1"/>
          </p:cNvSpPr>
          <p:nvPr>
            <p:ph type="dt" sz="half" idx="16"/>
          </p:nvPr>
        </p:nvSpPr>
        <p:spPr>
          <a:xfrm>
            <a:off x="736827" y="4878161"/>
            <a:ext cx="675368" cy="180975"/>
          </a:xfrm>
        </p:spPr>
        <p:txBody>
          <a:bodyPr/>
          <a:lstStyle>
            <a:lvl1pPr>
              <a:defRPr sz="900" smtClean="0"/>
            </a:lvl1pPr>
          </a:lstStyle>
          <a:p>
            <a:pPr>
              <a:defRPr/>
            </a:pPr>
            <a:r>
              <a:rPr lang="en-US"/>
              <a:t>Oct 3 2023</a:t>
            </a:r>
            <a:endParaRPr lang="en-US" dirty="0"/>
          </a:p>
        </p:txBody>
      </p:sp>
      <p:sp>
        <p:nvSpPr>
          <p:cNvPr id="6" name="Footer Placeholder 4"/>
          <p:cNvSpPr>
            <a:spLocks noGrp="1"/>
          </p:cNvSpPr>
          <p:nvPr>
            <p:ph type="ftr" sz="quarter" idx="17"/>
          </p:nvPr>
        </p:nvSpPr>
        <p:spPr>
          <a:xfrm>
            <a:off x="1530604" y="4878161"/>
            <a:ext cx="6262119" cy="187523"/>
          </a:xfrm>
        </p:spPr>
        <p:txBody>
          <a:bodyPr/>
          <a:lstStyle>
            <a:lvl1pPr>
              <a:defRPr sz="900" dirty="0" smtClean="0"/>
            </a:lvl1pPr>
          </a:lstStyle>
          <a:p>
            <a:pPr>
              <a:defRPr/>
            </a:pPr>
            <a:r>
              <a:rPr lang="en-US" b="1"/>
              <a:t>Prasanth Shyamsundar | Quantum Computing and High Energy Physics</a:t>
            </a:r>
          </a:p>
        </p:txBody>
      </p:sp>
      <p:sp>
        <p:nvSpPr>
          <p:cNvPr id="7" name="Slide Number Placeholder 5"/>
          <p:cNvSpPr>
            <a:spLocks noGrp="1"/>
          </p:cNvSpPr>
          <p:nvPr>
            <p:ph type="sldNum" sz="quarter" idx="18"/>
          </p:nvPr>
        </p:nvSpPr>
        <p:spPr/>
        <p:txBody>
          <a:bodyPr/>
          <a:lstStyle>
            <a:lvl1pPr>
              <a:defRPr sz="900" smtClean="0"/>
            </a:lvl1pPr>
          </a:lstStyle>
          <a:p>
            <a:pPr>
              <a:defRPr/>
            </a:pPr>
            <a:fld id="{979A04A2-726F-2143-A443-7788AF27176E}" type="slidenum">
              <a:rPr lang="en-US" smtClean="0"/>
              <a:pPr>
                <a:defRPr/>
              </a:pPr>
              <a:t>‹#›</a:t>
            </a:fld>
            <a:endParaRPr lang="en-US" dirty="0"/>
          </a:p>
        </p:txBody>
      </p:sp>
      <p:sp>
        <p:nvSpPr>
          <p:cNvPr id="12" name="Title 1"/>
          <p:cNvSpPr>
            <a:spLocks noGrp="1"/>
          </p:cNvSpPr>
          <p:nvPr>
            <p:ph type="title"/>
          </p:nvPr>
        </p:nvSpPr>
        <p:spPr>
          <a:xfrm>
            <a:off x="228600" y="190520"/>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pic>
        <p:nvPicPr>
          <p:cNvPr id="9" name="Picture 8" descr="A picture containing icon&#10;&#10;Description automatically generated">
            <a:extLst>
              <a:ext uri="{FF2B5EF4-FFF2-40B4-BE49-F238E27FC236}">
                <a16:creationId xmlns:a16="http://schemas.microsoft.com/office/drawing/2014/main" id="{8EAC481F-6EA8-8842-9A2B-BC4C4B79ABD0}"/>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11" name="Rectangle 10">
            <a:extLst>
              <a:ext uri="{FF2B5EF4-FFF2-40B4-BE49-F238E27FC236}">
                <a16:creationId xmlns:a16="http://schemas.microsoft.com/office/drawing/2014/main" id="{CF7C8AC5-6610-6C44-BBA1-96C0000A5F19}"/>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11836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728664"/>
            <a:ext cx="8686800" cy="2795038"/>
          </a:xfrm>
          <a:prstGeom prst="rect">
            <a:avLst/>
          </a:prstGeom>
        </p:spPr>
        <p:txBody>
          <a:bodyPr lIns="0" tIns="0" rIns="0" bIns="0" rtlCol="0">
            <a:normAutofit/>
          </a:bodyPr>
          <a:lstStyle>
            <a:lvl1pPr marL="0" indent="0">
              <a:buNone/>
              <a:defRPr sz="13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10" name="Text Placeholder 3"/>
          <p:cNvSpPr>
            <a:spLocks noGrp="1"/>
          </p:cNvSpPr>
          <p:nvPr>
            <p:ph type="body" sz="half" idx="2"/>
          </p:nvPr>
        </p:nvSpPr>
        <p:spPr>
          <a:xfrm>
            <a:off x="224073" y="3707254"/>
            <a:ext cx="8686800" cy="818444"/>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3"/>
          <p:cNvSpPr>
            <a:spLocks noGrp="1"/>
          </p:cNvSpPr>
          <p:nvPr>
            <p:ph type="dt" sz="half" idx="14"/>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Oct 3 2023</a:t>
            </a:r>
            <a:endParaRPr lang="en-US" dirty="0"/>
          </a:p>
        </p:txBody>
      </p:sp>
      <p:sp>
        <p:nvSpPr>
          <p:cNvPr id="9" name="Footer Placeholder 4"/>
          <p:cNvSpPr>
            <a:spLocks noGrp="1"/>
          </p:cNvSpPr>
          <p:nvPr>
            <p:ph type="ftr" sz="quarter" idx="3"/>
          </p:nvPr>
        </p:nvSpPr>
        <p:spPr>
          <a:xfrm>
            <a:off x="1530603" y="4878161"/>
            <a:ext cx="625195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b="1"/>
              <a:t>Prasanth Shyamsundar | Quantum Computing and High Energy Physics</a:t>
            </a:r>
            <a:endParaRPr lang="en-US" b="1" dirty="0"/>
          </a:p>
        </p:txBody>
      </p:sp>
      <p:sp>
        <p:nvSpPr>
          <p:cNvPr id="11"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pic>
        <p:nvPicPr>
          <p:cNvPr id="13" name="Picture 12" descr="A picture containing icon&#10;&#10;Description automatically generated">
            <a:extLst>
              <a:ext uri="{FF2B5EF4-FFF2-40B4-BE49-F238E27FC236}">
                <a16:creationId xmlns:a16="http://schemas.microsoft.com/office/drawing/2014/main" id="{5C62C411-78B7-E24A-910B-DB22279E203F}"/>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15" name="Rectangle 14">
            <a:extLst>
              <a:ext uri="{FF2B5EF4-FFF2-40B4-BE49-F238E27FC236}">
                <a16:creationId xmlns:a16="http://schemas.microsoft.com/office/drawing/2014/main" id="{CA7D9CF0-9F7A-8149-A2E0-1D1F97884E19}"/>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11915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4878161"/>
            <a:ext cx="675368" cy="180975"/>
          </a:xfrm>
        </p:spPr>
        <p:txBody>
          <a:bodyPr/>
          <a:lstStyle>
            <a:lvl1pPr>
              <a:defRPr sz="900"/>
            </a:lvl1pPr>
          </a:lstStyle>
          <a:p>
            <a:pPr>
              <a:defRPr/>
            </a:pPr>
            <a:r>
              <a:rPr lang="en-US"/>
              <a:t>Oct 3 2023</a:t>
            </a:r>
            <a:endParaRPr lang="en-US" dirty="0"/>
          </a:p>
        </p:txBody>
      </p:sp>
      <p:sp>
        <p:nvSpPr>
          <p:cNvPr id="4" name="Footer Placeholder 3"/>
          <p:cNvSpPr>
            <a:spLocks noGrp="1"/>
          </p:cNvSpPr>
          <p:nvPr>
            <p:ph type="ftr" sz="quarter" idx="11"/>
          </p:nvPr>
        </p:nvSpPr>
        <p:spPr>
          <a:xfrm>
            <a:off x="1530605" y="4878161"/>
            <a:ext cx="6260399" cy="182155"/>
          </a:xfrm>
        </p:spPr>
        <p:txBody>
          <a:bodyPr/>
          <a:lstStyle>
            <a:lvl1pPr>
              <a:defRPr sz="900"/>
            </a:lvl1pPr>
          </a:lstStyle>
          <a:p>
            <a:pPr>
              <a:defRPr/>
            </a:pPr>
            <a:r>
              <a:rPr lang="en-US" b="1"/>
              <a:t>Prasanth Shyamsundar | Quantum Computing and High Energy Physics</a:t>
            </a:r>
            <a:endParaRPr lang="en-US" b="1" dirty="0"/>
          </a:p>
        </p:txBody>
      </p:sp>
      <p:sp>
        <p:nvSpPr>
          <p:cNvPr id="5" name="Slide Number Placeholder 4"/>
          <p:cNvSpPr>
            <a:spLocks noGrp="1"/>
          </p:cNvSpPr>
          <p:nvPr>
            <p:ph type="sldNum" sz="quarter" idx="12"/>
          </p:nvPr>
        </p:nvSpPr>
        <p:spPr/>
        <p:txBody>
          <a:bodyPr/>
          <a:lstStyle>
            <a:lvl1pPr>
              <a:defRPr sz="900"/>
            </a:lvl1p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190501"/>
            <a:ext cx="8675688" cy="4352192"/>
          </a:xfrm>
          <a:prstGeom prst="rect">
            <a:avLst/>
          </a:prstGeom>
        </p:spPr>
        <p:txBody>
          <a:bodyPr vert="horz"/>
          <a:lstStyle>
            <a:lvl1pPr marL="230188" indent="-230188">
              <a:defRPr sz="1400">
                <a:solidFill>
                  <a:srgbClr val="505050"/>
                </a:solidFill>
              </a:defRPr>
            </a:lvl1pPr>
          </a:lstStyle>
          <a:p>
            <a:r>
              <a:rPr lang="en-US"/>
              <a:t>Click icon to add picture</a:t>
            </a:r>
            <a:endParaRPr lang="en-US" dirty="0"/>
          </a:p>
        </p:txBody>
      </p:sp>
      <p:pic>
        <p:nvPicPr>
          <p:cNvPr id="6" name="Picture 5" descr="A picture containing icon&#10;&#10;Description automatically generated">
            <a:extLst>
              <a:ext uri="{FF2B5EF4-FFF2-40B4-BE49-F238E27FC236}">
                <a16:creationId xmlns:a16="http://schemas.microsoft.com/office/drawing/2014/main" id="{CA34DB5F-D82E-A04F-9A90-7E062B9F5CA5}"/>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8" name="Rectangle 7">
            <a:extLst>
              <a:ext uri="{FF2B5EF4-FFF2-40B4-BE49-F238E27FC236}">
                <a16:creationId xmlns:a16="http://schemas.microsoft.com/office/drawing/2014/main" id="{BA273D8B-1721-BE4B-B1B9-EA445027C472}"/>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822215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a:t>Oct 3 2023</a:t>
            </a:r>
            <a:endParaRPr lang="en-US" dirty="0"/>
          </a:p>
        </p:txBody>
      </p:sp>
      <p:sp>
        <p:nvSpPr>
          <p:cNvPr id="4" name="Footer Placeholder 3"/>
          <p:cNvSpPr>
            <a:spLocks noGrp="1"/>
          </p:cNvSpPr>
          <p:nvPr>
            <p:ph type="ftr" sz="quarter" idx="11"/>
          </p:nvPr>
        </p:nvSpPr>
        <p:spPr>
          <a:xfrm>
            <a:off x="1530603" y="4878161"/>
            <a:ext cx="6272278" cy="182155"/>
          </a:xfrm>
        </p:spPr>
        <p:txBody>
          <a:bodyPr/>
          <a:lstStyle/>
          <a:p>
            <a:pPr>
              <a:defRPr/>
            </a:pPr>
            <a:r>
              <a:rPr lang="en-US" b="1"/>
              <a:t>Prasanth Shyamsundar | Quantum Computing and High Energy Physics</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05694"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5" name="Picture Placeholder 14"/>
          <p:cNvSpPr>
            <a:spLocks noGrp="1"/>
          </p:cNvSpPr>
          <p:nvPr>
            <p:ph type="pic" sz="quarter" idx="20"/>
          </p:nvPr>
        </p:nvSpPr>
        <p:spPr>
          <a:xfrm>
            <a:off x="197942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6" name="Picture Placeholder 14"/>
          <p:cNvSpPr>
            <a:spLocks noGrp="1"/>
          </p:cNvSpPr>
          <p:nvPr>
            <p:ph type="pic" sz="quarter" idx="21"/>
          </p:nvPr>
        </p:nvSpPr>
        <p:spPr>
          <a:xfrm>
            <a:off x="375320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7" name="Picture Placeholder 14"/>
          <p:cNvSpPr>
            <a:spLocks noGrp="1"/>
          </p:cNvSpPr>
          <p:nvPr>
            <p:ph type="pic" sz="quarter" idx="22"/>
          </p:nvPr>
        </p:nvSpPr>
        <p:spPr>
          <a:xfrm>
            <a:off x="5534456"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8" name="Picture Placeholder 14"/>
          <p:cNvSpPr>
            <a:spLocks noGrp="1"/>
          </p:cNvSpPr>
          <p:nvPr>
            <p:ph type="pic" sz="quarter" idx="23"/>
          </p:nvPr>
        </p:nvSpPr>
        <p:spPr>
          <a:xfrm>
            <a:off x="730076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9" name="Picture Placeholder 14"/>
          <p:cNvSpPr>
            <a:spLocks noGrp="1"/>
          </p:cNvSpPr>
          <p:nvPr>
            <p:ph type="pic" sz="quarter" idx="14"/>
          </p:nvPr>
        </p:nvSpPr>
        <p:spPr>
          <a:xfrm>
            <a:off x="205694"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0" name="Picture Placeholder 14"/>
          <p:cNvSpPr>
            <a:spLocks noGrp="1"/>
          </p:cNvSpPr>
          <p:nvPr>
            <p:ph type="pic" sz="quarter" idx="15"/>
          </p:nvPr>
        </p:nvSpPr>
        <p:spPr>
          <a:xfrm>
            <a:off x="197942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1" name="Picture Placeholder 14"/>
          <p:cNvSpPr>
            <a:spLocks noGrp="1"/>
          </p:cNvSpPr>
          <p:nvPr>
            <p:ph type="pic" sz="quarter" idx="16"/>
          </p:nvPr>
        </p:nvSpPr>
        <p:spPr>
          <a:xfrm>
            <a:off x="375320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2" name="Picture Placeholder 14"/>
          <p:cNvSpPr>
            <a:spLocks noGrp="1"/>
          </p:cNvSpPr>
          <p:nvPr>
            <p:ph type="pic" sz="quarter" idx="17"/>
          </p:nvPr>
        </p:nvSpPr>
        <p:spPr>
          <a:xfrm>
            <a:off x="5534456"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3" name="Picture Placeholder 14"/>
          <p:cNvSpPr>
            <a:spLocks noGrp="1"/>
          </p:cNvSpPr>
          <p:nvPr>
            <p:ph type="pic" sz="quarter" idx="18"/>
          </p:nvPr>
        </p:nvSpPr>
        <p:spPr>
          <a:xfrm>
            <a:off x="730076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4" name="Picture Placeholder 14"/>
          <p:cNvSpPr>
            <a:spLocks noGrp="1"/>
          </p:cNvSpPr>
          <p:nvPr>
            <p:ph type="pic" sz="quarter" idx="24"/>
          </p:nvPr>
        </p:nvSpPr>
        <p:spPr>
          <a:xfrm>
            <a:off x="205694"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5" name="Picture Placeholder 14"/>
          <p:cNvSpPr>
            <a:spLocks noGrp="1"/>
          </p:cNvSpPr>
          <p:nvPr>
            <p:ph type="pic" sz="quarter" idx="25"/>
          </p:nvPr>
        </p:nvSpPr>
        <p:spPr>
          <a:xfrm>
            <a:off x="197942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6" name="Picture Placeholder 14"/>
          <p:cNvSpPr>
            <a:spLocks noGrp="1"/>
          </p:cNvSpPr>
          <p:nvPr>
            <p:ph type="pic" sz="quarter" idx="26"/>
          </p:nvPr>
        </p:nvSpPr>
        <p:spPr>
          <a:xfrm>
            <a:off x="375320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7" name="Picture Placeholder 14"/>
          <p:cNvSpPr>
            <a:spLocks noGrp="1"/>
          </p:cNvSpPr>
          <p:nvPr>
            <p:ph type="pic" sz="quarter" idx="27"/>
          </p:nvPr>
        </p:nvSpPr>
        <p:spPr>
          <a:xfrm>
            <a:off x="5534456"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8" name="Picture Placeholder 14"/>
          <p:cNvSpPr>
            <a:spLocks noGrp="1"/>
          </p:cNvSpPr>
          <p:nvPr>
            <p:ph type="pic" sz="quarter" idx="28"/>
          </p:nvPr>
        </p:nvSpPr>
        <p:spPr>
          <a:xfrm>
            <a:off x="730076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pic>
        <p:nvPicPr>
          <p:cNvPr id="23" name="Picture 22" descr="A picture containing icon&#10;&#10;Description automatically generated">
            <a:extLst>
              <a:ext uri="{FF2B5EF4-FFF2-40B4-BE49-F238E27FC236}">
                <a16:creationId xmlns:a16="http://schemas.microsoft.com/office/drawing/2014/main" id="{9F7A0E67-CA0E-AE4B-9410-E2429A756B20}"/>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39" name="Rectangle 38">
            <a:extLst>
              <a:ext uri="{FF2B5EF4-FFF2-40B4-BE49-F238E27FC236}">
                <a16:creationId xmlns:a16="http://schemas.microsoft.com/office/drawing/2014/main" id="{65FF897D-868E-3049-8124-0434F375E4DD}"/>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30161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a:srcRect t="31279" b="31279"/>
          <a:stretch/>
        </p:blipFill>
        <p:spPr>
          <a:xfrm>
            <a:off x="-17762" y="612648"/>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1072222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8330" b="40718"/>
          <a:stretch/>
        </p:blipFill>
        <p:spPr>
          <a:xfrm>
            <a:off x="-18288"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39666116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4644" b="44456"/>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43852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9861" b="39239"/>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3465988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6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42966" b="16134"/>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3317511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a:srcRect l="29" r="29"/>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4261377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228603" y="728664"/>
            <a:ext cx="8672513" cy="3794522"/>
          </a:xfrm>
          <a:prstGeom prst="rect">
            <a:avLst/>
          </a:prstGeom>
        </p:spPr>
        <p:txBody>
          <a:bodyPr lIns="0" tIns="0" rIns="0" bIns="0"/>
          <a:lstStyle>
            <a:lvl1pPr marL="230188" indent="-230188">
              <a:spcBef>
                <a:spcPts val="984"/>
              </a:spcBef>
              <a:defRPr sz="1800">
                <a:solidFill>
                  <a:srgbClr val="505050"/>
                </a:solidFill>
              </a:defRPr>
            </a:lvl1pPr>
            <a:lvl2pPr marL="282575" marR="0" indent="0" algn="l" defTabSz="457200" rtl="0" eaLnBrk="1" fontAlgn="base" latinLnBrk="0" hangingPunct="1">
              <a:lnSpc>
                <a:spcPct val="100000"/>
              </a:lnSpc>
              <a:spcBef>
                <a:spcPts val="984"/>
              </a:spcBef>
              <a:spcAft>
                <a:spcPct val="0"/>
              </a:spcAft>
              <a:buClrTx/>
              <a:buSzTx/>
              <a:buFont typeface="Arial" charset="0"/>
              <a:buNone/>
              <a:tabLst/>
              <a:defRPr sz="1600">
                <a:solidFill>
                  <a:srgbClr val="505050"/>
                </a:solidFill>
              </a:defRPr>
            </a:lvl2pPr>
            <a:lvl3pPr marL="573087" marR="0" indent="0" algn="l" defTabSz="457200" rtl="0" eaLnBrk="1" fontAlgn="base" latinLnBrk="0" hangingPunct="1">
              <a:lnSpc>
                <a:spcPct val="100000"/>
              </a:lnSpc>
              <a:spcBef>
                <a:spcPts val="984"/>
              </a:spcBef>
              <a:spcAft>
                <a:spcPct val="0"/>
              </a:spcAft>
              <a:buClrTx/>
              <a:buSzTx/>
              <a:buFont typeface="Arial" charset="0"/>
              <a:buNone/>
              <a:tabLst/>
              <a:defRPr sz="1500">
                <a:solidFill>
                  <a:srgbClr val="505050"/>
                </a:solidFill>
              </a:defRPr>
            </a:lvl3pPr>
            <a:lvl4pPr marL="857250" marR="0" indent="0" algn="l" defTabSz="457200" rtl="0" eaLnBrk="1" fontAlgn="base" latinLnBrk="0" hangingPunct="1">
              <a:lnSpc>
                <a:spcPct val="100000"/>
              </a:lnSpc>
              <a:spcBef>
                <a:spcPts val="984"/>
              </a:spcBef>
              <a:spcAft>
                <a:spcPct val="0"/>
              </a:spcAft>
              <a:buClrTx/>
              <a:buSzTx/>
              <a:buFont typeface="Arial" charset="0"/>
              <a:buNone/>
              <a:tabLst/>
              <a:defRPr sz="1400">
                <a:solidFill>
                  <a:srgbClr val="505050"/>
                </a:solidFill>
              </a:defRPr>
            </a:lvl4pPr>
            <a:lvl5pPr marL="1139825" marR="0" indent="0" algn="l" defTabSz="457200" rtl="0" eaLnBrk="1" fontAlgn="base" latinLnBrk="0" hangingPunct="1">
              <a:lnSpc>
                <a:spcPct val="100000"/>
              </a:lnSpc>
              <a:spcBef>
                <a:spcPts val="984"/>
              </a:spcBef>
              <a:spcAft>
                <a:spcPct val="0"/>
              </a:spcAft>
              <a:buClrTx/>
              <a:buSzTx/>
              <a:buFont typeface="Arial"/>
              <a:buNone/>
              <a:tabLst/>
              <a:defRPr sz="1400">
                <a:solidFill>
                  <a:srgbClr val="505050"/>
                </a:solidFill>
              </a:defRPr>
            </a:lvl5pPr>
          </a:lstStyle>
          <a:p>
            <a:pPr lvl="0"/>
            <a:r>
              <a:rPr lang="en-US" dirty="0"/>
              <a:t>Click to edit Master text styles.</a:t>
            </a:r>
          </a:p>
          <a:p>
            <a:pPr marL="512763" marR="0" lvl="1" indent="-230188" algn="l" defTabSz="457200" rtl="0" eaLnBrk="1" fontAlgn="base" latinLnBrk="0" hangingPunct="1">
              <a:lnSpc>
                <a:spcPct val="100000"/>
              </a:lnSpc>
              <a:spcBef>
                <a:spcPts val="984"/>
              </a:spcBef>
              <a:spcAft>
                <a:spcPct val="0"/>
              </a:spcAft>
              <a:buClrTx/>
              <a:buSzTx/>
              <a:buFont typeface="Arial" charset="0"/>
              <a:buChar char="–"/>
              <a:tabLst/>
              <a:defRPr/>
            </a:pPr>
            <a:r>
              <a:rPr lang="en-US" dirty="0"/>
              <a:t>Second level</a:t>
            </a:r>
          </a:p>
          <a:p>
            <a:pPr marL="803275" marR="0" lvl="2" indent="-230188" algn="l" defTabSz="457200" rtl="0" eaLnBrk="1" fontAlgn="base" latinLnBrk="0" hangingPunct="1">
              <a:lnSpc>
                <a:spcPct val="100000"/>
              </a:lnSpc>
              <a:spcBef>
                <a:spcPts val="984"/>
              </a:spcBef>
              <a:spcAft>
                <a:spcPct val="0"/>
              </a:spcAft>
              <a:buClrTx/>
              <a:buSzTx/>
              <a:buFont typeface="Arial" charset="0"/>
              <a:buChar char="•"/>
              <a:tabLst/>
              <a:defRPr/>
            </a:pPr>
            <a:r>
              <a:rPr lang="en-US" dirty="0"/>
              <a:t>Third level</a:t>
            </a:r>
          </a:p>
          <a:p>
            <a:pPr marL="1085850" marR="0" lvl="3" indent="-228600" algn="l" defTabSz="457200" rtl="0" eaLnBrk="1" fontAlgn="base" latinLnBrk="0" hangingPunct="1">
              <a:lnSpc>
                <a:spcPct val="100000"/>
              </a:lnSpc>
              <a:spcBef>
                <a:spcPts val="984"/>
              </a:spcBef>
              <a:spcAft>
                <a:spcPct val="0"/>
              </a:spcAft>
              <a:buClrTx/>
              <a:buSzTx/>
              <a:buFont typeface="Arial" charset="0"/>
              <a:buChar char="–"/>
              <a:tabLst/>
              <a:defRPr/>
            </a:pPr>
            <a:r>
              <a:rPr lang="en-US" dirty="0"/>
              <a:t>Fourth level</a:t>
            </a:r>
          </a:p>
          <a:p>
            <a:pPr marL="1370013" marR="0" lvl="4" indent="-230188" algn="l" defTabSz="457200" rtl="0" eaLnBrk="1" fontAlgn="base" latinLnBrk="0" hangingPunct="1">
              <a:lnSpc>
                <a:spcPct val="100000"/>
              </a:lnSpc>
              <a:spcBef>
                <a:spcPts val="984"/>
              </a:spcBef>
              <a:spcAft>
                <a:spcPct val="0"/>
              </a:spcAft>
              <a:buClrTx/>
              <a:buSzTx/>
              <a:buFont typeface="Arial"/>
              <a:buChar char="•"/>
              <a:tabLst/>
              <a:defRPr/>
            </a:pPr>
            <a:r>
              <a:rPr lang="en-US" dirty="0"/>
              <a:t>Fifth level</a:t>
            </a:r>
          </a:p>
        </p:txBody>
      </p:sp>
      <p:sp>
        <p:nvSpPr>
          <p:cNvPr id="17"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Oct 3 2023</a:t>
            </a:r>
            <a:endParaRPr lang="en-US" dirty="0"/>
          </a:p>
        </p:txBody>
      </p:sp>
      <p:sp>
        <p:nvSpPr>
          <p:cNvPr id="9" name="Footer Placeholder 4"/>
          <p:cNvSpPr>
            <a:spLocks noGrp="1"/>
          </p:cNvSpPr>
          <p:nvPr>
            <p:ph type="ftr" sz="quarter" idx="3"/>
          </p:nvPr>
        </p:nvSpPr>
        <p:spPr>
          <a:xfrm>
            <a:off x="1530603"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b="1"/>
              <a:t>Prasanth Shyamsundar | Quantum Computing and High Energy Physics</a:t>
            </a:r>
            <a:endParaRPr lang="en-US" b="1" dirty="0"/>
          </a:p>
        </p:txBody>
      </p:sp>
      <p:sp>
        <p:nvSpPr>
          <p:cNvPr id="10"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pic>
        <p:nvPicPr>
          <p:cNvPr id="4" name="Picture 3" descr="A picture containing icon&#10;&#10;Description automatically generated">
            <a:extLst>
              <a:ext uri="{FF2B5EF4-FFF2-40B4-BE49-F238E27FC236}">
                <a16:creationId xmlns:a16="http://schemas.microsoft.com/office/drawing/2014/main" id="{AA69CF24-F572-1D4A-841D-0D6930238C04}"/>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5" name="Rectangle 4">
            <a:extLst>
              <a:ext uri="{FF2B5EF4-FFF2-40B4-BE49-F238E27FC236}">
                <a16:creationId xmlns:a16="http://schemas.microsoft.com/office/drawing/2014/main" id="{CE809BEC-FF0E-7C47-ACC3-F2E5E0425E29}"/>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39226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728663"/>
            <a:ext cx="4206240" cy="2725341"/>
          </a:xfrm>
          <a:prstGeom prst="rect">
            <a:avLst/>
          </a:prstGeom>
        </p:spPr>
        <p:txBody>
          <a:bodyPr lIns="0" tIns="0" rIns="0" bIns="0"/>
          <a:lstStyle>
            <a:lvl1pPr marL="0" marR="0" indent="0" algn="l" defTabSz="457200" rtl="0" eaLnBrk="1" fontAlgn="base" latinLnBrk="0" hangingPunct="1">
              <a:lnSpc>
                <a:spcPct val="100000"/>
              </a:lnSpc>
              <a:spcBef>
                <a:spcPts val="984"/>
              </a:spcBef>
              <a:spcAft>
                <a:spcPct val="0"/>
              </a:spcAft>
              <a:buClrTx/>
              <a:buSzTx/>
              <a:buFont typeface="Arial" charset="0"/>
              <a:buNone/>
              <a:tabLst/>
              <a:defRPr sz="1800">
                <a:solidFill>
                  <a:srgbClr val="505050"/>
                </a:solidFill>
              </a:defRPr>
            </a:lvl1pPr>
            <a:lvl2pPr marL="512763" indent="-230188">
              <a:spcBef>
                <a:spcPts val="984"/>
              </a:spcBef>
              <a:defRPr sz="1600">
                <a:solidFill>
                  <a:srgbClr val="505050"/>
                </a:solidFill>
              </a:defRPr>
            </a:lvl2pPr>
            <a:lvl3pPr marL="803275" indent="-230188">
              <a:spcBef>
                <a:spcPts val="984"/>
              </a:spcBef>
              <a:defRPr sz="1500">
                <a:solidFill>
                  <a:srgbClr val="505050"/>
                </a:solidFill>
              </a:defRPr>
            </a:lvl3pPr>
            <a:lvl4pPr marL="1085850" indent="-228600">
              <a:spcBef>
                <a:spcPts val="984"/>
              </a:spcBef>
              <a:defRPr sz="1400">
                <a:solidFill>
                  <a:srgbClr val="505050"/>
                </a:solidFill>
              </a:defRPr>
            </a:lvl4pPr>
            <a:lvl5pPr marL="1370013" indent="-230188">
              <a:spcBef>
                <a:spcPts val="984"/>
              </a:spcBef>
              <a:buFont typeface="Arial"/>
              <a:buChar char="•"/>
              <a:defRPr sz="1400">
                <a:solidFill>
                  <a:srgbClr val="505050"/>
                </a:solidFill>
              </a:defRPr>
            </a:lvl5pPr>
            <a:lvl6pPr>
              <a:defRPr sz="1800"/>
            </a:lvl6pPr>
            <a:lvl7pPr>
              <a:defRPr sz="1800"/>
            </a:lvl7pPr>
            <a:lvl8pPr>
              <a:defRPr sz="1800"/>
            </a:lvl8pPr>
            <a:lvl9pPr>
              <a:defRPr sz="1800"/>
            </a:lvl9pPr>
          </a:lstStyle>
          <a:p>
            <a:pPr marL="230188" marR="0" lvl="0"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Click to edit Master text styles</a:t>
            </a:r>
          </a:p>
          <a:p>
            <a:pPr marL="230188" marR="0" lvl="1"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Second level</a:t>
            </a:r>
          </a:p>
          <a:p>
            <a:pPr marL="230188" marR="0" lvl="2"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Third level</a:t>
            </a:r>
          </a:p>
          <a:p>
            <a:pPr marL="230188" marR="0" lvl="3"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Fourth level</a:t>
            </a:r>
          </a:p>
          <a:p>
            <a:pPr marL="230188" marR="0" lvl="4"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Fifth level</a:t>
            </a:r>
            <a:endParaRPr lang="en-US" dirty="0"/>
          </a:p>
        </p:txBody>
      </p:sp>
      <p:sp>
        <p:nvSpPr>
          <p:cNvPr id="8" name="Content Placeholder 2"/>
          <p:cNvSpPr>
            <a:spLocks noGrp="1"/>
          </p:cNvSpPr>
          <p:nvPr>
            <p:ph sz="half" idx="15"/>
          </p:nvPr>
        </p:nvSpPr>
        <p:spPr>
          <a:xfrm>
            <a:off x="4692455" y="728663"/>
            <a:ext cx="4215383" cy="2725341"/>
          </a:xfrm>
          <a:prstGeom prst="rect">
            <a:avLst/>
          </a:prstGeom>
        </p:spPr>
        <p:txBody>
          <a:bodyPr lIns="0" tIns="0" rIns="0" bIns="0"/>
          <a:lstStyle>
            <a:lvl1pPr marL="230188" marR="0" indent="-230188" algn="l" defTabSz="457200" rtl="0" eaLnBrk="1" fontAlgn="base" latinLnBrk="0" hangingPunct="1">
              <a:lnSpc>
                <a:spcPct val="100000"/>
              </a:lnSpc>
              <a:spcBef>
                <a:spcPts val="984"/>
              </a:spcBef>
              <a:spcAft>
                <a:spcPct val="0"/>
              </a:spcAft>
              <a:buClrTx/>
              <a:buSzTx/>
              <a:buFont typeface="Arial" charset="0"/>
              <a:buChar char="•"/>
              <a:tabLst/>
              <a:defRPr sz="1800">
                <a:solidFill>
                  <a:srgbClr val="505050"/>
                </a:solidFill>
              </a:defRPr>
            </a:lvl1pPr>
            <a:lvl2pPr marL="512763" indent="-230188">
              <a:spcBef>
                <a:spcPts val="984"/>
              </a:spcBef>
              <a:defRPr sz="1600">
                <a:solidFill>
                  <a:srgbClr val="505050"/>
                </a:solidFill>
              </a:defRPr>
            </a:lvl2pPr>
            <a:lvl3pPr marL="806450" indent="-228600">
              <a:spcBef>
                <a:spcPts val="984"/>
              </a:spcBef>
              <a:defRPr sz="1500">
                <a:solidFill>
                  <a:srgbClr val="505050"/>
                </a:solidFill>
              </a:defRPr>
            </a:lvl3pPr>
            <a:lvl4pPr marL="1087438" indent="-228600">
              <a:spcBef>
                <a:spcPts val="984"/>
              </a:spcBef>
              <a:defRPr sz="1400">
                <a:solidFill>
                  <a:srgbClr val="505050"/>
                </a:solidFill>
              </a:defRPr>
            </a:lvl4pPr>
            <a:lvl5pPr marL="1370013" indent="-228600">
              <a:spcBef>
                <a:spcPts val="984"/>
              </a:spcBef>
              <a:buFont typeface="Arial"/>
              <a:buChar char="•"/>
              <a:defRPr sz="1400">
                <a:solidFill>
                  <a:srgbClr val="505050"/>
                </a:solidFill>
              </a:defRPr>
            </a:lvl5pPr>
            <a:lvl6pPr>
              <a:defRPr sz="1800"/>
            </a:lvl6pPr>
            <a:lvl7pPr>
              <a:defRPr sz="1800"/>
            </a:lvl7pPr>
            <a:lvl8pPr>
              <a:defRPr sz="1800"/>
            </a:lvl8pPr>
            <a:lvl9pPr>
              <a:defRPr sz="1800"/>
            </a:lvl9pPr>
          </a:lstStyle>
          <a:p>
            <a:pPr marL="230188" marR="0" lvl="0"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Click to edit Master text styles</a:t>
            </a:r>
          </a:p>
          <a:p>
            <a:pPr marL="230188" marR="0" lvl="1"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Second level</a:t>
            </a:r>
          </a:p>
          <a:p>
            <a:pPr marL="230188" marR="0" lvl="2"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Third level</a:t>
            </a:r>
          </a:p>
          <a:p>
            <a:pPr marL="230188" marR="0" lvl="3"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Fourth level</a:t>
            </a:r>
          </a:p>
          <a:p>
            <a:pPr marL="230188" marR="0" lvl="4"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Fifth level</a:t>
            </a:r>
            <a:endParaRPr lang="en-US" dirty="0"/>
          </a:p>
        </p:txBody>
      </p:sp>
      <p:sp>
        <p:nvSpPr>
          <p:cNvPr id="9" name="Text Placeholder 3"/>
          <p:cNvSpPr>
            <a:spLocks noGrp="1"/>
          </p:cNvSpPr>
          <p:nvPr>
            <p:ph type="body" sz="half" idx="16"/>
          </p:nvPr>
        </p:nvSpPr>
        <p:spPr>
          <a:xfrm>
            <a:off x="229365" y="3573827"/>
            <a:ext cx="4205476" cy="949359"/>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19"/>
          </p:nvPr>
        </p:nvSpPr>
        <p:spPr>
          <a:xfrm>
            <a:off x="4692452" y="3573827"/>
            <a:ext cx="4206239" cy="949359"/>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Oct 3 2023</a:t>
            </a:r>
            <a:endParaRPr lang="en-US" dirty="0"/>
          </a:p>
        </p:txBody>
      </p:sp>
      <p:sp>
        <p:nvSpPr>
          <p:cNvPr id="12" name="Footer Placeholder 4"/>
          <p:cNvSpPr>
            <a:spLocks noGrp="1"/>
          </p:cNvSpPr>
          <p:nvPr>
            <p:ph type="ftr" sz="quarter" idx="3"/>
          </p:nvPr>
        </p:nvSpPr>
        <p:spPr>
          <a:xfrm>
            <a:off x="1530602"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b="1"/>
              <a:t>Prasanth Shyamsundar | Quantum Computing and High Energy Physics</a:t>
            </a:r>
            <a:endParaRPr lang="en-US" b="1" dirty="0"/>
          </a:p>
        </p:txBody>
      </p:sp>
      <p:sp>
        <p:nvSpPr>
          <p:cNvPr id="13"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pic>
        <p:nvPicPr>
          <p:cNvPr id="15" name="Picture 14" descr="A picture containing icon&#10;&#10;Description automatically generated">
            <a:extLst>
              <a:ext uri="{FF2B5EF4-FFF2-40B4-BE49-F238E27FC236}">
                <a16:creationId xmlns:a16="http://schemas.microsoft.com/office/drawing/2014/main" id="{D4D081AD-4B52-6F4C-8D4F-511833C98F95}"/>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17" name="Rectangle 16">
            <a:extLst>
              <a:ext uri="{FF2B5EF4-FFF2-40B4-BE49-F238E27FC236}">
                <a16:creationId xmlns:a16="http://schemas.microsoft.com/office/drawing/2014/main" id="{69B3E4F6-B022-5F44-B5A5-9E70BD7DAD71}"/>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3958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Oct 3 2023</a:t>
            </a:r>
            <a:endParaRPr lang="en-US" dirty="0"/>
          </a:p>
        </p:txBody>
      </p:sp>
      <p:sp>
        <p:nvSpPr>
          <p:cNvPr id="15" name="Footer Placeholder 4"/>
          <p:cNvSpPr>
            <a:spLocks noGrp="1"/>
          </p:cNvSpPr>
          <p:nvPr>
            <p:ph type="ftr" sz="quarter" idx="3"/>
          </p:nvPr>
        </p:nvSpPr>
        <p:spPr>
          <a:xfrm>
            <a:off x="1530605" y="4878161"/>
            <a:ext cx="6260399"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b="1"/>
              <a:t>Prasanth Shyamsundar | Quantum Computing and High Energy Physics</a:t>
            </a:r>
            <a:endParaRPr lang="en-US" b="1" dirty="0"/>
          </a:p>
        </p:txBody>
      </p:sp>
      <p:sp>
        <p:nvSpPr>
          <p:cNvPr id="16"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6450016" y="3358114"/>
            <a:ext cx="1076325" cy="180975"/>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grpSp>
        <p:nvGrpSpPr>
          <p:cNvPr id="25" name="Group 24"/>
          <p:cNvGrpSpPr>
            <a:grpSpLocks noChangeAspect="1"/>
          </p:cNvGrpSpPr>
          <p:nvPr userDrawn="1"/>
        </p:nvGrpSpPr>
        <p:grpSpPr>
          <a:xfrm>
            <a:off x="215900" y="4670857"/>
            <a:ext cx="8699500" cy="202387"/>
            <a:chOff x="600217" y="6229673"/>
            <a:chExt cx="8297721" cy="257386"/>
          </a:xfrm>
        </p:grpSpPr>
        <p:cxnSp>
          <p:nvCxnSpPr>
            <p:cNvPr id="26" name="Straight Connector 25"/>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7" name="Picture 6" descr="FermiLogo_RGB_NALBlue.png"/>
            <p:cNvPicPr>
              <a:picLocks/>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853781" y="6229673"/>
              <a:ext cx="1044157" cy="2573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4119" r:id="rId1"/>
    <p:sldLayoutId id="2147484123" r:id="rId2"/>
    <p:sldLayoutId id="2147484124" r:id="rId3"/>
    <p:sldLayoutId id="2147484125" r:id="rId4"/>
    <p:sldLayoutId id="2147484126" r:id="rId5"/>
    <p:sldLayoutId id="2147484128" r:id="rId6"/>
    <p:sldLayoutId id="2147484127" r:id="rId7"/>
    <p:sldLayoutId id="2147484104" r:id="rId8"/>
    <p:sldLayoutId id="2147484105" r:id="rId9"/>
    <p:sldLayoutId id="2147484120" r:id="rId10"/>
    <p:sldLayoutId id="2147484103" r:id="rId11"/>
    <p:sldLayoutId id="2147484122" r:id="rId12"/>
    <p:sldLayoutId id="2147484116" r:id="rId13"/>
  </p:sldLayoutIdLst>
  <p:hf hdr="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noAutofit/>
          </a:bodyPr>
          <a:lstStyle/>
          <a:p>
            <a:r>
              <a:rPr lang="en-US" sz="1800" dirty="0"/>
              <a:t>Quantum Computing and High Energy Physics              </a:t>
            </a:r>
            <a:r>
              <a:rPr lang="en-US" sz="800" dirty="0"/>
              <a:t>[Report Number: FERMILAB-SLIDES-23-328-ETD]</a:t>
            </a:r>
          </a:p>
        </p:txBody>
      </p:sp>
      <p:sp>
        <p:nvSpPr>
          <p:cNvPr id="4" name="Text Placeholder 3"/>
          <p:cNvSpPr>
            <a:spLocks noGrp="1"/>
          </p:cNvSpPr>
          <p:nvPr>
            <p:ph type="body" sz="quarter" idx="10"/>
          </p:nvPr>
        </p:nvSpPr>
        <p:spPr>
          <a:xfrm>
            <a:off x="393964" y="3849336"/>
            <a:ext cx="8499231" cy="935794"/>
          </a:xfrm>
        </p:spPr>
        <p:txBody>
          <a:bodyPr/>
          <a:lstStyle/>
          <a:p>
            <a:r>
              <a:rPr lang="en-US" sz="1400" dirty="0"/>
              <a:t>Prasanth Shyamsundar, Fermilab Quantum Division</a:t>
            </a:r>
          </a:p>
          <a:p>
            <a:r>
              <a:rPr lang="en-US" sz="1400" dirty="0"/>
              <a:t>Top Quark Physics at the Precision Frontier, Purdue University</a:t>
            </a:r>
          </a:p>
          <a:p>
            <a:r>
              <a:rPr lang="en-US" sz="1400" dirty="0"/>
              <a:t>3 October 2023</a:t>
            </a:r>
          </a:p>
        </p:txBody>
      </p:sp>
    </p:spTree>
    <p:extLst>
      <p:ext uri="{BB962C8B-B14F-4D97-AF65-F5344CB8AC3E}">
        <p14:creationId xmlns:p14="http://schemas.microsoft.com/office/powerpoint/2010/main" val="1989597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5"/>
          </p:nvPr>
        </p:nvSpPr>
        <p:spPr>
          <a:xfrm>
            <a:off x="454725" y="637673"/>
            <a:ext cx="8234550" cy="3905961"/>
          </a:xfrm>
        </p:spPr>
        <p:txBody>
          <a:bodyPr/>
          <a:lstStyle/>
          <a:p>
            <a:pPr marL="0" indent="0">
              <a:buNone/>
            </a:pPr>
            <a:r>
              <a:rPr lang="en-US" sz="1400" dirty="0"/>
              <a:t>    IBMs roadmap:</a:t>
            </a:r>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r>
              <a:rPr lang="en-US" sz="1600" dirty="0"/>
              <a:t>Circuits with order 1000 qubits, order 100 depth…</a:t>
            </a:r>
          </a:p>
          <a:p>
            <a:r>
              <a:rPr lang="en-US" sz="1600" dirty="0"/>
              <a:t>Error mitigation (until error correction becomes available)</a:t>
            </a:r>
          </a:p>
        </p:txBody>
      </p:sp>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a:t>Prasanth Shyamsundar | Quantum Computing and High Energy Physics</a:t>
            </a:r>
            <a:endParaRPr lang="en-US" b="1" dirty="0"/>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10</a:t>
            </a:fld>
            <a:endParaRPr lang="en-US" dirty="0"/>
          </a:p>
        </p:txBody>
      </p:sp>
      <p:pic>
        <p:nvPicPr>
          <p:cNvPr id="9" name="Picture 8">
            <a:extLst>
              <a:ext uri="{FF2B5EF4-FFF2-40B4-BE49-F238E27FC236}">
                <a16:creationId xmlns:a16="http://schemas.microsoft.com/office/drawing/2014/main" id="{74D0E850-BFDA-8013-DDF2-0627E6C48981}"/>
              </a:ext>
            </a:extLst>
          </p:cNvPr>
          <p:cNvPicPr>
            <a:picLocks noChangeAspect="1"/>
          </p:cNvPicPr>
          <p:nvPr/>
        </p:nvPicPr>
        <p:blipFill>
          <a:blip r:embed="rId2"/>
          <a:stretch>
            <a:fillRect/>
          </a:stretch>
        </p:blipFill>
        <p:spPr>
          <a:xfrm>
            <a:off x="2395749" y="394159"/>
            <a:ext cx="6457116" cy="3179510"/>
          </a:xfrm>
          <a:prstGeom prst="rect">
            <a:avLst/>
          </a:prstGeom>
        </p:spPr>
      </p:pic>
    </p:spTree>
    <p:extLst>
      <p:ext uri="{BB962C8B-B14F-4D97-AF65-F5344CB8AC3E}">
        <p14:creationId xmlns:p14="http://schemas.microsoft.com/office/powerpoint/2010/main" val="42638276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5"/>
          </p:nvPr>
        </p:nvSpPr>
        <p:spPr>
          <a:xfrm>
            <a:off x="454725" y="637673"/>
            <a:ext cx="8234550" cy="3905961"/>
          </a:xfrm>
        </p:spPr>
        <p:txBody>
          <a:bodyPr/>
          <a:lstStyle/>
          <a:p>
            <a:pPr marL="0" indent="0">
              <a:buNone/>
            </a:pPr>
            <a:endParaRPr lang="en-US" sz="1600" dirty="0"/>
          </a:p>
          <a:p>
            <a:pPr marL="0" indent="0">
              <a:buNone/>
            </a:pPr>
            <a:endParaRPr lang="en-US" sz="1600" dirty="0"/>
          </a:p>
          <a:p>
            <a:r>
              <a:rPr lang="en-US" sz="1600" dirty="0"/>
              <a:t>These approaches use both quantum and classical computers</a:t>
            </a:r>
            <a:br>
              <a:rPr lang="en-US" sz="1600" dirty="0"/>
            </a:br>
            <a:r>
              <a:rPr lang="en-US" sz="1600" dirty="0"/>
              <a:t>to perform different steps of an algorithm.</a:t>
            </a:r>
          </a:p>
          <a:p>
            <a:r>
              <a:rPr lang="en-US" sz="1600" dirty="0"/>
              <a:t>Accommodates the limitations for near-term hardware.</a:t>
            </a:r>
          </a:p>
          <a:p>
            <a:r>
              <a:rPr lang="en-US" sz="1600" dirty="0">
                <a:sym typeface="Wingdings" panose="05000000000000000000" pitchFamily="2" charset="2"/>
              </a:rPr>
              <a:t>Example: Variational quantum algorithms (like VQE, QAOA)</a:t>
            </a:r>
          </a:p>
          <a:p>
            <a:pPr lvl="1"/>
            <a:r>
              <a:rPr lang="en-US" sz="1400" dirty="0">
                <a:sym typeface="Wingdings" panose="05000000000000000000" pitchFamily="2" charset="2"/>
              </a:rPr>
              <a:t>One creates a parameterized circuit to do some task</a:t>
            </a:r>
            <a:br>
              <a:rPr lang="en-US" sz="1400" dirty="0">
                <a:sym typeface="Wingdings" panose="05000000000000000000" pitchFamily="2" charset="2"/>
              </a:rPr>
            </a:br>
            <a:r>
              <a:rPr lang="en-US" sz="1400" dirty="0">
                <a:sym typeface="Wingdings" panose="05000000000000000000" pitchFamily="2" charset="2"/>
              </a:rPr>
              <a:t>(e.g., create the ground state of some Hamiltonian; similar to a variational ansatz)</a:t>
            </a:r>
          </a:p>
          <a:p>
            <a:pPr lvl="1"/>
            <a:r>
              <a:rPr lang="en-US" sz="1400" dirty="0">
                <a:sym typeface="Wingdings" panose="05000000000000000000" pitchFamily="2" charset="2"/>
              </a:rPr>
              <a:t>Measurements after performing the circuit inform how well the circuit does the task</a:t>
            </a:r>
            <a:br>
              <a:rPr lang="en-US" sz="1400" dirty="0">
                <a:sym typeface="Wingdings" panose="05000000000000000000" pitchFamily="2" charset="2"/>
              </a:rPr>
            </a:br>
            <a:r>
              <a:rPr lang="en-US" sz="1400" dirty="0">
                <a:sym typeface="Wingdings" panose="05000000000000000000" pitchFamily="2" charset="2"/>
              </a:rPr>
              <a:t>(how low the energy of the state is)</a:t>
            </a:r>
          </a:p>
          <a:p>
            <a:pPr lvl="1"/>
            <a:r>
              <a:rPr lang="en-US" sz="1400" dirty="0">
                <a:sym typeface="Wingdings" panose="05000000000000000000" pitchFamily="2" charset="2"/>
              </a:rPr>
              <a:t>Classical optimization is used to update the values of the circuit’s parameter.</a:t>
            </a:r>
          </a:p>
          <a:p>
            <a:pPr lvl="1"/>
            <a:endParaRPr lang="en-US" sz="1400" dirty="0">
              <a:sym typeface="Wingdings" panose="05000000000000000000" pitchFamily="2" charset="2"/>
            </a:endParaRPr>
          </a:p>
        </p:txBody>
      </p:sp>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a:t>Prasanth Shyamsundar | Quantum Computing and High Energy Physics</a:t>
            </a:r>
            <a:endParaRPr lang="en-US" b="1" dirty="0"/>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11</a:t>
            </a:fld>
            <a:endParaRPr lang="en-US" dirty="0"/>
          </a:p>
        </p:txBody>
      </p:sp>
      <p:sp>
        <p:nvSpPr>
          <p:cNvPr id="10" name="Title 9"/>
          <p:cNvSpPr>
            <a:spLocks noGrp="1"/>
          </p:cNvSpPr>
          <p:nvPr>
            <p:ph type="title"/>
          </p:nvPr>
        </p:nvSpPr>
        <p:spPr>
          <a:xfrm>
            <a:off x="454725" y="227559"/>
            <a:ext cx="8686800" cy="320908"/>
          </a:xfrm>
        </p:spPr>
        <p:txBody>
          <a:bodyPr/>
          <a:lstStyle/>
          <a:p>
            <a:r>
              <a:rPr lang="en-US" sz="1950" dirty="0"/>
              <a:t>Classical-Quantum Hybrid Approaches </a:t>
            </a:r>
          </a:p>
        </p:txBody>
      </p:sp>
    </p:spTree>
    <p:extLst>
      <p:ext uri="{BB962C8B-B14F-4D97-AF65-F5344CB8AC3E}">
        <p14:creationId xmlns:p14="http://schemas.microsoft.com/office/powerpoint/2010/main" val="1999829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5"/>
          </p:nvPr>
        </p:nvSpPr>
        <p:spPr>
          <a:xfrm>
            <a:off x="454725" y="637673"/>
            <a:ext cx="8234550" cy="3905961"/>
          </a:xfrm>
        </p:spPr>
        <p:txBody>
          <a:bodyPr/>
          <a:lstStyle/>
          <a:p>
            <a:pPr marL="0" indent="0">
              <a:buNone/>
            </a:pPr>
            <a:endParaRPr lang="en-US" sz="1600" dirty="0"/>
          </a:p>
          <a:p>
            <a:pPr marL="0" indent="0">
              <a:buNone/>
            </a:pPr>
            <a:endParaRPr lang="en-US" sz="1600" dirty="0"/>
          </a:p>
          <a:p>
            <a:r>
              <a:rPr lang="en-US" sz="1600" dirty="0"/>
              <a:t>Error mitigation will be an important aspect of near-term quantum computing.</a:t>
            </a:r>
          </a:p>
          <a:p>
            <a:r>
              <a:rPr lang="en-US" sz="1600" dirty="0"/>
              <a:t>Even if one is not directly involved in quantum hardware development, and just wants to run some circuits on available hardware, one will need to get involved in error mitigation strategies (some level of automation will become available with time).</a:t>
            </a:r>
          </a:p>
          <a:p>
            <a:r>
              <a:rPr lang="en-US" sz="1600" dirty="0"/>
              <a:t>Some questions of interest in this domain:</a:t>
            </a:r>
            <a:endParaRPr lang="en-US" sz="1400" dirty="0"/>
          </a:p>
          <a:p>
            <a:pPr lvl="1"/>
            <a:r>
              <a:rPr lang="en-US" sz="1400" dirty="0"/>
              <a:t>Performing error mitigation (better)</a:t>
            </a:r>
          </a:p>
          <a:p>
            <a:pPr lvl="1"/>
            <a:r>
              <a:rPr lang="en-US" sz="1400" dirty="0"/>
              <a:t>Modeling noise well, performing classical simulations of noisy circuits efficiently.</a:t>
            </a:r>
          </a:p>
          <a:p>
            <a:pPr lvl="1"/>
            <a:r>
              <a:rPr lang="en-US" sz="1400" dirty="0"/>
              <a:t>Validating the results (estimate the fidelity) of quantum computations we cannot simulate?</a:t>
            </a:r>
          </a:p>
          <a:p>
            <a:pPr marL="0" indent="0">
              <a:buNone/>
            </a:pPr>
            <a:endParaRPr lang="en-US" sz="1400" dirty="0">
              <a:sym typeface="Wingdings" panose="05000000000000000000" pitchFamily="2" charset="2"/>
            </a:endParaRPr>
          </a:p>
        </p:txBody>
      </p:sp>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a:t>Prasanth Shyamsundar | Quantum Computing and High Energy Physics</a:t>
            </a:r>
            <a:endParaRPr lang="en-US" b="1" dirty="0"/>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12</a:t>
            </a:fld>
            <a:endParaRPr lang="en-US" dirty="0"/>
          </a:p>
        </p:txBody>
      </p:sp>
      <p:sp>
        <p:nvSpPr>
          <p:cNvPr id="10" name="Title 9"/>
          <p:cNvSpPr>
            <a:spLocks noGrp="1"/>
          </p:cNvSpPr>
          <p:nvPr>
            <p:ph type="title"/>
          </p:nvPr>
        </p:nvSpPr>
        <p:spPr>
          <a:xfrm>
            <a:off x="454725" y="227559"/>
            <a:ext cx="8686800" cy="320908"/>
          </a:xfrm>
        </p:spPr>
        <p:txBody>
          <a:bodyPr/>
          <a:lstStyle/>
          <a:p>
            <a:r>
              <a:rPr lang="en-US" sz="1950" dirty="0"/>
              <a:t>Error Mitigation, Fidelity Estimation, etc.</a:t>
            </a:r>
          </a:p>
        </p:txBody>
      </p:sp>
    </p:spTree>
    <p:extLst>
      <p:ext uri="{BB962C8B-B14F-4D97-AF65-F5344CB8AC3E}">
        <p14:creationId xmlns:p14="http://schemas.microsoft.com/office/powerpoint/2010/main" val="11959266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5"/>
          </p:nvPr>
        </p:nvSpPr>
        <p:spPr>
          <a:xfrm>
            <a:off x="454725" y="637673"/>
            <a:ext cx="8234550" cy="3905961"/>
          </a:xfrm>
        </p:spPr>
        <p:txBody>
          <a:bodyPr/>
          <a:lstStyle/>
          <a:p>
            <a:r>
              <a:rPr lang="en-US" sz="1600" dirty="0"/>
              <a:t>Zero Noise Extrapolation: </a:t>
            </a:r>
          </a:p>
          <a:p>
            <a:pPr lvl="1"/>
            <a:r>
              <a:rPr lang="en-US" sz="1400" dirty="0"/>
              <a:t>It may not be possible to reduce the noise in a hardware circuit,</a:t>
            </a:r>
            <a:br>
              <a:rPr lang="en-US" sz="1400" dirty="0"/>
            </a:br>
            <a:r>
              <a:rPr lang="en-US" sz="1400" dirty="0"/>
              <a:t>but one can algorithmically increase the noise.</a:t>
            </a:r>
          </a:p>
          <a:p>
            <a:pPr lvl="1"/>
            <a:r>
              <a:rPr lang="en-US" sz="1400" dirty="0"/>
              <a:t>But evaluating the results at a few different noise levels,</a:t>
            </a:r>
            <a:br>
              <a:rPr lang="en-US" sz="1400" dirty="0"/>
            </a:br>
            <a:r>
              <a:rPr lang="en-US" sz="1400" dirty="0"/>
              <a:t>one can approximately estimate the result under zero noise.</a:t>
            </a:r>
            <a:endParaRPr lang="en-US" sz="1600" dirty="0"/>
          </a:p>
          <a:p>
            <a:r>
              <a:rPr lang="en-US" sz="1600" dirty="0"/>
              <a:t>Probabilistic Error Cancellation:</a:t>
            </a:r>
          </a:p>
          <a:p>
            <a:pPr lvl="1"/>
            <a:r>
              <a:rPr lang="en-US" sz="1400" dirty="0"/>
              <a:t>The result of a noiseless computation is estimated as a linear</a:t>
            </a:r>
            <a:br>
              <a:rPr lang="en-US" sz="1400" dirty="0"/>
            </a:br>
            <a:r>
              <a:rPr lang="en-US" sz="1400" dirty="0"/>
              <a:t>combination (weighted average) of results of a several noisy computations.</a:t>
            </a:r>
          </a:p>
          <a:p>
            <a:pPr lvl="1"/>
            <a:r>
              <a:rPr lang="en-US" sz="1400" dirty="0"/>
              <a:t>The noise in the circuit is learned using hardware experiments, and the ensemble of PEC circuits (and associate weights) is created to undo the effect of the noise on the result.</a:t>
            </a:r>
          </a:p>
          <a:p>
            <a:pPr lvl="1"/>
            <a:r>
              <a:rPr lang="en-US" sz="1400" dirty="0"/>
              <a:t>Introduces a sampling overhead (somewhat similar to the sign problem in collider Monte Carlo).</a:t>
            </a:r>
            <a:br>
              <a:rPr lang="en-US" sz="1400" dirty="0"/>
            </a:br>
            <a:br>
              <a:rPr lang="en-US" sz="1400" dirty="0"/>
            </a:br>
            <a:r>
              <a:rPr lang="en-US" sz="1200" dirty="0"/>
              <a:t>Related: “Reducing the Sampling Overhead in </a:t>
            </a:r>
            <a:r>
              <a:rPr lang="en-US" sz="1200" dirty="0" err="1"/>
              <a:t>Quasiprobabilistic</a:t>
            </a:r>
            <a:r>
              <a:rPr lang="en-US" sz="1200" dirty="0"/>
              <a:t> Decompositions Using Control variates,”</a:t>
            </a:r>
            <a:br>
              <a:rPr lang="en-US" sz="1200" dirty="0"/>
            </a:br>
            <a:r>
              <a:rPr lang="en-US" sz="1200" dirty="0"/>
              <a:t>P. Shyamsundar, W. Yeong, Upcoming paper.</a:t>
            </a:r>
          </a:p>
          <a:p>
            <a:endParaRPr lang="en-US" sz="1400" dirty="0">
              <a:sym typeface="Wingdings" panose="05000000000000000000" pitchFamily="2" charset="2"/>
            </a:endParaRPr>
          </a:p>
        </p:txBody>
      </p:sp>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a:t>Prasanth Shyamsundar | Quantum Computing and High Energy Physics</a:t>
            </a:r>
            <a:endParaRPr lang="en-US" b="1" dirty="0"/>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13</a:t>
            </a:fld>
            <a:endParaRPr lang="en-US" dirty="0"/>
          </a:p>
        </p:txBody>
      </p:sp>
      <p:sp>
        <p:nvSpPr>
          <p:cNvPr id="10" name="Title 9"/>
          <p:cNvSpPr>
            <a:spLocks noGrp="1"/>
          </p:cNvSpPr>
          <p:nvPr>
            <p:ph type="title"/>
          </p:nvPr>
        </p:nvSpPr>
        <p:spPr>
          <a:xfrm>
            <a:off x="454725" y="227559"/>
            <a:ext cx="8686800" cy="320908"/>
          </a:xfrm>
        </p:spPr>
        <p:txBody>
          <a:bodyPr/>
          <a:lstStyle/>
          <a:p>
            <a:r>
              <a:rPr lang="en-US" sz="1950" dirty="0"/>
              <a:t>Some Error Mitigation Techniques</a:t>
            </a:r>
          </a:p>
        </p:txBody>
      </p:sp>
    </p:spTree>
    <p:extLst>
      <p:ext uri="{BB962C8B-B14F-4D97-AF65-F5344CB8AC3E}">
        <p14:creationId xmlns:p14="http://schemas.microsoft.com/office/powerpoint/2010/main" val="10227832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5"/>
          </p:nvPr>
        </p:nvSpPr>
        <p:spPr>
          <a:xfrm>
            <a:off x="454725" y="637673"/>
            <a:ext cx="8234550" cy="3905961"/>
          </a:xfrm>
        </p:spPr>
        <p:txBody>
          <a:bodyPr/>
          <a:lstStyle/>
          <a:p>
            <a:pPr marL="0" indent="0">
              <a:buNone/>
            </a:pPr>
            <a:endParaRPr lang="en-US" sz="1600" dirty="0"/>
          </a:p>
          <a:p>
            <a:r>
              <a:rPr lang="en-US" sz="1600" dirty="0"/>
              <a:t>Circuit cutting techniques can be used to break larger circuits into</a:t>
            </a:r>
            <a:br>
              <a:rPr lang="en-US" sz="1600" dirty="0"/>
            </a:br>
            <a:r>
              <a:rPr lang="en-US" sz="1600" dirty="0"/>
              <a:t>smaller sub-circuits, which can be run on available hardware.</a:t>
            </a:r>
          </a:p>
          <a:p>
            <a:r>
              <a:rPr lang="en-US" sz="1600" dirty="0"/>
              <a:t>The entanglement across the different circuits is mimicked by</a:t>
            </a:r>
            <a:br>
              <a:rPr lang="en-US" sz="1600" dirty="0"/>
            </a:br>
            <a:r>
              <a:rPr lang="en-US" sz="1600" dirty="0"/>
              <a:t>classical communication and post-processing, with an exponential sampling overhead.</a:t>
            </a:r>
          </a:p>
          <a:p>
            <a:r>
              <a:rPr lang="en-US" sz="1600" dirty="0"/>
              <a:t>Great for weakly entangled circuits.</a:t>
            </a:r>
          </a:p>
          <a:p>
            <a:endParaRPr lang="en-US" sz="1600" dirty="0"/>
          </a:p>
          <a:p>
            <a:r>
              <a:rPr lang="en-US" sz="1600" dirty="0"/>
              <a:t>A take-home message:</a:t>
            </a:r>
          </a:p>
          <a:p>
            <a:pPr lvl="1"/>
            <a:r>
              <a:rPr lang="en-US" sz="1400" dirty="0"/>
              <a:t>In the near-term, utilization of quantum computers will be relatively “low-level”.</a:t>
            </a:r>
            <a:br>
              <a:rPr lang="en-US" sz="1400" dirty="0"/>
            </a:br>
            <a:r>
              <a:rPr lang="en-US" sz="1400" dirty="0"/>
              <a:t>Less of research with quantum computers, and more of research in quantum computing.</a:t>
            </a:r>
          </a:p>
          <a:p>
            <a:endParaRPr lang="en-US" sz="1600" dirty="0"/>
          </a:p>
          <a:p>
            <a:pPr marL="0" indent="0">
              <a:buNone/>
            </a:pPr>
            <a:endParaRPr lang="en-US" sz="1400" dirty="0">
              <a:sym typeface="Wingdings" panose="05000000000000000000" pitchFamily="2" charset="2"/>
            </a:endParaRPr>
          </a:p>
        </p:txBody>
      </p:sp>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a:t>Prasanth Shyamsundar | Quantum Computing and High Energy Physics</a:t>
            </a:r>
            <a:endParaRPr lang="en-US" b="1" dirty="0"/>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14</a:t>
            </a:fld>
            <a:endParaRPr lang="en-US" dirty="0"/>
          </a:p>
        </p:txBody>
      </p:sp>
      <p:sp>
        <p:nvSpPr>
          <p:cNvPr id="10" name="Title 9"/>
          <p:cNvSpPr>
            <a:spLocks noGrp="1"/>
          </p:cNvSpPr>
          <p:nvPr>
            <p:ph type="title"/>
          </p:nvPr>
        </p:nvSpPr>
        <p:spPr>
          <a:xfrm>
            <a:off x="454725" y="227559"/>
            <a:ext cx="8686800" cy="320908"/>
          </a:xfrm>
        </p:spPr>
        <p:txBody>
          <a:bodyPr/>
          <a:lstStyle/>
          <a:p>
            <a:r>
              <a:rPr lang="en-US" sz="1950" dirty="0"/>
              <a:t>Scaling Up Using Classical Post Processing</a:t>
            </a:r>
          </a:p>
        </p:txBody>
      </p:sp>
    </p:spTree>
    <p:extLst>
      <p:ext uri="{BB962C8B-B14F-4D97-AF65-F5344CB8AC3E}">
        <p14:creationId xmlns:p14="http://schemas.microsoft.com/office/powerpoint/2010/main" val="2038467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a:t>Prasanth Shyamsundar | Quantum Computing and High Energy Physics</a:t>
            </a:r>
            <a:endParaRPr lang="en-US" b="1" dirty="0"/>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15</a:t>
            </a:fld>
            <a:endParaRPr lang="en-US" dirty="0"/>
          </a:p>
        </p:txBody>
      </p:sp>
      <p:sp>
        <p:nvSpPr>
          <p:cNvPr id="10" name="Title 9"/>
          <p:cNvSpPr>
            <a:spLocks noGrp="1"/>
          </p:cNvSpPr>
          <p:nvPr>
            <p:ph type="title"/>
          </p:nvPr>
        </p:nvSpPr>
        <p:spPr>
          <a:xfrm>
            <a:off x="429419" y="2012185"/>
            <a:ext cx="8347938" cy="320908"/>
          </a:xfrm>
        </p:spPr>
        <p:txBody>
          <a:bodyPr/>
          <a:lstStyle/>
          <a:p>
            <a:pPr algn="ctr"/>
            <a:r>
              <a:rPr lang="en-US" sz="1950" dirty="0"/>
              <a:t>Some HEP Applications of Quantum Computing</a:t>
            </a:r>
          </a:p>
        </p:txBody>
      </p:sp>
    </p:spTree>
    <p:extLst>
      <p:ext uri="{BB962C8B-B14F-4D97-AF65-F5344CB8AC3E}">
        <p14:creationId xmlns:p14="http://schemas.microsoft.com/office/powerpoint/2010/main" val="8099129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5"/>
          </p:nvPr>
        </p:nvSpPr>
        <p:spPr>
          <a:xfrm>
            <a:off x="454725" y="637673"/>
            <a:ext cx="8234550" cy="3905961"/>
          </a:xfrm>
        </p:spPr>
        <p:txBody>
          <a:bodyPr/>
          <a:lstStyle/>
          <a:p>
            <a:pPr marL="0" indent="0" algn="ctr">
              <a:buNone/>
            </a:pPr>
            <a:r>
              <a:rPr lang="en-US" sz="1000" dirty="0"/>
              <a:t>Quantum Simulation for High Energy Physics, Snowmass whitepaper, arXiv:2204.03381 [quant-</a:t>
            </a:r>
            <a:r>
              <a:rPr lang="en-US" sz="1000" dirty="0" err="1"/>
              <a:t>ph</a:t>
            </a:r>
            <a:r>
              <a:rPr lang="en-US" sz="1000" dirty="0"/>
              <a:t>]</a:t>
            </a:r>
            <a:br>
              <a:rPr lang="en-US" sz="1000" dirty="0"/>
            </a:br>
            <a:r>
              <a:rPr lang="en-US" sz="1000" dirty="0"/>
              <a:t>Quantum Computing for HEP: State of the Art and Challenges, Summary of the QC4HEP Working Group, arXiv:2307.03236 [quant-</a:t>
            </a:r>
            <a:r>
              <a:rPr lang="en-US" sz="1000" dirty="0" err="1"/>
              <a:t>ph</a:t>
            </a:r>
            <a:r>
              <a:rPr lang="en-US" sz="1000" dirty="0"/>
              <a:t>]</a:t>
            </a:r>
          </a:p>
          <a:p>
            <a:r>
              <a:rPr lang="en-US" sz="1400" dirty="0"/>
              <a:t>A very promising application of quantum computing is for the simulation of quantum phenomena.</a:t>
            </a:r>
          </a:p>
          <a:p>
            <a:r>
              <a:rPr lang="en-US" sz="1400" dirty="0"/>
              <a:t>Sidesteps the issue of classical approaches having alternative approaches,</a:t>
            </a:r>
            <a:br>
              <a:rPr lang="en-US" sz="1400" dirty="0"/>
            </a:br>
            <a:r>
              <a:rPr lang="en-US" sz="1400" dirty="0"/>
              <a:t>when the task itself is in simulations…</a:t>
            </a:r>
          </a:p>
          <a:p>
            <a:r>
              <a:rPr lang="en-US" sz="1400" dirty="0"/>
              <a:t>Simulation of QFTs, Lattice Field Theories are great candidate use cases.</a:t>
            </a:r>
          </a:p>
          <a:p>
            <a:r>
              <a:rPr lang="en-US" sz="1400" dirty="0"/>
              <a:t>One needs to</a:t>
            </a:r>
          </a:p>
          <a:p>
            <a:pPr marL="568325" lvl="1" indent="-285750">
              <a:buFont typeface="Arial" panose="020B0604020202020204" pitchFamily="34" charset="0"/>
              <a:buChar char="•"/>
            </a:pPr>
            <a:r>
              <a:rPr lang="en-US" sz="1200" dirty="0"/>
              <a:t>Find representations for the states in the field theory in terms of states of the quantum computing hardware.</a:t>
            </a:r>
          </a:p>
          <a:p>
            <a:pPr marL="568325" lvl="1" indent="-285750">
              <a:buFont typeface="Arial" panose="020B0604020202020204" pitchFamily="34" charset="0"/>
              <a:buChar char="•"/>
            </a:pPr>
            <a:r>
              <a:rPr lang="en-US" sz="1200" dirty="0"/>
              <a:t>Implement the time evolution operators of the field theories using the operation-set of the quantum computing hardware</a:t>
            </a:r>
          </a:p>
          <a:p>
            <a:pPr marL="285750" indent="-285750">
              <a:buFont typeface="Arial" panose="020B0604020202020204" pitchFamily="34" charset="0"/>
              <a:buChar char="•"/>
            </a:pPr>
            <a:r>
              <a:rPr lang="en-US" sz="1400" dirty="0"/>
              <a:t>We have a several different candidate simulation tasks ranging from the classically tractable ones like (1+1)D lattice gauge theory simulation to classically intractable ones like ab-initio Hadron-Hadron scattering simulations.</a:t>
            </a:r>
          </a:p>
          <a:p>
            <a:pPr marL="285750" indent="-285750">
              <a:buFont typeface="Arial" panose="020B0604020202020204" pitchFamily="34" charset="0"/>
              <a:buChar char="•"/>
            </a:pPr>
            <a:r>
              <a:rPr lang="en-US" sz="1400" dirty="0"/>
              <a:t>Quantum simulation of (1+1)D system is under active research and (2+1)D systems are under consideration by various groups.</a:t>
            </a:r>
          </a:p>
          <a:p>
            <a:endParaRPr lang="en-US" sz="1600" dirty="0"/>
          </a:p>
          <a:p>
            <a:pPr marL="0" indent="0">
              <a:buNone/>
            </a:pPr>
            <a:endParaRPr lang="en-US" sz="1600" dirty="0"/>
          </a:p>
          <a:p>
            <a:pPr marL="0" indent="0">
              <a:buNone/>
            </a:pPr>
            <a:endParaRPr lang="en-US" sz="1600" dirty="0"/>
          </a:p>
        </p:txBody>
      </p:sp>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a:t>Prasanth Shyamsundar | Quantum Computing and High Energy Physics</a:t>
            </a:r>
            <a:endParaRPr lang="en-US" b="1" dirty="0"/>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16</a:t>
            </a:fld>
            <a:endParaRPr lang="en-US" dirty="0"/>
          </a:p>
        </p:txBody>
      </p:sp>
      <p:sp>
        <p:nvSpPr>
          <p:cNvPr id="10" name="Title 9"/>
          <p:cNvSpPr>
            <a:spLocks noGrp="1"/>
          </p:cNvSpPr>
          <p:nvPr>
            <p:ph type="title"/>
          </p:nvPr>
        </p:nvSpPr>
        <p:spPr>
          <a:xfrm>
            <a:off x="454725" y="227559"/>
            <a:ext cx="8686800" cy="320908"/>
          </a:xfrm>
        </p:spPr>
        <p:txBody>
          <a:bodyPr/>
          <a:lstStyle/>
          <a:p>
            <a:r>
              <a:rPr lang="en-US" sz="1950" dirty="0"/>
              <a:t>Simulations of Quantum Phenomena</a:t>
            </a:r>
          </a:p>
        </p:txBody>
      </p:sp>
    </p:spTree>
    <p:extLst>
      <p:ext uri="{BB962C8B-B14F-4D97-AF65-F5344CB8AC3E}">
        <p14:creationId xmlns:p14="http://schemas.microsoft.com/office/powerpoint/2010/main" val="20227591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5"/>
          </p:nvPr>
        </p:nvSpPr>
        <p:spPr>
          <a:xfrm>
            <a:off x="454725" y="637673"/>
            <a:ext cx="8234550" cy="3905961"/>
          </a:xfrm>
        </p:spPr>
        <p:txBody>
          <a:bodyPr/>
          <a:lstStyle/>
          <a:p>
            <a:endParaRPr lang="en-US" sz="1400" dirty="0"/>
          </a:p>
          <a:p>
            <a:endParaRPr lang="en-US" sz="1400" dirty="0"/>
          </a:p>
          <a:p>
            <a:r>
              <a:rPr lang="en-US" sz="1400" dirty="0"/>
              <a:t>Quantum mean estimation algorithm has applications in Lattice Field Theory.</a:t>
            </a:r>
            <a:br>
              <a:rPr lang="en-US" sz="1400" dirty="0"/>
            </a:br>
            <a:r>
              <a:rPr lang="en-US" sz="1000" dirty="0"/>
              <a:t>“Quantum mean estimation for lattice field theory,” E. J. Gustafson, H. Lamm, J. </a:t>
            </a:r>
            <a:r>
              <a:rPr lang="en-US" sz="1000" dirty="0" err="1"/>
              <a:t>Unmuth-Yockey</a:t>
            </a:r>
            <a:r>
              <a:rPr lang="en-US" sz="1000" dirty="0"/>
              <a:t>, arXiv:2303.00094 [hep-</a:t>
            </a:r>
            <a:r>
              <a:rPr lang="en-US" sz="1000" dirty="0" err="1"/>
              <a:t>lat</a:t>
            </a:r>
            <a:r>
              <a:rPr lang="en-US" sz="1000" dirty="0"/>
              <a:t>]</a:t>
            </a:r>
          </a:p>
          <a:p>
            <a:r>
              <a:rPr lang="en-US" sz="1400" dirty="0"/>
              <a:t>QME was used in a toy U(1) gauge theory model and the </a:t>
            </a:r>
            <a:r>
              <a:rPr lang="en-US" sz="1400" dirty="0" err="1"/>
              <a:t>Ising</a:t>
            </a:r>
            <a:r>
              <a:rPr lang="en-US" sz="1400" dirty="0"/>
              <a:t> model to estimate certain observables expressible as expectation values under these models. </a:t>
            </a:r>
          </a:p>
          <a:p>
            <a:r>
              <a:rPr lang="en-US" sz="1400" dirty="0"/>
              <a:t>Offers a theoretical quadratic advantage over classical MC techniques.</a:t>
            </a:r>
            <a:br>
              <a:rPr lang="en-US" sz="1400" dirty="0"/>
            </a:br>
            <a:r>
              <a:rPr lang="en-US" sz="1400" dirty="0"/>
              <a:t>This speedup</a:t>
            </a:r>
          </a:p>
          <a:p>
            <a:pPr lvl="1"/>
            <a:r>
              <a:rPr lang="en-US" sz="1200" dirty="0"/>
              <a:t>Persists in the presence of a sign problem</a:t>
            </a:r>
          </a:p>
          <a:p>
            <a:pPr lvl="1"/>
            <a:r>
              <a:rPr lang="en-US" sz="1200" dirty="0"/>
              <a:t>Is insensitive to critical slowing down</a:t>
            </a:r>
          </a:p>
          <a:p>
            <a:pPr marL="0" indent="0">
              <a:buNone/>
            </a:pPr>
            <a:endParaRPr lang="en-US" sz="1600" dirty="0"/>
          </a:p>
          <a:p>
            <a:pPr marL="0" indent="0">
              <a:buNone/>
            </a:pPr>
            <a:endParaRPr lang="en-US" sz="1600" dirty="0"/>
          </a:p>
        </p:txBody>
      </p:sp>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a:t>Prasanth Shyamsundar | Quantum Computing and High Energy Physics</a:t>
            </a:r>
            <a:endParaRPr lang="en-US" b="1" dirty="0"/>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17</a:t>
            </a:fld>
            <a:endParaRPr lang="en-US" dirty="0"/>
          </a:p>
        </p:txBody>
      </p:sp>
      <p:sp>
        <p:nvSpPr>
          <p:cNvPr id="10" name="Title 9"/>
          <p:cNvSpPr>
            <a:spLocks noGrp="1"/>
          </p:cNvSpPr>
          <p:nvPr>
            <p:ph type="title"/>
          </p:nvPr>
        </p:nvSpPr>
        <p:spPr>
          <a:xfrm>
            <a:off x="454725" y="227559"/>
            <a:ext cx="8686800" cy="320908"/>
          </a:xfrm>
        </p:spPr>
        <p:txBody>
          <a:bodyPr/>
          <a:lstStyle/>
          <a:p>
            <a:r>
              <a:rPr lang="en-US" sz="1950" dirty="0"/>
              <a:t>An Application of the Quantum Mean Estimation Algorithm</a:t>
            </a:r>
          </a:p>
        </p:txBody>
      </p:sp>
    </p:spTree>
    <p:extLst>
      <p:ext uri="{BB962C8B-B14F-4D97-AF65-F5344CB8AC3E}">
        <p14:creationId xmlns:p14="http://schemas.microsoft.com/office/powerpoint/2010/main" val="1215498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5"/>
          </p:nvPr>
        </p:nvSpPr>
        <p:spPr>
          <a:xfrm>
            <a:off x="454725" y="637673"/>
            <a:ext cx="5058179" cy="4044762"/>
          </a:xfrm>
        </p:spPr>
        <p:txBody>
          <a:bodyPr/>
          <a:lstStyle/>
          <a:p>
            <a:r>
              <a:rPr lang="en-US" sz="1200" dirty="0"/>
              <a:t>These are classical-quantum hybrid strategies. </a:t>
            </a:r>
          </a:p>
          <a:p>
            <a:r>
              <a:rPr lang="en-US" sz="1200" dirty="0"/>
              <a:t>Potential applications in collider experiments include jet reconstruction, anomaly detection, etc.</a:t>
            </a:r>
          </a:p>
          <a:p>
            <a:r>
              <a:rPr lang="en-US" sz="1200" dirty="0">
                <a:sym typeface="Wingdings" panose="05000000000000000000" pitchFamily="2" charset="2"/>
              </a:rPr>
              <a:t>Techniques include Quantum Kernel Methods, QML, Quantum Annealing for optimization, QAOA for optimization, etc.</a:t>
            </a:r>
          </a:p>
          <a:p>
            <a:r>
              <a:rPr lang="en-US" sz="1200" dirty="0">
                <a:sym typeface="Wingdings" panose="05000000000000000000" pitchFamily="2" charset="2"/>
              </a:rPr>
              <a:t>Quantum kernel Method:</a:t>
            </a:r>
          </a:p>
          <a:p>
            <a:pPr lvl="1"/>
            <a:r>
              <a:rPr lang="en-US" sz="1200" dirty="0">
                <a:sym typeface="Wingdings" panose="05000000000000000000" pitchFamily="2" charset="2"/>
              </a:rPr>
              <a:t>Use quantum circuits to create representations of classical data.</a:t>
            </a:r>
          </a:p>
          <a:p>
            <a:pPr lvl="1"/>
            <a:r>
              <a:rPr lang="en-US" sz="1200" dirty="0">
                <a:sym typeface="Wingdings" panose="05000000000000000000" pitchFamily="2" charset="2"/>
              </a:rPr>
              <a:t>Classical data analyses are performed on these quantum-created</a:t>
            </a:r>
            <a:br>
              <a:rPr lang="en-US" sz="1200" dirty="0">
                <a:sym typeface="Wingdings" panose="05000000000000000000" pitchFamily="2" charset="2"/>
              </a:rPr>
            </a:br>
            <a:r>
              <a:rPr lang="en-US" sz="1200" dirty="0">
                <a:sym typeface="Wingdings" panose="05000000000000000000" pitchFamily="2" charset="2"/>
              </a:rPr>
              <a:t>representations</a:t>
            </a:r>
          </a:p>
          <a:p>
            <a:pPr lvl="1"/>
            <a:r>
              <a:rPr lang="en-US" sz="1200" dirty="0">
                <a:sym typeface="Wingdings" panose="05000000000000000000" pitchFamily="2" charset="2"/>
              </a:rPr>
              <a:t>These representations are accessed using measurements of the</a:t>
            </a:r>
            <a:br>
              <a:rPr lang="en-US" sz="1200" dirty="0">
                <a:sym typeface="Wingdings" panose="05000000000000000000" pitchFamily="2" charset="2"/>
              </a:rPr>
            </a:br>
            <a:r>
              <a:rPr lang="en-US" sz="1200" dirty="0">
                <a:sym typeface="Wingdings" panose="05000000000000000000" pitchFamily="2" charset="2"/>
              </a:rPr>
              <a:t>quantum circuits. The quantum circuits can themselves be parametrized and trained.</a:t>
            </a:r>
          </a:p>
          <a:p>
            <a:pPr lvl="1"/>
            <a:r>
              <a:rPr lang="en-US" sz="1200" dirty="0">
                <a:sym typeface="Wingdings" panose="05000000000000000000" pitchFamily="2" charset="2"/>
              </a:rPr>
              <a:t>The goal is not be faster than classical techniques but be better than classical techniques.</a:t>
            </a:r>
          </a:p>
          <a:p>
            <a:pPr lvl="1"/>
            <a:r>
              <a:rPr lang="en-US" sz="1200" dirty="0">
                <a:sym typeface="Wingdings" panose="05000000000000000000" pitchFamily="2" charset="2"/>
              </a:rPr>
              <a:t>Requires quantum to offer a beneficial inductive bias unavailable to classical techniques.</a:t>
            </a:r>
          </a:p>
        </p:txBody>
      </p:sp>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a:t>Prasanth Shyamsundar | Quantum Computing and High Energy Physics</a:t>
            </a:r>
            <a:endParaRPr lang="en-US" b="1" dirty="0"/>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18</a:t>
            </a:fld>
            <a:endParaRPr lang="en-US" dirty="0"/>
          </a:p>
        </p:txBody>
      </p:sp>
      <p:sp>
        <p:nvSpPr>
          <p:cNvPr id="10" name="Title 9"/>
          <p:cNvSpPr>
            <a:spLocks noGrp="1"/>
          </p:cNvSpPr>
          <p:nvPr>
            <p:ph type="title"/>
          </p:nvPr>
        </p:nvSpPr>
        <p:spPr>
          <a:xfrm>
            <a:off x="454725" y="227559"/>
            <a:ext cx="8686800" cy="320908"/>
          </a:xfrm>
        </p:spPr>
        <p:txBody>
          <a:bodyPr/>
          <a:lstStyle/>
          <a:p>
            <a:r>
              <a:rPr lang="en-US" sz="1950" dirty="0"/>
              <a:t>Quantum Data Analysis/Machine Learning</a:t>
            </a:r>
          </a:p>
        </p:txBody>
      </p:sp>
      <p:pic>
        <p:nvPicPr>
          <p:cNvPr id="4" name="Picture 3">
            <a:extLst>
              <a:ext uri="{FF2B5EF4-FFF2-40B4-BE49-F238E27FC236}">
                <a16:creationId xmlns:a16="http://schemas.microsoft.com/office/drawing/2014/main" id="{FC3840CA-0168-147C-91C2-5920F616D6FA}"/>
              </a:ext>
            </a:extLst>
          </p:cNvPr>
          <p:cNvPicPr>
            <a:picLocks noChangeAspect="1"/>
          </p:cNvPicPr>
          <p:nvPr/>
        </p:nvPicPr>
        <p:blipFill>
          <a:blip r:embed="rId2"/>
          <a:stretch>
            <a:fillRect/>
          </a:stretch>
        </p:blipFill>
        <p:spPr>
          <a:xfrm>
            <a:off x="5580675" y="796802"/>
            <a:ext cx="3194606" cy="1873712"/>
          </a:xfrm>
          <a:prstGeom prst="rect">
            <a:avLst/>
          </a:prstGeom>
        </p:spPr>
      </p:pic>
      <p:sp>
        <p:nvSpPr>
          <p:cNvPr id="5" name="TextBox 4">
            <a:extLst>
              <a:ext uri="{FF2B5EF4-FFF2-40B4-BE49-F238E27FC236}">
                <a16:creationId xmlns:a16="http://schemas.microsoft.com/office/drawing/2014/main" id="{5CEB8250-F5B4-1CB2-1883-092991BC05A3}"/>
              </a:ext>
            </a:extLst>
          </p:cNvPr>
          <p:cNvSpPr txBox="1"/>
          <p:nvPr/>
        </p:nvSpPr>
        <p:spPr>
          <a:xfrm>
            <a:off x="5633684" y="2655243"/>
            <a:ext cx="3313373" cy="276999"/>
          </a:xfrm>
          <a:prstGeom prst="rect">
            <a:avLst/>
          </a:prstGeom>
          <a:noFill/>
        </p:spPr>
        <p:txBody>
          <a:bodyPr wrap="square" rtlCol="0">
            <a:spAutoFit/>
          </a:bodyPr>
          <a:lstStyle/>
          <a:p>
            <a:r>
              <a:rPr lang="en-US" sz="600" dirty="0"/>
              <a:t>Source: https://en.wikipedia.org/wiki/Kernel_method#/media/File:Kernel_trick_idea.svg,</a:t>
            </a:r>
            <a:br>
              <a:rPr lang="en-US" sz="600" dirty="0"/>
            </a:br>
            <a:r>
              <a:rPr lang="en-US" sz="600" dirty="0"/>
              <a:t>by </a:t>
            </a:r>
            <a:r>
              <a:rPr lang="en-US" sz="600" dirty="0" err="1"/>
              <a:t>Shiyu</a:t>
            </a:r>
            <a:r>
              <a:rPr lang="en-US" sz="600" dirty="0"/>
              <a:t> Ji, Wikipedia contributor. </a:t>
            </a:r>
          </a:p>
        </p:txBody>
      </p:sp>
    </p:spTree>
    <p:extLst>
      <p:ext uri="{BB962C8B-B14F-4D97-AF65-F5344CB8AC3E}">
        <p14:creationId xmlns:p14="http://schemas.microsoft.com/office/powerpoint/2010/main" val="34277437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a:t>Prasanth Shyamsundar | Quantum Computing and High Energy Physics</a:t>
            </a:r>
            <a:endParaRPr lang="en-US" b="1" dirty="0"/>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19</a:t>
            </a:fld>
            <a:endParaRPr lang="en-US" dirty="0"/>
          </a:p>
        </p:txBody>
      </p:sp>
      <p:sp>
        <p:nvSpPr>
          <p:cNvPr id="10" name="Title 9"/>
          <p:cNvSpPr>
            <a:spLocks noGrp="1"/>
          </p:cNvSpPr>
          <p:nvPr>
            <p:ph type="title"/>
          </p:nvPr>
        </p:nvSpPr>
        <p:spPr>
          <a:xfrm>
            <a:off x="429419" y="2012185"/>
            <a:ext cx="8347938" cy="320908"/>
          </a:xfrm>
        </p:spPr>
        <p:txBody>
          <a:bodyPr/>
          <a:lstStyle/>
          <a:p>
            <a:pPr marL="0" indent="0" algn="ctr">
              <a:buNone/>
            </a:pPr>
            <a:r>
              <a:rPr lang="en-US" sz="2000" b="1" dirty="0">
                <a:solidFill>
                  <a:schemeClr val="tx1"/>
                </a:solidFill>
                <a:sym typeface="Wingdings" panose="05000000000000000000" pitchFamily="2" charset="2"/>
              </a:rPr>
              <a:t>HEP for Quantum Computing Hardware</a:t>
            </a:r>
          </a:p>
        </p:txBody>
      </p:sp>
    </p:spTree>
    <p:extLst>
      <p:ext uri="{BB962C8B-B14F-4D97-AF65-F5344CB8AC3E}">
        <p14:creationId xmlns:p14="http://schemas.microsoft.com/office/powerpoint/2010/main" val="702971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sz="half" idx="15"/>
              </p:nvPr>
            </p:nvSpPr>
            <p:spPr>
              <a:xfrm>
                <a:off x="454725" y="637673"/>
                <a:ext cx="8234550" cy="3905961"/>
              </a:xfrm>
            </p:spPr>
            <p:txBody>
              <a:bodyPr/>
              <a:lstStyle/>
              <a:p>
                <a:endParaRPr lang="en-US" sz="1600" dirty="0"/>
              </a:p>
              <a:p>
                <a:endParaRPr lang="en-US" sz="1600" dirty="0"/>
              </a:p>
              <a:p>
                <a:pPr marL="0" indent="0">
                  <a:buNone/>
                </a:pPr>
                <a:endParaRPr lang="en-US" sz="1600" dirty="0"/>
              </a:p>
              <a:p>
                <a:r>
                  <a:rPr lang="en-US" sz="2000" dirty="0"/>
                  <a:t>Quantum processes are difficult to simulate classically.</a:t>
                </a:r>
              </a:p>
              <a:p>
                <a:r>
                  <a:rPr lang="en-US" sz="2000" dirty="0"/>
                  <a:t>The state-space of an </a:t>
                </a:r>
                <a14:m>
                  <m:oMath xmlns:m="http://schemas.openxmlformats.org/officeDocument/2006/math">
                    <m:r>
                      <a:rPr lang="en-US" sz="2000" b="0" i="1" smtClean="0">
                        <a:latin typeface="Cambria Math" panose="02040503050406030204" pitchFamily="18" charset="0"/>
                      </a:rPr>
                      <m:t>𝑁</m:t>
                    </m:r>
                  </m:oMath>
                </a14:m>
                <a:r>
                  <a:rPr lang="en-US" sz="2000" dirty="0"/>
                  <a:t>-qubit system is </a:t>
                </a:r>
                <a14:m>
                  <m:oMath xmlns:m="http://schemas.openxmlformats.org/officeDocument/2006/math">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2</m:t>
                        </m:r>
                      </m:e>
                      <m:sup>
                        <m:r>
                          <a:rPr lang="en-US" sz="2000" b="0" i="1" smtClean="0">
                            <a:latin typeface="Cambria Math" panose="02040503050406030204" pitchFamily="18" charset="0"/>
                          </a:rPr>
                          <m:t>𝑁</m:t>
                        </m:r>
                      </m:sup>
                    </m:sSup>
                  </m:oMath>
                </a14:m>
                <a:r>
                  <a:rPr lang="en-US" sz="2000" dirty="0"/>
                  <a:t> dimensional.</a:t>
                </a:r>
              </a:p>
              <a:p>
                <a:r>
                  <a:rPr lang="en-US" sz="2000" dirty="0"/>
                  <a:t>Storing and updating the classical representation of quantum states</a:t>
                </a:r>
                <a:br>
                  <a:rPr lang="en-US" sz="2000" dirty="0"/>
                </a:br>
                <a:r>
                  <a:rPr lang="en-US" sz="2000" dirty="0"/>
                  <a:t>can be much harder than performing quantum operations.</a:t>
                </a:r>
              </a:p>
              <a:p>
                <a:pPr lvl="1"/>
                <a:endParaRPr lang="en-US" sz="1400" dirty="0"/>
              </a:p>
              <a:p>
                <a:endParaRPr lang="en-US" sz="1600" dirty="0"/>
              </a:p>
            </p:txBody>
          </p:sp>
        </mc:Choice>
        <mc:Fallback>
          <p:sp>
            <p:nvSpPr>
              <p:cNvPr id="3" name="Content Placeholder 2"/>
              <p:cNvSpPr>
                <a:spLocks noGrp="1" noRot="1" noChangeAspect="1" noMove="1" noResize="1" noEditPoints="1" noAdjustHandles="1" noChangeArrowheads="1" noChangeShapeType="1" noTextEdit="1"/>
              </p:cNvSpPr>
              <p:nvPr>
                <p:ph sz="half" idx="15"/>
              </p:nvPr>
            </p:nvSpPr>
            <p:spPr>
              <a:xfrm>
                <a:off x="454725" y="637673"/>
                <a:ext cx="8234550" cy="3905961"/>
              </a:xfrm>
              <a:blipFill>
                <a:blip r:embed="rId2"/>
                <a:stretch>
                  <a:fillRect l="-1778"/>
                </a:stretch>
              </a:blipFill>
            </p:spPr>
            <p:txBody>
              <a:bodyPr/>
              <a:lstStyle/>
              <a:p>
                <a:r>
                  <a:rPr lang="en-US">
                    <a:noFill/>
                  </a:rPr>
                  <a:t> </a:t>
                </a:r>
              </a:p>
            </p:txBody>
          </p:sp>
        </mc:Fallback>
      </mc:AlternateContent>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a:t>Prasanth Shyamsundar | Quantum Computing and High Energy Physics</a:t>
            </a:r>
            <a:endParaRPr lang="en-US" b="1" dirty="0"/>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2</a:t>
            </a:fld>
            <a:endParaRPr lang="en-US" dirty="0"/>
          </a:p>
        </p:txBody>
      </p:sp>
      <p:sp>
        <p:nvSpPr>
          <p:cNvPr id="10" name="Title 9"/>
          <p:cNvSpPr>
            <a:spLocks noGrp="1"/>
          </p:cNvSpPr>
          <p:nvPr>
            <p:ph type="title"/>
          </p:nvPr>
        </p:nvSpPr>
        <p:spPr>
          <a:xfrm>
            <a:off x="454725" y="227559"/>
            <a:ext cx="8686800" cy="320908"/>
          </a:xfrm>
        </p:spPr>
        <p:txBody>
          <a:bodyPr/>
          <a:lstStyle/>
          <a:p>
            <a:r>
              <a:rPr lang="en-US" sz="1950" dirty="0"/>
              <a:t>The Allure of Quantum Computing</a:t>
            </a:r>
          </a:p>
        </p:txBody>
      </p:sp>
    </p:spTree>
    <p:extLst>
      <p:ext uri="{BB962C8B-B14F-4D97-AF65-F5344CB8AC3E}">
        <p14:creationId xmlns:p14="http://schemas.microsoft.com/office/powerpoint/2010/main" val="4808390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5"/>
          </p:nvPr>
        </p:nvSpPr>
        <p:spPr>
          <a:xfrm>
            <a:off x="454725" y="637673"/>
            <a:ext cx="8234550" cy="3905961"/>
          </a:xfrm>
        </p:spPr>
        <p:txBody>
          <a:bodyPr/>
          <a:lstStyle/>
          <a:p>
            <a:endParaRPr lang="en-US" sz="800" dirty="0"/>
          </a:p>
          <a:p>
            <a:r>
              <a:rPr lang="en-US" sz="1600" dirty="0"/>
              <a:t>Building state-of-the-art quantum computers is a massive engineering endeavor.</a:t>
            </a:r>
          </a:p>
          <a:p>
            <a:r>
              <a:rPr lang="en-US" sz="1600" dirty="0"/>
              <a:t>The technical and organizational expertise of the HEP community can play a significant role in advancing quantum hardware</a:t>
            </a:r>
          </a:p>
          <a:p>
            <a:pPr lvl="1"/>
            <a:r>
              <a:rPr lang="en-US" sz="1400" dirty="0"/>
              <a:t>From developing high-quality quantum technologies</a:t>
            </a:r>
          </a:p>
          <a:p>
            <a:pPr lvl="1"/>
            <a:r>
              <a:rPr lang="en-US" sz="1400" dirty="0"/>
              <a:t>To scaling them up to build larger, error-tolerant devices</a:t>
            </a:r>
          </a:p>
          <a:p>
            <a:r>
              <a:rPr lang="en-US" sz="1600" dirty="0"/>
              <a:t>Superconducting Quantum Materials and Systems (SQMS) center</a:t>
            </a:r>
          </a:p>
          <a:p>
            <a:pPr lvl="1"/>
            <a:r>
              <a:rPr lang="en-US" sz="1400" dirty="0"/>
              <a:t>led by Fermilab</a:t>
            </a:r>
          </a:p>
          <a:p>
            <a:pPr lvl="1"/>
            <a:r>
              <a:rPr lang="en-US" sz="1400" dirty="0"/>
              <a:t>uses Superconducting Radio-Frequency cavities technology used in particle accelerators as the quantum technology</a:t>
            </a:r>
          </a:p>
          <a:p>
            <a:pPr lvl="1"/>
            <a:r>
              <a:rPr lang="en-US" sz="1400" dirty="0"/>
              <a:t>Builds next generation quantum computers geared towards generic and HEP-specific applications.</a:t>
            </a:r>
          </a:p>
          <a:p>
            <a:pPr lvl="1"/>
            <a:r>
              <a:rPr lang="en-US" sz="1400" dirty="0"/>
              <a:t>Involved in co-development of science applications/drivers for quantum computing.</a:t>
            </a:r>
          </a:p>
          <a:p>
            <a:endParaRPr lang="en-US" sz="1600" dirty="0"/>
          </a:p>
        </p:txBody>
      </p:sp>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a:t>Prasanth Shyamsundar | Quantum Computing and High Energy Physics</a:t>
            </a:r>
            <a:endParaRPr lang="en-US" b="1" dirty="0"/>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20</a:t>
            </a:fld>
            <a:endParaRPr lang="en-US" dirty="0"/>
          </a:p>
        </p:txBody>
      </p:sp>
      <p:sp>
        <p:nvSpPr>
          <p:cNvPr id="10" name="Title 9"/>
          <p:cNvSpPr>
            <a:spLocks noGrp="1"/>
          </p:cNvSpPr>
          <p:nvPr>
            <p:ph type="title"/>
          </p:nvPr>
        </p:nvSpPr>
        <p:spPr>
          <a:xfrm>
            <a:off x="454725" y="227559"/>
            <a:ext cx="8686800" cy="320908"/>
          </a:xfrm>
        </p:spPr>
        <p:txBody>
          <a:bodyPr/>
          <a:lstStyle/>
          <a:p>
            <a:r>
              <a:rPr lang="en-US" sz="1950" dirty="0"/>
              <a:t>HEP for Quantum Hardware</a:t>
            </a:r>
          </a:p>
        </p:txBody>
      </p:sp>
    </p:spTree>
    <p:extLst>
      <p:ext uri="{BB962C8B-B14F-4D97-AF65-F5344CB8AC3E}">
        <p14:creationId xmlns:p14="http://schemas.microsoft.com/office/powerpoint/2010/main" val="22702826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5"/>
          </p:nvPr>
        </p:nvSpPr>
        <p:spPr>
          <a:xfrm>
            <a:off x="454725" y="637673"/>
            <a:ext cx="8234550" cy="3905961"/>
          </a:xfrm>
        </p:spPr>
        <p:txBody>
          <a:bodyPr/>
          <a:lstStyle/>
          <a:p>
            <a:r>
              <a:rPr lang="en-US" sz="1600" dirty="0"/>
              <a:t>Quantum Sensors have immediate applications, both in HEP and in real life.</a:t>
            </a:r>
          </a:p>
          <a:p>
            <a:r>
              <a:rPr lang="en-US" sz="1600" dirty="0"/>
              <a:t>Some examples include</a:t>
            </a:r>
          </a:p>
          <a:p>
            <a:pPr lvl="1"/>
            <a:r>
              <a:rPr lang="en-US" sz="1400" dirty="0"/>
              <a:t>Dark photon search using SRF cavities at SQMS:</a:t>
            </a:r>
          </a:p>
          <a:p>
            <a:pPr lvl="2"/>
            <a:endParaRPr lang="en-US" sz="1300" dirty="0"/>
          </a:p>
          <a:p>
            <a:pPr lvl="2"/>
            <a:r>
              <a:rPr lang="en-US" sz="1300" dirty="0"/>
              <a:t>Initial run already performed </a:t>
            </a:r>
          </a:p>
          <a:p>
            <a:pPr lvl="1"/>
            <a:r>
              <a:rPr lang="en-US" sz="1400" dirty="0"/>
              <a:t>MAGIS 100:</a:t>
            </a:r>
          </a:p>
          <a:p>
            <a:pPr lvl="1"/>
            <a:endParaRPr lang="en-US" sz="1400" dirty="0"/>
          </a:p>
          <a:p>
            <a:pPr lvl="2"/>
            <a:r>
              <a:rPr lang="en-US" sz="1300" dirty="0"/>
              <a:t>Dark matter and gravity waves detector, using single atoms</a:t>
            </a:r>
            <a:br>
              <a:rPr lang="en-US" sz="1300" dirty="0"/>
            </a:br>
            <a:r>
              <a:rPr lang="en-US" sz="1300" dirty="0"/>
              <a:t>which travel on a superposition of paths meters apart</a:t>
            </a:r>
          </a:p>
          <a:p>
            <a:pPr lvl="2"/>
            <a:r>
              <a:rPr lang="en-US" sz="1300" dirty="0"/>
              <a:t>Will be the world’s largest cold atom interferometer</a:t>
            </a:r>
          </a:p>
          <a:p>
            <a:pPr lvl="1"/>
            <a:r>
              <a:rPr lang="en-US" sz="1400" dirty="0"/>
              <a:t>Quantum sensors for axion dark matter detection</a:t>
            </a:r>
          </a:p>
          <a:p>
            <a:endParaRPr lang="en-US" sz="1600" dirty="0"/>
          </a:p>
        </p:txBody>
      </p:sp>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a:t>Prasanth Shyamsundar | Quantum Computing and High Energy Physics</a:t>
            </a:r>
            <a:endParaRPr lang="en-US" b="1" dirty="0"/>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21</a:t>
            </a:fld>
            <a:endParaRPr lang="en-US" dirty="0"/>
          </a:p>
        </p:txBody>
      </p:sp>
      <p:sp>
        <p:nvSpPr>
          <p:cNvPr id="10" name="Title 9"/>
          <p:cNvSpPr>
            <a:spLocks noGrp="1"/>
          </p:cNvSpPr>
          <p:nvPr>
            <p:ph type="title"/>
          </p:nvPr>
        </p:nvSpPr>
        <p:spPr>
          <a:xfrm>
            <a:off x="454725" y="227559"/>
            <a:ext cx="8686800" cy="320908"/>
          </a:xfrm>
        </p:spPr>
        <p:txBody>
          <a:bodyPr/>
          <a:lstStyle/>
          <a:p>
            <a:r>
              <a:rPr lang="en-US" sz="1950" dirty="0"/>
              <a:t>Quantum Sensing</a:t>
            </a:r>
          </a:p>
        </p:txBody>
      </p:sp>
      <p:pic>
        <p:nvPicPr>
          <p:cNvPr id="4" name="Picture 3" descr="Timeline&#10;&#10;Description automatically generated with medium confidence">
            <a:extLst>
              <a:ext uri="{FF2B5EF4-FFF2-40B4-BE49-F238E27FC236}">
                <a16:creationId xmlns:a16="http://schemas.microsoft.com/office/drawing/2014/main" id="{4955D7FB-713F-7D3A-38DB-C7E7782DDF9C}"/>
              </a:ext>
            </a:extLst>
          </p:cNvPr>
          <p:cNvPicPr>
            <a:picLocks noChangeAspect="1"/>
          </p:cNvPicPr>
          <p:nvPr/>
        </p:nvPicPr>
        <p:blipFill>
          <a:blip r:embed="rId2"/>
          <a:stretch>
            <a:fillRect/>
          </a:stretch>
        </p:blipFill>
        <p:spPr>
          <a:xfrm>
            <a:off x="2372139" y="2422737"/>
            <a:ext cx="3431674" cy="516092"/>
          </a:xfrm>
          <a:prstGeom prst="rect">
            <a:avLst/>
          </a:prstGeom>
        </p:spPr>
      </p:pic>
      <p:pic>
        <p:nvPicPr>
          <p:cNvPr id="9" name="Picture 8" descr="Graphical user interface, icon&#10;&#10;Description automatically generated">
            <a:extLst>
              <a:ext uri="{FF2B5EF4-FFF2-40B4-BE49-F238E27FC236}">
                <a16:creationId xmlns:a16="http://schemas.microsoft.com/office/drawing/2014/main" id="{F5C12293-33D8-3C43-E793-350FAB3F65AA}"/>
              </a:ext>
            </a:extLst>
          </p:cNvPr>
          <p:cNvPicPr>
            <a:picLocks noChangeAspect="1"/>
          </p:cNvPicPr>
          <p:nvPr/>
        </p:nvPicPr>
        <p:blipFill>
          <a:blip r:embed="rId3"/>
          <a:stretch>
            <a:fillRect/>
          </a:stretch>
        </p:blipFill>
        <p:spPr>
          <a:xfrm>
            <a:off x="2628348" y="1631650"/>
            <a:ext cx="2989297" cy="396058"/>
          </a:xfrm>
          <a:prstGeom prst="rect">
            <a:avLst/>
          </a:prstGeom>
        </p:spPr>
      </p:pic>
    </p:spTree>
    <p:extLst>
      <p:ext uri="{BB962C8B-B14F-4D97-AF65-F5344CB8AC3E}">
        <p14:creationId xmlns:p14="http://schemas.microsoft.com/office/powerpoint/2010/main" val="42691105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5"/>
          </p:nvPr>
        </p:nvSpPr>
        <p:spPr>
          <a:xfrm>
            <a:off x="454725" y="637673"/>
            <a:ext cx="8234550" cy="3905961"/>
          </a:xfrm>
        </p:spPr>
        <p:txBody>
          <a:bodyPr/>
          <a:lstStyle/>
          <a:p>
            <a:endParaRPr lang="en-US" sz="800" dirty="0"/>
          </a:p>
          <a:p>
            <a:pPr marL="0" indent="0">
              <a:buNone/>
            </a:pPr>
            <a:r>
              <a:rPr lang="en-US" sz="1600" dirty="0"/>
              <a:t>These slides have been authored by Fermi Research Alliance, LLC under Contract No. DE-AC02-07CH11359 with the U.S. Department of Energy, Office of Science, Office of High Energy Physics.</a:t>
            </a:r>
          </a:p>
          <a:p>
            <a:endParaRPr lang="en-US" sz="1600" dirty="0"/>
          </a:p>
          <a:p>
            <a:pPr marL="0" indent="0">
              <a:buNone/>
            </a:pPr>
            <a:r>
              <a:rPr lang="en-US" sz="1600" dirty="0"/>
              <a:t>PS is supported by the U.S. Department of Energy, Office of Science, Office of High Energy Physics </a:t>
            </a:r>
            <a:r>
              <a:rPr lang="en-US" sz="1600" dirty="0" err="1"/>
              <a:t>QuantISED</a:t>
            </a:r>
            <a:r>
              <a:rPr lang="en-US" sz="1600" dirty="0"/>
              <a:t> program under the following grants:</a:t>
            </a:r>
          </a:p>
          <a:p>
            <a:pPr lvl="1"/>
            <a:r>
              <a:rPr lang="en-US" sz="1400" dirty="0"/>
              <a:t>“HEP Machine Learning and Optimization Go Quantum”, Award Number 0000240323</a:t>
            </a:r>
          </a:p>
          <a:p>
            <a:pPr lvl="1"/>
            <a:r>
              <a:rPr lang="en-US" sz="1400" dirty="0"/>
              <a:t>“DOE </a:t>
            </a:r>
            <a:r>
              <a:rPr lang="en-US" sz="1400" dirty="0" err="1"/>
              <a:t>QuantiSED</a:t>
            </a:r>
            <a:r>
              <a:rPr lang="en-US" sz="1400" dirty="0"/>
              <a:t> Consortium QCCFP-QMLQCF”, Award Number DE-SC0019219</a:t>
            </a:r>
          </a:p>
          <a:p>
            <a:endParaRPr lang="en-US" sz="1600" dirty="0"/>
          </a:p>
        </p:txBody>
      </p:sp>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a:t>Prasanth Shyamsundar | Quantum Computing and High Energy Physics</a:t>
            </a:r>
            <a:endParaRPr lang="en-US" b="1" dirty="0"/>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22</a:t>
            </a:fld>
            <a:endParaRPr lang="en-US" dirty="0"/>
          </a:p>
        </p:txBody>
      </p:sp>
      <p:sp>
        <p:nvSpPr>
          <p:cNvPr id="10" name="Title 9"/>
          <p:cNvSpPr>
            <a:spLocks noGrp="1"/>
          </p:cNvSpPr>
          <p:nvPr>
            <p:ph type="title"/>
          </p:nvPr>
        </p:nvSpPr>
        <p:spPr>
          <a:xfrm>
            <a:off x="454725" y="227559"/>
            <a:ext cx="8686800" cy="320908"/>
          </a:xfrm>
        </p:spPr>
        <p:txBody>
          <a:bodyPr/>
          <a:lstStyle/>
          <a:p>
            <a:r>
              <a:rPr lang="en-US" sz="1950" dirty="0"/>
              <a:t>Acknowledgments</a:t>
            </a:r>
          </a:p>
        </p:txBody>
      </p:sp>
    </p:spTree>
    <p:extLst>
      <p:ext uri="{BB962C8B-B14F-4D97-AF65-F5344CB8AC3E}">
        <p14:creationId xmlns:p14="http://schemas.microsoft.com/office/powerpoint/2010/main" val="10413904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5"/>
          </p:nvPr>
        </p:nvSpPr>
        <p:spPr>
          <a:xfrm>
            <a:off x="454725" y="637673"/>
            <a:ext cx="8234550" cy="3905961"/>
          </a:xfrm>
        </p:spPr>
        <p:txBody>
          <a:bodyPr/>
          <a:lstStyle/>
          <a:p>
            <a:pPr marL="0" indent="0">
              <a:buNone/>
            </a:pPr>
            <a:endParaRPr lang="en-US" sz="1600" dirty="0"/>
          </a:p>
          <a:p>
            <a:r>
              <a:rPr lang="en-US" dirty="0"/>
              <a:t>The size (number of qubits) in current and near-term quantum computers in limited…</a:t>
            </a:r>
          </a:p>
          <a:p>
            <a:r>
              <a:rPr lang="en-US" dirty="0"/>
              <a:t>The quality of current and near-term quantum computers is limited…</a:t>
            </a:r>
          </a:p>
          <a:p>
            <a:endParaRPr lang="en-US" sz="800" dirty="0"/>
          </a:p>
          <a:p>
            <a:r>
              <a:rPr lang="en-US" dirty="0"/>
              <a:t>Current quantum computers can’t run very large quantum circuits either…</a:t>
            </a:r>
          </a:p>
          <a:p>
            <a:pPr marL="0" indent="0" algn="ctr">
              <a:buNone/>
            </a:pPr>
            <a:endParaRPr lang="en-US" sz="2400" b="1" dirty="0"/>
          </a:p>
          <a:p>
            <a:pPr marL="0" indent="0" algn="ctr">
              <a:buNone/>
            </a:pPr>
            <a:r>
              <a:rPr lang="en-US" sz="2400" b="1" dirty="0"/>
              <a:t>How long until we can run quantum circuits</a:t>
            </a:r>
            <a:br>
              <a:rPr lang="en-US" sz="2400" b="1" dirty="0"/>
            </a:br>
            <a:r>
              <a:rPr lang="en-US" sz="2400" b="1" dirty="0"/>
              <a:t>that can’t be classically simulated?</a:t>
            </a:r>
          </a:p>
          <a:p>
            <a:pPr lvl="1"/>
            <a:endParaRPr lang="en-US" sz="1400" dirty="0"/>
          </a:p>
          <a:p>
            <a:endParaRPr lang="en-US" sz="1600" dirty="0"/>
          </a:p>
        </p:txBody>
      </p:sp>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a:t>Prasanth Shyamsundar | Quantum Computing and High Energy Physics</a:t>
            </a:r>
            <a:endParaRPr lang="en-US" b="1" dirty="0"/>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3</a:t>
            </a:fld>
            <a:endParaRPr lang="en-US" dirty="0"/>
          </a:p>
        </p:txBody>
      </p:sp>
      <p:sp>
        <p:nvSpPr>
          <p:cNvPr id="10" name="Title 9"/>
          <p:cNvSpPr>
            <a:spLocks noGrp="1"/>
          </p:cNvSpPr>
          <p:nvPr>
            <p:ph type="title"/>
          </p:nvPr>
        </p:nvSpPr>
        <p:spPr>
          <a:xfrm>
            <a:off x="454725" y="227559"/>
            <a:ext cx="8686800" cy="320908"/>
          </a:xfrm>
        </p:spPr>
        <p:txBody>
          <a:bodyPr/>
          <a:lstStyle/>
          <a:p>
            <a:r>
              <a:rPr lang="en-US" sz="1950" dirty="0"/>
              <a:t>Some Difficulties in Quantum Computing…</a:t>
            </a:r>
          </a:p>
        </p:txBody>
      </p:sp>
    </p:spTree>
    <p:extLst>
      <p:ext uri="{BB962C8B-B14F-4D97-AF65-F5344CB8AC3E}">
        <p14:creationId xmlns:p14="http://schemas.microsoft.com/office/powerpoint/2010/main" val="2395289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5"/>
          </p:nvPr>
        </p:nvSpPr>
        <p:spPr>
          <a:xfrm>
            <a:off x="454725" y="637673"/>
            <a:ext cx="8234550" cy="3905961"/>
          </a:xfrm>
        </p:spPr>
        <p:txBody>
          <a:bodyPr/>
          <a:lstStyle/>
          <a:p>
            <a:endParaRPr lang="en-US" sz="1600" dirty="0"/>
          </a:p>
          <a:p>
            <a:pPr marL="0" indent="0">
              <a:buNone/>
            </a:pPr>
            <a:endParaRPr lang="en-US" sz="1600" dirty="0"/>
          </a:p>
          <a:p>
            <a:pPr marL="0" indent="0" algn="ctr">
              <a:buNone/>
            </a:pPr>
            <a:endParaRPr lang="en-US" sz="2400" dirty="0"/>
          </a:p>
          <a:p>
            <a:pPr marL="0" indent="0" algn="ctr">
              <a:buNone/>
            </a:pPr>
            <a:r>
              <a:rPr lang="en-US" sz="2400" dirty="0"/>
              <a:t>We can already run circuits of sufficient size, depth, and entanglement (with reasonable accuracy),</a:t>
            </a:r>
            <a:br>
              <a:rPr lang="en-US" sz="2400" dirty="0"/>
            </a:br>
            <a:r>
              <a:rPr lang="en-US" sz="2400" dirty="0"/>
              <a:t>that classically simulating them is prohibitively expensive.</a:t>
            </a:r>
          </a:p>
          <a:p>
            <a:pPr marL="0" indent="0">
              <a:buNone/>
            </a:pPr>
            <a:br>
              <a:rPr lang="en-US" sz="1600" b="1" dirty="0"/>
            </a:br>
            <a:endParaRPr lang="en-US" sz="2400" b="1" dirty="0"/>
          </a:p>
          <a:p>
            <a:pPr lvl="1"/>
            <a:endParaRPr lang="en-US" sz="1400" dirty="0"/>
          </a:p>
          <a:p>
            <a:endParaRPr lang="en-US" sz="1600" dirty="0"/>
          </a:p>
        </p:txBody>
      </p:sp>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a:t>Prasanth Shyamsundar | Quantum Computing and High Energy Physics</a:t>
            </a:r>
            <a:endParaRPr lang="en-US" b="1" dirty="0"/>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4</a:t>
            </a:fld>
            <a:endParaRPr lang="en-US" dirty="0"/>
          </a:p>
        </p:txBody>
      </p:sp>
      <p:sp>
        <p:nvSpPr>
          <p:cNvPr id="10" name="Title 9"/>
          <p:cNvSpPr>
            <a:spLocks noGrp="1"/>
          </p:cNvSpPr>
          <p:nvPr>
            <p:ph type="title"/>
          </p:nvPr>
        </p:nvSpPr>
        <p:spPr>
          <a:xfrm>
            <a:off x="454725" y="227559"/>
            <a:ext cx="8686800" cy="320908"/>
          </a:xfrm>
        </p:spPr>
        <p:txBody>
          <a:bodyPr/>
          <a:lstStyle/>
          <a:p>
            <a:r>
              <a:rPr lang="en-US" sz="1950" dirty="0"/>
              <a:t>We’re already there!</a:t>
            </a:r>
          </a:p>
        </p:txBody>
      </p:sp>
    </p:spTree>
    <p:extLst>
      <p:ext uri="{BB962C8B-B14F-4D97-AF65-F5344CB8AC3E}">
        <p14:creationId xmlns:p14="http://schemas.microsoft.com/office/powerpoint/2010/main" val="30035730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5"/>
          </p:nvPr>
        </p:nvSpPr>
        <p:spPr>
          <a:xfrm>
            <a:off x="454725" y="637673"/>
            <a:ext cx="4642945" cy="3905961"/>
          </a:xfrm>
        </p:spPr>
        <p:txBody>
          <a:bodyPr/>
          <a:lstStyle/>
          <a:p>
            <a:pPr marL="0" indent="0">
              <a:buNone/>
            </a:pPr>
            <a:endParaRPr lang="en-US" sz="1600" dirty="0"/>
          </a:p>
          <a:p>
            <a:pPr marL="0" indent="0">
              <a:buNone/>
            </a:pPr>
            <a:endParaRPr lang="en-US" sz="1600" dirty="0"/>
          </a:p>
          <a:p>
            <a:r>
              <a:rPr lang="en-US" sz="1600" dirty="0"/>
              <a:t>Simulating quantum circuits is not the only way to solve problems with classical computers.</a:t>
            </a:r>
          </a:p>
          <a:p>
            <a:r>
              <a:rPr lang="en-US" sz="1600" dirty="0"/>
              <a:t>Quantum computers have an exponential advantage over classical simulations, not necessarily classical solutions…</a:t>
            </a:r>
          </a:p>
          <a:p>
            <a:endParaRPr lang="en-US" sz="1600" dirty="0"/>
          </a:p>
          <a:p>
            <a:r>
              <a:rPr lang="en-US" sz="1600" dirty="0"/>
              <a:t>Also, not all quantum circuits are hard to simulate… (Clifford circuits, low-entanglement circuits can be simulated relatively easily)</a:t>
            </a:r>
            <a:endParaRPr lang="en-US" sz="2400" b="1" dirty="0"/>
          </a:p>
          <a:p>
            <a:pPr lvl="1"/>
            <a:endParaRPr lang="en-US" sz="1400" dirty="0"/>
          </a:p>
          <a:p>
            <a:endParaRPr lang="en-US" sz="1600" dirty="0"/>
          </a:p>
        </p:txBody>
      </p:sp>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a:t>Prasanth Shyamsundar | Quantum Computing and High Energy Physics</a:t>
            </a:r>
            <a:endParaRPr lang="en-US" b="1" dirty="0"/>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5</a:t>
            </a:fld>
            <a:endParaRPr lang="en-US" dirty="0"/>
          </a:p>
        </p:txBody>
      </p:sp>
      <p:sp>
        <p:nvSpPr>
          <p:cNvPr id="10" name="Title 9"/>
          <p:cNvSpPr>
            <a:spLocks noGrp="1"/>
          </p:cNvSpPr>
          <p:nvPr>
            <p:ph type="title"/>
          </p:nvPr>
        </p:nvSpPr>
        <p:spPr>
          <a:xfrm>
            <a:off x="454725" y="227559"/>
            <a:ext cx="8686800" cy="320908"/>
          </a:xfrm>
        </p:spPr>
        <p:txBody>
          <a:bodyPr/>
          <a:lstStyle/>
          <a:p>
            <a:r>
              <a:rPr lang="en-US" sz="1950" dirty="0"/>
              <a:t>So, why do we still keep classical computers around?</a:t>
            </a:r>
          </a:p>
        </p:txBody>
      </p:sp>
      <p:pic>
        <p:nvPicPr>
          <p:cNvPr id="4" name="Picture 3" descr="Diagram, venn diagram&#10;&#10;Description automatically generated">
            <a:extLst>
              <a:ext uri="{FF2B5EF4-FFF2-40B4-BE49-F238E27FC236}">
                <a16:creationId xmlns:a16="http://schemas.microsoft.com/office/drawing/2014/main" id="{D3C72880-35EF-5270-F18C-756FA33EE159}"/>
              </a:ext>
            </a:extLst>
          </p:cNvPr>
          <p:cNvPicPr>
            <a:picLocks noChangeAspect="1"/>
          </p:cNvPicPr>
          <p:nvPr/>
        </p:nvPicPr>
        <p:blipFill>
          <a:blip r:embed="rId2"/>
          <a:stretch>
            <a:fillRect/>
          </a:stretch>
        </p:blipFill>
        <p:spPr>
          <a:xfrm>
            <a:off x="5031409" y="813655"/>
            <a:ext cx="3535916" cy="3516190"/>
          </a:xfrm>
          <a:prstGeom prst="rect">
            <a:avLst/>
          </a:prstGeom>
        </p:spPr>
      </p:pic>
    </p:spTree>
    <p:extLst>
      <p:ext uri="{BB962C8B-B14F-4D97-AF65-F5344CB8AC3E}">
        <p14:creationId xmlns:p14="http://schemas.microsoft.com/office/powerpoint/2010/main" val="41698651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5"/>
          </p:nvPr>
        </p:nvSpPr>
        <p:spPr>
          <a:xfrm>
            <a:off x="454725" y="637673"/>
            <a:ext cx="8234550" cy="3905961"/>
          </a:xfrm>
        </p:spPr>
        <p:txBody>
          <a:bodyPr/>
          <a:lstStyle/>
          <a:p>
            <a:endParaRPr lang="en-US" sz="1600" dirty="0"/>
          </a:p>
          <a:p>
            <a:endParaRPr lang="en-US" sz="1600" dirty="0"/>
          </a:p>
          <a:p>
            <a:r>
              <a:rPr lang="en-US" sz="1600" dirty="0"/>
              <a:t>There are known quantum algorithms with computational-complexity advantage over classical solutions.</a:t>
            </a:r>
          </a:p>
          <a:p>
            <a:r>
              <a:rPr lang="en-US" sz="1600" dirty="0"/>
              <a:t>Shor’s algorithm for factorizing numbers:</a:t>
            </a:r>
          </a:p>
          <a:p>
            <a:pPr lvl="1"/>
            <a:r>
              <a:rPr lang="en-US" sz="1400" dirty="0"/>
              <a:t>Offers super-polynomial speedup </a:t>
            </a:r>
            <a:r>
              <a:rPr lang="en-US" sz="1400" dirty="0">
                <a:sym typeface="Wingdings" panose="05000000000000000000" pitchFamily="2" charset="2"/>
              </a:rPr>
              <a:t></a:t>
            </a:r>
            <a:endParaRPr lang="en-US" sz="1400" dirty="0"/>
          </a:p>
          <a:p>
            <a:pPr lvl="1"/>
            <a:r>
              <a:rPr lang="en-US" sz="1400" dirty="0"/>
              <a:t>Highly sensitive to hardware noise </a:t>
            </a:r>
            <a:r>
              <a:rPr lang="en-US" sz="1400" dirty="0">
                <a:sym typeface="Wingdings" panose="05000000000000000000" pitchFamily="2" charset="2"/>
              </a:rPr>
              <a:t></a:t>
            </a:r>
          </a:p>
          <a:p>
            <a:pPr lvl="1"/>
            <a:r>
              <a:rPr lang="en-US" sz="1400" dirty="0">
                <a:sym typeface="Wingdings" panose="05000000000000000000" pitchFamily="2" charset="2"/>
              </a:rPr>
              <a:t>Current and near-term hardware is not good enough to solve large problems.</a:t>
            </a:r>
          </a:p>
        </p:txBody>
      </p:sp>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a:t>Prasanth Shyamsundar | Quantum Computing and High Energy Physics</a:t>
            </a:r>
            <a:endParaRPr lang="en-US" b="1" dirty="0"/>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6</a:t>
            </a:fld>
            <a:endParaRPr lang="en-US" dirty="0"/>
          </a:p>
        </p:txBody>
      </p:sp>
      <p:sp>
        <p:nvSpPr>
          <p:cNvPr id="10" name="Title 9"/>
          <p:cNvSpPr>
            <a:spLocks noGrp="1"/>
          </p:cNvSpPr>
          <p:nvPr>
            <p:ph type="title"/>
          </p:nvPr>
        </p:nvSpPr>
        <p:spPr>
          <a:xfrm>
            <a:off x="454725" y="227559"/>
            <a:ext cx="8686800" cy="320908"/>
          </a:xfrm>
        </p:spPr>
        <p:txBody>
          <a:bodyPr/>
          <a:lstStyle/>
          <a:p>
            <a:r>
              <a:rPr lang="en-US" sz="1950" dirty="0"/>
              <a:t>What about Shor’s algorithm?</a:t>
            </a:r>
          </a:p>
        </p:txBody>
      </p:sp>
    </p:spTree>
    <p:extLst>
      <p:ext uri="{BB962C8B-B14F-4D97-AF65-F5344CB8AC3E}">
        <p14:creationId xmlns:p14="http://schemas.microsoft.com/office/powerpoint/2010/main" val="4286090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5"/>
          </p:nvPr>
        </p:nvSpPr>
        <p:spPr>
          <a:xfrm>
            <a:off x="454725" y="637673"/>
            <a:ext cx="8234550" cy="3905961"/>
          </a:xfrm>
        </p:spPr>
        <p:txBody>
          <a:bodyPr/>
          <a:lstStyle/>
          <a:p>
            <a:r>
              <a:rPr lang="en-US" sz="1600" dirty="0">
                <a:sym typeface="Wingdings" panose="05000000000000000000" pitchFamily="2" charset="2"/>
              </a:rPr>
              <a:t>Grover’s algorithm for unstructured search:</a:t>
            </a:r>
          </a:p>
          <a:p>
            <a:pPr lvl="1"/>
            <a:r>
              <a:rPr lang="en-US" sz="1400" dirty="0"/>
              <a:t>Starting from a superposition of “records” classifiable as “good” and “bad”,</a:t>
            </a:r>
            <a:br>
              <a:rPr lang="en-US" sz="1400" dirty="0"/>
            </a:br>
            <a:r>
              <a:rPr lang="en-US" sz="1400" dirty="0"/>
              <a:t>this algorithm amplifies the amplitude of the good records.</a:t>
            </a:r>
            <a:endParaRPr lang="en-US" sz="1400" dirty="0">
              <a:sym typeface="Wingdings" panose="05000000000000000000" pitchFamily="2" charset="2"/>
            </a:endParaRPr>
          </a:p>
          <a:p>
            <a:pPr lvl="1"/>
            <a:r>
              <a:rPr lang="en-US" sz="1400" dirty="0">
                <a:sym typeface="Wingdings" panose="05000000000000000000" pitchFamily="2" charset="2"/>
              </a:rPr>
              <a:t>Offers quadratic speedup  but also </a:t>
            </a:r>
          </a:p>
          <a:p>
            <a:pPr lvl="1"/>
            <a:r>
              <a:rPr lang="en-US" sz="1400" dirty="0"/>
              <a:t>Quantum advantage from Grover is expected to be available only in the long-term</a:t>
            </a:r>
            <a:br>
              <a:rPr lang="en-US" sz="1400" dirty="0"/>
            </a:br>
            <a:r>
              <a:rPr lang="en-US" sz="1400" dirty="0"/>
              <a:t>and only in a very narrow class of problems, due to a combination of</a:t>
            </a:r>
          </a:p>
          <a:p>
            <a:pPr lvl="2"/>
            <a:r>
              <a:rPr lang="en-US" sz="1300" dirty="0"/>
              <a:t>hardware noise-levels, computational overheads</a:t>
            </a:r>
          </a:p>
          <a:p>
            <a:pPr lvl="2"/>
            <a:r>
              <a:rPr lang="en-US" sz="1300" dirty="0"/>
              <a:t>a quantum-inspired classical algorithm (based on tensor-networks sims) </a:t>
            </a:r>
            <a:r>
              <a:rPr lang="en-US" sz="1000" dirty="0"/>
              <a:t>[E. M. </a:t>
            </a:r>
            <a:r>
              <a:rPr lang="en-US" sz="1000" dirty="0" err="1"/>
              <a:t>Stoudenmire</a:t>
            </a:r>
            <a:r>
              <a:rPr lang="en-US" sz="1000" dirty="0"/>
              <a:t>, X. </a:t>
            </a:r>
            <a:r>
              <a:rPr lang="en-US" sz="1000" dirty="0" err="1"/>
              <a:t>Waintal</a:t>
            </a:r>
            <a:r>
              <a:rPr lang="en-US" sz="1000" dirty="0"/>
              <a:t>, 2023]</a:t>
            </a:r>
          </a:p>
          <a:p>
            <a:r>
              <a:rPr lang="en-US" sz="1600" dirty="0"/>
              <a:t>Non-Boolean Amplitude Amplification algorithm:</a:t>
            </a:r>
          </a:p>
          <a:p>
            <a:pPr lvl="1"/>
            <a:r>
              <a:rPr lang="en-US" sz="1400" dirty="0"/>
              <a:t>Generalizes Grover’s algorithm to situations with a Non-Boolean grading scale.</a:t>
            </a:r>
          </a:p>
          <a:p>
            <a:r>
              <a:rPr lang="en-US" sz="1600" dirty="0"/>
              <a:t>Quantum Mean Estimation Algorithm: quadratic speedup</a:t>
            </a:r>
          </a:p>
          <a:p>
            <a:pPr marL="0" indent="0" algn="ctr">
              <a:buNone/>
            </a:pPr>
            <a:r>
              <a:rPr lang="en-US" sz="1200" dirty="0"/>
              <a:t>“Non-Boolean Quantum Amplitude Amplification and Quantum Mean Estimation,”</a:t>
            </a:r>
            <a:br>
              <a:rPr lang="en-US" sz="1200" dirty="0"/>
            </a:br>
            <a:r>
              <a:rPr lang="en-US" sz="1200" dirty="0"/>
              <a:t>P. Shyamsundar, arXiv:2102.04975 [quant-</a:t>
            </a:r>
            <a:r>
              <a:rPr lang="en-US" sz="1200" dirty="0" err="1"/>
              <a:t>ph</a:t>
            </a:r>
            <a:r>
              <a:rPr lang="en-US" sz="1200" dirty="0"/>
              <a:t>])</a:t>
            </a:r>
          </a:p>
          <a:p>
            <a:endParaRPr lang="en-US" sz="1600" dirty="0"/>
          </a:p>
        </p:txBody>
      </p:sp>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dirty="0"/>
              <a:t>Prasanth Shyamsundar | Quantum Computing and High Energy Physics</a:t>
            </a:r>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7</a:t>
            </a:fld>
            <a:endParaRPr lang="en-US" dirty="0"/>
          </a:p>
        </p:txBody>
      </p:sp>
      <p:sp>
        <p:nvSpPr>
          <p:cNvPr id="10" name="Title 9"/>
          <p:cNvSpPr>
            <a:spLocks noGrp="1"/>
          </p:cNvSpPr>
          <p:nvPr>
            <p:ph type="title"/>
          </p:nvPr>
        </p:nvSpPr>
        <p:spPr>
          <a:xfrm>
            <a:off x="454725" y="227559"/>
            <a:ext cx="8686800" cy="320908"/>
          </a:xfrm>
        </p:spPr>
        <p:txBody>
          <a:bodyPr/>
          <a:lstStyle/>
          <a:p>
            <a:r>
              <a:rPr lang="en-US" sz="1950" dirty="0"/>
              <a:t>What about Grover’s algorithm?</a:t>
            </a:r>
          </a:p>
        </p:txBody>
      </p:sp>
    </p:spTree>
    <p:extLst>
      <p:ext uri="{BB962C8B-B14F-4D97-AF65-F5344CB8AC3E}">
        <p14:creationId xmlns:p14="http://schemas.microsoft.com/office/powerpoint/2010/main" val="85838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5"/>
          </p:nvPr>
        </p:nvSpPr>
        <p:spPr>
          <a:xfrm>
            <a:off x="454725" y="637673"/>
            <a:ext cx="8234550" cy="3905961"/>
          </a:xfrm>
        </p:spPr>
        <p:txBody>
          <a:bodyPr/>
          <a:lstStyle/>
          <a:p>
            <a:endParaRPr lang="en-US" sz="800" dirty="0"/>
          </a:p>
          <a:p>
            <a:r>
              <a:rPr lang="en-US" sz="1600" dirty="0"/>
              <a:t>We can run already quantum circuits that we cannot simulate classically.</a:t>
            </a:r>
          </a:p>
          <a:p>
            <a:r>
              <a:rPr lang="en-US" sz="1600" dirty="0"/>
              <a:t>The question is what useful problems can we solve on quantum computers</a:t>
            </a:r>
          </a:p>
          <a:p>
            <a:pPr lvl="1"/>
            <a:r>
              <a:rPr lang="en-US" sz="1400" dirty="0"/>
              <a:t>In the near-future</a:t>
            </a:r>
          </a:p>
          <a:p>
            <a:pPr lvl="1"/>
            <a:r>
              <a:rPr lang="en-US" sz="1400" dirty="0"/>
              <a:t>In the far-future</a:t>
            </a:r>
            <a:endParaRPr lang="en-US" sz="1600" dirty="0"/>
          </a:p>
          <a:p>
            <a:pPr marL="0" indent="0" algn="ctr">
              <a:buNone/>
            </a:pPr>
            <a:endParaRPr lang="en-US" sz="1600" dirty="0"/>
          </a:p>
          <a:p>
            <a:pPr marL="0" indent="0" algn="ctr">
              <a:buNone/>
            </a:pPr>
            <a:r>
              <a:rPr lang="en-US" sz="1600" dirty="0"/>
              <a:t>A few assorted themes for the rest of this talk…</a:t>
            </a:r>
          </a:p>
          <a:p>
            <a:pPr marL="0" indent="0" algn="ctr">
              <a:buNone/>
            </a:pPr>
            <a:r>
              <a:rPr lang="en-US" sz="1600" b="1" dirty="0">
                <a:solidFill>
                  <a:schemeClr val="tx1"/>
                </a:solidFill>
              </a:rPr>
              <a:t>What will quantum computing look like in the near-term?</a:t>
            </a:r>
          </a:p>
          <a:p>
            <a:pPr marL="0" indent="0" algn="ctr">
              <a:buNone/>
            </a:pPr>
            <a:r>
              <a:rPr lang="en-US" sz="1600" b="1" dirty="0">
                <a:solidFill>
                  <a:schemeClr val="tx1"/>
                </a:solidFill>
                <a:sym typeface="Wingdings" panose="05000000000000000000" pitchFamily="2" charset="2"/>
              </a:rPr>
              <a:t>Some HEP applications of Quantum Computing</a:t>
            </a:r>
          </a:p>
          <a:p>
            <a:pPr marL="0" indent="0" algn="ctr">
              <a:buNone/>
            </a:pPr>
            <a:r>
              <a:rPr lang="en-US" sz="1600" b="1" dirty="0">
                <a:solidFill>
                  <a:schemeClr val="tx1"/>
                </a:solidFill>
                <a:sym typeface="Wingdings" panose="05000000000000000000" pitchFamily="2" charset="2"/>
              </a:rPr>
              <a:t>HEP for Quantum Computing Hardware</a:t>
            </a:r>
          </a:p>
          <a:p>
            <a:pPr marL="0" indent="0" algn="ctr">
              <a:buNone/>
            </a:pPr>
            <a:r>
              <a:rPr lang="en-US" sz="1600" b="1" dirty="0">
                <a:solidFill>
                  <a:schemeClr val="tx1"/>
                </a:solidFill>
                <a:sym typeface="Wingdings" panose="05000000000000000000" pitchFamily="2" charset="2"/>
              </a:rPr>
              <a:t>Quantum Sensing</a:t>
            </a:r>
            <a:endParaRPr lang="en-US" sz="1400" b="1" dirty="0">
              <a:solidFill>
                <a:schemeClr val="tx1"/>
              </a:solidFill>
              <a:sym typeface="Wingdings" panose="05000000000000000000" pitchFamily="2" charset="2"/>
            </a:endParaRPr>
          </a:p>
        </p:txBody>
      </p:sp>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a:t>Prasanth Shyamsundar | Quantum Computing and High Energy Physics</a:t>
            </a:r>
            <a:endParaRPr lang="en-US" b="1" dirty="0"/>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8</a:t>
            </a:fld>
            <a:endParaRPr lang="en-US" dirty="0"/>
          </a:p>
        </p:txBody>
      </p:sp>
      <p:sp>
        <p:nvSpPr>
          <p:cNvPr id="10" name="Title 9"/>
          <p:cNvSpPr>
            <a:spLocks noGrp="1"/>
          </p:cNvSpPr>
          <p:nvPr>
            <p:ph type="title"/>
          </p:nvPr>
        </p:nvSpPr>
        <p:spPr>
          <a:xfrm>
            <a:off x="454725" y="227559"/>
            <a:ext cx="8686800" cy="320908"/>
          </a:xfrm>
        </p:spPr>
        <p:txBody>
          <a:bodyPr/>
          <a:lstStyle/>
          <a:p>
            <a:r>
              <a:rPr lang="en-US" sz="1950" dirty="0"/>
              <a:t>Outlook for this talk…</a:t>
            </a:r>
          </a:p>
        </p:txBody>
      </p:sp>
    </p:spTree>
    <p:extLst>
      <p:ext uri="{BB962C8B-B14F-4D97-AF65-F5344CB8AC3E}">
        <p14:creationId xmlns:p14="http://schemas.microsoft.com/office/powerpoint/2010/main" val="564947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2"/>
          </p:nvPr>
        </p:nvSpPr>
        <p:spPr/>
        <p:txBody>
          <a:bodyPr/>
          <a:lstStyle/>
          <a:p>
            <a:pPr>
              <a:defRPr/>
            </a:pPr>
            <a:r>
              <a:rPr lang="en-US"/>
              <a:t>Oct 3 2023</a:t>
            </a:r>
            <a:endParaRPr lang="en-US" dirty="0"/>
          </a:p>
        </p:txBody>
      </p:sp>
      <p:sp>
        <p:nvSpPr>
          <p:cNvPr id="7" name="Footer Placeholder 6"/>
          <p:cNvSpPr>
            <a:spLocks noGrp="1"/>
          </p:cNvSpPr>
          <p:nvPr>
            <p:ph type="ftr" sz="quarter" idx="3"/>
          </p:nvPr>
        </p:nvSpPr>
        <p:spPr/>
        <p:txBody>
          <a:bodyPr/>
          <a:lstStyle/>
          <a:p>
            <a:pPr>
              <a:defRPr/>
            </a:pPr>
            <a:r>
              <a:rPr lang="en-US" b="1"/>
              <a:t>Prasanth Shyamsundar | Quantum Computing and High Energy Physics</a:t>
            </a:r>
            <a:endParaRPr lang="en-US" b="1" dirty="0"/>
          </a:p>
        </p:txBody>
      </p:sp>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9</a:t>
            </a:fld>
            <a:endParaRPr lang="en-US" dirty="0"/>
          </a:p>
        </p:txBody>
      </p:sp>
      <p:sp>
        <p:nvSpPr>
          <p:cNvPr id="10" name="Title 9"/>
          <p:cNvSpPr>
            <a:spLocks noGrp="1"/>
          </p:cNvSpPr>
          <p:nvPr>
            <p:ph type="title"/>
          </p:nvPr>
        </p:nvSpPr>
        <p:spPr>
          <a:xfrm>
            <a:off x="429419" y="2012185"/>
            <a:ext cx="8347938" cy="320908"/>
          </a:xfrm>
        </p:spPr>
        <p:txBody>
          <a:bodyPr/>
          <a:lstStyle/>
          <a:p>
            <a:pPr algn="ctr"/>
            <a:r>
              <a:rPr lang="en-US" sz="1950" dirty="0"/>
              <a:t>What will Quantum Computing Look Like</a:t>
            </a:r>
            <a:br>
              <a:rPr lang="en-US" sz="1950" dirty="0"/>
            </a:br>
            <a:r>
              <a:rPr lang="en-US" sz="1950" dirty="0"/>
              <a:t>in the Near-Term?</a:t>
            </a:r>
          </a:p>
        </p:txBody>
      </p:sp>
    </p:spTree>
    <p:extLst>
      <p:ext uri="{BB962C8B-B14F-4D97-AF65-F5344CB8AC3E}">
        <p14:creationId xmlns:p14="http://schemas.microsoft.com/office/powerpoint/2010/main" val="2022513849"/>
      </p:ext>
    </p:extLst>
  </p:cSld>
  <p:clrMapOvr>
    <a:masterClrMapping/>
  </p:clrMapOvr>
</p:sld>
</file>

<file path=ppt/theme/theme1.xml><?xml version="1.0" encoding="utf-8"?>
<a:theme xmlns:a="http://schemas.openxmlformats.org/drawingml/2006/main" name="Fermilab_PPT_0909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4" id="{CB7ACBD4-1FF4-4C43-816D-7134F0E2B41D}" vid="{8773B698-5E34-8649-83D5-C6AC28019C7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FNAL_Powerpoint_16x9-seasons_052121</Template>
  <TotalTime>461</TotalTime>
  <Words>1974</Words>
  <Application>Microsoft Office PowerPoint</Application>
  <PresentationFormat>On-screen Show (16:9)</PresentationFormat>
  <Paragraphs>233</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Cambria Math</vt:lpstr>
      <vt:lpstr>Helvetica</vt:lpstr>
      <vt:lpstr>Fermilab_PPT_090915</vt:lpstr>
      <vt:lpstr>PowerPoint Presentation</vt:lpstr>
      <vt:lpstr>The Allure of Quantum Computing</vt:lpstr>
      <vt:lpstr>Some Difficulties in Quantum Computing…</vt:lpstr>
      <vt:lpstr>We’re already there!</vt:lpstr>
      <vt:lpstr>So, why do we still keep classical computers around?</vt:lpstr>
      <vt:lpstr>What about Shor’s algorithm?</vt:lpstr>
      <vt:lpstr>What about Grover’s algorithm?</vt:lpstr>
      <vt:lpstr>Outlook for this talk…</vt:lpstr>
      <vt:lpstr>What will Quantum Computing Look Like in the Near-Term?</vt:lpstr>
      <vt:lpstr>PowerPoint Presentation</vt:lpstr>
      <vt:lpstr>Classical-Quantum Hybrid Approaches </vt:lpstr>
      <vt:lpstr>Error Mitigation, Fidelity Estimation, etc.</vt:lpstr>
      <vt:lpstr>Some Error Mitigation Techniques</vt:lpstr>
      <vt:lpstr>Scaling Up Using Classical Post Processing</vt:lpstr>
      <vt:lpstr>Some HEP Applications of Quantum Computing</vt:lpstr>
      <vt:lpstr>Simulations of Quantum Phenomena</vt:lpstr>
      <vt:lpstr>An Application of the Quantum Mean Estimation Algorithm</vt:lpstr>
      <vt:lpstr>Quantum Data Analysis/Machine Learning</vt:lpstr>
      <vt:lpstr>HEP for Quantum Computing Hardware</vt:lpstr>
      <vt:lpstr>HEP for Quantum Hardware</vt:lpstr>
      <vt:lpstr>Quantum Sensing</vt:lpstr>
      <vt:lpstr>Acknowledgments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Prasanth Shyamsundar</dc:creator>
  <cp:lastModifiedBy>Prasanth Shyamsundar</cp:lastModifiedBy>
  <cp:revision>12</cp:revision>
  <cp:lastPrinted>2014-01-20T19:40:21Z</cp:lastPrinted>
  <dcterms:created xsi:type="dcterms:W3CDTF">2023-10-03T00:06:06Z</dcterms:created>
  <dcterms:modified xsi:type="dcterms:W3CDTF">2023-10-03T17:37:23Z</dcterms:modified>
</cp:coreProperties>
</file>