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media/image9.jpg" ContentType="image/jpeg"/>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3"/>
  </p:notesMasterIdLst>
  <p:sldIdLst>
    <p:sldId id="262" r:id="rId5"/>
    <p:sldId id="2076136952" r:id="rId6"/>
    <p:sldId id="2484" r:id="rId7"/>
    <p:sldId id="264" r:id="rId8"/>
    <p:sldId id="265" r:id="rId9"/>
    <p:sldId id="266" r:id="rId10"/>
    <p:sldId id="267" r:id="rId11"/>
    <p:sldId id="268" r:id="rId12"/>
    <p:sldId id="271" r:id="rId13"/>
    <p:sldId id="454" r:id="rId14"/>
    <p:sldId id="4293" r:id="rId15"/>
    <p:sldId id="4427" r:id="rId16"/>
    <p:sldId id="2076136953" r:id="rId17"/>
    <p:sldId id="4267" r:id="rId18"/>
    <p:sldId id="2513" r:id="rId19"/>
    <p:sldId id="2076136948" r:id="rId20"/>
    <p:sldId id="2076136947" r:id="rId21"/>
    <p:sldId id="256" r:id="rId22"/>
    <p:sldId id="279" r:id="rId23"/>
    <p:sldId id="1659" r:id="rId24"/>
    <p:sldId id="381" r:id="rId25"/>
    <p:sldId id="1656" r:id="rId26"/>
    <p:sldId id="1657" r:id="rId27"/>
    <p:sldId id="281" r:id="rId28"/>
    <p:sldId id="1619" r:id="rId29"/>
    <p:sldId id="1620" r:id="rId30"/>
    <p:sldId id="1641" r:id="rId31"/>
    <p:sldId id="316" r:id="rId32"/>
    <p:sldId id="1623" r:id="rId33"/>
    <p:sldId id="1580" r:id="rId34"/>
    <p:sldId id="1622" r:id="rId35"/>
    <p:sldId id="1658" r:id="rId36"/>
    <p:sldId id="891" r:id="rId37"/>
    <p:sldId id="257" r:id="rId38"/>
    <p:sldId id="276" r:id="rId39"/>
    <p:sldId id="2076136960" r:id="rId40"/>
    <p:sldId id="2076136961" r:id="rId41"/>
    <p:sldId id="1660" r:id="rId42"/>
    <p:sldId id="274" r:id="rId43"/>
    <p:sldId id="1654" r:id="rId44"/>
    <p:sldId id="273" r:id="rId45"/>
    <p:sldId id="2076136962" r:id="rId46"/>
    <p:sldId id="1638" r:id="rId47"/>
    <p:sldId id="2076136949" r:id="rId48"/>
    <p:sldId id="2076136963" r:id="rId49"/>
    <p:sldId id="2076136951" r:id="rId50"/>
    <p:sldId id="470" r:id="rId51"/>
    <p:sldId id="2076136964" r:id="rId52"/>
  </p:sldIdLst>
  <p:sldSz cx="12192000" cy="6858000"/>
  <p:notesSz cx="7104063"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A2FA5AFE-2E53-4F57-980D-614AC0BF7800}">
          <p14:sldIdLst>
            <p14:sldId id="262"/>
            <p14:sldId id="2076136952"/>
            <p14:sldId id="2484"/>
            <p14:sldId id="264"/>
            <p14:sldId id="265"/>
            <p14:sldId id="266"/>
            <p14:sldId id="267"/>
            <p14:sldId id="268"/>
            <p14:sldId id="271"/>
            <p14:sldId id="454"/>
            <p14:sldId id="4293"/>
            <p14:sldId id="4427"/>
            <p14:sldId id="2076136953"/>
            <p14:sldId id="4267"/>
            <p14:sldId id="2513"/>
            <p14:sldId id="2076136948"/>
            <p14:sldId id="2076136947"/>
            <p14:sldId id="256"/>
            <p14:sldId id="279"/>
            <p14:sldId id="1659"/>
            <p14:sldId id="381"/>
            <p14:sldId id="1656"/>
            <p14:sldId id="1657"/>
            <p14:sldId id="281"/>
            <p14:sldId id="1619"/>
            <p14:sldId id="1620"/>
            <p14:sldId id="1641"/>
            <p14:sldId id="316"/>
            <p14:sldId id="1623"/>
            <p14:sldId id="1580"/>
            <p14:sldId id="1622"/>
            <p14:sldId id="1658"/>
            <p14:sldId id="891"/>
            <p14:sldId id="257"/>
            <p14:sldId id="276"/>
            <p14:sldId id="2076136960"/>
            <p14:sldId id="2076136961"/>
            <p14:sldId id="1660"/>
            <p14:sldId id="274"/>
            <p14:sldId id="1654"/>
            <p14:sldId id="273"/>
            <p14:sldId id="2076136962"/>
            <p14:sldId id="1638"/>
            <p14:sldId id="2076136949"/>
            <p14:sldId id="2076136963"/>
            <p14:sldId id="2076136951"/>
            <p14:sldId id="470"/>
            <p14:sldId id="2076136964"/>
          </p14:sldIdLst>
        </p14:section>
        <p14:section name="Section sans titre" id="{5D27CE0C-188E-478B-9DFB-D2C599D35C5F}">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rdane Berland" initials="JB" lastIdx="1" clrIdx="0">
    <p:extLst>
      <p:ext uri="{19B8F6BF-5375-455C-9EA6-DF929625EA0E}">
        <p15:presenceInfo xmlns:p15="http://schemas.microsoft.com/office/powerpoint/2012/main" userId="S::jberland@aficar.com::783af0d3-964a-4fac-ac61-4045d9adf51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1A1C"/>
    <a:srgbClr val="073871"/>
    <a:srgbClr val="FFFFFF"/>
    <a:srgbClr val="F68276"/>
    <a:srgbClr val="854D57"/>
    <a:srgbClr val="D8CE13"/>
    <a:srgbClr val="7CA794"/>
    <a:srgbClr val="E26D4A"/>
    <a:srgbClr val="75A493"/>
    <a:srgbClr val="121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94" autoAdjust="0"/>
    <p:restoredTop sz="94088" autoAdjust="0"/>
  </p:normalViewPr>
  <p:slideViewPr>
    <p:cSldViewPr snapToGrid="0">
      <p:cViewPr varScale="1">
        <p:scale>
          <a:sx n="122" d="100"/>
          <a:sy n="122" d="100"/>
        </p:scale>
        <p:origin x="35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293F31-2957-4508-A583-1D194C5322E2}"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51C56410-A492-49F5-B8D1-35051080251B}">
      <dgm:prSet phldrT="[Text]" custT="1"/>
      <dgm:spPr/>
      <dgm:t>
        <a:bodyPr/>
        <a:lstStyle/>
        <a:p>
          <a:r>
            <a:rPr lang="en-US" sz="2800" dirty="0"/>
            <a:t>Phase 1</a:t>
          </a:r>
        </a:p>
      </dgm:t>
    </dgm:pt>
    <dgm:pt modelId="{230CF435-C29C-486A-B267-3B1FCA186BDF}" type="parTrans" cxnId="{2F2EC36D-5D8E-40EA-9F2F-8C7940E2CFC6}">
      <dgm:prSet/>
      <dgm:spPr/>
      <dgm:t>
        <a:bodyPr/>
        <a:lstStyle/>
        <a:p>
          <a:endParaRPr lang="en-US"/>
        </a:p>
      </dgm:t>
    </dgm:pt>
    <dgm:pt modelId="{93CD420A-ED62-480A-A144-8EA418507DE9}" type="sibTrans" cxnId="{2F2EC36D-5D8E-40EA-9F2F-8C7940E2CFC6}">
      <dgm:prSet/>
      <dgm:spPr/>
      <dgm:t>
        <a:bodyPr/>
        <a:lstStyle/>
        <a:p>
          <a:endParaRPr lang="en-US"/>
        </a:p>
      </dgm:t>
    </dgm:pt>
    <dgm:pt modelId="{8DF3C7BB-8FAA-4FA8-B005-0B1427394997}">
      <dgm:prSet phldrT="[Text]" custT="1"/>
      <dgm:spPr/>
      <dgm:t>
        <a:bodyPr/>
        <a:lstStyle/>
        <a:p>
          <a:pPr marL="0" indent="0" algn="l">
            <a:buFont typeface="Arial" panose="020B0604020202020204" pitchFamily="34" charset="0"/>
            <a:buNone/>
          </a:pPr>
          <a:r>
            <a:rPr lang="fr-CH" sz="1000" b="0" dirty="0">
              <a:solidFill>
                <a:srgbClr val="000000"/>
              </a:solidFill>
            </a:rPr>
            <a:t>Framework </a:t>
          </a:r>
          <a:r>
            <a:rPr lang="en-US" sz="1000" b="0" noProof="0" dirty="0">
              <a:solidFill>
                <a:srgbClr val="000000"/>
              </a:solidFill>
            </a:rPr>
            <a:t>definition</a:t>
          </a:r>
          <a:r>
            <a:rPr lang="fr-CH" sz="1000" b="0" dirty="0">
              <a:solidFill>
                <a:srgbClr val="000000"/>
              </a:solidFill>
            </a:rPr>
            <a:t> and </a:t>
          </a:r>
          <a:r>
            <a:rPr lang="fr-CH" sz="1000" b="0" dirty="0" err="1">
              <a:solidFill>
                <a:srgbClr val="000000"/>
              </a:solidFill>
            </a:rPr>
            <a:t>target</a:t>
          </a:r>
          <a:r>
            <a:rPr lang="fr-CH" sz="1000" b="0" dirty="0">
              <a:solidFill>
                <a:srgbClr val="000000"/>
              </a:solidFill>
            </a:rPr>
            <a:t> validation </a:t>
          </a:r>
          <a:endParaRPr lang="en-US" sz="1000" b="0" dirty="0">
            <a:solidFill>
              <a:srgbClr val="000000"/>
            </a:solidFill>
          </a:endParaRPr>
        </a:p>
      </dgm:t>
    </dgm:pt>
    <dgm:pt modelId="{4A717BFE-B379-4381-AD87-AEB09EA7F163}" type="parTrans" cxnId="{508FE740-BCC2-4965-9714-5CA4565172F8}">
      <dgm:prSet/>
      <dgm:spPr/>
      <dgm:t>
        <a:bodyPr/>
        <a:lstStyle/>
        <a:p>
          <a:endParaRPr lang="en-US"/>
        </a:p>
      </dgm:t>
    </dgm:pt>
    <dgm:pt modelId="{DBFCA2B9-F7FB-4741-AA59-7D2E94490225}" type="sibTrans" cxnId="{508FE740-BCC2-4965-9714-5CA4565172F8}">
      <dgm:prSet/>
      <dgm:spPr/>
      <dgm:t>
        <a:bodyPr/>
        <a:lstStyle/>
        <a:p>
          <a:endParaRPr lang="en-US"/>
        </a:p>
      </dgm:t>
    </dgm:pt>
    <dgm:pt modelId="{9BB60888-5AF3-47CC-AF2C-22A5DA54C719}">
      <dgm:prSet phldrT="[Text]" custT="1"/>
      <dgm:spPr/>
      <dgm:t>
        <a:bodyPr/>
        <a:lstStyle/>
        <a:p>
          <a:r>
            <a:rPr lang="en-US" sz="2800" dirty="0"/>
            <a:t>Phase 2</a:t>
          </a:r>
        </a:p>
      </dgm:t>
    </dgm:pt>
    <dgm:pt modelId="{180CB8C6-40DD-4467-8C16-75E59A6885A6}" type="parTrans" cxnId="{EB23C3B6-F858-461C-B92D-73DA926E72B1}">
      <dgm:prSet/>
      <dgm:spPr/>
      <dgm:t>
        <a:bodyPr/>
        <a:lstStyle/>
        <a:p>
          <a:endParaRPr lang="en-US"/>
        </a:p>
      </dgm:t>
    </dgm:pt>
    <dgm:pt modelId="{E3838079-2A6C-4CD2-B8CA-4EF95327DC09}" type="sibTrans" cxnId="{EB23C3B6-F858-461C-B92D-73DA926E72B1}">
      <dgm:prSet/>
      <dgm:spPr/>
      <dgm:t>
        <a:bodyPr/>
        <a:lstStyle/>
        <a:p>
          <a:endParaRPr lang="en-US"/>
        </a:p>
      </dgm:t>
    </dgm:pt>
    <dgm:pt modelId="{772CEEB7-5FBF-4005-95DB-54E1B6A872B2}">
      <dgm:prSet phldrT="[Text]" custT="1"/>
      <dgm:spPr/>
      <dgm:t>
        <a:bodyPr/>
        <a:lstStyle/>
        <a:p>
          <a:r>
            <a:rPr lang="en-US" sz="2800" dirty="0"/>
            <a:t>Phase 3</a:t>
          </a:r>
        </a:p>
      </dgm:t>
    </dgm:pt>
    <dgm:pt modelId="{43CF040D-1DB0-4A45-95AB-F002D3249FD6}" type="parTrans" cxnId="{6A76A1B2-3506-4263-B2DF-8634B93A1445}">
      <dgm:prSet/>
      <dgm:spPr/>
      <dgm:t>
        <a:bodyPr/>
        <a:lstStyle/>
        <a:p>
          <a:endParaRPr lang="en-US"/>
        </a:p>
      </dgm:t>
    </dgm:pt>
    <dgm:pt modelId="{9BDBF334-15BD-4BE1-BADF-6A85E4B3FD18}" type="sibTrans" cxnId="{6A76A1B2-3506-4263-B2DF-8634B93A1445}">
      <dgm:prSet/>
      <dgm:spPr/>
      <dgm:t>
        <a:bodyPr/>
        <a:lstStyle/>
        <a:p>
          <a:endParaRPr lang="en-US"/>
        </a:p>
      </dgm:t>
    </dgm:pt>
    <dgm:pt modelId="{0CEB6ED4-CAAC-4772-8AD7-37029CE27F85}">
      <dgm:prSet phldrT="[Text]" custT="1"/>
      <dgm:spPr/>
      <dgm:t>
        <a:bodyPr/>
        <a:lstStyle/>
        <a:p>
          <a:pPr>
            <a:buFont typeface="Arial" panose="020B0604020202020204" pitchFamily="34" charset="0"/>
            <a:buChar char="•"/>
          </a:pPr>
          <a:r>
            <a:rPr lang="en-GB" sz="1000" b="0" dirty="0">
              <a:solidFill>
                <a:srgbClr val="000000"/>
              </a:solidFill>
            </a:rPr>
            <a:t>Action plan creation</a:t>
          </a:r>
          <a:endParaRPr lang="en-US" sz="1000" b="0" dirty="0">
            <a:solidFill>
              <a:srgbClr val="000000"/>
            </a:solidFill>
          </a:endParaRPr>
        </a:p>
      </dgm:t>
    </dgm:pt>
    <dgm:pt modelId="{47097917-514E-46C9-8E71-797F89768C98}" type="parTrans" cxnId="{569E48D6-E0BC-409C-BE25-978207458F2F}">
      <dgm:prSet/>
      <dgm:spPr/>
      <dgm:t>
        <a:bodyPr/>
        <a:lstStyle/>
        <a:p>
          <a:endParaRPr lang="en-US"/>
        </a:p>
      </dgm:t>
    </dgm:pt>
    <dgm:pt modelId="{8B398F5C-8863-40AF-B413-A9E906144F44}" type="sibTrans" cxnId="{569E48D6-E0BC-409C-BE25-978207458F2F}">
      <dgm:prSet/>
      <dgm:spPr/>
      <dgm:t>
        <a:bodyPr/>
        <a:lstStyle/>
        <a:p>
          <a:endParaRPr lang="en-US"/>
        </a:p>
      </dgm:t>
    </dgm:pt>
    <dgm:pt modelId="{DA1C40C1-AEAC-43DC-B9D3-C757155AA414}">
      <dgm:prSet custT="1"/>
      <dgm:spPr/>
      <dgm:t>
        <a:bodyPr/>
        <a:lstStyle/>
        <a:p>
          <a:pPr marL="0" indent="0" algn="l">
            <a:buFont typeface="Arial" panose="020B0604020202020204" pitchFamily="34" charset="0"/>
            <a:buNone/>
          </a:pPr>
          <a:r>
            <a:rPr lang="en-GB" sz="1000" b="0" dirty="0">
              <a:solidFill>
                <a:srgbClr val="000000"/>
              </a:solidFill>
            </a:rPr>
            <a:t>Explanation and clarification to stakeholders </a:t>
          </a:r>
        </a:p>
      </dgm:t>
    </dgm:pt>
    <dgm:pt modelId="{A49ED919-2E34-481C-A4D8-E60E0166574A}" type="parTrans" cxnId="{BD776D48-6184-418A-9059-AF24A3C4F369}">
      <dgm:prSet/>
      <dgm:spPr/>
      <dgm:t>
        <a:bodyPr/>
        <a:lstStyle/>
        <a:p>
          <a:endParaRPr lang="en-US"/>
        </a:p>
      </dgm:t>
    </dgm:pt>
    <dgm:pt modelId="{8F5A03CE-D801-4508-81C1-D1EF3DBFBBF9}" type="sibTrans" cxnId="{BD776D48-6184-418A-9059-AF24A3C4F369}">
      <dgm:prSet/>
      <dgm:spPr/>
      <dgm:t>
        <a:bodyPr/>
        <a:lstStyle/>
        <a:p>
          <a:endParaRPr lang="en-US"/>
        </a:p>
      </dgm:t>
    </dgm:pt>
    <dgm:pt modelId="{F9967A2D-89E4-4F2B-97BE-B32F9CE7A8A2}">
      <dgm:prSet custT="1"/>
      <dgm:spPr/>
      <dgm:t>
        <a:bodyPr/>
        <a:lstStyle/>
        <a:p>
          <a:pPr marL="0" indent="0" algn="l">
            <a:buFont typeface="Arial" panose="020B0604020202020204" pitchFamily="34" charset="0"/>
            <a:buNone/>
          </a:pPr>
          <a:r>
            <a:rPr lang="en-GB" sz="1000" b="0" dirty="0">
              <a:solidFill>
                <a:srgbClr val="000000"/>
              </a:solidFill>
            </a:rPr>
            <a:t>Feedback/comments collection</a:t>
          </a:r>
        </a:p>
        <a:p>
          <a:pPr marL="0" indent="0" algn="l">
            <a:buFont typeface="Arial" panose="020B0604020202020204" pitchFamily="34" charset="0"/>
            <a:buNone/>
          </a:pPr>
          <a:r>
            <a:rPr lang="en-GB" sz="1000" b="0" dirty="0">
              <a:solidFill>
                <a:srgbClr val="000000"/>
              </a:solidFill>
            </a:rPr>
            <a:t>Individual meeting preparation (key contact, decision maker) </a:t>
          </a:r>
        </a:p>
      </dgm:t>
    </dgm:pt>
    <dgm:pt modelId="{BB53D7C4-F962-43B3-95A0-60366E0D8CB3}" type="parTrans" cxnId="{AD415C72-716B-475A-8FA4-4BC7598CE2F0}">
      <dgm:prSet/>
      <dgm:spPr/>
      <dgm:t>
        <a:bodyPr/>
        <a:lstStyle/>
        <a:p>
          <a:endParaRPr lang="en-US"/>
        </a:p>
      </dgm:t>
    </dgm:pt>
    <dgm:pt modelId="{9D693A71-0E4A-43D0-87B9-219F85C513D5}" type="sibTrans" cxnId="{AD415C72-716B-475A-8FA4-4BC7598CE2F0}">
      <dgm:prSet/>
      <dgm:spPr/>
      <dgm:t>
        <a:bodyPr/>
        <a:lstStyle/>
        <a:p>
          <a:endParaRPr lang="en-US"/>
        </a:p>
      </dgm:t>
    </dgm:pt>
    <dgm:pt modelId="{2DC174EC-61D7-4404-9E50-8CB8A5464BD8}">
      <dgm:prSet phldrT="[Text]" custT="1"/>
      <dgm:spPr/>
      <dgm:t>
        <a:bodyPr/>
        <a:lstStyle/>
        <a:p>
          <a:r>
            <a:rPr lang="en-GB" sz="1050" b="0" dirty="0">
              <a:solidFill>
                <a:srgbClr val="000000"/>
              </a:solidFill>
            </a:rPr>
            <a:t>Stakeholders' involvement</a:t>
          </a:r>
          <a:endParaRPr lang="en-US" sz="1100" dirty="0"/>
        </a:p>
      </dgm:t>
    </dgm:pt>
    <dgm:pt modelId="{1A9230E4-F219-4B60-9CFC-0D0F802BD9D4}" type="sibTrans" cxnId="{C4B6E9D0-6070-488B-8143-FA7EAFBADBC1}">
      <dgm:prSet/>
      <dgm:spPr/>
      <dgm:t>
        <a:bodyPr/>
        <a:lstStyle/>
        <a:p>
          <a:endParaRPr lang="en-US"/>
        </a:p>
      </dgm:t>
    </dgm:pt>
    <dgm:pt modelId="{8F7858F1-7A38-4B38-A60B-33657606E77A}" type="parTrans" cxnId="{C4B6E9D0-6070-488B-8143-FA7EAFBADBC1}">
      <dgm:prSet/>
      <dgm:spPr/>
      <dgm:t>
        <a:bodyPr/>
        <a:lstStyle/>
        <a:p>
          <a:endParaRPr lang="en-US"/>
        </a:p>
      </dgm:t>
    </dgm:pt>
    <dgm:pt modelId="{F81E7ED9-18BD-487D-BC68-F212166C147F}">
      <dgm:prSet custT="1"/>
      <dgm:spPr/>
      <dgm:t>
        <a:bodyPr/>
        <a:lstStyle/>
        <a:p>
          <a:r>
            <a:rPr lang="en-GB" sz="1050" b="0" dirty="0">
              <a:solidFill>
                <a:srgbClr val="000000"/>
              </a:solidFill>
            </a:rPr>
            <a:t>Mobility needs to be considered </a:t>
          </a:r>
        </a:p>
      </dgm:t>
    </dgm:pt>
    <dgm:pt modelId="{397B60B3-D83C-4D33-87B0-B9FA965CA063}" type="parTrans" cxnId="{C3405716-41ED-4A3D-A6D8-A30777CB307F}">
      <dgm:prSet/>
      <dgm:spPr/>
      <dgm:t>
        <a:bodyPr/>
        <a:lstStyle/>
        <a:p>
          <a:endParaRPr lang="en-US"/>
        </a:p>
      </dgm:t>
    </dgm:pt>
    <dgm:pt modelId="{475E76F7-50FF-4308-BA9F-F1E501D00595}" type="sibTrans" cxnId="{C3405716-41ED-4A3D-A6D8-A30777CB307F}">
      <dgm:prSet/>
      <dgm:spPr/>
      <dgm:t>
        <a:bodyPr/>
        <a:lstStyle/>
        <a:p>
          <a:endParaRPr lang="en-US"/>
        </a:p>
      </dgm:t>
    </dgm:pt>
    <dgm:pt modelId="{987BFB00-DAC0-4B58-901B-662239C8A525}">
      <dgm:prSet custT="1"/>
      <dgm:spPr/>
      <dgm:t>
        <a:bodyPr/>
        <a:lstStyle/>
        <a:p>
          <a:r>
            <a:rPr lang="en-GB" sz="1050" b="0" dirty="0">
              <a:solidFill>
                <a:srgbClr val="000000"/>
              </a:solidFill>
            </a:rPr>
            <a:t>Alternatives to the present mobility modes</a:t>
          </a:r>
        </a:p>
      </dgm:t>
    </dgm:pt>
    <dgm:pt modelId="{D8828D4B-30F0-4749-A1F6-E6F0E24E4421}" type="parTrans" cxnId="{6306F21E-6194-4874-800C-94496D547902}">
      <dgm:prSet/>
      <dgm:spPr/>
      <dgm:t>
        <a:bodyPr/>
        <a:lstStyle/>
        <a:p>
          <a:endParaRPr lang="en-US"/>
        </a:p>
      </dgm:t>
    </dgm:pt>
    <dgm:pt modelId="{7FD93740-6F91-43DF-B34E-DD0F9988E3D6}" type="sibTrans" cxnId="{6306F21E-6194-4874-800C-94496D547902}">
      <dgm:prSet/>
      <dgm:spPr/>
      <dgm:t>
        <a:bodyPr/>
        <a:lstStyle/>
        <a:p>
          <a:endParaRPr lang="en-US"/>
        </a:p>
      </dgm:t>
    </dgm:pt>
    <dgm:pt modelId="{A19BC33C-EED4-494A-A8A1-6ECB26BED0C6}">
      <dgm:prSet custT="1"/>
      <dgm:spPr/>
      <dgm:t>
        <a:bodyPr/>
        <a:lstStyle/>
        <a:p>
          <a:r>
            <a:rPr lang="en-GB" sz="1050" b="0" dirty="0">
              <a:solidFill>
                <a:srgbClr val="000000"/>
              </a:solidFill>
            </a:rPr>
            <a:t>Data driven decision</a:t>
          </a:r>
        </a:p>
      </dgm:t>
    </dgm:pt>
    <dgm:pt modelId="{D29BEC26-B29A-4875-8318-3D9D2C4B5F8F}" type="parTrans" cxnId="{F9DB15D4-0DA3-44B9-AE50-E1F49A81FD0F}">
      <dgm:prSet/>
      <dgm:spPr/>
      <dgm:t>
        <a:bodyPr/>
        <a:lstStyle/>
        <a:p>
          <a:endParaRPr lang="en-US"/>
        </a:p>
      </dgm:t>
    </dgm:pt>
    <dgm:pt modelId="{633CA43E-44A7-4555-9918-40518024B60D}" type="sibTrans" cxnId="{F9DB15D4-0DA3-44B9-AE50-E1F49A81FD0F}">
      <dgm:prSet/>
      <dgm:spPr/>
      <dgm:t>
        <a:bodyPr/>
        <a:lstStyle/>
        <a:p>
          <a:endParaRPr lang="en-US"/>
        </a:p>
      </dgm:t>
    </dgm:pt>
    <dgm:pt modelId="{94FD83FC-E58E-4683-98F5-14A132E549C7}">
      <dgm:prSet/>
      <dgm:spPr/>
      <dgm:t>
        <a:bodyPr/>
        <a:lstStyle/>
        <a:p>
          <a:endParaRPr lang="en-GB" sz="3600" b="0" dirty="0">
            <a:solidFill>
              <a:srgbClr val="000000"/>
            </a:solidFill>
          </a:endParaRPr>
        </a:p>
      </dgm:t>
    </dgm:pt>
    <dgm:pt modelId="{0C59BDDA-D67C-41AE-9327-8DCEB08169B1}" type="parTrans" cxnId="{F630F1D3-4C37-4CEC-AB45-2A51B91CDF62}">
      <dgm:prSet/>
      <dgm:spPr/>
      <dgm:t>
        <a:bodyPr/>
        <a:lstStyle/>
        <a:p>
          <a:endParaRPr lang="en-US"/>
        </a:p>
      </dgm:t>
    </dgm:pt>
    <dgm:pt modelId="{C460DF57-FF23-434E-BB01-386FFA0D061B}" type="sibTrans" cxnId="{F630F1D3-4C37-4CEC-AB45-2A51B91CDF62}">
      <dgm:prSet/>
      <dgm:spPr/>
      <dgm:t>
        <a:bodyPr/>
        <a:lstStyle/>
        <a:p>
          <a:endParaRPr lang="en-US"/>
        </a:p>
      </dgm:t>
    </dgm:pt>
    <dgm:pt modelId="{E49DC12D-683B-44AA-AD70-F55F3BEBF1AE}">
      <dgm:prSet custT="1"/>
      <dgm:spPr/>
      <dgm:t>
        <a:bodyPr/>
        <a:lstStyle/>
        <a:p>
          <a:pPr>
            <a:buFont typeface="Arial" panose="020B0604020202020204" pitchFamily="34" charset="0"/>
            <a:buChar char="•"/>
          </a:pPr>
          <a:r>
            <a:rPr lang="en-GB" sz="1000" b="0" dirty="0">
              <a:solidFill>
                <a:srgbClr val="000000"/>
              </a:solidFill>
            </a:rPr>
            <a:t>Roadmap presentation to stakeholders</a:t>
          </a:r>
        </a:p>
      </dgm:t>
    </dgm:pt>
    <dgm:pt modelId="{0B58ECC9-4BFF-4270-9088-CC96ACC33C04}" type="parTrans" cxnId="{72846A3F-8AAA-411B-B95B-8577A7760ABB}">
      <dgm:prSet/>
      <dgm:spPr/>
      <dgm:t>
        <a:bodyPr/>
        <a:lstStyle/>
        <a:p>
          <a:endParaRPr lang="en-US"/>
        </a:p>
      </dgm:t>
    </dgm:pt>
    <dgm:pt modelId="{C7EB3100-1904-4B01-841D-92E476CDCA4F}" type="sibTrans" cxnId="{72846A3F-8AAA-411B-B95B-8577A7760ABB}">
      <dgm:prSet/>
      <dgm:spPr/>
      <dgm:t>
        <a:bodyPr/>
        <a:lstStyle/>
        <a:p>
          <a:endParaRPr lang="en-US"/>
        </a:p>
      </dgm:t>
    </dgm:pt>
    <dgm:pt modelId="{FC4CC0D5-89D0-4B87-B79C-1EA341B72FFD}" type="pres">
      <dgm:prSet presAssocID="{AB293F31-2957-4508-A583-1D194C5322E2}" presName="Name0" presStyleCnt="0">
        <dgm:presLayoutVars>
          <dgm:chMax val="5"/>
          <dgm:chPref val="5"/>
          <dgm:dir/>
          <dgm:animLvl val="lvl"/>
        </dgm:presLayoutVars>
      </dgm:prSet>
      <dgm:spPr/>
    </dgm:pt>
    <dgm:pt modelId="{51DCC598-BEB2-444A-A62E-7B632CC95A84}" type="pres">
      <dgm:prSet presAssocID="{51C56410-A492-49F5-B8D1-35051080251B}" presName="parentText1" presStyleLbl="node1" presStyleIdx="0" presStyleCnt="3">
        <dgm:presLayoutVars>
          <dgm:chMax/>
          <dgm:chPref val="3"/>
          <dgm:bulletEnabled val="1"/>
        </dgm:presLayoutVars>
      </dgm:prSet>
      <dgm:spPr/>
    </dgm:pt>
    <dgm:pt modelId="{9901EBC1-6028-44F5-91E2-8F73F8515397}" type="pres">
      <dgm:prSet presAssocID="{51C56410-A492-49F5-B8D1-35051080251B}" presName="childText1" presStyleLbl="solidAlignAcc1" presStyleIdx="0" presStyleCnt="3">
        <dgm:presLayoutVars>
          <dgm:chMax val="0"/>
          <dgm:chPref val="0"/>
          <dgm:bulletEnabled val="1"/>
        </dgm:presLayoutVars>
      </dgm:prSet>
      <dgm:spPr/>
    </dgm:pt>
    <dgm:pt modelId="{274B142D-71CA-4188-85AC-072D112DB6AF}" type="pres">
      <dgm:prSet presAssocID="{9BB60888-5AF3-47CC-AF2C-22A5DA54C719}" presName="parentText2" presStyleLbl="node1" presStyleIdx="1" presStyleCnt="3">
        <dgm:presLayoutVars>
          <dgm:chMax/>
          <dgm:chPref val="3"/>
          <dgm:bulletEnabled val="1"/>
        </dgm:presLayoutVars>
      </dgm:prSet>
      <dgm:spPr/>
    </dgm:pt>
    <dgm:pt modelId="{C11EA43B-6604-4F66-BFF4-F1A2F8146EA0}" type="pres">
      <dgm:prSet presAssocID="{9BB60888-5AF3-47CC-AF2C-22A5DA54C719}" presName="childText2" presStyleLbl="solidAlignAcc1" presStyleIdx="1" presStyleCnt="3">
        <dgm:presLayoutVars>
          <dgm:chMax val="0"/>
          <dgm:chPref val="0"/>
          <dgm:bulletEnabled val="1"/>
        </dgm:presLayoutVars>
      </dgm:prSet>
      <dgm:spPr/>
    </dgm:pt>
    <dgm:pt modelId="{B1FFFCA6-99F9-49C3-B77C-14AF2198D986}" type="pres">
      <dgm:prSet presAssocID="{772CEEB7-5FBF-4005-95DB-54E1B6A872B2}" presName="parentText3" presStyleLbl="node1" presStyleIdx="2" presStyleCnt="3">
        <dgm:presLayoutVars>
          <dgm:chMax/>
          <dgm:chPref val="3"/>
          <dgm:bulletEnabled val="1"/>
        </dgm:presLayoutVars>
      </dgm:prSet>
      <dgm:spPr/>
    </dgm:pt>
    <dgm:pt modelId="{2F176D7A-A33B-458E-A77E-52540B223501}" type="pres">
      <dgm:prSet presAssocID="{772CEEB7-5FBF-4005-95DB-54E1B6A872B2}" presName="childText3" presStyleLbl="solidAlignAcc1" presStyleIdx="2" presStyleCnt="3">
        <dgm:presLayoutVars>
          <dgm:chMax val="0"/>
          <dgm:chPref val="0"/>
          <dgm:bulletEnabled val="1"/>
        </dgm:presLayoutVars>
      </dgm:prSet>
      <dgm:spPr/>
    </dgm:pt>
  </dgm:ptLst>
  <dgm:cxnLst>
    <dgm:cxn modelId="{A62BC915-2C34-4231-A421-7806F4CF01F9}" type="presOf" srcId="{AB293F31-2957-4508-A583-1D194C5322E2}" destId="{FC4CC0D5-89D0-4B87-B79C-1EA341B72FFD}" srcOrd="0" destOrd="0" presId="urn:microsoft.com/office/officeart/2009/3/layout/IncreasingArrowsProcess"/>
    <dgm:cxn modelId="{C3405716-41ED-4A3D-A6D8-A30777CB307F}" srcId="{9BB60888-5AF3-47CC-AF2C-22A5DA54C719}" destId="{F81E7ED9-18BD-487D-BC68-F212166C147F}" srcOrd="1" destOrd="0" parTransId="{397B60B3-D83C-4D33-87B0-B9FA965CA063}" sibTransId="{475E76F7-50FF-4308-BA9F-F1E501D00595}"/>
    <dgm:cxn modelId="{EEA3D519-A6DC-4E51-A708-065B05022B52}" type="presOf" srcId="{E49DC12D-683B-44AA-AD70-F55F3BEBF1AE}" destId="{2F176D7A-A33B-458E-A77E-52540B223501}" srcOrd="0" destOrd="1" presId="urn:microsoft.com/office/officeart/2009/3/layout/IncreasingArrowsProcess"/>
    <dgm:cxn modelId="{6306F21E-6194-4874-800C-94496D547902}" srcId="{9BB60888-5AF3-47CC-AF2C-22A5DA54C719}" destId="{987BFB00-DAC0-4B58-901B-662239C8A525}" srcOrd="2" destOrd="0" parTransId="{D8828D4B-30F0-4749-A1F6-E6F0E24E4421}" sibTransId="{7FD93740-6F91-43DF-B34E-DD0F9988E3D6}"/>
    <dgm:cxn modelId="{F63A5123-ECF8-4A02-AA72-B03923328436}" type="presOf" srcId="{9BB60888-5AF3-47CC-AF2C-22A5DA54C719}" destId="{274B142D-71CA-4188-85AC-072D112DB6AF}" srcOrd="0" destOrd="0" presId="urn:microsoft.com/office/officeart/2009/3/layout/IncreasingArrowsProcess"/>
    <dgm:cxn modelId="{72846A3F-8AAA-411B-B95B-8577A7760ABB}" srcId="{772CEEB7-5FBF-4005-95DB-54E1B6A872B2}" destId="{E49DC12D-683B-44AA-AD70-F55F3BEBF1AE}" srcOrd="1" destOrd="0" parTransId="{0B58ECC9-4BFF-4270-9088-CC96ACC33C04}" sibTransId="{C7EB3100-1904-4B01-841D-92E476CDCA4F}"/>
    <dgm:cxn modelId="{508FE740-BCC2-4965-9714-5CA4565172F8}" srcId="{51C56410-A492-49F5-B8D1-35051080251B}" destId="{8DF3C7BB-8FAA-4FA8-B005-0B1427394997}" srcOrd="0" destOrd="0" parTransId="{4A717BFE-B379-4381-AD87-AEB09EA7F163}" sibTransId="{DBFCA2B9-F7FB-4741-AA59-7D2E94490225}"/>
    <dgm:cxn modelId="{AB33825D-A8F8-4B57-ABF9-5E9846F3CB66}" type="presOf" srcId="{F81E7ED9-18BD-487D-BC68-F212166C147F}" destId="{C11EA43B-6604-4F66-BFF4-F1A2F8146EA0}" srcOrd="0" destOrd="1" presId="urn:microsoft.com/office/officeart/2009/3/layout/IncreasingArrowsProcess"/>
    <dgm:cxn modelId="{362EF160-415E-4709-993A-14E2BE1CBE02}" type="presOf" srcId="{F9967A2D-89E4-4F2B-97BE-B32F9CE7A8A2}" destId="{9901EBC1-6028-44F5-91E2-8F73F8515397}" srcOrd="0" destOrd="2" presId="urn:microsoft.com/office/officeart/2009/3/layout/IncreasingArrowsProcess"/>
    <dgm:cxn modelId="{AD956065-720A-4CDD-ABDF-FA56C9577FCB}" type="presOf" srcId="{A19BC33C-EED4-494A-A8A1-6ECB26BED0C6}" destId="{C11EA43B-6604-4F66-BFF4-F1A2F8146EA0}" srcOrd="0" destOrd="3" presId="urn:microsoft.com/office/officeart/2009/3/layout/IncreasingArrowsProcess"/>
    <dgm:cxn modelId="{7BDD6F66-CC2D-4DC2-B3AC-DEB4D55B289C}" type="presOf" srcId="{772CEEB7-5FBF-4005-95DB-54E1B6A872B2}" destId="{B1FFFCA6-99F9-49C3-B77C-14AF2198D986}" srcOrd="0" destOrd="0" presId="urn:microsoft.com/office/officeart/2009/3/layout/IncreasingArrowsProcess"/>
    <dgm:cxn modelId="{BD776D48-6184-418A-9059-AF24A3C4F369}" srcId="{51C56410-A492-49F5-B8D1-35051080251B}" destId="{DA1C40C1-AEAC-43DC-B9D3-C757155AA414}" srcOrd="1" destOrd="0" parTransId="{A49ED919-2E34-481C-A4D8-E60E0166574A}" sibTransId="{8F5A03CE-D801-4508-81C1-D1EF3DBFBBF9}"/>
    <dgm:cxn modelId="{8131E24B-D030-4AFF-8476-9D12EA26D67C}" type="presOf" srcId="{51C56410-A492-49F5-B8D1-35051080251B}" destId="{51DCC598-BEB2-444A-A62E-7B632CC95A84}" srcOrd="0" destOrd="0" presId="urn:microsoft.com/office/officeart/2009/3/layout/IncreasingArrowsProcess"/>
    <dgm:cxn modelId="{2F2EC36D-5D8E-40EA-9F2F-8C7940E2CFC6}" srcId="{AB293F31-2957-4508-A583-1D194C5322E2}" destId="{51C56410-A492-49F5-B8D1-35051080251B}" srcOrd="0" destOrd="0" parTransId="{230CF435-C29C-486A-B267-3B1FCA186BDF}" sibTransId="{93CD420A-ED62-480A-A144-8EA418507DE9}"/>
    <dgm:cxn modelId="{AD415C72-716B-475A-8FA4-4BC7598CE2F0}" srcId="{51C56410-A492-49F5-B8D1-35051080251B}" destId="{F9967A2D-89E4-4F2B-97BE-B32F9CE7A8A2}" srcOrd="2" destOrd="0" parTransId="{BB53D7C4-F962-43B3-95A0-60366E0D8CB3}" sibTransId="{9D693A71-0E4A-43D0-87B9-219F85C513D5}"/>
    <dgm:cxn modelId="{C054DA55-4583-4CAA-B246-3FE8CA2B440C}" type="presOf" srcId="{2DC174EC-61D7-4404-9E50-8CB8A5464BD8}" destId="{C11EA43B-6604-4F66-BFF4-F1A2F8146EA0}" srcOrd="0" destOrd="0" presId="urn:microsoft.com/office/officeart/2009/3/layout/IncreasingArrowsProcess"/>
    <dgm:cxn modelId="{6DAA6B7B-C892-4C3C-BB4F-C946C64F6748}" type="presOf" srcId="{987BFB00-DAC0-4B58-901B-662239C8A525}" destId="{C11EA43B-6604-4F66-BFF4-F1A2F8146EA0}" srcOrd="0" destOrd="2" presId="urn:microsoft.com/office/officeart/2009/3/layout/IncreasingArrowsProcess"/>
    <dgm:cxn modelId="{2F839D89-F9FC-4F9C-ABC5-44A182700927}" type="presOf" srcId="{DA1C40C1-AEAC-43DC-B9D3-C757155AA414}" destId="{9901EBC1-6028-44F5-91E2-8F73F8515397}" srcOrd="0" destOrd="1" presId="urn:microsoft.com/office/officeart/2009/3/layout/IncreasingArrowsProcess"/>
    <dgm:cxn modelId="{6A76A1B2-3506-4263-B2DF-8634B93A1445}" srcId="{AB293F31-2957-4508-A583-1D194C5322E2}" destId="{772CEEB7-5FBF-4005-95DB-54E1B6A872B2}" srcOrd="2" destOrd="0" parTransId="{43CF040D-1DB0-4A45-95AB-F002D3249FD6}" sibTransId="{9BDBF334-15BD-4BE1-BADF-6A85E4B3FD18}"/>
    <dgm:cxn modelId="{EB23C3B6-F858-461C-B92D-73DA926E72B1}" srcId="{AB293F31-2957-4508-A583-1D194C5322E2}" destId="{9BB60888-5AF3-47CC-AF2C-22A5DA54C719}" srcOrd="1" destOrd="0" parTransId="{180CB8C6-40DD-4467-8C16-75E59A6885A6}" sibTransId="{E3838079-2A6C-4CD2-B8CA-4EF95327DC09}"/>
    <dgm:cxn modelId="{C4B6E9D0-6070-488B-8143-FA7EAFBADBC1}" srcId="{9BB60888-5AF3-47CC-AF2C-22A5DA54C719}" destId="{2DC174EC-61D7-4404-9E50-8CB8A5464BD8}" srcOrd="0" destOrd="0" parTransId="{8F7858F1-7A38-4B38-A60B-33657606E77A}" sibTransId="{1A9230E4-F219-4B60-9CFC-0D0F802BD9D4}"/>
    <dgm:cxn modelId="{F630F1D3-4C37-4CEC-AB45-2A51B91CDF62}" srcId="{9BB60888-5AF3-47CC-AF2C-22A5DA54C719}" destId="{94FD83FC-E58E-4683-98F5-14A132E549C7}" srcOrd="4" destOrd="0" parTransId="{0C59BDDA-D67C-41AE-9327-8DCEB08169B1}" sibTransId="{C460DF57-FF23-434E-BB01-386FFA0D061B}"/>
    <dgm:cxn modelId="{F9DB15D4-0DA3-44B9-AE50-E1F49A81FD0F}" srcId="{9BB60888-5AF3-47CC-AF2C-22A5DA54C719}" destId="{A19BC33C-EED4-494A-A8A1-6ECB26BED0C6}" srcOrd="3" destOrd="0" parTransId="{D29BEC26-B29A-4875-8318-3D9D2C4B5F8F}" sibTransId="{633CA43E-44A7-4555-9918-40518024B60D}"/>
    <dgm:cxn modelId="{569E48D6-E0BC-409C-BE25-978207458F2F}" srcId="{772CEEB7-5FBF-4005-95DB-54E1B6A872B2}" destId="{0CEB6ED4-CAAC-4772-8AD7-37029CE27F85}" srcOrd="0" destOrd="0" parTransId="{47097917-514E-46C9-8E71-797F89768C98}" sibTransId="{8B398F5C-8863-40AF-B413-A9E906144F44}"/>
    <dgm:cxn modelId="{286D1FDC-1CB7-4D43-923C-1F77FE4F7D0E}" type="presOf" srcId="{0CEB6ED4-CAAC-4772-8AD7-37029CE27F85}" destId="{2F176D7A-A33B-458E-A77E-52540B223501}" srcOrd="0" destOrd="0" presId="urn:microsoft.com/office/officeart/2009/3/layout/IncreasingArrowsProcess"/>
    <dgm:cxn modelId="{01B3CFDF-37F3-4ACA-8876-88480AEFAC9F}" type="presOf" srcId="{94FD83FC-E58E-4683-98F5-14A132E549C7}" destId="{C11EA43B-6604-4F66-BFF4-F1A2F8146EA0}" srcOrd="0" destOrd="4" presId="urn:microsoft.com/office/officeart/2009/3/layout/IncreasingArrowsProcess"/>
    <dgm:cxn modelId="{D3838DE1-5B41-4148-B9D7-0AD3B1051252}" type="presOf" srcId="{8DF3C7BB-8FAA-4FA8-B005-0B1427394997}" destId="{9901EBC1-6028-44F5-91E2-8F73F8515397}" srcOrd="0" destOrd="0" presId="urn:microsoft.com/office/officeart/2009/3/layout/IncreasingArrowsProcess"/>
    <dgm:cxn modelId="{C14EE9EC-8AED-4248-8567-C89760A8EEB8}" type="presParOf" srcId="{FC4CC0D5-89D0-4B87-B79C-1EA341B72FFD}" destId="{51DCC598-BEB2-444A-A62E-7B632CC95A84}" srcOrd="0" destOrd="0" presId="urn:microsoft.com/office/officeart/2009/3/layout/IncreasingArrowsProcess"/>
    <dgm:cxn modelId="{481E4670-F47B-4BA0-87E4-2CF016AF7FF3}" type="presParOf" srcId="{FC4CC0D5-89D0-4B87-B79C-1EA341B72FFD}" destId="{9901EBC1-6028-44F5-91E2-8F73F8515397}" srcOrd="1" destOrd="0" presId="urn:microsoft.com/office/officeart/2009/3/layout/IncreasingArrowsProcess"/>
    <dgm:cxn modelId="{CAF68780-00C0-4111-813A-7CE26EF37CE1}" type="presParOf" srcId="{FC4CC0D5-89D0-4B87-B79C-1EA341B72FFD}" destId="{274B142D-71CA-4188-85AC-072D112DB6AF}" srcOrd="2" destOrd="0" presId="urn:microsoft.com/office/officeart/2009/3/layout/IncreasingArrowsProcess"/>
    <dgm:cxn modelId="{C1AD34D5-6257-44EA-9593-92C0B85EF28F}" type="presParOf" srcId="{FC4CC0D5-89D0-4B87-B79C-1EA341B72FFD}" destId="{C11EA43B-6604-4F66-BFF4-F1A2F8146EA0}" srcOrd="3" destOrd="0" presId="urn:microsoft.com/office/officeart/2009/3/layout/IncreasingArrowsProcess"/>
    <dgm:cxn modelId="{EE8E5375-1CD3-43AC-A1D3-AD8599C6E49E}" type="presParOf" srcId="{FC4CC0D5-89D0-4B87-B79C-1EA341B72FFD}" destId="{B1FFFCA6-99F9-49C3-B77C-14AF2198D986}" srcOrd="4" destOrd="0" presId="urn:microsoft.com/office/officeart/2009/3/layout/IncreasingArrowsProcess"/>
    <dgm:cxn modelId="{23A9B4FA-77ED-4CAF-B5F5-256A8F8F865F}" type="presParOf" srcId="{FC4CC0D5-89D0-4B87-B79C-1EA341B72FFD}" destId="{2F176D7A-A33B-458E-A77E-52540B223501}"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6EB980-5257-4083-8FB2-A8EFA264BF37}"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20A466E4-AA8A-4647-9F99-AB856E0B4BB9}">
      <dgm:prSet phldrT="[Text]" custT="1"/>
      <dgm:spPr/>
      <dgm:t>
        <a:bodyPr/>
        <a:lstStyle/>
        <a:p>
          <a:r>
            <a:rPr lang="en-US" sz="1000" dirty="0"/>
            <a:t>CERN Mobility Coordinator/Lead</a:t>
          </a:r>
        </a:p>
      </dgm:t>
    </dgm:pt>
    <dgm:pt modelId="{87EAB050-57E5-472C-84BB-6B1C0567C2D7}" type="parTrans" cxnId="{00D71856-515C-4E0B-B8A3-25017CBE56D7}">
      <dgm:prSet/>
      <dgm:spPr/>
      <dgm:t>
        <a:bodyPr/>
        <a:lstStyle/>
        <a:p>
          <a:endParaRPr lang="en-US"/>
        </a:p>
      </dgm:t>
    </dgm:pt>
    <dgm:pt modelId="{86A68180-11D4-4E3A-A0F9-8A7EF9FCAB16}" type="sibTrans" cxnId="{00D71856-515C-4E0B-B8A3-25017CBE56D7}">
      <dgm:prSet/>
      <dgm:spPr/>
      <dgm:t>
        <a:bodyPr/>
        <a:lstStyle/>
        <a:p>
          <a:endParaRPr lang="en-US"/>
        </a:p>
      </dgm:t>
    </dgm:pt>
    <dgm:pt modelId="{E4C497C6-7E60-4E41-BF05-3ACD7634F6D0}">
      <dgm:prSet phldrT="[Text]" custT="1"/>
      <dgm:spPr/>
      <dgm:t>
        <a:bodyPr/>
        <a:lstStyle/>
        <a:p>
          <a:r>
            <a:rPr lang="en-US" sz="1000" dirty="0"/>
            <a:t>SCE-SSC (</a:t>
          </a:r>
          <a:r>
            <a:rPr lang="en-US" sz="1000" dirty="0" err="1"/>
            <a:t>Mobilty</a:t>
          </a:r>
          <a:r>
            <a:rPr lang="en-US" sz="1000" dirty="0"/>
            <a:t> Services) </a:t>
          </a:r>
        </a:p>
      </dgm:t>
    </dgm:pt>
    <dgm:pt modelId="{EA7A0E10-CAFD-4177-A553-52CE39A68752}" type="parTrans" cxnId="{209A532E-BD2D-4CB2-A103-3E486B51F596}">
      <dgm:prSet/>
      <dgm:spPr/>
      <dgm:t>
        <a:bodyPr/>
        <a:lstStyle/>
        <a:p>
          <a:endParaRPr lang="en-US"/>
        </a:p>
      </dgm:t>
    </dgm:pt>
    <dgm:pt modelId="{33A5AA47-24A5-457F-85E9-0ED216864983}" type="sibTrans" cxnId="{209A532E-BD2D-4CB2-A103-3E486B51F596}">
      <dgm:prSet/>
      <dgm:spPr/>
      <dgm:t>
        <a:bodyPr/>
        <a:lstStyle/>
        <a:p>
          <a:endParaRPr lang="en-US"/>
        </a:p>
      </dgm:t>
    </dgm:pt>
    <dgm:pt modelId="{2609E043-3122-4F4E-801E-49D7EA3C9004}">
      <dgm:prSet phldrT="[Text]" custT="1"/>
      <dgm:spPr/>
      <dgm:t>
        <a:bodyPr/>
        <a:lstStyle/>
        <a:p>
          <a:r>
            <a:rPr lang="en-US" sz="1000" dirty="0"/>
            <a:t>Consultant </a:t>
          </a:r>
        </a:p>
      </dgm:t>
    </dgm:pt>
    <dgm:pt modelId="{4501A872-1598-4A0B-920D-3005E098841C}" type="parTrans" cxnId="{7F7443DB-6B02-4E79-BD3F-CCE0FE6025E7}">
      <dgm:prSet/>
      <dgm:spPr/>
      <dgm:t>
        <a:bodyPr/>
        <a:lstStyle/>
        <a:p>
          <a:endParaRPr lang="en-US"/>
        </a:p>
      </dgm:t>
    </dgm:pt>
    <dgm:pt modelId="{16616A58-179A-4224-A779-44FB36EE0A31}" type="sibTrans" cxnId="{7F7443DB-6B02-4E79-BD3F-CCE0FE6025E7}">
      <dgm:prSet/>
      <dgm:spPr/>
      <dgm:t>
        <a:bodyPr/>
        <a:lstStyle/>
        <a:p>
          <a:endParaRPr lang="en-US"/>
        </a:p>
      </dgm:t>
    </dgm:pt>
    <dgm:pt modelId="{11CFB936-F428-4BA1-B06D-480E2C7C1B7C}" type="pres">
      <dgm:prSet presAssocID="{546EB980-5257-4083-8FB2-A8EFA264BF37}" presName="Name0" presStyleCnt="0">
        <dgm:presLayoutVars>
          <dgm:dir/>
          <dgm:resizeHandles val="exact"/>
        </dgm:presLayoutVars>
      </dgm:prSet>
      <dgm:spPr/>
    </dgm:pt>
    <dgm:pt modelId="{E1158866-9AE7-47B3-83D0-6E917620AFB2}" type="pres">
      <dgm:prSet presAssocID="{20A466E4-AA8A-4647-9F99-AB856E0B4BB9}" presName="node" presStyleLbl="node1" presStyleIdx="0" presStyleCnt="3" custScaleX="122767">
        <dgm:presLayoutVars>
          <dgm:bulletEnabled val="1"/>
        </dgm:presLayoutVars>
      </dgm:prSet>
      <dgm:spPr/>
    </dgm:pt>
    <dgm:pt modelId="{1C81D023-E0DB-417E-B27A-2EC2AB5AF7E0}" type="pres">
      <dgm:prSet presAssocID="{86A68180-11D4-4E3A-A0F9-8A7EF9FCAB16}" presName="sibTrans" presStyleLbl="sibTrans2D1" presStyleIdx="0" presStyleCnt="3"/>
      <dgm:spPr/>
    </dgm:pt>
    <dgm:pt modelId="{DE673DC3-CD5B-4194-90CA-22CF987AAFC3}" type="pres">
      <dgm:prSet presAssocID="{86A68180-11D4-4E3A-A0F9-8A7EF9FCAB16}" presName="connectorText" presStyleLbl="sibTrans2D1" presStyleIdx="0" presStyleCnt="3"/>
      <dgm:spPr/>
    </dgm:pt>
    <dgm:pt modelId="{BC14445D-E140-446F-99CD-FF5E372002CD}" type="pres">
      <dgm:prSet presAssocID="{E4C497C6-7E60-4E41-BF05-3ACD7634F6D0}" presName="node" presStyleLbl="node1" presStyleIdx="1" presStyleCnt="3">
        <dgm:presLayoutVars>
          <dgm:bulletEnabled val="1"/>
        </dgm:presLayoutVars>
      </dgm:prSet>
      <dgm:spPr/>
    </dgm:pt>
    <dgm:pt modelId="{543F5E16-30D9-40B2-8EC1-41C45A4C5AAB}" type="pres">
      <dgm:prSet presAssocID="{33A5AA47-24A5-457F-85E9-0ED216864983}" presName="sibTrans" presStyleLbl="sibTrans2D1" presStyleIdx="1" presStyleCnt="3"/>
      <dgm:spPr/>
    </dgm:pt>
    <dgm:pt modelId="{C5280DF2-55A3-41CA-8B9E-6A63F5C135C3}" type="pres">
      <dgm:prSet presAssocID="{33A5AA47-24A5-457F-85E9-0ED216864983}" presName="connectorText" presStyleLbl="sibTrans2D1" presStyleIdx="1" presStyleCnt="3"/>
      <dgm:spPr/>
    </dgm:pt>
    <dgm:pt modelId="{57B560A0-D0F9-4174-8DA5-FF6798F6B7CF}" type="pres">
      <dgm:prSet presAssocID="{2609E043-3122-4F4E-801E-49D7EA3C9004}" presName="node" presStyleLbl="node1" presStyleIdx="2" presStyleCnt="3">
        <dgm:presLayoutVars>
          <dgm:bulletEnabled val="1"/>
        </dgm:presLayoutVars>
      </dgm:prSet>
      <dgm:spPr/>
    </dgm:pt>
    <dgm:pt modelId="{B8DF9CEF-1B57-4006-8947-77793C5F0BA7}" type="pres">
      <dgm:prSet presAssocID="{16616A58-179A-4224-A779-44FB36EE0A31}" presName="sibTrans" presStyleLbl="sibTrans2D1" presStyleIdx="2" presStyleCnt="3"/>
      <dgm:spPr/>
    </dgm:pt>
    <dgm:pt modelId="{47FF598C-D06C-42EC-BBA4-FFDFFCCE89EF}" type="pres">
      <dgm:prSet presAssocID="{16616A58-179A-4224-A779-44FB36EE0A31}" presName="connectorText" presStyleLbl="sibTrans2D1" presStyleIdx="2" presStyleCnt="3"/>
      <dgm:spPr/>
    </dgm:pt>
  </dgm:ptLst>
  <dgm:cxnLst>
    <dgm:cxn modelId="{209A532E-BD2D-4CB2-A103-3E486B51F596}" srcId="{546EB980-5257-4083-8FB2-A8EFA264BF37}" destId="{E4C497C6-7E60-4E41-BF05-3ACD7634F6D0}" srcOrd="1" destOrd="0" parTransId="{EA7A0E10-CAFD-4177-A553-52CE39A68752}" sibTransId="{33A5AA47-24A5-457F-85E9-0ED216864983}"/>
    <dgm:cxn modelId="{636D9B49-E5A1-42EF-8E68-EA4CF4E951E6}" type="presOf" srcId="{16616A58-179A-4224-A779-44FB36EE0A31}" destId="{47FF598C-D06C-42EC-BBA4-FFDFFCCE89EF}" srcOrd="1" destOrd="0" presId="urn:microsoft.com/office/officeart/2005/8/layout/cycle7"/>
    <dgm:cxn modelId="{E2462153-A796-44C3-9078-4559580BED20}" type="presOf" srcId="{86A68180-11D4-4E3A-A0F9-8A7EF9FCAB16}" destId="{1C81D023-E0DB-417E-B27A-2EC2AB5AF7E0}" srcOrd="0" destOrd="0" presId="urn:microsoft.com/office/officeart/2005/8/layout/cycle7"/>
    <dgm:cxn modelId="{00D71856-515C-4E0B-B8A3-25017CBE56D7}" srcId="{546EB980-5257-4083-8FB2-A8EFA264BF37}" destId="{20A466E4-AA8A-4647-9F99-AB856E0B4BB9}" srcOrd="0" destOrd="0" parTransId="{87EAB050-57E5-472C-84BB-6B1C0567C2D7}" sibTransId="{86A68180-11D4-4E3A-A0F9-8A7EF9FCAB16}"/>
    <dgm:cxn modelId="{E62DD39F-3539-4DB3-9CB6-4FAF179C7E28}" type="presOf" srcId="{E4C497C6-7E60-4E41-BF05-3ACD7634F6D0}" destId="{BC14445D-E140-446F-99CD-FF5E372002CD}" srcOrd="0" destOrd="0" presId="urn:microsoft.com/office/officeart/2005/8/layout/cycle7"/>
    <dgm:cxn modelId="{30330DB6-7509-407B-80E4-392C8104E084}" type="presOf" srcId="{86A68180-11D4-4E3A-A0F9-8A7EF9FCAB16}" destId="{DE673DC3-CD5B-4194-90CA-22CF987AAFC3}" srcOrd="1" destOrd="0" presId="urn:microsoft.com/office/officeart/2005/8/layout/cycle7"/>
    <dgm:cxn modelId="{470694C4-EB92-4CED-ABF1-8D17592CDBB5}" type="presOf" srcId="{546EB980-5257-4083-8FB2-A8EFA264BF37}" destId="{11CFB936-F428-4BA1-B06D-480E2C7C1B7C}" srcOrd="0" destOrd="0" presId="urn:microsoft.com/office/officeart/2005/8/layout/cycle7"/>
    <dgm:cxn modelId="{411A5DCC-0A9B-4746-BD53-C80F4F8E92B2}" type="presOf" srcId="{16616A58-179A-4224-A779-44FB36EE0A31}" destId="{B8DF9CEF-1B57-4006-8947-77793C5F0BA7}" srcOrd="0" destOrd="0" presId="urn:microsoft.com/office/officeart/2005/8/layout/cycle7"/>
    <dgm:cxn modelId="{7F7443DB-6B02-4E79-BD3F-CCE0FE6025E7}" srcId="{546EB980-5257-4083-8FB2-A8EFA264BF37}" destId="{2609E043-3122-4F4E-801E-49D7EA3C9004}" srcOrd="2" destOrd="0" parTransId="{4501A872-1598-4A0B-920D-3005E098841C}" sibTransId="{16616A58-179A-4224-A779-44FB36EE0A31}"/>
    <dgm:cxn modelId="{43BB5CDD-BF02-4672-8F92-A7E84CBEBD4A}" type="presOf" srcId="{33A5AA47-24A5-457F-85E9-0ED216864983}" destId="{C5280DF2-55A3-41CA-8B9E-6A63F5C135C3}" srcOrd="1" destOrd="0" presId="urn:microsoft.com/office/officeart/2005/8/layout/cycle7"/>
    <dgm:cxn modelId="{E5B884F5-762A-47D8-92D0-FD8431FF9D3B}" type="presOf" srcId="{33A5AA47-24A5-457F-85E9-0ED216864983}" destId="{543F5E16-30D9-40B2-8EC1-41C45A4C5AAB}" srcOrd="0" destOrd="0" presId="urn:microsoft.com/office/officeart/2005/8/layout/cycle7"/>
    <dgm:cxn modelId="{4084B3F5-9625-4299-AB31-4B99E185935F}" type="presOf" srcId="{20A466E4-AA8A-4647-9F99-AB856E0B4BB9}" destId="{E1158866-9AE7-47B3-83D0-6E917620AFB2}" srcOrd="0" destOrd="0" presId="urn:microsoft.com/office/officeart/2005/8/layout/cycle7"/>
    <dgm:cxn modelId="{3AB4ECFF-751C-4039-8879-8E6EA807CDA9}" type="presOf" srcId="{2609E043-3122-4F4E-801E-49D7EA3C9004}" destId="{57B560A0-D0F9-4174-8DA5-FF6798F6B7CF}" srcOrd="0" destOrd="0" presId="urn:microsoft.com/office/officeart/2005/8/layout/cycle7"/>
    <dgm:cxn modelId="{E99902CA-6AD1-4EBC-8CFC-BCB0D88882FE}" type="presParOf" srcId="{11CFB936-F428-4BA1-B06D-480E2C7C1B7C}" destId="{E1158866-9AE7-47B3-83D0-6E917620AFB2}" srcOrd="0" destOrd="0" presId="urn:microsoft.com/office/officeart/2005/8/layout/cycle7"/>
    <dgm:cxn modelId="{32283ABD-901F-443D-9321-EF2F94AFFF21}" type="presParOf" srcId="{11CFB936-F428-4BA1-B06D-480E2C7C1B7C}" destId="{1C81D023-E0DB-417E-B27A-2EC2AB5AF7E0}" srcOrd="1" destOrd="0" presId="urn:microsoft.com/office/officeart/2005/8/layout/cycle7"/>
    <dgm:cxn modelId="{3A8EEE61-BF09-47ED-A7F2-A76A939831F5}" type="presParOf" srcId="{1C81D023-E0DB-417E-B27A-2EC2AB5AF7E0}" destId="{DE673DC3-CD5B-4194-90CA-22CF987AAFC3}" srcOrd="0" destOrd="0" presId="urn:microsoft.com/office/officeart/2005/8/layout/cycle7"/>
    <dgm:cxn modelId="{D57D0F7B-D775-428F-91FF-B260385F9302}" type="presParOf" srcId="{11CFB936-F428-4BA1-B06D-480E2C7C1B7C}" destId="{BC14445D-E140-446F-99CD-FF5E372002CD}" srcOrd="2" destOrd="0" presId="urn:microsoft.com/office/officeart/2005/8/layout/cycle7"/>
    <dgm:cxn modelId="{288FC25A-2504-458A-830E-E63D1447C2A0}" type="presParOf" srcId="{11CFB936-F428-4BA1-B06D-480E2C7C1B7C}" destId="{543F5E16-30D9-40B2-8EC1-41C45A4C5AAB}" srcOrd="3" destOrd="0" presId="urn:microsoft.com/office/officeart/2005/8/layout/cycle7"/>
    <dgm:cxn modelId="{910F693D-4542-43BF-81BD-1A1523C1AFA9}" type="presParOf" srcId="{543F5E16-30D9-40B2-8EC1-41C45A4C5AAB}" destId="{C5280DF2-55A3-41CA-8B9E-6A63F5C135C3}" srcOrd="0" destOrd="0" presId="urn:microsoft.com/office/officeart/2005/8/layout/cycle7"/>
    <dgm:cxn modelId="{D8D91AF7-A986-4F20-AFB0-3299DA8FE414}" type="presParOf" srcId="{11CFB936-F428-4BA1-B06D-480E2C7C1B7C}" destId="{57B560A0-D0F9-4174-8DA5-FF6798F6B7CF}" srcOrd="4" destOrd="0" presId="urn:microsoft.com/office/officeart/2005/8/layout/cycle7"/>
    <dgm:cxn modelId="{016A6D70-6C0D-4FE5-879E-6850C965F25E}" type="presParOf" srcId="{11CFB936-F428-4BA1-B06D-480E2C7C1B7C}" destId="{B8DF9CEF-1B57-4006-8947-77793C5F0BA7}" srcOrd="5" destOrd="0" presId="urn:microsoft.com/office/officeart/2005/8/layout/cycle7"/>
    <dgm:cxn modelId="{3FE00875-8D4B-4090-8233-98BED90E821F}" type="presParOf" srcId="{B8DF9CEF-1B57-4006-8947-77793C5F0BA7}" destId="{47FF598C-D06C-42EC-BBA4-FFDFFCCE89EF}" srcOrd="0" destOrd="0" presId="urn:microsoft.com/office/officeart/2005/8/layout/cycle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DCC598-BEB2-444A-A62E-7B632CC95A84}">
      <dsp:nvSpPr>
        <dsp:cNvPr id="0" name=""/>
        <dsp:cNvSpPr/>
      </dsp:nvSpPr>
      <dsp:spPr>
        <a:xfrm>
          <a:off x="0" y="102961"/>
          <a:ext cx="10729192" cy="15625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48059" numCol="1" spcCol="1270" anchor="ctr" anchorCtr="0">
          <a:noAutofit/>
        </a:bodyPr>
        <a:lstStyle/>
        <a:p>
          <a:pPr marL="0" lvl="0" indent="0" algn="l" defTabSz="1244600">
            <a:lnSpc>
              <a:spcPct val="90000"/>
            </a:lnSpc>
            <a:spcBef>
              <a:spcPct val="0"/>
            </a:spcBef>
            <a:spcAft>
              <a:spcPct val="35000"/>
            </a:spcAft>
            <a:buNone/>
          </a:pPr>
          <a:r>
            <a:rPr lang="en-US" sz="2800" kern="1200" dirty="0"/>
            <a:t>Phase 1</a:t>
          </a:r>
        </a:p>
      </dsp:txBody>
      <dsp:txXfrm>
        <a:off x="0" y="493606"/>
        <a:ext cx="10338547" cy="781289"/>
      </dsp:txXfrm>
    </dsp:sp>
    <dsp:sp modelId="{9901EBC1-6028-44F5-91E2-8F73F8515397}">
      <dsp:nvSpPr>
        <dsp:cNvPr id="0" name=""/>
        <dsp:cNvSpPr/>
      </dsp:nvSpPr>
      <dsp:spPr>
        <a:xfrm>
          <a:off x="0" y="1307935"/>
          <a:ext cx="3304591" cy="301010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Font typeface="Arial" panose="020B0604020202020204" pitchFamily="34" charset="0"/>
            <a:buNone/>
          </a:pPr>
          <a:r>
            <a:rPr lang="fr-CH" sz="1000" b="0" kern="1200" dirty="0">
              <a:solidFill>
                <a:srgbClr val="000000"/>
              </a:solidFill>
            </a:rPr>
            <a:t>Framework </a:t>
          </a:r>
          <a:r>
            <a:rPr lang="en-US" sz="1000" b="0" kern="1200" noProof="0" dirty="0">
              <a:solidFill>
                <a:srgbClr val="000000"/>
              </a:solidFill>
            </a:rPr>
            <a:t>definition</a:t>
          </a:r>
          <a:r>
            <a:rPr lang="fr-CH" sz="1000" b="0" kern="1200" dirty="0">
              <a:solidFill>
                <a:srgbClr val="000000"/>
              </a:solidFill>
            </a:rPr>
            <a:t> and </a:t>
          </a:r>
          <a:r>
            <a:rPr lang="fr-CH" sz="1000" b="0" kern="1200" dirty="0" err="1">
              <a:solidFill>
                <a:srgbClr val="000000"/>
              </a:solidFill>
            </a:rPr>
            <a:t>target</a:t>
          </a:r>
          <a:r>
            <a:rPr lang="fr-CH" sz="1000" b="0" kern="1200" dirty="0">
              <a:solidFill>
                <a:srgbClr val="000000"/>
              </a:solidFill>
            </a:rPr>
            <a:t> validation </a:t>
          </a:r>
          <a:endParaRPr lang="en-US" sz="1000" b="0" kern="1200" dirty="0">
            <a:solidFill>
              <a:srgbClr val="000000"/>
            </a:solidFill>
          </a:endParaRPr>
        </a:p>
        <a:p>
          <a:pPr marL="0" lvl="0" indent="0" algn="l" defTabSz="444500">
            <a:lnSpc>
              <a:spcPct val="90000"/>
            </a:lnSpc>
            <a:spcBef>
              <a:spcPct val="0"/>
            </a:spcBef>
            <a:spcAft>
              <a:spcPct val="35000"/>
            </a:spcAft>
            <a:buFont typeface="Arial" panose="020B0604020202020204" pitchFamily="34" charset="0"/>
            <a:buNone/>
          </a:pPr>
          <a:r>
            <a:rPr lang="en-GB" sz="1000" b="0" kern="1200" dirty="0">
              <a:solidFill>
                <a:srgbClr val="000000"/>
              </a:solidFill>
            </a:rPr>
            <a:t>Explanation and clarification to stakeholders </a:t>
          </a:r>
        </a:p>
        <a:p>
          <a:pPr marL="0" lvl="0" indent="0" algn="l" defTabSz="444500">
            <a:lnSpc>
              <a:spcPct val="90000"/>
            </a:lnSpc>
            <a:spcBef>
              <a:spcPct val="0"/>
            </a:spcBef>
            <a:spcAft>
              <a:spcPct val="35000"/>
            </a:spcAft>
            <a:buFont typeface="Arial" panose="020B0604020202020204" pitchFamily="34" charset="0"/>
            <a:buNone/>
          </a:pPr>
          <a:r>
            <a:rPr lang="en-GB" sz="1000" b="0" kern="1200" dirty="0">
              <a:solidFill>
                <a:srgbClr val="000000"/>
              </a:solidFill>
            </a:rPr>
            <a:t>Feedback/comments collection</a:t>
          </a:r>
        </a:p>
        <a:p>
          <a:pPr marL="0" lvl="0" indent="0" algn="l" defTabSz="444500">
            <a:lnSpc>
              <a:spcPct val="90000"/>
            </a:lnSpc>
            <a:spcBef>
              <a:spcPct val="0"/>
            </a:spcBef>
            <a:spcAft>
              <a:spcPct val="35000"/>
            </a:spcAft>
            <a:buFont typeface="Arial" panose="020B0604020202020204" pitchFamily="34" charset="0"/>
            <a:buNone/>
          </a:pPr>
          <a:r>
            <a:rPr lang="en-GB" sz="1000" b="0" kern="1200" dirty="0">
              <a:solidFill>
                <a:srgbClr val="000000"/>
              </a:solidFill>
            </a:rPr>
            <a:t>Individual meeting preparation (key contact, decision maker) </a:t>
          </a:r>
        </a:p>
      </dsp:txBody>
      <dsp:txXfrm>
        <a:off x="0" y="1307935"/>
        <a:ext cx="3304591" cy="3010102"/>
      </dsp:txXfrm>
    </dsp:sp>
    <dsp:sp modelId="{274B142D-71CA-4188-85AC-072D112DB6AF}">
      <dsp:nvSpPr>
        <dsp:cNvPr id="0" name=""/>
        <dsp:cNvSpPr/>
      </dsp:nvSpPr>
      <dsp:spPr>
        <a:xfrm>
          <a:off x="3304591" y="623821"/>
          <a:ext cx="7424600" cy="15625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48059" numCol="1" spcCol="1270" anchor="ctr" anchorCtr="0">
          <a:noAutofit/>
        </a:bodyPr>
        <a:lstStyle/>
        <a:p>
          <a:pPr marL="0" lvl="0" indent="0" algn="l" defTabSz="1244600">
            <a:lnSpc>
              <a:spcPct val="90000"/>
            </a:lnSpc>
            <a:spcBef>
              <a:spcPct val="0"/>
            </a:spcBef>
            <a:spcAft>
              <a:spcPct val="35000"/>
            </a:spcAft>
            <a:buNone/>
          </a:pPr>
          <a:r>
            <a:rPr lang="en-US" sz="2800" kern="1200" dirty="0"/>
            <a:t>Phase 2</a:t>
          </a:r>
        </a:p>
      </dsp:txBody>
      <dsp:txXfrm>
        <a:off x="3304591" y="1014466"/>
        <a:ext cx="7033955" cy="781289"/>
      </dsp:txXfrm>
    </dsp:sp>
    <dsp:sp modelId="{C11EA43B-6604-4F66-BFF4-F1A2F8146EA0}">
      <dsp:nvSpPr>
        <dsp:cNvPr id="0" name=""/>
        <dsp:cNvSpPr/>
      </dsp:nvSpPr>
      <dsp:spPr>
        <a:xfrm>
          <a:off x="3304591" y="1828795"/>
          <a:ext cx="3304591" cy="301010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66725">
            <a:lnSpc>
              <a:spcPct val="90000"/>
            </a:lnSpc>
            <a:spcBef>
              <a:spcPct val="0"/>
            </a:spcBef>
            <a:spcAft>
              <a:spcPct val="35000"/>
            </a:spcAft>
            <a:buNone/>
          </a:pPr>
          <a:r>
            <a:rPr lang="en-GB" sz="1050" b="0" kern="1200" dirty="0">
              <a:solidFill>
                <a:srgbClr val="000000"/>
              </a:solidFill>
            </a:rPr>
            <a:t>Stakeholders' involvement</a:t>
          </a:r>
          <a:endParaRPr lang="en-US" sz="1100" kern="1200" dirty="0"/>
        </a:p>
        <a:p>
          <a:pPr marL="0" lvl="0" indent="0" algn="l" defTabSz="466725">
            <a:lnSpc>
              <a:spcPct val="90000"/>
            </a:lnSpc>
            <a:spcBef>
              <a:spcPct val="0"/>
            </a:spcBef>
            <a:spcAft>
              <a:spcPct val="35000"/>
            </a:spcAft>
            <a:buNone/>
          </a:pPr>
          <a:r>
            <a:rPr lang="en-GB" sz="1050" b="0" kern="1200" dirty="0">
              <a:solidFill>
                <a:srgbClr val="000000"/>
              </a:solidFill>
            </a:rPr>
            <a:t>Mobility needs to be considered </a:t>
          </a:r>
        </a:p>
        <a:p>
          <a:pPr marL="0" lvl="0" indent="0" algn="l" defTabSz="466725">
            <a:lnSpc>
              <a:spcPct val="90000"/>
            </a:lnSpc>
            <a:spcBef>
              <a:spcPct val="0"/>
            </a:spcBef>
            <a:spcAft>
              <a:spcPct val="35000"/>
            </a:spcAft>
            <a:buNone/>
          </a:pPr>
          <a:r>
            <a:rPr lang="en-GB" sz="1050" b="0" kern="1200" dirty="0">
              <a:solidFill>
                <a:srgbClr val="000000"/>
              </a:solidFill>
            </a:rPr>
            <a:t>Alternatives to the present mobility modes</a:t>
          </a:r>
        </a:p>
        <a:p>
          <a:pPr marL="0" lvl="0" indent="0" algn="l" defTabSz="466725">
            <a:lnSpc>
              <a:spcPct val="90000"/>
            </a:lnSpc>
            <a:spcBef>
              <a:spcPct val="0"/>
            </a:spcBef>
            <a:spcAft>
              <a:spcPct val="35000"/>
            </a:spcAft>
            <a:buNone/>
          </a:pPr>
          <a:r>
            <a:rPr lang="en-GB" sz="1050" b="0" kern="1200" dirty="0">
              <a:solidFill>
                <a:srgbClr val="000000"/>
              </a:solidFill>
            </a:rPr>
            <a:t>Data driven decision</a:t>
          </a:r>
        </a:p>
        <a:p>
          <a:pPr marL="0" lvl="0" indent="0" algn="l" defTabSz="1600200">
            <a:lnSpc>
              <a:spcPct val="90000"/>
            </a:lnSpc>
            <a:spcBef>
              <a:spcPct val="0"/>
            </a:spcBef>
            <a:spcAft>
              <a:spcPct val="35000"/>
            </a:spcAft>
            <a:buNone/>
          </a:pPr>
          <a:endParaRPr lang="en-GB" sz="3600" b="0" kern="1200" dirty="0">
            <a:solidFill>
              <a:srgbClr val="000000"/>
            </a:solidFill>
          </a:endParaRPr>
        </a:p>
      </dsp:txBody>
      <dsp:txXfrm>
        <a:off x="3304591" y="1828795"/>
        <a:ext cx="3304591" cy="3010102"/>
      </dsp:txXfrm>
    </dsp:sp>
    <dsp:sp modelId="{B1FFFCA6-99F9-49C3-B77C-14AF2198D986}">
      <dsp:nvSpPr>
        <dsp:cNvPr id="0" name=""/>
        <dsp:cNvSpPr/>
      </dsp:nvSpPr>
      <dsp:spPr>
        <a:xfrm>
          <a:off x="6609182" y="1144681"/>
          <a:ext cx="4120009" cy="15625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48059" numCol="1" spcCol="1270" anchor="ctr" anchorCtr="0">
          <a:noAutofit/>
        </a:bodyPr>
        <a:lstStyle/>
        <a:p>
          <a:pPr marL="0" lvl="0" indent="0" algn="l" defTabSz="1244600">
            <a:lnSpc>
              <a:spcPct val="90000"/>
            </a:lnSpc>
            <a:spcBef>
              <a:spcPct val="0"/>
            </a:spcBef>
            <a:spcAft>
              <a:spcPct val="35000"/>
            </a:spcAft>
            <a:buNone/>
          </a:pPr>
          <a:r>
            <a:rPr lang="en-US" sz="2800" kern="1200" dirty="0"/>
            <a:t>Phase 3</a:t>
          </a:r>
        </a:p>
      </dsp:txBody>
      <dsp:txXfrm>
        <a:off x="6609182" y="1535326"/>
        <a:ext cx="3729364" cy="781289"/>
      </dsp:txXfrm>
    </dsp:sp>
    <dsp:sp modelId="{2F176D7A-A33B-458E-A77E-52540B223501}">
      <dsp:nvSpPr>
        <dsp:cNvPr id="0" name=""/>
        <dsp:cNvSpPr/>
      </dsp:nvSpPr>
      <dsp:spPr>
        <a:xfrm>
          <a:off x="6609182" y="2349655"/>
          <a:ext cx="3304591" cy="296604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Font typeface="Arial" panose="020B0604020202020204" pitchFamily="34" charset="0"/>
            <a:buNone/>
          </a:pPr>
          <a:r>
            <a:rPr lang="en-GB" sz="1000" b="0" kern="1200" dirty="0">
              <a:solidFill>
                <a:srgbClr val="000000"/>
              </a:solidFill>
            </a:rPr>
            <a:t>Action plan creation</a:t>
          </a:r>
          <a:endParaRPr lang="en-US" sz="1000" b="0" kern="1200" dirty="0">
            <a:solidFill>
              <a:srgbClr val="000000"/>
            </a:solidFill>
          </a:endParaRPr>
        </a:p>
        <a:p>
          <a:pPr marL="0" lvl="0" indent="0" algn="l" defTabSz="444500">
            <a:lnSpc>
              <a:spcPct val="90000"/>
            </a:lnSpc>
            <a:spcBef>
              <a:spcPct val="0"/>
            </a:spcBef>
            <a:spcAft>
              <a:spcPct val="35000"/>
            </a:spcAft>
            <a:buFont typeface="Arial" panose="020B0604020202020204" pitchFamily="34" charset="0"/>
            <a:buNone/>
          </a:pPr>
          <a:r>
            <a:rPr lang="en-GB" sz="1000" b="0" kern="1200" dirty="0">
              <a:solidFill>
                <a:srgbClr val="000000"/>
              </a:solidFill>
            </a:rPr>
            <a:t>Roadmap presentation to stakeholders</a:t>
          </a:r>
        </a:p>
      </dsp:txBody>
      <dsp:txXfrm>
        <a:off x="6609182" y="2349655"/>
        <a:ext cx="3304591" cy="29660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58866-9AE7-47B3-83D0-6E917620AFB2}">
      <dsp:nvSpPr>
        <dsp:cNvPr id="0" name=""/>
        <dsp:cNvSpPr/>
      </dsp:nvSpPr>
      <dsp:spPr>
        <a:xfrm>
          <a:off x="859641" y="577"/>
          <a:ext cx="1264597" cy="5150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CERN Mobility Coordinator/Lead</a:t>
          </a:r>
        </a:p>
      </dsp:txBody>
      <dsp:txXfrm>
        <a:off x="874726" y="15662"/>
        <a:ext cx="1234427" cy="484869"/>
      </dsp:txXfrm>
    </dsp:sp>
    <dsp:sp modelId="{1C81D023-E0DB-417E-B27A-2EC2AB5AF7E0}">
      <dsp:nvSpPr>
        <dsp:cNvPr id="0" name=""/>
        <dsp:cNvSpPr/>
      </dsp:nvSpPr>
      <dsp:spPr>
        <a:xfrm rot="3600000">
          <a:off x="1648830" y="904495"/>
          <a:ext cx="536690" cy="1802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1702909" y="940548"/>
        <a:ext cx="428532" cy="108157"/>
      </dsp:txXfrm>
    </dsp:sp>
    <dsp:sp modelId="{BC14445D-E140-446F-99CD-FF5E372002CD}">
      <dsp:nvSpPr>
        <dsp:cNvPr id="0" name=""/>
        <dsp:cNvSpPr/>
      </dsp:nvSpPr>
      <dsp:spPr>
        <a:xfrm>
          <a:off x="1827371" y="1473636"/>
          <a:ext cx="1030079" cy="5150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SCE-SSC (</a:t>
          </a:r>
          <a:r>
            <a:rPr lang="en-US" sz="1000" kern="1200" dirty="0" err="1"/>
            <a:t>Mobilty</a:t>
          </a:r>
          <a:r>
            <a:rPr lang="en-US" sz="1000" kern="1200" dirty="0"/>
            <a:t> Services) </a:t>
          </a:r>
        </a:p>
      </dsp:txBody>
      <dsp:txXfrm>
        <a:off x="1842456" y="1488721"/>
        <a:ext cx="999909" cy="484869"/>
      </dsp:txXfrm>
    </dsp:sp>
    <dsp:sp modelId="{543F5E16-30D9-40B2-8EC1-41C45A4C5AAB}">
      <dsp:nvSpPr>
        <dsp:cNvPr id="0" name=""/>
        <dsp:cNvSpPr/>
      </dsp:nvSpPr>
      <dsp:spPr>
        <a:xfrm rot="10800000">
          <a:off x="1223594" y="1641024"/>
          <a:ext cx="536690" cy="1802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rot="10800000">
        <a:off x="1277673" y="1677077"/>
        <a:ext cx="428532" cy="108157"/>
      </dsp:txXfrm>
    </dsp:sp>
    <dsp:sp modelId="{57B560A0-D0F9-4174-8DA5-FF6798F6B7CF}">
      <dsp:nvSpPr>
        <dsp:cNvPr id="0" name=""/>
        <dsp:cNvSpPr/>
      </dsp:nvSpPr>
      <dsp:spPr>
        <a:xfrm>
          <a:off x="126428" y="1473636"/>
          <a:ext cx="1030079" cy="5150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Consultant </a:t>
          </a:r>
        </a:p>
      </dsp:txBody>
      <dsp:txXfrm>
        <a:off x="141513" y="1488721"/>
        <a:ext cx="999909" cy="484869"/>
      </dsp:txXfrm>
    </dsp:sp>
    <dsp:sp modelId="{B8DF9CEF-1B57-4006-8947-77793C5F0BA7}">
      <dsp:nvSpPr>
        <dsp:cNvPr id="0" name=""/>
        <dsp:cNvSpPr/>
      </dsp:nvSpPr>
      <dsp:spPr>
        <a:xfrm rot="18000000">
          <a:off x="798359" y="904495"/>
          <a:ext cx="536690" cy="1802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852438" y="940548"/>
        <a:ext cx="428532" cy="108157"/>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167E976D-DEF3-479A-BB17-EDF1D6192148}" type="datetimeFigureOut">
              <a:rPr lang="fr-FR" smtClean="0"/>
              <a:t>16/09/2022</a:t>
            </a:fld>
            <a:endParaRPr lang="fr-FR"/>
          </a:p>
        </p:txBody>
      </p:sp>
      <p:sp>
        <p:nvSpPr>
          <p:cNvPr id="4" name="Espace réservé de l'image des diapositives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F2BF9CE1-B9F3-4800-AE58-6BA42C68E2AF}" type="slidenum">
              <a:rPr lang="fr-FR" smtClean="0"/>
              <a:t>‹#›</a:t>
            </a:fld>
            <a:endParaRPr lang="fr-FR"/>
          </a:p>
        </p:txBody>
      </p:sp>
    </p:spTree>
    <p:extLst>
      <p:ext uri="{BB962C8B-B14F-4D97-AF65-F5344CB8AC3E}">
        <p14:creationId xmlns:p14="http://schemas.microsoft.com/office/powerpoint/2010/main" val="1853556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ismedia.cern.ch/aismedia/DownloadServlet/3024295/B1599_Final_Signed.pdf?AI_USERNAME=eweymaer"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fr.wikipedia.org/wiki/Consommation_de_carburant_par_les_voitures" TargetMode="External"/><Relationship Id="rId13" Type="http://schemas.openxmlformats.org/officeDocument/2006/relationships/hyperlink" Target="https://fr.wikipedia.org/wiki/Moto" TargetMode="External"/><Relationship Id="rId3" Type="http://schemas.openxmlformats.org/officeDocument/2006/relationships/hyperlink" Target="https://advenir.mobi/lexique-de-la-mobilite-electrique/" TargetMode="External"/><Relationship Id="rId7" Type="http://schemas.openxmlformats.org/officeDocument/2006/relationships/hyperlink" Target="https://fr.wikipedia.org/wiki/V%C3%A9hicule_(transport_physique)" TargetMode="External"/><Relationship Id="rId12" Type="http://schemas.openxmlformats.org/officeDocument/2006/relationships/hyperlink" Target="https://fr.wikipedia.org/wiki/V%C3%A9hicule_utilitaire_l%C3%A9ger"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fr.wikipedia.org/wiki/Homologation_des_v%C3%A9hicules" TargetMode="External"/><Relationship Id="rId11" Type="http://schemas.openxmlformats.org/officeDocument/2006/relationships/hyperlink" Target="https://fr.wikipedia.org/wiki/Automobile" TargetMode="External"/><Relationship Id="rId5" Type="http://schemas.openxmlformats.org/officeDocument/2006/relationships/hyperlink" Target="https://fr.wikipedia.org/wiki/Norme" TargetMode="External"/><Relationship Id="rId10" Type="http://schemas.openxmlformats.org/officeDocument/2006/relationships/hyperlink" Target="https://fr.wikipedia.org/wiki/Impact_environnemental_du_transport_routier" TargetMode="External"/><Relationship Id="rId4" Type="http://schemas.openxmlformats.org/officeDocument/2006/relationships/hyperlink" Target="https://fr.wikipedia.org/wiki/Anglais" TargetMode="External"/><Relationship Id="rId9" Type="http://schemas.openxmlformats.org/officeDocument/2006/relationships/hyperlink" Target="https://fr.wikipedia.org/wiki/Voiture_%C3%A9lectrique" TargetMode="External"/><Relationship Id="rId14" Type="http://schemas.openxmlformats.org/officeDocument/2006/relationships/hyperlink" Target="https://fr.wikipedia.org/wiki/Poids_lourd"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fr.wikipedia.org/wiki/Consommation_de_carburant_par_les_voitures" TargetMode="External"/><Relationship Id="rId13" Type="http://schemas.openxmlformats.org/officeDocument/2006/relationships/hyperlink" Target="https://fr.wikipedia.org/wiki/Moto" TargetMode="External"/><Relationship Id="rId3" Type="http://schemas.openxmlformats.org/officeDocument/2006/relationships/hyperlink" Target="https://advenir.mobi/lexique-de-la-mobilite-electrique/" TargetMode="External"/><Relationship Id="rId7" Type="http://schemas.openxmlformats.org/officeDocument/2006/relationships/hyperlink" Target="https://fr.wikipedia.org/wiki/V%C3%A9hicule_(transport_physique)" TargetMode="External"/><Relationship Id="rId12" Type="http://schemas.openxmlformats.org/officeDocument/2006/relationships/hyperlink" Target="https://fr.wikipedia.org/wiki/V%C3%A9hicule_utilitaire_l%C3%A9ger"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fr.wikipedia.org/wiki/Homologation_des_v%C3%A9hicules" TargetMode="External"/><Relationship Id="rId11" Type="http://schemas.openxmlformats.org/officeDocument/2006/relationships/hyperlink" Target="https://fr.wikipedia.org/wiki/Automobile" TargetMode="External"/><Relationship Id="rId5" Type="http://schemas.openxmlformats.org/officeDocument/2006/relationships/hyperlink" Target="https://fr.wikipedia.org/wiki/Norme" TargetMode="External"/><Relationship Id="rId10" Type="http://schemas.openxmlformats.org/officeDocument/2006/relationships/hyperlink" Target="https://fr.wikipedia.org/wiki/Impact_environnemental_du_transport_routier" TargetMode="External"/><Relationship Id="rId4" Type="http://schemas.openxmlformats.org/officeDocument/2006/relationships/hyperlink" Target="https://fr.wikipedia.org/wiki/Anglais" TargetMode="External"/><Relationship Id="rId9" Type="http://schemas.openxmlformats.org/officeDocument/2006/relationships/hyperlink" Target="https://fr.wikipedia.org/wiki/Voiture_%C3%A9lectrique" TargetMode="External"/><Relationship Id="rId14" Type="http://schemas.openxmlformats.org/officeDocument/2006/relationships/hyperlink" Target="https://fr.wikipedia.org/wiki/Poids_lourd" TargetMode="Externa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fr.wikipedia.org/wiki/Consommation_de_carburant_par_les_voitures" TargetMode="External"/><Relationship Id="rId13" Type="http://schemas.openxmlformats.org/officeDocument/2006/relationships/hyperlink" Target="https://fr.wikipedia.org/wiki/Moto" TargetMode="External"/><Relationship Id="rId3" Type="http://schemas.openxmlformats.org/officeDocument/2006/relationships/hyperlink" Target="https://advenir.mobi/lexique-de-la-mobilite-electrique/" TargetMode="External"/><Relationship Id="rId7" Type="http://schemas.openxmlformats.org/officeDocument/2006/relationships/hyperlink" Target="https://fr.wikipedia.org/wiki/V%C3%A9hicule_(transport_physique)" TargetMode="External"/><Relationship Id="rId12" Type="http://schemas.openxmlformats.org/officeDocument/2006/relationships/hyperlink" Target="https://fr.wikipedia.org/wiki/V%C3%A9hicule_utilitaire_l%C3%A9ger"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fr.wikipedia.org/wiki/Homologation_des_v%C3%A9hicules" TargetMode="External"/><Relationship Id="rId11" Type="http://schemas.openxmlformats.org/officeDocument/2006/relationships/hyperlink" Target="https://fr.wikipedia.org/wiki/Automobile" TargetMode="External"/><Relationship Id="rId5" Type="http://schemas.openxmlformats.org/officeDocument/2006/relationships/hyperlink" Target="https://fr.wikipedia.org/wiki/Norme" TargetMode="External"/><Relationship Id="rId10" Type="http://schemas.openxmlformats.org/officeDocument/2006/relationships/hyperlink" Target="https://fr.wikipedia.org/wiki/Impact_environnemental_du_transport_routier" TargetMode="External"/><Relationship Id="rId4" Type="http://schemas.openxmlformats.org/officeDocument/2006/relationships/hyperlink" Target="https://fr.wikipedia.org/wiki/Anglais" TargetMode="External"/><Relationship Id="rId9" Type="http://schemas.openxmlformats.org/officeDocument/2006/relationships/hyperlink" Target="https://fr.wikipedia.org/wiki/Voiture_%C3%A9lectrique" TargetMode="External"/><Relationship Id="rId14" Type="http://schemas.openxmlformats.org/officeDocument/2006/relationships/hyperlink" Target="https://fr.wikipedia.org/wiki/Poids_lourd"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Objectif : sensibiliser – prendre</a:t>
            </a:r>
            <a:r>
              <a:rPr lang="fr-FR" baseline="0" dirty="0"/>
              <a:t> conscience des enjeux climatiques et de la qualité de l’air. </a:t>
            </a:r>
          </a:p>
          <a:p>
            <a:r>
              <a:rPr lang="fr-FR" baseline="0" dirty="0"/>
              <a:t>Le formateur explique que </a:t>
            </a:r>
            <a:r>
              <a:rPr lang="fr-FR" baseline="0" dirty="0" err="1"/>
              <a:t>ourte</a:t>
            </a:r>
            <a:r>
              <a:rPr lang="fr-FR" baseline="0" dirty="0"/>
              <a:t> le climat, la qualité de l’air est aussi un élément important auquel il faut prêter attention et que les émissions de CO2. </a:t>
            </a:r>
          </a:p>
          <a:p>
            <a:endParaRPr lang="fr-FR" dirty="0"/>
          </a:p>
          <a:p>
            <a:endParaRPr lang="fr-FR" b="1" dirty="0"/>
          </a:p>
          <a:p>
            <a:endParaRPr lang="fr-FR" dirty="0"/>
          </a:p>
        </p:txBody>
      </p:sp>
      <p:sp>
        <p:nvSpPr>
          <p:cNvPr id="5" name="Espace réservé du numéro de diapositive 4"/>
          <p:cNvSpPr>
            <a:spLocks noGrp="1"/>
          </p:cNvSpPr>
          <p:nvPr>
            <p:ph type="sldNum" sz="quarter" idx="11"/>
          </p:nvPr>
        </p:nvSpPr>
        <p:spPr/>
        <p:txBody>
          <a:bodyPr/>
          <a:lstStyle/>
          <a:p>
            <a:fld id="{82DAE288-F478-4D1C-BF03-031ECA705FC8}" type="slidenum">
              <a:rPr lang="fr-FR" smtClean="0"/>
              <a:t>10</a:t>
            </a:fld>
            <a:endParaRPr lang="fr-FR"/>
          </a:p>
        </p:txBody>
      </p:sp>
    </p:spTree>
    <p:extLst>
      <p:ext uri="{BB962C8B-B14F-4D97-AF65-F5344CB8AC3E}">
        <p14:creationId xmlns:p14="http://schemas.microsoft.com/office/powerpoint/2010/main" val="1425340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B1599_Final_Signed.pdf (cern.ch)</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F2F3-6623-4EC0-9B6A-1DBD0789B9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0368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47776">
              <a:defRPr/>
            </a:pPr>
            <a:r>
              <a:rPr lang="fr-FR" b="1" dirty="0"/>
              <a:t>Timing : 10h15</a:t>
            </a:r>
          </a:p>
          <a:p>
            <a:pPr defTabSz="947776">
              <a:defRPr/>
            </a:pPr>
            <a:r>
              <a:rPr lang="fr-FR" b="1" dirty="0"/>
              <a:t>Depuis les accords de Paris en 2015, des mesures sont prises ….</a:t>
            </a:r>
          </a:p>
          <a:p>
            <a:pPr defTabSz="947776">
              <a:defRPr/>
            </a:pPr>
            <a:r>
              <a:rPr lang="fr-FR" b="1" dirty="0"/>
              <a:t>le programme ADVENIR - </a:t>
            </a:r>
            <a:r>
              <a:rPr lang="fr-FR" dirty="0"/>
              <a:t>Aide au déploiement des infrastructures de recharges de véhicules électriques</a:t>
            </a:r>
            <a:r>
              <a:rPr lang="fr-FR" b="1" dirty="0"/>
              <a:t> </a:t>
            </a:r>
            <a:r>
              <a:rPr lang="fr-FR" dirty="0"/>
              <a:t>vise, grâce au mécanisme des CEE (certificats d’économie d’énergie), à compléter les initiatives publiques de soutien à l’électromobilité en cours. </a:t>
            </a:r>
            <a:r>
              <a:rPr lang="fr-FR" b="1" dirty="0"/>
              <a:t>ADVENIR finance au travers de primes le déploiement d’</a:t>
            </a:r>
            <a:r>
              <a:rPr lang="fr-FR" b="1" dirty="0">
                <a:hlinkClick r:id="rId3"/>
              </a:rPr>
              <a:t>infrastructures de recharge</a:t>
            </a:r>
            <a:r>
              <a:rPr lang="fr-FR" dirty="0"/>
              <a:t>. Il est un des principaux dispositifs de financement des infrastructures de recharge du véhicule électrique en France.</a:t>
            </a:r>
            <a:endParaRPr lang="fr-FR" b="1" dirty="0"/>
          </a:p>
          <a:p>
            <a:endParaRPr lang="fr-FR" b="1" dirty="0"/>
          </a:p>
          <a:p>
            <a:r>
              <a:rPr lang="fr-FR" b="1" dirty="0"/>
              <a:t>WLTP : </a:t>
            </a:r>
            <a:r>
              <a:rPr lang="fr-FR" dirty="0"/>
              <a:t>La </a:t>
            </a:r>
            <a:r>
              <a:rPr lang="fr-FR" b="1" dirty="0"/>
              <a:t>procédure d'essai mondiale harmonisée pour les véhicules légers</a:t>
            </a:r>
            <a:r>
              <a:rPr lang="fr-FR" dirty="0"/>
              <a:t> (en </a:t>
            </a:r>
            <a:r>
              <a:rPr lang="fr-FR" dirty="0">
                <a:hlinkClick r:id="rId4" tooltip="Anglais"/>
              </a:rPr>
              <a:t>anglais</a:t>
            </a:r>
            <a:r>
              <a:rPr lang="fr-FR" dirty="0"/>
              <a:t> </a:t>
            </a:r>
            <a:r>
              <a:rPr lang="fr-FR" i="1" dirty="0"/>
              <a:t>Worldwide </a:t>
            </a:r>
            <a:r>
              <a:rPr lang="fr-FR" i="1" dirty="0" err="1"/>
              <a:t>harmonized</a:t>
            </a:r>
            <a:r>
              <a:rPr lang="fr-FR" i="1" dirty="0"/>
              <a:t> Light </a:t>
            </a:r>
            <a:r>
              <a:rPr lang="fr-FR" i="1" dirty="0" err="1"/>
              <a:t>vehicles</a:t>
            </a:r>
            <a:r>
              <a:rPr lang="fr-FR" i="1" dirty="0"/>
              <a:t> Test </a:t>
            </a:r>
            <a:r>
              <a:rPr lang="fr-FR" i="1" dirty="0" err="1"/>
              <a:t>Procedures</a:t>
            </a:r>
            <a:r>
              <a:rPr lang="fr-FR" dirty="0"/>
              <a:t>, ou </a:t>
            </a:r>
            <a:r>
              <a:rPr lang="fr-FR" b="1" dirty="0"/>
              <a:t>WLTP</a:t>
            </a:r>
            <a:r>
              <a:rPr lang="fr-FR" dirty="0"/>
              <a:t>) est une </a:t>
            </a:r>
            <a:r>
              <a:rPr lang="fr-FR" dirty="0">
                <a:hlinkClick r:id="rId5" tooltip="Norme"/>
              </a:rPr>
              <a:t>norme</a:t>
            </a:r>
            <a:r>
              <a:rPr lang="fr-FR" dirty="0"/>
              <a:t> d'essais d'</a:t>
            </a:r>
            <a:r>
              <a:rPr lang="fr-FR" dirty="0">
                <a:hlinkClick r:id="rId6" tooltip="Homologation des véhicules"/>
              </a:rPr>
              <a:t>homologation</a:t>
            </a:r>
            <a:r>
              <a:rPr lang="fr-FR" dirty="0"/>
              <a:t> des </a:t>
            </a:r>
            <a:r>
              <a:rPr lang="fr-FR" dirty="0">
                <a:hlinkClick r:id="rId7" tooltip="Véhicule (transport physique)"/>
              </a:rPr>
              <a:t>véhicules</a:t>
            </a:r>
            <a:r>
              <a:rPr lang="fr-FR" dirty="0"/>
              <a:t> qui permet de mesurer la </a:t>
            </a:r>
            <a:r>
              <a:rPr lang="fr-FR" dirty="0">
                <a:hlinkClick r:id="rId8" tooltip="Consommation de carburant par les voitures"/>
              </a:rPr>
              <a:t>consommation de carburant</a:t>
            </a:r>
            <a:r>
              <a:rPr lang="fr-FR" dirty="0"/>
              <a:t>, l'autonomie </a:t>
            </a:r>
            <a:r>
              <a:rPr lang="fr-FR" dirty="0">
                <a:hlinkClick r:id="rId9" tooltip="Voiture électrique"/>
              </a:rPr>
              <a:t>électrique</a:t>
            </a:r>
            <a:r>
              <a:rPr lang="fr-FR" dirty="0"/>
              <a:t> et les rejets de CO</a:t>
            </a:r>
            <a:r>
              <a:rPr lang="fr-FR" baseline="-25000" dirty="0"/>
              <a:t>2</a:t>
            </a:r>
            <a:r>
              <a:rPr lang="fr-FR" dirty="0"/>
              <a:t> et de </a:t>
            </a:r>
            <a:r>
              <a:rPr lang="fr-FR" dirty="0">
                <a:hlinkClick r:id="rId10" tooltip="Impact environnemental du transport routier"/>
              </a:rPr>
              <a:t>polluants</a:t>
            </a:r>
            <a:r>
              <a:rPr lang="fr-FR" dirty="0"/>
              <a:t>.</a:t>
            </a:r>
          </a:p>
          <a:p>
            <a:r>
              <a:rPr lang="fr-FR" dirty="0"/>
              <a:t>Cette procédure d'essai concerne les </a:t>
            </a:r>
            <a:r>
              <a:rPr lang="fr-FR" dirty="0">
                <a:hlinkClick r:id="rId11" tooltip="Automobile"/>
              </a:rPr>
              <a:t>voitures particulières</a:t>
            </a:r>
            <a:r>
              <a:rPr lang="fr-FR" dirty="0"/>
              <a:t> et les </a:t>
            </a:r>
            <a:r>
              <a:rPr lang="fr-FR" dirty="0">
                <a:hlinkClick r:id="rId12" tooltip="Véhicule utilitaire léger"/>
              </a:rPr>
              <a:t>véhicules utilitaires légers</a:t>
            </a:r>
            <a:r>
              <a:rPr lang="fr-FR" dirty="0"/>
              <a:t>. D'autres procédures concernent les </a:t>
            </a:r>
            <a:r>
              <a:rPr lang="fr-FR" dirty="0">
                <a:hlinkClick r:id="rId13" tooltip="Moto"/>
              </a:rPr>
              <a:t>motos</a:t>
            </a:r>
            <a:r>
              <a:rPr lang="fr-FR" dirty="0"/>
              <a:t> et les </a:t>
            </a:r>
            <a:r>
              <a:rPr lang="fr-FR" dirty="0">
                <a:hlinkClick r:id="rId14" tooltip="Poids lourd"/>
              </a:rPr>
              <a:t>véhicules lourds</a:t>
            </a:r>
            <a:r>
              <a:rPr lang="fr-FR" dirty="0"/>
              <a:t>.</a:t>
            </a:r>
          </a:p>
          <a:p>
            <a:r>
              <a:rPr lang="fr-FR" dirty="0"/>
              <a:t>Le WLTP est entré en application en Europe en </a:t>
            </a:r>
            <a:r>
              <a:rPr lang="fr-FR" b="1" dirty="0"/>
              <a:t>septembre 2017 pour les nouveaux modèles et en septembre 2018 pour tous les véhicules neufs</a:t>
            </a:r>
          </a:p>
          <a:p>
            <a:endParaRPr lang="fr-FR" b="1" dirty="0"/>
          </a:p>
          <a:p>
            <a:r>
              <a:rPr lang="fr-FR" b="1" dirty="0"/>
              <a:t>La loi LOM </a:t>
            </a:r>
            <a:r>
              <a:rPr lang="fr-FR" dirty="0"/>
              <a:t>–vise  </a:t>
            </a:r>
            <a:r>
              <a:rPr lang="fr-FR" b="1" dirty="0"/>
              <a:t>une transformation profonde de notre politique pour les mobilités - </a:t>
            </a:r>
            <a:r>
              <a:rPr lang="fr-FR" dirty="0"/>
              <a:t>votée le 24 décembre </a:t>
            </a:r>
            <a:r>
              <a:rPr lang="fr-FR" b="1" dirty="0"/>
              <a:t>2019 </a:t>
            </a:r>
            <a:r>
              <a:rPr lang="fr-FR" dirty="0"/>
              <a:t>a renforcé depuis le 11 mars 2021 </a:t>
            </a:r>
          </a:p>
          <a:p>
            <a:pPr defTabSz="947776">
              <a:defRPr/>
            </a:pPr>
            <a:r>
              <a:rPr lang="fr-FR" dirty="0"/>
              <a:t>Les trois piliers de la loi d'orientation des mobilités</a:t>
            </a:r>
          </a:p>
          <a:p>
            <a:pPr defTabSz="947776">
              <a:defRPr/>
            </a:pPr>
            <a:r>
              <a:rPr lang="fr-FR" dirty="0"/>
              <a:t>1/ Investir plus et mieux dans les transports du quotidien</a:t>
            </a:r>
          </a:p>
          <a:p>
            <a:pPr defTabSz="947776">
              <a:defRPr/>
            </a:pPr>
            <a:r>
              <a:rPr lang="fr-FR" dirty="0"/>
              <a:t>2/ Faciliter et encourager le déploiement de nouvelles solutions pour permettre à tous de se déplacer</a:t>
            </a:r>
          </a:p>
          <a:p>
            <a:pPr defTabSz="947776">
              <a:defRPr/>
            </a:pPr>
            <a:r>
              <a:rPr lang="fr-FR" dirty="0"/>
              <a:t>3/ Engager la transition vers une mobilité plus propre</a:t>
            </a:r>
          </a:p>
          <a:p>
            <a:r>
              <a:rPr lang="fr-FR" b="1" dirty="0"/>
              <a:t>L’objectif de neutralité carbone en 2050 inscrit dans la loi</a:t>
            </a:r>
            <a:r>
              <a:rPr lang="fr-FR" dirty="0"/>
              <a:t>, conformément au </a:t>
            </a:r>
            <a:r>
              <a:rPr lang="fr-FR" b="1" dirty="0"/>
              <a:t>Plan climat</a:t>
            </a:r>
            <a:r>
              <a:rPr lang="fr-FR" dirty="0"/>
              <a:t>, avec une trajectoire claire : - 37,5 % d’émissions de CO2 d’ici 2030 et </a:t>
            </a:r>
            <a:r>
              <a:rPr lang="fr-FR" b="1" dirty="0"/>
              <a:t>l'interdiction de la vente de voitures utilisant des énergies fossiles carbonées d'ici 2040.</a:t>
            </a:r>
          </a:p>
          <a:p>
            <a:pPr defTabSz="947776">
              <a:defRPr/>
            </a:pPr>
            <a:endParaRPr lang="fr-FR" dirty="0"/>
          </a:p>
          <a:p>
            <a:pPr defTabSz="947776">
              <a:defRPr/>
            </a:pPr>
            <a:r>
              <a:rPr lang="fr-FR" b="1" dirty="0"/>
              <a:t>L’objectif de multiplier par 5 d'ici 2022 des points de recharge publics pour les véhicules électriques</a:t>
            </a:r>
            <a:r>
              <a:rPr lang="fr-FR" dirty="0"/>
              <a:t>, et une série de mesures pour déployer la mobilité électrique : </a:t>
            </a:r>
          </a:p>
          <a:p>
            <a:pPr marL="177708" indent="-177708" defTabSz="947776">
              <a:buFont typeface="Arial" panose="020B0604020202020204" pitchFamily="34" charset="0"/>
              <a:buChar char="•"/>
              <a:defRPr/>
            </a:pPr>
            <a:r>
              <a:rPr lang="fr-FR" b="1" dirty="0"/>
              <a:t>l’équipement obligatoire dans les parkings de plus de 10 places des bâtiments neufs ou rénovés</a:t>
            </a:r>
            <a:r>
              <a:rPr lang="fr-FR" dirty="0"/>
              <a:t>,</a:t>
            </a:r>
          </a:p>
          <a:p>
            <a:pPr marL="177708" indent="-177708" defTabSz="947776">
              <a:buFont typeface="Arial" panose="020B0604020202020204" pitchFamily="34" charset="0"/>
              <a:buChar char="•"/>
              <a:defRPr/>
            </a:pPr>
            <a:r>
              <a:rPr lang="fr-FR" dirty="0"/>
              <a:t> la création d'un véritable </a:t>
            </a:r>
            <a:r>
              <a:rPr lang="fr-FR" b="1" dirty="0"/>
              <a:t>droit à la prise en habitat collectif</a:t>
            </a:r>
            <a:r>
              <a:rPr lang="fr-FR" dirty="0"/>
              <a:t> </a:t>
            </a:r>
          </a:p>
          <a:p>
            <a:pPr marL="177708" indent="-177708" defTabSz="947776">
              <a:buFont typeface="Arial" panose="020B0604020202020204" pitchFamily="34" charset="0"/>
              <a:buChar char="•"/>
              <a:defRPr/>
            </a:pPr>
            <a:r>
              <a:rPr lang="fr-FR" dirty="0"/>
              <a:t> la </a:t>
            </a:r>
            <a:r>
              <a:rPr lang="fr-FR" b="1" dirty="0"/>
              <a:t>simplification des règles de votes pour les travaux sur l’installation électrique dans les copropriétés</a:t>
            </a:r>
            <a:endParaRPr lang="fr-FR" b="0" dirty="0"/>
          </a:p>
          <a:p>
            <a:pPr marL="177708" indent="-177708" defTabSz="947776">
              <a:buFont typeface="Arial" panose="020B0604020202020204" pitchFamily="34" charset="0"/>
              <a:buChar char="•"/>
              <a:defRPr/>
            </a:pPr>
            <a:r>
              <a:rPr lang="fr-FR" dirty="0"/>
              <a:t> </a:t>
            </a:r>
            <a:r>
              <a:rPr lang="fr-FR" b="1" dirty="0"/>
              <a:t>la possibilité de recharger gratuitement sur son lieu de travail</a:t>
            </a:r>
            <a:r>
              <a:rPr lang="fr-FR" dirty="0"/>
              <a:t>, la division par plus de 2 du coût de raccordement des équipements de recharge,… </a:t>
            </a:r>
          </a:p>
          <a:p>
            <a:pPr marL="177708" indent="-177708" defTabSz="947776">
              <a:buFont typeface="Arial" panose="020B0604020202020204" pitchFamily="34" charset="0"/>
              <a:buChar char="•"/>
              <a:defRPr/>
            </a:pPr>
            <a:r>
              <a:rPr lang="fr-FR" dirty="0"/>
              <a:t>les obligations de pré-équipement et d’équipement en bornes de recharge pour les bâtiments résidentiels comme pour les bâtiments non résidentiels.</a:t>
            </a:r>
          </a:p>
          <a:p>
            <a:endParaRPr lang="fr-FR" dirty="0"/>
          </a:p>
          <a:p>
            <a:pPr defTabSz="947776">
              <a:defRPr/>
            </a:pPr>
            <a:r>
              <a:rPr lang="fr-FR" dirty="0"/>
              <a:t>Depuis le 1er janvier 2020,  la loi LOM de décembre </a:t>
            </a:r>
            <a:r>
              <a:rPr lang="fr-FR" b="1" dirty="0"/>
              <a:t>2019 impose aux entreprises de plus de 50 salariés </a:t>
            </a:r>
            <a:r>
              <a:rPr lang="fr-FR" dirty="0"/>
              <a:t>sur un même site d’insérer dans leurs négociations salariales obligatoires avec les partenaires sociaux un volet mobilité, à défaut l’élaboration d’un </a:t>
            </a:r>
            <a:r>
              <a:rPr lang="fr-FR" b="1" dirty="0"/>
              <a:t>Plan de Mobilité Employeur (</a:t>
            </a:r>
            <a:r>
              <a:rPr lang="fr-FR" b="1" dirty="0" err="1"/>
              <a:t>PDMe</a:t>
            </a:r>
            <a:r>
              <a:rPr lang="fr-FR" b="1" dirty="0"/>
              <a:t>) s’impose. </a:t>
            </a:r>
          </a:p>
          <a:p>
            <a:endParaRPr lang="fr-FR" dirty="0"/>
          </a:p>
          <a:p>
            <a:endParaRPr lang="fr-FR" dirty="0"/>
          </a:p>
          <a:p>
            <a:r>
              <a:rPr lang="fr-FR" dirty="0"/>
              <a:t>En </a:t>
            </a:r>
            <a:r>
              <a:rPr lang="fr-FR" b="1" dirty="0"/>
              <a:t>2020</a:t>
            </a:r>
            <a:r>
              <a:rPr lang="fr-FR" dirty="0"/>
              <a:t>, la </a:t>
            </a:r>
            <a:r>
              <a:rPr lang="fr-FR" b="1" dirty="0"/>
              <a:t>norme CAFE</a:t>
            </a:r>
            <a:r>
              <a:rPr lang="fr-FR" dirty="0"/>
              <a:t> (</a:t>
            </a:r>
            <a:r>
              <a:rPr lang="fr-FR" dirty="0" err="1"/>
              <a:t>Corporate</a:t>
            </a:r>
            <a:r>
              <a:rPr lang="fr-FR" dirty="0"/>
              <a:t> </a:t>
            </a:r>
            <a:r>
              <a:rPr lang="fr-FR" dirty="0" err="1"/>
              <a:t>Average</a:t>
            </a:r>
            <a:r>
              <a:rPr lang="fr-FR" dirty="0"/>
              <a:t> Fuel </a:t>
            </a:r>
            <a:r>
              <a:rPr lang="fr-FR" dirty="0" err="1"/>
              <a:t>Economy</a:t>
            </a:r>
            <a:r>
              <a:rPr lang="fr-FR" dirty="0"/>
              <a:t>), qui limite le taux moyen de dioxyde de carbone des véhicules neufs vendus, tous constructeurs confondus. En cas de dépassement, l'Europe a décidé d'appliquer des sanctions financières sévères </a:t>
            </a:r>
            <a:r>
              <a:rPr lang="fr-FR" b="1" dirty="0"/>
              <a:t>: 95 € par gramme excédentaire et par véhicule vendu.</a:t>
            </a:r>
          </a:p>
          <a:p>
            <a:endParaRPr lang="fr-FR" dirty="0"/>
          </a:p>
          <a:p>
            <a:endParaRPr lang="fr-FR" b="1" dirty="0"/>
          </a:p>
          <a:p>
            <a:r>
              <a:rPr lang="fr-FR" dirty="0"/>
              <a:t> 24 août 2021</a:t>
            </a:r>
            <a:endParaRPr lang="fr-FR" b="1" dirty="0"/>
          </a:p>
        </p:txBody>
      </p:sp>
      <p:sp>
        <p:nvSpPr>
          <p:cNvPr id="4" name="Espace réservé du numéro de diapositive 3"/>
          <p:cNvSpPr>
            <a:spLocks noGrp="1"/>
          </p:cNvSpPr>
          <p:nvPr>
            <p:ph type="sldNum" sz="quarter" idx="5"/>
          </p:nvPr>
        </p:nvSpPr>
        <p:spPr/>
        <p:txBody>
          <a:bodyPr/>
          <a:lstStyle/>
          <a:p>
            <a:fld id="{5E867A89-6E6E-A84B-938A-940026199446}" type="slidenum">
              <a:rPr lang="fr-FR" smtClean="0"/>
              <a:t>11</a:t>
            </a:fld>
            <a:endParaRPr lang="fr-FR"/>
          </a:p>
        </p:txBody>
      </p:sp>
    </p:spTree>
    <p:extLst>
      <p:ext uri="{BB962C8B-B14F-4D97-AF65-F5344CB8AC3E}">
        <p14:creationId xmlns:p14="http://schemas.microsoft.com/office/powerpoint/2010/main" val="1985513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47776">
              <a:defRPr/>
            </a:pPr>
            <a:r>
              <a:rPr lang="fr-FR" b="1" dirty="0"/>
              <a:t>Timing : 10h15</a:t>
            </a:r>
          </a:p>
          <a:p>
            <a:pPr defTabSz="947776">
              <a:defRPr/>
            </a:pPr>
            <a:r>
              <a:rPr lang="fr-FR" b="1" dirty="0"/>
              <a:t>Depuis les accords de Paris en 2015, des mesures sont prises ….</a:t>
            </a:r>
          </a:p>
          <a:p>
            <a:pPr defTabSz="947776">
              <a:defRPr/>
            </a:pPr>
            <a:r>
              <a:rPr lang="fr-FR" b="1" dirty="0"/>
              <a:t>le programme ADVENIR - </a:t>
            </a:r>
            <a:r>
              <a:rPr lang="fr-FR" dirty="0"/>
              <a:t>Aide au déploiement des infrastructures de recharges de véhicules électriques</a:t>
            </a:r>
            <a:r>
              <a:rPr lang="fr-FR" b="1" dirty="0"/>
              <a:t> </a:t>
            </a:r>
            <a:r>
              <a:rPr lang="fr-FR" dirty="0"/>
              <a:t>vise, grâce au mécanisme des CEE (certificats d’économie d’énergie), à compléter les initiatives publiques de soutien à l’électromobilité en cours. </a:t>
            </a:r>
            <a:r>
              <a:rPr lang="fr-FR" b="1" dirty="0"/>
              <a:t>ADVENIR finance au travers de primes le déploiement d’</a:t>
            </a:r>
            <a:r>
              <a:rPr lang="fr-FR" b="1" dirty="0">
                <a:hlinkClick r:id="rId3"/>
              </a:rPr>
              <a:t>infrastructures de recharge</a:t>
            </a:r>
            <a:r>
              <a:rPr lang="fr-FR" dirty="0"/>
              <a:t>. Il est un des principaux dispositifs de financement des infrastructures de recharge du véhicule électrique en France.</a:t>
            </a:r>
            <a:endParaRPr lang="fr-FR" b="1" dirty="0"/>
          </a:p>
          <a:p>
            <a:endParaRPr lang="fr-FR" b="1" dirty="0"/>
          </a:p>
          <a:p>
            <a:r>
              <a:rPr lang="fr-FR" b="1" dirty="0"/>
              <a:t>WLTP : </a:t>
            </a:r>
            <a:r>
              <a:rPr lang="fr-FR" dirty="0"/>
              <a:t>La </a:t>
            </a:r>
            <a:r>
              <a:rPr lang="fr-FR" b="1" dirty="0"/>
              <a:t>procédure d'essai mondiale harmonisée pour les véhicules légers</a:t>
            </a:r>
            <a:r>
              <a:rPr lang="fr-FR" dirty="0"/>
              <a:t> (en </a:t>
            </a:r>
            <a:r>
              <a:rPr lang="fr-FR" dirty="0">
                <a:hlinkClick r:id="rId4" tooltip="Anglais"/>
              </a:rPr>
              <a:t>anglais</a:t>
            </a:r>
            <a:r>
              <a:rPr lang="fr-FR" dirty="0"/>
              <a:t> </a:t>
            </a:r>
            <a:r>
              <a:rPr lang="fr-FR" i="1" dirty="0"/>
              <a:t>Worldwide </a:t>
            </a:r>
            <a:r>
              <a:rPr lang="fr-FR" i="1" dirty="0" err="1"/>
              <a:t>harmonized</a:t>
            </a:r>
            <a:r>
              <a:rPr lang="fr-FR" i="1" dirty="0"/>
              <a:t> Light </a:t>
            </a:r>
            <a:r>
              <a:rPr lang="fr-FR" i="1" dirty="0" err="1"/>
              <a:t>vehicles</a:t>
            </a:r>
            <a:r>
              <a:rPr lang="fr-FR" i="1" dirty="0"/>
              <a:t> Test </a:t>
            </a:r>
            <a:r>
              <a:rPr lang="fr-FR" i="1" dirty="0" err="1"/>
              <a:t>Procedures</a:t>
            </a:r>
            <a:r>
              <a:rPr lang="fr-FR" dirty="0"/>
              <a:t>, ou </a:t>
            </a:r>
            <a:r>
              <a:rPr lang="fr-FR" b="1" dirty="0"/>
              <a:t>WLTP</a:t>
            </a:r>
            <a:r>
              <a:rPr lang="fr-FR" dirty="0"/>
              <a:t>) est une </a:t>
            </a:r>
            <a:r>
              <a:rPr lang="fr-FR" dirty="0">
                <a:hlinkClick r:id="rId5" tooltip="Norme"/>
              </a:rPr>
              <a:t>norme</a:t>
            </a:r>
            <a:r>
              <a:rPr lang="fr-FR" dirty="0"/>
              <a:t> d'essais d'</a:t>
            </a:r>
            <a:r>
              <a:rPr lang="fr-FR" dirty="0">
                <a:hlinkClick r:id="rId6" tooltip="Homologation des véhicules"/>
              </a:rPr>
              <a:t>homologation</a:t>
            </a:r>
            <a:r>
              <a:rPr lang="fr-FR" dirty="0"/>
              <a:t> des </a:t>
            </a:r>
            <a:r>
              <a:rPr lang="fr-FR" dirty="0">
                <a:hlinkClick r:id="rId7" tooltip="Véhicule (transport physique)"/>
              </a:rPr>
              <a:t>véhicules</a:t>
            </a:r>
            <a:r>
              <a:rPr lang="fr-FR" dirty="0"/>
              <a:t> qui permet de mesurer la </a:t>
            </a:r>
            <a:r>
              <a:rPr lang="fr-FR" dirty="0">
                <a:hlinkClick r:id="rId8" tooltip="Consommation de carburant par les voitures"/>
              </a:rPr>
              <a:t>consommation de carburant</a:t>
            </a:r>
            <a:r>
              <a:rPr lang="fr-FR" dirty="0"/>
              <a:t>, l'autonomie </a:t>
            </a:r>
            <a:r>
              <a:rPr lang="fr-FR" dirty="0">
                <a:hlinkClick r:id="rId9" tooltip="Voiture électrique"/>
              </a:rPr>
              <a:t>électrique</a:t>
            </a:r>
            <a:r>
              <a:rPr lang="fr-FR" dirty="0"/>
              <a:t> et les rejets de CO</a:t>
            </a:r>
            <a:r>
              <a:rPr lang="fr-FR" baseline="-25000" dirty="0"/>
              <a:t>2</a:t>
            </a:r>
            <a:r>
              <a:rPr lang="fr-FR" dirty="0"/>
              <a:t> et de </a:t>
            </a:r>
            <a:r>
              <a:rPr lang="fr-FR" dirty="0">
                <a:hlinkClick r:id="rId10" tooltip="Impact environnemental du transport routier"/>
              </a:rPr>
              <a:t>polluants</a:t>
            </a:r>
            <a:r>
              <a:rPr lang="fr-FR" dirty="0"/>
              <a:t>.</a:t>
            </a:r>
          </a:p>
          <a:p>
            <a:r>
              <a:rPr lang="fr-FR" dirty="0"/>
              <a:t>Cette procédure d'essai concerne les </a:t>
            </a:r>
            <a:r>
              <a:rPr lang="fr-FR" dirty="0">
                <a:hlinkClick r:id="rId11" tooltip="Automobile"/>
              </a:rPr>
              <a:t>voitures particulières</a:t>
            </a:r>
            <a:r>
              <a:rPr lang="fr-FR" dirty="0"/>
              <a:t> et les </a:t>
            </a:r>
            <a:r>
              <a:rPr lang="fr-FR" dirty="0">
                <a:hlinkClick r:id="rId12" tooltip="Véhicule utilitaire léger"/>
              </a:rPr>
              <a:t>véhicules utilitaires légers</a:t>
            </a:r>
            <a:r>
              <a:rPr lang="fr-FR" dirty="0"/>
              <a:t>. D'autres procédures concernent les </a:t>
            </a:r>
            <a:r>
              <a:rPr lang="fr-FR" dirty="0">
                <a:hlinkClick r:id="rId13" tooltip="Moto"/>
              </a:rPr>
              <a:t>motos</a:t>
            </a:r>
            <a:r>
              <a:rPr lang="fr-FR" dirty="0"/>
              <a:t> et les </a:t>
            </a:r>
            <a:r>
              <a:rPr lang="fr-FR" dirty="0">
                <a:hlinkClick r:id="rId14" tooltip="Poids lourd"/>
              </a:rPr>
              <a:t>véhicules lourds</a:t>
            </a:r>
            <a:r>
              <a:rPr lang="fr-FR" dirty="0"/>
              <a:t>.</a:t>
            </a:r>
          </a:p>
          <a:p>
            <a:r>
              <a:rPr lang="fr-FR" dirty="0"/>
              <a:t>Le WLTP est entré en application en Europe en </a:t>
            </a:r>
            <a:r>
              <a:rPr lang="fr-FR" b="1" dirty="0"/>
              <a:t>septembre 2017 pour les nouveaux modèles et en septembre 2018 pour tous les véhicules neufs</a:t>
            </a:r>
          </a:p>
          <a:p>
            <a:endParaRPr lang="fr-FR" b="1" dirty="0"/>
          </a:p>
          <a:p>
            <a:r>
              <a:rPr lang="fr-FR" b="1" dirty="0"/>
              <a:t>La loi LOM </a:t>
            </a:r>
            <a:r>
              <a:rPr lang="fr-FR" dirty="0"/>
              <a:t>–vise  </a:t>
            </a:r>
            <a:r>
              <a:rPr lang="fr-FR" b="1" dirty="0"/>
              <a:t>une transformation profonde de notre politique pour les mobilités - </a:t>
            </a:r>
            <a:r>
              <a:rPr lang="fr-FR" dirty="0"/>
              <a:t>votée le 24 décembre </a:t>
            </a:r>
            <a:r>
              <a:rPr lang="fr-FR" b="1" dirty="0"/>
              <a:t>2019 </a:t>
            </a:r>
            <a:r>
              <a:rPr lang="fr-FR" dirty="0"/>
              <a:t>a renforcé depuis le 11 mars 2021 </a:t>
            </a:r>
          </a:p>
          <a:p>
            <a:pPr defTabSz="947776">
              <a:defRPr/>
            </a:pPr>
            <a:r>
              <a:rPr lang="fr-FR" dirty="0"/>
              <a:t>Les trois piliers de la loi d'orientation des mobilités</a:t>
            </a:r>
          </a:p>
          <a:p>
            <a:pPr defTabSz="947776">
              <a:defRPr/>
            </a:pPr>
            <a:r>
              <a:rPr lang="fr-FR" dirty="0"/>
              <a:t>1/ Investir plus et mieux dans les transports du quotidien</a:t>
            </a:r>
          </a:p>
          <a:p>
            <a:pPr defTabSz="947776">
              <a:defRPr/>
            </a:pPr>
            <a:r>
              <a:rPr lang="fr-FR" dirty="0"/>
              <a:t>2/ Faciliter et encourager le déploiement de nouvelles solutions pour permettre à tous de se déplacer</a:t>
            </a:r>
          </a:p>
          <a:p>
            <a:pPr defTabSz="947776">
              <a:defRPr/>
            </a:pPr>
            <a:r>
              <a:rPr lang="fr-FR" dirty="0"/>
              <a:t>3/ Engager la transition vers une mobilité plus propre</a:t>
            </a:r>
          </a:p>
          <a:p>
            <a:r>
              <a:rPr lang="fr-FR" b="1" dirty="0"/>
              <a:t>L’objectif de neutralité carbone en 2050 inscrit dans la loi</a:t>
            </a:r>
            <a:r>
              <a:rPr lang="fr-FR" dirty="0"/>
              <a:t>, conformément au </a:t>
            </a:r>
            <a:r>
              <a:rPr lang="fr-FR" b="1" dirty="0"/>
              <a:t>Plan climat</a:t>
            </a:r>
            <a:r>
              <a:rPr lang="fr-FR" dirty="0"/>
              <a:t>, avec une trajectoire claire : - 37,5 % d’émissions de CO2 d’ici 2030 et </a:t>
            </a:r>
            <a:r>
              <a:rPr lang="fr-FR" b="1" dirty="0"/>
              <a:t>l'interdiction de la vente de voitures utilisant des énergies fossiles carbonées d'ici 2040.</a:t>
            </a:r>
          </a:p>
          <a:p>
            <a:pPr defTabSz="947776">
              <a:defRPr/>
            </a:pPr>
            <a:endParaRPr lang="fr-FR" dirty="0"/>
          </a:p>
          <a:p>
            <a:pPr defTabSz="947776">
              <a:defRPr/>
            </a:pPr>
            <a:r>
              <a:rPr lang="fr-FR" b="1" dirty="0"/>
              <a:t>L’objectif de multiplier par 5 d'ici 2022 des points de recharge publics pour les véhicules électriques</a:t>
            </a:r>
            <a:r>
              <a:rPr lang="fr-FR" dirty="0"/>
              <a:t>, et une série de mesures pour déployer la mobilité électrique : </a:t>
            </a:r>
          </a:p>
          <a:p>
            <a:pPr marL="177708" indent="-177708" defTabSz="947776">
              <a:buFont typeface="Arial" panose="020B0604020202020204" pitchFamily="34" charset="0"/>
              <a:buChar char="•"/>
              <a:defRPr/>
            </a:pPr>
            <a:r>
              <a:rPr lang="fr-FR" b="1" dirty="0"/>
              <a:t>l’équipement obligatoire dans les parkings de plus de 10 places des bâtiments neufs ou rénovés</a:t>
            </a:r>
            <a:r>
              <a:rPr lang="fr-FR" dirty="0"/>
              <a:t>,</a:t>
            </a:r>
          </a:p>
          <a:p>
            <a:pPr marL="177708" indent="-177708" defTabSz="947776">
              <a:buFont typeface="Arial" panose="020B0604020202020204" pitchFamily="34" charset="0"/>
              <a:buChar char="•"/>
              <a:defRPr/>
            </a:pPr>
            <a:r>
              <a:rPr lang="fr-FR" dirty="0"/>
              <a:t> la création d'un véritable </a:t>
            </a:r>
            <a:r>
              <a:rPr lang="fr-FR" b="1" dirty="0"/>
              <a:t>droit à la prise en habitat collectif</a:t>
            </a:r>
            <a:r>
              <a:rPr lang="fr-FR" dirty="0"/>
              <a:t> </a:t>
            </a:r>
          </a:p>
          <a:p>
            <a:pPr marL="177708" indent="-177708" defTabSz="947776">
              <a:buFont typeface="Arial" panose="020B0604020202020204" pitchFamily="34" charset="0"/>
              <a:buChar char="•"/>
              <a:defRPr/>
            </a:pPr>
            <a:r>
              <a:rPr lang="fr-FR" dirty="0"/>
              <a:t> la </a:t>
            </a:r>
            <a:r>
              <a:rPr lang="fr-FR" b="1" dirty="0"/>
              <a:t>simplification des règles de votes pour les travaux sur l’installation électrique dans les copropriétés</a:t>
            </a:r>
            <a:endParaRPr lang="fr-FR" b="0" dirty="0"/>
          </a:p>
          <a:p>
            <a:pPr marL="177708" indent="-177708" defTabSz="947776">
              <a:buFont typeface="Arial" panose="020B0604020202020204" pitchFamily="34" charset="0"/>
              <a:buChar char="•"/>
              <a:defRPr/>
            </a:pPr>
            <a:r>
              <a:rPr lang="fr-FR" dirty="0"/>
              <a:t> </a:t>
            </a:r>
            <a:r>
              <a:rPr lang="fr-FR" b="1" dirty="0"/>
              <a:t>la possibilité de recharger gratuitement sur son lieu de travail</a:t>
            </a:r>
            <a:r>
              <a:rPr lang="fr-FR" dirty="0"/>
              <a:t>, la division par plus de 2 du coût de raccordement des équipements de recharge,… </a:t>
            </a:r>
          </a:p>
          <a:p>
            <a:pPr marL="177708" indent="-177708" defTabSz="947776">
              <a:buFont typeface="Arial" panose="020B0604020202020204" pitchFamily="34" charset="0"/>
              <a:buChar char="•"/>
              <a:defRPr/>
            </a:pPr>
            <a:r>
              <a:rPr lang="fr-FR" dirty="0"/>
              <a:t>les obligations de pré-équipement et d’équipement en bornes de recharge pour les bâtiments résidentiels comme pour les bâtiments non résidentiels.</a:t>
            </a:r>
          </a:p>
          <a:p>
            <a:endParaRPr lang="fr-FR" dirty="0"/>
          </a:p>
          <a:p>
            <a:pPr defTabSz="947776">
              <a:defRPr/>
            </a:pPr>
            <a:r>
              <a:rPr lang="fr-FR" dirty="0"/>
              <a:t>Depuis le 1er janvier 2020,  la loi LOM de décembre </a:t>
            </a:r>
            <a:r>
              <a:rPr lang="fr-FR" b="1" dirty="0"/>
              <a:t>2019 impose aux entreprises de plus de 50 salariés </a:t>
            </a:r>
            <a:r>
              <a:rPr lang="fr-FR" dirty="0"/>
              <a:t>sur un même site d’insérer dans leurs négociations salariales obligatoires avec les partenaires sociaux un volet mobilité, à défaut l’élaboration d’un </a:t>
            </a:r>
            <a:r>
              <a:rPr lang="fr-FR" b="1" dirty="0"/>
              <a:t>Plan de Mobilité Employeur (</a:t>
            </a:r>
            <a:r>
              <a:rPr lang="fr-FR" b="1" dirty="0" err="1"/>
              <a:t>PDMe</a:t>
            </a:r>
            <a:r>
              <a:rPr lang="fr-FR" b="1" dirty="0"/>
              <a:t>) s’impose. </a:t>
            </a:r>
          </a:p>
          <a:p>
            <a:endParaRPr lang="fr-FR" dirty="0"/>
          </a:p>
          <a:p>
            <a:endParaRPr lang="fr-FR" dirty="0"/>
          </a:p>
          <a:p>
            <a:r>
              <a:rPr lang="fr-FR" dirty="0"/>
              <a:t>En </a:t>
            </a:r>
            <a:r>
              <a:rPr lang="fr-FR" b="1" dirty="0"/>
              <a:t>2020</a:t>
            </a:r>
            <a:r>
              <a:rPr lang="fr-FR" dirty="0"/>
              <a:t>, la </a:t>
            </a:r>
            <a:r>
              <a:rPr lang="fr-FR" b="1" dirty="0"/>
              <a:t>norme CAFE</a:t>
            </a:r>
            <a:r>
              <a:rPr lang="fr-FR" dirty="0"/>
              <a:t> (</a:t>
            </a:r>
            <a:r>
              <a:rPr lang="fr-FR" dirty="0" err="1"/>
              <a:t>Corporate</a:t>
            </a:r>
            <a:r>
              <a:rPr lang="fr-FR" dirty="0"/>
              <a:t> </a:t>
            </a:r>
            <a:r>
              <a:rPr lang="fr-FR" dirty="0" err="1"/>
              <a:t>Average</a:t>
            </a:r>
            <a:r>
              <a:rPr lang="fr-FR" dirty="0"/>
              <a:t> Fuel </a:t>
            </a:r>
            <a:r>
              <a:rPr lang="fr-FR" dirty="0" err="1"/>
              <a:t>Economy</a:t>
            </a:r>
            <a:r>
              <a:rPr lang="fr-FR" dirty="0"/>
              <a:t>), qui limite le taux moyen de dioxyde de carbone des véhicules neufs vendus, tous constructeurs confondus. En cas de dépassement, l'Europe a décidé d'appliquer des sanctions financières sévères </a:t>
            </a:r>
            <a:r>
              <a:rPr lang="fr-FR" b="1" dirty="0"/>
              <a:t>: 95 € par gramme excédentaire et par véhicule vendu.</a:t>
            </a:r>
          </a:p>
          <a:p>
            <a:endParaRPr lang="fr-FR" dirty="0"/>
          </a:p>
          <a:p>
            <a:endParaRPr lang="fr-FR" b="1" dirty="0"/>
          </a:p>
          <a:p>
            <a:r>
              <a:rPr lang="fr-FR" dirty="0"/>
              <a:t> 24 août 2021</a:t>
            </a:r>
            <a:endParaRPr lang="fr-FR" b="1" dirty="0"/>
          </a:p>
        </p:txBody>
      </p:sp>
      <p:sp>
        <p:nvSpPr>
          <p:cNvPr id="4" name="Espace réservé du numéro de diapositive 3"/>
          <p:cNvSpPr>
            <a:spLocks noGrp="1"/>
          </p:cNvSpPr>
          <p:nvPr>
            <p:ph type="sldNum" sz="quarter" idx="5"/>
          </p:nvPr>
        </p:nvSpPr>
        <p:spPr/>
        <p:txBody>
          <a:bodyPr/>
          <a:lstStyle/>
          <a:p>
            <a:fld id="{5E867A89-6E6E-A84B-938A-940026199446}" type="slidenum">
              <a:rPr lang="fr-FR" smtClean="0"/>
              <a:t>12</a:t>
            </a:fld>
            <a:endParaRPr lang="fr-FR"/>
          </a:p>
        </p:txBody>
      </p:sp>
    </p:spTree>
    <p:extLst>
      <p:ext uri="{BB962C8B-B14F-4D97-AF65-F5344CB8AC3E}">
        <p14:creationId xmlns:p14="http://schemas.microsoft.com/office/powerpoint/2010/main" val="4257900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47776">
              <a:defRPr/>
            </a:pPr>
            <a:r>
              <a:rPr lang="fr-FR" b="1" dirty="0"/>
              <a:t>Timing : 10h15</a:t>
            </a:r>
          </a:p>
          <a:p>
            <a:pPr defTabSz="947776">
              <a:defRPr/>
            </a:pPr>
            <a:r>
              <a:rPr lang="fr-FR" b="1" dirty="0"/>
              <a:t>Depuis les accords de Paris en 2015, des mesures sont prises ….</a:t>
            </a:r>
          </a:p>
          <a:p>
            <a:pPr defTabSz="947776">
              <a:defRPr/>
            </a:pPr>
            <a:r>
              <a:rPr lang="fr-FR" b="1" dirty="0"/>
              <a:t>le programme ADVENIR - </a:t>
            </a:r>
            <a:r>
              <a:rPr lang="fr-FR" dirty="0"/>
              <a:t>Aide au déploiement des infrastructures de recharges de véhicules électriques</a:t>
            </a:r>
            <a:r>
              <a:rPr lang="fr-FR" b="1" dirty="0"/>
              <a:t> </a:t>
            </a:r>
            <a:r>
              <a:rPr lang="fr-FR" dirty="0"/>
              <a:t>vise, grâce au mécanisme des CEE (certificats d’économie d’énergie), à compléter les initiatives publiques de soutien à l’électromobilité en cours. </a:t>
            </a:r>
            <a:r>
              <a:rPr lang="fr-FR" b="1" dirty="0"/>
              <a:t>ADVENIR finance au travers de primes le déploiement d’</a:t>
            </a:r>
            <a:r>
              <a:rPr lang="fr-FR" b="1" dirty="0">
                <a:hlinkClick r:id="rId3"/>
              </a:rPr>
              <a:t>infrastructures de recharge</a:t>
            </a:r>
            <a:r>
              <a:rPr lang="fr-FR" dirty="0"/>
              <a:t>. Il est un des principaux dispositifs de financement des infrastructures de recharge du véhicule électrique en France.</a:t>
            </a:r>
            <a:endParaRPr lang="fr-FR" b="1" dirty="0"/>
          </a:p>
          <a:p>
            <a:endParaRPr lang="fr-FR" b="1" dirty="0"/>
          </a:p>
          <a:p>
            <a:r>
              <a:rPr lang="fr-FR" b="1" dirty="0"/>
              <a:t>WLTP : </a:t>
            </a:r>
            <a:r>
              <a:rPr lang="fr-FR" dirty="0"/>
              <a:t>La </a:t>
            </a:r>
            <a:r>
              <a:rPr lang="fr-FR" b="1" dirty="0"/>
              <a:t>procédure d'essai mondiale harmonisée pour les véhicules légers</a:t>
            </a:r>
            <a:r>
              <a:rPr lang="fr-FR" dirty="0"/>
              <a:t> (en </a:t>
            </a:r>
            <a:r>
              <a:rPr lang="fr-FR" dirty="0">
                <a:hlinkClick r:id="rId4" tooltip="Anglais"/>
              </a:rPr>
              <a:t>anglais</a:t>
            </a:r>
            <a:r>
              <a:rPr lang="fr-FR" dirty="0"/>
              <a:t> </a:t>
            </a:r>
            <a:r>
              <a:rPr lang="fr-FR" i="1" dirty="0"/>
              <a:t>Worldwide </a:t>
            </a:r>
            <a:r>
              <a:rPr lang="fr-FR" i="1" dirty="0" err="1"/>
              <a:t>harmonized</a:t>
            </a:r>
            <a:r>
              <a:rPr lang="fr-FR" i="1" dirty="0"/>
              <a:t> Light </a:t>
            </a:r>
            <a:r>
              <a:rPr lang="fr-FR" i="1" dirty="0" err="1"/>
              <a:t>vehicles</a:t>
            </a:r>
            <a:r>
              <a:rPr lang="fr-FR" i="1" dirty="0"/>
              <a:t> Test </a:t>
            </a:r>
            <a:r>
              <a:rPr lang="fr-FR" i="1" dirty="0" err="1"/>
              <a:t>Procedures</a:t>
            </a:r>
            <a:r>
              <a:rPr lang="fr-FR" dirty="0"/>
              <a:t>, ou </a:t>
            </a:r>
            <a:r>
              <a:rPr lang="fr-FR" b="1" dirty="0"/>
              <a:t>WLTP</a:t>
            </a:r>
            <a:r>
              <a:rPr lang="fr-FR" dirty="0"/>
              <a:t>) est une </a:t>
            </a:r>
            <a:r>
              <a:rPr lang="fr-FR" dirty="0">
                <a:hlinkClick r:id="rId5" tooltip="Norme"/>
              </a:rPr>
              <a:t>norme</a:t>
            </a:r>
            <a:r>
              <a:rPr lang="fr-FR" dirty="0"/>
              <a:t> d'essais d'</a:t>
            </a:r>
            <a:r>
              <a:rPr lang="fr-FR" dirty="0">
                <a:hlinkClick r:id="rId6" tooltip="Homologation des véhicules"/>
              </a:rPr>
              <a:t>homologation</a:t>
            </a:r>
            <a:r>
              <a:rPr lang="fr-FR" dirty="0"/>
              <a:t> des </a:t>
            </a:r>
            <a:r>
              <a:rPr lang="fr-FR" dirty="0">
                <a:hlinkClick r:id="rId7" tooltip="Véhicule (transport physique)"/>
              </a:rPr>
              <a:t>véhicules</a:t>
            </a:r>
            <a:r>
              <a:rPr lang="fr-FR" dirty="0"/>
              <a:t> qui permet de mesurer la </a:t>
            </a:r>
            <a:r>
              <a:rPr lang="fr-FR" dirty="0">
                <a:hlinkClick r:id="rId8" tooltip="Consommation de carburant par les voitures"/>
              </a:rPr>
              <a:t>consommation de carburant</a:t>
            </a:r>
            <a:r>
              <a:rPr lang="fr-FR" dirty="0"/>
              <a:t>, l'autonomie </a:t>
            </a:r>
            <a:r>
              <a:rPr lang="fr-FR" dirty="0">
                <a:hlinkClick r:id="rId9" tooltip="Voiture électrique"/>
              </a:rPr>
              <a:t>électrique</a:t>
            </a:r>
            <a:r>
              <a:rPr lang="fr-FR" dirty="0"/>
              <a:t> et les rejets de CO</a:t>
            </a:r>
            <a:r>
              <a:rPr lang="fr-FR" baseline="-25000" dirty="0"/>
              <a:t>2</a:t>
            </a:r>
            <a:r>
              <a:rPr lang="fr-FR" dirty="0"/>
              <a:t> et de </a:t>
            </a:r>
            <a:r>
              <a:rPr lang="fr-FR" dirty="0">
                <a:hlinkClick r:id="rId10" tooltip="Impact environnemental du transport routier"/>
              </a:rPr>
              <a:t>polluants</a:t>
            </a:r>
            <a:r>
              <a:rPr lang="fr-FR" dirty="0"/>
              <a:t>.</a:t>
            </a:r>
          </a:p>
          <a:p>
            <a:r>
              <a:rPr lang="fr-FR" dirty="0"/>
              <a:t>Cette procédure d'essai concerne les </a:t>
            </a:r>
            <a:r>
              <a:rPr lang="fr-FR" dirty="0">
                <a:hlinkClick r:id="rId11" tooltip="Automobile"/>
              </a:rPr>
              <a:t>voitures particulières</a:t>
            </a:r>
            <a:r>
              <a:rPr lang="fr-FR" dirty="0"/>
              <a:t> et les </a:t>
            </a:r>
            <a:r>
              <a:rPr lang="fr-FR" dirty="0">
                <a:hlinkClick r:id="rId12" tooltip="Véhicule utilitaire léger"/>
              </a:rPr>
              <a:t>véhicules utilitaires légers</a:t>
            </a:r>
            <a:r>
              <a:rPr lang="fr-FR" dirty="0"/>
              <a:t>. D'autres procédures concernent les </a:t>
            </a:r>
            <a:r>
              <a:rPr lang="fr-FR" dirty="0">
                <a:hlinkClick r:id="rId13" tooltip="Moto"/>
              </a:rPr>
              <a:t>motos</a:t>
            </a:r>
            <a:r>
              <a:rPr lang="fr-FR" dirty="0"/>
              <a:t> et les </a:t>
            </a:r>
            <a:r>
              <a:rPr lang="fr-FR" dirty="0">
                <a:hlinkClick r:id="rId14" tooltip="Poids lourd"/>
              </a:rPr>
              <a:t>véhicules lourds</a:t>
            </a:r>
            <a:r>
              <a:rPr lang="fr-FR" dirty="0"/>
              <a:t>.</a:t>
            </a:r>
          </a:p>
          <a:p>
            <a:r>
              <a:rPr lang="fr-FR" dirty="0"/>
              <a:t>Le WLTP est entré en application en Europe en </a:t>
            </a:r>
            <a:r>
              <a:rPr lang="fr-FR" b="1" dirty="0"/>
              <a:t>septembre 2017 pour les nouveaux modèles et en septembre 2018 pour tous les véhicules neufs</a:t>
            </a:r>
          </a:p>
          <a:p>
            <a:endParaRPr lang="fr-FR" b="1" dirty="0"/>
          </a:p>
          <a:p>
            <a:r>
              <a:rPr lang="fr-FR" b="1" dirty="0"/>
              <a:t>La loi LOM </a:t>
            </a:r>
            <a:r>
              <a:rPr lang="fr-FR" dirty="0"/>
              <a:t>–vise  </a:t>
            </a:r>
            <a:r>
              <a:rPr lang="fr-FR" b="1" dirty="0"/>
              <a:t>une transformation profonde de notre politique pour les mobilités - </a:t>
            </a:r>
            <a:r>
              <a:rPr lang="fr-FR" dirty="0"/>
              <a:t>votée le 24 décembre </a:t>
            </a:r>
            <a:r>
              <a:rPr lang="fr-FR" b="1" dirty="0"/>
              <a:t>2019 </a:t>
            </a:r>
            <a:r>
              <a:rPr lang="fr-FR" dirty="0"/>
              <a:t>a renforcé depuis le 11 mars 2021 </a:t>
            </a:r>
          </a:p>
          <a:p>
            <a:pPr defTabSz="947776">
              <a:defRPr/>
            </a:pPr>
            <a:r>
              <a:rPr lang="fr-FR" dirty="0"/>
              <a:t>Les trois piliers de la loi d'orientation des mobilités</a:t>
            </a:r>
          </a:p>
          <a:p>
            <a:pPr defTabSz="947776">
              <a:defRPr/>
            </a:pPr>
            <a:r>
              <a:rPr lang="fr-FR" dirty="0"/>
              <a:t>1/ Investir plus et mieux dans les transports du quotidien</a:t>
            </a:r>
          </a:p>
          <a:p>
            <a:pPr defTabSz="947776">
              <a:defRPr/>
            </a:pPr>
            <a:r>
              <a:rPr lang="fr-FR" dirty="0"/>
              <a:t>2/ Faciliter et encourager le déploiement de nouvelles solutions pour permettre à tous de se déplacer</a:t>
            </a:r>
          </a:p>
          <a:p>
            <a:pPr defTabSz="947776">
              <a:defRPr/>
            </a:pPr>
            <a:r>
              <a:rPr lang="fr-FR" dirty="0"/>
              <a:t>3/ Engager la transition vers une mobilité plus propre</a:t>
            </a:r>
          </a:p>
          <a:p>
            <a:r>
              <a:rPr lang="fr-FR" b="1" dirty="0"/>
              <a:t>L’objectif de neutralité carbone en 2050 inscrit dans la loi</a:t>
            </a:r>
            <a:r>
              <a:rPr lang="fr-FR" dirty="0"/>
              <a:t>, conformément au </a:t>
            </a:r>
            <a:r>
              <a:rPr lang="fr-FR" b="1" dirty="0"/>
              <a:t>Plan climat</a:t>
            </a:r>
            <a:r>
              <a:rPr lang="fr-FR" dirty="0"/>
              <a:t>, avec une trajectoire claire : - 37,5 % d’émissions de CO2 d’ici 2030 et </a:t>
            </a:r>
            <a:r>
              <a:rPr lang="fr-FR" b="1" dirty="0"/>
              <a:t>l'interdiction de la vente de voitures utilisant des énergies fossiles carbonées d'ici 2040.</a:t>
            </a:r>
          </a:p>
          <a:p>
            <a:pPr defTabSz="947776">
              <a:defRPr/>
            </a:pPr>
            <a:endParaRPr lang="fr-FR" dirty="0"/>
          </a:p>
          <a:p>
            <a:pPr defTabSz="947776">
              <a:defRPr/>
            </a:pPr>
            <a:r>
              <a:rPr lang="fr-FR" b="1" dirty="0"/>
              <a:t>L’objectif de multiplier par 5 d'ici 2022 des points de recharge publics pour les véhicules électriques</a:t>
            </a:r>
            <a:r>
              <a:rPr lang="fr-FR" dirty="0"/>
              <a:t>, et une série de mesures pour déployer la mobilité électrique : </a:t>
            </a:r>
          </a:p>
          <a:p>
            <a:pPr marL="177708" indent="-177708" defTabSz="947776">
              <a:buFont typeface="Arial" panose="020B0604020202020204" pitchFamily="34" charset="0"/>
              <a:buChar char="•"/>
              <a:defRPr/>
            </a:pPr>
            <a:r>
              <a:rPr lang="fr-FR" b="1" dirty="0"/>
              <a:t>l’équipement obligatoire dans les parkings de plus de 10 places des bâtiments neufs ou rénovés</a:t>
            </a:r>
            <a:r>
              <a:rPr lang="fr-FR" dirty="0"/>
              <a:t>,</a:t>
            </a:r>
          </a:p>
          <a:p>
            <a:pPr marL="177708" indent="-177708" defTabSz="947776">
              <a:buFont typeface="Arial" panose="020B0604020202020204" pitchFamily="34" charset="0"/>
              <a:buChar char="•"/>
              <a:defRPr/>
            </a:pPr>
            <a:r>
              <a:rPr lang="fr-FR" dirty="0"/>
              <a:t> la création d'un véritable </a:t>
            </a:r>
            <a:r>
              <a:rPr lang="fr-FR" b="1" dirty="0"/>
              <a:t>droit à la prise en habitat collectif</a:t>
            </a:r>
            <a:r>
              <a:rPr lang="fr-FR" dirty="0"/>
              <a:t> </a:t>
            </a:r>
          </a:p>
          <a:p>
            <a:pPr marL="177708" indent="-177708" defTabSz="947776">
              <a:buFont typeface="Arial" panose="020B0604020202020204" pitchFamily="34" charset="0"/>
              <a:buChar char="•"/>
              <a:defRPr/>
            </a:pPr>
            <a:r>
              <a:rPr lang="fr-FR" dirty="0"/>
              <a:t> la </a:t>
            </a:r>
            <a:r>
              <a:rPr lang="fr-FR" b="1" dirty="0"/>
              <a:t>simplification des règles de votes pour les travaux sur l’installation électrique dans les copropriétés</a:t>
            </a:r>
            <a:endParaRPr lang="fr-FR" b="0" dirty="0"/>
          </a:p>
          <a:p>
            <a:pPr marL="177708" indent="-177708" defTabSz="947776">
              <a:buFont typeface="Arial" panose="020B0604020202020204" pitchFamily="34" charset="0"/>
              <a:buChar char="•"/>
              <a:defRPr/>
            </a:pPr>
            <a:r>
              <a:rPr lang="fr-FR" dirty="0"/>
              <a:t> </a:t>
            </a:r>
            <a:r>
              <a:rPr lang="fr-FR" b="1" dirty="0"/>
              <a:t>la possibilité de recharger gratuitement sur son lieu de travail</a:t>
            </a:r>
            <a:r>
              <a:rPr lang="fr-FR" dirty="0"/>
              <a:t>, la division par plus de 2 du coût de raccordement des équipements de recharge,… </a:t>
            </a:r>
          </a:p>
          <a:p>
            <a:pPr marL="177708" indent="-177708" defTabSz="947776">
              <a:buFont typeface="Arial" panose="020B0604020202020204" pitchFamily="34" charset="0"/>
              <a:buChar char="•"/>
              <a:defRPr/>
            </a:pPr>
            <a:r>
              <a:rPr lang="fr-FR" dirty="0"/>
              <a:t>les obligations de pré-équipement et d’équipement en bornes de recharge pour les bâtiments résidentiels comme pour les bâtiments non résidentiels.</a:t>
            </a:r>
          </a:p>
          <a:p>
            <a:endParaRPr lang="fr-FR" dirty="0"/>
          </a:p>
          <a:p>
            <a:pPr defTabSz="947776">
              <a:defRPr/>
            </a:pPr>
            <a:r>
              <a:rPr lang="fr-FR" dirty="0"/>
              <a:t>Depuis le 1er janvier 2020,  la loi LOM de décembre </a:t>
            </a:r>
            <a:r>
              <a:rPr lang="fr-FR" b="1" dirty="0"/>
              <a:t>2019 impose aux entreprises de plus de 50 salariés </a:t>
            </a:r>
            <a:r>
              <a:rPr lang="fr-FR" dirty="0"/>
              <a:t>sur un même site d’insérer dans leurs négociations salariales obligatoires avec les partenaires sociaux un volet mobilité, à défaut l’élaboration d’un </a:t>
            </a:r>
            <a:r>
              <a:rPr lang="fr-FR" b="1" dirty="0"/>
              <a:t>Plan de Mobilité Employeur (</a:t>
            </a:r>
            <a:r>
              <a:rPr lang="fr-FR" b="1" dirty="0" err="1"/>
              <a:t>PDMe</a:t>
            </a:r>
            <a:r>
              <a:rPr lang="fr-FR" b="1" dirty="0"/>
              <a:t>) s’impose. </a:t>
            </a:r>
          </a:p>
          <a:p>
            <a:endParaRPr lang="fr-FR" dirty="0"/>
          </a:p>
          <a:p>
            <a:endParaRPr lang="fr-FR" dirty="0"/>
          </a:p>
          <a:p>
            <a:r>
              <a:rPr lang="fr-FR" dirty="0"/>
              <a:t>En </a:t>
            </a:r>
            <a:r>
              <a:rPr lang="fr-FR" b="1" dirty="0"/>
              <a:t>2020</a:t>
            </a:r>
            <a:r>
              <a:rPr lang="fr-FR" dirty="0"/>
              <a:t>, la </a:t>
            </a:r>
            <a:r>
              <a:rPr lang="fr-FR" b="1" dirty="0"/>
              <a:t>norme CAFE</a:t>
            </a:r>
            <a:r>
              <a:rPr lang="fr-FR" dirty="0"/>
              <a:t> (</a:t>
            </a:r>
            <a:r>
              <a:rPr lang="fr-FR" dirty="0" err="1"/>
              <a:t>Corporate</a:t>
            </a:r>
            <a:r>
              <a:rPr lang="fr-FR" dirty="0"/>
              <a:t> </a:t>
            </a:r>
            <a:r>
              <a:rPr lang="fr-FR" dirty="0" err="1"/>
              <a:t>Average</a:t>
            </a:r>
            <a:r>
              <a:rPr lang="fr-FR" dirty="0"/>
              <a:t> Fuel </a:t>
            </a:r>
            <a:r>
              <a:rPr lang="fr-FR" dirty="0" err="1"/>
              <a:t>Economy</a:t>
            </a:r>
            <a:r>
              <a:rPr lang="fr-FR" dirty="0"/>
              <a:t>), qui limite le taux moyen de dioxyde de carbone des véhicules neufs vendus, tous constructeurs confondus. En cas de dépassement, l'Europe a décidé d'appliquer des sanctions financières sévères </a:t>
            </a:r>
            <a:r>
              <a:rPr lang="fr-FR" b="1" dirty="0"/>
              <a:t>: 95 € par gramme excédentaire et par véhicule vendu.</a:t>
            </a:r>
          </a:p>
          <a:p>
            <a:endParaRPr lang="fr-FR" dirty="0"/>
          </a:p>
          <a:p>
            <a:endParaRPr lang="fr-FR" b="1" dirty="0"/>
          </a:p>
          <a:p>
            <a:r>
              <a:rPr lang="fr-FR" dirty="0"/>
              <a:t> 24 août 2021</a:t>
            </a:r>
            <a:endParaRPr lang="fr-FR" b="1" dirty="0"/>
          </a:p>
        </p:txBody>
      </p:sp>
      <p:sp>
        <p:nvSpPr>
          <p:cNvPr id="4" name="Espace réservé du numéro de diapositive 3"/>
          <p:cNvSpPr>
            <a:spLocks noGrp="1"/>
          </p:cNvSpPr>
          <p:nvPr>
            <p:ph type="sldNum" sz="quarter" idx="5"/>
          </p:nvPr>
        </p:nvSpPr>
        <p:spPr/>
        <p:txBody>
          <a:bodyPr/>
          <a:lstStyle/>
          <a:p>
            <a:fld id="{5E867A89-6E6E-A84B-938A-940026199446}" type="slidenum">
              <a:rPr lang="fr-FR" smtClean="0"/>
              <a:t>13</a:t>
            </a:fld>
            <a:endParaRPr lang="fr-FR"/>
          </a:p>
        </p:txBody>
      </p:sp>
    </p:spTree>
    <p:extLst>
      <p:ext uri="{BB962C8B-B14F-4D97-AF65-F5344CB8AC3E}">
        <p14:creationId xmlns:p14="http://schemas.microsoft.com/office/powerpoint/2010/main" val="2771771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2BF9CE1-B9F3-4800-AE58-6BA42C68E2AF}" type="slidenum">
              <a:rPr lang="fr-FR" smtClean="0"/>
              <a:t>15</a:t>
            </a:fld>
            <a:endParaRPr lang="fr-FR"/>
          </a:p>
        </p:txBody>
      </p:sp>
    </p:spTree>
    <p:extLst>
      <p:ext uri="{BB962C8B-B14F-4D97-AF65-F5344CB8AC3E}">
        <p14:creationId xmlns:p14="http://schemas.microsoft.com/office/powerpoint/2010/main" val="2112104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2BF9CE1-B9F3-4800-AE58-6BA42C68E2AF}" type="slidenum">
              <a:rPr lang="fr-FR" smtClean="0"/>
              <a:t>16</a:t>
            </a:fld>
            <a:endParaRPr lang="fr-FR"/>
          </a:p>
        </p:txBody>
      </p:sp>
    </p:spTree>
    <p:extLst>
      <p:ext uri="{BB962C8B-B14F-4D97-AF65-F5344CB8AC3E}">
        <p14:creationId xmlns:p14="http://schemas.microsoft.com/office/powerpoint/2010/main" val="202887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Les 4 grands objectifs et les lignes stratégiques du </a:t>
            </a:r>
            <a:r>
              <a:rPr lang="fr-CH" dirty="0" err="1"/>
              <a:t>Masterplan</a:t>
            </a:r>
            <a:r>
              <a:rPr lang="fr-CH" dirty="0"/>
              <a:t> 2040 </a:t>
            </a:r>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22</a:t>
            </a:fld>
            <a:endParaRPr lang="en-US"/>
          </a:p>
        </p:txBody>
      </p:sp>
    </p:spTree>
    <p:extLst>
      <p:ext uri="{BB962C8B-B14F-4D97-AF65-F5344CB8AC3E}">
        <p14:creationId xmlns:p14="http://schemas.microsoft.com/office/powerpoint/2010/main" val="415398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Les grands objectifs et les lignes stratégiques du </a:t>
            </a:r>
            <a:r>
              <a:rPr lang="fr-CH" dirty="0" err="1"/>
              <a:t>Masterplan</a:t>
            </a:r>
            <a:r>
              <a:rPr lang="fr-CH" dirty="0"/>
              <a:t> 2040 </a:t>
            </a:r>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23</a:t>
            </a:fld>
            <a:endParaRPr lang="en-US"/>
          </a:p>
        </p:txBody>
      </p:sp>
    </p:spTree>
    <p:extLst>
      <p:ext uri="{BB962C8B-B14F-4D97-AF65-F5344CB8AC3E}">
        <p14:creationId xmlns:p14="http://schemas.microsoft.com/office/powerpoint/2010/main" val="524221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64CE7EE-4C62-4A23-92E1-FAC0EF45E1CC}" type="slidenum">
              <a:rPr lang="en-US" smtClean="0"/>
              <a:t>30</a:t>
            </a:fld>
            <a:endParaRPr lang="en-US"/>
          </a:p>
        </p:txBody>
      </p:sp>
    </p:spTree>
    <p:extLst>
      <p:ext uri="{BB962C8B-B14F-4D97-AF65-F5344CB8AC3E}">
        <p14:creationId xmlns:p14="http://schemas.microsoft.com/office/powerpoint/2010/main" val="1238941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B50095-5E62-4C93-BC49-0F59F344941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21AF18B-F094-40C0-9844-AD7A725B1E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1A39C7-85E3-4966-981A-54F7DA9E5869}"/>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1C6D164C-EE99-4FC2-A640-BC40DA11E91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5F052E1-5011-48B7-97DF-C1E0A6D5A60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70998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0093C2-324C-43C0-928A-79F0E269C81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6AAD827-DDB1-48E9-8D7D-89DE90426E4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DBBE3C-B18B-4F78-AE1E-0F3687555DF6}"/>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E917AB1A-722D-4C27-93C7-BD903EAD69E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CC06F5-9426-4B09-AE7F-7B180A3FA87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4356122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7D28169-8FD4-42A0-8BDA-953E0F2E9B8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2AE5047-DD1B-4151-8357-9344B90F94A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93E6BDC-7A46-49DF-AED9-5B46BB1FE66B}"/>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A70C6459-D854-494D-A182-42DC9289C6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BB69468-7A2D-4CED-A443-78870A27DAD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715478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Title Only">
    <p:spTree>
      <p:nvGrpSpPr>
        <p:cNvPr id="1" name=""/>
        <p:cNvGrpSpPr/>
        <p:nvPr/>
      </p:nvGrpSpPr>
      <p:grpSpPr>
        <a:xfrm>
          <a:off x="0" y="0"/>
          <a:ext cx="0" cy="0"/>
          <a:chOff x="0" y="0"/>
          <a:chExt cx="0" cy="0"/>
        </a:xfrm>
      </p:grpSpPr>
      <p:sp>
        <p:nvSpPr>
          <p:cNvPr id="6" name="Rectangle 5"/>
          <p:cNvSpPr/>
          <p:nvPr userDrawn="1"/>
        </p:nvSpPr>
        <p:spPr>
          <a:xfrm>
            <a:off x="-2" y="0"/>
            <a:ext cx="12192002" cy="3484160"/>
          </a:xfrm>
          <a:prstGeom prst="rect">
            <a:avLst/>
          </a:prstGeom>
          <a:gradFill flip="none" rotWithShape="1">
            <a:gsLst>
              <a:gs pos="0">
                <a:schemeClr val="tx2">
                  <a:alpha val="90000"/>
                </a:schemeClr>
              </a:gs>
              <a:gs pos="100000">
                <a:schemeClr val="tx2">
                  <a:lumMod val="50000"/>
                  <a:alpha val="91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Chord 6"/>
          <p:cNvSpPr/>
          <p:nvPr userDrawn="1"/>
        </p:nvSpPr>
        <p:spPr>
          <a:xfrm rot="17602429">
            <a:off x="3932165"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8" name="Chord 7"/>
          <p:cNvSpPr/>
          <p:nvPr userDrawn="1"/>
        </p:nvSpPr>
        <p:spPr>
          <a:xfrm rot="17602429">
            <a:off x="6751772"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9" name="Chord 8"/>
          <p:cNvSpPr/>
          <p:nvPr userDrawn="1"/>
        </p:nvSpPr>
        <p:spPr>
          <a:xfrm rot="17602429">
            <a:off x="9557539" y="2700052"/>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0" name="Chord 9"/>
          <p:cNvSpPr/>
          <p:nvPr userDrawn="1"/>
        </p:nvSpPr>
        <p:spPr>
          <a:xfrm rot="17602429">
            <a:off x="1138904" y="2700051"/>
            <a:ext cx="1524600" cy="1524600"/>
          </a:xfrm>
          <a:prstGeom prst="chord">
            <a:avLst>
              <a:gd name="adj1" fmla="val 4070107"/>
              <a:gd name="adj2" fmla="val 14729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1" name="Oval 10"/>
          <p:cNvSpPr/>
          <p:nvPr userDrawn="1"/>
        </p:nvSpPr>
        <p:spPr>
          <a:xfrm>
            <a:off x="1271204" y="2833542"/>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3" name="Oval 12"/>
          <p:cNvSpPr/>
          <p:nvPr userDrawn="1"/>
        </p:nvSpPr>
        <p:spPr>
          <a:xfrm>
            <a:off x="4077416"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4" name="Oval 13"/>
          <p:cNvSpPr/>
          <p:nvPr userDrawn="1"/>
        </p:nvSpPr>
        <p:spPr>
          <a:xfrm>
            <a:off x="6883628"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17" name="Oval 16"/>
          <p:cNvSpPr/>
          <p:nvPr userDrawn="1"/>
        </p:nvSpPr>
        <p:spPr>
          <a:xfrm>
            <a:off x="9689840" y="2829139"/>
            <a:ext cx="1260000" cy="12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600">
              <a:solidFill>
                <a:schemeClr val="tx1">
                  <a:lumMod val="75000"/>
                  <a:lumOff val="25000"/>
                </a:schemeClr>
              </a:solidFill>
            </a:endParaRPr>
          </a:p>
        </p:txBody>
      </p:sp>
      <p:sp>
        <p:nvSpPr>
          <p:cNvPr id="5" name="Slide Number Placeholder 4"/>
          <p:cNvSpPr>
            <a:spLocks noGrp="1"/>
          </p:cNvSpPr>
          <p:nvPr userDrawn="1">
            <p:ph type="sldNum" sz="quarter" idx="12"/>
          </p:nvPr>
        </p:nvSpPr>
        <p:spPr/>
        <p:txBody>
          <a:bodyPr/>
          <a:lstStyle/>
          <a:p>
            <a:fld id="{9975725E-5B73-4B14-8115-5C2145020310}" type="slidenum">
              <a:rPr lang="en-US" smtClean="0"/>
              <a:t>‹#›</a:t>
            </a:fld>
            <a:endParaRPr lang="en-US"/>
          </a:p>
        </p:txBody>
      </p:sp>
      <p:sp>
        <p:nvSpPr>
          <p:cNvPr id="12" name="Title 1"/>
          <p:cNvSpPr>
            <a:spLocks noGrp="1"/>
          </p:cNvSpPr>
          <p:nvPr userDrawn="1">
            <p:ph type="title"/>
          </p:nvPr>
        </p:nvSpPr>
        <p:spPr>
          <a:xfrm>
            <a:off x="838200" y="277322"/>
            <a:ext cx="10515600" cy="665389"/>
          </a:xfrm>
        </p:spPr>
        <p:txBody>
          <a:bodyPr>
            <a:normAutofit/>
          </a:bodyPr>
          <a:lstStyle>
            <a:lvl1pPr>
              <a:defRPr sz="3600">
                <a:solidFill>
                  <a:schemeClr val="bg1"/>
                </a:solidFill>
              </a:defRPr>
            </a:lvl1pPr>
          </a:lstStyle>
          <a:p>
            <a:r>
              <a:rPr lang="en-US"/>
              <a:t>Click to edit Master title style</a:t>
            </a:r>
          </a:p>
        </p:txBody>
      </p:sp>
      <p:grpSp>
        <p:nvGrpSpPr>
          <p:cNvPr id="18" name="Group 17"/>
          <p:cNvGrpSpPr/>
          <p:nvPr userDrawn="1"/>
        </p:nvGrpSpPr>
        <p:grpSpPr>
          <a:xfrm>
            <a:off x="5491407" y="0"/>
            <a:ext cx="1209187" cy="229550"/>
            <a:chOff x="3568700" y="3683000"/>
            <a:chExt cx="6240548" cy="406400"/>
          </a:xfrm>
          <a:solidFill>
            <a:schemeClr val="accent1">
              <a:alpha val="50000"/>
            </a:schemeClr>
          </a:solidFill>
        </p:grpSpPr>
        <p:sp>
          <p:nvSpPr>
            <p:cNvPr id="19" name="Isosceles Triangle 18"/>
            <p:cNvSpPr/>
            <p:nvPr/>
          </p:nvSpPr>
          <p:spPr>
            <a:xfrm flipV="1">
              <a:off x="3568700"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p:cNvSpPr/>
            <p:nvPr/>
          </p:nvSpPr>
          <p:spPr>
            <a:xfrm flipV="1">
              <a:off x="4706797" y="3683000"/>
              <a:ext cx="5102451" cy="4064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72185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8297E762-8113-4D0B-85E1-77E9041616DD}"/>
              </a:ext>
            </a:extLst>
          </p:cNvPr>
          <p:cNvSpPr>
            <a:spLocks noGrp="1"/>
          </p:cNvSpPr>
          <p:nvPr>
            <p:ph type="pic" sz="quarter" idx="15"/>
          </p:nvPr>
        </p:nvSpPr>
        <p:spPr>
          <a:xfrm>
            <a:off x="0" y="0"/>
            <a:ext cx="12192000" cy="6858000"/>
          </a:xfrm>
          <a:prstGeom prst="rect">
            <a:avLst/>
          </a:prstGeom>
          <a:pattFill prst="pct20">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90762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Disposition personnalisée">
    <p:spTree>
      <p:nvGrpSpPr>
        <p:cNvPr id="1" name=""/>
        <p:cNvGrpSpPr/>
        <p:nvPr/>
      </p:nvGrpSpPr>
      <p:grpSpPr>
        <a:xfrm>
          <a:off x="0" y="0"/>
          <a:ext cx="0" cy="0"/>
          <a:chOff x="0" y="0"/>
          <a:chExt cx="0" cy="0"/>
        </a:xfrm>
      </p:grpSpPr>
      <p:pic>
        <p:nvPicPr>
          <p:cNvPr id="9" name="Graphique 8">
            <a:extLst>
              <a:ext uri="{FF2B5EF4-FFF2-40B4-BE49-F238E27FC236}">
                <a16:creationId xmlns:a16="http://schemas.microsoft.com/office/drawing/2014/main" id="{BC628274-7DDD-46E6-82AB-FDA82515B7E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40527" y="-35506"/>
            <a:ext cx="10904741" cy="523778"/>
          </a:xfrm>
          <a:prstGeom prst="rect">
            <a:avLst/>
          </a:prstGeom>
        </p:spPr>
      </p:pic>
      <p:pic>
        <p:nvPicPr>
          <p:cNvPr id="3" name="Image 2">
            <a:extLst>
              <a:ext uri="{FF2B5EF4-FFF2-40B4-BE49-F238E27FC236}">
                <a16:creationId xmlns:a16="http://schemas.microsoft.com/office/drawing/2014/main" id="{E23088E2-59B5-4B21-9D64-C87B46223B8E}"/>
              </a:ext>
            </a:extLst>
          </p:cNvPr>
          <p:cNvPicPr>
            <a:picLocks noChangeAspect="1"/>
          </p:cNvPicPr>
          <p:nvPr userDrawn="1"/>
        </p:nvPicPr>
        <p:blipFill>
          <a:blip r:embed="rId4"/>
          <a:stretch>
            <a:fillRect/>
          </a:stretch>
        </p:blipFill>
        <p:spPr>
          <a:xfrm>
            <a:off x="11346725" y="-34538"/>
            <a:ext cx="845275" cy="523912"/>
          </a:xfrm>
          <a:prstGeom prst="rect">
            <a:avLst/>
          </a:prstGeom>
        </p:spPr>
      </p:pic>
    </p:spTree>
    <p:extLst>
      <p:ext uri="{BB962C8B-B14F-4D97-AF65-F5344CB8AC3E}">
        <p14:creationId xmlns:p14="http://schemas.microsoft.com/office/powerpoint/2010/main" val="28148955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8AF3A23-016A-4B7C-96C4-148EA69BEDF2}"/>
              </a:ext>
            </a:extLst>
          </p:cNvPr>
          <p:cNvPicPr>
            <a:picLocks noChangeAspect="1"/>
          </p:cNvPicPr>
          <p:nvPr userDrawn="1"/>
        </p:nvPicPr>
        <p:blipFill>
          <a:blip r:embed="rId2"/>
          <a:stretch>
            <a:fillRect/>
          </a:stretch>
        </p:blipFill>
        <p:spPr>
          <a:xfrm>
            <a:off x="-50181" y="6858000"/>
            <a:ext cx="12303513" cy="1032275"/>
          </a:xfrm>
          <a:prstGeom prst="rect">
            <a:avLst/>
          </a:prstGeom>
        </p:spPr>
      </p:pic>
    </p:spTree>
    <p:extLst>
      <p:ext uri="{BB962C8B-B14F-4D97-AF65-F5344CB8AC3E}">
        <p14:creationId xmlns:p14="http://schemas.microsoft.com/office/powerpoint/2010/main" val="753748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pos="420">
          <p15:clr>
            <a:srgbClr val="FBAE40"/>
          </p15:clr>
        </p15:guide>
        <p15:guide id="2" pos="7260">
          <p15:clr>
            <a:srgbClr val="FBAE40"/>
          </p15:clr>
        </p15:guide>
        <p15:guide id="3" orient="horz" pos="3900">
          <p15:clr>
            <a:srgbClr val="FBAE40"/>
          </p15:clr>
        </p15:guide>
        <p15:guide id="4" orient="horz" pos="4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00005A"/>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5" dirty="0"/>
              <a:t>‹#›</a:t>
            </a:fld>
            <a:endParaRPr spc="-5" dirty="0"/>
          </a:p>
        </p:txBody>
      </p:sp>
    </p:spTree>
    <p:extLst>
      <p:ext uri="{BB962C8B-B14F-4D97-AF65-F5344CB8AC3E}">
        <p14:creationId xmlns:p14="http://schemas.microsoft.com/office/powerpoint/2010/main" val="2963051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userDrawn="1"/>
        </p:nvSpPr>
        <p:spPr>
          <a:xfrm>
            <a:off x="0" y="6489191"/>
            <a:ext cx="12192000" cy="368935"/>
          </a:xfrm>
          <a:custGeom>
            <a:avLst/>
            <a:gdLst/>
            <a:ahLst/>
            <a:cxnLst/>
            <a:rect l="l" t="t" r="r" b="b"/>
            <a:pathLst>
              <a:path w="12192000" h="368934">
                <a:moveTo>
                  <a:pt x="12192000" y="0"/>
                </a:moveTo>
                <a:lnTo>
                  <a:pt x="0" y="0"/>
                </a:lnTo>
                <a:lnTo>
                  <a:pt x="0" y="368808"/>
                </a:lnTo>
                <a:lnTo>
                  <a:pt x="12192000" y="368808"/>
                </a:lnTo>
                <a:lnTo>
                  <a:pt x="12192000" y="0"/>
                </a:lnTo>
                <a:close/>
              </a:path>
            </a:pathLst>
          </a:custGeom>
          <a:solidFill>
            <a:srgbClr val="00005A"/>
          </a:solidFill>
        </p:spPr>
        <p:txBody>
          <a:bodyPr wrap="square" lIns="0" tIns="0" rIns="0" bIns="0" rtlCol="0"/>
          <a:lstStyle/>
          <a:p>
            <a:endParaRPr/>
          </a:p>
        </p:txBody>
      </p:sp>
      <p:sp>
        <p:nvSpPr>
          <p:cNvPr id="17" name="bg object 17"/>
          <p:cNvSpPr/>
          <p:nvPr/>
        </p:nvSpPr>
        <p:spPr>
          <a:xfrm>
            <a:off x="694944" y="729995"/>
            <a:ext cx="7200900" cy="5038725"/>
          </a:xfrm>
          <a:custGeom>
            <a:avLst/>
            <a:gdLst/>
            <a:ahLst/>
            <a:cxnLst/>
            <a:rect l="l" t="t" r="r" b="b"/>
            <a:pathLst>
              <a:path w="7200900" h="5038725">
                <a:moveTo>
                  <a:pt x="0" y="5038344"/>
                </a:moveTo>
                <a:lnTo>
                  <a:pt x="7200900" y="5038344"/>
                </a:lnTo>
                <a:lnTo>
                  <a:pt x="7200900" y="0"/>
                </a:lnTo>
                <a:lnTo>
                  <a:pt x="0" y="0"/>
                </a:lnTo>
                <a:lnTo>
                  <a:pt x="0" y="5038344"/>
                </a:lnTo>
                <a:close/>
              </a:path>
            </a:pathLst>
          </a:custGeom>
          <a:ln w="9525">
            <a:solidFill>
              <a:srgbClr val="00005A"/>
            </a:solidFill>
          </a:ln>
        </p:spPr>
        <p:txBody>
          <a:bodyPr wrap="square" lIns="0" tIns="0" rIns="0" bIns="0" rtlCol="0"/>
          <a:lstStyle/>
          <a:p>
            <a:endParaRPr/>
          </a:p>
        </p:txBody>
      </p:sp>
      <p:pic>
        <p:nvPicPr>
          <p:cNvPr id="18" name="bg object 18"/>
          <p:cNvPicPr/>
          <p:nvPr/>
        </p:nvPicPr>
        <p:blipFill>
          <a:blip r:embed="rId2" cstate="print"/>
          <a:stretch>
            <a:fillRect/>
          </a:stretch>
        </p:blipFill>
        <p:spPr>
          <a:xfrm>
            <a:off x="1339931" y="854596"/>
            <a:ext cx="5954948" cy="4853965"/>
          </a:xfrm>
          <a:prstGeom prst="rect">
            <a:avLst/>
          </a:prstGeom>
        </p:spPr>
      </p:pic>
      <p:sp>
        <p:nvSpPr>
          <p:cNvPr id="2" name="Holder 2"/>
          <p:cNvSpPr>
            <a:spLocks noGrp="1"/>
          </p:cNvSpPr>
          <p:nvPr>
            <p:ph type="ctrTitle"/>
          </p:nvPr>
        </p:nvSpPr>
        <p:spPr>
          <a:xfrm>
            <a:off x="776985" y="726389"/>
            <a:ext cx="10638028" cy="391794"/>
          </a:xfrm>
          <a:prstGeom prst="rect">
            <a:avLst/>
          </a:prstGeom>
        </p:spPr>
        <p:txBody>
          <a:bodyPr wrap="square" lIns="0" tIns="0" rIns="0" bIns="0">
            <a:spAutoFit/>
          </a:bodyPr>
          <a:lstStyle>
            <a:lvl1pPr>
              <a:defRPr sz="2400" b="1" i="0">
                <a:solidFill>
                  <a:srgbClr val="00005A"/>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5" dirty="0"/>
              <a:t>‹#›</a:t>
            </a:fld>
            <a:endParaRPr spc="-5" dirty="0"/>
          </a:p>
        </p:txBody>
      </p:sp>
    </p:spTree>
    <p:extLst>
      <p:ext uri="{BB962C8B-B14F-4D97-AF65-F5344CB8AC3E}">
        <p14:creationId xmlns:p14="http://schemas.microsoft.com/office/powerpoint/2010/main" val="3806253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C583A02-E69D-4264-B1D4-B82BF0CC6736}"/>
              </a:ext>
            </a:extLst>
          </p:cNvPr>
          <p:cNvPicPr>
            <a:picLocks noChangeAspect="1"/>
          </p:cNvPicPr>
          <p:nvPr userDrawn="1"/>
        </p:nvPicPr>
        <p:blipFill>
          <a:blip r:embed="rId2"/>
          <a:stretch>
            <a:fillRect/>
          </a:stretch>
        </p:blipFill>
        <p:spPr>
          <a:xfrm>
            <a:off x="59641" y="122712"/>
            <a:ext cx="2035925" cy="1891874"/>
          </a:xfrm>
          <a:prstGeom prst="rect">
            <a:avLst/>
          </a:prstGeom>
        </p:spPr>
      </p:pic>
      <p:pic>
        <p:nvPicPr>
          <p:cNvPr id="8" name="Image 7">
            <a:extLst>
              <a:ext uri="{FF2B5EF4-FFF2-40B4-BE49-F238E27FC236}">
                <a16:creationId xmlns:a16="http://schemas.microsoft.com/office/drawing/2014/main" id="{B8BB45C7-6471-4CE3-ABBA-30FE94C45510}"/>
              </a:ext>
            </a:extLst>
          </p:cNvPr>
          <p:cNvPicPr>
            <a:picLocks noChangeAspect="1"/>
          </p:cNvPicPr>
          <p:nvPr userDrawn="1"/>
        </p:nvPicPr>
        <p:blipFill>
          <a:blip r:embed="rId3"/>
          <a:stretch>
            <a:fillRect/>
          </a:stretch>
        </p:blipFill>
        <p:spPr>
          <a:xfrm>
            <a:off x="10568799" y="5815739"/>
            <a:ext cx="1623201" cy="1036410"/>
          </a:xfrm>
          <a:prstGeom prst="rect">
            <a:avLst/>
          </a:prstGeom>
        </p:spPr>
      </p:pic>
    </p:spTree>
    <p:extLst>
      <p:ext uri="{BB962C8B-B14F-4D97-AF65-F5344CB8AC3E}">
        <p14:creationId xmlns:p14="http://schemas.microsoft.com/office/powerpoint/2010/main" val="3336078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9/16/2022</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55769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999D39-07FA-4FDA-965C-4B04C5E5453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0976205-B5DA-4E7E-A66C-CD846F992B8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269D84C-D567-4A74-9AD5-F9282EE5D68D}"/>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315B0C28-D3B2-4F52-A47F-F2A0E12D20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070A5D-7556-4039-8E30-2034CFA3A87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6065366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9/16/2022</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479302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3798758084"/>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9/16/2022</a:t>
            </a:fld>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dirty="0"/>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4977817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endParaRPr lang="en-GB" dirty="0"/>
          </a:p>
        </p:txBody>
      </p:sp>
      <p:sp>
        <p:nvSpPr>
          <p:cNvPr id="5" name="Content Placeholder 4"/>
          <p:cNvSpPr>
            <a:spLocks noGrp="1"/>
          </p:cNvSpPr>
          <p:nvPr>
            <p:ph sz="quarter" idx="11"/>
          </p:nvPr>
        </p:nvSpPr>
        <p:spPr>
          <a:xfrm>
            <a:off x="239350" y="981075"/>
            <a:ext cx="11713300" cy="5327650"/>
          </a:xfrm>
        </p:spPr>
        <p:txBody>
          <a:bodyPr/>
          <a:lstStyle>
            <a:lvl1pPr marL="514350" indent="-514350">
              <a:buFont typeface="+mj-lt"/>
              <a:buAutoNum type="arabicPeriod"/>
              <a:defRPr baseline="0">
                <a:solidFill>
                  <a:srgbClr val="0000FF"/>
                </a:solidFill>
              </a:defRPr>
            </a:lvl1pPr>
            <a:lvl2pPr>
              <a:buFont typeface="Wingdings" pitchFamily="2" charset="2"/>
              <a:buChar char="§"/>
              <a:defRPr sz="2400"/>
            </a:lvl2pPr>
            <a:lvl3pPr>
              <a:defRPr sz="20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5355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C28400-6CFF-4904-A8CE-629C85BD2E6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C05B493-A26E-48FC-B89A-C3FA286764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F80D819-752F-4D8F-BFA8-25573B975488}"/>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D5B00ADA-FF55-4DC6-B8D2-7C917EDE34A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C465783-FF6D-44F5-AB4D-5170584C1C81}"/>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41496971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7891BF-599E-4A76-9FC7-08A68D70B1E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10D8064-B43E-432D-A179-2614FA740BB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001F2CA-E1A6-4336-8015-DBE3746B921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3CC92D7-9EFF-46D5-B392-C8236D8D22CD}"/>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6" name="Espace réservé du pied de page 5">
            <a:extLst>
              <a:ext uri="{FF2B5EF4-FFF2-40B4-BE49-F238E27FC236}">
                <a16:creationId xmlns:a16="http://schemas.microsoft.com/office/drawing/2014/main" id="{43B571B1-3576-49AC-9A49-6CE8D8AB6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4B022EF-1644-4B1F-9CF7-DC19B89A17F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3199258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C94C2-BF3A-4A49-B039-AF02442BD5B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0721A6B-C24B-4525-82F7-0AA5A52E71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D8136FF-723A-4528-B390-83F931037EC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5A746E1-A348-4E26-B4E4-F8D6DC959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4FF862C-FAAF-41A3-89CA-B51BE5A64D4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9CFA08D-A5EF-4ADE-A4FB-48CE2258CB55}"/>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8" name="Espace réservé du pied de page 7">
            <a:extLst>
              <a:ext uri="{FF2B5EF4-FFF2-40B4-BE49-F238E27FC236}">
                <a16:creationId xmlns:a16="http://schemas.microsoft.com/office/drawing/2014/main" id="{DFB263D5-6906-4D74-A018-A21F4266579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EF1A13C7-4AAB-459D-96CC-A61EDB09D28E}"/>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8784942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FB8CEA-1971-48A5-B25F-D8D36BB2A9F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4293FCD-4ADC-4EDF-AB40-E0E2C1D83522}"/>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4" name="Espace réservé du pied de page 3">
            <a:extLst>
              <a:ext uri="{FF2B5EF4-FFF2-40B4-BE49-F238E27FC236}">
                <a16:creationId xmlns:a16="http://schemas.microsoft.com/office/drawing/2014/main" id="{BD07AC9D-570A-4091-B9D6-966D9249EB8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91C02D3-AABC-4B52-A002-7C4E4BFA7484}"/>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592341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1962CB6-6C12-4021-B67E-3138ECF6469D}"/>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3" name="Espace réservé du pied de page 2">
            <a:extLst>
              <a:ext uri="{FF2B5EF4-FFF2-40B4-BE49-F238E27FC236}">
                <a16:creationId xmlns:a16="http://schemas.microsoft.com/office/drawing/2014/main" id="{AE06DA3B-0D20-4510-B149-9F7C9B27DF3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CE79FD7-ED96-4509-87EC-36FCB8E848B2}"/>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7500297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86DE7C-B78D-430A-A9AA-448A30DF6FE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C3106A3-2AEE-47D0-8C5A-91660507A2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A6D88C9-AEE8-4517-96A4-C8CE29AC79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40C8EF8-DCA3-4362-861E-BED8A087AD08}"/>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6" name="Espace réservé du pied de page 5">
            <a:extLst>
              <a:ext uri="{FF2B5EF4-FFF2-40B4-BE49-F238E27FC236}">
                <a16:creationId xmlns:a16="http://schemas.microsoft.com/office/drawing/2014/main" id="{12BE8FD7-A724-4BB9-B92F-B216C9153A2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1D1487-BFB4-4866-AE16-812D13C1151D}"/>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0323964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8F9895-DD5E-4FB4-9A6B-23AB9C143D2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9394B00-29E9-40F4-A4E9-1E6C2D641E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AE4C984-CD6E-4388-B1CF-27D51D41EB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D87702D-61EA-40FB-8F90-A2D30032416A}"/>
              </a:ext>
            </a:extLst>
          </p:cNvPr>
          <p:cNvSpPr>
            <a:spLocks noGrp="1"/>
          </p:cNvSpPr>
          <p:nvPr>
            <p:ph type="dt" sz="half" idx="10"/>
          </p:nvPr>
        </p:nvSpPr>
        <p:spPr/>
        <p:txBody>
          <a:bodyPr/>
          <a:lstStyle/>
          <a:p>
            <a:fld id="{16CE412F-0D58-41D8-B056-2E266CF1CF35}" type="datetimeFigureOut">
              <a:rPr lang="fr-FR" smtClean="0"/>
              <a:t>16/09/2022</a:t>
            </a:fld>
            <a:endParaRPr lang="fr-FR"/>
          </a:p>
        </p:txBody>
      </p:sp>
      <p:sp>
        <p:nvSpPr>
          <p:cNvPr id="6" name="Espace réservé du pied de page 5">
            <a:extLst>
              <a:ext uri="{FF2B5EF4-FFF2-40B4-BE49-F238E27FC236}">
                <a16:creationId xmlns:a16="http://schemas.microsoft.com/office/drawing/2014/main" id="{2EC54267-C802-4828-A410-0679B954823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47AB141-0E02-4016-84B4-0702DAE4352B}"/>
              </a:ext>
            </a:extLst>
          </p:cNvPr>
          <p:cNvSpPr>
            <a:spLocks noGrp="1"/>
          </p:cNvSpPr>
          <p:nvPr>
            <p:ph type="sldNum" sz="quarter" idx="12"/>
          </p:nvPr>
        </p:nvSpPr>
        <p:spPr/>
        <p:txBody>
          <a:bodyPr/>
          <a:lstStyle/>
          <a:p>
            <a:fld id="{F0A8D136-6FF9-44F8-874A-8B5859DD0C50}" type="slidenum">
              <a:rPr lang="fr-FR" smtClean="0"/>
              <a:t>‹#›</a:t>
            </a:fld>
            <a:endParaRPr lang="fr-FR"/>
          </a:p>
        </p:txBody>
      </p:sp>
    </p:spTree>
    <p:extLst>
      <p:ext uri="{BB962C8B-B14F-4D97-AF65-F5344CB8AC3E}">
        <p14:creationId xmlns:p14="http://schemas.microsoft.com/office/powerpoint/2010/main" val="19643428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28FC985-3DF8-4D5B-AB31-A8374923E2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C603B4-131A-4002-916C-4262791EC2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EA38FD-C319-453A-8092-81B5AE7B9A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E412F-0D58-41D8-B056-2E266CF1CF35}" type="datetimeFigureOut">
              <a:rPr lang="fr-FR" smtClean="0"/>
              <a:t>16/09/2022</a:t>
            </a:fld>
            <a:endParaRPr lang="fr-FR"/>
          </a:p>
        </p:txBody>
      </p:sp>
      <p:sp>
        <p:nvSpPr>
          <p:cNvPr id="5" name="Espace réservé du pied de page 4">
            <a:extLst>
              <a:ext uri="{FF2B5EF4-FFF2-40B4-BE49-F238E27FC236}">
                <a16:creationId xmlns:a16="http://schemas.microsoft.com/office/drawing/2014/main" id="{4F5CF9EA-6A0A-413D-9671-46F5130918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ED31DE6-DA25-4CCF-B24C-A918EFEC3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A8D136-6FF9-44F8-874A-8B5859DD0C50}" type="slidenum">
              <a:rPr lang="fr-FR" smtClean="0"/>
              <a:t>‹#›</a:t>
            </a:fld>
            <a:endParaRPr lang="fr-FR"/>
          </a:p>
        </p:txBody>
      </p:sp>
    </p:spTree>
    <p:extLst>
      <p:ext uri="{BB962C8B-B14F-4D97-AF65-F5344CB8AC3E}">
        <p14:creationId xmlns:p14="http://schemas.microsoft.com/office/powerpoint/2010/main" val="1185255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 id="2147483666" r:id="rId16"/>
    <p:sldLayoutId id="2147483667" r:id="rId17"/>
    <p:sldLayoutId id="2147483668" r:id="rId18"/>
    <p:sldLayoutId id="2147483671" r:id="rId19"/>
    <p:sldLayoutId id="2147483673" r:id="rId20"/>
    <p:sldLayoutId id="2147483674" r:id="rId21"/>
    <p:sldLayoutId id="2147483675" r:id="rId22"/>
    <p:sldLayoutId id="2147483676" r:id="rId23"/>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30.jfif"/><Relationship Id="rId5" Type="http://schemas.openxmlformats.org/officeDocument/2006/relationships/image" Target="../media/image29.jpeg"/><Relationship Id="rId4" Type="http://schemas.openxmlformats.org/officeDocument/2006/relationships/image" Target="../media/image28.jfi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jpeg"/><Relationship Id="rId1" Type="http://schemas.openxmlformats.org/officeDocument/2006/relationships/slideLayout" Target="../slideLayouts/slideLayout2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7.jpeg"/><Relationship Id="rId7"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5.png"/><Relationship Id="rId4" Type="http://schemas.openxmlformats.org/officeDocument/2006/relationships/image" Target="../media/image4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png"/><Relationship Id="rId7" Type="http://schemas.openxmlformats.org/officeDocument/2006/relationships/image" Target="../media/image56.jpeg"/><Relationship Id="rId2" Type="http://schemas.openxmlformats.org/officeDocument/2006/relationships/image" Target="../media/image51.jpeg"/><Relationship Id="rId1" Type="http://schemas.openxmlformats.org/officeDocument/2006/relationships/slideLayout" Target="../slideLayouts/slideLayout19.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hyperlink" Target="https://admin-eguide.web.cern.ch/en/procedure/green-plates" TargetMode="External"/><Relationship Id="rId2" Type="http://schemas.openxmlformats.org/officeDocument/2006/relationships/hyperlink" Target="https://cern.service-now.com/service-portal/?id=service_element&amp;name=installation-relocation" TargetMode="External"/><Relationship Id="rId1" Type="http://schemas.openxmlformats.org/officeDocument/2006/relationships/slideLayout" Target="../slideLayouts/slideLayout19.xml"/><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2.xml"/><Relationship Id="rId5" Type="http://schemas.openxmlformats.org/officeDocument/2006/relationships/image" Target="../media/image75.emf"/><Relationship Id="rId4" Type="http://schemas.openxmlformats.org/officeDocument/2006/relationships/image" Target="../media/image74.emf"/></Relationships>
</file>

<file path=ppt/slides/_rels/slide36.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image" Target="../media/image13.jpg"/><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ZoneTexte 115">
            <a:extLst>
              <a:ext uri="{FF2B5EF4-FFF2-40B4-BE49-F238E27FC236}">
                <a16:creationId xmlns:a16="http://schemas.microsoft.com/office/drawing/2014/main" id="{9361CAC4-ECBE-4B93-B0DC-5F457061D393}"/>
              </a:ext>
            </a:extLst>
          </p:cNvPr>
          <p:cNvSpPr txBox="1"/>
          <p:nvPr/>
        </p:nvSpPr>
        <p:spPr>
          <a:xfrm>
            <a:off x="6858000" y="4565444"/>
            <a:ext cx="5334000" cy="923330"/>
          </a:xfrm>
          <a:prstGeom prst="rect">
            <a:avLst/>
          </a:prstGeom>
          <a:noFill/>
        </p:spPr>
        <p:txBody>
          <a:bodyPr wrap="square">
            <a:spAutoFit/>
          </a:bodyPr>
          <a:lstStyle/>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Optimiser et verdir la flotte de véhicules du CERN</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 </a:t>
            </a:r>
          </a:p>
          <a:p>
            <a:pPr algn="ct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15</a:t>
            </a:r>
            <a:r>
              <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/09</a:t>
            </a:r>
            <a:r>
              <a:rPr lang="fr-FR"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rPr>
              <a:t>/2022</a:t>
            </a:r>
            <a:endParaRPr lang="fr-FR" sz="1800" b="1" spc="50" dirty="0">
              <a:solidFill>
                <a:schemeClr val="tx1">
                  <a:lumMod val="75000"/>
                  <a:lumOff val="25000"/>
                </a:schemeClr>
              </a:solidFill>
              <a:latin typeface="Quicksand" panose="020B0604020202020204" charset="0"/>
              <a:ea typeface="MS PGothic" panose="020B0600070205080204" pitchFamily="34" charset="-128"/>
              <a:cs typeface="Open Sans Semibold" panose="020B0706030804020204" pitchFamily="34" charset="0"/>
            </a:endParaRPr>
          </a:p>
        </p:txBody>
      </p:sp>
      <p:pic>
        <p:nvPicPr>
          <p:cNvPr id="18" name="Image 17">
            <a:extLst>
              <a:ext uri="{FF2B5EF4-FFF2-40B4-BE49-F238E27FC236}">
                <a16:creationId xmlns:a16="http://schemas.microsoft.com/office/drawing/2014/main" id="{9330E963-DB0A-4359-8669-7EFBF813F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pic>
        <p:nvPicPr>
          <p:cNvPr id="20" name="Image 19" descr="Une image contenant flèche&#10;&#10;Description générée automatiquement">
            <a:extLst>
              <a:ext uri="{FF2B5EF4-FFF2-40B4-BE49-F238E27FC236}">
                <a16:creationId xmlns:a16="http://schemas.microsoft.com/office/drawing/2014/main" id="{492922B6-203E-449A-A56A-2210B60DB162}"/>
              </a:ext>
            </a:extLst>
          </p:cNvPr>
          <p:cNvPicPr>
            <a:picLocks noChangeAspect="1"/>
          </p:cNvPicPr>
          <p:nvPr/>
        </p:nvPicPr>
        <p:blipFill rotWithShape="1">
          <a:blip r:embed="rId3">
            <a:extLst>
              <a:ext uri="{28A0092B-C50C-407E-A947-70E740481C1C}">
                <a14:useLocalDpi xmlns:a14="http://schemas.microsoft.com/office/drawing/2010/main" val="0"/>
              </a:ext>
            </a:extLst>
          </a:blip>
          <a:srcRect l="29027" t="16501" r="31215" b="17647"/>
          <a:stretch/>
        </p:blipFill>
        <p:spPr>
          <a:xfrm>
            <a:off x="9128818" y="2842247"/>
            <a:ext cx="792363" cy="1313572"/>
          </a:xfrm>
          <a:prstGeom prst="rect">
            <a:avLst/>
          </a:prstGeom>
        </p:spPr>
      </p:pic>
      <p:sp>
        <p:nvSpPr>
          <p:cNvPr id="29" name="Rounded Rectangle 12">
            <a:extLst>
              <a:ext uri="{FF2B5EF4-FFF2-40B4-BE49-F238E27FC236}">
                <a16:creationId xmlns:a16="http://schemas.microsoft.com/office/drawing/2014/main" id="{666C8476-CC07-4473-94B7-2F82F263D4B6}"/>
              </a:ext>
            </a:extLst>
          </p:cNvPr>
          <p:cNvSpPr/>
          <p:nvPr/>
        </p:nvSpPr>
        <p:spPr>
          <a:xfrm>
            <a:off x="4218682" y="4994523"/>
            <a:ext cx="1038375" cy="342900"/>
          </a:xfrm>
          <a:prstGeom prst="roundRect">
            <a:avLst>
              <a:gd name="adj" fmla="val 50000"/>
            </a:avLst>
          </a:prstGeom>
          <a:solidFill>
            <a:srgbClr val="FC1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13">
            <a:extLst>
              <a:ext uri="{FF2B5EF4-FFF2-40B4-BE49-F238E27FC236}">
                <a16:creationId xmlns:a16="http://schemas.microsoft.com/office/drawing/2014/main" id="{CA712DE8-FF74-4627-87BF-B3E0030B8D9D}"/>
              </a:ext>
            </a:extLst>
          </p:cNvPr>
          <p:cNvSpPr txBox="1"/>
          <p:nvPr/>
        </p:nvSpPr>
        <p:spPr>
          <a:xfrm>
            <a:off x="1483762" y="4994523"/>
            <a:ext cx="2402324" cy="307777"/>
          </a:xfrm>
          <a:prstGeom prst="rect">
            <a:avLst/>
          </a:prstGeom>
          <a:noFill/>
        </p:spPr>
        <p:txBody>
          <a:bodyPr wrap="none" rtlCol="0">
            <a:spAutoFit/>
          </a:bodyPr>
          <a:lstStyle/>
          <a:p>
            <a:r>
              <a:rPr lang="fr-FR" sz="1400" dirty="0">
                <a:solidFill>
                  <a:schemeClr val="bg1"/>
                </a:solidFill>
                <a:latin typeface="Poppins" panose="00000500000000000000" pitchFamily="2" charset="0"/>
                <a:cs typeface="Poppins" panose="00000500000000000000" pitchFamily="2" charset="0"/>
              </a:rPr>
              <a:t>www.reseau.expert-team.com</a:t>
            </a:r>
            <a:endParaRPr lang="id-ID" sz="1400" dirty="0">
              <a:solidFill>
                <a:schemeClr val="bg1"/>
              </a:solidFill>
              <a:latin typeface="Poppins" panose="00000500000000000000" pitchFamily="2" charset="0"/>
              <a:cs typeface="Poppins" panose="00000500000000000000" pitchFamily="2" charset="0"/>
            </a:endParaRPr>
          </a:p>
        </p:txBody>
      </p:sp>
      <p:grpSp>
        <p:nvGrpSpPr>
          <p:cNvPr id="34" name="Groupe 33">
            <a:extLst>
              <a:ext uri="{FF2B5EF4-FFF2-40B4-BE49-F238E27FC236}">
                <a16:creationId xmlns:a16="http://schemas.microsoft.com/office/drawing/2014/main" id="{505560D8-1828-4236-947D-0AF141C5CCEF}"/>
              </a:ext>
            </a:extLst>
          </p:cNvPr>
          <p:cNvGrpSpPr/>
          <p:nvPr/>
        </p:nvGrpSpPr>
        <p:grpSpPr>
          <a:xfrm>
            <a:off x="4484528" y="5053865"/>
            <a:ext cx="540470" cy="199243"/>
            <a:chOff x="7113578" y="6018668"/>
            <a:chExt cx="540470" cy="199243"/>
          </a:xfrm>
        </p:grpSpPr>
        <p:sp>
          <p:nvSpPr>
            <p:cNvPr id="35" name="Freeform 142">
              <a:extLst>
                <a:ext uri="{FF2B5EF4-FFF2-40B4-BE49-F238E27FC236}">
                  <a16:creationId xmlns:a16="http://schemas.microsoft.com/office/drawing/2014/main" id="{E82C2367-59B5-4622-8FFC-D2C2CFD728D1}"/>
                </a:ext>
              </a:extLst>
            </p:cNvPr>
            <p:cNvSpPr>
              <a:spLocks/>
            </p:cNvSpPr>
            <p:nvPr/>
          </p:nvSpPr>
          <p:spPr bwMode="auto">
            <a:xfrm>
              <a:off x="7438271" y="6048303"/>
              <a:ext cx="215777" cy="16960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a:p>
          </p:txBody>
        </p:sp>
        <p:sp>
          <p:nvSpPr>
            <p:cNvPr id="36" name="Freeform 173">
              <a:extLst>
                <a:ext uri="{FF2B5EF4-FFF2-40B4-BE49-F238E27FC236}">
                  <a16:creationId xmlns:a16="http://schemas.microsoft.com/office/drawing/2014/main" id="{9D0097BE-DF07-41E4-B27E-B68316A110AE}"/>
                </a:ext>
              </a:extLst>
            </p:cNvPr>
            <p:cNvSpPr>
              <a:spLocks noEditPoints="1"/>
            </p:cNvSpPr>
            <p:nvPr/>
          </p:nvSpPr>
          <p:spPr bwMode="auto">
            <a:xfrm>
              <a:off x="7113578" y="6018668"/>
              <a:ext cx="200108" cy="190411"/>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700" dirty="0"/>
            </a:p>
          </p:txBody>
        </p:sp>
      </p:grpSp>
      <p:pic>
        <p:nvPicPr>
          <p:cNvPr id="2" name="Image 1">
            <a:extLst>
              <a:ext uri="{FF2B5EF4-FFF2-40B4-BE49-F238E27FC236}">
                <a16:creationId xmlns:a16="http://schemas.microsoft.com/office/drawing/2014/main" id="{1E6F52D7-8339-772F-AACA-CB0F2FF2B3AC}"/>
              </a:ext>
            </a:extLst>
          </p:cNvPr>
          <p:cNvPicPr>
            <a:picLocks noChangeAspect="1"/>
          </p:cNvPicPr>
          <p:nvPr/>
        </p:nvPicPr>
        <p:blipFill>
          <a:blip r:embed="rId4"/>
          <a:stretch>
            <a:fillRect/>
          </a:stretch>
        </p:blipFill>
        <p:spPr>
          <a:xfrm>
            <a:off x="8148596" y="112408"/>
            <a:ext cx="2814679" cy="2729839"/>
          </a:xfrm>
          <a:prstGeom prst="rect">
            <a:avLst/>
          </a:prstGeom>
        </p:spPr>
      </p:pic>
    </p:spTree>
    <p:extLst>
      <p:ext uri="{BB962C8B-B14F-4D97-AF65-F5344CB8AC3E}">
        <p14:creationId xmlns:p14="http://schemas.microsoft.com/office/powerpoint/2010/main" val="3564972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294967295"/>
          </p:nvPr>
        </p:nvSpPr>
        <p:spPr>
          <a:xfrm>
            <a:off x="9448800" y="6356350"/>
            <a:ext cx="2743200" cy="365125"/>
          </a:xfrm>
        </p:spPr>
        <p:txBody>
          <a:bodyPr/>
          <a:lstStyle/>
          <a:p>
            <a:fld id="{5C55C452-073A-4F6E-A3FD-4DC9852A6D2E}" type="slidenum">
              <a:rPr lang="fr-FR" smtClean="0"/>
              <a:t>10</a:t>
            </a:fld>
            <a:endParaRPr lang="fr-FR"/>
          </a:p>
        </p:txBody>
      </p:sp>
      <p:pic>
        <p:nvPicPr>
          <p:cNvPr id="7" name="Espace réservé du contenu 6">
            <a:extLst>
              <a:ext uri="{FF2B5EF4-FFF2-40B4-BE49-F238E27FC236}">
                <a16:creationId xmlns:a16="http://schemas.microsoft.com/office/drawing/2014/main" id="{5314F746-8768-48ED-A0D7-69D9D3BAC655}"/>
              </a:ext>
            </a:extLst>
          </p:cNvPr>
          <p:cNvPicPr>
            <a:picLocks noGrp="1" noChangeAspect="1"/>
          </p:cNvPicPr>
          <p:nvPr>
            <p:ph sz="quarter" idx="4294967295"/>
          </p:nvPr>
        </p:nvPicPr>
        <p:blipFill>
          <a:blip r:embed="rId3"/>
          <a:stretch>
            <a:fillRect/>
          </a:stretch>
        </p:blipFill>
        <p:spPr>
          <a:xfrm>
            <a:off x="1894254" y="2052458"/>
            <a:ext cx="8750300" cy="3635375"/>
          </a:xfrm>
        </p:spPr>
      </p:pic>
      <p:sp>
        <p:nvSpPr>
          <p:cNvPr id="8" name="Espace réservé du texte 2">
            <a:extLst>
              <a:ext uri="{FF2B5EF4-FFF2-40B4-BE49-F238E27FC236}">
                <a16:creationId xmlns:a16="http://schemas.microsoft.com/office/drawing/2014/main" id="{5F20D3C2-0CB8-472A-A319-81DAB419798A}"/>
              </a:ext>
            </a:extLst>
          </p:cNvPr>
          <p:cNvSpPr txBox="1">
            <a:spLocks/>
          </p:cNvSpPr>
          <p:nvPr/>
        </p:nvSpPr>
        <p:spPr>
          <a:xfrm>
            <a:off x="2472612" y="360789"/>
            <a:ext cx="9610532" cy="454025"/>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fr-FR" sz="2000" b="1" dirty="0">
                <a:solidFill>
                  <a:schemeClr val="bg1"/>
                </a:solidFill>
                <a:latin typeface="Poppins" panose="00000500000000000000" pitchFamily="2" charset="0"/>
                <a:cs typeface="Poppins" panose="00000500000000000000" pitchFamily="2" charset="0"/>
              </a:rPr>
              <a:t>LES TRANSPORTS, FACTEUR PREMIER D’ÉMISSION DE POLLUANTS DE L’AIR EN FRANCE</a:t>
            </a:r>
          </a:p>
        </p:txBody>
      </p:sp>
      <p:sp>
        <p:nvSpPr>
          <p:cNvPr id="9" name="ZoneTexte 8">
            <a:extLst>
              <a:ext uri="{FF2B5EF4-FFF2-40B4-BE49-F238E27FC236}">
                <a16:creationId xmlns:a16="http://schemas.microsoft.com/office/drawing/2014/main" id="{2F2679DD-A9A5-4043-B110-9C3FC283E660}"/>
              </a:ext>
            </a:extLst>
          </p:cNvPr>
          <p:cNvSpPr txBox="1"/>
          <p:nvPr/>
        </p:nvSpPr>
        <p:spPr>
          <a:xfrm>
            <a:off x="2472612" y="337760"/>
            <a:ext cx="11033760" cy="954107"/>
          </a:xfrm>
          <a:prstGeom prst="rect">
            <a:avLst/>
          </a:prstGeom>
          <a:noFill/>
        </p:spPr>
        <p:txBody>
          <a:bodyPr wrap="square" rtlCol="0">
            <a:spAutoFit/>
          </a:bodyPr>
          <a:lstStyle/>
          <a:p>
            <a:r>
              <a:rPr lang="fr-FR" sz="2800" b="1" dirty="0">
                <a:solidFill>
                  <a:srgbClr val="164D7A"/>
                </a:solidFill>
                <a:latin typeface="Montserrat"/>
                <a:cs typeface="Poppins" panose="00000500000000000000" pitchFamily="2" charset="0"/>
              </a:rPr>
              <a:t>LES ENJEUX DE LA DERIVE CLIMATIQUE ET SES CONSEQUENCES SUR LA MOBILITE</a:t>
            </a:r>
          </a:p>
        </p:txBody>
      </p:sp>
    </p:spTree>
    <p:extLst>
      <p:ext uri="{BB962C8B-B14F-4D97-AF65-F5344CB8AC3E}">
        <p14:creationId xmlns:p14="http://schemas.microsoft.com/office/powerpoint/2010/main" val="261448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èche droite rayée 2"/>
          <p:cNvSpPr/>
          <p:nvPr/>
        </p:nvSpPr>
        <p:spPr>
          <a:xfrm>
            <a:off x="583096" y="1627407"/>
            <a:ext cx="11290852" cy="1577009"/>
          </a:xfrm>
          <a:prstGeom prst="stripedRightArrow">
            <a:avLst/>
          </a:prstGeom>
          <a:gradFill flip="none" rotWithShape="1">
            <a:gsLst>
              <a:gs pos="0">
                <a:srgbClr val="65C933"/>
              </a:gs>
              <a:gs pos="46000">
                <a:schemeClr val="accent6">
                  <a:lumMod val="95000"/>
                  <a:lumOff val="5000"/>
                </a:schemeClr>
              </a:gs>
              <a:gs pos="100000">
                <a:schemeClr val="accent6">
                  <a:lumMod val="60000"/>
                </a:schemeClr>
              </a:gs>
            </a:gsLst>
            <a:path path="circle">
              <a:fillToRect r="100000" b="100000"/>
            </a:path>
            <a:tileRect l="-100000" t="-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Verdana" panose="020B0604030504040204" pitchFamily="34" charset="0"/>
              <a:ea typeface="Verdana" panose="020B0604030504040204" pitchFamily="34" charset="0"/>
            </a:endParaRPr>
          </a:p>
        </p:txBody>
      </p:sp>
      <p:pic>
        <p:nvPicPr>
          <p:cNvPr id="2050" name="Picture 2" descr="Vote de la loi climat et résilience: communiqué du Cerema | Cerem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4018" y="3051122"/>
            <a:ext cx="1380692" cy="1380692"/>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7238" y="3043663"/>
            <a:ext cx="1380692" cy="1380692"/>
          </a:xfrm>
          <a:prstGeom prst="rect">
            <a:avLst/>
          </a:prstGeom>
        </p:spPr>
      </p:pic>
      <p:sp>
        <p:nvSpPr>
          <p:cNvPr id="25" name="ZoneTexte 24"/>
          <p:cNvSpPr txBox="1"/>
          <p:nvPr/>
        </p:nvSpPr>
        <p:spPr>
          <a:xfrm>
            <a:off x="232958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2017</a:t>
            </a:r>
          </a:p>
        </p:txBody>
      </p:sp>
      <p:pic>
        <p:nvPicPr>
          <p:cNvPr id="26" name="Imag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5375" y="2875897"/>
            <a:ext cx="1979489" cy="1319659"/>
          </a:xfrm>
          <a:prstGeom prst="rect">
            <a:avLst/>
          </a:prstGeom>
        </p:spPr>
      </p:pic>
      <p:sp>
        <p:nvSpPr>
          <p:cNvPr id="43" name="ZoneTexte 42"/>
          <p:cNvSpPr txBox="1"/>
          <p:nvPr/>
        </p:nvSpPr>
        <p:spPr>
          <a:xfrm>
            <a:off x="40154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2019</a:t>
            </a:r>
          </a:p>
        </p:txBody>
      </p:sp>
      <p:pic>
        <p:nvPicPr>
          <p:cNvPr id="27" name="Image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0121" y="3028650"/>
            <a:ext cx="1668640" cy="1249869"/>
          </a:xfrm>
          <a:prstGeom prst="rect">
            <a:avLst/>
          </a:prstGeom>
        </p:spPr>
      </p:pic>
      <p:sp>
        <p:nvSpPr>
          <p:cNvPr id="44" name="ZoneTexte 43"/>
          <p:cNvSpPr txBox="1"/>
          <p:nvPr/>
        </p:nvSpPr>
        <p:spPr>
          <a:xfrm>
            <a:off x="6084864" y="221161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2020</a:t>
            </a:r>
          </a:p>
        </p:txBody>
      </p:sp>
      <p:sp>
        <p:nvSpPr>
          <p:cNvPr id="45" name="ZoneTexte 44"/>
          <p:cNvSpPr txBox="1"/>
          <p:nvPr/>
        </p:nvSpPr>
        <p:spPr>
          <a:xfrm>
            <a:off x="80915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2021</a:t>
            </a:r>
          </a:p>
        </p:txBody>
      </p:sp>
      <p:sp>
        <p:nvSpPr>
          <p:cNvPr id="47" name="ZoneTexte 46"/>
          <p:cNvSpPr txBox="1"/>
          <p:nvPr/>
        </p:nvSpPr>
        <p:spPr>
          <a:xfrm>
            <a:off x="58742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2016</a:t>
            </a:r>
          </a:p>
        </p:txBody>
      </p:sp>
      <p:sp>
        <p:nvSpPr>
          <p:cNvPr id="4" name="ZoneTexte 3"/>
          <p:cNvSpPr txBox="1"/>
          <p:nvPr/>
        </p:nvSpPr>
        <p:spPr>
          <a:xfrm>
            <a:off x="2791752" y="4901570"/>
            <a:ext cx="7059846" cy="1477328"/>
          </a:xfrm>
          <a:prstGeom prst="rect">
            <a:avLst/>
          </a:prstGeom>
          <a:noFill/>
        </p:spPr>
        <p:txBody>
          <a:bodyPr wrap="square" rtlCol="0">
            <a:spAutoFit/>
          </a:bodyPr>
          <a:lstStyle/>
          <a:p>
            <a:r>
              <a:rPr lang="fr-FR" b="1" dirty="0">
                <a:solidFill>
                  <a:srgbClr val="002060"/>
                </a:solidFill>
                <a:latin typeface="Montserrat" panose="00000500000000000000" pitchFamily="2" charset="0"/>
                <a:ea typeface="Verdana" panose="020B0604030504040204" pitchFamily="34" charset="0"/>
              </a:rPr>
              <a:t>Objectifs : </a:t>
            </a:r>
          </a:p>
          <a:p>
            <a:pPr marL="285750" indent="-285750">
              <a:buFont typeface="Arial" panose="020B0604020202020204" pitchFamily="34" charset="0"/>
              <a:buChar char="•"/>
            </a:pPr>
            <a:r>
              <a:rPr lang="fr-FR" dirty="0">
                <a:solidFill>
                  <a:srgbClr val="002060"/>
                </a:solidFill>
                <a:latin typeface="Montserrat" panose="00000500000000000000" pitchFamily="2" charset="0"/>
                <a:ea typeface="Verdana" panose="020B0604030504040204" pitchFamily="34" charset="0"/>
              </a:rPr>
              <a:t>neutralité climatique nette en 2050</a:t>
            </a:r>
          </a:p>
          <a:p>
            <a:pPr marL="285750" indent="-285750">
              <a:buFont typeface="Arial" panose="020B0604020202020204" pitchFamily="34" charset="0"/>
              <a:buChar char="•"/>
            </a:pPr>
            <a:r>
              <a:rPr lang="fr-FR" dirty="0">
                <a:solidFill>
                  <a:srgbClr val="002060"/>
                </a:solidFill>
                <a:latin typeface="Montserrat" panose="00000500000000000000" pitchFamily="2" charset="0"/>
                <a:ea typeface="Verdana" panose="020B0604030504040204" pitchFamily="34" charset="0"/>
              </a:rPr>
              <a:t>100000 points de recharges publics à fin 2022</a:t>
            </a:r>
          </a:p>
          <a:p>
            <a:pPr marL="285750" indent="-285750">
              <a:buFont typeface="Arial" panose="020B0604020202020204" pitchFamily="34" charset="0"/>
              <a:buChar char="•"/>
            </a:pPr>
            <a:r>
              <a:rPr lang="fr-FR" dirty="0">
                <a:solidFill>
                  <a:srgbClr val="002060"/>
                </a:solidFill>
                <a:latin typeface="Montserrat" panose="00000500000000000000" pitchFamily="2" charset="0"/>
                <a:ea typeface="Verdana" panose="020B0604030504040204" pitchFamily="34" charset="0"/>
              </a:rPr>
              <a:t>Fin des moteurs thermique 2035</a:t>
            </a:r>
          </a:p>
          <a:p>
            <a:pPr marL="285750" indent="-285750">
              <a:buFont typeface="Arial" panose="020B0604020202020204" pitchFamily="34" charset="0"/>
              <a:buChar char="•"/>
            </a:pPr>
            <a:r>
              <a:rPr lang="fr-FR" dirty="0">
                <a:solidFill>
                  <a:srgbClr val="002060"/>
                </a:solidFill>
                <a:latin typeface="Montserrat" panose="00000500000000000000" pitchFamily="2" charset="0"/>
                <a:ea typeface="Verdana" panose="020B0604030504040204" pitchFamily="34" charset="0"/>
              </a:rPr>
              <a:t>Diminution de 55% des émissions d’ici 2030 VS 1990</a:t>
            </a:r>
          </a:p>
        </p:txBody>
      </p:sp>
      <p:pic>
        <p:nvPicPr>
          <p:cNvPr id="2" name="Imag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9253" y="3062104"/>
            <a:ext cx="1813962" cy="541088"/>
          </a:xfrm>
          <a:prstGeom prst="rect">
            <a:avLst/>
          </a:prstGeom>
        </p:spPr>
      </p:pic>
      <p:sp>
        <p:nvSpPr>
          <p:cNvPr id="15" name="ZoneTexte 14">
            <a:extLst>
              <a:ext uri="{FF2B5EF4-FFF2-40B4-BE49-F238E27FC236}">
                <a16:creationId xmlns:a16="http://schemas.microsoft.com/office/drawing/2014/main" id="{2F2679DD-A9A5-4043-B110-9C3FC283E660}"/>
              </a:ext>
            </a:extLst>
          </p:cNvPr>
          <p:cNvSpPr txBox="1"/>
          <p:nvPr/>
        </p:nvSpPr>
        <p:spPr>
          <a:xfrm>
            <a:off x="2645664" y="545068"/>
            <a:ext cx="9375648" cy="954107"/>
          </a:xfrm>
          <a:prstGeom prst="rect">
            <a:avLst/>
          </a:prstGeom>
          <a:noFill/>
        </p:spPr>
        <p:txBody>
          <a:bodyPr wrap="square" rtlCol="0">
            <a:spAutoFit/>
          </a:bodyPr>
          <a:lstStyle/>
          <a:p>
            <a:r>
              <a:rPr lang="fr-FR" sz="2800" b="1" dirty="0">
                <a:solidFill>
                  <a:srgbClr val="164D7A"/>
                </a:solidFill>
                <a:latin typeface="Montserrat"/>
                <a:cs typeface="Poppins" panose="00000500000000000000" pitchFamily="2" charset="0"/>
              </a:rPr>
              <a:t>LA NECESSAIRE TRANSITION ENERGETIQUE SUR LA MOBILITE</a:t>
            </a:r>
          </a:p>
        </p:txBody>
      </p:sp>
      <p:sp>
        <p:nvSpPr>
          <p:cNvPr id="16" name="Espace réservé du pied de page 1"/>
          <p:cNvSpPr txBox="1">
            <a:spLocks/>
          </p:cNvSpPr>
          <p:nvPr/>
        </p:nvSpPr>
        <p:spPr>
          <a:xfrm>
            <a:off x="3083170" y="6492875"/>
            <a:ext cx="541606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06.2022 | Réussir la transition énergétique des flottes automobiles</a:t>
            </a:r>
            <a:endParaRPr lang="fr-FR" dirty="0"/>
          </a:p>
        </p:txBody>
      </p:sp>
      <p:sp>
        <p:nvSpPr>
          <p:cNvPr id="17" name="ZoneTexte 16">
            <a:extLst>
              <a:ext uri="{FF2B5EF4-FFF2-40B4-BE49-F238E27FC236}">
                <a16:creationId xmlns:a16="http://schemas.microsoft.com/office/drawing/2014/main" id="{38F46CB5-DEDD-B4EA-1333-7EB9301FA6FF}"/>
              </a:ext>
            </a:extLst>
          </p:cNvPr>
          <p:cNvSpPr txBox="1"/>
          <p:nvPr/>
        </p:nvSpPr>
        <p:spPr>
          <a:xfrm>
            <a:off x="9851598" y="2221071"/>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2025</a:t>
            </a:r>
          </a:p>
        </p:txBody>
      </p:sp>
      <p:pic>
        <p:nvPicPr>
          <p:cNvPr id="6" name="Image 5">
            <a:extLst>
              <a:ext uri="{FF2B5EF4-FFF2-40B4-BE49-F238E27FC236}">
                <a16:creationId xmlns:a16="http://schemas.microsoft.com/office/drawing/2014/main" id="{B7C333B4-4DAB-6E47-D19A-7B759840AC2C}"/>
              </a:ext>
            </a:extLst>
          </p:cNvPr>
          <p:cNvPicPr>
            <a:picLocks noChangeAspect="1"/>
          </p:cNvPicPr>
          <p:nvPr/>
        </p:nvPicPr>
        <p:blipFill>
          <a:blip r:embed="rId8"/>
          <a:stretch>
            <a:fillRect/>
          </a:stretch>
        </p:blipFill>
        <p:spPr>
          <a:xfrm>
            <a:off x="10082603" y="3282780"/>
            <a:ext cx="1791345" cy="995739"/>
          </a:xfrm>
          <a:prstGeom prst="rect">
            <a:avLst/>
          </a:prstGeom>
        </p:spPr>
      </p:pic>
    </p:spTree>
    <p:extLst>
      <p:ext uri="{BB962C8B-B14F-4D97-AF65-F5344CB8AC3E}">
        <p14:creationId xmlns:p14="http://schemas.microsoft.com/office/powerpoint/2010/main" val="58788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1000"/>
                                        <p:tgtEl>
                                          <p:spTgt spid="43"/>
                                        </p:tgtEl>
                                      </p:cBhvr>
                                    </p:animEffect>
                                    <p:anim calcmode="lin" valueType="num">
                                      <p:cBhvr>
                                        <p:cTn id="32" dur="1000" fill="hold"/>
                                        <p:tgtEl>
                                          <p:spTgt spid="43"/>
                                        </p:tgtEl>
                                        <p:attrNameLst>
                                          <p:attrName>ppt_x</p:attrName>
                                        </p:attrNameLst>
                                      </p:cBhvr>
                                      <p:tavLst>
                                        <p:tav tm="0">
                                          <p:val>
                                            <p:strVal val="#ppt_x"/>
                                          </p:val>
                                        </p:tav>
                                        <p:tav tm="100000">
                                          <p:val>
                                            <p:strVal val="#ppt_x"/>
                                          </p:val>
                                        </p:tav>
                                      </p:tavLst>
                                    </p:anim>
                                    <p:anim calcmode="lin" valueType="num">
                                      <p:cBhvr>
                                        <p:cTn id="33" dur="10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1000"/>
                                        <p:tgtEl>
                                          <p:spTgt spid="44"/>
                                        </p:tgtEl>
                                      </p:cBhvr>
                                    </p:animEffect>
                                    <p:anim calcmode="lin" valueType="num">
                                      <p:cBhvr>
                                        <p:cTn id="49" dur="1000" fill="hold"/>
                                        <p:tgtEl>
                                          <p:spTgt spid="44"/>
                                        </p:tgtEl>
                                        <p:attrNameLst>
                                          <p:attrName>ppt_x</p:attrName>
                                        </p:attrNameLst>
                                      </p:cBhvr>
                                      <p:tavLst>
                                        <p:tav tm="0">
                                          <p:val>
                                            <p:strVal val="#ppt_x"/>
                                          </p:val>
                                        </p:tav>
                                        <p:tav tm="100000">
                                          <p:val>
                                            <p:strVal val="#ppt_x"/>
                                          </p:val>
                                        </p:tav>
                                      </p:tavLst>
                                    </p:anim>
                                    <p:anim calcmode="lin" valueType="num">
                                      <p:cBhvr>
                                        <p:cTn id="50" dur="1000" fill="hold"/>
                                        <p:tgtEl>
                                          <p:spTgt spid="44"/>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1000"/>
                                        <p:tgtEl>
                                          <p:spTgt spid="45"/>
                                        </p:tgtEl>
                                      </p:cBhvr>
                                    </p:animEffect>
                                    <p:anim calcmode="lin" valueType="num">
                                      <p:cBhvr>
                                        <p:cTn id="61" dur="1000" fill="hold"/>
                                        <p:tgtEl>
                                          <p:spTgt spid="45"/>
                                        </p:tgtEl>
                                        <p:attrNameLst>
                                          <p:attrName>ppt_x</p:attrName>
                                        </p:attrNameLst>
                                      </p:cBhvr>
                                      <p:tavLst>
                                        <p:tav tm="0">
                                          <p:val>
                                            <p:strVal val="#ppt_x"/>
                                          </p:val>
                                        </p:tav>
                                        <p:tav tm="100000">
                                          <p:val>
                                            <p:strVal val="#ppt_x"/>
                                          </p:val>
                                        </p:tav>
                                      </p:tavLst>
                                    </p:anim>
                                    <p:anim calcmode="lin" valueType="num">
                                      <p:cBhvr>
                                        <p:cTn id="62" dur="100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050"/>
                                        </p:tgtEl>
                                        <p:attrNameLst>
                                          <p:attrName>style.visibility</p:attrName>
                                        </p:attrNameLst>
                                      </p:cBhvr>
                                      <p:to>
                                        <p:strVal val="visible"/>
                                      </p:to>
                                    </p:set>
                                    <p:animEffect transition="in" filter="fade">
                                      <p:cBhvr>
                                        <p:cTn id="65" dur="1000"/>
                                        <p:tgtEl>
                                          <p:spTgt spid="2050"/>
                                        </p:tgtEl>
                                      </p:cBhvr>
                                    </p:animEffect>
                                    <p:anim calcmode="lin" valueType="num">
                                      <p:cBhvr>
                                        <p:cTn id="66" dur="1000" fill="hold"/>
                                        <p:tgtEl>
                                          <p:spTgt spid="2050"/>
                                        </p:tgtEl>
                                        <p:attrNameLst>
                                          <p:attrName>ppt_x</p:attrName>
                                        </p:attrNameLst>
                                      </p:cBhvr>
                                      <p:tavLst>
                                        <p:tav tm="0">
                                          <p:val>
                                            <p:strVal val="#ppt_x"/>
                                          </p:val>
                                        </p:tav>
                                        <p:tav tm="100000">
                                          <p:val>
                                            <p:strVal val="#ppt_x"/>
                                          </p:val>
                                        </p:tav>
                                      </p:tavLst>
                                    </p:anim>
                                    <p:anim calcmode="lin" valueType="num">
                                      <p:cBhvr>
                                        <p:cTn id="67"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3" grpId="0"/>
      <p:bldP spid="44" grpId="0"/>
      <p:bldP spid="45" grpId="0"/>
      <p:bldP spid="47" grpId="0"/>
      <p:bldP spid="4"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p:cNvSpPr txBox="1"/>
          <p:nvPr/>
        </p:nvSpPr>
        <p:spPr>
          <a:xfrm>
            <a:off x="232958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2017</a:t>
            </a:r>
          </a:p>
        </p:txBody>
      </p:sp>
      <p:sp>
        <p:nvSpPr>
          <p:cNvPr id="43" name="ZoneTexte 42"/>
          <p:cNvSpPr txBox="1"/>
          <p:nvPr/>
        </p:nvSpPr>
        <p:spPr>
          <a:xfrm>
            <a:off x="40154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2019</a:t>
            </a:r>
          </a:p>
        </p:txBody>
      </p:sp>
      <p:sp>
        <p:nvSpPr>
          <p:cNvPr id="44" name="ZoneTexte 43"/>
          <p:cNvSpPr txBox="1"/>
          <p:nvPr/>
        </p:nvSpPr>
        <p:spPr>
          <a:xfrm>
            <a:off x="6084864" y="221161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2020</a:t>
            </a:r>
          </a:p>
        </p:txBody>
      </p:sp>
      <p:sp>
        <p:nvSpPr>
          <p:cNvPr id="45" name="ZoneTexte 44"/>
          <p:cNvSpPr txBox="1"/>
          <p:nvPr/>
        </p:nvSpPr>
        <p:spPr>
          <a:xfrm>
            <a:off x="80915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2021</a:t>
            </a:r>
          </a:p>
        </p:txBody>
      </p:sp>
      <p:sp>
        <p:nvSpPr>
          <p:cNvPr id="47" name="ZoneTexte 46"/>
          <p:cNvSpPr txBox="1"/>
          <p:nvPr/>
        </p:nvSpPr>
        <p:spPr>
          <a:xfrm>
            <a:off x="58742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2016</a:t>
            </a:r>
          </a:p>
        </p:txBody>
      </p:sp>
      <p:sp>
        <p:nvSpPr>
          <p:cNvPr id="15" name="ZoneTexte 14">
            <a:extLst>
              <a:ext uri="{FF2B5EF4-FFF2-40B4-BE49-F238E27FC236}">
                <a16:creationId xmlns:a16="http://schemas.microsoft.com/office/drawing/2014/main" id="{2F2679DD-A9A5-4043-B110-9C3FC283E660}"/>
              </a:ext>
            </a:extLst>
          </p:cNvPr>
          <p:cNvSpPr txBox="1"/>
          <p:nvPr/>
        </p:nvSpPr>
        <p:spPr>
          <a:xfrm>
            <a:off x="2180151" y="641976"/>
            <a:ext cx="9375648" cy="523220"/>
          </a:xfrm>
          <a:prstGeom prst="rect">
            <a:avLst/>
          </a:prstGeom>
          <a:noFill/>
        </p:spPr>
        <p:txBody>
          <a:bodyPr wrap="square" rtlCol="0">
            <a:spAutoFit/>
          </a:bodyPr>
          <a:lstStyle/>
          <a:p>
            <a:r>
              <a:rPr lang="fr-FR" sz="2800" b="1" dirty="0">
                <a:solidFill>
                  <a:srgbClr val="164D7A"/>
                </a:solidFill>
                <a:latin typeface="Montserrat"/>
                <a:cs typeface="Poppins" panose="00000500000000000000" pitchFamily="2" charset="0"/>
              </a:rPr>
              <a:t>Emissions de CO2 : les objectifs européens</a:t>
            </a:r>
          </a:p>
        </p:txBody>
      </p:sp>
      <p:sp>
        <p:nvSpPr>
          <p:cNvPr id="16" name="Espace réservé du pied de page 1"/>
          <p:cNvSpPr txBox="1">
            <a:spLocks/>
          </p:cNvSpPr>
          <p:nvPr/>
        </p:nvSpPr>
        <p:spPr>
          <a:xfrm>
            <a:off x="3083170" y="6492875"/>
            <a:ext cx="541606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06.2022 | Réussir la transition énergétique des flottes automobiles</a:t>
            </a:r>
            <a:endParaRPr lang="fr-FR" dirty="0"/>
          </a:p>
        </p:txBody>
      </p:sp>
      <p:sp>
        <p:nvSpPr>
          <p:cNvPr id="17" name="ZoneTexte 16">
            <a:extLst>
              <a:ext uri="{FF2B5EF4-FFF2-40B4-BE49-F238E27FC236}">
                <a16:creationId xmlns:a16="http://schemas.microsoft.com/office/drawing/2014/main" id="{38F46CB5-DEDD-B4EA-1333-7EB9301FA6FF}"/>
              </a:ext>
            </a:extLst>
          </p:cNvPr>
          <p:cNvSpPr txBox="1"/>
          <p:nvPr/>
        </p:nvSpPr>
        <p:spPr>
          <a:xfrm>
            <a:off x="9851598" y="2221071"/>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2025</a:t>
            </a:r>
          </a:p>
        </p:txBody>
      </p:sp>
      <p:sp>
        <p:nvSpPr>
          <p:cNvPr id="18" name="ZoneTexte 17">
            <a:extLst>
              <a:ext uri="{FF2B5EF4-FFF2-40B4-BE49-F238E27FC236}">
                <a16:creationId xmlns:a16="http://schemas.microsoft.com/office/drawing/2014/main" id="{7668A358-A788-F946-1390-7C5A5B56B98B}"/>
              </a:ext>
            </a:extLst>
          </p:cNvPr>
          <p:cNvSpPr txBox="1"/>
          <p:nvPr/>
        </p:nvSpPr>
        <p:spPr>
          <a:xfrm>
            <a:off x="1820487" y="1691561"/>
            <a:ext cx="9375648" cy="4031873"/>
          </a:xfrm>
          <a:prstGeom prst="rect">
            <a:avLst/>
          </a:prstGeom>
          <a:noFill/>
        </p:spPr>
        <p:txBody>
          <a:bodyPr wrap="square">
            <a:spAutoFit/>
          </a:bodyPr>
          <a:lstStyle/>
          <a:p>
            <a:pPr algn="l">
              <a:buFont typeface="Arial" panose="020B0604020202020204" pitchFamily="34" charset="0"/>
              <a:buChar char="•"/>
            </a:pPr>
            <a:r>
              <a:rPr lang="fr-FR" sz="1600" b="1" i="0" dirty="0">
                <a:solidFill>
                  <a:srgbClr val="002060"/>
                </a:solidFill>
                <a:effectLst/>
                <a:latin typeface="Montserrat" panose="00000500000000000000" pitchFamily="2" charset="0"/>
              </a:rPr>
              <a:t>2015</a:t>
            </a:r>
            <a:r>
              <a:rPr lang="fr-FR" sz="1600" b="0" i="0" dirty="0">
                <a:solidFill>
                  <a:srgbClr val="002060"/>
                </a:solidFill>
                <a:effectLst/>
                <a:latin typeface="Montserrat" panose="00000500000000000000" pitchFamily="2" charset="0"/>
              </a:rPr>
              <a:t> : 130 g/km de CO</a:t>
            </a:r>
            <a:r>
              <a:rPr lang="fr-FR" sz="1600" b="0" i="0" baseline="-25000" dirty="0">
                <a:solidFill>
                  <a:srgbClr val="002060"/>
                </a:solidFill>
                <a:effectLst/>
                <a:latin typeface="Montserrat" panose="00000500000000000000" pitchFamily="2" charset="0"/>
              </a:rPr>
              <a:t>2</a:t>
            </a:r>
            <a:r>
              <a:rPr lang="fr-FR" sz="1600" b="0" i="0" dirty="0">
                <a:solidFill>
                  <a:srgbClr val="002060"/>
                </a:solidFill>
                <a:effectLst/>
                <a:latin typeface="Montserrat" panose="00000500000000000000" pitchFamily="2" charset="0"/>
              </a:rPr>
              <a:t> NEDC pour les VP neufs, soit une consommation d’environ 5,6 l/100 km d’essence ou de 4,9 l/100 km de gazole (atteint entre 2012 et 2015).</a:t>
            </a:r>
          </a:p>
          <a:p>
            <a:pPr algn="l"/>
            <a:endParaRPr lang="fr-FR" sz="1600" b="0" i="0" dirty="0">
              <a:solidFill>
                <a:srgbClr val="002060"/>
              </a:solidFill>
              <a:effectLst/>
              <a:latin typeface="Montserrat" panose="00000500000000000000" pitchFamily="2" charset="0"/>
            </a:endParaRPr>
          </a:p>
          <a:p>
            <a:pPr algn="l">
              <a:buFont typeface="Arial" panose="020B0604020202020204" pitchFamily="34" charset="0"/>
              <a:buChar char="•"/>
            </a:pPr>
            <a:r>
              <a:rPr lang="fr-FR" sz="1600" b="1" i="0" dirty="0">
                <a:solidFill>
                  <a:srgbClr val="002060"/>
                </a:solidFill>
                <a:effectLst/>
                <a:latin typeface="Montserrat" panose="00000500000000000000" pitchFamily="2" charset="0"/>
              </a:rPr>
              <a:t>2017</a:t>
            </a:r>
            <a:r>
              <a:rPr lang="fr-FR" sz="1600" b="0" i="0" dirty="0">
                <a:solidFill>
                  <a:srgbClr val="002060"/>
                </a:solidFill>
                <a:effectLst/>
                <a:latin typeface="Montserrat" panose="00000500000000000000" pitchFamily="2" charset="0"/>
              </a:rPr>
              <a:t> : 175 g/km NEDC pour les VUL neufs, soit environ 6,6 l/100 km de gazole (atteint entre 2014 et 2016).</a:t>
            </a:r>
          </a:p>
          <a:p>
            <a:pPr algn="l"/>
            <a:endParaRPr lang="fr-FR" sz="1600" b="0" i="0" dirty="0">
              <a:solidFill>
                <a:srgbClr val="002060"/>
              </a:solidFill>
              <a:effectLst/>
              <a:latin typeface="Montserrat" panose="00000500000000000000" pitchFamily="2" charset="0"/>
            </a:endParaRPr>
          </a:p>
          <a:p>
            <a:pPr algn="l">
              <a:buFont typeface="Arial" panose="020B0604020202020204" pitchFamily="34" charset="0"/>
              <a:buChar char="•"/>
            </a:pPr>
            <a:r>
              <a:rPr lang="fr-FR" sz="1600" b="1" i="0" dirty="0">
                <a:solidFill>
                  <a:srgbClr val="002060"/>
                </a:solidFill>
                <a:effectLst/>
                <a:latin typeface="Montserrat" panose="00000500000000000000" pitchFamily="2" charset="0"/>
              </a:rPr>
              <a:t>2020</a:t>
            </a:r>
            <a:r>
              <a:rPr lang="fr-FR" sz="1600" b="0" i="0" dirty="0">
                <a:solidFill>
                  <a:srgbClr val="002060"/>
                </a:solidFill>
                <a:effectLst/>
                <a:latin typeface="Montserrat" panose="00000500000000000000" pitchFamily="2" charset="0"/>
              </a:rPr>
              <a:t> : 95 g/km NEDC pour les 95 % de VP neufs les moins polluants, soit 4,1 l/100 km d’essence ou 3,6 l/100 km de gazole ; 147 g/km pour les VUL neufs, soit 5,5 l/100 km de gazole.</a:t>
            </a:r>
          </a:p>
          <a:p>
            <a:pPr algn="l"/>
            <a:endParaRPr lang="fr-FR" sz="1600" b="0" i="0" dirty="0">
              <a:solidFill>
                <a:srgbClr val="002060"/>
              </a:solidFill>
              <a:effectLst/>
              <a:latin typeface="Montserrat" panose="00000500000000000000" pitchFamily="2" charset="0"/>
            </a:endParaRPr>
          </a:p>
          <a:p>
            <a:pPr algn="l">
              <a:buFont typeface="Arial" panose="020B0604020202020204" pitchFamily="34" charset="0"/>
              <a:buChar char="•"/>
            </a:pPr>
            <a:r>
              <a:rPr lang="fr-FR" sz="1600" b="1" i="0" dirty="0">
                <a:solidFill>
                  <a:srgbClr val="002060"/>
                </a:solidFill>
                <a:effectLst/>
                <a:latin typeface="Montserrat" panose="00000500000000000000" pitchFamily="2" charset="0"/>
              </a:rPr>
              <a:t>2021</a:t>
            </a:r>
            <a:r>
              <a:rPr lang="fr-FR" sz="1600" b="0" i="0" dirty="0">
                <a:solidFill>
                  <a:srgbClr val="002060"/>
                </a:solidFill>
                <a:effectLst/>
                <a:latin typeface="Montserrat" panose="00000500000000000000" pitchFamily="2" charset="0"/>
              </a:rPr>
              <a:t> : 95 g/km NEDC pour tous les VP neufs.</a:t>
            </a:r>
          </a:p>
          <a:p>
            <a:pPr algn="l"/>
            <a:endParaRPr lang="fr-FR" sz="1600" b="0" i="0" dirty="0">
              <a:solidFill>
                <a:srgbClr val="002060"/>
              </a:solidFill>
              <a:effectLst/>
              <a:latin typeface="Montserrat" panose="00000500000000000000" pitchFamily="2" charset="0"/>
            </a:endParaRPr>
          </a:p>
          <a:p>
            <a:pPr algn="l">
              <a:buFont typeface="Arial" panose="020B0604020202020204" pitchFamily="34" charset="0"/>
              <a:buChar char="•"/>
            </a:pPr>
            <a:r>
              <a:rPr lang="fr-FR" sz="1600" b="1" i="0" dirty="0">
                <a:solidFill>
                  <a:srgbClr val="002060"/>
                </a:solidFill>
                <a:effectLst/>
                <a:latin typeface="Montserrat" panose="00000500000000000000" pitchFamily="2" charset="0"/>
              </a:rPr>
              <a:t>2025</a:t>
            </a:r>
            <a:r>
              <a:rPr lang="fr-FR" sz="1600" b="0" i="0" dirty="0">
                <a:solidFill>
                  <a:srgbClr val="002060"/>
                </a:solidFill>
                <a:effectLst/>
                <a:latin typeface="Montserrat" panose="00000500000000000000" pitchFamily="2" charset="0"/>
              </a:rPr>
              <a:t> : réduction de 15 % pour les VP et VUL par rapport à 2021 et selon le WLTP ; réduction de 15 % pour les PL par rapport à 2019.</a:t>
            </a:r>
          </a:p>
          <a:p>
            <a:pPr algn="l"/>
            <a:endParaRPr lang="fr-FR" sz="1600" b="0" i="0" dirty="0">
              <a:solidFill>
                <a:srgbClr val="002060"/>
              </a:solidFill>
              <a:effectLst/>
              <a:latin typeface="Montserrat" panose="00000500000000000000" pitchFamily="2" charset="0"/>
            </a:endParaRPr>
          </a:p>
          <a:p>
            <a:pPr algn="l">
              <a:buFont typeface="Arial" panose="020B0604020202020204" pitchFamily="34" charset="0"/>
              <a:buChar char="•"/>
            </a:pPr>
            <a:r>
              <a:rPr lang="fr-FR" sz="1600" b="1" i="0" dirty="0">
                <a:solidFill>
                  <a:srgbClr val="002060"/>
                </a:solidFill>
                <a:effectLst/>
                <a:latin typeface="Montserrat" panose="00000500000000000000" pitchFamily="2" charset="0"/>
              </a:rPr>
              <a:t>2030</a:t>
            </a:r>
            <a:r>
              <a:rPr lang="fr-FR" sz="1600" b="0" i="0" dirty="0">
                <a:solidFill>
                  <a:srgbClr val="002060"/>
                </a:solidFill>
                <a:effectLst/>
                <a:latin typeface="Montserrat" panose="00000500000000000000" pitchFamily="2" charset="0"/>
              </a:rPr>
              <a:t> : réduction de </a:t>
            </a:r>
            <a:r>
              <a:rPr lang="fr-FR" sz="1600" dirty="0">
                <a:solidFill>
                  <a:srgbClr val="002060"/>
                </a:solidFill>
                <a:latin typeface="Montserrat" panose="00000500000000000000" pitchFamily="2" charset="0"/>
              </a:rPr>
              <a:t>55% des émissions nettes par rapport à 1990</a:t>
            </a:r>
            <a:endParaRPr lang="fr-FR" sz="1600" b="0" i="0" dirty="0">
              <a:solidFill>
                <a:srgbClr val="002060"/>
              </a:solidFill>
              <a:effectLst/>
              <a:latin typeface="Montserrat" panose="00000500000000000000" pitchFamily="2" charset="0"/>
            </a:endParaRPr>
          </a:p>
        </p:txBody>
      </p:sp>
    </p:spTree>
    <p:extLst>
      <p:ext uri="{BB962C8B-B14F-4D97-AF65-F5344CB8AC3E}">
        <p14:creationId xmlns:p14="http://schemas.microsoft.com/office/powerpoint/2010/main" val="205388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1000"/>
                                        <p:tgtEl>
                                          <p:spTgt spid="44"/>
                                        </p:tgtEl>
                                      </p:cBhvr>
                                    </p:animEffect>
                                    <p:anim calcmode="lin" valueType="num">
                                      <p:cBhvr>
                                        <p:cTn id="29" dur="1000" fill="hold"/>
                                        <p:tgtEl>
                                          <p:spTgt spid="44"/>
                                        </p:tgtEl>
                                        <p:attrNameLst>
                                          <p:attrName>ppt_x</p:attrName>
                                        </p:attrNameLst>
                                      </p:cBhvr>
                                      <p:tavLst>
                                        <p:tav tm="0">
                                          <p:val>
                                            <p:strVal val="#ppt_x"/>
                                          </p:val>
                                        </p:tav>
                                        <p:tav tm="100000">
                                          <p:val>
                                            <p:strVal val="#ppt_x"/>
                                          </p:val>
                                        </p:tav>
                                      </p:tavLst>
                                    </p:anim>
                                    <p:anim calcmode="lin" valueType="num">
                                      <p:cBhvr>
                                        <p:cTn id="3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3" grpId="0"/>
      <p:bldP spid="44" grpId="0"/>
      <p:bldP spid="45" grpId="0"/>
      <p:bldP spid="47"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p:cNvSpPr txBox="1"/>
          <p:nvPr/>
        </p:nvSpPr>
        <p:spPr>
          <a:xfrm>
            <a:off x="232958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2017</a:t>
            </a:r>
          </a:p>
        </p:txBody>
      </p:sp>
      <p:sp>
        <p:nvSpPr>
          <p:cNvPr id="43" name="ZoneTexte 42"/>
          <p:cNvSpPr txBox="1"/>
          <p:nvPr/>
        </p:nvSpPr>
        <p:spPr>
          <a:xfrm>
            <a:off x="40154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2019</a:t>
            </a:r>
          </a:p>
        </p:txBody>
      </p:sp>
      <p:sp>
        <p:nvSpPr>
          <p:cNvPr id="44" name="ZoneTexte 43"/>
          <p:cNvSpPr txBox="1"/>
          <p:nvPr/>
        </p:nvSpPr>
        <p:spPr>
          <a:xfrm>
            <a:off x="6084864" y="221161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2020</a:t>
            </a:r>
          </a:p>
        </p:txBody>
      </p:sp>
      <p:sp>
        <p:nvSpPr>
          <p:cNvPr id="45" name="ZoneTexte 44"/>
          <p:cNvSpPr txBox="1"/>
          <p:nvPr/>
        </p:nvSpPr>
        <p:spPr>
          <a:xfrm>
            <a:off x="8091510"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2021</a:t>
            </a:r>
          </a:p>
        </p:txBody>
      </p:sp>
      <p:sp>
        <p:nvSpPr>
          <p:cNvPr id="47" name="ZoneTexte 46"/>
          <p:cNvSpPr txBox="1"/>
          <p:nvPr/>
        </p:nvSpPr>
        <p:spPr>
          <a:xfrm>
            <a:off x="587424" y="2215856"/>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2016</a:t>
            </a:r>
          </a:p>
        </p:txBody>
      </p:sp>
      <p:sp>
        <p:nvSpPr>
          <p:cNvPr id="15" name="ZoneTexte 14">
            <a:extLst>
              <a:ext uri="{FF2B5EF4-FFF2-40B4-BE49-F238E27FC236}">
                <a16:creationId xmlns:a16="http://schemas.microsoft.com/office/drawing/2014/main" id="{2F2679DD-A9A5-4043-B110-9C3FC283E660}"/>
              </a:ext>
            </a:extLst>
          </p:cNvPr>
          <p:cNvSpPr txBox="1"/>
          <p:nvPr/>
        </p:nvSpPr>
        <p:spPr>
          <a:xfrm>
            <a:off x="2645664" y="545068"/>
            <a:ext cx="9375648" cy="523220"/>
          </a:xfrm>
          <a:prstGeom prst="rect">
            <a:avLst/>
          </a:prstGeom>
          <a:noFill/>
        </p:spPr>
        <p:txBody>
          <a:bodyPr wrap="square" rtlCol="0">
            <a:spAutoFit/>
          </a:bodyPr>
          <a:lstStyle/>
          <a:p>
            <a:r>
              <a:rPr lang="fr-FR" sz="2800" b="1" dirty="0">
                <a:solidFill>
                  <a:srgbClr val="164D7A"/>
                </a:solidFill>
                <a:latin typeface="Montserrat"/>
                <a:cs typeface="Poppins" panose="00000500000000000000" pitchFamily="2" charset="0"/>
              </a:rPr>
              <a:t>FIT FIFTY FIVE 2030</a:t>
            </a:r>
          </a:p>
        </p:txBody>
      </p:sp>
      <p:sp>
        <p:nvSpPr>
          <p:cNvPr id="16" name="Espace réservé du pied de page 1"/>
          <p:cNvSpPr txBox="1">
            <a:spLocks/>
          </p:cNvSpPr>
          <p:nvPr/>
        </p:nvSpPr>
        <p:spPr>
          <a:xfrm>
            <a:off x="3083170" y="6492875"/>
            <a:ext cx="541606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06.2022 | Réussir la transition énergétique des flottes automobiles</a:t>
            </a:r>
            <a:endParaRPr lang="fr-FR" dirty="0"/>
          </a:p>
        </p:txBody>
      </p:sp>
      <p:sp>
        <p:nvSpPr>
          <p:cNvPr id="17" name="ZoneTexte 16">
            <a:extLst>
              <a:ext uri="{FF2B5EF4-FFF2-40B4-BE49-F238E27FC236}">
                <a16:creationId xmlns:a16="http://schemas.microsoft.com/office/drawing/2014/main" id="{38F46CB5-DEDD-B4EA-1333-7EB9301FA6FF}"/>
              </a:ext>
            </a:extLst>
          </p:cNvPr>
          <p:cNvSpPr txBox="1"/>
          <p:nvPr/>
        </p:nvSpPr>
        <p:spPr>
          <a:xfrm>
            <a:off x="9851598" y="2221071"/>
            <a:ext cx="1775791" cy="400110"/>
          </a:xfrm>
          <a:prstGeom prst="rect">
            <a:avLst/>
          </a:prstGeom>
          <a:noFill/>
        </p:spPr>
        <p:txBody>
          <a:bodyPr wrap="square" rtlCol="0">
            <a:spAutoFit/>
          </a:bodyPr>
          <a:lstStyle/>
          <a:p>
            <a:pPr algn="ctr"/>
            <a:r>
              <a:rPr lang="fr-FR" sz="2000" b="1" dirty="0">
                <a:solidFill>
                  <a:schemeClr val="bg1"/>
                </a:solidFill>
                <a:latin typeface="Verdana" panose="020B0604030504040204" pitchFamily="34" charset="0"/>
                <a:ea typeface="Verdana" panose="020B0604030504040204" pitchFamily="34" charset="0"/>
              </a:rPr>
              <a:t>2025</a:t>
            </a:r>
          </a:p>
        </p:txBody>
      </p:sp>
      <p:pic>
        <p:nvPicPr>
          <p:cNvPr id="3" name="Image 2">
            <a:extLst>
              <a:ext uri="{FF2B5EF4-FFF2-40B4-BE49-F238E27FC236}">
                <a16:creationId xmlns:a16="http://schemas.microsoft.com/office/drawing/2014/main" id="{45AC67B3-0FFB-6117-CC3E-39268FF87E7C}"/>
              </a:ext>
            </a:extLst>
          </p:cNvPr>
          <p:cNvPicPr>
            <a:picLocks noChangeAspect="1"/>
          </p:cNvPicPr>
          <p:nvPr/>
        </p:nvPicPr>
        <p:blipFill>
          <a:blip r:embed="rId3"/>
          <a:stretch>
            <a:fillRect/>
          </a:stretch>
        </p:blipFill>
        <p:spPr>
          <a:xfrm>
            <a:off x="3447583" y="1041066"/>
            <a:ext cx="5496912" cy="5368178"/>
          </a:xfrm>
          <a:prstGeom prst="rect">
            <a:avLst/>
          </a:prstGeom>
        </p:spPr>
      </p:pic>
    </p:spTree>
    <p:extLst>
      <p:ext uri="{BB962C8B-B14F-4D97-AF65-F5344CB8AC3E}">
        <p14:creationId xmlns:p14="http://schemas.microsoft.com/office/powerpoint/2010/main" val="175025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1000"/>
                                        <p:tgtEl>
                                          <p:spTgt spid="44"/>
                                        </p:tgtEl>
                                      </p:cBhvr>
                                    </p:animEffect>
                                    <p:anim calcmode="lin" valueType="num">
                                      <p:cBhvr>
                                        <p:cTn id="29" dur="1000" fill="hold"/>
                                        <p:tgtEl>
                                          <p:spTgt spid="44"/>
                                        </p:tgtEl>
                                        <p:attrNameLst>
                                          <p:attrName>ppt_x</p:attrName>
                                        </p:attrNameLst>
                                      </p:cBhvr>
                                      <p:tavLst>
                                        <p:tav tm="0">
                                          <p:val>
                                            <p:strVal val="#ppt_x"/>
                                          </p:val>
                                        </p:tav>
                                        <p:tav tm="100000">
                                          <p:val>
                                            <p:strVal val="#ppt_x"/>
                                          </p:val>
                                        </p:tav>
                                      </p:tavLst>
                                    </p:anim>
                                    <p:anim calcmode="lin" valueType="num">
                                      <p:cBhvr>
                                        <p:cTn id="3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3" grpId="0"/>
      <p:bldP spid="44" grpId="0"/>
      <p:bldP spid="45" grpId="0"/>
      <p:bldP spid="47"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ctrTitle" idx="4294967295"/>
          </p:nvPr>
        </p:nvSpPr>
        <p:spPr>
          <a:xfrm>
            <a:off x="2398849" y="574783"/>
            <a:ext cx="9042874" cy="568210"/>
          </a:xfrm>
        </p:spPr>
        <p:txBody>
          <a:bodyPr>
            <a:noAutofit/>
          </a:bodyPr>
          <a:lstStyle/>
          <a:p>
            <a:pPr algn="ctr"/>
            <a:r>
              <a:rPr lang="fr-FR" sz="3200" dirty="0">
                <a:solidFill>
                  <a:srgbClr val="164D7A"/>
                </a:solidFill>
                <a:latin typeface="Montserrat"/>
                <a:cs typeface="Poppins" panose="00000500000000000000" pitchFamily="2" charset="0"/>
              </a:rPr>
              <a:t>UNE NOUVELLE POLITIQUE DE MOBILITÉ </a:t>
            </a:r>
            <a:br>
              <a:rPr lang="fr-FR" sz="3200" dirty="0">
                <a:solidFill>
                  <a:srgbClr val="164D7A"/>
                </a:solidFill>
                <a:latin typeface="Montserrat"/>
                <a:cs typeface="Poppins" panose="00000500000000000000" pitchFamily="2" charset="0"/>
              </a:rPr>
            </a:br>
            <a:r>
              <a:rPr lang="fr-FR" sz="3200" dirty="0">
                <a:solidFill>
                  <a:srgbClr val="164D7A"/>
                </a:solidFill>
                <a:latin typeface="Montserrat"/>
                <a:cs typeface="Poppins" panose="00000500000000000000" pitchFamily="2" charset="0"/>
              </a:rPr>
              <a:t>POUR AMÉLIORER LE QUOTIDIEN</a:t>
            </a:r>
          </a:p>
        </p:txBody>
      </p:sp>
      <p:sp>
        <p:nvSpPr>
          <p:cNvPr id="12" name="Sous-titre 11"/>
          <p:cNvSpPr>
            <a:spLocks noGrp="1"/>
          </p:cNvSpPr>
          <p:nvPr>
            <p:ph type="subTitle" idx="4294967295"/>
          </p:nvPr>
        </p:nvSpPr>
        <p:spPr>
          <a:xfrm>
            <a:off x="2490380" y="1670779"/>
            <a:ext cx="7338017" cy="487363"/>
          </a:xfrm>
          <a:solidFill>
            <a:srgbClr val="00386E"/>
          </a:solidFill>
        </p:spPr>
        <p:txBody>
          <a:bodyPr>
            <a:normAutofit fontScale="85000" lnSpcReduction="10000"/>
          </a:bodyPr>
          <a:lstStyle/>
          <a:p>
            <a:pPr marL="0" indent="0">
              <a:buClr>
                <a:srgbClr val="FF0000"/>
              </a:buClr>
              <a:buNone/>
            </a:pPr>
            <a:r>
              <a:rPr lang="fr-FR" dirty="0">
                <a:solidFill>
                  <a:schemeClr val="bg1"/>
                </a:solidFill>
                <a:latin typeface="Montserrat" panose="02000505000000020004"/>
                <a:cs typeface="Poppins" panose="00000500000000000000" pitchFamily="2" charset="0"/>
              </a:rPr>
              <a:t>Construire une nouvelle vision de la mobilité</a:t>
            </a:r>
          </a:p>
        </p:txBody>
      </p:sp>
      <p:pic>
        <p:nvPicPr>
          <p:cNvPr id="3" name="Image 2">
            <a:extLst>
              <a:ext uri="{FF2B5EF4-FFF2-40B4-BE49-F238E27FC236}">
                <a16:creationId xmlns:a16="http://schemas.microsoft.com/office/drawing/2014/main" id="{33193849-EC85-4266-A945-32E01AA88529}"/>
              </a:ext>
            </a:extLst>
          </p:cNvPr>
          <p:cNvPicPr>
            <a:picLocks noChangeAspect="1"/>
          </p:cNvPicPr>
          <p:nvPr/>
        </p:nvPicPr>
        <p:blipFill>
          <a:blip r:embed="rId2"/>
          <a:stretch>
            <a:fillRect/>
          </a:stretch>
        </p:blipFill>
        <p:spPr>
          <a:xfrm>
            <a:off x="2490380" y="2158142"/>
            <a:ext cx="7338017" cy="3947939"/>
          </a:xfrm>
          <a:prstGeom prst="rect">
            <a:avLst/>
          </a:prstGeom>
          <a:ln>
            <a:solidFill>
              <a:srgbClr val="392997"/>
            </a:solidFill>
          </a:ln>
        </p:spPr>
      </p:pic>
      <p:sp>
        <p:nvSpPr>
          <p:cNvPr id="5" name="Espace réservé du pied de page 1"/>
          <p:cNvSpPr txBox="1">
            <a:spLocks/>
          </p:cNvSpPr>
          <p:nvPr/>
        </p:nvSpPr>
        <p:spPr>
          <a:xfrm>
            <a:off x="3083170" y="6492875"/>
            <a:ext cx="5416062"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06.2022 | Réussir la transition énergétique des flottes automobiles</a:t>
            </a:r>
            <a:endParaRPr lang="fr-FR" dirty="0"/>
          </a:p>
        </p:txBody>
      </p:sp>
    </p:spTree>
    <p:extLst>
      <p:ext uri="{BB962C8B-B14F-4D97-AF65-F5344CB8AC3E}">
        <p14:creationId xmlns:p14="http://schemas.microsoft.com/office/powerpoint/2010/main" val="1570942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Réglementations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3"/>
          <a:stretch>
            <a:fillRect/>
          </a:stretch>
        </p:blipFill>
        <p:spPr>
          <a:xfrm>
            <a:off x="11346725" y="-34538"/>
            <a:ext cx="845275" cy="523912"/>
          </a:xfrm>
          <a:prstGeom prst="rect">
            <a:avLst/>
          </a:prstGeom>
        </p:spPr>
      </p:pic>
      <p:pic>
        <p:nvPicPr>
          <p:cNvPr id="2" name="Image 1">
            <a:extLst>
              <a:ext uri="{FF2B5EF4-FFF2-40B4-BE49-F238E27FC236}">
                <a16:creationId xmlns:a16="http://schemas.microsoft.com/office/drawing/2014/main" id="{2FA1CE04-376D-3365-5EEF-C41E52BD0108}"/>
              </a:ext>
            </a:extLst>
          </p:cNvPr>
          <p:cNvPicPr>
            <a:picLocks noChangeAspect="1"/>
          </p:cNvPicPr>
          <p:nvPr/>
        </p:nvPicPr>
        <p:blipFill>
          <a:blip r:embed="rId4"/>
          <a:stretch>
            <a:fillRect/>
          </a:stretch>
        </p:blipFill>
        <p:spPr>
          <a:xfrm>
            <a:off x="2407444" y="1118487"/>
            <a:ext cx="6900862" cy="5550055"/>
          </a:xfrm>
          <a:prstGeom prst="rect">
            <a:avLst/>
          </a:prstGeom>
        </p:spPr>
      </p:pic>
      <p:sp>
        <p:nvSpPr>
          <p:cNvPr id="5" name="ZoneTexte 4">
            <a:extLst>
              <a:ext uri="{FF2B5EF4-FFF2-40B4-BE49-F238E27FC236}">
                <a16:creationId xmlns:a16="http://schemas.microsoft.com/office/drawing/2014/main" id="{65AB180A-78D7-168F-EC87-088F959D6700}"/>
              </a:ext>
            </a:extLst>
          </p:cNvPr>
          <p:cNvSpPr txBox="1"/>
          <p:nvPr/>
        </p:nvSpPr>
        <p:spPr>
          <a:xfrm>
            <a:off x="771524" y="657225"/>
            <a:ext cx="9477375" cy="369332"/>
          </a:xfrm>
          <a:prstGeom prst="rect">
            <a:avLst/>
          </a:prstGeom>
          <a:noFill/>
        </p:spPr>
        <p:txBody>
          <a:bodyPr wrap="square" rtlCol="0">
            <a:spAutoFit/>
          </a:bodyPr>
          <a:lstStyle/>
          <a:p>
            <a:r>
              <a:rPr lang="fr-FR" b="1" dirty="0">
                <a:solidFill>
                  <a:schemeClr val="tx2"/>
                </a:solidFill>
                <a:latin typeface="Quicksand" panose="020B0604020202020204"/>
              </a:rPr>
              <a:t>Liste des ZFE déclarées en Frances et actives en 2025 (suppression du diesel au plus tard en 2030)   </a:t>
            </a:r>
          </a:p>
        </p:txBody>
      </p:sp>
    </p:spTree>
    <p:extLst>
      <p:ext uri="{BB962C8B-B14F-4D97-AF65-F5344CB8AC3E}">
        <p14:creationId xmlns:p14="http://schemas.microsoft.com/office/powerpoint/2010/main" val="34599387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Réglementations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3"/>
          <a:stretch>
            <a:fillRect/>
          </a:stretch>
        </p:blipFill>
        <p:spPr>
          <a:xfrm>
            <a:off x="11346725" y="-34538"/>
            <a:ext cx="845275" cy="523912"/>
          </a:xfrm>
          <a:prstGeom prst="rect">
            <a:avLst/>
          </a:prstGeom>
        </p:spPr>
      </p:pic>
      <p:sp>
        <p:nvSpPr>
          <p:cNvPr id="5" name="ZoneTexte 4">
            <a:extLst>
              <a:ext uri="{FF2B5EF4-FFF2-40B4-BE49-F238E27FC236}">
                <a16:creationId xmlns:a16="http://schemas.microsoft.com/office/drawing/2014/main" id="{65AB180A-78D7-168F-EC87-088F959D6700}"/>
              </a:ext>
            </a:extLst>
          </p:cNvPr>
          <p:cNvSpPr txBox="1"/>
          <p:nvPr/>
        </p:nvSpPr>
        <p:spPr>
          <a:xfrm>
            <a:off x="771524" y="657225"/>
            <a:ext cx="9477375" cy="369332"/>
          </a:xfrm>
          <a:prstGeom prst="rect">
            <a:avLst/>
          </a:prstGeom>
          <a:noFill/>
        </p:spPr>
        <p:txBody>
          <a:bodyPr wrap="square" rtlCol="0">
            <a:spAutoFit/>
          </a:bodyPr>
          <a:lstStyle/>
          <a:p>
            <a:r>
              <a:rPr lang="fr-FR" b="1" dirty="0">
                <a:solidFill>
                  <a:schemeClr val="tx2"/>
                </a:solidFill>
                <a:latin typeface="Quicksand" panose="020B0604020202020204"/>
              </a:rPr>
              <a:t>Liste des ZFE déclarées en Frances et actives en 2025 (suppression du diesel au plus tard en 2030)   </a:t>
            </a:r>
          </a:p>
        </p:txBody>
      </p:sp>
      <p:pic>
        <p:nvPicPr>
          <p:cNvPr id="4" name="Image 3">
            <a:extLst>
              <a:ext uri="{FF2B5EF4-FFF2-40B4-BE49-F238E27FC236}">
                <a16:creationId xmlns:a16="http://schemas.microsoft.com/office/drawing/2014/main" id="{397B807A-450C-115A-B49D-5D9C2269F2F0}"/>
              </a:ext>
            </a:extLst>
          </p:cNvPr>
          <p:cNvPicPr>
            <a:picLocks noChangeAspect="1"/>
          </p:cNvPicPr>
          <p:nvPr/>
        </p:nvPicPr>
        <p:blipFill>
          <a:blip r:embed="rId4"/>
          <a:stretch>
            <a:fillRect/>
          </a:stretch>
        </p:blipFill>
        <p:spPr>
          <a:xfrm>
            <a:off x="1606296" y="1361368"/>
            <a:ext cx="8979408" cy="4513973"/>
          </a:xfrm>
          <a:prstGeom prst="rect">
            <a:avLst/>
          </a:prstGeom>
        </p:spPr>
      </p:pic>
      <p:cxnSp>
        <p:nvCxnSpPr>
          <p:cNvPr id="7" name="Connecteur droit avec flèche 6">
            <a:extLst>
              <a:ext uri="{FF2B5EF4-FFF2-40B4-BE49-F238E27FC236}">
                <a16:creationId xmlns:a16="http://schemas.microsoft.com/office/drawing/2014/main" id="{0D7BB256-C174-88AA-AABE-04DD329F03CC}"/>
              </a:ext>
            </a:extLst>
          </p:cNvPr>
          <p:cNvCxnSpPr>
            <a:cxnSpLocks/>
          </p:cNvCxnSpPr>
          <p:nvPr/>
        </p:nvCxnSpPr>
        <p:spPr>
          <a:xfrm>
            <a:off x="8906256" y="2377440"/>
            <a:ext cx="1342643" cy="2468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FFD9910D-1AFC-CC95-6746-3E89BC1F04B8}"/>
              </a:ext>
            </a:extLst>
          </p:cNvPr>
          <p:cNvSpPr txBox="1"/>
          <p:nvPr/>
        </p:nvSpPr>
        <p:spPr>
          <a:xfrm>
            <a:off x="9921240" y="5074920"/>
            <a:ext cx="2020824" cy="646331"/>
          </a:xfrm>
          <a:prstGeom prst="rect">
            <a:avLst/>
          </a:prstGeom>
          <a:noFill/>
          <a:ln w="19050">
            <a:solidFill>
              <a:srgbClr val="FC1A1C"/>
            </a:solidFill>
          </a:ln>
        </p:spPr>
        <p:txBody>
          <a:bodyPr wrap="square" rtlCol="0">
            <a:spAutoFit/>
          </a:bodyPr>
          <a:lstStyle/>
          <a:p>
            <a:pPr algn="ctr"/>
            <a:r>
              <a:rPr lang="fr-FR" dirty="0">
                <a:solidFill>
                  <a:srgbClr val="FF0000"/>
                </a:solidFill>
              </a:rPr>
              <a:t>Interdiction du diesel</a:t>
            </a:r>
          </a:p>
        </p:txBody>
      </p:sp>
      <p:sp>
        <p:nvSpPr>
          <p:cNvPr id="13" name="ZoneTexte 12">
            <a:extLst>
              <a:ext uri="{FF2B5EF4-FFF2-40B4-BE49-F238E27FC236}">
                <a16:creationId xmlns:a16="http://schemas.microsoft.com/office/drawing/2014/main" id="{41F5F22E-A61D-3FC9-14D2-AD8E61B1A220}"/>
              </a:ext>
            </a:extLst>
          </p:cNvPr>
          <p:cNvSpPr txBox="1"/>
          <p:nvPr/>
        </p:nvSpPr>
        <p:spPr>
          <a:xfrm>
            <a:off x="9921240" y="2976429"/>
            <a:ext cx="2020824" cy="646331"/>
          </a:xfrm>
          <a:prstGeom prst="rect">
            <a:avLst/>
          </a:prstGeom>
          <a:noFill/>
          <a:ln w="19050">
            <a:solidFill>
              <a:srgbClr val="FC1A1C"/>
            </a:solidFill>
          </a:ln>
        </p:spPr>
        <p:txBody>
          <a:bodyPr wrap="square" rtlCol="0">
            <a:spAutoFit/>
          </a:bodyPr>
          <a:lstStyle/>
          <a:p>
            <a:pPr algn="ctr"/>
            <a:r>
              <a:rPr lang="fr-FR" dirty="0">
                <a:solidFill>
                  <a:srgbClr val="FF0000"/>
                </a:solidFill>
              </a:rPr>
              <a:t>Interdiction de l’essence</a:t>
            </a:r>
          </a:p>
        </p:txBody>
      </p:sp>
      <p:cxnSp>
        <p:nvCxnSpPr>
          <p:cNvPr id="14" name="Connecteur droit avec flèche 13">
            <a:extLst>
              <a:ext uri="{FF2B5EF4-FFF2-40B4-BE49-F238E27FC236}">
                <a16:creationId xmlns:a16="http://schemas.microsoft.com/office/drawing/2014/main" id="{B140CF1D-1551-E834-6488-3DF4069F44D7}"/>
              </a:ext>
            </a:extLst>
          </p:cNvPr>
          <p:cNvCxnSpPr>
            <a:cxnSpLocks/>
          </p:cNvCxnSpPr>
          <p:nvPr/>
        </p:nvCxnSpPr>
        <p:spPr>
          <a:xfrm>
            <a:off x="10082785" y="2377440"/>
            <a:ext cx="350519" cy="4937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2022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Réglementations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pic>
        <p:nvPicPr>
          <p:cNvPr id="3" name="Image 2">
            <a:extLst>
              <a:ext uri="{FF2B5EF4-FFF2-40B4-BE49-F238E27FC236}">
                <a16:creationId xmlns:a16="http://schemas.microsoft.com/office/drawing/2014/main" id="{9EB1AB87-0750-2F3E-14C3-DBB4FFE7093A}"/>
              </a:ext>
            </a:extLst>
          </p:cNvPr>
          <p:cNvPicPr>
            <a:picLocks noChangeAspect="1"/>
          </p:cNvPicPr>
          <p:nvPr/>
        </p:nvPicPr>
        <p:blipFill>
          <a:blip r:embed="rId3"/>
          <a:stretch>
            <a:fillRect/>
          </a:stretch>
        </p:blipFill>
        <p:spPr>
          <a:xfrm>
            <a:off x="381462" y="1577657"/>
            <a:ext cx="6610895" cy="3702684"/>
          </a:xfrm>
          <a:prstGeom prst="rect">
            <a:avLst/>
          </a:prstGeom>
        </p:spPr>
      </p:pic>
      <p:pic>
        <p:nvPicPr>
          <p:cNvPr id="8" name="Image 7">
            <a:extLst>
              <a:ext uri="{FF2B5EF4-FFF2-40B4-BE49-F238E27FC236}">
                <a16:creationId xmlns:a16="http://schemas.microsoft.com/office/drawing/2014/main" id="{F190C8AE-3D1B-E89A-5A4C-D893044AA9DF}"/>
              </a:ext>
            </a:extLst>
          </p:cNvPr>
          <p:cNvPicPr>
            <a:picLocks noChangeAspect="1"/>
          </p:cNvPicPr>
          <p:nvPr/>
        </p:nvPicPr>
        <p:blipFill>
          <a:blip r:embed="rId4"/>
          <a:stretch>
            <a:fillRect/>
          </a:stretch>
        </p:blipFill>
        <p:spPr>
          <a:xfrm>
            <a:off x="7064801" y="1364214"/>
            <a:ext cx="4967590" cy="4129571"/>
          </a:xfrm>
          <a:prstGeom prst="rect">
            <a:avLst/>
          </a:prstGeom>
        </p:spPr>
      </p:pic>
      <p:sp>
        <p:nvSpPr>
          <p:cNvPr id="10" name="ZoneTexte 9">
            <a:extLst>
              <a:ext uri="{FF2B5EF4-FFF2-40B4-BE49-F238E27FC236}">
                <a16:creationId xmlns:a16="http://schemas.microsoft.com/office/drawing/2014/main" id="{13FBA6C4-6A93-707C-C0AC-6A8E29AE12BF}"/>
              </a:ext>
            </a:extLst>
          </p:cNvPr>
          <p:cNvSpPr txBox="1"/>
          <p:nvPr/>
        </p:nvSpPr>
        <p:spPr>
          <a:xfrm>
            <a:off x="381462" y="738568"/>
            <a:ext cx="7811562" cy="369332"/>
          </a:xfrm>
          <a:prstGeom prst="rect">
            <a:avLst/>
          </a:prstGeom>
          <a:noFill/>
        </p:spPr>
        <p:txBody>
          <a:bodyPr wrap="square">
            <a:spAutoFit/>
          </a:bodyPr>
          <a:lstStyle/>
          <a:p>
            <a:pPr algn="l"/>
            <a:r>
              <a:rPr lang="fr-FR" b="1" i="0" dirty="0">
                <a:solidFill>
                  <a:srgbClr val="333333"/>
                </a:solidFill>
                <a:effectLst/>
                <a:latin typeface="Roboto" panose="02000000000000000000" pitchFamily="2" charset="0"/>
              </a:rPr>
              <a:t>GENEVE : Pics de pollution : </a:t>
            </a:r>
            <a:r>
              <a:rPr lang="fr-FR" b="1" i="0" dirty="0" err="1">
                <a:solidFill>
                  <a:srgbClr val="333333"/>
                </a:solidFill>
                <a:effectLst/>
                <a:latin typeface="Roboto" panose="02000000000000000000" pitchFamily="2" charset="0"/>
              </a:rPr>
              <a:t>Stick'AIR</a:t>
            </a:r>
            <a:r>
              <a:rPr lang="fr-FR" b="1" i="0" dirty="0">
                <a:solidFill>
                  <a:srgbClr val="333333"/>
                </a:solidFill>
                <a:effectLst/>
                <a:latin typeface="Roboto" panose="02000000000000000000" pitchFamily="2" charset="0"/>
              </a:rPr>
              <a:t> et la circulation différenciée</a:t>
            </a:r>
          </a:p>
        </p:txBody>
      </p:sp>
    </p:spTree>
    <p:extLst>
      <p:ext uri="{BB962C8B-B14F-4D97-AF65-F5344CB8AC3E}">
        <p14:creationId xmlns:p14="http://schemas.microsoft.com/office/powerpoint/2010/main" val="31222193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normAutofit fontScale="90000"/>
          </a:bodyPr>
          <a:lstStyle/>
          <a:p>
            <a:r>
              <a:rPr lang="en-GB" dirty="0"/>
              <a:t>CERN Mobility </a:t>
            </a:r>
            <a:br>
              <a:rPr lang="en-GB" dirty="0"/>
            </a:br>
            <a:r>
              <a:rPr lang="en-GB" dirty="0"/>
              <a:t>Car Fleet Optimisation</a:t>
            </a:r>
            <a:br>
              <a:rPr lang="en-GB" dirty="0"/>
            </a:br>
            <a:br>
              <a:rPr lang="en-GB" sz="2800" dirty="0"/>
            </a:br>
            <a:r>
              <a:rPr lang="en-GB" sz="2800" dirty="0"/>
              <a:t>Meeting 15.09.2022</a:t>
            </a:r>
            <a:br>
              <a:rPr lang="en-GB" sz="5400" dirty="0"/>
            </a:br>
            <a:endParaRPr dirty="0"/>
          </a:p>
        </p:txBody>
      </p:sp>
      <p:sp>
        <p:nvSpPr>
          <p:cNvPr id="5" name="Subtitle 2"/>
          <p:cNvSpPr>
            <a:spLocks noGrp="1"/>
          </p:cNvSpPr>
          <p:nvPr>
            <p:ph type="subTitle" idx="1"/>
          </p:nvPr>
        </p:nvSpPr>
        <p:spPr bwMode="auto"/>
        <p:txBody>
          <a:bodyPr/>
          <a:lstStyle/>
          <a:p>
            <a:pPr algn="l">
              <a:defRPr/>
            </a:pPr>
            <a:endParaRPr lang="fr-CH" sz="1800" dirty="0"/>
          </a:p>
          <a:p>
            <a:pPr>
              <a:defRPr/>
            </a:pPr>
            <a:r>
              <a:rPr lang="fr-CH" sz="1800" dirty="0"/>
              <a:t>Gilles Bollinger</a:t>
            </a:r>
            <a:endParaRPr dirty="0"/>
          </a:p>
        </p:txBody>
      </p:sp>
    </p:spTree>
    <p:extLst>
      <p:ext uri="{BB962C8B-B14F-4D97-AF65-F5344CB8AC3E}">
        <p14:creationId xmlns:p14="http://schemas.microsoft.com/office/powerpoint/2010/main" val="209532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stm.info/sites/default/files/styles/bandeau_publicitaire_page/public/bandeau-web-offres_0.png?itok=B16WZ6U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2184" y="82939"/>
            <a:ext cx="4248472" cy="123144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191345" y="1124744"/>
            <a:ext cx="11376024" cy="4608512"/>
          </a:xfrm>
        </p:spPr>
        <p:txBody>
          <a:bodyPr/>
          <a:lstStyle/>
          <a:p>
            <a:pPr marL="342900" lvl="0" indent="-342900">
              <a:buFont typeface="Arial" panose="020B0604020202020204" pitchFamily="34" charset="0"/>
              <a:buChar char="•"/>
            </a:pPr>
            <a:endParaRPr lang="en-US" sz="1800" b="0" dirty="0">
              <a:solidFill>
                <a:srgbClr val="000000"/>
              </a:solidFill>
              <a:effectLst/>
              <a:latin typeface="Tahoma" panose="020B0604030504040204" pitchFamily="34" charset="0"/>
              <a:ea typeface="Times New Roman" panose="02020603050405020304" pitchFamily="18" charset="0"/>
            </a:endParaRPr>
          </a:p>
          <a:p>
            <a:pPr marL="342900" lvl="0" indent="-342900">
              <a:buFont typeface="Arial" panose="020B0604020202020204" pitchFamily="34" charset="0"/>
              <a:buChar char="•"/>
            </a:pPr>
            <a:endParaRPr lang="en-US" sz="1800" b="0" dirty="0">
              <a:solidFill>
                <a:srgbClr val="000000"/>
              </a:solidFill>
              <a:latin typeface="Tahoma" panose="020B0604030504040204" pitchFamily="34" charset="0"/>
              <a:ea typeface="Times New Roman" panose="02020603050405020304" pitchFamily="18" charset="0"/>
            </a:endParaRPr>
          </a:p>
          <a:p>
            <a:pPr marL="342900" lvl="0" indent="-342900">
              <a:buFont typeface="Arial" panose="020B0604020202020204" pitchFamily="34" charset="0"/>
              <a:buChar char="•"/>
            </a:pPr>
            <a:r>
              <a:rPr lang="en-US" sz="1800" b="0" dirty="0">
                <a:solidFill>
                  <a:srgbClr val="000000"/>
                </a:solidFill>
                <a:latin typeface="Tahoma" panose="020B0604030504040204" pitchFamily="34" charset="0"/>
              </a:rPr>
              <a:t>CERN Mobility: Challenges and perspectives to 2040</a:t>
            </a:r>
            <a:endParaRPr lang="fr-FR" sz="1800" b="0" dirty="0">
              <a:solidFill>
                <a:srgbClr val="000000"/>
              </a:solidFill>
              <a:latin typeface="Tahoma" panose="020B0604030504040204" pitchFamily="34" charset="0"/>
            </a:endParaRPr>
          </a:p>
          <a:p>
            <a:pPr marL="342900" indent="-342900">
              <a:buFont typeface="Arial" panose="020B0604020202020204" pitchFamily="34" charset="0"/>
              <a:buChar char="•"/>
            </a:pPr>
            <a:r>
              <a:rPr lang="en-US" sz="1800" b="0" dirty="0">
                <a:solidFill>
                  <a:srgbClr val="000000"/>
                </a:solidFill>
                <a:latin typeface="Tahoma" panose="020B0604030504040204" pitchFamily="34" charset="0"/>
              </a:rPr>
              <a:t>CERN Mobility services evolution</a:t>
            </a:r>
          </a:p>
          <a:p>
            <a:pPr marL="342900" indent="-342900">
              <a:buFont typeface="Arial" panose="020B0604020202020204" pitchFamily="34" charset="0"/>
              <a:buChar char="•"/>
            </a:pPr>
            <a:r>
              <a:rPr lang="en-US" sz="1800" b="0" dirty="0">
                <a:solidFill>
                  <a:srgbClr val="000000"/>
                </a:solidFill>
                <a:effectLst/>
                <a:latin typeface="Tahoma" panose="020B0604030504040204" pitchFamily="34" charset="0"/>
                <a:ea typeface="Times New Roman" panose="02020603050405020304" pitchFamily="18" charset="0"/>
              </a:rPr>
              <a:t>CERN car fleet status overview</a:t>
            </a:r>
            <a:endParaRPr lang="en-US" sz="1800" b="0" dirty="0">
              <a:solidFill>
                <a:srgbClr val="000000"/>
              </a:solidFill>
              <a:latin typeface="Tahoma" panose="020B0604030504040204" pitchFamily="34" charset="0"/>
            </a:endParaRPr>
          </a:p>
          <a:p>
            <a:pPr marL="342900" indent="-342900">
              <a:buFont typeface="Arial" panose="020B0604020202020204" pitchFamily="34" charset="0"/>
              <a:buChar char="•"/>
            </a:pPr>
            <a:r>
              <a:rPr lang="en-US" sz="1800" b="0" dirty="0">
                <a:solidFill>
                  <a:srgbClr val="000000"/>
                </a:solidFill>
                <a:latin typeface="Tahoma" panose="020B0604030504040204" pitchFamily="34" charset="0"/>
              </a:rPr>
              <a:t>Target / Methodologies / Roadmap  </a:t>
            </a:r>
            <a:endParaRPr lang="fr-FR" sz="1800" b="0" dirty="0">
              <a:solidFill>
                <a:srgbClr val="000000"/>
              </a:solidFill>
              <a:latin typeface="Tahoma" panose="020B0604030504040204" pitchFamily="34" charset="0"/>
            </a:endParaRPr>
          </a:p>
          <a:p>
            <a:pPr marL="342900" indent="-342900">
              <a:buFont typeface="Arial" panose="020B0604020202020204" pitchFamily="34" charset="0"/>
              <a:buChar char="•"/>
            </a:pPr>
            <a:r>
              <a:rPr lang="fr-CH" sz="1800" b="0" dirty="0">
                <a:solidFill>
                  <a:srgbClr val="000000"/>
                </a:solidFill>
                <a:latin typeface="Tahoma" panose="020B0604030504040204" pitchFamily="34" charset="0"/>
              </a:rPr>
              <a:t>Q&amp;A</a:t>
            </a:r>
          </a:p>
          <a:p>
            <a:pPr lvl="0"/>
            <a:endParaRPr lang="fr-CH" sz="1800"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376025" cy="679143"/>
          </a:xfrm>
        </p:spPr>
        <p:txBody>
          <a:bodyPr>
            <a:normAutofit fontScale="90000"/>
          </a:bodyPr>
          <a:lstStyle/>
          <a:p>
            <a:r>
              <a:rPr lang="en-US" dirty="0"/>
              <a:t>Agenda</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
        <p:nvSpPr>
          <p:cNvPr id="7" name="TextBox 6"/>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Tree>
    <p:extLst>
      <p:ext uri="{BB962C8B-B14F-4D97-AF65-F5344CB8AC3E}">
        <p14:creationId xmlns:p14="http://schemas.microsoft.com/office/powerpoint/2010/main" val="3671557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25">
            <a:extLst>
              <a:ext uri="{FF2B5EF4-FFF2-40B4-BE49-F238E27FC236}">
                <a16:creationId xmlns:a16="http://schemas.microsoft.com/office/drawing/2014/main" id="{F4B942FB-C7D0-4B74-98F3-4E5CEDE36C03}"/>
              </a:ext>
            </a:extLst>
          </p:cNvPr>
          <p:cNvPicPr>
            <a:picLocks noChangeAspect="1"/>
          </p:cNvPicPr>
          <p:nvPr/>
        </p:nvPicPr>
        <p:blipFill>
          <a:blip r:embed="rId2"/>
          <a:stretch>
            <a:fillRect/>
          </a:stretch>
        </p:blipFill>
        <p:spPr>
          <a:xfrm>
            <a:off x="675138" y="1281277"/>
            <a:ext cx="2322726" cy="4295445"/>
          </a:xfrm>
          <a:prstGeom prst="rect">
            <a:avLst/>
          </a:prstGeom>
        </p:spPr>
      </p:pic>
      <p:sp>
        <p:nvSpPr>
          <p:cNvPr id="14" name="Ellipse 13">
            <a:extLst>
              <a:ext uri="{FF2B5EF4-FFF2-40B4-BE49-F238E27FC236}">
                <a16:creationId xmlns:a16="http://schemas.microsoft.com/office/drawing/2014/main" id="{AA24895C-3282-4206-A878-5613620D44BE}"/>
              </a:ext>
            </a:extLst>
          </p:cNvPr>
          <p:cNvSpPr/>
          <p:nvPr/>
        </p:nvSpPr>
        <p:spPr>
          <a:xfrm>
            <a:off x="3712675" y="1290814"/>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1</a:t>
            </a:r>
          </a:p>
        </p:txBody>
      </p:sp>
      <p:sp>
        <p:nvSpPr>
          <p:cNvPr id="15" name="Rectangle 14">
            <a:extLst>
              <a:ext uri="{FF2B5EF4-FFF2-40B4-BE49-F238E27FC236}">
                <a16:creationId xmlns:a16="http://schemas.microsoft.com/office/drawing/2014/main" id="{CB7B3529-2A82-4B54-BE46-02A90F0CDA2D}"/>
              </a:ext>
            </a:extLst>
          </p:cNvPr>
          <p:cNvSpPr>
            <a:spLocks/>
          </p:cNvSpPr>
          <p:nvPr/>
        </p:nvSpPr>
        <p:spPr>
          <a:xfrm>
            <a:off x="4231592" y="1004628"/>
            <a:ext cx="4123148"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Vous présenter la mission concernant la flotte</a:t>
            </a:r>
          </a:p>
        </p:txBody>
      </p:sp>
      <p:sp>
        <p:nvSpPr>
          <p:cNvPr id="16" name="Ellipse 15">
            <a:extLst>
              <a:ext uri="{FF2B5EF4-FFF2-40B4-BE49-F238E27FC236}">
                <a16:creationId xmlns:a16="http://schemas.microsoft.com/office/drawing/2014/main" id="{A234B885-1523-4E53-BFFF-6ACCDEB4DCA5}"/>
              </a:ext>
            </a:extLst>
          </p:cNvPr>
          <p:cNvSpPr/>
          <p:nvPr/>
        </p:nvSpPr>
        <p:spPr>
          <a:xfrm>
            <a:off x="3726158" y="2679281"/>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2</a:t>
            </a:r>
          </a:p>
        </p:txBody>
      </p:sp>
      <p:sp>
        <p:nvSpPr>
          <p:cNvPr id="17" name="Rectangle 16">
            <a:extLst>
              <a:ext uri="{FF2B5EF4-FFF2-40B4-BE49-F238E27FC236}">
                <a16:creationId xmlns:a16="http://schemas.microsoft.com/office/drawing/2014/main" id="{AFEE3E62-6D2F-41C8-9D1C-54995A29D243}"/>
              </a:ext>
            </a:extLst>
          </p:cNvPr>
          <p:cNvSpPr>
            <a:spLocks/>
          </p:cNvSpPr>
          <p:nvPr/>
        </p:nvSpPr>
        <p:spPr>
          <a:xfrm>
            <a:off x="4231592" y="2393094"/>
            <a:ext cx="4123148"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Partager les éléments de contexte et les enjeux</a:t>
            </a:r>
          </a:p>
        </p:txBody>
      </p:sp>
      <p:sp>
        <p:nvSpPr>
          <p:cNvPr id="18" name="Ellipse 17">
            <a:extLst>
              <a:ext uri="{FF2B5EF4-FFF2-40B4-BE49-F238E27FC236}">
                <a16:creationId xmlns:a16="http://schemas.microsoft.com/office/drawing/2014/main" id="{45329FFB-6446-4D2A-97CA-28238BBBB5B8}"/>
              </a:ext>
            </a:extLst>
          </p:cNvPr>
          <p:cNvSpPr/>
          <p:nvPr/>
        </p:nvSpPr>
        <p:spPr>
          <a:xfrm>
            <a:off x="3726158" y="3887092"/>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3</a:t>
            </a:r>
          </a:p>
        </p:txBody>
      </p:sp>
      <p:sp>
        <p:nvSpPr>
          <p:cNvPr id="19" name="Rectangle 18">
            <a:extLst>
              <a:ext uri="{FF2B5EF4-FFF2-40B4-BE49-F238E27FC236}">
                <a16:creationId xmlns:a16="http://schemas.microsoft.com/office/drawing/2014/main" id="{CC5D4F0F-4B32-4A7B-B4E0-F8947F332849}"/>
              </a:ext>
            </a:extLst>
          </p:cNvPr>
          <p:cNvSpPr>
            <a:spLocks/>
          </p:cNvSpPr>
          <p:nvPr/>
        </p:nvSpPr>
        <p:spPr>
          <a:xfrm>
            <a:off x="4290230" y="4933887"/>
            <a:ext cx="4123148"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Prendre RDV avec vous afin de vous interviewer dans les jours à venir </a:t>
            </a:r>
          </a:p>
        </p:txBody>
      </p:sp>
      <p:sp>
        <p:nvSpPr>
          <p:cNvPr id="20" name="Ellipse 19">
            <a:extLst>
              <a:ext uri="{FF2B5EF4-FFF2-40B4-BE49-F238E27FC236}">
                <a16:creationId xmlns:a16="http://schemas.microsoft.com/office/drawing/2014/main" id="{FFF3D47D-E55D-46AE-9203-33CEC9FEB647}"/>
              </a:ext>
            </a:extLst>
          </p:cNvPr>
          <p:cNvSpPr/>
          <p:nvPr/>
        </p:nvSpPr>
        <p:spPr>
          <a:xfrm>
            <a:off x="3726159" y="5220073"/>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4</a:t>
            </a:r>
          </a:p>
        </p:txBody>
      </p:sp>
      <p:sp>
        <p:nvSpPr>
          <p:cNvPr id="21" name="Rectangle 20">
            <a:extLst>
              <a:ext uri="{FF2B5EF4-FFF2-40B4-BE49-F238E27FC236}">
                <a16:creationId xmlns:a16="http://schemas.microsoft.com/office/drawing/2014/main" id="{2E8DEB6A-0EDD-4177-A63F-A6BC8B81AC78}"/>
              </a:ext>
            </a:extLst>
          </p:cNvPr>
          <p:cNvSpPr>
            <a:spLocks/>
          </p:cNvSpPr>
          <p:nvPr/>
        </p:nvSpPr>
        <p:spPr>
          <a:xfrm>
            <a:off x="4231592" y="3600906"/>
            <a:ext cx="4123148"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Répondre à vos questions et échanger</a:t>
            </a: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Objectif de la réunion</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3"/>
          <a:stretch>
            <a:fillRect/>
          </a:stretch>
        </p:blipFill>
        <p:spPr>
          <a:xfrm>
            <a:off x="11346725" y="-34538"/>
            <a:ext cx="845275" cy="523912"/>
          </a:xfrm>
          <a:prstGeom prst="rect">
            <a:avLst/>
          </a:prstGeom>
        </p:spPr>
      </p:pic>
    </p:spTree>
    <p:extLst>
      <p:ext uri="{BB962C8B-B14F-4D97-AF65-F5344CB8AC3E}">
        <p14:creationId xmlns:p14="http://schemas.microsoft.com/office/powerpoint/2010/main" val="4070445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20</a:t>
            </a:fld>
            <a:endParaRPr lang="en-US" dirty="0"/>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0" name="Title 6">
            <a:extLst>
              <a:ext uri="{FF2B5EF4-FFF2-40B4-BE49-F238E27FC236}">
                <a16:creationId xmlns:a16="http://schemas.microsoft.com/office/drawing/2014/main" id="{4FE9CDFC-1C52-4050-9229-FD779050DD6C}"/>
              </a:ext>
            </a:extLst>
          </p:cNvPr>
          <p:cNvSpPr/>
          <p:nvPr/>
        </p:nvSpPr>
        <p:spPr bwMode="auto">
          <a:xfrm>
            <a:off x="623392" y="1916832"/>
            <a:ext cx="10945216" cy="1920526"/>
          </a:xfrm>
          <a:prstGeom prst="rect">
            <a:avLst/>
          </a:prstGeom>
          <a:noFill/>
        </p:spPr>
        <p:txBody>
          <a:bodyPr wrap="square" lIns="0" rIns="0" rtlCol="0">
            <a:sp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en-GB" dirty="0">
                <a:solidFill>
                  <a:schemeClr val="bg1">
                    <a:lumMod val="75000"/>
                  </a:schemeClr>
                </a:solidFill>
                <a:latin typeface="Franklin Gothic Heavy" panose="020B0903020102020204" pitchFamily="34" charset="0"/>
              </a:rPr>
              <a:t>CERN Mobility: Challenges and perspectives to 2040</a:t>
            </a:r>
          </a:p>
          <a:p>
            <a:pPr algn="ctr"/>
            <a:endParaRPr lang="en-US" dirty="0">
              <a:solidFill>
                <a:schemeClr val="bg1">
                  <a:lumMod val="75000"/>
                </a:schemeClr>
              </a:solidFill>
              <a:latin typeface="Franklin Gothic Heavy" panose="020B0903020102020204" pitchFamily="34" charset="0"/>
            </a:endParaRPr>
          </a:p>
        </p:txBody>
      </p:sp>
    </p:spTree>
    <p:extLst>
      <p:ext uri="{BB962C8B-B14F-4D97-AF65-F5344CB8AC3E}">
        <p14:creationId xmlns:p14="http://schemas.microsoft.com/office/powerpoint/2010/main" val="28562761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7">
            <a:extLst>
              <a:ext uri="{FF2B5EF4-FFF2-40B4-BE49-F238E27FC236}">
                <a16:creationId xmlns:a16="http://schemas.microsoft.com/office/drawing/2014/main" id="{4557B113-9BD8-4FAD-89E4-2DFD8E6FEC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8100" y="1411621"/>
            <a:ext cx="3747147" cy="2649522"/>
          </a:xfrm>
          <a:prstGeom prst="rect">
            <a:avLst/>
          </a:prstGeom>
          <a:effectLst>
            <a:outerShdw blurRad="50800" dist="38100" dir="2700000" algn="tl" rotWithShape="0">
              <a:prstClr val="black">
                <a:alpha val="40000"/>
              </a:prstClr>
            </a:outerShdw>
          </a:effectLst>
        </p:spPr>
      </p:pic>
      <p:sp>
        <p:nvSpPr>
          <p:cNvPr id="15"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376025" cy="1065742"/>
          </a:xfrm>
        </p:spPr>
        <p:txBody>
          <a:bodyPr>
            <a:normAutofit fontScale="90000"/>
          </a:bodyPr>
          <a:lstStyle/>
          <a:p>
            <a:pPr>
              <a:spcBef>
                <a:spcPts val="300"/>
              </a:spcBef>
            </a:pPr>
            <a:r>
              <a:rPr lang="fr-CH" b="1" dirty="0"/>
              <a:t>CERN </a:t>
            </a:r>
            <a:r>
              <a:rPr lang="fr-CH" b="1" dirty="0" err="1"/>
              <a:t>Masterplan</a:t>
            </a:r>
            <a:r>
              <a:rPr lang="fr-CH" b="1" dirty="0"/>
              <a:t> 2040 – </a:t>
            </a:r>
            <a:r>
              <a:rPr lang="fr-CH" b="1" dirty="0" err="1"/>
              <a:t>Mobility</a:t>
            </a:r>
            <a:r>
              <a:rPr lang="fr-CH" b="1" dirty="0"/>
              <a:t> </a:t>
            </a:r>
            <a:r>
              <a:rPr lang="fr-CH" b="1" dirty="0" err="1"/>
              <a:t>chapter</a:t>
            </a:r>
            <a:br>
              <a:rPr lang="fr-FR" sz="2800" b="1" cap="small" dirty="0"/>
            </a:br>
            <a:br>
              <a:rPr lang="fr-CH" sz="2800" b="1" cap="small" dirty="0"/>
            </a:br>
            <a:r>
              <a:rPr lang="fr-CH" sz="4400" b="1" dirty="0">
                <a:solidFill>
                  <a:srgbClr val="0070C0"/>
                </a:solidFill>
                <a:ea typeface="Times New Roman" panose="02020603050405020304" pitchFamily="18" charset="0"/>
                <a:cs typeface="Times New Roman" panose="02020603050405020304" pitchFamily="18" charset="0"/>
              </a:rPr>
              <a:t> </a:t>
            </a:r>
            <a:br>
              <a:rPr lang="fr-CH" sz="2800" b="1" dirty="0">
                <a:solidFill>
                  <a:srgbClr val="0070C0"/>
                </a:solidFill>
                <a:ea typeface="Times New Roman" panose="02020603050405020304" pitchFamily="18" charset="0"/>
                <a:cs typeface="Times New Roman" panose="02020603050405020304" pitchFamily="18" charset="0"/>
              </a:rPr>
            </a:br>
            <a:endParaRPr lang="en-US" sz="2800" b="1" dirty="0"/>
          </a:p>
        </p:txBody>
      </p:sp>
      <p:pic>
        <p:nvPicPr>
          <p:cNvPr id="19" name="Image 1" descr="Une image contenant carte&#10;&#10;Description générée automatiquement">
            <a:extLst>
              <a:ext uri="{FF2B5EF4-FFF2-40B4-BE49-F238E27FC236}">
                <a16:creationId xmlns:a16="http://schemas.microsoft.com/office/drawing/2014/main" id="{34B44C90-EEF9-4877-9519-0E348EA32691}"/>
              </a:ext>
            </a:extLst>
          </p:cNvPr>
          <p:cNvPicPr/>
          <p:nvPr/>
        </p:nvPicPr>
        <p:blipFill>
          <a:blip r:embed="rId3"/>
          <a:stretch/>
        </p:blipFill>
        <p:spPr bwMode="auto">
          <a:xfrm>
            <a:off x="4429805" y="2421043"/>
            <a:ext cx="2789063" cy="3749233"/>
          </a:xfrm>
          <a:prstGeom prst="rect">
            <a:avLst/>
          </a:prstGeom>
          <a:ln w="9525">
            <a:solidFill>
              <a:schemeClr val="bg1">
                <a:lumMod val="75000"/>
              </a:schemeClr>
            </a:solidFill>
          </a:ln>
        </p:spPr>
      </p:pic>
      <p:pic>
        <p:nvPicPr>
          <p:cNvPr id="21" name="Picture 17">
            <a:extLst>
              <a:ext uri="{FF2B5EF4-FFF2-40B4-BE49-F238E27FC236}">
                <a16:creationId xmlns:a16="http://schemas.microsoft.com/office/drawing/2014/main" id="{4ABAF960-B5CE-4DA2-8106-FB9D89DD7418}"/>
              </a:ext>
            </a:extLst>
          </p:cNvPr>
          <p:cNvPicPr>
            <a:picLocks noChangeAspect="1"/>
          </p:cNvPicPr>
          <p:nvPr/>
        </p:nvPicPr>
        <p:blipFill rotWithShape="1">
          <a:blip r:embed="rId4"/>
          <a:srcRect t="12363" b="11049"/>
          <a:stretch/>
        </p:blipFill>
        <p:spPr bwMode="auto">
          <a:xfrm>
            <a:off x="373218" y="4171734"/>
            <a:ext cx="1242757" cy="980635"/>
          </a:xfrm>
          <a:prstGeom prst="rect">
            <a:avLst/>
          </a:prstGeom>
          <a:effectLst>
            <a:outerShdw blurRad="50800" dist="38100" dir="2700000" algn="tl" rotWithShape="0">
              <a:prstClr val="black">
                <a:alpha val="40000"/>
              </a:prstClr>
            </a:outerShdw>
          </a:effectLst>
        </p:spPr>
      </p:pic>
      <p:pic>
        <p:nvPicPr>
          <p:cNvPr id="22" name="Image 131">
            <a:extLst>
              <a:ext uri="{FF2B5EF4-FFF2-40B4-BE49-F238E27FC236}">
                <a16:creationId xmlns:a16="http://schemas.microsoft.com/office/drawing/2014/main" id="{80A12A00-EAA3-4989-A93C-5804B2BF703C}"/>
              </a:ext>
            </a:extLst>
          </p:cNvPr>
          <p:cNvPicPr>
            <a:picLocks noChangeAspect="1"/>
          </p:cNvPicPr>
          <p:nvPr/>
        </p:nvPicPr>
        <p:blipFill rotWithShape="1">
          <a:blip r:embed="rId5">
            <a:extLst>
              <a:ext uri="{28A0092B-C50C-407E-A947-70E740481C1C}">
                <a14:useLocalDpi xmlns:a14="http://schemas.microsoft.com/office/drawing/2010/main" val="0"/>
              </a:ext>
            </a:extLst>
          </a:blip>
          <a:srcRect l="4004" t="51821" r="2498" b="9001"/>
          <a:stretch/>
        </p:blipFill>
        <p:spPr bwMode="auto">
          <a:xfrm>
            <a:off x="373218" y="5343221"/>
            <a:ext cx="1242757" cy="894091"/>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23" name="Image 131">
            <a:extLst>
              <a:ext uri="{FF2B5EF4-FFF2-40B4-BE49-F238E27FC236}">
                <a16:creationId xmlns:a16="http://schemas.microsoft.com/office/drawing/2014/main" id="{32CA6E54-3278-4DCB-8F23-1D94E54FD0BC}"/>
              </a:ext>
            </a:extLst>
          </p:cNvPr>
          <p:cNvPicPr>
            <a:picLocks noChangeAspect="1"/>
          </p:cNvPicPr>
          <p:nvPr/>
        </p:nvPicPr>
        <p:blipFill rotWithShape="1">
          <a:blip r:embed="rId5">
            <a:extLst>
              <a:ext uri="{28A0092B-C50C-407E-A947-70E740481C1C}">
                <a14:useLocalDpi xmlns:a14="http://schemas.microsoft.com/office/drawing/2010/main" val="0"/>
              </a:ext>
            </a:extLst>
          </a:blip>
          <a:srcRect l="22343" t="15606" r="21440" b="60272"/>
          <a:stretch/>
        </p:blipFill>
        <p:spPr bwMode="auto">
          <a:xfrm>
            <a:off x="9963413" y="4149080"/>
            <a:ext cx="1238994" cy="912240"/>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24" name="Image 166">
            <a:extLst>
              <a:ext uri="{FF2B5EF4-FFF2-40B4-BE49-F238E27FC236}">
                <a16:creationId xmlns:a16="http://schemas.microsoft.com/office/drawing/2014/main" id="{27438245-55C6-48AD-8BA8-2DBC8BADCFB4}"/>
              </a:ext>
            </a:extLst>
          </p:cNvPr>
          <p:cNvPicPr>
            <a:picLocks noChangeAspect="1"/>
          </p:cNvPicPr>
          <p:nvPr/>
        </p:nvPicPr>
        <p:blipFill rotWithShape="1">
          <a:blip r:embed="rId6"/>
          <a:srcRect l="21389" t="31320" r="27359" b="21851"/>
          <a:stretch/>
        </p:blipFill>
        <p:spPr bwMode="auto">
          <a:xfrm>
            <a:off x="9963413" y="5244598"/>
            <a:ext cx="1238994" cy="912943"/>
          </a:xfrm>
          <a:prstGeom prst="rect">
            <a:avLst/>
          </a:prstGeom>
          <a:effectLst>
            <a:outerShdw blurRad="50800" dist="38100" dir="2700000" algn="tl" rotWithShape="0">
              <a:prstClr val="black">
                <a:alpha val="40000"/>
              </a:prstClr>
            </a:outerShdw>
          </a:effectLst>
        </p:spPr>
      </p:pic>
      <p:sp>
        <p:nvSpPr>
          <p:cNvPr id="25" name="TextBox 21">
            <a:extLst>
              <a:ext uri="{FF2B5EF4-FFF2-40B4-BE49-F238E27FC236}">
                <a16:creationId xmlns:a16="http://schemas.microsoft.com/office/drawing/2014/main" id="{53933A2A-3711-4721-A356-F31C3ED38FD8}"/>
              </a:ext>
            </a:extLst>
          </p:cNvPr>
          <p:cNvSpPr txBox="1"/>
          <p:nvPr/>
        </p:nvSpPr>
        <p:spPr bwMode="auto">
          <a:xfrm>
            <a:off x="2108734" y="4535960"/>
            <a:ext cx="1269835" cy="307777"/>
          </a:xfrm>
          <a:prstGeom prst="rect">
            <a:avLst/>
          </a:prstGeom>
          <a:noFill/>
        </p:spPr>
        <p:txBody>
          <a:bodyPr wrap="none" rtlCol="0">
            <a:spAutoFit/>
          </a:bodyPr>
          <a:lstStyle/>
          <a:p>
            <a:r>
              <a:rPr lang="fr-CH" sz="1400" dirty="0">
                <a:latin typeface="Calibri Light "/>
              </a:rPr>
              <a:t>Point 1 - ATLAS</a:t>
            </a:r>
          </a:p>
        </p:txBody>
      </p:sp>
      <p:sp>
        <p:nvSpPr>
          <p:cNvPr id="26" name="TextBox 22">
            <a:extLst>
              <a:ext uri="{FF2B5EF4-FFF2-40B4-BE49-F238E27FC236}">
                <a16:creationId xmlns:a16="http://schemas.microsoft.com/office/drawing/2014/main" id="{7C3A8FE5-960C-4337-A314-0F6A0B250895}"/>
              </a:ext>
            </a:extLst>
          </p:cNvPr>
          <p:cNvSpPr txBox="1"/>
          <p:nvPr/>
        </p:nvSpPr>
        <p:spPr bwMode="auto">
          <a:xfrm>
            <a:off x="2108734" y="5767559"/>
            <a:ext cx="1162049" cy="307777"/>
          </a:xfrm>
          <a:prstGeom prst="rect">
            <a:avLst/>
          </a:prstGeom>
          <a:noFill/>
        </p:spPr>
        <p:txBody>
          <a:bodyPr wrap="none" rtlCol="0">
            <a:spAutoFit/>
          </a:bodyPr>
          <a:lstStyle/>
          <a:p>
            <a:r>
              <a:rPr lang="fr-CH" sz="1400" dirty="0">
                <a:latin typeface="Calibri Light "/>
              </a:rPr>
              <a:t>Point 5 - CMS</a:t>
            </a:r>
          </a:p>
        </p:txBody>
      </p:sp>
      <p:sp>
        <p:nvSpPr>
          <p:cNvPr id="27" name="TextBox 23">
            <a:extLst>
              <a:ext uri="{FF2B5EF4-FFF2-40B4-BE49-F238E27FC236}">
                <a16:creationId xmlns:a16="http://schemas.microsoft.com/office/drawing/2014/main" id="{20F9D6A3-AB9B-4B5C-B161-A7E03E0E0885}"/>
              </a:ext>
            </a:extLst>
          </p:cNvPr>
          <p:cNvSpPr txBox="1"/>
          <p:nvPr/>
        </p:nvSpPr>
        <p:spPr bwMode="auto">
          <a:xfrm>
            <a:off x="8701096" y="4501657"/>
            <a:ext cx="1238994" cy="307777"/>
          </a:xfrm>
          <a:prstGeom prst="rect">
            <a:avLst/>
          </a:prstGeom>
          <a:noFill/>
        </p:spPr>
        <p:txBody>
          <a:bodyPr wrap="none" rtlCol="0">
            <a:spAutoFit/>
          </a:bodyPr>
          <a:lstStyle/>
          <a:p>
            <a:r>
              <a:rPr lang="fr-CH" sz="1400" dirty="0">
                <a:latin typeface="Calibri Light "/>
              </a:rPr>
              <a:t>Point 2 - ALICE</a:t>
            </a:r>
          </a:p>
        </p:txBody>
      </p:sp>
      <p:sp>
        <p:nvSpPr>
          <p:cNvPr id="28" name="TextBox 24">
            <a:extLst>
              <a:ext uri="{FF2B5EF4-FFF2-40B4-BE49-F238E27FC236}">
                <a16:creationId xmlns:a16="http://schemas.microsoft.com/office/drawing/2014/main" id="{DFE97A90-08F8-4C64-B330-965FF0E70238}"/>
              </a:ext>
            </a:extLst>
          </p:cNvPr>
          <p:cNvSpPr txBox="1"/>
          <p:nvPr/>
        </p:nvSpPr>
        <p:spPr bwMode="auto">
          <a:xfrm>
            <a:off x="8701096" y="5733256"/>
            <a:ext cx="1208536" cy="307777"/>
          </a:xfrm>
          <a:prstGeom prst="rect">
            <a:avLst/>
          </a:prstGeom>
          <a:noFill/>
        </p:spPr>
        <p:txBody>
          <a:bodyPr wrap="none" rtlCol="0">
            <a:spAutoFit/>
          </a:bodyPr>
          <a:lstStyle/>
          <a:p>
            <a:r>
              <a:rPr lang="fr-CH" sz="1400" dirty="0">
                <a:latin typeface="Calibri Light "/>
              </a:rPr>
              <a:t>Point 8 - </a:t>
            </a:r>
            <a:r>
              <a:rPr lang="fr-CH" sz="1400" dirty="0" err="1">
                <a:latin typeface="Calibri Light "/>
              </a:rPr>
              <a:t>LHCb</a:t>
            </a:r>
            <a:endParaRPr lang="fr-CH" sz="1400" dirty="0">
              <a:latin typeface="Calibri Light "/>
            </a:endParaRPr>
          </a:p>
        </p:txBody>
      </p:sp>
      <p:pic>
        <p:nvPicPr>
          <p:cNvPr id="29" name="Image 28">
            <a:extLst>
              <a:ext uri="{FF2B5EF4-FFF2-40B4-BE49-F238E27FC236}">
                <a16:creationId xmlns:a16="http://schemas.microsoft.com/office/drawing/2014/main" id="{6C46C9F2-D550-4384-8A3A-4445C8229F20}"/>
              </a:ext>
            </a:extLst>
          </p:cNvPr>
          <p:cNvPicPr>
            <a:picLocks noChangeAspect="1"/>
          </p:cNvPicPr>
          <p:nvPr/>
        </p:nvPicPr>
        <p:blipFill>
          <a:blip r:embed="rId7"/>
          <a:stretch>
            <a:fillRect/>
          </a:stretch>
        </p:blipFill>
        <p:spPr bwMode="auto">
          <a:xfrm>
            <a:off x="7855146" y="1375927"/>
            <a:ext cx="3790259" cy="2583087"/>
          </a:xfrm>
          <a:prstGeom prst="rect">
            <a:avLst/>
          </a:prstGeom>
          <a:ln w="9525">
            <a:solidFill>
              <a:schemeClr val="tx1"/>
            </a:solidFill>
          </a:ln>
        </p:spPr>
      </p:pic>
      <p:sp>
        <p:nvSpPr>
          <p:cNvPr id="30" name="Content Placeholder 2">
            <a:extLst>
              <a:ext uri="{FF2B5EF4-FFF2-40B4-BE49-F238E27FC236}">
                <a16:creationId xmlns:a16="http://schemas.microsoft.com/office/drawing/2014/main" id="{EAE0B82A-7026-41D4-8693-1101AF276F0B}"/>
              </a:ext>
            </a:extLst>
          </p:cNvPr>
          <p:cNvSpPr txBox="1">
            <a:spLocks/>
          </p:cNvSpPr>
          <p:nvPr/>
        </p:nvSpPr>
        <p:spPr bwMode="auto">
          <a:xfrm>
            <a:off x="3859968" y="1449721"/>
            <a:ext cx="3204000" cy="404524"/>
          </a:xfrm>
          <a:prstGeom prst="rightArrow">
            <a:avLst>
              <a:gd name="adj1" fmla="val 100000"/>
              <a:gd name="adj2" fmla="val 50000"/>
            </a:avLst>
          </a:prstGeom>
          <a:gradFill flip="none" rotWithShape="1">
            <a:gsLst>
              <a:gs pos="95575">
                <a:schemeClr val="bg1">
                  <a:alpha val="65000"/>
                </a:schemeClr>
              </a:gs>
              <a:gs pos="40000">
                <a:srgbClr val="EBEBEB"/>
              </a:gs>
              <a:gs pos="63000">
                <a:schemeClr val="bg1">
                  <a:alpha val="70000"/>
                </a:schemeClr>
              </a:gs>
              <a:gs pos="5000">
                <a:schemeClr val="bg1">
                  <a:lumMod val="75000"/>
                </a:schemeClr>
              </a:gs>
            </a:gsLst>
            <a:lin ang="10800000" scaled="1"/>
            <a:tileRect/>
          </a:gradFill>
          <a:ln>
            <a:solidFill>
              <a:schemeClr val="bg1"/>
            </a:solidFill>
          </a:ln>
          <a:effectLst>
            <a:outerShdw blurRad="50800" dist="38100" dir="2700000" algn="tl" rotWithShape="0">
              <a:prstClr val="black">
                <a:alpha val="40000"/>
              </a:prstClr>
            </a:outerShdw>
          </a:effectLst>
        </p:spPr>
        <p:txBody>
          <a:bodyPr lIns="252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pt-BR" sz="1200" b="0" i="0" dirty="0">
                <a:solidFill>
                  <a:srgbClr val="000000"/>
                </a:solidFill>
                <a:effectLst/>
                <a:latin typeface="Open Sans"/>
              </a:rPr>
              <a:t>Intégration des derniers projets</a:t>
            </a:r>
          </a:p>
        </p:txBody>
      </p:sp>
      <p:sp>
        <p:nvSpPr>
          <p:cNvPr id="31" name="Content Placeholder 2">
            <a:extLst>
              <a:ext uri="{FF2B5EF4-FFF2-40B4-BE49-F238E27FC236}">
                <a16:creationId xmlns:a16="http://schemas.microsoft.com/office/drawing/2014/main" id="{28B0C854-2624-4E3A-86C6-C2D1F722F199}"/>
              </a:ext>
            </a:extLst>
          </p:cNvPr>
          <p:cNvSpPr txBox="1">
            <a:spLocks/>
          </p:cNvSpPr>
          <p:nvPr/>
        </p:nvSpPr>
        <p:spPr bwMode="auto">
          <a:xfrm>
            <a:off x="4259246" y="1947301"/>
            <a:ext cx="3204000" cy="404524"/>
          </a:xfrm>
          <a:prstGeom prst="rightArrow">
            <a:avLst>
              <a:gd name="adj1" fmla="val 100000"/>
              <a:gd name="adj2" fmla="val 50000"/>
            </a:avLst>
          </a:prstGeom>
          <a:gradFill flip="none" rotWithShape="1">
            <a:gsLst>
              <a:gs pos="95575">
                <a:schemeClr val="bg1">
                  <a:alpha val="65000"/>
                </a:schemeClr>
              </a:gs>
              <a:gs pos="40000">
                <a:srgbClr val="EBEBEB"/>
              </a:gs>
              <a:gs pos="63000">
                <a:schemeClr val="bg1">
                  <a:alpha val="70000"/>
                </a:schemeClr>
              </a:gs>
              <a:gs pos="5000">
                <a:schemeClr val="bg1">
                  <a:lumMod val="75000"/>
                </a:schemeClr>
              </a:gs>
            </a:gsLst>
            <a:lin ang="10800000" scaled="1"/>
            <a:tileRect/>
          </a:gradFill>
          <a:ln>
            <a:solidFill>
              <a:schemeClr val="bg1"/>
            </a:solidFill>
          </a:ln>
          <a:effectLst>
            <a:outerShdw blurRad="50800" dist="38100" dir="2700000" algn="tl" rotWithShape="0">
              <a:prstClr val="black">
                <a:alpha val="40000"/>
              </a:prstClr>
            </a:outerShdw>
          </a:effectLst>
        </p:spPr>
        <p:txBody>
          <a:bodyPr lIns="252000" rIns="180000" rtlCol="0" anchor="ctr" anchorCtr="0">
            <a:noAutofit/>
          </a:bodyPr>
          <a:lstStyle>
            <a:defPPr>
              <a:defRPr lang="en-US"/>
            </a:defPPr>
            <a:lvl1pPr indent="0" algn="just">
              <a:lnSpc>
                <a:spcPct val="90000"/>
              </a:lnSpc>
              <a:spcBef>
                <a:spcPts val="1000"/>
              </a:spcBef>
              <a:buFont typeface="Arial" panose="020B0604020202020204" pitchFamily="34" charset="0"/>
              <a:buNone/>
              <a:defRPr sz="1200" b="0" i="0">
                <a:solidFill>
                  <a:srgbClr val="000000"/>
                </a:solidFill>
                <a:effectLst/>
                <a:latin typeface="Open San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pt-BR" dirty="0"/>
              <a:t>Intégration </a:t>
            </a:r>
            <a:r>
              <a:rPr lang="pt-BR"/>
              <a:t>terrains SPS</a:t>
            </a:r>
            <a:endParaRPr lang="pt-BR" dirty="0"/>
          </a:p>
        </p:txBody>
      </p:sp>
      <p:sp>
        <p:nvSpPr>
          <p:cNvPr id="32" name="Content Placeholder 2">
            <a:extLst>
              <a:ext uri="{FF2B5EF4-FFF2-40B4-BE49-F238E27FC236}">
                <a16:creationId xmlns:a16="http://schemas.microsoft.com/office/drawing/2014/main" id="{74EDB2B1-7D8B-4489-8DC2-2B810748147B}"/>
              </a:ext>
            </a:extLst>
          </p:cNvPr>
          <p:cNvSpPr txBox="1">
            <a:spLocks/>
          </p:cNvSpPr>
          <p:nvPr/>
        </p:nvSpPr>
        <p:spPr bwMode="auto">
          <a:xfrm>
            <a:off x="4658524" y="2444881"/>
            <a:ext cx="3204000" cy="404524"/>
          </a:xfrm>
          <a:prstGeom prst="rightArrow">
            <a:avLst>
              <a:gd name="adj1" fmla="val 100000"/>
              <a:gd name="adj2" fmla="val 50000"/>
            </a:avLst>
          </a:prstGeom>
          <a:gradFill flip="none" rotWithShape="1">
            <a:gsLst>
              <a:gs pos="95575">
                <a:schemeClr val="bg1">
                  <a:alpha val="35000"/>
                </a:schemeClr>
              </a:gs>
              <a:gs pos="40000">
                <a:srgbClr val="EBEBEB"/>
              </a:gs>
              <a:gs pos="63000">
                <a:schemeClr val="bg1">
                  <a:alpha val="0"/>
                </a:schemeClr>
              </a:gs>
              <a:gs pos="5000">
                <a:schemeClr val="bg1">
                  <a:lumMod val="75000"/>
                </a:schemeClr>
              </a:gs>
            </a:gsLst>
            <a:lin ang="10800000" scaled="1"/>
            <a:tileRect/>
          </a:gradFill>
          <a:ln>
            <a:solidFill>
              <a:schemeClr val="bg1"/>
            </a:solidFill>
          </a:ln>
          <a:effectLst>
            <a:outerShdw blurRad="50800" dist="38100" dir="2700000" algn="tl" rotWithShape="0">
              <a:prstClr val="black">
                <a:alpha val="40000"/>
              </a:prstClr>
            </a:outerShdw>
          </a:effectLst>
        </p:spPr>
        <p:txBody>
          <a:bodyPr lIns="252000" rIns="180000" rtlCol="0" anchor="ctr" anchorCtr="0">
            <a:noAutofit/>
          </a:bodyPr>
          <a:lstStyle>
            <a:defPPr>
              <a:defRPr lang="en-US"/>
            </a:defPPr>
            <a:lvl1pPr indent="0" algn="just">
              <a:lnSpc>
                <a:spcPct val="90000"/>
              </a:lnSpc>
              <a:spcBef>
                <a:spcPts val="1000"/>
              </a:spcBef>
              <a:buFont typeface="Arial" panose="020B0604020202020204" pitchFamily="34" charset="0"/>
              <a:buNone/>
              <a:defRPr sz="1050" b="0" i="0">
                <a:solidFill>
                  <a:srgbClr val="000000"/>
                </a:solidFill>
                <a:effectLst/>
                <a:latin typeface="Open San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200" dirty="0"/>
              <a:t>Intégration points LHC</a:t>
            </a:r>
          </a:p>
        </p:txBody>
      </p:sp>
      <p:sp>
        <p:nvSpPr>
          <p:cNvPr id="33" name="Content Placeholder 2">
            <a:extLst>
              <a:ext uri="{FF2B5EF4-FFF2-40B4-BE49-F238E27FC236}">
                <a16:creationId xmlns:a16="http://schemas.microsoft.com/office/drawing/2014/main" id="{9F256D7B-F0E9-4951-80A0-B24F1F2D9AE0}"/>
              </a:ext>
            </a:extLst>
          </p:cNvPr>
          <p:cNvSpPr txBox="1">
            <a:spLocks/>
          </p:cNvSpPr>
          <p:nvPr/>
        </p:nvSpPr>
        <p:spPr bwMode="auto">
          <a:xfrm>
            <a:off x="5057802" y="2942461"/>
            <a:ext cx="3204000" cy="404524"/>
          </a:xfrm>
          <a:prstGeom prst="rightArrow">
            <a:avLst>
              <a:gd name="adj1" fmla="val 100000"/>
              <a:gd name="adj2" fmla="val 50000"/>
            </a:avLst>
          </a:prstGeom>
          <a:gradFill flip="none" rotWithShape="1">
            <a:gsLst>
              <a:gs pos="95575">
                <a:schemeClr val="bg1">
                  <a:alpha val="35000"/>
                </a:schemeClr>
              </a:gs>
              <a:gs pos="40000">
                <a:srgbClr val="EBEBEB"/>
              </a:gs>
              <a:gs pos="63000">
                <a:schemeClr val="bg1">
                  <a:alpha val="0"/>
                </a:schemeClr>
              </a:gs>
              <a:gs pos="5000">
                <a:schemeClr val="bg1">
                  <a:lumMod val="75000"/>
                </a:schemeClr>
              </a:gs>
            </a:gsLst>
            <a:lin ang="10800000" scaled="1"/>
            <a:tileRect/>
          </a:gradFill>
          <a:ln>
            <a:solidFill>
              <a:schemeClr val="bg1"/>
            </a:solidFill>
          </a:ln>
          <a:effectLst>
            <a:outerShdw blurRad="50800" dist="38100" dir="2700000" algn="tl" rotWithShape="0">
              <a:prstClr val="black">
                <a:alpha val="40000"/>
              </a:prstClr>
            </a:outerShdw>
          </a:effectLst>
        </p:spPr>
        <p:txBody>
          <a:bodyPr lIns="252000" rIns="180000" rtlCol="0" anchor="ctr" anchorCtr="0">
            <a:noAutofit/>
          </a:bodyPr>
          <a:lstStyle>
            <a:defPPr>
              <a:defRPr lang="en-US"/>
            </a:defPPr>
            <a:lvl1pPr indent="0" algn="just">
              <a:lnSpc>
                <a:spcPct val="90000"/>
              </a:lnSpc>
              <a:spcBef>
                <a:spcPts val="1000"/>
              </a:spcBef>
              <a:buFont typeface="Arial" panose="020B0604020202020204" pitchFamily="34" charset="0"/>
              <a:buNone/>
              <a:defRPr sz="1050" b="0" i="0">
                <a:solidFill>
                  <a:srgbClr val="000000"/>
                </a:solidFill>
                <a:effectLst/>
                <a:latin typeface="Open San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200" dirty="0"/>
              <a:t>Intégration Guide de développement</a:t>
            </a:r>
          </a:p>
        </p:txBody>
      </p:sp>
      <p:sp>
        <p:nvSpPr>
          <p:cNvPr id="34" name="TextBox 7">
            <a:extLst>
              <a:ext uri="{FF2B5EF4-FFF2-40B4-BE49-F238E27FC236}">
                <a16:creationId xmlns:a16="http://schemas.microsoft.com/office/drawing/2014/main" id="{26F2DD22-EFDD-466C-A659-7FCB006B5DB5}"/>
              </a:ext>
            </a:extLst>
          </p:cNvPr>
          <p:cNvSpPr txBox="1"/>
          <p:nvPr/>
        </p:nvSpPr>
        <p:spPr bwMode="auto">
          <a:xfrm>
            <a:off x="2089195" y="3103892"/>
            <a:ext cx="1617832" cy="276999"/>
          </a:xfrm>
          <a:prstGeom prst="rect">
            <a:avLst/>
          </a:prstGeom>
          <a:noFill/>
        </p:spPr>
        <p:txBody>
          <a:bodyPr wrap="square" rtlCol="0">
            <a:spAutoFit/>
          </a:bodyPr>
          <a:lstStyle/>
          <a:p>
            <a:r>
              <a:rPr lang="fr-CH" sz="1200" b="1" dirty="0" err="1">
                <a:solidFill>
                  <a:srgbClr val="FFFFCC"/>
                </a:solidFill>
              </a:rPr>
              <a:t>Masterplan</a:t>
            </a:r>
            <a:r>
              <a:rPr lang="fr-CH" sz="1200" b="1" dirty="0">
                <a:solidFill>
                  <a:srgbClr val="FFFFCC"/>
                </a:solidFill>
              </a:rPr>
              <a:t> 2030</a:t>
            </a:r>
          </a:p>
        </p:txBody>
      </p:sp>
      <p:sp>
        <p:nvSpPr>
          <p:cNvPr id="35" name="Content Placeholder 2">
            <a:extLst>
              <a:ext uri="{FF2B5EF4-FFF2-40B4-BE49-F238E27FC236}">
                <a16:creationId xmlns:a16="http://schemas.microsoft.com/office/drawing/2014/main" id="{07D1823F-AC40-4C30-806C-1C3B3E2F1893}"/>
              </a:ext>
            </a:extLst>
          </p:cNvPr>
          <p:cNvSpPr txBox="1">
            <a:spLocks/>
          </p:cNvSpPr>
          <p:nvPr/>
        </p:nvSpPr>
        <p:spPr bwMode="auto">
          <a:xfrm>
            <a:off x="5457079" y="3440039"/>
            <a:ext cx="3204000" cy="404524"/>
          </a:xfrm>
          <a:prstGeom prst="rightArrow">
            <a:avLst>
              <a:gd name="adj1" fmla="val 100000"/>
              <a:gd name="adj2" fmla="val 50000"/>
            </a:avLst>
          </a:prstGeom>
          <a:gradFill flip="none" rotWithShape="1">
            <a:gsLst>
              <a:gs pos="95575">
                <a:schemeClr val="bg1">
                  <a:alpha val="35000"/>
                </a:schemeClr>
              </a:gs>
              <a:gs pos="40000">
                <a:srgbClr val="EBEBEB"/>
              </a:gs>
              <a:gs pos="63000">
                <a:schemeClr val="bg1">
                  <a:alpha val="0"/>
                </a:schemeClr>
              </a:gs>
              <a:gs pos="5000">
                <a:schemeClr val="bg1">
                  <a:lumMod val="75000"/>
                </a:schemeClr>
              </a:gs>
            </a:gsLst>
            <a:lin ang="10800000" scaled="1"/>
            <a:tileRect/>
          </a:gradFill>
          <a:ln>
            <a:solidFill>
              <a:schemeClr val="bg1"/>
            </a:solidFill>
          </a:ln>
          <a:effectLst>
            <a:outerShdw blurRad="50800" dist="38100" dir="2700000" algn="tl" rotWithShape="0">
              <a:prstClr val="black">
                <a:alpha val="40000"/>
              </a:prstClr>
            </a:outerShdw>
          </a:effectLst>
        </p:spPr>
        <p:txBody>
          <a:bodyPr lIns="252000" rIns="180000" rtlCol="0" anchor="ctr" anchorCtr="0">
            <a:noAutofit/>
          </a:bodyPr>
          <a:lstStyle>
            <a:defPPr>
              <a:defRPr lang="en-US"/>
            </a:defPPr>
            <a:lvl1pPr indent="0" algn="just">
              <a:lnSpc>
                <a:spcPct val="90000"/>
              </a:lnSpc>
              <a:spcBef>
                <a:spcPts val="1000"/>
              </a:spcBef>
              <a:buFont typeface="Arial" panose="020B0604020202020204" pitchFamily="34" charset="0"/>
              <a:buNone/>
              <a:defRPr sz="1050" b="0" i="0">
                <a:solidFill>
                  <a:srgbClr val="000000"/>
                </a:solidFill>
                <a:effectLst/>
                <a:latin typeface="Open San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fr-CH" sz="1200" dirty="0"/>
              <a:t>Intégration Développement durable</a:t>
            </a:r>
          </a:p>
        </p:txBody>
      </p:sp>
      <p:sp>
        <p:nvSpPr>
          <p:cNvPr id="2" name="ZoneTexte 1">
            <a:extLst>
              <a:ext uri="{FF2B5EF4-FFF2-40B4-BE49-F238E27FC236}">
                <a16:creationId xmlns:a16="http://schemas.microsoft.com/office/drawing/2014/main" id="{E04D3EE4-D707-418B-84F8-3BB430A4BDB7}"/>
              </a:ext>
            </a:extLst>
          </p:cNvPr>
          <p:cNvSpPr txBox="1"/>
          <p:nvPr/>
        </p:nvSpPr>
        <p:spPr bwMode="auto">
          <a:xfrm>
            <a:off x="3270783" y="5517812"/>
            <a:ext cx="6120586" cy="738664"/>
          </a:xfrm>
          <a:prstGeom prst="rect">
            <a:avLst/>
          </a:prstGeom>
          <a:noFill/>
        </p:spPr>
        <p:txBody>
          <a:bodyPr wrap="none" rtlCol="0">
            <a:spAutoFit/>
          </a:bodyPr>
          <a:lstStyle/>
          <a:p>
            <a:pPr marL="342900" indent="-342900">
              <a:buFont typeface="+mj-lt"/>
              <a:buAutoNum type="arabicPeriod"/>
            </a:pPr>
            <a:r>
              <a:rPr lang="fr-CH" sz="1400" b="1" i="1" dirty="0">
                <a:solidFill>
                  <a:srgbClr val="FF0000"/>
                </a:solidFill>
              </a:rPr>
              <a:t>Présentation à la CAPG et aux communes concernées (avril 2022)</a:t>
            </a:r>
          </a:p>
          <a:p>
            <a:pPr marL="342900" indent="-342900">
              <a:buFont typeface="+mj-lt"/>
              <a:buAutoNum type="arabicPeriod"/>
            </a:pPr>
            <a:r>
              <a:rPr lang="fr-CH" sz="1400" b="1" i="1" dirty="0">
                <a:solidFill>
                  <a:srgbClr val="FF0000"/>
                </a:solidFill>
              </a:rPr>
              <a:t>Communication dans le </a:t>
            </a:r>
            <a:r>
              <a:rPr lang="fr-CH" sz="1400" b="1" i="1" dirty="0" err="1">
                <a:solidFill>
                  <a:srgbClr val="FF0000"/>
                </a:solidFill>
              </a:rPr>
              <a:t>weekly</a:t>
            </a:r>
            <a:endParaRPr lang="fr-CH" sz="1400" b="1" i="1" dirty="0">
              <a:solidFill>
                <a:srgbClr val="FF0000"/>
              </a:solidFill>
            </a:endParaRPr>
          </a:p>
          <a:p>
            <a:pPr marL="342900" indent="-342900">
              <a:buFont typeface="+mj-lt"/>
              <a:buAutoNum type="arabicPeriod"/>
            </a:pPr>
            <a:r>
              <a:rPr lang="fr-CH" sz="1400" b="1" i="1" dirty="0">
                <a:solidFill>
                  <a:srgbClr val="FF0000"/>
                </a:solidFill>
              </a:rPr>
              <a:t>Présentation générale par la suite (fin mai 2022)</a:t>
            </a:r>
            <a:endParaRPr lang="en-US" sz="1400" b="1" i="1" dirty="0">
              <a:solidFill>
                <a:srgbClr val="FF0000"/>
              </a:solidFill>
            </a:endParaRPr>
          </a:p>
        </p:txBody>
      </p:sp>
      <p:sp>
        <p:nvSpPr>
          <p:cNvPr id="36" name="TextBox 6">
            <a:extLst>
              <a:ext uri="{FF2B5EF4-FFF2-40B4-BE49-F238E27FC236}">
                <a16:creationId xmlns:a16="http://schemas.microsoft.com/office/drawing/2014/main" id="{32A98F8B-1473-4FF9-8B0C-F1E3DC61AE53}"/>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38" name="Slide Number Placeholder 6">
            <a:extLst>
              <a:ext uri="{FF2B5EF4-FFF2-40B4-BE49-F238E27FC236}">
                <a16:creationId xmlns:a16="http://schemas.microsoft.com/office/drawing/2014/main" id="{52C2EDC5-0028-416F-831A-4FB6D9267BA7}"/>
              </a:ext>
            </a:extLst>
          </p:cNvPr>
          <p:cNvSpPr txBox="1">
            <a:spLocks/>
          </p:cNvSpPr>
          <p:nvPr/>
        </p:nvSpPr>
        <p:spPr bwMode="auto">
          <a:xfrm>
            <a:off x="11064552" y="6408000"/>
            <a:ext cx="681254"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21</a:t>
            </a:fld>
            <a:endParaRPr lang="en-US" dirty="0"/>
          </a:p>
        </p:txBody>
      </p:sp>
    </p:spTree>
    <p:extLst>
      <p:ext uri="{BB962C8B-B14F-4D97-AF65-F5344CB8AC3E}">
        <p14:creationId xmlns:p14="http://schemas.microsoft.com/office/powerpoint/2010/main" val="134771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3"/>
          <a:srcRect l="34387" t="10198" r="30182" b="42938"/>
          <a:stretch/>
        </p:blipFill>
        <p:spPr bwMode="auto">
          <a:xfrm>
            <a:off x="5304335" y="2864682"/>
            <a:ext cx="1586598" cy="1430208"/>
          </a:xfrm>
          <a:prstGeom prst="rect">
            <a:avLst/>
          </a:prstGeom>
          <a:ln>
            <a:noFill/>
          </a:ln>
          <a:effectLst/>
        </p:spPr>
      </p:pic>
      <p:sp>
        <p:nvSpPr>
          <p:cNvPr id="72" name="Title 6">
            <a:extLst>
              <a:ext uri="{FF2B5EF4-FFF2-40B4-BE49-F238E27FC236}">
                <a16:creationId xmlns:a16="http://schemas.microsoft.com/office/drawing/2014/main" id="{8BF8E2FF-6B8B-49BD-A55B-A4846E4A30B3}"/>
              </a:ext>
            </a:extLst>
          </p:cNvPr>
          <p:cNvSpPr txBox="1">
            <a:spLocks noChangeArrowheads="1"/>
          </p:cNvSpPr>
          <p:nvPr/>
        </p:nvSpPr>
        <p:spPr bwMode="auto">
          <a:xfrm>
            <a:off x="0" y="165275"/>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FR" sz="3000" b="1" dirty="0" err="1">
                <a:solidFill>
                  <a:srgbClr val="4C7FAE"/>
                </a:solidFill>
              </a:rPr>
              <a:t>Masterplan</a:t>
            </a:r>
            <a:r>
              <a:rPr lang="fr-FR" sz="3000" b="1" dirty="0">
                <a:solidFill>
                  <a:srgbClr val="4C7FAE"/>
                </a:solidFill>
              </a:rPr>
              <a:t> 2040 : </a:t>
            </a:r>
            <a:br>
              <a:rPr lang="fr-FR" sz="3000" b="1" dirty="0">
                <a:solidFill>
                  <a:srgbClr val="4C7FAE"/>
                </a:solidFill>
              </a:rPr>
            </a:br>
            <a:r>
              <a:rPr lang="fr-FR" sz="2200" b="1" spc="-80" dirty="0">
                <a:solidFill>
                  <a:srgbClr val="4C7FAE"/>
                </a:solidFill>
              </a:rPr>
              <a:t>objectifs et lignes directrices </a:t>
            </a:r>
          </a:p>
        </p:txBody>
      </p:sp>
      <p:pic>
        <p:nvPicPr>
          <p:cNvPr id="8" name="Picture 7" descr="Diagram&#10;&#10;Description automatically generated with low confidence">
            <a:extLst>
              <a:ext uri="{FF2B5EF4-FFF2-40B4-BE49-F238E27FC236}">
                <a16:creationId xmlns:a16="http://schemas.microsoft.com/office/drawing/2014/main" id="{0CAEDAF1-00E2-40E8-A9E0-ADF6AA10778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0" y="209253"/>
            <a:ext cx="12192000" cy="6640212"/>
          </a:xfrm>
          <a:prstGeom prst="rect">
            <a:avLst/>
          </a:prstGeom>
        </p:spPr>
      </p:pic>
      <p:sp>
        <p:nvSpPr>
          <p:cNvPr id="5" name="TextBox 6">
            <a:extLst>
              <a:ext uri="{FF2B5EF4-FFF2-40B4-BE49-F238E27FC236}">
                <a16:creationId xmlns:a16="http://schemas.microsoft.com/office/drawing/2014/main" id="{6CF72A60-D3EE-443B-85BD-2D50E3563C5F}"/>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6" name="Slide Number Placeholder 6">
            <a:extLst>
              <a:ext uri="{FF2B5EF4-FFF2-40B4-BE49-F238E27FC236}">
                <a16:creationId xmlns:a16="http://schemas.microsoft.com/office/drawing/2014/main" id="{250AB776-0F9D-44FC-A638-1A00858F3DA2}"/>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22</a:t>
            </a:fld>
            <a:endParaRPr lang="en-US" dirty="0"/>
          </a:p>
        </p:txBody>
      </p:sp>
    </p:spTree>
    <p:extLst>
      <p:ext uri="{BB962C8B-B14F-4D97-AF65-F5344CB8AC3E}">
        <p14:creationId xmlns:p14="http://schemas.microsoft.com/office/powerpoint/2010/main" val="21473312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bicycle, outdoor, parked, rack&#10;&#10;Description automatically generated">
            <a:extLst>
              <a:ext uri="{FF2B5EF4-FFF2-40B4-BE49-F238E27FC236}">
                <a16:creationId xmlns:a16="http://schemas.microsoft.com/office/drawing/2014/main" id="{7F7EC4D0-530D-4E90-9C3E-90112202BD3C}"/>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r="16799"/>
          <a:stretch/>
        </p:blipFill>
        <p:spPr>
          <a:xfrm>
            <a:off x="1060007" y="4689312"/>
            <a:ext cx="1717272" cy="1548000"/>
          </a:xfrm>
          <a:prstGeom prst="rect">
            <a:avLst/>
          </a:prstGeom>
          <a:ln>
            <a:solidFill>
              <a:schemeClr val="bg1"/>
            </a:solidFill>
          </a:ln>
        </p:spPr>
      </p:pic>
      <p:pic>
        <p:nvPicPr>
          <p:cNvPr id="4098" name="Picture 2" descr="Tramway on street Free Photo">
            <a:extLst>
              <a:ext uri="{FF2B5EF4-FFF2-40B4-BE49-F238E27FC236}">
                <a16:creationId xmlns:a16="http://schemas.microsoft.com/office/drawing/2014/main" id="{2A6DD7BB-2F92-427C-A871-396B8D4B002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5719"/>
          <a:stretch/>
        </p:blipFill>
        <p:spPr bwMode="auto">
          <a:xfrm>
            <a:off x="1055441" y="52871"/>
            <a:ext cx="1717271" cy="152881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5"/>
          <a:srcRect l="34387" t="10198" r="30182" b="42938"/>
          <a:stretch/>
        </p:blipFill>
        <p:spPr bwMode="auto">
          <a:xfrm>
            <a:off x="1060007" y="3141313"/>
            <a:ext cx="1717272" cy="1548000"/>
          </a:xfrm>
          <a:prstGeom prst="rect">
            <a:avLst/>
          </a:prstGeom>
          <a:ln>
            <a:solidFill>
              <a:schemeClr val="bg1"/>
            </a:solidFill>
          </a:ln>
          <a:effectLst/>
        </p:spPr>
      </p:pic>
      <p:sp>
        <p:nvSpPr>
          <p:cNvPr id="72" name="Title 6">
            <a:extLst>
              <a:ext uri="{FF2B5EF4-FFF2-40B4-BE49-F238E27FC236}">
                <a16:creationId xmlns:a16="http://schemas.microsoft.com/office/drawing/2014/main" id="{8BF8E2FF-6B8B-49BD-A55B-A4846E4A30B3}"/>
              </a:ext>
            </a:extLst>
          </p:cNvPr>
          <p:cNvSpPr txBox="1">
            <a:spLocks noChangeArrowheads="1"/>
          </p:cNvSpPr>
          <p:nvPr/>
        </p:nvSpPr>
        <p:spPr bwMode="auto">
          <a:xfrm>
            <a:off x="2566234" y="165275"/>
            <a:ext cx="6033668"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FR" sz="3000" b="1" dirty="0" err="1">
                <a:solidFill>
                  <a:srgbClr val="4C7FAE"/>
                </a:solidFill>
              </a:rPr>
              <a:t>Masterplan</a:t>
            </a:r>
            <a:r>
              <a:rPr lang="fr-FR" sz="3000" b="1" dirty="0">
                <a:solidFill>
                  <a:srgbClr val="4C7FAE"/>
                </a:solidFill>
              </a:rPr>
              <a:t> 2040 : </a:t>
            </a:r>
            <a:br>
              <a:rPr lang="fr-FR" sz="3000" b="1" dirty="0">
                <a:solidFill>
                  <a:srgbClr val="4C7FAE"/>
                </a:solidFill>
              </a:rPr>
            </a:br>
            <a:r>
              <a:rPr lang="fr-FR" sz="2200" b="1" spc="-80" dirty="0">
                <a:solidFill>
                  <a:srgbClr val="4C7FAE"/>
                </a:solidFill>
              </a:rPr>
              <a:t>objectifs et lignes directrices </a:t>
            </a:r>
          </a:p>
        </p:txBody>
      </p:sp>
      <p:sp>
        <p:nvSpPr>
          <p:cNvPr id="22" name="Circle: Hollow 21">
            <a:extLst>
              <a:ext uri="{FF2B5EF4-FFF2-40B4-BE49-F238E27FC236}">
                <a16:creationId xmlns:a16="http://schemas.microsoft.com/office/drawing/2014/main" id="{8C409BF5-0342-4112-9C02-9FDF3E6DD6FC}"/>
              </a:ext>
            </a:extLst>
          </p:cNvPr>
          <p:cNvSpPr/>
          <p:nvPr/>
        </p:nvSpPr>
        <p:spPr>
          <a:xfrm>
            <a:off x="4476000" y="194235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3" name="Group 22">
            <a:extLst>
              <a:ext uri="{FF2B5EF4-FFF2-40B4-BE49-F238E27FC236}">
                <a16:creationId xmlns:a16="http://schemas.microsoft.com/office/drawing/2014/main" id="{314118C1-D538-443D-88D2-A21C105EDE04}"/>
              </a:ext>
            </a:extLst>
          </p:cNvPr>
          <p:cNvGrpSpPr>
            <a:grpSpLocks noChangeAspect="1"/>
          </p:cNvGrpSpPr>
          <p:nvPr/>
        </p:nvGrpSpPr>
        <p:grpSpPr>
          <a:xfrm>
            <a:off x="4643765" y="79828"/>
            <a:ext cx="7691197" cy="6149200"/>
            <a:chOff x="6630587" y="2501164"/>
            <a:chExt cx="5444395" cy="4352856"/>
          </a:xfrm>
        </p:grpSpPr>
        <p:pic>
          <p:nvPicPr>
            <p:cNvPr id="25" name="Picture 24" descr="Icon&#10;&#10;Description automatically generated">
              <a:extLst>
                <a:ext uri="{FF2B5EF4-FFF2-40B4-BE49-F238E27FC236}">
                  <a16:creationId xmlns:a16="http://schemas.microsoft.com/office/drawing/2014/main" id="{12CAFF79-4F01-4960-852F-8E705185815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6900172" y="4224419"/>
              <a:ext cx="1504366" cy="1490696"/>
            </a:xfrm>
            <a:prstGeom prst="rect">
              <a:avLst/>
            </a:prstGeom>
            <a:ln>
              <a:noFill/>
            </a:ln>
            <a:effectLst>
              <a:outerShdw blurRad="292100" dist="139700" dir="2700000" algn="tl" rotWithShape="0">
                <a:srgbClr val="333333">
                  <a:alpha val="65000"/>
                </a:srgbClr>
              </a:outerShdw>
            </a:effectLst>
          </p:spPr>
        </p:pic>
        <p:sp>
          <p:nvSpPr>
            <p:cNvPr id="26" name="Circle: Hollow 25">
              <a:extLst>
                <a:ext uri="{FF2B5EF4-FFF2-40B4-BE49-F238E27FC236}">
                  <a16:creationId xmlns:a16="http://schemas.microsoft.com/office/drawing/2014/main" id="{073C840F-893F-4049-A0D6-7494A3F0C8AB}"/>
                </a:ext>
              </a:extLst>
            </p:cNvPr>
            <p:cNvSpPr/>
            <p:nvPr/>
          </p:nvSpPr>
          <p:spPr>
            <a:xfrm>
              <a:off x="6630587" y="3942086"/>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a:extLst>
                <a:ext uri="{FF2B5EF4-FFF2-40B4-BE49-F238E27FC236}">
                  <a16:creationId xmlns:a16="http://schemas.microsoft.com/office/drawing/2014/main" id="{AE071577-FF4F-49F3-81E6-DAF559A02D8B}"/>
                </a:ext>
              </a:extLst>
            </p:cNvPr>
            <p:cNvSpPr>
              <a:spLocks noChangeAspect="1"/>
            </p:cNvSpPr>
            <p:nvPr/>
          </p:nvSpPr>
          <p:spPr>
            <a:xfrm flipH="1">
              <a:off x="9247792" y="2501164"/>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1B82F125-4EED-4592-A466-79AAD980964A}"/>
                </a:ext>
              </a:extLst>
            </p:cNvPr>
            <p:cNvSpPr>
              <a:spLocks noChangeAspect="1"/>
            </p:cNvSpPr>
            <p:nvPr/>
          </p:nvSpPr>
          <p:spPr>
            <a:xfrm flipH="1">
              <a:off x="9678347" y="3792822"/>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AFE6D4A1-5B4F-4EFA-9E45-DAF9993C36B4}"/>
                </a:ext>
              </a:extLst>
            </p:cNvPr>
            <p:cNvSpPr>
              <a:spLocks noChangeAspect="1"/>
            </p:cNvSpPr>
            <p:nvPr/>
          </p:nvSpPr>
          <p:spPr>
            <a:xfrm flipH="1">
              <a:off x="9283070" y="507787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AA8C1CCA-2B69-4E91-9B8C-A9E9C4628C66}"/>
                </a:ext>
              </a:extLst>
            </p:cNvPr>
            <p:cNvSpPr>
              <a:spLocks noChangeAspect="1"/>
            </p:cNvSpPr>
            <p:nvPr/>
          </p:nvSpPr>
          <p:spPr>
            <a:xfrm flipH="1">
              <a:off x="8407723" y="603362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57647AA-EE90-4FA3-8215-CB3302837307}"/>
                </a:ext>
              </a:extLst>
            </p:cNvPr>
            <p:cNvSpPr txBox="1"/>
            <p:nvPr/>
          </p:nvSpPr>
          <p:spPr>
            <a:xfrm>
              <a:off x="6723245" y="5484224"/>
              <a:ext cx="1968581" cy="369332"/>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ctr">
                <a:defRPr sz="3000" spc="-150">
                  <a:solidFill>
                    <a:schemeClr val="bg1"/>
                  </a:solidFill>
                  <a:latin typeface="Arial Black" panose="020B0A04020102020204" pitchFamily="34" charset="0"/>
                </a:defRPr>
              </a:lvl1pPr>
            </a:lstStyle>
            <a:p>
              <a:r>
                <a:rPr lang="fr-CH" dirty="0"/>
                <a:t>MOBILITÉ</a:t>
              </a:r>
              <a:endParaRPr lang="en-US" dirty="0"/>
            </a:p>
          </p:txBody>
        </p:sp>
        <p:cxnSp>
          <p:nvCxnSpPr>
            <p:cNvPr id="32" name="Straight Connector 31">
              <a:extLst>
                <a:ext uri="{FF2B5EF4-FFF2-40B4-BE49-F238E27FC236}">
                  <a16:creationId xmlns:a16="http://schemas.microsoft.com/office/drawing/2014/main" id="{D692663B-3FC0-40EF-B5CD-C472995816D7}"/>
                </a:ext>
              </a:extLst>
            </p:cNvPr>
            <p:cNvCxnSpPr>
              <a:cxnSpLocks/>
              <a:stCxn id="27" idx="6"/>
              <a:endCxn id="25" idx="3"/>
            </p:cNvCxnSpPr>
            <p:nvPr/>
          </p:nvCxnSpPr>
          <p:spPr>
            <a:xfrm flipH="1">
              <a:off x="8404538" y="2911364"/>
              <a:ext cx="843254" cy="205840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8920F54-068B-48A4-84ED-79381D9AE001}"/>
                </a:ext>
              </a:extLst>
            </p:cNvPr>
            <p:cNvCxnSpPr>
              <a:cxnSpLocks/>
              <a:stCxn id="28" idx="6"/>
              <a:endCxn id="25" idx="3"/>
            </p:cNvCxnSpPr>
            <p:nvPr/>
          </p:nvCxnSpPr>
          <p:spPr>
            <a:xfrm flipH="1">
              <a:off x="8404538" y="4203022"/>
              <a:ext cx="1273809" cy="76674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872FAE5-09AE-4E5C-9FE6-C45690362FFC}"/>
                </a:ext>
              </a:extLst>
            </p:cNvPr>
            <p:cNvCxnSpPr>
              <a:cxnSpLocks/>
              <a:stCxn id="29" idx="7"/>
              <a:endCxn id="25" idx="3"/>
            </p:cNvCxnSpPr>
            <p:nvPr/>
          </p:nvCxnSpPr>
          <p:spPr>
            <a:xfrm flipH="1" flipV="1">
              <a:off x="8404538" y="4969768"/>
              <a:ext cx="999790" cy="228248"/>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0C4D380-39CE-492D-9125-6A2C5A9486A8}"/>
                </a:ext>
              </a:extLst>
            </p:cNvPr>
            <p:cNvCxnSpPr>
              <a:cxnSpLocks/>
              <a:stCxn id="30" idx="0"/>
              <a:endCxn id="25" idx="3"/>
            </p:cNvCxnSpPr>
            <p:nvPr/>
          </p:nvCxnSpPr>
          <p:spPr>
            <a:xfrm flipH="1" flipV="1">
              <a:off x="8404538" y="4969768"/>
              <a:ext cx="417185" cy="106385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93830E5-88CF-4642-8726-AD46FF84C7F0}"/>
                </a:ext>
              </a:extLst>
            </p:cNvPr>
            <p:cNvSpPr txBox="1"/>
            <p:nvPr/>
          </p:nvSpPr>
          <p:spPr>
            <a:xfrm>
              <a:off x="10169704" y="5109164"/>
              <a:ext cx="1294344" cy="217867"/>
            </a:xfrm>
            <a:prstGeom prst="rect">
              <a:avLst/>
            </a:prstGeom>
            <a:noFill/>
            <a:effectLst>
              <a:outerShdw blurRad="63500" dist="38100" dir="2700000" algn="tl" rotWithShape="0">
                <a:srgbClr val="22527D">
                  <a:alpha val="60000"/>
                </a:srgbClr>
              </a:outerShdw>
            </a:effectLst>
          </p:spPr>
          <p:txBody>
            <a:bodyPr wrap="square" rtlCol="0">
              <a:spAutoFit/>
            </a:bodyPr>
            <a:lstStyle/>
            <a:p>
              <a:pPr algn="r"/>
              <a:r>
                <a:rPr lang="fr-CH" sz="1400" spc="-150" dirty="0">
                  <a:solidFill>
                    <a:schemeClr val="bg1"/>
                  </a:solidFill>
                  <a:latin typeface="Arial Black" panose="020B0A04020102020204" pitchFamily="34" charset="0"/>
                </a:rPr>
                <a:t>SOLUTIONS</a:t>
              </a:r>
              <a:endParaRPr lang="en-US" sz="1400" spc="-150" dirty="0">
                <a:solidFill>
                  <a:schemeClr val="bg1"/>
                </a:solidFill>
                <a:latin typeface="Arial Black" panose="020B0A04020102020204" pitchFamily="34" charset="0"/>
              </a:endParaRPr>
            </a:p>
          </p:txBody>
        </p:sp>
        <p:sp>
          <p:nvSpPr>
            <p:cNvPr id="38" name="TextBox 37">
              <a:extLst>
                <a:ext uri="{FF2B5EF4-FFF2-40B4-BE49-F238E27FC236}">
                  <a16:creationId xmlns:a16="http://schemas.microsoft.com/office/drawing/2014/main" id="{86116394-BADE-45EA-81F1-6BA1026DD9E6}"/>
                </a:ext>
              </a:extLst>
            </p:cNvPr>
            <p:cNvSpPr txBox="1"/>
            <p:nvPr/>
          </p:nvSpPr>
          <p:spPr>
            <a:xfrm flipH="1">
              <a:off x="9643590" y="2501744"/>
              <a:ext cx="1862712" cy="305014"/>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p>
              <a:r>
                <a:rPr lang="fr-CH" sz="2200" spc="-150" dirty="0">
                  <a:solidFill>
                    <a:schemeClr val="bg1"/>
                  </a:solidFill>
                  <a:latin typeface="Arial Black" panose="020B0A04020102020204" pitchFamily="34" charset="0"/>
                </a:rPr>
                <a:t>STATIONNEMENT</a:t>
              </a:r>
              <a:endParaRPr lang="en-US" sz="2200" spc="-150" dirty="0">
                <a:solidFill>
                  <a:schemeClr val="bg1"/>
                </a:solidFill>
                <a:latin typeface="Arial Black" panose="020B0A04020102020204" pitchFamily="34" charset="0"/>
              </a:endParaRPr>
            </a:p>
          </p:txBody>
        </p:sp>
        <p:sp>
          <p:nvSpPr>
            <p:cNvPr id="39" name="TextBox 38">
              <a:extLst>
                <a:ext uri="{FF2B5EF4-FFF2-40B4-BE49-F238E27FC236}">
                  <a16:creationId xmlns:a16="http://schemas.microsoft.com/office/drawing/2014/main" id="{6A01BFB0-E696-429D-B874-EBD723A2144F}"/>
                </a:ext>
              </a:extLst>
            </p:cNvPr>
            <p:cNvSpPr txBox="1"/>
            <p:nvPr/>
          </p:nvSpPr>
          <p:spPr>
            <a:xfrm flipH="1">
              <a:off x="10296414" y="3818981"/>
              <a:ext cx="1622113" cy="305013"/>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defPPr>
                <a:defRPr lang="en-US"/>
              </a:defPPr>
              <a:lvl1pPr>
                <a:defRPr sz="2200" spc="-150">
                  <a:solidFill>
                    <a:schemeClr val="bg1"/>
                  </a:solidFill>
                  <a:latin typeface="Arial Black" panose="020B0A04020102020204" pitchFamily="34" charset="0"/>
                </a:defRPr>
              </a:lvl1pPr>
            </a:lstStyle>
            <a:p>
              <a:r>
                <a:rPr lang="fr-CH" dirty="0"/>
                <a:t>CIRCULATION</a:t>
              </a:r>
              <a:endParaRPr lang="en-US" dirty="0"/>
            </a:p>
          </p:txBody>
        </p:sp>
        <p:sp>
          <p:nvSpPr>
            <p:cNvPr id="55" name="TextBox 54">
              <a:extLst>
                <a:ext uri="{FF2B5EF4-FFF2-40B4-BE49-F238E27FC236}">
                  <a16:creationId xmlns:a16="http://schemas.microsoft.com/office/drawing/2014/main" id="{A363D34B-6126-4660-94AB-6DA013EF71AA}"/>
                </a:ext>
              </a:extLst>
            </p:cNvPr>
            <p:cNvSpPr txBox="1"/>
            <p:nvPr/>
          </p:nvSpPr>
          <p:spPr>
            <a:xfrm flipH="1">
              <a:off x="9874163" y="5198504"/>
              <a:ext cx="2072719" cy="305013"/>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defPPr>
                <a:defRPr lang="en-US"/>
              </a:defPPr>
              <a:lvl1pPr>
                <a:defRPr sz="2200" spc="-150">
                  <a:solidFill>
                    <a:schemeClr val="bg1"/>
                  </a:solidFill>
                  <a:latin typeface="Arial Black" panose="020B0A04020102020204" pitchFamily="34" charset="0"/>
                </a:defRPr>
              </a:lvl1pPr>
            </a:lstStyle>
            <a:p>
              <a:r>
                <a:rPr lang="fr-CH" dirty="0"/>
                <a:t>ALTERNATIVES</a:t>
              </a:r>
              <a:endParaRPr lang="en-US" dirty="0"/>
            </a:p>
          </p:txBody>
        </p:sp>
        <p:sp>
          <p:nvSpPr>
            <p:cNvPr id="56" name="TextBox 55">
              <a:extLst>
                <a:ext uri="{FF2B5EF4-FFF2-40B4-BE49-F238E27FC236}">
                  <a16:creationId xmlns:a16="http://schemas.microsoft.com/office/drawing/2014/main" id="{A218EEC9-B782-4E4E-AA87-5F536E6E21B3}"/>
                </a:ext>
              </a:extLst>
            </p:cNvPr>
            <p:cNvSpPr txBox="1"/>
            <p:nvPr/>
          </p:nvSpPr>
          <p:spPr>
            <a:xfrm flipH="1">
              <a:off x="8904432" y="6198063"/>
              <a:ext cx="3170550" cy="305013"/>
            </a:xfrm>
            <a:prstGeom prst="rect">
              <a:avLst/>
            </a:prstGeom>
            <a:noFill/>
            <a:effectLst>
              <a:outerShdw blurRad="63500" dist="38100" dir="2700000" algn="tl" rotWithShape="0">
                <a:srgbClr val="22527D">
                  <a:alpha val="60000"/>
                </a:srgbClr>
              </a:outerShdw>
            </a:effectLst>
          </p:spPr>
          <p:txBody>
            <a:bodyPr wrap="square" rtlCol="0">
              <a:spAutoFit/>
            </a:bodyPr>
            <a:lstStyle/>
            <a:p>
              <a:r>
                <a:rPr lang="fr-CH" sz="2200" spc="-150" dirty="0">
                  <a:solidFill>
                    <a:schemeClr val="bg1"/>
                  </a:solidFill>
                  <a:latin typeface="Arial Black" panose="020B0A04020102020204" pitchFamily="34" charset="0"/>
                </a:rPr>
                <a:t>TRANSPORT INTERSITE</a:t>
              </a:r>
              <a:endParaRPr lang="en-US" sz="2200" spc="-150" dirty="0">
                <a:solidFill>
                  <a:schemeClr val="bg1"/>
                </a:solidFill>
                <a:latin typeface="Arial Black" panose="020B0A04020102020204" pitchFamily="34" charset="0"/>
              </a:endParaRPr>
            </a:p>
          </p:txBody>
        </p:sp>
        <p:sp>
          <p:nvSpPr>
            <p:cNvPr id="36" name="TextBox 35">
              <a:extLst>
                <a:ext uri="{FF2B5EF4-FFF2-40B4-BE49-F238E27FC236}">
                  <a16:creationId xmlns:a16="http://schemas.microsoft.com/office/drawing/2014/main" id="{DCB000AE-B9F3-43E6-B2BD-EB8E18FE7D98}"/>
                </a:ext>
              </a:extLst>
            </p:cNvPr>
            <p:cNvSpPr txBox="1"/>
            <p:nvPr/>
          </p:nvSpPr>
          <p:spPr>
            <a:xfrm>
              <a:off x="10460298" y="3998829"/>
              <a:ext cx="1294344" cy="217867"/>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r">
                <a:defRPr sz="1400" spc="-150">
                  <a:solidFill>
                    <a:schemeClr val="bg1"/>
                  </a:solidFill>
                  <a:latin typeface="Arial Black" panose="020B0A04020102020204" pitchFamily="34" charset="0"/>
                </a:defRPr>
              </a:lvl1pPr>
            </a:lstStyle>
            <a:p>
              <a:r>
                <a:rPr lang="fr-CH" dirty="0"/>
                <a:t>FLUIDE</a:t>
              </a:r>
              <a:endParaRPr lang="en-US" dirty="0"/>
            </a:p>
          </p:txBody>
        </p:sp>
      </p:grpSp>
      <p:sp>
        <p:nvSpPr>
          <p:cNvPr id="57" name="Content Placeholder 3">
            <a:extLst>
              <a:ext uri="{FF2B5EF4-FFF2-40B4-BE49-F238E27FC236}">
                <a16:creationId xmlns:a16="http://schemas.microsoft.com/office/drawing/2014/main" id="{A33FFB0D-C10B-4AAD-BA16-C8B31F6D5D5B}"/>
              </a:ext>
            </a:extLst>
          </p:cNvPr>
          <p:cNvSpPr txBox="1">
            <a:spLocks/>
          </p:cNvSpPr>
          <p:nvPr/>
        </p:nvSpPr>
        <p:spPr bwMode="auto">
          <a:xfrm>
            <a:off x="7699707" y="5589240"/>
            <a:ext cx="4805005" cy="892234"/>
          </a:xfrm>
          <a:prstGeom prst="rect">
            <a:avLst/>
          </a:prstGeom>
        </p:spPr>
        <p:txBody>
          <a:bodyPr vert="horz" lIns="7200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fr-FR" sz="1100" b="1" dirty="0">
                <a:solidFill>
                  <a:schemeClr val="bg2">
                    <a:lumMod val="10000"/>
                  </a:schemeClr>
                </a:solidFill>
                <a:latin typeface="+mj-lt"/>
              </a:rPr>
              <a:t>Promouvoir les offres alternatives de transport intersites:</a:t>
            </a:r>
          </a:p>
          <a:p>
            <a:pPr marL="84138" lvl="1" indent="-84138" algn="l">
              <a:spcBef>
                <a:spcPts val="0"/>
              </a:spcBef>
              <a:buFont typeface="Courier New" panose="02070309020205020404" pitchFamily="49" charset="0"/>
              <a:buChar char="o"/>
            </a:pPr>
            <a:r>
              <a:rPr lang="fr-FR" sz="1100" dirty="0">
                <a:solidFill>
                  <a:schemeClr val="bg2">
                    <a:lumMod val="10000"/>
                  </a:schemeClr>
                </a:solidFill>
                <a:latin typeface="+mj-lt"/>
              </a:rPr>
              <a:t> </a:t>
            </a:r>
            <a:r>
              <a:rPr lang="fr-FR" sz="800" dirty="0">
                <a:solidFill>
                  <a:schemeClr val="bg2">
                    <a:lumMod val="10000"/>
                  </a:schemeClr>
                </a:solidFill>
                <a:latin typeface="+mj-lt"/>
              </a:rPr>
              <a:t>Optimiser l’offre des navettes du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Optimiser la gestion de l’offre de véhicules du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Compléter et diversifier la flotte de vélos du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Poursuivre le développement d’un réseau cyclable et piéton à l’intérieur des sites.</a:t>
            </a:r>
            <a:endParaRPr lang="en-GB" sz="800" dirty="0">
              <a:solidFill>
                <a:schemeClr val="bg2">
                  <a:lumMod val="10000"/>
                </a:schemeClr>
              </a:solidFill>
            </a:endParaRPr>
          </a:p>
        </p:txBody>
      </p:sp>
      <p:sp>
        <p:nvSpPr>
          <p:cNvPr id="58" name="Content Placeholder 3">
            <a:extLst>
              <a:ext uri="{FF2B5EF4-FFF2-40B4-BE49-F238E27FC236}">
                <a16:creationId xmlns:a16="http://schemas.microsoft.com/office/drawing/2014/main" id="{E829C7D3-ACA5-41DD-B662-45BE92258C0F}"/>
              </a:ext>
            </a:extLst>
          </p:cNvPr>
          <p:cNvSpPr txBox="1">
            <a:spLocks/>
          </p:cNvSpPr>
          <p:nvPr/>
        </p:nvSpPr>
        <p:spPr bwMode="auto">
          <a:xfrm>
            <a:off x="8599902" y="400439"/>
            <a:ext cx="3561652" cy="1440858"/>
          </a:xfrm>
          <a:prstGeom prst="rect">
            <a:avLst/>
          </a:prstGeom>
        </p:spPr>
        <p:txBody>
          <a:bodyPr vert="horz" lIns="9144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fr-FR" sz="1100" b="1" dirty="0">
                <a:solidFill>
                  <a:schemeClr val="bg2">
                    <a:lumMod val="10000"/>
                  </a:schemeClr>
                </a:solidFill>
                <a:latin typeface="+mj-lt"/>
              </a:rPr>
              <a:t>Optimiser l’offre et la gestion du stationnement:</a:t>
            </a:r>
            <a:endParaRPr lang="fr-CH" sz="1100" b="1" dirty="0">
              <a:solidFill>
                <a:schemeClr val="bg2">
                  <a:lumMod val="10000"/>
                </a:schemeClr>
              </a:solidFill>
              <a:latin typeface="+mj-lt"/>
            </a:endParaRPr>
          </a:p>
          <a:p>
            <a:pPr marL="84138" lvl="1" indent="-84138" algn="l">
              <a:spcBef>
                <a:spcPts val="0"/>
              </a:spcBef>
              <a:buFont typeface="Courier New" panose="02070309020205020404" pitchFamily="49" charset="0"/>
              <a:buChar char="o"/>
            </a:pPr>
            <a:r>
              <a:rPr lang="fr-FR" sz="1100" dirty="0">
                <a:solidFill>
                  <a:schemeClr val="bg2">
                    <a:lumMod val="10000"/>
                  </a:schemeClr>
                </a:solidFill>
                <a:latin typeface="+mj-lt"/>
              </a:rPr>
              <a:t> </a:t>
            </a:r>
            <a:r>
              <a:rPr lang="fr-FR" sz="800" dirty="0">
                <a:solidFill>
                  <a:schemeClr val="bg2">
                    <a:lumMod val="10000"/>
                  </a:schemeClr>
                </a:solidFill>
                <a:latin typeface="+mj-lt"/>
              </a:rPr>
              <a:t>Limiter le stationnement</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Privilégier une implantation des parkings dans le cadre de nouveaux développements à proximité du réseau principal.</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Poursuivre le développement des infrastructures à l’attention des usagers mode doux.</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Développer des outils de communication et de marketing en faveur d’une réduction de l’impact de la mobilité des usagers du CERN.</a:t>
            </a:r>
          </a:p>
        </p:txBody>
      </p:sp>
      <p:sp>
        <p:nvSpPr>
          <p:cNvPr id="59" name="Content Placeholder 3">
            <a:extLst>
              <a:ext uri="{FF2B5EF4-FFF2-40B4-BE49-F238E27FC236}">
                <a16:creationId xmlns:a16="http://schemas.microsoft.com/office/drawing/2014/main" id="{BEC2F049-891D-4E30-B2BE-79C7730F268F}"/>
              </a:ext>
            </a:extLst>
          </p:cNvPr>
          <p:cNvSpPr txBox="1">
            <a:spLocks/>
          </p:cNvSpPr>
          <p:nvPr/>
        </p:nvSpPr>
        <p:spPr bwMode="auto">
          <a:xfrm>
            <a:off x="8785860" y="4206992"/>
            <a:ext cx="3406140" cy="1015674"/>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fr-FR" sz="1100" b="1" dirty="0">
                <a:solidFill>
                  <a:schemeClr val="bg2">
                    <a:lumMod val="10000"/>
                  </a:schemeClr>
                </a:solidFill>
                <a:latin typeface="+mj-lt"/>
              </a:rPr>
              <a:t>Encourager les solutions alternatives aux déplacements individuels motorisés pour les déplacements pendulaires:</a:t>
            </a:r>
            <a:endParaRPr lang="fr-CH" sz="1100" b="1" dirty="0">
              <a:solidFill>
                <a:schemeClr val="bg2">
                  <a:lumMod val="10000"/>
                </a:schemeClr>
              </a:solidFill>
              <a:latin typeface="+mj-lt"/>
            </a:endParaRPr>
          </a:p>
          <a:p>
            <a:pPr marL="84138" lvl="1" indent="-84138" algn="l">
              <a:spcBef>
                <a:spcPts val="0"/>
              </a:spcBef>
              <a:buFont typeface="Courier New" panose="02070309020205020404" pitchFamily="49" charset="0"/>
              <a:buChar char="o"/>
            </a:pPr>
            <a:r>
              <a:rPr lang="fr-FR" sz="1100" dirty="0">
                <a:solidFill>
                  <a:schemeClr val="bg2">
                    <a:lumMod val="10000"/>
                  </a:schemeClr>
                </a:solidFill>
                <a:latin typeface="+mj-lt"/>
              </a:rPr>
              <a:t> </a:t>
            </a:r>
            <a:r>
              <a:rPr lang="fr-FR" sz="800" dirty="0">
                <a:solidFill>
                  <a:schemeClr val="bg2">
                    <a:lumMod val="10000"/>
                  </a:schemeClr>
                </a:solidFill>
                <a:latin typeface="+mj-lt"/>
              </a:rPr>
              <a:t>Encourager le covoiturage.</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Améliorer la continuité, la sécurité et le confort des cheminements MD et assurer des places de stationnement pour les vélos, équipées et en suffisance.</a:t>
            </a:r>
            <a:endParaRPr lang="fr-FR" sz="800" dirty="0">
              <a:solidFill>
                <a:schemeClr val="bg2">
                  <a:lumMod val="10000"/>
                </a:schemeClr>
              </a:solidFill>
            </a:endParaRPr>
          </a:p>
        </p:txBody>
      </p:sp>
      <p:sp>
        <p:nvSpPr>
          <p:cNvPr id="61" name="Content Placeholder 3">
            <a:extLst>
              <a:ext uri="{FF2B5EF4-FFF2-40B4-BE49-F238E27FC236}">
                <a16:creationId xmlns:a16="http://schemas.microsoft.com/office/drawing/2014/main" id="{49533875-06FA-4711-A605-B3C7C56067FF}"/>
              </a:ext>
            </a:extLst>
          </p:cNvPr>
          <p:cNvSpPr txBox="1">
            <a:spLocks/>
          </p:cNvSpPr>
          <p:nvPr/>
        </p:nvSpPr>
        <p:spPr bwMode="auto">
          <a:xfrm>
            <a:off x="9263909" y="2409288"/>
            <a:ext cx="2928092" cy="1170666"/>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fr-FR" sz="1100" b="1" dirty="0">
                <a:solidFill>
                  <a:schemeClr val="bg2">
                    <a:lumMod val="10000"/>
                  </a:schemeClr>
                </a:solidFill>
                <a:latin typeface="+mj-lt"/>
              </a:rPr>
              <a:t>Favoriser un accès et une circulation efficace et fluide à l’intérieur des sites du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Optimiser la fluidité des accès au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Améliorer la hiérarchie du réseau routier à l’intérieur du domaine CERN.</a:t>
            </a:r>
          </a:p>
          <a:p>
            <a:pPr marL="84138" lvl="1" indent="-84138" algn="l">
              <a:spcBef>
                <a:spcPts val="0"/>
              </a:spcBef>
              <a:buFont typeface="Courier New" panose="02070309020205020404" pitchFamily="49" charset="0"/>
              <a:buChar char="o"/>
            </a:pPr>
            <a:r>
              <a:rPr lang="fr-FR" sz="800" dirty="0">
                <a:solidFill>
                  <a:schemeClr val="bg2">
                    <a:lumMod val="10000"/>
                  </a:schemeClr>
                </a:solidFill>
                <a:latin typeface="+mj-lt"/>
              </a:rPr>
              <a:t> Poursuivre l’aménagement des sites à l’attention des personnes à mobilité réduite.</a:t>
            </a:r>
          </a:p>
        </p:txBody>
      </p:sp>
      <p:pic>
        <p:nvPicPr>
          <p:cNvPr id="4102" name="Picture 6" descr="Sign of bicycle on a red ground in the street Free Photo">
            <a:extLst>
              <a:ext uri="{FF2B5EF4-FFF2-40B4-BE49-F238E27FC236}">
                <a16:creationId xmlns:a16="http://schemas.microsoft.com/office/drawing/2014/main" id="{6AC21F99-6BEC-4411-BD32-F948AF4BB6FE}"/>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rcRect l="18711" r="7827"/>
          <a:stretch/>
        </p:blipFill>
        <p:spPr bwMode="auto">
          <a:xfrm>
            <a:off x="1055440" y="1583036"/>
            <a:ext cx="1717272" cy="155343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0" name="TextBox 6">
            <a:extLst>
              <a:ext uri="{FF2B5EF4-FFF2-40B4-BE49-F238E27FC236}">
                <a16:creationId xmlns:a16="http://schemas.microsoft.com/office/drawing/2014/main" id="{9648A0C9-3252-43B2-AED6-994156DCE814}"/>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Tree>
    <p:extLst>
      <p:ext uri="{BB962C8B-B14F-4D97-AF65-F5344CB8AC3E}">
        <p14:creationId xmlns:p14="http://schemas.microsoft.com/office/powerpoint/2010/main" val="17522295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24</a:t>
            </a:fld>
            <a:endParaRPr lang="en-US"/>
          </a:p>
        </p:txBody>
      </p:sp>
      <p:sp>
        <p:nvSpPr>
          <p:cNvPr id="5" name="TextBox 4"/>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9" name="TextBox 2">
            <a:extLst>
              <a:ext uri="{FF2B5EF4-FFF2-40B4-BE49-F238E27FC236}">
                <a16:creationId xmlns:a16="http://schemas.microsoft.com/office/drawing/2014/main" id="{28E05520-47DF-48FB-B121-3B01DB5B07AB}"/>
              </a:ext>
            </a:extLst>
          </p:cNvPr>
          <p:cNvSpPr/>
          <p:nvPr/>
        </p:nvSpPr>
        <p:spPr bwMode="auto">
          <a:xfrm>
            <a:off x="206092" y="904603"/>
            <a:ext cx="11921788" cy="5260701"/>
          </a:xfrm>
          <a:prstGeom prst="rect">
            <a:avLst/>
          </a:prstGeom>
          <a:solidFill>
            <a:schemeClr val="bg1">
              <a:lumMod val="95000"/>
              <a:alpha val="60000"/>
            </a:schemeClr>
          </a:solidFill>
        </p:spPr>
        <p:txBody>
          <a:bodyPr lIns="108000" rIns="36000"/>
          <a:lstStyle/>
          <a:p>
            <a:pPr marL="514350" lvl="1" indent="-342900">
              <a:lnSpc>
                <a:spcPct val="150000"/>
              </a:lnSpc>
              <a:buFont typeface="Arial" panose="020B0604020202020204" pitchFamily="34" charset="0"/>
              <a:buChar char="•"/>
            </a:pPr>
            <a:endParaRPr lang="en-GB" sz="1900" b="1" dirty="0">
              <a:solidFill>
                <a:schemeClr val="tx2"/>
              </a:solidFill>
              <a:cs typeface="Calibri Light" panose="020F0302020204030204" pitchFamily="34" charset="0"/>
            </a:endParaRPr>
          </a:p>
        </p:txBody>
      </p:sp>
      <p:sp>
        <p:nvSpPr>
          <p:cNvPr id="10" name="Content Placeholder 2">
            <a:extLst>
              <a:ext uri="{FF2B5EF4-FFF2-40B4-BE49-F238E27FC236}">
                <a16:creationId xmlns:a16="http://schemas.microsoft.com/office/drawing/2014/main" id="{D80522D4-9FAA-483B-ABC2-C77FAC620AA4}"/>
              </a:ext>
            </a:extLst>
          </p:cNvPr>
          <p:cNvSpPr txBox="1">
            <a:spLocks/>
          </p:cNvSpPr>
          <p:nvPr/>
        </p:nvSpPr>
        <p:spPr>
          <a:xfrm>
            <a:off x="6705806" y="3007305"/>
            <a:ext cx="5040000" cy="1323439"/>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P3 Adaptable to the future needs of the organization</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 </a:t>
            </a:r>
          </a:p>
          <a:p>
            <a:pPr marL="0" indent="0" algn="just">
              <a:buNone/>
            </a:pP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Exploring how mobility can be in the next decades and getting prepared for those changes.</a:t>
            </a:r>
          </a:p>
        </p:txBody>
      </p:sp>
      <p:sp>
        <p:nvSpPr>
          <p:cNvPr id="12" name="Content Placeholder 2">
            <a:extLst>
              <a:ext uri="{FF2B5EF4-FFF2-40B4-BE49-F238E27FC236}">
                <a16:creationId xmlns:a16="http://schemas.microsoft.com/office/drawing/2014/main" id="{960208BF-7E2D-49E8-8465-F43A64229128}"/>
              </a:ext>
            </a:extLst>
          </p:cNvPr>
          <p:cNvSpPr txBox="1">
            <a:spLocks/>
          </p:cNvSpPr>
          <p:nvPr/>
        </p:nvSpPr>
        <p:spPr>
          <a:xfrm>
            <a:off x="295131" y="4545562"/>
            <a:ext cx="5040000" cy="1343843"/>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P4 Sustainable and eco responsible</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 </a:t>
            </a:r>
          </a:p>
          <a:p>
            <a:pPr marL="0" indent="0" algn="just">
              <a:buNone/>
            </a:pP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while respecting the individual needs. Considering the global carbon footprint and proposing and encouraging eco responsible options with a reasonable investment</a:t>
            </a:r>
          </a:p>
        </p:txBody>
      </p:sp>
      <p:sp>
        <p:nvSpPr>
          <p:cNvPr id="13" name="Content Placeholder 2">
            <a:extLst>
              <a:ext uri="{FF2B5EF4-FFF2-40B4-BE49-F238E27FC236}">
                <a16:creationId xmlns:a16="http://schemas.microsoft.com/office/drawing/2014/main" id="{87BD9E12-084E-4002-A466-C584AE6DE165}"/>
              </a:ext>
            </a:extLst>
          </p:cNvPr>
          <p:cNvSpPr txBox="1">
            <a:spLocks/>
          </p:cNvSpPr>
          <p:nvPr/>
        </p:nvSpPr>
        <p:spPr>
          <a:xfrm>
            <a:off x="6705806" y="4545562"/>
            <a:ext cx="5040000" cy="1354196"/>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200"/>
              </a:spcAf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P5 Communicate, cooperate with local actors, and involve the community.</a:t>
            </a:r>
          </a:p>
          <a:p>
            <a:pPr marL="0" indent="0" algn="just">
              <a:spcAft>
                <a:spcPts val="200"/>
              </a:spcAf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 </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Developing together and measuring together the success. Using best practices and listening the feedback of the community.</a:t>
            </a:r>
          </a:p>
        </p:txBody>
      </p:sp>
      <p:sp>
        <p:nvSpPr>
          <p:cNvPr id="18" name="Content Placeholder 2">
            <a:extLst>
              <a:ext uri="{FF2B5EF4-FFF2-40B4-BE49-F238E27FC236}">
                <a16:creationId xmlns:a16="http://schemas.microsoft.com/office/drawing/2014/main" id="{EEB7A9C2-FA82-4A0B-8F9E-5A7650E41102}"/>
              </a:ext>
            </a:extLst>
          </p:cNvPr>
          <p:cNvSpPr txBox="1">
            <a:spLocks/>
          </p:cNvSpPr>
          <p:nvPr/>
        </p:nvSpPr>
        <p:spPr>
          <a:xfrm>
            <a:off x="3359357" y="1628800"/>
            <a:ext cx="5040000" cy="1189521"/>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P1 Focus on people needs</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 </a:t>
            </a:r>
          </a:p>
          <a:p>
            <a:pPr marL="0" indent="0" algn="just">
              <a:buNone/>
            </a:pP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Commuting, and Inter-site mobility taking in consideration the needs of the different members of CERN independently of their status.</a:t>
            </a:r>
          </a:p>
        </p:txBody>
      </p:sp>
      <p:sp>
        <p:nvSpPr>
          <p:cNvPr id="19" name="Content Placeholder 2">
            <a:extLst>
              <a:ext uri="{FF2B5EF4-FFF2-40B4-BE49-F238E27FC236}">
                <a16:creationId xmlns:a16="http://schemas.microsoft.com/office/drawing/2014/main" id="{5BED040A-9D85-4BB5-9034-2EA83DED4FA0}"/>
              </a:ext>
            </a:extLst>
          </p:cNvPr>
          <p:cNvSpPr txBox="1">
            <a:spLocks/>
          </p:cNvSpPr>
          <p:nvPr/>
        </p:nvSpPr>
        <p:spPr>
          <a:xfrm>
            <a:off x="271504" y="2996952"/>
            <a:ext cx="5040000" cy="1305914"/>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P2 Integrate transport modes</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 </a:t>
            </a:r>
          </a:p>
          <a:p>
            <a:pPr marL="0" indent="0" algn="just">
              <a:buNone/>
            </a:pP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Adapting to the means used by the community and proposing modal services that can be.</a:t>
            </a:r>
          </a:p>
        </p:txBody>
      </p:sp>
      <p:sp>
        <p:nvSpPr>
          <p:cNvPr id="22" name="TextBox 4">
            <a:extLst>
              <a:ext uri="{FF2B5EF4-FFF2-40B4-BE49-F238E27FC236}">
                <a16:creationId xmlns:a16="http://schemas.microsoft.com/office/drawing/2014/main" id="{230A2857-7818-44B2-A009-CED4DE5B9DDC}"/>
              </a:ext>
            </a:extLst>
          </p:cNvPr>
          <p:cNvSpPr txBox="1"/>
          <p:nvPr/>
        </p:nvSpPr>
        <p:spPr>
          <a:xfrm>
            <a:off x="64120" y="55312"/>
            <a:ext cx="12401263" cy="1446550"/>
          </a:xfrm>
          <a:prstGeom prst="rect">
            <a:avLst/>
          </a:prstGeom>
          <a:noFill/>
        </p:spPr>
        <p:txBody>
          <a:bodyPr wrap="square" lIns="0" rIns="0" rtlCol="0">
            <a:spAutoFit/>
          </a:bodyPr>
          <a:lstStyle/>
          <a:p>
            <a:pPr algn="ctr"/>
            <a:r>
              <a:rPr lang="fr-CH" sz="4400" dirty="0">
                <a:solidFill>
                  <a:schemeClr val="bg1">
                    <a:lumMod val="75000"/>
                  </a:schemeClr>
                </a:solidFill>
                <a:latin typeface="Franklin Gothic Heavy" panose="020B0903020102020204" pitchFamily="34" charset="0"/>
              </a:rPr>
              <a:t>MOBILITY</a:t>
            </a:r>
          </a:p>
          <a:p>
            <a:pPr algn="ctr"/>
            <a:r>
              <a:rPr lang="fr-CH" sz="4400" dirty="0">
                <a:solidFill>
                  <a:schemeClr val="bg1">
                    <a:lumMod val="75000"/>
                  </a:schemeClr>
                </a:solidFill>
                <a:latin typeface="Franklin Gothic Heavy" panose="020B0903020102020204" pitchFamily="34" charset="0"/>
              </a:rPr>
              <a:t>STRATEGIC </a:t>
            </a:r>
            <a:r>
              <a:rPr lang="fr-CH" sz="4400" dirty="0">
                <a:latin typeface="Franklin Gothic Heavy" panose="020B0903020102020204" pitchFamily="34" charset="0"/>
              </a:rPr>
              <a:t>PRINCIPLES</a:t>
            </a:r>
            <a:endParaRPr lang="en-US" sz="4400" dirty="0">
              <a:latin typeface="Franklin Gothic Heavy" panose="020B0903020102020204" pitchFamily="34" charset="0"/>
            </a:endParaRPr>
          </a:p>
        </p:txBody>
      </p:sp>
    </p:spTree>
    <p:extLst>
      <p:ext uri="{BB962C8B-B14F-4D97-AF65-F5344CB8AC3E}">
        <p14:creationId xmlns:p14="http://schemas.microsoft.com/office/powerpoint/2010/main" val="495563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3" name="Content Placeholder 2">
            <a:extLst>
              <a:ext uri="{FF2B5EF4-FFF2-40B4-BE49-F238E27FC236}">
                <a16:creationId xmlns:a16="http://schemas.microsoft.com/office/drawing/2014/main" id="{39D81DA2-5C1E-4D86-B261-0A9DD21BD148}"/>
              </a:ext>
            </a:extLst>
          </p:cNvPr>
          <p:cNvSpPr txBox="1">
            <a:spLocks/>
          </p:cNvSpPr>
          <p:nvPr/>
        </p:nvSpPr>
        <p:spPr>
          <a:xfrm>
            <a:off x="0" y="1124744"/>
            <a:ext cx="5816992" cy="690720"/>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O.3.1 Adapt infrastructure to other types of vehicles </a:t>
            </a:r>
          </a:p>
        </p:txBody>
      </p:sp>
      <p:sp>
        <p:nvSpPr>
          <p:cNvPr id="8" name="Slide Number Placeholder 6"/>
          <p:cNvSpPr>
            <a:spLocks noGrp="1"/>
          </p:cNvSpPr>
          <p:nvPr>
            <p:ph type="sldNum" sz="quarter" idx="12"/>
          </p:nvPr>
        </p:nvSpPr>
        <p:spPr bwMode="auto">
          <a:xfrm>
            <a:off x="11064552" y="3839223"/>
            <a:ext cx="681254" cy="365125"/>
          </a:xfrm>
        </p:spPr>
        <p:txBody>
          <a:bodyPr/>
          <a:lstStyle/>
          <a:p>
            <a:pPr>
              <a:defRPr/>
            </a:pPr>
            <a:fld id="{36B5EA5A-BC32-A742-B11B-8E7414D5B535}" type="slidenum">
              <a:rPr lang="en-US"/>
              <a:t>25</a:t>
            </a:fld>
            <a:endParaRPr lang="en-US"/>
          </a:p>
        </p:txBody>
      </p:sp>
      <p:sp>
        <p:nvSpPr>
          <p:cNvPr id="22" name="TextBox 4">
            <a:extLst>
              <a:ext uri="{FF2B5EF4-FFF2-40B4-BE49-F238E27FC236}">
                <a16:creationId xmlns:a16="http://schemas.microsoft.com/office/drawing/2014/main" id="{230A2857-7818-44B2-A009-CED4DE5B9DDC}"/>
              </a:ext>
            </a:extLst>
          </p:cNvPr>
          <p:cNvSpPr txBox="1"/>
          <p:nvPr/>
        </p:nvSpPr>
        <p:spPr>
          <a:xfrm>
            <a:off x="64120" y="55312"/>
            <a:ext cx="12401263" cy="769441"/>
          </a:xfrm>
          <a:prstGeom prst="rect">
            <a:avLst/>
          </a:prstGeom>
          <a:noFill/>
        </p:spPr>
        <p:txBody>
          <a:bodyPr wrap="square" lIns="0" rIns="0" rtlCol="0">
            <a:spAutoFit/>
          </a:bodyPr>
          <a:lstStyle/>
          <a:p>
            <a:pPr algn="ctr"/>
            <a:r>
              <a:rPr lang="en-GB" sz="4400" dirty="0">
                <a:latin typeface="Franklin Gothic Heavy" panose="020B0903020102020204" pitchFamily="34" charset="0"/>
              </a:rPr>
              <a:t>ADAPTABLE </a:t>
            </a:r>
            <a:r>
              <a:rPr lang="en-GB" sz="4400" dirty="0">
                <a:solidFill>
                  <a:schemeClr val="bg1">
                    <a:lumMod val="75000"/>
                  </a:schemeClr>
                </a:solidFill>
                <a:latin typeface="Franklin Gothic Heavy" panose="020B0903020102020204" pitchFamily="34" charset="0"/>
              </a:rPr>
              <a:t>TO FUTURE NEEDS</a:t>
            </a:r>
            <a:endParaRPr lang="en-US" sz="4400" dirty="0">
              <a:solidFill>
                <a:schemeClr val="bg1">
                  <a:lumMod val="75000"/>
                </a:schemeClr>
              </a:solidFill>
              <a:latin typeface="Franklin Gothic Heavy" panose="020B0903020102020204" pitchFamily="34" charset="0"/>
            </a:endParaRPr>
          </a:p>
        </p:txBody>
      </p:sp>
      <p:sp>
        <p:nvSpPr>
          <p:cNvPr id="54" name="Content Placeholder 2">
            <a:extLst>
              <a:ext uri="{FF2B5EF4-FFF2-40B4-BE49-F238E27FC236}">
                <a16:creationId xmlns:a16="http://schemas.microsoft.com/office/drawing/2014/main" id="{A9FA7ACC-AC26-4860-9644-28A3BFA45D3D}"/>
              </a:ext>
            </a:extLst>
          </p:cNvPr>
          <p:cNvSpPr txBox="1">
            <a:spLocks/>
          </p:cNvSpPr>
          <p:nvPr/>
        </p:nvSpPr>
        <p:spPr>
          <a:xfrm>
            <a:off x="6264751" y="1132121"/>
            <a:ext cx="5816989" cy="712703"/>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O.3.2 Renewal of CERN professional fleet considering the modal transportation</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 </a:t>
            </a:r>
          </a:p>
        </p:txBody>
      </p:sp>
      <p:pic>
        <p:nvPicPr>
          <p:cNvPr id="24" name="Picture 8">
            <a:extLst>
              <a:ext uri="{FF2B5EF4-FFF2-40B4-BE49-F238E27FC236}">
                <a16:creationId xmlns:a16="http://schemas.microsoft.com/office/drawing/2014/main" id="{74257B4C-371E-462B-AA27-AE61DE03C0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7081" r="9356" b="-399"/>
          <a:stretch/>
        </p:blipFill>
        <p:spPr bwMode="auto">
          <a:xfrm>
            <a:off x="64121" y="1917486"/>
            <a:ext cx="1351360" cy="1024492"/>
          </a:xfrm>
          <a:prstGeom prst="rect">
            <a:avLst/>
          </a:prstGeom>
          <a:noFill/>
          <a:extLst>
            <a:ext uri="{909E8E84-426E-40DD-AFC4-6F175D3DCCD1}">
              <a14:hiddenFill xmlns:a14="http://schemas.microsoft.com/office/drawing/2010/main">
                <a:solidFill>
                  <a:srgbClr val="FFFFFF"/>
                </a:solidFill>
              </a14:hiddenFill>
            </a:ext>
          </a:extLst>
        </p:spPr>
      </p:pic>
      <p:sp>
        <p:nvSpPr>
          <p:cNvPr id="25" name="Content Placeholder 2">
            <a:extLst>
              <a:ext uri="{FF2B5EF4-FFF2-40B4-BE49-F238E27FC236}">
                <a16:creationId xmlns:a16="http://schemas.microsoft.com/office/drawing/2014/main" id="{E48EC4B9-F054-43A9-B717-E15EEF00D061}"/>
              </a:ext>
            </a:extLst>
          </p:cNvPr>
          <p:cNvSpPr txBox="1">
            <a:spLocks/>
          </p:cNvSpPr>
          <p:nvPr/>
        </p:nvSpPr>
        <p:spPr>
          <a:xfrm>
            <a:off x="1828052" y="1917487"/>
            <a:ext cx="3761865" cy="1024492"/>
          </a:xfrm>
          <a:prstGeom prst="rect">
            <a:avLst/>
          </a:prstGeom>
          <a:solidFill>
            <a:srgbClr val="00B050">
              <a:alpha val="60392"/>
            </a:srgbClr>
          </a:solidFill>
        </p:spPr>
        <p:txBody>
          <a:bodyPr wrap="square" lIns="180000" rIns="180000" rtlCol="0" anchor="ctr" anchorCtr="0">
            <a:noAutofit/>
          </a:bodyPr>
          <a:lstStyle>
            <a:defPPr>
              <a:defRPr lang="en-US"/>
            </a:defPPr>
            <a:lvl1pPr indent="0" algn="ctr" defTabSz="914400">
              <a:lnSpc>
                <a:spcPct val="90000"/>
              </a:lnSpc>
              <a:spcBef>
                <a:spcPts val="1000"/>
              </a:spcBef>
              <a:buFont typeface="Arial" panose="020B0604020202020204" pitchFamily="34" charset="0"/>
              <a:buNone/>
              <a:defRPr b="0" i="0" u="none" strike="noStrike">
                <a:solidFill>
                  <a:srgbClr val="000000"/>
                </a:solidFill>
                <a:effectLst/>
                <a:latin typeface="+mj-lt"/>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GB" sz="1600" dirty="0"/>
              <a:t>Marking and extension of cycle paths</a:t>
            </a:r>
          </a:p>
          <a:p>
            <a:r>
              <a:rPr lang="en-GB" sz="1600" dirty="0"/>
              <a:t>(optimisation)</a:t>
            </a:r>
          </a:p>
        </p:txBody>
      </p:sp>
      <p:pic>
        <p:nvPicPr>
          <p:cNvPr id="26" name="Picture 24">
            <a:extLst>
              <a:ext uri="{FF2B5EF4-FFF2-40B4-BE49-F238E27FC236}">
                <a16:creationId xmlns:a16="http://schemas.microsoft.com/office/drawing/2014/main" id="{AE47DE87-F694-47AE-A42F-C804571483A9}"/>
              </a:ext>
            </a:extLst>
          </p:cNvPr>
          <p:cNvPicPr>
            <a:picLocks noChangeAspect="1"/>
          </p:cNvPicPr>
          <p:nvPr/>
        </p:nvPicPr>
        <p:blipFill>
          <a:blip r:embed="rId3"/>
          <a:stretch>
            <a:fillRect/>
          </a:stretch>
        </p:blipFill>
        <p:spPr>
          <a:xfrm>
            <a:off x="64120" y="2997293"/>
            <a:ext cx="1363536" cy="1024492"/>
          </a:xfrm>
          <a:prstGeom prst="rect">
            <a:avLst/>
          </a:prstGeom>
        </p:spPr>
      </p:pic>
      <p:pic>
        <p:nvPicPr>
          <p:cNvPr id="27" name="Picture 2">
            <a:extLst>
              <a:ext uri="{FF2B5EF4-FFF2-40B4-BE49-F238E27FC236}">
                <a16:creationId xmlns:a16="http://schemas.microsoft.com/office/drawing/2014/main" id="{DB35719F-8940-4256-83C6-B658FC95F8D8}"/>
              </a:ext>
            </a:extLst>
          </p:cNvPr>
          <p:cNvPicPr>
            <a:picLocks noChangeAspect="1"/>
          </p:cNvPicPr>
          <p:nvPr/>
        </p:nvPicPr>
        <p:blipFill>
          <a:blip r:embed="rId4"/>
          <a:stretch>
            <a:fillRect/>
          </a:stretch>
        </p:blipFill>
        <p:spPr>
          <a:xfrm>
            <a:off x="64120" y="4077100"/>
            <a:ext cx="1351361" cy="1016176"/>
          </a:xfrm>
          <a:prstGeom prst="rect">
            <a:avLst/>
          </a:prstGeom>
        </p:spPr>
      </p:pic>
      <p:pic>
        <p:nvPicPr>
          <p:cNvPr id="28" name="Picture 7">
            <a:extLst>
              <a:ext uri="{FF2B5EF4-FFF2-40B4-BE49-F238E27FC236}">
                <a16:creationId xmlns:a16="http://schemas.microsoft.com/office/drawing/2014/main" id="{D43FB0E8-A8E9-40AA-86C2-4E77721F699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7080" t="1503" r="-1296" b="12824"/>
          <a:stretch/>
        </p:blipFill>
        <p:spPr bwMode="auto">
          <a:xfrm>
            <a:off x="159035" y="5207752"/>
            <a:ext cx="464357" cy="114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Content Placeholder 2">
            <a:extLst>
              <a:ext uri="{FF2B5EF4-FFF2-40B4-BE49-F238E27FC236}">
                <a16:creationId xmlns:a16="http://schemas.microsoft.com/office/drawing/2014/main" id="{2A24BB09-203F-4290-88A8-61DBD7AF051D}"/>
              </a:ext>
            </a:extLst>
          </p:cNvPr>
          <p:cNvSpPr txBox="1">
            <a:spLocks/>
          </p:cNvSpPr>
          <p:nvPr/>
        </p:nvSpPr>
        <p:spPr>
          <a:xfrm>
            <a:off x="1806566" y="3009314"/>
            <a:ext cx="3824589" cy="1012471"/>
          </a:xfrm>
          <a:prstGeom prst="rect">
            <a:avLst/>
          </a:prstGeom>
          <a:solidFill>
            <a:srgbClr val="00B050">
              <a:alpha val="60392"/>
            </a:srgbClr>
          </a:solidFill>
        </p:spPr>
        <p:txBody>
          <a:bodyPr wrap="square" lIns="180000" rIns="180000" rtlCol="0" anchor="ctr" anchorCtr="0">
            <a:noAutofit/>
          </a:bodyPr>
          <a:lstStyle>
            <a:defPPr>
              <a:defRPr lang="en-US"/>
            </a:defPPr>
            <a:lvl1pPr indent="0" algn="ctr" defTabSz="914400">
              <a:lnSpc>
                <a:spcPct val="90000"/>
              </a:lnSpc>
              <a:spcBef>
                <a:spcPts val="1000"/>
              </a:spcBef>
              <a:buFont typeface="Arial" panose="020B0604020202020204" pitchFamily="34" charset="0"/>
              <a:buNone/>
              <a:defRPr b="0" i="0" u="none" strike="noStrike">
                <a:solidFill>
                  <a:srgbClr val="000000"/>
                </a:solidFill>
                <a:effectLst/>
                <a:latin typeface="+mj-lt"/>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GB" sz="1600" dirty="0"/>
              <a:t>Shelters for shuttle stop (test)</a:t>
            </a:r>
          </a:p>
          <a:p>
            <a:r>
              <a:rPr lang="en-GB" sz="1600" dirty="0"/>
              <a:t>with e-bikes solar charger (865, 904)</a:t>
            </a:r>
          </a:p>
        </p:txBody>
      </p:sp>
      <p:sp>
        <p:nvSpPr>
          <p:cNvPr id="32" name="Content Placeholder 2">
            <a:extLst>
              <a:ext uri="{FF2B5EF4-FFF2-40B4-BE49-F238E27FC236}">
                <a16:creationId xmlns:a16="http://schemas.microsoft.com/office/drawing/2014/main" id="{A88EB73E-A80C-4D02-BD49-7375F62C2CAB}"/>
              </a:ext>
            </a:extLst>
          </p:cNvPr>
          <p:cNvSpPr txBox="1">
            <a:spLocks/>
          </p:cNvSpPr>
          <p:nvPr/>
        </p:nvSpPr>
        <p:spPr>
          <a:xfrm>
            <a:off x="1795162" y="4089121"/>
            <a:ext cx="3835993" cy="1004156"/>
          </a:xfrm>
          <a:prstGeom prst="rect">
            <a:avLst/>
          </a:prstGeom>
          <a:solidFill>
            <a:schemeClr val="accent1">
              <a:lumMod val="40000"/>
              <a:lumOff val="60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
              <a:buNone/>
            </a:pPr>
            <a:r>
              <a:rPr lang="en-GB" sz="1600" b="0" i="0" u="none" strike="noStrike" dirty="0">
                <a:solidFill>
                  <a:srgbClr val="000000"/>
                </a:solidFill>
                <a:effectLst/>
                <a:latin typeface="+mj-lt"/>
              </a:rPr>
              <a:t>Adapt the tunnel to the new vehicles</a:t>
            </a:r>
          </a:p>
        </p:txBody>
      </p:sp>
      <p:sp>
        <p:nvSpPr>
          <p:cNvPr id="34" name="Content Placeholder 2">
            <a:extLst>
              <a:ext uri="{FF2B5EF4-FFF2-40B4-BE49-F238E27FC236}">
                <a16:creationId xmlns:a16="http://schemas.microsoft.com/office/drawing/2014/main" id="{7072089D-2C9A-4D50-AD06-D15E2233C0AD}"/>
              </a:ext>
            </a:extLst>
          </p:cNvPr>
          <p:cNvSpPr txBox="1">
            <a:spLocks/>
          </p:cNvSpPr>
          <p:nvPr/>
        </p:nvSpPr>
        <p:spPr>
          <a:xfrm>
            <a:off x="522986" y="5148591"/>
            <a:ext cx="5108170" cy="455705"/>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200"/>
              </a:spcAf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O.3.5 Create infrastructures </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for the charging of e-mobility, h-mobility</a:t>
            </a:r>
            <a:endParaRPr lang="en-GB" sz="1600" b="1" kern="14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36" name="Content Placeholder 2">
            <a:extLst>
              <a:ext uri="{FF2B5EF4-FFF2-40B4-BE49-F238E27FC236}">
                <a16:creationId xmlns:a16="http://schemas.microsoft.com/office/drawing/2014/main" id="{50A31224-A879-402D-AA29-23D64B0DC835}"/>
              </a:ext>
            </a:extLst>
          </p:cNvPr>
          <p:cNvSpPr txBox="1">
            <a:spLocks/>
          </p:cNvSpPr>
          <p:nvPr/>
        </p:nvSpPr>
        <p:spPr>
          <a:xfrm>
            <a:off x="1787562" y="5343160"/>
            <a:ext cx="3835993" cy="1004156"/>
          </a:xfrm>
          <a:prstGeom prst="rect">
            <a:avLst/>
          </a:prstGeom>
          <a:solidFill>
            <a:srgbClr val="00B050">
              <a:alpha val="60392"/>
            </a:srgb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0" i="0" u="none" strike="noStrike" kern="1200" dirty="0">
                <a:solidFill>
                  <a:srgbClr val="000000"/>
                </a:solidFill>
                <a:effectLst/>
                <a:latin typeface="+mj-lt"/>
                <a:ea typeface="+mn-ea"/>
                <a:cs typeface="+mn-cs"/>
              </a:rPr>
              <a:t>Recharging station for CERN &amp; official e-cars and private cars</a:t>
            </a:r>
          </a:p>
        </p:txBody>
      </p:sp>
      <p:pic>
        <p:nvPicPr>
          <p:cNvPr id="37" name="Picture 2" descr="THHGTC &lt; ATLAS &lt; TWiki">
            <a:extLst>
              <a:ext uri="{FF2B5EF4-FFF2-40B4-BE49-F238E27FC236}">
                <a16:creationId xmlns:a16="http://schemas.microsoft.com/office/drawing/2014/main" id="{6C16EFFA-F246-4903-9081-0231E2D10F5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6249" y="1917486"/>
            <a:ext cx="1370098" cy="1026251"/>
          </a:xfrm>
          <a:prstGeom prst="rect">
            <a:avLst/>
          </a:prstGeom>
          <a:noFill/>
          <a:extLst>
            <a:ext uri="{909E8E84-426E-40DD-AFC4-6F175D3DCCD1}">
              <a14:hiddenFill xmlns:a14="http://schemas.microsoft.com/office/drawing/2010/main">
                <a:solidFill>
                  <a:srgbClr val="FFFFFF"/>
                </a:solidFill>
              </a14:hiddenFill>
            </a:ext>
          </a:extLst>
        </p:spPr>
      </p:pic>
      <p:sp>
        <p:nvSpPr>
          <p:cNvPr id="38" name="Content Placeholder 2">
            <a:extLst>
              <a:ext uri="{FF2B5EF4-FFF2-40B4-BE49-F238E27FC236}">
                <a16:creationId xmlns:a16="http://schemas.microsoft.com/office/drawing/2014/main" id="{7F04190F-28BE-4622-97C3-D6D8D1E8486C}"/>
              </a:ext>
            </a:extLst>
          </p:cNvPr>
          <p:cNvSpPr txBox="1">
            <a:spLocks/>
          </p:cNvSpPr>
          <p:nvPr/>
        </p:nvSpPr>
        <p:spPr>
          <a:xfrm>
            <a:off x="7947824" y="1958499"/>
            <a:ext cx="3761865" cy="1012471"/>
          </a:xfrm>
          <a:prstGeom prst="rect">
            <a:avLst/>
          </a:prstGeom>
          <a:gradFill flip="none" rotWithShape="1">
            <a:gsLst>
              <a:gs pos="37000">
                <a:srgbClr val="32BD68"/>
              </a:gs>
              <a:gs pos="0">
                <a:srgbClr val="4EC476"/>
              </a:gs>
              <a:gs pos="48000">
                <a:schemeClr val="accent4">
                  <a:lumMod val="20000"/>
                  <a:lumOff val="80000"/>
                </a:schemeClr>
              </a:gs>
              <a:gs pos="100000">
                <a:schemeClr val="accent4">
                  <a:lumMod val="20000"/>
                  <a:lumOff val="80000"/>
                </a:schemeClr>
              </a:gs>
              <a:gs pos="0">
                <a:srgbClr val="00B050"/>
              </a:gs>
            </a:gsLst>
            <a:path path="circle">
              <a:fillToRect r="100000" b="100000"/>
            </a:path>
            <a:tileRect l="-100000" t="-100000"/>
          </a:gra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
              <a:buNone/>
            </a:pPr>
            <a:r>
              <a:rPr lang="en-GB" sz="1600" b="0" i="0" u="none" strike="noStrike" dirty="0">
                <a:solidFill>
                  <a:srgbClr val="000000"/>
                </a:solidFill>
                <a:effectLst/>
                <a:latin typeface="+mj-lt"/>
              </a:rPr>
              <a:t>Renewal technical fleet (e-test)</a:t>
            </a:r>
          </a:p>
        </p:txBody>
      </p:sp>
      <p:pic>
        <p:nvPicPr>
          <p:cNvPr id="39" name="Picture 4" descr="Physics as my dream: June 2010">
            <a:extLst>
              <a:ext uri="{FF2B5EF4-FFF2-40B4-BE49-F238E27FC236}">
                <a16:creationId xmlns:a16="http://schemas.microsoft.com/office/drawing/2014/main" id="{89F3360D-99F4-4A2F-B47E-640388863B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64751" y="3016400"/>
            <a:ext cx="1370099" cy="1027574"/>
          </a:xfrm>
          <a:prstGeom prst="rect">
            <a:avLst/>
          </a:prstGeom>
          <a:noFill/>
          <a:extLst>
            <a:ext uri="{909E8E84-426E-40DD-AFC4-6F175D3DCCD1}">
              <a14:hiddenFill xmlns:a14="http://schemas.microsoft.com/office/drawing/2010/main">
                <a:solidFill>
                  <a:srgbClr val="FFFFFF"/>
                </a:solidFill>
              </a14:hiddenFill>
            </a:ext>
          </a:extLst>
        </p:spPr>
      </p:pic>
      <p:sp>
        <p:nvSpPr>
          <p:cNvPr id="41" name="Content Placeholder 2">
            <a:extLst>
              <a:ext uri="{FF2B5EF4-FFF2-40B4-BE49-F238E27FC236}">
                <a16:creationId xmlns:a16="http://schemas.microsoft.com/office/drawing/2014/main" id="{962F1096-7A38-4AC7-B266-37E233CFE811}"/>
              </a:ext>
            </a:extLst>
          </p:cNvPr>
          <p:cNvSpPr txBox="1">
            <a:spLocks/>
          </p:cNvSpPr>
          <p:nvPr/>
        </p:nvSpPr>
        <p:spPr>
          <a:xfrm>
            <a:off x="7947823" y="3028109"/>
            <a:ext cx="3761865" cy="993676"/>
          </a:xfrm>
          <a:prstGeom prst="rect">
            <a:avLst/>
          </a:prstGeom>
          <a:gradFill flip="none" rotWithShape="1">
            <a:gsLst>
              <a:gs pos="28000">
                <a:srgbClr val="32BD68"/>
              </a:gs>
              <a:gs pos="0">
                <a:srgbClr val="4EC476"/>
              </a:gs>
              <a:gs pos="38000">
                <a:schemeClr val="accent4">
                  <a:lumMod val="20000"/>
                  <a:lumOff val="80000"/>
                </a:schemeClr>
              </a:gs>
              <a:gs pos="100000">
                <a:schemeClr val="accent4">
                  <a:lumMod val="20000"/>
                  <a:lumOff val="80000"/>
                </a:schemeClr>
              </a:gs>
              <a:gs pos="0">
                <a:srgbClr val="00B050"/>
              </a:gs>
            </a:gsLst>
            <a:path path="circle">
              <a:fillToRect r="100000" b="100000"/>
            </a:path>
            <a:tileRect l="-100000" t="-100000"/>
          </a:gra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
              <a:buNone/>
            </a:pPr>
            <a:r>
              <a:rPr lang="en-GB" sz="1600" b="0" i="0" u="none" strike="noStrike" dirty="0">
                <a:solidFill>
                  <a:srgbClr val="000000"/>
                </a:solidFill>
                <a:effectLst/>
                <a:latin typeface="+mj-lt"/>
              </a:rPr>
              <a:t>Optimization of CERN fleet</a:t>
            </a:r>
          </a:p>
          <a:p>
            <a:pPr marL="0" indent="0" algn="ctr" fontAlgn="b">
              <a:buNone/>
            </a:pPr>
            <a:r>
              <a:rPr lang="en-GB" sz="1600" dirty="0">
                <a:solidFill>
                  <a:srgbClr val="000000"/>
                </a:solidFill>
                <a:latin typeface="+mj-lt"/>
              </a:rPr>
              <a:t>(decrease 25%)</a:t>
            </a:r>
            <a:endParaRPr lang="en-GB" sz="1600" b="0" i="0" u="none" strike="noStrike" dirty="0">
              <a:solidFill>
                <a:srgbClr val="000000"/>
              </a:solidFill>
              <a:effectLst/>
              <a:latin typeface="+mj-lt"/>
            </a:endParaRPr>
          </a:p>
        </p:txBody>
      </p:sp>
      <p:sp>
        <p:nvSpPr>
          <p:cNvPr id="43" name="Content Placeholder 2">
            <a:extLst>
              <a:ext uri="{FF2B5EF4-FFF2-40B4-BE49-F238E27FC236}">
                <a16:creationId xmlns:a16="http://schemas.microsoft.com/office/drawing/2014/main" id="{DF5E5541-C065-4B0B-9F08-701741D0C0B9}"/>
              </a:ext>
            </a:extLst>
          </p:cNvPr>
          <p:cNvSpPr txBox="1">
            <a:spLocks/>
          </p:cNvSpPr>
          <p:nvPr/>
        </p:nvSpPr>
        <p:spPr>
          <a:xfrm>
            <a:off x="6264751" y="4204348"/>
            <a:ext cx="5444937" cy="393120"/>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200"/>
              </a:spcAf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O.3.4 Review the entrances </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to the sites to make more agile the access to the sites</a:t>
            </a:r>
            <a:endParaRPr lang="en-GB" sz="1600" b="1" kern="14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44" name="Content Placeholder 2">
            <a:extLst>
              <a:ext uri="{FF2B5EF4-FFF2-40B4-BE49-F238E27FC236}">
                <a16:creationId xmlns:a16="http://schemas.microsoft.com/office/drawing/2014/main" id="{DA9190F9-597F-48C5-BFE9-25C9514E60BD}"/>
              </a:ext>
            </a:extLst>
          </p:cNvPr>
          <p:cNvSpPr txBox="1">
            <a:spLocks/>
          </p:cNvSpPr>
          <p:nvPr/>
        </p:nvSpPr>
        <p:spPr>
          <a:xfrm>
            <a:off x="7891252" y="4645816"/>
            <a:ext cx="3777762" cy="1073313"/>
          </a:xfrm>
          <a:prstGeom prst="rect">
            <a:avLst/>
          </a:prstGeom>
          <a:gradFill flip="none" rotWithShape="1">
            <a:gsLst>
              <a:gs pos="20000">
                <a:srgbClr val="32BD68"/>
              </a:gs>
              <a:gs pos="0">
                <a:srgbClr val="4EC476"/>
              </a:gs>
              <a:gs pos="36000">
                <a:schemeClr val="accent4">
                  <a:lumMod val="20000"/>
                  <a:lumOff val="80000"/>
                </a:schemeClr>
              </a:gs>
              <a:gs pos="100000">
                <a:schemeClr val="accent4">
                  <a:lumMod val="20000"/>
                  <a:lumOff val="80000"/>
                </a:schemeClr>
              </a:gs>
              <a:gs pos="0">
                <a:srgbClr val="00B050"/>
              </a:gs>
            </a:gsLst>
            <a:path path="circle">
              <a:fillToRect r="100000" b="100000"/>
            </a:path>
            <a:tileRect l="-100000" t="-100000"/>
          </a:gradFill>
        </p:spPr>
        <p:txBody>
          <a:bodyPr wrap="square" lIns="180000" rIns="180000" rtlCol="0" anchor="ctr" anchorCtr="0">
            <a:noAutofit/>
          </a:bodyPr>
          <a:lstStyle>
            <a:defPPr>
              <a:defRPr lang="en-US"/>
            </a:defPPr>
            <a:lvl1pPr indent="0" algn="ctr" defTabSz="914400" fontAlgn="b">
              <a:lnSpc>
                <a:spcPct val="90000"/>
              </a:lnSpc>
              <a:spcBef>
                <a:spcPts val="1000"/>
              </a:spcBef>
              <a:buFont typeface="Arial" panose="020B0604020202020204" pitchFamily="34" charset="0"/>
              <a:buNone/>
              <a:defRPr b="0" i="0" u="none" strike="noStrike">
                <a:solidFill>
                  <a:srgbClr val="000000"/>
                </a:solidFill>
                <a:effectLst/>
                <a:latin typeface="+mj-lt"/>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algn="l" fontAlgn="b"/>
            <a:r>
              <a:rPr lang="en-GB" sz="1600" b="0" i="0" u="none" strike="noStrike" dirty="0">
                <a:solidFill>
                  <a:srgbClr val="000000"/>
                </a:solidFill>
                <a:effectLst/>
                <a:latin typeface="+mj-lt"/>
              </a:rPr>
              <a:t>Review of site entrance to allow soft mobility access</a:t>
            </a:r>
          </a:p>
        </p:txBody>
      </p:sp>
      <p:pic>
        <p:nvPicPr>
          <p:cNvPr id="45" name="Picture 6" descr="P7 site">
            <a:extLst>
              <a:ext uri="{FF2B5EF4-FFF2-40B4-BE49-F238E27FC236}">
                <a16:creationId xmlns:a16="http://schemas.microsoft.com/office/drawing/2014/main" id="{909162A3-ABD3-428B-A432-F07F2D82C65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2592" r="16595"/>
          <a:stretch/>
        </p:blipFill>
        <p:spPr bwMode="auto">
          <a:xfrm>
            <a:off x="6264752" y="4683685"/>
            <a:ext cx="1403056" cy="103544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6">
            <a:extLst>
              <a:ext uri="{FF2B5EF4-FFF2-40B4-BE49-F238E27FC236}">
                <a16:creationId xmlns:a16="http://schemas.microsoft.com/office/drawing/2014/main" id="{C822FCB0-6421-4288-94DC-3A5FDA9717A7}"/>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9" name="Slide Number Placeholder 5">
            <a:extLst>
              <a:ext uri="{FF2B5EF4-FFF2-40B4-BE49-F238E27FC236}">
                <a16:creationId xmlns:a16="http://schemas.microsoft.com/office/drawing/2014/main" id="{DC6FA626-5844-4F01-BDA7-669F2FEBFB42}"/>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25</a:t>
            </a:fld>
            <a:endParaRPr lang="en-US"/>
          </a:p>
        </p:txBody>
      </p:sp>
      <p:sp>
        <p:nvSpPr>
          <p:cNvPr id="2" name="Rectangle 1">
            <a:extLst>
              <a:ext uri="{FF2B5EF4-FFF2-40B4-BE49-F238E27FC236}">
                <a16:creationId xmlns:a16="http://schemas.microsoft.com/office/drawing/2014/main" id="{4F5E4192-0C69-E1AF-A03F-5F9E0D580F05}"/>
              </a:ext>
            </a:extLst>
          </p:cNvPr>
          <p:cNvSpPr/>
          <p:nvPr/>
        </p:nvSpPr>
        <p:spPr>
          <a:xfrm>
            <a:off x="6168008" y="1124744"/>
            <a:ext cx="5959871" cy="30312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70640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a:xfrm>
            <a:off x="11064552" y="3839223"/>
            <a:ext cx="681254" cy="365125"/>
          </a:xfrm>
        </p:spPr>
        <p:txBody>
          <a:bodyPr/>
          <a:lstStyle/>
          <a:p>
            <a:pPr>
              <a:defRPr/>
            </a:pPr>
            <a:fld id="{36B5EA5A-BC32-A742-B11B-8E7414D5B535}" type="slidenum">
              <a:rPr lang="en-US"/>
              <a:t>26</a:t>
            </a:fld>
            <a:endParaRPr lang="en-US"/>
          </a:p>
        </p:txBody>
      </p:sp>
      <p:sp>
        <p:nvSpPr>
          <p:cNvPr id="22" name="TextBox 4">
            <a:extLst>
              <a:ext uri="{FF2B5EF4-FFF2-40B4-BE49-F238E27FC236}">
                <a16:creationId xmlns:a16="http://schemas.microsoft.com/office/drawing/2014/main" id="{230A2857-7818-44B2-A009-CED4DE5B9DDC}"/>
              </a:ext>
            </a:extLst>
          </p:cNvPr>
          <p:cNvSpPr txBox="1"/>
          <p:nvPr/>
        </p:nvSpPr>
        <p:spPr>
          <a:xfrm>
            <a:off x="64120" y="55312"/>
            <a:ext cx="12401263" cy="769441"/>
          </a:xfrm>
          <a:prstGeom prst="rect">
            <a:avLst/>
          </a:prstGeom>
          <a:noFill/>
        </p:spPr>
        <p:txBody>
          <a:bodyPr wrap="square" lIns="0" rIns="0" rtlCol="0">
            <a:spAutoFit/>
          </a:bodyPr>
          <a:lstStyle/>
          <a:p>
            <a:pPr algn="ctr"/>
            <a:r>
              <a:rPr lang="en-GB" sz="4400" dirty="0">
                <a:latin typeface="Franklin Gothic Heavy" panose="020B0903020102020204" pitchFamily="34" charset="0"/>
              </a:rPr>
              <a:t>SUSTAINABLE </a:t>
            </a:r>
            <a:r>
              <a:rPr lang="en-GB" sz="4400" dirty="0">
                <a:solidFill>
                  <a:schemeClr val="bg1">
                    <a:lumMod val="75000"/>
                  </a:schemeClr>
                </a:solidFill>
                <a:latin typeface="Franklin Gothic Heavy" panose="020B0903020102020204" pitchFamily="34" charset="0"/>
              </a:rPr>
              <a:t>ECO RESPONSIBLE</a:t>
            </a:r>
            <a:endParaRPr lang="en-US" sz="4400" dirty="0">
              <a:solidFill>
                <a:schemeClr val="bg1">
                  <a:lumMod val="75000"/>
                </a:schemeClr>
              </a:solidFill>
              <a:latin typeface="Franklin Gothic Heavy" panose="020B0903020102020204" pitchFamily="34" charset="0"/>
            </a:endParaRPr>
          </a:p>
        </p:txBody>
      </p:sp>
      <p:sp>
        <p:nvSpPr>
          <p:cNvPr id="23" name="Content Placeholder 2">
            <a:extLst>
              <a:ext uri="{FF2B5EF4-FFF2-40B4-BE49-F238E27FC236}">
                <a16:creationId xmlns:a16="http://schemas.microsoft.com/office/drawing/2014/main" id="{71A1610A-520C-4A2C-9FE3-5C398EF3FE45}"/>
              </a:ext>
            </a:extLst>
          </p:cNvPr>
          <p:cNvSpPr txBox="1">
            <a:spLocks/>
          </p:cNvSpPr>
          <p:nvPr/>
        </p:nvSpPr>
        <p:spPr>
          <a:xfrm>
            <a:off x="2934267" y="1124744"/>
            <a:ext cx="5816989" cy="712703"/>
          </a:xfrm>
          <a:prstGeom prst="rect">
            <a:avLst/>
          </a:prstGeom>
          <a:solidFill>
            <a:schemeClr val="bg1">
              <a:lumMod val="85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O.4.1 </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Impulse the </a:t>
            </a: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usage of vehicles with 0 or low CO</a:t>
            </a:r>
            <a:r>
              <a:rPr lang="en-GB" sz="1600" b="1" kern="1400" baseline="-25000" dirty="0">
                <a:effectLst/>
                <a:latin typeface="Calibri" panose="020F0502020204030204" pitchFamily="34" charset="0"/>
                <a:ea typeface="Times New Roman" panose="02020603050405020304" pitchFamily="18" charset="0"/>
                <a:cs typeface="Calibri" panose="020F0502020204030204" pitchFamily="34" charset="0"/>
              </a:rPr>
              <a:t>2</a:t>
            </a:r>
            <a:r>
              <a:rPr lang="en-GB" sz="1600" b="1" kern="1400" dirty="0">
                <a:effectLst/>
                <a:latin typeface="Calibri" panose="020F0502020204030204" pitchFamily="34" charset="0"/>
                <a:ea typeface="Times New Roman" panose="02020603050405020304" pitchFamily="18" charset="0"/>
                <a:cs typeface="Calibri" panose="020F0502020204030204" pitchFamily="34" charset="0"/>
              </a:rPr>
              <a:t> footprint </a:t>
            </a:r>
            <a:r>
              <a:rPr lang="en-GB" sz="1600" kern="1400" dirty="0">
                <a:effectLst/>
                <a:latin typeface="Calibri" panose="020F0502020204030204" pitchFamily="34" charset="0"/>
                <a:ea typeface="Times New Roman" panose="02020603050405020304" pitchFamily="18" charset="0"/>
                <a:cs typeface="Calibri" panose="020F0502020204030204" pitchFamily="34" charset="0"/>
              </a:rPr>
              <a:t>when possible</a:t>
            </a:r>
          </a:p>
        </p:txBody>
      </p:sp>
      <p:sp>
        <p:nvSpPr>
          <p:cNvPr id="29" name="Content Placeholder 2">
            <a:extLst>
              <a:ext uri="{FF2B5EF4-FFF2-40B4-BE49-F238E27FC236}">
                <a16:creationId xmlns:a16="http://schemas.microsoft.com/office/drawing/2014/main" id="{D299ED31-3F44-47F2-A3F1-8400E042A960}"/>
              </a:ext>
            </a:extLst>
          </p:cNvPr>
          <p:cNvSpPr txBox="1">
            <a:spLocks/>
          </p:cNvSpPr>
          <p:nvPr/>
        </p:nvSpPr>
        <p:spPr>
          <a:xfrm>
            <a:off x="4856831" y="1931336"/>
            <a:ext cx="3951400" cy="1164190"/>
          </a:xfrm>
          <a:prstGeom prst="rect">
            <a:avLst/>
          </a:prstGeom>
          <a:gradFill flip="none" rotWithShape="1">
            <a:gsLst>
              <a:gs pos="24000">
                <a:srgbClr val="32BD68"/>
              </a:gs>
              <a:gs pos="0">
                <a:srgbClr val="4EC476"/>
              </a:gs>
              <a:gs pos="66000">
                <a:schemeClr val="accent4">
                  <a:lumMod val="20000"/>
                  <a:lumOff val="80000"/>
                </a:schemeClr>
              </a:gs>
              <a:gs pos="100000">
                <a:schemeClr val="accent4">
                  <a:lumMod val="20000"/>
                  <a:lumOff val="80000"/>
                </a:schemeClr>
              </a:gs>
              <a:gs pos="0">
                <a:srgbClr val="00B050"/>
              </a:gs>
            </a:gsLst>
            <a:path path="circle">
              <a:fillToRect r="100000" b="100000"/>
            </a:path>
            <a:tileRect l="-100000" t="-100000"/>
          </a:gra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
              <a:buNone/>
            </a:pPr>
            <a:r>
              <a:rPr lang="en-GB" sz="1600" b="0" i="0" u="none" strike="noStrike" dirty="0">
                <a:solidFill>
                  <a:srgbClr val="000000"/>
                </a:solidFill>
                <a:effectLst/>
                <a:latin typeface="+mj-lt"/>
              </a:rPr>
              <a:t>Test of small electrical vehicles</a:t>
            </a:r>
          </a:p>
          <a:p>
            <a:pPr marL="0" indent="0" algn="ctr" fontAlgn="b">
              <a:buNone/>
            </a:pPr>
            <a:r>
              <a:rPr lang="en-GB" sz="1600" dirty="0">
                <a:solidFill>
                  <a:srgbClr val="000000"/>
                </a:solidFill>
                <a:latin typeface="+mj-lt"/>
              </a:rPr>
              <a:t>(max. 45 km/h)</a:t>
            </a:r>
            <a:endParaRPr lang="en-GB" sz="1600" b="0" i="0" u="none" strike="noStrike" dirty="0">
              <a:solidFill>
                <a:srgbClr val="000000"/>
              </a:solidFill>
              <a:effectLst/>
              <a:latin typeface="+mj-lt"/>
            </a:endParaRPr>
          </a:p>
        </p:txBody>
      </p:sp>
      <p:sp>
        <p:nvSpPr>
          <p:cNvPr id="30" name="Content Placeholder 2">
            <a:extLst>
              <a:ext uri="{FF2B5EF4-FFF2-40B4-BE49-F238E27FC236}">
                <a16:creationId xmlns:a16="http://schemas.microsoft.com/office/drawing/2014/main" id="{515A32C8-562F-477A-994B-3BCA1AFF43A9}"/>
              </a:ext>
            </a:extLst>
          </p:cNvPr>
          <p:cNvSpPr txBox="1">
            <a:spLocks/>
          </p:cNvSpPr>
          <p:nvPr/>
        </p:nvSpPr>
        <p:spPr>
          <a:xfrm>
            <a:off x="4822759" y="3167767"/>
            <a:ext cx="3928497" cy="1164190"/>
          </a:xfrm>
          <a:prstGeom prst="rect">
            <a:avLst/>
          </a:prstGeom>
          <a:solidFill>
            <a:schemeClr val="accent4">
              <a:lumMod val="20000"/>
              <a:lumOff val="80000"/>
              <a:alpha val="60392"/>
            </a:schemeClr>
          </a:solidFill>
        </p:spPr>
        <p:txBody>
          <a:bodyPr wrap="square" lIns="180000" rIns="18000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
              <a:buNone/>
            </a:pPr>
            <a:r>
              <a:rPr lang="en-GB" sz="1600" b="0" i="0" u="none" strike="noStrike" dirty="0">
                <a:solidFill>
                  <a:srgbClr val="000000"/>
                </a:solidFill>
                <a:effectLst/>
                <a:latin typeface="+mj-lt"/>
              </a:rPr>
              <a:t>Electrical vehicles for car sharing long distance and material transport </a:t>
            </a:r>
          </a:p>
        </p:txBody>
      </p:sp>
      <p:pic>
        <p:nvPicPr>
          <p:cNvPr id="3" name="Image 2">
            <a:extLst>
              <a:ext uri="{FF2B5EF4-FFF2-40B4-BE49-F238E27FC236}">
                <a16:creationId xmlns:a16="http://schemas.microsoft.com/office/drawing/2014/main" id="{A7E04732-D6C9-440D-BDA4-08233DDB0BAF}"/>
              </a:ext>
            </a:extLst>
          </p:cNvPr>
          <p:cNvPicPr>
            <a:picLocks noChangeAspect="1"/>
          </p:cNvPicPr>
          <p:nvPr/>
        </p:nvPicPr>
        <p:blipFill>
          <a:blip r:embed="rId2"/>
          <a:stretch>
            <a:fillRect/>
          </a:stretch>
        </p:blipFill>
        <p:spPr>
          <a:xfrm>
            <a:off x="2943679" y="1931336"/>
            <a:ext cx="1761512" cy="1000406"/>
          </a:xfrm>
          <a:prstGeom prst="rect">
            <a:avLst/>
          </a:prstGeom>
        </p:spPr>
      </p:pic>
      <p:pic>
        <p:nvPicPr>
          <p:cNvPr id="5" name="Image 4">
            <a:extLst>
              <a:ext uri="{FF2B5EF4-FFF2-40B4-BE49-F238E27FC236}">
                <a16:creationId xmlns:a16="http://schemas.microsoft.com/office/drawing/2014/main" id="{06CB6BAC-37A1-461A-B93E-C4D2747760E6}"/>
              </a:ext>
            </a:extLst>
          </p:cNvPr>
          <p:cNvPicPr>
            <a:picLocks noChangeAspect="1"/>
          </p:cNvPicPr>
          <p:nvPr/>
        </p:nvPicPr>
        <p:blipFill>
          <a:blip r:embed="rId3"/>
          <a:stretch>
            <a:fillRect/>
          </a:stretch>
        </p:blipFill>
        <p:spPr>
          <a:xfrm>
            <a:off x="2583750" y="3167767"/>
            <a:ext cx="2144098" cy="1135302"/>
          </a:xfrm>
          <a:prstGeom prst="rect">
            <a:avLst/>
          </a:prstGeom>
        </p:spPr>
      </p:pic>
      <p:sp>
        <p:nvSpPr>
          <p:cNvPr id="9" name="TextBox 6">
            <a:extLst>
              <a:ext uri="{FF2B5EF4-FFF2-40B4-BE49-F238E27FC236}">
                <a16:creationId xmlns:a16="http://schemas.microsoft.com/office/drawing/2014/main" id="{30805FD4-5DFD-4682-A633-798FF31D9BB7}"/>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10" name="Slide Number Placeholder 5">
            <a:extLst>
              <a:ext uri="{FF2B5EF4-FFF2-40B4-BE49-F238E27FC236}">
                <a16:creationId xmlns:a16="http://schemas.microsoft.com/office/drawing/2014/main" id="{FDEA4AA5-D2AF-4E03-A152-40C09A3A093C}"/>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26</a:t>
            </a:fld>
            <a:endParaRPr lang="en-US"/>
          </a:p>
        </p:txBody>
      </p:sp>
      <p:sp>
        <p:nvSpPr>
          <p:cNvPr id="11" name="Rectangle 10">
            <a:extLst>
              <a:ext uri="{FF2B5EF4-FFF2-40B4-BE49-F238E27FC236}">
                <a16:creationId xmlns:a16="http://schemas.microsoft.com/office/drawing/2014/main" id="{D4E1FEBA-5C8B-1545-500F-416B21C11DB8}"/>
              </a:ext>
            </a:extLst>
          </p:cNvPr>
          <p:cNvSpPr/>
          <p:nvPr/>
        </p:nvSpPr>
        <p:spPr bwMode="auto">
          <a:xfrm>
            <a:off x="2583751" y="1003384"/>
            <a:ext cx="6320562" cy="343372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176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27</a:t>
            </a:fld>
            <a:endParaRPr lang="en-US" dirty="0"/>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0" name="Title 6">
            <a:extLst>
              <a:ext uri="{FF2B5EF4-FFF2-40B4-BE49-F238E27FC236}">
                <a16:creationId xmlns:a16="http://schemas.microsoft.com/office/drawing/2014/main" id="{4FE9CDFC-1C52-4050-9229-FD779050DD6C}"/>
              </a:ext>
            </a:extLst>
          </p:cNvPr>
          <p:cNvSpPr/>
          <p:nvPr/>
        </p:nvSpPr>
        <p:spPr bwMode="auto">
          <a:xfrm>
            <a:off x="623392" y="1916832"/>
            <a:ext cx="10153128" cy="2529923"/>
          </a:xfrm>
          <a:prstGeom prst="rect">
            <a:avLst/>
          </a:prstGeom>
          <a:noFill/>
        </p:spPr>
        <p:txBody>
          <a:bodyPr wrap="square" lIns="0" rIns="0" rtlCol="0">
            <a:sp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en-US" dirty="0">
                <a:solidFill>
                  <a:schemeClr val="bg1">
                    <a:lumMod val="75000"/>
                  </a:schemeClr>
                </a:solidFill>
                <a:latin typeface="Franklin Gothic Heavy" panose="020B0903020102020204" pitchFamily="34" charset="0"/>
              </a:rPr>
              <a:t>Mobility services evolvement since last year</a:t>
            </a:r>
            <a:endParaRPr lang="fr-FR"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p:txBody>
      </p:sp>
    </p:spTree>
    <p:extLst>
      <p:ext uri="{BB962C8B-B14F-4D97-AF65-F5344CB8AC3E}">
        <p14:creationId xmlns:p14="http://schemas.microsoft.com/office/powerpoint/2010/main" val="1581136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28</a:t>
            </a:fld>
            <a:endParaRPr lang="en-US"/>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pic>
        <p:nvPicPr>
          <p:cNvPr id="19" name="Picture 2" descr="White floor for new car parking Premium Photo">
            <a:extLst>
              <a:ext uri="{FF2B5EF4-FFF2-40B4-BE49-F238E27FC236}">
                <a16:creationId xmlns:a16="http://schemas.microsoft.com/office/drawing/2014/main" id="{4327626C-4C28-4CC4-BDA6-27C91D4DDC23}"/>
              </a:ext>
            </a:extLst>
          </p:cNvPr>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a:stretch>
            <a:fillRect/>
          </a:stretch>
        </p:blipFill>
        <p:spPr bwMode="auto">
          <a:xfrm>
            <a:off x="2828552" y="0"/>
            <a:ext cx="9363448" cy="6237312"/>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6">
            <a:extLst>
              <a:ext uri="{FF2B5EF4-FFF2-40B4-BE49-F238E27FC236}">
                <a16:creationId xmlns:a16="http://schemas.microsoft.com/office/drawing/2014/main" id="{4FE9CDFC-1C52-4050-9229-FD779050DD6C}"/>
              </a:ext>
            </a:extLst>
          </p:cNvPr>
          <p:cNvSpPr/>
          <p:nvPr/>
        </p:nvSpPr>
        <p:spPr bwMode="auto">
          <a:xfrm>
            <a:off x="191344" y="229369"/>
            <a:ext cx="10153080"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US" sz="3600" dirty="0"/>
              <a:t>Mobility Centre: non-stop opening hours</a:t>
            </a:r>
          </a:p>
        </p:txBody>
      </p:sp>
      <p:sp>
        <p:nvSpPr>
          <p:cNvPr id="21" name="Content Placeholder 3">
            <a:extLst>
              <a:ext uri="{FF2B5EF4-FFF2-40B4-BE49-F238E27FC236}">
                <a16:creationId xmlns:a16="http://schemas.microsoft.com/office/drawing/2014/main" id="{B8966059-0ABE-4287-A5B2-B3B8D8827DAF}"/>
              </a:ext>
            </a:extLst>
          </p:cNvPr>
          <p:cNvSpPr>
            <a:spLocks/>
          </p:cNvSpPr>
          <p:nvPr/>
        </p:nvSpPr>
        <p:spPr bwMode="auto">
          <a:xfrm>
            <a:off x="92592" y="1628800"/>
            <a:ext cx="8048713" cy="2279277"/>
          </a:xfrm>
          <a:prstGeom prst="rect">
            <a:avLst/>
          </a:prstGeom>
          <a:solidFill>
            <a:schemeClr val="bg1">
              <a:alpha val="60000"/>
            </a:schemeClr>
          </a:solidFill>
          <a:ln>
            <a:solidFill>
              <a:schemeClr val="bg1">
                <a:lumMod val="65000"/>
              </a:schemeClr>
            </a:solidFill>
          </a:ln>
        </p:spPr>
        <p:txBody>
          <a:bodyPr vert="horz" wrap="square" lIns="91440" tIns="45720" rIns="91440" bIns="45720" numCol="1" anchor="ctr" anchorCtr="0" compatLnSpc="1">
            <a:prstTxWarp prst="textNoShape">
              <a:avLst/>
            </a:prstTxWarp>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174625" lvl="1" indent="0">
              <a:lnSpc>
                <a:spcPct val="100000"/>
              </a:lnSpc>
              <a:spcBef>
                <a:spcPts val="0"/>
              </a:spcBef>
              <a:buNone/>
              <a:defRPr/>
            </a:pPr>
            <a:r>
              <a:rPr lang="en-GB" sz="1600" b="1" dirty="0">
                <a:latin typeface="Calibri Light" panose="020F0302020204030204" pitchFamily="34" charset="0"/>
                <a:cs typeface="Calibri Light" panose="020F0302020204030204" pitchFamily="34" charset="0"/>
              </a:rPr>
              <a:t>Extension of opening hours at the Mobility Centre:</a:t>
            </a:r>
          </a:p>
          <a:p>
            <a:pPr marL="174625" lvl="1" indent="0">
              <a:lnSpc>
                <a:spcPct val="100000"/>
              </a:lnSpc>
              <a:spcBef>
                <a:spcPts val="0"/>
              </a:spcBef>
              <a:buNone/>
              <a:defRPr/>
            </a:pPr>
            <a:endParaRPr lang="en-GB" sz="1600" b="1" dirty="0">
              <a:latin typeface="Calibri Light" panose="020F0302020204030204" pitchFamily="34" charset="0"/>
              <a:cs typeface="Calibri Light" panose="020F0302020204030204" pitchFamily="34" charset="0"/>
            </a:endParaRPr>
          </a:p>
          <a:p>
            <a:pPr marL="174625" lvl="1" indent="0">
              <a:lnSpc>
                <a:spcPct val="100000"/>
              </a:lnSpc>
              <a:spcBef>
                <a:spcPts val="0"/>
              </a:spcBef>
              <a:buNone/>
              <a:defRPr/>
            </a:pPr>
            <a:r>
              <a:rPr lang="en-GB" sz="1600" dirty="0">
                <a:latin typeface="Calibri Light" panose="020F0302020204030204" pitchFamily="34" charset="0"/>
                <a:cs typeface="Calibri Light" panose="020F0302020204030204" pitchFamily="34" charset="0"/>
              </a:rPr>
              <a:t>The Mobility Centre is now open </a:t>
            </a:r>
            <a:r>
              <a:rPr lang="en-GB" sz="1600" b="1" dirty="0">
                <a:latin typeface="Calibri Light" panose="020F0302020204030204" pitchFamily="34" charset="0"/>
                <a:cs typeface="Calibri Light" panose="020F0302020204030204" pitchFamily="34" charset="0"/>
              </a:rPr>
              <a:t>Mondays to Fridays from 8 a.m. to 5 p.m. NON-STOP </a:t>
            </a:r>
            <a:r>
              <a:rPr lang="en-GB" sz="1600" dirty="0">
                <a:latin typeface="Calibri Light" panose="020F0302020204030204" pitchFamily="34" charset="0"/>
                <a:cs typeface="Calibri Light" panose="020F0302020204030204" pitchFamily="34" charset="0"/>
              </a:rPr>
              <a:t>at its new premises close to Entrance A (clubs car park), allowing wider opening hours for any mobility purposes (bikes and cars rental, car plates documentation, CERN mobility information, etc..).</a:t>
            </a:r>
          </a:p>
        </p:txBody>
      </p:sp>
      <p:pic>
        <p:nvPicPr>
          <p:cNvPr id="22" name="Picture 8">
            <a:extLst>
              <a:ext uri="{FF2B5EF4-FFF2-40B4-BE49-F238E27FC236}">
                <a16:creationId xmlns:a16="http://schemas.microsoft.com/office/drawing/2014/main" id="{D289BB45-65B1-4430-A685-1BC7A318ECCC}"/>
              </a:ext>
            </a:extLst>
          </p:cNvPr>
          <p:cNvPicPr>
            <a:picLocks noChangeAspect="1"/>
          </p:cNvPicPr>
          <p:nvPr/>
        </p:nvPicPr>
        <p:blipFill>
          <a:blip r:embed="rId3"/>
          <a:stretch>
            <a:fillRect/>
          </a:stretch>
        </p:blipFill>
        <p:spPr bwMode="auto">
          <a:xfrm>
            <a:off x="79149" y="4077072"/>
            <a:ext cx="7889059" cy="223034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91195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29</a:t>
            </a:fld>
            <a:endParaRPr lang="en-US"/>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9" name="Content Placeholder 3">
            <a:extLst>
              <a:ext uri="{FF2B5EF4-FFF2-40B4-BE49-F238E27FC236}">
                <a16:creationId xmlns:a16="http://schemas.microsoft.com/office/drawing/2014/main" id="{4AF7439D-406F-4776-8D7F-826377BA588D}"/>
              </a:ext>
            </a:extLst>
          </p:cNvPr>
          <p:cNvSpPr>
            <a:spLocks/>
          </p:cNvSpPr>
          <p:nvPr/>
        </p:nvSpPr>
        <p:spPr bwMode="auto">
          <a:xfrm>
            <a:off x="135429" y="993458"/>
            <a:ext cx="6016850" cy="3430170"/>
          </a:xfrm>
          <a:prstGeom prst="rect">
            <a:avLst/>
          </a:prstGeom>
          <a:solidFill>
            <a:schemeClr val="bg1">
              <a:alpha val="60000"/>
            </a:schemeClr>
          </a:solidFill>
          <a:ln>
            <a:noFill/>
          </a:ln>
        </p:spPr>
        <p:txBody>
          <a:bodyPr vert="horz" wrap="square" lIns="91440" tIns="45720" rIns="91440" bIns="45720" numCol="1" anchor="ctr" anchorCtr="0" compatLnSpc="1">
            <a:prstTxWarp prst="textNoShape">
              <a:avLst/>
            </a:prstTxWarp>
            <a:noAutofit/>
          </a:bodyPr>
          <a:lstStyle>
            <a:defPPr>
              <a:defRPr lang="en-US"/>
            </a:defPPr>
            <a:lvl1pPr algn="l">
              <a:spcBef>
                <a:spcPts val="0"/>
              </a:spcBef>
              <a:spcAft>
                <a:spcPts val="0"/>
              </a:spcAft>
              <a:defRPr>
                <a:solidFill>
                  <a:schemeClr val="tx1"/>
                </a:solidFill>
                <a:latin typeface="Calibri"/>
                <a:ea typeface="+mn-ea"/>
                <a:cs typeface="+mn-cs"/>
              </a:defRPr>
            </a:lvl1pPr>
            <a:lvl2pPr marL="457200" algn="l">
              <a:spcBef>
                <a:spcPts val="0"/>
              </a:spcBef>
              <a:spcAft>
                <a:spcPts val="0"/>
              </a:spcAft>
              <a:defRPr>
                <a:solidFill>
                  <a:schemeClr val="tx1"/>
                </a:solidFill>
                <a:latin typeface="Calibri"/>
                <a:ea typeface="+mn-ea"/>
                <a:cs typeface="+mn-cs"/>
              </a:defRPr>
            </a:lvl2pPr>
            <a:lvl3pPr marL="914400" algn="l">
              <a:spcBef>
                <a:spcPts val="0"/>
              </a:spcBef>
              <a:spcAft>
                <a:spcPts val="0"/>
              </a:spcAft>
              <a:defRPr>
                <a:solidFill>
                  <a:schemeClr val="tx1"/>
                </a:solidFill>
                <a:latin typeface="Calibri"/>
                <a:ea typeface="+mn-ea"/>
                <a:cs typeface="+mn-cs"/>
              </a:defRPr>
            </a:lvl3pPr>
            <a:lvl4pPr marL="1371600" algn="l">
              <a:spcBef>
                <a:spcPts val="0"/>
              </a:spcBef>
              <a:spcAft>
                <a:spcPts val="0"/>
              </a:spcAft>
              <a:defRPr>
                <a:solidFill>
                  <a:schemeClr val="tx1"/>
                </a:solidFill>
                <a:latin typeface="Calibri"/>
                <a:ea typeface="+mn-ea"/>
                <a:cs typeface="+mn-cs"/>
              </a:defRPr>
            </a:lvl4pPr>
            <a:lvl5pPr marL="1828800" algn="l">
              <a:spcBef>
                <a:spcPts val="0"/>
              </a:spcBef>
              <a:spcAft>
                <a:spcPts val="0"/>
              </a:spcAft>
              <a:defRPr>
                <a:solidFill>
                  <a:schemeClr val="tx1"/>
                </a:solidFill>
                <a:latin typeface="Calibri"/>
                <a:ea typeface="+mn-ea"/>
                <a:cs typeface="+mn-cs"/>
              </a:defRPr>
            </a:lvl5pPr>
            <a:lvl6pPr marL="2286000" algn="l" defTabSz="914400">
              <a:defRPr>
                <a:solidFill>
                  <a:schemeClr val="tx1"/>
                </a:solidFill>
                <a:latin typeface="Calibri"/>
                <a:ea typeface="+mn-ea"/>
                <a:cs typeface="+mn-cs"/>
              </a:defRPr>
            </a:lvl6pPr>
            <a:lvl7pPr marL="2743200" algn="l" defTabSz="914400">
              <a:defRPr>
                <a:solidFill>
                  <a:schemeClr val="tx1"/>
                </a:solidFill>
                <a:latin typeface="Calibri"/>
                <a:ea typeface="+mn-ea"/>
                <a:cs typeface="+mn-cs"/>
              </a:defRPr>
            </a:lvl7pPr>
            <a:lvl8pPr marL="3200400" algn="l" defTabSz="914400">
              <a:defRPr>
                <a:solidFill>
                  <a:schemeClr val="tx1"/>
                </a:solidFill>
                <a:latin typeface="Calibri"/>
                <a:ea typeface="+mn-ea"/>
                <a:cs typeface="+mn-cs"/>
              </a:defRPr>
            </a:lvl8pPr>
            <a:lvl9pPr marL="3657600" algn="l" defTabSz="914400">
              <a:defRPr>
                <a:solidFill>
                  <a:schemeClr val="tx1"/>
                </a:solidFill>
                <a:latin typeface="Calibri"/>
                <a:ea typeface="+mn-ea"/>
                <a:cs typeface="+mn-cs"/>
              </a:defRPr>
            </a:lvl9pPr>
          </a:lstStyle>
          <a:p>
            <a:pPr marL="460375" lvl="1" indent="-285750">
              <a:spcBef>
                <a:spcPts val="1200"/>
              </a:spcBef>
              <a:buFontTx/>
              <a:buChar char="-"/>
              <a:defRPr/>
            </a:pPr>
            <a:r>
              <a:rPr lang="en-GB" sz="1600" dirty="0">
                <a:latin typeface="Calibri Light" panose="020F0302020204030204" pitchFamily="34" charset="0"/>
                <a:cs typeface="Calibri Light" panose="020F0302020204030204" pitchFamily="34" charset="0"/>
              </a:rPr>
              <a:t>234 green plates applications have been handled within the last 12 months</a:t>
            </a:r>
          </a:p>
          <a:p>
            <a:pPr marL="630238" lvl="3" indent="-182563">
              <a:lnSpc>
                <a:spcPct val="100000"/>
              </a:lnSpc>
              <a:spcBef>
                <a:spcPts val="0"/>
              </a:spcBef>
              <a:buFont typeface="Arial" panose="020B0604020202020204" pitchFamily="34" charset="0"/>
              <a:buChar char="•"/>
              <a:defRPr/>
            </a:pPr>
            <a:r>
              <a:rPr lang="en-GB" sz="1600" dirty="0">
                <a:latin typeface="Calibri Light" panose="020F0302020204030204" pitchFamily="34" charset="0"/>
                <a:cs typeface="Calibri Light" panose="020F0302020204030204" pitchFamily="34" charset="0"/>
              </a:rPr>
              <a:t>202 applications have been completed so far (86%)</a:t>
            </a:r>
          </a:p>
          <a:p>
            <a:pPr marL="630238" lvl="3" indent="-182563">
              <a:lnSpc>
                <a:spcPct val="100000"/>
              </a:lnSpc>
              <a:spcBef>
                <a:spcPts val="0"/>
              </a:spcBef>
              <a:buFont typeface="Arial" panose="020B0604020202020204" pitchFamily="34" charset="0"/>
              <a:buChar char="•"/>
              <a:defRPr/>
            </a:pPr>
            <a:r>
              <a:rPr lang="en-GB" sz="1600" b="1" dirty="0">
                <a:latin typeface="Calibri Light" panose="020F0302020204030204" pitchFamily="34" charset="0"/>
                <a:cs typeface="Calibri Light" panose="020F0302020204030204" pitchFamily="34" charset="0"/>
              </a:rPr>
              <a:t>27 files waiting for French authorities (12%)</a:t>
            </a:r>
          </a:p>
          <a:p>
            <a:pPr marL="630238" lvl="3" indent="-182563">
              <a:lnSpc>
                <a:spcPct val="100000"/>
              </a:lnSpc>
              <a:spcBef>
                <a:spcPts val="0"/>
              </a:spcBef>
              <a:buFont typeface="Arial" panose="020B0604020202020204" pitchFamily="34" charset="0"/>
              <a:buChar char="•"/>
              <a:defRPr/>
            </a:pPr>
            <a:r>
              <a:rPr lang="en-GB" sz="1600" dirty="0">
                <a:latin typeface="Calibri Light" panose="020F0302020204030204" pitchFamily="34" charset="0"/>
                <a:cs typeface="Calibri Light" panose="020F0302020204030204" pitchFamily="34" charset="0"/>
              </a:rPr>
              <a:t>5 files are in progress or waiting for users (2%)</a:t>
            </a:r>
          </a:p>
          <a:p>
            <a:pPr marL="460375" lvl="1" indent="-285750">
              <a:spcBef>
                <a:spcPts val="1200"/>
              </a:spcBef>
              <a:buFontTx/>
              <a:buChar char="-"/>
              <a:defRPr/>
            </a:pPr>
            <a:r>
              <a:rPr lang="en-GB" sz="1600" dirty="0">
                <a:latin typeface="Calibri Light" panose="020F0302020204030204" pitchFamily="34" charset="0"/>
                <a:cs typeface="Calibri Light" panose="020F0302020204030204" pitchFamily="34" charset="0"/>
              </a:rPr>
              <a:t>CPI</a:t>
            </a:r>
            <a:r>
              <a:rPr lang="en-GB" sz="1600" dirty="0">
                <a:latin typeface="Calibri Light" panose="020F0302020204030204" pitchFamily="34" charset="0"/>
                <a:cs typeface="Calibri Light" panose="020F0302020204030204" pitchFamily="34" charset="0"/>
                <a:sym typeface="Wingdings" panose="05000000000000000000" pitchFamily="2" charset="2"/>
              </a:rPr>
              <a:t>:</a:t>
            </a:r>
            <a:r>
              <a:rPr lang="en-GB" sz="1600" dirty="0">
                <a:latin typeface="Calibri Light" panose="020F0302020204030204" pitchFamily="34" charset="0"/>
                <a:cs typeface="Calibri Light" panose="020F0302020204030204" pitchFamily="34" charset="0"/>
              </a:rPr>
              <a:t> 1 to 2 months</a:t>
            </a:r>
          </a:p>
          <a:p>
            <a:pPr marL="460375" lvl="1" indent="-285750">
              <a:spcBef>
                <a:spcPts val="1200"/>
              </a:spcBef>
              <a:buFontTx/>
              <a:buChar char="-"/>
              <a:defRPr/>
            </a:pPr>
            <a:r>
              <a:rPr lang="en-GB" sz="1600" dirty="0">
                <a:latin typeface="Calibri Light" panose="020F0302020204030204" pitchFamily="34" charset="0"/>
                <a:cs typeface="Calibri Light" panose="020F0302020204030204" pitchFamily="34" charset="0"/>
              </a:rPr>
              <a:t>Carte grise:</a:t>
            </a:r>
            <a:r>
              <a:rPr lang="en-GB" sz="1600" dirty="0">
                <a:latin typeface="Calibri Light" panose="020F0302020204030204" pitchFamily="34" charset="0"/>
                <a:cs typeface="Calibri Light" panose="020F0302020204030204" pitchFamily="34" charset="0"/>
                <a:sym typeface="Wingdings" panose="05000000000000000000" pitchFamily="2" charset="2"/>
              </a:rPr>
              <a:t> 2 to 3 months</a:t>
            </a:r>
            <a:endParaRPr lang="en-GB" sz="1600" dirty="0">
              <a:latin typeface="Calibri Light" panose="020F0302020204030204" pitchFamily="34" charset="0"/>
              <a:cs typeface="Calibri Light" panose="020F0302020204030204" pitchFamily="34" charset="0"/>
            </a:endParaRPr>
          </a:p>
          <a:p>
            <a:pPr marL="174625" lvl="1" indent="0">
              <a:spcBef>
                <a:spcPts val="1200"/>
              </a:spcBef>
              <a:buFont typeface="Arial"/>
              <a:buNone/>
              <a:defRPr/>
            </a:pPr>
            <a:r>
              <a:rPr lang="en-GB" sz="1600" dirty="0">
                <a:latin typeface="Calibri Light" panose="020F0302020204030204" pitchFamily="34" charset="0"/>
                <a:cs typeface="Calibri Light" panose="020F0302020204030204" pitchFamily="34" charset="0"/>
              </a:rPr>
              <a:t>Kind reminder : all request to be submitted via </a:t>
            </a:r>
            <a:r>
              <a:rPr lang="en-GB" sz="1600" dirty="0">
                <a:latin typeface="Calibri Light" panose="020F0302020204030204" pitchFamily="34" charset="0"/>
                <a:cs typeface="Calibri Light" panose="020F0302020204030204" pitchFamily="34" charset="0"/>
                <a:hlinkClick r:id="rId2"/>
              </a:rPr>
              <a:t>SNOW</a:t>
            </a:r>
            <a:endParaRPr lang="en-GB" sz="1600" dirty="0">
              <a:latin typeface="Calibri Light" panose="020F0302020204030204" pitchFamily="34" charset="0"/>
              <a:cs typeface="Calibri Light" panose="020F0302020204030204" pitchFamily="34" charset="0"/>
            </a:endParaRPr>
          </a:p>
          <a:p>
            <a:pPr marL="174625" lvl="1" indent="0">
              <a:spcBef>
                <a:spcPts val="1200"/>
              </a:spcBef>
              <a:buNone/>
              <a:defRPr/>
            </a:pPr>
            <a:r>
              <a:rPr lang="en-GB" sz="1600" dirty="0">
                <a:latin typeface="Calibri Light" panose="020F0302020204030204" pitchFamily="34" charset="0"/>
                <a:cs typeface="Calibri Light" panose="020F0302020204030204" pitchFamily="34" charset="0"/>
              </a:rPr>
              <a:t>Full information in the </a:t>
            </a:r>
            <a:r>
              <a:rPr lang="en-GB" sz="1600" dirty="0">
                <a:latin typeface="Calibri Light" panose="020F0302020204030204" pitchFamily="34" charset="0"/>
                <a:cs typeface="Calibri Light" panose="020F0302020204030204" pitchFamily="34" charset="0"/>
                <a:hlinkClick r:id="rId3"/>
              </a:rPr>
              <a:t>Admin e-guide </a:t>
            </a:r>
            <a:endParaRPr lang="en-GB" sz="1600" dirty="0">
              <a:latin typeface="Calibri Light" panose="020F0302020204030204" pitchFamily="34" charset="0"/>
              <a:cs typeface="Calibri Light" panose="020F0302020204030204" pitchFamily="34" charset="0"/>
            </a:endParaRPr>
          </a:p>
        </p:txBody>
      </p:sp>
      <p:pic>
        <p:nvPicPr>
          <p:cNvPr id="14" name="Picture 2">
            <a:extLst>
              <a:ext uri="{FF2B5EF4-FFF2-40B4-BE49-F238E27FC236}">
                <a16:creationId xmlns:a16="http://schemas.microsoft.com/office/drawing/2014/main" id="{B57189B7-04CE-4E3C-BF17-3D078E71E0E2}"/>
              </a:ext>
            </a:extLst>
          </p:cNvPr>
          <p:cNvPicPr>
            <a:picLocks noChangeAspect="1"/>
          </p:cNvPicPr>
          <p:nvPr/>
        </p:nvPicPr>
        <p:blipFill rotWithShape="1">
          <a:blip r:embed="rId4"/>
          <a:srcRect l="925" t="3569" r="1254" b="4154"/>
          <a:stretch/>
        </p:blipFill>
        <p:spPr bwMode="auto">
          <a:xfrm>
            <a:off x="7125099" y="5049203"/>
            <a:ext cx="3881120" cy="815340"/>
          </a:xfrm>
          <a:prstGeom prst="roundRect">
            <a:avLst>
              <a:gd name="adj" fmla="val 8879"/>
            </a:avLst>
          </a:prstGeom>
        </p:spPr>
      </p:pic>
      <p:pic>
        <p:nvPicPr>
          <p:cNvPr id="15" name="Picture 5">
            <a:extLst>
              <a:ext uri="{FF2B5EF4-FFF2-40B4-BE49-F238E27FC236}">
                <a16:creationId xmlns:a16="http://schemas.microsoft.com/office/drawing/2014/main" id="{592DC376-B925-4E4A-9D05-70FF58430472}"/>
              </a:ext>
            </a:extLst>
          </p:cNvPr>
          <p:cNvPicPr>
            <a:picLocks noChangeAspect="1"/>
          </p:cNvPicPr>
          <p:nvPr/>
        </p:nvPicPr>
        <p:blipFill>
          <a:blip r:embed="rId5"/>
          <a:stretch>
            <a:fillRect/>
          </a:stretch>
        </p:blipFill>
        <p:spPr bwMode="auto">
          <a:xfrm>
            <a:off x="5936255" y="1143314"/>
            <a:ext cx="6120316" cy="3638233"/>
          </a:xfrm>
          <a:prstGeom prst="rect">
            <a:avLst/>
          </a:prstGeom>
        </p:spPr>
      </p:pic>
      <p:sp>
        <p:nvSpPr>
          <p:cNvPr id="16" name="Title 6">
            <a:extLst>
              <a:ext uri="{FF2B5EF4-FFF2-40B4-BE49-F238E27FC236}">
                <a16:creationId xmlns:a16="http://schemas.microsoft.com/office/drawing/2014/main" id="{E132738B-2922-4942-87DB-AC84447C781B}"/>
              </a:ext>
            </a:extLst>
          </p:cNvPr>
          <p:cNvSpPr/>
          <p:nvPr/>
        </p:nvSpPr>
        <p:spPr bwMode="auto">
          <a:xfrm>
            <a:off x="335360" y="135893"/>
            <a:ext cx="7175500" cy="782637"/>
          </a:xfrm>
          <a:prstGeom prst="rect">
            <a:avLst/>
          </a:prstGeom>
          <a:noFill/>
          <a:ln>
            <a:noFill/>
          </a:ln>
        </p:spPr>
        <p:txBody>
          <a:bodyPr vert="horz" wrap="square" lIns="91440" tIns="45720" rIns="91440" bIns="45720" numCol="1" anchor="ctr" anchorCtr="0" compatLnSpc="1">
            <a:prstTxWarp prst="textNoShape">
              <a:avLst/>
            </a:prstTxWarp>
          </a:bodyPr>
          <a:lstStyle>
            <a:defPPr>
              <a:defRPr lang="en-US"/>
            </a:defPPr>
            <a:lvl1pPr algn="l">
              <a:spcBef>
                <a:spcPts val="0"/>
              </a:spcBef>
              <a:spcAft>
                <a:spcPts val="0"/>
              </a:spcAft>
              <a:defRPr>
                <a:solidFill>
                  <a:schemeClr val="tx1"/>
                </a:solidFill>
                <a:latin typeface="Calibri"/>
                <a:ea typeface="+mn-ea"/>
                <a:cs typeface="+mn-cs"/>
              </a:defRPr>
            </a:lvl1pPr>
            <a:lvl2pPr marL="457200" algn="l">
              <a:spcBef>
                <a:spcPts val="0"/>
              </a:spcBef>
              <a:spcAft>
                <a:spcPts val="0"/>
              </a:spcAft>
              <a:defRPr>
                <a:solidFill>
                  <a:schemeClr val="tx1"/>
                </a:solidFill>
                <a:latin typeface="Calibri"/>
                <a:ea typeface="+mn-ea"/>
                <a:cs typeface="+mn-cs"/>
              </a:defRPr>
            </a:lvl2pPr>
            <a:lvl3pPr marL="914400" algn="l">
              <a:spcBef>
                <a:spcPts val="0"/>
              </a:spcBef>
              <a:spcAft>
                <a:spcPts val="0"/>
              </a:spcAft>
              <a:defRPr>
                <a:solidFill>
                  <a:schemeClr val="tx1"/>
                </a:solidFill>
                <a:latin typeface="Calibri"/>
                <a:ea typeface="+mn-ea"/>
                <a:cs typeface="+mn-cs"/>
              </a:defRPr>
            </a:lvl3pPr>
            <a:lvl4pPr marL="1371600" algn="l">
              <a:spcBef>
                <a:spcPts val="0"/>
              </a:spcBef>
              <a:spcAft>
                <a:spcPts val="0"/>
              </a:spcAft>
              <a:defRPr>
                <a:solidFill>
                  <a:schemeClr val="tx1"/>
                </a:solidFill>
                <a:latin typeface="Calibri"/>
                <a:ea typeface="+mn-ea"/>
                <a:cs typeface="+mn-cs"/>
              </a:defRPr>
            </a:lvl4pPr>
            <a:lvl5pPr marL="1828800" algn="l">
              <a:spcBef>
                <a:spcPts val="0"/>
              </a:spcBef>
              <a:spcAft>
                <a:spcPts val="0"/>
              </a:spcAft>
              <a:defRPr>
                <a:solidFill>
                  <a:schemeClr val="tx1"/>
                </a:solidFill>
                <a:latin typeface="Calibri"/>
                <a:ea typeface="+mn-ea"/>
                <a:cs typeface="+mn-cs"/>
              </a:defRPr>
            </a:lvl5pPr>
            <a:lvl6pPr marL="2286000" algn="l" defTabSz="914400">
              <a:defRPr>
                <a:solidFill>
                  <a:schemeClr val="tx1"/>
                </a:solidFill>
                <a:latin typeface="Calibri"/>
                <a:ea typeface="+mn-ea"/>
                <a:cs typeface="+mn-cs"/>
              </a:defRPr>
            </a:lvl6pPr>
            <a:lvl7pPr marL="2743200" algn="l" defTabSz="914400">
              <a:defRPr>
                <a:solidFill>
                  <a:schemeClr val="tx1"/>
                </a:solidFill>
                <a:latin typeface="Calibri"/>
                <a:ea typeface="+mn-ea"/>
                <a:cs typeface="+mn-cs"/>
              </a:defRPr>
            </a:lvl7pPr>
            <a:lvl8pPr marL="3200400" algn="l" defTabSz="914400">
              <a:defRPr>
                <a:solidFill>
                  <a:schemeClr val="tx1"/>
                </a:solidFill>
                <a:latin typeface="Calibri"/>
                <a:ea typeface="+mn-ea"/>
                <a:cs typeface="+mn-cs"/>
              </a:defRPr>
            </a:lvl8pPr>
            <a:lvl9pPr marL="3657600" algn="l" defTabSz="914400">
              <a:defRPr>
                <a:solidFill>
                  <a:schemeClr val="tx1"/>
                </a:solidFill>
                <a:latin typeface="Calibri"/>
                <a:ea typeface="+mn-ea"/>
                <a:cs typeface="+mn-cs"/>
              </a:defRPr>
            </a:lvl9pPr>
          </a:lstStyle>
          <a:p>
            <a:pPr>
              <a:defRPr/>
            </a:pPr>
            <a:r>
              <a:rPr lang="fr-CH" sz="3600" dirty="0">
                <a:latin typeface="+mj-lt"/>
              </a:rPr>
              <a:t>Mobility: green plates </a:t>
            </a:r>
            <a:r>
              <a:rPr lang="fr-CH" sz="3600" dirty="0" err="1">
                <a:latin typeface="+mj-lt"/>
              </a:rPr>
              <a:t>activities</a:t>
            </a:r>
            <a:r>
              <a:rPr lang="fr-CH" sz="3600" dirty="0">
                <a:latin typeface="+mj-lt"/>
              </a:rPr>
              <a:t> </a:t>
            </a:r>
            <a:endParaRPr lang="en-US" sz="3600" dirty="0">
              <a:latin typeface="+mj-lt"/>
            </a:endParaRPr>
          </a:p>
        </p:txBody>
      </p:sp>
    </p:spTree>
    <p:extLst>
      <p:ext uri="{BB962C8B-B14F-4D97-AF65-F5344CB8AC3E}">
        <p14:creationId xmlns:p14="http://schemas.microsoft.com/office/powerpoint/2010/main" val="2082156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lipse 13">
            <a:extLst>
              <a:ext uri="{FF2B5EF4-FFF2-40B4-BE49-F238E27FC236}">
                <a16:creationId xmlns:a16="http://schemas.microsoft.com/office/drawing/2014/main" id="{AA24895C-3282-4206-A878-5613620D44BE}"/>
              </a:ext>
            </a:extLst>
          </p:cNvPr>
          <p:cNvSpPr/>
          <p:nvPr/>
        </p:nvSpPr>
        <p:spPr>
          <a:xfrm>
            <a:off x="487230" y="1083842"/>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1</a:t>
            </a:r>
          </a:p>
        </p:txBody>
      </p:sp>
      <p:sp>
        <p:nvSpPr>
          <p:cNvPr id="15" name="Rectangle 14">
            <a:extLst>
              <a:ext uri="{FF2B5EF4-FFF2-40B4-BE49-F238E27FC236}">
                <a16:creationId xmlns:a16="http://schemas.microsoft.com/office/drawing/2014/main" id="{CB7B3529-2A82-4B54-BE46-02A90F0CDA2D}"/>
              </a:ext>
            </a:extLst>
          </p:cNvPr>
          <p:cNvSpPr>
            <a:spLocks/>
          </p:cNvSpPr>
          <p:nvPr/>
        </p:nvSpPr>
        <p:spPr>
          <a:xfrm>
            <a:off x="1036826" y="760546"/>
            <a:ext cx="9486664"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050" i="1" dirty="0">
              <a:solidFill>
                <a:srgbClr val="002060"/>
              </a:solidFill>
              <a:latin typeface="Quicksand" panose="020B0604020202020204" charset="0"/>
            </a:endParaRPr>
          </a:p>
        </p:txBody>
      </p:sp>
      <p:sp>
        <p:nvSpPr>
          <p:cNvPr id="16" name="Ellipse 15">
            <a:extLst>
              <a:ext uri="{FF2B5EF4-FFF2-40B4-BE49-F238E27FC236}">
                <a16:creationId xmlns:a16="http://schemas.microsoft.com/office/drawing/2014/main" id="{A234B885-1523-4E53-BFFF-6ACCDEB4DCA5}"/>
              </a:ext>
            </a:extLst>
          </p:cNvPr>
          <p:cNvSpPr/>
          <p:nvPr/>
        </p:nvSpPr>
        <p:spPr>
          <a:xfrm>
            <a:off x="487225" y="2236352"/>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2</a:t>
            </a:r>
          </a:p>
        </p:txBody>
      </p:sp>
      <p:sp>
        <p:nvSpPr>
          <p:cNvPr id="17" name="Rectangle 16">
            <a:extLst>
              <a:ext uri="{FF2B5EF4-FFF2-40B4-BE49-F238E27FC236}">
                <a16:creationId xmlns:a16="http://schemas.microsoft.com/office/drawing/2014/main" id="{AFEE3E62-6D2F-41C8-9D1C-54995A29D243}"/>
              </a:ext>
            </a:extLst>
          </p:cNvPr>
          <p:cNvSpPr>
            <a:spLocks/>
          </p:cNvSpPr>
          <p:nvPr/>
        </p:nvSpPr>
        <p:spPr>
          <a:xfrm>
            <a:off x="888324" y="797656"/>
            <a:ext cx="10246690"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La réglementation : Accords de Paris, Loi LOM, Loi PACTE, Loi Climat et résilience, Pacte vert pour l’Europe, norme WLTP, Réglementation CAFE 2021, Normes EURO 7 dès 2025, ZFE-m. Fin de la vente des véhicules thermiques en Europe confirmée en 2035. Neutralité carbone des transports en 2050. L’arsenal réglementaire s’accélère.</a:t>
            </a:r>
          </a:p>
        </p:txBody>
      </p:sp>
      <p:sp>
        <p:nvSpPr>
          <p:cNvPr id="18" name="Ellipse 17">
            <a:extLst>
              <a:ext uri="{FF2B5EF4-FFF2-40B4-BE49-F238E27FC236}">
                <a16:creationId xmlns:a16="http://schemas.microsoft.com/office/drawing/2014/main" id="{45329FFB-6446-4D2A-97CA-28238BBBB5B8}"/>
              </a:ext>
            </a:extLst>
          </p:cNvPr>
          <p:cNvSpPr/>
          <p:nvPr/>
        </p:nvSpPr>
        <p:spPr>
          <a:xfrm>
            <a:off x="496366" y="3283186"/>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3</a:t>
            </a:r>
          </a:p>
        </p:txBody>
      </p:sp>
      <p:sp>
        <p:nvSpPr>
          <p:cNvPr id="19" name="Rectangle 18">
            <a:extLst>
              <a:ext uri="{FF2B5EF4-FFF2-40B4-BE49-F238E27FC236}">
                <a16:creationId xmlns:a16="http://schemas.microsoft.com/office/drawing/2014/main" id="{CC5D4F0F-4B32-4A7B-B4E0-F8947F332849}"/>
              </a:ext>
            </a:extLst>
          </p:cNvPr>
          <p:cNvSpPr>
            <a:spLocks/>
          </p:cNvSpPr>
          <p:nvPr/>
        </p:nvSpPr>
        <p:spPr>
          <a:xfrm>
            <a:off x="919774" y="2069277"/>
            <a:ext cx="10287579"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Pénurie des semi-conducteurs, augmentation des prix, guerre en Ukraine : énergie, matières premières, révocation ou baisse drastique des conditions commerciales grands comptes. Accroissement </a:t>
            </a:r>
            <a:r>
              <a:rPr lang="fr-FR" sz="1400" b="1" dirty="0">
                <a:solidFill>
                  <a:srgbClr val="002060"/>
                </a:solidFill>
                <a:latin typeface="Quicksand" panose="020B0604020202020204" charset="0"/>
              </a:rPr>
              <a:t>des délais jusqu’à 18 mois </a:t>
            </a:r>
            <a:r>
              <a:rPr lang="fr-FR" sz="1400" dirty="0">
                <a:solidFill>
                  <a:srgbClr val="002060"/>
                </a:solidFill>
                <a:latin typeface="Quicksand" panose="020B0604020202020204" charset="0"/>
              </a:rPr>
              <a:t>pour certains modèle, pas de date pour d’autres… Hausse des prix sur le marché de l’occasion, augmentation des primes d’assurance due à l’électrification du parc et des aléas climatiques de plus en plus violents.</a:t>
            </a:r>
          </a:p>
        </p:txBody>
      </p:sp>
      <p:sp>
        <p:nvSpPr>
          <p:cNvPr id="20" name="Ellipse 19">
            <a:extLst>
              <a:ext uri="{FF2B5EF4-FFF2-40B4-BE49-F238E27FC236}">
                <a16:creationId xmlns:a16="http://schemas.microsoft.com/office/drawing/2014/main" id="{FFF3D47D-E55D-46AE-9203-33CEC9FEB647}"/>
              </a:ext>
            </a:extLst>
          </p:cNvPr>
          <p:cNvSpPr/>
          <p:nvPr/>
        </p:nvSpPr>
        <p:spPr>
          <a:xfrm>
            <a:off x="487226" y="4005178"/>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4</a:t>
            </a:r>
          </a:p>
        </p:txBody>
      </p:sp>
      <p:sp>
        <p:nvSpPr>
          <p:cNvPr id="21" name="Rectangle 20">
            <a:extLst>
              <a:ext uri="{FF2B5EF4-FFF2-40B4-BE49-F238E27FC236}">
                <a16:creationId xmlns:a16="http://schemas.microsoft.com/office/drawing/2014/main" id="{2E8DEB6A-0EDD-4177-A63F-A6BC8B81AC78}"/>
              </a:ext>
            </a:extLst>
          </p:cNvPr>
          <p:cNvSpPr>
            <a:spLocks/>
          </p:cNvSpPr>
          <p:nvPr/>
        </p:nvSpPr>
        <p:spPr>
          <a:xfrm>
            <a:off x="888324" y="2983480"/>
            <a:ext cx="9848850"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Fiscalité de plus en plus contraignante pour les véhicules thermiques, baisse des bonus écologiques.   </a:t>
            </a:r>
          </a:p>
        </p:txBody>
      </p:sp>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éléments de Contexte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13" name="Ellipse 12">
            <a:extLst>
              <a:ext uri="{FF2B5EF4-FFF2-40B4-BE49-F238E27FC236}">
                <a16:creationId xmlns:a16="http://schemas.microsoft.com/office/drawing/2014/main" id="{4E0D479B-02AB-DD28-30DB-D46E669D48C8}"/>
              </a:ext>
            </a:extLst>
          </p:cNvPr>
          <p:cNvSpPr/>
          <p:nvPr/>
        </p:nvSpPr>
        <p:spPr>
          <a:xfrm>
            <a:off x="487227" y="5197826"/>
            <a:ext cx="261305" cy="291628"/>
          </a:xfrm>
          <a:prstGeom prst="ellipse">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5</a:t>
            </a:r>
          </a:p>
        </p:txBody>
      </p:sp>
      <p:sp>
        <p:nvSpPr>
          <p:cNvPr id="22" name="Rectangle 21">
            <a:extLst>
              <a:ext uri="{FF2B5EF4-FFF2-40B4-BE49-F238E27FC236}">
                <a16:creationId xmlns:a16="http://schemas.microsoft.com/office/drawing/2014/main" id="{8D83D50F-3BE9-1F4F-5A4D-75AA86BBD061}"/>
              </a:ext>
            </a:extLst>
          </p:cNvPr>
          <p:cNvSpPr>
            <a:spLocks/>
          </p:cNvSpPr>
          <p:nvPr/>
        </p:nvSpPr>
        <p:spPr>
          <a:xfrm>
            <a:off x="888324" y="3747073"/>
            <a:ext cx="9848850" cy="864000"/>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Les constructeurs rationnalisent leur gamme en vue de la nouvelle norme EURO 7: Diminution du nombre de véhicules par gamme, révocation des conditions KA = </a:t>
            </a:r>
            <a:r>
              <a:rPr lang="fr-FR" sz="1400" b="1" dirty="0">
                <a:solidFill>
                  <a:srgbClr val="002060"/>
                </a:solidFill>
                <a:latin typeface="Quicksand" panose="020B0604020202020204" charset="0"/>
              </a:rPr>
              <a:t>augmentation des prix (+20% en 18 mois en moyenne, + 50% en TCO). </a:t>
            </a:r>
          </a:p>
        </p:txBody>
      </p:sp>
      <p:sp>
        <p:nvSpPr>
          <p:cNvPr id="23" name="Rectangle 22">
            <a:extLst>
              <a:ext uri="{FF2B5EF4-FFF2-40B4-BE49-F238E27FC236}">
                <a16:creationId xmlns:a16="http://schemas.microsoft.com/office/drawing/2014/main" id="{B06DBF4F-C24A-BBC2-0D91-3CE644FE49A1}"/>
              </a:ext>
            </a:extLst>
          </p:cNvPr>
          <p:cNvSpPr>
            <a:spLocks/>
          </p:cNvSpPr>
          <p:nvPr/>
        </p:nvSpPr>
        <p:spPr>
          <a:xfrm>
            <a:off x="888323" y="5070883"/>
            <a:ext cx="10350483" cy="623751"/>
          </a:xfrm>
          <a:prstGeom prst="rect">
            <a:avLst/>
          </a:prstGeom>
        </p:spPr>
        <p:txBody>
          <a:bodyPr wrap="square" tIns="96000" rIns="0" bIns="96000" anchor="ctr">
            <a:noAutofit/>
          </a:bodyPr>
          <a:lstStyle/>
          <a:p>
            <a:pPr algn="just">
              <a:lnSpc>
                <a:spcPct val="120000"/>
              </a:lnSpc>
              <a:spcBef>
                <a:spcPts val="800"/>
              </a:spcBef>
              <a:spcAft>
                <a:spcPts val="800"/>
              </a:spcAft>
            </a:pPr>
            <a:r>
              <a:rPr lang="fr-FR" sz="1400" dirty="0">
                <a:solidFill>
                  <a:srgbClr val="002060"/>
                </a:solidFill>
                <a:latin typeface="Quicksand" panose="020B0604020202020204" charset="0"/>
              </a:rPr>
              <a:t>Les technologies des batteries sont figées, les investissements ont été considérables. L’enjeux se porte sur la rapidité de recharge et la mise en service de 100000 IRVE en France (Infrastructures de Recharge des Véhicules Electriques (64000 à ce jour)) en France. L’autonomie n’est plus le point déterminant. Un travail est en cours sur l’efficience des moteurs, l’allègement des matériaux, le SCX ( coefficient de pénétration dans l’air).Les véhicules sont construits pour une durée de vie de 12 ans et 240000 KM. Les véhicules électriques sont dotés de batteries garanties 8 ans.</a:t>
            </a:r>
          </a:p>
        </p:txBody>
      </p:sp>
      <p:sp>
        <p:nvSpPr>
          <p:cNvPr id="26" name="Rectangle 25">
            <a:extLst>
              <a:ext uri="{FF2B5EF4-FFF2-40B4-BE49-F238E27FC236}">
                <a16:creationId xmlns:a16="http://schemas.microsoft.com/office/drawing/2014/main" id="{A699D0F0-A9D0-55B8-BE1A-B148468FD451}"/>
              </a:ext>
            </a:extLst>
          </p:cNvPr>
          <p:cNvSpPr>
            <a:spLocks/>
          </p:cNvSpPr>
          <p:nvPr/>
        </p:nvSpPr>
        <p:spPr>
          <a:xfrm>
            <a:off x="888323" y="5382759"/>
            <a:ext cx="10350482" cy="864000"/>
          </a:xfrm>
          <a:prstGeom prst="rect">
            <a:avLst/>
          </a:prstGeom>
        </p:spPr>
        <p:txBody>
          <a:bodyPr wrap="square" tIns="96000" rIns="0" bIns="96000" anchor="ctr">
            <a:noAutofit/>
          </a:bodyPr>
          <a:lstStyle/>
          <a:p>
            <a:pPr algn="just">
              <a:lnSpc>
                <a:spcPct val="120000"/>
              </a:lnSpc>
              <a:spcBef>
                <a:spcPts val="800"/>
              </a:spcBef>
              <a:spcAft>
                <a:spcPts val="800"/>
              </a:spcAft>
            </a:pPr>
            <a:endParaRPr lang="fr-FR" sz="1400" dirty="0">
              <a:solidFill>
                <a:srgbClr val="002060"/>
              </a:solidFill>
              <a:latin typeface="Quicksand" panose="020B0604020202020204" charset="0"/>
            </a:endParaRPr>
          </a:p>
        </p:txBody>
      </p:sp>
    </p:spTree>
    <p:extLst>
      <p:ext uri="{BB962C8B-B14F-4D97-AF65-F5344CB8AC3E}">
        <p14:creationId xmlns:p14="http://schemas.microsoft.com/office/powerpoint/2010/main" val="17550775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Rectangle 8">
            <a:extLst>
              <a:ext uri="{FF2B5EF4-FFF2-40B4-BE49-F238E27FC236}">
                <a16:creationId xmlns:a16="http://schemas.microsoft.com/office/drawing/2014/main" id="{BFF84C70-C2FD-4972-A90C-087DD3FF7996}"/>
              </a:ext>
            </a:extLst>
          </p:cNvPr>
          <p:cNvSpPr/>
          <p:nvPr/>
        </p:nvSpPr>
        <p:spPr bwMode="auto">
          <a:xfrm>
            <a:off x="0" y="4941168"/>
            <a:ext cx="12192000" cy="1440160"/>
          </a:xfrm>
          <a:prstGeom prst="rect">
            <a:avLst/>
          </a:prstGeom>
          <a:solidFill>
            <a:srgbClr val="758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10"/>
          <p:cNvSpPr/>
          <p:nvPr/>
        </p:nvSpPr>
        <p:spPr bwMode="auto">
          <a:xfrm>
            <a:off x="47328" y="1028693"/>
            <a:ext cx="5591966" cy="4151487"/>
          </a:xfrm>
          <a:prstGeom prst="rect">
            <a:avLst/>
          </a:prstGeom>
          <a:solidFill>
            <a:schemeClr val="bg1">
              <a:lumMod val="95000"/>
              <a:alpha val="70000"/>
            </a:schemeClr>
          </a:solidFill>
        </p:spPr>
        <p:txBody>
          <a:bodyPr lIns="108000" rIns="324000" anchor="ctr" anchorCtr="0"/>
          <a:lstStyle>
            <a:defPPr>
              <a:defRPr lang="en-US"/>
            </a:defPPr>
            <a:lvl1pPr indent="0">
              <a:lnSpc>
                <a:spcPct val="100000"/>
              </a:lnSpc>
              <a:spcBef>
                <a:spcPts val="0"/>
              </a:spcBef>
              <a:spcAft>
                <a:spcPts val="0"/>
              </a:spcAft>
              <a:buFont typeface="Arial"/>
              <a:buNone/>
              <a:defRPr sz="1900" b="1">
                <a:latin typeface="+mj-lt"/>
              </a:defRPr>
            </a:lvl1pPr>
            <a:lvl2pPr marL="0" lvl="1" indent="0">
              <a:lnSpc>
                <a:spcPct val="90000"/>
              </a:lnSpc>
              <a:spcBef>
                <a:spcPts val="200"/>
              </a:spcBef>
              <a:spcAft>
                <a:spcPts val="0"/>
              </a:spcAft>
              <a:buFont typeface="Arial"/>
              <a:buNone/>
              <a:defRPr sz="1100" b="0"/>
            </a:lvl2pPr>
            <a:lvl3pPr marL="1143000" indent="-228600">
              <a:lnSpc>
                <a:spcPct val="90000"/>
              </a:lnSpc>
              <a:spcBef>
                <a:spcPts val="500"/>
              </a:spcBef>
              <a:buFont typeface="Arial"/>
              <a:buChar char="•"/>
              <a:defRPr sz="2000"/>
            </a:lvl3pPr>
            <a:lvl4pPr marL="1600200" indent="-228600">
              <a:lnSpc>
                <a:spcPct val="90000"/>
              </a:lnSpc>
              <a:spcBef>
                <a:spcPts val="500"/>
              </a:spcBef>
              <a:buFont typeface="Arial"/>
              <a:buChar char="•"/>
            </a:lvl4pPr>
            <a:lvl5pPr marL="2057400" indent="-228600">
              <a:lnSpc>
                <a:spcPct val="90000"/>
              </a:lnSpc>
              <a:spcBef>
                <a:spcPts val="500"/>
              </a:spcBef>
              <a:buFont typeface="Arial"/>
              <a:buChar cha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marL="88900" lvl="1" algn="just">
              <a:spcBef>
                <a:spcPts val="1200"/>
              </a:spcBef>
              <a:defRPr/>
            </a:pPr>
            <a:r>
              <a:rPr lang="en-GB" sz="2400" b="1" dirty="0">
                <a:latin typeface="Calibri Light    "/>
                <a:cs typeface="Calibri Light"/>
              </a:rPr>
              <a:t>Car-sharing pilot to service execution</a:t>
            </a:r>
          </a:p>
          <a:p>
            <a:pPr marL="88900" lvl="1" algn="just">
              <a:spcBef>
                <a:spcPts val="1200"/>
              </a:spcBef>
              <a:defRPr/>
            </a:pPr>
            <a:endParaRPr sz="2400" b="1" dirty="0">
              <a:latin typeface="Calibri Light    "/>
              <a:cs typeface="Calibri Light"/>
            </a:endParaRPr>
          </a:p>
          <a:p>
            <a:pPr marL="374650" lvl="1" indent="-285750" algn="just">
              <a:spcBef>
                <a:spcPts val="1200"/>
              </a:spcBef>
              <a:buFont typeface="Calibri Light"/>
              <a:buChar char="-"/>
              <a:defRPr/>
            </a:pPr>
            <a:r>
              <a:rPr lang="en-GB" sz="1600" dirty="0">
                <a:latin typeface="Calibri Light    "/>
              </a:rPr>
              <a:t>Alternative solutions tested since March 2021 </a:t>
            </a:r>
          </a:p>
          <a:p>
            <a:pPr marL="374650" lvl="1" indent="-285750" algn="just">
              <a:spcBef>
                <a:spcPts val="1200"/>
              </a:spcBef>
              <a:buFont typeface="Calibri Light"/>
              <a:buChar char="-"/>
              <a:defRPr/>
            </a:pPr>
            <a:r>
              <a:rPr lang="en-GB" sz="1600" dirty="0">
                <a:latin typeface="Calibri Light    "/>
              </a:rPr>
              <a:t>Issues faced with Glide application have been fixed and the tool is in the process of being enhanced and further improved</a:t>
            </a:r>
          </a:p>
          <a:p>
            <a:pPr marL="374650" lvl="1" indent="-285750" algn="just">
              <a:spcBef>
                <a:spcPts val="1200"/>
              </a:spcBef>
              <a:buFont typeface="Calibri Light"/>
              <a:buChar char="-"/>
              <a:defRPr/>
            </a:pPr>
            <a:r>
              <a:rPr lang="en-GB" sz="1600" dirty="0">
                <a:latin typeface="Calibri Light    "/>
              </a:rPr>
              <a:t>Pilot has been extended to all with 35 cars equipped </a:t>
            </a:r>
          </a:p>
          <a:p>
            <a:pPr marL="374650" lvl="1" indent="-285750" algn="just">
              <a:spcBef>
                <a:spcPts val="1200"/>
              </a:spcBef>
              <a:buFont typeface="Calibri Light"/>
              <a:buChar char="-"/>
              <a:defRPr/>
            </a:pPr>
            <a:r>
              <a:rPr lang="en-GB" sz="1600" dirty="0">
                <a:latin typeface="Calibri Light    "/>
              </a:rPr>
              <a:t>Analysis have been carried out to ensure that the system is appropriate to a larger scale of users (f</a:t>
            </a:r>
            <a:r>
              <a:rPr lang="fr-CH" sz="1600" dirty="0" err="1">
                <a:latin typeface="Calibri Light    "/>
              </a:rPr>
              <a:t>ine</a:t>
            </a:r>
            <a:r>
              <a:rPr lang="fr-CH" sz="1600" dirty="0">
                <a:latin typeface="Calibri Light    "/>
              </a:rPr>
              <a:t> tuning of </a:t>
            </a:r>
            <a:r>
              <a:rPr lang="fr-CH" sz="1600" dirty="0" err="1">
                <a:latin typeface="Calibri Light    "/>
              </a:rPr>
              <a:t>rules</a:t>
            </a:r>
            <a:r>
              <a:rPr lang="fr-CH" sz="1600" dirty="0">
                <a:latin typeface="Calibri Light    "/>
              </a:rPr>
              <a:t> of use on-</a:t>
            </a:r>
            <a:r>
              <a:rPr lang="fr-CH" sz="1600" dirty="0" err="1">
                <a:latin typeface="Calibri Light    "/>
              </a:rPr>
              <a:t>going</a:t>
            </a:r>
            <a:r>
              <a:rPr lang="fr-CH" sz="1600" dirty="0">
                <a:latin typeface="Calibri Light    "/>
              </a:rPr>
              <a:t> to </a:t>
            </a:r>
            <a:r>
              <a:rPr lang="fr-CH" sz="1600" dirty="0" err="1">
                <a:latin typeface="Calibri Light    "/>
              </a:rPr>
              <a:t>better</a:t>
            </a:r>
            <a:r>
              <a:rPr lang="fr-CH" sz="1600" dirty="0">
                <a:latin typeface="Calibri Light    "/>
              </a:rPr>
              <a:t> fit </a:t>
            </a:r>
            <a:r>
              <a:rPr lang="fr-CH" sz="1600" dirty="0" err="1">
                <a:latin typeface="Calibri Light    "/>
              </a:rPr>
              <a:t>users</a:t>
            </a:r>
            <a:r>
              <a:rPr lang="fr-CH" sz="1600" dirty="0">
                <a:latin typeface="Calibri Light    "/>
              </a:rPr>
              <a:t>’ </a:t>
            </a:r>
            <a:r>
              <a:rPr lang="fr-CH" sz="1600" dirty="0" err="1">
                <a:latin typeface="Calibri Light    "/>
              </a:rPr>
              <a:t>needs</a:t>
            </a:r>
            <a:r>
              <a:rPr lang="fr-CH" sz="1600" dirty="0">
                <a:latin typeface="Calibri Light    "/>
              </a:rPr>
              <a:t>)</a:t>
            </a:r>
            <a:endParaRPr lang="en-GB" sz="1600" dirty="0">
              <a:latin typeface="Calibri Light    "/>
            </a:endParaRPr>
          </a:p>
          <a:p>
            <a:pPr marL="374650" lvl="1" indent="-285750" algn="just">
              <a:spcBef>
                <a:spcPts val="1200"/>
              </a:spcBef>
              <a:buFont typeface="Calibri Light"/>
              <a:buChar char="-"/>
              <a:defRPr/>
            </a:pPr>
            <a:r>
              <a:rPr lang="en-GB" sz="1600" b="1" dirty="0">
                <a:latin typeface="Calibri Light    "/>
              </a:rPr>
              <a:t>Reopening of the service since June 2022</a:t>
            </a:r>
          </a:p>
          <a:p>
            <a:pPr algn="just">
              <a:defRPr/>
            </a:pPr>
            <a:endParaRPr lang="en-GB" sz="1600" dirty="0">
              <a:latin typeface="Calibri Light    "/>
            </a:endParaRPr>
          </a:p>
        </p:txBody>
      </p:sp>
      <p:sp>
        <p:nvSpPr>
          <p:cNvPr id="6" name="Slide Number Placeholder 2"/>
          <p:cNvSpPr>
            <a:spLocks noGrp="1"/>
          </p:cNvSpPr>
          <p:nvPr>
            <p:ph type="sldNum" sz="quarter" idx="12"/>
          </p:nvPr>
        </p:nvSpPr>
        <p:spPr bwMode="auto"/>
        <p:txBody>
          <a:bodyPr/>
          <a:lstStyle/>
          <a:p>
            <a:pPr>
              <a:defRPr/>
            </a:pPr>
            <a:fld id="{499C689C-9C66-4714-9D69-AC61A4CE8780}" type="slidenum">
              <a:rPr lang="en-US"/>
              <a:t>30</a:t>
            </a:fld>
            <a:endParaRPr lang="en-US"/>
          </a:p>
        </p:txBody>
      </p:sp>
      <p:sp>
        <p:nvSpPr>
          <p:cNvPr id="8" name="TextBox 5">
            <a:extLst>
              <a:ext uri="{FF2B5EF4-FFF2-40B4-BE49-F238E27FC236}">
                <a16:creationId xmlns:a16="http://schemas.microsoft.com/office/drawing/2014/main" id="{09091E4F-162B-4416-8623-215C24DF8A5D}"/>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pic>
        <p:nvPicPr>
          <p:cNvPr id="7" name="Picture 6">
            <a:extLst>
              <a:ext uri="{FF2B5EF4-FFF2-40B4-BE49-F238E27FC236}">
                <a16:creationId xmlns:a16="http://schemas.microsoft.com/office/drawing/2014/main" id="{9DDD654B-F516-AF18-42DB-FC8B7B38F964}"/>
              </a:ext>
            </a:extLst>
          </p:cNvPr>
          <p:cNvPicPr>
            <a:picLocks noChangeAspect="1"/>
          </p:cNvPicPr>
          <p:nvPr/>
        </p:nvPicPr>
        <p:blipFill>
          <a:blip r:embed="rId3"/>
          <a:stretch>
            <a:fillRect/>
          </a:stretch>
        </p:blipFill>
        <p:spPr>
          <a:xfrm>
            <a:off x="5341603" y="262547"/>
            <a:ext cx="6859957" cy="5278444"/>
          </a:xfrm>
          <a:prstGeom prst="rect">
            <a:avLst/>
          </a:prstGeom>
        </p:spPr>
      </p:pic>
      <p:sp>
        <p:nvSpPr>
          <p:cNvPr id="5" name="Title 6"/>
          <p:cNvSpPr/>
          <p:nvPr/>
        </p:nvSpPr>
        <p:spPr bwMode="auto">
          <a:xfrm>
            <a:off x="0" y="184187"/>
            <a:ext cx="7175500"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CERN car sharing</a:t>
            </a:r>
            <a:endParaRPr lang="en-US" sz="3600" dirty="0"/>
          </a:p>
        </p:txBody>
      </p:sp>
    </p:spTree>
    <p:extLst>
      <p:ext uri="{BB962C8B-B14F-4D97-AF65-F5344CB8AC3E}">
        <p14:creationId xmlns:p14="http://schemas.microsoft.com/office/powerpoint/2010/main" val="8783551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31</a:t>
            </a:fld>
            <a:endParaRPr lang="en-US"/>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11" name="Title 6">
            <a:extLst>
              <a:ext uri="{FF2B5EF4-FFF2-40B4-BE49-F238E27FC236}">
                <a16:creationId xmlns:a16="http://schemas.microsoft.com/office/drawing/2014/main" id="{B4245991-B3D4-40A5-B9EB-585B177B0569}"/>
              </a:ext>
            </a:extLst>
          </p:cNvPr>
          <p:cNvSpPr/>
          <p:nvPr/>
        </p:nvSpPr>
        <p:spPr bwMode="auto">
          <a:xfrm>
            <a:off x="189295" y="151246"/>
            <a:ext cx="8640911"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CERN E-bikes sharing</a:t>
            </a:r>
            <a:endParaRPr lang="en-US" sz="3600" dirty="0"/>
          </a:p>
        </p:txBody>
      </p:sp>
      <p:sp>
        <p:nvSpPr>
          <p:cNvPr id="13" name="TextBox 10">
            <a:extLst>
              <a:ext uri="{FF2B5EF4-FFF2-40B4-BE49-F238E27FC236}">
                <a16:creationId xmlns:a16="http://schemas.microsoft.com/office/drawing/2014/main" id="{87E4C9C4-0F36-4E10-AE21-A3426947BDBE}"/>
              </a:ext>
            </a:extLst>
          </p:cNvPr>
          <p:cNvSpPr/>
          <p:nvPr/>
        </p:nvSpPr>
        <p:spPr bwMode="auto">
          <a:xfrm>
            <a:off x="153288" y="951221"/>
            <a:ext cx="6806808" cy="1829707"/>
          </a:xfrm>
          <a:prstGeom prst="rect">
            <a:avLst/>
          </a:prstGeom>
          <a:solidFill>
            <a:schemeClr val="bg1">
              <a:lumMod val="95000"/>
              <a:alpha val="70000"/>
            </a:schemeClr>
          </a:solidFill>
        </p:spPr>
        <p:txBody>
          <a:bodyPr lIns="108000" rIns="36000"/>
          <a:lstStyle>
            <a:defPPr>
              <a:defRPr lang="en-US"/>
            </a:defPPr>
            <a:lvl1pPr indent="0">
              <a:lnSpc>
                <a:spcPct val="100000"/>
              </a:lnSpc>
              <a:spcBef>
                <a:spcPts val="0"/>
              </a:spcBef>
              <a:spcAft>
                <a:spcPts val="0"/>
              </a:spcAft>
              <a:buFont typeface="Arial"/>
              <a:buNone/>
              <a:defRPr sz="1900" b="1">
                <a:latin typeface="+mj-lt"/>
              </a:defRPr>
            </a:lvl1pPr>
            <a:lvl2pPr marL="0" lvl="1" indent="0">
              <a:lnSpc>
                <a:spcPct val="90000"/>
              </a:lnSpc>
              <a:spcBef>
                <a:spcPts val="200"/>
              </a:spcBef>
              <a:spcAft>
                <a:spcPts val="0"/>
              </a:spcAft>
              <a:buFont typeface="Arial"/>
              <a:buNone/>
              <a:defRPr sz="1100" b="0"/>
            </a:lvl2pPr>
            <a:lvl3pPr marL="1143000" indent="-228600">
              <a:lnSpc>
                <a:spcPct val="90000"/>
              </a:lnSpc>
              <a:spcBef>
                <a:spcPts val="500"/>
              </a:spcBef>
              <a:buFont typeface="Arial"/>
              <a:buChar char="•"/>
              <a:defRPr sz="2000"/>
            </a:lvl3pPr>
            <a:lvl4pPr marL="1600200" indent="-228600">
              <a:lnSpc>
                <a:spcPct val="90000"/>
              </a:lnSpc>
              <a:spcBef>
                <a:spcPts val="500"/>
              </a:spcBef>
              <a:buFont typeface="Arial"/>
              <a:buChar char="•"/>
            </a:lvl4pPr>
            <a:lvl5pPr marL="2057400" indent="-228600">
              <a:lnSpc>
                <a:spcPct val="90000"/>
              </a:lnSpc>
              <a:spcBef>
                <a:spcPts val="500"/>
              </a:spcBef>
              <a:buFont typeface="Arial"/>
              <a:buChar cha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marL="285750" indent="-285750" defTabSz="957472">
              <a:spcBef>
                <a:spcPts val="0"/>
              </a:spcBef>
              <a:spcAft>
                <a:spcPts val="0"/>
              </a:spcAft>
              <a:buFont typeface="Arial"/>
              <a:buChar char="•"/>
              <a:defRPr/>
            </a:pPr>
            <a:endParaRPr lang="en-GB" sz="1400" b="0" dirty="0">
              <a:latin typeface="Calibri Light" panose="020F0302020204030204" pitchFamily="34" charset="0"/>
              <a:cs typeface="Calibri Light" panose="020F0302020204030204" pitchFamily="34" charset="0"/>
            </a:endParaRPr>
          </a:p>
          <a:p>
            <a:pPr defTabSz="957472">
              <a:spcAft>
                <a:spcPts val="600"/>
              </a:spcAft>
              <a:defRPr/>
            </a:pPr>
            <a:r>
              <a:rPr lang="en-GB" dirty="0">
                <a:latin typeface="Calibri Light" panose="020F0302020204030204" pitchFamily="34" charset="0"/>
                <a:cs typeface="Calibri Light" panose="020F0302020204030204" pitchFamily="34" charset="0"/>
              </a:rPr>
              <a:t>E-bikes, E-scooters and CERN bikes sharing service</a:t>
            </a:r>
            <a:endParaRPr lang="en-GB" sz="1400" b="0" dirty="0">
              <a:latin typeface="Calibri Light" panose="020F0302020204030204" pitchFamily="34" charset="0"/>
              <a:cs typeface="Calibri Light" panose="020F0302020204030204" pitchFamily="34" charset="0"/>
            </a:endParaRPr>
          </a:p>
          <a:p>
            <a:pPr marL="374650" lvl="1" indent="-285750" algn="just">
              <a:spcBef>
                <a:spcPts val="1200"/>
              </a:spcBef>
              <a:buFont typeface="Calibri Light"/>
              <a:buChar char="-"/>
              <a:defRPr/>
            </a:pPr>
            <a:r>
              <a:rPr lang="en-GB" sz="1600" dirty="0">
                <a:latin typeface="Calibri Light    "/>
              </a:rPr>
              <a:t>Pilot launched since July 2021 </a:t>
            </a:r>
          </a:p>
          <a:p>
            <a:pPr marL="374650" lvl="1" indent="-285750" algn="just">
              <a:spcBef>
                <a:spcPts val="1200"/>
              </a:spcBef>
              <a:buFont typeface="Calibri Light"/>
              <a:buChar char="-"/>
              <a:defRPr/>
            </a:pPr>
            <a:r>
              <a:rPr lang="en-GB" sz="1600" b="0" dirty="0">
                <a:latin typeface="Calibri Light    "/>
              </a:rPr>
              <a:t>Successful participation ! Seasonality approach for service execution </a:t>
            </a:r>
          </a:p>
          <a:p>
            <a:pPr marL="374650" lvl="1" indent="-285750" algn="just">
              <a:spcBef>
                <a:spcPts val="1200"/>
              </a:spcBef>
              <a:buFont typeface="Calibri Light"/>
              <a:buChar char="-"/>
              <a:defRPr/>
            </a:pPr>
            <a:r>
              <a:rPr lang="en-GB" sz="1600" dirty="0">
                <a:latin typeface="Calibri Light    "/>
              </a:rPr>
              <a:t>80 E-bikes + 20 e-scooters during summer period (50 E-bikes along the year)</a:t>
            </a:r>
          </a:p>
        </p:txBody>
      </p:sp>
      <p:pic>
        <p:nvPicPr>
          <p:cNvPr id="12" name="Picture 11">
            <a:extLst>
              <a:ext uri="{FF2B5EF4-FFF2-40B4-BE49-F238E27FC236}">
                <a16:creationId xmlns:a16="http://schemas.microsoft.com/office/drawing/2014/main" id="{3C47F2CC-A657-D638-EEE3-A42C8CC48269}"/>
              </a:ext>
            </a:extLst>
          </p:cNvPr>
          <p:cNvPicPr>
            <a:picLocks noChangeAspect="1"/>
          </p:cNvPicPr>
          <p:nvPr/>
        </p:nvPicPr>
        <p:blipFill>
          <a:blip r:embed="rId2"/>
          <a:stretch>
            <a:fillRect/>
          </a:stretch>
        </p:blipFill>
        <p:spPr bwMode="auto">
          <a:xfrm>
            <a:off x="7307710" y="17760"/>
            <a:ext cx="4731002" cy="6198083"/>
          </a:xfrm>
          <a:prstGeom prst="rect">
            <a:avLst/>
          </a:prstGeom>
        </p:spPr>
      </p:pic>
      <p:pic>
        <p:nvPicPr>
          <p:cNvPr id="3" name="Picture 2">
            <a:extLst>
              <a:ext uri="{FF2B5EF4-FFF2-40B4-BE49-F238E27FC236}">
                <a16:creationId xmlns:a16="http://schemas.microsoft.com/office/drawing/2014/main" id="{591C72F6-64D6-C4D8-9CED-85EFF71A0166}"/>
              </a:ext>
            </a:extLst>
          </p:cNvPr>
          <p:cNvPicPr>
            <a:picLocks noChangeAspect="1"/>
          </p:cNvPicPr>
          <p:nvPr/>
        </p:nvPicPr>
        <p:blipFill>
          <a:blip r:embed="rId3"/>
          <a:stretch>
            <a:fillRect/>
          </a:stretch>
        </p:blipFill>
        <p:spPr>
          <a:xfrm>
            <a:off x="385351" y="2798266"/>
            <a:ext cx="5989965" cy="3461574"/>
          </a:xfrm>
          <a:prstGeom prst="rect">
            <a:avLst/>
          </a:prstGeom>
        </p:spPr>
      </p:pic>
      <p:cxnSp>
        <p:nvCxnSpPr>
          <p:cNvPr id="9" name="Straight Arrow Connector 8">
            <a:extLst>
              <a:ext uri="{FF2B5EF4-FFF2-40B4-BE49-F238E27FC236}">
                <a16:creationId xmlns:a16="http://schemas.microsoft.com/office/drawing/2014/main" id="{5BC4BCCA-CEEE-0ED9-8065-E494EE1F0A5C}"/>
              </a:ext>
            </a:extLst>
          </p:cNvPr>
          <p:cNvCxnSpPr/>
          <p:nvPr/>
        </p:nvCxnSpPr>
        <p:spPr>
          <a:xfrm flipV="1">
            <a:off x="2135560" y="3429000"/>
            <a:ext cx="3672408" cy="1584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1937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32</a:t>
            </a:fld>
            <a:endParaRPr lang="en-US" dirty="0"/>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0" name="Title 6">
            <a:extLst>
              <a:ext uri="{FF2B5EF4-FFF2-40B4-BE49-F238E27FC236}">
                <a16:creationId xmlns:a16="http://schemas.microsoft.com/office/drawing/2014/main" id="{4FE9CDFC-1C52-4050-9229-FD779050DD6C}"/>
              </a:ext>
            </a:extLst>
          </p:cNvPr>
          <p:cNvSpPr/>
          <p:nvPr/>
        </p:nvSpPr>
        <p:spPr bwMode="auto">
          <a:xfrm>
            <a:off x="623392" y="1916832"/>
            <a:ext cx="10945216" cy="1920526"/>
          </a:xfrm>
          <a:prstGeom prst="rect">
            <a:avLst/>
          </a:prstGeom>
          <a:noFill/>
        </p:spPr>
        <p:txBody>
          <a:bodyPr wrap="square" lIns="0" rIns="0" rtlCol="0">
            <a:sp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en-GB" dirty="0">
                <a:solidFill>
                  <a:schemeClr val="bg1">
                    <a:lumMod val="75000"/>
                  </a:schemeClr>
                </a:solidFill>
                <a:latin typeface="Franklin Gothic Heavy" panose="020B0903020102020204" pitchFamily="34" charset="0"/>
              </a:rPr>
              <a:t>CERN car fleet status overview</a:t>
            </a:r>
          </a:p>
          <a:p>
            <a:pPr algn="ctr"/>
            <a:endParaRPr lang="en-US"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p:txBody>
      </p:sp>
    </p:spTree>
    <p:extLst>
      <p:ext uri="{BB962C8B-B14F-4D97-AF65-F5344CB8AC3E}">
        <p14:creationId xmlns:p14="http://schemas.microsoft.com/office/powerpoint/2010/main" val="2682454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071888" y="1769453"/>
            <a:ext cx="2531595" cy="338554"/>
          </a:xfrm>
          <a:prstGeom prst="rect">
            <a:avLst/>
          </a:prstGeom>
          <a:noFill/>
        </p:spPr>
        <p:txBody>
          <a:bodyPr wrap="square" rtlCol="0">
            <a:spAutoFit/>
          </a:bodyPr>
          <a:lstStyle/>
          <a:p>
            <a:r>
              <a:rPr lang="fr-CH" sz="1600" dirty="0"/>
              <a:t>CO2 Emission (g/km) : </a:t>
            </a:r>
            <a:r>
              <a:rPr lang="fr-CH" sz="1600" b="1" dirty="0"/>
              <a:t>86</a:t>
            </a:r>
            <a:endParaRPr lang="en-US" sz="1600" b="1" dirty="0"/>
          </a:p>
        </p:txBody>
      </p:sp>
      <p:sp>
        <p:nvSpPr>
          <p:cNvPr id="19" name="TextBox 18"/>
          <p:cNvSpPr txBox="1"/>
          <p:nvPr/>
        </p:nvSpPr>
        <p:spPr>
          <a:xfrm>
            <a:off x="1889417" y="5517232"/>
            <a:ext cx="3757885" cy="338554"/>
          </a:xfrm>
          <a:prstGeom prst="rect">
            <a:avLst/>
          </a:prstGeom>
          <a:noFill/>
        </p:spPr>
        <p:txBody>
          <a:bodyPr wrap="square" rtlCol="0">
            <a:spAutoFit/>
          </a:bodyPr>
          <a:lstStyle/>
          <a:p>
            <a:r>
              <a:rPr lang="fr-CH" sz="1600" dirty="0"/>
              <a:t>Emission CO2 (g/km) : </a:t>
            </a:r>
            <a:r>
              <a:rPr lang="fr-CH" sz="1600" b="1" dirty="0"/>
              <a:t>109</a:t>
            </a:r>
            <a:endParaRPr lang="en-US" sz="1600" b="1" dirty="0"/>
          </a:p>
        </p:txBody>
      </p:sp>
      <p:sp>
        <p:nvSpPr>
          <p:cNvPr id="6" name="Title 5">
            <a:extLst>
              <a:ext uri="{FF2B5EF4-FFF2-40B4-BE49-F238E27FC236}">
                <a16:creationId xmlns:a16="http://schemas.microsoft.com/office/drawing/2014/main" id="{B080A6DE-6244-2867-9D66-22C6ADCC1FED}"/>
              </a:ext>
            </a:extLst>
          </p:cNvPr>
          <p:cNvSpPr>
            <a:spLocks noGrp="1"/>
          </p:cNvSpPr>
          <p:nvPr>
            <p:ph type="title"/>
          </p:nvPr>
        </p:nvSpPr>
        <p:spPr>
          <a:xfrm>
            <a:off x="342713" y="258111"/>
            <a:ext cx="11376025" cy="645318"/>
          </a:xfrm>
        </p:spPr>
        <p:txBody>
          <a:bodyPr>
            <a:normAutofit fontScale="90000"/>
          </a:bodyPr>
          <a:lstStyle/>
          <a:p>
            <a:r>
              <a:rPr lang="fr-CH" dirty="0"/>
              <a:t>CERN car modal – long </a:t>
            </a:r>
            <a:r>
              <a:rPr lang="fr-CH" dirty="0" err="1"/>
              <a:t>term</a:t>
            </a:r>
            <a:r>
              <a:rPr lang="fr-CH" dirty="0"/>
              <a:t> </a:t>
            </a:r>
            <a:r>
              <a:rPr lang="fr-CH" dirty="0" err="1"/>
              <a:t>repartition</a:t>
            </a:r>
            <a:r>
              <a:rPr lang="fr-CH" dirty="0"/>
              <a:t> </a:t>
            </a:r>
            <a:br>
              <a:rPr lang="fr-CH" dirty="0"/>
            </a:br>
            <a:endParaRPr lang="en-US" dirty="0"/>
          </a:p>
        </p:txBody>
      </p:sp>
      <p:pic>
        <p:nvPicPr>
          <p:cNvPr id="13" name="Picture 12">
            <a:extLst>
              <a:ext uri="{FF2B5EF4-FFF2-40B4-BE49-F238E27FC236}">
                <a16:creationId xmlns:a16="http://schemas.microsoft.com/office/drawing/2014/main" id="{CF357ABC-D0A4-7069-A462-E2C41544FECD}"/>
              </a:ext>
            </a:extLst>
          </p:cNvPr>
          <p:cNvPicPr>
            <a:picLocks noChangeAspect="1"/>
          </p:cNvPicPr>
          <p:nvPr/>
        </p:nvPicPr>
        <p:blipFill>
          <a:blip r:embed="rId2"/>
          <a:stretch>
            <a:fillRect/>
          </a:stretch>
        </p:blipFill>
        <p:spPr>
          <a:xfrm>
            <a:off x="342713" y="903429"/>
            <a:ext cx="1526104" cy="1732049"/>
          </a:xfrm>
          <a:prstGeom prst="rect">
            <a:avLst/>
          </a:prstGeom>
        </p:spPr>
      </p:pic>
      <p:pic>
        <p:nvPicPr>
          <p:cNvPr id="22" name="Picture 21">
            <a:extLst>
              <a:ext uri="{FF2B5EF4-FFF2-40B4-BE49-F238E27FC236}">
                <a16:creationId xmlns:a16="http://schemas.microsoft.com/office/drawing/2014/main" id="{66FEEE21-B9B1-66C4-CC4F-5760D11DF12E}"/>
              </a:ext>
            </a:extLst>
          </p:cNvPr>
          <p:cNvPicPr>
            <a:picLocks noChangeAspect="1"/>
          </p:cNvPicPr>
          <p:nvPr/>
        </p:nvPicPr>
        <p:blipFill>
          <a:blip r:embed="rId3"/>
          <a:stretch>
            <a:fillRect/>
          </a:stretch>
        </p:blipFill>
        <p:spPr>
          <a:xfrm>
            <a:off x="187538" y="2780928"/>
            <a:ext cx="1681279" cy="1965204"/>
          </a:xfrm>
          <a:prstGeom prst="rect">
            <a:avLst/>
          </a:prstGeom>
        </p:spPr>
      </p:pic>
      <p:sp>
        <p:nvSpPr>
          <p:cNvPr id="20" name="TextBox 19"/>
          <p:cNvSpPr txBox="1"/>
          <p:nvPr/>
        </p:nvSpPr>
        <p:spPr>
          <a:xfrm>
            <a:off x="1951351" y="3763530"/>
            <a:ext cx="2652132" cy="338554"/>
          </a:xfrm>
          <a:prstGeom prst="rect">
            <a:avLst/>
          </a:prstGeom>
          <a:noFill/>
        </p:spPr>
        <p:txBody>
          <a:bodyPr wrap="square" rtlCol="0">
            <a:spAutoFit/>
          </a:bodyPr>
          <a:lstStyle/>
          <a:p>
            <a:r>
              <a:rPr lang="fr-CH" sz="1600" dirty="0"/>
              <a:t>CO2 Emission (g/km) : </a:t>
            </a:r>
            <a:r>
              <a:rPr lang="fr-CH" sz="1600" b="1" dirty="0"/>
              <a:t>126</a:t>
            </a:r>
            <a:endParaRPr lang="en-US" sz="1600" b="1" dirty="0"/>
          </a:p>
        </p:txBody>
      </p:sp>
      <p:pic>
        <p:nvPicPr>
          <p:cNvPr id="24" name="Picture 23">
            <a:extLst>
              <a:ext uri="{FF2B5EF4-FFF2-40B4-BE49-F238E27FC236}">
                <a16:creationId xmlns:a16="http://schemas.microsoft.com/office/drawing/2014/main" id="{BD08FEA1-ADCD-1103-9E8C-B5C4916D7208}"/>
              </a:ext>
            </a:extLst>
          </p:cNvPr>
          <p:cNvPicPr>
            <a:picLocks noChangeAspect="1"/>
          </p:cNvPicPr>
          <p:nvPr/>
        </p:nvPicPr>
        <p:blipFill>
          <a:blip r:embed="rId4"/>
          <a:stretch>
            <a:fillRect/>
          </a:stretch>
        </p:blipFill>
        <p:spPr>
          <a:xfrm>
            <a:off x="291938" y="4561570"/>
            <a:ext cx="1576939" cy="1732048"/>
          </a:xfrm>
          <a:prstGeom prst="rect">
            <a:avLst/>
          </a:prstGeom>
        </p:spPr>
      </p:pic>
      <p:pic>
        <p:nvPicPr>
          <p:cNvPr id="26" name="Picture 25">
            <a:extLst>
              <a:ext uri="{FF2B5EF4-FFF2-40B4-BE49-F238E27FC236}">
                <a16:creationId xmlns:a16="http://schemas.microsoft.com/office/drawing/2014/main" id="{C8C3A7E6-BF46-E94A-2CBD-BAE34DC5B993}"/>
              </a:ext>
            </a:extLst>
          </p:cNvPr>
          <p:cNvPicPr>
            <a:picLocks noChangeAspect="1"/>
          </p:cNvPicPr>
          <p:nvPr/>
        </p:nvPicPr>
        <p:blipFill>
          <a:blip r:embed="rId5"/>
          <a:stretch>
            <a:fillRect/>
          </a:stretch>
        </p:blipFill>
        <p:spPr>
          <a:xfrm>
            <a:off x="4943872" y="1397174"/>
            <a:ext cx="7170128" cy="4309705"/>
          </a:xfrm>
          <a:prstGeom prst="rect">
            <a:avLst/>
          </a:prstGeom>
        </p:spPr>
      </p:pic>
      <p:sp>
        <p:nvSpPr>
          <p:cNvPr id="11" name="TextBox 10">
            <a:extLst>
              <a:ext uri="{FF2B5EF4-FFF2-40B4-BE49-F238E27FC236}">
                <a16:creationId xmlns:a16="http://schemas.microsoft.com/office/drawing/2014/main" id="{3462A03E-B934-A076-1C46-9D40FBEF4D5C}"/>
              </a:ext>
            </a:extLst>
          </p:cNvPr>
          <p:cNvSpPr txBox="1"/>
          <p:nvPr/>
        </p:nvSpPr>
        <p:spPr bwMode="auto">
          <a:xfrm>
            <a:off x="3143672" y="6475589"/>
            <a:ext cx="6097554" cy="246221"/>
          </a:xfrm>
          <a:prstGeom prst="rect">
            <a:avLst/>
          </a:prstGeom>
          <a:noFill/>
        </p:spPr>
        <p:txBody>
          <a:bodyPr wrap="square">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Tree>
    <p:extLst>
      <p:ext uri="{BB962C8B-B14F-4D97-AF65-F5344CB8AC3E}">
        <p14:creationId xmlns:p14="http://schemas.microsoft.com/office/powerpoint/2010/main" val="36765611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4D30-7228-AF93-38F8-4FE1D2580ACC}"/>
              </a:ext>
            </a:extLst>
          </p:cNvPr>
          <p:cNvSpPr>
            <a:spLocks noGrp="1"/>
          </p:cNvSpPr>
          <p:nvPr>
            <p:ph idx="1"/>
          </p:nvPr>
        </p:nvSpPr>
        <p:spPr>
          <a:xfrm>
            <a:off x="560388" y="1412776"/>
            <a:ext cx="10425912" cy="4358323"/>
          </a:xfrm>
        </p:spPr>
        <p:txBody>
          <a:bodyPr>
            <a:normAutofit lnSpcReduction="10000"/>
          </a:bodyPr>
          <a:lstStyle/>
          <a:p>
            <a:pPr lvl="0"/>
            <a:r>
              <a:rPr lang="en-US" sz="2400" dirty="0">
                <a:latin typeface="+mj-lt"/>
              </a:rPr>
              <a:t>Fleet of 706 vehicles:</a:t>
            </a:r>
          </a:p>
          <a:p>
            <a:pPr lvl="1"/>
            <a:r>
              <a:rPr lang="en-US" sz="2000" b="1" dirty="0">
                <a:latin typeface="+mj-lt"/>
              </a:rPr>
              <a:t>579 assigned to long-term fleet rented by departments </a:t>
            </a:r>
            <a:r>
              <a:rPr lang="en-US" sz="2000" dirty="0">
                <a:latin typeface="+mj-lt"/>
              </a:rPr>
              <a:t>(equipped with Kuantic)</a:t>
            </a:r>
          </a:p>
          <a:p>
            <a:pPr lvl="1"/>
            <a:r>
              <a:rPr lang="en-US" sz="2000" dirty="0">
                <a:latin typeface="+mj-lt"/>
              </a:rPr>
              <a:t>8 owned by departments</a:t>
            </a:r>
          </a:p>
          <a:p>
            <a:pPr lvl="1"/>
            <a:r>
              <a:rPr lang="en-US" sz="2000" dirty="0">
                <a:latin typeface="+mj-lt"/>
              </a:rPr>
              <a:t>33 for special needs of technical stops</a:t>
            </a:r>
          </a:p>
          <a:p>
            <a:pPr lvl="1"/>
            <a:r>
              <a:rPr lang="en-US" sz="2000" dirty="0">
                <a:latin typeface="+mj-lt"/>
              </a:rPr>
              <a:t>49 short-term fleet (SCE service)</a:t>
            </a:r>
          </a:p>
          <a:p>
            <a:pPr lvl="1"/>
            <a:r>
              <a:rPr lang="en-US" sz="2000" dirty="0">
                <a:latin typeface="+mj-lt"/>
              </a:rPr>
              <a:t>25 car sharing (SCE service)</a:t>
            </a:r>
          </a:p>
          <a:p>
            <a:pPr lvl="1"/>
            <a:r>
              <a:rPr lang="en-US" sz="2000" dirty="0">
                <a:latin typeface="+mj-lt"/>
              </a:rPr>
              <a:t>5 courtesy cars (SCE service)</a:t>
            </a:r>
          </a:p>
          <a:p>
            <a:pPr marL="457200" lvl="1" indent="0">
              <a:buNone/>
            </a:pPr>
            <a:endParaRPr lang="en-US" sz="2000" dirty="0">
              <a:latin typeface="+mj-lt"/>
            </a:endParaRPr>
          </a:p>
          <a:p>
            <a:pPr marL="457200" lvl="1" indent="0">
              <a:buNone/>
            </a:pPr>
            <a:endParaRPr lang="en-US" sz="2000" dirty="0">
              <a:latin typeface="+mj-lt"/>
            </a:endParaRPr>
          </a:p>
          <a:p>
            <a:pPr marL="457200" lvl="1" indent="0">
              <a:buNone/>
            </a:pPr>
            <a:endParaRPr lang="en-US" sz="2000" dirty="0">
              <a:latin typeface="+mj-lt"/>
            </a:endParaRPr>
          </a:p>
          <a:p>
            <a:pPr lvl="0"/>
            <a:r>
              <a:rPr lang="en-US" sz="2400" dirty="0">
                <a:latin typeface="+mj-lt"/>
              </a:rPr>
              <a:t>Usage 2021</a:t>
            </a:r>
          </a:p>
          <a:p>
            <a:pPr lvl="1"/>
            <a:r>
              <a:rPr lang="en-US" sz="2000" dirty="0">
                <a:latin typeface="+mj-lt"/>
              </a:rPr>
              <a:t>Vehicles have driven more than </a:t>
            </a:r>
            <a:r>
              <a:rPr lang="en-US" sz="2000" b="1" dirty="0">
                <a:latin typeface="+mj-lt"/>
              </a:rPr>
              <a:t>570 000 trips for more than 2 </a:t>
            </a:r>
            <a:r>
              <a:rPr lang="en-US" sz="2000" b="1" dirty="0" err="1">
                <a:latin typeface="+mj-lt"/>
              </a:rPr>
              <a:t>Mkm</a:t>
            </a:r>
            <a:endParaRPr lang="en-US" sz="2000" b="1" dirty="0">
              <a:highlight>
                <a:srgbClr val="FFFF00"/>
              </a:highlight>
              <a:latin typeface="+mj-lt"/>
            </a:endParaRPr>
          </a:p>
          <a:p>
            <a:pPr lvl="1"/>
            <a:r>
              <a:rPr lang="en-US" sz="2000" dirty="0">
                <a:latin typeface="+mj-lt"/>
              </a:rPr>
              <a:t>Each trip took in average 7.2 minutes for 3.5 km</a:t>
            </a:r>
            <a:endParaRPr lang="en-CH" sz="2000" dirty="0">
              <a:latin typeface="+mj-lt"/>
            </a:endParaRPr>
          </a:p>
        </p:txBody>
      </p:sp>
      <p:sp>
        <p:nvSpPr>
          <p:cNvPr id="6" name="Slide Number Placeholder 5">
            <a:extLst>
              <a:ext uri="{FF2B5EF4-FFF2-40B4-BE49-F238E27FC236}">
                <a16:creationId xmlns:a16="http://schemas.microsoft.com/office/drawing/2014/main" id="{CFB16920-C809-DC7D-4B58-39429DC764DF}"/>
              </a:ext>
            </a:extLst>
          </p:cNvPr>
          <p:cNvSpPr>
            <a:spLocks noGrp="1"/>
          </p:cNvSpPr>
          <p:nvPr>
            <p:ph type="sldNum" sz="quarter" idx="12"/>
          </p:nvPr>
        </p:nvSpPr>
        <p:spPr/>
        <p:txBody>
          <a:bodyPr/>
          <a:lstStyle/>
          <a:p>
            <a:fld id="{D7718580-2424-BB46-8FC5-5B79396B497F}" type="slidenum">
              <a:rPr lang="en-GB" smtClean="0"/>
              <a:t>34</a:t>
            </a:fld>
            <a:endParaRPr lang="en-GB"/>
          </a:p>
        </p:txBody>
      </p:sp>
      <p:sp>
        <p:nvSpPr>
          <p:cNvPr id="8" name="Title 1">
            <a:extLst>
              <a:ext uri="{FF2B5EF4-FFF2-40B4-BE49-F238E27FC236}">
                <a16:creationId xmlns:a16="http://schemas.microsoft.com/office/drawing/2014/main" id="{E187808C-4899-45F3-B56B-3F9A02FD323B}"/>
              </a:ext>
            </a:extLst>
          </p:cNvPr>
          <p:cNvSpPr txBox="1">
            <a:spLocks/>
          </p:cNvSpPr>
          <p:nvPr/>
        </p:nvSpPr>
        <p:spPr bwMode="auto">
          <a:xfrm>
            <a:off x="560388" y="525993"/>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en-GB" dirty="0"/>
              <a:t>2021 Key Figures</a:t>
            </a:r>
            <a:endParaRPr lang="fr-CH" dirty="0"/>
          </a:p>
        </p:txBody>
      </p:sp>
      <p:sp>
        <p:nvSpPr>
          <p:cNvPr id="11" name="TextBox 5">
            <a:extLst>
              <a:ext uri="{FF2B5EF4-FFF2-40B4-BE49-F238E27FC236}">
                <a16:creationId xmlns:a16="http://schemas.microsoft.com/office/drawing/2014/main" id="{08E6D69D-51B4-41C9-B4D8-6DAD5D854049}"/>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Mobility Working Group, Meeting 12.05.2022</a:t>
            </a:r>
            <a:endParaRPr lang="fr-CH" sz="1000" dirty="0">
              <a:solidFill>
                <a:schemeClr val="bg1"/>
              </a:solidFill>
            </a:endParaRPr>
          </a:p>
        </p:txBody>
      </p:sp>
      <p:pic>
        <p:nvPicPr>
          <p:cNvPr id="5" name="Picture 4">
            <a:extLst>
              <a:ext uri="{FF2B5EF4-FFF2-40B4-BE49-F238E27FC236}">
                <a16:creationId xmlns:a16="http://schemas.microsoft.com/office/drawing/2014/main" id="{05C929BF-5405-F26F-41F0-D267740CF22F}"/>
              </a:ext>
            </a:extLst>
          </p:cNvPr>
          <p:cNvPicPr>
            <a:picLocks noChangeAspect="1"/>
          </p:cNvPicPr>
          <p:nvPr/>
        </p:nvPicPr>
        <p:blipFill>
          <a:blip r:embed="rId2"/>
          <a:stretch>
            <a:fillRect/>
          </a:stretch>
        </p:blipFill>
        <p:spPr>
          <a:xfrm>
            <a:off x="5822704" y="2176986"/>
            <a:ext cx="5163596" cy="2726958"/>
          </a:xfrm>
          <a:prstGeom prst="rect">
            <a:avLst/>
          </a:prstGeom>
        </p:spPr>
      </p:pic>
    </p:spTree>
    <p:extLst>
      <p:ext uri="{BB962C8B-B14F-4D97-AF65-F5344CB8AC3E}">
        <p14:creationId xmlns:p14="http://schemas.microsoft.com/office/powerpoint/2010/main" val="42087829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8F766E-15C2-2807-C50E-33998EAB80E0}"/>
              </a:ext>
            </a:extLst>
          </p:cNvPr>
          <p:cNvPicPr>
            <a:picLocks noChangeAspect="1"/>
          </p:cNvPicPr>
          <p:nvPr/>
        </p:nvPicPr>
        <p:blipFill>
          <a:blip r:embed="rId2"/>
          <a:stretch>
            <a:fillRect/>
          </a:stretch>
        </p:blipFill>
        <p:spPr>
          <a:xfrm>
            <a:off x="503402" y="3672051"/>
            <a:ext cx="5592598" cy="2455287"/>
          </a:xfrm>
          <a:prstGeom prst="rect">
            <a:avLst/>
          </a:prstGeom>
        </p:spPr>
      </p:pic>
      <p:pic>
        <p:nvPicPr>
          <p:cNvPr id="6" name="Picture 5">
            <a:extLst>
              <a:ext uri="{FF2B5EF4-FFF2-40B4-BE49-F238E27FC236}">
                <a16:creationId xmlns:a16="http://schemas.microsoft.com/office/drawing/2014/main" id="{C5637B20-04F4-781F-7156-0B9493071E33}"/>
              </a:ext>
            </a:extLst>
          </p:cNvPr>
          <p:cNvPicPr>
            <a:picLocks noChangeAspect="1"/>
          </p:cNvPicPr>
          <p:nvPr/>
        </p:nvPicPr>
        <p:blipFill>
          <a:blip r:embed="rId3"/>
          <a:stretch>
            <a:fillRect/>
          </a:stretch>
        </p:blipFill>
        <p:spPr>
          <a:xfrm>
            <a:off x="503402" y="1550065"/>
            <a:ext cx="5589695" cy="1734919"/>
          </a:xfrm>
          <a:prstGeom prst="rect">
            <a:avLst/>
          </a:prstGeom>
        </p:spPr>
      </p:pic>
      <p:sp>
        <p:nvSpPr>
          <p:cNvPr id="7" name="TextBox 6">
            <a:extLst>
              <a:ext uri="{FF2B5EF4-FFF2-40B4-BE49-F238E27FC236}">
                <a16:creationId xmlns:a16="http://schemas.microsoft.com/office/drawing/2014/main" id="{F6ECD70B-351E-F3EE-6890-25EB5CBF13B4}"/>
              </a:ext>
            </a:extLst>
          </p:cNvPr>
          <p:cNvSpPr txBox="1"/>
          <p:nvPr/>
        </p:nvSpPr>
        <p:spPr>
          <a:xfrm>
            <a:off x="3058511" y="1082548"/>
            <a:ext cx="681982" cy="369332"/>
          </a:xfrm>
          <a:prstGeom prst="rect">
            <a:avLst/>
          </a:prstGeom>
          <a:noFill/>
        </p:spPr>
        <p:txBody>
          <a:bodyPr wrap="none" rtlCol="0">
            <a:spAutoFit/>
          </a:bodyPr>
          <a:lstStyle/>
          <a:p>
            <a:r>
              <a:rPr lang="en-GB" dirty="0"/>
              <a:t>/year</a:t>
            </a:r>
          </a:p>
        </p:txBody>
      </p:sp>
      <p:pic>
        <p:nvPicPr>
          <p:cNvPr id="9" name="Picture 8">
            <a:extLst>
              <a:ext uri="{FF2B5EF4-FFF2-40B4-BE49-F238E27FC236}">
                <a16:creationId xmlns:a16="http://schemas.microsoft.com/office/drawing/2014/main" id="{EBEE7B8C-B0FE-6002-D2A0-E2DD524CE861}"/>
              </a:ext>
            </a:extLst>
          </p:cNvPr>
          <p:cNvPicPr>
            <a:picLocks noChangeAspect="1"/>
          </p:cNvPicPr>
          <p:nvPr/>
        </p:nvPicPr>
        <p:blipFill>
          <a:blip r:embed="rId4"/>
          <a:stretch>
            <a:fillRect/>
          </a:stretch>
        </p:blipFill>
        <p:spPr>
          <a:xfrm>
            <a:off x="6400799" y="860686"/>
            <a:ext cx="5475880" cy="2455287"/>
          </a:xfrm>
          <a:prstGeom prst="rect">
            <a:avLst/>
          </a:prstGeom>
        </p:spPr>
      </p:pic>
      <p:pic>
        <p:nvPicPr>
          <p:cNvPr id="10" name="Picture 9">
            <a:extLst>
              <a:ext uri="{FF2B5EF4-FFF2-40B4-BE49-F238E27FC236}">
                <a16:creationId xmlns:a16="http://schemas.microsoft.com/office/drawing/2014/main" id="{8D99ED86-AF2C-408B-A6FB-3845F54FE7AC}"/>
              </a:ext>
            </a:extLst>
          </p:cNvPr>
          <p:cNvPicPr>
            <a:picLocks noChangeAspect="1"/>
          </p:cNvPicPr>
          <p:nvPr/>
        </p:nvPicPr>
        <p:blipFill>
          <a:blip r:embed="rId5"/>
          <a:stretch>
            <a:fillRect/>
          </a:stretch>
        </p:blipFill>
        <p:spPr>
          <a:xfrm>
            <a:off x="6400799" y="3672051"/>
            <a:ext cx="5545273" cy="2455287"/>
          </a:xfrm>
          <a:prstGeom prst="rect">
            <a:avLst/>
          </a:prstGeom>
        </p:spPr>
      </p:pic>
      <p:sp>
        <p:nvSpPr>
          <p:cNvPr id="13" name="Slide Number Placeholder 12">
            <a:extLst>
              <a:ext uri="{FF2B5EF4-FFF2-40B4-BE49-F238E27FC236}">
                <a16:creationId xmlns:a16="http://schemas.microsoft.com/office/drawing/2014/main" id="{06889FC4-C8AD-7736-F0F0-5761A737DDC0}"/>
              </a:ext>
            </a:extLst>
          </p:cNvPr>
          <p:cNvSpPr>
            <a:spLocks noGrp="1"/>
          </p:cNvSpPr>
          <p:nvPr>
            <p:ph type="sldNum" sz="quarter" idx="12"/>
          </p:nvPr>
        </p:nvSpPr>
        <p:spPr/>
        <p:txBody>
          <a:bodyPr/>
          <a:lstStyle/>
          <a:p>
            <a:fld id="{D7718580-2424-BB46-8FC5-5B79396B497F}" type="slidenum">
              <a:rPr lang="en-GB" smtClean="0"/>
              <a:t>35</a:t>
            </a:fld>
            <a:endParaRPr lang="en-GB"/>
          </a:p>
        </p:txBody>
      </p:sp>
      <p:sp>
        <p:nvSpPr>
          <p:cNvPr id="15" name="Title 1">
            <a:extLst>
              <a:ext uri="{FF2B5EF4-FFF2-40B4-BE49-F238E27FC236}">
                <a16:creationId xmlns:a16="http://schemas.microsoft.com/office/drawing/2014/main" id="{6B513674-500D-4BFF-9DC2-F1E59B5FCBF6}"/>
              </a:ext>
            </a:extLst>
          </p:cNvPr>
          <p:cNvSpPr txBox="1">
            <a:spLocks/>
          </p:cNvSpPr>
          <p:nvPr/>
        </p:nvSpPr>
        <p:spPr bwMode="auto">
          <a:xfrm>
            <a:off x="560388" y="525993"/>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en-GB" dirty="0"/>
              <a:t>Fleet by Department &amp; Groups</a:t>
            </a:r>
            <a:endParaRPr lang="fr-CH" dirty="0"/>
          </a:p>
        </p:txBody>
      </p:sp>
      <p:sp>
        <p:nvSpPr>
          <p:cNvPr id="16" name="TextBox 5">
            <a:extLst>
              <a:ext uri="{FF2B5EF4-FFF2-40B4-BE49-F238E27FC236}">
                <a16:creationId xmlns:a16="http://schemas.microsoft.com/office/drawing/2014/main" id="{409AEB7A-55C5-4BF0-B6B5-62FFFF4F9C2A}"/>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Tree>
    <p:extLst>
      <p:ext uri="{BB962C8B-B14F-4D97-AF65-F5344CB8AC3E}">
        <p14:creationId xmlns:p14="http://schemas.microsoft.com/office/powerpoint/2010/main" val="26949117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A9FBF207-137F-C0C9-4D2B-2E751F961237}"/>
              </a:ext>
            </a:extLst>
          </p:cNvPr>
          <p:cNvPicPr>
            <a:picLocks noGrp="1" noChangeAspect="1"/>
          </p:cNvPicPr>
          <p:nvPr>
            <p:ph idx="1"/>
          </p:nvPr>
        </p:nvPicPr>
        <p:blipFill>
          <a:blip r:embed="rId2"/>
          <a:stretch>
            <a:fillRect/>
          </a:stretch>
        </p:blipFill>
        <p:spPr>
          <a:xfrm>
            <a:off x="524096" y="2879351"/>
            <a:ext cx="11123488" cy="2859762"/>
          </a:xfrm>
          <a:prstGeom prst="rect">
            <a:avLst/>
          </a:prstGeom>
        </p:spPr>
      </p:pic>
      <p:sp>
        <p:nvSpPr>
          <p:cNvPr id="11" name="TextBox 10">
            <a:extLst>
              <a:ext uri="{FF2B5EF4-FFF2-40B4-BE49-F238E27FC236}">
                <a16:creationId xmlns:a16="http://schemas.microsoft.com/office/drawing/2014/main" id="{869EFF92-428D-1748-78C3-1049F68D87C8}"/>
              </a:ext>
            </a:extLst>
          </p:cNvPr>
          <p:cNvSpPr txBox="1"/>
          <p:nvPr/>
        </p:nvSpPr>
        <p:spPr>
          <a:xfrm>
            <a:off x="544416" y="1513783"/>
            <a:ext cx="4108112" cy="1569660"/>
          </a:xfrm>
          <a:prstGeom prst="rect">
            <a:avLst/>
          </a:prstGeom>
          <a:noFill/>
        </p:spPr>
        <p:txBody>
          <a:bodyPr wrap="none" rtlCol="0">
            <a:spAutoFit/>
          </a:bodyPr>
          <a:lstStyle/>
          <a:p>
            <a:r>
              <a:rPr lang="en-GB" sz="2400" i="1" dirty="0">
                <a:latin typeface="+mj-lt"/>
              </a:rPr>
              <a:t>Vehicles equipped with </a:t>
            </a:r>
            <a:r>
              <a:rPr lang="en-GB" sz="2400" i="1" dirty="0" err="1">
                <a:latin typeface="+mj-lt"/>
              </a:rPr>
              <a:t>Kuantic</a:t>
            </a:r>
            <a:endParaRPr lang="en-GB" sz="2400" i="1" dirty="0">
              <a:latin typeface="+mj-lt"/>
            </a:endParaRPr>
          </a:p>
          <a:p>
            <a:pPr marL="171450" indent="-171450" fontAlgn="base">
              <a:buFont typeface="Arial" panose="020B0604020202020204" pitchFamily="34" charset="0"/>
              <a:buChar char="•"/>
            </a:pPr>
            <a:r>
              <a:rPr lang="en-GB" sz="1200" i="1" dirty="0">
                <a:latin typeface="+mj-lt"/>
              </a:rPr>
              <a:t>Reports on miles travelled</a:t>
            </a:r>
          </a:p>
          <a:p>
            <a:pPr marL="171450" indent="-171450" fontAlgn="base">
              <a:buFont typeface="Arial" panose="020B0604020202020204" pitchFamily="34" charset="0"/>
              <a:buChar char="•"/>
            </a:pPr>
            <a:r>
              <a:rPr lang="en-GB" sz="1200" i="1" dirty="0">
                <a:latin typeface="+mj-lt"/>
              </a:rPr>
              <a:t>Display of the actual fuel consumption </a:t>
            </a:r>
          </a:p>
          <a:p>
            <a:pPr marL="171450" indent="-171450" fontAlgn="base">
              <a:buFont typeface="Arial" panose="020B0604020202020204" pitchFamily="34" charset="0"/>
              <a:buChar char="•"/>
            </a:pPr>
            <a:r>
              <a:rPr lang="en-GB" sz="1200" i="1" dirty="0">
                <a:latin typeface="+mj-lt"/>
              </a:rPr>
              <a:t>Real-time transmission of vehicle mechanical alerts </a:t>
            </a:r>
          </a:p>
          <a:p>
            <a:pPr marL="171450" indent="-171450" fontAlgn="base">
              <a:buFont typeface="Arial" panose="020B0604020202020204" pitchFamily="34" charset="0"/>
              <a:buChar char="•"/>
            </a:pPr>
            <a:r>
              <a:rPr lang="en-GB" sz="1200" i="1" dirty="0">
                <a:latin typeface="+mj-lt"/>
              </a:rPr>
              <a:t>Information about next service due</a:t>
            </a:r>
          </a:p>
          <a:p>
            <a:endParaRPr lang="en-GB" sz="2400" i="1" dirty="0">
              <a:latin typeface="+mj-lt"/>
            </a:endParaRPr>
          </a:p>
        </p:txBody>
      </p:sp>
      <p:sp>
        <p:nvSpPr>
          <p:cNvPr id="15" name="Slide Number Placeholder 14">
            <a:extLst>
              <a:ext uri="{FF2B5EF4-FFF2-40B4-BE49-F238E27FC236}">
                <a16:creationId xmlns:a16="http://schemas.microsoft.com/office/drawing/2014/main" id="{018A448C-D5D0-66FD-FB71-4DFBBEB891C9}"/>
              </a:ext>
            </a:extLst>
          </p:cNvPr>
          <p:cNvSpPr>
            <a:spLocks noGrp="1"/>
          </p:cNvSpPr>
          <p:nvPr>
            <p:ph type="sldNum" sz="quarter" idx="12"/>
          </p:nvPr>
        </p:nvSpPr>
        <p:spPr/>
        <p:txBody>
          <a:bodyPr/>
          <a:lstStyle/>
          <a:p>
            <a:fld id="{D7718580-2424-BB46-8FC5-5B79396B497F}" type="slidenum">
              <a:rPr lang="en-GB" smtClean="0"/>
              <a:t>36</a:t>
            </a:fld>
            <a:endParaRPr lang="en-GB"/>
          </a:p>
        </p:txBody>
      </p:sp>
      <p:sp>
        <p:nvSpPr>
          <p:cNvPr id="16" name="TextBox 15">
            <a:extLst>
              <a:ext uri="{FF2B5EF4-FFF2-40B4-BE49-F238E27FC236}">
                <a16:creationId xmlns:a16="http://schemas.microsoft.com/office/drawing/2014/main" id="{94BE2896-E29D-C096-419B-816335EFC43A}"/>
              </a:ext>
            </a:extLst>
          </p:cNvPr>
          <p:cNvSpPr txBox="1"/>
          <p:nvPr/>
        </p:nvSpPr>
        <p:spPr>
          <a:xfrm>
            <a:off x="5506287" y="1580531"/>
            <a:ext cx="589713" cy="369332"/>
          </a:xfrm>
          <a:prstGeom prst="rect">
            <a:avLst/>
          </a:prstGeom>
          <a:solidFill>
            <a:schemeClr val="accent2">
              <a:lumMod val="40000"/>
              <a:lumOff val="60000"/>
            </a:schemeClr>
          </a:solidFill>
        </p:spPr>
        <p:txBody>
          <a:bodyPr wrap="none" rtlCol="0">
            <a:spAutoFit/>
          </a:bodyPr>
          <a:lstStyle/>
          <a:p>
            <a:r>
              <a:rPr lang="en-GB" dirty="0"/>
              <a:t>Max</a:t>
            </a:r>
          </a:p>
        </p:txBody>
      </p:sp>
      <p:sp>
        <p:nvSpPr>
          <p:cNvPr id="17" name="TextBox 16">
            <a:extLst>
              <a:ext uri="{FF2B5EF4-FFF2-40B4-BE49-F238E27FC236}">
                <a16:creationId xmlns:a16="http://schemas.microsoft.com/office/drawing/2014/main" id="{1134103A-8ACB-0E1C-07EA-184696F18A16}"/>
              </a:ext>
            </a:extLst>
          </p:cNvPr>
          <p:cNvSpPr txBox="1"/>
          <p:nvPr/>
        </p:nvSpPr>
        <p:spPr>
          <a:xfrm>
            <a:off x="5506287" y="1994444"/>
            <a:ext cx="589713" cy="369332"/>
          </a:xfrm>
          <a:prstGeom prst="rect">
            <a:avLst/>
          </a:prstGeom>
          <a:solidFill>
            <a:schemeClr val="accent4">
              <a:lumMod val="40000"/>
              <a:lumOff val="60000"/>
            </a:schemeClr>
          </a:solidFill>
        </p:spPr>
        <p:txBody>
          <a:bodyPr wrap="square" rtlCol="0">
            <a:spAutoFit/>
          </a:bodyPr>
          <a:lstStyle/>
          <a:p>
            <a:r>
              <a:rPr lang="en-GB" dirty="0"/>
              <a:t>Min</a:t>
            </a:r>
          </a:p>
        </p:txBody>
      </p:sp>
      <p:sp>
        <p:nvSpPr>
          <p:cNvPr id="18" name="Title 1">
            <a:extLst>
              <a:ext uri="{FF2B5EF4-FFF2-40B4-BE49-F238E27FC236}">
                <a16:creationId xmlns:a16="http://schemas.microsoft.com/office/drawing/2014/main" id="{33D2D2A9-33A8-4270-B12B-DECFC708AA31}"/>
              </a:ext>
            </a:extLst>
          </p:cNvPr>
          <p:cNvSpPr txBox="1">
            <a:spLocks/>
          </p:cNvSpPr>
          <p:nvPr/>
        </p:nvSpPr>
        <p:spPr bwMode="auto">
          <a:xfrm>
            <a:off x="560388" y="525993"/>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en-GB" dirty="0"/>
              <a:t>2021 Record of Use</a:t>
            </a:r>
            <a:endParaRPr lang="fr-CH" dirty="0"/>
          </a:p>
        </p:txBody>
      </p:sp>
      <p:sp>
        <p:nvSpPr>
          <p:cNvPr id="19" name="TextBox 5">
            <a:extLst>
              <a:ext uri="{FF2B5EF4-FFF2-40B4-BE49-F238E27FC236}">
                <a16:creationId xmlns:a16="http://schemas.microsoft.com/office/drawing/2014/main" id="{2A46030E-882B-446A-98F6-C42573117640}"/>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Mobility Working Group, Meeting 12.05.2022</a:t>
            </a:r>
            <a:endParaRPr lang="fr-CH" sz="1000" dirty="0">
              <a:solidFill>
                <a:schemeClr val="bg1"/>
              </a:solidFill>
            </a:endParaRPr>
          </a:p>
        </p:txBody>
      </p:sp>
    </p:spTree>
    <p:extLst>
      <p:ext uri="{BB962C8B-B14F-4D97-AF65-F5344CB8AC3E}">
        <p14:creationId xmlns:p14="http://schemas.microsoft.com/office/powerpoint/2010/main" val="6319970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DD1558-4077-D583-9108-81EF0E57541F}"/>
              </a:ext>
            </a:extLst>
          </p:cNvPr>
          <p:cNvPicPr>
            <a:picLocks noChangeAspect="1"/>
          </p:cNvPicPr>
          <p:nvPr/>
        </p:nvPicPr>
        <p:blipFill>
          <a:blip r:embed="rId2"/>
          <a:stretch>
            <a:fillRect/>
          </a:stretch>
        </p:blipFill>
        <p:spPr>
          <a:xfrm>
            <a:off x="5855507" y="1309848"/>
            <a:ext cx="6238782" cy="4238303"/>
          </a:xfrm>
          <a:prstGeom prst="rect">
            <a:avLst/>
          </a:prstGeom>
        </p:spPr>
      </p:pic>
      <p:pic>
        <p:nvPicPr>
          <p:cNvPr id="8" name="Picture 7">
            <a:extLst>
              <a:ext uri="{FF2B5EF4-FFF2-40B4-BE49-F238E27FC236}">
                <a16:creationId xmlns:a16="http://schemas.microsoft.com/office/drawing/2014/main" id="{2A55F48E-A83C-E15F-1FFF-BED17AD13CCB}"/>
              </a:ext>
            </a:extLst>
          </p:cNvPr>
          <p:cNvPicPr>
            <a:picLocks noChangeAspect="1"/>
          </p:cNvPicPr>
          <p:nvPr/>
        </p:nvPicPr>
        <p:blipFill>
          <a:blip r:embed="rId3"/>
          <a:stretch>
            <a:fillRect/>
          </a:stretch>
        </p:blipFill>
        <p:spPr>
          <a:xfrm>
            <a:off x="314960" y="1089938"/>
            <a:ext cx="5314975" cy="2416892"/>
          </a:xfrm>
          <a:prstGeom prst="rect">
            <a:avLst/>
          </a:prstGeom>
        </p:spPr>
      </p:pic>
      <p:sp>
        <p:nvSpPr>
          <p:cNvPr id="9" name="TextBox 8">
            <a:extLst>
              <a:ext uri="{FF2B5EF4-FFF2-40B4-BE49-F238E27FC236}">
                <a16:creationId xmlns:a16="http://schemas.microsoft.com/office/drawing/2014/main" id="{2AA2FF20-18DE-9BB5-3B88-2006256EAC91}"/>
              </a:ext>
            </a:extLst>
          </p:cNvPr>
          <p:cNvSpPr txBox="1"/>
          <p:nvPr/>
        </p:nvSpPr>
        <p:spPr>
          <a:xfrm>
            <a:off x="6408870" y="5640939"/>
            <a:ext cx="5488490" cy="369332"/>
          </a:xfrm>
          <a:prstGeom prst="rect">
            <a:avLst/>
          </a:prstGeom>
          <a:noFill/>
        </p:spPr>
        <p:txBody>
          <a:bodyPr wrap="none" rtlCol="0">
            <a:spAutoFit/>
          </a:bodyPr>
          <a:lstStyle/>
          <a:p>
            <a:r>
              <a:rPr lang="en-GB" dirty="0"/>
              <a:t>Available data per group, per car, per day, week, month…</a:t>
            </a:r>
          </a:p>
        </p:txBody>
      </p:sp>
      <p:sp>
        <p:nvSpPr>
          <p:cNvPr id="16" name="Slide Number Placeholder 15">
            <a:extLst>
              <a:ext uri="{FF2B5EF4-FFF2-40B4-BE49-F238E27FC236}">
                <a16:creationId xmlns:a16="http://schemas.microsoft.com/office/drawing/2014/main" id="{BE68DDFB-AD13-1BA2-36AC-4841A9DFDAA2}"/>
              </a:ext>
            </a:extLst>
          </p:cNvPr>
          <p:cNvSpPr>
            <a:spLocks noGrp="1"/>
          </p:cNvSpPr>
          <p:nvPr>
            <p:ph type="sldNum" sz="quarter" idx="12"/>
          </p:nvPr>
        </p:nvSpPr>
        <p:spPr/>
        <p:txBody>
          <a:bodyPr/>
          <a:lstStyle/>
          <a:p>
            <a:fld id="{D7718580-2424-BB46-8FC5-5B79396B497F}" type="slidenum">
              <a:rPr lang="en-GB" smtClean="0"/>
              <a:t>37</a:t>
            </a:fld>
            <a:endParaRPr lang="en-GB"/>
          </a:p>
        </p:txBody>
      </p:sp>
      <p:pic>
        <p:nvPicPr>
          <p:cNvPr id="17" name="Picture 16">
            <a:extLst>
              <a:ext uri="{FF2B5EF4-FFF2-40B4-BE49-F238E27FC236}">
                <a16:creationId xmlns:a16="http://schemas.microsoft.com/office/drawing/2014/main" id="{D14BDDCA-8487-FED7-2104-797B16E4DB40}"/>
              </a:ext>
            </a:extLst>
          </p:cNvPr>
          <p:cNvPicPr>
            <a:picLocks noChangeAspect="1"/>
          </p:cNvPicPr>
          <p:nvPr/>
        </p:nvPicPr>
        <p:blipFill>
          <a:blip r:embed="rId4"/>
          <a:stretch>
            <a:fillRect/>
          </a:stretch>
        </p:blipFill>
        <p:spPr>
          <a:xfrm>
            <a:off x="536150" y="3815961"/>
            <a:ext cx="4359457" cy="2493359"/>
          </a:xfrm>
          <a:prstGeom prst="rect">
            <a:avLst/>
          </a:prstGeom>
        </p:spPr>
      </p:pic>
      <p:sp>
        <p:nvSpPr>
          <p:cNvPr id="3" name="Down Arrow 2">
            <a:extLst>
              <a:ext uri="{FF2B5EF4-FFF2-40B4-BE49-F238E27FC236}">
                <a16:creationId xmlns:a16="http://schemas.microsoft.com/office/drawing/2014/main" id="{1D29FDA5-9049-B241-5B44-8E50D95F917A}"/>
              </a:ext>
            </a:extLst>
          </p:cNvPr>
          <p:cNvSpPr/>
          <p:nvPr/>
        </p:nvSpPr>
        <p:spPr>
          <a:xfrm>
            <a:off x="2587593" y="3506830"/>
            <a:ext cx="256569" cy="30913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
            <a:extLst>
              <a:ext uri="{FF2B5EF4-FFF2-40B4-BE49-F238E27FC236}">
                <a16:creationId xmlns:a16="http://schemas.microsoft.com/office/drawing/2014/main" id="{195E04D6-3D7F-442D-8CCF-4CFC9B791B60}"/>
              </a:ext>
            </a:extLst>
          </p:cNvPr>
          <p:cNvSpPr txBox="1">
            <a:spLocks/>
          </p:cNvSpPr>
          <p:nvPr/>
        </p:nvSpPr>
        <p:spPr bwMode="auto">
          <a:xfrm>
            <a:off x="289496" y="247936"/>
            <a:ext cx="11728300"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en-GB" dirty="0"/>
              <a:t>2021 Long-term Fleet Average Use</a:t>
            </a:r>
            <a:endParaRPr lang="fr-CH" dirty="0"/>
          </a:p>
        </p:txBody>
      </p:sp>
      <p:sp>
        <p:nvSpPr>
          <p:cNvPr id="14" name="TextBox 5">
            <a:extLst>
              <a:ext uri="{FF2B5EF4-FFF2-40B4-BE49-F238E27FC236}">
                <a16:creationId xmlns:a16="http://schemas.microsoft.com/office/drawing/2014/main" id="{EF8D9332-4F80-4840-834A-E5BB42B0DB39}"/>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Mobility Working Group, Meeting 12.05.2022</a:t>
            </a:r>
            <a:endParaRPr lang="fr-CH" sz="1000" dirty="0">
              <a:solidFill>
                <a:schemeClr val="bg1"/>
              </a:solidFill>
            </a:endParaRPr>
          </a:p>
        </p:txBody>
      </p:sp>
    </p:spTree>
    <p:extLst>
      <p:ext uri="{BB962C8B-B14F-4D97-AF65-F5344CB8AC3E}">
        <p14:creationId xmlns:p14="http://schemas.microsoft.com/office/powerpoint/2010/main" val="20582136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38</a:t>
            </a:fld>
            <a:endParaRPr lang="en-US" dirty="0"/>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0" name="Title 6">
            <a:extLst>
              <a:ext uri="{FF2B5EF4-FFF2-40B4-BE49-F238E27FC236}">
                <a16:creationId xmlns:a16="http://schemas.microsoft.com/office/drawing/2014/main" id="{4FE9CDFC-1C52-4050-9229-FD779050DD6C}"/>
              </a:ext>
            </a:extLst>
          </p:cNvPr>
          <p:cNvSpPr/>
          <p:nvPr/>
        </p:nvSpPr>
        <p:spPr bwMode="auto">
          <a:xfrm>
            <a:off x="623392" y="1916832"/>
            <a:ext cx="10945216" cy="2529923"/>
          </a:xfrm>
          <a:prstGeom prst="rect">
            <a:avLst/>
          </a:prstGeom>
          <a:noFill/>
        </p:spPr>
        <p:txBody>
          <a:bodyPr wrap="square" lIns="0" rIns="0" rtlCol="0">
            <a:sp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en-GB" dirty="0">
                <a:solidFill>
                  <a:schemeClr val="bg1">
                    <a:lumMod val="75000"/>
                  </a:schemeClr>
                </a:solidFill>
                <a:latin typeface="Franklin Gothic Heavy" panose="020B0903020102020204" pitchFamily="34" charset="0"/>
              </a:rPr>
              <a:t>Target </a:t>
            </a:r>
          </a:p>
          <a:p>
            <a:pPr algn="ctr"/>
            <a:r>
              <a:rPr lang="en-GB" dirty="0">
                <a:solidFill>
                  <a:schemeClr val="bg1">
                    <a:lumMod val="75000"/>
                  </a:schemeClr>
                </a:solidFill>
                <a:latin typeface="Franklin Gothic Heavy" panose="020B0903020102020204" pitchFamily="34" charset="0"/>
              </a:rPr>
              <a:t>Methodologies </a:t>
            </a:r>
          </a:p>
          <a:p>
            <a:pPr algn="ctr"/>
            <a:r>
              <a:rPr lang="en-GB" dirty="0">
                <a:solidFill>
                  <a:schemeClr val="bg1">
                    <a:lumMod val="75000"/>
                  </a:schemeClr>
                </a:solidFill>
                <a:latin typeface="Franklin Gothic Heavy" panose="020B0903020102020204" pitchFamily="34" charset="0"/>
              </a:rPr>
              <a:t>Roadmap </a:t>
            </a:r>
            <a:endParaRPr lang="en-US"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p:txBody>
      </p:sp>
    </p:spTree>
    <p:extLst>
      <p:ext uri="{BB962C8B-B14F-4D97-AF65-F5344CB8AC3E}">
        <p14:creationId xmlns:p14="http://schemas.microsoft.com/office/powerpoint/2010/main" val="1092745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0C80C5-7B81-5A2C-5F10-794D0C0C6F5F}"/>
              </a:ext>
            </a:extLst>
          </p:cNvPr>
          <p:cNvSpPr>
            <a:spLocks noGrp="1"/>
          </p:cNvSpPr>
          <p:nvPr>
            <p:ph idx="1"/>
          </p:nvPr>
        </p:nvSpPr>
        <p:spPr>
          <a:xfrm>
            <a:off x="351153" y="1124744"/>
            <a:ext cx="11649503" cy="5040560"/>
          </a:xfrm>
        </p:spPr>
        <p:txBody>
          <a:bodyPr>
            <a:normAutofit fontScale="70000" lnSpcReduction="20000"/>
          </a:bodyPr>
          <a:lstStyle/>
          <a:p>
            <a:pPr>
              <a:spcBef>
                <a:spcPts val="600"/>
              </a:spcBef>
              <a:spcAft>
                <a:spcPts val="600"/>
              </a:spcAft>
            </a:pPr>
            <a:r>
              <a:rPr lang="en-GB" b="1" dirty="0">
                <a:solidFill>
                  <a:schemeClr val="accent1"/>
                </a:solidFill>
                <a:latin typeface="+mj-lt"/>
              </a:rPr>
              <a:t>Fleet reduction could naturally happen when next orders are due by mid 2023 to receive cars by mid 2024.</a:t>
            </a:r>
          </a:p>
          <a:p>
            <a:pPr>
              <a:spcBef>
                <a:spcPts val="600"/>
              </a:spcBef>
              <a:spcAft>
                <a:spcPts val="600"/>
              </a:spcAft>
            </a:pPr>
            <a:r>
              <a:rPr lang="en-GB" dirty="0">
                <a:latin typeface="+mj-lt"/>
              </a:rPr>
              <a:t>25% reduction: savings will be realized from 2024 and will be spread over 4 years.</a:t>
            </a:r>
          </a:p>
          <a:p>
            <a:pPr>
              <a:spcBef>
                <a:spcPts val="600"/>
              </a:spcBef>
              <a:spcAft>
                <a:spcPts val="600"/>
              </a:spcAft>
            </a:pPr>
            <a:r>
              <a:rPr lang="en-GB" dirty="0">
                <a:latin typeface="+mj-lt"/>
              </a:rPr>
              <a:t>0.75% of 3.3M – 1.3M = </a:t>
            </a:r>
            <a:r>
              <a:rPr lang="en-GB" dirty="0">
                <a:solidFill>
                  <a:schemeClr val="accent1"/>
                </a:solidFill>
                <a:latin typeface="+mj-lt"/>
              </a:rPr>
              <a:t>1.175M</a:t>
            </a:r>
            <a:r>
              <a:rPr lang="en-GB" dirty="0">
                <a:latin typeface="+mj-lt"/>
              </a:rPr>
              <a:t>, excluding repairs -&gt; savings will be </a:t>
            </a:r>
            <a:r>
              <a:rPr lang="en-GB" dirty="0">
                <a:solidFill>
                  <a:schemeClr val="accent1"/>
                </a:solidFill>
                <a:latin typeface="+mj-lt"/>
              </a:rPr>
              <a:t>~0.825MCHF/year.</a:t>
            </a:r>
          </a:p>
          <a:p>
            <a:pPr>
              <a:spcBef>
                <a:spcPts val="600"/>
              </a:spcBef>
              <a:spcAft>
                <a:spcPts val="600"/>
              </a:spcAft>
            </a:pPr>
            <a:r>
              <a:rPr lang="en-GB" dirty="0">
                <a:latin typeface="+mj-lt"/>
              </a:rPr>
              <a:t>Pay back will be reduced by 25% from year 2028 (savings will be ~500k/year compared to today’s situation).</a:t>
            </a:r>
          </a:p>
          <a:p>
            <a:pPr>
              <a:spcBef>
                <a:spcPts val="600"/>
              </a:spcBef>
              <a:spcAft>
                <a:spcPts val="600"/>
              </a:spcAft>
            </a:pPr>
            <a:r>
              <a:rPr lang="en-GB" dirty="0">
                <a:latin typeface="+mj-lt"/>
              </a:rPr>
              <a:t>If repairs are proportional to the fleet size, ~84k of savings per year when the reduction will be realized.</a:t>
            </a:r>
          </a:p>
          <a:p>
            <a:pPr>
              <a:spcBef>
                <a:spcPts val="600"/>
              </a:spcBef>
              <a:spcAft>
                <a:spcPts val="600"/>
              </a:spcAft>
            </a:pPr>
            <a:r>
              <a:rPr lang="en-GB" dirty="0">
                <a:latin typeface="+mj-lt"/>
              </a:rPr>
              <a:t>Fixed costs of operation to be deducted from savings</a:t>
            </a:r>
          </a:p>
          <a:p>
            <a:pPr>
              <a:spcBef>
                <a:spcPts val="600"/>
              </a:spcBef>
              <a:spcAft>
                <a:spcPts val="600"/>
              </a:spcAft>
            </a:pPr>
            <a:endParaRPr lang="en-GB" dirty="0">
              <a:latin typeface="+mj-lt"/>
            </a:endParaRPr>
          </a:p>
          <a:p>
            <a:pPr>
              <a:spcBef>
                <a:spcPts val="600"/>
              </a:spcBef>
              <a:spcAft>
                <a:spcPts val="600"/>
              </a:spcAft>
            </a:pPr>
            <a:endParaRPr lang="en-GB" dirty="0">
              <a:latin typeface="+mj-lt"/>
            </a:endParaRPr>
          </a:p>
          <a:p>
            <a:pPr>
              <a:spcBef>
                <a:spcPts val="600"/>
              </a:spcBef>
              <a:spcAft>
                <a:spcPts val="600"/>
              </a:spcAft>
            </a:pPr>
            <a:endParaRPr lang="en-GB" dirty="0">
              <a:latin typeface="+mj-lt"/>
            </a:endParaRPr>
          </a:p>
          <a:p>
            <a:pPr>
              <a:spcBef>
                <a:spcPts val="600"/>
              </a:spcBef>
              <a:spcAft>
                <a:spcPts val="600"/>
              </a:spcAft>
            </a:pPr>
            <a:endParaRPr lang="en-GB" dirty="0">
              <a:latin typeface="+mj-lt"/>
            </a:endParaRPr>
          </a:p>
          <a:p>
            <a:pPr marL="0" indent="0">
              <a:spcBef>
                <a:spcPts val="600"/>
              </a:spcBef>
              <a:spcAft>
                <a:spcPts val="600"/>
              </a:spcAft>
              <a:buNone/>
            </a:pPr>
            <a:endParaRPr lang="en-US" sz="2600" i="1" dirty="0">
              <a:latin typeface="+mj-lt"/>
            </a:endParaRPr>
          </a:p>
          <a:p>
            <a:pPr marL="0" indent="0">
              <a:spcBef>
                <a:spcPts val="600"/>
              </a:spcBef>
              <a:spcAft>
                <a:spcPts val="600"/>
              </a:spcAft>
              <a:buNone/>
            </a:pPr>
            <a:endParaRPr lang="en-US" sz="2600" i="1" dirty="0">
              <a:latin typeface="+mj-lt"/>
            </a:endParaRPr>
          </a:p>
          <a:p>
            <a:pPr marL="0" indent="0">
              <a:spcBef>
                <a:spcPts val="600"/>
              </a:spcBef>
              <a:spcAft>
                <a:spcPts val="600"/>
              </a:spcAft>
              <a:buNone/>
            </a:pPr>
            <a:r>
              <a:rPr lang="en-US" sz="2600" i="1" dirty="0">
                <a:latin typeface="+mj-lt"/>
              </a:rPr>
              <a:t>Note: Latest purchases show an increase of car prices close to +30% with no more price guarantee over the contract period from suppliers. If e-cars fleet, cost/unit is higher, but also the payback at return.</a:t>
            </a:r>
            <a:endParaRPr lang="en-GB" dirty="0">
              <a:latin typeface="+mj-lt"/>
            </a:endParaRPr>
          </a:p>
          <a:p>
            <a:endParaRPr lang="en-GB" dirty="0">
              <a:latin typeface="+mj-lt"/>
            </a:endParaRPr>
          </a:p>
        </p:txBody>
      </p:sp>
      <p:pic>
        <p:nvPicPr>
          <p:cNvPr id="4" name="Picture 3">
            <a:extLst>
              <a:ext uri="{FF2B5EF4-FFF2-40B4-BE49-F238E27FC236}">
                <a16:creationId xmlns:a16="http://schemas.microsoft.com/office/drawing/2014/main" id="{B9919BEA-3483-C853-92B2-C1741FB74B3E}"/>
              </a:ext>
            </a:extLst>
          </p:cNvPr>
          <p:cNvPicPr>
            <a:picLocks noChangeAspect="1"/>
          </p:cNvPicPr>
          <p:nvPr/>
        </p:nvPicPr>
        <p:blipFill>
          <a:blip r:embed="rId2"/>
          <a:stretch>
            <a:fillRect/>
          </a:stretch>
        </p:blipFill>
        <p:spPr>
          <a:xfrm>
            <a:off x="718364" y="3506728"/>
            <a:ext cx="10321984" cy="1559710"/>
          </a:xfrm>
          <a:prstGeom prst="rect">
            <a:avLst/>
          </a:prstGeom>
        </p:spPr>
      </p:pic>
      <p:sp>
        <p:nvSpPr>
          <p:cNvPr id="7" name="Slide Number Placeholder 6">
            <a:extLst>
              <a:ext uri="{FF2B5EF4-FFF2-40B4-BE49-F238E27FC236}">
                <a16:creationId xmlns:a16="http://schemas.microsoft.com/office/drawing/2014/main" id="{75F9DA88-BB9B-4FD9-EE75-557EEAA3E667}"/>
              </a:ext>
            </a:extLst>
          </p:cNvPr>
          <p:cNvSpPr>
            <a:spLocks noGrp="1"/>
          </p:cNvSpPr>
          <p:nvPr>
            <p:ph type="sldNum" sz="quarter" idx="12"/>
          </p:nvPr>
        </p:nvSpPr>
        <p:spPr/>
        <p:txBody>
          <a:bodyPr/>
          <a:lstStyle/>
          <a:p>
            <a:fld id="{D7718580-2424-BB46-8FC5-5B79396B497F}" type="slidenum">
              <a:rPr lang="en-GB" smtClean="0"/>
              <a:t>39</a:t>
            </a:fld>
            <a:endParaRPr lang="en-GB"/>
          </a:p>
        </p:txBody>
      </p:sp>
      <p:sp>
        <p:nvSpPr>
          <p:cNvPr id="9" name="Title 1">
            <a:extLst>
              <a:ext uri="{FF2B5EF4-FFF2-40B4-BE49-F238E27FC236}">
                <a16:creationId xmlns:a16="http://schemas.microsoft.com/office/drawing/2014/main" id="{119EDA86-7981-4C6A-99DD-958AAB5BD8F0}"/>
              </a:ext>
            </a:extLst>
          </p:cNvPr>
          <p:cNvSpPr txBox="1">
            <a:spLocks/>
          </p:cNvSpPr>
          <p:nvPr/>
        </p:nvSpPr>
        <p:spPr bwMode="auto">
          <a:xfrm>
            <a:off x="191344" y="193188"/>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en-GB" dirty="0"/>
              <a:t>Savings </a:t>
            </a:r>
            <a:r>
              <a:rPr lang="en-GB" sz="3200" dirty="0"/>
              <a:t>(25% fleet reduction target)</a:t>
            </a:r>
            <a:endParaRPr lang="fr-CH" dirty="0"/>
          </a:p>
        </p:txBody>
      </p:sp>
      <p:sp>
        <p:nvSpPr>
          <p:cNvPr id="12" name="TextBox 5">
            <a:extLst>
              <a:ext uri="{FF2B5EF4-FFF2-40B4-BE49-F238E27FC236}">
                <a16:creationId xmlns:a16="http://schemas.microsoft.com/office/drawing/2014/main" id="{3F9D63CC-A55C-4046-9F91-E8C9DE021C1C}"/>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Tree>
    <p:extLst>
      <p:ext uri="{BB962C8B-B14F-4D97-AF65-F5344CB8AC3E}">
        <p14:creationId xmlns:p14="http://schemas.microsoft.com/office/powerpoint/2010/main" val="39383878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350" y="0"/>
            <a:ext cx="12204700" cy="628650"/>
            <a:chOff x="-6350" y="0"/>
            <a:chExt cx="12204700" cy="628650"/>
          </a:xfrm>
        </p:grpSpPr>
        <p:sp>
          <p:nvSpPr>
            <p:cNvPr id="3" name="object 3"/>
            <p:cNvSpPr/>
            <p:nvPr/>
          </p:nvSpPr>
          <p:spPr>
            <a:xfrm>
              <a:off x="0" y="0"/>
              <a:ext cx="12192000" cy="615950"/>
            </a:xfrm>
            <a:custGeom>
              <a:avLst/>
              <a:gdLst/>
              <a:ahLst/>
              <a:cxnLst/>
              <a:rect l="l" t="t" r="r" b="b"/>
              <a:pathLst>
                <a:path w="12192000" h="615950">
                  <a:moveTo>
                    <a:pt x="12192000" y="0"/>
                  </a:moveTo>
                  <a:lnTo>
                    <a:pt x="0" y="0"/>
                  </a:lnTo>
                  <a:lnTo>
                    <a:pt x="0" y="615696"/>
                  </a:lnTo>
                  <a:lnTo>
                    <a:pt x="12192000" y="615696"/>
                  </a:lnTo>
                  <a:lnTo>
                    <a:pt x="12192000" y="0"/>
                  </a:lnTo>
                  <a:close/>
                </a:path>
              </a:pathLst>
            </a:custGeom>
            <a:solidFill>
              <a:srgbClr val="00005A"/>
            </a:solidFill>
          </p:spPr>
          <p:txBody>
            <a:bodyPr wrap="square" lIns="0" tIns="0" rIns="0" bIns="0" rtlCol="0"/>
            <a:lstStyle/>
            <a:p>
              <a:endParaRPr/>
            </a:p>
          </p:txBody>
        </p:sp>
        <p:sp>
          <p:nvSpPr>
            <p:cNvPr id="4" name="object 4"/>
            <p:cNvSpPr/>
            <p:nvPr/>
          </p:nvSpPr>
          <p:spPr>
            <a:xfrm>
              <a:off x="0" y="0"/>
              <a:ext cx="12192000" cy="615950"/>
            </a:xfrm>
            <a:custGeom>
              <a:avLst/>
              <a:gdLst/>
              <a:ahLst/>
              <a:cxnLst/>
              <a:rect l="l" t="t" r="r" b="b"/>
              <a:pathLst>
                <a:path w="12192000" h="615950">
                  <a:moveTo>
                    <a:pt x="0" y="615696"/>
                  </a:moveTo>
                  <a:lnTo>
                    <a:pt x="12192000" y="615696"/>
                  </a:lnTo>
                  <a:lnTo>
                    <a:pt x="12192000" y="0"/>
                  </a:lnTo>
                  <a:lnTo>
                    <a:pt x="0" y="0"/>
                  </a:lnTo>
                  <a:lnTo>
                    <a:pt x="0" y="615696"/>
                  </a:lnTo>
                  <a:close/>
                </a:path>
              </a:pathLst>
            </a:custGeom>
            <a:ln w="12700">
              <a:solidFill>
                <a:srgbClr val="000041"/>
              </a:solidFill>
            </a:ln>
          </p:spPr>
          <p:txBody>
            <a:bodyPr wrap="square" lIns="0" tIns="0" rIns="0" bIns="0" rtlCol="0"/>
            <a:lstStyle/>
            <a:p>
              <a:endParaRPr/>
            </a:p>
          </p:txBody>
        </p:sp>
      </p:grpSp>
      <p:sp>
        <p:nvSpPr>
          <p:cNvPr id="5" name="object 5"/>
          <p:cNvSpPr txBox="1">
            <a:spLocks noGrp="1"/>
          </p:cNvSpPr>
          <p:nvPr>
            <p:ph type="title"/>
          </p:nvPr>
        </p:nvSpPr>
        <p:spPr>
          <a:xfrm>
            <a:off x="450291" y="104902"/>
            <a:ext cx="8214995" cy="39116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rPr>
              <a:t>Les</a:t>
            </a:r>
            <a:r>
              <a:rPr sz="2400" spc="-15" dirty="0">
                <a:solidFill>
                  <a:srgbClr val="FFFFFF"/>
                </a:solidFill>
              </a:rPr>
              <a:t> </a:t>
            </a:r>
            <a:r>
              <a:rPr sz="2400" dirty="0">
                <a:solidFill>
                  <a:srgbClr val="FFFFFF"/>
                </a:solidFill>
              </a:rPr>
              <a:t>défis</a:t>
            </a:r>
            <a:r>
              <a:rPr sz="2400" spc="-15" dirty="0">
                <a:solidFill>
                  <a:srgbClr val="FFFFFF"/>
                </a:solidFill>
              </a:rPr>
              <a:t> </a:t>
            </a:r>
            <a:r>
              <a:rPr sz="2400" dirty="0">
                <a:solidFill>
                  <a:srgbClr val="FFFFFF"/>
                </a:solidFill>
              </a:rPr>
              <a:t>de</a:t>
            </a:r>
            <a:r>
              <a:rPr sz="2400" spc="-20" dirty="0">
                <a:solidFill>
                  <a:srgbClr val="FFFFFF"/>
                </a:solidFill>
              </a:rPr>
              <a:t> </a:t>
            </a:r>
            <a:r>
              <a:rPr sz="2400" dirty="0">
                <a:solidFill>
                  <a:srgbClr val="FFFFFF"/>
                </a:solidFill>
              </a:rPr>
              <a:t>la</a:t>
            </a:r>
            <a:r>
              <a:rPr sz="2400" spc="-5" dirty="0">
                <a:solidFill>
                  <a:srgbClr val="FFFFFF"/>
                </a:solidFill>
              </a:rPr>
              <a:t> mobilité</a:t>
            </a:r>
            <a:r>
              <a:rPr sz="2400" spc="-35" dirty="0">
                <a:solidFill>
                  <a:srgbClr val="FFFFFF"/>
                </a:solidFill>
              </a:rPr>
              <a:t> </a:t>
            </a:r>
            <a:r>
              <a:rPr sz="2400" dirty="0">
                <a:solidFill>
                  <a:srgbClr val="FFFFFF"/>
                </a:solidFill>
              </a:rPr>
              <a:t>de demain.</a:t>
            </a:r>
            <a:r>
              <a:rPr sz="2400" spc="-25" dirty="0">
                <a:solidFill>
                  <a:srgbClr val="FFFFFF"/>
                </a:solidFill>
              </a:rPr>
              <a:t> </a:t>
            </a:r>
            <a:r>
              <a:rPr sz="2400" spc="-5" dirty="0">
                <a:solidFill>
                  <a:srgbClr val="FFFFFF"/>
                </a:solidFill>
              </a:rPr>
              <a:t>Enfin….d’aujourd’hui</a:t>
            </a:r>
            <a:endParaRPr sz="2400" dirty="0"/>
          </a:p>
        </p:txBody>
      </p:sp>
      <p:grpSp>
        <p:nvGrpSpPr>
          <p:cNvPr id="6" name="object 6"/>
          <p:cNvGrpSpPr/>
          <p:nvPr/>
        </p:nvGrpSpPr>
        <p:grpSpPr>
          <a:xfrm>
            <a:off x="869950" y="857758"/>
            <a:ext cx="1614805" cy="628650"/>
            <a:chOff x="869950" y="857758"/>
            <a:chExt cx="1614805" cy="628650"/>
          </a:xfrm>
        </p:grpSpPr>
        <p:sp>
          <p:nvSpPr>
            <p:cNvPr id="7" name="object 7"/>
            <p:cNvSpPr/>
            <p:nvPr/>
          </p:nvSpPr>
          <p:spPr>
            <a:xfrm>
              <a:off x="876300" y="864108"/>
              <a:ext cx="1602105" cy="615950"/>
            </a:xfrm>
            <a:custGeom>
              <a:avLst/>
              <a:gdLst/>
              <a:ahLst/>
              <a:cxnLst/>
              <a:rect l="l" t="t" r="r" b="b"/>
              <a:pathLst>
                <a:path w="1602105" h="615950">
                  <a:moveTo>
                    <a:pt x="1499108" y="0"/>
                  </a:moveTo>
                  <a:lnTo>
                    <a:pt x="102615" y="0"/>
                  </a:lnTo>
                  <a:lnTo>
                    <a:pt x="62675" y="8068"/>
                  </a:lnTo>
                  <a:lnTo>
                    <a:pt x="30057" y="30067"/>
                  </a:lnTo>
                  <a:lnTo>
                    <a:pt x="8064" y="62686"/>
                  </a:lnTo>
                  <a:lnTo>
                    <a:pt x="0" y="102615"/>
                  </a:lnTo>
                  <a:lnTo>
                    <a:pt x="0" y="513079"/>
                  </a:lnTo>
                  <a:lnTo>
                    <a:pt x="8064" y="553009"/>
                  </a:lnTo>
                  <a:lnTo>
                    <a:pt x="30057" y="585628"/>
                  </a:lnTo>
                  <a:lnTo>
                    <a:pt x="62675" y="607627"/>
                  </a:lnTo>
                  <a:lnTo>
                    <a:pt x="102615" y="615695"/>
                  </a:lnTo>
                  <a:lnTo>
                    <a:pt x="1499108" y="615695"/>
                  </a:lnTo>
                  <a:lnTo>
                    <a:pt x="1539037" y="607627"/>
                  </a:lnTo>
                  <a:lnTo>
                    <a:pt x="1571656" y="585628"/>
                  </a:lnTo>
                  <a:lnTo>
                    <a:pt x="1593655" y="553009"/>
                  </a:lnTo>
                  <a:lnTo>
                    <a:pt x="1601724" y="513079"/>
                  </a:lnTo>
                  <a:lnTo>
                    <a:pt x="1601724" y="102615"/>
                  </a:lnTo>
                  <a:lnTo>
                    <a:pt x="1593655" y="62686"/>
                  </a:lnTo>
                  <a:lnTo>
                    <a:pt x="1571656" y="30067"/>
                  </a:lnTo>
                  <a:lnTo>
                    <a:pt x="1539037" y="8068"/>
                  </a:lnTo>
                  <a:lnTo>
                    <a:pt x="1499108" y="0"/>
                  </a:lnTo>
                  <a:close/>
                </a:path>
              </a:pathLst>
            </a:custGeom>
            <a:solidFill>
              <a:srgbClr val="FF8200"/>
            </a:solidFill>
          </p:spPr>
          <p:txBody>
            <a:bodyPr wrap="square" lIns="0" tIns="0" rIns="0" bIns="0" rtlCol="0"/>
            <a:lstStyle/>
            <a:p>
              <a:endParaRPr/>
            </a:p>
          </p:txBody>
        </p:sp>
        <p:sp>
          <p:nvSpPr>
            <p:cNvPr id="8" name="object 8"/>
            <p:cNvSpPr/>
            <p:nvPr/>
          </p:nvSpPr>
          <p:spPr>
            <a:xfrm>
              <a:off x="876300" y="864108"/>
              <a:ext cx="1602105" cy="615950"/>
            </a:xfrm>
            <a:custGeom>
              <a:avLst/>
              <a:gdLst/>
              <a:ahLst/>
              <a:cxnLst/>
              <a:rect l="l" t="t" r="r" b="b"/>
              <a:pathLst>
                <a:path w="1602105" h="615950">
                  <a:moveTo>
                    <a:pt x="0" y="102615"/>
                  </a:moveTo>
                  <a:lnTo>
                    <a:pt x="8064" y="62686"/>
                  </a:lnTo>
                  <a:lnTo>
                    <a:pt x="30057" y="30067"/>
                  </a:lnTo>
                  <a:lnTo>
                    <a:pt x="62675" y="8068"/>
                  </a:lnTo>
                  <a:lnTo>
                    <a:pt x="102615" y="0"/>
                  </a:lnTo>
                  <a:lnTo>
                    <a:pt x="1499108" y="0"/>
                  </a:lnTo>
                  <a:lnTo>
                    <a:pt x="1539037" y="8068"/>
                  </a:lnTo>
                  <a:lnTo>
                    <a:pt x="1571656" y="30067"/>
                  </a:lnTo>
                  <a:lnTo>
                    <a:pt x="1593655" y="62686"/>
                  </a:lnTo>
                  <a:lnTo>
                    <a:pt x="1601724" y="102615"/>
                  </a:lnTo>
                  <a:lnTo>
                    <a:pt x="1601724" y="513079"/>
                  </a:lnTo>
                  <a:lnTo>
                    <a:pt x="1593655" y="553009"/>
                  </a:lnTo>
                  <a:lnTo>
                    <a:pt x="1571656" y="585628"/>
                  </a:lnTo>
                  <a:lnTo>
                    <a:pt x="1539037" y="607627"/>
                  </a:lnTo>
                  <a:lnTo>
                    <a:pt x="1499108" y="615695"/>
                  </a:lnTo>
                  <a:lnTo>
                    <a:pt x="102615" y="615695"/>
                  </a:lnTo>
                  <a:lnTo>
                    <a:pt x="62675" y="607627"/>
                  </a:lnTo>
                  <a:lnTo>
                    <a:pt x="30057" y="585628"/>
                  </a:lnTo>
                  <a:lnTo>
                    <a:pt x="8064" y="553009"/>
                  </a:lnTo>
                  <a:lnTo>
                    <a:pt x="0" y="513079"/>
                  </a:lnTo>
                  <a:lnTo>
                    <a:pt x="0" y="102615"/>
                  </a:lnTo>
                  <a:close/>
                </a:path>
              </a:pathLst>
            </a:custGeom>
            <a:ln w="12700">
              <a:solidFill>
                <a:srgbClr val="BB5E00"/>
              </a:solidFill>
            </a:ln>
          </p:spPr>
          <p:txBody>
            <a:bodyPr wrap="square" lIns="0" tIns="0" rIns="0" bIns="0" rtlCol="0"/>
            <a:lstStyle/>
            <a:p>
              <a:endParaRPr/>
            </a:p>
          </p:txBody>
        </p:sp>
      </p:grpSp>
      <p:sp>
        <p:nvSpPr>
          <p:cNvPr id="9" name="object 9"/>
          <p:cNvSpPr txBox="1"/>
          <p:nvPr/>
        </p:nvSpPr>
        <p:spPr>
          <a:xfrm>
            <a:off x="1141577" y="1046733"/>
            <a:ext cx="1072515" cy="239395"/>
          </a:xfrm>
          <a:prstGeom prst="rect">
            <a:avLst/>
          </a:prstGeom>
        </p:spPr>
        <p:txBody>
          <a:bodyPr vert="horz" wrap="square" lIns="0" tIns="13335" rIns="0" bIns="0" rtlCol="0">
            <a:spAutoFit/>
          </a:bodyPr>
          <a:lstStyle/>
          <a:p>
            <a:pPr marL="12700">
              <a:lnSpc>
                <a:spcPct val="100000"/>
              </a:lnSpc>
              <a:spcBef>
                <a:spcPts val="105"/>
              </a:spcBef>
            </a:pPr>
            <a:r>
              <a:rPr sz="1400" b="1" spc="-5" dirty="0">
                <a:solidFill>
                  <a:srgbClr val="FFFFFF"/>
                </a:solidFill>
                <a:latin typeface="Arial"/>
                <a:cs typeface="Arial"/>
              </a:rPr>
              <a:t>Défis</a:t>
            </a:r>
            <a:r>
              <a:rPr sz="1400" b="1" spc="-60" dirty="0">
                <a:solidFill>
                  <a:srgbClr val="FFFFFF"/>
                </a:solidFill>
                <a:latin typeface="Arial"/>
                <a:cs typeface="Arial"/>
              </a:rPr>
              <a:t> </a:t>
            </a:r>
            <a:r>
              <a:rPr sz="1400" b="1" spc="-5" dirty="0">
                <a:solidFill>
                  <a:srgbClr val="FFFFFF"/>
                </a:solidFill>
                <a:latin typeface="Arial"/>
                <a:cs typeface="Arial"/>
              </a:rPr>
              <a:t>locaux</a:t>
            </a:r>
            <a:endParaRPr sz="1400">
              <a:latin typeface="Arial"/>
              <a:cs typeface="Arial"/>
            </a:endParaRPr>
          </a:p>
        </p:txBody>
      </p:sp>
      <p:sp>
        <p:nvSpPr>
          <p:cNvPr id="10" name="object 10"/>
          <p:cNvSpPr/>
          <p:nvPr/>
        </p:nvSpPr>
        <p:spPr>
          <a:xfrm>
            <a:off x="2020823" y="2150364"/>
            <a:ext cx="1339850" cy="399415"/>
          </a:xfrm>
          <a:custGeom>
            <a:avLst/>
            <a:gdLst/>
            <a:ahLst/>
            <a:cxnLst/>
            <a:rect l="l" t="t" r="r" b="b"/>
            <a:pathLst>
              <a:path w="1339850" h="399414">
                <a:moveTo>
                  <a:pt x="0" y="66548"/>
                </a:moveTo>
                <a:lnTo>
                  <a:pt x="5236" y="40665"/>
                </a:lnTo>
                <a:lnTo>
                  <a:pt x="19510" y="19510"/>
                </a:lnTo>
                <a:lnTo>
                  <a:pt x="40665" y="5236"/>
                </a:lnTo>
                <a:lnTo>
                  <a:pt x="66548" y="0"/>
                </a:lnTo>
                <a:lnTo>
                  <a:pt x="1273048" y="0"/>
                </a:lnTo>
                <a:lnTo>
                  <a:pt x="1298930" y="5236"/>
                </a:lnTo>
                <a:lnTo>
                  <a:pt x="1320085" y="19510"/>
                </a:lnTo>
                <a:lnTo>
                  <a:pt x="1334359" y="40665"/>
                </a:lnTo>
                <a:lnTo>
                  <a:pt x="1339596" y="66548"/>
                </a:lnTo>
                <a:lnTo>
                  <a:pt x="1339596" y="332739"/>
                </a:lnTo>
                <a:lnTo>
                  <a:pt x="1334359" y="358622"/>
                </a:lnTo>
                <a:lnTo>
                  <a:pt x="1320085" y="379777"/>
                </a:lnTo>
                <a:lnTo>
                  <a:pt x="1298930" y="394051"/>
                </a:lnTo>
                <a:lnTo>
                  <a:pt x="1273048" y="399288"/>
                </a:lnTo>
                <a:lnTo>
                  <a:pt x="66548" y="399288"/>
                </a:lnTo>
                <a:lnTo>
                  <a:pt x="40665" y="394051"/>
                </a:lnTo>
                <a:lnTo>
                  <a:pt x="19510" y="379777"/>
                </a:lnTo>
                <a:lnTo>
                  <a:pt x="5236" y="358622"/>
                </a:lnTo>
                <a:lnTo>
                  <a:pt x="0" y="332739"/>
                </a:lnTo>
                <a:lnTo>
                  <a:pt x="0" y="66548"/>
                </a:lnTo>
                <a:close/>
              </a:path>
            </a:pathLst>
          </a:custGeom>
          <a:ln w="12700">
            <a:solidFill>
              <a:srgbClr val="00136D"/>
            </a:solidFill>
          </a:ln>
        </p:spPr>
        <p:txBody>
          <a:bodyPr wrap="square" lIns="0" tIns="0" rIns="0" bIns="0" rtlCol="0"/>
          <a:lstStyle/>
          <a:p>
            <a:endParaRPr/>
          </a:p>
        </p:txBody>
      </p:sp>
      <p:sp>
        <p:nvSpPr>
          <p:cNvPr id="11" name="object 11"/>
          <p:cNvSpPr txBox="1"/>
          <p:nvPr/>
        </p:nvSpPr>
        <p:spPr>
          <a:xfrm>
            <a:off x="2292223" y="2241550"/>
            <a:ext cx="797560"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Congestion</a:t>
            </a:r>
            <a:endParaRPr sz="1200">
              <a:latin typeface="Arial"/>
              <a:cs typeface="Arial"/>
            </a:endParaRPr>
          </a:p>
        </p:txBody>
      </p:sp>
      <p:grpSp>
        <p:nvGrpSpPr>
          <p:cNvPr id="12" name="object 12"/>
          <p:cNvGrpSpPr/>
          <p:nvPr/>
        </p:nvGrpSpPr>
        <p:grpSpPr>
          <a:xfrm>
            <a:off x="9286261" y="1811573"/>
            <a:ext cx="2895600" cy="2209165"/>
            <a:chOff x="9286261" y="1811573"/>
            <a:chExt cx="2895600" cy="2209165"/>
          </a:xfrm>
        </p:grpSpPr>
        <p:pic>
          <p:nvPicPr>
            <p:cNvPr id="13" name="object 13"/>
            <p:cNvPicPr/>
            <p:nvPr/>
          </p:nvPicPr>
          <p:blipFill>
            <a:blip r:embed="rId2" cstate="print"/>
            <a:stretch>
              <a:fillRect/>
            </a:stretch>
          </p:blipFill>
          <p:spPr>
            <a:xfrm>
              <a:off x="9286261" y="1811573"/>
              <a:ext cx="2531259" cy="2208704"/>
            </a:xfrm>
            <a:prstGeom prst="rect">
              <a:avLst/>
            </a:prstGeom>
          </p:spPr>
        </p:pic>
        <p:sp>
          <p:nvSpPr>
            <p:cNvPr id="14" name="object 14"/>
            <p:cNvSpPr/>
            <p:nvPr/>
          </p:nvSpPr>
          <p:spPr>
            <a:xfrm>
              <a:off x="10274807" y="3307080"/>
              <a:ext cx="1900555" cy="401320"/>
            </a:xfrm>
            <a:custGeom>
              <a:avLst/>
              <a:gdLst/>
              <a:ahLst/>
              <a:cxnLst/>
              <a:rect l="l" t="t" r="r" b="b"/>
              <a:pathLst>
                <a:path w="1900554" h="401320">
                  <a:moveTo>
                    <a:pt x="1833626" y="0"/>
                  </a:moveTo>
                  <a:lnTo>
                    <a:pt x="66801" y="0"/>
                  </a:lnTo>
                  <a:lnTo>
                    <a:pt x="40826" y="5258"/>
                  </a:lnTo>
                  <a:lnTo>
                    <a:pt x="19589" y="19589"/>
                  </a:lnTo>
                  <a:lnTo>
                    <a:pt x="5258" y="40826"/>
                  </a:lnTo>
                  <a:lnTo>
                    <a:pt x="0" y="66802"/>
                  </a:lnTo>
                  <a:lnTo>
                    <a:pt x="0" y="334010"/>
                  </a:lnTo>
                  <a:lnTo>
                    <a:pt x="5258" y="359985"/>
                  </a:lnTo>
                  <a:lnTo>
                    <a:pt x="19589" y="381222"/>
                  </a:lnTo>
                  <a:lnTo>
                    <a:pt x="40826" y="395553"/>
                  </a:lnTo>
                  <a:lnTo>
                    <a:pt x="66801" y="400812"/>
                  </a:lnTo>
                  <a:lnTo>
                    <a:pt x="1833626" y="400812"/>
                  </a:lnTo>
                  <a:lnTo>
                    <a:pt x="1859601" y="395553"/>
                  </a:lnTo>
                  <a:lnTo>
                    <a:pt x="1880838" y="381222"/>
                  </a:lnTo>
                  <a:lnTo>
                    <a:pt x="1895169" y="359985"/>
                  </a:lnTo>
                  <a:lnTo>
                    <a:pt x="1900427" y="334010"/>
                  </a:lnTo>
                  <a:lnTo>
                    <a:pt x="1900427" y="66802"/>
                  </a:lnTo>
                  <a:lnTo>
                    <a:pt x="1895169" y="40826"/>
                  </a:lnTo>
                  <a:lnTo>
                    <a:pt x="1880838" y="19589"/>
                  </a:lnTo>
                  <a:lnTo>
                    <a:pt x="1859601" y="5258"/>
                  </a:lnTo>
                  <a:lnTo>
                    <a:pt x="1833626" y="0"/>
                  </a:lnTo>
                  <a:close/>
                </a:path>
              </a:pathLst>
            </a:custGeom>
            <a:solidFill>
              <a:srgbClr val="FFFFFF"/>
            </a:solidFill>
          </p:spPr>
          <p:txBody>
            <a:bodyPr wrap="square" lIns="0" tIns="0" rIns="0" bIns="0" rtlCol="0"/>
            <a:lstStyle/>
            <a:p>
              <a:endParaRPr/>
            </a:p>
          </p:txBody>
        </p:sp>
        <p:sp>
          <p:nvSpPr>
            <p:cNvPr id="15" name="object 15"/>
            <p:cNvSpPr/>
            <p:nvPr/>
          </p:nvSpPr>
          <p:spPr>
            <a:xfrm>
              <a:off x="10274807" y="3307080"/>
              <a:ext cx="1900555" cy="401320"/>
            </a:xfrm>
            <a:custGeom>
              <a:avLst/>
              <a:gdLst/>
              <a:ahLst/>
              <a:cxnLst/>
              <a:rect l="l" t="t" r="r" b="b"/>
              <a:pathLst>
                <a:path w="1900554" h="401320">
                  <a:moveTo>
                    <a:pt x="0" y="66802"/>
                  </a:moveTo>
                  <a:lnTo>
                    <a:pt x="5258" y="40826"/>
                  </a:lnTo>
                  <a:lnTo>
                    <a:pt x="19589" y="19589"/>
                  </a:lnTo>
                  <a:lnTo>
                    <a:pt x="40826" y="5258"/>
                  </a:lnTo>
                  <a:lnTo>
                    <a:pt x="66801" y="0"/>
                  </a:lnTo>
                  <a:lnTo>
                    <a:pt x="1833626" y="0"/>
                  </a:lnTo>
                  <a:lnTo>
                    <a:pt x="1859601" y="5258"/>
                  </a:lnTo>
                  <a:lnTo>
                    <a:pt x="1880838" y="19589"/>
                  </a:lnTo>
                  <a:lnTo>
                    <a:pt x="1895169" y="40826"/>
                  </a:lnTo>
                  <a:lnTo>
                    <a:pt x="1900427" y="66802"/>
                  </a:lnTo>
                  <a:lnTo>
                    <a:pt x="1900427" y="334010"/>
                  </a:lnTo>
                  <a:lnTo>
                    <a:pt x="1895169" y="359985"/>
                  </a:lnTo>
                  <a:lnTo>
                    <a:pt x="1880838" y="381222"/>
                  </a:lnTo>
                  <a:lnTo>
                    <a:pt x="1859601" y="395553"/>
                  </a:lnTo>
                  <a:lnTo>
                    <a:pt x="1833626" y="400812"/>
                  </a:lnTo>
                  <a:lnTo>
                    <a:pt x="66801" y="400812"/>
                  </a:lnTo>
                  <a:lnTo>
                    <a:pt x="40826" y="395553"/>
                  </a:lnTo>
                  <a:lnTo>
                    <a:pt x="19589" y="381222"/>
                  </a:lnTo>
                  <a:lnTo>
                    <a:pt x="5258" y="359985"/>
                  </a:lnTo>
                  <a:lnTo>
                    <a:pt x="0" y="334010"/>
                  </a:lnTo>
                  <a:lnTo>
                    <a:pt x="0" y="66802"/>
                  </a:lnTo>
                  <a:close/>
                </a:path>
              </a:pathLst>
            </a:custGeom>
            <a:ln w="12700">
              <a:solidFill>
                <a:srgbClr val="00136D"/>
              </a:solidFill>
            </a:ln>
          </p:spPr>
          <p:txBody>
            <a:bodyPr wrap="square" lIns="0" tIns="0" rIns="0" bIns="0" rtlCol="0"/>
            <a:lstStyle/>
            <a:p>
              <a:endParaRPr/>
            </a:p>
          </p:txBody>
        </p:sp>
      </p:grpSp>
      <p:pic>
        <p:nvPicPr>
          <p:cNvPr id="16" name="object 16"/>
          <p:cNvPicPr/>
          <p:nvPr/>
        </p:nvPicPr>
        <p:blipFill>
          <a:blip r:embed="rId3" cstate="print"/>
          <a:stretch>
            <a:fillRect/>
          </a:stretch>
        </p:blipFill>
        <p:spPr>
          <a:xfrm>
            <a:off x="9001555" y="4571145"/>
            <a:ext cx="2619736" cy="1214890"/>
          </a:xfrm>
          <a:prstGeom prst="rect">
            <a:avLst/>
          </a:prstGeom>
        </p:spPr>
      </p:pic>
      <p:grpSp>
        <p:nvGrpSpPr>
          <p:cNvPr id="17" name="object 17"/>
          <p:cNvGrpSpPr/>
          <p:nvPr/>
        </p:nvGrpSpPr>
        <p:grpSpPr>
          <a:xfrm>
            <a:off x="3899915" y="1946044"/>
            <a:ext cx="3760470" cy="1750060"/>
            <a:chOff x="3899915" y="1946044"/>
            <a:chExt cx="3760470" cy="1750060"/>
          </a:xfrm>
        </p:grpSpPr>
        <p:pic>
          <p:nvPicPr>
            <p:cNvPr id="18" name="object 18"/>
            <p:cNvPicPr/>
            <p:nvPr/>
          </p:nvPicPr>
          <p:blipFill>
            <a:blip r:embed="rId4" cstate="print"/>
            <a:stretch>
              <a:fillRect/>
            </a:stretch>
          </p:blipFill>
          <p:spPr>
            <a:xfrm>
              <a:off x="3899915" y="1946044"/>
              <a:ext cx="2610291" cy="1750022"/>
            </a:xfrm>
            <a:prstGeom prst="rect">
              <a:avLst/>
            </a:prstGeom>
          </p:spPr>
        </p:pic>
        <p:sp>
          <p:nvSpPr>
            <p:cNvPr id="19" name="object 19"/>
            <p:cNvSpPr/>
            <p:nvPr/>
          </p:nvSpPr>
          <p:spPr>
            <a:xfrm>
              <a:off x="6313931" y="1975104"/>
              <a:ext cx="1339850" cy="399415"/>
            </a:xfrm>
            <a:custGeom>
              <a:avLst/>
              <a:gdLst/>
              <a:ahLst/>
              <a:cxnLst/>
              <a:rect l="l" t="t" r="r" b="b"/>
              <a:pathLst>
                <a:path w="1339850" h="399414">
                  <a:moveTo>
                    <a:pt x="1273047" y="0"/>
                  </a:moveTo>
                  <a:lnTo>
                    <a:pt x="66547" y="0"/>
                  </a:lnTo>
                  <a:lnTo>
                    <a:pt x="40665" y="5236"/>
                  </a:lnTo>
                  <a:lnTo>
                    <a:pt x="19510" y="19510"/>
                  </a:lnTo>
                  <a:lnTo>
                    <a:pt x="5236" y="40665"/>
                  </a:lnTo>
                  <a:lnTo>
                    <a:pt x="0" y="66548"/>
                  </a:lnTo>
                  <a:lnTo>
                    <a:pt x="0" y="332740"/>
                  </a:lnTo>
                  <a:lnTo>
                    <a:pt x="5236" y="358622"/>
                  </a:lnTo>
                  <a:lnTo>
                    <a:pt x="19510" y="379777"/>
                  </a:lnTo>
                  <a:lnTo>
                    <a:pt x="40665" y="394051"/>
                  </a:lnTo>
                  <a:lnTo>
                    <a:pt x="66547" y="399288"/>
                  </a:lnTo>
                  <a:lnTo>
                    <a:pt x="1273047" y="399288"/>
                  </a:lnTo>
                  <a:lnTo>
                    <a:pt x="1298930" y="394051"/>
                  </a:lnTo>
                  <a:lnTo>
                    <a:pt x="1320085" y="379777"/>
                  </a:lnTo>
                  <a:lnTo>
                    <a:pt x="1334359" y="358622"/>
                  </a:lnTo>
                  <a:lnTo>
                    <a:pt x="1339595" y="332740"/>
                  </a:lnTo>
                  <a:lnTo>
                    <a:pt x="1339595" y="66548"/>
                  </a:lnTo>
                  <a:lnTo>
                    <a:pt x="1334359" y="40665"/>
                  </a:lnTo>
                  <a:lnTo>
                    <a:pt x="1320085" y="19510"/>
                  </a:lnTo>
                  <a:lnTo>
                    <a:pt x="1298930" y="5236"/>
                  </a:lnTo>
                  <a:lnTo>
                    <a:pt x="1273047" y="0"/>
                  </a:lnTo>
                  <a:close/>
                </a:path>
              </a:pathLst>
            </a:custGeom>
            <a:solidFill>
              <a:srgbClr val="FFFFFF"/>
            </a:solidFill>
          </p:spPr>
          <p:txBody>
            <a:bodyPr wrap="square" lIns="0" tIns="0" rIns="0" bIns="0" rtlCol="0"/>
            <a:lstStyle/>
            <a:p>
              <a:endParaRPr/>
            </a:p>
          </p:txBody>
        </p:sp>
        <p:sp>
          <p:nvSpPr>
            <p:cNvPr id="20" name="object 20"/>
            <p:cNvSpPr/>
            <p:nvPr/>
          </p:nvSpPr>
          <p:spPr>
            <a:xfrm>
              <a:off x="6313931" y="1975104"/>
              <a:ext cx="1339850" cy="399415"/>
            </a:xfrm>
            <a:custGeom>
              <a:avLst/>
              <a:gdLst/>
              <a:ahLst/>
              <a:cxnLst/>
              <a:rect l="l" t="t" r="r" b="b"/>
              <a:pathLst>
                <a:path w="1339850" h="399414">
                  <a:moveTo>
                    <a:pt x="0" y="66548"/>
                  </a:moveTo>
                  <a:lnTo>
                    <a:pt x="5236" y="40665"/>
                  </a:lnTo>
                  <a:lnTo>
                    <a:pt x="19510" y="19510"/>
                  </a:lnTo>
                  <a:lnTo>
                    <a:pt x="40665" y="5236"/>
                  </a:lnTo>
                  <a:lnTo>
                    <a:pt x="66547" y="0"/>
                  </a:lnTo>
                  <a:lnTo>
                    <a:pt x="1273047" y="0"/>
                  </a:lnTo>
                  <a:lnTo>
                    <a:pt x="1298930" y="5236"/>
                  </a:lnTo>
                  <a:lnTo>
                    <a:pt x="1320085" y="19510"/>
                  </a:lnTo>
                  <a:lnTo>
                    <a:pt x="1334359" y="40665"/>
                  </a:lnTo>
                  <a:lnTo>
                    <a:pt x="1339595" y="66548"/>
                  </a:lnTo>
                  <a:lnTo>
                    <a:pt x="1339595" y="332740"/>
                  </a:lnTo>
                  <a:lnTo>
                    <a:pt x="1334359" y="358622"/>
                  </a:lnTo>
                  <a:lnTo>
                    <a:pt x="1320085" y="379777"/>
                  </a:lnTo>
                  <a:lnTo>
                    <a:pt x="1298930" y="394051"/>
                  </a:lnTo>
                  <a:lnTo>
                    <a:pt x="1273047" y="399288"/>
                  </a:lnTo>
                  <a:lnTo>
                    <a:pt x="66547" y="399288"/>
                  </a:lnTo>
                  <a:lnTo>
                    <a:pt x="40665" y="394051"/>
                  </a:lnTo>
                  <a:lnTo>
                    <a:pt x="19510" y="379777"/>
                  </a:lnTo>
                  <a:lnTo>
                    <a:pt x="5236" y="358622"/>
                  </a:lnTo>
                  <a:lnTo>
                    <a:pt x="0" y="332740"/>
                  </a:lnTo>
                  <a:lnTo>
                    <a:pt x="0" y="66548"/>
                  </a:lnTo>
                  <a:close/>
                </a:path>
              </a:pathLst>
            </a:custGeom>
            <a:ln w="12700">
              <a:solidFill>
                <a:srgbClr val="00136D"/>
              </a:solidFill>
            </a:ln>
          </p:spPr>
          <p:txBody>
            <a:bodyPr wrap="square" lIns="0" tIns="0" rIns="0" bIns="0" rtlCol="0"/>
            <a:lstStyle/>
            <a:p>
              <a:endParaRPr/>
            </a:p>
          </p:txBody>
        </p:sp>
      </p:grpSp>
      <p:grpSp>
        <p:nvGrpSpPr>
          <p:cNvPr id="21" name="object 21"/>
          <p:cNvGrpSpPr/>
          <p:nvPr/>
        </p:nvGrpSpPr>
        <p:grpSpPr>
          <a:xfrm>
            <a:off x="5724144" y="4713732"/>
            <a:ext cx="577850" cy="1503045"/>
            <a:chOff x="5724144" y="4713732"/>
            <a:chExt cx="577850" cy="1503045"/>
          </a:xfrm>
        </p:grpSpPr>
        <p:sp>
          <p:nvSpPr>
            <p:cNvPr id="22" name="object 22"/>
            <p:cNvSpPr/>
            <p:nvPr/>
          </p:nvSpPr>
          <p:spPr>
            <a:xfrm>
              <a:off x="5724144" y="5510784"/>
              <a:ext cx="577850" cy="706120"/>
            </a:xfrm>
            <a:custGeom>
              <a:avLst/>
              <a:gdLst/>
              <a:ahLst/>
              <a:cxnLst/>
              <a:rect l="l" t="t" r="r" b="b"/>
              <a:pathLst>
                <a:path w="577850" h="706120">
                  <a:moveTo>
                    <a:pt x="577596" y="0"/>
                  </a:moveTo>
                  <a:lnTo>
                    <a:pt x="0" y="0"/>
                  </a:lnTo>
                  <a:lnTo>
                    <a:pt x="0" y="705612"/>
                  </a:lnTo>
                  <a:lnTo>
                    <a:pt x="577596" y="705612"/>
                  </a:lnTo>
                  <a:lnTo>
                    <a:pt x="577596" y="0"/>
                  </a:lnTo>
                  <a:close/>
                </a:path>
              </a:pathLst>
            </a:custGeom>
            <a:solidFill>
              <a:srgbClr val="00005A"/>
            </a:solidFill>
          </p:spPr>
          <p:txBody>
            <a:bodyPr wrap="square" lIns="0" tIns="0" rIns="0" bIns="0" rtlCol="0"/>
            <a:lstStyle/>
            <a:p>
              <a:endParaRPr/>
            </a:p>
          </p:txBody>
        </p:sp>
        <p:sp>
          <p:nvSpPr>
            <p:cNvPr id="23" name="object 23"/>
            <p:cNvSpPr/>
            <p:nvPr/>
          </p:nvSpPr>
          <p:spPr>
            <a:xfrm>
              <a:off x="5724144" y="5094732"/>
              <a:ext cx="577850" cy="416559"/>
            </a:xfrm>
            <a:custGeom>
              <a:avLst/>
              <a:gdLst/>
              <a:ahLst/>
              <a:cxnLst/>
              <a:rect l="l" t="t" r="r" b="b"/>
              <a:pathLst>
                <a:path w="577850" h="416560">
                  <a:moveTo>
                    <a:pt x="577596" y="0"/>
                  </a:moveTo>
                  <a:lnTo>
                    <a:pt x="0" y="0"/>
                  </a:lnTo>
                  <a:lnTo>
                    <a:pt x="0" y="416052"/>
                  </a:lnTo>
                  <a:lnTo>
                    <a:pt x="577596" y="416052"/>
                  </a:lnTo>
                  <a:lnTo>
                    <a:pt x="577596" y="0"/>
                  </a:lnTo>
                  <a:close/>
                </a:path>
              </a:pathLst>
            </a:custGeom>
            <a:solidFill>
              <a:srgbClr val="FF8200"/>
            </a:solidFill>
          </p:spPr>
          <p:txBody>
            <a:bodyPr wrap="square" lIns="0" tIns="0" rIns="0" bIns="0" rtlCol="0"/>
            <a:lstStyle/>
            <a:p>
              <a:endParaRPr/>
            </a:p>
          </p:txBody>
        </p:sp>
        <p:sp>
          <p:nvSpPr>
            <p:cNvPr id="24" name="object 24"/>
            <p:cNvSpPr/>
            <p:nvPr/>
          </p:nvSpPr>
          <p:spPr>
            <a:xfrm>
              <a:off x="5724144" y="4713732"/>
              <a:ext cx="577850" cy="381000"/>
            </a:xfrm>
            <a:custGeom>
              <a:avLst/>
              <a:gdLst/>
              <a:ahLst/>
              <a:cxnLst/>
              <a:rect l="l" t="t" r="r" b="b"/>
              <a:pathLst>
                <a:path w="577850" h="381000">
                  <a:moveTo>
                    <a:pt x="577596" y="0"/>
                  </a:moveTo>
                  <a:lnTo>
                    <a:pt x="0" y="0"/>
                  </a:lnTo>
                  <a:lnTo>
                    <a:pt x="0" y="381000"/>
                  </a:lnTo>
                  <a:lnTo>
                    <a:pt x="577596" y="381000"/>
                  </a:lnTo>
                  <a:lnTo>
                    <a:pt x="577596" y="0"/>
                  </a:lnTo>
                  <a:close/>
                </a:path>
              </a:pathLst>
            </a:custGeom>
            <a:solidFill>
              <a:srgbClr val="F9B463"/>
            </a:solidFill>
          </p:spPr>
          <p:txBody>
            <a:bodyPr wrap="square" lIns="0" tIns="0" rIns="0" bIns="0" rtlCol="0"/>
            <a:lstStyle/>
            <a:p>
              <a:endParaRPr/>
            </a:p>
          </p:txBody>
        </p:sp>
      </p:grpSp>
      <p:sp>
        <p:nvSpPr>
          <p:cNvPr id="25" name="object 25"/>
          <p:cNvSpPr txBox="1"/>
          <p:nvPr/>
        </p:nvSpPr>
        <p:spPr>
          <a:xfrm>
            <a:off x="4989703" y="4545837"/>
            <a:ext cx="216535" cy="1744345"/>
          </a:xfrm>
          <a:prstGeom prst="rect">
            <a:avLst/>
          </a:prstGeom>
        </p:spPr>
        <p:txBody>
          <a:bodyPr vert="horz" wrap="square" lIns="0" tIns="47625" rIns="0" bIns="0" rtlCol="0">
            <a:spAutoFit/>
          </a:bodyPr>
          <a:lstStyle/>
          <a:p>
            <a:pPr marR="5715" algn="r">
              <a:lnSpc>
                <a:spcPct val="100000"/>
              </a:lnSpc>
              <a:spcBef>
                <a:spcPts val="375"/>
              </a:spcBef>
            </a:pPr>
            <a:r>
              <a:rPr sz="900" spc="-5" dirty="0">
                <a:solidFill>
                  <a:srgbClr val="585858"/>
                </a:solidFill>
                <a:latin typeface="Arial"/>
                <a:cs typeface="Arial"/>
              </a:rPr>
              <a:t>9</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0"/>
              </a:spcBef>
            </a:pPr>
            <a:r>
              <a:rPr sz="900" spc="-5" dirty="0">
                <a:solidFill>
                  <a:srgbClr val="585858"/>
                </a:solidFill>
                <a:latin typeface="Arial"/>
                <a:cs typeface="Arial"/>
              </a:rPr>
              <a:t>8</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5"/>
              </a:spcBef>
            </a:pPr>
            <a:r>
              <a:rPr sz="900" spc="-5" dirty="0">
                <a:solidFill>
                  <a:srgbClr val="585858"/>
                </a:solidFill>
                <a:latin typeface="Arial"/>
                <a:cs typeface="Arial"/>
              </a:rPr>
              <a:t>7</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5"/>
              </a:spcBef>
            </a:pPr>
            <a:r>
              <a:rPr sz="900" spc="-5" dirty="0">
                <a:solidFill>
                  <a:srgbClr val="585858"/>
                </a:solidFill>
                <a:latin typeface="Arial"/>
                <a:cs typeface="Arial"/>
              </a:rPr>
              <a:t>6</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0"/>
              </a:spcBef>
            </a:pPr>
            <a:r>
              <a:rPr sz="900" spc="-5" dirty="0">
                <a:solidFill>
                  <a:srgbClr val="585858"/>
                </a:solidFill>
                <a:latin typeface="Arial"/>
                <a:cs typeface="Arial"/>
              </a:rPr>
              <a:t>5</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5"/>
              </a:spcBef>
            </a:pPr>
            <a:r>
              <a:rPr sz="900" spc="-5" dirty="0">
                <a:solidFill>
                  <a:srgbClr val="585858"/>
                </a:solidFill>
                <a:latin typeface="Arial"/>
                <a:cs typeface="Arial"/>
              </a:rPr>
              <a:t>4</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0"/>
              </a:spcBef>
            </a:pPr>
            <a:r>
              <a:rPr sz="900" spc="-5" dirty="0">
                <a:solidFill>
                  <a:srgbClr val="585858"/>
                </a:solidFill>
                <a:latin typeface="Arial"/>
                <a:cs typeface="Arial"/>
              </a:rPr>
              <a:t>3</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5"/>
              </a:spcBef>
            </a:pPr>
            <a:r>
              <a:rPr sz="900" spc="-5" dirty="0">
                <a:solidFill>
                  <a:srgbClr val="585858"/>
                </a:solidFill>
                <a:latin typeface="Arial"/>
                <a:cs typeface="Arial"/>
              </a:rPr>
              <a:t>2</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715" algn="r">
              <a:lnSpc>
                <a:spcPct val="100000"/>
              </a:lnSpc>
              <a:spcBef>
                <a:spcPts val="275"/>
              </a:spcBef>
            </a:pPr>
            <a:r>
              <a:rPr sz="900" spc="-5" dirty="0">
                <a:solidFill>
                  <a:srgbClr val="585858"/>
                </a:solidFill>
                <a:latin typeface="Arial"/>
                <a:cs typeface="Arial"/>
              </a:rPr>
              <a:t>1</a:t>
            </a:r>
            <a:r>
              <a:rPr sz="900" spc="-15" dirty="0">
                <a:solidFill>
                  <a:srgbClr val="585858"/>
                </a:solidFill>
                <a:latin typeface="Arial"/>
                <a:cs typeface="Arial"/>
              </a:rPr>
              <a:t>0</a:t>
            </a:r>
            <a:r>
              <a:rPr sz="900" spc="-5" dirty="0">
                <a:solidFill>
                  <a:srgbClr val="585858"/>
                </a:solidFill>
                <a:latin typeface="Arial"/>
                <a:cs typeface="Arial"/>
              </a:rPr>
              <a:t>0</a:t>
            </a:r>
            <a:endParaRPr sz="900">
              <a:latin typeface="Arial"/>
              <a:cs typeface="Arial"/>
            </a:endParaRPr>
          </a:p>
          <a:p>
            <a:pPr marR="5080" algn="r">
              <a:lnSpc>
                <a:spcPct val="100000"/>
              </a:lnSpc>
              <a:spcBef>
                <a:spcPts val="275"/>
              </a:spcBef>
            </a:pPr>
            <a:r>
              <a:rPr sz="900" spc="-5" dirty="0">
                <a:solidFill>
                  <a:srgbClr val="585858"/>
                </a:solidFill>
                <a:latin typeface="Arial"/>
                <a:cs typeface="Arial"/>
              </a:rPr>
              <a:t>0</a:t>
            </a:r>
            <a:endParaRPr sz="900">
              <a:latin typeface="Arial"/>
              <a:cs typeface="Arial"/>
            </a:endParaRPr>
          </a:p>
        </p:txBody>
      </p:sp>
      <p:pic>
        <p:nvPicPr>
          <p:cNvPr id="26" name="object 26"/>
          <p:cNvPicPr/>
          <p:nvPr/>
        </p:nvPicPr>
        <p:blipFill>
          <a:blip r:embed="rId5" cstate="print"/>
          <a:stretch>
            <a:fillRect/>
          </a:stretch>
        </p:blipFill>
        <p:spPr>
          <a:xfrm>
            <a:off x="249936" y="1947672"/>
            <a:ext cx="1601724" cy="1011936"/>
          </a:xfrm>
          <a:prstGeom prst="rect">
            <a:avLst/>
          </a:prstGeom>
        </p:spPr>
      </p:pic>
      <p:grpSp>
        <p:nvGrpSpPr>
          <p:cNvPr id="27" name="object 27"/>
          <p:cNvGrpSpPr/>
          <p:nvPr/>
        </p:nvGrpSpPr>
        <p:grpSpPr>
          <a:xfrm>
            <a:off x="63753" y="3226307"/>
            <a:ext cx="3590925" cy="1196340"/>
            <a:chOff x="63753" y="3226307"/>
            <a:chExt cx="3590925" cy="1196340"/>
          </a:xfrm>
        </p:grpSpPr>
        <p:pic>
          <p:nvPicPr>
            <p:cNvPr id="28" name="object 28"/>
            <p:cNvPicPr/>
            <p:nvPr/>
          </p:nvPicPr>
          <p:blipFill>
            <a:blip r:embed="rId6" cstate="print"/>
            <a:stretch>
              <a:fillRect/>
            </a:stretch>
          </p:blipFill>
          <p:spPr>
            <a:xfrm>
              <a:off x="1301495" y="3226307"/>
              <a:ext cx="2353055" cy="1196339"/>
            </a:xfrm>
            <a:prstGeom prst="rect">
              <a:avLst/>
            </a:prstGeom>
          </p:spPr>
        </p:pic>
        <p:sp>
          <p:nvSpPr>
            <p:cNvPr id="29" name="object 29"/>
            <p:cNvSpPr/>
            <p:nvPr/>
          </p:nvSpPr>
          <p:spPr>
            <a:xfrm>
              <a:off x="70103" y="3515867"/>
              <a:ext cx="1231900" cy="399415"/>
            </a:xfrm>
            <a:custGeom>
              <a:avLst/>
              <a:gdLst/>
              <a:ahLst/>
              <a:cxnLst/>
              <a:rect l="l" t="t" r="r" b="b"/>
              <a:pathLst>
                <a:path w="1231900" h="399414">
                  <a:moveTo>
                    <a:pt x="0" y="66548"/>
                  </a:moveTo>
                  <a:lnTo>
                    <a:pt x="5229" y="40665"/>
                  </a:lnTo>
                  <a:lnTo>
                    <a:pt x="19491" y="19510"/>
                  </a:lnTo>
                  <a:lnTo>
                    <a:pt x="40644" y="5236"/>
                  </a:lnTo>
                  <a:lnTo>
                    <a:pt x="66548" y="0"/>
                  </a:lnTo>
                  <a:lnTo>
                    <a:pt x="1164844" y="0"/>
                  </a:lnTo>
                  <a:lnTo>
                    <a:pt x="1190726" y="5236"/>
                  </a:lnTo>
                  <a:lnTo>
                    <a:pt x="1211881" y="19510"/>
                  </a:lnTo>
                  <a:lnTo>
                    <a:pt x="1226155" y="40665"/>
                  </a:lnTo>
                  <a:lnTo>
                    <a:pt x="1231392" y="66548"/>
                  </a:lnTo>
                  <a:lnTo>
                    <a:pt x="1231392" y="332740"/>
                  </a:lnTo>
                  <a:lnTo>
                    <a:pt x="1226155" y="358622"/>
                  </a:lnTo>
                  <a:lnTo>
                    <a:pt x="1211881" y="379777"/>
                  </a:lnTo>
                  <a:lnTo>
                    <a:pt x="1190726" y="394051"/>
                  </a:lnTo>
                  <a:lnTo>
                    <a:pt x="1164844" y="399288"/>
                  </a:lnTo>
                  <a:lnTo>
                    <a:pt x="66548" y="399288"/>
                  </a:lnTo>
                  <a:lnTo>
                    <a:pt x="40644" y="394051"/>
                  </a:lnTo>
                  <a:lnTo>
                    <a:pt x="19491" y="379777"/>
                  </a:lnTo>
                  <a:lnTo>
                    <a:pt x="5229" y="358622"/>
                  </a:lnTo>
                  <a:lnTo>
                    <a:pt x="0" y="332740"/>
                  </a:lnTo>
                  <a:lnTo>
                    <a:pt x="0" y="66548"/>
                  </a:lnTo>
                  <a:close/>
                </a:path>
              </a:pathLst>
            </a:custGeom>
            <a:ln w="12700">
              <a:solidFill>
                <a:srgbClr val="00136D"/>
              </a:solidFill>
            </a:ln>
          </p:spPr>
          <p:txBody>
            <a:bodyPr wrap="square" lIns="0" tIns="0" rIns="0" bIns="0" rtlCol="0"/>
            <a:lstStyle/>
            <a:p>
              <a:endParaRPr/>
            </a:p>
          </p:txBody>
        </p:sp>
      </p:grpSp>
      <p:grpSp>
        <p:nvGrpSpPr>
          <p:cNvPr id="30" name="object 30"/>
          <p:cNvGrpSpPr/>
          <p:nvPr/>
        </p:nvGrpSpPr>
        <p:grpSpPr>
          <a:xfrm>
            <a:off x="262127" y="4690922"/>
            <a:ext cx="4081779" cy="1610995"/>
            <a:chOff x="262127" y="4690922"/>
            <a:chExt cx="4081779" cy="1610995"/>
          </a:xfrm>
        </p:grpSpPr>
        <p:pic>
          <p:nvPicPr>
            <p:cNvPr id="31" name="object 31"/>
            <p:cNvPicPr/>
            <p:nvPr/>
          </p:nvPicPr>
          <p:blipFill>
            <a:blip r:embed="rId7" cstate="print"/>
            <a:stretch>
              <a:fillRect/>
            </a:stretch>
          </p:blipFill>
          <p:spPr>
            <a:xfrm>
              <a:off x="262127" y="4690922"/>
              <a:ext cx="2811780" cy="1610808"/>
            </a:xfrm>
            <a:prstGeom prst="rect">
              <a:avLst/>
            </a:prstGeom>
          </p:spPr>
        </p:pic>
        <p:sp>
          <p:nvSpPr>
            <p:cNvPr id="32" name="object 32"/>
            <p:cNvSpPr/>
            <p:nvPr/>
          </p:nvSpPr>
          <p:spPr>
            <a:xfrm>
              <a:off x="3104388" y="5369052"/>
              <a:ext cx="1233170" cy="399415"/>
            </a:xfrm>
            <a:custGeom>
              <a:avLst/>
              <a:gdLst/>
              <a:ahLst/>
              <a:cxnLst/>
              <a:rect l="l" t="t" r="r" b="b"/>
              <a:pathLst>
                <a:path w="1233170" h="399414">
                  <a:moveTo>
                    <a:pt x="0" y="66548"/>
                  </a:moveTo>
                  <a:lnTo>
                    <a:pt x="5236" y="40665"/>
                  </a:lnTo>
                  <a:lnTo>
                    <a:pt x="19510" y="19510"/>
                  </a:lnTo>
                  <a:lnTo>
                    <a:pt x="40665" y="5236"/>
                  </a:lnTo>
                  <a:lnTo>
                    <a:pt x="66548" y="0"/>
                  </a:lnTo>
                  <a:lnTo>
                    <a:pt x="1166367" y="0"/>
                  </a:lnTo>
                  <a:lnTo>
                    <a:pt x="1192250" y="5236"/>
                  </a:lnTo>
                  <a:lnTo>
                    <a:pt x="1213405" y="19510"/>
                  </a:lnTo>
                  <a:lnTo>
                    <a:pt x="1227679" y="40665"/>
                  </a:lnTo>
                  <a:lnTo>
                    <a:pt x="1232915" y="66548"/>
                  </a:lnTo>
                  <a:lnTo>
                    <a:pt x="1232915" y="332740"/>
                  </a:lnTo>
                  <a:lnTo>
                    <a:pt x="1227679" y="358643"/>
                  </a:lnTo>
                  <a:lnTo>
                    <a:pt x="1213405" y="379796"/>
                  </a:lnTo>
                  <a:lnTo>
                    <a:pt x="1192250" y="394058"/>
                  </a:lnTo>
                  <a:lnTo>
                    <a:pt x="1166367" y="399288"/>
                  </a:lnTo>
                  <a:lnTo>
                    <a:pt x="66548" y="399288"/>
                  </a:lnTo>
                  <a:lnTo>
                    <a:pt x="40665" y="394058"/>
                  </a:lnTo>
                  <a:lnTo>
                    <a:pt x="19510" y="379796"/>
                  </a:lnTo>
                  <a:lnTo>
                    <a:pt x="5236" y="358643"/>
                  </a:lnTo>
                  <a:lnTo>
                    <a:pt x="0" y="332740"/>
                  </a:lnTo>
                  <a:lnTo>
                    <a:pt x="0" y="66548"/>
                  </a:lnTo>
                  <a:close/>
                </a:path>
              </a:pathLst>
            </a:custGeom>
            <a:ln w="12700">
              <a:solidFill>
                <a:srgbClr val="00136D"/>
              </a:solidFill>
            </a:ln>
          </p:spPr>
          <p:txBody>
            <a:bodyPr wrap="square" lIns="0" tIns="0" rIns="0" bIns="0" rtlCol="0"/>
            <a:lstStyle/>
            <a:p>
              <a:endParaRPr/>
            </a:p>
          </p:txBody>
        </p:sp>
      </p:grpSp>
      <p:grpSp>
        <p:nvGrpSpPr>
          <p:cNvPr id="33" name="object 33"/>
          <p:cNvGrpSpPr/>
          <p:nvPr/>
        </p:nvGrpSpPr>
        <p:grpSpPr>
          <a:xfrm>
            <a:off x="5341365" y="2659379"/>
            <a:ext cx="3232785" cy="1647825"/>
            <a:chOff x="5341365" y="2659379"/>
            <a:chExt cx="3232785" cy="1647825"/>
          </a:xfrm>
        </p:grpSpPr>
        <p:pic>
          <p:nvPicPr>
            <p:cNvPr id="34" name="object 34"/>
            <p:cNvPicPr/>
            <p:nvPr/>
          </p:nvPicPr>
          <p:blipFill>
            <a:blip r:embed="rId8" cstate="print"/>
            <a:stretch>
              <a:fillRect/>
            </a:stretch>
          </p:blipFill>
          <p:spPr>
            <a:xfrm>
              <a:off x="6734555" y="2659379"/>
              <a:ext cx="1839468" cy="1296924"/>
            </a:xfrm>
            <a:prstGeom prst="rect">
              <a:avLst/>
            </a:prstGeom>
          </p:spPr>
        </p:pic>
        <p:sp>
          <p:nvSpPr>
            <p:cNvPr id="35" name="object 35"/>
            <p:cNvSpPr/>
            <p:nvPr/>
          </p:nvSpPr>
          <p:spPr>
            <a:xfrm>
              <a:off x="5347715" y="3899915"/>
              <a:ext cx="1339850" cy="401320"/>
            </a:xfrm>
            <a:custGeom>
              <a:avLst/>
              <a:gdLst/>
              <a:ahLst/>
              <a:cxnLst/>
              <a:rect l="l" t="t" r="r" b="b"/>
              <a:pathLst>
                <a:path w="1339850" h="401320">
                  <a:moveTo>
                    <a:pt x="0" y="66801"/>
                  </a:moveTo>
                  <a:lnTo>
                    <a:pt x="5258" y="40772"/>
                  </a:lnTo>
                  <a:lnTo>
                    <a:pt x="19589" y="19542"/>
                  </a:lnTo>
                  <a:lnTo>
                    <a:pt x="40826" y="5240"/>
                  </a:lnTo>
                  <a:lnTo>
                    <a:pt x="66801" y="0"/>
                  </a:lnTo>
                  <a:lnTo>
                    <a:pt x="1272793" y="0"/>
                  </a:lnTo>
                  <a:lnTo>
                    <a:pt x="1298769" y="5240"/>
                  </a:lnTo>
                  <a:lnTo>
                    <a:pt x="1320006" y="19542"/>
                  </a:lnTo>
                  <a:lnTo>
                    <a:pt x="1334337" y="40772"/>
                  </a:lnTo>
                  <a:lnTo>
                    <a:pt x="1339595" y="66801"/>
                  </a:lnTo>
                  <a:lnTo>
                    <a:pt x="1339595" y="334009"/>
                  </a:lnTo>
                  <a:lnTo>
                    <a:pt x="1334337" y="359985"/>
                  </a:lnTo>
                  <a:lnTo>
                    <a:pt x="1320006" y="381222"/>
                  </a:lnTo>
                  <a:lnTo>
                    <a:pt x="1298769" y="395553"/>
                  </a:lnTo>
                  <a:lnTo>
                    <a:pt x="1272793" y="400811"/>
                  </a:lnTo>
                  <a:lnTo>
                    <a:pt x="66801" y="400811"/>
                  </a:lnTo>
                  <a:lnTo>
                    <a:pt x="40826" y="395553"/>
                  </a:lnTo>
                  <a:lnTo>
                    <a:pt x="19589" y="381222"/>
                  </a:lnTo>
                  <a:lnTo>
                    <a:pt x="5258" y="359985"/>
                  </a:lnTo>
                  <a:lnTo>
                    <a:pt x="0" y="334009"/>
                  </a:lnTo>
                  <a:lnTo>
                    <a:pt x="0" y="66801"/>
                  </a:lnTo>
                  <a:close/>
                </a:path>
              </a:pathLst>
            </a:custGeom>
            <a:ln w="12700">
              <a:solidFill>
                <a:srgbClr val="00136D"/>
              </a:solidFill>
            </a:ln>
          </p:spPr>
          <p:txBody>
            <a:bodyPr wrap="square" lIns="0" tIns="0" rIns="0" bIns="0" rtlCol="0"/>
            <a:lstStyle/>
            <a:p>
              <a:endParaRPr/>
            </a:p>
          </p:txBody>
        </p:sp>
      </p:grpSp>
      <p:sp>
        <p:nvSpPr>
          <p:cNvPr id="36" name="object 36"/>
          <p:cNvSpPr txBox="1"/>
          <p:nvPr/>
        </p:nvSpPr>
        <p:spPr>
          <a:xfrm>
            <a:off x="379882" y="3515995"/>
            <a:ext cx="611505" cy="391160"/>
          </a:xfrm>
          <a:prstGeom prst="rect">
            <a:avLst/>
          </a:prstGeom>
        </p:spPr>
        <p:txBody>
          <a:bodyPr vert="horz" wrap="square" lIns="0" tIns="12700" rIns="0" bIns="0" rtlCol="0">
            <a:spAutoFit/>
          </a:bodyPr>
          <a:lstStyle/>
          <a:p>
            <a:pPr marL="80645" marR="5080" indent="-68580">
              <a:lnSpc>
                <a:spcPct val="100000"/>
              </a:lnSpc>
              <a:spcBef>
                <a:spcPts val="100"/>
              </a:spcBef>
            </a:pPr>
            <a:r>
              <a:rPr sz="1200" dirty="0">
                <a:latin typeface="Arial"/>
                <a:cs typeface="Arial"/>
              </a:rPr>
              <a:t>P</a:t>
            </a:r>
            <a:r>
              <a:rPr sz="1200" spc="-5" dirty="0">
                <a:latin typeface="Arial"/>
                <a:cs typeface="Arial"/>
              </a:rPr>
              <a:t>ol</a:t>
            </a:r>
            <a:r>
              <a:rPr sz="1200" spc="-10" dirty="0">
                <a:latin typeface="Arial"/>
                <a:cs typeface="Arial"/>
              </a:rPr>
              <a:t>l</a:t>
            </a:r>
            <a:r>
              <a:rPr sz="1200" spc="-5" dirty="0">
                <a:latin typeface="Arial"/>
                <a:cs typeface="Arial"/>
              </a:rPr>
              <a:t>ution  </a:t>
            </a:r>
            <a:r>
              <a:rPr sz="1200" dirty="0">
                <a:latin typeface="Arial"/>
                <a:cs typeface="Arial"/>
              </a:rPr>
              <a:t>de</a:t>
            </a:r>
            <a:r>
              <a:rPr sz="1200" spc="-45" dirty="0">
                <a:latin typeface="Arial"/>
                <a:cs typeface="Arial"/>
              </a:rPr>
              <a:t> </a:t>
            </a:r>
            <a:r>
              <a:rPr sz="1200" spc="-5" dirty="0">
                <a:latin typeface="Arial"/>
                <a:cs typeface="Arial"/>
              </a:rPr>
              <a:t>l’air</a:t>
            </a:r>
            <a:endParaRPr sz="1200">
              <a:latin typeface="Arial"/>
              <a:cs typeface="Arial"/>
            </a:endParaRPr>
          </a:p>
        </p:txBody>
      </p:sp>
      <p:sp>
        <p:nvSpPr>
          <p:cNvPr id="37" name="object 37"/>
          <p:cNvSpPr txBox="1"/>
          <p:nvPr/>
        </p:nvSpPr>
        <p:spPr>
          <a:xfrm>
            <a:off x="3339210" y="5461508"/>
            <a:ext cx="76390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Urbanisme</a:t>
            </a:r>
            <a:endParaRPr sz="1200">
              <a:latin typeface="Arial"/>
              <a:cs typeface="Arial"/>
            </a:endParaRPr>
          </a:p>
        </p:txBody>
      </p:sp>
      <p:sp>
        <p:nvSpPr>
          <p:cNvPr id="38" name="object 38"/>
          <p:cNvSpPr txBox="1"/>
          <p:nvPr/>
        </p:nvSpPr>
        <p:spPr>
          <a:xfrm>
            <a:off x="6538341" y="1975484"/>
            <a:ext cx="890269" cy="391160"/>
          </a:xfrm>
          <a:prstGeom prst="rect">
            <a:avLst/>
          </a:prstGeom>
        </p:spPr>
        <p:txBody>
          <a:bodyPr vert="horz" wrap="square" lIns="0" tIns="12700" rIns="0" bIns="0" rtlCol="0">
            <a:spAutoFit/>
          </a:bodyPr>
          <a:lstStyle/>
          <a:p>
            <a:pPr marL="12700" marR="5080" indent="156845">
              <a:lnSpc>
                <a:spcPct val="100000"/>
              </a:lnSpc>
              <a:spcBef>
                <a:spcPts val="100"/>
              </a:spcBef>
            </a:pPr>
            <a:r>
              <a:rPr sz="1200" dirty="0">
                <a:latin typeface="Arial"/>
                <a:cs typeface="Arial"/>
              </a:rPr>
              <a:t>Balance </a:t>
            </a:r>
            <a:r>
              <a:rPr sz="1200" spc="5" dirty="0">
                <a:latin typeface="Arial"/>
                <a:cs typeface="Arial"/>
              </a:rPr>
              <a:t> </a:t>
            </a:r>
            <a:r>
              <a:rPr sz="1200" spc="-5" dirty="0">
                <a:latin typeface="Arial"/>
                <a:cs typeface="Arial"/>
              </a:rPr>
              <a:t>co</a:t>
            </a:r>
            <a:r>
              <a:rPr sz="1200" spc="5" dirty="0">
                <a:latin typeface="Arial"/>
                <a:cs typeface="Arial"/>
              </a:rPr>
              <a:t>mm</a:t>
            </a:r>
            <a:r>
              <a:rPr sz="1200" spc="-5" dirty="0">
                <a:latin typeface="Arial"/>
                <a:cs typeface="Arial"/>
              </a:rPr>
              <a:t>erc</a:t>
            </a:r>
            <a:r>
              <a:rPr sz="1200" spc="-10" dirty="0">
                <a:latin typeface="Arial"/>
                <a:cs typeface="Arial"/>
              </a:rPr>
              <a:t>i</a:t>
            </a:r>
            <a:r>
              <a:rPr sz="1200" spc="-15" dirty="0">
                <a:latin typeface="Arial"/>
                <a:cs typeface="Arial"/>
              </a:rPr>
              <a:t>a</a:t>
            </a:r>
            <a:r>
              <a:rPr sz="1200" spc="-5" dirty="0">
                <a:latin typeface="Arial"/>
                <a:cs typeface="Arial"/>
              </a:rPr>
              <a:t>le</a:t>
            </a:r>
            <a:endParaRPr sz="1200">
              <a:latin typeface="Arial"/>
              <a:cs typeface="Arial"/>
            </a:endParaRPr>
          </a:p>
        </p:txBody>
      </p:sp>
      <p:sp>
        <p:nvSpPr>
          <p:cNvPr id="39" name="object 39"/>
          <p:cNvSpPr txBox="1"/>
          <p:nvPr/>
        </p:nvSpPr>
        <p:spPr>
          <a:xfrm>
            <a:off x="5658358" y="3901185"/>
            <a:ext cx="718185" cy="391795"/>
          </a:xfrm>
          <a:prstGeom prst="rect">
            <a:avLst/>
          </a:prstGeom>
        </p:spPr>
        <p:txBody>
          <a:bodyPr vert="horz" wrap="square" lIns="0" tIns="12700" rIns="0" bIns="0" rtlCol="0">
            <a:spAutoFit/>
          </a:bodyPr>
          <a:lstStyle/>
          <a:p>
            <a:pPr marL="12700">
              <a:lnSpc>
                <a:spcPct val="100000"/>
              </a:lnSpc>
              <a:spcBef>
                <a:spcPts val="100"/>
              </a:spcBef>
            </a:pPr>
            <a:r>
              <a:rPr sz="1200" dirty="0">
                <a:latin typeface="Arial"/>
                <a:cs typeface="Arial"/>
              </a:rPr>
              <a:t>Coût</a:t>
            </a:r>
            <a:r>
              <a:rPr sz="1200" spc="-45" dirty="0">
                <a:latin typeface="Arial"/>
                <a:cs typeface="Arial"/>
              </a:rPr>
              <a:t> </a:t>
            </a:r>
            <a:r>
              <a:rPr sz="1200" spc="-5" dirty="0">
                <a:latin typeface="Arial"/>
                <a:cs typeface="Arial"/>
              </a:rPr>
              <a:t>de</a:t>
            </a:r>
            <a:r>
              <a:rPr sz="1200" spc="-50" dirty="0">
                <a:latin typeface="Arial"/>
                <a:cs typeface="Arial"/>
              </a:rPr>
              <a:t> </a:t>
            </a:r>
            <a:r>
              <a:rPr sz="1200" spc="-5" dirty="0">
                <a:latin typeface="Arial"/>
                <a:cs typeface="Arial"/>
              </a:rPr>
              <a:t>la</a:t>
            </a:r>
            <a:endParaRPr sz="1200">
              <a:latin typeface="Arial"/>
              <a:cs typeface="Arial"/>
            </a:endParaRPr>
          </a:p>
          <a:p>
            <a:pPr marL="94615">
              <a:lnSpc>
                <a:spcPct val="100000"/>
              </a:lnSpc>
            </a:pPr>
            <a:r>
              <a:rPr sz="1200" dirty="0">
                <a:latin typeface="Arial"/>
                <a:cs typeface="Arial"/>
              </a:rPr>
              <a:t>mobilité</a:t>
            </a:r>
            <a:endParaRPr sz="1200">
              <a:latin typeface="Arial"/>
              <a:cs typeface="Arial"/>
            </a:endParaRPr>
          </a:p>
        </p:txBody>
      </p:sp>
      <p:sp>
        <p:nvSpPr>
          <p:cNvPr id="40" name="object 40"/>
          <p:cNvSpPr/>
          <p:nvPr/>
        </p:nvSpPr>
        <p:spPr>
          <a:xfrm>
            <a:off x="6374891" y="5300471"/>
            <a:ext cx="1339850" cy="401320"/>
          </a:xfrm>
          <a:custGeom>
            <a:avLst/>
            <a:gdLst/>
            <a:ahLst/>
            <a:cxnLst/>
            <a:rect l="l" t="t" r="r" b="b"/>
            <a:pathLst>
              <a:path w="1339850" h="401320">
                <a:moveTo>
                  <a:pt x="0" y="66801"/>
                </a:moveTo>
                <a:lnTo>
                  <a:pt x="5240" y="40772"/>
                </a:lnTo>
                <a:lnTo>
                  <a:pt x="19542" y="19542"/>
                </a:lnTo>
                <a:lnTo>
                  <a:pt x="40772" y="5240"/>
                </a:lnTo>
                <a:lnTo>
                  <a:pt x="66802" y="0"/>
                </a:lnTo>
                <a:lnTo>
                  <a:pt x="1272793" y="0"/>
                </a:lnTo>
                <a:lnTo>
                  <a:pt x="1298769" y="5240"/>
                </a:lnTo>
                <a:lnTo>
                  <a:pt x="1320006" y="19542"/>
                </a:lnTo>
                <a:lnTo>
                  <a:pt x="1334337" y="40772"/>
                </a:lnTo>
                <a:lnTo>
                  <a:pt x="1339596" y="66801"/>
                </a:lnTo>
                <a:lnTo>
                  <a:pt x="1339596" y="334009"/>
                </a:lnTo>
                <a:lnTo>
                  <a:pt x="1334337" y="360012"/>
                </a:lnTo>
                <a:lnTo>
                  <a:pt x="1320006" y="381246"/>
                </a:lnTo>
                <a:lnTo>
                  <a:pt x="1298769" y="395562"/>
                </a:lnTo>
                <a:lnTo>
                  <a:pt x="1272793" y="400811"/>
                </a:lnTo>
                <a:lnTo>
                  <a:pt x="66802" y="400811"/>
                </a:lnTo>
                <a:lnTo>
                  <a:pt x="40772" y="395562"/>
                </a:lnTo>
                <a:lnTo>
                  <a:pt x="19542" y="381246"/>
                </a:lnTo>
                <a:lnTo>
                  <a:pt x="5240" y="360012"/>
                </a:lnTo>
                <a:lnTo>
                  <a:pt x="0" y="334009"/>
                </a:lnTo>
                <a:lnTo>
                  <a:pt x="0" y="66801"/>
                </a:lnTo>
                <a:close/>
              </a:path>
            </a:pathLst>
          </a:custGeom>
          <a:ln w="12700">
            <a:solidFill>
              <a:srgbClr val="00136D"/>
            </a:solidFill>
          </a:ln>
        </p:spPr>
        <p:txBody>
          <a:bodyPr wrap="square" lIns="0" tIns="0" rIns="0" bIns="0" rtlCol="0"/>
          <a:lstStyle/>
          <a:p>
            <a:endParaRPr/>
          </a:p>
        </p:txBody>
      </p:sp>
      <p:sp>
        <p:nvSpPr>
          <p:cNvPr id="41" name="object 41"/>
          <p:cNvSpPr txBox="1"/>
          <p:nvPr/>
        </p:nvSpPr>
        <p:spPr>
          <a:xfrm>
            <a:off x="6760591" y="5393182"/>
            <a:ext cx="569595"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Arial"/>
                <a:cs typeface="Arial"/>
              </a:rPr>
              <a:t>E</a:t>
            </a:r>
            <a:r>
              <a:rPr sz="1200" spc="5" dirty="0">
                <a:latin typeface="Arial"/>
                <a:cs typeface="Arial"/>
              </a:rPr>
              <a:t>m</a:t>
            </a:r>
            <a:r>
              <a:rPr sz="1200" spc="-5" dirty="0">
                <a:latin typeface="Arial"/>
                <a:cs typeface="Arial"/>
              </a:rPr>
              <a:t>plois</a:t>
            </a:r>
            <a:endParaRPr sz="1200">
              <a:latin typeface="Arial"/>
              <a:cs typeface="Arial"/>
            </a:endParaRPr>
          </a:p>
        </p:txBody>
      </p:sp>
      <p:grpSp>
        <p:nvGrpSpPr>
          <p:cNvPr id="42" name="object 42"/>
          <p:cNvGrpSpPr/>
          <p:nvPr/>
        </p:nvGrpSpPr>
        <p:grpSpPr>
          <a:xfrm>
            <a:off x="5089905" y="868425"/>
            <a:ext cx="1614805" cy="628650"/>
            <a:chOff x="5089905" y="868425"/>
            <a:chExt cx="1614805" cy="628650"/>
          </a:xfrm>
        </p:grpSpPr>
        <p:sp>
          <p:nvSpPr>
            <p:cNvPr id="43" name="object 43"/>
            <p:cNvSpPr/>
            <p:nvPr/>
          </p:nvSpPr>
          <p:spPr>
            <a:xfrm>
              <a:off x="5096255" y="874775"/>
              <a:ext cx="1602105" cy="615950"/>
            </a:xfrm>
            <a:custGeom>
              <a:avLst/>
              <a:gdLst/>
              <a:ahLst/>
              <a:cxnLst/>
              <a:rect l="l" t="t" r="r" b="b"/>
              <a:pathLst>
                <a:path w="1602104" h="615950">
                  <a:moveTo>
                    <a:pt x="1499108" y="0"/>
                  </a:moveTo>
                  <a:lnTo>
                    <a:pt x="102616" y="0"/>
                  </a:lnTo>
                  <a:lnTo>
                    <a:pt x="62686" y="8068"/>
                  </a:lnTo>
                  <a:lnTo>
                    <a:pt x="30067" y="30067"/>
                  </a:lnTo>
                  <a:lnTo>
                    <a:pt x="8068" y="62686"/>
                  </a:lnTo>
                  <a:lnTo>
                    <a:pt x="0" y="102615"/>
                  </a:lnTo>
                  <a:lnTo>
                    <a:pt x="0" y="513079"/>
                  </a:lnTo>
                  <a:lnTo>
                    <a:pt x="8068" y="553009"/>
                  </a:lnTo>
                  <a:lnTo>
                    <a:pt x="30067" y="585628"/>
                  </a:lnTo>
                  <a:lnTo>
                    <a:pt x="62686" y="607627"/>
                  </a:lnTo>
                  <a:lnTo>
                    <a:pt x="102616" y="615696"/>
                  </a:lnTo>
                  <a:lnTo>
                    <a:pt x="1499108" y="615696"/>
                  </a:lnTo>
                  <a:lnTo>
                    <a:pt x="1539037" y="607627"/>
                  </a:lnTo>
                  <a:lnTo>
                    <a:pt x="1571656" y="585628"/>
                  </a:lnTo>
                  <a:lnTo>
                    <a:pt x="1593655" y="553009"/>
                  </a:lnTo>
                  <a:lnTo>
                    <a:pt x="1601724" y="513079"/>
                  </a:lnTo>
                  <a:lnTo>
                    <a:pt x="1601724" y="102615"/>
                  </a:lnTo>
                  <a:lnTo>
                    <a:pt x="1593655" y="62686"/>
                  </a:lnTo>
                  <a:lnTo>
                    <a:pt x="1571656" y="30067"/>
                  </a:lnTo>
                  <a:lnTo>
                    <a:pt x="1539037" y="8068"/>
                  </a:lnTo>
                  <a:lnTo>
                    <a:pt x="1499108" y="0"/>
                  </a:lnTo>
                  <a:close/>
                </a:path>
              </a:pathLst>
            </a:custGeom>
            <a:solidFill>
              <a:srgbClr val="FF8200"/>
            </a:solidFill>
          </p:spPr>
          <p:txBody>
            <a:bodyPr wrap="square" lIns="0" tIns="0" rIns="0" bIns="0" rtlCol="0"/>
            <a:lstStyle/>
            <a:p>
              <a:endParaRPr/>
            </a:p>
          </p:txBody>
        </p:sp>
        <p:sp>
          <p:nvSpPr>
            <p:cNvPr id="44" name="object 44"/>
            <p:cNvSpPr/>
            <p:nvPr/>
          </p:nvSpPr>
          <p:spPr>
            <a:xfrm>
              <a:off x="5096255" y="874775"/>
              <a:ext cx="1602105" cy="615950"/>
            </a:xfrm>
            <a:custGeom>
              <a:avLst/>
              <a:gdLst/>
              <a:ahLst/>
              <a:cxnLst/>
              <a:rect l="l" t="t" r="r" b="b"/>
              <a:pathLst>
                <a:path w="1602104" h="615950">
                  <a:moveTo>
                    <a:pt x="0" y="102615"/>
                  </a:moveTo>
                  <a:lnTo>
                    <a:pt x="8068" y="62686"/>
                  </a:lnTo>
                  <a:lnTo>
                    <a:pt x="30067" y="30067"/>
                  </a:lnTo>
                  <a:lnTo>
                    <a:pt x="62686" y="8068"/>
                  </a:lnTo>
                  <a:lnTo>
                    <a:pt x="102616" y="0"/>
                  </a:lnTo>
                  <a:lnTo>
                    <a:pt x="1499108" y="0"/>
                  </a:lnTo>
                  <a:lnTo>
                    <a:pt x="1539037" y="8068"/>
                  </a:lnTo>
                  <a:lnTo>
                    <a:pt x="1571656" y="30067"/>
                  </a:lnTo>
                  <a:lnTo>
                    <a:pt x="1593655" y="62686"/>
                  </a:lnTo>
                  <a:lnTo>
                    <a:pt x="1601724" y="102615"/>
                  </a:lnTo>
                  <a:lnTo>
                    <a:pt x="1601724" y="513079"/>
                  </a:lnTo>
                  <a:lnTo>
                    <a:pt x="1593655" y="553009"/>
                  </a:lnTo>
                  <a:lnTo>
                    <a:pt x="1571656" y="585628"/>
                  </a:lnTo>
                  <a:lnTo>
                    <a:pt x="1539037" y="607627"/>
                  </a:lnTo>
                  <a:lnTo>
                    <a:pt x="1499108" y="615696"/>
                  </a:lnTo>
                  <a:lnTo>
                    <a:pt x="102616" y="615696"/>
                  </a:lnTo>
                  <a:lnTo>
                    <a:pt x="62686" y="607627"/>
                  </a:lnTo>
                  <a:lnTo>
                    <a:pt x="30067" y="585628"/>
                  </a:lnTo>
                  <a:lnTo>
                    <a:pt x="8068" y="553009"/>
                  </a:lnTo>
                  <a:lnTo>
                    <a:pt x="0" y="513079"/>
                  </a:lnTo>
                  <a:lnTo>
                    <a:pt x="0" y="102615"/>
                  </a:lnTo>
                  <a:close/>
                </a:path>
              </a:pathLst>
            </a:custGeom>
            <a:ln w="12699">
              <a:solidFill>
                <a:srgbClr val="BB5E00"/>
              </a:solidFill>
            </a:ln>
          </p:spPr>
          <p:txBody>
            <a:bodyPr wrap="square" lIns="0" tIns="0" rIns="0" bIns="0" rtlCol="0"/>
            <a:lstStyle/>
            <a:p>
              <a:endParaRPr/>
            </a:p>
          </p:txBody>
        </p:sp>
      </p:grpSp>
      <p:sp>
        <p:nvSpPr>
          <p:cNvPr id="45" name="object 45"/>
          <p:cNvSpPr txBox="1"/>
          <p:nvPr/>
        </p:nvSpPr>
        <p:spPr>
          <a:xfrm>
            <a:off x="5310885" y="950721"/>
            <a:ext cx="1171575" cy="452755"/>
          </a:xfrm>
          <a:prstGeom prst="rect">
            <a:avLst/>
          </a:prstGeom>
        </p:spPr>
        <p:txBody>
          <a:bodyPr vert="horz" wrap="square" lIns="0" tIns="13335" rIns="0" bIns="0" rtlCol="0">
            <a:spAutoFit/>
          </a:bodyPr>
          <a:lstStyle/>
          <a:p>
            <a:pPr marL="12700" marR="5080" indent="354965">
              <a:lnSpc>
                <a:spcPct val="100000"/>
              </a:lnSpc>
              <a:spcBef>
                <a:spcPts val="105"/>
              </a:spcBef>
            </a:pPr>
            <a:r>
              <a:rPr sz="1400" b="1" spc="-5" dirty="0">
                <a:solidFill>
                  <a:srgbClr val="FFFFFF"/>
                </a:solidFill>
                <a:latin typeface="Arial"/>
                <a:cs typeface="Arial"/>
              </a:rPr>
              <a:t>Défis </a:t>
            </a:r>
            <a:r>
              <a:rPr sz="1400" b="1" dirty="0">
                <a:solidFill>
                  <a:srgbClr val="FFFFFF"/>
                </a:solidFill>
                <a:latin typeface="Arial"/>
                <a:cs typeface="Arial"/>
              </a:rPr>
              <a:t> éc</a:t>
            </a:r>
            <a:r>
              <a:rPr sz="1400" b="1" spc="-10" dirty="0">
                <a:solidFill>
                  <a:srgbClr val="FFFFFF"/>
                </a:solidFill>
                <a:latin typeface="Arial"/>
                <a:cs typeface="Arial"/>
              </a:rPr>
              <a:t>ono</a:t>
            </a:r>
            <a:r>
              <a:rPr sz="1400" b="1" dirty="0">
                <a:solidFill>
                  <a:srgbClr val="FFFFFF"/>
                </a:solidFill>
                <a:latin typeface="Arial"/>
                <a:cs typeface="Arial"/>
              </a:rPr>
              <a:t>mi</a:t>
            </a:r>
            <a:r>
              <a:rPr sz="1400" b="1" spc="-10" dirty="0">
                <a:solidFill>
                  <a:srgbClr val="FFFFFF"/>
                </a:solidFill>
                <a:latin typeface="Arial"/>
                <a:cs typeface="Arial"/>
              </a:rPr>
              <a:t>qu</a:t>
            </a:r>
            <a:r>
              <a:rPr sz="1400" b="1" dirty="0">
                <a:solidFill>
                  <a:srgbClr val="FFFFFF"/>
                </a:solidFill>
                <a:latin typeface="Arial"/>
                <a:cs typeface="Arial"/>
              </a:rPr>
              <a:t>es</a:t>
            </a:r>
            <a:endParaRPr sz="1400">
              <a:latin typeface="Arial"/>
              <a:cs typeface="Arial"/>
            </a:endParaRPr>
          </a:p>
        </p:txBody>
      </p:sp>
      <p:grpSp>
        <p:nvGrpSpPr>
          <p:cNvPr id="46" name="object 46"/>
          <p:cNvGrpSpPr/>
          <p:nvPr/>
        </p:nvGrpSpPr>
        <p:grpSpPr>
          <a:xfrm>
            <a:off x="9840214" y="880617"/>
            <a:ext cx="1614805" cy="628650"/>
            <a:chOff x="9840214" y="880617"/>
            <a:chExt cx="1614805" cy="628650"/>
          </a:xfrm>
        </p:grpSpPr>
        <p:sp>
          <p:nvSpPr>
            <p:cNvPr id="47" name="object 47"/>
            <p:cNvSpPr/>
            <p:nvPr/>
          </p:nvSpPr>
          <p:spPr>
            <a:xfrm>
              <a:off x="9846564" y="886967"/>
              <a:ext cx="1602105" cy="615950"/>
            </a:xfrm>
            <a:custGeom>
              <a:avLst/>
              <a:gdLst/>
              <a:ahLst/>
              <a:cxnLst/>
              <a:rect l="l" t="t" r="r" b="b"/>
              <a:pathLst>
                <a:path w="1602104" h="615950">
                  <a:moveTo>
                    <a:pt x="1499107" y="0"/>
                  </a:moveTo>
                  <a:lnTo>
                    <a:pt x="102615" y="0"/>
                  </a:lnTo>
                  <a:lnTo>
                    <a:pt x="62686" y="8068"/>
                  </a:lnTo>
                  <a:lnTo>
                    <a:pt x="30067" y="30067"/>
                  </a:lnTo>
                  <a:lnTo>
                    <a:pt x="8068" y="62686"/>
                  </a:lnTo>
                  <a:lnTo>
                    <a:pt x="0" y="102616"/>
                  </a:lnTo>
                  <a:lnTo>
                    <a:pt x="0" y="513080"/>
                  </a:lnTo>
                  <a:lnTo>
                    <a:pt x="8068" y="553009"/>
                  </a:lnTo>
                  <a:lnTo>
                    <a:pt x="30067" y="585628"/>
                  </a:lnTo>
                  <a:lnTo>
                    <a:pt x="62686" y="607627"/>
                  </a:lnTo>
                  <a:lnTo>
                    <a:pt x="102615" y="615696"/>
                  </a:lnTo>
                  <a:lnTo>
                    <a:pt x="1499107" y="615696"/>
                  </a:lnTo>
                  <a:lnTo>
                    <a:pt x="1539037" y="607627"/>
                  </a:lnTo>
                  <a:lnTo>
                    <a:pt x="1571656" y="585628"/>
                  </a:lnTo>
                  <a:lnTo>
                    <a:pt x="1593655" y="553009"/>
                  </a:lnTo>
                  <a:lnTo>
                    <a:pt x="1601724" y="513080"/>
                  </a:lnTo>
                  <a:lnTo>
                    <a:pt x="1601724" y="102616"/>
                  </a:lnTo>
                  <a:lnTo>
                    <a:pt x="1593655" y="62686"/>
                  </a:lnTo>
                  <a:lnTo>
                    <a:pt x="1571656" y="30067"/>
                  </a:lnTo>
                  <a:lnTo>
                    <a:pt x="1539037" y="8068"/>
                  </a:lnTo>
                  <a:lnTo>
                    <a:pt x="1499107" y="0"/>
                  </a:lnTo>
                  <a:close/>
                </a:path>
              </a:pathLst>
            </a:custGeom>
            <a:solidFill>
              <a:srgbClr val="FF8200"/>
            </a:solidFill>
          </p:spPr>
          <p:txBody>
            <a:bodyPr wrap="square" lIns="0" tIns="0" rIns="0" bIns="0" rtlCol="0"/>
            <a:lstStyle/>
            <a:p>
              <a:endParaRPr/>
            </a:p>
          </p:txBody>
        </p:sp>
        <p:sp>
          <p:nvSpPr>
            <p:cNvPr id="48" name="object 48"/>
            <p:cNvSpPr/>
            <p:nvPr/>
          </p:nvSpPr>
          <p:spPr>
            <a:xfrm>
              <a:off x="9846564" y="886967"/>
              <a:ext cx="1602105" cy="615950"/>
            </a:xfrm>
            <a:custGeom>
              <a:avLst/>
              <a:gdLst/>
              <a:ahLst/>
              <a:cxnLst/>
              <a:rect l="l" t="t" r="r" b="b"/>
              <a:pathLst>
                <a:path w="1602104" h="615950">
                  <a:moveTo>
                    <a:pt x="0" y="102616"/>
                  </a:moveTo>
                  <a:lnTo>
                    <a:pt x="8068" y="62686"/>
                  </a:lnTo>
                  <a:lnTo>
                    <a:pt x="30067" y="30067"/>
                  </a:lnTo>
                  <a:lnTo>
                    <a:pt x="62686" y="8068"/>
                  </a:lnTo>
                  <a:lnTo>
                    <a:pt x="102615" y="0"/>
                  </a:lnTo>
                  <a:lnTo>
                    <a:pt x="1499107" y="0"/>
                  </a:lnTo>
                  <a:lnTo>
                    <a:pt x="1539037" y="8068"/>
                  </a:lnTo>
                  <a:lnTo>
                    <a:pt x="1571656" y="30067"/>
                  </a:lnTo>
                  <a:lnTo>
                    <a:pt x="1593655" y="62686"/>
                  </a:lnTo>
                  <a:lnTo>
                    <a:pt x="1601724" y="102616"/>
                  </a:lnTo>
                  <a:lnTo>
                    <a:pt x="1601724" y="513080"/>
                  </a:lnTo>
                  <a:lnTo>
                    <a:pt x="1593655" y="553009"/>
                  </a:lnTo>
                  <a:lnTo>
                    <a:pt x="1571656" y="585628"/>
                  </a:lnTo>
                  <a:lnTo>
                    <a:pt x="1539037" y="607627"/>
                  </a:lnTo>
                  <a:lnTo>
                    <a:pt x="1499107" y="615696"/>
                  </a:lnTo>
                  <a:lnTo>
                    <a:pt x="102615" y="615696"/>
                  </a:lnTo>
                  <a:lnTo>
                    <a:pt x="62686" y="607627"/>
                  </a:lnTo>
                  <a:lnTo>
                    <a:pt x="30067" y="585628"/>
                  </a:lnTo>
                  <a:lnTo>
                    <a:pt x="8068" y="553009"/>
                  </a:lnTo>
                  <a:lnTo>
                    <a:pt x="0" y="513080"/>
                  </a:lnTo>
                  <a:lnTo>
                    <a:pt x="0" y="102616"/>
                  </a:lnTo>
                  <a:close/>
                </a:path>
              </a:pathLst>
            </a:custGeom>
            <a:ln w="12699">
              <a:solidFill>
                <a:srgbClr val="BB5E00"/>
              </a:solidFill>
            </a:ln>
          </p:spPr>
          <p:txBody>
            <a:bodyPr wrap="square" lIns="0" tIns="0" rIns="0" bIns="0" rtlCol="0"/>
            <a:lstStyle/>
            <a:p>
              <a:endParaRPr/>
            </a:p>
          </p:txBody>
        </p:sp>
      </p:grpSp>
      <p:sp>
        <p:nvSpPr>
          <p:cNvPr id="49" name="object 49"/>
          <p:cNvSpPr txBox="1"/>
          <p:nvPr/>
        </p:nvSpPr>
        <p:spPr>
          <a:xfrm>
            <a:off x="10052684" y="1069339"/>
            <a:ext cx="1189990" cy="239395"/>
          </a:xfrm>
          <a:prstGeom prst="rect">
            <a:avLst/>
          </a:prstGeom>
        </p:spPr>
        <p:txBody>
          <a:bodyPr vert="horz" wrap="square" lIns="0" tIns="13335" rIns="0" bIns="0" rtlCol="0">
            <a:spAutoFit/>
          </a:bodyPr>
          <a:lstStyle/>
          <a:p>
            <a:pPr marL="12700">
              <a:lnSpc>
                <a:spcPct val="100000"/>
              </a:lnSpc>
              <a:spcBef>
                <a:spcPts val="105"/>
              </a:spcBef>
            </a:pPr>
            <a:r>
              <a:rPr sz="1400" b="1" spc="-5" dirty="0">
                <a:solidFill>
                  <a:srgbClr val="FFFFFF"/>
                </a:solidFill>
                <a:latin typeface="Arial"/>
                <a:cs typeface="Arial"/>
              </a:rPr>
              <a:t>Défis</a:t>
            </a:r>
            <a:r>
              <a:rPr sz="1400" b="1" spc="-70" dirty="0">
                <a:solidFill>
                  <a:srgbClr val="FFFFFF"/>
                </a:solidFill>
                <a:latin typeface="Arial"/>
                <a:cs typeface="Arial"/>
              </a:rPr>
              <a:t> </a:t>
            </a:r>
            <a:r>
              <a:rPr sz="1400" b="1" spc="-5" dirty="0">
                <a:solidFill>
                  <a:srgbClr val="FFFFFF"/>
                </a:solidFill>
                <a:latin typeface="Arial"/>
                <a:cs typeface="Arial"/>
              </a:rPr>
              <a:t>globaux</a:t>
            </a:r>
            <a:endParaRPr sz="1400">
              <a:latin typeface="Arial"/>
              <a:cs typeface="Arial"/>
            </a:endParaRPr>
          </a:p>
        </p:txBody>
      </p:sp>
      <p:sp>
        <p:nvSpPr>
          <p:cNvPr id="50" name="object 50"/>
          <p:cNvSpPr txBox="1"/>
          <p:nvPr/>
        </p:nvSpPr>
        <p:spPr>
          <a:xfrm>
            <a:off x="10489438" y="3308096"/>
            <a:ext cx="1472565" cy="391160"/>
          </a:xfrm>
          <a:prstGeom prst="rect">
            <a:avLst/>
          </a:prstGeom>
        </p:spPr>
        <p:txBody>
          <a:bodyPr vert="horz" wrap="square" lIns="0" tIns="12700" rIns="0" bIns="0" rtlCol="0">
            <a:spAutoFit/>
          </a:bodyPr>
          <a:lstStyle/>
          <a:p>
            <a:pPr marL="12700" marR="5080" indent="177800">
              <a:lnSpc>
                <a:spcPct val="100000"/>
              </a:lnSpc>
              <a:spcBef>
                <a:spcPts val="100"/>
              </a:spcBef>
            </a:pPr>
            <a:r>
              <a:rPr sz="1200" spc="-5" dirty="0">
                <a:latin typeface="Arial"/>
                <a:cs typeface="Arial"/>
              </a:rPr>
              <a:t>Épuisement des </a:t>
            </a:r>
            <a:r>
              <a:rPr sz="1200" dirty="0">
                <a:latin typeface="Arial"/>
                <a:cs typeface="Arial"/>
              </a:rPr>
              <a:t> </a:t>
            </a:r>
            <a:r>
              <a:rPr sz="1200" spc="-5" dirty="0">
                <a:latin typeface="Arial"/>
                <a:cs typeface="Arial"/>
              </a:rPr>
              <a:t>ressources</a:t>
            </a:r>
            <a:r>
              <a:rPr sz="1200" spc="-40" dirty="0">
                <a:latin typeface="Arial"/>
                <a:cs typeface="Arial"/>
              </a:rPr>
              <a:t> </a:t>
            </a:r>
            <a:r>
              <a:rPr sz="1200" spc="-5" dirty="0">
                <a:latin typeface="Arial"/>
                <a:cs typeface="Arial"/>
              </a:rPr>
              <a:t>naturelles</a:t>
            </a:r>
            <a:endParaRPr sz="1200">
              <a:latin typeface="Arial"/>
              <a:cs typeface="Arial"/>
            </a:endParaRPr>
          </a:p>
        </p:txBody>
      </p:sp>
      <p:sp>
        <p:nvSpPr>
          <p:cNvPr id="51" name="object 51"/>
          <p:cNvSpPr/>
          <p:nvPr/>
        </p:nvSpPr>
        <p:spPr>
          <a:xfrm>
            <a:off x="9151619" y="5998464"/>
            <a:ext cx="1900555" cy="401320"/>
          </a:xfrm>
          <a:custGeom>
            <a:avLst/>
            <a:gdLst/>
            <a:ahLst/>
            <a:cxnLst/>
            <a:rect l="l" t="t" r="r" b="b"/>
            <a:pathLst>
              <a:path w="1900554" h="401320">
                <a:moveTo>
                  <a:pt x="0" y="66802"/>
                </a:moveTo>
                <a:lnTo>
                  <a:pt x="5258" y="40799"/>
                </a:lnTo>
                <a:lnTo>
                  <a:pt x="19589" y="19565"/>
                </a:lnTo>
                <a:lnTo>
                  <a:pt x="40826" y="5249"/>
                </a:lnTo>
                <a:lnTo>
                  <a:pt x="66801" y="0"/>
                </a:lnTo>
                <a:lnTo>
                  <a:pt x="1833626" y="0"/>
                </a:lnTo>
                <a:lnTo>
                  <a:pt x="1859601" y="5249"/>
                </a:lnTo>
                <a:lnTo>
                  <a:pt x="1880838" y="19565"/>
                </a:lnTo>
                <a:lnTo>
                  <a:pt x="1895169" y="40799"/>
                </a:lnTo>
                <a:lnTo>
                  <a:pt x="1900427" y="66802"/>
                </a:lnTo>
                <a:lnTo>
                  <a:pt x="1900427" y="334010"/>
                </a:lnTo>
                <a:lnTo>
                  <a:pt x="1895169" y="360012"/>
                </a:lnTo>
                <a:lnTo>
                  <a:pt x="1880838" y="381246"/>
                </a:lnTo>
                <a:lnTo>
                  <a:pt x="1859601" y="395562"/>
                </a:lnTo>
                <a:lnTo>
                  <a:pt x="1833626" y="400812"/>
                </a:lnTo>
                <a:lnTo>
                  <a:pt x="66801" y="400812"/>
                </a:lnTo>
                <a:lnTo>
                  <a:pt x="40826" y="395562"/>
                </a:lnTo>
                <a:lnTo>
                  <a:pt x="19589" y="381246"/>
                </a:lnTo>
                <a:lnTo>
                  <a:pt x="5258" y="360012"/>
                </a:lnTo>
                <a:lnTo>
                  <a:pt x="0" y="334010"/>
                </a:lnTo>
                <a:lnTo>
                  <a:pt x="0" y="66802"/>
                </a:lnTo>
                <a:close/>
              </a:path>
            </a:pathLst>
          </a:custGeom>
          <a:ln w="12700">
            <a:solidFill>
              <a:srgbClr val="00136D"/>
            </a:solidFill>
          </a:ln>
        </p:spPr>
        <p:txBody>
          <a:bodyPr wrap="square" lIns="0" tIns="0" rIns="0" bIns="0" rtlCol="0"/>
          <a:lstStyle/>
          <a:p>
            <a:endParaRPr/>
          </a:p>
        </p:txBody>
      </p:sp>
      <p:sp>
        <p:nvSpPr>
          <p:cNvPr id="52" name="object 52"/>
          <p:cNvSpPr txBox="1"/>
          <p:nvPr/>
        </p:nvSpPr>
        <p:spPr>
          <a:xfrm>
            <a:off x="9290431" y="6091834"/>
            <a:ext cx="1623060"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Dérèglement</a:t>
            </a:r>
            <a:r>
              <a:rPr sz="1200" spc="-55" dirty="0">
                <a:latin typeface="Arial"/>
                <a:cs typeface="Arial"/>
              </a:rPr>
              <a:t> </a:t>
            </a:r>
            <a:r>
              <a:rPr sz="1200" spc="-5" dirty="0">
                <a:latin typeface="Arial"/>
                <a:cs typeface="Arial"/>
              </a:rPr>
              <a:t>climatique</a:t>
            </a:r>
            <a:endParaRPr sz="1200">
              <a:latin typeface="Arial"/>
              <a:cs typeface="Arial"/>
            </a:endParaRPr>
          </a:p>
        </p:txBody>
      </p:sp>
      <p:sp>
        <p:nvSpPr>
          <p:cNvPr id="53" name="object 53"/>
          <p:cNvSpPr txBox="1">
            <a:spLocks noGrp="1"/>
          </p:cNvSpPr>
          <p:nvPr>
            <p:ph type="sldNum" sz="quarter" idx="7"/>
          </p:nvPr>
        </p:nvSpPr>
        <p:spPr>
          <a:xfrm>
            <a:off x="11025505" y="6591830"/>
            <a:ext cx="229234" cy="167640"/>
          </a:xfrm>
          <a:prstGeom prst="rect">
            <a:avLst/>
          </a:prstGeom>
        </p:spPr>
        <p:txBody>
          <a:bodyPr vert="horz" wrap="square" lIns="0" tIns="0" rIns="0" bIns="0" rtlCol="0">
            <a:spAutoFit/>
          </a:bodyPr>
          <a:lstStyle>
            <a:defPPr>
              <a:defRPr lang="fr-FR"/>
            </a:defPPr>
            <a:lvl1pPr marL="0" algn="l" defTabSz="914400" rtl="0" eaLnBrk="1" latinLnBrk="0" hangingPunct="1">
              <a:defRPr sz="10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ct val="100000"/>
              </a:lnSpc>
            </a:pPr>
            <a:fld id="{81D60167-4931-47E6-BA6A-407CBD079E47}" type="slidenum">
              <a:rPr lang="fr-FR" spc="-5" smtClean="0"/>
              <a:pPr marL="38100">
                <a:lnSpc>
                  <a:spcPct val="100000"/>
                </a:lnSpc>
              </a:pPr>
              <a:t>4</a:t>
            </a:fld>
            <a:endParaRPr spc="-5" dirty="0"/>
          </a:p>
        </p:txBody>
      </p:sp>
    </p:spTree>
    <p:extLst>
      <p:ext uri="{BB962C8B-B14F-4D97-AF65-F5344CB8AC3E}">
        <p14:creationId xmlns:p14="http://schemas.microsoft.com/office/powerpoint/2010/main" val="3489426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Circle: Hollow 21">
            <a:extLst>
              <a:ext uri="{FF2B5EF4-FFF2-40B4-BE49-F238E27FC236}">
                <a16:creationId xmlns:a16="http://schemas.microsoft.com/office/drawing/2014/main" id="{8C409BF5-0342-4112-9C02-9FDF3E6DD6FC}"/>
              </a:ext>
            </a:extLst>
          </p:cNvPr>
          <p:cNvSpPr/>
          <p:nvPr/>
        </p:nvSpPr>
        <p:spPr>
          <a:xfrm>
            <a:off x="3961273" y="229964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itle 6">
            <a:extLst>
              <a:ext uri="{FF2B5EF4-FFF2-40B4-BE49-F238E27FC236}">
                <a16:creationId xmlns:a16="http://schemas.microsoft.com/office/drawing/2014/main" id="{847438E9-CBA2-46DB-ABBB-75FC6E6C98D6}"/>
              </a:ext>
            </a:extLst>
          </p:cNvPr>
          <p:cNvSpPr txBox="1">
            <a:spLocks noChangeArrowheads="1"/>
          </p:cNvSpPr>
          <p:nvPr/>
        </p:nvSpPr>
        <p:spPr bwMode="auto">
          <a:xfrm>
            <a:off x="0" y="566595"/>
            <a:ext cx="12192000" cy="460085"/>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2200" b="1" i="0" u="none" strike="noStrike" kern="1200" cap="none" spc="-80" normalizeH="0" baseline="0" noProof="0" dirty="0" err="1">
                <a:ln>
                  <a:noFill/>
                </a:ln>
                <a:solidFill>
                  <a:srgbClr val="4C7FAE"/>
                </a:solidFill>
                <a:effectLst/>
                <a:uLnTx/>
                <a:uFillTx/>
                <a:latin typeface="Calibri Light" panose="020F0302020204030204"/>
                <a:ea typeface="+mj-ea"/>
                <a:cs typeface="+mj-cs"/>
              </a:rPr>
              <a:t>Average</a:t>
            </a:r>
            <a:r>
              <a:rPr kumimoji="0" lang="fr-FR" sz="2200" b="1" i="0" u="none" strike="noStrike" kern="1200" cap="none" spc="-80" normalizeH="0" baseline="0" noProof="0" dirty="0">
                <a:ln>
                  <a:noFill/>
                </a:ln>
                <a:solidFill>
                  <a:srgbClr val="4C7FAE"/>
                </a:solidFill>
                <a:effectLst/>
                <a:uLnTx/>
                <a:uFillTx/>
                <a:latin typeface="Calibri Light" panose="020F0302020204030204"/>
                <a:ea typeface="+mj-ea"/>
                <a:cs typeface="+mj-cs"/>
              </a:rPr>
              <a:t> values</a:t>
            </a:r>
          </a:p>
        </p:txBody>
      </p:sp>
      <p:sp>
        <p:nvSpPr>
          <p:cNvPr id="11" name="Title 6">
            <a:extLst>
              <a:ext uri="{FF2B5EF4-FFF2-40B4-BE49-F238E27FC236}">
                <a16:creationId xmlns:a16="http://schemas.microsoft.com/office/drawing/2014/main" id="{254327F4-8E84-4801-AAE6-289C68BDDB8D}"/>
              </a:ext>
            </a:extLst>
          </p:cNvPr>
          <p:cNvSpPr txBox="1">
            <a:spLocks noChangeArrowheads="1"/>
          </p:cNvSpPr>
          <p:nvPr/>
        </p:nvSpPr>
        <p:spPr bwMode="auto">
          <a:xfrm>
            <a:off x="0" y="165275"/>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CH" sz="3200" b="0" i="0" u="none" strike="noStrike" kern="1200" cap="none" spc="-150" normalizeH="0" baseline="0" noProof="0" dirty="0">
                <a:ln>
                  <a:noFill/>
                </a:ln>
                <a:solidFill>
                  <a:srgbClr val="006892"/>
                </a:solidFill>
                <a:effectLst/>
                <a:uLnTx/>
                <a:uFillTx/>
                <a:latin typeface="Franklin Gothic Heavy" panose="020B0903020102020204" pitchFamily="34" charset="0"/>
                <a:ea typeface="+mj-ea"/>
                <a:cs typeface="+mj-cs"/>
              </a:rPr>
              <a:t>MONEY FLOWS LINKED TO MOBILITY</a:t>
            </a:r>
            <a:endParaRPr kumimoji="0" lang="fr-FR" sz="2200" b="1" i="0" u="none" strike="noStrike" kern="1200" cap="none" spc="-150" normalizeH="0" baseline="0" noProof="0" dirty="0">
              <a:ln>
                <a:noFill/>
              </a:ln>
              <a:solidFill>
                <a:srgbClr val="4C7FAE"/>
              </a:solidFill>
              <a:effectLst/>
              <a:uLnTx/>
              <a:uFillTx/>
              <a:latin typeface="Calibri Light" panose="020F0302020204030204"/>
              <a:ea typeface="+mj-ea"/>
              <a:cs typeface="+mj-cs"/>
            </a:endParaRPr>
          </a:p>
        </p:txBody>
      </p:sp>
      <p:grpSp>
        <p:nvGrpSpPr>
          <p:cNvPr id="14" name="Group 13">
            <a:extLst>
              <a:ext uri="{FF2B5EF4-FFF2-40B4-BE49-F238E27FC236}">
                <a16:creationId xmlns:a16="http://schemas.microsoft.com/office/drawing/2014/main" id="{127A479E-43A4-4A8D-8212-99E7FBF2AD47}"/>
              </a:ext>
            </a:extLst>
          </p:cNvPr>
          <p:cNvGrpSpPr>
            <a:grpSpLocks noChangeAspect="1"/>
          </p:cNvGrpSpPr>
          <p:nvPr/>
        </p:nvGrpSpPr>
        <p:grpSpPr>
          <a:xfrm>
            <a:off x="120812" y="732287"/>
            <a:ext cx="4395120" cy="5994568"/>
            <a:chOff x="581432" y="-194211"/>
            <a:chExt cx="3113071" cy="4245958"/>
          </a:xfrm>
        </p:grpSpPr>
        <p:sp>
          <p:nvSpPr>
            <p:cNvPr id="17" name="Oval 16">
              <a:extLst>
                <a:ext uri="{FF2B5EF4-FFF2-40B4-BE49-F238E27FC236}">
                  <a16:creationId xmlns:a16="http://schemas.microsoft.com/office/drawing/2014/main" id="{01151FC5-8589-4E34-B098-92AD12557831}"/>
                </a:ext>
              </a:extLst>
            </p:cNvPr>
            <p:cNvSpPr>
              <a:spLocks noChangeAspect="1"/>
            </p:cNvSpPr>
            <p:nvPr/>
          </p:nvSpPr>
          <p:spPr>
            <a:xfrm>
              <a:off x="2531690" y="-19421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4265D90A-3692-4604-BFA4-A7D1A1D47450}"/>
                </a:ext>
              </a:extLst>
            </p:cNvPr>
            <p:cNvSpPr>
              <a:spLocks noChangeAspect="1"/>
            </p:cNvSpPr>
            <p:nvPr/>
          </p:nvSpPr>
          <p:spPr>
            <a:xfrm>
              <a:off x="1810590" y="798648"/>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Oval 18">
              <a:extLst>
                <a:ext uri="{FF2B5EF4-FFF2-40B4-BE49-F238E27FC236}">
                  <a16:creationId xmlns:a16="http://schemas.microsoft.com/office/drawing/2014/main" id="{74F54DC8-1E93-4951-AA0C-3927E7283B8B}"/>
                </a:ext>
              </a:extLst>
            </p:cNvPr>
            <p:cNvSpPr>
              <a:spLocks noChangeAspect="1"/>
            </p:cNvSpPr>
            <p:nvPr/>
          </p:nvSpPr>
          <p:spPr>
            <a:xfrm>
              <a:off x="1733721" y="2120263"/>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2" name="Straight Connector 21">
              <a:extLst>
                <a:ext uri="{FF2B5EF4-FFF2-40B4-BE49-F238E27FC236}">
                  <a16:creationId xmlns:a16="http://schemas.microsoft.com/office/drawing/2014/main" id="{34AEABB2-97C9-4D3E-9919-783EC07EBE37}"/>
                </a:ext>
              </a:extLst>
            </p:cNvPr>
            <p:cNvCxnSpPr>
              <a:cxnSpLocks/>
              <a:stCxn id="17" idx="5"/>
              <a:endCxn id="39" idx="1"/>
            </p:cNvCxnSpPr>
            <p:nvPr/>
          </p:nvCxnSpPr>
          <p:spPr>
            <a:xfrm>
              <a:off x="3238432" y="506043"/>
              <a:ext cx="456071" cy="1565047"/>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50DF529-D032-4F6D-8719-5182CE19C18D}"/>
                </a:ext>
              </a:extLst>
            </p:cNvPr>
            <p:cNvCxnSpPr>
              <a:cxnSpLocks/>
              <a:stCxn id="18" idx="5"/>
              <a:endCxn id="39" idx="1"/>
            </p:cNvCxnSpPr>
            <p:nvPr/>
          </p:nvCxnSpPr>
          <p:spPr>
            <a:xfrm>
              <a:off x="2517332" y="1498902"/>
              <a:ext cx="1177171" cy="572189"/>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E27CF8E-FBD3-4B30-B1CD-9F3CFEA0070F}"/>
                </a:ext>
              </a:extLst>
            </p:cNvPr>
            <p:cNvCxnSpPr>
              <a:cxnSpLocks/>
              <a:stCxn id="19" idx="6"/>
              <a:endCxn id="39" idx="1"/>
            </p:cNvCxnSpPr>
            <p:nvPr/>
          </p:nvCxnSpPr>
          <p:spPr>
            <a:xfrm flipV="1">
              <a:off x="2561720" y="2071091"/>
              <a:ext cx="1132783" cy="459372"/>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4C39102-CFD6-41DA-9AAA-33C5B18158D0}"/>
                </a:ext>
              </a:extLst>
            </p:cNvPr>
            <p:cNvSpPr txBox="1"/>
            <p:nvPr/>
          </p:nvSpPr>
          <p:spPr>
            <a:xfrm>
              <a:off x="1368482" y="-194211"/>
              <a:ext cx="2308499"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CAR PURCHASE</a:t>
              </a:r>
            </a:p>
          </p:txBody>
        </p:sp>
        <p:sp>
          <p:nvSpPr>
            <p:cNvPr id="26" name="TextBox 25">
              <a:extLst>
                <a:ext uri="{FF2B5EF4-FFF2-40B4-BE49-F238E27FC236}">
                  <a16:creationId xmlns:a16="http://schemas.microsoft.com/office/drawing/2014/main" id="{35E1AEB5-27FE-4B16-AE3D-8453809A76EF}"/>
                </a:ext>
              </a:extLst>
            </p:cNvPr>
            <p:cNvSpPr txBox="1"/>
            <p:nvPr/>
          </p:nvSpPr>
          <p:spPr>
            <a:xfrm>
              <a:off x="1542010" y="842697"/>
              <a:ext cx="896171"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FUEL</a:t>
              </a:r>
            </a:p>
          </p:txBody>
        </p:sp>
        <p:sp>
          <p:nvSpPr>
            <p:cNvPr id="27" name="TextBox 26">
              <a:extLst>
                <a:ext uri="{FF2B5EF4-FFF2-40B4-BE49-F238E27FC236}">
                  <a16:creationId xmlns:a16="http://schemas.microsoft.com/office/drawing/2014/main" id="{2995CF77-2887-42E6-A385-4452D259451C}"/>
                </a:ext>
              </a:extLst>
            </p:cNvPr>
            <p:cNvSpPr txBox="1"/>
            <p:nvPr/>
          </p:nvSpPr>
          <p:spPr>
            <a:xfrm>
              <a:off x="581432" y="2253238"/>
              <a:ext cx="1665552"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MAINTENANCE</a:t>
              </a:r>
            </a:p>
          </p:txBody>
        </p:sp>
        <p:sp>
          <p:nvSpPr>
            <p:cNvPr id="60" name="Oval 59">
              <a:extLst>
                <a:ext uri="{FF2B5EF4-FFF2-40B4-BE49-F238E27FC236}">
                  <a16:creationId xmlns:a16="http://schemas.microsoft.com/office/drawing/2014/main" id="{5263FF3C-978C-4D4C-91E8-1D6FA2320202}"/>
                </a:ext>
              </a:extLst>
            </p:cNvPr>
            <p:cNvSpPr>
              <a:spLocks noChangeAspect="1"/>
            </p:cNvSpPr>
            <p:nvPr/>
          </p:nvSpPr>
          <p:spPr>
            <a:xfrm>
              <a:off x="2345224" y="3231348"/>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65" name="Straight Connector 64">
              <a:extLst>
                <a:ext uri="{FF2B5EF4-FFF2-40B4-BE49-F238E27FC236}">
                  <a16:creationId xmlns:a16="http://schemas.microsoft.com/office/drawing/2014/main" id="{6AB76EB3-3CAD-4BEA-A948-F1DDB810F0C3}"/>
                </a:ext>
              </a:extLst>
            </p:cNvPr>
            <p:cNvCxnSpPr>
              <a:cxnSpLocks/>
              <a:stCxn id="60" idx="7"/>
              <a:endCxn id="39" idx="1"/>
            </p:cNvCxnSpPr>
            <p:nvPr/>
          </p:nvCxnSpPr>
          <p:spPr>
            <a:xfrm flipV="1">
              <a:off x="3051966" y="2071090"/>
              <a:ext cx="642537" cy="128040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14118C1-D538-443D-88D2-A21C105EDE04}"/>
              </a:ext>
            </a:extLst>
          </p:cNvPr>
          <p:cNvGrpSpPr>
            <a:grpSpLocks noChangeAspect="1"/>
          </p:cNvGrpSpPr>
          <p:nvPr/>
        </p:nvGrpSpPr>
        <p:grpSpPr>
          <a:xfrm>
            <a:off x="4153249" y="729952"/>
            <a:ext cx="7654606" cy="5862403"/>
            <a:chOff x="5966145" y="2704180"/>
            <a:chExt cx="5418493" cy="4149840"/>
          </a:xfrm>
        </p:grpSpPr>
        <p:pic>
          <p:nvPicPr>
            <p:cNvPr id="39" name="Picture 38" descr="Icon&#10;&#10;Description automatically generated">
              <a:extLst>
                <a:ext uri="{FF2B5EF4-FFF2-40B4-BE49-F238E27FC236}">
                  <a16:creationId xmlns:a16="http://schemas.microsoft.com/office/drawing/2014/main" id="{12CAFF79-4F01-4960-852F-8E705185815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222879" y="4224419"/>
              <a:ext cx="1504366" cy="1490696"/>
            </a:xfrm>
            <a:prstGeom prst="rect">
              <a:avLst/>
            </a:prstGeom>
            <a:ln>
              <a:noFill/>
            </a:ln>
            <a:effectLst>
              <a:outerShdw blurRad="292100" dist="139700" dir="2700000" algn="tl" rotWithShape="0">
                <a:srgbClr val="333333">
                  <a:alpha val="65000"/>
                </a:srgbClr>
              </a:outerShdw>
            </a:effectLst>
          </p:spPr>
        </p:pic>
        <p:sp>
          <p:nvSpPr>
            <p:cNvPr id="40" name="Circle: Hollow 25">
              <a:extLst>
                <a:ext uri="{FF2B5EF4-FFF2-40B4-BE49-F238E27FC236}">
                  <a16:creationId xmlns:a16="http://schemas.microsoft.com/office/drawing/2014/main" id="{073C840F-893F-4049-A0D6-7494A3F0C8AB}"/>
                </a:ext>
              </a:extLst>
            </p:cNvPr>
            <p:cNvSpPr/>
            <p:nvPr/>
          </p:nvSpPr>
          <p:spPr>
            <a:xfrm>
              <a:off x="5966145" y="3942086"/>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AE071577-FF4F-49F3-81E6-DAF559A02D8B}"/>
                </a:ext>
              </a:extLst>
            </p:cNvPr>
            <p:cNvSpPr>
              <a:spLocks noChangeAspect="1"/>
            </p:cNvSpPr>
            <p:nvPr/>
          </p:nvSpPr>
          <p:spPr>
            <a:xfrm flipH="1">
              <a:off x="8280802" y="2707950"/>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Oval 41">
              <a:extLst>
                <a:ext uri="{FF2B5EF4-FFF2-40B4-BE49-F238E27FC236}">
                  <a16:creationId xmlns:a16="http://schemas.microsoft.com/office/drawing/2014/main" id="{1B82F125-4EED-4592-A466-79AAD980964A}"/>
                </a:ext>
              </a:extLst>
            </p:cNvPr>
            <p:cNvSpPr>
              <a:spLocks noChangeAspect="1"/>
            </p:cNvSpPr>
            <p:nvPr/>
          </p:nvSpPr>
          <p:spPr>
            <a:xfrm flipH="1">
              <a:off x="8815319" y="3703442"/>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AFE6D4A1-5B4F-4EFA-9E45-DAF9993C36B4}"/>
                </a:ext>
              </a:extLst>
            </p:cNvPr>
            <p:cNvSpPr>
              <a:spLocks noChangeAspect="1"/>
            </p:cNvSpPr>
            <p:nvPr/>
          </p:nvSpPr>
          <p:spPr>
            <a:xfrm flipH="1">
              <a:off x="8928362" y="5013922"/>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AA8C1CCA-2B69-4E91-9B8C-A9E9C4628C66}"/>
                </a:ext>
              </a:extLst>
            </p:cNvPr>
            <p:cNvSpPr>
              <a:spLocks noChangeAspect="1"/>
            </p:cNvSpPr>
            <p:nvPr/>
          </p:nvSpPr>
          <p:spPr>
            <a:xfrm flipH="1">
              <a:off x="8429911" y="603362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6" name="Straight Connector 45">
              <a:extLst>
                <a:ext uri="{FF2B5EF4-FFF2-40B4-BE49-F238E27FC236}">
                  <a16:creationId xmlns:a16="http://schemas.microsoft.com/office/drawing/2014/main" id="{D692663B-3FC0-40EF-B5CD-C472995816D7}"/>
                </a:ext>
              </a:extLst>
            </p:cNvPr>
            <p:cNvCxnSpPr>
              <a:cxnSpLocks/>
            </p:cNvCxnSpPr>
            <p:nvPr/>
          </p:nvCxnSpPr>
          <p:spPr>
            <a:xfrm flipH="1">
              <a:off x="7740096" y="2911364"/>
              <a:ext cx="843254" cy="205840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8920F54-068B-48A4-84ED-79381D9AE001}"/>
                </a:ext>
              </a:extLst>
            </p:cNvPr>
            <p:cNvCxnSpPr>
              <a:cxnSpLocks/>
              <a:stCxn id="42" idx="6"/>
              <a:endCxn id="39" idx="3"/>
            </p:cNvCxnSpPr>
            <p:nvPr/>
          </p:nvCxnSpPr>
          <p:spPr>
            <a:xfrm flipH="1">
              <a:off x="7727245" y="4113642"/>
              <a:ext cx="1088075" cy="85612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872FAE5-09AE-4E5C-9FE6-C45690362FFC}"/>
                </a:ext>
              </a:extLst>
            </p:cNvPr>
            <p:cNvCxnSpPr>
              <a:cxnSpLocks/>
              <a:stCxn id="43" idx="7"/>
              <a:endCxn id="39" idx="3"/>
            </p:cNvCxnSpPr>
            <p:nvPr/>
          </p:nvCxnSpPr>
          <p:spPr>
            <a:xfrm flipH="1" flipV="1">
              <a:off x="7727245" y="4969767"/>
              <a:ext cx="1322376" cy="164299"/>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0C4D380-39CE-492D-9125-6A2C5A9486A8}"/>
                </a:ext>
              </a:extLst>
            </p:cNvPr>
            <p:cNvCxnSpPr>
              <a:cxnSpLocks/>
              <a:stCxn id="44" idx="0"/>
              <a:endCxn id="39" idx="3"/>
            </p:cNvCxnSpPr>
            <p:nvPr/>
          </p:nvCxnSpPr>
          <p:spPr>
            <a:xfrm flipH="1" flipV="1">
              <a:off x="7727245" y="4969767"/>
              <a:ext cx="1116666" cy="106385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86116394-BADE-45EA-81F1-6BA1026DD9E6}"/>
                </a:ext>
              </a:extLst>
            </p:cNvPr>
            <p:cNvSpPr txBox="1"/>
            <p:nvPr/>
          </p:nvSpPr>
          <p:spPr>
            <a:xfrm flipH="1">
              <a:off x="8708257" y="2704180"/>
              <a:ext cx="1862712" cy="305014"/>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BIKES</a:t>
              </a:r>
              <a:endParaRPr kumimoji="0" lang="en-US"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endParaRPr>
            </a:p>
          </p:txBody>
        </p:sp>
        <p:sp>
          <p:nvSpPr>
            <p:cNvPr id="51" name="TextBox 50">
              <a:extLst>
                <a:ext uri="{FF2B5EF4-FFF2-40B4-BE49-F238E27FC236}">
                  <a16:creationId xmlns:a16="http://schemas.microsoft.com/office/drawing/2014/main" id="{6A01BFB0-E696-429D-B874-EBD723A2144F}"/>
                </a:ext>
              </a:extLst>
            </p:cNvPr>
            <p:cNvSpPr txBox="1"/>
            <p:nvPr/>
          </p:nvSpPr>
          <p:spPr>
            <a:xfrm flipH="1">
              <a:off x="9164532" y="3751570"/>
              <a:ext cx="1622113" cy="305014"/>
            </a:xfrm>
            <a:prstGeom prst="rect">
              <a:avLst/>
            </a:prstGeom>
            <a:noFill/>
            <a:effectLst>
              <a:outerShdw blurRad="63500" dist="38100" dir="2700000" algn="tl" rotWithShape="0">
                <a:schemeClr val="bg1">
                  <a:alpha val="60000"/>
                </a:schemeClr>
              </a:outerShdw>
            </a:effectLst>
          </p:spPr>
          <p:txBody>
            <a:bodyPr wrap="square" lIns="36000" rIns="36000" rtlCol="0">
              <a:spAutoFit/>
            </a:bodyPr>
            <a:lstStyle>
              <a:defPPr>
                <a:defRPr lang="en-US"/>
              </a:defPPr>
              <a:lvl1pPr>
                <a:defRPr sz="2200" spc="-150">
                  <a:solidFill>
                    <a:schemeClr val="bg1"/>
                  </a:solidFill>
                  <a:latin typeface="Arial Black" panose="020B0A040201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0" i="0" u="none" strike="noStrike" kern="1200" cap="none" spc="-150" normalizeH="0" baseline="0" noProof="0" dirty="0">
                  <a:ln>
                    <a:noFill/>
                  </a:ln>
                  <a:solidFill>
                    <a:srgbClr val="5DB8C2"/>
                  </a:solidFill>
                  <a:effectLst/>
                  <a:uLnTx/>
                  <a:uFillTx/>
                  <a:latin typeface="Arial Black" panose="020B0A04020102020204" pitchFamily="34" charset="0"/>
                  <a:ea typeface="+mn-ea"/>
                  <a:cs typeface="+mn-cs"/>
                </a:rPr>
                <a:t>RENTALS</a:t>
              </a:r>
              <a:endParaRPr kumimoji="0" lang="en-US" sz="2200" b="0" i="0" u="none" strike="noStrike" kern="1200" cap="none" spc="-150" normalizeH="0" baseline="0" noProof="0" dirty="0">
                <a:ln>
                  <a:noFill/>
                </a:ln>
                <a:solidFill>
                  <a:srgbClr val="5DB8C2"/>
                </a:solidFill>
                <a:effectLst/>
                <a:uLnTx/>
                <a:uFillTx/>
                <a:latin typeface="Arial Black" panose="020B0A04020102020204" pitchFamily="34" charset="0"/>
                <a:ea typeface="+mn-ea"/>
                <a:cs typeface="+mn-cs"/>
              </a:endParaRPr>
            </a:p>
          </p:txBody>
        </p:sp>
        <p:sp>
          <p:nvSpPr>
            <p:cNvPr id="52" name="TextBox 51">
              <a:extLst>
                <a:ext uri="{FF2B5EF4-FFF2-40B4-BE49-F238E27FC236}">
                  <a16:creationId xmlns:a16="http://schemas.microsoft.com/office/drawing/2014/main" id="{A363D34B-6126-4660-94AB-6DA013EF71AA}"/>
                </a:ext>
              </a:extLst>
            </p:cNvPr>
            <p:cNvSpPr txBox="1"/>
            <p:nvPr/>
          </p:nvSpPr>
          <p:spPr>
            <a:xfrm flipH="1">
              <a:off x="9311919" y="5051916"/>
              <a:ext cx="2072719" cy="305014"/>
            </a:xfrm>
            <a:prstGeom prst="rect">
              <a:avLst/>
            </a:prstGeom>
            <a:noFill/>
            <a:effectLst>
              <a:outerShdw blurRad="63500" dist="38100" dir="2700000" algn="tl" rotWithShape="0">
                <a:schemeClr val="bg1">
                  <a:alpha val="60000"/>
                </a:schemeClr>
              </a:outerShdw>
            </a:effectLst>
          </p:spPr>
          <p:txBody>
            <a:bodyPr wrap="square" lIns="36000" rIns="36000" rtlCol="0">
              <a:spAutoFit/>
            </a:bodyPr>
            <a:lstStyle>
              <a:defPPr>
                <a:defRPr lang="en-CH"/>
              </a:defPPr>
              <a:lvl1pPr>
                <a:defRPr sz="2200" spc="-150">
                  <a:solidFill>
                    <a:srgbClr val="98D2D8"/>
                  </a:solidFill>
                  <a:latin typeface="Arial Black" panose="020B0A040201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0" i="0" u="none" strike="noStrike" kern="1200" cap="none" spc="-150" normalizeH="0" baseline="0" noProof="0" dirty="0">
                  <a:ln>
                    <a:noFill/>
                  </a:ln>
                  <a:solidFill>
                    <a:srgbClr val="5DB8C2"/>
                  </a:solidFill>
                  <a:effectLst/>
                  <a:uLnTx/>
                  <a:uFillTx/>
                  <a:latin typeface="Arial Black" panose="020B0A04020102020204" pitchFamily="34" charset="0"/>
                  <a:ea typeface="+mn-ea"/>
                  <a:cs typeface="+mn-cs"/>
                </a:rPr>
                <a:t>TRADE-IN</a:t>
              </a:r>
              <a:endParaRPr kumimoji="0" lang="en-US" sz="2200" b="0" i="0" u="none" strike="noStrike" kern="1200" cap="none" spc="-150" normalizeH="0" baseline="0" noProof="0" dirty="0">
                <a:ln>
                  <a:noFill/>
                </a:ln>
                <a:solidFill>
                  <a:srgbClr val="5DB8C2"/>
                </a:solidFill>
                <a:effectLst/>
                <a:uLnTx/>
                <a:uFillTx/>
                <a:latin typeface="Arial Black" panose="020B0A04020102020204" pitchFamily="34" charset="0"/>
                <a:ea typeface="+mn-ea"/>
                <a:cs typeface="+mn-cs"/>
              </a:endParaRPr>
            </a:p>
          </p:txBody>
        </p:sp>
        <p:sp>
          <p:nvSpPr>
            <p:cNvPr id="53" name="TextBox 52">
              <a:extLst>
                <a:ext uri="{FF2B5EF4-FFF2-40B4-BE49-F238E27FC236}">
                  <a16:creationId xmlns:a16="http://schemas.microsoft.com/office/drawing/2014/main" id="{A218EEC9-B782-4E4E-AA87-5F536E6E21B3}"/>
                </a:ext>
              </a:extLst>
            </p:cNvPr>
            <p:cNvSpPr txBox="1"/>
            <p:nvPr/>
          </p:nvSpPr>
          <p:spPr>
            <a:xfrm flipH="1">
              <a:off x="8845962" y="6122500"/>
              <a:ext cx="2482178" cy="305014"/>
            </a:xfrm>
            <a:prstGeom prst="rect">
              <a:avLst/>
            </a:prstGeom>
            <a:noFill/>
            <a:effectLst>
              <a:outerShdw blurRad="63500" dist="38100" dir="2700000" algn="tl" rotWithShape="0">
                <a:srgbClr val="22527D">
                  <a:alpha val="60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SERVICE OPERATION</a:t>
              </a:r>
            </a:p>
          </p:txBody>
        </p:sp>
        <p:sp>
          <p:nvSpPr>
            <p:cNvPr id="45" name="TextBox 44">
              <a:extLst>
                <a:ext uri="{FF2B5EF4-FFF2-40B4-BE49-F238E27FC236}">
                  <a16:creationId xmlns:a16="http://schemas.microsoft.com/office/drawing/2014/main" id="{157647AA-EE90-4FA3-8215-CB3302837307}"/>
                </a:ext>
              </a:extLst>
            </p:cNvPr>
            <p:cNvSpPr txBox="1"/>
            <p:nvPr/>
          </p:nvSpPr>
          <p:spPr>
            <a:xfrm>
              <a:off x="6058803" y="5484224"/>
              <a:ext cx="1968581" cy="392161"/>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ctr">
                <a:defRPr sz="3000" spc="-150">
                  <a:solidFill>
                    <a:schemeClr val="bg1"/>
                  </a:solidFill>
                  <a:latin typeface="Arial Black" panose="020B0A040201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30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MOBILITY</a:t>
              </a:r>
              <a:endParaRPr kumimoji="0" lang="en-US" sz="30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endParaRPr>
            </a:p>
          </p:txBody>
        </p:sp>
      </p:grpSp>
      <p:sp>
        <p:nvSpPr>
          <p:cNvPr id="55" name="Content Placeholder 3">
            <a:extLst>
              <a:ext uri="{FF2B5EF4-FFF2-40B4-BE49-F238E27FC236}">
                <a16:creationId xmlns:a16="http://schemas.microsoft.com/office/drawing/2014/main" id="{91182E12-DC76-4BD6-8C9F-1C22B9285F49}"/>
              </a:ext>
            </a:extLst>
          </p:cNvPr>
          <p:cNvSpPr txBox="1">
            <a:spLocks/>
          </p:cNvSpPr>
          <p:nvPr/>
        </p:nvSpPr>
        <p:spPr bwMode="auto">
          <a:xfrm>
            <a:off x="302952" y="2548321"/>
            <a:ext cx="2105351" cy="749321"/>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Supply of fuel (CH and FR)</a:t>
            </a:r>
          </a:p>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Maintenance of fuel stations</a:t>
            </a:r>
          </a:p>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350kCHF/y = 9,79 %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56" name="Content Placeholder 3">
            <a:extLst>
              <a:ext uri="{FF2B5EF4-FFF2-40B4-BE49-F238E27FC236}">
                <a16:creationId xmlns:a16="http://schemas.microsoft.com/office/drawing/2014/main" id="{91182E12-DC76-4BD6-8C9F-1C22B9285F49}"/>
              </a:ext>
            </a:extLst>
          </p:cNvPr>
          <p:cNvSpPr txBox="1">
            <a:spLocks/>
          </p:cNvSpPr>
          <p:nvPr/>
        </p:nvSpPr>
        <p:spPr bwMode="auto">
          <a:xfrm>
            <a:off x="-293210" y="4527071"/>
            <a:ext cx="2884645" cy="272450"/>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Maintenance of vehicle (Service pack) </a:t>
            </a: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300kCHF/y = 8,39 %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57" name="Content Placeholder 3">
            <a:extLst>
              <a:ext uri="{FF2B5EF4-FFF2-40B4-BE49-F238E27FC236}">
                <a16:creationId xmlns:a16="http://schemas.microsoft.com/office/drawing/2014/main" id="{91182E12-DC76-4BD6-8C9F-1C22B9285F49}"/>
              </a:ext>
            </a:extLst>
          </p:cNvPr>
          <p:cNvSpPr txBox="1">
            <a:spLocks/>
          </p:cNvSpPr>
          <p:nvPr/>
        </p:nvSpPr>
        <p:spPr bwMode="auto">
          <a:xfrm>
            <a:off x="310525" y="6143690"/>
            <a:ext cx="2762494" cy="648998"/>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Linked to the activity (new cycle paths, gate E, bus stops, and more to come)</a:t>
            </a:r>
          </a:p>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150kCHF/y = 4,20 %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58" name="Content Placeholder 3">
            <a:extLst>
              <a:ext uri="{FF2B5EF4-FFF2-40B4-BE49-F238E27FC236}">
                <a16:creationId xmlns:a16="http://schemas.microsoft.com/office/drawing/2014/main" id="{91182E12-DC76-4BD6-8C9F-1C22B9285F49}"/>
              </a:ext>
            </a:extLst>
          </p:cNvPr>
          <p:cNvSpPr txBox="1">
            <a:spLocks/>
          </p:cNvSpPr>
          <p:nvPr/>
        </p:nvSpPr>
        <p:spPr bwMode="auto">
          <a:xfrm>
            <a:off x="486657" y="1050365"/>
            <a:ext cx="3260486" cy="714264"/>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Purchase of the fleet, incl. delivery and marking</a:t>
            </a:r>
          </a:p>
          <a:p>
            <a:pPr marL="0" marR="0" lvl="0" indent="0" algn="r"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2’125kCHF/y = 59,44 %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59" name="Content Placeholder 3">
            <a:extLst>
              <a:ext uri="{FF2B5EF4-FFF2-40B4-BE49-F238E27FC236}">
                <a16:creationId xmlns:a16="http://schemas.microsoft.com/office/drawing/2014/main" id="{91182E12-DC76-4BD6-8C9F-1C22B9285F49}"/>
              </a:ext>
            </a:extLst>
          </p:cNvPr>
          <p:cNvSpPr txBox="1">
            <a:spLocks/>
          </p:cNvSpPr>
          <p:nvPr/>
        </p:nvSpPr>
        <p:spPr bwMode="auto">
          <a:xfrm>
            <a:off x="7975422" y="1072124"/>
            <a:ext cx="2762494" cy="769174"/>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Renewal of the bike fleet, purchase of accessories and spare parts, after deduction of the rentals</a:t>
            </a:r>
          </a:p>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50kCHF/y = 1,40 %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61" name="Content Placeholder 3">
            <a:extLst>
              <a:ext uri="{FF2B5EF4-FFF2-40B4-BE49-F238E27FC236}">
                <a16:creationId xmlns:a16="http://schemas.microsoft.com/office/drawing/2014/main" id="{91182E12-DC76-4BD6-8C9F-1C22B9285F49}"/>
              </a:ext>
            </a:extLst>
          </p:cNvPr>
          <p:cNvSpPr txBox="1">
            <a:spLocks/>
          </p:cNvSpPr>
          <p:nvPr/>
        </p:nvSpPr>
        <p:spPr bwMode="auto">
          <a:xfrm>
            <a:off x="8604026" y="2552102"/>
            <a:ext cx="2762494" cy="272450"/>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Long-term rentals by the departments</a:t>
            </a:r>
          </a:p>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-2’600kCHF/y</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62" name="Content Placeholder 3">
            <a:extLst>
              <a:ext uri="{FF2B5EF4-FFF2-40B4-BE49-F238E27FC236}">
                <a16:creationId xmlns:a16="http://schemas.microsoft.com/office/drawing/2014/main" id="{91182E12-DC76-4BD6-8C9F-1C22B9285F49}"/>
              </a:ext>
            </a:extLst>
          </p:cNvPr>
          <p:cNvSpPr txBox="1">
            <a:spLocks/>
          </p:cNvSpPr>
          <p:nvPr/>
        </p:nvSpPr>
        <p:spPr bwMode="auto">
          <a:xfrm>
            <a:off x="8875141" y="4436138"/>
            <a:ext cx="2762494" cy="652986"/>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Pay-back by the supplier upon return of the vehicles</a:t>
            </a:r>
          </a:p>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-975kCHF/y</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63" name="TextBox 62">
            <a:extLst>
              <a:ext uri="{FF2B5EF4-FFF2-40B4-BE49-F238E27FC236}">
                <a16:creationId xmlns:a16="http://schemas.microsoft.com/office/drawing/2014/main" id="{A218EEC9-B782-4E4E-AA87-5F536E6E21B3}"/>
              </a:ext>
            </a:extLst>
          </p:cNvPr>
          <p:cNvSpPr txBox="1"/>
          <p:nvPr/>
        </p:nvSpPr>
        <p:spPr>
          <a:xfrm flipH="1">
            <a:off x="777011" y="5801030"/>
            <a:ext cx="2711996" cy="430887"/>
          </a:xfrm>
          <a:prstGeom prst="rect">
            <a:avLst/>
          </a:prstGeom>
          <a:noFill/>
          <a:effectLst>
            <a:outerShdw blurRad="63500" dist="38100" dir="2700000" algn="tl" rotWithShape="0">
              <a:srgbClr val="22527D">
                <a:alpha val="60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150" normalizeH="0" baseline="0" noProof="0" dirty="0">
                <a:ln>
                  <a:noFill/>
                </a:ln>
                <a:solidFill>
                  <a:prstClr val="white"/>
                </a:solidFill>
                <a:effectLst/>
                <a:uLnTx/>
                <a:uFillTx/>
                <a:latin typeface="Arial Black" panose="020B0A04020102020204" pitchFamily="34" charset="0"/>
                <a:ea typeface="+mn-ea"/>
                <a:cs typeface="+mn-cs"/>
              </a:rPr>
              <a:t>INVESTMENTS</a:t>
            </a:r>
          </a:p>
        </p:txBody>
      </p:sp>
      <p:sp>
        <p:nvSpPr>
          <p:cNvPr id="64" name="Content Placeholder 3">
            <a:extLst>
              <a:ext uri="{FF2B5EF4-FFF2-40B4-BE49-F238E27FC236}">
                <a16:creationId xmlns:a16="http://schemas.microsoft.com/office/drawing/2014/main" id="{91182E12-DC76-4BD6-8C9F-1C22B9285F49}"/>
              </a:ext>
            </a:extLst>
          </p:cNvPr>
          <p:cNvSpPr txBox="1">
            <a:spLocks/>
          </p:cNvSpPr>
          <p:nvPr/>
        </p:nvSpPr>
        <p:spPr bwMode="auto">
          <a:xfrm>
            <a:off x="8218617" y="5927117"/>
            <a:ext cx="2762494" cy="272450"/>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prstClr val="black">
                    <a:lumMod val="65000"/>
                    <a:lumOff val="35000"/>
                  </a:prstClr>
                </a:solidFill>
                <a:effectLst/>
                <a:uLnTx/>
                <a:uFillTx/>
                <a:latin typeface="Calibri Light" panose="020F0302020204030204"/>
                <a:ea typeface="+mn-ea"/>
                <a:cs typeface="+mn-cs"/>
              </a:rPr>
              <a:t>Sub-contracted operation of the Mobility Centre and the workshop</a:t>
            </a:r>
          </a:p>
          <a:p>
            <a:pPr marL="0" marR="0" lvl="0" indent="0" algn="l" defTabSz="914400" rtl="0" eaLnBrk="1" fontAlgn="auto" latinLnBrk="0" hangingPunct="1">
              <a:lnSpc>
                <a:spcPct val="90000"/>
              </a:lnSpc>
              <a:spcBef>
                <a:spcPts val="0"/>
              </a:spcBef>
              <a:spcAft>
                <a:spcPts val="300"/>
              </a:spcAft>
              <a:buClr>
                <a:srgbClr val="002060"/>
              </a:buClr>
              <a:buSzTx/>
              <a:buFont typeface="Arial" panose="020B0604020202020204" pitchFamily="34" charset="0"/>
              <a:buNone/>
              <a:tabLst/>
              <a:defRPr/>
            </a:pPr>
            <a:r>
              <a:rPr kumimoji="0" lang="en-GB" sz="1200" b="1" i="0" u="none" strike="noStrike" kern="1200" cap="none" spc="0" normalizeH="0" baseline="0" noProof="0" dirty="0">
                <a:ln>
                  <a:noFill/>
                </a:ln>
                <a:solidFill>
                  <a:srgbClr val="0070C0"/>
                </a:solidFill>
                <a:effectLst/>
                <a:uLnTx/>
                <a:uFillTx/>
                <a:latin typeface="Calibri Light" panose="020F0302020204030204"/>
                <a:ea typeface="+mn-ea"/>
                <a:cs typeface="+mn-cs"/>
              </a:rPr>
              <a:t>600kCHF/y = 16,78 %</a:t>
            </a:r>
            <a:endParaRPr kumimoji="0" lang="en-GB" sz="1200" b="0" i="0" u="none" strike="noStrike" kern="1200" cap="none" spc="0" normalizeH="0" baseline="0" noProof="0" dirty="0">
              <a:ln>
                <a:noFill/>
              </a:ln>
              <a:solidFill>
                <a:srgbClr val="0070C0"/>
              </a:solidFill>
              <a:effectLst/>
              <a:uLnTx/>
              <a:uFillTx/>
              <a:latin typeface="Calibri Light" panose="020F0302020204030204"/>
              <a:ea typeface="+mn-ea"/>
              <a:cs typeface="+mn-cs"/>
            </a:endParaRPr>
          </a:p>
        </p:txBody>
      </p:sp>
      <p:sp>
        <p:nvSpPr>
          <p:cNvPr id="66" name="TextBox 5">
            <a:extLst>
              <a:ext uri="{FF2B5EF4-FFF2-40B4-BE49-F238E27FC236}">
                <a16:creationId xmlns:a16="http://schemas.microsoft.com/office/drawing/2014/main" id="{1F01C239-EC5B-4618-9ABA-0332185C86C7}"/>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67" name="Slide Number Placeholder 3">
            <a:extLst>
              <a:ext uri="{FF2B5EF4-FFF2-40B4-BE49-F238E27FC236}">
                <a16:creationId xmlns:a16="http://schemas.microsoft.com/office/drawing/2014/main" id="{F2159A1F-2B26-4933-B74E-A2884B3E7229}"/>
              </a:ext>
            </a:extLst>
          </p:cNvPr>
          <p:cNvSpPr>
            <a:spLocks noGrp="1"/>
          </p:cNvSpPr>
          <p:nvPr>
            <p:ph type="sldNum" sz="quarter" idx="12"/>
          </p:nvPr>
        </p:nvSpPr>
        <p:spPr>
          <a:xfrm>
            <a:off x="11064552" y="6408000"/>
            <a:ext cx="681254" cy="365125"/>
          </a:xfrm>
        </p:spPr>
        <p:txBody>
          <a:bodyPr/>
          <a:lstStyle/>
          <a:p>
            <a:pPr>
              <a:defRPr/>
            </a:pPr>
            <a:fld id="{36B5EA5A-BC32-A742-B11B-8E7414D5B535}" type="slidenum">
              <a:rPr lang="en-US" smtClean="0"/>
              <a:t>40</a:t>
            </a:fld>
            <a:endParaRPr lang="en-US" dirty="0"/>
          </a:p>
        </p:txBody>
      </p:sp>
      <p:sp>
        <p:nvSpPr>
          <p:cNvPr id="2" name="Rectangle 1">
            <a:extLst>
              <a:ext uri="{FF2B5EF4-FFF2-40B4-BE49-F238E27FC236}">
                <a16:creationId xmlns:a16="http://schemas.microsoft.com/office/drawing/2014/main" id="{949F1E67-1218-45CE-8925-84E3F0544396}"/>
              </a:ext>
            </a:extLst>
          </p:cNvPr>
          <p:cNvSpPr/>
          <p:nvPr/>
        </p:nvSpPr>
        <p:spPr>
          <a:xfrm>
            <a:off x="120812" y="729952"/>
            <a:ext cx="3986880" cy="470343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 name="Connecteur droit avec flèche 3">
            <a:extLst>
              <a:ext uri="{FF2B5EF4-FFF2-40B4-BE49-F238E27FC236}">
                <a16:creationId xmlns:a16="http://schemas.microsoft.com/office/drawing/2014/main" id="{5A815710-8330-2578-AD5F-A99341C4A88D}"/>
              </a:ext>
            </a:extLst>
          </p:cNvPr>
          <p:cNvCxnSpPr>
            <a:cxnSpLocks/>
          </p:cNvCxnSpPr>
          <p:nvPr/>
        </p:nvCxnSpPr>
        <p:spPr>
          <a:xfrm>
            <a:off x="4125846" y="1557922"/>
            <a:ext cx="554219" cy="487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F4A3C266-CFF6-3A0D-1D5D-10035BAE8D02}"/>
              </a:ext>
            </a:extLst>
          </p:cNvPr>
          <p:cNvSpPr txBox="1"/>
          <p:nvPr/>
        </p:nvSpPr>
        <p:spPr>
          <a:xfrm>
            <a:off x="4738255" y="1342564"/>
            <a:ext cx="1151267" cy="369332"/>
          </a:xfrm>
          <a:prstGeom prst="rect">
            <a:avLst/>
          </a:prstGeom>
          <a:noFill/>
        </p:spPr>
        <p:txBody>
          <a:bodyPr wrap="square" rtlCol="0">
            <a:spAutoFit/>
          </a:bodyPr>
          <a:lstStyle/>
          <a:p>
            <a:r>
              <a:rPr lang="fr-FR" b="1" dirty="0">
                <a:solidFill>
                  <a:srgbClr val="FF0000"/>
                </a:solidFill>
              </a:rPr>
              <a:t>77,62 %</a:t>
            </a:r>
          </a:p>
        </p:txBody>
      </p:sp>
    </p:spTree>
    <p:extLst>
      <p:ext uri="{BB962C8B-B14F-4D97-AF65-F5344CB8AC3E}">
        <p14:creationId xmlns:p14="http://schemas.microsoft.com/office/powerpoint/2010/main" val="3532269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AFC82A-9570-6610-782F-DB673F19A918}"/>
              </a:ext>
            </a:extLst>
          </p:cNvPr>
          <p:cNvSpPr>
            <a:spLocks noGrp="1"/>
          </p:cNvSpPr>
          <p:nvPr>
            <p:ph idx="1"/>
          </p:nvPr>
        </p:nvSpPr>
        <p:spPr>
          <a:xfrm>
            <a:off x="407368" y="1818640"/>
            <a:ext cx="11449272" cy="4358323"/>
          </a:xfrm>
        </p:spPr>
        <p:txBody>
          <a:bodyPr>
            <a:normAutofit/>
          </a:bodyPr>
          <a:lstStyle/>
          <a:p>
            <a:r>
              <a:rPr lang="en-GB" sz="2400" dirty="0">
                <a:latin typeface="+mj-lt"/>
              </a:rPr>
              <a:t>The analysis of data from the long-term fleet complemented with the specifics of use of each Department (services needs, users and team accounts, type of journeys, clusters at proximity, etc…) will allow to </a:t>
            </a:r>
            <a:r>
              <a:rPr lang="en-GB" sz="2400" b="1" u="sng" dirty="0">
                <a:solidFill>
                  <a:schemeClr val="accent1"/>
                </a:solidFill>
                <a:latin typeface="+mj-lt"/>
              </a:rPr>
              <a:t>set reasonable reductions targets per Department (2022) and a comfortable time-scale for implementation (mid 2023)</a:t>
            </a:r>
            <a:r>
              <a:rPr lang="en-GB" sz="2400" b="1" u="sng" dirty="0">
                <a:latin typeface="+mj-lt"/>
              </a:rPr>
              <a:t>.</a:t>
            </a:r>
            <a:r>
              <a:rPr lang="en-GB" sz="2400" b="1" dirty="0">
                <a:latin typeface="+mj-lt"/>
              </a:rPr>
              <a:t> </a:t>
            </a:r>
          </a:p>
          <a:p>
            <a:r>
              <a:rPr lang="en-GB" sz="2400" dirty="0">
                <a:latin typeface="+mj-lt"/>
              </a:rPr>
              <a:t>SCE will support with the analysis and mobility needs.</a:t>
            </a:r>
          </a:p>
        </p:txBody>
      </p:sp>
      <p:sp>
        <p:nvSpPr>
          <p:cNvPr id="6" name="Slide Number Placeholder 5">
            <a:extLst>
              <a:ext uri="{FF2B5EF4-FFF2-40B4-BE49-F238E27FC236}">
                <a16:creationId xmlns:a16="http://schemas.microsoft.com/office/drawing/2014/main" id="{1E615C5C-E943-F10F-BEA0-F636094E37FD}"/>
              </a:ext>
            </a:extLst>
          </p:cNvPr>
          <p:cNvSpPr>
            <a:spLocks noGrp="1"/>
          </p:cNvSpPr>
          <p:nvPr>
            <p:ph type="sldNum" sz="quarter" idx="12"/>
          </p:nvPr>
        </p:nvSpPr>
        <p:spPr/>
        <p:txBody>
          <a:bodyPr/>
          <a:lstStyle/>
          <a:p>
            <a:fld id="{D7718580-2424-BB46-8FC5-5B79396B497F}" type="slidenum">
              <a:rPr lang="en-GB" smtClean="0"/>
              <a:t>41</a:t>
            </a:fld>
            <a:endParaRPr lang="en-GB"/>
          </a:p>
        </p:txBody>
      </p:sp>
      <p:sp>
        <p:nvSpPr>
          <p:cNvPr id="8" name="Title 1">
            <a:extLst>
              <a:ext uri="{FF2B5EF4-FFF2-40B4-BE49-F238E27FC236}">
                <a16:creationId xmlns:a16="http://schemas.microsoft.com/office/drawing/2014/main" id="{782FE6B2-BE57-419A-A16F-FF87BA87B2D8}"/>
              </a:ext>
            </a:extLst>
          </p:cNvPr>
          <p:cNvSpPr txBox="1">
            <a:spLocks/>
          </p:cNvSpPr>
          <p:nvPr/>
        </p:nvSpPr>
        <p:spPr bwMode="auto">
          <a:xfrm>
            <a:off x="560388" y="525993"/>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fr-CH" dirty="0" err="1"/>
              <a:t>CERN’s</a:t>
            </a:r>
            <a:r>
              <a:rPr lang="fr-CH" dirty="0"/>
              <a:t> Car Fleet – </a:t>
            </a:r>
            <a:r>
              <a:rPr lang="fr-CH" dirty="0" err="1"/>
              <a:t>Methodology</a:t>
            </a:r>
            <a:r>
              <a:rPr lang="fr-CH" dirty="0"/>
              <a:t> p</a:t>
            </a:r>
            <a:r>
              <a:rPr lang="en-GB" dirty="0" err="1"/>
              <a:t>roposal</a:t>
            </a:r>
            <a:endParaRPr lang="fr-CH" dirty="0"/>
          </a:p>
        </p:txBody>
      </p:sp>
      <p:sp>
        <p:nvSpPr>
          <p:cNvPr id="11" name="TextBox 5">
            <a:extLst>
              <a:ext uri="{FF2B5EF4-FFF2-40B4-BE49-F238E27FC236}">
                <a16:creationId xmlns:a16="http://schemas.microsoft.com/office/drawing/2014/main" id="{F01BB986-70CF-424D-B702-8B7A1E46E9E6}"/>
              </a:ext>
            </a:extLst>
          </p:cNvPr>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Mobility Working Group, Meeting 12.05.2022</a:t>
            </a:r>
            <a:endParaRPr lang="fr-CH" sz="1000" dirty="0">
              <a:solidFill>
                <a:schemeClr val="bg1"/>
              </a:solidFill>
            </a:endParaRPr>
          </a:p>
        </p:txBody>
      </p:sp>
    </p:spTree>
    <p:extLst>
      <p:ext uri="{BB962C8B-B14F-4D97-AF65-F5344CB8AC3E}">
        <p14:creationId xmlns:p14="http://schemas.microsoft.com/office/powerpoint/2010/main" val="11644778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7" name="Content Placeholder 2">
            <a:extLst>
              <a:ext uri="{FF2B5EF4-FFF2-40B4-BE49-F238E27FC236}">
                <a16:creationId xmlns:a16="http://schemas.microsoft.com/office/drawing/2014/main" id="{C0DFFEFA-594C-FC04-9191-2BD8462ACF46}"/>
              </a:ext>
            </a:extLst>
          </p:cNvPr>
          <p:cNvSpPr txBox="1">
            <a:spLocks/>
          </p:cNvSpPr>
          <p:nvPr/>
        </p:nvSpPr>
        <p:spPr bwMode="auto">
          <a:xfrm>
            <a:off x="2" y="9156"/>
            <a:ext cx="4295798" cy="6372594"/>
          </a:xfrm>
          <a:prstGeom prst="rect">
            <a:avLst/>
          </a:prstGeom>
          <a:solidFill>
            <a:schemeClr val="tx1">
              <a:alpha val="20000"/>
            </a:schemeClr>
          </a:solidFill>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endParaRPr lang="fr-CH" sz="5400" dirty="0">
              <a:solidFill>
                <a:schemeClr val="bg1"/>
              </a:solidFill>
            </a:endParaRPr>
          </a:p>
        </p:txBody>
      </p:sp>
      <p:sp>
        <p:nvSpPr>
          <p:cNvPr id="9" name="Slide Number Placeholder 6"/>
          <p:cNvSpPr>
            <a:spLocks noGrp="1"/>
          </p:cNvSpPr>
          <p:nvPr>
            <p:ph type="sldNum" sz="quarter" idx="16"/>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42</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13" name="TextBox 12">
            <a:extLst>
              <a:ext uri="{FF2B5EF4-FFF2-40B4-BE49-F238E27FC236}">
                <a16:creationId xmlns:a16="http://schemas.microsoft.com/office/drawing/2014/main" id="{DC329C41-D0F6-44AE-9421-7F26FEC6679F}"/>
              </a:ext>
            </a:extLst>
          </p:cNvPr>
          <p:cNvSpPr txBox="1"/>
          <p:nvPr/>
        </p:nvSpPr>
        <p:spPr bwMode="auto">
          <a:xfrm>
            <a:off x="10983664" y="5937296"/>
            <a:ext cx="1224136" cy="3693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fr-CH" sz="1800" b="0" i="0" u="none" strike="noStrike" kern="1400" cap="none" spc="0" normalizeH="0" baseline="0" noProof="0" dirty="0">
                <a:ln>
                  <a:noFill/>
                </a:ln>
                <a:solidFill>
                  <a:srgbClr val="FFFFFF"/>
                </a:solidFill>
                <a:effectLst/>
                <a:uLnTx/>
                <a:uFillTx/>
                <a:latin typeface="Arial"/>
                <a:cs typeface="Times New Roman" panose="02020603050405020304" pitchFamily="18" charset="0"/>
              </a:rPr>
              <a:t>ISR, 1971</a:t>
            </a:r>
            <a:endParaRPr kumimoji="0" lang="fr-CH" sz="1800" b="0" i="0" u="none" strike="noStrike" kern="0" cap="none" spc="0" normalizeH="0" baseline="0" noProof="0" dirty="0">
              <a:ln>
                <a:noFill/>
              </a:ln>
              <a:solidFill>
                <a:srgbClr val="FFFFFF"/>
              </a:solidFill>
              <a:effectLst/>
              <a:uLnTx/>
              <a:uFillTx/>
              <a:latin typeface="Arial"/>
              <a:cs typeface="Arial"/>
            </a:endParaRPr>
          </a:p>
        </p:txBody>
      </p:sp>
      <p:sp>
        <p:nvSpPr>
          <p:cNvPr id="12" name="Title 1">
            <a:extLst>
              <a:ext uri="{FF2B5EF4-FFF2-40B4-BE49-F238E27FC236}">
                <a16:creationId xmlns:a16="http://schemas.microsoft.com/office/drawing/2014/main" id="{BEF15959-41F0-4236-A9B9-344C23D25AC0}"/>
              </a:ext>
            </a:extLst>
          </p:cNvPr>
          <p:cNvSpPr txBox="1">
            <a:spLocks/>
          </p:cNvSpPr>
          <p:nvPr/>
        </p:nvSpPr>
        <p:spPr bwMode="auto">
          <a:xfrm>
            <a:off x="386067" y="220949"/>
            <a:ext cx="11380812" cy="792088"/>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CERN car fleet </a:t>
            </a:r>
            <a:r>
              <a:rPr lang="en-US" dirty="0" err="1"/>
              <a:t>optmisation</a:t>
            </a:r>
            <a:r>
              <a:rPr lang="en-US" dirty="0"/>
              <a:t>: Roadmap  </a:t>
            </a:r>
          </a:p>
        </p:txBody>
      </p:sp>
      <p:sp>
        <p:nvSpPr>
          <p:cNvPr id="45" name="Date Placeholder 3">
            <a:extLst>
              <a:ext uri="{FF2B5EF4-FFF2-40B4-BE49-F238E27FC236}">
                <a16:creationId xmlns:a16="http://schemas.microsoft.com/office/drawing/2014/main" id="{F396FE65-09B7-4481-7D2B-DF3A29B732CB}"/>
              </a:ext>
            </a:extLst>
          </p:cNvPr>
          <p:cNvSpPr txBox="1">
            <a:spLocks/>
          </p:cNvSpPr>
          <p:nvPr/>
        </p:nvSpPr>
        <p:spPr bwMode="auto">
          <a:xfrm>
            <a:off x="4204265" y="6398397"/>
            <a:ext cx="3744416" cy="365125"/>
          </a:xfrm>
          <a:prstGeom prst="rect">
            <a:avLst/>
          </a:prstGeom>
        </p:spPr>
        <p:txBody>
          <a:bodyPr tIns="108000"/>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sz="1000" dirty="0">
                <a:solidFill>
                  <a:schemeClr val="bg1"/>
                </a:solidFill>
              </a:rPr>
              <a:t>CERN Mobility: car fleet optimisation, Meeting 15.09.2022</a:t>
            </a:r>
            <a:endParaRPr lang="fr-CH" sz="1000" dirty="0">
              <a:solidFill>
                <a:schemeClr val="bg1"/>
              </a:solidFill>
            </a:endParaRPr>
          </a:p>
          <a:p>
            <a:pPr>
              <a:defRPr/>
            </a:pPr>
            <a:endParaRPr lang="en-US" sz="1000" b="1" dirty="0">
              <a:solidFill>
                <a:schemeClr val="bg1"/>
              </a:solidFill>
            </a:endParaRPr>
          </a:p>
        </p:txBody>
      </p:sp>
      <p:graphicFrame>
        <p:nvGraphicFramePr>
          <p:cNvPr id="3" name="Diagram 2">
            <a:extLst>
              <a:ext uri="{FF2B5EF4-FFF2-40B4-BE49-F238E27FC236}">
                <a16:creationId xmlns:a16="http://schemas.microsoft.com/office/drawing/2014/main" id="{03A424D4-7D5A-430D-A8C7-AEBDAF16D653}"/>
              </a:ext>
            </a:extLst>
          </p:cNvPr>
          <p:cNvGraphicFramePr/>
          <p:nvPr/>
        </p:nvGraphicFramePr>
        <p:xfrm>
          <a:off x="430057" y="602721"/>
          <a:ext cx="1072919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 1">
            <a:extLst>
              <a:ext uri="{FF2B5EF4-FFF2-40B4-BE49-F238E27FC236}">
                <a16:creationId xmlns:a16="http://schemas.microsoft.com/office/drawing/2014/main" id="{CD1B7546-EB6D-2752-0FF1-4213919DE375}"/>
              </a:ext>
            </a:extLst>
          </p:cNvPr>
          <p:cNvGraphicFramePr/>
          <p:nvPr/>
        </p:nvGraphicFramePr>
        <p:xfrm>
          <a:off x="3899756" y="3429000"/>
          <a:ext cx="2983880" cy="19892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513663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6"/>
          <p:cNvSpPr>
            <a:spLocks noGrp="1"/>
          </p:cNvSpPr>
          <p:nvPr>
            <p:ph type="sldNum" sz="quarter" idx="12"/>
          </p:nvPr>
        </p:nvSpPr>
        <p:spPr bwMode="auto"/>
        <p:txBody>
          <a:bodyPr/>
          <a:lstStyle/>
          <a:p>
            <a:pPr>
              <a:defRPr/>
            </a:pPr>
            <a:fld id="{36B5EA5A-BC32-A742-B11B-8E7414D5B535}" type="slidenum">
              <a:rPr lang="en-US"/>
              <a:t>43</a:t>
            </a:fld>
            <a:endParaRPr lang="en-US"/>
          </a:p>
        </p:txBody>
      </p:sp>
      <p:sp>
        <p:nvSpPr>
          <p:cNvPr id="4" name="Rectangle 3"/>
          <p:cNvSpPr/>
          <p:nvPr/>
        </p:nvSpPr>
        <p:spPr>
          <a:xfrm>
            <a:off x="10272464" y="5877272"/>
            <a:ext cx="1656184" cy="285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TextBox 5"/>
          <p:cNvSpPr txBox="1"/>
          <p:nvPr/>
        </p:nvSpPr>
        <p:spPr bwMode="auto">
          <a:xfrm>
            <a:off x="3503093" y="6467451"/>
            <a:ext cx="4752528" cy="246221"/>
          </a:xfrm>
          <a:prstGeom prst="rect">
            <a:avLst/>
          </a:prstGeom>
          <a:noFill/>
        </p:spPr>
        <p:txBody>
          <a:bodyPr wrap="square" rtlCol="0">
            <a:spAutoFit/>
          </a:bodyPr>
          <a:lstStyle/>
          <a:p>
            <a:pPr algn="ctr"/>
            <a:r>
              <a:rPr lang="en-GB" sz="1000" dirty="0">
                <a:solidFill>
                  <a:schemeClr val="bg1"/>
                </a:solidFill>
              </a:rPr>
              <a:t>CERN Mobility: car fleet optimisation, Meeting 15.09.2022</a:t>
            </a:r>
            <a:endParaRPr lang="fr-CH" sz="1000" dirty="0">
              <a:solidFill>
                <a:schemeClr val="bg1"/>
              </a:solidFill>
            </a:endParaRPr>
          </a:p>
        </p:txBody>
      </p:sp>
      <p:sp>
        <p:nvSpPr>
          <p:cNvPr id="21" name="Slide Number Placeholder 3">
            <a:extLst>
              <a:ext uri="{FF2B5EF4-FFF2-40B4-BE49-F238E27FC236}">
                <a16:creationId xmlns:a16="http://schemas.microsoft.com/office/drawing/2014/main" id="{018A65D8-B074-45B3-837F-7AF5D07588B4}"/>
              </a:ext>
            </a:extLst>
          </p:cNvPr>
          <p:cNvSpPr txBox="1">
            <a:spLocks/>
          </p:cNvSpPr>
          <p:nvPr/>
        </p:nvSpPr>
        <p:spPr bwMode="auto">
          <a:xfrm>
            <a:off x="11064552" y="640800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36B5EA5A-BC32-A742-B11B-8E7414D5B535}" type="slidenum">
              <a:rPr lang="en-US" smtClean="0"/>
              <a:pPr>
                <a:defRPr/>
              </a:pPr>
              <a:t>43</a:t>
            </a:fld>
            <a:endParaRPr lang="en-US"/>
          </a:p>
        </p:txBody>
      </p:sp>
      <p:pic>
        <p:nvPicPr>
          <p:cNvPr id="7" name="Image 6">
            <a:extLst>
              <a:ext uri="{FF2B5EF4-FFF2-40B4-BE49-F238E27FC236}">
                <a16:creationId xmlns:a16="http://schemas.microsoft.com/office/drawing/2014/main" id="{6EB76B2A-8EBD-4E82-8821-B251814270DB}"/>
              </a:ext>
            </a:extLst>
          </p:cNvPr>
          <p:cNvPicPr>
            <a:picLocks noChangeAspect="1"/>
          </p:cNvPicPr>
          <p:nvPr/>
        </p:nvPicPr>
        <p:blipFill>
          <a:blip r:embed="rId2"/>
          <a:stretch>
            <a:fillRect/>
          </a:stretch>
        </p:blipFill>
        <p:spPr>
          <a:xfrm>
            <a:off x="2711624" y="1268760"/>
            <a:ext cx="5859536" cy="3865382"/>
          </a:xfrm>
          <a:prstGeom prst="rect">
            <a:avLst/>
          </a:prstGeom>
        </p:spPr>
      </p:pic>
      <p:sp>
        <p:nvSpPr>
          <p:cNvPr id="10" name="Title 6">
            <a:extLst>
              <a:ext uri="{FF2B5EF4-FFF2-40B4-BE49-F238E27FC236}">
                <a16:creationId xmlns:a16="http://schemas.microsoft.com/office/drawing/2014/main" id="{CDF48DC7-7E42-4A9B-9500-474F87F09EF6}"/>
              </a:ext>
            </a:extLst>
          </p:cNvPr>
          <p:cNvSpPr/>
          <p:nvPr/>
        </p:nvSpPr>
        <p:spPr bwMode="auto">
          <a:xfrm>
            <a:off x="695400" y="289679"/>
            <a:ext cx="10945216" cy="2529923"/>
          </a:xfrm>
          <a:prstGeom prst="rect">
            <a:avLst/>
          </a:prstGeom>
          <a:noFill/>
        </p:spPr>
        <p:txBody>
          <a:bodyPr wrap="square" lIns="0" rIns="0" rtlCol="0">
            <a:sp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en-US" dirty="0">
                <a:solidFill>
                  <a:schemeClr val="bg1">
                    <a:lumMod val="75000"/>
                  </a:schemeClr>
                </a:solidFill>
                <a:latin typeface="Franklin Gothic Heavy" panose="020B0903020102020204" pitchFamily="34" charset="0"/>
              </a:rPr>
              <a:t>Feedback and suggestions</a:t>
            </a:r>
          </a:p>
          <a:p>
            <a:pPr algn="ctr"/>
            <a:endParaRPr lang="fr-FR"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a:p>
            <a:pPr algn="ctr"/>
            <a:endParaRPr lang="en-US" dirty="0">
              <a:solidFill>
                <a:schemeClr val="bg1">
                  <a:lumMod val="75000"/>
                </a:schemeClr>
              </a:solidFill>
              <a:latin typeface="Franklin Gothic Heavy" panose="020B0903020102020204" pitchFamily="34" charset="0"/>
            </a:endParaRPr>
          </a:p>
        </p:txBody>
      </p:sp>
    </p:spTree>
    <p:extLst>
      <p:ext uri="{BB962C8B-B14F-4D97-AF65-F5344CB8AC3E}">
        <p14:creationId xmlns:p14="http://schemas.microsoft.com/office/powerpoint/2010/main" val="9998150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Les interviews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D4BB62EA-F270-BD3E-4876-77048E200A12}"/>
              </a:ext>
            </a:extLst>
          </p:cNvPr>
          <p:cNvSpPr txBox="1"/>
          <p:nvPr/>
        </p:nvSpPr>
        <p:spPr>
          <a:xfrm>
            <a:off x="831274" y="1516078"/>
            <a:ext cx="4788130" cy="5016758"/>
          </a:xfrm>
          <a:prstGeom prst="rect">
            <a:avLst/>
          </a:prstGeom>
          <a:noFill/>
        </p:spPr>
        <p:txBody>
          <a:bodyPr wrap="square" rtlCol="0">
            <a:spAutoFit/>
          </a:bodyPr>
          <a:lstStyle/>
          <a:p>
            <a:r>
              <a:rPr lang="fr-FR" dirty="0">
                <a:solidFill>
                  <a:schemeClr val="tx2"/>
                </a:solidFill>
              </a:rPr>
              <a:t>Les thèmes :</a:t>
            </a:r>
          </a:p>
          <a:p>
            <a:endParaRPr lang="fr-FR" dirty="0">
              <a:solidFill>
                <a:schemeClr val="tx2"/>
              </a:solidFill>
            </a:endParaRPr>
          </a:p>
          <a:p>
            <a:pPr marL="285750" indent="-285750">
              <a:buFontTx/>
              <a:buChar char="-"/>
            </a:pPr>
            <a:r>
              <a:rPr lang="fr-FR" sz="1400" dirty="0">
                <a:solidFill>
                  <a:schemeClr val="tx2"/>
                </a:solidFill>
              </a:rPr>
              <a:t>Les véhicules</a:t>
            </a:r>
          </a:p>
          <a:p>
            <a:pPr marL="742950" lvl="1" indent="-285750">
              <a:buFontTx/>
              <a:buChar char="-"/>
            </a:pPr>
            <a:r>
              <a:rPr lang="fr-FR" sz="1400" dirty="0">
                <a:solidFill>
                  <a:schemeClr val="tx2"/>
                </a:solidFill>
              </a:rPr>
              <a:t>Conformité aux usages </a:t>
            </a:r>
            <a:r>
              <a:rPr lang="fr-FR" sz="1100" dirty="0">
                <a:solidFill>
                  <a:schemeClr val="tx2"/>
                </a:solidFill>
              </a:rPr>
              <a:t>(liaison / métier / contractant)</a:t>
            </a:r>
          </a:p>
          <a:p>
            <a:pPr marL="742950" lvl="1" indent="-285750">
              <a:buFontTx/>
              <a:buChar char="-"/>
            </a:pPr>
            <a:r>
              <a:rPr lang="fr-FR" sz="1400" dirty="0">
                <a:solidFill>
                  <a:schemeClr val="tx2"/>
                </a:solidFill>
              </a:rPr>
              <a:t>Equipements / aménagements</a:t>
            </a:r>
          </a:p>
          <a:p>
            <a:pPr marL="742950" lvl="1" indent="-285750">
              <a:buFontTx/>
              <a:buChar char="-"/>
            </a:pPr>
            <a:r>
              <a:rPr lang="fr-FR" sz="1400" dirty="0">
                <a:solidFill>
                  <a:schemeClr val="tx2"/>
                </a:solidFill>
              </a:rPr>
              <a:t>Entretien et réparations</a:t>
            </a:r>
          </a:p>
          <a:p>
            <a:pPr marL="742950" lvl="1" indent="-285750">
              <a:buFontTx/>
              <a:buChar char="-"/>
            </a:pPr>
            <a:r>
              <a:rPr lang="fr-FR" sz="1400" dirty="0">
                <a:solidFill>
                  <a:schemeClr val="tx2"/>
                </a:solidFill>
              </a:rPr>
              <a:t>Pistes d’amélioration</a:t>
            </a:r>
          </a:p>
          <a:p>
            <a:pPr marL="285750" indent="-285750">
              <a:buFontTx/>
              <a:buChar char="-"/>
            </a:pPr>
            <a:endParaRPr lang="fr-FR" sz="1400" dirty="0">
              <a:solidFill>
                <a:schemeClr val="tx2"/>
              </a:solidFill>
            </a:endParaRPr>
          </a:p>
          <a:p>
            <a:pPr marL="285750" indent="-285750">
              <a:buFontTx/>
              <a:buChar char="-"/>
            </a:pPr>
            <a:r>
              <a:rPr lang="fr-FR" sz="1400" dirty="0">
                <a:solidFill>
                  <a:schemeClr val="tx2"/>
                </a:solidFill>
              </a:rPr>
              <a:t>Usages :</a:t>
            </a:r>
          </a:p>
          <a:p>
            <a:pPr marL="742950" lvl="1" indent="-285750">
              <a:buFontTx/>
              <a:buChar char="-"/>
            </a:pPr>
            <a:r>
              <a:rPr lang="fr-FR" sz="1400" dirty="0">
                <a:solidFill>
                  <a:schemeClr val="tx2"/>
                </a:solidFill>
              </a:rPr>
              <a:t>Spécificités </a:t>
            </a:r>
          </a:p>
          <a:p>
            <a:pPr marL="742950" lvl="1" indent="-285750">
              <a:buFontTx/>
              <a:buChar char="-"/>
            </a:pPr>
            <a:r>
              <a:rPr lang="fr-FR" sz="1400" dirty="0">
                <a:solidFill>
                  <a:schemeClr val="tx2"/>
                </a:solidFill>
              </a:rPr>
              <a:t>Impératifs</a:t>
            </a:r>
          </a:p>
          <a:p>
            <a:pPr marL="742950" lvl="1" indent="-285750">
              <a:buFontTx/>
              <a:buChar char="-"/>
            </a:pPr>
            <a:r>
              <a:rPr lang="fr-FR" sz="1400" dirty="0">
                <a:solidFill>
                  <a:schemeClr val="tx2"/>
                </a:solidFill>
              </a:rPr>
              <a:t>Kilométrage, fréquence des trajets</a:t>
            </a:r>
          </a:p>
          <a:p>
            <a:pPr marL="742950" lvl="1" indent="-285750">
              <a:buFontTx/>
              <a:buChar char="-"/>
            </a:pPr>
            <a:r>
              <a:rPr lang="fr-FR" sz="1400" dirty="0">
                <a:solidFill>
                  <a:schemeClr val="tx2"/>
                </a:solidFill>
              </a:rPr>
              <a:t>Les conducteurs internes et externes à l’organisation</a:t>
            </a:r>
          </a:p>
          <a:p>
            <a:pPr lvl="1"/>
            <a:endParaRPr lang="fr-FR" sz="1400" dirty="0">
              <a:solidFill>
                <a:schemeClr val="tx2"/>
              </a:solidFill>
            </a:endParaRPr>
          </a:p>
          <a:p>
            <a:pPr marL="285750" indent="-285750">
              <a:buFontTx/>
              <a:buChar char="-"/>
            </a:pPr>
            <a:r>
              <a:rPr lang="fr-FR" sz="1400" dirty="0">
                <a:solidFill>
                  <a:schemeClr val="tx2"/>
                </a:solidFill>
              </a:rPr>
              <a:t>Organisation et gestion</a:t>
            </a:r>
          </a:p>
          <a:p>
            <a:pPr marL="742950" lvl="1" indent="-285750">
              <a:buFontTx/>
              <a:buChar char="-"/>
            </a:pPr>
            <a:r>
              <a:rPr lang="fr-FR" sz="1400" dirty="0">
                <a:solidFill>
                  <a:schemeClr val="tx2"/>
                </a:solidFill>
              </a:rPr>
              <a:t>Outils</a:t>
            </a:r>
          </a:p>
          <a:p>
            <a:pPr marL="742950" lvl="1" indent="-285750">
              <a:buFontTx/>
              <a:buChar char="-"/>
            </a:pPr>
            <a:r>
              <a:rPr lang="fr-FR" sz="1400" dirty="0">
                <a:solidFill>
                  <a:schemeClr val="tx2"/>
                </a:solidFill>
              </a:rPr>
              <a:t>Organisation du service flotte et services</a:t>
            </a:r>
          </a:p>
          <a:p>
            <a:pPr marL="742950" lvl="1" indent="-285750">
              <a:buFontTx/>
              <a:buChar char="-"/>
            </a:pPr>
            <a:r>
              <a:rPr lang="fr-FR" sz="1400" dirty="0">
                <a:solidFill>
                  <a:schemeClr val="tx2"/>
                </a:solidFill>
              </a:rPr>
              <a:t>Gestion administrative</a:t>
            </a:r>
          </a:p>
          <a:p>
            <a:pPr marL="742950" lvl="1" indent="-285750">
              <a:buFontTx/>
              <a:buChar char="-"/>
            </a:pPr>
            <a:r>
              <a:rPr lang="fr-FR" sz="1400" dirty="0">
                <a:solidFill>
                  <a:schemeClr val="tx2"/>
                </a:solidFill>
              </a:rPr>
              <a:t>Gestion financière</a:t>
            </a:r>
          </a:p>
          <a:p>
            <a:pPr marL="742950" lvl="1" indent="-285750">
              <a:buFontTx/>
              <a:buChar char="-"/>
            </a:pPr>
            <a:r>
              <a:rPr lang="fr-FR" sz="1400" dirty="0">
                <a:solidFill>
                  <a:schemeClr val="tx2"/>
                </a:solidFill>
              </a:rPr>
              <a:t>Gestion de la sécurité et de la prévention des risques</a:t>
            </a:r>
          </a:p>
          <a:p>
            <a:pPr marL="742950" lvl="1" indent="-285750">
              <a:buFontTx/>
              <a:buChar char="-"/>
            </a:pPr>
            <a:r>
              <a:rPr lang="fr-FR" sz="1400" dirty="0">
                <a:solidFill>
                  <a:schemeClr val="tx2"/>
                </a:solidFill>
              </a:rPr>
              <a:t>Gestion de la mobilité</a:t>
            </a:r>
          </a:p>
          <a:p>
            <a:endParaRPr lang="fr-FR" dirty="0">
              <a:solidFill>
                <a:schemeClr val="tx2"/>
              </a:solidFill>
            </a:endParaRPr>
          </a:p>
        </p:txBody>
      </p:sp>
      <p:sp>
        <p:nvSpPr>
          <p:cNvPr id="3" name="ZoneTexte 2">
            <a:extLst>
              <a:ext uri="{FF2B5EF4-FFF2-40B4-BE49-F238E27FC236}">
                <a16:creationId xmlns:a16="http://schemas.microsoft.com/office/drawing/2014/main" id="{1D797CC6-3607-4A5E-F41A-A1EA84A80D6F}"/>
              </a:ext>
            </a:extLst>
          </p:cNvPr>
          <p:cNvSpPr txBox="1"/>
          <p:nvPr/>
        </p:nvSpPr>
        <p:spPr>
          <a:xfrm>
            <a:off x="6741476" y="2731795"/>
            <a:ext cx="4788130" cy="2585323"/>
          </a:xfrm>
          <a:prstGeom prst="rect">
            <a:avLst/>
          </a:prstGeom>
          <a:noFill/>
        </p:spPr>
        <p:txBody>
          <a:bodyPr wrap="square" rtlCol="0">
            <a:spAutoFit/>
          </a:bodyPr>
          <a:lstStyle/>
          <a:p>
            <a:endParaRPr lang="fr-FR" dirty="0">
              <a:solidFill>
                <a:schemeClr val="tx2"/>
              </a:solidFill>
            </a:endParaRPr>
          </a:p>
          <a:p>
            <a:pPr marL="285750" indent="-285750">
              <a:buFontTx/>
              <a:buChar char="-"/>
            </a:pPr>
            <a:r>
              <a:rPr lang="fr-FR" sz="1400" dirty="0">
                <a:solidFill>
                  <a:schemeClr val="tx2"/>
                </a:solidFill>
              </a:rPr>
              <a:t>Votre vision de la mobilité au CERN</a:t>
            </a:r>
          </a:p>
          <a:p>
            <a:pPr marL="285750" indent="-285750">
              <a:buFontTx/>
              <a:buChar char="-"/>
            </a:pPr>
            <a:endParaRPr lang="fr-FR" sz="1400" dirty="0">
              <a:solidFill>
                <a:schemeClr val="tx2"/>
              </a:solidFill>
            </a:endParaRPr>
          </a:p>
          <a:p>
            <a:pPr marL="285750" indent="-285750">
              <a:buFontTx/>
              <a:buChar char="-"/>
            </a:pPr>
            <a:r>
              <a:rPr lang="fr-FR" sz="1400" dirty="0">
                <a:solidFill>
                  <a:schemeClr val="tx2"/>
                </a:solidFill>
              </a:rPr>
              <a:t>Votre niveau de satisfaction</a:t>
            </a:r>
          </a:p>
          <a:p>
            <a:pPr lvl="1"/>
            <a:endParaRPr lang="fr-FR" sz="1400" dirty="0">
              <a:solidFill>
                <a:schemeClr val="tx2"/>
              </a:solidFill>
            </a:endParaRPr>
          </a:p>
          <a:p>
            <a:pPr marL="285750" indent="-285750">
              <a:buFontTx/>
              <a:buChar char="-"/>
            </a:pPr>
            <a:r>
              <a:rPr lang="fr-FR" sz="1400" dirty="0">
                <a:solidFill>
                  <a:schemeClr val="tx2"/>
                </a:solidFill>
              </a:rPr>
              <a:t>Vos idées </a:t>
            </a:r>
          </a:p>
          <a:p>
            <a:endParaRPr lang="fr-FR" dirty="0">
              <a:solidFill>
                <a:schemeClr val="tx2"/>
              </a:solidFill>
            </a:endParaRPr>
          </a:p>
          <a:p>
            <a:pPr marL="285750" indent="-285750">
              <a:buFontTx/>
              <a:buChar char="-"/>
            </a:pPr>
            <a:r>
              <a:rPr lang="fr-FR" sz="1400" dirty="0">
                <a:solidFill>
                  <a:schemeClr val="tx2"/>
                </a:solidFill>
              </a:rPr>
              <a:t>Vos questions</a:t>
            </a:r>
          </a:p>
          <a:p>
            <a:pPr marL="285750" indent="-285750">
              <a:buFontTx/>
              <a:buChar char="-"/>
            </a:pPr>
            <a:endParaRPr lang="fr-FR" sz="1400" dirty="0">
              <a:solidFill>
                <a:schemeClr val="tx2"/>
              </a:solidFill>
            </a:endParaRPr>
          </a:p>
          <a:p>
            <a:pPr marL="285750" indent="-285750">
              <a:buFontTx/>
              <a:buChar char="-"/>
            </a:pPr>
            <a:r>
              <a:rPr lang="fr-FR" sz="1400" dirty="0">
                <a:solidFill>
                  <a:schemeClr val="tx2"/>
                </a:solidFill>
              </a:rPr>
              <a:t>Votre engagement</a:t>
            </a:r>
          </a:p>
          <a:p>
            <a:pPr lvl="1"/>
            <a:endParaRPr lang="fr-FR" sz="1400" dirty="0">
              <a:solidFill>
                <a:schemeClr val="tx2"/>
              </a:solidFill>
            </a:endParaRPr>
          </a:p>
        </p:txBody>
      </p:sp>
      <p:sp>
        <p:nvSpPr>
          <p:cNvPr id="4" name="ZoneTexte 3">
            <a:extLst>
              <a:ext uri="{FF2B5EF4-FFF2-40B4-BE49-F238E27FC236}">
                <a16:creationId xmlns:a16="http://schemas.microsoft.com/office/drawing/2014/main" id="{7CA2FD17-16E6-57CF-AB16-CFD83E7C6713}"/>
              </a:ext>
            </a:extLst>
          </p:cNvPr>
          <p:cNvSpPr txBox="1"/>
          <p:nvPr/>
        </p:nvSpPr>
        <p:spPr>
          <a:xfrm>
            <a:off x="831274" y="698269"/>
            <a:ext cx="10282842" cy="369332"/>
          </a:xfrm>
          <a:prstGeom prst="rect">
            <a:avLst/>
          </a:prstGeom>
          <a:noFill/>
        </p:spPr>
        <p:txBody>
          <a:bodyPr wrap="square" rtlCol="0">
            <a:spAutoFit/>
          </a:bodyPr>
          <a:lstStyle/>
          <a:p>
            <a:pPr algn="ctr"/>
            <a:r>
              <a:rPr lang="fr-FR" dirty="0">
                <a:solidFill>
                  <a:schemeClr val="tx2"/>
                </a:solidFill>
              </a:rPr>
              <a:t>CO-CONSTRUIRE ENSEMBLE LES SOLUTIONS</a:t>
            </a:r>
          </a:p>
        </p:txBody>
      </p:sp>
    </p:spTree>
    <p:extLst>
      <p:ext uri="{BB962C8B-B14F-4D97-AF65-F5344CB8AC3E}">
        <p14:creationId xmlns:p14="http://schemas.microsoft.com/office/powerpoint/2010/main" val="15868295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Les interviews</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4" name="ZoneTexte 3">
            <a:extLst>
              <a:ext uri="{FF2B5EF4-FFF2-40B4-BE49-F238E27FC236}">
                <a16:creationId xmlns:a16="http://schemas.microsoft.com/office/drawing/2014/main" id="{7CA2FD17-16E6-57CF-AB16-CFD83E7C6713}"/>
              </a:ext>
            </a:extLst>
          </p:cNvPr>
          <p:cNvSpPr txBox="1"/>
          <p:nvPr/>
        </p:nvSpPr>
        <p:spPr>
          <a:xfrm>
            <a:off x="831274" y="698269"/>
            <a:ext cx="10282842" cy="369332"/>
          </a:xfrm>
          <a:prstGeom prst="rect">
            <a:avLst/>
          </a:prstGeom>
          <a:noFill/>
        </p:spPr>
        <p:txBody>
          <a:bodyPr wrap="square" rtlCol="0">
            <a:spAutoFit/>
          </a:bodyPr>
          <a:lstStyle/>
          <a:p>
            <a:pPr algn="ctr"/>
            <a:r>
              <a:rPr lang="fr-FR" dirty="0">
                <a:solidFill>
                  <a:schemeClr val="tx2"/>
                </a:solidFill>
              </a:rPr>
              <a:t>CO-CONSTRUIRE ENSEMBLE LES SOLUTIONS</a:t>
            </a:r>
          </a:p>
        </p:txBody>
      </p:sp>
      <p:sp>
        <p:nvSpPr>
          <p:cNvPr id="5" name="ZoneTexte 4">
            <a:extLst>
              <a:ext uri="{FF2B5EF4-FFF2-40B4-BE49-F238E27FC236}">
                <a16:creationId xmlns:a16="http://schemas.microsoft.com/office/drawing/2014/main" id="{BE27AE62-E6D9-48B7-57F9-9440D32493B6}"/>
              </a:ext>
            </a:extLst>
          </p:cNvPr>
          <p:cNvSpPr txBox="1"/>
          <p:nvPr/>
        </p:nvSpPr>
        <p:spPr>
          <a:xfrm>
            <a:off x="1459562" y="1299807"/>
            <a:ext cx="8091761" cy="3508653"/>
          </a:xfrm>
          <a:prstGeom prst="rect">
            <a:avLst/>
          </a:prstGeom>
          <a:noFill/>
          <a:ln>
            <a:solidFill>
              <a:schemeClr val="bg1"/>
            </a:solidFill>
          </a:ln>
        </p:spPr>
        <p:txBody>
          <a:bodyPr wrap="square" rtlCol="0">
            <a:spAutoFit/>
          </a:bodyPr>
          <a:lstStyle/>
          <a:p>
            <a:r>
              <a:rPr lang="fr-FR" sz="4000" b="1" dirty="0">
                <a:solidFill>
                  <a:schemeClr val="tx2"/>
                </a:solidFill>
              </a:rPr>
              <a:t>Les leviers d’action : </a:t>
            </a:r>
          </a:p>
          <a:p>
            <a:pPr marL="285750" indent="-285750">
              <a:buFontTx/>
              <a:buChar char="-"/>
            </a:pPr>
            <a:endParaRPr lang="fr-FR" sz="2800" dirty="0">
              <a:solidFill>
                <a:schemeClr val="tx2"/>
              </a:solidFill>
            </a:endParaRPr>
          </a:p>
          <a:p>
            <a:pPr marL="285750" indent="-285750">
              <a:buFontTx/>
              <a:buChar char="-"/>
            </a:pPr>
            <a:r>
              <a:rPr lang="fr-FR" sz="2800" dirty="0">
                <a:solidFill>
                  <a:schemeClr val="tx2"/>
                </a:solidFill>
              </a:rPr>
              <a:t>Partage des ressources</a:t>
            </a:r>
          </a:p>
          <a:p>
            <a:pPr marL="285750" indent="-285750">
              <a:buFontTx/>
              <a:buChar char="-"/>
            </a:pPr>
            <a:r>
              <a:rPr lang="fr-FR" sz="2800" dirty="0">
                <a:solidFill>
                  <a:schemeClr val="tx2"/>
                </a:solidFill>
              </a:rPr>
              <a:t>Choix des modèles et des énergies</a:t>
            </a:r>
          </a:p>
          <a:p>
            <a:pPr marL="285750" indent="-285750">
              <a:buFontTx/>
              <a:buChar char="-"/>
            </a:pPr>
            <a:r>
              <a:rPr lang="fr-FR" sz="2800" dirty="0">
                <a:solidFill>
                  <a:schemeClr val="tx2"/>
                </a:solidFill>
              </a:rPr>
              <a:t>Standardisation</a:t>
            </a:r>
          </a:p>
          <a:p>
            <a:pPr marL="285750" indent="-285750">
              <a:buFontTx/>
              <a:buChar char="-"/>
            </a:pPr>
            <a:r>
              <a:rPr lang="fr-FR" sz="2800" dirty="0">
                <a:solidFill>
                  <a:schemeClr val="tx2"/>
                </a:solidFill>
              </a:rPr>
              <a:t>Multimodalité</a:t>
            </a:r>
          </a:p>
          <a:p>
            <a:pPr marL="285750" indent="-285750">
              <a:buFontTx/>
              <a:buChar char="-"/>
            </a:pPr>
            <a:r>
              <a:rPr lang="fr-FR" sz="2800" dirty="0">
                <a:solidFill>
                  <a:schemeClr val="tx2"/>
                </a:solidFill>
              </a:rPr>
              <a:t>Responsabilité</a:t>
            </a:r>
          </a:p>
          <a:p>
            <a:pPr lvl="1"/>
            <a:endParaRPr lang="fr-FR" sz="1400" dirty="0">
              <a:solidFill>
                <a:schemeClr val="tx2"/>
              </a:solidFill>
            </a:endParaRPr>
          </a:p>
        </p:txBody>
      </p:sp>
      <p:sp>
        <p:nvSpPr>
          <p:cNvPr id="3" name="Accolade fermante 2">
            <a:extLst>
              <a:ext uri="{FF2B5EF4-FFF2-40B4-BE49-F238E27FC236}">
                <a16:creationId xmlns:a16="http://schemas.microsoft.com/office/drawing/2014/main" id="{6D8F17AF-2265-1E2E-DF26-2F6691131E9B}"/>
              </a:ext>
            </a:extLst>
          </p:cNvPr>
          <p:cNvSpPr/>
          <p:nvPr/>
        </p:nvSpPr>
        <p:spPr>
          <a:xfrm>
            <a:off x="7556269" y="2302625"/>
            <a:ext cx="415635" cy="2302625"/>
          </a:xfrm>
          <a:prstGeom prst="righ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ZoneTexte 5">
            <a:extLst>
              <a:ext uri="{FF2B5EF4-FFF2-40B4-BE49-F238E27FC236}">
                <a16:creationId xmlns:a16="http://schemas.microsoft.com/office/drawing/2014/main" id="{1D3980E6-70DA-3D85-0264-FFBAED663DB2}"/>
              </a:ext>
            </a:extLst>
          </p:cNvPr>
          <p:cNvSpPr txBox="1"/>
          <p:nvPr/>
        </p:nvSpPr>
        <p:spPr>
          <a:xfrm>
            <a:off x="8250381" y="3269271"/>
            <a:ext cx="2601883" cy="369332"/>
          </a:xfrm>
          <a:prstGeom prst="rect">
            <a:avLst/>
          </a:prstGeom>
          <a:noFill/>
        </p:spPr>
        <p:txBody>
          <a:bodyPr wrap="square" rtlCol="0">
            <a:spAutoFit/>
          </a:bodyPr>
          <a:lstStyle/>
          <a:p>
            <a:r>
              <a:rPr lang="fr-FR" b="1" dirty="0">
                <a:solidFill>
                  <a:schemeClr val="tx2"/>
                </a:solidFill>
              </a:rPr>
              <a:t>Diminution du parc</a:t>
            </a:r>
          </a:p>
        </p:txBody>
      </p:sp>
    </p:spTree>
    <p:extLst>
      <p:ext uri="{BB962C8B-B14F-4D97-AF65-F5344CB8AC3E}">
        <p14:creationId xmlns:p14="http://schemas.microsoft.com/office/powerpoint/2010/main" val="10121337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1">
            <a:extLst>
              <a:ext uri="{FF2B5EF4-FFF2-40B4-BE49-F238E27FC236}">
                <a16:creationId xmlns:a16="http://schemas.microsoft.com/office/drawing/2014/main" id="{F326D446-A0B0-409F-BD38-EC40695ED177}"/>
              </a:ext>
            </a:extLst>
          </p:cNvPr>
          <p:cNvSpPr txBox="1">
            <a:spLocks/>
          </p:cNvSpPr>
          <p:nvPr/>
        </p:nvSpPr>
        <p:spPr>
          <a:xfrm>
            <a:off x="1036826" y="0"/>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panose="020B0604020202020204" charset="0"/>
              </a:rPr>
              <a:t>AUDIT Flotte automobile |  Objectifs et Méthodologie</a:t>
            </a:r>
          </a:p>
        </p:txBody>
      </p:sp>
      <p:pic>
        <p:nvPicPr>
          <p:cNvPr id="33" name="Image 32">
            <a:extLst>
              <a:ext uri="{FF2B5EF4-FFF2-40B4-BE49-F238E27FC236}">
                <a16:creationId xmlns:a16="http://schemas.microsoft.com/office/drawing/2014/main" id="{F19CC3A1-E111-4C1A-BBF9-9A07DB960DE4}"/>
              </a:ext>
            </a:extLst>
          </p:cNvPr>
          <p:cNvPicPr>
            <a:picLocks noChangeAspect="1"/>
          </p:cNvPicPr>
          <p:nvPr/>
        </p:nvPicPr>
        <p:blipFill>
          <a:blip r:embed="rId2"/>
          <a:stretch>
            <a:fillRect/>
          </a:stretch>
        </p:blipFill>
        <p:spPr>
          <a:xfrm>
            <a:off x="11346725" y="-34538"/>
            <a:ext cx="845275" cy="523912"/>
          </a:xfrm>
          <a:prstGeom prst="rect">
            <a:avLst/>
          </a:prstGeom>
        </p:spPr>
      </p:pic>
      <p:sp>
        <p:nvSpPr>
          <p:cNvPr id="2" name="ZoneTexte 1">
            <a:extLst>
              <a:ext uri="{FF2B5EF4-FFF2-40B4-BE49-F238E27FC236}">
                <a16:creationId xmlns:a16="http://schemas.microsoft.com/office/drawing/2014/main" id="{D4BB62EA-F270-BD3E-4876-77048E200A12}"/>
              </a:ext>
            </a:extLst>
          </p:cNvPr>
          <p:cNvSpPr txBox="1"/>
          <p:nvPr/>
        </p:nvSpPr>
        <p:spPr>
          <a:xfrm>
            <a:off x="856212" y="1030778"/>
            <a:ext cx="10374284" cy="5355312"/>
          </a:xfrm>
          <a:prstGeom prst="rect">
            <a:avLst/>
          </a:prstGeom>
          <a:noFill/>
        </p:spPr>
        <p:txBody>
          <a:bodyPr wrap="square" rtlCol="0">
            <a:spAutoFit/>
          </a:bodyPr>
          <a:lstStyle/>
          <a:p>
            <a:r>
              <a:rPr lang="fr-FR" dirty="0">
                <a:solidFill>
                  <a:schemeClr val="tx2"/>
                </a:solidFill>
              </a:rPr>
              <a:t>Objectifs :</a:t>
            </a:r>
          </a:p>
          <a:p>
            <a:endParaRPr lang="fr-FR" dirty="0">
              <a:solidFill>
                <a:schemeClr val="tx2"/>
              </a:solidFill>
            </a:endParaRPr>
          </a:p>
          <a:p>
            <a:pPr marL="285750" indent="-285750">
              <a:buFontTx/>
              <a:buChar char="-"/>
            </a:pPr>
            <a:r>
              <a:rPr lang="fr-FR" dirty="0">
                <a:solidFill>
                  <a:schemeClr val="tx2"/>
                </a:solidFill>
              </a:rPr>
              <a:t>Diminuer l’impact économique et écologique de la flotte</a:t>
            </a:r>
          </a:p>
          <a:p>
            <a:pPr marL="285750" indent="-285750">
              <a:buFontTx/>
              <a:buChar char="-"/>
            </a:pPr>
            <a:r>
              <a:rPr lang="fr-FR" dirty="0">
                <a:solidFill>
                  <a:schemeClr val="tx2"/>
                </a:solidFill>
              </a:rPr>
              <a:t>Améliorer la qualité de vie, le confort de travail et la sécurité sur les sites</a:t>
            </a:r>
          </a:p>
          <a:p>
            <a:pPr marL="285750" indent="-285750">
              <a:buFontTx/>
              <a:buChar char="-"/>
            </a:pPr>
            <a:r>
              <a:rPr lang="fr-FR" dirty="0">
                <a:solidFill>
                  <a:schemeClr val="tx2"/>
                </a:solidFill>
              </a:rPr>
              <a:t>Répondre aux besoins de chaque services </a:t>
            </a:r>
          </a:p>
          <a:p>
            <a:pPr marL="285750" indent="-285750">
              <a:buFontTx/>
              <a:buChar char="-"/>
            </a:pPr>
            <a:endParaRPr lang="fr-FR" dirty="0">
              <a:solidFill>
                <a:schemeClr val="tx2"/>
              </a:solidFill>
            </a:endParaRPr>
          </a:p>
          <a:p>
            <a:endParaRPr lang="fr-FR" dirty="0">
              <a:solidFill>
                <a:schemeClr val="tx2"/>
              </a:solidFill>
            </a:endParaRPr>
          </a:p>
          <a:p>
            <a:r>
              <a:rPr lang="fr-FR" dirty="0">
                <a:solidFill>
                  <a:schemeClr val="tx2"/>
                </a:solidFill>
              </a:rPr>
              <a:t>Méthodologie :</a:t>
            </a:r>
          </a:p>
          <a:p>
            <a:endParaRPr lang="fr-FR" dirty="0">
              <a:solidFill>
                <a:schemeClr val="tx2"/>
              </a:solidFill>
            </a:endParaRPr>
          </a:p>
          <a:p>
            <a:pPr marL="285750" indent="-285750">
              <a:buFontTx/>
              <a:buChar char="-"/>
            </a:pPr>
            <a:r>
              <a:rPr lang="fr-FR" dirty="0">
                <a:solidFill>
                  <a:schemeClr val="tx2"/>
                </a:solidFill>
              </a:rPr>
              <a:t>Réunion d’information et d’échange du 15 septembre 2022</a:t>
            </a:r>
          </a:p>
          <a:p>
            <a:pPr marL="285750" indent="-285750">
              <a:buFontTx/>
              <a:buChar char="-"/>
            </a:pPr>
            <a:r>
              <a:rPr lang="fr-FR" dirty="0">
                <a:solidFill>
                  <a:schemeClr val="tx2"/>
                </a:solidFill>
              </a:rPr>
              <a:t>Interview de chaque responsable de service, des responsables de flotte et des parties prenantes</a:t>
            </a:r>
          </a:p>
          <a:p>
            <a:pPr marL="285750" indent="-285750">
              <a:buFontTx/>
              <a:buChar char="-"/>
            </a:pPr>
            <a:r>
              <a:rPr lang="fr-FR" dirty="0">
                <a:solidFill>
                  <a:schemeClr val="tx2"/>
                </a:solidFill>
              </a:rPr>
              <a:t>Compilation des données, de vos idées et synthèse</a:t>
            </a:r>
          </a:p>
          <a:p>
            <a:pPr marL="285750" indent="-285750">
              <a:buFontTx/>
              <a:buChar char="-"/>
            </a:pPr>
            <a:r>
              <a:rPr lang="fr-FR" dirty="0">
                <a:solidFill>
                  <a:schemeClr val="tx2"/>
                </a:solidFill>
              </a:rPr>
              <a:t>Proposition des scénarios possibles dans le respect des besoins de chacun</a:t>
            </a:r>
          </a:p>
          <a:p>
            <a:pPr marL="285750" indent="-285750">
              <a:buFontTx/>
              <a:buChar char="-"/>
            </a:pPr>
            <a:r>
              <a:rPr lang="fr-FR" dirty="0">
                <a:solidFill>
                  <a:schemeClr val="tx2"/>
                </a:solidFill>
              </a:rPr>
              <a:t>Présentation et validation de la solution choisie</a:t>
            </a:r>
          </a:p>
          <a:p>
            <a:pPr marL="285750" indent="-285750">
              <a:buFontTx/>
              <a:buChar char="-"/>
            </a:pPr>
            <a:r>
              <a:rPr lang="fr-FR" dirty="0">
                <a:solidFill>
                  <a:schemeClr val="tx2"/>
                </a:solidFill>
              </a:rPr>
              <a:t>Mise en œuvre et déploiement</a:t>
            </a:r>
          </a:p>
          <a:p>
            <a:pPr marL="285750" indent="-285750">
              <a:buFontTx/>
              <a:buChar char="-"/>
            </a:pPr>
            <a:r>
              <a:rPr lang="fr-FR" dirty="0">
                <a:solidFill>
                  <a:schemeClr val="tx2"/>
                </a:solidFill>
              </a:rPr>
              <a:t>Mesures des indicateurs quantitatifs et qualitatifs </a:t>
            </a:r>
          </a:p>
          <a:p>
            <a:pPr marL="285750" indent="-285750">
              <a:buFontTx/>
              <a:buChar char="-"/>
            </a:pPr>
            <a:r>
              <a:rPr lang="fr-FR" dirty="0">
                <a:solidFill>
                  <a:schemeClr val="tx2"/>
                </a:solidFill>
              </a:rPr>
              <a:t>Actions correctives</a:t>
            </a:r>
          </a:p>
          <a:p>
            <a:pPr marL="285750" indent="-285750">
              <a:buFontTx/>
              <a:buChar char="-"/>
            </a:pPr>
            <a:endParaRPr lang="fr-FR" dirty="0"/>
          </a:p>
          <a:p>
            <a:endParaRPr lang="fr-FR" dirty="0"/>
          </a:p>
        </p:txBody>
      </p:sp>
    </p:spTree>
    <p:extLst>
      <p:ext uri="{BB962C8B-B14F-4D97-AF65-F5344CB8AC3E}">
        <p14:creationId xmlns:p14="http://schemas.microsoft.com/office/powerpoint/2010/main" val="3776267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947230732"/>
              </p:ext>
            </p:extLst>
          </p:nvPr>
        </p:nvGraphicFramePr>
        <p:xfrm>
          <a:off x="294968" y="915926"/>
          <a:ext cx="11442335" cy="5752764"/>
        </p:xfrm>
        <a:graphic>
          <a:graphicData uri="http://schemas.openxmlformats.org/drawingml/2006/table">
            <a:tbl>
              <a:tblPr firstRow="1" bandRow="1">
                <a:tableStyleId>{5C22544A-7EE6-4342-B048-85BDC9FD1C3A}</a:tableStyleId>
              </a:tblPr>
              <a:tblGrid>
                <a:gridCol w="482600">
                  <a:extLst>
                    <a:ext uri="{9D8B030D-6E8A-4147-A177-3AD203B41FA5}">
                      <a16:colId xmlns:a16="http://schemas.microsoft.com/office/drawing/2014/main" val="20000"/>
                    </a:ext>
                  </a:extLst>
                </a:gridCol>
                <a:gridCol w="1381444">
                  <a:extLst>
                    <a:ext uri="{9D8B030D-6E8A-4147-A177-3AD203B41FA5}">
                      <a16:colId xmlns:a16="http://schemas.microsoft.com/office/drawing/2014/main" val="20001"/>
                    </a:ext>
                  </a:extLst>
                </a:gridCol>
                <a:gridCol w="698488">
                  <a:extLst>
                    <a:ext uri="{9D8B030D-6E8A-4147-A177-3AD203B41FA5}">
                      <a16:colId xmlns:a16="http://schemas.microsoft.com/office/drawing/2014/main" val="20002"/>
                    </a:ext>
                  </a:extLst>
                </a:gridCol>
                <a:gridCol w="714375">
                  <a:extLst>
                    <a:ext uri="{9D8B030D-6E8A-4147-A177-3AD203B41FA5}">
                      <a16:colId xmlns:a16="http://schemas.microsoft.com/office/drawing/2014/main" val="2377213889"/>
                    </a:ext>
                  </a:extLst>
                </a:gridCol>
                <a:gridCol w="676275">
                  <a:extLst>
                    <a:ext uri="{9D8B030D-6E8A-4147-A177-3AD203B41FA5}">
                      <a16:colId xmlns:a16="http://schemas.microsoft.com/office/drawing/2014/main" val="2891765985"/>
                    </a:ext>
                  </a:extLst>
                </a:gridCol>
                <a:gridCol w="742950">
                  <a:extLst>
                    <a:ext uri="{9D8B030D-6E8A-4147-A177-3AD203B41FA5}">
                      <a16:colId xmlns:a16="http://schemas.microsoft.com/office/drawing/2014/main" val="2786716910"/>
                    </a:ext>
                  </a:extLst>
                </a:gridCol>
                <a:gridCol w="762000">
                  <a:extLst>
                    <a:ext uri="{9D8B030D-6E8A-4147-A177-3AD203B41FA5}">
                      <a16:colId xmlns:a16="http://schemas.microsoft.com/office/drawing/2014/main" val="760822548"/>
                    </a:ext>
                  </a:extLst>
                </a:gridCol>
                <a:gridCol w="733425">
                  <a:extLst>
                    <a:ext uri="{9D8B030D-6E8A-4147-A177-3AD203B41FA5}">
                      <a16:colId xmlns:a16="http://schemas.microsoft.com/office/drawing/2014/main" val="3004651153"/>
                    </a:ext>
                  </a:extLst>
                </a:gridCol>
                <a:gridCol w="695866">
                  <a:extLst>
                    <a:ext uri="{9D8B030D-6E8A-4147-A177-3AD203B41FA5}">
                      <a16:colId xmlns:a16="http://schemas.microsoft.com/office/drawing/2014/main" val="3313144364"/>
                    </a:ext>
                  </a:extLst>
                </a:gridCol>
                <a:gridCol w="759152">
                  <a:extLst>
                    <a:ext uri="{9D8B030D-6E8A-4147-A177-3AD203B41FA5}">
                      <a16:colId xmlns:a16="http://schemas.microsoft.com/office/drawing/2014/main" val="20003"/>
                    </a:ext>
                  </a:extLst>
                </a:gridCol>
                <a:gridCol w="759152">
                  <a:extLst>
                    <a:ext uri="{9D8B030D-6E8A-4147-A177-3AD203B41FA5}">
                      <a16:colId xmlns:a16="http://schemas.microsoft.com/office/drawing/2014/main" val="20004"/>
                    </a:ext>
                  </a:extLst>
                </a:gridCol>
                <a:gridCol w="759152">
                  <a:extLst>
                    <a:ext uri="{9D8B030D-6E8A-4147-A177-3AD203B41FA5}">
                      <a16:colId xmlns:a16="http://schemas.microsoft.com/office/drawing/2014/main" val="20005"/>
                    </a:ext>
                  </a:extLst>
                </a:gridCol>
                <a:gridCol w="759152">
                  <a:extLst>
                    <a:ext uri="{9D8B030D-6E8A-4147-A177-3AD203B41FA5}">
                      <a16:colId xmlns:a16="http://schemas.microsoft.com/office/drawing/2014/main" val="20006"/>
                    </a:ext>
                  </a:extLst>
                </a:gridCol>
                <a:gridCol w="759152">
                  <a:extLst>
                    <a:ext uri="{9D8B030D-6E8A-4147-A177-3AD203B41FA5}">
                      <a16:colId xmlns:a16="http://schemas.microsoft.com/office/drawing/2014/main" val="20007"/>
                    </a:ext>
                  </a:extLst>
                </a:gridCol>
                <a:gridCol w="759152">
                  <a:extLst>
                    <a:ext uri="{9D8B030D-6E8A-4147-A177-3AD203B41FA5}">
                      <a16:colId xmlns:a16="http://schemas.microsoft.com/office/drawing/2014/main" val="658407184"/>
                    </a:ext>
                  </a:extLst>
                </a:gridCol>
              </a:tblGrid>
              <a:tr h="639196">
                <a:tc gridSpan="2">
                  <a:txBody>
                    <a:bodyPr/>
                    <a:lstStyle/>
                    <a:p>
                      <a:r>
                        <a:rPr lang="en-US" sz="1200" dirty="0">
                          <a:solidFill>
                            <a:schemeClr val="tx2"/>
                          </a:solidFill>
                          <a:latin typeface="Quicksand" panose="020B0604020202020204" charset="0"/>
                          <a:ea typeface="Open Sans" panose="020B0606030504020204" pitchFamily="34" charset="0"/>
                          <a:cs typeface="Open Sans" panose="020B0606030504020204" pitchFamily="34" charset="0"/>
                        </a:rPr>
                        <a:t>Description</a:t>
                      </a:r>
                    </a:p>
                  </a:txBody>
                  <a:tcPr marL="45720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24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endParaRPr>
                    </a:p>
                  </a:txBody>
                  <a:tcPr anchor="ctr">
                    <a:lnL w="12700" cap="flat" cmpd="sng" algn="ctr">
                      <a:solidFill>
                        <a:schemeClr val="accent6">
                          <a:lumMod val="90000"/>
                        </a:schemeClr>
                      </a:solidFill>
                      <a:prstDash val="solid"/>
                      <a:round/>
                      <a:headEnd type="none" w="med" len="med"/>
                      <a:tailEnd type="none" w="med" len="med"/>
                    </a:lnL>
                    <a:lnR w="12700" cap="flat" cmpd="sng" algn="ctr">
                      <a:solidFill>
                        <a:schemeClr val="accent6">
                          <a:lumMod val="90000"/>
                        </a:schemeClr>
                      </a:solidFill>
                      <a:prstDash val="solid"/>
                      <a:round/>
                      <a:headEnd type="none" w="med" len="med"/>
                      <a:tailEnd type="none" w="med" len="med"/>
                    </a:lnR>
                    <a:lnT w="12700" cap="flat" cmpd="sng" algn="ctr">
                      <a:solidFill>
                        <a:schemeClr val="accent6">
                          <a:lumMod val="90000"/>
                        </a:schemeClr>
                      </a:solidFill>
                      <a:prstDash val="solid"/>
                      <a:round/>
                      <a:headEnd type="none" w="med" len="med"/>
                      <a:tailEnd type="none" w="med" len="med"/>
                    </a:lnT>
                    <a:lnB w="12700" cap="flat" cmpd="sng" algn="ctr">
                      <a:solidFill>
                        <a:schemeClr val="accent6">
                          <a:lumMod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31</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S32</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S33</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S34</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35</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36</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37</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38</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39</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40</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41</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42</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dirty="0">
                          <a:solidFill>
                            <a:schemeClr val="tx1"/>
                          </a:solidFill>
                          <a:latin typeface="Quicksand" panose="020B0604020202020204" charset="0"/>
                          <a:ea typeface="Open Sans Light" panose="020B0306030504020204" pitchFamily="34" charset="0"/>
                          <a:cs typeface="Open Sans Light" panose="020B0306030504020204" pitchFamily="34" charset="0"/>
                        </a:rPr>
                        <a:t>S 43</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1</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Kick-off</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2</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828800" rtl="0" eaLnBrk="1" fontAlgn="auto" latinLnBrk="0" hangingPunct="1">
                        <a:lnSpc>
                          <a:spcPct val="100000"/>
                        </a:lnSpc>
                        <a:spcBef>
                          <a:spcPts val="0"/>
                        </a:spcBef>
                        <a:spcAft>
                          <a:spcPts val="0"/>
                        </a:spcAft>
                        <a:buClrTx/>
                        <a:buSzTx/>
                        <a:buFontTx/>
                        <a:buNone/>
                        <a:tabLst/>
                        <a:defRPr/>
                      </a:pPr>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Analyse des données</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639196">
                <a:tc>
                  <a:txBody>
                    <a:bodyPr/>
                    <a:lstStyle/>
                    <a:p>
                      <a:pPr algn="ctr"/>
                      <a:r>
                        <a:rPr lang="en-US" sz="1200">
                          <a:solidFill>
                            <a:schemeClr val="tx1"/>
                          </a:solidFill>
                          <a:latin typeface="Quicksand" panose="020B0604020202020204" charset="0"/>
                          <a:ea typeface="Open Sans Light" panose="020B0306030504020204" pitchFamily="34" charset="0"/>
                          <a:cs typeface="Open Sans Light" panose="020B0306030504020204" pitchFamily="34" charset="0"/>
                        </a:rPr>
                        <a:t>3</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1828800" rtl="0" eaLnBrk="1" fontAlgn="auto" latinLnBrk="0" hangingPunct="1">
                        <a:lnSpc>
                          <a:spcPct val="100000"/>
                        </a:lnSpc>
                        <a:spcBef>
                          <a:spcPts val="0"/>
                        </a:spcBef>
                        <a:spcAft>
                          <a:spcPts val="0"/>
                        </a:spcAft>
                        <a:buClrTx/>
                        <a:buSzTx/>
                        <a:buFontTx/>
                        <a:buNone/>
                        <a:tabLst/>
                        <a:defRPr/>
                      </a:pPr>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Réunion de cadrage et Interviews</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4</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Syntheses et restitution phase 1</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5</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Préconisations, scénarios et alternatives</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4838190"/>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6</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Construction des différents cahiers des charges</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2619986"/>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7</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Formalisation du Plan d’actions</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34579489"/>
                  </a:ext>
                </a:extLst>
              </a:tr>
              <a:tr h="639196">
                <a:tc>
                  <a:txBody>
                    <a:bodyPr/>
                    <a:lstStyle/>
                    <a:p>
                      <a:pPr algn="ctr"/>
                      <a:r>
                        <a:rPr lang="en-US" sz="1200" dirty="0">
                          <a:solidFill>
                            <a:schemeClr val="tx1"/>
                          </a:solidFill>
                          <a:latin typeface="Quicksand" panose="020B0604020202020204" charset="0"/>
                          <a:ea typeface="Open Sans Light" panose="020B0306030504020204" pitchFamily="34" charset="0"/>
                          <a:cs typeface="Open Sans Light" panose="020B0306030504020204" pitchFamily="34" charset="0"/>
                        </a:rPr>
                        <a:t>8</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1" dirty="0">
                          <a:solidFill>
                            <a:schemeClr val="tx2"/>
                          </a:solidFill>
                          <a:latin typeface="Quicksand" panose="020B0604020202020204" charset="0"/>
                          <a:ea typeface="Open Sans" panose="020B0606030504020204" pitchFamily="34" charset="0"/>
                          <a:cs typeface="Open Sans" panose="020B0606030504020204" pitchFamily="34" charset="0"/>
                        </a:rPr>
                        <a:t>Restitution</a:t>
                      </a: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200" dirty="0">
                        <a:solidFill>
                          <a:schemeClr val="tx2"/>
                        </a:solidFill>
                        <a:latin typeface="Quicksand" panose="020B0604020202020204" charset="0"/>
                        <a:ea typeface="Open Sans Light" panose="020B0306030504020204" pitchFamily="34" charset="0"/>
                        <a:cs typeface="Open Sans Light" panose="020B0306030504020204" pitchFamily="34" charset="0"/>
                      </a:endParaRPr>
                    </a:p>
                  </a:txBody>
                  <a:tcPr marL="45720" marR="45720" marT="22860" marB="22860" anchor="ctr">
                    <a:lnL w="12700" cap="flat" cmpd="sng" algn="ctr">
                      <a:solidFill>
                        <a:srgbClr val="073871"/>
                      </a:solidFill>
                      <a:prstDash val="solid"/>
                      <a:round/>
                      <a:headEnd type="none" w="med" len="med"/>
                      <a:tailEnd type="none" w="med" len="med"/>
                    </a:lnL>
                    <a:lnR w="12700" cap="flat" cmpd="sng" algn="ctr">
                      <a:solidFill>
                        <a:srgbClr val="073871"/>
                      </a:solidFill>
                      <a:prstDash val="solid"/>
                      <a:round/>
                      <a:headEnd type="none" w="med" len="med"/>
                      <a:tailEnd type="none" w="med" len="med"/>
                    </a:lnR>
                    <a:lnT w="12700" cap="flat" cmpd="sng" algn="ctr">
                      <a:solidFill>
                        <a:srgbClr val="073871"/>
                      </a:solidFill>
                      <a:prstDash val="solid"/>
                      <a:round/>
                      <a:headEnd type="none" w="med" len="med"/>
                      <a:tailEnd type="none" w="med" len="med"/>
                    </a:lnT>
                    <a:lnB w="12700" cap="flat" cmpd="sng" algn="ctr">
                      <a:solidFill>
                        <a:srgbClr val="07387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66185555"/>
                  </a:ext>
                </a:extLst>
              </a:tr>
            </a:tbl>
          </a:graphicData>
        </a:graphic>
      </p:graphicFrame>
      <p:sp>
        <p:nvSpPr>
          <p:cNvPr id="7" name="Rounded Rectangle 6"/>
          <p:cNvSpPr/>
          <p:nvPr/>
        </p:nvSpPr>
        <p:spPr>
          <a:xfrm>
            <a:off x="2689181" y="2366198"/>
            <a:ext cx="3044870" cy="306438"/>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9" name="Rounded Rectangle 8"/>
          <p:cNvSpPr/>
          <p:nvPr/>
        </p:nvSpPr>
        <p:spPr>
          <a:xfrm>
            <a:off x="3742441" y="2986888"/>
            <a:ext cx="3391784" cy="306438"/>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11" name="Rounded Rectangle 10"/>
          <p:cNvSpPr/>
          <p:nvPr/>
        </p:nvSpPr>
        <p:spPr>
          <a:xfrm>
            <a:off x="6946813" y="3622970"/>
            <a:ext cx="1793733" cy="30643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13" name="Rounded Rectangle 12"/>
          <p:cNvSpPr/>
          <p:nvPr/>
        </p:nvSpPr>
        <p:spPr>
          <a:xfrm>
            <a:off x="7937461" y="4283985"/>
            <a:ext cx="2406074" cy="306437"/>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15" name="Rounded Rectangle 14"/>
          <p:cNvSpPr/>
          <p:nvPr/>
        </p:nvSpPr>
        <p:spPr>
          <a:xfrm>
            <a:off x="7937461" y="4905074"/>
            <a:ext cx="2779701" cy="306437"/>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17" name="Titre 1">
            <a:extLst>
              <a:ext uri="{FF2B5EF4-FFF2-40B4-BE49-F238E27FC236}">
                <a16:creationId xmlns:a16="http://schemas.microsoft.com/office/drawing/2014/main" id="{52CE8003-5495-47C3-BC6B-43388B1748CF}"/>
              </a:ext>
            </a:extLst>
          </p:cNvPr>
          <p:cNvSpPr txBox="1">
            <a:spLocks/>
          </p:cNvSpPr>
          <p:nvPr/>
        </p:nvSpPr>
        <p:spPr>
          <a:xfrm>
            <a:off x="630970" y="1"/>
            <a:ext cx="11136629" cy="466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2400" dirty="0">
                <a:solidFill>
                  <a:schemeClr val="bg1"/>
                </a:solidFill>
                <a:latin typeface="Quicksand"/>
              </a:rPr>
              <a:t>AUDIT Flotte automobile | Macro Planning</a:t>
            </a:r>
          </a:p>
        </p:txBody>
      </p:sp>
      <p:sp>
        <p:nvSpPr>
          <p:cNvPr id="19" name="Rectangle à coins arrondis 10">
            <a:extLst>
              <a:ext uri="{FF2B5EF4-FFF2-40B4-BE49-F238E27FC236}">
                <a16:creationId xmlns:a16="http://schemas.microsoft.com/office/drawing/2014/main" id="{991ECEC0-0C4B-42B1-B870-6AF68F9AFD69}"/>
              </a:ext>
            </a:extLst>
          </p:cNvPr>
          <p:cNvSpPr/>
          <p:nvPr/>
        </p:nvSpPr>
        <p:spPr>
          <a:xfrm>
            <a:off x="2269533" y="650874"/>
            <a:ext cx="3209924" cy="240576"/>
          </a:xfrm>
          <a:prstGeom prst="roundRect">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aout</a:t>
            </a:r>
          </a:p>
        </p:txBody>
      </p:sp>
      <p:sp>
        <p:nvSpPr>
          <p:cNvPr id="20" name="Rectangle à coins arrondis 11">
            <a:extLst>
              <a:ext uri="{FF2B5EF4-FFF2-40B4-BE49-F238E27FC236}">
                <a16:creationId xmlns:a16="http://schemas.microsoft.com/office/drawing/2014/main" id="{ED7A1FDA-8574-467D-A8DB-DC9FC244278E}"/>
              </a:ext>
            </a:extLst>
          </p:cNvPr>
          <p:cNvSpPr/>
          <p:nvPr/>
        </p:nvSpPr>
        <p:spPr>
          <a:xfrm>
            <a:off x="5530622" y="642651"/>
            <a:ext cx="3209925" cy="244699"/>
          </a:xfrm>
          <a:prstGeom prst="roundRect">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septembre</a:t>
            </a:r>
          </a:p>
        </p:txBody>
      </p:sp>
      <p:sp>
        <p:nvSpPr>
          <p:cNvPr id="21" name="Rectangle à coins arrondis 10">
            <a:extLst>
              <a:ext uri="{FF2B5EF4-FFF2-40B4-BE49-F238E27FC236}">
                <a16:creationId xmlns:a16="http://schemas.microsoft.com/office/drawing/2014/main" id="{6BCF1A43-AFFF-4D3E-A6B3-E3E1EB0FC359}"/>
              </a:ext>
            </a:extLst>
          </p:cNvPr>
          <p:cNvSpPr/>
          <p:nvPr/>
        </p:nvSpPr>
        <p:spPr>
          <a:xfrm>
            <a:off x="8791713" y="642047"/>
            <a:ext cx="2945590" cy="244698"/>
          </a:xfrm>
          <a:prstGeom prst="roundRect">
            <a:avLst/>
          </a:prstGeom>
          <a:solidFill>
            <a:srgbClr val="073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Quicksand" panose="020B0604020202020204" charset="0"/>
              </a:rPr>
              <a:t>octobre</a:t>
            </a:r>
          </a:p>
        </p:txBody>
      </p:sp>
      <p:sp>
        <p:nvSpPr>
          <p:cNvPr id="2" name="Étoile : 5 branches 1">
            <a:extLst>
              <a:ext uri="{FF2B5EF4-FFF2-40B4-BE49-F238E27FC236}">
                <a16:creationId xmlns:a16="http://schemas.microsoft.com/office/drawing/2014/main" id="{0E824CC8-CEC0-4B5F-8E11-E6B762F6F3D9}"/>
              </a:ext>
            </a:extLst>
          </p:cNvPr>
          <p:cNvSpPr/>
          <p:nvPr/>
        </p:nvSpPr>
        <p:spPr>
          <a:xfrm>
            <a:off x="2371854" y="1731982"/>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ounded Rectangle 14">
            <a:extLst>
              <a:ext uri="{FF2B5EF4-FFF2-40B4-BE49-F238E27FC236}">
                <a16:creationId xmlns:a16="http://schemas.microsoft.com/office/drawing/2014/main" id="{E3FB11C6-DBAC-4E11-A79D-8D2B02A6B8B7}"/>
              </a:ext>
            </a:extLst>
          </p:cNvPr>
          <p:cNvSpPr/>
          <p:nvPr/>
        </p:nvSpPr>
        <p:spPr>
          <a:xfrm>
            <a:off x="8870623" y="5565491"/>
            <a:ext cx="1846539" cy="306437"/>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Quicksand" pitchFamily="2" charset="0"/>
            </a:endParaRPr>
          </a:p>
        </p:txBody>
      </p:sp>
      <p:sp>
        <p:nvSpPr>
          <p:cNvPr id="24" name="Étoile : 5 branches 23">
            <a:extLst>
              <a:ext uri="{FF2B5EF4-FFF2-40B4-BE49-F238E27FC236}">
                <a16:creationId xmlns:a16="http://schemas.microsoft.com/office/drawing/2014/main" id="{B4ADBFC4-BE45-4D4C-B5B5-311D333182B4}"/>
              </a:ext>
            </a:extLst>
          </p:cNvPr>
          <p:cNvSpPr/>
          <p:nvPr/>
        </p:nvSpPr>
        <p:spPr>
          <a:xfrm>
            <a:off x="10226941" y="5573052"/>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Étoile : 5 branches 25">
            <a:extLst>
              <a:ext uri="{FF2B5EF4-FFF2-40B4-BE49-F238E27FC236}">
                <a16:creationId xmlns:a16="http://schemas.microsoft.com/office/drawing/2014/main" id="{F08676F9-BF7A-4A69-BC87-D4A678BD0648}"/>
              </a:ext>
            </a:extLst>
          </p:cNvPr>
          <p:cNvSpPr/>
          <p:nvPr/>
        </p:nvSpPr>
        <p:spPr>
          <a:xfrm>
            <a:off x="11278400" y="6219105"/>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Étoile : 5 branches 27">
            <a:extLst>
              <a:ext uri="{FF2B5EF4-FFF2-40B4-BE49-F238E27FC236}">
                <a16:creationId xmlns:a16="http://schemas.microsoft.com/office/drawing/2014/main" id="{27D1FE2B-88F2-4D08-996D-2C8C42B92B26}"/>
              </a:ext>
            </a:extLst>
          </p:cNvPr>
          <p:cNvSpPr/>
          <p:nvPr/>
        </p:nvSpPr>
        <p:spPr>
          <a:xfrm>
            <a:off x="9023904" y="4283985"/>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Étoile : 5 branches 28">
            <a:extLst>
              <a:ext uri="{FF2B5EF4-FFF2-40B4-BE49-F238E27FC236}">
                <a16:creationId xmlns:a16="http://schemas.microsoft.com/office/drawing/2014/main" id="{366C7398-410C-43AC-92D7-23980C133C34}"/>
              </a:ext>
            </a:extLst>
          </p:cNvPr>
          <p:cNvSpPr/>
          <p:nvPr/>
        </p:nvSpPr>
        <p:spPr>
          <a:xfrm>
            <a:off x="8321163" y="3653839"/>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Étoile : 5 branches 29">
            <a:extLst>
              <a:ext uri="{FF2B5EF4-FFF2-40B4-BE49-F238E27FC236}">
                <a16:creationId xmlns:a16="http://schemas.microsoft.com/office/drawing/2014/main" id="{76783777-AE91-47AD-BD95-B18B3051EC15}"/>
              </a:ext>
            </a:extLst>
          </p:cNvPr>
          <p:cNvSpPr/>
          <p:nvPr/>
        </p:nvSpPr>
        <p:spPr>
          <a:xfrm>
            <a:off x="6713626" y="3017757"/>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5F900AF8-40A9-46BD-8654-BFD65A8FE479}"/>
              </a:ext>
            </a:extLst>
          </p:cNvPr>
          <p:cNvSpPr txBox="1"/>
          <p:nvPr/>
        </p:nvSpPr>
        <p:spPr>
          <a:xfrm>
            <a:off x="603778" y="614451"/>
            <a:ext cx="2159087" cy="276999"/>
          </a:xfrm>
          <a:prstGeom prst="rect">
            <a:avLst/>
          </a:prstGeom>
          <a:noFill/>
        </p:spPr>
        <p:txBody>
          <a:bodyPr wrap="square" rtlCol="0">
            <a:spAutoFit/>
          </a:bodyPr>
          <a:lstStyle/>
          <a:p>
            <a:r>
              <a:rPr lang="fr-FR" sz="1200" i="1" dirty="0">
                <a:latin typeface="Quicksand" panose="020B0604020202020204" charset="0"/>
              </a:rPr>
              <a:t>Workshop si nécessaire</a:t>
            </a:r>
          </a:p>
        </p:txBody>
      </p:sp>
      <p:sp>
        <p:nvSpPr>
          <p:cNvPr id="33" name="Étoile : 5 branches 32">
            <a:extLst>
              <a:ext uri="{FF2B5EF4-FFF2-40B4-BE49-F238E27FC236}">
                <a16:creationId xmlns:a16="http://schemas.microsoft.com/office/drawing/2014/main" id="{5AFAF1D2-5AF7-4B2E-A503-25CF4FC55811}"/>
              </a:ext>
            </a:extLst>
          </p:cNvPr>
          <p:cNvSpPr/>
          <p:nvPr/>
        </p:nvSpPr>
        <p:spPr>
          <a:xfrm>
            <a:off x="416192" y="614451"/>
            <a:ext cx="233188" cy="244699"/>
          </a:xfrm>
          <a:prstGeom prst="star5">
            <a:avLst/>
          </a:prstGeom>
          <a:solidFill>
            <a:srgbClr val="FC1A1C"/>
          </a:solidFill>
          <a:ln>
            <a:solidFill>
              <a:srgbClr val="FC1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42012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181E67-F54C-6B85-5B3F-77D6484BDC99}"/>
              </a:ext>
            </a:extLst>
          </p:cNvPr>
          <p:cNvPicPr>
            <a:picLocks noChangeAspect="1"/>
          </p:cNvPicPr>
          <p:nvPr/>
        </p:nvPicPr>
        <p:blipFill>
          <a:blip r:embed="rId2"/>
          <a:stretch>
            <a:fillRect/>
          </a:stretch>
        </p:blipFill>
        <p:spPr>
          <a:xfrm>
            <a:off x="4391162" y="213864"/>
            <a:ext cx="3286584" cy="6430272"/>
          </a:xfrm>
          <a:prstGeom prst="rect">
            <a:avLst/>
          </a:prstGeom>
        </p:spPr>
      </p:pic>
    </p:spTree>
    <p:extLst>
      <p:ext uri="{BB962C8B-B14F-4D97-AF65-F5344CB8AC3E}">
        <p14:creationId xmlns:p14="http://schemas.microsoft.com/office/powerpoint/2010/main" val="18002022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2192000" cy="615950"/>
            <a:chOff x="0" y="0"/>
            <a:chExt cx="12192000" cy="615950"/>
          </a:xfrm>
        </p:grpSpPr>
        <p:sp>
          <p:nvSpPr>
            <p:cNvPr id="3" name="object 3"/>
            <p:cNvSpPr/>
            <p:nvPr/>
          </p:nvSpPr>
          <p:spPr>
            <a:xfrm>
              <a:off x="0" y="0"/>
              <a:ext cx="12192000" cy="615950"/>
            </a:xfrm>
            <a:custGeom>
              <a:avLst/>
              <a:gdLst/>
              <a:ahLst/>
              <a:cxnLst/>
              <a:rect l="l" t="t" r="r" b="b"/>
              <a:pathLst>
                <a:path w="12192000" h="615950">
                  <a:moveTo>
                    <a:pt x="12192000" y="0"/>
                  </a:moveTo>
                  <a:lnTo>
                    <a:pt x="0" y="0"/>
                  </a:lnTo>
                  <a:lnTo>
                    <a:pt x="0" y="615696"/>
                  </a:lnTo>
                  <a:lnTo>
                    <a:pt x="12192000" y="615696"/>
                  </a:lnTo>
                  <a:lnTo>
                    <a:pt x="12192000" y="0"/>
                  </a:lnTo>
                  <a:close/>
                </a:path>
              </a:pathLst>
            </a:custGeom>
            <a:solidFill>
              <a:srgbClr val="00005A"/>
            </a:solidFill>
          </p:spPr>
          <p:txBody>
            <a:bodyPr wrap="square" lIns="0" tIns="0" rIns="0" bIns="0" rtlCol="0"/>
            <a:lstStyle/>
            <a:p>
              <a:endParaRPr/>
            </a:p>
          </p:txBody>
        </p:sp>
        <p:sp>
          <p:nvSpPr>
            <p:cNvPr id="4" name="object 4"/>
            <p:cNvSpPr/>
            <p:nvPr/>
          </p:nvSpPr>
          <p:spPr>
            <a:xfrm>
              <a:off x="0" y="0"/>
              <a:ext cx="12192000" cy="615950"/>
            </a:xfrm>
            <a:custGeom>
              <a:avLst/>
              <a:gdLst/>
              <a:ahLst/>
              <a:cxnLst/>
              <a:rect l="l" t="t" r="r" b="b"/>
              <a:pathLst>
                <a:path w="12192000" h="615950">
                  <a:moveTo>
                    <a:pt x="0" y="615696"/>
                  </a:moveTo>
                  <a:lnTo>
                    <a:pt x="12192000" y="615696"/>
                  </a:lnTo>
                  <a:lnTo>
                    <a:pt x="12192000" y="0"/>
                  </a:lnTo>
                  <a:lnTo>
                    <a:pt x="0" y="0"/>
                  </a:lnTo>
                  <a:lnTo>
                    <a:pt x="0" y="615696"/>
                  </a:lnTo>
                  <a:close/>
                </a:path>
              </a:pathLst>
            </a:custGeom>
            <a:ln w="12700">
              <a:solidFill>
                <a:srgbClr val="000041"/>
              </a:solidFill>
            </a:ln>
          </p:spPr>
          <p:txBody>
            <a:bodyPr wrap="square" lIns="0" tIns="0" rIns="0" bIns="0" rtlCol="0"/>
            <a:lstStyle/>
            <a:p>
              <a:endParaRPr/>
            </a:p>
          </p:txBody>
        </p:sp>
      </p:grpSp>
      <p:sp>
        <p:nvSpPr>
          <p:cNvPr id="5" name="object 5"/>
          <p:cNvSpPr txBox="1">
            <a:spLocks noGrp="1"/>
          </p:cNvSpPr>
          <p:nvPr>
            <p:ph type="title"/>
          </p:nvPr>
        </p:nvSpPr>
        <p:spPr>
          <a:xfrm>
            <a:off x="450291" y="104902"/>
            <a:ext cx="4288790" cy="391160"/>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rPr>
              <a:t>La</a:t>
            </a:r>
            <a:r>
              <a:rPr sz="2400" spc="-5" dirty="0">
                <a:solidFill>
                  <a:srgbClr val="FFFFFF"/>
                </a:solidFill>
              </a:rPr>
              <a:t> double</a:t>
            </a:r>
            <a:r>
              <a:rPr sz="2400" spc="-25" dirty="0">
                <a:solidFill>
                  <a:srgbClr val="FFFFFF"/>
                </a:solidFill>
              </a:rPr>
              <a:t> </a:t>
            </a:r>
            <a:r>
              <a:rPr sz="2400" spc="-5" dirty="0">
                <a:solidFill>
                  <a:srgbClr val="FFFFFF"/>
                </a:solidFill>
              </a:rPr>
              <a:t>contrainte carbone</a:t>
            </a:r>
            <a:endParaRPr sz="2400"/>
          </a:p>
        </p:txBody>
      </p:sp>
      <p:grpSp>
        <p:nvGrpSpPr>
          <p:cNvPr id="6" name="object 6"/>
          <p:cNvGrpSpPr/>
          <p:nvPr/>
        </p:nvGrpSpPr>
        <p:grpSpPr>
          <a:xfrm>
            <a:off x="1301241" y="860805"/>
            <a:ext cx="2981960" cy="628650"/>
            <a:chOff x="1301241" y="860805"/>
            <a:chExt cx="2981960" cy="628650"/>
          </a:xfrm>
        </p:grpSpPr>
        <p:sp>
          <p:nvSpPr>
            <p:cNvPr id="7" name="object 7"/>
            <p:cNvSpPr/>
            <p:nvPr/>
          </p:nvSpPr>
          <p:spPr>
            <a:xfrm>
              <a:off x="1307591" y="867155"/>
              <a:ext cx="2969260" cy="615950"/>
            </a:xfrm>
            <a:custGeom>
              <a:avLst/>
              <a:gdLst/>
              <a:ahLst/>
              <a:cxnLst/>
              <a:rect l="l" t="t" r="r" b="b"/>
              <a:pathLst>
                <a:path w="2969260" h="615950">
                  <a:moveTo>
                    <a:pt x="2866136" y="0"/>
                  </a:moveTo>
                  <a:lnTo>
                    <a:pt x="102616" y="0"/>
                  </a:lnTo>
                  <a:lnTo>
                    <a:pt x="62686" y="8068"/>
                  </a:lnTo>
                  <a:lnTo>
                    <a:pt x="30067" y="30067"/>
                  </a:lnTo>
                  <a:lnTo>
                    <a:pt x="8068" y="62686"/>
                  </a:lnTo>
                  <a:lnTo>
                    <a:pt x="0" y="102616"/>
                  </a:lnTo>
                  <a:lnTo>
                    <a:pt x="0" y="513080"/>
                  </a:lnTo>
                  <a:lnTo>
                    <a:pt x="8068" y="553009"/>
                  </a:lnTo>
                  <a:lnTo>
                    <a:pt x="30067" y="585628"/>
                  </a:lnTo>
                  <a:lnTo>
                    <a:pt x="62686" y="607627"/>
                  </a:lnTo>
                  <a:lnTo>
                    <a:pt x="102616" y="615696"/>
                  </a:lnTo>
                  <a:lnTo>
                    <a:pt x="2866136" y="615696"/>
                  </a:lnTo>
                  <a:lnTo>
                    <a:pt x="2906065" y="607627"/>
                  </a:lnTo>
                  <a:lnTo>
                    <a:pt x="2938684" y="585628"/>
                  </a:lnTo>
                  <a:lnTo>
                    <a:pt x="2960683" y="553009"/>
                  </a:lnTo>
                  <a:lnTo>
                    <a:pt x="2968752" y="513080"/>
                  </a:lnTo>
                  <a:lnTo>
                    <a:pt x="2968752" y="102616"/>
                  </a:lnTo>
                  <a:lnTo>
                    <a:pt x="2960683" y="62686"/>
                  </a:lnTo>
                  <a:lnTo>
                    <a:pt x="2938684" y="30067"/>
                  </a:lnTo>
                  <a:lnTo>
                    <a:pt x="2906065" y="8068"/>
                  </a:lnTo>
                  <a:lnTo>
                    <a:pt x="2866136" y="0"/>
                  </a:lnTo>
                  <a:close/>
                </a:path>
              </a:pathLst>
            </a:custGeom>
            <a:solidFill>
              <a:srgbClr val="FF8200"/>
            </a:solidFill>
          </p:spPr>
          <p:txBody>
            <a:bodyPr wrap="square" lIns="0" tIns="0" rIns="0" bIns="0" rtlCol="0"/>
            <a:lstStyle/>
            <a:p>
              <a:endParaRPr/>
            </a:p>
          </p:txBody>
        </p:sp>
        <p:sp>
          <p:nvSpPr>
            <p:cNvPr id="8" name="object 8"/>
            <p:cNvSpPr/>
            <p:nvPr/>
          </p:nvSpPr>
          <p:spPr>
            <a:xfrm>
              <a:off x="1307591" y="867155"/>
              <a:ext cx="2969260" cy="615950"/>
            </a:xfrm>
            <a:custGeom>
              <a:avLst/>
              <a:gdLst/>
              <a:ahLst/>
              <a:cxnLst/>
              <a:rect l="l" t="t" r="r" b="b"/>
              <a:pathLst>
                <a:path w="2969260" h="615950">
                  <a:moveTo>
                    <a:pt x="0" y="102616"/>
                  </a:moveTo>
                  <a:lnTo>
                    <a:pt x="8068" y="62686"/>
                  </a:lnTo>
                  <a:lnTo>
                    <a:pt x="30067" y="30067"/>
                  </a:lnTo>
                  <a:lnTo>
                    <a:pt x="62686" y="8068"/>
                  </a:lnTo>
                  <a:lnTo>
                    <a:pt x="102616" y="0"/>
                  </a:lnTo>
                  <a:lnTo>
                    <a:pt x="2866136" y="0"/>
                  </a:lnTo>
                  <a:lnTo>
                    <a:pt x="2906065" y="8068"/>
                  </a:lnTo>
                  <a:lnTo>
                    <a:pt x="2938684" y="30067"/>
                  </a:lnTo>
                  <a:lnTo>
                    <a:pt x="2960683" y="62686"/>
                  </a:lnTo>
                  <a:lnTo>
                    <a:pt x="2968752" y="102616"/>
                  </a:lnTo>
                  <a:lnTo>
                    <a:pt x="2968752" y="513080"/>
                  </a:lnTo>
                  <a:lnTo>
                    <a:pt x="2960683" y="553009"/>
                  </a:lnTo>
                  <a:lnTo>
                    <a:pt x="2938684" y="585628"/>
                  </a:lnTo>
                  <a:lnTo>
                    <a:pt x="2906065" y="607627"/>
                  </a:lnTo>
                  <a:lnTo>
                    <a:pt x="2866136" y="615696"/>
                  </a:lnTo>
                  <a:lnTo>
                    <a:pt x="102616" y="615696"/>
                  </a:lnTo>
                  <a:lnTo>
                    <a:pt x="62686" y="607627"/>
                  </a:lnTo>
                  <a:lnTo>
                    <a:pt x="30067" y="585628"/>
                  </a:lnTo>
                  <a:lnTo>
                    <a:pt x="8068" y="553009"/>
                  </a:lnTo>
                  <a:lnTo>
                    <a:pt x="0" y="513080"/>
                  </a:lnTo>
                  <a:lnTo>
                    <a:pt x="0" y="102616"/>
                  </a:lnTo>
                  <a:close/>
                </a:path>
              </a:pathLst>
            </a:custGeom>
            <a:ln w="12700">
              <a:solidFill>
                <a:srgbClr val="BB5E00"/>
              </a:solidFill>
            </a:ln>
          </p:spPr>
          <p:txBody>
            <a:bodyPr wrap="square" lIns="0" tIns="0" rIns="0" bIns="0" rtlCol="0"/>
            <a:lstStyle/>
            <a:p>
              <a:endParaRPr/>
            </a:p>
          </p:txBody>
        </p:sp>
      </p:grpSp>
      <p:sp>
        <p:nvSpPr>
          <p:cNvPr id="9" name="object 9"/>
          <p:cNvSpPr txBox="1"/>
          <p:nvPr/>
        </p:nvSpPr>
        <p:spPr>
          <a:xfrm>
            <a:off x="1674367" y="1050416"/>
            <a:ext cx="2235200" cy="239395"/>
          </a:xfrm>
          <a:prstGeom prst="rect">
            <a:avLst/>
          </a:prstGeom>
        </p:spPr>
        <p:txBody>
          <a:bodyPr vert="horz" wrap="square" lIns="0" tIns="13335" rIns="0" bIns="0" rtlCol="0">
            <a:spAutoFit/>
          </a:bodyPr>
          <a:lstStyle/>
          <a:p>
            <a:pPr marL="12700">
              <a:lnSpc>
                <a:spcPct val="100000"/>
              </a:lnSpc>
              <a:spcBef>
                <a:spcPts val="105"/>
              </a:spcBef>
            </a:pPr>
            <a:r>
              <a:rPr sz="1400" b="1" spc="-5" dirty="0">
                <a:solidFill>
                  <a:srgbClr val="FFFFFF"/>
                </a:solidFill>
                <a:latin typeface="Arial"/>
                <a:cs typeface="Arial"/>
              </a:rPr>
              <a:t>Réchauffement</a:t>
            </a:r>
            <a:r>
              <a:rPr sz="1400" b="1" spc="-50" dirty="0">
                <a:solidFill>
                  <a:srgbClr val="FFFFFF"/>
                </a:solidFill>
                <a:latin typeface="Arial"/>
                <a:cs typeface="Arial"/>
              </a:rPr>
              <a:t> </a:t>
            </a:r>
            <a:r>
              <a:rPr sz="1400" b="1" spc="-5" dirty="0">
                <a:solidFill>
                  <a:srgbClr val="FFFFFF"/>
                </a:solidFill>
                <a:latin typeface="Arial"/>
                <a:cs typeface="Arial"/>
              </a:rPr>
              <a:t>climatique</a:t>
            </a:r>
            <a:endParaRPr sz="1400">
              <a:latin typeface="Arial"/>
              <a:cs typeface="Arial"/>
            </a:endParaRPr>
          </a:p>
        </p:txBody>
      </p:sp>
      <p:grpSp>
        <p:nvGrpSpPr>
          <p:cNvPr id="10" name="object 10"/>
          <p:cNvGrpSpPr/>
          <p:nvPr/>
        </p:nvGrpSpPr>
        <p:grpSpPr>
          <a:xfrm>
            <a:off x="8046466" y="869950"/>
            <a:ext cx="2666365" cy="628650"/>
            <a:chOff x="8046466" y="869950"/>
            <a:chExt cx="2666365" cy="628650"/>
          </a:xfrm>
        </p:grpSpPr>
        <p:sp>
          <p:nvSpPr>
            <p:cNvPr id="11" name="object 11"/>
            <p:cNvSpPr/>
            <p:nvPr/>
          </p:nvSpPr>
          <p:spPr>
            <a:xfrm>
              <a:off x="8052816" y="876300"/>
              <a:ext cx="2653665" cy="615950"/>
            </a:xfrm>
            <a:custGeom>
              <a:avLst/>
              <a:gdLst/>
              <a:ahLst/>
              <a:cxnLst/>
              <a:rect l="l" t="t" r="r" b="b"/>
              <a:pathLst>
                <a:path w="2653665" h="615950">
                  <a:moveTo>
                    <a:pt x="2550667" y="0"/>
                  </a:moveTo>
                  <a:lnTo>
                    <a:pt x="102615" y="0"/>
                  </a:lnTo>
                  <a:lnTo>
                    <a:pt x="62686" y="8068"/>
                  </a:lnTo>
                  <a:lnTo>
                    <a:pt x="30067" y="30067"/>
                  </a:lnTo>
                  <a:lnTo>
                    <a:pt x="8068" y="62686"/>
                  </a:lnTo>
                  <a:lnTo>
                    <a:pt x="0" y="102615"/>
                  </a:lnTo>
                  <a:lnTo>
                    <a:pt x="0" y="513079"/>
                  </a:lnTo>
                  <a:lnTo>
                    <a:pt x="8068" y="553009"/>
                  </a:lnTo>
                  <a:lnTo>
                    <a:pt x="30067" y="585628"/>
                  </a:lnTo>
                  <a:lnTo>
                    <a:pt x="62686" y="607627"/>
                  </a:lnTo>
                  <a:lnTo>
                    <a:pt x="102615" y="615696"/>
                  </a:lnTo>
                  <a:lnTo>
                    <a:pt x="2550667" y="615696"/>
                  </a:lnTo>
                  <a:lnTo>
                    <a:pt x="2590597" y="607627"/>
                  </a:lnTo>
                  <a:lnTo>
                    <a:pt x="2623216" y="585628"/>
                  </a:lnTo>
                  <a:lnTo>
                    <a:pt x="2645215" y="553009"/>
                  </a:lnTo>
                  <a:lnTo>
                    <a:pt x="2653283" y="513079"/>
                  </a:lnTo>
                  <a:lnTo>
                    <a:pt x="2653283" y="102615"/>
                  </a:lnTo>
                  <a:lnTo>
                    <a:pt x="2645215" y="62686"/>
                  </a:lnTo>
                  <a:lnTo>
                    <a:pt x="2623216" y="30067"/>
                  </a:lnTo>
                  <a:lnTo>
                    <a:pt x="2590597" y="8068"/>
                  </a:lnTo>
                  <a:lnTo>
                    <a:pt x="2550667" y="0"/>
                  </a:lnTo>
                  <a:close/>
                </a:path>
              </a:pathLst>
            </a:custGeom>
            <a:solidFill>
              <a:srgbClr val="FF8200"/>
            </a:solidFill>
          </p:spPr>
          <p:txBody>
            <a:bodyPr wrap="square" lIns="0" tIns="0" rIns="0" bIns="0" rtlCol="0"/>
            <a:lstStyle/>
            <a:p>
              <a:endParaRPr/>
            </a:p>
          </p:txBody>
        </p:sp>
        <p:sp>
          <p:nvSpPr>
            <p:cNvPr id="12" name="object 12"/>
            <p:cNvSpPr/>
            <p:nvPr/>
          </p:nvSpPr>
          <p:spPr>
            <a:xfrm>
              <a:off x="8052816" y="876300"/>
              <a:ext cx="2653665" cy="615950"/>
            </a:xfrm>
            <a:custGeom>
              <a:avLst/>
              <a:gdLst/>
              <a:ahLst/>
              <a:cxnLst/>
              <a:rect l="l" t="t" r="r" b="b"/>
              <a:pathLst>
                <a:path w="2653665" h="615950">
                  <a:moveTo>
                    <a:pt x="0" y="102615"/>
                  </a:moveTo>
                  <a:lnTo>
                    <a:pt x="8068" y="62686"/>
                  </a:lnTo>
                  <a:lnTo>
                    <a:pt x="30067" y="30067"/>
                  </a:lnTo>
                  <a:lnTo>
                    <a:pt x="62686" y="8068"/>
                  </a:lnTo>
                  <a:lnTo>
                    <a:pt x="102615" y="0"/>
                  </a:lnTo>
                  <a:lnTo>
                    <a:pt x="2550667" y="0"/>
                  </a:lnTo>
                  <a:lnTo>
                    <a:pt x="2590597" y="8068"/>
                  </a:lnTo>
                  <a:lnTo>
                    <a:pt x="2623216" y="30067"/>
                  </a:lnTo>
                  <a:lnTo>
                    <a:pt x="2645215" y="62686"/>
                  </a:lnTo>
                  <a:lnTo>
                    <a:pt x="2653283" y="102615"/>
                  </a:lnTo>
                  <a:lnTo>
                    <a:pt x="2653283" y="513079"/>
                  </a:lnTo>
                  <a:lnTo>
                    <a:pt x="2645215" y="553009"/>
                  </a:lnTo>
                  <a:lnTo>
                    <a:pt x="2623216" y="585628"/>
                  </a:lnTo>
                  <a:lnTo>
                    <a:pt x="2590597" y="607627"/>
                  </a:lnTo>
                  <a:lnTo>
                    <a:pt x="2550667" y="615696"/>
                  </a:lnTo>
                  <a:lnTo>
                    <a:pt x="102615" y="615696"/>
                  </a:lnTo>
                  <a:lnTo>
                    <a:pt x="62686" y="607627"/>
                  </a:lnTo>
                  <a:lnTo>
                    <a:pt x="30067" y="585628"/>
                  </a:lnTo>
                  <a:lnTo>
                    <a:pt x="8068" y="553009"/>
                  </a:lnTo>
                  <a:lnTo>
                    <a:pt x="0" y="513079"/>
                  </a:lnTo>
                  <a:lnTo>
                    <a:pt x="0" y="102615"/>
                  </a:lnTo>
                  <a:close/>
                </a:path>
              </a:pathLst>
            </a:custGeom>
            <a:ln w="12700">
              <a:solidFill>
                <a:srgbClr val="BB5E00"/>
              </a:solidFill>
            </a:ln>
          </p:spPr>
          <p:txBody>
            <a:bodyPr wrap="square" lIns="0" tIns="0" rIns="0" bIns="0" rtlCol="0"/>
            <a:lstStyle/>
            <a:p>
              <a:endParaRPr/>
            </a:p>
          </p:txBody>
        </p:sp>
      </p:grpSp>
      <p:sp>
        <p:nvSpPr>
          <p:cNvPr id="13" name="object 13"/>
          <p:cNvSpPr txBox="1"/>
          <p:nvPr/>
        </p:nvSpPr>
        <p:spPr>
          <a:xfrm>
            <a:off x="8312277" y="952626"/>
            <a:ext cx="2136140" cy="452755"/>
          </a:xfrm>
          <a:prstGeom prst="rect">
            <a:avLst/>
          </a:prstGeom>
        </p:spPr>
        <p:txBody>
          <a:bodyPr vert="horz" wrap="square" lIns="0" tIns="13335" rIns="0" bIns="0" rtlCol="0">
            <a:spAutoFit/>
          </a:bodyPr>
          <a:lstStyle/>
          <a:p>
            <a:pPr marL="736600" marR="5080" indent="-723900">
              <a:lnSpc>
                <a:spcPct val="100000"/>
              </a:lnSpc>
              <a:spcBef>
                <a:spcPts val="105"/>
              </a:spcBef>
            </a:pPr>
            <a:r>
              <a:rPr sz="1400" b="1" dirty="0">
                <a:solidFill>
                  <a:srgbClr val="FFFFFF"/>
                </a:solidFill>
                <a:latin typeface="Arial"/>
                <a:cs typeface="Arial"/>
              </a:rPr>
              <a:t>Raréfaction</a:t>
            </a:r>
            <a:r>
              <a:rPr sz="1400" b="1" spc="-75" dirty="0">
                <a:solidFill>
                  <a:srgbClr val="FFFFFF"/>
                </a:solidFill>
                <a:latin typeface="Arial"/>
                <a:cs typeface="Arial"/>
              </a:rPr>
              <a:t> </a:t>
            </a:r>
            <a:r>
              <a:rPr sz="1400" b="1" spc="-5" dirty="0">
                <a:solidFill>
                  <a:srgbClr val="FFFFFF"/>
                </a:solidFill>
                <a:latin typeface="Arial"/>
                <a:cs typeface="Arial"/>
              </a:rPr>
              <a:t>des</a:t>
            </a:r>
            <a:r>
              <a:rPr sz="1400" b="1" spc="-45" dirty="0">
                <a:solidFill>
                  <a:srgbClr val="FFFFFF"/>
                </a:solidFill>
                <a:latin typeface="Arial"/>
                <a:cs typeface="Arial"/>
              </a:rPr>
              <a:t> </a:t>
            </a:r>
            <a:r>
              <a:rPr sz="1400" b="1" spc="-5" dirty="0">
                <a:solidFill>
                  <a:srgbClr val="FFFFFF"/>
                </a:solidFill>
                <a:latin typeface="Arial"/>
                <a:cs typeface="Arial"/>
              </a:rPr>
              <a:t>énergies </a:t>
            </a:r>
            <a:r>
              <a:rPr sz="1400" b="1" spc="-375" dirty="0">
                <a:solidFill>
                  <a:srgbClr val="FFFFFF"/>
                </a:solidFill>
                <a:latin typeface="Arial"/>
                <a:cs typeface="Arial"/>
              </a:rPr>
              <a:t> </a:t>
            </a:r>
            <a:r>
              <a:rPr sz="1400" b="1" dirty="0">
                <a:solidFill>
                  <a:srgbClr val="FFFFFF"/>
                </a:solidFill>
                <a:latin typeface="Arial"/>
                <a:cs typeface="Arial"/>
              </a:rPr>
              <a:t>fossiles</a:t>
            </a:r>
            <a:endParaRPr sz="1400">
              <a:latin typeface="Arial"/>
              <a:cs typeface="Arial"/>
            </a:endParaRPr>
          </a:p>
        </p:txBody>
      </p:sp>
      <p:grpSp>
        <p:nvGrpSpPr>
          <p:cNvPr id="14" name="object 14"/>
          <p:cNvGrpSpPr/>
          <p:nvPr/>
        </p:nvGrpSpPr>
        <p:grpSpPr>
          <a:xfrm>
            <a:off x="255270" y="1591817"/>
            <a:ext cx="5270500" cy="3369945"/>
            <a:chOff x="255270" y="1591817"/>
            <a:chExt cx="5270500" cy="3369945"/>
          </a:xfrm>
        </p:grpSpPr>
        <p:pic>
          <p:nvPicPr>
            <p:cNvPr id="15" name="object 15"/>
            <p:cNvPicPr/>
            <p:nvPr/>
          </p:nvPicPr>
          <p:blipFill>
            <a:blip r:embed="rId2" cstate="print"/>
            <a:stretch>
              <a:fillRect/>
            </a:stretch>
          </p:blipFill>
          <p:spPr>
            <a:xfrm>
              <a:off x="303845" y="1699265"/>
              <a:ext cx="5202366" cy="3243066"/>
            </a:xfrm>
            <a:prstGeom prst="rect">
              <a:avLst/>
            </a:prstGeom>
          </p:spPr>
        </p:pic>
        <p:sp>
          <p:nvSpPr>
            <p:cNvPr id="16" name="object 16"/>
            <p:cNvSpPr/>
            <p:nvPr/>
          </p:nvSpPr>
          <p:spPr>
            <a:xfrm>
              <a:off x="264795" y="1601342"/>
              <a:ext cx="5251450" cy="3350895"/>
            </a:xfrm>
            <a:custGeom>
              <a:avLst/>
              <a:gdLst/>
              <a:ahLst/>
              <a:cxnLst/>
              <a:rect l="l" t="t" r="r" b="b"/>
              <a:pathLst>
                <a:path w="5251450" h="3350895">
                  <a:moveTo>
                    <a:pt x="0" y="3350513"/>
                  </a:moveTo>
                  <a:lnTo>
                    <a:pt x="5250942" y="3350513"/>
                  </a:lnTo>
                  <a:lnTo>
                    <a:pt x="5250942" y="0"/>
                  </a:lnTo>
                  <a:lnTo>
                    <a:pt x="0" y="0"/>
                  </a:lnTo>
                  <a:lnTo>
                    <a:pt x="0" y="3350513"/>
                  </a:lnTo>
                  <a:close/>
                </a:path>
              </a:pathLst>
            </a:custGeom>
            <a:ln w="19050">
              <a:solidFill>
                <a:srgbClr val="000000"/>
              </a:solidFill>
            </a:ln>
          </p:spPr>
          <p:txBody>
            <a:bodyPr wrap="square" lIns="0" tIns="0" rIns="0" bIns="0" rtlCol="0"/>
            <a:lstStyle/>
            <a:p>
              <a:endParaRPr/>
            </a:p>
          </p:txBody>
        </p:sp>
      </p:grpSp>
      <p:grpSp>
        <p:nvGrpSpPr>
          <p:cNvPr id="17" name="object 17"/>
          <p:cNvGrpSpPr/>
          <p:nvPr/>
        </p:nvGrpSpPr>
        <p:grpSpPr>
          <a:xfrm>
            <a:off x="6412229" y="1591817"/>
            <a:ext cx="5524500" cy="3369945"/>
            <a:chOff x="6412229" y="1591817"/>
            <a:chExt cx="5524500" cy="3369945"/>
          </a:xfrm>
        </p:grpSpPr>
        <p:pic>
          <p:nvPicPr>
            <p:cNvPr id="18" name="object 18"/>
            <p:cNvPicPr/>
            <p:nvPr/>
          </p:nvPicPr>
          <p:blipFill>
            <a:blip r:embed="rId3" cstate="print"/>
            <a:stretch>
              <a:fillRect/>
            </a:stretch>
          </p:blipFill>
          <p:spPr>
            <a:xfrm>
              <a:off x="6560879" y="1753390"/>
              <a:ext cx="5270400" cy="3040480"/>
            </a:xfrm>
            <a:prstGeom prst="rect">
              <a:avLst/>
            </a:prstGeom>
          </p:spPr>
        </p:pic>
        <p:sp>
          <p:nvSpPr>
            <p:cNvPr id="19" name="object 19"/>
            <p:cNvSpPr/>
            <p:nvPr/>
          </p:nvSpPr>
          <p:spPr>
            <a:xfrm>
              <a:off x="6421754" y="1601342"/>
              <a:ext cx="5505450" cy="3350895"/>
            </a:xfrm>
            <a:custGeom>
              <a:avLst/>
              <a:gdLst/>
              <a:ahLst/>
              <a:cxnLst/>
              <a:rect l="l" t="t" r="r" b="b"/>
              <a:pathLst>
                <a:path w="5505450" h="3350895">
                  <a:moveTo>
                    <a:pt x="0" y="3350513"/>
                  </a:moveTo>
                  <a:lnTo>
                    <a:pt x="5505450" y="3350513"/>
                  </a:lnTo>
                  <a:lnTo>
                    <a:pt x="5505450" y="0"/>
                  </a:lnTo>
                  <a:lnTo>
                    <a:pt x="0" y="0"/>
                  </a:lnTo>
                  <a:lnTo>
                    <a:pt x="0" y="3350513"/>
                  </a:lnTo>
                  <a:close/>
                </a:path>
              </a:pathLst>
            </a:custGeom>
            <a:ln w="19050">
              <a:solidFill>
                <a:srgbClr val="00508B"/>
              </a:solidFill>
            </a:ln>
          </p:spPr>
          <p:txBody>
            <a:bodyPr wrap="square" lIns="0" tIns="0" rIns="0" bIns="0" rtlCol="0"/>
            <a:lstStyle/>
            <a:p>
              <a:endParaRPr/>
            </a:p>
          </p:txBody>
        </p:sp>
      </p:grpSp>
      <p:sp>
        <p:nvSpPr>
          <p:cNvPr id="20" name="object 20"/>
          <p:cNvSpPr txBox="1"/>
          <p:nvPr/>
        </p:nvSpPr>
        <p:spPr>
          <a:xfrm>
            <a:off x="1623822" y="5247894"/>
            <a:ext cx="8945880" cy="584134"/>
          </a:xfrm>
          <a:prstGeom prst="rect">
            <a:avLst/>
          </a:prstGeom>
          <a:ln w="31750">
            <a:solidFill>
              <a:srgbClr val="EF6D04"/>
            </a:solidFill>
          </a:ln>
        </p:spPr>
        <p:txBody>
          <a:bodyPr vert="horz" wrap="square" lIns="0" tIns="45085" rIns="0" bIns="0" rtlCol="0">
            <a:spAutoFit/>
          </a:bodyPr>
          <a:lstStyle/>
          <a:p>
            <a:pPr algn="ctr">
              <a:lnSpc>
                <a:spcPts val="1900"/>
              </a:lnSpc>
              <a:spcBef>
                <a:spcPts val="355"/>
              </a:spcBef>
            </a:pPr>
            <a:r>
              <a:rPr sz="1600" spc="-25" dirty="0">
                <a:solidFill>
                  <a:srgbClr val="00508B"/>
                </a:solidFill>
                <a:latin typeface="Tahoma"/>
                <a:cs typeface="Tahoma"/>
              </a:rPr>
              <a:t>Faire</a:t>
            </a:r>
            <a:r>
              <a:rPr sz="1600" spc="10" dirty="0">
                <a:solidFill>
                  <a:srgbClr val="00508B"/>
                </a:solidFill>
                <a:latin typeface="Tahoma"/>
                <a:cs typeface="Tahoma"/>
              </a:rPr>
              <a:t> </a:t>
            </a:r>
            <a:r>
              <a:rPr sz="1600" spc="-10" dirty="0">
                <a:solidFill>
                  <a:srgbClr val="00508B"/>
                </a:solidFill>
                <a:latin typeface="Tahoma"/>
                <a:cs typeface="Tahoma"/>
              </a:rPr>
              <a:t>face</a:t>
            </a:r>
            <a:r>
              <a:rPr sz="1600" spc="25" dirty="0">
                <a:solidFill>
                  <a:srgbClr val="00508B"/>
                </a:solidFill>
                <a:latin typeface="Tahoma"/>
                <a:cs typeface="Tahoma"/>
              </a:rPr>
              <a:t> </a:t>
            </a:r>
            <a:r>
              <a:rPr sz="1600" spc="-5" dirty="0">
                <a:solidFill>
                  <a:srgbClr val="00508B"/>
                </a:solidFill>
                <a:latin typeface="Tahoma"/>
                <a:cs typeface="Tahoma"/>
              </a:rPr>
              <a:t>aux</a:t>
            </a:r>
            <a:r>
              <a:rPr sz="1600" dirty="0">
                <a:solidFill>
                  <a:srgbClr val="00508B"/>
                </a:solidFill>
                <a:latin typeface="Tahoma"/>
                <a:cs typeface="Tahoma"/>
              </a:rPr>
              <a:t> </a:t>
            </a:r>
            <a:r>
              <a:rPr sz="1600" spc="-10" dirty="0">
                <a:solidFill>
                  <a:srgbClr val="00508B"/>
                </a:solidFill>
                <a:latin typeface="Tahoma"/>
                <a:cs typeface="Tahoma"/>
              </a:rPr>
              <a:t>changements</a:t>
            </a:r>
            <a:r>
              <a:rPr sz="1600" spc="20" dirty="0">
                <a:solidFill>
                  <a:srgbClr val="00508B"/>
                </a:solidFill>
                <a:latin typeface="Tahoma"/>
                <a:cs typeface="Tahoma"/>
              </a:rPr>
              <a:t> </a:t>
            </a:r>
            <a:r>
              <a:rPr sz="1600" spc="-10" dirty="0">
                <a:solidFill>
                  <a:srgbClr val="00508B"/>
                </a:solidFill>
                <a:latin typeface="Tahoma"/>
                <a:cs typeface="Tahoma"/>
              </a:rPr>
              <a:t>climatiques,</a:t>
            </a:r>
            <a:r>
              <a:rPr sz="1600" spc="50" dirty="0">
                <a:solidFill>
                  <a:srgbClr val="00508B"/>
                </a:solidFill>
                <a:latin typeface="Tahoma"/>
                <a:cs typeface="Tahoma"/>
              </a:rPr>
              <a:t> </a:t>
            </a:r>
            <a:r>
              <a:rPr sz="1600" spc="-10" dirty="0">
                <a:solidFill>
                  <a:srgbClr val="00508B"/>
                </a:solidFill>
                <a:latin typeface="Tahoma"/>
                <a:cs typeface="Tahoma"/>
              </a:rPr>
              <a:t>c’est</a:t>
            </a:r>
            <a:r>
              <a:rPr sz="1600" spc="40" dirty="0">
                <a:solidFill>
                  <a:srgbClr val="00508B"/>
                </a:solidFill>
                <a:latin typeface="Tahoma"/>
                <a:cs typeface="Tahoma"/>
              </a:rPr>
              <a:t> </a:t>
            </a:r>
            <a:r>
              <a:rPr sz="1600" spc="-5" dirty="0">
                <a:solidFill>
                  <a:srgbClr val="EF6D04"/>
                </a:solidFill>
                <a:latin typeface="Tahoma"/>
                <a:cs typeface="Tahoma"/>
              </a:rPr>
              <a:t>d’abord</a:t>
            </a:r>
            <a:r>
              <a:rPr sz="1600" spc="25" dirty="0">
                <a:solidFill>
                  <a:srgbClr val="EF6D04"/>
                </a:solidFill>
                <a:latin typeface="Tahoma"/>
                <a:cs typeface="Tahoma"/>
              </a:rPr>
              <a:t> </a:t>
            </a:r>
            <a:r>
              <a:rPr sz="1600" spc="-10" dirty="0">
                <a:solidFill>
                  <a:srgbClr val="EF6D04"/>
                </a:solidFill>
                <a:latin typeface="Tahoma"/>
                <a:cs typeface="Tahoma"/>
              </a:rPr>
              <a:t>s’occuper</a:t>
            </a:r>
            <a:r>
              <a:rPr sz="1600" spc="30" dirty="0">
                <a:solidFill>
                  <a:srgbClr val="EF6D04"/>
                </a:solidFill>
                <a:latin typeface="Tahoma"/>
                <a:cs typeface="Tahoma"/>
              </a:rPr>
              <a:t> </a:t>
            </a:r>
            <a:r>
              <a:rPr sz="1600" spc="-5" dirty="0">
                <a:solidFill>
                  <a:srgbClr val="EF6D04"/>
                </a:solidFill>
                <a:latin typeface="Tahoma"/>
                <a:cs typeface="Tahoma"/>
              </a:rPr>
              <a:t>de</a:t>
            </a:r>
            <a:r>
              <a:rPr sz="1600" spc="5" dirty="0">
                <a:solidFill>
                  <a:srgbClr val="EF6D04"/>
                </a:solidFill>
                <a:latin typeface="Tahoma"/>
                <a:cs typeface="Tahoma"/>
              </a:rPr>
              <a:t> </a:t>
            </a:r>
            <a:r>
              <a:rPr sz="1600" spc="-10" dirty="0">
                <a:solidFill>
                  <a:srgbClr val="EF6D04"/>
                </a:solidFill>
                <a:latin typeface="Tahoma"/>
                <a:cs typeface="Tahoma"/>
              </a:rPr>
              <a:t>transition</a:t>
            </a:r>
            <a:r>
              <a:rPr sz="1600" spc="40" dirty="0">
                <a:solidFill>
                  <a:srgbClr val="EF6D04"/>
                </a:solidFill>
                <a:latin typeface="Tahoma"/>
                <a:cs typeface="Tahoma"/>
              </a:rPr>
              <a:t> </a:t>
            </a:r>
            <a:r>
              <a:rPr sz="1600" spc="-10" dirty="0" err="1">
                <a:solidFill>
                  <a:srgbClr val="EF6D04"/>
                </a:solidFill>
                <a:latin typeface="Tahoma"/>
                <a:cs typeface="Tahoma"/>
              </a:rPr>
              <a:t>énergétique</a:t>
            </a:r>
            <a:r>
              <a:rPr sz="1600" spc="35" dirty="0">
                <a:solidFill>
                  <a:srgbClr val="EF6D04"/>
                </a:solidFill>
                <a:latin typeface="Tahoma"/>
                <a:cs typeface="Tahoma"/>
              </a:rPr>
              <a:t> </a:t>
            </a:r>
            <a:endParaRPr lang="fr-FR" sz="1600" spc="-5" dirty="0">
              <a:solidFill>
                <a:srgbClr val="00508B"/>
              </a:solidFill>
              <a:latin typeface="Tahoma"/>
              <a:cs typeface="Tahoma"/>
            </a:endParaRPr>
          </a:p>
          <a:p>
            <a:pPr algn="ctr">
              <a:lnSpc>
                <a:spcPts val="1900"/>
              </a:lnSpc>
              <a:spcBef>
                <a:spcPts val="355"/>
              </a:spcBef>
            </a:pPr>
            <a:r>
              <a:rPr sz="1600" spc="-5" dirty="0">
                <a:solidFill>
                  <a:srgbClr val="00508B"/>
                </a:solidFill>
                <a:latin typeface="Tahoma"/>
                <a:cs typeface="Tahoma"/>
              </a:rPr>
              <a:t>Comme</a:t>
            </a:r>
            <a:r>
              <a:rPr sz="1600" spc="25" dirty="0">
                <a:solidFill>
                  <a:srgbClr val="00508B"/>
                </a:solidFill>
                <a:latin typeface="Tahoma"/>
                <a:cs typeface="Tahoma"/>
              </a:rPr>
              <a:t> </a:t>
            </a:r>
            <a:r>
              <a:rPr sz="1600" spc="-5" dirty="0">
                <a:solidFill>
                  <a:srgbClr val="00508B"/>
                </a:solidFill>
                <a:latin typeface="Tahoma"/>
                <a:cs typeface="Tahoma"/>
              </a:rPr>
              <a:t>l’énergie</a:t>
            </a:r>
            <a:r>
              <a:rPr sz="1600" spc="-10" dirty="0">
                <a:solidFill>
                  <a:srgbClr val="00508B"/>
                </a:solidFill>
                <a:latin typeface="Tahoma"/>
                <a:cs typeface="Tahoma"/>
              </a:rPr>
              <a:t> est</a:t>
            </a:r>
            <a:r>
              <a:rPr sz="1600" spc="5" dirty="0">
                <a:solidFill>
                  <a:srgbClr val="00508B"/>
                </a:solidFill>
                <a:latin typeface="Tahoma"/>
                <a:cs typeface="Tahoma"/>
              </a:rPr>
              <a:t> </a:t>
            </a:r>
            <a:r>
              <a:rPr sz="1600" spc="-5" dirty="0">
                <a:solidFill>
                  <a:srgbClr val="00508B"/>
                </a:solidFill>
                <a:latin typeface="Tahoma"/>
                <a:cs typeface="Tahoma"/>
              </a:rPr>
              <a:t>partout,</a:t>
            </a:r>
            <a:r>
              <a:rPr sz="1600" spc="30" dirty="0">
                <a:solidFill>
                  <a:srgbClr val="00508B"/>
                </a:solidFill>
                <a:latin typeface="Tahoma"/>
                <a:cs typeface="Tahoma"/>
              </a:rPr>
              <a:t> </a:t>
            </a:r>
            <a:r>
              <a:rPr sz="1600" spc="-5" dirty="0">
                <a:solidFill>
                  <a:srgbClr val="EF6D04"/>
                </a:solidFill>
                <a:latin typeface="Tahoma"/>
                <a:cs typeface="Tahoma"/>
              </a:rPr>
              <a:t>l’ensemble</a:t>
            </a:r>
            <a:r>
              <a:rPr sz="1600" spc="10" dirty="0">
                <a:solidFill>
                  <a:srgbClr val="EF6D04"/>
                </a:solidFill>
                <a:latin typeface="Tahoma"/>
                <a:cs typeface="Tahoma"/>
              </a:rPr>
              <a:t> </a:t>
            </a:r>
            <a:r>
              <a:rPr sz="1600" spc="-5" dirty="0">
                <a:solidFill>
                  <a:srgbClr val="EF6D04"/>
                </a:solidFill>
                <a:latin typeface="Tahoma"/>
                <a:cs typeface="Tahoma"/>
              </a:rPr>
              <a:t>de</a:t>
            </a:r>
            <a:r>
              <a:rPr sz="1600" spc="-10" dirty="0">
                <a:solidFill>
                  <a:srgbClr val="EF6D04"/>
                </a:solidFill>
                <a:latin typeface="Tahoma"/>
                <a:cs typeface="Tahoma"/>
              </a:rPr>
              <a:t> </a:t>
            </a:r>
            <a:r>
              <a:rPr sz="1600" spc="-5" dirty="0">
                <a:solidFill>
                  <a:srgbClr val="EF6D04"/>
                </a:solidFill>
                <a:latin typeface="Tahoma"/>
                <a:cs typeface="Tahoma"/>
              </a:rPr>
              <a:t>la</a:t>
            </a:r>
            <a:r>
              <a:rPr sz="1600" dirty="0">
                <a:solidFill>
                  <a:srgbClr val="EF6D04"/>
                </a:solidFill>
                <a:latin typeface="Tahoma"/>
                <a:cs typeface="Tahoma"/>
              </a:rPr>
              <a:t> </a:t>
            </a:r>
            <a:r>
              <a:rPr sz="1600" spc="-10" dirty="0">
                <a:solidFill>
                  <a:srgbClr val="EF6D04"/>
                </a:solidFill>
                <a:latin typeface="Tahoma"/>
                <a:cs typeface="Tahoma"/>
              </a:rPr>
              <a:t>société</a:t>
            </a:r>
            <a:r>
              <a:rPr sz="1600" spc="20" dirty="0">
                <a:solidFill>
                  <a:srgbClr val="EF6D04"/>
                </a:solidFill>
                <a:latin typeface="Tahoma"/>
                <a:cs typeface="Tahoma"/>
              </a:rPr>
              <a:t> </a:t>
            </a:r>
            <a:r>
              <a:rPr sz="1600" spc="-10" dirty="0">
                <a:solidFill>
                  <a:srgbClr val="EF6D04"/>
                </a:solidFill>
                <a:latin typeface="Tahoma"/>
                <a:cs typeface="Tahoma"/>
              </a:rPr>
              <a:t>est concerné.</a:t>
            </a:r>
            <a:endParaRPr sz="1600" dirty="0">
              <a:latin typeface="Tahoma"/>
              <a:cs typeface="Tahoma"/>
            </a:endParaRPr>
          </a:p>
        </p:txBody>
      </p:sp>
      <p:sp>
        <p:nvSpPr>
          <p:cNvPr id="21" name="object 21"/>
          <p:cNvSpPr txBox="1">
            <a:spLocks noGrp="1"/>
          </p:cNvSpPr>
          <p:nvPr>
            <p:ph type="sldNum" sz="quarter" idx="7"/>
          </p:nvPr>
        </p:nvSpPr>
        <p:spPr>
          <a:xfrm>
            <a:off x="11025505" y="6591830"/>
            <a:ext cx="229234" cy="167640"/>
          </a:xfrm>
          <a:prstGeom prst="rect">
            <a:avLst/>
          </a:prstGeom>
        </p:spPr>
        <p:txBody>
          <a:bodyPr vert="horz" wrap="square" lIns="0" tIns="0" rIns="0" bIns="0" rtlCol="0">
            <a:spAutoFit/>
          </a:bodyPr>
          <a:lstStyle>
            <a:defPPr>
              <a:defRPr lang="fr-FR"/>
            </a:defPPr>
            <a:lvl1pPr marL="0" algn="l" defTabSz="914400" rtl="0" eaLnBrk="1" latinLnBrk="0" hangingPunct="1">
              <a:defRPr sz="10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ct val="100000"/>
              </a:lnSpc>
            </a:pPr>
            <a:fld id="{81D60167-4931-47E6-BA6A-407CBD079E47}" type="slidenum">
              <a:rPr lang="fr-FR" spc="-5" smtClean="0"/>
              <a:pPr marL="38100">
                <a:lnSpc>
                  <a:spcPct val="100000"/>
                </a:lnSpc>
              </a:pPr>
              <a:t>5</a:t>
            </a:fld>
            <a:endParaRPr spc="-5" dirty="0"/>
          </a:p>
        </p:txBody>
      </p:sp>
    </p:spTree>
    <p:extLst>
      <p:ext uri="{BB962C8B-B14F-4D97-AF65-F5344CB8AC3E}">
        <p14:creationId xmlns:p14="http://schemas.microsoft.com/office/powerpoint/2010/main" val="867104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2192000" cy="615950"/>
            <a:chOff x="0" y="0"/>
            <a:chExt cx="12192000" cy="615950"/>
          </a:xfrm>
        </p:grpSpPr>
        <p:sp>
          <p:nvSpPr>
            <p:cNvPr id="3" name="object 3"/>
            <p:cNvSpPr/>
            <p:nvPr/>
          </p:nvSpPr>
          <p:spPr>
            <a:xfrm>
              <a:off x="0" y="0"/>
              <a:ext cx="12192000" cy="615950"/>
            </a:xfrm>
            <a:custGeom>
              <a:avLst/>
              <a:gdLst/>
              <a:ahLst/>
              <a:cxnLst/>
              <a:rect l="l" t="t" r="r" b="b"/>
              <a:pathLst>
                <a:path w="12192000" h="615950">
                  <a:moveTo>
                    <a:pt x="12192000" y="0"/>
                  </a:moveTo>
                  <a:lnTo>
                    <a:pt x="0" y="0"/>
                  </a:lnTo>
                  <a:lnTo>
                    <a:pt x="0" y="615696"/>
                  </a:lnTo>
                  <a:lnTo>
                    <a:pt x="12192000" y="615696"/>
                  </a:lnTo>
                  <a:lnTo>
                    <a:pt x="12192000" y="0"/>
                  </a:lnTo>
                  <a:close/>
                </a:path>
              </a:pathLst>
            </a:custGeom>
            <a:solidFill>
              <a:srgbClr val="00005A"/>
            </a:solidFill>
          </p:spPr>
          <p:txBody>
            <a:bodyPr wrap="square" lIns="0" tIns="0" rIns="0" bIns="0" rtlCol="0"/>
            <a:lstStyle/>
            <a:p>
              <a:endParaRPr/>
            </a:p>
          </p:txBody>
        </p:sp>
        <p:sp>
          <p:nvSpPr>
            <p:cNvPr id="4" name="object 4"/>
            <p:cNvSpPr/>
            <p:nvPr/>
          </p:nvSpPr>
          <p:spPr>
            <a:xfrm>
              <a:off x="0" y="0"/>
              <a:ext cx="12192000" cy="615950"/>
            </a:xfrm>
            <a:custGeom>
              <a:avLst/>
              <a:gdLst/>
              <a:ahLst/>
              <a:cxnLst/>
              <a:rect l="l" t="t" r="r" b="b"/>
              <a:pathLst>
                <a:path w="12192000" h="615950">
                  <a:moveTo>
                    <a:pt x="0" y="615696"/>
                  </a:moveTo>
                  <a:lnTo>
                    <a:pt x="12192000" y="615696"/>
                  </a:lnTo>
                  <a:lnTo>
                    <a:pt x="12192000" y="0"/>
                  </a:lnTo>
                  <a:lnTo>
                    <a:pt x="0" y="0"/>
                  </a:lnTo>
                  <a:lnTo>
                    <a:pt x="0" y="615696"/>
                  </a:lnTo>
                  <a:close/>
                </a:path>
              </a:pathLst>
            </a:custGeom>
            <a:ln w="12700">
              <a:solidFill>
                <a:srgbClr val="000041"/>
              </a:solidFill>
            </a:ln>
          </p:spPr>
          <p:txBody>
            <a:bodyPr wrap="square" lIns="0" tIns="0" rIns="0" bIns="0" rtlCol="0"/>
            <a:lstStyle/>
            <a:p>
              <a:endParaRPr/>
            </a:p>
          </p:txBody>
        </p:sp>
      </p:grpSp>
      <p:sp>
        <p:nvSpPr>
          <p:cNvPr id="5" name="object 5"/>
          <p:cNvSpPr txBox="1">
            <a:spLocks noGrp="1"/>
          </p:cNvSpPr>
          <p:nvPr>
            <p:ph type="title"/>
          </p:nvPr>
        </p:nvSpPr>
        <p:spPr>
          <a:xfrm>
            <a:off x="424891" y="98882"/>
            <a:ext cx="10683240" cy="391795"/>
          </a:xfrm>
          <a:prstGeom prst="rect">
            <a:avLst/>
          </a:prstGeom>
        </p:spPr>
        <p:txBody>
          <a:bodyPr vert="horz" wrap="square" lIns="0" tIns="12700" rIns="0" bIns="0" rtlCol="0">
            <a:spAutoFit/>
          </a:bodyPr>
          <a:lstStyle/>
          <a:p>
            <a:pPr marL="38100">
              <a:lnSpc>
                <a:spcPct val="100000"/>
              </a:lnSpc>
              <a:spcBef>
                <a:spcPts val="100"/>
              </a:spcBef>
            </a:pPr>
            <a:r>
              <a:rPr sz="2400" spc="-5" dirty="0">
                <a:solidFill>
                  <a:srgbClr val="FFFFFF"/>
                </a:solidFill>
              </a:rPr>
              <a:t>Réchauffement</a:t>
            </a:r>
            <a:r>
              <a:rPr sz="2400" spc="15" dirty="0">
                <a:solidFill>
                  <a:srgbClr val="FFFFFF"/>
                </a:solidFill>
              </a:rPr>
              <a:t> </a:t>
            </a:r>
            <a:r>
              <a:rPr sz="2400" dirty="0">
                <a:solidFill>
                  <a:srgbClr val="FFFFFF"/>
                </a:solidFill>
              </a:rPr>
              <a:t>: les</a:t>
            </a:r>
            <a:r>
              <a:rPr sz="2400" spc="-10" dirty="0">
                <a:solidFill>
                  <a:srgbClr val="FFFFFF"/>
                </a:solidFill>
              </a:rPr>
              <a:t> </a:t>
            </a:r>
            <a:r>
              <a:rPr sz="2400" dirty="0">
                <a:solidFill>
                  <a:srgbClr val="FFFFFF"/>
                </a:solidFill>
              </a:rPr>
              <a:t>transports, </a:t>
            </a:r>
            <a:r>
              <a:rPr sz="2400" spc="-5" dirty="0">
                <a:solidFill>
                  <a:srgbClr val="FFFFFF"/>
                </a:solidFill>
              </a:rPr>
              <a:t>1</a:t>
            </a:r>
            <a:r>
              <a:rPr sz="2400" spc="-7" baseline="24305" dirty="0">
                <a:solidFill>
                  <a:srgbClr val="FFFFFF"/>
                </a:solidFill>
              </a:rPr>
              <a:t>er</a:t>
            </a:r>
            <a:r>
              <a:rPr sz="2400" spc="345" baseline="24305" dirty="0">
                <a:solidFill>
                  <a:srgbClr val="FFFFFF"/>
                </a:solidFill>
              </a:rPr>
              <a:t> </a:t>
            </a:r>
            <a:r>
              <a:rPr sz="2400" spc="-5" dirty="0">
                <a:solidFill>
                  <a:srgbClr val="FFFFFF"/>
                </a:solidFill>
              </a:rPr>
              <a:t>poste</a:t>
            </a:r>
            <a:r>
              <a:rPr sz="2400" spc="5" dirty="0">
                <a:solidFill>
                  <a:srgbClr val="FFFFFF"/>
                </a:solidFill>
              </a:rPr>
              <a:t> </a:t>
            </a:r>
            <a:r>
              <a:rPr sz="2400" dirty="0">
                <a:solidFill>
                  <a:srgbClr val="FFFFFF"/>
                </a:solidFill>
              </a:rPr>
              <a:t>d’émissions</a:t>
            </a:r>
            <a:r>
              <a:rPr sz="2400" spc="-30" dirty="0">
                <a:solidFill>
                  <a:srgbClr val="FFFFFF"/>
                </a:solidFill>
              </a:rPr>
              <a:t> </a:t>
            </a:r>
            <a:r>
              <a:rPr sz="2400" dirty="0">
                <a:solidFill>
                  <a:srgbClr val="FFFFFF"/>
                </a:solidFill>
              </a:rPr>
              <a:t>de</a:t>
            </a:r>
            <a:r>
              <a:rPr sz="2400" spc="-15" dirty="0">
                <a:solidFill>
                  <a:srgbClr val="FFFFFF"/>
                </a:solidFill>
              </a:rPr>
              <a:t> </a:t>
            </a:r>
            <a:r>
              <a:rPr sz="2400" spc="-5" dirty="0">
                <a:solidFill>
                  <a:srgbClr val="FFFFFF"/>
                </a:solidFill>
              </a:rPr>
              <a:t>CO2</a:t>
            </a:r>
            <a:r>
              <a:rPr sz="2400" spc="10" dirty="0">
                <a:solidFill>
                  <a:srgbClr val="FFFFFF"/>
                </a:solidFill>
              </a:rPr>
              <a:t> </a:t>
            </a:r>
            <a:r>
              <a:rPr sz="2400" spc="-5" dirty="0">
                <a:solidFill>
                  <a:srgbClr val="FFFFFF"/>
                </a:solidFill>
              </a:rPr>
              <a:t>en</a:t>
            </a:r>
            <a:r>
              <a:rPr sz="2400" spc="-15" dirty="0">
                <a:solidFill>
                  <a:srgbClr val="FFFFFF"/>
                </a:solidFill>
              </a:rPr>
              <a:t> </a:t>
            </a:r>
            <a:r>
              <a:rPr sz="2400" spc="-5" dirty="0">
                <a:solidFill>
                  <a:srgbClr val="FFFFFF"/>
                </a:solidFill>
              </a:rPr>
              <a:t>France</a:t>
            </a:r>
            <a:endParaRPr sz="2400" dirty="0"/>
          </a:p>
        </p:txBody>
      </p:sp>
      <p:pic>
        <p:nvPicPr>
          <p:cNvPr id="6" name="object 6"/>
          <p:cNvPicPr/>
          <p:nvPr/>
        </p:nvPicPr>
        <p:blipFill>
          <a:blip r:embed="rId2" cstate="print"/>
          <a:stretch>
            <a:fillRect/>
          </a:stretch>
        </p:blipFill>
        <p:spPr>
          <a:xfrm>
            <a:off x="1811041" y="848867"/>
            <a:ext cx="8795998" cy="5405628"/>
          </a:xfrm>
          <a:prstGeom prst="rect">
            <a:avLst/>
          </a:prstGeom>
        </p:spPr>
      </p:pic>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38100">
              <a:lnSpc>
                <a:spcPct val="100000"/>
              </a:lnSpc>
            </a:pPr>
            <a:fld id="{81D60167-4931-47E6-BA6A-407CBD079E47}" type="slidenum">
              <a:rPr spc="-5" dirty="0"/>
              <a:t>6</a:t>
            </a:fld>
            <a:endParaRPr spc="-5" dirty="0"/>
          </a:p>
        </p:txBody>
      </p:sp>
    </p:spTree>
    <p:extLst>
      <p:ext uri="{BB962C8B-B14F-4D97-AF65-F5344CB8AC3E}">
        <p14:creationId xmlns:p14="http://schemas.microsoft.com/office/powerpoint/2010/main" val="3286175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24164" y="5617261"/>
            <a:ext cx="746125" cy="162560"/>
          </a:xfrm>
          <a:prstGeom prst="rect">
            <a:avLst/>
          </a:prstGeom>
        </p:spPr>
        <p:txBody>
          <a:bodyPr vert="horz" wrap="square" lIns="0" tIns="12700" rIns="0" bIns="0" rtlCol="0">
            <a:spAutoFit/>
          </a:bodyPr>
          <a:lstStyle/>
          <a:p>
            <a:pPr marL="12700">
              <a:lnSpc>
                <a:spcPct val="100000"/>
              </a:lnSpc>
              <a:spcBef>
                <a:spcPts val="100"/>
              </a:spcBef>
            </a:pPr>
            <a:r>
              <a:rPr sz="900" i="1" spc="-5" dirty="0">
                <a:solidFill>
                  <a:srgbClr val="7E7E7E"/>
                </a:solidFill>
                <a:latin typeface="Arial"/>
                <a:cs typeface="Arial"/>
              </a:rPr>
              <a:t>SNBC</a:t>
            </a:r>
            <a:r>
              <a:rPr sz="900" i="1" spc="-50" dirty="0">
                <a:solidFill>
                  <a:srgbClr val="7E7E7E"/>
                </a:solidFill>
                <a:latin typeface="Arial"/>
                <a:cs typeface="Arial"/>
              </a:rPr>
              <a:t> </a:t>
            </a:r>
            <a:r>
              <a:rPr sz="900" i="1" dirty="0">
                <a:solidFill>
                  <a:srgbClr val="7E7E7E"/>
                </a:solidFill>
                <a:latin typeface="Arial"/>
                <a:cs typeface="Arial"/>
              </a:rPr>
              <a:t>révisée</a:t>
            </a:r>
            <a:endParaRPr sz="900">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ct val="100000"/>
              </a:lnSpc>
            </a:pPr>
            <a:fld id="{81D60167-4931-47E6-BA6A-407CBD079E47}" type="slidenum">
              <a:rPr spc="-5" dirty="0"/>
              <a:t>7</a:t>
            </a:fld>
            <a:endParaRPr spc="-5" dirty="0"/>
          </a:p>
        </p:txBody>
      </p:sp>
      <p:sp>
        <p:nvSpPr>
          <p:cNvPr id="3" name="object 3"/>
          <p:cNvSpPr txBox="1">
            <a:spLocks noGrp="1"/>
          </p:cNvSpPr>
          <p:nvPr>
            <p:ph type="ctrTitle"/>
          </p:nvPr>
        </p:nvSpPr>
        <p:spPr>
          <a:prstGeom prst="rect">
            <a:avLst/>
          </a:prstGeom>
        </p:spPr>
        <p:txBody>
          <a:bodyPr vert="horz" wrap="square" lIns="0" tIns="12700" rIns="0" bIns="0" rtlCol="0">
            <a:spAutoFit/>
          </a:bodyPr>
          <a:lstStyle/>
          <a:p>
            <a:pPr marL="7659370">
              <a:lnSpc>
                <a:spcPct val="100000"/>
              </a:lnSpc>
              <a:spcBef>
                <a:spcPts val="100"/>
              </a:spcBef>
            </a:pPr>
            <a:r>
              <a:rPr spc="-5" dirty="0"/>
              <a:t>La</a:t>
            </a:r>
            <a:r>
              <a:rPr spc="-25" dirty="0"/>
              <a:t> </a:t>
            </a:r>
            <a:r>
              <a:rPr dirty="0"/>
              <a:t>route</a:t>
            </a:r>
            <a:r>
              <a:rPr spc="-35" dirty="0"/>
              <a:t> </a:t>
            </a:r>
            <a:r>
              <a:rPr spc="-5" dirty="0"/>
              <a:t>est</a:t>
            </a:r>
            <a:r>
              <a:rPr spc="-15" dirty="0"/>
              <a:t> </a:t>
            </a:r>
            <a:r>
              <a:rPr dirty="0"/>
              <a:t>droite…</a:t>
            </a:r>
          </a:p>
        </p:txBody>
      </p:sp>
      <p:sp>
        <p:nvSpPr>
          <p:cNvPr id="4" name="object 4"/>
          <p:cNvSpPr txBox="1"/>
          <p:nvPr/>
        </p:nvSpPr>
        <p:spPr>
          <a:xfrm>
            <a:off x="8424164" y="1309242"/>
            <a:ext cx="3084830" cy="574040"/>
          </a:xfrm>
          <a:prstGeom prst="rect">
            <a:avLst/>
          </a:prstGeom>
        </p:spPr>
        <p:txBody>
          <a:bodyPr vert="horz" wrap="square" lIns="0" tIns="12700" rIns="0" bIns="0" rtlCol="0">
            <a:spAutoFit/>
          </a:bodyPr>
          <a:lstStyle/>
          <a:p>
            <a:pPr marL="12700" marR="5080">
              <a:lnSpc>
                <a:spcPct val="100000"/>
              </a:lnSpc>
              <a:spcBef>
                <a:spcPts val="100"/>
              </a:spcBef>
            </a:pPr>
            <a:r>
              <a:rPr sz="1800" spc="-5" dirty="0">
                <a:solidFill>
                  <a:srgbClr val="00005A"/>
                </a:solidFill>
                <a:latin typeface="Arial"/>
                <a:cs typeface="Arial"/>
              </a:rPr>
              <a:t>Les</a:t>
            </a:r>
            <a:r>
              <a:rPr sz="1800" spc="380" dirty="0">
                <a:solidFill>
                  <a:srgbClr val="00005A"/>
                </a:solidFill>
                <a:latin typeface="Arial"/>
                <a:cs typeface="Arial"/>
              </a:rPr>
              <a:t> </a:t>
            </a:r>
            <a:r>
              <a:rPr sz="1800" spc="-5" dirty="0">
                <a:solidFill>
                  <a:srgbClr val="00005A"/>
                </a:solidFill>
                <a:latin typeface="Arial"/>
                <a:cs typeface="Arial"/>
              </a:rPr>
              <a:t>émissions</a:t>
            </a:r>
            <a:r>
              <a:rPr sz="1800" spc="400" dirty="0">
                <a:solidFill>
                  <a:srgbClr val="00005A"/>
                </a:solidFill>
                <a:latin typeface="Arial"/>
                <a:cs typeface="Arial"/>
              </a:rPr>
              <a:t> </a:t>
            </a:r>
            <a:r>
              <a:rPr sz="1800" spc="-5" dirty="0">
                <a:solidFill>
                  <a:srgbClr val="00005A"/>
                </a:solidFill>
                <a:latin typeface="Arial"/>
                <a:cs typeface="Arial"/>
              </a:rPr>
              <a:t>ont</a:t>
            </a:r>
            <a:r>
              <a:rPr sz="1800" spc="385" dirty="0">
                <a:solidFill>
                  <a:srgbClr val="00005A"/>
                </a:solidFill>
                <a:latin typeface="Arial"/>
                <a:cs typeface="Arial"/>
              </a:rPr>
              <a:t> </a:t>
            </a:r>
            <a:r>
              <a:rPr sz="1800" spc="-5" dirty="0">
                <a:solidFill>
                  <a:srgbClr val="00005A"/>
                </a:solidFill>
                <a:latin typeface="Arial"/>
                <a:cs typeface="Arial"/>
              </a:rPr>
              <a:t>augmenté </a:t>
            </a:r>
            <a:r>
              <a:rPr sz="1800" spc="-484" dirty="0">
                <a:solidFill>
                  <a:srgbClr val="00005A"/>
                </a:solidFill>
                <a:latin typeface="Arial"/>
                <a:cs typeface="Arial"/>
              </a:rPr>
              <a:t> </a:t>
            </a:r>
            <a:r>
              <a:rPr sz="1800" spc="-5" dirty="0">
                <a:solidFill>
                  <a:srgbClr val="00005A"/>
                </a:solidFill>
                <a:latin typeface="Arial"/>
                <a:cs typeface="Arial"/>
              </a:rPr>
              <a:t>entre</a:t>
            </a:r>
            <a:r>
              <a:rPr sz="1800" spc="-10" dirty="0">
                <a:solidFill>
                  <a:srgbClr val="00005A"/>
                </a:solidFill>
                <a:latin typeface="Arial"/>
                <a:cs typeface="Arial"/>
              </a:rPr>
              <a:t> </a:t>
            </a:r>
            <a:r>
              <a:rPr sz="1800" spc="-5" dirty="0">
                <a:solidFill>
                  <a:srgbClr val="00005A"/>
                </a:solidFill>
                <a:latin typeface="Arial"/>
                <a:cs typeface="Arial"/>
              </a:rPr>
              <a:t>1990</a:t>
            </a:r>
            <a:r>
              <a:rPr sz="1800" spc="5" dirty="0">
                <a:solidFill>
                  <a:srgbClr val="00005A"/>
                </a:solidFill>
                <a:latin typeface="Arial"/>
                <a:cs typeface="Arial"/>
              </a:rPr>
              <a:t> </a:t>
            </a:r>
            <a:r>
              <a:rPr sz="1800" spc="-5" dirty="0">
                <a:solidFill>
                  <a:srgbClr val="00005A"/>
                </a:solidFill>
                <a:latin typeface="Arial"/>
                <a:cs typeface="Arial"/>
              </a:rPr>
              <a:t>et</a:t>
            </a:r>
            <a:r>
              <a:rPr sz="1800" spc="5" dirty="0">
                <a:solidFill>
                  <a:srgbClr val="00005A"/>
                </a:solidFill>
                <a:latin typeface="Arial"/>
                <a:cs typeface="Arial"/>
              </a:rPr>
              <a:t> </a:t>
            </a:r>
            <a:r>
              <a:rPr sz="1800" spc="-5" dirty="0">
                <a:solidFill>
                  <a:srgbClr val="00005A"/>
                </a:solidFill>
                <a:latin typeface="Arial"/>
                <a:cs typeface="Arial"/>
              </a:rPr>
              <a:t>2015.</a:t>
            </a:r>
            <a:endParaRPr sz="1800">
              <a:latin typeface="Arial"/>
              <a:cs typeface="Arial"/>
            </a:endParaRPr>
          </a:p>
        </p:txBody>
      </p:sp>
    </p:spTree>
    <p:extLst>
      <p:ext uri="{BB962C8B-B14F-4D97-AF65-F5344CB8AC3E}">
        <p14:creationId xmlns:p14="http://schemas.microsoft.com/office/powerpoint/2010/main" val="1676076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350" y="0"/>
            <a:ext cx="12204700" cy="628650"/>
            <a:chOff x="-6350" y="0"/>
            <a:chExt cx="12204700" cy="628650"/>
          </a:xfrm>
        </p:grpSpPr>
        <p:sp>
          <p:nvSpPr>
            <p:cNvPr id="3" name="object 3"/>
            <p:cNvSpPr/>
            <p:nvPr/>
          </p:nvSpPr>
          <p:spPr>
            <a:xfrm>
              <a:off x="0" y="0"/>
              <a:ext cx="12192000" cy="615950"/>
            </a:xfrm>
            <a:custGeom>
              <a:avLst/>
              <a:gdLst/>
              <a:ahLst/>
              <a:cxnLst/>
              <a:rect l="l" t="t" r="r" b="b"/>
              <a:pathLst>
                <a:path w="12192000" h="615950">
                  <a:moveTo>
                    <a:pt x="12192000" y="0"/>
                  </a:moveTo>
                  <a:lnTo>
                    <a:pt x="0" y="0"/>
                  </a:lnTo>
                  <a:lnTo>
                    <a:pt x="0" y="615696"/>
                  </a:lnTo>
                  <a:lnTo>
                    <a:pt x="12192000" y="615696"/>
                  </a:lnTo>
                  <a:lnTo>
                    <a:pt x="12192000" y="0"/>
                  </a:lnTo>
                  <a:close/>
                </a:path>
              </a:pathLst>
            </a:custGeom>
            <a:solidFill>
              <a:srgbClr val="00005A"/>
            </a:solidFill>
          </p:spPr>
          <p:txBody>
            <a:bodyPr wrap="square" lIns="0" tIns="0" rIns="0" bIns="0" rtlCol="0"/>
            <a:lstStyle/>
            <a:p>
              <a:endParaRPr/>
            </a:p>
          </p:txBody>
        </p:sp>
        <p:sp>
          <p:nvSpPr>
            <p:cNvPr id="4" name="object 4"/>
            <p:cNvSpPr/>
            <p:nvPr/>
          </p:nvSpPr>
          <p:spPr>
            <a:xfrm>
              <a:off x="0" y="0"/>
              <a:ext cx="12192000" cy="615950"/>
            </a:xfrm>
            <a:custGeom>
              <a:avLst/>
              <a:gdLst/>
              <a:ahLst/>
              <a:cxnLst/>
              <a:rect l="l" t="t" r="r" b="b"/>
              <a:pathLst>
                <a:path w="12192000" h="615950">
                  <a:moveTo>
                    <a:pt x="0" y="615696"/>
                  </a:moveTo>
                  <a:lnTo>
                    <a:pt x="12192000" y="615696"/>
                  </a:lnTo>
                  <a:lnTo>
                    <a:pt x="12192000" y="0"/>
                  </a:lnTo>
                  <a:lnTo>
                    <a:pt x="0" y="0"/>
                  </a:lnTo>
                  <a:lnTo>
                    <a:pt x="0" y="615696"/>
                  </a:lnTo>
                  <a:close/>
                </a:path>
              </a:pathLst>
            </a:custGeom>
            <a:ln w="12700">
              <a:solidFill>
                <a:srgbClr val="000041"/>
              </a:solidFill>
            </a:ln>
          </p:spPr>
          <p:txBody>
            <a:bodyPr wrap="square" lIns="0" tIns="0" rIns="0" bIns="0" rtlCol="0"/>
            <a:lstStyle/>
            <a:p>
              <a:endParaRPr/>
            </a:p>
          </p:txBody>
        </p:sp>
      </p:grpSp>
      <p:sp>
        <p:nvSpPr>
          <p:cNvPr id="5" name="object 5"/>
          <p:cNvSpPr txBox="1">
            <a:spLocks noGrp="1"/>
          </p:cNvSpPr>
          <p:nvPr>
            <p:ph type="title"/>
          </p:nvPr>
        </p:nvSpPr>
        <p:spPr>
          <a:xfrm>
            <a:off x="450291" y="98882"/>
            <a:ext cx="10387330" cy="391795"/>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FFFFFF"/>
                </a:solidFill>
              </a:rPr>
              <a:t>Énergies</a:t>
            </a:r>
            <a:r>
              <a:rPr sz="2400" spc="-5" dirty="0">
                <a:solidFill>
                  <a:srgbClr val="FFFFFF"/>
                </a:solidFill>
              </a:rPr>
              <a:t> fossiles</a:t>
            </a:r>
            <a:r>
              <a:rPr sz="2400" dirty="0">
                <a:solidFill>
                  <a:srgbClr val="FFFFFF"/>
                </a:solidFill>
              </a:rPr>
              <a:t> :</a:t>
            </a:r>
            <a:r>
              <a:rPr sz="2400" spc="10" dirty="0">
                <a:solidFill>
                  <a:srgbClr val="FFFFFF"/>
                </a:solidFill>
              </a:rPr>
              <a:t> </a:t>
            </a:r>
            <a:r>
              <a:rPr sz="2400" dirty="0">
                <a:solidFill>
                  <a:srgbClr val="FFFFFF"/>
                </a:solidFill>
              </a:rPr>
              <a:t>les</a:t>
            </a:r>
            <a:r>
              <a:rPr sz="2400" spc="-10" dirty="0">
                <a:solidFill>
                  <a:srgbClr val="FFFFFF"/>
                </a:solidFill>
              </a:rPr>
              <a:t> </a:t>
            </a:r>
            <a:r>
              <a:rPr sz="2400" dirty="0">
                <a:solidFill>
                  <a:srgbClr val="FFFFFF"/>
                </a:solidFill>
              </a:rPr>
              <a:t>transports,</a:t>
            </a:r>
            <a:r>
              <a:rPr sz="2400" spc="10" dirty="0">
                <a:solidFill>
                  <a:srgbClr val="FFFFFF"/>
                </a:solidFill>
              </a:rPr>
              <a:t> </a:t>
            </a:r>
            <a:r>
              <a:rPr sz="2400" spc="-5" dirty="0">
                <a:solidFill>
                  <a:srgbClr val="FFFFFF"/>
                </a:solidFill>
              </a:rPr>
              <a:t>complètement</a:t>
            </a:r>
            <a:r>
              <a:rPr sz="2400" spc="10" dirty="0">
                <a:solidFill>
                  <a:srgbClr val="FFFFFF"/>
                </a:solidFill>
              </a:rPr>
              <a:t> </a:t>
            </a:r>
            <a:r>
              <a:rPr sz="2400" spc="-5" dirty="0">
                <a:solidFill>
                  <a:srgbClr val="FFFFFF"/>
                </a:solidFill>
              </a:rPr>
              <a:t>dépendants</a:t>
            </a:r>
            <a:r>
              <a:rPr sz="2400" spc="10" dirty="0">
                <a:solidFill>
                  <a:srgbClr val="FFFFFF"/>
                </a:solidFill>
              </a:rPr>
              <a:t> </a:t>
            </a:r>
            <a:r>
              <a:rPr sz="2400" dirty="0">
                <a:solidFill>
                  <a:srgbClr val="FFFFFF"/>
                </a:solidFill>
              </a:rPr>
              <a:t>au</a:t>
            </a:r>
            <a:r>
              <a:rPr sz="2400" spc="-10" dirty="0">
                <a:solidFill>
                  <a:srgbClr val="FFFFFF"/>
                </a:solidFill>
              </a:rPr>
              <a:t> </a:t>
            </a:r>
            <a:r>
              <a:rPr sz="2400" spc="-5" dirty="0">
                <a:solidFill>
                  <a:srgbClr val="FFFFFF"/>
                </a:solidFill>
              </a:rPr>
              <a:t>pétrole</a:t>
            </a:r>
            <a:endParaRPr sz="2400" dirty="0"/>
          </a:p>
        </p:txBody>
      </p:sp>
      <p:pic>
        <p:nvPicPr>
          <p:cNvPr id="6" name="object 6"/>
          <p:cNvPicPr/>
          <p:nvPr/>
        </p:nvPicPr>
        <p:blipFill>
          <a:blip r:embed="rId2" cstate="print"/>
          <a:stretch>
            <a:fillRect/>
          </a:stretch>
        </p:blipFill>
        <p:spPr>
          <a:xfrm>
            <a:off x="411080" y="1081652"/>
            <a:ext cx="3438171" cy="3771541"/>
          </a:xfrm>
          <a:prstGeom prst="rect">
            <a:avLst/>
          </a:prstGeom>
        </p:spPr>
      </p:pic>
      <p:pic>
        <p:nvPicPr>
          <p:cNvPr id="7" name="object 7"/>
          <p:cNvPicPr/>
          <p:nvPr/>
        </p:nvPicPr>
        <p:blipFill>
          <a:blip r:embed="rId3" cstate="print"/>
          <a:stretch>
            <a:fillRect/>
          </a:stretch>
        </p:blipFill>
        <p:spPr>
          <a:xfrm>
            <a:off x="5266110" y="930741"/>
            <a:ext cx="6583545" cy="4139201"/>
          </a:xfrm>
          <a:prstGeom prst="rect">
            <a:avLst/>
          </a:prstGeom>
        </p:spPr>
      </p:pic>
      <p:sp>
        <p:nvSpPr>
          <p:cNvPr id="8" name="object 8"/>
          <p:cNvSpPr txBox="1"/>
          <p:nvPr/>
        </p:nvSpPr>
        <p:spPr>
          <a:xfrm>
            <a:off x="5428869" y="4742815"/>
            <a:ext cx="861060" cy="238760"/>
          </a:xfrm>
          <a:prstGeom prst="rect">
            <a:avLst/>
          </a:prstGeom>
        </p:spPr>
        <p:txBody>
          <a:bodyPr vert="horz" wrap="square" lIns="0" tIns="12065" rIns="0" bIns="0" rtlCol="0">
            <a:spAutoFit/>
          </a:bodyPr>
          <a:lstStyle/>
          <a:p>
            <a:pPr marL="293370" marR="5080" indent="-281305">
              <a:lnSpc>
                <a:spcPct val="100000"/>
              </a:lnSpc>
              <a:spcBef>
                <a:spcPts val="95"/>
              </a:spcBef>
            </a:pPr>
            <a:r>
              <a:rPr sz="700" spc="-5" dirty="0">
                <a:latin typeface="Arial"/>
                <a:cs typeface="Arial"/>
              </a:rPr>
              <a:t>Illustration : The Shift </a:t>
            </a:r>
            <a:r>
              <a:rPr sz="700" spc="-180" dirty="0">
                <a:latin typeface="Arial"/>
                <a:cs typeface="Arial"/>
              </a:rPr>
              <a:t> </a:t>
            </a:r>
            <a:r>
              <a:rPr sz="700" spc="-5" dirty="0">
                <a:latin typeface="Arial"/>
                <a:cs typeface="Arial"/>
              </a:rPr>
              <a:t>Project</a:t>
            </a:r>
            <a:endParaRPr sz="700">
              <a:latin typeface="Arial"/>
              <a:cs typeface="Arial"/>
            </a:endParaRPr>
          </a:p>
        </p:txBody>
      </p:sp>
      <p:sp>
        <p:nvSpPr>
          <p:cNvPr id="9" name="object 9"/>
          <p:cNvSpPr/>
          <p:nvPr/>
        </p:nvSpPr>
        <p:spPr>
          <a:xfrm>
            <a:off x="400811" y="5500115"/>
            <a:ext cx="3705225" cy="615950"/>
          </a:xfrm>
          <a:custGeom>
            <a:avLst/>
            <a:gdLst/>
            <a:ahLst/>
            <a:cxnLst/>
            <a:rect l="l" t="t" r="r" b="b"/>
            <a:pathLst>
              <a:path w="3705225" h="615950">
                <a:moveTo>
                  <a:pt x="0" y="102616"/>
                </a:moveTo>
                <a:lnTo>
                  <a:pt x="8064" y="62686"/>
                </a:lnTo>
                <a:lnTo>
                  <a:pt x="30057" y="30067"/>
                </a:lnTo>
                <a:lnTo>
                  <a:pt x="62675" y="8068"/>
                </a:lnTo>
                <a:lnTo>
                  <a:pt x="102616" y="0"/>
                </a:lnTo>
                <a:lnTo>
                  <a:pt x="3602228" y="0"/>
                </a:lnTo>
                <a:lnTo>
                  <a:pt x="3642157" y="8068"/>
                </a:lnTo>
                <a:lnTo>
                  <a:pt x="3674776" y="30067"/>
                </a:lnTo>
                <a:lnTo>
                  <a:pt x="3696775" y="62686"/>
                </a:lnTo>
                <a:lnTo>
                  <a:pt x="3704843" y="102616"/>
                </a:lnTo>
                <a:lnTo>
                  <a:pt x="3704843" y="513080"/>
                </a:lnTo>
                <a:lnTo>
                  <a:pt x="3696775" y="553020"/>
                </a:lnTo>
                <a:lnTo>
                  <a:pt x="3674776" y="585638"/>
                </a:lnTo>
                <a:lnTo>
                  <a:pt x="3642157" y="607631"/>
                </a:lnTo>
                <a:lnTo>
                  <a:pt x="3602228" y="615696"/>
                </a:lnTo>
                <a:lnTo>
                  <a:pt x="102616" y="615696"/>
                </a:lnTo>
                <a:lnTo>
                  <a:pt x="62675" y="607631"/>
                </a:lnTo>
                <a:lnTo>
                  <a:pt x="30057" y="585638"/>
                </a:lnTo>
                <a:lnTo>
                  <a:pt x="8064" y="553020"/>
                </a:lnTo>
                <a:lnTo>
                  <a:pt x="0" y="513080"/>
                </a:lnTo>
                <a:lnTo>
                  <a:pt x="0" y="102616"/>
                </a:lnTo>
                <a:close/>
              </a:path>
            </a:pathLst>
          </a:custGeom>
          <a:ln w="12700">
            <a:solidFill>
              <a:srgbClr val="00136D"/>
            </a:solidFill>
          </a:ln>
        </p:spPr>
        <p:txBody>
          <a:bodyPr wrap="square" lIns="0" tIns="0" rIns="0" bIns="0" rtlCol="0"/>
          <a:lstStyle/>
          <a:p>
            <a:endParaRPr/>
          </a:p>
        </p:txBody>
      </p:sp>
      <p:sp>
        <p:nvSpPr>
          <p:cNvPr id="10" name="object 10"/>
          <p:cNvSpPr txBox="1"/>
          <p:nvPr/>
        </p:nvSpPr>
        <p:spPr>
          <a:xfrm>
            <a:off x="671271" y="5576722"/>
            <a:ext cx="3163570" cy="453390"/>
          </a:xfrm>
          <a:prstGeom prst="rect">
            <a:avLst/>
          </a:prstGeom>
        </p:spPr>
        <p:txBody>
          <a:bodyPr vert="horz" wrap="square" lIns="0" tIns="12700" rIns="0" bIns="0" rtlCol="0">
            <a:spAutoFit/>
          </a:bodyPr>
          <a:lstStyle/>
          <a:p>
            <a:pPr algn="ctr">
              <a:lnSpc>
                <a:spcPct val="100000"/>
              </a:lnSpc>
              <a:spcBef>
                <a:spcPts val="100"/>
              </a:spcBef>
            </a:pPr>
            <a:r>
              <a:rPr sz="1400" dirty="0">
                <a:latin typeface="Arial"/>
                <a:cs typeface="Arial"/>
              </a:rPr>
              <a:t>Plus</a:t>
            </a:r>
            <a:r>
              <a:rPr sz="1400" spc="-15" dirty="0">
                <a:latin typeface="Arial"/>
                <a:cs typeface="Arial"/>
              </a:rPr>
              <a:t> </a:t>
            </a:r>
            <a:r>
              <a:rPr sz="1400" spc="-5" dirty="0">
                <a:latin typeface="Arial"/>
                <a:cs typeface="Arial"/>
              </a:rPr>
              <a:t>de</a:t>
            </a:r>
            <a:r>
              <a:rPr sz="1400" spc="-10" dirty="0">
                <a:latin typeface="Arial"/>
                <a:cs typeface="Arial"/>
              </a:rPr>
              <a:t> </a:t>
            </a:r>
            <a:r>
              <a:rPr sz="1400" spc="-5" dirty="0">
                <a:latin typeface="Arial"/>
                <a:cs typeface="Arial"/>
              </a:rPr>
              <a:t>90%</a:t>
            </a:r>
            <a:r>
              <a:rPr sz="1400" spc="-20" dirty="0">
                <a:latin typeface="Arial"/>
                <a:cs typeface="Arial"/>
              </a:rPr>
              <a:t> </a:t>
            </a:r>
            <a:r>
              <a:rPr sz="1400" spc="-5" dirty="0">
                <a:latin typeface="Arial"/>
                <a:cs typeface="Arial"/>
              </a:rPr>
              <a:t>de l’énergie</a:t>
            </a:r>
            <a:r>
              <a:rPr sz="1400" spc="-35" dirty="0">
                <a:latin typeface="Arial"/>
                <a:cs typeface="Arial"/>
              </a:rPr>
              <a:t> </a:t>
            </a:r>
            <a:r>
              <a:rPr sz="1400" spc="-5" dirty="0">
                <a:latin typeface="Arial"/>
                <a:cs typeface="Arial"/>
              </a:rPr>
              <a:t>des</a:t>
            </a:r>
            <a:r>
              <a:rPr sz="1400" spc="-15" dirty="0">
                <a:latin typeface="Arial"/>
                <a:cs typeface="Arial"/>
              </a:rPr>
              <a:t> </a:t>
            </a:r>
            <a:r>
              <a:rPr sz="1400" spc="-5" dirty="0">
                <a:latin typeface="Arial"/>
                <a:cs typeface="Arial"/>
              </a:rPr>
              <a:t>transports</a:t>
            </a:r>
            <a:endParaRPr sz="1400">
              <a:latin typeface="Arial"/>
              <a:cs typeface="Arial"/>
            </a:endParaRPr>
          </a:p>
          <a:p>
            <a:pPr algn="ctr">
              <a:lnSpc>
                <a:spcPct val="100000"/>
              </a:lnSpc>
              <a:spcBef>
                <a:spcPts val="5"/>
              </a:spcBef>
            </a:pPr>
            <a:r>
              <a:rPr sz="1400" spc="-5" dirty="0">
                <a:latin typeface="Arial"/>
                <a:cs typeface="Arial"/>
              </a:rPr>
              <a:t>vient</a:t>
            </a:r>
            <a:r>
              <a:rPr sz="1400" spc="-25" dirty="0">
                <a:latin typeface="Arial"/>
                <a:cs typeface="Arial"/>
              </a:rPr>
              <a:t> </a:t>
            </a:r>
            <a:r>
              <a:rPr sz="1400" dirty="0">
                <a:latin typeface="Arial"/>
                <a:cs typeface="Arial"/>
              </a:rPr>
              <a:t>du</a:t>
            </a:r>
            <a:r>
              <a:rPr sz="1400" spc="-30" dirty="0">
                <a:latin typeface="Arial"/>
                <a:cs typeface="Arial"/>
              </a:rPr>
              <a:t> </a:t>
            </a:r>
            <a:r>
              <a:rPr sz="1400" dirty="0">
                <a:latin typeface="Arial"/>
                <a:cs typeface="Arial"/>
              </a:rPr>
              <a:t>pétrole</a:t>
            </a:r>
            <a:endParaRPr sz="1400">
              <a:latin typeface="Arial"/>
              <a:cs typeface="Arial"/>
            </a:endParaRPr>
          </a:p>
        </p:txBody>
      </p:sp>
      <p:sp>
        <p:nvSpPr>
          <p:cNvPr id="11" name="object 11"/>
          <p:cNvSpPr/>
          <p:nvPr/>
        </p:nvSpPr>
        <p:spPr>
          <a:xfrm>
            <a:off x="6711695" y="5500115"/>
            <a:ext cx="4319270" cy="615950"/>
          </a:xfrm>
          <a:custGeom>
            <a:avLst/>
            <a:gdLst/>
            <a:ahLst/>
            <a:cxnLst/>
            <a:rect l="l" t="t" r="r" b="b"/>
            <a:pathLst>
              <a:path w="4319270" h="615950">
                <a:moveTo>
                  <a:pt x="0" y="102616"/>
                </a:moveTo>
                <a:lnTo>
                  <a:pt x="8068" y="62686"/>
                </a:lnTo>
                <a:lnTo>
                  <a:pt x="30067" y="30067"/>
                </a:lnTo>
                <a:lnTo>
                  <a:pt x="62686" y="8068"/>
                </a:lnTo>
                <a:lnTo>
                  <a:pt x="102615" y="0"/>
                </a:lnTo>
                <a:lnTo>
                  <a:pt x="4216400" y="0"/>
                </a:lnTo>
                <a:lnTo>
                  <a:pt x="4256329" y="8068"/>
                </a:lnTo>
                <a:lnTo>
                  <a:pt x="4288948" y="30067"/>
                </a:lnTo>
                <a:lnTo>
                  <a:pt x="4310947" y="62686"/>
                </a:lnTo>
                <a:lnTo>
                  <a:pt x="4319015" y="102616"/>
                </a:lnTo>
                <a:lnTo>
                  <a:pt x="4319015" y="513080"/>
                </a:lnTo>
                <a:lnTo>
                  <a:pt x="4310947" y="553020"/>
                </a:lnTo>
                <a:lnTo>
                  <a:pt x="4288948" y="585638"/>
                </a:lnTo>
                <a:lnTo>
                  <a:pt x="4256329" y="607631"/>
                </a:lnTo>
                <a:lnTo>
                  <a:pt x="4216400" y="615696"/>
                </a:lnTo>
                <a:lnTo>
                  <a:pt x="102615" y="615696"/>
                </a:lnTo>
                <a:lnTo>
                  <a:pt x="62686" y="607631"/>
                </a:lnTo>
                <a:lnTo>
                  <a:pt x="30067" y="585638"/>
                </a:lnTo>
                <a:lnTo>
                  <a:pt x="8068" y="553020"/>
                </a:lnTo>
                <a:lnTo>
                  <a:pt x="0" y="513080"/>
                </a:lnTo>
                <a:lnTo>
                  <a:pt x="0" y="102616"/>
                </a:lnTo>
                <a:close/>
              </a:path>
            </a:pathLst>
          </a:custGeom>
          <a:ln w="12700">
            <a:solidFill>
              <a:srgbClr val="00136D"/>
            </a:solidFill>
          </a:ln>
        </p:spPr>
        <p:txBody>
          <a:bodyPr wrap="square" lIns="0" tIns="0" rIns="0" bIns="0" rtlCol="0"/>
          <a:lstStyle/>
          <a:p>
            <a:endParaRPr/>
          </a:p>
        </p:txBody>
      </p:sp>
      <p:sp>
        <p:nvSpPr>
          <p:cNvPr id="12" name="object 12"/>
          <p:cNvSpPr txBox="1"/>
          <p:nvPr/>
        </p:nvSpPr>
        <p:spPr>
          <a:xfrm>
            <a:off x="6886702" y="5576722"/>
            <a:ext cx="3968750" cy="453390"/>
          </a:xfrm>
          <a:prstGeom prst="rect">
            <a:avLst/>
          </a:prstGeom>
        </p:spPr>
        <p:txBody>
          <a:bodyPr vert="horz" wrap="square" lIns="0" tIns="12700" rIns="0" bIns="0" rtlCol="0">
            <a:spAutoFit/>
          </a:bodyPr>
          <a:lstStyle/>
          <a:p>
            <a:pPr algn="ctr">
              <a:lnSpc>
                <a:spcPct val="100000"/>
              </a:lnSpc>
              <a:spcBef>
                <a:spcPts val="100"/>
              </a:spcBef>
            </a:pPr>
            <a:r>
              <a:rPr sz="1400" spc="-5" dirty="0">
                <a:latin typeface="Arial"/>
                <a:cs typeface="Arial"/>
              </a:rPr>
              <a:t>La</a:t>
            </a:r>
            <a:r>
              <a:rPr sz="1400" spc="-25" dirty="0">
                <a:latin typeface="Arial"/>
                <a:cs typeface="Arial"/>
              </a:rPr>
              <a:t> </a:t>
            </a:r>
            <a:r>
              <a:rPr sz="1400" spc="-5" dirty="0">
                <a:latin typeface="Arial"/>
                <a:cs typeface="Arial"/>
              </a:rPr>
              <a:t>production</a:t>
            </a:r>
            <a:r>
              <a:rPr sz="1400" spc="-60" dirty="0">
                <a:latin typeface="Arial"/>
                <a:cs typeface="Arial"/>
              </a:rPr>
              <a:t> </a:t>
            </a:r>
            <a:r>
              <a:rPr sz="1400" spc="-5" dirty="0">
                <a:latin typeface="Arial"/>
                <a:cs typeface="Arial"/>
              </a:rPr>
              <a:t>de</a:t>
            </a:r>
            <a:r>
              <a:rPr sz="1400" spc="-15" dirty="0">
                <a:latin typeface="Arial"/>
                <a:cs typeface="Arial"/>
              </a:rPr>
              <a:t> </a:t>
            </a:r>
            <a:r>
              <a:rPr sz="1400" dirty="0">
                <a:latin typeface="Arial"/>
                <a:cs typeface="Arial"/>
              </a:rPr>
              <a:t>pétrole</a:t>
            </a:r>
            <a:r>
              <a:rPr sz="1400" spc="-50" dirty="0">
                <a:latin typeface="Arial"/>
                <a:cs typeface="Arial"/>
              </a:rPr>
              <a:t> </a:t>
            </a:r>
            <a:r>
              <a:rPr sz="1400" dirty="0">
                <a:latin typeface="Arial"/>
                <a:cs typeface="Arial"/>
              </a:rPr>
              <a:t>(et</a:t>
            </a:r>
            <a:r>
              <a:rPr sz="1400" spc="-15" dirty="0">
                <a:latin typeface="Arial"/>
                <a:cs typeface="Arial"/>
              </a:rPr>
              <a:t> </a:t>
            </a:r>
            <a:r>
              <a:rPr sz="1400" spc="-5" dirty="0">
                <a:latin typeface="Arial"/>
                <a:cs typeface="Arial"/>
              </a:rPr>
              <a:t>du</a:t>
            </a:r>
            <a:r>
              <a:rPr sz="1400" spc="-15" dirty="0">
                <a:latin typeface="Arial"/>
                <a:cs typeface="Arial"/>
              </a:rPr>
              <a:t> </a:t>
            </a:r>
            <a:r>
              <a:rPr sz="1400" dirty="0">
                <a:latin typeface="Arial"/>
                <a:cs typeface="Arial"/>
              </a:rPr>
              <a:t>gaz….)</a:t>
            </a:r>
            <a:endParaRPr sz="1400">
              <a:latin typeface="Arial"/>
              <a:cs typeface="Arial"/>
            </a:endParaRPr>
          </a:p>
          <a:p>
            <a:pPr algn="ctr">
              <a:lnSpc>
                <a:spcPct val="100000"/>
              </a:lnSpc>
              <a:spcBef>
                <a:spcPts val="5"/>
              </a:spcBef>
            </a:pPr>
            <a:r>
              <a:rPr sz="1400" dirty="0">
                <a:latin typeface="Arial"/>
                <a:cs typeface="Arial"/>
              </a:rPr>
              <a:t>est</a:t>
            </a:r>
            <a:r>
              <a:rPr sz="1400" spc="-30" dirty="0">
                <a:latin typeface="Arial"/>
                <a:cs typeface="Arial"/>
              </a:rPr>
              <a:t> </a:t>
            </a:r>
            <a:r>
              <a:rPr sz="1400" dirty="0">
                <a:latin typeface="Arial"/>
                <a:cs typeface="Arial"/>
              </a:rPr>
              <a:t>appelée</a:t>
            </a:r>
            <a:r>
              <a:rPr sz="1400" spc="-40" dirty="0">
                <a:latin typeface="Arial"/>
                <a:cs typeface="Arial"/>
              </a:rPr>
              <a:t> </a:t>
            </a:r>
            <a:r>
              <a:rPr sz="1400" dirty="0">
                <a:latin typeface="Arial"/>
                <a:cs typeface="Arial"/>
              </a:rPr>
              <a:t>à</a:t>
            </a:r>
            <a:r>
              <a:rPr sz="1400" spc="-10" dirty="0">
                <a:latin typeface="Arial"/>
                <a:cs typeface="Arial"/>
              </a:rPr>
              <a:t> </a:t>
            </a:r>
            <a:r>
              <a:rPr sz="1400" dirty="0">
                <a:latin typeface="Arial"/>
                <a:cs typeface="Arial"/>
              </a:rPr>
              <a:t>baisser</a:t>
            </a:r>
            <a:r>
              <a:rPr sz="1400" spc="-40" dirty="0">
                <a:latin typeface="Arial"/>
                <a:cs typeface="Arial"/>
              </a:rPr>
              <a:t> </a:t>
            </a:r>
            <a:r>
              <a:rPr sz="1400" dirty="0">
                <a:latin typeface="Arial"/>
                <a:cs typeface="Arial"/>
              </a:rPr>
              <a:t>dans</a:t>
            </a:r>
            <a:r>
              <a:rPr sz="1400" spc="-30" dirty="0">
                <a:latin typeface="Arial"/>
                <a:cs typeface="Arial"/>
              </a:rPr>
              <a:t> </a:t>
            </a:r>
            <a:r>
              <a:rPr sz="1400" dirty="0">
                <a:latin typeface="Arial"/>
                <a:cs typeface="Arial"/>
              </a:rPr>
              <a:t>les</a:t>
            </a:r>
            <a:r>
              <a:rPr sz="1400" spc="-20" dirty="0">
                <a:latin typeface="Arial"/>
                <a:cs typeface="Arial"/>
              </a:rPr>
              <a:t> </a:t>
            </a:r>
            <a:r>
              <a:rPr sz="1400" dirty="0">
                <a:latin typeface="Arial"/>
                <a:cs typeface="Arial"/>
              </a:rPr>
              <a:t>prochaines</a:t>
            </a:r>
            <a:r>
              <a:rPr sz="1400" spc="-55" dirty="0">
                <a:latin typeface="Arial"/>
                <a:cs typeface="Arial"/>
              </a:rPr>
              <a:t> </a:t>
            </a:r>
            <a:r>
              <a:rPr sz="1400" dirty="0">
                <a:latin typeface="Arial"/>
                <a:cs typeface="Arial"/>
              </a:rPr>
              <a:t>années</a:t>
            </a:r>
            <a:endParaRPr sz="1400">
              <a:latin typeface="Arial"/>
              <a:cs typeface="Arial"/>
            </a:endParaRPr>
          </a:p>
        </p:txBody>
      </p:sp>
      <p:sp>
        <p:nvSpPr>
          <p:cNvPr id="13" name="object 13"/>
          <p:cNvSpPr txBox="1">
            <a:spLocks noGrp="1"/>
          </p:cNvSpPr>
          <p:nvPr>
            <p:ph type="sldNum" sz="quarter" idx="7"/>
          </p:nvPr>
        </p:nvSpPr>
        <p:spPr>
          <a:xfrm>
            <a:off x="11025505" y="6591830"/>
            <a:ext cx="229234" cy="167640"/>
          </a:xfrm>
          <a:prstGeom prst="rect">
            <a:avLst/>
          </a:prstGeom>
        </p:spPr>
        <p:txBody>
          <a:bodyPr vert="horz" wrap="square" lIns="0" tIns="0" rIns="0" bIns="0" rtlCol="0">
            <a:spAutoFit/>
          </a:bodyPr>
          <a:lstStyle>
            <a:defPPr>
              <a:defRPr lang="fr-FR"/>
            </a:defPPr>
            <a:lvl1pPr marL="0" algn="l" defTabSz="914400" rtl="0" eaLnBrk="1" latinLnBrk="0" hangingPunct="1">
              <a:defRPr sz="10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ct val="100000"/>
              </a:lnSpc>
            </a:pPr>
            <a:fld id="{81D60167-4931-47E6-BA6A-407CBD079E47}" type="slidenum">
              <a:rPr lang="fr-FR" spc="-5" smtClean="0"/>
              <a:pPr marL="38100">
                <a:lnSpc>
                  <a:spcPct val="100000"/>
                </a:lnSpc>
              </a:pPr>
              <a:t>8</a:t>
            </a:fld>
            <a:endParaRPr spc="-5" dirty="0"/>
          </a:p>
        </p:txBody>
      </p:sp>
    </p:spTree>
    <p:extLst>
      <p:ext uri="{BB962C8B-B14F-4D97-AF65-F5344CB8AC3E}">
        <p14:creationId xmlns:p14="http://schemas.microsoft.com/office/powerpoint/2010/main" val="27452262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90181" y="725233"/>
            <a:ext cx="7210425" cy="5048250"/>
            <a:chOff x="690181" y="725233"/>
            <a:chExt cx="7210425" cy="5048250"/>
          </a:xfrm>
        </p:grpSpPr>
        <p:sp>
          <p:nvSpPr>
            <p:cNvPr id="3" name="object 3"/>
            <p:cNvSpPr/>
            <p:nvPr/>
          </p:nvSpPr>
          <p:spPr>
            <a:xfrm>
              <a:off x="694944" y="729995"/>
              <a:ext cx="7200900" cy="5038725"/>
            </a:xfrm>
            <a:custGeom>
              <a:avLst/>
              <a:gdLst/>
              <a:ahLst/>
              <a:cxnLst/>
              <a:rect l="l" t="t" r="r" b="b"/>
              <a:pathLst>
                <a:path w="7200900" h="5038725">
                  <a:moveTo>
                    <a:pt x="0" y="5038344"/>
                  </a:moveTo>
                  <a:lnTo>
                    <a:pt x="7200900" y="5038344"/>
                  </a:lnTo>
                  <a:lnTo>
                    <a:pt x="7200900" y="0"/>
                  </a:lnTo>
                  <a:lnTo>
                    <a:pt x="0" y="0"/>
                  </a:lnTo>
                  <a:lnTo>
                    <a:pt x="0" y="5038344"/>
                  </a:lnTo>
                  <a:close/>
                </a:path>
              </a:pathLst>
            </a:custGeom>
            <a:ln w="9525">
              <a:solidFill>
                <a:srgbClr val="00005A"/>
              </a:solidFill>
            </a:ln>
          </p:spPr>
          <p:txBody>
            <a:bodyPr wrap="square" lIns="0" tIns="0" rIns="0" bIns="0" rtlCol="0"/>
            <a:lstStyle/>
            <a:p>
              <a:endParaRPr/>
            </a:p>
          </p:txBody>
        </p:sp>
        <p:sp>
          <p:nvSpPr>
            <p:cNvPr id="4" name="object 4"/>
            <p:cNvSpPr/>
            <p:nvPr/>
          </p:nvSpPr>
          <p:spPr>
            <a:xfrm>
              <a:off x="1144524" y="893063"/>
              <a:ext cx="5050790" cy="220979"/>
            </a:xfrm>
            <a:custGeom>
              <a:avLst/>
              <a:gdLst/>
              <a:ahLst/>
              <a:cxnLst/>
              <a:rect l="l" t="t" r="r" b="b"/>
              <a:pathLst>
                <a:path w="5050790" h="220980">
                  <a:moveTo>
                    <a:pt x="5050536" y="0"/>
                  </a:moveTo>
                  <a:lnTo>
                    <a:pt x="0" y="0"/>
                  </a:lnTo>
                  <a:lnTo>
                    <a:pt x="0" y="220979"/>
                  </a:lnTo>
                  <a:lnTo>
                    <a:pt x="5050536" y="220979"/>
                  </a:lnTo>
                  <a:lnTo>
                    <a:pt x="5050536" y="0"/>
                  </a:lnTo>
                  <a:close/>
                </a:path>
              </a:pathLst>
            </a:custGeom>
            <a:solidFill>
              <a:srgbClr val="0000C3"/>
            </a:solidFill>
          </p:spPr>
          <p:txBody>
            <a:bodyPr wrap="square" lIns="0" tIns="0" rIns="0" bIns="0" rtlCol="0"/>
            <a:lstStyle/>
            <a:p>
              <a:endParaRPr/>
            </a:p>
          </p:txBody>
        </p:sp>
        <p:sp>
          <p:nvSpPr>
            <p:cNvPr id="5" name="object 5"/>
            <p:cNvSpPr/>
            <p:nvPr/>
          </p:nvSpPr>
          <p:spPr>
            <a:xfrm>
              <a:off x="1144524" y="893063"/>
              <a:ext cx="5050790" cy="220979"/>
            </a:xfrm>
            <a:custGeom>
              <a:avLst/>
              <a:gdLst/>
              <a:ahLst/>
              <a:cxnLst/>
              <a:rect l="l" t="t" r="r" b="b"/>
              <a:pathLst>
                <a:path w="5050790" h="220980">
                  <a:moveTo>
                    <a:pt x="0" y="220979"/>
                  </a:moveTo>
                  <a:lnTo>
                    <a:pt x="5050536" y="220979"/>
                  </a:lnTo>
                  <a:lnTo>
                    <a:pt x="5050536" y="0"/>
                  </a:lnTo>
                  <a:lnTo>
                    <a:pt x="0" y="0"/>
                  </a:lnTo>
                  <a:lnTo>
                    <a:pt x="0" y="220979"/>
                  </a:lnTo>
                  <a:close/>
                </a:path>
              </a:pathLst>
            </a:custGeom>
            <a:ln w="9525">
              <a:solidFill>
                <a:srgbClr val="8A9FFF"/>
              </a:solidFill>
            </a:ln>
          </p:spPr>
          <p:txBody>
            <a:bodyPr wrap="square" lIns="0" tIns="0" rIns="0" bIns="0" rtlCol="0"/>
            <a:lstStyle/>
            <a:p>
              <a:endParaRPr/>
            </a:p>
          </p:txBody>
        </p:sp>
        <p:sp>
          <p:nvSpPr>
            <p:cNvPr id="6" name="object 6"/>
            <p:cNvSpPr/>
            <p:nvPr/>
          </p:nvSpPr>
          <p:spPr>
            <a:xfrm>
              <a:off x="6195059" y="893063"/>
              <a:ext cx="56515" cy="220979"/>
            </a:xfrm>
            <a:custGeom>
              <a:avLst/>
              <a:gdLst/>
              <a:ahLst/>
              <a:cxnLst/>
              <a:rect l="l" t="t" r="r" b="b"/>
              <a:pathLst>
                <a:path w="56514" h="220980">
                  <a:moveTo>
                    <a:pt x="56387" y="0"/>
                  </a:moveTo>
                  <a:lnTo>
                    <a:pt x="0" y="0"/>
                  </a:lnTo>
                  <a:lnTo>
                    <a:pt x="0" y="220979"/>
                  </a:lnTo>
                  <a:lnTo>
                    <a:pt x="56387" y="220979"/>
                  </a:lnTo>
                  <a:lnTo>
                    <a:pt x="56387" y="0"/>
                  </a:lnTo>
                  <a:close/>
                </a:path>
              </a:pathLst>
            </a:custGeom>
            <a:solidFill>
              <a:srgbClr val="FFDC50"/>
            </a:solidFill>
          </p:spPr>
          <p:txBody>
            <a:bodyPr wrap="square" lIns="0" tIns="0" rIns="0" bIns="0" rtlCol="0"/>
            <a:lstStyle/>
            <a:p>
              <a:endParaRPr/>
            </a:p>
          </p:txBody>
        </p:sp>
      </p:grpSp>
      <p:sp>
        <p:nvSpPr>
          <p:cNvPr id="7" name="object 7"/>
          <p:cNvSpPr txBox="1"/>
          <p:nvPr/>
        </p:nvSpPr>
        <p:spPr>
          <a:xfrm>
            <a:off x="8036179" y="5614212"/>
            <a:ext cx="908050" cy="162560"/>
          </a:xfrm>
          <a:prstGeom prst="rect">
            <a:avLst/>
          </a:prstGeom>
        </p:spPr>
        <p:txBody>
          <a:bodyPr vert="horz" wrap="square" lIns="0" tIns="12700" rIns="0" bIns="0" rtlCol="0">
            <a:spAutoFit/>
          </a:bodyPr>
          <a:lstStyle/>
          <a:p>
            <a:pPr marL="12700">
              <a:lnSpc>
                <a:spcPct val="100000"/>
              </a:lnSpc>
              <a:spcBef>
                <a:spcPts val="100"/>
              </a:spcBef>
            </a:pPr>
            <a:r>
              <a:rPr sz="900" i="1" dirty="0">
                <a:solidFill>
                  <a:srgbClr val="7E7E7E"/>
                </a:solidFill>
                <a:latin typeface="Arial"/>
                <a:cs typeface="Arial"/>
              </a:rPr>
              <a:t>ENTD</a:t>
            </a:r>
            <a:r>
              <a:rPr sz="900" i="1" spc="-30" dirty="0">
                <a:solidFill>
                  <a:srgbClr val="7E7E7E"/>
                </a:solidFill>
                <a:latin typeface="Arial"/>
                <a:cs typeface="Arial"/>
              </a:rPr>
              <a:t> </a:t>
            </a:r>
            <a:r>
              <a:rPr sz="900" i="1" spc="-5" dirty="0">
                <a:solidFill>
                  <a:srgbClr val="7E7E7E"/>
                </a:solidFill>
                <a:latin typeface="Arial"/>
                <a:cs typeface="Arial"/>
              </a:rPr>
              <a:t>2008</a:t>
            </a:r>
            <a:r>
              <a:rPr sz="900" i="1" spc="-40" dirty="0">
                <a:solidFill>
                  <a:srgbClr val="7E7E7E"/>
                </a:solidFill>
                <a:latin typeface="Arial"/>
                <a:cs typeface="Arial"/>
              </a:rPr>
              <a:t> </a:t>
            </a:r>
            <a:r>
              <a:rPr sz="900" i="1" spc="-5" dirty="0">
                <a:solidFill>
                  <a:srgbClr val="7E7E7E"/>
                </a:solidFill>
                <a:latin typeface="Arial"/>
                <a:cs typeface="Arial"/>
              </a:rPr>
              <a:t>2018</a:t>
            </a:r>
            <a:endParaRPr sz="900">
              <a:latin typeface="Arial"/>
              <a:cs typeface="Arial"/>
            </a:endParaRPr>
          </a:p>
        </p:txBody>
      </p:sp>
      <p:sp>
        <p:nvSpPr>
          <p:cNvPr id="9" name="object 9"/>
          <p:cNvSpPr txBox="1"/>
          <p:nvPr/>
        </p:nvSpPr>
        <p:spPr>
          <a:xfrm>
            <a:off x="3525773" y="905636"/>
            <a:ext cx="294640" cy="186690"/>
          </a:xfrm>
          <a:prstGeom prst="rect">
            <a:avLst/>
          </a:prstGeom>
        </p:spPr>
        <p:txBody>
          <a:bodyPr vert="horz" wrap="square" lIns="0" tIns="13335" rIns="0" bIns="0" rtlCol="0">
            <a:spAutoFit/>
          </a:bodyPr>
          <a:lstStyle/>
          <a:p>
            <a:pPr marL="12700">
              <a:lnSpc>
                <a:spcPct val="100000"/>
              </a:lnSpc>
              <a:spcBef>
                <a:spcPts val="105"/>
              </a:spcBef>
            </a:pPr>
            <a:r>
              <a:rPr sz="1050" b="1" dirty="0">
                <a:solidFill>
                  <a:srgbClr val="FFFFFF"/>
                </a:solidFill>
                <a:latin typeface="Arial"/>
                <a:cs typeface="Arial"/>
              </a:rPr>
              <a:t>84%</a:t>
            </a:r>
            <a:endParaRPr sz="1050">
              <a:latin typeface="Arial"/>
              <a:cs typeface="Arial"/>
            </a:endParaRPr>
          </a:p>
        </p:txBody>
      </p:sp>
      <p:sp>
        <p:nvSpPr>
          <p:cNvPr id="10" name="object 10"/>
          <p:cNvSpPr/>
          <p:nvPr/>
        </p:nvSpPr>
        <p:spPr>
          <a:xfrm>
            <a:off x="5853684" y="835152"/>
            <a:ext cx="370840" cy="58419"/>
          </a:xfrm>
          <a:custGeom>
            <a:avLst/>
            <a:gdLst/>
            <a:ahLst/>
            <a:cxnLst/>
            <a:rect l="l" t="t" r="r" b="b"/>
            <a:pathLst>
              <a:path w="370839" h="58419">
                <a:moveTo>
                  <a:pt x="370331" y="57912"/>
                </a:moveTo>
                <a:lnTo>
                  <a:pt x="57912" y="0"/>
                </a:lnTo>
                <a:lnTo>
                  <a:pt x="0" y="0"/>
                </a:lnTo>
              </a:path>
            </a:pathLst>
          </a:custGeom>
          <a:ln w="9525">
            <a:solidFill>
              <a:srgbClr val="A6A6A6"/>
            </a:solidFill>
          </a:ln>
        </p:spPr>
        <p:txBody>
          <a:bodyPr wrap="square" lIns="0" tIns="0" rIns="0" bIns="0" rtlCol="0"/>
          <a:lstStyle/>
          <a:p>
            <a:endParaRPr/>
          </a:p>
        </p:txBody>
      </p:sp>
      <p:sp>
        <p:nvSpPr>
          <p:cNvPr id="11" name="object 11"/>
          <p:cNvSpPr txBox="1"/>
          <p:nvPr/>
        </p:nvSpPr>
        <p:spPr>
          <a:xfrm>
            <a:off x="5613908" y="736853"/>
            <a:ext cx="219710" cy="186690"/>
          </a:xfrm>
          <a:prstGeom prst="rect">
            <a:avLst/>
          </a:prstGeom>
        </p:spPr>
        <p:txBody>
          <a:bodyPr vert="horz" wrap="square" lIns="0" tIns="13335" rIns="0" bIns="0" rtlCol="0">
            <a:spAutoFit/>
          </a:bodyPr>
          <a:lstStyle/>
          <a:p>
            <a:pPr marL="12700">
              <a:lnSpc>
                <a:spcPct val="100000"/>
              </a:lnSpc>
              <a:spcBef>
                <a:spcPts val="105"/>
              </a:spcBef>
            </a:pPr>
            <a:r>
              <a:rPr sz="1050" b="1" dirty="0">
                <a:solidFill>
                  <a:srgbClr val="404040"/>
                </a:solidFill>
                <a:latin typeface="Arial"/>
                <a:cs typeface="Arial"/>
              </a:rPr>
              <a:t>1%</a:t>
            </a:r>
            <a:endParaRPr sz="1050">
              <a:latin typeface="Arial"/>
              <a:cs typeface="Arial"/>
            </a:endParaRPr>
          </a:p>
        </p:txBody>
      </p:sp>
      <p:sp>
        <p:nvSpPr>
          <p:cNvPr id="12" name="object 12"/>
          <p:cNvSpPr txBox="1"/>
          <p:nvPr/>
        </p:nvSpPr>
        <p:spPr>
          <a:xfrm>
            <a:off x="6270116" y="705358"/>
            <a:ext cx="219710" cy="186690"/>
          </a:xfrm>
          <a:prstGeom prst="rect">
            <a:avLst/>
          </a:prstGeom>
        </p:spPr>
        <p:txBody>
          <a:bodyPr vert="horz" wrap="square" lIns="0" tIns="13335" rIns="0" bIns="0" rtlCol="0">
            <a:spAutoFit/>
          </a:bodyPr>
          <a:lstStyle/>
          <a:p>
            <a:pPr marL="12700">
              <a:lnSpc>
                <a:spcPct val="100000"/>
              </a:lnSpc>
              <a:spcBef>
                <a:spcPts val="105"/>
              </a:spcBef>
            </a:pPr>
            <a:r>
              <a:rPr sz="1050" b="1" dirty="0">
                <a:solidFill>
                  <a:srgbClr val="404040"/>
                </a:solidFill>
                <a:latin typeface="Arial"/>
                <a:cs typeface="Arial"/>
              </a:rPr>
              <a:t>2%</a:t>
            </a:r>
            <a:endParaRPr sz="1050">
              <a:latin typeface="Arial"/>
              <a:cs typeface="Arial"/>
            </a:endParaRPr>
          </a:p>
        </p:txBody>
      </p:sp>
      <p:graphicFrame>
        <p:nvGraphicFramePr>
          <p:cNvPr id="13" name="object 13"/>
          <p:cNvGraphicFramePr>
            <a:graphicFrameLocks noGrp="1"/>
          </p:cNvGraphicFramePr>
          <p:nvPr/>
        </p:nvGraphicFramePr>
        <p:xfrm>
          <a:off x="6251447" y="888301"/>
          <a:ext cx="955040" cy="220345"/>
        </p:xfrm>
        <a:graphic>
          <a:graphicData uri="http://schemas.openxmlformats.org/drawingml/2006/table">
            <a:tbl>
              <a:tblPr firstRow="1" bandRow="1">
                <a:tableStyleId>{2D5ABB26-0587-4C30-8999-92F81FD0307C}</a:tableStyleId>
              </a:tblPr>
              <a:tblGrid>
                <a:gridCol w="109855">
                  <a:extLst>
                    <a:ext uri="{9D8B030D-6E8A-4147-A177-3AD203B41FA5}">
                      <a16:colId xmlns:a16="http://schemas.microsoft.com/office/drawing/2014/main" val="20000"/>
                    </a:ext>
                  </a:extLst>
                </a:gridCol>
                <a:gridCol w="646430">
                  <a:extLst>
                    <a:ext uri="{9D8B030D-6E8A-4147-A177-3AD203B41FA5}">
                      <a16:colId xmlns:a16="http://schemas.microsoft.com/office/drawing/2014/main" val="20001"/>
                    </a:ext>
                  </a:extLst>
                </a:gridCol>
                <a:gridCol w="198755">
                  <a:extLst>
                    <a:ext uri="{9D8B030D-6E8A-4147-A177-3AD203B41FA5}">
                      <a16:colId xmlns:a16="http://schemas.microsoft.com/office/drawing/2014/main" val="20002"/>
                    </a:ext>
                  </a:extLst>
                </a:gridCol>
              </a:tblGrid>
              <a:tr h="220345">
                <a:tc>
                  <a:txBody>
                    <a:bodyPr/>
                    <a:lstStyle/>
                    <a:p>
                      <a:pPr>
                        <a:lnSpc>
                          <a:spcPct val="100000"/>
                        </a:lnSpc>
                      </a:pPr>
                      <a:endParaRPr sz="1300">
                        <a:latin typeface="Times New Roman"/>
                        <a:cs typeface="Times New Roman"/>
                      </a:endParaRPr>
                    </a:p>
                  </a:txBody>
                  <a:tcPr marL="0" marR="0" marT="0" marB="0">
                    <a:lnR w="9525">
                      <a:solidFill>
                        <a:srgbClr val="FF0000"/>
                      </a:solidFill>
                      <a:prstDash val="solid"/>
                    </a:lnR>
                    <a:solidFill>
                      <a:srgbClr val="82C7F9"/>
                    </a:solidFill>
                  </a:tcPr>
                </a:tc>
                <a:tc>
                  <a:txBody>
                    <a:bodyPr/>
                    <a:lstStyle/>
                    <a:p>
                      <a:pPr marL="191135">
                        <a:lnSpc>
                          <a:spcPct val="100000"/>
                        </a:lnSpc>
                        <a:spcBef>
                          <a:spcPts val="204"/>
                        </a:spcBef>
                      </a:pPr>
                      <a:r>
                        <a:rPr sz="1050" b="1" dirty="0">
                          <a:solidFill>
                            <a:srgbClr val="FFFFFF"/>
                          </a:solidFill>
                          <a:latin typeface="Arial"/>
                          <a:cs typeface="Arial"/>
                        </a:rPr>
                        <a:t>11%</a:t>
                      </a:r>
                      <a:endParaRPr sz="1050">
                        <a:latin typeface="Arial"/>
                        <a:cs typeface="Arial"/>
                      </a:endParaRPr>
                    </a:p>
                  </a:txBody>
                  <a:tcPr marL="0" marR="0" marT="26034" marB="0">
                    <a:lnL w="9525">
                      <a:solidFill>
                        <a:srgbClr val="FF0000"/>
                      </a:solidFill>
                      <a:prstDash val="solid"/>
                    </a:lnL>
                    <a:lnR w="9525">
                      <a:solidFill>
                        <a:srgbClr val="FF0000"/>
                      </a:solidFill>
                      <a:prstDash val="solid"/>
                    </a:lnR>
                    <a:lnT w="9525">
                      <a:solidFill>
                        <a:srgbClr val="FF0000"/>
                      </a:solidFill>
                      <a:prstDash val="solid"/>
                    </a:lnT>
                    <a:lnB w="9525">
                      <a:solidFill>
                        <a:srgbClr val="FF0000"/>
                      </a:solidFill>
                      <a:prstDash val="solid"/>
                    </a:lnB>
                    <a:solidFill>
                      <a:srgbClr val="FF6699"/>
                    </a:solidFill>
                  </a:tcPr>
                </a:tc>
                <a:tc>
                  <a:txBody>
                    <a:bodyPr/>
                    <a:lstStyle/>
                    <a:p>
                      <a:pPr>
                        <a:lnSpc>
                          <a:spcPct val="100000"/>
                        </a:lnSpc>
                        <a:spcBef>
                          <a:spcPts val="204"/>
                        </a:spcBef>
                      </a:pPr>
                      <a:r>
                        <a:rPr sz="1050" b="1" dirty="0">
                          <a:solidFill>
                            <a:srgbClr val="FFFFFF"/>
                          </a:solidFill>
                          <a:latin typeface="Arial"/>
                          <a:cs typeface="Arial"/>
                        </a:rPr>
                        <a:t>3%</a:t>
                      </a:r>
                      <a:endParaRPr sz="1050">
                        <a:latin typeface="Arial"/>
                        <a:cs typeface="Arial"/>
                      </a:endParaRPr>
                    </a:p>
                  </a:txBody>
                  <a:tcPr marL="0" marR="0" marT="26034" marB="0">
                    <a:lnL w="9525">
                      <a:solidFill>
                        <a:srgbClr val="FF0000"/>
                      </a:solidFill>
                      <a:prstDash val="solid"/>
                    </a:lnL>
                    <a:solidFill>
                      <a:srgbClr val="00136D"/>
                    </a:solidFill>
                  </a:tcPr>
                </a:tc>
                <a:extLst>
                  <a:ext uri="{0D108BD9-81ED-4DB2-BD59-A6C34878D82A}">
                    <a16:rowId xmlns:a16="http://schemas.microsoft.com/office/drawing/2014/main" val="10000"/>
                  </a:ext>
                </a:extLst>
              </a:tr>
            </a:tbl>
          </a:graphicData>
        </a:graphic>
      </p:graphicFrame>
      <p:sp>
        <p:nvSpPr>
          <p:cNvPr id="14" name="object 14"/>
          <p:cNvSpPr/>
          <p:nvPr/>
        </p:nvSpPr>
        <p:spPr>
          <a:xfrm>
            <a:off x="726948" y="1200911"/>
            <a:ext cx="1111250" cy="218440"/>
          </a:xfrm>
          <a:custGeom>
            <a:avLst/>
            <a:gdLst/>
            <a:ahLst/>
            <a:cxnLst/>
            <a:rect l="l" t="t" r="r" b="b"/>
            <a:pathLst>
              <a:path w="1111250" h="218440">
                <a:moveTo>
                  <a:pt x="0" y="36322"/>
                </a:moveTo>
                <a:lnTo>
                  <a:pt x="2853" y="22181"/>
                </a:lnTo>
                <a:lnTo>
                  <a:pt x="10636" y="10636"/>
                </a:lnTo>
                <a:lnTo>
                  <a:pt x="22181" y="2853"/>
                </a:lnTo>
                <a:lnTo>
                  <a:pt x="36321" y="0"/>
                </a:lnTo>
                <a:lnTo>
                  <a:pt x="1074674" y="0"/>
                </a:lnTo>
                <a:lnTo>
                  <a:pt x="1088814" y="2853"/>
                </a:lnTo>
                <a:lnTo>
                  <a:pt x="1100359" y="10636"/>
                </a:lnTo>
                <a:lnTo>
                  <a:pt x="1108142" y="22181"/>
                </a:lnTo>
                <a:lnTo>
                  <a:pt x="1110995" y="36322"/>
                </a:lnTo>
                <a:lnTo>
                  <a:pt x="1110995" y="181610"/>
                </a:lnTo>
                <a:lnTo>
                  <a:pt x="1108142" y="195750"/>
                </a:lnTo>
                <a:lnTo>
                  <a:pt x="1100359" y="207295"/>
                </a:lnTo>
                <a:lnTo>
                  <a:pt x="1088814" y="215078"/>
                </a:lnTo>
                <a:lnTo>
                  <a:pt x="1074674" y="217932"/>
                </a:lnTo>
                <a:lnTo>
                  <a:pt x="36321" y="217932"/>
                </a:lnTo>
                <a:lnTo>
                  <a:pt x="22181" y="215078"/>
                </a:lnTo>
                <a:lnTo>
                  <a:pt x="10636" y="207295"/>
                </a:lnTo>
                <a:lnTo>
                  <a:pt x="2853" y="195750"/>
                </a:lnTo>
                <a:lnTo>
                  <a:pt x="0" y="181610"/>
                </a:lnTo>
                <a:lnTo>
                  <a:pt x="0" y="36322"/>
                </a:lnTo>
                <a:close/>
              </a:path>
            </a:pathLst>
          </a:custGeom>
          <a:ln w="12700">
            <a:solidFill>
              <a:srgbClr val="00136D"/>
            </a:solidFill>
          </a:ln>
        </p:spPr>
        <p:txBody>
          <a:bodyPr wrap="square" lIns="0" tIns="0" rIns="0" bIns="0" rtlCol="0"/>
          <a:lstStyle/>
          <a:p>
            <a:endParaRPr/>
          </a:p>
        </p:txBody>
      </p:sp>
      <p:sp>
        <p:nvSpPr>
          <p:cNvPr id="15" name="object 15"/>
          <p:cNvSpPr txBox="1"/>
          <p:nvPr/>
        </p:nvSpPr>
        <p:spPr>
          <a:xfrm>
            <a:off x="1000150" y="1201673"/>
            <a:ext cx="56324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En</a:t>
            </a:r>
            <a:r>
              <a:rPr sz="1200" spc="-80" dirty="0">
                <a:latin typeface="Arial"/>
                <a:cs typeface="Arial"/>
              </a:rPr>
              <a:t> </a:t>
            </a:r>
            <a:r>
              <a:rPr sz="1200" spc="-25" dirty="0">
                <a:latin typeface="Arial"/>
                <a:cs typeface="Arial"/>
              </a:rPr>
              <a:t>v.km</a:t>
            </a:r>
            <a:endParaRPr sz="1200">
              <a:latin typeface="Arial"/>
              <a:cs typeface="Arial"/>
            </a:endParaRPr>
          </a:p>
        </p:txBody>
      </p:sp>
      <p:pic>
        <p:nvPicPr>
          <p:cNvPr id="16" name="object 16"/>
          <p:cNvPicPr/>
          <p:nvPr/>
        </p:nvPicPr>
        <p:blipFill>
          <a:blip r:embed="rId2" cstate="print"/>
          <a:stretch>
            <a:fillRect/>
          </a:stretch>
        </p:blipFill>
        <p:spPr>
          <a:xfrm>
            <a:off x="964704" y="1621640"/>
            <a:ext cx="6351500" cy="4052402"/>
          </a:xfrm>
          <a:prstGeom prst="rect">
            <a:avLst/>
          </a:prstGeom>
        </p:spPr>
      </p:pic>
      <p:sp>
        <p:nvSpPr>
          <p:cNvPr id="17" name="object 17"/>
          <p:cNvSpPr txBox="1">
            <a:spLocks noGrp="1"/>
          </p:cNvSpPr>
          <p:nvPr>
            <p:ph type="sldNum" sz="quarter" idx="7"/>
          </p:nvPr>
        </p:nvSpPr>
        <p:spPr>
          <a:xfrm>
            <a:off x="11025505" y="6591830"/>
            <a:ext cx="229234" cy="167640"/>
          </a:xfrm>
          <a:prstGeom prst="rect">
            <a:avLst/>
          </a:prstGeom>
        </p:spPr>
        <p:txBody>
          <a:bodyPr vert="horz" wrap="square" lIns="0" tIns="0" rIns="0" bIns="0" rtlCol="0">
            <a:spAutoFit/>
          </a:bodyPr>
          <a:lstStyle>
            <a:defPPr>
              <a:defRPr lang="fr-FR"/>
            </a:defPPr>
            <a:lvl1pPr marL="0" algn="l" defTabSz="914400" rtl="0" eaLnBrk="1" latinLnBrk="0" hangingPunct="1">
              <a:defRPr sz="10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ct val="100000"/>
              </a:lnSpc>
            </a:pPr>
            <a:fld id="{81D60167-4931-47E6-BA6A-407CBD079E47}" type="slidenum">
              <a:rPr lang="fr-FR" spc="-5" smtClean="0"/>
              <a:pPr marL="38100">
                <a:lnSpc>
                  <a:spcPct val="100000"/>
                </a:lnSpc>
              </a:pPr>
              <a:t>9</a:t>
            </a:fld>
            <a:endParaRPr spc="-5" dirty="0"/>
          </a:p>
        </p:txBody>
      </p:sp>
      <p:sp>
        <p:nvSpPr>
          <p:cNvPr id="18" name="ZoneTexte 17">
            <a:extLst>
              <a:ext uri="{FF2B5EF4-FFF2-40B4-BE49-F238E27FC236}">
                <a16:creationId xmlns:a16="http://schemas.microsoft.com/office/drawing/2014/main" id="{E37875D2-67ED-5FFE-04AE-D8E7E7B096D3}"/>
              </a:ext>
            </a:extLst>
          </p:cNvPr>
          <p:cNvSpPr txBox="1"/>
          <p:nvPr/>
        </p:nvSpPr>
        <p:spPr>
          <a:xfrm>
            <a:off x="572756" y="170822"/>
            <a:ext cx="10842171" cy="523220"/>
          </a:xfrm>
          <a:prstGeom prst="rect">
            <a:avLst/>
          </a:prstGeom>
          <a:noFill/>
        </p:spPr>
        <p:txBody>
          <a:bodyPr wrap="square" rtlCol="0">
            <a:spAutoFit/>
          </a:bodyPr>
          <a:lstStyle/>
          <a:p>
            <a:r>
              <a:rPr lang="fr-FR" sz="2800" dirty="0"/>
              <a:t>La</a:t>
            </a:r>
            <a:r>
              <a:rPr lang="fr-FR" sz="2800" spc="-5" dirty="0"/>
              <a:t> voiture</a:t>
            </a:r>
            <a:r>
              <a:rPr lang="fr-FR" sz="2800" spc="5" dirty="0"/>
              <a:t> </a:t>
            </a:r>
            <a:r>
              <a:rPr lang="fr-FR" sz="2800" spc="-5" dirty="0"/>
              <a:t>individuelle, </a:t>
            </a:r>
            <a:r>
              <a:rPr lang="fr-FR" sz="2800" dirty="0"/>
              <a:t> pour</a:t>
            </a:r>
            <a:r>
              <a:rPr lang="fr-FR" sz="2800" spc="-10" dirty="0"/>
              <a:t> </a:t>
            </a:r>
            <a:r>
              <a:rPr lang="fr-FR" sz="2800" dirty="0"/>
              <a:t>tout</a:t>
            </a:r>
            <a:r>
              <a:rPr lang="fr-FR" sz="2800" spc="-35" dirty="0"/>
              <a:t> </a:t>
            </a:r>
            <a:r>
              <a:rPr lang="fr-FR" sz="2800" dirty="0"/>
              <a:t>faire,</a:t>
            </a:r>
            <a:r>
              <a:rPr lang="fr-FR" sz="2800" spc="-45" dirty="0"/>
              <a:t> </a:t>
            </a:r>
            <a:r>
              <a:rPr lang="fr-FR" sz="2800" dirty="0"/>
              <a:t>quelle</a:t>
            </a:r>
            <a:r>
              <a:rPr lang="fr-FR" sz="2800" spc="-30" dirty="0"/>
              <a:t> </a:t>
            </a:r>
            <a:r>
              <a:rPr lang="fr-FR" sz="2800" dirty="0"/>
              <a:t>que </a:t>
            </a:r>
            <a:r>
              <a:rPr lang="fr-FR" sz="2800" spc="-540" dirty="0"/>
              <a:t> </a:t>
            </a:r>
            <a:r>
              <a:rPr lang="fr-FR" sz="2800" dirty="0"/>
              <a:t>soit</a:t>
            </a:r>
            <a:r>
              <a:rPr lang="fr-FR" sz="2800" spc="-20" dirty="0"/>
              <a:t> </a:t>
            </a:r>
            <a:r>
              <a:rPr lang="fr-FR" sz="2800" dirty="0"/>
              <a:t>la</a:t>
            </a:r>
            <a:r>
              <a:rPr lang="fr-FR" sz="2800" spc="-25" dirty="0"/>
              <a:t> </a:t>
            </a:r>
            <a:r>
              <a:rPr lang="fr-FR" sz="2800" dirty="0"/>
              <a:t>distance</a:t>
            </a:r>
          </a:p>
        </p:txBody>
      </p:sp>
    </p:spTree>
    <p:extLst>
      <p:ext uri="{BB962C8B-B14F-4D97-AF65-F5344CB8AC3E}">
        <p14:creationId xmlns:p14="http://schemas.microsoft.com/office/powerpoint/2010/main" val="8378044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e97a53b-344d-49ec-99ff-432b50311ac3">
      <UserInfo>
        <DisplayName>Florent Perrin</DisplayName>
        <AccountId>301</AccountId>
        <AccountType/>
      </UserInfo>
      <UserInfo>
        <DisplayName>Mathieu Ippolito</DisplayName>
        <AccountId>21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F1CBA9AE7E1749951B8378F259FCF5" ma:contentTypeVersion="12" ma:contentTypeDescription="Create a new document." ma:contentTypeScope="" ma:versionID="3be11e539ceb0a726600b7a49064171d">
  <xsd:schema xmlns:xsd="http://www.w3.org/2001/XMLSchema" xmlns:xs="http://www.w3.org/2001/XMLSchema" xmlns:p="http://schemas.microsoft.com/office/2006/metadata/properties" xmlns:ns2="270dff4e-aa8c-4829-9496-e01afd06f096" xmlns:ns3="1e97a53b-344d-49ec-99ff-432b50311ac3" targetNamespace="http://schemas.microsoft.com/office/2006/metadata/properties" ma:root="true" ma:fieldsID="e299259eaf7029e8d569df1e17cde94d" ns2:_="" ns3:_="">
    <xsd:import namespace="270dff4e-aa8c-4829-9496-e01afd06f096"/>
    <xsd:import namespace="1e97a53b-344d-49ec-99ff-432b50311ac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dff4e-aa8c-4829-9496-e01afd06f0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e97a53b-344d-49ec-99ff-432b50311ac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7A7339-3469-4559-9F68-A006650DA9D8}">
  <ds:schemaRefs>
    <ds:schemaRef ds:uri="http://www.w3.org/XML/1998/namespace"/>
    <ds:schemaRef ds:uri="http://schemas.microsoft.com/office/2006/documentManagement/types"/>
    <ds:schemaRef ds:uri="http://schemas.microsoft.com/office/2006/metadata/properties"/>
    <ds:schemaRef ds:uri="http://purl.org/dc/terms/"/>
    <ds:schemaRef ds:uri="270dff4e-aa8c-4829-9496-e01afd06f096"/>
    <ds:schemaRef ds:uri="http://purl.org/dc/elements/1.1/"/>
    <ds:schemaRef ds:uri="1e97a53b-344d-49ec-99ff-432b50311ac3"/>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D4053DA3-7DAF-4E97-A6AD-F07E159D2989}">
  <ds:schemaRefs>
    <ds:schemaRef ds:uri="http://schemas.microsoft.com/sharepoint/v3/contenttype/forms"/>
  </ds:schemaRefs>
</ds:datastoreItem>
</file>

<file path=customXml/itemProps3.xml><?xml version="1.0" encoding="utf-8"?>
<ds:datastoreItem xmlns:ds="http://schemas.openxmlformats.org/officeDocument/2006/customXml" ds:itemID="{52809A8C-126C-4870-83D6-14778C5214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0dff4e-aa8c-4829-9496-e01afd06f096"/>
    <ds:schemaRef ds:uri="1e97a53b-344d-49ec-99ff-432b50311a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11222</TotalTime>
  <Words>4779</Words>
  <Application>Microsoft Office PowerPoint</Application>
  <PresentationFormat>Widescreen</PresentationFormat>
  <Paragraphs>591</Paragraphs>
  <Slides>48</Slides>
  <Notes>10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48</vt:i4>
      </vt:variant>
    </vt:vector>
  </HeadingPairs>
  <TitlesOfParts>
    <vt:vector size="66" baseType="lpstr">
      <vt:lpstr>Arial</vt:lpstr>
      <vt:lpstr>Arial Black</vt:lpstr>
      <vt:lpstr>Calibri</vt:lpstr>
      <vt:lpstr>Calibri Light</vt:lpstr>
      <vt:lpstr>Calibri Light </vt:lpstr>
      <vt:lpstr>Calibri Light    </vt:lpstr>
      <vt:lpstr>Courier New</vt:lpstr>
      <vt:lpstr>Franklin Gothic Heavy</vt:lpstr>
      <vt:lpstr>Montserrat</vt:lpstr>
      <vt:lpstr>Open Sans</vt:lpstr>
      <vt:lpstr>Poppins</vt:lpstr>
      <vt:lpstr>Quicksand</vt:lpstr>
      <vt:lpstr>Roboto</vt:lpstr>
      <vt:lpstr>Tahoma</vt:lpstr>
      <vt:lpstr>Times New Roman</vt:lpstr>
      <vt:lpstr>Verdana</vt:lpstr>
      <vt:lpstr>Wingdings</vt:lpstr>
      <vt:lpstr>Thème Office</vt:lpstr>
      <vt:lpstr>PowerPoint Presentation</vt:lpstr>
      <vt:lpstr>PowerPoint Presentation</vt:lpstr>
      <vt:lpstr>PowerPoint Presentation</vt:lpstr>
      <vt:lpstr>Les défis de la mobilité de demain. Enfin….d’aujourd’hui</vt:lpstr>
      <vt:lpstr>La double contrainte carbone</vt:lpstr>
      <vt:lpstr>Réchauffement : les transports, 1er poste d’émissions de CO2 en France</vt:lpstr>
      <vt:lpstr>La route est droite…</vt:lpstr>
      <vt:lpstr>Énergies fossiles : les transports, complètement dépendants au pétrole</vt:lpstr>
      <vt:lpstr>PowerPoint Presentation</vt:lpstr>
      <vt:lpstr>PowerPoint Presentation</vt:lpstr>
      <vt:lpstr>PowerPoint Presentation</vt:lpstr>
      <vt:lpstr>PowerPoint Presentation</vt:lpstr>
      <vt:lpstr>PowerPoint Presentation</vt:lpstr>
      <vt:lpstr>UNE NOUVELLE POLITIQUE DE MOBILITÉ  POUR AMÉLIORER LE QUOTIDIEN</vt:lpstr>
      <vt:lpstr>PowerPoint Presentation</vt:lpstr>
      <vt:lpstr>PowerPoint Presentation</vt:lpstr>
      <vt:lpstr>PowerPoint Presentation</vt:lpstr>
      <vt:lpstr>CERN Mobility  Car Fleet Optimisation  Meeting 15.09.2022 </vt:lpstr>
      <vt:lpstr>Agenda</vt:lpstr>
      <vt:lpstr>PowerPoint Presentation</vt:lpstr>
      <vt:lpstr>CERN Masterplan 2040 – Mobility chapter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car modal – long term repartition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Eric Boiron</dc:creator>
  <cp:lastModifiedBy>Gilles Bollinger</cp:lastModifiedBy>
  <cp:revision>77</cp:revision>
  <cp:lastPrinted>2019-06-17T14:55:54Z</cp:lastPrinted>
  <dcterms:created xsi:type="dcterms:W3CDTF">2019-05-21T08:17:31Z</dcterms:created>
  <dcterms:modified xsi:type="dcterms:W3CDTF">2022-09-16T06:45:26Z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0x01010087F1CBA9AE7E1749951B8378F259FCF5</vt:lpwstr>
  </property>
</Properties>
</file>