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3" r:id="rId5"/>
    <p:sldMasterId id="2147483654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y="68580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  <p:embeddedFont>
      <p:font typeface="Encode Sans Black"/>
      <p:bold r:id="rId31"/>
    </p:embeddedFont>
    <p:embeddedFont>
      <p:font typeface="Open Sans Light"/>
      <p:regular r:id="rId32"/>
      <p:bold r:id="rId33"/>
      <p:italic r:id="rId34"/>
      <p:boldItalic r:id="rId35"/>
    </p:embeddedFont>
    <p:embeddedFont>
      <p:font typeface="Open Sans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88">
          <p15:clr>
            <a:srgbClr val="A4A3A4"/>
          </p15:clr>
        </p15:guide>
        <p15:guide id="2" pos="4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C545F41-D3B5-492A-9BF0-EE243E4EE971}">
  <a:tblStyle styleId="{9C545F41-D3B5-492A-9BF0-EE243E4EE97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88" orient="horz"/>
        <p:guide pos="47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Roboto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EncodeSansBlack-bold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4.xml"/><Relationship Id="rId33" Type="http://schemas.openxmlformats.org/officeDocument/2006/relationships/font" Target="fonts/OpenSansLight-bold.fntdata"/><Relationship Id="rId10" Type="http://schemas.openxmlformats.org/officeDocument/2006/relationships/slide" Target="slides/slide3.xml"/><Relationship Id="rId32" Type="http://schemas.openxmlformats.org/officeDocument/2006/relationships/font" Target="fonts/OpenSansLight-regular.fntdata"/><Relationship Id="rId13" Type="http://schemas.openxmlformats.org/officeDocument/2006/relationships/slide" Target="slides/slide6.xml"/><Relationship Id="rId35" Type="http://schemas.openxmlformats.org/officeDocument/2006/relationships/font" Target="fonts/OpenSansLight-boldItalic.fntdata"/><Relationship Id="rId12" Type="http://schemas.openxmlformats.org/officeDocument/2006/relationships/slide" Target="slides/slide5.xml"/><Relationship Id="rId34" Type="http://schemas.openxmlformats.org/officeDocument/2006/relationships/font" Target="fonts/OpenSansLight-italic.fntdata"/><Relationship Id="rId15" Type="http://schemas.openxmlformats.org/officeDocument/2006/relationships/slide" Target="slides/slide8.xml"/><Relationship Id="rId37" Type="http://schemas.openxmlformats.org/officeDocument/2006/relationships/font" Target="fonts/OpenSans-bold.fntdata"/><Relationship Id="rId14" Type="http://schemas.openxmlformats.org/officeDocument/2006/relationships/slide" Target="slides/slide7.xml"/><Relationship Id="rId36" Type="http://schemas.openxmlformats.org/officeDocument/2006/relationships/font" Target="fonts/OpenSans-regular.fntdata"/><Relationship Id="rId17" Type="http://schemas.openxmlformats.org/officeDocument/2006/relationships/slide" Target="slides/slide10.xml"/><Relationship Id="rId39" Type="http://schemas.openxmlformats.org/officeDocument/2006/relationships/font" Target="fonts/OpenSans-boldItalic.fntdata"/><Relationship Id="rId16" Type="http://schemas.openxmlformats.org/officeDocument/2006/relationships/slide" Target="slides/slide9.xml"/><Relationship Id="rId38" Type="http://schemas.openxmlformats.org/officeDocument/2006/relationships/font" Target="fonts/OpenSans-italic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Add name,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add taiwan team to the </a:t>
            </a:r>
            <a:r>
              <a:rPr lang="en-US"/>
              <a:t>hardware development, logo of taiwan team (next to W)</a:t>
            </a:r>
            <a:endParaRPr/>
          </a:p>
        </p:txBody>
      </p:sp>
      <p:sp>
        <p:nvSpPr>
          <p:cNvPr id="39" name="Google Shape;39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cut the “a”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x, y in between the red and blue box; arrows on the transition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4" name="Google Shape;154;p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2ee6cefa99_0_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Introduce the layer/args we’ve implemented in HLS4ML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GRU layer developed in UW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g22ee6cefa99_0_5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2ee6cefa99_0_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Introduce the layer/args we’ve implemented in HLS4ML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cut the 10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g22ee6cefa99_0_6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560372e7bc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US"/>
              <a:t>Show the LFADs performance on FPGAs ( target board, latency, throughput, etc)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g2560372e7bc_0_2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58017a68cb_0_2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58017a68cb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Introduce RAE: very similar to LFADs</a:t>
            </a:r>
            <a:endParaRPr/>
          </a:p>
        </p:txBody>
      </p:sp>
      <p:sp>
        <p:nvSpPr>
          <p:cNvPr id="188" name="Google Shape;188;g258017a68cb_0_2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581e6d40e1_0_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2581e6d40e1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model we are going to </a:t>
            </a:r>
            <a:r>
              <a:rPr lang="en-US"/>
              <a:t>deploy</a:t>
            </a:r>
            <a:r>
              <a:rPr lang="en-US"/>
              <a:t> onto FPGA to </a:t>
            </a:r>
            <a:r>
              <a:rPr lang="en-US"/>
              <a:t>detect</a:t>
            </a:r>
            <a:r>
              <a:rPr lang="en-US"/>
              <a:t> spindle (MRAE)</a:t>
            </a:r>
            <a:endParaRPr/>
          </a:p>
        </p:txBody>
      </p:sp>
      <p:sp>
        <p:nvSpPr>
          <p:cNvPr id="245" name="Google Shape;245;g2581e6d40e1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2ee6cefa99_1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US"/>
              <a:t>one bullet: adding gaussian, extend to MRAE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US"/>
              <a:t>combine “DONE”, looking to extend to MRAE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5" name="Google Shape;255;g22ee6cefa99_1_1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258017a68cb_0_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US"/>
              <a:t>one bullet: adding gaussian, extend to MRAE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US"/>
              <a:t>combine “DONE”, looking to extend to MRAE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3" name="Google Shape;263;g258017a68cb_0_7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258017a68cb_0_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US"/>
              <a:t>one bullet: adding gaussian, extend to MRAE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US"/>
              <a:t>combine “DONE”, looking to extend to MRAE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3" name="Google Shape;273;g258017a68cb_0_8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2" name="Google Shape;282;p1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en-US"/>
              <a:t>deploy a deep learning model that is used for processing neural data onto FPGA to </a:t>
            </a:r>
            <a:r>
              <a:rPr lang="en-US"/>
              <a:t>help</a:t>
            </a:r>
            <a:r>
              <a:rPr lang="en-US"/>
              <a:t> </a:t>
            </a:r>
            <a:endParaRPr/>
          </a:p>
        </p:txBody>
      </p:sp>
      <p:sp>
        <p:nvSpPr>
          <p:cNvPr id="55" name="Google Shape;55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2ee6cefa9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US"/>
              <a:t>We will have controlled experiment. One with </a:t>
            </a:r>
            <a:r>
              <a:rPr lang="en-US"/>
              <a:t>spindle, and one without spindle.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US"/>
              <a:t>waive the click, no empty slides at the beginning. And only build when it’s necessary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en-US"/>
              <a:t>font size 16 - 18</a:t>
            </a:r>
            <a:endParaRPr/>
          </a:p>
        </p:txBody>
      </p:sp>
      <p:sp>
        <p:nvSpPr>
          <p:cNvPr id="62" name="Google Shape;62;g22ee6cefa99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en-US"/>
              <a:t>System setup: a diagram shows the proposed system. FPGA and headstage on the subject (Monkey)</a:t>
            </a:r>
            <a:endParaRPr/>
          </a:p>
        </p:txBody>
      </p:sp>
      <p:sp>
        <p:nvSpPr>
          <p:cNvPr id="77" name="Google Shape;77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US"/>
              <a:t>Model used for detection: Mikes model (MRAE) will be used for the sleep spindle detection, and introduce the baseline model LFADs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en-US"/>
              <a:t>cut the builds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100"/>
              <a:buNone/>
            </a:pPr>
            <a:r>
              <a:rPr lang="en-US"/>
              <a:t>Cut MRAE, keep only RNN VAE for LFADs</a:t>
            </a:r>
            <a:endParaRPr/>
          </a:p>
        </p:txBody>
      </p:sp>
      <p:sp>
        <p:nvSpPr>
          <p:cNvPr id="109" name="Google Shape;109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Briefly</a:t>
            </a:r>
            <a:r>
              <a:rPr lang="en-US"/>
              <a:t> introduce HLS4ML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no bullets here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Introduce LFADs </a:t>
            </a:r>
            <a:r>
              <a:rPr lang="en-US"/>
              <a:t>architecture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no build</a:t>
            </a:r>
            <a:endParaRPr/>
          </a:p>
        </p:txBody>
      </p:sp>
      <p:sp>
        <p:nvSpPr>
          <p:cNvPr id="126" name="Google Shape;126;p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560372e7bc_0_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560372e7bc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/>
              <a:t>reason and performance comparison. (with figure)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/>
              <a:t>no builds</a:t>
            </a:r>
            <a:endParaRPr/>
          </a:p>
        </p:txBody>
      </p:sp>
      <p:sp>
        <p:nvSpPr>
          <p:cNvPr id="135" name="Google Shape;135;g2560372e7bc_0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560372e7bc_0_1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560372e7bc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B2E83"/>
              </a:buClr>
              <a:buSzPts val="3000"/>
              <a:buFont typeface="Encode Sans Black"/>
              <a:buNone/>
            </a:pPr>
            <a:r>
              <a:rPr lang="en-US"/>
              <a:t>current model architecture (show model summary)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B2E83"/>
              </a:buClr>
              <a:buSzPts val="3000"/>
              <a:buFont typeface="Encode Sans Black"/>
              <a:buNone/>
            </a:pPr>
            <a:r>
              <a:rPr lang="en-US"/>
              <a:t>no gaussian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4B2E83"/>
              </a:buClr>
              <a:buSzPts val="3000"/>
              <a:buFont typeface="Encode Sans Black"/>
              <a:buNone/>
            </a:pPr>
            <a:r>
              <a:rPr lang="en-US"/>
              <a:t>original LFADs</a:t>
            </a:r>
            <a:endParaRPr/>
          </a:p>
        </p:txBody>
      </p:sp>
      <p:sp>
        <p:nvSpPr>
          <p:cNvPr id="145" name="Google Shape;145;g2560372e7bc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.png"/><Relationship Id="rId3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>
  <p:cSld name="1_Title Slide">
    <p:bg>
      <p:bgPr>
        <a:solidFill>
          <a:srgbClr val="4B2E83"/>
        </a:solidFill>
      </p:bgPr>
    </p:bg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W_W Logo_White.png" id="11" name="Google Shape;11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45815" y="5945854"/>
            <a:ext cx="1371600" cy="923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7334" y="6354234"/>
            <a:ext cx="25400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_RtAngle_7502_RGB.png" id="13" name="Google Shape;13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3587" y="4006085"/>
            <a:ext cx="2284303" cy="11277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/>
          <p:nvPr>
            <p:ph type="title"/>
          </p:nvPr>
        </p:nvSpPr>
        <p:spPr>
          <a:xfrm>
            <a:off x="671757" y="1179824"/>
            <a:ext cx="6972300" cy="2641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0"/>
              <a:buFont typeface="Encode Sans Black"/>
              <a:buNone/>
              <a:defRPr b="1" i="0" sz="5000" u="none" cap="none" strike="noStrike">
                <a:solidFill>
                  <a:schemeClr val="lt2"/>
                </a:solidFill>
                <a:latin typeface="Encode Sans Black"/>
                <a:ea typeface="Encode Sans Black"/>
                <a:cs typeface="Encode Sans Black"/>
                <a:sym typeface="Encode Sans Blac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+ Subheader + Content">
  <p:cSld name="Header + Subheader + Conten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idx="1" type="body"/>
          </p:nvPr>
        </p:nvSpPr>
        <p:spPr>
          <a:xfrm>
            <a:off x="659305" y="2320239"/>
            <a:ext cx="8197114" cy="3810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erriweather Sans"/>
              <a:buChar char="&gt;"/>
              <a:defRPr b="1" i="0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–"/>
              <a:defRPr b="1" i="0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erriweather Sans"/>
              <a:buChar char="&gt;"/>
              <a:defRPr b="1" i="0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Char char="–"/>
              <a:defRPr b="1" i="0" sz="1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erriweather Sans"/>
              <a:buChar char="&gt;"/>
              <a:defRPr b="1" i="0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2" type="body"/>
          </p:nvPr>
        </p:nvSpPr>
        <p:spPr>
          <a:xfrm>
            <a:off x="671757" y="1730667"/>
            <a:ext cx="8184662" cy="4111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E8D3A2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E8D3A2"/>
                </a:solidFill>
                <a:latin typeface="Encode Sans Black"/>
                <a:ea typeface="Encode Sans Black"/>
                <a:cs typeface="Encode Sans Black"/>
                <a:sym typeface="Encode Sans Black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8D3A2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E8D3A2"/>
                </a:solidFill>
                <a:latin typeface="Encode Sans Black"/>
                <a:ea typeface="Encode Sans Black"/>
                <a:cs typeface="Encode Sans Black"/>
                <a:sym typeface="Encode Sans Black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E8D3A2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E8D3A2"/>
                </a:solidFill>
                <a:latin typeface="Encode Sans Black"/>
                <a:ea typeface="Encode Sans Black"/>
                <a:cs typeface="Encode Sans Black"/>
                <a:sym typeface="Encode Sans Black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E8D3A2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E8D3A2"/>
                </a:solidFill>
                <a:latin typeface="Encode Sans Black"/>
                <a:ea typeface="Encode Sans Black"/>
                <a:cs typeface="Encode Sans Black"/>
                <a:sym typeface="Encode Sans Black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18" name="Google Shape;18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48401" y="6354234"/>
            <a:ext cx="2540000" cy="266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_RtAngle_7502_RGB.png" id="19" name="Google Shape;19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4225" y="1437805"/>
            <a:ext cx="1358184" cy="6705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/>
          <p:nvPr>
            <p:ph type="title"/>
          </p:nvPr>
        </p:nvSpPr>
        <p:spPr>
          <a:xfrm>
            <a:off x="671757" y="365069"/>
            <a:ext cx="8184662" cy="9984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Encode Sans Black"/>
              <a:buNone/>
              <a:defRPr b="1" i="0" sz="3000" u="none" cap="none" strike="noStrike">
                <a:solidFill>
                  <a:schemeClr val="lt2"/>
                </a:solidFill>
                <a:latin typeface="Encode Sans Black"/>
                <a:ea typeface="Encode Sans Black"/>
                <a:cs typeface="Encode Sans Black"/>
                <a:sym typeface="Encode Sans Blac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+ Content">
  <p:cSld name="Header + Content">
    <p:bg>
      <p:bgPr>
        <a:solidFill>
          <a:srgbClr val="4B2E83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W_W Logo_White.png" id="22" name="Google Shape;22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45815" y="5945854"/>
            <a:ext cx="1371600" cy="923544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59305" y="1736725"/>
            <a:ext cx="8076956" cy="4015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Merriweather Sans"/>
              <a:buChar char="&gt;"/>
              <a:defRPr b="1" i="0" sz="2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Char char="–"/>
              <a:defRPr b="1" i="0" sz="20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erriweather Sans"/>
              <a:buChar char="&gt;"/>
              <a:defRPr b="1" i="0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Arial"/>
              <a:buChar char="–"/>
              <a:defRPr b="1" i="0" sz="16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erriweather Sans"/>
              <a:buChar char="&gt;"/>
              <a:defRPr b="1" i="0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Bar_RtAngle_7502_RGB.png" id="24" name="Google Shape;2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4225" y="1437805"/>
            <a:ext cx="1358184" cy="6705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"/>
          <p:cNvSpPr txBox="1"/>
          <p:nvPr>
            <p:ph type="title"/>
          </p:nvPr>
        </p:nvSpPr>
        <p:spPr>
          <a:xfrm>
            <a:off x="671756" y="371511"/>
            <a:ext cx="8064505" cy="9919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Encode Sans Black"/>
              <a:buNone/>
              <a:defRPr b="1" i="0" sz="3000" u="none" cap="none" strike="noStrike">
                <a:solidFill>
                  <a:schemeClr val="lt2"/>
                </a:solidFill>
                <a:latin typeface="Encode Sans Black"/>
                <a:ea typeface="Encode Sans Black"/>
                <a:cs typeface="Encode Sans Black"/>
                <a:sym typeface="Encode Sans Blac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+ Graphic">
  <p:cSld name="Header + Graphic">
    <p:bg>
      <p:bgPr>
        <a:solidFill>
          <a:srgbClr val="4B2E83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48401" y="6354234"/>
            <a:ext cx="2540000" cy="266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/>
          <p:nvPr>
            <p:ph idx="2" type="chart"/>
          </p:nvPr>
        </p:nvSpPr>
        <p:spPr>
          <a:xfrm>
            <a:off x="766763" y="1736725"/>
            <a:ext cx="8021637" cy="443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0" i="1" sz="2400" u="none" cap="none" strike="noStrike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Bar_RtAngle_7502_RGB.png" id="29" name="Google Shape;2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4225" y="1437805"/>
            <a:ext cx="1358184" cy="6705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5"/>
          <p:cNvSpPr txBox="1"/>
          <p:nvPr>
            <p:ph type="title"/>
          </p:nvPr>
        </p:nvSpPr>
        <p:spPr>
          <a:xfrm>
            <a:off x="671756" y="371511"/>
            <a:ext cx="8116644" cy="9919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Encode Sans Black"/>
              <a:buNone/>
              <a:defRPr b="1" i="0" sz="3000" u="none" cap="none" strike="noStrike">
                <a:solidFill>
                  <a:schemeClr val="lt2"/>
                </a:solidFill>
                <a:latin typeface="Encode Sans Black"/>
                <a:ea typeface="Encode Sans Black"/>
                <a:cs typeface="Encode Sans Black"/>
                <a:sym typeface="Encode Sans Blac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eader + Content">
  <p:cSld name="Header + Conte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idx="1" type="body"/>
          </p:nvPr>
        </p:nvSpPr>
        <p:spPr>
          <a:xfrm>
            <a:off x="659305" y="1736725"/>
            <a:ext cx="8196210" cy="40154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4B2E83"/>
              </a:buClr>
              <a:buSzPts val="2400"/>
              <a:buFont typeface="Merriweather Sans"/>
              <a:buChar char="&gt;"/>
              <a:defRPr b="1" i="0" sz="2400" u="none" cap="none" strike="noStrike">
                <a:solidFill>
                  <a:srgbClr val="4B2E83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4B2E83"/>
              </a:buClr>
              <a:buSzPts val="2000"/>
              <a:buFont typeface="Arial"/>
              <a:buChar char="–"/>
              <a:defRPr b="1" i="0" sz="2000" u="none" cap="none" strike="noStrike">
                <a:solidFill>
                  <a:srgbClr val="4B2E8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4B2E83"/>
              </a:buClr>
              <a:buSzPts val="1800"/>
              <a:buFont typeface="Merriweather Sans"/>
              <a:buChar char="&gt;"/>
              <a:defRPr b="1" i="0" sz="1800" u="none" cap="none" strike="noStrike">
                <a:solidFill>
                  <a:srgbClr val="4B2E8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4B2E83"/>
              </a:buClr>
              <a:buSzPts val="1600"/>
              <a:buFont typeface="Arial"/>
              <a:buChar char="–"/>
              <a:defRPr b="1" i="0" sz="1600" u="none" cap="none" strike="noStrike">
                <a:solidFill>
                  <a:srgbClr val="4B2E8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4B2E83"/>
              </a:buClr>
              <a:buSzPts val="1400"/>
              <a:buFont typeface="Merriweather Sans"/>
              <a:buChar char="&gt;"/>
              <a:defRPr b="1" i="0" sz="1400" u="none" cap="none" strike="noStrike">
                <a:solidFill>
                  <a:srgbClr val="4B2E8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W Logo_Purple_2685_HEX.png" id="34" name="Google Shape;34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48139" y="5949410"/>
            <a:ext cx="1371600" cy="9235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_RtAngle_7502_RGB.png" id="35" name="Google Shape;3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4225" y="1437805"/>
            <a:ext cx="1358184" cy="6705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>
            <p:ph type="title"/>
          </p:nvPr>
        </p:nvSpPr>
        <p:spPr>
          <a:xfrm>
            <a:off x="671756" y="371511"/>
            <a:ext cx="8183759" cy="9919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  <a:defRPr b="1" i="0" sz="3000" u="none" cap="none" strike="noStrike">
                <a:solidFill>
                  <a:schemeClr val="dk1"/>
                </a:solidFill>
                <a:latin typeface="Encode Sans Black"/>
                <a:ea typeface="Encode Sans Black"/>
                <a:cs typeface="Encode Sans Black"/>
                <a:sym typeface="Encode Sans Black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4B2E8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2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10.png"/><Relationship Id="rId5" Type="http://schemas.openxmlformats.org/officeDocument/2006/relationships/image" Target="../media/image8.png"/><Relationship Id="rId6" Type="http://schemas.openxmlformats.org/officeDocument/2006/relationships/image" Target="../media/image1.png"/><Relationship Id="rId7" Type="http://schemas.openxmlformats.org/officeDocument/2006/relationships/image" Target="../media/image1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1" Type="http://schemas.openxmlformats.org/officeDocument/2006/relationships/image" Target="../media/image48.png"/><Relationship Id="rId10" Type="http://schemas.openxmlformats.org/officeDocument/2006/relationships/image" Target="../media/image30.png"/><Relationship Id="rId13" Type="http://schemas.openxmlformats.org/officeDocument/2006/relationships/image" Target="../media/image37.png"/><Relationship Id="rId1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png"/><Relationship Id="rId4" Type="http://schemas.openxmlformats.org/officeDocument/2006/relationships/image" Target="../media/image34.png"/><Relationship Id="rId9" Type="http://schemas.openxmlformats.org/officeDocument/2006/relationships/image" Target="../media/image43.png"/><Relationship Id="rId15" Type="http://schemas.openxmlformats.org/officeDocument/2006/relationships/image" Target="../media/image38.png"/><Relationship Id="rId14" Type="http://schemas.openxmlformats.org/officeDocument/2006/relationships/image" Target="../media/image46.png"/><Relationship Id="rId17" Type="http://schemas.openxmlformats.org/officeDocument/2006/relationships/image" Target="../media/image47.png"/><Relationship Id="rId16" Type="http://schemas.openxmlformats.org/officeDocument/2006/relationships/image" Target="../media/image44.png"/><Relationship Id="rId5" Type="http://schemas.openxmlformats.org/officeDocument/2006/relationships/image" Target="../media/image29.png"/><Relationship Id="rId6" Type="http://schemas.openxmlformats.org/officeDocument/2006/relationships/image" Target="../media/image35.png"/><Relationship Id="rId7" Type="http://schemas.openxmlformats.org/officeDocument/2006/relationships/image" Target="../media/image51.png"/><Relationship Id="rId8" Type="http://schemas.openxmlformats.org/officeDocument/2006/relationships/image" Target="../media/image4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0.png"/><Relationship Id="rId4" Type="http://schemas.openxmlformats.org/officeDocument/2006/relationships/image" Target="../media/image5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6.png"/><Relationship Id="rId4" Type="http://schemas.openxmlformats.org/officeDocument/2006/relationships/image" Target="../media/image45.png"/><Relationship Id="rId5" Type="http://schemas.openxmlformats.org/officeDocument/2006/relationships/image" Target="../media/image4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.png"/><Relationship Id="rId4" Type="http://schemas.openxmlformats.org/officeDocument/2006/relationships/image" Target="../media/image10.png"/><Relationship Id="rId5" Type="http://schemas.openxmlformats.org/officeDocument/2006/relationships/image" Target="../media/image8.png"/><Relationship Id="rId6" Type="http://schemas.openxmlformats.org/officeDocument/2006/relationships/image" Target="../media/image1.png"/><Relationship Id="rId7" Type="http://schemas.openxmlformats.org/officeDocument/2006/relationships/image" Target="../media/image12.png"/><Relationship Id="rId8" Type="http://schemas.openxmlformats.org/officeDocument/2006/relationships/image" Target="../media/image5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png"/><Relationship Id="rId4" Type="http://schemas.openxmlformats.org/officeDocument/2006/relationships/image" Target="../media/image49.png"/><Relationship Id="rId11" Type="http://schemas.openxmlformats.org/officeDocument/2006/relationships/image" Target="../media/image19.png"/><Relationship Id="rId10" Type="http://schemas.openxmlformats.org/officeDocument/2006/relationships/image" Target="../media/image33.png"/><Relationship Id="rId9" Type="http://schemas.openxmlformats.org/officeDocument/2006/relationships/image" Target="../media/image24.png"/><Relationship Id="rId5" Type="http://schemas.openxmlformats.org/officeDocument/2006/relationships/image" Target="../media/image23.png"/><Relationship Id="rId6" Type="http://schemas.openxmlformats.org/officeDocument/2006/relationships/image" Target="../media/image15.png"/><Relationship Id="rId7" Type="http://schemas.openxmlformats.org/officeDocument/2006/relationships/image" Target="../media/image41.png"/><Relationship Id="rId8" Type="http://schemas.openxmlformats.org/officeDocument/2006/relationships/image" Target="../media/image3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/>
          <p:nvPr>
            <p:ph type="title"/>
          </p:nvPr>
        </p:nvSpPr>
        <p:spPr>
          <a:xfrm>
            <a:off x="671757" y="404761"/>
            <a:ext cx="6972300" cy="2641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Encode Sans Black"/>
              <a:buNone/>
            </a:pPr>
            <a:r>
              <a:rPr lang="en-US" sz="3600"/>
              <a:t>Sleep Spindles as a Driver of Low Latency, Low Power ML in HLS4ML</a:t>
            </a:r>
            <a:endParaRPr sz="3600"/>
          </a:p>
        </p:txBody>
      </p:sp>
      <p:sp>
        <p:nvSpPr>
          <p:cNvPr id="42" name="Google Shape;42;p8"/>
          <p:cNvSpPr txBox="1"/>
          <p:nvPr/>
        </p:nvSpPr>
        <p:spPr>
          <a:xfrm>
            <a:off x="697500" y="4075675"/>
            <a:ext cx="76182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Hardware Development: Xiaohan Liu (Speaker), Atharva Mattam, Chi-Jui Chen, Lin-Chi Yang, Yan-Lun Huang, Elham E Khoda, Scott Hauck, Shih-Chieh Hsu, Bo-Cheng Lai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Neural Interfaces: Lauren Peterson, Leo Scholl, Amy Orsborn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Neural Processing Algorithms: Trung Le, Eli Shlizerman</a:t>
            </a:r>
            <a:endParaRPr b="0" i="0" sz="1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8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2"/>
                </a:solidFill>
              </a:rPr>
              <a:t>1</a:t>
            </a:r>
            <a:endParaRPr sz="1800">
              <a:solidFill>
                <a:schemeClr val="lt2"/>
              </a:solidFill>
            </a:endParaRPr>
          </a:p>
        </p:txBody>
      </p:sp>
      <p:sp>
        <p:nvSpPr>
          <p:cNvPr id="44" name="Google Shape;44;p8"/>
          <p:cNvSpPr txBox="1"/>
          <p:nvPr/>
        </p:nvSpPr>
        <p:spPr>
          <a:xfrm>
            <a:off x="4688703" y="5676469"/>
            <a:ext cx="4424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07/10/2023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" name="Google Shape;45;p8"/>
          <p:cNvGrpSpPr/>
          <p:nvPr/>
        </p:nvGrpSpPr>
        <p:grpSpPr>
          <a:xfrm>
            <a:off x="-9456" y="5967738"/>
            <a:ext cx="4586216" cy="997125"/>
            <a:chOff x="-250" y="5967738"/>
            <a:chExt cx="4586216" cy="997125"/>
          </a:xfrm>
        </p:grpSpPr>
        <p:grpSp>
          <p:nvGrpSpPr>
            <p:cNvPr id="46" name="Google Shape;46;p8"/>
            <p:cNvGrpSpPr/>
            <p:nvPr/>
          </p:nvGrpSpPr>
          <p:grpSpPr>
            <a:xfrm>
              <a:off x="-250" y="5967738"/>
              <a:ext cx="3151833" cy="997125"/>
              <a:chOff x="4971715" y="4233470"/>
              <a:chExt cx="4014562" cy="1160122"/>
            </a:xfrm>
          </p:grpSpPr>
          <p:pic>
            <p:nvPicPr>
              <p:cNvPr id="47" name="Google Shape;47;p8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6559304" y="4269342"/>
                <a:ext cx="2426973" cy="108838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8" name="Google Shape;48;p8"/>
              <p:cNvPicPr preferRelativeResize="0"/>
              <p:nvPr/>
            </p:nvPicPr>
            <p:blipFill rotWithShape="1">
              <a:blip r:embed="rId4">
                <a:alphaModFix/>
              </a:blip>
              <a:srcRect b="3040" l="0" r="0" t="-3040"/>
              <a:stretch/>
            </p:blipFill>
            <p:spPr>
              <a:xfrm>
                <a:off x="4971715" y="4233470"/>
                <a:ext cx="1696125" cy="116012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49" name="Google Shape;49;p8"/>
            <p:cNvGrpSpPr/>
            <p:nvPr/>
          </p:nvGrpSpPr>
          <p:grpSpPr>
            <a:xfrm>
              <a:off x="3142809" y="5998696"/>
              <a:ext cx="1443157" cy="935498"/>
              <a:chOff x="3023100" y="6042467"/>
              <a:chExt cx="1190625" cy="815533"/>
            </a:xfrm>
          </p:grpSpPr>
          <p:pic>
            <p:nvPicPr>
              <p:cNvPr id="50" name="Google Shape;50;p8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3023100" y="6237713"/>
                <a:ext cx="1190625" cy="62028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1" name="Google Shape;51;p8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3023100" y="6042467"/>
                <a:ext cx="1190625" cy="2571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52" name="Google Shape;52;p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25500" y="5930725"/>
            <a:ext cx="951103" cy="927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7"/>
          <p:cNvSpPr txBox="1"/>
          <p:nvPr>
            <p:ph type="title"/>
          </p:nvPr>
        </p:nvSpPr>
        <p:spPr>
          <a:xfrm>
            <a:off x="671756" y="371511"/>
            <a:ext cx="8183759" cy="9919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HLS4ML Implementation - Bidirectional </a:t>
            </a:r>
            <a:endParaRPr/>
          </a:p>
        </p:txBody>
      </p:sp>
      <p:sp>
        <p:nvSpPr>
          <p:cNvPr id="157" name="Google Shape;157;p17"/>
          <p:cNvSpPr txBox="1"/>
          <p:nvPr>
            <p:ph idx="1" type="body"/>
          </p:nvPr>
        </p:nvSpPr>
        <p:spPr>
          <a:xfrm>
            <a:off x="659305" y="1736725"/>
            <a:ext cx="8196300" cy="4015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48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Implemented Bidirectional GRU layer </a:t>
            </a:r>
            <a:endParaRPr b="0" sz="2200"/>
          </a:p>
        </p:txBody>
      </p:sp>
      <p:sp>
        <p:nvSpPr>
          <p:cNvPr id="158" name="Google Shape;158;p17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10</a:t>
            </a:r>
            <a:endParaRPr sz="1800"/>
          </a:p>
        </p:txBody>
      </p:sp>
      <p:pic>
        <p:nvPicPr>
          <p:cNvPr id="159" name="Google Shape;15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76200" y="2478951"/>
            <a:ext cx="9144002" cy="253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"/>
          <p:cNvSpPr txBox="1"/>
          <p:nvPr>
            <p:ph type="title"/>
          </p:nvPr>
        </p:nvSpPr>
        <p:spPr>
          <a:xfrm>
            <a:off x="671756" y="371511"/>
            <a:ext cx="8183700" cy="99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HLS4ML Implementation - GRU Initial State</a:t>
            </a:r>
            <a:endParaRPr/>
          </a:p>
        </p:txBody>
      </p:sp>
      <p:sp>
        <p:nvSpPr>
          <p:cNvPr id="165" name="Google Shape;165;p18"/>
          <p:cNvSpPr txBox="1"/>
          <p:nvPr>
            <p:ph idx="1" type="body"/>
          </p:nvPr>
        </p:nvSpPr>
        <p:spPr>
          <a:xfrm>
            <a:off x="659300" y="1736725"/>
            <a:ext cx="8196300" cy="7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b="0" lang="en-US" sz="2200">
                <a:solidFill>
                  <a:schemeClr val="dk1"/>
                </a:solidFill>
              </a:rPr>
              <a:t>Implemented</a:t>
            </a:r>
            <a:r>
              <a:rPr b="0" lang="en-US" sz="2200">
                <a:solidFill>
                  <a:schemeClr val="dk1"/>
                </a:solidFill>
              </a:rPr>
              <a:t> </a:t>
            </a:r>
            <a:r>
              <a:rPr b="0" lang="en-US" sz="2200">
                <a:solidFill>
                  <a:schemeClr val="dk1"/>
                </a:solidFill>
              </a:rPr>
              <a:t>initial_state </a:t>
            </a:r>
            <a:endParaRPr b="0" sz="2200">
              <a:solidFill>
                <a:schemeClr val="dk1"/>
              </a:solidFill>
            </a:endParaRPr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○"/>
            </a:pPr>
            <a:r>
              <a:rPr b="0" lang="en-US" sz="2200">
                <a:solidFill>
                  <a:schemeClr val="dk1"/>
                </a:solidFill>
              </a:rPr>
              <a:t>Initial_state is hidden state of the unit</a:t>
            </a:r>
            <a:endParaRPr b="0" sz="2200">
              <a:solidFill>
                <a:schemeClr val="dk1"/>
              </a:solidFill>
            </a:endParaRPr>
          </a:p>
        </p:txBody>
      </p:sp>
      <p:sp>
        <p:nvSpPr>
          <p:cNvPr id="166" name="Google Shape;166;p18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11</a:t>
            </a:r>
            <a:endParaRPr sz="1800"/>
          </a:p>
        </p:txBody>
      </p:sp>
      <p:sp>
        <p:nvSpPr>
          <p:cNvPr id="167" name="Google Shape;167;p18"/>
          <p:cNvSpPr txBox="1"/>
          <p:nvPr/>
        </p:nvSpPr>
        <p:spPr>
          <a:xfrm>
            <a:off x="-76200" y="6640950"/>
            <a:ext cx="6381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/>
              <a:t>Image recourse: https://blog.floydhub.com</a:t>
            </a:r>
            <a:endParaRPr sz="800"/>
          </a:p>
        </p:txBody>
      </p:sp>
      <p:pic>
        <p:nvPicPr>
          <p:cNvPr id="168" name="Google Shape;16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1900" y="2526025"/>
            <a:ext cx="6025151" cy="3810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/>
          <p:nvPr>
            <p:ph type="title"/>
          </p:nvPr>
        </p:nvSpPr>
        <p:spPr>
          <a:xfrm>
            <a:off x="671756" y="371511"/>
            <a:ext cx="8183700" cy="99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HLS (LFADs) Model Performance</a:t>
            </a:r>
            <a:endParaRPr/>
          </a:p>
        </p:txBody>
      </p:sp>
      <p:sp>
        <p:nvSpPr>
          <p:cNvPr id="174" name="Google Shape;174;p19"/>
          <p:cNvSpPr txBox="1"/>
          <p:nvPr>
            <p:ph idx="1" type="body"/>
          </p:nvPr>
        </p:nvSpPr>
        <p:spPr>
          <a:xfrm>
            <a:off x="659300" y="1736725"/>
            <a:ext cx="8196300" cy="761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b="0" lang="en-US" sz="2200">
                <a:solidFill>
                  <a:schemeClr val="dk1"/>
                </a:solidFill>
              </a:rPr>
              <a:t>Post training </a:t>
            </a:r>
            <a:r>
              <a:rPr b="0" lang="en-US" sz="2200">
                <a:solidFill>
                  <a:schemeClr val="dk1"/>
                </a:solidFill>
              </a:rPr>
              <a:t>quantization (PTQ)</a:t>
            </a:r>
            <a:r>
              <a:rPr b="0" lang="en-US" sz="2200">
                <a:solidFill>
                  <a:schemeClr val="dk1"/>
                </a:solidFill>
              </a:rPr>
              <a:t> with different </a:t>
            </a:r>
            <a:r>
              <a:rPr b="0" lang="en-US" sz="2200">
                <a:solidFill>
                  <a:schemeClr val="dk1"/>
                </a:solidFill>
              </a:rPr>
              <a:t>precision</a:t>
            </a:r>
            <a:endParaRPr b="0" sz="2200"/>
          </a:p>
        </p:txBody>
      </p:sp>
      <p:sp>
        <p:nvSpPr>
          <p:cNvPr id="175" name="Google Shape;175;p19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12</a:t>
            </a:r>
            <a:endParaRPr sz="1800"/>
          </a:p>
        </p:txBody>
      </p:sp>
      <p:pic>
        <p:nvPicPr>
          <p:cNvPr id="176" name="Google Shape;17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7875" y="2283900"/>
            <a:ext cx="5523150" cy="426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0"/>
          <p:cNvSpPr txBox="1"/>
          <p:nvPr>
            <p:ph type="title"/>
          </p:nvPr>
        </p:nvSpPr>
        <p:spPr>
          <a:xfrm>
            <a:off x="671756" y="371511"/>
            <a:ext cx="8183700" cy="99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FPGA Deployment Result </a:t>
            </a:r>
            <a:endParaRPr/>
          </a:p>
        </p:txBody>
      </p:sp>
      <p:sp>
        <p:nvSpPr>
          <p:cNvPr id="182" name="Google Shape;182;p20"/>
          <p:cNvSpPr txBox="1"/>
          <p:nvPr>
            <p:ph idx="1" type="body"/>
          </p:nvPr>
        </p:nvSpPr>
        <p:spPr>
          <a:xfrm>
            <a:off x="659305" y="1736725"/>
            <a:ext cx="8196300" cy="4015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b="0" lang="en-US" sz="2200">
                <a:solidFill>
                  <a:schemeClr val="dk1"/>
                </a:solidFill>
              </a:rPr>
              <a:t>Current board: Xilinx U55C</a:t>
            </a:r>
            <a:endParaRPr b="0" sz="22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b="0" lang="en-US" sz="2200">
                <a:solidFill>
                  <a:schemeClr val="dk1"/>
                </a:solidFill>
              </a:rPr>
              <a:t>Precision: ap_fixed&lt;16,6&gt;</a:t>
            </a:r>
            <a:endParaRPr b="0" sz="22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b="0" lang="en-US" sz="2200">
                <a:solidFill>
                  <a:schemeClr val="dk1"/>
                </a:solidFill>
              </a:rPr>
              <a:t>Frequency: 200 MHz</a:t>
            </a:r>
            <a:endParaRPr b="0" sz="2200">
              <a:solidFill>
                <a:schemeClr val="dk1"/>
              </a:solidFill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●"/>
            </a:pPr>
            <a:r>
              <a:rPr b="0" lang="en-US" sz="2200">
                <a:solidFill>
                  <a:schemeClr val="dk1"/>
                </a:solidFill>
              </a:rPr>
              <a:t>Latency: 41.97 </a:t>
            </a:r>
            <a:r>
              <a:rPr b="0" lang="en-US" sz="2200">
                <a:solidFill>
                  <a:srgbClr val="4B2E83"/>
                </a:solidFill>
                <a:latin typeface="Roboto"/>
                <a:ea typeface="Roboto"/>
                <a:cs typeface="Roboto"/>
                <a:sym typeface="Roboto"/>
              </a:rPr>
              <a:t>μs</a:t>
            </a:r>
            <a:endParaRPr b="0" sz="2200">
              <a:solidFill>
                <a:srgbClr val="4B2E8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4B2E8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4B2E8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4B2E8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b="0" sz="2200">
              <a:solidFill>
                <a:srgbClr val="4B2E8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aphicFrame>
        <p:nvGraphicFramePr>
          <p:cNvPr id="183" name="Google Shape;183;p20"/>
          <p:cNvGraphicFramePr/>
          <p:nvPr/>
        </p:nvGraphicFramePr>
        <p:xfrm>
          <a:off x="5070700" y="1736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{9C545F41-D3B5-492A-9BF0-EE243E4EE971}</a:tableStyleId>
              </a:tblPr>
              <a:tblGrid>
                <a:gridCol w="1892375"/>
                <a:gridCol w="1892375"/>
              </a:tblGrid>
              <a:tr h="529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V </a:t>
                      </a: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synthesis</a:t>
                      </a:r>
                      <a:endParaRPr b="1" sz="1500">
                        <a:solidFill>
                          <a:srgbClr val="4B2E8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U55C</a:t>
                      </a:r>
                      <a:endParaRPr b="1" sz="1500">
                        <a:solidFill>
                          <a:srgbClr val="4B2E83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29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HLS version</a:t>
                      </a:r>
                      <a:endParaRPr b="1" sz="1500">
                        <a:solidFill>
                          <a:srgbClr val="4B2E8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2022</a:t>
                      </a:r>
                      <a:endParaRPr b="1" sz="1500">
                        <a:solidFill>
                          <a:srgbClr val="4B2E83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29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BRAM</a:t>
                      </a:r>
                      <a:endParaRPr b="1" sz="1500">
                        <a:solidFill>
                          <a:srgbClr val="4B2E8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474 (23.51%)</a:t>
                      </a:r>
                      <a:endParaRPr b="1" sz="1500">
                        <a:solidFill>
                          <a:srgbClr val="4B2E83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29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DSP</a:t>
                      </a:r>
                      <a:endParaRPr b="1" sz="1500">
                        <a:solidFill>
                          <a:srgbClr val="4B2E8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1,869 (20.71%)</a:t>
                      </a:r>
                      <a:endParaRPr b="1" sz="1500">
                        <a:solidFill>
                          <a:srgbClr val="4B2E83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29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FF</a:t>
                      </a:r>
                      <a:endParaRPr b="1" sz="1500">
                        <a:solidFill>
                          <a:srgbClr val="4B2E8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150,882 (5.79%)</a:t>
                      </a:r>
                      <a:endParaRPr b="1" sz="1500">
                        <a:solidFill>
                          <a:srgbClr val="4B2E83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29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LUT</a:t>
                      </a:r>
                      <a:endParaRPr b="1" sz="1500">
                        <a:solidFill>
                          <a:srgbClr val="4B2E83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4B2E83"/>
                          </a:solidFill>
                        </a:rPr>
                        <a:t>164.726 (12.64%)</a:t>
                      </a:r>
                      <a:endParaRPr b="1" sz="1500">
                        <a:solidFill>
                          <a:srgbClr val="4B2E83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84" name="Google Shape;184;p20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13</a:t>
            </a:r>
            <a:endParaRPr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1"/>
          <p:cNvSpPr txBox="1"/>
          <p:nvPr>
            <p:ph type="title"/>
          </p:nvPr>
        </p:nvSpPr>
        <p:spPr>
          <a:xfrm>
            <a:off x="671756" y="371511"/>
            <a:ext cx="8183700" cy="992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Multi-block RNN Autoencoders (</a:t>
            </a:r>
            <a:r>
              <a:rPr lang="en-US"/>
              <a:t>MRAE)</a:t>
            </a:r>
            <a:endParaRPr/>
          </a:p>
        </p:txBody>
      </p:sp>
      <p:sp>
        <p:nvSpPr>
          <p:cNvPr id="191" name="Google Shape;191;p21"/>
          <p:cNvSpPr txBox="1"/>
          <p:nvPr/>
        </p:nvSpPr>
        <p:spPr>
          <a:xfrm>
            <a:off x="474450" y="1622600"/>
            <a:ext cx="84606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9250" lvl="0" marL="349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i="1" lang="en-US" sz="1800">
                <a:solidFill>
                  <a:schemeClr val="dk1"/>
                </a:solidFill>
                <a:highlight>
                  <a:schemeClr val="lt2"/>
                </a:highlight>
              </a:rPr>
              <a:t>Nolan, M., Pesaran, B., Shlizerman, E., &amp; Orsborn, A. L. (2022). Multi-block RNN Autoencoders Enable Broadband ECoG Signal Reconstruction. bioRxiv, 2022-09.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21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14</a:t>
            </a:r>
            <a:endParaRPr sz="1800"/>
          </a:p>
        </p:txBody>
      </p:sp>
      <p:grpSp>
        <p:nvGrpSpPr>
          <p:cNvPr id="193" name="Google Shape;193;p21"/>
          <p:cNvGrpSpPr/>
          <p:nvPr/>
        </p:nvGrpSpPr>
        <p:grpSpPr>
          <a:xfrm>
            <a:off x="341578" y="2599355"/>
            <a:ext cx="8460844" cy="3281766"/>
            <a:chOff x="226565" y="2784980"/>
            <a:chExt cx="8460844" cy="3281766"/>
          </a:xfrm>
        </p:grpSpPr>
        <p:grpSp>
          <p:nvGrpSpPr>
            <p:cNvPr id="194" name="Google Shape;194;p21"/>
            <p:cNvGrpSpPr/>
            <p:nvPr/>
          </p:nvGrpSpPr>
          <p:grpSpPr>
            <a:xfrm>
              <a:off x="226565" y="2784980"/>
              <a:ext cx="8460844" cy="3281766"/>
              <a:chOff x="-1385296" y="2523300"/>
              <a:chExt cx="10181521" cy="3934500"/>
            </a:xfrm>
          </p:grpSpPr>
          <p:pic>
            <p:nvPicPr>
              <p:cNvPr id="195" name="Google Shape;195;p21"/>
              <p:cNvPicPr preferRelativeResize="0"/>
              <p:nvPr/>
            </p:nvPicPr>
            <p:blipFill rotWithShape="1">
              <a:blip r:embed="rId3">
                <a:alphaModFix/>
              </a:blip>
              <a:srcRect b="0" l="20346" r="21883" t="0"/>
              <a:stretch/>
            </p:blipFill>
            <p:spPr>
              <a:xfrm>
                <a:off x="2815913" y="2523300"/>
                <a:ext cx="3512174" cy="11402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6" name="Google Shape;196;p21"/>
              <p:cNvPicPr preferRelativeResize="0"/>
              <p:nvPr/>
            </p:nvPicPr>
            <p:blipFill rotWithShape="1">
              <a:blip r:embed="rId3">
                <a:alphaModFix/>
              </a:blip>
              <a:srcRect b="0" l="20346" r="21883" t="0"/>
              <a:stretch/>
            </p:blipFill>
            <p:spPr>
              <a:xfrm>
                <a:off x="2815913" y="3805500"/>
                <a:ext cx="3512174" cy="11402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7" name="Google Shape;197;p21"/>
              <p:cNvPicPr preferRelativeResize="0"/>
              <p:nvPr/>
            </p:nvPicPr>
            <p:blipFill rotWithShape="1">
              <a:blip r:embed="rId3">
                <a:alphaModFix/>
              </a:blip>
              <a:srcRect b="0" l="20346" r="21883" t="0"/>
              <a:stretch/>
            </p:blipFill>
            <p:spPr>
              <a:xfrm>
                <a:off x="2815913" y="5317550"/>
                <a:ext cx="3512174" cy="11402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8" name="Google Shape;198;p21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-1385296" y="3719797"/>
                <a:ext cx="1663550" cy="13116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99" name="Google Shape;199;p21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7175026" y="4475825"/>
                <a:ext cx="1621199" cy="13116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0" name="Google Shape;200;p21"/>
              <p:cNvSpPr/>
              <p:nvPr/>
            </p:nvSpPr>
            <p:spPr>
              <a:xfrm>
                <a:off x="2884575" y="2916550"/>
                <a:ext cx="107400" cy="136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21"/>
              <p:cNvSpPr/>
              <p:nvPr/>
            </p:nvSpPr>
            <p:spPr>
              <a:xfrm>
                <a:off x="4326525" y="2938042"/>
                <a:ext cx="179700" cy="136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21"/>
              <p:cNvSpPr/>
              <p:nvPr/>
            </p:nvSpPr>
            <p:spPr>
              <a:xfrm>
                <a:off x="5280000" y="2938042"/>
                <a:ext cx="179700" cy="136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3" name="Google Shape;203;p21"/>
              <p:cNvSpPr/>
              <p:nvPr/>
            </p:nvSpPr>
            <p:spPr>
              <a:xfrm>
                <a:off x="6047850" y="2916542"/>
                <a:ext cx="179700" cy="1368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4" name="Google Shape;204;p21"/>
              <p:cNvSpPr/>
              <p:nvPr/>
            </p:nvSpPr>
            <p:spPr>
              <a:xfrm>
                <a:off x="6047850" y="4129354"/>
                <a:ext cx="179700" cy="2331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21"/>
              <p:cNvSpPr/>
              <p:nvPr/>
            </p:nvSpPr>
            <p:spPr>
              <a:xfrm>
                <a:off x="5280000" y="4125148"/>
                <a:ext cx="179700" cy="2331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21"/>
              <p:cNvSpPr/>
              <p:nvPr/>
            </p:nvSpPr>
            <p:spPr>
              <a:xfrm>
                <a:off x="4326525" y="4125142"/>
                <a:ext cx="179700" cy="2331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21"/>
              <p:cNvSpPr/>
              <p:nvPr/>
            </p:nvSpPr>
            <p:spPr>
              <a:xfrm>
                <a:off x="2848425" y="4115367"/>
                <a:ext cx="179700" cy="2331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" name="Google Shape;208;p21"/>
              <p:cNvSpPr/>
              <p:nvPr/>
            </p:nvSpPr>
            <p:spPr>
              <a:xfrm>
                <a:off x="2848425" y="5604942"/>
                <a:ext cx="179700" cy="2331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" name="Google Shape;209;p21"/>
              <p:cNvSpPr/>
              <p:nvPr/>
            </p:nvSpPr>
            <p:spPr>
              <a:xfrm>
                <a:off x="4326525" y="5634250"/>
                <a:ext cx="179700" cy="2331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21"/>
              <p:cNvSpPr/>
              <p:nvPr/>
            </p:nvSpPr>
            <p:spPr>
              <a:xfrm>
                <a:off x="5280000" y="5634250"/>
                <a:ext cx="179700" cy="2331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21"/>
              <p:cNvSpPr/>
              <p:nvPr/>
            </p:nvSpPr>
            <p:spPr>
              <a:xfrm>
                <a:off x="6084981" y="5614712"/>
                <a:ext cx="179700" cy="2331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lt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12" name="Google Shape;212;p21"/>
              <p:cNvCxnSpPr/>
              <p:nvPr/>
            </p:nvCxnSpPr>
            <p:spPr>
              <a:xfrm>
                <a:off x="5424494" y="3074850"/>
                <a:ext cx="20400" cy="28155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13" name="Google Shape;213;p21"/>
              <p:cNvSpPr/>
              <p:nvPr/>
            </p:nvSpPr>
            <p:spPr>
              <a:xfrm flipH="1">
                <a:off x="5386392" y="3049425"/>
                <a:ext cx="67500" cy="66600"/>
              </a:xfrm>
              <a:prstGeom prst="ellips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" name="Google Shape;214;p21"/>
              <p:cNvSpPr/>
              <p:nvPr/>
            </p:nvSpPr>
            <p:spPr>
              <a:xfrm flipH="1">
                <a:off x="5396162" y="4335056"/>
                <a:ext cx="67500" cy="66600"/>
              </a:xfrm>
              <a:prstGeom prst="ellips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5" name="Google Shape;215;p21"/>
              <p:cNvSpPr/>
              <p:nvPr/>
            </p:nvSpPr>
            <p:spPr>
              <a:xfrm flipH="1">
                <a:off x="5405931" y="5849287"/>
                <a:ext cx="67500" cy="66600"/>
              </a:xfrm>
              <a:prstGeom prst="ellips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16" name="Google Shape;216;p21"/>
              <p:cNvCxnSpPr/>
              <p:nvPr/>
            </p:nvCxnSpPr>
            <p:spPr>
              <a:xfrm>
                <a:off x="5444125" y="5095100"/>
                <a:ext cx="595800" cy="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217" name="Google Shape;217;p21"/>
              <p:cNvSpPr/>
              <p:nvPr/>
            </p:nvSpPr>
            <p:spPr>
              <a:xfrm flipH="1">
                <a:off x="5405931" y="5057979"/>
                <a:ext cx="67500" cy="66600"/>
              </a:xfrm>
              <a:prstGeom prst="ellips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18" name="Google Shape;218;p21"/>
              <p:cNvCxnSpPr/>
              <p:nvPr/>
            </p:nvCxnSpPr>
            <p:spPr>
              <a:xfrm>
                <a:off x="1069569" y="3074850"/>
                <a:ext cx="20400" cy="28155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19" name="Google Shape;219;p21"/>
              <p:cNvSpPr/>
              <p:nvPr/>
            </p:nvSpPr>
            <p:spPr>
              <a:xfrm>
                <a:off x="1687350" y="2712425"/>
                <a:ext cx="1081500" cy="762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/>
                  <a:t>Low pass Filter</a:t>
                </a:r>
                <a:endParaRPr sz="1200"/>
              </a:p>
            </p:txBody>
          </p:sp>
          <p:sp>
            <p:nvSpPr>
              <p:cNvPr id="220" name="Google Shape;220;p21"/>
              <p:cNvSpPr/>
              <p:nvPr/>
            </p:nvSpPr>
            <p:spPr>
              <a:xfrm>
                <a:off x="1687350" y="3987350"/>
                <a:ext cx="1081500" cy="762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/>
                  <a:t>Band</a:t>
                </a:r>
                <a:r>
                  <a:rPr lang="en-US" sz="1200"/>
                  <a:t>pass </a:t>
                </a:r>
                <a:r>
                  <a:rPr lang="en-US" sz="1200"/>
                  <a:t>Filter</a:t>
                </a:r>
                <a:endParaRPr sz="1200"/>
              </a:p>
            </p:txBody>
          </p:sp>
          <p:sp>
            <p:nvSpPr>
              <p:cNvPr id="221" name="Google Shape;221;p21"/>
              <p:cNvSpPr/>
              <p:nvPr/>
            </p:nvSpPr>
            <p:spPr>
              <a:xfrm>
                <a:off x="1686075" y="5501575"/>
                <a:ext cx="1081500" cy="762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/>
                  <a:t>High </a:t>
                </a:r>
                <a:r>
                  <a:rPr lang="en-US" sz="1200"/>
                  <a:t>pass Filter</a:t>
                </a:r>
                <a:endParaRPr sz="1200"/>
              </a:p>
            </p:txBody>
          </p:sp>
          <p:cxnSp>
            <p:nvCxnSpPr>
              <p:cNvPr id="222" name="Google Shape;222;p21"/>
              <p:cNvCxnSpPr>
                <a:endCxn id="219" idx="1"/>
              </p:cNvCxnSpPr>
              <p:nvPr/>
            </p:nvCxnSpPr>
            <p:spPr>
              <a:xfrm>
                <a:off x="1077150" y="3092525"/>
                <a:ext cx="610200" cy="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223" name="Google Shape;223;p21"/>
              <p:cNvCxnSpPr/>
              <p:nvPr/>
            </p:nvCxnSpPr>
            <p:spPr>
              <a:xfrm>
                <a:off x="1077150" y="4368387"/>
                <a:ext cx="610200" cy="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224" name="Google Shape;224;p21"/>
              <p:cNvCxnSpPr/>
              <p:nvPr/>
            </p:nvCxnSpPr>
            <p:spPr>
              <a:xfrm>
                <a:off x="1077150" y="5911925"/>
                <a:ext cx="610200" cy="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sp>
            <p:nvSpPr>
              <p:cNvPr id="225" name="Google Shape;225;p21"/>
              <p:cNvSpPr/>
              <p:nvPr/>
            </p:nvSpPr>
            <p:spPr>
              <a:xfrm flipH="1">
                <a:off x="1042992" y="3049425"/>
                <a:ext cx="67500" cy="66600"/>
              </a:xfrm>
              <a:prstGeom prst="ellips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21"/>
              <p:cNvSpPr/>
              <p:nvPr/>
            </p:nvSpPr>
            <p:spPr>
              <a:xfrm flipH="1">
                <a:off x="1052762" y="4335056"/>
                <a:ext cx="67500" cy="66600"/>
              </a:xfrm>
              <a:prstGeom prst="ellips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21"/>
              <p:cNvSpPr/>
              <p:nvPr/>
            </p:nvSpPr>
            <p:spPr>
              <a:xfrm flipH="1">
                <a:off x="1052762" y="5868825"/>
                <a:ext cx="67500" cy="66600"/>
              </a:xfrm>
              <a:prstGeom prst="ellipse">
                <a:avLst/>
              </a:prstGeom>
              <a:solidFill>
                <a:srgbClr val="000000"/>
              </a:solidFill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228" name="Google Shape;228;p21"/>
              <p:cNvCxnSpPr/>
              <p:nvPr/>
            </p:nvCxnSpPr>
            <p:spPr>
              <a:xfrm>
                <a:off x="391350" y="4368387"/>
                <a:ext cx="610200" cy="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  <p:pic>
            <p:nvPicPr>
              <p:cNvPr id="229" name="Google Shape;229;p21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6039926" y="4754613"/>
                <a:ext cx="423434" cy="67332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230" name="Google Shape;230;p21"/>
              <p:cNvCxnSpPr/>
              <p:nvPr/>
            </p:nvCxnSpPr>
            <p:spPr>
              <a:xfrm>
                <a:off x="6510925" y="5095100"/>
                <a:ext cx="595800" cy="9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triangle"/>
              </a:ln>
            </p:spPr>
          </p:cxnSp>
        </p:grpSp>
        <p:pic>
          <p:nvPicPr>
            <p:cNvPr id="231" name="Google Shape;231;p21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3701663" y="3071525"/>
              <a:ext cx="200025" cy="1529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2" name="Google Shape;232;p21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6658238" y="3146300"/>
              <a:ext cx="276225" cy="247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3" name="Google Shape;233;p21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3735225" y="4111836"/>
              <a:ext cx="200025" cy="176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4" name="Google Shape;234;p21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6648713" y="4197138"/>
              <a:ext cx="295275" cy="2762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5" name="Google Shape;235;p21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3701663" y="5372886"/>
              <a:ext cx="200025" cy="1840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6" name="Google Shape;236;p21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6672538" y="5453788"/>
              <a:ext cx="247650" cy="2571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7" name="Google Shape;237;p21"/>
            <p:cNvPicPr preferRelativeResize="0"/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6920200" y="4668613"/>
              <a:ext cx="190500" cy="200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8" name="Google Shape;238;p21"/>
            <p:cNvPicPr preferRelativeResize="0"/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1806100" y="4024088"/>
              <a:ext cx="190500" cy="28576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9" name="Google Shape;239;p21"/>
            <p:cNvPicPr preferRelativeResize="0"/>
            <p:nvPr/>
          </p:nvPicPr>
          <p:blipFill rotWithShape="1">
            <a:blip r:embed="rId15">
              <a:alphaModFix/>
            </a:blip>
            <a:srcRect b="0" l="0" r="22191" t="0"/>
            <a:stretch/>
          </p:blipFill>
          <p:spPr>
            <a:xfrm>
              <a:off x="5673863" y="3066413"/>
              <a:ext cx="190500" cy="1631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" name="Google Shape;240;p21"/>
            <p:cNvPicPr preferRelativeResize="0"/>
            <p:nvPr/>
          </p:nvPicPr>
          <p:blipFill>
            <a:blip r:embed="rId16">
              <a:alphaModFix/>
            </a:blip>
            <a:stretch>
              <a:fillRect/>
            </a:stretch>
          </p:blipFill>
          <p:spPr>
            <a:xfrm>
              <a:off x="5673865" y="4121628"/>
              <a:ext cx="190500" cy="1573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1" name="Google Shape;241;p21"/>
            <p:cNvPicPr preferRelativeResize="0"/>
            <p:nvPr/>
          </p:nvPicPr>
          <p:blipFill>
            <a:blip r:embed="rId17">
              <a:alphaModFix/>
            </a:blip>
            <a:stretch>
              <a:fillRect/>
            </a:stretch>
          </p:blipFill>
          <p:spPr>
            <a:xfrm>
              <a:off x="5669088" y="5369638"/>
              <a:ext cx="200025" cy="190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2"/>
          <p:cNvSpPr txBox="1"/>
          <p:nvPr>
            <p:ph type="title"/>
          </p:nvPr>
        </p:nvSpPr>
        <p:spPr>
          <a:xfrm>
            <a:off x="671756" y="371511"/>
            <a:ext cx="8183700" cy="992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Multi-block RNN Autoencoders (MRAE)</a:t>
            </a:r>
            <a:endParaRPr/>
          </a:p>
        </p:txBody>
      </p:sp>
      <p:sp>
        <p:nvSpPr>
          <p:cNvPr id="248" name="Google Shape;248;p22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15</a:t>
            </a:r>
            <a:endParaRPr sz="1800"/>
          </a:p>
        </p:txBody>
      </p:sp>
      <p:sp>
        <p:nvSpPr>
          <p:cNvPr id="249" name="Google Shape;249;p22"/>
          <p:cNvSpPr txBox="1"/>
          <p:nvPr/>
        </p:nvSpPr>
        <p:spPr>
          <a:xfrm>
            <a:off x="474450" y="1622600"/>
            <a:ext cx="8460600" cy="12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9250" lvl="0" marL="349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i="1" lang="en-US" sz="1800">
                <a:solidFill>
                  <a:schemeClr val="dk1"/>
                </a:solidFill>
                <a:highlight>
                  <a:schemeClr val="lt2"/>
                </a:highlight>
              </a:rPr>
              <a:t>Reduce FPGA </a:t>
            </a:r>
            <a:r>
              <a:rPr i="1" lang="en-US" sz="1800">
                <a:solidFill>
                  <a:schemeClr val="dk1"/>
                </a:solidFill>
                <a:highlight>
                  <a:schemeClr val="lt2"/>
                </a:highlight>
              </a:rPr>
              <a:t>resource</a:t>
            </a:r>
            <a:r>
              <a:rPr i="1" lang="en-US" sz="1800">
                <a:solidFill>
                  <a:schemeClr val="dk1"/>
                </a:solidFill>
                <a:highlight>
                  <a:schemeClr val="lt2"/>
                </a:highlight>
              </a:rPr>
              <a:t> utilization</a:t>
            </a:r>
            <a:endParaRPr i="1" sz="18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-349250" lvl="0" marL="349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i="1" lang="en-US" sz="1800">
                <a:solidFill>
                  <a:schemeClr val="dk1"/>
                </a:solidFill>
                <a:highlight>
                  <a:schemeClr val="lt2"/>
                </a:highlight>
              </a:rPr>
              <a:t>Increase throughput</a:t>
            </a:r>
            <a:endParaRPr i="1" sz="18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6675" y="3021800"/>
            <a:ext cx="2937350" cy="253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9949" y="3021801"/>
            <a:ext cx="2937350" cy="25326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2" name="Google Shape;252;p22"/>
          <p:cNvCxnSpPr/>
          <p:nvPr/>
        </p:nvCxnSpPr>
        <p:spPr>
          <a:xfrm>
            <a:off x="3900225" y="4288125"/>
            <a:ext cx="877500" cy="60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3"/>
          <p:cNvSpPr txBox="1"/>
          <p:nvPr>
            <p:ph type="title"/>
          </p:nvPr>
        </p:nvSpPr>
        <p:spPr>
          <a:xfrm>
            <a:off x="671756" y="371511"/>
            <a:ext cx="8183700" cy="99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 Current progress &amp; future work</a:t>
            </a:r>
            <a:endParaRPr/>
          </a:p>
        </p:txBody>
      </p:sp>
      <p:sp>
        <p:nvSpPr>
          <p:cNvPr id="258" name="Google Shape;258;p23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16</a:t>
            </a:r>
            <a:endParaRPr sz="1800"/>
          </a:p>
        </p:txBody>
      </p:sp>
      <p:pic>
        <p:nvPicPr>
          <p:cNvPr id="259" name="Google Shape;25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450" y="2454550"/>
            <a:ext cx="7083424" cy="430375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3"/>
          <p:cNvSpPr txBox="1"/>
          <p:nvPr/>
        </p:nvSpPr>
        <p:spPr>
          <a:xfrm>
            <a:off x="474450" y="1622600"/>
            <a:ext cx="84606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87350" lvl="0" marL="349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Add Gaussian Sampling layer back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-387350" lvl="0" marL="349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Extend to MRAE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4"/>
          <p:cNvSpPr txBox="1"/>
          <p:nvPr>
            <p:ph type="title"/>
          </p:nvPr>
        </p:nvSpPr>
        <p:spPr>
          <a:xfrm>
            <a:off x="671756" y="371511"/>
            <a:ext cx="8183700" cy="99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Projects Related to A3D3 in Our Group</a:t>
            </a:r>
            <a:endParaRPr/>
          </a:p>
        </p:txBody>
      </p:sp>
      <p:sp>
        <p:nvSpPr>
          <p:cNvPr id="266" name="Google Shape;266;p24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16</a:t>
            </a:r>
            <a:endParaRPr sz="1800"/>
          </a:p>
        </p:txBody>
      </p:sp>
      <p:sp>
        <p:nvSpPr>
          <p:cNvPr id="267" name="Google Shape;267;p24"/>
          <p:cNvSpPr txBox="1"/>
          <p:nvPr/>
        </p:nvSpPr>
        <p:spPr>
          <a:xfrm>
            <a:off x="474450" y="1622600"/>
            <a:ext cx="8460600" cy="25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87350" lvl="0" marL="349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Transformer model for Neural signals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Trung Le, Ethan Jiang, Dennis Yin, Vidhi Desai, Elham E Khoda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Model done; HLS4ML Transformer layer done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8" name="Google Shape;26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5300" y="3444098"/>
            <a:ext cx="2471325" cy="2065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09927" y="3456125"/>
            <a:ext cx="2460798" cy="206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44025" y="3467775"/>
            <a:ext cx="2453349" cy="203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5"/>
          <p:cNvSpPr txBox="1"/>
          <p:nvPr>
            <p:ph type="title"/>
          </p:nvPr>
        </p:nvSpPr>
        <p:spPr>
          <a:xfrm>
            <a:off x="671756" y="371511"/>
            <a:ext cx="8183700" cy="99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Projects related to A3D3 in Our Group</a:t>
            </a:r>
            <a:endParaRPr/>
          </a:p>
        </p:txBody>
      </p:sp>
      <p:sp>
        <p:nvSpPr>
          <p:cNvPr id="276" name="Google Shape;276;p25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16</a:t>
            </a:r>
            <a:endParaRPr sz="1800"/>
          </a:p>
        </p:txBody>
      </p:sp>
      <p:sp>
        <p:nvSpPr>
          <p:cNvPr id="277" name="Google Shape;277;p25"/>
          <p:cNvSpPr txBox="1"/>
          <p:nvPr/>
        </p:nvSpPr>
        <p:spPr>
          <a:xfrm>
            <a:off x="474450" y="1622600"/>
            <a:ext cx="8460600" cy="25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87350" lvl="0" marL="3492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Gaussian sampling in HLS4ML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Atharva Mattam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HLS code done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HLS4ML PR528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8" name="Google Shape;27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8525" y="2260413"/>
            <a:ext cx="3378399" cy="250397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25"/>
          <p:cNvSpPr txBox="1"/>
          <p:nvPr/>
        </p:nvSpPr>
        <p:spPr>
          <a:xfrm>
            <a:off x="474450" y="4899200"/>
            <a:ext cx="8460600" cy="25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Benchmarking HLS4ML vs SystemVerilog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○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Caroline Johnson &amp; Waiz Khan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Algorithm Processing Unit (APU)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-3810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</a:pPr>
            <a:r>
              <a:rPr lang="en-US" sz="2400">
                <a:solidFill>
                  <a:schemeClr val="dk1"/>
                </a:solidFill>
                <a:highlight>
                  <a:schemeClr val="lt2"/>
                </a:highlight>
              </a:rPr>
              <a:t>Ethan Jiang, Bowen Zuo</a:t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2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6"/>
          <p:cNvSpPr txBox="1"/>
          <p:nvPr>
            <p:ph type="title"/>
          </p:nvPr>
        </p:nvSpPr>
        <p:spPr>
          <a:xfrm>
            <a:off x="671757" y="365069"/>
            <a:ext cx="8184662" cy="9984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000"/>
              <a:buFont typeface="Encode Sans Black"/>
              <a:buNone/>
            </a:pPr>
            <a:r>
              <a:rPr lang="en-US" sz="4000"/>
              <a:t>Thank you for listening!</a:t>
            </a:r>
            <a:endParaRPr/>
          </a:p>
        </p:txBody>
      </p:sp>
      <p:sp>
        <p:nvSpPr>
          <p:cNvPr id="285" name="Google Shape;285;p26"/>
          <p:cNvSpPr txBox="1"/>
          <p:nvPr/>
        </p:nvSpPr>
        <p:spPr>
          <a:xfrm>
            <a:off x="2808514" y="3309256"/>
            <a:ext cx="352697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0" i="0" lang="en-US" sz="4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Questions?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86" name="Google Shape;286;p26"/>
          <p:cNvGrpSpPr/>
          <p:nvPr/>
        </p:nvGrpSpPr>
        <p:grpSpPr>
          <a:xfrm>
            <a:off x="4557794" y="5860863"/>
            <a:ext cx="4586216" cy="997125"/>
            <a:chOff x="-250" y="5967738"/>
            <a:chExt cx="4586216" cy="997125"/>
          </a:xfrm>
        </p:grpSpPr>
        <p:grpSp>
          <p:nvGrpSpPr>
            <p:cNvPr id="287" name="Google Shape;287;p26"/>
            <p:cNvGrpSpPr/>
            <p:nvPr/>
          </p:nvGrpSpPr>
          <p:grpSpPr>
            <a:xfrm>
              <a:off x="-250" y="5967738"/>
              <a:ext cx="3151833" cy="997125"/>
              <a:chOff x="4971715" y="4233470"/>
              <a:chExt cx="4014562" cy="1160122"/>
            </a:xfrm>
          </p:grpSpPr>
          <p:pic>
            <p:nvPicPr>
              <p:cNvPr id="288" name="Google Shape;288;p2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6559304" y="4269342"/>
                <a:ext cx="2426973" cy="108838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9" name="Google Shape;289;p26"/>
              <p:cNvPicPr preferRelativeResize="0"/>
              <p:nvPr/>
            </p:nvPicPr>
            <p:blipFill rotWithShape="1">
              <a:blip r:embed="rId4">
                <a:alphaModFix/>
              </a:blip>
              <a:srcRect b="3040" l="0" r="0" t="-3040"/>
              <a:stretch/>
            </p:blipFill>
            <p:spPr>
              <a:xfrm>
                <a:off x="4971715" y="4233470"/>
                <a:ext cx="1696125" cy="1160122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290" name="Google Shape;290;p26"/>
            <p:cNvGrpSpPr/>
            <p:nvPr/>
          </p:nvGrpSpPr>
          <p:grpSpPr>
            <a:xfrm>
              <a:off x="3142809" y="5998696"/>
              <a:ext cx="1443157" cy="935498"/>
              <a:chOff x="3023100" y="6042467"/>
              <a:chExt cx="1190625" cy="815533"/>
            </a:xfrm>
          </p:grpSpPr>
          <p:pic>
            <p:nvPicPr>
              <p:cNvPr id="291" name="Google Shape;291;p26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3023100" y="6237713"/>
                <a:ext cx="1190625" cy="62028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2" name="Google Shape;292;p26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3023100" y="6042467"/>
                <a:ext cx="1190625" cy="25717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293" name="Google Shape;293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298000" y="5962900"/>
            <a:ext cx="951103" cy="92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424325" y="5962909"/>
            <a:ext cx="1133475" cy="809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type="title"/>
          </p:nvPr>
        </p:nvSpPr>
        <p:spPr>
          <a:xfrm>
            <a:off x="671756" y="371511"/>
            <a:ext cx="8183759" cy="9919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What We Do</a:t>
            </a:r>
            <a:endParaRPr/>
          </a:p>
        </p:txBody>
      </p:sp>
      <p:pic>
        <p:nvPicPr>
          <p:cNvPr id="58" name="Google Shape;58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875" y="1442259"/>
            <a:ext cx="7626356" cy="5189692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9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2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/>
          <p:nvPr>
            <p:ph type="title"/>
          </p:nvPr>
        </p:nvSpPr>
        <p:spPr>
          <a:xfrm>
            <a:off x="671756" y="371511"/>
            <a:ext cx="8183700" cy="99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Sleep Spindles</a:t>
            </a:r>
            <a:endParaRPr/>
          </a:p>
        </p:txBody>
      </p:sp>
      <p:sp>
        <p:nvSpPr>
          <p:cNvPr id="65" name="Google Shape;65;p10"/>
          <p:cNvSpPr txBox="1"/>
          <p:nvPr/>
        </p:nvSpPr>
        <p:spPr>
          <a:xfrm>
            <a:off x="758826" y="1717425"/>
            <a:ext cx="5808300" cy="452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92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4B2E83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0" i="0" lang="en-US" sz="2400" u="none" cap="none" strike="noStrike">
                <a:solidFill>
                  <a:srgbClr val="4B2E83"/>
                </a:solidFill>
                <a:latin typeface="Calibri"/>
                <a:ea typeface="Calibri"/>
                <a:cs typeface="Calibri"/>
                <a:sym typeface="Calibri"/>
              </a:rPr>
              <a:t>scillati</a:t>
            </a:r>
            <a:r>
              <a:rPr lang="en-US" sz="2400">
                <a:solidFill>
                  <a:srgbClr val="4B2E83"/>
                </a:solidFill>
                <a:latin typeface="Calibri"/>
                <a:ea typeface="Calibri"/>
                <a:cs typeface="Calibri"/>
                <a:sym typeface="Calibri"/>
              </a:rPr>
              <a:t>ng</a:t>
            </a:r>
            <a:r>
              <a:rPr b="0" i="0" lang="en-US" sz="2400" u="none" cap="none" strike="noStrike">
                <a:solidFill>
                  <a:srgbClr val="4B2E83"/>
                </a:solidFill>
                <a:latin typeface="Calibri"/>
                <a:ea typeface="Calibri"/>
                <a:cs typeface="Calibri"/>
                <a:sym typeface="Calibri"/>
              </a:rPr>
              <a:t> signals during sleep or rest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92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4B2E83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r>
              <a:rPr b="0" i="0" lang="en-US" sz="2400" u="none" cap="none" strike="noStrike">
                <a:solidFill>
                  <a:srgbClr val="4B2E83"/>
                </a:solidFill>
                <a:latin typeface="Calibri"/>
                <a:ea typeface="Calibri"/>
                <a:cs typeface="Calibri"/>
                <a:sym typeface="Calibri"/>
              </a:rPr>
              <a:t>elieved to contribute to learn</a:t>
            </a:r>
            <a:endParaRPr b="0" i="0" sz="2400" u="none" cap="none" strike="noStrike">
              <a:solidFill>
                <a:srgbClr val="4B2E8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B2E8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B2E8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B2E8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B2E8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B2E8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B2E8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B2E8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B2E8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B2E8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lang="en-US" sz="2400">
                <a:solidFill>
                  <a:srgbClr val="4B2E83"/>
                </a:solidFill>
                <a:latin typeface="Calibri"/>
                <a:ea typeface="Calibri"/>
                <a:cs typeface="Calibri"/>
                <a:sym typeface="Calibri"/>
              </a:rPr>
              <a:t>Goal: </a:t>
            </a: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Predict and disrupt spindles</a:t>
            </a:r>
            <a:endParaRPr sz="2400">
              <a:solidFill>
                <a:srgbClr val="4B2E8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6" name="Google Shape;66;p10"/>
          <p:cNvGrpSpPr/>
          <p:nvPr/>
        </p:nvGrpSpPr>
        <p:grpSpPr>
          <a:xfrm>
            <a:off x="1572168" y="3517773"/>
            <a:ext cx="6420003" cy="2009232"/>
            <a:chOff x="-523792" y="1949570"/>
            <a:chExt cx="6102665" cy="2292335"/>
          </a:xfrm>
        </p:grpSpPr>
        <p:grpSp>
          <p:nvGrpSpPr>
            <p:cNvPr id="67" name="Google Shape;67;p10"/>
            <p:cNvGrpSpPr/>
            <p:nvPr/>
          </p:nvGrpSpPr>
          <p:grpSpPr>
            <a:xfrm>
              <a:off x="-523792" y="1989912"/>
              <a:ext cx="6102665" cy="2251993"/>
              <a:chOff x="-523792" y="1989912"/>
              <a:chExt cx="6102665" cy="2251993"/>
            </a:xfrm>
          </p:grpSpPr>
          <p:pic>
            <p:nvPicPr>
              <p:cNvPr id="68" name="Google Shape;68;p10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-523792" y="1989912"/>
                <a:ext cx="6102665" cy="172093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9" name="Google Shape;69;p10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2962538" y="3759280"/>
                <a:ext cx="2616334" cy="48262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70" name="Google Shape;70;p10"/>
            <p:cNvSpPr/>
            <p:nvPr/>
          </p:nvSpPr>
          <p:spPr>
            <a:xfrm>
              <a:off x="1475117" y="1949570"/>
              <a:ext cx="1846200" cy="1479300"/>
            </a:xfrm>
            <a:prstGeom prst="ellipse">
              <a:avLst/>
            </a:prstGeom>
            <a:noFill/>
            <a:ln cap="flat" cmpd="sng" w="25400">
              <a:solidFill>
                <a:srgbClr val="36215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" name="Google Shape;71;p10"/>
          <p:cNvSpPr txBox="1"/>
          <p:nvPr/>
        </p:nvSpPr>
        <p:spPr>
          <a:xfrm>
            <a:off x="-76200" y="6690059"/>
            <a:ext cx="90417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sng" cap="none" strike="noStrike">
                <a:solidFill>
                  <a:srgbClr val="4B2E83"/>
                </a:solidFill>
                <a:latin typeface="Calibri"/>
                <a:ea typeface="Calibri"/>
                <a:cs typeface="Calibri"/>
                <a:sym typeface="Calibri"/>
              </a:rPr>
              <a:t>Orsborn A, Shlizerman E, Dadarlat M. (2021) “Understanding &amp; Interfacing with the brain: challenges and opportunities” </a:t>
            </a:r>
            <a:endParaRPr b="0" i="0" sz="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0"/>
          <p:cNvSpPr txBox="1"/>
          <p:nvPr/>
        </p:nvSpPr>
        <p:spPr>
          <a:xfrm>
            <a:off x="2128746" y="2810150"/>
            <a:ext cx="1855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rgbClr val="4B2E83"/>
                </a:solidFill>
                <a:latin typeface="Calibri"/>
                <a:ea typeface="Calibri"/>
                <a:cs typeface="Calibri"/>
                <a:sym typeface="Calibri"/>
              </a:rPr>
              <a:t>Sleep Spindle</a:t>
            </a:r>
            <a:endParaRPr sz="2400"/>
          </a:p>
        </p:txBody>
      </p:sp>
      <p:cxnSp>
        <p:nvCxnSpPr>
          <p:cNvPr id="73" name="Google Shape;73;p10"/>
          <p:cNvCxnSpPr/>
          <p:nvPr/>
        </p:nvCxnSpPr>
        <p:spPr>
          <a:xfrm>
            <a:off x="3367085" y="3271857"/>
            <a:ext cx="516600" cy="462600"/>
          </a:xfrm>
          <a:prstGeom prst="straightConnector1">
            <a:avLst/>
          </a:prstGeom>
          <a:noFill/>
          <a:ln cap="flat" cmpd="sng" w="9525">
            <a:solidFill>
              <a:srgbClr val="24005B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74" name="Google Shape;74;p10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3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/>
          <p:nvPr/>
        </p:nvSpPr>
        <p:spPr>
          <a:xfrm>
            <a:off x="5350150" y="1402900"/>
            <a:ext cx="3505500" cy="23013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1"/>
          <p:cNvSpPr/>
          <p:nvPr/>
        </p:nvSpPr>
        <p:spPr>
          <a:xfrm>
            <a:off x="149125" y="1559400"/>
            <a:ext cx="4527600" cy="47868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1"/>
          <p:cNvSpPr txBox="1"/>
          <p:nvPr>
            <p:ph type="title"/>
          </p:nvPr>
        </p:nvSpPr>
        <p:spPr>
          <a:xfrm>
            <a:off x="671831" y="199936"/>
            <a:ext cx="8183700" cy="99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System Setup</a:t>
            </a:r>
            <a:endParaRPr/>
          </a:p>
        </p:txBody>
      </p:sp>
      <p:grpSp>
        <p:nvGrpSpPr>
          <p:cNvPr id="82" name="Google Shape;82;p11"/>
          <p:cNvGrpSpPr/>
          <p:nvPr/>
        </p:nvGrpSpPr>
        <p:grpSpPr>
          <a:xfrm>
            <a:off x="5159684" y="4469746"/>
            <a:ext cx="3918367" cy="1637203"/>
            <a:chOff x="5159684" y="4469746"/>
            <a:chExt cx="3918367" cy="1637203"/>
          </a:xfrm>
        </p:grpSpPr>
        <p:pic>
          <p:nvPicPr>
            <p:cNvPr descr="Icon&#10;&#10;Description automatically generated" id="83" name="Google Shape;83;p1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159684" y="4879383"/>
              <a:ext cx="1499807" cy="122756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4" name="Google Shape;84;p11"/>
            <p:cNvCxnSpPr>
              <a:stCxn id="85" idx="3"/>
            </p:cNvCxnSpPr>
            <p:nvPr/>
          </p:nvCxnSpPr>
          <p:spPr>
            <a:xfrm flipH="1" rot="10800000">
              <a:off x="6389944" y="4722686"/>
              <a:ext cx="599400" cy="241200"/>
            </a:xfrm>
            <a:prstGeom prst="straightConnector1">
              <a:avLst/>
            </a:prstGeom>
            <a:noFill/>
            <a:ln cap="flat" cmpd="sng" w="25400">
              <a:solidFill>
                <a:srgbClr val="000000"/>
              </a:solidFill>
              <a:prstDash val="solid"/>
              <a:round/>
              <a:headEnd len="med" w="med" type="triangle"/>
              <a:tailEnd len="med" w="med" type="triangle"/>
            </a:ln>
            <a:effectLst>
              <a:outerShdw blurRad="40000" rotWithShape="0" dir="5400000" dist="20000">
                <a:srgbClr val="000000">
                  <a:alpha val="37254"/>
                </a:srgbClr>
              </a:outerShdw>
            </a:effectLst>
          </p:spPr>
        </p:cxnSp>
        <p:pic>
          <p:nvPicPr>
            <p:cNvPr descr="A picture containing text, clipart&#10;&#10;Description automatically generated" id="86" name="Google Shape;86;p1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7028123" y="4469746"/>
              <a:ext cx="2049928" cy="49799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" name="Google Shape;85;p1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5907402" y="4714887"/>
              <a:ext cx="482542" cy="497998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7" name="Google Shape;87;p1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77773" y="1548325"/>
            <a:ext cx="1500626" cy="15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466900" y="1548315"/>
            <a:ext cx="1437713" cy="15905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1"/>
          <p:cNvGrpSpPr/>
          <p:nvPr/>
        </p:nvGrpSpPr>
        <p:grpSpPr>
          <a:xfrm>
            <a:off x="181700" y="1650546"/>
            <a:ext cx="4527539" cy="4415489"/>
            <a:chOff x="108425" y="1548326"/>
            <a:chExt cx="5257855" cy="4700329"/>
          </a:xfrm>
        </p:grpSpPr>
        <p:pic>
          <p:nvPicPr>
            <p:cNvPr id="90" name="Google Shape;90;p11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980900" y="1548326"/>
              <a:ext cx="1119775" cy="12786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" name="Google Shape;91;p11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312950" y="3192803"/>
              <a:ext cx="547725" cy="5279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p11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108425" y="4086539"/>
              <a:ext cx="3398300" cy="8119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" name="Google Shape;93;p11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897850" y="5277105"/>
              <a:ext cx="1285875" cy="9715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4" name="Google Shape;94;p11"/>
            <p:cNvSpPr txBox="1"/>
            <p:nvPr/>
          </p:nvSpPr>
          <p:spPr>
            <a:xfrm>
              <a:off x="2183736" y="1911807"/>
              <a:ext cx="2708400" cy="78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B2E83"/>
                  </a:solidFill>
                </a:rPr>
                <a:t>E</a:t>
              </a:r>
              <a:r>
                <a:rPr lang="en-US" sz="1800">
                  <a:solidFill>
                    <a:srgbClr val="4B2E83"/>
                  </a:solidFill>
                </a:rPr>
                <a:t>lectrocorticography with 4 arms</a:t>
              </a:r>
              <a:endParaRPr sz="1800">
                <a:solidFill>
                  <a:srgbClr val="4B2E83"/>
                </a:solidFill>
              </a:endParaRPr>
            </a:p>
          </p:txBody>
        </p:sp>
        <p:sp>
          <p:nvSpPr>
            <p:cNvPr id="95" name="Google Shape;95;p11"/>
            <p:cNvSpPr txBox="1"/>
            <p:nvPr/>
          </p:nvSpPr>
          <p:spPr>
            <a:xfrm>
              <a:off x="2946714" y="3247180"/>
              <a:ext cx="1669500" cy="49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B2E83"/>
                  </a:solidFill>
                </a:rPr>
                <a:t>Amplifier</a:t>
              </a:r>
              <a:endParaRPr sz="1800">
                <a:solidFill>
                  <a:srgbClr val="4B2E83"/>
                </a:solidFill>
              </a:endParaRPr>
            </a:p>
          </p:txBody>
        </p:sp>
        <p:sp>
          <p:nvSpPr>
            <p:cNvPr id="96" name="Google Shape;96;p11"/>
            <p:cNvSpPr txBox="1"/>
            <p:nvPr/>
          </p:nvSpPr>
          <p:spPr>
            <a:xfrm>
              <a:off x="3623580" y="4292395"/>
              <a:ext cx="1742700" cy="49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B2E83"/>
                  </a:solidFill>
                </a:rPr>
                <a:t>Arm adapter</a:t>
              </a:r>
              <a:endParaRPr sz="1800">
                <a:solidFill>
                  <a:srgbClr val="4B2E83"/>
                </a:solidFill>
              </a:endParaRPr>
            </a:p>
          </p:txBody>
        </p:sp>
        <p:sp>
          <p:nvSpPr>
            <p:cNvPr id="97" name="Google Shape;97;p11"/>
            <p:cNvSpPr txBox="1"/>
            <p:nvPr/>
          </p:nvSpPr>
          <p:spPr>
            <a:xfrm>
              <a:off x="2415765" y="5702524"/>
              <a:ext cx="1926600" cy="49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B2E83"/>
                  </a:solidFill>
                </a:rPr>
                <a:t>Headstages</a:t>
              </a:r>
              <a:endParaRPr sz="1800">
                <a:solidFill>
                  <a:srgbClr val="4B2E83"/>
                </a:solidFill>
              </a:endParaRPr>
            </a:p>
          </p:txBody>
        </p:sp>
        <p:sp>
          <p:nvSpPr>
            <p:cNvPr id="98" name="Google Shape;98;p11"/>
            <p:cNvSpPr txBox="1"/>
            <p:nvPr/>
          </p:nvSpPr>
          <p:spPr>
            <a:xfrm>
              <a:off x="1421075" y="2814175"/>
              <a:ext cx="239400" cy="49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B2E83"/>
                  </a:solidFill>
                </a:rPr>
                <a:t>+</a:t>
              </a:r>
              <a:endParaRPr sz="1800">
                <a:solidFill>
                  <a:srgbClr val="4B2E83"/>
                </a:solidFill>
              </a:endParaRPr>
            </a:p>
          </p:txBody>
        </p:sp>
        <p:sp>
          <p:nvSpPr>
            <p:cNvPr id="99" name="Google Shape;99;p11"/>
            <p:cNvSpPr txBox="1"/>
            <p:nvPr/>
          </p:nvSpPr>
          <p:spPr>
            <a:xfrm>
              <a:off x="1421088" y="3678800"/>
              <a:ext cx="239400" cy="49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B2E83"/>
                  </a:solidFill>
                </a:rPr>
                <a:t>+</a:t>
              </a:r>
              <a:endParaRPr sz="1800">
                <a:solidFill>
                  <a:srgbClr val="4B2E83"/>
                </a:solidFill>
              </a:endParaRPr>
            </a:p>
          </p:txBody>
        </p:sp>
        <p:sp>
          <p:nvSpPr>
            <p:cNvPr id="100" name="Google Shape;100;p11"/>
            <p:cNvSpPr txBox="1"/>
            <p:nvPr/>
          </p:nvSpPr>
          <p:spPr>
            <a:xfrm>
              <a:off x="1421100" y="4898013"/>
              <a:ext cx="239400" cy="49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4B2E83"/>
                  </a:solidFill>
                </a:rPr>
                <a:t>+</a:t>
              </a:r>
              <a:endParaRPr sz="1800">
                <a:solidFill>
                  <a:srgbClr val="4B2E83"/>
                </a:solidFill>
              </a:endParaRPr>
            </a:p>
          </p:txBody>
        </p:sp>
      </p:grpSp>
      <p:cxnSp>
        <p:nvCxnSpPr>
          <p:cNvPr id="101" name="Google Shape;101;p11"/>
          <p:cNvCxnSpPr/>
          <p:nvPr/>
        </p:nvCxnSpPr>
        <p:spPr>
          <a:xfrm>
            <a:off x="4676125" y="2343575"/>
            <a:ext cx="5979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2" name="Google Shape;102;p11"/>
          <p:cNvSpPr txBox="1"/>
          <p:nvPr/>
        </p:nvSpPr>
        <p:spPr>
          <a:xfrm>
            <a:off x="6867748" y="2112735"/>
            <a:ext cx="206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4B2E83"/>
                </a:solidFill>
              </a:rPr>
              <a:t>+</a:t>
            </a:r>
            <a:endParaRPr sz="2400">
              <a:solidFill>
                <a:srgbClr val="4B2E83"/>
              </a:solidFill>
            </a:endParaRPr>
          </a:p>
        </p:txBody>
      </p:sp>
      <p:sp>
        <p:nvSpPr>
          <p:cNvPr id="103" name="Google Shape;103;p11"/>
          <p:cNvSpPr txBox="1"/>
          <p:nvPr/>
        </p:nvSpPr>
        <p:spPr>
          <a:xfrm>
            <a:off x="5350150" y="3062650"/>
            <a:ext cx="1723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4B2E83"/>
                </a:solidFill>
              </a:rPr>
              <a:t>Head-mounted device</a:t>
            </a:r>
            <a:endParaRPr sz="1800">
              <a:solidFill>
                <a:srgbClr val="4B2E83"/>
              </a:solidFill>
            </a:endParaRPr>
          </a:p>
        </p:txBody>
      </p:sp>
      <p:sp>
        <p:nvSpPr>
          <p:cNvPr id="104" name="Google Shape;104;p11"/>
          <p:cNvSpPr txBox="1"/>
          <p:nvPr/>
        </p:nvSpPr>
        <p:spPr>
          <a:xfrm>
            <a:off x="7133102" y="3115100"/>
            <a:ext cx="1646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4B2E83"/>
                </a:solidFill>
              </a:rPr>
              <a:t>subject’s skull</a:t>
            </a:r>
            <a:endParaRPr sz="1800">
              <a:solidFill>
                <a:srgbClr val="4B2E83"/>
              </a:solidFill>
            </a:endParaRPr>
          </a:p>
        </p:txBody>
      </p:sp>
      <p:cxnSp>
        <p:nvCxnSpPr>
          <p:cNvPr id="105" name="Google Shape;105;p11"/>
          <p:cNvCxnSpPr/>
          <p:nvPr/>
        </p:nvCxnSpPr>
        <p:spPr>
          <a:xfrm>
            <a:off x="7073850" y="3727353"/>
            <a:ext cx="0" cy="621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6" name="Google Shape;106;p11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4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2"/>
          <p:cNvSpPr txBox="1"/>
          <p:nvPr>
            <p:ph type="title"/>
          </p:nvPr>
        </p:nvSpPr>
        <p:spPr>
          <a:xfrm>
            <a:off x="671756" y="371511"/>
            <a:ext cx="8183759" cy="9919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Latent Factor Analysis via Dynamical Systems (LFADs)</a:t>
            </a:r>
            <a:endParaRPr/>
          </a:p>
        </p:txBody>
      </p:sp>
      <p:sp>
        <p:nvSpPr>
          <p:cNvPr id="112" name="Google Shape;112;p12"/>
          <p:cNvSpPr txBox="1"/>
          <p:nvPr/>
        </p:nvSpPr>
        <p:spPr>
          <a:xfrm>
            <a:off x="457777" y="1602631"/>
            <a:ext cx="7045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238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RNN Variational Autoencoder (RNN VAE)</a:t>
            </a:r>
            <a:endParaRPr sz="2400"/>
          </a:p>
        </p:txBody>
      </p:sp>
      <p:sp>
        <p:nvSpPr>
          <p:cNvPr id="113" name="Google Shape;113;p12"/>
          <p:cNvSpPr txBox="1"/>
          <p:nvPr/>
        </p:nvSpPr>
        <p:spPr>
          <a:xfrm>
            <a:off x="50709" y="6627300"/>
            <a:ext cx="4624500" cy="23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226" y="2436828"/>
            <a:ext cx="9023548" cy="2381403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2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5</a:t>
            </a:r>
            <a:endParaRPr sz="1800"/>
          </a:p>
        </p:txBody>
      </p:sp>
      <p:sp>
        <p:nvSpPr>
          <p:cNvPr id="116" name="Google Shape;116;p12"/>
          <p:cNvSpPr txBox="1"/>
          <p:nvPr/>
        </p:nvSpPr>
        <p:spPr>
          <a:xfrm>
            <a:off x="-69825" y="6528947"/>
            <a:ext cx="7045200" cy="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2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rgbClr val="222222"/>
                </a:solidFill>
                <a:highlight>
                  <a:srgbClr val="FFFFFF"/>
                </a:highlight>
              </a:rPr>
              <a:t>Pandarinath, C., O’Shea, D. J., Collins, J., Jozefowicz, R., Stavisky, S. D., Kao, J. C., ... &amp; Sussillo, D. (2018). Inferring single-trial neural population dynamics using sequential auto-encoders. </a:t>
            </a:r>
            <a:r>
              <a:rPr i="1" lang="en-US" sz="800">
                <a:solidFill>
                  <a:srgbClr val="222222"/>
                </a:solidFill>
                <a:highlight>
                  <a:srgbClr val="FFFFFF"/>
                </a:highlight>
              </a:rPr>
              <a:t>Nature methods</a:t>
            </a:r>
            <a:r>
              <a:rPr lang="en-US" sz="800">
                <a:solidFill>
                  <a:srgbClr val="222222"/>
                </a:solidFill>
                <a:highlight>
                  <a:srgbClr val="FFFFFF"/>
                </a:highlight>
              </a:rPr>
              <a:t>, </a:t>
            </a:r>
            <a:r>
              <a:rPr i="1" lang="en-US" sz="800">
                <a:solidFill>
                  <a:srgbClr val="222222"/>
                </a:solidFill>
                <a:highlight>
                  <a:srgbClr val="FFFFFF"/>
                </a:highlight>
              </a:rPr>
              <a:t>15</a:t>
            </a:r>
            <a:r>
              <a:rPr lang="en-US" sz="800">
                <a:solidFill>
                  <a:srgbClr val="222222"/>
                </a:solidFill>
                <a:highlight>
                  <a:srgbClr val="FFFFFF"/>
                </a:highlight>
              </a:rPr>
              <a:t>(10), 805-815.</a:t>
            </a:r>
            <a:endParaRPr sz="800">
              <a:solidFill>
                <a:srgbClr val="777777"/>
              </a:solidFill>
              <a:highlight>
                <a:srgbClr val="FFFFFF"/>
              </a:highlight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t/>
            </a:r>
            <a:endParaRPr sz="900">
              <a:solidFill>
                <a:srgbClr val="2516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3"/>
          <p:cNvSpPr txBox="1"/>
          <p:nvPr>
            <p:ph type="title"/>
          </p:nvPr>
        </p:nvSpPr>
        <p:spPr>
          <a:xfrm>
            <a:off x="671756" y="371511"/>
            <a:ext cx="8183759" cy="9919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Tool – HLS4ML</a:t>
            </a:r>
            <a:endParaRPr/>
          </a:p>
        </p:txBody>
      </p:sp>
      <p:pic>
        <p:nvPicPr>
          <p:cNvPr id="122" name="Google Shape;12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6425" y="1737500"/>
            <a:ext cx="8246200" cy="3664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3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6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4"/>
          <p:cNvSpPr txBox="1"/>
          <p:nvPr>
            <p:ph type="title"/>
          </p:nvPr>
        </p:nvSpPr>
        <p:spPr>
          <a:xfrm>
            <a:off x="671756" y="371511"/>
            <a:ext cx="8183759" cy="99199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LFADs Architecture - Detail</a:t>
            </a:r>
            <a:endParaRPr/>
          </a:p>
        </p:txBody>
      </p:sp>
      <p:sp>
        <p:nvSpPr>
          <p:cNvPr id="129" name="Google Shape;129;p14"/>
          <p:cNvSpPr txBox="1"/>
          <p:nvPr/>
        </p:nvSpPr>
        <p:spPr>
          <a:xfrm>
            <a:off x="615175" y="1698800"/>
            <a:ext cx="3943200" cy="30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LFADs </a:t>
            </a: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architecture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○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Custom model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custom layer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○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Gaussian sampling layer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unsupported Keras layer 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○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Bidirectional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●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One unsupported arguments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683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Char char="○"/>
            </a:pPr>
            <a:r>
              <a:rPr lang="en-US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GRU initial_state</a:t>
            </a: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25950" y="1490925"/>
            <a:ext cx="4355424" cy="445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4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7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5"/>
          <p:cNvSpPr txBox="1"/>
          <p:nvPr>
            <p:ph idx="1" type="body"/>
          </p:nvPr>
        </p:nvSpPr>
        <p:spPr>
          <a:xfrm>
            <a:off x="659300" y="1736725"/>
            <a:ext cx="8196300" cy="857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48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Removed the gaussian: being developed in parallel</a:t>
            </a:r>
            <a:endParaRPr b="0" sz="2200"/>
          </a:p>
        </p:txBody>
      </p:sp>
      <p:sp>
        <p:nvSpPr>
          <p:cNvPr id="138" name="Google Shape;138;p15"/>
          <p:cNvSpPr txBox="1"/>
          <p:nvPr>
            <p:ph type="title"/>
          </p:nvPr>
        </p:nvSpPr>
        <p:spPr>
          <a:xfrm>
            <a:off x="671756" y="371511"/>
            <a:ext cx="8183700" cy="992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Current Model Architecture</a:t>
            </a:r>
            <a:endParaRPr/>
          </a:p>
        </p:txBody>
      </p:sp>
      <p:pic>
        <p:nvPicPr>
          <p:cNvPr id="139" name="Google Shape;13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8826" y="2594077"/>
            <a:ext cx="6081175" cy="3956976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5"/>
          <p:cNvSpPr txBox="1"/>
          <p:nvPr>
            <p:ph idx="1" type="body"/>
          </p:nvPr>
        </p:nvSpPr>
        <p:spPr>
          <a:xfrm>
            <a:off x="659300" y="2117725"/>
            <a:ext cx="8196300" cy="426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spcBef>
                <a:spcPts val="480"/>
              </a:spcBef>
              <a:spcAft>
                <a:spcPts val="0"/>
              </a:spcAft>
              <a:buSzPts val="2200"/>
              <a:buChar char="●"/>
            </a:pPr>
            <a:r>
              <a:rPr b="0" lang="en-US" sz="2200"/>
              <a:t>Recreated LFADs in Keras functional API</a:t>
            </a:r>
            <a:endParaRPr b="0" sz="2200"/>
          </a:p>
        </p:txBody>
      </p:sp>
      <p:sp>
        <p:nvSpPr>
          <p:cNvPr id="141" name="Google Shape;141;p15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8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6"/>
          <p:cNvSpPr txBox="1"/>
          <p:nvPr>
            <p:ph idx="1" type="body"/>
          </p:nvPr>
        </p:nvSpPr>
        <p:spPr>
          <a:xfrm>
            <a:off x="659300" y="2346325"/>
            <a:ext cx="8196300" cy="639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b="0" lang="en-US" sz="2200">
                <a:solidFill>
                  <a:schemeClr val="dk1"/>
                </a:solidFill>
              </a:rPr>
              <a:t>Evaluation metric - Negative poisson log-likelihood</a:t>
            </a:r>
            <a:endParaRPr b="0" sz="1400">
              <a:solidFill>
                <a:srgbClr val="4B2E83"/>
              </a:solidFill>
            </a:endParaRPr>
          </a:p>
        </p:txBody>
      </p:sp>
      <p:sp>
        <p:nvSpPr>
          <p:cNvPr id="148" name="Google Shape;148;p16"/>
          <p:cNvSpPr txBox="1"/>
          <p:nvPr>
            <p:ph type="title"/>
          </p:nvPr>
        </p:nvSpPr>
        <p:spPr>
          <a:xfrm>
            <a:off x="671756" y="371511"/>
            <a:ext cx="8183700" cy="992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Encode Sans Black"/>
              <a:buNone/>
            </a:pPr>
            <a:r>
              <a:rPr lang="en-US"/>
              <a:t>Performance C</a:t>
            </a:r>
            <a:r>
              <a:rPr lang="en-US"/>
              <a:t>omparison</a:t>
            </a:r>
            <a:endParaRPr/>
          </a:p>
        </p:txBody>
      </p:sp>
      <p:sp>
        <p:nvSpPr>
          <p:cNvPr id="149" name="Google Shape;149;p16"/>
          <p:cNvSpPr txBox="1"/>
          <p:nvPr>
            <p:ph idx="1" type="body"/>
          </p:nvPr>
        </p:nvSpPr>
        <p:spPr>
          <a:xfrm>
            <a:off x="659300" y="1508125"/>
            <a:ext cx="8196300" cy="769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spcBef>
                <a:spcPts val="480"/>
              </a:spcBef>
              <a:spcAft>
                <a:spcPts val="0"/>
              </a:spcAft>
              <a:buSzPts val="2400"/>
              <a:buChar char="●"/>
            </a:pPr>
            <a:r>
              <a:rPr b="0" lang="en-US" sz="2200"/>
              <a:t>Dataset from</a:t>
            </a:r>
            <a:endParaRPr b="0" sz="22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4B2E83"/>
              </a:buClr>
              <a:buSzPts val="1400"/>
              <a:buChar char="○"/>
            </a:pPr>
            <a:r>
              <a:rPr b="0" lang="en-US" sz="1400">
                <a:solidFill>
                  <a:srgbClr val="4B2E8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Perich, M. G., Gallego, J. A., &amp; Miller, L. E. (2018). A neural population mechanism for rapid learning. </a:t>
            </a:r>
            <a:r>
              <a:rPr b="0" i="1" lang="en-US" sz="1400">
                <a:solidFill>
                  <a:srgbClr val="4B2E8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Neuron</a:t>
            </a:r>
            <a:r>
              <a:rPr b="0" lang="en-US" sz="1400">
                <a:solidFill>
                  <a:srgbClr val="4B2E8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</a:t>
            </a:r>
            <a:r>
              <a:rPr b="0" i="1" lang="en-US" sz="1400">
                <a:solidFill>
                  <a:srgbClr val="4B2E8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100</a:t>
            </a:r>
            <a:r>
              <a:rPr b="0" lang="en-US" sz="1400">
                <a:solidFill>
                  <a:srgbClr val="4B2E8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(4), 964-976.</a:t>
            </a:r>
            <a:endParaRPr b="0" sz="1400">
              <a:solidFill>
                <a:srgbClr val="4B2E83"/>
              </a:solidFill>
            </a:endParaRPr>
          </a:p>
        </p:txBody>
      </p:sp>
      <p:sp>
        <p:nvSpPr>
          <p:cNvPr id="150" name="Google Shape;150;p16"/>
          <p:cNvSpPr txBox="1"/>
          <p:nvPr/>
        </p:nvSpPr>
        <p:spPr>
          <a:xfrm>
            <a:off x="8687400" y="6457800"/>
            <a:ext cx="45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9</a:t>
            </a:r>
            <a:endParaRPr sz="1800"/>
          </a:p>
        </p:txBody>
      </p:sp>
      <p:pic>
        <p:nvPicPr>
          <p:cNvPr id="151" name="Google Shape;15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39025" y="3082575"/>
            <a:ext cx="5507351" cy="377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Design">
  <a:themeElements>
    <a:clrScheme name="UW Brand">
      <a:dk1>
        <a:srgbClr val="33006F"/>
      </a:dk1>
      <a:lt1>
        <a:srgbClr val="E8D3A2"/>
      </a:lt1>
      <a:dk2>
        <a:srgbClr val="33006F"/>
      </a:dk2>
      <a:lt2>
        <a:srgbClr val="FFFFFF"/>
      </a:lt2>
      <a:accent1>
        <a:srgbClr val="33006F"/>
      </a:accent1>
      <a:accent2>
        <a:srgbClr val="E8D3A2"/>
      </a:accent2>
      <a:accent3>
        <a:srgbClr val="FFFFFF"/>
      </a:accent3>
      <a:accent4>
        <a:srgbClr val="D8D9DA"/>
      </a:accent4>
      <a:accent5>
        <a:srgbClr val="999999"/>
      </a:accent5>
      <a:accent6>
        <a:srgbClr val="917B4C"/>
      </a:accent6>
      <a:hlink>
        <a:srgbClr val="D8D9DA"/>
      </a:hlink>
      <a:folHlink>
        <a:srgbClr val="99999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Custom Design">
  <a:themeElements>
    <a:clrScheme name="4b2e83 1">
      <a:dk1>
        <a:srgbClr val="4B2E83"/>
      </a:dk1>
      <a:lt1>
        <a:srgbClr val="E8D3A2"/>
      </a:lt1>
      <a:dk2>
        <a:srgbClr val="4B2E83"/>
      </a:dk2>
      <a:lt2>
        <a:srgbClr val="FFFFFF"/>
      </a:lt2>
      <a:accent1>
        <a:srgbClr val="4B2E83"/>
      </a:accent1>
      <a:accent2>
        <a:srgbClr val="E8D3A2"/>
      </a:accent2>
      <a:accent3>
        <a:srgbClr val="FFFFFF"/>
      </a:accent3>
      <a:accent4>
        <a:srgbClr val="B2B2B2"/>
      </a:accent4>
      <a:accent5>
        <a:srgbClr val="26005C"/>
      </a:accent5>
      <a:accent6>
        <a:srgbClr val="917B4C"/>
      </a:accent6>
      <a:hlink>
        <a:srgbClr val="26005C"/>
      </a:hlink>
      <a:folHlink>
        <a:srgbClr val="33006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