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y="5143500" cx="9144000"/>
  <p:notesSz cx="6858000" cy="9144000"/>
  <p:embeddedFontLst>
    <p:embeddedFont>
      <p:font typeface="Roboto"/>
      <p:regular r:id="rId28"/>
      <p:bold r:id="rId29"/>
      <p:italic r:id="rId30"/>
      <p:boldItalic r:id="rId31"/>
    </p:embeddedFont>
    <p:embeddedFont>
      <p:font typeface="Helvetica Neue"/>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36" roundtripDataSignature="AMtx7mhVwrGnWcPLNl4t0GGOMsyO2/P1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Roboto-regular.fntdata"/><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Roboto-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4.xml"/><Relationship Id="rId33" Type="http://schemas.openxmlformats.org/officeDocument/2006/relationships/font" Target="fonts/HelveticaNeue-bold.fntdata"/><Relationship Id="rId10" Type="http://schemas.openxmlformats.org/officeDocument/2006/relationships/slide" Target="slides/slide3.xml"/><Relationship Id="rId32" Type="http://schemas.openxmlformats.org/officeDocument/2006/relationships/font" Target="fonts/HelveticaNeue-regular.fntdata"/><Relationship Id="rId13" Type="http://schemas.openxmlformats.org/officeDocument/2006/relationships/slide" Target="slides/slide6.xml"/><Relationship Id="rId35" Type="http://schemas.openxmlformats.org/officeDocument/2006/relationships/font" Target="fonts/HelveticaNeue-boldItalic.fntdata"/><Relationship Id="rId12" Type="http://schemas.openxmlformats.org/officeDocument/2006/relationships/slide" Target="slides/slide5.xml"/><Relationship Id="rId34" Type="http://schemas.openxmlformats.org/officeDocument/2006/relationships/font" Target="fonts/HelveticaNeue-italic.fntdata"/><Relationship Id="rId15" Type="http://schemas.openxmlformats.org/officeDocument/2006/relationships/slide" Target="slides/slide8.xml"/><Relationship Id="rId14" Type="http://schemas.openxmlformats.org/officeDocument/2006/relationships/slide" Target="slides/slide7.xml"/><Relationship Id="rId36" Type="http://customschemas.google.com/relationships/presentationmetadata" Target="meta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8" name="Google Shape;108;p1:notes"/>
          <p:cNvSpPr txBox="1"/>
          <p:nvPr>
            <p:ph idx="12" type="sldNum"/>
          </p:nvPr>
        </p:nvSpPr>
        <p:spPr>
          <a:xfrm>
            <a:off x="6476999" y="8889999"/>
            <a:ext cx="379500" cy="2523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PyLog flow takes high-level Python code as input, and generates optimized highly efficient FPGA designs. PyLog compiler compiles the decorated Python function, and generates optimized FPGA module. Which is then packed into complete FPGA design. PyLog runtime programs FPGA and runs accelerator. The running of underlying FPGA accelerator is hidden from users. </a:t>
            </a:r>
            <a:endParaRPr/>
          </a:p>
        </p:txBody>
      </p:sp>
      <p:sp>
        <p:nvSpPr>
          <p:cNvPr id="279" name="Google Shape;279;p11:notes"/>
          <p:cNvSpPr txBox="1"/>
          <p:nvPr>
            <p:ph idx="12" type="sldNum"/>
          </p:nvPr>
        </p:nvSpPr>
        <p:spPr>
          <a:xfrm>
            <a:off x="6476999" y="8889999"/>
            <a:ext cx="379500" cy="2523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 name="Google Shape;361;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Evaluation shows that PyLog can save 70% of code, compared to C-based HLS approaches. PyLog also uses less code when comparing with one recent high-level programming framework, HeteroCL.</a:t>
            </a:r>
            <a:endParaRPr/>
          </a:p>
        </p:txBody>
      </p:sp>
      <p:sp>
        <p:nvSpPr>
          <p:cNvPr id="362" name="Google Shape;362;p12:notes"/>
          <p:cNvSpPr txBox="1"/>
          <p:nvPr>
            <p:ph idx="12" type="sldNum"/>
          </p:nvPr>
        </p:nvSpPr>
        <p:spPr>
          <a:xfrm>
            <a:off x="6476999" y="8889999"/>
            <a:ext cx="379500" cy="2523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 name="Google Shape;371;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When comparing accelerator performance, PyLog generated hardware achieves 3.17x speedup over optimized CPU code, and 1.24x speedup over manually optimized FPGA designs. </a:t>
            </a:r>
            <a:endParaRPr/>
          </a:p>
        </p:txBody>
      </p:sp>
      <p:sp>
        <p:nvSpPr>
          <p:cNvPr id="372" name="Google Shape;372;p13:notes"/>
          <p:cNvSpPr txBox="1"/>
          <p:nvPr>
            <p:ph idx="12" type="sldNum"/>
          </p:nvPr>
        </p:nvSpPr>
        <p:spPr>
          <a:xfrm>
            <a:off x="6476999" y="8889999"/>
            <a:ext cx="379500" cy="2523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1" name="Google Shape;38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2" name="Google Shape;382;p14: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2" name="Google Shape;41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13" name="Google Shape;413;p15: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7" name="Google Shape;44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8" name="Google Shape;448;p16: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6" name="Google Shape;45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57" name="Google Shape;457;p17: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65" name="Google Shape;465;p18: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7" name="Google Shape;48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2:notes"/>
          <p:cNvSpPr txBox="1"/>
          <p:nvPr>
            <p:ph idx="12" type="sldNum"/>
          </p:nvPr>
        </p:nvSpPr>
        <p:spPr>
          <a:xfrm>
            <a:off x="6476999" y="8889999"/>
            <a:ext cx="379500" cy="252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5" name="Google Shape;125;p10:notes"/>
          <p:cNvSpPr txBox="1"/>
          <p:nvPr>
            <p:ph idx="12" type="sldNum"/>
          </p:nvPr>
        </p:nvSpPr>
        <p:spPr>
          <a:xfrm>
            <a:off x="6476999" y="8889999"/>
            <a:ext cx="379500" cy="2523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HLS Language related – not in conflict; scheduler mainly on operator → hida focus on </a:t>
            </a:r>
            <a:r>
              <a:rPr lang="en"/>
              <a:t>coarse</a:t>
            </a:r>
            <a:r>
              <a:rPr lang="en"/>
              <a:t> grained task level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Exhaustive: heuristic pruned: 1)conv relu pool fused together 2)only extend kernel &amp; channel dimension (only KPF &amp; CPF) 3) </a:t>
            </a:r>
            <a:r>
              <a:rPr lang="en"/>
              <a:t>Parallelization</a:t>
            </a:r>
            <a:r>
              <a:rPr lang="en"/>
              <a:t> factor restricted to 1,2,4 etc.</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Functional: focus on high-level characteristics and hierarchy of HLS design. It produce effective task partitioning toward load balancing and low communication cost </a:t>
            </a:r>
            <a:endParaRPr/>
          </a:p>
          <a:p>
            <a:pPr indent="0" lvl="0" marL="0" rtl="0" algn="l">
              <a:lnSpc>
                <a:spcPct val="100000"/>
              </a:lnSpc>
              <a:spcBef>
                <a:spcPts val="0"/>
              </a:spcBef>
              <a:spcAft>
                <a:spcPts val="0"/>
              </a:spcAft>
              <a:buSzPts val="1100"/>
              <a:buNone/>
            </a:pPr>
            <a:r>
              <a:rPr lang="en"/>
              <a:t>Structural: focus on lower-level </a:t>
            </a:r>
            <a:r>
              <a:rPr lang="en"/>
              <a:t>microarchitecture</a:t>
            </a:r>
            <a:r>
              <a:rPr lang="en"/>
              <a:t> optimizations to handle scheduling, parallelization and code gen. </a:t>
            </a:r>
            <a:endParaRPr/>
          </a:p>
          <a:p>
            <a:pPr indent="0" lvl="0" marL="0" rtl="0" algn="l">
              <a:lnSpc>
                <a:spcPct val="100000"/>
              </a:lnSpc>
              <a:spcBef>
                <a:spcPts val="0"/>
              </a:spcBef>
              <a:spcAft>
                <a:spcPts val="0"/>
              </a:spcAft>
              <a:buSzPts val="1100"/>
              <a:buNone/>
            </a:pPr>
            <a:r>
              <a:rPr lang="en"/>
              <a:t>→ </a:t>
            </a:r>
            <a:r>
              <a:rPr lang="en"/>
              <a:t>structural</a:t>
            </a:r>
            <a:r>
              <a:rPr lang="en"/>
              <a:t> level parallelization: Node connected through buffer </a:t>
            </a:r>
            <a:endParaRPr/>
          </a:p>
          <a:p>
            <a:pPr indent="0" lvl="0" marL="0" rtl="0" algn="l">
              <a:lnSpc>
                <a:spcPct val="100000"/>
              </a:lnSpc>
              <a:spcBef>
                <a:spcPts val="0"/>
              </a:spcBef>
              <a:spcAft>
                <a:spcPts val="0"/>
              </a:spcAft>
              <a:buSzPts val="1100"/>
              <a:buNone/>
            </a:pPr>
            <a:r>
              <a:rPr lang="en"/>
              <a:t>Pattern based: several fused </a:t>
            </a:r>
            <a:r>
              <a:rPr lang="en"/>
              <a:t>pattern</a:t>
            </a:r>
            <a:r>
              <a:rPr lang="en"/>
              <a:t> (e.g. conv+relu)</a:t>
            </a:r>
            <a:endParaRPr/>
          </a:p>
          <a:p>
            <a:pPr indent="0" lvl="0" marL="0" rtl="0" algn="l">
              <a:lnSpc>
                <a:spcPct val="100000"/>
              </a:lnSpc>
              <a:spcBef>
                <a:spcPts val="0"/>
              </a:spcBef>
              <a:spcAft>
                <a:spcPts val="0"/>
              </a:spcAft>
              <a:buSzPts val="1100"/>
              <a:buNone/>
            </a:pPr>
            <a:r>
              <a:rPr lang="en"/>
              <a:t>Task = node Dispatch = schedule </a:t>
            </a:r>
            <a:endParaRPr/>
          </a:p>
          <a:p>
            <a:pPr indent="0" lvl="0" marL="0" rtl="0" algn="l">
              <a:lnSpc>
                <a:spcPct val="100000"/>
              </a:lnSpc>
              <a:spcBef>
                <a:spcPts val="0"/>
              </a:spcBef>
              <a:spcAft>
                <a:spcPts val="0"/>
              </a:spcAft>
              <a:buSzPts val="1100"/>
              <a:buNone/>
            </a:pPr>
            <a:r>
              <a:rPr lang="en"/>
              <a:t>Token: Represent dependency involved with ex</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w/ Text">
  <p:cSld name="Cover Slide w/ Text">
    <p:spTree>
      <p:nvGrpSpPr>
        <p:cNvPr id="14" name="Shape 14"/>
        <p:cNvGrpSpPr/>
        <p:nvPr/>
      </p:nvGrpSpPr>
      <p:grpSpPr>
        <a:xfrm>
          <a:off x="0" y="0"/>
          <a:ext cx="0" cy="0"/>
          <a:chOff x="0" y="0"/>
          <a:chExt cx="0" cy="0"/>
        </a:xfrm>
      </p:grpSpPr>
      <p:sp>
        <p:nvSpPr>
          <p:cNvPr id="15" name="Google Shape;15;p22"/>
          <p:cNvSpPr txBox="1"/>
          <p:nvPr>
            <p:ph idx="1" type="body"/>
          </p:nvPr>
        </p:nvSpPr>
        <p:spPr>
          <a:xfrm>
            <a:off x="404091" y="409715"/>
            <a:ext cx="8428500" cy="4917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600"/>
              </a:spcBef>
              <a:spcAft>
                <a:spcPts val="0"/>
              </a:spcAft>
              <a:buClr>
                <a:srgbClr val="13294B"/>
              </a:buClr>
              <a:buSzPts val="3200"/>
              <a:buFont typeface="Arial"/>
              <a:buNone/>
              <a:defRPr b="1" i="0" sz="32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6" name="Google Shape;16;p22"/>
          <p:cNvSpPr txBox="1"/>
          <p:nvPr>
            <p:ph idx="2" type="body"/>
          </p:nvPr>
        </p:nvSpPr>
        <p:spPr>
          <a:xfrm>
            <a:off x="404091" y="1039018"/>
            <a:ext cx="8428500" cy="2166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200"/>
              </a:spcBef>
              <a:spcAft>
                <a:spcPts val="0"/>
              </a:spcAft>
              <a:buClr>
                <a:srgbClr val="E84A27"/>
              </a:buClr>
              <a:buSzPts val="1100"/>
              <a:buFont typeface="Arial"/>
              <a:buNone/>
              <a:defRPr b="0" i="0" sz="1100" u="none" cap="none" strike="noStrike">
                <a:solidFill>
                  <a:srgbClr val="E84A27"/>
                </a:solidFill>
                <a:latin typeface="Arial"/>
                <a:ea typeface="Arial"/>
                <a:cs typeface="Arial"/>
                <a:sym typeface="Arial"/>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7" name="Google Shape;17;p22"/>
          <p:cNvSpPr txBox="1"/>
          <p:nvPr>
            <p:ph idx="3" type="body"/>
          </p:nvPr>
        </p:nvSpPr>
        <p:spPr>
          <a:xfrm>
            <a:off x="404091" y="1231428"/>
            <a:ext cx="8428500" cy="1998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200"/>
              </a:spcBef>
              <a:spcAft>
                <a:spcPts val="0"/>
              </a:spcAft>
              <a:buClr>
                <a:srgbClr val="E84A27"/>
              </a:buClr>
              <a:buSzPts val="800"/>
              <a:buFont typeface="Arial"/>
              <a:buNone/>
              <a:defRPr b="0" i="0" sz="800" u="none" cap="none" strike="noStrike">
                <a:solidFill>
                  <a:srgbClr val="E84A27"/>
                </a:solidFill>
                <a:latin typeface="Arial"/>
                <a:ea typeface="Arial"/>
                <a:cs typeface="Arial"/>
                <a:sym typeface="Arial"/>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4" name="Shape 64"/>
        <p:cNvGrpSpPr/>
        <p:nvPr/>
      </p:nvGrpSpPr>
      <p:grpSpPr>
        <a:xfrm>
          <a:off x="0" y="0"/>
          <a:ext cx="0" cy="0"/>
          <a:chOff x="0" y="0"/>
          <a:chExt cx="0" cy="0"/>
        </a:xfrm>
      </p:grpSpPr>
      <p:sp>
        <p:nvSpPr>
          <p:cNvPr id="65" name="Google Shape;65;p3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66" name="Google Shape;66;p3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67" name="Google Shape;67;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8" name="Shape 68"/>
        <p:cNvGrpSpPr/>
        <p:nvPr/>
      </p:nvGrpSpPr>
      <p:grpSpPr>
        <a:xfrm>
          <a:off x="0" y="0"/>
          <a:ext cx="0" cy="0"/>
          <a:chOff x="0" y="0"/>
          <a:chExt cx="0" cy="0"/>
        </a:xfrm>
      </p:grpSpPr>
      <p:sp>
        <p:nvSpPr>
          <p:cNvPr id="69" name="Google Shape;69;p3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70" name="Google Shape;70;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1" name="Shape 71"/>
        <p:cNvGrpSpPr/>
        <p:nvPr/>
      </p:nvGrpSpPr>
      <p:grpSpPr>
        <a:xfrm>
          <a:off x="0" y="0"/>
          <a:ext cx="0" cy="0"/>
          <a:chOff x="0" y="0"/>
          <a:chExt cx="0" cy="0"/>
        </a:xfrm>
      </p:grpSpPr>
      <p:sp>
        <p:nvSpPr>
          <p:cNvPr id="72" name="Google Shape;72;p3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3" name="Google Shape;73;p3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74" name="Google Shape;74;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5" name="Shape 75"/>
        <p:cNvGrpSpPr/>
        <p:nvPr/>
      </p:nvGrpSpPr>
      <p:grpSpPr>
        <a:xfrm>
          <a:off x="0" y="0"/>
          <a:ext cx="0" cy="0"/>
          <a:chOff x="0" y="0"/>
          <a:chExt cx="0" cy="0"/>
        </a:xfrm>
      </p:grpSpPr>
      <p:sp>
        <p:nvSpPr>
          <p:cNvPr id="76" name="Google Shape;76;p3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7" name="Google Shape;77;p3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8" name="Google Shape;78;p3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9" name="Google Shape;79;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3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2" name="Google Shape;82;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3" name="Shape 83"/>
        <p:cNvGrpSpPr/>
        <p:nvPr/>
      </p:nvGrpSpPr>
      <p:grpSpPr>
        <a:xfrm>
          <a:off x="0" y="0"/>
          <a:ext cx="0" cy="0"/>
          <a:chOff x="0" y="0"/>
          <a:chExt cx="0" cy="0"/>
        </a:xfrm>
      </p:grpSpPr>
      <p:sp>
        <p:nvSpPr>
          <p:cNvPr id="84" name="Google Shape;84;p3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85" name="Google Shape;85;p3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86" name="Google Shape;86;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7" name="Shape 87"/>
        <p:cNvGrpSpPr/>
        <p:nvPr/>
      </p:nvGrpSpPr>
      <p:grpSpPr>
        <a:xfrm>
          <a:off x="0" y="0"/>
          <a:ext cx="0" cy="0"/>
          <a:chOff x="0" y="0"/>
          <a:chExt cx="0" cy="0"/>
        </a:xfrm>
      </p:grpSpPr>
      <p:sp>
        <p:nvSpPr>
          <p:cNvPr id="88" name="Google Shape;88;p3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89" name="Google Shape;89;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0" name="Shape 90"/>
        <p:cNvGrpSpPr/>
        <p:nvPr/>
      </p:nvGrpSpPr>
      <p:grpSpPr>
        <a:xfrm>
          <a:off x="0" y="0"/>
          <a:ext cx="0" cy="0"/>
          <a:chOff x="0" y="0"/>
          <a:chExt cx="0" cy="0"/>
        </a:xfrm>
      </p:grpSpPr>
      <p:sp>
        <p:nvSpPr>
          <p:cNvPr id="91" name="Google Shape;91;p4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4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3" name="Google Shape;93;p4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4" name="Google Shape;94;p4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95" name="Google Shape;95;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6" name="Shape 96"/>
        <p:cNvGrpSpPr/>
        <p:nvPr/>
      </p:nvGrpSpPr>
      <p:grpSpPr>
        <a:xfrm>
          <a:off x="0" y="0"/>
          <a:ext cx="0" cy="0"/>
          <a:chOff x="0" y="0"/>
          <a:chExt cx="0" cy="0"/>
        </a:xfrm>
      </p:grpSpPr>
      <p:sp>
        <p:nvSpPr>
          <p:cNvPr id="97" name="Google Shape;97;p4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98" name="Google Shape;98;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9" name="Shape 99"/>
        <p:cNvGrpSpPr/>
        <p:nvPr/>
      </p:nvGrpSpPr>
      <p:grpSpPr>
        <a:xfrm>
          <a:off x="0" y="0"/>
          <a:ext cx="0" cy="0"/>
          <a:chOff x="0" y="0"/>
          <a:chExt cx="0" cy="0"/>
        </a:xfrm>
      </p:grpSpPr>
      <p:sp>
        <p:nvSpPr>
          <p:cNvPr id="100" name="Google Shape;100;p4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01" name="Google Shape;101;p4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02" name="Google Shape;102;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p:cSld name="Title and Bullets">
    <p:spTree>
      <p:nvGrpSpPr>
        <p:cNvPr id="25" name="Shape 25"/>
        <p:cNvGrpSpPr/>
        <p:nvPr/>
      </p:nvGrpSpPr>
      <p:grpSpPr>
        <a:xfrm>
          <a:off x="0" y="0"/>
          <a:ext cx="0" cy="0"/>
          <a:chOff x="0" y="0"/>
          <a:chExt cx="0" cy="0"/>
        </a:xfrm>
      </p:grpSpPr>
      <p:sp>
        <p:nvSpPr>
          <p:cNvPr id="26" name="Google Shape;26;p24"/>
          <p:cNvSpPr txBox="1"/>
          <p:nvPr>
            <p:ph idx="1" type="body"/>
          </p:nvPr>
        </p:nvSpPr>
        <p:spPr>
          <a:xfrm>
            <a:off x="130892" y="738942"/>
            <a:ext cx="8858700" cy="3808200"/>
          </a:xfrm>
          <a:prstGeom prst="rect">
            <a:avLst/>
          </a:prstGeom>
          <a:noFill/>
          <a:ln>
            <a:noFill/>
          </a:ln>
        </p:spPr>
        <p:txBody>
          <a:bodyPr anchorCtr="0" anchor="t" bIns="30250" lIns="60500" spcFirstLastPara="1" rIns="60500" wrap="square" tIns="30250">
            <a:noAutofit/>
          </a:bodyPr>
          <a:lstStyle>
            <a:lvl1pPr indent="-349250" lvl="0" marL="457200" marR="0" rtl="0" algn="l">
              <a:lnSpc>
                <a:spcPct val="100000"/>
              </a:lnSpc>
              <a:spcBef>
                <a:spcPts val="400"/>
              </a:spcBef>
              <a:spcAft>
                <a:spcPts val="0"/>
              </a:spcAft>
              <a:buClr>
                <a:srgbClr val="13294B"/>
              </a:buClr>
              <a:buSzPts val="1900"/>
              <a:buFont typeface="Noto Sans Symbols"/>
              <a:buChar char="▪"/>
              <a:defRPr b="0" i="0" sz="1900" u="none" cap="none" strike="noStrike">
                <a:solidFill>
                  <a:srgbClr val="13294B"/>
                </a:solidFill>
                <a:latin typeface="Calibri"/>
                <a:ea typeface="Calibri"/>
                <a:cs typeface="Calibri"/>
                <a:sym typeface="Calibri"/>
              </a:defRPr>
            </a:lvl1pPr>
            <a:lvl2pPr indent="-330200" lvl="1" marL="914400" marR="0" rtl="0" algn="l">
              <a:lnSpc>
                <a:spcPct val="100000"/>
              </a:lnSpc>
              <a:spcBef>
                <a:spcPts val="300"/>
              </a:spcBef>
              <a:spcAft>
                <a:spcPts val="0"/>
              </a:spcAft>
              <a:buClr>
                <a:srgbClr val="13294B"/>
              </a:buClr>
              <a:buSzPts val="1600"/>
              <a:buFont typeface="Arial"/>
              <a:buChar char="–"/>
              <a:defRPr b="0" i="0" sz="1600" u="none" cap="none" strike="noStrike">
                <a:solidFill>
                  <a:srgbClr val="13294B"/>
                </a:solidFill>
                <a:latin typeface="Calibri"/>
                <a:ea typeface="Calibri"/>
                <a:cs typeface="Calibri"/>
                <a:sym typeface="Calibri"/>
              </a:defRPr>
            </a:lvl2pPr>
            <a:lvl3pPr indent="-311150" lvl="2" marL="1371600" marR="0" rtl="0" algn="l">
              <a:lnSpc>
                <a:spcPct val="100000"/>
              </a:lnSpc>
              <a:spcBef>
                <a:spcPts val="300"/>
              </a:spcBef>
              <a:spcAft>
                <a:spcPts val="0"/>
              </a:spcAft>
              <a:buClr>
                <a:srgbClr val="13294B"/>
              </a:buClr>
              <a:buSzPts val="1300"/>
              <a:buFont typeface="Arial"/>
              <a:buChar char="•"/>
              <a:defRPr b="0" i="0" sz="1300" u="none" cap="none" strike="noStrike">
                <a:solidFill>
                  <a:srgbClr val="13294B"/>
                </a:solidFill>
                <a:latin typeface="Calibri"/>
                <a:ea typeface="Calibri"/>
                <a:cs typeface="Calibri"/>
                <a:sym typeface="Calibri"/>
              </a:defRPr>
            </a:lvl3pPr>
            <a:lvl4pPr indent="-304800" lvl="3" marL="1828800" marR="0" rtl="0" algn="l">
              <a:lnSpc>
                <a:spcPct val="100000"/>
              </a:lnSpc>
              <a:spcBef>
                <a:spcPts val="200"/>
              </a:spcBef>
              <a:spcAft>
                <a:spcPts val="0"/>
              </a:spcAft>
              <a:buClr>
                <a:srgbClr val="13294B"/>
              </a:buClr>
              <a:buSzPts val="1200"/>
              <a:buFont typeface="Arial"/>
              <a:buChar char="–"/>
              <a:defRPr b="0" i="0" sz="1200" u="none" cap="none" strike="noStrike">
                <a:solidFill>
                  <a:srgbClr val="13294B"/>
                </a:solidFill>
                <a:latin typeface="Calibri"/>
                <a:ea typeface="Calibri"/>
                <a:cs typeface="Calibri"/>
                <a:sym typeface="Calibri"/>
              </a:defRPr>
            </a:lvl4pPr>
            <a:lvl5pPr indent="-304800" lvl="4" marL="2286000" marR="0" rtl="0" algn="l">
              <a:lnSpc>
                <a:spcPct val="100000"/>
              </a:lnSpc>
              <a:spcBef>
                <a:spcPts val="200"/>
              </a:spcBef>
              <a:spcAft>
                <a:spcPts val="0"/>
              </a:spcAft>
              <a:buClr>
                <a:srgbClr val="13294B"/>
              </a:buClr>
              <a:buSzPts val="1200"/>
              <a:buFont typeface="Arial"/>
              <a:buChar char="»"/>
              <a:defRPr b="0" i="0" sz="1200" u="none" cap="none" strike="noStrike">
                <a:solidFill>
                  <a:srgbClr val="13294B"/>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27" name="Google Shape;27;p24"/>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28" name="Google Shape;28;p24"/>
          <p:cNvSpPr txBox="1"/>
          <p:nvPr>
            <p:ph idx="2" type="body"/>
          </p:nvPr>
        </p:nvSpPr>
        <p:spPr>
          <a:xfrm>
            <a:off x="130892" y="168576"/>
            <a:ext cx="8858700" cy="4809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rgbClr val="13294B"/>
              </a:buClr>
              <a:buSzPts val="2400"/>
              <a:buFont typeface="Arial"/>
              <a:buNone/>
              <a:defRPr b="1" i="0" sz="24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3" name="Shape 103"/>
        <p:cNvGrpSpPr/>
        <p:nvPr/>
      </p:nvGrpSpPr>
      <p:grpSpPr>
        <a:xfrm>
          <a:off x="0" y="0"/>
          <a:ext cx="0" cy="0"/>
          <a:chOff x="0" y="0"/>
          <a:chExt cx="0" cy="0"/>
        </a:xfrm>
      </p:grpSpPr>
      <p:sp>
        <p:nvSpPr>
          <p:cNvPr id="104" name="Google Shape;104;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9" name="Shape 29"/>
        <p:cNvGrpSpPr/>
        <p:nvPr/>
      </p:nvGrpSpPr>
      <p:grpSpPr>
        <a:xfrm>
          <a:off x="0" y="0"/>
          <a:ext cx="0" cy="0"/>
          <a:chOff x="0" y="0"/>
          <a:chExt cx="0" cy="0"/>
        </a:xfrm>
      </p:grpSpPr>
      <p:sp>
        <p:nvSpPr>
          <p:cNvPr id="30" name="Google Shape;30;p25"/>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31" name="Google Shape;31;p25"/>
          <p:cNvSpPr txBox="1"/>
          <p:nvPr>
            <p:ph idx="1" type="body"/>
          </p:nvPr>
        </p:nvSpPr>
        <p:spPr>
          <a:xfrm>
            <a:off x="311700" y="1152475"/>
            <a:ext cx="8520600" cy="3416400"/>
          </a:xfrm>
          <a:prstGeom prst="rect">
            <a:avLst/>
          </a:prstGeom>
          <a:noFill/>
          <a:ln>
            <a:noFill/>
          </a:ln>
        </p:spPr>
        <p:txBody>
          <a:bodyPr anchorCtr="0" anchor="ctr"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32" name="Google Shape;32;p25"/>
          <p:cNvSpPr txBox="1"/>
          <p:nvPr>
            <p:ph idx="12" type="sldNum"/>
          </p:nvPr>
        </p:nvSpPr>
        <p:spPr>
          <a:xfrm>
            <a:off x="8472458" y="4663217"/>
            <a:ext cx="548700" cy="3936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Title and Text">
    <p:spTree>
      <p:nvGrpSpPr>
        <p:cNvPr id="33" name="Shape 33"/>
        <p:cNvGrpSpPr/>
        <p:nvPr/>
      </p:nvGrpSpPr>
      <p:grpSpPr>
        <a:xfrm>
          <a:off x="0" y="0"/>
          <a:ext cx="0" cy="0"/>
          <a:chOff x="0" y="0"/>
          <a:chExt cx="0" cy="0"/>
        </a:xfrm>
      </p:grpSpPr>
      <p:sp>
        <p:nvSpPr>
          <p:cNvPr id="34" name="Google Shape;34;p26"/>
          <p:cNvSpPr txBox="1"/>
          <p:nvPr>
            <p:ph idx="1" type="body"/>
          </p:nvPr>
        </p:nvSpPr>
        <p:spPr>
          <a:xfrm>
            <a:off x="130892" y="168576"/>
            <a:ext cx="8858700" cy="4809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rgbClr val="13294B"/>
              </a:buClr>
              <a:buSzPts val="2400"/>
              <a:buFont typeface="Arial"/>
              <a:buNone/>
              <a:defRPr b="1" i="0" sz="24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35" name="Google Shape;35;p26"/>
          <p:cNvSpPr txBox="1"/>
          <p:nvPr>
            <p:ph idx="2" type="body"/>
          </p:nvPr>
        </p:nvSpPr>
        <p:spPr>
          <a:xfrm>
            <a:off x="130892" y="766341"/>
            <a:ext cx="8858700" cy="37575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400"/>
              </a:spcBef>
              <a:spcAft>
                <a:spcPts val="0"/>
              </a:spcAft>
              <a:buClr>
                <a:srgbClr val="13294B"/>
              </a:buClr>
              <a:buSzPts val="1900"/>
              <a:buFont typeface="Arial"/>
              <a:buNone/>
              <a:defRPr b="0" i="0" sz="19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36" name="Google Shape;36;p26"/>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Text and Media">
  <p:cSld name="Title with Text and Media">
    <p:spTree>
      <p:nvGrpSpPr>
        <p:cNvPr id="37" name="Shape 37"/>
        <p:cNvGrpSpPr/>
        <p:nvPr/>
      </p:nvGrpSpPr>
      <p:grpSpPr>
        <a:xfrm>
          <a:off x="0" y="0"/>
          <a:ext cx="0" cy="0"/>
          <a:chOff x="0" y="0"/>
          <a:chExt cx="0" cy="0"/>
        </a:xfrm>
      </p:grpSpPr>
      <p:sp>
        <p:nvSpPr>
          <p:cNvPr id="38" name="Google Shape;38;p27"/>
          <p:cNvSpPr txBox="1"/>
          <p:nvPr>
            <p:ph idx="1" type="body"/>
          </p:nvPr>
        </p:nvSpPr>
        <p:spPr>
          <a:xfrm>
            <a:off x="6038273" y="1064181"/>
            <a:ext cx="2693100" cy="3353100"/>
          </a:xfrm>
          <a:prstGeom prst="rect">
            <a:avLst/>
          </a:prstGeom>
          <a:noFill/>
          <a:ln>
            <a:noFill/>
          </a:ln>
        </p:spPr>
        <p:txBody>
          <a:bodyPr anchorCtr="0" anchor="t" bIns="30250" lIns="60500" spcFirstLastPara="1" rIns="60500" wrap="square" tIns="30250">
            <a:noAutofit/>
          </a:bodyPr>
          <a:lstStyle>
            <a:lvl1pPr indent="-228600" lvl="0" marL="457200" marR="0" rtl="0" algn="ctr">
              <a:lnSpc>
                <a:spcPct val="100000"/>
              </a:lnSpc>
              <a:spcBef>
                <a:spcPts val="200"/>
              </a:spcBef>
              <a:spcAft>
                <a:spcPts val="0"/>
              </a:spcAft>
              <a:buClr>
                <a:srgbClr val="7F7F7F"/>
              </a:buClr>
              <a:buSzPts val="1100"/>
              <a:buFont typeface="Arial"/>
              <a:buNone/>
              <a:defRPr b="0" i="1" sz="1100" u="none" cap="none" strike="noStrike">
                <a:solidFill>
                  <a:srgbClr val="7F7F7F"/>
                </a:solidFill>
                <a:latin typeface="Arial"/>
                <a:ea typeface="Arial"/>
                <a:cs typeface="Arial"/>
                <a:sym typeface="Arial"/>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39" name="Google Shape;39;p27"/>
          <p:cNvSpPr txBox="1"/>
          <p:nvPr>
            <p:ph idx="2" type="body"/>
          </p:nvPr>
        </p:nvSpPr>
        <p:spPr>
          <a:xfrm>
            <a:off x="404091" y="1077628"/>
            <a:ext cx="5415000" cy="33396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rgbClr val="13294B"/>
              </a:buClr>
              <a:buSzPts val="2400"/>
              <a:buFont typeface="Arial"/>
              <a:buNone/>
              <a:defRPr b="0" i="0" sz="24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0" name="Google Shape;40;p27"/>
          <p:cNvSpPr txBox="1"/>
          <p:nvPr>
            <p:ph idx="3" type="body"/>
          </p:nvPr>
        </p:nvSpPr>
        <p:spPr>
          <a:xfrm>
            <a:off x="404091" y="420403"/>
            <a:ext cx="8358900" cy="4809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600"/>
              </a:spcBef>
              <a:spcAft>
                <a:spcPts val="0"/>
              </a:spcAft>
              <a:buClr>
                <a:srgbClr val="13294B"/>
              </a:buClr>
              <a:buSzPts val="3200"/>
              <a:buFont typeface="Arial"/>
              <a:buNone/>
              <a:defRPr b="1" i="0" sz="32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1" name="Google Shape;41;p27"/>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de-by-side Text">
  <p:cSld name="Side-by-side Text">
    <p:spTree>
      <p:nvGrpSpPr>
        <p:cNvPr id="42" name="Shape 42"/>
        <p:cNvGrpSpPr/>
        <p:nvPr/>
      </p:nvGrpSpPr>
      <p:grpSpPr>
        <a:xfrm>
          <a:off x="0" y="0"/>
          <a:ext cx="0" cy="0"/>
          <a:chOff x="0" y="0"/>
          <a:chExt cx="0" cy="0"/>
        </a:xfrm>
      </p:grpSpPr>
      <p:sp>
        <p:nvSpPr>
          <p:cNvPr id="43" name="Google Shape;43;p28"/>
          <p:cNvSpPr txBox="1"/>
          <p:nvPr>
            <p:ph idx="1" type="body"/>
          </p:nvPr>
        </p:nvSpPr>
        <p:spPr>
          <a:xfrm>
            <a:off x="404091" y="1077628"/>
            <a:ext cx="4066200" cy="33666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rgbClr val="13294B"/>
              </a:buClr>
              <a:buSzPts val="2400"/>
              <a:buFont typeface="Arial"/>
              <a:buNone/>
              <a:defRPr b="0" i="0" sz="24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4" name="Google Shape;44;p28"/>
          <p:cNvSpPr txBox="1"/>
          <p:nvPr>
            <p:ph idx="2" type="body"/>
          </p:nvPr>
        </p:nvSpPr>
        <p:spPr>
          <a:xfrm>
            <a:off x="4608946" y="1077628"/>
            <a:ext cx="4066200" cy="33666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rgbClr val="13294B"/>
              </a:buClr>
              <a:buSzPts val="2400"/>
              <a:buFont typeface="Arial"/>
              <a:buNone/>
              <a:defRPr b="0" i="0" sz="24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5" name="Google Shape;45;p28"/>
          <p:cNvSpPr txBox="1"/>
          <p:nvPr>
            <p:ph idx="3" type="body"/>
          </p:nvPr>
        </p:nvSpPr>
        <p:spPr>
          <a:xfrm>
            <a:off x="404091" y="420403"/>
            <a:ext cx="8358900" cy="4809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600"/>
              </a:spcBef>
              <a:spcAft>
                <a:spcPts val="0"/>
              </a:spcAft>
              <a:buClr>
                <a:srgbClr val="13294B"/>
              </a:buClr>
              <a:buSzPts val="3200"/>
              <a:buFont typeface="Arial"/>
              <a:buNone/>
              <a:defRPr b="1" i="0" sz="3200" u="none" cap="none" strike="noStrike">
                <a:solidFill>
                  <a:srgbClr val="13294B"/>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6" name="Google Shape;46;p28"/>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Media">
  <p:cSld name="Title and Media">
    <p:spTree>
      <p:nvGrpSpPr>
        <p:cNvPr id="47" name="Shape 47"/>
        <p:cNvGrpSpPr/>
        <p:nvPr/>
      </p:nvGrpSpPr>
      <p:grpSpPr>
        <a:xfrm>
          <a:off x="0" y="0"/>
          <a:ext cx="0" cy="0"/>
          <a:chOff x="0" y="0"/>
          <a:chExt cx="0" cy="0"/>
        </a:xfrm>
      </p:grpSpPr>
      <p:sp>
        <p:nvSpPr>
          <p:cNvPr id="48" name="Google Shape;48;p29"/>
          <p:cNvSpPr txBox="1"/>
          <p:nvPr>
            <p:ph idx="1" type="body"/>
          </p:nvPr>
        </p:nvSpPr>
        <p:spPr>
          <a:xfrm>
            <a:off x="404091" y="1064181"/>
            <a:ext cx="8327400" cy="33735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200"/>
              </a:spcBef>
              <a:spcAft>
                <a:spcPts val="0"/>
              </a:spcAft>
              <a:buClr>
                <a:srgbClr val="7F7F7F"/>
              </a:buClr>
              <a:buSzPts val="1100"/>
              <a:buFont typeface="Arial"/>
              <a:buNone/>
              <a:defRPr b="0" i="1" sz="1100" u="none" cap="none" strike="noStrike">
                <a:solidFill>
                  <a:srgbClr val="7F7F7F"/>
                </a:solidFill>
                <a:latin typeface="Arial"/>
                <a:ea typeface="Arial"/>
                <a:cs typeface="Arial"/>
                <a:sym typeface="Arial"/>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49" name="Google Shape;49;p29"/>
          <p:cNvSpPr txBox="1"/>
          <p:nvPr>
            <p:ph idx="2" type="body"/>
          </p:nvPr>
        </p:nvSpPr>
        <p:spPr>
          <a:xfrm>
            <a:off x="404091" y="420403"/>
            <a:ext cx="8358900" cy="4809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600"/>
              </a:spcBef>
              <a:spcAft>
                <a:spcPts val="0"/>
              </a:spcAft>
              <a:buClr>
                <a:srgbClr val="142958"/>
              </a:buClr>
              <a:buSzPts val="3200"/>
              <a:buFont typeface="Arial"/>
              <a:buNone/>
              <a:defRPr b="1" i="0" sz="3200" u="none" cap="none" strike="noStrike">
                <a:solidFill>
                  <a:srgbClr val="142958"/>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0" name="Google Shape;50;p29"/>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51" name="Shape 51"/>
        <p:cNvGrpSpPr/>
        <p:nvPr/>
      </p:nvGrpSpPr>
      <p:grpSpPr>
        <a:xfrm>
          <a:off x="0" y="0"/>
          <a:ext cx="0" cy="0"/>
          <a:chOff x="0" y="0"/>
          <a:chExt cx="0" cy="0"/>
        </a:xfrm>
      </p:grpSpPr>
      <p:sp>
        <p:nvSpPr>
          <p:cNvPr id="52" name="Google Shape;52;p30"/>
          <p:cNvSpPr/>
          <p:nvPr/>
        </p:nvSpPr>
        <p:spPr>
          <a:xfrm>
            <a:off x="0" y="1875865"/>
            <a:ext cx="9144000" cy="1349100"/>
          </a:xfrm>
          <a:prstGeom prst="rect">
            <a:avLst/>
          </a:prstGeom>
          <a:solidFill>
            <a:srgbClr val="13294B"/>
          </a:solidFill>
          <a:ln>
            <a:noFill/>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53" name="Google Shape;53;p30"/>
          <p:cNvSpPr txBox="1"/>
          <p:nvPr>
            <p:ph idx="1" type="body"/>
          </p:nvPr>
        </p:nvSpPr>
        <p:spPr>
          <a:xfrm>
            <a:off x="404091" y="1970708"/>
            <a:ext cx="8358900" cy="4173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600"/>
              </a:spcBef>
              <a:spcAft>
                <a:spcPts val="0"/>
              </a:spcAft>
              <a:buClr>
                <a:schemeClr val="lt1"/>
              </a:buClr>
              <a:buSzPts val="3200"/>
              <a:buFont typeface="Arial"/>
              <a:buNone/>
              <a:defRPr b="1" i="0" sz="3200" u="none" cap="none" strike="noStrike">
                <a:solidFill>
                  <a:schemeClr val="lt1"/>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4" name="Google Shape;54;p30"/>
          <p:cNvSpPr txBox="1"/>
          <p:nvPr>
            <p:ph idx="2" type="body"/>
          </p:nvPr>
        </p:nvSpPr>
        <p:spPr>
          <a:xfrm>
            <a:off x="404091" y="2536634"/>
            <a:ext cx="8358900" cy="475500"/>
          </a:xfrm>
          <a:prstGeom prst="rect">
            <a:avLst/>
          </a:prstGeom>
          <a:noFill/>
          <a:ln>
            <a:noFill/>
          </a:ln>
        </p:spPr>
        <p:txBody>
          <a:bodyPr anchorCtr="0" anchor="t" bIns="30250" lIns="60500" spcFirstLastPara="1" rIns="60500" wrap="square" tIns="30250">
            <a:noAutofit/>
          </a:bodyPr>
          <a:lstStyle>
            <a:lvl1pPr indent="-228600" lvl="0" marL="457200" marR="0" rtl="0" algn="l">
              <a:lnSpc>
                <a:spcPct val="100000"/>
              </a:lnSpc>
              <a:spcBef>
                <a:spcPts val="500"/>
              </a:spcBef>
              <a:spcAft>
                <a:spcPts val="0"/>
              </a:spcAft>
              <a:buClr>
                <a:schemeClr val="lt1"/>
              </a:buClr>
              <a:buSzPts val="2400"/>
              <a:buFont typeface="Arial"/>
              <a:buNone/>
              <a:defRPr b="0" i="1" sz="2400" u="none" cap="none" strike="noStrike">
                <a:solidFill>
                  <a:schemeClr val="lt1"/>
                </a:solidFill>
                <a:latin typeface="Calibri"/>
                <a:ea typeface="Calibri"/>
                <a:cs typeface="Calibri"/>
                <a:sym typeface="Calibri"/>
              </a:defRPr>
            </a:lvl1pPr>
            <a:lvl2pPr indent="-361950" lvl="1" marL="9144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10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5" name="Google Shape;55;p30"/>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6" name="Shape 56"/>
        <p:cNvGrpSpPr/>
        <p:nvPr/>
      </p:nvGrpSpPr>
      <p:grpSpPr>
        <a:xfrm>
          <a:off x="0" y="0"/>
          <a:ext cx="0" cy="0"/>
          <a:chOff x="0" y="0"/>
          <a:chExt cx="0" cy="0"/>
        </a:xfrm>
      </p:grpSpPr>
      <p:sp>
        <p:nvSpPr>
          <p:cNvPr id="57" name="Google Shape;57;p3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Clr>
                <a:srgbClr val="000000"/>
              </a:buClr>
              <a:buSzPts val="5200"/>
              <a:buFont typeface="Arial"/>
              <a:buChar char="■"/>
              <a:defRPr b="0" i="0" sz="5200" u="none" cap="none" strike="noStrike">
                <a:solidFill>
                  <a:srgbClr val="000000"/>
                </a:solidFill>
                <a:latin typeface="Arial"/>
                <a:ea typeface="Arial"/>
                <a:cs typeface="Arial"/>
                <a:sym typeface="Arial"/>
              </a:defRPr>
            </a:lvl9pPr>
          </a:lstStyle>
          <a:p/>
        </p:txBody>
      </p:sp>
      <p:sp>
        <p:nvSpPr>
          <p:cNvPr id="58" name="Google Shape;58;p31"/>
          <p:cNvSpPr txBox="1"/>
          <p:nvPr>
            <p:ph idx="1" type="subTitle"/>
          </p:nvPr>
        </p:nvSpPr>
        <p:spPr>
          <a:xfrm>
            <a:off x="311700" y="2834125"/>
            <a:ext cx="8520600" cy="7926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59" name="Google Shape;59;p31"/>
          <p:cNvSpPr txBox="1"/>
          <p:nvPr>
            <p:ph idx="12" type="sldNum"/>
          </p:nvPr>
        </p:nvSpPr>
        <p:spPr>
          <a:xfrm>
            <a:off x="8472458" y="4663217"/>
            <a:ext cx="548700" cy="393600"/>
          </a:xfrm>
          <a:prstGeom prst="rect">
            <a:avLst/>
          </a:prstGeom>
          <a:noFill/>
          <a:ln>
            <a:noFill/>
          </a:ln>
        </p:spPr>
        <p:txBody>
          <a:bodyPr anchorCtr="0" anchor="ctr" bIns="30250" lIns="60500" spcFirstLastPara="1" rIns="60500" wrap="square" tIns="30250">
            <a:noAutofit/>
          </a:bodyPr>
          <a:lstStyle>
            <a:lvl1pPr indent="0" lvl="0"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image" Target="../media/image1.png"/><Relationship Id="rId3" Type="http://schemas.openxmlformats.org/officeDocument/2006/relationships/image" Target="../media/image11.jpg"/><Relationship Id="rId4" Type="http://schemas.openxmlformats.org/officeDocument/2006/relationships/image" Target="../media/image5.jpg"/><Relationship Id="rId5" Type="http://schemas.openxmlformats.org/officeDocument/2006/relationships/image" Target="../media/image4.jpg"/><Relationship Id="rId6" Type="http://schemas.openxmlformats.org/officeDocument/2006/relationships/image" Target="../media/image6.jpg"/><Relationship Id="rId7" Type="http://schemas.openxmlformats.org/officeDocument/2006/relationships/slideLayout" Target="../slideLayouts/slideLayout1.xml"/><Relationship Id="rId8"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0.jpg"/><Relationship Id="rId2" Type="http://schemas.openxmlformats.org/officeDocument/2006/relationships/image" Target="../media/image8.png"/><Relationship Id="rId3" Type="http://schemas.openxmlformats.org/officeDocument/2006/relationships/image" Target="../media/image3.png"/><Relationship Id="rId4" Type="http://schemas.openxmlformats.org/officeDocument/2006/relationships/slideLayout" Target="../slideLayouts/slideLayout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2" Type="http://schemas.openxmlformats.org/officeDocument/2006/relationships/theme" Target="../theme/theme3.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11" Type="http://schemas.openxmlformats.org/officeDocument/2006/relationships/slideLayout" Target="../slideLayouts/slideLayout20.xml"/><Relationship Id="rId10" Type="http://schemas.openxmlformats.org/officeDocument/2006/relationships/slideLayout" Target="../slideLayouts/slideLayout19.xml"/><Relationship Id="rId12" Type="http://schemas.openxmlformats.org/officeDocument/2006/relationships/theme" Target="../theme/theme2.xml"/><Relationship Id="rId9" Type="http://schemas.openxmlformats.org/officeDocument/2006/relationships/slideLayout" Target="../slideLayouts/slideLayout18.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21"/>
          <p:cNvPicPr preferRelativeResize="0"/>
          <p:nvPr/>
        </p:nvPicPr>
        <p:blipFill rotWithShape="1">
          <a:blip r:embed="rId1">
            <a:alphaModFix/>
          </a:blip>
          <a:srcRect b="50477" l="0" r="0" t="0"/>
          <a:stretch/>
        </p:blipFill>
        <p:spPr>
          <a:xfrm>
            <a:off x="1" y="4267200"/>
            <a:ext cx="9144000" cy="876301"/>
          </a:xfrm>
          <a:prstGeom prst="rect">
            <a:avLst/>
          </a:prstGeom>
          <a:noFill/>
          <a:ln>
            <a:noFill/>
          </a:ln>
        </p:spPr>
      </p:pic>
      <p:pic>
        <p:nvPicPr>
          <p:cNvPr id="7" name="Google Shape;7;p21"/>
          <p:cNvPicPr preferRelativeResize="0"/>
          <p:nvPr/>
        </p:nvPicPr>
        <p:blipFill rotWithShape="1">
          <a:blip r:embed="rId2">
            <a:alphaModFix/>
          </a:blip>
          <a:srcRect b="0" l="0" r="0" t="0"/>
          <a:stretch/>
        </p:blipFill>
        <p:spPr>
          <a:xfrm>
            <a:off x="136584" y="4221256"/>
            <a:ext cx="2942227" cy="992393"/>
          </a:xfrm>
          <a:prstGeom prst="rect">
            <a:avLst/>
          </a:prstGeom>
          <a:noFill/>
          <a:ln>
            <a:noFill/>
          </a:ln>
        </p:spPr>
      </p:pic>
      <p:sp>
        <p:nvSpPr>
          <p:cNvPr descr=" " id="8" name="Google Shape;8;p21"/>
          <p:cNvSpPr txBox="1"/>
          <p:nvPr/>
        </p:nvSpPr>
        <p:spPr>
          <a:xfrm>
            <a:off x="0" y="4931709"/>
            <a:ext cx="9144000" cy="153600"/>
          </a:xfrm>
          <a:prstGeom prst="rect">
            <a:avLst/>
          </a:prstGeom>
          <a:no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600"/>
              <a:buFont typeface="Arial"/>
              <a:buNone/>
            </a:pPr>
            <a:r>
              <a:rPr b="0" i="0" lang="en" sz="600" u="none" cap="none" strike="noStrike">
                <a:solidFill>
                  <a:srgbClr val="000000"/>
                </a:solidFill>
                <a:latin typeface="Helvetica Neue"/>
                <a:ea typeface="Helvetica Neue"/>
                <a:cs typeface="Helvetica Neue"/>
                <a:sym typeface="Helvetica Neue"/>
              </a:rPr>
              <a:t> </a:t>
            </a:r>
            <a:endParaRPr b="0" i="0" sz="900" u="none" cap="none" strike="noStrike">
              <a:solidFill>
                <a:srgbClr val="000000"/>
              </a:solidFill>
              <a:latin typeface="Arial"/>
              <a:ea typeface="Arial"/>
              <a:cs typeface="Arial"/>
              <a:sym typeface="Arial"/>
            </a:endParaRPr>
          </a:p>
        </p:txBody>
      </p:sp>
      <p:grpSp>
        <p:nvGrpSpPr>
          <p:cNvPr id="9" name="Google Shape;9;p21"/>
          <p:cNvGrpSpPr/>
          <p:nvPr/>
        </p:nvGrpSpPr>
        <p:grpSpPr>
          <a:xfrm>
            <a:off x="-3891" y="2933320"/>
            <a:ext cx="9146433" cy="1276612"/>
            <a:chOff x="-2941" y="627527"/>
            <a:chExt cx="13820539" cy="1928999"/>
          </a:xfrm>
        </p:grpSpPr>
        <p:pic>
          <p:nvPicPr>
            <p:cNvPr id="10" name="Google Shape;10;p21"/>
            <p:cNvPicPr preferRelativeResize="0"/>
            <p:nvPr/>
          </p:nvPicPr>
          <p:blipFill rotWithShape="1">
            <a:blip r:embed="rId3">
              <a:alphaModFix/>
            </a:blip>
            <a:srcRect b="3807" l="0" r="0" t="14291"/>
            <a:stretch/>
          </p:blipFill>
          <p:spPr>
            <a:xfrm>
              <a:off x="-2941" y="630190"/>
              <a:ext cx="3455869" cy="1926336"/>
            </a:xfrm>
            <a:prstGeom prst="rect">
              <a:avLst/>
            </a:prstGeom>
            <a:noFill/>
            <a:ln>
              <a:noFill/>
            </a:ln>
          </p:spPr>
        </p:pic>
        <p:pic>
          <p:nvPicPr>
            <p:cNvPr id="11" name="Google Shape;11;p21"/>
            <p:cNvPicPr preferRelativeResize="0"/>
            <p:nvPr/>
          </p:nvPicPr>
          <p:blipFill rotWithShape="1">
            <a:blip r:embed="rId4">
              <a:alphaModFix/>
            </a:blip>
            <a:srcRect b="9002" l="0" r="0" t="9002"/>
            <a:stretch/>
          </p:blipFill>
          <p:spPr>
            <a:xfrm>
              <a:off x="10361729" y="630190"/>
              <a:ext cx="3455869" cy="1926336"/>
            </a:xfrm>
            <a:prstGeom prst="rect">
              <a:avLst/>
            </a:prstGeom>
            <a:noFill/>
            <a:ln>
              <a:noFill/>
            </a:ln>
          </p:spPr>
        </p:pic>
        <p:pic>
          <p:nvPicPr>
            <p:cNvPr id="12" name="Google Shape;12;p21"/>
            <p:cNvPicPr preferRelativeResize="0"/>
            <p:nvPr/>
          </p:nvPicPr>
          <p:blipFill rotWithShape="1">
            <a:blip r:embed="rId5">
              <a:alphaModFix/>
            </a:blip>
            <a:srcRect b="9220" l="0" r="0" t="8877"/>
            <a:stretch/>
          </p:blipFill>
          <p:spPr>
            <a:xfrm>
              <a:off x="6905860" y="630190"/>
              <a:ext cx="3455869" cy="1926336"/>
            </a:xfrm>
            <a:prstGeom prst="rect">
              <a:avLst/>
            </a:prstGeom>
            <a:noFill/>
            <a:ln>
              <a:noFill/>
            </a:ln>
          </p:spPr>
        </p:pic>
        <p:pic>
          <p:nvPicPr>
            <p:cNvPr id="13" name="Google Shape;13;p21"/>
            <p:cNvPicPr preferRelativeResize="0"/>
            <p:nvPr/>
          </p:nvPicPr>
          <p:blipFill rotWithShape="1">
            <a:blip r:embed="rId6">
              <a:alphaModFix/>
            </a:blip>
            <a:srcRect b="8431" l="0" r="0" t="9554"/>
            <a:stretch/>
          </p:blipFill>
          <p:spPr>
            <a:xfrm>
              <a:off x="3449991" y="627527"/>
              <a:ext cx="3455869" cy="1928999"/>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49"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 name="Shape 18"/>
        <p:cNvGrpSpPr/>
        <p:nvPr/>
      </p:nvGrpSpPr>
      <p:grpSpPr>
        <a:xfrm>
          <a:off x="0" y="0"/>
          <a:ext cx="0" cy="0"/>
          <a:chOff x="0" y="0"/>
          <a:chExt cx="0" cy="0"/>
        </a:xfrm>
      </p:grpSpPr>
      <p:sp>
        <p:nvSpPr>
          <p:cNvPr id="19" name="Google Shape;19;p23"/>
          <p:cNvSpPr/>
          <p:nvPr/>
        </p:nvSpPr>
        <p:spPr>
          <a:xfrm>
            <a:off x="0" y="4746687"/>
            <a:ext cx="9144000" cy="396900"/>
          </a:xfrm>
          <a:prstGeom prst="rect">
            <a:avLst/>
          </a:prstGeom>
          <a:solidFill>
            <a:srgbClr val="E84A26"/>
          </a:solidFill>
          <a:ln>
            <a:noFill/>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1">
            <a:alphaModFix/>
          </a:blip>
          <a:srcRect b="75362" l="0" r="0" t="0"/>
          <a:stretch/>
        </p:blipFill>
        <p:spPr>
          <a:xfrm>
            <a:off x="-1" y="4647157"/>
            <a:ext cx="9144000" cy="167762"/>
          </a:xfrm>
          <a:prstGeom prst="rect">
            <a:avLst/>
          </a:prstGeom>
          <a:noFill/>
          <a:ln>
            <a:noFill/>
          </a:ln>
        </p:spPr>
      </p:pic>
      <p:pic>
        <p:nvPicPr>
          <p:cNvPr id="21" name="Google Shape;21;p23"/>
          <p:cNvPicPr preferRelativeResize="0"/>
          <p:nvPr/>
        </p:nvPicPr>
        <p:blipFill rotWithShape="1">
          <a:blip r:embed="rId2">
            <a:alphaModFix/>
          </a:blip>
          <a:srcRect b="0" l="0" r="0" t="0"/>
          <a:stretch/>
        </p:blipFill>
        <p:spPr>
          <a:xfrm>
            <a:off x="7478940" y="4866160"/>
            <a:ext cx="1284029" cy="130358"/>
          </a:xfrm>
          <a:prstGeom prst="rect">
            <a:avLst/>
          </a:prstGeom>
          <a:noFill/>
          <a:ln>
            <a:noFill/>
          </a:ln>
        </p:spPr>
      </p:pic>
      <p:pic>
        <p:nvPicPr>
          <p:cNvPr id="22" name="Google Shape;22;p23"/>
          <p:cNvPicPr preferRelativeResize="0"/>
          <p:nvPr/>
        </p:nvPicPr>
        <p:blipFill rotWithShape="1">
          <a:blip r:embed="rId3">
            <a:alphaModFix/>
          </a:blip>
          <a:srcRect b="63558" l="0" r="92703" t="0"/>
          <a:stretch/>
        </p:blipFill>
        <p:spPr>
          <a:xfrm>
            <a:off x="330638" y="4790874"/>
            <a:ext cx="243575" cy="280931"/>
          </a:xfrm>
          <a:prstGeom prst="rect">
            <a:avLst/>
          </a:prstGeom>
          <a:noFill/>
          <a:ln>
            <a:noFill/>
          </a:ln>
        </p:spPr>
      </p:pic>
      <p:sp>
        <p:nvSpPr>
          <p:cNvPr id="23" name="Google Shape;23;p23"/>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lvl1pPr indent="0" lvl="0"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700"/>
              <a:buFont typeface="Arial"/>
              <a:buNone/>
              <a:defRPr b="0" i="0" sz="700" u="none" cap="none" strike="noStrike">
                <a:solidFill>
                  <a:schemeClr val="lt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descr=" " id="24" name="Google Shape;24;p23"/>
          <p:cNvSpPr txBox="1"/>
          <p:nvPr/>
        </p:nvSpPr>
        <p:spPr>
          <a:xfrm>
            <a:off x="0" y="4931709"/>
            <a:ext cx="9144000" cy="153600"/>
          </a:xfrm>
          <a:prstGeom prst="rect">
            <a:avLst/>
          </a:prstGeom>
          <a:no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600"/>
              <a:buFont typeface="Arial"/>
              <a:buNone/>
            </a:pPr>
            <a:r>
              <a:rPr b="0" i="0" lang="en" sz="600" u="none" cap="none" strike="noStrike">
                <a:solidFill>
                  <a:srgbClr val="000000"/>
                </a:solidFill>
                <a:latin typeface="Helvetica Neue"/>
                <a:ea typeface="Helvetica Neue"/>
                <a:cs typeface="Helvetica Neue"/>
                <a:sym typeface="Helvetica Neue"/>
              </a:rPr>
              <a:t> </a:t>
            </a:r>
            <a:endParaRPr b="0" i="0" sz="9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15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0" name="Shape 60"/>
        <p:cNvGrpSpPr/>
        <p:nvPr/>
      </p:nvGrpSpPr>
      <p:grpSpPr>
        <a:xfrm>
          <a:off x="0" y="0"/>
          <a:ext cx="0" cy="0"/>
          <a:chOff x="0" y="0"/>
          <a:chExt cx="0" cy="0"/>
        </a:xfrm>
      </p:grpSpPr>
      <p:sp>
        <p:nvSpPr>
          <p:cNvPr id="61" name="Google Shape;61;p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62" name="Google Shape;62;p3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63" name="Google Shape;63;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idx="1" type="body"/>
          </p:nvPr>
        </p:nvSpPr>
        <p:spPr>
          <a:xfrm>
            <a:off x="404091" y="457817"/>
            <a:ext cx="8428500" cy="8715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900"/>
              <a:buNone/>
            </a:pPr>
            <a:r>
              <a:rPr lang="en" sz="2900"/>
              <a:t>Effective Co-design for Data-Intensive Applications through Next-generation HLS Toolchains </a:t>
            </a:r>
            <a:endParaRPr/>
          </a:p>
        </p:txBody>
      </p:sp>
      <p:sp>
        <p:nvSpPr>
          <p:cNvPr id="111" name="Google Shape;111;p1"/>
          <p:cNvSpPr txBox="1"/>
          <p:nvPr>
            <p:ph idx="2" type="body"/>
          </p:nvPr>
        </p:nvSpPr>
        <p:spPr>
          <a:xfrm>
            <a:off x="481368" y="1732804"/>
            <a:ext cx="7540800" cy="8715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E84A27"/>
              </a:buClr>
              <a:buSzPts val="1200"/>
              <a:buNone/>
            </a:pPr>
            <a:r>
              <a:rPr lang="en" sz="1500"/>
              <a:t>ESCAD Group @ UIUC</a:t>
            </a:r>
            <a:endParaRPr sz="1500"/>
          </a:p>
          <a:p>
            <a:pPr indent="0" lvl="0" marL="0" rtl="0" algn="l">
              <a:lnSpc>
                <a:spcPct val="100000"/>
              </a:lnSpc>
              <a:spcBef>
                <a:spcPts val="0"/>
              </a:spcBef>
              <a:spcAft>
                <a:spcPts val="0"/>
              </a:spcAft>
              <a:buClr>
                <a:srgbClr val="E84A27"/>
              </a:buClr>
              <a:buSzPts val="1200"/>
              <a:buNone/>
            </a:pPr>
            <a:r>
              <a:rPr lang="en" sz="1500"/>
              <a:t>PhD Students: </a:t>
            </a:r>
            <a:r>
              <a:rPr b="1" lang="en" sz="1500"/>
              <a:t>Jialiang Zhang</a:t>
            </a:r>
            <a:r>
              <a:rPr lang="en" sz="1500"/>
              <a:t>, Hanchen Ye </a:t>
            </a:r>
            <a:endParaRPr sz="1500"/>
          </a:p>
          <a:p>
            <a:pPr indent="0" lvl="0" marL="0" rtl="0" algn="l">
              <a:lnSpc>
                <a:spcPct val="100000"/>
              </a:lnSpc>
              <a:spcBef>
                <a:spcPts val="0"/>
              </a:spcBef>
              <a:spcAft>
                <a:spcPts val="0"/>
              </a:spcAft>
              <a:buClr>
                <a:srgbClr val="E84A27"/>
              </a:buClr>
              <a:buSzPts val="1200"/>
              <a:buNone/>
            </a:pPr>
            <a:r>
              <a:rPr lang="en" sz="1500"/>
              <a:t>Advisor: Deming Chen  </a:t>
            </a:r>
            <a:endParaRPr sz="1500"/>
          </a:p>
          <a:p>
            <a:pPr indent="0" lvl="0" marL="0" rtl="0" algn="l">
              <a:lnSpc>
                <a:spcPct val="100000"/>
              </a:lnSpc>
              <a:spcBef>
                <a:spcPts val="0"/>
              </a:spcBef>
              <a:spcAft>
                <a:spcPts val="0"/>
              </a:spcAft>
              <a:buClr>
                <a:srgbClr val="E84A27"/>
              </a:buClr>
              <a:buSzPts val="1200"/>
              <a:buNone/>
            </a:pPr>
            <a:r>
              <a:rPr lang="en" sz="1500"/>
              <a:t>Collaborator: Sitao Huang, Vladimir Loncar</a:t>
            </a:r>
            <a:endParaRPr sz="1500"/>
          </a:p>
          <a:p>
            <a:pPr indent="0" lvl="0" marL="0" rtl="0" algn="l">
              <a:lnSpc>
                <a:spcPct val="100000"/>
              </a:lnSpc>
              <a:spcBef>
                <a:spcPts val="0"/>
              </a:spcBef>
              <a:spcAft>
                <a:spcPts val="0"/>
              </a:spcAft>
              <a:buClr>
                <a:srgbClr val="E84A27"/>
              </a:buClr>
              <a:buSzPts val="1200"/>
              <a:buNone/>
            </a:pPr>
            <a:r>
              <a:rPr lang="en" sz="1500"/>
              <a:t>Supported by OAC-2117997 Grant from NSF  </a:t>
            </a:r>
            <a:endParaRPr sz="1500"/>
          </a:p>
          <a:p>
            <a:pPr indent="0" lvl="0" marL="0" rtl="0" algn="l">
              <a:lnSpc>
                <a:spcPct val="100000"/>
              </a:lnSpc>
              <a:spcBef>
                <a:spcPts val="200"/>
              </a:spcBef>
              <a:spcAft>
                <a:spcPts val="0"/>
              </a:spcAft>
              <a:buClr>
                <a:srgbClr val="E84A27"/>
              </a:buClr>
              <a:buSzPts val="1100"/>
              <a:buNone/>
            </a:pPr>
            <a:r>
              <a:t/>
            </a:r>
            <a:endParaRPr/>
          </a:p>
          <a:p>
            <a:pPr indent="0" lvl="0" marL="0" rtl="0" algn="l">
              <a:lnSpc>
                <a:spcPct val="100000"/>
              </a:lnSpc>
              <a:spcBef>
                <a:spcPts val="200"/>
              </a:spcBef>
              <a:spcAft>
                <a:spcPts val="0"/>
              </a:spcAft>
              <a:buClr>
                <a:srgbClr val="E84A27"/>
              </a:buClr>
              <a:buSzPts val="1100"/>
              <a:buNone/>
            </a:pPr>
            <a:r>
              <a:t/>
            </a:r>
            <a:endParaRPr/>
          </a:p>
        </p:txBody>
      </p:sp>
      <p:pic>
        <p:nvPicPr>
          <p:cNvPr id="112" name="Google Shape;112;p1"/>
          <p:cNvPicPr preferRelativeResize="0"/>
          <p:nvPr/>
        </p:nvPicPr>
        <p:blipFill>
          <a:blip r:embed="rId3">
            <a:alphaModFix/>
          </a:blip>
          <a:stretch>
            <a:fillRect/>
          </a:stretch>
        </p:blipFill>
        <p:spPr>
          <a:xfrm>
            <a:off x="5264650" y="1732800"/>
            <a:ext cx="1835702" cy="1032575"/>
          </a:xfrm>
          <a:prstGeom prst="rect">
            <a:avLst/>
          </a:prstGeom>
          <a:noFill/>
          <a:ln>
            <a:noFill/>
          </a:ln>
        </p:spPr>
      </p:pic>
      <p:pic>
        <p:nvPicPr>
          <p:cNvPr id="113" name="Google Shape;113;p1"/>
          <p:cNvPicPr preferRelativeResize="0"/>
          <p:nvPr/>
        </p:nvPicPr>
        <p:blipFill>
          <a:blip r:embed="rId4">
            <a:alphaModFix/>
          </a:blip>
          <a:stretch>
            <a:fillRect/>
          </a:stretch>
        </p:blipFill>
        <p:spPr>
          <a:xfrm>
            <a:off x="7201150" y="1329325"/>
            <a:ext cx="1631450" cy="16396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9"/>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latin typeface="Roboto"/>
                <a:ea typeface="Roboto"/>
                <a:cs typeface="Roboto"/>
                <a:sym typeface="Roboto"/>
              </a:rPr>
              <a:t>Evaluation Results on DNNs</a:t>
            </a:r>
            <a:endParaRPr>
              <a:latin typeface="Roboto"/>
              <a:ea typeface="Roboto"/>
              <a:cs typeface="Roboto"/>
              <a:sym typeface="Roboto"/>
            </a:endParaRPr>
          </a:p>
        </p:txBody>
      </p:sp>
      <p:pic>
        <p:nvPicPr>
          <p:cNvPr id="275" name="Google Shape;275;p9"/>
          <p:cNvPicPr preferRelativeResize="0"/>
          <p:nvPr/>
        </p:nvPicPr>
        <p:blipFill rotWithShape="1">
          <a:blip r:embed="rId3">
            <a:alphaModFix/>
          </a:blip>
          <a:srcRect b="0" l="0" r="0" t="0"/>
          <a:stretch/>
        </p:blipFill>
        <p:spPr>
          <a:xfrm>
            <a:off x="152400" y="1224050"/>
            <a:ext cx="8839198" cy="285458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11"/>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282" name="Google Shape;282;p11"/>
          <p:cNvSpPr txBox="1"/>
          <p:nvPr>
            <p:ph idx="2" type="body"/>
          </p:nvPr>
        </p:nvSpPr>
        <p:spPr>
          <a:xfrm>
            <a:off x="86620" y="111558"/>
            <a:ext cx="58623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None/>
            </a:pPr>
            <a:r>
              <a:rPr lang="en"/>
              <a:t>PyLog Flow Overview</a:t>
            </a:r>
            <a:endParaRPr/>
          </a:p>
        </p:txBody>
      </p:sp>
      <p:sp>
        <p:nvSpPr>
          <p:cNvPr id="283" name="Google Shape;283;p11"/>
          <p:cNvSpPr txBox="1"/>
          <p:nvPr/>
        </p:nvSpPr>
        <p:spPr>
          <a:xfrm>
            <a:off x="5161100" y="4488079"/>
            <a:ext cx="1314300" cy="1686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900"/>
              <a:buFont typeface="Arial"/>
              <a:buNone/>
            </a:pPr>
            <a:r>
              <a:rPr b="0" i="1" lang="en" sz="900" u="none" cap="none" strike="noStrike">
                <a:solidFill>
                  <a:srgbClr val="44546A"/>
                </a:solidFill>
                <a:latin typeface="Calibri"/>
                <a:ea typeface="Calibri"/>
                <a:cs typeface="Calibri"/>
                <a:sym typeface="Calibri"/>
              </a:rPr>
              <a:t>Execution Results</a:t>
            </a:r>
            <a:endParaRPr b="0" i="0" sz="1900" u="none" cap="none" strike="noStrike">
              <a:solidFill>
                <a:schemeClr val="dk1"/>
              </a:solidFill>
              <a:latin typeface="Calibri"/>
              <a:ea typeface="Calibri"/>
              <a:cs typeface="Calibri"/>
              <a:sym typeface="Calibri"/>
            </a:endParaRPr>
          </a:p>
        </p:txBody>
      </p:sp>
      <p:grpSp>
        <p:nvGrpSpPr>
          <p:cNvPr id="284" name="Google Shape;284;p11"/>
          <p:cNvGrpSpPr/>
          <p:nvPr/>
        </p:nvGrpSpPr>
        <p:grpSpPr>
          <a:xfrm>
            <a:off x="651835" y="939110"/>
            <a:ext cx="7747583" cy="3504815"/>
            <a:chOff x="984942" y="1419024"/>
            <a:chExt cx="11706834" cy="5295883"/>
          </a:xfrm>
        </p:grpSpPr>
        <p:sp>
          <p:nvSpPr>
            <p:cNvPr id="285" name="Google Shape;285;p11"/>
            <p:cNvSpPr/>
            <p:nvPr/>
          </p:nvSpPr>
          <p:spPr>
            <a:xfrm>
              <a:off x="984942" y="2044550"/>
              <a:ext cx="3820500" cy="2882100"/>
            </a:xfrm>
            <a:prstGeom prst="rect">
              <a:avLst/>
            </a:prstGeom>
            <a:solidFill>
              <a:schemeClr val="lt1"/>
            </a:solidFill>
            <a:ln cap="flat" cmpd="sng" w="9525">
              <a:solidFill>
                <a:srgbClr val="D8D8D8"/>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t" bIns="30250" lIns="60500" spcFirstLastPara="1" rIns="60500" wrap="square" tIns="30250">
              <a:noAutofit/>
            </a:bodyPr>
            <a:lstStyle/>
            <a:p>
              <a:pPr indent="0" lvl="0" marL="0" marR="0" rtl="0" algn="l">
                <a:lnSpc>
                  <a:spcPct val="107000"/>
                </a:lnSpc>
                <a:spcBef>
                  <a:spcPts val="0"/>
                </a:spcBef>
                <a:spcAft>
                  <a:spcPts val="0"/>
                </a:spcAft>
                <a:buClr>
                  <a:srgbClr val="000000"/>
                </a:buClr>
                <a:buSzPts val="1900"/>
                <a:buFont typeface="Arial"/>
                <a:buNone/>
              </a:pPr>
              <a:r>
                <a:rPr b="0" i="0" lang="en" sz="1900" u="none" cap="none" strike="noStrike">
                  <a:solidFill>
                    <a:schemeClr val="dk1"/>
                  </a:solidFill>
                  <a:latin typeface="Calibri"/>
                  <a:ea typeface="Calibri"/>
                  <a:cs typeface="Calibri"/>
                  <a:sym typeface="Calibri"/>
                </a:rPr>
                <a:t> </a:t>
              </a:r>
              <a:endParaRPr b="0" i="0" sz="900" u="none" cap="none" strike="noStrike">
                <a:solidFill>
                  <a:srgbClr val="000000"/>
                </a:solidFill>
                <a:latin typeface="Arial"/>
                <a:ea typeface="Arial"/>
                <a:cs typeface="Arial"/>
                <a:sym typeface="Arial"/>
              </a:endParaRPr>
            </a:p>
          </p:txBody>
        </p:sp>
        <p:sp>
          <p:nvSpPr>
            <p:cNvPr id="286" name="Google Shape;286;p11"/>
            <p:cNvSpPr txBox="1"/>
            <p:nvPr/>
          </p:nvSpPr>
          <p:spPr>
            <a:xfrm>
              <a:off x="1100504" y="1995648"/>
              <a:ext cx="3614100" cy="27654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C00000"/>
                  </a:solidFill>
                  <a:latin typeface="Consolas"/>
                  <a:ea typeface="Consolas"/>
                  <a:cs typeface="Consolas"/>
                  <a:sym typeface="Consolas"/>
                </a:rPr>
                <a:t>import</a:t>
              </a:r>
              <a:r>
                <a:rPr b="0" i="0" lang="en" sz="900" u="none" cap="none" strike="noStrike">
                  <a:solidFill>
                    <a:srgbClr val="000000"/>
                  </a:solidFill>
                  <a:latin typeface="Consolas"/>
                  <a:ea typeface="Consolas"/>
                  <a:cs typeface="Consolas"/>
                  <a:sym typeface="Consolas"/>
                </a:rPr>
                <a:t> numpy </a:t>
              </a:r>
              <a:r>
                <a:rPr b="0" i="0" lang="en" sz="900" u="none" cap="none" strike="noStrike">
                  <a:solidFill>
                    <a:srgbClr val="C00000"/>
                  </a:solidFill>
                  <a:latin typeface="Consolas"/>
                  <a:ea typeface="Consolas"/>
                  <a:cs typeface="Consolas"/>
                  <a:sym typeface="Consolas"/>
                </a:rPr>
                <a:t>as</a:t>
              </a:r>
              <a:r>
                <a:rPr b="0" i="0" lang="en" sz="900" u="none" cap="none" strike="noStrike">
                  <a:solidFill>
                    <a:srgbClr val="000000"/>
                  </a:solidFill>
                  <a:latin typeface="Consolas"/>
                  <a:ea typeface="Consolas"/>
                  <a:cs typeface="Consolas"/>
                  <a:sym typeface="Consolas"/>
                </a:rPr>
                <a:t> np</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C00000"/>
                  </a:solidFill>
                  <a:latin typeface="Consolas"/>
                  <a:ea typeface="Consolas"/>
                  <a:cs typeface="Consolas"/>
                  <a:sym typeface="Consolas"/>
                </a:rPr>
                <a:t>from</a:t>
              </a:r>
              <a:r>
                <a:rPr b="0" i="0" lang="en" sz="900" u="none" cap="none" strike="noStrike">
                  <a:solidFill>
                    <a:srgbClr val="000000"/>
                  </a:solidFill>
                  <a:latin typeface="Consolas"/>
                  <a:ea typeface="Consolas"/>
                  <a:cs typeface="Consolas"/>
                  <a:sym typeface="Consolas"/>
                </a:rPr>
                <a:t> pylog </a:t>
              </a:r>
              <a:r>
                <a:rPr b="0" i="0" lang="en" sz="900" u="none" cap="none" strike="noStrike">
                  <a:solidFill>
                    <a:srgbClr val="C00000"/>
                  </a:solidFill>
                  <a:latin typeface="Consolas"/>
                  <a:ea typeface="Consolas"/>
                  <a:cs typeface="Consolas"/>
                  <a:sym typeface="Consolas"/>
                </a:rPr>
                <a:t>import</a:t>
              </a:r>
              <a:r>
                <a:rPr b="0" i="0" lang="en" sz="900" u="none" cap="none" strike="noStrike">
                  <a:solidFill>
                    <a:srgbClr val="000000"/>
                  </a:solidFill>
                  <a:latin typeface="Consolas"/>
                  <a:ea typeface="Consolas"/>
                  <a:cs typeface="Consolas"/>
                  <a:sym typeface="Consolas"/>
                </a:rPr>
                <a:t>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B050"/>
                  </a:solidFill>
                  <a:latin typeface="Consolas"/>
                  <a:ea typeface="Consolas"/>
                  <a:cs typeface="Consolas"/>
                  <a:sym typeface="Consolas"/>
                </a:rPr>
                <a:t>@pylog</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C00000"/>
                  </a:solidFill>
                  <a:latin typeface="Consolas"/>
                  <a:ea typeface="Consolas"/>
                  <a:cs typeface="Consolas"/>
                  <a:sym typeface="Consolas"/>
                </a:rPr>
                <a:t>def</a:t>
              </a:r>
              <a:r>
                <a:rPr b="0" i="0" lang="en" sz="900" u="none" cap="none" strike="noStrike">
                  <a:solidFill>
                    <a:srgbClr val="000000"/>
                  </a:solidFill>
                  <a:latin typeface="Consolas"/>
                  <a:ea typeface="Consolas"/>
                  <a:cs typeface="Consolas"/>
                  <a:sym typeface="Consolas"/>
                </a:rPr>
                <a:t> add(a, b):</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onsolas"/>
                  <a:ea typeface="Consolas"/>
                  <a:cs typeface="Consolas"/>
                  <a:sym typeface="Consolas"/>
                </a:rPr>
                <a:t>  b = a + b</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onsolas"/>
                  <a:ea typeface="Consolas"/>
                  <a:cs typeface="Consolas"/>
                  <a:sym typeface="Consolas"/>
                </a:rPr>
                <a:t>  b = map(lambda x, y: x+y, a, b)</a:t>
              </a:r>
              <a:endParaRPr b="0" i="0" sz="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t/>
              </a:r>
              <a:endParaRPr b="0" i="0" sz="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t/>
              </a:r>
              <a:endParaRPr b="0" i="0" sz="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C00000"/>
                  </a:solidFill>
                  <a:latin typeface="Consolas"/>
                  <a:ea typeface="Consolas"/>
                  <a:cs typeface="Consolas"/>
                  <a:sym typeface="Consolas"/>
                </a:rPr>
                <a:t>if</a:t>
              </a:r>
              <a:r>
                <a:rPr b="0" i="0" lang="en" sz="900" u="none" cap="none" strike="noStrike">
                  <a:solidFill>
                    <a:srgbClr val="000000"/>
                  </a:solidFill>
                  <a:latin typeface="Consolas"/>
                  <a:ea typeface="Consolas"/>
                  <a:cs typeface="Consolas"/>
                  <a:sym typeface="Consolas"/>
                </a:rPr>
                <a:t> __name__ == "__main__":</a:t>
              </a:r>
              <a:endParaRPr b="0" i="0" sz="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onsolas"/>
                  <a:ea typeface="Consolas"/>
                  <a:cs typeface="Consolas"/>
                  <a:sym typeface="Consolas"/>
                </a:rPr>
                <a:t>  a = np.array([1, 3, ...])</a:t>
              </a:r>
              <a:endParaRPr b="0" i="0" sz="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onsolas"/>
                  <a:ea typeface="Consolas"/>
                  <a:cs typeface="Consolas"/>
                  <a:sym typeface="Consolas"/>
                </a:rPr>
                <a:t>  b = np.array([8, 9,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onsolas"/>
                  <a:ea typeface="Consolas"/>
                  <a:cs typeface="Consolas"/>
                  <a:sym typeface="Consolas"/>
                </a:rPr>
                <a:t>  print(add(a, b))</a:t>
              </a:r>
              <a:endParaRPr b="0" i="0" sz="1900" u="none" cap="none" strike="noStrike">
                <a:solidFill>
                  <a:schemeClr val="dk1"/>
                </a:solidFill>
                <a:latin typeface="Calibri"/>
                <a:ea typeface="Calibri"/>
                <a:cs typeface="Calibri"/>
                <a:sym typeface="Calibri"/>
              </a:endParaRPr>
            </a:p>
          </p:txBody>
        </p:sp>
        <p:sp>
          <p:nvSpPr>
            <p:cNvPr id="287" name="Google Shape;287;p11"/>
            <p:cNvSpPr/>
            <p:nvPr/>
          </p:nvSpPr>
          <p:spPr>
            <a:xfrm>
              <a:off x="1148326" y="2512011"/>
              <a:ext cx="3409800" cy="963300"/>
            </a:xfrm>
            <a:prstGeom prst="rect">
              <a:avLst/>
            </a:prstGeom>
            <a:noFill/>
            <a:ln cap="flat" cmpd="sng" w="25400">
              <a:solidFill>
                <a:schemeClr val="accent1"/>
              </a:solidFill>
              <a:prstDash val="lgDash"/>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288" name="Google Shape;288;p11"/>
            <p:cNvSpPr txBox="1"/>
            <p:nvPr/>
          </p:nvSpPr>
          <p:spPr>
            <a:xfrm>
              <a:off x="3377699" y="2481911"/>
              <a:ext cx="1269900" cy="3483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1100"/>
                <a:buFont typeface="Arial"/>
                <a:buNone/>
              </a:pPr>
              <a:r>
                <a:rPr b="0" i="1" lang="en" sz="1100" u="none" cap="none" strike="noStrike">
                  <a:solidFill>
                    <a:srgbClr val="4472C4"/>
                  </a:solidFill>
                  <a:latin typeface="Calibri"/>
                  <a:ea typeface="Calibri"/>
                  <a:cs typeface="Calibri"/>
                  <a:sym typeface="Calibri"/>
                </a:rPr>
                <a:t>accelerator</a:t>
              </a:r>
              <a:endParaRPr b="0" i="0" sz="1900" u="none" cap="none" strike="noStrike">
                <a:solidFill>
                  <a:schemeClr val="dk1"/>
                </a:solidFill>
                <a:latin typeface="Calibri"/>
                <a:ea typeface="Calibri"/>
                <a:cs typeface="Calibri"/>
                <a:sym typeface="Calibri"/>
              </a:endParaRPr>
            </a:p>
          </p:txBody>
        </p:sp>
        <p:sp>
          <p:nvSpPr>
            <p:cNvPr id="289" name="Google Shape;289;p11"/>
            <p:cNvSpPr/>
            <p:nvPr/>
          </p:nvSpPr>
          <p:spPr>
            <a:xfrm>
              <a:off x="1151661" y="3858146"/>
              <a:ext cx="3409800" cy="963300"/>
            </a:xfrm>
            <a:prstGeom prst="rect">
              <a:avLst/>
            </a:prstGeom>
            <a:noFill/>
            <a:ln cap="flat" cmpd="sng" w="25400">
              <a:solidFill>
                <a:srgbClr val="E36C09"/>
              </a:solidFill>
              <a:prstDash val="lgDash"/>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290" name="Google Shape;290;p11"/>
            <p:cNvSpPr txBox="1"/>
            <p:nvPr/>
          </p:nvSpPr>
          <p:spPr>
            <a:xfrm>
              <a:off x="3922790" y="4495889"/>
              <a:ext cx="885000" cy="3483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1100"/>
                <a:buFont typeface="Arial"/>
                <a:buNone/>
              </a:pPr>
              <a:r>
                <a:rPr b="0" i="1" lang="en" sz="1100" u="none" cap="none" strike="noStrike">
                  <a:solidFill>
                    <a:schemeClr val="accent6"/>
                  </a:solidFill>
                  <a:latin typeface="Calibri"/>
                  <a:ea typeface="Calibri"/>
                  <a:cs typeface="Calibri"/>
                  <a:sym typeface="Calibri"/>
                </a:rPr>
                <a:t>host</a:t>
              </a:r>
              <a:endParaRPr b="0" i="0" sz="1900" u="none" cap="none" strike="noStrike">
                <a:solidFill>
                  <a:schemeClr val="accent6"/>
                </a:solidFill>
                <a:latin typeface="Calibri"/>
                <a:ea typeface="Calibri"/>
                <a:cs typeface="Calibri"/>
                <a:sym typeface="Calibri"/>
              </a:endParaRPr>
            </a:p>
          </p:txBody>
        </p:sp>
        <p:sp>
          <p:nvSpPr>
            <p:cNvPr id="291" name="Google Shape;291;p11"/>
            <p:cNvSpPr/>
            <p:nvPr/>
          </p:nvSpPr>
          <p:spPr>
            <a:xfrm>
              <a:off x="5331747" y="1749202"/>
              <a:ext cx="1715100" cy="2661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7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292" name="Google Shape;292;p11"/>
            <p:cNvSpPr txBox="1"/>
            <p:nvPr/>
          </p:nvSpPr>
          <p:spPr>
            <a:xfrm>
              <a:off x="5397702" y="1729853"/>
              <a:ext cx="1673400" cy="252900"/>
            </a:xfrm>
            <a:prstGeom prst="rect">
              <a:avLst/>
            </a:prstGeom>
            <a:noFill/>
            <a:ln>
              <a:noFill/>
            </a:ln>
          </p:spPr>
          <p:txBody>
            <a:bodyPr anchorCtr="0" anchor="t" bIns="0" lIns="0" spcFirstLastPara="1" rIns="0" wrap="square" tIns="0">
              <a:noAutofit/>
            </a:bodyPr>
            <a:lstStyle/>
            <a:p>
              <a:pPr indent="0" lvl="0" marL="0" marR="0" rtl="0" algn="ctr">
                <a:lnSpc>
                  <a:spcPct val="107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Analysis</a:t>
              </a:r>
              <a:endParaRPr b="0" i="0" sz="1900" u="none" cap="none" strike="noStrike">
                <a:solidFill>
                  <a:schemeClr val="dk1"/>
                </a:solidFill>
                <a:latin typeface="Calibri"/>
                <a:ea typeface="Calibri"/>
                <a:cs typeface="Calibri"/>
                <a:sym typeface="Calibri"/>
              </a:endParaRPr>
            </a:p>
          </p:txBody>
        </p:sp>
        <p:sp>
          <p:nvSpPr>
            <p:cNvPr id="293" name="Google Shape;293;p11"/>
            <p:cNvSpPr/>
            <p:nvPr/>
          </p:nvSpPr>
          <p:spPr>
            <a:xfrm>
              <a:off x="5333270" y="1995648"/>
              <a:ext cx="1714800" cy="2652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294" name="Google Shape;294;p11"/>
            <p:cNvSpPr txBox="1"/>
            <p:nvPr/>
          </p:nvSpPr>
          <p:spPr>
            <a:xfrm>
              <a:off x="5380690" y="1975955"/>
              <a:ext cx="1672500" cy="251700"/>
            </a:xfrm>
            <a:prstGeom prst="rect">
              <a:avLst/>
            </a:prstGeom>
            <a:noFill/>
            <a:ln>
              <a:noFill/>
            </a:ln>
          </p:spPr>
          <p:txBody>
            <a:bodyPr anchorCtr="0" anchor="t" bIns="0" lIns="0" spcFirstLastPara="1" rIns="0" wrap="square" tIns="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Type Inference</a:t>
              </a:r>
              <a:endParaRPr b="0" i="0" sz="1900" u="none" cap="none" strike="noStrike">
                <a:solidFill>
                  <a:schemeClr val="dk1"/>
                </a:solidFill>
                <a:latin typeface="Calibri"/>
                <a:ea typeface="Calibri"/>
                <a:cs typeface="Calibri"/>
                <a:sym typeface="Calibri"/>
              </a:endParaRPr>
            </a:p>
          </p:txBody>
        </p:sp>
        <p:sp>
          <p:nvSpPr>
            <p:cNvPr id="295" name="Google Shape;295;p11"/>
            <p:cNvSpPr/>
            <p:nvPr/>
          </p:nvSpPr>
          <p:spPr>
            <a:xfrm>
              <a:off x="5333270" y="2260919"/>
              <a:ext cx="1714800" cy="2652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296" name="Google Shape;296;p11"/>
            <p:cNvSpPr txBox="1"/>
            <p:nvPr/>
          </p:nvSpPr>
          <p:spPr>
            <a:xfrm>
              <a:off x="5387943" y="2241247"/>
              <a:ext cx="1672500" cy="251700"/>
            </a:xfrm>
            <a:prstGeom prst="rect">
              <a:avLst/>
            </a:prstGeom>
            <a:noFill/>
            <a:ln>
              <a:noFill/>
            </a:ln>
          </p:spPr>
          <p:txBody>
            <a:bodyPr anchorCtr="0" anchor="t" bIns="0" lIns="0" spcFirstLastPara="1" rIns="0" wrap="square" tIns="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Optimization</a:t>
              </a:r>
              <a:endParaRPr b="0" i="0" sz="1900" u="none" cap="none" strike="noStrike">
                <a:solidFill>
                  <a:schemeClr val="dk1"/>
                </a:solidFill>
                <a:latin typeface="Calibri"/>
                <a:ea typeface="Calibri"/>
                <a:cs typeface="Calibri"/>
                <a:sym typeface="Calibri"/>
              </a:endParaRPr>
            </a:p>
          </p:txBody>
        </p:sp>
        <p:sp>
          <p:nvSpPr>
            <p:cNvPr id="297" name="Google Shape;297;p11"/>
            <p:cNvSpPr/>
            <p:nvPr/>
          </p:nvSpPr>
          <p:spPr>
            <a:xfrm>
              <a:off x="5334505" y="2507716"/>
              <a:ext cx="1714800" cy="2640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298" name="Google Shape;298;p11"/>
            <p:cNvSpPr txBox="1"/>
            <p:nvPr/>
          </p:nvSpPr>
          <p:spPr>
            <a:xfrm>
              <a:off x="5374550" y="2493002"/>
              <a:ext cx="1672500" cy="2505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Code Generation</a:t>
              </a:r>
              <a:endParaRPr b="0" i="0" sz="1900" u="none" cap="none" strike="noStrike">
                <a:solidFill>
                  <a:schemeClr val="dk1"/>
                </a:solidFill>
                <a:latin typeface="Calibri"/>
                <a:ea typeface="Calibri"/>
                <a:cs typeface="Calibri"/>
                <a:sym typeface="Calibri"/>
              </a:endParaRPr>
            </a:p>
          </p:txBody>
        </p:sp>
        <p:sp>
          <p:nvSpPr>
            <p:cNvPr id="299" name="Google Shape;299;p11"/>
            <p:cNvSpPr/>
            <p:nvPr/>
          </p:nvSpPr>
          <p:spPr>
            <a:xfrm>
              <a:off x="10658626" y="2020797"/>
              <a:ext cx="1714200" cy="2652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0" name="Google Shape;300;p11"/>
            <p:cNvSpPr txBox="1"/>
            <p:nvPr/>
          </p:nvSpPr>
          <p:spPr>
            <a:xfrm>
              <a:off x="10667854" y="2020795"/>
              <a:ext cx="1699500" cy="251700"/>
            </a:xfrm>
            <a:prstGeom prst="rect">
              <a:avLst/>
            </a:prstGeom>
            <a:noFill/>
            <a:ln>
              <a:noFill/>
            </a:ln>
          </p:spPr>
          <p:txBody>
            <a:bodyPr anchorCtr="0" anchor="t" bIns="0" lIns="0" spcFirstLastPara="1" rIns="0" wrap="square" tIns="0">
              <a:noAutofit/>
            </a:bodyPr>
            <a:lstStyle/>
            <a:p>
              <a:pPr indent="0" lvl="0" marL="0" marR="0" rtl="0" algn="ctr">
                <a:lnSpc>
                  <a:spcPct val="106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Tcl Script Generation</a:t>
              </a:r>
              <a:endParaRPr b="0" i="0" sz="1900" u="none" cap="none" strike="noStrike">
                <a:solidFill>
                  <a:schemeClr val="dk1"/>
                </a:solidFill>
                <a:latin typeface="Calibri"/>
                <a:ea typeface="Calibri"/>
                <a:cs typeface="Calibri"/>
                <a:sym typeface="Calibri"/>
              </a:endParaRPr>
            </a:p>
          </p:txBody>
        </p:sp>
        <p:sp>
          <p:nvSpPr>
            <p:cNvPr id="301" name="Google Shape;301;p11"/>
            <p:cNvSpPr/>
            <p:nvPr/>
          </p:nvSpPr>
          <p:spPr>
            <a:xfrm>
              <a:off x="10659860" y="2267616"/>
              <a:ext cx="1714200" cy="2640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2" name="Google Shape;302;p11"/>
            <p:cNvSpPr txBox="1"/>
            <p:nvPr/>
          </p:nvSpPr>
          <p:spPr>
            <a:xfrm>
              <a:off x="10711621" y="2276821"/>
              <a:ext cx="1672500" cy="2505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IP Generation</a:t>
              </a:r>
              <a:endParaRPr b="0" i="0" sz="1900" u="none" cap="none" strike="noStrike">
                <a:solidFill>
                  <a:schemeClr val="dk1"/>
                </a:solidFill>
                <a:latin typeface="Calibri"/>
                <a:ea typeface="Calibri"/>
                <a:cs typeface="Calibri"/>
                <a:sym typeface="Calibri"/>
              </a:endParaRPr>
            </a:p>
          </p:txBody>
        </p:sp>
        <p:sp>
          <p:nvSpPr>
            <p:cNvPr id="303" name="Google Shape;303;p11"/>
            <p:cNvSpPr/>
            <p:nvPr/>
          </p:nvSpPr>
          <p:spPr>
            <a:xfrm>
              <a:off x="10659860" y="2532947"/>
              <a:ext cx="1714200" cy="2640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4" name="Google Shape;304;p11"/>
            <p:cNvSpPr txBox="1"/>
            <p:nvPr/>
          </p:nvSpPr>
          <p:spPr>
            <a:xfrm>
              <a:off x="10573546" y="2521933"/>
              <a:ext cx="1903800" cy="2505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System Integration</a:t>
              </a:r>
              <a:endParaRPr b="0" i="0" sz="1900" u="none" cap="none" strike="noStrike">
                <a:solidFill>
                  <a:schemeClr val="dk1"/>
                </a:solidFill>
                <a:latin typeface="Calibri"/>
                <a:ea typeface="Calibri"/>
                <a:cs typeface="Calibri"/>
                <a:sym typeface="Calibri"/>
              </a:endParaRPr>
            </a:p>
            <a:p>
              <a:pPr indent="0" lvl="0" marL="0" marR="0" rtl="0" algn="ctr">
                <a:lnSpc>
                  <a:spcPct val="105000"/>
                </a:lnSpc>
                <a:spcBef>
                  <a:spcPts val="50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5" name="Google Shape;305;p11"/>
            <p:cNvSpPr/>
            <p:nvPr/>
          </p:nvSpPr>
          <p:spPr>
            <a:xfrm>
              <a:off x="10661094" y="2779766"/>
              <a:ext cx="1714200" cy="2628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6" name="Google Shape;306;p11"/>
            <p:cNvSpPr txBox="1"/>
            <p:nvPr/>
          </p:nvSpPr>
          <p:spPr>
            <a:xfrm>
              <a:off x="10701823" y="2764957"/>
              <a:ext cx="1672500" cy="2493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Design Generation</a:t>
              </a:r>
              <a:endParaRPr b="0" i="0" sz="1900" u="none" cap="none" strike="noStrike">
                <a:solidFill>
                  <a:schemeClr val="dk1"/>
                </a:solidFill>
                <a:latin typeface="Calibri"/>
                <a:ea typeface="Calibri"/>
                <a:cs typeface="Calibri"/>
                <a:sym typeface="Calibri"/>
              </a:endParaRPr>
            </a:p>
          </p:txBody>
        </p:sp>
        <p:sp>
          <p:nvSpPr>
            <p:cNvPr id="307" name="Google Shape;307;p11"/>
            <p:cNvSpPr/>
            <p:nvPr/>
          </p:nvSpPr>
          <p:spPr>
            <a:xfrm>
              <a:off x="5350816" y="4177529"/>
              <a:ext cx="1714200" cy="264000"/>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08" name="Google Shape;308;p11"/>
            <p:cNvSpPr txBox="1"/>
            <p:nvPr/>
          </p:nvSpPr>
          <p:spPr>
            <a:xfrm>
              <a:off x="5383586" y="4173825"/>
              <a:ext cx="1672500" cy="2505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accent6"/>
                  </a:solidFill>
                  <a:latin typeface="Calibri"/>
                  <a:ea typeface="Calibri"/>
                  <a:cs typeface="Calibri"/>
                  <a:sym typeface="Calibri"/>
                </a:rPr>
                <a:t>FPGA Programming</a:t>
              </a:r>
              <a:endParaRPr b="0" i="0" sz="1900" u="none" cap="none" strike="noStrike">
                <a:solidFill>
                  <a:schemeClr val="accent6"/>
                </a:solidFill>
                <a:latin typeface="Calibri"/>
                <a:ea typeface="Calibri"/>
                <a:cs typeface="Calibri"/>
                <a:sym typeface="Calibri"/>
              </a:endParaRPr>
            </a:p>
          </p:txBody>
        </p:sp>
        <p:sp>
          <p:nvSpPr>
            <p:cNvPr id="309" name="Google Shape;309;p11"/>
            <p:cNvSpPr/>
            <p:nvPr/>
          </p:nvSpPr>
          <p:spPr>
            <a:xfrm>
              <a:off x="5352050" y="4424348"/>
              <a:ext cx="1714200" cy="262800"/>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10" name="Google Shape;310;p11"/>
            <p:cNvSpPr txBox="1"/>
            <p:nvPr/>
          </p:nvSpPr>
          <p:spPr>
            <a:xfrm>
              <a:off x="5400184" y="4424344"/>
              <a:ext cx="1672500" cy="2493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accent6"/>
                  </a:solidFill>
                  <a:latin typeface="Calibri"/>
                  <a:ea typeface="Calibri"/>
                  <a:cs typeface="Calibri"/>
                  <a:sym typeface="Calibri"/>
                </a:rPr>
                <a:t>Mem Allocation</a:t>
              </a:r>
              <a:endParaRPr b="0" i="0" sz="1900" u="none" cap="none" strike="noStrike">
                <a:solidFill>
                  <a:schemeClr val="accent6"/>
                </a:solidFill>
                <a:latin typeface="Calibri"/>
                <a:ea typeface="Calibri"/>
                <a:cs typeface="Calibri"/>
                <a:sym typeface="Calibri"/>
              </a:endParaRPr>
            </a:p>
          </p:txBody>
        </p:sp>
        <p:sp>
          <p:nvSpPr>
            <p:cNvPr id="311" name="Google Shape;311;p11"/>
            <p:cNvSpPr/>
            <p:nvPr/>
          </p:nvSpPr>
          <p:spPr>
            <a:xfrm>
              <a:off x="5352050" y="4689679"/>
              <a:ext cx="1714200" cy="262800"/>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12" name="Google Shape;312;p11"/>
            <p:cNvSpPr txBox="1"/>
            <p:nvPr/>
          </p:nvSpPr>
          <p:spPr>
            <a:xfrm>
              <a:off x="5407008" y="4677433"/>
              <a:ext cx="1610400" cy="2493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accent6"/>
                  </a:solidFill>
                  <a:latin typeface="Calibri"/>
                  <a:ea typeface="Calibri"/>
                  <a:cs typeface="Calibri"/>
                  <a:sym typeface="Calibri"/>
                </a:rPr>
                <a:t>Start Accelerator</a:t>
              </a:r>
              <a:endParaRPr b="0" i="0" sz="1900" u="none" cap="none" strike="noStrike">
                <a:solidFill>
                  <a:schemeClr val="accent6"/>
                </a:solidFill>
                <a:latin typeface="Calibri"/>
                <a:ea typeface="Calibri"/>
                <a:cs typeface="Calibri"/>
                <a:sym typeface="Calibri"/>
              </a:endParaRPr>
            </a:p>
            <a:p>
              <a:pPr indent="0" lvl="0" marL="0" marR="0" rtl="0" algn="ctr">
                <a:lnSpc>
                  <a:spcPct val="105000"/>
                </a:lnSpc>
                <a:spcBef>
                  <a:spcPts val="50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13" name="Google Shape;313;p11"/>
            <p:cNvSpPr/>
            <p:nvPr/>
          </p:nvSpPr>
          <p:spPr>
            <a:xfrm>
              <a:off x="5353284" y="4936498"/>
              <a:ext cx="1714200" cy="261600"/>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 </a:t>
              </a:r>
              <a:endParaRPr b="0" i="0" sz="1900" u="none" cap="none" strike="noStrike">
                <a:solidFill>
                  <a:schemeClr val="dk1"/>
                </a:solidFill>
                <a:latin typeface="Calibri"/>
                <a:ea typeface="Calibri"/>
                <a:cs typeface="Calibri"/>
                <a:sym typeface="Calibri"/>
              </a:endParaRPr>
            </a:p>
          </p:txBody>
        </p:sp>
        <p:sp>
          <p:nvSpPr>
            <p:cNvPr id="314" name="Google Shape;314;p11"/>
            <p:cNvSpPr txBox="1"/>
            <p:nvPr/>
          </p:nvSpPr>
          <p:spPr>
            <a:xfrm>
              <a:off x="5394013" y="4943448"/>
              <a:ext cx="1672500" cy="2481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chemeClr val="accent6"/>
                  </a:solidFill>
                  <a:latin typeface="Calibri"/>
                  <a:ea typeface="Calibri"/>
                  <a:cs typeface="Calibri"/>
                  <a:sym typeface="Calibri"/>
                </a:rPr>
                <a:t>Collect Results</a:t>
              </a:r>
              <a:endParaRPr b="0" i="0" sz="1900" u="none" cap="none" strike="noStrike">
                <a:solidFill>
                  <a:schemeClr val="accent6"/>
                </a:solidFill>
                <a:latin typeface="Calibri"/>
                <a:ea typeface="Calibri"/>
                <a:cs typeface="Calibri"/>
                <a:sym typeface="Calibri"/>
              </a:endParaRPr>
            </a:p>
          </p:txBody>
        </p:sp>
        <p:sp>
          <p:nvSpPr>
            <p:cNvPr id="315" name="Google Shape;315;p11"/>
            <p:cNvSpPr/>
            <p:nvPr/>
          </p:nvSpPr>
          <p:spPr>
            <a:xfrm>
              <a:off x="7604768" y="1766265"/>
              <a:ext cx="2372700" cy="1412100"/>
            </a:xfrm>
            <a:prstGeom prst="rect">
              <a:avLst/>
            </a:prstGeom>
            <a:solidFill>
              <a:schemeClr val="lt1"/>
            </a:solidFill>
            <a:ln cap="flat" cmpd="sng" w="9525">
              <a:solidFill>
                <a:srgbClr val="D8D8D8"/>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t" bIns="12100" lIns="12100" spcFirstLastPara="1" rIns="12100" wrap="square" tIns="12100">
              <a:noAutofit/>
            </a:bodyPr>
            <a:lstStyle/>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4472C4"/>
                  </a:solidFill>
                  <a:latin typeface="Consolas"/>
                  <a:ea typeface="Consolas"/>
                  <a:cs typeface="Consolas"/>
                  <a:sym typeface="Consolas"/>
                </a:rPr>
                <a:t>void </a:t>
              </a:r>
              <a:r>
                <a:rPr b="0" i="0" lang="en" sz="700" u="none" cap="none" strike="noStrike">
                  <a:solidFill>
                    <a:srgbClr val="000000"/>
                  </a:solidFill>
                  <a:latin typeface="Consolas"/>
                  <a:ea typeface="Consolas"/>
                  <a:cs typeface="Consolas"/>
                  <a:sym typeface="Consolas"/>
                </a:rPr>
                <a:t>accel(</a:t>
              </a:r>
              <a:r>
                <a:rPr b="0" i="0" lang="en" sz="700" u="none" cap="none" strike="noStrike">
                  <a:solidFill>
                    <a:srgbClr val="4472C4"/>
                  </a:solidFill>
                  <a:latin typeface="Consolas"/>
                  <a:ea typeface="Consolas"/>
                  <a:cs typeface="Consolas"/>
                  <a:sym typeface="Consolas"/>
                </a:rPr>
                <a:t>int32</a:t>
              </a:r>
              <a:r>
                <a:rPr b="0" i="0" lang="en" sz="700" u="none" cap="none" strike="noStrike">
                  <a:solidFill>
                    <a:srgbClr val="000000"/>
                  </a:solidFill>
                  <a:latin typeface="Consolas"/>
                  <a:ea typeface="Consolas"/>
                  <a:cs typeface="Consolas"/>
                  <a:sym typeface="Consolas"/>
                </a:rPr>
                <a:t>* a, </a:t>
              </a:r>
              <a:r>
                <a:rPr b="0" i="0" lang="en" sz="700" u="none" cap="none" strike="noStrike">
                  <a:solidFill>
                    <a:srgbClr val="4472C4"/>
                  </a:solidFill>
                  <a:latin typeface="Consolas"/>
                  <a:ea typeface="Consolas"/>
                  <a:cs typeface="Consolas"/>
                  <a:sym typeface="Consolas"/>
                </a:rPr>
                <a:t>int32</a:t>
              </a:r>
              <a:r>
                <a:rPr b="0" i="0" lang="en" sz="700" u="none" cap="none" strike="noStrike">
                  <a:solidFill>
                    <a:srgbClr val="000000"/>
                  </a:solidFill>
                  <a:latin typeface="Consolas"/>
                  <a:ea typeface="Consolas"/>
                  <a:cs typeface="Consolas"/>
                  <a:sym typeface="Consolas"/>
                </a:rPr>
                <a:t>* b, </a:t>
              </a:r>
              <a:r>
                <a:rPr b="0" i="0" lang="en" sz="700" u="none" cap="none" strike="noStrike">
                  <a:solidFill>
                    <a:srgbClr val="4472C4"/>
                  </a:solidFill>
                  <a:latin typeface="Consolas"/>
                  <a:ea typeface="Consolas"/>
                  <a:cs typeface="Consolas"/>
                  <a:sym typeface="Consolas"/>
                </a:rPr>
                <a:t>int32</a:t>
              </a:r>
              <a:r>
                <a:rPr b="0" i="0" lang="en" sz="700" u="none" cap="none" strike="noStrike">
                  <a:solidFill>
                    <a:srgbClr val="000000"/>
                  </a:solidFill>
                  <a:latin typeface="Consolas"/>
                  <a:ea typeface="Consolas"/>
                  <a:cs typeface="Consolas"/>
                  <a:sym typeface="Consolas"/>
                </a:rPr>
                <a:t>* c, </a:t>
              </a:r>
              <a:r>
                <a:rPr b="0" i="0" lang="en" sz="700" u="none" cap="none" strike="noStrike">
                  <a:solidFill>
                    <a:srgbClr val="4472C4"/>
                  </a:solidFill>
                  <a:latin typeface="Consolas"/>
                  <a:ea typeface="Consolas"/>
                  <a:cs typeface="Consolas"/>
                  <a:sym typeface="Consolas"/>
                </a:rPr>
                <a:t>int32</a:t>
              </a:r>
              <a:r>
                <a:rPr b="0" i="0" lang="en" sz="700" u="none" cap="none" strike="noStrike">
                  <a:solidFill>
                    <a:srgbClr val="000000"/>
                  </a:solidFill>
                  <a:latin typeface="Consolas"/>
                  <a:ea typeface="Consolas"/>
                  <a:cs typeface="Consolas"/>
                  <a:sym typeface="Consolas"/>
                </a:rPr>
                <a:t>* d, </a:t>
              </a:r>
              <a:r>
                <a:rPr b="0" i="0" lang="en" sz="700" u="none" cap="none" strike="noStrike">
                  <a:solidFill>
                    <a:srgbClr val="4472C4"/>
                  </a:solidFill>
                  <a:latin typeface="Consolas"/>
                  <a:ea typeface="Consolas"/>
                  <a:cs typeface="Consolas"/>
                  <a:sym typeface="Consolas"/>
                </a:rPr>
                <a:t>int32</a:t>
              </a:r>
              <a:r>
                <a:rPr b="0" i="0" lang="en" sz="700" u="none" cap="none" strike="noStrike">
                  <a:solidFill>
                    <a:srgbClr val="000000"/>
                  </a:solidFill>
                  <a:latin typeface="Consolas"/>
                  <a:ea typeface="Consolas"/>
                  <a:cs typeface="Consolas"/>
                  <a:sym typeface="Consolas"/>
                </a:rPr>
                <a:t>* e)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000000"/>
                  </a:solidFill>
                  <a:latin typeface="Consolas"/>
                  <a:ea typeface="Consolas"/>
                  <a:cs typeface="Consolas"/>
                  <a:sym typeface="Consolas"/>
                </a:rPr>
                <a:t>  for(</a:t>
              </a:r>
              <a:r>
                <a:rPr b="0" i="0" lang="en" sz="700" u="none" cap="none" strike="noStrike">
                  <a:solidFill>
                    <a:srgbClr val="4472C4"/>
                  </a:solidFill>
                  <a:latin typeface="Consolas"/>
                  <a:ea typeface="Consolas"/>
                  <a:cs typeface="Consolas"/>
                  <a:sym typeface="Consolas"/>
                </a:rPr>
                <a:t>int </a:t>
              </a:r>
              <a:r>
                <a:rPr b="0" i="0" lang="en" sz="700" u="none" cap="none" strike="noStrike">
                  <a:solidFill>
                    <a:srgbClr val="000000"/>
                  </a:solidFill>
                  <a:latin typeface="Consolas"/>
                  <a:ea typeface="Consolas"/>
                  <a:cs typeface="Consolas"/>
                  <a:sym typeface="Consolas"/>
                </a:rPr>
                <a:t>i = 0; i &lt; 32; i++)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000000"/>
                  </a:solidFill>
                  <a:latin typeface="Consolas"/>
                  <a:ea typeface="Consolas"/>
                  <a:cs typeface="Consolas"/>
                  <a:sym typeface="Consolas"/>
                </a:rPr>
                <a:t>    </a:t>
              </a:r>
              <a:r>
                <a:rPr b="0" i="0" lang="en" sz="700" u="none" cap="none" strike="noStrike">
                  <a:solidFill>
                    <a:srgbClr val="4472C4"/>
                  </a:solidFill>
                  <a:latin typeface="Consolas"/>
                  <a:ea typeface="Consolas"/>
                  <a:cs typeface="Consolas"/>
                  <a:sym typeface="Consolas"/>
                </a:rPr>
                <a:t>for </a:t>
              </a:r>
              <a:r>
                <a:rPr b="0" i="0" lang="en" sz="700" u="none" cap="none" strike="noStrike">
                  <a:solidFill>
                    <a:srgbClr val="000000"/>
                  </a:solidFill>
                  <a:latin typeface="Consolas"/>
                  <a:ea typeface="Consolas"/>
                  <a:cs typeface="Consolas"/>
                  <a:sym typeface="Consolas"/>
                </a:rPr>
                <a:t>(ii...)</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C00000"/>
                  </a:solidFill>
                  <a:latin typeface="Consolas"/>
                  <a:ea typeface="Consolas"/>
                  <a:cs typeface="Consolas"/>
                  <a:sym typeface="Consolas"/>
                </a:rPr>
                <a:t>    #pragma HLS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000000"/>
                  </a:solidFill>
                  <a:latin typeface="Consolas"/>
                  <a:ea typeface="Consolas"/>
                  <a:cs typeface="Consolas"/>
                  <a:sym typeface="Consolas"/>
                </a:rPr>
                <a:t>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000000"/>
                  </a:solidFill>
                  <a:latin typeface="Consolas"/>
                  <a:ea typeface="Consolas"/>
                  <a:cs typeface="Consolas"/>
                  <a:sym typeface="Consolas"/>
                </a:rPr>
                <a:t>  ...</a:t>
              </a:r>
              <a:endParaRPr b="0" i="0" sz="19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700"/>
                <a:buFont typeface="Arial"/>
                <a:buNone/>
              </a:pPr>
              <a:r>
                <a:rPr b="0" i="0" lang="en" sz="700" u="none" cap="none" strike="noStrike">
                  <a:solidFill>
                    <a:srgbClr val="000000"/>
                  </a:solidFill>
                  <a:latin typeface="Consolas"/>
                  <a:ea typeface="Consolas"/>
                  <a:cs typeface="Consolas"/>
                  <a:sym typeface="Consolas"/>
                </a:rPr>
                <a:t>}</a:t>
              </a:r>
              <a:endParaRPr b="0" i="0" sz="1900" u="none" cap="none" strike="noStrike">
                <a:solidFill>
                  <a:schemeClr val="dk1"/>
                </a:solidFill>
                <a:latin typeface="Calibri"/>
                <a:ea typeface="Calibri"/>
                <a:cs typeface="Calibri"/>
                <a:sym typeface="Calibri"/>
              </a:endParaRPr>
            </a:p>
          </p:txBody>
        </p:sp>
        <p:sp>
          <p:nvSpPr>
            <p:cNvPr id="316" name="Google Shape;316;p11"/>
            <p:cNvSpPr txBox="1"/>
            <p:nvPr/>
          </p:nvSpPr>
          <p:spPr>
            <a:xfrm>
              <a:off x="8087876" y="1443614"/>
              <a:ext cx="1541400" cy="3483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1100"/>
                <a:buFont typeface="Arial"/>
                <a:buNone/>
              </a:pPr>
              <a:r>
                <a:rPr b="0" i="1" lang="en" sz="1100" u="none" cap="none" strike="noStrike">
                  <a:solidFill>
                    <a:srgbClr val="44546A"/>
                  </a:solidFill>
                  <a:latin typeface="Calibri"/>
                  <a:ea typeface="Calibri"/>
                  <a:cs typeface="Calibri"/>
                  <a:sym typeface="Calibri"/>
                </a:rPr>
                <a:t>HLS C Code</a:t>
              </a:r>
              <a:endParaRPr b="0" i="0" sz="1900" u="none" cap="none" strike="noStrike">
                <a:solidFill>
                  <a:schemeClr val="dk1"/>
                </a:solidFill>
                <a:latin typeface="Calibri"/>
                <a:ea typeface="Calibri"/>
                <a:cs typeface="Calibri"/>
                <a:sym typeface="Calibri"/>
              </a:endParaRPr>
            </a:p>
          </p:txBody>
        </p:sp>
        <p:sp>
          <p:nvSpPr>
            <p:cNvPr id="317" name="Google Shape;317;p11"/>
            <p:cNvSpPr txBox="1"/>
            <p:nvPr/>
          </p:nvSpPr>
          <p:spPr>
            <a:xfrm>
              <a:off x="2267212" y="1443616"/>
              <a:ext cx="1178700" cy="6219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1100"/>
                <a:buFont typeface="Arial"/>
                <a:buNone/>
              </a:pPr>
              <a:r>
                <a:rPr b="0" i="1" lang="en" sz="1100" u="none" cap="none" strike="noStrike">
                  <a:solidFill>
                    <a:srgbClr val="44546A"/>
                  </a:solidFill>
                  <a:latin typeface="Calibri"/>
                  <a:ea typeface="Calibri"/>
                  <a:cs typeface="Calibri"/>
                  <a:sym typeface="Calibri"/>
                </a:rPr>
                <a:t>PyLog Code</a:t>
              </a:r>
              <a:endParaRPr b="0" i="0" sz="1900" u="none" cap="none" strike="noStrike">
                <a:solidFill>
                  <a:schemeClr val="dk1"/>
                </a:solidFill>
                <a:latin typeface="Consolas"/>
                <a:ea typeface="Consolas"/>
                <a:cs typeface="Consolas"/>
                <a:sym typeface="Consolas"/>
              </a:endParaRPr>
            </a:p>
          </p:txBody>
        </p:sp>
        <p:sp>
          <p:nvSpPr>
            <p:cNvPr id="318" name="Google Shape;318;p11"/>
            <p:cNvSpPr txBox="1"/>
            <p:nvPr/>
          </p:nvSpPr>
          <p:spPr>
            <a:xfrm>
              <a:off x="5131657" y="1419024"/>
              <a:ext cx="2194500" cy="348300"/>
            </a:xfrm>
            <a:prstGeom prst="rect">
              <a:avLst/>
            </a:prstGeom>
            <a:noFill/>
            <a:ln>
              <a:noFill/>
            </a:ln>
          </p:spPr>
          <p:txBody>
            <a:bodyPr anchorCtr="0" anchor="t" bIns="30250" lIns="60500" spcFirstLastPara="1" rIns="60500" wrap="square" tIns="30250">
              <a:spAutoFit/>
            </a:bodyPr>
            <a:lstStyle/>
            <a:p>
              <a:pPr indent="0" lvl="0" marL="0" marR="0" rtl="0" algn="l">
                <a:lnSpc>
                  <a:spcPct val="107000"/>
                </a:lnSpc>
                <a:spcBef>
                  <a:spcPts val="0"/>
                </a:spcBef>
                <a:spcAft>
                  <a:spcPts val="0"/>
                </a:spcAft>
                <a:buClr>
                  <a:srgbClr val="000000"/>
                </a:buClr>
                <a:buSzPts val="1100"/>
                <a:buFont typeface="Arial"/>
                <a:buNone/>
              </a:pPr>
              <a:r>
                <a:rPr b="0" i="1" lang="en" sz="1100" u="none" cap="none" strike="noStrike">
                  <a:solidFill>
                    <a:srgbClr val="44546A"/>
                  </a:solidFill>
                  <a:latin typeface="Calibri"/>
                  <a:ea typeface="Calibri"/>
                  <a:cs typeface="Calibri"/>
                  <a:sym typeface="Calibri"/>
                </a:rPr>
                <a:t>PyLog Code Generator</a:t>
              </a:r>
              <a:endParaRPr b="0" i="0" sz="1900" u="none" cap="none" strike="noStrike">
                <a:solidFill>
                  <a:schemeClr val="dk1"/>
                </a:solidFill>
                <a:latin typeface="Calibri"/>
                <a:ea typeface="Calibri"/>
                <a:cs typeface="Calibri"/>
                <a:sym typeface="Calibri"/>
              </a:endParaRPr>
            </a:p>
          </p:txBody>
        </p:sp>
        <p:sp>
          <p:nvSpPr>
            <p:cNvPr id="319" name="Google Shape;319;p11"/>
            <p:cNvSpPr txBox="1"/>
            <p:nvPr/>
          </p:nvSpPr>
          <p:spPr>
            <a:xfrm>
              <a:off x="10325676" y="1683687"/>
              <a:ext cx="2366100" cy="348300"/>
            </a:xfrm>
            <a:prstGeom prst="rect">
              <a:avLst/>
            </a:prstGeom>
            <a:noFill/>
            <a:ln>
              <a:noFill/>
            </a:ln>
          </p:spPr>
          <p:txBody>
            <a:bodyPr anchorCtr="0" anchor="t" bIns="30250" lIns="60500" spcFirstLastPara="1" rIns="60500" wrap="square" tIns="30250">
              <a:spAutoFit/>
            </a:bodyPr>
            <a:lstStyle/>
            <a:p>
              <a:pPr indent="0" lvl="0" marL="0" marR="0" rtl="0" algn="l">
                <a:lnSpc>
                  <a:spcPct val="106000"/>
                </a:lnSpc>
                <a:spcBef>
                  <a:spcPts val="0"/>
                </a:spcBef>
                <a:spcAft>
                  <a:spcPts val="0"/>
                </a:spcAft>
                <a:buClr>
                  <a:srgbClr val="000000"/>
                </a:buClr>
                <a:buSzPts val="1100"/>
                <a:buFont typeface="Arial"/>
                <a:buNone/>
              </a:pPr>
              <a:r>
                <a:rPr b="0" i="1" lang="en" sz="1100" u="none" cap="none" strike="noStrike">
                  <a:solidFill>
                    <a:srgbClr val="44546A"/>
                  </a:solidFill>
                  <a:latin typeface="Calibri"/>
                  <a:ea typeface="Calibri"/>
                  <a:cs typeface="Calibri"/>
                  <a:sym typeface="Calibri"/>
                </a:rPr>
                <a:t>PyLog System Generator</a:t>
              </a:r>
              <a:endParaRPr b="0" i="0" sz="1900" u="none" cap="none" strike="noStrike">
                <a:solidFill>
                  <a:schemeClr val="dk1"/>
                </a:solidFill>
                <a:latin typeface="Calibri"/>
                <a:ea typeface="Calibri"/>
                <a:cs typeface="Calibri"/>
                <a:sym typeface="Calibri"/>
              </a:endParaRPr>
            </a:p>
          </p:txBody>
        </p:sp>
        <p:sp>
          <p:nvSpPr>
            <p:cNvPr id="320" name="Google Shape;320;p11"/>
            <p:cNvSpPr txBox="1"/>
            <p:nvPr/>
          </p:nvSpPr>
          <p:spPr>
            <a:xfrm>
              <a:off x="5265654" y="3925503"/>
              <a:ext cx="1986000" cy="255900"/>
            </a:xfrm>
            <a:prstGeom prst="rect">
              <a:avLst/>
            </a:prstGeom>
            <a:noFill/>
            <a:ln>
              <a:noFill/>
            </a:ln>
          </p:spPr>
          <p:txBody>
            <a:bodyPr anchorCtr="0" anchor="t" bIns="0" lIns="0" spcFirstLastPara="1" rIns="0" wrap="square" tIns="0">
              <a:spAutoFit/>
            </a:bodyPr>
            <a:lstStyle/>
            <a:p>
              <a:pPr indent="0" lvl="0" marL="0" marR="0" rtl="0" algn="ctr">
                <a:lnSpc>
                  <a:spcPct val="105000"/>
                </a:lnSpc>
                <a:spcBef>
                  <a:spcPts val="0"/>
                </a:spcBef>
                <a:spcAft>
                  <a:spcPts val="0"/>
                </a:spcAft>
                <a:buClr>
                  <a:srgbClr val="000000"/>
                </a:buClr>
                <a:buSzPts val="1100"/>
                <a:buFont typeface="Arial"/>
                <a:buNone/>
              </a:pPr>
              <a:r>
                <a:rPr b="0" i="1" lang="en" sz="1100" u="none" cap="none" strike="noStrike">
                  <a:solidFill>
                    <a:srgbClr val="44546A"/>
                  </a:solidFill>
                  <a:latin typeface="Calibri"/>
                  <a:ea typeface="Calibri"/>
                  <a:cs typeface="Calibri"/>
                  <a:sym typeface="Calibri"/>
                </a:rPr>
                <a:t>PyLog Runtime</a:t>
              </a:r>
              <a:endParaRPr b="0" i="0" sz="1900" u="none" cap="none" strike="noStrike">
                <a:solidFill>
                  <a:schemeClr val="dk1"/>
                </a:solidFill>
                <a:latin typeface="Calibri"/>
                <a:ea typeface="Calibri"/>
                <a:cs typeface="Calibri"/>
                <a:sym typeface="Calibri"/>
              </a:endParaRPr>
            </a:p>
          </p:txBody>
        </p:sp>
        <p:pic>
          <p:nvPicPr>
            <p:cNvPr id="321" name="Google Shape;321;p11"/>
            <p:cNvPicPr preferRelativeResize="0"/>
            <p:nvPr/>
          </p:nvPicPr>
          <p:blipFill rotWithShape="1">
            <a:blip r:embed="rId3">
              <a:alphaModFix/>
            </a:blip>
            <a:srcRect b="0" l="0" r="0" t="0"/>
            <a:stretch/>
          </p:blipFill>
          <p:spPr>
            <a:xfrm>
              <a:off x="7710600" y="4051649"/>
              <a:ext cx="1848560" cy="1212471"/>
            </a:xfrm>
            <a:prstGeom prst="rect">
              <a:avLst/>
            </a:prstGeom>
            <a:noFill/>
            <a:ln>
              <a:noFill/>
            </a:ln>
          </p:spPr>
        </p:pic>
        <p:sp>
          <p:nvSpPr>
            <p:cNvPr id="322" name="Google Shape;322;p11"/>
            <p:cNvSpPr/>
            <p:nvPr/>
          </p:nvSpPr>
          <p:spPr>
            <a:xfrm>
              <a:off x="10300704" y="4057654"/>
              <a:ext cx="2198100" cy="1281600"/>
            </a:xfrm>
            <a:prstGeom prst="rect">
              <a:avLst/>
            </a:prstGeom>
            <a:solidFill>
              <a:schemeClr val="lt1"/>
            </a:solidFill>
            <a:ln cap="flat" cmpd="sng" w="9525">
              <a:solidFill>
                <a:srgbClr val="D8D8D8"/>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grpSp>
          <p:nvGrpSpPr>
            <p:cNvPr id="323" name="Google Shape;323;p11"/>
            <p:cNvGrpSpPr/>
            <p:nvPr/>
          </p:nvGrpSpPr>
          <p:grpSpPr>
            <a:xfrm>
              <a:off x="10409997" y="3971895"/>
              <a:ext cx="2033205" cy="1298710"/>
              <a:chOff x="359386" y="-98063"/>
              <a:chExt cx="2668248" cy="1607712"/>
            </a:xfrm>
          </p:grpSpPr>
          <p:sp>
            <p:nvSpPr>
              <p:cNvPr id="324" name="Google Shape;324;p11"/>
              <p:cNvSpPr/>
              <p:nvPr/>
            </p:nvSpPr>
            <p:spPr>
              <a:xfrm>
                <a:off x="1058734" y="235849"/>
                <a:ext cx="1968900" cy="1273800"/>
              </a:xfrm>
              <a:prstGeom prst="rect">
                <a:avLst/>
              </a:prstGeom>
              <a:noFill/>
              <a:ln cap="flat" cmpd="sng" w="9525">
                <a:solidFill>
                  <a:schemeClr val="accent1"/>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accent1"/>
                  </a:solidFill>
                  <a:latin typeface="Calibri"/>
                  <a:ea typeface="Calibri"/>
                  <a:cs typeface="Calibri"/>
                  <a:sym typeface="Calibri"/>
                </a:endParaRPr>
              </a:p>
            </p:txBody>
          </p:sp>
          <p:sp>
            <p:nvSpPr>
              <p:cNvPr id="325" name="Google Shape;325;p11"/>
              <p:cNvSpPr/>
              <p:nvPr/>
            </p:nvSpPr>
            <p:spPr>
              <a:xfrm rot="-5400000">
                <a:off x="-96464" y="691442"/>
                <a:ext cx="1273800" cy="362100"/>
              </a:xfrm>
              <a:prstGeom prst="rect">
                <a:avLst/>
              </a:prstGeom>
              <a:solidFill>
                <a:srgbClr val="D8D8D8"/>
              </a:solidFill>
              <a:ln cap="flat" cmpd="sng" w="25400">
                <a:solidFill>
                  <a:srgbClr val="BFBFBF"/>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7000"/>
                  </a:lnSpc>
                  <a:spcBef>
                    <a:spcPts val="0"/>
                  </a:spcBef>
                  <a:spcAft>
                    <a:spcPts val="0"/>
                  </a:spcAft>
                  <a:buClr>
                    <a:srgbClr val="000000"/>
                  </a:buClr>
                  <a:buSzPts val="800"/>
                  <a:buFont typeface="Arial"/>
                  <a:buNone/>
                </a:pPr>
                <a:r>
                  <a:rPr b="0" i="0" lang="en" sz="800" u="none" cap="none" strike="noStrike">
                    <a:solidFill>
                      <a:schemeClr val="lt1"/>
                    </a:solidFill>
                    <a:latin typeface="Calibri"/>
                    <a:ea typeface="Calibri"/>
                    <a:cs typeface="Calibri"/>
                    <a:sym typeface="Calibri"/>
                  </a:rPr>
                  <a:t> </a:t>
                </a:r>
                <a:endParaRPr b="0" i="0" sz="1900" u="none" cap="none" strike="noStrike">
                  <a:solidFill>
                    <a:schemeClr val="lt1"/>
                  </a:solidFill>
                  <a:latin typeface="Calibri"/>
                  <a:ea typeface="Calibri"/>
                  <a:cs typeface="Calibri"/>
                  <a:sym typeface="Calibri"/>
                </a:endParaRPr>
              </a:p>
            </p:txBody>
          </p:sp>
          <p:sp>
            <p:nvSpPr>
              <p:cNvPr id="326" name="Google Shape;326;p11"/>
              <p:cNvSpPr/>
              <p:nvPr/>
            </p:nvSpPr>
            <p:spPr>
              <a:xfrm>
                <a:off x="1160891" y="326442"/>
                <a:ext cx="1744200" cy="400200"/>
              </a:xfrm>
              <a:prstGeom prst="rect">
                <a:avLst/>
              </a:prstGeom>
              <a:solidFill>
                <a:schemeClr val="accent1"/>
              </a:solidFill>
              <a:ln cap="flat" cmpd="sng" w="25400">
                <a:solidFill>
                  <a:srgbClr val="395E89"/>
                </a:solidFill>
                <a:prstDash val="solid"/>
                <a:round/>
                <a:headEnd len="sm" w="sm" type="none"/>
                <a:tailEnd len="sm" w="sm" type="none"/>
              </a:ln>
            </p:spPr>
            <p:txBody>
              <a:bodyPr anchorCtr="0" anchor="ctr" bIns="0" lIns="0" spcFirstLastPara="1" rIns="0" wrap="square" tIns="12100">
                <a:noAutofit/>
              </a:bodyPr>
              <a:lstStyle/>
              <a:p>
                <a:pPr indent="0" lvl="0" marL="0" marR="0" rtl="0" algn="ctr">
                  <a:lnSpc>
                    <a:spcPct val="107000"/>
                  </a:lnSpc>
                  <a:spcBef>
                    <a:spcPts val="0"/>
                  </a:spcBef>
                  <a:spcAft>
                    <a:spcPts val="0"/>
                  </a:spcAft>
                  <a:buClr>
                    <a:srgbClr val="000000"/>
                  </a:buClr>
                  <a:buSzPts val="1100"/>
                  <a:buFont typeface="Arial"/>
                  <a:buNone/>
                </a:pPr>
                <a:r>
                  <a:rPr b="0" i="0" lang="en" sz="1100" u="none" cap="none" strike="noStrike">
                    <a:solidFill>
                      <a:srgbClr val="FFFFFF"/>
                    </a:solidFill>
                    <a:latin typeface="Calibri"/>
                    <a:ea typeface="Calibri"/>
                    <a:cs typeface="Calibri"/>
                    <a:sym typeface="Calibri"/>
                  </a:rPr>
                  <a:t>On-Chip MEM</a:t>
                </a:r>
                <a:endParaRPr b="0" i="0" sz="1900" u="none" cap="none" strike="noStrike">
                  <a:solidFill>
                    <a:schemeClr val="lt1"/>
                  </a:solidFill>
                  <a:latin typeface="Calibri"/>
                  <a:ea typeface="Calibri"/>
                  <a:cs typeface="Calibri"/>
                  <a:sym typeface="Calibri"/>
                </a:endParaRPr>
              </a:p>
            </p:txBody>
          </p:sp>
          <p:sp>
            <p:nvSpPr>
              <p:cNvPr id="327" name="Google Shape;327;p11"/>
              <p:cNvSpPr/>
              <p:nvPr/>
            </p:nvSpPr>
            <p:spPr>
              <a:xfrm>
                <a:off x="1166141" y="805605"/>
                <a:ext cx="447300" cy="647400"/>
              </a:xfrm>
              <a:prstGeom prst="rect">
                <a:avLst/>
              </a:prstGeom>
              <a:solidFill>
                <a:srgbClr val="FDE9D8"/>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7000"/>
                  </a:lnSpc>
                  <a:spcBef>
                    <a:spcPts val="0"/>
                  </a:spcBef>
                  <a:spcAft>
                    <a:spcPts val="0"/>
                  </a:spcAft>
                  <a:buClr>
                    <a:srgbClr val="000000"/>
                  </a:buClr>
                  <a:buSzPts val="2100"/>
                  <a:buFont typeface="Arial"/>
                  <a:buNone/>
                </a:pPr>
                <a:r>
                  <a:rPr b="0" i="0" lang="en" sz="2100" u="none" cap="none" strike="noStrike">
                    <a:solidFill>
                      <a:srgbClr val="C5E0B3"/>
                    </a:solidFill>
                    <a:latin typeface="Calibri"/>
                    <a:ea typeface="Calibri"/>
                    <a:cs typeface="Calibri"/>
                    <a:sym typeface="Calibri"/>
                  </a:rPr>
                  <a:t> </a:t>
                </a:r>
                <a:endParaRPr b="0" i="0" sz="1900" u="none" cap="none" strike="noStrike">
                  <a:solidFill>
                    <a:schemeClr val="lt1"/>
                  </a:solidFill>
                  <a:latin typeface="Calibri"/>
                  <a:ea typeface="Calibri"/>
                  <a:cs typeface="Calibri"/>
                  <a:sym typeface="Calibri"/>
                </a:endParaRPr>
              </a:p>
            </p:txBody>
          </p:sp>
          <p:sp>
            <p:nvSpPr>
              <p:cNvPr id="328" name="Google Shape;328;p11"/>
              <p:cNvSpPr/>
              <p:nvPr/>
            </p:nvSpPr>
            <p:spPr>
              <a:xfrm>
                <a:off x="1702589" y="805605"/>
                <a:ext cx="447300" cy="647400"/>
              </a:xfrm>
              <a:prstGeom prst="rect">
                <a:avLst/>
              </a:prstGeom>
              <a:solidFill>
                <a:srgbClr val="D99593"/>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7000"/>
                  </a:lnSpc>
                  <a:spcBef>
                    <a:spcPts val="0"/>
                  </a:spcBef>
                  <a:spcAft>
                    <a:spcPts val="0"/>
                  </a:spcAft>
                  <a:buClr>
                    <a:srgbClr val="000000"/>
                  </a:buClr>
                  <a:buSzPts val="2100"/>
                  <a:buFont typeface="Arial"/>
                  <a:buNone/>
                </a:pPr>
                <a:r>
                  <a:rPr b="0" i="0" lang="en" sz="2100" u="none" cap="none" strike="noStrike">
                    <a:solidFill>
                      <a:schemeClr val="lt1"/>
                    </a:solidFill>
                    <a:latin typeface="Calibri"/>
                    <a:ea typeface="Calibri"/>
                    <a:cs typeface="Calibri"/>
                    <a:sym typeface="Calibri"/>
                  </a:rPr>
                  <a:t> </a:t>
                </a:r>
                <a:endParaRPr b="0" i="0" sz="1900" u="none" cap="none" strike="noStrike">
                  <a:solidFill>
                    <a:schemeClr val="lt1"/>
                  </a:solidFill>
                  <a:latin typeface="Calibri"/>
                  <a:ea typeface="Calibri"/>
                  <a:cs typeface="Calibri"/>
                  <a:sym typeface="Calibri"/>
                </a:endParaRPr>
              </a:p>
            </p:txBody>
          </p:sp>
          <p:sp>
            <p:nvSpPr>
              <p:cNvPr id="329" name="Google Shape;329;p11"/>
              <p:cNvSpPr/>
              <p:nvPr/>
            </p:nvSpPr>
            <p:spPr>
              <a:xfrm>
                <a:off x="2462886" y="805605"/>
                <a:ext cx="447300" cy="647400"/>
              </a:xfrm>
              <a:prstGeom prst="rect">
                <a:avLst/>
              </a:prstGeom>
              <a:solidFill>
                <a:srgbClr val="B2A0C7"/>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7000"/>
                  </a:lnSpc>
                  <a:spcBef>
                    <a:spcPts val="0"/>
                  </a:spcBef>
                  <a:spcAft>
                    <a:spcPts val="0"/>
                  </a:spcAft>
                  <a:buClr>
                    <a:srgbClr val="000000"/>
                  </a:buClr>
                  <a:buSzPts val="2100"/>
                  <a:buFont typeface="Arial"/>
                  <a:buNone/>
                </a:pPr>
                <a:r>
                  <a:rPr b="0" i="0" lang="en" sz="2100" u="none" cap="none" strike="noStrike">
                    <a:solidFill>
                      <a:schemeClr val="lt1"/>
                    </a:solidFill>
                    <a:latin typeface="Calibri"/>
                    <a:ea typeface="Calibri"/>
                    <a:cs typeface="Calibri"/>
                    <a:sym typeface="Calibri"/>
                  </a:rPr>
                  <a:t> </a:t>
                </a:r>
                <a:endParaRPr b="0" i="0" sz="1900" u="none" cap="none" strike="noStrike">
                  <a:solidFill>
                    <a:schemeClr val="lt1"/>
                  </a:solidFill>
                  <a:latin typeface="Calibri"/>
                  <a:ea typeface="Calibri"/>
                  <a:cs typeface="Calibri"/>
                  <a:sym typeface="Calibri"/>
                </a:endParaRPr>
              </a:p>
            </p:txBody>
          </p:sp>
          <p:sp>
            <p:nvSpPr>
              <p:cNvPr id="330" name="Google Shape;330;p11"/>
              <p:cNvSpPr txBox="1"/>
              <p:nvPr/>
            </p:nvSpPr>
            <p:spPr>
              <a:xfrm>
                <a:off x="2074734" y="805604"/>
                <a:ext cx="486900" cy="576300"/>
              </a:xfrm>
              <a:prstGeom prst="rect">
                <a:avLst/>
              </a:prstGeom>
              <a:noFill/>
              <a:ln>
                <a:noFill/>
              </a:ln>
            </p:spPr>
            <p:txBody>
              <a:bodyPr anchorCtr="0" anchor="t" bIns="30250" lIns="60500" spcFirstLastPara="1" rIns="60500" wrap="square" tIns="30250">
                <a:noAutofit/>
              </a:bodyPr>
              <a:lstStyle/>
              <a:p>
                <a:pPr indent="0" lvl="0" marL="0" marR="0" rtl="0" algn="l">
                  <a:lnSpc>
                    <a:spcPct val="107000"/>
                  </a:lnSpc>
                  <a:spcBef>
                    <a:spcPts val="0"/>
                  </a:spcBef>
                  <a:spcAft>
                    <a:spcPts val="0"/>
                  </a:spcAft>
                  <a:buClr>
                    <a:srgbClr val="000000"/>
                  </a:buClr>
                  <a:buSzPts val="1300"/>
                  <a:buFont typeface="Arial"/>
                  <a:buNone/>
                </a:pPr>
                <a:r>
                  <a:rPr b="0" i="0" lang="en" sz="1300" u="none" cap="none" strike="noStrike">
                    <a:solidFill>
                      <a:srgbClr val="000000"/>
                    </a:solidFill>
                    <a:latin typeface="Calibri"/>
                    <a:ea typeface="Calibri"/>
                    <a:cs typeface="Calibri"/>
                    <a:sym typeface="Calibri"/>
                  </a:rPr>
                  <a:t>…</a:t>
                </a:r>
                <a:endParaRPr b="0" i="0" sz="1900" u="none" cap="none" strike="noStrike">
                  <a:solidFill>
                    <a:schemeClr val="dk1"/>
                  </a:solidFill>
                  <a:latin typeface="Calibri"/>
                  <a:ea typeface="Calibri"/>
                  <a:cs typeface="Calibri"/>
                  <a:sym typeface="Calibri"/>
                </a:endParaRPr>
              </a:p>
            </p:txBody>
          </p:sp>
          <p:sp>
            <p:nvSpPr>
              <p:cNvPr id="331" name="Google Shape;331;p11"/>
              <p:cNvSpPr/>
              <p:nvPr/>
            </p:nvSpPr>
            <p:spPr>
              <a:xfrm>
                <a:off x="721554" y="637597"/>
                <a:ext cx="337200" cy="204600"/>
              </a:xfrm>
              <a:prstGeom prst="leftRightArrow">
                <a:avLst>
                  <a:gd fmla="val 50000" name="adj1"/>
                  <a:gd fmla="val 50000" name="adj2"/>
                </a:avLst>
              </a:prstGeom>
              <a:gradFill>
                <a:gsLst>
                  <a:gs pos="0">
                    <a:srgbClr val="3E7FCD"/>
                  </a:gs>
                  <a:gs pos="100000">
                    <a:srgbClr val="96C0FF"/>
                  </a:gs>
                </a:gsLst>
                <a:lin ang="16200038" scaled="0"/>
              </a:gradFill>
              <a:ln cap="flat" cmpd="sng" w="9525">
                <a:solidFill>
                  <a:srgbClr val="4A7DBA"/>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32" name="Google Shape;332;p11"/>
              <p:cNvSpPr/>
              <p:nvPr/>
            </p:nvSpPr>
            <p:spPr>
              <a:xfrm>
                <a:off x="721554" y="905782"/>
                <a:ext cx="337200" cy="204600"/>
              </a:xfrm>
              <a:prstGeom prst="leftRightArrow">
                <a:avLst>
                  <a:gd fmla="val 50000" name="adj1"/>
                  <a:gd fmla="val 50000" name="adj2"/>
                </a:avLst>
              </a:prstGeom>
              <a:gradFill>
                <a:gsLst>
                  <a:gs pos="0">
                    <a:srgbClr val="3E7FCD"/>
                  </a:gs>
                  <a:gs pos="100000">
                    <a:srgbClr val="96C0FF"/>
                  </a:gs>
                </a:gsLst>
                <a:lin ang="16200038" scaled="0"/>
              </a:gradFill>
              <a:ln cap="flat" cmpd="sng" w="9525">
                <a:solidFill>
                  <a:srgbClr val="4A7DBA"/>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33" name="Google Shape;333;p11"/>
              <p:cNvSpPr/>
              <p:nvPr/>
            </p:nvSpPr>
            <p:spPr>
              <a:xfrm>
                <a:off x="727822" y="1179552"/>
                <a:ext cx="337200" cy="204600"/>
              </a:xfrm>
              <a:prstGeom prst="leftRightArrow">
                <a:avLst>
                  <a:gd fmla="val 50000" name="adj1"/>
                  <a:gd fmla="val 50000" name="adj2"/>
                </a:avLst>
              </a:prstGeom>
              <a:gradFill>
                <a:gsLst>
                  <a:gs pos="0">
                    <a:srgbClr val="3E7FCD"/>
                  </a:gs>
                  <a:gs pos="100000">
                    <a:srgbClr val="96C0FF"/>
                  </a:gs>
                </a:gsLst>
                <a:lin ang="16200038" scaled="0"/>
              </a:gradFill>
              <a:ln cap="flat" cmpd="sng" w="9525">
                <a:solidFill>
                  <a:srgbClr val="4A7DBA"/>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34" name="Google Shape;334;p11"/>
              <p:cNvSpPr/>
              <p:nvPr/>
            </p:nvSpPr>
            <p:spPr>
              <a:xfrm>
                <a:off x="721554" y="385207"/>
                <a:ext cx="337200" cy="204600"/>
              </a:xfrm>
              <a:prstGeom prst="leftRightArrow">
                <a:avLst>
                  <a:gd fmla="val 50000" name="adj1"/>
                  <a:gd fmla="val 50000" name="adj2"/>
                </a:avLst>
              </a:prstGeom>
              <a:gradFill>
                <a:gsLst>
                  <a:gs pos="0">
                    <a:srgbClr val="3E7FCD"/>
                  </a:gs>
                  <a:gs pos="100000">
                    <a:srgbClr val="96C0FF"/>
                  </a:gs>
                </a:gsLst>
                <a:lin ang="16200038" scaled="0"/>
              </a:gradFill>
              <a:ln cap="flat" cmpd="sng" w="9525">
                <a:solidFill>
                  <a:srgbClr val="4A7DBA"/>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35" name="Google Shape;335;p11"/>
              <p:cNvSpPr txBox="1"/>
              <p:nvPr/>
            </p:nvSpPr>
            <p:spPr>
              <a:xfrm>
                <a:off x="960617" y="-98063"/>
                <a:ext cx="1874400" cy="497700"/>
              </a:xfrm>
              <a:prstGeom prst="rect">
                <a:avLst/>
              </a:prstGeom>
              <a:noFill/>
              <a:ln>
                <a:noFill/>
              </a:ln>
            </p:spPr>
            <p:txBody>
              <a:bodyPr anchorCtr="0" anchor="t" bIns="30250" lIns="60500" spcFirstLastPara="1" rIns="60500" wrap="square" tIns="30250">
                <a:noAutofit/>
              </a:bodyPr>
              <a:lstStyle/>
              <a:p>
                <a:pPr indent="0" lvl="0" marL="0" marR="0" rtl="0" algn="l">
                  <a:lnSpc>
                    <a:spcPct val="107000"/>
                  </a:lnSpc>
                  <a:spcBef>
                    <a:spcPts val="0"/>
                  </a:spcBef>
                  <a:spcAft>
                    <a:spcPts val="0"/>
                  </a:spcAft>
                  <a:buClr>
                    <a:srgbClr val="000000"/>
                  </a:buClr>
                  <a:buSzPts val="900"/>
                  <a:buFont typeface="Arial"/>
                  <a:buNone/>
                </a:pPr>
                <a:r>
                  <a:rPr b="0" i="0" lang="en" sz="900" u="none" cap="none" strike="noStrike">
                    <a:solidFill>
                      <a:srgbClr val="000000"/>
                    </a:solidFill>
                    <a:latin typeface="Calibri"/>
                    <a:ea typeface="Calibri"/>
                    <a:cs typeface="Calibri"/>
                    <a:sym typeface="Calibri"/>
                  </a:rPr>
                  <a:t>FPGA</a:t>
                </a:r>
                <a:endParaRPr b="0" i="0" sz="1900" u="none" cap="none" strike="noStrike">
                  <a:solidFill>
                    <a:schemeClr val="dk1"/>
                  </a:solidFill>
                  <a:latin typeface="Calibri"/>
                  <a:ea typeface="Calibri"/>
                  <a:cs typeface="Calibri"/>
                  <a:sym typeface="Calibri"/>
                </a:endParaRPr>
              </a:p>
            </p:txBody>
          </p:sp>
        </p:grpSp>
        <p:sp>
          <p:nvSpPr>
            <p:cNvPr id="336" name="Google Shape;336;p11"/>
            <p:cNvSpPr txBox="1"/>
            <p:nvPr/>
          </p:nvSpPr>
          <p:spPr>
            <a:xfrm rot="-5400000">
              <a:off x="9704959" y="4622604"/>
              <a:ext cx="1672200" cy="2505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DDR MEM</a:t>
              </a:r>
              <a:endParaRPr b="0" i="0" sz="1900" u="none" cap="none" strike="noStrike">
                <a:solidFill>
                  <a:schemeClr val="dk1"/>
                </a:solidFill>
                <a:latin typeface="Calibri"/>
                <a:ea typeface="Calibri"/>
                <a:cs typeface="Calibri"/>
                <a:sym typeface="Calibri"/>
              </a:endParaRPr>
            </a:p>
          </p:txBody>
        </p:sp>
        <p:sp>
          <p:nvSpPr>
            <p:cNvPr id="337" name="Google Shape;337;p11"/>
            <p:cNvSpPr txBox="1"/>
            <p:nvPr/>
          </p:nvSpPr>
          <p:spPr>
            <a:xfrm>
              <a:off x="10927980" y="4808341"/>
              <a:ext cx="544800" cy="2226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PE</a:t>
              </a:r>
              <a:endParaRPr b="0" i="0" sz="1900" u="none" cap="none" strike="noStrike">
                <a:solidFill>
                  <a:schemeClr val="dk1"/>
                </a:solidFill>
                <a:latin typeface="Calibri"/>
                <a:ea typeface="Calibri"/>
                <a:cs typeface="Calibri"/>
                <a:sym typeface="Calibri"/>
              </a:endParaRPr>
            </a:p>
          </p:txBody>
        </p:sp>
        <p:sp>
          <p:nvSpPr>
            <p:cNvPr id="338" name="Google Shape;338;p11"/>
            <p:cNvSpPr txBox="1"/>
            <p:nvPr/>
          </p:nvSpPr>
          <p:spPr>
            <a:xfrm>
              <a:off x="11380567" y="4814624"/>
              <a:ext cx="434700" cy="2214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PE</a:t>
              </a:r>
              <a:endParaRPr b="0" i="0" sz="1900" u="none" cap="none" strike="noStrike">
                <a:solidFill>
                  <a:schemeClr val="dk1"/>
                </a:solidFill>
                <a:latin typeface="Calibri"/>
                <a:ea typeface="Calibri"/>
                <a:cs typeface="Calibri"/>
                <a:sym typeface="Calibri"/>
              </a:endParaRPr>
            </a:p>
          </p:txBody>
        </p:sp>
        <p:sp>
          <p:nvSpPr>
            <p:cNvPr id="339" name="Google Shape;339;p11"/>
            <p:cNvSpPr txBox="1"/>
            <p:nvPr/>
          </p:nvSpPr>
          <p:spPr>
            <a:xfrm>
              <a:off x="11914613" y="4816797"/>
              <a:ext cx="544200" cy="2214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1100"/>
                <a:buFont typeface="Arial"/>
                <a:buNone/>
              </a:pPr>
              <a:r>
                <a:rPr b="0" i="0" lang="en" sz="1100" u="none" cap="none" strike="noStrike">
                  <a:solidFill>
                    <a:srgbClr val="4472C4"/>
                  </a:solidFill>
                  <a:latin typeface="Calibri"/>
                  <a:ea typeface="Calibri"/>
                  <a:cs typeface="Calibri"/>
                  <a:sym typeface="Calibri"/>
                </a:rPr>
                <a:t>PE</a:t>
              </a:r>
              <a:endParaRPr b="0" i="0" sz="1900" u="none" cap="none" strike="noStrike">
                <a:solidFill>
                  <a:schemeClr val="dk1"/>
                </a:solidFill>
                <a:latin typeface="Calibri"/>
                <a:ea typeface="Calibri"/>
                <a:cs typeface="Calibri"/>
                <a:sym typeface="Calibri"/>
              </a:endParaRPr>
            </a:p>
          </p:txBody>
        </p:sp>
        <p:sp>
          <p:nvSpPr>
            <p:cNvPr id="340" name="Google Shape;340;p11"/>
            <p:cNvSpPr txBox="1"/>
            <p:nvPr/>
          </p:nvSpPr>
          <p:spPr>
            <a:xfrm>
              <a:off x="7798996" y="5304293"/>
              <a:ext cx="1986000" cy="2547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900"/>
                <a:buFont typeface="Arial"/>
                <a:buNone/>
              </a:pPr>
              <a:r>
                <a:rPr b="0" i="1" lang="en" sz="900" u="none" cap="none" strike="noStrike">
                  <a:solidFill>
                    <a:srgbClr val="44546A"/>
                  </a:solidFill>
                  <a:latin typeface="Calibri"/>
                  <a:ea typeface="Calibri"/>
                  <a:cs typeface="Calibri"/>
                  <a:sym typeface="Calibri"/>
                </a:rPr>
                <a:t>Target Systems</a:t>
              </a:r>
              <a:endParaRPr b="0" i="0" sz="1900" u="none" cap="none" strike="noStrike">
                <a:solidFill>
                  <a:schemeClr val="dk1"/>
                </a:solidFill>
                <a:latin typeface="Calibri"/>
                <a:ea typeface="Calibri"/>
                <a:cs typeface="Calibri"/>
                <a:sym typeface="Calibri"/>
              </a:endParaRPr>
            </a:p>
          </p:txBody>
        </p:sp>
        <p:sp>
          <p:nvSpPr>
            <p:cNvPr id="341" name="Google Shape;341;p11"/>
            <p:cNvSpPr txBox="1"/>
            <p:nvPr/>
          </p:nvSpPr>
          <p:spPr>
            <a:xfrm>
              <a:off x="10422748" y="5386799"/>
              <a:ext cx="1986000" cy="272100"/>
            </a:xfrm>
            <a:prstGeom prst="rect">
              <a:avLst/>
            </a:prstGeom>
            <a:noFill/>
            <a:ln>
              <a:noFill/>
            </a:ln>
          </p:spPr>
          <p:txBody>
            <a:bodyPr anchorCtr="0" anchor="t" bIns="0" lIns="0" spcFirstLastPara="1" rIns="0" wrap="square" tIns="0">
              <a:noAutofit/>
            </a:bodyPr>
            <a:lstStyle/>
            <a:p>
              <a:pPr indent="0" lvl="0" marL="0" marR="0" rtl="0" algn="ctr">
                <a:lnSpc>
                  <a:spcPct val="105000"/>
                </a:lnSpc>
                <a:spcBef>
                  <a:spcPts val="0"/>
                </a:spcBef>
                <a:spcAft>
                  <a:spcPts val="0"/>
                </a:spcAft>
                <a:buClr>
                  <a:srgbClr val="000000"/>
                </a:buClr>
                <a:buSzPts val="900"/>
                <a:buFont typeface="Arial"/>
                <a:buNone/>
              </a:pPr>
              <a:r>
                <a:rPr b="0" i="1" lang="en" sz="900" u="none" cap="none" strike="noStrike">
                  <a:solidFill>
                    <a:srgbClr val="44546A"/>
                  </a:solidFill>
                  <a:latin typeface="Calibri"/>
                  <a:ea typeface="Calibri"/>
                  <a:cs typeface="Calibri"/>
                  <a:sym typeface="Calibri"/>
                </a:rPr>
                <a:t>System Design</a:t>
              </a:r>
              <a:endParaRPr b="0" i="0" sz="1900" u="none" cap="none" strike="noStrike">
                <a:solidFill>
                  <a:schemeClr val="dk1"/>
                </a:solidFill>
                <a:latin typeface="Calibri"/>
                <a:ea typeface="Calibri"/>
                <a:cs typeface="Calibri"/>
                <a:sym typeface="Calibri"/>
              </a:endParaRPr>
            </a:p>
          </p:txBody>
        </p:sp>
        <p:sp>
          <p:nvSpPr>
            <p:cNvPr id="342" name="Google Shape;342;p11"/>
            <p:cNvSpPr/>
            <p:nvPr/>
          </p:nvSpPr>
          <p:spPr>
            <a:xfrm>
              <a:off x="4906515" y="2493002"/>
              <a:ext cx="259800" cy="313800"/>
            </a:xfrm>
            <a:prstGeom prst="rightArrow">
              <a:avLst>
                <a:gd fmla="val 50000" name="adj1"/>
                <a:gd fmla="val 50000" name="adj2"/>
              </a:avLst>
            </a:prstGeom>
            <a:solidFill>
              <a:schemeClr val="accent5"/>
            </a:solidFill>
            <a:ln cap="flat" cmpd="sng" w="25400">
              <a:solidFill>
                <a:srgbClr val="367D90"/>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3" name="Google Shape;343;p11"/>
            <p:cNvSpPr/>
            <p:nvPr/>
          </p:nvSpPr>
          <p:spPr>
            <a:xfrm>
              <a:off x="7164753" y="2285117"/>
              <a:ext cx="348600" cy="296100"/>
            </a:xfrm>
            <a:prstGeom prst="rightArrow">
              <a:avLst>
                <a:gd fmla="val 50000" name="adj1"/>
                <a:gd fmla="val 50000" name="adj2"/>
              </a:avLst>
            </a:prstGeom>
            <a:solidFill>
              <a:schemeClr val="accent5"/>
            </a:solidFill>
            <a:ln cap="flat" cmpd="sng" w="25400">
              <a:solidFill>
                <a:srgbClr val="367D90"/>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4" name="Google Shape;344;p11"/>
            <p:cNvSpPr/>
            <p:nvPr/>
          </p:nvSpPr>
          <p:spPr>
            <a:xfrm>
              <a:off x="10101941" y="2288650"/>
              <a:ext cx="348000" cy="294900"/>
            </a:xfrm>
            <a:prstGeom prst="rightArrow">
              <a:avLst>
                <a:gd fmla="val 50000" name="adj1"/>
                <a:gd fmla="val 50000" name="adj2"/>
              </a:avLst>
            </a:prstGeom>
            <a:solidFill>
              <a:schemeClr val="accent5"/>
            </a:solidFill>
            <a:ln cap="flat" cmpd="sng" w="25400">
              <a:solidFill>
                <a:srgbClr val="367D90"/>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5" name="Google Shape;345;p11"/>
            <p:cNvSpPr/>
            <p:nvPr/>
          </p:nvSpPr>
          <p:spPr>
            <a:xfrm rot="5400000">
              <a:off x="11321687" y="3375029"/>
              <a:ext cx="210000" cy="293700"/>
            </a:xfrm>
            <a:prstGeom prst="rightArrow">
              <a:avLst>
                <a:gd fmla="val 50000" name="adj1"/>
                <a:gd fmla="val 50000" name="adj2"/>
              </a:avLst>
            </a:prstGeom>
            <a:solidFill>
              <a:schemeClr val="accent5"/>
            </a:solidFill>
            <a:ln cap="flat" cmpd="sng" w="25400">
              <a:solidFill>
                <a:srgbClr val="367D90"/>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6" name="Google Shape;346;p11"/>
            <p:cNvSpPr/>
            <p:nvPr/>
          </p:nvSpPr>
          <p:spPr>
            <a:xfrm>
              <a:off x="4900041" y="4231319"/>
              <a:ext cx="274500" cy="296100"/>
            </a:xfrm>
            <a:prstGeom prst="rightArrow">
              <a:avLst>
                <a:gd fmla="val 50000" name="adj1"/>
                <a:gd fmla="val 50000" name="adj2"/>
              </a:avLst>
            </a:prstGeom>
            <a:solidFill>
              <a:schemeClr val="accent6"/>
            </a:solidFill>
            <a:ln cap="flat" cmpd="sng" w="25400">
              <a:solidFill>
                <a:srgbClr val="B46D33"/>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7" name="Google Shape;347;p11"/>
            <p:cNvSpPr/>
            <p:nvPr/>
          </p:nvSpPr>
          <p:spPr>
            <a:xfrm>
              <a:off x="7333861" y="4440557"/>
              <a:ext cx="319200" cy="294900"/>
            </a:xfrm>
            <a:prstGeom prst="rightArrow">
              <a:avLst>
                <a:gd fmla="val 50000" name="adj1"/>
                <a:gd fmla="val 50000" name="adj2"/>
              </a:avLst>
            </a:prstGeom>
            <a:solidFill>
              <a:schemeClr val="accent6"/>
            </a:solidFill>
            <a:ln cap="flat" cmpd="sng" w="25400">
              <a:solidFill>
                <a:srgbClr val="B46D33"/>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48" name="Google Shape;348;p11"/>
            <p:cNvSpPr/>
            <p:nvPr/>
          </p:nvSpPr>
          <p:spPr>
            <a:xfrm rot="10800000">
              <a:off x="9835786" y="4489106"/>
              <a:ext cx="370200" cy="293700"/>
            </a:xfrm>
            <a:prstGeom prst="rightArrow">
              <a:avLst>
                <a:gd fmla="val 50000" name="adj1"/>
                <a:gd fmla="val 50000" name="adj2"/>
              </a:avLst>
            </a:prstGeom>
            <a:solidFill>
              <a:schemeClr val="accent6"/>
            </a:solidFill>
            <a:ln cap="flat" cmpd="sng" w="25400">
              <a:solidFill>
                <a:srgbClr val="B46D33"/>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pic>
          <p:nvPicPr>
            <p:cNvPr id="349" name="Google Shape;349;p11"/>
            <p:cNvPicPr preferRelativeResize="0"/>
            <p:nvPr/>
          </p:nvPicPr>
          <p:blipFill rotWithShape="1">
            <a:blip r:embed="rId4">
              <a:alphaModFix/>
            </a:blip>
            <a:srcRect b="13942" l="0" r="0" t="12288"/>
            <a:stretch/>
          </p:blipFill>
          <p:spPr>
            <a:xfrm>
              <a:off x="9074672" y="4844308"/>
              <a:ext cx="569496" cy="419822"/>
            </a:xfrm>
            <a:prstGeom prst="rect">
              <a:avLst/>
            </a:prstGeom>
            <a:noFill/>
            <a:ln>
              <a:noFill/>
            </a:ln>
          </p:spPr>
        </p:pic>
        <p:grpSp>
          <p:nvGrpSpPr>
            <p:cNvPr id="350" name="Google Shape;350;p11"/>
            <p:cNvGrpSpPr/>
            <p:nvPr/>
          </p:nvGrpSpPr>
          <p:grpSpPr>
            <a:xfrm>
              <a:off x="1563026" y="6146191"/>
              <a:ext cx="1336531" cy="210920"/>
              <a:chOff x="356804" y="1607798"/>
              <a:chExt cx="687622" cy="108526"/>
            </a:xfrm>
          </p:grpSpPr>
          <p:sp>
            <p:nvSpPr>
              <p:cNvPr id="351" name="Google Shape;351;p11"/>
              <p:cNvSpPr txBox="1"/>
              <p:nvPr/>
            </p:nvSpPr>
            <p:spPr>
              <a:xfrm>
                <a:off x="505926" y="1608624"/>
                <a:ext cx="538500" cy="107700"/>
              </a:xfrm>
              <a:prstGeom prst="rect">
                <a:avLst/>
              </a:prstGeom>
              <a:noFill/>
              <a:ln>
                <a:noFill/>
              </a:ln>
            </p:spPr>
            <p:txBody>
              <a:bodyPr anchorCtr="0" anchor="t" bIns="0" lIns="0" spcFirstLastPara="1" rIns="0" wrap="square" tIns="0">
                <a:noAutofit/>
              </a:bodyPr>
              <a:lstStyle/>
              <a:p>
                <a:pPr indent="0" lvl="0" marL="0" marR="0" rtl="0" algn="l">
                  <a:lnSpc>
                    <a:spcPct val="106000"/>
                  </a:lnSpc>
                  <a:spcBef>
                    <a:spcPts val="0"/>
                  </a:spcBef>
                  <a:spcAft>
                    <a:spcPts val="0"/>
                  </a:spcAft>
                  <a:buClr>
                    <a:srgbClr val="000000"/>
                  </a:buClr>
                  <a:buSzPts val="800"/>
                  <a:buFont typeface="Arial"/>
                  <a:buNone/>
                </a:pPr>
                <a:r>
                  <a:rPr b="0" i="0" lang="en" sz="800" u="none" cap="none" strike="noStrike">
                    <a:solidFill>
                      <a:srgbClr val="44546A"/>
                    </a:solidFill>
                    <a:latin typeface="Calibri"/>
                    <a:ea typeface="Calibri"/>
                    <a:cs typeface="Calibri"/>
                    <a:sym typeface="Calibri"/>
                  </a:rPr>
                  <a:t>Synthesis Flow</a:t>
                </a:r>
                <a:endParaRPr b="0" i="0" sz="1900" u="none" cap="none" strike="noStrike">
                  <a:solidFill>
                    <a:schemeClr val="dk1"/>
                  </a:solidFill>
                  <a:latin typeface="Calibri"/>
                  <a:ea typeface="Calibri"/>
                  <a:cs typeface="Calibri"/>
                  <a:sym typeface="Calibri"/>
                </a:endParaRPr>
              </a:p>
            </p:txBody>
          </p:sp>
          <p:sp>
            <p:nvSpPr>
              <p:cNvPr id="352" name="Google Shape;352;p11"/>
              <p:cNvSpPr/>
              <p:nvPr/>
            </p:nvSpPr>
            <p:spPr>
              <a:xfrm>
                <a:off x="356804" y="1607798"/>
                <a:ext cx="105900" cy="104700"/>
              </a:xfrm>
              <a:prstGeom prst="rightArrow">
                <a:avLst>
                  <a:gd fmla="val 50000" name="adj1"/>
                  <a:gd fmla="val 50000" name="adj2"/>
                </a:avLst>
              </a:prstGeom>
              <a:solidFill>
                <a:schemeClr val="accent5"/>
              </a:solidFill>
              <a:ln cap="flat" cmpd="sng" w="25400">
                <a:solidFill>
                  <a:srgbClr val="367D90"/>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grpSp>
        <p:grpSp>
          <p:nvGrpSpPr>
            <p:cNvPr id="353" name="Google Shape;353;p11"/>
            <p:cNvGrpSpPr/>
            <p:nvPr/>
          </p:nvGrpSpPr>
          <p:grpSpPr>
            <a:xfrm>
              <a:off x="3475901" y="6127999"/>
              <a:ext cx="1665251" cy="239187"/>
              <a:chOff x="1427444" y="1615231"/>
              <a:chExt cx="856743" cy="123070"/>
            </a:xfrm>
          </p:grpSpPr>
          <p:sp>
            <p:nvSpPr>
              <p:cNvPr id="354" name="Google Shape;354;p11"/>
              <p:cNvSpPr txBox="1"/>
              <p:nvPr/>
            </p:nvSpPr>
            <p:spPr>
              <a:xfrm>
                <a:off x="1550087" y="1620401"/>
                <a:ext cx="734100" cy="117900"/>
              </a:xfrm>
              <a:prstGeom prst="rect">
                <a:avLst/>
              </a:prstGeom>
              <a:noFill/>
              <a:ln>
                <a:noFill/>
              </a:ln>
            </p:spPr>
            <p:txBody>
              <a:bodyPr anchorCtr="0" anchor="t" bIns="0" lIns="0" spcFirstLastPara="1" rIns="0" wrap="square" tIns="0">
                <a:noAutofit/>
              </a:bodyPr>
              <a:lstStyle/>
              <a:p>
                <a:pPr indent="0" lvl="0" marL="0" marR="0" rtl="0" algn="l">
                  <a:lnSpc>
                    <a:spcPct val="105000"/>
                  </a:lnSpc>
                  <a:spcBef>
                    <a:spcPts val="0"/>
                  </a:spcBef>
                  <a:spcAft>
                    <a:spcPts val="0"/>
                  </a:spcAft>
                  <a:buClr>
                    <a:srgbClr val="000000"/>
                  </a:buClr>
                  <a:buSzPts val="800"/>
                  <a:buFont typeface="Arial"/>
                  <a:buNone/>
                </a:pPr>
                <a:r>
                  <a:rPr b="0" i="0" lang="en" sz="800" u="none" cap="none" strike="noStrike">
                    <a:solidFill>
                      <a:srgbClr val="44546A"/>
                    </a:solidFill>
                    <a:latin typeface="Calibri"/>
                    <a:ea typeface="Calibri"/>
                    <a:cs typeface="Calibri"/>
                    <a:sym typeface="Calibri"/>
                  </a:rPr>
                  <a:t>Deployment Flow</a:t>
                </a:r>
                <a:endParaRPr b="0" i="0" sz="1900" u="none" cap="none" strike="noStrike">
                  <a:solidFill>
                    <a:schemeClr val="dk1"/>
                  </a:solidFill>
                  <a:latin typeface="Calibri"/>
                  <a:ea typeface="Calibri"/>
                  <a:cs typeface="Calibri"/>
                  <a:sym typeface="Calibri"/>
                </a:endParaRPr>
              </a:p>
            </p:txBody>
          </p:sp>
          <p:sp>
            <p:nvSpPr>
              <p:cNvPr id="355" name="Google Shape;355;p11"/>
              <p:cNvSpPr/>
              <p:nvPr/>
            </p:nvSpPr>
            <p:spPr>
              <a:xfrm>
                <a:off x="1427444" y="1615231"/>
                <a:ext cx="99000" cy="105600"/>
              </a:xfrm>
              <a:prstGeom prst="rightArrow">
                <a:avLst>
                  <a:gd fmla="val 50000" name="adj1"/>
                  <a:gd fmla="val 50000" name="adj2"/>
                </a:avLst>
              </a:prstGeom>
              <a:solidFill>
                <a:schemeClr val="accent6"/>
              </a:solidFill>
              <a:ln cap="flat" cmpd="sng" w="25400">
                <a:solidFill>
                  <a:srgbClr val="B46D33"/>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grpSp>
        <p:sp>
          <p:nvSpPr>
            <p:cNvPr id="356" name="Google Shape;356;p11"/>
            <p:cNvSpPr/>
            <p:nvPr/>
          </p:nvSpPr>
          <p:spPr>
            <a:xfrm rot="5400000">
              <a:off x="8617305" y="5609938"/>
              <a:ext cx="319200" cy="294900"/>
            </a:xfrm>
            <a:prstGeom prst="rightArrow">
              <a:avLst>
                <a:gd fmla="val 50000" name="adj1"/>
                <a:gd fmla="val 50000" name="adj2"/>
              </a:avLst>
            </a:prstGeom>
            <a:solidFill>
              <a:schemeClr val="accent6"/>
            </a:solidFill>
            <a:ln cap="flat" cmpd="sng" w="25400">
              <a:solidFill>
                <a:srgbClr val="B46D33"/>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l">
                <a:lnSpc>
                  <a:spcPct val="100000"/>
                </a:lnSpc>
                <a:spcBef>
                  <a:spcPts val="0"/>
                </a:spcBef>
                <a:spcAft>
                  <a:spcPts val="0"/>
                </a:spcAft>
                <a:buClr>
                  <a:srgbClr val="000000"/>
                </a:buClr>
                <a:buSzPts val="2900"/>
                <a:buFont typeface="Arial"/>
                <a:buNone/>
              </a:pPr>
              <a:r>
                <a:t/>
              </a:r>
              <a:endParaRPr b="0" i="0" sz="2900" u="none" cap="none" strike="noStrike">
                <a:solidFill>
                  <a:schemeClr val="lt1"/>
                </a:solidFill>
                <a:latin typeface="Calibri"/>
                <a:ea typeface="Calibri"/>
                <a:cs typeface="Calibri"/>
                <a:sym typeface="Calibri"/>
              </a:endParaRPr>
            </a:p>
          </p:txBody>
        </p:sp>
        <p:sp>
          <p:nvSpPr>
            <p:cNvPr id="357" name="Google Shape;357;p11"/>
            <p:cNvSpPr/>
            <p:nvPr/>
          </p:nvSpPr>
          <p:spPr>
            <a:xfrm>
              <a:off x="7620455" y="5984107"/>
              <a:ext cx="2372700" cy="730800"/>
            </a:xfrm>
            <a:prstGeom prst="rect">
              <a:avLst/>
            </a:prstGeom>
            <a:solidFill>
              <a:schemeClr val="lt1"/>
            </a:solidFill>
            <a:ln cap="flat" cmpd="sng" w="9525">
              <a:solidFill>
                <a:srgbClr val="D8D8D8"/>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t" bIns="48400" lIns="121025" spcFirstLastPara="1" rIns="48400" wrap="square" tIns="48400">
              <a:noAutofit/>
            </a:bodyPr>
            <a:lstStyle/>
            <a:p>
              <a:pPr indent="0" lvl="0" marL="0" marR="0" rtl="0" algn="l">
                <a:lnSpc>
                  <a:spcPct val="107000"/>
                </a:lnSpc>
                <a:spcBef>
                  <a:spcPts val="0"/>
                </a:spcBef>
                <a:spcAft>
                  <a:spcPts val="0"/>
                </a:spcAft>
                <a:buClr>
                  <a:srgbClr val="000000"/>
                </a:buClr>
                <a:buSzPts val="800"/>
                <a:buFont typeface="Arial"/>
                <a:buNone/>
              </a:pPr>
              <a:r>
                <a:rPr b="0" i="0" lang="en" sz="800" u="none" cap="none" strike="noStrike">
                  <a:solidFill>
                    <a:schemeClr val="dk1"/>
                  </a:solidFill>
                  <a:latin typeface="Consolas"/>
                  <a:ea typeface="Consolas"/>
                  <a:cs typeface="Consolas"/>
                  <a:sym typeface="Consolas"/>
                </a:rPr>
                <a:t>&gt;&gt;&gt; python3 vecadd.py</a:t>
              </a:r>
              <a:endParaRPr b="0" i="0" sz="800" u="none" cap="none" strike="noStrike">
                <a:solidFill>
                  <a:schemeClr val="dk1"/>
                </a:solidFill>
                <a:latin typeface="Consolas"/>
                <a:ea typeface="Consolas"/>
                <a:cs typeface="Consolas"/>
                <a:sym typeface="Consolas"/>
              </a:endParaRPr>
            </a:p>
            <a:p>
              <a:pPr indent="0" lvl="0" marL="0" marR="0" rtl="0" algn="l">
                <a:lnSpc>
                  <a:spcPct val="107000"/>
                </a:lnSpc>
                <a:spcBef>
                  <a:spcPts val="0"/>
                </a:spcBef>
                <a:spcAft>
                  <a:spcPts val="0"/>
                </a:spcAft>
                <a:buClr>
                  <a:srgbClr val="000000"/>
                </a:buClr>
                <a:buSzPts val="800"/>
                <a:buFont typeface="Arial"/>
                <a:buNone/>
              </a:pPr>
              <a:r>
                <a:rPr b="1" i="0" lang="en" sz="800" u="none" cap="none" strike="noStrike">
                  <a:solidFill>
                    <a:schemeClr val="accent6"/>
                  </a:solidFill>
                  <a:latin typeface="Consolas"/>
                  <a:ea typeface="Consolas"/>
                  <a:cs typeface="Consolas"/>
                  <a:sym typeface="Consolas"/>
                </a:rPr>
                <a:t>[10, 15, ...]</a:t>
              </a:r>
              <a:endParaRPr b="0" i="0" sz="9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800"/>
                <a:buFont typeface="Arial"/>
                <a:buNone/>
              </a:pPr>
              <a:r>
                <a:rPr b="0" i="0" lang="en" sz="800" u="none" cap="none" strike="noStrike">
                  <a:solidFill>
                    <a:schemeClr val="dk1"/>
                  </a:solidFill>
                  <a:latin typeface="Consolas"/>
                  <a:ea typeface="Consolas"/>
                  <a:cs typeface="Consolas"/>
                  <a:sym typeface="Consolas"/>
                </a:rPr>
                <a:t>&gt;&gt;&gt; </a:t>
              </a:r>
              <a:endParaRPr b="0" i="0" sz="1900" u="none" cap="none" strike="noStrike">
                <a:solidFill>
                  <a:schemeClr val="dk1"/>
                </a:solidFill>
                <a:latin typeface="Consolas"/>
                <a:ea typeface="Consolas"/>
                <a:cs typeface="Consolas"/>
                <a:sym typeface="Consolas"/>
              </a:endParaRPr>
            </a:p>
          </p:txBody>
        </p:sp>
        <p:sp>
          <p:nvSpPr>
            <p:cNvPr id="358" name="Google Shape;358;p11"/>
            <p:cNvSpPr txBox="1"/>
            <p:nvPr/>
          </p:nvSpPr>
          <p:spPr>
            <a:xfrm>
              <a:off x="2201975" y="4975621"/>
              <a:ext cx="1175700" cy="3018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44546A"/>
                  </a:solidFill>
                  <a:latin typeface="Consolas"/>
                  <a:ea typeface="Consolas"/>
                  <a:cs typeface="Consolas"/>
                  <a:sym typeface="Consolas"/>
                </a:rPr>
                <a:t>vecadd.py</a:t>
              </a:r>
              <a:endParaRPr b="0" i="0" sz="9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12"/>
          <p:cNvSpPr txBox="1"/>
          <p:nvPr>
            <p:ph idx="1" type="body"/>
          </p:nvPr>
        </p:nvSpPr>
        <p:spPr>
          <a:xfrm>
            <a:off x="86620" y="489006"/>
            <a:ext cx="5862300" cy="2520000"/>
          </a:xfrm>
          <a:prstGeom prst="rect">
            <a:avLst/>
          </a:prstGeom>
          <a:noFill/>
          <a:ln>
            <a:noFill/>
          </a:ln>
        </p:spPr>
        <p:txBody>
          <a:bodyPr anchorCtr="0" anchor="t" bIns="30250" lIns="60500" spcFirstLastPara="1" rIns="60500" wrap="square" tIns="30250">
            <a:noAutofit/>
          </a:bodyPr>
          <a:lstStyle/>
          <a:p>
            <a:pPr indent="-254000" lvl="0" marL="254000" rtl="0" algn="l">
              <a:lnSpc>
                <a:spcPct val="100000"/>
              </a:lnSpc>
              <a:spcBef>
                <a:spcPts val="0"/>
              </a:spcBef>
              <a:spcAft>
                <a:spcPts val="0"/>
              </a:spcAft>
              <a:buClr>
                <a:srgbClr val="13294B"/>
              </a:buClr>
              <a:buSzPts val="1900"/>
              <a:buFont typeface="Noto Sans Symbols"/>
              <a:buChar char="❏"/>
            </a:pPr>
            <a:r>
              <a:rPr lang="en"/>
              <a:t>Compare LoC (Lines of Code) of HLS C code vs HeteroCL</a:t>
            </a:r>
            <a:r>
              <a:rPr baseline="30000" lang="en"/>
              <a:t>*</a:t>
            </a:r>
            <a:r>
              <a:rPr lang="en"/>
              <a:t> code vs PyLog code</a:t>
            </a:r>
            <a:endParaRPr/>
          </a:p>
          <a:p>
            <a:pPr indent="-215900" lvl="1" marL="546100" rtl="0" algn="l">
              <a:lnSpc>
                <a:spcPct val="100000"/>
              </a:lnSpc>
              <a:spcBef>
                <a:spcPts val="300"/>
              </a:spcBef>
              <a:spcAft>
                <a:spcPts val="0"/>
              </a:spcAft>
              <a:buClr>
                <a:srgbClr val="13294B"/>
              </a:buClr>
              <a:buSzPts val="1600"/>
              <a:buChar char="❏"/>
            </a:pPr>
            <a:r>
              <a:rPr lang="en"/>
              <a:t>Normalized to HLS C LOC</a:t>
            </a:r>
            <a:endParaRPr/>
          </a:p>
          <a:p>
            <a:pPr indent="-215900" lvl="1" marL="546100" rtl="0" algn="l">
              <a:lnSpc>
                <a:spcPct val="100000"/>
              </a:lnSpc>
              <a:spcBef>
                <a:spcPts val="300"/>
              </a:spcBef>
              <a:spcAft>
                <a:spcPts val="0"/>
              </a:spcAft>
              <a:buClr>
                <a:srgbClr val="C00000"/>
              </a:buClr>
              <a:buSzPts val="1600"/>
              <a:buChar char="❏"/>
            </a:pPr>
            <a:r>
              <a:rPr b="1" lang="en">
                <a:solidFill>
                  <a:srgbClr val="C00000"/>
                </a:solidFill>
              </a:rPr>
              <a:t>70%</a:t>
            </a:r>
            <a:r>
              <a:rPr lang="en"/>
              <a:t> reduction compared to HLS C code</a:t>
            </a:r>
            <a:endParaRPr/>
          </a:p>
        </p:txBody>
      </p:sp>
      <p:sp>
        <p:nvSpPr>
          <p:cNvPr id="365" name="Google Shape;365;p12"/>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366" name="Google Shape;366;p12"/>
          <p:cNvSpPr txBox="1"/>
          <p:nvPr>
            <p:ph idx="2" type="body"/>
          </p:nvPr>
        </p:nvSpPr>
        <p:spPr>
          <a:xfrm>
            <a:off x="86620" y="111558"/>
            <a:ext cx="58623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None/>
            </a:pPr>
            <a:r>
              <a:rPr lang="en"/>
              <a:t>PyLog Evaluation: Expressiveness</a:t>
            </a:r>
            <a:endParaRPr/>
          </a:p>
        </p:txBody>
      </p:sp>
      <p:pic>
        <p:nvPicPr>
          <p:cNvPr id="367" name="Google Shape;367;p12"/>
          <p:cNvPicPr preferRelativeResize="0"/>
          <p:nvPr/>
        </p:nvPicPr>
        <p:blipFill rotWithShape="1">
          <a:blip r:embed="rId3">
            <a:alphaModFix/>
          </a:blip>
          <a:srcRect b="0" l="0" r="0" t="0"/>
          <a:stretch/>
        </p:blipFill>
        <p:spPr>
          <a:xfrm>
            <a:off x="1043170" y="1711176"/>
            <a:ext cx="6403200" cy="2835900"/>
          </a:xfrm>
          <a:prstGeom prst="rect">
            <a:avLst/>
          </a:prstGeom>
          <a:noFill/>
          <a:ln>
            <a:noFill/>
          </a:ln>
        </p:spPr>
      </p:pic>
      <p:sp>
        <p:nvSpPr>
          <p:cNvPr id="368" name="Google Shape;368;p12"/>
          <p:cNvSpPr txBox="1"/>
          <p:nvPr/>
        </p:nvSpPr>
        <p:spPr>
          <a:xfrm>
            <a:off x="130892" y="4495042"/>
            <a:ext cx="8529000" cy="1689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Calibri"/>
                <a:ea typeface="Calibri"/>
                <a:cs typeface="Calibri"/>
                <a:sym typeface="Calibri"/>
              </a:rPr>
              <a:t>*Yi-Hsiang Lai, Yuze Chi, Yuwei Hu, Jie Wang, Cody Hao Yu, Yuan Zhou, Jason Cong, and Zhiru Zhang. HeteroCL: A Multi-Paradigm Programming Infrastructure for Software-Defined Reconfigurable Computing. FPGA 2019. </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13"/>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375" name="Google Shape;375;p13"/>
          <p:cNvSpPr txBox="1"/>
          <p:nvPr>
            <p:ph idx="2" type="body"/>
          </p:nvPr>
        </p:nvSpPr>
        <p:spPr>
          <a:xfrm>
            <a:off x="86620" y="111558"/>
            <a:ext cx="58623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None/>
            </a:pPr>
            <a:r>
              <a:rPr lang="en"/>
              <a:t>PyLog Evaluation: Accelerator Performance</a:t>
            </a:r>
            <a:endParaRPr/>
          </a:p>
        </p:txBody>
      </p:sp>
      <p:sp>
        <p:nvSpPr>
          <p:cNvPr id="376" name="Google Shape;376;p13"/>
          <p:cNvSpPr txBox="1"/>
          <p:nvPr>
            <p:ph idx="1" type="body"/>
          </p:nvPr>
        </p:nvSpPr>
        <p:spPr>
          <a:xfrm>
            <a:off x="130892" y="638545"/>
            <a:ext cx="8858700" cy="38082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1300"/>
              <a:buNone/>
            </a:pPr>
            <a:r>
              <a:rPr lang="en" sz="1300"/>
              <a:t>Compare PyLog accelerator performance vs CPU (C++) performance and HeteroCL accelerator performance</a:t>
            </a:r>
            <a:endParaRPr/>
          </a:p>
          <a:p>
            <a:pPr indent="-254000" lvl="0" marL="254000" rtl="0" algn="l">
              <a:lnSpc>
                <a:spcPct val="100000"/>
              </a:lnSpc>
              <a:spcBef>
                <a:spcPts val="200"/>
              </a:spcBef>
              <a:spcAft>
                <a:spcPts val="0"/>
              </a:spcAft>
              <a:buClr>
                <a:srgbClr val="13294B"/>
              </a:buClr>
              <a:buSzPts val="1200"/>
              <a:buFont typeface="Noto Sans Symbols"/>
              <a:buChar char="▪"/>
            </a:pPr>
            <a:r>
              <a:rPr lang="en" sz="1200"/>
              <a:t>Platform: Amazon AWS F1 instance (Xilinx Virtex UltraScale+ XCVU9P)</a:t>
            </a:r>
            <a:endParaRPr/>
          </a:p>
          <a:p>
            <a:pPr indent="-254000" lvl="0" marL="254000" rtl="0" algn="l">
              <a:lnSpc>
                <a:spcPct val="100000"/>
              </a:lnSpc>
              <a:spcBef>
                <a:spcPts val="200"/>
              </a:spcBef>
              <a:spcAft>
                <a:spcPts val="0"/>
              </a:spcAft>
              <a:buClr>
                <a:srgbClr val="C00000"/>
              </a:buClr>
              <a:buSzPts val="1200"/>
              <a:buFont typeface="Noto Sans Symbols"/>
              <a:buChar char="▪"/>
            </a:pPr>
            <a:r>
              <a:rPr b="1" lang="en" sz="1200">
                <a:solidFill>
                  <a:srgbClr val="C00000"/>
                </a:solidFill>
              </a:rPr>
              <a:t>3.17x</a:t>
            </a:r>
            <a:r>
              <a:rPr lang="en" sz="1200"/>
              <a:t> and </a:t>
            </a:r>
            <a:r>
              <a:rPr b="1" lang="en" sz="1200">
                <a:solidFill>
                  <a:srgbClr val="C00000"/>
                </a:solidFill>
              </a:rPr>
              <a:t>1.24x</a:t>
            </a:r>
            <a:r>
              <a:rPr lang="en" sz="1200"/>
              <a:t> speedup than optimized CPU and FPGA accelerators</a:t>
            </a:r>
            <a:endParaRPr/>
          </a:p>
        </p:txBody>
      </p:sp>
      <p:sp>
        <p:nvSpPr>
          <p:cNvPr id="377" name="Google Shape;377;p13"/>
          <p:cNvSpPr txBox="1"/>
          <p:nvPr/>
        </p:nvSpPr>
        <p:spPr>
          <a:xfrm>
            <a:off x="607767" y="4392933"/>
            <a:ext cx="7153500" cy="230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chemeClr val="dk1"/>
                </a:solidFill>
                <a:latin typeface="Calibri"/>
                <a:ea typeface="Calibri"/>
                <a:cs typeface="Calibri"/>
                <a:sym typeface="Calibri"/>
              </a:rPr>
              <a:t>CPU:   Optimized CPU code running on single thread on 8-core Intel Xeon E5-2686 v4 CPU</a:t>
            </a:r>
            <a:endParaRPr b="0" i="0" sz="1100" u="none" cap="none" strike="noStrike">
              <a:solidFill>
                <a:schemeClr val="dk1"/>
              </a:solidFill>
              <a:latin typeface="Calibri"/>
              <a:ea typeface="Calibri"/>
              <a:cs typeface="Calibri"/>
              <a:sym typeface="Calibri"/>
            </a:endParaRPr>
          </a:p>
        </p:txBody>
      </p:sp>
      <p:pic>
        <p:nvPicPr>
          <p:cNvPr id="378" name="Google Shape;378;p13"/>
          <p:cNvPicPr preferRelativeResize="0"/>
          <p:nvPr/>
        </p:nvPicPr>
        <p:blipFill rotWithShape="1">
          <a:blip r:embed="rId3">
            <a:alphaModFix/>
          </a:blip>
          <a:srcRect b="0" l="0" r="0" t="0"/>
          <a:stretch/>
        </p:blipFill>
        <p:spPr>
          <a:xfrm>
            <a:off x="938235" y="1302360"/>
            <a:ext cx="6823200" cy="3022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14"/>
          <p:cNvSpPr txBox="1"/>
          <p:nvPr>
            <p:ph idx="1" type="body"/>
          </p:nvPr>
        </p:nvSpPr>
        <p:spPr>
          <a:xfrm>
            <a:off x="86627" y="489000"/>
            <a:ext cx="8275200" cy="2520000"/>
          </a:xfrm>
          <a:prstGeom prst="rect">
            <a:avLst/>
          </a:prstGeom>
          <a:noFill/>
          <a:ln>
            <a:noFill/>
          </a:ln>
        </p:spPr>
        <p:txBody>
          <a:bodyPr anchorCtr="0" anchor="t" bIns="30250" lIns="60500" spcFirstLastPara="1" rIns="60500" wrap="square" tIns="30250">
            <a:noAutofit/>
          </a:bodyPr>
          <a:lstStyle/>
          <a:p>
            <a:pPr indent="-273050" lvl="0" marL="304800" rtl="0" algn="l">
              <a:lnSpc>
                <a:spcPct val="100000"/>
              </a:lnSpc>
              <a:spcBef>
                <a:spcPts val="400"/>
              </a:spcBef>
              <a:spcAft>
                <a:spcPts val="0"/>
              </a:spcAft>
              <a:buSzPts val="1900"/>
              <a:buChar char="❏"/>
            </a:pPr>
            <a:r>
              <a:rPr lang="en"/>
              <a:t>Motivation: </a:t>
            </a:r>
            <a:endParaRPr/>
          </a:p>
          <a:p>
            <a:pPr indent="-254000" lvl="1" marL="609600" rtl="0" algn="l">
              <a:lnSpc>
                <a:spcPct val="100000"/>
              </a:lnSpc>
              <a:spcBef>
                <a:spcPts val="0"/>
              </a:spcBef>
              <a:spcAft>
                <a:spcPts val="0"/>
              </a:spcAft>
              <a:buSzPts val="1600"/>
              <a:buChar char="❏"/>
            </a:pPr>
            <a:r>
              <a:rPr lang="en"/>
              <a:t>Domain-specific scientists rely on Python for prototyping for its programmability &amp; abstractions  </a:t>
            </a:r>
            <a:endParaRPr/>
          </a:p>
          <a:p>
            <a:pPr indent="-273050" lvl="0" marL="304800" rtl="0" algn="l">
              <a:lnSpc>
                <a:spcPct val="100000"/>
              </a:lnSpc>
              <a:spcBef>
                <a:spcPts val="0"/>
              </a:spcBef>
              <a:spcAft>
                <a:spcPts val="0"/>
              </a:spcAft>
              <a:buSzPts val="1900"/>
              <a:buChar char="❏"/>
            </a:pPr>
            <a:r>
              <a:rPr lang="en"/>
              <a:t>HLS4ML: a template-based ML accelerating framework targeting FPGAs </a:t>
            </a:r>
            <a:endParaRPr/>
          </a:p>
        </p:txBody>
      </p:sp>
      <p:sp>
        <p:nvSpPr>
          <p:cNvPr id="385" name="Google Shape;385;p14"/>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386" name="Google Shape;386;p14"/>
          <p:cNvSpPr txBox="1"/>
          <p:nvPr>
            <p:ph idx="2" type="body"/>
          </p:nvPr>
        </p:nvSpPr>
        <p:spPr>
          <a:xfrm>
            <a:off x="86625" y="111547"/>
            <a:ext cx="7994700" cy="4491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sz="2100"/>
              <a:t>PyLog: Integrating with Existing Scientific Computing Tools </a:t>
            </a:r>
            <a:endParaRPr sz="2100"/>
          </a:p>
        </p:txBody>
      </p:sp>
      <p:sp>
        <p:nvSpPr>
          <p:cNvPr id="387" name="Google Shape;387;p14"/>
          <p:cNvSpPr/>
          <p:nvPr/>
        </p:nvSpPr>
        <p:spPr>
          <a:xfrm>
            <a:off x="499219" y="2727264"/>
            <a:ext cx="1119900" cy="7299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Customized ML model</a:t>
            </a:r>
            <a:endParaRPr b="0" i="0" sz="13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14"/>
          <p:cNvSpPr/>
          <p:nvPr/>
        </p:nvSpPr>
        <p:spPr>
          <a:xfrm>
            <a:off x="1938714" y="2727264"/>
            <a:ext cx="1119900" cy="7299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HLS4ML</a:t>
            </a:r>
            <a:r>
              <a:rPr b="0" i="0" lang="en" sz="1400" u="none" cap="none" strike="noStrike">
                <a:solidFill>
                  <a:srgbClr val="000000"/>
                </a:solidFill>
                <a:latin typeface="Arial"/>
                <a:ea typeface="Arial"/>
                <a:cs typeface="Arial"/>
                <a:sym typeface="Arial"/>
              </a:rPr>
              <a:t> parser</a:t>
            </a:r>
            <a:endParaRPr b="0" i="0" sz="1400" u="none" cap="none" strike="noStrike">
              <a:solidFill>
                <a:srgbClr val="000000"/>
              </a:solidFill>
              <a:latin typeface="Arial"/>
              <a:ea typeface="Arial"/>
              <a:cs typeface="Arial"/>
              <a:sym typeface="Arial"/>
            </a:endParaRPr>
          </a:p>
        </p:txBody>
      </p:sp>
      <p:cxnSp>
        <p:nvCxnSpPr>
          <p:cNvPr id="389" name="Google Shape;389;p14"/>
          <p:cNvCxnSpPr>
            <a:stCxn id="387" idx="3"/>
            <a:endCxn id="388" idx="1"/>
          </p:cNvCxnSpPr>
          <p:nvPr/>
        </p:nvCxnSpPr>
        <p:spPr>
          <a:xfrm>
            <a:off x="1619119" y="3092214"/>
            <a:ext cx="319500" cy="0"/>
          </a:xfrm>
          <a:prstGeom prst="straightConnector1">
            <a:avLst/>
          </a:prstGeom>
          <a:noFill/>
          <a:ln cap="flat" cmpd="sng" w="9525">
            <a:solidFill>
              <a:schemeClr val="dk2"/>
            </a:solidFill>
            <a:prstDash val="solid"/>
            <a:round/>
            <a:headEnd len="sm" w="sm" type="none"/>
            <a:tailEnd len="med" w="med" type="triangle"/>
          </a:ln>
        </p:spPr>
      </p:cxnSp>
      <p:sp>
        <p:nvSpPr>
          <p:cNvPr id="390" name="Google Shape;390;p14"/>
          <p:cNvSpPr/>
          <p:nvPr/>
        </p:nvSpPr>
        <p:spPr>
          <a:xfrm>
            <a:off x="3428559" y="2727264"/>
            <a:ext cx="1119900" cy="7299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HLS4ML</a:t>
            </a:r>
            <a:r>
              <a:rPr b="0" i="0" lang="en" sz="1400" u="none" cap="none" strike="noStrike">
                <a:solidFill>
                  <a:srgbClr val="000000"/>
                </a:solidFill>
                <a:latin typeface="Arial"/>
                <a:ea typeface="Arial"/>
                <a:cs typeface="Arial"/>
                <a:sym typeface="Arial"/>
              </a:rPr>
              <a:t> IR</a:t>
            </a:r>
            <a:endParaRPr b="0" i="0" sz="1400" u="none" cap="none" strike="noStrike">
              <a:solidFill>
                <a:srgbClr val="000000"/>
              </a:solidFill>
              <a:latin typeface="Arial"/>
              <a:ea typeface="Arial"/>
              <a:cs typeface="Arial"/>
              <a:sym typeface="Arial"/>
            </a:endParaRPr>
          </a:p>
        </p:txBody>
      </p:sp>
      <p:cxnSp>
        <p:nvCxnSpPr>
          <p:cNvPr id="391" name="Google Shape;391;p14"/>
          <p:cNvCxnSpPr>
            <a:endCxn id="390" idx="1"/>
          </p:cNvCxnSpPr>
          <p:nvPr/>
        </p:nvCxnSpPr>
        <p:spPr>
          <a:xfrm>
            <a:off x="3058359" y="3092214"/>
            <a:ext cx="370200" cy="0"/>
          </a:xfrm>
          <a:prstGeom prst="straightConnector1">
            <a:avLst/>
          </a:prstGeom>
          <a:noFill/>
          <a:ln cap="flat" cmpd="sng" w="9525">
            <a:solidFill>
              <a:schemeClr val="dk2"/>
            </a:solidFill>
            <a:prstDash val="solid"/>
            <a:round/>
            <a:headEnd len="sm" w="sm" type="none"/>
            <a:tailEnd len="med" w="med" type="triangle"/>
          </a:ln>
        </p:spPr>
      </p:cxnSp>
      <p:sp>
        <p:nvSpPr>
          <p:cNvPr id="392" name="Google Shape;392;p14"/>
          <p:cNvSpPr/>
          <p:nvPr/>
        </p:nvSpPr>
        <p:spPr>
          <a:xfrm>
            <a:off x="5079810" y="2727264"/>
            <a:ext cx="1119900" cy="7299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HLS code </a:t>
            </a:r>
            <a:endParaRPr b="0" i="0" sz="1400" u="none" cap="none" strike="noStrike">
              <a:solidFill>
                <a:srgbClr val="000000"/>
              </a:solidFill>
              <a:latin typeface="Arial"/>
              <a:ea typeface="Arial"/>
              <a:cs typeface="Arial"/>
              <a:sym typeface="Arial"/>
            </a:endParaRPr>
          </a:p>
        </p:txBody>
      </p:sp>
      <p:cxnSp>
        <p:nvCxnSpPr>
          <p:cNvPr id="393" name="Google Shape;393;p14"/>
          <p:cNvCxnSpPr>
            <a:endCxn id="392" idx="1"/>
          </p:cNvCxnSpPr>
          <p:nvPr/>
        </p:nvCxnSpPr>
        <p:spPr>
          <a:xfrm>
            <a:off x="4548210" y="3092214"/>
            <a:ext cx="531600" cy="0"/>
          </a:xfrm>
          <a:prstGeom prst="straightConnector1">
            <a:avLst/>
          </a:prstGeom>
          <a:noFill/>
          <a:ln cap="flat" cmpd="sng" w="9525">
            <a:solidFill>
              <a:schemeClr val="dk2"/>
            </a:solidFill>
            <a:prstDash val="solid"/>
            <a:round/>
            <a:headEnd len="sm" w="sm" type="none"/>
            <a:tailEnd len="med" w="med" type="triangle"/>
          </a:ln>
        </p:spPr>
      </p:cxnSp>
      <p:sp>
        <p:nvSpPr>
          <p:cNvPr id="394" name="Google Shape;394;p14"/>
          <p:cNvSpPr/>
          <p:nvPr/>
        </p:nvSpPr>
        <p:spPr>
          <a:xfrm>
            <a:off x="4254124" y="1801490"/>
            <a:ext cx="1119900" cy="7299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300" u="none" cap="none" strike="noStrike">
                <a:solidFill>
                  <a:srgbClr val="000000"/>
                </a:solidFill>
                <a:latin typeface="Arial"/>
                <a:ea typeface="Arial"/>
                <a:cs typeface="Arial"/>
                <a:sym typeface="Arial"/>
              </a:rPr>
              <a:t>Hand-tuned Template</a:t>
            </a: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cxnSp>
        <p:nvCxnSpPr>
          <p:cNvPr id="395" name="Google Shape;395;p14"/>
          <p:cNvCxnSpPr>
            <a:stCxn id="394" idx="2"/>
          </p:cNvCxnSpPr>
          <p:nvPr/>
        </p:nvCxnSpPr>
        <p:spPr>
          <a:xfrm>
            <a:off x="4814074" y="2531390"/>
            <a:ext cx="3300" cy="558600"/>
          </a:xfrm>
          <a:prstGeom prst="straightConnector1">
            <a:avLst/>
          </a:prstGeom>
          <a:noFill/>
          <a:ln cap="flat" cmpd="sng" w="9525">
            <a:solidFill>
              <a:schemeClr val="dk2"/>
            </a:solidFill>
            <a:prstDash val="solid"/>
            <a:round/>
            <a:headEnd len="sm" w="sm" type="none"/>
            <a:tailEnd len="med" w="med" type="triangle"/>
          </a:ln>
        </p:spPr>
      </p:cxnSp>
      <p:sp>
        <p:nvSpPr>
          <p:cNvPr id="396" name="Google Shape;396;p14"/>
          <p:cNvSpPr/>
          <p:nvPr/>
        </p:nvSpPr>
        <p:spPr>
          <a:xfrm>
            <a:off x="499219" y="3266072"/>
            <a:ext cx="1119900" cy="3525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Customized layer </a:t>
            </a:r>
            <a:endParaRPr b="0" i="0" sz="1300" u="none" cap="none" strike="noStrike">
              <a:solidFill>
                <a:srgbClr val="000000"/>
              </a:solidFill>
              <a:latin typeface="Arial"/>
              <a:ea typeface="Arial"/>
              <a:cs typeface="Arial"/>
              <a:sym typeface="Arial"/>
            </a:endParaRPr>
          </a:p>
        </p:txBody>
      </p:sp>
      <p:sp>
        <p:nvSpPr>
          <p:cNvPr id="397" name="Google Shape;397;p14"/>
          <p:cNvSpPr/>
          <p:nvPr/>
        </p:nvSpPr>
        <p:spPr>
          <a:xfrm>
            <a:off x="1938714" y="3865904"/>
            <a:ext cx="1119900" cy="7299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PyLog </a:t>
            </a:r>
            <a:endParaRPr b="0" i="0" sz="13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Compilation</a:t>
            </a:r>
            <a:endParaRPr b="0" i="0" sz="13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Workflow</a:t>
            </a:r>
            <a:endParaRPr b="0" i="0" sz="1300" u="none" cap="none" strike="noStrike">
              <a:solidFill>
                <a:srgbClr val="000000"/>
              </a:solidFill>
              <a:latin typeface="Arial"/>
              <a:ea typeface="Arial"/>
              <a:cs typeface="Arial"/>
              <a:sym typeface="Arial"/>
            </a:endParaRPr>
          </a:p>
        </p:txBody>
      </p:sp>
      <p:sp>
        <p:nvSpPr>
          <p:cNvPr id="398" name="Google Shape;398;p14"/>
          <p:cNvSpPr/>
          <p:nvPr/>
        </p:nvSpPr>
        <p:spPr>
          <a:xfrm>
            <a:off x="3428559" y="3865904"/>
            <a:ext cx="1119900" cy="7299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PyLog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IR &amp; Optimizer</a:t>
            </a:r>
            <a:endParaRPr b="0" i="0" sz="1400" u="none" cap="none" strike="noStrike">
              <a:solidFill>
                <a:srgbClr val="000000"/>
              </a:solidFill>
              <a:latin typeface="Arial"/>
              <a:ea typeface="Arial"/>
              <a:cs typeface="Arial"/>
              <a:sym typeface="Arial"/>
            </a:endParaRPr>
          </a:p>
        </p:txBody>
      </p:sp>
      <p:sp>
        <p:nvSpPr>
          <p:cNvPr id="399" name="Google Shape;399;p14"/>
          <p:cNvSpPr/>
          <p:nvPr/>
        </p:nvSpPr>
        <p:spPr>
          <a:xfrm>
            <a:off x="5079810" y="3865904"/>
            <a:ext cx="1119900" cy="7299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PyLog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Codegen</a:t>
            </a:r>
            <a:endParaRPr b="0" i="0" sz="1400" u="none" cap="none" strike="noStrike">
              <a:solidFill>
                <a:srgbClr val="000000"/>
              </a:solidFill>
              <a:latin typeface="Arial"/>
              <a:ea typeface="Arial"/>
              <a:cs typeface="Arial"/>
              <a:sym typeface="Arial"/>
            </a:endParaRPr>
          </a:p>
        </p:txBody>
      </p:sp>
      <p:cxnSp>
        <p:nvCxnSpPr>
          <p:cNvPr id="400" name="Google Shape;400;p14"/>
          <p:cNvCxnSpPr>
            <a:stCxn id="396" idx="2"/>
            <a:endCxn id="397" idx="1"/>
          </p:cNvCxnSpPr>
          <p:nvPr/>
        </p:nvCxnSpPr>
        <p:spPr>
          <a:xfrm>
            <a:off x="1059169" y="3618572"/>
            <a:ext cx="879600" cy="612300"/>
          </a:xfrm>
          <a:prstGeom prst="straightConnector1">
            <a:avLst/>
          </a:prstGeom>
          <a:noFill/>
          <a:ln cap="flat" cmpd="sng" w="9525">
            <a:solidFill>
              <a:schemeClr val="dk2"/>
            </a:solidFill>
            <a:prstDash val="solid"/>
            <a:round/>
            <a:headEnd len="sm" w="sm" type="none"/>
            <a:tailEnd len="med" w="med" type="triangle"/>
          </a:ln>
        </p:spPr>
      </p:cxnSp>
      <p:cxnSp>
        <p:nvCxnSpPr>
          <p:cNvPr id="401" name="Google Shape;401;p14"/>
          <p:cNvCxnSpPr>
            <a:stCxn id="397" idx="3"/>
            <a:endCxn id="398" idx="1"/>
          </p:cNvCxnSpPr>
          <p:nvPr/>
        </p:nvCxnSpPr>
        <p:spPr>
          <a:xfrm>
            <a:off x="3058614" y="4230854"/>
            <a:ext cx="369900" cy="0"/>
          </a:xfrm>
          <a:prstGeom prst="straightConnector1">
            <a:avLst/>
          </a:prstGeom>
          <a:noFill/>
          <a:ln cap="flat" cmpd="sng" w="9525">
            <a:solidFill>
              <a:schemeClr val="dk2"/>
            </a:solidFill>
            <a:prstDash val="solid"/>
            <a:round/>
            <a:headEnd len="sm" w="sm" type="none"/>
            <a:tailEnd len="med" w="med" type="triangle"/>
          </a:ln>
        </p:spPr>
      </p:cxnSp>
      <p:cxnSp>
        <p:nvCxnSpPr>
          <p:cNvPr id="402" name="Google Shape;402;p14"/>
          <p:cNvCxnSpPr>
            <a:stCxn id="398" idx="3"/>
            <a:endCxn id="399" idx="1"/>
          </p:cNvCxnSpPr>
          <p:nvPr/>
        </p:nvCxnSpPr>
        <p:spPr>
          <a:xfrm>
            <a:off x="4548459" y="4230854"/>
            <a:ext cx="531300" cy="0"/>
          </a:xfrm>
          <a:prstGeom prst="straightConnector1">
            <a:avLst/>
          </a:prstGeom>
          <a:noFill/>
          <a:ln cap="flat" cmpd="sng" w="9525">
            <a:solidFill>
              <a:schemeClr val="dk2"/>
            </a:solidFill>
            <a:prstDash val="solid"/>
            <a:round/>
            <a:headEnd len="sm" w="sm" type="none"/>
            <a:tailEnd len="med" w="med" type="triangle"/>
          </a:ln>
        </p:spPr>
      </p:cxnSp>
      <p:sp>
        <p:nvSpPr>
          <p:cNvPr id="403" name="Google Shape;403;p14"/>
          <p:cNvSpPr/>
          <p:nvPr/>
        </p:nvSpPr>
        <p:spPr>
          <a:xfrm>
            <a:off x="6731060" y="3865904"/>
            <a:ext cx="1119900" cy="7299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HLS code</a:t>
            </a:r>
            <a:endParaRPr b="0" i="0" sz="1400" u="none" cap="none" strike="noStrike">
              <a:solidFill>
                <a:srgbClr val="000000"/>
              </a:solidFill>
              <a:latin typeface="Arial"/>
              <a:ea typeface="Arial"/>
              <a:cs typeface="Arial"/>
              <a:sym typeface="Arial"/>
            </a:endParaRPr>
          </a:p>
        </p:txBody>
      </p:sp>
      <p:cxnSp>
        <p:nvCxnSpPr>
          <p:cNvPr id="404" name="Google Shape;404;p14"/>
          <p:cNvCxnSpPr>
            <a:endCxn id="403" idx="1"/>
          </p:cNvCxnSpPr>
          <p:nvPr/>
        </p:nvCxnSpPr>
        <p:spPr>
          <a:xfrm>
            <a:off x="6250160" y="4230854"/>
            <a:ext cx="480900" cy="0"/>
          </a:xfrm>
          <a:prstGeom prst="straightConnector1">
            <a:avLst/>
          </a:prstGeom>
          <a:noFill/>
          <a:ln cap="flat" cmpd="sng" w="9525">
            <a:solidFill>
              <a:schemeClr val="dk2"/>
            </a:solidFill>
            <a:prstDash val="solid"/>
            <a:round/>
            <a:headEnd len="sm" w="sm" type="none"/>
            <a:tailEnd len="med" w="med" type="triangle"/>
          </a:ln>
        </p:spPr>
      </p:cxnSp>
      <p:sp>
        <p:nvSpPr>
          <p:cNvPr id="405" name="Google Shape;405;p14"/>
          <p:cNvSpPr/>
          <p:nvPr/>
        </p:nvSpPr>
        <p:spPr>
          <a:xfrm>
            <a:off x="6731060" y="2727264"/>
            <a:ext cx="1119900" cy="7299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Final model in HLS</a:t>
            </a:r>
            <a:endParaRPr b="0" i="0" sz="1400" u="none" cap="none" strike="noStrike">
              <a:solidFill>
                <a:srgbClr val="000000"/>
              </a:solidFill>
              <a:latin typeface="Arial"/>
              <a:ea typeface="Arial"/>
              <a:cs typeface="Arial"/>
              <a:sym typeface="Arial"/>
            </a:endParaRPr>
          </a:p>
        </p:txBody>
      </p:sp>
      <p:cxnSp>
        <p:nvCxnSpPr>
          <p:cNvPr id="406" name="Google Shape;406;p14"/>
          <p:cNvCxnSpPr>
            <a:stCxn id="392" idx="3"/>
          </p:cNvCxnSpPr>
          <p:nvPr/>
        </p:nvCxnSpPr>
        <p:spPr>
          <a:xfrm>
            <a:off x="6199710" y="3092214"/>
            <a:ext cx="531600" cy="0"/>
          </a:xfrm>
          <a:prstGeom prst="straightConnector1">
            <a:avLst/>
          </a:prstGeom>
          <a:noFill/>
          <a:ln cap="flat" cmpd="sng" w="9525">
            <a:solidFill>
              <a:schemeClr val="dk2"/>
            </a:solidFill>
            <a:prstDash val="dot"/>
            <a:round/>
            <a:headEnd len="sm" w="sm" type="none"/>
            <a:tailEnd len="med" w="med" type="triangle"/>
          </a:ln>
        </p:spPr>
      </p:cxnSp>
      <p:cxnSp>
        <p:nvCxnSpPr>
          <p:cNvPr id="407" name="Google Shape;407;p14"/>
          <p:cNvCxnSpPr>
            <a:stCxn id="403" idx="0"/>
            <a:endCxn id="405" idx="2"/>
          </p:cNvCxnSpPr>
          <p:nvPr/>
        </p:nvCxnSpPr>
        <p:spPr>
          <a:xfrm rot="10800000">
            <a:off x="7291010" y="3457304"/>
            <a:ext cx="0" cy="408600"/>
          </a:xfrm>
          <a:prstGeom prst="straightConnector1">
            <a:avLst/>
          </a:prstGeom>
          <a:noFill/>
          <a:ln cap="flat" cmpd="sng" w="9525">
            <a:solidFill>
              <a:schemeClr val="dk2"/>
            </a:solidFill>
            <a:prstDash val="dot"/>
            <a:round/>
            <a:headEnd len="sm" w="sm" type="none"/>
            <a:tailEnd len="med" w="med" type="triangle"/>
          </a:ln>
        </p:spPr>
      </p:cxnSp>
      <p:sp>
        <p:nvSpPr>
          <p:cNvPr id="408" name="Google Shape;408;p14"/>
          <p:cNvSpPr txBox="1"/>
          <p:nvPr/>
        </p:nvSpPr>
        <p:spPr>
          <a:xfrm>
            <a:off x="6249974" y="1860255"/>
            <a:ext cx="23706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Normal line: Automated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Dashed line: manual effort </a:t>
            </a:r>
            <a:endParaRPr b="0" i="0" sz="1400" u="none" cap="none" strike="noStrike">
              <a:solidFill>
                <a:srgbClr val="000000"/>
              </a:solidFill>
              <a:latin typeface="Arial"/>
              <a:ea typeface="Arial"/>
              <a:cs typeface="Arial"/>
              <a:sym typeface="Arial"/>
            </a:endParaRPr>
          </a:p>
        </p:txBody>
      </p:sp>
      <p:sp>
        <p:nvSpPr>
          <p:cNvPr id="409" name="Google Shape;409;p14"/>
          <p:cNvSpPr txBox="1"/>
          <p:nvPr/>
        </p:nvSpPr>
        <p:spPr>
          <a:xfrm>
            <a:off x="558513" y="1671614"/>
            <a:ext cx="2974800" cy="630300"/>
          </a:xfrm>
          <a:prstGeom prst="rect">
            <a:avLst/>
          </a:prstGeom>
          <a:noFill/>
          <a:ln>
            <a:noFill/>
          </a:ln>
        </p:spPr>
        <p:txBody>
          <a:bodyPr anchorCtr="0" anchor="t" bIns="60500" lIns="60500" spcFirstLastPara="1" rIns="60500" wrap="square" tIns="60500">
            <a:spAutoFit/>
          </a:bodyPr>
          <a:lstStyle/>
          <a:p>
            <a:pPr indent="-222250" lvl="0" marL="304800" marR="0" rtl="0" algn="l">
              <a:lnSpc>
                <a:spcPct val="100000"/>
              </a:lnSpc>
              <a:spcBef>
                <a:spcPts val="0"/>
              </a:spcBef>
              <a:spcAft>
                <a:spcPts val="0"/>
              </a:spcAft>
              <a:buClr>
                <a:srgbClr val="000000"/>
              </a:buClr>
              <a:buSzPts val="1100"/>
              <a:buFont typeface="Calibri"/>
              <a:buChar char="●"/>
            </a:pPr>
            <a:r>
              <a:rPr lang="en" sz="1100">
                <a:latin typeface="Calibri"/>
                <a:ea typeface="Calibri"/>
                <a:cs typeface="Calibri"/>
                <a:sym typeface="Calibri"/>
              </a:rPr>
              <a:t>Difficult to</a:t>
            </a:r>
            <a:r>
              <a:rPr b="0" i="0" lang="en" sz="1100" u="none" cap="none" strike="noStrike">
                <a:solidFill>
                  <a:srgbClr val="000000"/>
                </a:solidFill>
                <a:latin typeface="Calibri"/>
                <a:ea typeface="Calibri"/>
                <a:cs typeface="Calibri"/>
                <a:sym typeface="Calibri"/>
              </a:rPr>
              <a:t> generate customized code </a:t>
            </a:r>
            <a:endParaRPr b="0" i="0" sz="1100" u="none" cap="none" strike="noStrike">
              <a:solidFill>
                <a:srgbClr val="000000"/>
              </a:solidFill>
              <a:latin typeface="Calibri"/>
              <a:ea typeface="Calibri"/>
              <a:cs typeface="Calibri"/>
              <a:sym typeface="Calibri"/>
            </a:endParaRPr>
          </a:p>
          <a:p>
            <a:pPr indent="-222250" lvl="0" marL="304800" marR="0" rtl="0" algn="l">
              <a:lnSpc>
                <a:spcPct val="100000"/>
              </a:lnSpc>
              <a:spcBef>
                <a:spcPts val="0"/>
              </a:spcBef>
              <a:spcAft>
                <a:spcPts val="0"/>
              </a:spcAft>
              <a:buClr>
                <a:srgbClr val="000000"/>
              </a:buClr>
              <a:buSzPts val="1100"/>
              <a:buFont typeface="Calibri"/>
              <a:buChar char="●"/>
            </a:pPr>
            <a:r>
              <a:rPr lang="en" sz="1100">
                <a:latin typeface="Calibri"/>
                <a:ea typeface="Calibri"/>
                <a:cs typeface="Calibri"/>
                <a:sym typeface="Calibri"/>
              </a:rPr>
              <a:t>Takes effort</a:t>
            </a:r>
            <a:r>
              <a:rPr b="0" i="0" lang="en" sz="1100" u="none" cap="none" strike="noStrike">
                <a:solidFill>
                  <a:srgbClr val="000000"/>
                </a:solidFill>
                <a:latin typeface="Calibri"/>
                <a:ea typeface="Calibri"/>
                <a:cs typeface="Calibri"/>
                <a:sym typeface="Calibri"/>
              </a:rPr>
              <a:t> to migrate to new models </a:t>
            </a:r>
            <a:endParaRPr b="0" i="0" sz="1100" u="none" cap="none" strike="noStrike">
              <a:solidFill>
                <a:srgbClr val="000000"/>
              </a:solidFill>
              <a:latin typeface="Calibri"/>
              <a:ea typeface="Calibri"/>
              <a:cs typeface="Calibri"/>
              <a:sym typeface="Calibri"/>
            </a:endParaRPr>
          </a:p>
          <a:p>
            <a:pPr indent="-222250" lvl="0" marL="304800" marR="0" rtl="0" algn="l">
              <a:lnSpc>
                <a:spcPct val="100000"/>
              </a:lnSpc>
              <a:spcBef>
                <a:spcPts val="0"/>
              </a:spcBef>
              <a:spcAft>
                <a:spcPts val="0"/>
              </a:spcAft>
              <a:buClr>
                <a:srgbClr val="000000"/>
              </a:buClr>
              <a:buSzPts val="1100"/>
              <a:buFont typeface="Calibri"/>
              <a:buChar char="●"/>
            </a:pPr>
            <a:r>
              <a:rPr lang="en" sz="1100">
                <a:latin typeface="Calibri"/>
                <a:ea typeface="Calibri"/>
                <a:cs typeface="Calibri"/>
                <a:sym typeface="Calibri"/>
              </a:rPr>
              <a:t>Does not have</a:t>
            </a:r>
            <a:r>
              <a:rPr b="0" i="0" lang="en" sz="1100" u="none" cap="none" strike="noStrike">
                <a:solidFill>
                  <a:srgbClr val="000000"/>
                </a:solidFill>
                <a:latin typeface="Calibri"/>
                <a:ea typeface="Calibri"/>
                <a:cs typeface="Calibri"/>
                <a:sym typeface="Calibri"/>
              </a:rPr>
              <a:t> design space exploration </a:t>
            </a:r>
            <a:endParaRPr b="0" i="0" sz="11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15"/>
          <p:cNvSpPr txBox="1"/>
          <p:nvPr>
            <p:ph idx="2" type="body"/>
          </p:nvPr>
        </p:nvSpPr>
        <p:spPr>
          <a:xfrm>
            <a:off x="86620" y="111558"/>
            <a:ext cx="58623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a:t>HLS4ML and PyLog Automated Flow </a:t>
            </a:r>
            <a:endParaRPr/>
          </a:p>
        </p:txBody>
      </p:sp>
      <p:sp>
        <p:nvSpPr>
          <p:cNvPr id="416" name="Google Shape;416;p15"/>
          <p:cNvSpPr txBox="1"/>
          <p:nvPr/>
        </p:nvSpPr>
        <p:spPr>
          <a:xfrm>
            <a:off x="594755" y="505001"/>
            <a:ext cx="7303800" cy="1045800"/>
          </a:xfrm>
          <a:prstGeom prst="rect">
            <a:avLst/>
          </a:prstGeom>
          <a:noFill/>
          <a:ln>
            <a:noFill/>
          </a:ln>
        </p:spPr>
        <p:txBody>
          <a:bodyPr anchorCtr="0" anchor="t" bIns="60500" lIns="60500" spcFirstLastPara="1" rIns="60500" wrap="square" tIns="60500">
            <a:spAutoFit/>
          </a:bodyPr>
          <a:lstStyle/>
          <a:p>
            <a:pPr indent="-247650" lvl="0" marL="304800" marR="0" rtl="0" algn="l">
              <a:lnSpc>
                <a:spcPct val="100000"/>
              </a:lnSpc>
              <a:spcBef>
                <a:spcPts val="0"/>
              </a:spcBef>
              <a:spcAft>
                <a:spcPts val="0"/>
              </a:spcAft>
              <a:buClr>
                <a:srgbClr val="000000"/>
              </a:buClr>
              <a:buSzPts val="1500"/>
              <a:buFont typeface="Calibri"/>
              <a:buChar char="❏"/>
            </a:pPr>
            <a:r>
              <a:rPr lang="en" sz="1500">
                <a:latin typeface="Calibri"/>
                <a:ea typeface="Calibri"/>
                <a:cs typeface="Calibri"/>
                <a:sym typeface="Calibri"/>
              </a:rPr>
              <a:t>A</a:t>
            </a:r>
            <a:r>
              <a:rPr b="0" i="0" lang="en" sz="1500" u="none" cap="none" strike="noStrike">
                <a:solidFill>
                  <a:srgbClr val="000000"/>
                </a:solidFill>
                <a:latin typeface="Calibri"/>
                <a:ea typeface="Calibri"/>
                <a:cs typeface="Calibri"/>
                <a:sym typeface="Calibri"/>
              </a:rPr>
              <a:t>utomatically connects </a:t>
            </a:r>
            <a:r>
              <a:rPr lang="en">
                <a:solidFill>
                  <a:schemeClr val="dk1"/>
                </a:solidFill>
                <a:latin typeface="Calibri"/>
                <a:ea typeface="Calibri"/>
                <a:cs typeface="Calibri"/>
                <a:sym typeface="Calibri"/>
              </a:rPr>
              <a:t>HLS4ML</a:t>
            </a:r>
            <a:r>
              <a:rPr lang="en" sz="1500">
                <a:latin typeface="Calibri"/>
                <a:ea typeface="Calibri"/>
                <a:cs typeface="Calibri"/>
                <a:sym typeface="Calibri"/>
              </a:rPr>
              <a:t>’s hand-tuned templates </a:t>
            </a:r>
            <a:r>
              <a:rPr b="0" i="0" lang="en" sz="1500" u="none" cap="none" strike="noStrike">
                <a:solidFill>
                  <a:srgbClr val="000000"/>
                </a:solidFill>
                <a:latin typeface="Calibri"/>
                <a:ea typeface="Calibri"/>
                <a:cs typeface="Calibri"/>
                <a:sym typeface="Calibri"/>
              </a:rPr>
              <a:t>and PyLog generated code in C </a:t>
            </a:r>
            <a:endParaRPr b="0" i="0" sz="1500" u="none" cap="none" strike="noStrike">
              <a:solidFill>
                <a:srgbClr val="000000"/>
              </a:solidFill>
              <a:latin typeface="Calibri"/>
              <a:ea typeface="Calibri"/>
              <a:cs typeface="Calibri"/>
              <a:sym typeface="Calibri"/>
            </a:endParaRPr>
          </a:p>
          <a:p>
            <a:pPr indent="-247650" lvl="0" marL="304800" marR="0" rtl="0" algn="l">
              <a:lnSpc>
                <a:spcPct val="100000"/>
              </a:lnSpc>
              <a:spcBef>
                <a:spcPts val="0"/>
              </a:spcBef>
              <a:spcAft>
                <a:spcPts val="0"/>
              </a:spcAft>
              <a:buClr>
                <a:srgbClr val="000000"/>
              </a:buClr>
              <a:buSzPts val="1500"/>
              <a:buFont typeface="Calibri"/>
              <a:buChar char="❏"/>
            </a:pPr>
            <a:r>
              <a:rPr b="0" i="0" lang="en" sz="1500" u="none" cap="none" strike="noStrike">
                <a:solidFill>
                  <a:srgbClr val="000000"/>
                </a:solidFill>
                <a:latin typeface="Calibri"/>
                <a:ea typeface="Calibri"/>
                <a:cs typeface="Calibri"/>
                <a:sym typeface="Calibri"/>
              </a:rPr>
              <a:t>Can define customized layer through PyLog_layer class → Enjoy all benefits of PyLog</a:t>
            </a:r>
            <a:endParaRPr b="0" i="0" sz="1500" u="none" cap="none" strike="noStrike">
              <a:solidFill>
                <a:srgbClr val="000000"/>
              </a:solidFill>
              <a:latin typeface="Calibri"/>
              <a:ea typeface="Calibri"/>
              <a:cs typeface="Calibri"/>
              <a:sym typeface="Calibri"/>
            </a:endParaRPr>
          </a:p>
          <a:p>
            <a:pPr indent="-247650" lvl="0" marL="304800" marR="0" rtl="0" algn="l">
              <a:lnSpc>
                <a:spcPct val="100000"/>
              </a:lnSpc>
              <a:spcBef>
                <a:spcPts val="0"/>
              </a:spcBef>
              <a:spcAft>
                <a:spcPts val="0"/>
              </a:spcAft>
              <a:buClr>
                <a:srgbClr val="000000"/>
              </a:buClr>
              <a:buSzPts val="1500"/>
              <a:buFont typeface="Calibri"/>
              <a:buChar char="❏"/>
            </a:pPr>
            <a:r>
              <a:rPr b="0" i="0" lang="en" sz="1500" u="none" cap="none" strike="noStrike">
                <a:solidFill>
                  <a:srgbClr val="000000"/>
                </a:solidFill>
                <a:latin typeface="Calibri"/>
                <a:ea typeface="Calibri"/>
                <a:cs typeface="Calibri"/>
                <a:sym typeface="Calibri"/>
              </a:rPr>
              <a:t>In the future, we plan to provide finer-grained DSE &amp; optimizations through other backend tools </a:t>
            </a:r>
            <a:endParaRPr b="0" i="0" sz="1500" u="none" cap="none" strike="noStrike">
              <a:solidFill>
                <a:srgbClr val="000000"/>
              </a:solidFill>
              <a:latin typeface="Calibri"/>
              <a:ea typeface="Calibri"/>
              <a:cs typeface="Calibri"/>
              <a:sym typeface="Calibri"/>
            </a:endParaRPr>
          </a:p>
        </p:txBody>
      </p:sp>
      <p:sp>
        <p:nvSpPr>
          <p:cNvPr id="417" name="Google Shape;417;p15"/>
          <p:cNvSpPr/>
          <p:nvPr/>
        </p:nvSpPr>
        <p:spPr>
          <a:xfrm>
            <a:off x="1080590" y="2461717"/>
            <a:ext cx="1016100" cy="7182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Customized ML model</a:t>
            </a:r>
            <a:endParaRPr b="0" i="0" sz="12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5"/>
          <p:cNvSpPr/>
          <p:nvPr/>
        </p:nvSpPr>
        <p:spPr>
          <a:xfrm>
            <a:off x="2386757" y="2461717"/>
            <a:ext cx="1016100" cy="718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HLS4ML</a:t>
            </a:r>
            <a:r>
              <a:rPr b="0" i="0" lang="en" sz="1400" u="none" cap="none" strike="noStrike">
                <a:solidFill>
                  <a:srgbClr val="000000"/>
                </a:solidFill>
                <a:latin typeface="Arial"/>
                <a:ea typeface="Arial"/>
                <a:cs typeface="Arial"/>
                <a:sym typeface="Arial"/>
              </a:rPr>
              <a:t> parser</a:t>
            </a:r>
            <a:endParaRPr b="0" i="0" sz="1400" u="none" cap="none" strike="noStrike">
              <a:solidFill>
                <a:srgbClr val="000000"/>
              </a:solidFill>
              <a:latin typeface="Arial"/>
              <a:ea typeface="Arial"/>
              <a:cs typeface="Arial"/>
              <a:sym typeface="Arial"/>
            </a:endParaRPr>
          </a:p>
        </p:txBody>
      </p:sp>
      <p:cxnSp>
        <p:nvCxnSpPr>
          <p:cNvPr id="419" name="Google Shape;419;p15"/>
          <p:cNvCxnSpPr>
            <a:stCxn id="417" idx="3"/>
            <a:endCxn id="418" idx="1"/>
          </p:cNvCxnSpPr>
          <p:nvPr/>
        </p:nvCxnSpPr>
        <p:spPr>
          <a:xfrm>
            <a:off x="2096690" y="2820817"/>
            <a:ext cx="290100" cy="0"/>
          </a:xfrm>
          <a:prstGeom prst="straightConnector1">
            <a:avLst/>
          </a:prstGeom>
          <a:noFill/>
          <a:ln cap="flat" cmpd="sng" w="9525">
            <a:solidFill>
              <a:schemeClr val="dk2"/>
            </a:solidFill>
            <a:prstDash val="solid"/>
            <a:round/>
            <a:headEnd len="sm" w="sm" type="none"/>
            <a:tailEnd len="med" w="med" type="triangle"/>
          </a:ln>
        </p:spPr>
      </p:cxnSp>
      <p:sp>
        <p:nvSpPr>
          <p:cNvPr id="420" name="Google Shape;420;p15"/>
          <p:cNvSpPr/>
          <p:nvPr/>
        </p:nvSpPr>
        <p:spPr>
          <a:xfrm>
            <a:off x="3738611" y="2461717"/>
            <a:ext cx="1016100" cy="718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en">
                <a:solidFill>
                  <a:schemeClr val="dk1"/>
                </a:solidFill>
                <a:latin typeface="Calibri"/>
                <a:ea typeface="Calibri"/>
                <a:cs typeface="Calibri"/>
                <a:sym typeface="Calibri"/>
              </a:rPr>
              <a:t>HLS4ML</a:t>
            </a:r>
            <a:r>
              <a:rPr b="0" i="0" lang="en" sz="1400" u="none" cap="none" strike="noStrike">
                <a:solidFill>
                  <a:srgbClr val="000000"/>
                </a:solidFill>
                <a:latin typeface="Arial"/>
                <a:ea typeface="Arial"/>
                <a:cs typeface="Arial"/>
                <a:sym typeface="Arial"/>
              </a:rPr>
              <a:t> IR</a:t>
            </a:r>
            <a:endParaRPr b="0" i="0" sz="1400" u="none" cap="none" strike="noStrike">
              <a:solidFill>
                <a:srgbClr val="000000"/>
              </a:solidFill>
              <a:latin typeface="Arial"/>
              <a:ea typeface="Arial"/>
              <a:cs typeface="Arial"/>
              <a:sym typeface="Arial"/>
            </a:endParaRPr>
          </a:p>
        </p:txBody>
      </p:sp>
      <p:cxnSp>
        <p:nvCxnSpPr>
          <p:cNvPr id="421" name="Google Shape;421;p15"/>
          <p:cNvCxnSpPr>
            <a:endCxn id="420" idx="1"/>
          </p:cNvCxnSpPr>
          <p:nvPr/>
        </p:nvCxnSpPr>
        <p:spPr>
          <a:xfrm>
            <a:off x="3402611" y="2820817"/>
            <a:ext cx="336000" cy="0"/>
          </a:xfrm>
          <a:prstGeom prst="straightConnector1">
            <a:avLst/>
          </a:prstGeom>
          <a:noFill/>
          <a:ln cap="flat" cmpd="sng" w="9525">
            <a:solidFill>
              <a:schemeClr val="dk2"/>
            </a:solidFill>
            <a:prstDash val="solid"/>
            <a:round/>
            <a:headEnd len="sm" w="sm" type="none"/>
            <a:tailEnd len="med" w="med" type="triangle"/>
          </a:ln>
        </p:spPr>
      </p:cxnSp>
      <p:sp>
        <p:nvSpPr>
          <p:cNvPr id="422" name="Google Shape;422;p15"/>
          <p:cNvSpPr/>
          <p:nvPr/>
        </p:nvSpPr>
        <p:spPr>
          <a:xfrm>
            <a:off x="5236920" y="2461717"/>
            <a:ext cx="1016100" cy="718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HLS code </a:t>
            </a:r>
            <a:endParaRPr b="0" i="0" sz="1400" u="none" cap="none" strike="noStrike">
              <a:solidFill>
                <a:srgbClr val="000000"/>
              </a:solidFill>
              <a:latin typeface="Arial"/>
              <a:ea typeface="Arial"/>
              <a:cs typeface="Arial"/>
              <a:sym typeface="Arial"/>
            </a:endParaRPr>
          </a:p>
        </p:txBody>
      </p:sp>
      <p:cxnSp>
        <p:nvCxnSpPr>
          <p:cNvPr id="423" name="Google Shape;423;p15"/>
          <p:cNvCxnSpPr>
            <a:endCxn id="422" idx="1"/>
          </p:cNvCxnSpPr>
          <p:nvPr/>
        </p:nvCxnSpPr>
        <p:spPr>
          <a:xfrm>
            <a:off x="4754520" y="2820817"/>
            <a:ext cx="482400" cy="0"/>
          </a:xfrm>
          <a:prstGeom prst="straightConnector1">
            <a:avLst/>
          </a:prstGeom>
          <a:noFill/>
          <a:ln cap="flat" cmpd="sng" w="9525">
            <a:solidFill>
              <a:schemeClr val="dk2"/>
            </a:solidFill>
            <a:prstDash val="solid"/>
            <a:round/>
            <a:headEnd len="sm" w="sm" type="none"/>
            <a:tailEnd len="med" w="med" type="triangle"/>
          </a:ln>
        </p:spPr>
      </p:cxnSp>
      <p:sp>
        <p:nvSpPr>
          <p:cNvPr id="424" name="Google Shape;424;p15"/>
          <p:cNvSpPr/>
          <p:nvPr/>
        </p:nvSpPr>
        <p:spPr>
          <a:xfrm>
            <a:off x="4487710" y="1550811"/>
            <a:ext cx="1016100" cy="718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Hand-tuned Template</a:t>
            </a: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cxnSp>
        <p:nvCxnSpPr>
          <p:cNvPr id="425" name="Google Shape;425;p15"/>
          <p:cNvCxnSpPr>
            <a:stCxn id="424" idx="2"/>
          </p:cNvCxnSpPr>
          <p:nvPr/>
        </p:nvCxnSpPr>
        <p:spPr>
          <a:xfrm>
            <a:off x="4995760" y="2269011"/>
            <a:ext cx="3300" cy="549000"/>
          </a:xfrm>
          <a:prstGeom prst="straightConnector1">
            <a:avLst/>
          </a:prstGeom>
          <a:noFill/>
          <a:ln cap="flat" cmpd="sng" w="9525">
            <a:solidFill>
              <a:schemeClr val="dk2"/>
            </a:solidFill>
            <a:prstDash val="solid"/>
            <a:round/>
            <a:headEnd len="sm" w="sm" type="none"/>
            <a:tailEnd len="med" w="med" type="triangle"/>
          </a:ln>
        </p:spPr>
      </p:cxnSp>
      <p:sp>
        <p:nvSpPr>
          <p:cNvPr id="426" name="Google Shape;426;p15"/>
          <p:cNvSpPr/>
          <p:nvPr/>
        </p:nvSpPr>
        <p:spPr>
          <a:xfrm>
            <a:off x="1080590" y="2991872"/>
            <a:ext cx="1016100" cy="3471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C</a:t>
            </a:r>
            <a:r>
              <a:rPr b="0" i="0" lang="en" sz="1200" u="none" cap="none" strike="noStrike">
                <a:solidFill>
                  <a:srgbClr val="000000"/>
                </a:solidFill>
                <a:latin typeface="Arial"/>
                <a:ea typeface="Arial"/>
                <a:cs typeface="Arial"/>
                <a:sym typeface="Arial"/>
              </a:rPr>
              <a:t>ustomized layer</a:t>
            </a:r>
            <a:r>
              <a:rPr b="0" i="0" lang="en"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p:txBody>
      </p:sp>
      <p:sp>
        <p:nvSpPr>
          <p:cNvPr id="427" name="Google Shape;427;p15"/>
          <p:cNvSpPr/>
          <p:nvPr/>
        </p:nvSpPr>
        <p:spPr>
          <a:xfrm>
            <a:off x="2386757" y="3582072"/>
            <a:ext cx="1016100" cy="718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PyLog </a:t>
            </a:r>
            <a:endParaRPr b="0" i="0" sz="12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Compilation</a:t>
            </a:r>
            <a:endParaRPr b="0" i="0" sz="12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Arial"/>
                <a:ea typeface="Arial"/>
                <a:cs typeface="Arial"/>
                <a:sym typeface="Arial"/>
              </a:rPr>
              <a:t>Workflow</a:t>
            </a:r>
            <a:endParaRPr b="0" i="0" sz="1200" u="none" cap="none" strike="noStrike">
              <a:solidFill>
                <a:srgbClr val="000000"/>
              </a:solidFill>
              <a:latin typeface="Arial"/>
              <a:ea typeface="Arial"/>
              <a:cs typeface="Arial"/>
              <a:sym typeface="Arial"/>
            </a:endParaRPr>
          </a:p>
        </p:txBody>
      </p:sp>
      <p:sp>
        <p:nvSpPr>
          <p:cNvPr id="428" name="Google Shape;428;p15"/>
          <p:cNvSpPr/>
          <p:nvPr/>
        </p:nvSpPr>
        <p:spPr>
          <a:xfrm>
            <a:off x="3738611" y="3582072"/>
            <a:ext cx="1016100" cy="718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PyLog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IR &amp; Optimizer</a:t>
            </a:r>
            <a:endParaRPr b="0" i="0" sz="1400" u="none" cap="none" strike="noStrike">
              <a:solidFill>
                <a:srgbClr val="000000"/>
              </a:solidFill>
              <a:latin typeface="Arial"/>
              <a:ea typeface="Arial"/>
              <a:cs typeface="Arial"/>
              <a:sym typeface="Arial"/>
            </a:endParaRPr>
          </a:p>
        </p:txBody>
      </p:sp>
      <p:sp>
        <p:nvSpPr>
          <p:cNvPr id="429" name="Google Shape;429;p15"/>
          <p:cNvSpPr/>
          <p:nvPr/>
        </p:nvSpPr>
        <p:spPr>
          <a:xfrm>
            <a:off x="5236920" y="3582072"/>
            <a:ext cx="1016100" cy="718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PyLog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Codegen</a:t>
            </a:r>
            <a:endParaRPr b="0" i="0" sz="1400" u="none" cap="none" strike="noStrike">
              <a:solidFill>
                <a:srgbClr val="000000"/>
              </a:solidFill>
              <a:latin typeface="Arial"/>
              <a:ea typeface="Arial"/>
              <a:cs typeface="Arial"/>
              <a:sym typeface="Arial"/>
            </a:endParaRPr>
          </a:p>
        </p:txBody>
      </p:sp>
      <p:cxnSp>
        <p:nvCxnSpPr>
          <p:cNvPr id="430" name="Google Shape;430;p15"/>
          <p:cNvCxnSpPr>
            <a:stCxn id="426" idx="2"/>
            <a:endCxn id="427" idx="1"/>
          </p:cNvCxnSpPr>
          <p:nvPr/>
        </p:nvCxnSpPr>
        <p:spPr>
          <a:xfrm>
            <a:off x="1588640" y="3338972"/>
            <a:ext cx="798000" cy="602100"/>
          </a:xfrm>
          <a:prstGeom prst="straightConnector1">
            <a:avLst/>
          </a:prstGeom>
          <a:noFill/>
          <a:ln cap="flat" cmpd="sng" w="9525">
            <a:solidFill>
              <a:schemeClr val="dk2"/>
            </a:solidFill>
            <a:prstDash val="solid"/>
            <a:round/>
            <a:headEnd len="sm" w="sm" type="none"/>
            <a:tailEnd len="med" w="med" type="triangle"/>
          </a:ln>
        </p:spPr>
      </p:cxnSp>
      <p:cxnSp>
        <p:nvCxnSpPr>
          <p:cNvPr id="431" name="Google Shape;431;p15"/>
          <p:cNvCxnSpPr>
            <a:stCxn id="427" idx="3"/>
            <a:endCxn id="428" idx="1"/>
          </p:cNvCxnSpPr>
          <p:nvPr/>
        </p:nvCxnSpPr>
        <p:spPr>
          <a:xfrm>
            <a:off x="3402857" y="3941172"/>
            <a:ext cx="335700" cy="0"/>
          </a:xfrm>
          <a:prstGeom prst="straightConnector1">
            <a:avLst/>
          </a:prstGeom>
          <a:noFill/>
          <a:ln cap="flat" cmpd="sng" w="9525">
            <a:solidFill>
              <a:schemeClr val="dk2"/>
            </a:solidFill>
            <a:prstDash val="solid"/>
            <a:round/>
            <a:headEnd len="sm" w="sm" type="none"/>
            <a:tailEnd len="med" w="med" type="triangle"/>
          </a:ln>
        </p:spPr>
      </p:cxnSp>
      <p:cxnSp>
        <p:nvCxnSpPr>
          <p:cNvPr id="432" name="Google Shape;432;p15"/>
          <p:cNvCxnSpPr>
            <a:stCxn id="428" idx="3"/>
            <a:endCxn id="429" idx="1"/>
          </p:cNvCxnSpPr>
          <p:nvPr/>
        </p:nvCxnSpPr>
        <p:spPr>
          <a:xfrm>
            <a:off x="4754711" y="3941172"/>
            <a:ext cx="482100" cy="0"/>
          </a:xfrm>
          <a:prstGeom prst="straightConnector1">
            <a:avLst/>
          </a:prstGeom>
          <a:noFill/>
          <a:ln cap="flat" cmpd="sng" w="9525">
            <a:solidFill>
              <a:schemeClr val="dk2"/>
            </a:solidFill>
            <a:prstDash val="solid"/>
            <a:round/>
            <a:headEnd len="sm" w="sm" type="none"/>
            <a:tailEnd len="med" w="med" type="triangle"/>
          </a:ln>
        </p:spPr>
      </p:cxnSp>
      <p:sp>
        <p:nvSpPr>
          <p:cNvPr id="433" name="Google Shape;433;p15"/>
          <p:cNvSpPr/>
          <p:nvPr/>
        </p:nvSpPr>
        <p:spPr>
          <a:xfrm>
            <a:off x="6735230" y="3582072"/>
            <a:ext cx="1016100" cy="718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HLS code</a:t>
            </a:r>
            <a:endParaRPr b="0" i="0" sz="1400" u="none" cap="none" strike="noStrike">
              <a:solidFill>
                <a:srgbClr val="000000"/>
              </a:solidFill>
              <a:latin typeface="Arial"/>
              <a:ea typeface="Arial"/>
              <a:cs typeface="Arial"/>
              <a:sym typeface="Arial"/>
            </a:endParaRPr>
          </a:p>
        </p:txBody>
      </p:sp>
      <p:cxnSp>
        <p:nvCxnSpPr>
          <p:cNvPr id="434" name="Google Shape;434;p15"/>
          <p:cNvCxnSpPr>
            <a:stCxn id="429" idx="3"/>
            <a:endCxn id="433" idx="1"/>
          </p:cNvCxnSpPr>
          <p:nvPr/>
        </p:nvCxnSpPr>
        <p:spPr>
          <a:xfrm>
            <a:off x="6253020" y="3941172"/>
            <a:ext cx="482100" cy="0"/>
          </a:xfrm>
          <a:prstGeom prst="straightConnector1">
            <a:avLst/>
          </a:prstGeom>
          <a:noFill/>
          <a:ln cap="flat" cmpd="sng" w="9525">
            <a:solidFill>
              <a:schemeClr val="dk2"/>
            </a:solidFill>
            <a:prstDash val="solid"/>
            <a:round/>
            <a:headEnd len="sm" w="sm" type="none"/>
            <a:tailEnd len="med" w="med" type="triangle"/>
          </a:ln>
        </p:spPr>
      </p:cxnSp>
      <p:sp>
        <p:nvSpPr>
          <p:cNvPr id="435" name="Google Shape;435;p15"/>
          <p:cNvSpPr/>
          <p:nvPr/>
        </p:nvSpPr>
        <p:spPr>
          <a:xfrm>
            <a:off x="6735230" y="2461717"/>
            <a:ext cx="1016100" cy="7182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Final model in HLS</a:t>
            </a:r>
            <a:endParaRPr b="0" i="0" sz="1400" u="none" cap="none" strike="noStrike">
              <a:solidFill>
                <a:srgbClr val="000000"/>
              </a:solidFill>
              <a:latin typeface="Arial"/>
              <a:ea typeface="Arial"/>
              <a:cs typeface="Arial"/>
              <a:sym typeface="Arial"/>
            </a:endParaRPr>
          </a:p>
        </p:txBody>
      </p:sp>
      <p:cxnSp>
        <p:nvCxnSpPr>
          <p:cNvPr id="436" name="Google Shape;436;p15"/>
          <p:cNvCxnSpPr>
            <a:stCxn id="422" idx="3"/>
          </p:cNvCxnSpPr>
          <p:nvPr/>
        </p:nvCxnSpPr>
        <p:spPr>
          <a:xfrm>
            <a:off x="6253020" y="2820817"/>
            <a:ext cx="482400" cy="0"/>
          </a:xfrm>
          <a:prstGeom prst="straightConnector1">
            <a:avLst/>
          </a:prstGeom>
          <a:noFill/>
          <a:ln cap="flat" cmpd="sng" w="9525">
            <a:solidFill>
              <a:schemeClr val="dk2"/>
            </a:solidFill>
            <a:prstDash val="solid"/>
            <a:round/>
            <a:headEnd len="sm" w="sm" type="none"/>
            <a:tailEnd len="med" w="med" type="triangle"/>
          </a:ln>
        </p:spPr>
      </p:cxnSp>
      <p:cxnSp>
        <p:nvCxnSpPr>
          <p:cNvPr id="437" name="Google Shape;437;p15"/>
          <p:cNvCxnSpPr>
            <a:stCxn id="433" idx="0"/>
            <a:endCxn id="435" idx="2"/>
          </p:cNvCxnSpPr>
          <p:nvPr/>
        </p:nvCxnSpPr>
        <p:spPr>
          <a:xfrm rot="10800000">
            <a:off x="7243280" y="3179772"/>
            <a:ext cx="0" cy="402300"/>
          </a:xfrm>
          <a:prstGeom prst="straightConnector1">
            <a:avLst/>
          </a:prstGeom>
          <a:noFill/>
          <a:ln cap="flat" cmpd="sng" w="9525">
            <a:solidFill>
              <a:schemeClr val="dk2"/>
            </a:solidFill>
            <a:prstDash val="solid"/>
            <a:round/>
            <a:headEnd len="sm" w="sm" type="none"/>
            <a:tailEnd len="med" w="med" type="triangle"/>
          </a:ln>
        </p:spPr>
      </p:cxnSp>
      <p:sp>
        <p:nvSpPr>
          <p:cNvPr id="438" name="Google Shape;438;p15"/>
          <p:cNvSpPr txBox="1"/>
          <p:nvPr/>
        </p:nvSpPr>
        <p:spPr>
          <a:xfrm>
            <a:off x="6494190" y="1501387"/>
            <a:ext cx="2151000" cy="83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Purple DSE is from another backend tool for lower level (To be done)</a:t>
            </a:r>
            <a:endParaRPr b="0" i="0" sz="1400" u="none" cap="none" strike="noStrike">
              <a:solidFill>
                <a:srgbClr val="000000"/>
              </a:solidFill>
              <a:latin typeface="Arial"/>
              <a:ea typeface="Arial"/>
              <a:cs typeface="Arial"/>
              <a:sym typeface="Arial"/>
            </a:endParaRPr>
          </a:p>
        </p:txBody>
      </p:sp>
      <p:cxnSp>
        <p:nvCxnSpPr>
          <p:cNvPr id="439" name="Google Shape;439;p15"/>
          <p:cNvCxnSpPr>
            <a:stCxn id="417" idx="1"/>
            <a:endCxn id="427" idx="1"/>
          </p:cNvCxnSpPr>
          <p:nvPr/>
        </p:nvCxnSpPr>
        <p:spPr>
          <a:xfrm>
            <a:off x="1080590" y="2820817"/>
            <a:ext cx="1306200" cy="1120500"/>
          </a:xfrm>
          <a:prstGeom prst="bentConnector3">
            <a:avLst>
              <a:gd fmla="val -10642" name="adj1"/>
            </a:avLst>
          </a:prstGeom>
          <a:noFill/>
          <a:ln cap="flat" cmpd="sng" w="9525">
            <a:solidFill>
              <a:schemeClr val="dk2"/>
            </a:solidFill>
            <a:prstDash val="solid"/>
            <a:round/>
            <a:headEnd len="sm" w="sm" type="none"/>
            <a:tailEnd len="med" w="med" type="triangle"/>
          </a:ln>
        </p:spPr>
      </p:cxnSp>
      <p:sp>
        <p:nvSpPr>
          <p:cNvPr id="440" name="Google Shape;440;p15"/>
          <p:cNvSpPr/>
          <p:nvPr/>
        </p:nvSpPr>
        <p:spPr>
          <a:xfrm>
            <a:off x="4685895" y="3288125"/>
            <a:ext cx="622800" cy="1857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DSE</a:t>
            </a:r>
            <a:endParaRPr b="0" i="0" sz="1400" u="none" cap="none" strike="noStrike">
              <a:solidFill>
                <a:srgbClr val="000000"/>
              </a:solidFill>
              <a:latin typeface="Arial"/>
              <a:ea typeface="Arial"/>
              <a:cs typeface="Arial"/>
              <a:sym typeface="Arial"/>
            </a:endParaRPr>
          </a:p>
        </p:txBody>
      </p:sp>
      <p:cxnSp>
        <p:nvCxnSpPr>
          <p:cNvPr id="441" name="Google Shape;441;p15"/>
          <p:cNvCxnSpPr>
            <a:stCxn id="440" idx="2"/>
          </p:cNvCxnSpPr>
          <p:nvPr/>
        </p:nvCxnSpPr>
        <p:spPr>
          <a:xfrm>
            <a:off x="4997295" y="3473825"/>
            <a:ext cx="1500" cy="476700"/>
          </a:xfrm>
          <a:prstGeom prst="straightConnector1">
            <a:avLst/>
          </a:prstGeom>
          <a:noFill/>
          <a:ln cap="flat" cmpd="sng" w="9525">
            <a:solidFill>
              <a:schemeClr val="dk2"/>
            </a:solidFill>
            <a:prstDash val="solid"/>
            <a:round/>
            <a:headEnd len="sm" w="sm" type="none"/>
            <a:tailEnd len="med" w="med" type="triangle"/>
          </a:ln>
        </p:spPr>
      </p:cxnSp>
      <p:sp>
        <p:nvSpPr>
          <p:cNvPr id="442" name="Google Shape;442;p15"/>
          <p:cNvSpPr/>
          <p:nvPr/>
        </p:nvSpPr>
        <p:spPr>
          <a:xfrm>
            <a:off x="6182859" y="4400226"/>
            <a:ext cx="622800" cy="185700"/>
          </a:xfrm>
          <a:prstGeom prst="rect">
            <a:avLst/>
          </a:prstGeom>
          <a:solidFill>
            <a:srgbClr val="B4A7D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DSE</a:t>
            </a:r>
            <a:endParaRPr b="0" i="0" sz="1400" u="none" cap="none" strike="noStrike">
              <a:solidFill>
                <a:srgbClr val="000000"/>
              </a:solidFill>
              <a:latin typeface="Arial"/>
              <a:ea typeface="Arial"/>
              <a:cs typeface="Arial"/>
              <a:sym typeface="Arial"/>
            </a:endParaRPr>
          </a:p>
        </p:txBody>
      </p:sp>
      <p:cxnSp>
        <p:nvCxnSpPr>
          <p:cNvPr id="443" name="Google Shape;443;p15"/>
          <p:cNvCxnSpPr>
            <a:stCxn id="442" idx="0"/>
          </p:cNvCxnSpPr>
          <p:nvPr/>
        </p:nvCxnSpPr>
        <p:spPr>
          <a:xfrm rot="10800000">
            <a:off x="6490359" y="3934626"/>
            <a:ext cx="3900" cy="465600"/>
          </a:xfrm>
          <a:prstGeom prst="straightConnector1">
            <a:avLst/>
          </a:prstGeom>
          <a:noFill/>
          <a:ln cap="flat" cmpd="sng" w="9525">
            <a:solidFill>
              <a:schemeClr val="dk2"/>
            </a:solidFill>
            <a:prstDash val="solid"/>
            <a:round/>
            <a:headEnd len="sm" w="sm" type="none"/>
            <a:tailEnd len="med" w="med" type="triangle"/>
          </a:ln>
        </p:spPr>
      </p:cxnSp>
      <p:sp>
        <p:nvSpPr>
          <p:cNvPr id="444" name="Google Shape;444;p15"/>
          <p:cNvSpPr txBox="1"/>
          <p:nvPr/>
        </p:nvSpPr>
        <p:spPr>
          <a:xfrm>
            <a:off x="1267325" y="3473825"/>
            <a:ext cx="932400" cy="30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0000"/>
                </a:solidFill>
                <a:latin typeface="Arial"/>
                <a:ea typeface="Arial"/>
                <a:cs typeface="Arial"/>
                <a:sym typeface="Arial"/>
              </a:rPr>
              <a:t>PyLog_layer</a:t>
            </a:r>
            <a:endParaRPr b="1" i="0" sz="8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16"/>
          <p:cNvSpPr txBox="1"/>
          <p:nvPr>
            <p:ph idx="1" type="body"/>
          </p:nvPr>
        </p:nvSpPr>
        <p:spPr>
          <a:xfrm>
            <a:off x="130892" y="602403"/>
            <a:ext cx="8858700" cy="38082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SzPts val="1900"/>
              <a:buNone/>
            </a:pPr>
            <a:r>
              <a:t/>
            </a:r>
            <a:endParaRPr sz="1900"/>
          </a:p>
          <a:p>
            <a:pPr indent="-254000" lvl="0" marL="254000" rtl="0" algn="l">
              <a:lnSpc>
                <a:spcPct val="100000"/>
              </a:lnSpc>
              <a:spcBef>
                <a:spcPts val="0"/>
              </a:spcBef>
              <a:spcAft>
                <a:spcPts val="0"/>
              </a:spcAft>
              <a:buSzPts val="1900"/>
              <a:buChar char="❏"/>
            </a:pPr>
            <a:r>
              <a:rPr lang="en" sz="1900"/>
              <a:t>HLS4ML Cannot fully customize design in Python   </a:t>
            </a:r>
            <a:endParaRPr sz="1900"/>
          </a:p>
          <a:p>
            <a:pPr indent="-254000" lvl="0" marL="254000" rtl="0" algn="l">
              <a:lnSpc>
                <a:spcPct val="100000"/>
              </a:lnSpc>
              <a:spcBef>
                <a:spcPts val="0"/>
              </a:spcBef>
              <a:spcAft>
                <a:spcPts val="0"/>
              </a:spcAft>
              <a:buSzPts val="1900"/>
              <a:buChar char="❏"/>
            </a:pPr>
            <a:r>
              <a:rPr lang="en" sz="1900"/>
              <a:t>Original HLS C code version was carefully hand-tuned  </a:t>
            </a:r>
            <a:endParaRPr sz="1900"/>
          </a:p>
          <a:p>
            <a:pPr indent="-254000" lvl="0" marL="254000" rtl="0" algn="l">
              <a:lnSpc>
                <a:spcPct val="100000"/>
              </a:lnSpc>
              <a:spcBef>
                <a:spcPts val="0"/>
              </a:spcBef>
              <a:spcAft>
                <a:spcPts val="0"/>
              </a:spcAft>
              <a:buSzPts val="1900"/>
              <a:buChar char="❏"/>
            </a:pPr>
            <a:r>
              <a:rPr lang="en" sz="1900"/>
              <a:t>PyLog version support fully unrolled loops and look up table method </a:t>
            </a:r>
            <a:endParaRPr sz="1900"/>
          </a:p>
          <a:p>
            <a:pPr indent="-254000" lvl="0" marL="254000" rtl="0" algn="l">
              <a:lnSpc>
                <a:spcPct val="100000"/>
              </a:lnSpc>
              <a:spcBef>
                <a:spcPts val="0"/>
              </a:spcBef>
              <a:spcAft>
                <a:spcPts val="0"/>
              </a:spcAft>
              <a:buSzPts val="1900"/>
              <a:buChar char="❏"/>
            </a:pPr>
            <a:r>
              <a:rPr lang="en"/>
              <a:t>Close latency performance (2 cycles VS 4 cycles)</a:t>
            </a:r>
            <a:endParaRPr/>
          </a:p>
          <a:p>
            <a:pPr indent="-254000" lvl="0" marL="254000" rtl="0" algn="l">
              <a:lnSpc>
                <a:spcPct val="100000"/>
              </a:lnSpc>
              <a:spcBef>
                <a:spcPts val="0"/>
              </a:spcBef>
              <a:spcAft>
                <a:spcPts val="0"/>
              </a:spcAft>
              <a:buSzPts val="1900"/>
              <a:buChar char="❏"/>
            </a:pPr>
            <a:r>
              <a:rPr lang="en"/>
              <a:t>Reduced lines of code by over 60%</a:t>
            </a:r>
            <a:endParaRPr/>
          </a:p>
        </p:txBody>
      </p:sp>
      <p:sp>
        <p:nvSpPr>
          <p:cNvPr id="451" name="Google Shape;451;p16"/>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452" name="Google Shape;452;p16"/>
          <p:cNvSpPr txBox="1"/>
          <p:nvPr>
            <p:ph idx="2" type="body"/>
          </p:nvPr>
        </p:nvSpPr>
        <p:spPr>
          <a:xfrm>
            <a:off x="77277" y="195700"/>
            <a:ext cx="87147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Font typeface="Arial"/>
              <a:buNone/>
            </a:pPr>
            <a:r>
              <a:rPr lang="en"/>
              <a:t>PyLog Evaluation: Comparison with Hand-tuned HLS code </a:t>
            </a:r>
            <a:endParaRPr/>
          </a:p>
          <a:p>
            <a:pPr indent="0" lvl="0" marL="0" rtl="0" algn="l">
              <a:lnSpc>
                <a:spcPct val="100000"/>
              </a:lnSpc>
              <a:spcBef>
                <a:spcPts val="500"/>
              </a:spcBef>
              <a:spcAft>
                <a:spcPts val="0"/>
              </a:spcAft>
              <a:buSzPts val="2400"/>
              <a:buNone/>
            </a:pPr>
            <a:r>
              <a:t/>
            </a:r>
            <a:endParaRPr/>
          </a:p>
        </p:txBody>
      </p:sp>
      <p:pic>
        <p:nvPicPr>
          <p:cNvPr id="453" name="Google Shape;453;p16"/>
          <p:cNvPicPr preferRelativeResize="0"/>
          <p:nvPr/>
        </p:nvPicPr>
        <p:blipFill rotWithShape="1">
          <a:blip r:embed="rId3">
            <a:alphaModFix/>
          </a:blip>
          <a:srcRect b="0" l="0" r="0" t="0"/>
          <a:stretch/>
        </p:blipFill>
        <p:spPr>
          <a:xfrm>
            <a:off x="1959982" y="2887478"/>
            <a:ext cx="3603510" cy="89503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17"/>
          <p:cNvSpPr txBox="1"/>
          <p:nvPr>
            <p:ph idx="1" type="body"/>
          </p:nvPr>
        </p:nvSpPr>
        <p:spPr>
          <a:xfrm>
            <a:off x="130892" y="602403"/>
            <a:ext cx="8858700" cy="38082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SzPts val="1900"/>
              <a:buNone/>
            </a:pPr>
            <a:r>
              <a:t/>
            </a:r>
            <a:endParaRPr sz="1900"/>
          </a:p>
          <a:p>
            <a:pPr indent="-254000" lvl="0" marL="254000" rtl="0" algn="l">
              <a:lnSpc>
                <a:spcPct val="100000"/>
              </a:lnSpc>
              <a:spcBef>
                <a:spcPts val="0"/>
              </a:spcBef>
              <a:spcAft>
                <a:spcPts val="0"/>
              </a:spcAft>
              <a:buSzPts val="1900"/>
              <a:buChar char="❏"/>
            </a:pPr>
            <a:r>
              <a:rPr lang="en"/>
              <a:t>Implemented another matrix vector multiplication example</a:t>
            </a:r>
            <a:endParaRPr/>
          </a:p>
          <a:p>
            <a:pPr indent="-254000" lvl="0" marL="254000" rtl="0" algn="l">
              <a:lnSpc>
                <a:spcPct val="100000"/>
              </a:lnSpc>
              <a:spcBef>
                <a:spcPts val="0"/>
              </a:spcBef>
              <a:spcAft>
                <a:spcPts val="0"/>
              </a:spcAft>
              <a:buSzPts val="1900"/>
              <a:buChar char="❏"/>
            </a:pPr>
            <a:r>
              <a:rPr lang="en"/>
              <a:t>Compared with a dense layer directly taken from HLS4ML’s Keras model layer </a:t>
            </a:r>
            <a:endParaRPr/>
          </a:p>
          <a:p>
            <a:pPr indent="-254000" lvl="0" marL="254000" rtl="0" algn="l">
              <a:lnSpc>
                <a:spcPct val="100000"/>
              </a:lnSpc>
              <a:spcBef>
                <a:spcPts val="0"/>
              </a:spcBef>
              <a:spcAft>
                <a:spcPts val="0"/>
              </a:spcAft>
              <a:buSzPts val="1900"/>
              <a:buChar char="❏"/>
            </a:pPr>
            <a:r>
              <a:rPr lang="en"/>
              <a:t>PyLog version can support all kinds of pragma, including initial interval </a:t>
            </a:r>
            <a:endParaRPr/>
          </a:p>
          <a:p>
            <a:pPr indent="-254000" lvl="0" marL="254000" rtl="0" algn="l">
              <a:lnSpc>
                <a:spcPct val="100000"/>
              </a:lnSpc>
              <a:spcBef>
                <a:spcPts val="0"/>
              </a:spcBef>
              <a:spcAft>
                <a:spcPts val="0"/>
              </a:spcAft>
              <a:buSzPts val="1900"/>
              <a:buChar char="❏"/>
            </a:pPr>
            <a:r>
              <a:rPr lang="en"/>
              <a:t>Close latency performance (2 cycles vs 4 cycles) </a:t>
            </a:r>
            <a:endParaRPr/>
          </a:p>
          <a:p>
            <a:pPr indent="-254000" lvl="0" marL="254000" rtl="0" algn="l">
              <a:lnSpc>
                <a:spcPct val="100000"/>
              </a:lnSpc>
              <a:spcBef>
                <a:spcPts val="0"/>
              </a:spcBef>
              <a:spcAft>
                <a:spcPts val="0"/>
              </a:spcAft>
              <a:buSzPts val="1900"/>
              <a:buChar char="❏"/>
            </a:pPr>
            <a:r>
              <a:rPr lang="en"/>
              <a:t>Reduced lines of code by over 75% </a:t>
            </a:r>
            <a:endParaRPr/>
          </a:p>
          <a:p>
            <a:pPr indent="0" lvl="0" marL="304800" rtl="0" algn="l">
              <a:lnSpc>
                <a:spcPct val="100000"/>
              </a:lnSpc>
              <a:spcBef>
                <a:spcPts val="0"/>
              </a:spcBef>
              <a:spcAft>
                <a:spcPts val="0"/>
              </a:spcAft>
              <a:buSzPts val="1900"/>
              <a:buNone/>
            </a:pPr>
            <a:r>
              <a:t/>
            </a:r>
            <a:endParaRPr/>
          </a:p>
        </p:txBody>
      </p:sp>
      <p:sp>
        <p:nvSpPr>
          <p:cNvPr id="460" name="Google Shape;460;p17"/>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SzPts val="700"/>
              <a:buNone/>
            </a:pPr>
            <a:fld id="{00000000-1234-1234-1234-123412341234}" type="slidenum">
              <a:rPr lang="en"/>
              <a:t>‹#›</a:t>
            </a:fld>
            <a:endParaRPr/>
          </a:p>
        </p:txBody>
      </p:sp>
      <p:sp>
        <p:nvSpPr>
          <p:cNvPr id="461" name="Google Shape;461;p17"/>
          <p:cNvSpPr txBox="1"/>
          <p:nvPr>
            <p:ph idx="2" type="body"/>
          </p:nvPr>
        </p:nvSpPr>
        <p:spPr>
          <a:xfrm>
            <a:off x="77277" y="195700"/>
            <a:ext cx="87147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Font typeface="Arial"/>
              <a:buNone/>
            </a:pPr>
            <a:r>
              <a:rPr lang="en"/>
              <a:t>PyLog Evaluation: Comparison with Hand-tuned HLS code (Cont’d) </a:t>
            </a:r>
            <a:endParaRPr/>
          </a:p>
          <a:p>
            <a:pPr indent="0" lvl="0" marL="0" rtl="0" algn="l">
              <a:lnSpc>
                <a:spcPct val="100000"/>
              </a:lnSpc>
              <a:spcBef>
                <a:spcPts val="500"/>
              </a:spcBef>
              <a:spcAft>
                <a:spcPts val="0"/>
              </a:spcAft>
              <a:buSzPts val="24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18"/>
          <p:cNvSpPr txBox="1"/>
          <p:nvPr>
            <p:ph idx="1" type="body"/>
          </p:nvPr>
        </p:nvSpPr>
        <p:spPr>
          <a:xfrm>
            <a:off x="4571998" y="738943"/>
            <a:ext cx="4417500" cy="3808200"/>
          </a:xfrm>
          <a:prstGeom prst="rect">
            <a:avLst/>
          </a:prstGeom>
          <a:noFill/>
          <a:ln>
            <a:noFill/>
          </a:ln>
        </p:spPr>
        <p:txBody>
          <a:bodyPr anchorCtr="0" anchor="t" bIns="30250" lIns="60500" spcFirstLastPara="1" rIns="60500" wrap="square" tIns="30250">
            <a:noAutofit/>
          </a:bodyPr>
          <a:lstStyle/>
          <a:p>
            <a:pPr indent="-273050" lvl="0" marL="304800" rtl="0" algn="l">
              <a:lnSpc>
                <a:spcPct val="100000"/>
              </a:lnSpc>
              <a:spcBef>
                <a:spcPts val="400"/>
              </a:spcBef>
              <a:spcAft>
                <a:spcPts val="0"/>
              </a:spcAft>
              <a:buSzPts val="1900"/>
              <a:buChar char="❏"/>
            </a:pPr>
            <a:r>
              <a:rPr lang="en"/>
              <a:t>PyLog-HLS4ML serves as the front-end of a more powerful framework </a:t>
            </a:r>
            <a:endParaRPr/>
          </a:p>
          <a:p>
            <a:pPr indent="-273050" lvl="0" marL="304800" rtl="0" algn="l">
              <a:lnSpc>
                <a:spcPct val="100000"/>
              </a:lnSpc>
              <a:spcBef>
                <a:spcPts val="0"/>
              </a:spcBef>
              <a:spcAft>
                <a:spcPts val="0"/>
              </a:spcAft>
              <a:buSzPts val="1900"/>
              <a:buChar char="❏"/>
            </a:pPr>
            <a:r>
              <a:rPr lang="en"/>
              <a:t>(1) represents pathways with unstructured PyLog code </a:t>
            </a:r>
            <a:endParaRPr/>
          </a:p>
          <a:p>
            <a:pPr indent="-260350" lvl="1" marL="609600" rtl="0" algn="l">
              <a:lnSpc>
                <a:spcPct val="100000"/>
              </a:lnSpc>
              <a:spcBef>
                <a:spcPts val="0"/>
              </a:spcBef>
              <a:spcAft>
                <a:spcPts val="0"/>
              </a:spcAft>
              <a:buClr>
                <a:srgbClr val="FF0000"/>
              </a:buClr>
              <a:buSzPts val="1700"/>
              <a:buChar char="❏"/>
            </a:pPr>
            <a:r>
              <a:rPr lang="en" sz="1700">
                <a:solidFill>
                  <a:srgbClr val="FF0000"/>
                </a:solidFill>
              </a:rPr>
              <a:t>Require automatic DSE &amp; evaluation</a:t>
            </a:r>
            <a:endParaRPr sz="1700">
              <a:solidFill>
                <a:srgbClr val="FF0000"/>
              </a:solidFill>
            </a:endParaRPr>
          </a:p>
          <a:p>
            <a:pPr indent="-273050" lvl="0" marL="304800" rtl="0" algn="l">
              <a:lnSpc>
                <a:spcPct val="100000"/>
              </a:lnSpc>
              <a:spcBef>
                <a:spcPts val="0"/>
              </a:spcBef>
              <a:spcAft>
                <a:spcPts val="0"/>
              </a:spcAft>
              <a:buSzPts val="1900"/>
              <a:buChar char="❏"/>
            </a:pPr>
            <a:r>
              <a:rPr lang="en"/>
              <a:t>(2) represents pathways with PyLog’s high level operators  </a:t>
            </a:r>
            <a:endParaRPr sz="1700">
              <a:solidFill>
                <a:srgbClr val="FF0000"/>
              </a:solidFill>
            </a:endParaRPr>
          </a:p>
          <a:p>
            <a:pPr indent="-260350" lvl="1" marL="609600" rtl="0" algn="l">
              <a:lnSpc>
                <a:spcPct val="100000"/>
              </a:lnSpc>
              <a:spcBef>
                <a:spcPts val="0"/>
              </a:spcBef>
              <a:spcAft>
                <a:spcPts val="0"/>
              </a:spcAft>
              <a:buClr>
                <a:srgbClr val="FF0000"/>
              </a:buClr>
              <a:buSzPts val="1700"/>
              <a:buChar char="❏"/>
            </a:pPr>
            <a:r>
              <a:rPr lang="en" sz="1700">
                <a:solidFill>
                  <a:srgbClr val="FF0000"/>
                </a:solidFill>
              </a:rPr>
              <a:t>Require global optimizations </a:t>
            </a:r>
            <a:endParaRPr/>
          </a:p>
          <a:p>
            <a:pPr indent="-273050" lvl="0" marL="304800" rtl="0" algn="l">
              <a:lnSpc>
                <a:spcPct val="100000"/>
              </a:lnSpc>
              <a:spcBef>
                <a:spcPts val="0"/>
              </a:spcBef>
              <a:spcAft>
                <a:spcPts val="0"/>
              </a:spcAft>
              <a:buSzPts val="1900"/>
              <a:buChar char="❏"/>
            </a:pPr>
            <a:r>
              <a:rPr lang="en"/>
              <a:t>Evaluate models with both PyLog &amp; HLS4ML layers </a:t>
            </a:r>
            <a:endParaRPr/>
          </a:p>
          <a:p>
            <a:pPr indent="-273050" lvl="0" marL="304800" rtl="0" algn="l">
              <a:lnSpc>
                <a:spcPct val="100000"/>
              </a:lnSpc>
              <a:spcBef>
                <a:spcPts val="0"/>
              </a:spcBef>
              <a:spcAft>
                <a:spcPts val="0"/>
              </a:spcAft>
              <a:buSzPts val="1900"/>
              <a:buChar char="❏"/>
            </a:pPr>
            <a:r>
              <a:rPr lang="en"/>
              <a:t>The code base will be released in 1-2 weeks on Github </a:t>
            </a:r>
            <a:endParaRPr/>
          </a:p>
        </p:txBody>
      </p:sp>
      <p:sp>
        <p:nvSpPr>
          <p:cNvPr id="468" name="Google Shape;468;p18"/>
          <p:cNvSpPr txBox="1"/>
          <p:nvPr>
            <p:ph idx="2" type="body"/>
          </p:nvPr>
        </p:nvSpPr>
        <p:spPr>
          <a:xfrm>
            <a:off x="64456" y="157682"/>
            <a:ext cx="9144000" cy="4809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a:t>PyLog-HLS4ML Future: Towards higher performance and scalability</a:t>
            </a:r>
            <a:r>
              <a:rPr lang="en" sz="2000"/>
              <a:t> </a:t>
            </a:r>
            <a:endParaRPr sz="2000"/>
          </a:p>
        </p:txBody>
      </p:sp>
      <p:sp>
        <p:nvSpPr>
          <p:cNvPr id="469" name="Google Shape;469;p18"/>
          <p:cNvSpPr/>
          <p:nvPr/>
        </p:nvSpPr>
        <p:spPr>
          <a:xfrm>
            <a:off x="1602300" y="738950"/>
            <a:ext cx="829200" cy="480900"/>
          </a:xfrm>
          <a:prstGeom prst="rect">
            <a:avLst/>
          </a:prstGeom>
          <a:solidFill>
            <a:srgbClr val="F16322"/>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PyLog-  </a:t>
            </a:r>
            <a:r>
              <a:rPr i="0" lang="en" sz="1100" u="none" cap="none" strike="noStrike">
                <a:solidFill>
                  <a:schemeClr val="lt1"/>
                </a:solidFill>
                <a:latin typeface="Calibri"/>
                <a:ea typeface="Calibri"/>
                <a:cs typeface="Calibri"/>
                <a:sym typeface="Calibri"/>
              </a:rPr>
              <a:t>HLS4ML</a:t>
            </a:r>
            <a:endParaRPr i="0" sz="1100" u="none" cap="none" strike="noStrike">
              <a:solidFill>
                <a:schemeClr val="lt1"/>
              </a:solidFill>
              <a:latin typeface="Calibri"/>
              <a:ea typeface="Calibri"/>
              <a:cs typeface="Calibri"/>
              <a:sym typeface="Calibri"/>
            </a:endParaRPr>
          </a:p>
        </p:txBody>
      </p:sp>
      <p:sp>
        <p:nvSpPr>
          <p:cNvPr id="470" name="Google Shape;470;p18"/>
          <p:cNvSpPr/>
          <p:nvPr/>
        </p:nvSpPr>
        <p:spPr>
          <a:xfrm>
            <a:off x="294601" y="1958691"/>
            <a:ext cx="1307700" cy="6636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Unstructured</a:t>
            </a:r>
            <a:endParaRPr b="0" i="0" sz="11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Segments  </a:t>
            </a:r>
            <a:endParaRPr b="0" i="0" sz="1100" u="none" cap="none" strike="noStrike">
              <a:solidFill>
                <a:schemeClr val="lt1"/>
              </a:solidFill>
              <a:latin typeface="Arial"/>
              <a:ea typeface="Arial"/>
              <a:cs typeface="Arial"/>
              <a:sym typeface="Arial"/>
            </a:endParaRPr>
          </a:p>
        </p:txBody>
      </p:sp>
      <p:cxnSp>
        <p:nvCxnSpPr>
          <p:cNvPr id="471" name="Google Shape;471;p18"/>
          <p:cNvCxnSpPr>
            <a:stCxn id="469" idx="2"/>
            <a:endCxn id="472" idx="0"/>
          </p:cNvCxnSpPr>
          <p:nvPr/>
        </p:nvCxnSpPr>
        <p:spPr>
          <a:xfrm>
            <a:off x="2016900" y="1219850"/>
            <a:ext cx="1083600" cy="738900"/>
          </a:xfrm>
          <a:prstGeom prst="straightConnector1">
            <a:avLst/>
          </a:prstGeom>
          <a:noFill/>
          <a:ln cap="flat" cmpd="sng" w="9525">
            <a:solidFill>
              <a:schemeClr val="dk2"/>
            </a:solidFill>
            <a:prstDash val="solid"/>
            <a:round/>
            <a:headEnd len="sm" w="sm" type="none"/>
            <a:tailEnd len="med" w="med" type="triangle"/>
          </a:ln>
        </p:spPr>
      </p:cxnSp>
      <p:cxnSp>
        <p:nvCxnSpPr>
          <p:cNvPr id="473" name="Google Shape;473;p18"/>
          <p:cNvCxnSpPr>
            <a:stCxn id="469" idx="2"/>
            <a:endCxn id="470" idx="0"/>
          </p:cNvCxnSpPr>
          <p:nvPr/>
        </p:nvCxnSpPr>
        <p:spPr>
          <a:xfrm flipH="1">
            <a:off x="948600" y="1219850"/>
            <a:ext cx="1068300" cy="738900"/>
          </a:xfrm>
          <a:prstGeom prst="straightConnector1">
            <a:avLst/>
          </a:prstGeom>
          <a:noFill/>
          <a:ln cap="flat" cmpd="sng" w="9525">
            <a:solidFill>
              <a:schemeClr val="dk2"/>
            </a:solidFill>
            <a:prstDash val="solid"/>
            <a:round/>
            <a:headEnd len="sm" w="sm" type="none"/>
            <a:tailEnd len="med" w="med" type="triangle"/>
          </a:ln>
        </p:spPr>
      </p:cxnSp>
      <p:cxnSp>
        <p:nvCxnSpPr>
          <p:cNvPr id="474" name="Google Shape;474;p18"/>
          <p:cNvCxnSpPr/>
          <p:nvPr/>
        </p:nvCxnSpPr>
        <p:spPr>
          <a:xfrm>
            <a:off x="948259" y="2622367"/>
            <a:ext cx="300" cy="590100"/>
          </a:xfrm>
          <a:prstGeom prst="straightConnector1">
            <a:avLst/>
          </a:prstGeom>
          <a:noFill/>
          <a:ln cap="flat" cmpd="sng" w="9525">
            <a:solidFill>
              <a:schemeClr val="dk2"/>
            </a:solidFill>
            <a:prstDash val="dot"/>
            <a:round/>
            <a:headEnd len="sm" w="sm" type="none"/>
            <a:tailEnd len="med" w="med" type="triangle"/>
          </a:ln>
        </p:spPr>
      </p:cxnSp>
      <p:sp>
        <p:nvSpPr>
          <p:cNvPr id="475" name="Google Shape;475;p18"/>
          <p:cNvSpPr/>
          <p:nvPr/>
        </p:nvSpPr>
        <p:spPr>
          <a:xfrm>
            <a:off x="436550" y="3212396"/>
            <a:ext cx="1023900" cy="663600"/>
          </a:xfrm>
          <a:prstGeom prst="rect">
            <a:avLst/>
          </a:prstGeom>
          <a:solidFill>
            <a:srgbClr val="3C78D8"/>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chemeClr val="lt1"/>
                </a:solidFill>
                <a:latin typeface="Arial"/>
                <a:ea typeface="Arial"/>
                <a:cs typeface="Arial"/>
                <a:sym typeface="Arial"/>
              </a:rPr>
              <a:t>Optimized</a:t>
            </a:r>
            <a:endParaRPr b="0" i="0" sz="12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chemeClr val="lt1"/>
                </a:solidFill>
                <a:latin typeface="Arial"/>
                <a:ea typeface="Arial"/>
                <a:cs typeface="Arial"/>
                <a:sym typeface="Arial"/>
              </a:rPr>
              <a:t>Results </a:t>
            </a:r>
            <a:endParaRPr b="0" i="0" sz="1200" u="none" cap="none" strike="noStrike">
              <a:solidFill>
                <a:schemeClr val="lt1"/>
              </a:solidFill>
              <a:latin typeface="Arial"/>
              <a:ea typeface="Arial"/>
              <a:cs typeface="Arial"/>
              <a:sym typeface="Arial"/>
            </a:endParaRPr>
          </a:p>
        </p:txBody>
      </p:sp>
      <p:sp>
        <p:nvSpPr>
          <p:cNvPr id="476" name="Google Shape;476;p18"/>
          <p:cNvSpPr txBox="1"/>
          <p:nvPr/>
        </p:nvSpPr>
        <p:spPr>
          <a:xfrm>
            <a:off x="1100316" y="1471996"/>
            <a:ext cx="437700" cy="260700"/>
          </a:xfrm>
          <a:prstGeom prst="rect">
            <a:avLst/>
          </a:prstGeom>
          <a:noFill/>
          <a:ln>
            <a:noFill/>
          </a:ln>
        </p:spPr>
        <p:txBody>
          <a:bodyPr anchorCtr="0" anchor="t" bIns="60500" lIns="60500" spcFirstLastPara="1" rIns="60500" wrap="square" tIns="6050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Arial"/>
                <a:ea typeface="Arial"/>
                <a:cs typeface="Arial"/>
                <a:sym typeface="Arial"/>
              </a:rPr>
              <a:t>(1)</a:t>
            </a:r>
            <a:endParaRPr b="0" i="0" sz="900" u="none" cap="none" strike="noStrike">
              <a:solidFill>
                <a:srgbClr val="000000"/>
              </a:solidFill>
              <a:latin typeface="Arial"/>
              <a:ea typeface="Arial"/>
              <a:cs typeface="Arial"/>
              <a:sym typeface="Arial"/>
            </a:endParaRPr>
          </a:p>
        </p:txBody>
      </p:sp>
      <p:sp>
        <p:nvSpPr>
          <p:cNvPr id="477" name="Google Shape;477;p18"/>
          <p:cNvSpPr txBox="1"/>
          <p:nvPr/>
        </p:nvSpPr>
        <p:spPr>
          <a:xfrm>
            <a:off x="2881671" y="1471988"/>
            <a:ext cx="437700" cy="260700"/>
          </a:xfrm>
          <a:prstGeom prst="rect">
            <a:avLst/>
          </a:prstGeom>
          <a:noFill/>
          <a:ln>
            <a:noFill/>
          </a:ln>
        </p:spPr>
        <p:txBody>
          <a:bodyPr anchorCtr="0" anchor="t" bIns="60500" lIns="60500" spcFirstLastPara="1" rIns="60500" wrap="square" tIns="6050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Arial"/>
                <a:ea typeface="Arial"/>
                <a:cs typeface="Arial"/>
                <a:sym typeface="Arial"/>
              </a:rPr>
              <a:t>(2)</a:t>
            </a:r>
            <a:endParaRPr b="0" i="0" sz="900" u="none" cap="none" strike="noStrike">
              <a:solidFill>
                <a:srgbClr val="000000"/>
              </a:solidFill>
              <a:latin typeface="Arial"/>
              <a:ea typeface="Arial"/>
              <a:cs typeface="Arial"/>
              <a:sym typeface="Arial"/>
            </a:endParaRPr>
          </a:p>
        </p:txBody>
      </p:sp>
      <p:sp>
        <p:nvSpPr>
          <p:cNvPr id="472" name="Google Shape;472;p18"/>
          <p:cNvSpPr/>
          <p:nvPr/>
        </p:nvSpPr>
        <p:spPr>
          <a:xfrm>
            <a:off x="2708752" y="1958691"/>
            <a:ext cx="783600" cy="663600"/>
          </a:xfrm>
          <a:prstGeom prst="rect">
            <a:avLst/>
          </a:prstGeom>
          <a:solidFill>
            <a:srgbClr val="F16322"/>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High-level </a:t>
            </a:r>
            <a:endParaRPr b="0" i="0" sz="11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Operators </a:t>
            </a:r>
            <a:endParaRPr b="0" i="0" sz="1100" u="none" cap="none" strike="noStrike">
              <a:solidFill>
                <a:schemeClr val="lt1"/>
              </a:solidFill>
              <a:latin typeface="Arial"/>
              <a:ea typeface="Arial"/>
              <a:cs typeface="Arial"/>
              <a:sym typeface="Arial"/>
            </a:endParaRPr>
          </a:p>
        </p:txBody>
      </p:sp>
      <p:cxnSp>
        <p:nvCxnSpPr>
          <p:cNvPr id="478" name="Google Shape;478;p18"/>
          <p:cNvCxnSpPr>
            <a:stCxn id="472" idx="2"/>
            <a:endCxn id="479" idx="0"/>
          </p:cNvCxnSpPr>
          <p:nvPr/>
        </p:nvCxnSpPr>
        <p:spPr>
          <a:xfrm>
            <a:off x="3100552" y="2622291"/>
            <a:ext cx="0" cy="318300"/>
          </a:xfrm>
          <a:prstGeom prst="straightConnector1">
            <a:avLst/>
          </a:prstGeom>
          <a:noFill/>
          <a:ln cap="flat" cmpd="sng" w="9525">
            <a:solidFill>
              <a:schemeClr val="dk2"/>
            </a:solidFill>
            <a:prstDash val="dot"/>
            <a:round/>
            <a:headEnd len="sm" w="sm" type="none"/>
            <a:tailEnd len="med" w="med" type="triangle"/>
          </a:ln>
        </p:spPr>
      </p:cxnSp>
      <p:sp>
        <p:nvSpPr>
          <p:cNvPr id="480" name="Google Shape;480;p18"/>
          <p:cNvSpPr/>
          <p:nvPr/>
        </p:nvSpPr>
        <p:spPr>
          <a:xfrm>
            <a:off x="2588642" y="3853290"/>
            <a:ext cx="1023900" cy="663600"/>
          </a:xfrm>
          <a:prstGeom prst="rect">
            <a:avLst/>
          </a:prstGeom>
          <a:solidFill>
            <a:srgbClr val="E36C09"/>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chemeClr val="lt1"/>
                </a:solidFill>
                <a:latin typeface="Arial"/>
                <a:ea typeface="Arial"/>
                <a:cs typeface="Arial"/>
                <a:sym typeface="Arial"/>
              </a:rPr>
              <a:t>Two-level Fine-tuned Results </a:t>
            </a:r>
            <a:endParaRPr b="0" i="0" sz="1200" u="none" cap="none" strike="noStrike">
              <a:solidFill>
                <a:schemeClr val="lt1"/>
              </a:solidFill>
              <a:latin typeface="Arial"/>
              <a:ea typeface="Arial"/>
              <a:cs typeface="Arial"/>
              <a:sym typeface="Arial"/>
            </a:endParaRPr>
          </a:p>
        </p:txBody>
      </p:sp>
      <p:sp>
        <p:nvSpPr>
          <p:cNvPr id="479" name="Google Shape;479;p18"/>
          <p:cNvSpPr/>
          <p:nvPr/>
        </p:nvSpPr>
        <p:spPr>
          <a:xfrm>
            <a:off x="2627851" y="2940651"/>
            <a:ext cx="945300" cy="663600"/>
          </a:xfrm>
          <a:prstGeom prst="rect">
            <a:avLst/>
          </a:prstGeom>
          <a:solidFill>
            <a:srgbClr val="A4C2F4"/>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Global Optimization</a:t>
            </a:r>
            <a:endParaRPr b="0" i="0" sz="1100" u="none" cap="none" strike="noStrike">
              <a:solidFill>
                <a:schemeClr val="lt1"/>
              </a:solidFill>
              <a:latin typeface="Arial"/>
              <a:ea typeface="Arial"/>
              <a:cs typeface="Arial"/>
              <a:sym typeface="Arial"/>
            </a:endParaRPr>
          </a:p>
        </p:txBody>
      </p:sp>
      <p:cxnSp>
        <p:nvCxnSpPr>
          <p:cNvPr id="481" name="Google Shape;481;p18"/>
          <p:cNvCxnSpPr>
            <a:stCxn id="479" idx="2"/>
          </p:cNvCxnSpPr>
          <p:nvPr/>
        </p:nvCxnSpPr>
        <p:spPr>
          <a:xfrm>
            <a:off x="3100501" y="3604251"/>
            <a:ext cx="300" cy="249000"/>
          </a:xfrm>
          <a:prstGeom prst="straightConnector1">
            <a:avLst/>
          </a:prstGeom>
          <a:noFill/>
          <a:ln cap="flat" cmpd="sng" w="9525">
            <a:solidFill>
              <a:schemeClr val="dk2"/>
            </a:solidFill>
            <a:prstDash val="dot"/>
            <a:round/>
            <a:headEnd len="sm" w="sm" type="none"/>
            <a:tailEnd len="med" w="med" type="triangle"/>
          </a:ln>
        </p:spPr>
      </p:cxnSp>
      <p:sp>
        <p:nvSpPr>
          <p:cNvPr id="482" name="Google Shape;482;p18"/>
          <p:cNvSpPr/>
          <p:nvPr/>
        </p:nvSpPr>
        <p:spPr>
          <a:xfrm>
            <a:off x="1564650" y="2739575"/>
            <a:ext cx="904500" cy="6636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60500" lIns="60500" spcFirstLastPara="1" rIns="60500" wrap="square" tIns="60500">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lt1"/>
                </a:solidFill>
                <a:latin typeface="Arial"/>
                <a:ea typeface="Arial"/>
                <a:cs typeface="Arial"/>
                <a:sym typeface="Arial"/>
              </a:rPr>
              <a:t>Hand-tuned templates </a:t>
            </a:r>
            <a:endParaRPr b="0" i="0" sz="1100" u="none" cap="none" strike="noStrike">
              <a:solidFill>
                <a:schemeClr val="lt1"/>
              </a:solidFill>
              <a:latin typeface="Arial"/>
              <a:ea typeface="Arial"/>
              <a:cs typeface="Arial"/>
              <a:sym typeface="Arial"/>
            </a:endParaRPr>
          </a:p>
        </p:txBody>
      </p:sp>
      <p:cxnSp>
        <p:nvCxnSpPr>
          <p:cNvPr id="483" name="Google Shape;483;p18"/>
          <p:cNvCxnSpPr>
            <a:stCxn id="469" idx="2"/>
            <a:endCxn id="482" idx="0"/>
          </p:cNvCxnSpPr>
          <p:nvPr/>
        </p:nvCxnSpPr>
        <p:spPr>
          <a:xfrm>
            <a:off x="2016900" y="1219850"/>
            <a:ext cx="0" cy="1519800"/>
          </a:xfrm>
          <a:prstGeom prst="straightConnector1">
            <a:avLst/>
          </a:prstGeom>
          <a:noFill/>
          <a:ln cap="flat" cmpd="sng" w="9525">
            <a:solidFill>
              <a:schemeClr val="dk2"/>
            </a:solidFill>
            <a:prstDash val="solid"/>
            <a:round/>
            <a:headEnd len="sm" w="sm" type="none"/>
            <a:tailEnd len="med" w="med" type="triangle"/>
          </a:ln>
        </p:spPr>
      </p:cxnSp>
      <p:sp>
        <p:nvSpPr>
          <p:cNvPr id="484" name="Google Shape;484;p18"/>
          <p:cNvSpPr txBox="1"/>
          <p:nvPr/>
        </p:nvSpPr>
        <p:spPr>
          <a:xfrm>
            <a:off x="2016896" y="1958688"/>
            <a:ext cx="437700" cy="260700"/>
          </a:xfrm>
          <a:prstGeom prst="rect">
            <a:avLst/>
          </a:prstGeom>
          <a:noFill/>
          <a:ln>
            <a:noFill/>
          </a:ln>
        </p:spPr>
        <p:txBody>
          <a:bodyPr anchorCtr="0" anchor="t" bIns="60500" lIns="60500" spcFirstLastPara="1" rIns="60500" wrap="square" tIns="6050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Arial"/>
                <a:ea typeface="Arial"/>
                <a:cs typeface="Arial"/>
                <a:sym typeface="Arial"/>
              </a:rPr>
              <a:t>(3)</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19"/>
          <p:cNvSpPr txBox="1"/>
          <p:nvPr>
            <p:ph idx="1" type="body"/>
          </p:nvPr>
        </p:nvSpPr>
        <p:spPr>
          <a:xfrm>
            <a:off x="130892" y="738942"/>
            <a:ext cx="8858700" cy="3808200"/>
          </a:xfrm>
          <a:prstGeom prst="rect">
            <a:avLst/>
          </a:prstGeom>
          <a:noFill/>
          <a:ln>
            <a:noFill/>
          </a:ln>
        </p:spPr>
        <p:txBody>
          <a:bodyPr anchorCtr="0" anchor="t" bIns="30250" lIns="60500" spcFirstLastPara="1" rIns="60500" wrap="square" tIns="30250">
            <a:noAutofit/>
          </a:bodyPr>
          <a:lstStyle/>
          <a:p>
            <a:pPr indent="-342900" lvl="0" marL="457200" rtl="0" algn="l">
              <a:lnSpc>
                <a:spcPct val="100000"/>
              </a:lnSpc>
              <a:spcBef>
                <a:spcPts val="400"/>
              </a:spcBef>
              <a:spcAft>
                <a:spcPts val="0"/>
              </a:spcAft>
              <a:buClr>
                <a:schemeClr val="dk1"/>
              </a:buClr>
              <a:buSzPts val="1800"/>
              <a:buChar char="❖"/>
            </a:pPr>
            <a:r>
              <a:rPr lang="en" sz="1800">
                <a:solidFill>
                  <a:schemeClr val="dk1"/>
                </a:solidFill>
              </a:rPr>
              <a:t>We presented </a:t>
            </a:r>
            <a:r>
              <a:rPr b="1" lang="en" sz="1800">
                <a:solidFill>
                  <a:schemeClr val="dk1"/>
                </a:solidFill>
              </a:rPr>
              <a:t>HIDA</a:t>
            </a:r>
            <a:r>
              <a:rPr lang="en" sz="1800">
                <a:solidFill>
                  <a:schemeClr val="dk1"/>
                </a:solidFill>
              </a:rPr>
              <a:t>:</a:t>
            </a:r>
            <a:r>
              <a:rPr lang="en" sz="1800">
                <a:solidFill>
                  <a:schemeClr val="dk1"/>
                </a:solidFill>
                <a:highlight>
                  <a:schemeClr val="lt1"/>
                </a:highlight>
              </a:rPr>
              <a:t>A </a:t>
            </a:r>
            <a:r>
              <a:rPr lang="en" sz="1800" u="sng">
                <a:solidFill>
                  <a:schemeClr val="dk1"/>
                </a:solidFill>
                <a:highlight>
                  <a:schemeClr val="lt1"/>
                </a:highlight>
              </a:rPr>
              <a:t>Hi</a:t>
            </a:r>
            <a:r>
              <a:rPr lang="en" sz="1800">
                <a:solidFill>
                  <a:schemeClr val="dk1"/>
                </a:solidFill>
                <a:highlight>
                  <a:schemeClr val="lt1"/>
                </a:highlight>
              </a:rPr>
              <a:t>erarchical </a:t>
            </a:r>
            <a:r>
              <a:rPr lang="en" sz="1800" u="sng">
                <a:solidFill>
                  <a:schemeClr val="dk1"/>
                </a:solidFill>
                <a:highlight>
                  <a:schemeClr val="lt1"/>
                </a:highlight>
              </a:rPr>
              <a:t>Da</a:t>
            </a:r>
            <a:r>
              <a:rPr lang="en" sz="1800">
                <a:solidFill>
                  <a:schemeClr val="dk1"/>
                </a:solidFill>
                <a:highlight>
                  <a:schemeClr val="lt1"/>
                </a:highlight>
              </a:rPr>
              <a:t>taflow Compiler for High-Level Synthesis </a:t>
            </a:r>
            <a:endParaRPr sz="1800">
              <a:solidFill>
                <a:schemeClr val="dk1"/>
              </a:solidFill>
              <a:highlight>
                <a:schemeClr val="lt1"/>
              </a:highlight>
            </a:endParaRPr>
          </a:p>
          <a:p>
            <a:pPr indent="-342900" lvl="1" marL="914400" rtl="0" algn="l">
              <a:lnSpc>
                <a:spcPct val="100000"/>
              </a:lnSpc>
              <a:spcBef>
                <a:spcPts val="0"/>
              </a:spcBef>
              <a:spcAft>
                <a:spcPts val="0"/>
              </a:spcAft>
              <a:buClr>
                <a:schemeClr val="dk1"/>
              </a:buClr>
              <a:buSzPts val="1800"/>
              <a:buChar char="➢"/>
            </a:pPr>
            <a:r>
              <a:rPr lang="en" sz="1800">
                <a:solidFill>
                  <a:schemeClr val="dk1"/>
                </a:solidFill>
                <a:highlight>
                  <a:schemeClr val="lt1"/>
                </a:highlight>
              </a:rPr>
              <a:t>Can generate </a:t>
            </a:r>
            <a:r>
              <a:rPr lang="en" sz="1800">
                <a:solidFill>
                  <a:schemeClr val="dk1"/>
                </a:solidFill>
              </a:rPr>
              <a:t>optimized hierarchical dataflow structure and efficient, scalable HLS design</a:t>
            </a:r>
            <a:endParaRPr sz="1800">
              <a:solidFill>
                <a:schemeClr val="dk1"/>
              </a:solidFill>
            </a:endParaRPr>
          </a:p>
          <a:p>
            <a:pPr indent="-342900" lvl="1" marL="914400" rtl="0" algn="l">
              <a:lnSpc>
                <a:spcPct val="100000"/>
              </a:lnSpc>
              <a:spcBef>
                <a:spcPts val="0"/>
              </a:spcBef>
              <a:spcAft>
                <a:spcPts val="0"/>
              </a:spcAft>
              <a:buClr>
                <a:schemeClr val="dk1"/>
              </a:buClr>
              <a:buSzPts val="1800"/>
              <a:buFont typeface="Calibri"/>
              <a:buChar char="➢"/>
            </a:pPr>
            <a:r>
              <a:rPr lang="en" sz="1800">
                <a:solidFill>
                  <a:schemeClr val="dk1"/>
                </a:solidFill>
              </a:rPr>
              <a:t>Tackled both the operator-level scheduling and the coarse-grained task-level scheduling</a:t>
            </a:r>
            <a:endParaRPr sz="1800">
              <a:solidFill>
                <a:schemeClr val="dk1"/>
              </a:solidFill>
            </a:endParaRPr>
          </a:p>
          <a:p>
            <a:pPr indent="-342900" lvl="1" marL="914400" rtl="0" algn="l">
              <a:lnSpc>
                <a:spcPct val="100000"/>
              </a:lnSpc>
              <a:spcBef>
                <a:spcPts val="300"/>
              </a:spcBef>
              <a:spcAft>
                <a:spcPts val="0"/>
              </a:spcAft>
              <a:buClr>
                <a:schemeClr val="dk1"/>
              </a:buClr>
              <a:buSzPts val="1800"/>
              <a:buChar char="➢"/>
            </a:pPr>
            <a:r>
              <a:rPr lang="en" sz="1800">
                <a:solidFill>
                  <a:schemeClr val="dk1"/>
                </a:solidFill>
              </a:rPr>
              <a:t>Delivers 8.54x performance compared to ScaleHLS </a:t>
            </a:r>
            <a:endParaRPr sz="1800">
              <a:solidFill>
                <a:schemeClr val="dk1"/>
              </a:solidFill>
            </a:endParaRPr>
          </a:p>
          <a:p>
            <a:pPr indent="-342900" lvl="0" marL="457200" rtl="0" algn="l">
              <a:lnSpc>
                <a:spcPct val="100000"/>
              </a:lnSpc>
              <a:spcBef>
                <a:spcPts val="0"/>
              </a:spcBef>
              <a:spcAft>
                <a:spcPts val="0"/>
              </a:spcAft>
              <a:buClr>
                <a:srgbClr val="13294B"/>
              </a:buClr>
              <a:buSzPts val="1800"/>
              <a:buChar char="❖"/>
            </a:pPr>
            <a:r>
              <a:rPr lang="en" sz="1800">
                <a:solidFill>
                  <a:schemeClr val="dk1"/>
                </a:solidFill>
                <a:highlight>
                  <a:schemeClr val="lt1"/>
                </a:highlight>
              </a:rPr>
              <a:t>We proposed </a:t>
            </a:r>
            <a:r>
              <a:rPr b="1" lang="en" sz="1800">
                <a:solidFill>
                  <a:schemeClr val="dk1"/>
                </a:solidFill>
                <a:highlight>
                  <a:schemeClr val="lt1"/>
                </a:highlight>
              </a:rPr>
              <a:t>PyLog-HLS4ML </a:t>
            </a:r>
            <a:r>
              <a:rPr lang="en" sz="1800">
                <a:solidFill>
                  <a:schemeClr val="dk1"/>
                </a:solidFill>
                <a:highlight>
                  <a:schemeClr val="lt1"/>
                </a:highlight>
              </a:rPr>
              <a:t>flow</a:t>
            </a:r>
            <a:r>
              <a:rPr lang="en" sz="1800">
                <a:solidFill>
                  <a:schemeClr val="dk1"/>
                </a:solidFill>
                <a:highlight>
                  <a:schemeClr val="lt1"/>
                </a:highlight>
              </a:rPr>
              <a:t>: </a:t>
            </a:r>
            <a:endParaRPr sz="1800">
              <a:solidFill>
                <a:schemeClr val="dk1"/>
              </a:solidFill>
              <a:highlight>
                <a:schemeClr val="lt1"/>
              </a:highlight>
            </a:endParaRPr>
          </a:p>
          <a:p>
            <a:pPr indent="-342900" lvl="1" marL="914400" rtl="0" algn="l">
              <a:lnSpc>
                <a:spcPct val="100000"/>
              </a:lnSpc>
              <a:spcBef>
                <a:spcPts val="0"/>
              </a:spcBef>
              <a:spcAft>
                <a:spcPts val="0"/>
              </a:spcAft>
              <a:buClr>
                <a:schemeClr val="dk1"/>
              </a:buClr>
              <a:buSzPts val="1800"/>
              <a:buChar char="➢"/>
            </a:pPr>
            <a:r>
              <a:rPr lang="en" sz="1800">
                <a:solidFill>
                  <a:schemeClr val="dk1"/>
                </a:solidFill>
                <a:highlight>
                  <a:schemeClr val="lt1"/>
                </a:highlight>
              </a:rPr>
              <a:t>Leverage higher-level abstraction for faster prototyping algorithms </a:t>
            </a:r>
            <a:endParaRPr sz="1800">
              <a:solidFill>
                <a:schemeClr val="dk1"/>
              </a:solidFill>
              <a:highlight>
                <a:schemeClr val="lt1"/>
              </a:highlight>
            </a:endParaRPr>
          </a:p>
          <a:p>
            <a:pPr indent="-342900" lvl="1" marL="914400" rtl="0" algn="l">
              <a:lnSpc>
                <a:spcPct val="100000"/>
              </a:lnSpc>
              <a:spcBef>
                <a:spcPts val="0"/>
              </a:spcBef>
              <a:spcAft>
                <a:spcPts val="0"/>
              </a:spcAft>
              <a:buClr>
                <a:schemeClr val="dk1"/>
              </a:buClr>
              <a:buSzPts val="1800"/>
              <a:buChar char="➢"/>
            </a:pPr>
            <a:r>
              <a:rPr lang="en" sz="1800">
                <a:solidFill>
                  <a:schemeClr val="dk1"/>
                </a:solidFill>
                <a:highlight>
                  <a:schemeClr val="lt1"/>
                </a:highlight>
              </a:rPr>
              <a:t>Integrated with current HLS4ML flow</a:t>
            </a:r>
            <a:endParaRPr sz="1800">
              <a:solidFill>
                <a:schemeClr val="dk1"/>
              </a:solidFill>
              <a:highlight>
                <a:schemeClr val="lt1"/>
              </a:highlight>
            </a:endParaRPr>
          </a:p>
          <a:p>
            <a:pPr indent="-342900" lvl="1" marL="914400" rtl="0" algn="l">
              <a:lnSpc>
                <a:spcPct val="100000"/>
              </a:lnSpc>
              <a:spcBef>
                <a:spcPts val="0"/>
              </a:spcBef>
              <a:spcAft>
                <a:spcPts val="0"/>
              </a:spcAft>
              <a:buClr>
                <a:srgbClr val="13294B"/>
              </a:buClr>
              <a:buSzPts val="1800"/>
              <a:buChar char="➢"/>
            </a:pPr>
            <a:r>
              <a:rPr lang="en" sz="1800">
                <a:solidFill>
                  <a:schemeClr val="dk1"/>
                </a:solidFill>
                <a:highlight>
                  <a:schemeClr val="lt1"/>
                </a:highlight>
              </a:rPr>
              <a:t>Delivers similar performance with hand-tuned template while significantly reduce the lines of code and development period </a:t>
            </a:r>
            <a:r>
              <a:rPr lang="en" sz="1800">
                <a:solidFill>
                  <a:srgbClr val="13294B"/>
                </a:solidFill>
                <a:highlight>
                  <a:schemeClr val="lt1"/>
                </a:highlight>
              </a:rPr>
              <a:t> </a:t>
            </a:r>
            <a:r>
              <a:rPr b="1" lang="en" sz="1800">
                <a:solidFill>
                  <a:srgbClr val="13294B"/>
                </a:solidFill>
                <a:highlight>
                  <a:schemeClr val="lt1"/>
                </a:highlight>
              </a:rPr>
              <a:t> </a:t>
            </a:r>
            <a:endParaRPr b="1" sz="1800">
              <a:solidFill>
                <a:srgbClr val="13294B"/>
              </a:solidFill>
              <a:highlight>
                <a:schemeClr val="lt1"/>
              </a:highlight>
            </a:endParaRPr>
          </a:p>
          <a:p>
            <a:pPr indent="-342900" lvl="0" marL="457200" rtl="0" algn="l">
              <a:lnSpc>
                <a:spcPct val="100000"/>
              </a:lnSpc>
              <a:spcBef>
                <a:spcPts val="0"/>
              </a:spcBef>
              <a:spcAft>
                <a:spcPts val="0"/>
              </a:spcAft>
              <a:buClr>
                <a:srgbClr val="13294B"/>
              </a:buClr>
              <a:buSzPts val="1800"/>
              <a:buChar char="❖"/>
            </a:pPr>
            <a:r>
              <a:rPr lang="en" sz="1800">
                <a:solidFill>
                  <a:schemeClr val="dk1"/>
                </a:solidFill>
              </a:rPr>
              <a:t>We hope to deliver efficient toolchains with high performance to the community, targeting data-intensive applications on heterogeneous platforms!</a:t>
            </a:r>
            <a:endParaRPr b="1" sz="1800">
              <a:solidFill>
                <a:srgbClr val="13294B"/>
              </a:solidFill>
              <a:highlight>
                <a:schemeClr val="lt1"/>
              </a:highlight>
            </a:endParaRPr>
          </a:p>
        </p:txBody>
      </p:sp>
      <p:sp>
        <p:nvSpPr>
          <p:cNvPr id="490" name="Google Shape;490;p19"/>
          <p:cNvSpPr txBox="1"/>
          <p:nvPr>
            <p:ph idx="2" type="body"/>
          </p:nvPr>
        </p:nvSpPr>
        <p:spPr>
          <a:xfrm>
            <a:off x="130892" y="168576"/>
            <a:ext cx="8858700" cy="4809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a:t>Conclusions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
          <p:cNvSpPr txBox="1"/>
          <p:nvPr>
            <p:ph idx="1" type="body"/>
          </p:nvPr>
        </p:nvSpPr>
        <p:spPr>
          <a:xfrm>
            <a:off x="130900" y="738948"/>
            <a:ext cx="8858700" cy="38745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400"/>
              </a:spcBef>
              <a:spcAft>
                <a:spcPts val="0"/>
              </a:spcAft>
              <a:buSzPts val="1900"/>
              <a:buNone/>
            </a:pPr>
            <a:r>
              <a:rPr lang="en">
                <a:solidFill>
                  <a:srgbClr val="13294B"/>
                </a:solidFill>
              </a:rPr>
              <a:t>- Our Group’s Goal </a:t>
            </a:r>
            <a:endParaRPr>
              <a:solidFill>
                <a:srgbClr val="13294B"/>
              </a:solidFill>
            </a:endParaRPr>
          </a:p>
          <a:p>
            <a:pPr indent="0" lvl="0" marL="0" rtl="0" algn="l">
              <a:lnSpc>
                <a:spcPct val="100000"/>
              </a:lnSpc>
              <a:spcBef>
                <a:spcPts val="400"/>
              </a:spcBef>
              <a:spcAft>
                <a:spcPts val="0"/>
              </a:spcAft>
              <a:buSzPts val="1900"/>
              <a:buNone/>
            </a:pPr>
            <a:r>
              <a:rPr lang="en">
                <a:solidFill>
                  <a:srgbClr val="13294B"/>
                </a:solidFill>
              </a:rPr>
              <a:t>- HIDA: </a:t>
            </a:r>
            <a:r>
              <a:rPr lang="en">
                <a:solidFill>
                  <a:srgbClr val="13294B"/>
                </a:solidFill>
                <a:highlight>
                  <a:schemeClr val="lt1"/>
                </a:highlight>
              </a:rPr>
              <a:t>A </a:t>
            </a:r>
            <a:r>
              <a:rPr lang="en" u="sng">
                <a:solidFill>
                  <a:srgbClr val="13294B"/>
                </a:solidFill>
                <a:highlight>
                  <a:schemeClr val="lt1"/>
                </a:highlight>
              </a:rPr>
              <a:t>Hi</a:t>
            </a:r>
            <a:r>
              <a:rPr lang="en">
                <a:solidFill>
                  <a:srgbClr val="13294B"/>
                </a:solidFill>
                <a:highlight>
                  <a:schemeClr val="lt1"/>
                </a:highlight>
              </a:rPr>
              <a:t>erarchical </a:t>
            </a:r>
            <a:r>
              <a:rPr lang="en" u="sng">
                <a:solidFill>
                  <a:srgbClr val="13294B"/>
                </a:solidFill>
                <a:highlight>
                  <a:schemeClr val="lt1"/>
                </a:highlight>
              </a:rPr>
              <a:t>Da</a:t>
            </a:r>
            <a:r>
              <a:rPr lang="en">
                <a:solidFill>
                  <a:srgbClr val="13294B"/>
                </a:solidFill>
                <a:highlight>
                  <a:schemeClr val="lt1"/>
                </a:highlight>
              </a:rPr>
              <a:t>taflow Compiler for High-Level Synthesis (ScaleHLS 2.0)</a:t>
            </a:r>
            <a:endParaRPr sz="1000">
              <a:solidFill>
                <a:srgbClr val="13294B"/>
              </a:solidFill>
            </a:endParaRPr>
          </a:p>
          <a:p>
            <a:pPr indent="-254000" lvl="1" marL="609600" rtl="0" algn="l">
              <a:lnSpc>
                <a:spcPct val="100000"/>
              </a:lnSpc>
              <a:spcBef>
                <a:spcPts val="300"/>
              </a:spcBef>
              <a:spcAft>
                <a:spcPts val="0"/>
              </a:spcAft>
              <a:buClr>
                <a:srgbClr val="13294B"/>
              </a:buClr>
              <a:buSzPts val="1600"/>
              <a:buChar char="-"/>
            </a:pPr>
            <a:r>
              <a:rPr lang="en">
                <a:solidFill>
                  <a:srgbClr val="13294B"/>
                </a:solidFill>
              </a:rPr>
              <a:t>Motivation </a:t>
            </a:r>
            <a:endParaRPr>
              <a:solidFill>
                <a:srgbClr val="13294B"/>
              </a:solidFill>
            </a:endParaRPr>
          </a:p>
          <a:p>
            <a:pPr indent="-254000" lvl="1" marL="609600" rtl="0" algn="l">
              <a:lnSpc>
                <a:spcPct val="100000"/>
              </a:lnSpc>
              <a:spcBef>
                <a:spcPts val="0"/>
              </a:spcBef>
              <a:spcAft>
                <a:spcPts val="0"/>
              </a:spcAft>
              <a:buClr>
                <a:srgbClr val="13294B"/>
              </a:buClr>
              <a:buSzPts val="1600"/>
              <a:buChar char="-"/>
            </a:pPr>
            <a:r>
              <a:rPr lang="en">
                <a:solidFill>
                  <a:srgbClr val="13294B"/>
                </a:solidFill>
              </a:rPr>
              <a:t>Framework </a:t>
            </a:r>
            <a:endParaRPr>
              <a:solidFill>
                <a:srgbClr val="13294B"/>
              </a:solidFill>
            </a:endParaRPr>
          </a:p>
          <a:p>
            <a:pPr indent="-254000" lvl="1" marL="609600" rtl="0" algn="l">
              <a:lnSpc>
                <a:spcPct val="100000"/>
              </a:lnSpc>
              <a:spcBef>
                <a:spcPts val="0"/>
              </a:spcBef>
              <a:spcAft>
                <a:spcPts val="0"/>
              </a:spcAft>
              <a:buClr>
                <a:srgbClr val="13294B"/>
              </a:buClr>
              <a:buSzPts val="1600"/>
              <a:buChar char="-"/>
            </a:pPr>
            <a:r>
              <a:rPr lang="en">
                <a:solidFill>
                  <a:srgbClr val="13294B"/>
                </a:solidFill>
              </a:rPr>
              <a:t>Benchmarking results</a:t>
            </a:r>
            <a:endParaRPr sz="1300">
              <a:solidFill>
                <a:srgbClr val="13294B"/>
              </a:solidFill>
            </a:endParaRPr>
          </a:p>
          <a:p>
            <a:pPr indent="0" lvl="0" marL="0" rtl="0" algn="l">
              <a:lnSpc>
                <a:spcPct val="100000"/>
              </a:lnSpc>
              <a:spcBef>
                <a:spcPts val="400"/>
              </a:spcBef>
              <a:spcAft>
                <a:spcPts val="0"/>
              </a:spcAft>
              <a:buSzPts val="1900"/>
              <a:buNone/>
            </a:pPr>
            <a:r>
              <a:rPr lang="en">
                <a:solidFill>
                  <a:srgbClr val="13294B"/>
                </a:solidFill>
              </a:rPr>
              <a:t>-  </a:t>
            </a:r>
            <a:r>
              <a:rPr lang="en" sz="1800">
                <a:solidFill>
                  <a:srgbClr val="13294B"/>
                </a:solidFill>
              </a:rPr>
              <a:t>PyLog2.0: Towards domain specific applications &amp; finer-grained design space explorations</a:t>
            </a:r>
            <a:endParaRPr sz="1800">
              <a:solidFill>
                <a:srgbClr val="13294B"/>
              </a:solidFill>
            </a:endParaRPr>
          </a:p>
          <a:p>
            <a:pPr indent="-254000" lvl="1" marL="609600" rtl="0" algn="l">
              <a:lnSpc>
                <a:spcPct val="100000"/>
              </a:lnSpc>
              <a:spcBef>
                <a:spcPts val="300"/>
              </a:spcBef>
              <a:spcAft>
                <a:spcPts val="0"/>
              </a:spcAft>
              <a:buClr>
                <a:srgbClr val="13294B"/>
              </a:buClr>
              <a:buSzPts val="1600"/>
              <a:buChar char="-"/>
            </a:pPr>
            <a:r>
              <a:rPr lang="en">
                <a:solidFill>
                  <a:srgbClr val="13294B"/>
                </a:solidFill>
              </a:rPr>
              <a:t>Motivation </a:t>
            </a:r>
            <a:endParaRPr>
              <a:solidFill>
                <a:srgbClr val="13294B"/>
              </a:solidFill>
            </a:endParaRPr>
          </a:p>
          <a:p>
            <a:pPr indent="-254000" lvl="1" marL="609600" rtl="0" algn="l">
              <a:lnSpc>
                <a:spcPct val="100000"/>
              </a:lnSpc>
              <a:spcBef>
                <a:spcPts val="0"/>
              </a:spcBef>
              <a:spcAft>
                <a:spcPts val="0"/>
              </a:spcAft>
              <a:buClr>
                <a:srgbClr val="13294B"/>
              </a:buClr>
              <a:buSzPts val="1600"/>
              <a:buChar char="-"/>
            </a:pPr>
            <a:r>
              <a:rPr lang="en">
                <a:solidFill>
                  <a:srgbClr val="13294B"/>
                </a:solidFill>
              </a:rPr>
              <a:t>Framework </a:t>
            </a:r>
            <a:endParaRPr>
              <a:solidFill>
                <a:srgbClr val="13294B"/>
              </a:solidFill>
            </a:endParaRPr>
          </a:p>
          <a:p>
            <a:pPr indent="-254000" lvl="1" marL="609600" rtl="0" algn="l">
              <a:lnSpc>
                <a:spcPct val="100000"/>
              </a:lnSpc>
              <a:spcBef>
                <a:spcPts val="0"/>
              </a:spcBef>
              <a:spcAft>
                <a:spcPts val="0"/>
              </a:spcAft>
              <a:buClr>
                <a:srgbClr val="13294B"/>
              </a:buClr>
              <a:buSzPts val="1600"/>
              <a:buChar char="-"/>
            </a:pPr>
            <a:r>
              <a:rPr lang="en">
                <a:solidFill>
                  <a:srgbClr val="13294B"/>
                </a:solidFill>
              </a:rPr>
              <a:t>Integration with </a:t>
            </a:r>
            <a:r>
              <a:rPr lang="en"/>
              <a:t>HLS4ML</a:t>
            </a:r>
            <a:r>
              <a:rPr lang="en">
                <a:solidFill>
                  <a:srgbClr val="13294B"/>
                </a:solidFill>
              </a:rPr>
              <a:t> </a:t>
            </a:r>
            <a:endParaRPr>
              <a:solidFill>
                <a:srgbClr val="13294B"/>
              </a:solidFill>
            </a:endParaRPr>
          </a:p>
          <a:p>
            <a:pPr indent="-254000" lvl="1" marL="609600" rtl="0" algn="l">
              <a:lnSpc>
                <a:spcPct val="100000"/>
              </a:lnSpc>
              <a:spcBef>
                <a:spcPts val="0"/>
              </a:spcBef>
              <a:spcAft>
                <a:spcPts val="0"/>
              </a:spcAft>
              <a:buClr>
                <a:srgbClr val="13294B"/>
              </a:buClr>
              <a:buSzPts val="1600"/>
              <a:buChar char="-"/>
            </a:pPr>
            <a:r>
              <a:rPr lang="en">
                <a:solidFill>
                  <a:srgbClr val="13294B"/>
                </a:solidFill>
              </a:rPr>
              <a:t>Benchmarking results </a:t>
            </a:r>
            <a:endParaRPr>
              <a:solidFill>
                <a:srgbClr val="13294B"/>
              </a:solidFill>
            </a:endParaRPr>
          </a:p>
          <a:p>
            <a:pPr indent="0" lvl="0" marL="0" rtl="0" algn="l">
              <a:lnSpc>
                <a:spcPct val="100000"/>
              </a:lnSpc>
              <a:spcBef>
                <a:spcPts val="400"/>
              </a:spcBef>
              <a:spcAft>
                <a:spcPts val="0"/>
              </a:spcAft>
              <a:buSzPts val="1900"/>
              <a:buNone/>
            </a:pPr>
            <a:r>
              <a:rPr lang="en"/>
              <a:t>- Conclusion </a:t>
            </a:r>
            <a:endParaRPr/>
          </a:p>
          <a:p>
            <a:pPr indent="0" lvl="0" marL="0" rtl="0" algn="l">
              <a:lnSpc>
                <a:spcPct val="100000"/>
              </a:lnSpc>
              <a:spcBef>
                <a:spcPts val="400"/>
              </a:spcBef>
              <a:spcAft>
                <a:spcPts val="0"/>
              </a:spcAft>
              <a:buSzPts val="1900"/>
              <a:buNone/>
            </a:pPr>
            <a:r>
              <a:t/>
            </a:r>
            <a:endParaRPr/>
          </a:p>
          <a:p>
            <a:pPr indent="0" lvl="0" marL="0" rtl="0" algn="l">
              <a:lnSpc>
                <a:spcPct val="100000"/>
              </a:lnSpc>
              <a:spcBef>
                <a:spcPts val="400"/>
              </a:spcBef>
              <a:spcAft>
                <a:spcPts val="0"/>
              </a:spcAft>
              <a:buSzPts val="1900"/>
              <a:buNone/>
            </a:pPr>
            <a:r>
              <a:t/>
            </a:r>
            <a:endParaRPr sz="1700"/>
          </a:p>
          <a:p>
            <a:pPr indent="0" lvl="0" marL="0" rtl="0" algn="l">
              <a:lnSpc>
                <a:spcPct val="100000"/>
              </a:lnSpc>
              <a:spcBef>
                <a:spcPts val="400"/>
              </a:spcBef>
              <a:spcAft>
                <a:spcPts val="0"/>
              </a:spcAft>
              <a:buSzPts val="1900"/>
              <a:buNone/>
            </a:pPr>
            <a:r>
              <a:t/>
            </a:r>
            <a:endParaRPr sz="2000"/>
          </a:p>
          <a:p>
            <a:pPr indent="0" lvl="0" marL="0" rtl="0" algn="l">
              <a:lnSpc>
                <a:spcPct val="100000"/>
              </a:lnSpc>
              <a:spcBef>
                <a:spcPts val="400"/>
              </a:spcBef>
              <a:spcAft>
                <a:spcPts val="0"/>
              </a:spcAft>
              <a:buSzPts val="1900"/>
              <a:buNone/>
            </a:pPr>
            <a:r>
              <a:t/>
            </a:r>
            <a:endParaRPr/>
          </a:p>
          <a:p>
            <a:pPr indent="0" lvl="0" marL="304800" rtl="0" algn="l">
              <a:lnSpc>
                <a:spcPct val="100000"/>
              </a:lnSpc>
              <a:spcBef>
                <a:spcPts val="400"/>
              </a:spcBef>
              <a:spcAft>
                <a:spcPts val="0"/>
              </a:spcAft>
              <a:buSzPts val="1900"/>
              <a:buNone/>
            </a:pPr>
            <a:r>
              <a:t/>
            </a:r>
            <a:endParaRPr/>
          </a:p>
        </p:txBody>
      </p:sp>
      <p:sp>
        <p:nvSpPr>
          <p:cNvPr id="120" name="Google Shape;120;p2"/>
          <p:cNvSpPr txBox="1"/>
          <p:nvPr>
            <p:ph idx="12" type="sldNum"/>
          </p:nvPr>
        </p:nvSpPr>
        <p:spPr>
          <a:xfrm>
            <a:off x="548936" y="4789224"/>
            <a:ext cx="353100" cy="2742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121" name="Google Shape;121;p2"/>
          <p:cNvSpPr txBox="1"/>
          <p:nvPr>
            <p:ph idx="2" type="body"/>
          </p:nvPr>
        </p:nvSpPr>
        <p:spPr>
          <a:xfrm>
            <a:off x="130892" y="168576"/>
            <a:ext cx="8858700" cy="4809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a:t>Presentation Outlines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20"/>
          <p:cNvSpPr txBox="1"/>
          <p:nvPr>
            <p:ph idx="1" type="body"/>
          </p:nvPr>
        </p:nvSpPr>
        <p:spPr>
          <a:xfrm>
            <a:off x="3396024" y="2090848"/>
            <a:ext cx="3357300" cy="4809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400"/>
              </a:spcBef>
              <a:spcAft>
                <a:spcPts val="0"/>
              </a:spcAft>
              <a:buSzPts val="1900"/>
              <a:buNone/>
            </a:pPr>
            <a:r>
              <a:rPr lang="en" sz="2900"/>
              <a:t>Thanks!  </a:t>
            </a:r>
            <a:endParaRPr sz="2900"/>
          </a:p>
        </p:txBody>
      </p:sp>
      <p:sp>
        <p:nvSpPr>
          <p:cNvPr id="496" name="Google Shape;496;p20"/>
          <p:cNvSpPr txBox="1"/>
          <p:nvPr>
            <p:ph idx="2" type="body"/>
          </p:nvPr>
        </p:nvSpPr>
        <p:spPr>
          <a:xfrm>
            <a:off x="130892" y="168576"/>
            <a:ext cx="8858700" cy="4809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500"/>
              </a:spcBef>
              <a:spcAft>
                <a:spcPts val="0"/>
              </a:spcAft>
              <a:buSzPts val="2400"/>
              <a:buNone/>
            </a:pPr>
            <a:r>
              <a:rPr lang="en"/>
              <a:t>Q &amp; A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0"/>
          <p:cNvSpPr txBox="1"/>
          <p:nvPr>
            <p:ph idx="1" type="body"/>
          </p:nvPr>
        </p:nvSpPr>
        <p:spPr>
          <a:xfrm>
            <a:off x="130892" y="738942"/>
            <a:ext cx="8858700" cy="1391100"/>
          </a:xfrm>
          <a:prstGeom prst="rect">
            <a:avLst/>
          </a:prstGeom>
          <a:noFill/>
          <a:ln>
            <a:noFill/>
          </a:ln>
        </p:spPr>
        <p:txBody>
          <a:bodyPr anchorCtr="0" anchor="t" bIns="30250" lIns="60500" spcFirstLastPara="1" rIns="60500" wrap="square" tIns="30250">
            <a:noAutofit/>
          </a:bodyPr>
          <a:lstStyle/>
          <a:p>
            <a:pPr indent="-254000" lvl="0" marL="254000" rtl="0" algn="l">
              <a:lnSpc>
                <a:spcPct val="100000"/>
              </a:lnSpc>
              <a:spcBef>
                <a:spcPts val="0"/>
              </a:spcBef>
              <a:spcAft>
                <a:spcPts val="0"/>
              </a:spcAft>
              <a:buClr>
                <a:srgbClr val="13294B"/>
              </a:buClr>
              <a:buSzPts val="1900"/>
              <a:buFont typeface="Noto Sans Symbols"/>
              <a:buChar char="▪"/>
            </a:pPr>
            <a:r>
              <a:rPr lang="en"/>
              <a:t>Huge </a:t>
            </a:r>
            <a:r>
              <a:rPr i="1" lang="en"/>
              <a:t>gap</a:t>
            </a:r>
            <a:r>
              <a:rPr lang="en"/>
              <a:t> between </a:t>
            </a:r>
            <a:r>
              <a:rPr i="1" lang="en"/>
              <a:t>hardware</a:t>
            </a:r>
            <a:r>
              <a:rPr lang="en"/>
              <a:t> abstraction levels and </a:t>
            </a:r>
            <a:r>
              <a:rPr i="1" lang="en"/>
              <a:t>software</a:t>
            </a:r>
            <a:r>
              <a:rPr lang="en"/>
              <a:t> abstraction levels</a:t>
            </a:r>
            <a:endParaRPr/>
          </a:p>
          <a:p>
            <a:pPr indent="-254000" lvl="0" marL="254000" rtl="0" algn="l">
              <a:lnSpc>
                <a:spcPct val="100000"/>
              </a:lnSpc>
              <a:spcBef>
                <a:spcPts val="400"/>
              </a:spcBef>
              <a:spcAft>
                <a:spcPts val="0"/>
              </a:spcAft>
              <a:buClr>
                <a:srgbClr val="13294B"/>
              </a:buClr>
              <a:buSzPts val="1900"/>
              <a:buFont typeface="Noto Sans Symbols"/>
              <a:buChar char="▪"/>
            </a:pPr>
            <a:r>
              <a:rPr i="1" lang="en"/>
              <a:t>Large</a:t>
            </a:r>
            <a:r>
              <a:rPr lang="en"/>
              <a:t> number of applications/frameworks are developed with</a:t>
            </a:r>
            <a:r>
              <a:rPr i="1" lang="en"/>
              <a:t> high-level </a:t>
            </a:r>
            <a:r>
              <a:rPr lang="en"/>
              <a:t>languages</a:t>
            </a:r>
            <a:endParaRPr/>
          </a:p>
          <a:p>
            <a:pPr indent="-254000" lvl="0" marL="254000" rtl="0" algn="l">
              <a:lnSpc>
                <a:spcPct val="100000"/>
              </a:lnSpc>
              <a:spcBef>
                <a:spcPts val="400"/>
              </a:spcBef>
              <a:spcAft>
                <a:spcPts val="0"/>
              </a:spcAft>
              <a:buClr>
                <a:srgbClr val="13294B"/>
              </a:buClr>
              <a:buSzPts val="1900"/>
              <a:buFont typeface="Noto Sans Symbols"/>
              <a:buChar char="▪"/>
            </a:pPr>
            <a:r>
              <a:rPr lang="en"/>
              <a:t>HIDA targets automated optimization towards </a:t>
            </a:r>
            <a:r>
              <a:rPr lang="en">
                <a:solidFill>
                  <a:srgbClr val="C00000"/>
                </a:solidFill>
              </a:rPr>
              <a:t>ML model</a:t>
            </a:r>
            <a:r>
              <a:rPr lang="en"/>
              <a:t> and </a:t>
            </a:r>
            <a:r>
              <a:rPr lang="en">
                <a:solidFill>
                  <a:srgbClr val="C00000"/>
                </a:solidFill>
              </a:rPr>
              <a:t>unoptimized HLS designs</a:t>
            </a:r>
            <a:endParaRPr>
              <a:solidFill>
                <a:srgbClr val="C00000"/>
              </a:solidFill>
            </a:endParaRPr>
          </a:p>
          <a:p>
            <a:pPr indent="-254000" lvl="0" marL="254000" rtl="0" algn="l">
              <a:lnSpc>
                <a:spcPct val="100000"/>
              </a:lnSpc>
              <a:spcBef>
                <a:spcPts val="400"/>
              </a:spcBef>
              <a:spcAft>
                <a:spcPts val="0"/>
              </a:spcAft>
              <a:buClr>
                <a:srgbClr val="13294B"/>
              </a:buClr>
              <a:buSzPts val="1900"/>
              <a:buFont typeface="Noto Sans Symbols"/>
              <a:buChar char="▪"/>
            </a:pPr>
            <a:r>
              <a:rPr lang="en"/>
              <a:t>PyLog focuses on integrating Python </a:t>
            </a:r>
            <a:r>
              <a:rPr lang="en">
                <a:solidFill>
                  <a:srgbClr val="C00000"/>
                </a:solidFill>
              </a:rPr>
              <a:t>language</a:t>
            </a:r>
            <a:r>
              <a:rPr lang="en"/>
              <a:t> into the overall flow  </a:t>
            </a:r>
            <a:endParaRPr/>
          </a:p>
        </p:txBody>
      </p:sp>
      <p:sp>
        <p:nvSpPr>
          <p:cNvPr id="128" name="Google Shape;128;p10"/>
          <p:cNvSpPr txBox="1"/>
          <p:nvPr>
            <p:ph idx="2" type="body"/>
          </p:nvPr>
        </p:nvSpPr>
        <p:spPr>
          <a:xfrm>
            <a:off x="86627" y="111550"/>
            <a:ext cx="8378100" cy="3183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None/>
            </a:pPr>
            <a:r>
              <a:rPr lang="en"/>
              <a:t>Gap between Hardware and Software Abstraction Levels</a:t>
            </a:r>
            <a:endParaRPr/>
          </a:p>
        </p:txBody>
      </p:sp>
      <p:sp>
        <p:nvSpPr>
          <p:cNvPr id="129" name="Google Shape;129;p10"/>
          <p:cNvSpPr/>
          <p:nvPr/>
        </p:nvSpPr>
        <p:spPr>
          <a:xfrm>
            <a:off x="1399556" y="2350746"/>
            <a:ext cx="6534900" cy="359400"/>
          </a:xfrm>
          <a:prstGeom prst="leftRightArrow">
            <a:avLst>
              <a:gd fmla="val 50000" name="adj1"/>
              <a:gd fmla="val 50000" name="adj2"/>
            </a:avLst>
          </a:prstGeom>
          <a:gradFill>
            <a:gsLst>
              <a:gs pos="0">
                <a:srgbClr val="F4F8FB"/>
              </a:gs>
              <a:gs pos="52000">
                <a:srgbClr val="B7CCE4"/>
              </a:gs>
              <a:gs pos="77000">
                <a:srgbClr val="93B3D7"/>
              </a:gs>
              <a:gs pos="100000">
                <a:srgbClr val="366092"/>
              </a:gs>
            </a:gsLst>
            <a:lin ang="10800025" scaled="0"/>
          </a:gra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30" name="Google Shape;130;p10"/>
          <p:cNvSpPr txBox="1"/>
          <p:nvPr/>
        </p:nvSpPr>
        <p:spPr>
          <a:xfrm>
            <a:off x="427618" y="2142799"/>
            <a:ext cx="23472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chemeClr val="dk1"/>
                </a:solidFill>
                <a:latin typeface="Calibri"/>
                <a:ea typeface="Calibri"/>
                <a:cs typeface="Calibri"/>
                <a:sym typeface="Calibri"/>
              </a:rPr>
              <a:t>Low-Level Abstraction</a:t>
            </a:r>
            <a:endParaRPr b="0" i="0" sz="900" u="none" cap="none" strike="noStrike">
              <a:solidFill>
                <a:srgbClr val="000000"/>
              </a:solidFill>
              <a:latin typeface="Arial"/>
              <a:ea typeface="Arial"/>
              <a:cs typeface="Arial"/>
              <a:sym typeface="Arial"/>
            </a:endParaRPr>
          </a:p>
        </p:txBody>
      </p:sp>
      <p:sp>
        <p:nvSpPr>
          <p:cNvPr id="131" name="Google Shape;131;p10"/>
          <p:cNvSpPr txBox="1"/>
          <p:nvPr/>
        </p:nvSpPr>
        <p:spPr>
          <a:xfrm>
            <a:off x="7208784" y="2117252"/>
            <a:ext cx="19209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chemeClr val="dk1"/>
                </a:solidFill>
                <a:latin typeface="Calibri"/>
                <a:ea typeface="Calibri"/>
                <a:cs typeface="Calibri"/>
                <a:sym typeface="Calibri"/>
              </a:rPr>
              <a:t>High-Level Abstraction</a:t>
            </a:r>
            <a:endParaRPr b="0" i="0" sz="900" u="none" cap="none" strike="noStrike">
              <a:solidFill>
                <a:srgbClr val="000000"/>
              </a:solidFill>
              <a:latin typeface="Arial"/>
              <a:ea typeface="Arial"/>
              <a:cs typeface="Arial"/>
              <a:sym typeface="Arial"/>
            </a:endParaRPr>
          </a:p>
        </p:txBody>
      </p:sp>
      <p:sp>
        <p:nvSpPr>
          <p:cNvPr id="132" name="Google Shape;132;p10"/>
          <p:cNvSpPr txBox="1"/>
          <p:nvPr/>
        </p:nvSpPr>
        <p:spPr>
          <a:xfrm>
            <a:off x="1649832" y="2658276"/>
            <a:ext cx="604800" cy="461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chemeClr val="dk1"/>
                </a:solidFill>
                <a:latin typeface="Calibri"/>
                <a:ea typeface="Calibri"/>
                <a:cs typeface="Calibri"/>
                <a:sym typeface="Calibri"/>
              </a:rPr>
              <a:t>Circuit design</a:t>
            </a:r>
            <a:endParaRPr b="0" i="0" sz="900" u="none" cap="none" strike="noStrike">
              <a:solidFill>
                <a:srgbClr val="000000"/>
              </a:solidFill>
              <a:latin typeface="Arial"/>
              <a:ea typeface="Arial"/>
              <a:cs typeface="Arial"/>
              <a:sym typeface="Arial"/>
            </a:endParaRPr>
          </a:p>
        </p:txBody>
      </p:sp>
      <p:sp>
        <p:nvSpPr>
          <p:cNvPr id="133" name="Google Shape;133;p10"/>
          <p:cNvSpPr txBox="1"/>
          <p:nvPr/>
        </p:nvSpPr>
        <p:spPr>
          <a:xfrm>
            <a:off x="2800702" y="2644997"/>
            <a:ext cx="608400" cy="461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chemeClr val="dk1"/>
                </a:solidFill>
                <a:latin typeface="Calibri"/>
                <a:ea typeface="Calibri"/>
                <a:cs typeface="Calibri"/>
                <a:sym typeface="Calibri"/>
              </a:rPr>
              <a:t>Verilog/VHDL</a:t>
            </a:r>
            <a:endParaRPr b="0" i="0" sz="900" u="none" cap="none" strike="noStrike">
              <a:solidFill>
                <a:srgbClr val="000000"/>
              </a:solidFill>
              <a:latin typeface="Arial"/>
              <a:ea typeface="Arial"/>
              <a:cs typeface="Arial"/>
              <a:sym typeface="Arial"/>
            </a:endParaRPr>
          </a:p>
        </p:txBody>
      </p:sp>
      <p:sp>
        <p:nvSpPr>
          <p:cNvPr id="134" name="Google Shape;134;p10"/>
          <p:cNvSpPr txBox="1"/>
          <p:nvPr/>
        </p:nvSpPr>
        <p:spPr>
          <a:xfrm>
            <a:off x="2251839" y="2732025"/>
            <a:ext cx="6606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chemeClr val="dk1"/>
                </a:solidFill>
                <a:latin typeface="Calibri"/>
                <a:ea typeface="Calibri"/>
                <a:cs typeface="Calibri"/>
                <a:sym typeface="Calibri"/>
              </a:rPr>
              <a:t>Netlists</a:t>
            </a:r>
            <a:endParaRPr b="0" i="0" sz="900" u="none" cap="none" strike="noStrike">
              <a:solidFill>
                <a:srgbClr val="000000"/>
              </a:solidFill>
              <a:latin typeface="Arial"/>
              <a:ea typeface="Arial"/>
              <a:cs typeface="Arial"/>
              <a:sym typeface="Arial"/>
            </a:endParaRPr>
          </a:p>
        </p:txBody>
      </p:sp>
      <p:sp>
        <p:nvSpPr>
          <p:cNvPr id="135" name="Google Shape;135;p10"/>
          <p:cNvSpPr txBox="1"/>
          <p:nvPr/>
        </p:nvSpPr>
        <p:spPr>
          <a:xfrm>
            <a:off x="5417508" y="2644997"/>
            <a:ext cx="669300" cy="461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C00000"/>
                </a:solidFill>
                <a:latin typeface="Calibri"/>
                <a:ea typeface="Calibri"/>
                <a:cs typeface="Calibri"/>
                <a:sym typeface="Calibri"/>
              </a:rPr>
              <a:t>C/C++/</a:t>
            </a:r>
            <a:r>
              <a:rPr b="0" i="0" lang="en" sz="1300" u="none" cap="none" strike="noStrike">
                <a:solidFill>
                  <a:schemeClr val="dk1"/>
                </a:solidFill>
                <a:latin typeface="Calibri"/>
                <a:ea typeface="Calibri"/>
                <a:cs typeface="Calibri"/>
                <a:sym typeface="Calibri"/>
              </a:rPr>
              <a:t>OpenCL</a:t>
            </a:r>
            <a:endParaRPr b="0" i="0" sz="900" u="none" cap="none" strike="noStrike">
              <a:solidFill>
                <a:schemeClr val="dk1"/>
              </a:solidFill>
              <a:latin typeface="Arial"/>
              <a:ea typeface="Arial"/>
              <a:cs typeface="Arial"/>
              <a:sym typeface="Arial"/>
            </a:endParaRPr>
          </a:p>
        </p:txBody>
      </p:sp>
      <p:sp>
        <p:nvSpPr>
          <p:cNvPr id="136" name="Google Shape;136;p10"/>
          <p:cNvSpPr txBox="1"/>
          <p:nvPr/>
        </p:nvSpPr>
        <p:spPr>
          <a:xfrm>
            <a:off x="6264274" y="2712416"/>
            <a:ext cx="6693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C00000"/>
                </a:solidFill>
                <a:latin typeface="Calibri"/>
                <a:ea typeface="Calibri"/>
                <a:cs typeface="Calibri"/>
                <a:sym typeface="Calibri"/>
              </a:rPr>
              <a:t>Python</a:t>
            </a:r>
            <a:endParaRPr b="0" i="0" sz="900" u="none" cap="none" strike="noStrike">
              <a:solidFill>
                <a:srgbClr val="000000"/>
              </a:solidFill>
              <a:latin typeface="Arial"/>
              <a:ea typeface="Arial"/>
              <a:cs typeface="Arial"/>
              <a:sym typeface="Arial"/>
            </a:endParaRPr>
          </a:p>
        </p:txBody>
      </p:sp>
      <p:sp>
        <p:nvSpPr>
          <p:cNvPr id="137" name="Google Shape;137;p10"/>
          <p:cNvSpPr txBox="1"/>
          <p:nvPr/>
        </p:nvSpPr>
        <p:spPr>
          <a:xfrm>
            <a:off x="6969153" y="2725206"/>
            <a:ext cx="10500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chemeClr val="dk1"/>
                </a:solidFill>
                <a:latin typeface="Calibri"/>
                <a:ea typeface="Calibri"/>
                <a:cs typeface="Calibri"/>
                <a:sym typeface="Calibri"/>
              </a:rPr>
              <a:t>Haskell/Scala</a:t>
            </a:r>
            <a:endParaRPr b="0" i="0" sz="900" u="none" cap="none" strike="noStrike">
              <a:solidFill>
                <a:srgbClr val="000000"/>
              </a:solidFill>
              <a:latin typeface="Arial"/>
              <a:ea typeface="Arial"/>
              <a:cs typeface="Arial"/>
              <a:sym typeface="Arial"/>
            </a:endParaRPr>
          </a:p>
        </p:txBody>
      </p:sp>
      <p:cxnSp>
        <p:nvCxnSpPr>
          <p:cNvPr id="138" name="Google Shape;138;p10"/>
          <p:cNvCxnSpPr/>
          <p:nvPr/>
        </p:nvCxnSpPr>
        <p:spPr>
          <a:xfrm>
            <a:off x="1901964" y="2421943"/>
            <a:ext cx="0" cy="336000"/>
          </a:xfrm>
          <a:prstGeom prst="straightConnector1">
            <a:avLst/>
          </a:prstGeom>
          <a:noFill/>
          <a:ln cap="flat" cmpd="sng" w="25400">
            <a:solidFill>
              <a:srgbClr val="BD4B48"/>
            </a:solidFill>
            <a:prstDash val="solid"/>
            <a:round/>
            <a:headEnd len="sm" w="sm" type="none"/>
            <a:tailEnd len="sm" w="sm" type="none"/>
          </a:ln>
        </p:spPr>
      </p:cxnSp>
      <p:cxnSp>
        <p:nvCxnSpPr>
          <p:cNvPr id="139" name="Google Shape;139;p10"/>
          <p:cNvCxnSpPr/>
          <p:nvPr/>
        </p:nvCxnSpPr>
        <p:spPr>
          <a:xfrm>
            <a:off x="2555786" y="2421943"/>
            <a:ext cx="0" cy="336000"/>
          </a:xfrm>
          <a:prstGeom prst="straightConnector1">
            <a:avLst/>
          </a:prstGeom>
          <a:noFill/>
          <a:ln cap="flat" cmpd="sng" w="25400">
            <a:solidFill>
              <a:srgbClr val="BD4B48"/>
            </a:solidFill>
            <a:prstDash val="solid"/>
            <a:round/>
            <a:headEnd len="sm" w="sm" type="none"/>
            <a:tailEnd len="sm" w="sm" type="none"/>
          </a:ln>
        </p:spPr>
      </p:cxnSp>
      <p:cxnSp>
        <p:nvCxnSpPr>
          <p:cNvPr id="140" name="Google Shape;140;p10"/>
          <p:cNvCxnSpPr/>
          <p:nvPr/>
        </p:nvCxnSpPr>
        <p:spPr>
          <a:xfrm>
            <a:off x="3052167" y="2421943"/>
            <a:ext cx="0" cy="336000"/>
          </a:xfrm>
          <a:prstGeom prst="straightConnector1">
            <a:avLst/>
          </a:prstGeom>
          <a:noFill/>
          <a:ln cap="flat" cmpd="sng" w="25400">
            <a:solidFill>
              <a:srgbClr val="BD4B48"/>
            </a:solidFill>
            <a:prstDash val="solid"/>
            <a:round/>
            <a:headEnd len="sm" w="sm" type="none"/>
            <a:tailEnd len="sm" w="sm" type="none"/>
          </a:ln>
        </p:spPr>
      </p:cxnSp>
      <p:cxnSp>
        <p:nvCxnSpPr>
          <p:cNvPr id="141" name="Google Shape;141;p10"/>
          <p:cNvCxnSpPr/>
          <p:nvPr/>
        </p:nvCxnSpPr>
        <p:spPr>
          <a:xfrm>
            <a:off x="5714261" y="2418469"/>
            <a:ext cx="0" cy="336000"/>
          </a:xfrm>
          <a:prstGeom prst="straightConnector1">
            <a:avLst/>
          </a:prstGeom>
          <a:noFill/>
          <a:ln cap="flat" cmpd="sng" w="25400">
            <a:solidFill>
              <a:srgbClr val="BD4B48"/>
            </a:solidFill>
            <a:prstDash val="solid"/>
            <a:round/>
            <a:headEnd len="sm" w="sm" type="none"/>
            <a:tailEnd len="sm" w="sm" type="none"/>
          </a:ln>
        </p:spPr>
      </p:cxnSp>
      <p:cxnSp>
        <p:nvCxnSpPr>
          <p:cNvPr id="142" name="Google Shape;142;p10"/>
          <p:cNvCxnSpPr/>
          <p:nvPr/>
        </p:nvCxnSpPr>
        <p:spPr>
          <a:xfrm>
            <a:off x="6572893" y="2418469"/>
            <a:ext cx="0" cy="336000"/>
          </a:xfrm>
          <a:prstGeom prst="straightConnector1">
            <a:avLst/>
          </a:prstGeom>
          <a:noFill/>
          <a:ln cap="flat" cmpd="sng" w="25400">
            <a:solidFill>
              <a:srgbClr val="BD4B48"/>
            </a:solidFill>
            <a:prstDash val="solid"/>
            <a:round/>
            <a:headEnd len="sm" w="sm" type="none"/>
            <a:tailEnd len="sm" w="sm" type="none"/>
          </a:ln>
        </p:spPr>
      </p:cxnSp>
      <p:cxnSp>
        <p:nvCxnSpPr>
          <p:cNvPr id="143" name="Google Shape;143;p10"/>
          <p:cNvCxnSpPr/>
          <p:nvPr/>
        </p:nvCxnSpPr>
        <p:spPr>
          <a:xfrm>
            <a:off x="7268681" y="2421943"/>
            <a:ext cx="0" cy="336000"/>
          </a:xfrm>
          <a:prstGeom prst="straightConnector1">
            <a:avLst/>
          </a:prstGeom>
          <a:noFill/>
          <a:ln cap="flat" cmpd="sng" w="25400">
            <a:solidFill>
              <a:srgbClr val="BD4B48"/>
            </a:solidFill>
            <a:prstDash val="solid"/>
            <a:round/>
            <a:headEnd len="sm" w="sm" type="none"/>
            <a:tailEnd len="sm" w="sm" type="none"/>
          </a:ln>
        </p:spPr>
      </p:cxnSp>
      <p:sp>
        <p:nvSpPr>
          <p:cNvPr id="144" name="Google Shape;144;p10"/>
          <p:cNvSpPr txBox="1"/>
          <p:nvPr/>
        </p:nvSpPr>
        <p:spPr>
          <a:xfrm>
            <a:off x="1964930" y="3086292"/>
            <a:ext cx="1120500" cy="461400"/>
          </a:xfrm>
          <a:prstGeom prst="rect">
            <a:avLst/>
          </a:prstGeom>
          <a:no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1300"/>
              <a:buFont typeface="Arial"/>
              <a:buNone/>
            </a:pPr>
            <a:r>
              <a:rPr b="1" i="0" lang="en" sz="1300" u="none" cap="none" strike="noStrike">
                <a:solidFill>
                  <a:schemeClr val="dk1"/>
                </a:solidFill>
                <a:latin typeface="Calibri"/>
                <a:ea typeface="Calibri"/>
                <a:cs typeface="Calibri"/>
                <a:sym typeface="Calibri"/>
              </a:rPr>
              <a:t>Hardware Abstraction</a:t>
            </a:r>
            <a:endParaRPr b="0" i="0" sz="900" u="none" cap="none" strike="noStrike">
              <a:solidFill>
                <a:srgbClr val="000000"/>
              </a:solidFill>
              <a:latin typeface="Arial"/>
              <a:ea typeface="Arial"/>
              <a:cs typeface="Arial"/>
              <a:sym typeface="Arial"/>
            </a:endParaRPr>
          </a:p>
        </p:txBody>
      </p:sp>
      <p:sp>
        <p:nvSpPr>
          <p:cNvPr id="145" name="Google Shape;145;p10"/>
          <p:cNvSpPr txBox="1"/>
          <p:nvPr/>
        </p:nvSpPr>
        <p:spPr>
          <a:xfrm>
            <a:off x="5861068" y="3086292"/>
            <a:ext cx="1360200" cy="461400"/>
          </a:xfrm>
          <a:prstGeom prst="rect">
            <a:avLst/>
          </a:prstGeom>
          <a:no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1300"/>
              <a:buFont typeface="Arial"/>
              <a:buNone/>
            </a:pPr>
            <a:r>
              <a:rPr b="1" i="0" lang="en" sz="1300" u="none" cap="none" strike="noStrike">
                <a:solidFill>
                  <a:schemeClr val="dk1"/>
                </a:solidFill>
                <a:latin typeface="Calibri"/>
                <a:ea typeface="Calibri"/>
                <a:cs typeface="Calibri"/>
                <a:sym typeface="Calibri"/>
              </a:rPr>
              <a:t>Software Abstraction</a:t>
            </a:r>
            <a:endParaRPr b="0" i="0" sz="900" u="none" cap="none" strike="noStrike">
              <a:solidFill>
                <a:srgbClr val="000000"/>
              </a:solidFill>
              <a:latin typeface="Arial"/>
              <a:ea typeface="Arial"/>
              <a:cs typeface="Arial"/>
              <a:sym typeface="Arial"/>
            </a:endParaRPr>
          </a:p>
        </p:txBody>
      </p:sp>
      <p:sp>
        <p:nvSpPr>
          <p:cNvPr id="146" name="Google Shape;146;p10"/>
          <p:cNvSpPr txBox="1"/>
          <p:nvPr/>
        </p:nvSpPr>
        <p:spPr>
          <a:xfrm>
            <a:off x="4703784" y="2731536"/>
            <a:ext cx="8193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chemeClr val="dk1"/>
                </a:solidFill>
                <a:latin typeface="Calibri"/>
                <a:ea typeface="Calibri"/>
                <a:cs typeface="Calibri"/>
                <a:sym typeface="Calibri"/>
              </a:rPr>
              <a:t>Assembly</a:t>
            </a:r>
            <a:endParaRPr b="0" i="0" sz="900" u="none" cap="none" strike="noStrike">
              <a:solidFill>
                <a:srgbClr val="000000"/>
              </a:solidFill>
              <a:latin typeface="Arial"/>
              <a:ea typeface="Arial"/>
              <a:cs typeface="Arial"/>
              <a:sym typeface="Arial"/>
            </a:endParaRPr>
          </a:p>
        </p:txBody>
      </p:sp>
      <p:cxnSp>
        <p:nvCxnSpPr>
          <p:cNvPr id="147" name="Google Shape;147;p10"/>
          <p:cNvCxnSpPr/>
          <p:nvPr/>
        </p:nvCxnSpPr>
        <p:spPr>
          <a:xfrm>
            <a:off x="5067175" y="2418469"/>
            <a:ext cx="0" cy="336000"/>
          </a:xfrm>
          <a:prstGeom prst="straightConnector1">
            <a:avLst/>
          </a:prstGeom>
          <a:noFill/>
          <a:ln cap="flat" cmpd="sng" w="25400">
            <a:solidFill>
              <a:srgbClr val="BD4B48"/>
            </a:solidFill>
            <a:prstDash val="solid"/>
            <a:round/>
            <a:headEnd len="sm" w="sm" type="none"/>
            <a:tailEnd len="sm" w="sm" type="none"/>
          </a:ln>
        </p:spPr>
      </p:cxnSp>
      <p:sp>
        <p:nvSpPr>
          <p:cNvPr id="148" name="Google Shape;148;p10"/>
          <p:cNvSpPr/>
          <p:nvPr/>
        </p:nvSpPr>
        <p:spPr>
          <a:xfrm>
            <a:off x="2416270" y="2362844"/>
            <a:ext cx="4342500" cy="1707900"/>
          </a:xfrm>
          <a:prstGeom prst="arc">
            <a:avLst>
              <a:gd fmla="val 706728" name="adj1"/>
              <a:gd fmla="val 10288469" name="adj2"/>
            </a:avLst>
          </a:prstGeom>
          <a:noFill/>
          <a:ln cap="flat" cmpd="sng" w="38100">
            <a:solidFill>
              <a:srgbClr val="4A7DBA"/>
            </a:solidFill>
            <a:prstDash val="solid"/>
            <a:round/>
            <a:headEnd len="sm" w="sm" type="none"/>
            <a:tailEnd len="lg" w="lg" type="triangl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dk1"/>
              </a:solidFill>
              <a:latin typeface="Calibri"/>
              <a:ea typeface="Calibri"/>
              <a:cs typeface="Calibri"/>
              <a:sym typeface="Calibri"/>
            </a:endParaRPr>
          </a:p>
        </p:txBody>
      </p:sp>
      <p:sp>
        <p:nvSpPr>
          <p:cNvPr id="149" name="Google Shape;149;p10"/>
          <p:cNvSpPr/>
          <p:nvPr/>
        </p:nvSpPr>
        <p:spPr>
          <a:xfrm>
            <a:off x="3895749" y="3724250"/>
            <a:ext cx="1310400" cy="3054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dk1"/>
                </a:solidFill>
                <a:latin typeface="Consolas"/>
                <a:ea typeface="Consolas"/>
                <a:cs typeface="Consolas"/>
                <a:sym typeface="Consolas"/>
              </a:rPr>
              <a:t>PyLog/HIDA</a:t>
            </a:r>
            <a:endParaRPr b="0" i="0" sz="1600" u="none" cap="none" strike="noStrike">
              <a:solidFill>
                <a:schemeClr val="dk1"/>
              </a:solidFill>
              <a:latin typeface="Calibri"/>
              <a:ea typeface="Calibri"/>
              <a:cs typeface="Calibri"/>
              <a:sym typeface="Calibri"/>
            </a:endParaRPr>
          </a:p>
        </p:txBody>
      </p:sp>
      <p:sp>
        <p:nvSpPr>
          <p:cNvPr id="150" name="Google Shape;150;p10"/>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grpSp>
        <p:nvGrpSpPr>
          <p:cNvPr id="151" name="Google Shape;151;p10"/>
          <p:cNvGrpSpPr/>
          <p:nvPr/>
        </p:nvGrpSpPr>
        <p:grpSpPr>
          <a:xfrm>
            <a:off x="7558965" y="3064013"/>
            <a:ext cx="1310364" cy="1181356"/>
            <a:chOff x="11405786" y="4493361"/>
            <a:chExt cx="1980000" cy="1785064"/>
          </a:xfrm>
        </p:grpSpPr>
        <p:sp>
          <p:nvSpPr>
            <p:cNvPr id="152" name="Google Shape;152;p10"/>
            <p:cNvSpPr txBox="1"/>
            <p:nvPr/>
          </p:nvSpPr>
          <p:spPr>
            <a:xfrm>
              <a:off x="11749456" y="4930225"/>
              <a:ext cx="1038300" cy="1348200"/>
            </a:xfrm>
            <a:prstGeom prst="rect">
              <a:avLst/>
            </a:prstGeom>
            <a:noFill/>
            <a:ln cap="flat" cmpd="sng" w="9525">
              <a:solidFill>
                <a:schemeClr val="accent1"/>
              </a:solidFill>
              <a:prstDash val="solid"/>
              <a:round/>
              <a:headEnd len="sm" w="sm" type="none"/>
              <a:tailEnd len="sm" w="sm" type="none"/>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NumPy</a:t>
              </a:r>
              <a:endParaRPr b="0"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Panda</a:t>
              </a:r>
              <a:endParaRPr b="0"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scikit-learn</a:t>
              </a:r>
              <a:endParaRPr b="0"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PyTorch</a:t>
              </a:r>
              <a:endParaRPr b="0" i="1" sz="9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TensorFlow</a:t>
              </a:r>
              <a:endParaRPr b="0"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a:t>
              </a:r>
              <a:endParaRPr b="0" i="0" sz="900" u="none" cap="none" strike="noStrike">
                <a:solidFill>
                  <a:srgbClr val="000000"/>
                </a:solidFill>
                <a:latin typeface="Arial"/>
                <a:ea typeface="Arial"/>
                <a:cs typeface="Arial"/>
                <a:sym typeface="Arial"/>
              </a:endParaRPr>
            </a:p>
          </p:txBody>
        </p:sp>
        <p:sp>
          <p:nvSpPr>
            <p:cNvPr id="153" name="Google Shape;153;p10"/>
            <p:cNvSpPr/>
            <p:nvPr/>
          </p:nvSpPr>
          <p:spPr>
            <a:xfrm>
              <a:off x="11405786" y="4493361"/>
              <a:ext cx="1980000" cy="4617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800"/>
                <a:buFont typeface="Arial"/>
                <a:buNone/>
              </a:pPr>
              <a:r>
                <a:rPr b="0" i="1" lang="en" sz="800" u="none" cap="none" strike="noStrike">
                  <a:solidFill>
                    <a:schemeClr val="dk1"/>
                  </a:solidFill>
                  <a:latin typeface="Calibri"/>
                  <a:ea typeface="Calibri"/>
                  <a:cs typeface="Calibri"/>
                  <a:sym typeface="Calibri"/>
                </a:rPr>
                <a:t>Libraries/Frameworks created with Python</a:t>
              </a:r>
              <a:endParaRPr b="0" i="0" sz="13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
          <p:cNvSpPr txBox="1"/>
          <p:nvPr>
            <p:ph idx="12" type="sldNum"/>
          </p:nvPr>
        </p:nvSpPr>
        <p:spPr>
          <a:xfrm>
            <a:off x="363267" y="3169339"/>
            <a:ext cx="233700" cy="181500"/>
          </a:xfrm>
          <a:prstGeom prst="rect">
            <a:avLst/>
          </a:prstGeom>
          <a:noFill/>
          <a:ln>
            <a:noFill/>
          </a:ln>
        </p:spPr>
        <p:txBody>
          <a:bodyPr anchorCtr="0" anchor="ctr" bIns="30250" lIns="60500" spcFirstLastPara="1" rIns="60500" wrap="square" tIns="30250">
            <a:noAutofit/>
          </a:bodyPr>
          <a:lstStyle/>
          <a:p>
            <a:pPr indent="0" lvl="0" marL="0" rtl="0" algn="l">
              <a:lnSpc>
                <a:spcPct val="100000"/>
              </a:lnSpc>
              <a:spcBef>
                <a:spcPts val="0"/>
              </a:spcBef>
              <a:spcAft>
                <a:spcPts val="0"/>
              </a:spcAft>
              <a:buClr>
                <a:srgbClr val="000000"/>
              </a:buClr>
              <a:buSzPts val="700"/>
              <a:buFont typeface="Arial"/>
              <a:buNone/>
            </a:pPr>
            <a:fld id="{00000000-1234-1234-1234-123412341234}" type="slidenum">
              <a:rPr lang="en"/>
              <a:t>‹#›</a:t>
            </a:fld>
            <a:endParaRPr/>
          </a:p>
        </p:txBody>
      </p:sp>
      <p:sp>
        <p:nvSpPr>
          <p:cNvPr id="159" name="Google Shape;159;p3"/>
          <p:cNvSpPr txBox="1"/>
          <p:nvPr>
            <p:ph idx="2" type="body"/>
          </p:nvPr>
        </p:nvSpPr>
        <p:spPr>
          <a:xfrm>
            <a:off x="86625" y="111550"/>
            <a:ext cx="8920500" cy="569700"/>
          </a:xfrm>
          <a:prstGeom prst="rect">
            <a:avLst/>
          </a:prstGeom>
          <a:noFill/>
          <a:ln>
            <a:noFill/>
          </a:ln>
        </p:spPr>
        <p:txBody>
          <a:bodyPr anchorCtr="0" anchor="t" bIns="30250" lIns="60500" spcFirstLastPara="1" rIns="60500" wrap="square" tIns="30250">
            <a:noAutofit/>
          </a:bodyPr>
          <a:lstStyle/>
          <a:p>
            <a:pPr indent="0" lvl="0" marL="0" rtl="0" algn="l">
              <a:lnSpc>
                <a:spcPct val="100000"/>
              </a:lnSpc>
              <a:spcBef>
                <a:spcPts val="0"/>
              </a:spcBef>
              <a:spcAft>
                <a:spcPts val="0"/>
              </a:spcAft>
              <a:buClr>
                <a:srgbClr val="13294B"/>
              </a:buClr>
              <a:buSzPts val="2400"/>
              <a:buNone/>
            </a:pPr>
            <a:r>
              <a:rPr lang="en" sz="2300"/>
              <a:t>Our Goal: Hardware acceleration in a more efficient &amp; productive way!</a:t>
            </a:r>
            <a:r>
              <a:rPr lang="en"/>
              <a:t> </a:t>
            </a:r>
            <a:endParaRPr/>
          </a:p>
        </p:txBody>
      </p:sp>
      <p:sp>
        <p:nvSpPr>
          <p:cNvPr id="160" name="Google Shape;160;p3"/>
          <p:cNvSpPr txBox="1"/>
          <p:nvPr/>
        </p:nvSpPr>
        <p:spPr>
          <a:xfrm>
            <a:off x="1273458" y="2144529"/>
            <a:ext cx="1107300" cy="384300"/>
          </a:xfrm>
          <a:prstGeom prst="rect">
            <a:avLst/>
          </a:prstGeom>
          <a:solidFill>
            <a:schemeClr val="lt1"/>
          </a:solidFill>
          <a:ln cap="flat" cmpd="sng" w="9525">
            <a:solidFill>
              <a:srgbClr val="7F7F7F"/>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B0F0"/>
                </a:solidFill>
                <a:latin typeface="Consolas"/>
                <a:ea typeface="Consolas"/>
                <a:cs typeface="Consolas"/>
                <a:sym typeface="Consolas"/>
              </a:rPr>
              <a:t>int</a:t>
            </a:r>
            <a:r>
              <a:rPr b="0" i="0" lang="en" sz="700" u="none" cap="none" strike="noStrike">
                <a:solidFill>
                  <a:schemeClr val="dk1"/>
                </a:solidFill>
                <a:latin typeface="Consolas"/>
                <a:ea typeface="Consolas"/>
                <a:cs typeface="Consolas"/>
                <a:sym typeface="Consolas"/>
              </a:rPr>
              <a:t> </a:t>
            </a:r>
            <a:r>
              <a:rPr b="0" i="1" lang="en" sz="700" u="none" cap="none" strike="noStrike">
                <a:solidFill>
                  <a:schemeClr val="dk1"/>
                </a:solidFill>
                <a:latin typeface="Consolas"/>
                <a:ea typeface="Consolas"/>
                <a:cs typeface="Consolas"/>
                <a:sym typeface="Consolas"/>
              </a:rPr>
              <a:t>accel</a:t>
            </a:r>
            <a:r>
              <a:rPr b="0" i="0" lang="en" sz="700" u="none" cap="none" strike="noStrike">
                <a:solidFill>
                  <a:schemeClr val="dk1"/>
                </a:solidFill>
                <a:latin typeface="Consolas"/>
                <a:ea typeface="Consolas"/>
                <a:cs typeface="Consolas"/>
                <a:sym typeface="Consolas"/>
              </a:rPr>
              <a:t>(...)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B0F0"/>
                </a:solidFill>
                <a:latin typeface="Consolas"/>
                <a:ea typeface="Consolas"/>
                <a:cs typeface="Consolas"/>
                <a:sym typeface="Consolas"/>
              </a:rPr>
              <a:t>#pragma</a:t>
            </a:r>
            <a:r>
              <a:rPr b="0" i="0" lang="en" sz="700" u="none" cap="none" strike="noStrike">
                <a:solidFill>
                  <a:schemeClr val="dk1"/>
                </a:solidFill>
                <a:latin typeface="Consolas"/>
                <a:ea typeface="Consolas"/>
                <a:cs typeface="Consolas"/>
                <a:sym typeface="Consolas"/>
              </a:rPr>
              <a:t>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Consolas"/>
                <a:ea typeface="Consolas"/>
                <a:cs typeface="Consolas"/>
                <a:sym typeface="Consolas"/>
              </a:rPr>
              <a:t>}</a:t>
            </a:r>
            <a:endParaRPr b="0" i="0" sz="900" u="none" cap="none" strike="noStrike">
              <a:solidFill>
                <a:srgbClr val="000000"/>
              </a:solidFill>
              <a:latin typeface="Arial"/>
              <a:ea typeface="Arial"/>
              <a:cs typeface="Arial"/>
              <a:sym typeface="Arial"/>
            </a:endParaRPr>
          </a:p>
        </p:txBody>
      </p:sp>
      <p:sp>
        <p:nvSpPr>
          <p:cNvPr id="161" name="Google Shape;161;p3"/>
          <p:cNvSpPr/>
          <p:nvPr/>
        </p:nvSpPr>
        <p:spPr>
          <a:xfrm>
            <a:off x="1273458" y="2675991"/>
            <a:ext cx="1107300" cy="310500"/>
          </a:xfrm>
          <a:prstGeom prst="rect">
            <a:avLst/>
          </a:prstGeom>
          <a:solidFill>
            <a:srgbClr val="B7CCE4"/>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High-Level Synthesis</a:t>
            </a:r>
            <a:endParaRPr b="0" i="0" sz="900" u="none" cap="none" strike="noStrike">
              <a:solidFill>
                <a:srgbClr val="000000"/>
              </a:solidFill>
              <a:latin typeface="Arial"/>
              <a:ea typeface="Arial"/>
              <a:cs typeface="Arial"/>
              <a:sym typeface="Arial"/>
            </a:endParaRPr>
          </a:p>
        </p:txBody>
      </p:sp>
      <p:sp>
        <p:nvSpPr>
          <p:cNvPr id="162" name="Google Shape;162;p3"/>
          <p:cNvSpPr/>
          <p:nvPr/>
        </p:nvSpPr>
        <p:spPr>
          <a:xfrm>
            <a:off x="1273458" y="3667506"/>
            <a:ext cx="1107300" cy="310500"/>
          </a:xfrm>
          <a:prstGeom prst="rect">
            <a:avLst/>
          </a:prstGeom>
          <a:solidFill>
            <a:srgbClr val="93B3D7"/>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Synthesis &amp; Implementation</a:t>
            </a:r>
            <a:endParaRPr b="0" i="0" sz="900" u="none" cap="none" strike="noStrike">
              <a:solidFill>
                <a:srgbClr val="000000"/>
              </a:solidFill>
              <a:latin typeface="Arial"/>
              <a:ea typeface="Arial"/>
              <a:cs typeface="Arial"/>
              <a:sym typeface="Arial"/>
            </a:endParaRPr>
          </a:p>
        </p:txBody>
      </p:sp>
      <p:sp>
        <p:nvSpPr>
          <p:cNvPr id="163" name="Google Shape;163;p3"/>
          <p:cNvSpPr txBox="1"/>
          <p:nvPr/>
        </p:nvSpPr>
        <p:spPr>
          <a:xfrm>
            <a:off x="1273458" y="3136043"/>
            <a:ext cx="1107300" cy="384300"/>
          </a:xfrm>
          <a:prstGeom prst="rect">
            <a:avLst/>
          </a:prstGeom>
          <a:solidFill>
            <a:schemeClr val="lt1"/>
          </a:solidFill>
          <a:ln cap="flat" cmpd="sng" w="9525">
            <a:solidFill>
              <a:srgbClr val="7F7F7F"/>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B0F0"/>
                </a:solidFill>
                <a:latin typeface="Consolas"/>
                <a:ea typeface="Consolas"/>
                <a:cs typeface="Consolas"/>
                <a:sym typeface="Consolas"/>
              </a:rPr>
              <a:t>module</a:t>
            </a:r>
            <a:r>
              <a:rPr b="0" i="0" lang="en" sz="700" u="none" cap="none" strike="noStrike">
                <a:solidFill>
                  <a:schemeClr val="dk1"/>
                </a:solidFill>
                <a:latin typeface="Consolas"/>
                <a:ea typeface="Consolas"/>
                <a:cs typeface="Consolas"/>
                <a:sym typeface="Consolas"/>
              </a:rPr>
              <a:t> </a:t>
            </a:r>
            <a:r>
              <a:rPr b="0" i="1" lang="en" sz="700" u="none" cap="none" strike="noStrike">
                <a:solidFill>
                  <a:schemeClr val="dk1"/>
                </a:solidFill>
                <a:latin typeface="Consolas"/>
                <a:ea typeface="Consolas"/>
                <a:cs typeface="Consolas"/>
                <a:sym typeface="Consolas"/>
              </a:rPr>
              <a:t>accel</a:t>
            </a:r>
            <a:r>
              <a:rPr b="0" i="0" lang="en" sz="700" u="none" cap="none" strike="noStrike">
                <a:solidFill>
                  <a:schemeClr val="dk1"/>
                </a:solidFill>
                <a:latin typeface="Consolas"/>
                <a:ea typeface="Consolas"/>
                <a:cs typeface="Consolas"/>
                <a:sym typeface="Consolas"/>
              </a:rPr>
              <a:t>(...);</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Consolas"/>
                <a:ea typeface="Consolas"/>
                <a:cs typeface="Consolas"/>
                <a:sym typeface="Consolas"/>
              </a:rPr>
              <a:t>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B0F0"/>
                </a:solidFill>
                <a:latin typeface="Consolas"/>
                <a:ea typeface="Consolas"/>
                <a:cs typeface="Consolas"/>
                <a:sym typeface="Consolas"/>
              </a:rPr>
              <a:t>endmodule</a:t>
            </a:r>
            <a:endParaRPr b="1" i="0" sz="700" u="none" cap="none" strike="noStrike">
              <a:solidFill>
                <a:srgbClr val="00B0F0"/>
              </a:solidFill>
              <a:latin typeface="Consolas"/>
              <a:ea typeface="Consolas"/>
              <a:cs typeface="Consolas"/>
              <a:sym typeface="Consolas"/>
            </a:endParaRPr>
          </a:p>
        </p:txBody>
      </p:sp>
      <p:pic>
        <p:nvPicPr>
          <p:cNvPr id="164" name="Google Shape;164;p3"/>
          <p:cNvPicPr preferRelativeResize="0"/>
          <p:nvPr/>
        </p:nvPicPr>
        <p:blipFill rotWithShape="1">
          <a:blip r:embed="rId3">
            <a:alphaModFix/>
          </a:blip>
          <a:srcRect b="0" l="0" r="0" t="0"/>
          <a:stretch/>
        </p:blipFill>
        <p:spPr>
          <a:xfrm rot="-5400000">
            <a:off x="1641555" y="3763068"/>
            <a:ext cx="378448" cy="1107426"/>
          </a:xfrm>
          <a:prstGeom prst="rect">
            <a:avLst/>
          </a:prstGeom>
          <a:noFill/>
          <a:ln>
            <a:noFill/>
          </a:ln>
        </p:spPr>
      </p:pic>
      <p:sp>
        <p:nvSpPr>
          <p:cNvPr id="165" name="Google Shape;165;p3"/>
          <p:cNvSpPr/>
          <p:nvPr/>
        </p:nvSpPr>
        <p:spPr>
          <a:xfrm>
            <a:off x="1763000" y="1883046"/>
            <a:ext cx="128400" cy="2613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66" name="Google Shape;166;p3"/>
          <p:cNvSpPr/>
          <p:nvPr/>
        </p:nvSpPr>
        <p:spPr>
          <a:xfrm>
            <a:off x="1762991" y="2526420"/>
            <a:ext cx="128400" cy="1494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67" name="Google Shape;167;p3"/>
          <p:cNvSpPr/>
          <p:nvPr/>
        </p:nvSpPr>
        <p:spPr>
          <a:xfrm>
            <a:off x="1762991" y="2986473"/>
            <a:ext cx="128400" cy="1494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68" name="Google Shape;168;p3"/>
          <p:cNvSpPr/>
          <p:nvPr/>
        </p:nvSpPr>
        <p:spPr>
          <a:xfrm>
            <a:off x="1762991" y="3521309"/>
            <a:ext cx="128400" cy="1494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69" name="Google Shape;169;p3"/>
          <p:cNvSpPr/>
          <p:nvPr/>
        </p:nvSpPr>
        <p:spPr>
          <a:xfrm>
            <a:off x="1762991" y="3977987"/>
            <a:ext cx="128400" cy="1494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cxnSp>
        <p:nvCxnSpPr>
          <p:cNvPr id="170" name="Google Shape;170;p3"/>
          <p:cNvCxnSpPr/>
          <p:nvPr/>
        </p:nvCxnSpPr>
        <p:spPr>
          <a:xfrm rot="10800000">
            <a:off x="546435" y="4497112"/>
            <a:ext cx="650100" cy="0"/>
          </a:xfrm>
          <a:prstGeom prst="straightConnector1">
            <a:avLst/>
          </a:prstGeom>
          <a:noFill/>
          <a:ln cap="flat" cmpd="sng" w="25400">
            <a:solidFill>
              <a:srgbClr val="4A7DBA"/>
            </a:solidFill>
            <a:prstDash val="solid"/>
            <a:round/>
            <a:headEnd len="sm" w="sm" type="none"/>
            <a:tailEnd len="sm" w="sm" type="none"/>
          </a:ln>
        </p:spPr>
      </p:cxnSp>
      <p:cxnSp>
        <p:nvCxnSpPr>
          <p:cNvPr id="171" name="Google Shape;171;p3"/>
          <p:cNvCxnSpPr/>
          <p:nvPr/>
        </p:nvCxnSpPr>
        <p:spPr>
          <a:xfrm rot="10800000">
            <a:off x="1055358" y="3073890"/>
            <a:ext cx="218100" cy="0"/>
          </a:xfrm>
          <a:prstGeom prst="straightConnector1">
            <a:avLst/>
          </a:prstGeom>
          <a:noFill/>
          <a:ln cap="flat" cmpd="sng" w="25400">
            <a:solidFill>
              <a:srgbClr val="4A7DBA"/>
            </a:solidFill>
            <a:prstDash val="solid"/>
            <a:round/>
            <a:headEnd len="sm" w="sm" type="none"/>
            <a:tailEnd len="sm" w="sm" type="none"/>
          </a:ln>
        </p:spPr>
      </p:cxnSp>
      <p:cxnSp>
        <p:nvCxnSpPr>
          <p:cNvPr id="172" name="Google Shape;172;p3"/>
          <p:cNvCxnSpPr/>
          <p:nvPr/>
        </p:nvCxnSpPr>
        <p:spPr>
          <a:xfrm rot="10800000">
            <a:off x="860059" y="2094776"/>
            <a:ext cx="413400" cy="0"/>
          </a:xfrm>
          <a:prstGeom prst="straightConnector1">
            <a:avLst/>
          </a:prstGeom>
          <a:noFill/>
          <a:ln cap="flat" cmpd="sng" w="25400">
            <a:solidFill>
              <a:srgbClr val="4A7DBA"/>
            </a:solidFill>
            <a:prstDash val="solid"/>
            <a:round/>
            <a:headEnd len="sm" w="sm" type="none"/>
            <a:tailEnd len="sm" w="sm" type="none"/>
          </a:ln>
        </p:spPr>
      </p:cxnSp>
      <p:cxnSp>
        <p:nvCxnSpPr>
          <p:cNvPr id="173" name="Google Shape;173;p3"/>
          <p:cNvCxnSpPr/>
          <p:nvPr/>
        </p:nvCxnSpPr>
        <p:spPr>
          <a:xfrm>
            <a:off x="1106470" y="3077042"/>
            <a:ext cx="0" cy="1414500"/>
          </a:xfrm>
          <a:prstGeom prst="straightConnector1">
            <a:avLst/>
          </a:prstGeom>
          <a:noFill/>
          <a:ln cap="flat" cmpd="sng" w="9525">
            <a:solidFill>
              <a:srgbClr val="4A7DBA"/>
            </a:solidFill>
            <a:prstDash val="solid"/>
            <a:round/>
            <a:headEnd len="med" w="med" type="triangle"/>
            <a:tailEnd len="med" w="med" type="triangle"/>
          </a:ln>
        </p:spPr>
      </p:cxnSp>
      <p:cxnSp>
        <p:nvCxnSpPr>
          <p:cNvPr id="174" name="Google Shape;174;p3"/>
          <p:cNvCxnSpPr/>
          <p:nvPr/>
        </p:nvCxnSpPr>
        <p:spPr>
          <a:xfrm>
            <a:off x="924319" y="2094776"/>
            <a:ext cx="0" cy="2393700"/>
          </a:xfrm>
          <a:prstGeom prst="straightConnector1">
            <a:avLst/>
          </a:prstGeom>
          <a:noFill/>
          <a:ln cap="flat" cmpd="sng" w="9525">
            <a:solidFill>
              <a:srgbClr val="4A7DBA"/>
            </a:solidFill>
            <a:prstDash val="solid"/>
            <a:round/>
            <a:headEnd len="med" w="med" type="triangle"/>
            <a:tailEnd len="med" w="med" type="triangle"/>
          </a:ln>
        </p:spPr>
      </p:cxnSp>
      <p:sp>
        <p:nvSpPr>
          <p:cNvPr id="175" name="Google Shape;175;p3"/>
          <p:cNvSpPr txBox="1"/>
          <p:nvPr/>
        </p:nvSpPr>
        <p:spPr>
          <a:xfrm rot="-5400000">
            <a:off x="637271" y="3708554"/>
            <a:ext cx="873000" cy="184200"/>
          </a:xfrm>
          <a:prstGeom prst="rect">
            <a:avLst/>
          </a:prstGeom>
          <a:solidFill>
            <a:schemeClr val="lt1"/>
          </a:solid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800"/>
              <a:buFont typeface="Arial"/>
              <a:buNone/>
            </a:pPr>
            <a:r>
              <a:rPr b="0" i="1" lang="en" sz="800" u="none" cap="none" strike="noStrike">
                <a:solidFill>
                  <a:schemeClr val="dk1"/>
                </a:solidFill>
                <a:latin typeface="Calibri"/>
                <a:ea typeface="Calibri"/>
                <a:cs typeface="Calibri"/>
                <a:sym typeface="Calibri"/>
              </a:rPr>
              <a:t>RTL Design Flow</a:t>
            </a:r>
            <a:endParaRPr b="0" i="0" sz="900" u="none" cap="none" strike="noStrike">
              <a:solidFill>
                <a:srgbClr val="000000"/>
              </a:solidFill>
              <a:latin typeface="Arial"/>
              <a:ea typeface="Arial"/>
              <a:cs typeface="Arial"/>
              <a:sym typeface="Arial"/>
            </a:endParaRPr>
          </a:p>
        </p:txBody>
      </p:sp>
      <p:sp>
        <p:nvSpPr>
          <p:cNvPr id="176" name="Google Shape;176;p3"/>
          <p:cNvSpPr txBox="1"/>
          <p:nvPr/>
        </p:nvSpPr>
        <p:spPr>
          <a:xfrm rot="-5400000">
            <a:off x="422775" y="3135284"/>
            <a:ext cx="924600" cy="184200"/>
          </a:xfrm>
          <a:prstGeom prst="rect">
            <a:avLst/>
          </a:prstGeom>
          <a:solidFill>
            <a:schemeClr val="lt1"/>
          </a:solid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800"/>
              <a:buFont typeface="Arial"/>
              <a:buNone/>
            </a:pPr>
            <a:r>
              <a:rPr b="0" i="1" lang="en" sz="800" u="none" cap="none" strike="noStrike">
                <a:solidFill>
                  <a:schemeClr val="dk1"/>
                </a:solidFill>
                <a:latin typeface="Calibri"/>
                <a:ea typeface="Calibri"/>
                <a:cs typeface="Calibri"/>
                <a:sym typeface="Calibri"/>
              </a:rPr>
              <a:t>HLS Design Flow</a:t>
            </a:r>
            <a:endParaRPr b="0" i="0" sz="900" u="none" cap="none" strike="noStrike">
              <a:solidFill>
                <a:srgbClr val="000000"/>
              </a:solidFill>
              <a:latin typeface="Arial"/>
              <a:ea typeface="Arial"/>
              <a:cs typeface="Arial"/>
              <a:sym typeface="Arial"/>
            </a:endParaRPr>
          </a:p>
        </p:txBody>
      </p:sp>
      <p:sp>
        <p:nvSpPr>
          <p:cNvPr id="177" name="Google Shape;177;p3"/>
          <p:cNvSpPr txBox="1"/>
          <p:nvPr/>
        </p:nvSpPr>
        <p:spPr>
          <a:xfrm>
            <a:off x="169425" y="681400"/>
            <a:ext cx="6406200" cy="2613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1300"/>
              <a:buFont typeface="Arial"/>
              <a:buNone/>
            </a:pPr>
            <a:r>
              <a:rPr b="0" i="1" lang="en" sz="1300" u="none" cap="none" strike="noStrike">
                <a:solidFill>
                  <a:schemeClr val="dk1"/>
                </a:solidFill>
                <a:latin typeface="Calibri"/>
                <a:ea typeface="Calibri"/>
                <a:cs typeface="Calibri"/>
                <a:sym typeface="Calibri"/>
              </a:rPr>
              <a:t>FPGA Programming is moving towards higher abstractions &amp; finer-grained Optimizations</a:t>
            </a:r>
            <a:endParaRPr b="0" i="0" sz="900" u="none" cap="none" strike="noStrike">
              <a:solidFill>
                <a:srgbClr val="000000"/>
              </a:solidFill>
              <a:latin typeface="Arial"/>
              <a:ea typeface="Arial"/>
              <a:cs typeface="Arial"/>
              <a:sym typeface="Arial"/>
            </a:endParaRPr>
          </a:p>
        </p:txBody>
      </p:sp>
      <p:sp>
        <p:nvSpPr>
          <p:cNvPr id="178" name="Google Shape;178;p3"/>
          <p:cNvSpPr txBox="1"/>
          <p:nvPr/>
        </p:nvSpPr>
        <p:spPr>
          <a:xfrm>
            <a:off x="3964222" y="1475426"/>
            <a:ext cx="2711400" cy="1169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High-level synthesis (HLS) flow greatly improves design productivity: </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Fewer lines of code (LOC)</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Easier system integration (e.g. cloud/edge FPGAs)</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Easier design space search, explore more alternative designs, achieve better QoR</a:t>
            </a:r>
            <a:endParaRPr b="0" i="0" sz="900" u="none" cap="none" strike="noStrike">
              <a:solidFill>
                <a:schemeClr val="dk1"/>
              </a:solidFill>
              <a:latin typeface="Calibri"/>
              <a:ea typeface="Calibri"/>
              <a:cs typeface="Calibri"/>
              <a:sym typeface="Calibri"/>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Easier design migration</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a:t>
            </a:r>
            <a:endParaRPr b="0" i="0" sz="900" u="none" cap="none" strike="noStrike">
              <a:solidFill>
                <a:srgbClr val="000000"/>
              </a:solidFill>
              <a:latin typeface="Arial"/>
              <a:ea typeface="Arial"/>
              <a:cs typeface="Arial"/>
              <a:sym typeface="Arial"/>
            </a:endParaRPr>
          </a:p>
        </p:txBody>
      </p:sp>
      <p:sp>
        <p:nvSpPr>
          <p:cNvPr id="179" name="Google Shape;179;p3"/>
          <p:cNvSpPr txBox="1"/>
          <p:nvPr/>
        </p:nvSpPr>
        <p:spPr>
          <a:xfrm>
            <a:off x="3964222" y="2677113"/>
            <a:ext cx="2976300" cy="1169400"/>
          </a:xfrm>
          <a:prstGeom prst="rect">
            <a:avLst/>
          </a:prstGeom>
          <a:noFill/>
          <a:ln>
            <a:noFill/>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b="0" i="1" lang="en" sz="900" u="none" cap="none" strike="noStrike">
                <a:solidFill>
                  <a:schemeClr val="dk1"/>
                </a:solidFill>
                <a:latin typeface="Calibri"/>
                <a:ea typeface="Calibri"/>
                <a:cs typeface="Calibri"/>
                <a:sym typeface="Calibri"/>
              </a:rPr>
              <a:t>Some drawbacks: </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Limitations in expressing concurrency with C semantics</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Conservative compiler optimizations due to the lack of high-level computation pattern information</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Highly performant code requires careful tuning and LOC increases quickly (e.g. 8,000 lines of HLS C code for optimized convolution kernel)</a:t>
            </a:r>
            <a:endParaRPr b="0" i="0" sz="900" u="none" cap="none" strike="noStrike">
              <a:solidFill>
                <a:srgbClr val="000000"/>
              </a:solidFill>
              <a:latin typeface="Arial"/>
              <a:ea typeface="Arial"/>
              <a:cs typeface="Arial"/>
              <a:sym typeface="Arial"/>
            </a:endParaRPr>
          </a:p>
          <a:p>
            <a:pPr indent="-184150" lvl="0" marL="190500" marR="0" rtl="0" algn="l">
              <a:lnSpc>
                <a:spcPct val="100000"/>
              </a:lnSpc>
              <a:spcBef>
                <a:spcPts val="0"/>
              </a:spcBef>
              <a:spcAft>
                <a:spcPts val="0"/>
              </a:spcAft>
              <a:buClr>
                <a:schemeClr val="dk1"/>
              </a:buClr>
              <a:buSzPts val="900"/>
              <a:buFont typeface="Arial"/>
              <a:buChar char="•"/>
            </a:pPr>
            <a:r>
              <a:rPr b="0" i="0" lang="en" sz="900" u="none" cap="none" strike="noStrike">
                <a:solidFill>
                  <a:schemeClr val="dk1"/>
                </a:solidFill>
                <a:latin typeface="Calibri"/>
                <a:ea typeface="Calibri"/>
                <a:cs typeface="Calibri"/>
                <a:sym typeface="Calibri"/>
              </a:rPr>
              <a:t>...</a:t>
            </a:r>
            <a:endParaRPr b="0" i="0" sz="900" u="none" cap="none" strike="noStrike">
              <a:solidFill>
                <a:srgbClr val="000000"/>
              </a:solidFill>
              <a:latin typeface="Arial"/>
              <a:ea typeface="Arial"/>
              <a:cs typeface="Arial"/>
              <a:sym typeface="Arial"/>
            </a:endParaRPr>
          </a:p>
        </p:txBody>
      </p:sp>
      <p:sp>
        <p:nvSpPr>
          <p:cNvPr id="180" name="Google Shape;180;p3"/>
          <p:cNvSpPr/>
          <p:nvPr/>
        </p:nvSpPr>
        <p:spPr>
          <a:xfrm>
            <a:off x="6914174" y="1774029"/>
            <a:ext cx="142500" cy="811500"/>
          </a:xfrm>
          <a:prstGeom prst="rightBrace">
            <a:avLst>
              <a:gd fmla="val 104252" name="adj1"/>
              <a:gd fmla="val 50000" name="adj2"/>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6862"/>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dk1"/>
              </a:solidFill>
              <a:latin typeface="Calibri"/>
              <a:ea typeface="Calibri"/>
              <a:cs typeface="Calibri"/>
              <a:sym typeface="Calibri"/>
            </a:endParaRPr>
          </a:p>
        </p:txBody>
      </p:sp>
      <p:sp>
        <p:nvSpPr>
          <p:cNvPr id="181" name="Google Shape;181;p3"/>
          <p:cNvSpPr/>
          <p:nvPr/>
        </p:nvSpPr>
        <p:spPr>
          <a:xfrm>
            <a:off x="7065943" y="1976943"/>
            <a:ext cx="1455300" cy="4074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Benefits of using high-level abstraction (C language)</a:t>
            </a:r>
            <a:r>
              <a:rPr b="0" i="1" lang="en" sz="1300" u="none" cap="none" strike="noStrike">
                <a:solidFill>
                  <a:schemeClr val="dk1"/>
                </a:solidFill>
                <a:latin typeface="Calibri"/>
                <a:ea typeface="Calibri"/>
                <a:cs typeface="Calibri"/>
                <a:sym typeface="Calibri"/>
              </a:rPr>
              <a:t> </a:t>
            </a:r>
            <a:endParaRPr b="0" i="0" sz="900" u="none" cap="none" strike="noStrike">
              <a:solidFill>
                <a:srgbClr val="000000"/>
              </a:solidFill>
              <a:latin typeface="Arial"/>
              <a:ea typeface="Arial"/>
              <a:cs typeface="Arial"/>
              <a:sym typeface="Arial"/>
            </a:endParaRPr>
          </a:p>
        </p:txBody>
      </p:sp>
      <p:sp>
        <p:nvSpPr>
          <p:cNvPr id="182" name="Google Shape;182;p3"/>
          <p:cNvSpPr/>
          <p:nvPr/>
        </p:nvSpPr>
        <p:spPr>
          <a:xfrm>
            <a:off x="7097454" y="2868564"/>
            <a:ext cx="1675800" cy="3462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Need languages with high-level operators (high-level languages)</a:t>
            </a:r>
            <a:endParaRPr b="0" i="0" sz="900" u="none" cap="none" strike="noStrike">
              <a:solidFill>
                <a:srgbClr val="000000"/>
              </a:solidFill>
              <a:latin typeface="Arial"/>
              <a:ea typeface="Arial"/>
              <a:cs typeface="Arial"/>
              <a:sym typeface="Arial"/>
            </a:endParaRPr>
          </a:p>
        </p:txBody>
      </p:sp>
      <p:sp>
        <p:nvSpPr>
          <p:cNvPr id="183" name="Google Shape;183;p3"/>
          <p:cNvSpPr/>
          <p:nvPr/>
        </p:nvSpPr>
        <p:spPr>
          <a:xfrm>
            <a:off x="6914174" y="2844601"/>
            <a:ext cx="142500" cy="405900"/>
          </a:xfrm>
          <a:prstGeom prst="rightBrace">
            <a:avLst>
              <a:gd fmla="val 104252" name="adj1"/>
              <a:gd fmla="val 50000" name="adj2"/>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6862"/>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dk1"/>
              </a:solidFill>
              <a:latin typeface="Calibri"/>
              <a:ea typeface="Calibri"/>
              <a:cs typeface="Calibri"/>
              <a:sym typeface="Calibri"/>
            </a:endParaRPr>
          </a:p>
        </p:txBody>
      </p:sp>
      <p:sp>
        <p:nvSpPr>
          <p:cNvPr id="184" name="Google Shape;184;p3"/>
          <p:cNvSpPr/>
          <p:nvPr/>
        </p:nvSpPr>
        <p:spPr>
          <a:xfrm>
            <a:off x="7097454" y="3341944"/>
            <a:ext cx="1242300" cy="3462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Need powerful compiler optimizations</a:t>
            </a:r>
            <a:endParaRPr b="0" i="0" sz="900" u="none" cap="none" strike="noStrike">
              <a:solidFill>
                <a:srgbClr val="000000"/>
              </a:solidFill>
              <a:latin typeface="Arial"/>
              <a:ea typeface="Arial"/>
              <a:cs typeface="Arial"/>
              <a:sym typeface="Arial"/>
            </a:endParaRPr>
          </a:p>
        </p:txBody>
      </p:sp>
      <p:sp>
        <p:nvSpPr>
          <p:cNvPr id="185" name="Google Shape;185;p3"/>
          <p:cNvSpPr/>
          <p:nvPr/>
        </p:nvSpPr>
        <p:spPr>
          <a:xfrm>
            <a:off x="6927265" y="3341944"/>
            <a:ext cx="142500" cy="405900"/>
          </a:xfrm>
          <a:prstGeom prst="rightBrace">
            <a:avLst>
              <a:gd fmla="val 104252" name="adj1"/>
              <a:gd fmla="val 50000" name="adj2"/>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6862"/>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dk1"/>
              </a:solidFill>
              <a:latin typeface="Calibri"/>
              <a:ea typeface="Calibri"/>
              <a:cs typeface="Calibri"/>
              <a:sym typeface="Calibri"/>
            </a:endParaRPr>
          </a:p>
        </p:txBody>
      </p:sp>
      <p:cxnSp>
        <p:nvCxnSpPr>
          <p:cNvPr id="186" name="Google Shape;186;p3"/>
          <p:cNvCxnSpPr/>
          <p:nvPr/>
        </p:nvCxnSpPr>
        <p:spPr>
          <a:xfrm>
            <a:off x="7618203" y="3654518"/>
            <a:ext cx="0" cy="186300"/>
          </a:xfrm>
          <a:prstGeom prst="straightConnector1">
            <a:avLst/>
          </a:prstGeom>
          <a:noFill/>
          <a:ln cap="flat" cmpd="sng" w="25400">
            <a:solidFill>
              <a:schemeClr val="accent1"/>
            </a:solidFill>
            <a:prstDash val="solid"/>
            <a:round/>
            <a:headEnd len="sm" w="sm" type="none"/>
            <a:tailEnd len="med" w="med" type="triangle"/>
          </a:ln>
          <a:effectLst>
            <a:outerShdw blurRad="40000" rotWithShape="0" dir="5400000" dist="20000">
              <a:srgbClr val="000000">
                <a:alpha val="36862"/>
              </a:srgbClr>
            </a:outerShdw>
          </a:effectLst>
        </p:spPr>
      </p:cxnSp>
      <p:sp>
        <p:nvSpPr>
          <p:cNvPr id="187" name="Google Shape;187;p3"/>
          <p:cNvSpPr/>
          <p:nvPr/>
        </p:nvSpPr>
        <p:spPr>
          <a:xfrm>
            <a:off x="7097454" y="3840851"/>
            <a:ext cx="1185300" cy="346200"/>
          </a:xfrm>
          <a:prstGeom prst="rect">
            <a:avLst/>
          </a:prstGeom>
          <a:noFill/>
          <a:ln>
            <a:noFill/>
          </a:ln>
        </p:spPr>
        <p:txBody>
          <a:bodyPr anchorCtr="0" anchor="t" bIns="30250" lIns="60500" spcFirstLastPara="1" rIns="60500" wrap="square" tIns="30250">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Calibri"/>
                <a:ea typeface="Calibri"/>
                <a:cs typeface="Calibri"/>
                <a:sym typeface="Calibri"/>
              </a:rPr>
              <a:t>Easier to achieve with high-level languages</a:t>
            </a:r>
            <a:endParaRPr b="0" i="0" sz="900" u="none" cap="none" strike="noStrike">
              <a:solidFill>
                <a:srgbClr val="000000"/>
              </a:solidFill>
              <a:latin typeface="Arial"/>
              <a:ea typeface="Arial"/>
              <a:cs typeface="Arial"/>
              <a:sym typeface="Arial"/>
            </a:endParaRPr>
          </a:p>
        </p:txBody>
      </p:sp>
      <p:sp>
        <p:nvSpPr>
          <p:cNvPr id="188" name="Google Shape;188;p3"/>
          <p:cNvSpPr/>
          <p:nvPr/>
        </p:nvSpPr>
        <p:spPr>
          <a:xfrm>
            <a:off x="7103999" y="1699778"/>
            <a:ext cx="1662600" cy="2487300"/>
          </a:xfrm>
          <a:prstGeom prst="rect">
            <a:avLst/>
          </a:prstGeom>
          <a:solidFill>
            <a:schemeClr val="lt1">
              <a:alpha val="81568"/>
            </a:schemeClr>
          </a:solidFill>
          <a:ln>
            <a:noFill/>
          </a:ln>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Calibri"/>
              <a:ea typeface="Calibri"/>
              <a:cs typeface="Calibri"/>
              <a:sym typeface="Calibri"/>
            </a:endParaRPr>
          </a:p>
        </p:txBody>
      </p:sp>
      <p:sp>
        <p:nvSpPr>
          <p:cNvPr id="189" name="Google Shape;189;p3"/>
          <p:cNvSpPr txBox="1"/>
          <p:nvPr/>
        </p:nvSpPr>
        <p:spPr>
          <a:xfrm>
            <a:off x="7191500" y="2401753"/>
            <a:ext cx="1185300" cy="476700"/>
          </a:xfrm>
          <a:prstGeom prst="rect">
            <a:avLst/>
          </a:prstGeom>
          <a:noFill/>
          <a:ln cap="flat" cmpd="sng" w="19050">
            <a:solidFill>
              <a:srgbClr val="C00000"/>
            </a:solidFill>
            <a:prstDash val="solid"/>
            <a:round/>
            <a:headEnd len="sm" w="sm" type="none"/>
            <a:tailEnd len="sm" w="sm" type="none"/>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C00000"/>
                </a:solidFill>
                <a:latin typeface="Calibri"/>
                <a:ea typeface="Calibri"/>
                <a:cs typeface="Calibri"/>
                <a:sym typeface="Calibri"/>
              </a:rPr>
              <a:t>Need high-level programming and synthesis flow! </a:t>
            </a:r>
            <a:endParaRPr b="0" i="0" sz="900" u="none" cap="none" strike="noStrike">
              <a:solidFill>
                <a:srgbClr val="000000"/>
              </a:solidFill>
              <a:latin typeface="Arial"/>
              <a:ea typeface="Arial"/>
              <a:cs typeface="Arial"/>
              <a:sym typeface="Arial"/>
            </a:endParaRPr>
          </a:p>
        </p:txBody>
      </p:sp>
      <p:sp>
        <p:nvSpPr>
          <p:cNvPr id="190" name="Google Shape;190;p3"/>
          <p:cNvSpPr/>
          <p:nvPr/>
        </p:nvSpPr>
        <p:spPr>
          <a:xfrm>
            <a:off x="1273450" y="1078300"/>
            <a:ext cx="1107300" cy="811500"/>
          </a:xfrm>
          <a:prstGeom prst="rect">
            <a:avLst/>
          </a:prstGeom>
          <a:solidFill>
            <a:srgbClr val="B7CCE4"/>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30250" lIns="60500" spcFirstLastPara="1" rIns="60500" wrap="square" tIns="30250">
            <a:noAutofit/>
          </a:bodyPr>
          <a:lstStyle/>
          <a:p>
            <a:pPr indent="0" lvl="0" marL="0" marR="0" rtl="0" algn="ctr">
              <a:lnSpc>
                <a:spcPct val="100000"/>
              </a:lnSpc>
              <a:spcBef>
                <a:spcPts val="0"/>
              </a:spcBef>
              <a:spcAft>
                <a:spcPts val="0"/>
              </a:spcAft>
              <a:buClr>
                <a:srgbClr val="000000"/>
              </a:buClr>
              <a:buSzPts val="900"/>
              <a:buFont typeface="Arial"/>
              <a:buNone/>
            </a:pPr>
            <a:r>
              <a:rPr lang="en" sz="900">
                <a:solidFill>
                  <a:schemeClr val="dk1"/>
                </a:solidFill>
                <a:latin typeface="Calibri"/>
                <a:ea typeface="Calibri"/>
                <a:cs typeface="Calibri"/>
                <a:sym typeface="Calibri"/>
              </a:rPr>
              <a:t>Algorithm Expressions , e.g.</a:t>
            </a:r>
            <a:endParaRPr sz="9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900"/>
              <a:buFont typeface="Arial"/>
              <a:buNone/>
            </a:pPr>
            <a:r>
              <a:rPr lang="en" sz="900">
                <a:solidFill>
                  <a:schemeClr val="dk1"/>
                </a:solidFill>
                <a:latin typeface="Calibri"/>
                <a:ea typeface="Calibri"/>
                <a:cs typeface="Calibri"/>
                <a:sym typeface="Calibri"/>
              </a:rPr>
              <a:t>(</a:t>
            </a:r>
            <a:r>
              <a:rPr lang="en" sz="900">
                <a:solidFill>
                  <a:schemeClr val="dk2"/>
                </a:solidFill>
                <a:latin typeface="Calibri"/>
                <a:ea typeface="Calibri"/>
                <a:cs typeface="Calibri"/>
                <a:sym typeface="Calibri"/>
              </a:rPr>
              <a:t>Python</a:t>
            </a:r>
            <a:r>
              <a:rPr lang="en" sz="900">
                <a:solidFill>
                  <a:schemeClr val="dk1"/>
                </a:solidFill>
                <a:latin typeface="Calibri"/>
                <a:ea typeface="Calibri"/>
                <a:cs typeface="Calibri"/>
                <a:sym typeface="Calibri"/>
              </a:rPr>
              <a:t>)</a:t>
            </a:r>
            <a:endParaRPr sz="9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900"/>
              <a:buFont typeface="Arial"/>
              <a:buNone/>
            </a:pPr>
            <a:r>
              <a:rPr lang="en" sz="900">
                <a:solidFill>
                  <a:schemeClr val="dk1"/>
                </a:solidFill>
                <a:latin typeface="Calibri"/>
                <a:ea typeface="Calibri"/>
                <a:cs typeface="Calibri"/>
                <a:sym typeface="Calibri"/>
              </a:rPr>
              <a:t>(</a:t>
            </a:r>
            <a:r>
              <a:rPr lang="en" sz="900">
                <a:solidFill>
                  <a:schemeClr val="accent2"/>
                </a:solidFill>
                <a:latin typeface="Calibri"/>
                <a:ea typeface="Calibri"/>
                <a:cs typeface="Calibri"/>
                <a:sym typeface="Calibri"/>
              </a:rPr>
              <a:t>Pytorch Models</a:t>
            </a:r>
            <a:r>
              <a:rPr lang="en" sz="900">
                <a:solidFill>
                  <a:schemeClr val="dk1"/>
                </a:solidFill>
                <a:latin typeface="Calibri"/>
                <a:ea typeface="Calibri"/>
                <a:cs typeface="Calibri"/>
                <a:sym typeface="Calibri"/>
              </a:rPr>
              <a:t>)</a:t>
            </a:r>
            <a:endParaRPr sz="900">
              <a:solidFill>
                <a:schemeClr val="dk1"/>
              </a:solidFill>
              <a:latin typeface="Calibri"/>
              <a:ea typeface="Calibri"/>
              <a:cs typeface="Calibri"/>
              <a:sym typeface="Calibri"/>
            </a:endParaRPr>
          </a:p>
        </p:txBody>
      </p:sp>
      <p:sp>
        <p:nvSpPr>
          <p:cNvPr id="191" name="Google Shape;191;p3"/>
          <p:cNvSpPr txBox="1"/>
          <p:nvPr/>
        </p:nvSpPr>
        <p:spPr>
          <a:xfrm>
            <a:off x="7191500" y="3177803"/>
            <a:ext cx="1185300" cy="615300"/>
          </a:xfrm>
          <a:prstGeom prst="rect">
            <a:avLst/>
          </a:prstGeom>
          <a:noFill/>
          <a:ln cap="flat" cmpd="sng" w="19050">
            <a:solidFill>
              <a:srgbClr val="C00000"/>
            </a:solidFill>
            <a:prstDash val="solid"/>
            <a:round/>
            <a:headEnd len="sm" w="sm" type="none"/>
            <a:tailEnd len="sm" w="sm" type="none"/>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C00000"/>
                </a:solidFill>
                <a:latin typeface="Calibri"/>
                <a:ea typeface="Calibri"/>
                <a:cs typeface="Calibri"/>
                <a:sym typeface="Calibri"/>
              </a:rPr>
              <a:t>Need finer-grained optimizations schemes and design space exploration! </a:t>
            </a:r>
            <a:endParaRPr b="0" i="0" sz="900" u="none" cap="none" strike="noStrike">
              <a:solidFill>
                <a:srgbClr val="000000"/>
              </a:solidFill>
              <a:latin typeface="Arial"/>
              <a:ea typeface="Arial"/>
              <a:cs typeface="Arial"/>
              <a:sym typeface="Arial"/>
            </a:endParaRPr>
          </a:p>
        </p:txBody>
      </p:sp>
      <p:sp>
        <p:nvSpPr>
          <p:cNvPr id="192" name="Google Shape;192;p3"/>
          <p:cNvSpPr txBox="1"/>
          <p:nvPr/>
        </p:nvSpPr>
        <p:spPr>
          <a:xfrm>
            <a:off x="8427225" y="2426363"/>
            <a:ext cx="579900" cy="323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900"/>
              <a:t>PyLog! </a:t>
            </a:r>
            <a:endParaRPr sz="900"/>
          </a:p>
        </p:txBody>
      </p:sp>
      <p:sp>
        <p:nvSpPr>
          <p:cNvPr id="193" name="Google Shape;193;p3"/>
          <p:cNvSpPr txBox="1"/>
          <p:nvPr/>
        </p:nvSpPr>
        <p:spPr>
          <a:xfrm>
            <a:off x="8427225" y="3323888"/>
            <a:ext cx="579900" cy="323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900"/>
              <a:t>HIDA</a:t>
            </a:r>
            <a:r>
              <a:rPr lang="en" sz="900"/>
              <a:t>! </a:t>
            </a:r>
            <a:endParaRPr sz="900"/>
          </a:p>
        </p:txBody>
      </p:sp>
      <p:cxnSp>
        <p:nvCxnSpPr>
          <p:cNvPr id="194" name="Google Shape;194;p3"/>
          <p:cNvCxnSpPr/>
          <p:nvPr/>
        </p:nvCxnSpPr>
        <p:spPr>
          <a:xfrm rot="10800000">
            <a:off x="599285" y="1078787"/>
            <a:ext cx="650100" cy="0"/>
          </a:xfrm>
          <a:prstGeom prst="straightConnector1">
            <a:avLst/>
          </a:prstGeom>
          <a:noFill/>
          <a:ln cap="flat" cmpd="sng" w="25400">
            <a:solidFill>
              <a:srgbClr val="4A7DBA"/>
            </a:solidFill>
            <a:prstDash val="solid"/>
            <a:round/>
            <a:headEnd len="sm" w="sm" type="none"/>
            <a:tailEnd len="sm" w="sm" type="none"/>
          </a:ln>
        </p:spPr>
      </p:cxnSp>
      <p:cxnSp>
        <p:nvCxnSpPr>
          <p:cNvPr id="195" name="Google Shape;195;p3"/>
          <p:cNvCxnSpPr/>
          <p:nvPr/>
        </p:nvCxnSpPr>
        <p:spPr>
          <a:xfrm>
            <a:off x="647800" y="1071875"/>
            <a:ext cx="0" cy="3432900"/>
          </a:xfrm>
          <a:prstGeom prst="straightConnector1">
            <a:avLst/>
          </a:prstGeom>
          <a:noFill/>
          <a:ln cap="flat" cmpd="sng" w="9525">
            <a:solidFill>
              <a:srgbClr val="4A7DBA"/>
            </a:solidFill>
            <a:prstDash val="solid"/>
            <a:round/>
            <a:headEnd len="med" w="med" type="triangle"/>
            <a:tailEnd len="med" w="med" type="triangle"/>
          </a:ln>
        </p:spPr>
      </p:cxnSp>
      <p:sp>
        <p:nvSpPr>
          <p:cNvPr id="196" name="Google Shape;196;p3"/>
          <p:cNvSpPr txBox="1"/>
          <p:nvPr/>
        </p:nvSpPr>
        <p:spPr>
          <a:xfrm rot="-5400000">
            <a:off x="55250" y="2691425"/>
            <a:ext cx="1134900" cy="184200"/>
          </a:xfrm>
          <a:prstGeom prst="rect">
            <a:avLst/>
          </a:prstGeom>
          <a:solidFill>
            <a:schemeClr val="lt1"/>
          </a:solid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800"/>
              <a:buFont typeface="Arial"/>
              <a:buNone/>
            </a:pPr>
            <a:r>
              <a:rPr i="1" lang="en" sz="800">
                <a:solidFill>
                  <a:schemeClr val="dk1"/>
                </a:solidFill>
                <a:latin typeface="Calibri"/>
                <a:ea typeface="Calibri"/>
                <a:cs typeface="Calibri"/>
                <a:sym typeface="Calibri"/>
              </a:rPr>
              <a:t>PyLog</a:t>
            </a:r>
            <a:r>
              <a:rPr b="0" i="1" lang="en" sz="800" u="none" cap="none" strike="noStrike">
                <a:solidFill>
                  <a:schemeClr val="dk1"/>
                </a:solidFill>
                <a:latin typeface="Calibri"/>
                <a:ea typeface="Calibri"/>
                <a:cs typeface="Calibri"/>
                <a:sym typeface="Calibri"/>
              </a:rPr>
              <a:t> Design Flow</a:t>
            </a:r>
            <a:endParaRPr b="0" i="0" sz="900" u="none" cap="none" strike="noStrike">
              <a:solidFill>
                <a:srgbClr val="000000"/>
              </a:solidFill>
              <a:latin typeface="Arial"/>
              <a:ea typeface="Arial"/>
              <a:cs typeface="Arial"/>
              <a:sym typeface="Arial"/>
            </a:endParaRPr>
          </a:p>
        </p:txBody>
      </p:sp>
      <p:cxnSp>
        <p:nvCxnSpPr>
          <p:cNvPr id="197" name="Google Shape;197;p3"/>
          <p:cNvCxnSpPr/>
          <p:nvPr/>
        </p:nvCxnSpPr>
        <p:spPr>
          <a:xfrm rot="10800000">
            <a:off x="2401559" y="2094776"/>
            <a:ext cx="413400" cy="0"/>
          </a:xfrm>
          <a:prstGeom prst="straightConnector1">
            <a:avLst/>
          </a:prstGeom>
          <a:noFill/>
          <a:ln cap="flat" cmpd="sng" w="25400">
            <a:solidFill>
              <a:srgbClr val="C00000"/>
            </a:solidFill>
            <a:prstDash val="solid"/>
            <a:round/>
            <a:headEnd len="sm" w="sm" type="none"/>
            <a:tailEnd len="sm" w="sm" type="none"/>
          </a:ln>
        </p:spPr>
      </p:cxnSp>
      <p:cxnSp>
        <p:nvCxnSpPr>
          <p:cNvPr id="198" name="Google Shape;198;p3"/>
          <p:cNvCxnSpPr/>
          <p:nvPr/>
        </p:nvCxnSpPr>
        <p:spPr>
          <a:xfrm rot="10800000">
            <a:off x="2380760" y="4497112"/>
            <a:ext cx="650100" cy="0"/>
          </a:xfrm>
          <a:prstGeom prst="straightConnector1">
            <a:avLst/>
          </a:prstGeom>
          <a:noFill/>
          <a:ln cap="flat" cmpd="sng" w="25400">
            <a:solidFill>
              <a:srgbClr val="C00000"/>
            </a:solidFill>
            <a:prstDash val="solid"/>
            <a:round/>
            <a:headEnd len="sm" w="sm" type="none"/>
            <a:tailEnd len="sm" w="sm" type="none"/>
          </a:ln>
        </p:spPr>
      </p:cxnSp>
      <p:cxnSp>
        <p:nvCxnSpPr>
          <p:cNvPr id="199" name="Google Shape;199;p3"/>
          <p:cNvCxnSpPr/>
          <p:nvPr/>
        </p:nvCxnSpPr>
        <p:spPr>
          <a:xfrm>
            <a:off x="2658082" y="2094776"/>
            <a:ext cx="0" cy="2393700"/>
          </a:xfrm>
          <a:prstGeom prst="straightConnector1">
            <a:avLst/>
          </a:prstGeom>
          <a:noFill/>
          <a:ln cap="flat" cmpd="sng" w="9525">
            <a:solidFill>
              <a:srgbClr val="C00000"/>
            </a:solidFill>
            <a:prstDash val="solid"/>
            <a:round/>
            <a:headEnd len="med" w="med" type="triangle"/>
            <a:tailEnd len="med" w="med" type="triangle"/>
          </a:ln>
        </p:spPr>
      </p:cxnSp>
      <p:sp>
        <p:nvSpPr>
          <p:cNvPr id="200" name="Google Shape;200;p3"/>
          <p:cNvSpPr txBox="1"/>
          <p:nvPr/>
        </p:nvSpPr>
        <p:spPr>
          <a:xfrm rot="-5400000">
            <a:off x="1982738" y="3135272"/>
            <a:ext cx="1251000" cy="184200"/>
          </a:xfrm>
          <a:prstGeom prst="rect">
            <a:avLst/>
          </a:prstGeom>
          <a:solidFill>
            <a:schemeClr val="lt1"/>
          </a:solid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800"/>
              <a:buFont typeface="Arial"/>
              <a:buNone/>
            </a:pPr>
            <a:r>
              <a:rPr b="0" i="1" lang="en" sz="800" u="none" cap="none" strike="noStrike">
                <a:solidFill>
                  <a:schemeClr val="dk1"/>
                </a:solidFill>
                <a:latin typeface="Calibri"/>
                <a:ea typeface="Calibri"/>
                <a:cs typeface="Calibri"/>
                <a:sym typeface="Calibri"/>
              </a:rPr>
              <a:t>H</a:t>
            </a:r>
            <a:r>
              <a:rPr i="1" lang="en" sz="800">
                <a:solidFill>
                  <a:schemeClr val="dk1"/>
                </a:solidFill>
                <a:latin typeface="Calibri"/>
                <a:ea typeface="Calibri"/>
                <a:cs typeface="Calibri"/>
                <a:sym typeface="Calibri"/>
              </a:rPr>
              <a:t>IDA</a:t>
            </a:r>
            <a:r>
              <a:rPr b="0" i="1" lang="en" sz="800" u="none" cap="none" strike="noStrike">
                <a:solidFill>
                  <a:schemeClr val="dk1"/>
                </a:solidFill>
                <a:latin typeface="Calibri"/>
                <a:ea typeface="Calibri"/>
                <a:cs typeface="Calibri"/>
                <a:sym typeface="Calibri"/>
              </a:rPr>
              <a:t> HLS Design Flow </a:t>
            </a:r>
            <a:endParaRPr b="0" i="0" sz="900" u="none" cap="none" strike="noStrike">
              <a:solidFill>
                <a:srgbClr val="000000"/>
              </a:solidFill>
              <a:latin typeface="Arial"/>
              <a:ea typeface="Arial"/>
              <a:cs typeface="Arial"/>
              <a:sym typeface="Arial"/>
            </a:endParaRPr>
          </a:p>
        </p:txBody>
      </p:sp>
      <p:cxnSp>
        <p:nvCxnSpPr>
          <p:cNvPr id="201" name="Google Shape;201;p3"/>
          <p:cNvCxnSpPr/>
          <p:nvPr/>
        </p:nvCxnSpPr>
        <p:spPr>
          <a:xfrm>
            <a:off x="2952913" y="1067075"/>
            <a:ext cx="0" cy="3432900"/>
          </a:xfrm>
          <a:prstGeom prst="straightConnector1">
            <a:avLst/>
          </a:prstGeom>
          <a:noFill/>
          <a:ln cap="flat" cmpd="sng" w="9525">
            <a:solidFill>
              <a:srgbClr val="C00000"/>
            </a:solidFill>
            <a:prstDash val="solid"/>
            <a:round/>
            <a:headEnd len="med" w="med" type="triangle"/>
            <a:tailEnd len="med" w="med" type="triangle"/>
          </a:ln>
        </p:spPr>
      </p:cxnSp>
      <p:sp>
        <p:nvSpPr>
          <p:cNvPr id="202" name="Google Shape;202;p3"/>
          <p:cNvSpPr txBox="1"/>
          <p:nvPr/>
        </p:nvSpPr>
        <p:spPr>
          <a:xfrm rot="-5400000">
            <a:off x="2117225" y="2637950"/>
            <a:ext cx="1621200" cy="184200"/>
          </a:xfrm>
          <a:prstGeom prst="rect">
            <a:avLst/>
          </a:prstGeom>
          <a:solidFill>
            <a:schemeClr val="lt1"/>
          </a:solidFill>
          <a:ln>
            <a:noFill/>
          </a:ln>
        </p:spPr>
        <p:txBody>
          <a:bodyPr anchorCtr="0" anchor="t" bIns="30250" lIns="60500" spcFirstLastPara="1" rIns="60500" wrap="square" tIns="30250">
            <a:spAutoFit/>
          </a:bodyPr>
          <a:lstStyle/>
          <a:p>
            <a:pPr indent="0" lvl="0" marL="0" marR="0" rtl="0" algn="ctr">
              <a:lnSpc>
                <a:spcPct val="100000"/>
              </a:lnSpc>
              <a:spcBef>
                <a:spcPts val="0"/>
              </a:spcBef>
              <a:spcAft>
                <a:spcPts val="0"/>
              </a:spcAft>
              <a:buClr>
                <a:srgbClr val="000000"/>
              </a:buClr>
              <a:buSzPts val="800"/>
              <a:buFont typeface="Arial"/>
              <a:buNone/>
            </a:pPr>
            <a:r>
              <a:rPr i="1" lang="en" sz="800">
                <a:solidFill>
                  <a:schemeClr val="dk1"/>
                </a:solidFill>
                <a:latin typeface="Calibri"/>
                <a:ea typeface="Calibri"/>
                <a:cs typeface="Calibri"/>
                <a:sym typeface="Calibri"/>
              </a:rPr>
              <a:t>HIDA Pytorch</a:t>
            </a:r>
            <a:r>
              <a:rPr b="0" i="1" lang="en" sz="800" u="none" cap="none" strike="noStrike">
                <a:solidFill>
                  <a:schemeClr val="dk1"/>
                </a:solidFill>
                <a:latin typeface="Calibri"/>
                <a:ea typeface="Calibri"/>
                <a:cs typeface="Calibri"/>
                <a:sym typeface="Calibri"/>
              </a:rPr>
              <a:t> Design Flow</a:t>
            </a:r>
            <a:endParaRPr b="0" i="0" sz="900" u="none" cap="none" strike="noStrike">
              <a:solidFill>
                <a:srgbClr val="000000"/>
              </a:solidFill>
              <a:latin typeface="Arial"/>
              <a:ea typeface="Arial"/>
              <a:cs typeface="Arial"/>
              <a:sym typeface="Arial"/>
            </a:endParaRPr>
          </a:p>
        </p:txBody>
      </p:sp>
      <p:cxnSp>
        <p:nvCxnSpPr>
          <p:cNvPr id="203" name="Google Shape;203;p3"/>
          <p:cNvCxnSpPr/>
          <p:nvPr/>
        </p:nvCxnSpPr>
        <p:spPr>
          <a:xfrm rot="10800000">
            <a:off x="2380760" y="1082862"/>
            <a:ext cx="650100" cy="0"/>
          </a:xfrm>
          <a:prstGeom prst="straightConnector1">
            <a:avLst/>
          </a:prstGeom>
          <a:noFill/>
          <a:ln cap="flat" cmpd="sng" w="25400">
            <a:solidFill>
              <a:srgbClr val="C00000"/>
            </a:solidFill>
            <a:prstDash val="solid"/>
            <a:round/>
            <a:headEnd len="sm" w="sm" type="none"/>
            <a:tailEnd len="sm" w="sm" type="none"/>
          </a:ln>
        </p:spPr>
      </p:cxnSp>
      <p:sp>
        <p:nvSpPr>
          <p:cNvPr id="204" name="Google Shape;204;p3"/>
          <p:cNvSpPr txBox="1"/>
          <p:nvPr/>
        </p:nvSpPr>
        <p:spPr>
          <a:xfrm>
            <a:off x="3030850" y="2878450"/>
            <a:ext cx="937200" cy="476700"/>
          </a:xfrm>
          <a:prstGeom prst="rect">
            <a:avLst/>
          </a:prstGeom>
          <a:noFill/>
          <a:ln cap="flat" cmpd="sng" w="19050">
            <a:solidFill>
              <a:srgbClr val="C00000"/>
            </a:solidFill>
            <a:prstDash val="solid"/>
            <a:round/>
            <a:headEnd len="sm" w="sm" type="none"/>
            <a:tailEnd len="sm" w="sm" type="none"/>
          </a:ln>
        </p:spPr>
        <p:txBody>
          <a:bodyPr anchorCtr="0" anchor="t" bIns="30250" lIns="60500" spcFirstLastPara="1" rIns="60500" wrap="square" tIns="30250">
            <a:spAutoFit/>
          </a:bodyPr>
          <a:lstStyle/>
          <a:p>
            <a:pPr indent="0" lvl="0" marL="0" marR="0" rtl="0" algn="l">
              <a:lnSpc>
                <a:spcPct val="100000"/>
              </a:lnSpc>
              <a:spcBef>
                <a:spcPts val="0"/>
              </a:spcBef>
              <a:spcAft>
                <a:spcPts val="0"/>
              </a:spcAft>
              <a:buClr>
                <a:srgbClr val="000000"/>
              </a:buClr>
              <a:buSzPts val="900"/>
              <a:buFont typeface="Arial"/>
              <a:buNone/>
            </a:pPr>
            <a:r>
              <a:rPr lang="en" sz="900">
                <a:solidFill>
                  <a:srgbClr val="C00000"/>
                </a:solidFill>
                <a:latin typeface="Calibri"/>
                <a:ea typeface="Calibri"/>
                <a:cs typeface="Calibri"/>
                <a:sym typeface="Calibri"/>
              </a:rPr>
              <a:t>PyLog &amp; HIDA targets different abstraction levels</a:t>
            </a:r>
            <a:endParaRPr sz="900">
              <a:solidFill>
                <a:srgbClr val="C0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grpSp>
        <p:nvGrpSpPr>
          <p:cNvPr id="209" name="Google Shape;209;p4"/>
          <p:cNvGrpSpPr/>
          <p:nvPr/>
        </p:nvGrpSpPr>
        <p:grpSpPr>
          <a:xfrm>
            <a:off x="2582550" y="804550"/>
            <a:ext cx="3978900" cy="2212800"/>
            <a:chOff x="2406800" y="836075"/>
            <a:chExt cx="3978900" cy="2212800"/>
          </a:xfrm>
        </p:grpSpPr>
        <p:sp>
          <p:nvSpPr>
            <p:cNvPr id="210" name="Google Shape;210;p4"/>
            <p:cNvSpPr/>
            <p:nvPr/>
          </p:nvSpPr>
          <p:spPr>
            <a:xfrm>
              <a:off x="2406800" y="836075"/>
              <a:ext cx="3978900" cy="2212800"/>
            </a:xfrm>
            <a:prstGeom prst="ellipse">
              <a:avLst/>
            </a:prstGeom>
            <a:solidFill>
              <a:srgbClr val="FF9900">
                <a:alpha val="4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11" name="Google Shape;211;p4"/>
            <p:cNvSpPr txBox="1"/>
            <p:nvPr/>
          </p:nvSpPr>
          <p:spPr>
            <a:xfrm>
              <a:off x="3603650" y="836075"/>
              <a:ext cx="1585200" cy="400200"/>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 sz="1400" u="none" cap="none" strike="noStrike">
                  <a:solidFill>
                    <a:srgbClr val="FF9900"/>
                  </a:solidFill>
                  <a:latin typeface="Roboto"/>
                  <a:ea typeface="Roboto"/>
                  <a:cs typeface="Roboto"/>
                  <a:sym typeface="Roboto"/>
                </a:rPr>
                <a:t>HLS Languages</a:t>
              </a:r>
              <a:endParaRPr b="1" i="0" sz="1400" u="none" cap="none" strike="noStrike">
                <a:solidFill>
                  <a:srgbClr val="FF9900"/>
                </a:solidFill>
                <a:latin typeface="Roboto"/>
                <a:ea typeface="Roboto"/>
                <a:cs typeface="Roboto"/>
                <a:sym typeface="Roboto"/>
              </a:endParaRPr>
            </a:p>
          </p:txBody>
        </p:sp>
      </p:grpSp>
      <p:grpSp>
        <p:nvGrpSpPr>
          <p:cNvPr id="212" name="Google Shape;212;p4"/>
          <p:cNvGrpSpPr/>
          <p:nvPr/>
        </p:nvGrpSpPr>
        <p:grpSpPr>
          <a:xfrm>
            <a:off x="1507825" y="1700875"/>
            <a:ext cx="3978900" cy="2212800"/>
            <a:chOff x="2406800" y="1786425"/>
            <a:chExt cx="3978900" cy="2212800"/>
          </a:xfrm>
        </p:grpSpPr>
        <p:sp>
          <p:nvSpPr>
            <p:cNvPr id="213" name="Google Shape;213;p4"/>
            <p:cNvSpPr/>
            <p:nvPr/>
          </p:nvSpPr>
          <p:spPr>
            <a:xfrm>
              <a:off x="2406800" y="1786425"/>
              <a:ext cx="3978900" cy="2212800"/>
            </a:xfrm>
            <a:prstGeom prst="ellipse">
              <a:avLst/>
            </a:prstGeom>
            <a:solidFill>
              <a:srgbClr val="4A86E8">
                <a:alpha val="4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14" name="Google Shape;214;p4"/>
            <p:cNvSpPr txBox="1"/>
            <p:nvPr/>
          </p:nvSpPr>
          <p:spPr>
            <a:xfrm>
              <a:off x="3603650" y="3599025"/>
              <a:ext cx="1585200" cy="400200"/>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 sz="1400" u="none" cap="none" strike="noStrike">
                  <a:solidFill>
                    <a:srgbClr val="4A86E8"/>
                  </a:solidFill>
                  <a:latin typeface="Roboto"/>
                  <a:ea typeface="Roboto"/>
                  <a:cs typeface="Roboto"/>
                  <a:sym typeface="Roboto"/>
                </a:rPr>
                <a:t>HLS Optimizers</a:t>
              </a:r>
              <a:endParaRPr b="1" i="0" sz="1400" u="none" cap="none" strike="noStrike">
                <a:solidFill>
                  <a:srgbClr val="4A86E8"/>
                </a:solidFill>
                <a:latin typeface="Roboto"/>
                <a:ea typeface="Roboto"/>
                <a:cs typeface="Roboto"/>
                <a:sym typeface="Roboto"/>
              </a:endParaRPr>
            </a:p>
          </p:txBody>
        </p:sp>
      </p:grpSp>
      <p:grpSp>
        <p:nvGrpSpPr>
          <p:cNvPr id="215" name="Google Shape;215;p4"/>
          <p:cNvGrpSpPr/>
          <p:nvPr/>
        </p:nvGrpSpPr>
        <p:grpSpPr>
          <a:xfrm>
            <a:off x="3657275" y="1687825"/>
            <a:ext cx="3978900" cy="2212800"/>
            <a:chOff x="4861050" y="1849575"/>
            <a:chExt cx="3978900" cy="2212800"/>
          </a:xfrm>
        </p:grpSpPr>
        <p:sp>
          <p:nvSpPr>
            <p:cNvPr id="216" name="Google Shape;216;p4"/>
            <p:cNvSpPr/>
            <p:nvPr/>
          </p:nvSpPr>
          <p:spPr>
            <a:xfrm>
              <a:off x="4861050" y="1849575"/>
              <a:ext cx="3978900" cy="2212800"/>
            </a:xfrm>
            <a:prstGeom prst="ellipse">
              <a:avLst/>
            </a:prstGeom>
            <a:solidFill>
              <a:srgbClr val="6AA84F">
                <a:alpha val="4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17" name="Google Shape;217;p4"/>
            <p:cNvSpPr txBox="1"/>
            <p:nvPr/>
          </p:nvSpPr>
          <p:spPr>
            <a:xfrm>
              <a:off x="6057900" y="3662175"/>
              <a:ext cx="1585200" cy="400200"/>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 sz="1400" u="none" cap="none" strike="noStrike">
                  <a:solidFill>
                    <a:srgbClr val="6AA84F"/>
                  </a:solidFill>
                  <a:latin typeface="Roboto"/>
                  <a:ea typeface="Roboto"/>
                  <a:cs typeface="Roboto"/>
                  <a:sym typeface="Roboto"/>
                </a:rPr>
                <a:t>HLS Schedulers</a:t>
              </a:r>
              <a:endParaRPr b="1" i="0" sz="1400" u="none" cap="none" strike="noStrike">
                <a:solidFill>
                  <a:srgbClr val="6AA84F"/>
                </a:solidFill>
                <a:latin typeface="Roboto"/>
                <a:ea typeface="Roboto"/>
                <a:cs typeface="Roboto"/>
                <a:sym typeface="Roboto"/>
              </a:endParaRPr>
            </a:p>
          </p:txBody>
        </p:sp>
      </p:grpSp>
      <p:sp>
        <p:nvSpPr>
          <p:cNvPr id="218" name="Google Shape;218;p4"/>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sz="2400">
                <a:solidFill>
                  <a:schemeClr val="dk1"/>
                </a:solidFill>
                <a:latin typeface="Calibri"/>
                <a:ea typeface="Calibri"/>
                <a:cs typeface="Calibri"/>
                <a:sym typeface="Calibri"/>
              </a:rPr>
              <a:t>Motivation - Existing Works</a:t>
            </a:r>
            <a:endParaRPr sz="2400">
              <a:solidFill>
                <a:schemeClr val="dk1"/>
              </a:solidFill>
              <a:latin typeface="Calibri"/>
              <a:ea typeface="Calibri"/>
              <a:cs typeface="Calibri"/>
              <a:sym typeface="Calibri"/>
            </a:endParaRPr>
          </a:p>
        </p:txBody>
      </p:sp>
      <p:sp>
        <p:nvSpPr>
          <p:cNvPr id="219" name="Google Shape;219;p4"/>
          <p:cNvSpPr txBox="1"/>
          <p:nvPr/>
        </p:nvSpPr>
        <p:spPr>
          <a:xfrm>
            <a:off x="4127100" y="1217625"/>
            <a:ext cx="8898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HeteroCL</a:t>
            </a:r>
            <a:endParaRPr b="0" i="0" sz="1200" u="none" cap="none" strike="noStrike">
              <a:solidFill>
                <a:srgbClr val="000000"/>
              </a:solidFill>
              <a:latin typeface="Roboto"/>
              <a:ea typeface="Roboto"/>
              <a:cs typeface="Roboto"/>
              <a:sym typeface="Roboto"/>
            </a:endParaRPr>
          </a:p>
        </p:txBody>
      </p:sp>
      <p:sp>
        <p:nvSpPr>
          <p:cNvPr id="220" name="Google Shape;220;p4"/>
          <p:cNvSpPr txBox="1"/>
          <p:nvPr/>
        </p:nvSpPr>
        <p:spPr>
          <a:xfrm>
            <a:off x="4572000" y="25255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Spatial</a:t>
            </a:r>
            <a:endParaRPr b="0" i="0" sz="1200" u="none" cap="none" strike="noStrike">
              <a:solidFill>
                <a:srgbClr val="000000"/>
              </a:solidFill>
              <a:latin typeface="Roboto"/>
              <a:ea typeface="Roboto"/>
              <a:cs typeface="Roboto"/>
              <a:sym typeface="Roboto"/>
            </a:endParaRPr>
          </a:p>
        </p:txBody>
      </p:sp>
      <p:sp>
        <p:nvSpPr>
          <p:cNvPr id="221" name="Google Shape;221;p4"/>
          <p:cNvSpPr txBox="1"/>
          <p:nvPr/>
        </p:nvSpPr>
        <p:spPr>
          <a:xfrm>
            <a:off x="3179000" y="12176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Dahlia</a:t>
            </a:r>
            <a:endParaRPr b="0" i="0" sz="1200" u="none" cap="none" strike="noStrike">
              <a:solidFill>
                <a:srgbClr val="000000"/>
              </a:solidFill>
              <a:latin typeface="Roboto"/>
              <a:ea typeface="Roboto"/>
              <a:cs typeface="Roboto"/>
              <a:sym typeface="Roboto"/>
            </a:endParaRPr>
          </a:p>
        </p:txBody>
      </p:sp>
      <p:sp>
        <p:nvSpPr>
          <p:cNvPr id="222" name="Google Shape;222;p4"/>
          <p:cNvSpPr txBox="1"/>
          <p:nvPr/>
        </p:nvSpPr>
        <p:spPr>
          <a:xfrm>
            <a:off x="5153500" y="1219813"/>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TAPA</a:t>
            </a:r>
            <a:endParaRPr b="0" i="0" sz="1200" u="none" cap="none" strike="noStrike">
              <a:solidFill>
                <a:srgbClr val="000000"/>
              </a:solidFill>
              <a:latin typeface="Roboto"/>
              <a:ea typeface="Roboto"/>
              <a:cs typeface="Roboto"/>
              <a:sym typeface="Roboto"/>
            </a:endParaRPr>
          </a:p>
        </p:txBody>
      </p:sp>
      <p:sp>
        <p:nvSpPr>
          <p:cNvPr id="223" name="Google Shape;223;p4"/>
          <p:cNvSpPr txBox="1"/>
          <p:nvPr/>
        </p:nvSpPr>
        <p:spPr>
          <a:xfrm>
            <a:off x="3867913" y="2146838"/>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DaCe</a:t>
            </a:r>
            <a:endParaRPr b="0" i="0" sz="1200" u="none" cap="none" strike="noStrike">
              <a:solidFill>
                <a:srgbClr val="000000"/>
              </a:solidFill>
              <a:latin typeface="Roboto"/>
              <a:ea typeface="Roboto"/>
              <a:cs typeface="Roboto"/>
              <a:sym typeface="Roboto"/>
            </a:endParaRPr>
          </a:p>
        </p:txBody>
      </p:sp>
      <p:sp>
        <p:nvSpPr>
          <p:cNvPr id="224" name="Google Shape;224;p4"/>
          <p:cNvSpPr txBox="1"/>
          <p:nvPr/>
        </p:nvSpPr>
        <p:spPr>
          <a:xfrm>
            <a:off x="3179000" y="1768138"/>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PyLog</a:t>
            </a:r>
            <a:endParaRPr b="0" i="0" sz="1200" u="none" cap="none" strike="noStrike">
              <a:solidFill>
                <a:srgbClr val="000000"/>
              </a:solidFill>
              <a:latin typeface="Roboto"/>
              <a:ea typeface="Roboto"/>
              <a:cs typeface="Roboto"/>
              <a:sym typeface="Roboto"/>
            </a:endParaRPr>
          </a:p>
        </p:txBody>
      </p:sp>
      <p:sp>
        <p:nvSpPr>
          <p:cNvPr id="225" name="Google Shape;225;p4"/>
          <p:cNvSpPr txBox="1"/>
          <p:nvPr/>
        </p:nvSpPr>
        <p:spPr>
          <a:xfrm>
            <a:off x="1618000" y="268177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COMBA</a:t>
            </a:r>
            <a:endParaRPr b="0" i="0" sz="1200" u="none" cap="none" strike="noStrike">
              <a:solidFill>
                <a:srgbClr val="000000"/>
              </a:solidFill>
              <a:latin typeface="Roboto"/>
              <a:ea typeface="Roboto"/>
              <a:cs typeface="Roboto"/>
              <a:sym typeface="Roboto"/>
            </a:endParaRPr>
          </a:p>
        </p:txBody>
      </p:sp>
      <p:sp>
        <p:nvSpPr>
          <p:cNvPr id="226" name="Google Shape;226;p4"/>
          <p:cNvSpPr txBox="1"/>
          <p:nvPr/>
        </p:nvSpPr>
        <p:spPr>
          <a:xfrm>
            <a:off x="2878100" y="2156213"/>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Merlin</a:t>
            </a:r>
            <a:endParaRPr b="0" i="0" sz="1200" u="none" cap="none" strike="noStrike">
              <a:solidFill>
                <a:srgbClr val="000000"/>
              </a:solidFill>
              <a:latin typeface="Roboto"/>
              <a:ea typeface="Roboto"/>
              <a:cs typeface="Roboto"/>
              <a:sym typeface="Roboto"/>
            </a:endParaRPr>
          </a:p>
        </p:txBody>
      </p:sp>
      <p:sp>
        <p:nvSpPr>
          <p:cNvPr id="227" name="Google Shape;227;p4"/>
          <p:cNvSpPr txBox="1"/>
          <p:nvPr/>
        </p:nvSpPr>
        <p:spPr>
          <a:xfrm>
            <a:off x="1776900" y="3094800"/>
            <a:ext cx="12639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HPVM2FPGA</a:t>
            </a:r>
            <a:endParaRPr b="0" i="0" sz="1200" u="none" cap="none" strike="noStrike">
              <a:solidFill>
                <a:srgbClr val="000000"/>
              </a:solidFill>
              <a:latin typeface="Roboto"/>
              <a:ea typeface="Roboto"/>
              <a:cs typeface="Roboto"/>
              <a:sym typeface="Roboto"/>
            </a:endParaRPr>
          </a:p>
        </p:txBody>
      </p:sp>
      <p:sp>
        <p:nvSpPr>
          <p:cNvPr id="228" name="Google Shape;228;p4"/>
          <p:cNvSpPr txBox="1"/>
          <p:nvPr/>
        </p:nvSpPr>
        <p:spPr>
          <a:xfrm>
            <a:off x="2998575" y="30948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SODA</a:t>
            </a:r>
            <a:endParaRPr b="0" i="0" sz="1200" u="none" cap="none" strike="noStrike">
              <a:solidFill>
                <a:srgbClr val="000000"/>
              </a:solidFill>
              <a:latin typeface="Roboto"/>
              <a:ea typeface="Roboto"/>
              <a:cs typeface="Roboto"/>
              <a:sym typeface="Roboto"/>
            </a:endParaRPr>
          </a:p>
        </p:txBody>
      </p:sp>
      <p:sp>
        <p:nvSpPr>
          <p:cNvPr id="229" name="Google Shape;229;p4"/>
          <p:cNvSpPr txBox="1"/>
          <p:nvPr/>
        </p:nvSpPr>
        <p:spPr>
          <a:xfrm>
            <a:off x="2472175" y="2681763"/>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POLSCA</a:t>
            </a:r>
            <a:endParaRPr b="0" i="0" sz="1200" u="none" cap="none" strike="noStrike">
              <a:solidFill>
                <a:srgbClr val="000000"/>
              </a:solidFill>
              <a:latin typeface="Roboto"/>
              <a:ea typeface="Roboto"/>
              <a:cs typeface="Roboto"/>
              <a:sym typeface="Roboto"/>
            </a:endParaRPr>
          </a:p>
        </p:txBody>
      </p:sp>
      <p:sp>
        <p:nvSpPr>
          <p:cNvPr id="230" name="Google Shape;230;p4"/>
          <p:cNvSpPr txBox="1"/>
          <p:nvPr/>
        </p:nvSpPr>
        <p:spPr>
          <a:xfrm>
            <a:off x="5016900" y="1768138"/>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Intel HLS</a:t>
            </a:r>
            <a:endParaRPr b="0" i="0" sz="1200" u="none" cap="none" strike="noStrike">
              <a:solidFill>
                <a:srgbClr val="000000"/>
              </a:solidFill>
              <a:latin typeface="Roboto"/>
              <a:ea typeface="Roboto"/>
              <a:cs typeface="Roboto"/>
              <a:sym typeface="Roboto"/>
            </a:endParaRPr>
          </a:p>
        </p:txBody>
      </p:sp>
      <p:sp>
        <p:nvSpPr>
          <p:cNvPr id="231" name="Google Shape;231;p4"/>
          <p:cNvSpPr txBox="1"/>
          <p:nvPr/>
        </p:nvSpPr>
        <p:spPr>
          <a:xfrm>
            <a:off x="5422025" y="22299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Vitis HLS</a:t>
            </a:r>
            <a:endParaRPr b="0" i="0" sz="1200" u="none" cap="none" strike="noStrike">
              <a:solidFill>
                <a:srgbClr val="000000"/>
              </a:solidFill>
              <a:latin typeface="Roboto"/>
              <a:ea typeface="Roboto"/>
              <a:cs typeface="Roboto"/>
              <a:sym typeface="Roboto"/>
            </a:endParaRPr>
          </a:p>
        </p:txBody>
      </p:sp>
      <p:sp>
        <p:nvSpPr>
          <p:cNvPr id="232" name="Google Shape;232;p4"/>
          <p:cNvSpPr txBox="1"/>
          <p:nvPr/>
        </p:nvSpPr>
        <p:spPr>
          <a:xfrm>
            <a:off x="5782300" y="1899438"/>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LegUp</a:t>
            </a:r>
            <a:endParaRPr b="0" i="0" sz="1200" u="none" cap="none" strike="noStrike">
              <a:solidFill>
                <a:srgbClr val="000000"/>
              </a:solidFill>
              <a:latin typeface="Roboto"/>
              <a:ea typeface="Roboto"/>
              <a:cs typeface="Roboto"/>
              <a:sym typeface="Roboto"/>
            </a:endParaRPr>
          </a:p>
        </p:txBody>
      </p:sp>
      <p:sp>
        <p:nvSpPr>
          <p:cNvPr id="233" name="Google Shape;233;p4"/>
          <p:cNvSpPr txBox="1"/>
          <p:nvPr/>
        </p:nvSpPr>
        <p:spPr>
          <a:xfrm>
            <a:off x="3917838" y="31334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SOFF</a:t>
            </a:r>
            <a:endParaRPr b="0" i="0" sz="1200" u="none" cap="none" strike="noStrike">
              <a:solidFill>
                <a:srgbClr val="000000"/>
              </a:solidFill>
              <a:latin typeface="Roboto"/>
              <a:ea typeface="Roboto"/>
              <a:cs typeface="Roboto"/>
              <a:sym typeface="Roboto"/>
            </a:endParaRPr>
          </a:p>
        </p:txBody>
      </p:sp>
      <p:sp>
        <p:nvSpPr>
          <p:cNvPr id="234" name="Google Shape;234;p4"/>
          <p:cNvSpPr txBox="1"/>
          <p:nvPr/>
        </p:nvSpPr>
        <p:spPr>
          <a:xfrm>
            <a:off x="6233525" y="3133413"/>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Calyx</a:t>
            </a:r>
            <a:endParaRPr b="0" i="0" sz="1200" u="none" cap="none" strike="noStrike">
              <a:solidFill>
                <a:srgbClr val="000000"/>
              </a:solidFill>
              <a:latin typeface="Roboto"/>
              <a:ea typeface="Roboto"/>
              <a:cs typeface="Roboto"/>
              <a:sym typeface="Roboto"/>
            </a:endParaRPr>
          </a:p>
        </p:txBody>
      </p:sp>
      <p:sp>
        <p:nvSpPr>
          <p:cNvPr id="235" name="Google Shape;235;p4"/>
          <p:cNvSpPr txBox="1"/>
          <p:nvPr/>
        </p:nvSpPr>
        <p:spPr>
          <a:xfrm>
            <a:off x="6477300" y="2341038"/>
            <a:ext cx="9714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Dynamatic</a:t>
            </a:r>
            <a:endParaRPr b="0" i="0" sz="1200" u="none" cap="none" strike="noStrike">
              <a:solidFill>
                <a:srgbClr val="000000"/>
              </a:solidFill>
              <a:latin typeface="Roboto"/>
              <a:ea typeface="Roboto"/>
              <a:cs typeface="Roboto"/>
              <a:sym typeface="Roboto"/>
            </a:endParaRPr>
          </a:p>
        </p:txBody>
      </p:sp>
      <p:sp>
        <p:nvSpPr>
          <p:cNvPr id="236" name="Google Shape;236;p4"/>
          <p:cNvSpPr txBox="1"/>
          <p:nvPr/>
        </p:nvSpPr>
        <p:spPr>
          <a:xfrm>
            <a:off x="5706588" y="27372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DASS</a:t>
            </a:r>
            <a:endParaRPr b="0" i="0" sz="1200" u="none" cap="none" strike="noStrike">
              <a:solidFill>
                <a:srgbClr val="000000"/>
              </a:solidFill>
              <a:latin typeface="Roboto"/>
              <a:ea typeface="Roboto"/>
              <a:cs typeface="Roboto"/>
              <a:sym typeface="Roboto"/>
            </a:endParaRPr>
          </a:p>
        </p:txBody>
      </p:sp>
      <p:sp>
        <p:nvSpPr>
          <p:cNvPr id="237" name="Google Shape;237;p4"/>
          <p:cNvSpPr txBox="1"/>
          <p:nvPr/>
        </p:nvSpPr>
        <p:spPr>
          <a:xfrm>
            <a:off x="4572000" y="3017350"/>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Hector</a:t>
            </a:r>
            <a:endParaRPr b="0" i="0" sz="1200" u="none" cap="none" strike="noStrike">
              <a:solidFill>
                <a:srgbClr val="000000"/>
              </a:solidFill>
              <a:latin typeface="Roboto"/>
              <a:ea typeface="Roboto"/>
              <a:cs typeface="Roboto"/>
              <a:sym typeface="Roboto"/>
            </a:endParaRPr>
          </a:p>
        </p:txBody>
      </p:sp>
      <p:sp>
        <p:nvSpPr>
          <p:cNvPr id="238" name="Google Shape;238;p4"/>
          <p:cNvSpPr txBox="1"/>
          <p:nvPr/>
        </p:nvSpPr>
        <p:spPr>
          <a:xfrm>
            <a:off x="5422025" y="3133425"/>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TAPAS</a:t>
            </a:r>
            <a:endParaRPr b="0" i="0" sz="1200" u="none" cap="none" strike="noStrike">
              <a:solidFill>
                <a:srgbClr val="000000"/>
              </a:solidFill>
              <a:latin typeface="Roboto"/>
              <a:ea typeface="Roboto"/>
              <a:cs typeface="Roboto"/>
              <a:sym typeface="Roboto"/>
            </a:endParaRPr>
          </a:p>
        </p:txBody>
      </p:sp>
      <p:sp>
        <p:nvSpPr>
          <p:cNvPr id="239" name="Google Shape;239;p4"/>
          <p:cNvSpPr txBox="1"/>
          <p:nvPr/>
        </p:nvSpPr>
        <p:spPr>
          <a:xfrm>
            <a:off x="1776900" y="2268750"/>
            <a:ext cx="8898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ScaleHLS</a:t>
            </a:r>
            <a:endParaRPr b="0" i="0" sz="1200" u="none" cap="none" strike="noStrike">
              <a:solidFill>
                <a:srgbClr val="000000"/>
              </a:solidFill>
              <a:latin typeface="Roboto"/>
              <a:ea typeface="Roboto"/>
              <a:cs typeface="Roboto"/>
              <a:sym typeface="Roboto"/>
            </a:endParaRPr>
          </a:p>
        </p:txBody>
      </p:sp>
      <p:sp>
        <p:nvSpPr>
          <p:cNvPr id="240" name="Google Shape;240;p4"/>
          <p:cNvSpPr txBox="1"/>
          <p:nvPr/>
        </p:nvSpPr>
        <p:spPr>
          <a:xfrm>
            <a:off x="3810075" y="2525538"/>
            <a:ext cx="8115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CIRCT</a:t>
            </a:r>
            <a:endParaRPr b="0" i="0" sz="1200" u="none" cap="none" strike="noStrike">
              <a:solidFill>
                <a:srgbClr val="000000"/>
              </a:solidFill>
              <a:latin typeface="Roboto"/>
              <a:ea typeface="Roboto"/>
              <a:cs typeface="Roboto"/>
              <a:sym typeface="Roboto"/>
            </a:endParaRPr>
          </a:p>
        </p:txBody>
      </p:sp>
      <p:sp>
        <p:nvSpPr>
          <p:cNvPr id="241" name="Google Shape;241;p4"/>
          <p:cNvSpPr txBox="1"/>
          <p:nvPr/>
        </p:nvSpPr>
        <p:spPr>
          <a:xfrm>
            <a:off x="6518100" y="2737225"/>
            <a:ext cx="8898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PipelineC</a:t>
            </a:r>
            <a:endParaRPr b="0" i="0" sz="1200" u="none" cap="none" strike="noStrike">
              <a:solidFill>
                <a:srgbClr val="000000"/>
              </a:solidFill>
              <a:latin typeface="Roboto"/>
              <a:ea typeface="Roboto"/>
              <a:cs typeface="Roboto"/>
              <a:sym typeface="Roboto"/>
            </a:endParaRPr>
          </a:p>
        </p:txBody>
      </p:sp>
      <p:sp>
        <p:nvSpPr>
          <p:cNvPr id="242" name="Google Shape;242;p4"/>
          <p:cNvSpPr txBox="1"/>
          <p:nvPr/>
        </p:nvSpPr>
        <p:spPr>
          <a:xfrm>
            <a:off x="434550" y="4110625"/>
            <a:ext cx="8274900" cy="861900"/>
          </a:xfrm>
          <a:prstGeom prst="rect">
            <a:avLst/>
          </a:prstGeom>
          <a:solidFill>
            <a:srgbClr val="FFFFFF"/>
          </a:solidFill>
          <a:ln>
            <a:noFill/>
          </a:ln>
        </p:spPr>
        <p:txBody>
          <a:bodyPr anchorCtr="0" anchor="t" bIns="91425" lIns="91425" spcFirstLastPara="1" rIns="91425" wrap="square" tIns="91425">
            <a:spAutoFit/>
          </a:bodyPr>
          <a:lstStyle/>
          <a:p>
            <a:pPr indent="-128268" lvl="0" marL="182880" marR="0" rtl="0" algn="l">
              <a:lnSpc>
                <a:spcPct val="100000"/>
              </a:lnSpc>
              <a:spcBef>
                <a:spcPts val="0"/>
              </a:spcBef>
              <a:spcAft>
                <a:spcPts val="0"/>
              </a:spcAft>
              <a:buClr>
                <a:schemeClr val="dk1"/>
              </a:buClr>
              <a:buSzPts val="1300"/>
              <a:buFont typeface="Arial"/>
              <a:buAutoNum type="arabicPeriod"/>
            </a:pPr>
            <a:r>
              <a:rPr i="0" lang="en" sz="1300" u="none" cap="none" strike="noStrike">
                <a:solidFill>
                  <a:schemeClr val="dk1"/>
                </a:solidFill>
                <a:latin typeface="Calibri"/>
                <a:ea typeface="Calibri"/>
                <a:cs typeface="Calibri"/>
                <a:sym typeface="Calibri"/>
              </a:rPr>
              <a:t>Existing</a:t>
            </a:r>
            <a:r>
              <a:rPr i="1" lang="en" sz="1300" u="none" cap="none" strike="noStrike">
                <a:solidFill>
                  <a:schemeClr val="dk1"/>
                </a:solidFill>
                <a:latin typeface="Calibri"/>
                <a:ea typeface="Calibri"/>
                <a:cs typeface="Calibri"/>
                <a:sym typeface="Calibri"/>
              </a:rPr>
              <a:t> </a:t>
            </a:r>
            <a:r>
              <a:rPr b="1" i="0" lang="en" sz="1300" u="none" cap="none" strike="noStrike">
                <a:solidFill>
                  <a:schemeClr val="dk1"/>
                </a:solidFill>
                <a:latin typeface="Calibri"/>
                <a:ea typeface="Calibri"/>
                <a:cs typeface="Calibri"/>
                <a:sym typeface="Calibri"/>
              </a:rPr>
              <a:t>HLS languages</a:t>
            </a:r>
            <a:r>
              <a:rPr i="1" lang="en" sz="1300" u="none" cap="none" strike="noStrike">
                <a:solidFill>
                  <a:schemeClr val="dk1"/>
                </a:solidFill>
                <a:latin typeface="Calibri"/>
                <a:ea typeface="Calibri"/>
                <a:cs typeface="Calibri"/>
                <a:sym typeface="Calibri"/>
              </a:rPr>
              <a:t> </a:t>
            </a:r>
            <a:r>
              <a:rPr i="0" lang="en" sz="1300" u="none" cap="none" strike="noStrike">
                <a:solidFill>
                  <a:schemeClr val="dk1"/>
                </a:solidFill>
                <a:latin typeface="Calibri"/>
                <a:ea typeface="Calibri"/>
                <a:cs typeface="Calibri"/>
                <a:sym typeface="Calibri"/>
              </a:rPr>
              <a:t>are orthogonal to HIDA and they can be integrated as front-ends of HIDA.</a:t>
            </a:r>
            <a:endParaRPr i="0" sz="1300" u="none" cap="none" strike="noStrike">
              <a:solidFill>
                <a:schemeClr val="dk1"/>
              </a:solidFill>
              <a:latin typeface="Calibri"/>
              <a:ea typeface="Calibri"/>
              <a:cs typeface="Calibri"/>
              <a:sym typeface="Calibri"/>
            </a:endParaRPr>
          </a:p>
          <a:p>
            <a:pPr indent="-128268" lvl="0" marL="182880" marR="0" rtl="0" algn="l">
              <a:lnSpc>
                <a:spcPct val="100000"/>
              </a:lnSpc>
              <a:spcBef>
                <a:spcPts val="300"/>
              </a:spcBef>
              <a:spcAft>
                <a:spcPts val="0"/>
              </a:spcAft>
              <a:buClr>
                <a:schemeClr val="dk1"/>
              </a:buClr>
              <a:buSzPts val="1300"/>
              <a:buFont typeface="Arial"/>
              <a:buAutoNum type="arabicPeriod"/>
            </a:pPr>
            <a:r>
              <a:rPr i="0" lang="en" sz="1300" u="none" cap="none" strike="noStrike">
                <a:solidFill>
                  <a:schemeClr val="dk1"/>
                </a:solidFill>
                <a:latin typeface="Calibri"/>
                <a:ea typeface="Calibri"/>
                <a:cs typeface="Calibri"/>
                <a:sym typeface="Calibri"/>
              </a:rPr>
              <a:t>Existing</a:t>
            </a:r>
            <a:r>
              <a:rPr i="1" lang="en" sz="1300" u="none" cap="none" strike="noStrike">
                <a:solidFill>
                  <a:schemeClr val="dk1"/>
                </a:solidFill>
                <a:latin typeface="Calibri"/>
                <a:ea typeface="Calibri"/>
                <a:cs typeface="Calibri"/>
                <a:sym typeface="Calibri"/>
              </a:rPr>
              <a:t> </a:t>
            </a:r>
            <a:r>
              <a:rPr b="1" i="0" lang="en" sz="1300" u="none" cap="none" strike="noStrike">
                <a:solidFill>
                  <a:schemeClr val="dk1"/>
                </a:solidFill>
                <a:latin typeface="Calibri"/>
                <a:ea typeface="Calibri"/>
                <a:cs typeface="Calibri"/>
                <a:sym typeface="Calibri"/>
              </a:rPr>
              <a:t>HLS schedulers </a:t>
            </a:r>
            <a:r>
              <a:rPr i="0" lang="en" sz="1300" u="none" cap="none" strike="noStrike">
                <a:solidFill>
                  <a:schemeClr val="dk1"/>
                </a:solidFill>
                <a:latin typeface="Calibri"/>
                <a:ea typeface="Calibri"/>
                <a:cs typeface="Calibri"/>
                <a:sym typeface="Calibri"/>
              </a:rPr>
              <a:t>tackled the operator-level scheduling instead of the coarse-grained task-level scheduling.</a:t>
            </a:r>
            <a:endParaRPr i="0" sz="1300" u="none" cap="none" strike="noStrike">
              <a:solidFill>
                <a:schemeClr val="dk1"/>
              </a:solidFill>
              <a:latin typeface="Calibri"/>
              <a:ea typeface="Calibri"/>
              <a:cs typeface="Calibri"/>
              <a:sym typeface="Calibri"/>
            </a:endParaRPr>
          </a:p>
          <a:p>
            <a:pPr indent="-128268" lvl="0" marL="182880" marR="0" rtl="0" algn="l">
              <a:lnSpc>
                <a:spcPct val="100000"/>
              </a:lnSpc>
              <a:spcBef>
                <a:spcPts val="300"/>
              </a:spcBef>
              <a:spcAft>
                <a:spcPts val="300"/>
              </a:spcAft>
              <a:buClr>
                <a:schemeClr val="dk1"/>
              </a:buClr>
              <a:buSzPts val="1300"/>
              <a:buFont typeface="Arial"/>
              <a:buAutoNum type="arabicPeriod"/>
            </a:pPr>
            <a:r>
              <a:rPr i="0" lang="en" sz="1300" u="none" cap="none" strike="noStrike">
                <a:solidFill>
                  <a:schemeClr val="dk1"/>
                </a:solidFill>
                <a:latin typeface="Calibri"/>
                <a:ea typeface="Calibri"/>
                <a:cs typeface="Calibri"/>
                <a:sym typeface="Calibri"/>
              </a:rPr>
              <a:t>Existing</a:t>
            </a:r>
            <a:r>
              <a:rPr i="1" lang="en" sz="1300" u="none" cap="none" strike="noStrike">
                <a:solidFill>
                  <a:schemeClr val="dk1"/>
                </a:solidFill>
                <a:latin typeface="Calibri"/>
                <a:ea typeface="Calibri"/>
                <a:cs typeface="Calibri"/>
                <a:sym typeface="Calibri"/>
              </a:rPr>
              <a:t> </a:t>
            </a:r>
            <a:r>
              <a:rPr b="1" i="0" lang="en" sz="1300" u="none" cap="none" strike="noStrike">
                <a:solidFill>
                  <a:schemeClr val="dk1"/>
                </a:solidFill>
                <a:latin typeface="Calibri"/>
                <a:ea typeface="Calibri"/>
                <a:cs typeface="Calibri"/>
                <a:sym typeface="Calibri"/>
              </a:rPr>
              <a:t>HLS optimizers </a:t>
            </a:r>
            <a:r>
              <a:rPr i="0" lang="en" sz="1300" u="none" cap="none" strike="noStrike">
                <a:solidFill>
                  <a:schemeClr val="dk1"/>
                </a:solidFill>
                <a:latin typeface="Calibri"/>
                <a:ea typeface="Calibri"/>
                <a:cs typeface="Calibri"/>
                <a:sym typeface="Calibri"/>
              </a:rPr>
              <a:t>cannot optimize hierarchical dataflow structure and generate efficient dataflow HLS design.</a:t>
            </a:r>
            <a:endParaRPr i="0" sz="1500" u="none" cap="none" strike="noStrike">
              <a:solidFill>
                <a:srgbClr val="000000"/>
              </a:solidFill>
              <a:highlight>
                <a:srgbClr val="FFFFFF"/>
              </a:highlight>
              <a:latin typeface="Calibri"/>
              <a:ea typeface="Calibri"/>
              <a:cs typeface="Calibri"/>
              <a:sym typeface="Calibri"/>
            </a:endParaRPr>
          </a:p>
        </p:txBody>
      </p:sp>
      <p:sp>
        <p:nvSpPr>
          <p:cNvPr id="243" name="Google Shape;243;p4"/>
          <p:cNvSpPr txBox="1"/>
          <p:nvPr/>
        </p:nvSpPr>
        <p:spPr>
          <a:xfrm>
            <a:off x="4545048" y="2146838"/>
            <a:ext cx="6591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Roboto"/>
                <a:ea typeface="Roboto"/>
                <a:cs typeface="Roboto"/>
                <a:sym typeface="Roboto"/>
              </a:rPr>
              <a:t>XLS</a:t>
            </a:r>
            <a:endParaRPr b="0" i="0" sz="1200" u="none" cap="none" strike="noStrike">
              <a:solidFill>
                <a:srgbClr val="000000"/>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5"/>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sz="2300">
                <a:latin typeface="Calibri"/>
                <a:ea typeface="Calibri"/>
                <a:cs typeface="Calibri"/>
                <a:sym typeface="Calibri"/>
              </a:rPr>
              <a:t>Motivation - A LeNet Example</a:t>
            </a:r>
            <a:endParaRPr sz="2300">
              <a:latin typeface="Calibri"/>
              <a:ea typeface="Calibri"/>
              <a:cs typeface="Calibri"/>
              <a:sym typeface="Calibri"/>
            </a:endParaRPr>
          </a:p>
        </p:txBody>
      </p:sp>
      <p:pic>
        <p:nvPicPr>
          <p:cNvPr id="249" name="Google Shape;249;p5"/>
          <p:cNvPicPr preferRelativeResize="0"/>
          <p:nvPr/>
        </p:nvPicPr>
        <p:blipFill rotWithShape="1">
          <a:blip r:embed="rId3">
            <a:alphaModFix/>
          </a:blip>
          <a:srcRect b="0" l="0" r="0" t="0"/>
          <a:stretch/>
        </p:blipFill>
        <p:spPr>
          <a:xfrm>
            <a:off x="668200" y="871800"/>
            <a:ext cx="7807599" cy="382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6"/>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latin typeface="Roboto"/>
                <a:ea typeface="Roboto"/>
                <a:cs typeface="Roboto"/>
                <a:sym typeface="Roboto"/>
              </a:rPr>
              <a:t>Motivation - A LeNet Example (Cont’d)</a:t>
            </a:r>
            <a:endParaRPr>
              <a:latin typeface="Roboto"/>
              <a:ea typeface="Roboto"/>
              <a:cs typeface="Roboto"/>
              <a:sym typeface="Roboto"/>
            </a:endParaRPr>
          </a:p>
        </p:txBody>
      </p:sp>
      <p:pic>
        <p:nvPicPr>
          <p:cNvPr id="255" name="Google Shape;255;p6"/>
          <p:cNvPicPr preferRelativeResize="0"/>
          <p:nvPr/>
        </p:nvPicPr>
        <p:blipFill rotWithShape="1">
          <a:blip r:embed="rId3">
            <a:alphaModFix/>
          </a:blip>
          <a:srcRect b="0" l="0" r="0" t="0"/>
          <a:stretch/>
        </p:blipFill>
        <p:spPr>
          <a:xfrm>
            <a:off x="668200" y="871800"/>
            <a:ext cx="7807599" cy="3820975"/>
          </a:xfrm>
          <a:prstGeom prst="rect">
            <a:avLst/>
          </a:prstGeom>
          <a:noFill/>
          <a:ln>
            <a:noFill/>
          </a:ln>
        </p:spPr>
      </p:pic>
      <p:sp>
        <p:nvSpPr>
          <p:cNvPr id="256" name="Google Shape;256;p6"/>
          <p:cNvSpPr txBox="1"/>
          <p:nvPr/>
        </p:nvSpPr>
        <p:spPr>
          <a:xfrm>
            <a:off x="311700" y="636725"/>
            <a:ext cx="3731700" cy="27399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100"/>
              <a:buFont typeface="Arial"/>
              <a:buNone/>
            </a:pPr>
            <a:r>
              <a:rPr b="1" i="0" lang="en" sz="1200" u="none" cap="none" strike="noStrike">
                <a:solidFill>
                  <a:schemeClr val="dk1"/>
                </a:solidFill>
                <a:latin typeface="Roboto"/>
                <a:ea typeface="Roboto"/>
                <a:cs typeface="Roboto"/>
                <a:sym typeface="Roboto"/>
              </a:rPr>
              <a:t>Observations</a:t>
            </a:r>
            <a:endParaRPr b="1" i="0" sz="1200" u="none" cap="none" strike="noStrike">
              <a:solidFill>
                <a:schemeClr val="dk1"/>
              </a:solidFill>
              <a:latin typeface="Roboto"/>
              <a:ea typeface="Roboto"/>
              <a:cs typeface="Roboto"/>
              <a:sym typeface="Roboto"/>
            </a:endParaRPr>
          </a:p>
          <a:p>
            <a:pPr indent="-121918" lvl="0" marL="182880" marR="0" rtl="0" algn="l">
              <a:lnSpc>
                <a:spcPct val="100000"/>
              </a:lnSpc>
              <a:spcBef>
                <a:spcPts val="300"/>
              </a:spcBef>
              <a:spcAft>
                <a:spcPts val="0"/>
              </a:spcAft>
              <a:buClr>
                <a:schemeClr val="dk1"/>
              </a:buClr>
              <a:buSzPts val="1200"/>
              <a:buFont typeface="Roboto"/>
              <a:buAutoNum type="arabicPeriod"/>
            </a:pPr>
            <a:r>
              <a:rPr b="0" i="1" lang="en" sz="1200" u="none" cap="none" strike="noStrike">
                <a:solidFill>
                  <a:schemeClr val="dk1"/>
                </a:solidFill>
                <a:latin typeface="Roboto"/>
                <a:ea typeface="Roboto"/>
                <a:cs typeface="Roboto"/>
                <a:sym typeface="Roboto"/>
              </a:rPr>
              <a:t>Dataflow designs are Pareto-dominating. </a:t>
            </a:r>
            <a:r>
              <a:rPr b="0" i="0" lang="en" sz="1200" u="none" cap="none" strike="noStrike">
                <a:solidFill>
                  <a:schemeClr val="dk1"/>
                </a:solidFill>
                <a:latin typeface="Roboto"/>
                <a:ea typeface="Roboto"/>
                <a:cs typeface="Roboto"/>
                <a:sym typeface="Roboto"/>
              </a:rPr>
              <a:t>The best dataflow design achieves 3.13× higher throughput than the non-dataflow counterpart.</a:t>
            </a:r>
            <a:endParaRPr b="0" i="0" sz="1200" u="none" cap="none" strike="noStrike">
              <a:solidFill>
                <a:schemeClr val="dk1"/>
              </a:solidFill>
              <a:latin typeface="Roboto"/>
              <a:ea typeface="Roboto"/>
              <a:cs typeface="Roboto"/>
              <a:sym typeface="Roboto"/>
            </a:endParaRPr>
          </a:p>
          <a:p>
            <a:pPr indent="-121918" lvl="0" marL="182880" marR="0" rtl="0" algn="l">
              <a:lnSpc>
                <a:spcPct val="100000"/>
              </a:lnSpc>
              <a:spcBef>
                <a:spcPts val="300"/>
              </a:spcBef>
              <a:spcAft>
                <a:spcPts val="0"/>
              </a:spcAft>
              <a:buClr>
                <a:schemeClr val="dk1"/>
              </a:buClr>
              <a:buSzPts val="1200"/>
              <a:buFont typeface="Roboto"/>
              <a:buAutoNum type="arabicPeriod"/>
            </a:pPr>
            <a:r>
              <a:rPr b="0" i="1" lang="en" sz="1200" u="none" cap="none" strike="noStrike">
                <a:solidFill>
                  <a:schemeClr val="dk1"/>
                </a:solidFill>
                <a:latin typeface="Roboto"/>
                <a:ea typeface="Roboto"/>
                <a:cs typeface="Roboto"/>
                <a:sym typeface="Roboto"/>
              </a:rPr>
              <a:t>Dataflow cannot guarantee a good trade-off.</a:t>
            </a:r>
            <a:r>
              <a:rPr b="0" i="0" lang="en" sz="1200" u="none" cap="none" strike="noStrike">
                <a:solidFill>
                  <a:schemeClr val="dk1"/>
                </a:solidFill>
                <a:latin typeface="Roboto"/>
                <a:ea typeface="Roboto"/>
                <a:cs typeface="Roboto"/>
                <a:sym typeface="Roboto"/>
              </a:rPr>
              <a:t> The best non-dataflow design achieves 3.83× higher throughput than the worst dataflow design.</a:t>
            </a:r>
            <a:endParaRPr b="0" i="0" sz="1200" u="none" cap="none" strike="noStrike">
              <a:solidFill>
                <a:schemeClr val="dk1"/>
              </a:solidFill>
              <a:latin typeface="Roboto"/>
              <a:ea typeface="Roboto"/>
              <a:cs typeface="Roboto"/>
              <a:sym typeface="Roboto"/>
            </a:endParaRPr>
          </a:p>
          <a:p>
            <a:pPr indent="-121918" lvl="0" marL="182880" marR="0" rtl="0" algn="l">
              <a:lnSpc>
                <a:spcPct val="100000"/>
              </a:lnSpc>
              <a:spcBef>
                <a:spcPts val="300"/>
              </a:spcBef>
              <a:spcAft>
                <a:spcPts val="0"/>
              </a:spcAft>
              <a:buClr>
                <a:schemeClr val="dk1"/>
              </a:buClr>
              <a:buSzPts val="1200"/>
              <a:buFont typeface="Roboto"/>
              <a:buAutoNum type="arabicPeriod"/>
            </a:pPr>
            <a:r>
              <a:rPr b="0" i="1" lang="en" sz="1200" u="none" cap="none" strike="noStrike">
                <a:solidFill>
                  <a:schemeClr val="dk1"/>
                </a:solidFill>
                <a:latin typeface="Roboto"/>
                <a:ea typeface="Roboto"/>
                <a:cs typeface="Roboto"/>
                <a:sym typeface="Roboto"/>
              </a:rPr>
              <a:t>Dataflow design space is vast and difficult to comprehend.</a:t>
            </a:r>
            <a:r>
              <a:rPr b="0" i="0" lang="en" sz="1200" u="none" cap="none" strike="noStrike">
                <a:solidFill>
                  <a:schemeClr val="dk1"/>
                </a:solidFill>
                <a:latin typeface="Roboto"/>
                <a:ea typeface="Roboto"/>
                <a:cs typeface="Roboto"/>
                <a:sym typeface="Roboto"/>
              </a:rPr>
              <a:t> The design space contains more than 2.4×10</a:t>
            </a:r>
            <a:r>
              <a:rPr b="0" baseline="30000" i="0" lang="en" sz="1200" u="none" cap="none" strike="noStrike">
                <a:solidFill>
                  <a:schemeClr val="dk1"/>
                </a:solidFill>
                <a:latin typeface="Roboto"/>
                <a:ea typeface="Roboto"/>
                <a:cs typeface="Roboto"/>
                <a:sym typeface="Roboto"/>
              </a:rPr>
              <a:t>4</a:t>
            </a:r>
            <a:r>
              <a:rPr b="0" i="0" lang="en" sz="1200" u="none" cap="none" strike="noStrike">
                <a:solidFill>
                  <a:schemeClr val="dk1"/>
                </a:solidFill>
                <a:latin typeface="Roboto"/>
                <a:ea typeface="Roboto"/>
                <a:cs typeface="Roboto"/>
                <a:sym typeface="Roboto"/>
              </a:rPr>
              <a:t> points after heuristical pruning.</a:t>
            </a:r>
            <a:endParaRPr b="0" i="0" sz="1200" u="none" cap="none" strike="noStrike">
              <a:solidFill>
                <a:schemeClr val="dk1"/>
              </a:solidFill>
              <a:latin typeface="Roboto"/>
              <a:ea typeface="Roboto"/>
              <a:cs typeface="Roboto"/>
              <a:sym typeface="Roboto"/>
            </a:endParaRPr>
          </a:p>
          <a:p>
            <a:pPr indent="-121918" lvl="0" marL="182880" marR="0" rtl="0" algn="l">
              <a:lnSpc>
                <a:spcPct val="100000"/>
              </a:lnSpc>
              <a:spcBef>
                <a:spcPts val="300"/>
              </a:spcBef>
              <a:spcAft>
                <a:spcPts val="300"/>
              </a:spcAft>
              <a:buClr>
                <a:schemeClr val="dk1"/>
              </a:buClr>
              <a:buSzPts val="1200"/>
              <a:buFont typeface="Roboto"/>
              <a:buAutoNum type="arabicPeriod"/>
            </a:pPr>
            <a:r>
              <a:rPr b="0" i="1" lang="en" sz="1200" u="none" cap="none" strike="noStrike">
                <a:solidFill>
                  <a:schemeClr val="dk1"/>
                </a:solidFill>
                <a:latin typeface="Roboto"/>
                <a:ea typeface="Roboto"/>
                <a:cs typeface="Roboto"/>
                <a:sym typeface="Roboto"/>
              </a:rPr>
              <a:t>Automated tool outperforms exhaustive search. </a:t>
            </a:r>
            <a:r>
              <a:rPr b="0" i="0" lang="en" sz="1200" u="none" cap="none" strike="noStrike">
                <a:solidFill>
                  <a:schemeClr val="dk1"/>
                </a:solidFill>
                <a:latin typeface="Roboto"/>
                <a:ea typeface="Roboto"/>
                <a:cs typeface="Roboto"/>
                <a:sym typeface="Roboto"/>
              </a:rPr>
              <a:t>HIDA further improves the throughput of the exhaustive design by 1.06×.</a:t>
            </a:r>
            <a:endParaRPr b="0" i="0" sz="1400" u="none" cap="none" strike="noStrike">
              <a:solidFill>
                <a:srgbClr val="000000"/>
              </a:solidFill>
              <a:highlight>
                <a:srgbClr val="FFFFFF"/>
              </a:highlight>
              <a:latin typeface="Roboto"/>
              <a:ea typeface="Roboto"/>
              <a:cs typeface="Roboto"/>
              <a:sym typeface="Roboto"/>
            </a:endParaRPr>
          </a:p>
        </p:txBody>
      </p:sp>
      <p:sp>
        <p:nvSpPr>
          <p:cNvPr id="257" name="Google Shape;257;p6"/>
          <p:cNvSpPr txBox="1"/>
          <p:nvPr/>
        </p:nvSpPr>
        <p:spPr>
          <a:xfrm>
            <a:off x="4671225" y="636725"/>
            <a:ext cx="35001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200"/>
              <a:buFont typeface="Arial"/>
              <a:buNone/>
            </a:pPr>
            <a:r>
              <a:rPr b="1" i="1" lang="en" sz="1200" u="none" cap="none" strike="noStrike">
                <a:solidFill>
                  <a:schemeClr val="dk1"/>
                </a:solidFill>
                <a:latin typeface="Roboto"/>
                <a:ea typeface="Roboto"/>
                <a:cs typeface="Roboto"/>
                <a:sym typeface="Roboto"/>
              </a:rPr>
              <a:t>Productivity - Performance - Scalability</a:t>
            </a:r>
            <a:endParaRPr b="0" i="1" sz="12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7"/>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latin typeface="Roboto"/>
                <a:ea typeface="Roboto"/>
                <a:cs typeface="Roboto"/>
                <a:sym typeface="Roboto"/>
              </a:rPr>
              <a:t>HIDA Framework</a:t>
            </a:r>
            <a:endParaRPr>
              <a:latin typeface="Roboto"/>
              <a:ea typeface="Roboto"/>
              <a:cs typeface="Roboto"/>
              <a:sym typeface="Roboto"/>
            </a:endParaRPr>
          </a:p>
        </p:txBody>
      </p:sp>
      <p:pic>
        <p:nvPicPr>
          <p:cNvPr id="263" name="Google Shape;263;p7"/>
          <p:cNvPicPr preferRelativeResize="0"/>
          <p:nvPr/>
        </p:nvPicPr>
        <p:blipFill rotWithShape="1">
          <a:blip r:embed="rId3">
            <a:alphaModFix/>
          </a:blip>
          <a:srcRect b="0" l="0" r="0" t="0"/>
          <a:stretch/>
        </p:blipFill>
        <p:spPr>
          <a:xfrm>
            <a:off x="656825" y="636725"/>
            <a:ext cx="7830352" cy="43618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8"/>
          <p:cNvSpPr txBox="1"/>
          <p:nvPr>
            <p:ph type="title"/>
          </p:nvPr>
        </p:nvSpPr>
        <p:spPr>
          <a:xfrm>
            <a:off x="311700" y="64025"/>
            <a:ext cx="85206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latin typeface="Roboto"/>
                <a:ea typeface="Roboto"/>
                <a:cs typeface="Roboto"/>
                <a:sym typeface="Roboto"/>
              </a:rPr>
              <a:t>Evaluation Results on PolyBench</a:t>
            </a:r>
            <a:endParaRPr>
              <a:latin typeface="Roboto"/>
              <a:ea typeface="Roboto"/>
              <a:cs typeface="Roboto"/>
              <a:sym typeface="Roboto"/>
            </a:endParaRPr>
          </a:p>
        </p:txBody>
      </p:sp>
      <p:pic>
        <p:nvPicPr>
          <p:cNvPr id="269" name="Google Shape;269;p8"/>
          <p:cNvPicPr preferRelativeResize="0"/>
          <p:nvPr/>
        </p:nvPicPr>
        <p:blipFill rotWithShape="1">
          <a:blip r:embed="rId3">
            <a:alphaModFix/>
          </a:blip>
          <a:srcRect b="0" l="0" r="0" t="0"/>
          <a:stretch/>
        </p:blipFill>
        <p:spPr>
          <a:xfrm>
            <a:off x="152400" y="970275"/>
            <a:ext cx="8839198" cy="363709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ontent Slides - Blue Text">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Cover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