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27432000" cy="36576000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Raleway" pitchFamily="2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3" roundtripDataSignature="AMtx7mizRnPCiZ3mcHci5Ieh0Idi96vJB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51"/>
    <p:restoredTop sz="94719"/>
  </p:normalViewPr>
  <p:slideViewPr>
    <p:cSldViewPr snapToGrid="0" snapToObjects="1">
      <p:cViewPr>
        <p:scale>
          <a:sx n="70" d="100"/>
          <a:sy n="70" d="100"/>
        </p:scale>
        <p:origin x="224" y="-9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customschemas.google.com/relationships/presentationmetadata" Target="metadata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viewProps" Target="viewProps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2271713" y="1143000"/>
            <a:ext cx="231457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1885950" y="1947342"/>
            <a:ext cx="23660100" cy="70696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body" idx="1"/>
          </p:nvPr>
        </p:nvSpPr>
        <p:spPr>
          <a:xfrm>
            <a:off x="1885950" y="9736667"/>
            <a:ext cx="23660100" cy="232071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3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dt" idx="10"/>
          </p:nvPr>
        </p:nvSpPr>
        <p:spPr>
          <a:xfrm>
            <a:off x="1885950" y="33900541"/>
            <a:ext cx="61722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ftr" idx="11"/>
          </p:nvPr>
        </p:nvSpPr>
        <p:spPr>
          <a:xfrm>
            <a:off x="9086850" y="33900541"/>
            <a:ext cx="92583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sldNum" idx="12"/>
          </p:nvPr>
        </p:nvSpPr>
        <p:spPr>
          <a:xfrm>
            <a:off x="19373850" y="33900541"/>
            <a:ext cx="61722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1885950" y="1947342"/>
            <a:ext cx="23660100" cy="70696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 txBox="1">
            <a:spLocks noGrp="1"/>
          </p:cNvSpPr>
          <p:nvPr>
            <p:ph type="body" idx="1"/>
          </p:nvPr>
        </p:nvSpPr>
        <p:spPr>
          <a:xfrm rot="5400000">
            <a:off x="2112432" y="9510185"/>
            <a:ext cx="23207136" cy="2366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3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dt" idx="10"/>
          </p:nvPr>
        </p:nvSpPr>
        <p:spPr>
          <a:xfrm>
            <a:off x="1885950" y="33900541"/>
            <a:ext cx="61722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ftr" idx="11"/>
          </p:nvPr>
        </p:nvSpPr>
        <p:spPr>
          <a:xfrm>
            <a:off x="9086850" y="33900541"/>
            <a:ext cx="92583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sldNum" idx="12"/>
          </p:nvPr>
        </p:nvSpPr>
        <p:spPr>
          <a:xfrm>
            <a:off x="19373850" y="33900541"/>
            <a:ext cx="61722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3"/>
          <p:cNvSpPr txBox="1">
            <a:spLocks noGrp="1"/>
          </p:cNvSpPr>
          <p:nvPr>
            <p:ph type="title"/>
          </p:nvPr>
        </p:nvSpPr>
        <p:spPr>
          <a:xfrm rot="5400000">
            <a:off x="7090305" y="14488056"/>
            <a:ext cx="30996469" cy="5915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3"/>
          <p:cNvSpPr txBox="1">
            <a:spLocks noGrp="1"/>
          </p:cNvSpPr>
          <p:nvPr>
            <p:ph type="body" idx="1"/>
          </p:nvPr>
        </p:nvSpPr>
        <p:spPr>
          <a:xfrm rot="5400000">
            <a:off x="-4911195" y="8744481"/>
            <a:ext cx="30996469" cy="17402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3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dt" idx="10"/>
          </p:nvPr>
        </p:nvSpPr>
        <p:spPr>
          <a:xfrm>
            <a:off x="1885950" y="33900541"/>
            <a:ext cx="61722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ftr" idx="11"/>
          </p:nvPr>
        </p:nvSpPr>
        <p:spPr>
          <a:xfrm>
            <a:off x="9086850" y="33900541"/>
            <a:ext cx="92583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sldNum" idx="12"/>
          </p:nvPr>
        </p:nvSpPr>
        <p:spPr>
          <a:xfrm>
            <a:off x="19373850" y="33900541"/>
            <a:ext cx="61722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>
            <a:spLocks noGrp="1"/>
          </p:cNvSpPr>
          <p:nvPr>
            <p:ph type="ctrTitle"/>
          </p:nvPr>
        </p:nvSpPr>
        <p:spPr>
          <a:xfrm>
            <a:off x="2057400" y="5985936"/>
            <a:ext cx="23317200" cy="12733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0"/>
              <a:buFont typeface="Calibri"/>
              <a:buNone/>
              <a:defRPr sz="18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subTitle" idx="1"/>
          </p:nvPr>
        </p:nvSpPr>
        <p:spPr>
          <a:xfrm>
            <a:off x="3429000" y="19210869"/>
            <a:ext cx="20573999" cy="88307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3000"/>
              </a:spcBef>
              <a:spcAft>
                <a:spcPts val="0"/>
              </a:spcAft>
              <a:buClr>
                <a:schemeClr val="dk1"/>
              </a:buClr>
              <a:buSzPts val="7200"/>
              <a:buNone/>
              <a:defRPr sz="7200"/>
            </a:lvl1pPr>
            <a:lvl2pPr lvl="1" algn="ctr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/>
            </a:lvl2pPr>
            <a:lvl3pPr lvl="2" algn="ctr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5400"/>
              <a:buNone/>
              <a:defRPr sz="5400"/>
            </a:lvl3pPr>
            <a:lvl4pPr lvl="3" algn="ctr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/>
            </a:lvl4pPr>
            <a:lvl5pPr lvl="4" algn="ctr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/>
            </a:lvl5pPr>
            <a:lvl6pPr lvl="5" algn="ctr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/>
            </a:lvl6pPr>
            <a:lvl7pPr lvl="6" algn="ctr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/>
            </a:lvl7pPr>
            <a:lvl8pPr lvl="7" algn="ctr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/>
            </a:lvl8pPr>
            <a:lvl9pPr lvl="8" algn="ctr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dt" idx="10"/>
          </p:nvPr>
        </p:nvSpPr>
        <p:spPr>
          <a:xfrm>
            <a:off x="1885950" y="33900541"/>
            <a:ext cx="61722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ftr" idx="11"/>
          </p:nvPr>
        </p:nvSpPr>
        <p:spPr>
          <a:xfrm>
            <a:off x="9086850" y="33900541"/>
            <a:ext cx="92583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sldNum" idx="12"/>
          </p:nvPr>
        </p:nvSpPr>
        <p:spPr>
          <a:xfrm>
            <a:off x="19373850" y="33900541"/>
            <a:ext cx="61722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>
            <a:spLocks noGrp="1"/>
          </p:cNvSpPr>
          <p:nvPr>
            <p:ph type="title"/>
          </p:nvPr>
        </p:nvSpPr>
        <p:spPr>
          <a:xfrm>
            <a:off x="1871664" y="9118611"/>
            <a:ext cx="23660100" cy="152145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0"/>
              <a:buFont typeface="Calibri"/>
              <a:buNone/>
              <a:defRPr sz="18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1"/>
          </p:nvPr>
        </p:nvSpPr>
        <p:spPr>
          <a:xfrm>
            <a:off x="1871664" y="24477144"/>
            <a:ext cx="23660100" cy="800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3000"/>
              </a:spcBef>
              <a:spcAft>
                <a:spcPts val="0"/>
              </a:spcAft>
              <a:buClr>
                <a:schemeClr val="dk1"/>
              </a:buClr>
              <a:buSzPts val="7200"/>
              <a:buNone/>
              <a:defRPr sz="72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rgbClr val="888888"/>
              </a:buClr>
              <a:buSzPts val="6000"/>
              <a:buNone/>
              <a:defRPr sz="6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rgbClr val="888888"/>
              </a:buClr>
              <a:buSzPts val="5400"/>
              <a:buNone/>
              <a:defRPr sz="54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rgbClr val="888888"/>
              </a:buClr>
              <a:buSzPts val="4800"/>
              <a:buNone/>
              <a:defRPr sz="48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rgbClr val="888888"/>
              </a:buClr>
              <a:buSzPts val="4800"/>
              <a:buNone/>
              <a:defRPr sz="48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rgbClr val="888888"/>
              </a:buClr>
              <a:buSzPts val="4800"/>
              <a:buNone/>
              <a:defRPr sz="48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rgbClr val="888888"/>
              </a:buClr>
              <a:buSzPts val="4800"/>
              <a:buNone/>
              <a:defRPr sz="48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rgbClr val="888888"/>
              </a:buClr>
              <a:buSzPts val="4800"/>
              <a:buNone/>
              <a:defRPr sz="48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rgbClr val="888888"/>
              </a:buClr>
              <a:buSzPts val="4800"/>
              <a:buNone/>
              <a:defRPr sz="48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dt" idx="10"/>
          </p:nvPr>
        </p:nvSpPr>
        <p:spPr>
          <a:xfrm>
            <a:off x="1885950" y="33900541"/>
            <a:ext cx="61722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ftr" idx="11"/>
          </p:nvPr>
        </p:nvSpPr>
        <p:spPr>
          <a:xfrm>
            <a:off x="9086850" y="33900541"/>
            <a:ext cx="92583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sldNum" idx="12"/>
          </p:nvPr>
        </p:nvSpPr>
        <p:spPr>
          <a:xfrm>
            <a:off x="19373850" y="33900541"/>
            <a:ext cx="61722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1885950" y="1947342"/>
            <a:ext cx="23660100" cy="70696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body" idx="1"/>
          </p:nvPr>
        </p:nvSpPr>
        <p:spPr>
          <a:xfrm>
            <a:off x="1885950" y="9736667"/>
            <a:ext cx="11658600" cy="232071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3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2"/>
          </p:nvPr>
        </p:nvSpPr>
        <p:spPr>
          <a:xfrm>
            <a:off x="13887450" y="9736667"/>
            <a:ext cx="11658600" cy="232071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3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1885950" y="33900541"/>
            <a:ext cx="61722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9086850" y="33900541"/>
            <a:ext cx="92583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19373850" y="33900541"/>
            <a:ext cx="61722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1889523" y="1947342"/>
            <a:ext cx="23660100" cy="70696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1889526" y="8966203"/>
            <a:ext cx="11605020" cy="43941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3000"/>
              </a:spcBef>
              <a:spcAft>
                <a:spcPts val="0"/>
              </a:spcAft>
              <a:buClr>
                <a:schemeClr val="dk1"/>
              </a:buClr>
              <a:buSzPts val="7200"/>
              <a:buNone/>
              <a:defRPr sz="7200" b="1"/>
            </a:lvl1pPr>
            <a:lvl2pPr marL="914400" lvl="1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 b="1"/>
            </a:lvl2pPr>
            <a:lvl3pPr marL="1371600" lvl="2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5400"/>
              <a:buNone/>
              <a:defRPr sz="5400" b="1"/>
            </a:lvl3pPr>
            <a:lvl4pPr marL="1828800" lvl="3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 b="1"/>
            </a:lvl4pPr>
            <a:lvl5pPr marL="2286000" lvl="4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 b="1"/>
            </a:lvl5pPr>
            <a:lvl6pPr marL="2743200" lvl="5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 b="1"/>
            </a:lvl6pPr>
            <a:lvl7pPr marL="3200400" lvl="6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 b="1"/>
            </a:lvl7pPr>
            <a:lvl8pPr marL="3657600" lvl="7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 b="1"/>
            </a:lvl8pPr>
            <a:lvl9pPr marL="4114800" lvl="8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 b="1"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1889526" y="13360400"/>
            <a:ext cx="11605020" cy="196511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3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3"/>
          </p:nvPr>
        </p:nvSpPr>
        <p:spPr>
          <a:xfrm>
            <a:off x="13887452" y="8966203"/>
            <a:ext cx="11662173" cy="43941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3000"/>
              </a:spcBef>
              <a:spcAft>
                <a:spcPts val="0"/>
              </a:spcAft>
              <a:buClr>
                <a:schemeClr val="dk1"/>
              </a:buClr>
              <a:buSzPts val="7200"/>
              <a:buNone/>
              <a:defRPr sz="7200" b="1"/>
            </a:lvl1pPr>
            <a:lvl2pPr marL="914400" lvl="1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 b="1"/>
            </a:lvl2pPr>
            <a:lvl3pPr marL="1371600" lvl="2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5400"/>
              <a:buNone/>
              <a:defRPr sz="5400" b="1"/>
            </a:lvl3pPr>
            <a:lvl4pPr marL="1828800" lvl="3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 b="1"/>
            </a:lvl4pPr>
            <a:lvl5pPr marL="2286000" lvl="4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 b="1"/>
            </a:lvl5pPr>
            <a:lvl6pPr marL="2743200" lvl="5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 b="1"/>
            </a:lvl6pPr>
            <a:lvl7pPr marL="3200400" lvl="6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 b="1"/>
            </a:lvl7pPr>
            <a:lvl8pPr marL="3657600" lvl="7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 b="1"/>
            </a:lvl8pPr>
            <a:lvl9pPr marL="4114800" lvl="8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 b="1"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body" idx="4"/>
          </p:nvPr>
        </p:nvSpPr>
        <p:spPr>
          <a:xfrm>
            <a:off x="13887452" y="13360400"/>
            <a:ext cx="11662173" cy="196511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3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dt" idx="10"/>
          </p:nvPr>
        </p:nvSpPr>
        <p:spPr>
          <a:xfrm>
            <a:off x="1885950" y="33900541"/>
            <a:ext cx="61722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ftr" idx="11"/>
          </p:nvPr>
        </p:nvSpPr>
        <p:spPr>
          <a:xfrm>
            <a:off x="9086850" y="33900541"/>
            <a:ext cx="92583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sldNum" idx="12"/>
          </p:nvPr>
        </p:nvSpPr>
        <p:spPr>
          <a:xfrm>
            <a:off x="19373850" y="33900541"/>
            <a:ext cx="61722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>
            <a:spLocks noGrp="1"/>
          </p:cNvSpPr>
          <p:nvPr>
            <p:ph type="title"/>
          </p:nvPr>
        </p:nvSpPr>
        <p:spPr>
          <a:xfrm>
            <a:off x="1885950" y="1947342"/>
            <a:ext cx="23660100" cy="70696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1885950" y="33900541"/>
            <a:ext cx="61722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9086850" y="33900541"/>
            <a:ext cx="92583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19373850" y="33900541"/>
            <a:ext cx="61722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dt" idx="10"/>
          </p:nvPr>
        </p:nvSpPr>
        <p:spPr>
          <a:xfrm>
            <a:off x="1885950" y="33900541"/>
            <a:ext cx="61722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ftr" idx="11"/>
          </p:nvPr>
        </p:nvSpPr>
        <p:spPr>
          <a:xfrm>
            <a:off x="9086850" y="33900541"/>
            <a:ext cx="92583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sldNum" idx="12"/>
          </p:nvPr>
        </p:nvSpPr>
        <p:spPr>
          <a:xfrm>
            <a:off x="19373850" y="33900541"/>
            <a:ext cx="61722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>
            <a:spLocks noGrp="1"/>
          </p:cNvSpPr>
          <p:nvPr>
            <p:ph type="title"/>
          </p:nvPr>
        </p:nvSpPr>
        <p:spPr>
          <a:xfrm>
            <a:off x="1889523" y="2438400"/>
            <a:ext cx="8847534" cy="85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Calibri"/>
              <a:buNone/>
              <a:defRPr sz="9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body" idx="1"/>
          </p:nvPr>
        </p:nvSpPr>
        <p:spPr>
          <a:xfrm>
            <a:off x="11662173" y="5266275"/>
            <a:ext cx="13887450" cy="259926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838200" algn="l">
              <a:lnSpc>
                <a:spcPct val="90000"/>
              </a:lnSpc>
              <a:spcBef>
                <a:spcPts val="3000"/>
              </a:spcBef>
              <a:spcAft>
                <a:spcPts val="0"/>
              </a:spcAft>
              <a:buClr>
                <a:schemeClr val="dk1"/>
              </a:buClr>
              <a:buSzPts val="9600"/>
              <a:buChar char="•"/>
              <a:defRPr sz="9600"/>
            </a:lvl1pPr>
            <a:lvl2pPr marL="914400" lvl="1" indent="-7620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8400"/>
              <a:buChar char="•"/>
              <a:defRPr sz="8400"/>
            </a:lvl2pPr>
            <a:lvl3pPr marL="1371600" lvl="2" indent="-6858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7200"/>
              <a:buChar char="•"/>
              <a:defRPr sz="7200"/>
            </a:lvl3pPr>
            <a:lvl4pPr marL="1828800" lvl="3" indent="-609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6000"/>
              <a:buChar char="•"/>
              <a:defRPr sz="6000"/>
            </a:lvl4pPr>
            <a:lvl5pPr marL="2286000" lvl="4" indent="-609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6000"/>
              <a:buChar char="•"/>
              <a:defRPr sz="6000"/>
            </a:lvl5pPr>
            <a:lvl6pPr marL="2743200" lvl="5" indent="-609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6000"/>
              <a:buChar char="•"/>
              <a:defRPr sz="6000"/>
            </a:lvl6pPr>
            <a:lvl7pPr marL="3200400" lvl="6" indent="-609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6000"/>
              <a:buChar char="•"/>
              <a:defRPr sz="6000"/>
            </a:lvl7pPr>
            <a:lvl8pPr marL="3657600" lvl="7" indent="-609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6000"/>
              <a:buChar char="•"/>
              <a:defRPr sz="6000"/>
            </a:lvl8pPr>
            <a:lvl9pPr marL="4114800" lvl="8" indent="-609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6000"/>
              <a:buChar char="•"/>
              <a:defRPr sz="6000"/>
            </a:lvl9pPr>
          </a:lstStyle>
          <a:p>
            <a:endParaRPr/>
          </a:p>
        </p:txBody>
      </p:sp>
      <p:sp>
        <p:nvSpPr>
          <p:cNvPr id="61" name="Google Shape;61;p10"/>
          <p:cNvSpPr txBox="1">
            <a:spLocks noGrp="1"/>
          </p:cNvSpPr>
          <p:nvPr>
            <p:ph type="body" idx="2"/>
          </p:nvPr>
        </p:nvSpPr>
        <p:spPr>
          <a:xfrm>
            <a:off x="1889523" y="10972800"/>
            <a:ext cx="8847534" cy="203284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300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/>
            </a:lvl1pPr>
            <a:lvl2pPr marL="914400" lvl="1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/>
            </a:lvl2pPr>
            <a:lvl3pPr marL="1371600" lvl="2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/>
            </a:lvl3pPr>
            <a:lvl4pPr marL="1828800" lvl="3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/>
            </a:lvl4pPr>
            <a:lvl5pPr marL="2286000" lvl="4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/>
            </a:lvl5pPr>
            <a:lvl6pPr marL="2743200" lvl="5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/>
            </a:lvl6pPr>
            <a:lvl7pPr marL="3200400" lvl="6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/>
            </a:lvl7pPr>
            <a:lvl8pPr marL="3657600" lvl="7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/>
            </a:lvl8pPr>
            <a:lvl9pPr marL="4114800" lvl="8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1885950" y="33900541"/>
            <a:ext cx="61722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9086850" y="33900541"/>
            <a:ext cx="92583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19373850" y="33900541"/>
            <a:ext cx="61722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1889523" y="2438400"/>
            <a:ext cx="8847534" cy="85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Calibri"/>
              <a:buNone/>
              <a:defRPr sz="9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>
            <a:spLocks noGrp="1"/>
          </p:cNvSpPr>
          <p:nvPr>
            <p:ph type="pic" idx="2"/>
          </p:nvPr>
        </p:nvSpPr>
        <p:spPr>
          <a:xfrm>
            <a:off x="11662173" y="5266275"/>
            <a:ext cx="13887450" cy="259926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300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Arial"/>
              <a:buNone/>
              <a:defRPr sz="9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8400"/>
              <a:buFont typeface="Arial"/>
              <a:buNone/>
              <a:defRPr sz="8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7200"/>
              <a:buFont typeface="Arial"/>
              <a:buNone/>
              <a:defRPr sz="7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1"/>
          </p:nvPr>
        </p:nvSpPr>
        <p:spPr>
          <a:xfrm>
            <a:off x="1889523" y="10972800"/>
            <a:ext cx="8847534" cy="203284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300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/>
            </a:lvl1pPr>
            <a:lvl2pPr marL="914400" lvl="1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/>
            </a:lvl2pPr>
            <a:lvl3pPr marL="1371600" lvl="2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/>
            </a:lvl3pPr>
            <a:lvl4pPr marL="1828800" lvl="3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/>
            </a:lvl4pPr>
            <a:lvl5pPr marL="2286000" lvl="4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/>
            </a:lvl5pPr>
            <a:lvl6pPr marL="2743200" lvl="5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/>
            </a:lvl6pPr>
            <a:lvl7pPr marL="3200400" lvl="6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/>
            </a:lvl7pPr>
            <a:lvl8pPr marL="3657600" lvl="7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/>
            </a:lvl8pPr>
            <a:lvl9pPr marL="4114800" lvl="8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1885950" y="33900541"/>
            <a:ext cx="61722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9086850" y="33900541"/>
            <a:ext cx="92583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19373850" y="33900541"/>
            <a:ext cx="61722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title"/>
          </p:nvPr>
        </p:nvSpPr>
        <p:spPr>
          <a:xfrm>
            <a:off x="1885950" y="1947342"/>
            <a:ext cx="23660100" cy="70696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200"/>
              <a:buFont typeface="Calibri"/>
              <a:buNone/>
              <a:defRPr sz="1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body" idx="1"/>
          </p:nvPr>
        </p:nvSpPr>
        <p:spPr>
          <a:xfrm>
            <a:off x="1885950" y="9736667"/>
            <a:ext cx="23660100" cy="232071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762000" algn="l" rtl="0">
              <a:lnSpc>
                <a:spcPct val="90000"/>
              </a:lnSpc>
              <a:spcBef>
                <a:spcPts val="3000"/>
              </a:spcBef>
              <a:spcAft>
                <a:spcPts val="0"/>
              </a:spcAft>
              <a:buClr>
                <a:schemeClr val="dk1"/>
              </a:buClr>
              <a:buSzPts val="8400"/>
              <a:buFont typeface="Arial"/>
              <a:buChar char="•"/>
              <a:defRPr sz="8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685800" algn="l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7200"/>
              <a:buFont typeface="Arial"/>
              <a:buChar char="•"/>
              <a:defRPr sz="7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609600" algn="l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Char char="•"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571500" algn="l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"/>
              <a:buChar char="•"/>
              <a:defRPr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571500" algn="l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"/>
              <a:buChar char="•"/>
              <a:defRPr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571500" algn="l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"/>
              <a:buChar char="•"/>
              <a:defRPr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571500" algn="l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"/>
              <a:buChar char="•"/>
              <a:defRPr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571500" algn="l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"/>
              <a:buChar char="•"/>
              <a:defRPr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571500" algn="l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"/>
              <a:buChar char="•"/>
              <a:defRPr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dt" idx="10"/>
          </p:nvPr>
        </p:nvSpPr>
        <p:spPr>
          <a:xfrm>
            <a:off x="1885950" y="33900541"/>
            <a:ext cx="61722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ftr" idx="11"/>
          </p:nvPr>
        </p:nvSpPr>
        <p:spPr>
          <a:xfrm>
            <a:off x="9086850" y="33900541"/>
            <a:ext cx="92583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19373850" y="33900541"/>
            <a:ext cx="61722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png"/><Relationship Id="rId18" Type="http://schemas.openxmlformats.org/officeDocument/2006/relationships/image" Target="../media/image12.png"/><Relationship Id="rId3" Type="http://schemas.openxmlformats.org/officeDocument/2006/relationships/image" Target="../media/image1.png"/><Relationship Id="rId7" Type="http://schemas.openxmlformats.org/officeDocument/2006/relationships/hyperlink" Target="https://www.semanticscholar.org/author/Zhenbin-Wu/6293775" TargetMode="External"/><Relationship Id="rId12" Type="http://schemas.openxmlformats.org/officeDocument/2006/relationships/image" Target="../media/image6.png"/><Relationship Id="rId1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semanticscholar.org/author/B.-Hawks/50140234" TargetMode="External"/><Relationship Id="rId11" Type="http://schemas.openxmlformats.org/officeDocument/2006/relationships/image" Target="../media/image5.png"/><Relationship Id="rId5" Type="http://schemas.openxmlformats.org/officeDocument/2006/relationships/hyperlink" Target="https://www.semanticscholar.org/author/F.-Fahim/145334779" TargetMode="External"/><Relationship Id="rId15" Type="http://schemas.openxmlformats.org/officeDocument/2006/relationships/image" Target="../media/image9.png"/><Relationship Id="rId10" Type="http://schemas.openxmlformats.org/officeDocument/2006/relationships/image" Target="../media/image4.png"/><Relationship Id="rId19" Type="http://schemas.openxmlformats.org/officeDocument/2006/relationships/image" Target="../media/image13.png"/><Relationship Id="rId4" Type="http://schemas.openxmlformats.org/officeDocument/2006/relationships/hyperlink" Target="https://www.semanticscholar.org/paper/hls4ml%3A-An-Open-Source-Codesign-Workflow-to-Empower-Fahim-Hawks/0204707f16dabd53d43a3a8874d64914152fd864" TargetMode="External"/><Relationship Id="rId9" Type="http://schemas.openxmlformats.org/officeDocument/2006/relationships/image" Target="../media/image3.jpeg"/><Relationship Id="rId1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6832E8E0-1EF0-5531-6ED7-B0953DBAF3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4525" y="16548501"/>
            <a:ext cx="8872354" cy="4966418"/>
          </a:xfrm>
          <a:prstGeom prst="rect">
            <a:avLst/>
          </a:prstGeom>
        </p:spPr>
      </p:pic>
      <p:sp>
        <p:nvSpPr>
          <p:cNvPr id="58" name="矩形 57">
            <a:extLst>
              <a:ext uri="{FF2B5EF4-FFF2-40B4-BE49-F238E27FC236}">
                <a16:creationId xmlns:a16="http://schemas.microsoft.com/office/drawing/2014/main" id="{87748ED9-D84D-2F11-B0AC-27476B1EF0F2}"/>
              </a:ext>
            </a:extLst>
          </p:cNvPr>
          <p:cNvSpPr/>
          <p:nvPr/>
        </p:nvSpPr>
        <p:spPr>
          <a:xfrm>
            <a:off x="23858268" y="13912599"/>
            <a:ext cx="2757192" cy="27563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6" name="矩形 55">
            <a:extLst>
              <a:ext uri="{FF2B5EF4-FFF2-40B4-BE49-F238E27FC236}">
                <a16:creationId xmlns:a16="http://schemas.microsoft.com/office/drawing/2014/main" id="{3AD76372-C561-4CA8-2C6E-C1D992DBC829}"/>
              </a:ext>
            </a:extLst>
          </p:cNvPr>
          <p:cNvSpPr/>
          <p:nvPr/>
        </p:nvSpPr>
        <p:spPr>
          <a:xfrm>
            <a:off x="23858267" y="13082817"/>
            <a:ext cx="2740708" cy="29257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9" name="Google Shape;89;p1"/>
          <p:cNvSpPr/>
          <p:nvPr/>
        </p:nvSpPr>
        <p:spPr>
          <a:xfrm>
            <a:off x="16382550" y="31014750"/>
            <a:ext cx="10731600" cy="3154934"/>
          </a:xfrm>
          <a:prstGeom prst="rect">
            <a:avLst/>
          </a:prstGeom>
          <a:noFill/>
          <a:ln w="152400" cap="flat" cmpd="sng">
            <a:solidFill>
              <a:srgbClr val="1C4587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25454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0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90" name="Google Shape;90;p1"/>
          <p:cNvSpPr/>
          <p:nvPr/>
        </p:nvSpPr>
        <p:spPr>
          <a:xfrm>
            <a:off x="15659100" y="16211550"/>
            <a:ext cx="11455500" cy="6282000"/>
          </a:xfrm>
          <a:prstGeom prst="rect">
            <a:avLst/>
          </a:prstGeom>
          <a:noFill/>
          <a:ln w="152400" cap="flat" cmpd="sng">
            <a:solidFill>
              <a:srgbClr val="1C4587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25454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0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91" name="Google Shape;91;p1"/>
          <p:cNvSpPr/>
          <p:nvPr/>
        </p:nvSpPr>
        <p:spPr>
          <a:xfrm>
            <a:off x="317975" y="23089000"/>
            <a:ext cx="15644400" cy="7404900"/>
          </a:xfrm>
          <a:prstGeom prst="rect">
            <a:avLst/>
          </a:prstGeom>
          <a:noFill/>
          <a:ln w="152400" cap="flat" cmpd="sng">
            <a:solidFill>
              <a:srgbClr val="1C4587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25454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0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93" name="Google Shape;93;p1"/>
          <p:cNvSpPr/>
          <p:nvPr/>
        </p:nvSpPr>
        <p:spPr>
          <a:xfrm>
            <a:off x="317975" y="9623250"/>
            <a:ext cx="13493400" cy="5895600"/>
          </a:xfrm>
          <a:prstGeom prst="rect">
            <a:avLst/>
          </a:prstGeom>
          <a:noFill/>
          <a:ln w="152400" cap="flat" cmpd="sng">
            <a:solidFill>
              <a:srgbClr val="1C4587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25454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0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94" name="Google Shape;94;p1"/>
          <p:cNvSpPr/>
          <p:nvPr/>
        </p:nvSpPr>
        <p:spPr>
          <a:xfrm>
            <a:off x="317950" y="16211550"/>
            <a:ext cx="15092100" cy="6281400"/>
          </a:xfrm>
          <a:prstGeom prst="rect">
            <a:avLst/>
          </a:prstGeom>
          <a:noFill/>
          <a:ln w="152400" cap="flat" cmpd="sng">
            <a:solidFill>
              <a:srgbClr val="1C4587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25454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0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95" name="Google Shape;95;p1"/>
          <p:cNvSpPr/>
          <p:nvPr/>
        </p:nvSpPr>
        <p:spPr>
          <a:xfrm>
            <a:off x="14070250" y="9598800"/>
            <a:ext cx="13044600" cy="5919900"/>
          </a:xfrm>
          <a:prstGeom prst="rect">
            <a:avLst/>
          </a:prstGeom>
          <a:noFill/>
          <a:ln w="152400" cap="flat" cmpd="sng">
            <a:solidFill>
              <a:srgbClr val="1C4587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25454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0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96" name="Google Shape;96;p1"/>
          <p:cNvSpPr/>
          <p:nvPr/>
        </p:nvSpPr>
        <p:spPr>
          <a:xfrm>
            <a:off x="293725" y="4022200"/>
            <a:ext cx="12412500" cy="4956000"/>
          </a:xfrm>
          <a:prstGeom prst="rect">
            <a:avLst/>
          </a:prstGeom>
          <a:noFill/>
          <a:ln w="152400" cap="flat" cmpd="sng">
            <a:solidFill>
              <a:srgbClr val="1C4587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25454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0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97" name="Google Shape;97;p1"/>
          <p:cNvSpPr/>
          <p:nvPr/>
        </p:nvSpPr>
        <p:spPr>
          <a:xfrm>
            <a:off x="0" y="34816678"/>
            <a:ext cx="27447117" cy="1826100"/>
          </a:xfrm>
          <a:prstGeom prst="rect">
            <a:avLst/>
          </a:prstGeom>
          <a:solidFill>
            <a:srgbClr val="8A83B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331"/>
              <a:buFont typeface="Arial"/>
              <a:buNone/>
            </a:pPr>
            <a:endParaRPr sz="9331" b="0" i="0" u="none" strike="noStrike" cap="none">
              <a:solidFill>
                <a:srgbClr val="93939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1"/>
          <p:cNvSpPr txBox="1">
            <a:spLocks noGrp="1"/>
          </p:cNvSpPr>
          <p:nvPr>
            <p:ph type="title"/>
          </p:nvPr>
        </p:nvSpPr>
        <p:spPr>
          <a:xfrm>
            <a:off x="6268782" y="369969"/>
            <a:ext cx="15934200" cy="210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Calibri"/>
              <a:buNone/>
            </a:pPr>
            <a:r>
              <a:rPr lang="en-US" sz="8000"/>
              <a:t> </a:t>
            </a:r>
            <a:endParaRPr sz="8000"/>
          </a:p>
        </p:txBody>
      </p:sp>
      <p:sp>
        <p:nvSpPr>
          <p:cNvPr id="102" name="Google Shape;102;p1"/>
          <p:cNvSpPr txBox="1"/>
          <p:nvPr/>
        </p:nvSpPr>
        <p:spPr>
          <a:xfrm>
            <a:off x="5239975" y="0"/>
            <a:ext cx="22191900" cy="210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7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Analog-Domain Implementation of Neural Networks for Energy-Efficient High Energy Physics Applications</a:t>
            </a:r>
            <a:endParaRPr sz="720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"/>
          <p:cNvSpPr/>
          <p:nvPr/>
        </p:nvSpPr>
        <p:spPr>
          <a:xfrm>
            <a:off x="5229018" y="2103499"/>
            <a:ext cx="21569782" cy="1405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3600" dirty="0">
                <a:latin typeface="Calibri"/>
                <a:ea typeface="Calibri"/>
                <a:cs typeface="Calibri"/>
                <a:sym typeface="Calibri"/>
              </a:rPr>
              <a:t>Author</a:t>
            </a:r>
            <a:r>
              <a:rPr lang="en-US" sz="36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n-US" altLang="zh-CN" sz="3600" dirty="0">
                <a:latin typeface="Calibri"/>
                <a:ea typeface="Calibri"/>
                <a:cs typeface="Calibri"/>
                <a:sym typeface="Calibri"/>
              </a:rPr>
              <a:t>Dewen</a:t>
            </a:r>
            <a:r>
              <a:rPr lang="en-US" sz="36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Zhong</a:t>
            </a:r>
            <a:r>
              <a:rPr lang="en-US" sz="3600" baseline="30000" dirty="0"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en-US" sz="3600" dirty="0">
                <a:latin typeface="Calibri"/>
                <a:ea typeface="Calibri"/>
                <a:cs typeface="Calibri"/>
                <a:sym typeface="Calibri"/>
              </a:rPr>
              <a:t>,Mark Neubauer</a:t>
            </a:r>
            <a:r>
              <a:rPr lang="en-US" sz="3600" baseline="30000" dirty="0">
                <a:latin typeface="Calibri"/>
                <a:ea typeface="Calibri"/>
                <a:cs typeface="Calibri"/>
                <a:sym typeface="Calibri"/>
              </a:rPr>
              <a:t>1</a:t>
            </a:r>
            <a:br>
              <a:rPr lang="en-US" sz="36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36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Institutions: </a:t>
            </a:r>
            <a:r>
              <a:rPr lang="en-US" sz="3600" baseline="300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en-US" sz="3600" i="1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University of Illinois at Urbana-Champaign</a:t>
            </a:r>
            <a:endParaRPr lang="en-US" altLang="zh-CN" sz="3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" name="Google Shape;104;p1"/>
          <p:cNvSpPr txBox="1"/>
          <p:nvPr/>
        </p:nvSpPr>
        <p:spPr>
          <a:xfrm>
            <a:off x="964134" y="3542513"/>
            <a:ext cx="11105945" cy="993779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8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Computing Challenge @ HL-LHC</a:t>
            </a:r>
            <a:endParaRPr sz="5800" b="1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7" name="Google Shape;107;p1"/>
          <p:cNvSpPr txBox="1"/>
          <p:nvPr/>
        </p:nvSpPr>
        <p:spPr>
          <a:xfrm>
            <a:off x="545663" y="4584590"/>
            <a:ext cx="6759857" cy="441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altLang="zh-CN" sz="3500" dirty="0">
                <a:solidFill>
                  <a:schemeClr val="dk1"/>
                </a:solidFill>
              </a:rPr>
              <a:t>Efficient computational strategies are paramount for devices in resource-limited settings, particularly within high-energy physics experiments</a:t>
            </a:r>
            <a:r>
              <a:rPr lang="en-US" altLang="zh-CN" sz="3500" b="0" i="0" u="none" strike="noStrike" dirty="0">
                <a:solidFill>
                  <a:srgbClr val="343541"/>
                </a:solidFill>
                <a:effectLst/>
                <a:latin typeface="+mj-lt"/>
              </a:rPr>
              <a:t>.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500" dirty="0">
                <a:solidFill>
                  <a:schemeClr val="dk1"/>
                </a:solidFill>
              </a:rPr>
              <a:t>At HL-LHC, 10x more data per second than Run 1 &amp; 2.  </a:t>
            </a:r>
          </a:p>
        </p:txBody>
      </p:sp>
      <p:sp>
        <p:nvSpPr>
          <p:cNvPr id="111" name="Google Shape;111;p1"/>
          <p:cNvSpPr txBox="1"/>
          <p:nvPr/>
        </p:nvSpPr>
        <p:spPr>
          <a:xfrm>
            <a:off x="5524942" y="9137341"/>
            <a:ext cx="3561155" cy="12003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HLS4ML</a:t>
            </a:r>
            <a:endParaRPr sz="6000" b="1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2" name="Google Shape;112;p1"/>
          <p:cNvSpPr/>
          <p:nvPr/>
        </p:nvSpPr>
        <p:spPr>
          <a:xfrm>
            <a:off x="12934950" y="4022238"/>
            <a:ext cx="14179800" cy="4956000"/>
          </a:xfrm>
          <a:prstGeom prst="rect">
            <a:avLst/>
          </a:prstGeom>
          <a:noFill/>
          <a:ln w="152400" cap="flat" cmpd="sng">
            <a:solidFill>
              <a:srgbClr val="1C4587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25454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0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14" name="Google Shape;114;p1"/>
          <p:cNvSpPr txBox="1"/>
          <p:nvPr/>
        </p:nvSpPr>
        <p:spPr>
          <a:xfrm>
            <a:off x="18168618" y="3488059"/>
            <a:ext cx="4020362" cy="10260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Analog AI</a:t>
            </a:r>
            <a:endParaRPr sz="6000" b="1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5" name="Google Shape;115;p1"/>
          <p:cNvSpPr txBox="1"/>
          <p:nvPr/>
        </p:nvSpPr>
        <p:spPr>
          <a:xfrm>
            <a:off x="18168618" y="9206626"/>
            <a:ext cx="4609404" cy="920578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Analog Path </a:t>
            </a:r>
            <a:endParaRPr sz="6000" b="1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6" name="Google Shape;116;p1"/>
          <p:cNvSpPr txBox="1"/>
          <p:nvPr/>
        </p:nvSpPr>
        <p:spPr>
          <a:xfrm>
            <a:off x="2745168" y="15624769"/>
            <a:ext cx="10790013" cy="13713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Machine Learning architectures </a:t>
            </a:r>
            <a:endParaRPr sz="6000" b="1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2" name="Google Shape;122;p1"/>
          <p:cNvSpPr/>
          <p:nvPr/>
        </p:nvSpPr>
        <p:spPr>
          <a:xfrm>
            <a:off x="16225225" y="23089000"/>
            <a:ext cx="10888800" cy="7404900"/>
          </a:xfrm>
          <a:prstGeom prst="rect">
            <a:avLst/>
          </a:prstGeom>
          <a:noFill/>
          <a:ln w="152400" cap="flat" cmpd="sng">
            <a:solidFill>
              <a:srgbClr val="1C4587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25454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0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17992532" y="22655509"/>
            <a:ext cx="7412380" cy="10260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Expectation and Goal</a:t>
            </a:r>
            <a:endParaRPr sz="6000" b="1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4" name="Google Shape;124;p1"/>
          <p:cNvSpPr txBox="1"/>
          <p:nvPr/>
        </p:nvSpPr>
        <p:spPr>
          <a:xfrm>
            <a:off x="17005021" y="30588975"/>
            <a:ext cx="9584946" cy="9486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References &amp; Acknowledges</a:t>
            </a:r>
            <a:endParaRPr sz="6000" b="1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2" name="Google Shape;132;p1"/>
          <p:cNvSpPr txBox="1"/>
          <p:nvPr/>
        </p:nvSpPr>
        <p:spPr>
          <a:xfrm>
            <a:off x="18303108" y="15646783"/>
            <a:ext cx="6733034" cy="12003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SRAM</a:t>
            </a:r>
            <a:r>
              <a:rPr lang="en-US" altLang="zh-CN" sz="6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-UNIT</a:t>
            </a:r>
            <a:r>
              <a:rPr lang="zh-CN" altLang="en-US" sz="6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altLang="zh-CN" sz="6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Cell</a:t>
            </a:r>
            <a:endParaRPr sz="6000" b="1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0" name="Google Shape;150;p1"/>
          <p:cNvSpPr/>
          <p:nvPr/>
        </p:nvSpPr>
        <p:spPr>
          <a:xfrm>
            <a:off x="317975" y="31014750"/>
            <a:ext cx="15784500" cy="3154934"/>
          </a:xfrm>
          <a:prstGeom prst="rect">
            <a:avLst/>
          </a:prstGeom>
          <a:noFill/>
          <a:ln w="152400" cap="flat" cmpd="sng">
            <a:solidFill>
              <a:srgbClr val="1C4587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25454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0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51" name="Google Shape;151;p1"/>
          <p:cNvSpPr txBox="1"/>
          <p:nvPr/>
        </p:nvSpPr>
        <p:spPr>
          <a:xfrm>
            <a:off x="6522516" y="30588975"/>
            <a:ext cx="3870313" cy="10260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Conclusion</a:t>
            </a:r>
            <a:endParaRPr sz="6000" b="1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4" name="Google Shape;154;p1"/>
          <p:cNvSpPr txBox="1"/>
          <p:nvPr/>
        </p:nvSpPr>
        <p:spPr>
          <a:xfrm>
            <a:off x="16492162" y="31455121"/>
            <a:ext cx="10461000" cy="2714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l"/>
            <a:r>
              <a:rPr lang="en-US" sz="2800" dirty="0">
                <a:latin typeface="+mj-lt"/>
                <a:ea typeface="Calibri"/>
                <a:cs typeface="Calibri"/>
                <a:sym typeface="Calibri"/>
              </a:rPr>
              <a:t>This project is funded by NSF </a:t>
            </a:r>
            <a:r>
              <a:rPr lang="en-US" altLang="zh-CN" sz="2800" b="0" i="0" u="none" strike="noStrike" dirty="0">
                <a:solidFill>
                  <a:srgbClr val="000000"/>
                </a:solidFill>
                <a:effectLst/>
                <a:latin typeface="+mj-lt"/>
              </a:rPr>
              <a:t>OAC-2117997</a:t>
            </a:r>
          </a:p>
          <a:p>
            <a:pPr algn="l"/>
            <a:endParaRPr lang="en-US" sz="2800" dirty="0">
              <a:latin typeface="+mj-lt"/>
              <a:ea typeface="Calibri"/>
              <a:cs typeface="Calibri"/>
              <a:sym typeface="Calibri"/>
            </a:endParaRPr>
          </a:p>
          <a:p>
            <a:pPr algn="l"/>
            <a:r>
              <a:rPr lang="en-US" sz="2400" dirty="0">
                <a:latin typeface="+mj-lt"/>
                <a:ea typeface="Calibri"/>
                <a:cs typeface="Calibri"/>
                <a:sym typeface="Calibri"/>
              </a:rPr>
              <a:t>[</a:t>
            </a:r>
            <a:r>
              <a:rPr lang="en-US" sz="2400" dirty="0">
                <a:latin typeface="+mj-lt"/>
                <a:cs typeface="Calibri"/>
                <a:sym typeface="Calibri"/>
              </a:rPr>
              <a:t>1] </a:t>
            </a:r>
            <a:r>
              <a:rPr lang="en-US" altLang="zh-CN" sz="2400" b="0" i="0" u="none" strike="noStrike" dirty="0">
                <a:solidFill>
                  <a:srgbClr val="1857B6"/>
                </a:solidFill>
                <a:effectLst/>
                <a:latin typeface="+mj-lt"/>
                <a:hlinkClick r:id="rId4"/>
              </a:rPr>
              <a:t>hls4ml: An Open-Source Codesign Workflow to Empower Scientific Low-Power Machine Learning Devices</a:t>
            </a:r>
            <a:r>
              <a:rPr lang="en-US" altLang="zh-CN" sz="2400" b="0" i="0" u="none" strike="noStrike" dirty="0">
                <a:solidFill>
                  <a:srgbClr val="1857B6"/>
                </a:solidFill>
                <a:effectLst/>
                <a:latin typeface="+mj-lt"/>
              </a:rPr>
              <a:t> </a:t>
            </a:r>
            <a:r>
              <a:rPr lang="en-US" altLang="zh-CN" sz="2400" b="0" i="0" u="sng" dirty="0">
                <a:solidFill>
                  <a:srgbClr val="32414D"/>
                </a:solidFill>
                <a:effectLst/>
                <a:latin typeface="+mj-lt"/>
                <a:hlinkClick r:id="rId5"/>
              </a:rPr>
              <a:t>F. Fahim</a:t>
            </a:r>
            <a:r>
              <a:rPr lang="en-US" altLang="zh-CN" sz="2400" b="0" i="0" dirty="0">
                <a:solidFill>
                  <a:srgbClr val="32414D"/>
                </a:solidFill>
                <a:effectLst/>
                <a:latin typeface="+mj-lt"/>
              </a:rPr>
              <a:t>, </a:t>
            </a:r>
            <a:r>
              <a:rPr lang="en-US" altLang="zh-CN" sz="2400" b="0" i="0" u="sng" dirty="0">
                <a:solidFill>
                  <a:srgbClr val="32414D"/>
                </a:solidFill>
                <a:effectLst/>
                <a:latin typeface="+mj-lt"/>
                <a:hlinkClick r:id="rId6"/>
              </a:rPr>
              <a:t>B. Hawks</a:t>
            </a:r>
            <a:r>
              <a:rPr lang="en-US" altLang="zh-CN" sz="2400" b="0" i="0" dirty="0">
                <a:solidFill>
                  <a:srgbClr val="32414D"/>
                </a:solidFill>
                <a:effectLst/>
                <a:latin typeface="+mj-lt"/>
              </a:rPr>
              <a:t>, +27 authors </a:t>
            </a:r>
            <a:r>
              <a:rPr lang="en-US" altLang="zh-CN" sz="2400" b="0" i="0" u="sng" dirty="0">
                <a:solidFill>
                  <a:srgbClr val="32414D"/>
                </a:solidFill>
                <a:effectLst/>
                <a:latin typeface="+mj-lt"/>
                <a:hlinkClick r:id="rId7"/>
              </a:rPr>
              <a:t>Zhenbin Wu</a:t>
            </a:r>
            <a:r>
              <a:rPr lang="en-US" altLang="zh-CN" sz="2400" b="0" i="0" u="sng" dirty="0">
                <a:solidFill>
                  <a:srgbClr val="32414D"/>
                </a:solidFill>
                <a:effectLst/>
                <a:latin typeface="+mj-lt"/>
              </a:rPr>
              <a:t> ,</a:t>
            </a:r>
            <a:r>
              <a:rPr lang="en-US" altLang="zh-CN" sz="2400" b="0" i="0" dirty="0">
                <a:solidFill>
                  <a:srgbClr val="32414D"/>
                </a:solidFill>
                <a:effectLst/>
                <a:latin typeface="+mj-lt"/>
              </a:rPr>
              <a:t>Computer Science, arXiv:2103.05579</a:t>
            </a:r>
            <a:r>
              <a:rPr lang="en-US" altLang="zh-CN" sz="2400" dirty="0">
                <a:solidFill>
                  <a:srgbClr val="32414D"/>
                </a:solidFill>
                <a:latin typeface="+mj-lt"/>
              </a:rPr>
              <a:t>  </a:t>
            </a:r>
            <a:r>
              <a:rPr lang="en-US" altLang="zh-CN" sz="2400" b="0" i="0" dirty="0">
                <a:solidFill>
                  <a:srgbClr val="32414D"/>
                </a:solidFill>
                <a:effectLst/>
                <a:latin typeface="+mj-lt"/>
              </a:rPr>
              <a:t>2021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latin typeface="+mj-lt"/>
              <a:ea typeface="Calibri"/>
              <a:cs typeface="Calibri"/>
              <a:sym typeface="Calibri"/>
            </a:endParaRPr>
          </a:p>
        </p:txBody>
      </p:sp>
      <p:sp>
        <p:nvSpPr>
          <p:cNvPr id="156" name="Google Shape;156;p1"/>
          <p:cNvSpPr/>
          <p:nvPr/>
        </p:nvSpPr>
        <p:spPr>
          <a:xfrm>
            <a:off x="0" y="3508548"/>
            <a:ext cx="27432000" cy="239700"/>
          </a:xfrm>
          <a:prstGeom prst="rect">
            <a:avLst/>
          </a:prstGeom>
          <a:gradFill>
            <a:gsLst>
              <a:gs pos="0">
                <a:srgbClr val="8A83BE"/>
              </a:gs>
              <a:gs pos="46000">
                <a:srgbClr val="0083BF"/>
              </a:gs>
              <a:gs pos="100000">
                <a:srgbClr val="8A83BE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331"/>
              <a:buFont typeface="Arial"/>
              <a:buNone/>
            </a:pPr>
            <a:endParaRPr sz="9331" b="0" i="0" u="none" strike="noStrike" cap="none">
              <a:solidFill>
                <a:srgbClr val="93939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1"/>
          <p:cNvSpPr txBox="1"/>
          <p:nvPr/>
        </p:nvSpPr>
        <p:spPr>
          <a:xfrm>
            <a:off x="465026" y="31343174"/>
            <a:ext cx="15503400" cy="25779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2800" dirty="0">
                <a:solidFill>
                  <a:schemeClr val="tx1"/>
                </a:solidFill>
              </a:rPr>
              <a:t>Investigate the analog path to produce analog AI model from custom ANN model via hls4ml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2800" dirty="0">
                <a:solidFill>
                  <a:schemeClr val="tx1"/>
                </a:solidFill>
              </a:rPr>
              <a:t>Simulate the first layer analog representation for ANN model.</a:t>
            </a:r>
          </a:p>
          <a:p>
            <a:r>
              <a:rPr lang="en-US" altLang="zh-CN" sz="2800" dirty="0">
                <a:solidFill>
                  <a:srgbClr val="00B0F0"/>
                </a:solidFill>
              </a:rPr>
              <a:t>     Further Work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2800" dirty="0">
                <a:solidFill>
                  <a:schemeClr val="tx1"/>
                </a:solidFill>
              </a:rPr>
              <a:t>Complete the full analog representation for entire ANN model structure.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2800" dirty="0">
                <a:solidFill>
                  <a:schemeClr val="tx1"/>
                </a:solidFill>
              </a:rPr>
              <a:t>Tunning and Optimize the analog AI model performance for High Energy Physic models and </a:t>
            </a:r>
            <a:r>
              <a:rPr lang="en-US" altLang="zh-CN" sz="2800">
                <a:solidFill>
                  <a:schemeClr val="tx1"/>
                </a:solidFill>
              </a:rPr>
              <a:t>beyond .</a:t>
            </a:r>
            <a:endParaRPr lang="en-US" altLang="zh-CN" sz="2800" dirty="0">
              <a:solidFill>
                <a:schemeClr val="tx1"/>
              </a:solidFill>
            </a:endParaRPr>
          </a:p>
        </p:txBody>
      </p:sp>
      <p:sp>
        <p:nvSpPr>
          <p:cNvPr id="161" name="Google Shape;161;p1"/>
          <p:cNvSpPr txBox="1"/>
          <p:nvPr/>
        </p:nvSpPr>
        <p:spPr>
          <a:xfrm>
            <a:off x="2027089" y="22642416"/>
            <a:ext cx="12208793" cy="9879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6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First</a:t>
            </a:r>
            <a:r>
              <a:rPr lang="zh-CN" altLang="en-US" sz="6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altLang="zh-CN" sz="6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Layer</a:t>
            </a:r>
            <a:r>
              <a:rPr lang="zh-CN" altLang="en-US" sz="6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altLang="zh-CN" sz="6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Analog</a:t>
            </a:r>
            <a:r>
              <a:rPr lang="zh-CN" altLang="en-US" sz="6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altLang="zh-CN" sz="6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Representation </a:t>
            </a:r>
            <a:endParaRPr sz="6000" b="1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7" name="圆角矩形 176">
            <a:extLst>
              <a:ext uri="{FF2B5EF4-FFF2-40B4-BE49-F238E27FC236}">
                <a16:creationId xmlns:a16="http://schemas.microsoft.com/office/drawing/2014/main" id="{08B4C3FB-563E-2045-AC80-4B03F7BF9A83}"/>
              </a:ext>
            </a:extLst>
          </p:cNvPr>
          <p:cNvSpPr/>
          <p:nvPr/>
        </p:nvSpPr>
        <p:spPr>
          <a:xfrm>
            <a:off x="4473744" y="21400539"/>
            <a:ext cx="2586460" cy="918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2000" dirty="0"/>
              <a:t>Custom ANN model</a:t>
            </a:r>
            <a:endParaRPr kumimoji="1" lang="zh-CN" altLang="en-US" sz="20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AD8BA61-92DE-A69D-A7FA-7A79D4C5EF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5520" y="5008888"/>
            <a:ext cx="5246553" cy="34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NSF Logo | NSF - National Science Foundation">
            <a:extLst>
              <a:ext uri="{FF2B5EF4-FFF2-40B4-BE49-F238E27FC236}">
                <a16:creationId xmlns:a16="http://schemas.microsoft.com/office/drawing/2014/main" id="{757E58F6-9BAD-1D94-2531-C4845A4E54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1676" y="34835245"/>
            <a:ext cx="5408499" cy="1788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62051D33-3E55-8643-A83A-04D3DF1C8D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25208" y="16713968"/>
            <a:ext cx="7772847" cy="5670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4A24F88F-208D-E573-4F65-5F244043E0BF}"/>
              </a:ext>
            </a:extLst>
          </p:cNvPr>
          <p:cNvSpPr txBox="1"/>
          <p:nvPr/>
        </p:nvSpPr>
        <p:spPr>
          <a:xfrm>
            <a:off x="23702975" y="16645533"/>
            <a:ext cx="3275750" cy="57554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>
                <a:solidFill>
                  <a:schemeClr val="dk1"/>
                </a:solidFill>
              </a:rPr>
              <a:t>Based off design</a:t>
            </a:r>
          </a:p>
          <a:p>
            <a:pPr marL="342900" indent="-342900" algn="l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zh-CN" sz="2400" dirty="0" err="1">
                <a:solidFill>
                  <a:schemeClr val="dk1"/>
                </a:solidFill>
              </a:rPr>
              <a:t>Mf</a:t>
            </a:r>
            <a:r>
              <a:rPr lang="en-US" altLang="zh-CN" sz="2400" dirty="0">
                <a:solidFill>
                  <a:schemeClr val="dk1"/>
                </a:solidFill>
              </a:rPr>
              <a:t>-net: Compute-in-memory </a:t>
            </a:r>
            <a:r>
              <a:rPr lang="en-US" altLang="zh-CN" sz="2400" dirty="0" err="1">
                <a:solidFill>
                  <a:schemeClr val="dk1"/>
                </a:solidFill>
              </a:rPr>
              <a:t>sram</a:t>
            </a:r>
            <a:r>
              <a:rPr lang="en-US" altLang="zh-CN" sz="2400" dirty="0">
                <a:solidFill>
                  <a:schemeClr val="dk1"/>
                </a:solidFill>
              </a:rPr>
              <a:t> for multibit precision inference using memory-immersed data conversion and multiplication-free operators</a:t>
            </a:r>
          </a:p>
          <a:p>
            <a:pPr marL="342900" indent="-342900" algn="l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zh-CN" sz="2400" dirty="0">
                <a:solidFill>
                  <a:schemeClr val="dk1"/>
                </a:solidFill>
              </a:rPr>
              <a:t>MC-CIM: Compute-in-Memory With Monte-Carlo Dropouts for Bayesian Edge Intelligence</a:t>
            </a:r>
          </a:p>
        </p:txBody>
      </p:sp>
      <p:pic>
        <p:nvPicPr>
          <p:cNvPr id="1036" name="Picture 12">
            <a:extLst>
              <a:ext uri="{FF2B5EF4-FFF2-40B4-BE49-F238E27FC236}">
                <a16:creationId xmlns:a16="http://schemas.microsoft.com/office/drawing/2014/main" id="{D5085931-4128-6F13-0E0D-B686AE8EB5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637" y="23898187"/>
            <a:ext cx="10396925" cy="6324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74BF5E18-D990-0DF0-6468-14B7EB394935}"/>
              </a:ext>
            </a:extLst>
          </p:cNvPr>
          <p:cNvSpPr txBox="1"/>
          <p:nvPr/>
        </p:nvSpPr>
        <p:spPr>
          <a:xfrm>
            <a:off x="10946837" y="23958740"/>
            <a:ext cx="4878371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dirty="0"/>
              <a:t>Basic Matrix for fc1 layer:</a:t>
            </a:r>
          </a:p>
          <a:p>
            <a:endParaRPr kumimoji="1" lang="en-US" altLang="zh-CN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zh-CN" sz="2800" dirty="0"/>
              <a:t>16 4-bits input (16columns)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zh-CN" sz="2800" dirty="0"/>
              <a:t>4 4-bits output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zh-CN" sz="2800" dirty="0"/>
              <a:t>4 1-bit bias (1 bias column)</a:t>
            </a:r>
          </a:p>
          <a:p>
            <a:endParaRPr kumimoji="1" lang="en-US" altLang="zh-CN" sz="2800" dirty="0"/>
          </a:p>
          <a:p>
            <a:r>
              <a:rPr kumimoji="1" lang="en-US" altLang="zh-CN" sz="2800" dirty="0"/>
              <a:t>All production lines charged are accumulated and summed horizontally bit by bits. </a:t>
            </a:r>
          </a:p>
          <a:p>
            <a:endParaRPr kumimoji="1" lang="en-US" altLang="zh-CN" sz="2800" dirty="0"/>
          </a:p>
          <a:p>
            <a:r>
              <a:rPr kumimoji="1" lang="en-US" altLang="zh-CN" sz="2800" dirty="0"/>
              <a:t>Each bit needs to be binary weight.</a:t>
            </a:r>
          </a:p>
        </p:txBody>
      </p:sp>
      <p:pic>
        <p:nvPicPr>
          <p:cNvPr id="1038" name="Picture 14">
            <a:extLst>
              <a:ext uri="{FF2B5EF4-FFF2-40B4-BE49-F238E27FC236}">
                <a16:creationId xmlns:a16="http://schemas.microsoft.com/office/drawing/2014/main" id="{4344B99B-C02E-BAFE-CAF6-D84F45E5FE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67219" y="23700076"/>
            <a:ext cx="6631006" cy="6707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>
            <a:extLst>
              <a:ext uri="{FF2B5EF4-FFF2-40B4-BE49-F238E27FC236}">
                <a16:creationId xmlns:a16="http://schemas.microsoft.com/office/drawing/2014/main" id="{40746E76-3136-5326-2027-DF0C3BE986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8853" y="16634037"/>
            <a:ext cx="3440284" cy="5672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9" name="组合 38">
            <a:extLst>
              <a:ext uri="{FF2B5EF4-FFF2-40B4-BE49-F238E27FC236}">
                <a16:creationId xmlns:a16="http://schemas.microsoft.com/office/drawing/2014/main" id="{7510055D-75DE-816B-53B4-785E58FD7794}"/>
              </a:ext>
            </a:extLst>
          </p:cNvPr>
          <p:cNvGrpSpPr/>
          <p:nvPr/>
        </p:nvGrpSpPr>
        <p:grpSpPr>
          <a:xfrm>
            <a:off x="14200266" y="10424049"/>
            <a:ext cx="4985660" cy="4514311"/>
            <a:chOff x="14877707" y="10691971"/>
            <a:chExt cx="5040957" cy="4097847"/>
          </a:xfrm>
        </p:grpSpPr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id="{A3705913-F297-6389-8C29-980968F3900E}"/>
                </a:ext>
              </a:extLst>
            </p:cNvPr>
            <p:cNvGrpSpPr/>
            <p:nvPr/>
          </p:nvGrpSpPr>
          <p:grpSpPr>
            <a:xfrm>
              <a:off x="16225225" y="10691971"/>
              <a:ext cx="2145706" cy="1146990"/>
              <a:chOff x="16225225" y="10691971"/>
              <a:chExt cx="2145706" cy="1146990"/>
            </a:xfrm>
          </p:grpSpPr>
          <p:pic>
            <p:nvPicPr>
              <p:cNvPr id="11" name="图片 10">
                <a:extLst>
                  <a:ext uri="{FF2B5EF4-FFF2-40B4-BE49-F238E27FC236}">
                    <a16:creationId xmlns:a16="http://schemas.microsoft.com/office/drawing/2014/main" id="{929E200D-E6F9-17ED-7527-6D6C1DA56C8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6225225" y="10691971"/>
                <a:ext cx="2145706" cy="873525"/>
              </a:xfrm>
              <a:prstGeom prst="rect">
                <a:avLst/>
              </a:prstGeom>
            </p:spPr>
          </p:pic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70421BDA-E03B-8D6F-F8DC-5071D8D717F8}"/>
                  </a:ext>
                </a:extLst>
              </p:cNvPr>
              <p:cNvSpPr txBox="1"/>
              <p:nvPr/>
            </p:nvSpPr>
            <p:spPr>
              <a:xfrm>
                <a:off x="16371976" y="11469629"/>
                <a:ext cx="169790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1800" dirty="0"/>
                  <a:t>Model training </a:t>
                </a:r>
                <a:endParaRPr kumimoji="1" lang="zh-CN" altLang="en-US" sz="1800" dirty="0"/>
              </a:p>
            </p:txBody>
          </p:sp>
        </p:grpSp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id="{1A702234-CA7A-3635-8752-58A3D1AEC233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14877707" y="12555849"/>
              <a:ext cx="2112786" cy="1753902"/>
            </a:xfrm>
            <a:prstGeom prst="rect">
              <a:avLst/>
            </a:prstGeom>
          </p:spPr>
        </p:pic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id="{869609A5-8C3C-7B10-DDB2-7F7F24D5E29B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17713569" y="12658666"/>
              <a:ext cx="2205095" cy="1657303"/>
            </a:xfrm>
            <a:prstGeom prst="rect">
              <a:avLst/>
            </a:prstGeom>
          </p:spPr>
        </p:pic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98D9682F-A4C5-8DA1-535A-C1E85C417D58}"/>
                </a:ext>
              </a:extLst>
            </p:cNvPr>
            <p:cNvSpPr txBox="1"/>
            <p:nvPr/>
          </p:nvSpPr>
          <p:spPr>
            <a:xfrm>
              <a:off x="15094227" y="14418738"/>
              <a:ext cx="16209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1800" dirty="0"/>
                <a:t>Model design </a:t>
              </a:r>
              <a:endParaRPr kumimoji="1" lang="zh-CN" altLang="en-US" sz="1800" dirty="0"/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EB303DDD-BA64-1B94-B335-F5BF90788608}"/>
                </a:ext>
              </a:extLst>
            </p:cNvPr>
            <p:cNvSpPr txBox="1"/>
            <p:nvPr/>
          </p:nvSpPr>
          <p:spPr>
            <a:xfrm>
              <a:off x="17917311" y="14420486"/>
              <a:ext cx="175643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1" lang="en-US" altLang="zh-CN" sz="1800" dirty="0"/>
                <a:t>Model pruning </a:t>
              </a:r>
              <a:endParaRPr kumimoji="1" lang="zh-CN" altLang="en-US" sz="1800" dirty="0"/>
            </a:p>
          </p:txBody>
        </p:sp>
        <p:sp>
          <p:nvSpPr>
            <p:cNvPr id="33" name="弧 32">
              <a:extLst>
                <a:ext uri="{FF2B5EF4-FFF2-40B4-BE49-F238E27FC236}">
                  <a16:creationId xmlns:a16="http://schemas.microsoft.com/office/drawing/2014/main" id="{DEC9ED10-5615-7456-88EB-6451E1D3C526}"/>
                </a:ext>
              </a:extLst>
            </p:cNvPr>
            <p:cNvSpPr/>
            <p:nvPr/>
          </p:nvSpPr>
          <p:spPr>
            <a:xfrm rot="16976124" flipV="1">
              <a:off x="17594659" y="11732786"/>
              <a:ext cx="1299688" cy="1231198"/>
            </a:xfrm>
            <a:prstGeom prst="arc">
              <a:avLst/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4" name="弧 33">
              <a:extLst>
                <a:ext uri="{FF2B5EF4-FFF2-40B4-BE49-F238E27FC236}">
                  <a16:creationId xmlns:a16="http://schemas.microsoft.com/office/drawing/2014/main" id="{BFE92D62-FCF3-9F54-E86F-D535225FB8F7}"/>
                </a:ext>
              </a:extLst>
            </p:cNvPr>
            <p:cNvSpPr/>
            <p:nvPr/>
          </p:nvSpPr>
          <p:spPr>
            <a:xfrm rot="9066794" flipV="1">
              <a:off x="15492000" y="11581807"/>
              <a:ext cx="1299688" cy="1231198"/>
            </a:xfrm>
            <a:prstGeom prst="arc">
              <a:avLst/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5" name="弧 34">
              <a:extLst>
                <a:ext uri="{FF2B5EF4-FFF2-40B4-BE49-F238E27FC236}">
                  <a16:creationId xmlns:a16="http://schemas.microsoft.com/office/drawing/2014/main" id="{621B8E38-FC6F-C732-F76C-E0AA2E2EF095}"/>
                </a:ext>
              </a:extLst>
            </p:cNvPr>
            <p:cNvSpPr/>
            <p:nvPr/>
          </p:nvSpPr>
          <p:spPr>
            <a:xfrm rot="2360718" flipV="1">
              <a:off x="16519960" y="13050418"/>
              <a:ext cx="1299688" cy="1231198"/>
            </a:xfrm>
            <a:prstGeom prst="arc">
              <a:avLst/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37" name="下箭头 36">
            <a:extLst>
              <a:ext uri="{FF2B5EF4-FFF2-40B4-BE49-F238E27FC236}">
                <a16:creationId xmlns:a16="http://schemas.microsoft.com/office/drawing/2014/main" id="{8A2C5802-918C-2A4D-F0D0-F4BB42F079AA}"/>
              </a:ext>
            </a:extLst>
          </p:cNvPr>
          <p:cNvSpPr/>
          <p:nvPr/>
        </p:nvSpPr>
        <p:spPr>
          <a:xfrm rot="16200000">
            <a:off x="18807012" y="12310969"/>
            <a:ext cx="1038668" cy="654847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1042" name="Picture 18" descr="Welcome to hls4ml's documentation! — hls4ml 0.7.1 documentation">
            <a:extLst>
              <a:ext uri="{FF2B5EF4-FFF2-40B4-BE49-F238E27FC236}">
                <a16:creationId xmlns:a16="http://schemas.microsoft.com/office/drawing/2014/main" id="{22180BE0-293E-4350-03E5-B0D6FCF37A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6914" y="10851525"/>
            <a:ext cx="2434670" cy="1217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文本框 40">
            <a:extLst>
              <a:ext uri="{FF2B5EF4-FFF2-40B4-BE49-F238E27FC236}">
                <a16:creationId xmlns:a16="http://schemas.microsoft.com/office/drawing/2014/main" id="{EC3444ED-0C1E-D372-FC1A-4E69B5AFE5DB}"/>
              </a:ext>
            </a:extLst>
          </p:cNvPr>
          <p:cNvSpPr txBox="1"/>
          <p:nvPr/>
        </p:nvSpPr>
        <p:spPr>
          <a:xfrm>
            <a:off x="19912645" y="12285353"/>
            <a:ext cx="2174323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000" dirty="0"/>
              <a:t>hls4ml </a:t>
            </a:r>
          </a:p>
          <a:p>
            <a:pPr algn="ctr"/>
            <a:r>
              <a:rPr kumimoji="1" lang="en-US" altLang="zh-CN" sz="2000" dirty="0"/>
              <a:t>Internal representations </a:t>
            </a:r>
            <a:endParaRPr kumimoji="1" lang="zh-CN" altLang="en-US" sz="2000" dirty="0"/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AFCE8A41-45F4-F484-66EB-E64D1E88B324}"/>
              </a:ext>
            </a:extLst>
          </p:cNvPr>
          <p:cNvSpPr txBox="1"/>
          <p:nvPr/>
        </p:nvSpPr>
        <p:spPr>
          <a:xfrm>
            <a:off x="19912645" y="13442117"/>
            <a:ext cx="2162560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000" dirty="0"/>
              <a:t>hls4ml </a:t>
            </a:r>
          </a:p>
          <a:p>
            <a:pPr algn="ctr"/>
            <a:r>
              <a:rPr kumimoji="1" lang="en-US" altLang="zh-CN" sz="2000" dirty="0"/>
              <a:t>C code </a:t>
            </a:r>
            <a:endParaRPr kumimoji="1" lang="zh-CN" altLang="en-US" sz="2000" dirty="0"/>
          </a:p>
        </p:txBody>
      </p:sp>
      <p:sp>
        <p:nvSpPr>
          <p:cNvPr id="43" name="下箭头 42">
            <a:extLst>
              <a:ext uri="{FF2B5EF4-FFF2-40B4-BE49-F238E27FC236}">
                <a16:creationId xmlns:a16="http://schemas.microsoft.com/office/drawing/2014/main" id="{A9949681-2850-4BD9-B5FA-32FEFC64554A}"/>
              </a:ext>
            </a:extLst>
          </p:cNvPr>
          <p:cNvSpPr/>
          <p:nvPr/>
        </p:nvSpPr>
        <p:spPr>
          <a:xfrm rot="16200000">
            <a:off x="22393174" y="12303188"/>
            <a:ext cx="1038668" cy="654847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C9707AB1-E7D1-80D8-1733-D955C0FFDF25}"/>
              </a:ext>
            </a:extLst>
          </p:cNvPr>
          <p:cNvSpPr txBox="1"/>
          <p:nvPr/>
        </p:nvSpPr>
        <p:spPr>
          <a:xfrm>
            <a:off x="23702974" y="10259771"/>
            <a:ext cx="2912485" cy="16312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US" altLang="zh-CN" sz="2000" b="1" i="0" u="sng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“Analog” Primitive: </a:t>
            </a:r>
            <a:endParaRPr lang="en-US" altLang="zh-CN" sz="2000" b="0" i="0" u="none" strike="noStrike" dirty="0">
              <a:solidFill>
                <a:srgbClr val="000000"/>
              </a:solidFill>
              <a:effectLst/>
            </a:endParaRPr>
          </a:p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US" altLang="zh-CN" sz="20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a2d</a:t>
            </a:r>
            <a:r>
              <a:rPr lang="en-US" altLang="zh-CN" sz="20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(</a:t>
            </a:r>
            <a:r>
              <a:rPr lang="en-US" altLang="zh-CN" sz="20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N,precision</a:t>
            </a:r>
            <a:r>
              <a:rPr lang="en-US" altLang="zh-CN" sz="20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)</a:t>
            </a:r>
            <a:endParaRPr lang="en-US" altLang="zh-CN" sz="2000" b="0" i="0" u="none" strike="noStrike" dirty="0">
              <a:solidFill>
                <a:srgbClr val="000000"/>
              </a:solidFill>
              <a:effectLst/>
            </a:endParaRPr>
          </a:p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US" altLang="zh-CN" sz="20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d2a</a:t>
            </a:r>
            <a:r>
              <a:rPr lang="en-US" altLang="zh-CN" sz="20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(</a:t>
            </a:r>
            <a:r>
              <a:rPr lang="en-US" altLang="zh-CN" sz="20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N,precision</a:t>
            </a:r>
            <a:r>
              <a:rPr lang="en-US" altLang="zh-CN" sz="20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)</a:t>
            </a:r>
            <a:endParaRPr lang="en-US" altLang="zh-CN" sz="2000" b="0" i="0" u="none" strike="noStrike" dirty="0">
              <a:solidFill>
                <a:srgbClr val="000000"/>
              </a:solidFill>
              <a:effectLst/>
            </a:endParaRPr>
          </a:p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US" altLang="zh-CN" sz="20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Mat-</a:t>
            </a:r>
            <a:r>
              <a:rPr lang="en-US" altLang="zh-CN" sz="2000" b="1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Vec</a:t>
            </a:r>
            <a:r>
              <a:rPr lang="en-US" altLang="zh-CN" sz="20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operation</a:t>
            </a:r>
            <a:r>
              <a:rPr lang="en-US" altLang="zh-CN" sz="20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endParaRPr lang="en-US" altLang="zh-CN" sz="2000" b="0" i="0" u="none" strike="noStrike" dirty="0">
              <a:solidFill>
                <a:srgbClr val="000000"/>
              </a:solidFill>
              <a:effectLst/>
            </a:endParaRPr>
          </a:p>
          <a:p>
            <a:endParaRPr lang="zh-CN" altLang="en-US" sz="2000" dirty="0"/>
          </a:p>
        </p:txBody>
      </p:sp>
      <p:sp>
        <p:nvSpPr>
          <p:cNvPr id="57" name="矩形 56">
            <a:extLst>
              <a:ext uri="{FF2B5EF4-FFF2-40B4-BE49-F238E27FC236}">
                <a16:creationId xmlns:a16="http://schemas.microsoft.com/office/drawing/2014/main" id="{A48CA674-2381-B670-67B2-753417458E97}"/>
              </a:ext>
            </a:extLst>
          </p:cNvPr>
          <p:cNvSpPr/>
          <p:nvPr/>
        </p:nvSpPr>
        <p:spPr>
          <a:xfrm>
            <a:off x="23858267" y="13503486"/>
            <a:ext cx="2755516" cy="29257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9" name="矩形 58">
            <a:extLst>
              <a:ext uri="{FF2B5EF4-FFF2-40B4-BE49-F238E27FC236}">
                <a16:creationId xmlns:a16="http://schemas.microsoft.com/office/drawing/2014/main" id="{53FF1CC6-AF75-C76C-6580-10F7B7BBCBA6}"/>
              </a:ext>
            </a:extLst>
          </p:cNvPr>
          <p:cNvSpPr/>
          <p:nvPr/>
        </p:nvSpPr>
        <p:spPr>
          <a:xfrm>
            <a:off x="23856591" y="14360635"/>
            <a:ext cx="2757192" cy="34844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53" name="组合 52">
            <a:extLst>
              <a:ext uri="{FF2B5EF4-FFF2-40B4-BE49-F238E27FC236}">
                <a16:creationId xmlns:a16="http://schemas.microsoft.com/office/drawing/2014/main" id="{3BDEA15D-0B5C-B2CD-27F7-DA33891DA985}"/>
              </a:ext>
            </a:extLst>
          </p:cNvPr>
          <p:cNvGrpSpPr/>
          <p:nvPr/>
        </p:nvGrpSpPr>
        <p:grpSpPr>
          <a:xfrm>
            <a:off x="23762200" y="12200923"/>
            <a:ext cx="2880913" cy="2677656"/>
            <a:chOff x="22331449" y="12695695"/>
            <a:chExt cx="2880913" cy="2677656"/>
          </a:xfrm>
        </p:grpSpPr>
        <p:sp>
          <p:nvSpPr>
            <p:cNvPr id="52" name="矩形 51">
              <a:extLst>
                <a:ext uri="{FF2B5EF4-FFF2-40B4-BE49-F238E27FC236}">
                  <a16:creationId xmlns:a16="http://schemas.microsoft.com/office/drawing/2014/main" id="{6AA14532-F90B-6471-962F-7AE3F8ED814F}"/>
                </a:ext>
              </a:extLst>
            </p:cNvPr>
            <p:cNvSpPr/>
            <p:nvPr/>
          </p:nvSpPr>
          <p:spPr>
            <a:xfrm>
              <a:off x="22418508" y="13059191"/>
              <a:ext cx="2740708" cy="444295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id="{6D26C5FB-48F2-BAB3-D381-69D97730E51F}"/>
                </a:ext>
              </a:extLst>
            </p:cNvPr>
            <p:cNvSpPr txBox="1"/>
            <p:nvPr/>
          </p:nvSpPr>
          <p:spPr>
            <a:xfrm>
              <a:off x="22331449" y="12695695"/>
              <a:ext cx="2880913" cy="267765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ctr" rtl="0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i="0" u="sng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Fab “Primitives”</a:t>
              </a:r>
              <a:endParaRPr lang="en-US" altLang="zh-CN" b="0" i="0" u="none" strike="noStrike" dirty="0">
                <a:solidFill>
                  <a:srgbClr val="000000"/>
                </a:solidFill>
                <a:effectLst/>
              </a:endParaRPr>
            </a:p>
            <a:p>
              <a:pPr algn="ctr" rtl="0">
                <a:spcBef>
                  <a:spcPts val="0"/>
                </a:spcBef>
                <a:spcAft>
                  <a:spcPts val="0"/>
                </a:spcAft>
              </a:pPr>
              <a:br>
                <a:rPr lang="en-US" altLang="zh-CN" b="0" i="0" u="none" strike="noStrike" dirty="0">
                  <a:solidFill>
                    <a:schemeClr val="bg1"/>
                  </a:solidFill>
                  <a:effectLst/>
                </a:rPr>
              </a:br>
              <a:r>
                <a:rPr lang="en-US" altLang="zh-CN" sz="1400" b="0" i="0" u="none" strike="noStrike" dirty="0">
                  <a:solidFill>
                    <a:schemeClr val="bg1"/>
                  </a:solidFill>
                  <a:effectLst/>
                  <a:latin typeface="Arial" panose="020B0604020202020204" pitchFamily="34" charset="0"/>
                </a:rPr>
                <a:t>TSMC Crossbar, 1-bit memristor</a:t>
              </a:r>
              <a:endParaRPr lang="en-US" altLang="zh-CN" b="0" i="0" u="none" strike="noStrike" dirty="0">
                <a:solidFill>
                  <a:schemeClr val="bg1"/>
                </a:solidFill>
                <a:effectLst/>
              </a:endParaRPr>
            </a:p>
            <a:p>
              <a:pPr algn="ctr" rtl="0">
                <a:spcBef>
                  <a:spcPts val="0"/>
                </a:spcBef>
                <a:spcAft>
                  <a:spcPts val="0"/>
                </a:spcAft>
              </a:pPr>
              <a:br>
                <a:rPr lang="en-US" altLang="zh-CN" b="0" i="0" u="none" strike="noStrike" dirty="0">
                  <a:solidFill>
                    <a:schemeClr val="bg1"/>
                  </a:solidFill>
                  <a:effectLst/>
                </a:rPr>
              </a:br>
              <a:r>
                <a:rPr lang="en-US" altLang="zh-CN" sz="1400" b="0" i="0" u="none" strike="noStrike" dirty="0" err="1">
                  <a:solidFill>
                    <a:schemeClr val="bg1"/>
                  </a:solidFill>
                  <a:effectLst/>
                  <a:latin typeface="Arial" panose="020B0604020202020204" pitchFamily="34" charset="0"/>
                </a:rPr>
                <a:t>Sonos</a:t>
              </a:r>
              <a:r>
                <a:rPr lang="en-US" altLang="zh-CN" sz="1400" b="0" i="0" u="none" strike="noStrike" dirty="0">
                  <a:solidFill>
                    <a:schemeClr val="bg1"/>
                  </a:solidFill>
                  <a:effectLst/>
                  <a:latin typeface="Arial" panose="020B0604020202020204" pitchFamily="34" charset="0"/>
                </a:rPr>
                <a:t>, Crossbar, 5-bit memristor</a:t>
              </a:r>
              <a:endParaRPr lang="en-US" altLang="zh-CN" b="0" i="0" u="none" strike="noStrike" dirty="0">
                <a:solidFill>
                  <a:schemeClr val="bg1"/>
                </a:solidFill>
                <a:effectLst/>
              </a:endParaRPr>
            </a:p>
            <a:p>
              <a:pPr algn="ctr" rtl="0">
                <a:spcBef>
                  <a:spcPts val="0"/>
                </a:spcBef>
                <a:spcAft>
                  <a:spcPts val="0"/>
                </a:spcAft>
              </a:pPr>
              <a:br>
                <a:rPr lang="en-US" altLang="zh-CN" b="0" i="0" u="none" strike="noStrike" dirty="0">
                  <a:solidFill>
                    <a:schemeClr val="bg1"/>
                  </a:solidFill>
                  <a:effectLst/>
                </a:rPr>
              </a:br>
              <a:r>
                <a:rPr lang="en-US" altLang="zh-CN" sz="1400" b="0" i="0" u="none" strike="noStrike" dirty="0">
                  <a:solidFill>
                    <a:schemeClr val="bg1"/>
                  </a:solidFill>
                  <a:effectLst/>
                  <a:latin typeface="Arial" panose="020B0604020202020204" pitchFamily="34" charset="0"/>
                </a:rPr>
                <a:t>OTA</a:t>
              </a:r>
              <a:endParaRPr lang="en-US" altLang="zh-CN" b="0" i="0" u="none" strike="noStrike" dirty="0">
                <a:solidFill>
                  <a:schemeClr val="bg1"/>
                </a:solidFill>
                <a:effectLst/>
              </a:endParaRPr>
            </a:p>
            <a:p>
              <a:pPr algn="ctr" rtl="0">
                <a:spcBef>
                  <a:spcPts val="0"/>
                </a:spcBef>
                <a:spcAft>
                  <a:spcPts val="0"/>
                </a:spcAft>
              </a:pPr>
              <a:br>
                <a:rPr lang="en-US" altLang="zh-CN" b="0" i="0" u="none" strike="noStrike" dirty="0">
                  <a:solidFill>
                    <a:schemeClr val="bg1"/>
                  </a:solidFill>
                  <a:effectLst/>
                </a:rPr>
              </a:br>
              <a:r>
                <a:rPr lang="en-US" altLang="zh-CN" sz="1400" b="0" i="0" u="none" strike="noStrike" dirty="0">
                  <a:solidFill>
                    <a:schemeClr val="bg1"/>
                  </a:solidFill>
                  <a:effectLst/>
                  <a:latin typeface="Arial" panose="020B0604020202020204" pitchFamily="34" charset="0"/>
                </a:rPr>
                <a:t>FPAA</a:t>
              </a:r>
              <a:endParaRPr lang="en-US" altLang="zh-CN" b="0" i="0" u="none" strike="noStrike" dirty="0">
                <a:solidFill>
                  <a:schemeClr val="bg1"/>
                </a:solidFill>
                <a:effectLst/>
              </a:endParaRPr>
            </a:p>
            <a:p>
              <a:pPr algn="ctr" rtl="0">
                <a:spcBef>
                  <a:spcPts val="0"/>
                </a:spcBef>
                <a:spcAft>
                  <a:spcPts val="0"/>
                </a:spcAft>
              </a:pPr>
              <a:br>
                <a:rPr lang="en-US" altLang="zh-CN" b="0" i="0" u="none" strike="noStrike" dirty="0">
                  <a:solidFill>
                    <a:schemeClr val="bg1"/>
                  </a:solidFill>
                  <a:effectLst/>
                </a:rPr>
              </a:br>
              <a:r>
                <a:rPr lang="en-US" altLang="zh-CN" sz="1400" b="0" i="0" u="none" strike="noStrike" dirty="0">
                  <a:solidFill>
                    <a:schemeClr val="bg1"/>
                  </a:solidFill>
                  <a:effectLst/>
                  <a:latin typeface="Arial" panose="020B0604020202020204" pitchFamily="34" charset="0"/>
                </a:rPr>
                <a:t>28nm CMOS 1b SRAM “crossbar”</a:t>
              </a:r>
              <a:endParaRPr lang="en-US" altLang="zh-CN" b="0" i="0" u="none" strike="noStrike" dirty="0">
                <a:solidFill>
                  <a:schemeClr val="bg1"/>
                </a:solidFill>
                <a:effectLst/>
              </a:endParaRPr>
            </a:p>
            <a:p>
              <a:endParaRPr lang="zh-CN" altLang="en-US" dirty="0"/>
            </a:p>
          </p:txBody>
        </p:sp>
      </p:grpSp>
      <p:sp>
        <p:nvSpPr>
          <p:cNvPr id="63" name="文本框 62">
            <a:extLst>
              <a:ext uri="{FF2B5EF4-FFF2-40B4-BE49-F238E27FC236}">
                <a16:creationId xmlns:a16="http://schemas.microsoft.com/office/drawing/2014/main" id="{AA1101EA-0432-B841-4713-A4D80E5CEE4B}"/>
              </a:ext>
            </a:extLst>
          </p:cNvPr>
          <p:cNvSpPr txBox="1"/>
          <p:nvPr/>
        </p:nvSpPr>
        <p:spPr>
          <a:xfrm>
            <a:off x="649577" y="10138423"/>
            <a:ext cx="12757761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600" b="1" dirty="0">
                <a:effectLst/>
                <a:latin typeface="+mn-lt"/>
              </a:rPr>
              <a:t>hls4ml</a:t>
            </a:r>
            <a:r>
              <a:rPr lang="en-US" altLang="zh-CN" sz="3600" b="1" baseline="30000" dirty="0">
                <a:latin typeface="+mn-lt"/>
              </a:rPr>
              <a:t>1</a:t>
            </a:r>
            <a:r>
              <a:rPr lang="en-US" altLang="zh-CN" sz="3600" b="0" i="0" dirty="0">
                <a:solidFill>
                  <a:srgbClr val="404040"/>
                </a:solidFill>
                <a:effectLst/>
                <a:latin typeface="+mn-lt"/>
              </a:rPr>
              <a:t> </a:t>
            </a:r>
            <a:r>
              <a:rPr lang="en-US" altLang="zh-CN" sz="3200" dirty="0">
                <a:solidFill>
                  <a:schemeClr val="dk1"/>
                </a:solidFill>
              </a:rPr>
              <a:t>is a firmware implementations of machine learning algorithms using high level synthesis language (HLS)</a:t>
            </a:r>
            <a:r>
              <a:rPr lang="zh-CN" altLang="en-US" sz="3200" dirty="0">
                <a:solidFill>
                  <a:schemeClr val="dk1"/>
                </a:solidFill>
              </a:rPr>
              <a:t> </a:t>
            </a:r>
            <a:r>
              <a:rPr lang="en-US" altLang="zh-CN" sz="3200" dirty="0">
                <a:solidFill>
                  <a:schemeClr val="dk1"/>
                </a:solidFill>
              </a:rPr>
              <a:t>in FPGAs with ultra low latency.</a:t>
            </a:r>
          </a:p>
          <a:p>
            <a:endParaRPr lang="en-US" altLang="zh-CN" sz="3200" dirty="0">
              <a:solidFill>
                <a:schemeClr val="dk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dirty="0">
                <a:solidFill>
                  <a:schemeClr val="dk1"/>
                </a:solidFill>
              </a:rPr>
              <a:t>Simplify the hardware implementation process.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dirty="0">
                <a:solidFill>
                  <a:schemeClr val="dk1"/>
                </a:solidFill>
              </a:rPr>
              <a:t>Support for popular machine learning libraries.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dirty="0">
                <a:solidFill>
                  <a:schemeClr val="dk1"/>
                </a:solidFill>
              </a:rPr>
              <a:t>Compatibility with diverse hardware platforms such as FPGAs and ASICs.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dirty="0">
                <a:solidFill>
                  <a:schemeClr val="dk1"/>
                </a:solidFill>
              </a:rPr>
              <a:t>Deploy models in real-time and embedded applications.</a:t>
            </a:r>
            <a:endParaRPr lang="zh-CN" altLang="en-US" sz="3200" dirty="0">
              <a:solidFill>
                <a:schemeClr val="dk1"/>
              </a:solidFill>
            </a:endParaRPr>
          </a:p>
        </p:txBody>
      </p:sp>
      <p:pic>
        <p:nvPicPr>
          <p:cNvPr id="1044" name="Picture 20">
            <a:extLst>
              <a:ext uri="{FF2B5EF4-FFF2-40B4-BE49-F238E27FC236}">
                <a16:creationId xmlns:a16="http://schemas.microsoft.com/office/drawing/2014/main" id="{65CE7E69-681C-F706-79CB-AE6489B1D0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66830" y="4536292"/>
            <a:ext cx="4511895" cy="4052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文本框 64">
            <a:extLst>
              <a:ext uri="{FF2B5EF4-FFF2-40B4-BE49-F238E27FC236}">
                <a16:creationId xmlns:a16="http://schemas.microsoft.com/office/drawing/2014/main" id="{287618D3-0F93-D3EA-B197-BA2EC5B34FB9}"/>
              </a:ext>
            </a:extLst>
          </p:cNvPr>
          <p:cNvSpPr txBox="1"/>
          <p:nvPr/>
        </p:nvSpPr>
        <p:spPr>
          <a:xfrm>
            <a:off x="13286492" y="4437795"/>
            <a:ext cx="9412078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dirty="0">
                <a:solidFill>
                  <a:schemeClr val="dk1"/>
                </a:solidFill>
              </a:rPr>
              <a:t>Application of analog computing techniques to perform artificial intelligence (AI) tasks.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zh-CN" sz="3200" dirty="0">
                <a:solidFill>
                  <a:schemeClr val="dk1"/>
                </a:solidFill>
              </a:rPr>
              <a:t>Analog computing operates on continuous physical quantities, such as voltages or currents.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zh-CN" sz="3200" dirty="0">
                <a:solidFill>
                  <a:schemeClr val="dk1"/>
                </a:solidFill>
              </a:rPr>
              <a:t>Inherent parallelism and efficiency of analog computations.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zh-CN" sz="3200" dirty="0">
                <a:solidFill>
                  <a:schemeClr val="dk1"/>
                </a:solidFill>
              </a:rPr>
              <a:t>More energy-efficient, Better Latency to accelerate AI algorithm.</a:t>
            </a:r>
          </a:p>
        </p:txBody>
      </p:sp>
      <p:sp>
        <p:nvSpPr>
          <p:cNvPr id="66" name="文本框 65">
            <a:extLst>
              <a:ext uri="{FF2B5EF4-FFF2-40B4-BE49-F238E27FC236}">
                <a16:creationId xmlns:a16="http://schemas.microsoft.com/office/drawing/2014/main" id="{A1D7D07B-3193-A0AC-7E82-D7C440913E2C}"/>
              </a:ext>
            </a:extLst>
          </p:cNvPr>
          <p:cNvSpPr txBox="1"/>
          <p:nvPr/>
        </p:nvSpPr>
        <p:spPr>
          <a:xfrm>
            <a:off x="23098224" y="24023735"/>
            <a:ext cx="3700575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zh-CN" sz="3200" dirty="0"/>
              <a:t>Using hls4ml to generate analog AI models and implement analog models to ML-based jet  Tagger.</a:t>
            </a:r>
          </a:p>
          <a:p>
            <a:endParaRPr kumimoji="1" lang="en-US" altLang="zh-CN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zh-CN" sz="3200" dirty="0"/>
              <a:t>Provide similar performances as digital hls4ml ML models.</a:t>
            </a:r>
            <a:endParaRPr kumimoji="1" lang="zh-CN" altLang="en-US" sz="3200" dirty="0"/>
          </a:p>
        </p:txBody>
      </p:sp>
      <p:pic>
        <p:nvPicPr>
          <p:cNvPr id="70" name="Picture 6">
            <a:extLst>
              <a:ext uri="{FF2B5EF4-FFF2-40B4-BE49-F238E27FC236}">
                <a16:creationId xmlns:a16="http://schemas.microsoft.com/office/drawing/2014/main" id="{A46B74C6-512C-BECA-2DDA-51C2D3625C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60" y="224597"/>
            <a:ext cx="5086640" cy="2861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2154</TotalTime>
  <Words>446</Words>
  <Application>Microsoft Macintosh PowerPoint</Application>
  <PresentationFormat>自定义</PresentationFormat>
  <Paragraphs>67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Arial</vt:lpstr>
      <vt:lpstr>Raleway</vt:lpstr>
      <vt:lpstr>Times New Roman</vt:lpstr>
      <vt:lpstr>Calibri</vt:lpstr>
      <vt:lpstr>Office Theme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Song, Xiaohui Carol</dc:creator>
  <cp:lastModifiedBy>Zhong, Dewen</cp:lastModifiedBy>
  <cp:revision>32</cp:revision>
  <dcterms:created xsi:type="dcterms:W3CDTF">2019-12-01T23:22:22Z</dcterms:created>
  <dcterms:modified xsi:type="dcterms:W3CDTF">2023-07-10T06:38:14Z</dcterms:modified>
</cp:coreProperties>
</file>