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84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F78F7-A4E9-A100-9F3F-49B404D8E2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3662B4-57A9-2D94-0AF6-FADC73EB88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0C1DAC-DCC9-770D-75D7-4B3994312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C559A-E0DA-46B1-8C57-073DC8967463}" type="datetimeFigureOut">
              <a:rPr lang="en-GB" smtClean="0"/>
              <a:t>05/05/2023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CBDFA-4E83-88DB-7C0E-10A316581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5C3216-A1A4-1C64-A4F8-871703ED5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443A-2793-4BF1-A7F8-A6F0269ED0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1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4338C-21AD-28A2-D6A3-D63A556FF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34B2FA-35E5-13BF-BACD-768CBA031A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A8545-D12C-B7A0-B3BA-F3D2A03AB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C559A-E0DA-46B1-8C57-073DC8967463}" type="datetimeFigureOut">
              <a:rPr lang="en-GB" smtClean="0"/>
              <a:t>05/05/2023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19CD0-2ED4-8845-BDE2-CF149D815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0F6E16-A53E-C76D-FCFC-56DA8D8B4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443A-2793-4BF1-A7F8-A6F0269ED0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633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A79B63-C7DB-2368-91F8-FB5273D096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B869EF-A9A7-AF5F-C3AF-049CB388ED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2B9A32-2438-4C0B-8D8A-B8FB46D3D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C559A-E0DA-46B1-8C57-073DC8967463}" type="datetimeFigureOut">
              <a:rPr lang="en-GB" smtClean="0"/>
              <a:t>05/05/2023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62710-5AA4-DA40-B1E5-59B0268C0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CD2EB-F169-FCC5-18CF-8EEC85D6C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443A-2793-4BF1-A7F8-A6F0269ED0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80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0023B-0930-1AE7-1D38-8FD55C605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EE114-BCE6-4BB5-2103-A9E83CC0D7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68994-7581-4FE5-7C3C-F724F0A03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C559A-E0DA-46B1-8C57-073DC8967463}" type="datetimeFigureOut">
              <a:rPr lang="en-GB" smtClean="0"/>
              <a:t>05/05/2023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AC66F3-4783-A6A8-57D9-E90F91B6A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52BF6-9A92-88D0-4FF6-FDADF85C9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443A-2793-4BF1-A7F8-A6F0269ED0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777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AEB30-4F41-1B63-CE12-4CFD16F5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C3EBE9-BFF1-4EA3-2132-CBE072DA2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F07A9-9F68-4B82-FCF4-DA79C6E83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C559A-E0DA-46B1-8C57-073DC8967463}" type="datetimeFigureOut">
              <a:rPr lang="en-GB" smtClean="0"/>
              <a:t>05/05/2023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8AE99-8B7D-CA8D-40BB-F874B876B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1C18AE-49F4-C017-B704-9BECB26B3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443A-2793-4BF1-A7F8-A6F0269ED0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884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DD313-3865-B410-C858-9E04A2341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07661-10BC-06F6-0503-CF8CB1B630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FD86FE-507B-9BF6-C470-6FEB0557FB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9B97BB-B72B-6A94-67B2-4DB629FA8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C559A-E0DA-46B1-8C57-073DC8967463}" type="datetimeFigureOut">
              <a:rPr lang="en-GB" smtClean="0"/>
              <a:t>05/05/2023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B129FC-5CDF-20F0-BA33-A5ECA0816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AFDF3E-7EBE-FBAC-2425-0CAEF0E53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443A-2793-4BF1-A7F8-A6F0269ED0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541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B1947-8CC6-28BE-94B3-2713DA62B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562267-F7CC-8DF7-A5F7-EF5EF3D74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68043C-A2CA-CAF5-60C1-3E5BA7E1FE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6C6866-C662-9CF0-6C7D-4443F9FC24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4C71F4-5041-2004-34D2-D42E69104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8A2F3F-12D5-FDF0-445C-27A6E1357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C559A-E0DA-46B1-8C57-073DC8967463}" type="datetimeFigureOut">
              <a:rPr lang="en-GB" smtClean="0"/>
              <a:t>05/05/2023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D8EA96-B449-83FD-4532-3D7E21AA5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E059E3-D3E8-2438-D565-4AEF81F81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443A-2793-4BF1-A7F8-A6F0269ED0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318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5B43F-7845-21F8-F842-4516B4C10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4BBEB7-71A7-7D5C-BCC2-260D97FD3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C559A-E0DA-46B1-8C57-073DC8967463}" type="datetimeFigureOut">
              <a:rPr lang="en-GB" smtClean="0"/>
              <a:t>05/05/2023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14720C-1C9D-1989-AEFB-BEE6619EE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045F5C-EA64-3BA9-C1C2-8DB30BDAA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443A-2793-4BF1-A7F8-A6F0269ED0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341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B7C23C-BB7C-1B11-BA5A-D1E31D6D6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C559A-E0DA-46B1-8C57-073DC8967463}" type="datetimeFigureOut">
              <a:rPr lang="en-GB" smtClean="0"/>
              <a:t>05/05/2023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07ED9D-C6E3-A609-B0CF-0F4C96E00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39A0C2-15C0-EEDA-AEB9-DDBE667BD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443A-2793-4BF1-A7F8-A6F0269ED0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934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9089E-9879-058A-CD77-1A5E740E6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BD7D3-533F-3A5B-A107-66F5652F3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5B42B1-D5A9-F051-C5FD-0A233F3917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C74CAD-0DBE-0429-AD38-2B6669C75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C559A-E0DA-46B1-8C57-073DC8967463}" type="datetimeFigureOut">
              <a:rPr lang="en-GB" smtClean="0"/>
              <a:t>05/05/2023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9C75A-2FDD-CAB3-FB07-72A953287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5D59DF-3268-7B3B-9A51-A525BAA84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443A-2793-4BF1-A7F8-A6F0269ED0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88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90A73-580A-7FF1-D7F6-81341B2C0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3BBB34-8940-A801-AEC7-88C94B631F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839A35-7512-8581-1B04-2069688DE6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966DE5-FCCD-BE8C-038B-93466EE72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C559A-E0DA-46B1-8C57-073DC8967463}" type="datetimeFigureOut">
              <a:rPr lang="en-GB" smtClean="0"/>
              <a:t>05/05/2023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F0C562-700C-5929-39ED-A61A35193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7D68BA-B7E6-E3E4-ADB6-7A628EBEA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443A-2793-4BF1-A7F8-A6F0269ED0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340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A21E83-12E2-08B7-3C3D-D1BEBF3A8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C9145E-4593-C705-F30B-8D7E0C05D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FFD1A-9B9A-B9C0-8D8E-CAB747F87D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C559A-E0DA-46B1-8C57-073DC8967463}" type="datetimeFigureOut">
              <a:rPr lang="en-GB" smtClean="0"/>
              <a:t>05/05/2023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C73120-EAA0-5078-900D-71CC03BE1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F38E1-76D7-1BFF-E1B4-3D2FC21712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3443A-2793-4BF1-A7F8-A6F0269ED0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622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A2C2C5E-F73F-C543-DC73-84D004C9A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81" y="1048483"/>
            <a:ext cx="4596269" cy="36127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8E068D-3716-0636-F8E7-C4B215D77A9A}"/>
              </a:ext>
            </a:extLst>
          </p:cNvPr>
          <p:cNvSpPr txBox="1"/>
          <p:nvPr/>
        </p:nvSpPr>
        <p:spPr>
          <a:xfrm>
            <a:off x="152400" y="4682598"/>
            <a:ext cx="105877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Roboto" panose="02000000000000000000" pitchFamily="2" charset="0"/>
                <a:ea typeface="Roboto" panose="02000000000000000000" pitchFamily="2" charset="0"/>
              </a:rPr>
              <a:t>As sprayed (or ‘pre-machined’) prototype BPM dimensions</a:t>
            </a:r>
          </a:p>
          <a:p>
            <a:endParaRPr lang="en-GB" sz="14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GB" sz="1400" dirty="0">
                <a:latin typeface="Roboto" panose="02000000000000000000" pitchFamily="2" charset="0"/>
                <a:ea typeface="Roboto" panose="02000000000000000000" pitchFamily="2" charset="0"/>
              </a:rPr>
              <a:t>The scope of this prototyping is to:</a:t>
            </a:r>
          </a:p>
          <a:p>
            <a:endParaRPr lang="en-GB" sz="14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latin typeface="Roboto" panose="02000000000000000000" pitchFamily="2" charset="0"/>
                <a:ea typeface="Roboto" panose="02000000000000000000" pitchFamily="2" charset="0"/>
              </a:rPr>
              <a:t>Prove feasibility of cold-spraying a complex geometry;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latin typeface="Roboto" panose="02000000000000000000" pitchFamily="2" charset="0"/>
                <a:ea typeface="Roboto" panose="02000000000000000000" pitchFamily="2" charset="0"/>
              </a:rPr>
              <a:t>Test machining / post-processing options of cold-sprayed copper;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latin typeface="Roboto" panose="02000000000000000000" pitchFamily="2" charset="0"/>
                <a:ea typeface="Roboto" panose="02000000000000000000" pitchFamily="2" charset="0"/>
              </a:rPr>
              <a:t>Conduct UHV related tests (Leak testing);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latin typeface="Roboto" panose="02000000000000000000" pitchFamily="2" charset="0"/>
                <a:ea typeface="Roboto" panose="02000000000000000000" pitchFamily="2" charset="0"/>
              </a:rPr>
              <a:t>Mechanical characterisations of copper cold-spray;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>
                <a:latin typeface="Roboto" panose="02000000000000000000" pitchFamily="2" charset="0"/>
                <a:ea typeface="Roboto" panose="02000000000000000000" pitchFamily="2" charset="0"/>
              </a:rPr>
              <a:t>Test SMA connectors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356038-C1EF-8869-D733-1CDA27A63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3549" y="1048483"/>
            <a:ext cx="4866641" cy="41111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02E3B5-E94F-2358-5848-ADD883CAF889}"/>
              </a:ext>
            </a:extLst>
          </p:cNvPr>
          <p:cNvSpPr txBox="1"/>
          <p:nvPr/>
        </p:nvSpPr>
        <p:spPr>
          <a:xfrm>
            <a:off x="152400" y="66675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Roboto" panose="02000000000000000000" pitchFamily="2" charset="0"/>
                <a:ea typeface="Roboto" panose="02000000000000000000" pitchFamily="2" charset="0"/>
              </a:rPr>
              <a:t>BPM Prototyping</a:t>
            </a:r>
          </a:p>
          <a:p>
            <a:r>
              <a:rPr lang="en-GB" b="1" i="1" dirty="0">
                <a:latin typeface="Roboto" panose="02000000000000000000" pitchFamily="2" charset="0"/>
                <a:ea typeface="Roboto" panose="02000000000000000000" pitchFamily="2" charset="0"/>
              </a:rPr>
              <a:t>Current status of BPM design from vacuum group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AC1775-0A7C-E50D-33C0-FB509FC2FC1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999747" y="6596390"/>
            <a:ext cx="6336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i="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Sam Rorison, TE-VSC-DLM, Arc Half Cell Mock-up Meeting - BPM and interfaces # 2 </a:t>
            </a:r>
            <a:r>
              <a:rPr lang="en-GB" sz="1100" dirty="0">
                <a:latin typeface="Roboto" panose="02000000000000000000" pitchFamily="2" charset="0"/>
                <a:ea typeface="Roboto" panose="02000000000000000000" pitchFamily="2" charset="0"/>
              </a:rPr>
              <a:t>04-May-2023</a:t>
            </a:r>
          </a:p>
        </p:txBody>
      </p:sp>
    </p:spTree>
    <p:extLst>
      <p:ext uri="{BB962C8B-B14F-4D97-AF65-F5344CB8AC3E}">
        <p14:creationId xmlns:p14="http://schemas.microsoft.com/office/powerpoint/2010/main" val="627906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8D3474F0-799C-A82B-0E19-6F36F2DDAA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00" b="34583"/>
          <a:stretch/>
        </p:blipFill>
        <p:spPr>
          <a:xfrm>
            <a:off x="133350" y="2981726"/>
            <a:ext cx="3088821" cy="2257425"/>
          </a:xfrm>
          <a:prstGeom prst="rect">
            <a:avLst/>
          </a:prstGeom>
        </p:spPr>
      </p:pic>
      <p:pic>
        <p:nvPicPr>
          <p:cNvPr id="7" name="Picture 6" descr="A picture containing indoor&#10;&#10;Description automatically generated">
            <a:extLst>
              <a:ext uri="{FF2B5EF4-FFF2-40B4-BE49-F238E27FC236}">
                <a16:creationId xmlns:a16="http://schemas.microsoft.com/office/drawing/2014/main" id="{1777894E-A6B3-5B30-8355-24F9F6554A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93" b="21529"/>
          <a:stretch/>
        </p:blipFill>
        <p:spPr>
          <a:xfrm>
            <a:off x="4689969" y="66675"/>
            <a:ext cx="3809050" cy="48863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D38460-CD18-28B3-0BCE-04F4F6D5308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2253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Roboto" panose="02000000000000000000" pitchFamily="2" charset="0"/>
                <a:ea typeface="Roboto" panose="02000000000000000000" pitchFamily="2" charset="0"/>
              </a:rPr>
              <a:t>BPM Prototyping</a:t>
            </a:r>
          </a:p>
        </p:txBody>
      </p:sp>
      <p:pic>
        <p:nvPicPr>
          <p:cNvPr id="12" name="Picture 11" descr="A picture containing indoor, brown, old&#10;&#10;Description automatically generated">
            <a:extLst>
              <a:ext uri="{FF2B5EF4-FFF2-40B4-BE49-F238E27FC236}">
                <a16:creationId xmlns:a16="http://schemas.microsoft.com/office/drawing/2014/main" id="{D8218032-D2F7-6B1D-EC26-D6A8B2A5AA4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75" b="14375"/>
          <a:stretch/>
        </p:blipFill>
        <p:spPr>
          <a:xfrm>
            <a:off x="9103179" y="66675"/>
            <a:ext cx="3088821" cy="48863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593DAF3-3F46-D44C-0FED-3248E9B6247F}"/>
              </a:ext>
            </a:extLst>
          </p:cNvPr>
          <p:cNvSpPr txBox="1"/>
          <p:nvPr/>
        </p:nvSpPr>
        <p:spPr>
          <a:xfrm>
            <a:off x="0" y="516493"/>
            <a:ext cx="45434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Roboto" panose="02000000000000000000" pitchFamily="2" charset="0"/>
                <a:ea typeface="Roboto" panose="02000000000000000000" pitchFamily="2" charset="0"/>
              </a:rPr>
              <a:t>First prototypes of complex cold-spray geometry applied to copper plate and FCC-ee vacuum chamber profile (cold-extrusion)</a:t>
            </a:r>
          </a:p>
          <a:p>
            <a:endParaRPr lang="en-GB" sz="14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GB" sz="1400" dirty="0">
                <a:latin typeface="Roboto" panose="02000000000000000000" pitchFamily="2" charset="0"/>
                <a:ea typeface="Roboto" panose="02000000000000000000" pitchFamily="2" charset="0"/>
              </a:rPr>
              <a:t>It is clear that optimisation and further study of the manufacturing process is required to enable this method for the scale required for FCC. </a:t>
            </a:r>
          </a:p>
          <a:p>
            <a:endParaRPr lang="en-GB" sz="14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GB" sz="1400" dirty="0">
                <a:latin typeface="Roboto" panose="02000000000000000000" pitchFamily="2" charset="0"/>
                <a:ea typeface="Roboto" panose="02000000000000000000" pitchFamily="2" charset="0"/>
              </a:rPr>
              <a:t>For example, using robotic spray setup to avoid de-bonding issues on bosses.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B71FC6-71E4-FEDA-7547-9FE3C62DF3A0}"/>
              </a:ext>
            </a:extLst>
          </p:cNvPr>
          <p:cNvSpPr txBox="1"/>
          <p:nvPr/>
        </p:nvSpPr>
        <p:spPr>
          <a:xfrm>
            <a:off x="133350" y="5372100"/>
            <a:ext cx="3088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Roboto" panose="02000000000000000000" pitchFamily="2" charset="0"/>
                <a:ea typeface="Roboto" panose="02000000000000000000" pitchFamily="2" charset="0"/>
              </a:rPr>
              <a:t>Test-plate. Boss sprayed to same dimensions as chamber bosses (x4)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9EDF02-22C2-8F3C-0F28-402DDE3F75A4}"/>
              </a:ext>
            </a:extLst>
          </p:cNvPr>
          <p:cNvSpPr txBox="1"/>
          <p:nvPr/>
        </p:nvSpPr>
        <p:spPr>
          <a:xfrm>
            <a:off x="4689969" y="4946906"/>
            <a:ext cx="3088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Roboto" panose="02000000000000000000" pitchFamily="2" charset="0"/>
                <a:ea typeface="Roboto" panose="02000000000000000000" pitchFamily="2" charset="0"/>
              </a:rPr>
              <a:t>Chamber; 2mm layer sprayed all around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DF258D-6D8C-E3B1-5940-4423E63A5150}"/>
              </a:ext>
            </a:extLst>
          </p:cNvPr>
          <p:cNvSpPr txBox="1"/>
          <p:nvPr/>
        </p:nvSpPr>
        <p:spPr>
          <a:xfrm>
            <a:off x="9103179" y="4956200"/>
            <a:ext cx="3088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Roboto" panose="02000000000000000000" pitchFamily="2" charset="0"/>
                <a:ea typeface="Roboto" panose="02000000000000000000" pitchFamily="2" charset="0"/>
              </a:rPr>
              <a:t>Chamber prototype with x4 bosses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75A1E4-5CD7-7482-7D6F-3462A87B26F0}"/>
              </a:ext>
            </a:extLst>
          </p:cNvPr>
          <p:cNvSpPr txBox="1"/>
          <p:nvPr/>
        </p:nvSpPr>
        <p:spPr>
          <a:xfrm>
            <a:off x="5999747" y="6596390"/>
            <a:ext cx="6336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i="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Sam Rorison, TE-VSC-DLM, Arc Half Cell Mock-up Meeting - BPM and interfaces # 2 </a:t>
            </a:r>
            <a:r>
              <a:rPr lang="en-GB" sz="1100" dirty="0">
                <a:latin typeface="Roboto" panose="02000000000000000000" pitchFamily="2" charset="0"/>
                <a:ea typeface="Roboto" panose="02000000000000000000" pitchFamily="2" charset="0"/>
              </a:rPr>
              <a:t>04-May-2023</a:t>
            </a:r>
          </a:p>
        </p:txBody>
      </p:sp>
    </p:spTree>
    <p:extLst>
      <p:ext uri="{BB962C8B-B14F-4D97-AF65-F5344CB8AC3E}">
        <p14:creationId xmlns:p14="http://schemas.microsoft.com/office/powerpoint/2010/main" val="556604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A674A00-CE96-8796-7839-9D1AAB4B8800}"/>
              </a:ext>
            </a:extLst>
          </p:cNvPr>
          <p:cNvSpPr txBox="1"/>
          <p:nvPr/>
        </p:nvSpPr>
        <p:spPr>
          <a:xfrm>
            <a:off x="152400" y="66675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Roboto" panose="02000000000000000000" pitchFamily="2" charset="0"/>
                <a:ea typeface="Roboto" panose="02000000000000000000" pitchFamily="2" charset="0"/>
              </a:rPr>
              <a:t>BPM Prototyping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7E4500-7260-DC1D-FB38-E56EC5BD2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1312" y="66675"/>
            <a:ext cx="4281901" cy="30959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9C6FD9-358F-09EA-2B0E-30CB6726B9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611913"/>
            <a:ext cx="4645883" cy="36457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741B0E2-F78A-2E10-870B-CE085D90BC46}"/>
              </a:ext>
            </a:extLst>
          </p:cNvPr>
          <p:cNvSpPr txBox="1"/>
          <p:nvPr/>
        </p:nvSpPr>
        <p:spPr>
          <a:xfrm>
            <a:off x="90822" y="4290774"/>
            <a:ext cx="47074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</a:rPr>
              <a:t>Components provided by BPM team early 2022, Should therefore not be considered current while BPM design is on-going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27ED551-0A31-F0CF-2D22-5CE456CE75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6380" y="243814"/>
            <a:ext cx="1944834" cy="175372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7173253-ACF9-7912-36CB-9693640F71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8916" y="3318016"/>
            <a:ext cx="4707462" cy="31708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CDBA0E4-6825-6683-550E-A73D190AA377}"/>
              </a:ext>
            </a:extLst>
          </p:cNvPr>
          <p:cNvSpPr txBox="1"/>
          <p:nvPr/>
        </p:nvSpPr>
        <p:spPr>
          <a:xfrm>
            <a:off x="2381455" y="5411604"/>
            <a:ext cx="47074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Roboto" panose="02000000000000000000" pitchFamily="2" charset="0"/>
                <a:ea typeface="Roboto" panose="02000000000000000000" pitchFamily="2" charset="0"/>
              </a:rPr>
              <a:t>For alignment with magnets / machine so the chamber is not ‘floating’ , vacuum group propose to spray another boss that could house alignment equipment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578690-DE49-3721-3BA0-AF812576B106}"/>
              </a:ext>
            </a:extLst>
          </p:cNvPr>
          <p:cNvSpPr txBox="1"/>
          <p:nvPr/>
        </p:nvSpPr>
        <p:spPr>
          <a:xfrm>
            <a:off x="5999747" y="6596390"/>
            <a:ext cx="63366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i="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Sam Rorison, TE-VSC-DLM, Arc Half Cell Mock-up Meeting - BPM and interfaces # 2 </a:t>
            </a:r>
            <a:r>
              <a:rPr lang="en-GB" sz="1100" dirty="0">
                <a:latin typeface="Roboto" panose="02000000000000000000" pitchFamily="2" charset="0"/>
                <a:ea typeface="Roboto" panose="02000000000000000000" pitchFamily="2" charset="0"/>
              </a:rPr>
              <a:t>04-May-2023</a:t>
            </a:r>
          </a:p>
        </p:txBody>
      </p:sp>
    </p:spTree>
    <p:extLst>
      <p:ext uri="{BB962C8B-B14F-4D97-AF65-F5344CB8AC3E}">
        <p14:creationId xmlns:p14="http://schemas.microsoft.com/office/powerpoint/2010/main" val="1772521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1658</TotalTime>
  <Words>245</Words>
  <Application>Microsoft Office PowerPoint</Application>
  <PresentationFormat>Widescreen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 Rorison</dc:creator>
  <cp:lastModifiedBy>Sam Rorison</cp:lastModifiedBy>
  <cp:revision>6</cp:revision>
  <cp:lastPrinted>2023-05-04T12:54:49Z</cp:lastPrinted>
  <dcterms:created xsi:type="dcterms:W3CDTF">2023-05-04T11:00:18Z</dcterms:created>
  <dcterms:modified xsi:type="dcterms:W3CDTF">2023-05-05T15:18:06Z</dcterms:modified>
</cp:coreProperties>
</file>