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936" r:id="rId3"/>
    <p:sldId id="257" r:id="rId4"/>
    <p:sldId id="259" r:id="rId5"/>
    <p:sldId id="491" r:id="rId6"/>
    <p:sldId id="261" r:id="rId7"/>
    <p:sldId id="929" r:id="rId8"/>
    <p:sldId id="938" r:id="rId9"/>
    <p:sldId id="939" r:id="rId10"/>
    <p:sldId id="492" r:id="rId11"/>
    <p:sldId id="940" r:id="rId12"/>
    <p:sldId id="944" r:id="rId13"/>
    <p:sldId id="943" r:id="rId14"/>
    <p:sldId id="942" r:id="rId15"/>
    <p:sldId id="946" r:id="rId16"/>
    <p:sldId id="945" r:id="rId17"/>
    <p:sldId id="941" r:id="rId18"/>
    <p:sldId id="947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08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2271 0 0,'-2'2'200'0'0,"-1"-1"-200"0"0,0-1 0 0 0,2 0 0 0 0,-1 0 296 0 0,1 1 24 0 0,-2 1 0 0 0,-1-1 0 0 0,-3 3 264 0 0,-1 0 56 0 0,-2 2 16 0 0,3 0 0 0 0,2-2-400 0 0,1 2-72 0 0,1-1-24 0 0,1-1-1968 0 0,2 2-400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 0 0,'19'6'0'0'0,"-3"-1"0"0"0,-2-1 0 0 0,-7-2 0 0 0,1-1 0 0 0,3 2 0 0 0,51 8 0 0 0,-12-4 0 0 0,1 0 0 0 0,-4-1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 0 0,'19'6'0'0'0,"-2"-1"0"0"0,-3-1 0 0 0,-7-2 0 0 0,1-1 0 0 0,3 2 0 0 0,53 8 0 0 0,-13-4 0 0 0,0 0 0 0 0,-3-1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 0 2271 0 0,'-2'2'200'0'0,"-1"-1"-200"0"0,0-1 0 0 0,2 0 0 0 0,-1 0 296 0 0,1 1 24 0 0,-2 1 0 0 0,-1-1 0 0 0,-3 3 264 0 0,-1 0 56 0 0,-2 2 16 0 0,3 0 0 0 0,2-2-400 0 0,1 2-72 0 0,1-1-24 0 0,1-1-1968 0 0,2 2-400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 0 0,'19'6'0'0'0,"-3"-1"0"0"0,-2-1 0 0 0,-7-2 0 0 0,1-1 0 0 0,3 2 0 0 0,51 8 0 0 0,-12-4 0 0 0,1 0 0 0 0,-4-1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4-03T09:05:26.5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23 0 0,'19'6'0'0'0,"-2"-1"0"0"0,-3-1 0 0 0,-7-2 0 0 0,1-1 0 0 0,3 2 0 0 0,53 8 0 0 0,-13-4 0 0 0,0 0 0 0 0,-3-1 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1952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8336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4308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608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344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378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8109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610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39788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697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180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DE1E9-DD8C-49F0-9561-930634A793B6}" type="datetimeFigureOut">
              <a:rPr lang="fr-CH" smtClean="0"/>
              <a:t>31.05.2023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7EEB-5DCA-4249-B92C-35B225A2D7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6398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cid:349da375-421d-44f1-92d8-f74cee5eb5d4@CHEP278.PROD.OUTLOOK.COM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43.emf"/><Relationship Id="rId5" Type="http://schemas.openxmlformats.org/officeDocument/2006/relationships/image" Target="../media/image44.png"/><Relationship Id="rId10" Type="http://schemas.openxmlformats.org/officeDocument/2006/relationships/customXml" Target="../ink/ink6.xml"/><Relationship Id="rId4" Type="http://schemas.openxmlformats.org/officeDocument/2006/relationships/customXml" Target="../ink/ink2.xml"/><Relationship Id="rId9" Type="http://schemas.openxmlformats.org/officeDocument/2006/relationships/customXml" Target="../ink/ink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m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F75D1F9-079C-6276-A006-F5E17E411D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1" b="802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93AC8B-DDB4-E98C-D66B-9C8235A526AE}"/>
              </a:ext>
            </a:extLst>
          </p:cNvPr>
          <p:cNvSpPr txBox="1"/>
          <p:nvPr/>
        </p:nvSpPr>
        <p:spPr>
          <a:xfrm>
            <a:off x="-36787" y="4021153"/>
            <a:ext cx="4051948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600" b="1" dirty="0"/>
              <a:t>INTC 73: ISOLDE report</a:t>
            </a:r>
          </a:p>
          <a:p>
            <a:r>
              <a:rPr lang="fr-CH" sz="1600" dirty="0"/>
              <a:t>Karl Johnston, Joachim Vollaire, Erwin Siesling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1600" dirty="0" err="1"/>
              <a:t>Technical</a:t>
            </a:r>
            <a:r>
              <a:rPr lang="fr-CH" sz="1600" dirty="0"/>
              <a:t>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1600" dirty="0"/>
              <a:t>Schedule for 2023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1600" dirty="0"/>
              <a:t>Feedback </a:t>
            </a:r>
            <a:r>
              <a:rPr lang="fr-CH" sz="1600" dirty="0" err="1"/>
              <a:t>from</a:t>
            </a:r>
            <a:r>
              <a:rPr lang="fr-CH" sz="1600" dirty="0"/>
              <a:t> runs </a:t>
            </a:r>
            <a:r>
              <a:rPr lang="fr-CH" sz="1600" dirty="0" err="1"/>
              <a:t>so</a:t>
            </a:r>
            <a:r>
              <a:rPr lang="fr-CH" sz="1600" dirty="0"/>
              <a:t> far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1600" dirty="0"/>
              <a:t>New setups</a:t>
            </a:r>
          </a:p>
        </p:txBody>
      </p:sp>
    </p:spTree>
    <p:extLst>
      <p:ext uri="{BB962C8B-B14F-4D97-AF65-F5344CB8AC3E}">
        <p14:creationId xmlns:p14="http://schemas.microsoft.com/office/powerpoint/2010/main" val="2587940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6A6A74-79DB-E52C-F8D7-4A0779C51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748542"/>
              </p:ext>
            </p:extLst>
          </p:nvPr>
        </p:nvGraphicFramePr>
        <p:xfrm>
          <a:off x="8545761" y="1332268"/>
          <a:ext cx="2073600" cy="4351347"/>
        </p:xfrm>
        <a:graphic>
          <a:graphicData uri="http://schemas.openxmlformats.org/drawingml/2006/table">
            <a:tbl>
              <a:tblPr/>
              <a:tblGrid>
                <a:gridCol w="784315">
                  <a:extLst>
                    <a:ext uri="{9D8B030D-6E8A-4147-A177-3AD203B41FA5}">
                      <a16:colId xmlns:a16="http://schemas.microsoft.com/office/drawing/2014/main" val="3148814108"/>
                    </a:ext>
                  </a:extLst>
                </a:gridCol>
                <a:gridCol w="1289285">
                  <a:extLst>
                    <a:ext uri="{9D8B030D-6E8A-4147-A177-3AD203B41FA5}">
                      <a16:colId xmlns:a16="http://schemas.microsoft.com/office/drawing/2014/main" val="1069896739"/>
                    </a:ext>
                  </a:extLst>
                </a:gridCol>
              </a:tblGrid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Requested shifts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080046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1.7GeV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98345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Biophysics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576769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810806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Collection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4487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Collection: PSI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731693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244811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ECSLI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416602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Gandalph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830037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 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090750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636780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7235688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IDS/TISD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248030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ISOLTRAP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706703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LA1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734867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Medical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055372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MIRACLS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26878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Nuclear clock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913544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Online PAC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244223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SSP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773704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370001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764422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TISD/IDS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902355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016721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Wisard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518251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(blank)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259437"/>
                  </a:ext>
                </a:extLst>
              </a:tr>
              <a:tr h="16116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</a:t>
                      </a:r>
                    </a:p>
                  </a:txBody>
                  <a:tcPr marL="8058" marR="8058" marT="80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10306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98ACDA9-558E-B83C-2D15-9BCA67587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43" y="508668"/>
            <a:ext cx="6264846" cy="58406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A5F21F-DCD0-4D5A-3799-18169D91F98D}"/>
              </a:ext>
            </a:extLst>
          </p:cNvPr>
          <p:cNvSpPr txBox="1"/>
          <p:nvPr/>
        </p:nvSpPr>
        <p:spPr>
          <a:xfrm>
            <a:off x="8192965" y="782832"/>
            <a:ext cx="295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Beam </a:t>
            </a:r>
            <a:r>
              <a:rPr lang="fr-CH" u="sng" dirty="0" err="1"/>
              <a:t>requests</a:t>
            </a:r>
            <a:r>
              <a:rPr lang="fr-CH" u="sng" dirty="0"/>
              <a:t> </a:t>
            </a:r>
            <a:r>
              <a:rPr lang="fr-CH" u="sng" dirty="0" err="1"/>
              <a:t>received</a:t>
            </a:r>
            <a:r>
              <a:rPr lang="fr-CH" u="sng" dirty="0"/>
              <a:t> 2023</a:t>
            </a:r>
            <a:endParaRPr lang="en-GB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8A196D-032D-696A-38CA-D8AA0FC41A27}"/>
              </a:ext>
            </a:extLst>
          </p:cNvPr>
          <p:cNvSpPr txBox="1"/>
          <p:nvPr/>
        </p:nvSpPr>
        <p:spPr>
          <a:xfrm>
            <a:off x="1855114" y="92099"/>
            <a:ext cx="3252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Experimental</a:t>
            </a:r>
            <a:r>
              <a:rPr lang="fr-CH" dirty="0"/>
              <a:t> shifts on the books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777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1637CC-E5AC-D1CD-3628-B4256D39C2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22"/>
          <a:stretch/>
        </p:blipFill>
        <p:spPr>
          <a:xfrm>
            <a:off x="1147332" y="69849"/>
            <a:ext cx="9696786" cy="6006049"/>
          </a:xfrm>
          <a:prstGeom prst="rect">
            <a:avLst/>
          </a:prstGeom>
        </p:spPr>
      </p:pic>
      <p:sp>
        <p:nvSpPr>
          <p:cNvPr id="7" name="Arrow: Left-Right 6">
            <a:extLst>
              <a:ext uri="{FF2B5EF4-FFF2-40B4-BE49-F238E27FC236}">
                <a16:creationId xmlns:a16="http://schemas.microsoft.com/office/drawing/2014/main" id="{C9DF4F09-9D6E-A3AD-A8D2-1A6DB8D90520}"/>
              </a:ext>
            </a:extLst>
          </p:cNvPr>
          <p:cNvSpPr/>
          <p:nvPr/>
        </p:nvSpPr>
        <p:spPr>
          <a:xfrm rot="16200000">
            <a:off x="5292725" y="2192874"/>
            <a:ext cx="1606550" cy="717550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BDE5D3-0312-7F3E-30A6-3B2C062C2FF3}"/>
              </a:ext>
            </a:extLst>
          </p:cNvPr>
          <p:cNvSpPr txBox="1"/>
          <p:nvPr/>
        </p:nvSpPr>
        <p:spPr>
          <a:xfrm>
            <a:off x="2484306" y="5598844"/>
            <a:ext cx="71833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Mostly</a:t>
            </a:r>
            <a:r>
              <a:rPr lang="fr-CH" sz="1400" dirty="0"/>
              <a:t> </a:t>
            </a:r>
            <a:r>
              <a:rPr lang="fr-CH" sz="1400" dirty="0" err="1"/>
              <a:t>successful</a:t>
            </a:r>
            <a:r>
              <a:rPr lang="fr-CH" sz="1400" dirty="0"/>
              <a:t> runs.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Numerous</a:t>
            </a:r>
            <a:r>
              <a:rPr lang="fr-CH" sz="1400" dirty="0"/>
              <a:t> </a:t>
            </a:r>
            <a:r>
              <a:rPr lang="fr-CH" sz="1400" dirty="0" err="1"/>
              <a:t>developmental</a:t>
            </a:r>
            <a:r>
              <a:rPr lang="fr-CH" sz="1400" dirty="0"/>
              <a:t> runs at the </a:t>
            </a:r>
            <a:r>
              <a:rPr lang="fr-CH" sz="1400" dirty="0" err="1"/>
              <a:t>beginning</a:t>
            </a:r>
            <a:r>
              <a:rPr lang="fr-CH" sz="1400" dirty="0"/>
              <a:t> of the </a:t>
            </a:r>
            <a:r>
              <a:rPr lang="fr-CH" sz="1400" dirty="0" err="1"/>
              <a:t>year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Non-standard e.g. LIST, q-line </a:t>
            </a:r>
            <a:r>
              <a:rPr lang="fr-CH" sz="1400" dirty="0" err="1"/>
              <a:t>targets</a:t>
            </a:r>
            <a:r>
              <a:rPr lang="fr-CH" sz="1400" dirty="0"/>
              <a:t> on GPS.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Best </a:t>
            </a:r>
            <a:r>
              <a:rPr lang="fr-CH" sz="1400" dirty="0" err="1"/>
              <a:t>performing</a:t>
            </a:r>
            <a:r>
              <a:rPr lang="fr-CH" sz="1400" dirty="0"/>
              <a:t> </a:t>
            </a:r>
            <a:r>
              <a:rPr lang="fr-CH" sz="1400" dirty="0" err="1"/>
              <a:t>cooled</a:t>
            </a:r>
            <a:r>
              <a:rPr lang="fr-CH" sz="1400" dirty="0"/>
              <a:t> q-line </a:t>
            </a:r>
            <a:r>
              <a:rPr lang="fr-CH" sz="1400" dirty="0" err="1"/>
              <a:t>yet</a:t>
            </a:r>
            <a:r>
              <a:rPr lang="fr-CH" sz="1400" dirty="0"/>
              <a:t> </a:t>
            </a:r>
            <a:r>
              <a:rPr lang="fr-CH" sz="1400" dirty="0" err="1"/>
              <a:t>seen</a:t>
            </a:r>
            <a:r>
              <a:rPr lang="fr-CH" sz="1400" dirty="0"/>
              <a:t>. </a:t>
            </a:r>
            <a:r>
              <a:rPr lang="fr-CH" sz="1400" dirty="0" err="1"/>
              <a:t>Almost</a:t>
            </a:r>
            <a:r>
              <a:rPr lang="fr-CH" sz="1400" dirty="0"/>
              <a:t> full suppression of contaminants for ~7 </a:t>
            </a:r>
            <a:r>
              <a:rPr lang="fr-CH" sz="1400" dirty="0" err="1"/>
              <a:t>days</a:t>
            </a:r>
            <a:r>
              <a:rPr lang="fr-CH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Preliminary </a:t>
            </a:r>
            <a:r>
              <a:rPr lang="fr-CH" sz="1400" dirty="0" err="1"/>
              <a:t>counting</a:t>
            </a:r>
            <a:r>
              <a:rPr lang="fr-CH" sz="1400" dirty="0"/>
              <a:t> ~110 shifts </a:t>
            </a:r>
            <a:r>
              <a:rPr lang="fr-CH" sz="1400" dirty="0" err="1"/>
              <a:t>delivered</a:t>
            </a:r>
            <a:r>
              <a:rPr lang="fr-CH" sz="1400" dirty="0"/>
              <a:t> </a:t>
            </a:r>
            <a:r>
              <a:rPr lang="fr-CH" sz="1400" dirty="0" err="1"/>
              <a:t>so</a:t>
            </a:r>
            <a:r>
              <a:rPr lang="fr-CH" sz="1400" dirty="0"/>
              <a:t> far.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51613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F8ECAD-CC2D-FAA7-3D82-AA1E8C7BF5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13" t="15862" r="21812"/>
          <a:stretch/>
        </p:blipFill>
        <p:spPr>
          <a:xfrm>
            <a:off x="746760" y="384311"/>
            <a:ext cx="7322820" cy="6161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7998F3-1F4F-4F7F-C99C-73CCA0F689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13" t="12299" r="35500"/>
          <a:stretch/>
        </p:blipFill>
        <p:spPr>
          <a:xfrm>
            <a:off x="8130540" y="312420"/>
            <a:ext cx="3741420" cy="581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4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indoor, area&#10;&#10;Description automatically generated">
            <a:extLst>
              <a:ext uri="{FF2B5EF4-FFF2-40B4-BE49-F238E27FC236}">
                <a16:creationId xmlns:a16="http://schemas.microsoft.com/office/drawing/2014/main" id="{86B8B731-8DAA-7BEF-B14D-70EADB4526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2"/>
          <a:stretch/>
        </p:blipFill>
        <p:spPr>
          <a:xfrm>
            <a:off x="981298" y="850553"/>
            <a:ext cx="2797583" cy="2160000"/>
          </a:xfrm>
          <a:prstGeom prst="rect">
            <a:avLst/>
          </a:prstGeom>
        </p:spPr>
      </p:pic>
      <p:pic>
        <p:nvPicPr>
          <p:cNvPr id="7" name="Picture 6" descr="A picture containing indoor, floor, equipment, cluttered&#10;&#10;Description automatically generated">
            <a:extLst>
              <a:ext uri="{FF2B5EF4-FFF2-40B4-BE49-F238E27FC236}">
                <a16:creationId xmlns:a16="http://schemas.microsoft.com/office/drawing/2014/main" id="{EE7551EE-F956-8D0E-EEEA-BC0FB54402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10"/>
          <a:stretch/>
        </p:blipFill>
        <p:spPr>
          <a:xfrm>
            <a:off x="463138" y="3579825"/>
            <a:ext cx="2342979" cy="2880000"/>
          </a:xfrm>
          <a:prstGeom prst="rect">
            <a:avLst/>
          </a:prstGeom>
        </p:spPr>
      </p:pic>
      <p:pic>
        <p:nvPicPr>
          <p:cNvPr id="8" name="Picture 7" descr="A picture containing text, diagram, line, font&#10;&#10;Description automatically generated">
            <a:extLst>
              <a:ext uri="{FF2B5EF4-FFF2-40B4-BE49-F238E27FC236}">
                <a16:creationId xmlns:a16="http://schemas.microsoft.com/office/drawing/2014/main" id="{28657DCF-1408-C497-0D3C-871A43227B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011" y="4049410"/>
            <a:ext cx="3105238" cy="216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085DE1-744F-748C-87D8-410E04946A06}"/>
              </a:ext>
            </a:extLst>
          </p:cNvPr>
          <p:cNvSpPr txBox="1"/>
          <p:nvPr/>
        </p:nvSpPr>
        <p:spPr>
          <a:xfrm>
            <a:off x="1595584" y="394751"/>
            <a:ext cx="169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IS718: COLLAPS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260AD4-AE62-A1E4-B02E-099AA979FF8A}"/>
              </a:ext>
            </a:extLst>
          </p:cNvPr>
          <p:cNvSpPr txBox="1"/>
          <p:nvPr/>
        </p:nvSpPr>
        <p:spPr>
          <a:xfrm>
            <a:off x="577651" y="3216356"/>
            <a:ext cx="3730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New laser enclosure and completely new laser beam path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639CAD-1654-6DF6-4559-7D9DC94366F4}"/>
              </a:ext>
            </a:extLst>
          </p:cNvPr>
          <p:cNvSpPr txBox="1"/>
          <p:nvPr/>
        </p:nvSpPr>
        <p:spPr>
          <a:xfrm>
            <a:off x="0" y="6507100"/>
            <a:ext cx="3518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New wire scanner and FC at the end of the beamline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359A53-1798-89F9-4887-0ED532D3FCEF}"/>
              </a:ext>
            </a:extLst>
          </p:cNvPr>
          <p:cNvSpPr txBox="1"/>
          <p:nvPr/>
        </p:nvSpPr>
        <p:spPr>
          <a:xfrm>
            <a:off x="2987470" y="6209410"/>
            <a:ext cx="3220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Two transitions to be used, and no “easy cases”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A16323-6AEA-556F-A6C1-E77247C31362}"/>
              </a:ext>
            </a:extLst>
          </p:cNvPr>
          <p:cNvSpPr txBox="1"/>
          <p:nvPr/>
        </p:nvSpPr>
        <p:spPr>
          <a:xfrm>
            <a:off x="6461729" y="1248191"/>
            <a:ext cx="2978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IS688: </a:t>
            </a:r>
            <a:r>
              <a:rPr lang="fr-CH" dirty="0" err="1"/>
              <a:t>Targeted</a:t>
            </a:r>
            <a:r>
              <a:rPr lang="fr-CH" dirty="0"/>
              <a:t> alpha </a:t>
            </a:r>
            <a:r>
              <a:rPr lang="fr-CH" dirty="0" err="1"/>
              <a:t>therapy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22FB57-0C67-0FE9-A687-A415391F159D}"/>
              </a:ext>
            </a:extLst>
          </p:cNvPr>
          <p:cNvPicPr>
            <a:picLocks noChangeAspect="1"/>
          </p:cNvPicPr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771" y="3091504"/>
            <a:ext cx="1666875" cy="35540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D9CBF1-21B5-6641-ED2D-E6E2C2202F21}"/>
              </a:ext>
            </a:extLst>
          </p:cNvPr>
          <p:cNvSpPr txBox="1"/>
          <p:nvPr/>
        </p:nvSpPr>
        <p:spPr>
          <a:xfrm>
            <a:off x="6461729" y="1724642"/>
            <a:ext cx="3018972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Record-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breaking production of 149Tb. </a:t>
            </a:r>
          </a:p>
          <a:p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Ta target (perhaps partly due to improved line heating) produced most 149Tb yet seen at ISOLDE. </a:t>
            </a:r>
          </a:p>
          <a:p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average of ~250 MBq per collection was obtained </a:t>
            </a:r>
            <a:r>
              <a:rPr lang="en-US" sz="14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transport and chemical separation (approximately two half-lives), more than double the previous best. </a:t>
            </a:r>
          </a:p>
          <a:p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 MBq/nmol DOTA,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anoher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record-breaking result. The activity was used to study therapeutic efficacy. </a:t>
            </a:r>
          </a:p>
          <a:p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example of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vitro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tumour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uptake 2 h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p.i.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can be observed in the image. </a:t>
            </a:r>
            <a:endParaRPr lang="en-GB" sz="1400" dirty="0"/>
          </a:p>
        </p:txBody>
      </p:sp>
      <p:pic>
        <p:nvPicPr>
          <p:cNvPr id="17" name="Picture 16" descr="A white van parked on the side of a road&#10;&#10;Description automatically generated with medium confidence">
            <a:extLst>
              <a:ext uri="{FF2B5EF4-FFF2-40B4-BE49-F238E27FC236}">
                <a16:creationId xmlns:a16="http://schemas.microsoft.com/office/drawing/2014/main" id="{8BF1C2AD-7770-C0C8-702E-6EAA832D38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501" y="161165"/>
            <a:ext cx="1638402" cy="2912715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B2BF68DE-1DDA-DDF7-265E-EBC3B3E89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90" y="776652"/>
            <a:ext cx="4525054" cy="600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88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5070D4-1F0C-9544-D4AA-11A39C6D1370}"/>
              </a:ext>
            </a:extLst>
          </p:cNvPr>
          <p:cNvSpPr txBox="1"/>
          <p:nvPr/>
        </p:nvSpPr>
        <p:spPr>
          <a:xfrm>
            <a:off x="630158" y="2551837"/>
            <a:ext cx="4650502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Draft </a:t>
            </a:r>
            <a:r>
              <a:rPr lang="fr-CH" dirty="0" err="1"/>
              <a:t>schedule</a:t>
            </a:r>
            <a:r>
              <a:rPr lang="fr-CH" dirty="0"/>
              <a:t> </a:t>
            </a:r>
            <a:r>
              <a:rPr lang="fr-CH" dirty="0" err="1"/>
              <a:t>until</a:t>
            </a:r>
            <a:r>
              <a:rPr lang="fr-CH" dirty="0"/>
              <a:t> </a:t>
            </a:r>
            <a:r>
              <a:rPr lang="fr-CH" dirty="0" err="1"/>
              <a:t>almost</a:t>
            </a:r>
            <a:r>
              <a:rPr lang="fr-CH" dirty="0"/>
              <a:t> end of </a:t>
            </a:r>
            <a:r>
              <a:rPr lang="fr-CH" dirty="0" err="1"/>
              <a:t>September</a:t>
            </a:r>
            <a:endParaRPr lang="fr-CH" dirty="0"/>
          </a:p>
          <a:p>
            <a:endParaRPr lang="fr-CH" dirty="0"/>
          </a:p>
          <a:p>
            <a:pPr algn="ctr"/>
            <a:r>
              <a:rPr lang="fr-CH" dirty="0"/>
              <a:t>(</a:t>
            </a:r>
            <a:r>
              <a:rPr lang="fr-CH" dirty="0" err="1"/>
              <a:t>there</a:t>
            </a:r>
            <a:r>
              <a:rPr lang="fr-CH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still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changes!!)</a:t>
            </a:r>
          </a:p>
          <a:p>
            <a:pPr algn="ctr"/>
            <a:endParaRPr lang="fr-CH" dirty="0"/>
          </a:p>
          <a:p>
            <a:pPr algn="ctr"/>
            <a:r>
              <a:rPr lang="fr-CH" dirty="0" err="1"/>
              <a:t>Priority</a:t>
            </a:r>
            <a:r>
              <a:rPr lang="fr-CH" dirty="0"/>
              <a:t> to HIE ISOLDE </a:t>
            </a:r>
            <a:r>
              <a:rPr lang="fr-CH" dirty="0" err="1"/>
              <a:t>physics</a:t>
            </a:r>
            <a:r>
              <a:rPr lang="fr-CH" dirty="0"/>
              <a:t>, but </a:t>
            </a:r>
            <a:r>
              <a:rPr lang="fr-CH" dirty="0" err="1"/>
              <a:t>aim</a:t>
            </a:r>
            <a:r>
              <a:rPr lang="fr-CH" dirty="0"/>
              <a:t> to </a:t>
            </a:r>
            <a:r>
              <a:rPr lang="fr-CH" dirty="0" err="1"/>
              <a:t>cater</a:t>
            </a:r>
            <a:r>
              <a:rPr lang="fr-CH" dirty="0"/>
              <a:t> for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needs</a:t>
            </a:r>
            <a:r>
              <a:rPr lang="fr-CH" dirty="0"/>
              <a:t> as </a:t>
            </a:r>
            <a:r>
              <a:rPr lang="fr-CH" dirty="0" err="1"/>
              <a:t>well</a:t>
            </a:r>
            <a:endParaRPr lang="fr-CH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CB86EB-DE23-75D5-C192-ADD84A12CBC9}"/>
              </a:ext>
            </a:extLst>
          </p:cNvPr>
          <p:cNvGraphicFramePr>
            <a:graphicFrameLocks noGrp="1"/>
          </p:cNvGraphicFramePr>
          <p:nvPr/>
        </p:nvGraphicFramePr>
        <p:xfrm>
          <a:off x="3341688" y="-16949738"/>
          <a:ext cx="2077829" cy="4351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032">
                  <a:extLst>
                    <a:ext uri="{9D8B030D-6E8A-4147-A177-3AD203B41FA5}">
                      <a16:colId xmlns:a16="http://schemas.microsoft.com/office/drawing/2014/main" val="4104304367"/>
                    </a:ext>
                  </a:extLst>
                </a:gridCol>
                <a:gridCol w="294032">
                  <a:extLst>
                    <a:ext uri="{9D8B030D-6E8A-4147-A177-3AD203B41FA5}">
                      <a16:colId xmlns:a16="http://schemas.microsoft.com/office/drawing/2014/main" val="2683522908"/>
                    </a:ext>
                  </a:extLst>
                </a:gridCol>
                <a:gridCol w="313635">
                  <a:extLst>
                    <a:ext uri="{9D8B030D-6E8A-4147-A177-3AD203B41FA5}">
                      <a16:colId xmlns:a16="http://schemas.microsoft.com/office/drawing/2014/main" val="3019221498"/>
                    </a:ext>
                  </a:extLst>
                </a:gridCol>
                <a:gridCol w="470452">
                  <a:extLst>
                    <a:ext uri="{9D8B030D-6E8A-4147-A177-3AD203B41FA5}">
                      <a16:colId xmlns:a16="http://schemas.microsoft.com/office/drawing/2014/main" val="3940502521"/>
                    </a:ext>
                  </a:extLst>
                </a:gridCol>
                <a:gridCol w="470452">
                  <a:extLst>
                    <a:ext uri="{9D8B030D-6E8A-4147-A177-3AD203B41FA5}">
                      <a16:colId xmlns:a16="http://schemas.microsoft.com/office/drawing/2014/main" val="2017163806"/>
                    </a:ext>
                  </a:extLst>
                </a:gridCol>
                <a:gridCol w="235226">
                  <a:extLst>
                    <a:ext uri="{9D8B030D-6E8A-4147-A177-3AD203B41FA5}">
                      <a16:colId xmlns:a16="http://schemas.microsoft.com/office/drawing/2014/main" val="1568777237"/>
                    </a:ext>
                  </a:extLst>
                </a:gridCol>
              </a:tblGrid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31-Jul-23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for 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311477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907429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02-Aug-23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8777124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03-Aug-23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791255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519601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05-Aug-23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411463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06-Aug-23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4173757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07-Aug-23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629995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2854601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09-Aug-23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081259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10-Aug-23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569236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2906703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12-Aug-23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9648356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13-Aug-23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61498004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Prep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9783377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15-Aug-23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Prep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945103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16-Aug-23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(new??)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LOI245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Tm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192607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17-Aug-23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LOI245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Tm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4810395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TISD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8024016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19-Aug-23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1519184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20-Aug-23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06225427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q n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2957191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22-Aug-23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509759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23-Aug-23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q n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8315555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1812123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25-Aug-23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2547676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26-Aug-23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1640063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27-Aug-23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32927101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7710519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29-Aug-23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3090381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30-Aug-23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9035511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4601106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5356187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02-Sep-23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2681051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03-Sep-23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5315014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4950145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05-Sep-23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2906778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06-Sep-23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2104380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07-Sep-23</a:t>
                      </a:r>
                      <a:endParaRPr lang="en-GB" sz="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0832409"/>
                  </a:ext>
                </a:extLst>
              </a:tr>
              <a:tr h="1331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08-Sep-23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7, 65, 195, 3, 8, 8, 195, 5  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2154936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09-Sep-23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9115940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10-Sep-23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38947051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used for Cs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748913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12-Sep-23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used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0573245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13-Sep-23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2196955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16658563"/>
                  </a:ext>
                </a:extLst>
              </a:tr>
              <a:tr h="1331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15-Sep-23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5, 65, 202, 3, 6, 8, 202, 5 Mossbauer 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yield and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1787391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16-Sep-23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transmission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2010830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17-Sep-23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02479940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18-Sep-23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final checks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983642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19-Sep-23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TBC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1563627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20-Sep-23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Cs to HIE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675837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2212778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22-Sep-23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3257110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23-Sep-23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7140607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86027083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ECF6B31-41AC-44D4-878F-3B5378AD536D}"/>
                  </a:ext>
                </a:extLst>
              </p14:cNvPr>
              <p14:cNvContentPartPr/>
              <p14:nvPr/>
            </p14:nvContentPartPr>
            <p14:xfrm>
              <a:off x="5753100" y="23301325"/>
              <a:ext cx="23813" cy="1905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ECF6B31-41AC-44D4-878F-3B5378AD536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44080" y="23292339"/>
                <a:ext cx="41492" cy="366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92EBFBD6-1E0F-4722-84B8-72DFEE11C2E6}"/>
                  </a:ext>
                </a:extLst>
              </p14:cNvPr>
              <p14:cNvContentPartPr/>
              <p14:nvPr/>
            </p14:nvContentPartPr>
            <p14:xfrm>
              <a:off x="8748713" y="22456775"/>
              <a:ext cx="103187" cy="1905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92EBFBD6-1E0F-4722-84B8-72DFEE11C2E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39693" y="22447789"/>
                <a:ext cx="120866" cy="366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CB25068-C575-438B-AB04-C09C73CC5060}"/>
                  </a:ext>
                </a:extLst>
              </p14:cNvPr>
              <p14:cNvContentPartPr/>
              <p14:nvPr/>
            </p14:nvContentPartPr>
            <p14:xfrm>
              <a:off x="7531100" y="23790275"/>
              <a:ext cx="104775" cy="1905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CB25068-C575-438B-AB04-C09C73CC50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22099" y="23781289"/>
                <a:ext cx="122418" cy="36662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7EEFCAF-DA52-60AD-37B1-8719FEA54B80}"/>
              </a:ext>
            </a:extLst>
          </p:cNvPr>
          <p:cNvGraphicFramePr>
            <a:graphicFrameLocks noGrp="1"/>
          </p:cNvGraphicFramePr>
          <p:nvPr/>
        </p:nvGraphicFramePr>
        <p:xfrm>
          <a:off x="3341688" y="-16949738"/>
          <a:ext cx="2077829" cy="4351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032">
                  <a:extLst>
                    <a:ext uri="{9D8B030D-6E8A-4147-A177-3AD203B41FA5}">
                      <a16:colId xmlns:a16="http://schemas.microsoft.com/office/drawing/2014/main" val="3320340660"/>
                    </a:ext>
                  </a:extLst>
                </a:gridCol>
                <a:gridCol w="294032">
                  <a:extLst>
                    <a:ext uri="{9D8B030D-6E8A-4147-A177-3AD203B41FA5}">
                      <a16:colId xmlns:a16="http://schemas.microsoft.com/office/drawing/2014/main" val="3269275117"/>
                    </a:ext>
                  </a:extLst>
                </a:gridCol>
                <a:gridCol w="313635">
                  <a:extLst>
                    <a:ext uri="{9D8B030D-6E8A-4147-A177-3AD203B41FA5}">
                      <a16:colId xmlns:a16="http://schemas.microsoft.com/office/drawing/2014/main" val="939166427"/>
                    </a:ext>
                  </a:extLst>
                </a:gridCol>
                <a:gridCol w="470452">
                  <a:extLst>
                    <a:ext uri="{9D8B030D-6E8A-4147-A177-3AD203B41FA5}">
                      <a16:colId xmlns:a16="http://schemas.microsoft.com/office/drawing/2014/main" val="3412918611"/>
                    </a:ext>
                  </a:extLst>
                </a:gridCol>
                <a:gridCol w="470452">
                  <a:extLst>
                    <a:ext uri="{9D8B030D-6E8A-4147-A177-3AD203B41FA5}">
                      <a16:colId xmlns:a16="http://schemas.microsoft.com/office/drawing/2014/main" val="4261235884"/>
                    </a:ext>
                  </a:extLst>
                </a:gridCol>
                <a:gridCol w="235226">
                  <a:extLst>
                    <a:ext uri="{9D8B030D-6E8A-4147-A177-3AD203B41FA5}">
                      <a16:colId xmlns:a16="http://schemas.microsoft.com/office/drawing/2014/main" val="2083711356"/>
                    </a:ext>
                  </a:extLst>
                </a:gridCol>
              </a:tblGrid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31-Jul-23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for 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434624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856758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02-Aug-23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9372644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03-Aug-23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3288841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1955844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05-Aug-23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4035868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06-Aug-23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IS727 50Ca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5174532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07-Aug-23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3459044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045063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09-Aug-23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921892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10-Aug-23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7794203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0513804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12-Aug-23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182613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13-Aug-23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IS724 49Ca to ISS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Ca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0413757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Prep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5014117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15-Aug-23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Prep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4117568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16-Aug-23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(new??)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LOI245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Tm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7130959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17-Aug-23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LOI245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Tm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3468558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TISD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37865253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19-Aug-23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9854114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20-Aug-23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MIRACLS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81089137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q n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5866154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22-Aug-23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6254943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23-Aug-23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q n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3278806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24-Aug-23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3760416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25-Aug-23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4340217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26-Aug-23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2354829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27-Aug-23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73494565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28-Aug-23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IS682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3609678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29-Aug-23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319568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30-Aug-23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0646508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31-Aug-23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753377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107492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02-Sep-23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IS557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72614147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03-Sep-23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54398522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3768072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05-Sep-23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1979528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06-Sep-23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320666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07-Sep-23</a:t>
                      </a:r>
                      <a:endParaRPr lang="en-GB" sz="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75669853"/>
                  </a:ext>
                </a:extLst>
              </a:tr>
              <a:tr h="1331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08-Sep-23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7, 65, 195, 3, 8, 8, 195, 5  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9971213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09-Sep-23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29652304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10-Sep-23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5130031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Is646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used for Cs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Zn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1516184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12-Sep-23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UC used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11980372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13-Sep-23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0672451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setting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68215464"/>
                  </a:ext>
                </a:extLst>
              </a:tr>
              <a:tr h="13314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15-Sep-23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5, 65, 202, 3, 6, 8, 202, 5 Mossbauer 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yield and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0001729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16-Sep-23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transmission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76283988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17-Sep-23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Mossbauer 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7043407"/>
                  </a:ext>
                </a:extLst>
              </a:tr>
              <a:tr h="7564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Week 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Monday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18-Sep-23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final checks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Mn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6889470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Tuesday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19-Sep-23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TBC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38519625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Wednesday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20-Sep-23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u="none" strike="noStrike">
                          <a:effectLst/>
                        </a:rPr>
                        <a:t>Cs to HIE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1571058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Thursday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21-Sep-23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34841461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u="none" strike="noStrike">
                          <a:effectLst/>
                        </a:rPr>
                        <a:t>Friday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22-Sep-23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48944579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Saturday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23-Sep-23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IS656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62774770"/>
                  </a:ext>
                </a:extLst>
              </a:tr>
              <a:tr h="756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400" u="none" strike="noStrike">
                          <a:effectLst/>
                        </a:rPr>
                        <a:t>Sunday</a:t>
                      </a:r>
                      <a:endParaRPr lang="en-GB" sz="4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400" u="none" strike="noStrike">
                          <a:effectLst/>
                        </a:rPr>
                        <a:t>24-Sep-23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400" u="none" strike="noStrike">
                          <a:effectLst/>
                        </a:rPr>
                        <a:t> 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48732714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ECF6B31-41AC-44D4-878F-3B5378AD536D}"/>
                  </a:ext>
                </a:extLst>
              </p14:cNvPr>
              <p14:cNvContentPartPr/>
              <p14:nvPr/>
            </p14:nvContentPartPr>
            <p14:xfrm>
              <a:off x="5753100" y="23301325"/>
              <a:ext cx="23813" cy="1905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ECF6B31-41AC-44D4-878F-3B5378AD536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44080" y="23292339"/>
                <a:ext cx="41492" cy="366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2EBFBD6-1E0F-4722-84B8-72DFEE11C2E6}"/>
                  </a:ext>
                </a:extLst>
              </p14:cNvPr>
              <p14:cNvContentPartPr/>
              <p14:nvPr/>
            </p14:nvContentPartPr>
            <p14:xfrm>
              <a:off x="8748713" y="22456775"/>
              <a:ext cx="103187" cy="1905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2EBFBD6-1E0F-4722-84B8-72DFEE11C2E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39693" y="22447789"/>
                <a:ext cx="120866" cy="366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9CB25068-C575-438B-AB04-C09C73CC5060}"/>
                  </a:ext>
                </a:extLst>
              </p14:cNvPr>
              <p14:cNvContentPartPr/>
              <p14:nvPr/>
            </p14:nvContentPartPr>
            <p14:xfrm>
              <a:off x="7531100" y="23790275"/>
              <a:ext cx="104775" cy="1905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9CB25068-C575-438B-AB04-C09C73CC50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22099" y="23781289"/>
                <a:ext cx="122418" cy="36662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64A9B6A-A1E2-D2ED-6D2E-13D4F76A8A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31261" y="0"/>
            <a:ext cx="3367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14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B86B51DE-9DD9-F102-82DC-66D7B6B1B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371" y="1779270"/>
            <a:ext cx="5769081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B6D3F3-156C-D9CC-B0FE-2D076EEB8385}"/>
              </a:ext>
            </a:extLst>
          </p:cNvPr>
          <p:cNvSpPr txBox="1"/>
          <p:nvPr/>
        </p:nvSpPr>
        <p:spPr>
          <a:xfrm>
            <a:off x="6894704" y="1179314"/>
            <a:ext cx="432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Starting</a:t>
            </a:r>
            <a:r>
              <a:rPr lang="fr-CH" dirty="0"/>
              <a:t> </a:t>
            </a:r>
            <a:r>
              <a:rPr lang="fr-CH" dirty="0" err="1"/>
              <a:t>tomorrow</a:t>
            </a:r>
            <a:r>
              <a:rPr lang="fr-CH" dirty="0"/>
              <a:t>: CRIS </a:t>
            </a:r>
            <a:r>
              <a:rPr lang="fr-CH" dirty="0" err="1"/>
              <a:t>upgraded</a:t>
            </a:r>
            <a:r>
              <a:rPr lang="fr-CH" dirty="0"/>
              <a:t> </a:t>
            </a:r>
            <a:r>
              <a:rPr lang="fr-CH" dirty="0" err="1"/>
              <a:t>beamline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B7E735-68C5-D507-0203-5B5A02E2FA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00" t="12299" r="38063" b="6782"/>
          <a:stretch/>
        </p:blipFill>
        <p:spPr>
          <a:xfrm>
            <a:off x="2798371" y="1030486"/>
            <a:ext cx="3223260" cy="5364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FEAAA0-8008-F920-2D8D-484D59DCD0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438" t="8392" r="39000" b="12758"/>
          <a:stretch/>
        </p:blipFill>
        <p:spPr>
          <a:xfrm>
            <a:off x="108907" y="1179314"/>
            <a:ext cx="2689464" cy="4893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BF4C14-ADC7-EA18-DF44-5123844FE2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084" y="1363980"/>
            <a:ext cx="3897544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3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EF8AA5AE-AE3A-CE0B-BDB3-0B04B3190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080" y="1348270"/>
            <a:ext cx="3334762" cy="442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233E6F-F3D4-4EA2-02A8-362B550919E4}"/>
              </a:ext>
            </a:extLst>
          </p:cNvPr>
          <p:cNvSpPr txBox="1"/>
          <p:nvPr/>
        </p:nvSpPr>
        <p:spPr>
          <a:xfrm>
            <a:off x="2446020" y="804148"/>
            <a:ext cx="220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Week 25: 2-</a:t>
            </a:r>
            <a:r>
              <a:rPr lang="fr-CH" dirty="0">
                <a:latin typeface="Symbol" panose="05050102010706020507" pitchFamily="18" charset="2"/>
              </a:rPr>
              <a:t>a</a:t>
            </a:r>
            <a:r>
              <a:rPr lang="fr-CH" dirty="0"/>
              <a:t> </a:t>
            </a:r>
            <a:r>
              <a:rPr lang="fr-CH" dirty="0" err="1"/>
              <a:t>decay</a:t>
            </a:r>
            <a:r>
              <a:rPr lang="fr-CH" dirty="0"/>
              <a:t>…</a:t>
            </a:r>
            <a:endParaRPr lang="en-GB" dirty="0"/>
          </a:p>
        </p:txBody>
      </p:sp>
      <p:pic>
        <p:nvPicPr>
          <p:cNvPr id="5" name="Picture 4" descr="A picture containing indoor, steel, handrail, wall&#10;&#10;Description automatically generated">
            <a:extLst>
              <a:ext uri="{FF2B5EF4-FFF2-40B4-BE49-F238E27FC236}">
                <a16:creationId xmlns:a16="http://schemas.microsoft.com/office/drawing/2014/main" id="{E8A12B8C-1B0B-38F7-5665-817E86AD9F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/>
          <a:stretch/>
        </p:blipFill>
        <p:spPr>
          <a:xfrm>
            <a:off x="304800" y="1348270"/>
            <a:ext cx="2849880" cy="4336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B34C1A-BC63-B054-F744-CEA5A2DBC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004" y="1226820"/>
            <a:ext cx="3777002" cy="50139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36F2A6-2AEE-AE62-7585-FF90F1D0A147}"/>
              </a:ext>
            </a:extLst>
          </p:cNvPr>
          <p:cNvSpPr txBox="1"/>
          <p:nvPr/>
        </p:nvSpPr>
        <p:spPr>
          <a:xfrm>
            <a:off x="8305800" y="697468"/>
            <a:ext cx="2208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TBC Week 33: </a:t>
            </a:r>
            <a:r>
              <a:rPr lang="fr-CH" dirty="0" err="1"/>
              <a:t>Miracls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304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wall, steel, machine&#10;&#10;Description automatically generated">
            <a:extLst>
              <a:ext uri="{FF2B5EF4-FFF2-40B4-BE49-F238E27FC236}">
                <a16:creationId xmlns:a16="http://schemas.microsoft.com/office/drawing/2014/main" id="{98D621FF-5384-F3D3-A660-ACA3B1A59C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0" y="1798320"/>
            <a:ext cx="5445760" cy="40843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E489A5-D07A-FC69-2CE5-C84F12E604A9}"/>
              </a:ext>
            </a:extLst>
          </p:cNvPr>
          <p:cNvSpPr txBox="1"/>
          <p:nvPr/>
        </p:nvSpPr>
        <p:spPr>
          <a:xfrm>
            <a:off x="1760632" y="1219200"/>
            <a:ext cx="2600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IS529: ROC setup in B 275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87B999-790F-6809-753B-F888BFFF0E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556"/>
          <a:stretch/>
        </p:blipFill>
        <p:spPr>
          <a:xfrm>
            <a:off x="6408422" y="1219200"/>
            <a:ext cx="5143500" cy="52425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2507DE-3571-8162-5DC7-6041E4981481}"/>
              </a:ext>
            </a:extLst>
          </p:cNvPr>
          <p:cNvSpPr txBox="1"/>
          <p:nvPr/>
        </p:nvSpPr>
        <p:spPr>
          <a:xfrm>
            <a:off x="7261860" y="655320"/>
            <a:ext cx="328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Multipac</a:t>
            </a:r>
            <a:r>
              <a:rPr lang="fr-CH" dirty="0"/>
              <a:t>: commissioning in B275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249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F5A9-2F73-F770-3129-0BD25E318845}"/>
              </a:ext>
            </a:extLst>
          </p:cNvPr>
          <p:cNvSpPr txBox="1"/>
          <p:nvPr/>
        </p:nvSpPr>
        <p:spPr>
          <a:xfrm>
            <a:off x="4256307" y="99292"/>
            <a:ext cx="3044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/>
              <a:t>PUMA @ ISOLDE</a:t>
            </a:r>
            <a:endParaRPr lang="en-GB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17071-F314-EBED-CC19-02F09F9FA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5172" y="1066800"/>
            <a:ext cx="3831135" cy="5399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55D45E-5CEB-7AF5-0730-92D3A3A0CE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990" y="982214"/>
            <a:ext cx="5542650" cy="28086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F1F545-845D-80D1-6E13-A4AE53BD20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005" t="3775" r="1995" b="1839"/>
          <a:stretch/>
        </p:blipFill>
        <p:spPr bwMode="auto">
          <a:xfrm rot="10800000">
            <a:off x="5164994" y="3942905"/>
            <a:ext cx="5798641" cy="19328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EC3A79-9C74-824E-9236-7A527482395D}"/>
              </a:ext>
            </a:extLst>
          </p:cNvPr>
          <p:cNvSpPr txBox="1"/>
          <p:nvPr/>
        </p:nvSpPr>
        <p:spPr>
          <a:xfrm>
            <a:off x="2340739" y="4173567"/>
            <a:ext cx="8100060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sz="2800" dirty="0" err="1"/>
              <a:t>My</a:t>
            </a:r>
            <a:r>
              <a:rPr lang="fr-CH" sz="2800" dirty="0"/>
              <a:t> 23rd and final INTC meeting as INTC </a:t>
            </a:r>
            <a:r>
              <a:rPr lang="fr-CH" sz="2800" dirty="0" err="1"/>
              <a:t>secretary</a:t>
            </a:r>
            <a:r>
              <a:rPr lang="fr-CH" sz="2800" dirty="0"/>
              <a:t>. </a:t>
            </a:r>
          </a:p>
          <a:p>
            <a:pPr algn="just"/>
            <a:endParaRPr lang="fr-CH" sz="2800" dirty="0"/>
          </a:p>
          <a:p>
            <a:pPr algn="just"/>
            <a:r>
              <a:rPr lang="fr-CH" sz="2800" dirty="0" err="1"/>
              <a:t>Many</a:t>
            </a:r>
            <a:r>
              <a:rPr lang="fr-CH" sz="2800" dirty="0"/>
              <a:t> </a:t>
            </a:r>
            <a:r>
              <a:rPr lang="fr-CH" sz="2800" dirty="0" err="1"/>
              <a:t>thanks</a:t>
            </a:r>
            <a:r>
              <a:rPr lang="fr-CH" sz="2800" dirty="0"/>
              <a:t> to the </a:t>
            </a:r>
            <a:r>
              <a:rPr lang="fr-CH" sz="2800" dirty="0" err="1"/>
              <a:t>various</a:t>
            </a:r>
            <a:r>
              <a:rPr lang="fr-CH" sz="2800" dirty="0"/>
              <a:t> chairs and committee </a:t>
            </a:r>
            <a:r>
              <a:rPr lang="fr-CH" sz="2800" dirty="0" err="1"/>
              <a:t>members</a:t>
            </a:r>
            <a:r>
              <a:rPr lang="fr-CH" sz="2800" dirty="0"/>
              <a:t> over the </a:t>
            </a:r>
            <a:r>
              <a:rPr lang="fr-CH" sz="2800" dirty="0" err="1"/>
              <a:t>years</a:t>
            </a:r>
            <a:r>
              <a:rPr lang="fr-CH" sz="2800" dirty="0"/>
              <a:t> and to Patricia and CSC team. </a:t>
            </a:r>
          </a:p>
        </p:txBody>
      </p:sp>
    </p:spTree>
    <p:extLst>
      <p:ext uri="{BB962C8B-B14F-4D97-AF65-F5344CB8AC3E}">
        <p14:creationId xmlns:p14="http://schemas.microsoft.com/office/powerpoint/2010/main" val="356962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5F0454-F0D1-86F1-3BBB-174B291D8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04" y="528172"/>
            <a:ext cx="4085500" cy="55037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1D474-776E-1856-E638-43E667F9A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025" y="1403511"/>
            <a:ext cx="6883463" cy="26037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02E063-0113-319A-4998-E50441746F34}"/>
              </a:ext>
            </a:extLst>
          </p:cNvPr>
          <p:cNvSpPr txBox="1"/>
          <p:nvPr/>
        </p:nvSpPr>
        <p:spPr>
          <a:xfrm>
            <a:off x="4955024" y="4292887"/>
            <a:ext cx="6883463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Relatively short run with protons in 2023. Energy considerations mean all accelerators will run ~20% less than 2022.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Prolonged winter physics period from Oct 30</a:t>
            </a:r>
            <a:r>
              <a:rPr lang="en-GB" baseline="30000" dirty="0"/>
              <a:t>th</a:t>
            </a:r>
            <a:r>
              <a:rPr lang="en-GB" dirty="0"/>
              <a:t> onwards. Now explicitly reserved in the master accelerator schedule.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Relatively short run for HIE ISOLDE in 2023. 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27356C-C835-374B-6097-A0E5E3A5FA0B}"/>
              </a:ext>
            </a:extLst>
          </p:cNvPr>
          <p:cNvSpPr txBox="1"/>
          <p:nvPr/>
        </p:nvSpPr>
        <p:spPr>
          <a:xfrm>
            <a:off x="6150276" y="580405"/>
            <a:ext cx="40383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Key dates for 2023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95241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1" y="365126"/>
            <a:ext cx="11229109" cy="826366"/>
          </a:xfrm>
        </p:spPr>
        <p:txBody>
          <a:bodyPr>
            <a:normAutofit fontScale="90000"/>
          </a:bodyPr>
          <a:lstStyle/>
          <a:p>
            <a:r>
              <a:rPr lang="en-US" dirty="0"/>
              <a:t>YETS activities for the primary areas (since last INTC)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0036"/>
            <a:ext cx="12095017" cy="4846927"/>
          </a:xfrm>
        </p:spPr>
        <p:txBody>
          <a:bodyPr>
            <a:normAutofit/>
          </a:bodyPr>
          <a:lstStyle/>
          <a:p>
            <a:r>
              <a:rPr lang="en-US" dirty="0"/>
              <a:t>After the completion of ventilation consolidation (power and control), YETS activities related to the primary areas were finalized to allow the recommissioning of the facility by the OP team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312" y="3034757"/>
            <a:ext cx="2646294" cy="35283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94" y="3034757"/>
            <a:ext cx="2656672" cy="3528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24" y="5018327"/>
            <a:ext cx="2376016" cy="1668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8" y="3158092"/>
            <a:ext cx="3912668" cy="2934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166" y="2665425"/>
            <a:ext cx="451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Installation of thermocouples on beam dumps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5327724" y="2665425"/>
            <a:ext cx="345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Exchange of extraction electrodes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9257568" y="2596153"/>
            <a:ext cx="22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Cleaning of insulators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9188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table piston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041" y="3281110"/>
            <a:ext cx="4427414" cy="3333583"/>
          </a:xfrm>
        </p:spPr>
      </p:pic>
      <p:sp>
        <p:nvSpPr>
          <p:cNvPr id="5" name="TextBox 4"/>
          <p:cNvSpPr txBox="1"/>
          <p:nvPr/>
        </p:nvSpPr>
        <p:spPr>
          <a:xfrm>
            <a:off x="9011398" y="2764415"/>
            <a:ext cx="244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bench (new design)</a:t>
            </a:r>
            <a:endParaRPr lang="fr-CH" dirty="0"/>
          </a:p>
        </p:txBody>
      </p:sp>
      <p:sp>
        <p:nvSpPr>
          <p:cNvPr id="6" name="AutoShape 2" descr="Screenshot 2022-12-07 at 10.26.0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42" y="1690688"/>
            <a:ext cx="3855193" cy="21474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1337364"/>
            <a:ext cx="349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area – in-situ measurements</a:t>
            </a:r>
            <a:endParaRPr lang="fr-CH" dirty="0"/>
          </a:p>
        </p:txBody>
      </p:sp>
      <p:pic>
        <p:nvPicPr>
          <p:cNvPr id="2053" name="Picture 5" descr="image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48535" y="2065658"/>
            <a:ext cx="3241205" cy="243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73873" y="1316983"/>
            <a:ext cx="990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Removal</a:t>
            </a:r>
            <a:endParaRPr lang="fr-CH" dirty="0"/>
          </a:p>
        </p:txBody>
      </p:sp>
      <p:pic>
        <p:nvPicPr>
          <p:cNvPr id="2054" name="Picture 6" descr="image2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75" y="4191467"/>
            <a:ext cx="3461434" cy="257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33943" y="3822135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Inspection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2817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373A8-9E46-A3EC-9485-38E21C76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6930DA7-E570-CF54-1780-406F54B5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35" y="124811"/>
            <a:ext cx="8874238" cy="573464"/>
          </a:xfrm>
        </p:spPr>
        <p:txBody>
          <a:bodyPr>
            <a:noAutofit/>
          </a:bodyPr>
          <a:lstStyle/>
          <a:p>
            <a:r>
              <a:rPr lang="en-US" sz="3600" u="sng" dirty="0"/>
              <a:t>Yearly Technical Stop and restart</a:t>
            </a:r>
            <a:r>
              <a:rPr lang="en-US" sz="3600" b="0" u="sng" dirty="0"/>
              <a:t>: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472BDE-8703-D412-38C6-0E7BF42C7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538"/>
            <a:ext cx="12192000" cy="832173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5920C0D-093E-B06F-C874-666B8B47D465}"/>
              </a:ext>
            </a:extLst>
          </p:cNvPr>
          <p:cNvSpPr txBox="1">
            <a:spLocks/>
          </p:cNvSpPr>
          <p:nvPr/>
        </p:nvSpPr>
        <p:spPr bwMode="auto">
          <a:xfrm>
            <a:off x="322907" y="2640727"/>
            <a:ext cx="5042263" cy="370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2400" b="1" i="1" u="sng" dirty="0"/>
              <a:t>Key Dates:</a:t>
            </a:r>
          </a:p>
          <a:p>
            <a:pPr marL="647849" lvl="2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2000" b="1" dirty="0"/>
              <a:t>Low energy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Hardware Commissioning from the 24/02/2023 to the 12/03/2023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Beam Commissioning from the 13/03/2023 to the 09/04/2023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Beam for ISOLDE physics: 10/04/2023</a:t>
            </a:r>
            <a:br>
              <a:rPr lang="en-GB" sz="2000" dirty="0"/>
            </a:br>
            <a:r>
              <a:rPr lang="en-GB" sz="2000" dirty="0"/>
              <a:t>With 1 week before for a Target and Ion Source Development LOI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192D80-EEF1-975C-281E-D03C62A2A29F}"/>
              </a:ext>
            </a:extLst>
          </p:cNvPr>
          <p:cNvSpPr txBox="1"/>
          <p:nvPr/>
        </p:nvSpPr>
        <p:spPr>
          <a:xfrm>
            <a:off x="-18050" y="1356502"/>
            <a:ext cx="141946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PSB</a:t>
            </a:r>
          </a:p>
          <a:p>
            <a:r>
              <a:rPr lang="en-US" sz="1400" dirty="0"/>
              <a:t>ISOLDE Low E</a:t>
            </a:r>
          </a:p>
          <a:p>
            <a:r>
              <a:rPr lang="en-US" sz="1400" dirty="0"/>
              <a:t>HIE ISOLDE</a:t>
            </a:r>
            <a:endParaRPr lang="en-GB" sz="1400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B54EAFB-403A-213D-3952-E14525C474D4}"/>
              </a:ext>
            </a:extLst>
          </p:cNvPr>
          <p:cNvSpPr txBox="1">
            <a:spLocks/>
          </p:cNvSpPr>
          <p:nvPr/>
        </p:nvSpPr>
        <p:spPr bwMode="auto">
          <a:xfrm>
            <a:off x="5991525" y="2393887"/>
            <a:ext cx="5877568" cy="370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GB" sz="2400" b="1" i="1" u="sng" dirty="0"/>
              <a:t>Key Dates:</a:t>
            </a:r>
            <a:endParaRPr lang="en-GB" sz="2400" dirty="0"/>
          </a:p>
          <a:p>
            <a:pPr marL="647849" lvl="2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b="1" dirty="0"/>
              <a:t>HIE-ISOLDE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Hardware Commissioning from the 24/02/2023 to the 24/05/2023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Beam Commissioning from the 24/05/2023 (SRF ready, HW commissioning completed) to the 19/07/2023 (with stable to the experiments as of 30/06/2023) (wk28 instead)</a:t>
            </a:r>
          </a:p>
          <a:p>
            <a:pPr marL="971699" lvl="3" indent="-323999" eaLnBrk="1" fontAlgn="auto" hangingPunct="1">
              <a:spcBef>
                <a:spcPts val="0"/>
              </a:spcBef>
              <a:buFont typeface="Arial"/>
              <a:buChar char="•"/>
              <a:defRPr/>
            </a:pPr>
            <a:r>
              <a:rPr lang="en-GB" sz="2000" dirty="0"/>
              <a:t>Beam for HIE physics: 20/07/2023</a:t>
            </a:r>
            <a:endParaRPr lang="en-GB" sz="2000" kern="0" dirty="0"/>
          </a:p>
          <a:p>
            <a:pPr marL="323999" lvl="1" indent="-323999" eaLnBrk="1" fontAlgn="auto" hangingPunct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06800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E201FEB-E282-8808-BF13-378CE5AA8DC7}"/>
              </a:ext>
            </a:extLst>
          </p:cNvPr>
          <p:cNvSpPr txBox="1">
            <a:spLocks/>
          </p:cNvSpPr>
          <p:nvPr/>
        </p:nvSpPr>
        <p:spPr>
          <a:xfrm>
            <a:off x="1655166" y="6138545"/>
            <a:ext cx="7420008" cy="6158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GB" sz="1467">
                <a:solidFill>
                  <a:prstClr val="white"/>
                </a:solidFill>
                <a:latin typeface="Arial"/>
              </a:rPr>
              <a:t>E. Siesling - HIE ISOLDE Physics Workshop, 24-26 May 2023, IOP, London, UK</a:t>
            </a:r>
            <a:endParaRPr lang="en-US" sz="1467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261B7E9-3C30-2287-0635-D78B4919D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8CE8B38B-457C-EE14-18A9-E53FDB2DF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35" y="124811"/>
            <a:ext cx="8874238" cy="573464"/>
          </a:xfrm>
        </p:spPr>
        <p:txBody>
          <a:bodyPr>
            <a:noAutofit/>
          </a:bodyPr>
          <a:lstStyle/>
          <a:p>
            <a:r>
              <a:rPr lang="en-US" sz="3600" b="0" u="sng" dirty="0"/>
              <a:t>REX EBIS charge breeder: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A66D99B-B452-D52B-D046-6E54DD601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4180" y="4208272"/>
            <a:ext cx="5551515" cy="1797890"/>
          </a:xfrm>
          <a:noFill/>
        </p:spPr>
        <p:txBody>
          <a:bodyPr>
            <a:normAutofit/>
          </a:bodyPr>
          <a:lstStyle/>
          <a:p>
            <a:pPr marL="48767" indent="0" algn="just">
              <a:buNone/>
            </a:pPr>
            <a:r>
              <a:rPr lang="en-US" sz="1800" dirty="0">
                <a:effectLst/>
                <a:ea typeface="Calibri" panose="020F0502020204030204" pitchFamily="34" charset="0"/>
              </a:rPr>
              <a:t>EBIS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ea typeface="Times New Roman" panose="02020603050405020304" pitchFamily="18" charset="0"/>
              </a:rPr>
              <a:t>BE/ABP </a:t>
            </a:r>
            <a:r>
              <a:rPr lang="en-US" sz="1800" dirty="0">
                <a:ea typeface="Times New Roman" panose="02020603050405020304" pitchFamily="18" charset="0"/>
              </a:rPr>
              <a:t>and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TE/CRG are looking into the implementation of a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cryo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cooler on the EBIS to reduce the use of He and increase the reliability and lifetime of the machine (no more EBIS warm-up cycles). Foreseen for the YETS ‘23-’24</a:t>
            </a:r>
            <a:endParaRPr lang="en-US" sz="1800" dirty="0"/>
          </a:p>
          <a:p>
            <a:pPr lvl="1"/>
            <a:endParaRPr lang="en-US" sz="1800" dirty="0"/>
          </a:p>
          <a:p>
            <a:pPr lvl="1" algn="just"/>
            <a:endParaRPr lang="en-US" dirty="0"/>
          </a:p>
          <a:p>
            <a:pPr marL="457200" lvl="1" indent="0" algn="just">
              <a:buNone/>
            </a:pPr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  <a:p>
            <a:pPr lvl="1" algn="just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350B8F-77BF-A985-E864-863BB96AE7BE}"/>
              </a:ext>
            </a:extLst>
          </p:cNvPr>
          <p:cNvSpPr txBox="1"/>
          <p:nvPr/>
        </p:nvSpPr>
        <p:spPr>
          <a:xfrm>
            <a:off x="99337" y="692668"/>
            <a:ext cx="64394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REX EBIS </a:t>
            </a:r>
            <a:r>
              <a:rPr lang="fr-CH" dirty="0" err="1"/>
              <a:t>solenoid</a:t>
            </a:r>
            <a:r>
              <a:rPr lang="fr-CH" dirty="0"/>
              <a:t> </a:t>
            </a:r>
            <a:r>
              <a:rPr lang="fr-CH" dirty="0" err="1"/>
              <a:t>experienced</a:t>
            </a:r>
            <a:r>
              <a:rPr lang="fr-CH" dirty="0"/>
              <a:t> </a:t>
            </a:r>
            <a:r>
              <a:rPr lang="fr-CH" dirty="0" err="1"/>
              <a:t>rapid</a:t>
            </a:r>
            <a:r>
              <a:rPr lang="fr-CH" dirty="0"/>
              <a:t> </a:t>
            </a:r>
            <a:r>
              <a:rPr lang="fr-CH" dirty="0" err="1"/>
              <a:t>LHe</a:t>
            </a:r>
            <a:r>
              <a:rPr lang="fr-CH" dirty="0"/>
              <a:t> </a:t>
            </a:r>
            <a:r>
              <a:rPr lang="fr-CH" dirty="0" err="1"/>
              <a:t>boil</a:t>
            </a:r>
            <a:r>
              <a:rPr lang="fr-CH" dirty="0"/>
              <a:t>-off in July ‘22.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err="1"/>
              <a:t>Numerous</a:t>
            </a:r>
            <a:r>
              <a:rPr lang="fr-CH" dirty="0"/>
              <a:t> quenches in August ’22. </a:t>
            </a:r>
            <a:r>
              <a:rPr lang="fr-CH" dirty="0" err="1"/>
              <a:t>Operation</a:t>
            </a:r>
            <a:r>
              <a:rPr lang="fr-CH" dirty="0"/>
              <a:t> </a:t>
            </a:r>
            <a:r>
              <a:rPr lang="fr-CH" dirty="0" err="1"/>
              <a:t>continued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magnet at 1.5T </a:t>
            </a:r>
            <a:r>
              <a:rPr lang="fr-CH" dirty="0" err="1"/>
              <a:t>instead</a:t>
            </a:r>
            <a:r>
              <a:rPr lang="fr-CH" dirty="0"/>
              <a:t> of nominal 2T.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REX EBIS </a:t>
            </a:r>
            <a:r>
              <a:rPr lang="fr-CH" dirty="0" err="1"/>
              <a:t>repair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YETS 22-23: </a:t>
            </a:r>
            <a:r>
              <a:rPr lang="fr-CH" dirty="0" err="1"/>
              <a:t>Succesful</a:t>
            </a:r>
            <a:r>
              <a:rPr lang="fr-CH" dirty="0"/>
              <a:t> dis- and </a:t>
            </a:r>
            <a:r>
              <a:rPr lang="fr-CH" dirty="0" err="1"/>
              <a:t>reassembly</a:t>
            </a:r>
            <a:r>
              <a:rPr lang="fr-CH" dirty="0"/>
              <a:t>  of the </a:t>
            </a:r>
            <a:r>
              <a:rPr lang="fr-CH" dirty="0" err="1"/>
              <a:t>solenoid</a:t>
            </a:r>
            <a:r>
              <a:rPr lang="fr-CH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First tests in </a:t>
            </a:r>
            <a:r>
              <a:rPr lang="fr-CH" dirty="0" err="1"/>
              <a:t>February</a:t>
            </a:r>
            <a:r>
              <a:rPr lang="fr-CH" dirty="0"/>
              <a:t>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satisfactory</a:t>
            </a:r>
            <a:r>
              <a:rPr lang="fr-CH" dirty="0"/>
              <a:t> – no </a:t>
            </a:r>
            <a:r>
              <a:rPr lang="fr-CH" dirty="0" err="1"/>
              <a:t>need</a:t>
            </a:r>
            <a:r>
              <a:rPr lang="fr-CH" dirty="0"/>
              <a:t> to exchange for the </a:t>
            </a:r>
            <a:r>
              <a:rPr lang="fr-CH" dirty="0" err="1"/>
              <a:t>Twin</a:t>
            </a:r>
            <a:r>
              <a:rPr lang="fr-CH" dirty="0"/>
              <a:t> EBIS (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have </a:t>
            </a:r>
            <a:r>
              <a:rPr lang="fr-CH" dirty="0" err="1"/>
              <a:t>had</a:t>
            </a:r>
            <a:r>
              <a:rPr lang="fr-CH" dirty="0"/>
              <a:t> a </a:t>
            </a:r>
            <a:r>
              <a:rPr lang="fr-CH" dirty="0" err="1"/>
              <a:t>serious</a:t>
            </a:r>
            <a:r>
              <a:rPr lang="fr-CH" dirty="0"/>
              <a:t> impact on the start of HIE </a:t>
            </a:r>
            <a:r>
              <a:rPr lang="fr-CH" dirty="0" err="1"/>
              <a:t>Physics</a:t>
            </a:r>
            <a:r>
              <a:rPr lang="fr-CH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Small </a:t>
            </a:r>
            <a:r>
              <a:rPr lang="fr-CH" dirty="0" err="1"/>
              <a:t>delay</a:t>
            </a:r>
            <a:r>
              <a:rPr lang="fr-CH" dirty="0"/>
              <a:t> </a:t>
            </a:r>
            <a:r>
              <a:rPr lang="fr-CH" dirty="0" err="1"/>
              <a:t>accumulated</a:t>
            </a:r>
            <a:r>
              <a:rPr lang="fr-CH" dirty="0"/>
              <a:t> (1 </a:t>
            </a:r>
            <a:r>
              <a:rPr lang="fr-CH" dirty="0" err="1"/>
              <a:t>wk</a:t>
            </a:r>
            <a:r>
              <a:rPr lang="fr-CH" dirty="0"/>
              <a:t>)</a:t>
            </a:r>
          </a:p>
        </p:txBody>
      </p:sp>
      <p:pic>
        <p:nvPicPr>
          <p:cNvPr id="7" name="Picture 6" descr="A person wearing a hard hat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08E83718-EB66-9052-770C-0B17B7E02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299" y="625985"/>
            <a:ext cx="5175154" cy="308376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6B5BD6E-472D-1B1B-7625-75AFBF4E10E7}"/>
              </a:ext>
            </a:extLst>
          </p:cNvPr>
          <p:cNvGrpSpPr/>
          <p:nvPr/>
        </p:nvGrpSpPr>
        <p:grpSpPr>
          <a:xfrm>
            <a:off x="6637451" y="541293"/>
            <a:ext cx="5391414" cy="3476678"/>
            <a:chOff x="6620607" y="440276"/>
            <a:chExt cx="5391414" cy="34766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86B8309-1B84-12B6-F3A6-73E85ACDC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06822" y="584136"/>
              <a:ext cx="4605199" cy="333281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BBCA46E-3F28-4293-02A6-ABED4C0A5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20607" y="440276"/>
              <a:ext cx="2343899" cy="3083766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EC5156D-B8FE-A8B4-AB22-6AF056A03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8304" y="565612"/>
            <a:ext cx="4629871" cy="343605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FE95026-0A3C-140E-AC19-543134E35ADB}"/>
              </a:ext>
            </a:extLst>
          </p:cNvPr>
          <p:cNvGrpSpPr/>
          <p:nvPr/>
        </p:nvGrpSpPr>
        <p:grpSpPr>
          <a:xfrm>
            <a:off x="6824743" y="570380"/>
            <a:ext cx="5210391" cy="3418504"/>
            <a:chOff x="6684061" y="498911"/>
            <a:chExt cx="5210391" cy="3418504"/>
          </a:xfrm>
        </p:grpSpPr>
        <p:pic>
          <p:nvPicPr>
            <p:cNvPr id="14" name="Content Placeholder 21" descr="Screen Clipping">
              <a:extLst>
                <a:ext uri="{FF2B5EF4-FFF2-40B4-BE49-F238E27FC236}">
                  <a16:creationId xmlns:a16="http://schemas.microsoft.com/office/drawing/2014/main" id="{97DFA3B5-A262-C3F3-7731-2FDC71676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84061" y="498911"/>
              <a:ext cx="5210391" cy="3418504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AE9C9AD-FD81-300A-B61F-2A67CF5CA1FD}"/>
                </a:ext>
              </a:extLst>
            </p:cNvPr>
            <p:cNvSpPr/>
            <p:nvPr/>
          </p:nvSpPr>
          <p:spPr>
            <a:xfrm>
              <a:off x="9182676" y="677948"/>
              <a:ext cx="1451077" cy="94536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FF0000"/>
                </a:highlight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7206E36-A9F4-DE3E-5831-E6A74AD40CB8}"/>
              </a:ext>
            </a:extLst>
          </p:cNvPr>
          <p:cNvSpPr txBox="1"/>
          <p:nvPr/>
        </p:nvSpPr>
        <p:spPr>
          <a:xfrm>
            <a:off x="108534" y="3595694"/>
            <a:ext cx="6439421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 err="1"/>
              <a:t>However</a:t>
            </a:r>
            <a:r>
              <a:rPr lang="fr-CH" dirty="0"/>
              <a:t>.. In April </a:t>
            </a:r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removal</a:t>
            </a:r>
            <a:r>
              <a:rPr lang="fr-CH" dirty="0"/>
              <a:t> of the drift tube </a:t>
            </a:r>
            <a:r>
              <a:rPr lang="fr-CH" dirty="0" err="1"/>
              <a:t>inside</a:t>
            </a:r>
            <a:r>
              <a:rPr lang="fr-CH" dirty="0"/>
              <a:t> the </a:t>
            </a:r>
            <a:r>
              <a:rPr lang="fr-CH" dirty="0" err="1"/>
              <a:t>solenoid</a:t>
            </a:r>
            <a:r>
              <a:rPr lang="fr-CH" dirty="0"/>
              <a:t> for a modification on the </a:t>
            </a:r>
            <a:r>
              <a:rPr lang="fr-CH" dirty="0" err="1"/>
              <a:t>gas</a:t>
            </a:r>
            <a:r>
              <a:rPr lang="fr-CH" dirty="0"/>
              <a:t> injection line, the collector end cap came off. A crash </a:t>
            </a:r>
            <a:r>
              <a:rPr lang="fr-CH" dirty="0" err="1"/>
              <a:t>repair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carried</a:t>
            </a:r>
            <a:r>
              <a:rPr lang="fr-CH" dirty="0"/>
              <a:t> out, the parts </a:t>
            </a:r>
            <a:r>
              <a:rPr lang="fr-CH" dirty="0" err="1"/>
              <a:t>reassembled</a:t>
            </a:r>
            <a:r>
              <a:rPr lang="fr-CH" dirty="0"/>
              <a:t>, </a:t>
            </a:r>
            <a:r>
              <a:rPr lang="fr-CH" dirty="0" err="1"/>
              <a:t>realigned</a:t>
            </a:r>
            <a:r>
              <a:rPr lang="fr-CH" dirty="0"/>
              <a:t> and EBIS </a:t>
            </a:r>
            <a:r>
              <a:rPr lang="fr-CH" dirty="0" err="1"/>
              <a:t>pumped</a:t>
            </a:r>
            <a:r>
              <a:rPr lang="fr-CH" dirty="0"/>
              <a:t> and </a:t>
            </a:r>
            <a:r>
              <a:rPr lang="fr-CH" dirty="0" err="1"/>
              <a:t>baked</a:t>
            </a:r>
            <a:r>
              <a:rPr lang="fr-CH" dirty="0"/>
              <a:t> out.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Beam </a:t>
            </a:r>
            <a:r>
              <a:rPr lang="fr-CH" dirty="0" err="1"/>
              <a:t>from</a:t>
            </a:r>
            <a:r>
              <a:rPr lang="fr-CH" dirty="0"/>
              <a:t> EBIS </a:t>
            </a:r>
            <a:r>
              <a:rPr lang="fr-CH" dirty="0" err="1"/>
              <a:t>expected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week</a:t>
            </a:r>
            <a:r>
              <a:rPr lang="fr-CH" dirty="0"/>
              <a:t>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dirty="0"/>
              <a:t>Delay on EBIS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commisioning</a:t>
            </a:r>
            <a:r>
              <a:rPr lang="fr-CH" dirty="0"/>
              <a:t> ~2 </a:t>
            </a:r>
            <a:r>
              <a:rPr lang="fr-CH" dirty="0" err="1"/>
              <a:t>wks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70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373A8-9E46-A3EC-9485-38E21C76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6930DA7-E570-CF54-1780-406F54B5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35" y="124811"/>
            <a:ext cx="8874238" cy="573464"/>
          </a:xfrm>
        </p:spPr>
        <p:txBody>
          <a:bodyPr>
            <a:noAutofit/>
          </a:bodyPr>
          <a:lstStyle/>
          <a:p>
            <a:r>
              <a:rPr lang="en-US" sz="3600" u="sng" dirty="0"/>
              <a:t>HIE ISOLDE LINAC 1/2</a:t>
            </a:r>
            <a:r>
              <a:rPr lang="en-US" sz="3600" b="0" u="sng" dirty="0"/>
              <a:t>: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1B36F5F-D201-A5BF-3002-B189DE476F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9" b="2423"/>
          <a:stretch/>
        </p:blipFill>
        <p:spPr>
          <a:xfrm>
            <a:off x="6622520" y="411543"/>
            <a:ext cx="5240166" cy="24886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354718-2FCE-D2F9-A151-2CA725684D1F}"/>
              </a:ext>
            </a:extLst>
          </p:cNvPr>
          <p:cNvSpPr txBox="1"/>
          <p:nvPr/>
        </p:nvSpPr>
        <p:spPr>
          <a:xfrm rot="20772757">
            <a:off x="8559153" y="840250"/>
            <a:ext cx="1640769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H</a:t>
            </a:r>
            <a:r>
              <a:rPr lang="en-GB" sz="1000" dirty="0"/>
              <a:t>IE ISOLDE SC LINAC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AAB2AC-C97D-1458-2797-65776303B202}"/>
              </a:ext>
            </a:extLst>
          </p:cNvPr>
          <p:cNvSpPr txBox="1"/>
          <p:nvPr/>
        </p:nvSpPr>
        <p:spPr>
          <a:xfrm>
            <a:off x="163135" y="697677"/>
            <a:ext cx="6322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/>
              <a:t>The </a:t>
            </a:r>
            <a:r>
              <a:rPr lang="fr-CH" sz="1800" dirty="0" err="1"/>
              <a:t>cooldown</a:t>
            </a:r>
            <a:r>
              <a:rPr lang="fr-CH" sz="1800" dirty="0"/>
              <a:t> and </a:t>
            </a:r>
            <a:r>
              <a:rPr lang="fr-CH" sz="1800" dirty="0" err="1"/>
              <a:t>filling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LHe</a:t>
            </a:r>
            <a:r>
              <a:rPr lang="fr-CH" sz="1800" dirty="0"/>
              <a:t> of the Cryo Modules </a:t>
            </a:r>
            <a:r>
              <a:rPr lang="fr-CH" sz="1800" dirty="0" err="1"/>
              <a:t>finished</a:t>
            </a:r>
            <a:r>
              <a:rPr lang="fr-CH" sz="1800" dirty="0"/>
              <a:t> as </a:t>
            </a:r>
            <a:r>
              <a:rPr lang="fr-CH" sz="1800" dirty="0">
                <a:solidFill>
                  <a:srgbClr val="0055A0"/>
                </a:solidFill>
              </a:rPr>
              <a:t>per </a:t>
            </a:r>
            <a:r>
              <a:rPr lang="fr-CH" sz="1800" dirty="0" err="1">
                <a:solidFill>
                  <a:srgbClr val="0055A0"/>
                </a:solidFill>
              </a:rPr>
              <a:t>schedule</a:t>
            </a:r>
            <a:r>
              <a:rPr lang="fr-CH" sz="1800" dirty="0">
                <a:solidFill>
                  <a:srgbClr val="0055A0"/>
                </a:solidFill>
              </a:rPr>
              <a:t> </a:t>
            </a:r>
            <a:r>
              <a:rPr lang="fr-CH" sz="1800" dirty="0"/>
              <a:t>at the end of April. </a:t>
            </a:r>
            <a:r>
              <a:rPr lang="fr-CH" sz="1800" dirty="0" err="1"/>
              <a:t>Significant</a:t>
            </a:r>
            <a:r>
              <a:rPr lang="fr-CH" sz="1800" dirty="0"/>
              <a:t> </a:t>
            </a:r>
            <a:r>
              <a:rPr lang="fr-CH" sz="1800" dirty="0" err="1"/>
              <a:t>amount</a:t>
            </a:r>
            <a:r>
              <a:rPr lang="fr-CH" sz="1800" dirty="0"/>
              <a:t> of </a:t>
            </a:r>
            <a:r>
              <a:rPr lang="fr-CH" sz="1800" dirty="0" err="1"/>
              <a:t>improvements</a:t>
            </a:r>
            <a:r>
              <a:rPr lang="fr-CH" sz="1800" dirty="0"/>
              <a:t> and actions </a:t>
            </a:r>
            <a:r>
              <a:rPr lang="fr-CH" sz="1800" dirty="0" err="1"/>
              <a:t>realized</a:t>
            </a:r>
            <a:r>
              <a:rPr lang="fr-CH" sz="1800" dirty="0"/>
              <a:t> by the Cryo group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012348-2E26-FE0C-EA7D-3D210B25027E}"/>
              </a:ext>
            </a:extLst>
          </p:cNvPr>
          <p:cNvGrpSpPr/>
          <p:nvPr/>
        </p:nvGrpSpPr>
        <p:grpSpPr>
          <a:xfrm>
            <a:off x="6622520" y="2981796"/>
            <a:ext cx="5347514" cy="2551241"/>
            <a:chOff x="6528126" y="2981796"/>
            <a:chExt cx="5347514" cy="255124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A455D69-2DF2-6E80-D4DF-BE972BD9A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8126" y="3417453"/>
              <a:ext cx="2820778" cy="211558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B4C2E10-367D-59A6-2609-0E4B9A89D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54862" y="2981796"/>
              <a:ext cx="2820778" cy="2161831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3BE0F93-C1E3-5364-ABBB-A2585BEF052A}"/>
                </a:ext>
              </a:extLst>
            </p:cNvPr>
            <p:cNvSpPr txBox="1"/>
            <p:nvPr/>
          </p:nvSpPr>
          <p:spPr>
            <a:xfrm>
              <a:off x="9016241" y="5218603"/>
              <a:ext cx="223187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55A0"/>
                  </a:solidFill>
                </a:rPr>
                <a:t>4 HIE SRF </a:t>
              </a:r>
              <a:r>
                <a:rPr lang="en-US" sz="1400" dirty="0" err="1">
                  <a:solidFill>
                    <a:srgbClr val="0055A0"/>
                  </a:solidFill>
                </a:rPr>
                <a:t>Cryo</a:t>
              </a:r>
              <a:r>
                <a:rPr lang="en-US" sz="1400" dirty="0">
                  <a:solidFill>
                    <a:srgbClr val="0055A0"/>
                  </a:solidFill>
                </a:rPr>
                <a:t> Modules</a:t>
              </a:r>
              <a:endParaRPr lang="en-GB" sz="1400" dirty="0">
                <a:solidFill>
                  <a:srgbClr val="0055A0"/>
                </a:solidFill>
              </a:endParaRPr>
            </a:p>
          </p:txBody>
        </p:sp>
      </p:grpSp>
      <p:pic>
        <p:nvPicPr>
          <p:cNvPr id="25" name="Picture 2" descr="zoom">
            <a:extLst>
              <a:ext uri="{FF2B5EF4-FFF2-40B4-BE49-F238E27FC236}">
                <a16:creationId xmlns:a16="http://schemas.microsoft.com/office/drawing/2014/main" id="{943858E2-5A99-51D1-57F4-4102817C6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92" y="2294560"/>
            <a:ext cx="431641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DA85E2A-8303-6487-13B4-CC9B37CEC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9047" y="3012173"/>
            <a:ext cx="4947111" cy="27369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1B598D1-D035-D292-AB21-DB0ADCE52FEC}"/>
              </a:ext>
            </a:extLst>
          </p:cNvPr>
          <p:cNvSpPr txBox="1"/>
          <p:nvPr/>
        </p:nvSpPr>
        <p:spPr>
          <a:xfrm>
            <a:off x="163135" y="1837904"/>
            <a:ext cx="63227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Total refurbishment of the </a:t>
            </a:r>
            <a:r>
              <a:rPr lang="en-GB" dirty="0" err="1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Cryo</a:t>
            </a:r>
            <a:r>
              <a:rPr lang="en-GB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 Modules Process control</a:t>
            </a:r>
            <a:endParaRPr lang="en-GB" dirty="0">
              <a:solidFill>
                <a:srgbClr val="0055A0"/>
              </a:solidFill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Mirror tests in order to validate new process before 	loading into the PLC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Commissioning to validate different modes: Precool 	down, Cooldown, Filling, Nominal, Stand by and Off</a:t>
            </a:r>
            <a:endParaRPr lang="en-GB" dirty="0">
              <a:solidFill>
                <a:srgbClr val="0055A0"/>
              </a:solidFill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Valves position checking in case of </a:t>
            </a:r>
            <a:r>
              <a:rPr lang="en-GB" sz="1800" dirty="0" err="1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Cryoplant</a:t>
            </a: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 Failure</a:t>
            </a:r>
            <a:endParaRPr lang="en-GB" dirty="0">
              <a:solidFill>
                <a:srgbClr val="0055A0"/>
              </a:solidFill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Automatic reconnection after </a:t>
            </a:r>
            <a:r>
              <a:rPr lang="en-GB" sz="1800" dirty="0" err="1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Cryoplant</a:t>
            </a: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 restarting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  <a:ea typeface="Calibri" panose="020F0502020204030204" pitchFamily="34" charset="0"/>
              </a:rPr>
              <a:t>C</a:t>
            </a: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ompressed Air back up system installed and tested during the maintenance period which guarantees an autonomy of 4 hours in case of CERN </a:t>
            </a:r>
            <a:r>
              <a:rPr lang="en-GB" dirty="0">
                <a:solidFill>
                  <a:srgbClr val="0055A0"/>
                </a:solidFill>
                <a:ea typeface="Calibri" panose="020F0502020204030204" pitchFamily="34" charset="0"/>
              </a:rPr>
              <a:t>C</a:t>
            </a:r>
            <a:r>
              <a:rPr lang="en-GB" sz="1800" dirty="0">
                <a:solidFill>
                  <a:srgbClr val="0055A0"/>
                </a:solidFill>
                <a:effectLst/>
                <a:ea typeface="Calibri" panose="020F0502020204030204" pitchFamily="34" charset="0"/>
              </a:rPr>
              <a:t>ompressed Air failure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7F2217-BC77-AEA5-A127-34D66090C5B0}"/>
              </a:ext>
            </a:extLst>
          </p:cNvPr>
          <p:cNvSpPr txBox="1"/>
          <p:nvPr/>
        </p:nvSpPr>
        <p:spPr>
          <a:xfrm>
            <a:off x="220462" y="2325390"/>
            <a:ext cx="6322725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HIE ISOLDE </a:t>
            </a:r>
            <a:r>
              <a:rPr lang="en-GB" sz="1800" dirty="0" err="1"/>
              <a:t>Cryo</a:t>
            </a:r>
            <a:r>
              <a:rPr lang="en-GB" sz="1800" dirty="0"/>
              <a:t>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Tests were performed during the ‘22 warm-up phase with </a:t>
            </a:r>
            <a:r>
              <a:rPr lang="en-GB" sz="1800" dirty="0" err="1"/>
              <a:t>LHe</a:t>
            </a:r>
            <a:r>
              <a:rPr lang="en-GB" sz="1800" dirty="0"/>
              <a:t> at LN2 temperature circulating in the shields in the frame of a study </a:t>
            </a:r>
            <a:r>
              <a:rPr lang="en-US" sz="1800" dirty="0"/>
              <a:t>to maintain </a:t>
            </a:r>
            <a:r>
              <a:rPr lang="en-US" sz="1800" dirty="0" err="1"/>
              <a:t>GHe</a:t>
            </a:r>
            <a:r>
              <a:rPr lang="en-US" sz="1800" dirty="0"/>
              <a:t> or LN2 circulation in the CM thermal shields keeping the CMs below 100K. During unexpected </a:t>
            </a:r>
            <a:r>
              <a:rPr lang="en-US" sz="1800" dirty="0" err="1"/>
              <a:t>cryo</a:t>
            </a:r>
            <a:r>
              <a:rPr lang="en-US" sz="1800" dirty="0"/>
              <a:t> plant stops as well as maintenance this would reduce the impact on the SRF cavities </a:t>
            </a:r>
            <a:r>
              <a:rPr lang="en-GB" sz="1800" dirty="0"/>
              <a:t>(possible gain for commissioning time, thermal stresses, long term machine performance….) </a:t>
            </a:r>
          </a:p>
          <a:p>
            <a:pPr lvl="1"/>
            <a:r>
              <a:rPr lang="en-GB" sz="1800" dirty="0"/>
              <a:t>The </a:t>
            </a:r>
            <a:r>
              <a:rPr lang="en-GB" sz="1800" dirty="0" err="1"/>
              <a:t>Cryo</a:t>
            </a:r>
            <a:r>
              <a:rPr lang="en-GB" sz="1800" dirty="0"/>
              <a:t> group will perform a pre-study if benefits are confirmed and probability that resources to implement the solution are available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217669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373A8-9E46-A3EC-9485-38E21C76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6930DA7-E570-CF54-1780-406F54B5C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35" y="124811"/>
            <a:ext cx="8874238" cy="573464"/>
          </a:xfrm>
        </p:spPr>
        <p:txBody>
          <a:bodyPr>
            <a:noAutofit/>
          </a:bodyPr>
          <a:lstStyle/>
          <a:p>
            <a:r>
              <a:rPr lang="en-US" sz="3600" u="sng" dirty="0"/>
              <a:t>HIE ISOLDE LINAC 2/2</a:t>
            </a:r>
            <a:r>
              <a:rPr lang="en-US" sz="3600" b="0" u="sng" dirty="0"/>
              <a:t>: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AAB2AC-C97D-1458-2797-65776303B202}"/>
              </a:ext>
            </a:extLst>
          </p:cNvPr>
          <p:cNvSpPr txBox="1"/>
          <p:nvPr/>
        </p:nvSpPr>
        <p:spPr>
          <a:xfrm>
            <a:off x="272127" y="2912794"/>
            <a:ext cx="6322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 new version of the FESA class has been </a:t>
            </a:r>
            <a:r>
              <a:rPr lang="fr-CH" dirty="0" err="1"/>
              <a:t>deployed</a:t>
            </a:r>
            <a:r>
              <a:rPr lang="fr-CH" dirty="0"/>
              <a:t> </a:t>
            </a:r>
            <a:r>
              <a:rPr lang="fr-CH" dirty="0" err="1"/>
              <a:t>allowing</a:t>
            </a:r>
            <a:r>
              <a:rPr lang="fr-CH" dirty="0"/>
              <a:t> </a:t>
            </a:r>
            <a:r>
              <a:rPr lang="fr-CH" dirty="0" err="1"/>
              <a:t>controlled</a:t>
            </a:r>
            <a:r>
              <a:rPr lang="fr-CH" dirty="0"/>
              <a:t> </a:t>
            </a:r>
            <a:r>
              <a:rPr lang="fr-CH" dirty="0" err="1"/>
              <a:t>automatic</a:t>
            </a:r>
            <a:r>
              <a:rPr lang="fr-CH" dirty="0"/>
              <a:t> restart </a:t>
            </a:r>
            <a:r>
              <a:rPr lang="fr-CH" dirty="0" err="1"/>
              <a:t>after</a:t>
            </a:r>
            <a:r>
              <a:rPr lang="fr-CH" dirty="0"/>
              <a:t> a </a:t>
            </a:r>
            <a:r>
              <a:rPr lang="fr-CH" dirty="0" err="1"/>
              <a:t>cavity</a:t>
            </a:r>
            <a:r>
              <a:rPr lang="fr-CH" dirty="0"/>
              <a:t> trip. The </a:t>
            </a:r>
            <a:r>
              <a:rPr lang="fr-CH" dirty="0" err="1"/>
              <a:t>latest</a:t>
            </a:r>
            <a:r>
              <a:rPr lang="fr-CH" dirty="0"/>
              <a:t> version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 for the run.</a:t>
            </a:r>
            <a:endParaRPr lang="fr-CH" sz="18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F535CBE-D1AA-6038-2A09-B2EEBC7A1106}"/>
              </a:ext>
            </a:extLst>
          </p:cNvPr>
          <p:cNvGrpSpPr/>
          <p:nvPr/>
        </p:nvGrpSpPr>
        <p:grpSpPr>
          <a:xfrm>
            <a:off x="6334390" y="612720"/>
            <a:ext cx="5694475" cy="4500127"/>
            <a:chOff x="6334390" y="393310"/>
            <a:chExt cx="5694475" cy="4500127"/>
          </a:xfrm>
        </p:grpSpPr>
        <p:pic>
          <p:nvPicPr>
            <p:cNvPr id="9" name="Picture 8" descr="A person sitting at a desk with multiple computer screens&#10;&#10;Description automatically generated with low confidence">
              <a:extLst>
                <a:ext uri="{FF2B5EF4-FFF2-40B4-BE49-F238E27FC236}">
                  <a16:creationId xmlns:a16="http://schemas.microsoft.com/office/drawing/2014/main" id="{9D101FE9-E9C2-ED36-0805-71CC09949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4390" y="2459901"/>
              <a:ext cx="3244715" cy="24335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CBF747-CC62-5267-501F-6AF6B9608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1752" y="393310"/>
              <a:ext cx="3967113" cy="2543508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0CDB213-AC9B-231C-7EBF-BC37441B64FA}"/>
              </a:ext>
            </a:extLst>
          </p:cNvPr>
          <p:cNvGrpSpPr/>
          <p:nvPr/>
        </p:nvGrpSpPr>
        <p:grpSpPr>
          <a:xfrm>
            <a:off x="7486260" y="112185"/>
            <a:ext cx="4569127" cy="5724433"/>
            <a:chOff x="7459738" y="124811"/>
            <a:chExt cx="4569127" cy="572443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B1B821F-BB81-BA70-625D-7927209EA7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49"/>
            <a:stretch/>
          </p:blipFill>
          <p:spPr>
            <a:xfrm>
              <a:off x="7485440" y="364654"/>
              <a:ext cx="4543425" cy="5115258"/>
            </a:xfrm>
            <a:prstGeom prst="rect">
              <a:avLst/>
            </a:prstGeom>
            <a:ln w="12700">
              <a:solidFill>
                <a:schemeClr val="accent5"/>
              </a:solidFill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B262AC7-E455-F191-3213-3096503CD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59738" y="124811"/>
              <a:ext cx="1781175" cy="40957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C7FD3A-982E-3555-833D-6AFD343ACCBB}"/>
                </a:ext>
              </a:extLst>
            </p:cNvPr>
            <p:cNvSpPr txBox="1"/>
            <p:nvPr/>
          </p:nvSpPr>
          <p:spPr>
            <a:xfrm>
              <a:off x="8488609" y="5479912"/>
              <a:ext cx="827314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79%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E8CA717-2B7E-00E4-3E21-4596FEE3D8EA}"/>
              </a:ext>
            </a:extLst>
          </p:cNvPr>
          <p:cNvSpPr txBox="1"/>
          <p:nvPr/>
        </p:nvSpPr>
        <p:spPr>
          <a:xfrm>
            <a:off x="272127" y="705379"/>
            <a:ext cx="65190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Tweaking</a:t>
            </a:r>
            <a:r>
              <a:rPr lang="fr-CH" sz="1800" dirty="0"/>
              <a:t> of </a:t>
            </a:r>
            <a:r>
              <a:rPr lang="fr-CH" sz="1800" dirty="0" err="1"/>
              <a:t>their</a:t>
            </a:r>
            <a:r>
              <a:rPr lang="fr-CH" sz="1800" dirty="0"/>
              <a:t> </a:t>
            </a:r>
            <a:r>
              <a:rPr lang="fr-CH" sz="1800" dirty="0" err="1"/>
              <a:t>systems</a:t>
            </a:r>
            <a:r>
              <a:rPr lang="fr-CH" sz="1800" dirty="0"/>
              <a:t> by the RF and Cryo experts </a:t>
            </a:r>
            <a:r>
              <a:rPr lang="fr-CH" sz="1800" dirty="0" err="1"/>
              <a:t>during</a:t>
            </a:r>
            <a:r>
              <a:rPr lang="fr-CH" sz="1800" dirty="0"/>
              <a:t> the </a:t>
            </a:r>
            <a:r>
              <a:rPr lang="fr-CH" sz="1800" dirty="0" err="1"/>
              <a:t>reconditioning</a:t>
            </a:r>
            <a:r>
              <a:rPr lang="fr-CH" sz="1800" dirty="0"/>
              <a:t> of the SRF </a:t>
            </a:r>
            <a:r>
              <a:rPr lang="fr-CH" sz="1800" dirty="0" err="1"/>
              <a:t>cavities</a:t>
            </a:r>
            <a:r>
              <a:rPr lang="fr-CH" sz="1800" dirty="0"/>
              <a:t> </a:t>
            </a:r>
            <a:r>
              <a:rPr lang="fr-CH" sz="1800" dirty="0" err="1"/>
              <a:t>seem</a:t>
            </a:r>
            <a:r>
              <a:rPr lang="fr-CH" sz="1800" dirty="0"/>
              <a:t> to have </a:t>
            </a:r>
            <a:r>
              <a:rPr lang="fr-CH" sz="1800" dirty="0" err="1"/>
              <a:t>paid</a:t>
            </a:r>
            <a:r>
              <a:rPr lang="fr-CH" sz="1800" dirty="0"/>
              <a:t> off.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 stable total gradient of the HIE SC LINAC of </a:t>
            </a:r>
            <a:r>
              <a:rPr lang="fr-CH" b="1" dirty="0"/>
              <a:t>79%</a:t>
            </a:r>
            <a:r>
              <a:rPr lang="fr-CH" dirty="0"/>
              <a:t> (95 MV/m out of 120 MV/m) has been </a:t>
            </a:r>
            <a:r>
              <a:rPr lang="fr-CH" dirty="0" err="1"/>
              <a:t>achieved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Last </a:t>
            </a:r>
            <a:r>
              <a:rPr lang="fr-CH" dirty="0" err="1"/>
              <a:t>year</a:t>
            </a:r>
            <a:r>
              <a:rPr lang="fr-CH" dirty="0"/>
              <a:t> the run </a:t>
            </a:r>
            <a:r>
              <a:rPr lang="fr-CH" dirty="0" err="1"/>
              <a:t>started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b="1" dirty="0"/>
              <a:t>74%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degraded</a:t>
            </a:r>
            <a:r>
              <a:rPr lang="fr-CH" dirty="0"/>
              <a:t> (</a:t>
            </a:r>
            <a:r>
              <a:rPr lang="fr-CH" dirty="0" err="1"/>
              <a:t>loss</a:t>
            </a:r>
            <a:r>
              <a:rPr lang="fr-CH" dirty="0"/>
              <a:t> of 2 </a:t>
            </a:r>
            <a:r>
              <a:rPr lang="fr-CH" dirty="0" err="1"/>
              <a:t>cavities</a:t>
            </a:r>
            <a:r>
              <a:rPr lang="fr-CH" dirty="0"/>
              <a:t>) to </a:t>
            </a:r>
            <a:r>
              <a:rPr lang="fr-CH" b="1" dirty="0"/>
              <a:t>69%</a:t>
            </a:r>
            <a:r>
              <a:rPr lang="fr-CH" dirty="0"/>
              <a:t> </a:t>
            </a:r>
            <a:r>
              <a:rPr lang="fr-CH" dirty="0" err="1"/>
              <a:t>towards</a:t>
            </a:r>
            <a:r>
              <a:rPr lang="fr-CH" dirty="0"/>
              <a:t> the end of the run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E09E70-BD3D-A11C-78CF-9CA11E289B8D}"/>
              </a:ext>
            </a:extLst>
          </p:cNvPr>
          <p:cNvGrpSpPr/>
          <p:nvPr/>
        </p:nvGrpSpPr>
        <p:grpSpPr>
          <a:xfrm>
            <a:off x="436178" y="2581510"/>
            <a:ext cx="6802742" cy="3145320"/>
            <a:chOff x="608517" y="2691298"/>
            <a:chExt cx="6802742" cy="314532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139ADD9-B44E-8E5F-7E00-4F36097BE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63269" y="2691298"/>
              <a:ext cx="4247990" cy="3145320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FB591B0-B4DE-9D87-D6CA-85DB3FC3E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8517" y="3335940"/>
              <a:ext cx="2362200" cy="2466975"/>
            </a:xfrm>
            <a:prstGeom prst="rect">
              <a:avLst/>
            </a:prstGeom>
            <a:ln>
              <a:solidFill>
                <a:srgbClr val="30303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15774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06979C-AC7B-994B-C93B-58ADFE0B7142}"/>
              </a:ext>
            </a:extLst>
          </p:cNvPr>
          <p:cNvSpPr txBox="1"/>
          <p:nvPr/>
        </p:nvSpPr>
        <p:spPr>
          <a:xfrm>
            <a:off x="323850" y="222250"/>
            <a:ext cx="3846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Vacuum issues REX 9-gap</a:t>
            </a:r>
            <a:endParaRPr lang="en-GB" sz="2800" dirty="0"/>
          </a:p>
        </p:txBody>
      </p:sp>
      <p:pic>
        <p:nvPicPr>
          <p:cNvPr id="6" name="Picture 5" descr="A close-up of a device&#10;&#10;Description automatically generated with low confidence">
            <a:extLst>
              <a:ext uri="{FF2B5EF4-FFF2-40B4-BE49-F238E27FC236}">
                <a16:creationId xmlns:a16="http://schemas.microsoft.com/office/drawing/2014/main" id="{CD3F6A24-5483-4253-12CB-689E0F3482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062" y="677943"/>
            <a:ext cx="4396738" cy="24731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109F62-5042-41A1-F0FF-D2CDE6538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1914526"/>
            <a:ext cx="4724398" cy="2657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5BE7EE-109F-ACD6-2101-75E83B16F586}"/>
              </a:ext>
            </a:extLst>
          </p:cNvPr>
          <p:cNvSpPr txBox="1"/>
          <p:nvPr/>
        </p:nvSpPr>
        <p:spPr>
          <a:xfrm>
            <a:off x="8274704" y="181135"/>
            <a:ext cx="108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Yesterday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564E8A-DF12-6CFA-0A64-E4826000A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220" y="3823570"/>
            <a:ext cx="3141983" cy="2356487"/>
          </a:xfrm>
          <a:prstGeom prst="rect">
            <a:avLst/>
          </a:prstGeom>
        </p:spPr>
      </p:pic>
      <p:pic>
        <p:nvPicPr>
          <p:cNvPr id="11" name="Picture 10" descr="A picture containing text, screenshot, display&#10;&#10;Description automatically generated">
            <a:extLst>
              <a:ext uri="{FF2B5EF4-FFF2-40B4-BE49-F238E27FC236}">
                <a16:creationId xmlns:a16="http://schemas.microsoft.com/office/drawing/2014/main" id="{76869472-77DB-D043-CB14-8EF8EC6285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3915963"/>
            <a:ext cx="2895600" cy="2171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FCB409-D535-96EB-9DB9-DF348D79D9C6}"/>
              </a:ext>
            </a:extLst>
          </p:cNvPr>
          <p:cNvSpPr txBox="1"/>
          <p:nvPr/>
        </p:nvSpPr>
        <p:spPr>
          <a:xfrm>
            <a:off x="8450522" y="3321920"/>
            <a:ext cx="73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Today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B7E71D-5DA0-52C4-56B4-F34B574AEDE0}"/>
              </a:ext>
            </a:extLst>
          </p:cNvPr>
          <p:cNvSpPr txBox="1"/>
          <p:nvPr/>
        </p:nvSpPr>
        <p:spPr>
          <a:xfrm>
            <a:off x="1332227" y="5494020"/>
            <a:ext cx="3355343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dirty="0" err="1"/>
              <a:t>Leak</a:t>
            </a:r>
            <a:r>
              <a:rPr lang="fr-CH" dirty="0"/>
              <a:t> 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seems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solved</a:t>
            </a:r>
            <a:r>
              <a:rPr lang="fr-CH" dirty="0"/>
              <a:t>. But </a:t>
            </a:r>
            <a:r>
              <a:rPr lang="fr-CH" dirty="0" err="1"/>
              <a:t>such</a:t>
            </a:r>
            <a:r>
              <a:rPr lang="fr-CH" dirty="0"/>
              <a:t> </a:t>
            </a:r>
            <a:r>
              <a:rPr lang="fr-CH" dirty="0" err="1"/>
              <a:t>inteventions</a:t>
            </a:r>
            <a:r>
              <a:rPr lang="fr-CH" dirty="0"/>
              <a:t> </a:t>
            </a:r>
            <a:r>
              <a:rPr lang="fr-CH" dirty="0" err="1"/>
              <a:t>eat</a:t>
            </a:r>
            <a:r>
              <a:rPr lang="fr-CH" dirty="0"/>
              <a:t> </a:t>
            </a:r>
            <a:r>
              <a:rPr lang="fr-CH" dirty="0" err="1"/>
              <a:t>into</a:t>
            </a:r>
            <a:r>
              <a:rPr lang="fr-CH" dirty="0"/>
              <a:t> commissioning time…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743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1897</Words>
  <Application>Microsoft Office PowerPoint</Application>
  <PresentationFormat>Widescreen</PresentationFormat>
  <Paragraphs>718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Source Sans Pro</vt:lpstr>
      <vt:lpstr>Symbol</vt:lpstr>
      <vt:lpstr>Office Theme</vt:lpstr>
      <vt:lpstr>PowerPoint Presentation</vt:lpstr>
      <vt:lpstr>PowerPoint Presentation</vt:lpstr>
      <vt:lpstr>YETS activities for the primary areas (since last INTC)</vt:lpstr>
      <vt:lpstr>Coupling table piston</vt:lpstr>
      <vt:lpstr>Yearly Technical Stop and restart: </vt:lpstr>
      <vt:lpstr>REX EBIS charge breeder: </vt:lpstr>
      <vt:lpstr>HIE ISOLDE LINAC 1/2: </vt:lpstr>
      <vt:lpstr>HIE ISOLDE LINAC 2/2: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 activities for the primary area</dc:title>
  <dc:creator>Joachim Vollaire</dc:creator>
  <cp:lastModifiedBy>Karl Johnston</cp:lastModifiedBy>
  <cp:revision>45</cp:revision>
  <dcterms:created xsi:type="dcterms:W3CDTF">2023-02-07T09:49:58Z</dcterms:created>
  <dcterms:modified xsi:type="dcterms:W3CDTF">2023-05-31T11:39:09Z</dcterms:modified>
</cp:coreProperties>
</file>