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67" r:id="rId2"/>
    <p:sldMasterId id="2147483782" r:id="rId3"/>
    <p:sldMasterId id="2147483797" r:id="rId4"/>
  </p:sldMasterIdLst>
  <p:notesMasterIdLst>
    <p:notesMasterId r:id="rId16"/>
  </p:notesMasterIdLst>
  <p:sldIdLst>
    <p:sldId id="260" r:id="rId5"/>
    <p:sldId id="290" r:id="rId6"/>
    <p:sldId id="510" r:id="rId7"/>
    <p:sldId id="296" r:id="rId8"/>
    <p:sldId id="509" r:id="rId9"/>
    <p:sldId id="512" r:id="rId10"/>
    <p:sldId id="513" r:id="rId11"/>
    <p:sldId id="516" r:id="rId12"/>
    <p:sldId id="279" r:id="rId13"/>
    <p:sldId id="286" r:id="rId14"/>
    <p:sldId id="29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9933"/>
    <a:srgbClr val="CC0066"/>
    <a:srgbClr val="0000CC"/>
    <a:srgbClr val="FFFF99"/>
    <a:srgbClr val="009999"/>
    <a:srgbClr val="3333FF"/>
    <a:srgbClr val="CC00CC"/>
    <a:srgbClr val="0033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3C8437-52A4-4A3B-8EAF-290782EB96BC}" v="1" dt="2023-05-30T12:10:00.7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6" autoAdjust="0"/>
    <p:restoredTop sz="94660"/>
  </p:normalViewPr>
  <p:slideViewPr>
    <p:cSldViewPr>
      <p:cViewPr varScale="1">
        <p:scale>
          <a:sx n="83" d="100"/>
          <a:sy n="83" d="100"/>
        </p:scale>
        <p:origin x="125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phia Heinz" userId="1d2331963dc040c5" providerId="LiveId" clId="{3E3C8437-52A4-4A3B-8EAF-290782EB96BC}"/>
    <pc:docChg chg="undo custSel modSld">
      <pc:chgData name="Sophia Heinz" userId="1d2331963dc040c5" providerId="LiveId" clId="{3E3C8437-52A4-4A3B-8EAF-290782EB96BC}" dt="2023-05-30T12:18:41.174" v="553" actId="20577"/>
      <pc:docMkLst>
        <pc:docMk/>
      </pc:docMkLst>
      <pc:sldChg chg="addSp delSp modSp mod">
        <pc:chgData name="Sophia Heinz" userId="1d2331963dc040c5" providerId="LiveId" clId="{3E3C8437-52A4-4A3B-8EAF-290782EB96BC}" dt="2023-05-30T12:18:41.174" v="553" actId="20577"/>
        <pc:sldMkLst>
          <pc:docMk/>
          <pc:sldMk cId="833796000" sldId="260"/>
        </pc:sldMkLst>
        <pc:spChg chg="mod">
          <ac:chgData name="Sophia Heinz" userId="1d2331963dc040c5" providerId="LiveId" clId="{3E3C8437-52A4-4A3B-8EAF-290782EB96BC}" dt="2023-05-30T12:17:37.530" v="538" actId="20577"/>
          <ac:spMkLst>
            <pc:docMk/>
            <pc:sldMk cId="833796000" sldId="260"/>
            <ac:spMk id="2" creationId="{00000000-0000-0000-0000-000000000000}"/>
          </ac:spMkLst>
        </pc:spChg>
        <pc:spChg chg="add mod">
          <ac:chgData name="Sophia Heinz" userId="1d2331963dc040c5" providerId="LiveId" clId="{3E3C8437-52A4-4A3B-8EAF-290782EB96BC}" dt="2023-05-30T12:18:41.174" v="553" actId="20577"/>
          <ac:spMkLst>
            <pc:docMk/>
            <pc:sldMk cId="833796000" sldId="260"/>
            <ac:spMk id="3" creationId="{B26A33E0-D4E1-42C7-996A-69AEC4FA806F}"/>
          </ac:spMkLst>
        </pc:spChg>
        <pc:spChg chg="add del">
          <ac:chgData name="Sophia Heinz" userId="1d2331963dc040c5" providerId="LiveId" clId="{3E3C8437-52A4-4A3B-8EAF-290782EB96BC}" dt="2023-05-30T12:06:55.901" v="234" actId="478"/>
          <ac:spMkLst>
            <pc:docMk/>
            <pc:sldMk cId="833796000" sldId="260"/>
            <ac:spMk id="5" creationId="{00000000-0000-0000-0000-000000000000}"/>
          </ac:spMkLst>
        </pc:spChg>
        <pc:spChg chg="mod">
          <ac:chgData name="Sophia Heinz" userId="1d2331963dc040c5" providerId="LiveId" clId="{3E3C8437-52A4-4A3B-8EAF-290782EB96BC}" dt="2023-05-30T12:14:03.910" v="504" actId="120"/>
          <ac:spMkLst>
            <pc:docMk/>
            <pc:sldMk cId="833796000" sldId="260"/>
            <ac:spMk id="7" creationId="{00000000-0000-0000-0000-000000000000}"/>
          </ac:spMkLst>
        </pc:spChg>
        <pc:spChg chg="mod">
          <ac:chgData name="Sophia Heinz" userId="1d2331963dc040c5" providerId="LiveId" clId="{3E3C8437-52A4-4A3B-8EAF-290782EB96BC}" dt="2023-05-30T12:14:17.567" v="513" actId="1037"/>
          <ac:spMkLst>
            <pc:docMk/>
            <pc:sldMk cId="833796000" sldId="260"/>
            <ac:spMk id="8" creationId="{00000000-0000-0000-0000-000000000000}"/>
          </ac:spMkLst>
        </pc:spChg>
        <pc:spChg chg="add del mod">
          <ac:chgData name="Sophia Heinz" userId="1d2331963dc040c5" providerId="LiveId" clId="{3E3C8437-52A4-4A3B-8EAF-290782EB96BC}" dt="2023-05-30T12:11:56.333" v="450" actId="478"/>
          <ac:spMkLst>
            <pc:docMk/>
            <pc:sldMk cId="833796000" sldId="260"/>
            <ac:spMk id="1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D8738-E92B-4DCD-B654-A91D86CB78DA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C73A0-4697-4526-87A7-468156B05C4C}" type="slidenum">
              <a:rPr lang="ru-RU" smtClean="0"/>
              <a:pPr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318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5D4D80-92CD-45A0-A42C-A541D020CA89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318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0998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C73A0-4697-4526-87A7-468156B05C4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146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6B411C-F2BE-40E0-87CE-6E603672D535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8BD7F-8EB9-4046-97F2-FC79C216B08B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6B5EE7-7FFF-46BF-B197-5F8AD77E218E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CBB9D3-6A5E-4E29-81DE-975B1D27050E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58325E-EECE-4FDA-A4C2-C594EE5F05FB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6B467-E28A-4038-800C-04B3CA320C58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3A8747-A73C-4BFE-A64A-598CE704BE40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331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3D42F8-2C34-48DB-B4D3-EF0858937F18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20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8593AF-B168-45F2-9213-D083DFA0DCF0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497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77ABE5-4D30-4328-B948-3C337696CE1E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1635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7F162-8DFF-4918-B471-EDAC76741910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992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00DF0F-C959-43E8-A75A-7D20279F2A7E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E60762-928C-4D8F-B393-86F5F03E8CE8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848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364B1F-3667-4A35-B1AA-2A0C065B1FBD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673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7660CC-12B1-41DE-B2ED-8573551C85C5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620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9F280-0891-4AD9-891E-DCE8B94C76F0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0203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95DF4D-4CDD-4DF5-AA5C-B0F2AB3D97AA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4676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FEDAC2-CF1B-4238-ADF8-6EEDE9595DC0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306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213D99-9D68-46BF-8857-316B2527F567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1883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E802F8-A640-4A75-8ABD-B981C4AA3556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309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93E5A-A8D7-4AFF-8EE6-01170014015A}" type="slidenum">
              <a:rPr lang="de-DE" altLang="de-DE">
                <a:solidFill>
                  <a:srgbClr val="000000"/>
                </a:solidFill>
              </a:rPr>
              <a:pPr/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5257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8652F-8004-4E7F-A995-6864084EAE0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650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34C0BB-897A-4FD5-A6AA-DAB12503C5F8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A39E2-FBE0-4211-B3E0-2398285900F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80722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182A1-AE26-4FC2-9B5E-6F090DD0E4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02513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45634-BF03-4B11-9720-41B88B335D6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8065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7E13E-A794-4EE3-BCAC-763BA5FA53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42382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5710A-6D70-46D0-9DB5-233B7BBC68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35400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DD8A7-08A5-45E1-B033-46EBB76BDC1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99697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EB400-BFD0-4D32-AC4D-52EC7539669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1216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911ED-3089-441C-A74E-67C0962D1E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67246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62B3A-B25A-4A0E-A56F-53EFA02CEF6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1167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ADDA9-548A-4AC9-9021-B80F73CE24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6515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AEE485-4ED2-4A78-9E29-F9E19061DD68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9762C-F55A-4D8A-81A7-4F07DDC43A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55733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FFE48-F4EA-4F32-AC57-AC19D99530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3099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5B923-94D9-4B38-A93E-907EEA40F2A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26000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152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476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9522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1126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09345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2808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SOTANCP4,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28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8A3F46-C5DB-4AE5-8D4E-C56FB471CE49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876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184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346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332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SOTANCP4,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42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54E7C3-9AE8-4F3B-A28D-3E5CB1581D30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3D4893-8055-4F1D-84CD-F7DEFEEB1F0F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35982F-F644-460D-8746-DC23F33A7ABD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79209D-C078-40E1-BB27-B2BE114B780A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879E507-E6A9-4C05-BB2D-2A0506095394}" type="slidenum">
              <a:rPr lang="de-DE">
                <a:solidFill>
                  <a:srgbClr val="00000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de-DE">
              <a:solidFill>
                <a:srgbClr val="000000"/>
              </a:solidFill>
              <a:ea typeface="ＭＳ Ｐゴシック" pitchFamily="34" charset="-128"/>
            </a:endParaRPr>
          </a:p>
        </p:txBody>
      </p:sp>
      <p:pic>
        <p:nvPicPr>
          <p:cNvPr id="2" name="Picture 9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9300" y="6402388"/>
            <a:ext cx="914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10"/>
          <p:cNvSpPr>
            <a:spLocks noChangeShapeType="1"/>
          </p:cNvSpPr>
          <p:nvPr userDrawn="1"/>
        </p:nvSpPr>
        <p:spPr bwMode="auto">
          <a:xfrm flipH="1">
            <a:off x="1712913" y="6618288"/>
            <a:ext cx="7451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031" name="Line 11"/>
          <p:cNvSpPr>
            <a:spLocks noChangeShapeType="1"/>
          </p:cNvSpPr>
          <p:nvPr userDrawn="1"/>
        </p:nvSpPr>
        <p:spPr bwMode="auto">
          <a:xfrm>
            <a:off x="36513" y="6610350"/>
            <a:ext cx="611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>
            <a:extLst>
              <a:ext uri="{FF2B5EF4-FFF2-40B4-BE49-F238E27FC236}">
                <a16:creationId xmlns:a16="http://schemas.microsoft.com/office/drawing/2014/main" id="{6C82F642-DAB4-4BCA-870B-FA16A2F33B2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AF8CDE6-E54B-423E-BC2A-06AF840F308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00F53AD-4069-4948-809D-F27BCA07E81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9E04A8F-E5A4-4AB7-8DAF-253F51B3AF14}" type="slidenum">
              <a:rPr lang="de-DE" alt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  <p:pic>
        <p:nvPicPr>
          <p:cNvPr id="2" name="Picture 9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6402388"/>
            <a:ext cx="91440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10"/>
          <p:cNvSpPr>
            <a:spLocks noChangeShapeType="1"/>
          </p:cNvSpPr>
          <p:nvPr userDrawn="1"/>
        </p:nvSpPr>
        <p:spPr bwMode="auto">
          <a:xfrm flipH="1">
            <a:off x="1712913" y="6618288"/>
            <a:ext cx="7451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000000"/>
              </a:solidFill>
            </a:endParaRPr>
          </a:p>
        </p:txBody>
      </p:sp>
      <p:sp>
        <p:nvSpPr>
          <p:cNvPr id="1031" name="Line 11"/>
          <p:cNvSpPr>
            <a:spLocks noChangeShapeType="1"/>
          </p:cNvSpPr>
          <p:nvPr userDrawn="1"/>
        </p:nvSpPr>
        <p:spPr bwMode="auto">
          <a:xfrm>
            <a:off x="36513" y="6610350"/>
            <a:ext cx="611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6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03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1B8B2973-5CDC-4EEC-957C-1230C5EB58F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3077" name="Picture 9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9300" y="6402388"/>
            <a:ext cx="914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10"/>
          <p:cNvSpPr>
            <a:spLocks noChangeShapeType="1"/>
          </p:cNvSpPr>
          <p:nvPr userDrawn="1"/>
        </p:nvSpPr>
        <p:spPr bwMode="auto">
          <a:xfrm flipH="1">
            <a:off x="1712913" y="6618288"/>
            <a:ext cx="7451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31" name="Line 11"/>
          <p:cNvSpPr>
            <a:spLocks noChangeShapeType="1"/>
          </p:cNvSpPr>
          <p:nvPr userDrawn="1"/>
        </p:nvSpPr>
        <p:spPr bwMode="auto">
          <a:xfrm>
            <a:off x="36513" y="6610350"/>
            <a:ext cx="611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3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pPr/>
              <a:t>5/31/2023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64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457200"/>
            <a:ext cx="6858000" cy="1707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2800" b="1" u="sng" dirty="0" err="1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Approved</a:t>
            </a:r>
            <a:r>
              <a:rPr lang="de-DE" sz="2800" b="1" u="sng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Experiment INTC-P-344:</a:t>
            </a:r>
            <a:r>
              <a:rPr lang="de-DE" sz="2800" b="1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0033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2800" b="1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Study of </a:t>
            </a:r>
            <a:r>
              <a:rPr lang="de-DE" sz="2800" b="1" dirty="0" err="1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de-DE" sz="2800" b="1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di-</a:t>
            </a:r>
            <a:r>
              <a:rPr lang="de-DE" sz="2800" b="1" dirty="0" err="1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nuclear</a:t>
            </a:r>
            <a:r>
              <a:rPr lang="de-DE" sz="2800" b="1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dirty="0" err="1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system</a:t>
            </a:r>
            <a:r>
              <a:rPr lang="de-DE" sz="2800" b="1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baseline="30000" dirty="0" err="1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800" b="1" dirty="0" err="1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Rb</a:t>
            </a:r>
            <a:r>
              <a:rPr lang="de-DE" sz="2800" b="1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de-DE" sz="2800" b="1" baseline="30000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209</a:t>
            </a:r>
            <a:r>
              <a:rPr lang="de-DE" sz="2800" b="1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 (Z</a:t>
            </a:r>
            <a:r>
              <a:rPr lang="de-DE" sz="2800" b="1" baseline="-25000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800" b="1" baseline="-25000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Z</a:t>
            </a:r>
            <a:r>
              <a:rPr lang="de-DE" sz="2800" b="1" baseline="-25000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de-DE" sz="2800" b="1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120)</a:t>
            </a:r>
            <a:endParaRPr lang="en-US" sz="2800" dirty="0">
              <a:solidFill>
                <a:srgbClr val="003399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14400" y="4619342"/>
            <a:ext cx="7315200" cy="117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u="sng" dirty="0">
                <a:solidFill>
                  <a:srgbClr val="003399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SPOKESPERSONS:</a:t>
            </a:r>
            <a:endParaRPr lang="ru-RU" sz="2000" u="sng" dirty="0">
              <a:solidFill>
                <a:srgbClr val="003399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2000" b="1" dirty="0">
                <a:solidFill>
                  <a:srgbClr val="003399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Sophia Heinz</a:t>
            </a:r>
            <a:endParaRPr lang="de-DE" sz="400" b="1" dirty="0">
              <a:solidFill>
                <a:srgbClr val="003399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de-DE" i="1" dirty="0">
                <a:solidFill>
                  <a:srgbClr val="003399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GSI Helmholtz Center, JLU Gießen, Philipps Universität Marburg, Germany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914400" y="5914742"/>
            <a:ext cx="6624637" cy="79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2000" b="1" dirty="0">
                <a:solidFill>
                  <a:srgbClr val="003399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Emanuele </a:t>
            </a:r>
            <a:r>
              <a:rPr lang="de-DE" sz="2000" b="1" dirty="0" err="1">
                <a:solidFill>
                  <a:srgbClr val="003399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Vardaci</a:t>
            </a:r>
            <a:endParaRPr lang="de-DE" sz="400" b="1" dirty="0">
              <a:solidFill>
                <a:srgbClr val="003399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de-DE" i="1" dirty="0">
                <a:solidFill>
                  <a:srgbClr val="003399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INFN Naples, </a:t>
            </a:r>
            <a:r>
              <a:rPr lang="de-DE" i="1" dirty="0" err="1">
                <a:solidFill>
                  <a:srgbClr val="003399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Italy</a:t>
            </a:r>
            <a:endParaRPr lang="de-DE" i="1" dirty="0">
              <a:solidFill>
                <a:srgbClr val="003399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3" name="Прямоугольник 1">
            <a:extLst>
              <a:ext uri="{FF2B5EF4-FFF2-40B4-BE49-F238E27FC236}">
                <a16:creationId xmlns:a16="http://schemas.microsoft.com/office/drawing/2014/main" id="{B26A33E0-D4E1-42C7-996A-69AEC4FA806F}"/>
              </a:ext>
            </a:extLst>
          </p:cNvPr>
          <p:cNvSpPr/>
          <p:nvPr/>
        </p:nvSpPr>
        <p:spPr>
          <a:xfrm>
            <a:off x="190500" y="2667000"/>
            <a:ext cx="8763000" cy="1171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28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Addendum </a:t>
            </a:r>
            <a:r>
              <a:rPr lang="de-DE" sz="2800" b="1" u="sng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de-DE" sz="28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INTC-P-344: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Change </a:t>
            </a:r>
            <a:r>
              <a:rPr lang="de-DE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de-DE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reaction</a:t>
            </a:r>
            <a:r>
              <a:rPr lang="de-DE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system</a:t>
            </a:r>
            <a:r>
              <a:rPr lang="de-DE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de-DE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800" b="1" baseline="30000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</a:t>
            </a:r>
            <a:r>
              <a:rPr lang="de-DE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de-DE" sz="2800" b="1" baseline="300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238</a:t>
            </a:r>
            <a:r>
              <a:rPr lang="de-DE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 (Z = 120)</a:t>
            </a:r>
          </a:p>
        </p:txBody>
      </p:sp>
    </p:spTree>
    <p:extLst>
      <p:ext uri="{BB962C8B-B14F-4D97-AF65-F5344CB8AC3E}">
        <p14:creationId xmlns:p14="http://schemas.microsoft.com/office/powerpoint/2010/main" val="83379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352800"/>
            <a:ext cx="4953000" cy="33878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Scattering Experimental Chamber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 E C @ XT03 </a:t>
            </a:r>
            <a:r>
              <a:rPr lang="en-US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beamline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of HIE-ISOLDE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ham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914401"/>
            <a:ext cx="3733800" cy="2942480"/>
          </a:xfrm>
          <a:prstGeom prst="rect">
            <a:avLst/>
          </a:prstGeom>
        </p:spPr>
      </p:pic>
      <p:pic>
        <p:nvPicPr>
          <p:cNvPr id="7" name="Рисунок 6" descr="cham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990600"/>
            <a:ext cx="4278391" cy="23622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2400" y="4191000"/>
            <a:ext cx="2971800" cy="2216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b="1" dirty="0">
                <a:solidFill>
                  <a:srgbClr val="00339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Disc with </a:t>
            </a:r>
            <a:r>
              <a:rPr lang="en-US" sz="2000" b="1" dirty="0" err="1">
                <a:solidFill>
                  <a:srgbClr val="00339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suport</a:t>
            </a:r>
            <a:r>
              <a:rPr lang="en-US" sz="2000" b="1" dirty="0">
                <a:solidFill>
                  <a:srgbClr val="00339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b="1" dirty="0">
                <a:solidFill>
                  <a:srgbClr val="00339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structure for the </a:t>
            </a:r>
            <a:r>
              <a:rPr lang="en-US" sz="2000" b="1" dirty="0" err="1">
                <a:solidFill>
                  <a:srgbClr val="00339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ToF</a:t>
            </a:r>
            <a:r>
              <a:rPr lang="en-US" sz="2000" b="1" dirty="0">
                <a:solidFill>
                  <a:srgbClr val="00339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b="1" dirty="0">
                <a:solidFill>
                  <a:srgbClr val="00339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and DSSD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b="1" dirty="0">
                <a:solidFill>
                  <a:srgbClr val="003399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+ feedthrough for target stick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2590800" y="5029200"/>
            <a:ext cx="1447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765175"/>
          </a:xfrm>
          <a:prstGeom prst="rect">
            <a:avLst/>
          </a:prstGeom>
          <a:solidFill>
            <a:srgbClr val="0000CC"/>
          </a:solidFill>
          <a:ln w="3175">
            <a:solidFill>
              <a:srgbClr val="00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667000" y="101600"/>
            <a:ext cx="40386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3000" b="1" dirty="0" err="1">
                <a:solidFill>
                  <a:srgbClr val="FFFF00"/>
                </a:solidFill>
                <a:cs typeface="Arial" charset="0"/>
              </a:rPr>
              <a:t>Approved</a:t>
            </a:r>
            <a:r>
              <a:rPr lang="de-DE" altLang="de-DE" sz="3000" b="1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de-DE" altLang="de-DE" sz="3000" b="1" dirty="0" err="1">
                <a:solidFill>
                  <a:srgbClr val="FFFF00"/>
                </a:solidFill>
                <a:cs typeface="Arial" charset="0"/>
              </a:rPr>
              <a:t>Beamtime</a:t>
            </a:r>
            <a:endParaRPr lang="de-DE" altLang="de-DE" sz="3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484188" y="4324350"/>
            <a:ext cx="72875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400" dirty="0" err="1">
                <a:solidFill>
                  <a:srgbClr val="FF0000"/>
                </a:solidFill>
                <a:cs typeface="Arial" charset="0"/>
              </a:rPr>
              <a:t>Beamtime</a:t>
            </a:r>
            <a:r>
              <a:rPr lang="de-DE" altLang="de-DE" sz="24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DE" altLang="de-DE" sz="2400" dirty="0" err="1">
                <a:solidFill>
                  <a:srgbClr val="FF0000"/>
                </a:solidFill>
                <a:cs typeface="Arial" charset="0"/>
              </a:rPr>
              <a:t>recommended</a:t>
            </a:r>
            <a:r>
              <a:rPr lang="de-DE" altLang="de-DE" sz="24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DE" altLang="de-DE" sz="2400" dirty="0" err="1">
                <a:solidFill>
                  <a:srgbClr val="FF0000"/>
                </a:solidFill>
                <a:cs typeface="Arial" charset="0"/>
              </a:rPr>
              <a:t>by</a:t>
            </a:r>
            <a:r>
              <a:rPr lang="de-DE" altLang="de-DE" sz="2400" dirty="0">
                <a:solidFill>
                  <a:srgbClr val="FF0000"/>
                </a:solidFill>
                <a:cs typeface="Arial" charset="0"/>
              </a:rPr>
              <a:t> INTC: </a:t>
            </a:r>
            <a:r>
              <a:rPr lang="de-DE" altLang="de-DE" sz="2000" dirty="0">
                <a:solidFill>
                  <a:srgbClr val="000000"/>
                </a:solidFill>
                <a:cs typeface="Arial" charset="0"/>
              </a:rPr>
              <a:t>12 </a:t>
            </a:r>
            <a:r>
              <a:rPr lang="de-DE" altLang="de-DE" sz="2000" dirty="0" err="1">
                <a:solidFill>
                  <a:srgbClr val="000000"/>
                </a:solidFill>
                <a:cs typeface="Arial" charset="0"/>
              </a:rPr>
              <a:t>shifts</a:t>
            </a:r>
            <a:r>
              <a:rPr lang="de-DE" altLang="de-DE" sz="2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de-DE" altLang="de-DE" sz="2000" dirty="0" err="1">
                <a:solidFill>
                  <a:srgbClr val="000000"/>
                </a:solidFill>
                <a:cs typeface="Arial" charset="0"/>
              </a:rPr>
              <a:t>of</a:t>
            </a:r>
            <a:r>
              <a:rPr lang="de-DE" altLang="de-DE" sz="2000" dirty="0">
                <a:solidFill>
                  <a:srgbClr val="000000"/>
                </a:solidFill>
                <a:cs typeface="Arial" charset="0"/>
              </a:rPr>
              <a:t> n-</a:t>
            </a:r>
            <a:r>
              <a:rPr lang="de-DE" altLang="de-DE" sz="2000" dirty="0" err="1">
                <a:solidFill>
                  <a:srgbClr val="000000"/>
                </a:solidFill>
                <a:cs typeface="Arial" charset="0"/>
              </a:rPr>
              <a:t>rich</a:t>
            </a:r>
            <a:r>
              <a:rPr lang="de-DE" altLang="de-DE" sz="2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de-DE" altLang="de-DE" sz="2000" dirty="0" err="1">
                <a:solidFill>
                  <a:srgbClr val="000000"/>
                </a:solidFill>
                <a:cs typeface="Arial" charset="0"/>
              </a:rPr>
              <a:t>Rb</a:t>
            </a:r>
            <a:endParaRPr lang="de-DE" altLang="de-DE" sz="2000" dirty="0">
              <a:solidFill>
                <a:srgbClr val="000000"/>
              </a:solidFill>
              <a:cs typeface="Arial" charset="0"/>
            </a:endParaRPr>
          </a:p>
        </p:txBody>
      </p:sp>
      <p:graphicFrame>
        <p:nvGraphicFramePr>
          <p:cNvPr id="186460" name="Group 92">
            <a:extLst>
              <a:ext uri="{FF2B5EF4-FFF2-40B4-BE49-F238E27FC236}">
                <a16:creationId xmlns:a16="http://schemas.microsoft.com/office/drawing/2014/main" id="{88548514-D4EF-491B-AED3-A7674C7A5811}"/>
              </a:ext>
            </a:extLst>
          </p:cNvPr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531663018"/>
              </p:ext>
            </p:extLst>
          </p:nvPr>
        </p:nvGraphicFramePr>
        <p:xfrm>
          <a:off x="539750" y="2286000"/>
          <a:ext cx="7920038" cy="1416052"/>
        </p:xfrm>
        <a:graphic>
          <a:graphicData uri="http://schemas.openxmlformats.org/drawingml/2006/table">
            <a:tbl>
              <a:tblPr/>
              <a:tblGrid>
                <a:gridCol w="1728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8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3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850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Projectile</a:t>
                      </a:r>
                      <a:endParaRPr kumimoji="0" lang="de-DE" altLang="de-DE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85,87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 (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stable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marL="90000" marR="90000" marT="46766" marB="4676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30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Rb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neutron-rich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8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beam energy</a:t>
                      </a:r>
                    </a:p>
                  </a:txBody>
                  <a:tcPr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~ 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MeV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/u</a:t>
                      </a:r>
                    </a:p>
                  </a:txBody>
                  <a:tcPr marL="90000" marR="90000" marT="46766" marB="4676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 (5 – 6) 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MeV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/u</a:t>
                      </a:r>
                    </a:p>
                  </a:txBody>
                  <a:tcPr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8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experiment</a:t>
                      </a:r>
                    </a:p>
                  </a:txBody>
                  <a:tcPr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Tuning of the setup</a:t>
                      </a:r>
                    </a:p>
                  </a:txBody>
                  <a:tcPr marL="90000" marR="90000" marT="46766" marB="4676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Excitation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functions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de-DE" altLang="de-DE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</a:t>
                      </a: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QF, FF</a:t>
                      </a:r>
                    </a:p>
                  </a:txBody>
                  <a:tcPr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3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shifts</a:t>
                      </a:r>
                    </a:p>
                  </a:txBody>
                  <a:tcPr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L="90000" marR="90000" marT="46766" marB="4676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x 12</a:t>
                      </a:r>
                    </a:p>
                  </a:txBody>
                  <a:tcPr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267" name="Text Box 82"/>
          <p:cNvSpPr txBox="1">
            <a:spLocks noChangeArrowheads="1"/>
          </p:cNvSpPr>
          <p:nvPr/>
        </p:nvSpPr>
        <p:spPr bwMode="auto">
          <a:xfrm>
            <a:off x="468313" y="1600200"/>
            <a:ext cx="62760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400" dirty="0" err="1">
                <a:solidFill>
                  <a:srgbClr val="FF0000"/>
                </a:solidFill>
              </a:rPr>
              <a:t>Requested</a:t>
            </a:r>
            <a:r>
              <a:rPr lang="de-DE" altLang="de-DE" sz="2400" dirty="0">
                <a:solidFill>
                  <a:srgbClr val="FF0000"/>
                </a:solidFill>
              </a:rPr>
              <a:t> </a:t>
            </a:r>
            <a:r>
              <a:rPr lang="de-DE" altLang="de-DE" sz="2400" dirty="0" err="1">
                <a:solidFill>
                  <a:srgbClr val="FF0000"/>
                </a:solidFill>
              </a:rPr>
              <a:t>Beamtime</a:t>
            </a:r>
            <a:r>
              <a:rPr lang="de-DE" altLang="de-DE" sz="2400" dirty="0">
                <a:solidFill>
                  <a:srgbClr val="FF0000"/>
                </a:solidFill>
              </a:rPr>
              <a:t> (INTC, </a:t>
            </a:r>
            <a:r>
              <a:rPr lang="de-DE" altLang="de-DE" sz="2400" dirty="0" err="1">
                <a:solidFill>
                  <a:srgbClr val="FF0000"/>
                </a:solidFill>
              </a:rPr>
              <a:t>October</a:t>
            </a:r>
            <a:r>
              <a:rPr lang="de-DE" altLang="de-DE" sz="2400" dirty="0">
                <a:solidFill>
                  <a:srgbClr val="FF0000"/>
                </a:solidFill>
              </a:rPr>
              <a:t> 2012):</a:t>
            </a:r>
          </a:p>
        </p:txBody>
      </p:sp>
    </p:spTree>
    <p:extLst>
      <p:ext uri="{BB962C8B-B14F-4D97-AF65-F5344CB8AC3E}">
        <p14:creationId xmlns:p14="http://schemas.microsoft.com/office/powerpoint/2010/main" val="318474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6">
            <a:extLst>
              <a:ext uri="{FF2B5EF4-FFF2-40B4-BE49-F238E27FC236}">
                <a16:creationId xmlns:a16="http://schemas.microsoft.com/office/drawing/2014/main" id="{1E9913EA-57E6-6CF1-12A2-0A19889EB3BC}"/>
              </a:ext>
            </a:extLst>
          </p:cNvPr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FEFD3848-B46F-45BC-BBAF-21355CDE1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76200"/>
            <a:ext cx="67466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800" b="1" dirty="0">
                <a:solidFill>
                  <a:srgbClr val="FFFF00"/>
                </a:solidFill>
                <a:cs typeface="Arial" charset="0"/>
              </a:rPr>
              <a:t>Magic </a:t>
            </a:r>
            <a:r>
              <a:rPr lang="de-DE" altLang="de-DE" sz="2800" b="1" dirty="0" err="1">
                <a:solidFill>
                  <a:srgbClr val="FFFF00"/>
                </a:solidFill>
                <a:cs typeface="Arial" charset="0"/>
              </a:rPr>
              <a:t>numbers</a:t>
            </a:r>
            <a:r>
              <a:rPr lang="de-DE" altLang="de-DE" sz="2800" b="1" dirty="0">
                <a:solidFill>
                  <a:srgbClr val="FFFF00"/>
                </a:solidFill>
                <a:cs typeface="Arial" charset="0"/>
              </a:rPr>
              <a:t> in superheavy </a:t>
            </a:r>
            <a:r>
              <a:rPr lang="de-DE" altLang="de-DE" sz="2800" b="1" dirty="0" err="1">
                <a:solidFill>
                  <a:srgbClr val="FFFF00"/>
                </a:solidFill>
                <a:cs typeface="Arial" charset="0"/>
              </a:rPr>
              <a:t>nuclei</a:t>
            </a:r>
            <a:r>
              <a:rPr lang="de-DE" altLang="de-DE" sz="2800" b="1" dirty="0">
                <a:solidFill>
                  <a:srgbClr val="FFFF00"/>
                </a:solidFill>
                <a:cs typeface="Arial" charset="0"/>
              </a:rPr>
              <a:t> ?</a:t>
            </a:r>
          </a:p>
        </p:txBody>
      </p:sp>
      <p:sp>
        <p:nvSpPr>
          <p:cNvPr id="9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975296" y="0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16F9B-4670-4772-907F-AF45C73C09CE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19785"/>
            <a:ext cx="5623227" cy="3195015"/>
          </a:xfrm>
          <a:prstGeom prst="rect">
            <a:avLst/>
          </a:prstGeom>
        </p:spPr>
      </p:pic>
      <p:sp>
        <p:nvSpPr>
          <p:cNvPr id="12" name="Textfeld 1"/>
          <p:cNvSpPr txBox="1">
            <a:spLocks noChangeArrowheads="1"/>
          </p:cNvSpPr>
          <p:nvPr/>
        </p:nvSpPr>
        <p:spPr bwMode="auto">
          <a:xfrm>
            <a:off x="304800" y="4554225"/>
            <a:ext cx="8534400" cy="1005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b="1" dirty="0">
                <a:solidFill>
                  <a:srgbClr val="FF0000"/>
                </a:solidFill>
                <a:cs typeface="Arial" charset="0"/>
              </a:rPr>
              <a:t>Problem</a:t>
            </a:r>
            <a:r>
              <a:rPr lang="de-DE" altLang="de-DE" b="1" dirty="0" smtClean="0">
                <a:solidFill>
                  <a:srgbClr val="FF0000"/>
                </a:solidFill>
                <a:cs typeface="Arial" charset="0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altLang="de-DE" sz="300" b="1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dirty="0" err="1" smtClean="0">
                <a:solidFill>
                  <a:srgbClr val="000000"/>
                </a:solidFill>
              </a:rPr>
              <a:t>Nuclear</a:t>
            </a:r>
            <a:r>
              <a:rPr lang="de-DE" altLang="de-DE" dirty="0" smtClean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systems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with</a:t>
            </a:r>
            <a:r>
              <a:rPr lang="de-DE" altLang="de-DE" dirty="0">
                <a:solidFill>
                  <a:srgbClr val="000000"/>
                </a:solidFill>
              </a:rPr>
              <a:t> N </a:t>
            </a:r>
            <a:r>
              <a:rPr lang="de-DE" altLang="de-DE" dirty="0">
                <a:solidFill>
                  <a:srgbClr val="000000"/>
                </a:solidFill>
                <a:cs typeface="Arial" charset="0"/>
              </a:rPr>
              <a:t>=</a:t>
            </a:r>
            <a:r>
              <a:rPr lang="de-DE" altLang="de-DE" dirty="0">
                <a:solidFill>
                  <a:srgbClr val="000000"/>
                </a:solidFill>
              </a:rPr>
              <a:t> 184 </a:t>
            </a:r>
            <a:r>
              <a:rPr lang="de-DE" altLang="de-DE" dirty="0" err="1" smtClean="0">
                <a:solidFill>
                  <a:srgbClr val="000000"/>
                </a:solidFill>
              </a:rPr>
              <a:t>could</a:t>
            </a:r>
            <a:r>
              <a:rPr lang="de-DE" altLang="de-DE" dirty="0" smtClean="0">
                <a:solidFill>
                  <a:srgbClr val="000000"/>
                </a:solidFill>
              </a:rPr>
              <a:t> </a:t>
            </a:r>
            <a:r>
              <a:rPr lang="de-DE" altLang="de-DE" dirty="0" err="1" smtClean="0">
                <a:solidFill>
                  <a:srgbClr val="000000"/>
                </a:solidFill>
              </a:rPr>
              <a:t>only</a:t>
            </a:r>
            <a:r>
              <a:rPr lang="de-DE" altLang="de-DE" dirty="0" smtClean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be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reached</a:t>
            </a:r>
            <a:r>
              <a:rPr lang="de-DE" altLang="de-DE" dirty="0">
                <a:solidFill>
                  <a:srgbClr val="000000"/>
                </a:solidFill>
              </a:rPr>
              <a:t> in </a:t>
            </a:r>
            <a:r>
              <a:rPr lang="de-DE" altLang="de-DE" dirty="0" err="1">
                <a:solidFill>
                  <a:srgbClr val="000000"/>
                </a:solidFill>
              </a:rPr>
              <a:t>fusion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reactions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err="1">
                <a:solidFill>
                  <a:srgbClr val="000000"/>
                </a:solidFill>
              </a:rPr>
              <a:t>with</a:t>
            </a:r>
            <a:r>
              <a:rPr lang="de-DE" altLang="de-DE" dirty="0">
                <a:solidFill>
                  <a:srgbClr val="000000"/>
                </a:solidFill>
              </a:rPr>
              <a:t> </a:t>
            </a:r>
            <a:r>
              <a:rPr lang="de-DE" altLang="de-DE" dirty="0" smtClean="0">
                <a:solidFill>
                  <a:srgbClr val="000000"/>
                </a:solidFill>
              </a:rPr>
              <a:t>n-</a:t>
            </a:r>
            <a:r>
              <a:rPr lang="de-DE" altLang="de-DE" dirty="0" err="1" smtClean="0">
                <a:solidFill>
                  <a:srgbClr val="000000"/>
                </a:solidFill>
              </a:rPr>
              <a:t>rich</a:t>
            </a:r>
            <a:r>
              <a:rPr lang="de-DE" altLang="de-DE" dirty="0" smtClean="0">
                <a:solidFill>
                  <a:srgbClr val="000000"/>
                </a:solidFill>
              </a:rPr>
              <a:t> RIBs</a:t>
            </a:r>
            <a:endParaRPr lang="de-DE" altLang="de-DE" dirty="0">
              <a:solidFill>
                <a:srgbClr val="000000"/>
              </a:solidFill>
            </a:endParaRPr>
          </a:p>
          <a:p>
            <a:pPr fontAlgn="base">
              <a:spcBef>
                <a:spcPts val="1000"/>
              </a:spcBef>
              <a:spcAft>
                <a:spcPct val="0"/>
              </a:spcAft>
            </a:pPr>
            <a:r>
              <a:rPr lang="de-DE" altLang="de-DE" u="sng" dirty="0" smtClean="0">
                <a:solidFill>
                  <a:srgbClr val="000000"/>
                </a:solidFill>
                <a:cs typeface="Arial" charset="0"/>
              </a:rPr>
              <a:t>but:</a:t>
            </a:r>
            <a:r>
              <a:rPr lang="de-DE" altLang="de-DE" dirty="0" smtClean="0">
                <a:solidFill>
                  <a:srgbClr val="000000"/>
                </a:solidFill>
                <a:cs typeface="Arial" charset="0"/>
              </a:rPr>
              <a:t> RIB </a:t>
            </a:r>
            <a:r>
              <a:rPr lang="de-DE" altLang="de-DE" dirty="0" err="1" smtClean="0">
                <a:solidFill>
                  <a:srgbClr val="000000"/>
                </a:solidFill>
                <a:cs typeface="Arial" charset="0"/>
              </a:rPr>
              <a:t>intensities</a:t>
            </a:r>
            <a:r>
              <a:rPr lang="de-DE" altLang="de-DE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de-DE" altLang="de-DE" dirty="0" err="1" smtClean="0">
                <a:solidFill>
                  <a:srgbClr val="000000"/>
                </a:solidFill>
                <a:cs typeface="Arial" charset="0"/>
              </a:rPr>
              <a:t>are</a:t>
            </a:r>
            <a:r>
              <a:rPr lang="de-DE" altLang="de-DE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de-DE" altLang="de-DE" dirty="0" err="1">
                <a:solidFill>
                  <a:srgbClr val="000000"/>
                </a:solidFill>
                <a:cs typeface="Arial" charset="0"/>
              </a:rPr>
              <a:t>too</a:t>
            </a:r>
            <a:r>
              <a:rPr lang="de-DE" altLang="de-DE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de-DE" altLang="de-DE" dirty="0" err="1">
                <a:solidFill>
                  <a:srgbClr val="000000"/>
                </a:solidFill>
                <a:cs typeface="Arial" charset="0"/>
              </a:rPr>
              <a:t>small</a:t>
            </a:r>
            <a:r>
              <a:rPr lang="de-DE" altLang="de-DE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de-DE" altLang="de-DE" dirty="0" err="1" smtClean="0">
                <a:solidFill>
                  <a:srgbClr val="000000"/>
                </a:solidFill>
                <a:cs typeface="Arial" charset="0"/>
              </a:rPr>
              <a:t>to</a:t>
            </a:r>
            <a:r>
              <a:rPr lang="de-DE" altLang="de-DE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de-DE" altLang="de-DE" dirty="0" err="1" smtClean="0">
                <a:solidFill>
                  <a:srgbClr val="000000"/>
                </a:solidFill>
                <a:cs typeface="Arial" charset="0"/>
              </a:rPr>
              <a:t>observe</a:t>
            </a:r>
            <a:r>
              <a:rPr lang="de-DE" altLang="de-DE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de-DE" altLang="de-DE" dirty="0" err="1" smtClean="0">
                <a:solidFill>
                  <a:srgbClr val="000000"/>
                </a:solidFill>
                <a:cs typeface="Arial" charset="0"/>
              </a:rPr>
              <a:t>fusion</a:t>
            </a:r>
            <a:r>
              <a:rPr lang="de-DE" altLang="de-DE" dirty="0" smtClean="0">
                <a:solidFill>
                  <a:srgbClr val="000000"/>
                </a:solidFill>
                <a:cs typeface="Arial" charset="0"/>
              </a:rPr>
              <a:t>-evaporation </a:t>
            </a:r>
            <a:r>
              <a:rPr lang="de-DE" altLang="de-DE" dirty="0" err="1" smtClean="0">
                <a:solidFill>
                  <a:srgbClr val="000000"/>
                </a:solidFill>
                <a:cs typeface="Arial" charset="0"/>
              </a:rPr>
              <a:t>residues</a:t>
            </a:r>
            <a:r>
              <a:rPr lang="de-DE" altLang="de-DE" dirty="0" smtClean="0">
                <a:solidFill>
                  <a:srgbClr val="000000"/>
                </a:solidFill>
                <a:cs typeface="Arial" charset="0"/>
              </a:rPr>
              <a:t> (</a:t>
            </a:r>
            <a:r>
              <a:rPr lang="de-DE" altLang="de-DE" dirty="0" err="1" smtClean="0">
                <a:solidFill>
                  <a:srgbClr val="000000"/>
                </a:solidFill>
                <a:cs typeface="Arial" charset="0"/>
              </a:rPr>
              <a:t>expected</a:t>
            </a:r>
            <a:r>
              <a:rPr lang="de-DE" altLang="de-DE" dirty="0" smtClean="0">
                <a:solidFill>
                  <a:srgbClr val="000000"/>
                </a:solidFill>
                <a:cs typeface="Arial" charset="0"/>
              </a:rPr>
              <a:t> σ </a:t>
            </a:r>
            <a:r>
              <a:rPr lang="de-DE" altLang="de-DE" dirty="0">
                <a:solidFill>
                  <a:srgbClr val="000000"/>
                </a:solidFill>
                <a:cs typeface="Arial" charset="0"/>
              </a:rPr>
              <a:t>&lt; 1 </a:t>
            </a:r>
            <a:r>
              <a:rPr lang="de-DE" altLang="de-DE" dirty="0" err="1" smtClean="0">
                <a:solidFill>
                  <a:srgbClr val="000000"/>
                </a:solidFill>
                <a:cs typeface="Arial" charset="0"/>
              </a:rPr>
              <a:t>pb</a:t>
            </a:r>
            <a:r>
              <a:rPr lang="de-DE" altLang="de-DE" dirty="0" smtClean="0">
                <a:solidFill>
                  <a:srgbClr val="000000"/>
                </a:solidFill>
                <a:cs typeface="Arial" charset="0"/>
              </a:rPr>
              <a:t>)</a:t>
            </a:r>
            <a:endParaRPr lang="de-DE" alt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feld 1"/>
          <p:cNvSpPr txBox="1">
            <a:spLocks noChangeArrowheads="1"/>
          </p:cNvSpPr>
          <p:nvPr/>
        </p:nvSpPr>
        <p:spPr bwMode="auto">
          <a:xfrm>
            <a:off x="304800" y="5846058"/>
            <a:ext cx="685800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b="1" dirty="0" smtClean="0">
                <a:solidFill>
                  <a:srgbClr val="0000CC"/>
                </a:solidFill>
                <a:cs typeface="Arial" charset="0"/>
              </a:rPr>
              <a:t>Approach: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altLang="de-DE" sz="300" b="1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dirty="0" smtClean="0">
                <a:solidFill>
                  <a:srgbClr val="000000"/>
                </a:solidFill>
              </a:rPr>
              <a:t>Study </a:t>
            </a:r>
            <a:r>
              <a:rPr lang="de-DE" altLang="de-DE" dirty="0" err="1" smtClean="0">
                <a:solidFill>
                  <a:srgbClr val="000000"/>
                </a:solidFill>
              </a:rPr>
              <a:t>of</a:t>
            </a:r>
            <a:r>
              <a:rPr lang="de-DE" altLang="de-DE" dirty="0" smtClean="0">
                <a:solidFill>
                  <a:srgbClr val="000000"/>
                </a:solidFill>
              </a:rPr>
              <a:t> quasi-fission </a:t>
            </a:r>
            <a:r>
              <a:rPr lang="de-DE" altLang="de-DE" dirty="0" err="1" smtClean="0">
                <a:solidFill>
                  <a:srgbClr val="000000"/>
                </a:solidFill>
              </a:rPr>
              <a:t>and</a:t>
            </a:r>
            <a:r>
              <a:rPr lang="de-DE" altLang="de-DE" dirty="0" smtClean="0">
                <a:solidFill>
                  <a:srgbClr val="000000"/>
                </a:solidFill>
              </a:rPr>
              <a:t> </a:t>
            </a:r>
            <a:r>
              <a:rPr lang="de-DE" altLang="de-DE" dirty="0" err="1" smtClean="0">
                <a:solidFill>
                  <a:srgbClr val="000000"/>
                </a:solidFill>
              </a:rPr>
              <a:t>fusion</a:t>
            </a:r>
            <a:r>
              <a:rPr lang="de-DE" altLang="de-DE" dirty="0" smtClean="0">
                <a:solidFill>
                  <a:srgbClr val="000000"/>
                </a:solidFill>
              </a:rPr>
              <a:t>-fission </a:t>
            </a:r>
            <a:r>
              <a:rPr lang="de-DE" altLang="de-DE" dirty="0" err="1" smtClean="0">
                <a:solidFill>
                  <a:srgbClr val="000000"/>
                </a:solidFill>
              </a:rPr>
              <a:t>reactions</a:t>
            </a:r>
            <a:r>
              <a:rPr lang="de-DE" altLang="de-DE" dirty="0" smtClean="0">
                <a:solidFill>
                  <a:srgbClr val="000000"/>
                </a:solidFill>
              </a:rPr>
              <a:t> </a:t>
            </a:r>
            <a:r>
              <a:rPr lang="de-DE" altLang="de-DE" dirty="0" err="1" smtClean="0">
                <a:solidFill>
                  <a:srgbClr val="000000"/>
                </a:solidFill>
              </a:rPr>
              <a:t>with</a:t>
            </a:r>
            <a:r>
              <a:rPr lang="de-DE" altLang="de-DE" dirty="0" smtClean="0">
                <a:solidFill>
                  <a:srgbClr val="000000"/>
                </a:solidFill>
              </a:rPr>
              <a:t> n-</a:t>
            </a:r>
            <a:r>
              <a:rPr lang="de-DE" altLang="de-DE" dirty="0" err="1" smtClean="0">
                <a:solidFill>
                  <a:srgbClr val="000000"/>
                </a:solidFill>
              </a:rPr>
              <a:t>rich</a:t>
            </a:r>
            <a:r>
              <a:rPr lang="de-DE" altLang="de-DE" dirty="0" smtClean="0">
                <a:solidFill>
                  <a:srgbClr val="000000"/>
                </a:solidFill>
              </a:rPr>
              <a:t> RIBs </a:t>
            </a:r>
            <a:endParaRPr lang="de-DE" altLang="de-DE" dirty="0">
              <a:solidFill>
                <a:srgbClr val="000000"/>
              </a:solidFill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E03FAE76-D786-4C8E-BF04-1CFD926512FE}"/>
              </a:ext>
            </a:extLst>
          </p:cNvPr>
          <p:cNvGrpSpPr/>
          <p:nvPr/>
        </p:nvGrpSpPr>
        <p:grpSpPr>
          <a:xfrm>
            <a:off x="6324600" y="3075597"/>
            <a:ext cx="2618024" cy="584775"/>
            <a:chOff x="748421" y="6710897"/>
            <a:chExt cx="2618024" cy="584775"/>
          </a:xfrm>
        </p:grpSpPr>
        <p:sp>
          <p:nvSpPr>
            <p:cNvPr id="15" name="Text Box 8">
              <a:extLst>
                <a:ext uri="{FF2B5EF4-FFF2-40B4-BE49-F238E27FC236}">
                  <a16:creationId xmlns:a16="http://schemas.microsoft.com/office/drawing/2014/main" id="{D5FF8D6B-001E-40A5-8317-598C9BC6A1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8421" y="6710897"/>
              <a:ext cx="2618024" cy="5847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800" dirty="0">
                  <a:solidFill>
                    <a:srgbClr val="FF0000"/>
                  </a:solidFill>
                  <a:cs typeface="Arial" charset="0"/>
                </a:rPr>
                <a:t>●</a:t>
              </a:r>
              <a:r>
                <a:rPr lang="de-DE" altLang="de-DE" sz="1800" b="1" dirty="0">
                  <a:solidFill>
                    <a:srgbClr val="FF0000"/>
                  </a:solidFill>
                  <a:cs typeface="Arial" charset="0"/>
                </a:rPr>
                <a:t> </a:t>
              </a:r>
              <a:r>
                <a:rPr lang="de-DE" altLang="de-DE" sz="1400" dirty="0" err="1">
                  <a:cs typeface="Arial" charset="0"/>
                </a:rPr>
                <a:t>fusion</a:t>
              </a:r>
              <a:r>
                <a:rPr lang="de-DE" altLang="de-DE" sz="1400" dirty="0">
                  <a:cs typeface="Arial" charset="0"/>
                </a:rPr>
                <a:t> </a:t>
              </a:r>
              <a:r>
                <a:rPr lang="de-DE" altLang="de-DE" sz="1400" dirty="0" err="1">
                  <a:cs typeface="Arial" charset="0"/>
                </a:rPr>
                <a:t>with</a:t>
              </a:r>
              <a:r>
                <a:rPr lang="de-DE" altLang="de-DE" sz="1400" dirty="0">
                  <a:cs typeface="Arial" charset="0"/>
                </a:rPr>
                <a:t> </a:t>
              </a:r>
              <a:r>
                <a:rPr lang="de-DE" altLang="de-DE" sz="1400" dirty="0" err="1">
                  <a:cs typeface="Arial" charset="0"/>
                </a:rPr>
                <a:t>stable</a:t>
              </a:r>
              <a:r>
                <a:rPr lang="de-DE" altLang="de-DE" sz="1400" dirty="0">
                  <a:cs typeface="Arial" charset="0"/>
                </a:rPr>
                <a:t> </a:t>
              </a:r>
              <a:r>
                <a:rPr lang="de-DE" altLang="de-DE" sz="1400" dirty="0" err="1">
                  <a:cs typeface="Arial" charset="0"/>
                </a:rPr>
                <a:t>projectiles</a:t>
              </a:r>
              <a:endParaRPr lang="de-DE" altLang="de-DE" sz="1400" dirty="0">
                <a:cs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400" dirty="0">
                  <a:cs typeface="Arial" charset="0"/>
                </a:rPr>
                <a:t>   </a:t>
              </a:r>
              <a:r>
                <a:rPr lang="de-DE" altLang="de-DE" sz="1400" dirty="0" err="1">
                  <a:cs typeface="Arial" charset="0"/>
                </a:rPr>
                <a:t>fusion</a:t>
              </a:r>
              <a:r>
                <a:rPr lang="de-DE" altLang="de-DE" sz="1400" dirty="0">
                  <a:cs typeface="Arial" charset="0"/>
                </a:rPr>
                <a:t> </a:t>
              </a:r>
              <a:r>
                <a:rPr lang="de-DE" altLang="de-DE" sz="1400" dirty="0" err="1">
                  <a:cs typeface="Arial" charset="0"/>
                </a:rPr>
                <a:t>with</a:t>
              </a:r>
              <a:r>
                <a:rPr lang="de-DE" altLang="de-DE" sz="1400" dirty="0">
                  <a:cs typeface="Arial" charset="0"/>
                </a:rPr>
                <a:t> RIBs</a:t>
              </a:r>
            </a:p>
          </p:txBody>
        </p:sp>
        <p:sp>
          <p:nvSpPr>
            <p:cNvPr id="16" name="Stern: 5 Zacken 3">
              <a:extLst>
                <a:ext uri="{FF2B5EF4-FFF2-40B4-BE49-F238E27FC236}">
                  <a16:creationId xmlns:a16="http://schemas.microsoft.com/office/drawing/2014/main" id="{33451F76-A996-4EEE-B791-189AD6B09822}"/>
                </a:ext>
              </a:extLst>
            </p:cNvPr>
            <p:cNvSpPr>
              <a:spLocks noChangeAspect="1"/>
            </p:cNvSpPr>
            <p:nvPr/>
          </p:nvSpPr>
          <p:spPr>
            <a:xfrm rot="16499185">
              <a:off x="847936" y="7103601"/>
              <a:ext cx="90666" cy="90666"/>
            </a:xfrm>
            <a:prstGeom prst="star5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96229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6">
            <a:extLst>
              <a:ext uri="{FF2B5EF4-FFF2-40B4-BE49-F238E27FC236}">
                <a16:creationId xmlns:a16="http://schemas.microsoft.com/office/drawing/2014/main" id="{1E9913EA-57E6-6CF1-12A2-0A19889EB3BC}"/>
              </a:ext>
            </a:extLst>
          </p:cNvPr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147" name="AutoShape 9" descr="data:image/jpeg;base64,/9j/4AAQSkZJRgABAQAAAQABAAD/2wCEAAkGBxQQEBUUEBQWFhQWFhgZGRcYFRUXHBUXFRkYFxwcHhUYHCggGBwlHRgUITEhJSkrLjAuFx8zODMsNygtLiwBCgoKDg0OGxAQGywmICQvLCwsLywsLCwvLC8sLCwsLCwsLCwsLCwsLCwsLCwsLCwsLCwsLCwsLCwsLCwsLCwsLP/AABEIAKAA8AMBEQACEQEDEQH/xAAbAAEAAgMBAQAAAAAAAAAAAAAABQYBBAcDAv/EADsQAAEDAgUCBQIEBAUEAwAAAAEAAhEDIQQFEjFBBlETImFxgTKRQlKhsRTB0fAHIzNi8SRyouEVgpL/xAAaAQEAAgMBAAAAAAAAAAAAAAAABAUBAwYC/8QAMREAAgICAgIBAwMDAwQDAAAAAAECAwQREiEFMUETIlEyYXEUgaGxweEVI9HxJDOR/9oADAMBAAIRAxEAPwDuKAIAgCAIAgCAwgIzHZ/Qov0VHw7kAEx7wotmZTW+Mn2S6sK+2PKMejOXZ7QxBim8avymx+x3Wasuq3qLMX4d1K3OPRJKSRSq5/1cKLnU6LdTxYuJ8oPtyfsqnL8kq3witsuMLxMrUpzekQ2G61rtI1hrhzaDHoVCh5W1PtdFhZ4Wpx+1vZfMFi2VmB9Nwc08j9lf12RsipRZzdtUqpOMl2bC2GsIAgCAIAgCAIAgCAIAgCAIAgCAIAgCAIAgCAwgK31X1D/DtDKUF7pBM/RAHHe4VZn5v0o8Y+/9C18dgfXlyn6/1OePeXEkkkncm5K5uUm3tnVxiorS9HtgmkvBDtOmXapiIE2PBO3ytlSfLaejVkNKGmt7JLE9UYmpql8BwiGiI9jvKlT8jdLfZEr8Vjx11vRDvcSSSZJMk9yVBbbe2WMYqK0vQbE325RaD3rot+V9QUsFRaw05cTqcGnYHaSd3RFld0ZtePBR13+xzt+Bbk2OafXxsu1GoHNDhsQCPYq7jLa2UMk4vTPtZMBAYlAZQGnmmYNw9MvfJAgADck7ALVddGqPJm6imVs+KPalimOe5jXAuZGodtUx+xXpWRb0jW4SSTa9nsvZ5Pl7wASTAFyTwFhvXsJb6DHhwBBkESD3BRNNbRlrXTPpZMBAEAQBAEAQBAEAQBAYQEfUzVheadJzTVaQC0ki1ifmFHeRDlwi+/wSFjzUVOSfF/Jz7O3PZiqrXQ8l5MRO/wBPyAQPhc7lSlG+Sl2dRhxhLHjJdaRHEmq8AAS4gAAQJOwUXuyWkvZN+2qDbfSJTOsoGGo0w6o3xD9VMXMmbzOwEDbkqZk4yprXffyiBh5bvtl9v2/DIVV5aBAEBO9HZaK+Il4llMaiO54H8/hWPjaFbbuXpFV5XJdVWo+2dLXTnJHxWqaWlx4BP2XmT0tmYx5NIo+O6wq1S0YVhbEkggOLvgdlR2+TnN6qR0NXiK603fItPT+IrVaAdiGhrjtaJHBI4KtcWdk692Lsp8uFULHGp7Rt4/DeLTcyS3UIkGCFushzi4mmqfCalreiGPThdSY19Yucwk6i2bki4kyDAgXUP+jbgoyfolrO4zcox1sk8qytmGbpZJJMlzrud7nlSaaI1LSI198rpbkby3Gkg+saVR+FcKQnlw/2i5j9FB8hGcqWoE/xsq43pz/t/Jo9FZw11FtJxAc0lrb/AFgAGfTdaPG5SlWoS9rokeVxJQtdke0+/wCC1K1KgIAgCAIAgCAIAgCA8sTiG02F7zDWiSV4nNQjyfo9whKclGPtlWrZm/GtLqDvCp03DWXO0ugXLrHaLQq3+oeQt1vSXstP6ZYr1attrrXozm+W0q9ZxdUFKpIa06g7xGlv5eDuFi+iFk+Ten8fuMbIspr4qO18/sQOYCn4Bql7TWkUxpcbgCNTgRIdAKg3qH0+e/u9FljSs+r9NL7fff8AoY6NwAr4iS6PDGq3JmAvHjafqW7fwbfK5Lqq0vnojc2w3hV3sLnOg/U7c+pUXJrcLZRZKw7FOmMtJGotBKCAIC6/4dyBVlph2kh0WMSCJ7q+8RtKW0c35xpyjp+vguiuihMELDXWgc/PTj/4muKbY0APpXgSXeW57Q77Kg/oZfWko/HaOj/6jB0Q5Pe+pF9w+rSNcaoExtPMK+hvS2c9LW3x9HovR5MIDXr46nTe1j3AOeYaOStcrYRaTfbNkKpyi5JdL2bC2GsICnZ+cPh8XTqES+QdLdLQwDdxgSTJ2VPlfRqujN+y7w1kX0Srj6/ctWExtOsJpPDgN4O3v2VpXbCxbi9lRZVOt6mtHuthrMoAgCAIAgCAIAgIvqKtSZQJxDdbJHlAmTwouXOuNe7FtEnDhZO1Kt6ZTsPk7cU/VhKkAyHtfE0wR2/EP6KnhjRulyplr87L2zLnjx4ZEd/hr5NjEZNQpsa6riZLHhktbMFsuLYmZ/aFtnjVRipTn2ujTXl3zk4wr9rf/JpYx7nVHPZWp6mAte7RonzHgiCf6KPbyctxmuvZIo4qCjKD0/XZYukMWBqY+sypUcZAbvpA5MCVY+PsWnGU02VvkqntSjBxX7k5Xyyi92p9NjnREloNlOlRXJ7a7K6ORZFcYyejnHU+WjDYgtb9JGpvoDx9wVzWfQqbdL0zrfG5Lvp3L2umRKhFgEBdv8O2P01TPkkCP9wFz6WI/sK+8RGXGT+DmvOSjzivkuauiiCAwsAysgICB6tzR1Ck1tL/AFKh0t7+pHrcfdQM6+VcEoe2WHj8eNs25/pXYyTp6nhm66kOq7ue7g8xP7pj4cKlyl7/ACMrOnc+Meo/hEzWrtY3U9wa3uSAPupkpxitt9EGMHJ6S7KB1P1G+pUdTpPikIEtP1czKoM7OlKTjB9HTeO8bGMFOxfd+H8FaJ7qqbb9lyopei1dD1mUalQ1XhhIaADAm5/UfzVv4yca2+T0UXmIztjHhHa/Jd24ymXmmHt1j8Mifsrz6keXHfZzzqnx5a6IHrLCOcGPFbwmNkOPm/FABt/d1Cz6pS1JS0iw8dbGLcXDk36JTAUKzHNmqKlPQLkebV3kWg7qTVGa13tES2dcttR09/2JFSCOZQGtgnVCwGsGh95DSSI4uVrrcmty9nuxQUvs9fuamd55TwoHiSXOmGjcx+y05OXChfcSMTDsyXqP/wCkdl/WVB4/zJpu9bj/APQ/9KNV5Oma+7ok3eIvg/t7JvDZhSqN1MqNIG5kW9+ynQurktxfRAnRZB8ZReyv9QYqjjKZpMrsaWOBJJ8p3G/Px6KBlzqyI8Iz1oscOF2NNWSg2mU7NMA7DVS3UDFwQYkEWPoqS+l0S1s6HGyI5MOWiQyjD0sTRNJ7yyo1znh0EgtMapvBNuVJxoV3VOEnprshZc7Ma5WQW01o+f4U18I51NpD6VQmoIu4EGDPdvmt6lYdf1aHxXafZlWqjJSm+pLr9iKwtZ9FwqMkEQQYPPr2MH9VErlOt80WFsa7outnS+nc5GLpl0aXNMOHEnsey6fDylfDfyjkc3EeNZx+H6K1/iHSAq03TcsIiPymZmf93bhVnl4/dFlt4Of2yiVJUpfhAdO6PaRg6ciN/tJXV4C1RE4zyTTyZaJhhMmRA4vuphAPtZBpZlmdPDtmq6JmBy6OwWm7IhUtzZvox7LpagtkdlPVNLEP0AFh41RDva+6jY/kK7ZcV0SsnxltEeT7/gnVOK4ruZ4J/wDGU8RGukxpBA3ZE3j8XwoF1UnfG32kWNF0Vjyp9Nnj1fmjTg5pEObUcGkg7CNW3e2y1eQyF9D7Pno2+Mxm8nU+tdlMqZrUcwsLvIQJab3AAn3sFSyy5tOPwzoY4VUZKWu0aSjEsIAsg2MHiNFVj3SdLmne8A91tqt4zU38Gi+nnVKEfkmM16sqV6ejSGX3aTJHZTL/ACU7Y8daIGP4mumfNvZ9ZL1ZUomKs1GREWBb7d1nG8lOv9faPOZ4mFi3X0y4ZP1BSxLZHkIMaXEAzE2vdXOPm13R36/kosrBsolxff8AB7DOqLrMqMc7huoDUeBK2f1NT6Uls1PFuS24vRVOnOoK1NzaNWm5+ojTMhzR3uPMPtsqnDzLYyVc1suc7BpmnbXJLXsiuqqzH4lxpl5MkODpsR+X0UTyEoytbjsn+LjONOpa/bX+5DqAWQWe9GHFMLBn2ZJmJ429Fltv2YUUvRs0McWMeyGkPEEkXAmbFboXuMXHXs0WY0ZzU9vo88PinMJINyCDc3kEfNiV5rtlB7R6tohOOmWrwG08uY2q9gBcX6Rc1BvpBmxmL8K34KGKlN/8lDzlZmN1p/j+CH6ZzGrQqDwm6g5zQ5vJ3i/HKhYN1lc9QW0yy8jj1Ww3N6aLR1+5woM07F8O9iDb7wrTyzkqlr+5T+FUHc+X46KFRpOedLAXE7ACT9lz0ISk9RWzp5zjWtyekXjp7pNjWB+JbLzfQdmj1HJV/ieOhGPKxdnNZ3lJyk4VPS/Ju0urcOS1o1Ak6Y0xpvAlb4+Qp2oojPxmRpyaLAFPK4Eo3pA5PnGIOIxLy0l0uhs3kTAj0XJZU3bc+Pf4O1w4KihcuvyaLqZDtJEEGCDwdlH01LXySuUZR37RYaec1sPT8Ko86muaWlrg46QSHNLrjtE+qs1l2Ux4TffwU7wqr5/UrXT9/wAkY/Oa0nQ8saZ8rLAajJ+Z53USWZa309InQ8fSkuS2/wAs0fEN7m9zfc+vdR+b+WS1CK+PRmrE2279/hJPvoQ3x7PheT0EAQBAEAQGCEBkmd1l7MaSOw4rCipHDhs4RqHsYXZzgpHAxm4nPOr8S51dwLdLAbHRBcQLnVEnlc75GcnY1ro6nxVcI1J723/giMJg31XaabS4xMDsFCrpnY9RXZYW5FdS3N6POrScww9paezgQfsV5nCUP1I9V2QsW4PZ8LwbAgCAufSvTbKlA1K1/EENH5RtM9yrzAwISr5z+fRznkfIzjbwh1r3+5nO6YwNNjfCpVGOJjVq8pIvEkxYN9zK9ZWsWCXFNM8YaeXNvk01+DHS+XUhUp12VC1rtTW03ROvls/iET22WMKitSVifv4M5+Ta4OmS217f7FmzvL/4ig+nyR5T2cLhWeTT9WtxKrFv+japlX6Lyd9PEPdWY5pY0ATsS6edjYKr8dizrsbmtaLjyuZC2qMa3vZd1eHPkWzIMOKvi+GNUz6TvMbSoqw6VPnrslPNvdfDl0SFR5aSTGkDsSZ/4UhvT/Yja2VbrrNn0g2kywe0lzuYmI9FVeUyZ16rj8lz4jEha3ZL4+Cs5FhdYqubJqU2aqYHJm5juLfdVWLXyUmvaXRcZ1vBwi/0t9ka+mWxPN1FkmvZOjKMvXwfBKxt+z0lpaQWAEAQBAEAQBAEBiU0zHJG/j8pqUS1rx5nNDg0XN/QdlJtxZ1tJ+2Rac2u1Nr0iSynpOtWnX/lNFvMJJPoJFvVScfxtln6uiJk+Xqq/R9zOjucAJJ4n4C6Vs5PTIjMKLsW3Q1gFMj/AFHi8H8jCLGOTHyotsHcuKXX5/8ABLpn9CXJvv8AC/3NrKcrZhmltOYJm5lbKMeNK1E8ZGTO+XKR49RZW3E0XNMBwEtdEkEf1WvLx1dW18nvCyZUWqS/uctewg37A/cSFykouL0ztYTU1tHyvJ6CAmcj6iqYXygB1OZLTbfseFPxc6dH2+0Vub42GR929SNzqvN24mnSIbEyRtLYkOBIPPkMei3Z+TG6EdIj+MxJUWSTf7f8leo13MLSCfKdQvsf7AVbCxxaf4LayqM0017OqZJm7MVT1MkEWc08H+a6zGyY3x2jisvFnjz4yJFSSMEBhYBSOq81/wCpbo1/5BBfeA64IgHc73VLnZP/AHft39vsvvH4r+i3LX3eje6uxdJ1BlQFjqljTm50mJgf17Ldn21upT638EfxtVv1nDvXyVnCYulRw9QNcTVqCIAs1ptpLjvyVV12110y0+2XFtFtt8XJfbH/ACQygMtAgCAIAgCAIAgCAlOnTQbV1Yk+VokCJBI7qbhfS+pu0r/I/Xdeqv7nTnYdhF2tI32H98n7rp+EGvRyHOSfspPSjKtfEvxFQatIO8fVw0TtCpcFWW2uyXwX/kXVTRGmD9l71iYm8THp7K9+Tnf3PltFoJIABO5i5+fgIopGW20fcLJgIAgKZ15lbQ1tZtiIaRaIO3yqTymOuKsRfeGypc3U/nspSojpAgPXDlsnW0m3Bjg+hXuHHf3Gu3nr7WkfDxAF5tPNp491iXpdmYvbfWj1wLGOqAVXFreSBJ9o9V7pjCUvufRryJzhBuC2y89OYKth6zgKYFCpcGZcIFp5k8j1XQYdNlU2lH7Wczm3131puX3otKsyqCAwgK71TlDXUnPp02l06nX0kwDeYv7WVdnY8ZQbiuyywMqULEpS69HO6lQuieLAdh2C5qUnI62EFH0fJWOz37CwAgPfE4N9PSHiC7YWn5buN+VtnTKGuRpryK7N8X6PJ7C0kEQRYg8Fa2mumbYyUltHysGQgCAIAgNvL8EausgeVjC5x+CB8k/spFFLm2/hEXKyFWlH5fo6jhaga1tPUXODRJi4tuey6utrionGTW25Hrg8I2kwNYLfuTck+pK9QrjBaR5nY5vcj3Xs8GUAQBAEBAda4Y1MI7T+Ehx9huoHka3Ol6+Cw8Xaq8hb+ejmq5Y7IIDLTGyynow0n7PfLsIa1VlMGNTont3/AEW2ir6tij+TVk3Kmtz/AAdRyzKadBjWtAJbMOIE33uF1VONCqKS+Di78md03J/JvqQRzKA+Hvjgn2WNmUj6WTBz7q4V/wCKcG+JpcAAAXQ4ACbC3N/dc9n/AFfrajvTOl8Z/T/Q3LW0fdHD4WnRDS+kaupuokz5TGsWEA7gb+69wrxoQ4trZrsty7LOSi+PweeY5A806jmNcW0iA3U0h5HIt9QFoK8XYUnFuPpevye8byEYzSl7l716IXH5e6k8tAcRAIMdwO0xcwoF2PKEtJFpj5UbIbb0aZCjslEnnNVtQUqgc01HMipEghzbAn1Ij7KZlSjNRkn3rsr8OEoSnW11vojSZMm5UR9lgkktIwsAIAgAWQyXpZNFSj4jj4VV0Bwab/eN+CpscTU48n0ysnn7rnwX3RLLm7KFNrcLQgOqVG6mtO7ZvJ9gVa3KmCVMPkp6HfY3fZ6ivbLLgsGyiwMpiGhWNdca48Yoq7LZWS5SfZsLYeAgCAIDCAygMEJoHPOrskFKrqpthjxIAFgRuPTuPlc55DEUJ7gumdP4zOc4cZvtFaVVrZd70Wij0RWMansbInkwex/qraHibGu2Uk/N1L1Fkn0fgadF721APHa8tBINwAD5e1j7qX4+mFbal+pMg+TyLLVFx/S1v/2W1W5TGUAQBAauYYwUWF7gS0bxFh8rXbYq48mbKqnZLimcz6hzP+JrucCSwWYDwLcepXLZmQ7rG16+DsMDF+hUk138kYFEJzWydb1ZiBTLNQJOz4EgduxVgvJXKHH/ACVb8RQ58vj8BnVFXwxT8OlH/YAJPMbAzdev+pWOPHijw/EVKXPkyDcCDB3G/wAKue17LaOmto9q2FLWhwu0/iAsDy09iFslU1FNejVC+MpOL6a+DXDlqN3RlAEAQBP3B0jLMMauCptrWfENdEubNgR2IC6iivnQlP2cdkWKGTJ1+jeyzI6OHA0MGofiNzPeeFvpxa6vS7I92Xbd+p9fgk1JIwQBAEB5YimXCGuLT3EfsV5km10z1Fpe0ZoB2ka41ReJifSeEjvXZiWt9ej0XowEB5YjDtqN0vAImfkbH0K8yipLTR6jOUXtFG6i6Zqtquq0GhzSdWlu7T7c37Kiy8Casdla6/B0WD5Kt1qu19/k2q3VdTx6bajTQaP9TUJJkcWsP6ra/ISVkYyXFfJoj4yDqlKD5P4N/E5U57Wvw1QukOOpxDrmCCCbjYfbZSp0uSUq2Q4Xxi3C2JKYCrWDP+oa0EC5a7VMekbqTU7NfeRbVXy/7f8AkkAt5oMoDDjAQFa6+dGFHmiXi35rG38/hVnlf/p9/Ja+HX/yPXwc8XNHXBDAQBAbuMAexlUOk/S8chwFj6gjn0Ui1KUFNe/TIlLcLJVv17X8GzkmS1sQ4aNTWA/XcAere5jst+LiW2tfC/JpzM2mlNPt/g6JmOVMr0vDftFnWkEcz3XQ240LIcGctRkzqnzicxxGXOGIdRaCXBxaB37H7QVy88eStda9nYV5UXQrpdLRZ6nRYbh3EuLqwaTbaReAOeytX4pKr39xTLzMncuvtKhUoljtNQFpESIuOdu8KllBxlxl0X8ZqcOUO/wXrp/pmjpFVwD5MsuSNPEi1+6v8XAq4833+DmczyNzfBdfn+SYyDEMqUZpt0tDnCCZP1G5991OxpxlD7Svyq5Qs1L2SSkEcygCAIAgCAIAgCAIDCA1cwwDK7Cyo0EERMCR6g8LVbTC2OpG2m6dUuUWVXqCvXwVFlNtZpB8rYbpcGtAvufY+4VVmWW41aimXGBVTlWuUov8v8Fcw2e4imCG1XQTNzq/V0qshm3xWlIuJ+Px59uJcMn6xp1S1lVpY82n8JP7hXON5OFmoy6ZQ5XibKk5Re1/ks6tCoCA0s4y1uJpFj/cH8ruCtGRRG6HFkjGyJUWKcTn1XpbEhxApzHIIg+0rnZeNvT1o6iPlsdrbZ45j0/XoNDns8sSSL6fdeLsG2qO2uj3R5Gi6XGL7ItQyeEB6UKpY4FsTxYHf0K91ylF7j7NdsIyjqXo6h0/hXtotNck1DJM/h1RbsNgurxISjWnP2cZmThKx/T/AEkopREIHMskccUzE0SNQLQWkWI2JnvBUG3E3crYk+rM1Q6Z+mTj2A7iYM/IU1ogp6KUW0MZiH03Ahzzqa+IcwtABYR7CQfVUrVV9rg/bLyMr8apWR9LrXw/3JjH5pRwdNtGmTqs1rWw4tk7mT68qZZkVY8VWv4RCqxrcmTtl69tmMqyp9DF1HCPCqN731W47m6xRQ67pSXpmcjJjbRGL/UiwKwK4IDKAIDCAygCAIAgCAID4DLk3vHNrTx8rGuwc866pPGJ1O+lzRp9huPS5/Vc55WMvq7fo6rw04OlxXv5K4qsuADGyeg1taZP5d1bXpQHEVGj828f93/KsqfJ2w6fZVX+Ips249M6Dl2L8akypBbqEweJXRVT+pBS/Jy11f05uH4NlbDWYQGpm2C8ei+nMahE9lpvq+rW4fk3Y9v0bFP8HJa1Isc5rt2kg+4MLj5xcJOL+Dua7FOCkvk+F5PZdOgMvY5rqxu8O0ifw2Bn3Mq98TRBxdj9nOeayJ8lWvWtl0V2UBlAEBhAVvPMid4gxGGOmo0yQAPMPSbTv7yq3JxHzVtfstMXNXB02/pf+CH/APi6Lq/iVDUZfU5r6J0udzcSPqvCif01crOctr+SWsu2NX0oaf8ADPfJcC0tDG1WGrOsuDXvkXgzaLl3utuPUtcVLbNOVfLfJxfH0Mwq4zCBpY91Rkn6mEmN/Nv3jjZYulk0dxe0e8eOLkdSXFknlmdVaxDPD01GkGo1xA8pH4Rve11JoybLOuOmvf8AwRMjFrq7Utp+tf7kzhcc2oS0SHtguabET/KxupkLFLr5IU6nFb+DaWw1nw5sxciD6X9FgyfSyYME32+VgH0sgIAgCAICMz/KRiqWgnSQZa6Jg+3ZRcrGV8OLJWHlSx7OS/ucvxmGNKo5jolpgwuVtrdc3F+0dnTarYKa+TxWs2m/kOF8XE02ESC649BcqTh187orREz7fp0Se+/g6yBGy65dHEN7MrICAwsMHHsa97qrzU+suOodjK425ydjcvZ3mOoKqKh610eBWo3FzwFOpluEqVXBpe8thpP077nk329Fe1Rnh0Ob9s5u+UM/JjCPpfJP9PVnfw1N1Z0ufeTv5iSArHFlJ1KU32yrzIRV0owXSJZSiKZQBAYQHlicSyk3VUcGjuTC8TnGC3I9wrlN6itlGz3qtxc5mHgMgguG75G47RdUWV5F8uNfr8nQ4filxU7t7/BHYLP3so1aby95e2GuLz5fv7m6j1Z0o1yhLvfolXeNjK2M46SXtF06XzNuJpAug1WiHWv6H2MK6wr43QT+fkoM/Glj2NL9L9EriXNaNRLWnYOPBP8A7hTJNLshRTfRl73Bk6Q54H0gwCe0nYI20thJN6+D2Xo8hAEAQBAEAQBAYQHIs3q68RVd3e79DC47JlytkzucOPGiK/Y16NIvcGtEucYA7krVCLm1FfJussVcXJ+kdVyrJ6WHaNDBqi7tye911tGNCpLiuzicjKsuk+T6JFSSMEAQBAc363wBp4kv/DVuD6iAR+y5rylLhbzXydX4e9Tp4fMSPyDLDiawZB0i7ztDfdR8PHd1mvj5JWflKipv5+Do+aZRTxFIUnyGgiINxAjn0XS3Y0bYcJejkqMqdM3OPs36TA1oAsAIHsFviklpGhvb2z6WTAQBAEBTv8RMMSyk8fS0uB/+0Qf/ABj5VN5eEnFSReeEnFWSi/bRRwqFJv0dK2l7CwN79EhkGIdTxNMs3Lg2O4cYP6KVhzlC5cSH5CuM6Jcjq72gggiQdweV1utnFIyFkewgMoAgCAIAgCAIDWzGv4dJ7xu1riJ7gLXbLjBs2VQ5zUfycio03VHBoBLnGPclcfGLsnpe2d1Kca4bfpHRel+n/wCGbqqBpq3uJMNPC6PBwvox3L2cp5DPeRLUd8SwqxKwIAgCAIDSzDK6WI0+K0O0zG/O+3sFptohbrmtm6nIsp3wetn3gcvp0ARSYGg7xz7lZrphWtQWjFt9lr3N7NpbTUEAQBAEAQGnmeXMxDNFUEtkGxIuPZarqY2x4yN1N86ZcoezOBy2lQB8JgbO8c/KxVj11/pWhbkWWvc3shOpOlxiCalI6ahix+l36bwoWZ49WvlHpk/B8nKhcJdxNDo/I9FZ1So5hLJbpaZLXevbkLR4/D4TcpP0SfJ5/wBStQimt9l0KuihITOcydSr0W0vO55INOY8puHTxEH9VCyL3CcVHtv4JuPjqyuUp9JfP+xNNbE+qmEI+lkBAEAQBAEAQEP1ZW04OrHIj7mFDzpaokTfHx5ZEUVboHBh9Zz3NJ0CzrQHH07wqrxVXKbk16LrzVzjBQT9nQF0JzBlAEAQBAEAQBAEAQHnWqhgl23zzbhYbS9mUm3pH2smDKAIAgCAwgPKjhWMLixoBeZcRye68RhGO2l7PcrJSSTfo+6gMHTvFp7r0966PK99kT0/lDqOp9Z2utU+p3YcAKJi47r3Kb3JkvLyVbqMFqK9ImVMIYQBAEAQBAEAQGnm2BGIovpkxqFj2PBWnIqVtbh+Tdj3OmxTXwQ3SeAr4cPpVWjQTIeHckRAHxM2UPAospThL0TvI5FV7jZB9/gnsJhxTYGtJIH5nFx+5urCMeK0Vkpcns916MBAEAQBAEAQBAEAQBAEAQBAEAQBAEAQH//Z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48" name="AutoShape 13" descr="data:image/jpeg;base64,/9j/4AAQSkZJRgABAQAAAQABAAD/2wCEAAkGBhQSEBUSEBQVFRUSFRUWGBUUFRQXFRIVFBQVFBQUGBUXHCYeFxkjGRQUHy8gJCcpLCwsFR4xNTAqNSYrLCkBCQoKDgwOGA8PGSokHyUtKiw1MCwsKiwsKSwsLiksLCwqLDAsNCwsLCwsLDUuKSwqKiosNDUqLC4sLCwsLi0sLP/AABEIAG0BBQMBIgACEQEDEQH/xAAbAAACAwEBAQAAAAAAAAAAAAAABAECBQMGB//EADMQAAICAAQEBAQFBAMAAAAAAAABAhEDBCExBRJBUWFxgZEiobHwFBUywdETUmLhI0Lx/8QAGwEAAQUBAQAAAAAAAAAAAAAAAAECAwQFBgf/xAA0EQABBAAEBAMHBAEFAAAAAAABAAIDEQQFITESQVFhE3GhBiKBkbHR8BViweGSFBYjMkL/2gAMAwEAAhEDEQA/APuNkWKZrPcrpK2LLikuy+Zj4jOsHh5PDe7XyJUrYnOFgLVsDNjxXvH5g+K9o/MZ+vYCr8T0P2R4L+idxMxFaNpHP8bHWnt96dzIxJNttv0/2Vj5GS/2jAdpVdv7I+ilEC08Tiaq0rF3xWXgvQVxNddr6aFZJL76lLFZrNISI5f8a1/Ol89tCntiA3CaXEZv9Otb0lS9QjxSXXlKYWNPDS0pPWt0NYGaw5OpRim/DcuQlz3CE4h7JOfFrZ7a19SmGhrwghc3xKXh7FfzGfdeyIz2X5ZabPp2F2+5g4zFZhBM6F0rrHQ7/JTNawi6TP5hPuvZFocRm2opJtiuHGUv0xb8enuM5HDjF802k1sr27mnlpzAytdiJHNZ+41flajk4K90arUwrr4t/AuUjK9Vsy1neDZU0pmM8obp+fRkYOf5nXKy2azajo9X27Cv5o70S0MHEZlBhpiJJjpyDQa8zX8qZsZcNAtOLOeLKS2V+opDiy2a9jpPiUdlZa/VMI6Pi8Wh8j6hN8NwOyJ5iaf6VXdyGMHFvqrW9GPGa5m53LzdIviZtp3BcvgjNbnkDNS6yTtude+g86tSeC48lscwvmcy47K/XYzZ5qT3bOVlHE+07CC2Jh87A/gp7cOeZWph8Sj1TQ1DGT2aZgkwm07Togg9qHh3/K2x23+30TnYcclv2Q5pbsxfxc/7mTjZtyVOjS/3Rhi0kAg8rG6j/wBO5bKmu5azBw8Zxqug1Hib6pEsPtJhHj37b8PskMDhstSwszvzX/H5/wCiI8UXMr0XbcuszvBPdwtk9CPqEwwvHJaQHHCzMZbOyTVa9rgHNNhR0UjxDA1tNadHuKYeXnJql6vY21hq7ovRkz5NhsRL4so18z66/SlIJXNFBZD4ZPun7oWnBp09GegoXzGVU99+5Rx/s7BKy4Bwu+NHz+6eycg+8sYCZxptdmQedvaWOLTuFeGqiS0HMHCwarW+7u36ihTn++pq5bjpMMSGMa4Hex9Co5GB26ZzSXNpqgyuIoyTavzd14nGysfiejevZX7FrDYvEy4svg5m9RYHbnV9qTXNaG0VuYmEpx/cVweF1O5O0tlXXuyeH4U4tpp0+rY/R3kULJyyeWOnjruP66KkSRoDohROGLkYSdta+owBec1rtxaYlM1iKCVaV0T6fwQ8Vzw7i6f3oGdy0JO5OnWlujKb5bTe/jpoc1mWOkwsjg8cTHAimmiD3O+3y5KxGwOGirOT2e703/cvOCTqOy+vXUqpoJOkcU6Y+H4QZRcb5nqKH4dVbA1u1IBT6prS9VsQ5dk35eG5A7CTteI3NIJ5FODgRakAArGwnIAAEQgAAEIIb6JNt7JfehJD1+GO7+S6stYSEzTNYG3229eXcprjQTMeHTr/AK+4vjYbjfM9ey2Xh3s0+HzqNXerOv4OLnzvV9OyO9/RsNLG10DQ26v/ANacwLNX3VLxXA6pDC4ZJrWSW2y1XuO4HDoxvrfWWo1RWUPM2IMDh8PrEwA9efz3URe525VMPLxjsq8iS6iQXKrYJiuAMiMrFtCkAAVCx89l3GV9H90LG9iYdpp9TGxco4t6aLr4HA51kpjcZ4ASDZI6dfh/fZXYZr0K5AWwMHnmo20nd1vp0HZ5DDServzuvQzcJksuIg8cPaBrodzXopHzBpqkpk8v/UlWvKrtrr4WbMIpVFVovkJZHMqMVF1ot1t/6PJdTvMsw8OHgDIT5nmfl6KlI4k2VcCESaijUNAScsxOot9hj3BjS87BA1SfFls+3QRy7UXclzPt0SJxsZydsoeZYvNScW7EYcUTzIs+tgfD7rRbH7oDl3hh8+i0d69639UGJknzPlaa6K/qcAsf+rRPY0Swgkcwa5AaUNNknhEHQq8+aLala9dysXTT7fdFQr5FF0hbMyRh4RuLPFX4RrongaUVZkExg26VPtrRbEwZR/UqIpMFOIzNw23qKI9EoeLpUACFJFMNJ1AT7UgwK816LV9lqSwxSSuAjaSewtISBuun4ZvD5tXfTSzvLMR5eTChuq0X7jPDcNqDT3bd9l4Icw8JJUtD03D5eAz3TwhwHEABvXXl30vyWc5+q5ZTA5IpVrWvmMEEmyBSiQAAKhAAAIQVUEnfcsQhEKQABUIKzgmqfUsAhAIooWbPhrTuEq8+nk0Lx5sOVyjd6a9dehss5zhGSp6oyX5XC0h8HuuGorbvptqNNApRIdilMxl4JW3WnTcXxZpJThN6aU2csdJOo7LuczlcZnYEzmCNtDmN7B3B+dclZbDpdrewpWrLmTgcQkqUtVsakJWtDscBmEONZxRnbkd1UewsOqliuZUv6crp+XYaBlqaISscy6sEfNNBo2vPgaGY4a27g0r7r6HJ8LaTbl6Jafyedv8AZvGAuqqHO9/zur4xDEoANAc85paS08lODalb2V3dL3bpEnTK5Z4kv8U9X3rojWyyF+KkbBw8TQb50Op01+FjVRSENF2n8jkFF8zdy+S8kMZnBUotex1Kpu3a07npogjbH4LW02qoLOs3axMHL88+W6W7rfyNLGykeVRiq7aF/wAGufnWj6+J1xE603M/BZazDYZ0Lmg3d/uHf6KR8hc61hTjunst+2mpq5BLk5kqvUUwcT4+WSVSeq7Pui2c4hpUdK7/AEMjAOw+XxulDj7x4Q2teIUDXnp00q9VK8Oeapd8lmficZPW7XkO2ZseXmU7drdJaa6DuG03ad34nQYR5DAwuBq613HL49VA7e1aE3bTWi28S4HOcHdp0XNWjqmrqByWLpdM6Jjg4FIpAAFQiwKRTt3t0LSQl6IQ2SVhGlrqWAIQBFkioUNAokgCFg42HyyaZQ1s5k+ZXs0ZJ5ZnGXOwU37XWR9vgtGKTjCC0cRrVNoqQo8zUesml6dShg45JJmMjJBJAscu6e8gAkrZyOO5wTfj6roxkiMaJPYGN4WgXazCobArNPoXFtIsjiGClK11+oqOcTi+ZPpQmeU5ywNxsgDa1/D8d1pRf9AqzWn36m9g8qilGqWmhiYeC5y5Vppbb6LY7Y1/1FCPdLTwWr+R0GRPfhYA4tvxHADrzs+QpQTAOPkteEKbd7/IuUU9ar16FztW1WiqIAAHISWbyHNrHR/UWeVuVyg++j0b8jWZxx8wo7sz58Nh2XK+m62TpV9dRv3Tw5x0WfgYSXwtS+J3dVQYmU6wdvsmVzGdcno2l97nHCxOV2u1e5yk2a4JzvALbZqOLSx04a/PorIifvzXfDxp1raT0Teu3kPRxWqT1X938ifD8xT5ZbPbzNM6LK3RzYdr43k+ZsjsVBJYdRClMpGWrtbfMpgzttp6dq2ZWadS5tV07ml4lgOA6qOkxYC+FhUuuvTsSSBxrUIpMAAD0iAAAQqTha3osiQErW0IAAFQuWYlUG/AwzU4lL4PNmZhwcpKMd/kkcJn7JMXjWYeIWQPqrkBDWFxVXb+GOre38m1lspGCVJX1fV99SuSyKgu8u9DR0WU5Y3AREXbjuf4Cglk4ygAA2VEgAAEJTP4PNDy1MdzS+9T0TRzjloraK9jn8xyOPGzCUurSjpv9vkp45iwUlOGZSlzyXxS6dl2GVlY8/PWp2RJtRwRxsaxo0bt2UJJJtRRIATJEAAAhDM7imHon6GiUxcJSVSVopY7CjFwOhJq+fRPY7hNrz/P218tfoWa72vM3oYSWyS8kc8fKqe69exzUnsswR+488Xfb8+KsDEm9QsSUtDbyTbw4829IzY5D/kUZNtb6LR13NhF3IcukwbHmQ6k1XkmTSB1UoJoUzuajFVu3pS3L5NSUfj36eXibrZw+QsaLA58genn+FQ1paYoCQLCagAAEIAABCAAAQgAAEJDicG0mtlucuFqoyapyfTy21NOiFBIzhl7W4p2JB1Ir+x09VJxnh4UYbdaqn2JbJIRoKNEZWSACoQAACEAAAhAAAIQAACEAAAhAAAIQAACFFAyQBC4/hY83NWvc60SAgaBshAAAqF//9k="/>
          <p:cNvSpPr>
            <a:spLocks noChangeAspect="1" noChangeArrowheads="1"/>
          </p:cNvSpPr>
          <p:nvPr/>
        </p:nvSpPr>
        <p:spPr bwMode="auto">
          <a:xfrm>
            <a:off x="30162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CA32F3A-BCD4-4876-A24D-CBF7472D2779}"/>
              </a:ext>
            </a:extLst>
          </p:cNvPr>
          <p:cNvGrpSpPr/>
          <p:nvPr/>
        </p:nvGrpSpPr>
        <p:grpSpPr>
          <a:xfrm>
            <a:off x="684483" y="2527082"/>
            <a:ext cx="2482932" cy="1265237"/>
            <a:chOff x="980993" y="3049588"/>
            <a:chExt cx="2482932" cy="1265237"/>
          </a:xfrm>
        </p:grpSpPr>
        <p:sp>
          <p:nvSpPr>
            <p:cNvPr id="6152" name="Line 45"/>
            <p:cNvSpPr>
              <a:spLocks noChangeAspect="1" noChangeShapeType="1"/>
            </p:cNvSpPr>
            <p:nvPr/>
          </p:nvSpPr>
          <p:spPr bwMode="auto">
            <a:xfrm rot="16308904" flipH="1">
              <a:off x="1975644" y="2921794"/>
              <a:ext cx="0" cy="255588"/>
            </a:xfrm>
            <a:prstGeom prst="line">
              <a:avLst/>
            </a:prstGeom>
            <a:noFill/>
            <a:ln w="9525">
              <a:solidFill>
                <a:srgbClr val="FF6600">
                  <a:alpha val="0"/>
                </a:srgbClr>
              </a:solidFill>
              <a:round/>
              <a:headEnd/>
              <a:tailEnd type="triangle" w="lg" len="lg"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grpSp>
          <p:nvGrpSpPr>
            <p:cNvPr id="6163" name="Gruppieren 2"/>
            <p:cNvGrpSpPr>
              <a:grpSpLocks/>
            </p:cNvGrpSpPr>
            <p:nvPr/>
          </p:nvGrpSpPr>
          <p:grpSpPr bwMode="auto">
            <a:xfrm>
              <a:off x="2052638" y="3638550"/>
              <a:ext cx="857250" cy="676275"/>
              <a:chOff x="2281844" y="3909343"/>
              <a:chExt cx="856471" cy="676064"/>
            </a:xfrm>
          </p:grpSpPr>
          <p:sp>
            <p:nvSpPr>
              <p:cNvPr id="6181" name="AutoShape 23"/>
              <p:cNvSpPr>
                <a:spLocks noChangeAspect="1" noChangeArrowheads="1"/>
              </p:cNvSpPr>
              <p:nvPr/>
            </p:nvSpPr>
            <p:spPr bwMode="auto">
              <a:xfrm rot="-2661375">
                <a:off x="2931940" y="3947444"/>
                <a:ext cx="200025" cy="131762"/>
              </a:xfrm>
              <a:prstGeom prst="rightArrow">
                <a:avLst>
                  <a:gd name="adj1" fmla="val 50000"/>
                  <a:gd name="adj2" fmla="val 37952"/>
                </a:avLst>
              </a:prstGeom>
              <a:gradFill rotWithShape="1">
                <a:gsLst>
                  <a:gs pos="0">
                    <a:srgbClr val="72ABFE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ln w="9525" algn="ctr">
                <a:solidFill>
                  <a:srgbClr val="FF6600">
                    <a:alpha val="0"/>
                  </a:srgbClr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6182" name="Line 17"/>
              <p:cNvSpPr>
                <a:spLocks noChangeAspect="1" noChangeShapeType="1"/>
              </p:cNvSpPr>
              <p:nvPr/>
            </p:nvSpPr>
            <p:spPr bwMode="auto">
              <a:xfrm rot="3638354" flipV="1">
                <a:off x="2832831" y="3767973"/>
                <a:ext cx="1073" cy="283813"/>
              </a:xfrm>
              <a:prstGeom prst="line">
                <a:avLst/>
              </a:prstGeom>
              <a:noFill/>
              <a:ln w="9525">
                <a:solidFill>
                  <a:srgbClr val="FF6600">
                    <a:alpha val="0"/>
                  </a:srgbClr>
                </a:solidFill>
                <a:round/>
                <a:headEnd/>
                <a:tailEnd type="triangle" w="lg" len="lg"/>
              </a:ln>
            </p:spPr>
            <p:txBody>
              <a:bodyPr vert="eaVert"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6183" name="Line 27"/>
              <p:cNvSpPr>
                <a:spLocks noChangeAspect="1" noChangeShapeType="1"/>
              </p:cNvSpPr>
              <p:nvPr/>
            </p:nvSpPr>
            <p:spPr bwMode="auto">
              <a:xfrm flipV="1">
                <a:off x="2961601" y="3941399"/>
                <a:ext cx="176714" cy="141621"/>
              </a:xfrm>
              <a:prstGeom prst="line">
                <a:avLst/>
              </a:prstGeom>
              <a:noFill/>
              <a:ln w="9525">
                <a:solidFill>
                  <a:srgbClr val="FF6600">
                    <a:alpha val="0"/>
                  </a:srgbClr>
                </a:solidFill>
                <a:round/>
                <a:headEnd/>
                <a:tailEnd type="triangle" w="med" len="lg"/>
              </a:ln>
            </p:spPr>
            <p:txBody>
              <a:bodyPr vert="eaVert"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6184" name="Line 103"/>
              <p:cNvSpPr>
                <a:spLocks noChangeAspect="1" noChangeShapeType="1"/>
              </p:cNvSpPr>
              <p:nvPr/>
            </p:nvSpPr>
            <p:spPr bwMode="auto">
              <a:xfrm rot="2899791" flipV="1">
                <a:off x="2930291" y="3952435"/>
                <a:ext cx="1073" cy="200276"/>
              </a:xfrm>
              <a:prstGeom prst="line">
                <a:avLst/>
              </a:prstGeom>
              <a:noFill/>
              <a:ln w="9525">
                <a:solidFill>
                  <a:srgbClr val="FF6600">
                    <a:alpha val="0"/>
                  </a:srgbClr>
                </a:solidFill>
                <a:round/>
                <a:headEnd/>
                <a:tailEnd type="triangle" w="lg" len="lg"/>
              </a:ln>
            </p:spPr>
            <p:txBody>
              <a:bodyPr vert="eaVert"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6185" name="Line 105"/>
              <p:cNvSpPr>
                <a:spLocks noChangeAspect="1" noChangeShapeType="1"/>
              </p:cNvSpPr>
              <p:nvPr/>
            </p:nvSpPr>
            <p:spPr bwMode="auto">
              <a:xfrm rot="2635272">
                <a:off x="2281844" y="4244082"/>
                <a:ext cx="0" cy="224233"/>
              </a:xfrm>
              <a:prstGeom prst="line">
                <a:avLst/>
              </a:prstGeom>
              <a:noFill/>
              <a:ln w="9525">
                <a:solidFill>
                  <a:srgbClr val="FF6600">
                    <a:alpha val="0"/>
                  </a:srgbClr>
                </a:solidFill>
                <a:round/>
                <a:headEnd/>
                <a:tailEnd type="triangle" w="lg" len="lg"/>
              </a:ln>
            </p:spPr>
            <p:txBody>
              <a:bodyPr vert="eaVert"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6186" name="AutoShape 24"/>
              <p:cNvSpPr>
                <a:spLocks noChangeAspect="1" noChangeArrowheads="1"/>
              </p:cNvSpPr>
              <p:nvPr/>
            </p:nvSpPr>
            <p:spPr bwMode="auto">
              <a:xfrm rot="8138625">
                <a:off x="2312340" y="4453645"/>
                <a:ext cx="198438" cy="131762"/>
              </a:xfrm>
              <a:prstGeom prst="rightArrow">
                <a:avLst>
                  <a:gd name="adj1" fmla="val 50000"/>
                  <a:gd name="adj2" fmla="val 37651"/>
                </a:avLst>
              </a:prstGeom>
              <a:gradFill rotWithShape="1">
                <a:gsLst>
                  <a:gs pos="0">
                    <a:srgbClr val="72ABFE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ln w="9525" algn="ctr">
                <a:solidFill>
                  <a:srgbClr val="FF6600">
                    <a:alpha val="0"/>
                  </a:srgbClr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6187" name="Line 28"/>
              <p:cNvSpPr>
                <a:spLocks noChangeAspect="1" noChangeShapeType="1"/>
              </p:cNvSpPr>
              <p:nvPr/>
            </p:nvSpPr>
            <p:spPr bwMode="auto">
              <a:xfrm flipH="1">
                <a:off x="2313928" y="4444117"/>
                <a:ext cx="162791" cy="137329"/>
              </a:xfrm>
              <a:prstGeom prst="line">
                <a:avLst/>
              </a:prstGeom>
              <a:noFill/>
              <a:ln w="9525">
                <a:solidFill>
                  <a:srgbClr val="FF6600">
                    <a:alpha val="0"/>
                  </a:srgbClr>
                </a:solidFill>
                <a:round/>
                <a:headEnd/>
                <a:tailEnd type="triangle" w="med" len="lg"/>
              </a:ln>
            </p:spPr>
            <p:txBody>
              <a:bodyPr vert="eaVert"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6188" name="Oval 35"/>
              <p:cNvSpPr>
                <a:spLocks noChangeAspect="1" noChangeArrowheads="1"/>
              </p:cNvSpPr>
              <p:nvPr/>
            </p:nvSpPr>
            <p:spPr bwMode="auto">
              <a:xfrm rot="-2839186">
                <a:off x="2411066" y="4342975"/>
                <a:ext cx="181532" cy="187960"/>
              </a:xfrm>
              <a:prstGeom prst="ellipse">
                <a:avLst/>
              </a:prstGeom>
              <a:gradFill rotWithShape="1">
                <a:gsLst>
                  <a:gs pos="0">
                    <a:srgbClr val="72ABFE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FF6600">
                    <a:alpha val="0"/>
                  </a:srgbClr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6189" name="Oval 36"/>
              <p:cNvSpPr>
                <a:spLocks noChangeAspect="1" noChangeArrowheads="1"/>
              </p:cNvSpPr>
              <p:nvPr/>
            </p:nvSpPr>
            <p:spPr bwMode="auto">
              <a:xfrm rot="-2839186">
                <a:off x="2669894" y="3929432"/>
                <a:ext cx="417084" cy="432414"/>
              </a:xfrm>
              <a:prstGeom prst="ellipse">
                <a:avLst/>
              </a:prstGeom>
              <a:gradFill rotWithShape="1">
                <a:gsLst>
                  <a:gs pos="0">
                    <a:srgbClr val="72ABFE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FF6600">
                    <a:alpha val="0"/>
                  </a:srgbClr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p:grpSp>
        <p:sp>
          <p:nvSpPr>
            <p:cNvPr id="6167" name="Line 11"/>
            <p:cNvSpPr>
              <a:spLocks noChangeAspect="1" noChangeShapeType="1"/>
            </p:cNvSpPr>
            <p:nvPr/>
          </p:nvSpPr>
          <p:spPr bwMode="auto">
            <a:xfrm rot="8133054">
              <a:off x="2995613" y="3311525"/>
              <a:ext cx="468312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71" name="Text Box 43"/>
            <p:cNvSpPr txBox="1">
              <a:spLocks noChangeArrowheads="1"/>
            </p:cNvSpPr>
            <p:nvPr/>
          </p:nvSpPr>
          <p:spPr bwMode="auto">
            <a:xfrm>
              <a:off x="980993" y="3054350"/>
              <a:ext cx="198251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QUASI-FISSION</a:t>
              </a:r>
              <a:endParaRPr kumimoji="0" lang="de-DE" altLang="de-DE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1248128" y="1317962"/>
            <a:ext cx="6275198" cy="953532"/>
            <a:chOff x="1248128" y="1241762"/>
            <a:chExt cx="6275198" cy="953532"/>
          </a:xfrm>
        </p:grpSpPr>
        <p:sp>
          <p:nvSpPr>
            <p:cNvPr id="6150" name="Line 6"/>
            <p:cNvSpPr>
              <a:spLocks noChangeAspect="1" noChangeShapeType="1"/>
            </p:cNvSpPr>
            <p:nvPr/>
          </p:nvSpPr>
          <p:spPr bwMode="auto">
            <a:xfrm flipV="1">
              <a:off x="5540728" y="1342807"/>
              <a:ext cx="9525" cy="8524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51" name="Oval 40"/>
            <p:cNvSpPr>
              <a:spLocks noChangeAspect="1" noChangeArrowheads="1"/>
            </p:cNvSpPr>
            <p:nvPr/>
          </p:nvSpPr>
          <p:spPr bwMode="auto">
            <a:xfrm rot="-2839186">
              <a:off x="1587059" y="1667450"/>
              <a:ext cx="384175" cy="398463"/>
            </a:xfrm>
            <a:prstGeom prst="ellipse">
              <a:avLst/>
            </a:prstGeom>
            <a:gradFill rotWithShape="1">
              <a:gsLst>
                <a:gs pos="0">
                  <a:srgbClr val="72ABFE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FF6600">
                  <a:alpha val="0"/>
                </a:srgb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alt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53" name="Oval 89"/>
            <p:cNvSpPr>
              <a:spLocks noChangeAspect="1" noChangeArrowheads="1"/>
            </p:cNvSpPr>
            <p:nvPr/>
          </p:nvSpPr>
          <p:spPr bwMode="auto">
            <a:xfrm>
              <a:off x="5285140" y="1649194"/>
              <a:ext cx="522288" cy="425450"/>
            </a:xfrm>
            <a:prstGeom prst="ellipse">
              <a:avLst/>
            </a:prstGeom>
            <a:gradFill rotWithShape="1">
              <a:gsLst>
                <a:gs pos="0">
                  <a:srgbClr val="72ABFE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FF6600">
                  <a:alpha val="0"/>
                </a:srgbClr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alt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54" name="Oval 41"/>
            <p:cNvSpPr>
              <a:spLocks noChangeAspect="1" noChangeArrowheads="1"/>
            </p:cNvSpPr>
            <p:nvPr/>
          </p:nvSpPr>
          <p:spPr bwMode="auto">
            <a:xfrm rot="-2839186">
              <a:off x="1252891" y="1634906"/>
              <a:ext cx="234950" cy="244475"/>
            </a:xfrm>
            <a:prstGeom prst="ellipse">
              <a:avLst/>
            </a:prstGeom>
            <a:gradFill rotWithShape="1">
              <a:gsLst>
                <a:gs pos="0">
                  <a:srgbClr val="72ABFE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FF6600">
                  <a:alpha val="0"/>
                </a:srgb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alt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55" name="Line 11"/>
            <p:cNvSpPr>
              <a:spLocks noChangeAspect="1" noChangeShapeType="1"/>
            </p:cNvSpPr>
            <p:nvPr/>
          </p:nvSpPr>
          <p:spPr bwMode="auto">
            <a:xfrm>
              <a:off x="2221265" y="1861919"/>
              <a:ext cx="468313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56" name="Oval 40"/>
            <p:cNvSpPr>
              <a:spLocks noChangeAspect="1" noChangeArrowheads="1"/>
            </p:cNvSpPr>
            <p:nvPr/>
          </p:nvSpPr>
          <p:spPr bwMode="auto">
            <a:xfrm rot="-2839186">
              <a:off x="3303147" y="1662688"/>
              <a:ext cx="382587" cy="396875"/>
            </a:xfrm>
            <a:prstGeom prst="ellipse">
              <a:avLst/>
            </a:prstGeom>
            <a:gradFill rotWithShape="1">
              <a:gsLst>
                <a:gs pos="0">
                  <a:srgbClr val="72ABFE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FF6600">
                  <a:alpha val="0"/>
                </a:srgb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alt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57" name="Oval 41"/>
            <p:cNvSpPr>
              <a:spLocks noChangeAspect="1" noChangeArrowheads="1"/>
            </p:cNvSpPr>
            <p:nvPr/>
          </p:nvSpPr>
          <p:spPr bwMode="auto">
            <a:xfrm rot="-2839186">
              <a:off x="3111852" y="1644432"/>
              <a:ext cx="233363" cy="242888"/>
            </a:xfrm>
            <a:prstGeom prst="ellipse">
              <a:avLst/>
            </a:prstGeom>
            <a:gradFill rotWithShape="1">
              <a:gsLst>
                <a:gs pos="0">
                  <a:srgbClr val="72ABFE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FF6600">
                  <a:alpha val="0"/>
                </a:srgb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alt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58" name="Arc 15"/>
            <p:cNvSpPr>
              <a:spLocks noChangeAspect="1"/>
            </p:cNvSpPr>
            <p:nvPr/>
          </p:nvSpPr>
          <p:spPr bwMode="auto">
            <a:xfrm rot="5400000">
              <a:off x="3481740" y="1852395"/>
              <a:ext cx="325437" cy="290512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 type="triangle" w="med" len="lg"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59" name="Arc 16"/>
            <p:cNvSpPr>
              <a:spLocks noChangeAspect="1"/>
            </p:cNvSpPr>
            <p:nvPr/>
          </p:nvSpPr>
          <p:spPr bwMode="auto">
            <a:xfrm rot="-6069644">
              <a:off x="2947546" y="1559501"/>
              <a:ext cx="325437" cy="2921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 type="triangle" w="med" len="lg"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60" name="Oval 18"/>
            <p:cNvSpPr>
              <a:spLocks noChangeAspect="1" noChangeArrowheads="1"/>
            </p:cNvSpPr>
            <p:nvPr/>
          </p:nvSpPr>
          <p:spPr bwMode="auto">
            <a:xfrm>
              <a:off x="5385153" y="1496794"/>
              <a:ext cx="342900" cy="889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61" name="Line 19"/>
            <p:cNvSpPr>
              <a:spLocks noChangeAspect="1" noChangeShapeType="1"/>
            </p:cNvSpPr>
            <p:nvPr/>
          </p:nvSpPr>
          <p:spPr bwMode="auto">
            <a:xfrm>
              <a:off x="5548665" y="1490444"/>
              <a:ext cx="0" cy="492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62" name="AutoShape 20"/>
            <p:cNvSpPr>
              <a:spLocks noChangeAspect="1" noChangeArrowheads="1"/>
            </p:cNvSpPr>
            <p:nvPr/>
          </p:nvSpPr>
          <p:spPr bwMode="auto">
            <a:xfrm rot="15755570" flipH="1">
              <a:off x="5572478" y="1544419"/>
              <a:ext cx="38100" cy="76200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70" name="Text Box 42"/>
            <p:cNvSpPr txBox="1">
              <a:spLocks noChangeArrowheads="1"/>
            </p:cNvSpPr>
            <p:nvPr/>
          </p:nvSpPr>
          <p:spPr bwMode="auto">
            <a:xfrm>
              <a:off x="3970690" y="1382494"/>
              <a:ext cx="10567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b="1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FUSION</a:t>
              </a:r>
            </a:p>
          </p:txBody>
        </p:sp>
        <p:sp>
          <p:nvSpPr>
            <p:cNvPr id="6172" name="Text Box 44"/>
            <p:cNvSpPr txBox="1">
              <a:spLocks noChangeArrowheads="1"/>
            </p:cNvSpPr>
            <p:nvPr/>
          </p:nvSpPr>
          <p:spPr bwMode="auto">
            <a:xfrm>
              <a:off x="1913290" y="1241762"/>
              <a:ext cx="101822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altLang="de-DE" b="1" dirty="0" err="1">
                  <a:solidFill>
                    <a:srgbClr val="000000"/>
                  </a:solidFill>
                  <a:latin typeface="Arial" charset="0"/>
                </a:rPr>
                <a:t>capture</a:t>
              </a:r>
              <a:endParaRPr kumimoji="0" lang="de-DE" altLang="de-DE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73" name="Line 11"/>
            <p:cNvSpPr>
              <a:spLocks noChangeAspect="1" noChangeShapeType="1"/>
            </p:cNvSpPr>
            <p:nvPr/>
          </p:nvSpPr>
          <p:spPr bwMode="auto">
            <a:xfrm>
              <a:off x="4251678" y="1877794"/>
              <a:ext cx="468312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74" name="Text Box 46"/>
            <p:cNvSpPr txBox="1">
              <a:spLocks noChangeArrowheads="1"/>
            </p:cNvSpPr>
            <p:nvPr/>
          </p:nvSpPr>
          <p:spPr bwMode="auto">
            <a:xfrm>
              <a:off x="5953666" y="1458694"/>
              <a:ext cx="156966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Compound</a:t>
              </a:r>
              <a:r>
                <a:rPr kumimoji="0" lang="de-DE" altLang="de-DE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Nucleus (CN)</a:t>
              </a:r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AA11457-417E-4059-BCC1-2210207696A3}"/>
              </a:ext>
            </a:extLst>
          </p:cNvPr>
          <p:cNvGrpSpPr/>
          <p:nvPr/>
        </p:nvGrpSpPr>
        <p:grpSpPr>
          <a:xfrm>
            <a:off x="3996825" y="2531844"/>
            <a:ext cx="4266038" cy="1887756"/>
            <a:chOff x="4293335" y="3054350"/>
            <a:chExt cx="4266038" cy="1887756"/>
          </a:xfrm>
        </p:grpSpPr>
        <p:sp>
          <p:nvSpPr>
            <p:cNvPr id="6164" name="Oval 89"/>
            <p:cNvSpPr>
              <a:spLocks noChangeAspect="1" noChangeArrowheads="1"/>
            </p:cNvSpPr>
            <p:nvPr/>
          </p:nvSpPr>
          <p:spPr bwMode="auto">
            <a:xfrm>
              <a:off x="4872038" y="3754438"/>
              <a:ext cx="527050" cy="431800"/>
            </a:xfrm>
            <a:prstGeom prst="ellipse">
              <a:avLst/>
            </a:prstGeom>
            <a:gradFill rotWithShape="1">
              <a:gsLst>
                <a:gs pos="0">
                  <a:srgbClr val="72ABFE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FF6600">
                  <a:alpha val="0"/>
                </a:srgbClr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65" name="Oval 40"/>
            <p:cNvSpPr>
              <a:spLocks noChangeAspect="1" noChangeArrowheads="1"/>
            </p:cNvSpPr>
            <p:nvPr/>
          </p:nvSpPr>
          <p:spPr bwMode="auto">
            <a:xfrm rot="-2839186">
              <a:off x="6576219" y="3613944"/>
              <a:ext cx="320675" cy="334963"/>
            </a:xfrm>
            <a:prstGeom prst="ellipse">
              <a:avLst/>
            </a:prstGeom>
            <a:gradFill rotWithShape="1">
              <a:gsLst>
                <a:gs pos="0">
                  <a:srgbClr val="72ABFE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FF6600">
                  <a:alpha val="0"/>
                </a:srgb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66" name="Oval 40"/>
            <p:cNvSpPr>
              <a:spLocks noChangeAspect="1" noChangeArrowheads="1"/>
            </p:cNvSpPr>
            <p:nvPr/>
          </p:nvSpPr>
          <p:spPr bwMode="auto">
            <a:xfrm rot="-2839186">
              <a:off x="6327775" y="3908425"/>
              <a:ext cx="323850" cy="336550"/>
            </a:xfrm>
            <a:prstGeom prst="ellipse">
              <a:avLst/>
            </a:prstGeom>
            <a:gradFill rotWithShape="1">
              <a:gsLst>
                <a:gs pos="0">
                  <a:srgbClr val="72ABFE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rgbClr val="FF6600">
                  <a:alpha val="0"/>
                </a:srgbClr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68" name="Line 11"/>
            <p:cNvSpPr>
              <a:spLocks noChangeAspect="1" noChangeShapeType="1"/>
            </p:cNvSpPr>
            <p:nvPr/>
          </p:nvSpPr>
          <p:spPr bwMode="auto">
            <a:xfrm rot="8133054">
              <a:off x="5340350" y="3294063"/>
              <a:ext cx="468313" cy="15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69" name="Line 11"/>
            <p:cNvSpPr>
              <a:spLocks noChangeAspect="1" noChangeShapeType="1"/>
            </p:cNvSpPr>
            <p:nvPr/>
          </p:nvSpPr>
          <p:spPr bwMode="auto">
            <a:xfrm rot="2733054">
              <a:off x="5862637" y="3287713"/>
              <a:ext cx="468313" cy="1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75" name="Text Box 47"/>
            <p:cNvSpPr txBox="1">
              <a:spLocks noChangeArrowheads="1"/>
            </p:cNvSpPr>
            <p:nvPr/>
          </p:nvSpPr>
          <p:spPr bwMode="auto">
            <a:xfrm>
              <a:off x="4293335" y="4295775"/>
              <a:ext cx="162095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Evaporation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Residue</a:t>
              </a:r>
              <a:r>
                <a:rPr kumimoji="0" lang="de-DE" altLang="de-DE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(ER)</a:t>
              </a:r>
            </a:p>
          </p:txBody>
        </p:sp>
        <p:sp>
          <p:nvSpPr>
            <p:cNvPr id="6176" name="Text Box 48"/>
            <p:cNvSpPr txBox="1">
              <a:spLocks noChangeArrowheads="1"/>
            </p:cNvSpPr>
            <p:nvPr/>
          </p:nvSpPr>
          <p:spPr bwMode="auto">
            <a:xfrm>
              <a:off x="6502400" y="3054350"/>
              <a:ext cx="205697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b="1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FUSION-FISSION</a:t>
              </a:r>
              <a:endParaRPr kumimoji="0" lang="de-DE" altLang="de-DE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77" name="Text Box 49"/>
            <p:cNvSpPr txBox="1">
              <a:spLocks noChangeArrowheads="1"/>
            </p:cNvSpPr>
            <p:nvPr/>
          </p:nvSpPr>
          <p:spPr bwMode="auto">
            <a:xfrm>
              <a:off x="6979795" y="3733800"/>
              <a:ext cx="128753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Fission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Fragments</a:t>
              </a: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2326633" y="5270499"/>
            <a:ext cx="4639027" cy="1043163"/>
            <a:chOff x="646113" y="5709429"/>
            <a:chExt cx="4639027" cy="1043163"/>
          </a:xfrm>
        </p:grpSpPr>
        <p:sp>
          <p:nvSpPr>
            <p:cNvPr id="48" name="Rectangle 4">
              <a:extLst>
                <a:ext uri="{FF2B5EF4-FFF2-40B4-BE49-F238E27FC236}">
                  <a16:creationId xmlns:a16="http://schemas.microsoft.com/office/drawing/2014/main" id="{C9022D45-01BD-4322-8E36-03FC2C1B3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113" y="5709429"/>
              <a:ext cx="4639027" cy="1043163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44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ＭＳ Ｐゴシック" pitchFamily="34" charset="-128"/>
                <a:cs typeface="Times New Roman" pitchFamily="18" charset="0"/>
              </a:endParaRPr>
            </a:p>
          </p:txBody>
        </p:sp>
        <p:sp>
          <p:nvSpPr>
            <p:cNvPr id="49" name="Rechteck 13">
              <a:extLst>
                <a:ext uri="{FF2B5EF4-FFF2-40B4-BE49-F238E27FC236}">
                  <a16:creationId xmlns:a16="http://schemas.microsoft.com/office/drawing/2014/main" id="{7CA0867D-4F66-4EEA-BF64-754AAF251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609" y="5809920"/>
              <a:ext cx="4570142" cy="86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Superheavy </a:t>
              </a:r>
              <a:r>
                <a:rPr kumimoji="0" lang="de-DE" altLang="de-DE" sz="2000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systems</a:t>
              </a:r>
              <a:r>
                <a:rPr kumimoji="0" lang="de-DE" alt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: </a:t>
              </a:r>
              <a:r>
                <a:rPr kumimoji="0" lang="de-DE" altLang="de-DE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l-GR" altLang="de-DE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σ</a:t>
              </a:r>
              <a:r>
                <a:rPr kumimoji="0" lang="de-DE" altLang="de-DE" sz="2000" b="1" i="0" u="none" strike="noStrike" kern="1200" cap="none" spc="0" normalizeH="0" baseline="-25000" noProof="0" dirty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ER</a:t>
              </a:r>
              <a:r>
                <a:rPr kumimoji="0" lang="de-DE" alt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 &lt;&lt; </a:t>
              </a:r>
              <a:r>
                <a:rPr kumimoji="0" lang="el-GR" alt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σ</a:t>
              </a:r>
              <a:r>
                <a:rPr kumimoji="0" lang="de-DE" altLang="de-DE" sz="2000" b="1" i="0" u="none" strike="noStrike" kern="1200" cap="none" spc="0" normalizeH="0" baseline="-25000" noProof="0" dirty="0" err="1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capture</a:t>
              </a:r>
              <a:r>
                <a:rPr kumimoji="0" lang="de-DE" altLang="de-DE" sz="2000" b="1" i="0" u="none" strike="noStrike" kern="1200" cap="none" spc="0" normalizeH="0" baseline="-25000" noProof="0" dirty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 </a:t>
              </a:r>
              <a:endParaRPr lang="de-DE" altLang="de-DE" sz="2000" b="1" dirty="0" smtClean="0">
                <a:latin typeface="Arial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→   </a:t>
              </a:r>
              <a:r>
                <a:rPr kumimoji="0" lang="el-GR" altLang="de-DE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σ</a:t>
              </a:r>
              <a:r>
                <a:rPr kumimoji="0" lang="de-DE" altLang="de-DE" sz="2000" b="1" i="0" u="none" strike="noStrike" kern="1200" cap="none" spc="0" normalizeH="0" baseline="-25000" noProof="0" dirty="0" err="1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capture</a:t>
              </a:r>
              <a:r>
                <a:rPr kumimoji="0" lang="de-DE" altLang="de-DE" sz="2000" b="1" i="0" u="none" strike="noStrike" kern="1200" cap="none" spc="0" normalizeH="0" baseline="-2500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de-DE" altLang="de-DE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≈ </a:t>
              </a:r>
              <a:r>
                <a:rPr kumimoji="0" lang="el-GR" altLang="de-DE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σ</a:t>
              </a:r>
              <a:r>
                <a:rPr kumimoji="0" lang="de-DE" altLang="de-DE" sz="2000" b="1" i="0" u="none" strike="noStrike" kern="1200" cap="none" spc="0" normalizeH="0" baseline="-2500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QF</a:t>
              </a:r>
              <a:r>
                <a:rPr kumimoji="0" lang="de-DE" altLang="de-DE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 + </a:t>
              </a:r>
              <a:r>
                <a:rPr kumimoji="0" lang="el-GR" altLang="de-DE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σ</a:t>
              </a:r>
              <a:r>
                <a:rPr kumimoji="0" lang="de-DE" altLang="de-DE" sz="2000" b="1" i="0" u="none" strike="noStrike" kern="1200" cap="none" spc="0" normalizeH="0" baseline="-2500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FF</a:t>
              </a:r>
              <a:r>
                <a:rPr kumimoji="0" lang="de-DE" altLang="de-DE" sz="2000" b="1" i="0" u="none" strike="noStrike" kern="1200" cap="none" spc="0" normalizeH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 ≈ </a:t>
              </a:r>
              <a:r>
                <a:rPr kumimoji="0" lang="de-DE" altLang="de-DE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100 </a:t>
              </a:r>
              <a:r>
                <a:rPr kumimoji="0" lang="de-DE" altLang="de-DE" sz="2000" b="1" i="0" u="none" strike="noStrike" kern="1200" cap="none" spc="0" normalizeH="0" baseline="0" noProof="0" dirty="0" err="1" smtClean="0">
                  <a:ln>
                    <a:noFill/>
                  </a:ln>
                  <a:effectLst/>
                  <a:uLnTx/>
                  <a:uFillTx/>
                  <a:latin typeface="Arial" charset="0"/>
                </a:rPr>
                <a:t>mb</a:t>
              </a:r>
              <a:endParaRPr kumimoji="0" lang="de-DE" altLang="de-DE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50" name="Text Box 6">
            <a:extLst>
              <a:ext uri="{FF2B5EF4-FFF2-40B4-BE49-F238E27FC236}">
                <a16:creationId xmlns:a16="http://schemas.microsoft.com/office/drawing/2014/main" id="{FEFD3848-B46F-45BC-BBAF-21355CDE1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76200"/>
            <a:ext cx="6553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rgbClr val="FFFF00"/>
                </a:solidFill>
                <a:cs typeface="Arial" charset="0"/>
              </a:rPr>
              <a:t>The </a:t>
            </a:r>
            <a:r>
              <a:rPr lang="de-DE" altLang="de-DE" sz="2800" b="1" dirty="0" err="1" smtClean="0">
                <a:solidFill>
                  <a:srgbClr val="FFFF00"/>
                </a:solidFill>
                <a:cs typeface="Arial" charset="0"/>
              </a:rPr>
              <a:t>fusion</a:t>
            </a:r>
            <a:r>
              <a:rPr lang="de-DE" altLang="de-DE" sz="2800" b="1" dirty="0" smtClean="0">
                <a:solidFill>
                  <a:srgbClr val="FFFF00"/>
                </a:solidFill>
                <a:cs typeface="Arial" charset="0"/>
              </a:rPr>
              <a:t> </a:t>
            </a:r>
            <a:r>
              <a:rPr lang="de-DE" altLang="de-DE" sz="2800" b="1" dirty="0" err="1" smtClean="0">
                <a:solidFill>
                  <a:srgbClr val="FFFF00"/>
                </a:solidFill>
                <a:cs typeface="Arial" charset="0"/>
              </a:rPr>
              <a:t>process</a:t>
            </a:r>
            <a:r>
              <a:rPr lang="de-DE" altLang="de-DE" sz="2800" b="1" dirty="0" smtClean="0">
                <a:solidFill>
                  <a:srgbClr val="FFFF00"/>
                </a:solidFill>
                <a:cs typeface="Arial" charset="0"/>
              </a:rPr>
              <a:t> in heavy </a:t>
            </a:r>
            <a:r>
              <a:rPr lang="de-DE" altLang="de-DE" sz="2800" b="1" dirty="0" err="1" smtClean="0">
                <a:solidFill>
                  <a:srgbClr val="FFFF00"/>
                </a:solidFill>
                <a:cs typeface="Arial" charset="0"/>
              </a:rPr>
              <a:t>systems</a:t>
            </a:r>
            <a:endParaRPr lang="de-DE" altLang="de-DE" sz="2800" b="1" dirty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51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975296" y="0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16F9B-4670-4772-907F-AF45C73C09CE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811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6">
            <a:extLst>
              <a:ext uri="{FF2B5EF4-FFF2-40B4-BE49-F238E27FC236}">
                <a16:creationId xmlns:a16="http://schemas.microsoft.com/office/drawing/2014/main" id="{1E9913EA-57E6-6CF1-12A2-0A19889EB3BC}"/>
              </a:ext>
            </a:extLst>
          </p:cNvPr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178" name="Text Box 6"/>
          <p:cNvSpPr txBox="1">
            <a:spLocks noChangeArrowheads="1"/>
          </p:cNvSpPr>
          <p:nvPr/>
        </p:nvSpPr>
        <p:spPr bwMode="auto">
          <a:xfrm>
            <a:off x="304800" y="1611800"/>
            <a:ext cx="7432223" cy="7078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000" dirty="0" smtClean="0">
                <a:solidFill>
                  <a:srgbClr val="0000CC"/>
                </a:solidFill>
              </a:rPr>
              <a:t>▪</a:t>
            </a:r>
            <a:r>
              <a:rPr lang="de-DE" altLang="de-DE" sz="2000" dirty="0" smtClean="0">
                <a:solidFill>
                  <a:srgbClr val="000000"/>
                </a:solidFill>
              </a:rPr>
              <a:t> Study </a:t>
            </a:r>
            <a:r>
              <a:rPr lang="de-DE" altLang="de-DE" sz="2000" dirty="0" err="1">
                <a:solidFill>
                  <a:srgbClr val="000000"/>
                </a:solidFill>
              </a:rPr>
              <a:t>of</a:t>
            </a:r>
            <a:r>
              <a:rPr lang="de-DE" altLang="de-DE" sz="2000" dirty="0">
                <a:solidFill>
                  <a:srgbClr val="000000"/>
                </a:solidFill>
              </a:rPr>
              <a:t> </a:t>
            </a:r>
            <a:r>
              <a:rPr lang="de-DE" altLang="de-DE" sz="2000" dirty="0" err="1">
                <a:solidFill>
                  <a:srgbClr val="000000"/>
                </a:solidFill>
              </a:rPr>
              <a:t>mass</a:t>
            </a:r>
            <a:r>
              <a:rPr lang="de-DE" altLang="de-DE" sz="2000" dirty="0">
                <a:solidFill>
                  <a:srgbClr val="000000"/>
                </a:solidFill>
              </a:rPr>
              <a:t> </a:t>
            </a:r>
            <a:r>
              <a:rPr lang="de-DE" altLang="de-DE" sz="2000" dirty="0" err="1" smtClean="0">
                <a:solidFill>
                  <a:srgbClr val="000000"/>
                </a:solidFill>
              </a:rPr>
              <a:t>and</a:t>
            </a:r>
            <a:r>
              <a:rPr lang="de-DE" altLang="de-DE" sz="2000" dirty="0" smtClean="0">
                <a:solidFill>
                  <a:srgbClr val="000000"/>
                </a:solidFill>
              </a:rPr>
              <a:t> </a:t>
            </a:r>
            <a:r>
              <a:rPr lang="de-DE" altLang="de-DE" sz="2000" dirty="0" err="1">
                <a:solidFill>
                  <a:srgbClr val="000000"/>
                </a:solidFill>
              </a:rPr>
              <a:t>energy</a:t>
            </a:r>
            <a:r>
              <a:rPr lang="de-DE" altLang="de-DE" sz="2000" dirty="0">
                <a:solidFill>
                  <a:srgbClr val="000000"/>
                </a:solidFill>
              </a:rPr>
              <a:t> </a:t>
            </a:r>
            <a:r>
              <a:rPr lang="de-DE" altLang="de-DE" sz="2000" dirty="0" err="1">
                <a:solidFill>
                  <a:srgbClr val="000000"/>
                </a:solidFill>
              </a:rPr>
              <a:t>distributions</a:t>
            </a:r>
            <a:r>
              <a:rPr lang="de-DE" altLang="de-DE" sz="2000" dirty="0">
                <a:solidFill>
                  <a:srgbClr val="000000"/>
                </a:solidFill>
              </a:rPr>
              <a:t> </a:t>
            </a:r>
            <a:r>
              <a:rPr lang="de-DE" altLang="de-DE" sz="2000" dirty="0" err="1">
                <a:solidFill>
                  <a:srgbClr val="000000"/>
                </a:solidFill>
              </a:rPr>
              <a:t>of</a:t>
            </a:r>
            <a:r>
              <a:rPr lang="de-DE" altLang="de-DE" sz="2000" dirty="0">
                <a:solidFill>
                  <a:srgbClr val="000000"/>
                </a:solidFill>
              </a:rPr>
              <a:t> QF and FF </a:t>
            </a:r>
            <a:r>
              <a:rPr lang="de-DE" altLang="de-DE" sz="2000" dirty="0" err="1" smtClean="0">
                <a:solidFill>
                  <a:srgbClr val="000000"/>
                </a:solidFill>
              </a:rPr>
              <a:t>products</a:t>
            </a:r>
            <a:endParaRPr lang="de-DE" altLang="de-DE" sz="200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000" dirty="0" err="1" smtClean="0">
                <a:solidFill>
                  <a:srgbClr val="000000"/>
                </a:solidFill>
              </a:rPr>
              <a:t>as</a:t>
            </a:r>
            <a:r>
              <a:rPr lang="de-DE" altLang="de-DE" sz="2000" dirty="0" smtClean="0">
                <a:solidFill>
                  <a:srgbClr val="000000"/>
                </a:solidFill>
              </a:rPr>
              <a:t> a </a:t>
            </a:r>
            <a:r>
              <a:rPr lang="de-DE" altLang="de-DE" sz="2000" dirty="0" err="1" smtClean="0">
                <a:solidFill>
                  <a:srgbClr val="000000"/>
                </a:solidFill>
              </a:rPr>
              <a:t>function</a:t>
            </a:r>
            <a:r>
              <a:rPr lang="de-DE" altLang="de-DE" sz="2000" dirty="0" smtClean="0">
                <a:solidFill>
                  <a:srgbClr val="000000"/>
                </a:solidFill>
              </a:rPr>
              <a:t> </a:t>
            </a:r>
            <a:r>
              <a:rPr lang="de-DE" altLang="de-DE" sz="2000" dirty="0" err="1" smtClean="0">
                <a:solidFill>
                  <a:srgbClr val="000000"/>
                </a:solidFill>
              </a:rPr>
              <a:t>of</a:t>
            </a:r>
            <a:r>
              <a:rPr lang="de-DE" altLang="de-DE" sz="2000" dirty="0" smtClean="0">
                <a:solidFill>
                  <a:srgbClr val="000000"/>
                </a:solidFill>
              </a:rPr>
              <a:t> beam </a:t>
            </a:r>
            <a:r>
              <a:rPr lang="de-DE" altLang="de-DE" sz="2000" dirty="0" err="1" smtClean="0">
                <a:solidFill>
                  <a:srgbClr val="000000"/>
                </a:solidFill>
              </a:rPr>
              <a:t>energy</a:t>
            </a:r>
            <a:r>
              <a:rPr lang="de-DE" altLang="de-DE" sz="2000" dirty="0" smtClean="0">
                <a:solidFill>
                  <a:srgbClr val="000000"/>
                </a:solidFill>
              </a:rPr>
              <a:t> </a:t>
            </a:r>
            <a:r>
              <a:rPr lang="de-DE" altLang="de-DE" sz="2000" dirty="0" err="1" smtClean="0">
                <a:solidFill>
                  <a:srgbClr val="000000"/>
                </a:solidFill>
              </a:rPr>
              <a:t>and</a:t>
            </a:r>
            <a:r>
              <a:rPr lang="de-DE" altLang="de-DE" sz="2000" dirty="0" smtClean="0">
                <a:solidFill>
                  <a:srgbClr val="000000"/>
                </a:solidFill>
              </a:rPr>
              <a:t> </a:t>
            </a:r>
            <a:r>
              <a:rPr lang="de-DE" altLang="de-DE" sz="2000" dirty="0" err="1" smtClean="0">
                <a:solidFill>
                  <a:srgbClr val="000000"/>
                </a:solidFill>
              </a:rPr>
              <a:t>projectile</a:t>
            </a:r>
            <a:r>
              <a:rPr lang="de-DE" altLang="de-DE" sz="2000" dirty="0" smtClean="0">
                <a:solidFill>
                  <a:srgbClr val="000000"/>
                </a:solidFill>
              </a:rPr>
              <a:t> </a:t>
            </a:r>
            <a:r>
              <a:rPr lang="de-DE" altLang="de-DE" sz="2000" dirty="0" err="1" smtClean="0">
                <a:solidFill>
                  <a:srgbClr val="000000"/>
                </a:solidFill>
              </a:rPr>
              <a:t>neutron</a:t>
            </a:r>
            <a:r>
              <a:rPr lang="de-DE" altLang="de-DE" sz="2000" dirty="0" smtClean="0">
                <a:solidFill>
                  <a:srgbClr val="000000"/>
                </a:solidFill>
              </a:rPr>
              <a:t> </a:t>
            </a:r>
            <a:r>
              <a:rPr lang="de-DE" altLang="de-DE" sz="2000" dirty="0" err="1" smtClean="0">
                <a:solidFill>
                  <a:srgbClr val="000000"/>
                </a:solidFill>
              </a:rPr>
              <a:t>number</a:t>
            </a:r>
            <a:endParaRPr lang="de-DE" altLang="de-DE" sz="2000" dirty="0">
              <a:solidFill>
                <a:srgbClr val="000000"/>
              </a:solidFill>
            </a:endParaRPr>
          </a:p>
        </p:txBody>
      </p:sp>
      <p:sp>
        <p:nvSpPr>
          <p:cNvPr id="6" name="AutoShape 9" descr="data:image/jpeg;base64,/9j/4AAQSkZJRgABAQAAAQABAAD/2wCEAAkGBxQQEBUUEBQWFhQWFhgZGRcYFRUXHBUXFRkYFxwcHhUYHCggGBwlHRgUITEhJSkrLjAuFx8zODMsNygtLiwBCgoKDg0OGxAQGywmICQvLCwsLywsLCwvLC8sLCwsLCwsLCwsLCwsLCwsLCwsLCwsLCwsLCwsLCwsLCwsLCwsLP/AABEIAKAA8AMBEQACEQEDEQH/xAAbAAEAAgMBAQAAAAAAAAAAAAAABQYBBAcDAv/EADsQAAEDAgUCBQIEBAUEAwAAAAEAAhEDIQQFEjFBBlETImFxgTKRQlKhsRTB0fAHIzNi8SRyouEVgpL/xAAaAQEAAgMBAAAAAAAAAAAAAAAABAUBAwYC/8QAMREAAgICAgIBAwMDAwQDAAAAAAECAwQREiEFMUETIlEyYXEUgaGxweEVI9HxJDOR/9oADAMBAAIRAxEAPwDuKAIAgCAIAgCAwgIzHZ/Qov0VHw7kAEx7wotmZTW+Mn2S6sK+2PKMejOXZ7QxBim8avymx+x3Wasuq3qLMX4d1K3OPRJKSRSq5/1cKLnU6LdTxYuJ8oPtyfsqnL8kq3witsuMLxMrUpzekQ2G61rtI1hrhzaDHoVCh5W1PtdFhZ4Wpx+1vZfMFi2VmB9Nwc08j9lf12RsipRZzdtUqpOMl2bC2GsIAgCAIAgCAIAgCAIAgCAIAgCAIAgCAIAgCAwgK31X1D/DtDKUF7pBM/RAHHe4VZn5v0o8Y+/9C18dgfXlyn6/1OePeXEkkkncm5K5uUm3tnVxiorS9HtgmkvBDtOmXapiIE2PBO3ytlSfLaejVkNKGmt7JLE9UYmpql8BwiGiI9jvKlT8jdLfZEr8Vjx11vRDvcSSSZJMk9yVBbbe2WMYqK0vQbE325RaD3rot+V9QUsFRaw05cTqcGnYHaSd3RFld0ZtePBR13+xzt+Bbk2OafXxsu1GoHNDhsQCPYq7jLa2UMk4vTPtZMBAYlAZQGnmmYNw9MvfJAgADck7ALVddGqPJm6imVs+KPalimOe5jXAuZGodtUx+xXpWRb0jW4SSTa9nsvZ5Pl7wASTAFyTwFhvXsJb6DHhwBBkESD3BRNNbRlrXTPpZMBAEAQBAEAQBAEAQBAYQEfUzVheadJzTVaQC0ki1ifmFHeRDlwi+/wSFjzUVOSfF/Jz7O3PZiqrXQ8l5MRO/wBPyAQPhc7lSlG+Sl2dRhxhLHjJdaRHEmq8AAS4gAAQJOwUXuyWkvZN+2qDbfSJTOsoGGo0w6o3xD9VMXMmbzOwEDbkqZk4yprXffyiBh5bvtl9v2/DIVV5aBAEBO9HZaK+Il4llMaiO54H8/hWPjaFbbuXpFV5XJdVWo+2dLXTnJHxWqaWlx4BP2XmT0tmYx5NIo+O6wq1S0YVhbEkggOLvgdlR2+TnN6qR0NXiK603fItPT+IrVaAdiGhrjtaJHBI4KtcWdk692Lsp8uFULHGp7Rt4/DeLTcyS3UIkGCFushzi4mmqfCalreiGPThdSY19Yucwk6i2bki4kyDAgXUP+jbgoyfolrO4zcox1sk8qytmGbpZJJMlzrud7nlSaaI1LSI198rpbkby3Gkg+saVR+FcKQnlw/2i5j9FB8hGcqWoE/xsq43pz/t/Jo9FZw11FtJxAc0lrb/AFgAGfTdaPG5SlWoS9rokeVxJQtdke0+/wCC1K1KgIAgCAIAgCAIAgCA8sTiG02F7zDWiSV4nNQjyfo9whKclGPtlWrZm/GtLqDvCp03DWXO0ugXLrHaLQq3+oeQt1vSXstP6ZYr1attrrXozm+W0q9ZxdUFKpIa06g7xGlv5eDuFi+iFk+Ten8fuMbIspr4qO18/sQOYCn4Bql7TWkUxpcbgCNTgRIdAKg3qH0+e/u9FljSs+r9NL7fff8AoY6NwAr4iS6PDGq3JmAvHjafqW7fwbfK5Lqq0vnojc2w3hV3sLnOg/U7c+pUXJrcLZRZKw7FOmMtJGotBKCAIC6/4dyBVlph2kh0WMSCJ7q+8RtKW0c35xpyjp+vguiuihMELDXWgc/PTj/4muKbY0APpXgSXeW57Q77Kg/oZfWko/HaOj/6jB0Q5Pe+pF9w+rSNcaoExtPMK+hvS2c9LW3x9HovR5MIDXr46nTe1j3AOeYaOStcrYRaTfbNkKpyi5JdL2bC2GsICnZ+cPh8XTqES+QdLdLQwDdxgSTJ2VPlfRqujN+y7w1kX0Srj6/ctWExtOsJpPDgN4O3v2VpXbCxbi9lRZVOt6mtHuthrMoAgCAIAgCAIAgIvqKtSZQJxDdbJHlAmTwouXOuNe7FtEnDhZO1Kt6ZTsPk7cU/VhKkAyHtfE0wR2/EP6KnhjRulyplr87L2zLnjx4ZEd/hr5NjEZNQpsa6riZLHhktbMFsuLYmZ/aFtnjVRipTn2ujTXl3zk4wr9rf/JpYx7nVHPZWp6mAte7RonzHgiCf6KPbyctxmuvZIo4qCjKD0/XZYukMWBqY+sypUcZAbvpA5MCVY+PsWnGU02VvkqntSjBxX7k5Xyyi92p9NjnREloNlOlRXJ7a7K6ORZFcYyejnHU+WjDYgtb9JGpvoDx9wVzWfQqbdL0zrfG5Lvp3L2umRKhFgEBdv8O2P01TPkkCP9wFz6WI/sK+8RGXGT+DmvOSjzivkuauiiCAwsAysgICB6tzR1Ck1tL/AFKh0t7+pHrcfdQM6+VcEoe2WHj8eNs25/pXYyTp6nhm66kOq7ue7g8xP7pj4cKlyl7/ACMrOnc+Meo/hEzWrtY3U9wa3uSAPupkpxitt9EGMHJ6S7KB1P1G+pUdTpPikIEtP1czKoM7OlKTjB9HTeO8bGMFOxfd+H8FaJ7qqbb9lyopei1dD1mUalQ1XhhIaADAm5/UfzVv4yca2+T0UXmIztjHhHa/Jd24ymXmmHt1j8Mifsrz6keXHfZzzqnx5a6IHrLCOcGPFbwmNkOPm/FABt/d1Cz6pS1JS0iw8dbGLcXDk36JTAUKzHNmqKlPQLkebV3kWg7qTVGa13tES2dcttR09/2JFSCOZQGtgnVCwGsGh95DSSI4uVrrcmty9nuxQUvs9fuamd55TwoHiSXOmGjcx+y05OXChfcSMTDsyXqP/wCkdl/WVB4/zJpu9bj/APQ/9KNV5Oma+7ok3eIvg/t7JvDZhSqN1MqNIG5kW9+ynQurktxfRAnRZB8ZReyv9QYqjjKZpMrsaWOBJJ8p3G/Px6KBlzqyI8Iz1oscOF2NNWSg2mU7NMA7DVS3UDFwQYkEWPoqS+l0S1s6HGyI5MOWiQyjD0sTRNJ7yyo1znh0EgtMapvBNuVJxoV3VOEnprshZc7Ma5WQW01o+f4U18I51NpD6VQmoIu4EGDPdvmt6lYdf1aHxXafZlWqjJSm+pLr9iKwtZ9FwqMkEQQYPPr2MH9VErlOt80WFsa7outnS+nc5GLpl0aXNMOHEnsey6fDylfDfyjkc3EeNZx+H6K1/iHSAq03TcsIiPymZmf93bhVnl4/dFlt4Of2yiVJUpfhAdO6PaRg6ciN/tJXV4C1RE4zyTTyZaJhhMmRA4vuphAPtZBpZlmdPDtmq6JmBy6OwWm7IhUtzZvox7LpagtkdlPVNLEP0AFh41RDva+6jY/kK7ZcV0SsnxltEeT7/gnVOK4ruZ4J/wDGU8RGukxpBA3ZE3j8XwoF1UnfG32kWNF0Vjyp9Nnj1fmjTg5pEObUcGkg7CNW3e2y1eQyF9D7Pno2+Mxm8nU+tdlMqZrUcwsLvIQJab3AAn3sFSyy5tOPwzoY4VUZKWu0aSjEsIAsg2MHiNFVj3SdLmne8A91tqt4zU38Gi+nnVKEfkmM16sqV6ejSGX3aTJHZTL/ACU7Y8daIGP4mumfNvZ9ZL1ZUomKs1GREWBb7d1nG8lOv9faPOZ4mFi3X0y4ZP1BSxLZHkIMaXEAzE2vdXOPm13R36/kosrBsolxff8AB7DOqLrMqMc7huoDUeBK2f1NT6Uls1PFuS24vRVOnOoK1NzaNWm5+ojTMhzR3uPMPtsqnDzLYyVc1suc7BpmnbXJLXsiuqqzH4lxpl5MkODpsR+X0UTyEoytbjsn+LjONOpa/bX+5DqAWQWe9GHFMLBn2ZJmJ429Fltv2YUUvRs0McWMeyGkPEEkXAmbFboXuMXHXs0WY0ZzU9vo88PinMJINyCDc3kEfNiV5rtlB7R6tohOOmWrwG08uY2q9gBcX6Rc1BvpBmxmL8K34KGKlN/8lDzlZmN1p/j+CH6ZzGrQqDwm6g5zQ5vJ3i/HKhYN1lc9QW0yy8jj1Ww3N6aLR1+5woM07F8O9iDb7wrTyzkqlr+5T+FUHc+X46KFRpOedLAXE7ACT9lz0ISk9RWzp5zjWtyekXjp7pNjWB+JbLzfQdmj1HJV/ieOhGPKxdnNZ3lJyk4VPS/Ju0urcOS1o1Ak6Y0xpvAlb4+Qp2oojPxmRpyaLAFPK4Eo3pA5PnGIOIxLy0l0uhs3kTAj0XJZU3bc+Pf4O1w4KihcuvyaLqZDtJEEGCDwdlH01LXySuUZR37RYaec1sPT8Ko86muaWlrg46QSHNLrjtE+qs1l2Ux4TffwU7wqr5/UrXT9/wAkY/Oa0nQ8saZ8rLAajJ+Z53USWZa309InQ8fSkuS2/wAs0fEN7m9zfc+vdR+b+WS1CK+PRmrE2279/hJPvoQ3x7PheT0EAQBAEAQGCEBkmd1l7MaSOw4rCipHDhs4RqHsYXZzgpHAxm4nPOr8S51dwLdLAbHRBcQLnVEnlc75GcnY1ro6nxVcI1J723/giMJg31XaabS4xMDsFCrpnY9RXZYW5FdS3N6POrScww9paezgQfsV5nCUP1I9V2QsW4PZ8LwbAgCAufSvTbKlA1K1/EENH5RtM9yrzAwISr5z+fRznkfIzjbwh1r3+5nO6YwNNjfCpVGOJjVq8pIvEkxYN9zK9ZWsWCXFNM8YaeXNvk01+DHS+XUhUp12VC1rtTW03ROvls/iET22WMKitSVifv4M5+Ta4OmS217f7FmzvL/4ig+nyR5T2cLhWeTT9WtxKrFv+japlX6Lyd9PEPdWY5pY0ATsS6edjYKr8dizrsbmtaLjyuZC2qMa3vZd1eHPkWzIMOKvi+GNUz6TvMbSoqw6VPnrslPNvdfDl0SFR5aSTGkDsSZ/4UhvT/Yja2VbrrNn0g2kywe0lzuYmI9FVeUyZ16rj8lz4jEha3ZL4+Cs5FhdYqubJqU2aqYHJm5juLfdVWLXyUmvaXRcZ1vBwi/0t9ka+mWxPN1FkmvZOjKMvXwfBKxt+z0lpaQWAEAQBAEAQBAEBiU0zHJG/j8pqUS1rx5nNDg0XN/QdlJtxZ1tJ+2Rac2u1Nr0iSynpOtWnX/lNFvMJJPoJFvVScfxtln6uiJk+Xqq/R9zOjucAJJ4n4C6Vs5PTIjMKLsW3Q1gFMj/AFHi8H8jCLGOTHyotsHcuKXX5/8ABLpn9CXJvv8AC/3NrKcrZhmltOYJm5lbKMeNK1E8ZGTO+XKR49RZW3E0XNMBwEtdEkEf1WvLx1dW18nvCyZUWqS/uctewg37A/cSFykouL0ztYTU1tHyvJ6CAmcj6iqYXygB1OZLTbfseFPxc6dH2+0Vub42GR929SNzqvN24mnSIbEyRtLYkOBIPPkMei3Z+TG6EdIj+MxJUWSTf7f8leo13MLSCfKdQvsf7AVbCxxaf4LayqM0017OqZJm7MVT1MkEWc08H+a6zGyY3x2jisvFnjz4yJFSSMEBhYBSOq81/wCpbo1/5BBfeA64IgHc73VLnZP/AHft39vsvvH4r+i3LX3eje6uxdJ1BlQFjqljTm50mJgf17Ldn21upT638EfxtVv1nDvXyVnCYulRw9QNcTVqCIAs1ptpLjvyVV12110y0+2XFtFtt8XJfbH/ACQygMtAgCAIAgCAIAgCAlOnTQbV1Yk+VokCJBI7qbhfS+pu0r/I/Xdeqv7nTnYdhF2tI32H98n7rp+EGvRyHOSfspPSjKtfEvxFQatIO8fVw0TtCpcFWW2uyXwX/kXVTRGmD9l71iYm8THp7K9+Tnf3PltFoJIABO5i5+fgIopGW20fcLJgIAgKZ15lbQ1tZtiIaRaIO3yqTymOuKsRfeGypc3U/nspSojpAgPXDlsnW0m3Bjg+hXuHHf3Gu3nr7WkfDxAF5tPNp491iXpdmYvbfWj1wLGOqAVXFreSBJ9o9V7pjCUvufRryJzhBuC2y89OYKth6zgKYFCpcGZcIFp5k8j1XQYdNlU2lH7Wczm3131puX3otKsyqCAwgK71TlDXUnPp02l06nX0kwDeYv7WVdnY8ZQbiuyywMqULEpS69HO6lQuieLAdh2C5qUnI62EFH0fJWOz37CwAgPfE4N9PSHiC7YWn5buN+VtnTKGuRpryK7N8X6PJ7C0kEQRYg8Fa2mumbYyUltHysGQgCAIAgNvL8EausgeVjC5x+CB8k/spFFLm2/hEXKyFWlH5fo6jhaga1tPUXODRJi4tuey6utrionGTW25Hrg8I2kwNYLfuTck+pK9QrjBaR5nY5vcj3Xs8GUAQBAEBAda4Y1MI7T+Ehx9huoHka3Ol6+Cw8Xaq8hb+ejmq5Y7IIDLTGyynow0n7PfLsIa1VlMGNTont3/AEW2ir6tij+TVk3Kmtz/AAdRyzKadBjWtAJbMOIE33uF1VONCqKS+Di78md03J/JvqQRzKA+Hvjgn2WNmUj6WTBz7q4V/wCKcG+JpcAAAXQ4ACbC3N/dc9n/AFfrajvTOl8Z/T/Q3LW0fdHD4WnRDS+kaupuokz5TGsWEA7gb+69wrxoQ4trZrsty7LOSi+PweeY5A806jmNcW0iA3U0h5HIt9QFoK8XYUnFuPpevye8byEYzSl7l716IXH5e6k8tAcRAIMdwO0xcwoF2PKEtJFpj5UbIbb0aZCjslEnnNVtQUqgc01HMipEghzbAn1Ij7KZlSjNRkn3rsr8OEoSnW11vojSZMm5UR9lgkktIwsAIAgAWQyXpZNFSj4jj4VV0Bwab/eN+CpscTU48n0ysnn7rnwX3RLLm7KFNrcLQgOqVG6mtO7ZvJ9gVa3KmCVMPkp6HfY3fZ6ivbLLgsGyiwMpiGhWNdca48Yoq7LZWS5SfZsLYeAgCAIDCAygMEJoHPOrskFKrqpthjxIAFgRuPTuPlc55DEUJ7gumdP4zOc4cZvtFaVVrZd70Wij0RWMansbInkwex/qraHibGu2Uk/N1L1Fkn0fgadF721APHa8tBINwAD5e1j7qX4+mFbal+pMg+TyLLVFx/S1v/2W1W5TGUAQBAauYYwUWF7gS0bxFh8rXbYq48mbKqnZLimcz6hzP+JrucCSwWYDwLcepXLZmQ7rG16+DsMDF+hUk138kYFEJzWydb1ZiBTLNQJOz4EgduxVgvJXKHH/ACVb8RQ58vj8BnVFXwxT8OlH/YAJPMbAzdev+pWOPHijw/EVKXPkyDcCDB3G/wAKue17LaOmto9q2FLWhwu0/iAsDy09iFslU1FNejVC+MpOL6a+DXDlqN3RlAEAQBP3B0jLMMauCptrWfENdEubNgR2IC6iivnQlP2cdkWKGTJ1+jeyzI6OHA0MGofiNzPeeFvpxa6vS7I92Xbd+p9fgk1JIwQBAEB5YimXCGuLT3EfsV5km10z1Fpe0ZoB2ka41ReJifSeEjvXZiWt9ej0XowEB5YjDtqN0vAImfkbH0K8yipLTR6jOUXtFG6i6Zqtquq0GhzSdWlu7T7c37Kiy8Casdla6/B0WD5Kt1qu19/k2q3VdTx6bajTQaP9TUJJkcWsP6ra/ISVkYyXFfJoj4yDqlKD5P4N/E5U57Wvw1QukOOpxDrmCCCbjYfbZSp0uSUq2Q4Xxi3C2JKYCrWDP+oa0EC5a7VMekbqTU7NfeRbVXy/7f8AkkAt5oMoDDjAQFa6+dGFHmiXi35rG38/hVnlf/p9/Ja+HX/yPXwc8XNHXBDAQBAbuMAexlUOk/S8chwFj6gjn0Ui1KUFNe/TIlLcLJVv17X8GzkmS1sQ4aNTWA/XcAere5jst+LiW2tfC/JpzM2mlNPt/g6JmOVMr0vDftFnWkEcz3XQ240LIcGctRkzqnzicxxGXOGIdRaCXBxaB37H7QVy88eStda9nYV5UXQrpdLRZ6nRYbh3EuLqwaTbaReAOeytX4pKr39xTLzMncuvtKhUoljtNQFpESIuOdu8KllBxlxl0X8ZqcOUO/wXrp/pmjpFVwD5MsuSNPEi1+6v8XAq4833+DmczyNzfBdfn+SYyDEMqUZpt0tDnCCZP1G5991OxpxlD7Svyq5Qs1L2SSkEcygCAIAgCAIAgCAIDCA1cwwDK7Cyo0EERMCR6g8LVbTC2OpG2m6dUuUWVXqCvXwVFlNtZpB8rYbpcGtAvufY+4VVmWW41aimXGBVTlWuUov8v8Fcw2e4imCG1XQTNzq/V0qshm3xWlIuJ+Px59uJcMn6xp1S1lVpY82n8JP7hXON5OFmoy6ZQ5XibKk5Re1/ks6tCoCA0s4y1uJpFj/cH8ruCtGRRG6HFkjGyJUWKcTn1XpbEhxApzHIIg+0rnZeNvT1o6iPlsdrbZ45j0/XoNDns8sSSL6fdeLsG2qO2uj3R5Gi6XGL7ItQyeEB6UKpY4FsTxYHf0K91ylF7j7NdsIyjqXo6h0/hXtotNck1DJM/h1RbsNgurxISjWnP2cZmThKx/T/AEkopREIHMskccUzE0SNQLQWkWI2JnvBUG3E3crYk+rM1Q6Z+mTj2A7iYM/IU1ogp6KUW0MZiH03Ahzzqa+IcwtABYR7CQfVUrVV9rg/bLyMr8apWR9LrXw/3JjH5pRwdNtGmTqs1rWw4tk7mT68qZZkVY8VWv4RCqxrcmTtl69tmMqyp9DF1HCPCqN731W47m6xRQ67pSXpmcjJjbRGL/UiwKwK4IDKAIDCAygCAIAgCAID4DLk3vHNrTx8rGuwc866pPGJ1O+lzRp9huPS5/Vc55WMvq7fo6rw04OlxXv5K4qsuADGyeg1taZP5d1bXpQHEVGj828f93/KsqfJ2w6fZVX+Ips249M6Dl2L8akypBbqEweJXRVT+pBS/Jy11f05uH4NlbDWYQGpm2C8ei+nMahE9lpvq+rW4fk3Y9v0bFP8HJa1Isc5rt2kg+4MLj5xcJOL+Dua7FOCkvk+F5PZdOgMvY5rqxu8O0ifw2Bn3Mq98TRBxdj9nOeayJ8lWvWtl0V2UBlAEBhAVvPMid4gxGGOmo0yQAPMPSbTv7yq3JxHzVtfstMXNXB02/pf+CH/APi6Lq/iVDUZfU5r6J0udzcSPqvCif01crOctr+SWsu2NX0oaf8ADPfJcC0tDG1WGrOsuDXvkXgzaLl3utuPUtcVLbNOVfLfJxfH0Mwq4zCBpY91Rkn6mEmN/Nv3jjZYulk0dxe0e8eOLkdSXFknlmdVaxDPD01GkGo1xA8pH4Rve11JoybLOuOmvf8AwRMjFrq7Utp+tf7kzhcc2oS0SHtguabET/KxupkLFLr5IU6nFb+DaWw1nw5sxciD6X9FgyfSyYME32+VgH0sgIAgCAICMz/KRiqWgnSQZa6Jg+3ZRcrGV8OLJWHlSx7OS/ucvxmGNKo5jolpgwuVtrdc3F+0dnTarYKa+TxWs2m/kOF8XE02ESC649BcqTh187orREz7fp0Se+/g6yBGy65dHEN7MrICAwsMHHsa97qrzU+suOodjK425ydjcvZ3mOoKqKh610eBWo3FzwFOpluEqVXBpe8thpP077nk329Fe1Rnh0Ob9s5u+UM/JjCPpfJP9PVnfw1N1Z0ufeTv5iSArHFlJ1KU32yrzIRV0owXSJZSiKZQBAYQHlicSyk3VUcGjuTC8TnGC3I9wrlN6itlGz3qtxc5mHgMgguG75G47RdUWV5F8uNfr8nQ4filxU7t7/BHYLP3so1aby95e2GuLz5fv7m6j1Z0o1yhLvfolXeNjK2M46SXtF06XzNuJpAug1WiHWv6H2MK6wr43QT+fkoM/Glj2NL9L9EriXNaNRLWnYOPBP8A7hTJNLshRTfRl73Bk6Q54H0gwCe0nYI20thJN6+D2Xo8hAEAQBAEAQBAYQHIs3q68RVd3e79DC47JlytkzucOPGiK/Y16NIvcGtEucYA7krVCLm1FfJussVcXJ+kdVyrJ6WHaNDBqi7tye911tGNCpLiuzicjKsuk+T6JFSSMEAQBAc363wBp4kv/DVuD6iAR+y5rylLhbzXydX4e9Tp4fMSPyDLDiawZB0i7ztDfdR8PHd1mvj5JWflKipv5+Do+aZRTxFIUnyGgiINxAjn0XS3Y0bYcJejkqMqdM3OPs36TA1oAsAIHsFviklpGhvb2z6WTAQBAEBTv8RMMSyk8fS0uB/+0Qf/ABj5VN5eEnFSReeEnFWSi/bRRwqFJv0dK2l7CwN79EhkGIdTxNMs3Lg2O4cYP6KVhzlC5cSH5CuM6Jcjq72gggiQdweV1utnFIyFkewgMoAgCAIAgCAIDWzGv4dJ7xu1riJ7gLXbLjBs2VQ5zUfycio03VHBoBLnGPclcfGLsnpe2d1Kca4bfpHRel+n/wCGbqqBpq3uJMNPC6PBwvox3L2cp5DPeRLUd8SwqxKwIAgCAIDSzDK6WI0+K0O0zG/O+3sFptohbrmtm6nIsp3wetn3gcvp0ARSYGg7xz7lZrphWtQWjFt9lr3N7NpbTUEAQBAEAQGnmeXMxDNFUEtkGxIuPZarqY2x4yN1N86ZcoezOBy2lQB8JgbO8c/KxVj11/pWhbkWWvc3shOpOlxiCalI6ahix+l36bwoWZ49WvlHpk/B8nKhcJdxNDo/I9FZ1So5hLJbpaZLXevbkLR4/D4TcpP0SfJ5/wBStQimt9l0KuihITOcydSr0W0vO55INOY8puHTxEH9VCyL3CcVHtv4JuPjqyuUp9JfP+xNNbE+qmEI+lkBAEAQBAEAQEP1ZW04OrHIj7mFDzpaokTfHx5ZEUVboHBh9Zz3NJ0CzrQHH07wqrxVXKbk16LrzVzjBQT9nQF0JzBlAEAQBAEAQBAEAQHnWqhgl23zzbhYbS9mUm3pH2smDKAIAgCAwgPKjhWMLixoBeZcRye68RhGO2l7PcrJSSTfo+6gMHTvFp7r0966PK99kT0/lDqOp9Z2utU+p3YcAKJi47r3Kb3JkvLyVbqMFqK9ImVMIYQBAEAQBAEAQGnm2BGIovpkxqFj2PBWnIqVtbh+Tdj3OmxTXwQ3SeAr4cPpVWjQTIeHckRAHxM2UPAospThL0TvI5FV7jZB9/gnsJhxTYGtJIH5nFx+5urCMeK0Vkpcns916MBAEAQBAEAQBAEAQBAEAQBAEAQBAEAQH//Z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AutoShape 13" descr="data:image/jpeg;base64,/9j/4AAQSkZJRgABAQAAAQABAAD/2wCEAAkGBhQSEBUSEBQVFRUSFRUWGBUUFRQXFRIVFBQVFBQUGBUXHCYeFxkjGRQUHy8gJCcpLCwsFR4xNTAqNSYrLCkBCQoKDgwOGA8PGSokHyUtKiw1MCwsKiwsKSwsLiksLCwqLDAsNCwsLCwsLDUuKSwqKiosNDUqLC4sLCwsLi0sLP/AABEIAG0BBQMBIgACEQEDEQH/xAAbAAACAwEBAQAAAAAAAAAAAAAABAECBQMGB//EADMQAAICAAQEBAQFBAMAAAAAAAABAhEDBCExBRJBUWFxgZEiobHwFBUywdETUmLhI0Lx/8QAGwEAAQUBAQAAAAAAAAAAAAAAAAECAwQFBgf/xAA0EQABBAAEBAMHBAEFAAAAAAABAAIDEQQFITESQVFhE3GhBiKBkbHR8BViweGSFBYjMkL/2gAMAwEAAhEDEQA/APuNkWKZrPcrpK2LLikuy+Zj4jOsHh5PDe7XyJUrYnOFgLVsDNjxXvH5g+K9o/MZ+vYCr8T0P2R4L+idxMxFaNpHP8bHWnt96dzIxJNttv0/2Vj5GS/2jAdpVdv7I+ilEC08Tiaq0rF3xWXgvQVxNddr6aFZJL76lLFZrNISI5f8a1/Ol89tCntiA3CaXEZv9Otb0lS9QjxSXXlKYWNPDS0pPWt0NYGaw5OpRim/DcuQlz3CE4h7JOfFrZ7a19SmGhrwghc3xKXh7FfzGfdeyIz2X5ZabPp2F2+5g4zFZhBM6F0rrHQ7/JTNawi6TP5hPuvZFocRm2opJtiuHGUv0xb8enuM5HDjF802k1sr27mnlpzAytdiJHNZ+41flajk4K90arUwrr4t/AuUjK9Vsy1neDZU0pmM8obp+fRkYOf5nXKy2azajo9X27Cv5o70S0MHEZlBhpiJJjpyDQa8zX8qZsZcNAtOLOeLKS2V+opDiy2a9jpPiUdlZa/VMI6Pi8Wh8j6hN8NwOyJ5iaf6VXdyGMHFvqrW9GPGa5m53LzdIviZtp3BcvgjNbnkDNS6yTtude+g86tSeC48lscwvmcy47K/XYzZ5qT3bOVlHE+07CC2Jh87A/gp7cOeZWph8Sj1TQ1DGT2aZgkwm07Togg9qHh3/K2x23+30TnYcclv2Q5pbsxfxc/7mTjZtyVOjS/3Rhi0kAg8rG6j/wBO5bKmu5azBw8Zxqug1Hib6pEsPtJhHj37b8PskMDhstSwszvzX/H5/wCiI8UXMr0XbcuszvBPdwtk9CPqEwwvHJaQHHCzMZbOyTVa9rgHNNhR0UjxDA1tNadHuKYeXnJql6vY21hq7ovRkz5NhsRL4so18z66/SlIJXNFBZD4ZPun7oWnBp09GegoXzGVU99+5Rx/s7BKy4Bwu+NHz+6eycg+8sYCZxptdmQedvaWOLTuFeGqiS0HMHCwarW+7u36ihTn++pq5bjpMMSGMa4Hex9Co5GB26ZzSXNpqgyuIoyTavzd14nGysfiejevZX7FrDYvEy4svg5m9RYHbnV9qTXNaG0VuYmEpx/cVweF1O5O0tlXXuyeH4U4tpp0+rY/R3kULJyyeWOnjruP66KkSRoDohROGLkYSdta+owBec1rtxaYlM1iKCVaV0T6fwQ8Vzw7i6f3oGdy0JO5OnWlujKb5bTe/jpoc1mWOkwsjg8cTHAimmiD3O+3y5KxGwOGirOT2e703/cvOCTqOy+vXUqpoJOkcU6Y+H4QZRcb5nqKH4dVbA1u1IBT6prS9VsQ5dk35eG5A7CTteI3NIJ5FODgRakAArGwnIAAEQgAAEIIb6JNt7JfehJD1+GO7+S6stYSEzTNYG3229eXcprjQTMeHTr/AK+4vjYbjfM9ey2Xh3s0+HzqNXerOv4OLnzvV9OyO9/RsNLG10DQ26v/ANacwLNX3VLxXA6pDC4ZJrWSW2y1XuO4HDoxvrfWWo1RWUPM2IMDh8PrEwA9efz3URe525VMPLxjsq8iS6iQXKrYJiuAMiMrFtCkAAVCx89l3GV9H90LG9iYdpp9TGxco4t6aLr4HA51kpjcZ4ASDZI6dfh/fZXYZr0K5AWwMHnmo20nd1vp0HZ5DDServzuvQzcJksuIg8cPaBrodzXopHzBpqkpk8v/UlWvKrtrr4WbMIpVFVovkJZHMqMVF1ot1t/6PJdTvMsw8OHgDIT5nmfl6KlI4k2VcCESaijUNAScsxOot9hj3BjS87BA1SfFls+3QRy7UXclzPt0SJxsZydsoeZYvNScW7EYcUTzIs+tgfD7rRbH7oDl3hh8+i0d69639UGJknzPlaa6K/qcAsf+rRPY0Swgkcwa5AaUNNknhEHQq8+aLala9dysXTT7fdFQr5FF0hbMyRh4RuLPFX4RrongaUVZkExg26VPtrRbEwZR/UqIpMFOIzNw23qKI9EoeLpUACFJFMNJ1AT7UgwK816LV9lqSwxSSuAjaSewtISBuun4ZvD5tXfTSzvLMR5eTChuq0X7jPDcNqDT3bd9l4Icw8JJUtD03D5eAz3TwhwHEABvXXl30vyWc5+q5ZTA5IpVrWvmMEEmyBSiQAAKhAAAIQVUEnfcsQhEKQABUIKzgmqfUsAhAIooWbPhrTuEq8+nk0Lx5sOVyjd6a9dehss5zhGSp6oyX5XC0h8HuuGorbvptqNNApRIdilMxl4JW3WnTcXxZpJThN6aU2csdJOo7LuczlcZnYEzmCNtDmN7B3B+dclZbDpdrewpWrLmTgcQkqUtVsakJWtDscBmEONZxRnbkd1UewsOqliuZUv6crp+XYaBlqaISscy6sEfNNBo2vPgaGY4a27g0r7r6HJ8LaTbl6Jafyedv8AZvGAuqqHO9/zur4xDEoANAc85paS08lODalb2V3dL3bpEnTK5Z4kv8U9X3rojWyyF+KkbBw8TQb50Op01+FjVRSENF2n8jkFF8zdy+S8kMZnBUotex1Kpu3a07npogjbH4LW02qoLOs3axMHL88+W6W7rfyNLGykeVRiq7aF/wAGufnWj6+J1xE603M/BZazDYZ0Lmg3d/uHf6KR8hc61hTjunst+2mpq5BLk5kqvUUwcT4+WSVSeq7Pui2c4hpUdK7/AEMjAOw+XxulDj7x4Q2teIUDXnp00q9VK8Oeapd8lmficZPW7XkO2ZseXmU7drdJaa6DuG03ad34nQYR5DAwuBq613HL49VA7e1aE3bTWi28S4HOcHdp0XNWjqmrqByWLpdM6Jjg4FIpAAFQiwKRTt3t0LSQl6IQ2SVhGlrqWAIQBFkioUNAokgCFg42HyyaZQ1s5k+ZXs0ZJ5ZnGXOwU37XWR9vgtGKTjCC0cRrVNoqQo8zUesml6dShg45JJmMjJBJAscu6e8gAkrZyOO5wTfj6roxkiMaJPYGN4WgXazCobArNPoXFtIsjiGClK11+oqOcTi+ZPpQmeU5ywNxsgDa1/D8d1pRf9AqzWn36m9g8qilGqWmhiYeC5y5Vppbb6LY7Y1/1FCPdLTwWr+R0GRPfhYA4tvxHADrzs+QpQTAOPkteEKbd7/IuUU9ar16FztW1WiqIAAHISWbyHNrHR/UWeVuVyg++j0b8jWZxx8wo7sz58Nh2XK+m62TpV9dRv3Tw5x0WfgYSXwtS+J3dVQYmU6wdvsmVzGdcno2l97nHCxOV2u1e5yk2a4JzvALbZqOLSx04a/PorIifvzXfDxp1raT0Teu3kPRxWqT1X938ifD8xT5ZbPbzNM6LK3RzYdr43k+ZsjsVBJYdRClMpGWrtbfMpgzttp6dq2ZWadS5tV07ml4lgOA6qOkxYC+FhUuuvTsSSBxrUIpMAAD0iAAAQqTha3osiQErW0IAAFQuWYlUG/AwzU4lL4PNmZhwcpKMd/kkcJn7JMXjWYeIWQPqrkBDWFxVXb+GOre38m1lspGCVJX1fV99SuSyKgu8u9DR0WU5Y3AREXbjuf4Cglk4ygAA2VEgAAEJTP4PNDy1MdzS+9T0TRzjloraK9jn8xyOPGzCUurSjpv9vkp45iwUlOGZSlzyXxS6dl2GVlY8/PWp2RJtRwRxsaxo0bt2UJJJtRRIATJEAAAhDM7imHon6GiUxcJSVSVopY7CjFwOhJq+fRPY7hNrz/P218tfoWa72vM3oYSWyS8kc8fKqe69exzUnsswR+488Xfb8+KsDEm9QsSUtDbyTbw4829IzY5D/kUZNtb6LR13NhF3IcukwbHmQ6k1XkmTSB1UoJoUzuajFVu3pS3L5NSUfj36eXibrZw+QsaLA58genn+FQ1paYoCQLCagAAEIAABCAAAQgAAEJDicG0mtlucuFqoyapyfTy21NOiFBIzhl7W4p2JB1Ir+x09VJxnh4UYbdaqn2JbJIRoKNEZWSACoQAACEAAAhAAAIQAACEAAAhAAAIQAACFFAyQBC4/hY83NWvc60SAgaBshAAAqF//9k="/>
          <p:cNvSpPr>
            <a:spLocks noChangeAspect="1" noChangeArrowheads="1"/>
          </p:cNvSpPr>
          <p:nvPr/>
        </p:nvSpPr>
        <p:spPr bwMode="auto">
          <a:xfrm>
            <a:off x="30162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FEFD3848-B46F-45BC-BBAF-21355CDE1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76200"/>
            <a:ext cx="8001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400" b="1" dirty="0" err="1" smtClean="0">
                <a:solidFill>
                  <a:srgbClr val="FFFF00"/>
                </a:solidFill>
                <a:cs typeface="Arial" charset="0"/>
              </a:rPr>
              <a:t>How</a:t>
            </a:r>
            <a:r>
              <a:rPr lang="de-DE" altLang="de-DE" sz="2400" b="1" dirty="0" smtClean="0">
                <a:solidFill>
                  <a:srgbClr val="FFFF00"/>
                </a:solidFill>
                <a:cs typeface="Arial" charset="0"/>
              </a:rPr>
              <a:t> </a:t>
            </a:r>
            <a:r>
              <a:rPr lang="de-DE" altLang="de-DE" sz="2400" b="1" dirty="0" err="1" smtClean="0">
                <a:solidFill>
                  <a:srgbClr val="FFFF00"/>
                </a:solidFill>
                <a:cs typeface="Arial" charset="0"/>
              </a:rPr>
              <a:t>to</a:t>
            </a:r>
            <a:r>
              <a:rPr lang="de-DE" altLang="de-DE" sz="2400" b="1" dirty="0" smtClean="0">
                <a:solidFill>
                  <a:srgbClr val="FFFF00"/>
                </a:solidFill>
                <a:cs typeface="Arial" charset="0"/>
              </a:rPr>
              <a:t> </a:t>
            </a:r>
            <a:r>
              <a:rPr lang="de-DE" altLang="de-DE" sz="2400" b="1" dirty="0" err="1" smtClean="0">
                <a:solidFill>
                  <a:srgbClr val="FFFF00"/>
                </a:solidFill>
                <a:cs typeface="Arial" charset="0"/>
              </a:rPr>
              <a:t>study</a:t>
            </a:r>
            <a:r>
              <a:rPr lang="de-DE" altLang="de-DE" sz="2400" b="1" dirty="0" smtClean="0">
                <a:solidFill>
                  <a:srgbClr val="FFFF00"/>
                </a:solidFill>
                <a:cs typeface="Arial" charset="0"/>
              </a:rPr>
              <a:t> </a:t>
            </a:r>
            <a:r>
              <a:rPr lang="de-DE" altLang="de-DE" sz="2400" b="1" dirty="0" err="1" smtClean="0">
                <a:solidFill>
                  <a:srgbClr val="FFFF00"/>
                </a:solidFill>
                <a:cs typeface="Arial" charset="0"/>
              </a:rPr>
              <a:t>shell</a:t>
            </a:r>
            <a:r>
              <a:rPr lang="de-DE" altLang="de-DE" sz="2400" b="1" dirty="0" smtClean="0">
                <a:solidFill>
                  <a:srgbClr val="FFFF00"/>
                </a:solidFill>
                <a:cs typeface="Arial" charset="0"/>
              </a:rPr>
              <a:t> </a:t>
            </a:r>
            <a:r>
              <a:rPr lang="de-DE" altLang="de-DE" sz="2400" b="1" dirty="0" err="1" smtClean="0">
                <a:solidFill>
                  <a:srgbClr val="FFFF00"/>
                </a:solidFill>
                <a:cs typeface="Arial" charset="0"/>
              </a:rPr>
              <a:t>effects</a:t>
            </a:r>
            <a:r>
              <a:rPr lang="de-DE" altLang="de-DE" sz="2400" b="1" dirty="0" smtClean="0">
                <a:solidFill>
                  <a:srgbClr val="FFFF00"/>
                </a:solidFill>
                <a:cs typeface="Arial" charset="0"/>
              </a:rPr>
              <a:t> in QF </a:t>
            </a:r>
            <a:r>
              <a:rPr lang="de-DE" altLang="de-DE" sz="2400" b="1" dirty="0" err="1" smtClean="0">
                <a:solidFill>
                  <a:srgbClr val="FFFF00"/>
                </a:solidFill>
                <a:cs typeface="Arial" charset="0"/>
              </a:rPr>
              <a:t>and</a:t>
            </a:r>
            <a:r>
              <a:rPr lang="de-DE" altLang="de-DE" sz="2400" b="1" dirty="0" smtClean="0">
                <a:solidFill>
                  <a:srgbClr val="FFFF00"/>
                </a:solidFill>
                <a:cs typeface="Arial" charset="0"/>
              </a:rPr>
              <a:t> FF </a:t>
            </a:r>
            <a:r>
              <a:rPr lang="de-DE" altLang="de-DE" sz="2400" b="1" dirty="0" err="1" smtClean="0">
                <a:solidFill>
                  <a:srgbClr val="FFFF00"/>
                </a:solidFill>
                <a:cs typeface="Arial" charset="0"/>
              </a:rPr>
              <a:t>reactions</a:t>
            </a:r>
            <a:r>
              <a:rPr lang="de-DE" altLang="de-DE" sz="2400" b="1" dirty="0" smtClean="0">
                <a:solidFill>
                  <a:srgbClr val="FFFF00"/>
                </a:solidFill>
                <a:cs typeface="Arial" charset="0"/>
              </a:rPr>
              <a:t>? </a:t>
            </a:r>
            <a:endParaRPr lang="de-DE" altLang="de-DE" sz="2400" b="1" dirty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9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975296" y="0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16F9B-4670-4772-907F-AF45C73C09CE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81000" y="914400"/>
            <a:ext cx="3138928" cy="4001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u="sng" dirty="0" smtClean="0"/>
              <a:t>Experimental </a:t>
            </a:r>
            <a:r>
              <a:rPr lang="de-DE" altLang="de-DE" sz="2000" b="1" u="sng" dirty="0" err="1" smtClean="0"/>
              <a:t>approach</a:t>
            </a:r>
            <a:r>
              <a:rPr lang="de-DE" altLang="de-DE" sz="2000" b="1" u="sng" dirty="0" smtClean="0"/>
              <a:t>:</a:t>
            </a:r>
            <a:endParaRPr lang="de-DE" altLang="de-DE" sz="2000" b="1" u="sng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311203" y="2618897"/>
            <a:ext cx="8166047" cy="4158755"/>
            <a:chOff x="311203" y="2618897"/>
            <a:chExt cx="8166047" cy="4158755"/>
          </a:xfrm>
        </p:grpSpPr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311203" y="3151763"/>
              <a:ext cx="5098997" cy="193899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2000" dirty="0" smtClean="0">
                  <a:solidFill>
                    <a:srgbClr val="0000CC"/>
                  </a:solidFill>
                </a:rPr>
                <a:t>▪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 Shell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effects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are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expected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to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be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most</a:t>
              </a:r>
              <a:endParaRPr lang="de-DE" altLang="de-DE" sz="2000" dirty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2000" dirty="0" err="1" smtClean="0">
                  <a:solidFill>
                    <a:srgbClr val="000000"/>
                  </a:solidFill>
                </a:rPr>
                <a:t>pronounced</a:t>
              </a:r>
              <a:r>
                <a:rPr lang="de-DE" altLang="de-DE" sz="2000" dirty="0">
                  <a:solidFill>
                    <a:srgbClr val="000000"/>
                  </a:solidFill>
                </a:rPr>
                <a:t>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for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symmetric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fragment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mass</a:t>
              </a:r>
              <a:endParaRPr lang="de-DE" altLang="de-DE" sz="2000" dirty="0" smtClean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2000" dirty="0" err="1" smtClean="0">
                  <a:solidFill>
                    <a:srgbClr val="000000"/>
                  </a:solidFill>
                </a:rPr>
                <a:t>distributions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;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those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result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2000" dirty="0" err="1" smtClean="0">
                  <a:solidFill>
                    <a:srgbClr val="000000"/>
                  </a:solidFill>
                </a:rPr>
                <a:t>from</a:t>
              </a:r>
              <a:r>
                <a:rPr lang="de-DE" altLang="de-DE" sz="2000" dirty="0" smtClean="0">
                  <a:solidFill>
                    <a:srgbClr val="000000"/>
                  </a:solidFill>
                </a:rPr>
                <a:t> …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 sz="600" dirty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800" dirty="0" smtClean="0">
                  <a:solidFill>
                    <a:srgbClr val="000000"/>
                  </a:solidFill>
                </a:rPr>
                <a:t>→ </a:t>
              </a:r>
              <a:r>
                <a:rPr lang="de-DE" altLang="de-DE" sz="1800" dirty="0" err="1" smtClean="0">
                  <a:solidFill>
                    <a:srgbClr val="000000"/>
                  </a:solidFill>
                </a:rPr>
                <a:t>fusion</a:t>
              </a:r>
              <a:r>
                <a:rPr lang="de-DE" altLang="de-DE" sz="1800" dirty="0" smtClean="0">
                  <a:solidFill>
                    <a:srgbClr val="000000"/>
                  </a:solidFill>
                </a:rPr>
                <a:t>-fission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800" dirty="0" smtClean="0">
                  <a:solidFill>
                    <a:srgbClr val="000000"/>
                  </a:solidFill>
                </a:rPr>
                <a:t>→ quasi-fission </a:t>
              </a:r>
              <a:r>
                <a:rPr lang="de-DE" altLang="de-DE" sz="1800" dirty="0" err="1" smtClean="0">
                  <a:solidFill>
                    <a:srgbClr val="000000"/>
                  </a:solidFill>
                </a:rPr>
                <a:t>of</a:t>
              </a:r>
              <a:r>
                <a:rPr lang="de-DE" altLang="de-DE" sz="18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1800" dirty="0" err="1" smtClean="0">
                  <a:solidFill>
                    <a:srgbClr val="000000"/>
                  </a:solidFill>
                </a:rPr>
                <a:t>long-living</a:t>
              </a:r>
              <a:r>
                <a:rPr lang="de-DE" altLang="de-DE" sz="18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1800" dirty="0" err="1" smtClean="0">
                  <a:solidFill>
                    <a:srgbClr val="000000"/>
                  </a:solidFill>
                </a:rPr>
                <a:t>nuclear</a:t>
              </a:r>
              <a:r>
                <a:rPr lang="de-DE" altLang="de-DE" sz="18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1800" dirty="0" err="1" smtClean="0">
                  <a:solidFill>
                    <a:srgbClr val="000000"/>
                  </a:solidFill>
                </a:rPr>
                <a:t>systems</a:t>
              </a:r>
              <a:endParaRPr lang="de-DE" altLang="de-DE" sz="1800" dirty="0" smtClean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800" dirty="0" smtClean="0">
                  <a:solidFill>
                    <a:srgbClr val="000000"/>
                  </a:solidFill>
                </a:rPr>
                <a:t>→ </a:t>
              </a:r>
              <a:r>
                <a:rPr lang="de-DE" altLang="de-DE" sz="1800" dirty="0" err="1" smtClean="0">
                  <a:solidFill>
                    <a:srgbClr val="000000"/>
                  </a:solidFill>
                </a:rPr>
                <a:t>small</a:t>
              </a:r>
              <a:r>
                <a:rPr lang="de-DE" altLang="de-DE" sz="18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1800" dirty="0" err="1" smtClean="0">
                  <a:solidFill>
                    <a:srgbClr val="000000"/>
                  </a:solidFill>
                </a:rPr>
                <a:t>excitaton</a:t>
              </a:r>
              <a:r>
                <a:rPr lang="de-DE" altLang="de-DE" sz="18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1800" dirty="0" err="1" smtClean="0">
                  <a:solidFill>
                    <a:srgbClr val="000000"/>
                  </a:solidFill>
                </a:rPr>
                <a:t>energies</a:t>
              </a:r>
              <a:endParaRPr lang="de-DE" altLang="de-DE" sz="1800" dirty="0">
                <a:solidFill>
                  <a:srgbClr val="000000"/>
                </a:solidFill>
              </a:endParaRPr>
            </a:p>
          </p:txBody>
        </p:sp>
        <p:grpSp>
          <p:nvGrpSpPr>
            <p:cNvPr id="4" name="Gruppieren 3"/>
            <p:cNvGrpSpPr/>
            <p:nvPr/>
          </p:nvGrpSpPr>
          <p:grpSpPr>
            <a:xfrm>
              <a:off x="5791200" y="2618897"/>
              <a:ext cx="2686050" cy="4158755"/>
              <a:chOff x="5852832" y="2514600"/>
              <a:chExt cx="2686050" cy="4158755"/>
            </a:xfrm>
          </p:grpSpPr>
          <p:pic>
            <p:nvPicPr>
              <p:cNvPr id="2" name="Grafik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852832" y="2514600"/>
                <a:ext cx="2686050" cy="3877443"/>
              </a:xfrm>
              <a:prstGeom prst="rect">
                <a:avLst/>
              </a:prstGeom>
            </p:spPr>
          </p:pic>
          <p:sp>
            <p:nvSpPr>
              <p:cNvPr id="3" name="Textfeld 2"/>
              <p:cNvSpPr txBox="1"/>
              <p:nvPr/>
            </p:nvSpPr>
            <p:spPr>
              <a:xfrm>
                <a:off x="6694461" y="6334801"/>
                <a:ext cx="161133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/>
                  <a:t>F</a:t>
                </a:r>
                <a:r>
                  <a:rPr lang="de-DE" sz="1600" dirty="0" smtClean="0"/>
                  <a:t>ragment </a:t>
                </a:r>
                <a:r>
                  <a:rPr lang="de-DE" sz="1600" dirty="0" err="1" smtClean="0"/>
                  <a:t>mass</a:t>
                </a:r>
                <a:endParaRPr lang="de-DE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929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6">
            <a:extLst>
              <a:ext uri="{FF2B5EF4-FFF2-40B4-BE49-F238E27FC236}">
                <a16:creationId xmlns:a16="http://schemas.microsoft.com/office/drawing/2014/main" id="{1E9913EA-57E6-6CF1-12A2-0A19889EB3BC}"/>
              </a:ext>
            </a:extLst>
          </p:cNvPr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AutoShape 9" descr="data:image/jpeg;base64,/9j/4AAQSkZJRgABAQAAAQABAAD/2wCEAAkGBxQQEBUUEBQWFhQWFhgZGRcYFRUXHBUXFRkYFxwcHhUYHCggGBwlHRgUITEhJSkrLjAuFx8zODMsNygtLiwBCgoKDg0OGxAQGywmICQvLCwsLywsLCwvLC8sLCwsLCwsLCwsLCwsLCwsLCwsLCwsLCwsLCwsLCwsLCwsLCwsLP/AABEIAKAA8AMBEQACEQEDEQH/xAAbAAEAAgMBAQAAAAAAAAAAAAAABQYBBAcDAv/EADsQAAEDAgUCBQIEBAUEAwAAAAEAAhEDIQQFEjFBBlETImFxgTKRQlKhsRTB0fAHIzNi8SRyouEVgpL/xAAaAQEAAgMBAAAAAAAAAAAAAAAABAUBAwYC/8QAMREAAgICAgIBAwMDAwQDAAAAAAECAwQREiEFMUETIlEyYXEUgaGxweEVI9HxJDOR/9oADAMBAAIRAxEAPwDuKAIAgCAIAgCAwgIzHZ/Qov0VHw7kAEx7wotmZTW+Mn2S6sK+2PKMejOXZ7QxBim8avymx+x3Wasuq3qLMX4d1K3OPRJKSRSq5/1cKLnU6LdTxYuJ8oPtyfsqnL8kq3witsuMLxMrUpzekQ2G61rtI1hrhzaDHoVCh5W1PtdFhZ4Wpx+1vZfMFi2VmB9Nwc08j9lf12RsipRZzdtUqpOMl2bC2GsIAgCAIAgCAIAgCAIAgCAIAgCAIAgCAIAgCAwgK31X1D/DtDKUF7pBM/RAHHe4VZn5v0o8Y+/9C18dgfXlyn6/1OePeXEkkkncm5K5uUm3tnVxiorS9HtgmkvBDtOmXapiIE2PBO3ytlSfLaejVkNKGmt7JLE9UYmpql8BwiGiI9jvKlT8jdLfZEr8Vjx11vRDvcSSSZJMk9yVBbbe2WMYqK0vQbE325RaD3rot+V9QUsFRaw05cTqcGnYHaSd3RFld0ZtePBR13+xzt+Bbk2OafXxsu1GoHNDhsQCPYq7jLa2UMk4vTPtZMBAYlAZQGnmmYNw9MvfJAgADck7ALVddGqPJm6imVs+KPalimOe5jXAuZGodtUx+xXpWRb0jW4SSTa9nsvZ5Pl7wASTAFyTwFhvXsJb6DHhwBBkESD3BRNNbRlrXTPpZMBAEAQBAEAQBAEAQBAYQEfUzVheadJzTVaQC0ki1ifmFHeRDlwi+/wSFjzUVOSfF/Jz7O3PZiqrXQ8l5MRO/wBPyAQPhc7lSlG+Sl2dRhxhLHjJdaRHEmq8AAS4gAAQJOwUXuyWkvZN+2qDbfSJTOsoGGo0w6o3xD9VMXMmbzOwEDbkqZk4yprXffyiBh5bvtl9v2/DIVV5aBAEBO9HZaK+Il4llMaiO54H8/hWPjaFbbuXpFV5XJdVWo+2dLXTnJHxWqaWlx4BP2XmT0tmYx5NIo+O6wq1S0YVhbEkggOLvgdlR2+TnN6qR0NXiK603fItPT+IrVaAdiGhrjtaJHBI4KtcWdk692Lsp8uFULHGp7Rt4/DeLTcyS3UIkGCFushzi4mmqfCalreiGPThdSY19Yucwk6i2bki4kyDAgXUP+jbgoyfolrO4zcox1sk8qytmGbpZJJMlzrud7nlSaaI1LSI198rpbkby3Gkg+saVR+FcKQnlw/2i5j9FB8hGcqWoE/xsq43pz/t/Jo9FZw11FtJxAc0lrb/AFgAGfTdaPG5SlWoS9rokeVxJQtdke0+/wCC1K1KgIAgCAIAgCAIAgCA8sTiG02F7zDWiSV4nNQjyfo9whKclGPtlWrZm/GtLqDvCp03DWXO0ugXLrHaLQq3+oeQt1vSXstP6ZYr1attrrXozm+W0q9ZxdUFKpIa06g7xGlv5eDuFi+iFk+Ten8fuMbIspr4qO18/sQOYCn4Bql7TWkUxpcbgCNTgRIdAKg3qH0+e/u9FljSs+r9NL7fff8AoY6NwAr4iS6PDGq3JmAvHjafqW7fwbfK5Lqq0vnojc2w3hV3sLnOg/U7c+pUXJrcLZRZKw7FOmMtJGotBKCAIC6/4dyBVlph2kh0WMSCJ7q+8RtKW0c35xpyjp+vguiuihMELDXWgc/PTj/4muKbY0APpXgSXeW57Q77Kg/oZfWko/HaOj/6jB0Q5Pe+pF9w+rSNcaoExtPMK+hvS2c9LW3x9HovR5MIDXr46nTe1j3AOeYaOStcrYRaTfbNkKpyi5JdL2bC2GsICnZ+cPh8XTqES+QdLdLQwDdxgSTJ2VPlfRqujN+y7w1kX0Srj6/ctWExtOsJpPDgN4O3v2VpXbCxbi9lRZVOt6mtHuthrMoAgCAIAgCAIAgIvqKtSZQJxDdbJHlAmTwouXOuNe7FtEnDhZO1Kt6ZTsPk7cU/VhKkAyHtfE0wR2/EP6KnhjRulyplr87L2zLnjx4ZEd/hr5NjEZNQpsa6riZLHhktbMFsuLYmZ/aFtnjVRipTn2ujTXl3zk4wr9rf/JpYx7nVHPZWp6mAte7RonzHgiCf6KPbyctxmuvZIo4qCjKD0/XZYukMWBqY+sypUcZAbvpA5MCVY+PsWnGU02VvkqntSjBxX7k5Xyyi92p9NjnREloNlOlRXJ7a7K6ORZFcYyejnHU+WjDYgtb9JGpvoDx9wVzWfQqbdL0zrfG5Lvp3L2umRKhFgEBdv8O2P01TPkkCP9wFz6WI/sK+8RGXGT+DmvOSjzivkuauiiCAwsAysgICB6tzR1Ck1tL/AFKh0t7+pHrcfdQM6+VcEoe2WHj8eNs25/pXYyTp6nhm66kOq7ue7g8xP7pj4cKlyl7/ACMrOnc+Meo/hEzWrtY3U9wa3uSAPupkpxitt9EGMHJ6S7KB1P1G+pUdTpPikIEtP1czKoM7OlKTjB9HTeO8bGMFOxfd+H8FaJ7qqbb9lyopei1dD1mUalQ1XhhIaADAm5/UfzVv4yca2+T0UXmIztjHhHa/Jd24ymXmmHt1j8Mifsrz6keXHfZzzqnx5a6IHrLCOcGPFbwmNkOPm/FABt/d1Cz6pS1JS0iw8dbGLcXDk36JTAUKzHNmqKlPQLkebV3kWg7qTVGa13tES2dcttR09/2JFSCOZQGtgnVCwGsGh95DSSI4uVrrcmty9nuxQUvs9fuamd55TwoHiSXOmGjcx+y05OXChfcSMTDsyXqP/wCkdl/WVB4/zJpu9bj/APQ/9KNV5Oma+7ok3eIvg/t7JvDZhSqN1MqNIG5kW9+ynQurktxfRAnRZB8ZReyv9QYqjjKZpMrsaWOBJJ8p3G/Px6KBlzqyI8Iz1oscOF2NNWSg2mU7NMA7DVS3UDFwQYkEWPoqS+l0S1s6HGyI5MOWiQyjD0sTRNJ7yyo1znh0EgtMapvBNuVJxoV3VOEnprshZc7Ma5WQW01o+f4U18I51NpD6VQmoIu4EGDPdvmt6lYdf1aHxXafZlWqjJSm+pLr9iKwtZ9FwqMkEQQYPPr2MH9VErlOt80WFsa7outnS+nc5GLpl0aXNMOHEnsey6fDylfDfyjkc3EeNZx+H6K1/iHSAq03TcsIiPymZmf93bhVnl4/dFlt4Of2yiVJUpfhAdO6PaRg6ciN/tJXV4C1RE4zyTTyZaJhhMmRA4vuphAPtZBpZlmdPDtmq6JmBy6OwWm7IhUtzZvox7LpagtkdlPVNLEP0AFh41RDva+6jY/kK7ZcV0SsnxltEeT7/gnVOK4ruZ4J/wDGU8RGukxpBA3ZE3j8XwoF1UnfG32kWNF0Vjyp9Nnj1fmjTg5pEObUcGkg7CNW3e2y1eQyF9D7Pno2+Mxm8nU+tdlMqZrUcwsLvIQJab3AAn3sFSyy5tOPwzoY4VUZKWu0aSjEsIAsg2MHiNFVj3SdLmne8A91tqt4zU38Gi+nnVKEfkmM16sqV6ejSGX3aTJHZTL/ACU7Y8daIGP4mumfNvZ9ZL1ZUomKs1GREWBb7d1nG8lOv9faPOZ4mFi3X0y4ZP1BSxLZHkIMaXEAzE2vdXOPm13R36/kosrBsolxff8AB7DOqLrMqMc7huoDUeBK2f1NT6Uls1PFuS24vRVOnOoK1NzaNWm5+ojTMhzR3uPMPtsqnDzLYyVc1suc7BpmnbXJLXsiuqqzH4lxpl5MkODpsR+X0UTyEoytbjsn+LjONOpa/bX+5DqAWQWe9GHFMLBn2ZJmJ429Fltv2YUUvRs0McWMeyGkPEEkXAmbFboXuMXHXs0WY0ZzU9vo88PinMJINyCDc3kEfNiV5rtlB7R6tohOOmWrwG08uY2q9gBcX6Rc1BvpBmxmL8K34KGKlN/8lDzlZmN1p/j+CH6ZzGrQqDwm6g5zQ5vJ3i/HKhYN1lc9QW0yy8jj1Ww3N6aLR1+5woM07F8O9iDb7wrTyzkqlr+5T+FUHc+X46KFRpOedLAXE7ACT9lz0ISk9RWzp5zjWtyekXjp7pNjWB+JbLzfQdmj1HJV/ieOhGPKxdnNZ3lJyk4VPS/Ju0urcOS1o1Ak6Y0xpvAlb4+Qp2oojPxmRpyaLAFPK4Eo3pA5PnGIOIxLy0l0uhs3kTAj0XJZU3bc+Pf4O1w4KihcuvyaLqZDtJEEGCDwdlH01LXySuUZR37RYaec1sPT8Ko86muaWlrg46QSHNLrjtE+qs1l2Ux4TffwU7wqr5/UrXT9/wAkY/Oa0nQ8saZ8rLAajJ+Z53USWZa309InQ8fSkuS2/wAs0fEN7m9zfc+vdR+b+WS1CK+PRmrE2279/hJPvoQ3x7PheT0EAQBAEAQGCEBkmd1l7MaSOw4rCipHDhs4RqHsYXZzgpHAxm4nPOr8S51dwLdLAbHRBcQLnVEnlc75GcnY1ro6nxVcI1J723/giMJg31XaabS4xMDsFCrpnY9RXZYW5FdS3N6POrScww9paezgQfsV5nCUP1I9V2QsW4PZ8LwbAgCAufSvTbKlA1K1/EENH5RtM9yrzAwISr5z+fRznkfIzjbwh1r3+5nO6YwNNjfCpVGOJjVq8pIvEkxYN9zK9ZWsWCXFNM8YaeXNvk01+DHS+XUhUp12VC1rtTW03ROvls/iET22WMKitSVifv4M5+Ta4OmS217f7FmzvL/4ig+nyR5T2cLhWeTT9WtxKrFv+japlX6Lyd9PEPdWY5pY0ATsS6edjYKr8dizrsbmtaLjyuZC2qMa3vZd1eHPkWzIMOKvi+GNUz6TvMbSoqw6VPnrslPNvdfDl0SFR5aSTGkDsSZ/4UhvT/Yja2VbrrNn0g2kywe0lzuYmI9FVeUyZ16rj8lz4jEha3ZL4+Cs5FhdYqubJqU2aqYHJm5juLfdVWLXyUmvaXRcZ1vBwi/0t9ka+mWxPN1FkmvZOjKMvXwfBKxt+z0lpaQWAEAQBAEAQBAEBiU0zHJG/j8pqUS1rx5nNDg0XN/QdlJtxZ1tJ+2Rac2u1Nr0iSynpOtWnX/lNFvMJJPoJFvVScfxtln6uiJk+Xqq/R9zOjucAJJ4n4C6Vs5PTIjMKLsW3Q1gFMj/AFHi8H8jCLGOTHyotsHcuKXX5/8ABLpn9CXJvv8AC/3NrKcrZhmltOYJm5lbKMeNK1E8ZGTO+XKR49RZW3E0XNMBwEtdEkEf1WvLx1dW18nvCyZUWqS/uctewg37A/cSFykouL0ztYTU1tHyvJ6CAmcj6iqYXygB1OZLTbfseFPxc6dH2+0Vub42GR929SNzqvN24mnSIbEyRtLYkOBIPPkMei3Z+TG6EdIj+MxJUWSTf7f8leo13MLSCfKdQvsf7AVbCxxaf4LayqM0017OqZJm7MVT1MkEWc08H+a6zGyY3x2jisvFnjz4yJFSSMEBhYBSOq81/wCpbo1/5BBfeA64IgHc73VLnZP/AHft39vsvvH4r+i3LX3eje6uxdJ1BlQFjqljTm50mJgf17Ldn21upT638EfxtVv1nDvXyVnCYulRw9QNcTVqCIAs1ptpLjvyVV12110y0+2XFtFtt8XJfbH/ACQygMtAgCAIAgCAIAgCAlOnTQbV1Yk+VokCJBI7qbhfS+pu0r/I/Xdeqv7nTnYdhF2tI32H98n7rp+EGvRyHOSfspPSjKtfEvxFQatIO8fVw0TtCpcFWW2uyXwX/kXVTRGmD9l71iYm8THp7K9+Tnf3PltFoJIABO5i5+fgIopGW20fcLJgIAgKZ15lbQ1tZtiIaRaIO3yqTymOuKsRfeGypc3U/nspSojpAgPXDlsnW0m3Bjg+hXuHHf3Gu3nr7WkfDxAF5tPNp491iXpdmYvbfWj1wLGOqAVXFreSBJ9o9V7pjCUvufRryJzhBuC2y89OYKth6zgKYFCpcGZcIFp5k8j1XQYdNlU2lH7Wczm3131puX3otKsyqCAwgK71TlDXUnPp02l06nX0kwDeYv7WVdnY8ZQbiuyywMqULEpS69HO6lQuieLAdh2C5qUnI62EFH0fJWOz37CwAgPfE4N9PSHiC7YWn5buN+VtnTKGuRpryK7N8X6PJ7C0kEQRYg8Fa2mumbYyUltHysGQgCAIAgNvL8EausgeVjC5x+CB8k/spFFLm2/hEXKyFWlH5fo6jhaga1tPUXODRJi4tuey6utrionGTW25Hrg8I2kwNYLfuTck+pK9QrjBaR5nY5vcj3Xs8GUAQBAEBAda4Y1MI7T+Ehx9huoHka3Ol6+Cw8Xaq8hb+ejmq5Y7IIDLTGyynow0n7PfLsIa1VlMGNTont3/AEW2ir6tij+TVk3Kmtz/AAdRyzKadBjWtAJbMOIE33uF1VONCqKS+Di78md03J/JvqQRzKA+Hvjgn2WNmUj6WTBz7q4V/wCKcG+JpcAAAXQ4ACbC3N/dc9n/AFfrajvTOl8Z/T/Q3LW0fdHD4WnRDS+kaupuokz5TGsWEA7gb+69wrxoQ4trZrsty7LOSi+PweeY5A806jmNcW0iA3U0h5HIt9QFoK8XYUnFuPpevye8byEYzSl7l716IXH5e6k8tAcRAIMdwO0xcwoF2PKEtJFpj5UbIbb0aZCjslEnnNVtQUqgc01HMipEghzbAn1Ij7KZlSjNRkn3rsr8OEoSnW11vojSZMm5UR9lgkktIwsAIAgAWQyXpZNFSj4jj4VV0Bwab/eN+CpscTU48n0ysnn7rnwX3RLLm7KFNrcLQgOqVG6mtO7ZvJ9gVa3KmCVMPkp6HfY3fZ6ivbLLgsGyiwMpiGhWNdca48Yoq7LZWS5SfZsLYeAgCAIDCAygMEJoHPOrskFKrqpthjxIAFgRuPTuPlc55DEUJ7gumdP4zOc4cZvtFaVVrZd70Wij0RWMansbInkwex/qraHibGu2Uk/N1L1Fkn0fgadF721APHa8tBINwAD5e1j7qX4+mFbal+pMg+TyLLVFx/S1v/2W1W5TGUAQBAauYYwUWF7gS0bxFh8rXbYq48mbKqnZLimcz6hzP+JrucCSwWYDwLcepXLZmQ7rG16+DsMDF+hUk138kYFEJzWydb1ZiBTLNQJOz4EgduxVgvJXKHH/ACVb8RQ58vj8BnVFXwxT8OlH/YAJPMbAzdev+pWOPHijw/EVKXPkyDcCDB3G/wAKue17LaOmto9q2FLWhwu0/iAsDy09iFslU1FNejVC+MpOL6a+DXDlqN3RlAEAQBP3B0jLMMauCptrWfENdEubNgR2IC6iivnQlP2cdkWKGTJ1+jeyzI6OHA0MGofiNzPeeFvpxa6vS7I92Xbd+p9fgk1JIwQBAEB5YimXCGuLT3EfsV5km10z1Fpe0ZoB2ka41ReJifSeEjvXZiWt9ej0XowEB5YjDtqN0vAImfkbH0K8yipLTR6jOUXtFG6i6Zqtquq0GhzSdWlu7T7c37Kiy8Casdla6/B0WD5Kt1qu19/k2q3VdTx6bajTQaP9TUJJkcWsP6ra/ISVkYyXFfJoj4yDqlKD5P4N/E5U57Wvw1QukOOpxDrmCCCbjYfbZSp0uSUq2Q4Xxi3C2JKYCrWDP+oa0EC5a7VMekbqTU7NfeRbVXy/7f8AkkAt5oMoDDjAQFa6+dGFHmiXi35rG38/hVnlf/p9/Ja+HX/yPXwc8XNHXBDAQBAbuMAexlUOk/S8chwFj6gjn0Ui1KUFNe/TIlLcLJVv17X8GzkmS1sQ4aNTWA/XcAere5jst+LiW2tfC/JpzM2mlNPt/g6JmOVMr0vDftFnWkEcz3XQ240LIcGctRkzqnzicxxGXOGIdRaCXBxaB37H7QVy88eStda9nYV5UXQrpdLRZ6nRYbh3EuLqwaTbaReAOeytX4pKr39xTLzMncuvtKhUoljtNQFpESIuOdu8KllBxlxl0X8ZqcOUO/wXrp/pmjpFVwD5MsuSNPEi1+6v8XAq4833+DmczyNzfBdfn+SYyDEMqUZpt0tDnCCZP1G5991OxpxlD7Svyq5Qs1L2SSkEcygCAIAgCAIAgCAIDCA1cwwDK7Cyo0EERMCR6g8LVbTC2OpG2m6dUuUWVXqCvXwVFlNtZpB8rYbpcGtAvufY+4VVmWW41aimXGBVTlWuUov8v8Fcw2e4imCG1XQTNzq/V0qshm3xWlIuJ+Px59uJcMn6xp1S1lVpY82n8JP7hXON5OFmoy6ZQ5XibKk5Re1/ks6tCoCA0s4y1uJpFj/cH8ruCtGRRG6HFkjGyJUWKcTn1XpbEhxApzHIIg+0rnZeNvT1o6iPlsdrbZ45j0/XoNDns8sSSL6fdeLsG2qO2uj3R5Gi6XGL7ItQyeEB6UKpY4FsTxYHf0K91ylF7j7NdsIyjqXo6h0/hXtotNck1DJM/h1RbsNgurxISjWnP2cZmThKx/T/AEkopREIHMskccUzE0SNQLQWkWI2JnvBUG3E3crYk+rM1Q6Z+mTj2A7iYM/IU1ogp6KUW0MZiH03Ahzzqa+IcwtABYR7CQfVUrVV9rg/bLyMr8apWR9LrXw/3JjH5pRwdNtGmTqs1rWw4tk7mT68qZZkVY8VWv4RCqxrcmTtl69tmMqyp9DF1HCPCqN731W47m6xRQ67pSXpmcjJjbRGL/UiwKwK4IDKAIDCAygCAIAgCAID4DLk3vHNrTx8rGuwc866pPGJ1O+lzRp9huPS5/Vc55WMvq7fo6rw04OlxXv5K4qsuADGyeg1taZP5d1bXpQHEVGj828f93/KsqfJ2w6fZVX+Ips249M6Dl2L8akypBbqEweJXRVT+pBS/Jy11f05uH4NlbDWYQGpm2C8ei+nMahE9lpvq+rW4fk3Y9v0bFP8HJa1Isc5rt2kg+4MLj5xcJOL+Dua7FOCkvk+F5PZdOgMvY5rqxu8O0ifw2Bn3Mq98TRBxdj9nOeayJ8lWvWtl0V2UBlAEBhAVvPMid4gxGGOmo0yQAPMPSbTv7yq3JxHzVtfstMXNXB02/pf+CH/APi6Lq/iVDUZfU5r6J0udzcSPqvCif01crOctr+SWsu2NX0oaf8ADPfJcC0tDG1WGrOsuDXvkXgzaLl3utuPUtcVLbNOVfLfJxfH0Mwq4zCBpY91Rkn6mEmN/Nv3jjZYulk0dxe0e8eOLkdSXFknlmdVaxDPD01GkGo1xA8pH4Rve11JoybLOuOmvf8AwRMjFrq7Utp+tf7kzhcc2oS0SHtguabET/KxupkLFLr5IU6nFb+DaWw1nw5sxciD6X9FgyfSyYME32+VgH0sgIAgCAICMz/KRiqWgnSQZa6Jg+3ZRcrGV8OLJWHlSx7OS/ucvxmGNKo5jolpgwuVtrdc3F+0dnTarYKa+TxWs2m/kOF8XE02ESC649BcqTh187orREz7fp0Se+/g6yBGy65dHEN7MrICAwsMHHsa97qrzU+suOodjK425ydjcvZ3mOoKqKh610eBWo3FzwFOpluEqVXBpe8thpP077nk329Fe1Rnh0Ob9s5u+UM/JjCPpfJP9PVnfw1N1Z0ufeTv5iSArHFlJ1KU32yrzIRV0owXSJZSiKZQBAYQHlicSyk3VUcGjuTC8TnGC3I9wrlN6itlGz3qtxc5mHgMgguG75G47RdUWV5F8uNfr8nQ4filxU7t7/BHYLP3so1aby95e2GuLz5fv7m6j1Z0o1yhLvfolXeNjK2M46SXtF06XzNuJpAug1WiHWv6H2MK6wr43QT+fkoM/Glj2NL9L9EriXNaNRLWnYOPBP8A7hTJNLshRTfRl73Bk6Q54H0gwCe0nYI20thJN6+D2Xo8hAEAQBAEAQBAYQHIs3q68RVd3e79DC47JlytkzucOPGiK/Y16NIvcGtEucYA7krVCLm1FfJussVcXJ+kdVyrJ6WHaNDBqi7tye911tGNCpLiuzicjKsuk+T6JFSSMEAQBAc363wBp4kv/DVuD6iAR+y5rylLhbzXydX4e9Tp4fMSPyDLDiawZB0i7ztDfdR8PHd1mvj5JWflKipv5+Do+aZRTxFIUnyGgiINxAjn0XS3Y0bYcJejkqMqdM3OPs36TA1oAsAIHsFviklpGhvb2z6WTAQBAEBTv8RMMSyk8fS0uB/+0Qf/ABj5VN5eEnFSReeEnFWSi/bRRwqFJv0dK2l7CwN79EhkGIdTxNMs3Lg2O4cYP6KVhzlC5cSH5CuM6Jcjq72gggiQdweV1utnFIyFkewgMoAgCAIAgCAIDWzGv4dJ7xu1riJ7gLXbLjBs2VQ5zUfycio03VHBoBLnGPclcfGLsnpe2d1Kca4bfpHRel+n/wCGbqqBpq3uJMNPC6PBwvox3L2cp5DPeRLUd8SwqxKwIAgCAIDSzDK6WI0+K0O0zG/O+3sFptohbrmtm6nIsp3wetn3gcvp0ARSYGg7xz7lZrphWtQWjFt9lr3N7NpbTUEAQBAEAQGnmeXMxDNFUEtkGxIuPZarqY2x4yN1N86ZcoezOBy2lQB8JgbO8c/KxVj11/pWhbkWWvc3shOpOlxiCalI6ahix+l36bwoWZ49WvlHpk/B8nKhcJdxNDo/I9FZ1So5hLJbpaZLXevbkLR4/D4TcpP0SfJ5/wBStQimt9l0KuihITOcydSr0W0vO55INOY8puHTxEH9VCyL3CcVHtv4JuPjqyuUp9JfP+xNNbE+qmEI+lkBAEAQBAEAQEP1ZW04OrHIj7mFDzpaokTfHx5ZEUVboHBh9Zz3NJ0CzrQHH07wqrxVXKbk16LrzVzjBQT9nQF0JzBlAEAQBAEAQBAEAQHnWqhgl23zzbhYbS9mUm3pH2smDKAIAgCAwgPKjhWMLixoBeZcRye68RhGO2l7PcrJSSTfo+6gMHTvFp7r0966PK99kT0/lDqOp9Z2utU+p3YcAKJi47r3Kb3JkvLyVbqMFqK9ImVMIYQBAEAQBAEAQGnm2BGIovpkxqFj2PBWnIqVtbh+Tdj3OmxTXwQ3SeAr4cPpVWjQTIeHckRAHxM2UPAospThL0TvI5FV7jZB9/gnsJhxTYGtJIH5nFx+5urCMeK0Vkpcns916MBAEAQBAEAQBAEAQBAEAQBAEAQBAEAQH//Z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AutoShape 13" descr="data:image/jpeg;base64,/9j/4AAQSkZJRgABAQAAAQABAAD/2wCEAAkGBhQSEBUSEBQVFRUSFRUWGBUUFRQXFRIVFBQVFBQUGBUXHCYeFxkjGRQUHy8gJCcpLCwsFR4xNTAqNSYrLCkBCQoKDgwOGA8PGSokHyUtKiw1MCwsKiwsKSwsLiksLCwqLDAsNCwsLCwsLDUuKSwqKiosNDUqLC4sLCwsLi0sLP/AABEIAG0BBQMBIgACEQEDEQH/xAAbAAACAwEBAQAAAAAAAAAAAAAABAECBQMGB//EADMQAAICAAQEBAQFBAMAAAAAAAABAhEDBCExBRJBUWFxgZEiobHwFBUywdETUmLhI0Lx/8QAGwEAAQUBAQAAAAAAAAAAAAAAAAECAwQFBgf/xAA0EQABBAAEBAMHBAEFAAAAAAABAAIDEQQFITESQVFhE3GhBiKBkbHR8BViweGSFBYjMkL/2gAMAwEAAhEDEQA/APuNkWKZrPcrpK2LLikuy+Zj4jOsHh5PDe7XyJUrYnOFgLVsDNjxXvH5g+K9o/MZ+vYCr8T0P2R4L+idxMxFaNpHP8bHWnt96dzIxJNttv0/2Vj5GS/2jAdpVdv7I+ilEC08Tiaq0rF3xWXgvQVxNddr6aFZJL76lLFZrNISI5f8a1/Ol89tCntiA3CaXEZv9Otb0lS9QjxSXXlKYWNPDS0pPWt0NYGaw5OpRim/DcuQlz3CE4h7JOfFrZ7a19SmGhrwghc3xKXh7FfzGfdeyIz2X5ZabPp2F2+5g4zFZhBM6F0rrHQ7/JTNawi6TP5hPuvZFocRm2opJtiuHGUv0xb8enuM5HDjF802k1sr27mnlpzAytdiJHNZ+41flajk4K90arUwrr4t/AuUjK9Vsy1neDZU0pmM8obp+fRkYOf5nXKy2azajo9X27Cv5o70S0MHEZlBhpiJJjpyDQa8zX8qZsZcNAtOLOeLKS2V+opDiy2a9jpPiUdlZa/VMI6Pi8Wh8j6hN8NwOyJ5iaf6VXdyGMHFvqrW9GPGa5m53LzdIviZtp3BcvgjNbnkDNS6yTtude+g86tSeC48lscwvmcy47K/XYzZ5qT3bOVlHE+07CC2Jh87A/gp7cOeZWph8Sj1TQ1DGT2aZgkwm07Togg9qHh3/K2x23+30TnYcclv2Q5pbsxfxc/7mTjZtyVOjS/3Rhi0kAg8rG6j/wBO5bKmu5azBw8Zxqug1Hib6pEsPtJhHj37b8PskMDhstSwszvzX/H5/wCiI8UXMr0XbcuszvBPdwtk9CPqEwwvHJaQHHCzMZbOyTVa9rgHNNhR0UjxDA1tNadHuKYeXnJql6vY21hq7ovRkz5NhsRL4so18z66/SlIJXNFBZD4ZPun7oWnBp09GegoXzGVU99+5Rx/s7BKy4Bwu+NHz+6eycg+8sYCZxptdmQedvaWOLTuFeGqiS0HMHCwarW+7u36ihTn++pq5bjpMMSGMa4Hex9Co5GB26ZzSXNpqgyuIoyTavzd14nGysfiejevZX7FrDYvEy4svg5m9RYHbnV9qTXNaG0VuYmEpx/cVweF1O5O0tlXXuyeH4U4tpp0+rY/R3kULJyyeWOnjruP66KkSRoDohROGLkYSdta+owBec1rtxaYlM1iKCVaV0T6fwQ8Vzw7i6f3oGdy0JO5OnWlujKb5bTe/jpoc1mWOkwsjg8cTHAimmiD3O+3y5KxGwOGirOT2e703/cvOCTqOy+vXUqpoJOkcU6Y+H4QZRcb5nqKH4dVbA1u1IBT6prS9VsQ5dk35eG5A7CTteI3NIJ5FODgRakAArGwnIAAEQgAAEIIb6JNt7JfehJD1+GO7+S6stYSEzTNYG3229eXcprjQTMeHTr/AK+4vjYbjfM9ey2Xh3s0+HzqNXerOv4OLnzvV9OyO9/RsNLG10DQ26v/ANacwLNX3VLxXA6pDC4ZJrWSW2y1XuO4HDoxvrfWWo1RWUPM2IMDh8PrEwA9efz3URe525VMPLxjsq8iS6iQXKrYJiuAMiMrFtCkAAVCx89l3GV9H90LG9iYdpp9TGxco4t6aLr4HA51kpjcZ4ASDZI6dfh/fZXYZr0K5AWwMHnmo20nd1vp0HZ5DDServzuvQzcJksuIg8cPaBrodzXopHzBpqkpk8v/UlWvKrtrr4WbMIpVFVovkJZHMqMVF1ot1t/6PJdTvMsw8OHgDIT5nmfl6KlI4k2VcCESaijUNAScsxOot9hj3BjS87BA1SfFls+3QRy7UXclzPt0SJxsZydsoeZYvNScW7EYcUTzIs+tgfD7rRbH7oDl3hh8+i0d69639UGJknzPlaa6K/qcAsf+rRPY0Swgkcwa5AaUNNknhEHQq8+aLala9dysXTT7fdFQr5FF0hbMyRh4RuLPFX4RrongaUVZkExg26VPtrRbEwZR/UqIpMFOIzNw23qKI9EoeLpUACFJFMNJ1AT7UgwK816LV9lqSwxSSuAjaSewtISBuun4ZvD5tXfTSzvLMR5eTChuq0X7jPDcNqDT3bd9l4Icw8JJUtD03D5eAz3TwhwHEABvXXl30vyWc5+q5ZTA5IpVrWvmMEEmyBSiQAAKhAAAIQVUEnfcsQhEKQABUIKzgmqfUsAhAIooWbPhrTuEq8+nk0Lx5sOVyjd6a9dehss5zhGSp6oyX5XC0h8HuuGorbvptqNNApRIdilMxl4JW3WnTcXxZpJThN6aU2csdJOo7LuczlcZnYEzmCNtDmN7B3B+dclZbDpdrewpWrLmTgcQkqUtVsakJWtDscBmEONZxRnbkd1UewsOqliuZUv6crp+XYaBlqaISscy6sEfNNBo2vPgaGY4a27g0r7r6HJ8LaTbl6Jafyedv8AZvGAuqqHO9/zur4xDEoANAc85paS08lODalb2V3dL3bpEnTK5Z4kv8U9X3rojWyyF+KkbBw8TQb50Op01+FjVRSENF2n8jkFF8zdy+S8kMZnBUotex1Kpu3a07npogjbH4LW02qoLOs3axMHL88+W6W7rfyNLGykeVRiq7aF/wAGufnWj6+J1xE603M/BZazDYZ0Lmg3d/uHf6KR8hc61hTjunst+2mpq5BLk5kqvUUwcT4+WSVSeq7Pui2c4hpUdK7/AEMjAOw+XxulDj7x4Q2teIUDXnp00q9VK8Oeapd8lmficZPW7XkO2ZseXmU7drdJaa6DuG03ad34nQYR5DAwuBq613HL49VA7e1aE3bTWi28S4HOcHdp0XNWjqmrqByWLpdM6Jjg4FIpAAFQiwKRTt3t0LSQl6IQ2SVhGlrqWAIQBFkioUNAokgCFg42HyyaZQ1s5k+ZXs0ZJ5ZnGXOwU37XWR9vgtGKTjCC0cRrVNoqQo8zUesml6dShg45JJmMjJBJAscu6e8gAkrZyOO5wTfj6roxkiMaJPYGN4WgXazCobArNPoXFtIsjiGClK11+oqOcTi+ZPpQmeU5ywNxsgDa1/D8d1pRf9AqzWn36m9g8qilGqWmhiYeC5y5Vppbb6LY7Y1/1FCPdLTwWr+R0GRPfhYA4tvxHADrzs+QpQTAOPkteEKbd7/IuUU9ar16FztW1WiqIAAHISWbyHNrHR/UWeVuVyg++j0b8jWZxx8wo7sz58Nh2XK+m62TpV9dRv3Tw5x0WfgYSXwtS+J3dVQYmU6wdvsmVzGdcno2l97nHCxOV2u1e5yk2a4JzvALbZqOLSx04a/PorIifvzXfDxp1raT0Teu3kPRxWqT1X938ifD8xT5ZbPbzNM6LK3RzYdr43k+ZsjsVBJYdRClMpGWrtbfMpgzttp6dq2ZWadS5tV07ml4lgOA6qOkxYC+FhUuuvTsSSBxrUIpMAAD0iAAAQqTha3osiQErW0IAAFQuWYlUG/AwzU4lL4PNmZhwcpKMd/kkcJn7JMXjWYeIWQPqrkBDWFxVXb+GOre38m1lspGCVJX1fV99SuSyKgu8u9DR0WU5Y3AREXbjuf4Cglk4ygAA2VEgAAEJTP4PNDy1MdzS+9T0TRzjloraK9jn8xyOPGzCUurSjpv9vkp45iwUlOGZSlzyXxS6dl2GVlY8/PWp2RJtRwRxsaxo0bt2UJJJtRRIATJEAAAhDM7imHon6GiUxcJSVSVopY7CjFwOhJq+fRPY7hNrz/P218tfoWa72vM3oYSWyS8kc8fKqe69exzUnsswR+488Xfb8+KsDEm9QsSUtDbyTbw4829IzY5D/kUZNtb6LR13NhF3IcukwbHmQ6k1XkmTSB1UoJoUzuajFVu3pS3L5NSUfj36eXibrZw+QsaLA58genn+FQ1paYoCQLCagAAEIAABCAAAQgAAEJDicG0mtlucuFqoyapyfTy21NOiFBIzhl7W4p2JB1Ir+x09VJxnh4UYbdaqn2JbJIRoKNEZWSACoQAACEAAAhAAAIQAACEAAAhAAAIQAACFFAyQBC4/hY83NWvc60SAgaBshAAAqF//9k="/>
          <p:cNvSpPr>
            <a:spLocks noChangeAspect="1" noChangeArrowheads="1"/>
          </p:cNvSpPr>
          <p:nvPr/>
        </p:nvSpPr>
        <p:spPr bwMode="auto">
          <a:xfrm>
            <a:off x="30162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FEFD3848-B46F-45BC-BBAF-21355CDE1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76200"/>
            <a:ext cx="4495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rgbClr val="FFFF00"/>
                </a:solidFill>
                <a:cs typeface="Arial" charset="0"/>
              </a:rPr>
              <a:t>Status </a:t>
            </a:r>
            <a:r>
              <a:rPr lang="de-DE" altLang="de-DE" sz="2800" b="1" dirty="0" err="1" smtClean="0">
                <a:solidFill>
                  <a:srgbClr val="FFFF00"/>
                </a:solidFill>
                <a:cs typeface="Arial" charset="0"/>
              </a:rPr>
              <a:t>of</a:t>
            </a:r>
            <a:r>
              <a:rPr lang="de-DE" altLang="de-DE" sz="2800" b="1" dirty="0" smtClean="0">
                <a:solidFill>
                  <a:srgbClr val="FFFF00"/>
                </a:solidFill>
                <a:cs typeface="Arial" charset="0"/>
              </a:rPr>
              <a:t> </a:t>
            </a:r>
            <a:r>
              <a:rPr lang="de-DE" altLang="de-DE" sz="2800" b="1" dirty="0" err="1" smtClean="0">
                <a:solidFill>
                  <a:srgbClr val="FFFF00"/>
                </a:solidFill>
                <a:cs typeface="Arial" charset="0"/>
              </a:rPr>
              <a:t>the</a:t>
            </a:r>
            <a:r>
              <a:rPr lang="de-DE" altLang="de-DE" sz="2800" b="1" dirty="0" smtClean="0">
                <a:solidFill>
                  <a:srgbClr val="FFFF00"/>
                </a:solidFill>
                <a:cs typeface="Arial" charset="0"/>
              </a:rPr>
              <a:t> Experiment </a:t>
            </a:r>
            <a:endParaRPr lang="de-DE" altLang="de-DE" sz="2800" b="1" dirty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9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975296" y="0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16F9B-4670-4772-907F-AF45C73C09CE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id="{F0B84E62-9BB0-4AB9-BC91-21EF843E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143000"/>
            <a:ext cx="87278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400" b="1" dirty="0" smtClean="0">
                <a:solidFill>
                  <a:srgbClr val="0000CC"/>
                </a:solidFill>
                <a:cs typeface="Arial" charset="0"/>
              </a:rPr>
              <a:t>Re-</a:t>
            </a:r>
            <a:r>
              <a:rPr lang="de-DE" altLang="de-DE" sz="2400" b="1" dirty="0" err="1" smtClean="0">
                <a:solidFill>
                  <a:srgbClr val="0000CC"/>
                </a:solidFill>
                <a:cs typeface="Arial" charset="0"/>
              </a:rPr>
              <a:t>evaluated</a:t>
            </a:r>
            <a:r>
              <a:rPr lang="de-DE" altLang="de-DE" sz="2400" b="1" dirty="0" smtClean="0">
                <a:solidFill>
                  <a:srgbClr val="0000CC"/>
                </a:solidFill>
                <a:cs typeface="Arial" charset="0"/>
              </a:rPr>
              <a:t> </a:t>
            </a:r>
            <a:r>
              <a:rPr lang="de-DE" altLang="de-DE" sz="2400" b="1" dirty="0" err="1" smtClean="0">
                <a:solidFill>
                  <a:srgbClr val="0000CC"/>
                </a:solidFill>
                <a:cs typeface="Arial" charset="0"/>
              </a:rPr>
              <a:t>and</a:t>
            </a:r>
            <a:r>
              <a:rPr lang="de-DE" altLang="de-DE" sz="2400" b="1" dirty="0" smtClean="0">
                <a:solidFill>
                  <a:srgbClr val="0000CC"/>
                </a:solidFill>
                <a:cs typeface="Arial" charset="0"/>
              </a:rPr>
              <a:t> </a:t>
            </a:r>
            <a:r>
              <a:rPr lang="de-DE" altLang="de-DE" sz="2400" b="1" dirty="0" err="1" smtClean="0">
                <a:solidFill>
                  <a:srgbClr val="0000CC"/>
                </a:solidFill>
                <a:cs typeface="Arial" charset="0"/>
              </a:rPr>
              <a:t>approved</a:t>
            </a:r>
            <a:r>
              <a:rPr lang="de-DE" altLang="de-DE" sz="2400" b="1" dirty="0" smtClean="0">
                <a:solidFill>
                  <a:srgbClr val="0000CC"/>
                </a:solidFill>
                <a:cs typeface="Arial" charset="0"/>
              </a:rPr>
              <a:t> in 2018 :  </a:t>
            </a:r>
            <a:r>
              <a:rPr lang="de-DE" altLang="de-DE" sz="2400" b="1" baseline="30000" dirty="0" err="1" smtClean="0">
                <a:solidFill>
                  <a:srgbClr val="FF0000"/>
                </a:solidFill>
                <a:cs typeface="Arial" charset="0"/>
              </a:rPr>
              <a:t>A</a:t>
            </a:r>
            <a:r>
              <a:rPr lang="de-DE" altLang="de-DE" sz="2400" b="1" dirty="0" err="1" smtClean="0">
                <a:solidFill>
                  <a:srgbClr val="FF0000"/>
                </a:solidFill>
                <a:cs typeface="Arial" charset="0"/>
              </a:rPr>
              <a:t>Rb</a:t>
            </a:r>
            <a:r>
              <a:rPr lang="de-DE" altLang="de-DE" sz="2400" b="1" dirty="0" smtClean="0">
                <a:solidFill>
                  <a:srgbClr val="FF0000"/>
                </a:solidFill>
                <a:cs typeface="Arial" charset="0"/>
              </a:rPr>
              <a:t> + </a:t>
            </a:r>
            <a:r>
              <a:rPr lang="de-DE" altLang="de-DE" sz="2400" b="1" baseline="30000" dirty="0" smtClean="0">
                <a:solidFill>
                  <a:srgbClr val="FF0000"/>
                </a:solidFill>
                <a:cs typeface="Arial" charset="0"/>
              </a:rPr>
              <a:t>209</a:t>
            </a:r>
            <a:r>
              <a:rPr lang="de-DE" altLang="de-DE" sz="2400" b="1" dirty="0" smtClean="0">
                <a:solidFill>
                  <a:srgbClr val="FF0000"/>
                </a:solidFill>
                <a:cs typeface="Arial" charset="0"/>
              </a:rPr>
              <a:t>Bi  (Z = 120) </a:t>
            </a:r>
            <a:endParaRPr lang="de-DE" altLang="de-DE" sz="24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5" name="Text Box 6">
            <a:extLst>
              <a:ext uri="{FF2B5EF4-FFF2-40B4-BE49-F238E27FC236}">
                <a16:creationId xmlns:a16="http://schemas.microsoft.com/office/drawing/2014/main" id="{F0B84E62-9BB0-4AB9-BC91-21EF843E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828800"/>
            <a:ext cx="52631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400" b="1" dirty="0" err="1">
                <a:solidFill>
                  <a:srgbClr val="0000CC"/>
                </a:solidFill>
                <a:cs typeface="Arial" charset="0"/>
              </a:rPr>
              <a:t>R</a:t>
            </a:r>
            <a:r>
              <a:rPr lang="de-DE" altLang="de-DE" sz="2400" b="1" dirty="0" err="1" smtClean="0">
                <a:solidFill>
                  <a:srgbClr val="0000CC"/>
                </a:solidFill>
                <a:cs typeface="Arial" charset="0"/>
              </a:rPr>
              <a:t>emaining</a:t>
            </a:r>
            <a:r>
              <a:rPr lang="de-DE" altLang="de-DE" sz="2400" b="1" dirty="0" smtClean="0">
                <a:solidFill>
                  <a:srgbClr val="0000CC"/>
                </a:solidFill>
                <a:cs typeface="Arial" charset="0"/>
              </a:rPr>
              <a:t> </a:t>
            </a:r>
            <a:r>
              <a:rPr lang="de-DE" altLang="de-DE" sz="2400" b="1" dirty="0" err="1">
                <a:solidFill>
                  <a:srgbClr val="0000CC"/>
                </a:solidFill>
                <a:cs typeface="Arial" charset="0"/>
              </a:rPr>
              <a:t>shifts</a:t>
            </a:r>
            <a:r>
              <a:rPr lang="de-DE" altLang="de-DE" sz="2400" b="1" dirty="0">
                <a:solidFill>
                  <a:srgbClr val="0000CC"/>
                </a:solidFill>
                <a:cs typeface="Arial" charset="0"/>
              </a:rPr>
              <a:t>: </a:t>
            </a:r>
            <a:r>
              <a:rPr lang="de-DE" altLang="de-DE" sz="2400" b="1" dirty="0" smtClean="0">
                <a:solidFill>
                  <a:srgbClr val="0000CC"/>
                </a:solidFill>
                <a:cs typeface="Arial" charset="0"/>
              </a:rPr>
              <a:t>  </a:t>
            </a:r>
            <a:r>
              <a:rPr lang="de-DE" altLang="de-DE" sz="2400" b="1" dirty="0" smtClean="0">
                <a:solidFill>
                  <a:srgbClr val="FF0000"/>
                </a:solidFill>
                <a:cs typeface="Arial" charset="0"/>
              </a:rPr>
              <a:t>12 </a:t>
            </a:r>
            <a:r>
              <a:rPr lang="de-DE" altLang="de-DE" sz="2400" b="1" dirty="0">
                <a:solidFill>
                  <a:srgbClr val="FF0000"/>
                </a:solidFill>
                <a:cs typeface="Arial" charset="0"/>
              </a:rPr>
              <a:t>/ 12</a:t>
            </a:r>
          </a:p>
        </p:txBody>
      </p:sp>
      <p:sp>
        <p:nvSpPr>
          <p:cNvPr id="16" name="Text Box 6">
            <a:extLst>
              <a:ext uri="{FF2B5EF4-FFF2-40B4-BE49-F238E27FC236}">
                <a16:creationId xmlns:a16="http://schemas.microsoft.com/office/drawing/2014/main" id="{F0B84E62-9BB0-4AB9-BC91-21EF843E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510135"/>
            <a:ext cx="861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400" b="1" dirty="0" err="1" smtClean="0">
                <a:solidFill>
                  <a:srgbClr val="0000CC"/>
                </a:solidFill>
                <a:cs typeface="Arial" charset="0"/>
              </a:rPr>
              <a:t>Requested</a:t>
            </a:r>
            <a:r>
              <a:rPr lang="de-DE" altLang="de-DE" sz="2400" b="1" dirty="0" smtClean="0">
                <a:solidFill>
                  <a:srgbClr val="0000CC"/>
                </a:solidFill>
                <a:cs typeface="Arial" charset="0"/>
              </a:rPr>
              <a:t> </a:t>
            </a:r>
            <a:r>
              <a:rPr lang="de-DE" altLang="de-DE" sz="2400" b="1" dirty="0" err="1" smtClean="0">
                <a:solidFill>
                  <a:srgbClr val="0000CC"/>
                </a:solidFill>
                <a:cs typeface="Arial" charset="0"/>
              </a:rPr>
              <a:t>change</a:t>
            </a:r>
            <a:r>
              <a:rPr lang="de-DE" altLang="de-DE" sz="2400" b="1" dirty="0" smtClean="0">
                <a:solidFill>
                  <a:srgbClr val="0000CC"/>
                </a:solidFill>
                <a:cs typeface="Arial" charset="0"/>
              </a:rPr>
              <a:t> </a:t>
            </a:r>
            <a:r>
              <a:rPr lang="de-DE" altLang="de-DE" sz="2400" b="1" dirty="0" err="1" smtClean="0">
                <a:solidFill>
                  <a:srgbClr val="0000CC"/>
                </a:solidFill>
                <a:cs typeface="Arial" charset="0"/>
              </a:rPr>
              <a:t>to</a:t>
            </a:r>
            <a:r>
              <a:rPr lang="de-DE" altLang="de-DE" sz="2400" b="1" dirty="0" smtClean="0">
                <a:solidFill>
                  <a:srgbClr val="0000CC"/>
                </a:solidFill>
                <a:cs typeface="Arial" charset="0"/>
              </a:rPr>
              <a:t>:   </a:t>
            </a:r>
            <a:r>
              <a:rPr lang="de-DE" altLang="de-DE" sz="2400" b="1" baseline="30000" dirty="0" err="1" smtClean="0">
                <a:solidFill>
                  <a:srgbClr val="FF0000"/>
                </a:solidFill>
                <a:cs typeface="Arial" charset="0"/>
              </a:rPr>
              <a:t>A</a:t>
            </a:r>
            <a:r>
              <a:rPr lang="de-DE" altLang="de-DE" sz="2400" b="1" dirty="0" err="1" smtClean="0">
                <a:solidFill>
                  <a:srgbClr val="FF0000"/>
                </a:solidFill>
                <a:cs typeface="Arial" charset="0"/>
              </a:rPr>
              <a:t>Ni</a:t>
            </a:r>
            <a:r>
              <a:rPr lang="de-DE" altLang="de-DE" sz="2400" b="1" dirty="0" smtClean="0">
                <a:solidFill>
                  <a:srgbClr val="FF0000"/>
                </a:solidFill>
                <a:cs typeface="Arial" charset="0"/>
              </a:rPr>
              <a:t> + </a:t>
            </a:r>
            <a:r>
              <a:rPr lang="de-DE" altLang="de-DE" sz="2400" b="1" baseline="30000" dirty="0" smtClean="0">
                <a:solidFill>
                  <a:srgbClr val="FF0000"/>
                </a:solidFill>
                <a:cs typeface="Arial" charset="0"/>
              </a:rPr>
              <a:t>238</a:t>
            </a:r>
            <a:r>
              <a:rPr lang="de-DE" altLang="de-DE" sz="2400" b="1" dirty="0" smtClean="0">
                <a:solidFill>
                  <a:srgbClr val="FF0000"/>
                </a:solidFill>
                <a:cs typeface="Arial" charset="0"/>
              </a:rPr>
              <a:t>U  (Z = 120) </a:t>
            </a:r>
            <a:endParaRPr lang="de-DE" altLang="de-DE" sz="24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7" name="Text Box 6">
            <a:extLst>
              <a:ext uri="{FF2B5EF4-FFF2-40B4-BE49-F238E27FC236}">
                <a16:creationId xmlns:a16="http://schemas.microsoft.com/office/drawing/2014/main" id="{F0B84E62-9BB0-4AB9-BC91-21EF843E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810000"/>
            <a:ext cx="3886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400" b="1" dirty="0">
                <a:solidFill>
                  <a:srgbClr val="0000CC"/>
                </a:solidFill>
                <a:cs typeface="Arial" charset="0"/>
              </a:rPr>
              <a:t>A</a:t>
            </a:r>
            <a:r>
              <a:rPr lang="de-DE" altLang="de-DE" sz="2400" b="1" dirty="0" smtClean="0">
                <a:solidFill>
                  <a:srgbClr val="0000CC"/>
                </a:solidFill>
                <a:cs typeface="Arial" charset="0"/>
              </a:rPr>
              <a:t>dvantages </a:t>
            </a:r>
            <a:r>
              <a:rPr lang="de-DE" altLang="de-DE" sz="2400" b="1" dirty="0" err="1" smtClean="0">
                <a:solidFill>
                  <a:srgbClr val="0000CC"/>
                </a:solidFill>
                <a:cs typeface="Arial" charset="0"/>
              </a:rPr>
              <a:t>of</a:t>
            </a:r>
            <a:r>
              <a:rPr lang="de-DE" altLang="de-DE" sz="2400" b="1" dirty="0" smtClean="0">
                <a:solidFill>
                  <a:srgbClr val="0000CC"/>
                </a:solidFill>
                <a:cs typeface="Arial" charset="0"/>
              </a:rPr>
              <a:t> </a:t>
            </a:r>
            <a:r>
              <a:rPr lang="de-DE" altLang="de-DE" sz="2400" b="1" dirty="0" err="1" smtClean="0">
                <a:solidFill>
                  <a:srgbClr val="0000CC"/>
                </a:solidFill>
                <a:cs typeface="Arial" charset="0"/>
              </a:rPr>
              <a:t>Ni</a:t>
            </a:r>
            <a:r>
              <a:rPr lang="de-DE" altLang="de-DE" sz="2400" b="1" dirty="0" smtClean="0">
                <a:solidFill>
                  <a:srgbClr val="0000CC"/>
                </a:solidFill>
                <a:cs typeface="Arial" charset="0"/>
              </a:rPr>
              <a:t> + U:   </a:t>
            </a:r>
            <a:endParaRPr lang="de-DE" altLang="de-DE" sz="24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8" name="Text Box 6">
            <a:extLst>
              <a:ext uri="{FF2B5EF4-FFF2-40B4-BE49-F238E27FC236}">
                <a16:creationId xmlns:a16="http://schemas.microsoft.com/office/drawing/2014/main" id="{F0B84E62-9BB0-4AB9-BC91-21EF843E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476690"/>
            <a:ext cx="63246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smaller</a:t>
            </a:r>
            <a:r>
              <a:rPr lang="de-DE" altLang="de-DE" sz="2000" b="1" dirty="0" smtClean="0">
                <a:solidFill>
                  <a:srgbClr val="0000CC"/>
                </a:solidFill>
                <a:cs typeface="Arial" charset="0"/>
              </a:rPr>
              <a:t>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entrance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channel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 Coulomb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barrier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 (~20%)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→ larger </a:t>
            </a:r>
            <a:r>
              <a:rPr lang="el-GR" altLang="de-DE" sz="2000" b="1" dirty="0" smtClean="0">
                <a:solidFill>
                  <a:srgbClr val="FF0000"/>
                </a:solidFill>
                <a:cs typeface="Arial" charset="0"/>
              </a:rPr>
              <a:t>σ</a:t>
            </a:r>
            <a:r>
              <a:rPr lang="de-DE" altLang="de-DE" sz="2000" b="1" baseline="-25000" dirty="0" smtClean="0">
                <a:solidFill>
                  <a:srgbClr val="FF0000"/>
                </a:solidFill>
                <a:cs typeface="Arial" charset="0"/>
              </a:rPr>
              <a:t>CN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 → larger </a:t>
            </a:r>
            <a:r>
              <a:rPr lang="el-GR" altLang="de-DE" sz="2000" b="1" dirty="0" smtClean="0">
                <a:solidFill>
                  <a:srgbClr val="FF0000"/>
                </a:solidFill>
                <a:cs typeface="Arial" charset="0"/>
              </a:rPr>
              <a:t>σ</a:t>
            </a:r>
            <a:r>
              <a:rPr lang="de-DE" altLang="de-DE" sz="2000" b="1" baseline="-25000" dirty="0" smtClean="0">
                <a:solidFill>
                  <a:srgbClr val="FF0000"/>
                </a:solidFill>
                <a:cs typeface="Arial" charset="0"/>
              </a:rPr>
              <a:t>FF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 </a:t>
            </a:r>
            <a:endParaRPr lang="de-DE" altLang="de-DE" sz="20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9" name="Text Box 6">
            <a:extLst>
              <a:ext uri="{FF2B5EF4-FFF2-40B4-BE49-F238E27FC236}">
                <a16:creationId xmlns:a16="http://schemas.microsoft.com/office/drawing/2014/main" id="{F0B84E62-9BB0-4AB9-BC91-21EF843E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478958"/>
            <a:ext cx="5181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beam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intensity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of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DE" altLang="de-DE" sz="2000" b="1" baseline="30000" dirty="0" smtClean="0">
                <a:solidFill>
                  <a:srgbClr val="FF0000"/>
                </a:solidFill>
                <a:cs typeface="Arial" charset="0"/>
              </a:rPr>
              <a:t>66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Ni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is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 larger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than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DE" altLang="de-DE" sz="2000" b="1" baseline="30000" dirty="0" smtClean="0">
                <a:solidFill>
                  <a:srgbClr val="FF0000"/>
                </a:solidFill>
                <a:cs typeface="Arial" charset="0"/>
              </a:rPr>
              <a:t>95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Rb:       </a:t>
            </a:r>
            <a:endParaRPr lang="de-DE" altLang="de-DE" sz="20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22" name="Text Box 6">
            <a:extLst>
              <a:ext uri="{FF2B5EF4-FFF2-40B4-BE49-F238E27FC236}">
                <a16:creationId xmlns:a16="http://schemas.microsoft.com/office/drawing/2014/main" id="{F0B84E62-9BB0-4AB9-BC91-21EF843E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966936"/>
            <a:ext cx="2590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1800" b="1" baseline="30000" dirty="0" smtClean="0">
                <a:solidFill>
                  <a:srgbClr val="FF0000"/>
                </a:solidFill>
                <a:cs typeface="Arial" charset="0"/>
              </a:rPr>
              <a:t>66</a:t>
            </a:r>
            <a:r>
              <a:rPr lang="de-DE" altLang="de-DE" sz="1800" b="1" dirty="0" smtClean="0">
                <a:solidFill>
                  <a:srgbClr val="FF0000"/>
                </a:solidFill>
                <a:cs typeface="Arial" charset="0"/>
              </a:rPr>
              <a:t>Ni :   10</a:t>
            </a:r>
            <a:r>
              <a:rPr lang="de-DE" altLang="de-DE" sz="1800" b="1" baseline="30000" dirty="0" smtClean="0">
                <a:solidFill>
                  <a:srgbClr val="FF0000"/>
                </a:solidFill>
                <a:cs typeface="Arial" charset="0"/>
              </a:rPr>
              <a:t>8</a:t>
            </a:r>
            <a:r>
              <a:rPr lang="de-DE" altLang="de-DE" sz="1800" b="1" dirty="0" smtClean="0">
                <a:solidFill>
                  <a:srgbClr val="FF0000"/>
                </a:solidFill>
                <a:cs typeface="Arial" charset="0"/>
              </a:rPr>
              <a:t> (</a:t>
            </a:r>
            <a:r>
              <a:rPr lang="de-DE" altLang="de-DE" sz="1800" b="1" dirty="0" err="1" smtClean="0">
                <a:solidFill>
                  <a:srgbClr val="FF0000"/>
                </a:solidFill>
                <a:cs typeface="Arial" charset="0"/>
              </a:rPr>
              <a:t>Yield</a:t>
            </a:r>
            <a:r>
              <a:rPr lang="de-DE" altLang="de-DE" sz="1800" b="1" dirty="0" smtClean="0">
                <a:solidFill>
                  <a:srgbClr val="FF0000"/>
                </a:solidFill>
                <a:cs typeface="Arial" charset="0"/>
              </a:rPr>
              <a:t> / </a:t>
            </a:r>
            <a:r>
              <a:rPr lang="el-GR" altLang="de-DE" sz="1800" b="1" dirty="0" smtClean="0">
                <a:solidFill>
                  <a:srgbClr val="FF0000"/>
                </a:solidFill>
                <a:cs typeface="Arial" charset="0"/>
              </a:rPr>
              <a:t>μ</a:t>
            </a:r>
            <a:r>
              <a:rPr lang="de-DE" altLang="de-DE" sz="1800" b="1" dirty="0" smtClean="0">
                <a:solidFill>
                  <a:srgbClr val="FF0000"/>
                </a:solidFill>
                <a:cs typeface="Arial" charset="0"/>
              </a:rPr>
              <a:t>C)       </a:t>
            </a:r>
            <a:endParaRPr lang="de-DE" altLang="de-DE" sz="18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23" name="Text Box 6">
            <a:extLst>
              <a:ext uri="{FF2B5EF4-FFF2-40B4-BE49-F238E27FC236}">
                <a16:creationId xmlns:a16="http://schemas.microsoft.com/office/drawing/2014/main" id="{F0B84E62-9BB0-4AB9-BC91-21EF843E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336268"/>
            <a:ext cx="3200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1800" b="1" baseline="30000" dirty="0" smtClean="0">
                <a:solidFill>
                  <a:srgbClr val="FF0000"/>
                </a:solidFill>
                <a:cs typeface="Arial" charset="0"/>
              </a:rPr>
              <a:t>95</a:t>
            </a:r>
            <a:r>
              <a:rPr lang="de-DE" altLang="de-DE" sz="1800" b="1" dirty="0" smtClean="0">
                <a:solidFill>
                  <a:srgbClr val="FF0000"/>
                </a:solidFill>
                <a:cs typeface="Arial" charset="0"/>
              </a:rPr>
              <a:t>Rb :  10</a:t>
            </a:r>
            <a:r>
              <a:rPr lang="de-DE" altLang="de-DE" sz="1800" b="1" baseline="30000" dirty="0" smtClean="0">
                <a:solidFill>
                  <a:srgbClr val="FF0000"/>
                </a:solidFill>
                <a:cs typeface="Arial" charset="0"/>
              </a:rPr>
              <a:t>7</a:t>
            </a:r>
            <a:r>
              <a:rPr lang="de-DE" altLang="de-DE" sz="1800" b="1" dirty="0" smtClean="0">
                <a:solidFill>
                  <a:srgbClr val="FF0000"/>
                </a:solidFill>
                <a:cs typeface="Arial" charset="0"/>
              </a:rPr>
              <a:t> (</a:t>
            </a:r>
            <a:r>
              <a:rPr lang="de-DE" altLang="de-DE" sz="1800" b="1" dirty="0" err="1" smtClean="0">
                <a:solidFill>
                  <a:srgbClr val="FF0000"/>
                </a:solidFill>
                <a:cs typeface="Arial" charset="0"/>
              </a:rPr>
              <a:t>Yield</a:t>
            </a:r>
            <a:r>
              <a:rPr lang="de-DE" altLang="de-DE" sz="1800" b="1" dirty="0" smtClean="0">
                <a:solidFill>
                  <a:srgbClr val="FF0000"/>
                </a:solidFill>
                <a:cs typeface="Arial" charset="0"/>
              </a:rPr>
              <a:t> / </a:t>
            </a:r>
            <a:r>
              <a:rPr lang="el-GR" altLang="de-DE" sz="1800" b="1" dirty="0" smtClean="0">
                <a:solidFill>
                  <a:srgbClr val="FF0000"/>
                </a:solidFill>
                <a:cs typeface="Arial" charset="0"/>
              </a:rPr>
              <a:t>μ</a:t>
            </a:r>
            <a:r>
              <a:rPr lang="de-DE" altLang="de-DE" sz="1800" b="1" dirty="0" smtClean="0">
                <a:solidFill>
                  <a:srgbClr val="FF0000"/>
                </a:solidFill>
                <a:cs typeface="Arial" charset="0"/>
              </a:rPr>
              <a:t>C)       </a:t>
            </a:r>
            <a:endParaRPr lang="de-DE" altLang="de-DE" sz="1800" b="1" dirty="0">
              <a:solidFill>
                <a:srgbClr val="FF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2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6">
            <a:extLst>
              <a:ext uri="{FF2B5EF4-FFF2-40B4-BE49-F238E27FC236}">
                <a16:creationId xmlns:a16="http://schemas.microsoft.com/office/drawing/2014/main" id="{1E9913EA-57E6-6CF1-12A2-0A19889EB3BC}"/>
              </a:ext>
            </a:extLst>
          </p:cNvPr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AutoShape 9" descr="data:image/jpeg;base64,/9j/4AAQSkZJRgABAQAAAQABAAD/2wCEAAkGBxQQEBUUEBQWFhQWFhgZGRcYFRUXHBUXFRkYFxwcHhUYHCggGBwlHRgUITEhJSkrLjAuFx8zODMsNygtLiwBCgoKDg0OGxAQGywmICQvLCwsLywsLCwvLC8sLCwsLCwsLCwsLCwsLCwsLCwsLCwsLCwsLCwsLCwsLCwsLCwsLP/AABEIAKAA8AMBEQACEQEDEQH/xAAbAAEAAgMBAQAAAAAAAAAAAAAABQYBBAcDAv/EADsQAAEDAgUCBQIEBAUEAwAAAAEAAhEDIQQFEjFBBlETImFxgTKRQlKhsRTB0fAHIzNi8SRyouEVgpL/xAAaAQEAAgMBAAAAAAAAAAAAAAAABAUBAwYC/8QAMREAAgICAgIBAwMDAwQDAAAAAAECAwQREiEFMUETIlEyYXEUgaGxweEVI9HxJDOR/9oADAMBAAIRAxEAPwDuKAIAgCAIAgCAwgIzHZ/Qov0VHw7kAEx7wotmZTW+Mn2S6sK+2PKMejOXZ7QxBim8avymx+x3Wasuq3qLMX4d1K3OPRJKSRSq5/1cKLnU6LdTxYuJ8oPtyfsqnL8kq3witsuMLxMrUpzekQ2G61rtI1hrhzaDHoVCh5W1PtdFhZ4Wpx+1vZfMFi2VmB9Nwc08j9lf12RsipRZzdtUqpOMl2bC2GsIAgCAIAgCAIAgCAIAgCAIAgCAIAgCAIAgCAwgK31X1D/DtDKUF7pBM/RAHHe4VZn5v0o8Y+/9C18dgfXlyn6/1OePeXEkkkncm5K5uUm3tnVxiorS9HtgmkvBDtOmXapiIE2PBO3ytlSfLaejVkNKGmt7JLE9UYmpql8BwiGiI9jvKlT8jdLfZEr8Vjx11vRDvcSSSZJMk9yVBbbe2WMYqK0vQbE325RaD3rot+V9QUsFRaw05cTqcGnYHaSd3RFld0ZtePBR13+xzt+Bbk2OafXxsu1GoHNDhsQCPYq7jLa2UMk4vTPtZMBAYlAZQGnmmYNw9MvfJAgADck7ALVddGqPJm6imVs+KPalimOe5jXAuZGodtUx+xXpWRb0jW4SSTa9nsvZ5Pl7wASTAFyTwFhvXsJb6DHhwBBkESD3BRNNbRlrXTPpZMBAEAQBAEAQBAEAQBAYQEfUzVheadJzTVaQC0ki1ifmFHeRDlwi+/wSFjzUVOSfF/Jz7O3PZiqrXQ8l5MRO/wBPyAQPhc7lSlG+Sl2dRhxhLHjJdaRHEmq8AAS4gAAQJOwUXuyWkvZN+2qDbfSJTOsoGGo0w6o3xD9VMXMmbzOwEDbkqZk4yprXffyiBh5bvtl9v2/DIVV5aBAEBO9HZaK+Il4llMaiO54H8/hWPjaFbbuXpFV5XJdVWo+2dLXTnJHxWqaWlx4BP2XmT0tmYx5NIo+O6wq1S0YVhbEkggOLvgdlR2+TnN6qR0NXiK603fItPT+IrVaAdiGhrjtaJHBI4KtcWdk692Lsp8uFULHGp7Rt4/DeLTcyS3UIkGCFushzi4mmqfCalreiGPThdSY19Yucwk6i2bki4kyDAgXUP+jbgoyfolrO4zcox1sk8qytmGbpZJJMlzrud7nlSaaI1LSI198rpbkby3Gkg+saVR+FcKQnlw/2i5j9FB8hGcqWoE/xsq43pz/t/Jo9FZw11FtJxAc0lrb/AFgAGfTdaPG5SlWoS9rokeVxJQtdke0+/wCC1K1KgIAgCAIAgCAIAgCA8sTiG02F7zDWiSV4nNQjyfo9whKclGPtlWrZm/GtLqDvCp03DWXO0ugXLrHaLQq3+oeQt1vSXstP6ZYr1attrrXozm+W0q9ZxdUFKpIa06g7xGlv5eDuFi+iFk+Ten8fuMbIspr4qO18/sQOYCn4Bql7TWkUxpcbgCNTgRIdAKg3qH0+e/u9FljSs+r9NL7fff8AoY6NwAr4iS6PDGq3JmAvHjafqW7fwbfK5Lqq0vnojc2w3hV3sLnOg/U7c+pUXJrcLZRZKw7FOmMtJGotBKCAIC6/4dyBVlph2kh0WMSCJ7q+8RtKW0c35xpyjp+vguiuihMELDXWgc/PTj/4muKbY0APpXgSXeW57Q77Kg/oZfWko/HaOj/6jB0Q5Pe+pF9w+rSNcaoExtPMK+hvS2c9LW3x9HovR5MIDXr46nTe1j3AOeYaOStcrYRaTfbNkKpyi5JdL2bC2GsICnZ+cPh8XTqES+QdLdLQwDdxgSTJ2VPlfRqujN+y7w1kX0Srj6/ctWExtOsJpPDgN4O3v2VpXbCxbi9lRZVOt6mtHuthrMoAgCAIAgCAIAgIvqKtSZQJxDdbJHlAmTwouXOuNe7FtEnDhZO1Kt6ZTsPk7cU/VhKkAyHtfE0wR2/EP6KnhjRulyplr87L2zLnjx4ZEd/hr5NjEZNQpsa6riZLHhktbMFsuLYmZ/aFtnjVRipTn2ujTXl3zk4wr9rf/JpYx7nVHPZWp6mAte7RonzHgiCf6KPbyctxmuvZIo4qCjKD0/XZYukMWBqY+sypUcZAbvpA5MCVY+PsWnGU02VvkqntSjBxX7k5Xyyi92p9NjnREloNlOlRXJ7a7K6ORZFcYyejnHU+WjDYgtb9JGpvoDx9wVzWfQqbdL0zrfG5Lvp3L2umRKhFgEBdv8O2P01TPkkCP9wFz6WI/sK+8RGXGT+DmvOSjzivkuauiiCAwsAysgICB6tzR1Ck1tL/AFKh0t7+pHrcfdQM6+VcEoe2WHj8eNs25/pXYyTp6nhm66kOq7ue7g8xP7pj4cKlyl7/ACMrOnc+Meo/hEzWrtY3U9wa3uSAPupkpxitt9EGMHJ6S7KB1P1G+pUdTpPikIEtP1czKoM7OlKTjB9HTeO8bGMFOxfd+H8FaJ7qqbb9lyopei1dD1mUalQ1XhhIaADAm5/UfzVv4yca2+T0UXmIztjHhHa/Jd24ymXmmHt1j8Mifsrz6keXHfZzzqnx5a6IHrLCOcGPFbwmNkOPm/FABt/d1Cz6pS1JS0iw8dbGLcXDk36JTAUKzHNmqKlPQLkebV3kWg7qTVGa13tES2dcttR09/2JFSCOZQGtgnVCwGsGh95DSSI4uVrrcmty9nuxQUvs9fuamd55TwoHiSXOmGjcx+y05OXChfcSMTDsyXqP/wCkdl/WVB4/zJpu9bj/APQ/9KNV5Oma+7ok3eIvg/t7JvDZhSqN1MqNIG5kW9+ynQurktxfRAnRZB8ZReyv9QYqjjKZpMrsaWOBJJ8p3G/Px6KBlzqyI8Iz1oscOF2NNWSg2mU7NMA7DVS3UDFwQYkEWPoqS+l0S1s6HGyI5MOWiQyjD0sTRNJ7yyo1znh0EgtMapvBNuVJxoV3VOEnprshZc7Ma5WQW01o+f4U18I51NpD6VQmoIu4EGDPdvmt6lYdf1aHxXafZlWqjJSm+pLr9iKwtZ9FwqMkEQQYPPr2MH9VErlOt80WFsa7outnS+nc5GLpl0aXNMOHEnsey6fDylfDfyjkc3EeNZx+H6K1/iHSAq03TcsIiPymZmf93bhVnl4/dFlt4Of2yiVJUpfhAdO6PaRg6ciN/tJXV4C1RE4zyTTyZaJhhMmRA4vuphAPtZBpZlmdPDtmq6JmBy6OwWm7IhUtzZvox7LpagtkdlPVNLEP0AFh41RDva+6jY/kK7ZcV0SsnxltEeT7/gnVOK4ruZ4J/wDGU8RGukxpBA3ZE3j8XwoF1UnfG32kWNF0Vjyp9Nnj1fmjTg5pEObUcGkg7CNW3e2y1eQyF9D7Pno2+Mxm8nU+tdlMqZrUcwsLvIQJab3AAn3sFSyy5tOPwzoY4VUZKWu0aSjEsIAsg2MHiNFVj3SdLmne8A91tqt4zU38Gi+nnVKEfkmM16sqV6ejSGX3aTJHZTL/ACU7Y8daIGP4mumfNvZ9ZL1ZUomKs1GREWBb7d1nG8lOv9faPOZ4mFi3X0y4ZP1BSxLZHkIMaXEAzE2vdXOPm13R36/kosrBsolxff8AB7DOqLrMqMc7huoDUeBK2f1NT6Uls1PFuS24vRVOnOoK1NzaNWm5+ojTMhzR3uPMPtsqnDzLYyVc1suc7BpmnbXJLXsiuqqzH4lxpl5MkODpsR+X0UTyEoytbjsn+LjONOpa/bX+5DqAWQWe9GHFMLBn2ZJmJ429Fltv2YUUvRs0McWMeyGkPEEkXAmbFboXuMXHXs0WY0ZzU9vo88PinMJINyCDc3kEfNiV5rtlB7R6tohOOmWrwG08uY2q9gBcX6Rc1BvpBmxmL8K34KGKlN/8lDzlZmN1p/j+CH6ZzGrQqDwm6g5zQ5vJ3i/HKhYN1lc9QW0yy8jj1Ww3N6aLR1+5woM07F8O9iDb7wrTyzkqlr+5T+FUHc+X46KFRpOedLAXE7ACT9lz0ISk9RWzp5zjWtyekXjp7pNjWB+JbLzfQdmj1HJV/ieOhGPKxdnNZ3lJyk4VPS/Ju0urcOS1o1Ak6Y0xpvAlb4+Qp2oojPxmRpyaLAFPK4Eo3pA5PnGIOIxLy0l0uhs3kTAj0XJZU3bc+Pf4O1w4KihcuvyaLqZDtJEEGCDwdlH01LXySuUZR37RYaec1sPT8Ko86muaWlrg46QSHNLrjtE+qs1l2Ux4TffwU7wqr5/UrXT9/wAkY/Oa0nQ8saZ8rLAajJ+Z53USWZa309InQ8fSkuS2/wAs0fEN7m9zfc+vdR+b+WS1CK+PRmrE2279/hJPvoQ3x7PheT0EAQBAEAQGCEBkmd1l7MaSOw4rCipHDhs4RqHsYXZzgpHAxm4nPOr8S51dwLdLAbHRBcQLnVEnlc75GcnY1ro6nxVcI1J723/giMJg31XaabS4xMDsFCrpnY9RXZYW5FdS3N6POrScww9paezgQfsV5nCUP1I9V2QsW4PZ8LwbAgCAufSvTbKlA1K1/EENH5RtM9yrzAwISr5z+fRznkfIzjbwh1r3+5nO6YwNNjfCpVGOJjVq8pIvEkxYN9zK9ZWsWCXFNM8YaeXNvk01+DHS+XUhUp12VC1rtTW03ROvls/iET22WMKitSVifv4M5+Ta4OmS217f7FmzvL/4ig+nyR5T2cLhWeTT9WtxKrFv+japlX6Lyd9PEPdWY5pY0ATsS6edjYKr8dizrsbmtaLjyuZC2qMa3vZd1eHPkWzIMOKvi+GNUz6TvMbSoqw6VPnrslPNvdfDl0SFR5aSTGkDsSZ/4UhvT/Yja2VbrrNn0g2kywe0lzuYmI9FVeUyZ16rj8lz4jEha3ZL4+Cs5FhdYqubJqU2aqYHJm5juLfdVWLXyUmvaXRcZ1vBwi/0t9ka+mWxPN1FkmvZOjKMvXwfBKxt+z0lpaQWAEAQBAEAQBAEBiU0zHJG/j8pqUS1rx5nNDg0XN/QdlJtxZ1tJ+2Rac2u1Nr0iSynpOtWnX/lNFvMJJPoJFvVScfxtln6uiJk+Xqq/R9zOjucAJJ4n4C6Vs5PTIjMKLsW3Q1gFMj/AFHi8H8jCLGOTHyotsHcuKXX5/8ABLpn9CXJvv8AC/3NrKcrZhmltOYJm5lbKMeNK1E8ZGTO+XKR49RZW3E0XNMBwEtdEkEf1WvLx1dW18nvCyZUWqS/uctewg37A/cSFykouL0ztYTU1tHyvJ6CAmcj6iqYXygB1OZLTbfseFPxc6dH2+0Vub42GR929SNzqvN24mnSIbEyRtLYkOBIPPkMei3Z+TG6EdIj+MxJUWSTf7f8leo13MLSCfKdQvsf7AVbCxxaf4LayqM0017OqZJm7MVT1MkEWc08H+a6zGyY3x2jisvFnjz4yJFSSMEBhYBSOq81/wCpbo1/5BBfeA64IgHc73VLnZP/AHft39vsvvH4r+i3LX3eje6uxdJ1BlQFjqljTm50mJgf17Ldn21upT638EfxtVv1nDvXyVnCYulRw9QNcTVqCIAs1ptpLjvyVV12110y0+2XFtFtt8XJfbH/ACQygMtAgCAIAgCAIAgCAlOnTQbV1Yk+VokCJBI7qbhfS+pu0r/I/Xdeqv7nTnYdhF2tI32H98n7rp+EGvRyHOSfspPSjKtfEvxFQatIO8fVw0TtCpcFWW2uyXwX/kXVTRGmD9l71iYm8THp7K9+Tnf3PltFoJIABO5i5+fgIopGW20fcLJgIAgKZ15lbQ1tZtiIaRaIO3yqTymOuKsRfeGypc3U/nspSojpAgPXDlsnW0m3Bjg+hXuHHf3Gu3nr7WkfDxAF5tPNp491iXpdmYvbfWj1wLGOqAVXFreSBJ9o9V7pjCUvufRryJzhBuC2y89OYKth6zgKYFCpcGZcIFp5k8j1XQYdNlU2lH7Wczm3131puX3otKsyqCAwgK71TlDXUnPp02l06nX0kwDeYv7WVdnY8ZQbiuyywMqULEpS69HO6lQuieLAdh2C5qUnI62EFH0fJWOz37CwAgPfE4N9PSHiC7YWn5buN+VtnTKGuRpryK7N8X6PJ7C0kEQRYg8Fa2mumbYyUltHysGQgCAIAgNvL8EausgeVjC5x+CB8k/spFFLm2/hEXKyFWlH5fo6jhaga1tPUXODRJi4tuey6utrionGTW25Hrg8I2kwNYLfuTck+pK9QrjBaR5nY5vcj3Xs8GUAQBAEBAda4Y1MI7T+Ehx9huoHka3Ol6+Cw8Xaq8hb+ejmq5Y7IIDLTGyynow0n7PfLsIa1VlMGNTont3/AEW2ir6tij+TVk3Kmtz/AAdRyzKadBjWtAJbMOIE33uF1VONCqKS+Di78md03J/JvqQRzKA+Hvjgn2WNmUj6WTBz7q4V/wCKcG+JpcAAAXQ4ACbC3N/dc9n/AFfrajvTOl8Z/T/Q3LW0fdHD4WnRDS+kaupuokz5TGsWEA7gb+69wrxoQ4trZrsty7LOSi+PweeY5A806jmNcW0iA3U0h5HIt9QFoK8XYUnFuPpevye8byEYzSl7l716IXH5e6k8tAcRAIMdwO0xcwoF2PKEtJFpj5UbIbb0aZCjslEnnNVtQUqgc01HMipEghzbAn1Ij7KZlSjNRkn3rsr8OEoSnW11vojSZMm5UR9lgkktIwsAIAgAWQyXpZNFSj4jj4VV0Bwab/eN+CpscTU48n0ysnn7rnwX3RLLm7KFNrcLQgOqVG6mtO7ZvJ9gVa3KmCVMPkp6HfY3fZ6ivbLLgsGyiwMpiGhWNdca48Yoq7LZWS5SfZsLYeAgCAIDCAygMEJoHPOrskFKrqpthjxIAFgRuPTuPlc55DEUJ7gumdP4zOc4cZvtFaVVrZd70Wij0RWMansbInkwex/qraHibGu2Uk/N1L1Fkn0fgadF721APHa8tBINwAD5e1j7qX4+mFbal+pMg+TyLLVFx/S1v/2W1W5TGUAQBAauYYwUWF7gS0bxFh8rXbYq48mbKqnZLimcz6hzP+JrucCSwWYDwLcepXLZmQ7rG16+DsMDF+hUk138kYFEJzWydb1ZiBTLNQJOz4EgduxVgvJXKHH/ACVb8RQ58vj8BnVFXwxT8OlH/YAJPMbAzdev+pWOPHijw/EVKXPkyDcCDB3G/wAKue17LaOmto9q2FLWhwu0/iAsDy09iFslU1FNejVC+MpOL6a+DXDlqN3RlAEAQBP3B0jLMMauCptrWfENdEubNgR2IC6iivnQlP2cdkWKGTJ1+jeyzI6OHA0MGofiNzPeeFvpxa6vS7I92Xbd+p9fgk1JIwQBAEB5YimXCGuLT3EfsV5km10z1Fpe0ZoB2ka41ReJifSeEjvXZiWt9ej0XowEB5YjDtqN0vAImfkbH0K8yipLTR6jOUXtFG6i6Zqtquq0GhzSdWlu7T7c37Kiy8Casdla6/B0WD5Kt1qu19/k2q3VdTx6bajTQaP9TUJJkcWsP6ra/ISVkYyXFfJoj4yDqlKD5P4N/E5U57Wvw1QukOOpxDrmCCCbjYfbZSp0uSUq2Q4Xxi3C2JKYCrWDP+oa0EC5a7VMekbqTU7NfeRbVXy/7f8AkkAt5oMoDDjAQFa6+dGFHmiXi35rG38/hVnlf/p9/Ja+HX/yPXwc8XNHXBDAQBAbuMAexlUOk/S8chwFj6gjn0Ui1KUFNe/TIlLcLJVv17X8GzkmS1sQ4aNTWA/XcAere5jst+LiW2tfC/JpzM2mlNPt/g6JmOVMr0vDftFnWkEcz3XQ240LIcGctRkzqnzicxxGXOGIdRaCXBxaB37H7QVy88eStda9nYV5UXQrpdLRZ6nRYbh3EuLqwaTbaReAOeytX4pKr39xTLzMncuvtKhUoljtNQFpESIuOdu8KllBxlxl0X8ZqcOUO/wXrp/pmjpFVwD5MsuSNPEi1+6v8XAq4833+DmczyNzfBdfn+SYyDEMqUZpt0tDnCCZP1G5991OxpxlD7Svyq5Qs1L2SSkEcygCAIAgCAIAgCAIDCA1cwwDK7Cyo0EERMCR6g8LVbTC2OpG2m6dUuUWVXqCvXwVFlNtZpB8rYbpcGtAvufY+4VVmWW41aimXGBVTlWuUov8v8Fcw2e4imCG1XQTNzq/V0qshm3xWlIuJ+Px59uJcMn6xp1S1lVpY82n8JP7hXON5OFmoy6ZQ5XibKk5Re1/ks6tCoCA0s4y1uJpFj/cH8ruCtGRRG6HFkjGyJUWKcTn1XpbEhxApzHIIg+0rnZeNvT1o6iPlsdrbZ45j0/XoNDns8sSSL6fdeLsG2qO2uj3R5Gi6XGL7ItQyeEB6UKpY4FsTxYHf0K91ylF7j7NdsIyjqXo6h0/hXtotNck1DJM/h1RbsNgurxISjWnP2cZmThKx/T/AEkopREIHMskccUzE0SNQLQWkWI2JnvBUG3E3crYk+rM1Q6Z+mTj2A7iYM/IU1ogp6KUW0MZiH03Ahzzqa+IcwtABYR7CQfVUrVV9rg/bLyMr8apWR9LrXw/3JjH5pRwdNtGmTqs1rWw4tk7mT68qZZkVY8VWv4RCqxrcmTtl69tmMqyp9DF1HCPCqN731W47m6xRQ67pSXpmcjJjbRGL/UiwKwK4IDKAIDCAygCAIAgCAID4DLk3vHNrTx8rGuwc866pPGJ1O+lzRp9huPS5/Vc55WMvq7fo6rw04OlxXv5K4qsuADGyeg1taZP5d1bXpQHEVGj828f93/KsqfJ2w6fZVX+Ips249M6Dl2L8akypBbqEweJXRVT+pBS/Jy11f05uH4NlbDWYQGpm2C8ei+nMahE9lpvq+rW4fk3Y9v0bFP8HJa1Isc5rt2kg+4MLj5xcJOL+Dua7FOCkvk+F5PZdOgMvY5rqxu8O0ifw2Bn3Mq98TRBxdj9nOeayJ8lWvWtl0V2UBlAEBhAVvPMid4gxGGOmo0yQAPMPSbTv7yq3JxHzVtfstMXNXB02/pf+CH/APi6Lq/iVDUZfU5r6J0udzcSPqvCif01crOctr+SWsu2NX0oaf8ADPfJcC0tDG1WGrOsuDXvkXgzaLl3utuPUtcVLbNOVfLfJxfH0Mwq4zCBpY91Rkn6mEmN/Nv3jjZYulk0dxe0e8eOLkdSXFknlmdVaxDPD01GkGo1xA8pH4Rve11JoybLOuOmvf8AwRMjFrq7Utp+tf7kzhcc2oS0SHtguabET/KxupkLFLr5IU6nFb+DaWw1nw5sxciD6X9FgyfSyYME32+VgH0sgIAgCAICMz/KRiqWgnSQZa6Jg+3ZRcrGV8OLJWHlSx7OS/ucvxmGNKo5jolpgwuVtrdc3F+0dnTarYKa+TxWs2m/kOF8XE02ESC649BcqTh187orREz7fp0Se+/g6yBGy65dHEN7MrICAwsMHHsa97qrzU+suOodjK425ydjcvZ3mOoKqKh610eBWo3FzwFOpluEqVXBpe8thpP077nk329Fe1Rnh0Ob9s5u+UM/JjCPpfJP9PVnfw1N1Z0ufeTv5iSArHFlJ1KU32yrzIRV0owXSJZSiKZQBAYQHlicSyk3VUcGjuTC8TnGC3I9wrlN6itlGz3qtxc5mHgMgguG75G47RdUWV5F8uNfr8nQ4filxU7t7/BHYLP3so1aby95e2GuLz5fv7m6j1Z0o1yhLvfolXeNjK2M46SXtF06XzNuJpAug1WiHWv6H2MK6wr43QT+fkoM/Glj2NL9L9EriXNaNRLWnYOPBP8A7hTJNLshRTfRl73Bk6Q54H0gwCe0nYI20thJN6+D2Xo8hAEAQBAEAQBAYQHIs3q68RVd3e79DC47JlytkzucOPGiK/Y16NIvcGtEucYA7krVCLm1FfJussVcXJ+kdVyrJ6WHaNDBqi7tye911tGNCpLiuzicjKsuk+T6JFSSMEAQBAc363wBp4kv/DVuD6iAR+y5rylLhbzXydX4e9Tp4fMSPyDLDiawZB0i7ztDfdR8PHd1mvj5JWflKipv5+Do+aZRTxFIUnyGgiINxAjn0XS3Y0bYcJejkqMqdM3OPs36TA1oAsAIHsFviklpGhvb2z6WTAQBAEBTv8RMMSyk8fS0uB/+0Qf/ABj5VN5eEnFSReeEnFWSi/bRRwqFJv0dK2l7CwN79EhkGIdTxNMs3Lg2O4cYP6KVhzlC5cSH5CuM6Jcjq72gggiQdweV1utnFIyFkewgMoAgCAIAgCAIDWzGv4dJ7xu1riJ7gLXbLjBs2VQ5zUfycio03VHBoBLnGPclcfGLsnpe2d1Kca4bfpHRel+n/wCGbqqBpq3uJMNPC6PBwvox3L2cp5DPeRLUd8SwqxKwIAgCAIDSzDK6WI0+K0O0zG/O+3sFptohbrmtm6nIsp3wetn3gcvp0ARSYGg7xz7lZrphWtQWjFt9lr3N7NpbTUEAQBAEAQGnmeXMxDNFUEtkGxIuPZarqY2x4yN1N86ZcoezOBy2lQB8JgbO8c/KxVj11/pWhbkWWvc3shOpOlxiCalI6ahix+l36bwoWZ49WvlHpk/B8nKhcJdxNDo/I9FZ1So5hLJbpaZLXevbkLR4/D4TcpP0SfJ5/wBStQimt9l0KuihITOcydSr0W0vO55INOY8puHTxEH9VCyL3CcVHtv4JuPjqyuUp9JfP+xNNbE+qmEI+lkBAEAQBAEAQEP1ZW04OrHIj7mFDzpaokTfHx5ZEUVboHBh9Zz3NJ0CzrQHH07wqrxVXKbk16LrzVzjBQT9nQF0JzBlAEAQBAEAQBAEAQHnWqhgl23zzbhYbS9mUm3pH2smDKAIAgCAwgPKjhWMLixoBeZcRye68RhGO2l7PcrJSSTfo+6gMHTvFp7r0966PK99kT0/lDqOp9Z2utU+p3YcAKJi47r3Kb3JkvLyVbqMFqK9ImVMIYQBAEAQBAEAQGnm2BGIovpkxqFj2PBWnIqVtbh+Tdj3OmxTXwQ3SeAr4cPpVWjQTIeHckRAHxM2UPAospThL0TvI5FV7jZB9/gnsJhxTYGtJIH5nFx+5urCMeK0Vkpcns916MBAEAQBAEAQBAEAQBAEAQBAEAQBAEAQH//Z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AutoShape 13" descr="data:image/jpeg;base64,/9j/4AAQSkZJRgABAQAAAQABAAD/2wCEAAkGBhQSEBUSEBQVFRUSFRUWGBUUFRQXFRIVFBQVFBQUGBUXHCYeFxkjGRQUHy8gJCcpLCwsFR4xNTAqNSYrLCkBCQoKDgwOGA8PGSokHyUtKiw1MCwsKiwsKSwsLiksLCwqLDAsNCwsLCwsLDUuKSwqKiosNDUqLC4sLCwsLi0sLP/AABEIAG0BBQMBIgACEQEDEQH/xAAbAAACAwEBAQAAAAAAAAAAAAAABAECBQMGB//EADMQAAICAAQEBAQFBAMAAAAAAAABAhEDBCExBRJBUWFxgZEiobHwFBUywdETUmLhI0Lx/8QAGwEAAQUBAQAAAAAAAAAAAAAAAAECAwQFBgf/xAA0EQABBAAEBAMHBAEFAAAAAAABAAIDEQQFITESQVFhE3GhBiKBkbHR8BViweGSFBYjMkL/2gAMAwEAAhEDEQA/APuNkWKZrPcrpK2LLikuy+Zj4jOsHh5PDe7XyJUrYnOFgLVsDNjxXvH5g+K9o/MZ+vYCr8T0P2R4L+idxMxFaNpHP8bHWnt96dzIxJNttv0/2Vj5GS/2jAdpVdv7I+ilEC08Tiaq0rF3xWXgvQVxNddr6aFZJL76lLFZrNISI5f8a1/Ol89tCntiA3CaXEZv9Otb0lS9QjxSXXlKYWNPDS0pPWt0NYGaw5OpRim/DcuQlz3CE4h7JOfFrZ7a19SmGhrwghc3xKXh7FfzGfdeyIz2X5ZabPp2F2+5g4zFZhBM6F0rrHQ7/JTNawi6TP5hPuvZFocRm2opJtiuHGUv0xb8enuM5HDjF802k1sr27mnlpzAytdiJHNZ+41flajk4K90arUwrr4t/AuUjK9Vsy1neDZU0pmM8obp+fRkYOf5nXKy2azajo9X27Cv5o70S0MHEZlBhpiJJjpyDQa8zX8qZsZcNAtOLOeLKS2V+opDiy2a9jpPiUdlZa/VMI6Pi8Wh8j6hN8NwOyJ5iaf6VXdyGMHFvqrW9GPGa5m53LzdIviZtp3BcvgjNbnkDNS6yTtude+g86tSeC48lscwvmcy47K/XYzZ5qT3bOVlHE+07CC2Jh87A/gp7cOeZWph8Sj1TQ1DGT2aZgkwm07Togg9qHh3/K2x23+30TnYcclv2Q5pbsxfxc/7mTjZtyVOjS/3Rhi0kAg8rG6j/wBO5bKmu5azBw8Zxqug1Hib6pEsPtJhHj37b8PskMDhstSwszvzX/H5/wCiI8UXMr0XbcuszvBPdwtk9CPqEwwvHJaQHHCzMZbOyTVa9rgHNNhR0UjxDA1tNadHuKYeXnJql6vY21hq7ovRkz5NhsRL4so18z66/SlIJXNFBZD4ZPun7oWnBp09GegoXzGVU99+5Rx/s7BKy4Bwu+NHz+6eycg+8sYCZxptdmQedvaWOLTuFeGqiS0HMHCwarW+7u36ihTn++pq5bjpMMSGMa4Hex9Co5GB26ZzSXNpqgyuIoyTavzd14nGysfiejevZX7FrDYvEy4svg5m9RYHbnV9qTXNaG0VuYmEpx/cVweF1O5O0tlXXuyeH4U4tpp0+rY/R3kULJyyeWOnjruP66KkSRoDohROGLkYSdta+owBec1rtxaYlM1iKCVaV0T6fwQ8Vzw7i6f3oGdy0JO5OnWlujKb5bTe/jpoc1mWOkwsjg8cTHAimmiD3O+3y5KxGwOGirOT2e703/cvOCTqOy+vXUqpoJOkcU6Y+H4QZRcb5nqKH4dVbA1u1IBT6prS9VsQ5dk35eG5A7CTteI3NIJ5FODgRakAArGwnIAAEQgAAEIIb6JNt7JfehJD1+GO7+S6stYSEzTNYG3229eXcprjQTMeHTr/AK+4vjYbjfM9ey2Xh3s0+HzqNXerOv4OLnzvV9OyO9/RsNLG10DQ26v/ANacwLNX3VLxXA6pDC4ZJrWSW2y1XuO4HDoxvrfWWo1RWUPM2IMDh8PrEwA9efz3URe525VMPLxjsq8iS6iQXKrYJiuAMiMrFtCkAAVCx89l3GV9H90LG9iYdpp9TGxco4t6aLr4HA51kpjcZ4ASDZI6dfh/fZXYZr0K5AWwMHnmo20nd1vp0HZ5DDServzuvQzcJksuIg8cPaBrodzXopHzBpqkpk8v/UlWvKrtrr4WbMIpVFVovkJZHMqMVF1ot1t/6PJdTvMsw8OHgDIT5nmfl6KlI4k2VcCESaijUNAScsxOot9hj3BjS87BA1SfFls+3QRy7UXclzPt0SJxsZydsoeZYvNScW7EYcUTzIs+tgfD7rRbH7oDl3hh8+i0d69639UGJknzPlaa6K/qcAsf+rRPY0Swgkcwa5AaUNNknhEHQq8+aLala9dysXTT7fdFQr5FF0hbMyRh4RuLPFX4RrongaUVZkExg26VPtrRbEwZR/UqIpMFOIzNw23qKI9EoeLpUACFJFMNJ1AT7UgwK816LV9lqSwxSSuAjaSewtISBuun4ZvD5tXfTSzvLMR5eTChuq0X7jPDcNqDT3bd9l4Icw8JJUtD03D5eAz3TwhwHEABvXXl30vyWc5+q5ZTA5IpVrWvmMEEmyBSiQAAKhAAAIQVUEnfcsQhEKQABUIKzgmqfUsAhAIooWbPhrTuEq8+nk0Lx5sOVyjd6a9dehss5zhGSp6oyX5XC0h8HuuGorbvptqNNApRIdilMxl4JW3WnTcXxZpJThN6aU2csdJOo7LuczlcZnYEzmCNtDmN7B3B+dclZbDpdrewpWrLmTgcQkqUtVsakJWtDscBmEONZxRnbkd1UewsOqliuZUv6crp+XYaBlqaISscy6sEfNNBo2vPgaGY4a27g0r7r6HJ8LaTbl6Jafyedv8AZvGAuqqHO9/zur4xDEoANAc85paS08lODalb2V3dL3bpEnTK5Z4kv8U9X3rojWyyF+KkbBw8TQb50Op01+FjVRSENF2n8jkFF8zdy+S8kMZnBUotex1Kpu3a07npogjbH4LW02qoLOs3axMHL88+W6W7rfyNLGykeVRiq7aF/wAGufnWj6+J1xE603M/BZazDYZ0Lmg3d/uHf6KR8hc61hTjunst+2mpq5BLk5kqvUUwcT4+WSVSeq7Pui2c4hpUdK7/AEMjAOw+XxulDj7x4Q2teIUDXnp00q9VK8Oeapd8lmficZPW7XkO2ZseXmU7drdJaa6DuG03ad34nQYR5DAwuBq613HL49VA7e1aE3bTWi28S4HOcHdp0XNWjqmrqByWLpdM6Jjg4FIpAAFQiwKRTt3t0LSQl6IQ2SVhGlrqWAIQBFkioUNAokgCFg42HyyaZQ1s5k+ZXs0ZJ5ZnGXOwU37XWR9vgtGKTjCC0cRrVNoqQo8zUesml6dShg45JJmMjJBJAscu6e8gAkrZyOO5wTfj6roxkiMaJPYGN4WgXazCobArNPoXFtIsjiGClK11+oqOcTi+ZPpQmeU5ywNxsgDa1/D8d1pRf9AqzWn36m9g8qilGqWmhiYeC5y5Vppbb6LY7Y1/1FCPdLTwWr+R0GRPfhYA4tvxHADrzs+QpQTAOPkteEKbd7/IuUU9ar16FztW1WiqIAAHISWbyHNrHR/UWeVuVyg++j0b8jWZxx8wo7sz58Nh2XK+m62TpV9dRv3Tw5x0WfgYSXwtS+J3dVQYmU6wdvsmVzGdcno2l97nHCxOV2u1e5yk2a4JzvALbZqOLSx04a/PorIifvzXfDxp1raT0Teu3kPRxWqT1X938ifD8xT5ZbPbzNM6LK3RzYdr43k+ZsjsVBJYdRClMpGWrtbfMpgzttp6dq2ZWadS5tV07ml4lgOA6qOkxYC+FhUuuvTsSSBxrUIpMAAD0iAAAQqTha3osiQErW0IAAFQuWYlUG/AwzU4lL4PNmZhwcpKMd/kkcJn7JMXjWYeIWQPqrkBDWFxVXb+GOre38m1lspGCVJX1fV99SuSyKgu8u9DR0WU5Y3AREXbjuf4Cglk4ygAA2VEgAAEJTP4PNDy1MdzS+9T0TRzjloraK9jn8xyOPGzCUurSjpv9vkp45iwUlOGZSlzyXxS6dl2GVlY8/PWp2RJtRwRxsaxo0bt2UJJJtRRIATJEAAAhDM7imHon6GiUxcJSVSVopY7CjFwOhJq+fRPY7hNrz/P218tfoWa72vM3oYSWyS8kc8fKqe69exzUnsswR+488Xfb8+KsDEm9QsSUtDbyTbw4829IzY5D/kUZNtb6LR13NhF3IcukwbHmQ6k1XkmTSB1UoJoUzuajFVu3pS3L5NSUfj36eXibrZw+QsaLA58genn+FQ1paYoCQLCagAAEIAABCAAAQgAAEJDicG0mtlucuFqoyapyfTy21NOiFBIzhl7W4p2JB1Ir+x09VJxnh4UYbdaqn2JbJIRoKNEZWSACoQAACEAAAhAAAIQAACEAAAhAAAIQAACFFAyQBC4/hY83NWvc60SAgaBshAAAqF//9k="/>
          <p:cNvSpPr>
            <a:spLocks noChangeAspect="1" noChangeArrowheads="1"/>
          </p:cNvSpPr>
          <p:nvPr/>
        </p:nvSpPr>
        <p:spPr bwMode="auto">
          <a:xfrm>
            <a:off x="30162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FEFD3848-B46F-45BC-BBAF-21355CDE1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76200"/>
            <a:ext cx="4495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rgbClr val="FFFF00"/>
                </a:solidFill>
                <a:cs typeface="Arial" charset="0"/>
              </a:rPr>
              <a:t>Experimental Setup</a:t>
            </a:r>
            <a:endParaRPr lang="de-DE" altLang="de-DE" sz="2800" b="1" dirty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9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975296" y="0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16F9B-4670-4772-907F-AF45C73C09CE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id="{F0B84E62-9BB0-4AB9-BC91-21EF843E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990600"/>
            <a:ext cx="7924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smtClean="0">
                <a:solidFill>
                  <a:srgbClr val="0000CC"/>
                </a:solidFill>
                <a:cs typeface="Arial" charset="0"/>
              </a:rPr>
              <a:t>original </a:t>
            </a:r>
            <a:r>
              <a:rPr lang="de-DE" altLang="de-DE" sz="2000" b="1" dirty="0" err="1" smtClean="0">
                <a:solidFill>
                  <a:srgbClr val="0000CC"/>
                </a:solidFill>
                <a:cs typeface="Arial" charset="0"/>
              </a:rPr>
              <a:t>setup</a:t>
            </a:r>
            <a:r>
              <a:rPr lang="de-DE" altLang="de-DE" sz="2000" b="1" dirty="0" smtClean="0">
                <a:solidFill>
                  <a:srgbClr val="0000CC"/>
                </a:solidFill>
                <a:cs typeface="Arial" charset="0"/>
              </a:rPr>
              <a:t>: 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ToF</a:t>
            </a:r>
            <a:r>
              <a:rPr lang="de-DE" altLang="de-DE" sz="2000" b="1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– E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spectrometer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 CORSET (JINR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Dubna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)  </a:t>
            </a:r>
            <a:endParaRPr lang="de-DE" altLang="de-DE" sz="20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id="{F0B84E62-9BB0-4AB9-BC91-21EF843E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519535"/>
            <a:ext cx="8534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000" b="1" dirty="0" err="1" smtClean="0">
                <a:solidFill>
                  <a:srgbClr val="0000CC"/>
                </a:solidFill>
                <a:cs typeface="Arial" charset="0"/>
              </a:rPr>
              <a:t>new</a:t>
            </a:r>
            <a:r>
              <a:rPr lang="de-DE" altLang="de-DE" sz="2000" b="1" dirty="0" smtClean="0">
                <a:solidFill>
                  <a:srgbClr val="0000CC"/>
                </a:solidFill>
                <a:cs typeface="Arial" charset="0"/>
              </a:rPr>
              <a:t> </a:t>
            </a:r>
            <a:r>
              <a:rPr lang="de-DE" altLang="de-DE" sz="2000" b="1" dirty="0" err="1" smtClean="0">
                <a:solidFill>
                  <a:srgbClr val="0000CC"/>
                </a:solidFill>
                <a:cs typeface="Arial" charset="0"/>
              </a:rPr>
              <a:t>setup</a:t>
            </a:r>
            <a:r>
              <a:rPr lang="de-DE" altLang="de-DE" sz="2000" b="1" dirty="0" smtClean="0">
                <a:solidFill>
                  <a:srgbClr val="0000CC"/>
                </a:solidFill>
                <a:cs typeface="Arial" charset="0"/>
              </a:rPr>
              <a:t>: 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ToF</a:t>
            </a:r>
            <a:r>
              <a:rPr lang="de-DE" altLang="de-DE" sz="2000" b="1" dirty="0" smtClean="0">
                <a:solidFill>
                  <a:srgbClr val="0000CC"/>
                </a:solidFill>
                <a:cs typeface="Arial" charset="0"/>
              </a:rPr>
              <a:t>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spectrometer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 TOSCA (INFN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Naples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, E. </a:t>
            </a:r>
            <a:r>
              <a:rPr lang="de-DE" altLang="de-DE" sz="2000" b="1" dirty="0" err="1" smtClean="0">
                <a:solidFill>
                  <a:srgbClr val="FF0000"/>
                </a:solidFill>
                <a:cs typeface="Arial" charset="0"/>
              </a:rPr>
              <a:t>Vardaci</a:t>
            </a:r>
            <a:r>
              <a:rPr lang="de-DE" altLang="de-DE" sz="2000" b="1" dirty="0" smtClean="0">
                <a:solidFill>
                  <a:srgbClr val="FF0000"/>
                </a:solidFill>
                <a:cs typeface="Arial" charset="0"/>
              </a:rPr>
              <a:t> et al.)  </a:t>
            </a:r>
            <a:endParaRPr lang="de-DE" altLang="de-DE" sz="2000" b="1" dirty="0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58" y="2590800"/>
            <a:ext cx="3904027" cy="3942554"/>
          </a:xfrm>
          <a:prstGeom prst="rect">
            <a:avLst/>
          </a:prstGeom>
        </p:spPr>
      </p:pic>
      <p:graphicFrame>
        <p:nvGraphicFramePr>
          <p:cNvPr id="41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23186"/>
              </p:ext>
            </p:extLst>
          </p:nvPr>
        </p:nvGraphicFramePr>
        <p:xfrm>
          <a:off x="5302632" y="3304775"/>
          <a:ext cx="3039782" cy="251460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786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3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229">
                <a:tc>
                  <a:txBody>
                    <a:bodyPr/>
                    <a:lstStyle/>
                    <a:p>
                      <a:r>
                        <a:rPr lang="en-US" sz="1100" dirty="0"/>
                        <a:t>Time resolution </a:t>
                      </a:r>
                      <a:endParaRPr lang="ru-RU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60 </a:t>
                      </a:r>
                      <a:r>
                        <a:rPr lang="en-US" sz="1100" dirty="0" err="1"/>
                        <a:t>ps</a:t>
                      </a:r>
                      <a:endParaRPr lang="ru-RU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229">
                <a:tc>
                  <a:txBody>
                    <a:bodyPr/>
                    <a:lstStyle/>
                    <a:p>
                      <a:r>
                        <a:rPr lang="en-US" sz="1100" dirty="0" err="1"/>
                        <a:t>ToF</a:t>
                      </a:r>
                      <a:r>
                        <a:rPr lang="en-US" sz="1100" dirty="0"/>
                        <a:t> base </a:t>
                      </a:r>
                      <a:endParaRPr lang="ru-RU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10-30 cm</a:t>
                      </a:r>
                      <a:endParaRPr lang="ru-RU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9229">
                <a:tc>
                  <a:txBody>
                    <a:bodyPr/>
                    <a:lstStyle/>
                    <a:p>
                      <a:r>
                        <a:rPr lang="en-US" sz="1100" dirty="0" err="1"/>
                        <a:t>ToF</a:t>
                      </a:r>
                      <a:r>
                        <a:rPr lang="en-US" sz="1100" dirty="0"/>
                        <a:t> arm rotation range</a:t>
                      </a:r>
                      <a:endParaRPr lang="ru-RU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15°-165°</a:t>
                      </a:r>
                      <a:endParaRPr lang="ru-RU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9229">
                <a:tc>
                  <a:txBody>
                    <a:bodyPr/>
                    <a:lstStyle/>
                    <a:p>
                      <a:r>
                        <a:rPr lang="da-DK" sz="1100" dirty="0"/>
                        <a:t>Solid angle </a:t>
                      </a:r>
                      <a:endParaRPr lang="ru-RU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100" dirty="0"/>
                        <a:t>100 -200 msr</a:t>
                      </a:r>
                      <a:endParaRPr lang="ru-RU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9229">
                <a:tc>
                  <a:txBody>
                    <a:bodyPr/>
                    <a:lstStyle/>
                    <a:p>
                      <a:r>
                        <a:rPr lang="en-US" sz="1100" b="1" dirty="0"/>
                        <a:t>Angular resolution</a:t>
                      </a:r>
                      <a:endParaRPr lang="ru-RU" sz="11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0.3°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9229">
                <a:tc>
                  <a:txBody>
                    <a:bodyPr/>
                    <a:lstStyle/>
                    <a:p>
                      <a:r>
                        <a:rPr lang="en-US" sz="1100" b="1" dirty="0"/>
                        <a:t>Mass resolution</a:t>
                      </a:r>
                      <a:endParaRPr lang="ru-RU" sz="11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(1 – 2) </a:t>
                      </a:r>
                      <a:r>
                        <a:rPr lang="en-US" sz="1100" b="1" dirty="0"/>
                        <a:t>u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9229">
                <a:tc>
                  <a:txBody>
                    <a:bodyPr/>
                    <a:lstStyle/>
                    <a:p>
                      <a:r>
                        <a:rPr lang="en-US" sz="1100" b="1" dirty="0"/>
                        <a:t>Energy resolution</a:t>
                      </a:r>
                      <a:endParaRPr lang="ru-RU" sz="11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1%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09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E9913EA-57E6-6CF1-12A2-0A19889EB3BC}"/>
              </a:ext>
            </a:extLst>
          </p:cNvPr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it-IT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TOSCA at JYFL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F39A98-4741-1C5A-B6B4-D4164386AF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8671" y="5602069"/>
            <a:ext cx="4335285" cy="59507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u="sng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FrankRuehl" panose="020E0503060101010101" pitchFamily="34" charset="-79"/>
              </a:rPr>
              <a:t>February - March  2023</a:t>
            </a:r>
          </a:p>
        </p:txBody>
      </p:sp>
      <p:pic>
        <p:nvPicPr>
          <p:cNvPr id="4" name="Picture 3" descr="A picture containing indoor, table, dining table, several&#10;&#10;Description automatically generated">
            <a:extLst>
              <a:ext uri="{FF2B5EF4-FFF2-40B4-BE49-F238E27FC236}">
                <a16:creationId xmlns:a16="http://schemas.microsoft.com/office/drawing/2014/main" id="{C898B7B5-8B36-179C-CD30-B5F598A8B0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7576"/>
            <a:ext cx="9144000" cy="444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5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6">
            <a:extLst>
              <a:ext uri="{FF2B5EF4-FFF2-40B4-BE49-F238E27FC236}">
                <a16:creationId xmlns:a16="http://schemas.microsoft.com/office/drawing/2014/main" id="{1E9913EA-57E6-6CF1-12A2-0A19889EB3BC}"/>
              </a:ext>
            </a:extLst>
          </p:cNvPr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AutoShape 9" descr="data:image/jpeg;base64,/9j/4AAQSkZJRgABAQAAAQABAAD/2wCEAAkGBxQQEBUUEBQWFhQWFhgZGRcYFRUXHBUXFRkYFxwcHhUYHCggGBwlHRgUITEhJSkrLjAuFx8zODMsNygtLiwBCgoKDg0OGxAQGywmICQvLCwsLywsLCwvLC8sLCwsLCwsLCwsLCwsLCwsLCwsLCwsLCwsLCwsLCwsLCwsLCwsLP/AABEIAKAA8AMBEQACEQEDEQH/xAAbAAEAAgMBAQAAAAAAAAAAAAAABQYBBAcDAv/EADsQAAEDAgUCBQIEBAUEAwAAAAEAAhEDIQQFEjFBBlETImFxgTKRQlKhsRTB0fAHIzNi8SRyouEVgpL/xAAaAQEAAgMBAAAAAAAAAAAAAAAABAUBAwYC/8QAMREAAgICAgIBAwMDAwQDAAAAAAECAwQREiEFMUETIlEyYXEUgaGxweEVI9HxJDOR/9oADAMBAAIRAxEAPwDuKAIAgCAIAgCAwgIzHZ/Qov0VHw7kAEx7wotmZTW+Mn2S6sK+2PKMejOXZ7QxBim8avymx+x3Wasuq3qLMX4d1K3OPRJKSRSq5/1cKLnU6LdTxYuJ8oPtyfsqnL8kq3witsuMLxMrUpzekQ2G61rtI1hrhzaDHoVCh5W1PtdFhZ4Wpx+1vZfMFi2VmB9Nwc08j9lf12RsipRZzdtUqpOMl2bC2GsIAgCAIAgCAIAgCAIAgCAIAgCAIAgCAIAgCAwgK31X1D/DtDKUF7pBM/RAHHe4VZn5v0o8Y+/9C18dgfXlyn6/1OePeXEkkkncm5K5uUm3tnVxiorS9HtgmkvBDtOmXapiIE2PBO3ytlSfLaejVkNKGmt7JLE9UYmpql8BwiGiI9jvKlT8jdLfZEr8Vjx11vRDvcSSSZJMk9yVBbbe2WMYqK0vQbE325RaD3rot+V9QUsFRaw05cTqcGnYHaSd3RFld0ZtePBR13+xzt+Bbk2OafXxsu1GoHNDhsQCPYq7jLa2UMk4vTPtZMBAYlAZQGnmmYNw9MvfJAgADck7ALVddGqPJm6imVs+KPalimOe5jXAuZGodtUx+xXpWRb0jW4SSTa9nsvZ5Pl7wASTAFyTwFhvXsJb6DHhwBBkESD3BRNNbRlrXTPpZMBAEAQBAEAQBAEAQBAYQEfUzVheadJzTVaQC0ki1ifmFHeRDlwi+/wSFjzUVOSfF/Jz7O3PZiqrXQ8l5MRO/wBPyAQPhc7lSlG+Sl2dRhxhLHjJdaRHEmq8AAS4gAAQJOwUXuyWkvZN+2qDbfSJTOsoGGo0w6o3xD9VMXMmbzOwEDbkqZk4yprXffyiBh5bvtl9v2/DIVV5aBAEBO9HZaK+Il4llMaiO54H8/hWPjaFbbuXpFV5XJdVWo+2dLXTnJHxWqaWlx4BP2XmT0tmYx5NIo+O6wq1S0YVhbEkggOLvgdlR2+TnN6qR0NXiK603fItPT+IrVaAdiGhrjtaJHBI4KtcWdk692Lsp8uFULHGp7Rt4/DeLTcyS3UIkGCFushzi4mmqfCalreiGPThdSY19Yucwk6i2bki4kyDAgXUP+jbgoyfolrO4zcox1sk8qytmGbpZJJMlzrud7nlSaaI1LSI198rpbkby3Gkg+saVR+FcKQnlw/2i5j9FB8hGcqWoE/xsq43pz/t/Jo9FZw11FtJxAc0lrb/AFgAGfTdaPG5SlWoS9rokeVxJQtdke0+/wCC1K1KgIAgCAIAgCAIAgCA8sTiG02F7zDWiSV4nNQjyfo9whKclGPtlWrZm/GtLqDvCp03DWXO0ugXLrHaLQq3+oeQt1vSXstP6ZYr1attrrXozm+W0q9ZxdUFKpIa06g7xGlv5eDuFi+iFk+Ten8fuMbIspr4qO18/sQOYCn4Bql7TWkUxpcbgCNTgRIdAKg3qH0+e/u9FljSs+r9NL7fff8AoY6NwAr4iS6PDGq3JmAvHjafqW7fwbfK5Lqq0vnojc2w3hV3sLnOg/U7c+pUXJrcLZRZKw7FOmMtJGotBKCAIC6/4dyBVlph2kh0WMSCJ7q+8RtKW0c35xpyjp+vguiuihMELDXWgc/PTj/4muKbY0APpXgSXeW57Q77Kg/oZfWko/HaOj/6jB0Q5Pe+pF9w+rSNcaoExtPMK+hvS2c9LW3x9HovR5MIDXr46nTe1j3AOeYaOStcrYRaTfbNkKpyi5JdL2bC2GsICnZ+cPh8XTqES+QdLdLQwDdxgSTJ2VPlfRqujN+y7w1kX0Srj6/ctWExtOsJpPDgN4O3v2VpXbCxbi9lRZVOt6mtHuthrMoAgCAIAgCAIAgIvqKtSZQJxDdbJHlAmTwouXOuNe7FtEnDhZO1Kt6ZTsPk7cU/VhKkAyHtfE0wR2/EP6KnhjRulyplr87L2zLnjx4ZEd/hr5NjEZNQpsa6riZLHhktbMFsuLYmZ/aFtnjVRipTn2ujTXl3zk4wr9rf/JpYx7nVHPZWp6mAte7RonzHgiCf6KPbyctxmuvZIo4qCjKD0/XZYukMWBqY+sypUcZAbvpA5MCVY+PsWnGU02VvkqntSjBxX7k5Xyyi92p9NjnREloNlOlRXJ7a7K6ORZFcYyejnHU+WjDYgtb9JGpvoDx9wVzWfQqbdL0zrfG5Lvp3L2umRKhFgEBdv8O2P01TPkkCP9wFz6WI/sK+8RGXGT+DmvOSjzivkuauiiCAwsAysgICB6tzR1Ck1tL/AFKh0t7+pHrcfdQM6+VcEoe2WHj8eNs25/pXYyTp6nhm66kOq7ue7g8xP7pj4cKlyl7/ACMrOnc+Meo/hEzWrtY3U9wa3uSAPupkpxitt9EGMHJ6S7KB1P1G+pUdTpPikIEtP1czKoM7OlKTjB9HTeO8bGMFOxfd+H8FaJ7qqbb9lyopei1dD1mUalQ1XhhIaADAm5/UfzVv4yca2+T0UXmIztjHhHa/Jd24ymXmmHt1j8Mifsrz6keXHfZzzqnx5a6IHrLCOcGPFbwmNkOPm/FABt/d1Cz6pS1JS0iw8dbGLcXDk36JTAUKzHNmqKlPQLkebV3kWg7qTVGa13tES2dcttR09/2JFSCOZQGtgnVCwGsGh95DSSI4uVrrcmty9nuxQUvs9fuamd55TwoHiSXOmGjcx+y05OXChfcSMTDsyXqP/wCkdl/WVB4/zJpu9bj/APQ/9KNV5Oma+7ok3eIvg/t7JvDZhSqN1MqNIG5kW9+ynQurktxfRAnRZB8ZReyv9QYqjjKZpMrsaWOBJJ8p3G/Px6KBlzqyI8Iz1oscOF2NNWSg2mU7NMA7DVS3UDFwQYkEWPoqS+l0S1s6HGyI5MOWiQyjD0sTRNJ7yyo1znh0EgtMapvBNuVJxoV3VOEnprshZc7Ma5WQW01o+f4U18I51NpD6VQmoIu4EGDPdvmt6lYdf1aHxXafZlWqjJSm+pLr9iKwtZ9FwqMkEQQYPPr2MH9VErlOt80WFsa7outnS+nc5GLpl0aXNMOHEnsey6fDylfDfyjkc3EeNZx+H6K1/iHSAq03TcsIiPymZmf93bhVnl4/dFlt4Of2yiVJUpfhAdO6PaRg6ciN/tJXV4C1RE4zyTTyZaJhhMmRA4vuphAPtZBpZlmdPDtmq6JmBy6OwWm7IhUtzZvox7LpagtkdlPVNLEP0AFh41RDva+6jY/kK7ZcV0SsnxltEeT7/gnVOK4ruZ4J/wDGU8RGukxpBA3ZE3j8XwoF1UnfG32kWNF0Vjyp9Nnj1fmjTg5pEObUcGkg7CNW3e2y1eQyF9D7Pno2+Mxm8nU+tdlMqZrUcwsLvIQJab3AAn3sFSyy5tOPwzoY4VUZKWu0aSjEsIAsg2MHiNFVj3SdLmne8A91tqt4zU38Gi+nnVKEfkmM16sqV6ejSGX3aTJHZTL/ACU7Y8daIGP4mumfNvZ9ZL1ZUomKs1GREWBb7d1nG8lOv9faPOZ4mFi3X0y4ZP1BSxLZHkIMaXEAzE2vdXOPm13R36/kosrBsolxff8AB7DOqLrMqMc7huoDUeBK2f1NT6Uls1PFuS24vRVOnOoK1NzaNWm5+ojTMhzR3uPMPtsqnDzLYyVc1suc7BpmnbXJLXsiuqqzH4lxpl5MkODpsR+X0UTyEoytbjsn+LjONOpa/bX+5DqAWQWe9GHFMLBn2ZJmJ429Fltv2YUUvRs0McWMeyGkPEEkXAmbFboXuMXHXs0WY0ZzU9vo88PinMJINyCDc3kEfNiV5rtlB7R6tohOOmWrwG08uY2q9gBcX6Rc1BvpBmxmL8K34KGKlN/8lDzlZmN1p/j+CH6ZzGrQqDwm6g5zQ5vJ3i/HKhYN1lc9QW0yy8jj1Ww3N6aLR1+5woM07F8O9iDb7wrTyzkqlr+5T+FUHc+X46KFRpOedLAXE7ACT9lz0ISk9RWzp5zjWtyekXjp7pNjWB+JbLzfQdmj1HJV/ieOhGPKxdnNZ3lJyk4VPS/Ju0urcOS1o1Ak6Y0xpvAlb4+Qp2oojPxmRpyaLAFPK4Eo3pA5PnGIOIxLy0l0uhs3kTAj0XJZU3bc+Pf4O1w4KihcuvyaLqZDtJEEGCDwdlH01LXySuUZR37RYaec1sPT8Ko86muaWlrg46QSHNLrjtE+qs1l2Ux4TffwU7wqr5/UrXT9/wAkY/Oa0nQ8saZ8rLAajJ+Z53USWZa309InQ8fSkuS2/wAs0fEN7m9zfc+vdR+b+WS1CK+PRmrE2279/hJPvoQ3x7PheT0EAQBAEAQGCEBkmd1l7MaSOw4rCipHDhs4RqHsYXZzgpHAxm4nPOr8S51dwLdLAbHRBcQLnVEnlc75GcnY1ro6nxVcI1J723/giMJg31XaabS4xMDsFCrpnY9RXZYW5FdS3N6POrScww9paezgQfsV5nCUP1I9V2QsW4PZ8LwbAgCAufSvTbKlA1K1/EENH5RtM9yrzAwISr5z+fRznkfIzjbwh1r3+5nO6YwNNjfCpVGOJjVq8pIvEkxYN9zK9ZWsWCXFNM8YaeXNvk01+DHS+XUhUp12VC1rtTW03ROvls/iET22WMKitSVifv4M5+Ta4OmS217f7FmzvL/4ig+nyR5T2cLhWeTT9WtxKrFv+japlX6Lyd9PEPdWY5pY0ATsS6edjYKr8dizrsbmtaLjyuZC2qMa3vZd1eHPkWzIMOKvi+GNUz6TvMbSoqw6VPnrslPNvdfDl0SFR5aSTGkDsSZ/4UhvT/Yja2VbrrNn0g2kywe0lzuYmI9FVeUyZ16rj8lz4jEha3ZL4+Cs5FhdYqubJqU2aqYHJm5juLfdVWLXyUmvaXRcZ1vBwi/0t9ka+mWxPN1FkmvZOjKMvXwfBKxt+z0lpaQWAEAQBAEAQBAEBiU0zHJG/j8pqUS1rx5nNDg0XN/QdlJtxZ1tJ+2Rac2u1Nr0iSynpOtWnX/lNFvMJJPoJFvVScfxtln6uiJk+Xqq/R9zOjucAJJ4n4C6Vs5PTIjMKLsW3Q1gFMj/AFHi8H8jCLGOTHyotsHcuKXX5/8ABLpn9CXJvv8AC/3NrKcrZhmltOYJm5lbKMeNK1E8ZGTO+XKR49RZW3E0XNMBwEtdEkEf1WvLx1dW18nvCyZUWqS/uctewg37A/cSFykouL0ztYTU1tHyvJ6CAmcj6iqYXygB1OZLTbfseFPxc6dH2+0Vub42GR929SNzqvN24mnSIbEyRtLYkOBIPPkMei3Z+TG6EdIj+MxJUWSTf7f8leo13MLSCfKdQvsf7AVbCxxaf4LayqM0017OqZJm7MVT1MkEWc08H+a6zGyY3x2jisvFnjz4yJFSSMEBhYBSOq81/wCpbo1/5BBfeA64IgHc73VLnZP/AHft39vsvvH4r+i3LX3eje6uxdJ1BlQFjqljTm50mJgf17Ldn21upT638EfxtVv1nDvXyVnCYulRw9QNcTVqCIAs1ptpLjvyVV12110y0+2XFtFtt8XJfbH/ACQygMtAgCAIAgCAIAgCAlOnTQbV1Yk+VokCJBI7qbhfS+pu0r/I/Xdeqv7nTnYdhF2tI32H98n7rp+EGvRyHOSfspPSjKtfEvxFQatIO8fVw0TtCpcFWW2uyXwX/kXVTRGmD9l71iYm8THp7K9+Tnf3PltFoJIABO5i5+fgIopGW20fcLJgIAgKZ15lbQ1tZtiIaRaIO3yqTymOuKsRfeGypc3U/nspSojpAgPXDlsnW0m3Bjg+hXuHHf3Gu3nr7WkfDxAF5tPNp491iXpdmYvbfWj1wLGOqAVXFreSBJ9o9V7pjCUvufRryJzhBuC2y89OYKth6zgKYFCpcGZcIFp5k8j1XQYdNlU2lH7Wczm3131puX3otKsyqCAwgK71TlDXUnPp02l06nX0kwDeYv7WVdnY8ZQbiuyywMqULEpS69HO6lQuieLAdh2C5qUnI62EFH0fJWOz37CwAgPfE4N9PSHiC7YWn5buN+VtnTKGuRpryK7N8X6PJ7C0kEQRYg8Fa2mumbYyUltHysGQgCAIAgNvL8EausgeVjC5x+CB8k/spFFLm2/hEXKyFWlH5fo6jhaga1tPUXODRJi4tuey6utrionGTW25Hrg8I2kwNYLfuTck+pK9QrjBaR5nY5vcj3Xs8GUAQBAEBAda4Y1MI7T+Ehx9huoHka3Ol6+Cw8Xaq8hb+ejmq5Y7IIDLTGyynow0n7PfLsIa1VlMGNTont3/AEW2ir6tij+TVk3Kmtz/AAdRyzKadBjWtAJbMOIE33uF1VONCqKS+Di78md03J/JvqQRzKA+Hvjgn2WNmUj6WTBz7q4V/wCKcG+JpcAAAXQ4ACbC3N/dc9n/AFfrajvTOl8Z/T/Q3LW0fdHD4WnRDS+kaupuokz5TGsWEA7gb+69wrxoQ4trZrsty7LOSi+PweeY5A806jmNcW0iA3U0h5HIt9QFoK8XYUnFuPpevye8byEYzSl7l716IXH5e6k8tAcRAIMdwO0xcwoF2PKEtJFpj5UbIbb0aZCjslEnnNVtQUqgc01HMipEghzbAn1Ij7KZlSjNRkn3rsr8OEoSnW11vojSZMm5UR9lgkktIwsAIAgAWQyXpZNFSj4jj4VV0Bwab/eN+CpscTU48n0ysnn7rnwX3RLLm7KFNrcLQgOqVG6mtO7ZvJ9gVa3KmCVMPkp6HfY3fZ6ivbLLgsGyiwMpiGhWNdca48Yoq7LZWS5SfZsLYeAgCAIDCAygMEJoHPOrskFKrqpthjxIAFgRuPTuPlc55DEUJ7gumdP4zOc4cZvtFaVVrZd70Wij0RWMansbInkwex/qraHibGu2Uk/N1L1Fkn0fgadF721APHa8tBINwAD5e1j7qX4+mFbal+pMg+TyLLVFx/S1v/2W1W5TGUAQBAauYYwUWF7gS0bxFh8rXbYq48mbKqnZLimcz6hzP+JrucCSwWYDwLcepXLZmQ7rG16+DsMDF+hUk138kYFEJzWydb1ZiBTLNQJOz4EgduxVgvJXKHH/ACVb8RQ58vj8BnVFXwxT8OlH/YAJPMbAzdev+pWOPHijw/EVKXPkyDcCDB3G/wAKue17LaOmto9q2FLWhwu0/iAsDy09iFslU1FNejVC+MpOL6a+DXDlqN3RlAEAQBP3B0jLMMauCptrWfENdEubNgR2IC6iivnQlP2cdkWKGTJ1+jeyzI6OHA0MGofiNzPeeFvpxa6vS7I92Xbd+p9fgk1JIwQBAEB5YimXCGuLT3EfsV5km10z1Fpe0ZoB2ka41ReJifSeEjvXZiWt9ej0XowEB5YjDtqN0vAImfkbH0K8yipLTR6jOUXtFG6i6Zqtquq0GhzSdWlu7T7c37Kiy8Casdla6/B0WD5Kt1qu19/k2q3VdTx6bajTQaP9TUJJkcWsP6ra/ISVkYyXFfJoj4yDqlKD5P4N/E5U57Wvw1QukOOpxDrmCCCbjYfbZSp0uSUq2Q4Xxi3C2JKYCrWDP+oa0EC5a7VMekbqTU7NfeRbVXy/7f8AkkAt5oMoDDjAQFa6+dGFHmiXi35rG38/hVnlf/p9/Ja+HX/yPXwc8XNHXBDAQBAbuMAexlUOk/S8chwFj6gjn0Ui1KUFNe/TIlLcLJVv17X8GzkmS1sQ4aNTWA/XcAere5jst+LiW2tfC/JpzM2mlNPt/g6JmOVMr0vDftFnWkEcz3XQ240LIcGctRkzqnzicxxGXOGIdRaCXBxaB37H7QVy88eStda9nYV5UXQrpdLRZ6nRYbh3EuLqwaTbaReAOeytX4pKr39xTLzMncuvtKhUoljtNQFpESIuOdu8KllBxlxl0X8ZqcOUO/wXrp/pmjpFVwD5MsuSNPEi1+6v8XAq4833+DmczyNzfBdfn+SYyDEMqUZpt0tDnCCZP1G5991OxpxlD7Svyq5Qs1L2SSkEcygCAIAgCAIAgCAIDCA1cwwDK7Cyo0EERMCR6g8LVbTC2OpG2m6dUuUWVXqCvXwVFlNtZpB8rYbpcGtAvufY+4VVmWW41aimXGBVTlWuUov8v8Fcw2e4imCG1XQTNzq/V0qshm3xWlIuJ+Px59uJcMn6xp1S1lVpY82n8JP7hXON5OFmoy6ZQ5XibKk5Re1/ks6tCoCA0s4y1uJpFj/cH8ruCtGRRG6HFkjGyJUWKcTn1XpbEhxApzHIIg+0rnZeNvT1o6iPlsdrbZ45j0/XoNDns8sSSL6fdeLsG2qO2uj3R5Gi6XGL7ItQyeEB6UKpY4FsTxYHf0K91ylF7j7NdsIyjqXo6h0/hXtotNck1DJM/h1RbsNgurxISjWnP2cZmThKx/T/AEkopREIHMskccUzE0SNQLQWkWI2JnvBUG3E3crYk+rM1Q6Z+mTj2A7iYM/IU1ogp6KUW0MZiH03Ahzzqa+IcwtABYR7CQfVUrVV9rg/bLyMr8apWR9LrXw/3JjH5pRwdNtGmTqs1rWw4tk7mT68qZZkVY8VWv4RCqxrcmTtl69tmMqyp9DF1HCPCqN731W47m6xRQ67pSXpmcjJjbRGL/UiwKwK4IDKAIDCAygCAIAgCAID4DLk3vHNrTx8rGuwc866pPGJ1O+lzRp9huPS5/Vc55WMvq7fo6rw04OlxXv5K4qsuADGyeg1taZP5d1bXpQHEVGj828f93/KsqfJ2w6fZVX+Ips249M6Dl2L8akypBbqEweJXRVT+pBS/Jy11f05uH4NlbDWYQGpm2C8ei+nMahE9lpvq+rW4fk3Y9v0bFP8HJa1Isc5rt2kg+4MLj5xcJOL+Dua7FOCkvk+F5PZdOgMvY5rqxu8O0ifw2Bn3Mq98TRBxdj9nOeayJ8lWvWtl0V2UBlAEBhAVvPMid4gxGGOmo0yQAPMPSbTv7yq3JxHzVtfstMXNXB02/pf+CH/APi6Lq/iVDUZfU5r6J0udzcSPqvCif01crOctr+SWsu2NX0oaf8ADPfJcC0tDG1WGrOsuDXvkXgzaLl3utuPUtcVLbNOVfLfJxfH0Mwq4zCBpY91Rkn6mEmN/Nv3jjZYulk0dxe0e8eOLkdSXFknlmdVaxDPD01GkGo1xA8pH4Rve11JoybLOuOmvf8AwRMjFrq7Utp+tf7kzhcc2oS0SHtguabET/KxupkLFLr5IU6nFb+DaWw1nw5sxciD6X9FgyfSyYME32+VgH0sgIAgCAICMz/KRiqWgnSQZa6Jg+3ZRcrGV8OLJWHlSx7OS/ucvxmGNKo5jolpgwuVtrdc3F+0dnTarYKa+TxWs2m/kOF8XE02ESC649BcqTh187orREz7fp0Se+/g6yBGy65dHEN7MrICAwsMHHsa97qrzU+suOodjK425ydjcvZ3mOoKqKh610eBWo3FzwFOpluEqVXBpe8thpP077nk329Fe1Rnh0Ob9s5u+UM/JjCPpfJP9PVnfw1N1Z0ufeTv5iSArHFlJ1KU32yrzIRV0owXSJZSiKZQBAYQHlicSyk3VUcGjuTC8TnGC3I9wrlN6itlGz3qtxc5mHgMgguG75G47RdUWV5F8uNfr8nQ4filxU7t7/BHYLP3so1aby95e2GuLz5fv7m6j1Z0o1yhLvfolXeNjK2M46SXtF06XzNuJpAug1WiHWv6H2MK6wr43QT+fkoM/Glj2NL9L9EriXNaNRLWnYOPBP8A7hTJNLshRTfRl73Bk6Q54H0gwCe0nYI20thJN6+D2Xo8hAEAQBAEAQBAYQHIs3q68RVd3e79DC47JlytkzucOPGiK/Y16NIvcGtEucYA7krVCLm1FfJussVcXJ+kdVyrJ6WHaNDBqi7tye911tGNCpLiuzicjKsuk+T6JFSSMEAQBAc363wBp4kv/DVuD6iAR+y5rylLhbzXydX4e9Tp4fMSPyDLDiawZB0i7ztDfdR8PHd1mvj5JWflKipv5+Do+aZRTxFIUnyGgiINxAjn0XS3Y0bYcJejkqMqdM3OPs36TA1oAsAIHsFviklpGhvb2z6WTAQBAEBTv8RMMSyk8fS0uB/+0Qf/ABj5VN5eEnFSReeEnFWSi/bRRwqFJv0dK2l7CwN79EhkGIdTxNMs3Lg2O4cYP6KVhzlC5cSH5CuM6Jcjq72gggiQdweV1utnFIyFkewgMoAgCAIAgCAIDWzGv4dJ7xu1riJ7gLXbLjBs2VQ5zUfycio03VHBoBLnGPclcfGLsnpe2d1Kca4bfpHRel+n/wCGbqqBpq3uJMNPC6PBwvox3L2cp5DPeRLUd8SwqxKwIAgCAIDSzDK6WI0+K0O0zG/O+3sFptohbrmtm6nIsp3wetn3gcvp0ARSYGg7xz7lZrphWtQWjFt9lr3N7NpbTUEAQBAEAQGnmeXMxDNFUEtkGxIuPZarqY2x4yN1N86ZcoezOBy2lQB8JgbO8c/KxVj11/pWhbkWWvc3shOpOlxiCalI6ahix+l36bwoWZ49WvlHpk/B8nKhcJdxNDo/I9FZ1So5hLJbpaZLXevbkLR4/D4TcpP0SfJ5/wBStQimt9l0KuihITOcydSr0W0vO55INOY8puHTxEH9VCyL3CcVHtv4JuPjqyuUp9JfP+xNNbE+qmEI+lkBAEAQBAEAQEP1ZW04OrHIj7mFDzpaokTfHx5ZEUVboHBh9Zz3NJ0CzrQHH07wqrxVXKbk16LrzVzjBQT9nQF0JzBlAEAQBAEAQBAEAQHnWqhgl23zzbhYbS9mUm3pH2smDKAIAgCAwgPKjhWMLixoBeZcRye68RhGO2l7PcrJSSTfo+6gMHTvFp7r0966PK99kT0/lDqOp9Z2utU+p3YcAKJi47r3Kb3JkvLyVbqMFqK9ImVMIYQBAEAQBAEAQGnm2BGIovpkxqFj2PBWnIqVtbh+Tdj3OmxTXwQ3SeAr4cPpVWjQTIeHckRAHxM2UPAospThL0TvI5FV7jZB9/gnsJhxTYGtJIH5nFx+5urCMeK0Vkpcns916MBAEAQBAEAQBAEAQBAEAQBAEAQBAEAQH//Z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AutoShape 13" descr="data:image/jpeg;base64,/9j/4AAQSkZJRgABAQAAAQABAAD/2wCEAAkGBhQSEBUSEBQVFRUSFRUWGBUUFRQXFRIVFBQVFBQUGBUXHCYeFxkjGRQUHy8gJCcpLCwsFR4xNTAqNSYrLCkBCQoKDgwOGA8PGSokHyUtKiw1MCwsKiwsKSwsLiksLCwqLDAsNCwsLCwsLDUuKSwqKiosNDUqLC4sLCwsLi0sLP/AABEIAG0BBQMBIgACEQEDEQH/xAAbAAACAwEBAQAAAAAAAAAAAAAABAECBQMGB//EADMQAAICAAQEBAQFBAMAAAAAAAABAhEDBCExBRJBUWFxgZEiobHwFBUywdETUmLhI0Lx/8QAGwEAAQUBAQAAAAAAAAAAAAAAAAECAwQFBgf/xAA0EQABBAAEBAMHBAEFAAAAAAABAAIDEQQFITESQVFhE3GhBiKBkbHR8BViweGSFBYjMkL/2gAMAwEAAhEDEQA/APuNkWKZrPcrpK2LLikuy+Zj4jOsHh5PDe7XyJUrYnOFgLVsDNjxXvH5g+K9o/MZ+vYCr8T0P2R4L+idxMxFaNpHP8bHWnt96dzIxJNttv0/2Vj5GS/2jAdpVdv7I+ilEC08Tiaq0rF3xWXgvQVxNddr6aFZJL76lLFZrNISI5f8a1/Ol89tCntiA3CaXEZv9Otb0lS9QjxSXXlKYWNPDS0pPWt0NYGaw5OpRim/DcuQlz3CE4h7JOfFrZ7a19SmGhrwghc3xKXh7FfzGfdeyIz2X5ZabPp2F2+5g4zFZhBM6F0rrHQ7/JTNawi6TP5hPuvZFocRm2opJtiuHGUv0xb8enuM5HDjF802k1sr27mnlpzAytdiJHNZ+41flajk4K90arUwrr4t/AuUjK9Vsy1neDZU0pmM8obp+fRkYOf5nXKy2azajo9X27Cv5o70S0MHEZlBhpiJJjpyDQa8zX8qZsZcNAtOLOeLKS2V+opDiy2a9jpPiUdlZa/VMI6Pi8Wh8j6hN8NwOyJ5iaf6VXdyGMHFvqrW9GPGa5m53LzdIviZtp3BcvgjNbnkDNS6yTtude+g86tSeC48lscwvmcy47K/XYzZ5qT3bOVlHE+07CC2Jh87A/gp7cOeZWph8Sj1TQ1DGT2aZgkwm07Togg9qHh3/K2x23+30TnYcclv2Q5pbsxfxc/7mTjZtyVOjS/3Rhi0kAg8rG6j/wBO5bKmu5azBw8Zxqug1Hib6pEsPtJhHj37b8PskMDhstSwszvzX/H5/wCiI8UXMr0XbcuszvBPdwtk9CPqEwwvHJaQHHCzMZbOyTVa9rgHNNhR0UjxDA1tNadHuKYeXnJql6vY21hq7ovRkz5NhsRL4so18z66/SlIJXNFBZD4ZPun7oWnBp09GegoXzGVU99+5Rx/s7BKy4Bwu+NHz+6eycg+8sYCZxptdmQedvaWOLTuFeGqiS0HMHCwarW+7u36ihTn++pq5bjpMMSGMa4Hex9Co5GB26ZzSXNpqgyuIoyTavzd14nGysfiejevZX7FrDYvEy4svg5m9RYHbnV9qTXNaG0VuYmEpx/cVweF1O5O0tlXXuyeH4U4tpp0+rY/R3kULJyyeWOnjruP66KkSRoDohROGLkYSdta+owBec1rtxaYlM1iKCVaV0T6fwQ8Vzw7i6f3oGdy0JO5OnWlujKb5bTe/jpoc1mWOkwsjg8cTHAimmiD3O+3y5KxGwOGirOT2e703/cvOCTqOy+vXUqpoJOkcU6Y+H4QZRcb5nqKH4dVbA1u1IBT6prS9VsQ5dk35eG5A7CTteI3NIJ5FODgRakAArGwnIAAEQgAAEIIb6JNt7JfehJD1+GO7+S6stYSEzTNYG3229eXcprjQTMeHTr/AK+4vjYbjfM9ey2Xh3s0+HzqNXerOv4OLnzvV9OyO9/RsNLG10DQ26v/ANacwLNX3VLxXA6pDC4ZJrWSW2y1XuO4HDoxvrfWWo1RWUPM2IMDh8PrEwA9efz3URe525VMPLxjsq8iS6iQXKrYJiuAMiMrFtCkAAVCx89l3GV9H90LG9iYdpp9TGxco4t6aLr4HA51kpjcZ4ASDZI6dfh/fZXYZr0K5AWwMHnmo20nd1vp0HZ5DDServzuvQzcJksuIg8cPaBrodzXopHzBpqkpk8v/UlWvKrtrr4WbMIpVFVovkJZHMqMVF1ot1t/6PJdTvMsw8OHgDIT5nmfl6KlI4k2VcCESaijUNAScsxOot9hj3BjS87BA1SfFls+3QRy7UXclzPt0SJxsZydsoeZYvNScW7EYcUTzIs+tgfD7rRbH7oDl3hh8+i0d69639UGJknzPlaa6K/qcAsf+rRPY0Swgkcwa5AaUNNknhEHQq8+aLala9dysXTT7fdFQr5FF0hbMyRh4RuLPFX4RrongaUVZkExg26VPtrRbEwZR/UqIpMFOIzNw23qKI9EoeLpUACFJFMNJ1AT7UgwK816LV9lqSwxSSuAjaSewtISBuun4ZvD5tXfTSzvLMR5eTChuq0X7jPDcNqDT3bd9l4Icw8JJUtD03D5eAz3TwhwHEABvXXl30vyWc5+q5ZTA5IpVrWvmMEEmyBSiQAAKhAAAIQVUEnfcsQhEKQABUIKzgmqfUsAhAIooWbPhrTuEq8+nk0Lx5sOVyjd6a9dehss5zhGSp6oyX5XC0h8HuuGorbvptqNNApRIdilMxl4JW3WnTcXxZpJThN6aU2csdJOo7LuczlcZnYEzmCNtDmN7B3B+dclZbDpdrewpWrLmTgcQkqUtVsakJWtDscBmEONZxRnbkd1UewsOqliuZUv6crp+XYaBlqaISscy6sEfNNBo2vPgaGY4a27g0r7r6HJ8LaTbl6Jafyedv8AZvGAuqqHO9/zur4xDEoANAc85paS08lODalb2V3dL3bpEnTK5Z4kv8U9X3rojWyyF+KkbBw8TQb50Op01+FjVRSENF2n8jkFF8zdy+S8kMZnBUotex1Kpu3a07npogjbH4LW02qoLOs3axMHL88+W6W7rfyNLGykeVRiq7aF/wAGufnWj6+J1xE603M/BZazDYZ0Lmg3d/uHf6KR8hc61hTjunst+2mpq5BLk5kqvUUwcT4+WSVSeq7Pui2c4hpUdK7/AEMjAOw+XxulDj7x4Q2teIUDXnp00q9VK8Oeapd8lmficZPW7XkO2ZseXmU7drdJaa6DuG03ad34nQYR5DAwuBq613HL49VA7e1aE3bTWi28S4HOcHdp0XNWjqmrqByWLpdM6Jjg4FIpAAFQiwKRTt3t0LSQl6IQ2SVhGlrqWAIQBFkioUNAokgCFg42HyyaZQ1s5k+ZXs0ZJ5ZnGXOwU37XWR9vgtGKTjCC0cRrVNoqQo8zUesml6dShg45JJmMjJBJAscu6e8gAkrZyOO5wTfj6roxkiMaJPYGN4WgXazCobArNPoXFtIsjiGClK11+oqOcTi+ZPpQmeU5ywNxsgDa1/D8d1pRf9AqzWn36m9g8qilGqWmhiYeC5y5Vppbb6LY7Y1/1FCPdLTwWr+R0GRPfhYA4tvxHADrzs+QpQTAOPkteEKbd7/IuUU9ar16FztW1WiqIAAHISWbyHNrHR/UWeVuVyg++j0b8jWZxx8wo7sz58Nh2XK+m62TpV9dRv3Tw5x0WfgYSXwtS+J3dVQYmU6wdvsmVzGdcno2l97nHCxOV2u1e5yk2a4JzvALbZqOLSx04a/PorIifvzXfDxp1raT0Teu3kPRxWqT1X938ifD8xT5ZbPbzNM6LK3RzYdr43k+ZsjsVBJYdRClMpGWrtbfMpgzttp6dq2ZWadS5tV07ml4lgOA6qOkxYC+FhUuuvTsSSBxrUIpMAAD0iAAAQqTha3osiQErW0IAAFQuWYlUG/AwzU4lL4PNmZhwcpKMd/kkcJn7JMXjWYeIWQPqrkBDWFxVXb+GOre38m1lspGCVJX1fV99SuSyKgu8u9DR0WU5Y3AREXbjuf4Cglk4ygAA2VEgAAEJTP4PNDy1MdzS+9T0TRzjloraK9jn8xyOPGzCUurSjpv9vkp45iwUlOGZSlzyXxS6dl2GVlY8/PWp2RJtRwRxsaxo0bt2UJJJtRRIATJEAAAhDM7imHon6GiUxcJSVSVopY7CjFwOhJq+fRPY7hNrz/P218tfoWa72vM3oYSWyS8kc8fKqe69exzUnsswR+488Xfb8+KsDEm9QsSUtDbyTbw4829IzY5D/kUZNtb6LR13NhF3IcukwbHmQ6k1XkmTSB1UoJoUzuajFVu3pS3L5NSUfj36eXibrZw+QsaLA58genn+FQ1paYoCQLCagAAEIAABCAAAQgAAEJDicG0mtlucuFqoyapyfTy21NOiFBIzhl7W4p2JB1Ir+x09VJxnh4UYbdaqn2JbJIRoKNEZWSACoQAACEAAAhAAAIQAACEAAAhAAAIQAACFFAyQBC4/hY83NWvc60SAgaBshAAAqF//9k="/>
          <p:cNvSpPr>
            <a:spLocks noChangeAspect="1" noChangeArrowheads="1"/>
          </p:cNvSpPr>
          <p:nvPr/>
        </p:nvSpPr>
        <p:spPr bwMode="auto">
          <a:xfrm>
            <a:off x="30162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975296" y="0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16F9B-4670-4772-907F-AF45C73C09CE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FEFD3848-B46F-45BC-BBAF-21355CDE1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76200"/>
            <a:ext cx="6781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800" b="1" dirty="0" smtClean="0">
                <a:solidFill>
                  <a:srgbClr val="FFFF00"/>
                </a:solidFill>
                <a:cs typeface="Arial" charset="0"/>
              </a:rPr>
              <a:t>TOSCA at JYFL:   </a:t>
            </a:r>
            <a:r>
              <a:rPr lang="en-US" altLang="it-IT" sz="2800" b="1" baseline="300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88</a:t>
            </a:r>
            <a:r>
              <a:rPr lang="en-US" altLang="it-IT" sz="28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Sr + </a:t>
            </a:r>
            <a:r>
              <a:rPr lang="en-US" altLang="it-IT" sz="2800" b="1" baseline="300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208</a:t>
            </a:r>
            <a:r>
              <a:rPr lang="en-US" altLang="it-IT" sz="2800" b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Pb → </a:t>
            </a:r>
            <a:r>
              <a:rPr lang="en-US" altLang="it-IT" sz="2800" b="1" baseline="300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296</a:t>
            </a:r>
            <a:r>
              <a:rPr lang="en-US" altLang="it-IT" sz="2800" b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120* </a:t>
            </a:r>
            <a:endParaRPr lang="en-US" sz="2800" dirty="0">
              <a:solidFill>
                <a:srgbClr val="FFFF00"/>
              </a:solidFill>
              <a:latin typeface="Times New Roman"/>
            </a:endParaRPr>
          </a:p>
        </p:txBody>
      </p:sp>
      <p:pic>
        <p:nvPicPr>
          <p:cNvPr id="15" name="Content Placeholder 4" descr="Graphical user interface&#10;&#10;Description automatically generated">
            <a:extLst>
              <a:ext uri="{FF2B5EF4-FFF2-40B4-BE49-F238E27FC236}">
                <a16:creationId xmlns:a16="http://schemas.microsoft.com/office/drawing/2014/main" id="{4E0F8E8E-D71C-8E4D-E9CE-206DA9E66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6808" y="1997406"/>
            <a:ext cx="3311792" cy="3004111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 rot="2694774">
            <a:off x="1455110" y="3759295"/>
            <a:ext cx="754339" cy="4733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Picture 8" descr="Chart&#10;&#10;Description automatically generated">
            <a:extLst>
              <a:ext uri="{FF2B5EF4-FFF2-40B4-BE49-F238E27FC236}">
                <a16:creationId xmlns:a16="http://schemas.microsoft.com/office/drawing/2014/main" id="{E0D04BE8-5A92-F1A6-8E10-C12C9FF0D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89082"/>
            <a:ext cx="3352800" cy="3040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llipse 16"/>
          <p:cNvSpPr/>
          <p:nvPr/>
        </p:nvSpPr>
        <p:spPr>
          <a:xfrm rot="2694774">
            <a:off x="5569558" y="3669722"/>
            <a:ext cx="754339" cy="51891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 Box 6">
            <a:extLst>
              <a:ext uri="{FF2B5EF4-FFF2-40B4-BE49-F238E27FC236}">
                <a16:creationId xmlns:a16="http://schemas.microsoft.com/office/drawing/2014/main" id="{F0B84E62-9BB0-4AB9-BC91-21EF843E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808" y="1046181"/>
            <a:ext cx="226868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2000" dirty="0" err="1" smtClean="0">
                <a:cs typeface="Arial" charset="0"/>
              </a:rPr>
              <a:t>preliminary</a:t>
            </a:r>
            <a:r>
              <a:rPr lang="de-DE" altLang="de-DE" sz="2000" dirty="0" smtClean="0">
                <a:cs typeface="Arial" charset="0"/>
              </a:rPr>
              <a:t> </a:t>
            </a:r>
            <a:r>
              <a:rPr lang="de-DE" altLang="de-DE" sz="2000" dirty="0" err="1" smtClean="0">
                <a:cs typeface="Arial" charset="0"/>
              </a:rPr>
              <a:t>results</a:t>
            </a:r>
            <a:r>
              <a:rPr lang="de-DE" altLang="de-DE" sz="2000" dirty="0" smtClean="0">
                <a:cs typeface="Arial" charset="0"/>
              </a:rPr>
              <a:t> </a:t>
            </a:r>
            <a:endParaRPr lang="de-DE" altLang="de-DE" sz="2000" dirty="0">
              <a:cs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577836" y="1834388"/>
            <a:ext cx="160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E / </a:t>
            </a:r>
            <a:r>
              <a:rPr lang="de-DE" dirty="0" err="1" smtClean="0"/>
              <a:t>E</a:t>
            </a:r>
            <a:r>
              <a:rPr lang="de-DE" baseline="-25000" dirty="0" err="1" smtClean="0"/>
              <a:t>Bass</a:t>
            </a:r>
            <a:r>
              <a:rPr lang="de-DE" dirty="0" smtClean="0"/>
              <a:t> = 1.0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5715000" y="1828800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E / </a:t>
            </a:r>
            <a:r>
              <a:rPr lang="de-DE" dirty="0" err="1" smtClean="0"/>
              <a:t>E</a:t>
            </a:r>
            <a:r>
              <a:rPr lang="de-DE" baseline="-25000" dirty="0" err="1" smtClean="0"/>
              <a:t>Bass</a:t>
            </a:r>
            <a:r>
              <a:rPr lang="de-DE" dirty="0" smtClean="0"/>
              <a:t> = 1.08</a:t>
            </a:r>
            <a:endParaRPr lang="de-DE" dirty="0"/>
          </a:p>
        </p:txBody>
      </p:sp>
      <p:sp>
        <p:nvSpPr>
          <p:cNvPr id="21" name="Text Box 6">
            <a:extLst>
              <a:ext uri="{FF2B5EF4-FFF2-40B4-BE49-F238E27FC236}">
                <a16:creationId xmlns:a16="http://schemas.microsoft.com/office/drawing/2014/main" id="{F0B84E62-9BB0-4AB9-BC91-21EF843E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916" y="5816025"/>
            <a:ext cx="762511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dirty="0" err="1" smtClean="0">
                <a:cs typeface="Arial" charset="0"/>
              </a:rPr>
              <a:t>with</a:t>
            </a:r>
            <a:r>
              <a:rPr lang="de-DE" altLang="de-DE" dirty="0" smtClean="0">
                <a:cs typeface="Arial" charset="0"/>
              </a:rPr>
              <a:t> </a:t>
            </a:r>
            <a:r>
              <a:rPr lang="de-DE" altLang="de-DE" dirty="0" err="1" smtClean="0">
                <a:cs typeface="Arial" charset="0"/>
              </a:rPr>
              <a:t>Ni</a:t>
            </a:r>
            <a:r>
              <a:rPr lang="de-DE" altLang="de-DE" dirty="0" smtClean="0">
                <a:cs typeface="Arial" charset="0"/>
              </a:rPr>
              <a:t> + U </a:t>
            </a:r>
            <a:r>
              <a:rPr lang="de-DE" altLang="de-DE" dirty="0" err="1" smtClean="0">
                <a:cs typeface="Arial" charset="0"/>
              </a:rPr>
              <a:t>we</a:t>
            </a:r>
            <a:r>
              <a:rPr lang="de-DE" altLang="de-DE" dirty="0" smtClean="0">
                <a:cs typeface="Arial" charset="0"/>
              </a:rPr>
              <a:t> </a:t>
            </a:r>
            <a:r>
              <a:rPr lang="de-DE" altLang="de-DE" dirty="0" err="1" smtClean="0">
                <a:cs typeface="Arial" charset="0"/>
              </a:rPr>
              <a:t>expect</a:t>
            </a:r>
            <a:r>
              <a:rPr lang="de-DE" altLang="de-DE" dirty="0" smtClean="0">
                <a:cs typeface="Arial" charset="0"/>
              </a:rPr>
              <a:t> an </a:t>
            </a:r>
            <a:r>
              <a:rPr lang="de-DE" altLang="de-DE" dirty="0" err="1" smtClean="0">
                <a:cs typeface="Arial" charset="0"/>
              </a:rPr>
              <a:t>enhancement</a:t>
            </a:r>
            <a:r>
              <a:rPr lang="de-DE" altLang="de-DE" dirty="0" smtClean="0">
                <a:cs typeface="Arial" charset="0"/>
              </a:rPr>
              <a:t> </a:t>
            </a:r>
            <a:r>
              <a:rPr lang="de-DE" altLang="de-DE" dirty="0" err="1" smtClean="0">
                <a:cs typeface="Arial" charset="0"/>
              </a:rPr>
              <a:t>of</a:t>
            </a:r>
            <a:r>
              <a:rPr lang="de-DE" altLang="de-DE" dirty="0" smtClean="0">
                <a:cs typeface="Arial" charset="0"/>
              </a:rPr>
              <a:t> </a:t>
            </a:r>
            <a:r>
              <a:rPr lang="de-DE" altLang="de-DE" dirty="0" err="1" smtClean="0">
                <a:cs typeface="Arial" charset="0"/>
              </a:rPr>
              <a:t>events</a:t>
            </a:r>
            <a:r>
              <a:rPr lang="de-DE" altLang="de-DE" dirty="0" smtClean="0">
                <a:cs typeface="Arial" charset="0"/>
              </a:rPr>
              <a:t> in </a:t>
            </a:r>
            <a:r>
              <a:rPr lang="de-DE" altLang="de-DE" dirty="0" err="1" smtClean="0">
                <a:cs typeface="Arial" charset="0"/>
              </a:rPr>
              <a:t>the</a:t>
            </a:r>
            <a:r>
              <a:rPr lang="de-DE" altLang="de-DE" dirty="0" smtClean="0">
                <a:cs typeface="Arial" charset="0"/>
              </a:rPr>
              <a:t> </a:t>
            </a:r>
            <a:r>
              <a:rPr lang="de-DE" altLang="de-DE" dirty="0" err="1" smtClean="0">
                <a:cs typeface="Arial" charset="0"/>
              </a:rPr>
              <a:t>framed</a:t>
            </a:r>
            <a:r>
              <a:rPr lang="de-DE" altLang="de-DE" dirty="0" smtClean="0">
                <a:cs typeface="Arial" charset="0"/>
              </a:rPr>
              <a:t> </a:t>
            </a:r>
            <a:r>
              <a:rPr lang="de-DE" altLang="de-DE" dirty="0" err="1" smtClean="0">
                <a:cs typeface="Arial" charset="0"/>
              </a:rPr>
              <a:t>area</a:t>
            </a:r>
            <a:r>
              <a:rPr lang="de-DE" altLang="de-DE" dirty="0" smtClean="0">
                <a:cs typeface="Arial" charset="0"/>
              </a:rPr>
              <a:t>, </a:t>
            </a:r>
            <a:r>
              <a:rPr lang="de-DE" altLang="de-DE" dirty="0" err="1" smtClean="0">
                <a:cs typeface="Arial" charset="0"/>
              </a:rPr>
              <a:t>given</a:t>
            </a:r>
            <a:r>
              <a:rPr lang="de-DE" altLang="de-DE" dirty="0" smtClean="0">
                <a:cs typeface="Arial" charset="0"/>
              </a:rPr>
              <a:t> </a:t>
            </a:r>
            <a:r>
              <a:rPr lang="de-DE" altLang="de-DE" dirty="0" err="1" smtClean="0">
                <a:cs typeface="Arial" charset="0"/>
              </a:rPr>
              <a:t>by</a:t>
            </a:r>
            <a:r>
              <a:rPr lang="de-DE" altLang="de-DE" dirty="0" smtClean="0">
                <a:cs typeface="Arial" charset="0"/>
              </a:rPr>
              <a:t> </a:t>
            </a:r>
            <a:r>
              <a:rPr lang="de-DE" altLang="de-DE" dirty="0" err="1" smtClean="0">
                <a:cs typeface="Arial" charset="0"/>
              </a:rPr>
              <a:t>the</a:t>
            </a:r>
            <a:r>
              <a:rPr lang="de-DE" altLang="de-DE" dirty="0" smtClean="0">
                <a:cs typeface="Arial" charset="0"/>
              </a:rPr>
              <a:t> larger </a:t>
            </a:r>
            <a:r>
              <a:rPr lang="de-DE" altLang="de-DE" dirty="0" err="1" smtClean="0">
                <a:cs typeface="Arial" charset="0"/>
              </a:rPr>
              <a:t>fusion</a:t>
            </a:r>
            <a:r>
              <a:rPr lang="de-DE" altLang="de-DE" dirty="0" smtClean="0">
                <a:cs typeface="Arial" charset="0"/>
              </a:rPr>
              <a:t> </a:t>
            </a:r>
            <a:r>
              <a:rPr lang="de-DE" altLang="de-DE" dirty="0" err="1" smtClean="0">
                <a:cs typeface="Arial" charset="0"/>
              </a:rPr>
              <a:t>probability</a:t>
            </a:r>
            <a:r>
              <a:rPr lang="de-DE" altLang="de-DE" dirty="0" smtClean="0">
                <a:cs typeface="Arial" charset="0"/>
              </a:rPr>
              <a:t>  </a:t>
            </a:r>
            <a:endParaRPr lang="de-DE" altLang="de-DE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45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57200" y="1423500"/>
            <a:ext cx="4002058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>
            <a:lvl1pPr marL="6350" indent="63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350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6065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780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7495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206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63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121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783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6350" marR="0" lvl="0" indent="63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Cross section: 100mb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457200" y="2009516"/>
            <a:ext cx="4877435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>
            <a:lvl1pPr marL="6350" indent="63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350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6065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780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7495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206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63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121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783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6350" marR="0" lvl="0" indent="63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Beam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Intensity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:  10</a:t>
            </a:r>
            <a:r>
              <a:rPr lang="it-IT" sz="2800" baseline="30000" dirty="0">
                <a:solidFill>
                  <a:srgbClr val="003399"/>
                </a:solidFill>
                <a:cs typeface="Times New Roman" pitchFamily="18" charset="0"/>
              </a:rPr>
              <a:t>6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pps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57200" y="2595532"/>
            <a:ext cx="6989710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>
            <a:lvl1pPr marL="6350" indent="63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350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6065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780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7495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206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63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121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783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6350" marR="0" lvl="0" indent="63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Target </a:t>
            </a:r>
            <a:r>
              <a:rPr kumimoji="0" lang="it-IT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Thickness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:  </a:t>
            </a:r>
            <a:r>
              <a:rPr lang="it-IT" sz="2800" noProof="0" dirty="0">
                <a:solidFill>
                  <a:srgbClr val="003399"/>
                </a:solidFill>
                <a:cs typeface="Times New Roman" pitchFamily="18" charset="0"/>
              </a:rPr>
              <a:t>~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10</a:t>
            </a:r>
            <a:r>
              <a:rPr kumimoji="0" lang="it-IT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18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atoms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/cm</a:t>
            </a:r>
            <a:r>
              <a:rPr kumimoji="0" lang="it-IT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2</a:t>
            </a:r>
            <a:endParaRPr kumimoji="0" lang="it-IT" sz="2800" b="0" i="0" u="none" strike="noStrike" kern="1200" cap="none" spc="0" normalizeH="0" baseline="3000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57200" y="3767564"/>
            <a:ext cx="4953001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>
            <a:lvl1pPr marL="6350" indent="63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350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6065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780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7495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206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63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121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783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6350" marR="0" lvl="0" indent="63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exp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. </a:t>
            </a:r>
            <a:r>
              <a:rPr kumimoji="0" lang="it-IT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Efficiency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it-IT" sz="2800" dirty="0">
                <a:solidFill>
                  <a:srgbClr val="003399"/>
                </a:solidFill>
                <a:ea typeface="ＭＳ Ｐゴシック" pitchFamily="34" charset="-128"/>
                <a:cs typeface="Times New Roman" pitchFamily="18" charset="0"/>
              </a:rPr>
              <a:t>~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0.1  </a:t>
            </a:r>
            <a:endParaRPr kumimoji="0" lang="it-IT" sz="2800" b="0" i="0" u="none" strike="noStrike" kern="1200" cap="none" spc="0" normalizeH="0" baseline="3000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57201" y="4353580"/>
            <a:ext cx="4953000" cy="5232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>
            <a:lvl1pPr marL="6350" indent="63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0350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6065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1780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74955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206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663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121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5783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6350" marR="0" lvl="0" indent="63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#</a:t>
            </a:r>
            <a:r>
              <a:rPr kumimoji="0" lang="it-IT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Events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:  </a:t>
            </a:r>
            <a:r>
              <a:rPr lang="it-IT" sz="2800" dirty="0" smtClean="0">
                <a:solidFill>
                  <a:srgbClr val="003399"/>
                </a:solidFill>
                <a:ea typeface="ＭＳ Ｐゴシック" pitchFamily="34" charset="-128"/>
                <a:cs typeface="Times New Roman" pitchFamily="18" charset="0"/>
              </a:rPr>
              <a:t>20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000</a:t>
            </a:r>
            <a:r>
              <a:rPr kumimoji="0" lang="it-IT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/</a:t>
            </a:r>
            <a:r>
              <a:rPr kumimoji="0" lang="it-IT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day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ea typeface="ＭＳ Ｐゴシック" pitchFamily="34" charset="-128"/>
                <a:cs typeface="Times New Roman" pitchFamily="18" charset="0"/>
              </a:rPr>
              <a:t> </a:t>
            </a:r>
            <a:endParaRPr kumimoji="0" lang="it-IT" sz="2800" b="0" i="0" u="none" strike="noStrike" kern="1200" cap="none" spc="0" normalizeH="0" baseline="3000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1E9913EA-57E6-6CF1-12A2-0A19889EB3BC}"/>
              </a:ext>
            </a:extLst>
          </p:cNvPr>
          <p:cNvSpPr txBox="1"/>
          <p:nvPr/>
        </p:nvSpPr>
        <p:spPr>
          <a:xfrm>
            <a:off x="0" y="19129"/>
            <a:ext cx="9144000" cy="646331"/>
          </a:xfrm>
          <a:prstGeom prst="rect">
            <a:avLst/>
          </a:prstGeom>
          <a:solidFill>
            <a:srgbClr val="0000CC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10" name="AutoShape 9" descr="data:image/jpeg;base64,/9j/4AAQSkZJRgABAQAAAQABAAD/2wCEAAkGBxQQEBUUEBQWFhQWFhgZGRcYFRUXHBUXFRkYFxwcHhUYHCggGBwlHRgUITEhJSkrLjAuFx8zODMsNygtLiwBCgoKDg0OGxAQGywmICQvLCwsLywsLCwvLC8sLCwsLCwsLCwsLCwsLCwsLCwsLCwsLCwsLCwsLCwsLCwsLCwsLP/AABEIAKAA8AMBEQACEQEDEQH/xAAbAAEAAgMBAQAAAAAAAAAAAAAABQYBBAcDAv/EADsQAAEDAgUCBQIEBAUEAwAAAAEAAhEDIQQFEjFBBlETImFxgTKRQlKhsRTB0fAHIzNi8SRyouEVgpL/xAAaAQEAAgMBAAAAAAAAAAAAAAAABAUBAwYC/8QAMREAAgICAgIBAwMDAwQDAAAAAAECAwQREiEFMUETIlEyYXEUgaGxweEVI9HxJDOR/9oADAMBAAIRAxEAPwDuKAIAgCAIAgCAwgIzHZ/Qov0VHw7kAEx7wotmZTW+Mn2S6sK+2PKMejOXZ7QxBim8avymx+x3Wasuq3qLMX4d1K3OPRJKSRSq5/1cKLnU6LdTxYuJ8oPtyfsqnL8kq3witsuMLxMrUpzekQ2G61rtI1hrhzaDHoVCh5W1PtdFhZ4Wpx+1vZfMFi2VmB9Nwc08j9lf12RsipRZzdtUqpOMl2bC2GsIAgCAIAgCAIAgCAIAgCAIAgCAIAgCAIAgCAwgK31X1D/DtDKUF7pBM/RAHHe4VZn5v0o8Y+/9C18dgfXlyn6/1OePeXEkkkncm5K5uUm3tnVxiorS9HtgmkvBDtOmXapiIE2PBO3ytlSfLaejVkNKGmt7JLE9UYmpql8BwiGiI9jvKlT8jdLfZEr8Vjx11vRDvcSSSZJMk9yVBbbe2WMYqK0vQbE325RaD3rot+V9QUsFRaw05cTqcGnYHaSd3RFld0ZtePBR13+xzt+Bbk2OafXxsu1GoHNDhsQCPYq7jLa2UMk4vTPtZMBAYlAZQGnmmYNw9MvfJAgADck7ALVddGqPJm6imVs+KPalimOe5jXAuZGodtUx+xXpWRb0jW4SSTa9nsvZ5Pl7wASTAFyTwFhvXsJb6DHhwBBkESD3BRNNbRlrXTPpZMBAEAQBAEAQBAEAQBAYQEfUzVheadJzTVaQC0ki1ifmFHeRDlwi+/wSFjzUVOSfF/Jz7O3PZiqrXQ8l5MRO/wBPyAQPhc7lSlG+Sl2dRhxhLHjJdaRHEmq8AAS4gAAQJOwUXuyWkvZN+2qDbfSJTOsoGGo0w6o3xD9VMXMmbzOwEDbkqZk4yprXffyiBh5bvtl9v2/DIVV5aBAEBO9HZaK+Il4llMaiO54H8/hWPjaFbbuXpFV5XJdVWo+2dLXTnJHxWqaWlx4BP2XmT0tmYx5NIo+O6wq1S0YVhbEkggOLvgdlR2+TnN6qR0NXiK603fItPT+IrVaAdiGhrjtaJHBI4KtcWdk692Lsp8uFULHGp7Rt4/DeLTcyS3UIkGCFushzi4mmqfCalreiGPThdSY19Yucwk6i2bki4kyDAgXUP+jbgoyfolrO4zcox1sk8qytmGbpZJJMlzrud7nlSaaI1LSI198rpbkby3Gkg+saVR+FcKQnlw/2i5j9FB8hGcqWoE/xsq43pz/t/Jo9FZw11FtJxAc0lrb/AFgAGfTdaPG5SlWoS9rokeVxJQtdke0+/wCC1K1KgIAgCAIAgCAIAgCA8sTiG02F7zDWiSV4nNQjyfo9whKclGPtlWrZm/GtLqDvCp03DWXO0ugXLrHaLQq3+oeQt1vSXstP6ZYr1attrrXozm+W0q9ZxdUFKpIa06g7xGlv5eDuFi+iFk+Ten8fuMbIspr4qO18/sQOYCn4Bql7TWkUxpcbgCNTgRIdAKg3qH0+e/u9FljSs+r9NL7fff8AoY6NwAr4iS6PDGq3JmAvHjafqW7fwbfK5Lqq0vnojc2w3hV3sLnOg/U7c+pUXJrcLZRZKw7FOmMtJGotBKCAIC6/4dyBVlph2kh0WMSCJ7q+8RtKW0c35xpyjp+vguiuihMELDXWgc/PTj/4muKbY0APpXgSXeW57Q77Kg/oZfWko/HaOj/6jB0Q5Pe+pF9w+rSNcaoExtPMK+hvS2c9LW3x9HovR5MIDXr46nTe1j3AOeYaOStcrYRaTfbNkKpyi5JdL2bC2GsICnZ+cPh8XTqES+QdLdLQwDdxgSTJ2VPlfRqujN+y7w1kX0Srj6/ctWExtOsJpPDgN4O3v2VpXbCxbi9lRZVOt6mtHuthrMoAgCAIAgCAIAgIvqKtSZQJxDdbJHlAmTwouXOuNe7FtEnDhZO1Kt6ZTsPk7cU/VhKkAyHtfE0wR2/EP6KnhjRulyplr87L2zLnjx4ZEd/hr5NjEZNQpsa6riZLHhktbMFsuLYmZ/aFtnjVRipTn2ujTXl3zk4wr9rf/JpYx7nVHPZWp6mAte7RonzHgiCf6KPbyctxmuvZIo4qCjKD0/XZYukMWBqY+sypUcZAbvpA5MCVY+PsWnGU02VvkqntSjBxX7k5Xyyi92p9NjnREloNlOlRXJ7a7K6ORZFcYyejnHU+WjDYgtb9JGpvoDx9wVzWfQqbdL0zrfG5Lvp3L2umRKhFgEBdv8O2P01TPkkCP9wFz6WI/sK+8RGXGT+DmvOSjzivkuauiiCAwsAysgICB6tzR1Ck1tL/AFKh0t7+pHrcfdQM6+VcEoe2WHj8eNs25/pXYyTp6nhm66kOq7ue7g8xP7pj4cKlyl7/ACMrOnc+Meo/hEzWrtY3U9wa3uSAPupkpxitt9EGMHJ6S7KB1P1G+pUdTpPikIEtP1czKoM7OlKTjB9HTeO8bGMFOxfd+H8FaJ7qqbb9lyopei1dD1mUalQ1XhhIaADAm5/UfzVv4yca2+T0UXmIztjHhHa/Jd24ymXmmHt1j8Mifsrz6keXHfZzzqnx5a6IHrLCOcGPFbwmNkOPm/FABt/d1Cz6pS1JS0iw8dbGLcXDk36JTAUKzHNmqKlPQLkebV3kWg7qTVGa13tES2dcttR09/2JFSCOZQGtgnVCwGsGh95DSSI4uVrrcmty9nuxQUvs9fuamd55TwoHiSXOmGjcx+y05OXChfcSMTDsyXqP/wCkdl/WVB4/zJpu9bj/APQ/9KNV5Oma+7ok3eIvg/t7JvDZhSqN1MqNIG5kW9+ynQurktxfRAnRZB8ZReyv9QYqjjKZpMrsaWOBJJ8p3G/Px6KBlzqyI8Iz1oscOF2NNWSg2mU7NMA7DVS3UDFwQYkEWPoqS+l0S1s6HGyI5MOWiQyjD0sTRNJ7yyo1znh0EgtMapvBNuVJxoV3VOEnprshZc7Ma5WQW01o+f4U18I51NpD6VQmoIu4EGDPdvmt6lYdf1aHxXafZlWqjJSm+pLr9iKwtZ9FwqMkEQQYPPr2MH9VErlOt80WFsa7outnS+nc5GLpl0aXNMOHEnsey6fDylfDfyjkc3EeNZx+H6K1/iHSAq03TcsIiPymZmf93bhVnl4/dFlt4Of2yiVJUpfhAdO6PaRg6ciN/tJXV4C1RE4zyTTyZaJhhMmRA4vuphAPtZBpZlmdPDtmq6JmBy6OwWm7IhUtzZvox7LpagtkdlPVNLEP0AFh41RDva+6jY/kK7ZcV0SsnxltEeT7/gnVOK4ruZ4J/wDGU8RGukxpBA3ZE3j8XwoF1UnfG32kWNF0Vjyp9Nnj1fmjTg5pEObUcGkg7CNW3e2y1eQyF9D7Pno2+Mxm8nU+tdlMqZrUcwsLvIQJab3AAn3sFSyy5tOPwzoY4VUZKWu0aSjEsIAsg2MHiNFVj3SdLmne8A91tqt4zU38Gi+nnVKEfkmM16sqV6ejSGX3aTJHZTL/ACU7Y8daIGP4mumfNvZ9ZL1ZUomKs1GREWBb7d1nG8lOv9faPOZ4mFi3X0y4ZP1BSxLZHkIMaXEAzE2vdXOPm13R36/kosrBsolxff8AB7DOqLrMqMc7huoDUeBK2f1NT6Uls1PFuS24vRVOnOoK1NzaNWm5+ojTMhzR3uPMPtsqnDzLYyVc1suc7BpmnbXJLXsiuqqzH4lxpl5MkODpsR+X0UTyEoytbjsn+LjONOpa/bX+5DqAWQWe9GHFMLBn2ZJmJ429Fltv2YUUvRs0McWMeyGkPEEkXAmbFboXuMXHXs0WY0ZzU9vo88PinMJINyCDc3kEfNiV5rtlB7R6tohOOmWrwG08uY2q9gBcX6Rc1BvpBmxmL8K34KGKlN/8lDzlZmN1p/j+CH6ZzGrQqDwm6g5zQ5vJ3i/HKhYN1lc9QW0yy8jj1Ww3N6aLR1+5woM07F8O9iDb7wrTyzkqlr+5T+FUHc+X46KFRpOedLAXE7ACT9lz0ISk9RWzp5zjWtyekXjp7pNjWB+JbLzfQdmj1HJV/ieOhGPKxdnNZ3lJyk4VPS/Ju0urcOS1o1Ak6Y0xpvAlb4+Qp2oojPxmRpyaLAFPK4Eo3pA5PnGIOIxLy0l0uhs3kTAj0XJZU3bc+Pf4O1w4KihcuvyaLqZDtJEEGCDwdlH01LXySuUZR37RYaec1sPT8Ko86muaWlrg46QSHNLrjtE+qs1l2Ux4TffwU7wqr5/UrXT9/wAkY/Oa0nQ8saZ8rLAajJ+Z53USWZa309InQ8fSkuS2/wAs0fEN7m9zfc+vdR+b+WS1CK+PRmrE2279/hJPvoQ3x7PheT0EAQBAEAQGCEBkmd1l7MaSOw4rCipHDhs4RqHsYXZzgpHAxm4nPOr8S51dwLdLAbHRBcQLnVEnlc75GcnY1ro6nxVcI1J723/giMJg31XaabS4xMDsFCrpnY9RXZYW5FdS3N6POrScww9paezgQfsV5nCUP1I9V2QsW4PZ8LwbAgCAufSvTbKlA1K1/EENH5RtM9yrzAwISr5z+fRznkfIzjbwh1r3+5nO6YwNNjfCpVGOJjVq8pIvEkxYN9zK9ZWsWCXFNM8YaeXNvk01+DHS+XUhUp12VC1rtTW03ROvls/iET22WMKitSVifv4M5+Ta4OmS217f7FmzvL/4ig+nyR5T2cLhWeTT9WtxKrFv+japlX6Lyd9PEPdWY5pY0ATsS6edjYKr8dizrsbmtaLjyuZC2qMa3vZd1eHPkWzIMOKvi+GNUz6TvMbSoqw6VPnrslPNvdfDl0SFR5aSTGkDsSZ/4UhvT/Yja2VbrrNn0g2kywe0lzuYmI9FVeUyZ16rj8lz4jEha3ZL4+Cs5FhdYqubJqU2aqYHJm5juLfdVWLXyUmvaXRcZ1vBwi/0t9ka+mWxPN1FkmvZOjKMvXwfBKxt+z0lpaQWAEAQBAEAQBAEBiU0zHJG/j8pqUS1rx5nNDg0XN/QdlJtxZ1tJ+2Rac2u1Nr0iSynpOtWnX/lNFvMJJPoJFvVScfxtln6uiJk+Xqq/R9zOjucAJJ4n4C6Vs5PTIjMKLsW3Q1gFMj/AFHi8H8jCLGOTHyotsHcuKXX5/8ABLpn9CXJvv8AC/3NrKcrZhmltOYJm5lbKMeNK1E8ZGTO+XKR49RZW3E0XNMBwEtdEkEf1WvLx1dW18nvCyZUWqS/uctewg37A/cSFykouL0ztYTU1tHyvJ6CAmcj6iqYXygB1OZLTbfseFPxc6dH2+0Vub42GR929SNzqvN24mnSIbEyRtLYkOBIPPkMei3Z+TG6EdIj+MxJUWSTf7f8leo13MLSCfKdQvsf7AVbCxxaf4LayqM0017OqZJm7MVT1MkEWc08H+a6zGyY3x2jisvFnjz4yJFSSMEBhYBSOq81/wCpbo1/5BBfeA64IgHc73VLnZP/AHft39vsvvH4r+i3LX3eje6uxdJ1BlQFjqljTm50mJgf17Ldn21upT638EfxtVv1nDvXyVnCYulRw9QNcTVqCIAs1ptpLjvyVV12110y0+2XFtFtt8XJfbH/ACQygMtAgCAIAgCAIAgCAlOnTQbV1Yk+VokCJBI7qbhfS+pu0r/I/Xdeqv7nTnYdhF2tI32H98n7rp+EGvRyHOSfspPSjKtfEvxFQatIO8fVw0TtCpcFWW2uyXwX/kXVTRGmD9l71iYm8THp7K9+Tnf3PltFoJIABO5i5+fgIopGW20fcLJgIAgKZ15lbQ1tZtiIaRaIO3yqTymOuKsRfeGypc3U/nspSojpAgPXDlsnW0m3Bjg+hXuHHf3Gu3nr7WkfDxAF5tPNp491iXpdmYvbfWj1wLGOqAVXFreSBJ9o9V7pjCUvufRryJzhBuC2y89OYKth6zgKYFCpcGZcIFp5k8j1XQYdNlU2lH7Wczm3131puX3otKsyqCAwgK71TlDXUnPp02l06nX0kwDeYv7WVdnY8ZQbiuyywMqULEpS69HO6lQuieLAdh2C5qUnI62EFH0fJWOz37CwAgPfE4N9PSHiC7YWn5buN+VtnTKGuRpryK7N8X6PJ7C0kEQRYg8Fa2mumbYyUltHysGQgCAIAgNvL8EausgeVjC5x+CB8k/spFFLm2/hEXKyFWlH5fo6jhaga1tPUXODRJi4tuey6utrionGTW25Hrg8I2kwNYLfuTck+pK9QrjBaR5nY5vcj3Xs8GUAQBAEBAda4Y1MI7T+Ehx9huoHka3Ol6+Cw8Xaq8hb+ejmq5Y7IIDLTGyynow0n7PfLsIa1VlMGNTont3/AEW2ir6tij+TVk3Kmtz/AAdRyzKadBjWtAJbMOIE33uF1VONCqKS+Di78md03J/JvqQRzKA+Hvjgn2WNmUj6WTBz7q4V/wCKcG+JpcAAAXQ4ACbC3N/dc9n/AFfrajvTOl8Z/T/Q3LW0fdHD4WnRDS+kaupuokz5TGsWEA7gb+69wrxoQ4trZrsty7LOSi+PweeY5A806jmNcW0iA3U0h5HIt9QFoK8XYUnFuPpevye8byEYzSl7l716IXH5e6k8tAcRAIMdwO0xcwoF2PKEtJFpj5UbIbb0aZCjslEnnNVtQUqgc01HMipEghzbAn1Ij7KZlSjNRkn3rsr8OEoSnW11vojSZMm5UR9lgkktIwsAIAgAWQyXpZNFSj4jj4VV0Bwab/eN+CpscTU48n0ysnn7rnwX3RLLm7KFNrcLQgOqVG6mtO7ZvJ9gVa3KmCVMPkp6HfY3fZ6ivbLLgsGyiwMpiGhWNdca48Yoq7LZWS5SfZsLYeAgCAIDCAygMEJoHPOrskFKrqpthjxIAFgRuPTuPlc55DEUJ7gumdP4zOc4cZvtFaVVrZd70Wij0RWMansbInkwex/qraHibGu2Uk/N1L1Fkn0fgadF721APHa8tBINwAD5e1j7qX4+mFbal+pMg+TyLLVFx/S1v/2W1W5TGUAQBAauYYwUWF7gS0bxFh8rXbYq48mbKqnZLimcz6hzP+JrucCSwWYDwLcepXLZmQ7rG16+DsMDF+hUk138kYFEJzWydb1ZiBTLNQJOz4EgduxVgvJXKHH/ACVb8RQ58vj8BnVFXwxT8OlH/YAJPMbAzdev+pWOPHijw/EVKXPkyDcCDB3G/wAKue17LaOmto9q2FLWhwu0/iAsDy09iFslU1FNejVC+MpOL6a+DXDlqN3RlAEAQBP3B0jLMMauCptrWfENdEubNgR2IC6iivnQlP2cdkWKGTJ1+jeyzI6OHA0MGofiNzPeeFvpxa6vS7I92Xbd+p9fgk1JIwQBAEB5YimXCGuLT3EfsV5km10z1Fpe0ZoB2ka41ReJifSeEjvXZiWt9ej0XowEB5YjDtqN0vAImfkbH0K8yipLTR6jOUXtFG6i6Zqtquq0GhzSdWlu7T7c37Kiy8Casdla6/B0WD5Kt1qu19/k2q3VdTx6bajTQaP9TUJJkcWsP6ra/ISVkYyXFfJoj4yDqlKD5P4N/E5U57Wvw1QukOOpxDrmCCCbjYfbZSp0uSUq2Q4Xxi3C2JKYCrWDP+oa0EC5a7VMekbqTU7NfeRbVXy/7f8AkkAt5oMoDDjAQFa6+dGFHmiXi35rG38/hVnlf/p9/Ja+HX/yPXwc8XNHXBDAQBAbuMAexlUOk/S8chwFj6gjn0Ui1KUFNe/TIlLcLJVv17X8GzkmS1sQ4aNTWA/XcAere5jst+LiW2tfC/JpzM2mlNPt/g6JmOVMr0vDftFnWkEcz3XQ240LIcGctRkzqnzicxxGXOGIdRaCXBxaB37H7QVy88eStda9nYV5UXQrpdLRZ6nRYbh3EuLqwaTbaReAOeytX4pKr39xTLzMncuvtKhUoljtNQFpESIuOdu8KllBxlxl0X8ZqcOUO/wXrp/pmjpFVwD5MsuSNPEi1+6v8XAq4833+DmczyNzfBdfn+SYyDEMqUZpt0tDnCCZP1G5991OxpxlD7Svyq5Qs1L2SSkEcygCAIAgCAIAgCAIDCA1cwwDK7Cyo0EERMCR6g8LVbTC2OpG2m6dUuUWVXqCvXwVFlNtZpB8rYbpcGtAvufY+4VVmWW41aimXGBVTlWuUov8v8Fcw2e4imCG1XQTNzq/V0qshm3xWlIuJ+Px59uJcMn6xp1S1lVpY82n8JP7hXON5OFmoy6ZQ5XibKk5Re1/ks6tCoCA0s4y1uJpFj/cH8ruCtGRRG6HFkjGyJUWKcTn1XpbEhxApzHIIg+0rnZeNvT1o6iPlsdrbZ45j0/XoNDns8sSSL6fdeLsG2qO2uj3R5Gi6XGL7ItQyeEB6UKpY4FsTxYHf0K91ylF7j7NdsIyjqXo6h0/hXtotNck1DJM/h1RbsNgurxISjWnP2cZmThKx/T/AEkopREIHMskccUzE0SNQLQWkWI2JnvBUG3E3crYk+rM1Q6Z+mTj2A7iYM/IU1ogp6KUW0MZiH03Ahzzqa+IcwtABYR7CQfVUrVV9rg/bLyMr8apWR9LrXw/3JjH5pRwdNtGmTqs1rWw4tk7mT68qZZkVY8VWv4RCqxrcmTtl69tmMqyp9DF1HCPCqN731W47m6xRQ67pSXpmcjJjbRGL/UiwKwK4IDKAIDCAygCAIAgCAID4DLk3vHNrTx8rGuwc866pPGJ1O+lzRp9huPS5/Vc55WMvq7fo6rw04OlxXv5K4qsuADGyeg1taZP5d1bXpQHEVGj828f93/KsqfJ2w6fZVX+Ips249M6Dl2L8akypBbqEweJXRVT+pBS/Jy11f05uH4NlbDWYQGpm2C8ei+nMahE9lpvq+rW4fk3Y9v0bFP8HJa1Isc5rt2kg+4MLj5xcJOL+Dua7FOCkvk+F5PZdOgMvY5rqxu8O0ifw2Bn3Mq98TRBxdj9nOeayJ8lWvWtl0V2UBlAEBhAVvPMid4gxGGOmo0yQAPMPSbTv7yq3JxHzVtfstMXNXB02/pf+CH/APi6Lq/iVDUZfU5r6J0udzcSPqvCif01crOctr+SWsu2NX0oaf8ADPfJcC0tDG1WGrOsuDXvkXgzaLl3utuPUtcVLbNOVfLfJxfH0Mwq4zCBpY91Rkn6mEmN/Nv3jjZYulk0dxe0e8eOLkdSXFknlmdVaxDPD01GkGo1xA8pH4Rve11JoybLOuOmvf8AwRMjFrq7Utp+tf7kzhcc2oS0SHtguabET/KxupkLFLr5IU6nFb+DaWw1nw5sxciD6X9FgyfSyYME32+VgH0sgIAgCAICMz/KRiqWgnSQZa6Jg+3ZRcrGV8OLJWHlSx7OS/ucvxmGNKo5jolpgwuVtrdc3F+0dnTarYKa+TxWs2m/kOF8XE02ESC649BcqTh187orREz7fp0Se+/g6yBGy65dHEN7MrICAwsMHHsa97qrzU+suOodjK425ydjcvZ3mOoKqKh610eBWo3FzwFOpluEqVXBpe8thpP077nk329Fe1Rnh0Ob9s5u+UM/JjCPpfJP9PVnfw1N1Z0ufeTv5iSArHFlJ1KU32yrzIRV0owXSJZSiKZQBAYQHlicSyk3VUcGjuTC8TnGC3I9wrlN6itlGz3qtxc5mHgMgguG75G47RdUWV5F8uNfr8nQ4filxU7t7/BHYLP3so1aby95e2GuLz5fv7m6j1Z0o1yhLvfolXeNjK2M46SXtF06XzNuJpAug1WiHWv6H2MK6wr43QT+fkoM/Glj2NL9L9EriXNaNRLWnYOPBP8A7hTJNLshRTfRl73Bk6Q54H0gwCe0nYI20thJN6+D2Xo8hAEAQBAEAQBAYQHIs3q68RVd3e79DC47JlytkzucOPGiK/Y16NIvcGtEucYA7krVCLm1FfJussVcXJ+kdVyrJ6WHaNDBqi7tye911tGNCpLiuzicjKsuk+T6JFSSMEAQBAc363wBp4kv/DVuD6iAR+y5rylLhbzXydX4e9Tp4fMSPyDLDiawZB0i7ztDfdR8PHd1mvj5JWflKipv5+Do+aZRTxFIUnyGgiINxAjn0XS3Y0bYcJejkqMqdM3OPs36TA1oAsAIHsFviklpGhvb2z6WTAQBAEBTv8RMMSyk8fS0uB/+0Qf/ABj5VN5eEnFSReeEnFWSi/bRRwqFJv0dK2l7CwN79EhkGIdTxNMs3Lg2O4cYP6KVhzlC5cSH5CuM6Jcjq72gggiQdweV1utnFIyFkewgMoAgCAIAgCAIDWzGv4dJ7xu1riJ7gLXbLjBs2VQ5zUfycio03VHBoBLnGPclcfGLsnpe2d1Kca4bfpHRel+n/wCGbqqBpq3uJMNPC6PBwvox3L2cp5DPeRLUd8SwqxKwIAgCAIDSzDK6WI0+K0O0zG/O+3sFptohbrmtm6nIsp3wetn3gcvp0ARSYGg7xz7lZrphWtQWjFt9lr3N7NpbTUEAQBAEAQGnmeXMxDNFUEtkGxIuPZarqY2x4yN1N86ZcoezOBy2lQB8JgbO8c/KxVj11/pWhbkWWvc3shOpOlxiCalI6ahix+l36bwoWZ49WvlHpk/B8nKhcJdxNDo/I9FZ1So5hLJbpaZLXevbkLR4/D4TcpP0SfJ5/wBStQimt9l0KuihITOcydSr0W0vO55INOY8puHTxEH9VCyL3CcVHtv4JuPjqyuUp9JfP+xNNbE+qmEI+lkBAEAQBAEAQEP1ZW04OrHIj7mFDzpaokTfHx5ZEUVboHBh9Zz3NJ0CzrQHH07wqrxVXKbk16LrzVzjBQT9nQF0JzBlAEAQBAEAQBAEAQHnWqhgl23zzbhYbS9mUm3pH2smDKAIAgCAwgPKjhWMLixoBeZcRye68RhGO2l7PcrJSSTfo+6gMHTvFp7r0966PK99kT0/lDqOp9Z2utU+p3YcAKJi47r3Kb3JkvLyVbqMFqK9ImVMIYQBAEAQBAEAQGnm2BGIovpkxqFj2PBWnIqVtbh+Tdj3OmxTXwQ3SeAr4cPpVWjQTIeHckRAHxM2UPAospThL0TvI5FV7jZB9/gnsJhxTYGtJIH5nFx+5urCMeK0Vkpcns916MBAEAQBAEAQBAEAQBAEAQBAEAQBAEAQH//Z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AutoShape 13" descr="data:image/jpeg;base64,/9j/4AAQSkZJRgABAQAAAQABAAD/2wCEAAkGBhQSEBUSEBQVFRUSFRUWGBUUFRQXFRIVFBQVFBQUGBUXHCYeFxkjGRQUHy8gJCcpLCwsFR4xNTAqNSYrLCkBCQoKDgwOGA8PGSokHyUtKiw1MCwsKiwsKSwsLiksLCwqLDAsNCwsLCwsLDUuKSwqKiosNDUqLC4sLCwsLi0sLP/AABEIAG0BBQMBIgACEQEDEQH/xAAbAAACAwEBAQAAAAAAAAAAAAAABAECBQMGB//EADMQAAICAAQEBAQFBAMAAAAAAAABAhEDBCExBRJBUWFxgZEiobHwFBUywdETUmLhI0Lx/8QAGwEAAQUBAQAAAAAAAAAAAAAAAAECAwQFBgf/xAA0EQABBAAEBAMHBAEFAAAAAAABAAIDEQQFITESQVFhE3GhBiKBkbHR8BViweGSFBYjMkL/2gAMAwEAAhEDEQA/APuNkWKZrPcrpK2LLikuy+Zj4jOsHh5PDe7XyJUrYnOFgLVsDNjxXvH5g+K9o/MZ+vYCr8T0P2R4L+idxMxFaNpHP8bHWnt96dzIxJNttv0/2Vj5GS/2jAdpVdv7I+ilEC08Tiaq0rF3xWXgvQVxNddr6aFZJL76lLFZrNISI5f8a1/Ol89tCntiA3CaXEZv9Otb0lS9QjxSXXlKYWNPDS0pPWt0NYGaw5OpRim/DcuQlz3CE4h7JOfFrZ7a19SmGhrwghc3xKXh7FfzGfdeyIz2X5ZabPp2F2+5g4zFZhBM6F0rrHQ7/JTNawi6TP5hPuvZFocRm2opJtiuHGUv0xb8enuM5HDjF802k1sr27mnlpzAytdiJHNZ+41flajk4K90arUwrr4t/AuUjK9Vsy1neDZU0pmM8obp+fRkYOf5nXKy2azajo9X27Cv5o70S0MHEZlBhpiJJjpyDQa8zX8qZsZcNAtOLOeLKS2V+opDiy2a9jpPiUdlZa/VMI6Pi8Wh8j6hN8NwOyJ5iaf6VXdyGMHFvqrW9GPGa5m53LzdIviZtp3BcvgjNbnkDNS6yTtude+g86tSeC48lscwvmcy47K/XYzZ5qT3bOVlHE+07CC2Jh87A/gp7cOeZWph8Sj1TQ1DGT2aZgkwm07Togg9qHh3/K2x23+30TnYcclv2Q5pbsxfxc/7mTjZtyVOjS/3Rhi0kAg8rG6j/wBO5bKmu5azBw8Zxqug1Hib6pEsPtJhHj37b8PskMDhstSwszvzX/H5/wCiI8UXMr0XbcuszvBPdwtk9CPqEwwvHJaQHHCzMZbOyTVa9rgHNNhR0UjxDA1tNadHuKYeXnJql6vY21hq7ovRkz5NhsRL4so18z66/SlIJXNFBZD4ZPun7oWnBp09GegoXzGVU99+5Rx/s7BKy4Bwu+NHz+6eycg+8sYCZxptdmQedvaWOLTuFeGqiS0HMHCwarW+7u36ihTn++pq5bjpMMSGMa4Hex9Co5GB26ZzSXNpqgyuIoyTavzd14nGysfiejevZX7FrDYvEy4svg5m9RYHbnV9qTXNaG0VuYmEpx/cVweF1O5O0tlXXuyeH4U4tpp0+rY/R3kULJyyeWOnjruP66KkSRoDohROGLkYSdta+owBec1rtxaYlM1iKCVaV0T6fwQ8Vzw7i6f3oGdy0JO5OnWlujKb5bTe/jpoc1mWOkwsjg8cTHAimmiD3O+3y5KxGwOGirOT2e703/cvOCTqOy+vXUqpoJOkcU6Y+H4QZRcb5nqKH4dVbA1u1IBT6prS9VsQ5dk35eG5A7CTteI3NIJ5FODgRakAArGwnIAAEQgAAEIIb6JNt7JfehJD1+GO7+S6stYSEzTNYG3229eXcprjQTMeHTr/AK+4vjYbjfM9ey2Xh3s0+HzqNXerOv4OLnzvV9OyO9/RsNLG10DQ26v/ANacwLNX3VLxXA6pDC4ZJrWSW2y1XuO4HDoxvrfWWo1RWUPM2IMDh8PrEwA9efz3URe525VMPLxjsq8iS6iQXKrYJiuAMiMrFtCkAAVCx89l3GV9H90LG9iYdpp9TGxco4t6aLr4HA51kpjcZ4ASDZI6dfh/fZXYZr0K5AWwMHnmo20nd1vp0HZ5DDServzuvQzcJksuIg8cPaBrodzXopHzBpqkpk8v/UlWvKrtrr4WbMIpVFVovkJZHMqMVF1ot1t/6PJdTvMsw8OHgDIT5nmfl6KlI4k2VcCESaijUNAScsxOot9hj3BjS87BA1SfFls+3QRy7UXclzPt0SJxsZydsoeZYvNScW7EYcUTzIs+tgfD7rRbH7oDl3hh8+i0d69639UGJknzPlaa6K/qcAsf+rRPY0Swgkcwa5AaUNNknhEHQq8+aLala9dysXTT7fdFQr5FF0hbMyRh4RuLPFX4RrongaUVZkExg26VPtrRbEwZR/UqIpMFOIzNw23qKI9EoeLpUACFJFMNJ1AT7UgwK816LV9lqSwxSSuAjaSewtISBuun4ZvD5tXfTSzvLMR5eTChuq0X7jPDcNqDT3bd9l4Icw8JJUtD03D5eAz3TwhwHEABvXXl30vyWc5+q5ZTA5IpVrWvmMEEmyBSiQAAKhAAAIQVUEnfcsQhEKQABUIKzgmqfUsAhAIooWbPhrTuEq8+nk0Lx5sOVyjd6a9dehss5zhGSp6oyX5XC0h8HuuGorbvptqNNApRIdilMxl4JW3WnTcXxZpJThN6aU2csdJOo7LuczlcZnYEzmCNtDmN7B3B+dclZbDpdrewpWrLmTgcQkqUtVsakJWtDscBmEONZxRnbkd1UewsOqliuZUv6crp+XYaBlqaISscy6sEfNNBo2vPgaGY4a27g0r7r6HJ8LaTbl6Jafyedv8AZvGAuqqHO9/zur4xDEoANAc85paS08lODalb2V3dL3bpEnTK5Z4kv8U9X3rojWyyF+KkbBw8TQb50Op01+FjVRSENF2n8jkFF8zdy+S8kMZnBUotex1Kpu3a07npogjbH4LW02qoLOs3axMHL88+W6W7rfyNLGykeVRiq7aF/wAGufnWj6+J1xE603M/BZazDYZ0Lmg3d/uHf6KR8hc61hTjunst+2mpq5BLk5kqvUUwcT4+WSVSeq7Pui2c4hpUdK7/AEMjAOw+XxulDj7x4Q2teIUDXnp00q9VK8Oeapd8lmficZPW7XkO2ZseXmU7drdJaa6DuG03ad34nQYR5DAwuBq613HL49VA7e1aE3bTWi28S4HOcHdp0XNWjqmrqByWLpdM6Jjg4FIpAAFQiwKRTt3t0LSQl6IQ2SVhGlrqWAIQBFkioUNAokgCFg42HyyaZQ1s5k+ZXs0ZJ5ZnGXOwU37XWR9vgtGKTjCC0cRrVNoqQo8zUesml6dShg45JJmMjJBJAscu6e8gAkrZyOO5wTfj6roxkiMaJPYGN4WgXazCobArNPoXFtIsjiGClK11+oqOcTi+ZPpQmeU5ywNxsgDa1/D8d1pRf9AqzWn36m9g8qilGqWmhiYeC5y5Vppbb6LY7Y1/1FCPdLTwWr+R0GRPfhYA4tvxHADrzs+QpQTAOPkteEKbd7/IuUU9ar16FztW1WiqIAAHISWbyHNrHR/UWeVuVyg++j0b8jWZxx8wo7sz58Nh2XK+m62TpV9dRv3Tw5x0WfgYSXwtS+J3dVQYmU6wdvsmVzGdcno2l97nHCxOV2u1e5yk2a4JzvALbZqOLSx04a/PorIifvzXfDxp1raT0Teu3kPRxWqT1X938ifD8xT5ZbPbzNM6LK3RzYdr43k+ZsjsVBJYdRClMpGWrtbfMpgzttp6dq2ZWadS5tV07ml4lgOA6qOkxYC+FhUuuvTsSSBxrUIpMAAD0iAAAQqTha3osiQErW0IAAFQuWYlUG/AwzU4lL4PNmZhwcpKMd/kkcJn7JMXjWYeIWQPqrkBDWFxVXb+GOre38m1lspGCVJX1fV99SuSyKgu8u9DR0WU5Y3AREXbjuf4Cglk4ygAA2VEgAAEJTP4PNDy1MdzS+9T0TRzjloraK9jn8xyOPGzCUurSjpv9vkp45iwUlOGZSlzyXxS6dl2GVlY8/PWp2RJtRwRxsaxo0bt2UJJJtRRIATJEAAAhDM7imHon6GiUxcJSVSVopY7CjFwOhJq+fRPY7hNrz/P218tfoWa72vM3oYSWyS8kc8fKqe69exzUnsswR+488Xfb8+KsDEm9QsSUtDbyTbw4829IzY5D/kUZNtb6LR13NhF3IcukwbHmQ6k1XkmTSB1UoJoUzuajFVu3pS3L5NSUfj36eXibrZw+QsaLA58genn+FQ1paYoCQLCagAAEIAABCAAAQgAAEJDicG0mtlucuFqoyapyfTy21NOiFBIzhl7W4p2JB1Ir+x09VJxnh4UYbdaqn2JbJIRoKNEZWSACoQAACEAAAhAAAIQAACEAAAhAAAIQAACFFAyQBC4/hY83NWvc60SAgaBshAAAqF//9k="/>
          <p:cNvSpPr>
            <a:spLocks noChangeAspect="1" noChangeArrowheads="1"/>
          </p:cNvSpPr>
          <p:nvPr/>
        </p:nvSpPr>
        <p:spPr bwMode="auto">
          <a:xfrm>
            <a:off x="30162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975296" y="0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16F9B-4670-4772-907F-AF45C73C09CE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id="{FEFD3848-B46F-45BC-BBAF-21355CDE1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76200"/>
            <a:ext cx="3886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it-IT" sz="2800" b="1" dirty="0" smtClean="0">
                <a:solidFill>
                  <a:srgbClr val="FFFF00"/>
                </a:solidFill>
                <a:cs typeface="Arial" charset="0"/>
              </a:rPr>
              <a:t>Event rate </a:t>
            </a:r>
            <a:r>
              <a:rPr lang="de-DE" altLang="it-IT" sz="2800" b="1" dirty="0" err="1" smtClean="0">
                <a:solidFill>
                  <a:srgbClr val="FFFF00"/>
                </a:solidFill>
                <a:cs typeface="Arial" charset="0"/>
              </a:rPr>
              <a:t>estimate</a:t>
            </a:r>
            <a:r>
              <a:rPr lang="en-US" altLang="it-IT" sz="2800" b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800" dirty="0">
              <a:solidFill>
                <a:srgbClr val="FFFF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2713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554</Words>
  <Application>Microsoft Office PowerPoint</Application>
  <PresentationFormat>Bildschirmpräsentation (4:3)</PresentationFormat>
  <Paragraphs>115</Paragraphs>
  <Slides>11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11</vt:i4>
      </vt:variant>
    </vt:vector>
  </HeadingPairs>
  <TitlesOfParts>
    <vt:vector size="21" baseType="lpstr">
      <vt:lpstr>ＭＳ Ｐゴシック</vt:lpstr>
      <vt:lpstr>Arial</vt:lpstr>
      <vt:lpstr>Calibri</vt:lpstr>
      <vt:lpstr>FrankRuehl</vt:lpstr>
      <vt:lpstr>Impact</vt:lpstr>
      <vt:lpstr>Times New Roman</vt:lpstr>
      <vt:lpstr>Default Design</vt:lpstr>
      <vt:lpstr>1_Default Design</vt:lpstr>
      <vt:lpstr>2_Default Design</vt:lpstr>
      <vt:lpstr>NewsPrint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Nina</dc:creator>
  <cp:lastModifiedBy>Heinz, Sophia Dr.</cp:lastModifiedBy>
  <cp:revision>146</cp:revision>
  <dcterms:created xsi:type="dcterms:W3CDTF">2018-10-03T13:19:38Z</dcterms:created>
  <dcterms:modified xsi:type="dcterms:W3CDTF">2023-05-31T11:42:02Z</dcterms:modified>
</cp:coreProperties>
</file>