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  <p:sldMasterId id="2147483694" r:id="rId2"/>
  </p:sldMasterIdLst>
  <p:notesMasterIdLst>
    <p:notesMasterId r:id="rId29"/>
  </p:notesMasterIdLst>
  <p:handoutMasterIdLst>
    <p:handoutMasterId r:id="rId30"/>
  </p:handoutMasterIdLst>
  <p:sldIdLst>
    <p:sldId id="261" r:id="rId3"/>
    <p:sldId id="323" r:id="rId4"/>
    <p:sldId id="262" r:id="rId5"/>
    <p:sldId id="324" r:id="rId6"/>
    <p:sldId id="351" r:id="rId7"/>
    <p:sldId id="266" r:id="rId8"/>
    <p:sldId id="312" r:id="rId9"/>
    <p:sldId id="273" r:id="rId10"/>
    <p:sldId id="331" r:id="rId11"/>
    <p:sldId id="332" r:id="rId12"/>
    <p:sldId id="352" r:id="rId13"/>
    <p:sldId id="334" r:id="rId14"/>
    <p:sldId id="335" r:id="rId15"/>
    <p:sldId id="336" r:id="rId16"/>
    <p:sldId id="346" r:id="rId17"/>
    <p:sldId id="347" r:id="rId18"/>
    <p:sldId id="337" r:id="rId19"/>
    <p:sldId id="263" r:id="rId20"/>
    <p:sldId id="326" r:id="rId21"/>
    <p:sldId id="343" r:id="rId22"/>
    <p:sldId id="344" r:id="rId23"/>
    <p:sldId id="348" r:id="rId24"/>
    <p:sldId id="350" r:id="rId25"/>
    <p:sldId id="339" r:id="rId26"/>
    <p:sldId id="345" r:id="rId27"/>
    <p:sldId id="342" r:id="rId2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0A0B7F-881C-48CB-B5CE-2154043B0194}" v="202" dt="2023-05-30T17:41:59.3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38" autoAdjust="0"/>
    <p:restoredTop sz="96713" autoAdjust="0"/>
  </p:normalViewPr>
  <p:slideViewPr>
    <p:cSldViewPr snapToGrid="0" snapToObjects="1">
      <p:cViewPr varScale="1">
        <p:scale>
          <a:sx n="63" d="100"/>
          <a:sy n="63" d="100"/>
        </p:scale>
        <p:origin x="560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31-5-2023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31-5-2023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6CEF-0ADA-4238-B50C-1350172A3869}" type="datetime1">
              <a:rPr lang="nl-BE" smtClean="0"/>
              <a:t>31/05/2023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401-FF57-4522-B8BC-9186C08544CC}" type="datetime1">
              <a:rPr lang="nl-BE" smtClean="0"/>
              <a:t>31/05/2023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261A-01F5-42CF-9A61-A909FE704659}" type="datetime1">
              <a:rPr lang="nl-BE" smtClean="0"/>
              <a:t>31/05/2023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5E5D8-5DA6-4E4A-8F30-6E5F24AAB4C1}" type="datetime1">
              <a:rPr lang="nl-BE" smtClean="0"/>
              <a:t>31/05/2023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B9A3-65E7-4FAB-9201-661C994A9A0F}" type="datetime1">
              <a:rPr lang="nl-BE" smtClean="0"/>
              <a:t>31/05/2023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430C-1387-4E77-9D51-0D073377E17D}" type="datetime1">
              <a:rPr lang="nl-BE" smtClean="0"/>
              <a:t>31/05/2023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13EC-4186-4492-AAE9-189F708E7660}" type="datetime1">
              <a:rPr lang="nl-BE" smtClean="0"/>
              <a:t>31/05/2023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841C-49E8-4BDD-8A4E-42C2CBE10ED9}" type="datetime1">
              <a:rPr lang="nl-BE" smtClean="0"/>
              <a:t>31/05/2023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0787-C55D-4679-965E-D408A5E63CD7}" type="datetime1">
              <a:rPr lang="nl-BE" smtClean="0"/>
              <a:t>31/05/2023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C613-91B1-442C-B94B-B95924581634}" type="datetime1">
              <a:rPr lang="nl-BE" smtClean="0"/>
              <a:t>31/05/2023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972B7B2D-A589-43A3-AAA9-C98B785A4EC1}" type="datetime1">
              <a:rPr lang="nl-BE" smtClean="0"/>
              <a:t>31/05/2023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GB"/>
              <a:t>Insitute for Nuclear and Radiation Physics, Nuclear Moments Group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58ACFB56-2562-4801-910D-08B55E8DBFB1}" type="datetime1">
              <a:rPr lang="nl-BE" smtClean="0"/>
              <a:t>31/05/2023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fp.physics.northwestern.edu/gabrielse-group/acme-electron-edm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0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80.png"/><Relationship Id="rId7" Type="http://schemas.openxmlformats.org/officeDocument/2006/relationships/image" Target="../media/image1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0.png"/><Relationship Id="rId4" Type="http://schemas.openxmlformats.org/officeDocument/2006/relationships/image" Target="../media/image90.png"/><Relationship Id="rId9" Type="http://schemas.openxmlformats.org/officeDocument/2006/relationships/image" Target="../media/image1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575999" y="1282520"/>
            <a:ext cx="11040002" cy="1633055"/>
          </a:xfrm>
        </p:spPr>
        <p:txBody>
          <a:bodyPr>
            <a:normAutofit/>
          </a:bodyPr>
          <a:lstStyle/>
          <a:p>
            <a:r>
              <a:rPr lang="en-US" sz="4400" dirty="0"/>
              <a:t>IS663: Rotational and Hyperfine Structure of RaF Molecules</a:t>
            </a:r>
            <a:endParaRPr lang="en-US" sz="8000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9003430" cy="1330216"/>
          </a:xfrm>
        </p:spPr>
        <p:txBody>
          <a:bodyPr>
            <a:normAutofit lnSpcReduction="10000"/>
          </a:bodyPr>
          <a:lstStyle/>
          <a:p>
            <a:r>
              <a:rPr lang="nl-NL" dirty="0"/>
              <a:t>INTC-P-555-ADD-1</a:t>
            </a:r>
          </a:p>
          <a:p>
            <a:r>
              <a:rPr lang="nl-NL" dirty="0"/>
              <a:t>Request: </a:t>
            </a:r>
            <a:r>
              <a:rPr lang="en-US" dirty="0"/>
              <a:t>19 shifts with a pre-irradiated target</a:t>
            </a:r>
          </a:p>
          <a:p>
            <a:r>
              <a:rPr lang="nl-NL" b="1" dirty="0"/>
              <a:t>May 31, 2023 – 73rd INTC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1420DB0-5439-4C50-8594-41CD3E572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2339" y="3616384"/>
            <a:ext cx="4469661" cy="1139273"/>
          </a:xfrm>
          <a:prstGeom prst="rect">
            <a:avLst/>
          </a:prstGeom>
        </p:spPr>
      </p:pic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A041BEF1-0CF0-D814-0ECA-5D21F7E03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6340" y="5185399"/>
            <a:ext cx="2433089" cy="1544448"/>
          </a:xfrm>
          <a:prstGeom prst="rect">
            <a:avLst/>
          </a:prstGeom>
        </p:spPr>
      </p:pic>
      <p:pic>
        <p:nvPicPr>
          <p:cNvPr id="3" name="Picture 2" descr="A picture containing arrow&#10;&#10;Description automatically generated">
            <a:extLst>
              <a:ext uri="{FF2B5EF4-FFF2-40B4-BE49-F238E27FC236}">
                <a16:creationId xmlns:a16="http://schemas.microsoft.com/office/drawing/2014/main" id="{F7469672-5BA4-4F61-CF70-5A9778B1A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1122" y="5316469"/>
            <a:ext cx="2276499" cy="1282309"/>
          </a:xfrm>
          <a:prstGeom prst="rect">
            <a:avLst/>
          </a:prstGeom>
        </p:spPr>
      </p:pic>
      <p:sp>
        <p:nvSpPr>
          <p:cNvPr id="4" name="Ondertitel 8">
            <a:extLst>
              <a:ext uri="{FF2B5EF4-FFF2-40B4-BE49-F238E27FC236}">
                <a16:creationId xmlns:a16="http://schemas.microsoft.com/office/drawing/2014/main" id="{065A449E-F261-3F08-4BB7-353E3917BDAC}"/>
              </a:ext>
            </a:extLst>
          </p:cNvPr>
          <p:cNvSpPr txBox="1">
            <a:spLocks/>
          </p:cNvSpPr>
          <p:nvPr/>
        </p:nvSpPr>
        <p:spPr>
          <a:xfrm>
            <a:off x="575999" y="3220720"/>
            <a:ext cx="7521521" cy="17572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None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600" dirty="0">
                <a:solidFill>
                  <a:schemeClr val="bg1"/>
                </a:solidFill>
              </a:rPr>
              <a:t>M. Athanasakis-Kaklamanakis, M. Au, S. W. </a:t>
            </a:r>
            <a:r>
              <a:rPr lang="nl-NL" sz="1600" dirty="0" err="1">
                <a:solidFill>
                  <a:schemeClr val="bg1"/>
                </a:solidFill>
              </a:rPr>
              <a:t>Bai</a:t>
            </a:r>
            <a:r>
              <a:rPr lang="nl-NL" sz="1600" dirty="0">
                <a:solidFill>
                  <a:schemeClr val="bg1"/>
                </a:solidFill>
              </a:rPr>
              <a:t>, Y. </a:t>
            </a:r>
            <a:r>
              <a:rPr lang="nl-NL" sz="1600" dirty="0" err="1">
                <a:solidFill>
                  <a:schemeClr val="bg1"/>
                </a:solidFill>
              </a:rPr>
              <a:t>Balasmeh</a:t>
            </a:r>
            <a:r>
              <a:rPr lang="nl-NL" sz="1600" dirty="0">
                <a:solidFill>
                  <a:schemeClr val="bg1"/>
                </a:solidFill>
              </a:rPr>
              <a:t>, R. Berger, </a:t>
            </a:r>
            <a:br>
              <a:rPr lang="nl-NL" sz="1600" dirty="0">
                <a:solidFill>
                  <a:schemeClr val="bg1"/>
                </a:solidFill>
              </a:rPr>
            </a:br>
            <a:r>
              <a:rPr lang="nl-NL" sz="1600" dirty="0">
                <a:solidFill>
                  <a:schemeClr val="bg1"/>
                </a:solidFill>
              </a:rPr>
              <a:t>A. A. Breier, K. </a:t>
            </a:r>
            <a:r>
              <a:rPr lang="nl-NL" sz="1600" dirty="0" err="1">
                <a:solidFill>
                  <a:schemeClr val="bg1"/>
                </a:solidFill>
              </a:rPr>
              <a:t>Chrysalidis</a:t>
            </a:r>
            <a:r>
              <a:rPr lang="nl-NL" sz="1600" dirty="0">
                <a:solidFill>
                  <a:schemeClr val="bg1"/>
                </a:solidFill>
              </a:rPr>
              <a:t>, T. E. </a:t>
            </a:r>
            <a:r>
              <a:rPr lang="nl-NL" sz="1600" dirty="0" err="1">
                <a:solidFill>
                  <a:schemeClr val="bg1"/>
                </a:solidFill>
              </a:rPr>
              <a:t>Cocolios</a:t>
            </a:r>
            <a:r>
              <a:rPr lang="nl-NL" sz="1600" dirty="0">
                <a:solidFill>
                  <a:schemeClr val="bg1"/>
                </a:solidFill>
              </a:rPr>
              <a:t>, C. M. </a:t>
            </a:r>
            <a:r>
              <a:rPr lang="nl-NL" sz="1600" dirty="0" err="1">
                <a:solidFill>
                  <a:schemeClr val="bg1"/>
                </a:solidFill>
              </a:rPr>
              <a:t>Fajardo-Zambrano</a:t>
            </a:r>
            <a:r>
              <a:rPr lang="nl-NL" sz="1600" dirty="0">
                <a:solidFill>
                  <a:schemeClr val="bg1"/>
                </a:solidFill>
              </a:rPr>
              <a:t>, </a:t>
            </a:r>
            <a:br>
              <a:rPr lang="nl-NL" sz="1600" dirty="0">
                <a:solidFill>
                  <a:schemeClr val="bg1"/>
                </a:solidFill>
              </a:rPr>
            </a:br>
            <a:r>
              <a:rPr lang="nl-NL" sz="1600" dirty="0">
                <a:solidFill>
                  <a:schemeClr val="bg1"/>
                </a:solidFill>
              </a:rPr>
              <a:t>V. N. </a:t>
            </a:r>
            <a:r>
              <a:rPr lang="nl-NL" sz="1600" dirty="0" err="1">
                <a:solidFill>
                  <a:schemeClr val="bg1"/>
                </a:solidFill>
              </a:rPr>
              <a:t>Fedoseev</a:t>
            </a:r>
            <a:r>
              <a:rPr lang="nl-NL" sz="1600" dirty="0">
                <a:solidFill>
                  <a:schemeClr val="bg1"/>
                </a:solidFill>
              </a:rPr>
              <a:t>, K. T. </a:t>
            </a:r>
            <a:r>
              <a:rPr lang="nl-NL" sz="1600" dirty="0" err="1">
                <a:solidFill>
                  <a:schemeClr val="bg1"/>
                </a:solidFill>
              </a:rPr>
              <a:t>Flanagan</a:t>
            </a:r>
            <a:r>
              <a:rPr lang="nl-NL" sz="1600" dirty="0">
                <a:solidFill>
                  <a:schemeClr val="bg1"/>
                </a:solidFill>
              </a:rPr>
              <a:t>, S. </a:t>
            </a:r>
            <a:r>
              <a:rPr lang="nl-NL" sz="1600" dirty="0" err="1">
                <a:solidFill>
                  <a:schemeClr val="bg1"/>
                </a:solidFill>
              </a:rPr>
              <a:t>Franchoo</a:t>
            </a:r>
            <a:r>
              <a:rPr lang="nl-NL" sz="1600" dirty="0">
                <a:solidFill>
                  <a:schemeClr val="bg1"/>
                </a:solidFill>
              </a:rPr>
              <a:t>, R. F. </a:t>
            </a:r>
            <a:r>
              <a:rPr lang="nl-NL" sz="1600" dirty="0" err="1">
                <a:solidFill>
                  <a:schemeClr val="bg1"/>
                </a:solidFill>
              </a:rPr>
              <a:t>Garcia</a:t>
            </a:r>
            <a:r>
              <a:rPr lang="nl-NL" sz="1600" dirty="0">
                <a:solidFill>
                  <a:schemeClr val="bg1"/>
                </a:solidFill>
              </a:rPr>
              <a:t> </a:t>
            </a:r>
            <a:r>
              <a:rPr lang="nl-NL" sz="1600" dirty="0" err="1">
                <a:solidFill>
                  <a:schemeClr val="bg1"/>
                </a:solidFill>
              </a:rPr>
              <a:t>Ruiz</a:t>
            </a:r>
            <a:r>
              <a:rPr lang="nl-NL" sz="1600" dirty="0">
                <a:solidFill>
                  <a:schemeClr val="bg1"/>
                </a:solidFill>
              </a:rPr>
              <a:t>, T. F. Giesen, </a:t>
            </a:r>
            <a:br>
              <a:rPr lang="nl-NL" sz="1600" dirty="0">
                <a:solidFill>
                  <a:schemeClr val="bg1"/>
                </a:solidFill>
              </a:rPr>
            </a:br>
            <a:r>
              <a:rPr lang="nl-NL" sz="1600" dirty="0">
                <a:solidFill>
                  <a:schemeClr val="bg1"/>
                </a:solidFill>
              </a:rPr>
              <a:t>D. </a:t>
            </a:r>
            <a:r>
              <a:rPr lang="nl-NL" sz="1600" dirty="0" err="1">
                <a:solidFill>
                  <a:schemeClr val="bg1"/>
                </a:solidFill>
              </a:rPr>
              <a:t>Gonzalez-Acevedo</a:t>
            </a:r>
            <a:r>
              <a:rPr lang="nl-NL" sz="1600" dirty="0">
                <a:solidFill>
                  <a:schemeClr val="bg1"/>
                </a:solidFill>
              </a:rPr>
              <a:t>, R. P. de Groote, D. </a:t>
            </a:r>
            <a:r>
              <a:rPr lang="nl-NL" sz="1600" dirty="0" err="1">
                <a:solidFill>
                  <a:schemeClr val="bg1"/>
                </a:solidFill>
              </a:rPr>
              <a:t>Hanstorp</a:t>
            </a:r>
            <a:r>
              <a:rPr lang="nl-NL" sz="1600" dirty="0">
                <a:solidFill>
                  <a:schemeClr val="bg1"/>
                </a:solidFill>
              </a:rPr>
              <a:t>, A. Koszorus, L. Lalanne, </a:t>
            </a:r>
            <a:br>
              <a:rPr lang="nl-NL" sz="1600" dirty="0">
                <a:solidFill>
                  <a:schemeClr val="bg1"/>
                </a:solidFill>
              </a:rPr>
            </a:br>
            <a:r>
              <a:rPr lang="nl-NL" sz="1600" dirty="0">
                <a:solidFill>
                  <a:schemeClr val="bg1"/>
                </a:solidFill>
              </a:rPr>
              <a:t>P. </a:t>
            </a:r>
            <a:r>
              <a:rPr lang="nl-NL" sz="1600" dirty="0" err="1">
                <a:solidFill>
                  <a:schemeClr val="bg1"/>
                </a:solidFill>
              </a:rPr>
              <a:t>Lassegues</a:t>
            </a:r>
            <a:r>
              <a:rPr lang="nl-NL" sz="1600" dirty="0">
                <a:solidFill>
                  <a:schemeClr val="bg1"/>
                </a:solidFill>
              </a:rPr>
              <a:t>, Y. </a:t>
            </a:r>
            <a:r>
              <a:rPr lang="nl-NL" sz="1600" dirty="0" err="1">
                <a:solidFill>
                  <a:schemeClr val="bg1"/>
                </a:solidFill>
              </a:rPr>
              <a:t>Liu</a:t>
            </a:r>
            <a:r>
              <a:rPr lang="nl-NL" sz="1600" dirty="0">
                <a:solidFill>
                  <a:schemeClr val="bg1"/>
                </a:solidFill>
              </a:rPr>
              <a:t>, K. M. Lynch, B. A. </a:t>
            </a:r>
            <a:r>
              <a:rPr lang="nl-NL" sz="1600" dirty="0" err="1">
                <a:solidFill>
                  <a:schemeClr val="bg1"/>
                </a:solidFill>
              </a:rPr>
              <a:t>Marsh</a:t>
            </a:r>
            <a:r>
              <a:rPr lang="nl-NL" sz="1600" dirty="0">
                <a:solidFill>
                  <a:schemeClr val="bg1"/>
                </a:solidFill>
              </a:rPr>
              <a:t>, A. </a:t>
            </a:r>
            <a:r>
              <a:rPr lang="nl-NL" sz="1600" dirty="0" err="1">
                <a:solidFill>
                  <a:schemeClr val="bg1"/>
                </a:solidFill>
              </a:rPr>
              <a:t>McGlone</a:t>
            </a:r>
            <a:r>
              <a:rPr lang="nl-NL" sz="1600" dirty="0">
                <a:solidFill>
                  <a:schemeClr val="bg1"/>
                </a:solidFill>
              </a:rPr>
              <a:t>, W. C. Mei, </a:t>
            </a:r>
            <a:br>
              <a:rPr lang="nl-NL" sz="1600" dirty="0">
                <a:solidFill>
                  <a:schemeClr val="bg1"/>
                </a:solidFill>
              </a:rPr>
            </a:br>
            <a:r>
              <a:rPr lang="nl-NL" sz="1600" dirty="0">
                <a:solidFill>
                  <a:schemeClr val="bg1"/>
                </a:solidFill>
              </a:rPr>
              <a:t>G. Neyens, L. Nies, F. C. </a:t>
            </a:r>
            <a:r>
              <a:rPr lang="nl-NL" sz="1600" dirty="0" err="1">
                <a:solidFill>
                  <a:schemeClr val="bg1"/>
                </a:solidFill>
              </a:rPr>
              <a:t>Pastrana</a:t>
            </a:r>
            <a:r>
              <a:rPr lang="nl-NL" sz="1600" dirty="0">
                <a:solidFill>
                  <a:schemeClr val="bg1"/>
                </a:solidFill>
              </a:rPr>
              <a:t> Cruz, J. R. </a:t>
            </a:r>
            <a:r>
              <a:rPr lang="nl-NL" sz="1600" dirty="0" err="1">
                <a:solidFill>
                  <a:schemeClr val="bg1"/>
                </a:solidFill>
              </a:rPr>
              <a:t>Reilly</a:t>
            </a:r>
            <a:r>
              <a:rPr lang="nl-NL" sz="1600" dirty="0">
                <a:solidFill>
                  <a:schemeClr val="bg1"/>
                </a:solidFill>
              </a:rPr>
              <a:t>, S. </a:t>
            </a:r>
            <a:r>
              <a:rPr lang="nl-NL" sz="1600" dirty="0" err="1">
                <a:solidFill>
                  <a:schemeClr val="bg1"/>
                </a:solidFill>
              </a:rPr>
              <a:t>Rothe</a:t>
            </a:r>
            <a:r>
              <a:rPr lang="nl-NL" sz="1600" dirty="0">
                <a:solidFill>
                  <a:schemeClr val="bg1"/>
                </a:solidFill>
              </a:rPr>
              <a:t>, M. R. Tarbutt, </a:t>
            </a:r>
            <a:br>
              <a:rPr lang="nl-NL" sz="1600" dirty="0">
                <a:solidFill>
                  <a:schemeClr val="bg1"/>
                </a:solidFill>
              </a:rPr>
            </a:br>
            <a:r>
              <a:rPr lang="nl-NL" sz="1600" dirty="0">
                <a:solidFill>
                  <a:schemeClr val="bg1"/>
                </a:solidFill>
              </a:rPr>
              <a:t>J. </a:t>
            </a:r>
            <a:r>
              <a:rPr lang="nl-NL" sz="1600" dirty="0" err="1">
                <a:solidFill>
                  <a:schemeClr val="bg1"/>
                </a:solidFill>
              </a:rPr>
              <a:t>Trujillo</a:t>
            </a:r>
            <a:r>
              <a:rPr lang="nl-NL" sz="1600" dirty="0">
                <a:solidFill>
                  <a:schemeClr val="bg1"/>
                </a:solidFill>
              </a:rPr>
              <a:t>, S.-M. Udrescu, B. van den Borne, J. </a:t>
            </a:r>
            <a:r>
              <a:rPr lang="nl-NL" sz="1600" dirty="0" err="1">
                <a:solidFill>
                  <a:schemeClr val="bg1"/>
                </a:solidFill>
              </a:rPr>
              <a:t>Warbinek</a:t>
            </a:r>
            <a:r>
              <a:rPr lang="nl-NL" sz="1600" dirty="0">
                <a:solidFill>
                  <a:schemeClr val="bg1"/>
                </a:solidFill>
              </a:rPr>
              <a:t>, S. G. Wilkins, X. F. Yang</a:t>
            </a:r>
            <a:endParaRPr lang="nl-NL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3EB06D-5CB4-705D-6DB2-72A794880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1C46A-2E43-3674-F0CD-4635EA3A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178EEF5-0997-D543-EE57-4F9FE757F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Laser-cooling scheme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BE6A6EF-EF54-343B-34E4-41E655B03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21" y="1507712"/>
            <a:ext cx="5002748" cy="465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11FE0602-865E-B728-8A12-EFA0A9CC0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064" y="1440958"/>
            <a:ext cx="4061368" cy="468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66E21E-3065-D481-BD0B-92DF22837EC9}"/>
              </a:ext>
            </a:extLst>
          </p:cNvPr>
          <p:cNvSpPr txBox="1"/>
          <p:nvPr/>
        </p:nvSpPr>
        <p:spPr>
          <a:xfrm>
            <a:off x="8716134" y="5419873"/>
            <a:ext cx="3163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Need just 3 lasers!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ACCA10-F655-6259-B471-A8750BBF80CA}"/>
              </a:ext>
            </a:extLst>
          </p:cNvPr>
          <p:cNvSpPr txBox="1"/>
          <p:nvPr/>
        </p:nvSpPr>
        <p:spPr>
          <a:xfrm>
            <a:off x="8229261" y="712705"/>
            <a:ext cx="353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S.M. Udrescu, S.G. Wilkins, CRIS </a:t>
            </a:r>
            <a:r>
              <a:rPr lang="en-US" i="1" dirty="0"/>
              <a:t>et al.</a:t>
            </a:r>
            <a:r>
              <a:rPr lang="en-US" dirty="0"/>
              <a:t>, Under review (2023)</a:t>
            </a:r>
          </a:p>
        </p:txBody>
      </p:sp>
    </p:spTree>
    <p:extLst>
      <p:ext uri="{BB962C8B-B14F-4D97-AF65-F5344CB8AC3E}">
        <p14:creationId xmlns:p14="http://schemas.microsoft.com/office/powerpoint/2010/main" val="21055361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ADBF23-3E7F-2068-10DF-128E7DB1E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4415" y="3272967"/>
            <a:ext cx="9003170" cy="15930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rgbClr val="2F4D5D"/>
                </a:solidFill>
              </a:rPr>
              <a:t>A lot of progress!</a:t>
            </a:r>
          </a:p>
          <a:p>
            <a:pPr marL="0" indent="0" algn="ctr">
              <a:buNone/>
            </a:pPr>
            <a:r>
              <a:rPr lang="en-US" sz="3200" dirty="0">
                <a:solidFill>
                  <a:srgbClr val="2F4D5D"/>
                </a:solidFill>
              </a:rPr>
              <a:t>So far, measurements without radium spin</a:t>
            </a:r>
            <a:endParaRPr lang="LID4096" dirty="0">
              <a:solidFill>
                <a:srgbClr val="2F4D5D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C9C2F1-C09D-3924-F944-FA1B6CEDB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DCD47-E4E3-B06F-753F-6FF31069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33D270A-274C-BCBB-D328-6AB1CC171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further down the Hamiltonian…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3B7423-04A5-1D72-504C-24B6142317B0}"/>
                  </a:ext>
                </a:extLst>
              </p:cNvPr>
              <p:cNvSpPr txBox="1"/>
              <p:nvPr/>
            </p:nvSpPr>
            <p:spPr>
              <a:xfrm>
                <a:off x="1594415" y="2019850"/>
                <a:ext cx="9003170" cy="698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p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RaF</m:t>
                          </m:r>
                        </m:sup>
                      </m:sSup>
                      <m:r>
                        <a:rPr lang="en-US" sz="3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el</m:t>
                          </m:r>
                        </m:sub>
                      </m:sSub>
                      <m:r>
                        <a:rPr lang="en-US" sz="3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vib</m:t>
                          </m:r>
                        </m:sub>
                      </m:sSub>
                      <m:r>
                        <a:rPr lang="en-US" sz="3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rot</m:t>
                          </m:r>
                        </m:sub>
                      </m:sSub>
                      <m:r>
                        <a:rPr lang="en-US" sz="3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hfs</m:t>
                          </m:r>
                        </m:sub>
                      </m:sSub>
                      <m:r>
                        <a:rPr lang="en-US" sz="3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LID4096" sz="3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3B7423-04A5-1D72-504C-24B6142317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4415" y="2019850"/>
                <a:ext cx="9003170" cy="6985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1180822-ADEA-B04C-64D4-7270E73E7E47}"/>
              </a:ext>
            </a:extLst>
          </p:cNvPr>
          <p:cNvSpPr/>
          <p:nvPr/>
        </p:nvSpPr>
        <p:spPr>
          <a:xfrm>
            <a:off x="1594415" y="1892525"/>
            <a:ext cx="9003170" cy="96520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C2E801-F10F-DCA0-9D7E-B2782D084339}"/>
              </a:ext>
            </a:extLst>
          </p:cNvPr>
          <p:cNvSpPr txBox="1"/>
          <p:nvPr/>
        </p:nvSpPr>
        <p:spPr>
          <a:xfrm>
            <a:off x="3603680" y="1739518"/>
            <a:ext cx="6078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olidFill>
                  <a:srgbClr val="00B050"/>
                </a:solidFill>
              </a:rPr>
              <a:t>✓</a:t>
            </a:r>
            <a:endParaRPr lang="LID4096" sz="44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EE9511-E4DC-3B82-96FD-A8BDE6A9741E}"/>
              </a:ext>
            </a:extLst>
          </p:cNvPr>
          <p:cNvSpPr txBox="1"/>
          <p:nvPr/>
        </p:nvSpPr>
        <p:spPr>
          <a:xfrm>
            <a:off x="4883840" y="1739518"/>
            <a:ext cx="6078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olidFill>
                  <a:srgbClr val="00B050"/>
                </a:solidFill>
              </a:rPr>
              <a:t>✓</a:t>
            </a:r>
            <a:endParaRPr lang="LID4096" sz="44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1ADE4E-4EB1-5D24-E8BF-24AD502E609D}"/>
              </a:ext>
            </a:extLst>
          </p:cNvPr>
          <p:cNvSpPr txBox="1"/>
          <p:nvPr/>
        </p:nvSpPr>
        <p:spPr>
          <a:xfrm>
            <a:off x="6164000" y="1739518"/>
            <a:ext cx="6078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00B050"/>
                </a:solidFill>
              </a:rPr>
              <a:t>✓</a:t>
            </a:r>
            <a:endParaRPr lang="LID4096" sz="4400" dirty="0">
              <a:solidFill>
                <a:srgbClr val="00B050"/>
              </a:solidFill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969BC214-324A-560C-995E-11ED0954C4D8}"/>
              </a:ext>
            </a:extLst>
          </p:cNvPr>
          <p:cNvSpPr txBox="1">
            <a:spLocks/>
          </p:cNvSpPr>
          <p:nvPr/>
        </p:nvSpPr>
        <p:spPr>
          <a:xfrm>
            <a:off x="2646327" y="4617889"/>
            <a:ext cx="6899345" cy="1452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3200" dirty="0">
                <a:solidFill>
                  <a:srgbClr val="FF0000"/>
                </a:solidFill>
              </a:rPr>
              <a:t>Hyperfine structure needed to study electron-nucleus interactions!</a:t>
            </a:r>
            <a:endParaRPr lang="LID4096" dirty="0">
              <a:solidFill>
                <a:srgbClr val="FF000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8CB9811-EFC8-E2FA-574F-00E28DD3E658}"/>
              </a:ext>
            </a:extLst>
          </p:cNvPr>
          <p:cNvSpPr/>
          <p:nvPr/>
        </p:nvSpPr>
        <p:spPr>
          <a:xfrm>
            <a:off x="7061200" y="1900440"/>
            <a:ext cx="1219200" cy="10714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4679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FF20923-15D5-ECC6-EFE2-1F43764332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6000" y="1656000"/>
                <a:ext cx="11041200" cy="2106814"/>
              </a:xfrm>
            </p:spPr>
            <p:txBody>
              <a:bodyPr>
                <a:normAutofit/>
              </a:bodyPr>
              <a:lstStyle/>
              <a:p>
                <a:r>
                  <a:rPr lang="en-US" i="1" dirty="0"/>
                  <a:t>P,T</a:t>
                </a:r>
                <a:r>
                  <a:rPr lang="en-US" dirty="0"/>
                  <a:t>-violating nuclear moments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 panose="02040503050406030204" pitchFamily="18" charset="0"/>
                          </a:rPr>
                          <m:t>Ra</m:t>
                        </m:r>
                      </m:sub>
                    </m:sSub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endParaRPr lang="en-US" i="1" dirty="0"/>
              </a:p>
              <a:p>
                <a:r>
                  <a:rPr lang="en-US" dirty="0"/>
                  <a:t>Study HFS in </a:t>
                </a:r>
                <a:r>
                  <a:rPr lang="en-US" b="1" baseline="30000" dirty="0"/>
                  <a:t>223,225</a:t>
                </a:r>
                <a:r>
                  <a:rPr lang="en-US" b="1" dirty="0"/>
                  <a:t>RaF</a:t>
                </a:r>
              </a:p>
              <a:p>
                <a:endParaRPr lang="en-US" dirty="0"/>
              </a:p>
              <a:p>
                <a:pPr marL="0" indent="0" algn="ctr">
                  <a:buNone/>
                </a:pPr>
                <a:r>
                  <a:rPr lang="en-US" sz="2800" baseline="30000" dirty="0"/>
                  <a:t>225</a:t>
                </a:r>
                <a:r>
                  <a:rPr lang="en-US" sz="2800" dirty="0"/>
                  <a:t>Ra: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=1/2</m:t>
                    </m:r>
                  </m:oMath>
                </a14:m>
                <a:r>
                  <a:rPr lang="en-US" sz="2800" dirty="0"/>
                  <a:t>		 </a:t>
                </a:r>
                <a:r>
                  <a:rPr lang="en-US" sz="2800" baseline="30000" dirty="0"/>
                  <a:t>223</a:t>
                </a:r>
                <a:r>
                  <a:rPr lang="en-US" sz="2800" dirty="0"/>
                  <a:t>Ra: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=3/2</m:t>
                    </m:r>
                  </m:oMath>
                </a14:m>
                <a:endParaRPr lang="LID4096" sz="28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FF20923-15D5-ECC6-EFE2-1F43764332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6000" y="1656000"/>
                <a:ext cx="11041200" cy="2106814"/>
              </a:xfrm>
              <a:blipFill>
                <a:blip r:embed="rId2"/>
                <a:stretch>
                  <a:fillRect l="-717" b="-579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D2CDE4-42B9-72D0-A9F7-7C3CAFF7B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C8422-D474-FB21-5682-EE15B2BF4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C71521-3528-7AAF-5683-5DFAF481D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Hyperfine structure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5B922F8-5A75-CBE0-A6B5-95AAB37167B1}"/>
                  </a:ext>
                </a:extLst>
              </p:cNvPr>
              <p:cNvSpPr txBox="1"/>
              <p:nvPr/>
            </p:nvSpPr>
            <p:spPr>
              <a:xfrm>
                <a:off x="3942079" y="3612941"/>
                <a:ext cx="71096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LID4096" sz="4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5B922F8-5A75-CBE0-A6B5-95AAB3716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079" y="3612941"/>
                <a:ext cx="710964" cy="8309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0F7344-DEED-C03A-3E0B-102197BAE8BE}"/>
                  </a:ext>
                </a:extLst>
              </p:cNvPr>
              <p:cNvSpPr txBox="1"/>
              <p:nvPr/>
            </p:nvSpPr>
            <p:spPr>
              <a:xfrm>
                <a:off x="7390718" y="3612940"/>
                <a:ext cx="148880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8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4800" dirty="0"/>
                  <a:t>, </a:t>
                </a:r>
                <a14:m>
                  <m:oMath xmlns:m="http://schemas.openxmlformats.org/officeDocument/2006/math">
                    <m:r>
                      <a:rPr lang="en-US" sz="48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4800" dirty="0"/>
                  <a:t> </a:t>
                </a:r>
                <a:endParaRPr lang="LID4096" sz="4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0F7344-DEED-C03A-3E0B-102197BAE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0718" y="3612940"/>
                <a:ext cx="1488806" cy="830997"/>
              </a:xfrm>
              <a:prstGeom prst="rect">
                <a:avLst/>
              </a:prstGeom>
              <a:blipFill>
                <a:blip r:embed="rId4"/>
                <a:stretch>
                  <a:fillRect t="-17647" b="-375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AEE4B32-9129-C448-9E83-F51504C64DA9}"/>
              </a:ext>
            </a:extLst>
          </p:cNvPr>
          <p:cNvSpPr txBox="1"/>
          <p:nvPr/>
        </p:nvSpPr>
        <p:spPr>
          <a:xfrm>
            <a:off x="1818639" y="4846320"/>
            <a:ext cx="2123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Pin down dipole splitting</a:t>
            </a:r>
            <a:endParaRPr lang="LID4096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E0EC71-B104-883F-6B68-811BCDA27AFD}"/>
              </a:ext>
            </a:extLst>
          </p:cNvPr>
          <p:cNvSpPr txBox="1"/>
          <p:nvPr/>
        </p:nvSpPr>
        <p:spPr>
          <a:xfrm>
            <a:off x="8432800" y="5182821"/>
            <a:ext cx="3027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Move on to quadrupole splitting</a:t>
            </a:r>
            <a:endParaRPr lang="LID4096" sz="2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5D31B3-EE98-1698-00DD-C7160A0A88B0}"/>
              </a:ext>
            </a:extLst>
          </p:cNvPr>
          <p:cNvCxnSpPr>
            <a:cxnSpLocks/>
          </p:cNvCxnSpPr>
          <p:nvPr/>
        </p:nvCxnSpPr>
        <p:spPr>
          <a:xfrm flipV="1">
            <a:off x="3332480" y="4443937"/>
            <a:ext cx="518160" cy="4023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D288D15-5A4E-9645-2828-BEB89BD7E095}"/>
              </a:ext>
            </a:extLst>
          </p:cNvPr>
          <p:cNvCxnSpPr/>
          <p:nvPr/>
        </p:nvCxnSpPr>
        <p:spPr>
          <a:xfrm flipH="1" flipV="1">
            <a:off x="8696960" y="4348480"/>
            <a:ext cx="822960" cy="83434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91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1A38A1-C400-4DCD-9C15-9B58909C7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746A7F-1906-09B2-B1AD-F0EB4AF74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A0A4BA-BF5D-529B-5286-937678928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measurements in </a:t>
            </a:r>
            <a:r>
              <a:rPr lang="en-US" baseline="30000"/>
              <a:t>225</a:t>
            </a:r>
            <a:r>
              <a:rPr lang="en-US"/>
              <a:t>RaF</a:t>
            </a:r>
            <a:endParaRPr lang="LID4096" dirty="0"/>
          </a:p>
        </p:txBody>
      </p:sp>
      <p:pic>
        <p:nvPicPr>
          <p:cNvPr id="17" name="Picture 16" descr="A picture containing text, screenshot, sketch, diagram&#10;&#10;Description automatically generated">
            <a:extLst>
              <a:ext uri="{FF2B5EF4-FFF2-40B4-BE49-F238E27FC236}">
                <a16:creationId xmlns:a16="http://schemas.microsoft.com/office/drawing/2014/main" id="{1FAF3217-00EF-BC39-9F1C-D5212A32B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425" y="1216686"/>
            <a:ext cx="8843150" cy="4993314"/>
          </a:xfrm>
          <a:prstGeom prst="rect">
            <a:avLst/>
          </a:prstGeom>
        </p:spPr>
      </p:pic>
      <p:pic>
        <p:nvPicPr>
          <p:cNvPr id="19" name="Picture 18" descr="A picture containing text, diagram, screenshot, font&#10;&#10;Description automatically generated">
            <a:extLst>
              <a:ext uri="{FF2B5EF4-FFF2-40B4-BE49-F238E27FC236}">
                <a16:creationId xmlns:a16="http://schemas.microsoft.com/office/drawing/2014/main" id="{BA6E7539-8280-F007-FCF1-0C47E20E7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4425" y="1216686"/>
            <a:ext cx="8843150" cy="4993314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C88936FD-A7F8-541E-74D9-75351FE1B8C2}"/>
              </a:ext>
            </a:extLst>
          </p:cNvPr>
          <p:cNvSpPr/>
          <p:nvPr/>
        </p:nvSpPr>
        <p:spPr>
          <a:xfrm>
            <a:off x="7790688" y="2706624"/>
            <a:ext cx="353568" cy="37185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19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text, screenshot, plot, diagram&#10;&#10;Description automatically generated">
            <a:extLst>
              <a:ext uri="{FF2B5EF4-FFF2-40B4-BE49-F238E27FC236}">
                <a16:creationId xmlns:a16="http://schemas.microsoft.com/office/drawing/2014/main" id="{CB43DA68-66D0-F6A8-D46A-97D62428E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872" y="1218860"/>
            <a:ext cx="9176256" cy="499114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371827-E1D9-FE97-A39E-36B104127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24654-4276-9042-CAF9-8CE23687A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A50CD7-EBC8-1DA7-D5F3-D946A09BF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223</a:t>
            </a:r>
            <a:r>
              <a:rPr lang="en-US" dirty="0"/>
              <a:t>RaF is more complex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95504D-E563-7313-8519-E8B32A397697}"/>
              </a:ext>
            </a:extLst>
          </p:cNvPr>
          <p:cNvSpPr txBox="1"/>
          <p:nvPr/>
        </p:nvSpPr>
        <p:spPr>
          <a:xfrm>
            <a:off x="1406400" y="2820724"/>
            <a:ext cx="4332960" cy="954107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Quadrupole splitting complicates the picture</a:t>
            </a:r>
            <a:endParaRPr lang="LID4096" sz="2800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EA39FE48-B3F9-CE2C-2874-3A0F8D867A9F}"/>
              </a:ext>
            </a:extLst>
          </p:cNvPr>
          <p:cNvSpPr/>
          <p:nvPr/>
        </p:nvSpPr>
        <p:spPr>
          <a:xfrm>
            <a:off x="5950167" y="3114302"/>
            <a:ext cx="1016000" cy="243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6D74DB-38C4-9C49-3E5B-0F383BA92D13}"/>
              </a:ext>
            </a:extLst>
          </p:cNvPr>
          <p:cNvSpPr txBox="1"/>
          <p:nvPr/>
        </p:nvSpPr>
        <p:spPr>
          <a:xfrm>
            <a:off x="7176974" y="2827260"/>
            <a:ext cx="4440226" cy="954107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Need to pin down dipole splitting in </a:t>
            </a:r>
            <a:r>
              <a:rPr lang="en-US" sz="2800" baseline="30000" dirty="0"/>
              <a:t>225</a:t>
            </a:r>
            <a:r>
              <a:rPr lang="en-US" sz="2800" dirty="0"/>
              <a:t>RaF</a:t>
            </a:r>
            <a:endParaRPr lang="LID4096" sz="2800" dirty="0"/>
          </a:p>
        </p:txBody>
      </p:sp>
    </p:spTree>
    <p:extLst>
      <p:ext uri="{BB962C8B-B14F-4D97-AF65-F5344CB8AC3E}">
        <p14:creationId xmlns:p14="http://schemas.microsoft.com/office/powerpoint/2010/main" val="385727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5EDBE40-13D5-5D21-A013-3E392DCDC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9428" y="1678808"/>
            <a:ext cx="3912569" cy="29244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D862F8-BBAC-5A7C-898E-122E46BFE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285" y="1678808"/>
            <a:ext cx="3913429" cy="29244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0FC767-F34E-5384-3555-3F2C5901E2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00849"/>
            <a:ext cx="3830074" cy="288038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4CA25A-C10E-73E4-9178-BED3E10AF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A0481-04AE-C65F-AB91-986F11C51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8D841A-19A3-F1BB-EC30-4B563CBD1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statistics: </a:t>
            </a:r>
            <a:r>
              <a:rPr lang="en-US" b="1" baseline="30000" dirty="0">
                <a:solidFill>
                  <a:srgbClr val="FF0000"/>
                </a:solidFill>
              </a:rPr>
              <a:t>225</a:t>
            </a:r>
            <a:r>
              <a:rPr lang="en-US" b="1" dirty="0">
                <a:solidFill>
                  <a:srgbClr val="FF0000"/>
                </a:solidFill>
              </a:rPr>
              <a:t>RaF</a:t>
            </a:r>
            <a:endParaRPr lang="LID4096" b="1" dirty="0">
              <a:solidFill>
                <a:srgbClr val="FF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AF58B23-6A9A-FBF9-EE64-E872DB5B4DD7}"/>
              </a:ext>
            </a:extLst>
          </p:cNvPr>
          <p:cNvSpPr/>
          <p:nvPr/>
        </p:nvSpPr>
        <p:spPr>
          <a:xfrm>
            <a:off x="4002571" y="1359036"/>
            <a:ext cx="4275999" cy="350760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E5AA1-96C2-C281-5475-67443D5BDFA9}"/>
              </a:ext>
            </a:extLst>
          </p:cNvPr>
          <p:cNvSpPr txBox="1"/>
          <p:nvPr/>
        </p:nvSpPr>
        <p:spPr>
          <a:xfrm>
            <a:off x="7412771" y="886217"/>
            <a:ext cx="28225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0.5 shift per peak is suitable</a:t>
            </a:r>
            <a:endParaRPr lang="LID4096" sz="28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CA0384-8C84-4378-4A11-45B606B3B793}"/>
              </a:ext>
            </a:extLst>
          </p:cNvPr>
          <p:cNvSpPr txBox="1"/>
          <p:nvPr/>
        </p:nvSpPr>
        <p:spPr>
          <a:xfrm>
            <a:off x="2656283" y="5089070"/>
            <a:ext cx="6968574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7 rotational lines × 0.5 shift per peak = </a:t>
            </a:r>
            <a:r>
              <a:rPr lang="en-US" b="1" dirty="0"/>
              <a:t>3.5 shifts</a:t>
            </a:r>
            <a:r>
              <a:rPr lang="en-US" dirty="0"/>
              <a:t> for measurement</a:t>
            </a:r>
          </a:p>
          <a:p>
            <a:pPr algn="ctr"/>
            <a:r>
              <a:rPr lang="en-US" dirty="0"/>
              <a:t>+ </a:t>
            </a:r>
            <a:r>
              <a:rPr lang="en-US" b="1" dirty="0"/>
              <a:t>0.5 shift</a:t>
            </a:r>
            <a:r>
              <a:rPr lang="en-US" dirty="0"/>
              <a:t> for re-measurement and safety margin</a:t>
            </a:r>
          </a:p>
          <a:p>
            <a:pPr algn="ctr"/>
            <a:r>
              <a:rPr lang="en-US" dirty="0"/>
              <a:t>= </a:t>
            </a:r>
            <a:r>
              <a:rPr lang="en-US" b="1" dirty="0"/>
              <a:t>4 shifts</a:t>
            </a:r>
            <a:r>
              <a:rPr lang="en-US" dirty="0"/>
              <a:t> in total for </a:t>
            </a:r>
            <a:r>
              <a:rPr lang="en-US" baseline="30000" dirty="0"/>
              <a:t>225</a:t>
            </a:r>
            <a:r>
              <a:rPr lang="en-US" dirty="0"/>
              <a:t>RaF</a:t>
            </a:r>
            <a:endParaRPr lang="LID4096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BA285D-D704-C60A-F008-F67B694EE74D}"/>
              </a:ext>
            </a:extLst>
          </p:cNvPr>
          <p:cNvSpPr txBox="1"/>
          <p:nvPr/>
        </p:nvSpPr>
        <p:spPr>
          <a:xfrm>
            <a:off x="2642809" y="1335219"/>
            <a:ext cx="2822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2F4D5D"/>
                </a:solidFill>
              </a:rPr>
              <a:t>Scan range</a:t>
            </a:r>
          </a:p>
          <a:p>
            <a:pPr algn="ctr"/>
            <a:r>
              <a:rPr lang="en-US" sz="2400" dirty="0">
                <a:solidFill>
                  <a:srgbClr val="2F4D5D"/>
                </a:solidFill>
              </a:rPr>
              <a:t>1 GHz</a:t>
            </a:r>
            <a:endParaRPr lang="LID4096" sz="2400" dirty="0">
              <a:solidFill>
                <a:srgbClr val="2F4D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42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80ADE59-CA2F-5CB1-C075-12ED3258F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0456" y="651989"/>
            <a:ext cx="5470342" cy="4082345"/>
          </a:xfrm>
          <a:prstGeom prst="rect">
            <a:avLst/>
          </a:prstGeom>
        </p:spPr>
      </p:pic>
      <p:pic>
        <p:nvPicPr>
          <p:cNvPr id="13" name="Picture 12" descr="A picture containing text, screenshot, plot, diagram&#10;&#10;Description automatically generated">
            <a:extLst>
              <a:ext uri="{FF2B5EF4-FFF2-40B4-BE49-F238E27FC236}">
                <a16:creationId xmlns:a16="http://schemas.microsoft.com/office/drawing/2014/main" id="{31D7D4DA-4565-901B-C8E2-42E0164DF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6458"/>
            <a:ext cx="6727824" cy="365939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4CA25A-C10E-73E4-9178-BED3E10AF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A0481-04AE-C65F-AB91-986F11C51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8D841A-19A3-F1BB-EC30-4B563CBD1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statistics: </a:t>
            </a:r>
            <a:r>
              <a:rPr lang="en-US" b="1" baseline="30000" dirty="0">
                <a:solidFill>
                  <a:srgbClr val="0070C0"/>
                </a:solidFill>
              </a:rPr>
              <a:t>223</a:t>
            </a:r>
            <a:r>
              <a:rPr lang="en-US" b="1" dirty="0">
                <a:solidFill>
                  <a:srgbClr val="0070C0"/>
                </a:solidFill>
              </a:rPr>
              <a:t>RaF</a:t>
            </a:r>
            <a:endParaRPr lang="LID4096" b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C9DFC6-7F3E-F487-FA3E-A73711E899C2}"/>
              </a:ext>
            </a:extLst>
          </p:cNvPr>
          <p:cNvSpPr txBox="1"/>
          <p:nvPr/>
        </p:nvSpPr>
        <p:spPr>
          <a:xfrm>
            <a:off x="861513" y="5203604"/>
            <a:ext cx="4795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Quadrupole splitting constrained sufficiently with just right structure</a:t>
            </a:r>
            <a:endParaRPr lang="LID4096" sz="24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A06BD12-2138-CA21-D52D-9FD6C2982147}"/>
              </a:ext>
            </a:extLst>
          </p:cNvPr>
          <p:cNvSpPr/>
          <p:nvPr/>
        </p:nvSpPr>
        <p:spPr>
          <a:xfrm>
            <a:off x="4315913" y="1589343"/>
            <a:ext cx="1341120" cy="2783840"/>
          </a:xfrm>
          <a:prstGeom prst="ellipse">
            <a:avLst/>
          </a:prstGeom>
          <a:noFill/>
          <a:ln w="5715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94D12BB-24F9-6625-BE05-14C29A1DCBB4}"/>
              </a:ext>
            </a:extLst>
          </p:cNvPr>
          <p:cNvCxnSpPr/>
          <p:nvPr/>
        </p:nvCxnSpPr>
        <p:spPr>
          <a:xfrm flipV="1">
            <a:off x="3618914" y="4412220"/>
            <a:ext cx="924560" cy="721360"/>
          </a:xfrm>
          <a:prstGeom prst="straightConnector1">
            <a:avLst/>
          </a:prstGeom>
          <a:ln w="5715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57704C3-7EE6-4471-B799-0D28E50DFC18}"/>
              </a:ext>
            </a:extLst>
          </p:cNvPr>
          <p:cNvSpPr txBox="1"/>
          <p:nvPr/>
        </p:nvSpPr>
        <p:spPr>
          <a:xfrm>
            <a:off x="6260649" y="4734334"/>
            <a:ext cx="5877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dirty="0"/>
              <a:t>7 rot. lines × 0.5 shift each = </a:t>
            </a:r>
            <a:r>
              <a:rPr lang="en-US" sz="2400" b="1" dirty="0"/>
              <a:t>3.5</a:t>
            </a:r>
            <a:r>
              <a:rPr lang="en-US" sz="2400" dirty="0"/>
              <a:t> shifts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/>
              <a:t>&gt;2</a:t>
            </a:r>
            <a:r>
              <a:rPr lang="en-US" sz="2400" dirty="0"/>
              <a:t> measurements per line preferrable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/>
              <a:t>10</a:t>
            </a:r>
            <a:r>
              <a:rPr lang="en-US" sz="2400" dirty="0"/>
              <a:t> shifts requested in total</a:t>
            </a:r>
            <a:endParaRPr lang="en-US" sz="24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D8B63D-4739-7206-7F4A-575D65FEF322}"/>
              </a:ext>
            </a:extLst>
          </p:cNvPr>
          <p:cNvSpPr txBox="1"/>
          <p:nvPr/>
        </p:nvSpPr>
        <p:spPr>
          <a:xfrm>
            <a:off x="7266211" y="1495510"/>
            <a:ext cx="17604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Scan range</a:t>
            </a:r>
          </a:p>
          <a:p>
            <a:pPr algn="ctr"/>
            <a:r>
              <a:rPr lang="en-US" sz="2400" dirty="0"/>
              <a:t>2.5 GHz</a:t>
            </a:r>
            <a:endParaRPr lang="LID4096" sz="2400" dirty="0"/>
          </a:p>
        </p:txBody>
      </p:sp>
    </p:spTree>
    <p:extLst>
      <p:ext uri="{BB962C8B-B14F-4D97-AF65-F5344CB8AC3E}">
        <p14:creationId xmlns:p14="http://schemas.microsoft.com/office/powerpoint/2010/main" val="189892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7F05EF9-C6B9-3BE8-1749-7BB552B51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8851"/>
            <a:ext cx="5827776" cy="41711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CCEDF3-D8A9-4E80-A6D3-8A0817CA1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8691" y="662833"/>
            <a:ext cx="6925244" cy="210312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133883-DE1B-4691-B1D3-CD000680D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B0C561-395B-596B-FB44-5ED2BE2B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94D1AFC-BB0D-0B73-7F26-35F6623A6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</a:t>
            </a:r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80B703-8AB1-888A-69B0-7A3576CFF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3640" y="2813675"/>
            <a:ext cx="2306320" cy="33963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10272A-3B85-A4F7-E551-E3ADC52551F1}"/>
              </a:ext>
            </a:extLst>
          </p:cNvPr>
          <p:cNvSpPr txBox="1"/>
          <p:nvPr/>
        </p:nvSpPr>
        <p:spPr>
          <a:xfrm>
            <a:off x="4736047" y="145743"/>
            <a:ext cx="5450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Pre-irradiated UC</a:t>
            </a:r>
            <a:r>
              <a:rPr lang="en-US" sz="2400" baseline="-25000" dirty="0">
                <a:solidFill>
                  <a:srgbClr val="0070C0"/>
                </a:solidFill>
              </a:rPr>
              <a:t>x</a:t>
            </a:r>
            <a:r>
              <a:rPr lang="en-US" sz="2400" dirty="0">
                <a:solidFill>
                  <a:srgbClr val="0070C0"/>
                </a:solidFill>
              </a:rPr>
              <a:t> target with CF</a:t>
            </a:r>
            <a:r>
              <a:rPr lang="en-US" sz="2400" baseline="-25000" dirty="0">
                <a:solidFill>
                  <a:srgbClr val="0070C0"/>
                </a:solidFill>
              </a:rPr>
              <a:t>4</a:t>
            </a:r>
            <a:r>
              <a:rPr lang="en-US" sz="2400" dirty="0">
                <a:solidFill>
                  <a:srgbClr val="0070C0"/>
                </a:solidFill>
              </a:rPr>
              <a:t> leak</a:t>
            </a:r>
            <a:endParaRPr lang="LID4096" sz="2400" dirty="0">
              <a:solidFill>
                <a:srgbClr val="0070C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560050-DCB0-5220-9BE0-F10B3D417618}"/>
              </a:ext>
            </a:extLst>
          </p:cNvPr>
          <p:cNvSpPr txBox="1"/>
          <p:nvPr/>
        </p:nvSpPr>
        <p:spPr>
          <a:xfrm>
            <a:off x="7844116" y="5347732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Spectroscopy</a:t>
            </a:r>
            <a:endParaRPr lang="LID4096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9EF7989-A6B1-A05A-5239-740329EC1CA9}"/>
              </a:ext>
            </a:extLst>
          </p:cNvPr>
          <p:cNvCxnSpPr>
            <a:cxnSpLocks/>
          </p:cNvCxnSpPr>
          <p:nvPr/>
        </p:nvCxnSpPr>
        <p:spPr>
          <a:xfrm>
            <a:off x="9426600" y="5561092"/>
            <a:ext cx="447040" cy="0"/>
          </a:xfrm>
          <a:prstGeom prst="straightConnector1">
            <a:avLst/>
          </a:prstGeom>
          <a:ln w="3810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08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25BFB4-F60C-4BD0-9917-EE036D3B4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35534-CD01-4F7C-B7BA-96D17C7EF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53DC6AE-B2C8-4797-8C59-90B3F6747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F992DD2D-3B25-4AC7-B84B-AD50232B2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6368" y="2815711"/>
            <a:ext cx="6059263" cy="15444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2EB7C7-41DF-40A1-9BFC-B1B0A48C2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000" y="4599210"/>
            <a:ext cx="2984333" cy="1610790"/>
          </a:xfrm>
          <a:prstGeom prst="rect">
            <a:avLst/>
          </a:prstGeom>
        </p:spPr>
      </p:pic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11DE9CA-AE0C-4E58-B54E-A7F9DE9787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1906" y="4885608"/>
            <a:ext cx="1037997" cy="10379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7E798B5-C4C6-4CE5-9AA3-54AFCC95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7457" y="4885608"/>
            <a:ext cx="3373492" cy="1037998"/>
          </a:xfrm>
          <a:prstGeom prst="rect">
            <a:avLst/>
          </a:prstGeom>
        </p:spPr>
      </p:pic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D4892D00-9DA3-445A-9256-08CF02F688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7525" y="5007365"/>
            <a:ext cx="2257998" cy="7944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A555963-501B-4D2C-A490-09F4BCBE4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368" y="1428303"/>
            <a:ext cx="5276689" cy="1148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10521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AE2A7E-7BB6-65F5-C9DA-04FB0146F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383196"/>
            <a:ext cx="11271760" cy="1152000"/>
          </a:xfrm>
        </p:spPr>
        <p:txBody>
          <a:bodyPr>
            <a:normAutofit/>
          </a:bodyPr>
          <a:lstStyle/>
          <a:p>
            <a:r>
              <a:rPr lang="en-US" sz="2600" dirty="0"/>
              <a:t>Strong internal electric fields </a:t>
            </a:r>
          </a:p>
          <a:p>
            <a:r>
              <a:rPr lang="en-US" sz="2600" dirty="0"/>
              <a:t>Closely spaced opposite-parity electronic states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2D15FC-A410-25E4-8996-D773DAC92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9C86A8-38E1-577A-7941-60AAA6B5D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882A43D-417F-1865-77D4-16225652B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Exceptional sensitivity in molecules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8753C83-A394-84E5-DD6F-59DE9C3B30DC}"/>
                  </a:ext>
                </a:extLst>
              </p:cNvPr>
              <p:cNvSpPr txBox="1"/>
              <p:nvPr/>
            </p:nvSpPr>
            <p:spPr>
              <a:xfrm>
                <a:off x="576000" y="3257132"/>
                <a:ext cx="10730823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Internal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US" sz="2400" dirty="0"/>
                  <a:t> in molecules: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</a:rPr>
                  <a:t>GV/cm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400" dirty="0"/>
                  <a:t>Polarize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400" dirty="0"/>
                  <a:t> molecules along lab axis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400" dirty="0"/>
                  <a:t>Let electron spins precess about molecular axis for time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en-US" sz="2400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400" dirty="0"/>
                  <a:t>Measure precession phase as a relative population of molecular states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8753C83-A394-84E5-DD6F-59DE9C3B3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" y="3257132"/>
                <a:ext cx="10730823" cy="1569660"/>
              </a:xfrm>
              <a:prstGeom prst="rect">
                <a:avLst/>
              </a:prstGeom>
              <a:blipFill>
                <a:blip r:embed="rId2"/>
                <a:stretch>
                  <a:fillRect l="-852" t="-2713" b="-814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73E045F-4908-6A4D-80D3-52C323E26DB8}"/>
                  </a:ext>
                </a:extLst>
              </p:cNvPr>
              <p:cNvSpPr txBox="1"/>
              <p:nvPr/>
            </p:nvSpPr>
            <p:spPr>
              <a:xfrm>
                <a:off x="3048000" y="5189481"/>
                <a:ext cx="6096000" cy="6876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buNone/>
                </a:pPr>
                <a:r>
                  <a:rPr lang="en-US" sz="3600" b="1" dirty="0">
                    <a:solidFill>
                      <a:srgbClr val="0070C0"/>
                    </a:solidFill>
                  </a:rPr>
                  <a:t>Precision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3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𝝉</m:t>
                    </m:r>
                    <m:r>
                      <a:rPr lang="en-US" sz="3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3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36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  <m:r>
                      <a:rPr lang="en-US" sz="3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√</m:t>
                    </m:r>
                    <m:r>
                      <a:rPr lang="en-US" sz="3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endParaRPr lang="LID4096" sz="36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73E045F-4908-6A4D-80D3-52C323E26D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5189481"/>
                <a:ext cx="6096000" cy="687689"/>
              </a:xfrm>
              <a:prstGeom prst="rect">
                <a:avLst/>
              </a:prstGeom>
              <a:blipFill>
                <a:blip r:embed="rId3"/>
                <a:stretch>
                  <a:fillRect t="-7080" b="-3274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F6BC44B-7256-4946-91F7-8DC8564D781C}"/>
              </a:ext>
            </a:extLst>
          </p:cNvPr>
          <p:cNvSpPr txBox="1"/>
          <p:nvPr/>
        </p:nvSpPr>
        <p:spPr>
          <a:xfrm>
            <a:off x="4655541" y="2727856"/>
            <a:ext cx="28809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Example: eEDM</a:t>
            </a:r>
            <a:endParaRPr lang="LID4096" sz="2800" b="1" dirty="0"/>
          </a:p>
        </p:txBody>
      </p:sp>
    </p:spTree>
    <p:extLst>
      <p:ext uri="{BB962C8B-B14F-4D97-AF65-F5344CB8AC3E}">
        <p14:creationId xmlns:p14="http://schemas.microsoft.com/office/powerpoint/2010/main" val="425258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D92EA6-F6B2-1EC6-0FC0-7DEE1C03D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4A3DF-82EA-E626-1833-71C21A9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81EBBAA-2664-631F-E966-8C1ACDE3A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22546"/>
            <a:ext cx="11041200" cy="1152000"/>
          </a:xfrm>
        </p:spPr>
        <p:txBody>
          <a:bodyPr>
            <a:normAutofit fontScale="90000"/>
          </a:bodyPr>
          <a:lstStyle/>
          <a:p>
            <a:r>
              <a:rPr lang="en-US" dirty="0"/>
              <a:t>Symmetry-odd moments test the Standard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AB6146-8EFE-C4DD-A144-3E5BE613302F}"/>
              </a:ext>
            </a:extLst>
          </p:cNvPr>
          <p:cNvSpPr txBox="1"/>
          <p:nvPr/>
        </p:nvSpPr>
        <p:spPr>
          <a:xfrm>
            <a:off x="668324" y="6272390"/>
            <a:ext cx="6532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bg1"/>
                </a:solidFill>
              </a:rPr>
              <a:t>Rushchanskii et al., Nature Materials </a:t>
            </a:r>
            <a:r>
              <a:rPr lang="fr-FR" sz="1400" b="1" dirty="0">
                <a:solidFill>
                  <a:schemeClr val="bg1"/>
                </a:solidFill>
              </a:rPr>
              <a:t>9</a:t>
            </a:r>
            <a:r>
              <a:rPr lang="fr-FR" sz="1400" dirty="0">
                <a:solidFill>
                  <a:schemeClr val="bg1"/>
                </a:solidFill>
              </a:rPr>
              <a:t>, 649–654 (2010)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https://cfp.physics.northwestern.edu/gabrielse-group/acme-electron-edm.html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BE8DAF63-467B-9A8B-2FD0-025869690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982" y="1988598"/>
            <a:ext cx="5650310" cy="42214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914BAC-5313-5750-5156-D109FE704ED6}"/>
              </a:ext>
            </a:extLst>
          </p:cNvPr>
          <p:cNvSpPr txBox="1"/>
          <p:nvPr/>
        </p:nvSpPr>
        <p:spPr>
          <a:xfrm>
            <a:off x="6269184" y="1342267"/>
            <a:ext cx="6002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Benchmarks of Beyond-the-Standard-Model theories </a:t>
            </a:r>
          </a:p>
          <a:p>
            <a:pPr algn="ctr"/>
            <a:r>
              <a:rPr lang="en-US" dirty="0"/>
              <a:t>with the electron EDM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1714A5-9A94-432E-D730-33BB9FBEB067}"/>
              </a:ext>
            </a:extLst>
          </p:cNvPr>
          <p:cNvSpPr txBox="1"/>
          <p:nvPr/>
        </p:nvSpPr>
        <p:spPr>
          <a:xfrm>
            <a:off x="251073" y="1230059"/>
            <a:ext cx="613490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The Standard Model is incomplete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e.g. baryon asymmetry, strong </a:t>
            </a:r>
            <a:r>
              <a:rPr lang="en-US" i="1" dirty="0"/>
              <a:t>CP</a:t>
            </a:r>
            <a:r>
              <a:rPr lang="en-US" dirty="0"/>
              <a:t>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magnitudes of symmetry-violating moments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Electric dipole moments (proton, neutron, electron)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Nuclear Schiff, MQM moments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1517F2-8AEB-BD70-A307-B08C432590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405" y="3839047"/>
            <a:ext cx="5270613" cy="217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742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C8A8E-28E7-A973-6E52-2879B8C25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5F06EA-3230-0BF9-C2BC-ABB397F4F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4508D7-36DA-5F25-4592-AB0415683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8320" y="207036"/>
            <a:ext cx="4738880" cy="1152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Hamiltonian in </a:t>
            </a:r>
            <a:r>
              <a:rPr lang="en-US" baseline="30000" dirty="0"/>
              <a:t>225</a:t>
            </a:r>
            <a:r>
              <a:rPr lang="en-US" dirty="0"/>
              <a:t>RaF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45DD17E-A936-E3C3-779C-FD9D8EC0FD44}"/>
                  </a:ext>
                </a:extLst>
              </p:cNvPr>
              <p:cNvSpPr txBox="1"/>
              <p:nvPr/>
            </p:nvSpPr>
            <p:spPr>
              <a:xfrm>
                <a:off x="217375" y="726852"/>
                <a:ext cx="6091200" cy="561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For the ground state 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2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en-US" sz="2800" dirty="0"/>
                  <a:t>)</a:t>
                </a:r>
                <a:endParaRPr lang="LID4096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45DD17E-A936-E3C3-779C-FD9D8EC0FD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375" y="726852"/>
                <a:ext cx="6091200" cy="561885"/>
              </a:xfrm>
              <a:prstGeom prst="rect">
                <a:avLst/>
              </a:prstGeom>
              <a:blipFill>
                <a:blip r:embed="rId2"/>
                <a:stretch>
                  <a:fillRect l="-1802" t="-11957" b="-2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29846B-3EBC-3A8A-A030-B7E41923E32A}"/>
                  </a:ext>
                </a:extLst>
              </p:cNvPr>
              <p:cNvSpPr txBox="1"/>
              <p:nvPr/>
            </p:nvSpPr>
            <p:spPr>
              <a:xfrm>
                <a:off x="217375" y="1288737"/>
                <a:ext cx="11886844" cy="790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225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p>
                    </m:sSubSup>
                  </m:oMath>
                </a14:m>
                <a:r>
                  <a:rPr lang="en-US" sz="3200" dirty="0"/>
                  <a:t>(</a:t>
                </a:r>
                <a14:m>
                  <m:oMath xmlns:m="http://schemas.openxmlformats.org/officeDocument/2006/math">
                    <m:r>
                      <a:rPr lang="en-US" sz="3200" i="1" baseline="3000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2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en-US" sz="3200" dirty="0"/>
                  <a:t>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sSup>
                      <m:sSup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dirty="0" smtClean="0"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p>
                        <m:r>
                          <a:rPr lang="en-US" sz="3200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sSup>
                      <m:sSupPr>
                        <m:ctrlPr>
                          <a:rPr lang="en-US" sz="3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dirty="0" smtClean="0"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p>
                        <m:r>
                          <a:rPr lang="en-US" sz="3200" b="0" i="0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US" sz="3200" b="1" i="0" dirty="0" smtClean="0">
                        <a:latin typeface="Cambria Math" panose="02040503050406030204" pitchFamily="18" charset="0"/>
                      </a:rPr>
                      <m:t>𝐍</m:t>
                    </m:r>
                    <m:r>
                      <a:rPr lang="en-US" sz="3200" b="1" i="0" dirty="0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3200" b="1" i="0" dirty="0" smtClean="0">
                        <a:latin typeface="Cambria Math" panose="02040503050406030204" pitchFamily="18" charset="0"/>
                      </a:rPr>
                      <m:t>𝐒</m:t>
                    </m:r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200" b="0" i="0" dirty="0" smtClean="0">
                            <a:latin typeface="Cambria Math" panose="02040503050406030204" pitchFamily="18" charset="0"/>
                          </a:rPr>
                          <m:t>Ra</m:t>
                        </m:r>
                      </m:sub>
                      <m:sup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bSup>
                    <m:r>
                      <a:rPr lang="en-US" sz="3200" b="1" i="0" dirty="0" smtClean="0">
                        <a:latin typeface="Cambria Math" panose="02040503050406030204" pitchFamily="18" charset="0"/>
                      </a:rPr>
                      <m:t>𝐈</m:t>
                    </m:r>
                    <m:r>
                      <a:rPr lang="en-US" sz="3200" b="1" i="0" dirty="0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3200" b="1" i="0" dirty="0" smtClean="0">
                        <a:latin typeface="Cambria Math" panose="02040503050406030204" pitchFamily="18" charset="0"/>
                      </a:rPr>
                      <m:t>𝐒</m:t>
                    </m:r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200" b="0" i="0" dirty="0" smtClean="0">
                            <a:latin typeface="Cambria Math" panose="02040503050406030204" pitchFamily="18" charset="0"/>
                          </a:rPr>
                          <m:t>Ra</m:t>
                        </m:r>
                      </m:sub>
                      <m:sup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bSup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3200" b="1" i="0" dirty="0" smtClean="0">
                        <a:latin typeface="Cambria Math" panose="02040503050406030204" pitchFamily="18" charset="0"/>
                      </a:rPr>
                      <m:t>𝐈</m:t>
                    </m:r>
                    <m:r>
                      <a:rPr lang="en-US" sz="3200" b="0" i="0" dirty="0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3200" b="1" i="0" dirty="0" smtClean="0">
                        <a:latin typeface="Cambria Math" panose="02040503050406030204" pitchFamily="18" charset="0"/>
                      </a:rPr>
                      <m:t>𝐒</m:t>
                    </m:r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LID4096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29846B-3EBC-3A8A-A030-B7E41923E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375" y="1288737"/>
                <a:ext cx="11886844" cy="790216"/>
              </a:xfrm>
              <a:prstGeom prst="rect">
                <a:avLst/>
              </a:prstGeom>
              <a:blipFill>
                <a:blip r:embed="rId3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F9C230-A861-EB63-5F01-344D19A34C51}"/>
                  </a:ext>
                </a:extLst>
              </p:cNvPr>
              <p:cNvSpPr txBox="1"/>
              <p:nvPr/>
            </p:nvSpPr>
            <p:spPr>
              <a:xfrm>
                <a:off x="217375" y="2359895"/>
                <a:ext cx="6091200" cy="561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For the upper state 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2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en-US" sz="2800" dirty="0"/>
                  <a:t>)</a:t>
                </a:r>
                <a:endParaRPr lang="LID4096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F9C230-A861-EB63-5F01-344D19A34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375" y="2359895"/>
                <a:ext cx="6091200" cy="561885"/>
              </a:xfrm>
              <a:prstGeom prst="rect">
                <a:avLst/>
              </a:prstGeom>
              <a:blipFill>
                <a:blip r:embed="rId4"/>
                <a:stretch>
                  <a:fillRect l="-1802" t="-11957" b="-2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4B209D6-3D4B-E16C-4A8A-64B38375B11E}"/>
                  </a:ext>
                </a:extLst>
              </p:cNvPr>
              <p:cNvSpPr txBox="1"/>
              <p:nvPr/>
            </p:nvSpPr>
            <p:spPr>
              <a:xfrm>
                <a:off x="217375" y="2851481"/>
                <a:ext cx="11441402" cy="2816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225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p>
                    </m:sSubSup>
                  </m:oMath>
                </a14:m>
                <a:r>
                  <a:rPr lang="en-US" sz="3200" dirty="0"/>
                  <a:t>(</a:t>
                </a:r>
                <a14:m>
                  <m:oMath xmlns:m="http://schemas.openxmlformats.org/officeDocument/2006/math">
                    <m:r>
                      <a:rPr lang="en-US" sz="3200" i="1" baseline="3000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en-US" sz="3200" dirty="0"/>
                  <a:t>)=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32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1" i="0" dirty="0" smtClean="0">
                                <a:latin typeface="Cambria Math" panose="02040503050406030204" pitchFamily="18" charset="0"/>
                              </a:rPr>
                              <m:t>𝐍</m:t>
                            </m:r>
                          </m:e>
                          <m:sup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sSub>
                          <m:sSubPr>
                            <m:ctrlP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sSub>
                          <m:sSubPr>
                            <m:ctrlP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sSup>
                          <m:sSupPr>
                            <m:ctrlP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1" i="0" dirty="0" smtClean="0">
                                <a:latin typeface="Cambria Math" panose="02040503050406030204" pitchFamily="18" charset="0"/>
                              </a:rPr>
                              <m:t>𝐍</m:t>
                            </m:r>
                          </m:e>
                          <m:sup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sSup>
                      <m:sSup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dirty="0" smtClean="0"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p>
                        <m:r>
                          <a:rPr lang="en-US" sz="3200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3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sSup>
                      <m:sSupPr>
                        <m:ctrlPr>
                          <a:rPr lang="en-US" sz="3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0" dirty="0" smtClean="0"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p>
                        <m:r>
                          <a:rPr lang="en-US" sz="3200" b="0" i="0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3200" b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n-US" sz="32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d>
                        <m:d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e>
                      </m:d>
                      <m:r>
                        <a:rPr lang="en-US" sz="32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dirty="0" smtClean="0">
                              <a:latin typeface="Cambria Math" panose="02040503050406030204" pitchFamily="18" charset="0"/>
                            </a:rPr>
                            <m:t>Ra</m:t>
                          </m:r>
                        </m:sub>
                      </m:sSub>
                      <m:sSub>
                        <m:sSub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sSub>
                        <m:sSub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32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dirty="0" smtClean="0">
                              <a:latin typeface="Cambria Math" panose="02040503050406030204" pitchFamily="18" charset="0"/>
                            </a:rPr>
                            <m:t>Ra</m:t>
                          </m:r>
                        </m:sub>
                      </m:sSub>
                      <m:r>
                        <a:rPr lang="en-US" sz="3200" b="1" i="0" dirty="0" smtClean="0">
                          <a:latin typeface="Cambria Math" panose="02040503050406030204" pitchFamily="18" charset="0"/>
                        </a:rPr>
                        <m:t>𝐈</m:t>
                      </m:r>
                      <m:r>
                        <a:rPr lang="en-US" sz="3200" b="1" i="0" dirty="0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3200" b="1" i="0" dirty="0" smtClean="0">
                          <a:latin typeface="Cambria Math" panose="02040503050406030204" pitchFamily="18" charset="0"/>
                        </a:rPr>
                        <m:t>𝐒</m:t>
                      </m:r>
                    </m:oMath>
                  </m:oMathPara>
                </a14:m>
                <a:endParaRPr lang="en-US" sz="3200" b="1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dirty="0" smtClean="0">
                              <a:latin typeface="Cambria Math" panose="02040503050406030204" pitchFamily="18" charset="0"/>
                            </a:rPr>
                            <m:t>Ra</m:t>
                          </m:r>
                        </m:sub>
                      </m:sSub>
                      <m:d>
                        <m:d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2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3200" b="1" i="0" dirty="0" smtClean="0">
                              <a:latin typeface="Cambria Math" panose="02040503050406030204" pitchFamily="18" charset="0"/>
                            </a:rPr>
                            <m:t>𝐈</m:t>
                          </m:r>
                          <m:r>
                            <a:rPr lang="en-US" sz="3200" b="0" i="0" dirty="0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sz="3200" b="1" i="0" dirty="0" smtClean="0">
                              <a:latin typeface="Cambria Math" panose="02040503050406030204" pitchFamily="18" charset="0"/>
                            </a:rPr>
                            <m:t>𝐒</m:t>
                          </m:r>
                        </m:e>
                      </m:d>
                      <m:r>
                        <a:rPr lang="en-US" sz="32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dirty="0" smtClean="0">
                              <a:latin typeface="Cambria Math" panose="02040503050406030204" pitchFamily="18" charset="0"/>
                            </a:rPr>
                            <m:t>Ra</m:t>
                          </m:r>
                        </m:sub>
                      </m:sSub>
                      <m:r>
                        <a:rPr lang="en-US" sz="3200" b="0" i="1" dirty="0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b>
                        <m:sSub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32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sSub>
                        <m:sSubPr>
                          <m:ctrlP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32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32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LID4096" sz="3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4B209D6-3D4B-E16C-4A8A-64B38375B1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375" y="2851481"/>
                <a:ext cx="11441402" cy="2816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id="{3835EFDC-57C8-A581-1813-4B23B7D89324}"/>
              </a:ext>
            </a:extLst>
          </p:cNvPr>
          <p:cNvSpPr/>
          <p:nvPr/>
        </p:nvSpPr>
        <p:spPr>
          <a:xfrm>
            <a:off x="5657680" y="4752476"/>
            <a:ext cx="751840" cy="71991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ACC8E4A-EABB-D977-CB94-C625326FF38C}"/>
              </a:ext>
            </a:extLst>
          </p:cNvPr>
          <p:cNvSpPr/>
          <p:nvPr/>
        </p:nvSpPr>
        <p:spPr>
          <a:xfrm>
            <a:off x="8851189" y="1359036"/>
            <a:ext cx="751840" cy="71991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D398088-A9E9-77B7-7CA7-3E3F6BF96E6E}"/>
              </a:ext>
            </a:extLst>
          </p:cNvPr>
          <p:cNvSpPr/>
          <p:nvPr/>
        </p:nvSpPr>
        <p:spPr>
          <a:xfrm>
            <a:off x="7778360" y="3777116"/>
            <a:ext cx="751840" cy="71991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BB178D2-E6E6-9068-6E9C-240966B92AF5}"/>
              </a:ext>
            </a:extLst>
          </p:cNvPr>
          <p:cNvSpPr/>
          <p:nvPr/>
        </p:nvSpPr>
        <p:spPr>
          <a:xfrm>
            <a:off x="9519920" y="3777116"/>
            <a:ext cx="751840" cy="71991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8F57B01-A156-83E3-799B-83807FEC32AC}"/>
              </a:ext>
            </a:extLst>
          </p:cNvPr>
          <p:cNvSpPr/>
          <p:nvPr/>
        </p:nvSpPr>
        <p:spPr>
          <a:xfrm>
            <a:off x="1605280" y="4752476"/>
            <a:ext cx="751840" cy="71991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A603D0-26FE-7E69-72F1-D2F456E36ABB}"/>
              </a:ext>
            </a:extLst>
          </p:cNvPr>
          <p:cNvSpPr/>
          <p:nvPr/>
        </p:nvSpPr>
        <p:spPr>
          <a:xfrm>
            <a:off x="7101840" y="1359036"/>
            <a:ext cx="751840" cy="71991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A08BA9-9F3C-8D94-2012-8E2964126809}"/>
              </a:ext>
            </a:extLst>
          </p:cNvPr>
          <p:cNvSpPr txBox="1"/>
          <p:nvPr/>
        </p:nvSpPr>
        <p:spPr>
          <a:xfrm>
            <a:off x="219586" y="2087626"/>
            <a:ext cx="5030544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Green</a:t>
            </a:r>
            <a:r>
              <a:rPr lang="en-US" sz="2400" dirty="0"/>
              <a:t>:    Nuclear-spin-independent</a:t>
            </a:r>
          </a:p>
          <a:p>
            <a:r>
              <a:rPr lang="en-US" sz="2400" dirty="0"/>
              <a:t>	     Scaled from </a:t>
            </a:r>
            <a:r>
              <a:rPr lang="en-US" sz="2400" b="1" baseline="30000" dirty="0"/>
              <a:t>226</a:t>
            </a:r>
            <a:r>
              <a:rPr lang="en-US" sz="2400" b="1" dirty="0"/>
              <a:t>RaF</a:t>
            </a:r>
            <a:endParaRPr lang="en-GB" sz="2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92FFDA-073B-E707-F707-7BA2FF869576}"/>
              </a:ext>
            </a:extLst>
          </p:cNvPr>
          <p:cNvSpPr txBox="1"/>
          <p:nvPr/>
        </p:nvSpPr>
        <p:spPr>
          <a:xfrm>
            <a:off x="7511401" y="5083465"/>
            <a:ext cx="4397358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Red</a:t>
            </a:r>
            <a:r>
              <a:rPr lang="en-US" sz="2400" dirty="0"/>
              <a:t>:	Magnetic dipole splitting</a:t>
            </a:r>
          </a:p>
          <a:p>
            <a:r>
              <a:rPr lang="en-US" sz="2400" dirty="0"/>
              <a:t>	Measure in </a:t>
            </a:r>
            <a:r>
              <a:rPr lang="en-US" sz="2400" b="1" baseline="30000" dirty="0"/>
              <a:t>225</a:t>
            </a:r>
            <a:r>
              <a:rPr lang="en-US" sz="2400" b="1" dirty="0"/>
              <a:t>RaF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44806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C8A8E-28E7-A973-6E52-2879B8C25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5F06EA-3230-0BF9-C2BC-ABB397F4F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4508D7-36DA-5F25-4592-AB0415683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8320" y="207036"/>
            <a:ext cx="4738880" cy="1152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Hamiltonian in </a:t>
            </a:r>
            <a:r>
              <a:rPr lang="en-US" baseline="30000" dirty="0"/>
              <a:t>223</a:t>
            </a:r>
            <a:r>
              <a:rPr lang="en-US" dirty="0"/>
              <a:t>RaF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45DD17E-A936-E3C3-779C-FD9D8EC0FD44}"/>
                  </a:ext>
                </a:extLst>
              </p:cNvPr>
              <p:cNvSpPr txBox="1"/>
              <p:nvPr/>
            </p:nvSpPr>
            <p:spPr>
              <a:xfrm>
                <a:off x="576000" y="1007794"/>
                <a:ext cx="6091200" cy="561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For the ground state 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2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en-US" sz="2800" dirty="0"/>
                  <a:t>)</a:t>
                </a:r>
                <a:endParaRPr lang="LID4096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45DD17E-A936-E3C3-779C-FD9D8EC0FD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" y="1007794"/>
                <a:ext cx="6091200" cy="561885"/>
              </a:xfrm>
              <a:prstGeom prst="rect">
                <a:avLst/>
              </a:prstGeom>
              <a:blipFill>
                <a:blip r:embed="rId2"/>
                <a:stretch>
                  <a:fillRect l="-1800" t="-11957" b="-21739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29846B-3EBC-3A8A-A030-B7E41923E32A}"/>
                  </a:ext>
                </a:extLst>
              </p:cNvPr>
              <p:cNvSpPr txBox="1"/>
              <p:nvPr/>
            </p:nvSpPr>
            <p:spPr>
              <a:xfrm>
                <a:off x="576000" y="1569679"/>
                <a:ext cx="7336945" cy="9239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223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p>
                    </m:sSubSup>
                  </m:oMath>
                </a14:m>
                <a:r>
                  <a:rPr lang="en-US" sz="3200" dirty="0"/>
                  <a:t>(</a:t>
                </a:r>
                <a14:m>
                  <m:oMath xmlns:m="http://schemas.openxmlformats.org/officeDocument/2006/math">
                    <m:r>
                      <a:rPr lang="en-US" sz="3200" i="1" baseline="3000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2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en-US" sz="3200" dirty="0"/>
                  <a:t>) =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225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3200">
                            <a:latin typeface="Cambria Math" panose="02040503050406030204" pitchFamily="18" charset="0"/>
                          </a:rPr>
                          <m:t>eff</m:t>
                        </m:r>
                      </m:sup>
                    </m:sSubSup>
                    <m:r>
                      <m:rPr>
                        <m:nor/>
                      </m:rPr>
                      <a:rPr lang="en-US" sz="3200" dirty="0"/>
                      <m:t>(</m:t>
                    </m:r>
                    <m:r>
                      <a:rPr lang="en-US" sz="3200" i="1" baseline="3000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2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m:rPr>
                        <m:nor/>
                      </m:rPr>
                      <a:rPr lang="en-US" sz="3200" dirty="0"/>
                      <m:t>)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+ </m:t>
                    </m:r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𝑒</m:t>
                    </m:r>
                    <m:sSubSup>
                      <m:sSubSup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bSup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f>
                      <m:fPr>
                        <m:ctrlPr>
                          <a:rPr lang="en-US" sz="32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  <m:sSub>
                          <m:sSubPr>
                            <m:ctrlP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1" i="0" dirty="0" smtClean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  <m:sup>
                            <m:r>
                              <a:rPr lang="en-US" sz="32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−1)</m:t>
                        </m:r>
                      </m:den>
                    </m:f>
                  </m:oMath>
                </a14:m>
                <a:endParaRPr lang="LID4096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29846B-3EBC-3A8A-A030-B7E41923E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" y="1569679"/>
                <a:ext cx="7336945" cy="923971"/>
              </a:xfrm>
              <a:prstGeom prst="rect">
                <a:avLst/>
              </a:prstGeom>
              <a:blipFill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F9C230-A861-EB63-5F01-344D19A34C51}"/>
                  </a:ext>
                </a:extLst>
              </p:cNvPr>
              <p:cNvSpPr txBox="1"/>
              <p:nvPr/>
            </p:nvSpPr>
            <p:spPr>
              <a:xfrm>
                <a:off x="576000" y="3229736"/>
                <a:ext cx="6091200" cy="561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For the upper state 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2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en-US" sz="2800" dirty="0"/>
                  <a:t>)</a:t>
                </a:r>
                <a:endParaRPr lang="LID4096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F9C230-A861-EB63-5F01-344D19A34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" y="3229736"/>
                <a:ext cx="6091200" cy="561885"/>
              </a:xfrm>
              <a:prstGeom prst="rect">
                <a:avLst/>
              </a:prstGeom>
              <a:blipFill>
                <a:blip r:embed="rId4"/>
                <a:stretch>
                  <a:fillRect l="-1800" t="-13043" b="-2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4B209D6-3D4B-E16C-4A8A-64B38375B11E}"/>
                  </a:ext>
                </a:extLst>
              </p:cNvPr>
              <p:cNvSpPr txBox="1"/>
              <p:nvPr/>
            </p:nvSpPr>
            <p:spPr>
              <a:xfrm>
                <a:off x="576000" y="3721322"/>
                <a:ext cx="7307706" cy="9239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223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p>
                    </m:sSubSup>
                  </m:oMath>
                </a14:m>
                <a:r>
                  <a:rPr lang="en-US" sz="3200" dirty="0"/>
                  <a:t>(</a:t>
                </a:r>
                <a14:m>
                  <m:oMath xmlns:m="http://schemas.openxmlformats.org/officeDocument/2006/math">
                    <m:r>
                      <a:rPr lang="en-US" sz="3200" i="1" baseline="3000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en-US" sz="3200" dirty="0"/>
                  <a:t>) =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225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3200">
                            <a:latin typeface="Cambria Math" panose="02040503050406030204" pitchFamily="18" charset="0"/>
                          </a:rPr>
                          <m:t>eff</m:t>
                        </m:r>
                      </m:sup>
                    </m:sSubSup>
                    <m:r>
                      <m:rPr>
                        <m:nor/>
                      </m:rPr>
                      <a:rPr lang="en-US" sz="3200" dirty="0"/>
                      <m:t>(</m:t>
                    </m:r>
                    <m:r>
                      <a:rPr lang="en-US" sz="3200" i="1" baseline="3000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20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m:rPr>
                        <m:nor/>
                      </m:rPr>
                      <a:rPr lang="en-US" sz="3200" dirty="0"/>
                      <m:t>)</m:t>
                    </m:r>
                    <m:r>
                      <a:rPr lang="en-US" sz="3200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200" i="1" dirty="0">
                        <a:latin typeface="Cambria Math" panose="02040503050406030204" pitchFamily="18" charset="0"/>
                      </a:rPr>
                      <m:t>𝑒</m:t>
                    </m:r>
                    <m:sSubSup>
                      <m:sSubSup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sz="3200" i="1" dirty="0">
                        <a:latin typeface="Cambria Math" panose="02040503050406030204" pitchFamily="18" charset="0"/>
                      </a:rPr>
                      <m:t>𝑄</m:t>
                    </m:r>
                    <m:f>
                      <m:f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3</m:t>
                        </m:r>
                        <m:sSub>
                          <m:sSubPr>
                            <m:ctrlPr>
                              <a:rPr lang="en-US" sz="3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 dirty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3200" i="1" dirty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32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1" dirty="0">
                                <a:latin typeface="Cambria Math" panose="02040503050406030204" pitchFamily="18" charset="0"/>
                              </a:rPr>
                              <m:t>𝐈</m:t>
                            </m:r>
                          </m:e>
                          <m:sup>
                            <m:r>
                              <a:rPr lang="en-US" sz="32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−1)</m:t>
                        </m:r>
                      </m:den>
                    </m:f>
                  </m:oMath>
                </a14:m>
                <a:endParaRPr lang="LID4096" sz="3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4B209D6-3D4B-E16C-4A8A-64B38375B1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" y="3721322"/>
                <a:ext cx="7307706" cy="923971"/>
              </a:xfrm>
              <a:prstGeom prst="rect">
                <a:avLst/>
              </a:prstGeom>
              <a:blipFill>
                <a:blip r:embed="rId5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id="{FB50E4A8-126C-411B-3C2E-1C32992DA310}"/>
              </a:ext>
            </a:extLst>
          </p:cNvPr>
          <p:cNvSpPr/>
          <p:nvPr/>
        </p:nvSpPr>
        <p:spPr>
          <a:xfrm>
            <a:off x="5577840" y="1718994"/>
            <a:ext cx="751840" cy="719917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rgbClr val="00B0F0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200213C-BC14-3465-7C44-15027F8A36AB}"/>
              </a:ext>
            </a:extLst>
          </p:cNvPr>
          <p:cNvSpPr/>
          <p:nvPr/>
        </p:nvSpPr>
        <p:spPr>
          <a:xfrm>
            <a:off x="5657680" y="3854057"/>
            <a:ext cx="751840" cy="719917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rgbClr val="00B0F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76220F-1616-F4B4-AB60-0AFFE238EEAD}"/>
              </a:ext>
            </a:extLst>
          </p:cNvPr>
          <p:cNvSpPr txBox="1"/>
          <p:nvPr/>
        </p:nvSpPr>
        <p:spPr>
          <a:xfrm>
            <a:off x="5870491" y="5027649"/>
            <a:ext cx="4876656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</a:rPr>
              <a:t>Blue</a:t>
            </a:r>
            <a:r>
              <a:rPr lang="en-US" sz="2400" dirty="0"/>
              <a:t>:	Electric quadrupole splitting</a:t>
            </a:r>
          </a:p>
          <a:p>
            <a:r>
              <a:rPr lang="en-US" sz="2400" dirty="0"/>
              <a:t>	Measure in </a:t>
            </a:r>
            <a:r>
              <a:rPr lang="en-US" sz="2400" b="1" baseline="30000" dirty="0"/>
              <a:t>223</a:t>
            </a:r>
            <a:r>
              <a:rPr lang="en-US" sz="2400" b="1" dirty="0"/>
              <a:t>RaF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50320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4F5E5E1-5DB0-E88E-28E9-46699D55A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402" y="1730971"/>
            <a:ext cx="5823250" cy="436743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78B106-AFF7-598C-DF0F-DF69567B8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2D9AB-3665-FE85-F5A6-A4C06F3DB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BDD4D2-C12B-434F-EF69-1CB721304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for frequency scanning: </a:t>
            </a:r>
            <a:r>
              <a:rPr lang="en-US" baseline="30000" dirty="0"/>
              <a:t>225</a:t>
            </a:r>
            <a:r>
              <a:rPr lang="en-US" dirty="0"/>
              <a:t>RaF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68F9D7-A421-D39C-31F5-C8E2B02CD2CF}"/>
              </a:ext>
            </a:extLst>
          </p:cNvPr>
          <p:cNvSpPr txBox="1"/>
          <p:nvPr/>
        </p:nvSpPr>
        <p:spPr>
          <a:xfrm>
            <a:off x="1454691" y="1395134"/>
            <a:ext cx="3334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Scan range: 1000 MHz</a:t>
            </a:r>
            <a:endParaRPr lang="LID4096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56594F-B43F-E40C-69A6-AB2717C66C46}"/>
              </a:ext>
            </a:extLst>
          </p:cNvPr>
          <p:cNvSpPr txBox="1"/>
          <p:nvPr/>
        </p:nvSpPr>
        <p:spPr>
          <a:xfrm>
            <a:off x="7402744" y="1395133"/>
            <a:ext cx="3334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Scan range: 8000 MHz</a:t>
            </a:r>
            <a:endParaRPr lang="LID4096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198E4A-2859-F553-CADB-D9EEF9087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153" y="1734928"/>
            <a:ext cx="5823249" cy="436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505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4F5E5E1-5DB0-E88E-28E9-46699D55A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402" y="1730971"/>
            <a:ext cx="5823250" cy="436743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78B106-AFF7-598C-DF0F-DF69567B8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2D9AB-3665-FE85-F5A6-A4C06F3DB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BDD4D2-C12B-434F-EF69-1CB721304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for frequency scanning: </a:t>
            </a:r>
            <a:r>
              <a:rPr lang="en-US" baseline="30000" dirty="0"/>
              <a:t>225</a:t>
            </a:r>
            <a:r>
              <a:rPr lang="en-US" dirty="0"/>
              <a:t>RaF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68F9D7-A421-D39C-31F5-C8E2B02CD2CF}"/>
              </a:ext>
            </a:extLst>
          </p:cNvPr>
          <p:cNvSpPr txBox="1"/>
          <p:nvPr/>
        </p:nvSpPr>
        <p:spPr>
          <a:xfrm>
            <a:off x="1454691" y="1395134"/>
            <a:ext cx="3334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Scan range: 1000 MHz</a:t>
            </a:r>
            <a:endParaRPr lang="LID4096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56594F-B43F-E40C-69A6-AB2717C66C46}"/>
              </a:ext>
            </a:extLst>
          </p:cNvPr>
          <p:cNvSpPr txBox="1"/>
          <p:nvPr/>
        </p:nvSpPr>
        <p:spPr>
          <a:xfrm>
            <a:off x="7402744" y="1395133"/>
            <a:ext cx="3334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Scan range: 8000 MHz</a:t>
            </a:r>
            <a:endParaRPr lang="LID4096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198E4A-2859-F553-CADB-D9EEF9087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153" y="1734928"/>
            <a:ext cx="5823249" cy="436348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9E92CCF-22E1-29AA-CF68-0818EEE49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7724" y="108661"/>
            <a:ext cx="4336555" cy="3240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176B3C-0AAC-851C-8653-532A78C4AA54}"/>
              </a:ext>
            </a:extLst>
          </p:cNvPr>
          <p:cNvSpPr txBox="1"/>
          <p:nvPr/>
        </p:nvSpPr>
        <p:spPr>
          <a:xfrm>
            <a:off x="4440624" y="457300"/>
            <a:ext cx="34355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Voltage scanning</a:t>
            </a:r>
          </a:p>
          <a:p>
            <a:pPr algn="ctr"/>
            <a:r>
              <a:rPr lang="en-US" sz="2400" dirty="0"/>
              <a:t>Range: 	1000 MHz</a:t>
            </a:r>
            <a:endParaRPr lang="LID4096" sz="2400" dirty="0"/>
          </a:p>
        </p:txBody>
      </p:sp>
    </p:spTree>
    <p:extLst>
      <p:ext uri="{BB962C8B-B14F-4D97-AF65-F5344CB8AC3E}">
        <p14:creationId xmlns:p14="http://schemas.microsoft.com/office/powerpoint/2010/main" val="2313930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7F427F-430F-D7BF-4F91-D0CB26A48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BC8CE-A1D4-CD35-D0B9-CEA5C1976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626E93-B7C8-79BA-FA0B-3C3C0F70F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Schiff moment</a:t>
            </a:r>
            <a:endParaRPr lang="LID4096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42BAB7-12CA-B670-455A-71A0A54E3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819" y="1538472"/>
            <a:ext cx="6519112" cy="9883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5A6827-A242-F3DD-7E34-95EB5F990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0759" y="2738985"/>
            <a:ext cx="4359231" cy="9840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1D7A650-E8AE-F295-2FDD-AE94D17306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880" y="4248321"/>
            <a:ext cx="5491935" cy="97467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9FF1840-152D-5B13-CEFD-3E559EE67C0E}"/>
              </a:ext>
            </a:extLst>
          </p:cNvPr>
          <p:cNvSpPr txBox="1"/>
          <p:nvPr/>
        </p:nvSpPr>
        <p:spPr>
          <a:xfrm>
            <a:off x="0" y="5748335"/>
            <a:ext cx="7929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Dobaczewski</a:t>
            </a:r>
            <a:r>
              <a:rPr lang="en-US" sz="2400" dirty="0"/>
              <a:t> </a:t>
            </a:r>
            <a:r>
              <a:rPr lang="en-US" sz="2400" i="1" dirty="0"/>
              <a:t>et al.</a:t>
            </a:r>
            <a:r>
              <a:rPr lang="en-US" sz="2400" dirty="0"/>
              <a:t>, Phys. Rev. Lett. </a:t>
            </a:r>
            <a:r>
              <a:rPr lang="en-US" sz="2400" b="1" dirty="0"/>
              <a:t>121</a:t>
            </a:r>
            <a:r>
              <a:rPr lang="en-US" sz="2400" dirty="0"/>
              <a:t>, 232501 (2018) </a:t>
            </a:r>
            <a:endParaRPr lang="LID4096" sz="2400" dirty="0"/>
          </a:p>
        </p:txBody>
      </p:sp>
    </p:spTree>
    <p:extLst>
      <p:ext uri="{BB962C8B-B14F-4D97-AF65-F5344CB8AC3E}">
        <p14:creationId xmlns:p14="http://schemas.microsoft.com/office/powerpoint/2010/main" val="21734290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D4A3D4-C784-51B5-6C61-0E2E82570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A7165-3868-A89A-8B4E-57FD1DCA6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DDC6E53-4027-0739-836C-840CB8B0C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P,T</a:t>
            </a:r>
            <a:r>
              <a:rPr lang="en-US" dirty="0"/>
              <a:t>-odd nuclear potential</a:t>
            </a:r>
            <a:endParaRPr lang="LID4096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EA5C11-4FDB-A90E-CE43-9424D18F5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42" y="1308531"/>
            <a:ext cx="11864516" cy="25902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82EB27-B647-E101-21F3-5871632851E0}"/>
              </a:ext>
            </a:extLst>
          </p:cNvPr>
          <p:cNvSpPr txBox="1"/>
          <p:nvPr/>
        </p:nvSpPr>
        <p:spPr>
          <a:xfrm>
            <a:off x="0" y="5748335"/>
            <a:ext cx="7929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Dobaczewski</a:t>
            </a:r>
            <a:r>
              <a:rPr lang="en-US" sz="2400" dirty="0"/>
              <a:t> </a:t>
            </a:r>
            <a:r>
              <a:rPr lang="en-US" sz="2400" i="1" dirty="0"/>
              <a:t>et al.</a:t>
            </a:r>
            <a:r>
              <a:rPr lang="en-US" sz="2400" dirty="0"/>
              <a:t>, Phys. Rev. Lett. </a:t>
            </a:r>
            <a:r>
              <a:rPr lang="en-US" sz="2400" b="1" dirty="0"/>
              <a:t>121</a:t>
            </a:r>
            <a:r>
              <a:rPr lang="en-US" sz="2400" dirty="0"/>
              <a:t>, 232501 (2018) </a:t>
            </a:r>
            <a:endParaRPr lang="LID4096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FE84C5-BDCC-56E5-12F1-AB56277F6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742" y="4625762"/>
            <a:ext cx="5657938" cy="59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059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E13AC8-0F0F-B103-D551-435FCB776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C5BF4-95C6-72D0-4FF3-648C63BE8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4E3D4E-59EC-A376-9208-E0275BFF1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Voltage scanning</a:t>
            </a:r>
            <a:endParaRPr lang="LID4096" dirty="0"/>
          </a:p>
        </p:txBody>
      </p:sp>
      <p:pic>
        <p:nvPicPr>
          <p:cNvPr id="7" name="Picture 6" descr="A picture containing text, diagram, screenshot, font&#10;&#10;Description automatically generated">
            <a:extLst>
              <a:ext uri="{FF2B5EF4-FFF2-40B4-BE49-F238E27FC236}">
                <a16:creationId xmlns:a16="http://schemas.microsoft.com/office/drawing/2014/main" id="{54410EE1-463C-37A9-1435-3735CA79A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47" y="1507080"/>
            <a:ext cx="10880506" cy="45548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CA6054-E3C5-FD89-55CA-2E8F331F1B98}"/>
              </a:ext>
            </a:extLst>
          </p:cNvPr>
          <p:cNvSpPr txBox="1"/>
          <p:nvPr/>
        </p:nvSpPr>
        <p:spPr>
          <a:xfrm>
            <a:off x="900000" y="6333945"/>
            <a:ext cx="5647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M.A.K., J. Reilly </a:t>
            </a:r>
            <a:r>
              <a:rPr lang="en-US" sz="2000" i="1" dirty="0">
                <a:solidFill>
                  <a:schemeClr val="bg1"/>
                </a:solidFill>
              </a:rPr>
              <a:t>et al.</a:t>
            </a:r>
            <a:r>
              <a:rPr lang="en-US" sz="2000" dirty="0">
                <a:solidFill>
                  <a:schemeClr val="bg1"/>
                </a:solidFill>
              </a:rPr>
              <a:t>, NIM B 541, 86-89 (2023) </a:t>
            </a:r>
            <a:endParaRPr lang="LID4096" sz="2000" dirty="0">
              <a:solidFill>
                <a:schemeClr val="bg1"/>
              </a:solidFill>
            </a:endParaRPr>
          </a:p>
        </p:txBody>
      </p:sp>
      <p:pic>
        <p:nvPicPr>
          <p:cNvPr id="10" name="Picture 9" descr="A picture containing text, diagram, plot, screenshot&#10;&#10;Description automatically generated">
            <a:extLst>
              <a:ext uri="{FF2B5EF4-FFF2-40B4-BE49-F238E27FC236}">
                <a16:creationId xmlns:a16="http://schemas.microsoft.com/office/drawing/2014/main" id="{1D09ECFA-9300-E2FD-4567-CF51ADA0F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694" y="1293043"/>
            <a:ext cx="8549946" cy="463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99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E75A54-B23E-48F5-AFD7-0C99F50F6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4FEF8D-09CD-4B33-AEAF-CC69FC72D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BD44635-D65F-4EEC-ADBB-48DA0950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207036"/>
            <a:ext cx="7995577" cy="1086687"/>
          </a:xfrm>
        </p:spPr>
        <p:txBody>
          <a:bodyPr>
            <a:normAutofit fontScale="90000"/>
          </a:bodyPr>
          <a:lstStyle/>
          <a:p>
            <a:r>
              <a:rPr lang="en-US" dirty="0"/>
              <a:t>New physics is hidden in the </a:t>
            </a:r>
            <a:br>
              <a:rPr lang="en-US" dirty="0"/>
            </a:br>
            <a:r>
              <a:rPr lang="en-US" dirty="0"/>
              <a:t>nuclear Schiff moment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2E7962-93F7-45E4-8137-8D67C9E9CBA2}"/>
              </a:ext>
            </a:extLst>
          </p:cNvPr>
          <p:cNvSpPr txBox="1"/>
          <p:nvPr/>
        </p:nvSpPr>
        <p:spPr>
          <a:xfrm>
            <a:off x="407166" y="3692707"/>
            <a:ext cx="974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US" baseline="30000" dirty="0"/>
              <a:t>+</a:t>
            </a:r>
            <a:r>
              <a:rPr lang="en-US" dirty="0"/>
              <a:t> EDM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BD264F-1E16-4D5A-92A8-02781BB09029}"/>
              </a:ext>
            </a:extLst>
          </p:cNvPr>
          <p:cNvSpPr txBox="1"/>
          <p:nvPr/>
        </p:nvSpPr>
        <p:spPr>
          <a:xfrm>
            <a:off x="1900476" y="3668063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baseline="30000" dirty="0"/>
              <a:t>0</a:t>
            </a:r>
            <a:r>
              <a:rPr lang="en-US" dirty="0"/>
              <a:t> EDM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6C7560-03C0-491A-93BE-A67196D71636}"/>
              </a:ext>
            </a:extLst>
          </p:cNvPr>
          <p:cNvSpPr txBox="1"/>
          <p:nvPr/>
        </p:nvSpPr>
        <p:spPr>
          <a:xfrm>
            <a:off x="3580507" y="3247299"/>
            <a:ext cx="2488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still unknown</a:t>
            </a:r>
          </a:p>
          <a:p>
            <a:pPr algn="ctr"/>
            <a:r>
              <a:rPr lang="en-US" i="1" dirty="0"/>
              <a:t>P,T</a:t>
            </a:r>
            <a:r>
              <a:rPr lang="en-US" dirty="0"/>
              <a:t>-odd nuclear forces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8BBAD5-827F-47C2-8709-57547ADD101F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894640" y="2211786"/>
            <a:ext cx="525158" cy="1480921"/>
          </a:xfrm>
          <a:prstGeom prst="straightConnector1">
            <a:avLst/>
          </a:prstGeom>
          <a:ln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3270689-400B-4278-ABDF-31F943D2A0A7}"/>
              </a:ext>
            </a:extLst>
          </p:cNvPr>
          <p:cNvCxnSpPr>
            <a:cxnSpLocks/>
            <a:stCxn id="7" idx="0"/>
            <a:endCxn id="63" idx="2"/>
          </p:cNvCxnSpPr>
          <p:nvPr/>
        </p:nvCxnSpPr>
        <p:spPr>
          <a:xfrm flipH="1" flipV="1">
            <a:off x="1614162" y="2211786"/>
            <a:ext cx="773788" cy="1456277"/>
          </a:xfrm>
          <a:prstGeom prst="straightConnector1">
            <a:avLst/>
          </a:prstGeom>
          <a:ln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678898E-017B-421B-8B13-58255D7C9D58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1801392" y="2137175"/>
            <a:ext cx="2995626" cy="1059716"/>
          </a:xfrm>
          <a:prstGeom prst="straightConnector1">
            <a:avLst/>
          </a:prstGeom>
          <a:ln w="38100"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0112FBE-DDD9-4A30-B0DB-90D4A98946F5}"/>
                  </a:ext>
                </a:extLst>
              </p:cNvPr>
              <p:cNvSpPr txBox="1"/>
              <p:nvPr/>
            </p:nvSpPr>
            <p:spPr>
              <a:xfrm>
                <a:off x="88790" y="4739753"/>
                <a:ext cx="9597692" cy="1227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acc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1×</m:t>
                      </m:r>
                      <m:sSup>
                        <m:s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  <m:sSup>
                        <m:s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f>
                            <m:f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𝑘𝑒𝑉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sSup>
                            <m:sSup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 [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𝜂</m:t>
                      </m:r>
                      <m:sSup>
                        <m:s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𝑓𝑚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0112FBE-DDD9-4A30-B0DB-90D4A98946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90" y="4739753"/>
                <a:ext cx="9597692" cy="12277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9C904E-3541-4211-9778-86407BF4AD8C}"/>
                  </a:ext>
                </a:extLst>
              </p:cNvPr>
              <p:cNvSpPr txBox="1"/>
              <p:nvPr/>
            </p:nvSpPr>
            <p:spPr>
              <a:xfrm>
                <a:off x="8704174" y="2614550"/>
                <a:ext cx="3238772" cy="7629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p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|"/>
                              <m:endChr m:val="⟩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d>
                            <m:dPr>
                              <m:begChr m:val="|"/>
                              <m:endChr m:val="⟩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9C904E-3541-4211-9778-86407BF4AD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4174" y="2614550"/>
                <a:ext cx="3238772" cy="7629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8B235543-C0F8-4EC4-9CD3-0EA55B2B6C74}"/>
              </a:ext>
            </a:extLst>
          </p:cNvPr>
          <p:cNvSpPr txBox="1"/>
          <p:nvPr/>
        </p:nvSpPr>
        <p:spPr>
          <a:xfrm rot="20157116">
            <a:off x="7195177" y="2272812"/>
            <a:ext cx="2996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close-lying opposite-parity rotational doublet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8168F1-1577-491B-86A2-1EC6500C3622}"/>
              </a:ext>
            </a:extLst>
          </p:cNvPr>
          <p:cNvSpPr txBox="1"/>
          <p:nvPr/>
        </p:nvSpPr>
        <p:spPr>
          <a:xfrm rot="896198">
            <a:off x="10430141" y="3615927"/>
            <a:ext cx="18256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enhanced P,T-odd</a:t>
            </a:r>
          </a:p>
          <a:p>
            <a:pPr algn="ctr"/>
            <a:r>
              <a:rPr lang="en-US" sz="1600" i="1" dirty="0"/>
              <a:t>interaction mixing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1D5BF-93FA-41E3-B828-5521DF9EED02}"/>
              </a:ext>
            </a:extLst>
          </p:cNvPr>
          <p:cNvSpPr/>
          <p:nvPr/>
        </p:nvSpPr>
        <p:spPr>
          <a:xfrm>
            <a:off x="3247706" y="3196891"/>
            <a:ext cx="3098624" cy="84345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E80F63-CD91-43C0-ABE2-CA8A25FAE947}"/>
                  </a:ext>
                </a:extLst>
              </p:cNvPr>
              <p:cNvSpPr txBox="1"/>
              <p:nvPr/>
            </p:nvSpPr>
            <p:spPr>
              <a:xfrm>
                <a:off x="9187732" y="4137850"/>
                <a:ext cx="2949553" cy="7596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⟨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</m:acc>
                            </m:e>
                          </m:d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⟩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E80F63-CD91-43C0-ABE2-CA8A25FAE9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7732" y="4137850"/>
                <a:ext cx="2949553" cy="7596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>
            <a:extLst>
              <a:ext uri="{FF2B5EF4-FFF2-40B4-BE49-F238E27FC236}">
                <a16:creationId xmlns:a16="http://schemas.microsoft.com/office/drawing/2014/main" id="{AD87E237-ACFC-432D-9977-1BA339BA24D8}"/>
              </a:ext>
            </a:extLst>
          </p:cNvPr>
          <p:cNvSpPr/>
          <p:nvPr/>
        </p:nvSpPr>
        <p:spPr>
          <a:xfrm>
            <a:off x="10120168" y="4626634"/>
            <a:ext cx="1555248" cy="3397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7C9A657-B28F-4A94-B41B-B4D4D2CEB704}"/>
                  </a:ext>
                </a:extLst>
              </p:cNvPr>
              <p:cNvSpPr txBox="1"/>
              <p:nvPr/>
            </p:nvSpPr>
            <p:spPr>
              <a:xfrm rot="20609754">
                <a:off x="11324897" y="4801518"/>
                <a:ext cx="7473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keV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7C9A657-B28F-4A94-B41B-B4D4D2CEB7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609754">
                <a:off x="11324897" y="4801518"/>
                <a:ext cx="747320" cy="369332"/>
              </a:xfrm>
              <a:prstGeom prst="rect">
                <a:avLst/>
              </a:prstGeom>
              <a:blipFill>
                <a:blip r:embed="rId5"/>
                <a:stretch>
                  <a:fillRect t="-7447" r="-7353" b="-95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 descr="A picture containing transport, aircraft, balloon&#10;&#10;Description automatically generated">
            <a:extLst>
              <a:ext uri="{FF2B5EF4-FFF2-40B4-BE49-F238E27FC236}">
                <a16:creationId xmlns:a16="http://schemas.microsoft.com/office/drawing/2014/main" id="{38B1D7D4-47F8-42F0-9E09-D39831908B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37409" y="680549"/>
            <a:ext cx="1300630" cy="1173501"/>
          </a:xfrm>
          <a:prstGeom prst="rect">
            <a:avLst/>
          </a:prstGeom>
        </p:spPr>
      </p:pic>
      <p:pic>
        <p:nvPicPr>
          <p:cNvPr id="31" name="Picture 30" descr="A picture containing transport, aircraft, balloon&#10;&#10;Description automatically generated">
            <a:extLst>
              <a:ext uri="{FF2B5EF4-FFF2-40B4-BE49-F238E27FC236}">
                <a16:creationId xmlns:a16="http://schemas.microsoft.com/office/drawing/2014/main" id="{F9456706-A8BA-4157-8C93-312153081F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10509782" y="680549"/>
            <a:ext cx="1300630" cy="1173502"/>
          </a:xfrm>
          <a:prstGeom prst="rect">
            <a:avLst/>
          </a:prstGeom>
        </p:spPr>
      </p:pic>
      <p:pic>
        <p:nvPicPr>
          <p:cNvPr id="43" name="Picture 42" descr="Shape&#10;&#10;Description automatically generated">
            <a:extLst>
              <a:ext uri="{FF2B5EF4-FFF2-40B4-BE49-F238E27FC236}">
                <a16:creationId xmlns:a16="http://schemas.microsoft.com/office/drawing/2014/main" id="{121C9924-73CB-4931-98C8-3054B24EF3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973733" flipH="1">
            <a:off x="9153481" y="909553"/>
            <a:ext cx="943907" cy="647317"/>
          </a:xfrm>
          <a:prstGeom prst="rect">
            <a:avLst/>
          </a:prstGeom>
        </p:spPr>
      </p:pic>
      <p:pic>
        <p:nvPicPr>
          <p:cNvPr id="45" name="Picture 44" descr="Shape&#10;&#10;Description automatically generated">
            <a:extLst>
              <a:ext uri="{FF2B5EF4-FFF2-40B4-BE49-F238E27FC236}">
                <a16:creationId xmlns:a16="http://schemas.microsoft.com/office/drawing/2014/main" id="{D1059DE0-907E-4D52-8362-63BBCD5174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8278035" flipH="1" flipV="1">
            <a:off x="10745503" y="884457"/>
            <a:ext cx="998698" cy="6848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594EAF1-65F4-47C5-9555-E448F742C315}"/>
                  </a:ext>
                </a:extLst>
              </p:cNvPr>
              <p:cNvSpPr txBox="1"/>
              <p:nvPr/>
            </p:nvSpPr>
            <p:spPr>
              <a:xfrm>
                <a:off x="1381021" y="1448051"/>
                <a:ext cx="466281" cy="7637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4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acc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594EAF1-65F4-47C5-9555-E448F742C3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1021" y="1448051"/>
                <a:ext cx="466281" cy="76373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64449412-CEC4-4EC8-85C3-28E5D7501BC2}"/>
              </a:ext>
            </a:extLst>
          </p:cNvPr>
          <p:cNvSpPr/>
          <p:nvPr/>
        </p:nvSpPr>
        <p:spPr>
          <a:xfrm>
            <a:off x="162962" y="4677812"/>
            <a:ext cx="9451818" cy="1364932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3" name="Connector: Curved 82">
            <a:extLst>
              <a:ext uri="{FF2B5EF4-FFF2-40B4-BE49-F238E27FC236}">
                <a16:creationId xmlns:a16="http://schemas.microsoft.com/office/drawing/2014/main" id="{66048CEE-B023-40C1-9532-DE65B3716621}"/>
              </a:ext>
            </a:extLst>
          </p:cNvPr>
          <p:cNvCxnSpPr>
            <a:cxnSpLocks/>
          </p:cNvCxnSpPr>
          <p:nvPr/>
        </p:nvCxnSpPr>
        <p:spPr>
          <a:xfrm rot="10800000" flipV="1">
            <a:off x="7437121" y="4513371"/>
            <a:ext cx="2251700" cy="756022"/>
          </a:xfrm>
          <a:prstGeom prst="curvedConnector3">
            <a:avLst>
              <a:gd name="adj1" fmla="val 9989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354B860B-132C-4385-9C57-805C89B616E1}"/>
              </a:ext>
            </a:extLst>
          </p:cNvPr>
          <p:cNvSpPr txBox="1"/>
          <p:nvPr/>
        </p:nvSpPr>
        <p:spPr>
          <a:xfrm>
            <a:off x="162962" y="565787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A1F8A44-6866-4CBC-A4C9-9BEA98312719}"/>
                  </a:ext>
                </a:extLst>
              </p:cNvPr>
              <p:cNvSpPr txBox="1"/>
              <p:nvPr/>
            </p:nvSpPr>
            <p:spPr>
              <a:xfrm rot="21293701">
                <a:off x="8381202" y="3913601"/>
                <a:ext cx="1312411" cy="6163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i="1" dirty="0"/>
                  <a:t>strongly</a:t>
                </a:r>
              </a:p>
              <a:p>
                <a:pPr algn="ctr"/>
                <a:r>
                  <a:rPr lang="en-US" sz="1600" i="1" dirty="0"/>
                  <a:t>enhanced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</m:oMath>
                </a14:m>
                <a:r>
                  <a:rPr lang="en-US" sz="1600" i="1" dirty="0"/>
                  <a:t>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A1F8A44-6866-4CBC-A4C9-9BEA983127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293701">
                <a:off x="8381202" y="3913601"/>
                <a:ext cx="1312411" cy="616323"/>
              </a:xfrm>
              <a:prstGeom prst="rect">
                <a:avLst/>
              </a:prstGeom>
              <a:blipFill>
                <a:blip r:embed="rId9"/>
                <a:stretch>
                  <a:fillRect r="-12889" b="-10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DC90EFF-653B-4F8A-8C42-AF8D4D27046D}"/>
              </a:ext>
            </a:extLst>
          </p:cNvPr>
          <p:cNvSpPr txBox="1"/>
          <p:nvPr/>
        </p:nvSpPr>
        <p:spPr>
          <a:xfrm>
            <a:off x="162962" y="4386616"/>
            <a:ext cx="3883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Flambaum &amp; </a:t>
            </a:r>
            <a:r>
              <a:rPr lang="en-US" sz="1400" dirty="0" err="1"/>
              <a:t>Dzuba</a:t>
            </a:r>
            <a:r>
              <a:rPr lang="en-US" sz="1400" dirty="0"/>
              <a:t>, Phys. Rev. A </a:t>
            </a:r>
            <a:r>
              <a:rPr lang="en-US" sz="1400" b="1" dirty="0"/>
              <a:t>101</a:t>
            </a:r>
            <a:r>
              <a:rPr lang="en-US" sz="1400" dirty="0"/>
              <a:t> (2020)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37AD30-1817-4236-BEA8-00FD97A9AA4D}"/>
              </a:ext>
            </a:extLst>
          </p:cNvPr>
          <p:cNvSpPr txBox="1"/>
          <p:nvPr/>
        </p:nvSpPr>
        <p:spPr>
          <a:xfrm>
            <a:off x="10577838" y="1875565"/>
            <a:ext cx="1635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Gaffney et al., </a:t>
            </a:r>
          </a:p>
          <a:p>
            <a:pPr algn="r"/>
            <a:r>
              <a:rPr lang="en-US" sz="1400" dirty="0"/>
              <a:t>Nature </a:t>
            </a:r>
            <a:r>
              <a:rPr lang="en-US" sz="1400" b="1" dirty="0"/>
              <a:t>497 </a:t>
            </a:r>
            <a:r>
              <a:rPr lang="en-US" sz="1400" dirty="0"/>
              <a:t>(2013)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478BFB-6838-47C3-98EB-A73C6FB5D6B4}"/>
              </a:ext>
            </a:extLst>
          </p:cNvPr>
          <p:cNvSpPr txBox="1"/>
          <p:nvPr/>
        </p:nvSpPr>
        <p:spPr>
          <a:xfrm>
            <a:off x="8846983" y="22511"/>
            <a:ext cx="32143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Octupole deformation </a:t>
            </a:r>
            <a:br>
              <a:rPr lang="en-US" sz="2400" dirty="0"/>
            </a:br>
            <a:r>
              <a:rPr lang="en-US" sz="2400" dirty="0"/>
              <a:t>in Ra</a:t>
            </a:r>
            <a:endParaRPr lang="en-US" sz="2400" baseline="30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CF4329-489A-474F-FA7B-1F057E5255BC}"/>
              </a:ext>
            </a:extLst>
          </p:cNvPr>
          <p:cNvSpPr txBox="1"/>
          <p:nvPr/>
        </p:nvSpPr>
        <p:spPr>
          <a:xfrm rot="19706592">
            <a:off x="7716214" y="764668"/>
            <a:ext cx="14411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Butler et al., </a:t>
            </a:r>
          </a:p>
          <a:p>
            <a:pPr algn="r"/>
            <a:r>
              <a:rPr lang="en-US" sz="1400" dirty="0"/>
              <a:t>PRL </a:t>
            </a:r>
            <a:r>
              <a:rPr lang="en-US" sz="1400" b="1" dirty="0"/>
              <a:t>124 </a:t>
            </a:r>
            <a:r>
              <a:rPr lang="en-US" sz="1400" dirty="0"/>
              <a:t>(2020)</a:t>
            </a:r>
          </a:p>
        </p:txBody>
      </p:sp>
    </p:spTree>
    <p:extLst>
      <p:ext uri="{BB962C8B-B14F-4D97-AF65-F5344CB8AC3E}">
        <p14:creationId xmlns:p14="http://schemas.microsoft.com/office/powerpoint/2010/main" val="2654210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8A2D12-78AE-5689-B516-7EF178BAC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3600" y="6220632"/>
            <a:ext cx="4993200" cy="648000"/>
          </a:xfrm>
        </p:spPr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EF3684-D778-4227-97F8-807F0BD0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64E8ED-1748-10D4-D8E5-7FBD68B5E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89241"/>
            <a:ext cx="11041200" cy="1152000"/>
          </a:xfrm>
        </p:spPr>
        <p:txBody>
          <a:bodyPr/>
          <a:lstStyle/>
          <a:p>
            <a:r>
              <a:rPr lang="en-US" dirty="0"/>
              <a:t>RaF is a highly promising system!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CB1A533-4EA4-74C8-4A05-1E78D3DB1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6" y="1401874"/>
            <a:ext cx="5904770" cy="35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F06205-3318-3F76-319D-8C6E5BEA1B95}"/>
              </a:ext>
            </a:extLst>
          </p:cNvPr>
          <p:cNvSpPr txBox="1"/>
          <p:nvPr/>
        </p:nvSpPr>
        <p:spPr>
          <a:xfrm>
            <a:off x="1432254" y="4800919"/>
            <a:ext cx="47237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Plot courtesy of R. F. Garcia Ruiz and S. G. Wilkins (MIT)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BA209E-C1AE-47E9-64C6-954939ED6676}"/>
              </a:ext>
            </a:extLst>
          </p:cNvPr>
          <p:cNvSpPr txBox="1"/>
          <p:nvPr/>
        </p:nvSpPr>
        <p:spPr>
          <a:xfrm>
            <a:off x="-114303" y="5190656"/>
            <a:ext cx="67033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chemeClr val="tx1">
                    <a:lumMod val="50000"/>
                  </a:schemeClr>
                </a:solidFill>
              </a:rPr>
              <a:t>Signatures of </a:t>
            </a:r>
            <a:r>
              <a:rPr lang="en-US" sz="2200" b="1" i="1" dirty="0">
                <a:solidFill>
                  <a:schemeClr val="tx1">
                    <a:lumMod val="50000"/>
                  </a:schemeClr>
                </a:solidFill>
              </a:rPr>
              <a:t>P,T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</a:rPr>
              <a:t>-violating moments are </a:t>
            </a:r>
          </a:p>
          <a:p>
            <a:pPr algn="ctr"/>
            <a:r>
              <a:rPr lang="en-US" sz="2200" b="1" i="1" dirty="0">
                <a:solidFill>
                  <a:srgbClr val="7030A0"/>
                </a:solidFill>
              </a:rPr>
              <a:t>much</a:t>
            </a:r>
            <a:r>
              <a:rPr lang="en-US" sz="2200" b="1" dirty="0">
                <a:solidFill>
                  <a:srgbClr val="7030A0"/>
                </a:solidFill>
              </a:rPr>
              <a:t> stronger than in atoms!</a:t>
            </a:r>
            <a:endParaRPr lang="LID4096" sz="2200" b="1" dirty="0">
              <a:solidFill>
                <a:srgbClr val="7030A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78CE4E8-B4A4-2AC0-DB85-801CB5D1047D}"/>
              </a:ext>
            </a:extLst>
          </p:cNvPr>
          <p:cNvSpPr/>
          <p:nvPr/>
        </p:nvSpPr>
        <p:spPr>
          <a:xfrm>
            <a:off x="201946" y="5165438"/>
            <a:ext cx="6038099" cy="809349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A5FB630F-A3E0-71A6-D3F9-AC56801F9B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89760" y="1450536"/>
                <a:ext cx="7351540" cy="355840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800" dirty="0">
                    <a:solidFill>
                      <a:srgbClr val="7030A0"/>
                    </a:solidFill>
                  </a:rPr>
                  <a:t>Predicted laser-coolability</a:t>
                </a:r>
              </a:p>
              <a:p>
                <a:pPr marL="0" indent="0" algn="ctr">
                  <a:buNone/>
                </a:pPr>
                <a:r>
                  <a:rPr lang="en-US" sz="6600" dirty="0"/>
                  <a:t>↓</a:t>
                </a:r>
              </a:p>
              <a:p>
                <a:pPr marL="0" indent="0" algn="ctr">
                  <a:buNone/>
                </a:pPr>
                <a:r>
                  <a:rPr lang="en-US" sz="2800" dirty="0"/>
                  <a:t>Very long coherence time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𝝉</m:t>
                    </m:r>
                  </m:oMath>
                </a14:m>
                <a:r>
                  <a:rPr lang="en-US" sz="2800" dirty="0"/>
                  <a:t> </a:t>
                </a:r>
              </a:p>
              <a:p>
                <a:pPr marL="0" indent="0" algn="ctr">
                  <a:buNone/>
                </a:pPr>
                <a:r>
                  <a:rPr lang="en-US" sz="2800" dirty="0"/>
                  <a:t>and number density </a:t>
                </a:r>
                <a:r>
                  <a:rPr lang="en-US" sz="2800" b="1" i="1" dirty="0">
                    <a:solidFill>
                      <a:srgbClr val="0070C0"/>
                    </a:solidFill>
                  </a:rPr>
                  <a:t>N</a:t>
                </a:r>
                <a:r>
                  <a:rPr lang="en-US" sz="2800" dirty="0"/>
                  <a:t> </a:t>
                </a:r>
              </a:p>
              <a:p>
                <a:pPr marL="0" indent="0" algn="ctr">
                  <a:buNone/>
                </a:pPr>
                <a:r>
                  <a:rPr lang="en-US" sz="2800" dirty="0"/>
                  <a:t>achievable with </a:t>
                </a:r>
                <a:r>
                  <a:rPr lang="en-US" sz="2800" b="1" dirty="0"/>
                  <a:t>RaF</a:t>
                </a:r>
                <a:r>
                  <a:rPr lang="en-US" sz="2800" dirty="0"/>
                  <a:t>!</a:t>
                </a:r>
                <a:endParaRPr lang="LID4096" sz="2800" dirty="0"/>
              </a:p>
            </p:txBody>
          </p:sp>
        </mc:Choice>
        <mc:Fallback xmlns="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A5FB630F-A3E0-71A6-D3F9-AC56801F9B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89760" y="1450536"/>
                <a:ext cx="7351540" cy="3558400"/>
              </a:xfrm>
              <a:blipFill>
                <a:blip r:embed="rId3"/>
                <a:stretch>
                  <a:fillRect t="-188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4C688B8-4885-09CC-F394-AF1B31707034}"/>
                  </a:ext>
                </a:extLst>
              </p:cNvPr>
              <p:cNvSpPr txBox="1"/>
              <p:nvPr/>
            </p:nvSpPr>
            <p:spPr>
              <a:xfrm>
                <a:off x="6417530" y="5158094"/>
                <a:ext cx="6096000" cy="5553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buNone/>
                </a:pPr>
                <a:r>
                  <a:rPr lang="en-US" sz="2800" b="1" i="1" dirty="0">
                    <a:solidFill>
                      <a:srgbClr val="FF0000"/>
                    </a:solidFill>
                  </a:rPr>
                  <a:t>Precision</a:t>
                </a:r>
                <a:r>
                  <a:rPr lang="en-US" sz="28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𝝉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√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endParaRPr lang="LID4096" sz="28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4C688B8-4885-09CC-F394-AF1B317070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7530" y="5158094"/>
                <a:ext cx="6096000" cy="555345"/>
              </a:xfrm>
              <a:prstGeom prst="rect">
                <a:avLst/>
              </a:prstGeom>
              <a:blipFill>
                <a:blip r:embed="rId4"/>
                <a:stretch>
                  <a:fillRect t="-5495" b="-2967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194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ADBF23-3E7F-2068-10DF-128E7DB1E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1150" y="3563231"/>
            <a:ext cx="8029700" cy="2296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rgbClr val="0070C0"/>
                </a:solidFill>
              </a:rPr>
              <a:t>Experimental measurements needed to understand the structure of RaF!</a:t>
            </a:r>
          </a:p>
          <a:p>
            <a:pPr algn="ctr"/>
            <a:r>
              <a:rPr lang="en-US" dirty="0"/>
              <a:t>Benchmark theory</a:t>
            </a:r>
          </a:p>
          <a:p>
            <a:pPr algn="ctr"/>
            <a:r>
              <a:rPr lang="en-US" dirty="0"/>
              <a:t>Design experimental schemes</a:t>
            </a:r>
            <a:endParaRPr lang="LID4096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C9C2F1-C09D-3924-F944-FA1B6CEDB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DCD47-E4E3-B06F-753F-6FF31069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33D270A-274C-BCBB-D328-6AB1CC171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Spectroscopy is necessary!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3B7423-04A5-1D72-504C-24B6142317B0}"/>
                  </a:ext>
                </a:extLst>
              </p:cNvPr>
              <p:cNvSpPr txBox="1"/>
              <p:nvPr/>
            </p:nvSpPr>
            <p:spPr>
              <a:xfrm>
                <a:off x="1594415" y="2019850"/>
                <a:ext cx="9003170" cy="698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p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RaF</m:t>
                          </m:r>
                        </m:sup>
                      </m:sSup>
                      <m:r>
                        <a:rPr lang="en-US" sz="3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el</m:t>
                          </m:r>
                        </m:sub>
                      </m:sSub>
                      <m:r>
                        <a:rPr lang="en-US" sz="3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vib</m:t>
                          </m:r>
                        </m:sub>
                      </m:sSub>
                      <m:r>
                        <a:rPr lang="en-US" sz="3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rot</m:t>
                          </m:r>
                        </m:sub>
                      </m:sSub>
                      <m:r>
                        <a:rPr lang="en-US" sz="3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hfs</m:t>
                          </m:r>
                        </m:sub>
                      </m:sSub>
                      <m:r>
                        <a:rPr lang="en-US" sz="3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dirty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6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LID4096" sz="3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3B7423-04A5-1D72-504C-24B6142317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4415" y="2019850"/>
                <a:ext cx="9003170" cy="6985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1180822-ADEA-B04C-64D4-7270E73E7E47}"/>
              </a:ext>
            </a:extLst>
          </p:cNvPr>
          <p:cNvSpPr/>
          <p:nvPr/>
        </p:nvSpPr>
        <p:spPr>
          <a:xfrm>
            <a:off x="1594415" y="1892525"/>
            <a:ext cx="9003170" cy="96520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66498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47B8EF-FC50-956A-22CD-B44AA3563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76CDF-2BF0-99B3-EF13-BB303FF38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36A7FB6-5743-62DF-B5D2-5FEE09029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RaF at CRIS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8938EC2-D92A-B1C4-D2DA-273ACA9E9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2232" y="445615"/>
            <a:ext cx="4809768" cy="37743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28FF1DC-B91F-01AD-57EB-39292300EB48}"/>
              </a:ext>
            </a:extLst>
          </p:cNvPr>
          <p:cNvSpPr txBox="1"/>
          <p:nvPr/>
        </p:nvSpPr>
        <p:spPr>
          <a:xfrm>
            <a:off x="8761436" y="67574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RaF @ CRIS (2018)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A2D184-4AE5-F7E6-922B-9C7EE9C92159}"/>
              </a:ext>
            </a:extLst>
          </p:cNvPr>
          <p:cNvSpPr txBox="1"/>
          <p:nvPr/>
        </p:nvSpPr>
        <p:spPr>
          <a:xfrm>
            <a:off x="8328442" y="4304637"/>
            <a:ext cx="3863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Garcia Ruiz </a:t>
            </a:r>
            <a:r>
              <a:rPr lang="en-US" sz="1400" i="1" dirty="0"/>
              <a:t>et al.</a:t>
            </a:r>
            <a:r>
              <a:rPr lang="en-US" sz="1400" dirty="0"/>
              <a:t>, Nature </a:t>
            </a:r>
            <a:r>
              <a:rPr lang="en-US" sz="1400" b="1" dirty="0"/>
              <a:t>581</a:t>
            </a:r>
            <a:r>
              <a:rPr lang="en-US" sz="1400" dirty="0"/>
              <a:t>, 396-400 (2020)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8233CC-D4CA-1BD2-9B5E-DA9FC7A49D23}"/>
              </a:ext>
            </a:extLst>
          </p:cNvPr>
          <p:cNvSpPr txBox="1"/>
          <p:nvPr/>
        </p:nvSpPr>
        <p:spPr>
          <a:xfrm>
            <a:off x="8626600" y="5934112"/>
            <a:ext cx="3565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Udrescu </a:t>
            </a:r>
            <a:r>
              <a:rPr lang="en-US" sz="1400" i="1" dirty="0"/>
              <a:t>et al.</a:t>
            </a:r>
            <a:r>
              <a:rPr lang="en-US" sz="1400" dirty="0"/>
              <a:t>, PRL </a:t>
            </a:r>
            <a:r>
              <a:rPr lang="en-US" sz="1400" b="1" dirty="0"/>
              <a:t>127</a:t>
            </a:r>
            <a:r>
              <a:rPr lang="en-US" sz="1400" dirty="0"/>
              <a:t>(3), 033001 (2021)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F51549A-24CB-E035-0831-5C1128002B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1068" y="4856795"/>
            <a:ext cx="4410028" cy="104797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C2A84D9-C5B6-F5B3-BA20-386B4B17F997}"/>
              </a:ext>
            </a:extLst>
          </p:cNvPr>
          <p:cNvSpPr txBox="1"/>
          <p:nvPr/>
        </p:nvSpPr>
        <p:spPr>
          <a:xfrm>
            <a:off x="9058993" y="4866681"/>
            <a:ext cx="83708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baseline="30000" dirty="0"/>
              <a:t>226</a:t>
            </a:r>
            <a:r>
              <a:rPr lang="en-US" sz="1700" b="1" dirty="0"/>
              <a:t>RaF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4FBD39-DA51-F8E1-8AC3-AD38C5E36833}"/>
              </a:ext>
            </a:extLst>
          </p:cNvPr>
          <p:cNvSpPr txBox="1"/>
          <p:nvPr/>
        </p:nvSpPr>
        <p:spPr>
          <a:xfrm>
            <a:off x="7800034" y="4993992"/>
            <a:ext cx="83708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baseline="30000" dirty="0"/>
              <a:t>228</a:t>
            </a:r>
            <a:r>
              <a:rPr lang="en-US" sz="1700" b="1" dirty="0"/>
              <a:t>RaF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24A4BA-B3EA-7DA0-7F91-4007F156140C}"/>
              </a:ext>
            </a:extLst>
          </p:cNvPr>
          <p:cNvSpPr txBox="1"/>
          <p:nvPr/>
        </p:nvSpPr>
        <p:spPr>
          <a:xfrm>
            <a:off x="9909631" y="5164572"/>
            <a:ext cx="83708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baseline="30000" dirty="0"/>
              <a:t>225</a:t>
            </a:r>
            <a:r>
              <a:rPr lang="en-US" sz="1700" b="1" dirty="0"/>
              <a:t>R</a:t>
            </a:r>
            <a:r>
              <a:rPr lang="en-US" sz="1700" b="1" dirty="0">
                <a:solidFill>
                  <a:schemeClr val="bg1"/>
                </a:solidFill>
              </a:rPr>
              <a:t>aF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78259B-B286-71D4-4D69-226FABA1011E}"/>
              </a:ext>
            </a:extLst>
          </p:cNvPr>
          <p:cNvSpPr txBox="1"/>
          <p:nvPr/>
        </p:nvSpPr>
        <p:spPr>
          <a:xfrm>
            <a:off x="10944972" y="4842109"/>
            <a:ext cx="83708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baseline="30000" dirty="0"/>
              <a:t>224</a:t>
            </a:r>
            <a:r>
              <a:rPr lang="en-US" sz="1700" b="1" dirty="0"/>
              <a:t>RaF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A4264A-4C57-6ABA-771B-98EE062E6287}"/>
              </a:ext>
            </a:extLst>
          </p:cNvPr>
          <p:cNvSpPr txBox="1"/>
          <p:nvPr/>
        </p:nvSpPr>
        <p:spPr>
          <a:xfrm>
            <a:off x="11198655" y="5184351"/>
            <a:ext cx="83708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baseline="30000" dirty="0"/>
              <a:t>223</a:t>
            </a:r>
            <a:r>
              <a:rPr lang="en-US" sz="1700" b="1" dirty="0"/>
              <a:t>RaF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AF34D8-6AF4-D920-40B3-77E6460EFD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791" y="1088688"/>
            <a:ext cx="7089719" cy="507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90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E5A73C-9AE9-4E6D-67CA-D95EDCAA5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BBB57-A382-071A-DE9A-8BD5F698D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CEEFF8-3D4F-1B55-ECEC-BB9450F92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Ionization Potential</a:t>
            </a:r>
            <a:endParaRPr lang="LID4096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9BB16B-46BB-A315-8EDF-3B19F04E7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7958" y="1883145"/>
            <a:ext cx="5702911" cy="39082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668AEE-855E-EF57-C8F3-C82052B7A650}"/>
              </a:ext>
            </a:extLst>
          </p:cNvPr>
          <p:cNvSpPr txBox="1"/>
          <p:nvPr/>
        </p:nvSpPr>
        <p:spPr>
          <a:xfrm>
            <a:off x="7839526" y="1286352"/>
            <a:ext cx="4352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S. G. Wilkins et al., In preparation (2023)</a:t>
            </a:r>
            <a:endParaRPr lang="LID4096" dirty="0"/>
          </a:p>
        </p:txBody>
      </p:sp>
      <p:pic>
        <p:nvPicPr>
          <p:cNvPr id="11" name="Picture 10" descr="A picture containing red&#10;&#10;Description automatically generated">
            <a:extLst>
              <a:ext uri="{FF2B5EF4-FFF2-40B4-BE49-F238E27FC236}">
                <a16:creationId xmlns:a16="http://schemas.microsoft.com/office/drawing/2014/main" id="{E0D9E9DC-D224-22A0-DCA9-34A9B696C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800" y="1302301"/>
            <a:ext cx="3300991" cy="485090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9B2B8B6-DD87-7362-FBEF-30246F1CD10F}"/>
              </a:ext>
            </a:extLst>
          </p:cNvPr>
          <p:cNvSpPr txBox="1"/>
          <p:nvPr/>
        </p:nvSpPr>
        <p:spPr>
          <a:xfrm>
            <a:off x="3360859" y="1165203"/>
            <a:ext cx="33425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CRIS measurement</a:t>
            </a:r>
          </a:p>
          <a:p>
            <a:pPr algn="ctr"/>
            <a:r>
              <a:rPr lang="en-US" sz="2800" dirty="0"/>
              <a:t>IP of RaF</a:t>
            </a:r>
            <a:endParaRPr lang="LID4096" sz="28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F4EE9FF-2395-F41D-1FAE-6FB89D45DBA6}"/>
              </a:ext>
            </a:extLst>
          </p:cNvPr>
          <p:cNvSpPr/>
          <p:nvPr/>
        </p:nvSpPr>
        <p:spPr>
          <a:xfrm>
            <a:off x="10838069" y="3837248"/>
            <a:ext cx="951840" cy="822960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9807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3B87F2-7EC4-55FC-580F-40D3A27CD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6A0AF9-3FD2-9892-8B97-DA40390AC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ACF0FF7-FBF5-022E-5784-7846E8232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72" y="11992"/>
            <a:ext cx="4449590" cy="614931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53CC3CE-3E7A-57D4-5250-B9BC64D92638}"/>
              </a:ext>
            </a:extLst>
          </p:cNvPr>
          <p:cNvSpPr txBox="1"/>
          <p:nvPr/>
        </p:nvSpPr>
        <p:spPr>
          <a:xfrm>
            <a:off x="5515388" y="1806600"/>
            <a:ext cx="6278880" cy="1200329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Fock</a:t>
            </a:r>
            <a:r>
              <a:rPr lang="en-US" sz="2400" dirty="0"/>
              <a:t>-space relativistic coupled cluster theory reproduces all excitation energies with an </a:t>
            </a:r>
            <a:r>
              <a:rPr lang="en-US" sz="2400" b="1" dirty="0">
                <a:solidFill>
                  <a:srgbClr val="00B050"/>
                </a:solidFill>
              </a:rPr>
              <a:t>accuracy of 99.7% or higher!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E25CB55C-3E01-511D-4E1B-DD1920BA5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1991"/>
            <a:ext cx="11041200" cy="1152000"/>
          </a:xfrm>
        </p:spPr>
        <p:txBody>
          <a:bodyPr/>
          <a:lstStyle/>
          <a:p>
            <a:pPr algn="r"/>
            <a:r>
              <a:rPr lang="en-US" dirty="0"/>
              <a:t>Excitation Energies</a:t>
            </a:r>
            <a:endParaRPr lang="LID4096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7A3250-1355-992F-4B86-E27D8519D665}"/>
              </a:ext>
            </a:extLst>
          </p:cNvPr>
          <p:cNvSpPr txBox="1"/>
          <p:nvPr/>
        </p:nvSpPr>
        <p:spPr>
          <a:xfrm>
            <a:off x="5633808" y="4025345"/>
            <a:ext cx="6042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2F4D5D"/>
                </a:solidFill>
              </a:rPr>
              <a:t>Also:</a:t>
            </a:r>
          </a:p>
          <a:p>
            <a:r>
              <a:rPr lang="en-US" sz="2800" i="1" dirty="0">
                <a:solidFill>
                  <a:srgbClr val="0070C0"/>
                </a:solidFill>
              </a:rPr>
              <a:t>efficient and sensitive laser schemes</a:t>
            </a:r>
            <a:endParaRPr lang="LID4096" sz="2800" i="1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543E9B-C8E4-4E62-142F-8F0919515BBB}"/>
              </a:ext>
            </a:extLst>
          </p:cNvPr>
          <p:cNvSpPr txBox="1"/>
          <p:nvPr/>
        </p:nvSpPr>
        <p:spPr>
          <a:xfrm>
            <a:off x="7171307" y="5563669"/>
            <a:ext cx="4915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M. Athanasakis-Kaklamanakis, S.G. Wilkins, CRIS </a:t>
            </a:r>
            <a:r>
              <a:rPr lang="en-US" i="1" dirty="0"/>
              <a:t>et al.</a:t>
            </a:r>
            <a:r>
              <a:rPr lang="en-US" dirty="0"/>
              <a:t>, In preparation (2023)</a:t>
            </a:r>
          </a:p>
        </p:txBody>
      </p:sp>
    </p:spTree>
    <p:extLst>
      <p:ext uri="{BB962C8B-B14F-4D97-AF65-F5344CB8AC3E}">
        <p14:creationId xmlns:p14="http://schemas.microsoft.com/office/powerpoint/2010/main" val="220537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846028-7AC1-877C-BA42-4F899216A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3A862A-02A9-AAFA-C0AF-84B91C014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5D339D-9427-C031-B26A-63836C323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High-resolution spectroscopy: laser cooling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134FBE3-2CA9-BB49-AFCE-F818E49B3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232" y="1254303"/>
            <a:ext cx="9239931" cy="485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76344-C785-9C87-CE15-A2823E0E9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639" y="1656000"/>
            <a:ext cx="3481650" cy="4047570"/>
          </a:xfrm>
        </p:spPr>
        <p:txBody>
          <a:bodyPr>
            <a:normAutofit/>
          </a:bodyPr>
          <a:lstStyle/>
          <a:p>
            <a:r>
              <a:rPr lang="en-US" dirty="0"/>
              <a:t>Rotational structure</a:t>
            </a:r>
          </a:p>
          <a:p>
            <a:endParaRPr lang="en-US" dirty="0"/>
          </a:p>
          <a:p>
            <a:r>
              <a:rPr lang="en-US" dirty="0"/>
              <a:t>High resolution</a:t>
            </a:r>
          </a:p>
          <a:p>
            <a:endParaRPr lang="en-US" dirty="0"/>
          </a:p>
          <a:p>
            <a:r>
              <a:rPr lang="en-US" baseline="30000" dirty="0"/>
              <a:t>226</a:t>
            </a:r>
            <a:r>
              <a:rPr lang="en-US" dirty="0"/>
              <a:t>RaF, no Ra spin!</a:t>
            </a:r>
          </a:p>
          <a:p>
            <a:endParaRPr lang="en-US" dirty="0"/>
          </a:p>
          <a:p>
            <a:r>
              <a:rPr lang="en-US" dirty="0"/>
              <a:t>Can we devise a laser-cooling scheme?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9E06E6-F28B-8904-15D4-050D20394355}"/>
              </a:ext>
            </a:extLst>
          </p:cNvPr>
          <p:cNvSpPr txBox="1"/>
          <p:nvPr/>
        </p:nvSpPr>
        <p:spPr>
          <a:xfrm>
            <a:off x="4856141" y="4309345"/>
            <a:ext cx="353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S.M. Udrescu, S.G. Wilkins, CRIS </a:t>
            </a:r>
            <a:r>
              <a:rPr lang="en-US" i="1" dirty="0"/>
              <a:t>et al.</a:t>
            </a:r>
            <a:r>
              <a:rPr lang="en-US" dirty="0"/>
              <a:t>, Under review (2023)</a:t>
            </a:r>
          </a:p>
        </p:txBody>
      </p:sp>
    </p:spTree>
    <p:extLst>
      <p:ext uri="{BB962C8B-B14F-4D97-AF65-F5344CB8AC3E}">
        <p14:creationId xmlns:p14="http://schemas.microsoft.com/office/powerpoint/2010/main" val="178353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8243_PPTX_CORP_16x9_UK</Template>
  <TotalTime>0</TotalTime>
  <Words>1462</Words>
  <Application>Microsoft Office PowerPoint</Application>
  <PresentationFormat>Widescreen</PresentationFormat>
  <Paragraphs>214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Cambria Math</vt:lpstr>
      <vt:lpstr>KU Leuven</vt:lpstr>
      <vt:lpstr>KU Leuven Sedes</vt:lpstr>
      <vt:lpstr>IS663: Rotational and Hyperfine Structure of RaF Molecules</vt:lpstr>
      <vt:lpstr>Symmetry-odd moments test the Standard Model</vt:lpstr>
      <vt:lpstr>New physics is hidden in the  nuclear Schiff moment</vt:lpstr>
      <vt:lpstr>RaF is a highly promising system!</vt:lpstr>
      <vt:lpstr>Spectroscopy is necessary!</vt:lpstr>
      <vt:lpstr>RaF at CRIS</vt:lpstr>
      <vt:lpstr>Ionization Potential</vt:lpstr>
      <vt:lpstr>Excitation Energies</vt:lpstr>
      <vt:lpstr>High-resolution spectroscopy: laser cooling</vt:lpstr>
      <vt:lpstr>Laser-cooling scheme</vt:lpstr>
      <vt:lpstr>Moving further down the Hamiltonian…</vt:lpstr>
      <vt:lpstr>Hyperfine structure</vt:lpstr>
      <vt:lpstr>First measurements in 225RaF</vt:lpstr>
      <vt:lpstr>223RaF is more complex</vt:lpstr>
      <vt:lpstr>Simulated statistics: 225RaF</vt:lpstr>
      <vt:lpstr>Simulated statistics: 223RaF</vt:lpstr>
      <vt:lpstr>Request</vt:lpstr>
      <vt:lpstr>Thank you!</vt:lpstr>
      <vt:lpstr>Exceptional sensitivity in molecules</vt:lpstr>
      <vt:lpstr>Hamiltonian in 225RaF</vt:lpstr>
      <vt:lpstr>Hamiltonian in 223RaF</vt:lpstr>
      <vt:lpstr>Simulation for frequency scanning: 225RaF</vt:lpstr>
      <vt:lpstr>Simulation for frequency scanning: 225RaF</vt:lpstr>
      <vt:lpstr>Nuclear Schiff moment</vt:lpstr>
      <vt:lpstr>P,T-odd nuclear potential</vt:lpstr>
      <vt:lpstr>Voltage scanning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2022-11-20T12:16:01Z</dcterms:created>
  <dcterms:modified xsi:type="dcterms:W3CDTF">2023-05-31T12:01:45Z</dcterms:modified>
</cp:coreProperties>
</file>