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60" r:id="rId4"/>
    <p:sldId id="264" r:id="rId5"/>
    <p:sldId id="265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389C0-402E-437B-8B89-76946461CFF1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93CB6-1D60-4FF4-BAFB-9A18C3D67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53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31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68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83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07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373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9824" indent="-311143">
              <a:buFont typeface="Wingdings" panose="05000000000000000000" pitchFamily="2" charset="2"/>
              <a:buChar char="§"/>
              <a:defRPr/>
            </a:lvl1pPr>
            <a:lvl2pPr marL="956709" indent="-359824">
              <a:buFont typeface="Arial" panose="020B0604020202020204" pitchFamily="34" charset="0"/>
              <a:buChar char="–"/>
              <a:defRPr/>
            </a:lvl2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662734" y="6362378"/>
            <a:ext cx="2618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71770" y="6356351"/>
            <a:ext cx="52993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 WS Task force Kick-off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5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889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09AE0B08-3748-5C33-0569-9432573095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2734" y="6362378"/>
            <a:ext cx="2618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84402EE-2401-F952-0F89-1E21DC09C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1770" y="6356351"/>
            <a:ext cx="52993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9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72497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E97FE-B83F-1458-3846-BC2495661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SPS Wire Scanner</a:t>
            </a:r>
            <a:br>
              <a:rPr lang="en-US" dirty="0"/>
            </a:br>
            <a:r>
              <a:rPr lang="en-US" sz="2400" dirty="0"/>
              <a:t>“Task Force”</a:t>
            </a:r>
            <a:endParaRPr lang="en-GB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92897D-B7E5-F2E9-3879-861D122E0D9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86382" y="3879735"/>
            <a:ext cx="3657600" cy="419653"/>
          </a:xfrm>
        </p:spPr>
        <p:txBody>
          <a:bodyPr>
            <a:normAutofit/>
          </a:bodyPr>
          <a:lstStyle/>
          <a:p>
            <a:r>
              <a:rPr lang="en-US" dirty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42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687BB-E8DE-967D-8C8B-043BD7790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4D2FB-DE43-5D1A-A025-C1419256D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GB" dirty="0"/>
              <a:t>IEFC talk of Federico last Friday</a:t>
            </a:r>
          </a:p>
          <a:p>
            <a:pPr lvl="2"/>
            <a:r>
              <a:rPr lang="en-GB" dirty="0">
                <a:hlinkClick r:id="rId2"/>
              </a:rPr>
              <a:t>https://indico.cern.ch/event/1272497/</a:t>
            </a:r>
            <a:endParaRPr lang="en-GB" dirty="0"/>
          </a:p>
          <a:p>
            <a:r>
              <a:rPr lang="en-GB" dirty="0"/>
              <a:t>Scope of this Task Force</a:t>
            </a:r>
          </a:p>
          <a:p>
            <a:r>
              <a:rPr lang="en-GB" dirty="0"/>
              <a:t>Membership</a:t>
            </a:r>
          </a:p>
          <a:p>
            <a:r>
              <a:rPr lang="en-GB" dirty="0"/>
              <a:t>Preliminary list of work</a:t>
            </a:r>
          </a:p>
          <a:p>
            <a:r>
              <a:rPr lang="en-GB" dirty="0"/>
              <a:t>Next meetings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8CF96-34B4-F180-30FB-CCD127BE0E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77FEC-F38D-C3FC-E2B4-DE09DB353A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5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2858A-1CB0-7546-DF6C-DA27BE46A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2023 scrubbing – what happened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E2EBD-8855-CEEC-1671-85F37071B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44" y="1057451"/>
            <a:ext cx="8659133" cy="52989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133" dirty="0"/>
              <a:t>April 12: </a:t>
            </a:r>
            <a:r>
              <a:rPr lang="en-US" sz="2133" b="1" dirty="0"/>
              <a:t>4 out of 4 scanners found broken</a:t>
            </a:r>
          </a:p>
          <a:p>
            <a:pPr lvl="1"/>
            <a:r>
              <a:rPr lang="en-US" sz="2133" dirty="0"/>
              <a:t>Looking at logging DB: </a:t>
            </a:r>
          </a:p>
          <a:p>
            <a:pPr lvl="2"/>
            <a:r>
              <a:rPr lang="en-US" sz="2133" dirty="0"/>
              <a:t>no sign of breakage during last ‘good’ scan</a:t>
            </a:r>
          </a:p>
          <a:p>
            <a:pPr lvl="2"/>
            <a:r>
              <a:rPr lang="en-US" sz="2133" dirty="0"/>
              <a:t>suspect: breakage happened in parking position</a:t>
            </a:r>
          </a:p>
          <a:p>
            <a:r>
              <a:rPr lang="en-US" sz="2133" dirty="0"/>
              <a:t>April 19</a:t>
            </a:r>
            <a:r>
              <a:rPr lang="en-US" sz="2133" b="1" dirty="0"/>
              <a:t>: changed 2 systems </a:t>
            </a:r>
            <a:r>
              <a:rPr lang="en-US" sz="2133" dirty="0"/>
              <a:t>in LSS4</a:t>
            </a:r>
          </a:p>
          <a:p>
            <a:r>
              <a:rPr lang="en-US" sz="2133" dirty="0"/>
              <a:t>April 21: </a:t>
            </a:r>
          </a:p>
          <a:p>
            <a:pPr lvl="1"/>
            <a:r>
              <a:rPr lang="en-US" sz="2133" dirty="0"/>
              <a:t>Night: BWS41677 used during night – ok</a:t>
            </a:r>
          </a:p>
          <a:p>
            <a:pPr lvl="1"/>
            <a:r>
              <a:rPr lang="en-GB" sz="2133" dirty="0"/>
              <a:t>Morning: </a:t>
            </a:r>
            <a:r>
              <a:rPr lang="en-GB" sz="2133" b="1" dirty="0"/>
              <a:t>activated ‘wire signals’ measurements </a:t>
            </a:r>
            <a:r>
              <a:rPr lang="en-GB" sz="2133" dirty="0"/>
              <a:t>(check integrity and relative induced signal + resistance change=heating)</a:t>
            </a:r>
          </a:p>
          <a:p>
            <a:pPr lvl="1"/>
            <a:r>
              <a:rPr lang="en-GB" sz="2133" dirty="0"/>
              <a:t>Found </a:t>
            </a:r>
            <a:r>
              <a:rPr lang="en-GB" sz="2133" b="1" dirty="0"/>
              <a:t>BWS41677 broken </a:t>
            </a:r>
          </a:p>
          <a:p>
            <a:r>
              <a:rPr lang="en-GB" sz="2133" dirty="0"/>
              <a:t>April 22:</a:t>
            </a:r>
          </a:p>
          <a:p>
            <a:pPr lvl="1"/>
            <a:r>
              <a:rPr lang="en-GB" sz="2133" b="1" dirty="0"/>
              <a:t>BWS41678 broke </a:t>
            </a:r>
            <a:r>
              <a:rPr lang="en-GB" sz="2133" dirty="0"/>
              <a:t>at 05h:43m:05s (local time), in the parking position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344B3EE-04C8-A031-4EE0-2F529DA94F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2734" y="6362378"/>
            <a:ext cx="2618927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R.Veness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C57E2C4-D1A6-9002-EDD1-2AB99F04F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1770" y="6356351"/>
            <a:ext cx="5299372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ctr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SPS WS Task force Kick-off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C2A18A-5A25-64A9-6BD6-C5669163940A}"/>
              </a:ext>
            </a:extLst>
          </p:cNvPr>
          <p:cNvSpPr txBox="1"/>
          <p:nvPr/>
        </p:nvSpPr>
        <p:spPr>
          <a:xfrm>
            <a:off x="8305801" y="2566458"/>
            <a:ext cx="3543300" cy="17334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219170"/>
            <a:r>
              <a:rPr lang="en-US" sz="2133" dirty="0">
                <a:solidFill>
                  <a:srgbClr val="0055A0"/>
                </a:solidFill>
                <a:latin typeface="Arial"/>
              </a:rPr>
              <a:t>As of today: </a:t>
            </a:r>
          </a:p>
          <a:p>
            <a:pPr defTabSz="1219170"/>
            <a:r>
              <a:rPr lang="en-US" sz="2133" dirty="0">
                <a:solidFill>
                  <a:srgbClr val="0055A0"/>
                </a:solidFill>
                <a:latin typeface="Arial"/>
              </a:rPr>
              <a:t>could not find a failure cause</a:t>
            </a:r>
          </a:p>
          <a:p>
            <a:pPr defTabSz="1219170"/>
            <a:r>
              <a:rPr lang="en-US" sz="2133" dirty="0">
                <a:solidFill>
                  <a:srgbClr val="0055A0"/>
                </a:solidFill>
                <a:latin typeface="Arial"/>
              </a:rPr>
              <a:t>RF coupling suspected, not proved</a:t>
            </a:r>
            <a:endParaRPr lang="en-GB" sz="2133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081E94-64D1-5EBB-5FA3-1ED8E7112A3F}"/>
              </a:ext>
            </a:extLst>
          </p:cNvPr>
          <p:cNvSpPr txBox="1"/>
          <p:nvPr/>
        </p:nvSpPr>
        <p:spPr>
          <a:xfrm>
            <a:off x="8305799" y="4494784"/>
            <a:ext cx="3543300" cy="10770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219170"/>
            <a:r>
              <a:rPr lang="en-US" sz="2133" dirty="0">
                <a:solidFill>
                  <a:srgbClr val="0055A0"/>
                </a:solidFill>
                <a:latin typeface="Arial"/>
              </a:rPr>
              <a:t>Legacy </a:t>
            </a:r>
            <a:r>
              <a:rPr lang="en-US" sz="2133" b="1" dirty="0">
                <a:solidFill>
                  <a:srgbClr val="0055A0"/>
                </a:solidFill>
                <a:latin typeface="Arial"/>
              </a:rPr>
              <a:t>linear BWS </a:t>
            </a:r>
            <a:r>
              <a:rPr lang="en-US" sz="2133" dirty="0">
                <a:solidFill>
                  <a:srgbClr val="0055A0"/>
                </a:solidFill>
                <a:latin typeface="Arial"/>
              </a:rPr>
              <a:t>(not operational, similar to LHC ones) : </a:t>
            </a:r>
            <a:r>
              <a:rPr lang="en-US" sz="2133" b="1" dirty="0">
                <a:solidFill>
                  <a:srgbClr val="0055A0"/>
                </a:solidFill>
                <a:latin typeface="Arial"/>
              </a:rPr>
              <a:t>NOT broken</a:t>
            </a:r>
            <a:endParaRPr lang="en-GB" sz="2133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42A2AF-5640-F7FA-89CE-838C6F2CF2ED}"/>
              </a:ext>
            </a:extLst>
          </p:cNvPr>
          <p:cNvSpPr txBox="1"/>
          <p:nvPr/>
        </p:nvSpPr>
        <p:spPr>
          <a:xfrm>
            <a:off x="2382592" y="6310648"/>
            <a:ext cx="70576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Courtesy </a:t>
            </a:r>
            <a:r>
              <a:rPr lang="en-US" dirty="0" err="1">
                <a:solidFill>
                  <a:srgbClr val="FF0000"/>
                </a:solidFill>
              </a:rPr>
              <a:t>F.Roncarolo</a:t>
            </a:r>
            <a:r>
              <a:rPr lang="en-US" dirty="0">
                <a:solidFill>
                  <a:srgbClr val="FF0000"/>
                </a:solidFill>
              </a:rPr>
              <a:t> / IEFC / 28-4-23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0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B8E9D-A04F-B449-24AF-131C270C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BWS 416678 - (second) breakage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667AC49-AF0E-5511-3E8B-523F57786D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3368" y="1173936"/>
            <a:ext cx="4677800" cy="240000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F24A70-2713-98F8-248A-ECB3242FF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03" y="1300253"/>
            <a:ext cx="4575935" cy="2400000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04082594-B717-05F1-B420-9E4DD08E8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2734" y="6362378"/>
            <a:ext cx="2618927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R.Veness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DEF7139A-0E30-6029-9730-C9225E699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1770" y="6356351"/>
            <a:ext cx="5299372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ctr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SPS WS Task force Kick-off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2B5C2-C056-DF82-2AF3-C81879D9E364}"/>
              </a:ext>
            </a:extLst>
          </p:cNvPr>
          <p:cNvSpPr txBox="1"/>
          <p:nvPr/>
        </p:nvSpPr>
        <p:spPr>
          <a:xfrm>
            <a:off x="1039941" y="2066159"/>
            <a:ext cx="201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 dirty="0">
                <a:solidFill>
                  <a:srgbClr val="4D4D4D"/>
                </a:solidFill>
                <a:latin typeface="Arial"/>
              </a:rPr>
              <a:t>Wire signals and beam intensity</a:t>
            </a:r>
            <a:endParaRPr lang="en-GB" sz="1600" b="1" dirty="0">
              <a:solidFill>
                <a:srgbClr val="4D4D4D"/>
              </a:solidFill>
              <a:latin typeface="Arial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FFB50B4-8944-4F10-A49C-008E95D46D25}"/>
              </a:ext>
            </a:extLst>
          </p:cNvPr>
          <p:cNvSpPr/>
          <p:nvPr/>
        </p:nvSpPr>
        <p:spPr>
          <a:xfrm>
            <a:off x="5281660" y="2373935"/>
            <a:ext cx="950317" cy="248336"/>
          </a:xfrm>
          <a:prstGeom prst="right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E04F54-9764-7354-2261-2FAAF5C4E248}"/>
              </a:ext>
            </a:extLst>
          </p:cNvPr>
          <p:cNvSpPr txBox="1"/>
          <p:nvPr/>
        </p:nvSpPr>
        <p:spPr>
          <a:xfrm>
            <a:off x="5281660" y="2085857"/>
            <a:ext cx="950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 dirty="0">
                <a:solidFill>
                  <a:srgbClr val="4D4D4D"/>
                </a:solidFill>
                <a:latin typeface="Arial"/>
              </a:rPr>
              <a:t>ZOOM</a:t>
            </a:r>
            <a:endParaRPr lang="en-GB" sz="1600" b="1" dirty="0">
              <a:solidFill>
                <a:srgbClr val="4D4D4D"/>
              </a:solidFill>
              <a:latin typeface="Arial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94E1001-DCA7-3737-9B98-25C6707A4FE8}"/>
              </a:ext>
            </a:extLst>
          </p:cNvPr>
          <p:cNvSpPr/>
          <p:nvPr/>
        </p:nvSpPr>
        <p:spPr>
          <a:xfrm>
            <a:off x="7621939" y="2491539"/>
            <a:ext cx="1188765" cy="12304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D8472E8-C15F-7322-8DBA-BC458E4C5E47}"/>
              </a:ext>
            </a:extLst>
          </p:cNvPr>
          <p:cNvCxnSpPr>
            <a:cxnSpLocks/>
          </p:cNvCxnSpPr>
          <p:nvPr/>
        </p:nvCxnSpPr>
        <p:spPr>
          <a:xfrm flipV="1">
            <a:off x="5471769" y="3259493"/>
            <a:ext cx="2075659" cy="440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FA9265D-A67A-3B19-B2A9-14743A6C5BF0}"/>
              </a:ext>
            </a:extLst>
          </p:cNvPr>
          <p:cNvSpPr txBox="1"/>
          <p:nvPr/>
        </p:nvSpPr>
        <p:spPr>
          <a:xfrm>
            <a:off x="3057848" y="3654426"/>
            <a:ext cx="6096000" cy="66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/>
            <a:r>
              <a:rPr lang="en-US" sz="1867" dirty="0">
                <a:solidFill>
                  <a:srgbClr val="0055A0"/>
                </a:solidFill>
                <a:latin typeface="Arial"/>
              </a:rPr>
              <a:t>Only ‘anomaly’ found so far: </a:t>
            </a:r>
          </a:p>
          <a:p>
            <a:pPr defTabSz="1219170"/>
            <a:r>
              <a:rPr lang="en-US" sz="1867" dirty="0">
                <a:solidFill>
                  <a:srgbClr val="0055A0"/>
                </a:solidFill>
                <a:latin typeface="Arial"/>
              </a:rPr>
              <a:t>this little spike in the measured current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56077F-F241-5600-6C28-BC29234E22AA}"/>
              </a:ext>
            </a:extLst>
          </p:cNvPr>
          <p:cNvSpPr txBox="1"/>
          <p:nvPr/>
        </p:nvSpPr>
        <p:spPr>
          <a:xfrm>
            <a:off x="419977" y="4470417"/>
            <a:ext cx="10969137" cy="15289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Physical meaning of wire currents and voltage being </a:t>
            </a:r>
            <a:r>
              <a:rPr lang="en-GB" sz="1867" dirty="0" err="1">
                <a:solidFill>
                  <a:srgbClr val="0055A0"/>
                </a:solidFill>
                <a:latin typeface="Arial"/>
              </a:rPr>
              <a:t>analyzed</a:t>
            </a:r>
            <a:endParaRPr lang="en-GB" sz="1867" dirty="0">
              <a:solidFill>
                <a:srgbClr val="0055A0"/>
              </a:solidFill>
              <a:latin typeface="Arial"/>
            </a:endParaRPr>
          </a:p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Electronics designed to check wire integrity and to keep  such (small) control current constant by varying voltage</a:t>
            </a:r>
          </a:p>
          <a:p>
            <a:pPr defTabSz="1219170"/>
            <a:endParaRPr lang="en-GB" sz="1867" dirty="0">
              <a:solidFill>
                <a:srgbClr val="0055A0"/>
              </a:solidFill>
              <a:latin typeface="Arial"/>
            </a:endParaRPr>
          </a:p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Also: bunch length evolution still to be checked in detail – few words in a couple of slides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D831E0-809D-3A7D-3022-BE35A29712C8}"/>
              </a:ext>
            </a:extLst>
          </p:cNvPr>
          <p:cNvSpPr txBox="1"/>
          <p:nvPr/>
        </p:nvSpPr>
        <p:spPr>
          <a:xfrm>
            <a:off x="2382592" y="6310648"/>
            <a:ext cx="70576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Courtesy </a:t>
            </a:r>
            <a:r>
              <a:rPr lang="en-US" dirty="0" err="1">
                <a:solidFill>
                  <a:srgbClr val="FF0000"/>
                </a:solidFill>
              </a:rPr>
              <a:t>F.Roncarolo</a:t>
            </a:r>
            <a:r>
              <a:rPr lang="en-US" dirty="0">
                <a:solidFill>
                  <a:srgbClr val="FF0000"/>
                </a:solidFill>
              </a:rPr>
              <a:t> / IEFC / 28-4-23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96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D8873-77A9-7513-9F9E-2682CAB3D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Draft scope of the TF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51253-382A-4393-4C82-9C20E5695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Coordinate the studies and actions related to the recent wire breakages in the SPS rotary scanners</a:t>
            </a:r>
          </a:p>
          <a:p>
            <a:r>
              <a:rPr lang="en-US" dirty="0"/>
              <a:t>Prepare summaries, action plan, resource/cost estimate and timeline as well as mitigation measures such as degraded mode or operational limits</a:t>
            </a:r>
          </a:p>
          <a:p>
            <a:r>
              <a:rPr lang="en-US" dirty="0"/>
              <a:t>Report to the IEFC. Work closely with other groups, in particular the IWG and IPP</a:t>
            </a:r>
          </a:p>
          <a:p>
            <a:r>
              <a:rPr lang="en-US" dirty="0"/>
              <a:t>Time limited </a:t>
            </a:r>
            <a:r>
              <a:rPr lang="en-US" dirty="0">
                <a:solidFill>
                  <a:srgbClr val="FF0000"/>
                </a:solidFill>
              </a:rPr>
              <a:t>[initially target a possible intervention in TS1?]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FD323-8EC5-9185-5BA9-E3F993273F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44183-171B-CC5F-A071-34CADB9734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830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3911F-618D-6815-9BF8-C3D93EB7B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Draft Membership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849C4-BBB1-B645-ABA2-E09FC860B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Core members:</a:t>
            </a:r>
          </a:p>
          <a:p>
            <a:pPr lvl="1"/>
            <a:r>
              <a:rPr lang="en-US" dirty="0"/>
              <a:t>BI: William Andreazza, Jonathan Emery, Thibaut Lefevre, Federico Roncarolo, Ana Guerrero, Ray </a:t>
            </a:r>
            <a:r>
              <a:rPr lang="en-US" dirty="0" err="1"/>
              <a:t>Veness,</a:t>
            </a:r>
            <a:r>
              <a:rPr lang="en-US" dirty="0" err="1">
                <a:solidFill>
                  <a:srgbClr val="FF0000"/>
                </a:solidFill>
              </a:rPr>
              <a:t>Tom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Levens</a:t>
            </a:r>
            <a:r>
              <a:rPr lang="en-US" dirty="0">
                <a:solidFill>
                  <a:srgbClr val="FF0000"/>
                </a:solidFill>
              </a:rPr>
              <a:t>, Nabil El-Kassem</a:t>
            </a:r>
            <a:endParaRPr lang="en-US" dirty="0"/>
          </a:p>
          <a:p>
            <a:pPr lvl="1"/>
            <a:r>
              <a:rPr lang="en-US" dirty="0"/>
              <a:t>RF: Michael Sullivan, Christine </a:t>
            </a:r>
            <a:r>
              <a:rPr lang="en-US" dirty="0" err="1"/>
              <a:t>Vollinger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Ivan </a:t>
            </a:r>
            <a:r>
              <a:rPr lang="en-US" dirty="0" err="1">
                <a:solidFill>
                  <a:srgbClr val="FF0000"/>
                </a:solidFill>
              </a:rPr>
              <a:t>Karpov</a:t>
            </a:r>
            <a:r>
              <a:rPr lang="en-US" dirty="0">
                <a:solidFill>
                  <a:srgbClr val="FF0000"/>
                </a:solidFill>
              </a:rPr>
              <a:t>, Giulia </a:t>
            </a:r>
            <a:r>
              <a:rPr lang="en-US" dirty="0" err="1">
                <a:solidFill>
                  <a:srgbClr val="FF0000"/>
                </a:solidFill>
              </a:rPr>
              <a:t>Papotti</a:t>
            </a:r>
            <a:endParaRPr lang="en-US" dirty="0"/>
          </a:p>
          <a:p>
            <a:pPr lvl="1"/>
            <a:r>
              <a:rPr lang="en-US" dirty="0"/>
              <a:t>ABP: Benoit Salvant, Carlo </a:t>
            </a:r>
            <a:r>
              <a:rPr lang="en-US" dirty="0" err="1"/>
              <a:t>Zannini</a:t>
            </a:r>
            <a:r>
              <a:rPr lang="en-US" dirty="0"/>
              <a:t>,</a:t>
            </a:r>
          </a:p>
          <a:p>
            <a:pPr lvl="1"/>
            <a:r>
              <a:rPr lang="en-US" dirty="0"/>
              <a:t>ABT: Francesco Velotti</a:t>
            </a:r>
          </a:p>
          <a:p>
            <a:pPr lvl="1"/>
            <a:r>
              <a:rPr lang="en-US" dirty="0"/>
              <a:t>OP: Kevin Li</a:t>
            </a:r>
          </a:p>
          <a:p>
            <a:pPr lvl="1"/>
            <a:r>
              <a:rPr lang="en-US" dirty="0"/>
              <a:t>VSC: Jose Ferreira Somoza </a:t>
            </a:r>
          </a:p>
          <a:p>
            <a:pPr lvl="1"/>
            <a:r>
              <a:rPr lang="en-US" dirty="0"/>
              <a:t>MME: TBC</a:t>
            </a:r>
          </a:p>
          <a:p>
            <a:r>
              <a:rPr lang="en-US" dirty="0"/>
              <a:t>For information:</a:t>
            </a:r>
          </a:p>
          <a:p>
            <a:pPr lvl="1"/>
            <a:r>
              <a:rPr lang="en-US" dirty="0"/>
              <a:t>Brennan Goddard, IPP chairs, MPP chairs, Rende, Bettina, </a:t>
            </a:r>
            <a:r>
              <a:rPr lang="en-US" dirty="0">
                <a:solidFill>
                  <a:srgbClr val="FF0000"/>
                </a:solidFill>
              </a:rPr>
              <a:t>FOM chair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AE63F-5907-78AC-965B-ED8BFB11AF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7790-DF17-153C-96A0-9797609AB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606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02703-53CF-4657-2BE7-509144F0C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Preliminary list of tasks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63710-028B-E21B-1F28-BE0063544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dirty="0"/>
              <a:t>Test bench and other laboratory measurements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Christine/Michael/IWG with BI assistance (William)</a:t>
            </a:r>
          </a:p>
          <a:p>
            <a:r>
              <a:rPr lang="en-GB" dirty="0"/>
              <a:t>HOM and beam induced heating measurements in the SPS WS tank</a:t>
            </a:r>
          </a:p>
          <a:p>
            <a:pPr lvl="1"/>
            <a:r>
              <a:rPr lang="en-GB" dirty="0"/>
              <a:t>Design of experiment and equipment</a:t>
            </a:r>
          </a:p>
          <a:p>
            <a:pPr lvl="1"/>
            <a:r>
              <a:rPr lang="en-GB" dirty="0"/>
              <a:t>Use of the existing HOM coupler port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RF and BI (Christine)</a:t>
            </a:r>
          </a:p>
          <a:p>
            <a:r>
              <a:rPr lang="en-GB" dirty="0"/>
              <a:t>Failure analysis of the scanners and wires</a:t>
            </a:r>
          </a:p>
          <a:p>
            <a:pPr lvl="1"/>
            <a:r>
              <a:rPr lang="en-GB" dirty="0"/>
              <a:t>Lessons learned from the access and intervention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Ray/William/BI/MME/BI</a:t>
            </a:r>
          </a:p>
          <a:p>
            <a:r>
              <a:rPr lang="en-GB" dirty="0"/>
              <a:t>Review of the causes of the failure</a:t>
            </a:r>
          </a:p>
          <a:p>
            <a:pPr lvl="1"/>
            <a:r>
              <a:rPr lang="en-GB" dirty="0"/>
              <a:t>Which beams, when, why, is this fatigue or one-off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Carlo/Federico</a:t>
            </a:r>
          </a:p>
          <a:p>
            <a:r>
              <a:rPr lang="en-GB" dirty="0"/>
              <a:t>Impedance simulations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Christine/Michael/Carlo/Benoit/IWG</a:t>
            </a:r>
          </a:p>
          <a:p>
            <a:r>
              <a:rPr lang="en-GB" dirty="0"/>
              <a:t>Mechanical and thermal simulations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MME or BI (Name?)</a:t>
            </a:r>
          </a:p>
          <a:p>
            <a:r>
              <a:rPr lang="en-GB" dirty="0"/>
              <a:t>SPS possible operating limits or mitigation measures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(Federico/Carlo/Benoit/Giulia)</a:t>
            </a:r>
          </a:p>
          <a:p>
            <a:r>
              <a:rPr lang="en-GB" dirty="0"/>
              <a:t>Wire scanner possible alternative operating modes and mitigation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BI (Federico/Jonathan/Ana)</a:t>
            </a:r>
          </a:p>
          <a:p>
            <a:r>
              <a:rPr lang="en-GB" dirty="0"/>
              <a:t>Possible wire scanner design modifications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RF and BI (William)</a:t>
            </a:r>
          </a:p>
          <a:p>
            <a:r>
              <a:rPr lang="en-GB" dirty="0"/>
              <a:t>Summaries, action plan, cost, timeline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This TF/Ray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4B99B-26D0-E5E2-C743-6CF0208BAD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41A0C-187F-6EC7-775F-76485CC72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9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C9342-7C6D-24D3-43BF-89946D1E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meetings/how to 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A8629-7142-8916-64B9-E16516DF8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Plan for an active TF </a:t>
            </a:r>
            <a:r>
              <a:rPr lang="en-US" dirty="0" err="1"/>
              <a:t>upto</a:t>
            </a:r>
            <a:r>
              <a:rPr lang="en-US" dirty="0"/>
              <a:t> TS1 (20 June)</a:t>
            </a:r>
          </a:p>
          <a:p>
            <a:pPr lvl="1"/>
            <a:r>
              <a:rPr lang="en-US" dirty="0"/>
              <a:t>Reserve a slot once per week. Friday morning at 9am?</a:t>
            </a:r>
          </a:p>
          <a:p>
            <a:r>
              <a:rPr lang="en-US" dirty="0"/>
              <a:t>Report back to IEFC</a:t>
            </a:r>
          </a:p>
          <a:p>
            <a:pPr lvl="1"/>
            <a:r>
              <a:rPr lang="en-US" dirty="0"/>
              <a:t>Try to limit multiple presentations to different WGs</a:t>
            </a:r>
          </a:p>
          <a:p>
            <a:r>
              <a:rPr lang="en-US" dirty="0"/>
              <a:t>Plan to stop/re-evaluate this TF after the June TS</a:t>
            </a:r>
          </a:p>
          <a:p>
            <a:r>
              <a:rPr lang="en-US" dirty="0"/>
              <a:t>Agree a ‘rapporteur’ for each topic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89FCD-FB6D-9FEB-7E87-0A0F4DF604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7C3B4-4293-E88A-CAEB-7D6E4E919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540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10E6D-FB99-4258-BA26-BAD721659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123D7-6081-4100-9D69-ADC5D2C45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Intensities and beams seen for the </a:t>
            </a:r>
          </a:p>
          <a:p>
            <a:r>
              <a:rPr lang="en-US" dirty="0"/>
              <a:t>First results from failure analysis</a:t>
            </a:r>
          </a:p>
          <a:p>
            <a:r>
              <a:rPr lang="en-US" dirty="0"/>
              <a:t>First results from simulations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BE632-C88C-4C5D-AF74-523AEEF700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R.Veness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BA127C-312A-46E7-AD52-43C2EDAD1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SPS WS Task force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8519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4C9C0227-7DF7-42F3-816B-E00F8470D31B}" vid="{6A85E421-69FE-4D2A-B7F6-DEB2B3DAE1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733</Words>
  <Application>Microsoft Office PowerPoint</Application>
  <PresentationFormat>Widescreen</PresentationFormat>
  <Paragraphs>105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CERNCorporate16-9</vt:lpstr>
      <vt:lpstr>SPS Wire Scanner “Task Force”</vt:lpstr>
      <vt:lpstr>Contents</vt:lpstr>
      <vt:lpstr>2023 scrubbing – what happened</vt:lpstr>
      <vt:lpstr>BWS 416678 - (second) breakage</vt:lpstr>
      <vt:lpstr>Draft scope of the TF</vt:lpstr>
      <vt:lpstr>Draft Membership</vt:lpstr>
      <vt:lpstr>Preliminary list of tasks</vt:lpstr>
      <vt:lpstr>Future meetings/how to work</vt:lpstr>
      <vt:lpstr>Next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Wire Scanner “Task Force”</dc:title>
  <dc:creator>Raymond Veness</dc:creator>
  <cp:lastModifiedBy>VC room</cp:lastModifiedBy>
  <cp:revision>28</cp:revision>
  <dcterms:created xsi:type="dcterms:W3CDTF">2023-05-04T15:32:27Z</dcterms:created>
  <dcterms:modified xsi:type="dcterms:W3CDTF">2023-05-05T08:27:01Z</dcterms:modified>
</cp:coreProperties>
</file>