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413" r:id="rId3"/>
    <p:sldId id="388" r:id="rId4"/>
    <p:sldId id="346" r:id="rId5"/>
    <p:sldId id="292" r:id="rId6"/>
    <p:sldId id="348" r:id="rId7"/>
    <p:sldId id="296" r:id="rId8"/>
    <p:sldId id="294" r:id="rId9"/>
    <p:sldId id="387" r:id="rId10"/>
    <p:sldId id="391" r:id="rId11"/>
    <p:sldId id="399" r:id="rId12"/>
    <p:sldId id="401" r:id="rId13"/>
    <p:sldId id="343" r:id="rId14"/>
    <p:sldId id="394" r:id="rId15"/>
    <p:sldId id="414" r:id="rId16"/>
    <p:sldId id="398" r:id="rId17"/>
    <p:sldId id="395" r:id="rId18"/>
    <p:sldId id="424" r:id="rId19"/>
    <p:sldId id="367" r:id="rId20"/>
    <p:sldId id="371" r:id="rId21"/>
    <p:sldId id="364" r:id="rId22"/>
    <p:sldId id="372" r:id="rId23"/>
    <p:sldId id="365" r:id="rId24"/>
    <p:sldId id="366" r:id="rId25"/>
    <p:sldId id="397" r:id="rId26"/>
    <p:sldId id="415" r:id="rId27"/>
    <p:sldId id="418" r:id="rId28"/>
    <p:sldId id="419" r:id="rId29"/>
    <p:sldId id="378" r:id="rId30"/>
    <p:sldId id="407" r:id="rId31"/>
    <p:sldId id="421" r:id="rId32"/>
    <p:sldId id="412" r:id="rId33"/>
    <p:sldId id="409" r:id="rId34"/>
    <p:sldId id="423" r:id="rId35"/>
    <p:sldId id="278" r:id="rId36"/>
  </p:sldIdLst>
  <p:sldSz cx="12192000" cy="6858000"/>
  <p:notesSz cx="7104063" cy="10234613"/>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1E7035"/>
    <a:srgbClr val="0033A0"/>
    <a:srgbClr val="FFFFFF"/>
    <a:srgbClr val="002678"/>
    <a:srgbClr val="33CCCC"/>
    <a:srgbClr val="EA7C22"/>
    <a:srgbClr val="E15E32"/>
    <a:srgbClr val="C00000"/>
    <a:srgbClr val="349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792" autoAdjust="0"/>
  </p:normalViewPr>
  <p:slideViewPr>
    <p:cSldViewPr>
      <p:cViewPr varScale="1">
        <p:scale>
          <a:sx n="63" d="100"/>
          <a:sy n="63" d="100"/>
        </p:scale>
        <p:origin x="732" y="6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lagioia\cernbox\WINDOWS\Desktop\Mika\ENERGY%20SAVING\total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ern.ch\dfs\Departments\SMB\Groups\SE\HE\HE%20HVAC\Energy%20savings_2022\Follow_up_april23\MEYRIN\Meyrin_Site_comparison_gas_consumption.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ern.ch\dfs\Departments\SMB\Groups\SE\HE\HE%20HVAC\Energy%20savings_2022\Follow_up_april23\MEYRIN\Meyrin_Site_comparison_gas_consump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mlagioia\cernbox\WINDOWS\Desktop\Mika\ENERGY%20SAVING\Calculations\SUMMARY_rev3.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mlagioia\AppData\Local\Microsoft\Windows\INetCache\Content.Outlook\73S1DCNO\200%20Meyrin%20Cost%20and%20CO2%20HeatPumps%20Gas%20Scenarios%20Energy%20forum%20(002).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lagioia\cernbox\WINDOWS\Desktop\Mika\ENERGY%20SAVING\total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ern.ch\dfs\Departments\SMB\Groups\SE\HE\HE%20HVAC\Energy%20savings_2022\SUMMARY_rev4.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ern.ch\dfs\Departments\SMB\Groups\SE\HE\HE%20HVAC\Energy%20savings_2022\SUMMARY_rev4.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ern.ch\dfs\Departments\SMB\Groups\SE\HE\HE%20HVAC\Energy%20savings_2022\SUMMARY_rev4.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lagioia\cernbox\WINDOWS\Desktop\Mika\ENERGY%20SAVING\Calculations\SUMMARY.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mlagioia\cernbox\WINDOWS\Desktop\Mika\ENERGY%20SAVING\Calculations\SUMMARY.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mlagioia\cernbox\WINDOWS\Desktop\Mika\ENERGY%20SAVING\Calculations\SUMMARY.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G:\Departments\SMB\Groups\SE\HE\HE%20HVAC\Energy%20savings_2022\Technical_Seminar\CERN_Site_comparison_gas_consumption_tech-sem.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r>
              <a:rPr lang="en-GB" b="1" dirty="0"/>
              <a:t>Annual gas consumption at CERN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dPt>
            <c:idx val="0"/>
            <c:bubble3D val="0"/>
            <c:spPr>
              <a:solidFill>
                <a:schemeClr val="accent2">
                  <a:lumMod val="40000"/>
                  <a:lumOff val="60000"/>
                </a:schemeClr>
              </a:solidFill>
              <a:ln w="19050">
                <a:solidFill>
                  <a:schemeClr val="lt1"/>
                </a:solidFill>
              </a:ln>
              <a:effectLst/>
            </c:spPr>
            <c:extLst>
              <c:ext xmlns:c16="http://schemas.microsoft.com/office/drawing/2014/chart" uri="{C3380CC4-5D6E-409C-BE32-E72D297353CC}">
                <c16:uniqueId val="{00000001-BB0E-4064-8A18-48A1607D905A}"/>
              </c:ext>
            </c:extLst>
          </c:dPt>
          <c:dPt>
            <c:idx val="1"/>
            <c:bubble3D val="0"/>
            <c:explosion val="4"/>
            <c:spPr>
              <a:solidFill>
                <a:srgbClr val="DE8D20"/>
              </a:solidFill>
              <a:ln w="19050">
                <a:solidFill>
                  <a:schemeClr val="lt1"/>
                </a:solidFill>
              </a:ln>
              <a:effectLst/>
            </c:spPr>
            <c:extLst>
              <c:ext xmlns:c16="http://schemas.microsoft.com/office/drawing/2014/chart" uri="{C3380CC4-5D6E-409C-BE32-E72D297353CC}">
                <c16:uniqueId val="{00000003-BB0E-4064-8A18-48A1607D905A}"/>
              </c:ext>
            </c:extLst>
          </c:dPt>
          <c:cat>
            <c:strRef>
              <c:f>Sheet1!$A$9:$A$10</c:f>
              <c:strCache>
                <c:ptCount val="2"/>
                <c:pt idx="0">
                  <c:v>Heating Meyrin</c:v>
                </c:pt>
                <c:pt idx="1">
                  <c:v>Heating Prevessin</c:v>
                </c:pt>
              </c:strCache>
            </c:strRef>
          </c:cat>
          <c:val>
            <c:numRef>
              <c:f>Sheet1!$B$9:$B$10</c:f>
              <c:numCache>
                <c:formatCode>General</c:formatCode>
                <c:ptCount val="2"/>
                <c:pt idx="0">
                  <c:v>50284</c:v>
                </c:pt>
                <c:pt idx="1">
                  <c:v>11853</c:v>
                </c:pt>
              </c:numCache>
            </c:numRef>
          </c:val>
          <c:extLst>
            <c:ext xmlns:c16="http://schemas.microsoft.com/office/drawing/2014/chart" uri="{C3380CC4-5D6E-409C-BE32-E72D297353CC}">
              <c16:uniqueId val="{00000004-BB0E-4064-8A18-48A1607D905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noFill/>
    <a:ln>
      <a:no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b="1" dirty="0">
                <a:solidFill>
                  <a:schemeClr val="bg2">
                    <a:lumMod val="10000"/>
                  </a:schemeClr>
                </a:solidFill>
              </a:rPr>
              <a:t>Gas consumption 2021 </a:t>
            </a:r>
            <a:br>
              <a:rPr lang="en-US" sz="1200" b="1" dirty="0">
                <a:solidFill>
                  <a:schemeClr val="bg2">
                    <a:lumMod val="10000"/>
                  </a:schemeClr>
                </a:solidFill>
              </a:rPr>
            </a:br>
            <a:r>
              <a:rPr lang="en-US" sz="1200" b="1" dirty="0">
                <a:solidFill>
                  <a:schemeClr val="bg2">
                    <a:lumMod val="10000"/>
                  </a:schemeClr>
                </a:solidFill>
              </a:rPr>
              <a:t>[68,971.73</a:t>
            </a:r>
            <a:r>
              <a:rPr lang="en-US" sz="1200" b="1" baseline="0" dirty="0">
                <a:solidFill>
                  <a:schemeClr val="bg2">
                    <a:lumMod val="10000"/>
                  </a:schemeClr>
                </a:solidFill>
              </a:rPr>
              <a:t> </a:t>
            </a:r>
            <a:r>
              <a:rPr lang="en-US" sz="1200" b="1" dirty="0">
                <a:solidFill>
                  <a:schemeClr val="bg2">
                    <a:lumMod val="10000"/>
                  </a:schemeClr>
                </a:solidFill>
              </a:rPr>
              <a:t>MWh/year]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CERN!$V$4</c:f>
              <c:strCache>
                <c:ptCount val="1"/>
                <c:pt idx="0">
                  <c:v>Gas consumprtion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1E7-4A70-8BE1-2216429FF0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1E7-4A70-8BE1-2216429FF089}"/>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10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CERN!$U$5:$U$6</c:f>
              <c:strCache>
                <c:ptCount val="2"/>
                <c:pt idx="0">
                  <c:v>Meyrin </c:v>
                </c:pt>
                <c:pt idx="1">
                  <c:v>Prevessin</c:v>
                </c:pt>
              </c:strCache>
            </c:strRef>
          </c:cat>
          <c:val>
            <c:numRef>
              <c:f>CERN!$V$5:$V$6</c:f>
              <c:numCache>
                <c:formatCode>#,##0.00</c:formatCode>
                <c:ptCount val="2"/>
                <c:pt idx="0">
                  <c:v>55814.864099999999</c:v>
                </c:pt>
                <c:pt idx="1">
                  <c:v>13156.864</c:v>
                </c:pt>
              </c:numCache>
            </c:numRef>
          </c:val>
          <c:extLst>
            <c:ext xmlns:c16="http://schemas.microsoft.com/office/drawing/2014/chart" uri="{C3380CC4-5D6E-409C-BE32-E72D297353CC}">
              <c16:uniqueId val="{00000004-D1E7-4A70-8BE1-2216429FF089}"/>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1200" b="1" i="0" u="none" strike="noStrike" kern="1200" spc="0" baseline="0">
                <a:solidFill>
                  <a:schemeClr val="bg2">
                    <a:lumMod val="10000"/>
                  </a:schemeClr>
                </a:solidFill>
                <a:latin typeface="+mn-lt"/>
                <a:ea typeface="+mn-ea"/>
                <a:cs typeface="+mn-cs"/>
              </a:defRPr>
            </a:pPr>
            <a:r>
              <a:rPr lang="en-GB" sz="1200" b="1" i="0" u="none" strike="noStrike" kern="1200" spc="0" baseline="0" dirty="0">
                <a:solidFill>
                  <a:schemeClr val="bg2">
                    <a:lumMod val="10000"/>
                  </a:schemeClr>
                </a:solidFill>
                <a:latin typeface="+mn-lt"/>
                <a:ea typeface="+mn-ea"/>
                <a:cs typeface="+mn-cs"/>
              </a:rPr>
              <a:t>Gas consumption 2022</a:t>
            </a:r>
          </a:p>
          <a:p>
            <a:pPr>
              <a:defRPr lang="en-GB" sz="1200" b="1">
                <a:solidFill>
                  <a:schemeClr val="bg2">
                    <a:lumMod val="10000"/>
                  </a:schemeClr>
                </a:solidFill>
              </a:defRPr>
            </a:pPr>
            <a:r>
              <a:rPr lang="en-US" sz="1200" b="1" i="0" u="none" strike="noStrike" baseline="0" dirty="0">
                <a:effectLst/>
              </a:rPr>
              <a:t>[50,048.92MWh/year]</a:t>
            </a:r>
            <a:endParaRPr lang="en-GB" sz="1200" b="1" i="0" u="none" strike="noStrike" kern="1200" spc="0" baseline="0" dirty="0">
              <a:solidFill>
                <a:schemeClr val="bg2">
                  <a:lumMod val="10000"/>
                </a:schemeClr>
              </a:solidFill>
              <a:latin typeface="+mn-lt"/>
              <a:ea typeface="+mn-ea"/>
              <a:cs typeface="+mn-cs"/>
            </a:endParaRPr>
          </a:p>
        </c:rich>
      </c:tx>
      <c:overlay val="0"/>
      <c:spPr>
        <a:noFill/>
        <a:ln>
          <a:noFill/>
        </a:ln>
        <a:effectLst/>
      </c:spPr>
      <c:txPr>
        <a:bodyPr rot="0" spcFirstLastPara="1" vertOverflow="ellipsis" vert="horz" wrap="square" anchor="ctr" anchorCtr="1"/>
        <a:lstStyle/>
        <a:p>
          <a:pPr>
            <a:defRPr lang="en-GB" sz="1200" b="1" i="0" u="none" strike="noStrike" kern="1200" spc="0" baseline="0">
              <a:solidFill>
                <a:schemeClr val="bg2">
                  <a:lumMod val="10000"/>
                </a:schemeClr>
              </a:solidFill>
              <a:latin typeface="+mn-lt"/>
              <a:ea typeface="+mn-ea"/>
              <a:cs typeface="+mn-cs"/>
            </a:defRPr>
          </a:pPr>
          <a:endParaRPr lang="en-US"/>
        </a:p>
      </c:txPr>
    </c:title>
    <c:autoTitleDeleted val="0"/>
    <c:plotArea>
      <c:layout/>
      <c:pieChart>
        <c:varyColors val="1"/>
        <c:ser>
          <c:idx val="0"/>
          <c:order val="0"/>
          <c:tx>
            <c:strRef>
              <c:f>CERN!$V$13</c:f>
              <c:strCache>
                <c:ptCount val="1"/>
                <c:pt idx="0">
                  <c:v>Gas consumprtion</c:v>
                </c:pt>
              </c:strCache>
            </c:strRef>
          </c:tx>
          <c:dPt>
            <c:idx val="0"/>
            <c:bubble3D val="0"/>
            <c:spPr>
              <a:solidFill>
                <a:srgbClr val="DE8D20"/>
              </a:solidFill>
              <a:ln w="19050">
                <a:solidFill>
                  <a:schemeClr val="lt1"/>
                </a:solidFill>
              </a:ln>
              <a:effectLst/>
            </c:spPr>
            <c:extLst>
              <c:ext xmlns:c16="http://schemas.microsoft.com/office/drawing/2014/chart" uri="{C3380CC4-5D6E-409C-BE32-E72D297353CC}">
                <c16:uniqueId val="{00000001-723A-4511-A5A1-217CAD4098DC}"/>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723A-4511-A5A1-217CAD4098DC}"/>
              </c:ext>
            </c:extLst>
          </c:dPt>
          <c:dLbls>
            <c:dLbl>
              <c:idx val="0"/>
              <c:layout>
                <c:manualLayout>
                  <c:x val="-9.9831648728849649E-3"/>
                  <c:y val="-6.4091985625227416E-3"/>
                </c:manualLayout>
              </c:layout>
              <c:tx>
                <c:rich>
                  <a:bodyPr rot="0" spcFirstLastPara="1" vertOverflow="ellipsis" vert="horz" wrap="square" lIns="38100" tIns="19050" rIns="38100" bIns="19050" anchor="ctr" anchorCtr="1">
                    <a:spAutoFit/>
                  </a:bodyPr>
                  <a:lstStyle/>
                  <a:p>
                    <a:pPr>
                      <a:defRPr sz="1050" b="0" i="0" u="none" strike="noStrike" kern="1200" baseline="0">
                        <a:solidFill>
                          <a:schemeClr val="bg2">
                            <a:lumMod val="10000"/>
                          </a:schemeClr>
                        </a:solidFill>
                        <a:latin typeface="+mn-lt"/>
                        <a:ea typeface="+mn-ea"/>
                        <a:cs typeface="+mn-cs"/>
                      </a:defRPr>
                    </a:pPr>
                    <a:r>
                      <a:rPr lang="en-US" sz="1050" dirty="0"/>
                      <a:t>40,096.62</a:t>
                    </a:r>
                  </a:p>
                </c:rich>
              </c:tx>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2">
                          <a:lumMod val="10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723A-4511-A5A1-217CAD4098DC}"/>
                </c:ext>
              </c:extLst>
            </c:dLbl>
            <c:dLbl>
              <c:idx val="1"/>
              <c:tx>
                <c:rich>
                  <a:bodyPr rot="0" spcFirstLastPara="1" vertOverflow="ellipsis" vert="horz" wrap="square" lIns="38100" tIns="19050" rIns="38100" bIns="19050" anchor="ctr" anchorCtr="1">
                    <a:spAutoFit/>
                  </a:bodyPr>
                  <a:lstStyle/>
                  <a:p>
                    <a:pPr>
                      <a:defRPr sz="1100" b="0" i="0" u="none" strike="noStrike" kern="1200" baseline="0">
                        <a:solidFill>
                          <a:schemeClr val="bg2">
                            <a:lumMod val="10000"/>
                          </a:schemeClr>
                        </a:solidFill>
                        <a:latin typeface="+mn-lt"/>
                        <a:ea typeface="+mn-ea"/>
                        <a:cs typeface="+mn-cs"/>
                      </a:defRPr>
                    </a:pPr>
                    <a:r>
                      <a:rPr lang="en-US" sz="1100" dirty="0"/>
                      <a:t>9,952.3</a:t>
                    </a:r>
                  </a:p>
                </c:rich>
              </c:tx>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10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723A-4511-A5A1-217CAD4098DC}"/>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2">
                        <a:lumMod val="10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CERN!$U$14:$U$15</c:f>
              <c:strCache>
                <c:ptCount val="2"/>
                <c:pt idx="0">
                  <c:v>Meyrin </c:v>
                </c:pt>
                <c:pt idx="1">
                  <c:v>Prevessin</c:v>
                </c:pt>
              </c:strCache>
            </c:strRef>
          </c:cat>
          <c:val>
            <c:numRef>
              <c:f>CERN!$V$14:$V$15</c:f>
              <c:numCache>
                <c:formatCode>#,##0.00</c:formatCode>
                <c:ptCount val="2"/>
                <c:pt idx="0">
                  <c:v>5341.9001000000007</c:v>
                </c:pt>
                <c:pt idx="1">
                  <c:v>1447.6179999999999</c:v>
                </c:pt>
              </c:numCache>
            </c:numRef>
          </c:val>
          <c:extLst>
            <c:ext xmlns:c16="http://schemas.microsoft.com/office/drawing/2014/chart" uri="{C3380CC4-5D6E-409C-BE32-E72D297353CC}">
              <c16:uniqueId val="{00000004-723A-4511-A5A1-217CAD4098D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bg2">
                    <a:lumMod val="10000"/>
                  </a:schemeClr>
                </a:solidFill>
                <a:latin typeface="Raleway" pitchFamily="2" charset="0"/>
                <a:ea typeface="+mn-ea"/>
                <a:cs typeface="+mn-cs"/>
              </a:defRPr>
            </a:pPr>
            <a:r>
              <a:rPr lang="en-US" sz="1200" b="1" dirty="0"/>
              <a:t>Expectations</a:t>
            </a:r>
            <a:r>
              <a:rPr lang="en-US" sz="1200" b="1" baseline="0" dirty="0"/>
              <a:t> [Calculation made in Sept 2022]</a:t>
            </a:r>
          </a:p>
          <a:p>
            <a:pPr>
              <a:defRPr sz="1200"/>
            </a:pPr>
            <a:r>
              <a:rPr lang="en-US" sz="1200" b="1" dirty="0"/>
              <a:t>GAS</a:t>
            </a:r>
            <a:r>
              <a:rPr lang="en-US" sz="1200" b="1" baseline="0" dirty="0"/>
              <a:t> SAVINGS </a:t>
            </a:r>
            <a:r>
              <a:rPr lang="en-US" sz="1200" b="1" i="0" u="none" strike="noStrike" baseline="0" dirty="0">
                <a:effectLst/>
              </a:rPr>
              <a:t>[MWh/year]</a:t>
            </a:r>
            <a:endParaRPr lang="en-GB" sz="1200" b="1" dirty="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dPt>
            <c:idx val="0"/>
            <c:bubble3D val="0"/>
            <c:explosion val="7"/>
            <c:spPr>
              <a:solidFill>
                <a:schemeClr val="accent6">
                  <a:lumMod val="60000"/>
                  <a:lumOff val="40000"/>
                </a:schemeClr>
              </a:solidFill>
              <a:ln w="19050">
                <a:solidFill>
                  <a:schemeClr val="accent6">
                    <a:lumMod val="60000"/>
                    <a:lumOff val="40000"/>
                  </a:schemeClr>
                </a:solidFill>
              </a:ln>
              <a:effectLst/>
            </c:spPr>
            <c:extLst>
              <c:ext xmlns:c16="http://schemas.microsoft.com/office/drawing/2014/chart" uri="{C3380CC4-5D6E-409C-BE32-E72D297353CC}">
                <c16:uniqueId val="{00000001-93FB-4987-AE97-0CE9A16B0853}"/>
              </c:ext>
            </c:extLst>
          </c:dPt>
          <c:dPt>
            <c:idx val="1"/>
            <c:bubble3D val="0"/>
            <c:explosion val="18"/>
            <c:spPr>
              <a:solidFill>
                <a:srgbClr val="00B050"/>
              </a:solidFill>
              <a:ln w="19050">
                <a:solidFill>
                  <a:srgbClr val="00B050"/>
                </a:solidFill>
              </a:ln>
              <a:effectLst/>
            </c:spPr>
            <c:extLst>
              <c:ext xmlns:c16="http://schemas.microsoft.com/office/drawing/2014/chart" uri="{C3380CC4-5D6E-409C-BE32-E72D297353CC}">
                <c16:uniqueId val="{00000003-93FB-4987-AE97-0CE9A16B0853}"/>
              </c:ext>
            </c:extLst>
          </c:dPt>
          <c:dLbls>
            <c:dLbl>
              <c:idx val="0"/>
              <c:delete val="1"/>
              <c:extLst>
                <c:ext xmlns:c15="http://schemas.microsoft.com/office/drawing/2012/chart" uri="{CE6537A1-D6FC-4f65-9D91-7224C49458BB}"/>
                <c:ext xmlns:c16="http://schemas.microsoft.com/office/drawing/2014/chart" uri="{C3380CC4-5D6E-409C-BE32-E72D297353CC}">
                  <c16:uniqueId val="{00000001-93FB-4987-AE97-0CE9A16B0853}"/>
                </c:ext>
              </c:extLst>
            </c:dLbl>
            <c:dLbl>
              <c:idx val="1"/>
              <c:layout>
                <c:manualLayout>
                  <c:x val="-0.14492807553526266"/>
                  <c:y val="0.1478290728912360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3FB-4987-AE97-0CE9A16B0853}"/>
                </c:ext>
              </c:extLst>
            </c:dLbl>
            <c:spPr>
              <a:solidFill>
                <a:srgbClr val="FFFFFF"/>
              </a:solidFill>
              <a:ln>
                <a:solidFill>
                  <a:srgbClr val="0033A0">
                    <a:lumMod val="25000"/>
                    <a:lumOff val="75000"/>
                  </a:srgb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bg2">
                        <a:lumMod val="10000"/>
                      </a:schemeClr>
                    </a:solidFill>
                    <a:latin typeface="Raleway" pitchFamily="2" charset="0"/>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'SUMMARY (OFFICIAL)'!$G$38:$H$38</c:f>
              <c:strCache>
                <c:ptCount val="2"/>
                <c:pt idx="0">
                  <c:v>Gas consumption in 2021</c:v>
                </c:pt>
                <c:pt idx="1">
                  <c:v>Energy saved per year</c:v>
                </c:pt>
              </c:strCache>
              <c:extLst/>
            </c:strRef>
          </c:cat>
          <c:val>
            <c:numRef>
              <c:f>'SUMMARY (OFFICIAL)'!$G$40:$H$40</c:f>
              <c:numCache>
                <c:formatCode>#,##0</c:formatCode>
                <c:ptCount val="2"/>
                <c:pt idx="0" formatCode="General">
                  <c:v>62137</c:v>
                </c:pt>
                <c:pt idx="1">
                  <c:v>3555</c:v>
                </c:pt>
              </c:numCache>
            </c:numRef>
          </c:val>
          <c:extLst>
            <c:ext xmlns:c16="http://schemas.microsoft.com/office/drawing/2014/chart" uri="{C3380CC4-5D6E-409C-BE32-E72D297353CC}">
              <c16:uniqueId val="{00000004-93FB-4987-AE97-0CE9A16B0853}"/>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solidFill>
      <a:schemeClr val="bg1">
        <a:alpha val="56000"/>
      </a:schemeClr>
    </a:solidFill>
    <a:ln>
      <a:solidFill>
        <a:schemeClr val="bg1">
          <a:lumMod val="85000"/>
        </a:schemeClr>
      </a:solid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r>
              <a:rPr lang="fr-CH" b="1" dirty="0"/>
              <a:t>CO2 </a:t>
            </a:r>
            <a:r>
              <a:rPr lang="fr-CH" b="1" dirty="0" err="1"/>
              <a:t>emissions</a:t>
            </a:r>
            <a:r>
              <a:rPr lang="fr-CH" b="1" dirty="0"/>
              <a:t>: </a:t>
            </a:r>
            <a:r>
              <a:rPr lang="fr-CH" b="1" dirty="0" err="1"/>
              <a:t>evolution</a:t>
            </a:r>
            <a:r>
              <a:rPr lang="fr-CH" b="1" dirty="0"/>
              <a:t> by 2050 </a:t>
            </a:r>
          </a:p>
        </c:rich>
      </c:tx>
      <c:layout>
        <c:manualLayout>
          <c:xMode val="edge"/>
          <c:yMode val="edge"/>
          <c:x val="0.26209092706402931"/>
          <c:y val="1.929567005793560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manualLayout>
          <c:layoutTarget val="inner"/>
          <c:xMode val="edge"/>
          <c:yMode val="edge"/>
          <c:x val="0.13022244484415199"/>
          <c:y val="0.1171879193809196"/>
          <c:w val="0.83310989623706366"/>
          <c:h val="0.74251726125629458"/>
        </c:manualLayout>
      </c:layout>
      <c:lineChart>
        <c:grouping val="standard"/>
        <c:varyColors val="0"/>
        <c:ser>
          <c:idx val="1"/>
          <c:order val="0"/>
          <c:tx>
            <c:strRef>
              <c:f>'[200 Meyrin Cost and CO2 HeatPumps Gas Scenarios Energy forum (002).xlsx]Scenario 1'!$A$75</c:f>
              <c:strCache>
                <c:ptCount val="1"/>
                <c:pt idx="0">
                  <c:v>Cumulative CO2 HP+Gas [tCO2] SC1</c:v>
                </c:pt>
              </c:strCache>
            </c:strRef>
          </c:tx>
          <c:spPr>
            <a:ln w="57150" cap="rnd">
              <a:solidFill>
                <a:srgbClr val="00B050"/>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0-6395-4411-B97F-062D40F648EA}"/>
                </c:ext>
              </c:extLst>
            </c:dLbl>
            <c:dLbl>
              <c:idx val="2"/>
              <c:delete val="1"/>
              <c:extLst>
                <c:ext xmlns:c15="http://schemas.microsoft.com/office/drawing/2012/chart" uri="{CE6537A1-D6FC-4f65-9D91-7224C49458BB}"/>
                <c:ext xmlns:c16="http://schemas.microsoft.com/office/drawing/2014/chart" uri="{C3380CC4-5D6E-409C-BE32-E72D297353CC}">
                  <c16:uniqueId val="{00000001-6395-4411-B97F-062D40F648EA}"/>
                </c:ext>
              </c:extLst>
            </c:dLbl>
            <c:dLbl>
              <c:idx val="3"/>
              <c:delete val="1"/>
              <c:extLst>
                <c:ext xmlns:c15="http://schemas.microsoft.com/office/drawing/2012/chart" uri="{CE6537A1-D6FC-4f65-9D91-7224C49458BB}"/>
                <c:ext xmlns:c16="http://schemas.microsoft.com/office/drawing/2014/chart" uri="{C3380CC4-5D6E-409C-BE32-E72D297353CC}">
                  <c16:uniqueId val="{00000002-6395-4411-B97F-062D40F648EA}"/>
                </c:ext>
              </c:extLst>
            </c:dLbl>
            <c:dLbl>
              <c:idx val="4"/>
              <c:layout>
                <c:manualLayout>
                  <c:x val="-3.6771493966160598E-2"/>
                  <c:y val="5.29126404203597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395-4411-B97F-062D40F648EA}"/>
                </c:ext>
              </c:extLst>
            </c:dLbl>
            <c:dLbl>
              <c:idx val="5"/>
              <c:delete val="1"/>
              <c:extLst>
                <c:ext xmlns:c15="http://schemas.microsoft.com/office/drawing/2012/chart" uri="{CE6537A1-D6FC-4f65-9D91-7224C49458BB}"/>
                <c:ext xmlns:c16="http://schemas.microsoft.com/office/drawing/2014/chart" uri="{C3380CC4-5D6E-409C-BE32-E72D297353CC}">
                  <c16:uniqueId val="{00000004-6395-4411-B97F-062D40F648EA}"/>
                </c:ext>
              </c:extLst>
            </c:dLbl>
            <c:dLbl>
              <c:idx val="6"/>
              <c:delete val="1"/>
              <c:extLst>
                <c:ext xmlns:c15="http://schemas.microsoft.com/office/drawing/2012/chart" uri="{CE6537A1-D6FC-4f65-9D91-7224C49458BB}"/>
                <c:ext xmlns:c16="http://schemas.microsoft.com/office/drawing/2014/chart" uri="{C3380CC4-5D6E-409C-BE32-E72D297353CC}">
                  <c16:uniqueId val="{00000005-6395-4411-B97F-062D40F648EA}"/>
                </c:ext>
              </c:extLst>
            </c:dLbl>
            <c:dLbl>
              <c:idx val="7"/>
              <c:delete val="1"/>
              <c:extLst>
                <c:ext xmlns:c15="http://schemas.microsoft.com/office/drawing/2012/chart" uri="{CE6537A1-D6FC-4f65-9D91-7224C49458BB}"/>
                <c:ext xmlns:c16="http://schemas.microsoft.com/office/drawing/2014/chart" uri="{C3380CC4-5D6E-409C-BE32-E72D297353CC}">
                  <c16:uniqueId val="{00000006-6395-4411-B97F-062D40F648EA}"/>
                </c:ext>
              </c:extLst>
            </c:dLbl>
            <c:dLbl>
              <c:idx val="8"/>
              <c:delete val="1"/>
              <c:extLst>
                <c:ext xmlns:c15="http://schemas.microsoft.com/office/drawing/2012/chart" uri="{CE6537A1-D6FC-4f65-9D91-7224C49458BB}"/>
                <c:ext xmlns:c16="http://schemas.microsoft.com/office/drawing/2014/chart" uri="{C3380CC4-5D6E-409C-BE32-E72D297353CC}">
                  <c16:uniqueId val="{00000007-6395-4411-B97F-062D40F648EA}"/>
                </c:ext>
              </c:extLst>
            </c:dLbl>
            <c:dLbl>
              <c:idx val="9"/>
              <c:delete val="1"/>
              <c:extLst>
                <c:ext xmlns:c15="http://schemas.microsoft.com/office/drawing/2012/chart" uri="{CE6537A1-D6FC-4f65-9D91-7224C49458BB}"/>
                <c:ext xmlns:c16="http://schemas.microsoft.com/office/drawing/2014/chart" uri="{C3380CC4-5D6E-409C-BE32-E72D297353CC}">
                  <c16:uniqueId val="{00000008-6395-4411-B97F-062D40F648EA}"/>
                </c:ext>
              </c:extLst>
            </c:dLbl>
            <c:dLbl>
              <c:idx val="10"/>
              <c:delete val="1"/>
              <c:extLst>
                <c:ext xmlns:c15="http://schemas.microsoft.com/office/drawing/2012/chart" uri="{CE6537A1-D6FC-4f65-9D91-7224C49458BB}"/>
                <c:ext xmlns:c16="http://schemas.microsoft.com/office/drawing/2014/chart" uri="{C3380CC4-5D6E-409C-BE32-E72D297353CC}">
                  <c16:uniqueId val="{00000009-6395-4411-B97F-062D40F648EA}"/>
                </c:ext>
              </c:extLst>
            </c:dLbl>
            <c:dLbl>
              <c:idx val="11"/>
              <c:delete val="1"/>
              <c:extLst>
                <c:ext xmlns:c15="http://schemas.microsoft.com/office/drawing/2012/chart" uri="{CE6537A1-D6FC-4f65-9D91-7224C49458BB}"/>
                <c:ext xmlns:c16="http://schemas.microsoft.com/office/drawing/2014/chart" uri="{C3380CC4-5D6E-409C-BE32-E72D297353CC}">
                  <c16:uniqueId val="{0000000A-6395-4411-B97F-062D40F648EA}"/>
                </c:ext>
              </c:extLst>
            </c:dLbl>
            <c:dLbl>
              <c:idx val="12"/>
              <c:delete val="1"/>
              <c:extLst>
                <c:ext xmlns:c15="http://schemas.microsoft.com/office/drawing/2012/chart" uri="{CE6537A1-D6FC-4f65-9D91-7224C49458BB}"/>
                <c:ext xmlns:c16="http://schemas.microsoft.com/office/drawing/2014/chart" uri="{C3380CC4-5D6E-409C-BE32-E72D297353CC}">
                  <c16:uniqueId val="{0000000B-6395-4411-B97F-062D40F648EA}"/>
                </c:ext>
              </c:extLst>
            </c:dLbl>
            <c:dLbl>
              <c:idx val="13"/>
              <c:delete val="1"/>
              <c:extLst>
                <c:ext xmlns:c15="http://schemas.microsoft.com/office/drawing/2012/chart" uri="{CE6537A1-D6FC-4f65-9D91-7224C49458BB}"/>
                <c:ext xmlns:c16="http://schemas.microsoft.com/office/drawing/2014/chart" uri="{C3380CC4-5D6E-409C-BE32-E72D297353CC}">
                  <c16:uniqueId val="{0000000C-6395-4411-B97F-062D40F648EA}"/>
                </c:ext>
              </c:extLst>
            </c:dLbl>
            <c:dLbl>
              <c:idx val="15"/>
              <c:delete val="1"/>
              <c:extLst>
                <c:ext xmlns:c15="http://schemas.microsoft.com/office/drawing/2012/chart" uri="{CE6537A1-D6FC-4f65-9D91-7224C49458BB}"/>
                <c:ext xmlns:c16="http://schemas.microsoft.com/office/drawing/2014/chart" uri="{C3380CC4-5D6E-409C-BE32-E72D297353CC}">
                  <c16:uniqueId val="{0000000D-6395-4411-B97F-062D40F648EA}"/>
                </c:ext>
              </c:extLst>
            </c:dLbl>
            <c:dLbl>
              <c:idx val="16"/>
              <c:delete val="1"/>
              <c:extLst>
                <c:ext xmlns:c15="http://schemas.microsoft.com/office/drawing/2012/chart" uri="{CE6537A1-D6FC-4f65-9D91-7224C49458BB}"/>
                <c:ext xmlns:c16="http://schemas.microsoft.com/office/drawing/2014/chart" uri="{C3380CC4-5D6E-409C-BE32-E72D297353CC}">
                  <c16:uniqueId val="{0000000E-6395-4411-B97F-062D40F648EA}"/>
                </c:ext>
              </c:extLst>
            </c:dLbl>
            <c:dLbl>
              <c:idx val="17"/>
              <c:delete val="1"/>
              <c:extLst>
                <c:ext xmlns:c15="http://schemas.microsoft.com/office/drawing/2012/chart" uri="{CE6537A1-D6FC-4f65-9D91-7224C49458BB}"/>
                <c:ext xmlns:c16="http://schemas.microsoft.com/office/drawing/2014/chart" uri="{C3380CC4-5D6E-409C-BE32-E72D297353CC}">
                  <c16:uniqueId val="{0000000F-6395-4411-B97F-062D40F648EA}"/>
                </c:ext>
              </c:extLst>
            </c:dLbl>
            <c:dLbl>
              <c:idx val="18"/>
              <c:delete val="1"/>
              <c:extLst>
                <c:ext xmlns:c15="http://schemas.microsoft.com/office/drawing/2012/chart" uri="{CE6537A1-D6FC-4f65-9D91-7224C49458BB}"/>
                <c:ext xmlns:c16="http://schemas.microsoft.com/office/drawing/2014/chart" uri="{C3380CC4-5D6E-409C-BE32-E72D297353CC}">
                  <c16:uniqueId val="{00000010-6395-4411-B97F-062D40F648EA}"/>
                </c:ext>
              </c:extLst>
            </c:dLbl>
            <c:dLbl>
              <c:idx val="19"/>
              <c:delete val="1"/>
              <c:extLst>
                <c:ext xmlns:c15="http://schemas.microsoft.com/office/drawing/2012/chart" uri="{CE6537A1-D6FC-4f65-9D91-7224C49458BB}"/>
                <c:ext xmlns:c16="http://schemas.microsoft.com/office/drawing/2014/chart" uri="{C3380CC4-5D6E-409C-BE32-E72D297353CC}">
                  <c16:uniqueId val="{00000011-6395-4411-B97F-062D40F648EA}"/>
                </c:ext>
              </c:extLst>
            </c:dLbl>
            <c:dLbl>
              <c:idx val="20"/>
              <c:delete val="1"/>
              <c:extLst>
                <c:ext xmlns:c15="http://schemas.microsoft.com/office/drawing/2012/chart" uri="{CE6537A1-D6FC-4f65-9D91-7224C49458BB}"/>
                <c:ext xmlns:c16="http://schemas.microsoft.com/office/drawing/2014/chart" uri="{C3380CC4-5D6E-409C-BE32-E72D297353CC}">
                  <c16:uniqueId val="{00000012-6395-4411-B97F-062D40F648EA}"/>
                </c:ext>
              </c:extLst>
            </c:dLbl>
            <c:dLbl>
              <c:idx val="21"/>
              <c:delete val="1"/>
              <c:extLst>
                <c:ext xmlns:c15="http://schemas.microsoft.com/office/drawing/2012/chart" uri="{CE6537A1-D6FC-4f65-9D91-7224C49458BB}"/>
                <c:ext xmlns:c16="http://schemas.microsoft.com/office/drawing/2014/chart" uri="{C3380CC4-5D6E-409C-BE32-E72D297353CC}">
                  <c16:uniqueId val="{00000013-6395-4411-B97F-062D40F648EA}"/>
                </c:ext>
              </c:extLst>
            </c:dLbl>
            <c:dLbl>
              <c:idx val="22"/>
              <c:delete val="1"/>
              <c:extLst>
                <c:ext xmlns:c15="http://schemas.microsoft.com/office/drawing/2012/chart" uri="{CE6537A1-D6FC-4f65-9D91-7224C49458BB}"/>
                <c:ext xmlns:c16="http://schemas.microsoft.com/office/drawing/2014/chart" uri="{C3380CC4-5D6E-409C-BE32-E72D297353CC}">
                  <c16:uniqueId val="{00000014-6395-4411-B97F-062D40F648EA}"/>
                </c:ext>
              </c:extLst>
            </c:dLbl>
            <c:dLbl>
              <c:idx val="23"/>
              <c:delete val="1"/>
              <c:extLst>
                <c:ext xmlns:c15="http://schemas.microsoft.com/office/drawing/2012/chart" uri="{CE6537A1-D6FC-4f65-9D91-7224C49458BB}"/>
                <c:ext xmlns:c16="http://schemas.microsoft.com/office/drawing/2014/chart" uri="{C3380CC4-5D6E-409C-BE32-E72D297353CC}">
                  <c16:uniqueId val="{00000015-6395-4411-B97F-062D40F648EA}"/>
                </c:ext>
              </c:extLst>
            </c:dLbl>
            <c:dLbl>
              <c:idx val="24"/>
              <c:delete val="1"/>
              <c:extLst>
                <c:ext xmlns:c15="http://schemas.microsoft.com/office/drawing/2012/chart" uri="{CE6537A1-D6FC-4f65-9D91-7224C49458BB}"/>
                <c:ext xmlns:c16="http://schemas.microsoft.com/office/drawing/2014/chart" uri="{C3380CC4-5D6E-409C-BE32-E72D297353CC}">
                  <c16:uniqueId val="{00000016-6395-4411-B97F-062D40F648EA}"/>
                </c:ext>
              </c:extLst>
            </c:dLbl>
            <c:dLbl>
              <c:idx val="25"/>
              <c:delete val="1"/>
              <c:extLst>
                <c:ext xmlns:c15="http://schemas.microsoft.com/office/drawing/2012/chart" uri="{CE6537A1-D6FC-4f65-9D91-7224C49458BB}"/>
                <c:ext xmlns:c16="http://schemas.microsoft.com/office/drawing/2014/chart" uri="{C3380CC4-5D6E-409C-BE32-E72D297353CC}">
                  <c16:uniqueId val="{00000017-6395-4411-B97F-062D40F648EA}"/>
                </c:ext>
              </c:extLst>
            </c:dLbl>
            <c:dLbl>
              <c:idx val="26"/>
              <c:delete val="1"/>
              <c:extLst>
                <c:ext xmlns:c15="http://schemas.microsoft.com/office/drawing/2012/chart" uri="{CE6537A1-D6FC-4f65-9D91-7224C49458BB}"/>
                <c:ext xmlns:c16="http://schemas.microsoft.com/office/drawing/2014/chart" uri="{C3380CC4-5D6E-409C-BE32-E72D297353CC}">
                  <c16:uniqueId val="{00000018-6395-4411-B97F-062D40F648EA}"/>
                </c:ext>
              </c:extLst>
            </c:dLbl>
            <c:dLbl>
              <c:idx val="27"/>
              <c:delete val="1"/>
              <c:extLst>
                <c:ext xmlns:c15="http://schemas.microsoft.com/office/drawing/2012/chart" uri="{CE6537A1-D6FC-4f65-9D91-7224C49458BB}"/>
                <c:ext xmlns:c16="http://schemas.microsoft.com/office/drawing/2014/chart" uri="{C3380CC4-5D6E-409C-BE32-E72D297353CC}">
                  <c16:uniqueId val="{00000019-6395-4411-B97F-062D40F648EA}"/>
                </c:ext>
              </c:extLst>
            </c:dLbl>
            <c:dLbl>
              <c:idx val="28"/>
              <c:delete val="1"/>
              <c:extLst>
                <c:ext xmlns:c15="http://schemas.microsoft.com/office/drawing/2012/chart" uri="{CE6537A1-D6FC-4f65-9D91-7224C49458BB}"/>
                <c:ext xmlns:c16="http://schemas.microsoft.com/office/drawing/2014/chart" uri="{C3380CC4-5D6E-409C-BE32-E72D297353CC}">
                  <c16:uniqueId val="{0000001A-6395-4411-B97F-062D40F648EA}"/>
                </c:ext>
              </c:extLst>
            </c:dLbl>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Raleway" pitchFamily="2" charset="0"/>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'[200 Meyrin Cost and CO2 HeatPumps Gas Scenarios Energy forum (002).xlsx]Scenario 1'!$B$31:$AE$31</c:f>
              <c:numCache>
                <c:formatCode>General</c:formatCode>
                <c:ptCount val="3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pt idx="20">
                  <c:v>2041</c:v>
                </c:pt>
                <c:pt idx="21">
                  <c:v>2042</c:v>
                </c:pt>
                <c:pt idx="22">
                  <c:v>2043</c:v>
                </c:pt>
                <c:pt idx="23">
                  <c:v>2044</c:v>
                </c:pt>
                <c:pt idx="24">
                  <c:v>2045</c:v>
                </c:pt>
                <c:pt idx="25">
                  <c:v>2046</c:v>
                </c:pt>
                <c:pt idx="26">
                  <c:v>2047</c:v>
                </c:pt>
                <c:pt idx="27">
                  <c:v>2048</c:v>
                </c:pt>
                <c:pt idx="28">
                  <c:v>2049</c:v>
                </c:pt>
                <c:pt idx="29">
                  <c:v>2050</c:v>
                </c:pt>
              </c:numCache>
            </c:numRef>
          </c:cat>
          <c:val>
            <c:numRef>
              <c:f>'[200 Meyrin Cost and CO2 HeatPumps Gas Scenarios Energy forum (002).xlsx]Scenario 1'!$B$75:$AE$75</c:f>
              <c:numCache>
                <c:formatCode>0</c:formatCode>
                <c:ptCount val="30"/>
                <c:pt idx="0">
                  <c:v>10766.094686145057</c:v>
                </c:pt>
                <c:pt idx="1">
                  <c:v>21532.189372290115</c:v>
                </c:pt>
                <c:pt idx="2">
                  <c:v>32298.284058435172</c:v>
                </c:pt>
                <c:pt idx="3">
                  <c:v>43455.277422109764</c:v>
                </c:pt>
                <c:pt idx="4">
                  <c:v>54612.270785784356</c:v>
                </c:pt>
                <c:pt idx="5">
                  <c:v>65769.264149458948</c:v>
                </c:pt>
                <c:pt idx="6">
                  <c:v>70550.517378905352</c:v>
                </c:pt>
                <c:pt idx="7">
                  <c:v>75331.770608351755</c:v>
                </c:pt>
                <c:pt idx="8">
                  <c:v>80113.023837798159</c:v>
                </c:pt>
                <c:pt idx="9">
                  <c:v>84894.277067244562</c:v>
                </c:pt>
                <c:pt idx="10">
                  <c:v>89675.530296690966</c:v>
                </c:pt>
                <c:pt idx="11">
                  <c:v>94456.783526137369</c:v>
                </c:pt>
                <c:pt idx="12">
                  <c:v>99238.036755583773</c:v>
                </c:pt>
                <c:pt idx="13">
                  <c:v>104019.28998503018</c:v>
                </c:pt>
                <c:pt idx="14">
                  <c:v>108800.54321447658</c:v>
                </c:pt>
                <c:pt idx="15">
                  <c:v>113581.79644392298</c:v>
                </c:pt>
                <c:pt idx="16">
                  <c:v>118363.04967336939</c:v>
                </c:pt>
                <c:pt idx="17">
                  <c:v>123144.30290281579</c:v>
                </c:pt>
                <c:pt idx="18">
                  <c:v>127925.55613226219</c:v>
                </c:pt>
                <c:pt idx="19">
                  <c:v>132706.80936170861</c:v>
                </c:pt>
                <c:pt idx="20">
                  <c:v>137488.06259115503</c:v>
                </c:pt>
                <c:pt idx="21">
                  <c:v>142269.31582060145</c:v>
                </c:pt>
                <c:pt idx="22">
                  <c:v>147050.56905004787</c:v>
                </c:pt>
                <c:pt idx="23">
                  <c:v>151831.82227949428</c:v>
                </c:pt>
                <c:pt idx="24">
                  <c:v>156613.0755089407</c:v>
                </c:pt>
                <c:pt idx="25">
                  <c:v>161394.32873838712</c:v>
                </c:pt>
                <c:pt idx="26">
                  <c:v>166175.58196783354</c:v>
                </c:pt>
                <c:pt idx="27">
                  <c:v>170956.83519727996</c:v>
                </c:pt>
                <c:pt idx="28">
                  <c:v>175738.08842672638</c:v>
                </c:pt>
                <c:pt idx="29">
                  <c:v>180519.34165617279</c:v>
                </c:pt>
              </c:numCache>
            </c:numRef>
          </c:val>
          <c:smooth val="0"/>
          <c:extLst>
            <c:ext xmlns:c16="http://schemas.microsoft.com/office/drawing/2014/chart" uri="{C3380CC4-5D6E-409C-BE32-E72D297353CC}">
              <c16:uniqueId val="{0000001B-6395-4411-B97F-062D40F648EA}"/>
            </c:ext>
          </c:extLst>
        </c:ser>
        <c:ser>
          <c:idx val="0"/>
          <c:order val="1"/>
          <c:tx>
            <c:strRef>
              <c:f>'[200 Meyrin Cost and CO2 HeatPumps Gas Scenarios Energy forum (002).xlsx]Scenario 1'!$A$78</c:f>
              <c:strCache>
                <c:ptCount val="1"/>
                <c:pt idx="0">
                  <c:v>Cumulative CO2 Gas 100% [tCO2]</c:v>
                </c:pt>
              </c:strCache>
            </c:strRef>
          </c:tx>
          <c:spPr>
            <a:ln w="57150" cap="rnd">
              <a:solidFill>
                <a:srgbClr val="C00000"/>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1C-6395-4411-B97F-062D40F648EA}"/>
                </c:ext>
              </c:extLst>
            </c:dLbl>
            <c:dLbl>
              <c:idx val="2"/>
              <c:delete val="1"/>
              <c:extLst>
                <c:ext xmlns:c15="http://schemas.microsoft.com/office/drawing/2012/chart" uri="{CE6537A1-D6FC-4f65-9D91-7224C49458BB}"/>
                <c:ext xmlns:c16="http://schemas.microsoft.com/office/drawing/2014/chart" uri="{C3380CC4-5D6E-409C-BE32-E72D297353CC}">
                  <c16:uniqueId val="{0000001D-6395-4411-B97F-062D40F648EA}"/>
                </c:ext>
              </c:extLst>
            </c:dLbl>
            <c:dLbl>
              <c:idx val="3"/>
              <c:delete val="1"/>
              <c:extLst>
                <c:ext xmlns:c15="http://schemas.microsoft.com/office/drawing/2012/chart" uri="{CE6537A1-D6FC-4f65-9D91-7224C49458BB}"/>
                <c:ext xmlns:c16="http://schemas.microsoft.com/office/drawing/2014/chart" uri="{C3380CC4-5D6E-409C-BE32-E72D297353CC}">
                  <c16:uniqueId val="{0000001E-6395-4411-B97F-062D40F648EA}"/>
                </c:ext>
              </c:extLst>
            </c:dLbl>
            <c:dLbl>
              <c:idx val="4"/>
              <c:layout>
                <c:manualLayout>
                  <c:x val="-3.6771493966160598E-2"/>
                  <c:y val="-7.70457257833258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F-6395-4411-B97F-062D40F648EA}"/>
                </c:ext>
              </c:extLst>
            </c:dLbl>
            <c:dLbl>
              <c:idx val="5"/>
              <c:delete val="1"/>
              <c:extLst>
                <c:ext xmlns:c15="http://schemas.microsoft.com/office/drawing/2012/chart" uri="{CE6537A1-D6FC-4f65-9D91-7224C49458BB}"/>
                <c:ext xmlns:c16="http://schemas.microsoft.com/office/drawing/2014/chart" uri="{C3380CC4-5D6E-409C-BE32-E72D297353CC}">
                  <c16:uniqueId val="{00000020-6395-4411-B97F-062D40F648EA}"/>
                </c:ext>
              </c:extLst>
            </c:dLbl>
            <c:dLbl>
              <c:idx val="6"/>
              <c:delete val="1"/>
              <c:extLst>
                <c:ext xmlns:c15="http://schemas.microsoft.com/office/drawing/2012/chart" uri="{CE6537A1-D6FC-4f65-9D91-7224C49458BB}"/>
                <c:ext xmlns:c16="http://schemas.microsoft.com/office/drawing/2014/chart" uri="{C3380CC4-5D6E-409C-BE32-E72D297353CC}">
                  <c16:uniqueId val="{00000021-6395-4411-B97F-062D40F648EA}"/>
                </c:ext>
              </c:extLst>
            </c:dLbl>
            <c:dLbl>
              <c:idx val="7"/>
              <c:delete val="1"/>
              <c:extLst>
                <c:ext xmlns:c15="http://schemas.microsoft.com/office/drawing/2012/chart" uri="{CE6537A1-D6FC-4f65-9D91-7224C49458BB}"/>
                <c:ext xmlns:c16="http://schemas.microsoft.com/office/drawing/2014/chart" uri="{C3380CC4-5D6E-409C-BE32-E72D297353CC}">
                  <c16:uniqueId val="{00000022-6395-4411-B97F-062D40F648EA}"/>
                </c:ext>
              </c:extLst>
            </c:dLbl>
            <c:dLbl>
              <c:idx val="8"/>
              <c:delete val="1"/>
              <c:extLst>
                <c:ext xmlns:c15="http://schemas.microsoft.com/office/drawing/2012/chart" uri="{CE6537A1-D6FC-4f65-9D91-7224C49458BB}"/>
                <c:ext xmlns:c16="http://schemas.microsoft.com/office/drawing/2014/chart" uri="{C3380CC4-5D6E-409C-BE32-E72D297353CC}">
                  <c16:uniqueId val="{00000023-6395-4411-B97F-062D40F648EA}"/>
                </c:ext>
              </c:extLst>
            </c:dLbl>
            <c:dLbl>
              <c:idx val="9"/>
              <c:delete val="1"/>
              <c:extLst>
                <c:ext xmlns:c15="http://schemas.microsoft.com/office/drawing/2012/chart" uri="{CE6537A1-D6FC-4f65-9D91-7224C49458BB}"/>
                <c:ext xmlns:c16="http://schemas.microsoft.com/office/drawing/2014/chart" uri="{C3380CC4-5D6E-409C-BE32-E72D297353CC}">
                  <c16:uniqueId val="{00000024-6395-4411-B97F-062D40F648EA}"/>
                </c:ext>
              </c:extLst>
            </c:dLbl>
            <c:dLbl>
              <c:idx val="10"/>
              <c:delete val="1"/>
              <c:extLst>
                <c:ext xmlns:c15="http://schemas.microsoft.com/office/drawing/2012/chart" uri="{CE6537A1-D6FC-4f65-9D91-7224C49458BB}"/>
                <c:ext xmlns:c16="http://schemas.microsoft.com/office/drawing/2014/chart" uri="{C3380CC4-5D6E-409C-BE32-E72D297353CC}">
                  <c16:uniqueId val="{00000025-6395-4411-B97F-062D40F648EA}"/>
                </c:ext>
              </c:extLst>
            </c:dLbl>
            <c:dLbl>
              <c:idx val="11"/>
              <c:delete val="1"/>
              <c:extLst>
                <c:ext xmlns:c15="http://schemas.microsoft.com/office/drawing/2012/chart" uri="{CE6537A1-D6FC-4f65-9D91-7224C49458BB}"/>
                <c:ext xmlns:c16="http://schemas.microsoft.com/office/drawing/2014/chart" uri="{C3380CC4-5D6E-409C-BE32-E72D297353CC}">
                  <c16:uniqueId val="{00000026-6395-4411-B97F-062D40F648EA}"/>
                </c:ext>
              </c:extLst>
            </c:dLbl>
            <c:dLbl>
              <c:idx val="12"/>
              <c:delete val="1"/>
              <c:extLst>
                <c:ext xmlns:c15="http://schemas.microsoft.com/office/drawing/2012/chart" uri="{CE6537A1-D6FC-4f65-9D91-7224C49458BB}"/>
                <c:ext xmlns:c16="http://schemas.microsoft.com/office/drawing/2014/chart" uri="{C3380CC4-5D6E-409C-BE32-E72D297353CC}">
                  <c16:uniqueId val="{00000027-6395-4411-B97F-062D40F648EA}"/>
                </c:ext>
              </c:extLst>
            </c:dLbl>
            <c:dLbl>
              <c:idx val="13"/>
              <c:delete val="1"/>
              <c:extLst>
                <c:ext xmlns:c15="http://schemas.microsoft.com/office/drawing/2012/chart" uri="{CE6537A1-D6FC-4f65-9D91-7224C49458BB}"/>
                <c:ext xmlns:c16="http://schemas.microsoft.com/office/drawing/2014/chart" uri="{C3380CC4-5D6E-409C-BE32-E72D297353CC}">
                  <c16:uniqueId val="{00000028-6395-4411-B97F-062D40F648EA}"/>
                </c:ext>
              </c:extLst>
            </c:dLbl>
            <c:dLbl>
              <c:idx val="15"/>
              <c:delete val="1"/>
              <c:extLst>
                <c:ext xmlns:c15="http://schemas.microsoft.com/office/drawing/2012/chart" uri="{CE6537A1-D6FC-4f65-9D91-7224C49458BB}"/>
                <c:ext xmlns:c16="http://schemas.microsoft.com/office/drawing/2014/chart" uri="{C3380CC4-5D6E-409C-BE32-E72D297353CC}">
                  <c16:uniqueId val="{00000029-6395-4411-B97F-062D40F648EA}"/>
                </c:ext>
              </c:extLst>
            </c:dLbl>
            <c:dLbl>
              <c:idx val="16"/>
              <c:delete val="1"/>
              <c:extLst>
                <c:ext xmlns:c15="http://schemas.microsoft.com/office/drawing/2012/chart" uri="{CE6537A1-D6FC-4f65-9D91-7224C49458BB}"/>
                <c:ext xmlns:c16="http://schemas.microsoft.com/office/drawing/2014/chart" uri="{C3380CC4-5D6E-409C-BE32-E72D297353CC}">
                  <c16:uniqueId val="{0000002A-6395-4411-B97F-062D40F648EA}"/>
                </c:ext>
              </c:extLst>
            </c:dLbl>
            <c:dLbl>
              <c:idx val="17"/>
              <c:delete val="1"/>
              <c:extLst>
                <c:ext xmlns:c15="http://schemas.microsoft.com/office/drawing/2012/chart" uri="{CE6537A1-D6FC-4f65-9D91-7224C49458BB}"/>
                <c:ext xmlns:c16="http://schemas.microsoft.com/office/drawing/2014/chart" uri="{C3380CC4-5D6E-409C-BE32-E72D297353CC}">
                  <c16:uniqueId val="{0000002B-6395-4411-B97F-062D40F648EA}"/>
                </c:ext>
              </c:extLst>
            </c:dLbl>
            <c:dLbl>
              <c:idx val="18"/>
              <c:delete val="1"/>
              <c:extLst>
                <c:ext xmlns:c15="http://schemas.microsoft.com/office/drawing/2012/chart" uri="{CE6537A1-D6FC-4f65-9D91-7224C49458BB}"/>
                <c:ext xmlns:c16="http://schemas.microsoft.com/office/drawing/2014/chart" uri="{C3380CC4-5D6E-409C-BE32-E72D297353CC}">
                  <c16:uniqueId val="{0000002C-6395-4411-B97F-062D40F648EA}"/>
                </c:ext>
              </c:extLst>
            </c:dLbl>
            <c:dLbl>
              <c:idx val="19"/>
              <c:delete val="1"/>
              <c:extLst>
                <c:ext xmlns:c15="http://schemas.microsoft.com/office/drawing/2012/chart" uri="{CE6537A1-D6FC-4f65-9D91-7224C49458BB}"/>
                <c:ext xmlns:c16="http://schemas.microsoft.com/office/drawing/2014/chart" uri="{C3380CC4-5D6E-409C-BE32-E72D297353CC}">
                  <c16:uniqueId val="{0000002D-6395-4411-B97F-062D40F648EA}"/>
                </c:ext>
              </c:extLst>
            </c:dLbl>
            <c:dLbl>
              <c:idx val="20"/>
              <c:delete val="1"/>
              <c:extLst>
                <c:ext xmlns:c15="http://schemas.microsoft.com/office/drawing/2012/chart" uri="{CE6537A1-D6FC-4f65-9D91-7224C49458BB}"/>
                <c:ext xmlns:c16="http://schemas.microsoft.com/office/drawing/2014/chart" uri="{C3380CC4-5D6E-409C-BE32-E72D297353CC}">
                  <c16:uniqueId val="{0000002E-6395-4411-B97F-062D40F648EA}"/>
                </c:ext>
              </c:extLst>
            </c:dLbl>
            <c:dLbl>
              <c:idx val="21"/>
              <c:delete val="1"/>
              <c:extLst>
                <c:ext xmlns:c15="http://schemas.microsoft.com/office/drawing/2012/chart" uri="{CE6537A1-D6FC-4f65-9D91-7224C49458BB}"/>
                <c:ext xmlns:c16="http://schemas.microsoft.com/office/drawing/2014/chart" uri="{C3380CC4-5D6E-409C-BE32-E72D297353CC}">
                  <c16:uniqueId val="{0000002F-6395-4411-B97F-062D40F648EA}"/>
                </c:ext>
              </c:extLst>
            </c:dLbl>
            <c:dLbl>
              <c:idx val="22"/>
              <c:delete val="1"/>
              <c:extLst>
                <c:ext xmlns:c15="http://schemas.microsoft.com/office/drawing/2012/chart" uri="{CE6537A1-D6FC-4f65-9D91-7224C49458BB}"/>
                <c:ext xmlns:c16="http://schemas.microsoft.com/office/drawing/2014/chart" uri="{C3380CC4-5D6E-409C-BE32-E72D297353CC}">
                  <c16:uniqueId val="{00000030-6395-4411-B97F-062D40F648EA}"/>
                </c:ext>
              </c:extLst>
            </c:dLbl>
            <c:dLbl>
              <c:idx val="23"/>
              <c:delete val="1"/>
              <c:extLst>
                <c:ext xmlns:c15="http://schemas.microsoft.com/office/drawing/2012/chart" uri="{CE6537A1-D6FC-4f65-9D91-7224C49458BB}"/>
                <c:ext xmlns:c16="http://schemas.microsoft.com/office/drawing/2014/chart" uri="{C3380CC4-5D6E-409C-BE32-E72D297353CC}">
                  <c16:uniqueId val="{00000031-6395-4411-B97F-062D40F648EA}"/>
                </c:ext>
              </c:extLst>
            </c:dLbl>
            <c:dLbl>
              <c:idx val="24"/>
              <c:delete val="1"/>
              <c:extLst>
                <c:ext xmlns:c15="http://schemas.microsoft.com/office/drawing/2012/chart" uri="{CE6537A1-D6FC-4f65-9D91-7224C49458BB}"/>
                <c:ext xmlns:c16="http://schemas.microsoft.com/office/drawing/2014/chart" uri="{C3380CC4-5D6E-409C-BE32-E72D297353CC}">
                  <c16:uniqueId val="{00000032-6395-4411-B97F-062D40F648EA}"/>
                </c:ext>
              </c:extLst>
            </c:dLbl>
            <c:dLbl>
              <c:idx val="25"/>
              <c:delete val="1"/>
              <c:extLst>
                <c:ext xmlns:c15="http://schemas.microsoft.com/office/drawing/2012/chart" uri="{CE6537A1-D6FC-4f65-9D91-7224C49458BB}"/>
                <c:ext xmlns:c16="http://schemas.microsoft.com/office/drawing/2014/chart" uri="{C3380CC4-5D6E-409C-BE32-E72D297353CC}">
                  <c16:uniqueId val="{00000033-6395-4411-B97F-062D40F648EA}"/>
                </c:ext>
              </c:extLst>
            </c:dLbl>
            <c:dLbl>
              <c:idx val="26"/>
              <c:delete val="1"/>
              <c:extLst>
                <c:ext xmlns:c15="http://schemas.microsoft.com/office/drawing/2012/chart" uri="{CE6537A1-D6FC-4f65-9D91-7224C49458BB}"/>
                <c:ext xmlns:c16="http://schemas.microsoft.com/office/drawing/2014/chart" uri="{C3380CC4-5D6E-409C-BE32-E72D297353CC}">
                  <c16:uniqueId val="{00000034-6395-4411-B97F-062D40F648EA}"/>
                </c:ext>
              </c:extLst>
            </c:dLbl>
            <c:dLbl>
              <c:idx val="27"/>
              <c:delete val="1"/>
              <c:extLst>
                <c:ext xmlns:c15="http://schemas.microsoft.com/office/drawing/2012/chart" uri="{CE6537A1-D6FC-4f65-9D91-7224C49458BB}"/>
                <c:ext xmlns:c16="http://schemas.microsoft.com/office/drawing/2014/chart" uri="{C3380CC4-5D6E-409C-BE32-E72D297353CC}">
                  <c16:uniqueId val="{00000035-6395-4411-B97F-062D40F648EA}"/>
                </c:ext>
              </c:extLst>
            </c:dLbl>
            <c:dLbl>
              <c:idx val="28"/>
              <c:delete val="1"/>
              <c:extLst>
                <c:ext xmlns:c15="http://schemas.microsoft.com/office/drawing/2012/chart" uri="{CE6537A1-D6FC-4f65-9D91-7224C49458BB}"/>
                <c:ext xmlns:c16="http://schemas.microsoft.com/office/drawing/2014/chart" uri="{C3380CC4-5D6E-409C-BE32-E72D297353CC}">
                  <c16:uniqueId val="{00000036-6395-4411-B97F-062D40F648EA}"/>
                </c:ext>
              </c:extLst>
            </c:dLbl>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Raleway" pitchFamily="2" charset="0"/>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'[200 Meyrin Cost and CO2 HeatPumps Gas Scenarios Energy forum (002).xlsx]Scenario 1'!$B$31:$AE$31</c:f>
              <c:numCache>
                <c:formatCode>General</c:formatCode>
                <c:ptCount val="30"/>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pt idx="20">
                  <c:v>2041</c:v>
                </c:pt>
                <c:pt idx="21">
                  <c:v>2042</c:v>
                </c:pt>
                <c:pt idx="22">
                  <c:v>2043</c:v>
                </c:pt>
                <c:pt idx="23">
                  <c:v>2044</c:v>
                </c:pt>
                <c:pt idx="24">
                  <c:v>2045</c:v>
                </c:pt>
                <c:pt idx="25">
                  <c:v>2046</c:v>
                </c:pt>
                <c:pt idx="26">
                  <c:v>2047</c:v>
                </c:pt>
                <c:pt idx="27">
                  <c:v>2048</c:v>
                </c:pt>
                <c:pt idx="28">
                  <c:v>2049</c:v>
                </c:pt>
                <c:pt idx="29">
                  <c:v>2050</c:v>
                </c:pt>
              </c:numCache>
            </c:numRef>
          </c:cat>
          <c:val>
            <c:numRef>
              <c:f>'[200 Meyrin Cost and CO2 HeatPumps Gas Scenarios Energy forum (002).xlsx]Scenario 1'!$B$78:$AE$78</c:f>
              <c:numCache>
                <c:formatCode>0</c:formatCode>
                <c:ptCount val="30"/>
                <c:pt idx="0">
                  <c:v>10766.094686145057</c:v>
                </c:pt>
                <c:pt idx="1">
                  <c:v>21532.189372290115</c:v>
                </c:pt>
                <c:pt idx="2">
                  <c:v>32298.284058435172</c:v>
                </c:pt>
                <c:pt idx="3">
                  <c:v>43455.277422109764</c:v>
                </c:pt>
                <c:pt idx="4">
                  <c:v>54612.270785784356</c:v>
                </c:pt>
                <c:pt idx="5">
                  <c:v>65769.264149458948</c:v>
                </c:pt>
                <c:pt idx="6">
                  <c:v>76926.257513133547</c:v>
                </c:pt>
                <c:pt idx="7">
                  <c:v>88083.250876808146</c:v>
                </c:pt>
                <c:pt idx="8">
                  <c:v>99240.244240482745</c:v>
                </c:pt>
                <c:pt idx="9">
                  <c:v>110397.23760415734</c:v>
                </c:pt>
                <c:pt idx="10">
                  <c:v>121554.23096783194</c:v>
                </c:pt>
                <c:pt idx="11">
                  <c:v>132711.22433150653</c:v>
                </c:pt>
                <c:pt idx="12">
                  <c:v>143868.21769518111</c:v>
                </c:pt>
                <c:pt idx="13">
                  <c:v>155025.2110588557</c:v>
                </c:pt>
                <c:pt idx="14">
                  <c:v>166182.20442253028</c:v>
                </c:pt>
                <c:pt idx="15">
                  <c:v>177339.19778620487</c:v>
                </c:pt>
                <c:pt idx="16">
                  <c:v>188496.19114987945</c:v>
                </c:pt>
                <c:pt idx="17">
                  <c:v>199653.18451355404</c:v>
                </c:pt>
                <c:pt idx="18">
                  <c:v>210810.17787722862</c:v>
                </c:pt>
                <c:pt idx="19">
                  <c:v>221967.1712409032</c:v>
                </c:pt>
                <c:pt idx="20">
                  <c:v>233124.16460457779</c:v>
                </c:pt>
                <c:pt idx="21">
                  <c:v>244281.15796825237</c:v>
                </c:pt>
                <c:pt idx="22">
                  <c:v>255438.15133192696</c:v>
                </c:pt>
                <c:pt idx="23">
                  <c:v>266595.14469560154</c:v>
                </c:pt>
                <c:pt idx="24">
                  <c:v>277752.13805927616</c:v>
                </c:pt>
                <c:pt idx="25">
                  <c:v>288909.13142295077</c:v>
                </c:pt>
                <c:pt idx="26">
                  <c:v>300066.12478662538</c:v>
                </c:pt>
                <c:pt idx="27">
                  <c:v>311223.1181503</c:v>
                </c:pt>
                <c:pt idx="28">
                  <c:v>322380.11151397461</c:v>
                </c:pt>
                <c:pt idx="29">
                  <c:v>333537.10487764922</c:v>
                </c:pt>
              </c:numCache>
            </c:numRef>
          </c:val>
          <c:smooth val="0"/>
          <c:extLst>
            <c:ext xmlns:c16="http://schemas.microsoft.com/office/drawing/2014/chart" uri="{C3380CC4-5D6E-409C-BE32-E72D297353CC}">
              <c16:uniqueId val="{00000037-6395-4411-B97F-062D40F648EA}"/>
            </c:ext>
          </c:extLst>
        </c:ser>
        <c:dLbls>
          <c:showLegendKey val="0"/>
          <c:showVal val="0"/>
          <c:showCatName val="0"/>
          <c:showSerName val="0"/>
          <c:showPercent val="0"/>
          <c:showBubbleSize val="0"/>
        </c:dLbls>
        <c:smooth val="0"/>
        <c:axId val="632433864"/>
        <c:axId val="632436488"/>
      </c:lineChart>
      <c:catAx>
        <c:axId val="6324338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Raleway" pitchFamily="2" charset="0"/>
                <a:ea typeface="+mn-ea"/>
                <a:cs typeface="+mn-cs"/>
              </a:defRPr>
            </a:pPr>
            <a:endParaRPr lang="en-US"/>
          </a:p>
        </c:txPr>
        <c:crossAx val="632436488"/>
        <c:crosses val="autoZero"/>
        <c:auto val="1"/>
        <c:lblAlgn val="ctr"/>
        <c:lblOffset val="100"/>
        <c:noMultiLvlLbl val="0"/>
      </c:catAx>
      <c:valAx>
        <c:axId val="6324364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bg2">
                        <a:lumMod val="10000"/>
                      </a:schemeClr>
                    </a:solidFill>
                    <a:latin typeface="Raleway" pitchFamily="2" charset="0"/>
                    <a:ea typeface="+mn-ea"/>
                    <a:cs typeface="+mn-cs"/>
                  </a:defRPr>
                </a:pPr>
                <a:r>
                  <a:rPr lang="fr-CH" dirty="0"/>
                  <a:t>[tonsCO2]</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bg2">
                      <a:lumMod val="10000"/>
                    </a:schemeClr>
                  </a:solidFill>
                  <a:latin typeface="Raleway" pitchFamily="2" charset="0"/>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2">
                    <a:lumMod val="10000"/>
                  </a:schemeClr>
                </a:solidFill>
                <a:latin typeface="Raleway" pitchFamily="2" charset="0"/>
                <a:ea typeface="+mn-ea"/>
                <a:cs typeface="+mn-cs"/>
              </a:defRPr>
            </a:pPr>
            <a:endParaRPr lang="en-US"/>
          </a:p>
        </c:txPr>
        <c:crossAx val="632433864"/>
        <c:crosses val="autoZero"/>
        <c:crossBetween val="between"/>
      </c:valAx>
      <c:spPr>
        <a:noFill/>
        <a:ln>
          <a:noFill/>
        </a:ln>
        <a:effectLst/>
      </c:spPr>
    </c:plotArea>
    <c:legend>
      <c:legendPos val="r"/>
      <c:layout>
        <c:manualLayout>
          <c:xMode val="edge"/>
          <c:yMode val="edge"/>
          <c:x val="0.15177289823275902"/>
          <c:y val="0.13748397439347909"/>
          <c:w val="0.2993574012869426"/>
          <c:h val="0.2455737148624022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zero"/>
    <c:showDLblsOverMax val="0"/>
  </c:chart>
  <c:spPr>
    <a:noFill/>
    <a:ln>
      <a:solidFill>
        <a:schemeClr val="bg1">
          <a:lumMod val="75000"/>
        </a:schemeClr>
      </a:solid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r>
              <a:rPr lang="en-GB" b="1" dirty="0"/>
              <a:t>Annual electricity consumption at CERN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explosion val="7"/>
          <c:dPt>
            <c:idx val="0"/>
            <c:bubble3D val="0"/>
            <c:spPr>
              <a:solidFill>
                <a:srgbClr val="BEF4C7"/>
              </a:solidFill>
              <a:ln w="19050">
                <a:solidFill>
                  <a:schemeClr val="lt1"/>
                </a:solidFill>
              </a:ln>
              <a:effectLst/>
            </c:spPr>
            <c:extLst>
              <c:ext xmlns:c16="http://schemas.microsoft.com/office/drawing/2014/chart" uri="{C3380CC4-5D6E-409C-BE32-E72D297353CC}">
                <c16:uniqueId val="{00000001-17BC-4B70-804E-A4F4D63E59A5}"/>
              </c:ext>
            </c:extLst>
          </c:dPt>
          <c:dPt>
            <c:idx val="1"/>
            <c:bubble3D val="0"/>
            <c:spPr>
              <a:solidFill>
                <a:srgbClr val="339933"/>
              </a:solidFill>
              <a:ln w="19050">
                <a:solidFill>
                  <a:schemeClr val="lt1"/>
                </a:solidFill>
              </a:ln>
              <a:effectLst/>
            </c:spPr>
            <c:extLst>
              <c:ext xmlns:c16="http://schemas.microsoft.com/office/drawing/2014/chart" uri="{C3380CC4-5D6E-409C-BE32-E72D297353CC}">
                <c16:uniqueId val="{00000003-17BC-4B70-804E-A4F4D63E59A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7BC-4B70-804E-A4F4D63E59A5}"/>
              </c:ext>
            </c:extLst>
          </c:dPt>
          <c:cat>
            <c:strRef>
              <c:f>Sheet1!$A$1:$A$3</c:f>
              <c:strCache>
                <c:ptCount val="3"/>
                <c:pt idx="0">
                  <c:v>CERN Machines</c:v>
                </c:pt>
                <c:pt idx="1">
                  <c:v>Meyrin Buildings</c:v>
                </c:pt>
                <c:pt idx="2">
                  <c:v>Prevessin Buildings</c:v>
                </c:pt>
              </c:strCache>
            </c:strRef>
          </c:cat>
          <c:val>
            <c:numRef>
              <c:f>Sheet1!$B$1:$B$3</c:f>
              <c:numCache>
                <c:formatCode>General</c:formatCode>
                <c:ptCount val="3"/>
                <c:pt idx="0">
                  <c:v>990895</c:v>
                </c:pt>
                <c:pt idx="1">
                  <c:v>30811</c:v>
                </c:pt>
                <c:pt idx="2">
                  <c:v>17873</c:v>
                </c:pt>
              </c:numCache>
            </c:numRef>
          </c:val>
          <c:extLst>
            <c:ext xmlns:c16="http://schemas.microsoft.com/office/drawing/2014/chart" uri="{C3380CC4-5D6E-409C-BE32-E72D297353CC}">
              <c16:uniqueId val="{00000006-17BC-4B70-804E-A4F4D63E59A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7.8742117170839551E-2"/>
          <c:y val="0.86285870516185459"/>
          <c:w val="0.84251556265612138"/>
          <c:h val="8.1585739282589678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noFill/>
    <a:ln>
      <a:no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r>
              <a:rPr lang="en-GB" sz="1200" b="1" dirty="0">
                <a:solidFill>
                  <a:srgbClr val="C00000"/>
                </a:solidFill>
              </a:rPr>
              <a:t>EXPECTED ENERGY SAVINGS: </a:t>
            </a:r>
            <a:r>
              <a:rPr lang="en-GB" sz="1200" b="1" dirty="0">
                <a:solidFill>
                  <a:schemeClr val="bg2">
                    <a:lumMod val="10000"/>
                  </a:schemeClr>
                </a:solidFill>
              </a:rPr>
              <a:t>LEDs INSTALLATION IN THE 1</a:t>
            </a:r>
            <a:r>
              <a:rPr lang="en-GB" sz="1200" b="1" baseline="30000" dirty="0">
                <a:solidFill>
                  <a:schemeClr val="bg2">
                    <a:lumMod val="10000"/>
                  </a:schemeClr>
                </a:solidFill>
              </a:rPr>
              <a:t>st</a:t>
            </a:r>
            <a:r>
              <a:rPr lang="en-GB" sz="1200" b="1" dirty="0">
                <a:solidFill>
                  <a:schemeClr val="bg2">
                    <a:lumMod val="10000"/>
                  </a:schemeClr>
                </a:solidFill>
              </a:rPr>
              <a:t> YEAR </a:t>
            </a:r>
            <a:r>
              <a:rPr lang="en-GB" sz="1200" b="0" dirty="0">
                <a:solidFill>
                  <a:schemeClr val="bg2">
                    <a:lumMod val="10000"/>
                  </a:schemeClr>
                </a:solidFill>
              </a:rPr>
              <a:t>[MWh/year]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dPt>
            <c:idx val="0"/>
            <c:bubble3D val="0"/>
            <c:spPr>
              <a:solidFill>
                <a:srgbClr val="C00000"/>
              </a:solidFill>
              <a:ln w="19050">
                <a:solidFill>
                  <a:schemeClr val="lt1"/>
                </a:solidFill>
              </a:ln>
              <a:effectLst/>
            </c:spPr>
            <c:extLst>
              <c:ext xmlns:c16="http://schemas.microsoft.com/office/drawing/2014/chart" uri="{C3380CC4-5D6E-409C-BE32-E72D297353CC}">
                <c16:uniqueId val="{00000001-2481-477B-990B-A7D71554AF5B}"/>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2481-477B-990B-A7D71554AF5B}"/>
              </c:ext>
            </c:extLst>
          </c:dPt>
          <c:cat>
            <c:strRef>
              <c:f>'S1 LED'!$B$4:$C$4</c:f>
              <c:strCache>
                <c:ptCount val="2"/>
                <c:pt idx="0">
                  <c:v>Energy saved per year</c:v>
                </c:pt>
                <c:pt idx="1">
                  <c:v>2021 Elec. consumption in Meyrin and Prevessin Buildings</c:v>
                </c:pt>
              </c:strCache>
            </c:strRef>
          </c:cat>
          <c:val>
            <c:numRef>
              <c:f>'S1 LED'!$B$5:$C$5</c:f>
              <c:numCache>
                <c:formatCode>#,##0</c:formatCode>
                <c:ptCount val="2"/>
                <c:pt idx="0" formatCode="General">
                  <c:v>845</c:v>
                </c:pt>
                <c:pt idx="1">
                  <c:v>48684</c:v>
                </c:pt>
              </c:numCache>
            </c:numRef>
          </c:val>
          <c:extLst>
            <c:ext xmlns:c16="http://schemas.microsoft.com/office/drawing/2014/chart" uri="{C3380CC4-5D6E-409C-BE32-E72D297353CC}">
              <c16:uniqueId val="{00000004-2481-477B-990B-A7D71554AF5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8.7872230759912504E-2"/>
          <c:y val="0.73994802945909455"/>
          <c:w val="0.82425553848017497"/>
          <c:h val="0.2021315148672442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noFill/>
    <a:ln>
      <a:solidFill>
        <a:schemeClr val="tx2">
          <a:lumMod val="90000"/>
          <a:lumOff val="10000"/>
        </a:schemeClr>
      </a:solid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20" baseline="0">
                <a:solidFill>
                  <a:schemeClr val="bg2">
                    <a:lumMod val="10000"/>
                  </a:schemeClr>
                </a:solidFill>
                <a:latin typeface="Raleway" pitchFamily="2" charset="0"/>
                <a:ea typeface="+mn-ea"/>
                <a:cs typeface="+mn-cs"/>
              </a:defRPr>
            </a:pPr>
            <a:r>
              <a:rPr lang="en-GB" sz="1200" b="1" dirty="0">
                <a:solidFill>
                  <a:srgbClr val="C00000"/>
                </a:solidFill>
              </a:rPr>
              <a:t>EXPECTED</a:t>
            </a:r>
            <a:r>
              <a:rPr lang="en-GB" sz="1200" b="1" baseline="0" dirty="0">
                <a:solidFill>
                  <a:srgbClr val="C00000"/>
                </a:solidFill>
              </a:rPr>
              <a:t> </a:t>
            </a:r>
            <a:r>
              <a:rPr lang="en-GB" sz="1200" b="1" dirty="0">
                <a:solidFill>
                  <a:srgbClr val="C00000"/>
                </a:solidFill>
              </a:rPr>
              <a:t>ENERGY SAVINGS: </a:t>
            </a:r>
            <a:r>
              <a:rPr lang="en-GB" sz="1200" b="1" dirty="0">
                <a:solidFill>
                  <a:schemeClr val="bg2">
                    <a:lumMod val="10000"/>
                  </a:schemeClr>
                </a:solidFill>
              </a:rPr>
              <a:t>PUBLIC LIGHTING SHUTDOWN AT NIGHT </a:t>
            </a:r>
            <a:r>
              <a:rPr lang="en-GB" sz="1200" b="0" dirty="0"/>
              <a:t>[MWh/year]</a:t>
            </a:r>
          </a:p>
        </c:rich>
      </c:tx>
      <c:overlay val="0"/>
      <c:spPr>
        <a:noFill/>
        <a:ln>
          <a:noFill/>
        </a:ln>
        <a:effectLst/>
      </c:spPr>
      <c:txPr>
        <a:bodyPr rot="0" spcFirstLastPara="1" vertOverflow="ellipsis" vert="horz" wrap="square" anchor="ctr" anchorCtr="1"/>
        <a:lstStyle/>
        <a:p>
          <a:pPr>
            <a:defRPr sz="1200" b="1" i="0" u="none" strike="noStrike" kern="1200" cap="none" spc="2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spPr>
            <a:solidFill>
              <a:srgbClr val="FFC000"/>
            </a:solidFill>
            <a:ln>
              <a:noFill/>
            </a:ln>
          </c:spPr>
          <c:dPt>
            <c:idx val="0"/>
            <c:bubble3D val="0"/>
            <c:spPr>
              <a:solidFill>
                <a:srgbClr val="FFC000"/>
              </a:solidFill>
              <a:ln w="9525" cap="flat" cmpd="sng" algn="ctr">
                <a:noFill/>
                <a:round/>
              </a:ln>
              <a:effectLst/>
            </c:spPr>
            <c:extLst>
              <c:ext xmlns:c16="http://schemas.microsoft.com/office/drawing/2014/chart" uri="{C3380CC4-5D6E-409C-BE32-E72D297353CC}">
                <c16:uniqueId val="{00000001-20E0-4CBA-84B7-80A12EA2A642}"/>
              </c:ext>
            </c:extLst>
          </c:dPt>
          <c:dPt>
            <c:idx val="1"/>
            <c:bubble3D val="0"/>
            <c:spPr>
              <a:solidFill>
                <a:srgbClr val="C00000"/>
              </a:solidFill>
              <a:ln w="9525" cap="flat" cmpd="sng" algn="ctr">
                <a:noFill/>
                <a:round/>
              </a:ln>
              <a:effectLst/>
            </c:spPr>
            <c:extLst>
              <c:ext xmlns:c16="http://schemas.microsoft.com/office/drawing/2014/chart" uri="{C3380CC4-5D6E-409C-BE32-E72D297353CC}">
                <c16:uniqueId val="{00000003-20E0-4CBA-84B7-80A12EA2A642}"/>
              </c:ext>
            </c:extLst>
          </c:dPt>
          <c:cat>
            <c:strRef>
              <c:f>'S2 PUBLIC LIGHTING'!$F$16:$F$17</c:f>
              <c:strCache>
                <c:ptCount val="2"/>
                <c:pt idx="0">
                  <c:v>2021 Elec. consumption in Meyrin and Prevessin Buildings</c:v>
                </c:pt>
                <c:pt idx="1">
                  <c:v>Energy saved per year </c:v>
                </c:pt>
              </c:strCache>
            </c:strRef>
          </c:cat>
          <c:val>
            <c:numRef>
              <c:f>'S2 PUBLIC LIGHTING'!$G$16:$G$17</c:f>
              <c:numCache>
                <c:formatCode>#,##0</c:formatCode>
                <c:ptCount val="2"/>
                <c:pt idx="0">
                  <c:v>48684</c:v>
                </c:pt>
                <c:pt idx="1">
                  <c:v>262.8</c:v>
                </c:pt>
              </c:numCache>
            </c:numRef>
          </c:val>
          <c:extLst>
            <c:ext xmlns:c16="http://schemas.microsoft.com/office/drawing/2014/chart" uri="{C3380CC4-5D6E-409C-BE32-E72D297353CC}">
              <c16:uniqueId val="{00000004-20E0-4CBA-84B7-80A12EA2A64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solidFill>
      <a:schemeClr val="bg1">
        <a:alpha val="56000"/>
      </a:schemeClr>
    </a:solidFill>
    <a:ln>
      <a:solidFill>
        <a:schemeClr val="bg2">
          <a:lumMod val="10000"/>
        </a:schemeClr>
      </a:solid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bg2">
                    <a:lumMod val="10000"/>
                  </a:schemeClr>
                </a:solidFill>
                <a:latin typeface="Raleway" pitchFamily="2" charset="0"/>
                <a:ea typeface="+mn-ea"/>
                <a:cs typeface="+mn-cs"/>
              </a:defRPr>
            </a:pPr>
            <a:r>
              <a:rPr lang="en-GB" sz="1200" b="1" dirty="0">
                <a:solidFill>
                  <a:srgbClr val="C00000"/>
                </a:solidFill>
              </a:rPr>
              <a:t>EXPECTED</a:t>
            </a:r>
            <a:r>
              <a:rPr lang="en-GB" sz="1200" b="1" baseline="0" dirty="0">
                <a:solidFill>
                  <a:srgbClr val="C00000"/>
                </a:solidFill>
              </a:rPr>
              <a:t> </a:t>
            </a:r>
            <a:r>
              <a:rPr lang="en-GB" sz="1200" b="1" dirty="0">
                <a:solidFill>
                  <a:srgbClr val="C00000"/>
                </a:solidFill>
              </a:rPr>
              <a:t>ENERGY SAVINGS: </a:t>
            </a:r>
            <a:r>
              <a:rPr lang="en-GB" sz="1200" b="1" dirty="0"/>
              <a:t>RADIATORS </a:t>
            </a:r>
            <a:r>
              <a:rPr lang="en-GB" sz="1200" b="0" dirty="0"/>
              <a:t>[MWh/year]</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dPt>
            <c:idx val="0"/>
            <c:bubble3D val="0"/>
            <c:spPr>
              <a:solidFill>
                <a:srgbClr val="C00000"/>
              </a:solidFill>
              <a:ln w="19050">
                <a:solidFill>
                  <a:schemeClr val="lt1"/>
                </a:solidFill>
              </a:ln>
              <a:effectLst/>
            </c:spPr>
            <c:extLst>
              <c:ext xmlns:c16="http://schemas.microsoft.com/office/drawing/2014/chart" uri="{C3380CC4-5D6E-409C-BE32-E72D297353CC}">
                <c16:uniqueId val="{00000001-4FD1-43A0-AAAF-391885A4BC6A}"/>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4FD1-43A0-AAAF-391885A4BC6A}"/>
              </c:ext>
            </c:extLst>
          </c:dPt>
          <c:cat>
            <c:strRef>
              <c:f>'S3 RADIATORS'!$F$1:$G$1</c:f>
              <c:strCache>
                <c:ptCount val="2"/>
                <c:pt idx="0">
                  <c:v>Energy saved per year</c:v>
                </c:pt>
                <c:pt idx="1">
                  <c:v>2021 Elec. consumption in Meyrin and Prevessin Buildings</c:v>
                </c:pt>
              </c:strCache>
              <c:extLst/>
            </c:strRef>
          </c:cat>
          <c:val>
            <c:numRef>
              <c:f>'S3 RADIATORS'!$F$3:$G$3</c:f>
              <c:numCache>
                <c:formatCode>#,##0</c:formatCode>
                <c:ptCount val="2"/>
                <c:pt idx="0" formatCode="0.00">
                  <c:v>62.159999999999989</c:v>
                </c:pt>
                <c:pt idx="1">
                  <c:v>48684</c:v>
                </c:pt>
              </c:numCache>
            </c:numRef>
          </c:val>
          <c:extLst>
            <c:ext xmlns:c16="http://schemas.microsoft.com/office/drawing/2014/chart" uri="{C3380CC4-5D6E-409C-BE32-E72D297353CC}">
              <c16:uniqueId val="{00000004-4FD1-43A0-AAAF-391885A4BC6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8.5324327238610567E-2"/>
          <c:y val="0.75281514550264561"/>
          <c:w val="0.8634799343085382"/>
          <c:h val="0.2051874999999999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noFill/>
    <a:ln>
      <a:solidFill>
        <a:schemeClr val="bg2">
          <a:lumMod val="10000"/>
        </a:schemeClr>
      </a:solidFill>
    </a:ln>
    <a:effectLst/>
  </c:spPr>
  <c:txPr>
    <a:bodyPr/>
    <a:lstStyle/>
    <a:p>
      <a:pPr>
        <a:defRPr>
          <a:solidFill>
            <a:schemeClr val="bg2">
              <a:lumMod val="10000"/>
            </a:schemeClr>
          </a:solidFill>
          <a:latin typeface="Raleway" pitchFamily="2"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bg2">
                    <a:lumMod val="10000"/>
                  </a:schemeClr>
                </a:solidFill>
                <a:latin typeface="Raleway" pitchFamily="2" charset="0"/>
                <a:ea typeface="+mn-ea"/>
                <a:cs typeface="+mn-cs"/>
              </a:defRPr>
            </a:pPr>
            <a:r>
              <a:rPr lang="en-GB" sz="1200" b="1" dirty="0">
                <a:solidFill>
                  <a:srgbClr val="339933"/>
                </a:solidFill>
              </a:rPr>
              <a:t>EXPECTED ENERGY SAVINGS: </a:t>
            </a:r>
            <a:r>
              <a:rPr lang="en-GB" sz="1200" b="1" dirty="0"/>
              <a:t>HEATING DISTRICT</a:t>
            </a:r>
            <a:r>
              <a:rPr lang="en-GB" sz="1200" b="1" baseline="0" dirty="0"/>
              <a:t> OPTIMIZATION</a:t>
            </a:r>
            <a:endParaRPr lang="en-GB" sz="1200" b="1" dirty="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bg2">
                  <a:lumMod val="10000"/>
                </a:schemeClr>
              </a:solidFill>
              <a:latin typeface="Raleway" pitchFamily="2" charset="0"/>
              <a:ea typeface="+mn-ea"/>
              <a:cs typeface="+mn-cs"/>
            </a:defRPr>
          </a:pPr>
          <a:endParaRPr lang="en-US"/>
        </a:p>
      </c:txPr>
    </c:title>
    <c:autoTitleDeleted val="0"/>
    <c:plotArea>
      <c:layout/>
      <c:pieChart>
        <c:varyColors val="1"/>
        <c:ser>
          <c:idx val="0"/>
          <c:order val="0"/>
          <c:dPt>
            <c:idx val="0"/>
            <c:bubble3D val="0"/>
            <c:spPr>
              <a:solidFill>
                <a:schemeClr val="accent2"/>
              </a:solidFill>
              <a:ln w="19050">
                <a:noFill/>
              </a:ln>
              <a:effectLst/>
            </c:spPr>
            <c:extLst>
              <c:ext xmlns:c16="http://schemas.microsoft.com/office/drawing/2014/chart" uri="{C3380CC4-5D6E-409C-BE32-E72D297353CC}">
                <c16:uniqueId val="{00000001-DDAA-4171-A040-9F87AB9B3A3E}"/>
              </c:ext>
            </c:extLst>
          </c:dPt>
          <c:dPt>
            <c:idx val="1"/>
            <c:bubble3D val="0"/>
            <c:spPr>
              <a:solidFill>
                <a:srgbClr val="00B050"/>
              </a:solidFill>
              <a:ln w="19050">
                <a:noFill/>
              </a:ln>
              <a:effectLst/>
            </c:spPr>
            <c:extLst>
              <c:ext xmlns:c16="http://schemas.microsoft.com/office/drawing/2014/chart" uri="{C3380CC4-5D6E-409C-BE32-E72D297353CC}">
                <c16:uniqueId val="{00000003-DDAA-4171-A040-9F87AB9B3A3E}"/>
              </c:ext>
            </c:extLst>
          </c:dPt>
          <c:dPt>
            <c:idx val="2"/>
            <c:bubble3D val="0"/>
            <c:spPr>
              <a:solidFill>
                <a:srgbClr val="006600"/>
              </a:solidFill>
              <a:ln w="19050">
                <a:noFill/>
              </a:ln>
              <a:effectLst/>
            </c:spPr>
            <c:extLst>
              <c:ext xmlns:c16="http://schemas.microsoft.com/office/drawing/2014/chart" uri="{C3380CC4-5D6E-409C-BE32-E72D297353CC}">
                <c16:uniqueId val="{00000005-DDAA-4171-A040-9F87AB9B3A3E}"/>
              </c:ext>
            </c:extLst>
          </c:dPt>
          <c:cat>
            <c:strRef>
              <c:f>'HEATING DISTRICT'!$I$62:$K$62</c:f>
              <c:strCache>
                <c:ptCount val="3"/>
                <c:pt idx="0">
                  <c:v>GAS Consumption 2021</c:v>
                </c:pt>
                <c:pt idx="1">
                  <c:v>Energy saved per year (-1°C)</c:v>
                </c:pt>
                <c:pt idx="2">
                  <c:v>Energy saved per year (5 days delay)</c:v>
                </c:pt>
              </c:strCache>
            </c:strRef>
          </c:cat>
          <c:val>
            <c:numRef>
              <c:f>'HEATING DISTRICT'!$I$63:$K$63</c:f>
              <c:numCache>
                <c:formatCode>0</c:formatCode>
                <c:ptCount val="3"/>
                <c:pt idx="0" formatCode="General">
                  <c:v>62137</c:v>
                </c:pt>
                <c:pt idx="1">
                  <c:v>930</c:v>
                </c:pt>
                <c:pt idx="2" formatCode="General">
                  <c:v>960</c:v>
                </c:pt>
              </c:numCache>
            </c:numRef>
          </c:val>
          <c:extLst>
            <c:ext xmlns:c16="http://schemas.microsoft.com/office/drawing/2014/chart" uri="{C3380CC4-5D6E-409C-BE32-E72D297353CC}">
              <c16:uniqueId val="{00000006-DDAA-4171-A040-9F87AB9B3A3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bg2">
                  <a:lumMod val="10000"/>
                </a:schemeClr>
              </a:solidFill>
              <a:latin typeface="Raleway" pitchFamily="2" charset="0"/>
              <a:ea typeface="+mn-ea"/>
              <a:cs typeface="+mn-cs"/>
            </a:defRPr>
          </a:pPr>
          <a:endParaRPr lang="en-US"/>
        </a:p>
      </c:txPr>
    </c:legend>
    <c:plotVisOnly val="1"/>
    <c:dispBlanksAs val="gap"/>
    <c:showDLblsOverMax val="0"/>
  </c:chart>
  <c:spPr>
    <a:solidFill>
      <a:schemeClr val="bg1">
        <a:alpha val="57000"/>
      </a:schemeClr>
    </a:solidFill>
    <a:ln>
      <a:solidFill>
        <a:schemeClr val="tx2">
          <a:lumMod val="90000"/>
          <a:lumOff val="10000"/>
        </a:schemeClr>
      </a:solidFill>
    </a:ln>
    <a:effectLst/>
  </c:spPr>
  <c:txPr>
    <a:bodyPr/>
    <a:lstStyle/>
    <a:p>
      <a:pPr>
        <a:defRPr sz="1600">
          <a:solidFill>
            <a:schemeClr val="bg2">
              <a:lumMod val="10000"/>
            </a:schemeClr>
          </a:solidFill>
          <a:latin typeface="Raleway" pitchFamily="2"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B050"/>
              </a:solidFill>
              <a:ln w="19050">
                <a:solidFill>
                  <a:srgbClr val="00B050"/>
                </a:solidFill>
              </a:ln>
              <a:effectLst/>
            </c:spPr>
            <c:extLst>
              <c:ext xmlns:c16="http://schemas.microsoft.com/office/drawing/2014/chart" uri="{C3380CC4-5D6E-409C-BE32-E72D297353CC}">
                <c16:uniqueId val="{00000001-FA7E-44C9-8AAB-303C9548B2E0}"/>
              </c:ext>
            </c:extLst>
          </c:dPt>
          <c:dPt>
            <c:idx val="1"/>
            <c:bubble3D val="0"/>
            <c:spPr>
              <a:solidFill>
                <a:schemeClr val="accent2">
                  <a:lumMod val="60000"/>
                  <a:lumOff val="40000"/>
                </a:schemeClr>
              </a:solidFill>
              <a:ln w="19050">
                <a:solidFill>
                  <a:schemeClr val="accent2">
                    <a:lumMod val="60000"/>
                    <a:lumOff val="40000"/>
                  </a:schemeClr>
                </a:solidFill>
              </a:ln>
              <a:effectLst/>
            </c:spPr>
            <c:extLst>
              <c:ext xmlns:c16="http://schemas.microsoft.com/office/drawing/2014/chart" uri="{C3380CC4-5D6E-409C-BE32-E72D297353CC}">
                <c16:uniqueId val="{00000003-FA7E-44C9-8AAB-303C9548B2E0}"/>
              </c:ext>
            </c:extLst>
          </c:dPt>
          <c:cat>
            <c:strRef>
              <c:f>'GOOD BEHAVIOUR'!$H$7:$I$7</c:f>
              <c:strCache>
                <c:ptCount val="2"/>
                <c:pt idx="0">
                  <c:v>Energy saved per year</c:v>
                </c:pt>
                <c:pt idx="1">
                  <c:v>GAS CONSUMPTION 2021</c:v>
                </c:pt>
              </c:strCache>
            </c:strRef>
          </c:cat>
          <c:val>
            <c:numRef>
              <c:f>'GOOD BEHAVIOUR'!$H$8:$I$8</c:f>
              <c:numCache>
                <c:formatCode>#,##0</c:formatCode>
                <c:ptCount val="2"/>
                <c:pt idx="0" formatCode="General">
                  <c:v>3106.8500000000004</c:v>
                </c:pt>
                <c:pt idx="1">
                  <c:v>62137</c:v>
                </c:pt>
              </c:numCache>
            </c:numRef>
          </c:val>
          <c:extLst>
            <c:ext xmlns:c16="http://schemas.microsoft.com/office/drawing/2014/chart" uri="{C3380CC4-5D6E-409C-BE32-E72D297353CC}">
              <c16:uniqueId val="{00000004-FA7E-44C9-8AAB-303C9548B2E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C00000"/>
              </a:solidFill>
              <a:ln w="19050">
                <a:solidFill>
                  <a:srgbClr val="C00000"/>
                </a:solidFill>
              </a:ln>
              <a:effectLst/>
            </c:spPr>
            <c:extLst>
              <c:ext xmlns:c16="http://schemas.microsoft.com/office/drawing/2014/chart" uri="{C3380CC4-5D6E-409C-BE32-E72D297353CC}">
                <c16:uniqueId val="{00000001-E2A0-496B-BF8A-DAF626EC1E57}"/>
              </c:ext>
            </c:extLst>
          </c:dPt>
          <c:dPt>
            <c:idx val="1"/>
            <c:bubble3D val="0"/>
            <c:spPr>
              <a:solidFill>
                <a:srgbClr val="FFC000"/>
              </a:solidFill>
              <a:ln w="19050">
                <a:solidFill>
                  <a:srgbClr val="FFC000"/>
                </a:solidFill>
              </a:ln>
              <a:effectLst/>
            </c:spPr>
            <c:extLst>
              <c:ext xmlns:c16="http://schemas.microsoft.com/office/drawing/2014/chart" uri="{C3380CC4-5D6E-409C-BE32-E72D297353CC}">
                <c16:uniqueId val="{00000003-E2A0-496B-BF8A-DAF626EC1E57}"/>
              </c:ext>
            </c:extLst>
          </c:dPt>
          <c:cat>
            <c:strRef>
              <c:f>'GOOD BEHAVIOUR'!$H$2:$I$2</c:f>
              <c:strCache>
                <c:ptCount val="2"/>
                <c:pt idx="0">
                  <c:v>Energy saved per year</c:v>
                </c:pt>
                <c:pt idx="1">
                  <c:v>Electricity consumption in 2021</c:v>
                </c:pt>
              </c:strCache>
            </c:strRef>
          </c:cat>
          <c:val>
            <c:numRef>
              <c:f>'GOOD BEHAVIOUR'!$H$3:$I$3</c:f>
              <c:numCache>
                <c:formatCode>#,##0</c:formatCode>
                <c:ptCount val="2"/>
                <c:pt idx="0" formatCode="0.00">
                  <c:v>2134.2000000000003</c:v>
                </c:pt>
                <c:pt idx="1">
                  <c:v>42684</c:v>
                </c:pt>
              </c:numCache>
            </c:numRef>
          </c:val>
          <c:extLst>
            <c:ext xmlns:c16="http://schemas.microsoft.com/office/drawing/2014/chart" uri="{C3380CC4-5D6E-409C-BE32-E72D297353CC}">
              <c16:uniqueId val="{00000004-E2A0-496B-BF8A-DAF626EC1E5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400">
          <a:solidFill>
            <a:schemeClr val="bg2">
              <a:lumMod val="10000"/>
            </a:schemeClr>
          </a:solidFill>
          <a:latin typeface="Raleway" pitchFamily="2"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LEDs</a:t>
            </a:r>
            <a:r>
              <a:rPr lang="en-GB" baseline="0"/>
              <a:t> installation - Energy savings 2023</a:t>
            </a:r>
            <a:endParaRPr lang="en-GB"/>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areaChart>
        <c:grouping val="stack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cat>
            <c:numRef>
              <c:f>ELEC!$C$75:$C$76</c:f>
              <c:numCache>
                <c:formatCode>m/d/yyyy</c:formatCode>
                <c:ptCount val="2"/>
                <c:pt idx="0">
                  <c:v>44935</c:v>
                </c:pt>
                <c:pt idx="1">
                  <c:v>45078</c:v>
                </c:pt>
              </c:numCache>
            </c:numRef>
          </c:cat>
          <c:val>
            <c:numRef>
              <c:f>ELEC!$D$75:$D$76</c:f>
              <c:numCache>
                <c:formatCode>General</c:formatCode>
                <c:ptCount val="2"/>
                <c:pt idx="0">
                  <c:v>0</c:v>
                </c:pt>
                <c:pt idx="1">
                  <c:v>254.94</c:v>
                </c:pt>
              </c:numCache>
            </c:numRef>
          </c:val>
          <c:extLst>
            <c:ext xmlns:c16="http://schemas.microsoft.com/office/drawing/2014/chart" uri="{C3380CC4-5D6E-409C-BE32-E72D297353CC}">
              <c16:uniqueId val="{00000000-C1BE-4691-9AD2-EB8D46309AD9}"/>
            </c:ext>
          </c:extLst>
        </c:ser>
        <c:dLbls>
          <c:showLegendKey val="0"/>
          <c:showVal val="0"/>
          <c:showCatName val="0"/>
          <c:showSerName val="0"/>
          <c:showPercent val="0"/>
          <c:showBubbleSize val="0"/>
        </c:dLbls>
        <c:axId val="1817354879"/>
        <c:axId val="1817356799"/>
      </c:areaChart>
      <c:dateAx>
        <c:axId val="1817354879"/>
        <c:scaling>
          <c:orientation val="minMax"/>
          <c:max val="45108"/>
        </c:scaling>
        <c:delete val="0"/>
        <c:axPos val="b"/>
        <c:numFmt formatCode="dd/mm" sourceLinked="0"/>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817356799"/>
        <c:crosses val="autoZero"/>
        <c:auto val="1"/>
        <c:lblOffset val="100"/>
        <c:baseTimeUnit val="months"/>
      </c:dateAx>
      <c:valAx>
        <c:axId val="1817356799"/>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GB"/>
                  <a:t>Energy savings [MWh]</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817354879"/>
        <c:crossesAt val="44927"/>
        <c:crossBetween val="midCat"/>
      </c:valAx>
      <c:spPr>
        <a:noFill/>
        <a:ln>
          <a:noFill/>
        </a:ln>
        <a:effectLst/>
      </c:spPr>
    </c:plotArea>
    <c:plotVisOnly val="1"/>
    <c:dispBlanksAs val="zero"/>
    <c:showDLblsOverMax val="0"/>
  </c:chart>
  <c:spPr>
    <a:noFill/>
    <a:ln>
      <a:solidFill>
        <a:schemeClr val="bg1">
          <a:lumMod val="50000"/>
        </a:schemeClr>
      </a:solid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8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spPr>
      <a:ln w="9525" cap="flat" cmpd="sng" algn="ctr">
        <a:solidFill>
          <a:schemeClr val="tx2">
            <a:lumMod val="40000"/>
            <a:lumOff val="60000"/>
          </a:schemeClr>
        </a:solidFill>
        <a:round/>
      </a:ln>
    </cs:spPr>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ED0B1E-49C4-48E0-BE5F-6DA971E8FCC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D651F6C5-A94B-48C7-B3D2-302A366B97FA}">
      <dgm:prSet phldrT="[Text]" custT="1"/>
      <dgm:spPr/>
      <dgm:t>
        <a:bodyPr/>
        <a:lstStyle/>
        <a:p>
          <a:r>
            <a:rPr lang="en-US" sz="1400" b="1" dirty="0">
              <a:solidFill>
                <a:schemeClr val="bg2">
                  <a:lumMod val="10000"/>
                </a:schemeClr>
              </a:solidFill>
            </a:rPr>
            <a:t>PLAN</a:t>
          </a:r>
          <a:endParaRPr lang="en-GB" sz="1400" b="1" dirty="0">
            <a:solidFill>
              <a:schemeClr val="bg2">
                <a:lumMod val="10000"/>
              </a:schemeClr>
            </a:solidFill>
          </a:endParaRPr>
        </a:p>
      </dgm:t>
    </dgm:pt>
    <dgm:pt modelId="{5EDD4DF0-166C-4682-B163-A071DB631EF0}" type="parTrans" cxnId="{FCB00AED-1251-4B7D-8105-0FB65104EBFD}">
      <dgm:prSet/>
      <dgm:spPr/>
      <dgm:t>
        <a:bodyPr/>
        <a:lstStyle/>
        <a:p>
          <a:endParaRPr lang="en-GB"/>
        </a:p>
      </dgm:t>
    </dgm:pt>
    <dgm:pt modelId="{CAA70D3F-E9CA-4A3E-83C2-4C0E09150BB3}" type="sibTrans" cxnId="{FCB00AED-1251-4B7D-8105-0FB65104EBFD}">
      <dgm:prSet/>
      <dgm:spPr/>
      <dgm:t>
        <a:bodyPr/>
        <a:lstStyle/>
        <a:p>
          <a:endParaRPr lang="en-GB"/>
        </a:p>
      </dgm:t>
    </dgm:pt>
    <dgm:pt modelId="{AF8B61E9-1571-4A57-9BA8-0DD1012BF171}">
      <dgm:prSet phldrT="[Text]"/>
      <dgm:spPr/>
      <dgm:t>
        <a:bodyPr/>
        <a:lstStyle/>
        <a:p>
          <a:r>
            <a:rPr lang="en-US" b="1" dirty="0">
              <a:solidFill>
                <a:schemeClr val="bg2">
                  <a:lumMod val="10000"/>
                </a:schemeClr>
              </a:solidFill>
            </a:rPr>
            <a:t>ACHIEVEMENT</a:t>
          </a:r>
          <a:endParaRPr lang="en-GB" b="1" dirty="0">
            <a:solidFill>
              <a:schemeClr val="bg2">
                <a:lumMod val="10000"/>
              </a:schemeClr>
            </a:solidFill>
          </a:endParaRPr>
        </a:p>
      </dgm:t>
    </dgm:pt>
    <dgm:pt modelId="{186C9530-C9ED-4CC9-8793-EC00F00E88DC}" type="parTrans" cxnId="{E04B0E38-DCFB-44F0-BD25-1AB5E0132A40}">
      <dgm:prSet/>
      <dgm:spPr/>
      <dgm:t>
        <a:bodyPr/>
        <a:lstStyle/>
        <a:p>
          <a:endParaRPr lang="en-GB"/>
        </a:p>
      </dgm:t>
    </dgm:pt>
    <dgm:pt modelId="{86E58DE1-4B42-4F8A-A1CE-7D2FAB9B1072}" type="sibTrans" cxnId="{E04B0E38-DCFB-44F0-BD25-1AB5E0132A40}">
      <dgm:prSet/>
      <dgm:spPr/>
      <dgm:t>
        <a:bodyPr/>
        <a:lstStyle/>
        <a:p>
          <a:endParaRPr lang="en-GB"/>
        </a:p>
      </dgm:t>
    </dgm:pt>
    <dgm:pt modelId="{92236BF1-66A5-4707-9600-2C5CAE3EFABB}">
      <dgm:prSet phldrT="[Text]"/>
      <dgm:spPr/>
      <dgm:t>
        <a:bodyPr/>
        <a:lstStyle/>
        <a:p>
          <a:pPr algn="ctr"/>
          <a:r>
            <a:rPr lang="en-US" b="1" dirty="0">
              <a:solidFill>
                <a:schemeClr val="bg2">
                  <a:lumMod val="10000"/>
                </a:schemeClr>
              </a:solidFill>
            </a:rPr>
            <a:t>FUTURE PERSPECTIVES</a:t>
          </a:r>
          <a:endParaRPr lang="en-GB" b="1" dirty="0">
            <a:solidFill>
              <a:schemeClr val="bg2">
                <a:lumMod val="10000"/>
              </a:schemeClr>
            </a:solidFill>
          </a:endParaRPr>
        </a:p>
      </dgm:t>
    </dgm:pt>
    <dgm:pt modelId="{5D7BAE50-016B-4A8A-AA75-0B5BAA57D060}" type="parTrans" cxnId="{B06BC018-F03B-4016-9E92-BB6FA943E239}">
      <dgm:prSet/>
      <dgm:spPr/>
      <dgm:t>
        <a:bodyPr/>
        <a:lstStyle/>
        <a:p>
          <a:endParaRPr lang="en-GB"/>
        </a:p>
      </dgm:t>
    </dgm:pt>
    <dgm:pt modelId="{5A08BE59-EE85-418F-9497-0B23231A383F}" type="sibTrans" cxnId="{B06BC018-F03B-4016-9E92-BB6FA943E239}">
      <dgm:prSet/>
      <dgm:spPr/>
      <dgm:t>
        <a:bodyPr/>
        <a:lstStyle/>
        <a:p>
          <a:endParaRPr lang="en-GB"/>
        </a:p>
      </dgm:t>
    </dgm:pt>
    <dgm:pt modelId="{F0B3D418-2586-4DD1-A822-E8F4D92833DD}" type="pres">
      <dgm:prSet presAssocID="{F3ED0B1E-49C4-48E0-BE5F-6DA971E8FCC9}" presName="Name0" presStyleCnt="0">
        <dgm:presLayoutVars>
          <dgm:chMax val="7"/>
          <dgm:chPref val="7"/>
          <dgm:dir/>
          <dgm:animLvl val="lvl"/>
        </dgm:presLayoutVars>
      </dgm:prSet>
      <dgm:spPr/>
    </dgm:pt>
    <dgm:pt modelId="{75471910-D41D-46CA-A4EE-8F6FCA7E6F15}" type="pres">
      <dgm:prSet presAssocID="{D651F6C5-A94B-48C7-B3D2-302A366B97FA}" presName="Accent1" presStyleCnt="0"/>
      <dgm:spPr/>
    </dgm:pt>
    <dgm:pt modelId="{584D0F50-0294-40E4-91C0-CB498EF9C107}" type="pres">
      <dgm:prSet presAssocID="{D651F6C5-A94B-48C7-B3D2-302A366B97FA}" presName="Accent" presStyleLbl="node1" presStyleIdx="0" presStyleCnt="3"/>
      <dgm:spPr>
        <a:solidFill>
          <a:schemeClr val="tx1">
            <a:lumMod val="75000"/>
          </a:schemeClr>
        </a:solidFill>
        <a:ln w="3175"/>
      </dgm:spPr>
    </dgm:pt>
    <dgm:pt modelId="{F50EC111-5D8C-426E-A689-47FACCEA5BAA}" type="pres">
      <dgm:prSet presAssocID="{D651F6C5-A94B-48C7-B3D2-302A366B97FA}" presName="Parent1" presStyleLbl="revTx" presStyleIdx="0" presStyleCnt="3" custLinFactNeighborX="-214" custLinFactNeighborY="-44971">
        <dgm:presLayoutVars>
          <dgm:chMax val="1"/>
          <dgm:chPref val="1"/>
          <dgm:bulletEnabled val="1"/>
        </dgm:presLayoutVars>
      </dgm:prSet>
      <dgm:spPr/>
    </dgm:pt>
    <dgm:pt modelId="{0DB0D237-3564-4D42-A98D-D669A8226D59}" type="pres">
      <dgm:prSet presAssocID="{AF8B61E9-1571-4A57-9BA8-0DD1012BF171}" presName="Accent2" presStyleCnt="0"/>
      <dgm:spPr/>
    </dgm:pt>
    <dgm:pt modelId="{E7F86438-815F-4482-90B3-CFAFA4CDF2EF}" type="pres">
      <dgm:prSet presAssocID="{AF8B61E9-1571-4A57-9BA8-0DD1012BF171}" presName="Accent" presStyleLbl="node1" presStyleIdx="1" presStyleCnt="3"/>
      <dgm:spPr>
        <a:solidFill>
          <a:schemeClr val="accent6">
            <a:lumMod val="60000"/>
            <a:lumOff val="40000"/>
          </a:schemeClr>
        </a:solidFill>
        <a:ln w="3175"/>
      </dgm:spPr>
    </dgm:pt>
    <dgm:pt modelId="{74569CEE-9425-42E3-A9CD-83D62C2E401A}" type="pres">
      <dgm:prSet presAssocID="{AF8B61E9-1571-4A57-9BA8-0DD1012BF171}" presName="Parent2" presStyleLbl="revTx" presStyleIdx="1" presStyleCnt="3" custLinFactNeighborY="-39705">
        <dgm:presLayoutVars>
          <dgm:chMax val="1"/>
          <dgm:chPref val="1"/>
          <dgm:bulletEnabled val="1"/>
        </dgm:presLayoutVars>
      </dgm:prSet>
      <dgm:spPr/>
    </dgm:pt>
    <dgm:pt modelId="{BC4FC6CA-5347-46AD-AB06-98FE2CEBBABB}" type="pres">
      <dgm:prSet presAssocID="{92236BF1-66A5-4707-9600-2C5CAE3EFABB}" presName="Accent3" presStyleCnt="0"/>
      <dgm:spPr/>
    </dgm:pt>
    <dgm:pt modelId="{0CCE974A-28C9-4DAB-B05D-8A36D1411AC1}" type="pres">
      <dgm:prSet presAssocID="{92236BF1-66A5-4707-9600-2C5CAE3EFABB}" presName="Accent" presStyleLbl="node1" presStyleIdx="2" presStyleCnt="3"/>
      <dgm:spPr>
        <a:solidFill>
          <a:srgbClr val="349C97"/>
        </a:solidFill>
        <a:ln w="3175"/>
      </dgm:spPr>
    </dgm:pt>
    <dgm:pt modelId="{3116605C-3AE6-4A75-A35A-DCF1B7185A37}" type="pres">
      <dgm:prSet presAssocID="{92236BF1-66A5-4707-9600-2C5CAE3EFABB}" presName="Parent3" presStyleLbl="revTx" presStyleIdx="2" presStyleCnt="3" custLinFactNeighborX="659" custLinFactNeighborY="12774">
        <dgm:presLayoutVars>
          <dgm:chMax val="1"/>
          <dgm:chPref val="1"/>
          <dgm:bulletEnabled val="1"/>
        </dgm:presLayoutVars>
      </dgm:prSet>
      <dgm:spPr/>
    </dgm:pt>
  </dgm:ptLst>
  <dgm:cxnLst>
    <dgm:cxn modelId="{8F79AB08-1773-487A-AEE8-4B622DB5D727}" type="presOf" srcId="{D651F6C5-A94B-48C7-B3D2-302A366B97FA}" destId="{F50EC111-5D8C-426E-A689-47FACCEA5BAA}" srcOrd="0" destOrd="0" presId="urn:microsoft.com/office/officeart/2009/layout/CircleArrowProcess"/>
    <dgm:cxn modelId="{B06BC018-F03B-4016-9E92-BB6FA943E239}" srcId="{F3ED0B1E-49C4-48E0-BE5F-6DA971E8FCC9}" destId="{92236BF1-66A5-4707-9600-2C5CAE3EFABB}" srcOrd="2" destOrd="0" parTransId="{5D7BAE50-016B-4A8A-AA75-0B5BAA57D060}" sibTransId="{5A08BE59-EE85-418F-9497-0B23231A383F}"/>
    <dgm:cxn modelId="{E04B0E38-DCFB-44F0-BD25-1AB5E0132A40}" srcId="{F3ED0B1E-49C4-48E0-BE5F-6DA971E8FCC9}" destId="{AF8B61E9-1571-4A57-9BA8-0DD1012BF171}" srcOrd="1" destOrd="0" parTransId="{186C9530-C9ED-4CC9-8793-EC00F00E88DC}" sibTransId="{86E58DE1-4B42-4F8A-A1CE-7D2FAB9B1072}"/>
    <dgm:cxn modelId="{7FD8675E-5598-4E01-AA4F-8C9F8B50C8EF}" type="presOf" srcId="{AF8B61E9-1571-4A57-9BA8-0DD1012BF171}" destId="{74569CEE-9425-42E3-A9CD-83D62C2E401A}" srcOrd="0" destOrd="0" presId="urn:microsoft.com/office/officeart/2009/layout/CircleArrowProcess"/>
    <dgm:cxn modelId="{6FFA8C4A-DEEC-45A2-BAE0-84BC01BF131F}" type="presOf" srcId="{92236BF1-66A5-4707-9600-2C5CAE3EFABB}" destId="{3116605C-3AE6-4A75-A35A-DCF1B7185A37}" srcOrd="0" destOrd="0" presId="urn:microsoft.com/office/officeart/2009/layout/CircleArrowProcess"/>
    <dgm:cxn modelId="{366FE69F-B31C-42D3-BEBB-D5D3D2B8E258}" type="presOf" srcId="{F3ED0B1E-49C4-48E0-BE5F-6DA971E8FCC9}" destId="{F0B3D418-2586-4DD1-A822-E8F4D92833DD}" srcOrd="0" destOrd="0" presId="urn:microsoft.com/office/officeart/2009/layout/CircleArrowProcess"/>
    <dgm:cxn modelId="{FCB00AED-1251-4B7D-8105-0FB65104EBFD}" srcId="{F3ED0B1E-49C4-48E0-BE5F-6DA971E8FCC9}" destId="{D651F6C5-A94B-48C7-B3D2-302A366B97FA}" srcOrd="0" destOrd="0" parTransId="{5EDD4DF0-166C-4682-B163-A071DB631EF0}" sibTransId="{CAA70D3F-E9CA-4A3E-83C2-4C0E09150BB3}"/>
    <dgm:cxn modelId="{7DBC986E-75F1-45DD-AF9A-CB15063938BE}" type="presParOf" srcId="{F0B3D418-2586-4DD1-A822-E8F4D92833DD}" destId="{75471910-D41D-46CA-A4EE-8F6FCA7E6F15}" srcOrd="0" destOrd="0" presId="urn:microsoft.com/office/officeart/2009/layout/CircleArrowProcess"/>
    <dgm:cxn modelId="{2153999E-8286-47BE-A641-3B1EE4D08816}" type="presParOf" srcId="{75471910-D41D-46CA-A4EE-8F6FCA7E6F15}" destId="{584D0F50-0294-40E4-91C0-CB498EF9C107}" srcOrd="0" destOrd="0" presId="urn:microsoft.com/office/officeart/2009/layout/CircleArrowProcess"/>
    <dgm:cxn modelId="{D449F65B-92CC-4B4A-AE9A-FC5D724DBC37}" type="presParOf" srcId="{F0B3D418-2586-4DD1-A822-E8F4D92833DD}" destId="{F50EC111-5D8C-426E-A689-47FACCEA5BAA}" srcOrd="1" destOrd="0" presId="urn:microsoft.com/office/officeart/2009/layout/CircleArrowProcess"/>
    <dgm:cxn modelId="{1253C36A-A22E-44BB-856E-DAD93D82B9EC}" type="presParOf" srcId="{F0B3D418-2586-4DD1-A822-E8F4D92833DD}" destId="{0DB0D237-3564-4D42-A98D-D669A8226D59}" srcOrd="2" destOrd="0" presId="urn:microsoft.com/office/officeart/2009/layout/CircleArrowProcess"/>
    <dgm:cxn modelId="{FA109733-EB37-48C3-9F02-5EFE5375015C}" type="presParOf" srcId="{0DB0D237-3564-4D42-A98D-D669A8226D59}" destId="{E7F86438-815F-4482-90B3-CFAFA4CDF2EF}" srcOrd="0" destOrd="0" presId="urn:microsoft.com/office/officeart/2009/layout/CircleArrowProcess"/>
    <dgm:cxn modelId="{4250BCC2-6BC5-4CA8-B7A4-47F46DE362BE}" type="presParOf" srcId="{F0B3D418-2586-4DD1-A822-E8F4D92833DD}" destId="{74569CEE-9425-42E3-A9CD-83D62C2E401A}" srcOrd="3" destOrd="0" presId="urn:microsoft.com/office/officeart/2009/layout/CircleArrowProcess"/>
    <dgm:cxn modelId="{F6A61CA2-5087-4C86-BF41-A4787D857091}" type="presParOf" srcId="{F0B3D418-2586-4DD1-A822-E8F4D92833DD}" destId="{BC4FC6CA-5347-46AD-AB06-98FE2CEBBABB}" srcOrd="4" destOrd="0" presId="urn:microsoft.com/office/officeart/2009/layout/CircleArrowProcess"/>
    <dgm:cxn modelId="{BABB2CC2-8238-4067-996D-2931386C1BCB}" type="presParOf" srcId="{BC4FC6CA-5347-46AD-AB06-98FE2CEBBABB}" destId="{0CCE974A-28C9-4DAB-B05D-8A36D1411AC1}" srcOrd="0" destOrd="0" presId="urn:microsoft.com/office/officeart/2009/layout/CircleArrowProcess"/>
    <dgm:cxn modelId="{B2EFB2F3-A7D8-4964-BF18-A84B07B98183}" type="presParOf" srcId="{F0B3D418-2586-4DD1-A822-E8F4D92833DD}" destId="{3116605C-3AE6-4A75-A35A-DCF1B7185A3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ED0B1E-49C4-48E0-BE5F-6DA971E8FCC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D651F6C5-A94B-48C7-B3D2-302A366B97FA}">
      <dgm:prSet phldrT="[Text]" custT="1"/>
      <dgm:spPr/>
      <dgm:t>
        <a:bodyPr/>
        <a:lstStyle/>
        <a:p>
          <a:r>
            <a:rPr lang="en-US" sz="1400" b="1" dirty="0">
              <a:solidFill>
                <a:schemeClr val="bg2">
                  <a:lumMod val="10000"/>
                </a:schemeClr>
              </a:solidFill>
            </a:rPr>
            <a:t>PLAN</a:t>
          </a:r>
          <a:endParaRPr lang="en-GB" sz="1800" b="1" dirty="0">
            <a:solidFill>
              <a:schemeClr val="bg2">
                <a:lumMod val="10000"/>
              </a:schemeClr>
            </a:solidFill>
          </a:endParaRPr>
        </a:p>
      </dgm:t>
    </dgm:pt>
    <dgm:pt modelId="{5EDD4DF0-166C-4682-B163-A071DB631EF0}" type="parTrans" cxnId="{FCB00AED-1251-4B7D-8105-0FB65104EBFD}">
      <dgm:prSet/>
      <dgm:spPr/>
      <dgm:t>
        <a:bodyPr/>
        <a:lstStyle/>
        <a:p>
          <a:endParaRPr lang="en-GB"/>
        </a:p>
      </dgm:t>
    </dgm:pt>
    <dgm:pt modelId="{CAA70D3F-E9CA-4A3E-83C2-4C0E09150BB3}" type="sibTrans" cxnId="{FCB00AED-1251-4B7D-8105-0FB65104EBFD}">
      <dgm:prSet/>
      <dgm:spPr/>
      <dgm:t>
        <a:bodyPr/>
        <a:lstStyle/>
        <a:p>
          <a:endParaRPr lang="en-GB"/>
        </a:p>
      </dgm:t>
    </dgm:pt>
    <dgm:pt modelId="{AF8B61E9-1571-4A57-9BA8-0DD1012BF171}">
      <dgm:prSet phldrT="[Text]"/>
      <dgm:spPr/>
      <dgm:t>
        <a:bodyPr/>
        <a:lstStyle/>
        <a:p>
          <a:r>
            <a:rPr lang="en-US" b="1" dirty="0">
              <a:solidFill>
                <a:schemeClr val="bg2">
                  <a:lumMod val="10000"/>
                </a:schemeClr>
              </a:solidFill>
            </a:rPr>
            <a:t>ACHIEVEMENT</a:t>
          </a:r>
          <a:endParaRPr lang="en-GB" b="1" dirty="0">
            <a:solidFill>
              <a:schemeClr val="bg2">
                <a:lumMod val="10000"/>
              </a:schemeClr>
            </a:solidFill>
          </a:endParaRPr>
        </a:p>
      </dgm:t>
    </dgm:pt>
    <dgm:pt modelId="{186C9530-C9ED-4CC9-8793-EC00F00E88DC}" type="parTrans" cxnId="{E04B0E38-DCFB-44F0-BD25-1AB5E0132A40}">
      <dgm:prSet/>
      <dgm:spPr/>
      <dgm:t>
        <a:bodyPr/>
        <a:lstStyle/>
        <a:p>
          <a:endParaRPr lang="en-GB"/>
        </a:p>
      </dgm:t>
    </dgm:pt>
    <dgm:pt modelId="{86E58DE1-4B42-4F8A-A1CE-7D2FAB9B1072}" type="sibTrans" cxnId="{E04B0E38-DCFB-44F0-BD25-1AB5E0132A40}">
      <dgm:prSet/>
      <dgm:spPr/>
      <dgm:t>
        <a:bodyPr/>
        <a:lstStyle/>
        <a:p>
          <a:endParaRPr lang="en-GB"/>
        </a:p>
      </dgm:t>
    </dgm:pt>
    <dgm:pt modelId="{92236BF1-66A5-4707-9600-2C5CAE3EFABB}">
      <dgm:prSet phldrT="[Text]"/>
      <dgm:spPr/>
      <dgm:t>
        <a:bodyPr/>
        <a:lstStyle/>
        <a:p>
          <a:pPr algn="ctr"/>
          <a:r>
            <a:rPr lang="en-US" b="1" dirty="0">
              <a:solidFill>
                <a:schemeClr val="bg2">
                  <a:lumMod val="10000"/>
                </a:schemeClr>
              </a:solidFill>
            </a:rPr>
            <a:t>FUTURE PERSPECTIVES</a:t>
          </a:r>
          <a:endParaRPr lang="en-GB" b="1" dirty="0">
            <a:solidFill>
              <a:schemeClr val="bg2">
                <a:lumMod val="10000"/>
              </a:schemeClr>
            </a:solidFill>
          </a:endParaRPr>
        </a:p>
      </dgm:t>
    </dgm:pt>
    <dgm:pt modelId="{5D7BAE50-016B-4A8A-AA75-0B5BAA57D060}" type="parTrans" cxnId="{B06BC018-F03B-4016-9E92-BB6FA943E239}">
      <dgm:prSet/>
      <dgm:spPr/>
      <dgm:t>
        <a:bodyPr/>
        <a:lstStyle/>
        <a:p>
          <a:endParaRPr lang="en-GB"/>
        </a:p>
      </dgm:t>
    </dgm:pt>
    <dgm:pt modelId="{5A08BE59-EE85-418F-9497-0B23231A383F}" type="sibTrans" cxnId="{B06BC018-F03B-4016-9E92-BB6FA943E239}">
      <dgm:prSet/>
      <dgm:spPr/>
      <dgm:t>
        <a:bodyPr/>
        <a:lstStyle/>
        <a:p>
          <a:endParaRPr lang="en-GB"/>
        </a:p>
      </dgm:t>
    </dgm:pt>
    <dgm:pt modelId="{F0B3D418-2586-4DD1-A822-E8F4D92833DD}" type="pres">
      <dgm:prSet presAssocID="{F3ED0B1E-49C4-48E0-BE5F-6DA971E8FCC9}" presName="Name0" presStyleCnt="0">
        <dgm:presLayoutVars>
          <dgm:chMax val="7"/>
          <dgm:chPref val="7"/>
          <dgm:dir/>
          <dgm:animLvl val="lvl"/>
        </dgm:presLayoutVars>
      </dgm:prSet>
      <dgm:spPr/>
    </dgm:pt>
    <dgm:pt modelId="{75471910-D41D-46CA-A4EE-8F6FCA7E6F15}" type="pres">
      <dgm:prSet presAssocID="{D651F6C5-A94B-48C7-B3D2-302A366B97FA}" presName="Accent1" presStyleCnt="0"/>
      <dgm:spPr/>
    </dgm:pt>
    <dgm:pt modelId="{584D0F50-0294-40E4-91C0-CB498EF9C107}" type="pres">
      <dgm:prSet presAssocID="{D651F6C5-A94B-48C7-B3D2-302A366B97FA}" presName="Accent" presStyleLbl="node1" presStyleIdx="0" presStyleCnt="3"/>
      <dgm:spPr>
        <a:solidFill>
          <a:schemeClr val="tx1">
            <a:lumMod val="75000"/>
          </a:schemeClr>
        </a:solidFill>
        <a:ln w="3175"/>
      </dgm:spPr>
    </dgm:pt>
    <dgm:pt modelId="{F50EC111-5D8C-426E-A689-47FACCEA5BAA}" type="pres">
      <dgm:prSet presAssocID="{D651F6C5-A94B-48C7-B3D2-302A366B97FA}" presName="Parent1" presStyleLbl="revTx" presStyleIdx="0" presStyleCnt="3" custLinFactNeighborX="-214" custLinFactNeighborY="-44971">
        <dgm:presLayoutVars>
          <dgm:chMax val="1"/>
          <dgm:chPref val="1"/>
          <dgm:bulletEnabled val="1"/>
        </dgm:presLayoutVars>
      </dgm:prSet>
      <dgm:spPr/>
    </dgm:pt>
    <dgm:pt modelId="{0DB0D237-3564-4D42-A98D-D669A8226D59}" type="pres">
      <dgm:prSet presAssocID="{AF8B61E9-1571-4A57-9BA8-0DD1012BF171}" presName="Accent2" presStyleCnt="0"/>
      <dgm:spPr/>
    </dgm:pt>
    <dgm:pt modelId="{E7F86438-815F-4482-90B3-CFAFA4CDF2EF}" type="pres">
      <dgm:prSet presAssocID="{AF8B61E9-1571-4A57-9BA8-0DD1012BF171}" presName="Accent" presStyleLbl="node1" presStyleIdx="1" presStyleCnt="3"/>
      <dgm:spPr>
        <a:solidFill>
          <a:schemeClr val="accent6">
            <a:lumMod val="60000"/>
            <a:lumOff val="40000"/>
          </a:schemeClr>
        </a:solidFill>
        <a:ln w="3175"/>
      </dgm:spPr>
    </dgm:pt>
    <dgm:pt modelId="{74569CEE-9425-42E3-A9CD-83D62C2E401A}" type="pres">
      <dgm:prSet presAssocID="{AF8B61E9-1571-4A57-9BA8-0DD1012BF171}" presName="Parent2" presStyleLbl="revTx" presStyleIdx="1" presStyleCnt="3" custLinFactNeighborY="-39705">
        <dgm:presLayoutVars>
          <dgm:chMax val="1"/>
          <dgm:chPref val="1"/>
          <dgm:bulletEnabled val="1"/>
        </dgm:presLayoutVars>
      </dgm:prSet>
      <dgm:spPr/>
    </dgm:pt>
    <dgm:pt modelId="{BC4FC6CA-5347-46AD-AB06-98FE2CEBBABB}" type="pres">
      <dgm:prSet presAssocID="{92236BF1-66A5-4707-9600-2C5CAE3EFABB}" presName="Accent3" presStyleCnt="0"/>
      <dgm:spPr/>
    </dgm:pt>
    <dgm:pt modelId="{0CCE974A-28C9-4DAB-B05D-8A36D1411AC1}" type="pres">
      <dgm:prSet presAssocID="{92236BF1-66A5-4707-9600-2C5CAE3EFABB}" presName="Accent" presStyleLbl="node1" presStyleIdx="2" presStyleCnt="3"/>
      <dgm:spPr>
        <a:solidFill>
          <a:srgbClr val="349C97"/>
        </a:solidFill>
        <a:ln w="3175"/>
      </dgm:spPr>
    </dgm:pt>
    <dgm:pt modelId="{3116605C-3AE6-4A75-A35A-DCF1B7185A37}" type="pres">
      <dgm:prSet presAssocID="{92236BF1-66A5-4707-9600-2C5CAE3EFABB}" presName="Parent3" presStyleLbl="revTx" presStyleIdx="2" presStyleCnt="3" custLinFactNeighborX="659" custLinFactNeighborY="12774">
        <dgm:presLayoutVars>
          <dgm:chMax val="1"/>
          <dgm:chPref val="1"/>
          <dgm:bulletEnabled val="1"/>
        </dgm:presLayoutVars>
      </dgm:prSet>
      <dgm:spPr/>
    </dgm:pt>
  </dgm:ptLst>
  <dgm:cxnLst>
    <dgm:cxn modelId="{8F79AB08-1773-487A-AEE8-4B622DB5D727}" type="presOf" srcId="{D651F6C5-A94B-48C7-B3D2-302A366B97FA}" destId="{F50EC111-5D8C-426E-A689-47FACCEA5BAA}" srcOrd="0" destOrd="0" presId="urn:microsoft.com/office/officeart/2009/layout/CircleArrowProcess"/>
    <dgm:cxn modelId="{B06BC018-F03B-4016-9E92-BB6FA943E239}" srcId="{F3ED0B1E-49C4-48E0-BE5F-6DA971E8FCC9}" destId="{92236BF1-66A5-4707-9600-2C5CAE3EFABB}" srcOrd="2" destOrd="0" parTransId="{5D7BAE50-016B-4A8A-AA75-0B5BAA57D060}" sibTransId="{5A08BE59-EE85-418F-9497-0B23231A383F}"/>
    <dgm:cxn modelId="{E04B0E38-DCFB-44F0-BD25-1AB5E0132A40}" srcId="{F3ED0B1E-49C4-48E0-BE5F-6DA971E8FCC9}" destId="{AF8B61E9-1571-4A57-9BA8-0DD1012BF171}" srcOrd="1" destOrd="0" parTransId="{186C9530-C9ED-4CC9-8793-EC00F00E88DC}" sibTransId="{86E58DE1-4B42-4F8A-A1CE-7D2FAB9B1072}"/>
    <dgm:cxn modelId="{7FD8675E-5598-4E01-AA4F-8C9F8B50C8EF}" type="presOf" srcId="{AF8B61E9-1571-4A57-9BA8-0DD1012BF171}" destId="{74569CEE-9425-42E3-A9CD-83D62C2E401A}" srcOrd="0" destOrd="0" presId="urn:microsoft.com/office/officeart/2009/layout/CircleArrowProcess"/>
    <dgm:cxn modelId="{6FFA8C4A-DEEC-45A2-BAE0-84BC01BF131F}" type="presOf" srcId="{92236BF1-66A5-4707-9600-2C5CAE3EFABB}" destId="{3116605C-3AE6-4A75-A35A-DCF1B7185A37}" srcOrd="0" destOrd="0" presId="urn:microsoft.com/office/officeart/2009/layout/CircleArrowProcess"/>
    <dgm:cxn modelId="{366FE69F-B31C-42D3-BEBB-D5D3D2B8E258}" type="presOf" srcId="{F3ED0B1E-49C4-48E0-BE5F-6DA971E8FCC9}" destId="{F0B3D418-2586-4DD1-A822-E8F4D92833DD}" srcOrd="0" destOrd="0" presId="urn:microsoft.com/office/officeart/2009/layout/CircleArrowProcess"/>
    <dgm:cxn modelId="{FCB00AED-1251-4B7D-8105-0FB65104EBFD}" srcId="{F3ED0B1E-49C4-48E0-BE5F-6DA971E8FCC9}" destId="{D651F6C5-A94B-48C7-B3D2-302A366B97FA}" srcOrd="0" destOrd="0" parTransId="{5EDD4DF0-166C-4682-B163-A071DB631EF0}" sibTransId="{CAA70D3F-E9CA-4A3E-83C2-4C0E09150BB3}"/>
    <dgm:cxn modelId="{7DBC986E-75F1-45DD-AF9A-CB15063938BE}" type="presParOf" srcId="{F0B3D418-2586-4DD1-A822-E8F4D92833DD}" destId="{75471910-D41D-46CA-A4EE-8F6FCA7E6F15}" srcOrd="0" destOrd="0" presId="urn:microsoft.com/office/officeart/2009/layout/CircleArrowProcess"/>
    <dgm:cxn modelId="{2153999E-8286-47BE-A641-3B1EE4D08816}" type="presParOf" srcId="{75471910-D41D-46CA-A4EE-8F6FCA7E6F15}" destId="{584D0F50-0294-40E4-91C0-CB498EF9C107}" srcOrd="0" destOrd="0" presId="urn:microsoft.com/office/officeart/2009/layout/CircleArrowProcess"/>
    <dgm:cxn modelId="{D449F65B-92CC-4B4A-AE9A-FC5D724DBC37}" type="presParOf" srcId="{F0B3D418-2586-4DD1-A822-E8F4D92833DD}" destId="{F50EC111-5D8C-426E-A689-47FACCEA5BAA}" srcOrd="1" destOrd="0" presId="urn:microsoft.com/office/officeart/2009/layout/CircleArrowProcess"/>
    <dgm:cxn modelId="{1253C36A-A22E-44BB-856E-DAD93D82B9EC}" type="presParOf" srcId="{F0B3D418-2586-4DD1-A822-E8F4D92833DD}" destId="{0DB0D237-3564-4D42-A98D-D669A8226D59}" srcOrd="2" destOrd="0" presId="urn:microsoft.com/office/officeart/2009/layout/CircleArrowProcess"/>
    <dgm:cxn modelId="{FA109733-EB37-48C3-9F02-5EFE5375015C}" type="presParOf" srcId="{0DB0D237-3564-4D42-A98D-D669A8226D59}" destId="{E7F86438-815F-4482-90B3-CFAFA4CDF2EF}" srcOrd="0" destOrd="0" presId="urn:microsoft.com/office/officeart/2009/layout/CircleArrowProcess"/>
    <dgm:cxn modelId="{4250BCC2-6BC5-4CA8-B7A4-47F46DE362BE}" type="presParOf" srcId="{F0B3D418-2586-4DD1-A822-E8F4D92833DD}" destId="{74569CEE-9425-42E3-A9CD-83D62C2E401A}" srcOrd="3" destOrd="0" presId="urn:microsoft.com/office/officeart/2009/layout/CircleArrowProcess"/>
    <dgm:cxn modelId="{F6A61CA2-5087-4C86-BF41-A4787D857091}" type="presParOf" srcId="{F0B3D418-2586-4DD1-A822-E8F4D92833DD}" destId="{BC4FC6CA-5347-46AD-AB06-98FE2CEBBABB}" srcOrd="4" destOrd="0" presId="urn:microsoft.com/office/officeart/2009/layout/CircleArrowProcess"/>
    <dgm:cxn modelId="{BABB2CC2-8238-4067-996D-2931386C1BCB}" type="presParOf" srcId="{BC4FC6CA-5347-46AD-AB06-98FE2CEBBABB}" destId="{0CCE974A-28C9-4DAB-B05D-8A36D1411AC1}" srcOrd="0" destOrd="0" presId="urn:microsoft.com/office/officeart/2009/layout/CircleArrowProcess"/>
    <dgm:cxn modelId="{B2EFB2F3-A7D8-4964-BF18-A84B07B98183}" type="presParOf" srcId="{F0B3D418-2586-4DD1-A822-E8F4D92833DD}" destId="{3116605C-3AE6-4A75-A35A-DCF1B7185A3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ED0B1E-49C4-48E0-BE5F-6DA971E8FCC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D651F6C5-A94B-48C7-B3D2-302A366B97FA}">
      <dgm:prSet phldrT="[Text]" custT="1"/>
      <dgm:spPr/>
      <dgm:t>
        <a:bodyPr/>
        <a:lstStyle/>
        <a:p>
          <a:r>
            <a:rPr lang="en-US" sz="1400" b="1" dirty="0">
              <a:solidFill>
                <a:schemeClr val="bg2">
                  <a:lumMod val="10000"/>
                </a:schemeClr>
              </a:solidFill>
            </a:rPr>
            <a:t>PLAN</a:t>
          </a:r>
          <a:endParaRPr lang="en-GB" sz="1400" b="1" dirty="0">
            <a:solidFill>
              <a:schemeClr val="bg2">
                <a:lumMod val="10000"/>
              </a:schemeClr>
            </a:solidFill>
          </a:endParaRPr>
        </a:p>
      </dgm:t>
    </dgm:pt>
    <dgm:pt modelId="{5EDD4DF0-166C-4682-B163-A071DB631EF0}" type="parTrans" cxnId="{FCB00AED-1251-4B7D-8105-0FB65104EBFD}">
      <dgm:prSet/>
      <dgm:spPr/>
      <dgm:t>
        <a:bodyPr/>
        <a:lstStyle/>
        <a:p>
          <a:endParaRPr lang="en-GB"/>
        </a:p>
      </dgm:t>
    </dgm:pt>
    <dgm:pt modelId="{CAA70D3F-E9CA-4A3E-83C2-4C0E09150BB3}" type="sibTrans" cxnId="{FCB00AED-1251-4B7D-8105-0FB65104EBFD}">
      <dgm:prSet/>
      <dgm:spPr/>
      <dgm:t>
        <a:bodyPr/>
        <a:lstStyle/>
        <a:p>
          <a:endParaRPr lang="en-GB"/>
        </a:p>
      </dgm:t>
    </dgm:pt>
    <dgm:pt modelId="{AF8B61E9-1571-4A57-9BA8-0DD1012BF171}">
      <dgm:prSet phldrT="[Text]"/>
      <dgm:spPr/>
      <dgm:t>
        <a:bodyPr/>
        <a:lstStyle/>
        <a:p>
          <a:r>
            <a:rPr lang="en-US" b="1" dirty="0">
              <a:solidFill>
                <a:schemeClr val="bg2">
                  <a:lumMod val="10000"/>
                </a:schemeClr>
              </a:solidFill>
            </a:rPr>
            <a:t>ACHIEVEMENT</a:t>
          </a:r>
          <a:endParaRPr lang="en-GB" b="1" dirty="0">
            <a:solidFill>
              <a:schemeClr val="bg2">
                <a:lumMod val="10000"/>
              </a:schemeClr>
            </a:solidFill>
          </a:endParaRPr>
        </a:p>
      </dgm:t>
    </dgm:pt>
    <dgm:pt modelId="{186C9530-C9ED-4CC9-8793-EC00F00E88DC}" type="parTrans" cxnId="{E04B0E38-DCFB-44F0-BD25-1AB5E0132A40}">
      <dgm:prSet/>
      <dgm:spPr/>
      <dgm:t>
        <a:bodyPr/>
        <a:lstStyle/>
        <a:p>
          <a:endParaRPr lang="en-GB"/>
        </a:p>
      </dgm:t>
    </dgm:pt>
    <dgm:pt modelId="{86E58DE1-4B42-4F8A-A1CE-7D2FAB9B1072}" type="sibTrans" cxnId="{E04B0E38-DCFB-44F0-BD25-1AB5E0132A40}">
      <dgm:prSet/>
      <dgm:spPr/>
      <dgm:t>
        <a:bodyPr/>
        <a:lstStyle/>
        <a:p>
          <a:endParaRPr lang="en-GB"/>
        </a:p>
      </dgm:t>
    </dgm:pt>
    <dgm:pt modelId="{92236BF1-66A5-4707-9600-2C5CAE3EFABB}">
      <dgm:prSet phldrT="[Text]"/>
      <dgm:spPr/>
      <dgm:t>
        <a:bodyPr/>
        <a:lstStyle/>
        <a:p>
          <a:pPr algn="ctr"/>
          <a:r>
            <a:rPr lang="en-US" b="1" dirty="0">
              <a:solidFill>
                <a:schemeClr val="bg2">
                  <a:lumMod val="10000"/>
                </a:schemeClr>
              </a:solidFill>
            </a:rPr>
            <a:t>FUTURE PERSPECTIVES</a:t>
          </a:r>
          <a:endParaRPr lang="en-GB" b="1" dirty="0">
            <a:solidFill>
              <a:schemeClr val="bg2">
                <a:lumMod val="10000"/>
              </a:schemeClr>
            </a:solidFill>
          </a:endParaRPr>
        </a:p>
      </dgm:t>
    </dgm:pt>
    <dgm:pt modelId="{5D7BAE50-016B-4A8A-AA75-0B5BAA57D060}" type="parTrans" cxnId="{B06BC018-F03B-4016-9E92-BB6FA943E239}">
      <dgm:prSet/>
      <dgm:spPr/>
      <dgm:t>
        <a:bodyPr/>
        <a:lstStyle/>
        <a:p>
          <a:endParaRPr lang="en-GB"/>
        </a:p>
      </dgm:t>
    </dgm:pt>
    <dgm:pt modelId="{5A08BE59-EE85-418F-9497-0B23231A383F}" type="sibTrans" cxnId="{B06BC018-F03B-4016-9E92-BB6FA943E239}">
      <dgm:prSet/>
      <dgm:spPr/>
      <dgm:t>
        <a:bodyPr/>
        <a:lstStyle/>
        <a:p>
          <a:endParaRPr lang="en-GB"/>
        </a:p>
      </dgm:t>
    </dgm:pt>
    <dgm:pt modelId="{F0B3D418-2586-4DD1-A822-E8F4D92833DD}" type="pres">
      <dgm:prSet presAssocID="{F3ED0B1E-49C4-48E0-BE5F-6DA971E8FCC9}" presName="Name0" presStyleCnt="0">
        <dgm:presLayoutVars>
          <dgm:chMax val="7"/>
          <dgm:chPref val="7"/>
          <dgm:dir/>
          <dgm:animLvl val="lvl"/>
        </dgm:presLayoutVars>
      </dgm:prSet>
      <dgm:spPr/>
    </dgm:pt>
    <dgm:pt modelId="{75471910-D41D-46CA-A4EE-8F6FCA7E6F15}" type="pres">
      <dgm:prSet presAssocID="{D651F6C5-A94B-48C7-B3D2-302A366B97FA}" presName="Accent1" presStyleCnt="0"/>
      <dgm:spPr/>
    </dgm:pt>
    <dgm:pt modelId="{584D0F50-0294-40E4-91C0-CB498EF9C107}" type="pres">
      <dgm:prSet presAssocID="{D651F6C5-A94B-48C7-B3D2-302A366B97FA}" presName="Accent" presStyleLbl="node1" presStyleIdx="0" presStyleCnt="3"/>
      <dgm:spPr>
        <a:solidFill>
          <a:schemeClr val="tx1">
            <a:lumMod val="75000"/>
          </a:schemeClr>
        </a:solidFill>
        <a:ln w="3175"/>
      </dgm:spPr>
    </dgm:pt>
    <dgm:pt modelId="{F50EC111-5D8C-426E-A689-47FACCEA5BAA}" type="pres">
      <dgm:prSet presAssocID="{D651F6C5-A94B-48C7-B3D2-302A366B97FA}" presName="Parent1" presStyleLbl="revTx" presStyleIdx="0" presStyleCnt="3" custLinFactNeighborX="-214" custLinFactNeighborY="-44971">
        <dgm:presLayoutVars>
          <dgm:chMax val="1"/>
          <dgm:chPref val="1"/>
          <dgm:bulletEnabled val="1"/>
        </dgm:presLayoutVars>
      </dgm:prSet>
      <dgm:spPr/>
    </dgm:pt>
    <dgm:pt modelId="{0DB0D237-3564-4D42-A98D-D669A8226D59}" type="pres">
      <dgm:prSet presAssocID="{AF8B61E9-1571-4A57-9BA8-0DD1012BF171}" presName="Accent2" presStyleCnt="0"/>
      <dgm:spPr/>
    </dgm:pt>
    <dgm:pt modelId="{E7F86438-815F-4482-90B3-CFAFA4CDF2EF}" type="pres">
      <dgm:prSet presAssocID="{AF8B61E9-1571-4A57-9BA8-0DD1012BF171}" presName="Accent" presStyleLbl="node1" presStyleIdx="1" presStyleCnt="3"/>
      <dgm:spPr>
        <a:solidFill>
          <a:schemeClr val="accent6">
            <a:lumMod val="60000"/>
            <a:lumOff val="40000"/>
          </a:schemeClr>
        </a:solidFill>
        <a:ln w="3175"/>
      </dgm:spPr>
    </dgm:pt>
    <dgm:pt modelId="{74569CEE-9425-42E3-A9CD-83D62C2E401A}" type="pres">
      <dgm:prSet presAssocID="{AF8B61E9-1571-4A57-9BA8-0DD1012BF171}" presName="Parent2" presStyleLbl="revTx" presStyleIdx="1" presStyleCnt="3" custLinFactNeighborY="-39705">
        <dgm:presLayoutVars>
          <dgm:chMax val="1"/>
          <dgm:chPref val="1"/>
          <dgm:bulletEnabled val="1"/>
        </dgm:presLayoutVars>
      </dgm:prSet>
      <dgm:spPr/>
    </dgm:pt>
    <dgm:pt modelId="{BC4FC6CA-5347-46AD-AB06-98FE2CEBBABB}" type="pres">
      <dgm:prSet presAssocID="{92236BF1-66A5-4707-9600-2C5CAE3EFABB}" presName="Accent3" presStyleCnt="0"/>
      <dgm:spPr/>
    </dgm:pt>
    <dgm:pt modelId="{0CCE974A-28C9-4DAB-B05D-8A36D1411AC1}" type="pres">
      <dgm:prSet presAssocID="{92236BF1-66A5-4707-9600-2C5CAE3EFABB}" presName="Accent" presStyleLbl="node1" presStyleIdx="2" presStyleCnt="3"/>
      <dgm:spPr>
        <a:solidFill>
          <a:srgbClr val="349C97"/>
        </a:solidFill>
        <a:ln w="3175"/>
      </dgm:spPr>
    </dgm:pt>
    <dgm:pt modelId="{3116605C-3AE6-4A75-A35A-DCF1B7185A37}" type="pres">
      <dgm:prSet presAssocID="{92236BF1-66A5-4707-9600-2C5CAE3EFABB}" presName="Parent3" presStyleLbl="revTx" presStyleIdx="2" presStyleCnt="3" custLinFactNeighborX="659" custLinFactNeighborY="12774">
        <dgm:presLayoutVars>
          <dgm:chMax val="1"/>
          <dgm:chPref val="1"/>
          <dgm:bulletEnabled val="1"/>
        </dgm:presLayoutVars>
      </dgm:prSet>
      <dgm:spPr/>
    </dgm:pt>
  </dgm:ptLst>
  <dgm:cxnLst>
    <dgm:cxn modelId="{8F79AB08-1773-487A-AEE8-4B622DB5D727}" type="presOf" srcId="{D651F6C5-A94B-48C7-B3D2-302A366B97FA}" destId="{F50EC111-5D8C-426E-A689-47FACCEA5BAA}" srcOrd="0" destOrd="0" presId="urn:microsoft.com/office/officeart/2009/layout/CircleArrowProcess"/>
    <dgm:cxn modelId="{B06BC018-F03B-4016-9E92-BB6FA943E239}" srcId="{F3ED0B1E-49C4-48E0-BE5F-6DA971E8FCC9}" destId="{92236BF1-66A5-4707-9600-2C5CAE3EFABB}" srcOrd="2" destOrd="0" parTransId="{5D7BAE50-016B-4A8A-AA75-0B5BAA57D060}" sibTransId="{5A08BE59-EE85-418F-9497-0B23231A383F}"/>
    <dgm:cxn modelId="{E04B0E38-DCFB-44F0-BD25-1AB5E0132A40}" srcId="{F3ED0B1E-49C4-48E0-BE5F-6DA971E8FCC9}" destId="{AF8B61E9-1571-4A57-9BA8-0DD1012BF171}" srcOrd="1" destOrd="0" parTransId="{186C9530-C9ED-4CC9-8793-EC00F00E88DC}" sibTransId="{86E58DE1-4B42-4F8A-A1CE-7D2FAB9B1072}"/>
    <dgm:cxn modelId="{7FD8675E-5598-4E01-AA4F-8C9F8B50C8EF}" type="presOf" srcId="{AF8B61E9-1571-4A57-9BA8-0DD1012BF171}" destId="{74569CEE-9425-42E3-A9CD-83D62C2E401A}" srcOrd="0" destOrd="0" presId="urn:microsoft.com/office/officeart/2009/layout/CircleArrowProcess"/>
    <dgm:cxn modelId="{6FFA8C4A-DEEC-45A2-BAE0-84BC01BF131F}" type="presOf" srcId="{92236BF1-66A5-4707-9600-2C5CAE3EFABB}" destId="{3116605C-3AE6-4A75-A35A-DCF1B7185A37}" srcOrd="0" destOrd="0" presId="urn:microsoft.com/office/officeart/2009/layout/CircleArrowProcess"/>
    <dgm:cxn modelId="{366FE69F-B31C-42D3-BEBB-D5D3D2B8E258}" type="presOf" srcId="{F3ED0B1E-49C4-48E0-BE5F-6DA971E8FCC9}" destId="{F0B3D418-2586-4DD1-A822-E8F4D92833DD}" srcOrd="0" destOrd="0" presId="urn:microsoft.com/office/officeart/2009/layout/CircleArrowProcess"/>
    <dgm:cxn modelId="{FCB00AED-1251-4B7D-8105-0FB65104EBFD}" srcId="{F3ED0B1E-49C4-48E0-BE5F-6DA971E8FCC9}" destId="{D651F6C5-A94B-48C7-B3D2-302A366B97FA}" srcOrd="0" destOrd="0" parTransId="{5EDD4DF0-166C-4682-B163-A071DB631EF0}" sibTransId="{CAA70D3F-E9CA-4A3E-83C2-4C0E09150BB3}"/>
    <dgm:cxn modelId="{7DBC986E-75F1-45DD-AF9A-CB15063938BE}" type="presParOf" srcId="{F0B3D418-2586-4DD1-A822-E8F4D92833DD}" destId="{75471910-D41D-46CA-A4EE-8F6FCA7E6F15}" srcOrd="0" destOrd="0" presId="urn:microsoft.com/office/officeart/2009/layout/CircleArrowProcess"/>
    <dgm:cxn modelId="{2153999E-8286-47BE-A641-3B1EE4D08816}" type="presParOf" srcId="{75471910-D41D-46CA-A4EE-8F6FCA7E6F15}" destId="{584D0F50-0294-40E4-91C0-CB498EF9C107}" srcOrd="0" destOrd="0" presId="urn:microsoft.com/office/officeart/2009/layout/CircleArrowProcess"/>
    <dgm:cxn modelId="{D449F65B-92CC-4B4A-AE9A-FC5D724DBC37}" type="presParOf" srcId="{F0B3D418-2586-4DD1-A822-E8F4D92833DD}" destId="{F50EC111-5D8C-426E-A689-47FACCEA5BAA}" srcOrd="1" destOrd="0" presId="urn:microsoft.com/office/officeart/2009/layout/CircleArrowProcess"/>
    <dgm:cxn modelId="{1253C36A-A22E-44BB-856E-DAD93D82B9EC}" type="presParOf" srcId="{F0B3D418-2586-4DD1-A822-E8F4D92833DD}" destId="{0DB0D237-3564-4D42-A98D-D669A8226D59}" srcOrd="2" destOrd="0" presId="urn:microsoft.com/office/officeart/2009/layout/CircleArrowProcess"/>
    <dgm:cxn modelId="{FA109733-EB37-48C3-9F02-5EFE5375015C}" type="presParOf" srcId="{0DB0D237-3564-4D42-A98D-D669A8226D59}" destId="{E7F86438-815F-4482-90B3-CFAFA4CDF2EF}" srcOrd="0" destOrd="0" presId="urn:microsoft.com/office/officeart/2009/layout/CircleArrowProcess"/>
    <dgm:cxn modelId="{4250BCC2-6BC5-4CA8-B7A4-47F46DE362BE}" type="presParOf" srcId="{F0B3D418-2586-4DD1-A822-E8F4D92833DD}" destId="{74569CEE-9425-42E3-A9CD-83D62C2E401A}" srcOrd="3" destOrd="0" presId="urn:microsoft.com/office/officeart/2009/layout/CircleArrowProcess"/>
    <dgm:cxn modelId="{F6A61CA2-5087-4C86-BF41-A4787D857091}" type="presParOf" srcId="{F0B3D418-2586-4DD1-A822-E8F4D92833DD}" destId="{BC4FC6CA-5347-46AD-AB06-98FE2CEBBABB}" srcOrd="4" destOrd="0" presId="urn:microsoft.com/office/officeart/2009/layout/CircleArrowProcess"/>
    <dgm:cxn modelId="{BABB2CC2-8238-4067-996D-2931386C1BCB}" type="presParOf" srcId="{BC4FC6CA-5347-46AD-AB06-98FE2CEBBABB}" destId="{0CCE974A-28C9-4DAB-B05D-8A36D1411AC1}" srcOrd="0" destOrd="0" presId="urn:microsoft.com/office/officeart/2009/layout/CircleArrowProcess"/>
    <dgm:cxn modelId="{B2EFB2F3-A7D8-4964-BF18-A84B07B98183}" type="presParOf" srcId="{F0B3D418-2586-4DD1-A822-E8F4D92833DD}" destId="{3116605C-3AE6-4A75-A35A-DCF1B7185A3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ED0B1E-49C4-48E0-BE5F-6DA971E8FCC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D651F6C5-A94B-48C7-B3D2-302A366B97FA}">
      <dgm:prSet phldrT="[Text]" custT="1"/>
      <dgm:spPr/>
      <dgm:t>
        <a:bodyPr/>
        <a:lstStyle/>
        <a:p>
          <a:r>
            <a:rPr lang="en-US" sz="1400" b="1" dirty="0">
              <a:solidFill>
                <a:schemeClr val="bg2">
                  <a:lumMod val="10000"/>
                </a:schemeClr>
              </a:solidFill>
            </a:rPr>
            <a:t>PLAN</a:t>
          </a:r>
          <a:endParaRPr lang="en-GB" sz="1400" b="1" dirty="0">
            <a:solidFill>
              <a:schemeClr val="bg2">
                <a:lumMod val="10000"/>
              </a:schemeClr>
            </a:solidFill>
          </a:endParaRPr>
        </a:p>
      </dgm:t>
    </dgm:pt>
    <dgm:pt modelId="{5EDD4DF0-166C-4682-B163-A071DB631EF0}" type="parTrans" cxnId="{FCB00AED-1251-4B7D-8105-0FB65104EBFD}">
      <dgm:prSet/>
      <dgm:spPr/>
      <dgm:t>
        <a:bodyPr/>
        <a:lstStyle/>
        <a:p>
          <a:endParaRPr lang="en-GB"/>
        </a:p>
      </dgm:t>
    </dgm:pt>
    <dgm:pt modelId="{CAA70D3F-E9CA-4A3E-83C2-4C0E09150BB3}" type="sibTrans" cxnId="{FCB00AED-1251-4B7D-8105-0FB65104EBFD}">
      <dgm:prSet/>
      <dgm:spPr/>
      <dgm:t>
        <a:bodyPr/>
        <a:lstStyle/>
        <a:p>
          <a:endParaRPr lang="en-GB"/>
        </a:p>
      </dgm:t>
    </dgm:pt>
    <dgm:pt modelId="{AF8B61E9-1571-4A57-9BA8-0DD1012BF171}">
      <dgm:prSet phldrT="[Text]"/>
      <dgm:spPr/>
      <dgm:t>
        <a:bodyPr/>
        <a:lstStyle/>
        <a:p>
          <a:r>
            <a:rPr lang="en-US" b="1" dirty="0">
              <a:solidFill>
                <a:schemeClr val="bg2">
                  <a:lumMod val="10000"/>
                </a:schemeClr>
              </a:solidFill>
            </a:rPr>
            <a:t>ACHIEVEMENT</a:t>
          </a:r>
          <a:endParaRPr lang="en-GB" b="1" dirty="0">
            <a:solidFill>
              <a:schemeClr val="bg2">
                <a:lumMod val="10000"/>
              </a:schemeClr>
            </a:solidFill>
          </a:endParaRPr>
        </a:p>
      </dgm:t>
    </dgm:pt>
    <dgm:pt modelId="{186C9530-C9ED-4CC9-8793-EC00F00E88DC}" type="parTrans" cxnId="{E04B0E38-DCFB-44F0-BD25-1AB5E0132A40}">
      <dgm:prSet/>
      <dgm:spPr/>
      <dgm:t>
        <a:bodyPr/>
        <a:lstStyle/>
        <a:p>
          <a:endParaRPr lang="en-GB"/>
        </a:p>
      </dgm:t>
    </dgm:pt>
    <dgm:pt modelId="{86E58DE1-4B42-4F8A-A1CE-7D2FAB9B1072}" type="sibTrans" cxnId="{E04B0E38-DCFB-44F0-BD25-1AB5E0132A40}">
      <dgm:prSet/>
      <dgm:spPr/>
      <dgm:t>
        <a:bodyPr/>
        <a:lstStyle/>
        <a:p>
          <a:endParaRPr lang="en-GB"/>
        </a:p>
      </dgm:t>
    </dgm:pt>
    <dgm:pt modelId="{92236BF1-66A5-4707-9600-2C5CAE3EFABB}">
      <dgm:prSet phldrT="[Text]"/>
      <dgm:spPr/>
      <dgm:t>
        <a:bodyPr/>
        <a:lstStyle/>
        <a:p>
          <a:pPr algn="ctr"/>
          <a:r>
            <a:rPr lang="en-US" b="1" dirty="0">
              <a:solidFill>
                <a:schemeClr val="bg2">
                  <a:lumMod val="10000"/>
                </a:schemeClr>
              </a:solidFill>
            </a:rPr>
            <a:t>FUTURE PERSPECTIVES</a:t>
          </a:r>
          <a:endParaRPr lang="en-GB" b="1" dirty="0">
            <a:solidFill>
              <a:schemeClr val="bg2">
                <a:lumMod val="10000"/>
              </a:schemeClr>
            </a:solidFill>
          </a:endParaRPr>
        </a:p>
      </dgm:t>
    </dgm:pt>
    <dgm:pt modelId="{5D7BAE50-016B-4A8A-AA75-0B5BAA57D060}" type="parTrans" cxnId="{B06BC018-F03B-4016-9E92-BB6FA943E239}">
      <dgm:prSet/>
      <dgm:spPr/>
      <dgm:t>
        <a:bodyPr/>
        <a:lstStyle/>
        <a:p>
          <a:endParaRPr lang="en-GB"/>
        </a:p>
      </dgm:t>
    </dgm:pt>
    <dgm:pt modelId="{5A08BE59-EE85-418F-9497-0B23231A383F}" type="sibTrans" cxnId="{B06BC018-F03B-4016-9E92-BB6FA943E239}">
      <dgm:prSet/>
      <dgm:spPr/>
      <dgm:t>
        <a:bodyPr/>
        <a:lstStyle/>
        <a:p>
          <a:endParaRPr lang="en-GB"/>
        </a:p>
      </dgm:t>
    </dgm:pt>
    <dgm:pt modelId="{F0B3D418-2586-4DD1-A822-E8F4D92833DD}" type="pres">
      <dgm:prSet presAssocID="{F3ED0B1E-49C4-48E0-BE5F-6DA971E8FCC9}" presName="Name0" presStyleCnt="0">
        <dgm:presLayoutVars>
          <dgm:chMax val="7"/>
          <dgm:chPref val="7"/>
          <dgm:dir/>
          <dgm:animLvl val="lvl"/>
        </dgm:presLayoutVars>
      </dgm:prSet>
      <dgm:spPr/>
    </dgm:pt>
    <dgm:pt modelId="{75471910-D41D-46CA-A4EE-8F6FCA7E6F15}" type="pres">
      <dgm:prSet presAssocID="{D651F6C5-A94B-48C7-B3D2-302A366B97FA}" presName="Accent1" presStyleCnt="0"/>
      <dgm:spPr/>
    </dgm:pt>
    <dgm:pt modelId="{584D0F50-0294-40E4-91C0-CB498EF9C107}" type="pres">
      <dgm:prSet presAssocID="{D651F6C5-A94B-48C7-B3D2-302A366B97FA}" presName="Accent" presStyleLbl="node1" presStyleIdx="0" presStyleCnt="3"/>
      <dgm:spPr>
        <a:solidFill>
          <a:schemeClr val="tx1">
            <a:lumMod val="75000"/>
          </a:schemeClr>
        </a:solidFill>
        <a:ln w="3175"/>
      </dgm:spPr>
    </dgm:pt>
    <dgm:pt modelId="{F50EC111-5D8C-426E-A689-47FACCEA5BAA}" type="pres">
      <dgm:prSet presAssocID="{D651F6C5-A94B-48C7-B3D2-302A366B97FA}" presName="Parent1" presStyleLbl="revTx" presStyleIdx="0" presStyleCnt="3" custLinFactNeighborX="-214" custLinFactNeighborY="-44971">
        <dgm:presLayoutVars>
          <dgm:chMax val="1"/>
          <dgm:chPref val="1"/>
          <dgm:bulletEnabled val="1"/>
        </dgm:presLayoutVars>
      </dgm:prSet>
      <dgm:spPr/>
    </dgm:pt>
    <dgm:pt modelId="{0DB0D237-3564-4D42-A98D-D669A8226D59}" type="pres">
      <dgm:prSet presAssocID="{AF8B61E9-1571-4A57-9BA8-0DD1012BF171}" presName="Accent2" presStyleCnt="0"/>
      <dgm:spPr/>
    </dgm:pt>
    <dgm:pt modelId="{E7F86438-815F-4482-90B3-CFAFA4CDF2EF}" type="pres">
      <dgm:prSet presAssocID="{AF8B61E9-1571-4A57-9BA8-0DD1012BF171}" presName="Accent" presStyleLbl="node1" presStyleIdx="1" presStyleCnt="3"/>
      <dgm:spPr>
        <a:solidFill>
          <a:schemeClr val="accent6">
            <a:lumMod val="60000"/>
            <a:lumOff val="40000"/>
          </a:schemeClr>
        </a:solidFill>
        <a:ln w="3175"/>
      </dgm:spPr>
    </dgm:pt>
    <dgm:pt modelId="{74569CEE-9425-42E3-A9CD-83D62C2E401A}" type="pres">
      <dgm:prSet presAssocID="{AF8B61E9-1571-4A57-9BA8-0DD1012BF171}" presName="Parent2" presStyleLbl="revTx" presStyleIdx="1" presStyleCnt="3" custLinFactNeighborY="-39705">
        <dgm:presLayoutVars>
          <dgm:chMax val="1"/>
          <dgm:chPref val="1"/>
          <dgm:bulletEnabled val="1"/>
        </dgm:presLayoutVars>
      </dgm:prSet>
      <dgm:spPr/>
    </dgm:pt>
    <dgm:pt modelId="{BC4FC6CA-5347-46AD-AB06-98FE2CEBBABB}" type="pres">
      <dgm:prSet presAssocID="{92236BF1-66A5-4707-9600-2C5CAE3EFABB}" presName="Accent3" presStyleCnt="0"/>
      <dgm:spPr/>
    </dgm:pt>
    <dgm:pt modelId="{0CCE974A-28C9-4DAB-B05D-8A36D1411AC1}" type="pres">
      <dgm:prSet presAssocID="{92236BF1-66A5-4707-9600-2C5CAE3EFABB}" presName="Accent" presStyleLbl="node1" presStyleIdx="2" presStyleCnt="3"/>
      <dgm:spPr>
        <a:solidFill>
          <a:srgbClr val="349C97"/>
        </a:solidFill>
        <a:ln w="3175"/>
      </dgm:spPr>
    </dgm:pt>
    <dgm:pt modelId="{3116605C-3AE6-4A75-A35A-DCF1B7185A37}" type="pres">
      <dgm:prSet presAssocID="{92236BF1-66A5-4707-9600-2C5CAE3EFABB}" presName="Parent3" presStyleLbl="revTx" presStyleIdx="2" presStyleCnt="3" custLinFactNeighborX="659" custLinFactNeighborY="12774">
        <dgm:presLayoutVars>
          <dgm:chMax val="1"/>
          <dgm:chPref val="1"/>
          <dgm:bulletEnabled val="1"/>
        </dgm:presLayoutVars>
      </dgm:prSet>
      <dgm:spPr/>
    </dgm:pt>
  </dgm:ptLst>
  <dgm:cxnLst>
    <dgm:cxn modelId="{8F79AB08-1773-487A-AEE8-4B622DB5D727}" type="presOf" srcId="{D651F6C5-A94B-48C7-B3D2-302A366B97FA}" destId="{F50EC111-5D8C-426E-A689-47FACCEA5BAA}" srcOrd="0" destOrd="0" presId="urn:microsoft.com/office/officeart/2009/layout/CircleArrowProcess"/>
    <dgm:cxn modelId="{B06BC018-F03B-4016-9E92-BB6FA943E239}" srcId="{F3ED0B1E-49C4-48E0-BE5F-6DA971E8FCC9}" destId="{92236BF1-66A5-4707-9600-2C5CAE3EFABB}" srcOrd="2" destOrd="0" parTransId="{5D7BAE50-016B-4A8A-AA75-0B5BAA57D060}" sibTransId="{5A08BE59-EE85-418F-9497-0B23231A383F}"/>
    <dgm:cxn modelId="{E04B0E38-DCFB-44F0-BD25-1AB5E0132A40}" srcId="{F3ED0B1E-49C4-48E0-BE5F-6DA971E8FCC9}" destId="{AF8B61E9-1571-4A57-9BA8-0DD1012BF171}" srcOrd="1" destOrd="0" parTransId="{186C9530-C9ED-4CC9-8793-EC00F00E88DC}" sibTransId="{86E58DE1-4B42-4F8A-A1CE-7D2FAB9B1072}"/>
    <dgm:cxn modelId="{7FD8675E-5598-4E01-AA4F-8C9F8B50C8EF}" type="presOf" srcId="{AF8B61E9-1571-4A57-9BA8-0DD1012BF171}" destId="{74569CEE-9425-42E3-A9CD-83D62C2E401A}" srcOrd="0" destOrd="0" presId="urn:microsoft.com/office/officeart/2009/layout/CircleArrowProcess"/>
    <dgm:cxn modelId="{6FFA8C4A-DEEC-45A2-BAE0-84BC01BF131F}" type="presOf" srcId="{92236BF1-66A5-4707-9600-2C5CAE3EFABB}" destId="{3116605C-3AE6-4A75-A35A-DCF1B7185A37}" srcOrd="0" destOrd="0" presId="urn:microsoft.com/office/officeart/2009/layout/CircleArrowProcess"/>
    <dgm:cxn modelId="{366FE69F-B31C-42D3-BEBB-D5D3D2B8E258}" type="presOf" srcId="{F3ED0B1E-49C4-48E0-BE5F-6DA971E8FCC9}" destId="{F0B3D418-2586-4DD1-A822-E8F4D92833DD}" srcOrd="0" destOrd="0" presId="urn:microsoft.com/office/officeart/2009/layout/CircleArrowProcess"/>
    <dgm:cxn modelId="{FCB00AED-1251-4B7D-8105-0FB65104EBFD}" srcId="{F3ED0B1E-49C4-48E0-BE5F-6DA971E8FCC9}" destId="{D651F6C5-A94B-48C7-B3D2-302A366B97FA}" srcOrd="0" destOrd="0" parTransId="{5EDD4DF0-166C-4682-B163-A071DB631EF0}" sibTransId="{CAA70D3F-E9CA-4A3E-83C2-4C0E09150BB3}"/>
    <dgm:cxn modelId="{7DBC986E-75F1-45DD-AF9A-CB15063938BE}" type="presParOf" srcId="{F0B3D418-2586-4DD1-A822-E8F4D92833DD}" destId="{75471910-D41D-46CA-A4EE-8F6FCA7E6F15}" srcOrd="0" destOrd="0" presId="urn:microsoft.com/office/officeart/2009/layout/CircleArrowProcess"/>
    <dgm:cxn modelId="{2153999E-8286-47BE-A641-3B1EE4D08816}" type="presParOf" srcId="{75471910-D41D-46CA-A4EE-8F6FCA7E6F15}" destId="{584D0F50-0294-40E4-91C0-CB498EF9C107}" srcOrd="0" destOrd="0" presId="urn:microsoft.com/office/officeart/2009/layout/CircleArrowProcess"/>
    <dgm:cxn modelId="{D449F65B-92CC-4B4A-AE9A-FC5D724DBC37}" type="presParOf" srcId="{F0B3D418-2586-4DD1-A822-E8F4D92833DD}" destId="{F50EC111-5D8C-426E-A689-47FACCEA5BAA}" srcOrd="1" destOrd="0" presId="urn:microsoft.com/office/officeart/2009/layout/CircleArrowProcess"/>
    <dgm:cxn modelId="{1253C36A-A22E-44BB-856E-DAD93D82B9EC}" type="presParOf" srcId="{F0B3D418-2586-4DD1-A822-E8F4D92833DD}" destId="{0DB0D237-3564-4D42-A98D-D669A8226D59}" srcOrd="2" destOrd="0" presId="urn:microsoft.com/office/officeart/2009/layout/CircleArrowProcess"/>
    <dgm:cxn modelId="{FA109733-EB37-48C3-9F02-5EFE5375015C}" type="presParOf" srcId="{0DB0D237-3564-4D42-A98D-D669A8226D59}" destId="{E7F86438-815F-4482-90B3-CFAFA4CDF2EF}" srcOrd="0" destOrd="0" presId="urn:microsoft.com/office/officeart/2009/layout/CircleArrowProcess"/>
    <dgm:cxn modelId="{4250BCC2-6BC5-4CA8-B7A4-47F46DE362BE}" type="presParOf" srcId="{F0B3D418-2586-4DD1-A822-E8F4D92833DD}" destId="{74569CEE-9425-42E3-A9CD-83D62C2E401A}" srcOrd="3" destOrd="0" presId="urn:microsoft.com/office/officeart/2009/layout/CircleArrowProcess"/>
    <dgm:cxn modelId="{F6A61CA2-5087-4C86-BF41-A4787D857091}" type="presParOf" srcId="{F0B3D418-2586-4DD1-A822-E8F4D92833DD}" destId="{BC4FC6CA-5347-46AD-AB06-98FE2CEBBABB}" srcOrd="4" destOrd="0" presId="urn:microsoft.com/office/officeart/2009/layout/CircleArrowProcess"/>
    <dgm:cxn modelId="{BABB2CC2-8238-4067-996D-2931386C1BCB}" type="presParOf" srcId="{BC4FC6CA-5347-46AD-AB06-98FE2CEBBABB}" destId="{0CCE974A-28C9-4DAB-B05D-8A36D1411AC1}" srcOrd="0" destOrd="0" presId="urn:microsoft.com/office/officeart/2009/layout/CircleArrowProcess"/>
    <dgm:cxn modelId="{B2EFB2F3-A7D8-4964-BF18-A84B07B98183}" type="presParOf" srcId="{F0B3D418-2586-4DD1-A822-E8F4D92833DD}" destId="{3116605C-3AE6-4A75-A35A-DCF1B7185A3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ED0B1E-49C4-48E0-BE5F-6DA971E8FCC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D651F6C5-A94B-48C7-B3D2-302A366B97FA}">
      <dgm:prSet phldrT="[Text]" custT="1"/>
      <dgm:spPr/>
      <dgm:t>
        <a:bodyPr/>
        <a:lstStyle/>
        <a:p>
          <a:r>
            <a:rPr lang="en-US" sz="1400" b="1" dirty="0">
              <a:solidFill>
                <a:schemeClr val="bg2">
                  <a:lumMod val="10000"/>
                </a:schemeClr>
              </a:solidFill>
            </a:rPr>
            <a:t>PLAN</a:t>
          </a:r>
          <a:endParaRPr lang="en-GB" sz="1400" b="1" dirty="0">
            <a:solidFill>
              <a:schemeClr val="bg2">
                <a:lumMod val="10000"/>
              </a:schemeClr>
            </a:solidFill>
          </a:endParaRPr>
        </a:p>
      </dgm:t>
    </dgm:pt>
    <dgm:pt modelId="{5EDD4DF0-166C-4682-B163-A071DB631EF0}" type="parTrans" cxnId="{FCB00AED-1251-4B7D-8105-0FB65104EBFD}">
      <dgm:prSet/>
      <dgm:spPr/>
      <dgm:t>
        <a:bodyPr/>
        <a:lstStyle/>
        <a:p>
          <a:endParaRPr lang="en-GB"/>
        </a:p>
      </dgm:t>
    </dgm:pt>
    <dgm:pt modelId="{CAA70D3F-E9CA-4A3E-83C2-4C0E09150BB3}" type="sibTrans" cxnId="{FCB00AED-1251-4B7D-8105-0FB65104EBFD}">
      <dgm:prSet/>
      <dgm:spPr/>
      <dgm:t>
        <a:bodyPr/>
        <a:lstStyle/>
        <a:p>
          <a:endParaRPr lang="en-GB"/>
        </a:p>
      </dgm:t>
    </dgm:pt>
    <dgm:pt modelId="{AF8B61E9-1571-4A57-9BA8-0DD1012BF171}">
      <dgm:prSet phldrT="[Text]"/>
      <dgm:spPr/>
      <dgm:t>
        <a:bodyPr/>
        <a:lstStyle/>
        <a:p>
          <a:r>
            <a:rPr lang="en-US" b="1" dirty="0">
              <a:solidFill>
                <a:schemeClr val="bg2">
                  <a:lumMod val="10000"/>
                </a:schemeClr>
              </a:solidFill>
            </a:rPr>
            <a:t>ACHIEVEMENT</a:t>
          </a:r>
          <a:endParaRPr lang="en-GB" b="1" dirty="0">
            <a:solidFill>
              <a:schemeClr val="bg2">
                <a:lumMod val="10000"/>
              </a:schemeClr>
            </a:solidFill>
          </a:endParaRPr>
        </a:p>
      </dgm:t>
    </dgm:pt>
    <dgm:pt modelId="{186C9530-C9ED-4CC9-8793-EC00F00E88DC}" type="parTrans" cxnId="{E04B0E38-DCFB-44F0-BD25-1AB5E0132A40}">
      <dgm:prSet/>
      <dgm:spPr/>
      <dgm:t>
        <a:bodyPr/>
        <a:lstStyle/>
        <a:p>
          <a:endParaRPr lang="en-GB"/>
        </a:p>
      </dgm:t>
    </dgm:pt>
    <dgm:pt modelId="{86E58DE1-4B42-4F8A-A1CE-7D2FAB9B1072}" type="sibTrans" cxnId="{E04B0E38-DCFB-44F0-BD25-1AB5E0132A40}">
      <dgm:prSet/>
      <dgm:spPr/>
      <dgm:t>
        <a:bodyPr/>
        <a:lstStyle/>
        <a:p>
          <a:endParaRPr lang="en-GB"/>
        </a:p>
      </dgm:t>
    </dgm:pt>
    <dgm:pt modelId="{92236BF1-66A5-4707-9600-2C5CAE3EFABB}">
      <dgm:prSet phldrT="[Text]"/>
      <dgm:spPr/>
      <dgm:t>
        <a:bodyPr/>
        <a:lstStyle/>
        <a:p>
          <a:pPr algn="ctr"/>
          <a:r>
            <a:rPr lang="en-US" b="1" dirty="0">
              <a:solidFill>
                <a:schemeClr val="bg2">
                  <a:lumMod val="10000"/>
                </a:schemeClr>
              </a:solidFill>
            </a:rPr>
            <a:t>FUTURE PERSPECTIVES</a:t>
          </a:r>
          <a:endParaRPr lang="en-GB" b="1" dirty="0">
            <a:solidFill>
              <a:schemeClr val="bg2">
                <a:lumMod val="10000"/>
              </a:schemeClr>
            </a:solidFill>
          </a:endParaRPr>
        </a:p>
      </dgm:t>
    </dgm:pt>
    <dgm:pt modelId="{5D7BAE50-016B-4A8A-AA75-0B5BAA57D060}" type="parTrans" cxnId="{B06BC018-F03B-4016-9E92-BB6FA943E239}">
      <dgm:prSet/>
      <dgm:spPr/>
      <dgm:t>
        <a:bodyPr/>
        <a:lstStyle/>
        <a:p>
          <a:endParaRPr lang="en-GB"/>
        </a:p>
      </dgm:t>
    </dgm:pt>
    <dgm:pt modelId="{5A08BE59-EE85-418F-9497-0B23231A383F}" type="sibTrans" cxnId="{B06BC018-F03B-4016-9E92-BB6FA943E239}">
      <dgm:prSet/>
      <dgm:spPr/>
      <dgm:t>
        <a:bodyPr/>
        <a:lstStyle/>
        <a:p>
          <a:endParaRPr lang="en-GB"/>
        </a:p>
      </dgm:t>
    </dgm:pt>
    <dgm:pt modelId="{F0B3D418-2586-4DD1-A822-E8F4D92833DD}" type="pres">
      <dgm:prSet presAssocID="{F3ED0B1E-49C4-48E0-BE5F-6DA971E8FCC9}" presName="Name0" presStyleCnt="0">
        <dgm:presLayoutVars>
          <dgm:chMax val="7"/>
          <dgm:chPref val="7"/>
          <dgm:dir/>
          <dgm:animLvl val="lvl"/>
        </dgm:presLayoutVars>
      </dgm:prSet>
      <dgm:spPr/>
    </dgm:pt>
    <dgm:pt modelId="{75471910-D41D-46CA-A4EE-8F6FCA7E6F15}" type="pres">
      <dgm:prSet presAssocID="{D651F6C5-A94B-48C7-B3D2-302A366B97FA}" presName="Accent1" presStyleCnt="0"/>
      <dgm:spPr/>
    </dgm:pt>
    <dgm:pt modelId="{584D0F50-0294-40E4-91C0-CB498EF9C107}" type="pres">
      <dgm:prSet presAssocID="{D651F6C5-A94B-48C7-B3D2-302A366B97FA}" presName="Accent" presStyleLbl="node1" presStyleIdx="0" presStyleCnt="3"/>
      <dgm:spPr>
        <a:solidFill>
          <a:schemeClr val="tx1">
            <a:lumMod val="75000"/>
          </a:schemeClr>
        </a:solidFill>
        <a:ln w="3175"/>
      </dgm:spPr>
    </dgm:pt>
    <dgm:pt modelId="{F50EC111-5D8C-426E-A689-47FACCEA5BAA}" type="pres">
      <dgm:prSet presAssocID="{D651F6C5-A94B-48C7-B3D2-302A366B97FA}" presName="Parent1" presStyleLbl="revTx" presStyleIdx="0" presStyleCnt="3" custLinFactNeighborX="-214" custLinFactNeighborY="-44971">
        <dgm:presLayoutVars>
          <dgm:chMax val="1"/>
          <dgm:chPref val="1"/>
          <dgm:bulletEnabled val="1"/>
        </dgm:presLayoutVars>
      </dgm:prSet>
      <dgm:spPr/>
    </dgm:pt>
    <dgm:pt modelId="{0DB0D237-3564-4D42-A98D-D669A8226D59}" type="pres">
      <dgm:prSet presAssocID="{AF8B61E9-1571-4A57-9BA8-0DD1012BF171}" presName="Accent2" presStyleCnt="0"/>
      <dgm:spPr/>
    </dgm:pt>
    <dgm:pt modelId="{E7F86438-815F-4482-90B3-CFAFA4CDF2EF}" type="pres">
      <dgm:prSet presAssocID="{AF8B61E9-1571-4A57-9BA8-0DD1012BF171}" presName="Accent" presStyleLbl="node1" presStyleIdx="1" presStyleCnt="3"/>
      <dgm:spPr>
        <a:solidFill>
          <a:schemeClr val="accent6">
            <a:lumMod val="60000"/>
            <a:lumOff val="40000"/>
          </a:schemeClr>
        </a:solidFill>
        <a:ln w="3175"/>
      </dgm:spPr>
    </dgm:pt>
    <dgm:pt modelId="{74569CEE-9425-42E3-A9CD-83D62C2E401A}" type="pres">
      <dgm:prSet presAssocID="{AF8B61E9-1571-4A57-9BA8-0DD1012BF171}" presName="Parent2" presStyleLbl="revTx" presStyleIdx="1" presStyleCnt="3" custLinFactNeighborY="-39705">
        <dgm:presLayoutVars>
          <dgm:chMax val="1"/>
          <dgm:chPref val="1"/>
          <dgm:bulletEnabled val="1"/>
        </dgm:presLayoutVars>
      </dgm:prSet>
      <dgm:spPr/>
    </dgm:pt>
    <dgm:pt modelId="{BC4FC6CA-5347-46AD-AB06-98FE2CEBBABB}" type="pres">
      <dgm:prSet presAssocID="{92236BF1-66A5-4707-9600-2C5CAE3EFABB}" presName="Accent3" presStyleCnt="0"/>
      <dgm:spPr/>
    </dgm:pt>
    <dgm:pt modelId="{0CCE974A-28C9-4DAB-B05D-8A36D1411AC1}" type="pres">
      <dgm:prSet presAssocID="{92236BF1-66A5-4707-9600-2C5CAE3EFABB}" presName="Accent" presStyleLbl="node1" presStyleIdx="2" presStyleCnt="3"/>
      <dgm:spPr>
        <a:solidFill>
          <a:srgbClr val="349C97"/>
        </a:solidFill>
        <a:ln w="3175"/>
      </dgm:spPr>
    </dgm:pt>
    <dgm:pt modelId="{3116605C-3AE6-4A75-A35A-DCF1B7185A37}" type="pres">
      <dgm:prSet presAssocID="{92236BF1-66A5-4707-9600-2C5CAE3EFABB}" presName="Parent3" presStyleLbl="revTx" presStyleIdx="2" presStyleCnt="3" custLinFactNeighborX="659" custLinFactNeighborY="12774">
        <dgm:presLayoutVars>
          <dgm:chMax val="1"/>
          <dgm:chPref val="1"/>
          <dgm:bulletEnabled val="1"/>
        </dgm:presLayoutVars>
      </dgm:prSet>
      <dgm:spPr/>
    </dgm:pt>
  </dgm:ptLst>
  <dgm:cxnLst>
    <dgm:cxn modelId="{8F79AB08-1773-487A-AEE8-4B622DB5D727}" type="presOf" srcId="{D651F6C5-A94B-48C7-B3D2-302A366B97FA}" destId="{F50EC111-5D8C-426E-A689-47FACCEA5BAA}" srcOrd="0" destOrd="0" presId="urn:microsoft.com/office/officeart/2009/layout/CircleArrowProcess"/>
    <dgm:cxn modelId="{B06BC018-F03B-4016-9E92-BB6FA943E239}" srcId="{F3ED0B1E-49C4-48E0-BE5F-6DA971E8FCC9}" destId="{92236BF1-66A5-4707-9600-2C5CAE3EFABB}" srcOrd="2" destOrd="0" parTransId="{5D7BAE50-016B-4A8A-AA75-0B5BAA57D060}" sibTransId="{5A08BE59-EE85-418F-9497-0B23231A383F}"/>
    <dgm:cxn modelId="{E04B0E38-DCFB-44F0-BD25-1AB5E0132A40}" srcId="{F3ED0B1E-49C4-48E0-BE5F-6DA971E8FCC9}" destId="{AF8B61E9-1571-4A57-9BA8-0DD1012BF171}" srcOrd="1" destOrd="0" parTransId="{186C9530-C9ED-4CC9-8793-EC00F00E88DC}" sibTransId="{86E58DE1-4B42-4F8A-A1CE-7D2FAB9B1072}"/>
    <dgm:cxn modelId="{7FD8675E-5598-4E01-AA4F-8C9F8B50C8EF}" type="presOf" srcId="{AF8B61E9-1571-4A57-9BA8-0DD1012BF171}" destId="{74569CEE-9425-42E3-A9CD-83D62C2E401A}" srcOrd="0" destOrd="0" presId="urn:microsoft.com/office/officeart/2009/layout/CircleArrowProcess"/>
    <dgm:cxn modelId="{6FFA8C4A-DEEC-45A2-BAE0-84BC01BF131F}" type="presOf" srcId="{92236BF1-66A5-4707-9600-2C5CAE3EFABB}" destId="{3116605C-3AE6-4A75-A35A-DCF1B7185A37}" srcOrd="0" destOrd="0" presId="urn:microsoft.com/office/officeart/2009/layout/CircleArrowProcess"/>
    <dgm:cxn modelId="{366FE69F-B31C-42D3-BEBB-D5D3D2B8E258}" type="presOf" srcId="{F3ED0B1E-49C4-48E0-BE5F-6DA971E8FCC9}" destId="{F0B3D418-2586-4DD1-A822-E8F4D92833DD}" srcOrd="0" destOrd="0" presId="urn:microsoft.com/office/officeart/2009/layout/CircleArrowProcess"/>
    <dgm:cxn modelId="{FCB00AED-1251-4B7D-8105-0FB65104EBFD}" srcId="{F3ED0B1E-49C4-48E0-BE5F-6DA971E8FCC9}" destId="{D651F6C5-A94B-48C7-B3D2-302A366B97FA}" srcOrd="0" destOrd="0" parTransId="{5EDD4DF0-166C-4682-B163-A071DB631EF0}" sibTransId="{CAA70D3F-E9CA-4A3E-83C2-4C0E09150BB3}"/>
    <dgm:cxn modelId="{7DBC986E-75F1-45DD-AF9A-CB15063938BE}" type="presParOf" srcId="{F0B3D418-2586-4DD1-A822-E8F4D92833DD}" destId="{75471910-D41D-46CA-A4EE-8F6FCA7E6F15}" srcOrd="0" destOrd="0" presId="urn:microsoft.com/office/officeart/2009/layout/CircleArrowProcess"/>
    <dgm:cxn modelId="{2153999E-8286-47BE-A641-3B1EE4D08816}" type="presParOf" srcId="{75471910-D41D-46CA-A4EE-8F6FCA7E6F15}" destId="{584D0F50-0294-40E4-91C0-CB498EF9C107}" srcOrd="0" destOrd="0" presId="urn:microsoft.com/office/officeart/2009/layout/CircleArrowProcess"/>
    <dgm:cxn modelId="{D449F65B-92CC-4B4A-AE9A-FC5D724DBC37}" type="presParOf" srcId="{F0B3D418-2586-4DD1-A822-E8F4D92833DD}" destId="{F50EC111-5D8C-426E-A689-47FACCEA5BAA}" srcOrd="1" destOrd="0" presId="urn:microsoft.com/office/officeart/2009/layout/CircleArrowProcess"/>
    <dgm:cxn modelId="{1253C36A-A22E-44BB-856E-DAD93D82B9EC}" type="presParOf" srcId="{F0B3D418-2586-4DD1-A822-E8F4D92833DD}" destId="{0DB0D237-3564-4D42-A98D-D669A8226D59}" srcOrd="2" destOrd="0" presId="urn:microsoft.com/office/officeart/2009/layout/CircleArrowProcess"/>
    <dgm:cxn modelId="{FA109733-EB37-48C3-9F02-5EFE5375015C}" type="presParOf" srcId="{0DB0D237-3564-4D42-A98D-D669A8226D59}" destId="{E7F86438-815F-4482-90B3-CFAFA4CDF2EF}" srcOrd="0" destOrd="0" presId="urn:microsoft.com/office/officeart/2009/layout/CircleArrowProcess"/>
    <dgm:cxn modelId="{4250BCC2-6BC5-4CA8-B7A4-47F46DE362BE}" type="presParOf" srcId="{F0B3D418-2586-4DD1-A822-E8F4D92833DD}" destId="{74569CEE-9425-42E3-A9CD-83D62C2E401A}" srcOrd="3" destOrd="0" presId="urn:microsoft.com/office/officeart/2009/layout/CircleArrowProcess"/>
    <dgm:cxn modelId="{F6A61CA2-5087-4C86-BF41-A4787D857091}" type="presParOf" srcId="{F0B3D418-2586-4DD1-A822-E8F4D92833DD}" destId="{BC4FC6CA-5347-46AD-AB06-98FE2CEBBABB}" srcOrd="4" destOrd="0" presId="urn:microsoft.com/office/officeart/2009/layout/CircleArrowProcess"/>
    <dgm:cxn modelId="{BABB2CC2-8238-4067-996D-2931386C1BCB}" type="presParOf" srcId="{BC4FC6CA-5347-46AD-AB06-98FE2CEBBABB}" destId="{0CCE974A-28C9-4DAB-B05D-8A36D1411AC1}" srcOrd="0" destOrd="0" presId="urn:microsoft.com/office/officeart/2009/layout/CircleArrowProcess"/>
    <dgm:cxn modelId="{B2EFB2F3-A7D8-4964-BF18-A84B07B98183}" type="presParOf" srcId="{F0B3D418-2586-4DD1-A822-E8F4D92833DD}" destId="{3116605C-3AE6-4A75-A35A-DCF1B7185A3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D0F50-0294-40E4-91C0-CB498EF9C107}">
      <dsp:nvSpPr>
        <dsp:cNvPr id="0" name=""/>
        <dsp:cNvSpPr/>
      </dsp:nvSpPr>
      <dsp:spPr>
        <a:xfrm>
          <a:off x="2548245" y="0"/>
          <a:ext cx="2315338" cy="2315690"/>
        </a:xfrm>
        <a:prstGeom prst="circularArrow">
          <a:avLst>
            <a:gd name="adj1" fmla="val 10980"/>
            <a:gd name="adj2" fmla="val 1142322"/>
            <a:gd name="adj3" fmla="val 4500000"/>
            <a:gd name="adj4" fmla="val 10800000"/>
            <a:gd name="adj5" fmla="val 12500"/>
          </a:avLst>
        </a:prstGeom>
        <a:solidFill>
          <a:schemeClr val="tx1">
            <a:lumMod val="75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EC111-5D8C-426E-A689-47FACCEA5BAA}">
      <dsp:nvSpPr>
        <dsp:cNvPr id="0" name=""/>
        <dsp:cNvSpPr/>
      </dsp:nvSpPr>
      <dsp:spPr>
        <a:xfrm>
          <a:off x="3057257" y="546807"/>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lumMod val="10000"/>
                </a:schemeClr>
              </a:solidFill>
            </a:rPr>
            <a:t>PLAN</a:t>
          </a:r>
          <a:endParaRPr lang="en-GB" sz="1400" b="1" kern="1200" dirty="0">
            <a:solidFill>
              <a:schemeClr val="bg2">
                <a:lumMod val="10000"/>
              </a:schemeClr>
            </a:solidFill>
          </a:endParaRPr>
        </a:p>
      </dsp:txBody>
      <dsp:txXfrm>
        <a:off x="3057257" y="546807"/>
        <a:ext cx="1286589" cy="643140"/>
      </dsp:txXfrm>
    </dsp:sp>
    <dsp:sp modelId="{E7F86438-815F-4482-90B3-CFAFA4CDF2EF}">
      <dsp:nvSpPr>
        <dsp:cNvPr id="0" name=""/>
        <dsp:cNvSpPr/>
      </dsp:nvSpPr>
      <dsp:spPr>
        <a:xfrm>
          <a:off x="1905168" y="1330536"/>
          <a:ext cx="2315338" cy="2315690"/>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569CEE-9425-42E3-A9CD-83D62C2E401A}">
      <dsp:nvSpPr>
        <dsp:cNvPr id="0" name=""/>
        <dsp:cNvSpPr/>
      </dsp:nvSpPr>
      <dsp:spPr>
        <a:xfrm>
          <a:off x="2419542" y="191890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ACHIEVEMENT</a:t>
          </a:r>
          <a:endParaRPr lang="en-GB" sz="1300" b="1" kern="1200" dirty="0">
            <a:solidFill>
              <a:schemeClr val="bg2">
                <a:lumMod val="10000"/>
              </a:schemeClr>
            </a:solidFill>
          </a:endParaRPr>
        </a:p>
      </dsp:txBody>
      <dsp:txXfrm>
        <a:off x="2419542" y="1918908"/>
        <a:ext cx="1286589" cy="643140"/>
      </dsp:txXfrm>
    </dsp:sp>
    <dsp:sp modelId="{0CCE974A-28C9-4DAB-B05D-8A36D1411AC1}">
      <dsp:nvSpPr>
        <dsp:cNvPr id="0" name=""/>
        <dsp:cNvSpPr/>
      </dsp:nvSpPr>
      <dsp:spPr>
        <a:xfrm>
          <a:off x="2713036" y="2820294"/>
          <a:ext cx="1989234" cy="1990031"/>
        </a:xfrm>
        <a:prstGeom prst="blockArc">
          <a:avLst>
            <a:gd name="adj1" fmla="val 13500000"/>
            <a:gd name="adj2" fmla="val 10800000"/>
            <a:gd name="adj3" fmla="val 12740"/>
          </a:avLst>
        </a:prstGeom>
        <a:solidFill>
          <a:srgbClr val="349C97"/>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6605C-3AE6-4A75-A35A-DCF1B7185A37}">
      <dsp:nvSpPr>
        <dsp:cNvPr id="0" name=""/>
        <dsp:cNvSpPr/>
      </dsp:nvSpPr>
      <dsp:spPr>
        <a:xfrm>
          <a:off x="3071533" y="359657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FUTURE PERSPECTIVES</a:t>
          </a:r>
          <a:endParaRPr lang="en-GB" sz="1300" b="1" kern="1200" dirty="0">
            <a:solidFill>
              <a:schemeClr val="bg2">
                <a:lumMod val="10000"/>
              </a:schemeClr>
            </a:solidFill>
          </a:endParaRPr>
        </a:p>
      </dsp:txBody>
      <dsp:txXfrm>
        <a:off x="3071533" y="3596578"/>
        <a:ext cx="1286589" cy="643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D0F50-0294-40E4-91C0-CB498EF9C107}">
      <dsp:nvSpPr>
        <dsp:cNvPr id="0" name=""/>
        <dsp:cNvSpPr/>
      </dsp:nvSpPr>
      <dsp:spPr>
        <a:xfrm>
          <a:off x="2548245" y="0"/>
          <a:ext cx="2315338" cy="2315690"/>
        </a:xfrm>
        <a:prstGeom prst="circularArrow">
          <a:avLst>
            <a:gd name="adj1" fmla="val 10980"/>
            <a:gd name="adj2" fmla="val 1142322"/>
            <a:gd name="adj3" fmla="val 4500000"/>
            <a:gd name="adj4" fmla="val 10800000"/>
            <a:gd name="adj5" fmla="val 12500"/>
          </a:avLst>
        </a:prstGeom>
        <a:solidFill>
          <a:schemeClr val="tx1">
            <a:lumMod val="75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EC111-5D8C-426E-A689-47FACCEA5BAA}">
      <dsp:nvSpPr>
        <dsp:cNvPr id="0" name=""/>
        <dsp:cNvSpPr/>
      </dsp:nvSpPr>
      <dsp:spPr>
        <a:xfrm>
          <a:off x="3057257" y="546807"/>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lumMod val="10000"/>
                </a:schemeClr>
              </a:solidFill>
            </a:rPr>
            <a:t>PLAN</a:t>
          </a:r>
          <a:endParaRPr lang="en-GB" sz="1800" b="1" kern="1200" dirty="0">
            <a:solidFill>
              <a:schemeClr val="bg2">
                <a:lumMod val="10000"/>
              </a:schemeClr>
            </a:solidFill>
          </a:endParaRPr>
        </a:p>
      </dsp:txBody>
      <dsp:txXfrm>
        <a:off x="3057257" y="546807"/>
        <a:ext cx="1286589" cy="643140"/>
      </dsp:txXfrm>
    </dsp:sp>
    <dsp:sp modelId="{E7F86438-815F-4482-90B3-CFAFA4CDF2EF}">
      <dsp:nvSpPr>
        <dsp:cNvPr id="0" name=""/>
        <dsp:cNvSpPr/>
      </dsp:nvSpPr>
      <dsp:spPr>
        <a:xfrm>
          <a:off x="1905168" y="1330536"/>
          <a:ext cx="2315338" cy="2315690"/>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569CEE-9425-42E3-A9CD-83D62C2E401A}">
      <dsp:nvSpPr>
        <dsp:cNvPr id="0" name=""/>
        <dsp:cNvSpPr/>
      </dsp:nvSpPr>
      <dsp:spPr>
        <a:xfrm>
          <a:off x="2419542" y="191890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ACHIEVEMENT</a:t>
          </a:r>
          <a:endParaRPr lang="en-GB" sz="1300" b="1" kern="1200" dirty="0">
            <a:solidFill>
              <a:schemeClr val="bg2">
                <a:lumMod val="10000"/>
              </a:schemeClr>
            </a:solidFill>
          </a:endParaRPr>
        </a:p>
      </dsp:txBody>
      <dsp:txXfrm>
        <a:off x="2419542" y="1918908"/>
        <a:ext cx="1286589" cy="643140"/>
      </dsp:txXfrm>
    </dsp:sp>
    <dsp:sp modelId="{0CCE974A-28C9-4DAB-B05D-8A36D1411AC1}">
      <dsp:nvSpPr>
        <dsp:cNvPr id="0" name=""/>
        <dsp:cNvSpPr/>
      </dsp:nvSpPr>
      <dsp:spPr>
        <a:xfrm>
          <a:off x="2713036" y="2820294"/>
          <a:ext cx="1989234" cy="1990031"/>
        </a:xfrm>
        <a:prstGeom prst="blockArc">
          <a:avLst>
            <a:gd name="adj1" fmla="val 13500000"/>
            <a:gd name="adj2" fmla="val 10800000"/>
            <a:gd name="adj3" fmla="val 12740"/>
          </a:avLst>
        </a:prstGeom>
        <a:solidFill>
          <a:srgbClr val="349C97"/>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6605C-3AE6-4A75-A35A-DCF1B7185A37}">
      <dsp:nvSpPr>
        <dsp:cNvPr id="0" name=""/>
        <dsp:cNvSpPr/>
      </dsp:nvSpPr>
      <dsp:spPr>
        <a:xfrm>
          <a:off x="3071533" y="359657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FUTURE PERSPECTIVES</a:t>
          </a:r>
          <a:endParaRPr lang="en-GB" sz="1300" b="1" kern="1200" dirty="0">
            <a:solidFill>
              <a:schemeClr val="bg2">
                <a:lumMod val="10000"/>
              </a:schemeClr>
            </a:solidFill>
          </a:endParaRPr>
        </a:p>
      </dsp:txBody>
      <dsp:txXfrm>
        <a:off x="3071533" y="3596578"/>
        <a:ext cx="1286589" cy="643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D0F50-0294-40E4-91C0-CB498EF9C107}">
      <dsp:nvSpPr>
        <dsp:cNvPr id="0" name=""/>
        <dsp:cNvSpPr/>
      </dsp:nvSpPr>
      <dsp:spPr>
        <a:xfrm>
          <a:off x="2548245" y="0"/>
          <a:ext cx="2315338" cy="2315690"/>
        </a:xfrm>
        <a:prstGeom prst="circularArrow">
          <a:avLst>
            <a:gd name="adj1" fmla="val 10980"/>
            <a:gd name="adj2" fmla="val 1142322"/>
            <a:gd name="adj3" fmla="val 4500000"/>
            <a:gd name="adj4" fmla="val 10800000"/>
            <a:gd name="adj5" fmla="val 12500"/>
          </a:avLst>
        </a:prstGeom>
        <a:solidFill>
          <a:schemeClr val="tx1">
            <a:lumMod val="75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EC111-5D8C-426E-A689-47FACCEA5BAA}">
      <dsp:nvSpPr>
        <dsp:cNvPr id="0" name=""/>
        <dsp:cNvSpPr/>
      </dsp:nvSpPr>
      <dsp:spPr>
        <a:xfrm>
          <a:off x="3057257" y="546807"/>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lumMod val="10000"/>
                </a:schemeClr>
              </a:solidFill>
            </a:rPr>
            <a:t>PLAN</a:t>
          </a:r>
          <a:endParaRPr lang="en-GB" sz="1400" b="1" kern="1200" dirty="0">
            <a:solidFill>
              <a:schemeClr val="bg2">
                <a:lumMod val="10000"/>
              </a:schemeClr>
            </a:solidFill>
          </a:endParaRPr>
        </a:p>
      </dsp:txBody>
      <dsp:txXfrm>
        <a:off x="3057257" y="546807"/>
        <a:ext cx="1286589" cy="643140"/>
      </dsp:txXfrm>
    </dsp:sp>
    <dsp:sp modelId="{E7F86438-815F-4482-90B3-CFAFA4CDF2EF}">
      <dsp:nvSpPr>
        <dsp:cNvPr id="0" name=""/>
        <dsp:cNvSpPr/>
      </dsp:nvSpPr>
      <dsp:spPr>
        <a:xfrm>
          <a:off x="1905168" y="1330536"/>
          <a:ext cx="2315338" cy="2315690"/>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569CEE-9425-42E3-A9CD-83D62C2E401A}">
      <dsp:nvSpPr>
        <dsp:cNvPr id="0" name=""/>
        <dsp:cNvSpPr/>
      </dsp:nvSpPr>
      <dsp:spPr>
        <a:xfrm>
          <a:off x="2419542" y="191890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ACHIEVEMENT</a:t>
          </a:r>
          <a:endParaRPr lang="en-GB" sz="1300" b="1" kern="1200" dirty="0">
            <a:solidFill>
              <a:schemeClr val="bg2">
                <a:lumMod val="10000"/>
              </a:schemeClr>
            </a:solidFill>
          </a:endParaRPr>
        </a:p>
      </dsp:txBody>
      <dsp:txXfrm>
        <a:off x="2419542" y="1918908"/>
        <a:ext cx="1286589" cy="643140"/>
      </dsp:txXfrm>
    </dsp:sp>
    <dsp:sp modelId="{0CCE974A-28C9-4DAB-B05D-8A36D1411AC1}">
      <dsp:nvSpPr>
        <dsp:cNvPr id="0" name=""/>
        <dsp:cNvSpPr/>
      </dsp:nvSpPr>
      <dsp:spPr>
        <a:xfrm>
          <a:off x="2713036" y="2820294"/>
          <a:ext cx="1989234" cy="1990031"/>
        </a:xfrm>
        <a:prstGeom prst="blockArc">
          <a:avLst>
            <a:gd name="adj1" fmla="val 13500000"/>
            <a:gd name="adj2" fmla="val 10800000"/>
            <a:gd name="adj3" fmla="val 12740"/>
          </a:avLst>
        </a:prstGeom>
        <a:solidFill>
          <a:srgbClr val="349C97"/>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6605C-3AE6-4A75-A35A-DCF1B7185A37}">
      <dsp:nvSpPr>
        <dsp:cNvPr id="0" name=""/>
        <dsp:cNvSpPr/>
      </dsp:nvSpPr>
      <dsp:spPr>
        <a:xfrm>
          <a:off x="3071533" y="359657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FUTURE PERSPECTIVES</a:t>
          </a:r>
          <a:endParaRPr lang="en-GB" sz="1300" b="1" kern="1200" dirty="0">
            <a:solidFill>
              <a:schemeClr val="bg2">
                <a:lumMod val="10000"/>
              </a:schemeClr>
            </a:solidFill>
          </a:endParaRPr>
        </a:p>
      </dsp:txBody>
      <dsp:txXfrm>
        <a:off x="3071533" y="3596578"/>
        <a:ext cx="1286589" cy="6431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D0F50-0294-40E4-91C0-CB498EF9C107}">
      <dsp:nvSpPr>
        <dsp:cNvPr id="0" name=""/>
        <dsp:cNvSpPr/>
      </dsp:nvSpPr>
      <dsp:spPr>
        <a:xfrm>
          <a:off x="2548245" y="0"/>
          <a:ext cx="2315338" cy="2315690"/>
        </a:xfrm>
        <a:prstGeom prst="circularArrow">
          <a:avLst>
            <a:gd name="adj1" fmla="val 10980"/>
            <a:gd name="adj2" fmla="val 1142322"/>
            <a:gd name="adj3" fmla="val 4500000"/>
            <a:gd name="adj4" fmla="val 10800000"/>
            <a:gd name="adj5" fmla="val 12500"/>
          </a:avLst>
        </a:prstGeom>
        <a:solidFill>
          <a:schemeClr val="tx1">
            <a:lumMod val="75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EC111-5D8C-426E-A689-47FACCEA5BAA}">
      <dsp:nvSpPr>
        <dsp:cNvPr id="0" name=""/>
        <dsp:cNvSpPr/>
      </dsp:nvSpPr>
      <dsp:spPr>
        <a:xfrm>
          <a:off x="3057257" y="546807"/>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lumMod val="10000"/>
                </a:schemeClr>
              </a:solidFill>
            </a:rPr>
            <a:t>PLAN</a:t>
          </a:r>
          <a:endParaRPr lang="en-GB" sz="1400" b="1" kern="1200" dirty="0">
            <a:solidFill>
              <a:schemeClr val="bg2">
                <a:lumMod val="10000"/>
              </a:schemeClr>
            </a:solidFill>
          </a:endParaRPr>
        </a:p>
      </dsp:txBody>
      <dsp:txXfrm>
        <a:off x="3057257" y="546807"/>
        <a:ext cx="1286589" cy="643140"/>
      </dsp:txXfrm>
    </dsp:sp>
    <dsp:sp modelId="{E7F86438-815F-4482-90B3-CFAFA4CDF2EF}">
      <dsp:nvSpPr>
        <dsp:cNvPr id="0" name=""/>
        <dsp:cNvSpPr/>
      </dsp:nvSpPr>
      <dsp:spPr>
        <a:xfrm>
          <a:off x="1905168" y="1330536"/>
          <a:ext cx="2315338" cy="2315690"/>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569CEE-9425-42E3-A9CD-83D62C2E401A}">
      <dsp:nvSpPr>
        <dsp:cNvPr id="0" name=""/>
        <dsp:cNvSpPr/>
      </dsp:nvSpPr>
      <dsp:spPr>
        <a:xfrm>
          <a:off x="2419542" y="191890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ACHIEVEMENT</a:t>
          </a:r>
          <a:endParaRPr lang="en-GB" sz="1300" b="1" kern="1200" dirty="0">
            <a:solidFill>
              <a:schemeClr val="bg2">
                <a:lumMod val="10000"/>
              </a:schemeClr>
            </a:solidFill>
          </a:endParaRPr>
        </a:p>
      </dsp:txBody>
      <dsp:txXfrm>
        <a:off x="2419542" y="1918908"/>
        <a:ext cx="1286589" cy="643140"/>
      </dsp:txXfrm>
    </dsp:sp>
    <dsp:sp modelId="{0CCE974A-28C9-4DAB-B05D-8A36D1411AC1}">
      <dsp:nvSpPr>
        <dsp:cNvPr id="0" name=""/>
        <dsp:cNvSpPr/>
      </dsp:nvSpPr>
      <dsp:spPr>
        <a:xfrm>
          <a:off x="2713036" y="2820294"/>
          <a:ext cx="1989234" cy="1990031"/>
        </a:xfrm>
        <a:prstGeom prst="blockArc">
          <a:avLst>
            <a:gd name="adj1" fmla="val 13500000"/>
            <a:gd name="adj2" fmla="val 10800000"/>
            <a:gd name="adj3" fmla="val 12740"/>
          </a:avLst>
        </a:prstGeom>
        <a:solidFill>
          <a:srgbClr val="349C97"/>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6605C-3AE6-4A75-A35A-DCF1B7185A37}">
      <dsp:nvSpPr>
        <dsp:cNvPr id="0" name=""/>
        <dsp:cNvSpPr/>
      </dsp:nvSpPr>
      <dsp:spPr>
        <a:xfrm>
          <a:off x="3071533" y="359657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FUTURE PERSPECTIVES</a:t>
          </a:r>
          <a:endParaRPr lang="en-GB" sz="1300" b="1" kern="1200" dirty="0">
            <a:solidFill>
              <a:schemeClr val="bg2">
                <a:lumMod val="10000"/>
              </a:schemeClr>
            </a:solidFill>
          </a:endParaRPr>
        </a:p>
      </dsp:txBody>
      <dsp:txXfrm>
        <a:off x="3071533" y="3596578"/>
        <a:ext cx="1286589" cy="643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D0F50-0294-40E4-91C0-CB498EF9C107}">
      <dsp:nvSpPr>
        <dsp:cNvPr id="0" name=""/>
        <dsp:cNvSpPr/>
      </dsp:nvSpPr>
      <dsp:spPr>
        <a:xfrm>
          <a:off x="2548245" y="0"/>
          <a:ext cx="2315338" cy="2315690"/>
        </a:xfrm>
        <a:prstGeom prst="circularArrow">
          <a:avLst>
            <a:gd name="adj1" fmla="val 10980"/>
            <a:gd name="adj2" fmla="val 1142322"/>
            <a:gd name="adj3" fmla="val 4500000"/>
            <a:gd name="adj4" fmla="val 10800000"/>
            <a:gd name="adj5" fmla="val 12500"/>
          </a:avLst>
        </a:prstGeom>
        <a:solidFill>
          <a:schemeClr val="tx1">
            <a:lumMod val="75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0EC111-5D8C-426E-A689-47FACCEA5BAA}">
      <dsp:nvSpPr>
        <dsp:cNvPr id="0" name=""/>
        <dsp:cNvSpPr/>
      </dsp:nvSpPr>
      <dsp:spPr>
        <a:xfrm>
          <a:off x="3057257" y="546807"/>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2">
                  <a:lumMod val="10000"/>
                </a:schemeClr>
              </a:solidFill>
            </a:rPr>
            <a:t>PLAN</a:t>
          </a:r>
          <a:endParaRPr lang="en-GB" sz="1400" b="1" kern="1200" dirty="0">
            <a:solidFill>
              <a:schemeClr val="bg2">
                <a:lumMod val="10000"/>
              </a:schemeClr>
            </a:solidFill>
          </a:endParaRPr>
        </a:p>
      </dsp:txBody>
      <dsp:txXfrm>
        <a:off x="3057257" y="546807"/>
        <a:ext cx="1286589" cy="643140"/>
      </dsp:txXfrm>
    </dsp:sp>
    <dsp:sp modelId="{E7F86438-815F-4482-90B3-CFAFA4CDF2EF}">
      <dsp:nvSpPr>
        <dsp:cNvPr id="0" name=""/>
        <dsp:cNvSpPr/>
      </dsp:nvSpPr>
      <dsp:spPr>
        <a:xfrm>
          <a:off x="1905168" y="1330536"/>
          <a:ext cx="2315338" cy="2315690"/>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569CEE-9425-42E3-A9CD-83D62C2E401A}">
      <dsp:nvSpPr>
        <dsp:cNvPr id="0" name=""/>
        <dsp:cNvSpPr/>
      </dsp:nvSpPr>
      <dsp:spPr>
        <a:xfrm>
          <a:off x="2419542" y="191890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ACHIEVEMENT</a:t>
          </a:r>
          <a:endParaRPr lang="en-GB" sz="1300" b="1" kern="1200" dirty="0">
            <a:solidFill>
              <a:schemeClr val="bg2">
                <a:lumMod val="10000"/>
              </a:schemeClr>
            </a:solidFill>
          </a:endParaRPr>
        </a:p>
      </dsp:txBody>
      <dsp:txXfrm>
        <a:off x="2419542" y="1918908"/>
        <a:ext cx="1286589" cy="643140"/>
      </dsp:txXfrm>
    </dsp:sp>
    <dsp:sp modelId="{0CCE974A-28C9-4DAB-B05D-8A36D1411AC1}">
      <dsp:nvSpPr>
        <dsp:cNvPr id="0" name=""/>
        <dsp:cNvSpPr/>
      </dsp:nvSpPr>
      <dsp:spPr>
        <a:xfrm>
          <a:off x="2713036" y="2820294"/>
          <a:ext cx="1989234" cy="1990031"/>
        </a:xfrm>
        <a:prstGeom prst="blockArc">
          <a:avLst>
            <a:gd name="adj1" fmla="val 13500000"/>
            <a:gd name="adj2" fmla="val 10800000"/>
            <a:gd name="adj3" fmla="val 12740"/>
          </a:avLst>
        </a:prstGeom>
        <a:solidFill>
          <a:srgbClr val="349C97"/>
        </a:solidFill>
        <a:ln w="31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16605C-3AE6-4A75-A35A-DCF1B7185A37}">
      <dsp:nvSpPr>
        <dsp:cNvPr id="0" name=""/>
        <dsp:cNvSpPr/>
      </dsp:nvSpPr>
      <dsp:spPr>
        <a:xfrm>
          <a:off x="3071533" y="3596578"/>
          <a:ext cx="1286589" cy="64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2">
                  <a:lumMod val="10000"/>
                </a:schemeClr>
              </a:solidFill>
            </a:rPr>
            <a:t>FUTURE PERSPECTIVES</a:t>
          </a:r>
          <a:endParaRPr lang="en-GB" sz="1300" b="1" kern="1200" dirty="0">
            <a:solidFill>
              <a:schemeClr val="bg2">
                <a:lumMod val="10000"/>
              </a:schemeClr>
            </a:solidFill>
          </a:endParaRPr>
        </a:p>
      </dsp:txBody>
      <dsp:txXfrm>
        <a:off x="3071533" y="3596578"/>
        <a:ext cx="1286589" cy="643140"/>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0.1488</cdr:x>
      <cdr:y>0.25411</cdr:y>
    </cdr:from>
    <cdr:to>
      <cdr:x>0.92053</cdr:x>
      <cdr:y>0.89682</cdr:y>
    </cdr:to>
    <cdr:grpSp>
      <cdr:nvGrpSpPr>
        <cdr:cNvPr id="2" name="Group 1">
          <a:extLst xmlns:a="http://schemas.openxmlformats.org/drawingml/2006/main">
            <a:ext uri="{FF2B5EF4-FFF2-40B4-BE49-F238E27FC236}">
              <a16:creationId xmlns:a16="http://schemas.microsoft.com/office/drawing/2014/main" id="{11298AB1-655B-603D-FF15-DFF2445A91A3}"/>
            </a:ext>
          </a:extLst>
        </cdr:cNvPr>
        <cdr:cNvGrpSpPr/>
      </cdr:nvGrpSpPr>
      <cdr:grpSpPr>
        <a:xfrm xmlns:a="http://schemas.openxmlformats.org/drawingml/2006/main">
          <a:off x="680314" y="745483"/>
          <a:ext cx="3528349" cy="1885518"/>
          <a:chOff x="680292" y="745488"/>
          <a:chExt cx="3528392" cy="1885517"/>
        </a:xfrm>
      </cdr:grpSpPr>
      <cdr:cxnSp macro="">
        <cdr:nvCxnSpPr>
          <cdr:cNvPr id="3" name="Straight Connector 2">
            <a:extLst xmlns:a="http://schemas.openxmlformats.org/drawingml/2006/main">
              <a:ext uri="{FF2B5EF4-FFF2-40B4-BE49-F238E27FC236}">
                <a16:creationId xmlns:a16="http://schemas.microsoft.com/office/drawing/2014/main" id="{E248A69F-BDEB-5AA2-305D-DD409428AC42}"/>
              </a:ext>
            </a:extLst>
          </cdr:cNvPr>
          <cdr:cNvCxnSpPr/>
        </cdr:nvCxnSpPr>
        <cdr:spPr>
          <a:xfrm xmlns:a="http://schemas.openxmlformats.org/drawingml/2006/main" flipV="1">
            <a:off x="680292" y="745488"/>
            <a:ext cx="3528392" cy="1885517"/>
          </a:xfrm>
          <a:prstGeom xmlns:a="http://schemas.openxmlformats.org/drawingml/2006/main" prst="line">
            <a:avLst/>
          </a:prstGeom>
          <a:ln xmlns:a="http://schemas.openxmlformats.org/drawingml/2006/main" w="19050">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064"/>
          </a:xfrm>
          <a:prstGeom prst="rect">
            <a:avLst/>
          </a:prstGeom>
        </p:spPr>
        <p:txBody>
          <a:bodyPr vert="horz" lIns="91432" tIns="45715" rIns="91432" bIns="45715" rtlCol="0"/>
          <a:lstStyle>
            <a:lvl1pPr algn="l">
              <a:defRPr sz="1200"/>
            </a:lvl1pPr>
          </a:lstStyle>
          <a:p>
            <a:endParaRPr lang="en-US"/>
          </a:p>
        </p:txBody>
      </p:sp>
      <p:sp>
        <p:nvSpPr>
          <p:cNvPr id="3" name="Date Placeholder 2"/>
          <p:cNvSpPr>
            <a:spLocks noGrp="1"/>
          </p:cNvSpPr>
          <p:nvPr>
            <p:ph type="dt" idx="1"/>
          </p:nvPr>
        </p:nvSpPr>
        <p:spPr>
          <a:xfrm>
            <a:off x="4023993" y="0"/>
            <a:ext cx="3078427" cy="513064"/>
          </a:xfrm>
          <a:prstGeom prst="rect">
            <a:avLst/>
          </a:prstGeom>
        </p:spPr>
        <p:txBody>
          <a:bodyPr vert="horz" lIns="91432" tIns="45715" rIns="91432" bIns="45715" rtlCol="0"/>
          <a:lstStyle>
            <a:lvl1pPr algn="r">
              <a:defRPr sz="1200"/>
            </a:lvl1pPr>
          </a:lstStyle>
          <a:p>
            <a:fld id="{12623AC6-E0BD-BE48-A614-F0E7C08BAB76}" type="datetimeFigureOut">
              <a:rPr lang="en-US" smtClean="0"/>
              <a:t>5/30/2023</a:t>
            </a:fld>
            <a:endParaRPr lang="en-US"/>
          </a:p>
        </p:txBody>
      </p:sp>
      <p:sp>
        <p:nvSpPr>
          <p:cNvPr id="4" name="Slide Image Placeholder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1432" tIns="45715" rIns="91432" bIns="45715" rtlCol="0" anchor="ctr"/>
          <a:lstStyle/>
          <a:p>
            <a:endParaRPr lang="en-US"/>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1432" tIns="45715" rIns="91432" bIns="457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551"/>
            <a:ext cx="3078427" cy="513063"/>
          </a:xfrm>
          <a:prstGeom prst="rect">
            <a:avLst/>
          </a:prstGeom>
        </p:spPr>
        <p:txBody>
          <a:bodyPr vert="horz" lIns="91432" tIns="45715" rIns="91432"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4023993" y="9721551"/>
            <a:ext cx="3078427" cy="513063"/>
          </a:xfrm>
          <a:prstGeom prst="rect">
            <a:avLst/>
          </a:prstGeom>
        </p:spPr>
        <p:txBody>
          <a:bodyPr vert="horz" lIns="91432" tIns="45715" rIns="91432" bIns="45715"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fr.wikipedia.org/wiki/Thermiqu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dirty="0">
                <a:solidFill>
                  <a:srgbClr val="F9F9F9"/>
                </a:solidFill>
                <a:effectLst/>
                <a:latin typeface="Roboto" panose="02000000000000000000" pitchFamily="2" charset="0"/>
              </a:rPr>
              <a:t>Energy savings plan and achievements</a:t>
            </a: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a:t>
            </a:fld>
            <a:endParaRPr lang="en-US" dirty="0"/>
          </a:p>
        </p:txBody>
      </p:sp>
    </p:spTree>
    <p:extLst>
      <p:ext uri="{BB962C8B-B14F-4D97-AF65-F5344CB8AC3E}">
        <p14:creationId xmlns:p14="http://schemas.microsoft.com/office/powerpoint/2010/main" val="2749395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D615BF-B258-4E46-B099-2C1AC27BA705}" type="slidenum">
              <a:rPr lang="en-GB" smtClean="0"/>
              <a:t>10</a:t>
            </a:fld>
            <a:endParaRPr lang="en-GB"/>
          </a:p>
        </p:txBody>
      </p:sp>
    </p:spTree>
    <p:extLst>
      <p:ext uri="{BB962C8B-B14F-4D97-AF65-F5344CB8AC3E}">
        <p14:creationId xmlns:p14="http://schemas.microsoft.com/office/powerpoint/2010/main" val="1159671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 heating substations </a:t>
            </a:r>
          </a:p>
          <a:p>
            <a:r>
              <a:rPr lang="en-US" dirty="0"/>
              <a:t>75 technical galleries</a:t>
            </a:r>
          </a:p>
          <a:p>
            <a:endParaRPr lang="en-US" dirty="0"/>
          </a:p>
          <a:p>
            <a:r>
              <a:rPr lang="en-US" dirty="0"/>
              <a:t>Dep temperature of secondary district after the heat exchanger for every building </a:t>
            </a:r>
            <a:endParaRPr lang="en-GB" dirty="0"/>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2003117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anose="05000000000000000000" pitchFamily="2" charset="2"/>
              </a:rPr>
              <a:t>Old boiler needed high pressure. </a:t>
            </a:r>
            <a:endParaRPr lang="en-US" dirty="0"/>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12</a:t>
            </a:fld>
            <a:endParaRPr lang="en-US"/>
          </a:p>
        </p:txBody>
      </p:sp>
    </p:spTree>
    <p:extLst>
      <p:ext uri="{BB962C8B-B14F-4D97-AF65-F5344CB8AC3E}">
        <p14:creationId xmlns:p14="http://schemas.microsoft.com/office/powerpoint/2010/main" val="563592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13</a:t>
            </a:fld>
            <a:endParaRPr lang="en-US"/>
          </a:p>
        </p:txBody>
      </p:sp>
    </p:spTree>
    <p:extLst>
      <p:ext uri="{BB962C8B-B14F-4D97-AF65-F5344CB8AC3E}">
        <p14:creationId xmlns:p14="http://schemas.microsoft.com/office/powerpoint/2010/main" val="3685863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14</a:t>
            </a:fld>
            <a:endParaRPr lang="en-US" dirty="0"/>
          </a:p>
        </p:txBody>
      </p:sp>
    </p:spTree>
    <p:extLst>
      <p:ext uri="{BB962C8B-B14F-4D97-AF65-F5344CB8AC3E}">
        <p14:creationId xmlns:p14="http://schemas.microsoft.com/office/powerpoint/2010/main" val="194129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15</a:t>
            </a:fld>
            <a:endParaRPr lang="en-US"/>
          </a:p>
        </p:txBody>
      </p:sp>
    </p:spTree>
    <p:extLst>
      <p:ext uri="{BB962C8B-B14F-4D97-AF65-F5344CB8AC3E}">
        <p14:creationId xmlns:p14="http://schemas.microsoft.com/office/powerpoint/2010/main" val="2706514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ighlight>
                  <a:srgbClr val="FFFF00"/>
                </a:highlight>
              </a:rPr>
              <a:t>Waiting for more data - Nicolas Bellegarde</a:t>
            </a:r>
            <a:endParaRPr lang="en-GB" sz="1200" dirty="0">
              <a:highlight>
                <a:srgbClr val="FFFF00"/>
              </a:highlight>
            </a:endParaRP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16</a:t>
            </a:fld>
            <a:endParaRPr lang="en-US"/>
          </a:p>
        </p:txBody>
      </p:sp>
    </p:spTree>
    <p:extLst>
      <p:ext uri="{BB962C8B-B14F-4D97-AF65-F5344CB8AC3E}">
        <p14:creationId xmlns:p14="http://schemas.microsoft.com/office/powerpoint/2010/main" val="874598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17</a:t>
            </a:fld>
            <a:endParaRPr lang="en-US" dirty="0"/>
          </a:p>
        </p:txBody>
      </p:sp>
    </p:spTree>
    <p:extLst>
      <p:ext uri="{BB962C8B-B14F-4D97-AF65-F5344CB8AC3E}">
        <p14:creationId xmlns:p14="http://schemas.microsoft.com/office/powerpoint/2010/main" val="3674369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18</a:t>
            </a:fld>
            <a:endParaRPr lang="en-US"/>
          </a:p>
        </p:txBody>
      </p:sp>
    </p:spTree>
    <p:extLst>
      <p:ext uri="{BB962C8B-B14F-4D97-AF65-F5344CB8AC3E}">
        <p14:creationId xmlns:p14="http://schemas.microsoft.com/office/powerpoint/2010/main" val="4036221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Hot </a:t>
            </a:r>
            <a:r>
              <a:rPr lang="fr-FR" dirty="0" err="1"/>
              <a:t>wave</a:t>
            </a:r>
            <a:r>
              <a:rPr lang="fr-FR" dirty="0"/>
              <a:t> in </a:t>
            </a:r>
            <a:r>
              <a:rPr lang="fr-FR" dirty="0" err="1"/>
              <a:t>may</a:t>
            </a:r>
            <a:endParaRPr lang="fr-FR" dirty="0"/>
          </a:p>
          <a:p>
            <a:r>
              <a:rPr lang="fr-FR" dirty="0" err="1"/>
              <a:t>External</a:t>
            </a:r>
            <a:r>
              <a:rPr lang="fr-FR" dirty="0"/>
              <a:t> </a:t>
            </a:r>
            <a:r>
              <a:rPr lang="fr-FR" dirty="0" err="1"/>
              <a:t>temperature</a:t>
            </a:r>
            <a:r>
              <a:rPr lang="fr-FR" dirty="0"/>
              <a:t> </a:t>
            </a:r>
            <a:r>
              <a:rPr lang="fr-FR" dirty="0" err="1"/>
              <a:t>is</a:t>
            </a:r>
            <a:r>
              <a:rPr lang="fr-FR" dirty="0"/>
              <a:t> </a:t>
            </a:r>
            <a:r>
              <a:rPr lang="fr-FR" dirty="0" err="1"/>
              <a:t>less</a:t>
            </a:r>
            <a:r>
              <a:rPr lang="fr-FR" dirty="0"/>
              <a:t> </a:t>
            </a:r>
            <a:r>
              <a:rPr lang="fr-FR" dirty="0" err="1"/>
              <a:t>than</a:t>
            </a:r>
            <a:r>
              <a:rPr lang="fr-FR" dirty="0"/>
              <a:t> 12°C </a:t>
            </a:r>
          </a:p>
          <a:p>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rPr>
              <a:t>It </a:t>
            </a:r>
            <a:r>
              <a:rPr lang="fr-FR" b="0" i="0" dirty="0" err="1">
                <a:solidFill>
                  <a:srgbClr val="202122"/>
                </a:solidFill>
                <a:effectLst/>
                <a:latin typeface="Arial" panose="020B0604020202020204" pitchFamily="34" charset="0"/>
              </a:rPr>
              <a:t>is</a:t>
            </a:r>
            <a:r>
              <a:rPr lang="fr-FR" b="0" i="0" dirty="0">
                <a:solidFill>
                  <a:srgbClr val="202122"/>
                </a:solidFill>
                <a:effectLst/>
                <a:latin typeface="Arial" panose="020B0604020202020204" pitchFamily="34" charset="0"/>
              </a:rPr>
              <a:t> a </a:t>
            </a:r>
            <a:r>
              <a:rPr lang="fr-FR" b="0" i="0" dirty="0" err="1">
                <a:solidFill>
                  <a:srgbClr val="202122"/>
                </a:solidFill>
                <a:effectLst/>
                <a:latin typeface="Arial" panose="020B0604020202020204" pitchFamily="34" charset="0"/>
              </a:rPr>
              <a:t>difference</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between</a:t>
            </a:r>
            <a:r>
              <a:rPr lang="fr-FR" b="0" i="0" dirty="0">
                <a:solidFill>
                  <a:srgbClr val="202122"/>
                </a:solidFill>
                <a:effectLst/>
                <a:latin typeface="Arial" panose="020B0604020202020204" pitchFamily="34" charset="0"/>
              </a:rPr>
              <a:t> the </a:t>
            </a:r>
            <a:r>
              <a:rPr lang="fr-FR" b="0" i="0" dirty="0" err="1">
                <a:solidFill>
                  <a:srgbClr val="202122"/>
                </a:solidFill>
                <a:effectLst/>
                <a:latin typeface="Arial" panose="020B0604020202020204" pitchFamily="34" charset="0"/>
              </a:rPr>
              <a:t>external</a:t>
            </a:r>
            <a:r>
              <a:rPr lang="fr-FR" b="0" i="0" dirty="0">
                <a:solidFill>
                  <a:srgbClr val="202122"/>
                </a:solidFill>
                <a:effectLst/>
                <a:latin typeface="Arial" panose="020B0604020202020204" pitchFamily="34" charset="0"/>
              </a:rPr>
              <a:t> temp and a </a:t>
            </a:r>
            <a:r>
              <a:rPr lang="fr-FR" b="0" i="0" dirty="0" err="1">
                <a:solidFill>
                  <a:srgbClr val="202122"/>
                </a:solidFill>
                <a:effectLst/>
                <a:latin typeface="Arial" panose="020B0604020202020204" pitchFamily="34" charset="0"/>
              </a:rPr>
              <a:t>reference</a:t>
            </a:r>
            <a:r>
              <a:rPr lang="fr-FR" b="0" i="0" dirty="0">
                <a:solidFill>
                  <a:srgbClr val="202122"/>
                </a:solidFill>
                <a:effectLst/>
                <a:latin typeface="Arial" panose="020B0604020202020204" pitchFamily="34" charset="0"/>
              </a:rPr>
              <a:t> temp </a:t>
            </a:r>
            <a:r>
              <a:rPr lang="fr-FR" b="0" i="0" dirty="0" err="1">
                <a:solidFill>
                  <a:srgbClr val="202122"/>
                </a:solidFill>
                <a:effectLst/>
                <a:latin typeface="Arial" panose="020B0604020202020204" pitchFamily="34" charset="0"/>
              </a:rPr>
              <a:t>that</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allows</a:t>
            </a:r>
            <a:r>
              <a:rPr lang="fr-FR" b="0" i="0" dirty="0">
                <a:solidFill>
                  <a:srgbClr val="202122"/>
                </a:solidFill>
                <a:effectLst/>
                <a:latin typeface="Arial" panose="020B0604020202020204" pitchFamily="34" charset="0"/>
              </a:rPr>
              <a:t> the estimation of the </a:t>
            </a:r>
            <a:r>
              <a:rPr lang="fr-FR" b="0" i="0" dirty="0" err="1">
                <a:solidFill>
                  <a:srgbClr val="202122"/>
                </a:solidFill>
                <a:effectLst/>
                <a:latin typeface="Arial" panose="020B0604020202020204" pitchFamily="34" charset="0"/>
              </a:rPr>
              <a:t>energy</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consumption</a:t>
            </a:r>
            <a:r>
              <a:rPr lang="fr-FR" b="0" i="0" dirty="0">
                <a:solidFill>
                  <a:srgbClr val="202122"/>
                </a:solidFill>
                <a:effectLst/>
                <a:latin typeface="Arial" panose="020B0604020202020204" pitchFamily="34" charset="0"/>
              </a:rPr>
              <a:t> in the buildings.</a:t>
            </a:r>
          </a:p>
          <a:p>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rPr>
              <a:t>So</a:t>
            </a:r>
          </a:p>
          <a:p>
            <a:endParaRPr lang="fr-FR" b="0" i="0" dirty="0">
              <a:solidFill>
                <a:srgbClr val="202122"/>
              </a:solidFill>
              <a:effectLst/>
              <a:latin typeface="Arial" panose="020B0604020202020204" pitchFamily="34" charset="0"/>
            </a:endParaRPr>
          </a:p>
          <a:p>
            <a:endParaRPr lang="fr-FR" dirty="0"/>
          </a:p>
          <a:p>
            <a:r>
              <a:rPr lang="fr-FR" b="0" i="0" dirty="0">
                <a:solidFill>
                  <a:srgbClr val="202122"/>
                </a:solidFill>
                <a:effectLst/>
                <a:latin typeface="Arial" panose="020B0604020202020204" pitchFamily="34" charset="0"/>
              </a:rPr>
              <a:t>Le </a:t>
            </a:r>
            <a:r>
              <a:rPr lang="fr-FR" b="1" i="0" dirty="0">
                <a:solidFill>
                  <a:srgbClr val="202122"/>
                </a:solidFill>
                <a:effectLst/>
                <a:latin typeface="Arial" panose="020B0604020202020204" pitchFamily="34" charset="0"/>
              </a:rPr>
              <a:t>degré jour unifié</a:t>
            </a:r>
            <a:r>
              <a:rPr lang="fr-FR" b="0" i="0" dirty="0">
                <a:solidFill>
                  <a:srgbClr val="202122"/>
                </a:solidFill>
                <a:effectLst/>
                <a:latin typeface="Arial" panose="020B0604020202020204" pitchFamily="34" charset="0"/>
              </a:rPr>
              <a:t> (DJU) est la différence entre la température extérieure et une température de référence qui permet de réaliser des estimations de consommations d'énergie </a:t>
            </a:r>
            <a:r>
              <a:rPr lang="fr-FR" b="0" i="0" u="none" strike="noStrike" dirty="0">
                <a:solidFill>
                  <a:srgbClr val="3366CC"/>
                </a:solidFill>
                <a:effectLst/>
                <a:latin typeface="Arial" panose="020B0604020202020204" pitchFamily="34" charset="0"/>
                <a:hlinkClick r:id="rId3" tooltip="Thermique"/>
              </a:rPr>
              <a:t>thermique</a:t>
            </a:r>
            <a:r>
              <a:rPr lang="fr-FR" b="0" i="0" dirty="0">
                <a:solidFill>
                  <a:srgbClr val="202122"/>
                </a:solidFill>
                <a:effectLst/>
                <a:latin typeface="Arial" panose="020B0604020202020204" pitchFamily="34" charset="0"/>
              </a:rPr>
              <a:t> pour maintenir un bâtiment confortable en proportion de la rigueur de l'hiver ou de la chaleur de l’été</a:t>
            </a:r>
          </a:p>
          <a:p>
            <a:r>
              <a:rPr lang="fr-FR" b="0" i="0" dirty="0" err="1">
                <a:solidFill>
                  <a:srgbClr val="202122"/>
                </a:solidFill>
                <a:effectLst/>
                <a:latin typeface="Arial" panose="020B0604020202020204" pitchFamily="34" charset="0"/>
              </a:rPr>
              <a:t>mma</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estesa</a:t>
            </a:r>
            <a:r>
              <a:rPr lang="fr-FR" b="0" i="0" dirty="0">
                <a:solidFill>
                  <a:srgbClr val="202122"/>
                </a:solidFill>
                <a:effectLst/>
                <a:latin typeface="Arial" panose="020B0604020202020204" pitchFamily="34" charset="0"/>
              </a:rPr>
              <a:t> a tutti i </a:t>
            </a:r>
            <a:r>
              <a:rPr lang="fr-FR" b="0" i="0" dirty="0" err="1">
                <a:solidFill>
                  <a:srgbClr val="202122"/>
                </a:solidFill>
                <a:effectLst/>
                <a:latin typeface="Arial" panose="020B0604020202020204" pitchFamily="34" charset="0"/>
              </a:rPr>
              <a:t>giorni</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della</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differenza</a:t>
            </a:r>
            <a:r>
              <a:rPr lang="fr-FR" b="0" i="0" dirty="0">
                <a:solidFill>
                  <a:srgbClr val="202122"/>
                </a:solidFill>
                <a:effectLst/>
                <a:latin typeface="Arial" panose="020B0604020202020204" pitchFamily="34" charset="0"/>
              </a:rPr>
              <a:t> positiva di </a:t>
            </a:r>
            <a:r>
              <a:rPr lang="fr-FR" b="0" i="0" dirty="0" err="1">
                <a:solidFill>
                  <a:srgbClr val="202122"/>
                </a:solidFill>
                <a:effectLst/>
                <a:latin typeface="Arial" panose="020B0604020202020204" pitchFamily="34" charset="0"/>
              </a:rPr>
              <a:t>temperatura</a:t>
            </a:r>
            <a:r>
              <a:rPr lang="fr-FR" b="0" i="0" dirty="0">
                <a:solidFill>
                  <a:srgbClr val="202122"/>
                </a:solidFill>
                <a:effectLst/>
                <a:latin typeface="Arial" panose="020B0604020202020204" pitchFamily="34" charset="0"/>
              </a:rPr>
              <a:t> tra </a:t>
            </a:r>
            <a:r>
              <a:rPr lang="fr-FR" b="0" i="0" dirty="0" err="1">
                <a:solidFill>
                  <a:srgbClr val="202122"/>
                </a:solidFill>
                <a:effectLst/>
                <a:latin typeface="Arial" panose="020B0604020202020204" pitchFamily="34" charset="0"/>
              </a:rPr>
              <a:t>una</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fissata</a:t>
            </a:r>
            <a:r>
              <a:rPr lang="fr-FR" b="0" i="0" dirty="0">
                <a:solidFill>
                  <a:srgbClr val="202122"/>
                </a:solidFill>
                <a:effectLst/>
                <a:latin typeface="Arial" panose="020B0604020202020204" pitchFamily="34" charset="0"/>
              </a:rPr>
              <a:t> (18) e la temp media </a:t>
            </a:r>
            <a:r>
              <a:rPr lang="fr-FR" b="0" i="0" dirty="0" err="1">
                <a:solidFill>
                  <a:srgbClr val="202122"/>
                </a:solidFill>
                <a:effectLst/>
                <a:latin typeface="Arial" panose="020B0604020202020204" pitchFamily="34" charset="0"/>
              </a:rPr>
              <a:t>esterna</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giornaliera</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19</a:t>
            </a:fld>
            <a:endParaRPr lang="en-US"/>
          </a:p>
        </p:txBody>
      </p:sp>
    </p:spTree>
    <p:extLst>
      <p:ext uri="{BB962C8B-B14F-4D97-AF65-F5344CB8AC3E}">
        <p14:creationId xmlns:p14="http://schemas.microsoft.com/office/powerpoint/2010/main" val="905705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a:t>
            </a:fld>
            <a:endParaRPr lang="en-US"/>
          </a:p>
        </p:txBody>
      </p:sp>
    </p:spTree>
    <p:extLst>
      <p:ext uri="{BB962C8B-B14F-4D97-AF65-F5344CB8AC3E}">
        <p14:creationId xmlns:p14="http://schemas.microsoft.com/office/powerpoint/2010/main" val="3856660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20</a:t>
            </a:fld>
            <a:endParaRPr lang="en-US"/>
          </a:p>
        </p:txBody>
      </p:sp>
    </p:spTree>
    <p:extLst>
      <p:ext uri="{BB962C8B-B14F-4D97-AF65-F5344CB8AC3E}">
        <p14:creationId xmlns:p14="http://schemas.microsoft.com/office/powerpoint/2010/main" val="3948179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Comparison 2 years gas </a:t>
            </a:r>
            <a:r>
              <a:rPr lang="en-US" dirty="0" err="1"/>
              <a:t>consump</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21</a:t>
            </a:fld>
            <a:endParaRPr lang="en-US"/>
          </a:p>
        </p:txBody>
      </p:sp>
    </p:spTree>
    <p:extLst>
      <p:ext uri="{BB962C8B-B14F-4D97-AF65-F5344CB8AC3E}">
        <p14:creationId xmlns:p14="http://schemas.microsoft.com/office/powerpoint/2010/main" val="2300243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22</a:t>
            </a:fld>
            <a:endParaRPr lang="en-US"/>
          </a:p>
        </p:txBody>
      </p:sp>
    </p:spTree>
    <p:extLst>
      <p:ext uri="{BB962C8B-B14F-4D97-AF65-F5344CB8AC3E}">
        <p14:creationId xmlns:p14="http://schemas.microsoft.com/office/powerpoint/2010/main" val="2862800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Meyrin: </a:t>
            </a:r>
            <a:r>
              <a:rPr lang="en-GB" dirty="0"/>
              <a:t>G:\Departments\SMB\Groups\SE\HE\HE HVAC\</a:t>
            </a:r>
            <a:r>
              <a:rPr lang="en-GB" dirty="0" err="1"/>
              <a:t>Batiments</a:t>
            </a:r>
            <a:r>
              <a:rPr lang="en-GB" dirty="0"/>
              <a:t>\200\2022_heating_plant_upgrade\DCE\</a:t>
            </a:r>
            <a:r>
              <a:rPr lang="en-GB" dirty="0" err="1"/>
              <a:t>Steering_board</a:t>
            </a:r>
            <a:endParaRPr lang="en-GB" dirty="0"/>
          </a:p>
          <a:p>
            <a:endParaRPr lang="en-GB" dirty="0"/>
          </a:p>
          <a:p>
            <a:pPr algn="just"/>
            <a:r>
              <a:rPr lang="en-GB" dirty="0"/>
              <a:t>Prevessin: G:\Departments\SMB\Groups\SE\HE\HE HVAC\</a:t>
            </a:r>
            <a:r>
              <a:rPr lang="en-GB" dirty="0" err="1"/>
              <a:t>Batiments</a:t>
            </a:r>
            <a:r>
              <a:rPr lang="en-GB" dirty="0"/>
              <a:t>\776 - Nouvelle </a:t>
            </a:r>
            <a:r>
              <a:rPr lang="en-GB" dirty="0" err="1"/>
              <a:t>chaufferie</a:t>
            </a:r>
            <a:r>
              <a:rPr lang="en-GB" dirty="0"/>
              <a:t>\02_DCE\</a:t>
            </a:r>
            <a:r>
              <a:rPr lang="en-GB" dirty="0" err="1"/>
              <a:t>Steering_board</a:t>
            </a:r>
            <a:endParaRPr lang="en-GB" dirty="0"/>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25</a:t>
            </a:fld>
            <a:endParaRPr lang="en-US" dirty="0"/>
          </a:p>
        </p:txBody>
      </p:sp>
    </p:spTree>
    <p:extLst>
      <p:ext uri="{BB962C8B-B14F-4D97-AF65-F5344CB8AC3E}">
        <p14:creationId xmlns:p14="http://schemas.microsoft.com/office/powerpoint/2010/main" val="14189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To achieve the goal of carbon neutrality in 2050, any upgrade or change of the heating plant has to consider both the cost and level of CO2 emissions of the future energy, its transport and infrastructure. Ideally, any heating network should be based on diverse energy sources, e.g. recovering heat produced on site and integrating renewable energy sources such as solar energy, geothermal, biomass, biodegradable waste, biogas, bio-oil, heat pumps, and electricity produced from renewable energy sources</a:t>
            </a:r>
            <a:endParaRPr lang="en-GB" dirty="0"/>
          </a:p>
          <a:p>
            <a:r>
              <a:rPr lang="en-GB" dirty="0"/>
              <a:t>Heat pump to be conn to accelerator cooling system to recover energy </a:t>
            </a:r>
          </a:p>
          <a:p>
            <a:r>
              <a:rPr lang="en-GB" dirty="0"/>
              <a:t>PA1 Atlas</a:t>
            </a:r>
          </a:p>
          <a:p>
            <a:endParaRPr lang="en-GB" dirty="0"/>
          </a:p>
          <a:p>
            <a:pPr algn="just"/>
            <a:r>
              <a:rPr lang="en-GB" sz="1800" kern="1400" dirty="0">
                <a:effectLst/>
                <a:latin typeface="Calibri Light" panose="020F0302020204030204" pitchFamily="34" charset="0"/>
                <a:ea typeface="Times New Roman" panose="02020603050405020304" pitchFamily="18" charset="0"/>
                <a:cs typeface="Times New Roman" panose="02020603050405020304" pitchFamily="18" charset="0"/>
              </a:rPr>
              <a:t>The proposed project will reuse the fatal energy from SF1 with heat pumps powered by electricity, resulting in a much-reduced carbon emission and a raise of the renewable energy rate, following the European and French directives about energy efficiency. </a:t>
            </a:r>
          </a:p>
          <a:p>
            <a:pPr algn="just"/>
            <a:r>
              <a:rPr lang="en-GB" sz="1800" kern="1400" dirty="0">
                <a:effectLst/>
                <a:latin typeface="Calibri Light" panose="020F0302020204030204" pitchFamily="34" charset="0"/>
                <a:ea typeface="Times New Roman" panose="02020603050405020304" pitchFamily="18" charset="0"/>
                <a:cs typeface="Times New Roman" panose="02020603050405020304" pitchFamily="18" charset="0"/>
              </a:rPr>
              <a:t>The new heating plant proposal ensures the main power via heat pumps, to cover the major part of the current heating needs on the Meyrin site, backed up by gas boilers which will also cover the power peaks in the coldest days. The energy source for the heat pumps is SF1</a:t>
            </a:r>
          </a:p>
          <a:p>
            <a:r>
              <a:rPr lang="en-GB" dirty="0"/>
              <a:t>t P1</a:t>
            </a:r>
          </a:p>
        </p:txBody>
      </p:sp>
      <p:sp>
        <p:nvSpPr>
          <p:cNvPr id="4" name="Slide Number Placeholder 3"/>
          <p:cNvSpPr>
            <a:spLocks noGrp="1"/>
          </p:cNvSpPr>
          <p:nvPr>
            <p:ph type="sldNum" sz="quarter" idx="5"/>
          </p:nvPr>
        </p:nvSpPr>
        <p:spPr/>
        <p:txBody>
          <a:bodyPr/>
          <a:lstStyle/>
          <a:p>
            <a:fld id="{3A5F38DB-CAFA-D341-B4D5-64BB60628ED1}" type="slidenum">
              <a:rPr lang="en-US" smtClean="0"/>
              <a:t>26</a:t>
            </a:fld>
            <a:endParaRPr lang="en-US"/>
          </a:p>
        </p:txBody>
      </p:sp>
    </p:spTree>
    <p:extLst>
      <p:ext uri="{BB962C8B-B14F-4D97-AF65-F5344CB8AC3E}">
        <p14:creationId xmlns:p14="http://schemas.microsoft.com/office/powerpoint/2010/main" val="3412501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much in terms of savings (gas and CO2) now vs future</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27</a:t>
            </a:fld>
            <a:endParaRPr lang="en-US"/>
          </a:p>
        </p:txBody>
      </p:sp>
    </p:spTree>
    <p:extLst>
      <p:ext uri="{BB962C8B-B14F-4D97-AF65-F5344CB8AC3E}">
        <p14:creationId xmlns:p14="http://schemas.microsoft.com/office/powerpoint/2010/main" val="31107616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much in terms of savings (gas and CO2) now vs future</a:t>
            </a:r>
            <a:br>
              <a:rPr lang="en-US" dirty="0"/>
            </a:br>
            <a:endParaRPr lang="en-US" dirty="0"/>
          </a:p>
          <a:p>
            <a:r>
              <a:rPr lang="en-US" dirty="0"/>
              <a:t>Goal: to decrease the peaks (energy needs) instead of installing a bigger HP to cover the whole need</a:t>
            </a:r>
          </a:p>
          <a:p>
            <a:r>
              <a:rPr lang="en-US" dirty="0"/>
              <a:t>Optimization heating district to minimize the peaks and to cover max power with heat pump</a:t>
            </a: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28</a:t>
            </a:fld>
            <a:endParaRPr lang="en-US"/>
          </a:p>
        </p:txBody>
      </p:sp>
    </p:spTree>
    <p:extLst>
      <p:ext uri="{BB962C8B-B14F-4D97-AF65-F5344CB8AC3E}">
        <p14:creationId xmlns:p14="http://schemas.microsoft.com/office/powerpoint/2010/main" val="1449657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Meyrin: </a:t>
            </a:r>
            <a:r>
              <a:rPr lang="en-GB" dirty="0"/>
              <a:t>G:\Departments\SMB\Groups\SE\HE\HE HVAC\</a:t>
            </a:r>
            <a:r>
              <a:rPr lang="en-GB" dirty="0" err="1"/>
              <a:t>Batiments</a:t>
            </a:r>
            <a:r>
              <a:rPr lang="en-GB" dirty="0"/>
              <a:t>\200\2022_heating_plant_upgrade\DCE\</a:t>
            </a:r>
            <a:r>
              <a:rPr lang="en-GB" dirty="0" err="1"/>
              <a:t>Steering_board</a:t>
            </a:r>
            <a:endParaRPr lang="en-GB" dirty="0"/>
          </a:p>
          <a:p>
            <a:endParaRPr lang="en-GB" dirty="0"/>
          </a:p>
          <a:p>
            <a:r>
              <a:rPr lang="en-GB" dirty="0"/>
              <a:t>Prevessin: G:\Departments\SMB\Groups\SE\HE\HE HVAC\</a:t>
            </a:r>
            <a:r>
              <a:rPr lang="en-GB" dirty="0" err="1"/>
              <a:t>Batiments</a:t>
            </a:r>
            <a:r>
              <a:rPr lang="en-GB" dirty="0"/>
              <a:t>\776 - Nouvelle </a:t>
            </a:r>
            <a:r>
              <a:rPr lang="en-GB" dirty="0" err="1"/>
              <a:t>chaufferie</a:t>
            </a:r>
            <a:r>
              <a:rPr lang="en-GB" dirty="0"/>
              <a:t>\02_DCE\</a:t>
            </a:r>
            <a:r>
              <a:rPr lang="en-GB" dirty="0" err="1"/>
              <a:t>Steering_board</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29</a:t>
            </a:fld>
            <a:endParaRPr lang="en-US"/>
          </a:p>
        </p:txBody>
      </p:sp>
    </p:spTree>
    <p:extLst>
      <p:ext uri="{BB962C8B-B14F-4D97-AF65-F5344CB8AC3E}">
        <p14:creationId xmlns:p14="http://schemas.microsoft.com/office/powerpoint/2010/main" val="9030072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highlight>
                  <a:srgbClr val="FFFF00"/>
                </a:highlight>
                <a:latin typeface="Raleway" pitchFamily="2" charset="0"/>
              </a:rPr>
              <a:t>(1 of the boilers 4MW equipped for injector for </a:t>
            </a:r>
            <a:r>
              <a:rPr lang="en-GB" sz="1200" dirty="0" err="1">
                <a:highlight>
                  <a:srgbClr val="FFFF00"/>
                </a:highlight>
                <a:latin typeface="Raleway" pitchFamily="2" charset="0"/>
              </a:rPr>
              <a:t>Gas&amp;Fuel</a:t>
            </a:r>
            <a:r>
              <a:rPr lang="en-GB" sz="1200" dirty="0">
                <a:highlight>
                  <a:srgbClr val="FFFF00"/>
                </a:highlight>
                <a:latin typeface="Raleway" pitchFamily="2" charset="0"/>
              </a:rPr>
              <a:t>, not only gas, in case of gas crisis</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30</a:t>
            </a:fld>
            <a:endParaRPr lang="en-US"/>
          </a:p>
        </p:txBody>
      </p:sp>
    </p:spTree>
    <p:extLst>
      <p:ext uri="{BB962C8B-B14F-4D97-AF65-F5344CB8AC3E}">
        <p14:creationId xmlns:p14="http://schemas.microsoft.com/office/powerpoint/2010/main" val="4139128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Gas price in 2021 with increase rate 2.5 % every year</a:t>
            </a:r>
          </a:p>
          <a:p>
            <a:endParaRPr lang="en-US" dirty="0"/>
          </a:p>
          <a:p>
            <a:endParaRPr lang="en-US" dirty="0"/>
          </a:p>
          <a:p>
            <a:r>
              <a:rPr lang="en-US" dirty="0"/>
              <a:t>Meyrin old value before update heating </a:t>
            </a:r>
          </a:p>
          <a:p>
            <a:r>
              <a:rPr lang="en-US" dirty="0"/>
              <a:t>Goal: to decrease the peaks (energy needs) instead of installing a bigger HP to cover the whole need</a:t>
            </a:r>
          </a:p>
          <a:p>
            <a:r>
              <a:rPr lang="en-US" dirty="0"/>
              <a:t>Optimization heating district to minimize the peaks and to cover max power with heat pump</a:t>
            </a: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31</a:t>
            </a:fld>
            <a:endParaRPr lang="en-US"/>
          </a:p>
        </p:txBody>
      </p:sp>
    </p:spTree>
    <p:extLst>
      <p:ext uri="{BB962C8B-B14F-4D97-AF65-F5344CB8AC3E}">
        <p14:creationId xmlns:p14="http://schemas.microsoft.com/office/powerpoint/2010/main" val="78722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a:t>
            </a:fld>
            <a:endParaRPr lang="en-US" dirty="0"/>
          </a:p>
        </p:txBody>
      </p:sp>
    </p:spTree>
    <p:extLst>
      <p:ext uri="{BB962C8B-B14F-4D97-AF65-F5344CB8AC3E}">
        <p14:creationId xmlns:p14="http://schemas.microsoft.com/office/powerpoint/2010/main" val="28417549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32</a:t>
            </a:fld>
            <a:endParaRPr lang="en-US" dirty="0"/>
          </a:p>
        </p:txBody>
      </p:sp>
    </p:spTree>
    <p:extLst>
      <p:ext uri="{BB962C8B-B14F-4D97-AF65-F5344CB8AC3E}">
        <p14:creationId xmlns:p14="http://schemas.microsoft.com/office/powerpoint/2010/main" val="25284032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161616"/>
                </a:solidFill>
                <a:effectLst/>
                <a:latin typeface="Calibri Light" panose="020F0302020204030204" pitchFamily="34" charset="0"/>
                <a:ea typeface="MS PGothic" panose="020B0600070205080204" pitchFamily="34" charset="-128"/>
              </a:rPr>
              <a:t>2084349 v.2.4</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33</a:t>
            </a:fld>
            <a:endParaRPr lang="en-US"/>
          </a:p>
        </p:txBody>
      </p:sp>
    </p:spTree>
    <p:extLst>
      <p:ext uri="{BB962C8B-B14F-4D97-AF65-F5344CB8AC3E}">
        <p14:creationId xmlns:p14="http://schemas.microsoft.com/office/powerpoint/2010/main" val="6626200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dirty="0">
                <a:solidFill>
                  <a:srgbClr val="000000"/>
                </a:solidFill>
                <a:latin typeface="Raleway" pitchFamily="2" charset="0"/>
              </a:rPr>
              <a:t>The reduction in the GAS consumption at CERN has been significant since the introduction of the Energy Saving Policy in September 2022. The optimization of the Heating District led to a big reduction in consumption, but it is important to consider that its functioning is strictly related to the temperature pattern, which could vary in the following years. </a:t>
            </a:r>
          </a:p>
          <a:p>
            <a:pPr algn="just"/>
            <a:r>
              <a:rPr lang="en-US" sz="1200" dirty="0">
                <a:solidFill>
                  <a:srgbClr val="000000"/>
                </a:solidFill>
                <a:latin typeface="Raleway" pitchFamily="2" charset="0"/>
              </a:rPr>
              <a:t>The benefits also come from a stronger awareness of the importance of energy savings. The topic has </a:t>
            </a:r>
            <a:r>
              <a:rPr lang="en-US" sz="1200" b="1" dirty="0">
                <a:solidFill>
                  <a:srgbClr val="000000"/>
                </a:solidFill>
                <a:latin typeface="Raleway" pitchFamily="2" charset="0"/>
              </a:rPr>
              <a:t>now</a:t>
            </a:r>
            <a:r>
              <a:rPr lang="en-US" sz="1200" dirty="0">
                <a:solidFill>
                  <a:srgbClr val="000000"/>
                </a:solidFill>
                <a:latin typeface="Raleway" pitchFamily="2" charset="0"/>
              </a:rPr>
              <a:t> become sensitive worldwide, but it was previously not valued enough. </a:t>
            </a:r>
          </a:p>
          <a:p>
            <a:pPr algn="just"/>
            <a:r>
              <a:rPr lang="en-US" sz="1200" dirty="0">
                <a:solidFill>
                  <a:srgbClr val="000000"/>
                </a:solidFill>
                <a:latin typeface="Raleway" pitchFamily="2" charset="0"/>
              </a:rPr>
              <a:t>Therefore, if this first attempts to decrease the consumption at CERN have been “</a:t>
            </a:r>
            <a:r>
              <a:rPr lang="en-US" sz="1200" i="1" dirty="0">
                <a:solidFill>
                  <a:srgbClr val="000000"/>
                </a:solidFill>
                <a:latin typeface="Raleway" pitchFamily="2" charset="0"/>
              </a:rPr>
              <a:t>easier</a:t>
            </a:r>
            <a:r>
              <a:rPr lang="en-US" sz="1200" dirty="0">
                <a:solidFill>
                  <a:srgbClr val="000000"/>
                </a:solidFill>
                <a:latin typeface="Raleway" pitchFamily="2" charset="0"/>
              </a:rPr>
              <a:t>” to accomplish, in the following years the challenge will be to search for new solutions to maintain the trend. </a:t>
            </a:r>
          </a:p>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34</a:t>
            </a:fld>
            <a:endParaRPr lang="en-US" dirty="0"/>
          </a:p>
        </p:txBody>
      </p:sp>
    </p:spTree>
    <p:extLst>
      <p:ext uri="{BB962C8B-B14F-4D97-AF65-F5344CB8AC3E}">
        <p14:creationId xmlns:p14="http://schemas.microsoft.com/office/powerpoint/2010/main" val="4210988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 WITH 2022</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4219615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5</a:t>
            </a:fld>
            <a:endParaRPr lang="en-US" dirty="0"/>
          </a:p>
        </p:txBody>
      </p:sp>
    </p:spTree>
    <p:extLst>
      <p:ext uri="{BB962C8B-B14F-4D97-AF65-F5344CB8AC3E}">
        <p14:creationId xmlns:p14="http://schemas.microsoft.com/office/powerpoint/2010/main" val="140174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Reduce text </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4264454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3691094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8</a:t>
            </a:fld>
            <a:endParaRPr lang="en-US" dirty="0"/>
          </a:p>
        </p:txBody>
      </p:sp>
    </p:spTree>
    <p:extLst>
      <p:ext uri="{BB962C8B-B14F-4D97-AF65-F5344CB8AC3E}">
        <p14:creationId xmlns:p14="http://schemas.microsoft.com/office/powerpoint/2010/main" val="1676550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 heating substations </a:t>
            </a:r>
          </a:p>
          <a:p>
            <a:r>
              <a:rPr lang="en-US" dirty="0"/>
              <a:t>75 technical galleries</a:t>
            </a:r>
            <a:endParaRPr lang="en-GB" dirty="0"/>
          </a:p>
          <a:p>
            <a:endParaRPr lang="en-US" b="0" dirty="0"/>
          </a:p>
          <a:p>
            <a:r>
              <a:rPr lang="en-US" b="0" dirty="0"/>
              <a:t>Pre-requisite for future optimization</a:t>
            </a:r>
          </a:p>
          <a:p>
            <a:endParaRPr lang="en-US" b="0" dirty="0"/>
          </a:p>
          <a:p>
            <a:r>
              <a:rPr lang="en-GB" sz="1200" b="0" dirty="0">
                <a:solidFill>
                  <a:schemeClr val="tx2"/>
                </a:solidFill>
                <a:highlight>
                  <a:srgbClr val="FFFF00"/>
                </a:highlight>
                <a:latin typeface="Raleway" pitchFamily="2" charset="0"/>
              </a:rPr>
              <a:t>(new automation system with PLC connected to network monitoring)</a:t>
            </a:r>
            <a:endParaRPr lang="en-GB" b="0" dirty="0"/>
          </a:p>
        </p:txBody>
      </p:sp>
      <p:sp>
        <p:nvSpPr>
          <p:cNvPr id="4" name="Slide Number Placeholder 3"/>
          <p:cNvSpPr>
            <a:spLocks noGrp="1"/>
          </p:cNvSpPr>
          <p:nvPr>
            <p:ph type="sldNum" sz="quarter" idx="5"/>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2522290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endParaRPr lang="en-US"/>
          </a:p>
        </p:txBody>
      </p:sp>
      <p:sp>
        <p:nvSpPr>
          <p:cNvPr id="9" name="Footer Placeholder 5"/>
          <p:cNvSpPr>
            <a:spLocks noGrp="1"/>
          </p:cNvSpPr>
          <p:nvPr>
            <p:ph type="ftr" sz="quarter" idx="16"/>
          </p:nvPr>
        </p:nvSpPr>
        <p:spPr bwMode="auto"/>
        <p:txBody>
          <a:bodyPr/>
          <a:lstStyle/>
          <a:p>
            <a:pPr>
              <a:defRPr/>
            </a:pP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endParaRPr lang="en-US"/>
          </a:p>
        </p:txBody>
      </p:sp>
      <p:sp>
        <p:nvSpPr>
          <p:cNvPr id="12" name="Footer Placeholder 5"/>
          <p:cNvSpPr>
            <a:spLocks noGrp="1"/>
          </p:cNvSpPr>
          <p:nvPr>
            <p:ph type="ftr" sz="quarter" idx="18"/>
          </p:nvPr>
        </p:nvSpPr>
        <p:spPr bwMode="auto"/>
        <p:txBody>
          <a:bodyPr/>
          <a:lstStyle/>
          <a:p>
            <a:pPr>
              <a:defRPr/>
            </a:pP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endParaRPr lang="en-US"/>
          </a:p>
        </p:txBody>
      </p:sp>
      <p:sp>
        <p:nvSpPr>
          <p:cNvPr id="5" name="Footer Placeholder 5"/>
          <p:cNvSpPr>
            <a:spLocks noGrp="1"/>
          </p:cNvSpPr>
          <p:nvPr>
            <p:ph type="ftr" sz="quarter" idx="11"/>
          </p:nvPr>
        </p:nvSpPr>
        <p:spPr bwMode="auto"/>
        <p:txBody>
          <a:bodyPr/>
          <a:lstStyle/>
          <a:p>
            <a:pPr>
              <a:defRPr/>
            </a:pP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pour modifier le style du titre</a:t>
            </a:r>
            <a:endParaRPr lang="en-US"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23"/>
          <p:cNvSpPr>
            <a:spLocks noGrp="1"/>
          </p:cNvSpPr>
          <p:nvPr>
            <p:ph type="dt" sz="half" idx="10"/>
          </p:nvPr>
        </p:nvSpPr>
        <p:spPr/>
        <p:txBody>
          <a:bodyPr/>
          <a:lstStyle>
            <a:lvl1pPr>
              <a:defRPr/>
            </a:lvl1pPr>
          </a:lstStyle>
          <a:p>
            <a:pPr>
              <a:defRPr/>
            </a:pPr>
            <a:endParaRPr lang="fr-FR" dirty="0"/>
          </a:p>
        </p:txBody>
      </p:sp>
      <p:sp>
        <p:nvSpPr>
          <p:cNvPr id="6" name="Espace réservé du numéro de diapositive 21"/>
          <p:cNvSpPr>
            <a:spLocks noGrp="1"/>
          </p:cNvSpPr>
          <p:nvPr>
            <p:ph type="sldNum" sz="quarter" idx="12"/>
          </p:nvPr>
        </p:nvSpPr>
        <p:spPr/>
        <p:txBody>
          <a:bodyPr/>
          <a:lstStyle>
            <a:lvl1pPr>
              <a:defRPr/>
            </a:lvl1pPr>
          </a:lstStyle>
          <a:p>
            <a:pPr>
              <a:defRPr/>
            </a:pPr>
            <a:fld id="{934680EF-AB76-4679-9ED9-4F6CD5F4F52F}" type="slidenum">
              <a:rPr lang="fr-FR"/>
              <a:pPr>
                <a:defRPr/>
              </a:pPr>
              <a:t>‹#›</a:t>
            </a:fld>
            <a:endParaRPr lang="fr-FR" dirty="0"/>
          </a:p>
        </p:txBody>
      </p:sp>
    </p:spTree>
    <p:extLst>
      <p:ext uri="{BB962C8B-B14F-4D97-AF65-F5344CB8AC3E}">
        <p14:creationId xmlns:p14="http://schemas.microsoft.com/office/powerpoint/2010/main" val="4279121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endParaRPr lang="en-US"/>
          </a:p>
        </p:txBody>
      </p:sp>
      <p:sp>
        <p:nvSpPr>
          <p:cNvPr id="6" name="Footer Placeholder 11"/>
          <p:cNvSpPr>
            <a:spLocks noGrp="1"/>
          </p:cNvSpPr>
          <p:nvPr>
            <p:ph type="ftr" sz="quarter" idx="11"/>
          </p:nvPr>
        </p:nvSpPr>
        <p:spPr bwMode="auto"/>
        <p:txBody>
          <a:bodyPr/>
          <a:lstStyle/>
          <a:p>
            <a:pPr>
              <a:defRPr/>
            </a:pP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endParaRPr lang="en-US"/>
          </a:p>
        </p:txBody>
      </p:sp>
      <p:sp>
        <p:nvSpPr>
          <p:cNvPr id="8" name="Footer Placeholder 8"/>
          <p:cNvSpPr>
            <a:spLocks noGrp="1"/>
          </p:cNvSpPr>
          <p:nvPr>
            <p:ph type="ftr" sz="quarter" idx="11"/>
          </p:nvPr>
        </p:nvSpPr>
        <p:spPr bwMode="auto"/>
        <p:txBody>
          <a:bodyPr/>
          <a:lstStyle/>
          <a:p>
            <a:pPr>
              <a:defRPr/>
            </a:pP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endParaRPr lang="en-US"/>
          </a:p>
        </p:txBody>
      </p:sp>
      <p:sp>
        <p:nvSpPr>
          <p:cNvPr id="10" name="Footer Placeholder 10"/>
          <p:cNvSpPr>
            <a:spLocks noGrp="1"/>
          </p:cNvSpPr>
          <p:nvPr>
            <p:ph type="ftr" sz="quarter" idx="11"/>
          </p:nvPr>
        </p:nvSpPr>
        <p:spPr bwMode="auto"/>
        <p:txBody>
          <a:bodyPr/>
          <a:lstStyle/>
          <a:p>
            <a:pPr>
              <a:defRPr/>
            </a:pP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endParaRPr lang="en-US"/>
          </a:p>
        </p:txBody>
      </p:sp>
      <p:sp>
        <p:nvSpPr>
          <p:cNvPr id="8" name="Footer Placeholder 7"/>
          <p:cNvSpPr>
            <a:spLocks noGrp="1"/>
          </p:cNvSpPr>
          <p:nvPr>
            <p:ph type="ftr" sz="quarter" idx="15"/>
          </p:nvPr>
        </p:nvSpPr>
        <p:spPr bwMode="auto"/>
        <p:txBody>
          <a:bodyPr/>
          <a:lstStyle/>
          <a:p>
            <a:pPr>
              <a:defRPr/>
            </a:pP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53.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chart" Target="../charts/chart6.xml"/><Relationship Id="rId5" Type="http://schemas.openxmlformats.org/officeDocument/2006/relationships/image" Target="../media/image21.sv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60.svg"/><Relationship Id="rId3" Type="http://schemas.openxmlformats.org/officeDocument/2006/relationships/image" Target="../media/image54.png"/><Relationship Id="rId7" Type="http://schemas.openxmlformats.org/officeDocument/2006/relationships/image" Target="../media/image21.svg"/><Relationship Id="rId12"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0.png"/><Relationship Id="rId11" Type="http://schemas.openxmlformats.org/officeDocument/2006/relationships/image" Target="../media/image58.svg"/><Relationship Id="rId5" Type="http://schemas.openxmlformats.org/officeDocument/2006/relationships/image" Target="../media/image56.svg"/><Relationship Id="rId10" Type="http://schemas.openxmlformats.org/officeDocument/2006/relationships/image" Target="../media/image57.png"/><Relationship Id="rId4" Type="http://schemas.openxmlformats.org/officeDocument/2006/relationships/image" Target="../media/image55.png"/><Relationship Id="rId9" Type="http://schemas.openxmlformats.org/officeDocument/2006/relationships/image" Target="../media/image9.svg"/></Relationships>
</file>

<file path=ppt/slides/_rels/slide12.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45.JPG"/><Relationship Id="rId7" Type="http://schemas.openxmlformats.org/officeDocument/2006/relationships/image" Target="../media/image62.sv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61.png"/><Relationship Id="rId11" Type="http://schemas.openxmlformats.org/officeDocument/2006/relationships/image" Target="../media/image66.svg"/><Relationship Id="rId5" Type="http://schemas.openxmlformats.org/officeDocument/2006/relationships/image" Target="../media/image21.svg"/><Relationship Id="rId10" Type="http://schemas.openxmlformats.org/officeDocument/2006/relationships/image" Target="../media/image65.png"/><Relationship Id="rId4" Type="http://schemas.openxmlformats.org/officeDocument/2006/relationships/image" Target="../media/image20.png"/><Relationship Id="rId9" Type="http://schemas.openxmlformats.org/officeDocument/2006/relationships/image" Target="../media/image64.svg"/></Relationships>
</file>

<file path=ppt/slides/_rels/slide13.xml.rels><?xml version="1.0" encoding="UTF-8" standalone="yes"?>
<Relationships xmlns="http://schemas.openxmlformats.org/package/2006/relationships"><Relationship Id="rId8" Type="http://schemas.openxmlformats.org/officeDocument/2006/relationships/image" Target="../media/image72.svg"/><Relationship Id="rId13" Type="http://schemas.openxmlformats.org/officeDocument/2006/relationships/chart" Target="../charts/chart8.xml"/><Relationship Id="rId18" Type="http://schemas.openxmlformats.org/officeDocument/2006/relationships/image" Target="../media/image76.pn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5.png"/><Relationship Id="rId17" Type="http://schemas.openxmlformats.org/officeDocument/2006/relationships/image" Target="../media/image19.svg"/><Relationship Id="rId2" Type="http://schemas.openxmlformats.org/officeDocument/2006/relationships/notesSlide" Target="../notesSlides/notesSlide13.xml"/><Relationship Id="rId16" Type="http://schemas.openxmlformats.org/officeDocument/2006/relationships/image" Target="../media/image18.png"/><Relationship Id="rId20" Type="http://schemas.openxmlformats.org/officeDocument/2006/relationships/image" Target="../media/image9.svg"/><Relationship Id="rId1" Type="http://schemas.openxmlformats.org/officeDocument/2006/relationships/slideLayout" Target="../slideLayouts/slideLayout16.xml"/><Relationship Id="rId6" Type="http://schemas.openxmlformats.org/officeDocument/2006/relationships/image" Target="../media/image70.svg"/><Relationship Id="rId11" Type="http://schemas.openxmlformats.org/officeDocument/2006/relationships/chart" Target="../charts/chart7.xml"/><Relationship Id="rId5" Type="http://schemas.openxmlformats.org/officeDocument/2006/relationships/image" Target="../media/image69.png"/><Relationship Id="rId15" Type="http://schemas.openxmlformats.org/officeDocument/2006/relationships/image" Target="../media/image21.svg"/><Relationship Id="rId10" Type="http://schemas.openxmlformats.org/officeDocument/2006/relationships/image" Target="../media/image74.svg"/><Relationship Id="rId19" Type="http://schemas.openxmlformats.org/officeDocument/2006/relationships/image" Target="../media/image8.png"/><Relationship Id="rId4" Type="http://schemas.openxmlformats.org/officeDocument/2006/relationships/image" Target="../media/image68.svg"/><Relationship Id="rId9" Type="http://schemas.openxmlformats.org/officeDocument/2006/relationships/image" Target="../media/image73.png"/><Relationship Id="rId1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7.jpeg"/><Relationship Id="rId7" Type="http://schemas.openxmlformats.org/officeDocument/2006/relationships/diagramColors" Target="../diagrams/colors2.xml"/><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notesSlide" Target="../notesSlides/notesSlide14.xml"/><Relationship Id="rId16" Type="http://schemas.openxmlformats.org/officeDocument/2006/relationships/image" Target="../media/image15.svg"/><Relationship Id="rId1" Type="http://schemas.openxmlformats.org/officeDocument/2006/relationships/slideLayout" Target="../slideLayouts/slideLayout18.xml"/><Relationship Id="rId6" Type="http://schemas.openxmlformats.org/officeDocument/2006/relationships/diagramQuickStyle" Target="../diagrams/quickStyle2.xml"/><Relationship Id="rId11" Type="http://schemas.openxmlformats.org/officeDocument/2006/relationships/image" Target="../media/image10.png"/><Relationship Id="rId5" Type="http://schemas.openxmlformats.org/officeDocument/2006/relationships/diagramLayout" Target="../diagrams/layout2.xml"/><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diagramData" Target="../diagrams/data2.xml"/><Relationship Id="rId9" Type="http://schemas.openxmlformats.org/officeDocument/2006/relationships/image" Target="../media/image8.png"/><Relationship Id="rId14" Type="http://schemas.openxmlformats.org/officeDocument/2006/relationships/image" Target="../media/image13.svg"/></Relationships>
</file>

<file path=ppt/slides/_rels/slide15.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7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chart" Target="../charts/chart9.xml"/><Relationship Id="rId5" Type="http://schemas.openxmlformats.org/officeDocument/2006/relationships/image" Target="../media/image19.svg"/><Relationship Id="rId10" Type="http://schemas.openxmlformats.org/officeDocument/2006/relationships/image" Target="../media/image79.svg"/><Relationship Id="rId4" Type="http://schemas.openxmlformats.org/officeDocument/2006/relationships/image" Target="../media/image18.png"/><Relationship Id="rId9" Type="http://schemas.openxmlformats.org/officeDocument/2006/relationships/image" Target="../media/image78.png"/></Relationships>
</file>

<file path=ppt/slides/_rels/slide16.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80.png"/><Relationship Id="rId7" Type="http://schemas.openxmlformats.org/officeDocument/2006/relationships/image" Target="../media/image19.sv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82.svg"/><Relationship Id="rId4" Type="http://schemas.openxmlformats.org/officeDocument/2006/relationships/image" Target="../media/image81.png"/></Relationships>
</file>

<file path=ppt/slides/_rels/slide17.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7.jpeg"/><Relationship Id="rId7" Type="http://schemas.openxmlformats.org/officeDocument/2006/relationships/diagramColors" Target="../diagrams/colors3.xml"/><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notesSlide" Target="../notesSlides/notesSlide17.xml"/><Relationship Id="rId16" Type="http://schemas.openxmlformats.org/officeDocument/2006/relationships/image" Target="../media/image15.svg"/><Relationship Id="rId1" Type="http://schemas.openxmlformats.org/officeDocument/2006/relationships/slideLayout" Target="../slideLayouts/slideLayout18.xml"/><Relationship Id="rId6" Type="http://schemas.openxmlformats.org/officeDocument/2006/relationships/diagramQuickStyle" Target="../diagrams/quickStyle3.xml"/><Relationship Id="rId11" Type="http://schemas.openxmlformats.org/officeDocument/2006/relationships/image" Target="../media/image10.png"/><Relationship Id="rId5" Type="http://schemas.openxmlformats.org/officeDocument/2006/relationships/diagramLayout" Target="../diagrams/layout3.xml"/><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diagramData" Target="../diagrams/data3.xml"/><Relationship Id="rId9" Type="http://schemas.openxmlformats.org/officeDocument/2006/relationships/image" Target="../media/image8.png"/><Relationship Id="rId14" Type="http://schemas.openxmlformats.org/officeDocument/2006/relationships/image" Target="../media/image13.svg"/></Relationships>
</file>

<file path=ppt/slides/_rels/slide18.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84.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image" Target="../media/image85.png"/></Relationships>
</file>

<file path=ppt/slides/_rels/slide19.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11.svg"/><Relationship Id="rId2" Type="http://schemas.openxmlformats.org/officeDocument/2006/relationships/notesSlide" Target="../notesSlides/notesSlide19.xml"/><Relationship Id="rId1" Type="http://schemas.openxmlformats.org/officeDocument/2006/relationships/slideLayout" Target="../slideLayouts/slideLayout16.xml"/><Relationship Id="rId6" Type="http://schemas.openxmlformats.org/officeDocument/2006/relationships/image" Target="../media/image10.png"/><Relationship Id="rId5" Type="http://schemas.openxmlformats.org/officeDocument/2006/relationships/image" Target="../media/image88.svg"/><Relationship Id="rId4" Type="http://schemas.openxmlformats.org/officeDocument/2006/relationships/image" Target="../media/image8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92.svg"/><Relationship Id="rId5" Type="http://schemas.openxmlformats.org/officeDocument/2006/relationships/image" Target="../media/image91.png"/><Relationship Id="rId10" Type="http://schemas.openxmlformats.org/officeDocument/2006/relationships/image" Target="../media/image11.svg"/><Relationship Id="rId4" Type="http://schemas.openxmlformats.org/officeDocument/2006/relationships/image" Target="../media/image90.svg"/><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93.png"/><Relationship Id="rId7" Type="http://schemas.openxmlformats.org/officeDocument/2006/relationships/image" Target="../media/image96.png"/><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image" Target="../media/image95.png"/><Relationship Id="rId5" Type="http://schemas.openxmlformats.org/officeDocument/2006/relationships/image" Target="../media/image92.svg"/><Relationship Id="rId4" Type="http://schemas.openxmlformats.org/officeDocument/2006/relationships/image" Target="../media/image91.png"/><Relationship Id="rId9" Type="http://schemas.openxmlformats.org/officeDocument/2006/relationships/image" Target="../media/image11.svg"/></Relationships>
</file>

<file path=ppt/slides/_rels/slide22.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7.png"/><Relationship Id="rId7" Type="http://schemas.openxmlformats.org/officeDocument/2006/relationships/image" Target="../media/image92.svg"/><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image" Target="../media/image91.png"/><Relationship Id="rId5" Type="http://schemas.openxmlformats.org/officeDocument/2006/relationships/image" Target="../media/image90.svg"/><Relationship Id="rId10" Type="http://schemas.openxmlformats.org/officeDocument/2006/relationships/image" Target="../media/image11.svg"/><Relationship Id="rId4" Type="http://schemas.openxmlformats.org/officeDocument/2006/relationships/image" Target="../media/image89.png"/><Relationship Id="rId9" Type="http://schemas.openxmlformats.org/officeDocument/2006/relationships/image" Target="../media/image10.png"/></Relationships>
</file>

<file path=ppt/slides/_rels/slide23.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92.svg"/><Relationship Id="rId7" Type="http://schemas.openxmlformats.org/officeDocument/2006/relationships/image" Target="../media/image10.png"/><Relationship Id="rId2" Type="http://schemas.openxmlformats.org/officeDocument/2006/relationships/image" Target="../media/image91.png"/><Relationship Id="rId1" Type="http://schemas.openxmlformats.org/officeDocument/2006/relationships/slideLayout" Target="../slideLayouts/slideLayout16.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24.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10.png"/><Relationship Id="rId7" Type="http://schemas.openxmlformats.org/officeDocument/2006/relationships/image" Target="../media/image103.png"/><Relationship Id="rId2" Type="http://schemas.openxmlformats.org/officeDocument/2006/relationships/chart" Target="../charts/chart12.xml"/><Relationship Id="rId1" Type="http://schemas.openxmlformats.org/officeDocument/2006/relationships/slideLayout" Target="../slideLayouts/slideLayout16.xml"/><Relationship Id="rId6" Type="http://schemas.openxmlformats.org/officeDocument/2006/relationships/image" Target="../media/image102.png"/><Relationship Id="rId5" Type="http://schemas.openxmlformats.org/officeDocument/2006/relationships/image" Target="../media/image101.png"/><Relationship Id="rId10" Type="http://schemas.openxmlformats.org/officeDocument/2006/relationships/image" Target="../media/image106.png"/><Relationship Id="rId4" Type="http://schemas.openxmlformats.org/officeDocument/2006/relationships/image" Target="../media/image11.svg"/><Relationship Id="rId9" Type="http://schemas.openxmlformats.org/officeDocument/2006/relationships/image" Target="../media/image105.png"/></Relationships>
</file>

<file path=ppt/slides/_rels/slide25.xml.rels><?xml version="1.0" encoding="UTF-8" standalone="yes"?>
<Relationships xmlns="http://schemas.openxmlformats.org/package/2006/relationships"><Relationship Id="rId8" Type="http://schemas.microsoft.com/office/2007/relationships/diagramDrawing" Target="../diagrams/drawing4.xml"/><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7.jpeg"/><Relationship Id="rId7" Type="http://schemas.openxmlformats.org/officeDocument/2006/relationships/diagramColors" Target="../diagrams/colors4.xml"/><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notesSlide" Target="../notesSlides/notesSlide23.xml"/><Relationship Id="rId16" Type="http://schemas.openxmlformats.org/officeDocument/2006/relationships/image" Target="../media/image15.svg"/><Relationship Id="rId1" Type="http://schemas.openxmlformats.org/officeDocument/2006/relationships/slideLayout" Target="../slideLayouts/slideLayout18.xml"/><Relationship Id="rId6" Type="http://schemas.openxmlformats.org/officeDocument/2006/relationships/diagramQuickStyle" Target="../diagrams/quickStyle4.xml"/><Relationship Id="rId11" Type="http://schemas.openxmlformats.org/officeDocument/2006/relationships/image" Target="../media/image10.png"/><Relationship Id="rId5" Type="http://schemas.openxmlformats.org/officeDocument/2006/relationships/diagramLayout" Target="../diagrams/layout4.xml"/><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diagramData" Target="../diagrams/data4.xml"/><Relationship Id="rId9" Type="http://schemas.openxmlformats.org/officeDocument/2006/relationships/image" Target="../media/image8.png"/><Relationship Id="rId14" Type="http://schemas.openxmlformats.org/officeDocument/2006/relationships/image" Target="../media/image13.svg"/></Relationships>
</file>

<file path=ppt/slides/_rels/slide26.xml.rels><?xml version="1.0" encoding="UTF-8" standalone="yes"?>
<Relationships xmlns="http://schemas.openxmlformats.org/package/2006/relationships"><Relationship Id="rId8" Type="http://schemas.openxmlformats.org/officeDocument/2006/relationships/image" Target="../media/image110.JPG"/><Relationship Id="rId3" Type="http://schemas.openxmlformats.org/officeDocument/2006/relationships/image" Target="../media/image12.png"/><Relationship Id="rId7" Type="http://schemas.openxmlformats.org/officeDocument/2006/relationships/image" Target="../media/image109.svg"/><Relationship Id="rId2" Type="http://schemas.openxmlformats.org/officeDocument/2006/relationships/notesSlide" Target="../notesSlides/notesSlide24.xml"/><Relationship Id="rId1" Type="http://schemas.openxmlformats.org/officeDocument/2006/relationships/slideLayout" Target="../slideLayouts/slideLayout16.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3.svg"/></Relationships>
</file>

<file path=ppt/slides/_rels/slide27.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2.png"/><Relationship Id="rId7" Type="http://schemas.microsoft.com/office/2007/relationships/hdphoto" Target="../media/hdphoto2.wdp"/><Relationship Id="rId2" Type="http://schemas.openxmlformats.org/officeDocument/2006/relationships/notesSlide" Target="../notesSlides/notesSlide25.xml"/><Relationship Id="rId1" Type="http://schemas.openxmlformats.org/officeDocument/2006/relationships/slideLayout" Target="../slideLayouts/slideLayout16.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3.svg"/></Relationships>
</file>

<file path=ppt/slides/_rels/slide2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chart" Target="../charts/chart13.xml"/><Relationship Id="rId5" Type="http://schemas.openxmlformats.org/officeDocument/2006/relationships/image" Target="../media/image13.svg"/><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6.xml"/><Relationship Id="rId5" Type="http://schemas.openxmlformats.org/officeDocument/2006/relationships/image" Target="../media/image115.png"/><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7.jpeg"/><Relationship Id="rId7" Type="http://schemas.openxmlformats.org/officeDocument/2006/relationships/diagramColors" Target="../diagrams/colors1.xml"/><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notesSlide" Target="../notesSlides/notesSlide3.xml"/><Relationship Id="rId16" Type="http://schemas.openxmlformats.org/officeDocument/2006/relationships/image" Target="../media/image15.svg"/><Relationship Id="rId1" Type="http://schemas.openxmlformats.org/officeDocument/2006/relationships/slideLayout" Target="../slideLayouts/slideLayout18.xml"/><Relationship Id="rId6" Type="http://schemas.openxmlformats.org/officeDocument/2006/relationships/diagramQuickStyle" Target="../diagrams/quickStyle1.xml"/><Relationship Id="rId11" Type="http://schemas.openxmlformats.org/officeDocument/2006/relationships/image" Target="../media/image10.png"/><Relationship Id="rId5" Type="http://schemas.openxmlformats.org/officeDocument/2006/relationships/diagramLayout" Target="../diagrams/layout1.xml"/><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diagramData" Target="../diagrams/data1.xml"/><Relationship Id="rId9" Type="http://schemas.openxmlformats.org/officeDocument/2006/relationships/image" Target="../media/image8.png"/><Relationship Id="rId14" Type="http://schemas.openxmlformats.org/officeDocument/2006/relationships/image" Target="../media/image13.svg"/></Relationships>
</file>

<file path=ppt/slides/_rels/slide30.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6.png"/><Relationship Id="rId7" Type="http://schemas.openxmlformats.org/officeDocument/2006/relationships/image" Target="../media/image13.sv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12.png"/><Relationship Id="rId5" Type="http://schemas.openxmlformats.org/officeDocument/2006/relationships/image" Target="../media/image117.png"/><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3.sv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7.jpeg"/><Relationship Id="rId7" Type="http://schemas.openxmlformats.org/officeDocument/2006/relationships/diagramColors" Target="../diagrams/colors5.xml"/><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notesSlide" Target="../notesSlides/notesSlide30.xml"/><Relationship Id="rId16" Type="http://schemas.openxmlformats.org/officeDocument/2006/relationships/image" Target="../media/image15.svg"/><Relationship Id="rId1" Type="http://schemas.openxmlformats.org/officeDocument/2006/relationships/slideLayout" Target="../slideLayouts/slideLayout18.xml"/><Relationship Id="rId6" Type="http://schemas.openxmlformats.org/officeDocument/2006/relationships/diagramQuickStyle" Target="../diagrams/quickStyle5.xml"/><Relationship Id="rId11" Type="http://schemas.openxmlformats.org/officeDocument/2006/relationships/image" Target="../media/image10.png"/><Relationship Id="rId5" Type="http://schemas.openxmlformats.org/officeDocument/2006/relationships/diagramLayout" Target="../diagrams/layout5.xml"/><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diagramData" Target="../diagrams/data5.xml"/><Relationship Id="rId9" Type="http://schemas.openxmlformats.org/officeDocument/2006/relationships/image" Target="../media/image8.png"/><Relationship Id="rId14" Type="http://schemas.openxmlformats.org/officeDocument/2006/relationships/image" Target="../media/image13.svg"/></Relationships>
</file>

<file path=ppt/slides/_rels/slide33.xml.rels><?xml version="1.0" encoding="UTF-8" standalone="yes"?>
<Relationships xmlns="http://schemas.openxmlformats.org/package/2006/relationships"><Relationship Id="rId8" Type="http://schemas.openxmlformats.org/officeDocument/2006/relationships/image" Target="../media/image124.jpeg"/><Relationship Id="rId13" Type="http://schemas.openxmlformats.org/officeDocument/2006/relationships/image" Target="../media/image128.JPG"/><Relationship Id="rId3" Type="http://schemas.openxmlformats.org/officeDocument/2006/relationships/image" Target="../media/image12.png"/><Relationship Id="rId7" Type="http://schemas.openxmlformats.org/officeDocument/2006/relationships/image" Target="../media/image123.png"/><Relationship Id="rId12" Type="http://schemas.openxmlformats.org/officeDocument/2006/relationships/image" Target="../media/image127.JPG"/><Relationship Id="rId2" Type="http://schemas.openxmlformats.org/officeDocument/2006/relationships/notesSlide" Target="../notesSlides/notesSlide31.xml"/><Relationship Id="rId1" Type="http://schemas.openxmlformats.org/officeDocument/2006/relationships/slideLayout" Target="../slideLayouts/slideLayout16.xml"/><Relationship Id="rId6" Type="http://schemas.openxmlformats.org/officeDocument/2006/relationships/image" Target="../media/image122.jpeg"/><Relationship Id="rId11" Type="http://schemas.openxmlformats.org/officeDocument/2006/relationships/image" Target="../media/image126.svg"/><Relationship Id="rId5" Type="http://schemas.openxmlformats.org/officeDocument/2006/relationships/image" Target="../media/image121.jpeg"/><Relationship Id="rId10" Type="http://schemas.openxmlformats.org/officeDocument/2006/relationships/image" Target="../media/image78.png"/><Relationship Id="rId4" Type="http://schemas.openxmlformats.org/officeDocument/2006/relationships/image" Target="../media/image13.svg"/><Relationship Id="rId9" Type="http://schemas.openxmlformats.org/officeDocument/2006/relationships/image" Target="../media/image125.png"/><Relationship Id="rId14" Type="http://schemas.openxmlformats.org/officeDocument/2006/relationships/image" Target="../media/image129.JPG"/></Relationships>
</file>

<file path=ppt/slides/_rels/slide34.xml.rels><?xml version="1.0" encoding="UTF-8" standalone="yes"?>
<Relationships xmlns="http://schemas.openxmlformats.org/package/2006/relationships"><Relationship Id="rId8" Type="http://schemas.openxmlformats.org/officeDocument/2006/relationships/image" Target="../media/image133.svg"/><Relationship Id="rId3" Type="http://schemas.openxmlformats.org/officeDocument/2006/relationships/image" Target="../media/image20.png"/><Relationship Id="rId7" Type="http://schemas.openxmlformats.org/officeDocument/2006/relationships/image" Target="../media/image132.png"/><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image" Target="../media/image131.svg"/><Relationship Id="rId11" Type="http://schemas.openxmlformats.org/officeDocument/2006/relationships/image" Target="../media/image136.gif"/><Relationship Id="rId5" Type="http://schemas.openxmlformats.org/officeDocument/2006/relationships/image" Target="../media/image130.png"/><Relationship Id="rId10" Type="http://schemas.openxmlformats.org/officeDocument/2006/relationships/image" Target="../media/image135.svg"/><Relationship Id="rId4" Type="http://schemas.openxmlformats.org/officeDocument/2006/relationships/image" Target="../media/image21.svg"/><Relationship Id="rId9" Type="http://schemas.openxmlformats.org/officeDocument/2006/relationships/image" Target="../media/image13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chart" Target="../charts/chart1.xml"/><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7.jpeg"/><Relationship Id="rId21" Type="http://schemas.openxmlformats.org/officeDocument/2006/relationships/image" Target="../media/image38.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34.svg"/><Relationship Id="rId25" Type="http://schemas.openxmlformats.org/officeDocument/2006/relationships/image" Target="../media/image9.svg"/><Relationship Id="rId2" Type="http://schemas.openxmlformats.org/officeDocument/2006/relationships/notesSlide" Target="../notesSlides/notesSlide5.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18.xml"/><Relationship Id="rId6" Type="http://schemas.openxmlformats.org/officeDocument/2006/relationships/image" Target="../media/image23.png"/><Relationship Id="rId11" Type="http://schemas.openxmlformats.org/officeDocument/2006/relationships/image" Target="../media/image28.svg"/><Relationship Id="rId24" Type="http://schemas.openxmlformats.org/officeDocument/2006/relationships/image" Target="../media/image8.png"/><Relationship Id="rId5" Type="http://schemas.microsoft.com/office/2007/relationships/hdphoto" Target="../media/hdphoto1.wdp"/><Relationship Id="rId15" Type="http://schemas.openxmlformats.org/officeDocument/2006/relationships/image" Target="../media/image32.svg"/><Relationship Id="rId23" Type="http://schemas.openxmlformats.org/officeDocument/2006/relationships/image" Target="../media/image40.svg"/><Relationship Id="rId10" Type="http://schemas.openxmlformats.org/officeDocument/2006/relationships/image" Target="../media/image27.png"/><Relationship Id="rId19" Type="http://schemas.openxmlformats.org/officeDocument/2006/relationships/image" Target="../media/image36.svg"/><Relationship Id="rId4" Type="http://schemas.openxmlformats.org/officeDocument/2006/relationships/image" Target="../media/image22.png"/><Relationship Id="rId9" Type="http://schemas.openxmlformats.org/officeDocument/2006/relationships/image" Target="../media/image26.svg"/><Relationship Id="rId14" Type="http://schemas.openxmlformats.org/officeDocument/2006/relationships/image" Target="../media/image31.png"/><Relationship Id="rId22" Type="http://schemas.openxmlformats.org/officeDocument/2006/relationships/image" Target="../media/image39.png"/></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chart" Target="../charts/chart3.xml"/><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40.svg"/><Relationship Id="rId4" Type="http://schemas.openxmlformats.org/officeDocument/2006/relationships/image" Target="../media/image41.png"/><Relationship Id="rId9" Type="http://schemas.openxmlformats.org/officeDocument/2006/relationships/image" Target="../media/image39.png"/></Relationships>
</file>

<file path=ppt/slides/_rels/slide7.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2.jpe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chart" Target="../charts/chart5.xml"/><Relationship Id="rId7" Type="http://schemas.openxmlformats.org/officeDocument/2006/relationships/image" Target="../media/image19.svg"/><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media/image18.png"/><Relationship Id="rId5" Type="http://schemas.openxmlformats.org/officeDocument/2006/relationships/image" Target="../media/image43.png"/><Relationship Id="rId4" Type="http://schemas.openxmlformats.org/officeDocument/2006/relationships/hyperlink" Target="https://edh.cern.ch/edhcat/Browser?command=showPage&amp;argument=6498&amp;top=6498&amp;objid=%24%24EDH7ogfl97pa&amp;showAdvanced=&amp;scem=&amp;keywords=" TargetMode="External"/><Relationship Id="rId9" Type="http://schemas.openxmlformats.org/officeDocument/2006/relationships/image" Target="../media/image9.svg"/></Relationships>
</file>

<file path=ppt/slides/_rels/slide9.xml.rels><?xml version="1.0" encoding="UTF-8" standalone="yes"?>
<Relationships xmlns="http://schemas.openxmlformats.org/package/2006/relationships"><Relationship Id="rId8" Type="http://schemas.openxmlformats.org/officeDocument/2006/relationships/image" Target="../media/image47.jpeg"/><Relationship Id="rId13" Type="http://schemas.openxmlformats.org/officeDocument/2006/relationships/image" Target="../media/image20.png"/><Relationship Id="rId18" Type="http://schemas.openxmlformats.org/officeDocument/2006/relationships/image" Target="../media/image40.svg"/><Relationship Id="rId3" Type="http://schemas.openxmlformats.org/officeDocument/2006/relationships/slideLayout" Target="../slideLayouts/slideLayout16.xml"/><Relationship Id="rId7" Type="http://schemas.openxmlformats.org/officeDocument/2006/relationships/image" Target="../media/image46.jpg"/><Relationship Id="rId12" Type="http://schemas.openxmlformats.org/officeDocument/2006/relationships/image" Target="../media/image49.JPG"/><Relationship Id="rId17" Type="http://schemas.openxmlformats.org/officeDocument/2006/relationships/image" Target="../media/image39.png"/><Relationship Id="rId2" Type="http://schemas.openxmlformats.org/officeDocument/2006/relationships/video" Target="../media/media1.MOV"/><Relationship Id="rId16" Type="http://schemas.openxmlformats.org/officeDocument/2006/relationships/image" Target="../media/image51.svg"/><Relationship Id="rId1" Type="http://schemas.microsoft.com/office/2007/relationships/media" Target="../media/media1.MOV"/><Relationship Id="rId6" Type="http://schemas.openxmlformats.org/officeDocument/2006/relationships/image" Target="../media/image45.JPG"/><Relationship Id="rId11" Type="http://schemas.openxmlformats.org/officeDocument/2006/relationships/image" Target="../media/image48.JPG"/><Relationship Id="rId5" Type="http://schemas.openxmlformats.org/officeDocument/2006/relationships/image" Target="../media/image44.png"/><Relationship Id="rId15" Type="http://schemas.openxmlformats.org/officeDocument/2006/relationships/image" Target="../media/image50.png"/><Relationship Id="rId10" Type="http://schemas.openxmlformats.org/officeDocument/2006/relationships/image" Target="../media/image9.svg"/><Relationship Id="rId19" Type="http://schemas.openxmlformats.org/officeDocument/2006/relationships/image" Target="../media/image52.png"/><Relationship Id="rId4" Type="http://schemas.openxmlformats.org/officeDocument/2006/relationships/notesSlide" Target="../notesSlides/notesSlide9.xml"/><Relationship Id="rId9" Type="http://schemas.openxmlformats.org/officeDocument/2006/relationships/image" Target="../media/image8.png"/><Relationship Id="rId1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9" y="3356992"/>
            <a:ext cx="11016604" cy="1656184"/>
          </a:xfrm>
        </p:spPr>
        <p:txBody>
          <a:bodyPr/>
          <a:lstStyle/>
          <a:p>
            <a:r>
              <a:rPr lang="en-US" sz="4000" b="1" dirty="0">
                <a:latin typeface="Raleway" pitchFamily="2" charset="0"/>
              </a:rPr>
              <a:t>ENERGY SAVING: </a:t>
            </a:r>
            <a:r>
              <a:rPr lang="en-US" sz="4000" dirty="0">
                <a:latin typeface="Raleway" pitchFamily="2" charset="0"/>
              </a:rPr>
              <a:t>PLANS &amp; ACHIEVEMENTS</a:t>
            </a:r>
            <a:br>
              <a:rPr lang="en-US" sz="4800" dirty="0">
                <a:latin typeface="Raleway" pitchFamily="2" charset="0"/>
              </a:rPr>
            </a:br>
            <a:r>
              <a:rPr lang="en-US" sz="2400" b="0" dirty="0">
                <a:latin typeface="Raleway" pitchFamily="2" charset="0"/>
              </a:rPr>
              <a:t>Analysis of the energy consumption in CERN Sites &amp; Future Perspectives</a:t>
            </a:r>
            <a:endParaRPr lang="fr-FR" sz="4800" b="0" dirty="0">
              <a:highlight>
                <a:srgbClr val="FFFF00"/>
              </a:highlight>
            </a:endParaRPr>
          </a:p>
        </p:txBody>
      </p:sp>
      <p:sp>
        <p:nvSpPr>
          <p:cNvPr id="5" name="Subtitle 2"/>
          <p:cNvSpPr>
            <a:spLocks noGrp="1"/>
          </p:cNvSpPr>
          <p:nvPr>
            <p:ph type="subTitle" idx="1"/>
          </p:nvPr>
        </p:nvSpPr>
        <p:spPr bwMode="auto">
          <a:xfrm>
            <a:off x="377056" y="5318323"/>
            <a:ext cx="11376026" cy="803787"/>
          </a:xfrm>
        </p:spPr>
        <p:txBody>
          <a:bodyPr/>
          <a:lstStyle/>
          <a:p>
            <a:pPr algn="r">
              <a:defRPr/>
            </a:pPr>
            <a:br>
              <a:rPr lang="en-US" sz="1800" dirty="0"/>
            </a:br>
            <a:r>
              <a:rPr lang="en-US" sz="1800" dirty="0"/>
              <a:t>Michela LAGIOIA</a:t>
            </a:r>
            <a:br>
              <a:rPr lang="en-US" sz="1800" dirty="0"/>
            </a:br>
            <a:r>
              <a:rPr lang="en-US" sz="1800" dirty="0"/>
              <a:t>Guillaume ROUGE</a:t>
            </a:r>
            <a:endParaRPr dirty="0"/>
          </a:p>
          <a:p>
            <a:pPr algn="r">
              <a:defRPr/>
            </a:pPr>
            <a:r>
              <a:rPr lang="en-US" sz="1800" dirty="0"/>
              <a:t>30/05/2023</a:t>
            </a:r>
            <a:endParaRPr lang="en-US" dirty="0"/>
          </a:p>
        </p:txBody>
      </p:sp>
      <p:sp>
        <p:nvSpPr>
          <p:cNvPr id="7" name="TextBox 6">
            <a:extLst>
              <a:ext uri="{FF2B5EF4-FFF2-40B4-BE49-F238E27FC236}">
                <a16:creationId xmlns:a16="http://schemas.microsoft.com/office/drawing/2014/main" id="{D6AC1849-7957-4848-A130-F98212CB9F20}"/>
              </a:ext>
            </a:extLst>
          </p:cNvPr>
          <p:cNvSpPr txBox="1"/>
          <p:nvPr/>
        </p:nvSpPr>
        <p:spPr bwMode="auto">
          <a:xfrm>
            <a:off x="295808" y="5097231"/>
            <a:ext cx="11016604" cy="523220"/>
          </a:xfrm>
          <a:prstGeom prst="rect">
            <a:avLst/>
          </a:prstGeom>
          <a:noFill/>
        </p:spPr>
        <p:txBody>
          <a:bodyPr wrap="square" rtlCol="0">
            <a:spAutoFit/>
          </a:bodyPr>
          <a:lstStyle/>
          <a:p>
            <a:pPr algn="l"/>
            <a:r>
              <a:rPr lang="en-US" sz="2800" dirty="0">
                <a:solidFill>
                  <a:schemeClr val="bg1"/>
                </a:solidFill>
                <a:latin typeface="Raleway" pitchFamily="2" charset="0"/>
              </a:rPr>
              <a:t>SCE-SAM-IN: HVAC, Sanitary and Electricity </a:t>
            </a:r>
          </a:p>
        </p:txBody>
      </p:sp>
      <p:sp>
        <p:nvSpPr>
          <p:cNvPr id="8" name="TextBox 7">
            <a:extLst>
              <a:ext uri="{FF2B5EF4-FFF2-40B4-BE49-F238E27FC236}">
                <a16:creationId xmlns:a16="http://schemas.microsoft.com/office/drawing/2014/main" id="{F04DA17E-BD63-37BB-2924-A19711058D1F}"/>
              </a:ext>
            </a:extLst>
          </p:cNvPr>
          <p:cNvSpPr txBox="1"/>
          <p:nvPr/>
        </p:nvSpPr>
        <p:spPr bwMode="auto">
          <a:xfrm>
            <a:off x="263352" y="6239138"/>
            <a:ext cx="6100354" cy="307777"/>
          </a:xfrm>
          <a:prstGeom prst="rect">
            <a:avLst/>
          </a:prstGeom>
          <a:noFill/>
        </p:spPr>
        <p:txBody>
          <a:bodyPr wrap="square">
            <a:spAutoFit/>
          </a:bodyPr>
          <a:lstStyle/>
          <a:p>
            <a:pPr>
              <a:spcAft>
                <a:spcPts val="600"/>
              </a:spcAft>
            </a:pPr>
            <a:r>
              <a:rPr lang="en-US" sz="1400" i="1" dirty="0">
                <a:solidFill>
                  <a:schemeClr val="bg1"/>
                </a:solidFill>
                <a:latin typeface="Raleway" pitchFamily="2" charset="0"/>
              </a:rPr>
              <a:t>SCE – Site and Civil Engineering</a:t>
            </a:r>
            <a:endParaRPr lang="en-GB" sz="1400" i="1" dirty="0">
              <a:solidFill>
                <a:schemeClr val="bg1"/>
              </a:solidFill>
              <a:latin typeface="Raleway"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6114BDB-2CF4-1340-3308-3C6808045826}"/>
              </a:ext>
            </a:extLst>
          </p:cNvPr>
          <p:cNvPicPr>
            <a:picLocks noChangeAspect="1"/>
          </p:cNvPicPr>
          <p:nvPr/>
        </p:nvPicPr>
        <p:blipFill rotWithShape="1">
          <a:blip r:embed="rId3">
            <a:alphaModFix amt="20000"/>
          </a:blip>
          <a:srcRect t="9224" b="11551"/>
          <a:stretch/>
        </p:blipFill>
        <p:spPr>
          <a:xfrm>
            <a:off x="-3047" y="10"/>
            <a:ext cx="12191999" cy="6857990"/>
          </a:xfrm>
          <a:prstGeom prst="rect">
            <a:avLst/>
          </a:prstGeom>
        </p:spPr>
      </p:pic>
      <p:sp>
        <p:nvSpPr>
          <p:cNvPr id="11" name="Title 8">
            <a:extLst>
              <a:ext uri="{FF2B5EF4-FFF2-40B4-BE49-F238E27FC236}">
                <a16:creationId xmlns:a16="http://schemas.microsoft.com/office/drawing/2014/main" id="{F3926ACA-A4F5-7AD6-5896-00B5AD1CC023}"/>
              </a:ext>
            </a:extLst>
          </p:cNvPr>
          <p:cNvSpPr txBox="1">
            <a:spLocks/>
          </p:cNvSpPr>
          <p:nvPr/>
        </p:nvSpPr>
        <p:spPr>
          <a:xfrm>
            <a:off x="838200" y="458856"/>
            <a:ext cx="10515600" cy="79376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b="1" dirty="0">
                <a:solidFill>
                  <a:schemeClr val="bg2">
                    <a:lumMod val="10000"/>
                  </a:schemeClr>
                </a:solidFill>
                <a:latin typeface="Raleway" pitchFamily="2" charset="0"/>
              </a:rPr>
              <a:t>S4: OPTIMIZATION OF THE HEATING DISTRICT</a:t>
            </a:r>
          </a:p>
          <a:p>
            <a:pPr algn="ctr"/>
            <a:r>
              <a:rPr lang="en-US" sz="1800" dirty="0">
                <a:solidFill>
                  <a:schemeClr val="bg2">
                    <a:lumMod val="10000"/>
                  </a:schemeClr>
                </a:solidFill>
                <a:latin typeface="Raleway" pitchFamily="2" charset="0"/>
              </a:rPr>
              <a:t>Decrease of the Temperature in the district and delay the start of the heating</a:t>
            </a:r>
            <a:endParaRPr lang="en-GB" sz="1800" dirty="0">
              <a:solidFill>
                <a:schemeClr val="bg2">
                  <a:lumMod val="10000"/>
                </a:schemeClr>
              </a:solidFill>
              <a:latin typeface="Raleway" pitchFamily="2" charset="0"/>
            </a:endParaRPr>
          </a:p>
        </p:txBody>
      </p:sp>
      <p:sp>
        <p:nvSpPr>
          <p:cNvPr id="14" name="TextBox 13">
            <a:extLst>
              <a:ext uri="{FF2B5EF4-FFF2-40B4-BE49-F238E27FC236}">
                <a16:creationId xmlns:a16="http://schemas.microsoft.com/office/drawing/2014/main" id="{078EB955-A0FF-FC56-5FDC-0F55EF224384}"/>
              </a:ext>
            </a:extLst>
          </p:cNvPr>
          <p:cNvSpPr txBox="1"/>
          <p:nvPr/>
        </p:nvSpPr>
        <p:spPr>
          <a:xfrm>
            <a:off x="178976" y="1153716"/>
            <a:ext cx="11749672" cy="1723549"/>
          </a:xfrm>
          <a:prstGeom prst="rect">
            <a:avLst/>
          </a:prstGeom>
          <a:noFill/>
        </p:spPr>
        <p:txBody>
          <a:bodyPr wrap="square" rtlCol="0">
            <a:spAutoFit/>
          </a:bodyPr>
          <a:lstStyle/>
          <a:p>
            <a:pPr algn="just"/>
            <a:r>
              <a:rPr lang="en-GB" dirty="0">
                <a:solidFill>
                  <a:schemeClr val="tx2"/>
                </a:solidFill>
                <a:latin typeface="Raleway" pitchFamily="2" charset="0"/>
              </a:rPr>
              <a:t>The decrease of temperature in the heating district represents another possible solution to save energy: the proposal is to </a:t>
            </a:r>
            <a:r>
              <a:rPr lang="en-GB" b="1" dirty="0">
                <a:solidFill>
                  <a:schemeClr val="tx2"/>
                </a:solidFill>
                <a:latin typeface="Raleway" pitchFamily="2" charset="0"/>
              </a:rPr>
              <a:t>reduce the temperature at the delivery point of the boiler. </a:t>
            </a:r>
            <a:r>
              <a:rPr lang="en-GB" dirty="0">
                <a:solidFill>
                  <a:schemeClr val="tx2"/>
                </a:solidFill>
                <a:latin typeface="Raleway" pitchFamily="2" charset="0"/>
              </a:rPr>
              <a:t>Moreover, the </a:t>
            </a:r>
            <a:r>
              <a:rPr lang="en-GB" b="1" dirty="0">
                <a:solidFill>
                  <a:schemeClr val="tx2"/>
                </a:solidFill>
                <a:latin typeface="Raleway" pitchFamily="2" charset="0"/>
              </a:rPr>
              <a:t>starting day of the heating district </a:t>
            </a:r>
            <a:r>
              <a:rPr lang="en-GB" dirty="0">
                <a:solidFill>
                  <a:schemeClr val="tx2"/>
                </a:solidFill>
                <a:latin typeface="Raleway" pitchFamily="2" charset="0"/>
              </a:rPr>
              <a:t>is generally scheduled for the 1</a:t>
            </a:r>
            <a:r>
              <a:rPr lang="en-GB" baseline="30000" dirty="0">
                <a:solidFill>
                  <a:schemeClr val="tx2"/>
                </a:solidFill>
                <a:latin typeface="Raleway" pitchFamily="2" charset="0"/>
              </a:rPr>
              <a:t>st</a:t>
            </a:r>
            <a:r>
              <a:rPr lang="en-GB" dirty="0">
                <a:solidFill>
                  <a:schemeClr val="tx2"/>
                </a:solidFill>
                <a:latin typeface="Raleway" pitchFamily="2" charset="0"/>
              </a:rPr>
              <a:t> of October: this date could be adjusted depending on the needs, according to the external temperature reached. In the estimation below, it has been considered </a:t>
            </a:r>
            <a:r>
              <a:rPr lang="en-GB" b="1" dirty="0">
                <a:solidFill>
                  <a:schemeClr val="tx2"/>
                </a:solidFill>
                <a:latin typeface="Raleway" pitchFamily="2" charset="0"/>
              </a:rPr>
              <a:t>a delay of 5 days</a:t>
            </a:r>
            <a:r>
              <a:rPr lang="en-GB" dirty="0">
                <a:solidFill>
                  <a:schemeClr val="tx2"/>
                </a:solidFill>
                <a:latin typeface="Raleway" pitchFamily="2" charset="0"/>
              </a:rPr>
              <a:t>. </a:t>
            </a:r>
          </a:p>
          <a:p>
            <a:pPr algn="just"/>
            <a:r>
              <a:rPr lang="en-GB" sz="1600" dirty="0">
                <a:solidFill>
                  <a:schemeClr val="tx2"/>
                </a:solidFill>
                <a:latin typeface="Raleway" pitchFamily="2" charset="0"/>
              </a:rPr>
              <a:t> </a:t>
            </a:r>
          </a:p>
        </p:txBody>
      </p:sp>
      <p:graphicFrame>
        <p:nvGraphicFramePr>
          <p:cNvPr id="15" name="Table 14">
            <a:extLst>
              <a:ext uri="{FF2B5EF4-FFF2-40B4-BE49-F238E27FC236}">
                <a16:creationId xmlns:a16="http://schemas.microsoft.com/office/drawing/2014/main" id="{4B2E0CE4-01A6-8E42-F320-A9530253ED85}"/>
              </a:ext>
            </a:extLst>
          </p:cNvPr>
          <p:cNvGraphicFramePr>
            <a:graphicFrameLocks noGrp="1"/>
          </p:cNvGraphicFramePr>
          <p:nvPr/>
        </p:nvGraphicFramePr>
        <p:xfrm>
          <a:off x="263353" y="2636912"/>
          <a:ext cx="6826808" cy="3470229"/>
        </p:xfrm>
        <a:graphic>
          <a:graphicData uri="http://schemas.openxmlformats.org/drawingml/2006/table">
            <a:tbl>
              <a:tblPr/>
              <a:tblGrid>
                <a:gridCol w="2704631">
                  <a:extLst>
                    <a:ext uri="{9D8B030D-6E8A-4147-A177-3AD203B41FA5}">
                      <a16:colId xmlns:a16="http://schemas.microsoft.com/office/drawing/2014/main" val="791329097"/>
                    </a:ext>
                  </a:extLst>
                </a:gridCol>
                <a:gridCol w="1171823">
                  <a:extLst>
                    <a:ext uri="{9D8B030D-6E8A-4147-A177-3AD203B41FA5}">
                      <a16:colId xmlns:a16="http://schemas.microsoft.com/office/drawing/2014/main" val="671011389"/>
                    </a:ext>
                  </a:extLst>
                </a:gridCol>
                <a:gridCol w="1548936">
                  <a:extLst>
                    <a:ext uri="{9D8B030D-6E8A-4147-A177-3AD203B41FA5}">
                      <a16:colId xmlns:a16="http://schemas.microsoft.com/office/drawing/2014/main" val="3632258214"/>
                    </a:ext>
                  </a:extLst>
                </a:gridCol>
                <a:gridCol w="1401418">
                  <a:extLst>
                    <a:ext uri="{9D8B030D-6E8A-4147-A177-3AD203B41FA5}">
                      <a16:colId xmlns:a16="http://schemas.microsoft.com/office/drawing/2014/main" val="4272214402"/>
                    </a:ext>
                  </a:extLst>
                </a:gridCol>
              </a:tblGrid>
              <a:tr h="379248">
                <a:tc gridSpan="2">
                  <a:txBody>
                    <a:bodyPr/>
                    <a:lstStyle/>
                    <a:p>
                      <a:pPr algn="ctr" fontAlgn="b"/>
                      <a:r>
                        <a:rPr lang="en-US" sz="1800" b="1" i="0" u="none" strike="noStrike" dirty="0">
                          <a:solidFill>
                            <a:schemeClr val="bg1"/>
                          </a:solidFill>
                          <a:effectLst/>
                          <a:latin typeface="Raleway" pitchFamily="2" charset="0"/>
                        </a:rPr>
                        <a:t>PROPOSAL</a:t>
                      </a:r>
                      <a:endParaRPr lang="en-GB" sz="1800" b="1" i="0" u="none" strike="noStrike" dirty="0">
                        <a:solidFill>
                          <a:schemeClr val="bg1"/>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tx1">
                        <a:lumMod val="75000"/>
                      </a:schemeClr>
                    </a:solidFill>
                  </a:tcPr>
                </a:tc>
                <a:tc hMerge="1">
                  <a:txBody>
                    <a:bodyPr/>
                    <a:lstStyle/>
                    <a:p>
                      <a:pPr algn="ctr" fontAlgn="b"/>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400" b="1" i="0" u="none" strike="noStrike" dirty="0">
                          <a:solidFill>
                            <a:schemeClr val="bg1"/>
                          </a:solidFill>
                          <a:effectLst/>
                          <a:latin typeface="Raleway" pitchFamily="2" charset="0"/>
                        </a:rPr>
                        <a:t>-1°C IN THE DISTRICT</a:t>
                      </a:r>
                      <a:endParaRPr lang="en-GB" sz="1400" b="1" i="0" u="none" strike="noStrike" dirty="0">
                        <a:solidFill>
                          <a:schemeClr val="bg1"/>
                        </a:solidFill>
                        <a:effectLst/>
                        <a:latin typeface="Raleway" pitchFamily="2" charset="0"/>
                      </a:endParaRPr>
                    </a:p>
                  </a:txBody>
                  <a:tcPr marL="9525" marR="9525" marT="9525" marB="0" anchor="ctr">
                    <a:solidFill>
                      <a:schemeClr val="tx1">
                        <a:lumMod val="75000"/>
                      </a:schemeClr>
                    </a:solidFill>
                  </a:tcPr>
                </a:tc>
                <a:tc>
                  <a:txBody>
                    <a:bodyPr/>
                    <a:lstStyle/>
                    <a:p>
                      <a:pPr algn="ctr" fontAlgn="b"/>
                      <a:r>
                        <a:rPr lang="en-US" sz="1400" b="1" i="0" u="none" strike="noStrike" dirty="0">
                          <a:solidFill>
                            <a:schemeClr val="bg1"/>
                          </a:solidFill>
                          <a:effectLst/>
                          <a:latin typeface="Raleway" pitchFamily="2" charset="0"/>
                        </a:rPr>
                        <a:t>5 DAYS DELAY</a:t>
                      </a:r>
                    </a:p>
                  </a:txBody>
                  <a:tcPr marL="9525" marR="9525" marT="9525" marB="0" anchor="ctr">
                    <a:solidFill>
                      <a:schemeClr val="tx1">
                        <a:lumMod val="75000"/>
                      </a:schemeClr>
                    </a:solidFill>
                  </a:tcPr>
                </a:tc>
                <a:extLst>
                  <a:ext uri="{0D108BD9-81ED-4DB2-BD59-A6C34878D82A}">
                    <a16:rowId xmlns:a16="http://schemas.microsoft.com/office/drawing/2014/main" val="1967328442"/>
                  </a:ext>
                </a:extLst>
              </a:tr>
              <a:tr h="379248">
                <a:tc>
                  <a:txBody>
                    <a:bodyPr/>
                    <a:lstStyle/>
                    <a:p>
                      <a:pPr algn="ctr" fontAlgn="b"/>
                      <a:r>
                        <a:rPr lang="en-GB" sz="1800" b="1" u="none" strike="noStrike" dirty="0">
                          <a:solidFill>
                            <a:schemeClr val="bg1"/>
                          </a:solidFill>
                          <a:effectLst/>
                          <a:latin typeface="Raleway" pitchFamily="2" charset="0"/>
                        </a:rPr>
                        <a:t>Energy involved</a:t>
                      </a:r>
                      <a:endParaRPr lang="en-GB" sz="18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400" u="none" strike="noStrike" dirty="0">
                          <a:solidFill>
                            <a:schemeClr val="tx2"/>
                          </a:solidFill>
                          <a:effectLst/>
                          <a:latin typeface="Raleway" pitchFamily="2" charset="0"/>
                        </a:rPr>
                        <a:t>[Type]</a:t>
                      </a:r>
                      <a:endParaRPr lang="en-GB" sz="14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1" i="0" u="none" strike="noStrike" dirty="0">
                          <a:solidFill>
                            <a:srgbClr val="00B050"/>
                          </a:solidFill>
                          <a:effectLst/>
                          <a:latin typeface="Raleway" pitchFamily="2" charset="0"/>
                        </a:rPr>
                        <a:t>GAS</a:t>
                      </a:r>
                      <a:endParaRPr lang="en-GB" sz="1600" b="1" i="0" u="none" strike="noStrike" dirty="0">
                        <a:solidFill>
                          <a:srgbClr val="00B050"/>
                        </a:solidFill>
                        <a:effectLst/>
                        <a:latin typeface="Raleway" pitchFamily="2" charset="0"/>
                      </a:endParaRPr>
                    </a:p>
                  </a:txBody>
                  <a:tcPr marL="9525" marR="9525" marT="9525" marB="0" anchor="ctr">
                    <a:solidFill>
                      <a:schemeClr val="bg1"/>
                    </a:solidFill>
                  </a:tcPr>
                </a:tc>
                <a:tc>
                  <a:txBody>
                    <a:bodyPr/>
                    <a:lstStyle/>
                    <a:p>
                      <a:pPr algn="ctr" fontAlgn="b"/>
                      <a:r>
                        <a:rPr lang="en-US" sz="1600" b="1" i="0" u="none" strike="noStrike" dirty="0">
                          <a:solidFill>
                            <a:srgbClr val="006600"/>
                          </a:solidFill>
                          <a:effectLst/>
                          <a:latin typeface="Raleway" pitchFamily="2" charset="0"/>
                        </a:rPr>
                        <a:t>GAS</a:t>
                      </a:r>
                    </a:p>
                  </a:txBody>
                  <a:tcPr marL="9525" marR="9525" marT="9525" marB="0" anchor="ctr">
                    <a:solidFill>
                      <a:schemeClr val="bg1"/>
                    </a:solidFill>
                  </a:tcPr>
                </a:tc>
                <a:extLst>
                  <a:ext uri="{0D108BD9-81ED-4DB2-BD59-A6C34878D82A}">
                    <a16:rowId xmlns:a16="http://schemas.microsoft.com/office/drawing/2014/main" val="3724299637"/>
                  </a:ext>
                </a:extLst>
              </a:tr>
              <a:tr h="379248">
                <a:tc>
                  <a:txBody>
                    <a:bodyPr/>
                    <a:lstStyle/>
                    <a:p>
                      <a:pPr algn="ctr" fontAlgn="b"/>
                      <a:r>
                        <a:rPr lang="en-US" sz="1800" b="1" i="0" u="none" strike="noStrike" dirty="0">
                          <a:solidFill>
                            <a:schemeClr val="bg1"/>
                          </a:solidFill>
                          <a:effectLst/>
                          <a:latin typeface="Raleway" pitchFamily="2" charset="0"/>
                        </a:rPr>
                        <a:t>Investment costs</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US" sz="1400" b="0" i="0" u="none" strike="noStrike" dirty="0">
                          <a:solidFill>
                            <a:schemeClr val="tx2"/>
                          </a:solidFill>
                          <a:effectLst/>
                          <a:latin typeface="Raleway" pitchFamily="2" charset="0"/>
                        </a:rPr>
                        <a:t>[CHF]</a:t>
                      </a:r>
                      <a:endParaRPr lang="en-GB" sz="14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3091068351"/>
                  </a:ext>
                </a:extLst>
              </a:tr>
              <a:tr h="379248">
                <a:tc>
                  <a:txBody>
                    <a:bodyPr/>
                    <a:lstStyle/>
                    <a:p>
                      <a:pPr algn="ctr" fontAlgn="b"/>
                      <a:r>
                        <a:rPr lang="en-GB" sz="1800" b="1" u="none" strike="noStrike" dirty="0">
                          <a:solidFill>
                            <a:schemeClr val="bg1"/>
                          </a:solidFill>
                          <a:effectLst/>
                          <a:latin typeface="Raleway" pitchFamily="2" charset="0"/>
                        </a:rPr>
                        <a:t>Objective of reduction</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400" u="none" strike="noStrike" dirty="0">
                          <a:solidFill>
                            <a:schemeClr val="tx2"/>
                          </a:solidFill>
                          <a:effectLst/>
                          <a:latin typeface="Raleway" pitchFamily="2" charset="0"/>
                        </a:rPr>
                        <a:t>[MWh/year]</a:t>
                      </a:r>
                      <a:endParaRPr lang="en-GB" sz="14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0" i="0" u="none" strike="noStrike" dirty="0">
                          <a:solidFill>
                            <a:schemeClr val="tx2"/>
                          </a:solidFill>
                          <a:effectLst/>
                          <a:latin typeface="Raleway" pitchFamily="2" charset="0"/>
                        </a:rPr>
                        <a:t>930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tx2"/>
                          </a:solidFill>
                          <a:effectLst/>
                          <a:latin typeface="Raleway" pitchFamily="2" charset="0"/>
                        </a:rPr>
                        <a:t>750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548877365"/>
                  </a:ext>
                </a:extLst>
              </a:tr>
              <a:tr h="379248">
                <a:tc>
                  <a:txBody>
                    <a:bodyPr/>
                    <a:lstStyle/>
                    <a:p>
                      <a:pPr algn="ctr" fontAlgn="b"/>
                      <a:r>
                        <a:rPr lang="en-GB" sz="1800" b="1" u="none" strike="noStrike" dirty="0">
                          <a:solidFill>
                            <a:schemeClr val="bg1"/>
                          </a:solidFill>
                          <a:effectLst/>
                          <a:latin typeface="Raleway" pitchFamily="2" charset="0"/>
                        </a:rPr>
                        <a:t>Energy savings costs</a:t>
                      </a:r>
                      <a:r>
                        <a:rPr lang="en-US" sz="1800" b="1" u="none" strike="noStrike" dirty="0">
                          <a:solidFill>
                            <a:schemeClr val="bg1"/>
                          </a:solidFill>
                          <a:effectLst/>
                          <a:latin typeface="Raleway" pitchFamily="2" charset="0"/>
                        </a:rPr>
                        <a:t> </a:t>
                      </a:r>
                      <a:endParaRPr lang="en-GB" sz="18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solidFill>
                      <a:schemeClr val="accent6">
                        <a:lumMod val="60000"/>
                        <a:lumOff val="40000"/>
                      </a:schemeClr>
                    </a:solidFill>
                  </a:tcPr>
                </a:tc>
                <a:tc>
                  <a:txBody>
                    <a:bodyPr/>
                    <a:lstStyle/>
                    <a:p>
                      <a:pPr algn="ctr" fontAlgn="b"/>
                      <a:r>
                        <a:rPr lang="en-GB" sz="1400" u="none" strike="noStrike" dirty="0">
                          <a:solidFill>
                            <a:schemeClr val="tx2"/>
                          </a:solidFill>
                          <a:effectLst/>
                          <a:latin typeface="Raleway" pitchFamily="2" charset="0"/>
                        </a:rPr>
                        <a:t>[CHF/year]</a:t>
                      </a:r>
                      <a:endParaRPr lang="en-GB" sz="14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tx2"/>
                          </a:solidFill>
                          <a:effectLst/>
                          <a:latin typeface="Raleway" pitchFamily="2" charset="0"/>
                        </a:rPr>
                        <a:t>70’000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tx2"/>
                          </a:solidFill>
                          <a:effectLst/>
                          <a:latin typeface="Raleway" pitchFamily="2" charset="0"/>
                        </a:rPr>
                        <a:t>56’000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2589414191"/>
                  </a:ext>
                </a:extLst>
              </a:tr>
              <a:tr h="379248">
                <a:tc>
                  <a:txBody>
                    <a:bodyPr/>
                    <a:lstStyle/>
                    <a:p>
                      <a:pPr algn="ctr" fontAlgn="b"/>
                      <a:r>
                        <a:rPr lang="en-GB" sz="1800" b="1" u="none" strike="noStrike" dirty="0">
                          <a:solidFill>
                            <a:schemeClr val="bg1"/>
                          </a:solidFill>
                          <a:effectLst/>
                          <a:latin typeface="Raleway" pitchFamily="2" charset="0"/>
                        </a:rPr>
                        <a:t>Human resources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400" b="0" i="0" u="none" strike="noStrike" dirty="0">
                          <a:solidFill>
                            <a:schemeClr val="tx2"/>
                          </a:solidFill>
                          <a:effectLst/>
                          <a:latin typeface="Raleway" pitchFamily="2" charset="0"/>
                        </a:rPr>
                        <a:t>F</a:t>
                      </a:r>
                      <a:r>
                        <a:rPr lang="en-GB" sz="1400" b="0" i="0" u="none" strike="noStrike" dirty="0">
                          <a:solidFill>
                            <a:schemeClr val="tx2"/>
                          </a:solidFill>
                          <a:effectLst/>
                          <a:latin typeface="Raleway" pitchFamily="2" charset="0"/>
                        </a:rPr>
                        <a:t>TE</a:t>
                      </a: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0</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0</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1979948750"/>
                  </a:ext>
                </a:extLst>
              </a:tr>
              <a:tr h="379248">
                <a:tc>
                  <a:txBody>
                    <a:bodyPr/>
                    <a:lstStyle/>
                    <a:p>
                      <a:pPr algn="ctr" fontAlgn="b"/>
                      <a:r>
                        <a:rPr lang="en-GB" sz="1800" b="1" u="none" strike="noStrike" dirty="0">
                          <a:solidFill>
                            <a:schemeClr val="bg1"/>
                          </a:solidFill>
                          <a:effectLst/>
                          <a:latin typeface="Raleway" pitchFamily="2" charset="0"/>
                        </a:rPr>
                        <a:t>Schedule</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3">
                  <a:txBody>
                    <a:bodyPr/>
                    <a:lstStyle/>
                    <a:p>
                      <a:pPr algn="ctr" fontAlgn="b"/>
                      <a:r>
                        <a:rPr lang="en-US" sz="1600" b="0" i="0" u="none" strike="noStrike" dirty="0">
                          <a:solidFill>
                            <a:schemeClr val="tx2"/>
                          </a:solidFill>
                          <a:effectLst/>
                          <a:latin typeface="Raleway" pitchFamily="2" charset="0"/>
                        </a:rPr>
                        <a:t>October 2023</a:t>
                      </a:r>
                      <a:endParaRPr lang="en-GB" sz="1600" b="0" i="0" u="none" strike="noStrike" dirty="0">
                        <a:solidFill>
                          <a:schemeClr val="tx2"/>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tc hMerge="1">
                  <a:txBody>
                    <a:bodyPr/>
                    <a:lstStyle/>
                    <a:p>
                      <a:pPr algn="ctr" fontAlgn="b"/>
                      <a:endParaRPr lang="en-GB" sz="1600" b="0" i="0" u="none" strike="noStrike" dirty="0">
                        <a:solidFill>
                          <a:schemeClr val="tx2"/>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3646895027"/>
                  </a:ext>
                </a:extLst>
              </a:tr>
              <a:tr h="379248">
                <a:tc>
                  <a:txBody>
                    <a:bodyPr/>
                    <a:lstStyle/>
                    <a:p>
                      <a:pPr algn="ctr" fontAlgn="b"/>
                      <a:r>
                        <a:rPr lang="en-US" sz="1800" b="1" i="0" u="none" strike="noStrike" dirty="0">
                          <a:solidFill>
                            <a:schemeClr val="bg1"/>
                          </a:solidFill>
                          <a:effectLst/>
                          <a:latin typeface="Raleway" pitchFamily="2" charset="0"/>
                        </a:rPr>
                        <a:t>Scale of application</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3">
                  <a:txBody>
                    <a:bodyPr/>
                    <a:lstStyle/>
                    <a:p>
                      <a:pPr algn="ctr" fontAlgn="b"/>
                      <a:r>
                        <a:rPr lang="en-US" sz="1600" b="0" i="0" u="none" strike="noStrike" dirty="0">
                          <a:solidFill>
                            <a:schemeClr val="tx2"/>
                          </a:solidFill>
                          <a:effectLst/>
                          <a:latin typeface="Raleway" pitchFamily="2" charset="0"/>
                        </a:rPr>
                        <a:t>Meyrin and Prevessin</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tc hMerge="1">
                  <a:txBody>
                    <a:bodyPr/>
                    <a:lstStyle/>
                    <a:p>
                      <a:pPr algn="ctr" fontAlgn="b"/>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869832077"/>
                  </a:ext>
                </a:extLst>
              </a:tr>
              <a:tr h="379248">
                <a:tc>
                  <a:txBody>
                    <a:bodyPr/>
                    <a:lstStyle/>
                    <a:p>
                      <a:pPr algn="ctr" fontAlgn="b"/>
                      <a:r>
                        <a:rPr lang="en-US" sz="1800" b="1" i="0" u="none" strike="noStrike" dirty="0">
                          <a:solidFill>
                            <a:schemeClr val="bg1"/>
                          </a:solidFill>
                          <a:effectLst/>
                          <a:latin typeface="Raleway" pitchFamily="2" charset="0"/>
                        </a:rPr>
                        <a:t>Impact on Users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3">
                  <a:txBody>
                    <a:bodyPr/>
                    <a:lstStyle/>
                    <a:p>
                      <a:pPr algn="ctr" fontAlgn="b"/>
                      <a:r>
                        <a:rPr lang="en-US" sz="1600" b="0" i="0" u="none" strike="noStrike" dirty="0">
                          <a:solidFill>
                            <a:schemeClr val="bg2">
                              <a:lumMod val="10000"/>
                            </a:schemeClr>
                          </a:solidFill>
                          <a:effectLst/>
                          <a:latin typeface="Raleway" pitchFamily="2" charset="0"/>
                        </a:rPr>
                        <a:t>None</a:t>
                      </a:r>
                      <a:endParaRPr lang="en-GB" sz="1600" b="0" i="0" u="none" strike="noStrike" dirty="0">
                        <a:solidFill>
                          <a:schemeClr val="bg2">
                            <a:lumMod val="10000"/>
                          </a:schemeClr>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tc hMerge="1">
                  <a:txBody>
                    <a:bodyPr/>
                    <a:lstStyle/>
                    <a:p>
                      <a:pPr algn="ctr" fontAlgn="b"/>
                      <a:endParaRPr lang="en-GB" sz="1600" b="0" i="0" u="none" strike="noStrike" dirty="0">
                        <a:solidFill>
                          <a:schemeClr val="bg2">
                            <a:lumMod val="10000"/>
                          </a:schemeClr>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3031148467"/>
                  </a:ext>
                </a:extLst>
              </a:tr>
            </a:tbl>
          </a:graphicData>
        </a:graphic>
      </p:graphicFrame>
      <p:grpSp>
        <p:nvGrpSpPr>
          <p:cNvPr id="33" name="Group 32">
            <a:extLst>
              <a:ext uri="{FF2B5EF4-FFF2-40B4-BE49-F238E27FC236}">
                <a16:creationId xmlns:a16="http://schemas.microsoft.com/office/drawing/2014/main" id="{0F57EC1D-1C43-0BAB-1D37-3AC605E0E206}"/>
              </a:ext>
            </a:extLst>
          </p:cNvPr>
          <p:cNvGrpSpPr/>
          <p:nvPr/>
        </p:nvGrpSpPr>
        <p:grpSpPr>
          <a:xfrm>
            <a:off x="268423" y="269449"/>
            <a:ext cx="1003041" cy="351239"/>
            <a:chOff x="178975" y="192986"/>
            <a:chExt cx="1003041" cy="351239"/>
          </a:xfrm>
        </p:grpSpPr>
        <p:sp>
          <p:nvSpPr>
            <p:cNvPr id="34" name="TextBox 33">
              <a:extLst>
                <a:ext uri="{FF2B5EF4-FFF2-40B4-BE49-F238E27FC236}">
                  <a16:creationId xmlns:a16="http://schemas.microsoft.com/office/drawing/2014/main" id="{7A846B3C-F1BB-E9D5-E0E0-6E7A14334BB5}"/>
                </a:ext>
              </a:extLst>
            </p:cNvPr>
            <p:cNvSpPr txBox="1"/>
            <p:nvPr/>
          </p:nvSpPr>
          <p:spPr>
            <a:xfrm>
              <a:off x="263352" y="236448"/>
              <a:ext cx="918664" cy="307777"/>
            </a:xfrm>
            <a:prstGeom prst="rect">
              <a:avLst/>
            </a:prstGeom>
            <a:noFill/>
          </p:spPr>
          <p:txBody>
            <a:bodyPr wrap="square">
              <a:spAutoFit/>
            </a:bodyPr>
            <a:lstStyle/>
            <a:p>
              <a:pPr algn="ctr"/>
              <a:r>
                <a:rPr lang="en-US" sz="1400" b="1" dirty="0">
                  <a:solidFill>
                    <a:schemeClr val="tx2"/>
                  </a:solidFill>
                  <a:latin typeface="Raleway" pitchFamily="2" charset="0"/>
                </a:rPr>
                <a:t>GAS</a:t>
              </a:r>
              <a:endParaRPr lang="en-GB" sz="1400" b="1" dirty="0">
                <a:solidFill>
                  <a:schemeClr val="tx2"/>
                </a:solidFill>
              </a:endParaRPr>
            </a:p>
          </p:txBody>
        </p:sp>
        <p:pic>
          <p:nvPicPr>
            <p:cNvPr id="35" name="Graphic 34" descr="Fire outline">
              <a:extLst>
                <a:ext uri="{FF2B5EF4-FFF2-40B4-BE49-F238E27FC236}">
                  <a16:creationId xmlns:a16="http://schemas.microsoft.com/office/drawing/2014/main" id="{CC6E2C92-05FC-0029-9892-5858058D4E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8975" y="192986"/>
              <a:ext cx="342523" cy="342523"/>
            </a:xfrm>
            <a:prstGeom prst="rect">
              <a:avLst/>
            </a:prstGeom>
          </p:spPr>
        </p:pic>
      </p:grpSp>
      <p:graphicFrame>
        <p:nvGraphicFramePr>
          <p:cNvPr id="36" name="Chart 35">
            <a:extLst>
              <a:ext uri="{FF2B5EF4-FFF2-40B4-BE49-F238E27FC236}">
                <a16:creationId xmlns:a16="http://schemas.microsoft.com/office/drawing/2014/main" id="{6B630D4E-B3AD-EA55-A1E0-F83F6CD41FD5}"/>
              </a:ext>
            </a:extLst>
          </p:cNvPr>
          <p:cNvGraphicFramePr>
            <a:graphicFrameLocks/>
          </p:cNvGraphicFramePr>
          <p:nvPr/>
        </p:nvGraphicFramePr>
        <p:xfrm>
          <a:off x="7248128" y="2625011"/>
          <a:ext cx="4680520" cy="3470229"/>
        </p:xfrm>
        <a:graphic>
          <a:graphicData uri="http://schemas.openxmlformats.org/drawingml/2006/chart">
            <c:chart xmlns:c="http://schemas.openxmlformats.org/drawingml/2006/chart" xmlns:r="http://schemas.openxmlformats.org/officeDocument/2006/relationships" r:id="rId6"/>
          </a:graphicData>
        </a:graphic>
      </p:graphicFrame>
      <p:sp>
        <p:nvSpPr>
          <p:cNvPr id="20" name="TextBox 19">
            <a:extLst>
              <a:ext uri="{FF2B5EF4-FFF2-40B4-BE49-F238E27FC236}">
                <a16:creationId xmlns:a16="http://schemas.microsoft.com/office/drawing/2014/main" id="{7AC8807A-4166-4418-D00D-3927510CBB1C}"/>
              </a:ext>
            </a:extLst>
          </p:cNvPr>
          <p:cNvSpPr txBox="1"/>
          <p:nvPr/>
        </p:nvSpPr>
        <p:spPr bwMode="auto">
          <a:xfrm>
            <a:off x="7334181" y="4019445"/>
            <a:ext cx="1296144" cy="461665"/>
          </a:xfrm>
          <a:prstGeom prst="rect">
            <a:avLst/>
          </a:prstGeom>
          <a:noFill/>
        </p:spPr>
        <p:txBody>
          <a:bodyPr wrap="square" rtlCol="0">
            <a:spAutoFit/>
          </a:bodyPr>
          <a:lstStyle/>
          <a:p>
            <a:pPr algn="ctr"/>
            <a:r>
              <a:rPr lang="en-US" sz="2400" b="1" dirty="0">
                <a:solidFill>
                  <a:srgbClr val="00B050"/>
                </a:solidFill>
                <a:latin typeface="Raleway" pitchFamily="2" charset="0"/>
              </a:rPr>
              <a:t>1,5%</a:t>
            </a:r>
            <a:endParaRPr lang="en-GB" sz="2400" b="1" dirty="0">
              <a:solidFill>
                <a:srgbClr val="00B050"/>
              </a:solidFill>
              <a:latin typeface="Raleway" pitchFamily="2" charset="0"/>
            </a:endParaRPr>
          </a:p>
        </p:txBody>
      </p:sp>
      <p:cxnSp>
        <p:nvCxnSpPr>
          <p:cNvPr id="21" name="Straight Arrow Connector 20">
            <a:extLst>
              <a:ext uri="{FF2B5EF4-FFF2-40B4-BE49-F238E27FC236}">
                <a16:creationId xmlns:a16="http://schemas.microsoft.com/office/drawing/2014/main" id="{94FAAD6B-5CAC-52C8-3982-CF67BBC65D12}"/>
              </a:ext>
            </a:extLst>
          </p:cNvPr>
          <p:cNvCxnSpPr>
            <a:cxnSpLocks/>
          </p:cNvCxnSpPr>
          <p:nvPr/>
        </p:nvCxnSpPr>
        <p:spPr>
          <a:xfrm flipV="1">
            <a:off x="8395712" y="3895141"/>
            <a:ext cx="860954" cy="28710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F7B2CED-0DCD-1C58-3454-D3C4B174A018}"/>
              </a:ext>
            </a:extLst>
          </p:cNvPr>
          <p:cNvSpPr txBox="1"/>
          <p:nvPr/>
        </p:nvSpPr>
        <p:spPr bwMode="auto">
          <a:xfrm>
            <a:off x="10297602" y="4138174"/>
            <a:ext cx="1296144" cy="461665"/>
          </a:xfrm>
          <a:prstGeom prst="rect">
            <a:avLst/>
          </a:prstGeom>
          <a:noFill/>
        </p:spPr>
        <p:txBody>
          <a:bodyPr wrap="square" rtlCol="0">
            <a:spAutoFit/>
          </a:bodyPr>
          <a:lstStyle/>
          <a:p>
            <a:pPr algn="ctr"/>
            <a:r>
              <a:rPr lang="en-US" sz="2400" b="1" dirty="0">
                <a:solidFill>
                  <a:srgbClr val="006600"/>
                </a:solidFill>
                <a:latin typeface="Raleway" pitchFamily="2" charset="0"/>
              </a:rPr>
              <a:t>1,21%</a:t>
            </a:r>
            <a:endParaRPr lang="en-GB" sz="2400" b="1" dirty="0">
              <a:solidFill>
                <a:srgbClr val="006600"/>
              </a:solidFill>
              <a:latin typeface="Raleway" pitchFamily="2" charset="0"/>
            </a:endParaRPr>
          </a:p>
        </p:txBody>
      </p:sp>
      <p:cxnSp>
        <p:nvCxnSpPr>
          <p:cNvPr id="23" name="Straight Arrow Connector 22">
            <a:extLst>
              <a:ext uri="{FF2B5EF4-FFF2-40B4-BE49-F238E27FC236}">
                <a16:creationId xmlns:a16="http://schemas.microsoft.com/office/drawing/2014/main" id="{1EF57234-B477-5916-E86F-7A832BB43B98}"/>
              </a:ext>
            </a:extLst>
          </p:cNvPr>
          <p:cNvCxnSpPr>
            <a:cxnSpLocks/>
          </p:cNvCxnSpPr>
          <p:nvPr/>
        </p:nvCxnSpPr>
        <p:spPr>
          <a:xfrm flipH="1" flipV="1">
            <a:off x="9620610" y="3837385"/>
            <a:ext cx="1016421" cy="291667"/>
          </a:xfrm>
          <a:prstGeom prst="straightConnector1">
            <a:avLst/>
          </a:prstGeom>
          <a:ln w="28575">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18" name="Slide Number Placeholder 1">
            <a:extLst>
              <a:ext uri="{FF2B5EF4-FFF2-40B4-BE49-F238E27FC236}">
                <a16:creationId xmlns:a16="http://schemas.microsoft.com/office/drawing/2014/main" id="{286F6BE4-00F3-5D69-C0C3-0C1A6CA90E8B}"/>
              </a:ext>
            </a:extLst>
          </p:cNvPr>
          <p:cNvSpPr>
            <a:spLocks noGrp="1"/>
          </p:cNvSpPr>
          <p:nvPr>
            <p:ph type="sldNum" sz="quarter" idx="12"/>
          </p:nvPr>
        </p:nvSpPr>
        <p:spPr>
          <a:xfrm>
            <a:off x="11064552" y="6408000"/>
            <a:ext cx="681254" cy="365125"/>
          </a:xfrm>
        </p:spPr>
        <p:txBody>
          <a:bodyPr/>
          <a:lstStyle/>
          <a:p>
            <a:pPr>
              <a:defRPr/>
            </a:pPr>
            <a:fld id="{36B5EA5A-BC32-A742-B11B-8E7414D5B535}" type="slidenum">
              <a:rPr lang="en-US" smtClean="0"/>
              <a:t>10</a:t>
            </a:fld>
            <a:endParaRPr lang="en-US" dirty="0"/>
          </a:p>
        </p:txBody>
      </p:sp>
      <p:grpSp>
        <p:nvGrpSpPr>
          <p:cNvPr id="3" name="Group 2">
            <a:extLst>
              <a:ext uri="{FF2B5EF4-FFF2-40B4-BE49-F238E27FC236}">
                <a16:creationId xmlns:a16="http://schemas.microsoft.com/office/drawing/2014/main" id="{F60AA84F-5FB0-5337-D239-C997DC6787B9}"/>
              </a:ext>
            </a:extLst>
          </p:cNvPr>
          <p:cNvGrpSpPr/>
          <p:nvPr/>
        </p:nvGrpSpPr>
        <p:grpSpPr>
          <a:xfrm>
            <a:off x="10489359" y="38735"/>
            <a:ext cx="1490646" cy="643140"/>
            <a:chOff x="10489359" y="38735"/>
            <a:chExt cx="1490646" cy="643140"/>
          </a:xfrm>
        </p:grpSpPr>
        <p:pic>
          <p:nvPicPr>
            <p:cNvPr id="4" name="Graphic 3" descr="Meeting with solid fill">
              <a:extLst>
                <a:ext uri="{FF2B5EF4-FFF2-40B4-BE49-F238E27FC236}">
                  <a16:creationId xmlns:a16="http://schemas.microsoft.com/office/drawing/2014/main" id="{788384E7-1CA6-E477-2F61-BA979BBD0F6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497429" y="84875"/>
              <a:ext cx="482576" cy="485084"/>
            </a:xfrm>
            <a:prstGeom prst="rect">
              <a:avLst/>
            </a:prstGeom>
          </p:spPr>
        </p:pic>
        <p:grpSp>
          <p:nvGrpSpPr>
            <p:cNvPr id="5" name="Group 4">
              <a:extLst>
                <a:ext uri="{FF2B5EF4-FFF2-40B4-BE49-F238E27FC236}">
                  <a16:creationId xmlns:a16="http://schemas.microsoft.com/office/drawing/2014/main" id="{FF3D1776-FF74-02ED-3D47-14462E530FFE}"/>
                </a:ext>
              </a:extLst>
            </p:cNvPr>
            <p:cNvGrpSpPr/>
            <p:nvPr/>
          </p:nvGrpSpPr>
          <p:grpSpPr>
            <a:xfrm>
              <a:off x="10489359" y="38735"/>
              <a:ext cx="1286589" cy="643140"/>
              <a:chOff x="3057257" y="546807"/>
              <a:chExt cx="1286589" cy="643140"/>
            </a:xfrm>
          </p:grpSpPr>
          <p:sp>
            <p:nvSpPr>
              <p:cNvPr id="6" name="Rectangle 5">
                <a:extLst>
                  <a:ext uri="{FF2B5EF4-FFF2-40B4-BE49-F238E27FC236}">
                    <a16:creationId xmlns:a16="http://schemas.microsoft.com/office/drawing/2014/main" id="{89D9C975-10CA-2EDC-F4E0-A14B7B8FDA4D}"/>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TextBox 6">
                <a:extLst>
                  <a:ext uri="{FF2B5EF4-FFF2-40B4-BE49-F238E27FC236}">
                    <a16:creationId xmlns:a16="http://schemas.microsoft.com/office/drawing/2014/main" id="{BD9F5319-C0BE-2CA8-ADA3-F2AAE513850B}"/>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spTree>
    <p:extLst>
      <p:ext uri="{BB962C8B-B14F-4D97-AF65-F5344CB8AC3E}">
        <p14:creationId xmlns:p14="http://schemas.microsoft.com/office/powerpoint/2010/main" val="1992135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20753F-C9EF-6C67-5E98-E9A8CDF0FD14}"/>
              </a:ext>
            </a:extLst>
          </p:cNvPr>
          <p:cNvPicPr>
            <a:picLocks noChangeAspect="1"/>
          </p:cNvPicPr>
          <p:nvPr/>
        </p:nvPicPr>
        <p:blipFill rotWithShape="1">
          <a:blip r:embed="rId3">
            <a:alphaModFix amt="20000"/>
          </a:blip>
          <a:srcRect l="-6" t="10063" r="7" b="3856"/>
          <a:stretch/>
        </p:blipFill>
        <p:spPr>
          <a:xfrm>
            <a:off x="0" y="-99392"/>
            <a:ext cx="12192000" cy="6480720"/>
          </a:xfrm>
          <a:prstGeom prst="rect">
            <a:avLst/>
          </a:prstGeom>
          <a:noFill/>
        </p:spPr>
      </p:pic>
      <p:sp>
        <p:nvSpPr>
          <p:cNvPr id="2" name="Slide Number Placeholder 1" hidden="1">
            <a:extLst>
              <a:ext uri="{FF2B5EF4-FFF2-40B4-BE49-F238E27FC236}">
                <a16:creationId xmlns:a16="http://schemas.microsoft.com/office/drawing/2014/main" id="{BD45AA53-2F96-A3EE-4613-BBA30C68D262}"/>
              </a:ext>
            </a:extLst>
          </p:cNvPr>
          <p:cNvSpPr>
            <a:spLocks noGrp="1"/>
          </p:cNvSpPr>
          <p:nvPr>
            <p:ph type="sldNum" sz="quarter" idx="12"/>
          </p:nvPr>
        </p:nvSpPr>
        <p:spPr/>
        <p:txBody>
          <a:bodyPr/>
          <a:lstStyle/>
          <a:p>
            <a:pPr>
              <a:spcAft>
                <a:spcPts val="600"/>
              </a:spcAft>
              <a:defRPr/>
            </a:pPr>
            <a:fld id="{36B5EA5A-BC32-A742-B11B-8E7414D5B535}" type="slidenum">
              <a:rPr lang="en-US" smtClean="0"/>
              <a:pPr>
                <a:spcAft>
                  <a:spcPts val="600"/>
                </a:spcAft>
                <a:defRPr/>
              </a:pPr>
              <a:t>11</a:t>
            </a:fld>
            <a:endParaRPr lang="en-US"/>
          </a:p>
        </p:txBody>
      </p:sp>
      <p:pic>
        <p:nvPicPr>
          <p:cNvPr id="5" name="Graphic 4" descr="City with solid fill">
            <a:extLst>
              <a:ext uri="{FF2B5EF4-FFF2-40B4-BE49-F238E27FC236}">
                <a16:creationId xmlns:a16="http://schemas.microsoft.com/office/drawing/2014/main" id="{F9235A49-6E57-263C-E932-DF0F4070AD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800" y="1067950"/>
            <a:ext cx="914400" cy="914400"/>
          </a:xfrm>
          <a:prstGeom prst="rect">
            <a:avLst/>
          </a:prstGeom>
        </p:spPr>
      </p:pic>
      <p:sp>
        <p:nvSpPr>
          <p:cNvPr id="6" name="Title 8">
            <a:extLst>
              <a:ext uri="{FF2B5EF4-FFF2-40B4-BE49-F238E27FC236}">
                <a16:creationId xmlns:a16="http://schemas.microsoft.com/office/drawing/2014/main" id="{E19D35FE-1AD1-CAA8-3C8E-5B3A85829D39}"/>
              </a:ext>
            </a:extLst>
          </p:cNvPr>
          <p:cNvSpPr txBox="1">
            <a:spLocks/>
          </p:cNvSpPr>
          <p:nvPr/>
        </p:nvSpPr>
        <p:spPr>
          <a:xfrm>
            <a:off x="838200" y="458856"/>
            <a:ext cx="10515600" cy="53322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b="1" dirty="0">
                <a:solidFill>
                  <a:schemeClr val="bg2">
                    <a:lumMod val="10000"/>
                  </a:schemeClr>
                </a:solidFill>
                <a:latin typeface="Raleway" pitchFamily="2" charset="0"/>
              </a:rPr>
              <a:t>OPTIMIZATION OF THE HEATING DISTRICT: Winter 22-23</a:t>
            </a:r>
          </a:p>
        </p:txBody>
      </p:sp>
      <p:grpSp>
        <p:nvGrpSpPr>
          <p:cNvPr id="7" name="Group 6">
            <a:extLst>
              <a:ext uri="{FF2B5EF4-FFF2-40B4-BE49-F238E27FC236}">
                <a16:creationId xmlns:a16="http://schemas.microsoft.com/office/drawing/2014/main" id="{6F081F53-1B88-F3B7-4E39-888F599B640F}"/>
              </a:ext>
            </a:extLst>
          </p:cNvPr>
          <p:cNvGrpSpPr/>
          <p:nvPr/>
        </p:nvGrpSpPr>
        <p:grpSpPr>
          <a:xfrm>
            <a:off x="268423" y="269449"/>
            <a:ext cx="1003041" cy="351239"/>
            <a:chOff x="178975" y="192986"/>
            <a:chExt cx="1003041" cy="351239"/>
          </a:xfrm>
        </p:grpSpPr>
        <p:sp>
          <p:nvSpPr>
            <p:cNvPr id="8" name="TextBox 7">
              <a:extLst>
                <a:ext uri="{FF2B5EF4-FFF2-40B4-BE49-F238E27FC236}">
                  <a16:creationId xmlns:a16="http://schemas.microsoft.com/office/drawing/2014/main" id="{19268612-3CE6-227E-C90E-FBB46F560582}"/>
                </a:ext>
              </a:extLst>
            </p:cNvPr>
            <p:cNvSpPr txBox="1"/>
            <p:nvPr/>
          </p:nvSpPr>
          <p:spPr>
            <a:xfrm>
              <a:off x="263352" y="236448"/>
              <a:ext cx="918664" cy="307777"/>
            </a:xfrm>
            <a:prstGeom prst="rect">
              <a:avLst/>
            </a:prstGeom>
            <a:noFill/>
          </p:spPr>
          <p:txBody>
            <a:bodyPr wrap="square">
              <a:spAutoFit/>
            </a:bodyPr>
            <a:lstStyle/>
            <a:p>
              <a:pPr algn="ctr"/>
              <a:r>
                <a:rPr lang="en-US" sz="1400" b="1" dirty="0">
                  <a:solidFill>
                    <a:schemeClr val="tx2"/>
                  </a:solidFill>
                  <a:latin typeface="Raleway" pitchFamily="2" charset="0"/>
                </a:rPr>
                <a:t>GAS</a:t>
              </a:r>
              <a:endParaRPr lang="en-GB" sz="1400" b="1" dirty="0">
                <a:solidFill>
                  <a:schemeClr val="tx2"/>
                </a:solidFill>
              </a:endParaRPr>
            </a:p>
          </p:txBody>
        </p:sp>
        <p:pic>
          <p:nvPicPr>
            <p:cNvPr id="9" name="Graphic 8" descr="Fire outline">
              <a:extLst>
                <a:ext uri="{FF2B5EF4-FFF2-40B4-BE49-F238E27FC236}">
                  <a16:creationId xmlns:a16="http://schemas.microsoft.com/office/drawing/2014/main" id="{2435702E-E3C0-3C63-DBA5-00A9F7EB102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8975" y="192986"/>
              <a:ext cx="342523" cy="342523"/>
            </a:xfrm>
            <a:prstGeom prst="rect">
              <a:avLst/>
            </a:prstGeom>
          </p:spPr>
        </p:pic>
      </p:grpSp>
      <p:grpSp>
        <p:nvGrpSpPr>
          <p:cNvPr id="10" name="Group 9">
            <a:extLst>
              <a:ext uri="{FF2B5EF4-FFF2-40B4-BE49-F238E27FC236}">
                <a16:creationId xmlns:a16="http://schemas.microsoft.com/office/drawing/2014/main" id="{EC460A7A-6034-8E49-5DA2-A2266BF2CB97}"/>
              </a:ext>
            </a:extLst>
          </p:cNvPr>
          <p:cNvGrpSpPr/>
          <p:nvPr/>
        </p:nvGrpSpPr>
        <p:grpSpPr>
          <a:xfrm>
            <a:off x="10489359" y="38735"/>
            <a:ext cx="1490646" cy="643140"/>
            <a:chOff x="10489359" y="38735"/>
            <a:chExt cx="1490646" cy="643140"/>
          </a:xfrm>
        </p:grpSpPr>
        <p:pic>
          <p:nvPicPr>
            <p:cNvPr id="11" name="Graphic 10" descr="Meeting with solid fill">
              <a:extLst>
                <a:ext uri="{FF2B5EF4-FFF2-40B4-BE49-F238E27FC236}">
                  <a16:creationId xmlns:a16="http://schemas.microsoft.com/office/drawing/2014/main" id="{85B7FD56-8B58-B831-80D4-C5FE2E717C6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7429" y="84875"/>
              <a:ext cx="482576" cy="485084"/>
            </a:xfrm>
            <a:prstGeom prst="rect">
              <a:avLst/>
            </a:prstGeom>
          </p:spPr>
        </p:pic>
        <p:grpSp>
          <p:nvGrpSpPr>
            <p:cNvPr id="12" name="Group 11">
              <a:extLst>
                <a:ext uri="{FF2B5EF4-FFF2-40B4-BE49-F238E27FC236}">
                  <a16:creationId xmlns:a16="http://schemas.microsoft.com/office/drawing/2014/main" id="{ED2524F9-9F0C-75E1-EE29-3FFF1DBC522E}"/>
                </a:ext>
              </a:extLst>
            </p:cNvPr>
            <p:cNvGrpSpPr/>
            <p:nvPr/>
          </p:nvGrpSpPr>
          <p:grpSpPr>
            <a:xfrm>
              <a:off x="10489359" y="38735"/>
              <a:ext cx="1286589" cy="643140"/>
              <a:chOff x="3057257" y="546807"/>
              <a:chExt cx="1286589" cy="643140"/>
            </a:xfrm>
          </p:grpSpPr>
          <p:sp>
            <p:nvSpPr>
              <p:cNvPr id="13" name="Rectangle 12">
                <a:extLst>
                  <a:ext uri="{FF2B5EF4-FFF2-40B4-BE49-F238E27FC236}">
                    <a16:creationId xmlns:a16="http://schemas.microsoft.com/office/drawing/2014/main" id="{C253DA46-C8AF-7DD2-99F6-4BF808A44D1D}"/>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TextBox 13">
                <a:extLst>
                  <a:ext uri="{FF2B5EF4-FFF2-40B4-BE49-F238E27FC236}">
                    <a16:creationId xmlns:a16="http://schemas.microsoft.com/office/drawing/2014/main" id="{47C0C9C4-9274-854A-C87C-440436A3F2D9}"/>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sp>
        <p:nvSpPr>
          <p:cNvPr id="15" name="TextBox 14">
            <a:extLst>
              <a:ext uri="{FF2B5EF4-FFF2-40B4-BE49-F238E27FC236}">
                <a16:creationId xmlns:a16="http://schemas.microsoft.com/office/drawing/2014/main" id="{836BD246-61EC-2D8A-E40D-C18B2175E64E}"/>
              </a:ext>
            </a:extLst>
          </p:cNvPr>
          <p:cNvSpPr txBox="1"/>
          <p:nvPr/>
        </p:nvSpPr>
        <p:spPr bwMode="auto">
          <a:xfrm>
            <a:off x="1415480" y="1171207"/>
            <a:ext cx="7035108" cy="707886"/>
          </a:xfrm>
          <a:prstGeom prst="rect">
            <a:avLst/>
          </a:prstGeom>
          <a:solidFill>
            <a:srgbClr val="FFFFFF">
              <a:alpha val="34902"/>
            </a:srgbClr>
          </a:solidFill>
        </p:spPr>
        <p:txBody>
          <a:bodyPr wrap="square">
            <a:spAutoFit/>
          </a:bodyPr>
          <a:lstStyle/>
          <a:p>
            <a:r>
              <a:rPr lang="en-US" sz="2000" b="1" u="sng" dirty="0">
                <a:solidFill>
                  <a:schemeClr val="tx2"/>
                </a:solidFill>
                <a:latin typeface="Raleway" pitchFamily="2" charset="0"/>
              </a:rPr>
              <a:t>Where</a:t>
            </a:r>
            <a:r>
              <a:rPr lang="en-US" sz="2000" b="1" dirty="0">
                <a:solidFill>
                  <a:schemeClr val="tx2"/>
                </a:solidFill>
                <a:latin typeface="Raleway" pitchFamily="2" charset="0"/>
              </a:rPr>
              <a:t>?</a:t>
            </a:r>
          </a:p>
          <a:p>
            <a:r>
              <a:rPr lang="en-US" sz="2000" b="1" dirty="0">
                <a:solidFill>
                  <a:srgbClr val="C00000"/>
                </a:solidFill>
                <a:latin typeface="Raleway" pitchFamily="2" charset="0"/>
              </a:rPr>
              <a:t>Tertiary</a:t>
            </a:r>
            <a:r>
              <a:rPr lang="en-US" sz="2000" dirty="0">
                <a:solidFill>
                  <a:schemeClr val="tx2"/>
                </a:solidFill>
                <a:latin typeface="Raleway" pitchFamily="2" charset="0"/>
              </a:rPr>
              <a:t> </a:t>
            </a:r>
            <a:r>
              <a:rPr lang="en-US" sz="2000" b="1" dirty="0">
                <a:solidFill>
                  <a:srgbClr val="C00000"/>
                </a:solidFill>
                <a:latin typeface="Raleway" pitchFamily="2" charset="0"/>
              </a:rPr>
              <a:t>Buildings**</a:t>
            </a:r>
            <a:r>
              <a:rPr lang="en-US" sz="2000" dirty="0">
                <a:solidFill>
                  <a:schemeClr val="tx2"/>
                </a:solidFill>
                <a:latin typeface="Raleway" pitchFamily="2" charset="0"/>
              </a:rPr>
              <a:t> in Meyrin and Prevessin</a:t>
            </a:r>
          </a:p>
        </p:txBody>
      </p:sp>
      <p:sp>
        <p:nvSpPr>
          <p:cNvPr id="16" name="TextBox 15">
            <a:extLst>
              <a:ext uri="{FF2B5EF4-FFF2-40B4-BE49-F238E27FC236}">
                <a16:creationId xmlns:a16="http://schemas.microsoft.com/office/drawing/2014/main" id="{E78E13D9-F4D6-257E-2B23-82E8DFE8A267}"/>
              </a:ext>
            </a:extLst>
          </p:cNvPr>
          <p:cNvSpPr txBox="1"/>
          <p:nvPr/>
        </p:nvSpPr>
        <p:spPr bwMode="auto">
          <a:xfrm>
            <a:off x="2631125" y="2077516"/>
            <a:ext cx="8737076" cy="3416320"/>
          </a:xfrm>
          <a:prstGeom prst="rect">
            <a:avLst/>
          </a:prstGeom>
          <a:noFill/>
        </p:spPr>
        <p:txBody>
          <a:bodyPr wrap="square" rtlCol="0">
            <a:spAutoFit/>
          </a:bodyPr>
          <a:lstStyle/>
          <a:p>
            <a:r>
              <a:rPr lang="en-US" b="1" dirty="0">
                <a:solidFill>
                  <a:schemeClr val="bg2">
                    <a:lumMod val="10000"/>
                  </a:schemeClr>
                </a:solidFill>
                <a:latin typeface="Raleway" pitchFamily="2" charset="0"/>
              </a:rPr>
              <a:t>OPTIMIZATION OF THE HEATING CURVES</a:t>
            </a:r>
            <a:r>
              <a:rPr lang="en-US" dirty="0">
                <a:solidFill>
                  <a:schemeClr val="bg2">
                    <a:lumMod val="10000"/>
                  </a:schemeClr>
                </a:solidFill>
                <a:latin typeface="Raleway" pitchFamily="2" charset="0"/>
              </a:rPr>
              <a:t>: </a:t>
            </a:r>
          </a:p>
          <a:p>
            <a:r>
              <a:rPr lang="en-US" dirty="0">
                <a:solidFill>
                  <a:schemeClr val="bg2">
                    <a:lumMod val="10000"/>
                  </a:schemeClr>
                </a:solidFill>
                <a:latin typeface="Raleway" pitchFamily="2" charset="0"/>
              </a:rPr>
              <a:t>Departure temperature based on the external temperature, to consider the influence of the climate and to avoid the waste of resources.</a:t>
            </a:r>
          </a:p>
          <a:p>
            <a:endParaRPr lang="en-US" dirty="0">
              <a:solidFill>
                <a:schemeClr val="bg2">
                  <a:lumMod val="10000"/>
                </a:schemeClr>
              </a:solidFill>
              <a:latin typeface="Raleway" pitchFamily="2" charset="0"/>
            </a:endParaRPr>
          </a:p>
          <a:p>
            <a:endParaRPr lang="en-US" dirty="0">
              <a:solidFill>
                <a:schemeClr val="bg2">
                  <a:lumMod val="10000"/>
                </a:schemeClr>
              </a:solidFill>
              <a:latin typeface="Raleway" pitchFamily="2" charset="0"/>
            </a:endParaRPr>
          </a:p>
          <a:p>
            <a:r>
              <a:rPr lang="en-US" b="1" dirty="0">
                <a:solidFill>
                  <a:schemeClr val="bg2">
                    <a:lumMod val="10000"/>
                  </a:schemeClr>
                </a:solidFill>
                <a:latin typeface="Raleway" pitchFamily="2" charset="0"/>
              </a:rPr>
              <a:t>ECO-MODE </a:t>
            </a:r>
          </a:p>
          <a:p>
            <a:r>
              <a:rPr lang="en-US" dirty="0">
                <a:solidFill>
                  <a:schemeClr val="bg2">
                    <a:lumMod val="10000"/>
                  </a:schemeClr>
                </a:solidFill>
                <a:latin typeface="Raleway" pitchFamily="2" charset="0"/>
              </a:rPr>
              <a:t>Additional adjustment provided to the setpoint during nighttime, during the weekend, and during holidays.</a:t>
            </a:r>
          </a:p>
          <a:p>
            <a:endParaRPr lang="en-US" dirty="0">
              <a:solidFill>
                <a:schemeClr val="bg2">
                  <a:lumMod val="10000"/>
                </a:schemeClr>
              </a:solidFill>
              <a:latin typeface="Raleway" pitchFamily="2" charset="0"/>
            </a:endParaRPr>
          </a:p>
          <a:p>
            <a:endParaRPr lang="en-US" dirty="0">
              <a:solidFill>
                <a:schemeClr val="bg2">
                  <a:lumMod val="10000"/>
                </a:schemeClr>
              </a:solidFill>
              <a:latin typeface="Raleway" pitchFamily="2" charset="0"/>
            </a:endParaRPr>
          </a:p>
          <a:p>
            <a:endParaRPr lang="en-US" dirty="0">
              <a:solidFill>
                <a:schemeClr val="bg2">
                  <a:lumMod val="10000"/>
                </a:schemeClr>
              </a:solidFill>
              <a:latin typeface="Raleway" pitchFamily="2" charset="0"/>
            </a:endParaRPr>
          </a:p>
          <a:p>
            <a:endParaRPr lang="en-US" dirty="0">
              <a:solidFill>
                <a:schemeClr val="bg2">
                  <a:lumMod val="10000"/>
                </a:schemeClr>
              </a:solidFill>
              <a:latin typeface="Raleway" pitchFamily="2" charset="0"/>
            </a:endParaRPr>
          </a:p>
        </p:txBody>
      </p:sp>
      <p:sp>
        <p:nvSpPr>
          <p:cNvPr id="18" name="TextBox 17">
            <a:extLst>
              <a:ext uri="{FF2B5EF4-FFF2-40B4-BE49-F238E27FC236}">
                <a16:creationId xmlns:a16="http://schemas.microsoft.com/office/drawing/2014/main" id="{CBE9FD29-1791-5114-66F1-D2E060CB2E4B}"/>
              </a:ext>
            </a:extLst>
          </p:cNvPr>
          <p:cNvSpPr txBox="1"/>
          <p:nvPr/>
        </p:nvSpPr>
        <p:spPr bwMode="auto">
          <a:xfrm>
            <a:off x="358614" y="5686793"/>
            <a:ext cx="10995186" cy="400110"/>
          </a:xfrm>
          <a:prstGeom prst="rect">
            <a:avLst/>
          </a:prstGeom>
          <a:solidFill>
            <a:srgbClr val="FFFFFF">
              <a:alpha val="34902"/>
            </a:srgbClr>
          </a:solidFill>
        </p:spPr>
        <p:txBody>
          <a:bodyPr wrap="square">
            <a:spAutoFit/>
          </a:bodyPr>
          <a:lstStyle>
            <a:defPPr>
              <a:defRPr lang="en-US"/>
            </a:defPPr>
            <a:lvl1pPr>
              <a:defRPr sz="2000" b="1" u="sng">
                <a:solidFill>
                  <a:schemeClr val="tx2"/>
                </a:solidFill>
                <a:latin typeface="Raleway" pitchFamily="2" charset="0"/>
              </a:defRPr>
            </a:lvl1pPr>
          </a:lstStyle>
          <a:p>
            <a:r>
              <a:rPr lang="en-US" u="none" dirty="0">
                <a:solidFill>
                  <a:srgbClr val="C00000"/>
                </a:solidFill>
              </a:rPr>
              <a:t>**</a:t>
            </a:r>
            <a:r>
              <a:rPr lang="en-US" b="0" u="none" dirty="0"/>
              <a:t> In the following years the same optimization will be applied to the </a:t>
            </a:r>
            <a:r>
              <a:rPr lang="en-US" u="none" dirty="0">
                <a:solidFill>
                  <a:schemeClr val="tx1">
                    <a:lumMod val="60000"/>
                    <a:lumOff val="40000"/>
                  </a:schemeClr>
                </a:solidFill>
              </a:rPr>
              <a:t>Machine Buildings</a:t>
            </a:r>
            <a:endParaRPr lang="en-GB" u="none" dirty="0">
              <a:solidFill>
                <a:schemeClr val="tx1">
                  <a:lumMod val="60000"/>
                  <a:lumOff val="40000"/>
                </a:schemeClr>
              </a:solidFill>
            </a:endParaRPr>
          </a:p>
        </p:txBody>
      </p:sp>
      <p:pic>
        <p:nvPicPr>
          <p:cNvPr id="20" name="Graphic 19" descr="Periodic Graph with solid fill">
            <a:extLst>
              <a:ext uri="{FF2B5EF4-FFF2-40B4-BE49-F238E27FC236}">
                <a16:creationId xmlns:a16="http://schemas.microsoft.com/office/drawing/2014/main" id="{8C90122E-2116-05A6-FDF3-58D47A00F19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551112" y="1988840"/>
            <a:ext cx="914400" cy="914400"/>
          </a:xfrm>
          <a:prstGeom prst="rect">
            <a:avLst/>
          </a:prstGeom>
        </p:spPr>
      </p:pic>
      <p:pic>
        <p:nvPicPr>
          <p:cNvPr id="22" name="Graphic 21" descr="Snooze with solid fill">
            <a:extLst>
              <a:ext uri="{FF2B5EF4-FFF2-40B4-BE49-F238E27FC236}">
                <a16:creationId xmlns:a16="http://schemas.microsoft.com/office/drawing/2014/main" id="{652323B7-BF42-8F9C-180D-0FCB3B9A5D2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703512" y="3386316"/>
            <a:ext cx="762000" cy="762000"/>
          </a:xfrm>
          <a:prstGeom prst="rect">
            <a:avLst/>
          </a:prstGeom>
        </p:spPr>
      </p:pic>
      <p:sp>
        <p:nvSpPr>
          <p:cNvPr id="23" name="TextBox 22">
            <a:extLst>
              <a:ext uri="{FF2B5EF4-FFF2-40B4-BE49-F238E27FC236}">
                <a16:creationId xmlns:a16="http://schemas.microsoft.com/office/drawing/2014/main" id="{59F3C58E-620E-34B1-88E1-AB021840775D}"/>
              </a:ext>
            </a:extLst>
          </p:cNvPr>
          <p:cNvSpPr txBox="1"/>
          <p:nvPr/>
        </p:nvSpPr>
        <p:spPr bwMode="auto">
          <a:xfrm>
            <a:off x="4668075" y="824982"/>
            <a:ext cx="2376264" cy="400110"/>
          </a:xfrm>
          <a:prstGeom prst="rect">
            <a:avLst/>
          </a:prstGeom>
          <a:solidFill>
            <a:srgbClr val="C00000">
              <a:alpha val="34902"/>
            </a:srgbClr>
          </a:solidFill>
        </p:spPr>
        <p:txBody>
          <a:bodyPr wrap="square">
            <a:spAutoFit/>
          </a:bodyPr>
          <a:lstStyle/>
          <a:p>
            <a:pPr algn="ctr"/>
            <a:r>
              <a:rPr lang="en-US" sz="2000" b="1" dirty="0">
                <a:solidFill>
                  <a:srgbClr val="C00000"/>
                </a:solidFill>
                <a:latin typeface="Raleway" pitchFamily="2" charset="0"/>
              </a:rPr>
              <a:t>SUBSTATIONS</a:t>
            </a:r>
            <a:endParaRPr lang="en-US" sz="2000" dirty="0">
              <a:solidFill>
                <a:srgbClr val="C00000"/>
              </a:solidFill>
              <a:latin typeface="Raleway" pitchFamily="2" charset="0"/>
            </a:endParaRPr>
          </a:p>
        </p:txBody>
      </p:sp>
      <p:sp>
        <p:nvSpPr>
          <p:cNvPr id="3" name="Slide Number Placeholder 1">
            <a:extLst>
              <a:ext uri="{FF2B5EF4-FFF2-40B4-BE49-F238E27FC236}">
                <a16:creationId xmlns:a16="http://schemas.microsoft.com/office/drawing/2014/main" id="{A530A809-A951-0DF8-1BBD-039D8B2B79DB}"/>
              </a:ext>
            </a:extLst>
          </p:cNvPr>
          <p:cNvSpPr txBox="1">
            <a:spLocks/>
          </p:cNvSpPr>
          <p:nvPr/>
        </p:nvSpPr>
        <p:spPr bwMode="auto">
          <a:xfrm>
            <a:off x="11216952" y="6381328"/>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11</a:t>
            </a:fld>
            <a:endParaRPr lang="en-US" dirty="0"/>
          </a:p>
        </p:txBody>
      </p:sp>
    </p:spTree>
    <p:extLst>
      <p:ext uri="{BB962C8B-B14F-4D97-AF65-F5344CB8AC3E}">
        <p14:creationId xmlns:p14="http://schemas.microsoft.com/office/powerpoint/2010/main" val="2160292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creenshot, LEGO&#10;&#10;Description automatically generated">
            <a:extLst>
              <a:ext uri="{FF2B5EF4-FFF2-40B4-BE49-F238E27FC236}">
                <a16:creationId xmlns:a16="http://schemas.microsoft.com/office/drawing/2014/main" id="{DBA7EA21-728B-30E0-E71D-4EFF95A781A6}"/>
              </a:ext>
            </a:extLst>
          </p:cNvPr>
          <p:cNvPicPr>
            <a:picLocks noChangeAspect="1"/>
          </p:cNvPicPr>
          <p:nvPr/>
        </p:nvPicPr>
        <p:blipFill rotWithShape="1">
          <a:blip r:embed="rId3">
            <a:alphaModFix amt="70000"/>
          </a:blip>
          <a:srcRect t="17741" b="12565"/>
          <a:stretch/>
        </p:blipFill>
        <p:spPr>
          <a:xfrm>
            <a:off x="20" y="-29980"/>
            <a:ext cx="12191980" cy="6351588"/>
          </a:xfrm>
          <a:prstGeom prst="rect">
            <a:avLst/>
          </a:prstGeom>
          <a:noFill/>
        </p:spPr>
      </p:pic>
      <p:sp>
        <p:nvSpPr>
          <p:cNvPr id="2" name="Slide Number Placeholder 1">
            <a:extLst>
              <a:ext uri="{FF2B5EF4-FFF2-40B4-BE49-F238E27FC236}">
                <a16:creationId xmlns:a16="http://schemas.microsoft.com/office/drawing/2014/main" id="{B0F1335E-7A12-C430-5350-2FD116ED26BC}"/>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US" smtClean="0"/>
              <a:pPr>
                <a:spcAft>
                  <a:spcPts val="600"/>
                </a:spcAft>
                <a:defRPr/>
              </a:pPr>
              <a:t>12</a:t>
            </a:fld>
            <a:endParaRPr lang="en-US"/>
          </a:p>
        </p:txBody>
      </p:sp>
      <p:sp>
        <p:nvSpPr>
          <p:cNvPr id="5" name="Rectangle 4">
            <a:extLst>
              <a:ext uri="{FF2B5EF4-FFF2-40B4-BE49-F238E27FC236}">
                <a16:creationId xmlns:a16="http://schemas.microsoft.com/office/drawing/2014/main" id="{F7B0345B-5F8D-938E-D2A1-561AE3F385D7}"/>
              </a:ext>
            </a:extLst>
          </p:cNvPr>
          <p:cNvSpPr/>
          <p:nvPr/>
        </p:nvSpPr>
        <p:spPr>
          <a:xfrm>
            <a:off x="5087908" y="0"/>
            <a:ext cx="7104092" cy="6351588"/>
          </a:xfrm>
          <a:prstGeom prst="rect">
            <a:avLst/>
          </a:prstGeom>
          <a:solidFill>
            <a:srgbClr val="0033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8">
            <a:extLst>
              <a:ext uri="{FF2B5EF4-FFF2-40B4-BE49-F238E27FC236}">
                <a16:creationId xmlns:a16="http://schemas.microsoft.com/office/drawing/2014/main" id="{1EFF9E49-E1B6-A602-3BAC-0AD6B7089D67}"/>
              </a:ext>
            </a:extLst>
          </p:cNvPr>
          <p:cNvSpPr txBox="1">
            <a:spLocks/>
          </p:cNvSpPr>
          <p:nvPr/>
        </p:nvSpPr>
        <p:spPr>
          <a:xfrm>
            <a:off x="6180164" y="583014"/>
            <a:ext cx="4901233" cy="646331"/>
          </a:xfrm>
          <a:prstGeom prst="rect">
            <a:avLst/>
          </a:prstGeom>
          <a:solidFill>
            <a:schemeClr val="bg1">
              <a:alpha val="34902"/>
            </a:schemeClr>
          </a:solidFill>
        </p:spPr>
        <p:txBody>
          <a:bodyPr wrap="square">
            <a:spAutoFit/>
          </a:bodyPr>
          <a:lstStyle>
            <a:defPPr>
              <a:defRPr lang="en-US"/>
            </a:defPPr>
            <a:lvl1pPr algn="ctr">
              <a:defRPr sz="2000" b="1">
                <a:solidFill>
                  <a:schemeClr val="bg1"/>
                </a:solidFill>
                <a:latin typeface="Raleway" pitchFamily="2" charset="0"/>
              </a:defRPr>
            </a:lvl1pPr>
          </a:lstStyle>
          <a:p>
            <a:r>
              <a:rPr lang="en-US" sz="1800" dirty="0"/>
              <a:t>OPTIMIZATION OF THE HEATING DISTRICT: Winter 22-23</a:t>
            </a:r>
          </a:p>
        </p:txBody>
      </p:sp>
      <p:grpSp>
        <p:nvGrpSpPr>
          <p:cNvPr id="9" name="Group 8">
            <a:extLst>
              <a:ext uri="{FF2B5EF4-FFF2-40B4-BE49-F238E27FC236}">
                <a16:creationId xmlns:a16="http://schemas.microsoft.com/office/drawing/2014/main" id="{7FE14D16-117F-4C1E-524E-454AF6F7C30A}"/>
              </a:ext>
            </a:extLst>
          </p:cNvPr>
          <p:cNvGrpSpPr/>
          <p:nvPr/>
        </p:nvGrpSpPr>
        <p:grpSpPr>
          <a:xfrm>
            <a:off x="268423" y="269449"/>
            <a:ext cx="1003041" cy="351239"/>
            <a:chOff x="178975" y="192986"/>
            <a:chExt cx="1003041" cy="351239"/>
          </a:xfrm>
        </p:grpSpPr>
        <p:sp>
          <p:nvSpPr>
            <p:cNvPr id="10" name="TextBox 9">
              <a:extLst>
                <a:ext uri="{FF2B5EF4-FFF2-40B4-BE49-F238E27FC236}">
                  <a16:creationId xmlns:a16="http://schemas.microsoft.com/office/drawing/2014/main" id="{02B5602B-F1CA-0EB9-372D-D9A8BA623102}"/>
                </a:ext>
              </a:extLst>
            </p:cNvPr>
            <p:cNvSpPr txBox="1"/>
            <p:nvPr/>
          </p:nvSpPr>
          <p:spPr>
            <a:xfrm>
              <a:off x="263352" y="236448"/>
              <a:ext cx="918664" cy="307777"/>
            </a:xfrm>
            <a:prstGeom prst="rect">
              <a:avLst/>
            </a:prstGeom>
            <a:noFill/>
          </p:spPr>
          <p:txBody>
            <a:bodyPr wrap="square">
              <a:spAutoFit/>
            </a:bodyPr>
            <a:lstStyle/>
            <a:p>
              <a:pPr algn="ctr"/>
              <a:r>
                <a:rPr lang="en-US" sz="1400" b="1" dirty="0">
                  <a:solidFill>
                    <a:schemeClr val="tx2"/>
                  </a:solidFill>
                  <a:latin typeface="Raleway" pitchFamily="2" charset="0"/>
                </a:rPr>
                <a:t>GAS</a:t>
              </a:r>
              <a:endParaRPr lang="en-GB" sz="1400" b="1" dirty="0">
                <a:solidFill>
                  <a:schemeClr val="tx2"/>
                </a:solidFill>
              </a:endParaRPr>
            </a:p>
          </p:txBody>
        </p:sp>
        <p:pic>
          <p:nvPicPr>
            <p:cNvPr id="11" name="Graphic 10" descr="Fire outline">
              <a:extLst>
                <a:ext uri="{FF2B5EF4-FFF2-40B4-BE49-F238E27FC236}">
                  <a16:creationId xmlns:a16="http://schemas.microsoft.com/office/drawing/2014/main" id="{A6D49B01-9FB5-C78C-0C8E-D04E38EBE5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8975" y="192986"/>
              <a:ext cx="342523" cy="342523"/>
            </a:xfrm>
            <a:prstGeom prst="rect">
              <a:avLst/>
            </a:prstGeom>
          </p:spPr>
        </p:pic>
      </p:grpSp>
      <p:sp>
        <p:nvSpPr>
          <p:cNvPr id="17" name="TextBox 16">
            <a:extLst>
              <a:ext uri="{FF2B5EF4-FFF2-40B4-BE49-F238E27FC236}">
                <a16:creationId xmlns:a16="http://schemas.microsoft.com/office/drawing/2014/main" id="{72519F49-B9DC-C191-9C1A-2F27C89A0FC0}"/>
              </a:ext>
            </a:extLst>
          </p:cNvPr>
          <p:cNvSpPr txBox="1"/>
          <p:nvPr/>
        </p:nvSpPr>
        <p:spPr bwMode="auto">
          <a:xfrm>
            <a:off x="7320136" y="1322839"/>
            <a:ext cx="2376264" cy="338554"/>
          </a:xfrm>
          <a:prstGeom prst="rect">
            <a:avLst/>
          </a:prstGeom>
          <a:solidFill>
            <a:schemeClr val="bg1">
              <a:alpha val="34902"/>
            </a:schemeClr>
          </a:solidFill>
        </p:spPr>
        <p:txBody>
          <a:bodyPr wrap="square">
            <a:spAutoFit/>
          </a:bodyPr>
          <a:lstStyle/>
          <a:p>
            <a:pPr algn="ctr"/>
            <a:r>
              <a:rPr lang="en-US" sz="1600" b="1" u="sng" dirty="0">
                <a:solidFill>
                  <a:schemeClr val="bg1"/>
                </a:solidFill>
                <a:latin typeface="Raleway" pitchFamily="2" charset="0"/>
              </a:rPr>
              <a:t>HEATING PLANTS</a:t>
            </a:r>
            <a:endParaRPr lang="en-US" sz="1600" u="sng" dirty="0">
              <a:solidFill>
                <a:schemeClr val="bg1"/>
              </a:solidFill>
              <a:latin typeface="Raleway" pitchFamily="2" charset="0"/>
            </a:endParaRPr>
          </a:p>
        </p:txBody>
      </p:sp>
      <p:grpSp>
        <p:nvGrpSpPr>
          <p:cNvPr id="12" name="Group 11">
            <a:extLst>
              <a:ext uri="{FF2B5EF4-FFF2-40B4-BE49-F238E27FC236}">
                <a16:creationId xmlns:a16="http://schemas.microsoft.com/office/drawing/2014/main" id="{1E3270F3-2F4C-3FE8-03BC-88A69B45DD4B}"/>
              </a:ext>
            </a:extLst>
          </p:cNvPr>
          <p:cNvGrpSpPr/>
          <p:nvPr/>
        </p:nvGrpSpPr>
        <p:grpSpPr>
          <a:xfrm>
            <a:off x="10489359" y="-27384"/>
            <a:ext cx="1490646" cy="643140"/>
            <a:chOff x="10489359" y="38735"/>
            <a:chExt cx="1490646" cy="643140"/>
          </a:xfrm>
        </p:grpSpPr>
        <p:pic>
          <p:nvPicPr>
            <p:cNvPr id="13" name="Graphic 12" descr="Meeting with solid fill">
              <a:extLst>
                <a:ext uri="{FF2B5EF4-FFF2-40B4-BE49-F238E27FC236}">
                  <a16:creationId xmlns:a16="http://schemas.microsoft.com/office/drawing/2014/main" id="{A21718FC-6DCD-AB07-1215-CA88B60622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97429" y="84875"/>
              <a:ext cx="482576" cy="485084"/>
            </a:xfrm>
            <a:prstGeom prst="rect">
              <a:avLst/>
            </a:prstGeom>
          </p:spPr>
        </p:pic>
        <p:grpSp>
          <p:nvGrpSpPr>
            <p:cNvPr id="14" name="Group 13">
              <a:extLst>
                <a:ext uri="{FF2B5EF4-FFF2-40B4-BE49-F238E27FC236}">
                  <a16:creationId xmlns:a16="http://schemas.microsoft.com/office/drawing/2014/main" id="{4202E9DA-4EBC-8A12-A3E7-098E10D21849}"/>
                </a:ext>
              </a:extLst>
            </p:cNvPr>
            <p:cNvGrpSpPr/>
            <p:nvPr/>
          </p:nvGrpSpPr>
          <p:grpSpPr>
            <a:xfrm>
              <a:off x="10489359" y="38735"/>
              <a:ext cx="1286589" cy="643140"/>
              <a:chOff x="3057257" y="546807"/>
              <a:chExt cx="1286589" cy="643140"/>
            </a:xfrm>
          </p:grpSpPr>
          <p:sp>
            <p:nvSpPr>
              <p:cNvPr id="15" name="Rectangle 14">
                <a:extLst>
                  <a:ext uri="{FF2B5EF4-FFF2-40B4-BE49-F238E27FC236}">
                    <a16:creationId xmlns:a16="http://schemas.microsoft.com/office/drawing/2014/main" id="{955B21D0-D48D-824D-C463-CF6F95817930}"/>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TextBox 15">
                <a:extLst>
                  <a:ext uri="{FF2B5EF4-FFF2-40B4-BE49-F238E27FC236}">
                    <a16:creationId xmlns:a16="http://schemas.microsoft.com/office/drawing/2014/main" id="{3BFE7AED-B403-F8CA-DD69-9A2ED89A1D10}"/>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PLAN</a:t>
                </a:r>
                <a:endParaRPr lang="en-GB" sz="1800" b="1" kern="1200" dirty="0">
                  <a:solidFill>
                    <a:schemeClr val="bg1"/>
                  </a:solidFill>
                </a:endParaRPr>
              </a:p>
            </p:txBody>
          </p:sp>
        </p:grpSp>
      </p:grpSp>
      <p:pic>
        <p:nvPicPr>
          <p:cNvPr id="19" name="Graphic 18" descr="Thermometer with solid fill">
            <a:extLst>
              <a:ext uri="{FF2B5EF4-FFF2-40B4-BE49-F238E27FC236}">
                <a16:creationId xmlns:a16="http://schemas.microsoft.com/office/drawing/2014/main" id="{D9A6006A-6C3A-CE98-F5FB-069A1E60941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09978" y="1739467"/>
            <a:ext cx="483088" cy="483088"/>
          </a:xfrm>
          <a:prstGeom prst="rect">
            <a:avLst/>
          </a:prstGeom>
        </p:spPr>
      </p:pic>
      <p:sp>
        <p:nvSpPr>
          <p:cNvPr id="20" name="TextBox 19">
            <a:extLst>
              <a:ext uri="{FF2B5EF4-FFF2-40B4-BE49-F238E27FC236}">
                <a16:creationId xmlns:a16="http://schemas.microsoft.com/office/drawing/2014/main" id="{835E577E-4854-4694-9551-5612B7AF209F}"/>
              </a:ext>
            </a:extLst>
          </p:cNvPr>
          <p:cNvSpPr txBox="1"/>
          <p:nvPr/>
        </p:nvSpPr>
        <p:spPr bwMode="auto">
          <a:xfrm>
            <a:off x="5447928" y="1733401"/>
            <a:ext cx="2376264" cy="369332"/>
          </a:xfrm>
          <a:prstGeom prst="rect">
            <a:avLst/>
          </a:prstGeom>
          <a:noFill/>
        </p:spPr>
        <p:txBody>
          <a:bodyPr wrap="square">
            <a:spAutoFit/>
          </a:bodyPr>
          <a:lstStyle/>
          <a:p>
            <a:pPr algn="ctr"/>
            <a:r>
              <a:rPr lang="en-US" b="1" dirty="0">
                <a:solidFill>
                  <a:schemeClr val="bg1"/>
                </a:solidFill>
                <a:latin typeface="Raleway" pitchFamily="2" charset="0"/>
              </a:rPr>
              <a:t>TEMPERATURE</a:t>
            </a:r>
            <a:endParaRPr lang="en-US" dirty="0">
              <a:solidFill>
                <a:schemeClr val="bg1"/>
              </a:solidFill>
              <a:latin typeface="Raleway" pitchFamily="2" charset="0"/>
            </a:endParaRPr>
          </a:p>
        </p:txBody>
      </p:sp>
      <p:sp>
        <p:nvSpPr>
          <p:cNvPr id="21" name="TextBox 20">
            <a:extLst>
              <a:ext uri="{FF2B5EF4-FFF2-40B4-BE49-F238E27FC236}">
                <a16:creationId xmlns:a16="http://schemas.microsoft.com/office/drawing/2014/main" id="{19E5E0FA-0622-658F-8702-2835116295F8}"/>
              </a:ext>
            </a:extLst>
          </p:cNvPr>
          <p:cNvSpPr txBox="1"/>
          <p:nvPr/>
        </p:nvSpPr>
        <p:spPr bwMode="auto">
          <a:xfrm>
            <a:off x="5481740" y="4758429"/>
            <a:ext cx="2376264" cy="369332"/>
          </a:xfrm>
          <a:prstGeom prst="rect">
            <a:avLst/>
          </a:prstGeom>
          <a:noFill/>
        </p:spPr>
        <p:txBody>
          <a:bodyPr wrap="square">
            <a:spAutoFit/>
          </a:bodyPr>
          <a:lstStyle/>
          <a:p>
            <a:pPr algn="ctr"/>
            <a:r>
              <a:rPr lang="en-US" b="1" dirty="0">
                <a:solidFill>
                  <a:schemeClr val="bg1"/>
                </a:solidFill>
                <a:latin typeface="Raleway" pitchFamily="2" charset="0"/>
              </a:rPr>
              <a:t>PRESSURE</a:t>
            </a:r>
            <a:endParaRPr lang="en-US" dirty="0">
              <a:solidFill>
                <a:schemeClr val="bg1"/>
              </a:solidFill>
              <a:latin typeface="Raleway" pitchFamily="2" charset="0"/>
            </a:endParaRPr>
          </a:p>
        </p:txBody>
      </p:sp>
      <p:pic>
        <p:nvPicPr>
          <p:cNvPr id="23" name="Graphic 22" descr="Gauge outline">
            <a:extLst>
              <a:ext uri="{FF2B5EF4-FFF2-40B4-BE49-F238E27FC236}">
                <a16:creationId xmlns:a16="http://schemas.microsoft.com/office/drawing/2014/main" id="{B434B1AD-608C-8AB9-89CB-AE92CCB08FD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47928" y="4680608"/>
            <a:ext cx="491788" cy="491788"/>
          </a:xfrm>
          <a:prstGeom prst="rect">
            <a:avLst/>
          </a:prstGeom>
        </p:spPr>
      </p:pic>
      <p:sp>
        <p:nvSpPr>
          <p:cNvPr id="24" name="TextBox 23">
            <a:extLst>
              <a:ext uri="{FF2B5EF4-FFF2-40B4-BE49-F238E27FC236}">
                <a16:creationId xmlns:a16="http://schemas.microsoft.com/office/drawing/2014/main" id="{993C7D62-851C-11D1-01B2-2897A5E5DF89}"/>
              </a:ext>
            </a:extLst>
          </p:cNvPr>
          <p:cNvSpPr txBox="1"/>
          <p:nvPr/>
        </p:nvSpPr>
        <p:spPr bwMode="auto">
          <a:xfrm>
            <a:off x="5415386" y="5231522"/>
            <a:ext cx="6670027" cy="861774"/>
          </a:xfrm>
          <a:prstGeom prst="rect">
            <a:avLst/>
          </a:prstGeom>
          <a:noFill/>
        </p:spPr>
        <p:txBody>
          <a:bodyPr wrap="square">
            <a:spAutoFit/>
          </a:bodyPr>
          <a:lstStyle/>
          <a:p>
            <a:pPr algn="just"/>
            <a:r>
              <a:rPr lang="en-US" sz="1600" dirty="0">
                <a:solidFill>
                  <a:schemeClr val="bg1"/>
                </a:solidFill>
                <a:latin typeface="Raleway" pitchFamily="2" charset="0"/>
              </a:rPr>
              <a:t>Gradually decreased along the winter season in Meyrin:</a:t>
            </a:r>
          </a:p>
          <a:p>
            <a:pPr marL="342900" indent="-342900" algn="just">
              <a:buFontTx/>
              <a:buChar char="-"/>
            </a:pPr>
            <a:r>
              <a:rPr lang="en-US" sz="1600" dirty="0">
                <a:solidFill>
                  <a:schemeClr val="bg1"/>
                </a:solidFill>
                <a:latin typeface="Raleway" pitchFamily="2" charset="0"/>
              </a:rPr>
              <a:t>November 2022: 10 bars</a:t>
            </a:r>
          </a:p>
          <a:p>
            <a:pPr marL="342900" indent="-342900" algn="just">
              <a:buFontTx/>
              <a:buChar char="-"/>
            </a:pPr>
            <a:r>
              <a:rPr lang="en-US" sz="1600" dirty="0">
                <a:solidFill>
                  <a:schemeClr val="bg1"/>
                </a:solidFill>
                <a:latin typeface="Raleway" pitchFamily="2" charset="0"/>
              </a:rPr>
              <a:t>April 2023: 4 bars</a:t>
            </a:r>
          </a:p>
        </p:txBody>
      </p:sp>
      <p:sp>
        <p:nvSpPr>
          <p:cNvPr id="26" name="TextBox 25">
            <a:extLst>
              <a:ext uri="{FF2B5EF4-FFF2-40B4-BE49-F238E27FC236}">
                <a16:creationId xmlns:a16="http://schemas.microsoft.com/office/drawing/2014/main" id="{5AFC05B9-4A45-E84D-F0CA-AD39128ED258}"/>
              </a:ext>
            </a:extLst>
          </p:cNvPr>
          <p:cNvSpPr txBox="1"/>
          <p:nvPr/>
        </p:nvSpPr>
        <p:spPr bwMode="auto">
          <a:xfrm>
            <a:off x="5415386" y="2171833"/>
            <a:ext cx="6449096" cy="2369880"/>
          </a:xfrm>
          <a:prstGeom prst="rect">
            <a:avLst/>
          </a:prstGeom>
          <a:noFill/>
        </p:spPr>
        <p:txBody>
          <a:bodyPr wrap="square">
            <a:spAutoFit/>
          </a:bodyPr>
          <a:lstStyle/>
          <a:p>
            <a:pPr algn="just"/>
            <a:r>
              <a:rPr lang="en-US" dirty="0">
                <a:solidFill>
                  <a:schemeClr val="bg1"/>
                </a:solidFill>
                <a:latin typeface="Raleway" pitchFamily="2" charset="0"/>
              </a:rPr>
              <a:t>Meyrin</a:t>
            </a:r>
            <a:r>
              <a:rPr lang="en-US" sz="2000" dirty="0">
                <a:solidFill>
                  <a:schemeClr val="bg1"/>
                </a:solidFill>
                <a:latin typeface="Raleway" pitchFamily="2" charset="0"/>
              </a:rPr>
              <a:t>:</a:t>
            </a:r>
          </a:p>
          <a:p>
            <a:pPr marL="342900" indent="-342900" algn="just">
              <a:buFont typeface="Arial" panose="020B0604020202020204" pitchFamily="34" charset="0"/>
              <a:buChar char="•"/>
            </a:pPr>
            <a:r>
              <a:rPr lang="en-GB" sz="1600" dirty="0">
                <a:solidFill>
                  <a:schemeClr val="bg1"/>
                </a:solidFill>
                <a:latin typeface="Raleway" pitchFamily="2" charset="0"/>
              </a:rPr>
              <a:t>Optimization of the departure temperature from the boiler, which is also based on the air external temperature;</a:t>
            </a:r>
          </a:p>
          <a:p>
            <a:pPr marL="342900" indent="-342900" algn="just">
              <a:buFont typeface="Arial" panose="020B0604020202020204" pitchFamily="34" charset="0"/>
              <a:buChar char="•"/>
            </a:pPr>
            <a:r>
              <a:rPr lang="en-US" sz="1600" dirty="0">
                <a:solidFill>
                  <a:schemeClr val="bg1"/>
                </a:solidFill>
                <a:latin typeface="Raleway" pitchFamily="2" charset="0"/>
              </a:rPr>
              <a:t>The number of boilers working simultaneously changes depending on the temperature range &amp; power needs.</a:t>
            </a:r>
          </a:p>
          <a:p>
            <a:pPr algn="just"/>
            <a:r>
              <a:rPr lang="en-US" sz="1600" dirty="0">
                <a:solidFill>
                  <a:schemeClr val="bg1"/>
                </a:solidFill>
                <a:latin typeface="Raleway" pitchFamily="2" charset="0"/>
              </a:rPr>
              <a:t>Prevessin: </a:t>
            </a:r>
          </a:p>
          <a:p>
            <a:pPr marL="285750" indent="-285750" algn="just">
              <a:buFont typeface="Arial" panose="020B0604020202020204" pitchFamily="34" charset="0"/>
              <a:buChar char="•"/>
            </a:pPr>
            <a:r>
              <a:rPr lang="en-US" sz="1600" dirty="0">
                <a:solidFill>
                  <a:schemeClr val="bg1"/>
                </a:solidFill>
                <a:latin typeface="Raleway" pitchFamily="2" charset="0"/>
              </a:rPr>
              <a:t>The departure temperature from the boiler is fixed, and it does not vary according to the external temperature. Nevertheless, it has been optimized. </a:t>
            </a:r>
          </a:p>
        </p:txBody>
      </p:sp>
    </p:spTree>
    <p:extLst>
      <p:ext uri="{BB962C8B-B14F-4D97-AF65-F5344CB8AC3E}">
        <p14:creationId xmlns:p14="http://schemas.microsoft.com/office/powerpoint/2010/main" val="124383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AE25CD-38CC-4EAE-F681-09FC66D3037F}"/>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sp>
        <p:nvSpPr>
          <p:cNvPr id="3" name="Title 1">
            <a:extLst>
              <a:ext uri="{FF2B5EF4-FFF2-40B4-BE49-F238E27FC236}">
                <a16:creationId xmlns:a16="http://schemas.microsoft.com/office/drawing/2014/main" id="{73AD0DA9-0084-E6F0-BA48-AFE9E163BCD1}"/>
              </a:ext>
            </a:extLst>
          </p:cNvPr>
          <p:cNvSpPr txBox="1">
            <a:spLocks/>
          </p:cNvSpPr>
          <p:nvPr/>
        </p:nvSpPr>
        <p:spPr>
          <a:xfrm>
            <a:off x="948783" y="415880"/>
            <a:ext cx="10294434" cy="492840"/>
          </a:xfrm>
          <a:prstGeom prst="rect">
            <a:avLst/>
          </a:prstGeom>
        </p:spPr>
        <p:txBody>
          <a:bodyPr>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400" dirty="0">
                <a:solidFill>
                  <a:schemeClr val="accent6">
                    <a:lumMod val="60000"/>
                    <a:lumOff val="40000"/>
                  </a:schemeClr>
                </a:solidFill>
                <a:latin typeface="Raleway" pitchFamily="2" charset="0"/>
              </a:rPr>
              <a:t>S9: GOOD BEHAVIOURS –  MEMO </a:t>
            </a:r>
            <a:r>
              <a:rPr lang="en-US" sz="2400" dirty="0">
                <a:solidFill>
                  <a:schemeClr val="accent1">
                    <a:lumMod val="75000"/>
                  </a:schemeClr>
                </a:solidFill>
                <a:latin typeface="Raleway" pitchFamily="2" charset="0"/>
              </a:rPr>
              <a:t>BY HSE</a:t>
            </a:r>
            <a:endParaRPr lang="en-GB" sz="2400" dirty="0">
              <a:solidFill>
                <a:schemeClr val="accent1">
                  <a:lumMod val="75000"/>
                </a:schemeClr>
              </a:solidFill>
              <a:latin typeface="Raleway" pitchFamily="2" charset="0"/>
            </a:endParaRPr>
          </a:p>
        </p:txBody>
      </p:sp>
      <p:sp>
        <p:nvSpPr>
          <p:cNvPr id="10" name="TextBox 9">
            <a:extLst>
              <a:ext uri="{FF2B5EF4-FFF2-40B4-BE49-F238E27FC236}">
                <a16:creationId xmlns:a16="http://schemas.microsoft.com/office/drawing/2014/main" id="{0A3319BE-F22A-EB63-7CA4-B274CFEB8DD3}"/>
              </a:ext>
            </a:extLst>
          </p:cNvPr>
          <p:cNvSpPr txBox="1"/>
          <p:nvPr/>
        </p:nvSpPr>
        <p:spPr>
          <a:xfrm>
            <a:off x="263352" y="813670"/>
            <a:ext cx="11665296" cy="1200329"/>
          </a:xfrm>
          <a:prstGeom prst="rect">
            <a:avLst/>
          </a:prstGeom>
          <a:noFill/>
        </p:spPr>
        <p:txBody>
          <a:bodyPr wrap="square" rtlCol="0">
            <a:spAutoFit/>
          </a:bodyPr>
          <a:lstStyle/>
          <a:p>
            <a:pPr algn="just"/>
            <a:r>
              <a:rPr lang="en-US" dirty="0">
                <a:solidFill>
                  <a:schemeClr val="tx2"/>
                </a:solidFill>
                <a:latin typeface="Raleway" pitchFamily="2" charset="0"/>
              </a:rPr>
              <a:t>Communication with users is crucial to </a:t>
            </a:r>
            <a:r>
              <a:rPr lang="en-US" b="1" dirty="0">
                <a:solidFill>
                  <a:schemeClr val="tx2"/>
                </a:solidFill>
                <a:latin typeface="Raleway" pitchFamily="2" charset="0"/>
              </a:rPr>
              <a:t>raise awareness </a:t>
            </a:r>
            <a:r>
              <a:rPr lang="en-US" dirty="0">
                <a:solidFill>
                  <a:schemeClr val="tx2"/>
                </a:solidFill>
                <a:latin typeface="Raleway" pitchFamily="2" charset="0"/>
              </a:rPr>
              <a:t>about the energy consumption strategy. </a:t>
            </a:r>
            <a:r>
              <a:rPr lang="en-US" b="1" dirty="0">
                <a:solidFill>
                  <a:schemeClr val="tx2"/>
                </a:solidFill>
                <a:latin typeface="Raleway" pitchFamily="2" charset="0"/>
              </a:rPr>
              <a:t>Reminders </a:t>
            </a:r>
            <a:r>
              <a:rPr lang="en-US" dirty="0">
                <a:solidFill>
                  <a:schemeClr val="tx2"/>
                </a:solidFill>
                <a:latin typeface="Raleway" pitchFamily="2" charset="0"/>
              </a:rPr>
              <a:t>from HSE about sensitive topics are essential to warn users about their impact on energy consumption and to guide them into changing their habits at CERN. </a:t>
            </a:r>
            <a:endParaRPr lang="en-GB" b="1" i="1" dirty="0">
              <a:solidFill>
                <a:schemeClr val="tx2"/>
              </a:solidFill>
              <a:latin typeface="Calisto MT" panose="02040603050505030304" pitchFamily="18" charset="0"/>
            </a:endParaRPr>
          </a:p>
          <a:p>
            <a:pPr algn="just"/>
            <a:endParaRPr lang="en-GB" dirty="0">
              <a:solidFill>
                <a:schemeClr val="tx2"/>
              </a:solidFill>
              <a:latin typeface="Raleway" pitchFamily="2" charset="0"/>
            </a:endParaRPr>
          </a:p>
        </p:txBody>
      </p:sp>
      <p:sp>
        <p:nvSpPr>
          <p:cNvPr id="12" name="TextBox 11">
            <a:extLst>
              <a:ext uri="{FF2B5EF4-FFF2-40B4-BE49-F238E27FC236}">
                <a16:creationId xmlns:a16="http://schemas.microsoft.com/office/drawing/2014/main" id="{77997F8C-00B7-357D-1749-30CEC85FACDC}"/>
              </a:ext>
            </a:extLst>
          </p:cNvPr>
          <p:cNvSpPr txBox="1"/>
          <p:nvPr/>
        </p:nvSpPr>
        <p:spPr>
          <a:xfrm>
            <a:off x="948784" y="1700956"/>
            <a:ext cx="5082642" cy="1892826"/>
          </a:xfrm>
          <a:prstGeom prst="rect">
            <a:avLst/>
          </a:prstGeom>
          <a:noFill/>
        </p:spPr>
        <p:txBody>
          <a:bodyPr wrap="square" rtlCol="0">
            <a:spAutoFit/>
          </a:bodyPr>
          <a:lstStyle/>
          <a:p>
            <a:pPr algn="just" fontAlgn="base"/>
            <a:r>
              <a:rPr lang="en-GB" sz="1600" b="1" dirty="0">
                <a:solidFill>
                  <a:schemeClr val="accent1">
                    <a:lumMod val="75000"/>
                  </a:schemeClr>
                </a:solidFill>
                <a:latin typeface="Raleway" pitchFamily="2" charset="0"/>
                <a:ea typeface="+mj-ea"/>
                <a:cs typeface="+mj-cs"/>
              </a:rPr>
              <a:t>Switch off lights </a:t>
            </a:r>
            <a:r>
              <a:rPr lang="en-GB" sz="1600" dirty="0">
                <a:solidFill>
                  <a:schemeClr val="bg2">
                    <a:lumMod val="10000"/>
                  </a:schemeClr>
                </a:solidFill>
                <a:latin typeface="Raleway" pitchFamily="2" charset="0"/>
                <a:ea typeface="+mj-ea"/>
                <a:cs typeface="+mj-cs"/>
              </a:rPr>
              <a:t>when you leave the room (office, labs, corridors and halls);</a:t>
            </a:r>
          </a:p>
          <a:p>
            <a:pPr algn="just" fontAlgn="base"/>
            <a:r>
              <a:rPr lang="en-GB" sz="1600" b="1" dirty="0">
                <a:solidFill>
                  <a:schemeClr val="accent1">
                    <a:lumMod val="75000"/>
                  </a:schemeClr>
                </a:solidFill>
                <a:latin typeface="Raleway" pitchFamily="2" charset="0"/>
                <a:ea typeface="+mj-ea"/>
                <a:cs typeface="+mj-cs"/>
              </a:rPr>
              <a:t>Turn off computers &amp; screens </a:t>
            </a:r>
            <a:r>
              <a:rPr lang="en-GB" sz="1600" dirty="0">
                <a:solidFill>
                  <a:schemeClr val="bg2">
                    <a:lumMod val="10000"/>
                  </a:schemeClr>
                </a:solidFill>
                <a:latin typeface="Raleway" pitchFamily="2" charset="0"/>
                <a:ea typeface="+mj-ea"/>
                <a:cs typeface="+mj-cs"/>
              </a:rPr>
              <a:t>when possible;</a:t>
            </a:r>
          </a:p>
          <a:p>
            <a:pPr algn="just" fontAlgn="base"/>
            <a:r>
              <a:rPr lang="en-GB" sz="300" dirty="0">
                <a:solidFill>
                  <a:schemeClr val="bg2">
                    <a:lumMod val="10000"/>
                  </a:schemeClr>
                </a:solidFill>
                <a:latin typeface="Raleway" pitchFamily="2" charset="0"/>
                <a:ea typeface="+mj-ea"/>
                <a:cs typeface="+mj-cs"/>
              </a:rPr>
              <a:t> </a:t>
            </a:r>
            <a:br>
              <a:rPr lang="en-GB" sz="300" dirty="0">
                <a:solidFill>
                  <a:schemeClr val="bg2">
                    <a:lumMod val="10000"/>
                  </a:schemeClr>
                </a:solidFill>
                <a:latin typeface="Raleway" pitchFamily="2" charset="0"/>
                <a:ea typeface="+mj-ea"/>
                <a:cs typeface="+mj-cs"/>
              </a:rPr>
            </a:br>
            <a:endParaRPr lang="en-GB" sz="300" dirty="0">
              <a:solidFill>
                <a:schemeClr val="bg2">
                  <a:lumMod val="10000"/>
                </a:schemeClr>
              </a:solidFill>
              <a:latin typeface="Raleway" pitchFamily="2" charset="0"/>
              <a:ea typeface="+mj-ea"/>
              <a:cs typeface="+mj-cs"/>
            </a:endParaRPr>
          </a:p>
          <a:p>
            <a:pPr algn="just" fontAlgn="base"/>
            <a:r>
              <a:rPr lang="en-GB" sz="1600" dirty="0">
                <a:solidFill>
                  <a:schemeClr val="bg2">
                    <a:lumMod val="10000"/>
                  </a:schemeClr>
                </a:solidFill>
                <a:latin typeface="Raleway" pitchFamily="2" charset="0"/>
                <a:ea typeface="+mj-ea"/>
                <a:cs typeface="+mj-cs"/>
              </a:rPr>
              <a:t>Remember to </a:t>
            </a:r>
            <a:r>
              <a:rPr lang="en-GB" sz="1600" b="1" dirty="0">
                <a:solidFill>
                  <a:schemeClr val="accent1">
                    <a:lumMod val="75000"/>
                  </a:schemeClr>
                </a:solidFill>
                <a:latin typeface="Raleway" pitchFamily="2" charset="0"/>
                <a:ea typeface="+mj-ea"/>
                <a:cs typeface="+mj-cs"/>
              </a:rPr>
              <a:t>close windows and doors</a:t>
            </a:r>
            <a:r>
              <a:rPr lang="en-GB" sz="1600" dirty="0">
                <a:solidFill>
                  <a:schemeClr val="bg2">
                    <a:lumMod val="10000"/>
                  </a:schemeClr>
                </a:solidFill>
                <a:latin typeface="Raleway" pitchFamily="2" charset="0"/>
                <a:ea typeface="+mj-ea"/>
                <a:cs typeface="+mj-cs"/>
              </a:rPr>
              <a:t>, especially when heating or air conditioning is on;</a:t>
            </a:r>
          </a:p>
          <a:p>
            <a:pPr algn="just" fontAlgn="base"/>
            <a:endParaRPr lang="en-GB" sz="1600" b="1" dirty="0">
              <a:solidFill>
                <a:schemeClr val="accent1">
                  <a:lumMod val="75000"/>
                </a:schemeClr>
              </a:solidFill>
              <a:latin typeface="Raleway" pitchFamily="2" charset="0"/>
              <a:ea typeface="+mj-ea"/>
              <a:cs typeface="+mj-cs"/>
            </a:endParaRPr>
          </a:p>
          <a:p>
            <a:pPr algn="just"/>
            <a:endParaRPr lang="en-GB" sz="1500" dirty="0"/>
          </a:p>
        </p:txBody>
      </p:sp>
      <p:pic>
        <p:nvPicPr>
          <p:cNvPr id="9" name="Graphic 8" descr="Lamp outline">
            <a:extLst>
              <a:ext uri="{FF2B5EF4-FFF2-40B4-BE49-F238E27FC236}">
                <a16:creationId xmlns:a16="http://schemas.microsoft.com/office/drawing/2014/main" id="{2926A77C-1F2A-0182-871F-BBB7DFE2A7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9376" y="1867158"/>
            <a:ext cx="417096" cy="417096"/>
          </a:xfrm>
          <a:prstGeom prst="rect">
            <a:avLst/>
          </a:prstGeom>
        </p:spPr>
      </p:pic>
      <p:pic>
        <p:nvPicPr>
          <p:cNvPr id="13" name="Graphic 12" descr="High temperature outline">
            <a:extLst>
              <a:ext uri="{FF2B5EF4-FFF2-40B4-BE49-F238E27FC236}">
                <a16:creationId xmlns:a16="http://schemas.microsoft.com/office/drawing/2014/main" id="{4B7231CE-E5E1-21A4-7E3B-F655C29194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79844" y="1772816"/>
            <a:ext cx="417096" cy="417096"/>
          </a:xfrm>
          <a:prstGeom prst="rect">
            <a:avLst/>
          </a:prstGeom>
        </p:spPr>
      </p:pic>
      <p:pic>
        <p:nvPicPr>
          <p:cNvPr id="15" name="Graphic 14" descr="Snowflake with solid fill">
            <a:extLst>
              <a:ext uri="{FF2B5EF4-FFF2-40B4-BE49-F238E27FC236}">
                <a16:creationId xmlns:a16="http://schemas.microsoft.com/office/drawing/2014/main" id="{177EE4F4-18E8-8D8B-5724-11B1E023E39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279844" y="2408312"/>
            <a:ext cx="457200" cy="457200"/>
          </a:xfrm>
          <a:prstGeom prst="rect">
            <a:avLst/>
          </a:prstGeom>
        </p:spPr>
      </p:pic>
      <p:sp>
        <p:nvSpPr>
          <p:cNvPr id="22" name="TextBox 21">
            <a:extLst>
              <a:ext uri="{FF2B5EF4-FFF2-40B4-BE49-F238E27FC236}">
                <a16:creationId xmlns:a16="http://schemas.microsoft.com/office/drawing/2014/main" id="{2BFE44CD-2463-F6E2-4A37-33D09A58C676}"/>
              </a:ext>
            </a:extLst>
          </p:cNvPr>
          <p:cNvSpPr txBox="1"/>
          <p:nvPr/>
        </p:nvSpPr>
        <p:spPr bwMode="auto">
          <a:xfrm>
            <a:off x="6727380" y="1708735"/>
            <a:ext cx="5147216" cy="1292662"/>
          </a:xfrm>
          <a:prstGeom prst="rect">
            <a:avLst/>
          </a:prstGeom>
          <a:noFill/>
        </p:spPr>
        <p:txBody>
          <a:bodyPr wrap="square">
            <a:spAutoFit/>
          </a:bodyPr>
          <a:lstStyle/>
          <a:p>
            <a:pPr algn="just" fontAlgn="base"/>
            <a:r>
              <a:rPr lang="en-GB" sz="1600" b="1" dirty="0">
                <a:solidFill>
                  <a:schemeClr val="accent1">
                    <a:lumMod val="75000"/>
                  </a:schemeClr>
                </a:solidFill>
                <a:latin typeface="Raleway" pitchFamily="2" charset="0"/>
                <a:ea typeface="+mj-ea"/>
                <a:cs typeface="+mj-cs"/>
              </a:rPr>
              <a:t>Reduce the valve of radiators </a:t>
            </a:r>
            <a:r>
              <a:rPr lang="en-GB" sz="1600" dirty="0">
                <a:solidFill>
                  <a:schemeClr val="bg2">
                    <a:lumMod val="10000"/>
                  </a:schemeClr>
                </a:solidFill>
                <a:latin typeface="Raleway" pitchFamily="2" charset="0"/>
                <a:ea typeface="+mj-ea"/>
                <a:cs typeface="+mj-cs"/>
              </a:rPr>
              <a:t>when possible</a:t>
            </a:r>
          </a:p>
          <a:p>
            <a:pPr algn="just" fontAlgn="base"/>
            <a:r>
              <a:rPr lang="en-GB" sz="1600" dirty="0">
                <a:solidFill>
                  <a:schemeClr val="bg2">
                    <a:lumMod val="10000"/>
                  </a:schemeClr>
                </a:solidFill>
                <a:latin typeface="Raleway" pitchFamily="2" charset="0"/>
                <a:ea typeface="+mj-ea"/>
                <a:cs typeface="+mj-cs"/>
              </a:rPr>
              <a:t>Avoid using </a:t>
            </a:r>
            <a:r>
              <a:rPr lang="en-GB" sz="1600" b="1" dirty="0">
                <a:solidFill>
                  <a:schemeClr val="accent1">
                    <a:lumMod val="75000"/>
                  </a:schemeClr>
                </a:solidFill>
                <a:latin typeface="Raleway" pitchFamily="2" charset="0"/>
                <a:ea typeface="+mj-ea"/>
                <a:cs typeface="+mj-cs"/>
              </a:rPr>
              <a:t>domestic hot water;</a:t>
            </a:r>
          </a:p>
          <a:p>
            <a:pPr algn="just" fontAlgn="base"/>
            <a:r>
              <a:rPr lang="en-GB" sz="500" b="1" dirty="0">
                <a:solidFill>
                  <a:schemeClr val="accent1">
                    <a:lumMod val="75000"/>
                  </a:schemeClr>
                </a:solidFill>
                <a:latin typeface="Raleway" pitchFamily="2" charset="0"/>
                <a:ea typeface="+mj-ea"/>
                <a:cs typeface="+mj-cs"/>
              </a:rPr>
              <a:t> </a:t>
            </a:r>
            <a:br>
              <a:rPr lang="en-GB" sz="500" b="1" dirty="0">
                <a:solidFill>
                  <a:schemeClr val="accent1">
                    <a:lumMod val="75000"/>
                  </a:schemeClr>
                </a:solidFill>
                <a:latin typeface="Raleway" pitchFamily="2" charset="0"/>
                <a:ea typeface="+mj-ea"/>
                <a:cs typeface="+mj-cs"/>
              </a:rPr>
            </a:br>
            <a:endParaRPr lang="en-GB" sz="500" b="1" dirty="0">
              <a:solidFill>
                <a:schemeClr val="accent1">
                  <a:lumMod val="75000"/>
                </a:schemeClr>
              </a:solidFill>
              <a:latin typeface="Raleway" pitchFamily="2" charset="0"/>
              <a:ea typeface="+mj-ea"/>
              <a:cs typeface="+mj-cs"/>
            </a:endParaRPr>
          </a:p>
          <a:p>
            <a:pPr algn="just" fontAlgn="base"/>
            <a:endParaRPr lang="en-GB" sz="400" b="1" dirty="0">
              <a:solidFill>
                <a:schemeClr val="accent1">
                  <a:lumMod val="75000"/>
                </a:schemeClr>
              </a:solidFill>
              <a:latin typeface="Raleway" pitchFamily="2" charset="0"/>
              <a:ea typeface="+mj-ea"/>
              <a:cs typeface="+mj-cs"/>
            </a:endParaRPr>
          </a:p>
          <a:p>
            <a:pPr algn="just" fontAlgn="base"/>
            <a:r>
              <a:rPr lang="en-GB" sz="1600" dirty="0">
                <a:solidFill>
                  <a:schemeClr val="bg2">
                    <a:lumMod val="10000"/>
                  </a:schemeClr>
                </a:solidFill>
                <a:latin typeface="Raleway" pitchFamily="2" charset="0"/>
                <a:ea typeface="+mj-ea"/>
                <a:cs typeface="+mj-cs"/>
              </a:rPr>
              <a:t>Reduce/Remove </a:t>
            </a:r>
            <a:r>
              <a:rPr lang="en-GB" sz="1600" b="1" dirty="0">
                <a:solidFill>
                  <a:schemeClr val="accent1">
                    <a:lumMod val="75000"/>
                  </a:schemeClr>
                </a:solidFill>
                <a:latin typeface="Raleway" pitchFamily="2" charset="0"/>
                <a:ea typeface="+mj-ea"/>
                <a:cs typeface="+mj-cs"/>
              </a:rPr>
              <a:t>air conditioning </a:t>
            </a:r>
            <a:r>
              <a:rPr lang="en-GB" sz="1600" dirty="0">
                <a:solidFill>
                  <a:schemeClr val="bg2">
                    <a:lumMod val="10000"/>
                  </a:schemeClr>
                </a:solidFill>
                <a:latin typeface="Raleway" pitchFamily="2" charset="0"/>
                <a:ea typeface="+mj-ea"/>
                <a:cs typeface="+mj-cs"/>
              </a:rPr>
              <a:t>when possible.</a:t>
            </a:r>
          </a:p>
          <a:p>
            <a:pPr algn="just" fontAlgn="base"/>
            <a:r>
              <a:rPr lang="en-GB" sz="1600" dirty="0">
                <a:solidFill>
                  <a:schemeClr val="bg2">
                    <a:lumMod val="10000"/>
                  </a:schemeClr>
                </a:solidFill>
                <a:latin typeface="Raleway" pitchFamily="2" charset="0"/>
                <a:ea typeface="+mj-ea"/>
                <a:cs typeface="+mj-cs"/>
              </a:rPr>
              <a:t>Close blinders during summer</a:t>
            </a:r>
          </a:p>
        </p:txBody>
      </p:sp>
      <p:pic>
        <p:nvPicPr>
          <p:cNvPr id="25" name="Graphic 24" descr="Window outline">
            <a:extLst>
              <a:ext uri="{FF2B5EF4-FFF2-40B4-BE49-F238E27FC236}">
                <a16:creationId xmlns:a16="http://schemas.microsoft.com/office/drawing/2014/main" id="{3FB13592-A1F3-BBE1-A59F-A49F0193BB7C}"/>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479376" y="2636912"/>
            <a:ext cx="417096" cy="417096"/>
          </a:xfrm>
          <a:prstGeom prst="rect">
            <a:avLst/>
          </a:prstGeom>
        </p:spPr>
      </p:pic>
      <p:graphicFrame>
        <p:nvGraphicFramePr>
          <p:cNvPr id="26" name="Table 25">
            <a:extLst>
              <a:ext uri="{FF2B5EF4-FFF2-40B4-BE49-F238E27FC236}">
                <a16:creationId xmlns:a16="http://schemas.microsoft.com/office/drawing/2014/main" id="{0EC39A55-0807-E3EA-2A27-5D294D9BAD41}"/>
              </a:ext>
            </a:extLst>
          </p:cNvPr>
          <p:cNvGraphicFramePr>
            <a:graphicFrameLocks noGrp="1"/>
          </p:cNvGraphicFramePr>
          <p:nvPr>
            <p:extLst>
              <p:ext uri="{D42A27DB-BD31-4B8C-83A1-F6EECF244321}">
                <p14:modId xmlns:p14="http://schemas.microsoft.com/office/powerpoint/2010/main" val="1988622378"/>
              </p:ext>
            </p:extLst>
          </p:nvPr>
        </p:nvGraphicFramePr>
        <p:xfrm>
          <a:off x="414459" y="3309604"/>
          <a:ext cx="6271132" cy="2817637"/>
        </p:xfrm>
        <a:graphic>
          <a:graphicData uri="http://schemas.openxmlformats.org/drawingml/2006/table">
            <a:tbl>
              <a:tblPr>
                <a:tableStyleId>{88D326A9-A81B-9881-C969-13F38E75D658}</a:tableStyleId>
              </a:tblPr>
              <a:tblGrid>
                <a:gridCol w="2801221">
                  <a:extLst>
                    <a:ext uri="{9D8B030D-6E8A-4147-A177-3AD203B41FA5}">
                      <a16:colId xmlns:a16="http://schemas.microsoft.com/office/drawing/2014/main" val="2588834428"/>
                    </a:ext>
                  </a:extLst>
                </a:gridCol>
                <a:gridCol w="1472736">
                  <a:extLst>
                    <a:ext uri="{9D8B030D-6E8A-4147-A177-3AD203B41FA5}">
                      <a16:colId xmlns:a16="http://schemas.microsoft.com/office/drawing/2014/main" val="514220219"/>
                    </a:ext>
                  </a:extLst>
                </a:gridCol>
                <a:gridCol w="1123412">
                  <a:extLst>
                    <a:ext uri="{9D8B030D-6E8A-4147-A177-3AD203B41FA5}">
                      <a16:colId xmlns:a16="http://schemas.microsoft.com/office/drawing/2014/main" val="297498912"/>
                    </a:ext>
                  </a:extLst>
                </a:gridCol>
                <a:gridCol w="873763">
                  <a:extLst>
                    <a:ext uri="{9D8B030D-6E8A-4147-A177-3AD203B41FA5}">
                      <a16:colId xmlns:a16="http://schemas.microsoft.com/office/drawing/2014/main" val="1087472814"/>
                    </a:ext>
                  </a:extLst>
                </a:gridCol>
              </a:tblGrid>
              <a:tr h="336889">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Energy involved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GB" sz="1500" u="none" strike="noStrike" dirty="0">
                          <a:solidFill>
                            <a:schemeClr val="tx2"/>
                          </a:solidFill>
                          <a:effectLst/>
                          <a:latin typeface="Raleway" pitchFamily="2" charset="0"/>
                        </a:rPr>
                        <a:t>[Type]</a:t>
                      </a:r>
                      <a:endParaRPr lang="en-GB" sz="15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u="none" strike="noStrike" dirty="0">
                          <a:solidFill>
                            <a:srgbClr val="C00000"/>
                          </a:solidFill>
                          <a:effectLst/>
                          <a:latin typeface="Raleway" pitchFamily="2" charset="0"/>
                        </a:rPr>
                        <a:t>Electricity</a:t>
                      </a:r>
                      <a:endParaRPr lang="en-GB" sz="1600" b="1" i="0" u="none" strike="noStrike" dirty="0">
                        <a:solidFill>
                          <a:srgbClr val="C00000"/>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u="none" strike="noStrike" dirty="0">
                          <a:solidFill>
                            <a:srgbClr val="00B050"/>
                          </a:solidFill>
                          <a:effectLst/>
                          <a:latin typeface="Raleway" pitchFamily="2" charset="0"/>
                        </a:rPr>
                        <a:t>Gas</a:t>
                      </a:r>
                      <a:endParaRPr lang="en-GB" sz="1600" b="1" i="0" u="none" strike="noStrike" dirty="0">
                        <a:solidFill>
                          <a:srgbClr val="00B050"/>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5724165"/>
                  </a:ext>
                </a:extLst>
              </a:tr>
              <a:tr h="353841">
                <a:tc>
                  <a:txBody>
                    <a:bodyPr/>
                    <a:lstStyle/>
                    <a:p>
                      <a:pPr marL="0" algn="ctr" defTabSz="914400" eaLnBrk="1" fontAlgn="b" hangingPunct="1"/>
                      <a:r>
                        <a:rPr lang="en-US" sz="1800" b="1" u="none" strike="noStrike" dirty="0">
                          <a:solidFill>
                            <a:schemeClr val="bg1"/>
                          </a:solidFill>
                          <a:effectLst/>
                          <a:latin typeface="Raleway" pitchFamily="2" charset="0"/>
                          <a:ea typeface="+mn-ea"/>
                          <a:cs typeface="+mn-cs"/>
                        </a:rPr>
                        <a:t>Investment costs</a:t>
                      </a:r>
                      <a:endParaRPr lang="en-GB" sz="1800" b="1" u="none" strike="noStrike" dirty="0">
                        <a:solidFill>
                          <a:schemeClr val="bg1"/>
                        </a:solidFill>
                        <a:effectLst/>
                        <a:latin typeface="Raleway" pitchFamily="2"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US" sz="1500" b="0" i="0" u="none" strike="noStrike" dirty="0">
                          <a:solidFill>
                            <a:schemeClr val="tx2"/>
                          </a:solidFill>
                          <a:effectLst/>
                          <a:latin typeface="Raleway" pitchFamily="2" charset="0"/>
                        </a:rPr>
                        <a:t>[CHF]</a:t>
                      </a:r>
                      <a:endParaRPr lang="en-GB" sz="15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5345031"/>
                  </a:ext>
                </a:extLst>
              </a:tr>
              <a:tr h="353841">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Objective of reduction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GB" sz="1500" u="none" strike="noStrike" dirty="0">
                          <a:solidFill>
                            <a:schemeClr val="tx2"/>
                          </a:solidFill>
                          <a:effectLst/>
                          <a:latin typeface="Raleway" pitchFamily="2" charset="0"/>
                        </a:rPr>
                        <a:t>[MWh/year]</a:t>
                      </a:r>
                      <a:endParaRPr lang="en-GB" sz="15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solidFill>
                            <a:srgbClr val="C00000"/>
                          </a:solidFill>
                          <a:effectLst/>
                          <a:latin typeface="Raleway" pitchFamily="2" charset="0"/>
                        </a:rPr>
                        <a:t>2’400</a:t>
                      </a:r>
                      <a:endParaRPr lang="en-GB" sz="1600" b="1" i="0" u="none" strike="noStrike" dirty="0">
                        <a:solidFill>
                          <a:srgbClr val="C00000"/>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solidFill>
                            <a:srgbClr val="339933"/>
                          </a:solidFill>
                          <a:effectLst/>
                          <a:latin typeface="Raleway" pitchFamily="2" charset="0"/>
                        </a:rPr>
                        <a:t>3’100</a:t>
                      </a:r>
                      <a:endParaRPr lang="en-GB" sz="1600" b="1" i="0" u="none" strike="noStrike" dirty="0">
                        <a:solidFill>
                          <a:srgbClr val="339933"/>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766440"/>
                  </a:ext>
                </a:extLst>
              </a:tr>
              <a:tr h="353841">
                <a:tc>
                  <a:txBody>
                    <a:bodyPr/>
                    <a:lstStyle/>
                    <a:p>
                      <a:pPr marL="0" algn="ctr" defTabSz="914400" eaLnBrk="1" fontAlgn="b" hangingPunct="1"/>
                      <a:r>
                        <a:rPr lang="en-GB" sz="1800" b="1" u="none" strike="noStrike" dirty="0">
                          <a:solidFill>
                            <a:schemeClr val="bg1"/>
                          </a:solidFill>
                          <a:effectLst/>
                          <a:latin typeface="Raleway" pitchFamily="2" charset="0"/>
                        </a:rPr>
                        <a:t>Energy savings costs</a:t>
                      </a:r>
                      <a:r>
                        <a:rPr lang="en-US" sz="1800" b="1" u="none" strike="noStrike" dirty="0">
                          <a:solidFill>
                            <a:schemeClr val="bg1"/>
                          </a:solidFill>
                          <a:effectLst/>
                          <a:latin typeface="Raleway" pitchFamily="2" charset="0"/>
                        </a:rPr>
                        <a:t> </a:t>
                      </a:r>
                      <a:endParaRPr lang="en-GB" sz="1800" b="1" u="none" strike="noStrike" dirty="0">
                        <a:solidFill>
                          <a:schemeClr val="bg1"/>
                        </a:solidFill>
                        <a:effectLst/>
                        <a:latin typeface="Raleway" pitchFamily="2"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GB" sz="1500" u="none" strike="noStrike" dirty="0">
                          <a:solidFill>
                            <a:schemeClr val="tx2"/>
                          </a:solidFill>
                          <a:effectLst/>
                          <a:latin typeface="Raleway" pitchFamily="2" charset="0"/>
                        </a:rPr>
                        <a:t>[CHF/year]</a:t>
                      </a:r>
                      <a:endParaRPr lang="en-GB" sz="15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2"/>
                          </a:solidFill>
                          <a:effectLst/>
                          <a:latin typeface="Raleway" pitchFamily="2" charset="0"/>
                        </a:rPr>
                        <a:t>130’000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2"/>
                          </a:solidFill>
                          <a:effectLst/>
                          <a:latin typeface="Raleway" pitchFamily="2" charset="0"/>
                        </a:rPr>
                        <a:t>230’000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6910570"/>
                  </a:ext>
                </a:extLst>
              </a:tr>
              <a:tr h="281918">
                <a:tc>
                  <a:txBody>
                    <a:bodyPr/>
                    <a:lstStyle/>
                    <a:p>
                      <a:pPr marL="0" algn="ctr" defTabSz="914400" eaLnBrk="1" fontAlgn="b" hangingPunct="1"/>
                      <a:r>
                        <a:rPr lang="en-US" sz="1800" b="1" u="none" strike="noStrike" dirty="0">
                          <a:solidFill>
                            <a:schemeClr val="bg1"/>
                          </a:solidFill>
                          <a:effectLst/>
                          <a:latin typeface="Raleway" pitchFamily="2" charset="0"/>
                          <a:ea typeface="+mn-ea"/>
                          <a:cs typeface="+mn-cs"/>
                        </a:rPr>
                        <a:t>Payback</a:t>
                      </a:r>
                      <a:endParaRPr lang="en-GB" sz="1800" b="1" u="none" strike="noStrike" dirty="0">
                        <a:solidFill>
                          <a:schemeClr val="bg1"/>
                        </a:solidFill>
                        <a:effectLst/>
                        <a:latin typeface="Raleway" pitchFamily="2"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[years]</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688956815"/>
                  </a:ext>
                </a:extLst>
              </a:tr>
              <a:tr h="281918">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Human Resources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F</a:t>
                      </a:r>
                      <a:r>
                        <a:rPr lang="en-GB" sz="1600" b="0" i="0" u="none" strike="noStrike" dirty="0">
                          <a:solidFill>
                            <a:schemeClr val="tx2"/>
                          </a:solidFill>
                          <a:effectLst/>
                          <a:latin typeface="Raleway" pitchFamily="2" charset="0"/>
                        </a:rPr>
                        <a:t>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1806427"/>
                  </a:ext>
                </a:extLst>
              </a:tr>
              <a:tr h="281918">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Schedule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gridSpan="3">
                  <a:txBody>
                    <a:bodyPr/>
                    <a:lstStyle/>
                    <a:p>
                      <a:pPr algn="ctr" fontAlgn="b"/>
                      <a:r>
                        <a:rPr lang="en-US" sz="1600" b="0" i="0" u="none" strike="noStrike" dirty="0">
                          <a:solidFill>
                            <a:schemeClr val="tx2"/>
                          </a:solidFill>
                          <a:effectLst/>
                          <a:latin typeface="Raleway" pitchFamily="2" charset="0"/>
                        </a:rPr>
                        <a:t>October 2023</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70269511"/>
                  </a:ext>
                </a:extLst>
              </a:tr>
              <a:tr h="281918">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Scale of application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gridSpan="3">
                  <a:txBody>
                    <a:bodyPr/>
                    <a:lstStyle/>
                    <a:p>
                      <a:pPr algn="ctr" fontAlgn="b"/>
                      <a:r>
                        <a:rPr lang="en-US" sz="1600" b="0" i="0" u="none" strike="noStrike" dirty="0">
                          <a:solidFill>
                            <a:schemeClr val="tx2"/>
                          </a:solidFill>
                          <a:effectLst/>
                          <a:latin typeface="Raleway" pitchFamily="2" charset="0"/>
                        </a:rPr>
                        <a:t>Meyrin and Prevessin</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11301321"/>
                  </a:ext>
                </a:extLst>
              </a:tr>
              <a:tr h="281918">
                <a:tc>
                  <a:txBody>
                    <a:bodyPr/>
                    <a:lstStyle/>
                    <a:p>
                      <a:pPr marL="0" algn="ctr" defTabSz="914400" eaLnBrk="1" fontAlgn="b" hangingPunct="1"/>
                      <a:r>
                        <a:rPr lang="en-GB" sz="1800" b="1" u="none" strike="noStrike" dirty="0">
                          <a:solidFill>
                            <a:schemeClr val="bg1"/>
                          </a:solidFill>
                          <a:effectLst/>
                          <a:latin typeface="Raleway" pitchFamily="2" charset="0"/>
                          <a:ea typeface="+mn-ea"/>
                          <a:cs typeface="+mn-cs"/>
                        </a:rPr>
                        <a:t>Impact on Users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gridSpan="3">
                  <a:txBody>
                    <a:bodyPr/>
                    <a:lstStyle/>
                    <a:p>
                      <a:pPr algn="ctr" fontAlgn="b"/>
                      <a:r>
                        <a:rPr lang="en-US" sz="1600" b="0" i="0" u="none" strike="noStrike" dirty="0">
                          <a:solidFill>
                            <a:schemeClr val="tx2"/>
                          </a:solidFill>
                          <a:effectLst/>
                          <a:latin typeface="Raleway" pitchFamily="2" charset="0"/>
                        </a:rPr>
                        <a:t>Best effort</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65503474"/>
                  </a:ext>
                </a:extLst>
              </a:tr>
            </a:tbl>
          </a:graphicData>
        </a:graphic>
      </p:graphicFrame>
      <p:graphicFrame>
        <p:nvGraphicFramePr>
          <p:cNvPr id="33" name="Chart 32">
            <a:extLst>
              <a:ext uri="{FF2B5EF4-FFF2-40B4-BE49-F238E27FC236}">
                <a16:creationId xmlns:a16="http://schemas.microsoft.com/office/drawing/2014/main" id="{1512C1BF-2F80-599B-E741-D9B37664D9EA}"/>
              </a:ext>
            </a:extLst>
          </p:cNvPr>
          <p:cNvGraphicFramePr>
            <a:graphicFrameLocks/>
          </p:cNvGraphicFramePr>
          <p:nvPr/>
        </p:nvGraphicFramePr>
        <p:xfrm>
          <a:off x="9613438" y="3608135"/>
          <a:ext cx="1828419" cy="1467562"/>
        </p:xfrm>
        <a:graphic>
          <a:graphicData uri="http://schemas.openxmlformats.org/drawingml/2006/chart">
            <c:chart xmlns:c="http://schemas.openxmlformats.org/drawingml/2006/chart" xmlns:r="http://schemas.openxmlformats.org/officeDocument/2006/relationships" r:id="rId11"/>
          </a:graphicData>
        </a:graphic>
      </p:graphicFrame>
      <p:sp>
        <p:nvSpPr>
          <p:cNvPr id="34" name="TextBox 33">
            <a:extLst>
              <a:ext uri="{FF2B5EF4-FFF2-40B4-BE49-F238E27FC236}">
                <a16:creationId xmlns:a16="http://schemas.microsoft.com/office/drawing/2014/main" id="{E7395FA9-DD9D-1C85-68E1-474DF6E38E62}"/>
              </a:ext>
            </a:extLst>
          </p:cNvPr>
          <p:cNvSpPr txBox="1"/>
          <p:nvPr/>
        </p:nvSpPr>
        <p:spPr bwMode="auto">
          <a:xfrm>
            <a:off x="6934010" y="3356992"/>
            <a:ext cx="4843531" cy="276999"/>
          </a:xfrm>
          <a:prstGeom prst="rect">
            <a:avLst/>
          </a:prstGeom>
          <a:noFill/>
        </p:spPr>
        <p:txBody>
          <a:bodyPr wrap="square" rtlCol="0">
            <a:spAutoFit/>
          </a:bodyPr>
          <a:lstStyle/>
          <a:p>
            <a:pPr algn="ctr"/>
            <a:r>
              <a:rPr lang="en-US" sz="1200" b="1" dirty="0">
                <a:solidFill>
                  <a:schemeClr val="tx2"/>
                </a:solidFill>
                <a:latin typeface="Raleway" pitchFamily="2" charset="0"/>
              </a:rPr>
              <a:t>EXPECTED ENERGY SAVINGS – GOOD BEHAVIOURS</a:t>
            </a:r>
            <a:endParaRPr lang="en-GB" sz="1200" b="1" dirty="0">
              <a:solidFill>
                <a:schemeClr val="tx2"/>
              </a:solidFill>
              <a:latin typeface="Raleway" pitchFamily="2" charset="0"/>
            </a:endParaRPr>
          </a:p>
        </p:txBody>
      </p:sp>
      <p:sp>
        <p:nvSpPr>
          <p:cNvPr id="35" name="Rectangle 34">
            <a:extLst>
              <a:ext uri="{FF2B5EF4-FFF2-40B4-BE49-F238E27FC236}">
                <a16:creationId xmlns:a16="http://schemas.microsoft.com/office/drawing/2014/main" id="{232AF007-C1A0-8C64-FD52-9135A9608382}"/>
              </a:ext>
            </a:extLst>
          </p:cNvPr>
          <p:cNvSpPr/>
          <p:nvPr/>
        </p:nvSpPr>
        <p:spPr>
          <a:xfrm>
            <a:off x="6934010" y="3309604"/>
            <a:ext cx="4861305" cy="230904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36" name="Picture 35">
            <a:extLst>
              <a:ext uri="{FF2B5EF4-FFF2-40B4-BE49-F238E27FC236}">
                <a16:creationId xmlns:a16="http://schemas.microsoft.com/office/drawing/2014/main" id="{C04CF753-0273-577B-6CFD-91ED3133A84E}"/>
              </a:ext>
            </a:extLst>
          </p:cNvPr>
          <p:cNvPicPr>
            <a:picLocks noChangeAspect="1"/>
          </p:cNvPicPr>
          <p:nvPr/>
        </p:nvPicPr>
        <p:blipFill rotWithShape="1">
          <a:blip r:embed="rId12"/>
          <a:srcRect l="51708"/>
          <a:stretch/>
        </p:blipFill>
        <p:spPr>
          <a:xfrm>
            <a:off x="9613438" y="4990607"/>
            <a:ext cx="1970966" cy="526625"/>
          </a:xfrm>
          <a:prstGeom prst="rect">
            <a:avLst/>
          </a:prstGeom>
        </p:spPr>
      </p:pic>
      <p:graphicFrame>
        <p:nvGraphicFramePr>
          <p:cNvPr id="37" name="Chart 36">
            <a:extLst>
              <a:ext uri="{FF2B5EF4-FFF2-40B4-BE49-F238E27FC236}">
                <a16:creationId xmlns:a16="http://schemas.microsoft.com/office/drawing/2014/main" id="{A7CB0D3D-A0F2-404A-5388-6DB62A6E9BF7}"/>
              </a:ext>
            </a:extLst>
          </p:cNvPr>
          <p:cNvGraphicFramePr>
            <a:graphicFrameLocks/>
          </p:cNvGraphicFramePr>
          <p:nvPr/>
        </p:nvGraphicFramePr>
        <p:xfrm>
          <a:off x="7291917" y="3617622"/>
          <a:ext cx="1828419" cy="1467562"/>
        </p:xfrm>
        <a:graphic>
          <a:graphicData uri="http://schemas.openxmlformats.org/drawingml/2006/chart">
            <c:chart xmlns:c="http://schemas.openxmlformats.org/drawingml/2006/chart" xmlns:r="http://schemas.openxmlformats.org/officeDocument/2006/relationships" r:id="rId13"/>
          </a:graphicData>
        </a:graphic>
      </p:graphicFrame>
      <p:sp>
        <p:nvSpPr>
          <p:cNvPr id="38" name="TextBox 37">
            <a:extLst>
              <a:ext uri="{FF2B5EF4-FFF2-40B4-BE49-F238E27FC236}">
                <a16:creationId xmlns:a16="http://schemas.microsoft.com/office/drawing/2014/main" id="{DB946D2B-AB1C-E008-33C2-633CD23573CA}"/>
              </a:ext>
            </a:extLst>
          </p:cNvPr>
          <p:cNvSpPr txBox="1"/>
          <p:nvPr/>
        </p:nvSpPr>
        <p:spPr bwMode="auto">
          <a:xfrm>
            <a:off x="6882343" y="4117100"/>
            <a:ext cx="1296144" cy="523220"/>
          </a:xfrm>
          <a:prstGeom prst="rect">
            <a:avLst/>
          </a:prstGeom>
          <a:noFill/>
        </p:spPr>
        <p:txBody>
          <a:bodyPr wrap="square" rtlCol="0">
            <a:spAutoFit/>
          </a:bodyPr>
          <a:lstStyle/>
          <a:p>
            <a:pPr algn="ctr"/>
            <a:r>
              <a:rPr lang="en-US" sz="1200" b="1" dirty="0">
                <a:solidFill>
                  <a:srgbClr val="C00000"/>
                </a:solidFill>
                <a:latin typeface="Raleway" pitchFamily="2" charset="0"/>
              </a:rPr>
              <a:t>SAVINGS: </a:t>
            </a:r>
          </a:p>
          <a:p>
            <a:pPr algn="ctr"/>
            <a:r>
              <a:rPr lang="en-US" sz="1600" b="1" dirty="0">
                <a:solidFill>
                  <a:srgbClr val="C00000"/>
                </a:solidFill>
                <a:latin typeface="Raleway" pitchFamily="2" charset="0"/>
              </a:rPr>
              <a:t>5%</a:t>
            </a:r>
            <a:endParaRPr lang="en-GB" sz="1600" b="1" dirty="0">
              <a:solidFill>
                <a:srgbClr val="C00000"/>
              </a:solidFill>
              <a:latin typeface="Raleway" pitchFamily="2" charset="0"/>
            </a:endParaRPr>
          </a:p>
        </p:txBody>
      </p:sp>
      <p:cxnSp>
        <p:nvCxnSpPr>
          <p:cNvPr id="39" name="Straight Arrow Connector 38">
            <a:extLst>
              <a:ext uri="{FF2B5EF4-FFF2-40B4-BE49-F238E27FC236}">
                <a16:creationId xmlns:a16="http://schemas.microsoft.com/office/drawing/2014/main" id="{D2CED4C2-9FFE-F4DE-8E16-3776CAECC79B}"/>
              </a:ext>
            </a:extLst>
          </p:cNvPr>
          <p:cNvCxnSpPr>
            <a:cxnSpLocks/>
          </p:cNvCxnSpPr>
          <p:nvPr/>
        </p:nvCxnSpPr>
        <p:spPr>
          <a:xfrm flipV="1">
            <a:off x="7591995" y="3851849"/>
            <a:ext cx="586492" cy="25214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4D582F9-0526-DE56-D6F9-3127A305FA82}"/>
              </a:ext>
            </a:extLst>
          </p:cNvPr>
          <p:cNvSpPr txBox="1"/>
          <p:nvPr/>
        </p:nvSpPr>
        <p:spPr bwMode="auto">
          <a:xfrm>
            <a:off x="9005512" y="4132091"/>
            <a:ext cx="1296144" cy="523220"/>
          </a:xfrm>
          <a:prstGeom prst="rect">
            <a:avLst/>
          </a:prstGeom>
          <a:noFill/>
        </p:spPr>
        <p:txBody>
          <a:bodyPr wrap="square" rtlCol="0">
            <a:spAutoFit/>
          </a:bodyPr>
          <a:lstStyle/>
          <a:p>
            <a:pPr algn="ctr"/>
            <a:r>
              <a:rPr lang="en-US" sz="1200" b="1" dirty="0">
                <a:solidFill>
                  <a:srgbClr val="00B050"/>
                </a:solidFill>
                <a:latin typeface="Raleway" pitchFamily="2" charset="0"/>
              </a:rPr>
              <a:t>SAVINGS: </a:t>
            </a:r>
          </a:p>
          <a:p>
            <a:pPr algn="ctr"/>
            <a:r>
              <a:rPr lang="en-US" sz="1600" b="1" dirty="0">
                <a:solidFill>
                  <a:srgbClr val="00B050"/>
                </a:solidFill>
                <a:latin typeface="Raleway" pitchFamily="2" charset="0"/>
              </a:rPr>
              <a:t>5%</a:t>
            </a:r>
            <a:endParaRPr lang="en-GB" sz="1600" b="1" dirty="0">
              <a:solidFill>
                <a:srgbClr val="00B050"/>
              </a:solidFill>
              <a:latin typeface="Raleway" pitchFamily="2" charset="0"/>
            </a:endParaRPr>
          </a:p>
        </p:txBody>
      </p:sp>
      <p:cxnSp>
        <p:nvCxnSpPr>
          <p:cNvPr id="45" name="Straight Arrow Connector 44">
            <a:extLst>
              <a:ext uri="{FF2B5EF4-FFF2-40B4-BE49-F238E27FC236}">
                <a16:creationId xmlns:a16="http://schemas.microsoft.com/office/drawing/2014/main" id="{6DE590E6-B254-6BF9-B2AF-FACB78EE6ECA}"/>
              </a:ext>
            </a:extLst>
          </p:cNvPr>
          <p:cNvCxnSpPr>
            <a:cxnSpLocks/>
          </p:cNvCxnSpPr>
          <p:nvPr/>
        </p:nvCxnSpPr>
        <p:spPr>
          <a:xfrm flipV="1">
            <a:off x="9936528" y="3891886"/>
            <a:ext cx="479952" cy="21116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6382A4C7-C53C-95B6-2FF1-23438F30089F}"/>
              </a:ext>
            </a:extLst>
          </p:cNvPr>
          <p:cNvGrpSpPr/>
          <p:nvPr/>
        </p:nvGrpSpPr>
        <p:grpSpPr>
          <a:xfrm>
            <a:off x="261127" y="223868"/>
            <a:ext cx="1226361" cy="468828"/>
            <a:chOff x="279636" y="194156"/>
            <a:chExt cx="1226361" cy="468828"/>
          </a:xfrm>
        </p:grpSpPr>
        <p:sp>
          <p:nvSpPr>
            <p:cNvPr id="41" name="TextBox 40">
              <a:extLst>
                <a:ext uri="{FF2B5EF4-FFF2-40B4-BE49-F238E27FC236}">
                  <a16:creationId xmlns:a16="http://schemas.microsoft.com/office/drawing/2014/main" id="{B8F70C2C-63DF-1ED4-8C1C-1399AF1293C8}"/>
                </a:ext>
              </a:extLst>
            </p:cNvPr>
            <p:cNvSpPr txBox="1"/>
            <p:nvPr/>
          </p:nvSpPr>
          <p:spPr>
            <a:xfrm>
              <a:off x="345208" y="194156"/>
              <a:ext cx="1151587" cy="276999"/>
            </a:xfrm>
            <a:prstGeom prst="rect">
              <a:avLst/>
            </a:prstGeom>
            <a:noFill/>
          </p:spPr>
          <p:txBody>
            <a:bodyPr wrap="square">
              <a:spAutoFit/>
            </a:bodyPr>
            <a:lstStyle/>
            <a:p>
              <a:pPr algn="ctr"/>
              <a:r>
                <a:rPr lang="en-US" sz="1200" b="1" dirty="0">
                  <a:solidFill>
                    <a:schemeClr val="tx2"/>
                  </a:solidFill>
                  <a:latin typeface="Raleway" pitchFamily="2" charset="0"/>
                </a:rPr>
                <a:t>Electricity </a:t>
              </a:r>
            </a:p>
          </p:txBody>
        </p:sp>
        <p:pic>
          <p:nvPicPr>
            <p:cNvPr id="42" name="Graphic 41" descr="Fire outline">
              <a:extLst>
                <a:ext uri="{FF2B5EF4-FFF2-40B4-BE49-F238E27FC236}">
                  <a16:creationId xmlns:a16="http://schemas.microsoft.com/office/drawing/2014/main" id="{5404A2CA-4BAE-1776-B626-9CBD85A7CE5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280823" y="283307"/>
              <a:ext cx="225174" cy="225174"/>
            </a:xfrm>
            <a:prstGeom prst="rect">
              <a:avLst/>
            </a:prstGeom>
          </p:spPr>
        </p:pic>
        <p:pic>
          <p:nvPicPr>
            <p:cNvPr id="43" name="Рисунок 75" descr="Lightbulb">
              <a:extLst>
                <a:ext uri="{FF2B5EF4-FFF2-40B4-BE49-F238E27FC236}">
                  <a16:creationId xmlns:a16="http://schemas.microsoft.com/office/drawing/2014/main" id="{9785015C-0C8B-C85E-0E7F-AA351C95A96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rot="1402143">
              <a:off x="279636" y="263675"/>
              <a:ext cx="281487" cy="281487"/>
            </a:xfrm>
            <a:prstGeom prst="rect">
              <a:avLst/>
            </a:prstGeom>
          </p:spPr>
        </p:pic>
        <p:sp>
          <p:nvSpPr>
            <p:cNvPr id="46" name="TextBox 45">
              <a:extLst>
                <a:ext uri="{FF2B5EF4-FFF2-40B4-BE49-F238E27FC236}">
                  <a16:creationId xmlns:a16="http://schemas.microsoft.com/office/drawing/2014/main" id="{D82FFD7F-D7F7-BAEC-344B-5C04E3E83998}"/>
                </a:ext>
              </a:extLst>
            </p:cNvPr>
            <p:cNvSpPr txBox="1"/>
            <p:nvPr/>
          </p:nvSpPr>
          <p:spPr bwMode="auto">
            <a:xfrm>
              <a:off x="517147" y="385985"/>
              <a:ext cx="807707" cy="276999"/>
            </a:xfrm>
            <a:prstGeom prst="rect">
              <a:avLst/>
            </a:prstGeom>
            <a:noFill/>
          </p:spPr>
          <p:txBody>
            <a:bodyPr wrap="square">
              <a:spAutoFit/>
            </a:bodyPr>
            <a:lstStyle/>
            <a:p>
              <a:pPr algn="ctr"/>
              <a:r>
                <a:rPr lang="en-US" sz="1200" b="1" dirty="0">
                  <a:solidFill>
                    <a:schemeClr val="tx2"/>
                  </a:solidFill>
                  <a:latin typeface="Raleway" pitchFamily="2" charset="0"/>
                </a:rPr>
                <a:t>&amp; GAS</a:t>
              </a:r>
              <a:endParaRPr lang="en-GB" sz="1200" b="1" dirty="0">
                <a:solidFill>
                  <a:schemeClr val="tx2"/>
                </a:solidFill>
              </a:endParaRPr>
            </a:p>
          </p:txBody>
        </p:sp>
      </p:grpSp>
      <p:pic>
        <p:nvPicPr>
          <p:cNvPr id="29" name="Picture 28">
            <a:extLst>
              <a:ext uri="{FF2B5EF4-FFF2-40B4-BE49-F238E27FC236}">
                <a16:creationId xmlns:a16="http://schemas.microsoft.com/office/drawing/2014/main" id="{5BFCDEE0-D1DC-22C9-924E-E37851F1BBF4}"/>
              </a:ext>
            </a:extLst>
          </p:cNvPr>
          <p:cNvPicPr>
            <a:picLocks noChangeAspect="1"/>
          </p:cNvPicPr>
          <p:nvPr/>
        </p:nvPicPr>
        <p:blipFill>
          <a:blip r:embed="rId18"/>
          <a:stretch>
            <a:fillRect/>
          </a:stretch>
        </p:blipFill>
        <p:spPr>
          <a:xfrm>
            <a:off x="7183239" y="4935902"/>
            <a:ext cx="2113248" cy="682742"/>
          </a:xfrm>
          <a:prstGeom prst="rect">
            <a:avLst/>
          </a:prstGeom>
        </p:spPr>
      </p:pic>
      <p:sp>
        <p:nvSpPr>
          <p:cNvPr id="47" name="TextBox 46">
            <a:extLst>
              <a:ext uri="{FF2B5EF4-FFF2-40B4-BE49-F238E27FC236}">
                <a16:creationId xmlns:a16="http://schemas.microsoft.com/office/drawing/2014/main" id="{70BF2D93-1BFE-404C-FBB0-1C6E14F93620}"/>
              </a:ext>
            </a:extLst>
          </p:cNvPr>
          <p:cNvSpPr txBox="1"/>
          <p:nvPr/>
        </p:nvSpPr>
        <p:spPr bwMode="auto">
          <a:xfrm>
            <a:off x="6934010" y="5634798"/>
            <a:ext cx="4861305" cy="492443"/>
          </a:xfrm>
          <a:prstGeom prst="rect">
            <a:avLst/>
          </a:prstGeom>
          <a:noFill/>
        </p:spPr>
        <p:txBody>
          <a:bodyPr wrap="square" rtlCol="0">
            <a:spAutoFit/>
          </a:bodyPr>
          <a:lstStyle/>
          <a:p>
            <a:pPr algn="ctr"/>
            <a:r>
              <a:rPr lang="en-US" sz="1200" b="1" dirty="0">
                <a:solidFill>
                  <a:srgbClr val="C00000"/>
                </a:solidFill>
                <a:latin typeface="Raleway" pitchFamily="2" charset="0"/>
              </a:rPr>
              <a:t>N.B. </a:t>
            </a:r>
            <a:r>
              <a:rPr lang="en-US" sz="1200" dirty="0">
                <a:solidFill>
                  <a:schemeClr val="bg2">
                    <a:lumMod val="10000"/>
                  </a:schemeClr>
                </a:solidFill>
                <a:latin typeface="Raleway" pitchFamily="2" charset="0"/>
              </a:rPr>
              <a:t>The savings in electricity represent </a:t>
            </a:r>
            <a:r>
              <a:rPr lang="en-US" sz="1400" b="1" dirty="0">
                <a:solidFill>
                  <a:schemeClr val="bg2">
                    <a:lumMod val="10000"/>
                  </a:schemeClr>
                </a:solidFill>
                <a:latin typeface="Raleway" pitchFamily="2" charset="0"/>
              </a:rPr>
              <a:t>0,24%</a:t>
            </a:r>
            <a:r>
              <a:rPr lang="en-US" sz="1200" b="1" dirty="0">
                <a:solidFill>
                  <a:schemeClr val="bg2">
                    <a:lumMod val="10000"/>
                  </a:schemeClr>
                </a:solidFill>
                <a:latin typeface="Raleway" pitchFamily="2" charset="0"/>
              </a:rPr>
              <a:t> </a:t>
            </a:r>
            <a:r>
              <a:rPr lang="en-US" sz="1200" dirty="0">
                <a:solidFill>
                  <a:schemeClr val="bg2">
                    <a:lumMod val="10000"/>
                  </a:schemeClr>
                </a:solidFill>
                <a:latin typeface="Raleway" pitchFamily="2" charset="0"/>
              </a:rPr>
              <a:t>of CERN’s Total Electricity consumption [990’895 MWh/year] </a:t>
            </a:r>
            <a:endParaRPr lang="en-GB" sz="1200" dirty="0">
              <a:solidFill>
                <a:schemeClr val="bg2">
                  <a:lumMod val="10000"/>
                </a:schemeClr>
              </a:solidFill>
              <a:latin typeface="Raleway" pitchFamily="2" charset="0"/>
            </a:endParaRPr>
          </a:p>
        </p:txBody>
      </p:sp>
      <p:grpSp>
        <p:nvGrpSpPr>
          <p:cNvPr id="4" name="Group 3">
            <a:extLst>
              <a:ext uri="{FF2B5EF4-FFF2-40B4-BE49-F238E27FC236}">
                <a16:creationId xmlns:a16="http://schemas.microsoft.com/office/drawing/2014/main" id="{D82DDEBB-2581-384B-3C8D-7B551078479E}"/>
              </a:ext>
            </a:extLst>
          </p:cNvPr>
          <p:cNvGrpSpPr/>
          <p:nvPr/>
        </p:nvGrpSpPr>
        <p:grpSpPr>
          <a:xfrm>
            <a:off x="10489359" y="38735"/>
            <a:ext cx="1490646" cy="643140"/>
            <a:chOff x="10489359" y="38735"/>
            <a:chExt cx="1490646" cy="643140"/>
          </a:xfrm>
        </p:grpSpPr>
        <p:pic>
          <p:nvPicPr>
            <p:cNvPr id="5" name="Graphic 4" descr="Meeting with solid fill">
              <a:extLst>
                <a:ext uri="{FF2B5EF4-FFF2-40B4-BE49-F238E27FC236}">
                  <a16:creationId xmlns:a16="http://schemas.microsoft.com/office/drawing/2014/main" id="{8CA2A412-5E94-9D5E-8D4A-5748E993FA8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497429" y="84875"/>
              <a:ext cx="482576" cy="485084"/>
            </a:xfrm>
            <a:prstGeom prst="rect">
              <a:avLst/>
            </a:prstGeom>
          </p:spPr>
        </p:pic>
        <p:grpSp>
          <p:nvGrpSpPr>
            <p:cNvPr id="6" name="Group 5">
              <a:extLst>
                <a:ext uri="{FF2B5EF4-FFF2-40B4-BE49-F238E27FC236}">
                  <a16:creationId xmlns:a16="http://schemas.microsoft.com/office/drawing/2014/main" id="{8C98CCEC-60DC-3113-C288-8E1B9E9829E4}"/>
                </a:ext>
              </a:extLst>
            </p:cNvPr>
            <p:cNvGrpSpPr/>
            <p:nvPr/>
          </p:nvGrpSpPr>
          <p:grpSpPr>
            <a:xfrm>
              <a:off x="10489359" y="38735"/>
              <a:ext cx="1286589" cy="643140"/>
              <a:chOff x="3057257" y="546807"/>
              <a:chExt cx="1286589" cy="643140"/>
            </a:xfrm>
          </p:grpSpPr>
          <p:sp>
            <p:nvSpPr>
              <p:cNvPr id="7" name="Rectangle 6">
                <a:extLst>
                  <a:ext uri="{FF2B5EF4-FFF2-40B4-BE49-F238E27FC236}">
                    <a16:creationId xmlns:a16="http://schemas.microsoft.com/office/drawing/2014/main" id="{0CC8E55B-2D80-96C2-27BB-2A073D3FFC16}"/>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TextBox 7">
                <a:extLst>
                  <a:ext uri="{FF2B5EF4-FFF2-40B4-BE49-F238E27FC236}">
                    <a16:creationId xmlns:a16="http://schemas.microsoft.com/office/drawing/2014/main" id="{89732CDF-FE89-36CD-0C21-7870224F3BC1}"/>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spTree>
    <p:extLst>
      <p:ext uri="{BB962C8B-B14F-4D97-AF65-F5344CB8AC3E}">
        <p14:creationId xmlns:p14="http://schemas.microsoft.com/office/powerpoint/2010/main" val="2233523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43448" y="265709"/>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Summary</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14</a:t>
            </a:fld>
            <a:endParaRPr lang="en-US" dirty="0"/>
          </a:p>
        </p:txBody>
      </p:sp>
      <p:grpSp>
        <p:nvGrpSpPr>
          <p:cNvPr id="40" name="Group 39">
            <a:extLst>
              <a:ext uri="{FF2B5EF4-FFF2-40B4-BE49-F238E27FC236}">
                <a16:creationId xmlns:a16="http://schemas.microsoft.com/office/drawing/2014/main" id="{D315BC5D-60DE-652E-9868-C03D33D75939}"/>
              </a:ext>
            </a:extLst>
          </p:cNvPr>
          <p:cNvGrpSpPr/>
          <p:nvPr/>
        </p:nvGrpSpPr>
        <p:grpSpPr>
          <a:xfrm>
            <a:off x="-1032792" y="1128564"/>
            <a:ext cx="6768752" cy="4810326"/>
            <a:chOff x="2032000" y="719666"/>
            <a:chExt cx="7664400" cy="5418667"/>
          </a:xfrm>
        </p:grpSpPr>
        <p:graphicFrame>
          <p:nvGraphicFramePr>
            <p:cNvPr id="10" name="Diagram 9">
              <a:extLst>
                <a:ext uri="{FF2B5EF4-FFF2-40B4-BE49-F238E27FC236}">
                  <a16:creationId xmlns:a16="http://schemas.microsoft.com/office/drawing/2014/main" id="{FA90D908-C0F1-9CA4-721C-9EB8E406D322}"/>
                </a:ext>
              </a:extLst>
            </p:cNvPr>
            <p:cNvGraphicFramePr/>
            <p:nvPr>
              <p:extLst>
                <p:ext uri="{D42A27DB-BD31-4B8C-83A1-F6EECF244321}">
                  <p14:modId xmlns:p14="http://schemas.microsoft.com/office/powerpoint/2010/main" val="3257371558"/>
                </p:ext>
              </p:extLst>
            </p:nvPr>
          </p:nvGraphicFramePr>
          <p:xfrm>
            <a:off x="2032000" y="719666"/>
            <a:ext cx="76644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 name="Graphic 29" descr="Meeting with solid fill">
              <a:extLst>
                <a:ext uri="{FF2B5EF4-FFF2-40B4-BE49-F238E27FC236}">
                  <a16:creationId xmlns:a16="http://schemas.microsoft.com/office/drawing/2014/main" id="{1670B02F-EDCF-0404-2224-3C6B54610D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65160" y="1759443"/>
              <a:ext cx="546431" cy="546430"/>
            </a:xfrm>
            <a:prstGeom prst="rect">
              <a:avLst/>
            </a:prstGeom>
          </p:spPr>
        </p:pic>
        <p:pic>
          <p:nvPicPr>
            <p:cNvPr id="38" name="Graphic 37" descr="Presentation with pie chart with solid fill">
              <a:extLst>
                <a:ext uri="{FF2B5EF4-FFF2-40B4-BE49-F238E27FC236}">
                  <a16:creationId xmlns:a16="http://schemas.microsoft.com/office/drawing/2014/main" id="{A8710666-1A02-0D5C-C38D-7863C2A7AB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90607" y="3341250"/>
              <a:ext cx="546962" cy="546962"/>
            </a:xfrm>
            <a:prstGeom prst="rect">
              <a:avLst/>
            </a:prstGeom>
          </p:spPr>
        </p:pic>
        <p:pic>
          <p:nvPicPr>
            <p:cNvPr id="39" name="Graphic 38" descr="Future with solid fill">
              <a:extLst>
                <a:ext uri="{FF2B5EF4-FFF2-40B4-BE49-F238E27FC236}">
                  <a16:creationId xmlns:a16="http://schemas.microsoft.com/office/drawing/2014/main" id="{17386A87-D254-06B0-4289-8B3A5ACF5E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965160" y="4438511"/>
              <a:ext cx="436860" cy="436860"/>
            </a:xfrm>
            <a:prstGeom prst="rect">
              <a:avLst/>
            </a:prstGeom>
          </p:spPr>
        </p:pic>
      </p:grpSp>
      <p:sp>
        <p:nvSpPr>
          <p:cNvPr id="43" name="TextBox 42">
            <a:extLst>
              <a:ext uri="{FF2B5EF4-FFF2-40B4-BE49-F238E27FC236}">
                <a16:creationId xmlns:a16="http://schemas.microsoft.com/office/drawing/2014/main" id="{3DF3E554-8395-75A4-4143-276F11B7C05C}"/>
              </a:ext>
            </a:extLst>
          </p:cNvPr>
          <p:cNvSpPr txBox="1"/>
          <p:nvPr/>
        </p:nvSpPr>
        <p:spPr bwMode="auto">
          <a:xfrm>
            <a:off x="646522" y="782043"/>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Introduction</a:t>
            </a:r>
            <a:endParaRPr lang="en-GB" sz="1600" dirty="0">
              <a:solidFill>
                <a:schemeClr val="bg2">
                  <a:lumMod val="10000"/>
                </a:schemeClr>
              </a:solidFill>
              <a:latin typeface="Raleway" pitchFamily="2" charset="0"/>
            </a:endParaRPr>
          </a:p>
        </p:txBody>
      </p:sp>
      <p:sp>
        <p:nvSpPr>
          <p:cNvPr id="45" name="TextBox 44">
            <a:extLst>
              <a:ext uri="{FF2B5EF4-FFF2-40B4-BE49-F238E27FC236}">
                <a16:creationId xmlns:a16="http://schemas.microsoft.com/office/drawing/2014/main" id="{06F9C1D1-2E66-61B1-F7F6-9D8CFE54A6AD}"/>
              </a:ext>
            </a:extLst>
          </p:cNvPr>
          <p:cNvSpPr txBox="1"/>
          <p:nvPr/>
        </p:nvSpPr>
        <p:spPr bwMode="auto">
          <a:xfrm>
            <a:off x="543448" y="5941867"/>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Conclusion</a:t>
            </a:r>
            <a:endParaRPr lang="en-GB" sz="1600" dirty="0">
              <a:solidFill>
                <a:schemeClr val="bg2">
                  <a:lumMod val="10000"/>
                </a:schemeClr>
              </a:solidFill>
              <a:latin typeface="Raleway" pitchFamily="2" charset="0"/>
            </a:endParaRPr>
          </a:p>
        </p:txBody>
      </p:sp>
      <p:sp>
        <p:nvSpPr>
          <p:cNvPr id="47" name="Arrow: Right 46">
            <a:extLst>
              <a:ext uri="{FF2B5EF4-FFF2-40B4-BE49-F238E27FC236}">
                <a16:creationId xmlns:a16="http://schemas.microsoft.com/office/drawing/2014/main" id="{25A66262-F199-E27F-5BD1-F94649A7AC07}"/>
              </a:ext>
            </a:extLst>
          </p:cNvPr>
          <p:cNvSpPr/>
          <p:nvPr/>
        </p:nvSpPr>
        <p:spPr>
          <a:xfrm rot="10800000">
            <a:off x="7944090" y="3563357"/>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534E1477-2D3F-FD29-10BD-84941FF64D7D}"/>
              </a:ext>
            </a:extLst>
          </p:cNvPr>
          <p:cNvSpPr/>
          <p:nvPr/>
        </p:nvSpPr>
        <p:spPr>
          <a:xfrm>
            <a:off x="4052542" y="3527353"/>
            <a:ext cx="3740596" cy="328164"/>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Fire outline">
            <a:extLst>
              <a:ext uri="{FF2B5EF4-FFF2-40B4-BE49-F238E27FC236}">
                <a16:creationId xmlns:a16="http://schemas.microsoft.com/office/drawing/2014/main" id="{983BD40E-802A-8F05-8BBA-FC09344DD20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14320" y="2530066"/>
            <a:ext cx="105719" cy="105719"/>
          </a:xfrm>
          <a:prstGeom prst="rect">
            <a:avLst/>
          </a:prstGeom>
        </p:spPr>
      </p:pic>
      <p:pic>
        <p:nvPicPr>
          <p:cNvPr id="14" name="Рисунок 75" descr="Lightbulb">
            <a:extLst>
              <a:ext uri="{FF2B5EF4-FFF2-40B4-BE49-F238E27FC236}">
                <a16:creationId xmlns:a16="http://schemas.microsoft.com/office/drawing/2014/main" id="{AF27CE48-7F94-2445-2C0B-5F06615F142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8850" y="1778381"/>
            <a:ext cx="146702" cy="146702"/>
          </a:xfrm>
          <a:prstGeom prst="rect">
            <a:avLst/>
          </a:prstGeom>
        </p:spPr>
      </p:pic>
      <p:pic>
        <p:nvPicPr>
          <p:cNvPr id="15" name="Рисунок 75" descr="Lightbulb">
            <a:extLst>
              <a:ext uri="{FF2B5EF4-FFF2-40B4-BE49-F238E27FC236}">
                <a16:creationId xmlns:a16="http://schemas.microsoft.com/office/drawing/2014/main" id="{547959F3-3F54-A57B-E040-01AFE5ACEFE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3" y="1985601"/>
            <a:ext cx="146702" cy="146702"/>
          </a:xfrm>
          <a:prstGeom prst="rect">
            <a:avLst/>
          </a:prstGeom>
        </p:spPr>
      </p:pic>
      <p:pic>
        <p:nvPicPr>
          <p:cNvPr id="16" name="Рисунок 75" descr="Lightbulb">
            <a:extLst>
              <a:ext uri="{FF2B5EF4-FFF2-40B4-BE49-F238E27FC236}">
                <a16:creationId xmlns:a16="http://schemas.microsoft.com/office/drawing/2014/main" id="{E0A7EA04-997B-25A2-11DC-9A85542ECC4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199354"/>
            <a:ext cx="146702" cy="146702"/>
          </a:xfrm>
          <a:prstGeom prst="rect">
            <a:avLst/>
          </a:prstGeom>
        </p:spPr>
      </p:pic>
      <p:pic>
        <p:nvPicPr>
          <p:cNvPr id="17" name="Graphic 16" descr="Fire outline">
            <a:extLst>
              <a:ext uri="{FF2B5EF4-FFF2-40B4-BE49-F238E27FC236}">
                <a16:creationId xmlns:a16="http://schemas.microsoft.com/office/drawing/2014/main" id="{7F5D539D-CC6F-3D4D-BF17-F4B590CF521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795146" y="2811836"/>
            <a:ext cx="119174" cy="119174"/>
          </a:xfrm>
          <a:prstGeom prst="rect">
            <a:avLst/>
          </a:prstGeom>
        </p:spPr>
      </p:pic>
      <p:pic>
        <p:nvPicPr>
          <p:cNvPr id="18" name="Рисунок 75" descr="Lightbulb">
            <a:extLst>
              <a:ext uri="{FF2B5EF4-FFF2-40B4-BE49-F238E27FC236}">
                <a16:creationId xmlns:a16="http://schemas.microsoft.com/office/drawing/2014/main" id="{76ED1AEC-627B-65B7-2AD8-EBE08BB8A91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806598"/>
            <a:ext cx="146702" cy="146702"/>
          </a:xfrm>
          <a:prstGeom prst="rect">
            <a:avLst/>
          </a:prstGeom>
        </p:spPr>
      </p:pic>
      <p:sp>
        <p:nvSpPr>
          <p:cNvPr id="2" name="TextBox 1">
            <a:extLst>
              <a:ext uri="{FF2B5EF4-FFF2-40B4-BE49-F238E27FC236}">
                <a16:creationId xmlns:a16="http://schemas.microsoft.com/office/drawing/2014/main" id="{BFD72DC2-F7F1-376D-7D55-ECDDCC925B35}"/>
              </a:ext>
            </a:extLst>
          </p:cNvPr>
          <p:cNvSpPr txBox="1"/>
          <p:nvPr/>
        </p:nvSpPr>
        <p:spPr bwMode="auto">
          <a:xfrm>
            <a:off x="3996457" y="1128564"/>
            <a:ext cx="8166266" cy="4970591"/>
          </a:xfrm>
          <a:prstGeom prst="rect">
            <a:avLst/>
          </a:prstGeom>
          <a:noFill/>
        </p:spPr>
        <p:txBody>
          <a:bodyPr wrap="square" rtlCol="0">
            <a:spAutoFit/>
          </a:bodyPr>
          <a:lstStyle/>
          <a:p>
            <a:endParaRPr lang="en-US" b="1" dirty="0">
              <a:solidFill>
                <a:schemeClr val="bg2">
                  <a:lumMod val="10000"/>
                </a:schemeClr>
              </a:solidFill>
              <a:latin typeface="Raleway" pitchFamily="2" charset="0"/>
            </a:endParaRPr>
          </a:p>
          <a:p>
            <a:r>
              <a:rPr lang="en-US" b="1" dirty="0">
                <a:solidFill>
                  <a:schemeClr val="accent6"/>
                </a:solidFill>
                <a:latin typeface="Raleway" pitchFamily="2" charset="0"/>
              </a:rPr>
              <a:t>Solutions proposed in 2022: application in winter season 22-23</a:t>
            </a:r>
          </a:p>
          <a:p>
            <a:r>
              <a:rPr lang="en-US" sz="1400" i="1" dirty="0">
                <a:solidFill>
                  <a:schemeClr val="bg2">
                    <a:lumMod val="10000"/>
                  </a:schemeClr>
                </a:solidFill>
                <a:latin typeface="Raleway" pitchFamily="2" charset="0"/>
              </a:rPr>
              <a:t>Led installation</a:t>
            </a:r>
          </a:p>
          <a:p>
            <a:r>
              <a:rPr lang="en-US" sz="1400" i="1" dirty="0">
                <a:solidFill>
                  <a:schemeClr val="bg2">
                    <a:lumMod val="10000"/>
                  </a:schemeClr>
                </a:solidFill>
                <a:latin typeface="Raleway" pitchFamily="2" charset="0"/>
              </a:rPr>
              <a:t>Shutdown of public lights at nights</a:t>
            </a:r>
          </a:p>
          <a:p>
            <a:r>
              <a:rPr lang="en-US" sz="1400" i="1" dirty="0">
                <a:solidFill>
                  <a:schemeClr val="bg2">
                    <a:lumMod val="10000"/>
                  </a:schemeClr>
                </a:solidFill>
                <a:latin typeface="Raleway" pitchFamily="2" charset="0"/>
              </a:rPr>
              <a:t>No electrical radiators</a:t>
            </a:r>
            <a:br>
              <a:rPr lang="en-US" sz="1400" i="1" dirty="0">
                <a:solidFill>
                  <a:schemeClr val="bg2">
                    <a:lumMod val="10000"/>
                  </a:schemeClr>
                </a:solidFill>
                <a:latin typeface="Raleway" pitchFamily="2" charset="0"/>
              </a:rPr>
            </a:br>
            <a:r>
              <a:rPr lang="en-US" sz="700" i="1" dirty="0">
                <a:solidFill>
                  <a:schemeClr val="bg2">
                    <a:lumMod val="10000"/>
                  </a:schemeClr>
                </a:solidFill>
                <a:latin typeface="Raleway" pitchFamily="2" charset="0"/>
              </a:rPr>
              <a:t> </a:t>
            </a:r>
            <a:endParaRPr lang="en-US" sz="800" i="1" dirty="0">
              <a:solidFill>
                <a:schemeClr val="bg2">
                  <a:lumMod val="10000"/>
                </a:schemeClr>
              </a:solidFill>
              <a:latin typeface="Raleway" pitchFamily="2" charset="0"/>
            </a:endParaRPr>
          </a:p>
          <a:p>
            <a:r>
              <a:rPr lang="en-US" sz="1400" i="1" dirty="0">
                <a:solidFill>
                  <a:schemeClr val="bg2">
                    <a:lumMod val="10000"/>
                  </a:schemeClr>
                </a:solidFill>
                <a:latin typeface="Raleway" pitchFamily="2" charset="0"/>
              </a:rPr>
              <a:t>Optimization of the heating district</a:t>
            </a:r>
          </a:p>
          <a:p>
            <a:r>
              <a:rPr lang="en-US" sz="600" i="1" dirty="0">
                <a:solidFill>
                  <a:schemeClr val="bg2">
                    <a:lumMod val="10000"/>
                  </a:schemeClr>
                </a:solidFill>
                <a:latin typeface="Raleway" pitchFamily="2" charset="0"/>
              </a:rPr>
              <a:t> </a:t>
            </a:r>
          </a:p>
          <a:p>
            <a:r>
              <a:rPr lang="en-GB" sz="1400" i="1" dirty="0">
                <a:solidFill>
                  <a:schemeClr val="bg2">
                    <a:lumMod val="10000"/>
                  </a:schemeClr>
                </a:solidFill>
                <a:latin typeface="Raleway" pitchFamily="2" charset="0"/>
              </a:rPr>
              <a:t>User awareness: good behaviour – HSE Campaign</a:t>
            </a:r>
          </a:p>
          <a:p>
            <a:pPr marL="285750" indent="-285750">
              <a:buFontTx/>
              <a:buChar char="-"/>
            </a:pPr>
            <a:endParaRPr lang="en-GB" dirty="0">
              <a:solidFill>
                <a:schemeClr val="bg2">
                  <a:lumMod val="10000"/>
                </a:schemeClr>
              </a:solidFill>
              <a:latin typeface="Raleway" pitchFamily="2" charset="0"/>
            </a:endParaRPr>
          </a:p>
          <a:p>
            <a:endParaRPr lang="en-GB"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Focus on electricity consumption</a:t>
            </a:r>
          </a:p>
          <a:p>
            <a:r>
              <a:rPr lang="en-GB" b="1" dirty="0">
                <a:solidFill>
                  <a:schemeClr val="accent6">
                    <a:lumMod val="75000"/>
                  </a:schemeClr>
                </a:solidFill>
                <a:latin typeface="Raleway" pitchFamily="2" charset="0"/>
              </a:rPr>
              <a:t>Focus on gas consumption</a:t>
            </a:r>
          </a:p>
          <a:p>
            <a:br>
              <a:rPr lang="en-GB" b="1" dirty="0">
                <a:solidFill>
                  <a:schemeClr val="bg2">
                    <a:lumMod val="10000"/>
                  </a:schemeClr>
                </a:solidFill>
                <a:latin typeface="Raleway" pitchFamily="2" charset="0"/>
              </a:rPr>
            </a:br>
            <a:endParaRPr lang="en-GB" b="1" dirty="0">
              <a:solidFill>
                <a:schemeClr val="bg2">
                  <a:lumMod val="10000"/>
                </a:schemeClr>
              </a:solidFill>
              <a:latin typeface="Raleway" pitchFamily="2" charset="0"/>
            </a:endParaRPr>
          </a:p>
          <a:p>
            <a:endParaRPr lang="en-GB" b="1"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Sustainable heating plants</a:t>
            </a:r>
          </a:p>
          <a:p>
            <a:r>
              <a:rPr lang="en-GB" b="1" dirty="0">
                <a:solidFill>
                  <a:schemeClr val="accent6">
                    <a:lumMod val="75000"/>
                  </a:schemeClr>
                </a:solidFill>
                <a:latin typeface="Raleway" pitchFamily="2" charset="0"/>
              </a:rPr>
              <a:t>Cooling strategy</a:t>
            </a:r>
          </a:p>
          <a:p>
            <a:pPr marL="285750" indent="-285750">
              <a:buFontTx/>
              <a:buChar char="-"/>
            </a:pPr>
            <a:endParaRPr lang="en-GB" dirty="0">
              <a:solidFill>
                <a:schemeClr val="bg2">
                  <a:lumMod val="10000"/>
                </a:schemeClr>
              </a:solidFill>
              <a:latin typeface="Raleway" pitchFamily="2" charset="0"/>
            </a:endParaRPr>
          </a:p>
          <a:p>
            <a:pPr marL="285750" indent="-285750">
              <a:buFontTx/>
              <a:buChar char="-"/>
            </a:pPr>
            <a:endParaRPr lang="en-GB" dirty="0">
              <a:solidFill>
                <a:schemeClr val="bg2">
                  <a:lumMod val="10000"/>
                </a:schemeClr>
              </a:solidFill>
              <a:latin typeface="Raleway" pitchFamily="2" charset="0"/>
            </a:endParaRPr>
          </a:p>
        </p:txBody>
      </p:sp>
    </p:spTree>
    <p:extLst>
      <p:ext uri="{BB962C8B-B14F-4D97-AF65-F5344CB8AC3E}">
        <p14:creationId xmlns:p14="http://schemas.microsoft.com/office/powerpoint/2010/main" val="2779934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041BE51-60E8-2217-316F-D96AEC443FDB}"/>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5" name="Picture 4">
            <a:extLst>
              <a:ext uri="{FF2B5EF4-FFF2-40B4-BE49-F238E27FC236}">
                <a16:creationId xmlns:a16="http://schemas.microsoft.com/office/drawing/2014/main" id="{065674E9-BE57-453A-7936-6C36848E460C}"/>
              </a:ext>
            </a:extLst>
          </p:cNvPr>
          <p:cNvPicPr>
            <a:picLocks noChangeAspect="1"/>
          </p:cNvPicPr>
          <p:nvPr/>
        </p:nvPicPr>
        <p:blipFill>
          <a:blip r:embed="rId3"/>
          <a:stretch>
            <a:fillRect/>
          </a:stretch>
        </p:blipFill>
        <p:spPr>
          <a:xfrm>
            <a:off x="9524791" y="365561"/>
            <a:ext cx="2661292" cy="2197673"/>
          </a:xfrm>
          <a:prstGeom prst="rect">
            <a:avLst/>
          </a:prstGeom>
        </p:spPr>
      </p:pic>
      <p:grpSp>
        <p:nvGrpSpPr>
          <p:cNvPr id="10" name="Group 9">
            <a:extLst>
              <a:ext uri="{FF2B5EF4-FFF2-40B4-BE49-F238E27FC236}">
                <a16:creationId xmlns:a16="http://schemas.microsoft.com/office/drawing/2014/main" id="{0A540E88-9D49-7BD8-5C5E-02621ECF3025}"/>
              </a:ext>
            </a:extLst>
          </p:cNvPr>
          <p:cNvGrpSpPr/>
          <p:nvPr/>
        </p:nvGrpSpPr>
        <p:grpSpPr>
          <a:xfrm>
            <a:off x="191344" y="174458"/>
            <a:ext cx="1368152" cy="446230"/>
            <a:chOff x="221385" y="316621"/>
            <a:chExt cx="1368152" cy="446230"/>
          </a:xfrm>
        </p:grpSpPr>
        <p:sp>
          <p:nvSpPr>
            <p:cNvPr id="11" name="TextBox 10">
              <a:extLst>
                <a:ext uri="{FF2B5EF4-FFF2-40B4-BE49-F238E27FC236}">
                  <a16:creationId xmlns:a16="http://schemas.microsoft.com/office/drawing/2014/main" id="{3B132487-335B-2B70-F9F7-BB42C0B6BC35}"/>
                </a:ext>
              </a:extLst>
            </p:cNvPr>
            <p:cNvSpPr txBox="1"/>
            <p:nvPr/>
          </p:nvSpPr>
          <p:spPr>
            <a:xfrm>
              <a:off x="520229" y="433494"/>
              <a:ext cx="1069308" cy="307777"/>
            </a:xfrm>
            <a:prstGeom prst="rect">
              <a:avLst/>
            </a:prstGeom>
            <a:noFill/>
          </p:spPr>
          <p:txBody>
            <a:bodyPr wrap="square" rtlCol="0">
              <a:spAutoFit/>
            </a:bodyPr>
            <a:lstStyle/>
            <a:p>
              <a:pPr algn="ctr"/>
              <a:r>
                <a:rPr lang="en-US" sz="1400" b="1" dirty="0">
                  <a:solidFill>
                    <a:schemeClr val="tx2"/>
                  </a:solidFill>
                  <a:latin typeface="Raleway" pitchFamily="2" charset="0"/>
                </a:rPr>
                <a:t>Electricity</a:t>
              </a:r>
              <a:endParaRPr lang="en-GB" sz="1400" b="1" dirty="0">
                <a:solidFill>
                  <a:schemeClr val="tx2"/>
                </a:solidFill>
                <a:latin typeface="Raleway" pitchFamily="2" charset="0"/>
              </a:endParaRPr>
            </a:p>
          </p:txBody>
        </p:sp>
        <p:pic>
          <p:nvPicPr>
            <p:cNvPr id="12" name="Рисунок 75" descr="Lightbulb">
              <a:extLst>
                <a:ext uri="{FF2B5EF4-FFF2-40B4-BE49-F238E27FC236}">
                  <a16:creationId xmlns:a16="http://schemas.microsoft.com/office/drawing/2014/main" id="{CC3B3882-5A60-A70A-9D50-150AA3561C0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402143">
              <a:off x="221385" y="316621"/>
              <a:ext cx="446230" cy="446230"/>
            </a:xfrm>
            <a:prstGeom prst="rect">
              <a:avLst/>
            </a:prstGeom>
          </p:spPr>
        </p:pic>
      </p:grpSp>
      <p:sp>
        <p:nvSpPr>
          <p:cNvPr id="13" name="TextBox 12">
            <a:extLst>
              <a:ext uri="{FF2B5EF4-FFF2-40B4-BE49-F238E27FC236}">
                <a16:creationId xmlns:a16="http://schemas.microsoft.com/office/drawing/2014/main" id="{79DFFD62-6737-8D0A-8096-C875490B7FAD}"/>
              </a:ext>
            </a:extLst>
          </p:cNvPr>
          <p:cNvSpPr txBox="1"/>
          <p:nvPr/>
        </p:nvSpPr>
        <p:spPr>
          <a:xfrm>
            <a:off x="524518" y="1270694"/>
            <a:ext cx="5993360" cy="338554"/>
          </a:xfrm>
          <a:prstGeom prst="rect">
            <a:avLst/>
          </a:prstGeom>
          <a:solidFill>
            <a:srgbClr val="FFFFFF">
              <a:alpha val="50196"/>
            </a:srgbClr>
          </a:solidFill>
        </p:spPr>
        <p:txBody>
          <a:bodyPr wrap="square" rtlCol="0">
            <a:spAutoFit/>
          </a:bodyPr>
          <a:lstStyle/>
          <a:p>
            <a:pPr algn="just"/>
            <a:r>
              <a:rPr lang="en-US" sz="1600" b="1" dirty="0">
                <a:solidFill>
                  <a:schemeClr val="bg2">
                    <a:lumMod val="10000"/>
                  </a:schemeClr>
                </a:solidFill>
                <a:latin typeface="Raleway" pitchFamily="2" charset="0"/>
              </a:rPr>
              <a:t>Starting date: </a:t>
            </a:r>
            <a:r>
              <a:rPr lang="en-US" sz="1600" dirty="0">
                <a:solidFill>
                  <a:schemeClr val="bg2">
                    <a:lumMod val="10000"/>
                  </a:schemeClr>
                </a:solidFill>
                <a:latin typeface="Raleway" pitchFamily="2" charset="0"/>
              </a:rPr>
              <a:t>09/01/2023</a:t>
            </a:r>
          </a:p>
        </p:txBody>
      </p:sp>
      <p:sp>
        <p:nvSpPr>
          <p:cNvPr id="14" name="Title 1">
            <a:extLst>
              <a:ext uri="{FF2B5EF4-FFF2-40B4-BE49-F238E27FC236}">
                <a16:creationId xmlns:a16="http://schemas.microsoft.com/office/drawing/2014/main" id="{B1EC4952-B26C-3FA6-0AC1-7C4084734CAA}"/>
              </a:ext>
            </a:extLst>
          </p:cNvPr>
          <p:cNvSpPr txBox="1">
            <a:spLocks/>
          </p:cNvSpPr>
          <p:nvPr/>
        </p:nvSpPr>
        <p:spPr>
          <a:xfrm>
            <a:off x="844296" y="368981"/>
            <a:ext cx="10515600" cy="594300"/>
          </a:xfrm>
          <a:prstGeom prst="rect">
            <a:avLst/>
          </a:prstGeom>
        </p:spPr>
        <p:txBody>
          <a:bodyPr>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GB" sz="2400" cap="all" dirty="0">
                <a:solidFill>
                  <a:schemeClr val="accent6"/>
                </a:solidFill>
                <a:latin typeface="Raleway" panose="020B0604020202020204" pitchFamily="2" charset="0"/>
              </a:rPr>
              <a:t>LED</a:t>
            </a:r>
            <a:r>
              <a:rPr lang="en-GB" sz="1600" cap="all" dirty="0">
                <a:solidFill>
                  <a:schemeClr val="accent6"/>
                </a:solidFill>
                <a:latin typeface="Raleway" panose="020B0604020202020204" pitchFamily="2" charset="0"/>
              </a:rPr>
              <a:t>s</a:t>
            </a:r>
            <a:r>
              <a:rPr lang="en-GB" sz="2400" cap="all" dirty="0">
                <a:solidFill>
                  <a:schemeClr val="accent6"/>
                </a:solidFill>
                <a:latin typeface="Raleway" panose="020B0604020202020204" pitchFamily="2" charset="0"/>
              </a:rPr>
              <a:t> INSTALLATION CAMPAIGN**</a:t>
            </a:r>
          </a:p>
        </p:txBody>
      </p:sp>
      <p:sp>
        <p:nvSpPr>
          <p:cNvPr id="34" name="TextBox 33">
            <a:extLst>
              <a:ext uri="{FF2B5EF4-FFF2-40B4-BE49-F238E27FC236}">
                <a16:creationId xmlns:a16="http://schemas.microsoft.com/office/drawing/2014/main" id="{2534B20B-7AC2-681A-2BA4-2CCA30FA4D12}"/>
              </a:ext>
            </a:extLst>
          </p:cNvPr>
          <p:cNvSpPr txBox="1"/>
          <p:nvPr/>
        </p:nvSpPr>
        <p:spPr>
          <a:xfrm>
            <a:off x="935327" y="4809447"/>
            <a:ext cx="3885629" cy="276999"/>
          </a:xfrm>
          <a:prstGeom prst="rect">
            <a:avLst/>
          </a:prstGeom>
          <a:solidFill>
            <a:srgbClr val="FFFFFF">
              <a:alpha val="50196"/>
            </a:srgbClr>
          </a:solidFill>
        </p:spPr>
        <p:txBody>
          <a:bodyPr wrap="square" rtlCol="0">
            <a:spAutoFit/>
          </a:bodyPr>
          <a:lstStyle/>
          <a:p>
            <a:pPr algn="just"/>
            <a:r>
              <a:rPr lang="en-US" sz="1200" dirty="0">
                <a:solidFill>
                  <a:schemeClr val="bg2">
                    <a:lumMod val="10000"/>
                  </a:schemeClr>
                </a:solidFill>
                <a:latin typeface="Raleway" pitchFamily="2" charset="0"/>
              </a:rPr>
              <a:t>Manpower increased by </a:t>
            </a:r>
            <a:r>
              <a:rPr lang="en-US" sz="1200" b="1" dirty="0">
                <a:solidFill>
                  <a:schemeClr val="bg2">
                    <a:lumMod val="10000"/>
                  </a:schemeClr>
                </a:solidFill>
                <a:latin typeface="Raleway" pitchFamily="2" charset="0"/>
              </a:rPr>
              <a:t>2 FTE </a:t>
            </a:r>
            <a:r>
              <a:rPr lang="en-US" sz="1200" dirty="0">
                <a:solidFill>
                  <a:schemeClr val="bg2">
                    <a:lumMod val="10000"/>
                  </a:schemeClr>
                </a:solidFill>
                <a:latin typeface="Raleway" pitchFamily="2" charset="0"/>
              </a:rPr>
              <a:t>in February 2022 </a:t>
            </a:r>
            <a:endParaRPr lang="en-GB" sz="1200" dirty="0">
              <a:solidFill>
                <a:schemeClr val="bg2">
                  <a:lumMod val="10000"/>
                </a:schemeClr>
              </a:solidFill>
              <a:latin typeface="Raleway" pitchFamily="2" charset="0"/>
            </a:endParaRPr>
          </a:p>
        </p:txBody>
      </p:sp>
      <p:cxnSp>
        <p:nvCxnSpPr>
          <p:cNvPr id="36" name="Straight Arrow Connector 35">
            <a:extLst>
              <a:ext uri="{FF2B5EF4-FFF2-40B4-BE49-F238E27FC236}">
                <a16:creationId xmlns:a16="http://schemas.microsoft.com/office/drawing/2014/main" id="{24A6FCAD-4AD4-5B45-9311-67C84180DFBE}"/>
              </a:ext>
            </a:extLst>
          </p:cNvPr>
          <p:cNvCxnSpPr>
            <a:cxnSpLocks/>
          </p:cNvCxnSpPr>
          <p:nvPr/>
        </p:nvCxnSpPr>
        <p:spPr>
          <a:xfrm flipV="1">
            <a:off x="1991544" y="4549373"/>
            <a:ext cx="0"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7E6B412-17EE-6861-0370-F1864AD36470}"/>
              </a:ext>
            </a:extLst>
          </p:cNvPr>
          <p:cNvSpPr txBox="1"/>
          <p:nvPr/>
        </p:nvSpPr>
        <p:spPr bwMode="auto">
          <a:xfrm>
            <a:off x="490188" y="5036246"/>
            <a:ext cx="11039179" cy="307777"/>
          </a:xfrm>
          <a:prstGeom prst="rect">
            <a:avLst/>
          </a:prstGeom>
          <a:noFill/>
        </p:spPr>
        <p:txBody>
          <a:bodyPr wrap="square" rtlCol="0">
            <a:spAutoFit/>
          </a:bodyPr>
          <a:lstStyle/>
          <a:p>
            <a:pPr algn="r"/>
            <a:r>
              <a:rPr lang="en-US" sz="1400" b="1" dirty="0">
                <a:solidFill>
                  <a:schemeClr val="tx1">
                    <a:lumMod val="75000"/>
                  </a:schemeClr>
                </a:solidFill>
                <a:latin typeface="Raleway" pitchFamily="2" charset="0"/>
              </a:rPr>
              <a:t>**</a:t>
            </a:r>
            <a:r>
              <a:rPr lang="en-US" sz="1400" dirty="0">
                <a:solidFill>
                  <a:schemeClr val="tx1">
                    <a:lumMod val="75000"/>
                  </a:schemeClr>
                </a:solidFill>
                <a:latin typeface="Raleway" pitchFamily="2" charset="0"/>
              </a:rPr>
              <a:t>Please note that these data comes from a calculation, not from invoices</a:t>
            </a:r>
            <a:endParaRPr lang="en-GB" sz="1400" dirty="0">
              <a:solidFill>
                <a:schemeClr val="tx1">
                  <a:lumMod val="75000"/>
                </a:schemeClr>
              </a:solidFill>
              <a:latin typeface="Raleway" pitchFamily="2" charset="0"/>
            </a:endParaRPr>
          </a:p>
        </p:txBody>
      </p:sp>
      <p:graphicFrame>
        <p:nvGraphicFramePr>
          <p:cNvPr id="18" name="Chart 17">
            <a:extLst>
              <a:ext uri="{FF2B5EF4-FFF2-40B4-BE49-F238E27FC236}">
                <a16:creationId xmlns:a16="http://schemas.microsoft.com/office/drawing/2014/main" id="{9C2F7E50-914E-EECE-D8DA-98E137C8ECF2}"/>
              </a:ext>
            </a:extLst>
          </p:cNvPr>
          <p:cNvGraphicFramePr>
            <a:graphicFrameLocks/>
          </p:cNvGraphicFramePr>
          <p:nvPr>
            <p:extLst>
              <p:ext uri="{D42A27DB-BD31-4B8C-83A1-F6EECF244321}">
                <p14:modId xmlns:p14="http://schemas.microsoft.com/office/powerpoint/2010/main" val="2723924547"/>
              </p:ext>
            </p:extLst>
          </p:nvPr>
        </p:nvGraphicFramePr>
        <p:xfrm>
          <a:off x="571344" y="1644520"/>
          <a:ext cx="4572000" cy="2933700"/>
        </p:xfrm>
        <a:graphic>
          <a:graphicData uri="http://schemas.openxmlformats.org/drawingml/2006/chart">
            <c:chart xmlns:c="http://schemas.openxmlformats.org/drawingml/2006/chart" xmlns:r="http://schemas.openxmlformats.org/officeDocument/2006/relationships" r:id="rId6"/>
          </a:graphicData>
        </a:graphic>
      </p:graphicFrame>
      <p:sp>
        <p:nvSpPr>
          <p:cNvPr id="16" name="TextBox 10">
            <a:extLst>
              <a:ext uri="{FF2B5EF4-FFF2-40B4-BE49-F238E27FC236}">
                <a16:creationId xmlns:a16="http://schemas.microsoft.com/office/drawing/2014/main" id="{7EB475B2-7ACC-AEC3-FD32-61B843E2A810}"/>
              </a:ext>
            </a:extLst>
          </p:cNvPr>
          <p:cNvSpPr txBox="1"/>
          <p:nvPr/>
        </p:nvSpPr>
        <p:spPr>
          <a:xfrm>
            <a:off x="1847529" y="2342374"/>
            <a:ext cx="1671026" cy="58339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lang="en-GB" sz="1200" b="1" dirty="0">
                <a:solidFill>
                  <a:srgbClr val="00B050"/>
                </a:solidFill>
              </a:rPr>
              <a:t>TODAY:</a:t>
            </a:r>
          </a:p>
          <a:p>
            <a:pPr algn="r"/>
            <a:r>
              <a:rPr lang="en-GB" b="1" dirty="0">
                <a:solidFill>
                  <a:schemeClr val="bg2">
                    <a:lumMod val="10000"/>
                  </a:schemeClr>
                </a:solidFill>
              </a:rPr>
              <a:t>Savings: 283 MWh</a:t>
            </a:r>
          </a:p>
          <a:p>
            <a:pPr algn="r"/>
            <a:r>
              <a:rPr lang="en-GB" b="1" dirty="0">
                <a:solidFill>
                  <a:schemeClr val="bg2">
                    <a:lumMod val="10000"/>
                  </a:schemeClr>
                </a:solidFill>
              </a:rPr>
              <a:t>LED Installed: 10’260</a:t>
            </a:r>
          </a:p>
          <a:p>
            <a:pPr algn="r"/>
            <a:endParaRPr lang="en-GB" sz="1400" b="1" dirty="0">
              <a:solidFill>
                <a:srgbClr val="00B050"/>
              </a:solidFill>
            </a:endParaRPr>
          </a:p>
          <a:p>
            <a:pPr algn="r"/>
            <a:endParaRPr lang="en-GB" sz="1200" b="1" dirty="0">
              <a:solidFill>
                <a:srgbClr val="00B050"/>
              </a:solidFill>
            </a:endParaRPr>
          </a:p>
          <a:p>
            <a:pPr algn="r"/>
            <a:endParaRPr lang="en-GB" sz="1200" b="1" dirty="0">
              <a:solidFill>
                <a:srgbClr val="00B050"/>
              </a:solidFill>
            </a:endParaRPr>
          </a:p>
        </p:txBody>
      </p:sp>
      <p:cxnSp>
        <p:nvCxnSpPr>
          <p:cNvPr id="24" name="Straight Connector 23">
            <a:extLst>
              <a:ext uri="{FF2B5EF4-FFF2-40B4-BE49-F238E27FC236}">
                <a16:creationId xmlns:a16="http://schemas.microsoft.com/office/drawing/2014/main" id="{7F972074-946D-B537-CC36-067AA5A0446B}"/>
              </a:ext>
            </a:extLst>
          </p:cNvPr>
          <p:cNvCxnSpPr>
            <a:cxnSpLocks/>
          </p:cNvCxnSpPr>
          <p:nvPr/>
        </p:nvCxnSpPr>
        <p:spPr>
          <a:xfrm flipH="1">
            <a:off x="2156638" y="2936676"/>
            <a:ext cx="1296144"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21" name="TextBox 10">
            <a:extLst>
              <a:ext uri="{FF2B5EF4-FFF2-40B4-BE49-F238E27FC236}">
                <a16:creationId xmlns:a16="http://schemas.microsoft.com/office/drawing/2014/main" id="{206E4BB5-3ECB-4A18-43BD-8049EB874FD6}"/>
              </a:ext>
            </a:extLst>
          </p:cNvPr>
          <p:cNvSpPr txBox="1"/>
          <p:nvPr/>
        </p:nvSpPr>
        <p:spPr>
          <a:xfrm>
            <a:off x="5005949" y="2342374"/>
            <a:ext cx="2053620" cy="8660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lang="en-GB" b="1" dirty="0">
                <a:solidFill>
                  <a:schemeClr val="tx1">
                    <a:lumMod val="75000"/>
                  </a:schemeClr>
                </a:solidFill>
              </a:rPr>
              <a:t>EXPECTATIONS </a:t>
            </a:r>
          </a:p>
          <a:p>
            <a:pPr algn="r"/>
            <a:r>
              <a:rPr lang="en-GB" b="1" dirty="0">
                <a:solidFill>
                  <a:schemeClr val="tx1">
                    <a:lumMod val="75000"/>
                  </a:schemeClr>
                </a:solidFill>
              </a:rPr>
              <a:t>DECEMBER 2023:</a:t>
            </a:r>
          </a:p>
          <a:p>
            <a:pPr algn="r"/>
            <a:r>
              <a:rPr lang="en-GB" b="1" dirty="0">
                <a:solidFill>
                  <a:srgbClr val="C00000"/>
                </a:solidFill>
              </a:rPr>
              <a:t>LED to be Installed: 28’000</a:t>
            </a:r>
          </a:p>
          <a:p>
            <a:pPr algn="r"/>
            <a:endParaRPr lang="en-GB" sz="1200" b="1" dirty="0">
              <a:solidFill>
                <a:srgbClr val="00B050"/>
              </a:solidFill>
            </a:endParaRPr>
          </a:p>
          <a:p>
            <a:pPr algn="r"/>
            <a:endParaRPr lang="en-GB" sz="1200" b="1" dirty="0">
              <a:solidFill>
                <a:srgbClr val="00B050"/>
              </a:solidFill>
            </a:endParaRPr>
          </a:p>
          <a:p>
            <a:pPr algn="r"/>
            <a:endParaRPr lang="en-GB" sz="1200" b="1" dirty="0">
              <a:solidFill>
                <a:srgbClr val="00B050"/>
              </a:solidFill>
            </a:endParaRPr>
          </a:p>
        </p:txBody>
      </p:sp>
      <p:cxnSp>
        <p:nvCxnSpPr>
          <p:cNvPr id="22" name="Straight Arrow Connector 21">
            <a:extLst>
              <a:ext uri="{FF2B5EF4-FFF2-40B4-BE49-F238E27FC236}">
                <a16:creationId xmlns:a16="http://schemas.microsoft.com/office/drawing/2014/main" id="{D5FAFD16-7AD4-E19E-7033-B2F508E3E349}"/>
              </a:ext>
            </a:extLst>
          </p:cNvPr>
          <p:cNvCxnSpPr>
            <a:cxnSpLocks/>
          </p:cNvCxnSpPr>
          <p:nvPr/>
        </p:nvCxnSpPr>
        <p:spPr>
          <a:xfrm flipH="1" flipV="1">
            <a:off x="4697757" y="2475325"/>
            <a:ext cx="236136" cy="424173"/>
          </a:xfrm>
          <a:prstGeom prst="straightConnector1">
            <a:avLst/>
          </a:prstGeom>
          <a:ln w="12700">
            <a:solidFill>
              <a:schemeClr val="tx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6123AD3-7ECD-D2DC-5169-8B0C90076D35}"/>
              </a:ext>
            </a:extLst>
          </p:cNvPr>
          <p:cNvCxnSpPr>
            <a:cxnSpLocks/>
          </p:cNvCxnSpPr>
          <p:nvPr/>
        </p:nvCxnSpPr>
        <p:spPr>
          <a:xfrm flipH="1">
            <a:off x="4933893" y="2899498"/>
            <a:ext cx="2066297" cy="0"/>
          </a:xfrm>
          <a:prstGeom prst="line">
            <a:avLst/>
          </a:prstGeom>
          <a:ln w="1270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5" name="Table 34">
            <a:extLst>
              <a:ext uri="{FF2B5EF4-FFF2-40B4-BE49-F238E27FC236}">
                <a16:creationId xmlns:a16="http://schemas.microsoft.com/office/drawing/2014/main" id="{ABA7D65A-DCFF-7018-823F-D63C2290096C}"/>
              </a:ext>
            </a:extLst>
          </p:cNvPr>
          <p:cNvGraphicFramePr>
            <a:graphicFrameLocks noGrp="1"/>
          </p:cNvGraphicFramePr>
          <p:nvPr>
            <p:extLst>
              <p:ext uri="{D42A27DB-BD31-4B8C-83A1-F6EECF244321}">
                <p14:modId xmlns:p14="http://schemas.microsoft.com/office/powerpoint/2010/main" val="3423796022"/>
              </p:ext>
            </p:extLst>
          </p:nvPr>
        </p:nvGraphicFramePr>
        <p:xfrm>
          <a:off x="5537562" y="3249511"/>
          <a:ext cx="5991805" cy="1670093"/>
        </p:xfrm>
        <a:graphic>
          <a:graphicData uri="http://schemas.openxmlformats.org/drawingml/2006/table">
            <a:tbl>
              <a:tblPr/>
              <a:tblGrid>
                <a:gridCol w="2952464">
                  <a:extLst>
                    <a:ext uri="{9D8B030D-6E8A-4147-A177-3AD203B41FA5}">
                      <a16:colId xmlns:a16="http://schemas.microsoft.com/office/drawing/2014/main" val="791329097"/>
                    </a:ext>
                  </a:extLst>
                </a:gridCol>
                <a:gridCol w="1769016">
                  <a:extLst>
                    <a:ext uri="{9D8B030D-6E8A-4147-A177-3AD203B41FA5}">
                      <a16:colId xmlns:a16="http://schemas.microsoft.com/office/drawing/2014/main" val="671011389"/>
                    </a:ext>
                  </a:extLst>
                </a:gridCol>
                <a:gridCol w="1270325">
                  <a:extLst>
                    <a:ext uri="{9D8B030D-6E8A-4147-A177-3AD203B41FA5}">
                      <a16:colId xmlns:a16="http://schemas.microsoft.com/office/drawing/2014/main" val="3632258214"/>
                    </a:ext>
                  </a:extLst>
                </a:gridCol>
              </a:tblGrid>
              <a:tr h="294822">
                <a:tc>
                  <a:txBody>
                    <a:bodyPr/>
                    <a:lstStyle/>
                    <a:p>
                      <a:pPr algn="ctr" fontAlgn="b"/>
                      <a:r>
                        <a:rPr lang="en-US" sz="1600" b="1" i="0" u="none" strike="noStrike" dirty="0">
                          <a:solidFill>
                            <a:schemeClr val="bg1"/>
                          </a:solidFill>
                          <a:effectLst/>
                          <a:latin typeface="Raleway" pitchFamily="2" charset="0"/>
                        </a:rPr>
                        <a:t>Investment costs</a:t>
                      </a:r>
                      <a:endParaRPr lang="en-GB" sz="16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US" sz="1400" b="0" i="0" u="none" strike="noStrike" dirty="0">
                          <a:solidFill>
                            <a:schemeClr val="tx2"/>
                          </a:solidFill>
                          <a:effectLst/>
                          <a:latin typeface="Raleway" pitchFamily="2" charset="0"/>
                        </a:rPr>
                        <a:t>[CHF]</a:t>
                      </a:r>
                      <a:endParaRPr lang="en-GB" sz="14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400" b="0" i="0" u="none" strike="noStrike" dirty="0">
                          <a:solidFill>
                            <a:schemeClr val="bg2">
                              <a:lumMod val="10000"/>
                            </a:schemeClr>
                          </a:solidFill>
                          <a:effectLst/>
                          <a:latin typeface="Raleway" pitchFamily="2" charset="0"/>
                        </a:rPr>
                        <a:t>730’000</a:t>
                      </a:r>
                      <a:endParaRPr lang="en-GB" sz="14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988147000"/>
                  </a:ext>
                </a:extLst>
              </a:tr>
              <a:tr h="294822">
                <a:tc>
                  <a:txBody>
                    <a:bodyPr/>
                    <a:lstStyle/>
                    <a:p>
                      <a:pPr algn="ctr" fontAlgn="b"/>
                      <a:r>
                        <a:rPr lang="en-GB" sz="1600" b="1" u="none" strike="noStrike" dirty="0">
                          <a:solidFill>
                            <a:schemeClr val="bg1"/>
                          </a:solidFill>
                          <a:effectLst/>
                          <a:latin typeface="Raleway" pitchFamily="2" charset="0"/>
                        </a:rPr>
                        <a:t>Objective of reduction</a:t>
                      </a:r>
                      <a:endParaRPr lang="en-GB" sz="16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400" u="none" strike="noStrike" dirty="0">
                          <a:solidFill>
                            <a:schemeClr val="tx2"/>
                          </a:solidFill>
                          <a:effectLst/>
                          <a:latin typeface="Raleway" pitchFamily="2" charset="0"/>
                        </a:rPr>
                        <a:t>[MWh/year]</a:t>
                      </a:r>
                      <a:endParaRPr lang="en-GB" sz="14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400" b="1" i="0" u="none" strike="noStrike" dirty="0">
                          <a:solidFill>
                            <a:srgbClr val="C00000"/>
                          </a:solidFill>
                          <a:effectLst/>
                          <a:latin typeface="Raleway" pitchFamily="2" charset="0"/>
                        </a:rPr>
                        <a:t>1’992</a:t>
                      </a:r>
                      <a:endParaRPr lang="en-GB" sz="1400" b="1" i="0" u="none" strike="noStrike" dirty="0">
                        <a:solidFill>
                          <a:srgbClr val="C00000"/>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548877365"/>
                  </a:ext>
                </a:extLst>
              </a:tr>
              <a:tr h="294822">
                <a:tc>
                  <a:txBody>
                    <a:bodyPr/>
                    <a:lstStyle/>
                    <a:p>
                      <a:pPr algn="ctr" fontAlgn="b"/>
                      <a:r>
                        <a:rPr lang="en-GB" sz="1600" b="1" u="none" strike="noStrike" dirty="0">
                          <a:solidFill>
                            <a:schemeClr val="bg1"/>
                          </a:solidFill>
                          <a:effectLst/>
                          <a:latin typeface="Raleway" pitchFamily="2" charset="0"/>
                        </a:rPr>
                        <a:t>Energy savings costs </a:t>
                      </a:r>
                      <a:endParaRPr lang="en-GB" sz="16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solidFill>
                      <a:schemeClr val="accent6">
                        <a:lumMod val="60000"/>
                        <a:lumOff val="40000"/>
                      </a:schemeClr>
                    </a:solidFill>
                  </a:tcPr>
                </a:tc>
                <a:tc>
                  <a:txBody>
                    <a:bodyPr/>
                    <a:lstStyle/>
                    <a:p>
                      <a:pPr algn="ctr" fontAlgn="b"/>
                      <a:r>
                        <a:rPr lang="en-GB" sz="1400" u="none" strike="noStrike" dirty="0">
                          <a:solidFill>
                            <a:schemeClr val="tx2"/>
                          </a:solidFill>
                          <a:effectLst/>
                          <a:latin typeface="Raleway" pitchFamily="2" charset="0"/>
                        </a:rPr>
                        <a:t>[CHF/year]</a:t>
                      </a:r>
                      <a:endParaRPr lang="en-GB" sz="14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400" b="0" i="0" u="none" strike="noStrike" dirty="0">
                          <a:solidFill>
                            <a:schemeClr val="bg2">
                              <a:lumMod val="10000"/>
                            </a:schemeClr>
                          </a:solidFill>
                          <a:effectLst/>
                          <a:latin typeface="Raleway" pitchFamily="2" charset="0"/>
                        </a:rPr>
                        <a:t>228’000</a:t>
                      </a:r>
                      <a:endParaRPr lang="en-GB" sz="14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2589414191"/>
                  </a:ext>
                </a:extLst>
              </a:tr>
              <a:tr h="490805">
                <a:tc>
                  <a:txBody>
                    <a:bodyPr/>
                    <a:lstStyle/>
                    <a:p>
                      <a:pPr algn="ctr" fontAlgn="b"/>
                      <a:r>
                        <a:rPr lang="en-US" sz="1600" b="1" i="0" u="none" strike="noStrike" dirty="0">
                          <a:solidFill>
                            <a:schemeClr val="bg1"/>
                          </a:solidFill>
                          <a:effectLst/>
                          <a:latin typeface="Raleway" pitchFamily="2" charset="0"/>
                        </a:rPr>
                        <a:t>Scale of application</a:t>
                      </a:r>
                      <a:endParaRPr lang="en-GB" sz="16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400" b="0" i="0" u="none" strike="noStrike" dirty="0">
                          <a:solidFill>
                            <a:schemeClr val="tx2"/>
                          </a:solidFill>
                          <a:effectLst/>
                          <a:latin typeface="Raleway" pitchFamily="2" charset="0"/>
                        </a:rPr>
                        <a:t>23% of total LED number in Meyrin and Prevessin</a:t>
                      </a:r>
                      <a:endParaRPr lang="en-GB" sz="1400" b="0" i="0" u="none" strike="noStrike" dirty="0">
                        <a:solidFill>
                          <a:schemeClr val="tx2"/>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1869832077"/>
                  </a:ext>
                </a:extLst>
              </a:tr>
              <a:tr h="294822">
                <a:tc>
                  <a:txBody>
                    <a:bodyPr/>
                    <a:lstStyle/>
                    <a:p>
                      <a:pPr algn="ctr" fontAlgn="b"/>
                      <a:r>
                        <a:rPr lang="en-US" sz="1600" b="1" i="0" u="none" strike="noStrike" dirty="0">
                          <a:solidFill>
                            <a:schemeClr val="bg1"/>
                          </a:solidFill>
                          <a:effectLst/>
                          <a:latin typeface="Raleway" pitchFamily="2" charset="0"/>
                        </a:rPr>
                        <a:t>Impact on Users</a:t>
                      </a:r>
                      <a:endParaRPr lang="en-GB" sz="16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400" b="0" i="0" u="none" strike="noStrike" dirty="0">
                          <a:solidFill>
                            <a:schemeClr val="tx2"/>
                          </a:solidFill>
                          <a:effectLst/>
                          <a:latin typeface="Raleway" pitchFamily="2" charset="0"/>
                        </a:rPr>
                        <a:t>None</a:t>
                      </a:r>
                      <a:endParaRPr lang="en-GB" sz="14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031148467"/>
                  </a:ext>
                </a:extLst>
              </a:tr>
            </a:tbl>
          </a:graphicData>
        </a:graphic>
      </p:graphicFrame>
      <p:grpSp>
        <p:nvGrpSpPr>
          <p:cNvPr id="37" name="Group 36">
            <a:extLst>
              <a:ext uri="{FF2B5EF4-FFF2-40B4-BE49-F238E27FC236}">
                <a16:creationId xmlns:a16="http://schemas.microsoft.com/office/drawing/2014/main" id="{ED6FF378-516A-BC83-0AF6-03ED96136F1E}"/>
              </a:ext>
            </a:extLst>
          </p:cNvPr>
          <p:cNvGrpSpPr/>
          <p:nvPr/>
        </p:nvGrpSpPr>
        <p:grpSpPr>
          <a:xfrm>
            <a:off x="9920493" y="61613"/>
            <a:ext cx="1825313" cy="643140"/>
            <a:chOff x="10200456" y="44352"/>
            <a:chExt cx="1825313" cy="643140"/>
          </a:xfrm>
        </p:grpSpPr>
        <p:sp>
          <p:nvSpPr>
            <p:cNvPr id="39" name="TextBox 38">
              <a:extLst>
                <a:ext uri="{FF2B5EF4-FFF2-40B4-BE49-F238E27FC236}">
                  <a16:creationId xmlns:a16="http://schemas.microsoft.com/office/drawing/2014/main" id="{D81DCF8F-2F02-7F37-585A-CA5E6CAA0DAA}"/>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40" name="Graphic 39" descr="Presentation with pie chart with solid fill">
              <a:extLst>
                <a:ext uri="{FF2B5EF4-FFF2-40B4-BE49-F238E27FC236}">
                  <a16:creationId xmlns:a16="http://schemas.microsoft.com/office/drawing/2014/main" id="{61F73CE3-7409-364C-1F89-65F992722C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42724" y="123144"/>
              <a:ext cx="483045" cy="485556"/>
            </a:xfrm>
            <a:prstGeom prst="rect">
              <a:avLst/>
            </a:prstGeom>
          </p:spPr>
        </p:pic>
      </p:grpSp>
      <p:cxnSp>
        <p:nvCxnSpPr>
          <p:cNvPr id="20" name="Straight Arrow Connector 19">
            <a:extLst>
              <a:ext uri="{FF2B5EF4-FFF2-40B4-BE49-F238E27FC236}">
                <a16:creationId xmlns:a16="http://schemas.microsoft.com/office/drawing/2014/main" id="{1FBB4301-184A-33D9-A72A-64B2F8BAC1F4}"/>
              </a:ext>
            </a:extLst>
          </p:cNvPr>
          <p:cNvCxnSpPr>
            <a:cxnSpLocks/>
          </p:cNvCxnSpPr>
          <p:nvPr/>
        </p:nvCxnSpPr>
        <p:spPr>
          <a:xfrm flipV="1">
            <a:off x="3452782" y="2672029"/>
            <a:ext cx="737269" cy="264647"/>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44" name="Graphic 43" descr="Line arrow: Counter-clockwise curve outline">
            <a:extLst>
              <a:ext uri="{FF2B5EF4-FFF2-40B4-BE49-F238E27FC236}">
                <a16:creationId xmlns:a16="http://schemas.microsoft.com/office/drawing/2014/main" id="{AB798E55-78FE-1C59-31B9-D6B30BA95C0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839814" y="3048534"/>
            <a:ext cx="723100" cy="723100"/>
          </a:xfrm>
          <a:prstGeom prst="rect">
            <a:avLst/>
          </a:prstGeom>
        </p:spPr>
      </p:pic>
      <p:sp>
        <p:nvSpPr>
          <p:cNvPr id="4" name="TextBox 3">
            <a:extLst>
              <a:ext uri="{FF2B5EF4-FFF2-40B4-BE49-F238E27FC236}">
                <a16:creationId xmlns:a16="http://schemas.microsoft.com/office/drawing/2014/main" id="{11847541-C22E-C609-35BE-4D3E8EDA72E0}"/>
              </a:ext>
            </a:extLst>
          </p:cNvPr>
          <p:cNvSpPr txBox="1"/>
          <p:nvPr/>
        </p:nvSpPr>
        <p:spPr bwMode="auto">
          <a:xfrm>
            <a:off x="7317528" y="2905199"/>
            <a:ext cx="3747024" cy="307777"/>
          </a:xfrm>
          <a:prstGeom prst="rect">
            <a:avLst/>
          </a:prstGeom>
          <a:noFill/>
        </p:spPr>
        <p:txBody>
          <a:bodyPr wrap="square" rtlCol="0">
            <a:spAutoFit/>
          </a:bodyPr>
          <a:lstStyle/>
          <a:p>
            <a:pPr algn="r"/>
            <a:r>
              <a:rPr lang="en-US" sz="1400" dirty="0">
                <a:solidFill>
                  <a:srgbClr val="C00000"/>
                </a:solidFill>
                <a:latin typeface="Raleway" pitchFamily="2" charset="0"/>
              </a:rPr>
              <a:t>After one year from the installation</a:t>
            </a:r>
            <a:endParaRPr lang="en-GB" sz="1400" dirty="0">
              <a:solidFill>
                <a:srgbClr val="C00000"/>
              </a:solidFill>
              <a:latin typeface="Raleway" pitchFamily="2" charset="0"/>
            </a:endParaRPr>
          </a:p>
        </p:txBody>
      </p:sp>
    </p:spTree>
    <p:extLst>
      <p:ext uri="{BB962C8B-B14F-4D97-AF65-F5344CB8AC3E}">
        <p14:creationId xmlns:p14="http://schemas.microsoft.com/office/powerpoint/2010/main" val="1338729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7BDC753-5830-867D-99AB-4ED5D92E72AF}"/>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t="19721" r="1" b="1"/>
          <a:stretch/>
        </p:blipFill>
        <p:spPr bwMode="auto">
          <a:xfrm>
            <a:off x="-11183" y="0"/>
            <a:ext cx="12203183" cy="63188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hidden="1">
            <a:extLst>
              <a:ext uri="{FF2B5EF4-FFF2-40B4-BE49-F238E27FC236}">
                <a16:creationId xmlns:a16="http://schemas.microsoft.com/office/drawing/2014/main" id="{908FA9A0-A496-CD96-D476-1D745F4FD2E4}"/>
              </a:ext>
            </a:extLst>
          </p:cNvPr>
          <p:cNvSpPr>
            <a:spLocks noGrp="1"/>
          </p:cNvSpPr>
          <p:nvPr>
            <p:ph type="sldNum" sz="quarter" idx="12"/>
          </p:nvPr>
        </p:nvSpPr>
        <p:spPr/>
        <p:txBody>
          <a:bodyPr/>
          <a:lstStyle/>
          <a:p>
            <a:pPr>
              <a:spcAft>
                <a:spcPts val="600"/>
              </a:spcAft>
              <a:defRPr/>
            </a:pPr>
            <a:fld id="{36B5EA5A-BC32-A742-B11B-8E7414D5B535}" type="slidenum">
              <a:rPr lang="en-US" smtClean="0"/>
              <a:pPr>
                <a:spcAft>
                  <a:spcPts val="600"/>
                </a:spcAft>
                <a:defRPr/>
              </a:pPr>
              <a:t>16</a:t>
            </a:fld>
            <a:endParaRPr lang="en-US"/>
          </a:p>
        </p:txBody>
      </p:sp>
      <p:sp>
        <p:nvSpPr>
          <p:cNvPr id="4" name="Title 1">
            <a:extLst>
              <a:ext uri="{FF2B5EF4-FFF2-40B4-BE49-F238E27FC236}">
                <a16:creationId xmlns:a16="http://schemas.microsoft.com/office/drawing/2014/main" id="{857848CB-E200-BE92-FE38-D32797CEA9F0}"/>
              </a:ext>
            </a:extLst>
          </p:cNvPr>
          <p:cNvSpPr txBox="1">
            <a:spLocks/>
          </p:cNvSpPr>
          <p:nvPr/>
        </p:nvSpPr>
        <p:spPr>
          <a:xfrm>
            <a:off x="407987" y="264643"/>
            <a:ext cx="11376025" cy="535127"/>
          </a:xfrm>
          <a:prstGeom prst="rect">
            <a:avLst/>
          </a:prstGeom>
        </p:spPr>
        <p:txBody>
          <a:bodyPr anchor="t">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400" dirty="0">
                <a:solidFill>
                  <a:schemeClr val="bg1"/>
                </a:solidFill>
                <a:latin typeface="Raleway" pitchFamily="2" charset="0"/>
              </a:rPr>
              <a:t>PUBLIC LIGHTING SHUTDOWN**</a:t>
            </a:r>
            <a:endParaRPr lang="en-GB" sz="2800" dirty="0">
              <a:solidFill>
                <a:schemeClr val="bg1"/>
              </a:solidFill>
              <a:latin typeface="Raleway" pitchFamily="2" charset="0"/>
            </a:endParaRPr>
          </a:p>
        </p:txBody>
      </p:sp>
      <p:grpSp>
        <p:nvGrpSpPr>
          <p:cNvPr id="5" name="Group 4">
            <a:extLst>
              <a:ext uri="{FF2B5EF4-FFF2-40B4-BE49-F238E27FC236}">
                <a16:creationId xmlns:a16="http://schemas.microsoft.com/office/drawing/2014/main" id="{9794C48A-19DE-1C92-02DD-2175710CBE42}"/>
              </a:ext>
            </a:extLst>
          </p:cNvPr>
          <p:cNvGrpSpPr/>
          <p:nvPr/>
        </p:nvGrpSpPr>
        <p:grpSpPr>
          <a:xfrm>
            <a:off x="10200456" y="44352"/>
            <a:ext cx="1825313" cy="643140"/>
            <a:chOff x="10200456" y="44352"/>
            <a:chExt cx="1825313" cy="643140"/>
          </a:xfrm>
        </p:grpSpPr>
        <p:sp>
          <p:nvSpPr>
            <p:cNvPr id="6" name="TextBox 5">
              <a:extLst>
                <a:ext uri="{FF2B5EF4-FFF2-40B4-BE49-F238E27FC236}">
                  <a16:creationId xmlns:a16="http://schemas.microsoft.com/office/drawing/2014/main" id="{5C9F9CC1-4F71-4484-3E90-D082EDE8471C}"/>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1"/>
                  </a:solidFill>
                </a:rPr>
                <a:t>ACHIEVEMENTS</a:t>
              </a:r>
              <a:endParaRPr lang="en-GB" sz="1200" b="1" kern="1200" dirty="0">
                <a:solidFill>
                  <a:schemeClr val="bg1"/>
                </a:solidFill>
              </a:endParaRPr>
            </a:p>
          </p:txBody>
        </p:sp>
        <p:pic>
          <p:nvPicPr>
            <p:cNvPr id="7" name="Graphic 6" descr="Presentation with pie chart with solid fill">
              <a:extLst>
                <a:ext uri="{FF2B5EF4-FFF2-40B4-BE49-F238E27FC236}">
                  <a16:creationId xmlns:a16="http://schemas.microsoft.com/office/drawing/2014/main" id="{64E6B643-9E16-328C-5F6A-542DD724D6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42724" y="123144"/>
              <a:ext cx="483045" cy="485556"/>
            </a:xfrm>
            <a:prstGeom prst="rect">
              <a:avLst/>
            </a:prstGeom>
          </p:spPr>
        </p:pic>
      </p:grpSp>
      <p:grpSp>
        <p:nvGrpSpPr>
          <p:cNvPr id="8" name="Group 7">
            <a:extLst>
              <a:ext uri="{FF2B5EF4-FFF2-40B4-BE49-F238E27FC236}">
                <a16:creationId xmlns:a16="http://schemas.microsoft.com/office/drawing/2014/main" id="{DF34D733-8D08-7F55-9359-971EABE0704A}"/>
              </a:ext>
            </a:extLst>
          </p:cNvPr>
          <p:cNvGrpSpPr/>
          <p:nvPr/>
        </p:nvGrpSpPr>
        <p:grpSpPr>
          <a:xfrm>
            <a:off x="191344" y="174458"/>
            <a:ext cx="1368152" cy="446230"/>
            <a:chOff x="221385" y="316621"/>
            <a:chExt cx="1368152" cy="446230"/>
          </a:xfrm>
        </p:grpSpPr>
        <p:sp>
          <p:nvSpPr>
            <p:cNvPr id="9" name="TextBox 8">
              <a:extLst>
                <a:ext uri="{FF2B5EF4-FFF2-40B4-BE49-F238E27FC236}">
                  <a16:creationId xmlns:a16="http://schemas.microsoft.com/office/drawing/2014/main" id="{B0A188D9-0715-9408-9D7B-80A51A721B20}"/>
                </a:ext>
              </a:extLst>
            </p:cNvPr>
            <p:cNvSpPr txBox="1"/>
            <p:nvPr/>
          </p:nvSpPr>
          <p:spPr>
            <a:xfrm>
              <a:off x="520229" y="433494"/>
              <a:ext cx="1069308" cy="307777"/>
            </a:xfrm>
            <a:prstGeom prst="rect">
              <a:avLst/>
            </a:prstGeom>
            <a:noFill/>
          </p:spPr>
          <p:txBody>
            <a:bodyPr wrap="square" rtlCol="0">
              <a:spAutoFit/>
            </a:bodyPr>
            <a:lstStyle/>
            <a:p>
              <a:pPr algn="ctr"/>
              <a:r>
                <a:rPr lang="en-US" sz="1400" b="1" dirty="0">
                  <a:solidFill>
                    <a:schemeClr val="tx2"/>
                  </a:solidFill>
                  <a:latin typeface="Raleway" pitchFamily="2" charset="0"/>
                </a:rPr>
                <a:t>Electricity</a:t>
              </a:r>
              <a:endParaRPr lang="en-GB" sz="1400" b="1" dirty="0">
                <a:solidFill>
                  <a:schemeClr val="tx2"/>
                </a:solidFill>
                <a:latin typeface="Raleway" pitchFamily="2" charset="0"/>
              </a:endParaRPr>
            </a:p>
          </p:txBody>
        </p:sp>
        <p:pic>
          <p:nvPicPr>
            <p:cNvPr id="10" name="Рисунок 75" descr="Lightbulb">
              <a:extLst>
                <a:ext uri="{FF2B5EF4-FFF2-40B4-BE49-F238E27FC236}">
                  <a16:creationId xmlns:a16="http://schemas.microsoft.com/office/drawing/2014/main" id="{35E6A40F-CC64-9B56-0436-B08A9FAA2A3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402143">
              <a:off x="221385" y="316621"/>
              <a:ext cx="446230" cy="446230"/>
            </a:xfrm>
            <a:prstGeom prst="rect">
              <a:avLst/>
            </a:prstGeom>
          </p:spPr>
        </p:pic>
      </p:grpSp>
      <p:sp>
        <p:nvSpPr>
          <p:cNvPr id="12" name="TextBox 11">
            <a:extLst>
              <a:ext uri="{FF2B5EF4-FFF2-40B4-BE49-F238E27FC236}">
                <a16:creationId xmlns:a16="http://schemas.microsoft.com/office/drawing/2014/main" id="{C1129C33-B102-9643-8525-AC17235CB3AC}"/>
              </a:ext>
            </a:extLst>
          </p:cNvPr>
          <p:cNvSpPr txBox="1"/>
          <p:nvPr/>
        </p:nvSpPr>
        <p:spPr>
          <a:xfrm>
            <a:off x="8543652" y="1355469"/>
            <a:ext cx="3240360" cy="369332"/>
          </a:xfrm>
          <a:prstGeom prst="rect">
            <a:avLst/>
          </a:prstGeom>
          <a:solidFill>
            <a:srgbClr val="FFFFFF">
              <a:alpha val="69804"/>
            </a:srgbClr>
          </a:solidFill>
        </p:spPr>
        <p:txBody>
          <a:bodyPr wrap="square" rtlCol="0">
            <a:spAutoFit/>
          </a:bodyPr>
          <a:lstStyle>
            <a:defPPr>
              <a:defRPr lang="en-US"/>
            </a:defPPr>
            <a:lvl1pPr algn="just">
              <a:defRPr b="1">
                <a:solidFill>
                  <a:schemeClr val="bg2">
                    <a:lumMod val="10000"/>
                  </a:schemeClr>
                </a:solidFill>
                <a:latin typeface="Raleway" pitchFamily="2" charset="0"/>
              </a:defRPr>
            </a:lvl1pPr>
          </a:lstStyle>
          <a:p>
            <a:r>
              <a:rPr lang="en-US" dirty="0"/>
              <a:t>Starting date: 11/10/2022 </a:t>
            </a:r>
            <a:endParaRPr lang="en-GB" dirty="0"/>
          </a:p>
        </p:txBody>
      </p:sp>
      <p:sp>
        <p:nvSpPr>
          <p:cNvPr id="14" name="TextBox 13">
            <a:extLst>
              <a:ext uri="{FF2B5EF4-FFF2-40B4-BE49-F238E27FC236}">
                <a16:creationId xmlns:a16="http://schemas.microsoft.com/office/drawing/2014/main" id="{D73C6820-4B5B-39F0-5AA3-F53AC5CF84C6}"/>
              </a:ext>
            </a:extLst>
          </p:cNvPr>
          <p:cNvSpPr txBox="1"/>
          <p:nvPr/>
        </p:nvSpPr>
        <p:spPr>
          <a:xfrm>
            <a:off x="4007148" y="836712"/>
            <a:ext cx="7776864" cy="369332"/>
          </a:xfrm>
          <a:prstGeom prst="rect">
            <a:avLst/>
          </a:prstGeom>
          <a:solidFill>
            <a:srgbClr val="FFFFFF">
              <a:alpha val="69804"/>
            </a:srgbClr>
          </a:solidFill>
        </p:spPr>
        <p:txBody>
          <a:bodyPr wrap="square" rtlCol="0">
            <a:spAutoFit/>
          </a:bodyPr>
          <a:lstStyle/>
          <a:p>
            <a:pPr algn="just"/>
            <a:r>
              <a:rPr lang="en-US" b="1" dirty="0">
                <a:solidFill>
                  <a:schemeClr val="bg2">
                    <a:lumMod val="10000"/>
                  </a:schemeClr>
                </a:solidFill>
                <a:latin typeface="Raleway" pitchFamily="2" charset="0"/>
              </a:rPr>
              <a:t>The public light has been shutdown every night from 11 p.m. to 5 a.m.  </a:t>
            </a:r>
            <a:endParaRPr lang="en-GB" b="1" dirty="0">
              <a:solidFill>
                <a:schemeClr val="bg2">
                  <a:lumMod val="10000"/>
                </a:schemeClr>
              </a:solidFill>
              <a:latin typeface="Raleway" pitchFamily="2" charset="0"/>
            </a:endParaRPr>
          </a:p>
        </p:txBody>
      </p:sp>
      <p:grpSp>
        <p:nvGrpSpPr>
          <p:cNvPr id="43" name="Group 42">
            <a:extLst>
              <a:ext uri="{FF2B5EF4-FFF2-40B4-BE49-F238E27FC236}">
                <a16:creationId xmlns:a16="http://schemas.microsoft.com/office/drawing/2014/main" id="{5EE593DE-A022-65DC-DB00-7DBDD25C46C1}"/>
              </a:ext>
            </a:extLst>
          </p:cNvPr>
          <p:cNvGrpSpPr/>
          <p:nvPr/>
        </p:nvGrpSpPr>
        <p:grpSpPr>
          <a:xfrm>
            <a:off x="551384" y="1484784"/>
            <a:ext cx="4830355" cy="2903352"/>
            <a:chOff x="378668" y="1652619"/>
            <a:chExt cx="4830355" cy="2903352"/>
          </a:xfrm>
        </p:grpSpPr>
        <p:pic>
          <p:nvPicPr>
            <p:cNvPr id="40" name="Picture 39">
              <a:extLst>
                <a:ext uri="{FF2B5EF4-FFF2-40B4-BE49-F238E27FC236}">
                  <a16:creationId xmlns:a16="http://schemas.microsoft.com/office/drawing/2014/main" id="{1AD3DEFB-4D0F-BE84-3D9B-D16FDC84F349}"/>
                </a:ext>
              </a:extLst>
            </p:cNvPr>
            <p:cNvPicPr>
              <a:picLocks noChangeAspect="1"/>
            </p:cNvPicPr>
            <p:nvPr/>
          </p:nvPicPr>
          <p:blipFill>
            <a:blip r:embed="rId8"/>
            <a:stretch>
              <a:fillRect/>
            </a:stretch>
          </p:blipFill>
          <p:spPr>
            <a:xfrm>
              <a:off x="378668" y="1652619"/>
              <a:ext cx="4830355" cy="2903352"/>
            </a:xfrm>
            <a:prstGeom prst="rect">
              <a:avLst/>
            </a:prstGeom>
          </p:spPr>
        </p:pic>
        <p:sp>
          <p:nvSpPr>
            <p:cNvPr id="31" name="Rectangle 30">
              <a:extLst>
                <a:ext uri="{FF2B5EF4-FFF2-40B4-BE49-F238E27FC236}">
                  <a16:creationId xmlns:a16="http://schemas.microsoft.com/office/drawing/2014/main" id="{DC9534D4-1457-CFC4-5F2C-B28E7C0FBD9B}"/>
                </a:ext>
              </a:extLst>
            </p:cNvPr>
            <p:cNvSpPr/>
            <p:nvPr/>
          </p:nvSpPr>
          <p:spPr>
            <a:xfrm>
              <a:off x="3029987" y="4149080"/>
              <a:ext cx="720080" cy="21602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a:extLst>
                <a:ext uri="{FF2B5EF4-FFF2-40B4-BE49-F238E27FC236}">
                  <a16:creationId xmlns:a16="http://schemas.microsoft.com/office/drawing/2014/main" id="{A8A14722-5A51-0031-CDF0-38BF065BFE5A}"/>
                </a:ext>
              </a:extLst>
            </p:cNvPr>
            <p:cNvSpPr txBox="1"/>
            <p:nvPr/>
          </p:nvSpPr>
          <p:spPr>
            <a:xfrm>
              <a:off x="2930334" y="3817535"/>
              <a:ext cx="919386" cy="307777"/>
            </a:xfrm>
            <a:prstGeom prst="rect">
              <a:avLst/>
            </a:prstGeom>
            <a:noFill/>
          </p:spPr>
          <p:txBody>
            <a:bodyPr wrap="square" rtlCol="0">
              <a:spAutoFit/>
            </a:bodyPr>
            <a:lstStyle/>
            <a:p>
              <a:pPr algn="ctr"/>
              <a:r>
                <a:rPr lang="en-US" sz="1400" b="1" dirty="0">
                  <a:solidFill>
                    <a:srgbClr val="00B050"/>
                  </a:solidFill>
                  <a:latin typeface="Raleway" pitchFamily="2" charset="0"/>
                </a:rPr>
                <a:t>TODAY</a:t>
              </a:r>
              <a:endParaRPr lang="en-GB" sz="1400" b="1" dirty="0">
                <a:solidFill>
                  <a:srgbClr val="00B050"/>
                </a:solidFill>
                <a:latin typeface="Raleway" pitchFamily="2" charset="0"/>
              </a:endParaRPr>
            </a:p>
          </p:txBody>
        </p:sp>
      </p:grpSp>
      <p:sp>
        <p:nvSpPr>
          <p:cNvPr id="34" name="TextBox 33">
            <a:extLst>
              <a:ext uri="{FF2B5EF4-FFF2-40B4-BE49-F238E27FC236}">
                <a16:creationId xmlns:a16="http://schemas.microsoft.com/office/drawing/2014/main" id="{6BE63CD1-248A-E2CC-09A0-624CD3D0BACB}"/>
              </a:ext>
            </a:extLst>
          </p:cNvPr>
          <p:cNvSpPr txBox="1"/>
          <p:nvPr/>
        </p:nvSpPr>
        <p:spPr>
          <a:xfrm>
            <a:off x="551384" y="4690360"/>
            <a:ext cx="6696744" cy="1200329"/>
          </a:xfrm>
          <a:prstGeom prst="rect">
            <a:avLst/>
          </a:prstGeom>
          <a:solidFill>
            <a:srgbClr val="FFFFFF">
              <a:alpha val="69804"/>
            </a:srgbClr>
          </a:solidFill>
        </p:spPr>
        <p:txBody>
          <a:bodyPr wrap="square" rtlCol="0">
            <a:spAutoFit/>
          </a:bodyPr>
          <a:lstStyle>
            <a:defPPr>
              <a:defRPr lang="en-US"/>
            </a:defPPr>
            <a:lvl1pPr algn="just">
              <a:defRPr b="1">
                <a:solidFill>
                  <a:schemeClr val="bg2">
                    <a:lumMod val="10000"/>
                  </a:schemeClr>
                </a:solidFill>
                <a:latin typeface="Raleway" pitchFamily="2" charset="0"/>
              </a:defRPr>
            </a:lvl1pPr>
          </a:lstStyle>
          <a:p>
            <a:pPr algn="ctr"/>
            <a:r>
              <a:rPr lang="en-US" sz="1600" dirty="0"/>
              <a:t>IMPACT ON CERN’S ELECTRICITY CONSUMPTION: </a:t>
            </a:r>
          </a:p>
          <a:p>
            <a:pPr marL="285750" indent="-285750">
              <a:buFont typeface="Arial" panose="020B0604020202020204" pitchFamily="34" charset="0"/>
              <a:buChar char="•"/>
            </a:pPr>
            <a:r>
              <a:rPr lang="en-US" sz="1400" dirty="0"/>
              <a:t>Year</a:t>
            </a:r>
            <a:r>
              <a:rPr lang="en-US" sz="1400" b="0" dirty="0"/>
              <a:t> </a:t>
            </a:r>
            <a:r>
              <a:rPr lang="en-US" sz="1400" dirty="0"/>
              <a:t>2022 </a:t>
            </a:r>
            <a:r>
              <a:rPr lang="en-US" sz="1400" b="0" dirty="0"/>
              <a:t>(Oct.22 to Dec22):	 36,7 MWh        </a:t>
            </a:r>
            <a:r>
              <a:rPr lang="en-US" sz="1400" b="0" dirty="0">
                <a:sym typeface="Wingdings" panose="05000000000000000000" pitchFamily="2" charset="2"/>
              </a:rPr>
              <a:t> </a:t>
            </a:r>
            <a:r>
              <a:rPr lang="en-US" sz="1400" dirty="0">
                <a:sym typeface="Wingdings" panose="05000000000000000000" pitchFamily="2" charset="2"/>
              </a:rPr>
              <a:t>0,07</a:t>
            </a:r>
            <a:r>
              <a:rPr lang="en-US" sz="1400" dirty="0"/>
              <a:t> %</a:t>
            </a:r>
            <a:r>
              <a:rPr lang="en-US" sz="1400" b="0" dirty="0"/>
              <a:t> Annual reduction </a:t>
            </a:r>
          </a:p>
          <a:p>
            <a:endParaRPr lang="en-US" sz="1400" b="0" dirty="0"/>
          </a:p>
          <a:p>
            <a:pPr marL="285750" indent="-285750">
              <a:buFont typeface="Arial" panose="020B0604020202020204" pitchFamily="34" charset="0"/>
              <a:buChar char="•"/>
            </a:pPr>
            <a:r>
              <a:rPr lang="en-US" sz="1400" dirty="0"/>
              <a:t>Year</a:t>
            </a:r>
            <a:r>
              <a:rPr lang="en-US" sz="1400" b="0" dirty="0"/>
              <a:t> </a:t>
            </a:r>
            <a:r>
              <a:rPr lang="en-US" sz="1400" dirty="0"/>
              <a:t>2023</a:t>
            </a:r>
            <a:r>
              <a:rPr lang="en-US" sz="1400" b="0" dirty="0"/>
              <a:t> (Until Today)	 106.56 MWh    </a:t>
            </a:r>
            <a:r>
              <a:rPr lang="en-US" sz="1400" b="0" dirty="0">
                <a:sym typeface="Wingdings" panose="05000000000000000000" pitchFamily="2" charset="2"/>
              </a:rPr>
              <a:t> </a:t>
            </a:r>
            <a:r>
              <a:rPr lang="en-US" sz="1400" dirty="0">
                <a:sym typeface="Wingdings" panose="05000000000000000000" pitchFamily="2" charset="2"/>
              </a:rPr>
              <a:t>0,22</a:t>
            </a:r>
            <a:r>
              <a:rPr lang="en-US" sz="1400" dirty="0"/>
              <a:t> %</a:t>
            </a:r>
            <a:r>
              <a:rPr lang="en-US" sz="1400" b="0" dirty="0"/>
              <a:t> Current Reduction</a:t>
            </a:r>
          </a:p>
          <a:p>
            <a:r>
              <a:rPr lang="en-US" sz="1400" b="0" dirty="0"/>
              <a:t>	     (Jan23 to Dec23)	 262.8 MWh      </a:t>
            </a:r>
            <a:r>
              <a:rPr lang="en-US" sz="1400" b="0" dirty="0">
                <a:sym typeface="Wingdings" panose="05000000000000000000" pitchFamily="2" charset="2"/>
              </a:rPr>
              <a:t> </a:t>
            </a:r>
            <a:r>
              <a:rPr lang="en-US" sz="1400" dirty="0">
                <a:sym typeface="Wingdings" panose="05000000000000000000" pitchFamily="2" charset="2"/>
              </a:rPr>
              <a:t>0,54 %</a:t>
            </a:r>
            <a:r>
              <a:rPr lang="en-US" sz="1400" b="0" dirty="0">
                <a:sym typeface="Wingdings" panose="05000000000000000000" pitchFamily="2" charset="2"/>
              </a:rPr>
              <a:t> Annual reduction</a:t>
            </a:r>
            <a:r>
              <a:rPr lang="en-US" sz="1400" b="0" dirty="0"/>
              <a:t>	 </a:t>
            </a:r>
            <a:endParaRPr lang="en-GB" sz="1400" b="0" dirty="0"/>
          </a:p>
        </p:txBody>
      </p:sp>
      <p:sp>
        <p:nvSpPr>
          <p:cNvPr id="42" name="TextBox 41">
            <a:extLst>
              <a:ext uri="{FF2B5EF4-FFF2-40B4-BE49-F238E27FC236}">
                <a16:creationId xmlns:a16="http://schemas.microsoft.com/office/drawing/2014/main" id="{98A1B548-16A1-74E0-5A69-8E0CA74717AA}"/>
              </a:ext>
            </a:extLst>
          </p:cNvPr>
          <p:cNvSpPr txBox="1"/>
          <p:nvPr/>
        </p:nvSpPr>
        <p:spPr bwMode="auto">
          <a:xfrm>
            <a:off x="366000" y="5961190"/>
            <a:ext cx="11290157" cy="307777"/>
          </a:xfrm>
          <a:prstGeom prst="rect">
            <a:avLst/>
          </a:prstGeom>
          <a:noFill/>
        </p:spPr>
        <p:txBody>
          <a:bodyPr wrap="square" rtlCol="0">
            <a:spAutoFit/>
          </a:bodyPr>
          <a:lstStyle/>
          <a:p>
            <a:r>
              <a:rPr lang="en-US" sz="1400" b="1" dirty="0">
                <a:solidFill>
                  <a:schemeClr val="bg1"/>
                </a:solidFill>
                <a:latin typeface="Raleway" pitchFamily="2" charset="0"/>
              </a:rPr>
              <a:t>**</a:t>
            </a:r>
            <a:r>
              <a:rPr lang="en-US" sz="1400" dirty="0">
                <a:solidFill>
                  <a:schemeClr val="bg1"/>
                </a:solidFill>
                <a:latin typeface="Raleway" pitchFamily="2" charset="0"/>
              </a:rPr>
              <a:t>Please note that these data comes from a calculation, not from invoices</a:t>
            </a:r>
            <a:endParaRPr lang="en-GB" sz="1400" dirty="0">
              <a:solidFill>
                <a:schemeClr val="bg1"/>
              </a:solidFill>
              <a:latin typeface="Raleway" pitchFamily="2" charset="0"/>
            </a:endParaRPr>
          </a:p>
        </p:txBody>
      </p:sp>
      <p:sp>
        <p:nvSpPr>
          <p:cNvPr id="24" name="TextBox 23">
            <a:extLst>
              <a:ext uri="{FF2B5EF4-FFF2-40B4-BE49-F238E27FC236}">
                <a16:creationId xmlns:a16="http://schemas.microsoft.com/office/drawing/2014/main" id="{28381301-F4E1-FA3C-97F9-FE2B005D9239}"/>
              </a:ext>
            </a:extLst>
          </p:cNvPr>
          <p:cNvSpPr txBox="1"/>
          <p:nvPr/>
        </p:nvSpPr>
        <p:spPr bwMode="auto">
          <a:xfrm>
            <a:off x="1710335" y="2317066"/>
            <a:ext cx="576064" cy="276999"/>
          </a:xfrm>
          <a:prstGeom prst="rect">
            <a:avLst/>
          </a:prstGeom>
          <a:noFill/>
          <a:ln>
            <a:solidFill>
              <a:schemeClr val="bg2">
                <a:lumMod val="25000"/>
              </a:schemeClr>
            </a:solidFill>
          </a:ln>
        </p:spPr>
        <p:txBody>
          <a:bodyPr wrap="square" rtlCol="0">
            <a:spAutoFit/>
          </a:bodyPr>
          <a:lstStyle/>
          <a:p>
            <a:pPr algn="ctr"/>
            <a:r>
              <a:rPr lang="en-US" sz="1200" dirty="0">
                <a:solidFill>
                  <a:schemeClr val="bg2">
                    <a:lumMod val="10000"/>
                  </a:schemeClr>
                </a:solidFill>
              </a:rPr>
              <a:t>2022</a:t>
            </a:r>
            <a:endParaRPr lang="en-GB" sz="1200" dirty="0">
              <a:solidFill>
                <a:schemeClr val="bg2">
                  <a:lumMod val="10000"/>
                </a:schemeClr>
              </a:solidFill>
            </a:endParaRPr>
          </a:p>
        </p:txBody>
      </p:sp>
      <p:sp>
        <p:nvSpPr>
          <p:cNvPr id="25" name="TextBox 24">
            <a:extLst>
              <a:ext uri="{FF2B5EF4-FFF2-40B4-BE49-F238E27FC236}">
                <a16:creationId xmlns:a16="http://schemas.microsoft.com/office/drawing/2014/main" id="{320312F9-A1D1-C265-E020-B49F234D18E7}"/>
              </a:ext>
            </a:extLst>
          </p:cNvPr>
          <p:cNvSpPr txBox="1"/>
          <p:nvPr/>
        </p:nvSpPr>
        <p:spPr bwMode="auto">
          <a:xfrm>
            <a:off x="2474778" y="2317065"/>
            <a:ext cx="576064" cy="276999"/>
          </a:xfrm>
          <a:prstGeom prst="rect">
            <a:avLst/>
          </a:prstGeom>
          <a:noFill/>
          <a:ln>
            <a:solidFill>
              <a:schemeClr val="bg2">
                <a:lumMod val="25000"/>
              </a:schemeClr>
            </a:solidFill>
          </a:ln>
        </p:spPr>
        <p:txBody>
          <a:bodyPr wrap="square" rtlCol="0">
            <a:spAutoFit/>
          </a:bodyPr>
          <a:lstStyle/>
          <a:p>
            <a:pPr algn="ctr"/>
            <a:r>
              <a:rPr lang="en-US" sz="1200" dirty="0">
                <a:solidFill>
                  <a:schemeClr val="bg2">
                    <a:lumMod val="10000"/>
                  </a:schemeClr>
                </a:solidFill>
              </a:rPr>
              <a:t>2023</a:t>
            </a:r>
            <a:endParaRPr lang="en-GB" sz="1200" dirty="0">
              <a:solidFill>
                <a:schemeClr val="bg2">
                  <a:lumMod val="10000"/>
                </a:schemeClr>
              </a:solidFill>
            </a:endParaRPr>
          </a:p>
        </p:txBody>
      </p:sp>
      <p:sp>
        <p:nvSpPr>
          <p:cNvPr id="26" name="Arrow: Right 25">
            <a:extLst>
              <a:ext uri="{FF2B5EF4-FFF2-40B4-BE49-F238E27FC236}">
                <a16:creationId xmlns:a16="http://schemas.microsoft.com/office/drawing/2014/main" id="{3108FB4B-EA4A-651F-D340-FA6A90CCB84B}"/>
              </a:ext>
            </a:extLst>
          </p:cNvPr>
          <p:cNvSpPr/>
          <p:nvPr/>
        </p:nvSpPr>
        <p:spPr>
          <a:xfrm rot="10800000">
            <a:off x="1494311" y="2383556"/>
            <a:ext cx="144016" cy="144016"/>
          </a:xfrm>
          <a:prstGeom prst="rightArrow">
            <a:avLst/>
          </a:prstGeom>
          <a:no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873DB495-5042-5DD9-2F94-CFE9DCA60D08}"/>
              </a:ext>
            </a:extLst>
          </p:cNvPr>
          <p:cNvSpPr/>
          <p:nvPr/>
        </p:nvSpPr>
        <p:spPr>
          <a:xfrm>
            <a:off x="3103050" y="2386240"/>
            <a:ext cx="144016" cy="144016"/>
          </a:xfrm>
          <a:prstGeom prst="rightArrow">
            <a:avLst/>
          </a:prstGeom>
          <a:no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71CE922E-6A53-80AC-CECF-D2C8FB37F85F}"/>
              </a:ext>
            </a:extLst>
          </p:cNvPr>
          <p:cNvCxnSpPr>
            <a:cxnSpLocks/>
          </p:cNvCxnSpPr>
          <p:nvPr/>
        </p:nvCxnSpPr>
        <p:spPr>
          <a:xfrm>
            <a:off x="3575720" y="1988840"/>
            <a:ext cx="0" cy="166086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11" name="Slide Number Placeholder 1">
            <a:extLst>
              <a:ext uri="{FF2B5EF4-FFF2-40B4-BE49-F238E27FC236}">
                <a16:creationId xmlns:a16="http://schemas.microsoft.com/office/drawing/2014/main" id="{E88F2AE3-1C67-A4A0-052B-DAE8CD6ED0BE}"/>
              </a:ext>
            </a:extLst>
          </p:cNvPr>
          <p:cNvSpPr txBox="1">
            <a:spLocks/>
          </p:cNvSpPr>
          <p:nvPr/>
        </p:nvSpPr>
        <p:spPr bwMode="auto">
          <a:xfrm>
            <a:off x="11216952" y="6381328"/>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16</a:t>
            </a:fld>
            <a:endParaRPr lang="en-US" dirty="0"/>
          </a:p>
        </p:txBody>
      </p:sp>
    </p:spTree>
    <p:extLst>
      <p:ext uri="{BB962C8B-B14F-4D97-AF65-F5344CB8AC3E}">
        <p14:creationId xmlns:p14="http://schemas.microsoft.com/office/powerpoint/2010/main" val="3434256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43448" y="265709"/>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Summary</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17</a:t>
            </a:fld>
            <a:endParaRPr lang="en-US" dirty="0"/>
          </a:p>
        </p:txBody>
      </p:sp>
      <p:grpSp>
        <p:nvGrpSpPr>
          <p:cNvPr id="40" name="Group 39">
            <a:extLst>
              <a:ext uri="{FF2B5EF4-FFF2-40B4-BE49-F238E27FC236}">
                <a16:creationId xmlns:a16="http://schemas.microsoft.com/office/drawing/2014/main" id="{D315BC5D-60DE-652E-9868-C03D33D75939}"/>
              </a:ext>
            </a:extLst>
          </p:cNvPr>
          <p:cNvGrpSpPr/>
          <p:nvPr/>
        </p:nvGrpSpPr>
        <p:grpSpPr>
          <a:xfrm>
            <a:off x="-1032792" y="1128564"/>
            <a:ext cx="6768752" cy="4810326"/>
            <a:chOff x="2032000" y="719666"/>
            <a:chExt cx="7664400" cy="5418667"/>
          </a:xfrm>
        </p:grpSpPr>
        <p:graphicFrame>
          <p:nvGraphicFramePr>
            <p:cNvPr id="10" name="Diagram 9">
              <a:extLst>
                <a:ext uri="{FF2B5EF4-FFF2-40B4-BE49-F238E27FC236}">
                  <a16:creationId xmlns:a16="http://schemas.microsoft.com/office/drawing/2014/main" id="{FA90D908-C0F1-9CA4-721C-9EB8E406D322}"/>
                </a:ext>
              </a:extLst>
            </p:cNvPr>
            <p:cNvGraphicFramePr/>
            <p:nvPr>
              <p:extLst>
                <p:ext uri="{D42A27DB-BD31-4B8C-83A1-F6EECF244321}">
                  <p14:modId xmlns:p14="http://schemas.microsoft.com/office/powerpoint/2010/main" val="1158189553"/>
                </p:ext>
              </p:extLst>
            </p:nvPr>
          </p:nvGraphicFramePr>
          <p:xfrm>
            <a:off x="2032000" y="719666"/>
            <a:ext cx="76644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 name="Graphic 29" descr="Meeting with solid fill">
              <a:extLst>
                <a:ext uri="{FF2B5EF4-FFF2-40B4-BE49-F238E27FC236}">
                  <a16:creationId xmlns:a16="http://schemas.microsoft.com/office/drawing/2014/main" id="{1670B02F-EDCF-0404-2224-3C6B54610D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65160" y="1759443"/>
              <a:ext cx="546431" cy="546430"/>
            </a:xfrm>
            <a:prstGeom prst="rect">
              <a:avLst/>
            </a:prstGeom>
          </p:spPr>
        </p:pic>
        <p:pic>
          <p:nvPicPr>
            <p:cNvPr id="38" name="Graphic 37" descr="Presentation with pie chart with solid fill">
              <a:extLst>
                <a:ext uri="{FF2B5EF4-FFF2-40B4-BE49-F238E27FC236}">
                  <a16:creationId xmlns:a16="http://schemas.microsoft.com/office/drawing/2014/main" id="{A8710666-1A02-0D5C-C38D-7863C2A7AB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90607" y="3341250"/>
              <a:ext cx="546962" cy="546962"/>
            </a:xfrm>
            <a:prstGeom prst="rect">
              <a:avLst/>
            </a:prstGeom>
          </p:spPr>
        </p:pic>
        <p:pic>
          <p:nvPicPr>
            <p:cNvPr id="39" name="Graphic 38" descr="Future with solid fill">
              <a:extLst>
                <a:ext uri="{FF2B5EF4-FFF2-40B4-BE49-F238E27FC236}">
                  <a16:creationId xmlns:a16="http://schemas.microsoft.com/office/drawing/2014/main" id="{17386A87-D254-06B0-4289-8B3A5ACF5E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965160" y="4438511"/>
              <a:ext cx="436860" cy="436860"/>
            </a:xfrm>
            <a:prstGeom prst="rect">
              <a:avLst/>
            </a:prstGeom>
          </p:spPr>
        </p:pic>
      </p:grpSp>
      <p:sp>
        <p:nvSpPr>
          <p:cNvPr id="43" name="TextBox 42">
            <a:extLst>
              <a:ext uri="{FF2B5EF4-FFF2-40B4-BE49-F238E27FC236}">
                <a16:creationId xmlns:a16="http://schemas.microsoft.com/office/drawing/2014/main" id="{3DF3E554-8395-75A4-4143-276F11B7C05C}"/>
              </a:ext>
            </a:extLst>
          </p:cNvPr>
          <p:cNvSpPr txBox="1"/>
          <p:nvPr/>
        </p:nvSpPr>
        <p:spPr bwMode="auto">
          <a:xfrm>
            <a:off x="646522" y="782043"/>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Introduction</a:t>
            </a:r>
            <a:endParaRPr lang="en-GB" sz="1600" dirty="0">
              <a:solidFill>
                <a:schemeClr val="bg2">
                  <a:lumMod val="10000"/>
                </a:schemeClr>
              </a:solidFill>
              <a:latin typeface="Raleway" pitchFamily="2" charset="0"/>
            </a:endParaRPr>
          </a:p>
        </p:txBody>
      </p:sp>
      <p:sp>
        <p:nvSpPr>
          <p:cNvPr id="45" name="TextBox 44">
            <a:extLst>
              <a:ext uri="{FF2B5EF4-FFF2-40B4-BE49-F238E27FC236}">
                <a16:creationId xmlns:a16="http://schemas.microsoft.com/office/drawing/2014/main" id="{06F9C1D1-2E66-61B1-F7F6-9D8CFE54A6AD}"/>
              </a:ext>
            </a:extLst>
          </p:cNvPr>
          <p:cNvSpPr txBox="1"/>
          <p:nvPr/>
        </p:nvSpPr>
        <p:spPr bwMode="auto">
          <a:xfrm>
            <a:off x="543448" y="5941867"/>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Conclusion</a:t>
            </a:r>
            <a:endParaRPr lang="en-GB" sz="1600" dirty="0">
              <a:solidFill>
                <a:schemeClr val="bg2">
                  <a:lumMod val="10000"/>
                </a:schemeClr>
              </a:solidFill>
              <a:latin typeface="Raleway" pitchFamily="2" charset="0"/>
            </a:endParaRPr>
          </a:p>
        </p:txBody>
      </p:sp>
      <p:sp>
        <p:nvSpPr>
          <p:cNvPr id="47" name="Arrow: Right 46">
            <a:extLst>
              <a:ext uri="{FF2B5EF4-FFF2-40B4-BE49-F238E27FC236}">
                <a16:creationId xmlns:a16="http://schemas.microsoft.com/office/drawing/2014/main" id="{25A66262-F199-E27F-5BD1-F94649A7AC07}"/>
              </a:ext>
            </a:extLst>
          </p:cNvPr>
          <p:cNvSpPr/>
          <p:nvPr/>
        </p:nvSpPr>
        <p:spPr>
          <a:xfrm rot="10800000">
            <a:off x="7309061" y="3834655"/>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534E1477-2D3F-FD29-10BD-84941FF64D7D}"/>
              </a:ext>
            </a:extLst>
          </p:cNvPr>
          <p:cNvSpPr/>
          <p:nvPr/>
        </p:nvSpPr>
        <p:spPr>
          <a:xfrm>
            <a:off x="4004437" y="3808425"/>
            <a:ext cx="3164532" cy="308616"/>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descr="Fire outline">
            <a:extLst>
              <a:ext uri="{FF2B5EF4-FFF2-40B4-BE49-F238E27FC236}">
                <a16:creationId xmlns:a16="http://schemas.microsoft.com/office/drawing/2014/main" id="{809EA36D-AB75-FE58-860B-73812DC7BCB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14320" y="2530066"/>
            <a:ext cx="105719" cy="105719"/>
          </a:xfrm>
          <a:prstGeom prst="rect">
            <a:avLst/>
          </a:prstGeom>
        </p:spPr>
      </p:pic>
      <p:pic>
        <p:nvPicPr>
          <p:cNvPr id="13" name="Рисунок 75" descr="Lightbulb">
            <a:extLst>
              <a:ext uri="{FF2B5EF4-FFF2-40B4-BE49-F238E27FC236}">
                <a16:creationId xmlns:a16="http://schemas.microsoft.com/office/drawing/2014/main" id="{FB9BD387-F5F2-C774-F63D-47EED5BAD1B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8850" y="1778381"/>
            <a:ext cx="146702" cy="146702"/>
          </a:xfrm>
          <a:prstGeom prst="rect">
            <a:avLst/>
          </a:prstGeom>
        </p:spPr>
      </p:pic>
      <p:pic>
        <p:nvPicPr>
          <p:cNvPr id="14" name="Рисунок 75" descr="Lightbulb">
            <a:extLst>
              <a:ext uri="{FF2B5EF4-FFF2-40B4-BE49-F238E27FC236}">
                <a16:creationId xmlns:a16="http://schemas.microsoft.com/office/drawing/2014/main" id="{79C831D2-0961-B238-705B-93A4DD6EFA9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3" y="1985601"/>
            <a:ext cx="146702" cy="146702"/>
          </a:xfrm>
          <a:prstGeom prst="rect">
            <a:avLst/>
          </a:prstGeom>
        </p:spPr>
      </p:pic>
      <p:pic>
        <p:nvPicPr>
          <p:cNvPr id="15" name="Рисунок 75" descr="Lightbulb">
            <a:extLst>
              <a:ext uri="{FF2B5EF4-FFF2-40B4-BE49-F238E27FC236}">
                <a16:creationId xmlns:a16="http://schemas.microsoft.com/office/drawing/2014/main" id="{18214113-340E-44C0-9BA7-316B076942D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199354"/>
            <a:ext cx="146702" cy="146702"/>
          </a:xfrm>
          <a:prstGeom prst="rect">
            <a:avLst/>
          </a:prstGeom>
        </p:spPr>
      </p:pic>
      <p:pic>
        <p:nvPicPr>
          <p:cNvPr id="16" name="Graphic 15" descr="Fire outline">
            <a:extLst>
              <a:ext uri="{FF2B5EF4-FFF2-40B4-BE49-F238E27FC236}">
                <a16:creationId xmlns:a16="http://schemas.microsoft.com/office/drawing/2014/main" id="{7F523910-ABB2-241C-9957-6191D821787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795146" y="2811836"/>
            <a:ext cx="119174" cy="119174"/>
          </a:xfrm>
          <a:prstGeom prst="rect">
            <a:avLst/>
          </a:prstGeom>
        </p:spPr>
      </p:pic>
      <p:pic>
        <p:nvPicPr>
          <p:cNvPr id="17" name="Рисунок 75" descr="Lightbulb">
            <a:extLst>
              <a:ext uri="{FF2B5EF4-FFF2-40B4-BE49-F238E27FC236}">
                <a16:creationId xmlns:a16="http://schemas.microsoft.com/office/drawing/2014/main" id="{C68F90C9-452F-A6E5-1C51-00584DA74DF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806598"/>
            <a:ext cx="146702" cy="146702"/>
          </a:xfrm>
          <a:prstGeom prst="rect">
            <a:avLst/>
          </a:prstGeom>
        </p:spPr>
      </p:pic>
      <p:sp>
        <p:nvSpPr>
          <p:cNvPr id="2" name="TextBox 1">
            <a:extLst>
              <a:ext uri="{FF2B5EF4-FFF2-40B4-BE49-F238E27FC236}">
                <a16:creationId xmlns:a16="http://schemas.microsoft.com/office/drawing/2014/main" id="{0EE730AC-723E-A2E6-4D21-E23AB4B6332E}"/>
              </a:ext>
            </a:extLst>
          </p:cNvPr>
          <p:cNvSpPr txBox="1"/>
          <p:nvPr/>
        </p:nvSpPr>
        <p:spPr bwMode="auto">
          <a:xfrm>
            <a:off x="3996457" y="1128564"/>
            <a:ext cx="8166266" cy="4970591"/>
          </a:xfrm>
          <a:prstGeom prst="rect">
            <a:avLst/>
          </a:prstGeom>
          <a:noFill/>
        </p:spPr>
        <p:txBody>
          <a:bodyPr wrap="square" rtlCol="0">
            <a:spAutoFit/>
          </a:bodyPr>
          <a:lstStyle/>
          <a:p>
            <a:endParaRPr lang="en-US" b="1" dirty="0">
              <a:solidFill>
                <a:schemeClr val="bg2">
                  <a:lumMod val="10000"/>
                </a:schemeClr>
              </a:solidFill>
              <a:latin typeface="Raleway" pitchFamily="2" charset="0"/>
            </a:endParaRPr>
          </a:p>
          <a:p>
            <a:r>
              <a:rPr lang="en-US" b="1" dirty="0">
                <a:solidFill>
                  <a:schemeClr val="accent6"/>
                </a:solidFill>
                <a:latin typeface="Raleway" pitchFamily="2" charset="0"/>
              </a:rPr>
              <a:t>Solutions proposed in 2022: application in winter season 22-23</a:t>
            </a:r>
          </a:p>
          <a:p>
            <a:r>
              <a:rPr lang="en-US" sz="1400" i="1" dirty="0">
                <a:solidFill>
                  <a:schemeClr val="bg2">
                    <a:lumMod val="10000"/>
                  </a:schemeClr>
                </a:solidFill>
                <a:latin typeface="Raleway" pitchFamily="2" charset="0"/>
              </a:rPr>
              <a:t>Led installation</a:t>
            </a:r>
          </a:p>
          <a:p>
            <a:r>
              <a:rPr lang="en-US" sz="1400" i="1" dirty="0">
                <a:solidFill>
                  <a:schemeClr val="bg2">
                    <a:lumMod val="10000"/>
                  </a:schemeClr>
                </a:solidFill>
                <a:latin typeface="Raleway" pitchFamily="2" charset="0"/>
              </a:rPr>
              <a:t>Shutdown of public lights at nights</a:t>
            </a:r>
          </a:p>
          <a:p>
            <a:r>
              <a:rPr lang="en-US" sz="1400" i="1" dirty="0">
                <a:solidFill>
                  <a:schemeClr val="bg2">
                    <a:lumMod val="10000"/>
                  </a:schemeClr>
                </a:solidFill>
                <a:latin typeface="Raleway" pitchFamily="2" charset="0"/>
              </a:rPr>
              <a:t>No electrical radiators</a:t>
            </a:r>
            <a:br>
              <a:rPr lang="en-US" sz="1400" i="1" dirty="0">
                <a:solidFill>
                  <a:schemeClr val="bg2">
                    <a:lumMod val="10000"/>
                  </a:schemeClr>
                </a:solidFill>
                <a:latin typeface="Raleway" pitchFamily="2" charset="0"/>
              </a:rPr>
            </a:br>
            <a:r>
              <a:rPr lang="en-US" sz="700" i="1" dirty="0">
                <a:solidFill>
                  <a:schemeClr val="bg2">
                    <a:lumMod val="10000"/>
                  </a:schemeClr>
                </a:solidFill>
                <a:latin typeface="Raleway" pitchFamily="2" charset="0"/>
              </a:rPr>
              <a:t> </a:t>
            </a:r>
            <a:endParaRPr lang="en-US" sz="800" i="1" dirty="0">
              <a:solidFill>
                <a:schemeClr val="bg2">
                  <a:lumMod val="10000"/>
                </a:schemeClr>
              </a:solidFill>
              <a:latin typeface="Raleway" pitchFamily="2" charset="0"/>
            </a:endParaRPr>
          </a:p>
          <a:p>
            <a:r>
              <a:rPr lang="en-US" sz="1400" i="1" dirty="0">
                <a:solidFill>
                  <a:schemeClr val="bg2">
                    <a:lumMod val="10000"/>
                  </a:schemeClr>
                </a:solidFill>
                <a:latin typeface="Raleway" pitchFamily="2" charset="0"/>
              </a:rPr>
              <a:t>Optimization of the heating district</a:t>
            </a:r>
          </a:p>
          <a:p>
            <a:r>
              <a:rPr lang="en-US" sz="600" i="1" dirty="0">
                <a:solidFill>
                  <a:schemeClr val="bg2">
                    <a:lumMod val="10000"/>
                  </a:schemeClr>
                </a:solidFill>
                <a:latin typeface="Raleway" pitchFamily="2" charset="0"/>
              </a:rPr>
              <a:t> </a:t>
            </a:r>
          </a:p>
          <a:p>
            <a:r>
              <a:rPr lang="en-GB" sz="1400" i="1" dirty="0">
                <a:solidFill>
                  <a:schemeClr val="bg2">
                    <a:lumMod val="10000"/>
                  </a:schemeClr>
                </a:solidFill>
                <a:latin typeface="Raleway" pitchFamily="2" charset="0"/>
              </a:rPr>
              <a:t>User awareness: good behaviour – HSE Campaign</a:t>
            </a:r>
          </a:p>
          <a:p>
            <a:pPr marL="285750" indent="-285750">
              <a:buFontTx/>
              <a:buChar char="-"/>
            </a:pPr>
            <a:endParaRPr lang="en-GB" dirty="0">
              <a:solidFill>
                <a:schemeClr val="bg2">
                  <a:lumMod val="10000"/>
                </a:schemeClr>
              </a:solidFill>
              <a:latin typeface="Raleway" pitchFamily="2" charset="0"/>
            </a:endParaRPr>
          </a:p>
          <a:p>
            <a:endParaRPr lang="en-GB"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Focus on electricity consumption</a:t>
            </a:r>
          </a:p>
          <a:p>
            <a:r>
              <a:rPr lang="en-GB" b="1" dirty="0">
                <a:solidFill>
                  <a:schemeClr val="accent6">
                    <a:lumMod val="75000"/>
                  </a:schemeClr>
                </a:solidFill>
                <a:latin typeface="Raleway" pitchFamily="2" charset="0"/>
              </a:rPr>
              <a:t>Focus on gas consumption</a:t>
            </a:r>
          </a:p>
          <a:p>
            <a:br>
              <a:rPr lang="en-GB" b="1" dirty="0">
                <a:solidFill>
                  <a:schemeClr val="bg2">
                    <a:lumMod val="10000"/>
                  </a:schemeClr>
                </a:solidFill>
                <a:latin typeface="Raleway" pitchFamily="2" charset="0"/>
              </a:rPr>
            </a:br>
            <a:endParaRPr lang="en-GB" b="1" dirty="0">
              <a:solidFill>
                <a:schemeClr val="bg2">
                  <a:lumMod val="10000"/>
                </a:schemeClr>
              </a:solidFill>
              <a:latin typeface="Raleway" pitchFamily="2" charset="0"/>
            </a:endParaRPr>
          </a:p>
          <a:p>
            <a:endParaRPr lang="en-GB" b="1"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Sustainable heating plants</a:t>
            </a:r>
          </a:p>
          <a:p>
            <a:r>
              <a:rPr lang="en-GB" b="1" dirty="0">
                <a:solidFill>
                  <a:schemeClr val="accent6">
                    <a:lumMod val="75000"/>
                  </a:schemeClr>
                </a:solidFill>
                <a:latin typeface="Raleway" pitchFamily="2" charset="0"/>
              </a:rPr>
              <a:t>Cooling strategy</a:t>
            </a:r>
          </a:p>
          <a:p>
            <a:pPr marL="285750" indent="-285750">
              <a:buFontTx/>
              <a:buChar char="-"/>
            </a:pPr>
            <a:endParaRPr lang="en-GB" dirty="0">
              <a:solidFill>
                <a:schemeClr val="bg2">
                  <a:lumMod val="10000"/>
                </a:schemeClr>
              </a:solidFill>
              <a:latin typeface="Raleway" pitchFamily="2" charset="0"/>
            </a:endParaRPr>
          </a:p>
          <a:p>
            <a:pPr marL="285750" indent="-285750">
              <a:buFontTx/>
              <a:buChar char="-"/>
            </a:pPr>
            <a:endParaRPr lang="en-GB" dirty="0">
              <a:solidFill>
                <a:schemeClr val="bg2">
                  <a:lumMod val="10000"/>
                </a:schemeClr>
              </a:solidFill>
              <a:latin typeface="Raleway" pitchFamily="2" charset="0"/>
            </a:endParaRPr>
          </a:p>
        </p:txBody>
      </p:sp>
    </p:spTree>
    <p:extLst>
      <p:ext uri="{BB962C8B-B14F-4D97-AF65-F5344CB8AC3E}">
        <p14:creationId xmlns:p14="http://schemas.microsoft.com/office/powerpoint/2010/main" val="3272149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9037490-AC35-E230-BCD1-12E812B43ABF}"/>
              </a:ext>
            </a:extLst>
          </p:cNvPr>
          <p:cNvPicPr>
            <a:picLocks noChangeAspect="1"/>
          </p:cNvPicPr>
          <p:nvPr/>
        </p:nvPicPr>
        <p:blipFill>
          <a:blip r:embed="rId3"/>
          <a:stretch>
            <a:fillRect/>
          </a:stretch>
        </p:blipFill>
        <p:spPr>
          <a:xfrm>
            <a:off x="793965" y="1028089"/>
            <a:ext cx="5155295" cy="2731622"/>
          </a:xfrm>
          <a:prstGeom prst="rect">
            <a:avLst/>
          </a:prstGeom>
        </p:spPr>
      </p:pic>
      <p:sp>
        <p:nvSpPr>
          <p:cNvPr id="2" name="Slide Number Placeholder 1">
            <a:extLst>
              <a:ext uri="{FF2B5EF4-FFF2-40B4-BE49-F238E27FC236}">
                <a16:creationId xmlns:a16="http://schemas.microsoft.com/office/drawing/2014/main" id="{FADBF6C5-3A8A-37CD-EC05-574DF8F3A2BA}"/>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sp>
        <p:nvSpPr>
          <p:cNvPr id="3" name="TextBox 2">
            <a:extLst>
              <a:ext uri="{FF2B5EF4-FFF2-40B4-BE49-F238E27FC236}">
                <a16:creationId xmlns:a16="http://schemas.microsoft.com/office/drawing/2014/main" id="{325BB3AE-E72E-475B-E0C8-0A63B7721E93}"/>
              </a:ext>
            </a:extLst>
          </p:cNvPr>
          <p:cNvSpPr txBox="1"/>
          <p:nvPr/>
        </p:nvSpPr>
        <p:spPr>
          <a:xfrm>
            <a:off x="715299" y="158607"/>
            <a:ext cx="10349253" cy="707886"/>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CERN Site </a:t>
            </a:r>
            <a:br>
              <a:rPr lang="en-US" sz="2400" b="1" dirty="0">
                <a:solidFill>
                  <a:schemeClr val="accent1">
                    <a:lumMod val="75000"/>
                  </a:schemeClr>
                </a:solidFill>
                <a:latin typeface="Raleway" pitchFamily="2" charset="0"/>
              </a:rPr>
            </a:br>
            <a:r>
              <a:rPr lang="en-US" sz="1600" dirty="0">
                <a:solidFill>
                  <a:schemeClr val="accent1">
                    <a:lumMod val="75000"/>
                  </a:schemeClr>
                </a:solidFill>
                <a:latin typeface="Raleway" pitchFamily="2" charset="0"/>
              </a:rPr>
              <a:t>Comparison in gas consumption: 2021 vs. 2022</a:t>
            </a:r>
            <a:endParaRPr lang="en-US" sz="1600" dirty="0">
              <a:solidFill>
                <a:schemeClr val="tx2">
                  <a:lumMod val="40000"/>
                  <a:lumOff val="60000"/>
                </a:schemeClr>
              </a:solidFill>
              <a:latin typeface="Raleway" pitchFamily="2" charset="0"/>
            </a:endParaRPr>
          </a:p>
        </p:txBody>
      </p:sp>
      <p:grpSp>
        <p:nvGrpSpPr>
          <p:cNvPr id="29" name="Group 28">
            <a:extLst>
              <a:ext uri="{FF2B5EF4-FFF2-40B4-BE49-F238E27FC236}">
                <a16:creationId xmlns:a16="http://schemas.microsoft.com/office/drawing/2014/main" id="{3532F802-CDB9-61A1-E9A3-94762538AB89}"/>
              </a:ext>
            </a:extLst>
          </p:cNvPr>
          <p:cNvGrpSpPr/>
          <p:nvPr/>
        </p:nvGrpSpPr>
        <p:grpSpPr>
          <a:xfrm>
            <a:off x="4764070" y="1028088"/>
            <a:ext cx="6229017" cy="2714484"/>
            <a:chOff x="4689337" y="1028088"/>
            <a:chExt cx="6229017" cy="2714484"/>
          </a:xfrm>
        </p:grpSpPr>
        <p:pic>
          <p:nvPicPr>
            <p:cNvPr id="28" name="Picture 27">
              <a:extLst>
                <a:ext uri="{FF2B5EF4-FFF2-40B4-BE49-F238E27FC236}">
                  <a16:creationId xmlns:a16="http://schemas.microsoft.com/office/drawing/2014/main" id="{B3147066-D9E0-C3BC-FE16-DDBC29F225F2}"/>
                </a:ext>
              </a:extLst>
            </p:cNvPr>
            <p:cNvPicPr>
              <a:picLocks noChangeAspect="1"/>
            </p:cNvPicPr>
            <p:nvPr/>
          </p:nvPicPr>
          <p:blipFill>
            <a:blip r:embed="rId4"/>
            <a:stretch>
              <a:fillRect/>
            </a:stretch>
          </p:blipFill>
          <p:spPr>
            <a:xfrm>
              <a:off x="6168008" y="1028088"/>
              <a:ext cx="4750346" cy="2714484"/>
            </a:xfrm>
            <a:prstGeom prst="rect">
              <a:avLst/>
            </a:prstGeom>
          </p:spPr>
        </p:pic>
        <p:grpSp>
          <p:nvGrpSpPr>
            <p:cNvPr id="16" name="Group 15">
              <a:extLst>
                <a:ext uri="{FF2B5EF4-FFF2-40B4-BE49-F238E27FC236}">
                  <a16:creationId xmlns:a16="http://schemas.microsoft.com/office/drawing/2014/main" id="{494EDAAA-FDC0-0D64-0938-3EF934D505CB}"/>
                </a:ext>
              </a:extLst>
            </p:cNvPr>
            <p:cNvGrpSpPr/>
            <p:nvPr/>
          </p:nvGrpSpPr>
          <p:grpSpPr>
            <a:xfrm>
              <a:off x="4689337" y="1556792"/>
              <a:ext cx="5113308" cy="1224136"/>
              <a:chOff x="4655101" y="1556792"/>
              <a:chExt cx="5113308" cy="1224136"/>
            </a:xfrm>
          </p:grpSpPr>
          <p:sp>
            <p:nvSpPr>
              <p:cNvPr id="7" name="Arrow: Down 6">
                <a:extLst>
                  <a:ext uri="{FF2B5EF4-FFF2-40B4-BE49-F238E27FC236}">
                    <a16:creationId xmlns:a16="http://schemas.microsoft.com/office/drawing/2014/main" id="{F8109223-5EC8-5CA4-C207-BE877DBA2549}"/>
                  </a:ext>
                </a:extLst>
              </p:cNvPr>
              <p:cNvSpPr/>
              <p:nvPr/>
            </p:nvSpPr>
            <p:spPr>
              <a:xfrm>
                <a:off x="4655101" y="1556792"/>
                <a:ext cx="144016" cy="423959"/>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Arrow: Down 7">
                <a:extLst>
                  <a:ext uri="{FF2B5EF4-FFF2-40B4-BE49-F238E27FC236}">
                    <a16:creationId xmlns:a16="http://schemas.microsoft.com/office/drawing/2014/main" id="{B36F6BD7-3AC6-C358-8A1F-7B8AF0D049E2}"/>
                  </a:ext>
                </a:extLst>
              </p:cNvPr>
              <p:cNvSpPr/>
              <p:nvPr/>
            </p:nvSpPr>
            <p:spPr>
              <a:xfrm>
                <a:off x="9624393" y="2348880"/>
                <a:ext cx="144016" cy="432048"/>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5" name="Group 14">
            <a:extLst>
              <a:ext uri="{FF2B5EF4-FFF2-40B4-BE49-F238E27FC236}">
                <a16:creationId xmlns:a16="http://schemas.microsoft.com/office/drawing/2014/main" id="{FC612121-AB22-6CFC-6D8D-87156FFFB955}"/>
              </a:ext>
            </a:extLst>
          </p:cNvPr>
          <p:cNvGrpSpPr/>
          <p:nvPr/>
        </p:nvGrpSpPr>
        <p:grpSpPr>
          <a:xfrm>
            <a:off x="9476803" y="533520"/>
            <a:ext cx="1559496" cy="430887"/>
            <a:chOff x="10344472" y="3213556"/>
            <a:chExt cx="1559496" cy="430887"/>
          </a:xfrm>
        </p:grpSpPr>
        <p:sp>
          <p:nvSpPr>
            <p:cNvPr id="11" name="Arrow: Down 10">
              <a:extLst>
                <a:ext uri="{FF2B5EF4-FFF2-40B4-BE49-F238E27FC236}">
                  <a16:creationId xmlns:a16="http://schemas.microsoft.com/office/drawing/2014/main" id="{3EDAFA4C-DC5A-0A65-EE73-C8733BBC0DBF}"/>
                </a:ext>
              </a:extLst>
            </p:cNvPr>
            <p:cNvSpPr/>
            <p:nvPr/>
          </p:nvSpPr>
          <p:spPr>
            <a:xfrm>
              <a:off x="10344472" y="3272777"/>
              <a:ext cx="144016" cy="288032"/>
            </a:xfrm>
            <a:prstGeom prst="downArrow">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4FC9AF7-2166-4538-6CCD-B9578CE25603}"/>
                </a:ext>
              </a:extLst>
            </p:cNvPr>
            <p:cNvSpPr txBox="1"/>
            <p:nvPr/>
          </p:nvSpPr>
          <p:spPr bwMode="auto">
            <a:xfrm>
              <a:off x="10488488" y="3213556"/>
              <a:ext cx="1415480" cy="430887"/>
            </a:xfrm>
            <a:prstGeom prst="rect">
              <a:avLst/>
            </a:prstGeom>
            <a:noFill/>
          </p:spPr>
          <p:txBody>
            <a:bodyPr wrap="square" rtlCol="0">
              <a:spAutoFit/>
            </a:bodyPr>
            <a:lstStyle/>
            <a:p>
              <a:r>
                <a:rPr lang="en-US" sz="1100" b="1" dirty="0">
                  <a:solidFill>
                    <a:srgbClr val="339933"/>
                  </a:solidFill>
                </a:rPr>
                <a:t>ENERGY SAVING POLICY 2022</a:t>
              </a:r>
              <a:endParaRPr lang="en-US" sz="1100" dirty="0">
                <a:solidFill>
                  <a:srgbClr val="339933"/>
                </a:solidFill>
              </a:endParaRPr>
            </a:p>
          </p:txBody>
        </p:sp>
      </p:grpSp>
      <p:graphicFrame>
        <p:nvGraphicFramePr>
          <p:cNvPr id="14" name="Table 13">
            <a:extLst>
              <a:ext uri="{FF2B5EF4-FFF2-40B4-BE49-F238E27FC236}">
                <a16:creationId xmlns:a16="http://schemas.microsoft.com/office/drawing/2014/main" id="{BFC1E635-4EF7-FB6E-A778-7FA19D5B5AB5}"/>
              </a:ext>
            </a:extLst>
          </p:cNvPr>
          <p:cNvGraphicFramePr>
            <a:graphicFrameLocks noGrp="1"/>
          </p:cNvGraphicFramePr>
          <p:nvPr/>
        </p:nvGraphicFramePr>
        <p:xfrm>
          <a:off x="1271465" y="4232593"/>
          <a:ext cx="2000166" cy="1258218"/>
        </p:xfrm>
        <a:graphic>
          <a:graphicData uri="http://schemas.openxmlformats.org/drawingml/2006/table">
            <a:tbl>
              <a:tblPr>
                <a:tableStyleId>{88D326A9-A81B-9881-C969-13F38E75D658}</a:tableStyleId>
              </a:tblPr>
              <a:tblGrid>
                <a:gridCol w="1152127">
                  <a:extLst>
                    <a:ext uri="{9D8B030D-6E8A-4147-A177-3AD203B41FA5}">
                      <a16:colId xmlns:a16="http://schemas.microsoft.com/office/drawing/2014/main" val="2840723592"/>
                    </a:ext>
                  </a:extLst>
                </a:gridCol>
                <a:gridCol w="848039">
                  <a:extLst>
                    <a:ext uri="{9D8B030D-6E8A-4147-A177-3AD203B41FA5}">
                      <a16:colId xmlns:a16="http://schemas.microsoft.com/office/drawing/2014/main" val="3460906701"/>
                    </a:ext>
                  </a:extLst>
                </a:gridCol>
              </a:tblGrid>
              <a:tr h="231423">
                <a:tc>
                  <a:txBody>
                    <a:bodyPr/>
                    <a:lstStyle/>
                    <a:p>
                      <a:pPr algn="ctr" fontAlgn="b"/>
                      <a:r>
                        <a:rPr lang="en-GB" sz="1100" b="1" u="none" strike="noStrike" dirty="0">
                          <a:solidFill>
                            <a:schemeClr val="bg1"/>
                          </a:solidFill>
                          <a:effectLst/>
                          <a:latin typeface="+mj-lt"/>
                        </a:rPr>
                        <a:t>YEAR 2021 </a:t>
                      </a:r>
                    </a:p>
                    <a:p>
                      <a:pPr algn="ctr" fontAlgn="b"/>
                      <a:r>
                        <a:rPr lang="en-GB" sz="1050" b="1" u="none" strike="noStrike" dirty="0">
                          <a:solidFill>
                            <a:schemeClr val="bg1"/>
                          </a:solidFill>
                          <a:effectLst/>
                          <a:latin typeface="+mj-lt"/>
                        </a:rPr>
                        <a:t>[MWh]</a:t>
                      </a:r>
                      <a:endParaRPr lang="en-GB" sz="1200" b="1" i="0" u="none" strike="noStrike" dirty="0">
                        <a:solidFill>
                          <a:schemeClr val="bg1"/>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0070C0"/>
                    </a:solidFill>
                  </a:tcPr>
                </a:tc>
                <a:tc>
                  <a:txBody>
                    <a:bodyPr/>
                    <a:lstStyle/>
                    <a:p>
                      <a:pPr algn="ctr" fontAlgn="b"/>
                      <a:r>
                        <a:rPr lang="en-GB" sz="1100" b="1" u="none" strike="noStrike" dirty="0">
                          <a:solidFill>
                            <a:schemeClr val="bg2">
                              <a:lumMod val="10000"/>
                            </a:schemeClr>
                          </a:solidFill>
                          <a:effectLst/>
                          <a:latin typeface="+mj-lt"/>
                        </a:rPr>
                        <a:t>68,971.73</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093336445"/>
                  </a:ext>
                </a:extLst>
              </a:tr>
              <a:tr h="250388">
                <a:tc>
                  <a:txBody>
                    <a:bodyPr/>
                    <a:lstStyle/>
                    <a:p>
                      <a:pPr algn="ctr" fontAlgn="b"/>
                      <a:r>
                        <a:rPr lang="en-GB" sz="1100" b="1" u="none" strike="noStrike" dirty="0">
                          <a:solidFill>
                            <a:schemeClr val="bg1"/>
                          </a:solidFill>
                          <a:effectLst/>
                          <a:latin typeface="+mj-lt"/>
                        </a:rPr>
                        <a:t>YEAR 2022</a:t>
                      </a:r>
                      <a:r>
                        <a:rPr lang="en-GB" sz="1200" b="1" u="none" strike="noStrike" dirty="0">
                          <a:solidFill>
                            <a:schemeClr val="bg1"/>
                          </a:solidFill>
                          <a:effectLst/>
                          <a:latin typeface="+mj-lt"/>
                        </a:rPr>
                        <a:t> </a:t>
                      </a:r>
                    </a:p>
                    <a:p>
                      <a:pPr algn="ctr" fontAlgn="b"/>
                      <a:r>
                        <a:rPr lang="en-GB" sz="1050" b="1" u="none" strike="noStrike" dirty="0">
                          <a:solidFill>
                            <a:schemeClr val="bg1"/>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FFC000"/>
                    </a:solidFill>
                  </a:tcPr>
                </a:tc>
                <a:tc>
                  <a:txBody>
                    <a:bodyPr/>
                    <a:lstStyle/>
                    <a:p>
                      <a:pPr algn="ctr" fontAlgn="b"/>
                      <a:r>
                        <a:rPr lang="en-GB" sz="1100" b="1" u="none" strike="noStrike" dirty="0">
                          <a:solidFill>
                            <a:schemeClr val="bg2">
                              <a:lumMod val="10000"/>
                            </a:schemeClr>
                          </a:solidFill>
                          <a:effectLst/>
                          <a:latin typeface="+mj-lt"/>
                        </a:rPr>
                        <a:t>50,048.92</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2712450290"/>
                  </a:ext>
                </a:extLst>
              </a:tr>
              <a:tr h="231423">
                <a:tc>
                  <a:txBody>
                    <a:bodyPr/>
                    <a:lstStyle/>
                    <a:p>
                      <a:pPr algn="ctr" fontAlgn="b"/>
                      <a:r>
                        <a:rPr lang="en-GB" sz="1100" b="1" u="none" strike="noStrike" dirty="0">
                          <a:solidFill>
                            <a:schemeClr val="bg2">
                              <a:lumMod val="10000"/>
                            </a:schemeClr>
                          </a:solidFill>
                          <a:effectLst/>
                          <a:latin typeface="+mj-lt"/>
                        </a:rPr>
                        <a:t>Savings </a:t>
                      </a:r>
                    </a:p>
                    <a:p>
                      <a:pPr marL="0" algn="ctr" defTabSz="914400" eaLnBrk="1" fontAlgn="b" hangingPunct="1"/>
                      <a:r>
                        <a:rPr lang="en-GB" sz="1050" b="1" u="none" strike="noStrike" dirty="0">
                          <a:solidFill>
                            <a:schemeClr val="bg2">
                              <a:lumMod val="10000"/>
                            </a:schemeClr>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18,922.81</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417723699"/>
                  </a:ext>
                </a:extLst>
              </a:tr>
              <a:tr h="231423">
                <a:tc>
                  <a:txBody>
                    <a:bodyPr/>
                    <a:lstStyle/>
                    <a:p>
                      <a:pPr algn="ctr" fontAlgn="b"/>
                      <a:r>
                        <a:rPr lang="en-GB" sz="1100" b="1" u="none" strike="noStrike" dirty="0">
                          <a:solidFill>
                            <a:schemeClr val="bg2">
                              <a:lumMod val="10000"/>
                            </a:schemeClr>
                          </a:solidFill>
                          <a:effectLst/>
                          <a:latin typeface="+mj-lt"/>
                        </a:rPr>
                        <a:t>% Reduction</a:t>
                      </a:r>
                      <a:endParaRPr lang="en-GB" sz="1100" b="1" i="0" u="none" strike="noStrike" dirty="0">
                        <a:solidFill>
                          <a:schemeClr val="bg2">
                            <a:lumMod val="10000"/>
                          </a:schemeClr>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27%</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302320894"/>
                  </a:ext>
                </a:extLst>
              </a:tr>
            </a:tbl>
          </a:graphicData>
        </a:graphic>
      </p:graphicFrame>
      <p:grpSp>
        <p:nvGrpSpPr>
          <p:cNvPr id="13" name="Group 12">
            <a:extLst>
              <a:ext uri="{FF2B5EF4-FFF2-40B4-BE49-F238E27FC236}">
                <a16:creationId xmlns:a16="http://schemas.microsoft.com/office/drawing/2014/main" id="{67BB13AD-2ABD-32A9-7685-4F1AA774E5C1}"/>
              </a:ext>
            </a:extLst>
          </p:cNvPr>
          <p:cNvGrpSpPr/>
          <p:nvPr/>
        </p:nvGrpSpPr>
        <p:grpSpPr>
          <a:xfrm>
            <a:off x="5320387" y="3938401"/>
            <a:ext cx="5825723" cy="1981527"/>
            <a:chOff x="18249" y="4005064"/>
            <a:chExt cx="5825723" cy="1981527"/>
          </a:xfrm>
        </p:grpSpPr>
        <p:graphicFrame>
          <p:nvGraphicFramePr>
            <p:cNvPr id="30" name="Chart 29">
              <a:extLst>
                <a:ext uri="{FF2B5EF4-FFF2-40B4-BE49-F238E27FC236}">
                  <a16:creationId xmlns:a16="http://schemas.microsoft.com/office/drawing/2014/main" id="{0577C59A-3312-C5E8-5452-F7BA0DDBDE08}"/>
                </a:ext>
              </a:extLst>
            </p:cNvPr>
            <p:cNvGraphicFramePr>
              <a:graphicFrameLocks/>
            </p:cNvGraphicFramePr>
            <p:nvPr/>
          </p:nvGraphicFramePr>
          <p:xfrm>
            <a:off x="18249" y="4005064"/>
            <a:ext cx="3816424" cy="198152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1" name="Chart 30">
              <a:extLst>
                <a:ext uri="{FF2B5EF4-FFF2-40B4-BE49-F238E27FC236}">
                  <a16:creationId xmlns:a16="http://schemas.microsoft.com/office/drawing/2014/main" id="{FF7E3509-B6C3-7D19-E17C-A2DFD29ADFD4}"/>
                </a:ext>
              </a:extLst>
            </p:cNvPr>
            <p:cNvGraphicFramePr>
              <a:graphicFrameLocks/>
            </p:cNvGraphicFramePr>
            <p:nvPr/>
          </p:nvGraphicFramePr>
          <p:xfrm>
            <a:off x="2027547" y="4005064"/>
            <a:ext cx="3816425" cy="1981527"/>
          </p:xfrm>
          <a:graphic>
            <a:graphicData uri="http://schemas.openxmlformats.org/drawingml/2006/chart">
              <c:chart xmlns:c="http://schemas.openxmlformats.org/drawingml/2006/chart" xmlns:r="http://schemas.openxmlformats.org/officeDocument/2006/relationships" r:id="rId6"/>
            </a:graphicData>
          </a:graphic>
        </p:graphicFrame>
      </p:grpSp>
      <p:graphicFrame>
        <p:nvGraphicFramePr>
          <p:cNvPr id="26" name="Table 25">
            <a:extLst>
              <a:ext uri="{FF2B5EF4-FFF2-40B4-BE49-F238E27FC236}">
                <a16:creationId xmlns:a16="http://schemas.microsoft.com/office/drawing/2014/main" id="{6BB425D3-48B8-9858-D176-C4B6796D2170}"/>
              </a:ext>
            </a:extLst>
          </p:cNvPr>
          <p:cNvGraphicFramePr>
            <a:graphicFrameLocks noGrp="1"/>
          </p:cNvGraphicFramePr>
          <p:nvPr>
            <p:extLst>
              <p:ext uri="{D42A27DB-BD31-4B8C-83A1-F6EECF244321}">
                <p14:modId xmlns:p14="http://schemas.microsoft.com/office/powerpoint/2010/main" val="801258003"/>
              </p:ext>
            </p:extLst>
          </p:nvPr>
        </p:nvGraphicFramePr>
        <p:xfrm>
          <a:off x="3516689" y="4234991"/>
          <a:ext cx="1879759" cy="1255821"/>
        </p:xfrm>
        <a:graphic>
          <a:graphicData uri="http://schemas.openxmlformats.org/drawingml/2006/table">
            <a:tbl>
              <a:tblPr>
                <a:tableStyleId>{88D326A9-A81B-9881-C969-13F38E75D658}</a:tableStyleId>
              </a:tblPr>
              <a:tblGrid>
                <a:gridCol w="1051621">
                  <a:extLst>
                    <a:ext uri="{9D8B030D-6E8A-4147-A177-3AD203B41FA5}">
                      <a16:colId xmlns:a16="http://schemas.microsoft.com/office/drawing/2014/main" val="2840723592"/>
                    </a:ext>
                  </a:extLst>
                </a:gridCol>
                <a:gridCol w="828138">
                  <a:extLst>
                    <a:ext uri="{9D8B030D-6E8A-4147-A177-3AD203B41FA5}">
                      <a16:colId xmlns:a16="http://schemas.microsoft.com/office/drawing/2014/main" val="3460906701"/>
                    </a:ext>
                  </a:extLst>
                </a:gridCol>
              </a:tblGrid>
              <a:tr h="412394">
                <a:tc>
                  <a:txBody>
                    <a:bodyPr/>
                    <a:lstStyle/>
                    <a:p>
                      <a:pPr algn="ctr" fontAlgn="b"/>
                      <a:r>
                        <a:rPr lang="en-GB" sz="1100" b="1" u="none" strike="noStrike" dirty="0">
                          <a:solidFill>
                            <a:schemeClr val="bg1"/>
                          </a:solidFill>
                          <a:effectLst/>
                          <a:latin typeface="+mj-lt"/>
                        </a:rPr>
                        <a:t>BILL 2021 </a:t>
                      </a:r>
                    </a:p>
                    <a:p>
                      <a:pPr algn="ctr" fontAlgn="b"/>
                      <a:r>
                        <a:rPr lang="en-GB" sz="1050" b="1" u="none" strike="noStrike" dirty="0">
                          <a:solidFill>
                            <a:schemeClr val="bg1"/>
                          </a:solidFill>
                          <a:effectLst/>
                          <a:latin typeface="+mj-lt"/>
                        </a:rPr>
                        <a:t>[CHF/year]</a:t>
                      </a:r>
                      <a:endParaRPr lang="en-GB" sz="1200" b="1" i="0" u="none" strike="noStrike" dirty="0">
                        <a:solidFill>
                          <a:schemeClr val="bg1"/>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0070C0"/>
                    </a:solidFill>
                  </a:tcPr>
                </a:tc>
                <a:tc>
                  <a:txBody>
                    <a:bodyPr/>
                    <a:lstStyle/>
                    <a:p>
                      <a:pPr algn="ctr" fontAlgn="b"/>
                      <a:r>
                        <a:rPr lang="en-GB" sz="1100" b="1" i="0" u="none" strike="noStrike" dirty="0">
                          <a:solidFill>
                            <a:srgbClr val="000000"/>
                          </a:solidFill>
                          <a:effectLst/>
                          <a:latin typeface="Calibri" panose="020F0502020204030204" pitchFamily="34" charset="0"/>
                        </a:rPr>
                        <a:t>2,73 Millions</a:t>
                      </a: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093336445"/>
                  </a:ext>
                </a:extLst>
              </a:tr>
              <a:tr h="431033">
                <a:tc>
                  <a:txBody>
                    <a:bodyPr/>
                    <a:lstStyle/>
                    <a:p>
                      <a:pPr algn="ctr" fontAlgn="b"/>
                      <a:r>
                        <a:rPr lang="en-GB" sz="1100" b="1" u="none" strike="noStrike" dirty="0">
                          <a:solidFill>
                            <a:schemeClr val="bg1"/>
                          </a:solidFill>
                          <a:effectLst/>
                          <a:latin typeface="+mj-lt"/>
                        </a:rPr>
                        <a:t>BILL 2022</a:t>
                      </a:r>
                      <a:r>
                        <a:rPr lang="en-GB" sz="1200" b="1" u="none" strike="noStrike" dirty="0">
                          <a:solidFill>
                            <a:schemeClr val="bg1"/>
                          </a:solidFill>
                          <a:effectLst/>
                          <a:latin typeface="+mj-lt"/>
                        </a:rPr>
                        <a:t> </a:t>
                      </a:r>
                    </a:p>
                    <a:p>
                      <a:pPr algn="ctr" fontAlgn="b"/>
                      <a:r>
                        <a:rPr lang="en-GB" sz="1050" b="1" u="none" strike="noStrike" dirty="0">
                          <a:solidFill>
                            <a:schemeClr val="bg1"/>
                          </a:solidFill>
                          <a:effectLst/>
                          <a:latin typeface="+mj-lt"/>
                          <a:ea typeface="+mn-ea"/>
                          <a:cs typeface="+mn-cs"/>
                        </a:rPr>
                        <a:t>[</a:t>
                      </a:r>
                      <a:r>
                        <a:rPr lang="en-GB" sz="1050" b="1" u="none" strike="noStrike" dirty="0">
                          <a:solidFill>
                            <a:schemeClr val="bg1"/>
                          </a:solidFill>
                          <a:effectLst/>
                          <a:latin typeface="+mn-lt"/>
                          <a:ea typeface="+mn-ea"/>
                          <a:cs typeface="+mn-cs"/>
                        </a:rPr>
                        <a:t>CHF/year</a:t>
                      </a:r>
                      <a:r>
                        <a:rPr lang="en-GB" sz="1050" b="1" u="none" strike="noStrike" dirty="0">
                          <a:solidFill>
                            <a:schemeClr val="bg1"/>
                          </a:solidFill>
                          <a:effectLst/>
                          <a:latin typeface="+mj-lt"/>
                          <a:ea typeface="+mn-ea"/>
                          <a:cs typeface="+mn-cs"/>
                        </a:rPr>
                        <a:t>]</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FFC000"/>
                    </a:solidFill>
                  </a:tcPr>
                </a:tc>
                <a:tc>
                  <a:txBody>
                    <a:bodyPr/>
                    <a:lstStyle/>
                    <a:p>
                      <a:pPr algn="ctr" fontAlgn="b"/>
                      <a:r>
                        <a:rPr lang="en-GB" sz="1100" b="1" i="0" u="none" strike="noStrike" dirty="0">
                          <a:solidFill>
                            <a:srgbClr val="000000"/>
                          </a:solidFill>
                          <a:effectLst/>
                          <a:latin typeface="Calibri" panose="020F0502020204030204" pitchFamily="34" charset="0"/>
                        </a:rPr>
                        <a:t>2,65 Millions</a:t>
                      </a: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2712450290"/>
                  </a:ext>
                </a:extLst>
              </a:tr>
              <a:tr h="412394">
                <a:tc>
                  <a:txBody>
                    <a:bodyPr/>
                    <a:lstStyle/>
                    <a:p>
                      <a:pPr algn="ctr" fontAlgn="b"/>
                      <a:r>
                        <a:rPr lang="en-GB" sz="1100" b="1" u="none" strike="noStrike" dirty="0">
                          <a:solidFill>
                            <a:schemeClr val="bg2">
                              <a:lumMod val="10000"/>
                            </a:schemeClr>
                          </a:solidFill>
                          <a:effectLst/>
                          <a:latin typeface="+mj-lt"/>
                        </a:rPr>
                        <a:t>Savings </a:t>
                      </a:r>
                    </a:p>
                    <a:p>
                      <a:pPr marL="0" algn="ctr" defTabSz="914400" eaLnBrk="1" fontAlgn="b" hangingPunct="1"/>
                      <a:r>
                        <a:rPr lang="en-GB" sz="1050" b="1" u="none" strike="noStrike" dirty="0">
                          <a:solidFill>
                            <a:schemeClr val="bg2">
                              <a:lumMod val="10000"/>
                            </a:schemeClr>
                          </a:solidFill>
                          <a:effectLst/>
                          <a:latin typeface="+mj-lt"/>
                          <a:ea typeface="+mn-ea"/>
                          <a:cs typeface="+mn-cs"/>
                        </a:rPr>
                        <a:t>[</a:t>
                      </a:r>
                      <a:r>
                        <a:rPr lang="en-GB" sz="1050" b="1" u="none" strike="noStrike" dirty="0">
                          <a:solidFill>
                            <a:schemeClr val="bg2">
                              <a:lumMod val="10000"/>
                            </a:schemeClr>
                          </a:solidFill>
                          <a:effectLst/>
                          <a:latin typeface="+mn-lt"/>
                          <a:ea typeface="+mn-ea"/>
                          <a:cs typeface="+mn-cs"/>
                        </a:rPr>
                        <a:t>CHF/year</a:t>
                      </a:r>
                      <a:r>
                        <a:rPr lang="en-GB" sz="1050" b="1" u="none" strike="noStrike" dirty="0">
                          <a:solidFill>
                            <a:schemeClr val="bg2">
                              <a:lumMod val="10000"/>
                            </a:schemeClr>
                          </a:solidFill>
                          <a:effectLst/>
                          <a:latin typeface="+mj-lt"/>
                          <a:ea typeface="+mn-ea"/>
                          <a:cs typeface="+mn-cs"/>
                        </a:rPr>
                        <a:t>]</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US" sz="1050" b="1" i="0" u="none" strike="noStrike" dirty="0">
                          <a:solidFill>
                            <a:schemeClr val="bg2">
                              <a:lumMod val="10000"/>
                            </a:schemeClr>
                          </a:solidFill>
                          <a:effectLst/>
                          <a:latin typeface="+mj-lt"/>
                        </a:rPr>
                        <a:t>0,08 Millions</a:t>
                      </a:r>
                      <a:endParaRPr lang="en-GB" sz="105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417723699"/>
                  </a:ext>
                </a:extLst>
              </a:tr>
            </a:tbl>
          </a:graphicData>
        </a:graphic>
      </p:graphicFrame>
      <p:sp>
        <p:nvSpPr>
          <p:cNvPr id="5" name="TextBox 4">
            <a:extLst>
              <a:ext uri="{FF2B5EF4-FFF2-40B4-BE49-F238E27FC236}">
                <a16:creationId xmlns:a16="http://schemas.microsoft.com/office/drawing/2014/main" id="{ACF4AD9D-9805-C13B-7388-3644E4280240}"/>
              </a:ext>
            </a:extLst>
          </p:cNvPr>
          <p:cNvSpPr txBox="1"/>
          <p:nvPr/>
        </p:nvSpPr>
        <p:spPr bwMode="auto">
          <a:xfrm>
            <a:off x="715299" y="3775399"/>
            <a:ext cx="3004981" cy="523220"/>
          </a:xfrm>
          <a:prstGeom prst="rect">
            <a:avLst/>
          </a:prstGeom>
          <a:noFill/>
        </p:spPr>
        <p:txBody>
          <a:bodyPr wrap="square" rtlCol="0">
            <a:spAutoFit/>
          </a:bodyPr>
          <a:lstStyle/>
          <a:p>
            <a:r>
              <a:rPr lang="en-US" sz="1400" i="1" dirty="0">
                <a:latin typeface="Raleway" pitchFamily="2" charset="0"/>
              </a:rPr>
              <a:t>Source: SCE-SAM Gas Invoices</a:t>
            </a:r>
            <a:endParaRPr lang="en-GB" sz="1400" i="1" dirty="0">
              <a:latin typeface="Raleway" pitchFamily="2" charset="0"/>
            </a:endParaRPr>
          </a:p>
          <a:p>
            <a:endParaRPr lang="en-GB" sz="1400" i="1" dirty="0">
              <a:latin typeface="Raleway" pitchFamily="2" charset="0"/>
            </a:endParaRPr>
          </a:p>
        </p:txBody>
      </p:sp>
      <p:grpSp>
        <p:nvGrpSpPr>
          <p:cNvPr id="4" name="Group 3">
            <a:extLst>
              <a:ext uri="{FF2B5EF4-FFF2-40B4-BE49-F238E27FC236}">
                <a16:creationId xmlns:a16="http://schemas.microsoft.com/office/drawing/2014/main" id="{43873A24-FC89-0D00-EF8F-546A1887B34E}"/>
              </a:ext>
            </a:extLst>
          </p:cNvPr>
          <p:cNvGrpSpPr/>
          <p:nvPr/>
        </p:nvGrpSpPr>
        <p:grpSpPr>
          <a:xfrm>
            <a:off x="10200456" y="44352"/>
            <a:ext cx="1825313" cy="643140"/>
            <a:chOff x="10200456" y="44352"/>
            <a:chExt cx="1825313" cy="643140"/>
          </a:xfrm>
        </p:grpSpPr>
        <p:sp>
          <p:nvSpPr>
            <p:cNvPr id="6" name="TextBox 5">
              <a:extLst>
                <a:ext uri="{FF2B5EF4-FFF2-40B4-BE49-F238E27FC236}">
                  <a16:creationId xmlns:a16="http://schemas.microsoft.com/office/drawing/2014/main" id="{0F677A8D-C78A-B19F-F8F9-2E0FD074D434}"/>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9" name="Graphic 8" descr="Presentation with pie chart with solid fill">
              <a:extLst>
                <a:ext uri="{FF2B5EF4-FFF2-40B4-BE49-F238E27FC236}">
                  <a16:creationId xmlns:a16="http://schemas.microsoft.com/office/drawing/2014/main" id="{6A225423-90D9-97B7-882B-F769C9EFC83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3868410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0FBDE5A-5F89-4797-593B-78C18B7ABA87}"/>
              </a:ext>
            </a:extLst>
          </p:cNvPr>
          <p:cNvPicPr>
            <a:picLocks noChangeAspect="1"/>
          </p:cNvPicPr>
          <p:nvPr/>
        </p:nvPicPr>
        <p:blipFill>
          <a:blip r:embed="rId3"/>
          <a:stretch>
            <a:fillRect/>
          </a:stretch>
        </p:blipFill>
        <p:spPr>
          <a:xfrm>
            <a:off x="709904" y="2357669"/>
            <a:ext cx="5154925" cy="2891371"/>
          </a:xfrm>
          <a:prstGeom prst="rect">
            <a:avLst/>
          </a:prstGeom>
        </p:spPr>
      </p:pic>
      <p:sp>
        <p:nvSpPr>
          <p:cNvPr id="2" name="Slide Number Placeholder 1">
            <a:extLst>
              <a:ext uri="{FF2B5EF4-FFF2-40B4-BE49-F238E27FC236}">
                <a16:creationId xmlns:a16="http://schemas.microsoft.com/office/drawing/2014/main" id="{FADBF6C5-3A8A-37CD-EC05-574DF8F3A2BA}"/>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
        <p:nvSpPr>
          <p:cNvPr id="3" name="TextBox 2">
            <a:extLst>
              <a:ext uri="{FF2B5EF4-FFF2-40B4-BE49-F238E27FC236}">
                <a16:creationId xmlns:a16="http://schemas.microsoft.com/office/drawing/2014/main" id="{325BB3AE-E72E-475B-E0C8-0A63B7721E93}"/>
              </a:ext>
            </a:extLst>
          </p:cNvPr>
          <p:cNvSpPr txBox="1"/>
          <p:nvPr/>
        </p:nvSpPr>
        <p:spPr>
          <a:xfrm>
            <a:off x="715299" y="158607"/>
            <a:ext cx="10349253" cy="830997"/>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CERN Site </a:t>
            </a:r>
            <a:br>
              <a:rPr lang="en-US" sz="2400" b="1" dirty="0">
                <a:solidFill>
                  <a:schemeClr val="accent1">
                    <a:lumMod val="75000"/>
                  </a:schemeClr>
                </a:solidFill>
                <a:latin typeface="Raleway" pitchFamily="2" charset="0"/>
              </a:rPr>
            </a:br>
            <a:r>
              <a:rPr lang="en-US" sz="1600" dirty="0">
                <a:solidFill>
                  <a:schemeClr val="accent1">
                    <a:lumMod val="75000"/>
                  </a:schemeClr>
                </a:solidFill>
                <a:latin typeface="Raleway" pitchFamily="2" charset="0"/>
              </a:rPr>
              <a:t>Corrected</a:t>
            </a:r>
            <a:r>
              <a:rPr lang="en-US" sz="2400" b="1" dirty="0">
                <a:solidFill>
                  <a:schemeClr val="accent1">
                    <a:lumMod val="75000"/>
                  </a:schemeClr>
                </a:solidFill>
                <a:latin typeface="Raleway" pitchFamily="2" charset="0"/>
              </a:rPr>
              <a:t> </a:t>
            </a:r>
            <a:r>
              <a:rPr lang="en-US" sz="1600" dirty="0">
                <a:solidFill>
                  <a:schemeClr val="accent1">
                    <a:lumMod val="75000"/>
                  </a:schemeClr>
                </a:solidFill>
                <a:latin typeface="Raleway" pitchFamily="2" charset="0"/>
              </a:rPr>
              <a:t>comparison in gas consumption: </a:t>
            </a:r>
            <a:r>
              <a:rPr lang="en-US" sz="1600" b="1" dirty="0">
                <a:solidFill>
                  <a:schemeClr val="accent1">
                    <a:lumMod val="75000"/>
                  </a:schemeClr>
                </a:solidFill>
                <a:latin typeface="Raleway" pitchFamily="2" charset="0"/>
              </a:rPr>
              <a:t>2021 vs. 2022</a:t>
            </a:r>
            <a:endParaRPr lang="en-US" sz="1600" b="1" dirty="0">
              <a:solidFill>
                <a:schemeClr val="tx2">
                  <a:lumMod val="40000"/>
                  <a:lumOff val="60000"/>
                </a:schemeClr>
              </a:solidFill>
              <a:latin typeface="Raleway" pitchFamily="2" charset="0"/>
            </a:endParaRPr>
          </a:p>
        </p:txBody>
      </p:sp>
      <p:grpSp>
        <p:nvGrpSpPr>
          <p:cNvPr id="15" name="Group 14">
            <a:extLst>
              <a:ext uri="{FF2B5EF4-FFF2-40B4-BE49-F238E27FC236}">
                <a16:creationId xmlns:a16="http://schemas.microsoft.com/office/drawing/2014/main" id="{FC612121-AB22-6CFC-6D8D-87156FFFB955}"/>
              </a:ext>
            </a:extLst>
          </p:cNvPr>
          <p:cNvGrpSpPr/>
          <p:nvPr/>
        </p:nvGrpSpPr>
        <p:grpSpPr>
          <a:xfrm>
            <a:off x="758617" y="5334079"/>
            <a:ext cx="1559496" cy="430887"/>
            <a:chOff x="10344472" y="3213556"/>
            <a:chExt cx="1559496" cy="430887"/>
          </a:xfrm>
        </p:grpSpPr>
        <p:sp>
          <p:nvSpPr>
            <p:cNvPr id="11" name="Arrow: Down 10">
              <a:extLst>
                <a:ext uri="{FF2B5EF4-FFF2-40B4-BE49-F238E27FC236}">
                  <a16:creationId xmlns:a16="http://schemas.microsoft.com/office/drawing/2014/main" id="{3EDAFA4C-DC5A-0A65-EE73-C8733BBC0DBF}"/>
                </a:ext>
              </a:extLst>
            </p:cNvPr>
            <p:cNvSpPr/>
            <p:nvPr/>
          </p:nvSpPr>
          <p:spPr>
            <a:xfrm>
              <a:off x="10344472" y="3272777"/>
              <a:ext cx="144016" cy="288032"/>
            </a:xfrm>
            <a:prstGeom prst="downArrow">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4FC9AF7-2166-4538-6CCD-B9578CE25603}"/>
                </a:ext>
              </a:extLst>
            </p:cNvPr>
            <p:cNvSpPr txBox="1"/>
            <p:nvPr/>
          </p:nvSpPr>
          <p:spPr bwMode="auto">
            <a:xfrm>
              <a:off x="10488488" y="3213556"/>
              <a:ext cx="1415480" cy="430887"/>
            </a:xfrm>
            <a:prstGeom prst="rect">
              <a:avLst/>
            </a:prstGeom>
            <a:noFill/>
          </p:spPr>
          <p:txBody>
            <a:bodyPr wrap="square" rtlCol="0">
              <a:spAutoFit/>
            </a:bodyPr>
            <a:lstStyle/>
            <a:p>
              <a:r>
                <a:rPr lang="en-US" sz="1100" b="1" dirty="0">
                  <a:solidFill>
                    <a:srgbClr val="339933"/>
                  </a:solidFill>
                </a:rPr>
                <a:t>ENERGY SAVING POLICY 2022</a:t>
              </a:r>
              <a:endParaRPr lang="en-US" sz="1100" dirty="0">
                <a:solidFill>
                  <a:srgbClr val="339933"/>
                </a:solidFill>
              </a:endParaRPr>
            </a:p>
          </p:txBody>
        </p:sp>
      </p:grpSp>
      <p:sp>
        <p:nvSpPr>
          <p:cNvPr id="21" name="Arrow: Down 20">
            <a:extLst>
              <a:ext uri="{FF2B5EF4-FFF2-40B4-BE49-F238E27FC236}">
                <a16:creationId xmlns:a16="http://schemas.microsoft.com/office/drawing/2014/main" id="{8FE93942-5EC6-5354-DFE3-F00B8C34D30E}"/>
              </a:ext>
            </a:extLst>
          </p:cNvPr>
          <p:cNvSpPr/>
          <p:nvPr/>
        </p:nvSpPr>
        <p:spPr>
          <a:xfrm>
            <a:off x="4655840" y="3402214"/>
            <a:ext cx="144016" cy="288032"/>
          </a:xfrm>
          <a:prstGeom prst="downArrow">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3" name="Table 22">
            <a:extLst>
              <a:ext uri="{FF2B5EF4-FFF2-40B4-BE49-F238E27FC236}">
                <a16:creationId xmlns:a16="http://schemas.microsoft.com/office/drawing/2014/main" id="{2407A318-8907-E9A4-13C3-F6C09D4427BE}"/>
              </a:ext>
            </a:extLst>
          </p:cNvPr>
          <p:cNvGraphicFramePr>
            <a:graphicFrameLocks noGrp="1"/>
          </p:cNvGraphicFramePr>
          <p:nvPr>
            <p:extLst>
              <p:ext uri="{D42A27DB-BD31-4B8C-83A1-F6EECF244321}">
                <p14:modId xmlns:p14="http://schemas.microsoft.com/office/powerpoint/2010/main" val="3169699497"/>
              </p:ext>
            </p:extLst>
          </p:nvPr>
        </p:nvGraphicFramePr>
        <p:xfrm>
          <a:off x="9346262" y="2227273"/>
          <a:ext cx="1764243" cy="1258218"/>
        </p:xfrm>
        <a:graphic>
          <a:graphicData uri="http://schemas.openxmlformats.org/drawingml/2006/table">
            <a:tbl>
              <a:tblPr>
                <a:tableStyleId>{88D326A9-A81B-9881-C969-13F38E75D658}</a:tableStyleId>
              </a:tblPr>
              <a:tblGrid>
                <a:gridCol w="1107321">
                  <a:extLst>
                    <a:ext uri="{9D8B030D-6E8A-4147-A177-3AD203B41FA5}">
                      <a16:colId xmlns:a16="http://schemas.microsoft.com/office/drawing/2014/main" val="2840723592"/>
                    </a:ext>
                  </a:extLst>
                </a:gridCol>
                <a:gridCol w="656922">
                  <a:extLst>
                    <a:ext uri="{9D8B030D-6E8A-4147-A177-3AD203B41FA5}">
                      <a16:colId xmlns:a16="http://schemas.microsoft.com/office/drawing/2014/main" val="3460906701"/>
                    </a:ext>
                  </a:extLst>
                </a:gridCol>
              </a:tblGrid>
              <a:tr h="231423">
                <a:tc>
                  <a:txBody>
                    <a:bodyPr/>
                    <a:lstStyle/>
                    <a:p>
                      <a:pPr algn="ctr" fontAlgn="b"/>
                      <a:r>
                        <a:rPr lang="en-GB" sz="1100" b="1" u="none" strike="noStrike" dirty="0">
                          <a:solidFill>
                            <a:schemeClr val="bg1"/>
                          </a:solidFill>
                          <a:effectLst/>
                          <a:latin typeface="+mj-lt"/>
                        </a:rPr>
                        <a:t>YEAR 2021 </a:t>
                      </a:r>
                    </a:p>
                    <a:p>
                      <a:pPr algn="ctr" fontAlgn="b"/>
                      <a:r>
                        <a:rPr lang="en-GB" sz="1050" b="1" u="none" strike="noStrike" dirty="0">
                          <a:solidFill>
                            <a:schemeClr val="bg1"/>
                          </a:solidFill>
                          <a:effectLst/>
                          <a:latin typeface="+mj-lt"/>
                        </a:rPr>
                        <a:t>[MWh]</a:t>
                      </a:r>
                      <a:endParaRPr lang="en-GB" sz="1200" b="1" i="0" u="none" strike="noStrike" dirty="0">
                        <a:solidFill>
                          <a:schemeClr val="bg1"/>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0070C0"/>
                    </a:solidFill>
                  </a:tcPr>
                </a:tc>
                <a:tc>
                  <a:txBody>
                    <a:bodyPr/>
                    <a:lstStyle/>
                    <a:p>
                      <a:pPr algn="ctr" fontAlgn="b"/>
                      <a:r>
                        <a:rPr lang="en-GB" sz="1100" b="1" u="none" strike="noStrike" dirty="0">
                          <a:solidFill>
                            <a:schemeClr val="bg2">
                              <a:lumMod val="10000"/>
                            </a:schemeClr>
                          </a:solidFill>
                          <a:effectLst/>
                          <a:latin typeface="+mj-lt"/>
                        </a:rPr>
                        <a:t>64,484.4</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093336445"/>
                  </a:ext>
                </a:extLst>
              </a:tr>
              <a:tr h="250388">
                <a:tc>
                  <a:txBody>
                    <a:bodyPr/>
                    <a:lstStyle/>
                    <a:p>
                      <a:pPr algn="ctr" fontAlgn="b"/>
                      <a:r>
                        <a:rPr lang="en-GB" sz="1100" b="1" u="none" strike="noStrike" dirty="0">
                          <a:solidFill>
                            <a:schemeClr val="bg1"/>
                          </a:solidFill>
                          <a:effectLst/>
                          <a:latin typeface="+mj-lt"/>
                        </a:rPr>
                        <a:t>YEAR 2022</a:t>
                      </a:r>
                      <a:r>
                        <a:rPr lang="en-GB" sz="1200" b="1" u="none" strike="noStrike" dirty="0">
                          <a:solidFill>
                            <a:schemeClr val="bg1"/>
                          </a:solidFill>
                          <a:effectLst/>
                          <a:latin typeface="+mj-lt"/>
                        </a:rPr>
                        <a:t> </a:t>
                      </a:r>
                    </a:p>
                    <a:p>
                      <a:pPr algn="ctr" fontAlgn="b"/>
                      <a:r>
                        <a:rPr lang="en-GB" sz="1050" b="1" u="none" strike="noStrike" dirty="0">
                          <a:solidFill>
                            <a:schemeClr val="bg1"/>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FFC000"/>
                    </a:solidFill>
                  </a:tcPr>
                </a:tc>
                <a:tc>
                  <a:txBody>
                    <a:bodyPr/>
                    <a:lstStyle/>
                    <a:p>
                      <a:pPr algn="ctr" fontAlgn="b"/>
                      <a:r>
                        <a:rPr lang="en-US" sz="1100" b="1" i="0" u="none" strike="noStrike" dirty="0">
                          <a:solidFill>
                            <a:schemeClr val="bg2">
                              <a:lumMod val="10000"/>
                            </a:schemeClr>
                          </a:solidFill>
                          <a:effectLst/>
                          <a:latin typeface="+mj-lt"/>
                        </a:rPr>
                        <a:t>51,917.7</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2712450290"/>
                  </a:ext>
                </a:extLst>
              </a:tr>
              <a:tr h="231423">
                <a:tc>
                  <a:txBody>
                    <a:bodyPr/>
                    <a:lstStyle/>
                    <a:p>
                      <a:pPr algn="ctr" fontAlgn="b"/>
                      <a:r>
                        <a:rPr lang="en-GB" sz="1100" b="1" u="none" strike="noStrike" dirty="0">
                          <a:solidFill>
                            <a:schemeClr val="bg2">
                              <a:lumMod val="10000"/>
                            </a:schemeClr>
                          </a:solidFill>
                          <a:effectLst/>
                          <a:latin typeface="+mj-lt"/>
                        </a:rPr>
                        <a:t>Savings </a:t>
                      </a:r>
                    </a:p>
                    <a:p>
                      <a:pPr marL="0" algn="ctr" defTabSz="914400" eaLnBrk="1" fontAlgn="b" hangingPunct="1"/>
                      <a:r>
                        <a:rPr lang="en-GB" sz="1050" b="1" u="none" strike="noStrike" dirty="0">
                          <a:solidFill>
                            <a:schemeClr val="bg2">
                              <a:lumMod val="10000"/>
                            </a:schemeClr>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12,550.8</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417723699"/>
                  </a:ext>
                </a:extLst>
              </a:tr>
              <a:tr h="231423">
                <a:tc>
                  <a:txBody>
                    <a:bodyPr/>
                    <a:lstStyle/>
                    <a:p>
                      <a:pPr algn="ctr" fontAlgn="b"/>
                      <a:r>
                        <a:rPr lang="en-GB" sz="1100" b="1" u="none" strike="noStrike" dirty="0">
                          <a:solidFill>
                            <a:schemeClr val="bg2">
                              <a:lumMod val="10000"/>
                            </a:schemeClr>
                          </a:solidFill>
                          <a:effectLst/>
                          <a:latin typeface="+mj-lt"/>
                        </a:rPr>
                        <a:t>% Reduction</a:t>
                      </a:r>
                      <a:endParaRPr lang="en-GB" sz="1100" b="1" i="0" u="none" strike="noStrike" dirty="0">
                        <a:solidFill>
                          <a:schemeClr val="bg2">
                            <a:lumMod val="10000"/>
                          </a:schemeClr>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19%</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302320894"/>
                  </a:ext>
                </a:extLst>
              </a:tr>
            </a:tbl>
          </a:graphicData>
        </a:graphic>
      </p:graphicFrame>
      <p:sp>
        <p:nvSpPr>
          <p:cNvPr id="25" name="TextBox 24">
            <a:extLst>
              <a:ext uri="{FF2B5EF4-FFF2-40B4-BE49-F238E27FC236}">
                <a16:creationId xmlns:a16="http://schemas.microsoft.com/office/drawing/2014/main" id="{81B0082D-A9AD-E27C-1E64-B7A4A6279A1F}"/>
              </a:ext>
            </a:extLst>
          </p:cNvPr>
          <p:cNvSpPr txBox="1"/>
          <p:nvPr/>
        </p:nvSpPr>
        <p:spPr bwMode="auto">
          <a:xfrm>
            <a:off x="669345" y="1196752"/>
            <a:ext cx="10441160" cy="1015663"/>
          </a:xfrm>
          <a:prstGeom prst="rect">
            <a:avLst/>
          </a:prstGeom>
          <a:noFill/>
        </p:spPr>
        <p:txBody>
          <a:bodyPr wrap="square" rtlCol="0">
            <a:spAutoFit/>
          </a:bodyPr>
          <a:lstStyle/>
          <a:p>
            <a:pPr algn="just"/>
            <a:r>
              <a:rPr lang="en-US" sz="1400" b="1" dirty="0"/>
              <a:t>DJ [DEGRÉ JOUR] = </a:t>
            </a:r>
            <a:r>
              <a:rPr lang="en-GB" sz="1400" dirty="0">
                <a:solidFill>
                  <a:schemeClr val="bg2">
                    <a:lumMod val="10000"/>
                  </a:schemeClr>
                </a:solidFill>
                <a:latin typeface="Raleway" pitchFamily="2" charset="0"/>
              </a:rPr>
              <a:t>DJ make it possible to weight the energy consumption according to the climate. The climate correction consists of weighting the heating consumption on the annual climate data of the weather station. The goal is to make the years comparable with each other, </a:t>
            </a:r>
            <a:r>
              <a:rPr lang="en-GB" sz="1400" b="1" dirty="0">
                <a:solidFill>
                  <a:schemeClr val="bg2">
                    <a:lumMod val="10000"/>
                  </a:schemeClr>
                </a:solidFill>
                <a:latin typeface="Raleway" pitchFamily="2" charset="0"/>
              </a:rPr>
              <a:t>regardless of the harshness of winter.</a:t>
            </a:r>
            <a:endParaRPr lang="en-US" sz="1400" b="1" dirty="0">
              <a:solidFill>
                <a:schemeClr val="bg2">
                  <a:lumMod val="10000"/>
                </a:schemeClr>
              </a:solidFill>
              <a:latin typeface="Raleway" pitchFamily="2" charset="0"/>
            </a:endParaRPr>
          </a:p>
          <a:p>
            <a:endParaRPr lang="en-GB" b="1" dirty="0"/>
          </a:p>
        </p:txBody>
      </p:sp>
      <p:graphicFrame>
        <p:nvGraphicFramePr>
          <p:cNvPr id="4" name="Table 3">
            <a:extLst>
              <a:ext uri="{FF2B5EF4-FFF2-40B4-BE49-F238E27FC236}">
                <a16:creationId xmlns:a16="http://schemas.microsoft.com/office/drawing/2014/main" id="{FE1AE46F-1477-3DA1-B06E-1767108C5F3F}"/>
              </a:ext>
            </a:extLst>
          </p:cNvPr>
          <p:cNvGraphicFramePr>
            <a:graphicFrameLocks noGrp="1"/>
          </p:cNvGraphicFramePr>
          <p:nvPr>
            <p:extLst>
              <p:ext uri="{D42A27DB-BD31-4B8C-83A1-F6EECF244321}">
                <p14:modId xmlns:p14="http://schemas.microsoft.com/office/powerpoint/2010/main" val="3179809051"/>
              </p:ext>
            </p:extLst>
          </p:nvPr>
        </p:nvGraphicFramePr>
        <p:xfrm>
          <a:off x="6321776" y="2204864"/>
          <a:ext cx="1924070" cy="1258218"/>
        </p:xfrm>
        <a:graphic>
          <a:graphicData uri="http://schemas.openxmlformats.org/drawingml/2006/table">
            <a:tbl>
              <a:tblPr>
                <a:tableStyleId>{88D326A9-A81B-9881-C969-13F38E75D658}</a:tableStyleId>
              </a:tblPr>
              <a:tblGrid>
                <a:gridCol w="1131982">
                  <a:extLst>
                    <a:ext uri="{9D8B030D-6E8A-4147-A177-3AD203B41FA5}">
                      <a16:colId xmlns:a16="http://schemas.microsoft.com/office/drawing/2014/main" val="2840723592"/>
                    </a:ext>
                  </a:extLst>
                </a:gridCol>
                <a:gridCol w="792088">
                  <a:extLst>
                    <a:ext uri="{9D8B030D-6E8A-4147-A177-3AD203B41FA5}">
                      <a16:colId xmlns:a16="http://schemas.microsoft.com/office/drawing/2014/main" val="3460906701"/>
                    </a:ext>
                  </a:extLst>
                </a:gridCol>
              </a:tblGrid>
              <a:tr h="231423">
                <a:tc>
                  <a:txBody>
                    <a:bodyPr/>
                    <a:lstStyle/>
                    <a:p>
                      <a:pPr algn="ctr" fontAlgn="b"/>
                      <a:r>
                        <a:rPr lang="en-GB" sz="1100" b="1" u="none" strike="noStrike" dirty="0">
                          <a:solidFill>
                            <a:schemeClr val="bg1"/>
                          </a:solidFill>
                          <a:effectLst/>
                          <a:latin typeface="+mj-lt"/>
                        </a:rPr>
                        <a:t>YEAR 2021 </a:t>
                      </a:r>
                    </a:p>
                    <a:p>
                      <a:pPr algn="ctr" fontAlgn="b"/>
                      <a:r>
                        <a:rPr lang="en-GB" sz="1050" b="1" u="none" strike="noStrike" dirty="0">
                          <a:solidFill>
                            <a:schemeClr val="bg1"/>
                          </a:solidFill>
                          <a:effectLst/>
                          <a:latin typeface="+mj-lt"/>
                        </a:rPr>
                        <a:t>[MWh]</a:t>
                      </a:r>
                      <a:endParaRPr lang="en-GB" sz="1200" b="1" i="0" u="none" strike="noStrike" dirty="0">
                        <a:solidFill>
                          <a:schemeClr val="bg1"/>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0070C0"/>
                    </a:solidFill>
                  </a:tcPr>
                </a:tc>
                <a:tc>
                  <a:txBody>
                    <a:bodyPr/>
                    <a:lstStyle/>
                    <a:p>
                      <a:pPr algn="ctr" fontAlgn="b"/>
                      <a:r>
                        <a:rPr lang="en-GB" sz="1100" b="1" u="none" strike="noStrike" dirty="0">
                          <a:solidFill>
                            <a:schemeClr val="bg2">
                              <a:lumMod val="10000"/>
                            </a:schemeClr>
                          </a:solidFill>
                          <a:effectLst/>
                          <a:latin typeface="+mj-lt"/>
                        </a:rPr>
                        <a:t>68,971.7</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093336445"/>
                  </a:ext>
                </a:extLst>
              </a:tr>
              <a:tr h="250388">
                <a:tc>
                  <a:txBody>
                    <a:bodyPr/>
                    <a:lstStyle/>
                    <a:p>
                      <a:pPr algn="ctr" fontAlgn="b"/>
                      <a:r>
                        <a:rPr lang="en-GB" sz="1100" b="1" u="none" strike="noStrike" dirty="0">
                          <a:solidFill>
                            <a:schemeClr val="bg1"/>
                          </a:solidFill>
                          <a:effectLst/>
                          <a:latin typeface="+mj-lt"/>
                        </a:rPr>
                        <a:t>YEAR 2022</a:t>
                      </a:r>
                      <a:r>
                        <a:rPr lang="en-GB" sz="1200" b="1" u="none" strike="noStrike" dirty="0">
                          <a:solidFill>
                            <a:schemeClr val="bg1"/>
                          </a:solidFill>
                          <a:effectLst/>
                          <a:latin typeface="+mj-lt"/>
                        </a:rPr>
                        <a:t> </a:t>
                      </a:r>
                    </a:p>
                    <a:p>
                      <a:pPr algn="ctr" fontAlgn="b"/>
                      <a:r>
                        <a:rPr lang="en-GB" sz="1050" b="1" u="none" strike="noStrike" dirty="0">
                          <a:solidFill>
                            <a:schemeClr val="bg1"/>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FFC000"/>
                    </a:solidFill>
                  </a:tcPr>
                </a:tc>
                <a:tc>
                  <a:txBody>
                    <a:bodyPr/>
                    <a:lstStyle/>
                    <a:p>
                      <a:pPr algn="ctr" fontAlgn="b"/>
                      <a:r>
                        <a:rPr lang="en-GB" sz="1100" b="1" u="none" strike="noStrike" dirty="0">
                          <a:solidFill>
                            <a:schemeClr val="bg2">
                              <a:lumMod val="10000"/>
                            </a:schemeClr>
                          </a:solidFill>
                          <a:effectLst/>
                          <a:latin typeface="+mj-lt"/>
                        </a:rPr>
                        <a:t>50,048.9</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2712450290"/>
                  </a:ext>
                </a:extLst>
              </a:tr>
              <a:tr h="231423">
                <a:tc>
                  <a:txBody>
                    <a:bodyPr/>
                    <a:lstStyle/>
                    <a:p>
                      <a:pPr algn="ctr" fontAlgn="b"/>
                      <a:r>
                        <a:rPr lang="en-GB" sz="1100" b="1" u="none" strike="noStrike" dirty="0">
                          <a:solidFill>
                            <a:schemeClr val="bg2">
                              <a:lumMod val="10000"/>
                            </a:schemeClr>
                          </a:solidFill>
                          <a:effectLst/>
                          <a:latin typeface="+mj-lt"/>
                        </a:rPr>
                        <a:t>Savings </a:t>
                      </a:r>
                    </a:p>
                    <a:p>
                      <a:pPr marL="0" algn="ctr" defTabSz="914400" eaLnBrk="1" fontAlgn="b" hangingPunct="1"/>
                      <a:r>
                        <a:rPr lang="en-GB" sz="1050" b="1" u="none" strike="noStrike" dirty="0">
                          <a:solidFill>
                            <a:schemeClr val="bg2">
                              <a:lumMod val="10000"/>
                            </a:schemeClr>
                          </a:solidFill>
                          <a:effectLst/>
                          <a:latin typeface="+mj-lt"/>
                          <a:ea typeface="+mn-ea"/>
                          <a:cs typeface="+mn-cs"/>
                        </a:rPr>
                        <a:t>[MWh]</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18,922.8</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417723699"/>
                  </a:ext>
                </a:extLst>
              </a:tr>
              <a:tr h="231423">
                <a:tc>
                  <a:txBody>
                    <a:bodyPr/>
                    <a:lstStyle/>
                    <a:p>
                      <a:pPr algn="ctr" fontAlgn="b"/>
                      <a:r>
                        <a:rPr lang="en-GB" sz="1100" b="1" u="none" strike="noStrike" dirty="0">
                          <a:solidFill>
                            <a:schemeClr val="bg2">
                              <a:lumMod val="10000"/>
                            </a:schemeClr>
                          </a:solidFill>
                          <a:effectLst/>
                          <a:latin typeface="+mj-lt"/>
                        </a:rPr>
                        <a:t>% Reduction</a:t>
                      </a:r>
                      <a:endParaRPr lang="en-GB" sz="1100" b="1" i="0" u="none" strike="noStrike" dirty="0">
                        <a:solidFill>
                          <a:schemeClr val="bg2">
                            <a:lumMod val="10000"/>
                          </a:schemeClr>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GB" sz="1100" b="1" u="none" strike="noStrike" dirty="0">
                          <a:solidFill>
                            <a:schemeClr val="bg2">
                              <a:lumMod val="10000"/>
                            </a:schemeClr>
                          </a:solidFill>
                          <a:effectLst/>
                          <a:latin typeface="+mj-lt"/>
                        </a:rPr>
                        <a:t>27%</a:t>
                      </a:r>
                      <a:endParaRPr lang="en-GB" sz="110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302320894"/>
                  </a:ext>
                </a:extLst>
              </a:tr>
            </a:tbl>
          </a:graphicData>
        </a:graphic>
      </p:graphicFrame>
      <p:sp>
        <p:nvSpPr>
          <p:cNvPr id="5" name="TextBox 4">
            <a:extLst>
              <a:ext uri="{FF2B5EF4-FFF2-40B4-BE49-F238E27FC236}">
                <a16:creationId xmlns:a16="http://schemas.microsoft.com/office/drawing/2014/main" id="{BAB527CB-BF65-B0CA-175F-A129461B665A}"/>
              </a:ext>
            </a:extLst>
          </p:cNvPr>
          <p:cNvSpPr txBox="1"/>
          <p:nvPr/>
        </p:nvSpPr>
        <p:spPr bwMode="auto">
          <a:xfrm>
            <a:off x="6329827" y="1879287"/>
            <a:ext cx="5020414" cy="307777"/>
          </a:xfrm>
          <a:prstGeom prst="rect">
            <a:avLst/>
          </a:prstGeom>
          <a:noFill/>
        </p:spPr>
        <p:txBody>
          <a:bodyPr wrap="square" rtlCol="0">
            <a:spAutoFit/>
          </a:bodyPr>
          <a:lstStyle/>
          <a:p>
            <a:pPr algn="ctr"/>
            <a:r>
              <a:rPr lang="en-US" sz="1200" b="1" dirty="0">
                <a:solidFill>
                  <a:schemeClr val="tx1">
                    <a:lumMod val="75000"/>
                  </a:schemeClr>
                </a:solidFill>
                <a:latin typeface="Raleway" pitchFamily="2" charset="0"/>
              </a:rPr>
              <a:t>Real consumption</a:t>
            </a:r>
            <a:r>
              <a:rPr lang="en-US" sz="1400" dirty="0"/>
              <a:t>	     </a:t>
            </a:r>
            <a:r>
              <a:rPr lang="en-US" sz="1200" b="1" dirty="0">
                <a:solidFill>
                  <a:schemeClr val="tx1">
                    <a:lumMod val="75000"/>
                  </a:schemeClr>
                </a:solidFill>
                <a:latin typeface="Raleway" pitchFamily="2" charset="0"/>
              </a:rPr>
              <a:t>vs. 	</a:t>
            </a:r>
            <a:r>
              <a:rPr lang="en-US" sz="1200" b="1" dirty="0">
                <a:solidFill>
                  <a:srgbClr val="C00000"/>
                </a:solidFill>
                <a:latin typeface="Raleway" pitchFamily="2" charset="0"/>
              </a:rPr>
              <a:t>Corrected consumption</a:t>
            </a:r>
            <a:endParaRPr lang="en-GB" sz="1200" b="1" dirty="0">
              <a:solidFill>
                <a:srgbClr val="C00000"/>
              </a:solidFill>
              <a:latin typeface="Raleway" pitchFamily="2" charset="0"/>
            </a:endParaRPr>
          </a:p>
        </p:txBody>
      </p:sp>
      <p:sp>
        <p:nvSpPr>
          <p:cNvPr id="6" name="TextBox 5">
            <a:extLst>
              <a:ext uri="{FF2B5EF4-FFF2-40B4-BE49-F238E27FC236}">
                <a16:creationId xmlns:a16="http://schemas.microsoft.com/office/drawing/2014/main" id="{1E26D1BF-4F7D-DBD9-99DE-4B75B1F4DFBA}"/>
              </a:ext>
            </a:extLst>
          </p:cNvPr>
          <p:cNvSpPr txBox="1"/>
          <p:nvPr/>
        </p:nvSpPr>
        <p:spPr bwMode="auto">
          <a:xfrm>
            <a:off x="6321776" y="3972764"/>
            <a:ext cx="4788729" cy="2031325"/>
          </a:xfrm>
          <a:prstGeom prst="rect">
            <a:avLst/>
          </a:prstGeom>
          <a:noFill/>
        </p:spPr>
        <p:txBody>
          <a:bodyPr wrap="square" rtlCol="0">
            <a:spAutoFit/>
          </a:bodyPr>
          <a:lstStyle/>
          <a:p>
            <a:pPr algn="just"/>
            <a:r>
              <a:rPr lang="en-US" sz="1400" dirty="0">
                <a:solidFill>
                  <a:schemeClr val="bg2">
                    <a:lumMod val="10000"/>
                  </a:schemeClr>
                </a:solidFill>
                <a:latin typeface="Raleway" pitchFamily="2" charset="0"/>
              </a:rPr>
              <a:t>Looking at the </a:t>
            </a:r>
            <a:r>
              <a:rPr lang="en-US" sz="1400" b="1" dirty="0">
                <a:solidFill>
                  <a:srgbClr val="C00000"/>
                </a:solidFill>
                <a:latin typeface="Raleway" pitchFamily="2" charset="0"/>
              </a:rPr>
              <a:t>Corrected consumption</a:t>
            </a:r>
            <a:r>
              <a:rPr lang="en-US" sz="1400" dirty="0">
                <a:solidFill>
                  <a:schemeClr val="bg2">
                    <a:lumMod val="10000"/>
                  </a:schemeClr>
                </a:solidFill>
                <a:latin typeface="Raleway" pitchFamily="2" charset="0"/>
              </a:rPr>
              <a:t>, we can see that, erasing the climatic variable, </a:t>
            </a:r>
            <a:r>
              <a:rPr lang="en-US" sz="1400" b="1" dirty="0">
                <a:solidFill>
                  <a:schemeClr val="bg2">
                    <a:lumMod val="10000"/>
                  </a:schemeClr>
                </a:solidFill>
                <a:latin typeface="Raleway" pitchFamily="2" charset="0"/>
              </a:rPr>
              <a:t>CERN gas consumption in 2022 decreased</a:t>
            </a:r>
            <a:r>
              <a:rPr lang="en-US" sz="1400" b="1" dirty="0">
                <a:solidFill>
                  <a:schemeClr val="bg2">
                    <a:lumMod val="10000"/>
                  </a:schemeClr>
                </a:solidFill>
              </a:rPr>
              <a:t>. </a:t>
            </a:r>
          </a:p>
          <a:p>
            <a:pPr algn="just"/>
            <a:endParaRPr lang="en-US" sz="1400" b="1" dirty="0">
              <a:solidFill>
                <a:schemeClr val="bg2">
                  <a:lumMod val="10000"/>
                </a:schemeClr>
              </a:solidFill>
            </a:endParaRPr>
          </a:p>
          <a:p>
            <a:pPr algn="just"/>
            <a:r>
              <a:rPr lang="en-US" sz="1400" dirty="0">
                <a:solidFill>
                  <a:schemeClr val="bg2">
                    <a:lumMod val="10000"/>
                  </a:schemeClr>
                </a:solidFill>
                <a:latin typeface="Raleway" pitchFamily="2" charset="0"/>
              </a:rPr>
              <a:t>The Reference DJ for the calculation comes from an average of 20 years of data (2000-2022), for a range of 12/18°C</a:t>
            </a:r>
          </a:p>
          <a:p>
            <a:pPr algn="just"/>
            <a:r>
              <a:rPr lang="en-US" sz="1400" i="1" dirty="0">
                <a:solidFill>
                  <a:schemeClr val="bg2">
                    <a:lumMod val="10000"/>
                  </a:schemeClr>
                </a:solidFill>
                <a:latin typeface="Raleway" pitchFamily="2" charset="0"/>
              </a:rPr>
              <a:t>Source: </a:t>
            </a:r>
            <a:r>
              <a:rPr lang="fr-FR" sz="1400" i="1" dirty="0">
                <a:solidFill>
                  <a:schemeClr val="bg2">
                    <a:lumMod val="10000"/>
                  </a:schemeClr>
                </a:solidFill>
                <a:latin typeface="Raleway" pitchFamily="2" charset="0"/>
              </a:rPr>
              <a:t>Office cantonal de l'énergie - OCEN</a:t>
            </a:r>
          </a:p>
          <a:p>
            <a:pPr algn="just"/>
            <a:endParaRPr lang="en-GB" sz="1400" b="1" dirty="0">
              <a:solidFill>
                <a:schemeClr val="bg2">
                  <a:lumMod val="10000"/>
                </a:schemeClr>
              </a:solidFill>
            </a:endParaRPr>
          </a:p>
        </p:txBody>
      </p:sp>
      <p:sp>
        <p:nvSpPr>
          <p:cNvPr id="14" name="Rectangle 13">
            <a:extLst>
              <a:ext uri="{FF2B5EF4-FFF2-40B4-BE49-F238E27FC236}">
                <a16:creationId xmlns:a16="http://schemas.microsoft.com/office/drawing/2014/main" id="{F8DDCE17-5DB7-7675-E548-38B609D68D0E}"/>
              </a:ext>
            </a:extLst>
          </p:cNvPr>
          <p:cNvSpPr/>
          <p:nvPr/>
        </p:nvSpPr>
        <p:spPr>
          <a:xfrm>
            <a:off x="2354012" y="2636912"/>
            <a:ext cx="1869779" cy="202974"/>
          </a:xfrm>
          <a:prstGeom prst="rect">
            <a:avLst/>
          </a:prstGeom>
          <a:solidFill>
            <a:srgbClr val="E15E3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cxnSp>
        <p:nvCxnSpPr>
          <p:cNvPr id="16" name="Straight Arrow Connector 15">
            <a:extLst>
              <a:ext uri="{FF2B5EF4-FFF2-40B4-BE49-F238E27FC236}">
                <a16:creationId xmlns:a16="http://schemas.microsoft.com/office/drawing/2014/main" id="{27284FE6-5016-3E8A-83D6-0B90BFD9A139}"/>
              </a:ext>
            </a:extLst>
          </p:cNvPr>
          <p:cNvCxnSpPr>
            <a:cxnSpLocks/>
          </p:cNvCxnSpPr>
          <p:nvPr/>
        </p:nvCxnSpPr>
        <p:spPr>
          <a:xfrm flipH="1" flipV="1">
            <a:off x="1842695" y="2293970"/>
            <a:ext cx="477335" cy="30583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D48A78E-518F-CBEA-67E9-DEE884D29FA9}"/>
              </a:ext>
            </a:extLst>
          </p:cNvPr>
          <p:cNvSpPr txBox="1"/>
          <p:nvPr/>
        </p:nvSpPr>
        <p:spPr bwMode="auto">
          <a:xfrm>
            <a:off x="6423315" y="3463082"/>
            <a:ext cx="1929822" cy="261610"/>
          </a:xfrm>
          <a:prstGeom prst="rect">
            <a:avLst/>
          </a:prstGeom>
          <a:noFill/>
        </p:spPr>
        <p:txBody>
          <a:bodyPr wrap="square">
            <a:spAutoFit/>
          </a:bodyPr>
          <a:lstStyle/>
          <a:p>
            <a:pPr algn="r" fontAlgn="b"/>
            <a:r>
              <a:rPr lang="en-US" sz="1100" b="0" i="0" u="none" strike="noStrike">
                <a:solidFill>
                  <a:schemeClr val="tx1">
                    <a:lumMod val="75000"/>
                  </a:schemeClr>
                </a:solidFill>
                <a:effectLst/>
                <a:latin typeface="Raleway" pitchFamily="2" charset="0"/>
              </a:rPr>
              <a:t>SCE-SAM Gas invoices</a:t>
            </a:r>
            <a:endParaRPr lang="en-GB" sz="1100" b="0" i="0" u="none" strike="noStrike" dirty="0">
              <a:solidFill>
                <a:schemeClr val="tx1">
                  <a:lumMod val="75000"/>
                </a:schemeClr>
              </a:solidFill>
              <a:effectLst/>
              <a:latin typeface="Raleway" pitchFamily="2" charset="0"/>
            </a:endParaRPr>
          </a:p>
        </p:txBody>
      </p:sp>
      <p:sp>
        <p:nvSpPr>
          <p:cNvPr id="7" name="TextBox 6">
            <a:extLst>
              <a:ext uri="{FF2B5EF4-FFF2-40B4-BE49-F238E27FC236}">
                <a16:creationId xmlns:a16="http://schemas.microsoft.com/office/drawing/2014/main" id="{1E820F75-A74D-BCF7-21A5-7F10D94D1751}"/>
              </a:ext>
            </a:extLst>
          </p:cNvPr>
          <p:cNvSpPr txBox="1"/>
          <p:nvPr/>
        </p:nvSpPr>
        <p:spPr bwMode="auto">
          <a:xfrm>
            <a:off x="9310618" y="3509248"/>
            <a:ext cx="1799887" cy="430887"/>
          </a:xfrm>
          <a:prstGeom prst="rect">
            <a:avLst/>
          </a:prstGeom>
          <a:noFill/>
        </p:spPr>
        <p:txBody>
          <a:bodyPr wrap="square" rtlCol="0">
            <a:spAutoFit/>
          </a:bodyPr>
          <a:lstStyle/>
          <a:p>
            <a:pPr algn="r"/>
            <a:r>
              <a:rPr lang="en-US" sz="1100" i="1" dirty="0">
                <a:solidFill>
                  <a:srgbClr val="C00000"/>
                </a:solidFill>
              </a:rPr>
              <a:t>Without the influence of the climate</a:t>
            </a:r>
            <a:endParaRPr lang="en-GB" sz="1100" i="1" dirty="0">
              <a:solidFill>
                <a:srgbClr val="C00000"/>
              </a:solidFill>
            </a:endParaRPr>
          </a:p>
        </p:txBody>
      </p:sp>
      <p:pic>
        <p:nvPicPr>
          <p:cNvPr id="18" name="Graphic 17" descr="Arrow: Rotate right with solid fill">
            <a:extLst>
              <a:ext uri="{FF2B5EF4-FFF2-40B4-BE49-F238E27FC236}">
                <a16:creationId xmlns:a16="http://schemas.microsoft.com/office/drawing/2014/main" id="{D618A66F-6386-5AC0-09FC-4E8989A337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3813838">
            <a:off x="10985958" y="3599508"/>
            <a:ext cx="681254" cy="681254"/>
          </a:xfrm>
          <a:prstGeom prst="rect">
            <a:avLst/>
          </a:prstGeom>
        </p:spPr>
      </p:pic>
      <p:sp>
        <p:nvSpPr>
          <p:cNvPr id="8" name="TextBox 7">
            <a:extLst>
              <a:ext uri="{FF2B5EF4-FFF2-40B4-BE49-F238E27FC236}">
                <a16:creationId xmlns:a16="http://schemas.microsoft.com/office/drawing/2014/main" id="{1AC43AC9-55DD-8192-0887-791A23B8ECEB}"/>
              </a:ext>
            </a:extLst>
          </p:cNvPr>
          <p:cNvSpPr txBox="1"/>
          <p:nvPr/>
        </p:nvSpPr>
        <p:spPr bwMode="auto">
          <a:xfrm>
            <a:off x="715299" y="1988840"/>
            <a:ext cx="5154925" cy="276999"/>
          </a:xfrm>
          <a:prstGeom prst="rect">
            <a:avLst/>
          </a:prstGeom>
          <a:solidFill>
            <a:srgbClr val="FF6600">
              <a:alpha val="29804"/>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200" b="1" dirty="0">
                <a:solidFill>
                  <a:srgbClr val="C00000"/>
                </a:solidFill>
              </a:rPr>
              <a:t>Without the influence of climate</a:t>
            </a:r>
            <a:endParaRPr lang="en-GB" sz="1200" b="1" dirty="0">
              <a:solidFill>
                <a:srgbClr val="C00000"/>
              </a:solidFill>
            </a:endParaRPr>
          </a:p>
        </p:txBody>
      </p:sp>
      <p:grpSp>
        <p:nvGrpSpPr>
          <p:cNvPr id="9" name="Group 8">
            <a:extLst>
              <a:ext uri="{FF2B5EF4-FFF2-40B4-BE49-F238E27FC236}">
                <a16:creationId xmlns:a16="http://schemas.microsoft.com/office/drawing/2014/main" id="{53618DE7-CA7D-DCC7-6ED3-05BD2A842AA2}"/>
              </a:ext>
            </a:extLst>
          </p:cNvPr>
          <p:cNvGrpSpPr/>
          <p:nvPr/>
        </p:nvGrpSpPr>
        <p:grpSpPr>
          <a:xfrm>
            <a:off x="10200456" y="44352"/>
            <a:ext cx="1825313" cy="643140"/>
            <a:chOff x="10200456" y="44352"/>
            <a:chExt cx="1825313" cy="643140"/>
          </a:xfrm>
        </p:grpSpPr>
        <p:sp>
          <p:nvSpPr>
            <p:cNvPr id="13" name="TextBox 12">
              <a:extLst>
                <a:ext uri="{FF2B5EF4-FFF2-40B4-BE49-F238E27FC236}">
                  <a16:creationId xmlns:a16="http://schemas.microsoft.com/office/drawing/2014/main" id="{D62820CA-9A54-6618-23C7-32C04AA0FFBF}"/>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17" name="Graphic 16" descr="Presentation with pie chart with solid fill">
              <a:extLst>
                <a:ext uri="{FF2B5EF4-FFF2-40B4-BE49-F238E27FC236}">
                  <a16:creationId xmlns:a16="http://schemas.microsoft.com/office/drawing/2014/main" id="{92CC8006-8FB6-2B0C-713F-EF23151B75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356022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6B69D2-D3F7-03D6-99BE-6AA41C9F6183}"/>
              </a:ext>
            </a:extLst>
          </p:cNvPr>
          <p:cNvPicPr>
            <a:picLocks noChangeAspect="1"/>
          </p:cNvPicPr>
          <p:nvPr/>
        </p:nvPicPr>
        <p:blipFill rotWithShape="1">
          <a:blip r:embed="rId3">
            <a:alphaModFix amt="85000"/>
          </a:blip>
          <a:srcRect l="444"/>
          <a:stretch/>
        </p:blipFill>
        <p:spPr>
          <a:xfrm>
            <a:off x="20" y="10"/>
            <a:ext cx="12191980" cy="6857990"/>
          </a:xfrm>
          <a:prstGeom prst="rect">
            <a:avLst/>
          </a:prstGeom>
          <a:noFill/>
        </p:spPr>
      </p:pic>
      <p:sp>
        <p:nvSpPr>
          <p:cNvPr id="2" name="Slide Number Placeholder 1" hidden="1">
            <a:extLst>
              <a:ext uri="{FF2B5EF4-FFF2-40B4-BE49-F238E27FC236}">
                <a16:creationId xmlns:a16="http://schemas.microsoft.com/office/drawing/2014/main" id="{4D04BC2C-9A31-F0C5-208E-B5547711B97A}"/>
              </a:ext>
            </a:extLst>
          </p:cNvPr>
          <p:cNvSpPr>
            <a:spLocks noGrp="1"/>
          </p:cNvSpPr>
          <p:nvPr>
            <p:ph type="sldNum" sz="quarter" idx="12"/>
          </p:nvPr>
        </p:nvSpPr>
        <p:spPr/>
        <p:txBody>
          <a:bodyPr/>
          <a:lstStyle/>
          <a:p>
            <a:pPr>
              <a:spcAft>
                <a:spcPts val="600"/>
              </a:spcAft>
              <a:defRPr/>
            </a:pPr>
            <a:fld id="{36B5EA5A-BC32-A742-B11B-8E7414D5B535}" type="slidenum">
              <a:rPr lang="en-US" smtClean="0"/>
              <a:pPr>
                <a:spcAft>
                  <a:spcPts val="600"/>
                </a:spcAft>
                <a:defRPr/>
              </a:pPr>
              <a:t>2</a:t>
            </a:fld>
            <a:endParaRPr lang="en-US"/>
          </a:p>
        </p:txBody>
      </p:sp>
      <p:sp>
        <p:nvSpPr>
          <p:cNvPr id="6" name="Title 5">
            <a:extLst>
              <a:ext uri="{FF2B5EF4-FFF2-40B4-BE49-F238E27FC236}">
                <a16:creationId xmlns:a16="http://schemas.microsoft.com/office/drawing/2014/main" id="{F32F4980-BAF2-7D27-67AD-81E533A0C78A}"/>
              </a:ext>
            </a:extLst>
          </p:cNvPr>
          <p:cNvSpPr>
            <a:spLocks noGrp="1"/>
          </p:cNvSpPr>
          <p:nvPr>
            <p:ph type="title"/>
          </p:nvPr>
        </p:nvSpPr>
        <p:spPr>
          <a:xfrm>
            <a:off x="836984" y="2090079"/>
            <a:ext cx="10515600" cy="1325563"/>
          </a:xfrm>
        </p:spPr>
        <p:txBody>
          <a:bodyPr/>
          <a:lstStyle/>
          <a:p>
            <a:r>
              <a:rPr lang="en-GB" sz="2400" dirty="0">
                <a:solidFill>
                  <a:schemeClr val="bg1"/>
                </a:solidFill>
                <a:latin typeface="Raleway" pitchFamily="2" charset="77"/>
              </a:rPr>
              <a:t>SCE-SAM-IN</a:t>
            </a:r>
          </a:p>
        </p:txBody>
      </p:sp>
      <p:sp>
        <p:nvSpPr>
          <p:cNvPr id="7" name="Content Placeholder 6">
            <a:extLst>
              <a:ext uri="{FF2B5EF4-FFF2-40B4-BE49-F238E27FC236}">
                <a16:creationId xmlns:a16="http://schemas.microsoft.com/office/drawing/2014/main" id="{6883DD91-A973-0AE5-1A45-B7739874E14E}"/>
              </a:ext>
            </a:extLst>
          </p:cNvPr>
          <p:cNvSpPr>
            <a:spLocks noGrp="1"/>
          </p:cNvSpPr>
          <p:nvPr>
            <p:ph idx="1"/>
          </p:nvPr>
        </p:nvSpPr>
        <p:spPr>
          <a:xfrm>
            <a:off x="836984" y="2551556"/>
            <a:ext cx="4344444" cy="2173588"/>
          </a:xfrm>
        </p:spPr>
        <p:txBody>
          <a:bodyPr>
            <a:normAutofit/>
          </a:bodyPr>
          <a:lstStyle/>
          <a:p>
            <a:pPr marL="0" indent="0" algn="just">
              <a:lnSpc>
                <a:spcPct val="120000"/>
              </a:lnSpc>
              <a:buNone/>
            </a:pPr>
            <a:r>
              <a:rPr lang="en-GB" sz="1400" dirty="0">
                <a:solidFill>
                  <a:schemeClr val="bg1"/>
                </a:solidFill>
                <a:latin typeface="Raleway" pitchFamily="2" charset="77"/>
              </a:rPr>
              <a:t>The Infrastructure Section (IN), within the Site Asset Management (SAM) Group in the Site and Civil Engineering (SCE) Department, is in charge of the operation, maintenance, design, tendering and work phases of HVAC, Electrical and Sanitary installations for buildings in the CERN sites.</a:t>
            </a:r>
          </a:p>
        </p:txBody>
      </p:sp>
      <p:sp>
        <p:nvSpPr>
          <p:cNvPr id="9" name="Title 5">
            <a:extLst>
              <a:ext uri="{FF2B5EF4-FFF2-40B4-BE49-F238E27FC236}">
                <a16:creationId xmlns:a16="http://schemas.microsoft.com/office/drawing/2014/main" id="{1CB35EA4-99D7-4EE4-166F-098B1FD2B2B0}"/>
              </a:ext>
            </a:extLst>
          </p:cNvPr>
          <p:cNvSpPr txBox="1">
            <a:spLocks/>
          </p:cNvSpPr>
          <p:nvPr/>
        </p:nvSpPr>
        <p:spPr bwMode="auto">
          <a:xfrm>
            <a:off x="191344" y="864096"/>
            <a:ext cx="11809312" cy="1325563"/>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GB" sz="2800" dirty="0">
                <a:solidFill>
                  <a:schemeClr val="bg1"/>
                </a:solidFill>
                <a:latin typeface="Raleway" pitchFamily="2" charset="77"/>
              </a:rPr>
              <a:t>SITE AND CIVIL ENGINEERING DEPARTMENT</a:t>
            </a:r>
          </a:p>
        </p:txBody>
      </p:sp>
      <p:sp>
        <p:nvSpPr>
          <p:cNvPr id="10" name="Rectangle 9">
            <a:extLst>
              <a:ext uri="{FF2B5EF4-FFF2-40B4-BE49-F238E27FC236}">
                <a16:creationId xmlns:a16="http://schemas.microsoft.com/office/drawing/2014/main" id="{A9D1C122-2CB9-6016-AE71-43150FEB1FB1}"/>
              </a:ext>
            </a:extLst>
          </p:cNvPr>
          <p:cNvSpPr/>
          <p:nvPr/>
        </p:nvSpPr>
        <p:spPr>
          <a:xfrm>
            <a:off x="6322655" y="3927947"/>
            <a:ext cx="3977640" cy="2173589"/>
          </a:xfrm>
          <a:prstGeom prst="rect">
            <a:avLst/>
          </a:prstGeom>
          <a:solidFill>
            <a:schemeClr val="tx2">
              <a:lumMod val="10000"/>
              <a:lumOff val="9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 name="Straight Connector 10">
            <a:extLst>
              <a:ext uri="{FF2B5EF4-FFF2-40B4-BE49-F238E27FC236}">
                <a16:creationId xmlns:a16="http://schemas.microsoft.com/office/drawing/2014/main" id="{3C7F8E84-472B-EE46-A41C-08987E576335}"/>
              </a:ext>
            </a:extLst>
          </p:cNvPr>
          <p:cNvCxnSpPr>
            <a:cxnSpLocks/>
          </p:cNvCxnSpPr>
          <p:nvPr/>
        </p:nvCxnSpPr>
        <p:spPr>
          <a:xfrm>
            <a:off x="2423592" y="1249809"/>
            <a:ext cx="7272808" cy="1213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B669DE0B-A65D-A436-5E5E-782D23383A01}"/>
              </a:ext>
            </a:extLst>
          </p:cNvPr>
          <p:cNvSpPr/>
          <p:nvPr/>
        </p:nvSpPr>
        <p:spPr>
          <a:xfrm>
            <a:off x="7166784" y="2756500"/>
            <a:ext cx="2293938" cy="877834"/>
          </a:xfrm>
          <a:prstGeom prst="rect">
            <a:avLst/>
          </a:prstGeom>
          <a:solidFill>
            <a:srgbClr val="FFFFFF">
              <a:alpha val="85098"/>
            </a:srgbClr>
          </a:solidFill>
          <a:ln w="635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Raleway" pitchFamily="2" charset="77"/>
                <a:cs typeface="Calibri Light" panose="020F0302020204030204" pitchFamily="34" charset="0"/>
              </a:rPr>
              <a:t>Infrastructure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B82A1"/>
                </a:solidFill>
                <a:effectLst/>
                <a:uLnTx/>
                <a:uFillTx/>
                <a:latin typeface="Raleway" pitchFamily="2" charset="77"/>
                <a:cs typeface="Calibri Light" panose="020F0302020204030204" pitchFamily="34" charset="0"/>
              </a:rPr>
              <a:t>[SAM-IN]</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en-US"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SL: Christophe Martel </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1100" b="0" i="0" u="none" strike="noStrike" kern="1200" cap="none" spc="0" normalizeH="0" baseline="0" noProof="0" dirty="0">
                <a:ln>
                  <a:noFill/>
                </a:ln>
                <a:solidFill>
                  <a:srgbClr val="373545"/>
                </a:solidFill>
                <a:effectLst/>
                <a:uLnTx/>
                <a:uFillTx/>
                <a:latin typeface="Raleway" pitchFamily="2" charset="77"/>
                <a:cs typeface="Calibri Light" panose="020F0302020204030204" pitchFamily="34" charset="0"/>
              </a:rPr>
              <a:t>DSL: Guillaume Rouge</a:t>
            </a:r>
          </a:p>
        </p:txBody>
      </p:sp>
      <p:sp>
        <p:nvSpPr>
          <p:cNvPr id="13" name="Rectangle 12">
            <a:extLst>
              <a:ext uri="{FF2B5EF4-FFF2-40B4-BE49-F238E27FC236}">
                <a16:creationId xmlns:a16="http://schemas.microsoft.com/office/drawing/2014/main" id="{C78D864D-AAD0-1E2D-3415-16AE4D0DF343}"/>
              </a:ext>
            </a:extLst>
          </p:cNvPr>
          <p:cNvSpPr/>
          <p:nvPr/>
        </p:nvSpPr>
        <p:spPr>
          <a:xfrm>
            <a:off x="7165991" y="1453243"/>
            <a:ext cx="2295525" cy="936392"/>
          </a:xfrm>
          <a:prstGeom prst="rect">
            <a:avLst/>
          </a:prstGeom>
          <a:solidFill>
            <a:srgbClr val="FFFFFF">
              <a:alpha val="89804"/>
            </a:srgbClr>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Raleway" pitchFamily="2" charset="77"/>
                <a:cs typeface="Calibri Light" panose="020F0302020204030204" pitchFamily="34" charset="0"/>
              </a:rPr>
              <a:t>Site Asset Management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6B82A1"/>
                </a:solidFill>
                <a:effectLst/>
                <a:uLnTx/>
                <a:uFillTx/>
                <a:latin typeface="Raleway" pitchFamily="2" charset="77"/>
                <a:cs typeface="Calibri Light" panose="020F0302020204030204" pitchFamily="34" charset="0"/>
              </a:rPr>
              <a:t>[SAM group]</a:t>
            </a:r>
            <a:endParaRPr kumimoji="0" lang="en-GB" sz="1200" b="0" i="0" u="none" strike="noStrike" kern="1200" cap="none" spc="0" normalizeH="0" baseline="0" noProof="0" dirty="0">
              <a:ln>
                <a:noFill/>
              </a:ln>
              <a:solidFill>
                <a:srgbClr val="6B82A1"/>
              </a:solidFill>
              <a:effectLst/>
              <a:uLnTx/>
              <a:uFillTx/>
              <a:latin typeface="Raleway" pitchFamily="2" charset="77"/>
              <a:cs typeface="Calibri Light" panose="020F0302020204030204" pitchFamily="34" charset="0"/>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en-US" sz="12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GL: Pierre Cardon</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en-US"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DGL: Michael Poehler</a:t>
            </a:r>
          </a:p>
        </p:txBody>
      </p:sp>
      <p:grpSp>
        <p:nvGrpSpPr>
          <p:cNvPr id="14" name="Group 13">
            <a:extLst>
              <a:ext uri="{FF2B5EF4-FFF2-40B4-BE49-F238E27FC236}">
                <a16:creationId xmlns:a16="http://schemas.microsoft.com/office/drawing/2014/main" id="{08C7F8AD-2D5F-FCF7-DF36-335BF3C7BAD3}"/>
              </a:ext>
            </a:extLst>
          </p:cNvPr>
          <p:cNvGrpSpPr/>
          <p:nvPr/>
        </p:nvGrpSpPr>
        <p:grpSpPr>
          <a:xfrm>
            <a:off x="6357799" y="3965845"/>
            <a:ext cx="3911126" cy="2048606"/>
            <a:chOff x="3782090" y="3138437"/>
            <a:chExt cx="4673026" cy="2804565"/>
          </a:xfrm>
        </p:grpSpPr>
        <p:sp>
          <p:nvSpPr>
            <p:cNvPr id="15" name="Rectangle 14">
              <a:extLst>
                <a:ext uri="{FF2B5EF4-FFF2-40B4-BE49-F238E27FC236}">
                  <a16:creationId xmlns:a16="http://schemas.microsoft.com/office/drawing/2014/main" id="{164D0A0F-FAD8-52BA-F6B2-CEFBBF19F3B9}"/>
                </a:ext>
              </a:extLst>
            </p:cNvPr>
            <p:cNvSpPr/>
            <p:nvPr/>
          </p:nvSpPr>
          <p:spPr>
            <a:xfrm>
              <a:off x="5353833" y="3138437"/>
              <a:ext cx="1529541" cy="2799993"/>
            </a:xfrm>
            <a:prstGeom prst="rect">
              <a:avLst/>
            </a:prstGeom>
            <a:solidFill>
              <a:srgbClr val="FFFFFF">
                <a:alpha val="85098"/>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defTabSz="457200" rtl="0">
                <a:spcAft>
                  <a:spcPts val="600"/>
                </a:spcAft>
                <a:defRPr/>
              </a:pPr>
              <a:r>
                <a:rPr lang="en-GB" sz="1200" b="1" kern="1200" dirty="0">
                  <a:solidFill>
                    <a:srgbClr val="002060"/>
                  </a:solidFill>
                  <a:latin typeface="Raleway" pitchFamily="2" charset="77"/>
                  <a:cs typeface="Calibri Light" panose="020F0302020204030204" pitchFamily="34" charset="0"/>
                </a:rPr>
                <a:t>Electrical </a:t>
              </a:r>
              <a:br>
                <a:rPr lang="en-GB" sz="1200" b="1" kern="1200" dirty="0">
                  <a:solidFill>
                    <a:srgbClr val="002060"/>
                  </a:solidFill>
                  <a:latin typeface="Raleway" pitchFamily="2" charset="77"/>
                  <a:cs typeface="Calibri Light" panose="020F0302020204030204" pitchFamily="34" charset="0"/>
                </a:rPr>
              </a:br>
              <a:r>
                <a:rPr lang="en-GB" sz="1200" b="1" kern="1200" dirty="0">
                  <a:solidFill>
                    <a:srgbClr val="002060"/>
                  </a:solidFill>
                  <a:latin typeface="Raleway" pitchFamily="2" charset="77"/>
                  <a:cs typeface="Calibri Light" panose="020F0302020204030204" pitchFamily="34" charset="0"/>
                </a:rPr>
                <a:t>works</a:t>
              </a:r>
            </a:p>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Team referee: </a:t>
              </a:r>
              <a:b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br>
              <a: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Fabien Vincent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Antoine Degeneve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Patrice Sajous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Oeyvind Vangen</a:t>
              </a:r>
              <a:endParaRPr kumimoji="0" lang="en-GB" sz="1200" b="0" i="0" u="none" strike="noStrike" kern="1200" cap="none" spc="0" normalizeH="0" baseline="0" noProof="0" dirty="0">
                <a:ln>
                  <a:noFill/>
                </a:ln>
                <a:solidFill>
                  <a:srgbClr val="6B82A1"/>
                </a:solidFill>
                <a:effectLst/>
                <a:uLnTx/>
                <a:uFillTx/>
                <a:latin typeface="Raleway" pitchFamily="2" charset="77"/>
                <a:cs typeface="Calibri Light" panose="020F0302020204030204" pitchFamily="34" charset="0"/>
              </a:endParaRPr>
            </a:p>
          </p:txBody>
        </p:sp>
        <p:sp>
          <p:nvSpPr>
            <p:cNvPr id="16" name="Rectangle 15">
              <a:extLst>
                <a:ext uri="{FF2B5EF4-FFF2-40B4-BE49-F238E27FC236}">
                  <a16:creationId xmlns:a16="http://schemas.microsoft.com/office/drawing/2014/main" id="{232B4F06-6716-710E-5D87-E5882D2C9651}"/>
                </a:ext>
              </a:extLst>
            </p:cNvPr>
            <p:cNvSpPr/>
            <p:nvPr/>
          </p:nvSpPr>
          <p:spPr>
            <a:xfrm>
              <a:off x="6925577" y="3138437"/>
              <a:ext cx="1529539" cy="2804565"/>
            </a:xfrm>
            <a:prstGeom prst="rect">
              <a:avLst/>
            </a:prstGeom>
            <a:solidFill>
              <a:srgbClr val="FFFFFF">
                <a:alpha val="85098"/>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marR="0" lvl="0" indent="0" algn="ctr" defTabSz="457200" rtl="0" eaLnBrk="1" fontAlgn="auto" latinLnBrk="0" hangingPunct="1">
                <a:lnSpc>
                  <a:spcPct val="100000"/>
                </a:lnSpc>
                <a:spcBef>
                  <a:spcPts val="0"/>
                </a:spcBef>
                <a:spcAft>
                  <a:spcPts val="600"/>
                </a:spcAft>
                <a:buClrTx/>
                <a:buSzTx/>
                <a:buFontTx/>
                <a:buNone/>
                <a:tabLst/>
                <a:defRPr/>
              </a:pPr>
              <a:r>
                <a:rPr lang="en-GB" sz="1200" b="1" kern="1200" dirty="0">
                  <a:solidFill>
                    <a:srgbClr val="002060"/>
                  </a:solidFill>
                  <a:latin typeface="Raleway" pitchFamily="2" charset="77"/>
                  <a:cs typeface="Calibri Light" panose="020F0302020204030204" pitchFamily="34" charset="0"/>
                </a:rPr>
                <a:t>HVAC and sanitary works</a:t>
              </a:r>
            </a:p>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Team referee: </a:t>
              </a:r>
              <a:b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br>
              <a: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Guillaume Rouge</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Thierry Duverger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Morgan Farre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Juan Gomez</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Michela Lagioia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Denis Potard</a:t>
              </a:r>
              <a:endParaRPr kumimoji="0" lang="en-GB" sz="1200" b="0" i="0" u="none" strike="noStrike" kern="1200" cap="none" spc="0" normalizeH="0" baseline="0" noProof="0" dirty="0">
                <a:ln>
                  <a:noFill/>
                </a:ln>
                <a:solidFill>
                  <a:srgbClr val="6B82A1"/>
                </a:solidFill>
                <a:effectLst/>
                <a:uLnTx/>
                <a:uFillTx/>
                <a:latin typeface="Raleway" pitchFamily="2" charset="77"/>
                <a:cs typeface="Calibri Light" panose="020F0302020204030204" pitchFamily="34" charset="0"/>
              </a:endParaRPr>
            </a:p>
          </p:txBody>
        </p:sp>
        <p:sp>
          <p:nvSpPr>
            <p:cNvPr id="17" name="Rectangle 16">
              <a:extLst>
                <a:ext uri="{FF2B5EF4-FFF2-40B4-BE49-F238E27FC236}">
                  <a16:creationId xmlns:a16="http://schemas.microsoft.com/office/drawing/2014/main" id="{F8D1BED6-2F92-7913-94E4-38FBBE59B2C8}"/>
                </a:ext>
              </a:extLst>
            </p:cNvPr>
            <p:cNvSpPr/>
            <p:nvPr/>
          </p:nvSpPr>
          <p:spPr>
            <a:xfrm>
              <a:off x="3782090" y="3138437"/>
              <a:ext cx="1529541" cy="2795244"/>
            </a:xfrm>
            <a:prstGeom prst="rect">
              <a:avLst/>
            </a:prstGeom>
            <a:solidFill>
              <a:srgbClr val="FFFFFF">
                <a:alpha val="85098"/>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marL="0" marR="0" lvl="0" indent="0" algn="ctr" defTabSz="457200" rtl="0" eaLnBrk="1" fontAlgn="auto" latinLnBrk="0" hangingPunct="1">
                <a:lnSpc>
                  <a:spcPct val="100000"/>
                </a:lnSpc>
                <a:spcBef>
                  <a:spcPts val="0"/>
                </a:spcBef>
                <a:spcAft>
                  <a:spcPts val="600"/>
                </a:spcAft>
                <a:buClrTx/>
                <a:buSzTx/>
                <a:buFontTx/>
                <a:buNone/>
                <a:tabLst/>
                <a:defRPr/>
              </a:pPr>
              <a:r>
                <a:rPr lang="en-GB" sz="1200" b="1" kern="1200" dirty="0">
                  <a:solidFill>
                    <a:srgbClr val="002060"/>
                  </a:solidFill>
                  <a:latin typeface="Raleway" pitchFamily="2" charset="77"/>
                  <a:cs typeface="Calibri Light" panose="020F0302020204030204" pitchFamily="34" charset="0"/>
                </a:rPr>
                <a:t>Maintenance and Methods</a:t>
              </a:r>
            </a:p>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Team referee: </a:t>
              </a:r>
            </a:p>
            <a:p>
              <a:pPr marL="0" marR="0" lvl="0" indent="0" algn="ctr" defTabSz="457200" rtl="0" eaLnBrk="1" fontAlgn="auto" latinLnBrk="0" hangingPunct="1">
                <a:lnSpc>
                  <a:spcPts val="1100"/>
                </a:lnSpc>
                <a:spcBef>
                  <a:spcPts val="0"/>
                </a:spcBef>
                <a:spcAft>
                  <a:spcPts val="0"/>
                </a:spcAft>
                <a:buClrTx/>
                <a:buSzTx/>
                <a:buFontTx/>
                <a:buNone/>
                <a:tabLst/>
                <a:defRPr/>
              </a:pPr>
              <a:r>
                <a:rPr kumimoji="0" lang="en-GB" altLang="en-US" sz="1100" b="0" i="0" u="none" strike="noStrike" kern="1200" cap="none" spc="0" normalizeH="0" baseline="0" noProof="0" dirty="0">
                  <a:ln>
                    <a:noFill/>
                  </a:ln>
                  <a:solidFill>
                    <a:prstClr val="black"/>
                  </a:solidFill>
                  <a:effectLst/>
                  <a:uLnTx/>
                  <a:uFillTx/>
                  <a:latin typeface="Raleway" pitchFamily="2" charset="77"/>
                  <a:cs typeface="Calibri Light" panose="020F0302020204030204" pitchFamily="34" charset="0"/>
                </a:rPr>
                <a:t>Christophe Martel </a:t>
              </a:r>
              <a:r>
                <a:rPr kumimoji="0" lang="en-GB" sz="1100" b="0" i="0" u="none" strike="noStrike" kern="1200" cap="none" spc="0" normalizeH="0" baseline="0" noProof="0" dirty="0">
                  <a:ln>
                    <a:noFill/>
                  </a:ln>
                  <a:solidFill>
                    <a:srgbClr val="7F7F7F"/>
                  </a:solidFill>
                  <a:effectLst/>
                  <a:highlight>
                    <a:srgbClr val="D4F6F6"/>
                  </a:highlight>
                  <a:uLnTx/>
                  <a:uFillTx/>
                  <a:latin typeface="Raleway" pitchFamily="2" charset="77"/>
                  <a:cs typeface="Calibri Light" panose="020F0302020204030204" pitchFamily="34"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Gabriel Genamy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Franck Moro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Yoann Obry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Delphine Viallet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endParaRPr>
            </a:p>
          </p:txBody>
        </p:sp>
      </p:grpSp>
      <p:sp>
        <p:nvSpPr>
          <p:cNvPr id="18" name="Rectangle 17">
            <a:extLst>
              <a:ext uri="{FF2B5EF4-FFF2-40B4-BE49-F238E27FC236}">
                <a16:creationId xmlns:a16="http://schemas.microsoft.com/office/drawing/2014/main" id="{2A80D52C-7BDE-89EF-8924-C8CBBC668AD0}"/>
              </a:ext>
            </a:extLst>
          </p:cNvPr>
          <p:cNvSpPr/>
          <p:nvPr/>
        </p:nvSpPr>
        <p:spPr>
          <a:xfrm>
            <a:off x="9532475" y="1909040"/>
            <a:ext cx="1440904" cy="481456"/>
          </a:xfrm>
          <a:prstGeom prst="rect">
            <a:avLst/>
          </a:prstGeom>
          <a:solidFill>
            <a:srgbClr val="FFFFFF">
              <a:alpha val="89804"/>
            </a:srgbClr>
          </a:solid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GB" altLang="en-US" sz="1100" b="1" kern="1200" dirty="0">
                <a:solidFill>
                  <a:srgbClr val="002060"/>
                </a:solidFill>
                <a:latin typeface="Raleway" pitchFamily="2" charset="77"/>
                <a:cs typeface="Calibri Light" panose="020F0302020204030204" pitchFamily="34" charset="0"/>
              </a:rPr>
              <a:t>Admin support </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en-US" sz="1200" b="0" i="0" u="none" strike="noStrike" kern="1200" cap="none" spc="0" normalizeH="0" baseline="0" noProof="0" dirty="0">
                <a:ln>
                  <a:noFill/>
                </a:ln>
                <a:solidFill>
                  <a:srgbClr val="7F7F7F"/>
                </a:solidFill>
                <a:effectLst/>
                <a:uLnTx/>
                <a:uFillTx/>
                <a:latin typeface="Raleway" pitchFamily="2" charset="77"/>
                <a:cs typeface="Calibri Light" panose="020F0302020204030204" pitchFamily="34" charset="0"/>
              </a:rPr>
              <a:t>Christine Alliod</a:t>
            </a:r>
          </a:p>
        </p:txBody>
      </p:sp>
      <p:cxnSp>
        <p:nvCxnSpPr>
          <p:cNvPr id="19" name="Straight Connector 18">
            <a:extLst>
              <a:ext uri="{FF2B5EF4-FFF2-40B4-BE49-F238E27FC236}">
                <a16:creationId xmlns:a16="http://schemas.microsoft.com/office/drawing/2014/main" id="{8F81180E-1BEA-EA48-F0B4-239B34E74A2F}"/>
              </a:ext>
            </a:extLst>
          </p:cNvPr>
          <p:cNvCxnSpPr>
            <a:stCxn id="12" idx="0"/>
            <a:endCxn id="13" idx="2"/>
          </p:cNvCxnSpPr>
          <p:nvPr/>
        </p:nvCxnSpPr>
        <p:spPr>
          <a:xfrm flipV="1">
            <a:off x="8313753" y="2389635"/>
            <a:ext cx="1" cy="366865"/>
          </a:xfrm>
          <a:prstGeom prst="line">
            <a:avLst/>
          </a:prstGeom>
          <a:ln>
            <a:solidFill>
              <a:schemeClr val="bg1"/>
            </a:solidFill>
          </a:ln>
        </p:spPr>
        <p:style>
          <a:lnRef idx="1">
            <a:schemeClr val="accent3"/>
          </a:lnRef>
          <a:fillRef idx="0">
            <a:schemeClr val="accent3"/>
          </a:fillRef>
          <a:effectRef idx="0">
            <a:schemeClr val="accent3"/>
          </a:effectRef>
          <a:fontRef idx="minor">
            <a:schemeClr val="tx1"/>
          </a:fontRef>
        </p:style>
      </p:cxnSp>
      <p:cxnSp>
        <p:nvCxnSpPr>
          <p:cNvPr id="20" name="Straight Connector 19">
            <a:extLst>
              <a:ext uri="{FF2B5EF4-FFF2-40B4-BE49-F238E27FC236}">
                <a16:creationId xmlns:a16="http://schemas.microsoft.com/office/drawing/2014/main" id="{123FFA99-DC4F-856E-437B-0F124224472D}"/>
              </a:ext>
            </a:extLst>
          </p:cNvPr>
          <p:cNvCxnSpPr>
            <a:cxnSpLocks/>
            <a:stCxn id="10" idx="0"/>
            <a:endCxn id="12" idx="2"/>
          </p:cNvCxnSpPr>
          <p:nvPr/>
        </p:nvCxnSpPr>
        <p:spPr>
          <a:xfrm flipV="1">
            <a:off x="8311475" y="3634334"/>
            <a:ext cx="2278" cy="293613"/>
          </a:xfrm>
          <a:prstGeom prst="line">
            <a:avLst/>
          </a:prstGeom>
          <a:ln>
            <a:solidFill>
              <a:schemeClr val="bg1"/>
            </a:solidFill>
          </a:ln>
        </p:spPr>
        <p:style>
          <a:lnRef idx="1">
            <a:schemeClr val="accent3"/>
          </a:lnRef>
          <a:fillRef idx="0">
            <a:schemeClr val="accent3"/>
          </a:fillRef>
          <a:effectRef idx="0">
            <a:schemeClr val="accent3"/>
          </a:effectRef>
          <a:fontRef idx="minor">
            <a:schemeClr val="tx1"/>
          </a:fontRef>
        </p:style>
      </p:cxnSp>
      <p:sp>
        <p:nvSpPr>
          <p:cNvPr id="21" name="TextBox 20">
            <a:extLst>
              <a:ext uri="{FF2B5EF4-FFF2-40B4-BE49-F238E27FC236}">
                <a16:creationId xmlns:a16="http://schemas.microsoft.com/office/drawing/2014/main" id="{EF01E575-8A1C-5D7E-1C1C-9B3B3DDB6AC4}"/>
              </a:ext>
            </a:extLst>
          </p:cNvPr>
          <p:cNvSpPr txBox="1"/>
          <p:nvPr/>
        </p:nvSpPr>
        <p:spPr>
          <a:xfrm>
            <a:off x="6322655" y="6086360"/>
            <a:ext cx="2414444" cy="253916"/>
          </a:xfrm>
          <a:prstGeom prst="rect">
            <a:avLst/>
          </a:prstGeom>
          <a:noFill/>
        </p:spPr>
        <p:txBody>
          <a:bodyPr wrap="none" rtlCol="0">
            <a:spAutoFit/>
          </a:bodyPr>
          <a:lstStyle/>
          <a:p>
            <a:r>
              <a:rPr lang="en-GB" sz="1050" dirty="0">
                <a:solidFill>
                  <a:schemeClr val="bg1"/>
                </a:solidFill>
                <a:latin typeface="Raleway" pitchFamily="2" charset="77"/>
              </a:rPr>
              <a:t>+ support of Temps and Contractors</a:t>
            </a:r>
          </a:p>
        </p:txBody>
      </p:sp>
      <p:sp>
        <p:nvSpPr>
          <p:cNvPr id="25" name="Rectangle 24">
            <a:extLst>
              <a:ext uri="{FF2B5EF4-FFF2-40B4-BE49-F238E27FC236}">
                <a16:creationId xmlns:a16="http://schemas.microsoft.com/office/drawing/2014/main" id="{6D2E2BA3-A2CA-73A6-55F3-F85365FA85AB}"/>
              </a:ext>
            </a:extLst>
          </p:cNvPr>
          <p:cNvSpPr/>
          <p:nvPr/>
        </p:nvSpPr>
        <p:spPr>
          <a:xfrm>
            <a:off x="10268925" y="107631"/>
            <a:ext cx="651611" cy="394567"/>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Graphic 26" descr="Line arrow: Clockwise curve outline">
            <a:extLst>
              <a:ext uri="{FF2B5EF4-FFF2-40B4-BE49-F238E27FC236}">
                <a16:creationId xmlns:a16="http://schemas.microsoft.com/office/drawing/2014/main" id="{C01CF576-D37F-BF4A-BF87-3A724FBC73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5984230">
            <a:off x="9995559" y="608661"/>
            <a:ext cx="514736" cy="514736"/>
          </a:xfrm>
          <a:prstGeom prst="rect">
            <a:avLst/>
          </a:prstGeom>
        </p:spPr>
      </p:pic>
    </p:spTree>
    <p:extLst>
      <p:ext uri="{BB962C8B-B14F-4D97-AF65-F5344CB8AC3E}">
        <p14:creationId xmlns:p14="http://schemas.microsoft.com/office/powerpoint/2010/main" val="3921004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DBD2F9-817E-E170-55F5-B435FA6D2B9F}"/>
              </a:ext>
            </a:extLst>
          </p:cNvPr>
          <p:cNvSpPr>
            <a:spLocks noGrp="1"/>
          </p:cNvSpPr>
          <p:nvPr>
            <p:ph type="sldNum" sz="quarter" idx="12"/>
          </p:nvPr>
        </p:nvSpPr>
        <p:spPr/>
        <p:txBody>
          <a:bodyPr/>
          <a:lstStyle/>
          <a:p>
            <a:pPr>
              <a:defRPr/>
            </a:pPr>
            <a:fld id="{36B5EA5A-BC32-A742-B11B-8E7414D5B535}" type="slidenum">
              <a:rPr lang="en-US" smtClean="0"/>
              <a:t>20</a:t>
            </a:fld>
            <a:endParaRPr lang="en-US"/>
          </a:p>
        </p:txBody>
      </p:sp>
      <p:sp>
        <p:nvSpPr>
          <p:cNvPr id="11" name="TextBox 10">
            <a:extLst>
              <a:ext uri="{FF2B5EF4-FFF2-40B4-BE49-F238E27FC236}">
                <a16:creationId xmlns:a16="http://schemas.microsoft.com/office/drawing/2014/main" id="{8A61D2B6-6838-03C9-C37B-3100DB55B403}"/>
              </a:ext>
            </a:extLst>
          </p:cNvPr>
          <p:cNvSpPr txBox="1"/>
          <p:nvPr/>
        </p:nvSpPr>
        <p:spPr>
          <a:xfrm>
            <a:off x="551384" y="265312"/>
            <a:ext cx="11089232" cy="738664"/>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Meyrin Site </a:t>
            </a:r>
            <a:br>
              <a:rPr lang="en-US" sz="2400" b="1" dirty="0">
                <a:solidFill>
                  <a:schemeClr val="accent1">
                    <a:lumMod val="75000"/>
                  </a:schemeClr>
                </a:solidFill>
                <a:latin typeface="Raleway" pitchFamily="2" charset="0"/>
              </a:rPr>
            </a:br>
            <a:r>
              <a:rPr lang="en-US" dirty="0">
                <a:solidFill>
                  <a:schemeClr val="accent1">
                    <a:lumMod val="75000"/>
                  </a:schemeClr>
                </a:solidFill>
                <a:latin typeface="Raleway" pitchFamily="2" charset="0"/>
              </a:rPr>
              <a:t>Comparison in gas consumption: </a:t>
            </a:r>
            <a:r>
              <a:rPr lang="en-US" b="1" dirty="0">
                <a:solidFill>
                  <a:schemeClr val="accent1">
                    <a:lumMod val="75000"/>
                  </a:schemeClr>
                </a:solidFill>
                <a:latin typeface="Raleway" pitchFamily="2" charset="0"/>
              </a:rPr>
              <a:t>winter seasons 21-22 </a:t>
            </a:r>
            <a:r>
              <a:rPr lang="en-US" sz="1200" b="1" dirty="0">
                <a:solidFill>
                  <a:schemeClr val="accent1">
                    <a:lumMod val="75000"/>
                  </a:schemeClr>
                </a:solidFill>
                <a:latin typeface="Raleway" pitchFamily="2" charset="0"/>
              </a:rPr>
              <a:t>vs</a:t>
            </a:r>
            <a:r>
              <a:rPr lang="en-US" b="1" dirty="0">
                <a:solidFill>
                  <a:schemeClr val="accent1">
                    <a:lumMod val="75000"/>
                  </a:schemeClr>
                </a:solidFill>
                <a:latin typeface="Raleway" pitchFamily="2" charset="0"/>
              </a:rPr>
              <a:t> 22-23</a:t>
            </a:r>
          </a:p>
        </p:txBody>
      </p:sp>
      <p:sp>
        <p:nvSpPr>
          <p:cNvPr id="12" name="TextBox 11">
            <a:extLst>
              <a:ext uri="{FF2B5EF4-FFF2-40B4-BE49-F238E27FC236}">
                <a16:creationId xmlns:a16="http://schemas.microsoft.com/office/drawing/2014/main" id="{84CC6660-210E-994C-ED47-A90C6FE004D6}"/>
              </a:ext>
            </a:extLst>
          </p:cNvPr>
          <p:cNvSpPr txBox="1"/>
          <p:nvPr/>
        </p:nvSpPr>
        <p:spPr bwMode="auto">
          <a:xfrm>
            <a:off x="335360" y="4916662"/>
            <a:ext cx="4672113" cy="738664"/>
          </a:xfrm>
          <a:prstGeom prst="rect">
            <a:avLst/>
          </a:prstGeom>
          <a:noFill/>
        </p:spPr>
        <p:txBody>
          <a:bodyPr wrap="square" rtlCol="0">
            <a:spAutoFit/>
          </a:bodyPr>
          <a:lstStyle/>
          <a:p>
            <a:r>
              <a:rPr lang="en-US" sz="1400" b="1" dirty="0">
                <a:solidFill>
                  <a:schemeClr val="bg2">
                    <a:lumMod val="10000"/>
                  </a:schemeClr>
                </a:solidFill>
                <a:latin typeface="Raleway" pitchFamily="2" charset="0"/>
              </a:rPr>
              <a:t>Run of the Heating District</a:t>
            </a:r>
            <a:r>
              <a:rPr lang="en-US" sz="1400" dirty="0">
                <a:solidFill>
                  <a:schemeClr val="bg2">
                    <a:lumMod val="10000"/>
                  </a:schemeClr>
                </a:solidFill>
                <a:latin typeface="Raleway" pitchFamily="2" charset="0"/>
              </a:rPr>
              <a:t>:</a:t>
            </a:r>
          </a:p>
          <a:p>
            <a:pPr marL="285750" indent="-285750">
              <a:buFont typeface="Arial" panose="020B0604020202020204" pitchFamily="34" charset="0"/>
              <a:buChar char="•"/>
            </a:pPr>
            <a:r>
              <a:rPr lang="en-US" sz="1400" dirty="0">
                <a:solidFill>
                  <a:schemeClr val="accent6">
                    <a:lumMod val="60000"/>
                    <a:lumOff val="40000"/>
                  </a:schemeClr>
                </a:solidFill>
                <a:latin typeface="Raleway" pitchFamily="2" charset="0"/>
              </a:rPr>
              <a:t> </a:t>
            </a:r>
            <a:r>
              <a:rPr lang="en-US" sz="1400" dirty="0">
                <a:solidFill>
                  <a:schemeClr val="bg2">
                    <a:lumMod val="10000"/>
                  </a:schemeClr>
                </a:solidFill>
                <a:latin typeface="Raleway" pitchFamily="2" charset="0"/>
              </a:rPr>
              <a:t>Season 2021-22: October 2021 - May 2022</a:t>
            </a:r>
          </a:p>
          <a:p>
            <a:pPr marL="285750" indent="-285750">
              <a:buFont typeface="Arial" panose="020B0604020202020204" pitchFamily="34" charset="0"/>
              <a:buChar char="•"/>
            </a:pPr>
            <a:r>
              <a:rPr lang="en-US" sz="1400" dirty="0">
                <a:solidFill>
                  <a:srgbClr val="FFC000"/>
                </a:solidFill>
                <a:latin typeface="Raleway" pitchFamily="2" charset="0"/>
              </a:rPr>
              <a:t> </a:t>
            </a:r>
            <a:r>
              <a:rPr lang="en-US" sz="1400" dirty="0">
                <a:solidFill>
                  <a:schemeClr val="bg2">
                    <a:lumMod val="10000"/>
                  </a:schemeClr>
                </a:solidFill>
                <a:latin typeface="Raleway" pitchFamily="2" charset="0"/>
              </a:rPr>
              <a:t>Season 2022-2023: November 2022 – April 2023</a:t>
            </a:r>
            <a:endParaRPr lang="en-GB" sz="1400" dirty="0">
              <a:solidFill>
                <a:schemeClr val="bg2">
                  <a:lumMod val="10000"/>
                </a:schemeClr>
              </a:solidFill>
              <a:latin typeface="Raleway" pitchFamily="2" charset="0"/>
            </a:endParaRPr>
          </a:p>
        </p:txBody>
      </p:sp>
      <p:sp>
        <p:nvSpPr>
          <p:cNvPr id="17" name="TextBox 16">
            <a:extLst>
              <a:ext uri="{FF2B5EF4-FFF2-40B4-BE49-F238E27FC236}">
                <a16:creationId xmlns:a16="http://schemas.microsoft.com/office/drawing/2014/main" id="{91BF3464-BB75-3105-3A47-3CA5ECEA395A}"/>
              </a:ext>
            </a:extLst>
          </p:cNvPr>
          <p:cNvSpPr txBox="1"/>
          <p:nvPr/>
        </p:nvSpPr>
        <p:spPr bwMode="auto">
          <a:xfrm>
            <a:off x="479376" y="4119295"/>
            <a:ext cx="2447151" cy="523220"/>
          </a:xfrm>
          <a:prstGeom prst="rect">
            <a:avLst/>
          </a:prstGeom>
          <a:noFill/>
        </p:spPr>
        <p:txBody>
          <a:bodyPr wrap="square" rtlCol="0">
            <a:spAutoFit/>
          </a:bodyPr>
          <a:lstStyle/>
          <a:p>
            <a:r>
              <a:rPr lang="en-US" sz="1200" b="1" dirty="0">
                <a:solidFill>
                  <a:srgbClr val="000000"/>
                </a:solidFill>
              </a:rPr>
              <a:t>Reduction from winter 21-22 to winter 22-23: </a:t>
            </a:r>
            <a:r>
              <a:rPr lang="en-US" sz="1600" b="1" dirty="0">
                <a:solidFill>
                  <a:srgbClr val="C00000"/>
                </a:solidFill>
              </a:rPr>
              <a:t>- 38%</a:t>
            </a:r>
            <a:endParaRPr lang="en-GB" sz="1200" b="1" dirty="0">
              <a:solidFill>
                <a:srgbClr val="C00000"/>
              </a:solidFill>
            </a:endParaRPr>
          </a:p>
        </p:txBody>
      </p:sp>
      <p:graphicFrame>
        <p:nvGraphicFramePr>
          <p:cNvPr id="19" name="Table 18">
            <a:extLst>
              <a:ext uri="{FF2B5EF4-FFF2-40B4-BE49-F238E27FC236}">
                <a16:creationId xmlns:a16="http://schemas.microsoft.com/office/drawing/2014/main" id="{2DA17197-6D78-0073-7149-C88F79F067A1}"/>
              </a:ext>
            </a:extLst>
          </p:cNvPr>
          <p:cNvGraphicFramePr>
            <a:graphicFrameLocks noGrp="1"/>
          </p:cNvGraphicFramePr>
          <p:nvPr>
            <p:extLst>
              <p:ext uri="{D42A27DB-BD31-4B8C-83A1-F6EECF244321}">
                <p14:modId xmlns:p14="http://schemas.microsoft.com/office/powerpoint/2010/main" val="2358520104"/>
              </p:ext>
            </p:extLst>
          </p:nvPr>
        </p:nvGraphicFramePr>
        <p:xfrm>
          <a:off x="494562" y="1776841"/>
          <a:ext cx="2803376" cy="2200275"/>
        </p:xfrm>
        <a:graphic>
          <a:graphicData uri="http://schemas.openxmlformats.org/drawingml/2006/table">
            <a:tbl>
              <a:tblPr>
                <a:tableStyleId>{88D326A9-A81B-9881-C969-13F38E75D658}</a:tableStyleId>
              </a:tblPr>
              <a:tblGrid>
                <a:gridCol w="700844">
                  <a:extLst>
                    <a:ext uri="{9D8B030D-6E8A-4147-A177-3AD203B41FA5}">
                      <a16:colId xmlns:a16="http://schemas.microsoft.com/office/drawing/2014/main" val="1964728637"/>
                    </a:ext>
                  </a:extLst>
                </a:gridCol>
                <a:gridCol w="700844">
                  <a:extLst>
                    <a:ext uri="{9D8B030D-6E8A-4147-A177-3AD203B41FA5}">
                      <a16:colId xmlns:a16="http://schemas.microsoft.com/office/drawing/2014/main" val="2321892588"/>
                    </a:ext>
                  </a:extLst>
                </a:gridCol>
                <a:gridCol w="700844">
                  <a:extLst>
                    <a:ext uri="{9D8B030D-6E8A-4147-A177-3AD203B41FA5}">
                      <a16:colId xmlns:a16="http://schemas.microsoft.com/office/drawing/2014/main" val="779869647"/>
                    </a:ext>
                  </a:extLst>
                </a:gridCol>
                <a:gridCol w="700844">
                  <a:extLst>
                    <a:ext uri="{9D8B030D-6E8A-4147-A177-3AD203B41FA5}">
                      <a16:colId xmlns:a16="http://schemas.microsoft.com/office/drawing/2014/main" val="1552383281"/>
                    </a:ext>
                  </a:extLst>
                </a:gridCol>
              </a:tblGrid>
              <a:tr h="200025">
                <a:tc gridSpan="3">
                  <a:txBody>
                    <a:bodyPr/>
                    <a:lstStyle/>
                    <a:p>
                      <a:pPr marL="0" algn="ctr" defTabSz="914400" eaLnBrk="1" fontAlgn="b" hangingPunct="1"/>
                      <a:r>
                        <a:rPr lang="en-GB" sz="1100" b="1" u="none" strike="noStrike" dirty="0">
                          <a:solidFill>
                            <a:schemeClr val="bg1"/>
                          </a:solidFill>
                          <a:effectLst/>
                          <a:latin typeface="+mn-lt"/>
                          <a:ea typeface="+mn-ea"/>
                          <a:cs typeface="+mn-cs"/>
                        </a:rPr>
                        <a:t>Gas consumption [MWh]</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tc hMerge="1">
                  <a:txBody>
                    <a:bodyPr/>
                    <a:lstStyle/>
                    <a:p>
                      <a:endParaRPr lang="en-GB"/>
                    </a:p>
                  </a:txBody>
                  <a:tcPr/>
                </a:tc>
                <a:tc hMerge="1">
                  <a:txBody>
                    <a:bodyPr/>
                    <a:lstStyle/>
                    <a:p>
                      <a:endParaRPr lang="en-GB"/>
                    </a:p>
                  </a:txBody>
                  <a:tcPr/>
                </a:tc>
                <a:tc>
                  <a:txBody>
                    <a:bodyPr/>
                    <a:lstStyle/>
                    <a:p>
                      <a:pPr marL="0" algn="ctr" defTabSz="914400" eaLnBrk="1" fontAlgn="b" hangingPunct="1"/>
                      <a:r>
                        <a:rPr lang="en-GB" sz="1100" b="1" u="none" strike="noStrike" dirty="0">
                          <a:solidFill>
                            <a:schemeClr val="bg1"/>
                          </a:solidFill>
                          <a:effectLst/>
                          <a:latin typeface="+mn-lt"/>
                          <a:ea typeface="+mn-ea"/>
                          <a:cs typeface="+mn-cs"/>
                        </a:rPr>
                        <a:t>Saving</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1363246804"/>
                  </a:ext>
                </a:extLst>
              </a:tr>
              <a:tr h="200025">
                <a:tc>
                  <a:txBody>
                    <a:bodyPr/>
                    <a:lstStyle/>
                    <a:p>
                      <a:pPr marL="0" algn="ctr" defTabSz="914400" eaLnBrk="1" fontAlgn="b" hangingPunct="1"/>
                      <a:r>
                        <a:rPr lang="en-GB" sz="1100" b="1" u="none" strike="noStrike" dirty="0">
                          <a:solidFill>
                            <a:schemeClr val="bg1"/>
                          </a:solidFill>
                          <a:effectLst/>
                          <a:latin typeface="+mn-lt"/>
                          <a:ea typeface="+mn-ea"/>
                          <a:cs typeface="+mn-cs"/>
                        </a:rPr>
                        <a:t>Month</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tc>
                  <a:txBody>
                    <a:bodyPr/>
                    <a:lstStyle/>
                    <a:p>
                      <a:pPr marL="0" algn="ctr" defTabSz="914400" eaLnBrk="1" fontAlgn="b" hangingPunct="1"/>
                      <a:r>
                        <a:rPr lang="en-GB" sz="1100" b="1" u="none" strike="noStrike" dirty="0">
                          <a:solidFill>
                            <a:schemeClr val="bg1"/>
                          </a:solidFill>
                          <a:effectLst/>
                          <a:latin typeface="+mn-lt"/>
                          <a:ea typeface="+mn-ea"/>
                          <a:cs typeface="+mn-cs"/>
                        </a:rPr>
                        <a:t>2021-2022</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lumMod val="60000"/>
                        <a:lumOff val="40000"/>
                      </a:schemeClr>
                    </a:solidFill>
                  </a:tcPr>
                </a:tc>
                <a:tc>
                  <a:txBody>
                    <a:bodyPr/>
                    <a:lstStyle/>
                    <a:p>
                      <a:pPr marL="0" algn="ctr" defTabSz="914400" eaLnBrk="1" fontAlgn="b" hangingPunct="1"/>
                      <a:r>
                        <a:rPr lang="en-GB" sz="1100" b="1" u="none" strike="noStrike" dirty="0">
                          <a:solidFill>
                            <a:schemeClr val="bg1"/>
                          </a:solidFill>
                          <a:effectLst/>
                          <a:latin typeface="+mn-lt"/>
                          <a:ea typeface="+mn-ea"/>
                          <a:cs typeface="+mn-cs"/>
                        </a:rPr>
                        <a:t>2022-2023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rgbClr val="FFC000"/>
                    </a:solidFill>
                  </a:tcPr>
                </a:tc>
                <a:tc>
                  <a:txBody>
                    <a:bodyPr/>
                    <a:lstStyle/>
                    <a:p>
                      <a:pPr marL="0" algn="ctr" defTabSz="914400" eaLnBrk="1" fontAlgn="b" hangingPunct="1"/>
                      <a:r>
                        <a:rPr lang="en-GB" sz="1100" b="1" u="none" strike="noStrike" dirty="0">
                          <a:solidFill>
                            <a:schemeClr val="bg1"/>
                          </a:solidFill>
                          <a:effectLst/>
                          <a:latin typeface="+mn-lt"/>
                          <a:ea typeface="+mn-ea"/>
                          <a:cs typeface="+mn-cs"/>
                        </a:rPr>
                        <a:t>MWh</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3683276932"/>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October</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5,278.0</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149.5</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5,128.51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636291610"/>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November</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7,422.3</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3,906.4</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3,515.85</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2163736022"/>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December</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9,670.6</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5,341.9</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4,328.75</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378417209"/>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January</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9,751.8</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6,516.4</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3,235.39</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665690102"/>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February</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7,653.7</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6,499.6</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1,154.13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4025679606"/>
                  </a:ext>
                </a:extLst>
              </a:tr>
              <a:tr h="200025">
                <a:tc>
                  <a:txBody>
                    <a:bodyPr/>
                    <a:lstStyle/>
                    <a:p>
                      <a:pPr marL="0" algn="ctr" defTabSz="914400" eaLnBrk="1" fontAlgn="b" hangingPunct="1"/>
                      <a:r>
                        <a:rPr lang="en-GB" sz="1100" b="0" u="none" strike="noStrike" dirty="0">
                          <a:solidFill>
                            <a:schemeClr val="bg2">
                              <a:lumMod val="10000"/>
                            </a:schemeClr>
                          </a:solidFill>
                          <a:effectLst/>
                          <a:latin typeface="+mn-lt"/>
                          <a:ea typeface="+mn-ea"/>
                          <a:cs typeface="+mn-cs"/>
                        </a:rPr>
                        <a:t>March</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7,062.0</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5,975.2</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1,086.82</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extLst>
                  <a:ext uri="{0D108BD9-81ED-4DB2-BD59-A6C34878D82A}">
                    <a16:rowId xmlns:a16="http://schemas.microsoft.com/office/drawing/2014/main" val="729642320"/>
                  </a:ext>
                </a:extLst>
              </a:tr>
              <a:tr h="200025">
                <a:tc>
                  <a:txBody>
                    <a:bodyPr/>
                    <a:lstStyle/>
                    <a:p>
                      <a:pPr marL="0" algn="ctr" defTabSz="914400" eaLnBrk="1" fontAlgn="b" hangingPunct="1"/>
                      <a:r>
                        <a:rPr lang="en-US" sz="1100" b="0" u="none" strike="noStrike" dirty="0">
                          <a:solidFill>
                            <a:schemeClr val="bg2">
                              <a:lumMod val="10000"/>
                            </a:schemeClr>
                          </a:solidFill>
                          <a:effectLst/>
                          <a:latin typeface="+mn-lt"/>
                          <a:ea typeface="+mn-ea"/>
                          <a:cs typeface="+mn-cs"/>
                        </a:rPr>
                        <a:t>April</a:t>
                      </a:r>
                      <a:endParaRPr lang="en-GB" sz="1100" b="0" u="none" strike="noStrike" dirty="0">
                        <a:solidFill>
                          <a:schemeClr val="bg2">
                            <a:lumMod val="10000"/>
                          </a:schemeClr>
                        </a:solidFill>
                        <a:effectLst/>
                        <a:latin typeface="+mn-lt"/>
                        <a:ea typeface="+mn-ea"/>
                        <a:cs typeface="+mn-cs"/>
                      </a:endParaRP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ctr"/>
                      <a:r>
                        <a:rPr lang="en-GB" sz="1200" b="0" i="0" u="none" strike="noStrike">
                          <a:solidFill>
                            <a:srgbClr val="000000"/>
                          </a:solidFill>
                          <a:effectLst/>
                          <a:latin typeface="Calibri" panose="020F0502020204030204" pitchFamily="34" charset="0"/>
                        </a:rPr>
                        <a:t>5,187.4</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ctr"/>
                      <a:r>
                        <a:rPr lang="en-GB" sz="1200" b="0" i="0" u="none" strike="noStrike">
                          <a:solidFill>
                            <a:srgbClr val="000000"/>
                          </a:solidFill>
                          <a:effectLst/>
                          <a:latin typeface="Calibri" panose="020F0502020204030204" pitchFamily="34" charset="0"/>
                        </a:rPr>
                        <a:t>4,313.6</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873.81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13148208"/>
                  </a:ext>
                </a:extLst>
              </a:tr>
              <a:tr h="200025">
                <a:tc>
                  <a:txBody>
                    <a:bodyPr/>
                    <a:lstStyle/>
                    <a:p>
                      <a:pPr marL="0" algn="ctr" defTabSz="914400" eaLnBrk="1" fontAlgn="b" hangingPunct="1"/>
                      <a:r>
                        <a:rPr lang="en-US" sz="1100" b="0" u="none" strike="noStrike" dirty="0">
                          <a:solidFill>
                            <a:schemeClr val="bg2">
                              <a:lumMod val="10000"/>
                            </a:schemeClr>
                          </a:solidFill>
                          <a:effectLst/>
                          <a:latin typeface="+mn-lt"/>
                          <a:ea typeface="+mn-ea"/>
                          <a:cs typeface="+mn-cs"/>
                        </a:rPr>
                        <a:t>May</a:t>
                      </a:r>
                      <a:endParaRPr lang="en-GB" sz="1100" b="0" u="none" strike="noStrike" dirty="0">
                        <a:solidFill>
                          <a:schemeClr val="bg2">
                            <a:lumMod val="10000"/>
                          </a:schemeClr>
                        </a:solidFill>
                        <a:effectLst/>
                        <a:latin typeface="+mn-lt"/>
                        <a:ea typeface="+mn-ea"/>
                        <a:cs typeface="+mn-cs"/>
                      </a:endParaRP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ctr"/>
                      <a:r>
                        <a:rPr lang="en-GB" sz="1200" b="0" i="0" u="none" strike="noStrike">
                          <a:solidFill>
                            <a:srgbClr val="000000"/>
                          </a:solidFill>
                          <a:effectLst/>
                          <a:latin typeface="Calibri" panose="020F0502020204030204" pitchFamily="34" charset="0"/>
                        </a:rPr>
                        <a:t>1,042.0</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ctr"/>
                      <a:r>
                        <a:rPr lang="en-GB" sz="1200" b="0" i="0" u="none" strike="noStrike">
                          <a:solidFill>
                            <a:srgbClr val="000000"/>
                          </a:solidFill>
                          <a:effectLst/>
                          <a:latin typeface="Calibri" panose="020F0502020204030204" pitchFamily="34" charset="0"/>
                        </a:rPr>
                        <a:t>0.0</a:t>
                      </a:r>
                    </a:p>
                  </a:txBody>
                  <a:tcPr marL="0" marR="0" marT="0"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1,042.02</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51341887"/>
                  </a:ext>
                </a:extLst>
              </a:tr>
              <a:tr h="200025">
                <a:tc>
                  <a:txBody>
                    <a:bodyPr/>
                    <a:lstStyle/>
                    <a:p>
                      <a:pPr algn="ctr" fontAlgn="b"/>
                      <a:r>
                        <a:rPr lang="en-US" sz="1100" b="1" u="none" strike="noStrike" dirty="0">
                          <a:solidFill>
                            <a:schemeClr val="bg2">
                              <a:lumMod val="10000"/>
                            </a:schemeClr>
                          </a:solidFill>
                          <a:effectLst/>
                          <a:latin typeface="+mn-lt"/>
                          <a:ea typeface="+mn-ea"/>
                          <a:cs typeface="+mn-cs"/>
                        </a:rPr>
                        <a:t>TOTAL</a:t>
                      </a:r>
                      <a:endParaRPr lang="en-GB" sz="1100" b="1" u="none" strike="noStrike" dirty="0">
                        <a:solidFill>
                          <a:schemeClr val="bg2">
                            <a:lumMod val="10000"/>
                          </a:schemeClr>
                        </a:solidFill>
                        <a:effectLst/>
                        <a:latin typeface="+mn-lt"/>
                        <a:ea typeface="+mn-ea"/>
                        <a:cs typeface="+mn-cs"/>
                      </a:endParaRP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1" i="0" u="none" strike="noStrike" dirty="0">
                          <a:solidFill>
                            <a:srgbClr val="000000"/>
                          </a:solidFill>
                          <a:effectLst/>
                          <a:latin typeface="Calibri" panose="020F0502020204030204" pitchFamily="34" charset="0"/>
                        </a:rPr>
                        <a:t>53,067.9</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1" i="0" u="none" strike="noStrike" dirty="0">
                          <a:solidFill>
                            <a:srgbClr val="000000"/>
                          </a:solidFill>
                          <a:effectLst/>
                          <a:latin typeface="Calibri" panose="020F0502020204030204" pitchFamily="34" charset="0"/>
                        </a:rPr>
                        <a:t>32,702.6</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1" i="0" u="none" strike="noStrike" dirty="0">
                          <a:solidFill>
                            <a:srgbClr val="000000"/>
                          </a:solidFill>
                          <a:effectLst/>
                          <a:latin typeface="Calibri" panose="020F0502020204030204" pitchFamily="34" charset="0"/>
                        </a:rPr>
                        <a:t>20,365.26</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45397073"/>
                  </a:ext>
                </a:extLst>
              </a:tr>
            </a:tbl>
          </a:graphicData>
        </a:graphic>
      </p:graphicFrame>
      <p:sp>
        <p:nvSpPr>
          <p:cNvPr id="20" name="Oval 19">
            <a:extLst>
              <a:ext uri="{FF2B5EF4-FFF2-40B4-BE49-F238E27FC236}">
                <a16:creationId xmlns:a16="http://schemas.microsoft.com/office/drawing/2014/main" id="{F9FF63FE-78CD-97B9-B4D2-C991797E7D84}"/>
              </a:ext>
            </a:extLst>
          </p:cNvPr>
          <p:cNvSpPr/>
          <p:nvPr/>
        </p:nvSpPr>
        <p:spPr>
          <a:xfrm>
            <a:off x="2584543" y="3771246"/>
            <a:ext cx="753681" cy="26095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raphic 20" descr="Line arrow: Counter-clockwise curve outline">
            <a:extLst>
              <a:ext uri="{FF2B5EF4-FFF2-40B4-BE49-F238E27FC236}">
                <a16:creationId xmlns:a16="http://schemas.microsoft.com/office/drawing/2014/main" id="{BE4BD6CD-C6C2-692A-2D92-C336D14E13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253201" flipV="1">
            <a:off x="2816585" y="3850990"/>
            <a:ext cx="539907" cy="539907"/>
          </a:xfrm>
          <a:prstGeom prst="rect">
            <a:avLst/>
          </a:prstGeom>
        </p:spPr>
      </p:pic>
      <p:sp>
        <p:nvSpPr>
          <p:cNvPr id="25" name="TextBox 24">
            <a:extLst>
              <a:ext uri="{FF2B5EF4-FFF2-40B4-BE49-F238E27FC236}">
                <a16:creationId xmlns:a16="http://schemas.microsoft.com/office/drawing/2014/main" id="{FFA0BBCC-FC27-92CA-6578-CC262E5A728F}"/>
              </a:ext>
            </a:extLst>
          </p:cNvPr>
          <p:cNvSpPr txBox="1"/>
          <p:nvPr/>
        </p:nvSpPr>
        <p:spPr bwMode="auto">
          <a:xfrm>
            <a:off x="494562" y="1268760"/>
            <a:ext cx="7117882" cy="350551"/>
          </a:xfrm>
          <a:prstGeom prst="rect">
            <a:avLst/>
          </a:prstGeom>
          <a:solidFill>
            <a:srgbClr val="33CCCC">
              <a:alpha val="30196"/>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a:t>From SCE-SAM Gas Invoices:</a:t>
            </a:r>
            <a:endParaRPr lang="en-GB" sz="1600" b="1" dirty="0"/>
          </a:p>
        </p:txBody>
      </p:sp>
      <p:sp>
        <p:nvSpPr>
          <p:cNvPr id="26" name="TextBox 25">
            <a:extLst>
              <a:ext uri="{FF2B5EF4-FFF2-40B4-BE49-F238E27FC236}">
                <a16:creationId xmlns:a16="http://schemas.microsoft.com/office/drawing/2014/main" id="{9E4628BB-AAE9-468E-E473-B54C30049011}"/>
              </a:ext>
            </a:extLst>
          </p:cNvPr>
          <p:cNvSpPr txBox="1"/>
          <p:nvPr/>
        </p:nvSpPr>
        <p:spPr bwMode="auto">
          <a:xfrm>
            <a:off x="7767025" y="1284110"/>
            <a:ext cx="3989700" cy="338554"/>
          </a:xfrm>
          <a:prstGeom prst="rect">
            <a:avLst/>
          </a:prstGeom>
          <a:solidFill>
            <a:srgbClr val="FF6600">
              <a:alpha val="29804"/>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a:solidFill>
                  <a:srgbClr val="C00000"/>
                </a:solidFill>
              </a:rPr>
              <a:t>Without the influence of climate</a:t>
            </a:r>
            <a:endParaRPr lang="en-GB" sz="1600" b="1" dirty="0">
              <a:solidFill>
                <a:srgbClr val="C00000"/>
              </a:solidFill>
            </a:endParaRPr>
          </a:p>
        </p:txBody>
      </p:sp>
      <p:sp>
        <p:nvSpPr>
          <p:cNvPr id="28" name="TextBox 27">
            <a:extLst>
              <a:ext uri="{FF2B5EF4-FFF2-40B4-BE49-F238E27FC236}">
                <a16:creationId xmlns:a16="http://schemas.microsoft.com/office/drawing/2014/main" id="{D014F477-2DAE-E494-B39A-0D2911685085}"/>
              </a:ext>
            </a:extLst>
          </p:cNvPr>
          <p:cNvSpPr txBox="1"/>
          <p:nvPr/>
        </p:nvSpPr>
        <p:spPr bwMode="auto">
          <a:xfrm>
            <a:off x="7844798" y="4416042"/>
            <a:ext cx="3994485" cy="507831"/>
          </a:xfrm>
          <a:prstGeom prst="rect">
            <a:avLst/>
          </a:prstGeom>
          <a:noFill/>
        </p:spPr>
        <p:txBody>
          <a:bodyPr wrap="square" rtlCol="0">
            <a:spAutoFit/>
          </a:bodyPr>
          <a:lstStyle/>
          <a:p>
            <a:r>
              <a:rPr lang="en-US" sz="1100" b="1" dirty="0">
                <a:solidFill>
                  <a:schemeClr val="bg2">
                    <a:lumMod val="10000"/>
                  </a:schemeClr>
                </a:solidFill>
                <a:latin typeface="Raleway" pitchFamily="2" charset="0"/>
              </a:rPr>
              <a:t>Total corrected reduction from winter 21-22 to winter 22-23</a:t>
            </a:r>
            <a:r>
              <a:rPr lang="en-US" sz="1100" b="1" dirty="0">
                <a:solidFill>
                  <a:srgbClr val="006600"/>
                </a:solidFill>
                <a:latin typeface="Raleway" pitchFamily="2" charset="0"/>
              </a:rPr>
              <a:t>: </a:t>
            </a:r>
            <a:r>
              <a:rPr lang="en-US" sz="1600" b="1" dirty="0">
                <a:solidFill>
                  <a:srgbClr val="C00000"/>
                </a:solidFill>
                <a:latin typeface="Raleway" pitchFamily="2" charset="0"/>
              </a:rPr>
              <a:t>-31%</a:t>
            </a:r>
            <a:endParaRPr lang="en-GB" sz="1100" b="1" dirty="0">
              <a:solidFill>
                <a:srgbClr val="C00000"/>
              </a:solidFill>
              <a:latin typeface="Raleway" pitchFamily="2" charset="0"/>
            </a:endParaRPr>
          </a:p>
        </p:txBody>
      </p:sp>
      <p:sp>
        <p:nvSpPr>
          <p:cNvPr id="31" name="Rectangle 30">
            <a:extLst>
              <a:ext uri="{FF2B5EF4-FFF2-40B4-BE49-F238E27FC236}">
                <a16:creationId xmlns:a16="http://schemas.microsoft.com/office/drawing/2014/main" id="{45F9CB4F-E140-05A1-225F-766B305438E3}"/>
              </a:ext>
            </a:extLst>
          </p:cNvPr>
          <p:cNvSpPr/>
          <p:nvPr/>
        </p:nvSpPr>
        <p:spPr>
          <a:xfrm>
            <a:off x="8184232" y="1988840"/>
            <a:ext cx="1800200" cy="216024"/>
          </a:xfrm>
          <a:prstGeom prst="rect">
            <a:avLst/>
          </a:prstGeom>
          <a:solidFill>
            <a:srgbClr val="E15E3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34" name="Graphic 33" descr="Magnifying glass with solid fill">
            <a:extLst>
              <a:ext uri="{FF2B5EF4-FFF2-40B4-BE49-F238E27FC236}">
                <a16:creationId xmlns:a16="http://schemas.microsoft.com/office/drawing/2014/main" id="{4114E157-0DE1-23E1-27D3-45934EEEC5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09557" y="332656"/>
            <a:ext cx="325064" cy="325064"/>
          </a:xfrm>
          <a:prstGeom prst="rect">
            <a:avLst/>
          </a:prstGeom>
        </p:spPr>
      </p:pic>
      <p:pic>
        <p:nvPicPr>
          <p:cNvPr id="7" name="Picture 6">
            <a:extLst>
              <a:ext uri="{FF2B5EF4-FFF2-40B4-BE49-F238E27FC236}">
                <a16:creationId xmlns:a16="http://schemas.microsoft.com/office/drawing/2014/main" id="{6132D940-457D-0736-9CF1-EBB14388796C}"/>
              </a:ext>
            </a:extLst>
          </p:cNvPr>
          <p:cNvPicPr>
            <a:picLocks noChangeAspect="1"/>
          </p:cNvPicPr>
          <p:nvPr/>
        </p:nvPicPr>
        <p:blipFill>
          <a:blip r:embed="rId7"/>
          <a:stretch>
            <a:fillRect/>
          </a:stretch>
        </p:blipFill>
        <p:spPr>
          <a:xfrm>
            <a:off x="3423092" y="1725766"/>
            <a:ext cx="4189351" cy="2546783"/>
          </a:xfrm>
          <a:prstGeom prst="rect">
            <a:avLst/>
          </a:prstGeom>
        </p:spPr>
      </p:pic>
      <p:pic>
        <p:nvPicPr>
          <p:cNvPr id="15" name="Picture 14">
            <a:extLst>
              <a:ext uri="{FF2B5EF4-FFF2-40B4-BE49-F238E27FC236}">
                <a16:creationId xmlns:a16="http://schemas.microsoft.com/office/drawing/2014/main" id="{3AFE5695-8DF7-EBCB-6B8F-B8E91AF6207C}"/>
              </a:ext>
            </a:extLst>
          </p:cNvPr>
          <p:cNvPicPr>
            <a:picLocks noChangeAspect="1"/>
          </p:cNvPicPr>
          <p:nvPr/>
        </p:nvPicPr>
        <p:blipFill>
          <a:blip r:embed="rId8"/>
          <a:stretch>
            <a:fillRect/>
          </a:stretch>
        </p:blipFill>
        <p:spPr>
          <a:xfrm>
            <a:off x="7767025" y="1725766"/>
            <a:ext cx="3955606" cy="2541426"/>
          </a:xfrm>
          <a:prstGeom prst="rect">
            <a:avLst/>
          </a:prstGeom>
        </p:spPr>
      </p:pic>
      <p:grpSp>
        <p:nvGrpSpPr>
          <p:cNvPr id="3" name="Group 2">
            <a:extLst>
              <a:ext uri="{FF2B5EF4-FFF2-40B4-BE49-F238E27FC236}">
                <a16:creationId xmlns:a16="http://schemas.microsoft.com/office/drawing/2014/main" id="{7DDD2920-252D-DABB-9379-109A744F9712}"/>
              </a:ext>
            </a:extLst>
          </p:cNvPr>
          <p:cNvGrpSpPr/>
          <p:nvPr/>
        </p:nvGrpSpPr>
        <p:grpSpPr>
          <a:xfrm>
            <a:off x="10200456" y="44352"/>
            <a:ext cx="1825313" cy="643140"/>
            <a:chOff x="10200456" y="44352"/>
            <a:chExt cx="1825313" cy="643140"/>
          </a:xfrm>
        </p:grpSpPr>
        <p:sp>
          <p:nvSpPr>
            <p:cNvPr id="4" name="TextBox 3">
              <a:extLst>
                <a:ext uri="{FF2B5EF4-FFF2-40B4-BE49-F238E27FC236}">
                  <a16:creationId xmlns:a16="http://schemas.microsoft.com/office/drawing/2014/main" id="{2FD72797-D90D-F7D7-A014-2E321496296B}"/>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5" name="Graphic 4" descr="Presentation with pie chart with solid fill">
              <a:extLst>
                <a:ext uri="{FF2B5EF4-FFF2-40B4-BE49-F238E27FC236}">
                  <a16:creationId xmlns:a16="http://schemas.microsoft.com/office/drawing/2014/main" id="{27C0CC00-8ABD-1056-B674-3018B98C447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1618305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897C33-D24D-2538-5BBF-9D978DACD17B}"/>
              </a:ext>
            </a:extLst>
          </p:cNvPr>
          <p:cNvPicPr>
            <a:picLocks noChangeAspect="1"/>
          </p:cNvPicPr>
          <p:nvPr/>
        </p:nvPicPr>
        <p:blipFill>
          <a:blip r:embed="rId3"/>
          <a:stretch>
            <a:fillRect/>
          </a:stretch>
        </p:blipFill>
        <p:spPr>
          <a:xfrm>
            <a:off x="648634" y="1295373"/>
            <a:ext cx="4367246" cy="2654929"/>
          </a:xfrm>
          <a:prstGeom prst="rect">
            <a:avLst/>
          </a:prstGeom>
        </p:spPr>
      </p:pic>
      <p:sp>
        <p:nvSpPr>
          <p:cNvPr id="2" name="Slide Number Placeholder 1">
            <a:extLst>
              <a:ext uri="{FF2B5EF4-FFF2-40B4-BE49-F238E27FC236}">
                <a16:creationId xmlns:a16="http://schemas.microsoft.com/office/drawing/2014/main" id="{9EDBD2F9-817E-E170-55F5-B435FA6D2B9F}"/>
              </a:ext>
            </a:extLst>
          </p:cNvPr>
          <p:cNvSpPr>
            <a:spLocks noGrp="1"/>
          </p:cNvSpPr>
          <p:nvPr>
            <p:ph type="sldNum" sz="quarter" idx="12"/>
          </p:nvPr>
        </p:nvSpPr>
        <p:spPr/>
        <p:txBody>
          <a:bodyPr/>
          <a:lstStyle/>
          <a:p>
            <a:pPr>
              <a:defRPr/>
            </a:pPr>
            <a:fld id="{36B5EA5A-BC32-A742-B11B-8E7414D5B535}" type="slidenum">
              <a:rPr lang="en-US" smtClean="0"/>
              <a:t>21</a:t>
            </a:fld>
            <a:endParaRPr lang="en-US"/>
          </a:p>
        </p:txBody>
      </p:sp>
      <p:sp>
        <p:nvSpPr>
          <p:cNvPr id="11" name="TextBox 10">
            <a:extLst>
              <a:ext uri="{FF2B5EF4-FFF2-40B4-BE49-F238E27FC236}">
                <a16:creationId xmlns:a16="http://schemas.microsoft.com/office/drawing/2014/main" id="{8A61D2B6-6838-03C9-C37B-3100DB55B403}"/>
              </a:ext>
            </a:extLst>
          </p:cNvPr>
          <p:cNvSpPr txBox="1"/>
          <p:nvPr/>
        </p:nvSpPr>
        <p:spPr>
          <a:xfrm>
            <a:off x="551384" y="63515"/>
            <a:ext cx="11089232" cy="846386"/>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Meyrin Site </a:t>
            </a:r>
          </a:p>
          <a:p>
            <a:pPr algn="ctr">
              <a:spcAft>
                <a:spcPts val="600"/>
              </a:spcAft>
            </a:pPr>
            <a:r>
              <a:rPr lang="en-US" dirty="0">
                <a:solidFill>
                  <a:schemeClr val="accent1">
                    <a:lumMod val="75000"/>
                  </a:schemeClr>
                </a:solidFill>
                <a:latin typeface="Raleway" pitchFamily="2" charset="0"/>
              </a:rPr>
              <a:t>Consumption vs Expenses – winter seasons </a:t>
            </a:r>
            <a:r>
              <a:rPr lang="en-US" sz="1600" b="1" dirty="0">
                <a:solidFill>
                  <a:schemeClr val="accent1">
                    <a:lumMod val="75000"/>
                  </a:schemeClr>
                </a:solidFill>
                <a:latin typeface="Raleway" pitchFamily="2" charset="0"/>
              </a:rPr>
              <a:t>21-22 </a:t>
            </a:r>
            <a:r>
              <a:rPr lang="en-US" sz="1100" b="1" dirty="0">
                <a:solidFill>
                  <a:schemeClr val="accent1">
                    <a:lumMod val="75000"/>
                  </a:schemeClr>
                </a:solidFill>
                <a:latin typeface="Raleway" pitchFamily="2" charset="0"/>
              </a:rPr>
              <a:t>vs</a:t>
            </a:r>
            <a:r>
              <a:rPr lang="en-US" sz="1600" b="1" dirty="0">
                <a:solidFill>
                  <a:schemeClr val="accent1">
                    <a:lumMod val="75000"/>
                  </a:schemeClr>
                </a:solidFill>
                <a:latin typeface="Raleway" pitchFamily="2" charset="0"/>
              </a:rPr>
              <a:t> 22-23</a:t>
            </a:r>
            <a:endParaRPr lang="en-US" sz="1600" dirty="0">
              <a:solidFill>
                <a:schemeClr val="tx2">
                  <a:lumMod val="40000"/>
                  <a:lumOff val="60000"/>
                </a:schemeClr>
              </a:solidFill>
              <a:latin typeface="Raleway" pitchFamily="2" charset="0"/>
            </a:endParaRPr>
          </a:p>
        </p:txBody>
      </p:sp>
      <p:pic>
        <p:nvPicPr>
          <p:cNvPr id="9" name="Graphic 8" descr="Magnifying glass with solid fill">
            <a:extLst>
              <a:ext uri="{FF2B5EF4-FFF2-40B4-BE49-F238E27FC236}">
                <a16:creationId xmlns:a16="http://schemas.microsoft.com/office/drawing/2014/main" id="{8BB03044-3125-05F8-A955-521F439126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09557" y="139179"/>
            <a:ext cx="325064" cy="325064"/>
          </a:xfrm>
          <a:prstGeom prst="rect">
            <a:avLst/>
          </a:prstGeom>
        </p:spPr>
      </p:pic>
      <p:sp>
        <p:nvSpPr>
          <p:cNvPr id="27" name="TextBox 26">
            <a:extLst>
              <a:ext uri="{FF2B5EF4-FFF2-40B4-BE49-F238E27FC236}">
                <a16:creationId xmlns:a16="http://schemas.microsoft.com/office/drawing/2014/main" id="{D2B050A9-7CB8-3529-B546-374E8762F7AE}"/>
              </a:ext>
            </a:extLst>
          </p:cNvPr>
          <p:cNvSpPr txBox="1"/>
          <p:nvPr/>
        </p:nvSpPr>
        <p:spPr bwMode="auto">
          <a:xfrm>
            <a:off x="678744" y="5255621"/>
            <a:ext cx="4228059" cy="523220"/>
          </a:xfrm>
          <a:prstGeom prst="rect">
            <a:avLst/>
          </a:prstGeom>
          <a:noFill/>
        </p:spPr>
        <p:txBody>
          <a:bodyPr wrap="square" rtlCol="0">
            <a:spAutoFit/>
          </a:bodyPr>
          <a:lstStyle/>
          <a:p>
            <a:pPr algn="just"/>
            <a:r>
              <a:rPr lang="en-US" sz="1400" b="1" dirty="0">
                <a:solidFill>
                  <a:schemeClr val="bg2">
                    <a:lumMod val="10000"/>
                  </a:schemeClr>
                </a:solidFill>
                <a:latin typeface="Raleway" pitchFamily="2" charset="0"/>
              </a:rPr>
              <a:t>Despite the decrease in the consumption of GAS, the bills have significantly increased.</a:t>
            </a:r>
            <a:endParaRPr lang="en-GB" sz="1400" b="1" dirty="0">
              <a:solidFill>
                <a:schemeClr val="bg2">
                  <a:lumMod val="10000"/>
                </a:schemeClr>
              </a:solidFill>
              <a:latin typeface="Raleway" pitchFamily="2" charset="0"/>
            </a:endParaRPr>
          </a:p>
        </p:txBody>
      </p:sp>
      <p:sp>
        <p:nvSpPr>
          <p:cNvPr id="28" name="TextBox 27">
            <a:extLst>
              <a:ext uri="{FF2B5EF4-FFF2-40B4-BE49-F238E27FC236}">
                <a16:creationId xmlns:a16="http://schemas.microsoft.com/office/drawing/2014/main" id="{14A05F22-9B67-BDA9-EF7F-4A2C59081C69}"/>
              </a:ext>
            </a:extLst>
          </p:cNvPr>
          <p:cNvSpPr txBox="1"/>
          <p:nvPr/>
        </p:nvSpPr>
        <p:spPr bwMode="auto">
          <a:xfrm>
            <a:off x="690973" y="4202143"/>
            <a:ext cx="4464496" cy="646331"/>
          </a:xfrm>
          <a:prstGeom prst="rect">
            <a:avLst/>
          </a:prstGeom>
          <a:noFill/>
        </p:spPr>
        <p:txBody>
          <a:bodyPr wrap="square" rtlCol="0">
            <a:spAutoFit/>
          </a:bodyPr>
          <a:lstStyle/>
          <a:p>
            <a:r>
              <a:rPr lang="en-US" sz="1200" b="1" dirty="0">
                <a:solidFill>
                  <a:schemeClr val="bg2">
                    <a:lumMod val="10000"/>
                  </a:schemeClr>
                </a:solidFill>
                <a:latin typeface="Raleway" pitchFamily="2" charset="0"/>
              </a:rPr>
              <a:t>Run of the Heating District</a:t>
            </a:r>
            <a:r>
              <a:rPr lang="en-US" sz="1200" dirty="0">
                <a:solidFill>
                  <a:schemeClr val="bg2">
                    <a:lumMod val="10000"/>
                  </a:schemeClr>
                </a:solidFill>
                <a:latin typeface="Raleway" pitchFamily="2" charset="0"/>
              </a:rPr>
              <a:t>:</a:t>
            </a:r>
          </a:p>
          <a:p>
            <a:pPr marL="285750" indent="-285750">
              <a:buFont typeface="Arial" panose="020B0604020202020204" pitchFamily="34" charset="0"/>
              <a:buChar char="•"/>
            </a:pPr>
            <a:r>
              <a:rPr lang="en-US" sz="1200" dirty="0">
                <a:solidFill>
                  <a:schemeClr val="accent6">
                    <a:lumMod val="60000"/>
                    <a:lumOff val="40000"/>
                  </a:schemeClr>
                </a:solidFill>
                <a:latin typeface="Raleway" pitchFamily="2" charset="0"/>
              </a:rPr>
              <a:t> </a:t>
            </a:r>
            <a:r>
              <a:rPr lang="en-US" sz="1200" dirty="0">
                <a:solidFill>
                  <a:schemeClr val="bg2">
                    <a:lumMod val="10000"/>
                  </a:schemeClr>
                </a:solidFill>
                <a:latin typeface="Raleway" pitchFamily="2" charset="0"/>
              </a:rPr>
              <a:t>Season 2021-22: October 2021 - May 2022</a:t>
            </a:r>
          </a:p>
          <a:p>
            <a:pPr marL="285750" indent="-285750">
              <a:buFont typeface="Arial" panose="020B0604020202020204" pitchFamily="34" charset="0"/>
              <a:buChar char="•"/>
            </a:pPr>
            <a:r>
              <a:rPr lang="en-US" sz="1200" dirty="0">
                <a:solidFill>
                  <a:srgbClr val="FFC000"/>
                </a:solidFill>
                <a:latin typeface="Raleway" pitchFamily="2" charset="0"/>
              </a:rPr>
              <a:t> </a:t>
            </a:r>
            <a:r>
              <a:rPr lang="en-US" sz="1200" dirty="0">
                <a:solidFill>
                  <a:schemeClr val="bg2">
                    <a:lumMod val="10000"/>
                  </a:schemeClr>
                </a:solidFill>
                <a:latin typeface="Raleway" pitchFamily="2" charset="0"/>
              </a:rPr>
              <a:t>Season 2022-2023: November 2022 – April 2023</a:t>
            </a:r>
            <a:endParaRPr lang="en-GB" sz="1200" dirty="0">
              <a:solidFill>
                <a:schemeClr val="bg2">
                  <a:lumMod val="10000"/>
                </a:schemeClr>
              </a:solidFill>
              <a:latin typeface="Raleway" pitchFamily="2" charset="0"/>
            </a:endParaRPr>
          </a:p>
        </p:txBody>
      </p:sp>
      <p:sp>
        <p:nvSpPr>
          <p:cNvPr id="29" name="Arrow: Right 28">
            <a:extLst>
              <a:ext uri="{FF2B5EF4-FFF2-40B4-BE49-F238E27FC236}">
                <a16:creationId xmlns:a16="http://schemas.microsoft.com/office/drawing/2014/main" id="{E10BB66B-1687-9A7B-CC2B-4F1ABA4AEB1B}"/>
              </a:ext>
            </a:extLst>
          </p:cNvPr>
          <p:cNvSpPr/>
          <p:nvPr/>
        </p:nvSpPr>
        <p:spPr>
          <a:xfrm>
            <a:off x="5303912" y="2060848"/>
            <a:ext cx="79208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83C1BB83-81E2-9E9F-0CAB-6B0181AD15E4}"/>
              </a:ext>
            </a:extLst>
          </p:cNvPr>
          <p:cNvSpPr txBox="1"/>
          <p:nvPr/>
        </p:nvSpPr>
        <p:spPr bwMode="auto">
          <a:xfrm>
            <a:off x="648634" y="886805"/>
            <a:ext cx="4367246" cy="307777"/>
          </a:xfrm>
          <a:prstGeom prst="rect">
            <a:avLst/>
          </a:prstGeom>
          <a:solidFill>
            <a:srgbClr val="33CCCC">
              <a:alpha val="30196"/>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400" b="1" dirty="0"/>
              <a:t>From SCE-SAM Gas Invoices:</a:t>
            </a:r>
            <a:endParaRPr lang="en-GB" sz="1400" b="1" dirty="0"/>
          </a:p>
        </p:txBody>
      </p:sp>
      <p:pic>
        <p:nvPicPr>
          <p:cNvPr id="12" name="Picture 11">
            <a:extLst>
              <a:ext uri="{FF2B5EF4-FFF2-40B4-BE49-F238E27FC236}">
                <a16:creationId xmlns:a16="http://schemas.microsoft.com/office/drawing/2014/main" id="{D8CC189B-CA92-EBAD-5622-7B0F819FA961}"/>
              </a:ext>
            </a:extLst>
          </p:cNvPr>
          <p:cNvPicPr>
            <a:picLocks noChangeAspect="1"/>
          </p:cNvPicPr>
          <p:nvPr/>
        </p:nvPicPr>
        <p:blipFill>
          <a:blip r:embed="rId6"/>
          <a:stretch>
            <a:fillRect/>
          </a:stretch>
        </p:blipFill>
        <p:spPr>
          <a:xfrm>
            <a:off x="6371445" y="3789040"/>
            <a:ext cx="4730906" cy="2280102"/>
          </a:xfrm>
          <a:prstGeom prst="rect">
            <a:avLst/>
          </a:prstGeom>
        </p:spPr>
      </p:pic>
      <p:pic>
        <p:nvPicPr>
          <p:cNvPr id="14" name="Picture 13">
            <a:extLst>
              <a:ext uri="{FF2B5EF4-FFF2-40B4-BE49-F238E27FC236}">
                <a16:creationId xmlns:a16="http://schemas.microsoft.com/office/drawing/2014/main" id="{DDCCDABE-F4CA-BB23-7BE7-769B427B165B}"/>
              </a:ext>
            </a:extLst>
          </p:cNvPr>
          <p:cNvPicPr>
            <a:picLocks noChangeAspect="1"/>
          </p:cNvPicPr>
          <p:nvPr/>
        </p:nvPicPr>
        <p:blipFill>
          <a:blip r:embed="rId7"/>
          <a:stretch>
            <a:fillRect/>
          </a:stretch>
        </p:blipFill>
        <p:spPr>
          <a:xfrm>
            <a:off x="6371445" y="909901"/>
            <a:ext cx="4712263" cy="2817385"/>
          </a:xfrm>
          <a:prstGeom prst="rect">
            <a:avLst/>
          </a:prstGeom>
        </p:spPr>
      </p:pic>
      <p:grpSp>
        <p:nvGrpSpPr>
          <p:cNvPr id="3" name="Group 2">
            <a:extLst>
              <a:ext uri="{FF2B5EF4-FFF2-40B4-BE49-F238E27FC236}">
                <a16:creationId xmlns:a16="http://schemas.microsoft.com/office/drawing/2014/main" id="{726FAF13-1E3C-3118-ACFD-179F9E5CDE6A}"/>
              </a:ext>
            </a:extLst>
          </p:cNvPr>
          <p:cNvGrpSpPr/>
          <p:nvPr/>
        </p:nvGrpSpPr>
        <p:grpSpPr>
          <a:xfrm>
            <a:off x="10200456" y="44352"/>
            <a:ext cx="1825313" cy="643140"/>
            <a:chOff x="10200456" y="44352"/>
            <a:chExt cx="1825313" cy="643140"/>
          </a:xfrm>
        </p:grpSpPr>
        <p:sp>
          <p:nvSpPr>
            <p:cNvPr id="5" name="TextBox 4">
              <a:extLst>
                <a:ext uri="{FF2B5EF4-FFF2-40B4-BE49-F238E27FC236}">
                  <a16:creationId xmlns:a16="http://schemas.microsoft.com/office/drawing/2014/main" id="{00C52064-CA62-F5D8-A6EE-0CD13AA94BEC}"/>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7" name="Graphic 6" descr="Presentation with pie chart with solid fill">
              <a:extLst>
                <a:ext uri="{FF2B5EF4-FFF2-40B4-BE49-F238E27FC236}">
                  <a16:creationId xmlns:a16="http://schemas.microsoft.com/office/drawing/2014/main" id="{F4B09864-A75E-B05F-0929-B911DF2784D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2637505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1B61FC0-2F7D-F76C-44A8-EAB90392537F}"/>
              </a:ext>
            </a:extLst>
          </p:cNvPr>
          <p:cNvPicPr>
            <a:picLocks noChangeAspect="1"/>
          </p:cNvPicPr>
          <p:nvPr/>
        </p:nvPicPr>
        <p:blipFill>
          <a:blip r:embed="rId3"/>
          <a:stretch>
            <a:fillRect/>
          </a:stretch>
        </p:blipFill>
        <p:spPr>
          <a:xfrm>
            <a:off x="7767025" y="1815854"/>
            <a:ext cx="4159544" cy="2845357"/>
          </a:xfrm>
          <a:prstGeom prst="rect">
            <a:avLst/>
          </a:prstGeom>
        </p:spPr>
      </p:pic>
      <p:sp>
        <p:nvSpPr>
          <p:cNvPr id="2" name="Slide Number Placeholder 1">
            <a:extLst>
              <a:ext uri="{FF2B5EF4-FFF2-40B4-BE49-F238E27FC236}">
                <a16:creationId xmlns:a16="http://schemas.microsoft.com/office/drawing/2014/main" id="{9EDBD2F9-817E-E170-55F5-B435FA6D2B9F}"/>
              </a:ext>
            </a:extLst>
          </p:cNvPr>
          <p:cNvSpPr>
            <a:spLocks noGrp="1"/>
          </p:cNvSpPr>
          <p:nvPr>
            <p:ph type="sldNum" sz="quarter" idx="12"/>
          </p:nvPr>
        </p:nvSpPr>
        <p:spPr/>
        <p:txBody>
          <a:bodyPr/>
          <a:lstStyle/>
          <a:p>
            <a:pPr>
              <a:defRPr/>
            </a:pPr>
            <a:fld id="{36B5EA5A-BC32-A742-B11B-8E7414D5B535}" type="slidenum">
              <a:rPr lang="en-US" smtClean="0"/>
              <a:t>22</a:t>
            </a:fld>
            <a:endParaRPr lang="en-US"/>
          </a:p>
        </p:txBody>
      </p:sp>
      <p:sp>
        <p:nvSpPr>
          <p:cNvPr id="25" name="TextBox 24">
            <a:extLst>
              <a:ext uri="{FF2B5EF4-FFF2-40B4-BE49-F238E27FC236}">
                <a16:creationId xmlns:a16="http://schemas.microsoft.com/office/drawing/2014/main" id="{FFA0BBCC-FC27-92CA-6578-CC262E5A728F}"/>
              </a:ext>
            </a:extLst>
          </p:cNvPr>
          <p:cNvSpPr txBox="1"/>
          <p:nvPr/>
        </p:nvSpPr>
        <p:spPr bwMode="auto">
          <a:xfrm>
            <a:off x="494562" y="1268760"/>
            <a:ext cx="7117882" cy="350551"/>
          </a:xfrm>
          <a:prstGeom prst="rect">
            <a:avLst/>
          </a:prstGeom>
          <a:solidFill>
            <a:srgbClr val="33CCCC">
              <a:alpha val="30196"/>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a:t>From SCE-SAM Gas Invoices:</a:t>
            </a:r>
            <a:endParaRPr lang="en-GB" sz="1600" b="1" dirty="0"/>
          </a:p>
        </p:txBody>
      </p:sp>
      <p:sp>
        <p:nvSpPr>
          <p:cNvPr id="26" name="TextBox 25">
            <a:extLst>
              <a:ext uri="{FF2B5EF4-FFF2-40B4-BE49-F238E27FC236}">
                <a16:creationId xmlns:a16="http://schemas.microsoft.com/office/drawing/2014/main" id="{9E4628BB-AAE9-468E-E473-B54C30049011}"/>
              </a:ext>
            </a:extLst>
          </p:cNvPr>
          <p:cNvSpPr txBox="1"/>
          <p:nvPr/>
        </p:nvSpPr>
        <p:spPr bwMode="auto">
          <a:xfrm>
            <a:off x="7767024" y="1268760"/>
            <a:ext cx="4161607" cy="338554"/>
          </a:xfrm>
          <a:prstGeom prst="rect">
            <a:avLst/>
          </a:prstGeom>
          <a:solidFill>
            <a:srgbClr val="FF6600">
              <a:alpha val="29804"/>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a:solidFill>
                  <a:srgbClr val="C00000"/>
                </a:solidFill>
              </a:rPr>
              <a:t>Without the influence of climate</a:t>
            </a:r>
            <a:endParaRPr lang="en-GB" sz="1600" b="1" dirty="0">
              <a:solidFill>
                <a:srgbClr val="C00000"/>
              </a:solidFill>
            </a:endParaRPr>
          </a:p>
        </p:txBody>
      </p:sp>
      <p:sp>
        <p:nvSpPr>
          <p:cNvPr id="3" name="TextBox 2">
            <a:extLst>
              <a:ext uri="{FF2B5EF4-FFF2-40B4-BE49-F238E27FC236}">
                <a16:creationId xmlns:a16="http://schemas.microsoft.com/office/drawing/2014/main" id="{84A1D7B7-1A36-F155-33A2-535506A0128F}"/>
              </a:ext>
            </a:extLst>
          </p:cNvPr>
          <p:cNvSpPr txBox="1"/>
          <p:nvPr/>
        </p:nvSpPr>
        <p:spPr>
          <a:xfrm>
            <a:off x="921373" y="260648"/>
            <a:ext cx="10349253" cy="784830"/>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Prevessin Site </a:t>
            </a:r>
          </a:p>
          <a:p>
            <a:pPr algn="ctr">
              <a:spcAft>
                <a:spcPts val="600"/>
              </a:spcAft>
            </a:pPr>
            <a:r>
              <a:rPr lang="en-US" sz="1600" dirty="0">
                <a:solidFill>
                  <a:schemeClr val="accent1">
                    <a:lumMod val="75000"/>
                  </a:schemeClr>
                </a:solidFill>
                <a:latin typeface="Raleway" pitchFamily="2" charset="0"/>
              </a:rPr>
              <a:t>Comparison in gas consumption: </a:t>
            </a:r>
            <a:r>
              <a:rPr lang="en-US" sz="1600" b="1" dirty="0">
                <a:solidFill>
                  <a:schemeClr val="accent1">
                    <a:lumMod val="75000"/>
                  </a:schemeClr>
                </a:solidFill>
                <a:latin typeface="Raleway" pitchFamily="2" charset="0"/>
              </a:rPr>
              <a:t>winter seasons 21-22 </a:t>
            </a:r>
            <a:r>
              <a:rPr lang="en-US" sz="1200" b="1" dirty="0">
                <a:solidFill>
                  <a:schemeClr val="accent1">
                    <a:lumMod val="75000"/>
                  </a:schemeClr>
                </a:solidFill>
                <a:latin typeface="Raleway" pitchFamily="2" charset="0"/>
              </a:rPr>
              <a:t>vs</a:t>
            </a:r>
            <a:r>
              <a:rPr lang="en-US" sz="1600" b="1" dirty="0">
                <a:solidFill>
                  <a:schemeClr val="accent1">
                    <a:lumMod val="75000"/>
                  </a:schemeClr>
                </a:solidFill>
                <a:latin typeface="Raleway" pitchFamily="2" charset="0"/>
              </a:rPr>
              <a:t> 22-23 </a:t>
            </a:r>
            <a:endParaRPr lang="en-US" sz="1400" b="1" dirty="0">
              <a:solidFill>
                <a:schemeClr val="tx2">
                  <a:lumMod val="40000"/>
                  <a:lumOff val="60000"/>
                </a:schemeClr>
              </a:solidFill>
              <a:latin typeface="Raleway" pitchFamily="2" charset="0"/>
            </a:endParaRPr>
          </a:p>
        </p:txBody>
      </p:sp>
      <p:graphicFrame>
        <p:nvGraphicFramePr>
          <p:cNvPr id="4" name="Table 3">
            <a:extLst>
              <a:ext uri="{FF2B5EF4-FFF2-40B4-BE49-F238E27FC236}">
                <a16:creationId xmlns:a16="http://schemas.microsoft.com/office/drawing/2014/main" id="{5BA9540D-4015-B8E2-FD5E-B6B1408CBF64}"/>
              </a:ext>
            </a:extLst>
          </p:cNvPr>
          <p:cNvGraphicFramePr>
            <a:graphicFrameLocks noGrp="1"/>
          </p:cNvGraphicFramePr>
          <p:nvPr>
            <p:extLst>
              <p:ext uri="{D42A27DB-BD31-4B8C-83A1-F6EECF244321}">
                <p14:modId xmlns:p14="http://schemas.microsoft.com/office/powerpoint/2010/main" val="1481130023"/>
              </p:ext>
            </p:extLst>
          </p:nvPr>
        </p:nvGraphicFramePr>
        <p:xfrm>
          <a:off x="479377" y="1842593"/>
          <a:ext cx="2880320" cy="2200275"/>
        </p:xfrm>
        <a:graphic>
          <a:graphicData uri="http://schemas.openxmlformats.org/drawingml/2006/table">
            <a:tbl>
              <a:tblPr>
                <a:tableStyleId>{88D326A9-A81B-9881-C969-13F38E75D658}</a:tableStyleId>
              </a:tblPr>
              <a:tblGrid>
                <a:gridCol w="764806">
                  <a:extLst>
                    <a:ext uri="{9D8B030D-6E8A-4147-A177-3AD203B41FA5}">
                      <a16:colId xmlns:a16="http://schemas.microsoft.com/office/drawing/2014/main" val="1016927681"/>
                    </a:ext>
                  </a:extLst>
                </a:gridCol>
                <a:gridCol w="704426">
                  <a:extLst>
                    <a:ext uri="{9D8B030D-6E8A-4147-A177-3AD203B41FA5}">
                      <a16:colId xmlns:a16="http://schemas.microsoft.com/office/drawing/2014/main" val="180440822"/>
                    </a:ext>
                  </a:extLst>
                </a:gridCol>
                <a:gridCol w="704426">
                  <a:extLst>
                    <a:ext uri="{9D8B030D-6E8A-4147-A177-3AD203B41FA5}">
                      <a16:colId xmlns:a16="http://schemas.microsoft.com/office/drawing/2014/main" val="3524447697"/>
                    </a:ext>
                  </a:extLst>
                </a:gridCol>
                <a:gridCol w="706662">
                  <a:extLst>
                    <a:ext uri="{9D8B030D-6E8A-4147-A177-3AD203B41FA5}">
                      <a16:colId xmlns:a16="http://schemas.microsoft.com/office/drawing/2014/main" val="1971202485"/>
                    </a:ext>
                  </a:extLst>
                </a:gridCol>
              </a:tblGrid>
              <a:tr h="200025">
                <a:tc gridSpan="3">
                  <a:txBody>
                    <a:bodyPr/>
                    <a:lstStyle/>
                    <a:p>
                      <a:pPr algn="ctr" fontAlgn="b"/>
                      <a:r>
                        <a:rPr lang="en-GB" sz="1100" b="1" u="none" strike="noStrike" dirty="0">
                          <a:solidFill>
                            <a:schemeClr val="bg1"/>
                          </a:solidFill>
                          <a:effectLst/>
                        </a:rPr>
                        <a:t>Gas consumption [MWh]</a:t>
                      </a:r>
                      <a:endParaRPr lang="en-GB" sz="1100" b="1"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tc hMerge="1">
                  <a:txBody>
                    <a:bodyPr/>
                    <a:lstStyle/>
                    <a:p>
                      <a:endParaRPr lang="en-GB"/>
                    </a:p>
                  </a:txBody>
                  <a:tcPr/>
                </a:tc>
                <a:tc hMerge="1">
                  <a:txBody>
                    <a:bodyPr/>
                    <a:lstStyle/>
                    <a:p>
                      <a:endParaRPr lang="en-GB"/>
                    </a:p>
                  </a:txBody>
                  <a:tcPr/>
                </a:tc>
                <a:tc rowSpan="2">
                  <a:txBody>
                    <a:bodyPr/>
                    <a:lstStyle/>
                    <a:p>
                      <a:pPr algn="ctr" fontAlgn="ctr"/>
                      <a:r>
                        <a:rPr lang="en-GB" sz="1100" b="1" u="none" strike="noStrike" dirty="0">
                          <a:solidFill>
                            <a:schemeClr val="bg1"/>
                          </a:solidFill>
                          <a:effectLst/>
                        </a:rPr>
                        <a:t>Saving [MWh]</a:t>
                      </a:r>
                      <a:endParaRPr lang="en-GB" sz="11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2989369574"/>
                  </a:ext>
                </a:extLst>
              </a:tr>
              <a:tr h="200025">
                <a:tc>
                  <a:txBody>
                    <a:bodyPr/>
                    <a:lstStyle/>
                    <a:p>
                      <a:pPr algn="ctr" fontAlgn="b"/>
                      <a:r>
                        <a:rPr lang="en-GB" sz="1100" b="1" u="none" strike="noStrike" dirty="0">
                          <a:solidFill>
                            <a:schemeClr val="bg1"/>
                          </a:solidFill>
                          <a:effectLst/>
                        </a:rPr>
                        <a:t>Month</a:t>
                      </a:r>
                      <a:endParaRPr lang="en-GB" sz="1100" b="1"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tx1"/>
                    </a:solidFill>
                  </a:tcPr>
                </a:tc>
                <a:tc>
                  <a:txBody>
                    <a:bodyPr/>
                    <a:lstStyle/>
                    <a:p>
                      <a:pPr algn="ctr" fontAlgn="b"/>
                      <a:r>
                        <a:rPr lang="en-GB" sz="1100" b="1" u="none" strike="noStrike" dirty="0">
                          <a:solidFill>
                            <a:schemeClr val="bg1"/>
                          </a:solidFill>
                          <a:effectLst/>
                        </a:rPr>
                        <a:t>2021-2022</a:t>
                      </a:r>
                      <a:endParaRPr lang="en-GB" sz="1100" b="1"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GB" sz="1100" b="1" u="none" strike="noStrike" dirty="0">
                          <a:solidFill>
                            <a:schemeClr val="bg1"/>
                          </a:solidFill>
                          <a:effectLst/>
                        </a:rPr>
                        <a:t>2022-2023</a:t>
                      </a:r>
                      <a:endParaRPr lang="en-GB" sz="1100" b="1"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rgbClr val="FFC000"/>
                    </a:solidFill>
                  </a:tcPr>
                </a:tc>
                <a:tc vMerge="1">
                  <a:txBody>
                    <a:bodyPr/>
                    <a:lstStyle/>
                    <a:p>
                      <a:endParaRPr lang="en-GB" dirty="0"/>
                    </a:p>
                  </a:txBody>
                  <a:tcPr/>
                </a:tc>
                <a:extLst>
                  <a:ext uri="{0D108BD9-81ED-4DB2-BD59-A6C34878D82A}">
                    <a16:rowId xmlns:a16="http://schemas.microsoft.com/office/drawing/2014/main" val="1004913002"/>
                  </a:ext>
                </a:extLst>
              </a:tr>
              <a:tr h="200025">
                <a:tc>
                  <a:txBody>
                    <a:bodyPr/>
                    <a:lstStyle/>
                    <a:p>
                      <a:pPr algn="ctr" fontAlgn="b"/>
                      <a:r>
                        <a:rPr lang="en-GB" sz="1100" u="none" strike="noStrike" dirty="0">
                          <a:solidFill>
                            <a:schemeClr val="tx1">
                              <a:lumMod val="50000"/>
                            </a:schemeClr>
                          </a:solidFill>
                          <a:effectLst/>
                        </a:rPr>
                        <a:t>October</a:t>
                      </a:r>
                      <a:endParaRPr lang="en-GB" sz="1100" b="0"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1,127.0</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36.5</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1,090.5</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84197181"/>
                  </a:ext>
                </a:extLst>
              </a:tr>
              <a:tr h="200025">
                <a:tc>
                  <a:txBody>
                    <a:bodyPr/>
                    <a:lstStyle/>
                    <a:p>
                      <a:pPr algn="ctr" fontAlgn="b"/>
                      <a:r>
                        <a:rPr lang="en-GB" sz="1100" u="none" strike="noStrike" dirty="0">
                          <a:solidFill>
                            <a:schemeClr val="tx1">
                              <a:lumMod val="50000"/>
                            </a:schemeClr>
                          </a:solidFill>
                          <a:effectLst/>
                        </a:rPr>
                        <a:t>November</a:t>
                      </a:r>
                      <a:endParaRPr lang="en-GB" sz="1100" b="0"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1,596.4</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1,093.2</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503.1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85645571"/>
                  </a:ext>
                </a:extLst>
              </a:tr>
              <a:tr h="200025">
                <a:tc>
                  <a:txBody>
                    <a:bodyPr/>
                    <a:lstStyle/>
                    <a:p>
                      <a:pPr algn="ctr" fontAlgn="b"/>
                      <a:r>
                        <a:rPr lang="en-GB" sz="1100" u="none" strike="noStrike" dirty="0">
                          <a:solidFill>
                            <a:schemeClr val="tx1">
                              <a:lumMod val="50000"/>
                            </a:schemeClr>
                          </a:solidFill>
                          <a:effectLst/>
                        </a:rPr>
                        <a:t>December</a:t>
                      </a:r>
                      <a:endParaRPr lang="en-GB" sz="1100" b="0"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2,242.9</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1,447.6</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795.3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13171533"/>
                  </a:ext>
                </a:extLst>
              </a:tr>
              <a:tr h="200025">
                <a:tc>
                  <a:txBody>
                    <a:bodyPr/>
                    <a:lstStyle/>
                    <a:p>
                      <a:pPr algn="ctr" fontAlgn="b"/>
                      <a:r>
                        <a:rPr lang="en-GB" sz="1100" u="none" strike="noStrike">
                          <a:solidFill>
                            <a:schemeClr val="tx1">
                              <a:lumMod val="50000"/>
                            </a:schemeClr>
                          </a:solidFill>
                          <a:effectLst/>
                        </a:rPr>
                        <a:t>January</a:t>
                      </a:r>
                      <a:endParaRPr lang="en-GB" sz="1100" b="0" i="0" u="none" strike="noStrike">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2,378.2</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1,684.0</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694.1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52926225"/>
                  </a:ext>
                </a:extLst>
              </a:tr>
              <a:tr h="200025">
                <a:tc>
                  <a:txBody>
                    <a:bodyPr/>
                    <a:lstStyle/>
                    <a:p>
                      <a:pPr algn="ctr" fontAlgn="b"/>
                      <a:r>
                        <a:rPr lang="en-GB" sz="1100" u="none" strike="noStrike">
                          <a:solidFill>
                            <a:schemeClr val="tx1">
                              <a:lumMod val="50000"/>
                            </a:schemeClr>
                          </a:solidFill>
                          <a:effectLst/>
                        </a:rPr>
                        <a:t>February</a:t>
                      </a:r>
                      <a:endParaRPr lang="en-GB" sz="1100" b="0" i="0" u="none" strike="noStrike">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1,697.1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1,542.1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155.0</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8104362"/>
                  </a:ext>
                </a:extLst>
              </a:tr>
              <a:tr h="200025">
                <a:tc>
                  <a:txBody>
                    <a:bodyPr/>
                    <a:lstStyle/>
                    <a:p>
                      <a:pPr algn="ctr" fontAlgn="b"/>
                      <a:r>
                        <a:rPr lang="en-GB" sz="1100" u="none" strike="noStrike">
                          <a:solidFill>
                            <a:schemeClr val="tx1">
                              <a:lumMod val="50000"/>
                            </a:schemeClr>
                          </a:solidFill>
                          <a:effectLst/>
                        </a:rPr>
                        <a:t>March</a:t>
                      </a:r>
                      <a:endParaRPr lang="en-GB" sz="1100" b="0" i="0" u="none" strike="noStrike">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0" i="0" u="none" strike="noStrike">
                          <a:solidFill>
                            <a:srgbClr val="000000"/>
                          </a:solidFill>
                          <a:effectLst/>
                          <a:latin typeface="Calibri" panose="020F0502020204030204" pitchFamily="34" charset="0"/>
                        </a:rPr>
                        <a:t>1,525.4</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1,341.3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184.1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02812294"/>
                  </a:ext>
                </a:extLst>
              </a:tr>
              <a:tr h="200025">
                <a:tc>
                  <a:txBody>
                    <a:bodyPr/>
                    <a:lstStyle/>
                    <a:p>
                      <a:pPr algn="ctr" fontAlgn="b"/>
                      <a:r>
                        <a:rPr lang="en-GB" sz="1100" u="none" strike="noStrike" dirty="0">
                          <a:solidFill>
                            <a:schemeClr val="tx1">
                              <a:lumMod val="50000"/>
                            </a:schemeClr>
                          </a:solidFill>
                          <a:effectLst/>
                        </a:rPr>
                        <a:t>April</a:t>
                      </a:r>
                      <a:endParaRPr lang="en-GB" sz="1100" b="0"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1,403.1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980.3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422.8</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8019016"/>
                  </a:ext>
                </a:extLst>
              </a:tr>
              <a:tr h="200025">
                <a:tc>
                  <a:txBody>
                    <a:bodyPr/>
                    <a:lstStyle/>
                    <a:p>
                      <a:pPr algn="ctr" fontAlgn="b"/>
                      <a:r>
                        <a:rPr lang="en-GB" sz="1100" u="none" strike="noStrike" dirty="0">
                          <a:solidFill>
                            <a:schemeClr val="tx1">
                              <a:lumMod val="50000"/>
                            </a:schemeClr>
                          </a:solidFill>
                          <a:effectLst/>
                        </a:rPr>
                        <a:t>May</a:t>
                      </a:r>
                      <a:endParaRPr lang="en-GB" sz="1100" b="0"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367.3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0.0</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0" i="0" u="none" strike="noStrike">
                          <a:solidFill>
                            <a:srgbClr val="000000"/>
                          </a:solidFill>
                          <a:effectLst/>
                          <a:latin typeface="Calibri" panose="020F0502020204030204" pitchFamily="34" charset="0"/>
                        </a:rPr>
                        <a:t>367.3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30597677"/>
                  </a:ext>
                </a:extLst>
              </a:tr>
              <a:tr h="200025">
                <a:tc>
                  <a:txBody>
                    <a:bodyPr/>
                    <a:lstStyle/>
                    <a:p>
                      <a:pPr algn="ctr" fontAlgn="b"/>
                      <a:r>
                        <a:rPr lang="en-GB" sz="1100" b="1" u="none" strike="noStrike" dirty="0">
                          <a:solidFill>
                            <a:schemeClr val="tx1">
                              <a:lumMod val="50000"/>
                            </a:schemeClr>
                          </a:solidFill>
                          <a:effectLst/>
                        </a:rPr>
                        <a:t>TOTAL</a:t>
                      </a:r>
                      <a:endParaRPr lang="en-GB" sz="1100" b="1" i="0" u="none" strike="noStrike" dirty="0">
                        <a:solidFill>
                          <a:schemeClr val="tx1">
                            <a:lumMod val="50000"/>
                          </a:schemeClr>
                        </a:solidFill>
                        <a:effectLst/>
                        <a:latin typeface="Calibri" panose="020F0502020204030204" pitchFamily="34" charset="0"/>
                      </a:endParaRPr>
                    </a:p>
                  </a:txBody>
                  <a:tcPr marL="9525" marR="9525" marT="9525"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tcPr>
                </a:tc>
                <a:tc>
                  <a:txBody>
                    <a:bodyPr/>
                    <a:lstStyle/>
                    <a:p>
                      <a:pPr algn="ctr" fontAlgn="b"/>
                      <a:r>
                        <a:rPr lang="en-GB" sz="1200" b="1" i="0" u="none" strike="noStrike" dirty="0">
                          <a:solidFill>
                            <a:srgbClr val="000000"/>
                          </a:solidFill>
                          <a:effectLst/>
                          <a:latin typeface="Calibri" panose="020F0502020204030204" pitchFamily="34" charset="0"/>
                        </a:rPr>
                        <a:t>12,337.4</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1" i="0" u="none" strike="noStrike" dirty="0">
                          <a:solidFill>
                            <a:srgbClr val="000000"/>
                          </a:solidFill>
                          <a:effectLst/>
                          <a:latin typeface="Calibri" panose="020F0502020204030204" pitchFamily="34" charset="0"/>
                        </a:rPr>
                        <a:t>8,125.1</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tc>
                  <a:txBody>
                    <a:bodyPr/>
                    <a:lstStyle/>
                    <a:p>
                      <a:pPr algn="ctr" fontAlgn="b"/>
                      <a:r>
                        <a:rPr lang="en-GB" sz="1200" b="1" i="0" u="none" strike="noStrike" dirty="0">
                          <a:solidFill>
                            <a:srgbClr val="000000"/>
                          </a:solidFill>
                          <a:effectLst/>
                          <a:latin typeface="Calibri" panose="020F0502020204030204" pitchFamily="34" charset="0"/>
                        </a:rPr>
                        <a:t>4,212.3</a:t>
                      </a:r>
                    </a:p>
                  </a:txBody>
                  <a:tcPr marL="0" marR="0" marT="0" marB="0" anchor="b">
                    <a:lnL w="12700" cap="flat" cmpd="sng" algn="ctr">
                      <a:solidFill>
                        <a:schemeClr val="tx2">
                          <a:lumMod val="75000"/>
                          <a:lumOff val="25000"/>
                        </a:schemeClr>
                      </a:solidFill>
                      <a:prstDash val="solid"/>
                      <a:round/>
                      <a:headEnd type="none" w="med" len="med"/>
                      <a:tailEnd type="none" w="med" len="med"/>
                    </a:lnL>
                    <a:lnR w="12700" cap="flat" cmpd="sng" algn="ctr">
                      <a:solidFill>
                        <a:schemeClr val="tx2">
                          <a:lumMod val="75000"/>
                          <a:lumOff val="25000"/>
                        </a:schemeClr>
                      </a:solid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13930345"/>
                  </a:ext>
                </a:extLst>
              </a:tr>
            </a:tbl>
          </a:graphicData>
        </a:graphic>
      </p:graphicFrame>
      <p:sp>
        <p:nvSpPr>
          <p:cNvPr id="6" name="Oval 5">
            <a:extLst>
              <a:ext uri="{FF2B5EF4-FFF2-40B4-BE49-F238E27FC236}">
                <a16:creationId xmlns:a16="http://schemas.microsoft.com/office/drawing/2014/main" id="{3CA55C31-94DB-0745-6958-B8F6220865B7}"/>
              </a:ext>
            </a:extLst>
          </p:cNvPr>
          <p:cNvSpPr/>
          <p:nvPr/>
        </p:nvSpPr>
        <p:spPr>
          <a:xfrm>
            <a:off x="2607113" y="3791925"/>
            <a:ext cx="747323" cy="326727"/>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descr="Line arrow: Counter-clockwise curve outline">
            <a:extLst>
              <a:ext uri="{FF2B5EF4-FFF2-40B4-BE49-F238E27FC236}">
                <a16:creationId xmlns:a16="http://schemas.microsoft.com/office/drawing/2014/main" id="{D347EAC1-7ACC-11A9-10BF-19EDABFF222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3166746" flipV="1">
            <a:off x="2822709" y="4037185"/>
            <a:ext cx="447265" cy="447265"/>
          </a:xfrm>
          <a:prstGeom prst="rect">
            <a:avLst/>
          </a:prstGeom>
        </p:spPr>
      </p:pic>
      <p:sp>
        <p:nvSpPr>
          <p:cNvPr id="8" name="TextBox 7">
            <a:extLst>
              <a:ext uri="{FF2B5EF4-FFF2-40B4-BE49-F238E27FC236}">
                <a16:creationId xmlns:a16="http://schemas.microsoft.com/office/drawing/2014/main" id="{C5F3610C-27AA-732B-2275-4F4F41480706}"/>
              </a:ext>
            </a:extLst>
          </p:cNvPr>
          <p:cNvSpPr txBox="1"/>
          <p:nvPr/>
        </p:nvSpPr>
        <p:spPr bwMode="auto">
          <a:xfrm>
            <a:off x="443413" y="4195278"/>
            <a:ext cx="2537361" cy="523220"/>
          </a:xfrm>
          <a:prstGeom prst="rect">
            <a:avLst/>
          </a:prstGeom>
          <a:noFill/>
        </p:spPr>
        <p:txBody>
          <a:bodyPr wrap="square" rtlCol="0">
            <a:spAutoFit/>
          </a:bodyPr>
          <a:lstStyle/>
          <a:p>
            <a:r>
              <a:rPr lang="en-US" sz="1200" b="1" dirty="0">
                <a:solidFill>
                  <a:srgbClr val="000000"/>
                </a:solidFill>
                <a:latin typeface="Raleway" pitchFamily="2" charset="0"/>
              </a:rPr>
              <a:t>Reduction from winter 21-22 to winter 22-23: </a:t>
            </a:r>
            <a:r>
              <a:rPr lang="en-US" sz="1600" b="1" dirty="0">
                <a:solidFill>
                  <a:srgbClr val="C00000"/>
                </a:solidFill>
                <a:latin typeface="Raleway" pitchFamily="2" charset="0"/>
              </a:rPr>
              <a:t>- 34%</a:t>
            </a:r>
            <a:endParaRPr lang="en-GB" sz="1200" b="1" dirty="0">
              <a:solidFill>
                <a:srgbClr val="C00000"/>
              </a:solidFill>
              <a:latin typeface="Raleway" pitchFamily="2" charset="0"/>
            </a:endParaRPr>
          </a:p>
        </p:txBody>
      </p:sp>
      <p:sp>
        <p:nvSpPr>
          <p:cNvPr id="22" name="Rectangle 21">
            <a:extLst>
              <a:ext uri="{FF2B5EF4-FFF2-40B4-BE49-F238E27FC236}">
                <a16:creationId xmlns:a16="http://schemas.microsoft.com/office/drawing/2014/main" id="{CB4AB057-D074-5164-27C4-1E1B59C81EDF}"/>
              </a:ext>
            </a:extLst>
          </p:cNvPr>
          <p:cNvSpPr/>
          <p:nvPr/>
        </p:nvSpPr>
        <p:spPr>
          <a:xfrm>
            <a:off x="8400256" y="2060848"/>
            <a:ext cx="1656184" cy="144016"/>
          </a:xfrm>
          <a:prstGeom prst="rect">
            <a:avLst/>
          </a:prstGeom>
          <a:solidFill>
            <a:srgbClr val="E15E3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858FE6BC-8EBD-E62F-7137-9420635790F9}"/>
              </a:ext>
            </a:extLst>
          </p:cNvPr>
          <p:cNvSpPr txBox="1"/>
          <p:nvPr/>
        </p:nvSpPr>
        <p:spPr bwMode="auto">
          <a:xfrm>
            <a:off x="335360" y="4916662"/>
            <a:ext cx="4672113" cy="738664"/>
          </a:xfrm>
          <a:prstGeom prst="rect">
            <a:avLst/>
          </a:prstGeom>
          <a:noFill/>
        </p:spPr>
        <p:txBody>
          <a:bodyPr wrap="square" rtlCol="0">
            <a:spAutoFit/>
          </a:bodyPr>
          <a:lstStyle/>
          <a:p>
            <a:r>
              <a:rPr lang="en-US" sz="1400" b="1" dirty="0">
                <a:solidFill>
                  <a:schemeClr val="bg2">
                    <a:lumMod val="10000"/>
                  </a:schemeClr>
                </a:solidFill>
                <a:latin typeface="Raleway" pitchFamily="2" charset="0"/>
              </a:rPr>
              <a:t>Run of the Heating District</a:t>
            </a:r>
            <a:r>
              <a:rPr lang="en-US" sz="1400" dirty="0">
                <a:solidFill>
                  <a:schemeClr val="bg2">
                    <a:lumMod val="10000"/>
                  </a:schemeClr>
                </a:solidFill>
                <a:latin typeface="Raleway" pitchFamily="2" charset="0"/>
              </a:rPr>
              <a:t>:</a:t>
            </a:r>
          </a:p>
          <a:p>
            <a:pPr marL="285750" indent="-285750">
              <a:buFont typeface="Arial" panose="020B0604020202020204" pitchFamily="34" charset="0"/>
              <a:buChar char="•"/>
            </a:pPr>
            <a:r>
              <a:rPr lang="en-US" sz="1400" dirty="0">
                <a:solidFill>
                  <a:schemeClr val="accent6">
                    <a:lumMod val="60000"/>
                    <a:lumOff val="40000"/>
                  </a:schemeClr>
                </a:solidFill>
                <a:latin typeface="Raleway" pitchFamily="2" charset="0"/>
              </a:rPr>
              <a:t> </a:t>
            </a:r>
            <a:r>
              <a:rPr lang="en-US" sz="1400" dirty="0">
                <a:solidFill>
                  <a:schemeClr val="bg2">
                    <a:lumMod val="10000"/>
                  </a:schemeClr>
                </a:solidFill>
                <a:latin typeface="Raleway" pitchFamily="2" charset="0"/>
              </a:rPr>
              <a:t>Season 2021-22: October 2021 - May 2022</a:t>
            </a:r>
          </a:p>
          <a:p>
            <a:pPr marL="285750" indent="-285750">
              <a:buFont typeface="Arial" panose="020B0604020202020204" pitchFamily="34" charset="0"/>
              <a:buChar char="•"/>
            </a:pPr>
            <a:r>
              <a:rPr lang="en-US" sz="1400" dirty="0">
                <a:solidFill>
                  <a:srgbClr val="FFC000"/>
                </a:solidFill>
                <a:latin typeface="Raleway" pitchFamily="2" charset="0"/>
              </a:rPr>
              <a:t> </a:t>
            </a:r>
            <a:r>
              <a:rPr lang="en-US" sz="1400" dirty="0">
                <a:solidFill>
                  <a:schemeClr val="bg2">
                    <a:lumMod val="10000"/>
                  </a:schemeClr>
                </a:solidFill>
                <a:latin typeface="Raleway" pitchFamily="2" charset="0"/>
              </a:rPr>
              <a:t>Season 2022-2023: November 2022 – April 2023</a:t>
            </a:r>
            <a:endParaRPr lang="en-GB" sz="1400" dirty="0">
              <a:solidFill>
                <a:schemeClr val="bg2">
                  <a:lumMod val="10000"/>
                </a:schemeClr>
              </a:solidFill>
              <a:latin typeface="Raleway" pitchFamily="2" charset="0"/>
            </a:endParaRPr>
          </a:p>
        </p:txBody>
      </p:sp>
      <p:sp>
        <p:nvSpPr>
          <p:cNvPr id="29" name="TextBox 28">
            <a:extLst>
              <a:ext uri="{FF2B5EF4-FFF2-40B4-BE49-F238E27FC236}">
                <a16:creationId xmlns:a16="http://schemas.microsoft.com/office/drawing/2014/main" id="{FA522E6F-FF70-35DC-3E58-761DF367E9B6}"/>
              </a:ext>
            </a:extLst>
          </p:cNvPr>
          <p:cNvSpPr txBox="1"/>
          <p:nvPr/>
        </p:nvSpPr>
        <p:spPr bwMode="auto">
          <a:xfrm>
            <a:off x="7844798" y="4662746"/>
            <a:ext cx="3994485" cy="507831"/>
          </a:xfrm>
          <a:prstGeom prst="rect">
            <a:avLst/>
          </a:prstGeom>
          <a:noFill/>
        </p:spPr>
        <p:txBody>
          <a:bodyPr wrap="square" rtlCol="0">
            <a:spAutoFit/>
          </a:bodyPr>
          <a:lstStyle/>
          <a:p>
            <a:r>
              <a:rPr lang="en-US" sz="1100" b="1" dirty="0">
                <a:solidFill>
                  <a:schemeClr val="bg2">
                    <a:lumMod val="10000"/>
                  </a:schemeClr>
                </a:solidFill>
                <a:latin typeface="Raleway" pitchFamily="2" charset="0"/>
              </a:rPr>
              <a:t>Total corrected reduction from winter 21-22 to winter 22-23</a:t>
            </a:r>
            <a:r>
              <a:rPr lang="en-US" sz="1100" b="1" dirty="0">
                <a:solidFill>
                  <a:srgbClr val="006600"/>
                </a:solidFill>
                <a:latin typeface="Raleway" pitchFamily="2" charset="0"/>
              </a:rPr>
              <a:t>: </a:t>
            </a:r>
            <a:r>
              <a:rPr lang="en-US" sz="1600" b="1" dirty="0">
                <a:solidFill>
                  <a:srgbClr val="C00000"/>
                </a:solidFill>
                <a:latin typeface="Raleway" pitchFamily="2" charset="0"/>
              </a:rPr>
              <a:t>-25%</a:t>
            </a:r>
            <a:endParaRPr lang="en-GB" sz="1100" b="1" dirty="0">
              <a:solidFill>
                <a:srgbClr val="C00000"/>
              </a:solidFill>
              <a:latin typeface="Raleway" pitchFamily="2" charset="0"/>
            </a:endParaRPr>
          </a:p>
        </p:txBody>
      </p:sp>
      <p:pic>
        <p:nvPicPr>
          <p:cNvPr id="32" name="Graphic 31" descr="Magnifying glass with solid fill">
            <a:extLst>
              <a:ext uri="{FF2B5EF4-FFF2-40B4-BE49-F238E27FC236}">
                <a16:creationId xmlns:a16="http://schemas.microsoft.com/office/drawing/2014/main" id="{626C55F6-B4A1-9BC3-D319-82F6673DCF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648196" y="311976"/>
            <a:ext cx="325064" cy="325064"/>
          </a:xfrm>
          <a:prstGeom prst="rect">
            <a:avLst/>
          </a:prstGeom>
        </p:spPr>
      </p:pic>
      <p:pic>
        <p:nvPicPr>
          <p:cNvPr id="10" name="Picture 9">
            <a:extLst>
              <a:ext uri="{FF2B5EF4-FFF2-40B4-BE49-F238E27FC236}">
                <a16:creationId xmlns:a16="http://schemas.microsoft.com/office/drawing/2014/main" id="{0E050F73-7EF2-D9E8-B76E-9DFD7FE81E7E}"/>
              </a:ext>
            </a:extLst>
          </p:cNvPr>
          <p:cNvPicPr>
            <a:picLocks noChangeAspect="1"/>
          </p:cNvPicPr>
          <p:nvPr/>
        </p:nvPicPr>
        <p:blipFill>
          <a:blip r:embed="rId8"/>
          <a:stretch>
            <a:fillRect/>
          </a:stretch>
        </p:blipFill>
        <p:spPr>
          <a:xfrm>
            <a:off x="3452900" y="1815854"/>
            <a:ext cx="4159543" cy="2844062"/>
          </a:xfrm>
          <a:prstGeom prst="rect">
            <a:avLst/>
          </a:prstGeom>
        </p:spPr>
      </p:pic>
      <p:grpSp>
        <p:nvGrpSpPr>
          <p:cNvPr id="5" name="Group 4">
            <a:extLst>
              <a:ext uri="{FF2B5EF4-FFF2-40B4-BE49-F238E27FC236}">
                <a16:creationId xmlns:a16="http://schemas.microsoft.com/office/drawing/2014/main" id="{3BDF78E9-7DC9-EE1B-6C8C-E0B40138DCEC}"/>
              </a:ext>
            </a:extLst>
          </p:cNvPr>
          <p:cNvGrpSpPr/>
          <p:nvPr/>
        </p:nvGrpSpPr>
        <p:grpSpPr>
          <a:xfrm>
            <a:off x="10200456" y="44352"/>
            <a:ext cx="1825313" cy="643140"/>
            <a:chOff x="10200456" y="44352"/>
            <a:chExt cx="1825313" cy="643140"/>
          </a:xfrm>
        </p:grpSpPr>
        <p:sp>
          <p:nvSpPr>
            <p:cNvPr id="9" name="TextBox 8">
              <a:extLst>
                <a:ext uri="{FF2B5EF4-FFF2-40B4-BE49-F238E27FC236}">
                  <a16:creationId xmlns:a16="http://schemas.microsoft.com/office/drawing/2014/main" id="{E7AE1FE1-BA6E-5CA2-BCCD-50A881703921}"/>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11" name="Graphic 10" descr="Presentation with pie chart with solid fill">
              <a:extLst>
                <a:ext uri="{FF2B5EF4-FFF2-40B4-BE49-F238E27FC236}">
                  <a16:creationId xmlns:a16="http://schemas.microsoft.com/office/drawing/2014/main" id="{4273C813-E884-1E83-365A-56F05C05178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2671166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DBD2F9-817E-E170-55F5-B435FA6D2B9F}"/>
              </a:ext>
            </a:extLst>
          </p:cNvPr>
          <p:cNvSpPr>
            <a:spLocks noGrp="1"/>
          </p:cNvSpPr>
          <p:nvPr>
            <p:ph type="sldNum" sz="quarter" idx="12"/>
          </p:nvPr>
        </p:nvSpPr>
        <p:spPr/>
        <p:txBody>
          <a:bodyPr/>
          <a:lstStyle/>
          <a:p>
            <a:pPr>
              <a:defRPr/>
            </a:pPr>
            <a:fld id="{36B5EA5A-BC32-A742-B11B-8E7414D5B535}" type="slidenum">
              <a:rPr lang="en-US" smtClean="0"/>
              <a:t>23</a:t>
            </a:fld>
            <a:endParaRPr lang="en-US"/>
          </a:p>
        </p:txBody>
      </p:sp>
      <p:sp>
        <p:nvSpPr>
          <p:cNvPr id="11" name="TextBox 10">
            <a:extLst>
              <a:ext uri="{FF2B5EF4-FFF2-40B4-BE49-F238E27FC236}">
                <a16:creationId xmlns:a16="http://schemas.microsoft.com/office/drawing/2014/main" id="{8A61D2B6-6838-03C9-C37B-3100DB55B403}"/>
              </a:ext>
            </a:extLst>
          </p:cNvPr>
          <p:cNvSpPr txBox="1"/>
          <p:nvPr/>
        </p:nvSpPr>
        <p:spPr>
          <a:xfrm>
            <a:off x="551384" y="63515"/>
            <a:ext cx="11089232" cy="707886"/>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Prevessin Site </a:t>
            </a:r>
            <a:br>
              <a:rPr lang="en-US" sz="2400" b="1" dirty="0">
                <a:solidFill>
                  <a:schemeClr val="accent1">
                    <a:lumMod val="75000"/>
                  </a:schemeClr>
                </a:solidFill>
                <a:latin typeface="Raleway" pitchFamily="2" charset="0"/>
              </a:rPr>
            </a:br>
            <a:r>
              <a:rPr lang="en-US" sz="1600" dirty="0">
                <a:solidFill>
                  <a:schemeClr val="accent1">
                    <a:lumMod val="75000"/>
                  </a:schemeClr>
                </a:solidFill>
                <a:latin typeface="Raleway" pitchFamily="2" charset="0"/>
              </a:rPr>
              <a:t>Consumption vs Expenses – Winter seasons </a:t>
            </a:r>
            <a:r>
              <a:rPr lang="en-US" sz="1600" b="1" dirty="0">
                <a:solidFill>
                  <a:schemeClr val="accent1">
                    <a:lumMod val="75000"/>
                  </a:schemeClr>
                </a:solidFill>
                <a:latin typeface="Raleway" pitchFamily="2" charset="0"/>
              </a:rPr>
              <a:t>21-22 </a:t>
            </a:r>
            <a:r>
              <a:rPr lang="en-US" sz="1100" b="1" dirty="0">
                <a:solidFill>
                  <a:schemeClr val="accent1">
                    <a:lumMod val="75000"/>
                  </a:schemeClr>
                </a:solidFill>
                <a:latin typeface="Raleway" pitchFamily="2" charset="0"/>
              </a:rPr>
              <a:t>vs</a:t>
            </a:r>
            <a:r>
              <a:rPr lang="en-US" sz="1600" b="1" dirty="0">
                <a:solidFill>
                  <a:schemeClr val="accent1">
                    <a:lumMod val="75000"/>
                  </a:schemeClr>
                </a:solidFill>
                <a:latin typeface="Raleway" pitchFamily="2" charset="0"/>
              </a:rPr>
              <a:t> 22-23</a:t>
            </a:r>
            <a:endParaRPr lang="en-US" sz="1600" dirty="0">
              <a:solidFill>
                <a:schemeClr val="tx2">
                  <a:lumMod val="40000"/>
                  <a:lumOff val="60000"/>
                </a:schemeClr>
              </a:solidFill>
              <a:latin typeface="Raleway" pitchFamily="2" charset="0"/>
            </a:endParaRPr>
          </a:p>
        </p:txBody>
      </p:sp>
      <p:pic>
        <p:nvPicPr>
          <p:cNvPr id="9" name="Graphic 8" descr="Magnifying glass with solid fill">
            <a:extLst>
              <a:ext uri="{FF2B5EF4-FFF2-40B4-BE49-F238E27FC236}">
                <a16:creationId xmlns:a16="http://schemas.microsoft.com/office/drawing/2014/main" id="{8BB03044-3125-05F8-A955-521F439126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03044" y="139179"/>
            <a:ext cx="325064" cy="325064"/>
          </a:xfrm>
          <a:prstGeom prst="rect">
            <a:avLst/>
          </a:prstGeom>
        </p:spPr>
      </p:pic>
      <p:sp>
        <p:nvSpPr>
          <p:cNvPr id="29" name="Arrow: Right 28">
            <a:extLst>
              <a:ext uri="{FF2B5EF4-FFF2-40B4-BE49-F238E27FC236}">
                <a16:creationId xmlns:a16="http://schemas.microsoft.com/office/drawing/2014/main" id="{E10BB66B-1687-9A7B-CC2B-4F1ABA4AEB1B}"/>
              </a:ext>
            </a:extLst>
          </p:cNvPr>
          <p:cNvSpPr/>
          <p:nvPr/>
        </p:nvSpPr>
        <p:spPr>
          <a:xfrm>
            <a:off x="5366764" y="2064473"/>
            <a:ext cx="79208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67757D2-373D-55C5-30E9-97BE8A4659EA}"/>
              </a:ext>
            </a:extLst>
          </p:cNvPr>
          <p:cNvSpPr txBox="1"/>
          <p:nvPr/>
        </p:nvSpPr>
        <p:spPr bwMode="auto">
          <a:xfrm>
            <a:off x="610480" y="5044227"/>
            <a:ext cx="4228059" cy="1431161"/>
          </a:xfrm>
          <a:prstGeom prst="rect">
            <a:avLst/>
          </a:prstGeom>
          <a:noFill/>
        </p:spPr>
        <p:txBody>
          <a:bodyPr wrap="square" rtlCol="0">
            <a:spAutoFit/>
          </a:bodyPr>
          <a:lstStyle/>
          <a:p>
            <a:pPr algn="just"/>
            <a:r>
              <a:rPr lang="en-US" sz="1300" b="1" dirty="0">
                <a:solidFill>
                  <a:schemeClr val="bg2">
                    <a:lumMod val="10000"/>
                  </a:schemeClr>
                </a:solidFill>
                <a:latin typeface="Raleway" pitchFamily="2" charset="0"/>
              </a:rPr>
              <a:t>Despite the decrease in the consumption of GAS, the bills have significantly increased.</a:t>
            </a:r>
          </a:p>
          <a:p>
            <a:pPr algn="just"/>
            <a:endParaRPr lang="en-US" sz="700" b="1" dirty="0">
              <a:solidFill>
                <a:schemeClr val="bg2">
                  <a:lumMod val="10000"/>
                </a:schemeClr>
              </a:solidFill>
              <a:latin typeface="Raleway" pitchFamily="2" charset="0"/>
            </a:endParaRPr>
          </a:p>
          <a:p>
            <a:pPr algn="just"/>
            <a:r>
              <a:rPr lang="en-US" sz="1300" b="1" dirty="0">
                <a:solidFill>
                  <a:srgbClr val="C00000"/>
                </a:solidFill>
                <a:latin typeface="Raleway" pitchFamily="2" charset="0"/>
              </a:rPr>
              <a:t>Fixed future GAS Prices (Contract SDV17): </a:t>
            </a:r>
          </a:p>
          <a:p>
            <a:pPr algn="just"/>
            <a:r>
              <a:rPr lang="en-US" sz="1300" b="1" dirty="0">
                <a:solidFill>
                  <a:schemeClr val="bg2">
                    <a:lumMod val="10000"/>
                  </a:schemeClr>
                </a:solidFill>
                <a:latin typeface="Raleway" pitchFamily="2" charset="0"/>
              </a:rPr>
              <a:t>2024: </a:t>
            </a:r>
            <a:r>
              <a:rPr lang="en-US" sz="1300" dirty="0">
                <a:solidFill>
                  <a:schemeClr val="bg2">
                    <a:lumMod val="10000"/>
                  </a:schemeClr>
                </a:solidFill>
                <a:latin typeface="Raleway" pitchFamily="2" charset="0"/>
              </a:rPr>
              <a:t>69.33 €/MWh </a:t>
            </a:r>
          </a:p>
          <a:p>
            <a:pPr algn="just"/>
            <a:r>
              <a:rPr lang="en-US" sz="1300" b="1" dirty="0">
                <a:solidFill>
                  <a:schemeClr val="bg2">
                    <a:lumMod val="10000"/>
                  </a:schemeClr>
                </a:solidFill>
                <a:latin typeface="Raleway" pitchFamily="2" charset="0"/>
              </a:rPr>
              <a:t>2025: </a:t>
            </a:r>
            <a:r>
              <a:rPr lang="en-US" sz="1300" dirty="0">
                <a:solidFill>
                  <a:schemeClr val="bg2">
                    <a:lumMod val="10000"/>
                  </a:schemeClr>
                </a:solidFill>
                <a:latin typeface="Raleway" pitchFamily="2" charset="0"/>
              </a:rPr>
              <a:t>60.81 €/MWh</a:t>
            </a:r>
            <a:endParaRPr lang="en-GB" sz="1300" dirty="0">
              <a:solidFill>
                <a:schemeClr val="bg2">
                  <a:lumMod val="10000"/>
                </a:schemeClr>
              </a:solidFill>
              <a:latin typeface="Raleway" pitchFamily="2" charset="0"/>
            </a:endParaRPr>
          </a:p>
          <a:p>
            <a:pPr algn="just"/>
            <a:endParaRPr lang="en-GB" sz="1300" b="1" dirty="0">
              <a:solidFill>
                <a:schemeClr val="bg2">
                  <a:lumMod val="10000"/>
                </a:schemeClr>
              </a:solidFill>
              <a:latin typeface="Raleway" pitchFamily="2" charset="0"/>
            </a:endParaRPr>
          </a:p>
        </p:txBody>
      </p:sp>
      <p:sp>
        <p:nvSpPr>
          <p:cNvPr id="23" name="TextBox 22">
            <a:extLst>
              <a:ext uri="{FF2B5EF4-FFF2-40B4-BE49-F238E27FC236}">
                <a16:creationId xmlns:a16="http://schemas.microsoft.com/office/drawing/2014/main" id="{07C9DDFE-2C7B-3355-200F-0DF078D4EB36}"/>
              </a:ext>
            </a:extLst>
          </p:cNvPr>
          <p:cNvSpPr txBox="1"/>
          <p:nvPr/>
        </p:nvSpPr>
        <p:spPr bwMode="auto">
          <a:xfrm>
            <a:off x="622708" y="4397896"/>
            <a:ext cx="4464496" cy="646331"/>
          </a:xfrm>
          <a:prstGeom prst="rect">
            <a:avLst/>
          </a:prstGeom>
          <a:noFill/>
        </p:spPr>
        <p:txBody>
          <a:bodyPr wrap="square" rtlCol="0">
            <a:spAutoFit/>
          </a:bodyPr>
          <a:lstStyle/>
          <a:p>
            <a:r>
              <a:rPr lang="en-US" sz="1200" b="1" dirty="0">
                <a:solidFill>
                  <a:schemeClr val="bg2">
                    <a:lumMod val="10000"/>
                  </a:schemeClr>
                </a:solidFill>
                <a:latin typeface="Raleway" pitchFamily="2" charset="0"/>
              </a:rPr>
              <a:t>Run of the Heating District</a:t>
            </a:r>
            <a:r>
              <a:rPr lang="en-US" sz="1200" dirty="0">
                <a:solidFill>
                  <a:schemeClr val="bg2">
                    <a:lumMod val="10000"/>
                  </a:schemeClr>
                </a:solidFill>
                <a:latin typeface="Raleway" pitchFamily="2" charset="0"/>
              </a:rPr>
              <a:t>:</a:t>
            </a:r>
          </a:p>
          <a:p>
            <a:pPr marL="285750" indent="-285750">
              <a:buFont typeface="Arial" panose="020B0604020202020204" pitchFamily="34" charset="0"/>
              <a:buChar char="•"/>
            </a:pPr>
            <a:r>
              <a:rPr lang="en-US" sz="1200" dirty="0">
                <a:latin typeface="Raleway" pitchFamily="2" charset="0"/>
              </a:rPr>
              <a:t> </a:t>
            </a:r>
            <a:r>
              <a:rPr lang="en-US" sz="1200" dirty="0">
                <a:solidFill>
                  <a:schemeClr val="bg2">
                    <a:lumMod val="10000"/>
                  </a:schemeClr>
                </a:solidFill>
                <a:latin typeface="Raleway" pitchFamily="2" charset="0"/>
              </a:rPr>
              <a:t>Season 2021-22: October 2021 - May 2022</a:t>
            </a:r>
          </a:p>
          <a:p>
            <a:pPr marL="285750" indent="-285750">
              <a:buFont typeface="Arial" panose="020B0604020202020204" pitchFamily="34" charset="0"/>
              <a:buChar char="•"/>
            </a:pPr>
            <a:r>
              <a:rPr lang="en-US" sz="1200" dirty="0">
                <a:solidFill>
                  <a:srgbClr val="FFC000"/>
                </a:solidFill>
                <a:latin typeface="Raleway" pitchFamily="2" charset="0"/>
              </a:rPr>
              <a:t> </a:t>
            </a:r>
            <a:r>
              <a:rPr lang="en-US" sz="1200" dirty="0">
                <a:solidFill>
                  <a:schemeClr val="bg2">
                    <a:lumMod val="10000"/>
                  </a:schemeClr>
                </a:solidFill>
                <a:latin typeface="Raleway" pitchFamily="2" charset="0"/>
              </a:rPr>
              <a:t>Season 2022-2023: November 2022 – April 2023</a:t>
            </a:r>
            <a:endParaRPr lang="en-GB" sz="1200" dirty="0">
              <a:solidFill>
                <a:schemeClr val="bg2">
                  <a:lumMod val="10000"/>
                </a:schemeClr>
              </a:solidFill>
              <a:latin typeface="Raleway" pitchFamily="2" charset="0"/>
            </a:endParaRPr>
          </a:p>
        </p:txBody>
      </p:sp>
      <p:sp>
        <p:nvSpPr>
          <p:cNvPr id="5" name="TextBox 4">
            <a:extLst>
              <a:ext uri="{FF2B5EF4-FFF2-40B4-BE49-F238E27FC236}">
                <a16:creationId xmlns:a16="http://schemas.microsoft.com/office/drawing/2014/main" id="{4024D4AA-6B90-454E-3845-7707621B5058}"/>
              </a:ext>
            </a:extLst>
          </p:cNvPr>
          <p:cNvSpPr txBox="1"/>
          <p:nvPr/>
        </p:nvSpPr>
        <p:spPr bwMode="auto">
          <a:xfrm>
            <a:off x="648634" y="886805"/>
            <a:ext cx="4367246" cy="307777"/>
          </a:xfrm>
          <a:prstGeom prst="rect">
            <a:avLst/>
          </a:prstGeom>
          <a:solidFill>
            <a:srgbClr val="33CCCC">
              <a:alpha val="30196"/>
            </a:srgb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400" b="1" dirty="0"/>
              <a:t>From SCE-SAM Gas Invoices:</a:t>
            </a:r>
            <a:endParaRPr lang="en-GB" sz="1400" b="1" dirty="0"/>
          </a:p>
        </p:txBody>
      </p:sp>
      <p:pic>
        <p:nvPicPr>
          <p:cNvPr id="4" name="Picture 3">
            <a:extLst>
              <a:ext uri="{FF2B5EF4-FFF2-40B4-BE49-F238E27FC236}">
                <a16:creationId xmlns:a16="http://schemas.microsoft.com/office/drawing/2014/main" id="{2A6EF8A9-0FC2-A674-1E79-50750CFB13A8}"/>
              </a:ext>
            </a:extLst>
          </p:cNvPr>
          <p:cNvPicPr>
            <a:picLocks noChangeAspect="1"/>
          </p:cNvPicPr>
          <p:nvPr/>
        </p:nvPicPr>
        <p:blipFill>
          <a:blip r:embed="rId4"/>
          <a:stretch>
            <a:fillRect/>
          </a:stretch>
        </p:blipFill>
        <p:spPr>
          <a:xfrm>
            <a:off x="644737" y="1307678"/>
            <a:ext cx="4367246" cy="2986078"/>
          </a:xfrm>
          <a:prstGeom prst="rect">
            <a:avLst/>
          </a:prstGeom>
        </p:spPr>
      </p:pic>
      <p:pic>
        <p:nvPicPr>
          <p:cNvPr id="10" name="Picture 9">
            <a:extLst>
              <a:ext uri="{FF2B5EF4-FFF2-40B4-BE49-F238E27FC236}">
                <a16:creationId xmlns:a16="http://schemas.microsoft.com/office/drawing/2014/main" id="{9AF3E80F-37A4-2C23-9CC9-6C1FA15713B7}"/>
              </a:ext>
            </a:extLst>
          </p:cNvPr>
          <p:cNvPicPr>
            <a:picLocks noChangeAspect="1"/>
          </p:cNvPicPr>
          <p:nvPr/>
        </p:nvPicPr>
        <p:blipFill>
          <a:blip r:embed="rId5"/>
          <a:stretch>
            <a:fillRect/>
          </a:stretch>
        </p:blipFill>
        <p:spPr>
          <a:xfrm>
            <a:off x="6312025" y="3652595"/>
            <a:ext cx="4918413" cy="2428921"/>
          </a:xfrm>
          <a:prstGeom prst="rect">
            <a:avLst/>
          </a:prstGeom>
        </p:spPr>
      </p:pic>
      <p:pic>
        <p:nvPicPr>
          <p:cNvPr id="14" name="Picture 13">
            <a:extLst>
              <a:ext uri="{FF2B5EF4-FFF2-40B4-BE49-F238E27FC236}">
                <a16:creationId xmlns:a16="http://schemas.microsoft.com/office/drawing/2014/main" id="{9F6A09F1-BB01-4152-8C73-7B73860115FA}"/>
              </a:ext>
            </a:extLst>
          </p:cNvPr>
          <p:cNvPicPr>
            <a:picLocks noChangeAspect="1"/>
          </p:cNvPicPr>
          <p:nvPr/>
        </p:nvPicPr>
        <p:blipFill>
          <a:blip r:embed="rId6"/>
          <a:stretch>
            <a:fillRect/>
          </a:stretch>
        </p:blipFill>
        <p:spPr>
          <a:xfrm>
            <a:off x="6310540" y="949204"/>
            <a:ext cx="4919898" cy="2542252"/>
          </a:xfrm>
          <a:prstGeom prst="rect">
            <a:avLst/>
          </a:prstGeom>
        </p:spPr>
      </p:pic>
      <p:grpSp>
        <p:nvGrpSpPr>
          <p:cNvPr id="3" name="Group 2">
            <a:extLst>
              <a:ext uri="{FF2B5EF4-FFF2-40B4-BE49-F238E27FC236}">
                <a16:creationId xmlns:a16="http://schemas.microsoft.com/office/drawing/2014/main" id="{62158E3D-3D9C-C599-EC55-D6557ED9D9B6}"/>
              </a:ext>
            </a:extLst>
          </p:cNvPr>
          <p:cNvGrpSpPr/>
          <p:nvPr/>
        </p:nvGrpSpPr>
        <p:grpSpPr>
          <a:xfrm>
            <a:off x="10200456" y="44352"/>
            <a:ext cx="1825313" cy="643140"/>
            <a:chOff x="10200456" y="44352"/>
            <a:chExt cx="1825313" cy="643140"/>
          </a:xfrm>
        </p:grpSpPr>
        <p:sp>
          <p:nvSpPr>
            <p:cNvPr id="6" name="TextBox 5">
              <a:extLst>
                <a:ext uri="{FF2B5EF4-FFF2-40B4-BE49-F238E27FC236}">
                  <a16:creationId xmlns:a16="http://schemas.microsoft.com/office/drawing/2014/main" id="{E5FD2DEF-B3DD-F22A-1952-A57A21D48314}"/>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7" name="Graphic 6" descr="Presentation with pie chart with solid fill">
              <a:extLst>
                <a:ext uri="{FF2B5EF4-FFF2-40B4-BE49-F238E27FC236}">
                  <a16:creationId xmlns:a16="http://schemas.microsoft.com/office/drawing/2014/main" id="{A79A94DE-E745-64C8-0B44-23ED0926618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42724" y="123144"/>
              <a:ext cx="483045" cy="485556"/>
            </a:xfrm>
            <a:prstGeom prst="rect">
              <a:avLst/>
            </a:prstGeom>
          </p:spPr>
        </p:pic>
      </p:grpSp>
    </p:spTree>
    <p:extLst>
      <p:ext uri="{BB962C8B-B14F-4D97-AF65-F5344CB8AC3E}">
        <p14:creationId xmlns:p14="http://schemas.microsoft.com/office/powerpoint/2010/main" val="219533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A8530C-019F-391A-6188-5BD5DBCE9870}"/>
              </a:ext>
            </a:extLst>
          </p:cNvPr>
          <p:cNvSpPr>
            <a:spLocks noGrp="1"/>
          </p:cNvSpPr>
          <p:nvPr>
            <p:ph type="sldNum" sz="quarter" idx="12"/>
          </p:nvPr>
        </p:nvSpPr>
        <p:spPr>
          <a:xfrm>
            <a:off x="11155973" y="6408000"/>
            <a:ext cx="681254" cy="365125"/>
          </a:xfrm>
        </p:spPr>
        <p:txBody>
          <a:bodyPr/>
          <a:lstStyle/>
          <a:p>
            <a:pPr>
              <a:defRPr/>
            </a:pPr>
            <a:fld id="{36B5EA5A-BC32-A742-B11B-8E7414D5B535}" type="slidenum">
              <a:rPr lang="en-US" smtClean="0"/>
              <a:t>24</a:t>
            </a:fld>
            <a:endParaRPr lang="en-US"/>
          </a:p>
        </p:txBody>
      </p:sp>
      <p:sp>
        <p:nvSpPr>
          <p:cNvPr id="17" name="TextBox 16">
            <a:extLst>
              <a:ext uri="{FF2B5EF4-FFF2-40B4-BE49-F238E27FC236}">
                <a16:creationId xmlns:a16="http://schemas.microsoft.com/office/drawing/2014/main" id="{EB48ED50-5220-B9DC-FADB-85B2751187A6}"/>
              </a:ext>
            </a:extLst>
          </p:cNvPr>
          <p:cNvSpPr txBox="1"/>
          <p:nvPr/>
        </p:nvSpPr>
        <p:spPr bwMode="auto">
          <a:xfrm>
            <a:off x="3048000" y="287457"/>
            <a:ext cx="6096000" cy="400110"/>
          </a:xfrm>
          <a:prstGeom prst="rect">
            <a:avLst/>
          </a:prstGeom>
          <a:noFill/>
        </p:spPr>
        <p:txBody>
          <a:bodyPr wrap="square">
            <a:spAutoFit/>
          </a:bodyPr>
          <a:lstStyle/>
          <a:p>
            <a:pPr algn="ctr"/>
            <a:r>
              <a:rPr lang="en-US" sz="2000" b="1" i="1" dirty="0">
                <a:solidFill>
                  <a:schemeClr val="accent1">
                    <a:lumMod val="75000"/>
                  </a:schemeClr>
                </a:solidFill>
                <a:latin typeface="Raleway" pitchFamily="2" charset="0"/>
              </a:rPr>
              <a:t>Expectations</a:t>
            </a:r>
            <a:r>
              <a:rPr lang="en-US" sz="2000" i="1" dirty="0">
                <a:solidFill>
                  <a:schemeClr val="accent1">
                    <a:lumMod val="75000"/>
                  </a:schemeClr>
                </a:solidFill>
                <a:latin typeface="Raleway" pitchFamily="2" charset="0"/>
              </a:rPr>
              <a:t> vs. </a:t>
            </a:r>
            <a:r>
              <a:rPr lang="en-US" sz="2000" b="1" i="1" dirty="0">
                <a:solidFill>
                  <a:srgbClr val="C00000"/>
                </a:solidFill>
                <a:latin typeface="Raleway" pitchFamily="2" charset="0"/>
              </a:rPr>
              <a:t>Reality</a:t>
            </a:r>
            <a:endParaRPr lang="en-GB" sz="2000" b="1" dirty="0">
              <a:solidFill>
                <a:srgbClr val="C00000"/>
              </a:solidFill>
            </a:endParaRPr>
          </a:p>
        </p:txBody>
      </p:sp>
      <p:graphicFrame>
        <p:nvGraphicFramePr>
          <p:cNvPr id="18" name="Chart 17">
            <a:extLst>
              <a:ext uri="{FF2B5EF4-FFF2-40B4-BE49-F238E27FC236}">
                <a16:creationId xmlns:a16="http://schemas.microsoft.com/office/drawing/2014/main" id="{9BFDDAED-1B6D-682F-5DF4-230ADD3336D2}"/>
              </a:ext>
            </a:extLst>
          </p:cNvPr>
          <p:cNvGraphicFramePr>
            <a:graphicFrameLocks/>
          </p:cNvGraphicFramePr>
          <p:nvPr>
            <p:extLst>
              <p:ext uri="{D42A27DB-BD31-4B8C-83A1-F6EECF244321}">
                <p14:modId xmlns:p14="http://schemas.microsoft.com/office/powerpoint/2010/main" val="1265136658"/>
              </p:ext>
            </p:extLst>
          </p:nvPr>
        </p:nvGraphicFramePr>
        <p:xfrm>
          <a:off x="767408" y="759500"/>
          <a:ext cx="3888432" cy="2741508"/>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a:extLst>
              <a:ext uri="{FF2B5EF4-FFF2-40B4-BE49-F238E27FC236}">
                <a16:creationId xmlns:a16="http://schemas.microsoft.com/office/drawing/2014/main" id="{79CF7B46-732F-9108-6A30-6A37FB489E03}"/>
              </a:ext>
            </a:extLst>
          </p:cNvPr>
          <p:cNvGrpSpPr/>
          <p:nvPr/>
        </p:nvGrpSpPr>
        <p:grpSpPr>
          <a:xfrm>
            <a:off x="10200456" y="44352"/>
            <a:ext cx="1825313" cy="643140"/>
            <a:chOff x="10200456" y="44352"/>
            <a:chExt cx="1825313" cy="643140"/>
          </a:xfrm>
        </p:grpSpPr>
        <p:sp>
          <p:nvSpPr>
            <p:cNvPr id="7" name="TextBox 6">
              <a:extLst>
                <a:ext uri="{FF2B5EF4-FFF2-40B4-BE49-F238E27FC236}">
                  <a16:creationId xmlns:a16="http://schemas.microsoft.com/office/drawing/2014/main" id="{578CA6A8-4454-80A6-F397-BAB5541F79F4}"/>
                </a:ext>
              </a:extLst>
            </p:cNvPr>
            <p:cNvSpPr txBox="1"/>
            <p:nvPr/>
          </p:nvSpPr>
          <p:spPr>
            <a:xfrm>
              <a:off x="10200456" y="44352"/>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200" b="1" kern="1200" dirty="0">
                  <a:solidFill>
                    <a:schemeClr val="bg2">
                      <a:lumMod val="10000"/>
                    </a:schemeClr>
                  </a:solidFill>
                </a:rPr>
                <a:t>ACHIEVEMENTS</a:t>
              </a:r>
              <a:endParaRPr lang="en-GB" sz="1200" b="1" kern="1200" dirty="0">
                <a:solidFill>
                  <a:schemeClr val="bg2">
                    <a:lumMod val="10000"/>
                  </a:schemeClr>
                </a:solidFill>
              </a:endParaRPr>
            </a:p>
          </p:txBody>
        </p:sp>
        <p:pic>
          <p:nvPicPr>
            <p:cNvPr id="8" name="Graphic 7" descr="Presentation with pie chart with solid fill">
              <a:extLst>
                <a:ext uri="{FF2B5EF4-FFF2-40B4-BE49-F238E27FC236}">
                  <a16:creationId xmlns:a16="http://schemas.microsoft.com/office/drawing/2014/main" id="{53D3D64E-46C5-723B-495B-E9C4DB5C79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42724" y="123144"/>
              <a:ext cx="483045" cy="485556"/>
            </a:xfrm>
            <a:prstGeom prst="rect">
              <a:avLst/>
            </a:prstGeom>
          </p:spPr>
        </p:pic>
      </p:grpSp>
      <p:pic>
        <p:nvPicPr>
          <p:cNvPr id="19" name="Picture 18">
            <a:extLst>
              <a:ext uri="{FF2B5EF4-FFF2-40B4-BE49-F238E27FC236}">
                <a16:creationId xmlns:a16="http://schemas.microsoft.com/office/drawing/2014/main" id="{2454927C-8896-0F43-4C8F-7C9F05A16DCD}"/>
              </a:ext>
            </a:extLst>
          </p:cNvPr>
          <p:cNvPicPr>
            <a:picLocks noChangeAspect="1"/>
          </p:cNvPicPr>
          <p:nvPr/>
        </p:nvPicPr>
        <p:blipFill rotWithShape="1">
          <a:blip r:embed="rId5"/>
          <a:srcRect l="6650" r="8098"/>
          <a:stretch/>
        </p:blipFill>
        <p:spPr>
          <a:xfrm>
            <a:off x="5183950" y="759500"/>
            <a:ext cx="3888432" cy="2741508"/>
          </a:xfrm>
          <a:prstGeom prst="rect">
            <a:avLst/>
          </a:prstGeom>
          <a:ln>
            <a:solidFill>
              <a:schemeClr val="bg1">
                <a:lumMod val="85000"/>
              </a:schemeClr>
            </a:solidFill>
          </a:ln>
        </p:spPr>
      </p:pic>
      <p:pic>
        <p:nvPicPr>
          <p:cNvPr id="3" name="Picture 2">
            <a:extLst>
              <a:ext uri="{FF2B5EF4-FFF2-40B4-BE49-F238E27FC236}">
                <a16:creationId xmlns:a16="http://schemas.microsoft.com/office/drawing/2014/main" id="{3E2E6172-F9BC-528C-604E-18C2F4B8FD25}"/>
              </a:ext>
            </a:extLst>
          </p:cNvPr>
          <p:cNvPicPr>
            <a:picLocks noChangeAspect="1"/>
          </p:cNvPicPr>
          <p:nvPr/>
        </p:nvPicPr>
        <p:blipFill rotWithShape="1">
          <a:blip r:embed="rId6">
            <a:alphaModFix amt="85000"/>
          </a:blip>
          <a:srcRect b="21164"/>
          <a:stretch/>
        </p:blipFill>
        <p:spPr>
          <a:xfrm>
            <a:off x="9552705" y="3920705"/>
            <a:ext cx="2071593" cy="2316606"/>
          </a:xfrm>
          <a:prstGeom prst="rect">
            <a:avLst/>
          </a:prstGeom>
        </p:spPr>
      </p:pic>
      <p:pic>
        <p:nvPicPr>
          <p:cNvPr id="5" name="Picture 4">
            <a:extLst>
              <a:ext uri="{FF2B5EF4-FFF2-40B4-BE49-F238E27FC236}">
                <a16:creationId xmlns:a16="http://schemas.microsoft.com/office/drawing/2014/main" id="{8F3A2819-E9FD-2609-8DCE-E80570CE6569}"/>
              </a:ext>
            </a:extLst>
          </p:cNvPr>
          <p:cNvPicPr>
            <a:picLocks noChangeAspect="1"/>
          </p:cNvPicPr>
          <p:nvPr/>
        </p:nvPicPr>
        <p:blipFill rotWithShape="1">
          <a:blip r:embed="rId7">
            <a:alphaModFix amt="85000"/>
          </a:blip>
          <a:srcRect b="21651"/>
          <a:stretch/>
        </p:blipFill>
        <p:spPr>
          <a:xfrm>
            <a:off x="704979" y="3920705"/>
            <a:ext cx="2088232" cy="2316606"/>
          </a:xfrm>
          <a:prstGeom prst="rect">
            <a:avLst/>
          </a:prstGeom>
        </p:spPr>
      </p:pic>
      <p:pic>
        <p:nvPicPr>
          <p:cNvPr id="11" name="Picture 10">
            <a:extLst>
              <a:ext uri="{FF2B5EF4-FFF2-40B4-BE49-F238E27FC236}">
                <a16:creationId xmlns:a16="http://schemas.microsoft.com/office/drawing/2014/main" id="{26DEC4F5-9F23-0F72-3514-B2E760D766F4}"/>
              </a:ext>
            </a:extLst>
          </p:cNvPr>
          <p:cNvPicPr>
            <a:picLocks noChangeAspect="1"/>
          </p:cNvPicPr>
          <p:nvPr/>
        </p:nvPicPr>
        <p:blipFill>
          <a:blip r:embed="rId8">
            <a:alphaModFix amt="85000"/>
          </a:blip>
          <a:stretch>
            <a:fillRect/>
          </a:stretch>
        </p:blipFill>
        <p:spPr>
          <a:xfrm>
            <a:off x="5118243" y="3920706"/>
            <a:ext cx="2109430" cy="2316606"/>
          </a:xfrm>
          <a:prstGeom prst="rect">
            <a:avLst/>
          </a:prstGeom>
        </p:spPr>
      </p:pic>
      <p:pic>
        <p:nvPicPr>
          <p:cNvPr id="13" name="Picture 12">
            <a:extLst>
              <a:ext uri="{FF2B5EF4-FFF2-40B4-BE49-F238E27FC236}">
                <a16:creationId xmlns:a16="http://schemas.microsoft.com/office/drawing/2014/main" id="{116E8A43-BF98-A1A9-4707-B29DDF2D34A6}"/>
              </a:ext>
            </a:extLst>
          </p:cNvPr>
          <p:cNvPicPr>
            <a:picLocks noChangeAspect="1"/>
          </p:cNvPicPr>
          <p:nvPr/>
        </p:nvPicPr>
        <p:blipFill>
          <a:blip r:embed="rId9">
            <a:alphaModFix amt="85000"/>
          </a:blip>
          <a:stretch>
            <a:fillRect/>
          </a:stretch>
        </p:blipFill>
        <p:spPr>
          <a:xfrm>
            <a:off x="7335474" y="3893680"/>
            <a:ext cx="2110516" cy="2316606"/>
          </a:xfrm>
          <a:prstGeom prst="rect">
            <a:avLst/>
          </a:prstGeom>
        </p:spPr>
      </p:pic>
      <p:pic>
        <p:nvPicPr>
          <p:cNvPr id="15" name="Picture 14">
            <a:extLst>
              <a:ext uri="{FF2B5EF4-FFF2-40B4-BE49-F238E27FC236}">
                <a16:creationId xmlns:a16="http://schemas.microsoft.com/office/drawing/2014/main" id="{5510699B-669B-C498-5D60-FC5BFA07F36D}"/>
              </a:ext>
            </a:extLst>
          </p:cNvPr>
          <p:cNvPicPr>
            <a:picLocks noChangeAspect="1"/>
          </p:cNvPicPr>
          <p:nvPr/>
        </p:nvPicPr>
        <p:blipFill>
          <a:blip r:embed="rId10">
            <a:alphaModFix amt="85000"/>
          </a:blip>
          <a:stretch>
            <a:fillRect/>
          </a:stretch>
        </p:blipFill>
        <p:spPr>
          <a:xfrm>
            <a:off x="2901012" y="3915287"/>
            <a:ext cx="2109430" cy="2294999"/>
          </a:xfrm>
          <a:prstGeom prst="rect">
            <a:avLst/>
          </a:prstGeom>
        </p:spPr>
      </p:pic>
      <p:sp>
        <p:nvSpPr>
          <p:cNvPr id="20" name="TextBox 19">
            <a:extLst>
              <a:ext uri="{FF2B5EF4-FFF2-40B4-BE49-F238E27FC236}">
                <a16:creationId xmlns:a16="http://schemas.microsoft.com/office/drawing/2014/main" id="{ED8B5918-CDF6-0D36-4829-EDBAC70DB71D}"/>
              </a:ext>
            </a:extLst>
          </p:cNvPr>
          <p:cNvSpPr txBox="1"/>
          <p:nvPr/>
        </p:nvSpPr>
        <p:spPr bwMode="auto">
          <a:xfrm rot="16200000">
            <a:off x="-525693" y="4610717"/>
            <a:ext cx="1803406" cy="369332"/>
          </a:xfrm>
          <a:prstGeom prst="rect">
            <a:avLst/>
          </a:prstGeom>
          <a:noFill/>
        </p:spPr>
        <p:txBody>
          <a:bodyPr wrap="square">
            <a:spAutoFit/>
          </a:bodyPr>
          <a:lstStyle/>
          <a:p>
            <a:r>
              <a:rPr lang="en-US" sz="1800" b="1" dirty="0">
                <a:solidFill>
                  <a:schemeClr val="accent2">
                    <a:lumMod val="75000"/>
                  </a:schemeClr>
                </a:solidFill>
                <a:latin typeface="Raleway" pitchFamily="2" charset="0"/>
              </a:rPr>
              <a:t>MEMO</a:t>
            </a:r>
            <a:r>
              <a:rPr lang="en-US" sz="1800" b="1" dirty="0">
                <a:solidFill>
                  <a:schemeClr val="accent6">
                    <a:lumMod val="60000"/>
                    <a:lumOff val="40000"/>
                  </a:schemeClr>
                </a:solidFill>
                <a:latin typeface="Raleway" pitchFamily="2" charset="0"/>
              </a:rPr>
              <a:t> </a:t>
            </a:r>
            <a:r>
              <a:rPr lang="en-US" sz="1800" b="1" dirty="0">
                <a:solidFill>
                  <a:schemeClr val="accent1">
                    <a:lumMod val="75000"/>
                  </a:schemeClr>
                </a:solidFill>
                <a:latin typeface="Raleway" pitchFamily="2" charset="0"/>
              </a:rPr>
              <a:t>BY HSE</a:t>
            </a:r>
            <a:endParaRPr lang="en-GB" b="1" dirty="0"/>
          </a:p>
        </p:txBody>
      </p:sp>
      <p:graphicFrame>
        <p:nvGraphicFramePr>
          <p:cNvPr id="4" name="Table 3">
            <a:extLst>
              <a:ext uri="{FF2B5EF4-FFF2-40B4-BE49-F238E27FC236}">
                <a16:creationId xmlns:a16="http://schemas.microsoft.com/office/drawing/2014/main" id="{7C8BDDB3-2543-5A71-C8D9-77C70CC230AD}"/>
              </a:ext>
            </a:extLst>
          </p:cNvPr>
          <p:cNvGraphicFramePr>
            <a:graphicFrameLocks noGrp="1"/>
          </p:cNvGraphicFramePr>
          <p:nvPr>
            <p:extLst>
              <p:ext uri="{D42A27DB-BD31-4B8C-83A1-F6EECF244321}">
                <p14:modId xmlns:p14="http://schemas.microsoft.com/office/powerpoint/2010/main" val="3552224110"/>
              </p:ext>
            </p:extLst>
          </p:nvPr>
        </p:nvGraphicFramePr>
        <p:xfrm>
          <a:off x="9605244" y="1502343"/>
          <a:ext cx="2071592" cy="1255821"/>
        </p:xfrm>
        <a:graphic>
          <a:graphicData uri="http://schemas.openxmlformats.org/drawingml/2006/table">
            <a:tbl>
              <a:tblPr>
                <a:tableStyleId>{88D326A9-A81B-9881-C969-13F38E75D658}</a:tableStyleId>
              </a:tblPr>
              <a:tblGrid>
                <a:gridCol w="1158941">
                  <a:extLst>
                    <a:ext uri="{9D8B030D-6E8A-4147-A177-3AD203B41FA5}">
                      <a16:colId xmlns:a16="http://schemas.microsoft.com/office/drawing/2014/main" val="2840723592"/>
                    </a:ext>
                  </a:extLst>
                </a:gridCol>
                <a:gridCol w="912651">
                  <a:extLst>
                    <a:ext uri="{9D8B030D-6E8A-4147-A177-3AD203B41FA5}">
                      <a16:colId xmlns:a16="http://schemas.microsoft.com/office/drawing/2014/main" val="3460906701"/>
                    </a:ext>
                  </a:extLst>
                </a:gridCol>
              </a:tblGrid>
              <a:tr h="412394">
                <a:tc>
                  <a:txBody>
                    <a:bodyPr/>
                    <a:lstStyle/>
                    <a:p>
                      <a:pPr algn="ctr" fontAlgn="b"/>
                      <a:r>
                        <a:rPr lang="en-GB" sz="1100" b="1" u="none" strike="noStrike" dirty="0">
                          <a:solidFill>
                            <a:schemeClr val="bg1"/>
                          </a:solidFill>
                          <a:effectLst/>
                          <a:latin typeface="+mj-lt"/>
                        </a:rPr>
                        <a:t>BILL 2021 </a:t>
                      </a:r>
                    </a:p>
                    <a:p>
                      <a:pPr algn="ctr" fontAlgn="b"/>
                      <a:r>
                        <a:rPr lang="en-GB" sz="1050" b="1" u="none" strike="noStrike" dirty="0">
                          <a:solidFill>
                            <a:schemeClr val="bg1"/>
                          </a:solidFill>
                          <a:effectLst/>
                          <a:latin typeface="+mj-lt"/>
                        </a:rPr>
                        <a:t>[CHF/year]</a:t>
                      </a:r>
                      <a:endParaRPr lang="en-GB" sz="1200" b="1" i="0" u="none" strike="noStrike" dirty="0">
                        <a:solidFill>
                          <a:schemeClr val="bg1"/>
                        </a:solidFill>
                        <a:effectLst/>
                        <a:latin typeface="+mj-lt"/>
                      </a:endParaRP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0070C0"/>
                    </a:solidFill>
                  </a:tcPr>
                </a:tc>
                <a:tc>
                  <a:txBody>
                    <a:bodyPr/>
                    <a:lstStyle/>
                    <a:p>
                      <a:pPr algn="ctr" fontAlgn="b"/>
                      <a:r>
                        <a:rPr lang="en-GB" sz="1100" b="1" i="0" u="none" strike="noStrike" dirty="0">
                          <a:solidFill>
                            <a:srgbClr val="000000"/>
                          </a:solidFill>
                          <a:effectLst/>
                          <a:latin typeface="Calibri" panose="020F0502020204030204" pitchFamily="34" charset="0"/>
                        </a:rPr>
                        <a:t>2,73 Millions</a:t>
                      </a: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3093336445"/>
                  </a:ext>
                </a:extLst>
              </a:tr>
              <a:tr h="431033">
                <a:tc>
                  <a:txBody>
                    <a:bodyPr/>
                    <a:lstStyle/>
                    <a:p>
                      <a:pPr algn="ctr" fontAlgn="b"/>
                      <a:r>
                        <a:rPr lang="en-GB" sz="1100" b="1" u="none" strike="noStrike" dirty="0">
                          <a:solidFill>
                            <a:schemeClr val="bg1"/>
                          </a:solidFill>
                          <a:effectLst/>
                          <a:latin typeface="+mj-lt"/>
                        </a:rPr>
                        <a:t>BILL 2022</a:t>
                      </a:r>
                      <a:r>
                        <a:rPr lang="en-GB" sz="1200" b="1" u="none" strike="noStrike" dirty="0">
                          <a:solidFill>
                            <a:schemeClr val="bg1"/>
                          </a:solidFill>
                          <a:effectLst/>
                          <a:latin typeface="+mj-lt"/>
                        </a:rPr>
                        <a:t> </a:t>
                      </a:r>
                    </a:p>
                    <a:p>
                      <a:pPr algn="ctr" fontAlgn="b"/>
                      <a:r>
                        <a:rPr lang="en-GB" sz="1050" b="1" u="none" strike="noStrike" dirty="0">
                          <a:solidFill>
                            <a:schemeClr val="bg1"/>
                          </a:solidFill>
                          <a:effectLst/>
                          <a:latin typeface="+mj-lt"/>
                          <a:ea typeface="+mn-ea"/>
                          <a:cs typeface="+mn-cs"/>
                        </a:rPr>
                        <a:t>[</a:t>
                      </a:r>
                      <a:r>
                        <a:rPr lang="en-GB" sz="1050" b="1" u="none" strike="noStrike" dirty="0">
                          <a:solidFill>
                            <a:schemeClr val="bg1"/>
                          </a:solidFill>
                          <a:effectLst/>
                          <a:latin typeface="+mn-lt"/>
                          <a:ea typeface="+mn-ea"/>
                          <a:cs typeface="+mn-cs"/>
                        </a:rPr>
                        <a:t>CHF/year</a:t>
                      </a:r>
                      <a:r>
                        <a:rPr lang="en-GB" sz="1050" b="1" u="none" strike="noStrike" dirty="0">
                          <a:solidFill>
                            <a:schemeClr val="bg1"/>
                          </a:solidFill>
                          <a:effectLst/>
                          <a:latin typeface="+mj-lt"/>
                          <a:ea typeface="+mn-ea"/>
                          <a:cs typeface="+mn-cs"/>
                        </a:rPr>
                        <a:t>]</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solidFill>
                      <a:srgbClr val="FFC000"/>
                    </a:solidFill>
                  </a:tcPr>
                </a:tc>
                <a:tc>
                  <a:txBody>
                    <a:bodyPr/>
                    <a:lstStyle/>
                    <a:p>
                      <a:pPr algn="ctr" fontAlgn="b"/>
                      <a:r>
                        <a:rPr lang="en-GB" sz="1100" b="1" i="0" u="none" strike="noStrike" dirty="0">
                          <a:solidFill>
                            <a:srgbClr val="000000"/>
                          </a:solidFill>
                          <a:effectLst/>
                          <a:latin typeface="Calibri" panose="020F0502020204030204" pitchFamily="34" charset="0"/>
                        </a:rPr>
                        <a:t>2,65 Millions</a:t>
                      </a: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2712450290"/>
                  </a:ext>
                </a:extLst>
              </a:tr>
              <a:tr h="412394">
                <a:tc>
                  <a:txBody>
                    <a:bodyPr/>
                    <a:lstStyle/>
                    <a:p>
                      <a:pPr algn="ctr" fontAlgn="b"/>
                      <a:r>
                        <a:rPr lang="en-GB" sz="1100" b="1" u="none" strike="noStrike" dirty="0">
                          <a:solidFill>
                            <a:schemeClr val="bg2">
                              <a:lumMod val="10000"/>
                            </a:schemeClr>
                          </a:solidFill>
                          <a:effectLst/>
                          <a:latin typeface="+mj-lt"/>
                        </a:rPr>
                        <a:t>Savings </a:t>
                      </a:r>
                    </a:p>
                    <a:p>
                      <a:pPr marL="0" algn="ctr" defTabSz="914400" eaLnBrk="1" fontAlgn="b" hangingPunct="1"/>
                      <a:r>
                        <a:rPr lang="en-GB" sz="1050" b="1" u="none" strike="noStrike" dirty="0">
                          <a:solidFill>
                            <a:schemeClr val="bg2">
                              <a:lumMod val="10000"/>
                            </a:schemeClr>
                          </a:solidFill>
                          <a:effectLst/>
                          <a:latin typeface="+mj-lt"/>
                          <a:ea typeface="+mn-ea"/>
                          <a:cs typeface="+mn-cs"/>
                        </a:rPr>
                        <a:t>[</a:t>
                      </a:r>
                      <a:r>
                        <a:rPr lang="en-GB" sz="1050" b="1" u="none" strike="noStrike" dirty="0">
                          <a:solidFill>
                            <a:schemeClr val="bg2">
                              <a:lumMod val="10000"/>
                            </a:schemeClr>
                          </a:solidFill>
                          <a:effectLst/>
                          <a:latin typeface="+mn-lt"/>
                          <a:ea typeface="+mn-ea"/>
                          <a:cs typeface="+mn-cs"/>
                        </a:rPr>
                        <a:t>CHF/year</a:t>
                      </a:r>
                      <a:r>
                        <a:rPr lang="en-GB" sz="1050" b="1" u="none" strike="noStrike" dirty="0">
                          <a:solidFill>
                            <a:schemeClr val="bg2">
                              <a:lumMod val="10000"/>
                            </a:schemeClr>
                          </a:solidFill>
                          <a:effectLst/>
                          <a:latin typeface="+mj-lt"/>
                          <a:ea typeface="+mn-ea"/>
                          <a:cs typeface="+mn-cs"/>
                        </a:rPr>
                        <a:t>]</a:t>
                      </a:r>
                    </a:p>
                  </a:txBody>
                  <a:tcPr marL="9525" marR="9525" marT="9525"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noFill/>
                  </a:tcPr>
                </a:tc>
                <a:tc>
                  <a:txBody>
                    <a:bodyPr/>
                    <a:lstStyle/>
                    <a:p>
                      <a:pPr algn="ctr" fontAlgn="b"/>
                      <a:r>
                        <a:rPr lang="en-US" sz="1050" b="1" i="0" u="none" strike="noStrike" dirty="0">
                          <a:solidFill>
                            <a:schemeClr val="bg2">
                              <a:lumMod val="10000"/>
                            </a:schemeClr>
                          </a:solidFill>
                          <a:effectLst/>
                          <a:latin typeface="+mj-lt"/>
                        </a:rPr>
                        <a:t>0,08 Millions</a:t>
                      </a:r>
                      <a:endParaRPr lang="en-GB" sz="1050" b="1" i="0" u="none" strike="noStrike" dirty="0">
                        <a:solidFill>
                          <a:schemeClr val="bg2">
                            <a:lumMod val="10000"/>
                          </a:schemeClr>
                        </a:solidFill>
                        <a:effectLst/>
                        <a:latin typeface="+mj-lt"/>
                      </a:endParaRPr>
                    </a:p>
                  </a:txBody>
                  <a:tcPr marL="0" marR="0" marT="0" marB="0" anchor="ctr">
                    <a:lnL w="12700" cap="flat" cmpd="sng" algn="ctr">
                      <a:solidFill>
                        <a:schemeClr val="tx2">
                          <a:lumMod val="90000"/>
                          <a:lumOff val="10000"/>
                        </a:schemeClr>
                      </a:solidFill>
                      <a:prstDash val="solid"/>
                      <a:round/>
                      <a:headEnd type="none" w="med" len="med"/>
                      <a:tailEnd type="none" w="med" len="med"/>
                    </a:lnL>
                    <a:lnR w="12700" cap="flat" cmpd="sng" algn="ctr">
                      <a:solidFill>
                        <a:schemeClr val="tx2">
                          <a:lumMod val="90000"/>
                          <a:lumOff val="10000"/>
                        </a:schemeClr>
                      </a:solidFill>
                      <a:prstDash val="solid"/>
                      <a:round/>
                      <a:headEnd type="none" w="med" len="med"/>
                      <a:tailEnd type="none" w="med" len="med"/>
                    </a:lnR>
                    <a:lnT w="12700" cap="flat" cmpd="sng" algn="ctr">
                      <a:solidFill>
                        <a:schemeClr val="tx2">
                          <a:lumMod val="90000"/>
                          <a:lumOff val="10000"/>
                        </a:schemeClr>
                      </a:solidFill>
                      <a:prstDash val="solid"/>
                      <a:round/>
                      <a:headEnd type="none" w="med" len="med"/>
                      <a:tailEnd type="none" w="med" len="med"/>
                    </a:lnT>
                    <a:lnB w="12700" cap="flat" cmpd="sng" algn="ctr">
                      <a:solidFill>
                        <a:schemeClr val="tx2">
                          <a:lumMod val="90000"/>
                          <a:lumOff val="10000"/>
                        </a:schemeClr>
                      </a:solidFill>
                      <a:prstDash val="solid"/>
                      <a:round/>
                      <a:headEnd type="none" w="med" len="med"/>
                      <a:tailEnd type="none" w="med" len="med"/>
                    </a:lnB>
                  </a:tcPr>
                </a:tc>
                <a:extLst>
                  <a:ext uri="{0D108BD9-81ED-4DB2-BD59-A6C34878D82A}">
                    <a16:rowId xmlns:a16="http://schemas.microsoft.com/office/drawing/2014/main" val="417723699"/>
                  </a:ext>
                </a:extLst>
              </a:tr>
            </a:tbl>
          </a:graphicData>
        </a:graphic>
      </p:graphicFrame>
    </p:spTree>
    <p:extLst>
      <p:ext uri="{BB962C8B-B14F-4D97-AF65-F5344CB8AC3E}">
        <p14:creationId xmlns:p14="http://schemas.microsoft.com/office/powerpoint/2010/main" val="58823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43448" y="265709"/>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Summary</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25</a:t>
            </a:fld>
            <a:endParaRPr lang="en-US" dirty="0"/>
          </a:p>
        </p:txBody>
      </p:sp>
      <p:grpSp>
        <p:nvGrpSpPr>
          <p:cNvPr id="40" name="Group 39">
            <a:extLst>
              <a:ext uri="{FF2B5EF4-FFF2-40B4-BE49-F238E27FC236}">
                <a16:creationId xmlns:a16="http://schemas.microsoft.com/office/drawing/2014/main" id="{D315BC5D-60DE-652E-9868-C03D33D75939}"/>
              </a:ext>
            </a:extLst>
          </p:cNvPr>
          <p:cNvGrpSpPr/>
          <p:nvPr/>
        </p:nvGrpSpPr>
        <p:grpSpPr>
          <a:xfrm>
            <a:off x="-1032792" y="1128564"/>
            <a:ext cx="6768752" cy="4810326"/>
            <a:chOff x="2032000" y="719666"/>
            <a:chExt cx="7664400" cy="5418667"/>
          </a:xfrm>
        </p:grpSpPr>
        <p:graphicFrame>
          <p:nvGraphicFramePr>
            <p:cNvPr id="10" name="Diagram 9">
              <a:extLst>
                <a:ext uri="{FF2B5EF4-FFF2-40B4-BE49-F238E27FC236}">
                  <a16:creationId xmlns:a16="http://schemas.microsoft.com/office/drawing/2014/main" id="{FA90D908-C0F1-9CA4-721C-9EB8E406D322}"/>
                </a:ext>
              </a:extLst>
            </p:cNvPr>
            <p:cNvGraphicFramePr/>
            <p:nvPr>
              <p:extLst>
                <p:ext uri="{D42A27DB-BD31-4B8C-83A1-F6EECF244321}">
                  <p14:modId xmlns:p14="http://schemas.microsoft.com/office/powerpoint/2010/main" val="229245507"/>
                </p:ext>
              </p:extLst>
            </p:nvPr>
          </p:nvGraphicFramePr>
          <p:xfrm>
            <a:off x="2032000" y="719666"/>
            <a:ext cx="76644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 name="Graphic 29" descr="Meeting with solid fill">
              <a:extLst>
                <a:ext uri="{FF2B5EF4-FFF2-40B4-BE49-F238E27FC236}">
                  <a16:creationId xmlns:a16="http://schemas.microsoft.com/office/drawing/2014/main" id="{1670B02F-EDCF-0404-2224-3C6B54610D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65160" y="1759443"/>
              <a:ext cx="546431" cy="546430"/>
            </a:xfrm>
            <a:prstGeom prst="rect">
              <a:avLst/>
            </a:prstGeom>
          </p:spPr>
        </p:pic>
        <p:pic>
          <p:nvPicPr>
            <p:cNvPr id="38" name="Graphic 37" descr="Presentation with pie chart with solid fill">
              <a:extLst>
                <a:ext uri="{FF2B5EF4-FFF2-40B4-BE49-F238E27FC236}">
                  <a16:creationId xmlns:a16="http://schemas.microsoft.com/office/drawing/2014/main" id="{A8710666-1A02-0D5C-C38D-7863C2A7AB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90607" y="3341250"/>
              <a:ext cx="546962" cy="546962"/>
            </a:xfrm>
            <a:prstGeom prst="rect">
              <a:avLst/>
            </a:prstGeom>
          </p:spPr>
        </p:pic>
        <p:pic>
          <p:nvPicPr>
            <p:cNvPr id="39" name="Graphic 38" descr="Future with solid fill">
              <a:extLst>
                <a:ext uri="{FF2B5EF4-FFF2-40B4-BE49-F238E27FC236}">
                  <a16:creationId xmlns:a16="http://schemas.microsoft.com/office/drawing/2014/main" id="{17386A87-D254-06B0-4289-8B3A5ACF5E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965160" y="4438511"/>
              <a:ext cx="436860" cy="436860"/>
            </a:xfrm>
            <a:prstGeom prst="rect">
              <a:avLst/>
            </a:prstGeom>
          </p:spPr>
        </p:pic>
      </p:grpSp>
      <p:sp>
        <p:nvSpPr>
          <p:cNvPr id="43" name="TextBox 42">
            <a:extLst>
              <a:ext uri="{FF2B5EF4-FFF2-40B4-BE49-F238E27FC236}">
                <a16:creationId xmlns:a16="http://schemas.microsoft.com/office/drawing/2014/main" id="{3DF3E554-8395-75A4-4143-276F11B7C05C}"/>
              </a:ext>
            </a:extLst>
          </p:cNvPr>
          <p:cNvSpPr txBox="1"/>
          <p:nvPr/>
        </p:nvSpPr>
        <p:spPr bwMode="auto">
          <a:xfrm>
            <a:off x="646522" y="782043"/>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Introduction</a:t>
            </a:r>
            <a:endParaRPr lang="en-GB" sz="1600" dirty="0">
              <a:solidFill>
                <a:schemeClr val="bg2">
                  <a:lumMod val="10000"/>
                </a:schemeClr>
              </a:solidFill>
              <a:latin typeface="Raleway" pitchFamily="2" charset="0"/>
            </a:endParaRPr>
          </a:p>
        </p:txBody>
      </p:sp>
      <p:sp>
        <p:nvSpPr>
          <p:cNvPr id="45" name="TextBox 44">
            <a:extLst>
              <a:ext uri="{FF2B5EF4-FFF2-40B4-BE49-F238E27FC236}">
                <a16:creationId xmlns:a16="http://schemas.microsoft.com/office/drawing/2014/main" id="{06F9C1D1-2E66-61B1-F7F6-9D8CFE54A6AD}"/>
              </a:ext>
            </a:extLst>
          </p:cNvPr>
          <p:cNvSpPr txBox="1"/>
          <p:nvPr/>
        </p:nvSpPr>
        <p:spPr bwMode="auto">
          <a:xfrm>
            <a:off x="543448" y="5941867"/>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Conclusion</a:t>
            </a:r>
            <a:endParaRPr lang="en-GB" sz="1600" dirty="0">
              <a:solidFill>
                <a:schemeClr val="bg2">
                  <a:lumMod val="10000"/>
                </a:schemeClr>
              </a:solidFill>
              <a:latin typeface="Raleway" pitchFamily="2" charset="0"/>
            </a:endParaRPr>
          </a:p>
        </p:txBody>
      </p:sp>
      <p:sp>
        <p:nvSpPr>
          <p:cNvPr id="47" name="Arrow: Right 46">
            <a:extLst>
              <a:ext uri="{FF2B5EF4-FFF2-40B4-BE49-F238E27FC236}">
                <a16:creationId xmlns:a16="http://schemas.microsoft.com/office/drawing/2014/main" id="{25A66262-F199-E27F-5BD1-F94649A7AC07}"/>
              </a:ext>
            </a:extLst>
          </p:cNvPr>
          <p:cNvSpPr/>
          <p:nvPr/>
        </p:nvSpPr>
        <p:spPr>
          <a:xfrm rot="10800000">
            <a:off x="7301081" y="4950590"/>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534E1477-2D3F-FD29-10BD-84941FF64D7D}"/>
              </a:ext>
            </a:extLst>
          </p:cNvPr>
          <p:cNvSpPr/>
          <p:nvPr/>
        </p:nvSpPr>
        <p:spPr>
          <a:xfrm>
            <a:off x="4017757" y="4909840"/>
            <a:ext cx="3207731" cy="279593"/>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descr="Fire outline">
            <a:extLst>
              <a:ext uri="{FF2B5EF4-FFF2-40B4-BE49-F238E27FC236}">
                <a16:creationId xmlns:a16="http://schemas.microsoft.com/office/drawing/2014/main" id="{76AE132C-D61A-E32B-79C7-4B8040607BD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14320" y="2530066"/>
            <a:ext cx="105719" cy="105719"/>
          </a:xfrm>
          <a:prstGeom prst="rect">
            <a:avLst/>
          </a:prstGeom>
        </p:spPr>
      </p:pic>
      <p:pic>
        <p:nvPicPr>
          <p:cNvPr id="13" name="Рисунок 75" descr="Lightbulb">
            <a:extLst>
              <a:ext uri="{FF2B5EF4-FFF2-40B4-BE49-F238E27FC236}">
                <a16:creationId xmlns:a16="http://schemas.microsoft.com/office/drawing/2014/main" id="{B4D50290-2043-27E6-6BAA-13D7B23CC58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8850" y="1778381"/>
            <a:ext cx="146702" cy="146702"/>
          </a:xfrm>
          <a:prstGeom prst="rect">
            <a:avLst/>
          </a:prstGeom>
        </p:spPr>
      </p:pic>
      <p:pic>
        <p:nvPicPr>
          <p:cNvPr id="14" name="Рисунок 75" descr="Lightbulb">
            <a:extLst>
              <a:ext uri="{FF2B5EF4-FFF2-40B4-BE49-F238E27FC236}">
                <a16:creationId xmlns:a16="http://schemas.microsoft.com/office/drawing/2014/main" id="{271FC5E1-EE01-BA6C-BE6A-BAD36301BF8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3" y="1985601"/>
            <a:ext cx="146702" cy="146702"/>
          </a:xfrm>
          <a:prstGeom prst="rect">
            <a:avLst/>
          </a:prstGeom>
        </p:spPr>
      </p:pic>
      <p:pic>
        <p:nvPicPr>
          <p:cNvPr id="15" name="Рисунок 75" descr="Lightbulb">
            <a:extLst>
              <a:ext uri="{FF2B5EF4-FFF2-40B4-BE49-F238E27FC236}">
                <a16:creationId xmlns:a16="http://schemas.microsoft.com/office/drawing/2014/main" id="{2767182B-9214-D128-BE4B-6E174022B43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199354"/>
            <a:ext cx="146702" cy="146702"/>
          </a:xfrm>
          <a:prstGeom prst="rect">
            <a:avLst/>
          </a:prstGeom>
        </p:spPr>
      </p:pic>
      <p:pic>
        <p:nvPicPr>
          <p:cNvPr id="16" name="Graphic 15" descr="Fire outline">
            <a:extLst>
              <a:ext uri="{FF2B5EF4-FFF2-40B4-BE49-F238E27FC236}">
                <a16:creationId xmlns:a16="http://schemas.microsoft.com/office/drawing/2014/main" id="{F7B4EC5B-BD95-DA28-5989-60528BC3557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795146" y="2811836"/>
            <a:ext cx="119174" cy="119174"/>
          </a:xfrm>
          <a:prstGeom prst="rect">
            <a:avLst/>
          </a:prstGeom>
        </p:spPr>
      </p:pic>
      <p:pic>
        <p:nvPicPr>
          <p:cNvPr id="17" name="Рисунок 75" descr="Lightbulb">
            <a:extLst>
              <a:ext uri="{FF2B5EF4-FFF2-40B4-BE49-F238E27FC236}">
                <a16:creationId xmlns:a16="http://schemas.microsoft.com/office/drawing/2014/main" id="{C3C078B5-BDBE-18C3-5B81-4EAFAFF110B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806598"/>
            <a:ext cx="146702" cy="146702"/>
          </a:xfrm>
          <a:prstGeom prst="rect">
            <a:avLst/>
          </a:prstGeom>
        </p:spPr>
      </p:pic>
      <p:sp>
        <p:nvSpPr>
          <p:cNvPr id="2" name="TextBox 1">
            <a:extLst>
              <a:ext uri="{FF2B5EF4-FFF2-40B4-BE49-F238E27FC236}">
                <a16:creationId xmlns:a16="http://schemas.microsoft.com/office/drawing/2014/main" id="{15719F8F-1744-BA6C-DF79-386FF3113011}"/>
              </a:ext>
            </a:extLst>
          </p:cNvPr>
          <p:cNvSpPr txBox="1"/>
          <p:nvPr/>
        </p:nvSpPr>
        <p:spPr bwMode="auto">
          <a:xfrm>
            <a:off x="3996457" y="1128564"/>
            <a:ext cx="8166266" cy="4970591"/>
          </a:xfrm>
          <a:prstGeom prst="rect">
            <a:avLst/>
          </a:prstGeom>
          <a:noFill/>
        </p:spPr>
        <p:txBody>
          <a:bodyPr wrap="square" rtlCol="0">
            <a:spAutoFit/>
          </a:bodyPr>
          <a:lstStyle/>
          <a:p>
            <a:endParaRPr lang="en-US" b="1" dirty="0">
              <a:solidFill>
                <a:schemeClr val="bg2">
                  <a:lumMod val="10000"/>
                </a:schemeClr>
              </a:solidFill>
              <a:latin typeface="Raleway" pitchFamily="2" charset="0"/>
            </a:endParaRPr>
          </a:p>
          <a:p>
            <a:r>
              <a:rPr lang="en-US" b="1" dirty="0">
                <a:solidFill>
                  <a:schemeClr val="accent6"/>
                </a:solidFill>
                <a:latin typeface="Raleway" pitchFamily="2" charset="0"/>
              </a:rPr>
              <a:t>Solutions proposed in 2022: application in winter season 22-23</a:t>
            </a:r>
          </a:p>
          <a:p>
            <a:r>
              <a:rPr lang="en-US" sz="1400" i="1" dirty="0">
                <a:solidFill>
                  <a:schemeClr val="bg2">
                    <a:lumMod val="10000"/>
                  </a:schemeClr>
                </a:solidFill>
                <a:latin typeface="Raleway" pitchFamily="2" charset="0"/>
              </a:rPr>
              <a:t>Led installation</a:t>
            </a:r>
          </a:p>
          <a:p>
            <a:r>
              <a:rPr lang="en-US" sz="1400" i="1" dirty="0">
                <a:solidFill>
                  <a:schemeClr val="bg2">
                    <a:lumMod val="10000"/>
                  </a:schemeClr>
                </a:solidFill>
                <a:latin typeface="Raleway" pitchFamily="2" charset="0"/>
              </a:rPr>
              <a:t>Shutdown of public lights at nights</a:t>
            </a:r>
          </a:p>
          <a:p>
            <a:r>
              <a:rPr lang="en-US" sz="1400" i="1" dirty="0">
                <a:solidFill>
                  <a:schemeClr val="bg2">
                    <a:lumMod val="10000"/>
                  </a:schemeClr>
                </a:solidFill>
                <a:latin typeface="Raleway" pitchFamily="2" charset="0"/>
              </a:rPr>
              <a:t>No electrical radiators</a:t>
            </a:r>
            <a:br>
              <a:rPr lang="en-US" sz="1400" i="1" dirty="0">
                <a:solidFill>
                  <a:schemeClr val="bg2">
                    <a:lumMod val="10000"/>
                  </a:schemeClr>
                </a:solidFill>
                <a:latin typeface="Raleway" pitchFamily="2" charset="0"/>
              </a:rPr>
            </a:br>
            <a:r>
              <a:rPr lang="en-US" sz="700" i="1" dirty="0">
                <a:solidFill>
                  <a:schemeClr val="bg2">
                    <a:lumMod val="10000"/>
                  </a:schemeClr>
                </a:solidFill>
                <a:latin typeface="Raleway" pitchFamily="2" charset="0"/>
              </a:rPr>
              <a:t> </a:t>
            </a:r>
            <a:endParaRPr lang="en-US" sz="800" i="1" dirty="0">
              <a:solidFill>
                <a:schemeClr val="bg2">
                  <a:lumMod val="10000"/>
                </a:schemeClr>
              </a:solidFill>
              <a:latin typeface="Raleway" pitchFamily="2" charset="0"/>
            </a:endParaRPr>
          </a:p>
          <a:p>
            <a:r>
              <a:rPr lang="en-US" sz="1400" i="1" dirty="0">
                <a:solidFill>
                  <a:schemeClr val="bg2">
                    <a:lumMod val="10000"/>
                  </a:schemeClr>
                </a:solidFill>
                <a:latin typeface="Raleway" pitchFamily="2" charset="0"/>
              </a:rPr>
              <a:t>Optimization of the heating district</a:t>
            </a:r>
          </a:p>
          <a:p>
            <a:r>
              <a:rPr lang="en-US" sz="600" i="1" dirty="0">
                <a:solidFill>
                  <a:schemeClr val="bg2">
                    <a:lumMod val="10000"/>
                  </a:schemeClr>
                </a:solidFill>
                <a:latin typeface="Raleway" pitchFamily="2" charset="0"/>
              </a:rPr>
              <a:t> </a:t>
            </a:r>
          </a:p>
          <a:p>
            <a:r>
              <a:rPr lang="en-GB" sz="1400" i="1" dirty="0">
                <a:solidFill>
                  <a:schemeClr val="bg2">
                    <a:lumMod val="10000"/>
                  </a:schemeClr>
                </a:solidFill>
                <a:latin typeface="Raleway" pitchFamily="2" charset="0"/>
              </a:rPr>
              <a:t>User awareness: good behaviour – HSE Campaign</a:t>
            </a:r>
          </a:p>
          <a:p>
            <a:pPr marL="285750" indent="-285750">
              <a:buFontTx/>
              <a:buChar char="-"/>
            </a:pPr>
            <a:endParaRPr lang="en-GB" dirty="0">
              <a:solidFill>
                <a:schemeClr val="bg2">
                  <a:lumMod val="10000"/>
                </a:schemeClr>
              </a:solidFill>
              <a:latin typeface="Raleway" pitchFamily="2" charset="0"/>
            </a:endParaRPr>
          </a:p>
          <a:p>
            <a:endParaRPr lang="en-GB"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Focus on electricity consumption</a:t>
            </a:r>
          </a:p>
          <a:p>
            <a:r>
              <a:rPr lang="en-GB" b="1" dirty="0">
                <a:solidFill>
                  <a:schemeClr val="accent6">
                    <a:lumMod val="75000"/>
                  </a:schemeClr>
                </a:solidFill>
                <a:latin typeface="Raleway" pitchFamily="2" charset="0"/>
              </a:rPr>
              <a:t>Focus on gas consumption</a:t>
            </a:r>
          </a:p>
          <a:p>
            <a:br>
              <a:rPr lang="en-GB" b="1" dirty="0">
                <a:solidFill>
                  <a:schemeClr val="bg2">
                    <a:lumMod val="10000"/>
                  </a:schemeClr>
                </a:solidFill>
                <a:latin typeface="Raleway" pitchFamily="2" charset="0"/>
              </a:rPr>
            </a:br>
            <a:endParaRPr lang="en-GB" b="1" dirty="0">
              <a:solidFill>
                <a:schemeClr val="bg2">
                  <a:lumMod val="10000"/>
                </a:schemeClr>
              </a:solidFill>
              <a:latin typeface="Raleway" pitchFamily="2" charset="0"/>
            </a:endParaRPr>
          </a:p>
          <a:p>
            <a:endParaRPr lang="en-GB" b="1"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Sustainable heating plants</a:t>
            </a:r>
          </a:p>
          <a:p>
            <a:r>
              <a:rPr lang="en-GB" b="1" dirty="0">
                <a:solidFill>
                  <a:schemeClr val="accent6">
                    <a:lumMod val="75000"/>
                  </a:schemeClr>
                </a:solidFill>
                <a:latin typeface="Raleway" pitchFamily="2" charset="0"/>
              </a:rPr>
              <a:t>Cooling strategy</a:t>
            </a:r>
          </a:p>
          <a:p>
            <a:pPr marL="285750" indent="-285750">
              <a:buFontTx/>
              <a:buChar char="-"/>
            </a:pPr>
            <a:endParaRPr lang="en-GB" dirty="0">
              <a:solidFill>
                <a:schemeClr val="bg2">
                  <a:lumMod val="10000"/>
                </a:schemeClr>
              </a:solidFill>
              <a:latin typeface="Raleway" pitchFamily="2" charset="0"/>
            </a:endParaRPr>
          </a:p>
          <a:p>
            <a:pPr marL="285750" indent="-285750">
              <a:buFontTx/>
              <a:buChar char="-"/>
            </a:pPr>
            <a:endParaRPr lang="en-GB" dirty="0">
              <a:solidFill>
                <a:schemeClr val="bg2">
                  <a:lumMod val="10000"/>
                </a:schemeClr>
              </a:solidFill>
              <a:latin typeface="Raleway" pitchFamily="2" charset="0"/>
            </a:endParaRPr>
          </a:p>
        </p:txBody>
      </p:sp>
    </p:spTree>
    <p:extLst>
      <p:ext uri="{BB962C8B-B14F-4D97-AF65-F5344CB8AC3E}">
        <p14:creationId xmlns:p14="http://schemas.microsoft.com/office/powerpoint/2010/main" val="2562890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D94B5B-C649-922B-01DA-A3DD5E9A5F14}"/>
              </a:ext>
            </a:extLst>
          </p:cNvPr>
          <p:cNvSpPr>
            <a:spLocks noGrp="1"/>
          </p:cNvSpPr>
          <p:nvPr>
            <p:ph type="sldNum" sz="quarter" idx="12"/>
          </p:nvPr>
        </p:nvSpPr>
        <p:spPr/>
        <p:txBody>
          <a:bodyPr/>
          <a:lstStyle/>
          <a:p>
            <a:pPr>
              <a:defRPr/>
            </a:pPr>
            <a:fld id="{36B5EA5A-BC32-A742-B11B-8E7414D5B535}" type="slidenum">
              <a:rPr lang="en-US" smtClean="0"/>
              <a:t>26</a:t>
            </a:fld>
            <a:endParaRPr lang="en-US"/>
          </a:p>
        </p:txBody>
      </p:sp>
      <p:sp>
        <p:nvSpPr>
          <p:cNvPr id="4" name="Title 1">
            <a:extLst>
              <a:ext uri="{FF2B5EF4-FFF2-40B4-BE49-F238E27FC236}">
                <a16:creationId xmlns:a16="http://schemas.microsoft.com/office/drawing/2014/main" id="{5E3B9502-234A-04F9-BF29-7105E2CB864D}"/>
              </a:ext>
            </a:extLst>
          </p:cNvPr>
          <p:cNvSpPr txBox="1">
            <a:spLocks/>
          </p:cNvSpPr>
          <p:nvPr/>
        </p:nvSpPr>
        <p:spPr>
          <a:xfrm>
            <a:off x="407987" y="264643"/>
            <a:ext cx="11376025" cy="535127"/>
          </a:xfrm>
          <a:prstGeom prst="rect">
            <a:avLst/>
          </a:prstGeom>
        </p:spPr>
        <p:txBody>
          <a:bodyPr anchor="t">
            <a:normAutofit fontScale="775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800" dirty="0">
                <a:latin typeface="Raleway" pitchFamily="2" charset="0"/>
              </a:rPr>
              <a:t>SUSTAINABLE HEATING PLANT</a:t>
            </a:r>
          </a:p>
          <a:p>
            <a:pPr algn="ctr"/>
            <a:r>
              <a:rPr lang="en-GB" sz="2300" dirty="0">
                <a:solidFill>
                  <a:srgbClr val="C00000"/>
                </a:solidFill>
                <a:latin typeface="Raleway" pitchFamily="2" charset="0"/>
              </a:rPr>
              <a:t>Meyrin</a:t>
            </a:r>
            <a:r>
              <a:rPr lang="en-GB" sz="2300" b="0" dirty="0">
                <a:latin typeface="Raleway" pitchFamily="2" charset="0"/>
              </a:rPr>
              <a:t> Heating Plant</a:t>
            </a:r>
            <a:endParaRPr lang="en-GB" sz="2800" b="0" dirty="0">
              <a:latin typeface="Raleway" pitchFamily="2" charset="0"/>
            </a:endParaRPr>
          </a:p>
        </p:txBody>
      </p:sp>
      <p:sp>
        <p:nvSpPr>
          <p:cNvPr id="7" name="TextBox 6">
            <a:extLst>
              <a:ext uri="{FF2B5EF4-FFF2-40B4-BE49-F238E27FC236}">
                <a16:creationId xmlns:a16="http://schemas.microsoft.com/office/drawing/2014/main" id="{BE378FE3-8650-1FBD-1933-782B1DA403F0}"/>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9" name="Graphic 8" descr="Future with solid fill">
            <a:extLst>
              <a:ext uri="{FF2B5EF4-FFF2-40B4-BE49-F238E27FC236}">
                <a16:creationId xmlns:a16="http://schemas.microsoft.com/office/drawing/2014/main" id="{1ADD3611-8BC3-630D-D2DC-2436BCB591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99946" y="161909"/>
            <a:ext cx="385809" cy="387815"/>
          </a:xfrm>
          <a:prstGeom prst="rect">
            <a:avLst/>
          </a:prstGeom>
        </p:spPr>
      </p:pic>
      <p:pic>
        <p:nvPicPr>
          <p:cNvPr id="34" name="Picture 33">
            <a:extLst>
              <a:ext uri="{FF2B5EF4-FFF2-40B4-BE49-F238E27FC236}">
                <a16:creationId xmlns:a16="http://schemas.microsoft.com/office/drawing/2014/main" id="{F21AF50E-BCC2-13A6-21CC-7A8AE09342EA}"/>
              </a:ext>
            </a:extLst>
          </p:cNvPr>
          <p:cNvPicPr>
            <a:picLocks noChangeAspect="1"/>
          </p:cNvPicPr>
          <p:nvPr/>
        </p:nvPicPr>
        <p:blipFill>
          <a:blip r:embed="rId5"/>
          <a:stretch>
            <a:fillRect/>
          </a:stretch>
        </p:blipFill>
        <p:spPr>
          <a:xfrm>
            <a:off x="7248128" y="1429380"/>
            <a:ext cx="4860210" cy="3745767"/>
          </a:xfrm>
          <a:prstGeom prst="rect">
            <a:avLst/>
          </a:prstGeom>
        </p:spPr>
      </p:pic>
      <p:sp>
        <p:nvSpPr>
          <p:cNvPr id="36" name="Content Placeholder 1">
            <a:extLst>
              <a:ext uri="{FF2B5EF4-FFF2-40B4-BE49-F238E27FC236}">
                <a16:creationId xmlns:a16="http://schemas.microsoft.com/office/drawing/2014/main" id="{3D1D68D5-31B9-70BA-D0D7-BDF86AC3095D}"/>
              </a:ext>
            </a:extLst>
          </p:cNvPr>
          <p:cNvSpPr txBox="1">
            <a:spLocks/>
          </p:cNvSpPr>
          <p:nvPr/>
        </p:nvSpPr>
        <p:spPr>
          <a:xfrm>
            <a:off x="1" y="799770"/>
            <a:ext cx="5507495" cy="2053166"/>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24000">
              <a:lnSpc>
                <a:spcPct val="100000"/>
              </a:lnSpc>
              <a:spcBef>
                <a:spcPts val="0"/>
              </a:spcBef>
              <a:spcAft>
                <a:spcPts val="0"/>
              </a:spcAft>
            </a:pPr>
            <a:r>
              <a:rPr lang="en-GB" sz="2000" u="sng" dirty="0">
                <a:solidFill>
                  <a:srgbClr val="000000"/>
                </a:solidFill>
                <a:latin typeface="Raleway" pitchFamily="2" charset="0"/>
              </a:rPr>
              <a:t>Objectives: </a:t>
            </a:r>
          </a:p>
          <a:p>
            <a:pPr marL="781200" indent="-457200" algn="just">
              <a:lnSpc>
                <a:spcPct val="100000"/>
              </a:lnSpc>
              <a:spcBef>
                <a:spcPts val="0"/>
              </a:spcBef>
              <a:spcAft>
                <a:spcPts val="0"/>
              </a:spcAft>
              <a:buFont typeface="+mj-lt"/>
              <a:buAutoNum type="arabicPeriod"/>
            </a:pPr>
            <a:r>
              <a:rPr lang="en-GB" sz="1600" b="0" dirty="0">
                <a:solidFill>
                  <a:srgbClr val="000000"/>
                </a:solidFill>
                <a:latin typeface="Raleway" pitchFamily="2" charset="0"/>
              </a:rPr>
              <a:t>Renovation of the heating distribution components in B200 &amp; 201.</a:t>
            </a:r>
          </a:p>
          <a:p>
            <a:pPr marL="781200" indent="-457200" algn="just">
              <a:lnSpc>
                <a:spcPct val="100000"/>
              </a:lnSpc>
              <a:spcBef>
                <a:spcPts val="0"/>
              </a:spcBef>
              <a:spcAft>
                <a:spcPts val="0"/>
              </a:spcAft>
              <a:buFont typeface="+mj-lt"/>
              <a:buAutoNum type="arabicPeriod"/>
            </a:pPr>
            <a:r>
              <a:rPr lang="en-GB" sz="1600" b="0" dirty="0">
                <a:solidFill>
                  <a:srgbClr val="000000"/>
                </a:solidFill>
                <a:latin typeface="Raleway" pitchFamily="2" charset="0"/>
              </a:rPr>
              <a:t>Arrangement of technical room in B200 for housing the heating pump.</a:t>
            </a:r>
          </a:p>
          <a:p>
            <a:pPr marL="781200" indent="-457200" algn="just">
              <a:lnSpc>
                <a:spcPct val="100000"/>
              </a:lnSpc>
              <a:spcBef>
                <a:spcPts val="0"/>
              </a:spcBef>
              <a:spcAft>
                <a:spcPts val="0"/>
              </a:spcAft>
              <a:buFont typeface="+mj-lt"/>
              <a:buAutoNum type="arabicPeriod"/>
            </a:pPr>
            <a:r>
              <a:rPr lang="en-GB" sz="1600" b="0" dirty="0">
                <a:solidFill>
                  <a:srgbClr val="000000"/>
                </a:solidFill>
                <a:latin typeface="Raleway" pitchFamily="2" charset="0"/>
              </a:rPr>
              <a:t>Installation and connection of the heating pump.</a:t>
            </a:r>
          </a:p>
          <a:p>
            <a:pPr marL="781200" indent="-457200" algn="just">
              <a:lnSpc>
                <a:spcPct val="100000"/>
              </a:lnSpc>
              <a:spcBef>
                <a:spcPts val="0"/>
              </a:spcBef>
              <a:spcAft>
                <a:spcPts val="0"/>
              </a:spcAft>
              <a:buFont typeface="+mj-lt"/>
              <a:buAutoNum type="arabicPeriod"/>
            </a:pPr>
            <a:r>
              <a:rPr lang="en-GB" sz="1600" b="0" dirty="0">
                <a:solidFill>
                  <a:srgbClr val="000000"/>
                </a:solidFill>
                <a:latin typeface="Raleway" pitchFamily="2" charset="0"/>
              </a:rPr>
              <a:t>Pipes connection from </a:t>
            </a:r>
            <a:r>
              <a:rPr lang="en-GB" sz="1600" dirty="0">
                <a:solidFill>
                  <a:srgbClr val="000000"/>
                </a:solidFill>
                <a:latin typeface="Raleway" pitchFamily="2" charset="0"/>
              </a:rPr>
              <a:t>HP to PA1.</a:t>
            </a:r>
          </a:p>
          <a:p>
            <a:pPr marL="781200" indent="-457200" algn="just">
              <a:lnSpc>
                <a:spcPct val="100000"/>
              </a:lnSpc>
              <a:spcBef>
                <a:spcPts val="0"/>
              </a:spcBef>
              <a:spcAft>
                <a:spcPts val="0"/>
              </a:spcAft>
              <a:buFont typeface="+mj-lt"/>
              <a:buAutoNum type="arabicPeriod"/>
            </a:pPr>
            <a:r>
              <a:rPr lang="en-GB" sz="1600" b="0" dirty="0">
                <a:solidFill>
                  <a:srgbClr val="000000"/>
                </a:solidFill>
                <a:latin typeface="Raleway" pitchFamily="2" charset="0"/>
              </a:rPr>
              <a:t>Delivery expected for hot season 2026-27</a:t>
            </a:r>
            <a:endParaRPr lang="en-GB" sz="1800" b="0" dirty="0">
              <a:solidFill>
                <a:srgbClr val="000000"/>
              </a:solidFill>
              <a:latin typeface="Raleway" pitchFamily="2" charset="0"/>
            </a:endParaRPr>
          </a:p>
          <a:p>
            <a:pPr marL="324000">
              <a:lnSpc>
                <a:spcPct val="100000"/>
              </a:lnSpc>
              <a:spcBef>
                <a:spcPts val="0"/>
              </a:spcBef>
              <a:spcAft>
                <a:spcPts val="0"/>
              </a:spcAft>
            </a:pPr>
            <a:endParaRPr lang="fr-CH" sz="1800" b="0" dirty="0">
              <a:solidFill>
                <a:srgbClr val="000000"/>
              </a:solidFill>
              <a:latin typeface="Raleway" pitchFamily="2" charset="0"/>
            </a:endParaRPr>
          </a:p>
          <a:p>
            <a:pPr marL="666000" indent="-342000">
              <a:lnSpc>
                <a:spcPct val="100000"/>
              </a:lnSpc>
              <a:spcBef>
                <a:spcPts val="0"/>
              </a:spcBef>
              <a:spcAft>
                <a:spcPts val="0"/>
              </a:spcAft>
              <a:buFont typeface="Arial" panose="020B0604020202020204" pitchFamily="34" charset="0"/>
              <a:buChar char="•"/>
            </a:pPr>
            <a:endParaRPr lang="en-US" sz="1800" b="0" dirty="0">
              <a:solidFill>
                <a:srgbClr val="000000"/>
              </a:solidFill>
              <a:latin typeface="Raleway" pitchFamily="2" charset="0"/>
            </a:endParaRPr>
          </a:p>
        </p:txBody>
      </p:sp>
      <p:sp>
        <p:nvSpPr>
          <p:cNvPr id="37" name="Rectangle 36">
            <a:extLst>
              <a:ext uri="{FF2B5EF4-FFF2-40B4-BE49-F238E27FC236}">
                <a16:creationId xmlns:a16="http://schemas.microsoft.com/office/drawing/2014/main" id="{24A2FC9E-8A97-BB04-78BD-78B4B5F97A5A}"/>
              </a:ext>
            </a:extLst>
          </p:cNvPr>
          <p:cNvSpPr/>
          <p:nvPr/>
        </p:nvSpPr>
        <p:spPr>
          <a:xfrm>
            <a:off x="7592606" y="3536754"/>
            <a:ext cx="50405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FF0000"/>
                </a:solidFill>
              </a:rPr>
              <a:t>SF1</a:t>
            </a:r>
            <a:endParaRPr lang="en-GB" sz="1100" b="1" dirty="0">
              <a:solidFill>
                <a:srgbClr val="FF0000"/>
              </a:solidFill>
            </a:endParaRPr>
          </a:p>
        </p:txBody>
      </p:sp>
      <p:pic>
        <p:nvPicPr>
          <p:cNvPr id="39" name="Graphic 38" descr="Line arrow: Counter-clockwise curve outline">
            <a:extLst>
              <a:ext uri="{FF2B5EF4-FFF2-40B4-BE49-F238E27FC236}">
                <a16:creationId xmlns:a16="http://schemas.microsoft.com/office/drawing/2014/main" id="{E3476397-49EF-A2CB-3ABC-846183C79C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6200000">
            <a:off x="7355758" y="3536755"/>
            <a:ext cx="313704" cy="313704"/>
          </a:xfrm>
          <a:prstGeom prst="rect">
            <a:avLst/>
          </a:prstGeom>
        </p:spPr>
      </p:pic>
      <p:sp>
        <p:nvSpPr>
          <p:cNvPr id="40" name="TextBox 39">
            <a:extLst>
              <a:ext uri="{FF2B5EF4-FFF2-40B4-BE49-F238E27FC236}">
                <a16:creationId xmlns:a16="http://schemas.microsoft.com/office/drawing/2014/main" id="{B0A73959-6293-E623-A590-A31DB3174E10}"/>
              </a:ext>
            </a:extLst>
          </p:cNvPr>
          <p:cNvSpPr txBox="1"/>
          <p:nvPr/>
        </p:nvSpPr>
        <p:spPr bwMode="auto">
          <a:xfrm>
            <a:off x="5937452" y="3568522"/>
            <a:ext cx="1471698" cy="535127"/>
          </a:xfrm>
          <a:prstGeom prst="rect">
            <a:avLst/>
          </a:prstGeom>
          <a:solidFill>
            <a:srgbClr val="0033A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r>
              <a:rPr lang="en-US" dirty="0">
                <a:solidFill>
                  <a:schemeClr val="tx1"/>
                </a:solidFill>
                <a:latin typeface="Raleway" pitchFamily="2" charset="0"/>
              </a:rPr>
              <a:t>COOLING TOWER</a:t>
            </a:r>
          </a:p>
          <a:p>
            <a:pPr algn="r"/>
            <a:r>
              <a:rPr lang="en-GB" b="0" dirty="0">
                <a:solidFill>
                  <a:schemeClr val="tx1"/>
                </a:solidFill>
                <a:latin typeface="Raleway" pitchFamily="2" charset="0"/>
              </a:rPr>
              <a:t>PA1 LHC</a:t>
            </a:r>
          </a:p>
        </p:txBody>
      </p:sp>
      <p:sp>
        <p:nvSpPr>
          <p:cNvPr id="41" name="Rectangle 40">
            <a:extLst>
              <a:ext uri="{FF2B5EF4-FFF2-40B4-BE49-F238E27FC236}">
                <a16:creationId xmlns:a16="http://schemas.microsoft.com/office/drawing/2014/main" id="{8AEE8393-29EE-2B54-B8EC-A9966A296F1F}"/>
              </a:ext>
            </a:extLst>
          </p:cNvPr>
          <p:cNvSpPr/>
          <p:nvPr/>
        </p:nvSpPr>
        <p:spPr>
          <a:xfrm>
            <a:off x="7643939" y="3536754"/>
            <a:ext cx="409812" cy="216024"/>
          </a:xfrm>
          <a:prstGeom prst="rect">
            <a:avLst/>
          </a:prstGeom>
          <a:solidFill>
            <a:srgbClr val="0033A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FF0000"/>
                </a:solidFill>
              </a:rPr>
              <a:t> </a:t>
            </a:r>
            <a:endParaRPr lang="en-GB" sz="1100" b="1" dirty="0">
              <a:solidFill>
                <a:srgbClr val="FF0000"/>
              </a:solidFill>
            </a:endParaRPr>
          </a:p>
        </p:txBody>
      </p:sp>
      <p:sp>
        <p:nvSpPr>
          <p:cNvPr id="42" name="TextBox 41">
            <a:extLst>
              <a:ext uri="{FF2B5EF4-FFF2-40B4-BE49-F238E27FC236}">
                <a16:creationId xmlns:a16="http://schemas.microsoft.com/office/drawing/2014/main" id="{457C44D6-4D88-F308-7F9D-ECBB0446B456}"/>
              </a:ext>
            </a:extLst>
          </p:cNvPr>
          <p:cNvSpPr txBox="1"/>
          <p:nvPr/>
        </p:nvSpPr>
        <p:spPr bwMode="auto">
          <a:xfrm>
            <a:off x="6013278" y="1429380"/>
            <a:ext cx="1342480" cy="1188766"/>
          </a:xfrm>
          <a:prstGeom prst="rect">
            <a:avLst/>
          </a:prstGeom>
          <a:solidFill>
            <a:schemeClr val="bg2">
              <a:lumMod val="10000"/>
              <a:alpha val="1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050" dirty="0">
                <a:solidFill>
                  <a:schemeClr val="bg2">
                    <a:lumMod val="10000"/>
                  </a:schemeClr>
                </a:solidFill>
                <a:latin typeface="Raleway" pitchFamily="2" charset="0"/>
              </a:rPr>
              <a:t>CURRENT CONFIGURATION (200 &amp; 201)</a:t>
            </a:r>
          </a:p>
          <a:p>
            <a:r>
              <a:rPr lang="en-US" sz="1050" b="0" dirty="0">
                <a:solidFill>
                  <a:schemeClr val="bg2">
                    <a:lumMod val="10000"/>
                  </a:schemeClr>
                </a:solidFill>
                <a:latin typeface="Raleway" pitchFamily="2" charset="0"/>
              </a:rPr>
              <a:t>3 boilers supplying the heating district in Meyrin Site</a:t>
            </a:r>
            <a:endParaRPr lang="en-GB" sz="1050" b="0" dirty="0">
              <a:solidFill>
                <a:schemeClr val="bg2">
                  <a:lumMod val="10000"/>
                </a:schemeClr>
              </a:solidFill>
              <a:latin typeface="Raleway" pitchFamily="2" charset="0"/>
            </a:endParaRPr>
          </a:p>
        </p:txBody>
      </p:sp>
      <p:sp>
        <p:nvSpPr>
          <p:cNvPr id="43" name="TextBox 42">
            <a:extLst>
              <a:ext uri="{FF2B5EF4-FFF2-40B4-BE49-F238E27FC236}">
                <a16:creationId xmlns:a16="http://schemas.microsoft.com/office/drawing/2014/main" id="{92961B86-9180-779B-3CB8-DA4A12FA1DCF}"/>
              </a:ext>
            </a:extLst>
          </p:cNvPr>
          <p:cNvSpPr txBox="1"/>
          <p:nvPr/>
        </p:nvSpPr>
        <p:spPr bwMode="auto">
          <a:xfrm>
            <a:off x="8844830" y="4894260"/>
            <a:ext cx="2435746" cy="910497"/>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050" dirty="0">
                <a:solidFill>
                  <a:srgbClr val="C00000"/>
                </a:solidFill>
                <a:latin typeface="Raleway" pitchFamily="2" charset="0"/>
              </a:rPr>
              <a:t>PROJECT: </a:t>
            </a:r>
          </a:p>
          <a:p>
            <a:r>
              <a:rPr lang="en-US" sz="1050" dirty="0">
                <a:solidFill>
                  <a:srgbClr val="C00000"/>
                </a:solidFill>
                <a:latin typeface="Raleway" pitchFamily="2" charset="0"/>
              </a:rPr>
              <a:t>HEAT PUMP INSTALLATION</a:t>
            </a:r>
          </a:p>
          <a:p>
            <a:r>
              <a:rPr lang="en-GB" sz="1050" b="0" dirty="0">
                <a:solidFill>
                  <a:srgbClr val="C00000"/>
                </a:solidFill>
                <a:latin typeface="Raleway" pitchFamily="2" charset="0"/>
              </a:rPr>
              <a:t>To recover energy from the cooling tower SF1, covering the main heating needs on the Meyrin site.</a:t>
            </a:r>
          </a:p>
        </p:txBody>
      </p:sp>
      <p:pic>
        <p:nvPicPr>
          <p:cNvPr id="3" name="Image 3" descr="Une image contenant machine agricole&#10;&#10;Description générée automatiquement">
            <a:extLst>
              <a:ext uri="{FF2B5EF4-FFF2-40B4-BE49-F238E27FC236}">
                <a16:creationId xmlns:a16="http://schemas.microsoft.com/office/drawing/2014/main" id="{1B81DE05-9E02-6713-C17E-D9192D40B5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302149" y="3193999"/>
            <a:ext cx="5507495" cy="2610758"/>
          </a:xfrm>
          <a:prstGeom prst="rect">
            <a:avLst/>
          </a:prstGeom>
        </p:spPr>
      </p:pic>
      <p:sp>
        <p:nvSpPr>
          <p:cNvPr id="6" name="Oval 5">
            <a:extLst>
              <a:ext uri="{FF2B5EF4-FFF2-40B4-BE49-F238E27FC236}">
                <a16:creationId xmlns:a16="http://schemas.microsoft.com/office/drawing/2014/main" id="{9C48B31D-ABF3-5E78-C864-EAEE01740BF2}"/>
              </a:ext>
            </a:extLst>
          </p:cNvPr>
          <p:cNvSpPr/>
          <p:nvPr/>
        </p:nvSpPr>
        <p:spPr>
          <a:xfrm>
            <a:off x="4223792" y="4221088"/>
            <a:ext cx="1368152" cy="1368152"/>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E2514D8-5EFA-229A-A33E-5861F7827FE2}"/>
              </a:ext>
            </a:extLst>
          </p:cNvPr>
          <p:cNvSpPr txBox="1"/>
          <p:nvPr/>
        </p:nvSpPr>
        <p:spPr bwMode="auto">
          <a:xfrm>
            <a:off x="3699294" y="5740329"/>
            <a:ext cx="1208574" cy="313421"/>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050" dirty="0">
                <a:solidFill>
                  <a:srgbClr val="C00000"/>
                </a:solidFill>
                <a:latin typeface="Raleway" pitchFamily="2" charset="0"/>
              </a:rPr>
              <a:t>HEAT PUMP</a:t>
            </a:r>
            <a:endParaRPr lang="en-GB" sz="1050" b="0" dirty="0">
              <a:solidFill>
                <a:srgbClr val="C00000"/>
              </a:solidFill>
              <a:latin typeface="Raleway" pitchFamily="2" charset="0"/>
            </a:endParaRPr>
          </a:p>
        </p:txBody>
      </p:sp>
      <p:cxnSp>
        <p:nvCxnSpPr>
          <p:cNvPr id="11" name="Straight Arrow Connector 10">
            <a:extLst>
              <a:ext uri="{FF2B5EF4-FFF2-40B4-BE49-F238E27FC236}">
                <a16:creationId xmlns:a16="http://schemas.microsoft.com/office/drawing/2014/main" id="{6FC24F80-0736-1302-BE2A-46C55EB43DAE}"/>
              </a:ext>
            </a:extLst>
          </p:cNvPr>
          <p:cNvCxnSpPr>
            <a:stCxn id="8" idx="0"/>
          </p:cNvCxnSpPr>
          <p:nvPr/>
        </p:nvCxnSpPr>
        <p:spPr>
          <a:xfrm flipV="1">
            <a:off x="4303581" y="5540288"/>
            <a:ext cx="280251" cy="200041"/>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28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4AFEB3-8010-F664-3D7A-658146EB49CC}"/>
              </a:ext>
            </a:extLst>
          </p:cNvPr>
          <p:cNvSpPr>
            <a:spLocks noGrp="1"/>
          </p:cNvSpPr>
          <p:nvPr>
            <p:ph type="sldNum" sz="quarter" idx="12"/>
          </p:nvPr>
        </p:nvSpPr>
        <p:spPr/>
        <p:txBody>
          <a:bodyPr/>
          <a:lstStyle/>
          <a:p>
            <a:pPr>
              <a:defRPr/>
            </a:pPr>
            <a:fld id="{36B5EA5A-BC32-A742-B11B-8E7414D5B535}" type="slidenum">
              <a:rPr lang="en-US" smtClean="0"/>
              <a:t>27</a:t>
            </a:fld>
            <a:endParaRPr lang="en-US"/>
          </a:p>
        </p:txBody>
      </p:sp>
      <p:sp>
        <p:nvSpPr>
          <p:cNvPr id="6" name="Title 1">
            <a:extLst>
              <a:ext uri="{FF2B5EF4-FFF2-40B4-BE49-F238E27FC236}">
                <a16:creationId xmlns:a16="http://schemas.microsoft.com/office/drawing/2014/main" id="{4E956D89-6C4F-7B59-9EBB-5D5B7CE140BA}"/>
              </a:ext>
            </a:extLst>
          </p:cNvPr>
          <p:cNvSpPr txBox="1">
            <a:spLocks/>
          </p:cNvSpPr>
          <p:nvPr/>
        </p:nvSpPr>
        <p:spPr>
          <a:xfrm>
            <a:off x="407987" y="264643"/>
            <a:ext cx="11376025" cy="535127"/>
          </a:xfrm>
          <a:prstGeom prst="rect">
            <a:avLst/>
          </a:prstGeom>
        </p:spPr>
        <p:txBody>
          <a:bodyPr anchor="t">
            <a:normAutofit fontScale="775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800" dirty="0">
                <a:latin typeface="Raleway" pitchFamily="2" charset="0"/>
              </a:rPr>
              <a:t>SUSTAINABLE HEATING PLANT</a:t>
            </a:r>
          </a:p>
          <a:p>
            <a:pPr algn="ctr"/>
            <a:r>
              <a:rPr lang="en-GB" sz="2100" dirty="0">
                <a:solidFill>
                  <a:srgbClr val="C00000"/>
                </a:solidFill>
                <a:latin typeface="Raleway" pitchFamily="2" charset="0"/>
              </a:rPr>
              <a:t>Meyrin</a:t>
            </a:r>
            <a:r>
              <a:rPr lang="en-GB" sz="2100" b="0" dirty="0">
                <a:latin typeface="Raleway" pitchFamily="2" charset="0"/>
              </a:rPr>
              <a:t> Heating Plant– Design overview</a:t>
            </a:r>
            <a:endParaRPr lang="en-GB" sz="2600" b="0" dirty="0">
              <a:latin typeface="Raleway" pitchFamily="2" charset="0"/>
            </a:endParaRPr>
          </a:p>
        </p:txBody>
      </p:sp>
      <p:sp>
        <p:nvSpPr>
          <p:cNvPr id="7" name="TextBox 6">
            <a:extLst>
              <a:ext uri="{FF2B5EF4-FFF2-40B4-BE49-F238E27FC236}">
                <a16:creationId xmlns:a16="http://schemas.microsoft.com/office/drawing/2014/main" id="{77746772-2AA4-09FB-2179-C4A41E722EEA}"/>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8" name="Graphic 7" descr="Future with solid fill">
            <a:extLst>
              <a:ext uri="{FF2B5EF4-FFF2-40B4-BE49-F238E27FC236}">
                <a16:creationId xmlns:a16="http://schemas.microsoft.com/office/drawing/2014/main" id="{C9FC9D9F-28CB-84E7-8E4B-B309A49113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99946" y="161909"/>
            <a:ext cx="385809" cy="387815"/>
          </a:xfrm>
          <a:prstGeom prst="rect">
            <a:avLst/>
          </a:prstGeom>
        </p:spPr>
      </p:pic>
      <p:sp>
        <p:nvSpPr>
          <p:cNvPr id="22" name="TextBox 21">
            <a:extLst>
              <a:ext uri="{FF2B5EF4-FFF2-40B4-BE49-F238E27FC236}">
                <a16:creationId xmlns:a16="http://schemas.microsoft.com/office/drawing/2014/main" id="{749040AA-CF4D-5AE6-CF4B-BBBBC40C0ADB}"/>
              </a:ext>
            </a:extLst>
          </p:cNvPr>
          <p:cNvSpPr txBox="1"/>
          <p:nvPr/>
        </p:nvSpPr>
        <p:spPr bwMode="auto">
          <a:xfrm>
            <a:off x="3012108" y="5661248"/>
            <a:ext cx="1944216" cy="369332"/>
          </a:xfrm>
          <a:prstGeom prst="rect">
            <a:avLst/>
          </a:prstGeom>
          <a:noFill/>
        </p:spPr>
        <p:txBody>
          <a:bodyPr wrap="square">
            <a:spAutoFit/>
          </a:bodyPr>
          <a:lstStyle/>
          <a:p>
            <a:pPr algn="r"/>
            <a:r>
              <a:rPr lang="en-GB" sz="1800" b="0" i="1" dirty="0">
                <a:latin typeface="Raleway" pitchFamily="2" charset="0"/>
              </a:rPr>
              <a:t>Meyrin Site</a:t>
            </a:r>
            <a:endParaRPr lang="en-GB" sz="2000" b="0" i="1" dirty="0">
              <a:latin typeface="Raleway" pitchFamily="2" charset="0"/>
            </a:endParaRPr>
          </a:p>
        </p:txBody>
      </p:sp>
      <p:grpSp>
        <p:nvGrpSpPr>
          <p:cNvPr id="9" name="Group 8">
            <a:extLst>
              <a:ext uri="{FF2B5EF4-FFF2-40B4-BE49-F238E27FC236}">
                <a16:creationId xmlns:a16="http://schemas.microsoft.com/office/drawing/2014/main" id="{A4FF3706-8E80-DF5B-260D-4018B718F74E}"/>
              </a:ext>
            </a:extLst>
          </p:cNvPr>
          <p:cNvGrpSpPr/>
          <p:nvPr/>
        </p:nvGrpSpPr>
        <p:grpSpPr>
          <a:xfrm>
            <a:off x="5479266" y="3341962"/>
            <a:ext cx="6120680" cy="2304256"/>
            <a:chOff x="3831478" y="116633"/>
            <a:chExt cx="7465755" cy="3168352"/>
          </a:xfrm>
        </p:grpSpPr>
        <p:pic>
          <p:nvPicPr>
            <p:cNvPr id="11" name="Image 6">
              <a:extLst>
                <a:ext uri="{FF2B5EF4-FFF2-40B4-BE49-F238E27FC236}">
                  <a16:creationId xmlns:a16="http://schemas.microsoft.com/office/drawing/2014/main" id="{20FB7499-CBE0-1A76-4AAF-AC7D12B49AEB}"/>
                </a:ext>
              </a:extLst>
            </p:cNvPr>
            <p:cNvPicPr>
              <a:picLocks noChangeAspect="1"/>
            </p:cNvPicPr>
            <p:nvPr/>
          </p:nvPicPr>
          <p:blipFill rotWithShape="1">
            <a:blip r:embed="rId5"/>
            <a:srcRect l="4081" r="9183" b="47698"/>
            <a:stretch/>
          </p:blipFill>
          <p:spPr>
            <a:xfrm>
              <a:off x="3831478" y="116633"/>
              <a:ext cx="7465755" cy="3168352"/>
            </a:xfrm>
            <a:prstGeom prst="rect">
              <a:avLst/>
            </a:prstGeom>
            <a:ln w="28575">
              <a:solidFill>
                <a:srgbClr val="33CCCC"/>
              </a:solidFill>
              <a:prstDash val="dash"/>
            </a:ln>
          </p:spPr>
        </p:pic>
        <p:sp>
          <p:nvSpPr>
            <p:cNvPr id="15" name="TextBox 7">
              <a:extLst>
                <a:ext uri="{FF2B5EF4-FFF2-40B4-BE49-F238E27FC236}">
                  <a16:creationId xmlns:a16="http://schemas.microsoft.com/office/drawing/2014/main" id="{3EB40C34-2523-34DC-9FF6-568FB48BC76B}"/>
                </a:ext>
              </a:extLst>
            </p:cNvPr>
            <p:cNvSpPr txBox="1"/>
            <p:nvPr/>
          </p:nvSpPr>
          <p:spPr bwMode="auto">
            <a:xfrm rot="20526809">
              <a:off x="6364425" y="2646177"/>
              <a:ext cx="694515" cy="507832"/>
            </a:xfrm>
            <a:prstGeom prst="rect">
              <a:avLst/>
            </a:prstGeom>
            <a:noFill/>
            <a:ln>
              <a:noFill/>
              <a:prstDash val="dash"/>
            </a:ln>
          </p:spPr>
          <p:txBody>
            <a:bodyPr wrap="none" rtlCol="0">
              <a:spAutoFit/>
            </a:bodyPr>
            <a:lstStyle/>
            <a:p>
              <a:r>
                <a:rPr lang="fr-CH" b="1" dirty="0">
                  <a:latin typeface="Raleway" pitchFamily="2" charset="0"/>
                </a:rPr>
                <a:t>201</a:t>
              </a:r>
              <a:endParaRPr lang="en-GB" b="1" dirty="0">
                <a:latin typeface="Raleway" pitchFamily="2" charset="0"/>
              </a:endParaRPr>
            </a:p>
          </p:txBody>
        </p:sp>
        <p:sp>
          <p:nvSpPr>
            <p:cNvPr id="16" name="TextBox 7">
              <a:extLst>
                <a:ext uri="{FF2B5EF4-FFF2-40B4-BE49-F238E27FC236}">
                  <a16:creationId xmlns:a16="http://schemas.microsoft.com/office/drawing/2014/main" id="{3C5F3172-F36E-6134-6508-6552CF72DE53}"/>
                </a:ext>
              </a:extLst>
            </p:cNvPr>
            <p:cNvSpPr txBox="1"/>
            <p:nvPr/>
          </p:nvSpPr>
          <p:spPr bwMode="auto">
            <a:xfrm rot="20526809">
              <a:off x="9228126" y="1998103"/>
              <a:ext cx="727755" cy="507832"/>
            </a:xfrm>
            <a:prstGeom prst="rect">
              <a:avLst/>
            </a:prstGeom>
            <a:noFill/>
            <a:ln>
              <a:noFill/>
              <a:prstDash val="dash"/>
            </a:ln>
          </p:spPr>
          <p:txBody>
            <a:bodyPr wrap="none" rtlCol="0">
              <a:spAutoFit/>
            </a:bodyPr>
            <a:lstStyle/>
            <a:p>
              <a:r>
                <a:rPr lang="fr-CH" b="1" dirty="0">
                  <a:latin typeface="Raleway" pitchFamily="2" charset="0"/>
                </a:rPr>
                <a:t>200</a:t>
              </a:r>
              <a:endParaRPr lang="en-GB" b="1" dirty="0">
                <a:latin typeface="Raleway" pitchFamily="2" charset="0"/>
              </a:endParaRPr>
            </a:p>
          </p:txBody>
        </p:sp>
      </p:grpSp>
      <p:pic>
        <p:nvPicPr>
          <p:cNvPr id="18" name="Picture 17">
            <a:extLst>
              <a:ext uri="{FF2B5EF4-FFF2-40B4-BE49-F238E27FC236}">
                <a16:creationId xmlns:a16="http://schemas.microsoft.com/office/drawing/2014/main" id="{E3664A10-8368-26CC-3156-711F1176D075}"/>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4848" b="91657" l="144" r="80760">
                        <a14:foregroundMark x1="4377" y1="90530" x2="6061" y2="70237"/>
                        <a14:foregroundMark x1="6061" y1="70237" x2="14190" y2="77452"/>
                        <a14:foregroundMark x1="14190" y1="77452" x2="40500" y2="68658"/>
                        <a14:foregroundMark x1="40500" y1="68658" x2="49832" y2="40474"/>
                        <a14:foregroundMark x1="49832" y1="40474" x2="56518" y2="35964"/>
                        <a14:foregroundMark x1="56518" y1="35964" x2="61905" y2="25141"/>
                        <a14:foregroundMark x1="61905" y1="25141" x2="71284" y2="19504"/>
                        <a14:foregroundMark x1="71284" y1="19504" x2="78066" y2="29763"/>
                        <a14:foregroundMark x1="78066" y1="29763" x2="78114" y2="29425"/>
                        <a14:foregroundMark x1="72920" y1="29763" x2="69024" y2="19955"/>
                        <a14:foregroundMark x1="69024" y1="19955" x2="78499" y2="22999"/>
                        <a14:foregroundMark x1="78499" y1="22999" x2="72294" y2="34498"/>
                        <a14:foregroundMark x1="72294" y1="34498" x2="68158" y2="36077"/>
                        <a14:foregroundMark x1="68494" y1="4848" x2="80808" y2="29763"/>
                        <a14:foregroundMark x1="61760" y1="8681" x2="73112" y2="17926"/>
                        <a14:foregroundMark x1="73112" y1="17926" x2="80808" y2="31229"/>
                        <a14:foregroundMark x1="80808" y1="31229" x2="71140" y2="35062"/>
                        <a14:foregroundMark x1="71140" y1="35062" x2="59933" y2="24803"/>
                        <a14:foregroundMark x1="59933" y1="24803" x2="60558" y2="18377"/>
                        <a14:foregroundMark x1="67821" y1="14994" x2="62578" y2="29425"/>
                        <a14:foregroundMark x1="64117" y1="32582" x2="38624" y2="59076"/>
                        <a14:foregroundMark x1="38624" y1="59076" x2="38480" y2="59076"/>
                        <a14:foregroundMark x1="37133" y1="72943" x2="12843" y2="80496"/>
                        <a14:foregroundMark x1="12843" y1="80496" x2="5339" y2="74183"/>
                        <a14:foregroundMark x1="5339" y1="74183" x2="29437" y2="75761"/>
                        <a14:foregroundMark x1="29437" y1="75761" x2="31554" y2="80834"/>
                        <a14:foregroundMark x1="11304" y1="85231" x2="770" y2="72717"/>
                        <a14:foregroundMark x1="770" y1="72717" x2="15296" y2="74746"/>
                        <a14:foregroundMark x1="15296" y1="74746" x2="15488" y2="75085"/>
                        <a14:foregroundMark x1="8754" y1="91770" x2="12121" y2="77339"/>
                        <a14:foregroundMark x1="12121" y1="77339" x2="12217" y2="61669"/>
                        <a14:foregroundMark x1="12217" y1="61669" x2="8081" y2="74746"/>
                        <a14:foregroundMark x1="8081" y1="74746" x2="8081" y2="74746"/>
                        <a14:foregroundMark x1="4040" y1="63472" x2="7888" y2="88050"/>
                        <a14:foregroundMark x1="2357" y1="64036" x2="3704" y2="78241"/>
                        <a14:foregroundMark x1="144" y1="69109" x2="3030" y2="78918"/>
                        <a14:foregroundMark x1="2165" y1="81060" x2="7071" y2="87373"/>
                        <a14:foregroundMark x1="28187" y1="72266" x2="58393" y2="27508"/>
                        <a14:foregroundMark x1="50265" y1="34498" x2="47234" y2="40474"/>
                      </a14:backgroundRemoval>
                    </a14:imgEffect>
                  </a14:imgLayer>
                </a14:imgProps>
              </a:ext>
            </a:extLst>
          </a:blip>
          <a:srcRect r="17703"/>
          <a:stretch/>
        </p:blipFill>
        <p:spPr>
          <a:xfrm>
            <a:off x="5123892" y="925515"/>
            <a:ext cx="3736750" cy="2433476"/>
          </a:xfrm>
          <a:prstGeom prst="rect">
            <a:avLst/>
          </a:prstGeom>
          <a:ln w="63500">
            <a:noFill/>
          </a:ln>
        </p:spPr>
      </p:pic>
      <p:grpSp>
        <p:nvGrpSpPr>
          <p:cNvPr id="30" name="Group 29">
            <a:extLst>
              <a:ext uri="{FF2B5EF4-FFF2-40B4-BE49-F238E27FC236}">
                <a16:creationId xmlns:a16="http://schemas.microsoft.com/office/drawing/2014/main" id="{77E209B0-ABB7-5495-5C1E-A9FDFA69A9C1}"/>
              </a:ext>
            </a:extLst>
          </p:cNvPr>
          <p:cNvGrpSpPr/>
          <p:nvPr/>
        </p:nvGrpSpPr>
        <p:grpSpPr>
          <a:xfrm>
            <a:off x="405012" y="2026175"/>
            <a:ext cx="4538860" cy="3769714"/>
            <a:chOff x="405012" y="925515"/>
            <a:chExt cx="4538860" cy="3769714"/>
          </a:xfrm>
        </p:grpSpPr>
        <p:pic>
          <p:nvPicPr>
            <p:cNvPr id="13" name="Picture 12">
              <a:extLst>
                <a:ext uri="{FF2B5EF4-FFF2-40B4-BE49-F238E27FC236}">
                  <a16:creationId xmlns:a16="http://schemas.microsoft.com/office/drawing/2014/main" id="{C057B031-BD7D-BDD4-B183-658890C61533}"/>
                </a:ext>
              </a:extLst>
            </p:cNvPr>
            <p:cNvPicPr>
              <a:picLocks noChangeAspect="1"/>
            </p:cNvPicPr>
            <p:nvPr/>
          </p:nvPicPr>
          <p:blipFill>
            <a:blip r:embed="rId8"/>
            <a:stretch>
              <a:fillRect/>
            </a:stretch>
          </p:blipFill>
          <p:spPr>
            <a:xfrm>
              <a:off x="405012" y="925515"/>
              <a:ext cx="4538860" cy="3769714"/>
            </a:xfrm>
            <a:prstGeom prst="rect">
              <a:avLst/>
            </a:prstGeom>
          </p:spPr>
        </p:pic>
        <p:sp>
          <p:nvSpPr>
            <p:cNvPr id="25" name="Rectangle 24">
              <a:extLst>
                <a:ext uri="{FF2B5EF4-FFF2-40B4-BE49-F238E27FC236}">
                  <a16:creationId xmlns:a16="http://schemas.microsoft.com/office/drawing/2014/main" id="{CBE21168-3FE6-D535-4FAA-AC149CF0E7FE}"/>
                </a:ext>
              </a:extLst>
            </p:cNvPr>
            <p:cNvSpPr/>
            <p:nvPr/>
          </p:nvSpPr>
          <p:spPr>
            <a:xfrm>
              <a:off x="2990801" y="1124744"/>
              <a:ext cx="504056" cy="216024"/>
            </a:xfrm>
            <a:prstGeom prst="rect">
              <a:avLst/>
            </a:prstGeom>
            <a:solidFill>
              <a:schemeClr val="bg1"/>
            </a:solidFill>
            <a:ln>
              <a:solidFill>
                <a:srgbClr val="EA7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EA7C22"/>
                  </a:solidFill>
                </a:rPr>
                <a:t>SF1</a:t>
              </a:r>
              <a:endParaRPr lang="en-GB" sz="1100" b="1" dirty="0">
                <a:solidFill>
                  <a:srgbClr val="EA7C22"/>
                </a:solidFill>
              </a:endParaRPr>
            </a:p>
          </p:txBody>
        </p:sp>
      </p:grpSp>
      <p:sp>
        <p:nvSpPr>
          <p:cNvPr id="26" name="Rectangle 25">
            <a:extLst>
              <a:ext uri="{FF2B5EF4-FFF2-40B4-BE49-F238E27FC236}">
                <a16:creationId xmlns:a16="http://schemas.microsoft.com/office/drawing/2014/main" id="{46601DFF-6203-AEBD-75DF-E07543A5001F}"/>
              </a:ext>
            </a:extLst>
          </p:cNvPr>
          <p:cNvSpPr/>
          <p:nvPr/>
        </p:nvSpPr>
        <p:spPr>
          <a:xfrm>
            <a:off x="7752184" y="902504"/>
            <a:ext cx="1368152" cy="942320"/>
          </a:xfrm>
          <a:prstGeom prst="rect">
            <a:avLst/>
          </a:prstGeom>
          <a:noFill/>
          <a:ln w="28575">
            <a:solidFill>
              <a:srgbClr val="33CCC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a:extLst>
              <a:ext uri="{FF2B5EF4-FFF2-40B4-BE49-F238E27FC236}">
                <a16:creationId xmlns:a16="http://schemas.microsoft.com/office/drawing/2014/main" id="{DE5F56AA-F348-B196-3CF5-9F250797A5CA}"/>
              </a:ext>
            </a:extLst>
          </p:cNvPr>
          <p:cNvCxnSpPr/>
          <p:nvPr/>
        </p:nvCxnSpPr>
        <p:spPr>
          <a:xfrm>
            <a:off x="8400256" y="1970569"/>
            <a:ext cx="0" cy="1290967"/>
          </a:xfrm>
          <a:prstGeom prst="straightConnector1">
            <a:avLst/>
          </a:prstGeom>
          <a:ln w="28575">
            <a:solidFill>
              <a:srgbClr val="33CCCC"/>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6C66DAF-0457-97B4-01D3-FAFFA9C662BA}"/>
              </a:ext>
            </a:extLst>
          </p:cNvPr>
          <p:cNvSpPr txBox="1"/>
          <p:nvPr/>
        </p:nvSpPr>
        <p:spPr bwMode="auto">
          <a:xfrm>
            <a:off x="422202" y="1196752"/>
            <a:ext cx="4534122" cy="671469"/>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050" dirty="0">
                <a:solidFill>
                  <a:srgbClr val="C00000"/>
                </a:solidFill>
                <a:latin typeface="Raleway" pitchFamily="2" charset="0"/>
              </a:rPr>
              <a:t>PROJECT: HEAT PUMP INSTALLATION</a:t>
            </a:r>
          </a:p>
          <a:p>
            <a:r>
              <a:rPr lang="en-GB" sz="1050" b="0" dirty="0">
                <a:solidFill>
                  <a:srgbClr val="C00000"/>
                </a:solidFill>
                <a:latin typeface="Raleway" pitchFamily="2" charset="0"/>
              </a:rPr>
              <a:t>To recover energy from the cooling tower SF1, covering the main heating needs on the Meyrin site.</a:t>
            </a:r>
          </a:p>
        </p:txBody>
      </p:sp>
      <p:sp>
        <p:nvSpPr>
          <p:cNvPr id="31" name="Rectangle 30">
            <a:extLst>
              <a:ext uri="{FF2B5EF4-FFF2-40B4-BE49-F238E27FC236}">
                <a16:creationId xmlns:a16="http://schemas.microsoft.com/office/drawing/2014/main" id="{4A7B706A-FD13-4CAC-79D3-A1B80E4D5A8F}"/>
              </a:ext>
            </a:extLst>
          </p:cNvPr>
          <p:cNvSpPr/>
          <p:nvPr/>
        </p:nvSpPr>
        <p:spPr>
          <a:xfrm rot="1345193">
            <a:off x="1157751" y="5004258"/>
            <a:ext cx="548345" cy="267583"/>
          </a:xfrm>
          <a:prstGeom prst="rect">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B2ECE6A7-8754-3C9C-4B4D-86D0DB0CE951}"/>
              </a:ext>
            </a:extLst>
          </p:cNvPr>
          <p:cNvSpPr/>
          <p:nvPr/>
        </p:nvSpPr>
        <p:spPr>
          <a:xfrm>
            <a:off x="5227238" y="2188896"/>
            <a:ext cx="504056" cy="216024"/>
          </a:xfrm>
          <a:prstGeom prst="rect">
            <a:avLst/>
          </a:prstGeom>
          <a:solidFill>
            <a:schemeClr val="bg1"/>
          </a:solidFill>
          <a:ln>
            <a:solidFill>
              <a:srgbClr val="EA7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EA7C22"/>
                </a:solidFill>
              </a:rPr>
              <a:t>SF1</a:t>
            </a:r>
            <a:endParaRPr lang="en-GB" sz="1100" b="1" dirty="0">
              <a:solidFill>
                <a:srgbClr val="EA7C22"/>
              </a:solidFill>
            </a:endParaRPr>
          </a:p>
        </p:txBody>
      </p:sp>
      <p:sp>
        <p:nvSpPr>
          <p:cNvPr id="33" name="TextBox 32">
            <a:extLst>
              <a:ext uri="{FF2B5EF4-FFF2-40B4-BE49-F238E27FC236}">
                <a16:creationId xmlns:a16="http://schemas.microsoft.com/office/drawing/2014/main" id="{6044955C-A621-5253-9CB7-ED9031E8EA9F}"/>
              </a:ext>
            </a:extLst>
          </p:cNvPr>
          <p:cNvSpPr txBox="1"/>
          <p:nvPr/>
        </p:nvSpPr>
        <p:spPr bwMode="auto">
          <a:xfrm>
            <a:off x="9129570" y="842107"/>
            <a:ext cx="2856185" cy="2062103"/>
          </a:xfrm>
          <a:prstGeom prst="rect">
            <a:avLst/>
          </a:prstGeom>
          <a:noFill/>
        </p:spPr>
        <p:txBody>
          <a:bodyPr wrap="square" rtlCol="0">
            <a:spAutoFit/>
          </a:bodyPr>
          <a:lstStyle/>
          <a:p>
            <a:r>
              <a:rPr lang="en-US" sz="1600" b="1" dirty="0">
                <a:solidFill>
                  <a:srgbClr val="33CCCC"/>
                </a:solidFill>
                <a:latin typeface="Raleway" pitchFamily="2" charset="0"/>
              </a:rPr>
              <a:t>Heating Plant</a:t>
            </a:r>
          </a:p>
          <a:p>
            <a:pPr marL="285750" indent="-285750">
              <a:buFont typeface="Arial" panose="020B0604020202020204" pitchFamily="34" charset="0"/>
              <a:buChar char="•"/>
            </a:pPr>
            <a:r>
              <a:rPr lang="en-GB" sz="1600" dirty="0">
                <a:solidFill>
                  <a:schemeClr val="bg2">
                    <a:lumMod val="10000"/>
                  </a:schemeClr>
                </a:solidFill>
                <a:latin typeface="Raleway" pitchFamily="2" charset="0"/>
              </a:rPr>
              <a:t>3 boilers, 15 MW each (existing).</a:t>
            </a:r>
          </a:p>
          <a:p>
            <a:pPr marL="285750" indent="-285750">
              <a:buFont typeface="Arial" panose="020B0604020202020204" pitchFamily="34" charset="0"/>
              <a:buChar char="•"/>
            </a:pPr>
            <a:r>
              <a:rPr lang="en-GB" sz="1600" dirty="0">
                <a:solidFill>
                  <a:schemeClr val="bg2">
                    <a:lumMod val="10000"/>
                  </a:schemeClr>
                </a:solidFill>
                <a:latin typeface="Raleway" pitchFamily="2" charset="0"/>
              </a:rPr>
              <a:t>1 heat pump 8 MW</a:t>
            </a:r>
          </a:p>
          <a:p>
            <a:pPr marL="285750" indent="-285750">
              <a:buFont typeface="Arial" panose="020B0604020202020204" pitchFamily="34" charset="0"/>
              <a:buChar char="•"/>
            </a:pPr>
            <a:r>
              <a:rPr lang="en-GB" sz="1600" dirty="0">
                <a:solidFill>
                  <a:schemeClr val="bg2">
                    <a:lumMod val="10000"/>
                  </a:schemeClr>
                </a:solidFill>
                <a:latin typeface="Raleway" pitchFamily="2" charset="0"/>
              </a:rPr>
              <a:t>Available place for additional heat pump, if needed</a:t>
            </a:r>
          </a:p>
          <a:p>
            <a:endParaRPr lang="en-GB" sz="1600" dirty="0">
              <a:solidFill>
                <a:schemeClr val="bg2">
                  <a:lumMod val="10000"/>
                </a:schemeClr>
              </a:solidFill>
              <a:latin typeface="Raleway" pitchFamily="2" charset="0"/>
            </a:endParaRPr>
          </a:p>
        </p:txBody>
      </p:sp>
      <p:cxnSp>
        <p:nvCxnSpPr>
          <p:cNvPr id="34" name="Straight Arrow Connector 33">
            <a:extLst>
              <a:ext uri="{FF2B5EF4-FFF2-40B4-BE49-F238E27FC236}">
                <a16:creationId xmlns:a16="http://schemas.microsoft.com/office/drawing/2014/main" id="{A29B1E83-BB34-D310-9F9B-C18201A1369E}"/>
              </a:ext>
            </a:extLst>
          </p:cNvPr>
          <p:cNvCxnSpPr>
            <a:cxnSpLocks/>
          </p:cNvCxnSpPr>
          <p:nvPr/>
        </p:nvCxnSpPr>
        <p:spPr>
          <a:xfrm>
            <a:off x="7772798" y="3872041"/>
            <a:ext cx="359762" cy="31217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7A42E78-9BA7-F451-6E53-B526C9089D0D}"/>
              </a:ext>
            </a:extLst>
          </p:cNvPr>
          <p:cNvCxnSpPr>
            <a:cxnSpLocks/>
          </p:cNvCxnSpPr>
          <p:nvPr/>
        </p:nvCxnSpPr>
        <p:spPr>
          <a:xfrm flipH="1">
            <a:off x="6744072" y="3872041"/>
            <a:ext cx="1028726"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D2E8A6E-E91C-2A8E-EF5E-C6828BBCFA89}"/>
              </a:ext>
            </a:extLst>
          </p:cNvPr>
          <p:cNvSpPr txBox="1"/>
          <p:nvPr/>
        </p:nvSpPr>
        <p:spPr bwMode="auto">
          <a:xfrm>
            <a:off x="6631948" y="3633283"/>
            <a:ext cx="1346426" cy="261610"/>
          </a:xfrm>
          <a:prstGeom prst="rect">
            <a:avLst/>
          </a:prstGeom>
          <a:noFill/>
        </p:spPr>
        <p:txBody>
          <a:bodyPr wrap="square" rtlCol="0">
            <a:spAutoFit/>
          </a:bodyPr>
          <a:lstStyle/>
          <a:p>
            <a:pPr algn="ctr"/>
            <a:r>
              <a:rPr lang="en-US" sz="1100" b="1" dirty="0">
                <a:solidFill>
                  <a:srgbClr val="C00000"/>
                </a:solidFill>
                <a:latin typeface="Raleway" pitchFamily="2" charset="0"/>
              </a:rPr>
              <a:t>New Heat Pump</a:t>
            </a:r>
            <a:endParaRPr lang="en-GB" sz="1100" b="1" dirty="0">
              <a:solidFill>
                <a:srgbClr val="C00000"/>
              </a:solidFill>
              <a:latin typeface="Raleway" pitchFamily="2" charset="0"/>
            </a:endParaRPr>
          </a:p>
        </p:txBody>
      </p:sp>
    </p:spTree>
    <p:extLst>
      <p:ext uri="{BB962C8B-B14F-4D97-AF65-F5344CB8AC3E}">
        <p14:creationId xmlns:p14="http://schemas.microsoft.com/office/powerpoint/2010/main" val="3500960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01D880-6814-8059-79E1-90096BBB074A}"/>
              </a:ext>
            </a:extLst>
          </p:cNvPr>
          <p:cNvPicPr>
            <a:picLocks noChangeAspect="1"/>
          </p:cNvPicPr>
          <p:nvPr/>
        </p:nvPicPr>
        <p:blipFill>
          <a:blip r:embed="rId3"/>
          <a:stretch>
            <a:fillRect/>
          </a:stretch>
        </p:blipFill>
        <p:spPr>
          <a:xfrm>
            <a:off x="431878" y="2083783"/>
            <a:ext cx="5401020" cy="2916752"/>
          </a:xfrm>
          <a:prstGeom prst="rect">
            <a:avLst/>
          </a:prstGeom>
        </p:spPr>
      </p:pic>
      <p:sp>
        <p:nvSpPr>
          <p:cNvPr id="2" name="Slide Number Placeholder 1">
            <a:extLst>
              <a:ext uri="{FF2B5EF4-FFF2-40B4-BE49-F238E27FC236}">
                <a16:creationId xmlns:a16="http://schemas.microsoft.com/office/drawing/2014/main" id="{5E4AFEB3-8010-F664-3D7A-658146EB49CC}"/>
              </a:ext>
            </a:extLst>
          </p:cNvPr>
          <p:cNvSpPr>
            <a:spLocks noGrp="1"/>
          </p:cNvSpPr>
          <p:nvPr>
            <p:ph type="sldNum" sz="quarter" idx="12"/>
          </p:nvPr>
        </p:nvSpPr>
        <p:spPr/>
        <p:txBody>
          <a:bodyPr/>
          <a:lstStyle/>
          <a:p>
            <a:pPr>
              <a:defRPr/>
            </a:pPr>
            <a:fld id="{36B5EA5A-BC32-A742-B11B-8E7414D5B535}" type="slidenum">
              <a:rPr lang="en-US" smtClean="0"/>
              <a:t>28</a:t>
            </a:fld>
            <a:endParaRPr lang="en-US"/>
          </a:p>
        </p:txBody>
      </p:sp>
      <p:sp>
        <p:nvSpPr>
          <p:cNvPr id="4" name="Content Placeholder 1">
            <a:extLst>
              <a:ext uri="{FF2B5EF4-FFF2-40B4-BE49-F238E27FC236}">
                <a16:creationId xmlns:a16="http://schemas.microsoft.com/office/drawing/2014/main" id="{76F96A97-F6DA-6880-C123-28C360529727}"/>
              </a:ext>
            </a:extLst>
          </p:cNvPr>
          <p:cNvSpPr txBox="1">
            <a:spLocks/>
          </p:cNvSpPr>
          <p:nvPr/>
        </p:nvSpPr>
        <p:spPr>
          <a:xfrm>
            <a:off x="215787" y="1107744"/>
            <a:ext cx="5401021" cy="363774"/>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61950" lvl="1" indent="-252413" algn="just">
              <a:buFont typeface="Arial" panose="020B0604020202020204" pitchFamily="34" charset="0"/>
              <a:buChar char="•"/>
            </a:pPr>
            <a:r>
              <a:rPr lang="en-GB" sz="1400" b="1" dirty="0">
                <a:latin typeface="Raleway" pitchFamily="2" charset="0"/>
              </a:rPr>
              <a:t>Flexibility </a:t>
            </a:r>
            <a:r>
              <a:rPr lang="en-GB" sz="1400" dirty="0">
                <a:latin typeface="Raleway" pitchFamily="2" charset="0"/>
              </a:rPr>
              <a:t>with gas boilers</a:t>
            </a:r>
            <a:endParaRPr lang="en-GB" sz="1400" b="1" dirty="0">
              <a:latin typeface="Raleway" pitchFamily="2" charset="0"/>
            </a:endParaRPr>
          </a:p>
          <a:p>
            <a:pPr marL="109537" lvl="1" indent="0">
              <a:buNone/>
            </a:pPr>
            <a:endParaRPr lang="en-GB" sz="1600" b="1" dirty="0">
              <a:latin typeface="Raleway" pitchFamily="2" charset="0"/>
            </a:endParaRPr>
          </a:p>
        </p:txBody>
      </p:sp>
      <p:sp>
        <p:nvSpPr>
          <p:cNvPr id="6" name="Title 1">
            <a:extLst>
              <a:ext uri="{FF2B5EF4-FFF2-40B4-BE49-F238E27FC236}">
                <a16:creationId xmlns:a16="http://schemas.microsoft.com/office/drawing/2014/main" id="{4E956D89-6C4F-7B59-9EBB-5D5B7CE140BA}"/>
              </a:ext>
            </a:extLst>
          </p:cNvPr>
          <p:cNvSpPr txBox="1">
            <a:spLocks/>
          </p:cNvSpPr>
          <p:nvPr/>
        </p:nvSpPr>
        <p:spPr>
          <a:xfrm>
            <a:off x="407987" y="264643"/>
            <a:ext cx="11376025" cy="535127"/>
          </a:xfrm>
          <a:prstGeom prst="rect">
            <a:avLst/>
          </a:prstGeom>
        </p:spPr>
        <p:txBody>
          <a:bodyPr anchor="t">
            <a:normAutofit fontScale="775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800" dirty="0">
                <a:latin typeface="Raleway" pitchFamily="2" charset="0"/>
              </a:rPr>
              <a:t>SUSTAINABLE HEATING PLANT</a:t>
            </a:r>
          </a:p>
          <a:p>
            <a:pPr algn="ctr"/>
            <a:r>
              <a:rPr lang="en-GB" sz="2100" dirty="0">
                <a:solidFill>
                  <a:srgbClr val="C00000"/>
                </a:solidFill>
                <a:latin typeface="Raleway" pitchFamily="2" charset="0"/>
              </a:rPr>
              <a:t>Meyrin</a:t>
            </a:r>
            <a:r>
              <a:rPr lang="en-GB" sz="2100" b="0" dirty="0">
                <a:latin typeface="Raleway" pitchFamily="2" charset="0"/>
              </a:rPr>
              <a:t> Heating Plant - Advantages</a:t>
            </a:r>
            <a:endParaRPr lang="en-GB" sz="2600" b="0" dirty="0">
              <a:latin typeface="Raleway" pitchFamily="2" charset="0"/>
            </a:endParaRPr>
          </a:p>
        </p:txBody>
      </p:sp>
      <p:sp>
        <p:nvSpPr>
          <p:cNvPr id="7" name="TextBox 6">
            <a:extLst>
              <a:ext uri="{FF2B5EF4-FFF2-40B4-BE49-F238E27FC236}">
                <a16:creationId xmlns:a16="http://schemas.microsoft.com/office/drawing/2014/main" id="{77746772-2AA4-09FB-2179-C4A41E722EEA}"/>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8" name="Graphic 7" descr="Future with solid fill">
            <a:extLst>
              <a:ext uri="{FF2B5EF4-FFF2-40B4-BE49-F238E27FC236}">
                <a16:creationId xmlns:a16="http://schemas.microsoft.com/office/drawing/2014/main" id="{C9FC9D9F-28CB-84E7-8E4B-B309A49113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99946" y="161909"/>
            <a:ext cx="385809" cy="387815"/>
          </a:xfrm>
          <a:prstGeom prst="rect">
            <a:avLst/>
          </a:prstGeom>
        </p:spPr>
      </p:pic>
      <p:sp>
        <p:nvSpPr>
          <p:cNvPr id="12" name="TextBox 11">
            <a:extLst>
              <a:ext uri="{FF2B5EF4-FFF2-40B4-BE49-F238E27FC236}">
                <a16:creationId xmlns:a16="http://schemas.microsoft.com/office/drawing/2014/main" id="{787E5889-4955-4814-BD0F-409D8892F00E}"/>
              </a:ext>
            </a:extLst>
          </p:cNvPr>
          <p:cNvSpPr txBox="1"/>
          <p:nvPr/>
        </p:nvSpPr>
        <p:spPr bwMode="auto">
          <a:xfrm>
            <a:off x="431877" y="1443246"/>
            <a:ext cx="3451868" cy="569552"/>
          </a:xfrm>
          <a:prstGeom prst="rect">
            <a:avLst/>
          </a:prstGeom>
          <a:solidFill>
            <a:srgbClr val="C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just"/>
            <a:r>
              <a:rPr lang="en-US" sz="1200" b="0" dirty="0">
                <a:solidFill>
                  <a:schemeClr val="bg2">
                    <a:lumMod val="10000"/>
                  </a:schemeClr>
                </a:solidFill>
                <a:latin typeface="Raleway" pitchFamily="2" charset="0"/>
              </a:rPr>
              <a:t>The </a:t>
            </a:r>
            <a:r>
              <a:rPr lang="en-US" sz="1200" dirty="0">
                <a:solidFill>
                  <a:srgbClr val="C00000"/>
                </a:solidFill>
                <a:latin typeface="Raleway" pitchFamily="2" charset="0"/>
              </a:rPr>
              <a:t>boilers</a:t>
            </a:r>
            <a:r>
              <a:rPr lang="en-US" sz="1200" b="0" dirty="0">
                <a:solidFill>
                  <a:schemeClr val="bg2">
                    <a:lumMod val="10000"/>
                  </a:schemeClr>
                </a:solidFill>
                <a:latin typeface="Raleway" pitchFamily="2" charset="0"/>
              </a:rPr>
              <a:t> will represent a backup for the HP, for the power peaks in the coldest days </a:t>
            </a:r>
            <a:endParaRPr lang="en-GB" sz="1200" b="0" dirty="0">
              <a:solidFill>
                <a:schemeClr val="bg2">
                  <a:lumMod val="10000"/>
                </a:schemeClr>
              </a:solidFill>
              <a:latin typeface="Raleway" pitchFamily="2" charset="0"/>
            </a:endParaRPr>
          </a:p>
        </p:txBody>
      </p:sp>
      <p:sp>
        <p:nvSpPr>
          <p:cNvPr id="11" name="TextBox 10">
            <a:extLst>
              <a:ext uri="{FF2B5EF4-FFF2-40B4-BE49-F238E27FC236}">
                <a16:creationId xmlns:a16="http://schemas.microsoft.com/office/drawing/2014/main" id="{78A5A078-620C-1EC1-8FCB-B99F40C25EA1}"/>
              </a:ext>
            </a:extLst>
          </p:cNvPr>
          <p:cNvSpPr txBox="1"/>
          <p:nvPr/>
        </p:nvSpPr>
        <p:spPr bwMode="auto">
          <a:xfrm>
            <a:off x="6151190" y="1329092"/>
            <a:ext cx="5705450" cy="738664"/>
          </a:xfrm>
          <a:prstGeom prst="rect">
            <a:avLst/>
          </a:prstGeom>
          <a:noFill/>
        </p:spPr>
        <p:txBody>
          <a:bodyPr wrap="square">
            <a:spAutoFit/>
          </a:bodyPr>
          <a:lstStyle/>
          <a:p>
            <a:pPr marL="361950" lvl="1" indent="-252413" algn="just">
              <a:buFont typeface="Arial" panose="020B0604020202020204" pitchFamily="34" charset="0"/>
              <a:buChar char="•"/>
            </a:pPr>
            <a:r>
              <a:rPr lang="en-GB" sz="1400" dirty="0">
                <a:solidFill>
                  <a:schemeClr val="bg2">
                    <a:lumMod val="10000"/>
                  </a:schemeClr>
                </a:solidFill>
                <a:latin typeface="Raleway" pitchFamily="2" charset="0"/>
              </a:rPr>
              <a:t>Compliance with European directives regarding the </a:t>
            </a:r>
            <a:r>
              <a:rPr lang="en-GB" sz="1400" b="1" dirty="0">
                <a:solidFill>
                  <a:schemeClr val="bg2">
                    <a:lumMod val="10000"/>
                  </a:schemeClr>
                </a:solidFill>
                <a:latin typeface="Raleway" pitchFamily="2" charset="0"/>
              </a:rPr>
              <a:t>Carbon Neutrality</a:t>
            </a:r>
            <a:r>
              <a:rPr lang="en-GB" sz="1400" dirty="0">
                <a:solidFill>
                  <a:schemeClr val="bg2">
                    <a:lumMod val="10000"/>
                  </a:schemeClr>
                </a:solidFill>
                <a:latin typeface="Raleway" pitchFamily="2" charset="0"/>
              </a:rPr>
              <a:t> goal by 2050: increase in renewable energy rate and </a:t>
            </a:r>
            <a:r>
              <a:rPr lang="en-GB" sz="1400" b="1" dirty="0">
                <a:solidFill>
                  <a:schemeClr val="bg2">
                    <a:lumMod val="10000"/>
                  </a:schemeClr>
                </a:solidFill>
                <a:latin typeface="Raleway" pitchFamily="2" charset="0"/>
              </a:rPr>
              <a:t>reduction in CO2 emissions</a:t>
            </a:r>
            <a:r>
              <a:rPr lang="en-GB" sz="1400" dirty="0">
                <a:solidFill>
                  <a:schemeClr val="bg2">
                    <a:lumMod val="10000"/>
                  </a:schemeClr>
                </a:solidFill>
                <a:latin typeface="Raleway" pitchFamily="2" charset="0"/>
              </a:rPr>
              <a:t>. </a:t>
            </a:r>
          </a:p>
        </p:txBody>
      </p:sp>
      <p:cxnSp>
        <p:nvCxnSpPr>
          <p:cNvPr id="16" name="Straight Connector 15">
            <a:extLst>
              <a:ext uri="{FF2B5EF4-FFF2-40B4-BE49-F238E27FC236}">
                <a16:creationId xmlns:a16="http://schemas.microsoft.com/office/drawing/2014/main" id="{9496F29B-D4C8-1CEB-5F45-B91F0E0C3CCF}"/>
              </a:ext>
            </a:extLst>
          </p:cNvPr>
          <p:cNvCxnSpPr>
            <a:cxnSpLocks/>
          </p:cNvCxnSpPr>
          <p:nvPr/>
        </p:nvCxnSpPr>
        <p:spPr>
          <a:xfrm flipH="1">
            <a:off x="6119889" y="795005"/>
            <a:ext cx="1" cy="5149510"/>
          </a:xfrm>
          <a:prstGeom prst="line">
            <a:avLst/>
          </a:prstGeom>
        </p:spPr>
        <p:style>
          <a:lnRef idx="1">
            <a:schemeClr val="accent1"/>
          </a:lnRef>
          <a:fillRef idx="0">
            <a:schemeClr val="accent1"/>
          </a:fillRef>
          <a:effectRef idx="0">
            <a:schemeClr val="accent1"/>
          </a:effectRef>
          <a:fontRef idx="minor">
            <a:schemeClr val="tx1"/>
          </a:fontRef>
        </p:style>
      </p:cxnSp>
      <p:sp>
        <p:nvSpPr>
          <p:cNvPr id="9" name="Content Placeholder 1">
            <a:extLst>
              <a:ext uri="{FF2B5EF4-FFF2-40B4-BE49-F238E27FC236}">
                <a16:creationId xmlns:a16="http://schemas.microsoft.com/office/drawing/2014/main" id="{E74A131D-4804-732D-3959-917A039C6A37}"/>
              </a:ext>
            </a:extLst>
          </p:cNvPr>
          <p:cNvSpPr txBox="1">
            <a:spLocks/>
          </p:cNvSpPr>
          <p:nvPr/>
        </p:nvSpPr>
        <p:spPr>
          <a:xfrm>
            <a:off x="215785" y="5110119"/>
            <a:ext cx="5401020" cy="826364"/>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109537" lvl="1" indent="0" algn="just">
              <a:buNone/>
            </a:pPr>
            <a:r>
              <a:rPr lang="en-GB" sz="1300" b="1" dirty="0">
                <a:latin typeface="Raleway" pitchFamily="2" charset="0"/>
              </a:rPr>
              <a:t>N.B. </a:t>
            </a:r>
            <a:r>
              <a:rPr lang="en-GB" sz="1300" dirty="0">
                <a:latin typeface="Raleway" pitchFamily="2" charset="0"/>
              </a:rPr>
              <a:t>The goal is to work on the decrease of the peaks of installing a bigger Heat Pump</a:t>
            </a:r>
            <a:r>
              <a:rPr lang="en-GB" sz="1300" b="1" dirty="0">
                <a:latin typeface="Raleway" pitchFamily="2" charset="0"/>
              </a:rPr>
              <a:t>. </a:t>
            </a:r>
            <a:endParaRPr lang="en-GB" sz="1300" dirty="0">
              <a:latin typeface="Raleway" pitchFamily="2" charset="0"/>
            </a:endParaRPr>
          </a:p>
        </p:txBody>
      </p:sp>
      <p:cxnSp>
        <p:nvCxnSpPr>
          <p:cNvPr id="18" name="Straight Arrow Connector 17">
            <a:extLst>
              <a:ext uri="{FF2B5EF4-FFF2-40B4-BE49-F238E27FC236}">
                <a16:creationId xmlns:a16="http://schemas.microsoft.com/office/drawing/2014/main" id="{4E0E0CB2-8157-8A3C-4C42-220FF6E12B93}"/>
              </a:ext>
            </a:extLst>
          </p:cNvPr>
          <p:cNvCxnSpPr>
            <a:cxnSpLocks/>
          </p:cNvCxnSpPr>
          <p:nvPr/>
        </p:nvCxnSpPr>
        <p:spPr>
          <a:xfrm>
            <a:off x="2576894" y="2492896"/>
            <a:ext cx="517343" cy="592665"/>
          </a:xfrm>
          <a:prstGeom prst="straightConnector1">
            <a:avLst/>
          </a:prstGeom>
          <a:ln w="1905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C642645-B213-4A23-8271-D9B4C75E33EC}"/>
              </a:ext>
            </a:extLst>
          </p:cNvPr>
          <p:cNvCxnSpPr>
            <a:cxnSpLocks/>
            <a:stCxn id="12" idx="2"/>
          </p:cNvCxnSpPr>
          <p:nvPr/>
        </p:nvCxnSpPr>
        <p:spPr>
          <a:xfrm>
            <a:off x="2157811" y="2012798"/>
            <a:ext cx="95657" cy="109584"/>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3" name="Chart 2">
            <a:extLst>
              <a:ext uri="{FF2B5EF4-FFF2-40B4-BE49-F238E27FC236}">
                <a16:creationId xmlns:a16="http://schemas.microsoft.com/office/drawing/2014/main" id="{00000000-0008-0000-0300-000004000000}"/>
              </a:ext>
            </a:extLst>
          </p:cNvPr>
          <p:cNvGraphicFramePr>
            <a:graphicFrameLocks/>
          </p:cNvGraphicFramePr>
          <p:nvPr>
            <p:extLst>
              <p:ext uri="{D42A27DB-BD31-4B8C-83A1-F6EECF244321}">
                <p14:modId xmlns:p14="http://schemas.microsoft.com/office/powerpoint/2010/main" val="2706367253"/>
              </p:ext>
            </p:extLst>
          </p:nvPr>
        </p:nvGraphicFramePr>
        <p:xfrm>
          <a:off x="6400263" y="2217805"/>
          <a:ext cx="5199684" cy="292221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304951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D94B5B-C649-922B-01DA-A3DD5E9A5F14}"/>
              </a:ext>
            </a:extLst>
          </p:cNvPr>
          <p:cNvSpPr>
            <a:spLocks noGrp="1"/>
          </p:cNvSpPr>
          <p:nvPr>
            <p:ph type="sldNum" sz="quarter" idx="12"/>
          </p:nvPr>
        </p:nvSpPr>
        <p:spPr/>
        <p:txBody>
          <a:bodyPr/>
          <a:lstStyle/>
          <a:p>
            <a:pPr>
              <a:defRPr/>
            </a:pPr>
            <a:fld id="{36B5EA5A-BC32-A742-B11B-8E7414D5B535}" type="slidenum">
              <a:rPr lang="en-US" smtClean="0"/>
              <a:t>29</a:t>
            </a:fld>
            <a:endParaRPr lang="en-US"/>
          </a:p>
        </p:txBody>
      </p:sp>
      <p:sp>
        <p:nvSpPr>
          <p:cNvPr id="5" name="Title 1">
            <a:extLst>
              <a:ext uri="{FF2B5EF4-FFF2-40B4-BE49-F238E27FC236}">
                <a16:creationId xmlns:a16="http://schemas.microsoft.com/office/drawing/2014/main" id="{297BD482-43E1-3FBB-D870-2E069AE7788E}"/>
              </a:ext>
            </a:extLst>
          </p:cNvPr>
          <p:cNvSpPr txBox="1">
            <a:spLocks/>
          </p:cNvSpPr>
          <p:nvPr/>
        </p:nvSpPr>
        <p:spPr>
          <a:xfrm>
            <a:off x="407987" y="463760"/>
            <a:ext cx="11376025" cy="535127"/>
          </a:xfrm>
          <a:prstGeom prst="rect">
            <a:avLst/>
          </a:prstGeom>
        </p:spPr>
        <p:txBody>
          <a:bodyPr anchor="t">
            <a:normAutofit fontScale="850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400" dirty="0">
                <a:latin typeface="Raleway" pitchFamily="2" charset="0"/>
              </a:rPr>
              <a:t>SUSTAINABLE HEATING PLANT</a:t>
            </a:r>
          </a:p>
          <a:p>
            <a:pPr algn="ctr"/>
            <a:r>
              <a:rPr lang="en-GB" sz="2100" dirty="0">
                <a:solidFill>
                  <a:srgbClr val="C00000"/>
                </a:solidFill>
                <a:latin typeface="Raleway" pitchFamily="2" charset="0"/>
              </a:rPr>
              <a:t>Prevessin</a:t>
            </a:r>
            <a:r>
              <a:rPr lang="en-GB" sz="2100" b="0" dirty="0">
                <a:latin typeface="Raleway" pitchFamily="2" charset="0"/>
              </a:rPr>
              <a:t> Heating Plant</a:t>
            </a:r>
            <a:endParaRPr lang="en-GB" sz="2800" b="0" dirty="0">
              <a:latin typeface="Raleway" pitchFamily="2" charset="0"/>
            </a:endParaRPr>
          </a:p>
        </p:txBody>
      </p:sp>
      <p:sp>
        <p:nvSpPr>
          <p:cNvPr id="3" name="TextBox 2">
            <a:extLst>
              <a:ext uri="{FF2B5EF4-FFF2-40B4-BE49-F238E27FC236}">
                <a16:creationId xmlns:a16="http://schemas.microsoft.com/office/drawing/2014/main" id="{56533523-B7E7-E53F-EF88-DCC35FC106D5}"/>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4" name="Graphic 3" descr="Future with solid fill">
            <a:extLst>
              <a:ext uri="{FF2B5EF4-FFF2-40B4-BE49-F238E27FC236}">
                <a16:creationId xmlns:a16="http://schemas.microsoft.com/office/drawing/2014/main" id="{E8A93500-D07D-7C5E-2A87-D9D8845C3F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99946" y="161909"/>
            <a:ext cx="385809" cy="387815"/>
          </a:xfrm>
          <a:prstGeom prst="rect">
            <a:avLst/>
          </a:prstGeom>
        </p:spPr>
      </p:pic>
      <p:sp>
        <p:nvSpPr>
          <p:cNvPr id="8" name="Content Placeholder 1">
            <a:extLst>
              <a:ext uri="{FF2B5EF4-FFF2-40B4-BE49-F238E27FC236}">
                <a16:creationId xmlns:a16="http://schemas.microsoft.com/office/drawing/2014/main" id="{169E7595-4FA6-4C12-A4BF-CC814D76E947}"/>
              </a:ext>
            </a:extLst>
          </p:cNvPr>
          <p:cNvSpPr txBox="1">
            <a:spLocks/>
          </p:cNvSpPr>
          <p:nvPr/>
        </p:nvSpPr>
        <p:spPr>
          <a:xfrm>
            <a:off x="19328" y="1644417"/>
            <a:ext cx="5646042" cy="2664296"/>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24000" algn="just">
              <a:lnSpc>
                <a:spcPct val="100000"/>
              </a:lnSpc>
              <a:spcBef>
                <a:spcPts val="0"/>
              </a:spcBef>
              <a:spcAft>
                <a:spcPts val="0"/>
              </a:spcAft>
            </a:pPr>
            <a:r>
              <a:rPr lang="en-GB" sz="2000" u="sng" dirty="0">
                <a:solidFill>
                  <a:srgbClr val="000000"/>
                </a:solidFill>
                <a:latin typeface="Raleway" pitchFamily="2" charset="0"/>
              </a:rPr>
              <a:t>Objectives: </a:t>
            </a:r>
          </a:p>
          <a:p>
            <a:pPr marL="781200" indent="-457200" algn="just">
              <a:lnSpc>
                <a:spcPct val="100000"/>
              </a:lnSpc>
              <a:spcBef>
                <a:spcPts val="0"/>
              </a:spcBef>
              <a:spcAft>
                <a:spcPts val="0"/>
              </a:spcAft>
              <a:buFont typeface="+mj-lt"/>
              <a:buAutoNum type="arabicPeriod"/>
            </a:pPr>
            <a:r>
              <a:rPr lang="en-GB" sz="1800" b="0" dirty="0">
                <a:solidFill>
                  <a:srgbClr val="000000"/>
                </a:solidFill>
                <a:latin typeface="Raleway" pitchFamily="2" charset="0"/>
              </a:rPr>
              <a:t>New Building </a:t>
            </a:r>
            <a:r>
              <a:rPr lang="en-GB" sz="1800" dirty="0">
                <a:solidFill>
                  <a:srgbClr val="000000"/>
                </a:solidFill>
                <a:latin typeface="Raleway" pitchFamily="2" charset="0"/>
              </a:rPr>
              <a:t>776</a:t>
            </a:r>
            <a:r>
              <a:rPr lang="en-GB" sz="1800" b="0" dirty="0">
                <a:solidFill>
                  <a:srgbClr val="000000"/>
                </a:solidFill>
                <a:latin typeface="Raleway" pitchFamily="2" charset="0"/>
              </a:rPr>
              <a:t> for housing the heating plant;</a:t>
            </a:r>
          </a:p>
          <a:p>
            <a:pPr marL="781200" indent="-457200" algn="just">
              <a:lnSpc>
                <a:spcPct val="100000"/>
              </a:lnSpc>
              <a:spcBef>
                <a:spcPts val="0"/>
              </a:spcBef>
              <a:spcAft>
                <a:spcPts val="0"/>
              </a:spcAft>
              <a:buFont typeface="+mj-lt"/>
              <a:buAutoNum type="arabicPeriod"/>
            </a:pPr>
            <a:r>
              <a:rPr lang="en-GB" sz="1800" b="0" dirty="0">
                <a:solidFill>
                  <a:srgbClr val="000000"/>
                </a:solidFill>
                <a:latin typeface="Raleway" pitchFamily="2" charset="0"/>
              </a:rPr>
              <a:t>Installation new heating plant with gas boilers and heat pump;</a:t>
            </a:r>
          </a:p>
          <a:p>
            <a:pPr marL="781200" indent="-457200" algn="just">
              <a:lnSpc>
                <a:spcPct val="100000"/>
              </a:lnSpc>
              <a:spcBef>
                <a:spcPts val="0"/>
              </a:spcBef>
              <a:spcAft>
                <a:spcPts val="0"/>
              </a:spcAft>
              <a:buFont typeface="+mj-lt"/>
              <a:buAutoNum type="arabicPeriod"/>
            </a:pPr>
            <a:r>
              <a:rPr lang="en-GB" sz="1800" b="0" dirty="0">
                <a:solidFill>
                  <a:srgbClr val="000000"/>
                </a:solidFill>
                <a:latin typeface="Raleway" pitchFamily="2" charset="0"/>
              </a:rPr>
              <a:t>Dismantle the current heating installation in Building </a:t>
            </a:r>
            <a:r>
              <a:rPr lang="en-GB" sz="1800" dirty="0">
                <a:solidFill>
                  <a:srgbClr val="000000"/>
                </a:solidFill>
                <a:latin typeface="Raleway" pitchFamily="2" charset="0"/>
              </a:rPr>
              <a:t>860</a:t>
            </a:r>
            <a:r>
              <a:rPr lang="en-GB" sz="1800" b="0" dirty="0">
                <a:solidFill>
                  <a:srgbClr val="000000"/>
                </a:solidFill>
                <a:latin typeface="Raleway" pitchFamily="2" charset="0"/>
              </a:rPr>
              <a:t>.</a:t>
            </a:r>
          </a:p>
          <a:p>
            <a:pPr marL="781200" indent="-457200" algn="just">
              <a:lnSpc>
                <a:spcPct val="100000"/>
              </a:lnSpc>
              <a:spcBef>
                <a:spcPts val="0"/>
              </a:spcBef>
              <a:spcAft>
                <a:spcPts val="0"/>
              </a:spcAft>
              <a:buFont typeface="+mj-lt"/>
              <a:buAutoNum type="arabicPeriod"/>
            </a:pPr>
            <a:r>
              <a:rPr lang="en-GB" sz="1800" dirty="0">
                <a:solidFill>
                  <a:srgbClr val="000000"/>
                </a:solidFill>
                <a:latin typeface="Raleway" pitchFamily="2" charset="0"/>
              </a:rPr>
              <a:t>Delivery expected for hot season 2026-27</a:t>
            </a:r>
          </a:p>
          <a:p>
            <a:pPr marL="666000" indent="-342000" algn="just">
              <a:lnSpc>
                <a:spcPct val="100000"/>
              </a:lnSpc>
              <a:spcBef>
                <a:spcPts val="0"/>
              </a:spcBef>
              <a:spcAft>
                <a:spcPts val="0"/>
              </a:spcAft>
              <a:buFont typeface="Arial" panose="020B0604020202020204" pitchFamily="34" charset="0"/>
              <a:buChar char="•"/>
            </a:pPr>
            <a:endParaRPr lang="en-US" sz="1800" b="0" dirty="0">
              <a:solidFill>
                <a:srgbClr val="000000"/>
              </a:solidFill>
              <a:latin typeface="Raleway" pitchFamily="2" charset="0"/>
            </a:endParaRPr>
          </a:p>
        </p:txBody>
      </p:sp>
      <p:pic>
        <p:nvPicPr>
          <p:cNvPr id="7" name="Picture 6">
            <a:extLst>
              <a:ext uri="{FF2B5EF4-FFF2-40B4-BE49-F238E27FC236}">
                <a16:creationId xmlns:a16="http://schemas.microsoft.com/office/drawing/2014/main" id="{60B1B695-3A1B-869B-D7D5-BB9E546F5435}"/>
              </a:ext>
            </a:extLst>
          </p:cNvPr>
          <p:cNvPicPr>
            <a:picLocks noChangeAspect="1"/>
          </p:cNvPicPr>
          <p:nvPr/>
        </p:nvPicPr>
        <p:blipFill>
          <a:blip r:embed="rId5"/>
          <a:stretch>
            <a:fillRect/>
          </a:stretch>
        </p:blipFill>
        <p:spPr>
          <a:xfrm>
            <a:off x="6309551" y="1566005"/>
            <a:ext cx="5646041" cy="3575668"/>
          </a:xfrm>
          <a:prstGeom prst="rect">
            <a:avLst/>
          </a:prstGeom>
        </p:spPr>
      </p:pic>
      <p:sp>
        <p:nvSpPr>
          <p:cNvPr id="10" name="TextBox 9">
            <a:extLst>
              <a:ext uri="{FF2B5EF4-FFF2-40B4-BE49-F238E27FC236}">
                <a16:creationId xmlns:a16="http://schemas.microsoft.com/office/drawing/2014/main" id="{E88AE78F-CBB8-3E96-2140-50272A50A3B5}"/>
              </a:ext>
            </a:extLst>
          </p:cNvPr>
          <p:cNvSpPr txBox="1"/>
          <p:nvPr/>
        </p:nvSpPr>
        <p:spPr bwMode="auto">
          <a:xfrm rot="20667312">
            <a:off x="7302351" y="2583945"/>
            <a:ext cx="675185" cy="307777"/>
          </a:xfrm>
          <a:prstGeom prst="rect">
            <a:avLst/>
          </a:prstGeom>
          <a:noFill/>
        </p:spPr>
        <p:txBody>
          <a:bodyPr wrap="none" rtlCol="0">
            <a:spAutoFit/>
          </a:bodyPr>
          <a:lstStyle/>
          <a:p>
            <a:r>
              <a:rPr lang="en-GB" sz="1400" b="1" dirty="0">
                <a:latin typeface="Raleway" pitchFamily="2" charset="0"/>
              </a:rPr>
              <a:t>B.860</a:t>
            </a:r>
          </a:p>
        </p:txBody>
      </p:sp>
      <p:sp>
        <p:nvSpPr>
          <p:cNvPr id="11" name="TextBox 10">
            <a:extLst>
              <a:ext uri="{FF2B5EF4-FFF2-40B4-BE49-F238E27FC236}">
                <a16:creationId xmlns:a16="http://schemas.microsoft.com/office/drawing/2014/main" id="{D72CA46F-5528-0EEF-1E64-724C4D88FCC4}"/>
              </a:ext>
            </a:extLst>
          </p:cNvPr>
          <p:cNvSpPr txBox="1"/>
          <p:nvPr/>
        </p:nvSpPr>
        <p:spPr bwMode="auto">
          <a:xfrm>
            <a:off x="6990235" y="4455521"/>
            <a:ext cx="1091966" cy="307777"/>
          </a:xfrm>
          <a:prstGeom prst="rect">
            <a:avLst/>
          </a:prstGeom>
          <a:noFill/>
        </p:spPr>
        <p:txBody>
          <a:bodyPr wrap="none" rtlCol="0">
            <a:spAutoFit/>
          </a:bodyPr>
          <a:lstStyle/>
          <a:p>
            <a:r>
              <a:rPr lang="en-GB" sz="1400" b="1" dirty="0">
                <a:latin typeface="Raleway" pitchFamily="2" charset="0"/>
              </a:rPr>
              <a:t>PCC, B.775</a:t>
            </a:r>
          </a:p>
        </p:txBody>
      </p:sp>
      <p:sp>
        <p:nvSpPr>
          <p:cNvPr id="6" name="TextBox 5">
            <a:extLst>
              <a:ext uri="{FF2B5EF4-FFF2-40B4-BE49-F238E27FC236}">
                <a16:creationId xmlns:a16="http://schemas.microsoft.com/office/drawing/2014/main" id="{A7FC9677-01D6-BA82-FB7F-D75F39FED389}"/>
              </a:ext>
            </a:extLst>
          </p:cNvPr>
          <p:cNvSpPr txBox="1"/>
          <p:nvPr/>
        </p:nvSpPr>
        <p:spPr bwMode="auto">
          <a:xfrm>
            <a:off x="9583722" y="4741570"/>
            <a:ext cx="2016224" cy="910497"/>
          </a:xfrm>
          <a:prstGeom prst="rect">
            <a:avLst/>
          </a:prstGeom>
          <a:solidFill>
            <a:schemeClr val="tx1">
              <a:lumMod val="75000"/>
              <a:alpha val="1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Building 776</a:t>
            </a:r>
          </a:p>
          <a:p>
            <a:pPr algn="just"/>
            <a:r>
              <a:rPr lang="en-US" sz="1400" b="0" dirty="0">
                <a:solidFill>
                  <a:schemeClr val="tx1"/>
                </a:solidFill>
                <a:latin typeface="Raleway" pitchFamily="2" charset="0"/>
              </a:rPr>
              <a:t>New building, hosting the  heating plant</a:t>
            </a:r>
            <a:endParaRPr lang="en-GB" sz="1400" b="0" dirty="0">
              <a:solidFill>
                <a:schemeClr val="tx1"/>
              </a:solidFill>
              <a:latin typeface="Raleway" pitchFamily="2" charset="0"/>
            </a:endParaRPr>
          </a:p>
        </p:txBody>
      </p:sp>
    </p:spTree>
    <p:extLst>
      <p:ext uri="{BB962C8B-B14F-4D97-AF65-F5344CB8AC3E}">
        <p14:creationId xmlns:p14="http://schemas.microsoft.com/office/powerpoint/2010/main" val="3533053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43448" y="265709"/>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Summary</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3</a:t>
            </a:fld>
            <a:endParaRPr lang="en-US" dirty="0"/>
          </a:p>
        </p:txBody>
      </p:sp>
      <p:grpSp>
        <p:nvGrpSpPr>
          <p:cNvPr id="40" name="Group 39">
            <a:extLst>
              <a:ext uri="{FF2B5EF4-FFF2-40B4-BE49-F238E27FC236}">
                <a16:creationId xmlns:a16="http://schemas.microsoft.com/office/drawing/2014/main" id="{D315BC5D-60DE-652E-9868-C03D33D75939}"/>
              </a:ext>
            </a:extLst>
          </p:cNvPr>
          <p:cNvGrpSpPr/>
          <p:nvPr/>
        </p:nvGrpSpPr>
        <p:grpSpPr>
          <a:xfrm>
            <a:off x="-1032792" y="1128564"/>
            <a:ext cx="6768752" cy="4810326"/>
            <a:chOff x="2032000" y="719666"/>
            <a:chExt cx="7664400" cy="5418667"/>
          </a:xfrm>
        </p:grpSpPr>
        <p:graphicFrame>
          <p:nvGraphicFramePr>
            <p:cNvPr id="10" name="Diagram 9">
              <a:extLst>
                <a:ext uri="{FF2B5EF4-FFF2-40B4-BE49-F238E27FC236}">
                  <a16:creationId xmlns:a16="http://schemas.microsoft.com/office/drawing/2014/main" id="{FA90D908-C0F1-9CA4-721C-9EB8E406D322}"/>
                </a:ext>
              </a:extLst>
            </p:cNvPr>
            <p:cNvGraphicFramePr/>
            <p:nvPr>
              <p:extLst>
                <p:ext uri="{D42A27DB-BD31-4B8C-83A1-F6EECF244321}">
                  <p14:modId xmlns:p14="http://schemas.microsoft.com/office/powerpoint/2010/main" val="659912212"/>
                </p:ext>
              </p:extLst>
            </p:nvPr>
          </p:nvGraphicFramePr>
          <p:xfrm>
            <a:off x="2032000" y="719666"/>
            <a:ext cx="76644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 name="Graphic 29" descr="Meeting with solid fill">
              <a:extLst>
                <a:ext uri="{FF2B5EF4-FFF2-40B4-BE49-F238E27FC236}">
                  <a16:creationId xmlns:a16="http://schemas.microsoft.com/office/drawing/2014/main" id="{1670B02F-EDCF-0404-2224-3C6B54610D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65160" y="1759443"/>
              <a:ext cx="546431" cy="546430"/>
            </a:xfrm>
            <a:prstGeom prst="rect">
              <a:avLst/>
            </a:prstGeom>
          </p:spPr>
        </p:pic>
        <p:pic>
          <p:nvPicPr>
            <p:cNvPr id="38" name="Graphic 37" descr="Presentation with pie chart with solid fill">
              <a:extLst>
                <a:ext uri="{FF2B5EF4-FFF2-40B4-BE49-F238E27FC236}">
                  <a16:creationId xmlns:a16="http://schemas.microsoft.com/office/drawing/2014/main" id="{A8710666-1A02-0D5C-C38D-7863C2A7AB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90607" y="3341250"/>
              <a:ext cx="546962" cy="546962"/>
            </a:xfrm>
            <a:prstGeom prst="rect">
              <a:avLst/>
            </a:prstGeom>
          </p:spPr>
        </p:pic>
        <p:pic>
          <p:nvPicPr>
            <p:cNvPr id="39" name="Graphic 38" descr="Future with solid fill">
              <a:extLst>
                <a:ext uri="{FF2B5EF4-FFF2-40B4-BE49-F238E27FC236}">
                  <a16:creationId xmlns:a16="http://schemas.microsoft.com/office/drawing/2014/main" id="{17386A87-D254-06B0-4289-8B3A5ACF5E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965160" y="4438511"/>
              <a:ext cx="436860" cy="436860"/>
            </a:xfrm>
            <a:prstGeom prst="rect">
              <a:avLst/>
            </a:prstGeom>
          </p:spPr>
        </p:pic>
      </p:grpSp>
      <p:sp>
        <p:nvSpPr>
          <p:cNvPr id="43" name="TextBox 42">
            <a:extLst>
              <a:ext uri="{FF2B5EF4-FFF2-40B4-BE49-F238E27FC236}">
                <a16:creationId xmlns:a16="http://schemas.microsoft.com/office/drawing/2014/main" id="{3DF3E554-8395-75A4-4143-276F11B7C05C}"/>
              </a:ext>
            </a:extLst>
          </p:cNvPr>
          <p:cNvSpPr txBox="1"/>
          <p:nvPr/>
        </p:nvSpPr>
        <p:spPr bwMode="auto">
          <a:xfrm>
            <a:off x="646522" y="782043"/>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Introduction</a:t>
            </a:r>
            <a:endParaRPr lang="en-GB" sz="1600" dirty="0">
              <a:solidFill>
                <a:schemeClr val="bg2">
                  <a:lumMod val="10000"/>
                </a:schemeClr>
              </a:solidFill>
              <a:latin typeface="Raleway" pitchFamily="2" charset="0"/>
            </a:endParaRPr>
          </a:p>
        </p:txBody>
      </p:sp>
      <p:sp>
        <p:nvSpPr>
          <p:cNvPr id="45" name="TextBox 44">
            <a:extLst>
              <a:ext uri="{FF2B5EF4-FFF2-40B4-BE49-F238E27FC236}">
                <a16:creationId xmlns:a16="http://schemas.microsoft.com/office/drawing/2014/main" id="{06F9C1D1-2E66-61B1-F7F6-9D8CFE54A6AD}"/>
              </a:ext>
            </a:extLst>
          </p:cNvPr>
          <p:cNvSpPr txBox="1"/>
          <p:nvPr/>
        </p:nvSpPr>
        <p:spPr bwMode="auto">
          <a:xfrm>
            <a:off x="543448" y="5941867"/>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Conclusion</a:t>
            </a:r>
            <a:endParaRPr lang="en-GB" sz="1600" dirty="0">
              <a:solidFill>
                <a:schemeClr val="bg2">
                  <a:lumMod val="10000"/>
                </a:schemeClr>
              </a:solidFill>
              <a:latin typeface="Raleway" pitchFamily="2" charset="0"/>
            </a:endParaRPr>
          </a:p>
        </p:txBody>
      </p:sp>
      <p:sp>
        <p:nvSpPr>
          <p:cNvPr id="46" name="Arrow: Right 45">
            <a:extLst>
              <a:ext uri="{FF2B5EF4-FFF2-40B4-BE49-F238E27FC236}">
                <a16:creationId xmlns:a16="http://schemas.microsoft.com/office/drawing/2014/main" id="{29177E1A-5C6F-0AE7-38FE-3EFCD3C0D076}"/>
              </a:ext>
            </a:extLst>
          </p:cNvPr>
          <p:cNvSpPr/>
          <p:nvPr/>
        </p:nvSpPr>
        <p:spPr>
          <a:xfrm>
            <a:off x="191344" y="817739"/>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Arrow: Right 46">
            <a:extLst>
              <a:ext uri="{FF2B5EF4-FFF2-40B4-BE49-F238E27FC236}">
                <a16:creationId xmlns:a16="http://schemas.microsoft.com/office/drawing/2014/main" id="{25A66262-F199-E27F-5BD1-F94649A7AC07}"/>
              </a:ext>
            </a:extLst>
          </p:cNvPr>
          <p:cNvSpPr/>
          <p:nvPr/>
        </p:nvSpPr>
        <p:spPr>
          <a:xfrm rot="10800000">
            <a:off x="11041422" y="1484784"/>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DEEE7D5-A1EC-A30C-F41B-6C31E1276798}"/>
              </a:ext>
            </a:extLst>
          </p:cNvPr>
          <p:cNvSpPr txBox="1"/>
          <p:nvPr/>
        </p:nvSpPr>
        <p:spPr bwMode="auto">
          <a:xfrm>
            <a:off x="3996457" y="1128564"/>
            <a:ext cx="8166266" cy="4970591"/>
          </a:xfrm>
          <a:prstGeom prst="rect">
            <a:avLst/>
          </a:prstGeom>
          <a:noFill/>
        </p:spPr>
        <p:txBody>
          <a:bodyPr wrap="square" rtlCol="0">
            <a:spAutoFit/>
          </a:bodyPr>
          <a:lstStyle/>
          <a:p>
            <a:endParaRPr lang="en-US" b="1" dirty="0">
              <a:solidFill>
                <a:schemeClr val="bg2">
                  <a:lumMod val="10000"/>
                </a:schemeClr>
              </a:solidFill>
              <a:latin typeface="Raleway" pitchFamily="2" charset="0"/>
            </a:endParaRPr>
          </a:p>
          <a:p>
            <a:r>
              <a:rPr lang="en-US" b="1" dirty="0">
                <a:solidFill>
                  <a:schemeClr val="accent6"/>
                </a:solidFill>
                <a:latin typeface="Raleway" pitchFamily="2" charset="0"/>
              </a:rPr>
              <a:t>Solutions proposed in 2022: application in winter season 22-23</a:t>
            </a:r>
          </a:p>
          <a:p>
            <a:r>
              <a:rPr lang="en-US" sz="1400" i="1" dirty="0">
                <a:solidFill>
                  <a:schemeClr val="bg2">
                    <a:lumMod val="10000"/>
                  </a:schemeClr>
                </a:solidFill>
                <a:latin typeface="Raleway" pitchFamily="2" charset="0"/>
              </a:rPr>
              <a:t>Led installation</a:t>
            </a:r>
          </a:p>
          <a:p>
            <a:r>
              <a:rPr lang="en-US" sz="1400" i="1" dirty="0">
                <a:solidFill>
                  <a:schemeClr val="bg2">
                    <a:lumMod val="10000"/>
                  </a:schemeClr>
                </a:solidFill>
                <a:latin typeface="Raleway" pitchFamily="2" charset="0"/>
              </a:rPr>
              <a:t>Shutdown of public lights at nights</a:t>
            </a:r>
          </a:p>
          <a:p>
            <a:r>
              <a:rPr lang="en-US" sz="1400" i="1" dirty="0">
                <a:solidFill>
                  <a:schemeClr val="bg2">
                    <a:lumMod val="10000"/>
                  </a:schemeClr>
                </a:solidFill>
                <a:latin typeface="Raleway" pitchFamily="2" charset="0"/>
              </a:rPr>
              <a:t>No electrical radiators</a:t>
            </a:r>
            <a:br>
              <a:rPr lang="en-US" sz="1400" i="1" dirty="0">
                <a:solidFill>
                  <a:schemeClr val="bg2">
                    <a:lumMod val="10000"/>
                  </a:schemeClr>
                </a:solidFill>
                <a:latin typeface="Raleway" pitchFamily="2" charset="0"/>
              </a:rPr>
            </a:br>
            <a:r>
              <a:rPr lang="en-US" sz="700" i="1" dirty="0">
                <a:solidFill>
                  <a:schemeClr val="bg2">
                    <a:lumMod val="10000"/>
                  </a:schemeClr>
                </a:solidFill>
                <a:latin typeface="Raleway" pitchFamily="2" charset="0"/>
              </a:rPr>
              <a:t> </a:t>
            </a:r>
            <a:endParaRPr lang="en-US" sz="800" i="1" dirty="0">
              <a:solidFill>
                <a:schemeClr val="bg2">
                  <a:lumMod val="10000"/>
                </a:schemeClr>
              </a:solidFill>
              <a:latin typeface="Raleway" pitchFamily="2" charset="0"/>
            </a:endParaRPr>
          </a:p>
          <a:p>
            <a:r>
              <a:rPr lang="en-US" sz="1400" i="1" dirty="0">
                <a:solidFill>
                  <a:schemeClr val="bg2">
                    <a:lumMod val="10000"/>
                  </a:schemeClr>
                </a:solidFill>
                <a:latin typeface="Raleway" pitchFamily="2" charset="0"/>
              </a:rPr>
              <a:t>Optimization of the heating district</a:t>
            </a:r>
          </a:p>
          <a:p>
            <a:r>
              <a:rPr lang="en-US" sz="600" i="1" dirty="0">
                <a:solidFill>
                  <a:schemeClr val="bg2">
                    <a:lumMod val="10000"/>
                  </a:schemeClr>
                </a:solidFill>
                <a:latin typeface="Raleway" pitchFamily="2" charset="0"/>
              </a:rPr>
              <a:t> </a:t>
            </a:r>
          </a:p>
          <a:p>
            <a:r>
              <a:rPr lang="en-GB" sz="1400" i="1" dirty="0">
                <a:solidFill>
                  <a:schemeClr val="bg2">
                    <a:lumMod val="10000"/>
                  </a:schemeClr>
                </a:solidFill>
                <a:latin typeface="Raleway" pitchFamily="2" charset="0"/>
              </a:rPr>
              <a:t>User awareness: good behaviour – HSE Campaign</a:t>
            </a:r>
          </a:p>
          <a:p>
            <a:pPr marL="285750" indent="-285750">
              <a:buFontTx/>
              <a:buChar char="-"/>
            </a:pPr>
            <a:endParaRPr lang="en-GB" dirty="0">
              <a:solidFill>
                <a:schemeClr val="bg2">
                  <a:lumMod val="10000"/>
                </a:schemeClr>
              </a:solidFill>
              <a:latin typeface="Raleway" pitchFamily="2" charset="0"/>
            </a:endParaRPr>
          </a:p>
          <a:p>
            <a:endParaRPr lang="en-GB"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Focus on electricity consumption</a:t>
            </a:r>
          </a:p>
          <a:p>
            <a:r>
              <a:rPr lang="en-GB" b="1" dirty="0">
                <a:solidFill>
                  <a:schemeClr val="accent6">
                    <a:lumMod val="75000"/>
                  </a:schemeClr>
                </a:solidFill>
                <a:latin typeface="Raleway" pitchFamily="2" charset="0"/>
              </a:rPr>
              <a:t>Focus on gas consumption</a:t>
            </a:r>
          </a:p>
          <a:p>
            <a:br>
              <a:rPr lang="en-GB" b="1" dirty="0">
                <a:solidFill>
                  <a:schemeClr val="bg2">
                    <a:lumMod val="10000"/>
                  </a:schemeClr>
                </a:solidFill>
                <a:latin typeface="Raleway" pitchFamily="2" charset="0"/>
              </a:rPr>
            </a:br>
            <a:endParaRPr lang="en-GB" b="1" dirty="0">
              <a:solidFill>
                <a:schemeClr val="bg2">
                  <a:lumMod val="10000"/>
                </a:schemeClr>
              </a:solidFill>
              <a:latin typeface="Raleway" pitchFamily="2" charset="0"/>
            </a:endParaRPr>
          </a:p>
          <a:p>
            <a:endParaRPr lang="en-GB" b="1"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Sustainable heating plants</a:t>
            </a:r>
          </a:p>
          <a:p>
            <a:r>
              <a:rPr lang="en-GB" b="1" dirty="0">
                <a:solidFill>
                  <a:schemeClr val="accent6">
                    <a:lumMod val="75000"/>
                  </a:schemeClr>
                </a:solidFill>
                <a:latin typeface="Raleway" pitchFamily="2" charset="0"/>
              </a:rPr>
              <a:t>Cooling strategy</a:t>
            </a:r>
          </a:p>
          <a:p>
            <a:pPr marL="285750" indent="-285750">
              <a:buFontTx/>
              <a:buChar char="-"/>
            </a:pPr>
            <a:endParaRPr lang="en-GB" dirty="0">
              <a:solidFill>
                <a:schemeClr val="bg2">
                  <a:lumMod val="10000"/>
                </a:schemeClr>
              </a:solidFill>
              <a:latin typeface="Raleway" pitchFamily="2" charset="0"/>
            </a:endParaRPr>
          </a:p>
          <a:p>
            <a:pPr marL="285750" indent="-285750">
              <a:buFontTx/>
              <a:buChar char="-"/>
            </a:pPr>
            <a:endParaRPr lang="en-GB" dirty="0">
              <a:solidFill>
                <a:schemeClr val="bg2">
                  <a:lumMod val="10000"/>
                </a:schemeClr>
              </a:solidFill>
              <a:latin typeface="Raleway" pitchFamily="2" charset="0"/>
            </a:endParaRPr>
          </a:p>
        </p:txBody>
      </p:sp>
      <p:sp>
        <p:nvSpPr>
          <p:cNvPr id="48" name="Rectangle 47">
            <a:extLst>
              <a:ext uri="{FF2B5EF4-FFF2-40B4-BE49-F238E27FC236}">
                <a16:creationId xmlns:a16="http://schemas.microsoft.com/office/drawing/2014/main" id="{534E1477-2D3F-FD29-10BD-84941FF64D7D}"/>
              </a:ext>
            </a:extLst>
          </p:cNvPr>
          <p:cNvSpPr/>
          <p:nvPr/>
        </p:nvSpPr>
        <p:spPr>
          <a:xfrm>
            <a:off x="4052542" y="1412776"/>
            <a:ext cx="3051570" cy="328164"/>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D3ADD681-DDA1-1775-6E5D-4AEFA0AD706B}"/>
              </a:ext>
            </a:extLst>
          </p:cNvPr>
          <p:cNvSpPr/>
          <p:nvPr/>
        </p:nvSpPr>
        <p:spPr>
          <a:xfrm>
            <a:off x="657485" y="773066"/>
            <a:ext cx="1254115" cy="328164"/>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raphic 15" descr="Fire outline">
            <a:extLst>
              <a:ext uri="{FF2B5EF4-FFF2-40B4-BE49-F238E27FC236}">
                <a16:creationId xmlns:a16="http://schemas.microsoft.com/office/drawing/2014/main" id="{02A49E36-4639-089C-11F4-AAEEC900F37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14320" y="2530066"/>
            <a:ext cx="105719" cy="105719"/>
          </a:xfrm>
          <a:prstGeom prst="rect">
            <a:avLst/>
          </a:prstGeom>
        </p:spPr>
      </p:pic>
      <p:pic>
        <p:nvPicPr>
          <p:cNvPr id="17" name="Рисунок 75" descr="Lightbulb">
            <a:extLst>
              <a:ext uri="{FF2B5EF4-FFF2-40B4-BE49-F238E27FC236}">
                <a16:creationId xmlns:a16="http://schemas.microsoft.com/office/drawing/2014/main" id="{B674F7C4-9C78-F2BB-B0D7-6E11486E95C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8850" y="1778381"/>
            <a:ext cx="146702" cy="146702"/>
          </a:xfrm>
          <a:prstGeom prst="rect">
            <a:avLst/>
          </a:prstGeom>
        </p:spPr>
      </p:pic>
      <p:pic>
        <p:nvPicPr>
          <p:cNvPr id="18" name="Рисунок 75" descr="Lightbulb">
            <a:extLst>
              <a:ext uri="{FF2B5EF4-FFF2-40B4-BE49-F238E27FC236}">
                <a16:creationId xmlns:a16="http://schemas.microsoft.com/office/drawing/2014/main" id="{9EA4F63F-FD62-80FB-CBAA-3111D6927C2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3" y="1985601"/>
            <a:ext cx="146702" cy="146702"/>
          </a:xfrm>
          <a:prstGeom prst="rect">
            <a:avLst/>
          </a:prstGeom>
        </p:spPr>
      </p:pic>
      <p:pic>
        <p:nvPicPr>
          <p:cNvPr id="19" name="Рисунок 75" descr="Lightbulb">
            <a:extLst>
              <a:ext uri="{FF2B5EF4-FFF2-40B4-BE49-F238E27FC236}">
                <a16:creationId xmlns:a16="http://schemas.microsoft.com/office/drawing/2014/main" id="{25E1BA99-73BC-025F-2725-A718FD9C597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199354"/>
            <a:ext cx="146702" cy="146702"/>
          </a:xfrm>
          <a:prstGeom prst="rect">
            <a:avLst/>
          </a:prstGeom>
        </p:spPr>
      </p:pic>
      <p:pic>
        <p:nvPicPr>
          <p:cNvPr id="20" name="Graphic 19" descr="Fire outline">
            <a:extLst>
              <a:ext uri="{FF2B5EF4-FFF2-40B4-BE49-F238E27FC236}">
                <a16:creationId xmlns:a16="http://schemas.microsoft.com/office/drawing/2014/main" id="{72F53E11-D2A0-89AE-1FC0-1377DD3975A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795146" y="2811836"/>
            <a:ext cx="119174" cy="119174"/>
          </a:xfrm>
          <a:prstGeom prst="rect">
            <a:avLst/>
          </a:prstGeom>
        </p:spPr>
      </p:pic>
      <p:pic>
        <p:nvPicPr>
          <p:cNvPr id="21" name="Рисунок 75" descr="Lightbulb">
            <a:extLst>
              <a:ext uri="{FF2B5EF4-FFF2-40B4-BE49-F238E27FC236}">
                <a16:creationId xmlns:a16="http://schemas.microsoft.com/office/drawing/2014/main" id="{3933170C-FB9C-96F2-07AD-020118B1AC1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806598"/>
            <a:ext cx="146702" cy="146702"/>
          </a:xfrm>
          <a:prstGeom prst="rect">
            <a:avLst/>
          </a:prstGeom>
        </p:spPr>
      </p:pic>
    </p:spTree>
    <p:extLst>
      <p:ext uri="{BB962C8B-B14F-4D97-AF65-F5344CB8AC3E}">
        <p14:creationId xmlns:p14="http://schemas.microsoft.com/office/powerpoint/2010/main" val="226650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3C6D3C84-8F14-86F6-FE07-F1CB35BCFA4F}"/>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4377" b="89899" l="5711" r="89887">
                        <a14:foregroundMark x1="15705" y1="74327" x2="30161" y2="48906"/>
                        <a14:foregroundMark x1="30161" y1="48906" x2="21832" y2="57744"/>
                        <a14:foregroundMark x1="21832" y1="57744" x2="25521" y2="44276"/>
                        <a14:foregroundMark x1="25521" y1="44276" x2="51636" y2="33754"/>
                        <a14:foregroundMark x1="51636" y1="33754" x2="62403" y2="22896"/>
                        <a14:foregroundMark x1="62403" y1="22896" x2="73468" y2="29040"/>
                        <a14:foregroundMark x1="73468" y1="29040" x2="73349" y2="10606"/>
                        <a14:foregroundMark x1="73349" y1="10606" x2="64128" y2="13468"/>
                        <a14:foregroundMark x1="64128" y1="13468" x2="55324" y2="23064"/>
                        <a14:foregroundMark x1="55324" y1="23064" x2="55146" y2="23064"/>
                        <a14:foregroundMark x1="11600" y1="55051" x2="10232" y2="69276"/>
                        <a14:foregroundMark x1="10232" y1="69276" x2="19810" y2="70791"/>
                        <a14:foregroundMark x1="19810" y1="70791" x2="9935" y2="75000"/>
                        <a14:foregroundMark x1="9935" y1="75000" x2="11660" y2="62205"/>
                        <a14:foregroundMark x1="11660" y1="62205" x2="15170" y2="55051"/>
                        <a14:foregroundMark x1="11600" y1="55051" x2="25164" y2="72643"/>
                        <a14:foregroundMark x1="25164" y1="72643" x2="41880" y2="41667"/>
                        <a14:foregroundMark x1="41880" y1="41667" x2="39143" y2="34512"/>
                        <a14:foregroundMark x1="7317" y1="73316" x2="60678" y2="38047"/>
                        <a14:foregroundMark x1="60678" y1="38047" x2="70077" y2="23148"/>
                        <a14:foregroundMark x1="70077" y1="23148" x2="77632" y2="25421"/>
                        <a14:foregroundMark x1="8864" y1="74832" x2="18441" y2="79040"/>
                        <a14:foregroundMark x1="18441" y1="79040" x2="38192" y2="52189"/>
                        <a14:foregroundMark x1="38192" y1="52189" x2="40095" y2="48316"/>
                        <a14:foregroundMark x1="16895" y1="78535" x2="9518" y2="75421"/>
                        <a14:foregroundMark x1="9518" y1="75421" x2="7971" y2="64394"/>
                        <a14:foregroundMark x1="7971" y1="64394" x2="39976" y2="27189"/>
                        <a14:foregroundMark x1="16023" y1="79974" x2="11124" y2="63131"/>
                        <a14:foregroundMark x1="11124" y1="63131" x2="49078" y2="29293"/>
                        <a14:foregroundMark x1="49078" y1="29293" x2="60083" y2="30051"/>
                        <a14:foregroundMark x1="6782" y1="68098" x2="20048" y2="54966"/>
                        <a14:foregroundMark x1="20048" y1="54966" x2="22427" y2="54545"/>
                        <a14:foregroundMark x1="7436" y1="68434" x2="14099" y2="55808"/>
                        <a14:foregroundMark x1="14099" y1="55808" x2="15407" y2="55051"/>
                        <a14:foregroundMark x1="7317" y1="61111" x2="7317" y2="61111"/>
                        <a14:foregroundMark x1="42832" y1="30051" x2="42832" y2="30051"/>
                        <a14:foregroundMark x1="58061" y1="43687" x2="58061" y2="43687"/>
                        <a14:foregroundMark x1="54729" y1="48906" x2="54729" y2="48906"/>
                        <a14:foregroundMark x1="51874" y1="47138" x2="50089" y2="53367"/>
                        <a14:foregroundMark x1="35158" y1="56061" x2="45152" y2="56397"/>
                        <a14:foregroundMark x1="45152" y1="56397" x2="49970" y2="56061"/>
                        <a14:foregroundMark x1="49435" y1="54714" x2="67341" y2="40488"/>
                        <a14:foregroundMark x1="67341" y1="40488" x2="70672" y2="28451"/>
                        <a14:foregroundMark x1="70672" y1="28451" x2="71208" y2="27525"/>
                        <a14:foregroundMark x1="65854" y1="41330" x2="77811" y2="35522"/>
                        <a14:foregroundMark x1="77811" y1="35522" x2="86794" y2="26852"/>
                        <a14:foregroundMark x1="86794" y1="26852" x2="87745" y2="14226"/>
                        <a14:foregroundMark x1="87745" y1="14226" x2="78584" y2="3199"/>
                        <a14:foregroundMark x1="78584" y1="3199" x2="66686" y2="4461"/>
                        <a14:foregroundMark x1="66686" y1="4461" x2="58061" y2="15067"/>
                        <a14:foregroundMark x1="58061" y1="15067" x2="54670" y2="27357"/>
                        <a14:foregroundMark x1="54670" y1="27357" x2="55027" y2="27778"/>
                        <a14:foregroundMark x1="18977" y1="79293" x2="9578" y2="80892"/>
                        <a14:foregroundMark x1="9578" y1="80892" x2="5711" y2="64731"/>
                        <a14:foregroundMark x1="5711" y1="64731" x2="10173" y2="54630"/>
                        <a14:foregroundMark x1="10173" y1="54630" x2="31529" y2="34764"/>
                        <a14:foregroundMark x1="31529" y1="34764" x2="38965" y2="31145"/>
                        <a14:foregroundMark x1="38965" y1="31145" x2="40928" y2="31061"/>
                        <a14:backgroundMark x1="9978" y1="82485" x2="5116" y2="82997"/>
                        <a14:backgroundMark x1="10335" y1="82447" x2="9983" y2="82484"/>
                        <a14:backgroundMark x1="19512" y1="81481" x2="13898" y2="82072"/>
                        <a14:backgroundMark x1="25164" y1="81650" x2="50625" y2="79293"/>
                      </a14:backgroundRemoval>
                    </a14:imgEffect>
                  </a14:imgLayer>
                </a14:imgProps>
              </a:ext>
            </a:extLst>
          </a:blip>
          <a:srcRect t="3441"/>
          <a:stretch/>
        </p:blipFill>
        <p:spPr>
          <a:xfrm>
            <a:off x="6168008" y="285564"/>
            <a:ext cx="6177133" cy="4215274"/>
          </a:xfrm>
          <a:prstGeom prst="rect">
            <a:avLst/>
          </a:prstGeom>
        </p:spPr>
      </p:pic>
      <p:pic>
        <p:nvPicPr>
          <p:cNvPr id="22" name="Picture 21">
            <a:extLst>
              <a:ext uri="{FF2B5EF4-FFF2-40B4-BE49-F238E27FC236}">
                <a16:creationId xmlns:a16="http://schemas.microsoft.com/office/drawing/2014/main" id="{556F8988-AAE5-4CA8-ECE2-6F3C98329B82}"/>
              </a:ext>
            </a:extLst>
          </p:cNvPr>
          <p:cNvPicPr>
            <a:picLocks noChangeAspect="1"/>
          </p:cNvPicPr>
          <p:nvPr/>
        </p:nvPicPr>
        <p:blipFill>
          <a:blip r:embed="rId5"/>
          <a:stretch>
            <a:fillRect/>
          </a:stretch>
        </p:blipFill>
        <p:spPr>
          <a:xfrm>
            <a:off x="374967" y="902504"/>
            <a:ext cx="5627962" cy="5222951"/>
          </a:xfrm>
          <a:prstGeom prst="rect">
            <a:avLst/>
          </a:prstGeom>
        </p:spPr>
      </p:pic>
      <p:sp>
        <p:nvSpPr>
          <p:cNvPr id="2" name="Slide Number Placeholder 1">
            <a:extLst>
              <a:ext uri="{FF2B5EF4-FFF2-40B4-BE49-F238E27FC236}">
                <a16:creationId xmlns:a16="http://schemas.microsoft.com/office/drawing/2014/main" id="{569C0AD7-EFF3-F57E-789A-69F69CC13D8C}"/>
              </a:ext>
            </a:extLst>
          </p:cNvPr>
          <p:cNvSpPr>
            <a:spLocks noGrp="1"/>
          </p:cNvSpPr>
          <p:nvPr>
            <p:ph type="sldNum" sz="quarter" idx="12"/>
          </p:nvPr>
        </p:nvSpPr>
        <p:spPr/>
        <p:txBody>
          <a:bodyPr/>
          <a:lstStyle/>
          <a:p>
            <a:pPr>
              <a:defRPr/>
            </a:pPr>
            <a:fld id="{36B5EA5A-BC32-A742-B11B-8E7414D5B535}" type="slidenum">
              <a:rPr lang="en-US" smtClean="0"/>
              <a:t>30</a:t>
            </a:fld>
            <a:endParaRPr lang="en-US"/>
          </a:p>
        </p:txBody>
      </p:sp>
      <p:sp>
        <p:nvSpPr>
          <p:cNvPr id="3" name="Title 1">
            <a:extLst>
              <a:ext uri="{FF2B5EF4-FFF2-40B4-BE49-F238E27FC236}">
                <a16:creationId xmlns:a16="http://schemas.microsoft.com/office/drawing/2014/main" id="{80154676-3A9D-8B44-8C9F-4331309CA32D}"/>
              </a:ext>
            </a:extLst>
          </p:cNvPr>
          <p:cNvSpPr txBox="1">
            <a:spLocks/>
          </p:cNvSpPr>
          <p:nvPr/>
        </p:nvSpPr>
        <p:spPr>
          <a:xfrm>
            <a:off x="407987" y="264643"/>
            <a:ext cx="11376025" cy="535127"/>
          </a:xfrm>
          <a:prstGeom prst="rect">
            <a:avLst/>
          </a:prstGeom>
        </p:spPr>
        <p:txBody>
          <a:bodyPr anchor="t">
            <a:normAutofit fontScale="850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400" dirty="0">
                <a:latin typeface="Raleway" pitchFamily="2" charset="0"/>
              </a:rPr>
              <a:t>SUSTAINABLE HEATING PLANT</a:t>
            </a:r>
          </a:p>
          <a:p>
            <a:pPr algn="ctr"/>
            <a:r>
              <a:rPr lang="en-GB" sz="2100" dirty="0">
                <a:solidFill>
                  <a:srgbClr val="C00000"/>
                </a:solidFill>
                <a:latin typeface="Raleway" pitchFamily="2" charset="0"/>
              </a:rPr>
              <a:t>Prevessin</a:t>
            </a:r>
            <a:r>
              <a:rPr lang="en-GB" sz="2100" b="0" dirty="0">
                <a:latin typeface="Raleway" pitchFamily="2" charset="0"/>
              </a:rPr>
              <a:t> Heating Plant – Design </a:t>
            </a:r>
            <a:r>
              <a:rPr lang="en-GB" sz="2100" b="0" dirty="0" err="1">
                <a:latin typeface="Raleway" pitchFamily="2" charset="0"/>
              </a:rPr>
              <a:t>overwiew</a:t>
            </a:r>
            <a:endParaRPr lang="en-GB" sz="2800" b="0" dirty="0">
              <a:latin typeface="Raleway" pitchFamily="2" charset="0"/>
            </a:endParaRPr>
          </a:p>
          <a:p>
            <a:pPr algn="ctr"/>
            <a:endParaRPr lang="en-GB" sz="2800" b="0" dirty="0">
              <a:latin typeface="Raleway" pitchFamily="2" charset="0"/>
            </a:endParaRPr>
          </a:p>
        </p:txBody>
      </p:sp>
      <p:sp>
        <p:nvSpPr>
          <p:cNvPr id="4" name="TextBox 3">
            <a:extLst>
              <a:ext uri="{FF2B5EF4-FFF2-40B4-BE49-F238E27FC236}">
                <a16:creationId xmlns:a16="http://schemas.microsoft.com/office/drawing/2014/main" id="{4D0FA2A3-D519-A273-15BD-3D9033434E3F}"/>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5" name="Graphic 4" descr="Future with solid fill">
            <a:extLst>
              <a:ext uri="{FF2B5EF4-FFF2-40B4-BE49-F238E27FC236}">
                <a16:creationId xmlns:a16="http://schemas.microsoft.com/office/drawing/2014/main" id="{9E3E8C87-7C25-0B14-E9DF-102179B037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99946" y="161909"/>
            <a:ext cx="385809" cy="387815"/>
          </a:xfrm>
          <a:prstGeom prst="rect">
            <a:avLst/>
          </a:prstGeom>
        </p:spPr>
      </p:pic>
      <p:sp>
        <p:nvSpPr>
          <p:cNvPr id="7" name="Content Placeholder 1">
            <a:extLst>
              <a:ext uri="{FF2B5EF4-FFF2-40B4-BE49-F238E27FC236}">
                <a16:creationId xmlns:a16="http://schemas.microsoft.com/office/drawing/2014/main" id="{B4A485EC-813B-A4C8-E5CB-033D3EB96231}"/>
              </a:ext>
            </a:extLst>
          </p:cNvPr>
          <p:cNvSpPr txBox="1">
            <a:spLocks/>
          </p:cNvSpPr>
          <p:nvPr/>
        </p:nvSpPr>
        <p:spPr>
          <a:xfrm>
            <a:off x="6321675" y="4170288"/>
            <a:ext cx="2827682" cy="1743036"/>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600" dirty="0">
                <a:latin typeface="Raleway" pitchFamily="2" charset="0"/>
              </a:rPr>
              <a:t>Heating plant configuration:</a:t>
            </a:r>
          </a:p>
          <a:p>
            <a:pPr marL="342900" lvl="1" indent="-342900" algn="just">
              <a:buFont typeface="Arial" panose="020B0604020202020204" pitchFamily="34" charset="0"/>
              <a:buChar char="•"/>
            </a:pPr>
            <a:r>
              <a:rPr lang="en-GB" sz="1400" b="1" dirty="0">
                <a:solidFill>
                  <a:srgbClr val="00B050"/>
                </a:solidFill>
                <a:latin typeface="Raleway" pitchFamily="2" charset="0"/>
              </a:rPr>
              <a:t>2 boilers</a:t>
            </a:r>
            <a:r>
              <a:rPr lang="en-GB" sz="1400" dirty="0">
                <a:latin typeface="Raleway" pitchFamily="2" charset="0"/>
              </a:rPr>
              <a:t>, 1-2MW &amp; 1-4 MW </a:t>
            </a:r>
          </a:p>
          <a:p>
            <a:pPr marL="342900" lvl="1" indent="-342900" algn="just">
              <a:buFont typeface="Arial" panose="020B0604020202020204" pitchFamily="34" charset="0"/>
              <a:buChar char="•"/>
            </a:pPr>
            <a:r>
              <a:rPr lang="en-GB" sz="1400" dirty="0">
                <a:latin typeface="Raleway" pitchFamily="2" charset="0"/>
              </a:rPr>
              <a:t>1 </a:t>
            </a:r>
            <a:r>
              <a:rPr lang="en-GB" sz="1400" b="1" dirty="0">
                <a:solidFill>
                  <a:srgbClr val="C00000"/>
                </a:solidFill>
                <a:latin typeface="Raleway" pitchFamily="2" charset="0"/>
              </a:rPr>
              <a:t>heat pump </a:t>
            </a:r>
            <a:r>
              <a:rPr lang="en-GB" sz="1400" dirty="0">
                <a:latin typeface="Raleway" pitchFamily="2" charset="0"/>
              </a:rPr>
              <a:t>2.5 MW</a:t>
            </a:r>
          </a:p>
          <a:p>
            <a:pPr marL="342900" lvl="1" indent="-342900" algn="just">
              <a:buFont typeface="Arial" panose="020B0604020202020204" pitchFamily="34" charset="0"/>
              <a:buChar char="•"/>
            </a:pPr>
            <a:r>
              <a:rPr lang="en-GB" sz="1400" dirty="0">
                <a:latin typeface="Raleway" pitchFamily="2" charset="0"/>
              </a:rPr>
              <a:t>Available place for additional boiler &amp; heat pump, if needed</a:t>
            </a:r>
          </a:p>
          <a:p>
            <a:pPr marL="342900" lvl="1" indent="-342900">
              <a:buFont typeface="Arial" panose="020B0604020202020204" pitchFamily="34" charset="0"/>
              <a:buChar char="•"/>
            </a:pPr>
            <a:endParaRPr lang="en-GB" sz="1200" dirty="0">
              <a:latin typeface="Raleway" pitchFamily="2" charset="0"/>
            </a:endParaRPr>
          </a:p>
          <a:p>
            <a:endParaRPr lang="en-GB" sz="1600" dirty="0">
              <a:latin typeface="Raleway" pitchFamily="2" charset="0"/>
            </a:endParaRPr>
          </a:p>
        </p:txBody>
      </p:sp>
      <p:pic>
        <p:nvPicPr>
          <p:cNvPr id="9" name="Picture 8">
            <a:extLst>
              <a:ext uri="{FF2B5EF4-FFF2-40B4-BE49-F238E27FC236}">
                <a16:creationId xmlns:a16="http://schemas.microsoft.com/office/drawing/2014/main" id="{CEA3F2C6-D07C-F3E0-BCE2-B6387835E319}"/>
              </a:ext>
            </a:extLst>
          </p:cNvPr>
          <p:cNvPicPr>
            <a:picLocks noChangeAspect="1"/>
          </p:cNvPicPr>
          <p:nvPr/>
        </p:nvPicPr>
        <p:blipFill rotWithShape="1">
          <a:blip r:embed="rId8"/>
          <a:srcRect l="1316" t="31715" r="60879" b="7711"/>
          <a:stretch/>
        </p:blipFill>
        <p:spPr>
          <a:xfrm>
            <a:off x="9149356" y="2880160"/>
            <a:ext cx="2763662" cy="3127301"/>
          </a:xfrm>
          <a:prstGeom prst="rect">
            <a:avLst/>
          </a:prstGeom>
        </p:spPr>
      </p:pic>
      <p:sp>
        <p:nvSpPr>
          <p:cNvPr id="10" name="TextBox 9">
            <a:extLst>
              <a:ext uri="{FF2B5EF4-FFF2-40B4-BE49-F238E27FC236}">
                <a16:creationId xmlns:a16="http://schemas.microsoft.com/office/drawing/2014/main" id="{184E3E2B-AFA2-181F-F066-D9A95FB2CB09}"/>
              </a:ext>
            </a:extLst>
          </p:cNvPr>
          <p:cNvSpPr txBox="1"/>
          <p:nvPr/>
        </p:nvSpPr>
        <p:spPr bwMode="auto">
          <a:xfrm>
            <a:off x="3720465" y="1123638"/>
            <a:ext cx="1511549" cy="910497"/>
          </a:xfrm>
          <a:prstGeom prst="rect">
            <a:avLst/>
          </a:prstGeom>
          <a:solidFill>
            <a:srgbClr val="FFFFFF">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Building 776</a:t>
            </a:r>
          </a:p>
          <a:p>
            <a:r>
              <a:rPr lang="en-US" sz="1400" b="0" dirty="0">
                <a:solidFill>
                  <a:schemeClr val="tx1"/>
                </a:solidFill>
                <a:latin typeface="Raleway" pitchFamily="2" charset="0"/>
              </a:rPr>
              <a:t>New building, hosting the  heating plant</a:t>
            </a:r>
            <a:endParaRPr lang="en-GB" sz="1400" b="0" dirty="0">
              <a:solidFill>
                <a:schemeClr val="tx1"/>
              </a:solidFill>
              <a:latin typeface="Raleway" pitchFamily="2" charset="0"/>
            </a:endParaRPr>
          </a:p>
        </p:txBody>
      </p:sp>
      <p:sp>
        <p:nvSpPr>
          <p:cNvPr id="11" name="TextBox 10">
            <a:extLst>
              <a:ext uri="{FF2B5EF4-FFF2-40B4-BE49-F238E27FC236}">
                <a16:creationId xmlns:a16="http://schemas.microsoft.com/office/drawing/2014/main" id="{E8A51B31-BA6C-1841-9D06-02E31ABE33C8}"/>
              </a:ext>
            </a:extLst>
          </p:cNvPr>
          <p:cNvSpPr txBox="1"/>
          <p:nvPr/>
        </p:nvSpPr>
        <p:spPr bwMode="auto">
          <a:xfrm>
            <a:off x="4199433" y="4293096"/>
            <a:ext cx="1511549" cy="1137054"/>
          </a:xfrm>
          <a:prstGeom prst="rect">
            <a:avLst/>
          </a:prstGeom>
          <a:solidFill>
            <a:srgbClr val="FFFFFF">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Building 775</a:t>
            </a:r>
          </a:p>
          <a:p>
            <a:r>
              <a:rPr lang="en-US" sz="1400" b="0" dirty="0">
                <a:solidFill>
                  <a:schemeClr val="tx1"/>
                </a:solidFill>
                <a:latin typeface="Raleway" pitchFamily="2" charset="0"/>
              </a:rPr>
              <a:t>Hosting PCC, to be connected for the heat recovery</a:t>
            </a:r>
            <a:endParaRPr lang="en-GB" sz="1400" b="0" dirty="0">
              <a:solidFill>
                <a:schemeClr val="tx1"/>
              </a:solidFill>
              <a:latin typeface="Raleway" pitchFamily="2" charset="0"/>
            </a:endParaRPr>
          </a:p>
        </p:txBody>
      </p:sp>
      <p:sp>
        <p:nvSpPr>
          <p:cNvPr id="12" name="TextBox 11">
            <a:extLst>
              <a:ext uri="{FF2B5EF4-FFF2-40B4-BE49-F238E27FC236}">
                <a16:creationId xmlns:a16="http://schemas.microsoft.com/office/drawing/2014/main" id="{1A89EF3D-6460-0F36-9FB0-A3C3DC3DE9C5}"/>
              </a:ext>
            </a:extLst>
          </p:cNvPr>
          <p:cNvSpPr txBox="1"/>
          <p:nvPr/>
        </p:nvSpPr>
        <p:spPr bwMode="auto">
          <a:xfrm>
            <a:off x="552312" y="4623492"/>
            <a:ext cx="1511549" cy="1137054"/>
          </a:xfrm>
          <a:prstGeom prst="rect">
            <a:avLst/>
          </a:prstGeom>
          <a:solidFill>
            <a:srgbClr val="FFFFFF">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Building 860</a:t>
            </a:r>
          </a:p>
          <a:p>
            <a:r>
              <a:rPr lang="en-US" sz="1400" b="0" dirty="0">
                <a:solidFill>
                  <a:schemeClr val="tx1"/>
                </a:solidFill>
                <a:latin typeface="Raleway" pitchFamily="2" charset="0"/>
              </a:rPr>
              <a:t>Hosting old heating plant, to be dismantled</a:t>
            </a:r>
            <a:endParaRPr lang="en-GB" sz="1400" b="0" dirty="0">
              <a:solidFill>
                <a:schemeClr val="tx1"/>
              </a:solidFill>
              <a:latin typeface="Raleway" pitchFamily="2" charset="0"/>
            </a:endParaRPr>
          </a:p>
        </p:txBody>
      </p:sp>
      <p:cxnSp>
        <p:nvCxnSpPr>
          <p:cNvPr id="14" name="Straight Arrow Connector 13">
            <a:extLst>
              <a:ext uri="{FF2B5EF4-FFF2-40B4-BE49-F238E27FC236}">
                <a16:creationId xmlns:a16="http://schemas.microsoft.com/office/drawing/2014/main" id="{8330951C-8C3D-5CAA-CA18-B202D51E29AF}"/>
              </a:ext>
            </a:extLst>
          </p:cNvPr>
          <p:cNvCxnSpPr>
            <a:cxnSpLocks/>
            <a:stCxn id="10" idx="1"/>
          </p:cNvCxnSpPr>
          <p:nvPr/>
        </p:nvCxnSpPr>
        <p:spPr>
          <a:xfrm flipH="1">
            <a:off x="3143672" y="1578887"/>
            <a:ext cx="576793" cy="265937"/>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80A2E1-E197-C5C6-56A2-1D87CC1C0893}"/>
              </a:ext>
            </a:extLst>
          </p:cNvPr>
          <p:cNvCxnSpPr>
            <a:cxnSpLocks/>
            <a:stCxn id="11" idx="0"/>
          </p:cNvCxnSpPr>
          <p:nvPr/>
        </p:nvCxnSpPr>
        <p:spPr>
          <a:xfrm flipH="1" flipV="1">
            <a:off x="4079776" y="3513979"/>
            <a:ext cx="875432" cy="779117"/>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CB66FE8-EFDB-3FB2-AA96-10D078330A8F}"/>
              </a:ext>
            </a:extLst>
          </p:cNvPr>
          <p:cNvCxnSpPr>
            <a:cxnSpLocks/>
            <a:stCxn id="12" idx="0"/>
          </p:cNvCxnSpPr>
          <p:nvPr/>
        </p:nvCxnSpPr>
        <p:spPr>
          <a:xfrm flipV="1">
            <a:off x="1308087" y="4014564"/>
            <a:ext cx="251409" cy="608928"/>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723676-EBEA-B130-8CF4-75A31DEE719E}"/>
              </a:ext>
            </a:extLst>
          </p:cNvPr>
          <p:cNvSpPr txBox="1"/>
          <p:nvPr/>
        </p:nvSpPr>
        <p:spPr bwMode="auto">
          <a:xfrm>
            <a:off x="587952" y="1108974"/>
            <a:ext cx="1511549" cy="715330"/>
          </a:xfrm>
          <a:prstGeom prst="rect">
            <a:avLst/>
          </a:prstGeom>
          <a:solidFill>
            <a:srgbClr val="FFFFFF">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Gallery 818</a:t>
            </a:r>
          </a:p>
          <a:p>
            <a:r>
              <a:rPr lang="en-US" sz="1400" b="0" dirty="0">
                <a:solidFill>
                  <a:schemeClr val="tx1"/>
                </a:solidFill>
                <a:latin typeface="Raleway" pitchFamily="2" charset="0"/>
              </a:rPr>
              <a:t>Networks to be connected</a:t>
            </a:r>
            <a:endParaRPr lang="en-GB" sz="1400" b="0" dirty="0">
              <a:solidFill>
                <a:schemeClr val="tx1"/>
              </a:solidFill>
              <a:latin typeface="Raleway" pitchFamily="2" charset="0"/>
            </a:endParaRPr>
          </a:p>
        </p:txBody>
      </p:sp>
      <p:cxnSp>
        <p:nvCxnSpPr>
          <p:cNvPr id="24" name="Straight Arrow Connector 23">
            <a:extLst>
              <a:ext uri="{FF2B5EF4-FFF2-40B4-BE49-F238E27FC236}">
                <a16:creationId xmlns:a16="http://schemas.microsoft.com/office/drawing/2014/main" id="{92A13F1E-C637-0DDB-6F96-1CCAEF95A4AF}"/>
              </a:ext>
            </a:extLst>
          </p:cNvPr>
          <p:cNvCxnSpPr/>
          <p:nvPr/>
        </p:nvCxnSpPr>
        <p:spPr>
          <a:xfrm>
            <a:off x="2063860" y="2930960"/>
            <a:ext cx="503747" cy="455248"/>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711FC2D-4AA1-8409-3BE2-1424289BA8EA}"/>
              </a:ext>
            </a:extLst>
          </p:cNvPr>
          <p:cNvCxnSpPr>
            <a:cxnSpLocks/>
          </p:cNvCxnSpPr>
          <p:nvPr/>
        </p:nvCxnSpPr>
        <p:spPr>
          <a:xfrm>
            <a:off x="1281962" y="1844824"/>
            <a:ext cx="277534" cy="185950"/>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98F739A-63D4-6ECE-697C-CAEAAD100381}"/>
              </a:ext>
            </a:extLst>
          </p:cNvPr>
          <p:cNvCxnSpPr>
            <a:cxnSpLocks/>
          </p:cNvCxnSpPr>
          <p:nvPr/>
        </p:nvCxnSpPr>
        <p:spPr>
          <a:xfrm flipH="1">
            <a:off x="7291136" y="2477193"/>
            <a:ext cx="2592288" cy="1449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EB974A6-D364-61FC-E776-305FA068F140}"/>
              </a:ext>
            </a:extLst>
          </p:cNvPr>
          <p:cNvCxnSpPr>
            <a:cxnSpLocks/>
          </p:cNvCxnSpPr>
          <p:nvPr/>
        </p:nvCxnSpPr>
        <p:spPr>
          <a:xfrm flipV="1">
            <a:off x="9883424" y="1590169"/>
            <a:ext cx="1485676" cy="887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720F216B-CFBE-D380-6734-8CFD7936AEF8}"/>
              </a:ext>
            </a:extLst>
          </p:cNvPr>
          <p:cNvSpPr txBox="1"/>
          <p:nvPr/>
        </p:nvSpPr>
        <p:spPr bwMode="auto">
          <a:xfrm>
            <a:off x="8086216" y="3224311"/>
            <a:ext cx="495649" cy="307777"/>
          </a:xfrm>
          <a:prstGeom prst="rect">
            <a:avLst/>
          </a:prstGeom>
          <a:solidFill>
            <a:schemeClr val="bg1"/>
          </a:solidFill>
        </p:spPr>
        <p:txBody>
          <a:bodyPr wrap="none" rtlCol="0">
            <a:spAutoFit/>
          </a:bodyPr>
          <a:lstStyle/>
          <a:p>
            <a:r>
              <a:rPr lang="fr-CH" sz="1400" b="1" dirty="0">
                <a:latin typeface="Raleway" pitchFamily="2" charset="0"/>
              </a:rPr>
              <a:t>776</a:t>
            </a:r>
            <a:endParaRPr lang="en-GB" sz="1400" b="1" dirty="0">
              <a:latin typeface="Raleway" pitchFamily="2" charset="0"/>
            </a:endParaRPr>
          </a:p>
        </p:txBody>
      </p:sp>
      <p:sp>
        <p:nvSpPr>
          <p:cNvPr id="36" name="TextBox 35">
            <a:extLst>
              <a:ext uri="{FF2B5EF4-FFF2-40B4-BE49-F238E27FC236}">
                <a16:creationId xmlns:a16="http://schemas.microsoft.com/office/drawing/2014/main" id="{D754F7BB-750F-74D1-E4C6-7E1E0440B5A1}"/>
              </a:ext>
            </a:extLst>
          </p:cNvPr>
          <p:cNvSpPr txBox="1"/>
          <p:nvPr/>
        </p:nvSpPr>
        <p:spPr bwMode="auto">
          <a:xfrm>
            <a:off x="10353028" y="1900097"/>
            <a:ext cx="482824" cy="307777"/>
          </a:xfrm>
          <a:prstGeom prst="rect">
            <a:avLst/>
          </a:prstGeom>
          <a:solidFill>
            <a:schemeClr val="bg1"/>
          </a:solidFill>
        </p:spPr>
        <p:txBody>
          <a:bodyPr wrap="none" rtlCol="0">
            <a:spAutoFit/>
          </a:bodyPr>
          <a:lstStyle/>
          <a:p>
            <a:r>
              <a:rPr lang="fr-CH" sz="1400" b="1" dirty="0">
                <a:latin typeface="Raleway" pitchFamily="2" charset="0"/>
              </a:rPr>
              <a:t>775</a:t>
            </a:r>
            <a:endParaRPr lang="en-GB" sz="1400" b="1" dirty="0">
              <a:latin typeface="Raleway" pitchFamily="2" charset="0"/>
            </a:endParaRPr>
          </a:p>
        </p:txBody>
      </p:sp>
      <p:cxnSp>
        <p:nvCxnSpPr>
          <p:cNvPr id="6" name="Straight Arrow Connector 5">
            <a:extLst>
              <a:ext uri="{FF2B5EF4-FFF2-40B4-BE49-F238E27FC236}">
                <a16:creationId xmlns:a16="http://schemas.microsoft.com/office/drawing/2014/main" id="{B5FA7774-9B59-3E7E-6A11-4565BB229119}"/>
              </a:ext>
            </a:extLst>
          </p:cNvPr>
          <p:cNvCxnSpPr>
            <a:cxnSpLocks/>
          </p:cNvCxnSpPr>
          <p:nvPr/>
        </p:nvCxnSpPr>
        <p:spPr>
          <a:xfrm>
            <a:off x="6546194" y="2881426"/>
            <a:ext cx="359762" cy="31217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F45243B-147D-1406-F830-8300F56F9D08}"/>
              </a:ext>
            </a:extLst>
          </p:cNvPr>
          <p:cNvSpPr txBox="1"/>
          <p:nvPr/>
        </p:nvSpPr>
        <p:spPr bwMode="auto">
          <a:xfrm>
            <a:off x="6177777" y="2422049"/>
            <a:ext cx="998343" cy="430887"/>
          </a:xfrm>
          <a:prstGeom prst="rect">
            <a:avLst/>
          </a:prstGeom>
          <a:noFill/>
        </p:spPr>
        <p:txBody>
          <a:bodyPr wrap="square" rtlCol="0">
            <a:spAutoFit/>
          </a:bodyPr>
          <a:lstStyle/>
          <a:p>
            <a:r>
              <a:rPr lang="en-US" sz="1100" b="1" dirty="0">
                <a:solidFill>
                  <a:srgbClr val="C00000"/>
                </a:solidFill>
                <a:latin typeface="Raleway" pitchFamily="2" charset="0"/>
              </a:rPr>
              <a:t>New Heat Pump</a:t>
            </a:r>
            <a:endParaRPr lang="en-GB" sz="1100" b="1" dirty="0">
              <a:solidFill>
                <a:srgbClr val="C00000"/>
              </a:solidFill>
              <a:latin typeface="Raleway" pitchFamily="2" charset="0"/>
            </a:endParaRPr>
          </a:p>
        </p:txBody>
      </p:sp>
      <p:sp>
        <p:nvSpPr>
          <p:cNvPr id="13" name="TextBox 12">
            <a:extLst>
              <a:ext uri="{FF2B5EF4-FFF2-40B4-BE49-F238E27FC236}">
                <a16:creationId xmlns:a16="http://schemas.microsoft.com/office/drawing/2014/main" id="{AD70E59D-9CF6-3048-D6AD-3CF889D91C14}"/>
              </a:ext>
            </a:extLst>
          </p:cNvPr>
          <p:cNvSpPr txBox="1"/>
          <p:nvPr/>
        </p:nvSpPr>
        <p:spPr bwMode="auto">
          <a:xfrm>
            <a:off x="9354215" y="654907"/>
            <a:ext cx="998343" cy="430887"/>
          </a:xfrm>
          <a:prstGeom prst="rect">
            <a:avLst/>
          </a:prstGeom>
          <a:noFill/>
        </p:spPr>
        <p:txBody>
          <a:bodyPr wrap="square" rtlCol="0">
            <a:spAutoFit/>
          </a:bodyPr>
          <a:lstStyle/>
          <a:p>
            <a:r>
              <a:rPr lang="en-US" sz="1100" b="1" dirty="0">
                <a:solidFill>
                  <a:schemeClr val="bg2">
                    <a:lumMod val="10000"/>
                  </a:schemeClr>
                </a:solidFill>
                <a:latin typeface="Raleway" pitchFamily="2" charset="0"/>
              </a:rPr>
              <a:t>PCC Heat exchangers</a:t>
            </a:r>
            <a:endParaRPr lang="en-GB" sz="1100" b="1" dirty="0">
              <a:solidFill>
                <a:schemeClr val="bg2">
                  <a:lumMod val="10000"/>
                </a:schemeClr>
              </a:solidFill>
              <a:latin typeface="Raleway" pitchFamily="2" charset="0"/>
            </a:endParaRPr>
          </a:p>
        </p:txBody>
      </p:sp>
      <p:cxnSp>
        <p:nvCxnSpPr>
          <p:cNvPr id="16" name="Straight Arrow Connector 15">
            <a:extLst>
              <a:ext uri="{FF2B5EF4-FFF2-40B4-BE49-F238E27FC236}">
                <a16:creationId xmlns:a16="http://schemas.microsoft.com/office/drawing/2014/main" id="{2F36CD60-62A6-6358-A969-60A56245E701}"/>
              </a:ext>
            </a:extLst>
          </p:cNvPr>
          <p:cNvCxnSpPr>
            <a:cxnSpLocks/>
            <a:stCxn id="13" idx="3"/>
          </p:cNvCxnSpPr>
          <p:nvPr/>
        </p:nvCxnSpPr>
        <p:spPr>
          <a:xfrm>
            <a:off x="10352558" y="870351"/>
            <a:ext cx="466141" cy="188085"/>
          </a:xfrm>
          <a:prstGeom prst="straightConnector1">
            <a:avLst/>
          </a:prstGeom>
          <a:ln w="127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F9F84D0-7227-A247-00F9-87481979E04C}"/>
              </a:ext>
            </a:extLst>
          </p:cNvPr>
          <p:cNvCxnSpPr>
            <a:cxnSpLocks/>
          </p:cNvCxnSpPr>
          <p:nvPr/>
        </p:nvCxnSpPr>
        <p:spPr>
          <a:xfrm>
            <a:off x="8581865" y="5162093"/>
            <a:ext cx="1042527" cy="22576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D8916C8-6ECB-1096-464E-6A091029C37A}"/>
              </a:ext>
            </a:extLst>
          </p:cNvPr>
          <p:cNvCxnSpPr>
            <a:cxnSpLocks/>
          </p:cNvCxnSpPr>
          <p:nvPr/>
        </p:nvCxnSpPr>
        <p:spPr>
          <a:xfrm>
            <a:off x="6695970" y="3032560"/>
            <a:ext cx="359762" cy="31217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98566145-1EE1-A681-EF9E-E6BDD0F4F0D4}"/>
              </a:ext>
            </a:extLst>
          </p:cNvPr>
          <p:cNvSpPr/>
          <p:nvPr/>
        </p:nvSpPr>
        <p:spPr>
          <a:xfrm>
            <a:off x="9663567" y="5056300"/>
            <a:ext cx="688991" cy="688991"/>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a:extLst>
              <a:ext uri="{FF2B5EF4-FFF2-40B4-BE49-F238E27FC236}">
                <a16:creationId xmlns:a16="http://schemas.microsoft.com/office/drawing/2014/main" id="{1850D1D5-7BFD-843E-170F-F54E787A11B2}"/>
              </a:ext>
            </a:extLst>
          </p:cNvPr>
          <p:cNvCxnSpPr>
            <a:cxnSpLocks/>
          </p:cNvCxnSpPr>
          <p:nvPr/>
        </p:nvCxnSpPr>
        <p:spPr>
          <a:xfrm flipV="1">
            <a:off x="9023452" y="3644629"/>
            <a:ext cx="640115" cy="1169179"/>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99790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F26221D-03F3-6912-2FEA-63F04AB3B06B}"/>
              </a:ext>
            </a:extLst>
          </p:cNvPr>
          <p:cNvSpPr txBox="1"/>
          <p:nvPr/>
        </p:nvSpPr>
        <p:spPr bwMode="auto">
          <a:xfrm>
            <a:off x="2783632" y="3967332"/>
            <a:ext cx="1883849" cy="338554"/>
          </a:xfrm>
          <a:prstGeom prst="rect">
            <a:avLst/>
          </a:prstGeom>
          <a:noFill/>
        </p:spPr>
        <p:txBody>
          <a:bodyPr wrap="none" rtlCol="0">
            <a:spAutoFit/>
          </a:bodyPr>
          <a:lstStyle/>
          <a:p>
            <a:r>
              <a:rPr lang="fr-CH" sz="1600" b="1" dirty="0" err="1">
                <a:solidFill>
                  <a:schemeClr val="bg2">
                    <a:lumMod val="10000"/>
                  </a:schemeClr>
                </a:solidFill>
                <a:latin typeface="Raleway" pitchFamily="2" charset="0"/>
              </a:rPr>
              <a:t>Heat</a:t>
            </a:r>
            <a:r>
              <a:rPr lang="fr-CH" sz="1600" b="1" dirty="0">
                <a:solidFill>
                  <a:schemeClr val="bg2">
                    <a:lumMod val="10000"/>
                  </a:schemeClr>
                </a:solidFill>
                <a:latin typeface="Raleway" pitchFamily="2" charset="0"/>
              </a:rPr>
              <a:t> </a:t>
            </a:r>
            <a:r>
              <a:rPr lang="fr-CH" sz="1600" b="1" dirty="0" err="1">
                <a:solidFill>
                  <a:schemeClr val="bg2">
                    <a:lumMod val="10000"/>
                  </a:schemeClr>
                </a:solidFill>
                <a:latin typeface="Raleway" pitchFamily="2" charset="0"/>
              </a:rPr>
              <a:t>pump</a:t>
            </a:r>
            <a:r>
              <a:rPr lang="fr-CH" sz="1600" b="1" dirty="0">
                <a:solidFill>
                  <a:schemeClr val="bg2">
                    <a:lumMod val="10000"/>
                  </a:schemeClr>
                </a:solidFill>
                <a:latin typeface="Raleway" pitchFamily="2" charset="0"/>
              </a:rPr>
              <a:t> = 80%</a:t>
            </a:r>
            <a:endParaRPr lang="en-GB" sz="1600" b="1" dirty="0">
              <a:solidFill>
                <a:schemeClr val="bg2">
                  <a:lumMod val="10000"/>
                </a:schemeClr>
              </a:solidFill>
              <a:latin typeface="Raleway" pitchFamily="2" charset="0"/>
            </a:endParaRPr>
          </a:p>
        </p:txBody>
      </p:sp>
      <p:sp>
        <p:nvSpPr>
          <p:cNvPr id="2" name="Slide Number Placeholder 1">
            <a:extLst>
              <a:ext uri="{FF2B5EF4-FFF2-40B4-BE49-F238E27FC236}">
                <a16:creationId xmlns:a16="http://schemas.microsoft.com/office/drawing/2014/main" id="{5E4AFEB3-8010-F664-3D7A-658146EB49CC}"/>
              </a:ext>
            </a:extLst>
          </p:cNvPr>
          <p:cNvSpPr>
            <a:spLocks noGrp="1"/>
          </p:cNvSpPr>
          <p:nvPr>
            <p:ph type="sldNum" sz="quarter" idx="12"/>
          </p:nvPr>
        </p:nvSpPr>
        <p:spPr/>
        <p:txBody>
          <a:bodyPr/>
          <a:lstStyle/>
          <a:p>
            <a:pPr>
              <a:defRPr/>
            </a:pPr>
            <a:fld id="{36B5EA5A-BC32-A742-B11B-8E7414D5B535}" type="slidenum">
              <a:rPr lang="en-US" smtClean="0"/>
              <a:t>31</a:t>
            </a:fld>
            <a:endParaRPr lang="en-US"/>
          </a:p>
        </p:txBody>
      </p:sp>
      <p:sp>
        <p:nvSpPr>
          <p:cNvPr id="4" name="Content Placeholder 1">
            <a:extLst>
              <a:ext uri="{FF2B5EF4-FFF2-40B4-BE49-F238E27FC236}">
                <a16:creationId xmlns:a16="http://schemas.microsoft.com/office/drawing/2014/main" id="{76F96A97-F6DA-6880-C123-28C360529727}"/>
              </a:ext>
            </a:extLst>
          </p:cNvPr>
          <p:cNvSpPr txBox="1">
            <a:spLocks/>
          </p:cNvSpPr>
          <p:nvPr/>
        </p:nvSpPr>
        <p:spPr>
          <a:xfrm>
            <a:off x="407987" y="1109053"/>
            <a:ext cx="5401021" cy="491658"/>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61950" lvl="1" indent="-252413" algn="just">
              <a:buFont typeface="Arial" panose="020B0604020202020204" pitchFamily="34" charset="0"/>
              <a:buChar char="•"/>
            </a:pPr>
            <a:r>
              <a:rPr lang="en-GB" sz="1300" b="1" dirty="0">
                <a:latin typeface="Raleway" pitchFamily="2" charset="0"/>
              </a:rPr>
              <a:t>Flexibility </a:t>
            </a:r>
            <a:r>
              <a:rPr lang="en-GB" sz="1300" dirty="0">
                <a:latin typeface="Raleway" pitchFamily="2" charset="0"/>
              </a:rPr>
              <a:t>with gas boilers</a:t>
            </a:r>
          </a:p>
        </p:txBody>
      </p:sp>
      <p:sp>
        <p:nvSpPr>
          <p:cNvPr id="6" name="Title 1">
            <a:extLst>
              <a:ext uri="{FF2B5EF4-FFF2-40B4-BE49-F238E27FC236}">
                <a16:creationId xmlns:a16="http://schemas.microsoft.com/office/drawing/2014/main" id="{4E956D89-6C4F-7B59-9EBB-5D5B7CE140BA}"/>
              </a:ext>
            </a:extLst>
          </p:cNvPr>
          <p:cNvSpPr txBox="1">
            <a:spLocks/>
          </p:cNvSpPr>
          <p:nvPr/>
        </p:nvSpPr>
        <p:spPr>
          <a:xfrm>
            <a:off x="407987" y="264643"/>
            <a:ext cx="11376025" cy="535127"/>
          </a:xfrm>
          <a:prstGeom prst="rect">
            <a:avLst/>
          </a:prstGeom>
        </p:spPr>
        <p:txBody>
          <a:bodyPr anchor="t">
            <a:normAutofit fontScale="775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800" dirty="0">
                <a:latin typeface="Raleway" pitchFamily="2" charset="0"/>
              </a:rPr>
              <a:t>SUSTAINABLE HEATING PLANT</a:t>
            </a:r>
          </a:p>
          <a:p>
            <a:pPr algn="ctr"/>
            <a:r>
              <a:rPr lang="en-GB" sz="2100" dirty="0">
                <a:solidFill>
                  <a:srgbClr val="C00000"/>
                </a:solidFill>
                <a:latin typeface="Raleway" pitchFamily="2" charset="0"/>
              </a:rPr>
              <a:t>Prevessin</a:t>
            </a:r>
            <a:r>
              <a:rPr lang="en-GB" sz="2100" b="0" dirty="0">
                <a:latin typeface="Raleway" pitchFamily="2" charset="0"/>
              </a:rPr>
              <a:t> Heating Plant - Advantages</a:t>
            </a:r>
            <a:endParaRPr lang="en-GB" sz="2600" b="0" dirty="0">
              <a:latin typeface="Raleway" pitchFamily="2" charset="0"/>
            </a:endParaRPr>
          </a:p>
        </p:txBody>
      </p:sp>
      <p:sp>
        <p:nvSpPr>
          <p:cNvPr id="7" name="TextBox 6">
            <a:extLst>
              <a:ext uri="{FF2B5EF4-FFF2-40B4-BE49-F238E27FC236}">
                <a16:creationId xmlns:a16="http://schemas.microsoft.com/office/drawing/2014/main" id="{77746772-2AA4-09FB-2179-C4A41E722EEA}"/>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8" name="Graphic 7" descr="Future with solid fill">
            <a:extLst>
              <a:ext uri="{FF2B5EF4-FFF2-40B4-BE49-F238E27FC236}">
                <a16:creationId xmlns:a16="http://schemas.microsoft.com/office/drawing/2014/main" id="{C9FC9D9F-28CB-84E7-8E4B-B309A49113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99946" y="161909"/>
            <a:ext cx="385809" cy="387815"/>
          </a:xfrm>
          <a:prstGeom prst="rect">
            <a:avLst/>
          </a:prstGeom>
        </p:spPr>
      </p:pic>
      <p:sp>
        <p:nvSpPr>
          <p:cNvPr id="12" name="TextBox 11">
            <a:extLst>
              <a:ext uri="{FF2B5EF4-FFF2-40B4-BE49-F238E27FC236}">
                <a16:creationId xmlns:a16="http://schemas.microsoft.com/office/drawing/2014/main" id="{787E5889-4955-4814-BD0F-409D8892F00E}"/>
              </a:ext>
            </a:extLst>
          </p:cNvPr>
          <p:cNvSpPr txBox="1"/>
          <p:nvPr/>
        </p:nvSpPr>
        <p:spPr bwMode="auto">
          <a:xfrm>
            <a:off x="660405" y="1587775"/>
            <a:ext cx="3347360" cy="491658"/>
          </a:xfrm>
          <a:prstGeom prst="rect">
            <a:avLst/>
          </a:prstGeom>
          <a:solidFill>
            <a:srgbClr val="C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just"/>
            <a:r>
              <a:rPr lang="en-US" sz="1050" b="0" dirty="0">
                <a:solidFill>
                  <a:schemeClr val="bg2">
                    <a:lumMod val="10000"/>
                  </a:schemeClr>
                </a:solidFill>
                <a:latin typeface="Raleway" pitchFamily="2" charset="0"/>
              </a:rPr>
              <a:t>The </a:t>
            </a:r>
            <a:r>
              <a:rPr lang="en-US" sz="1050" dirty="0">
                <a:solidFill>
                  <a:srgbClr val="C00000"/>
                </a:solidFill>
                <a:latin typeface="Raleway" pitchFamily="2" charset="0"/>
              </a:rPr>
              <a:t>boilers</a:t>
            </a:r>
            <a:r>
              <a:rPr lang="en-US" sz="1050" b="0" dirty="0">
                <a:solidFill>
                  <a:schemeClr val="bg2">
                    <a:lumMod val="10000"/>
                  </a:schemeClr>
                </a:solidFill>
                <a:latin typeface="Raleway" pitchFamily="2" charset="0"/>
              </a:rPr>
              <a:t> will represent a backup for the HP, for the power peaks in the coldest days </a:t>
            </a:r>
            <a:endParaRPr lang="en-GB" sz="1050" b="0" dirty="0">
              <a:solidFill>
                <a:schemeClr val="bg2">
                  <a:lumMod val="10000"/>
                </a:schemeClr>
              </a:solidFill>
              <a:latin typeface="Raleway" pitchFamily="2" charset="0"/>
            </a:endParaRPr>
          </a:p>
        </p:txBody>
      </p:sp>
      <p:sp>
        <p:nvSpPr>
          <p:cNvPr id="11" name="TextBox 10">
            <a:extLst>
              <a:ext uri="{FF2B5EF4-FFF2-40B4-BE49-F238E27FC236}">
                <a16:creationId xmlns:a16="http://schemas.microsoft.com/office/drawing/2014/main" id="{78A5A078-620C-1EC1-8FCB-B99F40C25EA1}"/>
              </a:ext>
            </a:extLst>
          </p:cNvPr>
          <p:cNvSpPr txBox="1"/>
          <p:nvPr/>
        </p:nvSpPr>
        <p:spPr bwMode="auto">
          <a:xfrm>
            <a:off x="6157469" y="1106189"/>
            <a:ext cx="5705450" cy="692497"/>
          </a:xfrm>
          <a:prstGeom prst="rect">
            <a:avLst/>
          </a:prstGeom>
          <a:noFill/>
        </p:spPr>
        <p:txBody>
          <a:bodyPr wrap="square">
            <a:spAutoFit/>
          </a:bodyPr>
          <a:lstStyle/>
          <a:p>
            <a:pPr marL="361950" lvl="1" indent="-252413" algn="just">
              <a:buFont typeface="Arial" panose="020B0604020202020204" pitchFamily="34" charset="0"/>
              <a:buChar char="•"/>
            </a:pPr>
            <a:r>
              <a:rPr lang="en-GB" sz="1300" dirty="0">
                <a:solidFill>
                  <a:schemeClr val="bg2">
                    <a:lumMod val="10000"/>
                  </a:schemeClr>
                </a:solidFill>
                <a:latin typeface="Raleway" pitchFamily="2" charset="0"/>
              </a:rPr>
              <a:t>Compliance with European directives regarding the </a:t>
            </a:r>
            <a:r>
              <a:rPr lang="en-GB" sz="1300" b="1" dirty="0">
                <a:solidFill>
                  <a:schemeClr val="bg2">
                    <a:lumMod val="10000"/>
                  </a:schemeClr>
                </a:solidFill>
                <a:latin typeface="Raleway" pitchFamily="2" charset="0"/>
              </a:rPr>
              <a:t>Carbon Neutrality</a:t>
            </a:r>
            <a:r>
              <a:rPr lang="en-GB" sz="1300" dirty="0">
                <a:solidFill>
                  <a:schemeClr val="bg2">
                    <a:lumMod val="10000"/>
                  </a:schemeClr>
                </a:solidFill>
                <a:latin typeface="Raleway" pitchFamily="2" charset="0"/>
              </a:rPr>
              <a:t> goal by 2050: increase in renewable energy rate and </a:t>
            </a:r>
            <a:r>
              <a:rPr lang="en-GB" sz="1300" b="1" dirty="0">
                <a:solidFill>
                  <a:schemeClr val="bg2">
                    <a:lumMod val="10000"/>
                  </a:schemeClr>
                </a:solidFill>
                <a:latin typeface="Raleway" pitchFamily="2" charset="0"/>
              </a:rPr>
              <a:t>reduction in CO2 emissions</a:t>
            </a:r>
            <a:r>
              <a:rPr lang="en-GB" sz="1300" dirty="0">
                <a:solidFill>
                  <a:schemeClr val="bg2">
                    <a:lumMod val="10000"/>
                  </a:schemeClr>
                </a:solidFill>
                <a:latin typeface="Raleway" pitchFamily="2" charset="0"/>
              </a:rPr>
              <a:t>. </a:t>
            </a:r>
          </a:p>
        </p:txBody>
      </p:sp>
      <p:cxnSp>
        <p:nvCxnSpPr>
          <p:cNvPr id="16" name="Straight Connector 15">
            <a:extLst>
              <a:ext uri="{FF2B5EF4-FFF2-40B4-BE49-F238E27FC236}">
                <a16:creationId xmlns:a16="http://schemas.microsoft.com/office/drawing/2014/main" id="{9496F29B-D4C8-1CEB-5F45-B91F0E0C3CCF}"/>
              </a:ext>
            </a:extLst>
          </p:cNvPr>
          <p:cNvCxnSpPr>
            <a:cxnSpLocks/>
            <a:stCxn id="6" idx="2"/>
          </p:cNvCxnSpPr>
          <p:nvPr/>
        </p:nvCxnSpPr>
        <p:spPr>
          <a:xfrm flipH="1">
            <a:off x="6095999" y="799770"/>
            <a:ext cx="1" cy="5149510"/>
          </a:xfrm>
          <a:prstGeom prst="line">
            <a:avLst/>
          </a:prstGeom>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87B949A7-7D28-7656-23CD-21F92892F75F}"/>
              </a:ext>
            </a:extLst>
          </p:cNvPr>
          <p:cNvPicPr>
            <a:picLocks noChangeAspect="1"/>
          </p:cNvPicPr>
          <p:nvPr/>
        </p:nvPicPr>
        <p:blipFill rotWithShape="1">
          <a:blip r:embed="rId5"/>
          <a:srcRect l="2636"/>
          <a:stretch/>
        </p:blipFill>
        <p:spPr>
          <a:xfrm>
            <a:off x="6403870" y="2312515"/>
            <a:ext cx="5320087" cy="2518913"/>
          </a:xfrm>
          <a:prstGeom prst="rect">
            <a:avLst/>
          </a:prstGeom>
          <a:ln>
            <a:solidFill>
              <a:schemeClr val="bg1">
                <a:lumMod val="50000"/>
              </a:schemeClr>
            </a:solidFill>
          </a:ln>
        </p:spPr>
      </p:pic>
      <p:sp>
        <p:nvSpPr>
          <p:cNvPr id="42" name="Content Placeholder 1">
            <a:extLst>
              <a:ext uri="{FF2B5EF4-FFF2-40B4-BE49-F238E27FC236}">
                <a16:creationId xmlns:a16="http://schemas.microsoft.com/office/drawing/2014/main" id="{DADA6EB7-1DAF-9EBB-9944-840C99A02B2A}"/>
              </a:ext>
            </a:extLst>
          </p:cNvPr>
          <p:cNvSpPr txBox="1">
            <a:spLocks/>
          </p:cNvSpPr>
          <p:nvPr/>
        </p:nvSpPr>
        <p:spPr>
          <a:xfrm>
            <a:off x="479375" y="4922583"/>
            <a:ext cx="5155777" cy="826364"/>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109537" lvl="1" indent="0" algn="just">
              <a:buNone/>
            </a:pPr>
            <a:r>
              <a:rPr lang="en-GB" sz="1300" b="1" dirty="0">
                <a:latin typeface="Raleway" pitchFamily="2" charset="0"/>
              </a:rPr>
              <a:t>N.B. </a:t>
            </a:r>
            <a:r>
              <a:rPr lang="en-GB" sz="1300" dirty="0">
                <a:latin typeface="Raleway" pitchFamily="2" charset="0"/>
              </a:rPr>
              <a:t>The goal is to work on the decrease of the peaks of installing a bigger Heat Pump</a:t>
            </a:r>
            <a:r>
              <a:rPr lang="en-GB" sz="1300" b="1" dirty="0">
                <a:latin typeface="Raleway" pitchFamily="2" charset="0"/>
              </a:rPr>
              <a:t>. </a:t>
            </a:r>
            <a:endParaRPr lang="en-GB" sz="1300" dirty="0">
              <a:latin typeface="Raleway" pitchFamily="2" charset="0"/>
            </a:endParaRPr>
          </a:p>
        </p:txBody>
      </p:sp>
      <p:pic>
        <p:nvPicPr>
          <p:cNvPr id="17" name="Picture 16">
            <a:extLst>
              <a:ext uri="{FF2B5EF4-FFF2-40B4-BE49-F238E27FC236}">
                <a16:creationId xmlns:a16="http://schemas.microsoft.com/office/drawing/2014/main" id="{C69B43F4-2800-149C-433E-8A4FB4870193}"/>
              </a:ext>
            </a:extLst>
          </p:cNvPr>
          <p:cNvPicPr>
            <a:picLocks noChangeAspect="1"/>
          </p:cNvPicPr>
          <p:nvPr/>
        </p:nvPicPr>
        <p:blipFill rotWithShape="1">
          <a:blip r:embed="rId6"/>
          <a:srcRect b="13022"/>
          <a:stretch/>
        </p:blipFill>
        <p:spPr>
          <a:xfrm>
            <a:off x="675511" y="2204864"/>
            <a:ext cx="4959643" cy="2518913"/>
          </a:xfrm>
          <a:prstGeom prst="rect">
            <a:avLst/>
          </a:prstGeom>
          <a:ln>
            <a:solidFill>
              <a:schemeClr val="bg1">
                <a:lumMod val="50000"/>
              </a:schemeClr>
            </a:solidFill>
          </a:ln>
        </p:spPr>
      </p:pic>
      <p:cxnSp>
        <p:nvCxnSpPr>
          <p:cNvPr id="18" name="Straight Arrow Connector 17">
            <a:extLst>
              <a:ext uri="{FF2B5EF4-FFF2-40B4-BE49-F238E27FC236}">
                <a16:creationId xmlns:a16="http://schemas.microsoft.com/office/drawing/2014/main" id="{8BE093DE-9CEF-09A8-8715-A8CC4F317667}"/>
              </a:ext>
            </a:extLst>
          </p:cNvPr>
          <p:cNvCxnSpPr>
            <a:cxnSpLocks/>
          </p:cNvCxnSpPr>
          <p:nvPr/>
        </p:nvCxnSpPr>
        <p:spPr>
          <a:xfrm>
            <a:off x="2576894" y="2492896"/>
            <a:ext cx="339403" cy="388818"/>
          </a:xfrm>
          <a:prstGeom prst="straightConnector1">
            <a:avLst/>
          </a:prstGeom>
          <a:ln w="1905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624F86C-A966-B189-242E-01FBD9BF58CF}"/>
              </a:ext>
            </a:extLst>
          </p:cNvPr>
          <p:cNvCxnSpPr>
            <a:cxnSpLocks/>
          </p:cNvCxnSpPr>
          <p:nvPr/>
        </p:nvCxnSpPr>
        <p:spPr>
          <a:xfrm>
            <a:off x="2157811" y="2012798"/>
            <a:ext cx="205124" cy="234988"/>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9731BCC-397E-22F8-A173-C18D99A60420}"/>
              </a:ext>
            </a:extLst>
          </p:cNvPr>
          <p:cNvSpPr txBox="1"/>
          <p:nvPr/>
        </p:nvSpPr>
        <p:spPr bwMode="auto">
          <a:xfrm>
            <a:off x="2579365" y="3951943"/>
            <a:ext cx="2364913" cy="369332"/>
          </a:xfrm>
          <a:prstGeom prst="rect">
            <a:avLst/>
          </a:prstGeom>
          <a:noFill/>
        </p:spPr>
        <p:txBody>
          <a:bodyPr wrap="square" rtlCol="0">
            <a:spAutoFit/>
          </a:bodyPr>
          <a:lstStyle/>
          <a:p>
            <a:r>
              <a:rPr lang="en-US" b="1" dirty="0">
                <a:solidFill>
                  <a:srgbClr val="1E7035"/>
                </a:solidFill>
                <a:latin typeface="Raleway" pitchFamily="2" charset="0"/>
              </a:rPr>
              <a:t>80% Heat pump</a:t>
            </a:r>
            <a:endParaRPr lang="en-GB" b="1" dirty="0">
              <a:solidFill>
                <a:srgbClr val="1E7035"/>
              </a:solidFill>
              <a:latin typeface="Raleway" pitchFamily="2" charset="0"/>
            </a:endParaRPr>
          </a:p>
        </p:txBody>
      </p:sp>
      <p:sp>
        <p:nvSpPr>
          <p:cNvPr id="9" name="TextBox 8">
            <a:extLst>
              <a:ext uri="{FF2B5EF4-FFF2-40B4-BE49-F238E27FC236}">
                <a16:creationId xmlns:a16="http://schemas.microsoft.com/office/drawing/2014/main" id="{BFF9A55D-7772-7D60-4E35-03C5083DD45C}"/>
              </a:ext>
            </a:extLst>
          </p:cNvPr>
          <p:cNvSpPr txBox="1"/>
          <p:nvPr/>
        </p:nvSpPr>
        <p:spPr bwMode="auto">
          <a:xfrm>
            <a:off x="1271572" y="2225467"/>
            <a:ext cx="3960843" cy="307777"/>
          </a:xfrm>
          <a:prstGeom prst="rect">
            <a:avLst/>
          </a:prstGeom>
          <a:solidFill>
            <a:schemeClr val="bg1"/>
          </a:solidFill>
        </p:spPr>
        <p:txBody>
          <a:bodyPr wrap="square" rtlCol="0">
            <a:spAutoFit/>
          </a:bodyPr>
          <a:lstStyle/>
          <a:p>
            <a:pPr algn="ctr"/>
            <a:r>
              <a:rPr lang="en-US" sz="1400" b="1" dirty="0">
                <a:solidFill>
                  <a:schemeClr val="bg2">
                    <a:lumMod val="10000"/>
                  </a:schemeClr>
                </a:solidFill>
                <a:latin typeface="Raleway" pitchFamily="2" charset="0"/>
              </a:rPr>
              <a:t>Heating power profile along a typical year</a:t>
            </a:r>
            <a:endParaRPr lang="en-GB" sz="1400" b="1" dirty="0">
              <a:solidFill>
                <a:schemeClr val="bg2">
                  <a:lumMod val="10000"/>
                </a:schemeClr>
              </a:solidFill>
              <a:latin typeface="Raleway" pitchFamily="2" charset="0"/>
            </a:endParaRPr>
          </a:p>
        </p:txBody>
      </p:sp>
    </p:spTree>
    <p:extLst>
      <p:ext uri="{BB962C8B-B14F-4D97-AF65-F5344CB8AC3E}">
        <p14:creationId xmlns:p14="http://schemas.microsoft.com/office/powerpoint/2010/main" val="2258925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43448" y="265709"/>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Summary</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32</a:t>
            </a:fld>
            <a:endParaRPr lang="en-US" dirty="0"/>
          </a:p>
        </p:txBody>
      </p:sp>
      <p:grpSp>
        <p:nvGrpSpPr>
          <p:cNvPr id="40" name="Group 39">
            <a:extLst>
              <a:ext uri="{FF2B5EF4-FFF2-40B4-BE49-F238E27FC236}">
                <a16:creationId xmlns:a16="http://schemas.microsoft.com/office/drawing/2014/main" id="{D315BC5D-60DE-652E-9868-C03D33D75939}"/>
              </a:ext>
            </a:extLst>
          </p:cNvPr>
          <p:cNvGrpSpPr/>
          <p:nvPr/>
        </p:nvGrpSpPr>
        <p:grpSpPr>
          <a:xfrm>
            <a:off x="-1032792" y="1128564"/>
            <a:ext cx="6768752" cy="4810326"/>
            <a:chOff x="2032000" y="719666"/>
            <a:chExt cx="7664400" cy="5418667"/>
          </a:xfrm>
        </p:grpSpPr>
        <p:graphicFrame>
          <p:nvGraphicFramePr>
            <p:cNvPr id="10" name="Diagram 9">
              <a:extLst>
                <a:ext uri="{FF2B5EF4-FFF2-40B4-BE49-F238E27FC236}">
                  <a16:creationId xmlns:a16="http://schemas.microsoft.com/office/drawing/2014/main" id="{FA90D908-C0F1-9CA4-721C-9EB8E406D322}"/>
                </a:ext>
              </a:extLst>
            </p:cNvPr>
            <p:cNvGraphicFramePr/>
            <p:nvPr/>
          </p:nvGraphicFramePr>
          <p:xfrm>
            <a:off x="2032000" y="719666"/>
            <a:ext cx="76644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 name="Graphic 29" descr="Meeting with solid fill">
              <a:extLst>
                <a:ext uri="{FF2B5EF4-FFF2-40B4-BE49-F238E27FC236}">
                  <a16:creationId xmlns:a16="http://schemas.microsoft.com/office/drawing/2014/main" id="{1670B02F-EDCF-0404-2224-3C6B54610D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65160" y="1759443"/>
              <a:ext cx="546431" cy="546430"/>
            </a:xfrm>
            <a:prstGeom prst="rect">
              <a:avLst/>
            </a:prstGeom>
          </p:spPr>
        </p:pic>
        <p:pic>
          <p:nvPicPr>
            <p:cNvPr id="38" name="Graphic 37" descr="Presentation with pie chart with solid fill">
              <a:extLst>
                <a:ext uri="{FF2B5EF4-FFF2-40B4-BE49-F238E27FC236}">
                  <a16:creationId xmlns:a16="http://schemas.microsoft.com/office/drawing/2014/main" id="{A8710666-1A02-0D5C-C38D-7863C2A7AB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90607" y="3341250"/>
              <a:ext cx="546962" cy="546962"/>
            </a:xfrm>
            <a:prstGeom prst="rect">
              <a:avLst/>
            </a:prstGeom>
          </p:spPr>
        </p:pic>
        <p:pic>
          <p:nvPicPr>
            <p:cNvPr id="39" name="Graphic 38" descr="Future with solid fill">
              <a:extLst>
                <a:ext uri="{FF2B5EF4-FFF2-40B4-BE49-F238E27FC236}">
                  <a16:creationId xmlns:a16="http://schemas.microsoft.com/office/drawing/2014/main" id="{17386A87-D254-06B0-4289-8B3A5ACF5E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965160" y="4438511"/>
              <a:ext cx="436860" cy="436860"/>
            </a:xfrm>
            <a:prstGeom prst="rect">
              <a:avLst/>
            </a:prstGeom>
          </p:spPr>
        </p:pic>
      </p:grpSp>
      <p:sp>
        <p:nvSpPr>
          <p:cNvPr id="43" name="TextBox 42">
            <a:extLst>
              <a:ext uri="{FF2B5EF4-FFF2-40B4-BE49-F238E27FC236}">
                <a16:creationId xmlns:a16="http://schemas.microsoft.com/office/drawing/2014/main" id="{3DF3E554-8395-75A4-4143-276F11B7C05C}"/>
              </a:ext>
            </a:extLst>
          </p:cNvPr>
          <p:cNvSpPr txBox="1"/>
          <p:nvPr/>
        </p:nvSpPr>
        <p:spPr bwMode="auto">
          <a:xfrm>
            <a:off x="646522" y="782043"/>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Introduction</a:t>
            </a:r>
            <a:endParaRPr lang="en-GB" sz="1600" dirty="0">
              <a:solidFill>
                <a:schemeClr val="bg2">
                  <a:lumMod val="10000"/>
                </a:schemeClr>
              </a:solidFill>
              <a:latin typeface="Raleway" pitchFamily="2" charset="0"/>
            </a:endParaRPr>
          </a:p>
        </p:txBody>
      </p:sp>
      <p:sp>
        <p:nvSpPr>
          <p:cNvPr id="45" name="TextBox 44">
            <a:extLst>
              <a:ext uri="{FF2B5EF4-FFF2-40B4-BE49-F238E27FC236}">
                <a16:creationId xmlns:a16="http://schemas.microsoft.com/office/drawing/2014/main" id="{06F9C1D1-2E66-61B1-F7F6-9D8CFE54A6AD}"/>
              </a:ext>
            </a:extLst>
          </p:cNvPr>
          <p:cNvSpPr txBox="1"/>
          <p:nvPr/>
        </p:nvSpPr>
        <p:spPr bwMode="auto">
          <a:xfrm>
            <a:off x="543448" y="5941867"/>
            <a:ext cx="1368152" cy="338554"/>
          </a:xfrm>
          <a:prstGeom prst="rect">
            <a:avLst/>
          </a:prstGeom>
          <a:noFill/>
        </p:spPr>
        <p:txBody>
          <a:bodyPr wrap="square" rtlCol="0">
            <a:spAutoFit/>
          </a:bodyPr>
          <a:lstStyle/>
          <a:p>
            <a:r>
              <a:rPr lang="en-US" sz="1600" dirty="0">
                <a:solidFill>
                  <a:schemeClr val="bg2">
                    <a:lumMod val="10000"/>
                  </a:schemeClr>
                </a:solidFill>
                <a:latin typeface="Raleway" pitchFamily="2" charset="0"/>
              </a:rPr>
              <a:t>Conclusion</a:t>
            </a:r>
            <a:endParaRPr lang="en-GB" sz="1600" dirty="0">
              <a:solidFill>
                <a:schemeClr val="bg2">
                  <a:lumMod val="10000"/>
                </a:schemeClr>
              </a:solidFill>
              <a:latin typeface="Raleway" pitchFamily="2" charset="0"/>
            </a:endParaRPr>
          </a:p>
        </p:txBody>
      </p:sp>
      <p:sp>
        <p:nvSpPr>
          <p:cNvPr id="47" name="Arrow: Right 46">
            <a:extLst>
              <a:ext uri="{FF2B5EF4-FFF2-40B4-BE49-F238E27FC236}">
                <a16:creationId xmlns:a16="http://schemas.microsoft.com/office/drawing/2014/main" id="{25A66262-F199-E27F-5BD1-F94649A7AC07}"/>
              </a:ext>
            </a:extLst>
          </p:cNvPr>
          <p:cNvSpPr/>
          <p:nvPr/>
        </p:nvSpPr>
        <p:spPr>
          <a:xfrm rot="10800000">
            <a:off x="6048433" y="5232043"/>
            <a:ext cx="383170" cy="25615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534E1477-2D3F-FD29-10BD-84941FF64D7D}"/>
              </a:ext>
            </a:extLst>
          </p:cNvPr>
          <p:cNvSpPr/>
          <p:nvPr/>
        </p:nvSpPr>
        <p:spPr>
          <a:xfrm>
            <a:off x="4017757" y="5220325"/>
            <a:ext cx="1934227" cy="279593"/>
          </a:xfrm>
          <a:prstGeom prst="rect">
            <a:avLst/>
          </a:prstGeom>
          <a:solidFill>
            <a:srgbClr val="C00000">
              <a:alpha val="20000"/>
            </a:srgbClr>
          </a:solidFill>
          <a:ln>
            <a:solidFill>
              <a:srgbClr val="C0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BB8C2473-09B2-9736-9D13-AC2535CF74A1}"/>
              </a:ext>
            </a:extLst>
          </p:cNvPr>
          <p:cNvSpPr txBox="1"/>
          <p:nvPr/>
        </p:nvSpPr>
        <p:spPr bwMode="auto">
          <a:xfrm>
            <a:off x="3996457" y="1128564"/>
            <a:ext cx="8166266" cy="4970591"/>
          </a:xfrm>
          <a:prstGeom prst="rect">
            <a:avLst/>
          </a:prstGeom>
          <a:noFill/>
        </p:spPr>
        <p:txBody>
          <a:bodyPr wrap="square" rtlCol="0">
            <a:spAutoFit/>
          </a:bodyPr>
          <a:lstStyle/>
          <a:p>
            <a:endParaRPr lang="en-US" b="1" dirty="0">
              <a:solidFill>
                <a:schemeClr val="bg2">
                  <a:lumMod val="10000"/>
                </a:schemeClr>
              </a:solidFill>
              <a:latin typeface="Raleway" pitchFamily="2" charset="0"/>
            </a:endParaRPr>
          </a:p>
          <a:p>
            <a:r>
              <a:rPr lang="en-US" b="1" dirty="0">
                <a:solidFill>
                  <a:schemeClr val="accent6"/>
                </a:solidFill>
                <a:latin typeface="Raleway" pitchFamily="2" charset="0"/>
              </a:rPr>
              <a:t>Solutions proposed in 2022: application in winter season 22-23</a:t>
            </a:r>
          </a:p>
          <a:p>
            <a:r>
              <a:rPr lang="en-US" sz="1400" i="1" dirty="0">
                <a:solidFill>
                  <a:schemeClr val="bg2">
                    <a:lumMod val="10000"/>
                  </a:schemeClr>
                </a:solidFill>
                <a:latin typeface="Raleway" pitchFamily="2" charset="0"/>
              </a:rPr>
              <a:t>Led installation</a:t>
            </a:r>
          </a:p>
          <a:p>
            <a:r>
              <a:rPr lang="en-US" sz="1400" i="1" dirty="0">
                <a:solidFill>
                  <a:schemeClr val="bg2">
                    <a:lumMod val="10000"/>
                  </a:schemeClr>
                </a:solidFill>
                <a:latin typeface="Raleway" pitchFamily="2" charset="0"/>
              </a:rPr>
              <a:t>Shutdown of public lights at nights</a:t>
            </a:r>
          </a:p>
          <a:p>
            <a:r>
              <a:rPr lang="en-US" sz="1400" i="1" dirty="0">
                <a:solidFill>
                  <a:schemeClr val="bg2">
                    <a:lumMod val="10000"/>
                  </a:schemeClr>
                </a:solidFill>
                <a:latin typeface="Raleway" pitchFamily="2" charset="0"/>
              </a:rPr>
              <a:t>No electrical radiators</a:t>
            </a:r>
            <a:br>
              <a:rPr lang="en-US" sz="1400" i="1" dirty="0">
                <a:solidFill>
                  <a:schemeClr val="bg2">
                    <a:lumMod val="10000"/>
                  </a:schemeClr>
                </a:solidFill>
                <a:latin typeface="Raleway" pitchFamily="2" charset="0"/>
              </a:rPr>
            </a:br>
            <a:r>
              <a:rPr lang="en-US" sz="700" i="1" dirty="0">
                <a:solidFill>
                  <a:schemeClr val="bg2">
                    <a:lumMod val="10000"/>
                  </a:schemeClr>
                </a:solidFill>
                <a:latin typeface="Raleway" pitchFamily="2" charset="0"/>
              </a:rPr>
              <a:t> </a:t>
            </a:r>
            <a:endParaRPr lang="en-US" sz="800" i="1" dirty="0">
              <a:solidFill>
                <a:schemeClr val="bg2">
                  <a:lumMod val="10000"/>
                </a:schemeClr>
              </a:solidFill>
              <a:latin typeface="Raleway" pitchFamily="2" charset="0"/>
            </a:endParaRPr>
          </a:p>
          <a:p>
            <a:r>
              <a:rPr lang="en-US" sz="1400" i="1" dirty="0">
                <a:solidFill>
                  <a:schemeClr val="bg2">
                    <a:lumMod val="10000"/>
                  </a:schemeClr>
                </a:solidFill>
                <a:latin typeface="Raleway" pitchFamily="2" charset="0"/>
              </a:rPr>
              <a:t>Optimization of the heating district</a:t>
            </a:r>
          </a:p>
          <a:p>
            <a:r>
              <a:rPr lang="en-US" sz="600" i="1" dirty="0">
                <a:solidFill>
                  <a:schemeClr val="bg2">
                    <a:lumMod val="10000"/>
                  </a:schemeClr>
                </a:solidFill>
                <a:latin typeface="Raleway" pitchFamily="2" charset="0"/>
              </a:rPr>
              <a:t> </a:t>
            </a:r>
          </a:p>
          <a:p>
            <a:r>
              <a:rPr lang="en-GB" sz="1400" i="1" dirty="0">
                <a:solidFill>
                  <a:schemeClr val="bg2">
                    <a:lumMod val="10000"/>
                  </a:schemeClr>
                </a:solidFill>
                <a:latin typeface="Raleway" pitchFamily="2" charset="0"/>
              </a:rPr>
              <a:t>User awareness: good behaviour – HSE Campaign</a:t>
            </a:r>
          </a:p>
          <a:p>
            <a:pPr marL="285750" indent="-285750">
              <a:buFontTx/>
              <a:buChar char="-"/>
            </a:pPr>
            <a:endParaRPr lang="en-GB" dirty="0">
              <a:solidFill>
                <a:schemeClr val="bg2">
                  <a:lumMod val="10000"/>
                </a:schemeClr>
              </a:solidFill>
              <a:latin typeface="Raleway" pitchFamily="2" charset="0"/>
            </a:endParaRPr>
          </a:p>
          <a:p>
            <a:endParaRPr lang="en-GB"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Focus on electricity consumption</a:t>
            </a:r>
          </a:p>
          <a:p>
            <a:r>
              <a:rPr lang="en-GB" b="1" dirty="0">
                <a:solidFill>
                  <a:schemeClr val="accent6">
                    <a:lumMod val="75000"/>
                  </a:schemeClr>
                </a:solidFill>
                <a:latin typeface="Raleway" pitchFamily="2" charset="0"/>
              </a:rPr>
              <a:t>Focus on gas consumption</a:t>
            </a:r>
          </a:p>
          <a:p>
            <a:br>
              <a:rPr lang="en-GB" b="1" dirty="0">
                <a:solidFill>
                  <a:schemeClr val="bg2">
                    <a:lumMod val="10000"/>
                  </a:schemeClr>
                </a:solidFill>
                <a:latin typeface="Raleway" pitchFamily="2" charset="0"/>
              </a:rPr>
            </a:br>
            <a:endParaRPr lang="en-GB" b="1" dirty="0">
              <a:solidFill>
                <a:schemeClr val="bg2">
                  <a:lumMod val="10000"/>
                </a:schemeClr>
              </a:solidFill>
              <a:latin typeface="Raleway" pitchFamily="2" charset="0"/>
            </a:endParaRPr>
          </a:p>
          <a:p>
            <a:endParaRPr lang="en-GB" b="1" dirty="0">
              <a:solidFill>
                <a:schemeClr val="bg2">
                  <a:lumMod val="10000"/>
                </a:schemeClr>
              </a:solidFill>
              <a:latin typeface="Raleway" pitchFamily="2" charset="0"/>
            </a:endParaRPr>
          </a:p>
          <a:p>
            <a:r>
              <a:rPr lang="en-GB" b="1" dirty="0">
                <a:solidFill>
                  <a:schemeClr val="accent6">
                    <a:lumMod val="75000"/>
                  </a:schemeClr>
                </a:solidFill>
                <a:latin typeface="Raleway" pitchFamily="2" charset="0"/>
              </a:rPr>
              <a:t>Sustainable heating plants</a:t>
            </a:r>
          </a:p>
          <a:p>
            <a:r>
              <a:rPr lang="en-GB" b="1" dirty="0">
                <a:solidFill>
                  <a:schemeClr val="accent6">
                    <a:lumMod val="75000"/>
                  </a:schemeClr>
                </a:solidFill>
                <a:latin typeface="Raleway" pitchFamily="2" charset="0"/>
              </a:rPr>
              <a:t>Cooling strategy</a:t>
            </a:r>
          </a:p>
          <a:p>
            <a:pPr marL="285750" indent="-285750">
              <a:buFontTx/>
              <a:buChar char="-"/>
            </a:pPr>
            <a:endParaRPr lang="en-GB" dirty="0">
              <a:solidFill>
                <a:schemeClr val="bg2">
                  <a:lumMod val="10000"/>
                </a:schemeClr>
              </a:solidFill>
              <a:latin typeface="Raleway" pitchFamily="2" charset="0"/>
            </a:endParaRPr>
          </a:p>
          <a:p>
            <a:pPr marL="285750" indent="-285750">
              <a:buFontTx/>
              <a:buChar char="-"/>
            </a:pPr>
            <a:endParaRPr lang="en-GB" dirty="0">
              <a:solidFill>
                <a:schemeClr val="bg2">
                  <a:lumMod val="10000"/>
                </a:schemeClr>
              </a:solidFill>
              <a:latin typeface="Raleway" pitchFamily="2" charset="0"/>
            </a:endParaRPr>
          </a:p>
        </p:txBody>
      </p:sp>
      <p:pic>
        <p:nvPicPr>
          <p:cNvPr id="12" name="Graphic 11" descr="Fire outline">
            <a:extLst>
              <a:ext uri="{FF2B5EF4-FFF2-40B4-BE49-F238E27FC236}">
                <a16:creationId xmlns:a16="http://schemas.microsoft.com/office/drawing/2014/main" id="{76AE132C-D61A-E32B-79C7-4B8040607BD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14320" y="2530066"/>
            <a:ext cx="105719" cy="105719"/>
          </a:xfrm>
          <a:prstGeom prst="rect">
            <a:avLst/>
          </a:prstGeom>
        </p:spPr>
      </p:pic>
      <p:pic>
        <p:nvPicPr>
          <p:cNvPr id="13" name="Рисунок 75" descr="Lightbulb">
            <a:extLst>
              <a:ext uri="{FF2B5EF4-FFF2-40B4-BE49-F238E27FC236}">
                <a16:creationId xmlns:a16="http://schemas.microsoft.com/office/drawing/2014/main" id="{B4D50290-2043-27E6-6BAA-13D7B23CC58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8850" y="1778381"/>
            <a:ext cx="146702" cy="146702"/>
          </a:xfrm>
          <a:prstGeom prst="rect">
            <a:avLst/>
          </a:prstGeom>
        </p:spPr>
      </p:pic>
      <p:pic>
        <p:nvPicPr>
          <p:cNvPr id="14" name="Рисунок 75" descr="Lightbulb">
            <a:extLst>
              <a:ext uri="{FF2B5EF4-FFF2-40B4-BE49-F238E27FC236}">
                <a16:creationId xmlns:a16="http://schemas.microsoft.com/office/drawing/2014/main" id="{271FC5E1-EE01-BA6C-BE6A-BAD36301BF8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3" y="1985601"/>
            <a:ext cx="146702" cy="146702"/>
          </a:xfrm>
          <a:prstGeom prst="rect">
            <a:avLst/>
          </a:prstGeom>
        </p:spPr>
      </p:pic>
      <p:pic>
        <p:nvPicPr>
          <p:cNvPr id="15" name="Рисунок 75" descr="Lightbulb">
            <a:extLst>
              <a:ext uri="{FF2B5EF4-FFF2-40B4-BE49-F238E27FC236}">
                <a16:creationId xmlns:a16="http://schemas.microsoft.com/office/drawing/2014/main" id="{2767182B-9214-D128-BE4B-6E174022B43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199354"/>
            <a:ext cx="146702" cy="146702"/>
          </a:xfrm>
          <a:prstGeom prst="rect">
            <a:avLst/>
          </a:prstGeom>
        </p:spPr>
      </p:pic>
      <p:pic>
        <p:nvPicPr>
          <p:cNvPr id="16" name="Graphic 15" descr="Fire outline">
            <a:extLst>
              <a:ext uri="{FF2B5EF4-FFF2-40B4-BE49-F238E27FC236}">
                <a16:creationId xmlns:a16="http://schemas.microsoft.com/office/drawing/2014/main" id="{F7B4EC5B-BD95-DA28-5989-60528BC3557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795146" y="2811836"/>
            <a:ext cx="119174" cy="119174"/>
          </a:xfrm>
          <a:prstGeom prst="rect">
            <a:avLst/>
          </a:prstGeom>
        </p:spPr>
      </p:pic>
      <p:pic>
        <p:nvPicPr>
          <p:cNvPr id="17" name="Рисунок 75" descr="Lightbulb">
            <a:extLst>
              <a:ext uri="{FF2B5EF4-FFF2-40B4-BE49-F238E27FC236}">
                <a16:creationId xmlns:a16="http://schemas.microsoft.com/office/drawing/2014/main" id="{C3C078B5-BDBE-18C3-5B81-4EAFAFF110B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402143">
            <a:off x="3882762" y="2806598"/>
            <a:ext cx="146702" cy="146702"/>
          </a:xfrm>
          <a:prstGeom prst="rect">
            <a:avLst/>
          </a:prstGeom>
        </p:spPr>
      </p:pic>
    </p:spTree>
    <p:extLst>
      <p:ext uri="{BB962C8B-B14F-4D97-AF65-F5344CB8AC3E}">
        <p14:creationId xmlns:p14="http://schemas.microsoft.com/office/powerpoint/2010/main" val="3930882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8DD8AC-DADF-A8F4-99E5-77EE36FDDB5F}"/>
              </a:ext>
            </a:extLst>
          </p:cNvPr>
          <p:cNvSpPr>
            <a:spLocks noGrp="1"/>
          </p:cNvSpPr>
          <p:nvPr>
            <p:ph type="sldNum" sz="quarter" idx="12"/>
          </p:nvPr>
        </p:nvSpPr>
        <p:spPr/>
        <p:txBody>
          <a:bodyPr/>
          <a:lstStyle/>
          <a:p>
            <a:pPr>
              <a:defRPr/>
            </a:pPr>
            <a:fld id="{36B5EA5A-BC32-A742-B11B-8E7414D5B535}" type="slidenum">
              <a:rPr lang="en-US" smtClean="0"/>
              <a:t>33</a:t>
            </a:fld>
            <a:endParaRPr lang="en-US"/>
          </a:p>
        </p:txBody>
      </p:sp>
      <p:sp>
        <p:nvSpPr>
          <p:cNvPr id="4" name="Title 1">
            <a:extLst>
              <a:ext uri="{FF2B5EF4-FFF2-40B4-BE49-F238E27FC236}">
                <a16:creationId xmlns:a16="http://schemas.microsoft.com/office/drawing/2014/main" id="{6096A283-4A62-27BD-C978-C984C5586317}"/>
              </a:ext>
            </a:extLst>
          </p:cNvPr>
          <p:cNvSpPr txBox="1">
            <a:spLocks/>
          </p:cNvSpPr>
          <p:nvPr/>
        </p:nvSpPr>
        <p:spPr>
          <a:xfrm>
            <a:off x="407987" y="264643"/>
            <a:ext cx="11376025" cy="535127"/>
          </a:xfrm>
          <a:prstGeom prst="rect">
            <a:avLst/>
          </a:prstGeom>
        </p:spPr>
        <p:txBody>
          <a:bodyPr anchor="t">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400" dirty="0">
                <a:latin typeface="Raleway" pitchFamily="2" charset="0"/>
              </a:rPr>
              <a:t>COOLING – SCE Consolidation strategy</a:t>
            </a:r>
            <a:endParaRPr lang="en-GB" sz="2800" b="0" dirty="0">
              <a:latin typeface="Raleway" pitchFamily="2" charset="0"/>
            </a:endParaRPr>
          </a:p>
        </p:txBody>
      </p:sp>
      <p:sp>
        <p:nvSpPr>
          <p:cNvPr id="5" name="TextBox 4">
            <a:extLst>
              <a:ext uri="{FF2B5EF4-FFF2-40B4-BE49-F238E27FC236}">
                <a16:creationId xmlns:a16="http://schemas.microsoft.com/office/drawing/2014/main" id="{D47A235F-060E-218A-2F42-721EAB7D0B0E}"/>
              </a:ext>
            </a:extLst>
          </p:cNvPr>
          <p:cNvSpPr txBox="1"/>
          <p:nvPr/>
        </p:nvSpPr>
        <p:spPr>
          <a:xfrm>
            <a:off x="10090849" y="31607"/>
            <a:ext cx="1455701"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r" defTabSz="800100">
              <a:lnSpc>
                <a:spcPct val="90000"/>
              </a:lnSpc>
              <a:spcBef>
                <a:spcPct val="0"/>
              </a:spcBef>
              <a:spcAft>
                <a:spcPct val="35000"/>
              </a:spcAft>
              <a:buNone/>
            </a:pPr>
            <a:r>
              <a:rPr lang="en-US" sz="1200" b="1" kern="1200" dirty="0">
                <a:solidFill>
                  <a:schemeClr val="bg2">
                    <a:lumMod val="10000"/>
                  </a:schemeClr>
                </a:solidFill>
              </a:rPr>
              <a:t>FUTURE PERSPECTIVES</a:t>
            </a:r>
            <a:endParaRPr lang="en-GB" sz="1200" b="1" kern="1200" dirty="0">
              <a:solidFill>
                <a:schemeClr val="bg2">
                  <a:lumMod val="10000"/>
                </a:schemeClr>
              </a:solidFill>
            </a:endParaRPr>
          </a:p>
        </p:txBody>
      </p:sp>
      <p:pic>
        <p:nvPicPr>
          <p:cNvPr id="6" name="Graphic 5" descr="Future with solid fill">
            <a:extLst>
              <a:ext uri="{FF2B5EF4-FFF2-40B4-BE49-F238E27FC236}">
                <a16:creationId xmlns:a16="http://schemas.microsoft.com/office/drawing/2014/main" id="{11E6C131-B8F6-DA25-F6CF-A4E164CCAE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99946" y="161909"/>
            <a:ext cx="385809" cy="387815"/>
          </a:xfrm>
          <a:prstGeom prst="rect">
            <a:avLst/>
          </a:prstGeom>
        </p:spPr>
      </p:pic>
      <p:sp>
        <p:nvSpPr>
          <p:cNvPr id="3" name="Content Placeholder 1">
            <a:extLst>
              <a:ext uri="{FF2B5EF4-FFF2-40B4-BE49-F238E27FC236}">
                <a16:creationId xmlns:a16="http://schemas.microsoft.com/office/drawing/2014/main" id="{4134DB88-E07E-121E-F6C6-7CF8286B2904}"/>
              </a:ext>
            </a:extLst>
          </p:cNvPr>
          <p:cNvSpPr txBox="1">
            <a:spLocks/>
          </p:cNvSpPr>
          <p:nvPr/>
        </p:nvSpPr>
        <p:spPr>
          <a:xfrm>
            <a:off x="119336" y="620688"/>
            <a:ext cx="11480610" cy="4815355"/>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24000" algn="just">
              <a:lnSpc>
                <a:spcPct val="100000"/>
              </a:lnSpc>
              <a:spcBef>
                <a:spcPts val="0"/>
              </a:spcBef>
              <a:spcAft>
                <a:spcPts val="0"/>
              </a:spcAft>
            </a:pPr>
            <a:r>
              <a:rPr lang="en-US" sz="1800" b="0" dirty="0">
                <a:solidFill>
                  <a:srgbClr val="000000"/>
                </a:solidFill>
                <a:latin typeface="Raleway" pitchFamily="2" charset="0"/>
              </a:rPr>
              <a:t>The goal is to replace obsolete chillers by new ones with low greenhouse effect gas, to increase efficiency and energy recovery potential</a:t>
            </a:r>
            <a:r>
              <a:rPr lang="en-US" sz="1800" dirty="0">
                <a:solidFill>
                  <a:srgbClr val="000000"/>
                </a:solidFill>
                <a:latin typeface="Raleway" pitchFamily="2" charset="0"/>
              </a:rPr>
              <a:t>.</a:t>
            </a:r>
          </a:p>
          <a:p>
            <a:pPr marL="324000" algn="just">
              <a:lnSpc>
                <a:spcPct val="100000"/>
              </a:lnSpc>
              <a:spcBef>
                <a:spcPts val="0"/>
              </a:spcBef>
              <a:spcAft>
                <a:spcPts val="0"/>
              </a:spcAft>
            </a:pPr>
            <a:endParaRPr lang="en-US" sz="1800" b="0" dirty="0">
              <a:solidFill>
                <a:srgbClr val="000000"/>
              </a:solidFill>
              <a:latin typeface="Raleway" pitchFamily="2" charset="0"/>
            </a:endParaRPr>
          </a:p>
          <a:p>
            <a:pPr marL="324000" algn="just">
              <a:lnSpc>
                <a:spcPct val="100000"/>
              </a:lnSpc>
              <a:spcBef>
                <a:spcPts val="0"/>
              </a:spcBef>
              <a:spcAft>
                <a:spcPts val="0"/>
              </a:spcAft>
            </a:pPr>
            <a:endParaRPr lang="en-US" sz="1800" b="0" dirty="0">
              <a:solidFill>
                <a:srgbClr val="000000"/>
              </a:solidFill>
              <a:latin typeface="Raleway" pitchFamily="2" charset="0"/>
            </a:endParaRPr>
          </a:p>
        </p:txBody>
      </p:sp>
      <p:pic>
        <p:nvPicPr>
          <p:cNvPr id="7" name="Picture 6" descr="A picture containing outdoor, sky, transport, crane&#10;&#10;Description automatically generated">
            <a:extLst>
              <a:ext uri="{FF2B5EF4-FFF2-40B4-BE49-F238E27FC236}">
                <a16:creationId xmlns:a16="http://schemas.microsoft.com/office/drawing/2014/main" id="{1E26C653-D8D4-741A-6876-B79EB401D4A4}"/>
              </a:ext>
            </a:extLst>
          </p:cNvPr>
          <p:cNvPicPr>
            <a:picLocks noChangeAspect="1"/>
          </p:cNvPicPr>
          <p:nvPr/>
        </p:nvPicPr>
        <p:blipFill rotWithShape="1">
          <a:blip r:embed="rId5"/>
          <a:srcRect l="483" t="1507" r="-483" b="24437"/>
          <a:stretch/>
        </p:blipFill>
        <p:spPr>
          <a:xfrm>
            <a:off x="2824384" y="2078756"/>
            <a:ext cx="2325969" cy="2296713"/>
          </a:xfrm>
          <a:prstGeom prst="rect">
            <a:avLst/>
          </a:prstGeom>
        </p:spPr>
      </p:pic>
      <p:pic>
        <p:nvPicPr>
          <p:cNvPr id="8" name="Picture 7" descr="A picture containing machine, engineering, electrical wiring, indoor&#10;&#10;Description automatically generated">
            <a:extLst>
              <a:ext uri="{FF2B5EF4-FFF2-40B4-BE49-F238E27FC236}">
                <a16:creationId xmlns:a16="http://schemas.microsoft.com/office/drawing/2014/main" id="{0F56F388-2E88-055D-EDD5-8AFCACCE36F5}"/>
              </a:ext>
            </a:extLst>
          </p:cNvPr>
          <p:cNvPicPr>
            <a:picLocks noChangeAspect="1"/>
          </p:cNvPicPr>
          <p:nvPr/>
        </p:nvPicPr>
        <p:blipFill rotWithShape="1">
          <a:blip r:embed="rId6"/>
          <a:srcRect l="9485" t="5460" r="12069" b="13608"/>
          <a:stretch/>
        </p:blipFill>
        <p:spPr>
          <a:xfrm>
            <a:off x="519096" y="1387644"/>
            <a:ext cx="2172095" cy="2987825"/>
          </a:xfrm>
          <a:prstGeom prst="rect">
            <a:avLst/>
          </a:prstGeom>
        </p:spPr>
      </p:pic>
      <p:pic>
        <p:nvPicPr>
          <p:cNvPr id="10" name="Picture 9">
            <a:extLst>
              <a:ext uri="{FF2B5EF4-FFF2-40B4-BE49-F238E27FC236}">
                <a16:creationId xmlns:a16="http://schemas.microsoft.com/office/drawing/2014/main" id="{5CB41A90-9D02-0DAD-61BA-057A6EA33D37}"/>
              </a:ext>
            </a:extLst>
          </p:cNvPr>
          <p:cNvPicPr>
            <a:picLocks noChangeAspect="1"/>
          </p:cNvPicPr>
          <p:nvPr/>
        </p:nvPicPr>
        <p:blipFill rotWithShape="1">
          <a:blip r:embed="rId7"/>
          <a:srcRect l="8952" t="1618" r="21256" b="8544"/>
          <a:stretch/>
        </p:blipFill>
        <p:spPr>
          <a:xfrm>
            <a:off x="519096" y="4483987"/>
            <a:ext cx="4620683" cy="1320807"/>
          </a:xfrm>
          <a:prstGeom prst="rect">
            <a:avLst/>
          </a:prstGeom>
        </p:spPr>
      </p:pic>
      <p:pic>
        <p:nvPicPr>
          <p:cNvPr id="11" name="Picture 10">
            <a:extLst>
              <a:ext uri="{FF2B5EF4-FFF2-40B4-BE49-F238E27FC236}">
                <a16:creationId xmlns:a16="http://schemas.microsoft.com/office/drawing/2014/main" id="{137A3CCD-5CF9-B22B-861D-9CBF59722B2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3037" t="8309" r="3588"/>
          <a:stretch/>
        </p:blipFill>
        <p:spPr bwMode="auto">
          <a:xfrm>
            <a:off x="5541190" y="1441854"/>
            <a:ext cx="3052145" cy="223224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B8E3EB3E-23F2-DC87-916A-F67BD4A55F1C}"/>
              </a:ext>
            </a:extLst>
          </p:cNvPr>
          <p:cNvPicPr>
            <a:picLocks noChangeAspect="1"/>
          </p:cNvPicPr>
          <p:nvPr/>
        </p:nvPicPr>
        <p:blipFill>
          <a:blip r:embed="rId9"/>
          <a:stretch>
            <a:fillRect/>
          </a:stretch>
        </p:blipFill>
        <p:spPr>
          <a:xfrm>
            <a:off x="8681514" y="2186935"/>
            <a:ext cx="2979741" cy="1487167"/>
          </a:xfrm>
          <a:prstGeom prst="rect">
            <a:avLst/>
          </a:prstGeom>
        </p:spPr>
      </p:pic>
      <p:pic>
        <p:nvPicPr>
          <p:cNvPr id="17" name="Graphic 16" descr="Line arrow: Counter-clockwise curve outline">
            <a:extLst>
              <a:ext uri="{FF2B5EF4-FFF2-40B4-BE49-F238E27FC236}">
                <a16:creationId xmlns:a16="http://schemas.microsoft.com/office/drawing/2014/main" id="{A97E094E-F861-5248-2A74-C838D52C71F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9664269" flipV="1">
            <a:off x="10803440" y="1862506"/>
            <a:ext cx="712444" cy="712444"/>
          </a:xfrm>
          <a:prstGeom prst="rect">
            <a:avLst/>
          </a:prstGeom>
        </p:spPr>
      </p:pic>
      <p:sp>
        <p:nvSpPr>
          <p:cNvPr id="18" name="TextBox 17">
            <a:extLst>
              <a:ext uri="{FF2B5EF4-FFF2-40B4-BE49-F238E27FC236}">
                <a16:creationId xmlns:a16="http://schemas.microsoft.com/office/drawing/2014/main" id="{09A2954D-BABB-6E8E-0DD4-B720518AD47F}"/>
              </a:ext>
            </a:extLst>
          </p:cNvPr>
          <p:cNvSpPr txBox="1"/>
          <p:nvPr/>
        </p:nvSpPr>
        <p:spPr bwMode="auto">
          <a:xfrm>
            <a:off x="2813810" y="1387644"/>
            <a:ext cx="2325969" cy="582594"/>
          </a:xfrm>
          <a:prstGeom prst="rect">
            <a:avLst/>
          </a:prstGeom>
          <a:solidFill>
            <a:srgbClr val="0033A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tx1"/>
                </a:solidFill>
                <a:latin typeface="Raleway" pitchFamily="2" charset="0"/>
              </a:rPr>
              <a:t>Building 40 – In progress</a:t>
            </a:r>
          </a:p>
          <a:p>
            <a:r>
              <a:rPr lang="en-US" sz="1200" b="0" dirty="0">
                <a:solidFill>
                  <a:schemeClr val="tx1"/>
                </a:solidFill>
                <a:latin typeface="Raleway" pitchFamily="2" charset="0"/>
              </a:rPr>
              <a:t>Refurbishment of the chilled water production</a:t>
            </a:r>
            <a:endParaRPr lang="en-GB" sz="1200" b="0" dirty="0">
              <a:solidFill>
                <a:schemeClr val="tx1"/>
              </a:solidFill>
              <a:latin typeface="Raleway" pitchFamily="2" charset="0"/>
            </a:endParaRPr>
          </a:p>
        </p:txBody>
      </p:sp>
      <p:sp>
        <p:nvSpPr>
          <p:cNvPr id="19" name="Rectangle 18">
            <a:extLst>
              <a:ext uri="{FF2B5EF4-FFF2-40B4-BE49-F238E27FC236}">
                <a16:creationId xmlns:a16="http://schemas.microsoft.com/office/drawing/2014/main" id="{91742DA2-E80B-7803-C5B8-59F8F73CE293}"/>
              </a:ext>
            </a:extLst>
          </p:cNvPr>
          <p:cNvSpPr/>
          <p:nvPr/>
        </p:nvSpPr>
        <p:spPr>
          <a:xfrm>
            <a:off x="407987" y="1274111"/>
            <a:ext cx="4844552" cy="4656303"/>
          </a:xfrm>
          <a:prstGeom prst="rect">
            <a:avLst/>
          </a:prstGeom>
          <a:noFill/>
          <a:ln w="3810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EC7715A-8348-65C4-CE64-E9D5FC6640C0}"/>
              </a:ext>
            </a:extLst>
          </p:cNvPr>
          <p:cNvSpPr/>
          <p:nvPr/>
        </p:nvSpPr>
        <p:spPr>
          <a:xfrm>
            <a:off x="5385732" y="1268760"/>
            <a:ext cx="6398280" cy="25784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3FCFF9B7-2ED9-734B-A84B-9BDF1966A00F}"/>
              </a:ext>
            </a:extLst>
          </p:cNvPr>
          <p:cNvSpPr txBox="1"/>
          <p:nvPr/>
        </p:nvSpPr>
        <p:spPr bwMode="auto">
          <a:xfrm>
            <a:off x="8726528" y="1431002"/>
            <a:ext cx="2934727" cy="582594"/>
          </a:xfrm>
          <a:prstGeom prst="rect">
            <a:avLst/>
          </a:prstGeom>
          <a:solidFill>
            <a:srgbClr val="C000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rgbClr val="C00000"/>
                </a:solidFill>
                <a:latin typeface="Raleway" pitchFamily="2" charset="0"/>
              </a:rPr>
              <a:t>153 Cluster – In progress</a:t>
            </a:r>
          </a:p>
          <a:p>
            <a:r>
              <a:rPr lang="en-US" sz="1400" b="0" dirty="0">
                <a:solidFill>
                  <a:srgbClr val="C00000"/>
                </a:solidFill>
                <a:latin typeface="Raleway" pitchFamily="2" charset="0"/>
              </a:rPr>
              <a:t> New CW production and distribution network</a:t>
            </a:r>
            <a:endParaRPr lang="en-GB" sz="1200" b="0" dirty="0">
              <a:solidFill>
                <a:srgbClr val="C00000"/>
              </a:solidFill>
              <a:latin typeface="Raleway" pitchFamily="2" charset="0"/>
            </a:endParaRPr>
          </a:p>
        </p:txBody>
      </p:sp>
      <p:sp>
        <p:nvSpPr>
          <p:cNvPr id="22" name="Rectangle 21">
            <a:extLst>
              <a:ext uri="{FF2B5EF4-FFF2-40B4-BE49-F238E27FC236}">
                <a16:creationId xmlns:a16="http://schemas.microsoft.com/office/drawing/2014/main" id="{B9E9DDC1-824A-99AD-A3CA-9F6B761CE901}"/>
              </a:ext>
            </a:extLst>
          </p:cNvPr>
          <p:cNvSpPr/>
          <p:nvPr/>
        </p:nvSpPr>
        <p:spPr>
          <a:xfrm>
            <a:off x="5394570" y="4003496"/>
            <a:ext cx="6398280" cy="194862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BAE929B3-9563-8576-830D-AAB2D71D6E46}"/>
              </a:ext>
            </a:extLst>
          </p:cNvPr>
          <p:cNvSpPr txBox="1"/>
          <p:nvPr/>
        </p:nvSpPr>
        <p:spPr bwMode="auto">
          <a:xfrm>
            <a:off x="5519937" y="4128698"/>
            <a:ext cx="2222772" cy="456551"/>
          </a:xfrm>
          <a:prstGeom prst="rect">
            <a:avLst/>
          </a:prstGeom>
          <a:solidFill>
            <a:srgbClr val="00B05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b="1">
                <a:solidFill>
                  <a:srgbClr val="FF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solidFill>
                  <a:srgbClr val="00B050"/>
                </a:solidFill>
                <a:latin typeface="Raleway" pitchFamily="2" charset="0"/>
              </a:rPr>
              <a:t>Building 501 – Completed</a:t>
            </a:r>
          </a:p>
          <a:p>
            <a:r>
              <a:rPr lang="en-US" sz="1200" b="0" dirty="0">
                <a:solidFill>
                  <a:srgbClr val="00B050"/>
                </a:solidFill>
                <a:latin typeface="Raleway" pitchFamily="2" charset="0"/>
              </a:rPr>
              <a:t>Refurbishment of chilled water production</a:t>
            </a:r>
            <a:endParaRPr lang="en-GB" b="0" dirty="0">
              <a:solidFill>
                <a:srgbClr val="00B050"/>
              </a:solidFill>
              <a:latin typeface="Raleway" pitchFamily="2" charset="0"/>
            </a:endParaRPr>
          </a:p>
        </p:txBody>
      </p:sp>
      <p:pic>
        <p:nvPicPr>
          <p:cNvPr id="12" name="Picture 11">
            <a:extLst>
              <a:ext uri="{FF2B5EF4-FFF2-40B4-BE49-F238E27FC236}">
                <a16:creationId xmlns:a16="http://schemas.microsoft.com/office/drawing/2014/main" id="{9C41FFF1-7D2F-0247-739A-9276D5AA374B}"/>
              </a:ext>
            </a:extLst>
          </p:cNvPr>
          <p:cNvPicPr>
            <a:picLocks noChangeAspect="1"/>
          </p:cNvPicPr>
          <p:nvPr/>
        </p:nvPicPr>
        <p:blipFill rotWithShape="1">
          <a:blip r:embed="rId12"/>
          <a:srcRect l="20012"/>
          <a:stretch/>
        </p:blipFill>
        <p:spPr>
          <a:xfrm rot="5400000">
            <a:off x="10038587" y="4180960"/>
            <a:ext cx="1676095" cy="1571573"/>
          </a:xfrm>
          <a:prstGeom prst="rect">
            <a:avLst/>
          </a:prstGeom>
        </p:spPr>
      </p:pic>
      <p:pic>
        <p:nvPicPr>
          <p:cNvPr id="15" name="Picture 14">
            <a:extLst>
              <a:ext uri="{FF2B5EF4-FFF2-40B4-BE49-F238E27FC236}">
                <a16:creationId xmlns:a16="http://schemas.microsoft.com/office/drawing/2014/main" id="{6F6817B5-EBDF-28E8-F296-5403EE419174}"/>
              </a:ext>
            </a:extLst>
          </p:cNvPr>
          <p:cNvPicPr>
            <a:picLocks noChangeAspect="1"/>
          </p:cNvPicPr>
          <p:nvPr/>
        </p:nvPicPr>
        <p:blipFill rotWithShape="1">
          <a:blip r:embed="rId13"/>
          <a:srcRect t="20490" b="11949"/>
          <a:stretch/>
        </p:blipFill>
        <p:spPr>
          <a:xfrm>
            <a:off x="5527806" y="4707534"/>
            <a:ext cx="2214903" cy="1122306"/>
          </a:xfrm>
          <a:prstGeom prst="rect">
            <a:avLst/>
          </a:prstGeom>
        </p:spPr>
      </p:pic>
      <p:pic>
        <p:nvPicPr>
          <p:cNvPr id="24" name="Picture 23">
            <a:extLst>
              <a:ext uri="{FF2B5EF4-FFF2-40B4-BE49-F238E27FC236}">
                <a16:creationId xmlns:a16="http://schemas.microsoft.com/office/drawing/2014/main" id="{7410654C-6E97-37D2-6FB5-9D640332459B}"/>
              </a:ext>
            </a:extLst>
          </p:cNvPr>
          <p:cNvPicPr>
            <a:picLocks noChangeAspect="1"/>
          </p:cNvPicPr>
          <p:nvPr/>
        </p:nvPicPr>
        <p:blipFill rotWithShape="1">
          <a:blip r:embed="rId14"/>
          <a:srcRect l="6446"/>
          <a:stretch/>
        </p:blipFill>
        <p:spPr>
          <a:xfrm>
            <a:off x="7884740" y="4128698"/>
            <a:ext cx="2090713" cy="1676095"/>
          </a:xfrm>
          <a:prstGeom prst="rect">
            <a:avLst/>
          </a:prstGeom>
        </p:spPr>
      </p:pic>
      <p:sp>
        <p:nvSpPr>
          <p:cNvPr id="13" name="Content Placeholder 1">
            <a:extLst>
              <a:ext uri="{FF2B5EF4-FFF2-40B4-BE49-F238E27FC236}">
                <a16:creationId xmlns:a16="http://schemas.microsoft.com/office/drawing/2014/main" id="{431DF8C5-0297-27B4-1174-2F6EC62BB4DD}"/>
              </a:ext>
            </a:extLst>
          </p:cNvPr>
          <p:cNvSpPr txBox="1">
            <a:spLocks/>
          </p:cNvSpPr>
          <p:nvPr/>
        </p:nvSpPr>
        <p:spPr>
          <a:xfrm>
            <a:off x="263352" y="5949280"/>
            <a:ext cx="5401021" cy="491658"/>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109537" lvl="1" indent="0" algn="just">
              <a:buNone/>
            </a:pPr>
            <a:r>
              <a:rPr lang="en-GB" sz="1400" b="1" dirty="0">
                <a:solidFill>
                  <a:schemeClr val="tx1">
                    <a:lumMod val="75000"/>
                  </a:schemeClr>
                </a:solidFill>
                <a:latin typeface="Raleway" pitchFamily="2" charset="0"/>
              </a:rPr>
              <a:t>SCE Memorandum </a:t>
            </a:r>
            <a:r>
              <a:rPr lang="en-GB" sz="1400" dirty="0">
                <a:latin typeface="Raleway" pitchFamily="2" charset="0"/>
              </a:rPr>
              <a:t>– EDMS: </a:t>
            </a:r>
            <a:r>
              <a:rPr lang="en-US" sz="1600" dirty="0">
                <a:solidFill>
                  <a:srgbClr val="161616"/>
                </a:solidFill>
                <a:effectLst/>
                <a:latin typeface="Raleway" pitchFamily="2" charset="0"/>
                <a:ea typeface="MS PGothic" panose="020B0600070205080204" pitchFamily="34" charset="-128"/>
              </a:rPr>
              <a:t>2084349 v.2.4</a:t>
            </a:r>
            <a:endParaRPr lang="en-GB" sz="1100" dirty="0">
              <a:latin typeface="Raleway" pitchFamily="2" charset="0"/>
            </a:endParaRPr>
          </a:p>
          <a:p>
            <a:pPr marL="109537" lvl="1" indent="0" algn="just">
              <a:buNone/>
            </a:pPr>
            <a:r>
              <a:rPr lang="en-GB" sz="1400" dirty="0">
                <a:latin typeface="Raleway" pitchFamily="2" charset="0"/>
              </a:rPr>
              <a:t>   </a:t>
            </a:r>
          </a:p>
        </p:txBody>
      </p:sp>
    </p:spTree>
    <p:extLst>
      <p:ext uri="{BB962C8B-B14F-4D97-AF65-F5344CB8AC3E}">
        <p14:creationId xmlns:p14="http://schemas.microsoft.com/office/powerpoint/2010/main" val="34630790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8594D72-13B7-2023-93D4-CEEEDF14A518}"/>
              </a:ext>
            </a:extLst>
          </p:cNvPr>
          <p:cNvSpPr txBox="1"/>
          <p:nvPr/>
        </p:nvSpPr>
        <p:spPr>
          <a:xfrm>
            <a:off x="543448" y="612230"/>
            <a:ext cx="11105104" cy="461665"/>
          </a:xfrm>
          <a:prstGeom prst="rect">
            <a:avLst/>
          </a:prstGeom>
          <a:noFill/>
        </p:spPr>
        <p:txBody>
          <a:bodyPr wrap="square">
            <a:spAutoFit/>
          </a:bodyPr>
          <a:lstStyle/>
          <a:p>
            <a:pPr algn="ctr">
              <a:spcAft>
                <a:spcPts val="600"/>
              </a:spcAft>
            </a:pPr>
            <a:r>
              <a:rPr lang="en-US" sz="2400" b="1" dirty="0">
                <a:solidFill>
                  <a:schemeClr val="accent1">
                    <a:lumMod val="75000"/>
                  </a:schemeClr>
                </a:solidFill>
                <a:latin typeface="Raleway" pitchFamily="2" charset="0"/>
              </a:rPr>
              <a:t>Conclusion</a:t>
            </a:r>
            <a:endParaRPr lang="en-US" dirty="0">
              <a:solidFill>
                <a:schemeClr val="tx2">
                  <a:lumMod val="40000"/>
                  <a:lumOff val="60000"/>
                </a:schemeClr>
              </a:solidFill>
              <a:latin typeface="Raleway" pitchFamily="2" charset="0"/>
            </a:endParaRPr>
          </a:p>
        </p:txBody>
      </p:sp>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34</a:t>
            </a:fld>
            <a:endParaRPr lang="en-US" dirty="0"/>
          </a:p>
        </p:txBody>
      </p:sp>
      <p:sp>
        <p:nvSpPr>
          <p:cNvPr id="2" name="TextBox 1">
            <a:extLst>
              <a:ext uri="{FF2B5EF4-FFF2-40B4-BE49-F238E27FC236}">
                <a16:creationId xmlns:a16="http://schemas.microsoft.com/office/drawing/2014/main" id="{D38A419C-AA40-AA3F-04A7-B948FA442D6A}"/>
              </a:ext>
            </a:extLst>
          </p:cNvPr>
          <p:cNvSpPr txBox="1"/>
          <p:nvPr/>
        </p:nvSpPr>
        <p:spPr bwMode="auto">
          <a:xfrm>
            <a:off x="983432" y="1073895"/>
            <a:ext cx="11401496" cy="2515882"/>
          </a:xfrm>
          <a:prstGeom prst="rect">
            <a:avLst/>
          </a:prstGeom>
          <a:noFill/>
        </p:spPr>
        <p:txBody>
          <a:bodyPr wrap="square" rtlCol="0">
            <a:spAutoFit/>
          </a:bodyPr>
          <a:lstStyle/>
          <a:p>
            <a:pPr algn="just">
              <a:lnSpc>
                <a:spcPct val="180000"/>
              </a:lnSpc>
            </a:pPr>
            <a:r>
              <a:rPr lang="en-US" dirty="0">
                <a:solidFill>
                  <a:srgbClr val="000000"/>
                </a:solidFill>
                <a:latin typeface="Raleway" pitchFamily="2" charset="0"/>
              </a:rPr>
              <a:t>Significant reductions since September 2022: Introduction of Energy Saving Policy </a:t>
            </a:r>
          </a:p>
          <a:p>
            <a:pPr algn="just">
              <a:lnSpc>
                <a:spcPct val="180000"/>
              </a:lnSpc>
            </a:pPr>
            <a:r>
              <a:rPr lang="en-US" dirty="0">
                <a:solidFill>
                  <a:srgbClr val="000000"/>
                </a:solidFill>
                <a:latin typeface="Raleway" pitchFamily="2" charset="0"/>
              </a:rPr>
              <a:t>Strong influence of the climate in the reduction of the gas consumption</a:t>
            </a:r>
          </a:p>
          <a:p>
            <a:pPr algn="just">
              <a:lnSpc>
                <a:spcPct val="180000"/>
              </a:lnSpc>
            </a:pPr>
            <a:r>
              <a:rPr lang="en-US" dirty="0">
                <a:solidFill>
                  <a:srgbClr val="000000"/>
                </a:solidFill>
                <a:latin typeface="Raleway" pitchFamily="2" charset="0"/>
              </a:rPr>
              <a:t>Climate change: a sensitive topic worldwide</a:t>
            </a:r>
          </a:p>
          <a:p>
            <a:pPr algn="just">
              <a:lnSpc>
                <a:spcPct val="180000"/>
              </a:lnSpc>
            </a:pPr>
            <a:r>
              <a:rPr lang="en-US" b="1" dirty="0">
                <a:solidFill>
                  <a:srgbClr val="C00000"/>
                </a:solidFill>
                <a:latin typeface="Raleway" pitchFamily="2" charset="0"/>
              </a:rPr>
              <a:t>Challenge</a:t>
            </a:r>
            <a:r>
              <a:rPr lang="en-US" dirty="0">
                <a:solidFill>
                  <a:srgbClr val="000000"/>
                </a:solidFill>
                <a:latin typeface="Raleway" pitchFamily="2" charset="0"/>
              </a:rPr>
              <a:t>: to maintain the trend in the following years</a:t>
            </a:r>
          </a:p>
          <a:p>
            <a:pPr algn="just">
              <a:lnSpc>
                <a:spcPct val="180000"/>
              </a:lnSpc>
            </a:pPr>
            <a:endParaRPr lang="en-US" dirty="0">
              <a:solidFill>
                <a:srgbClr val="000000"/>
              </a:solidFill>
              <a:latin typeface="Raleway" pitchFamily="2" charset="0"/>
            </a:endParaRPr>
          </a:p>
        </p:txBody>
      </p:sp>
      <p:pic>
        <p:nvPicPr>
          <p:cNvPr id="5" name="Graphic 4" descr="Fire outline">
            <a:extLst>
              <a:ext uri="{FF2B5EF4-FFF2-40B4-BE49-F238E27FC236}">
                <a16:creationId xmlns:a16="http://schemas.microsoft.com/office/drawing/2014/main" id="{2F8EC87B-598A-74E0-7002-4ED28163F9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2987" y="1646317"/>
            <a:ext cx="342523" cy="342523"/>
          </a:xfrm>
          <a:prstGeom prst="rect">
            <a:avLst/>
          </a:prstGeom>
        </p:spPr>
      </p:pic>
      <p:pic>
        <p:nvPicPr>
          <p:cNvPr id="4" name="Graphic 3" descr="Downward trend graph with solid fill">
            <a:extLst>
              <a:ext uri="{FF2B5EF4-FFF2-40B4-BE49-F238E27FC236}">
                <a16:creationId xmlns:a16="http://schemas.microsoft.com/office/drawing/2014/main" id="{EE736DAD-3521-3C9F-C1AF-90588B19C3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2987" y="1214269"/>
            <a:ext cx="342523" cy="342523"/>
          </a:xfrm>
          <a:prstGeom prst="rect">
            <a:avLst/>
          </a:prstGeom>
        </p:spPr>
      </p:pic>
      <p:pic>
        <p:nvPicPr>
          <p:cNvPr id="8" name="Graphic 7" descr="Dim (Medium Sun) with solid fill">
            <a:extLst>
              <a:ext uri="{FF2B5EF4-FFF2-40B4-BE49-F238E27FC236}">
                <a16:creationId xmlns:a16="http://schemas.microsoft.com/office/drawing/2014/main" id="{7932A940-42BF-564F-C9E2-A4CCF0B89D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5648" y="2128140"/>
            <a:ext cx="457200" cy="457200"/>
          </a:xfrm>
          <a:prstGeom prst="rect">
            <a:avLst/>
          </a:prstGeom>
        </p:spPr>
      </p:pic>
      <p:pic>
        <p:nvPicPr>
          <p:cNvPr id="10" name="Graphic 9" descr="Muscular arm outline">
            <a:extLst>
              <a:ext uri="{FF2B5EF4-FFF2-40B4-BE49-F238E27FC236}">
                <a16:creationId xmlns:a16="http://schemas.microsoft.com/office/drawing/2014/main" id="{AE0A0D06-1858-936F-68AB-01AF74D4B4F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01652" y="2648291"/>
            <a:ext cx="385192" cy="385192"/>
          </a:xfrm>
          <a:prstGeom prst="rect">
            <a:avLst/>
          </a:prstGeom>
        </p:spPr>
      </p:pic>
      <p:pic>
        <p:nvPicPr>
          <p:cNvPr id="11" name="Picture 2" descr="Gas Shortage GIFs | Tenor">
            <a:extLst>
              <a:ext uri="{FF2B5EF4-FFF2-40B4-BE49-F238E27FC236}">
                <a16:creationId xmlns:a16="http://schemas.microsoft.com/office/drawing/2014/main" id="{4A7BEB6F-9153-B420-A65B-9972937F2EA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42144" y="3047801"/>
            <a:ext cx="4116856" cy="27363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A92C76D-1101-534A-67B9-2BB3092A5F8C}"/>
              </a:ext>
            </a:extLst>
          </p:cNvPr>
          <p:cNvSpPr txBox="1"/>
          <p:nvPr/>
        </p:nvSpPr>
        <p:spPr>
          <a:xfrm>
            <a:off x="-2040904" y="5196421"/>
            <a:ext cx="11105104" cy="584775"/>
          </a:xfrm>
          <a:prstGeom prst="rect">
            <a:avLst/>
          </a:prstGeom>
          <a:noFill/>
        </p:spPr>
        <p:txBody>
          <a:bodyPr wrap="square">
            <a:spAutoFit/>
          </a:bodyPr>
          <a:lstStyle/>
          <a:p>
            <a:pPr algn="ctr">
              <a:spcAft>
                <a:spcPts val="600"/>
              </a:spcAft>
            </a:pPr>
            <a:r>
              <a:rPr lang="en-US" sz="3200" b="1" dirty="0">
                <a:solidFill>
                  <a:schemeClr val="accent1">
                    <a:lumMod val="75000"/>
                  </a:schemeClr>
                </a:solidFill>
                <a:latin typeface="Raleway" pitchFamily="2" charset="0"/>
              </a:rPr>
              <a:t>ANY QUESTIONS?</a:t>
            </a:r>
            <a:endParaRPr lang="en-US" sz="2400" dirty="0">
              <a:solidFill>
                <a:schemeClr val="tx2">
                  <a:lumMod val="40000"/>
                  <a:lumOff val="60000"/>
                </a:schemeClr>
              </a:solidFill>
              <a:latin typeface="Raleway" pitchFamily="2" charset="0"/>
            </a:endParaRPr>
          </a:p>
        </p:txBody>
      </p:sp>
    </p:spTree>
    <p:extLst>
      <p:ext uri="{BB962C8B-B14F-4D97-AF65-F5344CB8AC3E}">
        <p14:creationId xmlns:p14="http://schemas.microsoft.com/office/powerpoint/2010/main" val="261017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D77DB355-C910-8186-3DB1-7D1D0D2F3EB0}"/>
              </a:ext>
            </a:extLst>
          </p:cNvPr>
          <p:cNvSpPr txBox="1"/>
          <p:nvPr/>
        </p:nvSpPr>
        <p:spPr bwMode="auto">
          <a:xfrm>
            <a:off x="574588" y="1393411"/>
            <a:ext cx="4926054" cy="830997"/>
          </a:xfrm>
          <a:prstGeom prst="rect">
            <a:avLst/>
          </a:prstGeom>
          <a:noFill/>
        </p:spPr>
        <p:txBody>
          <a:bodyPr wrap="square" rtlCol="0">
            <a:spAutoFit/>
          </a:bodyPr>
          <a:lstStyle/>
          <a:p>
            <a:pPr algn="ctr"/>
            <a:r>
              <a:rPr lang="en-US" sz="1400" b="1" dirty="0">
                <a:solidFill>
                  <a:schemeClr val="bg2">
                    <a:lumMod val="10000"/>
                  </a:schemeClr>
                </a:solidFill>
                <a:latin typeface="Raleway" pitchFamily="2" charset="0"/>
              </a:rPr>
              <a:t>Total annual electricity consumption at CERN: </a:t>
            </a:r>
          </a:p>
          <a:p>
            <a:pPr algn="ctr"/>
            <a:r>
              <a:rPr lang="en-US" sz="1600" dirty="0">
                <a:solidFill>
                  <a:schemeClr val="bg2">
                    <a:lumMod val="10000"/>
                  </a:schemeClr>
                </a:solidFill>
                <a:latin typeface="Raleway" pitchFamily="2" charset="0"/>
              </a:rPr>
              <a:t>990’895 MWh/year</a:t>
            </a:r>
          </a:p>
          <a:p>
            <a:pPr algn="ctr"/>
            <a:endParaRPr lang="en-GB" sz="600" i="1" dirty="0">
              <a:solidFill>
                <a:schemeClr val="bg2">
                  <a:lumMod val="10000"/>
                </a:schemeClr>
              </a:solidFill>
              <a:latin typeface="Raleway" pitchFamily="2" charset="0"/>
            </a:endParaRPr>
          </a:p>
          <a:p>
            <a:pPr algn="ctr"/>
            <a:r>
              <a:rPr lang="en-GB" sz="1200" i="1" dirty="0">
                <a:solidFill>
                  <a:schemeClr val="bg2">
                    <a:lumMod val="10000"/>
                  </a:schemeClr>
                </a:solidFill>
                <a:latin typeface="Raleway" pitchFamily="2" charset="0"/>
              </a:rPr>
              <a:t>[EN-EL Energy database]</a:t>
            </a:r>
          </a:p>
        </p:txBody>
      </p:sp>
      <p:graphicFrame>
        <p:nvGraphicFramePr>
          <p:cNvPr id="36" name="Chart 35">
            <a:extLst>
              <a:ext uri="{FF2B5EF4-FFF2-40B4-BE49-F238E27FC236}">
                <a16:creationId xmlns:a16="http://schemas.microsoft.com/office/drawing/2014/main" id="{BAF0B450-AB83-C28B-86DB-EB9DE73222C3}"/>
              </a:ext>
            </a:extLst>
          </p:cNvPr>
          <p:cNvGraphicFramePr>
            <a:graphicFrameLocks/>
          </p:cNvGraphicFramePr>
          <p:nvPr>
            <p:extLst>
              <p:ext uri="{D42A27DB-BD31-4B8C-83A1-F6EECF244321}">
                <p14:modId xmlns:p14="http://schemas.microsoft.com/office/powerpoint/2010/main" val="3452081697"/>
              </p:ext>
            </p:extLst>
          </p:nvPr>
        </p:nvGraphicFramePr>
        <p:xfrm>
          <a:off x="6691350" y="2271665"/>
          <a:ext cx="492605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 name="Chart 29">
            <a:extLst>
              <a:ext uri="{FF2B5EF4-FFF2-40B4-BE49-F238E27FC236}">
                <a16:creationId xmlns:a16="http://schemas.microsoft.com/office/drawing/2014/main" id="{8EB65DD0-C577-9261-0D89-CFB5B64D9BE4}"/>
              </a:ext>
            </a:extLst>
          </p:cNvPr>
          <p:cNvGraphicFramePr>
            <a:graphicFrameLocks/>
          </p:cNvGraphicFramePr>
          <p:nvPr>
            <p:extLst>
              <p:ext uri="{D42A27DB-BD31-4B8C-83A1-F6EECF244321}">
                <p14:modId xmlns:p14="http://schemas.microsoft.com/office/powerpoint/2010/main" val="1077349369"/>
              </p:ext>
            </p:extLst>
          </p:nvPr>
        </p:nvGraphicFramePr>
        <p:xfrm>
          <a:off x="574589" y="2271665"/>
          <a:ext cx="4926055"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2" name="Slide Number Placeholder 1">
            <a:extLst>
              <a:ext uri="{FF2B5EF4-FFF2-40B4-BE49-F238E27FC236}">
                <a16:creationId xmlns:a16="http://schemas.microsoft.com/office/drawing/2014/main" id="{592FC060-E678-BBA5-AA3B-0EE21F5DFA14}"/>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3" name="Title 1">
            <a:extLst>
              <a:ext uri="{FF2B5EF4-FFF2-40B4-BE49-F238E27FC236}">
                <a16:creationId xmlns:a16="http://schemas.microsoft.com/office/drawing/2014/main" id="{A1E75FB4-E2A3-0E15-1D9C-8A0A75BB4FA8}"/>
              </a:ext>
            </a:extLst>
          </p:cNvPr>
          <p:cNvSpPr txBox="1">
            <a:spLocks/>
          </p:cNvSpPr>
          <p:nvPr/>
        </p:nvSpPr>
        <p:spPr>
          <a:xfrm>
            <a:off x="407987" y="264643"/>
            <a:ext cx="11376025" cy="535127"/>
          </a:xfrm>
          <a:prstGeom prst="rect">
            <a:avLst/>
          </a:prstGeom>
        </p:spPr>
        <p:txBody>
          <a:bodyPr anchor="t">
            <a:normAutofit fontScale="70000" lnSpcReduction="20000"/>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US" sz="2600" dirty="0">
                <a:latin typeface="Raleway" pitchFamily="2" charset="0"/>
              </a:rPr>
              <a:t>INTRODUCTION</a:t>
            </a:r>
          </a:p>
          <a:p>
            <a:pPr algn="ctr"/>
            <a:r>
              <a:rPr lang="en-US" sz="2400" b="0" dirty="0">
                <a:latin typeface="Raleway" pitchFamily="2" charset="0"/>
              </a:rPr>
              <a:t>Energy consumption at CERN in </a:t>
            </a:r>
            <a:r>
              <a:rPr lang="en-US" sz="2800" b="0" dirty="0">
                <a:latin typeface="Raleway" pitchFamily="2" charset="0"/>
              </a:rPr>
              <a:t>2021 </a:t>
            </a:r>
            <a:endParaRPr lang="en-GB" sz="2800" b="0" dirty="0">
              <a:latin typeface="Raleway" pitchFamily="2" charset="0"/>
            </a:endParaRPr>
          </a:p>
        </p:txBody>
      </p:sp>
      <p:cxnSp>
        <p:nvCxnSpPr>
          <p:cNvPr id="5" name="Straight Connector 4">
            <a:extLst>
              <a:ext uri="{FF2B5EF4-FFF2-40B4-BE49-F238E27FC236}">
                <a16:creationId xmlns:a16="http://schemas.microsoft.com/office/drawing/2014/main" id="{9BC40FEB-0179-7770-F167-E744ADD1D221}"/>
              </a:ext>
            </a:extLst>
          </p:cNvPr>
          <p:cNvCxnSpPr>
            <a:cxnSpLocks/>
            <a:stCxn id="3" idx="2"/>
          </p:cNvCxnSpPr>
          <p:nvPr/>
        </p:nvCxnSpPr>
        <p:spPr>
          <a:xfrm>
            <a:off x="6096000" y="799770"/>
            <a:ext cx="0" cy="5102152"/>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C7DABA8-F77B-01ED-E4D1-2797B6B4A313}"/>
              </a:ext>
            </a:extLst>
          </p:cNvPr>
          <p:cNvSpPr txBox="1"/>
          <p:nvPr/>
        </p:nvSpPr>
        <p:spPr bwMode="auto">
          <a:xfrm>
            <a:off x="574594" y="940657"/>
            <a:ext cx="4926055" cy="338554"/>
          </a:xfrm>
          <a:prstGeom prst="rect">
            <a:avLst/>
          </a:prstGeom>
          <a:noFill/>
        </p:spPr>
        <p:txBody>
          <a:bodyPr wrap="square" rtlCol="0">
            <a:spAutoFit/>
          </a:bodyPr>
          <a:lstStyle/>
          <a:p>
            <a:pPr algn="ctr"/>
            <a:r>
              <a:rPr lang="en-US" sz="1600" b="1" dirty="0">
                <a:solidFill>
                  <a:schemeClr val="bg2">
                    <a:lumMod val="10000"/>
                  </a:schemeClr>
                </a:solidFill>
                <a:latin typeface="Raleway" pitchFamily="2" charset="0"/>
              </a:rPr>
              <a:t>ELECTRICITY</a:t>
            </a:r>
            <a:endParaRPr lang="en-US" sz="300" dirty="0">
              <a:solidFill>
                <a:schemeClr val="bg2">
                  <a:lumMod val="10000"/>
                </a:schemeClr>
              </a:solidFill>
              <a:latin typeface="Raleway" pitchFamily="2" charset="0"/>
            </a:endParaRPr>
          </a:p>
        </p:txBody>
      </p:sp>
      <p:sp>
        <p:nvSpPr>
          <p:cNvPr id="7" name="TextBox 6">
            <a:extLst>
              <a:ext uri="{FF2B5EF4-FFF2-40B4-BE49-F238E27FC236}">
                <a16:creationId xmlns:a16="http://schemas.microsoft.com/office/drawing/2014/main" id="{A4E05682-C82C-824F-2150-C45F2C151BC2}"/>
              </a:ext>
            </a:extLst>
          </p:cNvPr>
          <p:cNvSpPr txBox="1"/>
          <p:nvPr/>
        </p:nvSpPr>
        <p:spPr bwMode="auto">
          <a:xfrm>
            <a:off x="6659412" y="940657"/>
            <a:ext cx="4957993" cy="338554"/>
          </a:xfrm>
          <a:prstGeom prst="rect">
            <a:avLst/>
          </a:prstGeom>
          <a:noFill/>
        </p:spPr>
        <p:txBody>
          <a:bodyPr wrap="square" rtlCol="0">
            <a:spAutoFit/>
          </a:bodyPr>
          <a:lstStyle/>
          <a:p>
            <a:pPr algn="ctr"/>
            <a:r>
              <a:rPr lang="en-US" sz="1600" b="1" dirty="0">
                <a:solidFill>
                  <a:schemeClr val="bg2">
                    <a:lumMod val="10000"/>
                  </a:schemeClr>
                </a:solidFill>
                <a:latin typeface="Raleway" pitchFamily="2" charset="0"/>
              </a:rPr>
              <a:t>GAS</a:t>
            </a:r>
            <a:endParaRPr lang="en-US" sz="300" dirty="0">
              <a:solidFill>
                <a:schemeClr val="bg2">
                  <a:lumMod val="10000"/>
                </a:schemeClr>
              </a:solidFill>
              <a:latin typeface="Raleway" pitchFamily="2" charset="0"/>
            </a:endParaRPr>
          </a:p>
        </p:txBody>
      </p:sp>
      <p:pic>
        <p:nvPicPr>
          <p:cNvPr id="8" name="Рисунок 75" descr="Lightbulb">
            <a:extLst>
              <a:ext uri="{FF2B5EF4-FFF2-40B4-BE49-F238E27FC236}">
                <a16:creationId xmlns:a16="http://schemas.microsoft.com/office/drawing/2014/main" id="{CAED4471-668E-8D3E-EE09-5AC764F7E9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402143">
            <a:off x="1894373" y="906909"/>
            <a:ext cx="446230" cy="446230"/>
          </a:xfrm>
          <a:prstGeom prst="rect">
            <a:avLst/>
          </a:prstGeom>
        </p:spPr>
      </p:pic>
      <p:pic>
        <p:nvPicPr>
          <p:cNvPr id="9" name="Graphic 8" descr="Fire outline">
            <a:extLst>
              <a:ext uri="{FF2B5EF4-FFF2-40B4-BE49-F238E27FC236}">
                <a16:creationId xmlns:a16="http://schemas.microsoft.com/office/drawing/2014/main" id="{DD7DE1D4-F24E-2F18-F6AA-CF9DC0086E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67869" y="922258"/>
            <a:ext cx="342523" cy="342523"/>
          </a:xfrm>
          <a:prstGeom prst="rect">
            <a:avLst/>
          </a:prstGeom>
        </p:spPr>
      </p:pic>
      <p:cxnSp>
        <p:nvCxnSpPr>
          <p:cNvPr id="13" name="Straight Connector 12">
            <a:extLst>
              <a:ext uri="{FF2B5EF4-FFF2-40B4-BE49-F238E27FC236}">
                <a16:creationId xmlns:a16="http://schemas.microsoft.com/office/drawing/2014/main" id="{EBC424D5-F5F3-5FFD-6169-18515BEC7F11}"/>
              </a:ext>
            </a:extLst>
          </p:cNvPr>
          <p:cNvCxnSpPr>
            <a:cxnSpLocks/>
          </p:cNvCxnSpPr>
          <p:nvPr/>
        </p:nvCxnSpPr>
        <p:spPr>
          <a:xfrm flipH="1">
            <a:off x="2014755" y="2847729"/>
            <a:ext cx="792088" cy="144016"/>
          </a:xfrm>
          <a:prstGeom prst="line">
            <a:avLst/>
          </a:prstGeom>
          <a:ln w="19050">
            <a:solidFill>
              <a:srgbClr val="00582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EAE9663-42A7-AE3B-9283-0FC1A6D04105}"/>
              </a:ext>
            </a:extLst>
          </p:cNvPr>
          <p:cNvCxnSpPr>
            <a:cxnSpLocks/>
          </p:cNvCxnSpPr>
          <p:nvPr/>
        </p:nvCxnSpPr>
        <p:spPr>
          <a:xfrm flipH="1" flipV="1">
            <a:off x="2965616" y="2815737"/>
            <a:ext cx="1152128" cy="141336"/>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305F811-02BE-AF82-2B3D-99A39BE2A92C}"/>
              </a:ext>
            </a:extLst>
          </p:cNvPr>
          <p:cNvSpPr txBox="1"/>
          <p:nvPr/>
        </p:nvSpPr>
        <p:spPr bwMode="auto">
          <a:xfrm>
            <a:off x="1294675" y="4958241"/>
            <a:ext cx="720080" cy="307777"/>
          </a:xfrm>
          <a:prstGeom prst="rect">
            <a:avLst/>
          </a:prstGeom>
          <a:noFill/>
          <a:ln w="19050">
            <a:solidFill>
              <a:srgbClr val="BEF4C7"/>
            </a:solidFill>
          </a:ln>
        </p:spPr>
        <p:txBody>
          <a:bodyPr wrap="square" rtlCol="0">
            <a:spAutoFit/>
          </a:bodyPr>
          <a:lstStyle/>
          <a:p>
            <a:pPr algn="ctr"/>
            <a:r>
              <a:rPr lang="en-US" sz="1400" b="1" dirty="0">
                <a:solidFill>
                  <a:schemeClr val="bg2">
                    <a:lumMod val="10000"/>
                  </a:schemeClr>
                </a:solidFill>
                <a:latin typeface="Raleway" pitchFamily="2" charset="0"/>
              </a:rPr>
              <a:t>95 %</a:t>
            </a:r>
            <a:endParaRPr lang="en-GB" sz="1400" b="1" dirty="0">
              <a:solidFill>
                <a:schemeClr val="bg2">
                  <a:lumMod val="10000"/>
                </a:schemeClr>
              </a:solidFill>
              <a:latin typeface="Raleway" pitchFamily="2" charset="0"/>
            </a:endParaRPr>
          </a:p>
        </p:txBody>
      </p:sp>
      <p:sp>
        <p:nvSpPr>
          <p:cNvPr id="21" name="TextBox 20">
            <a:extLst>
              <a:ext uri="{FF2B5EF4-FFF2-40B4-BE49-F238E27FC236}">
                <a16:creationId xmlns:a16="http://schemas.microsoft.com/office/drawing/2014/main" id="{10106D42-095E-1677-8676-E7CD9426E82B}"/>
              </a:ext>
            </a:extLst>
          </p:cNvPr>
          <p:cNvSpPr txBox="1"/>
          <p:nvPr/>
        </p:nvSpPr>
        <p:spPr bwMode="auto">
          <a:xfrm>
            <a:off x="4032528" y="4954081"/>
            <a:ext cx="720080" cy="307777"/>
          </a:xfrm>
          <a:prstGeom prst="rect">
            <a:avLst/>
          </a:prstGeom>
          <a:noFill/>
          <a:ln w="19050">
            <a:solidFill>
              <a:srgbClr val="FF6600"/>
            </a:solidFill>
          </a:ln>
        </p:spPr>
        <p:txBody>
          <a:bodyPr wrap="square" rtlCol="0">
            <a:spAutoFit/>
          </a:bodyPr>
          <a:lstStyle/>
          <a:p>
            <a:pPr algn="ctr"/>
            <a:r>
              <a:rPr lang="en-US" sz="1400" b="1" dirty="0">
                <a:solidFill>
                  <a:schemeClr val="bg2">
                    <a:lumMod val="10000"/>
                  </a:schemeClr>
                </a:solidFill>
                <a:latin typeface="Raleway" pitchFamily="2" charset="0"/>
              </a:rPr>
              <a:t>2 %</a:t>
            </a:r>
            <a:endParaRPr lang="en-GB" sz="1400" b="1" dirty="0">
              <a:solidFill>
                <a:schemeClr val="bg2">
                  <a:lumMod val="10000"/>
                </a:schemeClr>
              </a:solidFill>
              <a:latin typeface="Raleway" pitchFamily="2" charset="0"/>
            </a:endParaRPr>
          </a:p>
        </p:txBody>
      </p:sp>
      <p:sp>
        <p:nvSpPr>
          <p:cNvPr id="22" name="TextBox 21">
            <a:extLst>
              <a:ext uri="{FF2B5EF4-FFF2-40B4-BE49-F238E27FC236}">
                <a16:creationId xmlns:a16="http://schemas.microsoft.com/office/drawing/2014/main" id="{A3DBFBBB-7B47-37BC-0226-9076277DB4BC}"/>
              </a:ext>
            </a:extLst>
          </p:cNvPr>
          <p:cNvSpPr txBox="1"/>
          <p:nvPr/>
        </p:nvSpPr>
        <p:spPr bwMode="auto">
          <a:xfrm>
            <a:off x="2663601" y="4954081"/>
            <a:ext cx="720080" cy="307777"/>
          </a:xfrm>
          <a:prstGeom prst="rect">
            <a:avLst/>
          </a:prstGeom>
          <a:noFill/>
          <a:ln w="19050">
            <a:solidFill>
              <a:srgbClr val="339933"/>
            </a:solidFill>
          </a:ln>
        </p:spPr>
        <p:txBody>
          <a:bodyPr wrap="square" rtlCol="0">
            <a:spAutoFit/>
          </a:bodyPr>
          <a:lstStyle/>
          <a:p>
            <a:pPr algn="ctr"/>
            <a:r>
              <a:rPr lang="en-US" sz="1400" b="1" dirty="0">
                <a:solidFill>
                  <a:schemeClr val="bg2">
                    <a:lumMod val="10000"/>
                  </a:schemeClr>
                </a:solidFill>
                <a:latin typeface="Raleway" pitchFamily="2" charset="0"/>
              </a:rPr>
              <a:t>3 %</a:t>
            </a:r>
            <a:endParaRPr lang="en-GB" sz="1400" b="1" dirty="0">
              <a:solidFill>
                <a:schemeClr val="bg2">
                  <a:lumMod val="10000"/>
                </a:schemeClr>
              </a:solidFill>
              <a:latin typeface="Raleway" pitchFamily="2" charset="0"/>
            </a:endParaRPr>
          </a:p>
        </p:txBody>
      </p:sp>
      <p:cxnSp>
        <p:nvCxnSpPr>
          <p:cNvPr id="26" name="Straight Connector 25">
            <a:extLst>
              <a:ext uri="{FF2B5EF4-FFF2-40B4-BE49-F238E27FC236}">
                <a16:creationId xmlns:a16="http://schemas.microsoft.com/office/drawing/2014/main" id="{000C13D0-4324-18FA-050D-6FD1995E08D0}"/>
              </a:ext>
            </a:extLst>
          </p:cNvPr>
          <p:cNvCxnSpPr>
            <a:cxnSpLocks/>
          </p:cNvCxnSpPr>
          <p:nvPr/>
        </p:nvCxnSpPr>
        <p:spPr>
          <a:xfrm flipH="1" flipV="1">
            <a:off x="7584508" y="3125201"/>
            <a:ext cx="969297" cy="144016"/>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3E6D20A-F36B-118C-1CB4-1E2DCF452C24}"/>
              </a:ext>
            </a:extLst>
          </p:cNvPr>
          <p:cNvCxnSpPr>
            <a:cxnSpLocks/>
          </p:cNvCxnSpPr>
          <p:nvPr/>
        </p:nvCxnSpPr>
        <p:spPr>
          <a:xfrm flipH="1" flipV="1">
            <a:off x="9461832" y="3861129"/>
            <a:ext cx="936104" cy="254679"/>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50F309F-32E3-EC3D-46AB-136AE3E66FFF}"/>
              </a:ext>
            </a:extLst>
          </p:cNvPr>
          <p:cNvSpPr txBox="1"/>
          <p:nvPr/>
        </p:nvSpPr>
        <p:spPr bwMode="auto">
          <a:xfrm>
            <a:off x="6659407" y="1393411"/>
            <a:ext cx="4957993" cy="800219"/>
          </a:xfrm>
          <a:prstGeom prst="rect">
            <a:avLst/>
          </a:prstGeom>
          <a:noFill/>
        </p:spPr>
        <p:txBody>
          <a:bodyPr wrap="square" rtlCol="0">
            <a:spAutoFit/>
          </a:bodyPr>
          <a:lstStyle/>
          <a:p>
            <a:pPr algn="ctr"/>
            <a:r>
              <a:rPr lang="en-US" sz="1400" b="1" dirty="0">
                <a:solidFill>
                  <a:schemeClr val="bg2">
                    <a:lumMod val="10000"/>
                  </a:schemeClr>
                </a:solidFill>
                <a:latin typeface="Raleway" pitchFamily="2" charset="0"/>
              </a:rPr>
              <a:t>Total annual gas consumption at CERN: </a:t>
            </a:r>
          </a:p>
          <a:p>
            <a:pPr algn="ctr"/>
            <a:r>
              <a:rPr lang="en-US" sz="1400" dirty="0">
                <a:solidFill>
                  <a:schemeClr val="bg2">
                    <a:lumMod val="10000"/>
                  </a:schemeClr>
                </a:solidFill>
                <a:latin typeface="Raleway" pitchFamily="2" charset="0"/>
              </a:rPr>
              <a:t>68’971.73 MWh/year</a:t>
            </a:r>
          </a:p>
          <a:p>
            <a:pPr algn="ctr"/>
            <a:endParaRPr lang="en-GB" sz="600" i="1" dirty="0">
              <a:solidFill>
                <a:schemeClr val="bg2">
                  <a:lumMod val="10000"/>
                </a:schemeClr>
              </a:solidFill>
              <a:latin typeface="Raleway" pitchFamily="2" charset="0"/>
            </a:endParaRPr>
          </a:p>
          <a:p>
            <a:pPr algn="ctr"/>
            <a:r>
              <a:rPr lang="en-GB" sz="1200" i="1" dirty="0">
                <a:solidFill>
                  <a:schemeClr val="bg2">
                    <a:lumMod val="10000"/>
                  </a:schemeClr>
                </a:solidFill>
                <a:latin typeface="Raleway" pitchFamily="2" charset="0"/>
              </a:rPr>
              <a:t>[SCE-SAM Gas invoices]</a:t>
            </a:r>
            <a:endParaRPr lang="en-GB" sz="1400" i="1" dirty="0">
              <a:solidFill>
                <a:schemeClr val="bg2">
                  <a:lumMod val="10000"/>
                </a:schemeClr>
              </a:solidFill>
              <a:latin typeface="Raleway" pitchFamily="2" charset="0"/>
            </a:endParaRPr>
          </a:p>
        </p:txBody>
      </p:sp>
      <p:sp>
        <p:nvSpPr>
          <p:cNvPr id="32" name="TextBox 31">
            <a:extLst>
              <a:ext uri="{FF2B5EF4-FFF2-40B4-BE49-F238E27FC236}">
                <a16:creationId xmlns:a16="http://schemas.microsoft.com/office/drawing/2014/main" id="{92C318AF-BF93-29CC-7CDD-F1BCE6151B7C}"/>
              </a:ext>
            </a:extLst>
          </p:cNvPr>
          <p:cNvSpPr txBox="1"/>
          <p:nvPr/>
        </p:nvSpPr>
        <p:spPr bwMode="auto">
          <a:xfrm>
            <a:off x="9480376" y="4949456"/>
            <a:ext cx="720080" cy="307777"/>
          </a:xfrm>
          <a:prstGeom prst="rect">
            <a:avLst/>
          </a:prstGeom>
          <a:noFill/>
          <a:ln w="19050">
            <a:solidFill>
              <a:srgbClr val="DE8D20"/>
            </a:solidFill>
          </a:ln>
        </p:spPr>
        <p:txBody>
          <a:bodyPr wrap="square" rtlCol="0">
            <a:spAutoFit/>
          </a:bodyPr>
          <a:lstStyle/>
          <a:p>
            <a:pPr algn="ctr"/>
            <a:r>
              <a:rPr lang="en-US" sz="1400" b="1" dirty="0">
                <a:solidFill>
                  <a:schemeClr val="bg2">
                    <a:lumMod val="10000"/>
                  </a:schemeClr>
                </a:solidFill>
                <a:latin typeface="Raleway" pitchFamily="2" charset="0"/>
              </a:rPr>
              <a:t>19 %</a:t>
            </a:r>
            <a:endParaRPr lang="en-GB" sz="1400" b="1" dirty="0">
              <a:solidFill>
                <a:schemeClr val="bg2">
                  <a:lumMod val="10000"/>
                </a:schemeClr>
              </a:solidFill>
              <a:latin typeface="Raleway" pitchFamily="2" charset="0"/>
            </a:endParaRPr>
          </a:p>
        </p:txBody>
      </p:sp>
      <p:sp>
        <p:nvSpPr>
          <p:cNvPr id="33" name="TextBox 32">
            <a:extLst>
              <a:ext uri="{FF2B5EF4-FFF2-40B4-BE49-F238E27FC236}">
                <a16:creationId xmlns:a16="http://schemas.microsoft.com/office/drawing/2014/main" id="{07277EF5-0344-D573-A5DD-A1C4AB172E54}"/>
              </a:ext>
            </a:extLst>
          </p:cNvPr>
          <p:cNvSpPr txBox="1"/>
          <p:nvPr/>
        </p:nvSpPr>
        <p:spPr bwMode="auto">
          <a:xfrm>
            <a:off x="8130733" y="4949456"/>
            <a:ext cx="720080" cy="307777"/>
          </a:xfrm>
          <a:prstGeom prst="rect">
            <a:avLst/>
          </a:prstGeom>
          <a:noFill/>
          <a:ln w="19050">
            <a:solidFill>
              <a:schemeClr val="accent2">
                <a:lumMod val="40000"/>
                <a:lumOff val="60000"/>
              </a:schemeClr>
            </a:solidFill>
          </a:ln>
        </p:spPr>
        <p:txBody>
          <a:bodyPr wrap="square" rtlCol="0">
            <a:spAutoFit/>
          </a:bodyPr>
          <a:lstStyle/>
          <a:p>
            <a:pPr algn="ctr"/>
            <a:r>
              <a:rPr lang="en-US" sz="1400" b="1" dirty="0">
                <a:solidFill>
                  <a:schemeClr val="bg2">
                    <a:lumMod val="10000"/>
                  </a:schemeClr>
                </a:solidFill>
                <a:latin typeface="Raleway" pitchFamily="2" charset="0"/>
              </a:rPr>
              <a:t>81 %</a:t>
            </a:r>
            <a:endParaRPr lang="en-GB" sz="1400" b="1" dirty="0">
              <a:solidFill>
                <a:schemeClr val="bg2">
                  <a:lumMod val="10000"/>
                </a:schemeClr>
              </a:solidFill>
              <a:latin typeface="Raleway" pitchFamily="2" charset="0"/>
            </a:endParaRPr>
          </a:p>
        </p:txBody>
      </p:sp>
      <p:sp>
        <p:nvSpPr>
          <p:cNvPr id="4" name="Rectangle 3">
            <a:extLst>
              <a:ext uri="{FF2B5EF4-FFF2-40B4-BE49-F238E27FC236}">
                <a16:creationId xmlns:a16="http://schemas.microsoft.com/office/drawing/2014/main" id="{C89A384E-D6D9-88AE-A03D-F190EA418DA4}"/>
              </a:ext>
            </a:extLst>
          </p:cNvPr>
          <p:cNvSpPr/>
          <p:nvPr/>
        </p:nvSpPr>
        <p:spPr>
          <a:xfrm>
            <a:off x="574592" y="2271665"/>
            <a:ext cx="4926056" cy="3137339"/>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72652AB-9F71-4D89-28FB-336994AFA111}"/>
              </a:ext>
            </a:extLst>
          </p:cNvPr>
          <p:cNvSpPr/>
          <p:nvPr/>
        </p:nvSpPr>
        <p:spPr>
          <a:xfrm>
            <a:off x="6691350" y="2275634"/>
            <a:ext cx="4926056" cy="313337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ABB5597-7D06-999D-1507-C99D839837DB}"/>
              </a:ext>
            </a:extLst>
          </p:cNvPr>
          <p:cNvSpPr txBox="1"/>
          <p:nvPr/>
        </p:nvSpPr>
        <p:spPr bwMode="auto">
          <a:xfrm>
            <a:off x="767408" y="3022649"/>
            <a:ext cx="1512168" cy="523220"/>
          </a:xfrm>
          <a:prstGeom prst="rect">
            <a:avLst/>
          </a:prstGeom>
          <a:noFill/>
        </p:spPr>
        <p:txBody>
          <a:bodyPr wrap="square">
            <a:spAutoFit/>
          </a:bodyPr>
          <a:lstStyle/>
          <a:p>
            <a:pPr algn="ctr"/>
            <a:r>
              <a:rPr lang="en-US" sz="1400" dirty="0">
                <a:solidFill>
                  <a:srgbClr val="005828"/>
                </a:solidFill>
                <a:latin typeface="Raleway" pitchFamily="2" charset="0"/>
              </a:rPr>
              <a:t>30’811 MWh/year</a:t>
            </a:r>
            <a:endParaRPr lang="en-GB" sz="1400" dirty="0">
              <a:solidFill>
                <a:srgbClr val="005828"/>
              </a:solidFill>
              <a:latin typeface="Raleway" pitchFamily="2" charset="0"/>
            </a:endParaRPr>
          </a:p>
        </p:txBody>
      </p:sp>
      <p:sp>
        <p:nvSpPr>
          <p:cNvPr id="35" name="TextBox 34">
            <a:extLst>
              <a:ext uri="{FF2B5EF4-FFF2-40B4-BE49-F238E27FC236}">
                <a16:creationId xmlns:a16="http://schemas.microsoft.com/office/drawing/2014/main" id="{B9ECA895-2327-CA80-EB2D-49FA26850B73}"/>
              </a:ext>
            </a:extLst>
          </p:cNvPr>
          <p:cNvSpPr txBox="1"/>
          <p:nvPr/>
        </p:nvSpPr>
        <p:spPr bwMode="auto">
          <a:xfrm>
            <a:off x="3811780" y="3026592"/>
            <a:ext cx="1512168" cy="523220"/>
          </a:xfrm>
          <a:prstGeom prst="rect">
            <a:avLst/>
          </a:prstGeom>
          <a:noFill/>
        </p:spPr>
        <p:txBody>
          <a:bodyPr wrap="square">
            <a:spAutoFit/>
          </a:bodyPr>
          <a:lstStyle/>
          <a:p>
            <a:pPr algn="ctr"/>
            <a:r>
              <a:rPr lang="en-US" sz="1400" dirty="0">
                <a:solidFill>
                  <a:srgbClr val="FF6600"/>
                </a:solidFill>
                <a:latin typeface="Raleway" pitchFamily="2" charset="0"/>
              </a:rPr>
              <a:t>17’873 MWh/year</a:t>
            </a:r>
            <a:endParaRPr lang="en-GB" sz="1400" dirty="0">
              <a:solidFill>
                <a:srgbClr val="FF6600"/>
              </a:solidFill>
              <a:latin typeface="Raleway" pitchFamily="2" charset="0"/>
            </a:endParaRPr>
          </a:p>
        </p:txBody>
      </p:sp>
      <p:sp>
        <p:nvSpPr>
          <p:cNvPr id="37" name="TextBox 36">
            <a:extLst>
              <a:ext uri="{FF2B5EF4-FFF2-40B4-BE49-F238E27FC236}">
                <a16:creationId xmlns:a16="http://schemas.microsoft.com/office/drawing/2014/main" id="{2A43E596-F8D4-9322-A908-536DC867D1F6}"/>
              </a:ext>
            </a:extLst>
          </p:cNvPr>
          <p:cNvSpPr txBox="1"/>
          <p:nvPr/>
        </p:nvSpPr>
        <p:spPr bwMode="auto">
          <a:xfrm>
            <a:off x="6691344" y="2680310"/>
            <a:ext cx="1337890" cy="430887"/>
          </a:xfrm>
          <a:prstGeom prst="rect">
            <a:avLst/>
          </a:prstGeom>
          <a:noFill/>
        </p:spPr>
        <p:txBody>
          <a:bodyPr wrap="square">
            <a:spAutoFit/>
          </a:bodyPr>
          <a:lstStyle/>
          <a:p>
            <a:pPr algn="ctr"/>
            <a:r>
              <a:rPr lang="en-US" sz="1100" dirty="0">
                <a:solidFill>
                  <a:schemeClr val="accent3">
                    <a:lumMod val="75000"/>
                  </a:schemeClr>
                </a:solidFill>
                <a:latin typeface="Raleway" pitchFamily="2" charset="0"/>
              </a:rPr>
              <a:t>13’156.86 MWh/year</a:t>
            </a:r>
            <a:endParaRPr lang="en-GB" sz="1100" dirty="0">
              <a:solidFill>
                <a:schemeClr val="accent3">
                  <a:lumMod val="75000"/>
                </a:schemeClr>
              </a:solidFill>
              <a:latin typeface="Raleway" pitchFamily="2" charset="0"/>
            </a:endParaRPr>
          </a:p>
        </p:txBody>
      </p:sp>
      <p:sp>
        <p:nvSpPr>
          <p:cNvPr id="38" name="TextBox 37">
            <a:extLst>
              <a:ext uri="{FF2B5EF4-FFF2-40B4-BE49-F238E27FC236}">
                <a16:creationId xmlns:a16="http://schemas.microsoft.com/office/drawing/2014/main" id="{287BF69E-6CCF-B0BA-99C1-E9FEDA8A9E26}"/>
              </a:ext>
            </a:extLst>
          </p:cNvPr>
          <p:cNvSpPr txBox="1"/>
          <p:nvPr/>
        </p:nvSpPr>
        <p:spPr bwMode="auto">
          <a:xfrm>
            <a:off x="10067288" y="4137282"/>
            <a:ext cx="1429311" cy="430887"/>
          </a:xfrm>
          <a:prstGeom prst="rect">
            <a:avLst/>
          </a:prstGeom>
          <a:noFill/>
        </p:spPr>
        <p:txBody>
          <a:bodyPr wrap="square">
            <a:spAutoFit/>
          </a:bodyPr>
          <a:lstStyle/>
          <a:p>
            <a:pPr algn="ctr"/>
            <a:r>
              <a:rPr lang="en-US" sz="1100" dirty="0">
                <a:solidFill>
                  <a:schemeClr val="bg2">
                    <a:lumMod val="25000"/>
                  </a:schemeClr>
                </a:solidFill>
                <a:latin typeface="Raleway" pitchFamily="2" charset="0"/>
              </a:rPr>
              <a:t>55’814.86 MWh/year</a:t>
            </a:r>
            <a:endParaRPr lang="en-GB" sz="1100" dirty="0">
              <a:solidFill>
                <a:schemeClr val="bg2">
                  <a:lumMod val="25000"/>
                </a:schemeClr>
              </a:solidFill>
              <a:latin typeface="Raleway" pitchFamily="2" charset="0"/>
            </a:endParaRPr>
          </a:p>
        </p:txBody>
      </p:sp>
      <p:sp>
        <p:nvSpPr>
          <p:cNvPr id="14" name="Right Brace 13">
            <a:extLst>
              <a:ext uri="{FF2B5EF4-FFF2-40B4-BE49-F238E27FC236}">
                <a16:creationId xmlns:a16="http://schemas.microsoft.com/office/drawing/2014/main" id="{0CBCA834-AF15-842D-FC43-F32E5686E4E6}"/>
              </a:ext>
            </a:extLst>
          </p:cNvPr>
          <p:cNvSpPr/>
          <p:nvPr/>
        </p:nvSpPr>
        <p:spPr>
          <a:xfrm rot="5400000">
            <a:off x="3610530" y="4498295"/>
            <a:ext cx="195148" cy="2089007"/>
          </a:xfrm>
          <a:prstGeom prst="rightBrace">
            <a:avLst>
              <a:gd name="adj1" fmla="val 81351"/>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1FF4EBDB-8AA2-B6A8-A373-5172C73969E5}"/>
              </a:ext>
            </a:extLst>
          </p:cNvPr>
          <p:cNvSpPr txBox="1"/>
          <p:nvPr/>
        </p:nvSpPr>
        <p:spPr bwMode="auto">
          <a:xfrm>
            <a:off x="1329523" y="5644406"/>
            <a:ext cx="4589217" cy="523220"/>
          </a:xfrm>
          <a:prstGeom prst="rect">
            <a:avLst/>
          </a:prstGeom>
          <a:noFill/>
        </p:spPr>
        <p:txBody>
          <a:bodyPr wrap="square" rtlCol="0">
            <a:spAutoFit/>
          </a:bodyPr>
          <a:lstStyle/>
          <a:p>
            <a:pPr algn="ctr"/>
            <a:r>
              <a:rPr lang="en-US" sz="1400" b="1" dirty="0">
                <a:solidFill>
                  <a:srgbClr val="C00000"/>
                </a:solidFill>
                <a:latin typeface="Raleway" pitchFamily="2" charset="0"/>
              </a:rPr>
              <a:t>Tertiary Buildings (5%)</a:t>
            </a:r>
          </a:p>
          <a:p>
            <a:pPr algn="ctr"/>
            <a:r>
              <a:rPr lang="en-US" sz="1400" dirty="0">
                <a:solidFill>
                  <a:schemeClr val="bg2">
                    <a:lumMod val="25000"/>
                  </a:schemeClr>
                </a:solidFill>
                <a:latin typeface="Raleway" pitchFamily="2" charset="0"/>
              </a:rPr>
              <a:t>Impact per person (6500 users) = 7,5 MWh/year</a:t>
            </a:r>
            <a:endParaRPr lang="en-GB" sz="1400" dirty="0">
              <a:solidFill>
                <a:schemeClr val="bg2">
                  <a:lumMod val="25000"/>
                </a:schemeClr>
              </a:solidFill>
              <a:latin typeface="Raleway" pitchFamily="2" charset="0"/>
            </a:endParaRPr>
          </a:p>
        </p:txBody>
      </p:sp>
      <p:sp>
        <p:nvSpPr>
          <p:cNvPr id="39" name="TextBox 38">
            <a:extLst>
              <a:ext uri="{FF2B5EF4-FFF2-40B4-BE49-F238E27FC236}">
                <a16:creationId xmlns:a16="http://schemas.microsoft.com/office/drawing/2014/main" id="{40DB15DE-0365-2CFC-F975-4DCCF4ECD3AD}"/>
              </a:ext>
            </a:extLst>
          </p:cNvPr>
          <p:cNvSpPr txBox="1"/>
          <p:nvPr/>
        </p:nvSpPr>
        <p:spPr bwMode="auto">
          <a:xfrm>
            <a:off x="6723694" y="5719430"/>
            <a:ext cx="4926056" cy="307777"/>
          </a:xfrm>
          <a:prstGeom prst="rect">
            <a:avLst/>
          </a:prstGeom>
          <a:noFill/>
        </p:spPr>
        <p:txBody>
          <a:bodyPr wrap="square" rtlCol="0">
            <a:spAutoFit/>
          </a:bodyPr>
          <a:lstStyle/>
          <a:p>
            <a:pPr algn="ctr"/>
            <a:r>
              <a:rPr lang="en-US" sz="1400" b="1" dirty="0">
                <a:solidFill>
                  <a:srgbClr val="C00000"/>
                </a:solidFill>
                <a:latin typeface="Raleway" pitchFamily="2" charset="0"/>
              </a:rPr>
              <a:t>Tertiary Buildings (100%)</a:t>
            </a:r>
          </a:p>
        </p:txBody>
      </p:sp>
      <p:sp>
        <p:nvSpPr>
          <p:cNvPr id="40" name="Right Brace 39">
            <a:extLst>
              <a:ext uri="{FF2B5EF4-FFF2-40B4-BE49-F238E27FC236}">
                <a16:creationId xmlns:a16="http://schemas.microsoft.com/office/drawing/2014/main" id="{06800B31-E257-F621-2DB3-BB9172637205}"/>
              </a:ext>
            </a:extLst>
          </p:cNvPr>
          <p:cNvSpPr/>
          <p:nvPr/>
        </p:nvSpPr>
        <p:spPr>
          <a:xfrm rot="5400000">
            <a:off x="9083795" y="4558953"/>
            <a:ext cx="195148" cy="2089007"/>
          </a:xfrm>
          <a:prstGeom prst="rightBrace">
            <a:avLst>
              <a:gd name="adj1" fmla="val 81351"/>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016084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7D99AA-4DED-4AC0-BF48-F1C9E4D21490}"/>
              </a:ext>
            </a:extLst>
          </p:cNvPr>
          <p:cNvSpPr>
            <a:spLocks noGrp="1"/>
          </p:cNvSpPr>
          <p:nvPr>
            <p:ph type="sldNum" sz="quarter" idx="12"/>
          </p:nvPr>
        </p:nvSpPr>
        <p:spPr>
          <a:xfrm>
            <a:off x="11505413" y="5927587"/>
            <a:ext cx="681254" cy="365125"/>
          </a:xfrm>
        </p:spPr>
        <p:txBody>
          <a:bodyPr/>
          <a:lstStyle/>
          <a:p>
            <a:pPr>
              <a:defRPr/>
            </a:pPr>
            <a:fld id="{934680EF-AB76-4679-9ED9-4F6CD5F4F52F}" type="slidenum">
              <a:rPr lang="fr-FR" smtClean="0"/>
              <a:pPr>
                <a:defRPr/>
              </a:pPr>
              <a:t>5</a:t>
            </a:fld>
            <a:endParaRPr lang="fr-FR" dirty="0"/>
          </a:p>
        </p:txBody>
      </p:sp>
      <p:pic>
        <p:nvPicPr>
          <p:cNvPr id="4" name="Picture 3">
            <a:extLst>
              <a:ext uri="{FF2B5EF4-FFF2-40B4-BE49-F238E27FC236}">
                <a16:creationId xmlns:a16="http://schemas.microsoft.com/office/drawing/2014/main" id="{52082B73-A3CC-7BFA-92E2-C0AFB7E40CFA}"/>
              </a:ext>
            </a:extLst>
          </p:cNvPr>
          <p:cNvPicPr>
            <a:picLocks noChangeAspect="1"/>
          </p:cNvPicPr>
          <p:nvPr/>
        </p:nvPicPr>
        <p:blipFill rotWithShape="1">
          <a:blip r:embed="rId3">
            <a:alphaModFix amt="20000"/>
            <a:extLst>
              <a:ext uri="{28A0092B-C50C-407E-A947-70E740481C1C}">
                <a14:useLocalDpi xmlns:a14="http://schemas.microsoft.com/office/drawing/2010/main" val="0"/>
              </a:ext>
            </a:extLst>
          </a:blip>
          <a:srcRect b="3809"/>
          <a:stretch/>
        </p:blipFill>
        <p:spPr>
          <a:xfrm>
            <a:off x="0" y="-243408"/>
            <a:ext cx="12192000" cy="6596739"/>
          </a:xfrm>
          <a:custGeom>
            <a:avLst/>
            <a:gdLst/>
            <a:ahLst/>
            <a:cxnLst/>
            <a:rect l="l" t="t" r="r" b="b"/>
            <a:pathLst>
              <a:path w="12192000" h="6858002">
                <a:moveTo>
                  <a:pt x="5307101" y="6857999"/>
                </a:moveTo>
                <a:lnTo>
                  <a:pt x="12192000" y="6857999"/>
                </a:lnTo>
                <a:lnTo>
                  <a:pt x="12192000" y="6858002"/>
                </a:lnTo>
                <a:lnTo>
                  <a:pt x="5307088" y="6858002"/>
                </a:lnTo>
                <a:close/>
                <a:moveTo>
                  <a:pt x="0" y="0"/>
                </a:moveTo>
                <a:lnTo>
                  <a:pt x="12192000" y="0"/>
                </a:lnTo>
                <a:lnTo>
                  <a:pt x="12192000" y="6277972"/>
                </a:lnTo>
                <a:lnTo>
                  <a:pt x="12152890" y="6290206"/>
                </a:lnTo>
                <a:cubicBezTo>
                  <a:pt x="12105395" y="6304478"/>
                  <a:pt x="12054092" y="6317152"/>
                  <a:pt x="12009354" y="6315664"/>
                </a:cubicBezTo>
                <a:cubicBezTo>
                  <a:pt x="11994503" y="6311032"/>
                  <a:pt x="11985943" y="6310638"/>
                  <a:pt x="11978968" y="6319390"/>
                </a:cubicBezTo>
                <a:cubicBezTo>
                  <a:pt x="11941764" y="6318961"/>
                  <a:pt x="11901790" y="6339612"/>
                  <a:pt x="11878895" y="6327233"/>
                </a:cubicBezTo>
                <a:cubicBezTo>
                  <a:pt x="11878918" y="6346592"/>
                  <a:pt x="11826486" y="6319151"/>
                  <a:pt x="11814979" y="6337141"/>
                </a:cubicBezTo>
                <a:cubicBezTo>
                  <a:pt x="11820607" y="6367517"/>
                  <a:pt x="11727668" y="6353622"/>
                  <a:pt x="11687508" y="6364470"/>
                </a:cubicBezTo>
                <a:cubicBezTo>
                  <a:pt x="11692944" y="6381370"/>
                  <a:pt x="11638976" y="6383664"/>
                  <a:pt x="11672002" y="6397904"/>
                </a:cubicBezTo>
                <a:cubicBezTo>
                  <a:pt x="11645814" y="6406115"/>
                  <a:pt x="11642999" y="6389784"/>
                  <a:pt x="11629894" y="6384496"/>
                </a:cubicBezTo>
                <a:cubicBezTo>
                  <a:pt x="11597582" y="6386755"/>
                  <a:pt x="11602281" y="6372208"/>
                  <a:pt x="11597728" y="6361596"/>
                </a:cubicBezTo>
                <a:cubicBezTo>
                  <a:pt x="11567716" y="6387703"/>
                  <a:pt x="11505156" y="6361750"/>
                  <a:pt x="11448211" y="6357842"/>
                </a:cubicBezTo>
                <a:cubicBezTo>
                  <a:pt x="11414499" y="6357897"/>
                  <a:pt x="11370196" y="6408532"/>
                  <a:pt x="11336630" y="6383021"/>
                </a:cubicBezTo>
                <a:cubicBezTo>
                  <a:pt x="11316728" y="6389671"/>
                  <a:pt x="11284212" y="6365546"/>
                  <a:pt x="11267820" y="6388199"/>
                </a:cubicBezTo>
                <a:cubicBezTo>
                  <a:pt x="11215412" y="6380118"/>
                  <a:pt x="11199532" y="6391497"/>
                  <a:pt x="11153755" y="6378749"/>
                </a:cubicBezTo>
                <a:cubicBezTo>
                  <a:pt x="11097684" y="6376473"/>
                  <a:pt x="11142086" y="6407848"/>
                  <a:pt x="11063998" y="6397440"/>
                </a:cubicBezTo>
                <a:cubicBezTo>
                  <a:pt x="11028900" y="6406581"/>
                  <a:pt x="10989384" y="6411343"/>
                  <a:pt x="10949261" y="6411271"/>
                </a:cubicBezTo>
                <a:cubicBezTo>
                  <a:pt x="10946808" y="6404413"/>
                  <a:pt x="10928478" y="6413021"/>
                  <a:pt x="10920620" y="6414504"/>
                </a:cubicBezTo>
                <a:cubicBezTo>
                  <a:pt x="10921840" y="6410173"/>
                  <a:pt x="10906289" y="6407257"/>
                  <a:pt x="10899483" y="6410536"/>
                </a:cubicBezTo>
                <a:cubicBezTo>
                  <a:pt x="10774259" y="6419728"/>
                  <a:pt x="10854212" y="6382839"/>
                  <a:pt x="10774590" y="6403309"/>
                </a:cubicBezTo>
                <a:cubicBezTo>
                  <a:pt x="10724638" y="6405843"/>
                  <a:pt x="10739599" y="6355991"/>
                  <a:pt x="10682861" y="6377814"/>
                </a:cubicBezTo>
                <a:cubicBezTo>
                  <a:pt x="10622947" y="6375380"/>
                  <a:pt x="10589912" y="6355504"/>
                  <a:pt x="10530714" y="6366548"/>
                </a:cubicBezTo>
                <a:cubicBezTo>
                  <a:pt x="10474643" y="6364190"/>
                  <a:pt x="10428348" y="6354710"/>
                  <a:pt x="10379097" y="6358630"/>
                </a:cubicBezTo>
                <a:cubicBezTo>
                  <a:pt x="10361622" y="6351880"/>
                  <a:pt x="10344151" y="6348805"/>
                  <a:pt x="10323727" y="6357333"/>
                </a:cubicBezTo>
                <a:cubicBezTo>
                  <a:pt x="10272196" y="6352518"/>
                  <a:pt x="10263446" y="6339056"/>
                  <a:pt x="10227126" y="6348100"/>
                </a:cubicBezTo>
                <a:cubicBezTo>
                  <a:pt x="10196351" y="6318664"/>
                  <a:pt x="10199174" y="6342674"/>
                  <a:pt x="10163542" y="6343141"/>
                </a:cubicBezTo>
                <a:cubicBezTo>
                  <a:pt x="10134376" y="6345476"/>
                  <a:pt x="10177885" y="6359944"/>
                  <a:pt x="10151161" y="6358763"/>
                </a:cubicBezTo>
                <a:cubicBezTo>
                  <a:pt x="10126522" y="6349492"/>
                  <a:pt x="10117113" y="6369683"/>
                  <a:pt x="10092125" y="6358861"/>
                </a:cubicBezTo>
                <a:cubicBezTo>
                  <a:pt x="10107302" y="6344459"/>
                  <a:pt x="10032910" y="6356018"/>
                  <a:pt x="10037958" y="6342614"/>
                </a:cubicBezTo>
                <a:cubicBezTo>
                  <a:pt x="10003046" y="6359008"/>
                  <a:pt x="10003017" y="6334504"/>
                  <a:pt x="9966866" y="6337014"/>
                </a:cubicBezTo>
                <a:cubicBezTo>
                  <a:pt x="9947485" y="6342600"/>
                  <a:pt x="9935606" y="6342702"/>
                  <a:pt x="9924418" y="6333490"/>
                </a:cubicBezTo>
                <a:cubicBezTo>
                  <a:pt x="9834150" y="6361084"/>
                  <a:pt x="9880223" y="6330704"/>
                  <a:pt x="9806001" y="6337361"/>
                </a:cubicBezTo>
                <a:cubicBezTo>
                  <a:pt x="9740686" y="6345638"/>
                  <a:pt x="9670300" y="6348205"/>
                  <a:pt x="9596449" y="6376180"/>
                </a:cubicBezTo>
                <a:cubicBezTo>
                  <a:pt x="9581101" y="6384665"/>
                  <a:pt x="9553986" y="6385744"/>
                  <a:pt x="9535890" y="6378590"/>
                </a:cubicBezTo>
                <a:cubicBezTo>
                  <a:pt x="9532775" y="6377359"/>
                  <a:pt x="9530052" y="6375925"/>
                  <a:pt x="9527805" y="6374334"/>
                </a:cubicBezTo>
                <a:cubicBezTo>
                  <a:pt x="9481894" y="6394749"/>
                  <a:pt x="9464762" y="6381055"/>
                  <a:pt x="9441373" y="6395633"/>
                </a:cubicBezTo>
                <a:cubicBezTo>
                  <a:pt x="9381290" y="6397202"/>
                  <a:pt x="9341618" y="6377583"/>
                  <a:pt x="9320149" y="6390280"/>
                </a:cubicBezTo>
                <a:cubicBezTo>
                  <a:pt x="9291150" y="6386896"/>
                  <a:pt x="9257768" y="6367103"/>
                  <a:pt x="9229488" y="6380382"/>
                </a:cubicBezTo>
                <a:cubicBezTo>
                  <a:pt x="9230007" y="6377216"/>
                  <a:pt x="9227921" y="6376045"/>
                  <a:pt x="9224285" y="6375920"/>
                </a:cubicBezTo>
                <a:lnTo>
                  <a:pt x="9217537" y="6376762"/>
                </a:lnTo>
                <a:lnTo>
                  <a:pt x="9214728" y="6381637"/>
                </a:lnTo>
                <a:cubicBezTo>
                  <a:pt x="9202170" y="6398803"/>
                  <a:pt x="9191484" y="6381138"/>
                  <a:pt x="9161049" y="6384539"/>
                </a:cubicBezTo>
                <a:cubicBezTo>
                  <a:pt x="9146336" y="6385184"/>
                  <a:pt x="9147761" y="6380673"/>
                  <a:pt x="9149697" y="6376552"/>
                </a:cubicBezTo>
                <a:lnTo>
                  <a:pt x="9150803" y="6372240"/>
                </a:lnTo>
                <a:lnTo>
                  <a:pt x="9141448" y="6372359"/>
                </a:lnTo>
                <a:lnTo>
                  <a:pt x="9137486" y="6372055"/>
                </a:lnTo>
                <a:lnTo>
                  <a:pt x="9126952" y="6375163"/>
                </a:lnTo>
                <a:cubicBezTo>
                  <a:pt x="9117353" y="6375502"/>
                  <a:pt x="9107828" y="6372135"/>
                  <a:pt x="9098334" y="6372861"/>
                </a:cubicBezTo>
                <a:cubicBezTo>
                  <a:pt x="9093587" y="6373224"/>
                  <a:pt x="9088847" y="6374610"/>
                  <a:pt x="9084110" y="6377995"/>
                </a:cubicBezTo>
                <a:cubicBezTo>
                  <a:pt x="9105864" y="6390113"/>
                  <a:pt x="9028073" y="6387966"/>
                  <a:pt x="9039515" y="6400351"/>
                </a:cubicBezTo>
                <a:cubicBezTo>
                  <a:pt x="8997651" y="6388705"/>
                  <a:pt x="9009590" y="6412472"/>
                  <a:pt x="8973305" y="6414442"/>
                </a:cubicBezTo>
                <a:cubicBezTo>
                  <a:pt x="8951781" y="6411385"/>
                  <a:pt x="8940212" y="6412734"/>
                  <a:pt x="8933861" y="6423031"/>
                </a:cubicBezTo>
                <a:cubicBezTo>
                  <a:pt x="8832841" y="6407267"/>
                  <a:pt x="8892362" y="6431116"/>
                  <a:pt x="8817130" y="6433703"/>
                </a:cubicBezTo>
                <a:cubicBezTo>
                  <a:pt x="8749745" y="6433633"/>
                  <a:pt x="8680232" y="6439719"/>
                  <a:pt x="8594947" y="6421586"/>
                </a:cubicBezTo>
                <a:cubicBezTo>
                  <a:pt x="8575919" y="6415227"/>
                  <a:pt x="8549096" y="6417484"/>
                  <a:pt x="8535041" y="6426626"/>
                </a:cubicBezTo>
                <a:cubicBezTo>
                  <a:pt x="8532621" y="6428200"/>
                  <a:pt x="8530681" y="6429922"/>
                  <a:pt x="8529279" y="6431739"/>
                </a:cubicBezTo>
                <a:cubicBezTo>
                  <a:pt x="8474783" y="6417534"/>
                  <a:pt x="8464858" y="6432901"/>
                  <a:pt x="8435056" y="6421613"/>
                </a:cubicBezTo>
                <a:cubicBezTo>
                  <a:pt x="8376022" y="6427411"/>
                  <a:pt x="8347129" y="6451271"/>
                  <a:pt x="8320108" y="6441573"/>
                </a:cubicBezTo>
                <a:cubicBezTo>
                  <a:pt x="8293638" y="6448387"/>
                  <a:pt x="8270932" y="6471649"/>
                  <a:pt x="8237020" y="6462216"/>
                </a:cubicBezTo>
                <a:cubicBezTo>
                  <a:pt x="8245222" y="6474245"/>
                  <a:pt x="8197387" y="6460392"/>
                  <a:pt x="8188860" y="6471379"/>
                </a:cubicBezTo>
                <a:cubicBezTo>
                  <a:pt x="8184024" y="6480393"/>
                  <a:pt x="8168383" y="6478291"/>
                  <a:pt x="8155558" y="6480722"/>
                </a:cubicBezTo>
                <a:cubicBezTo>
                  <a:pt x="8144819" y="6489457"/>
                  <a:pt x="8082218" y="6493172"/>
                  <a:pt x="8061412" y="6490111"/>
                </a:cubicBezTo>
                <a:cubicBezTo>
                  <a:pt x="8004043" y="6475925"/>
                  <a:pt x="7947523" y="6510024"/>
                  <a:pt x="7901437" y="6499659"/>
                </a:cubicBezTo>
                <a:cubicBezTo>
                  <a:pt x="7888774" y="6499544"/>
                  <a:pt x="7877960" y="6500846"/>
                  <a:pt x="7868353" y="6503024"/>
                </a:cubicBezTo>
                <a:lnTo>
                  <a:pt x="7843779" y="6511212"/>
                </a:lnTo>
                <a:lnTo>
                  <a:pt x="7841448" y="6517728"/>
                </a:lnTo>
                <a:lnTo>
                  <a:pt x="7823871" y="6520429"/>
                </a:lnTo>
                <a:lnTo>
                  <a:pt x="7820005" y="6522254"/>
                </a:lnTo>
                <a:cubicBezTo>
                  <a:pt x="7812641" y="6525763"/>
                  <a:pt x="7805193" y="6529063"/>
                  <a:pt x="7797020" y="6531612"/>
                </a:cubicBezTo>
                <a:cubicBezTo>
                  <a:pt x="7782159" y="6505259"/>
                  <a:pt x="7725050" y="6548941"/>
                  <a:pt x="7727879" y="6524102"/>
                </a:cubicBezTo>
                <a:cubicBezTo>
                  <a:pt x="7680386" y="6533519"/>
                  <a:pt x="7695538" y="6507405"/>
                  <a:pt x="7659324" y="6537474"/>
                </a:cubicBezTo>
                <a:cubicBezTo>
                  <a:pt x="7566636" y="6535069"/>
                  <a:pt x="7462452" y="6568928"/>
                  <a:pt x="7374068" y="6552862"/>
                </a:cubicBezTo>
                <a:cubicBezTo>
                  <a:pt x="7393454" y="6562410"/>
                  <a:pt x="7373124" y="6578225"/>
                  <a:pt x="7346163" y="6577609"/>
                </a:cubicBezTo>
                <a:cubicBezTo>
                  <a:pt x="7419349" y="6615756"/>
                  <a:pt x="7219942" y="6557562"/>
                  <a:pt x="7235023" y="6591880"/>
                </a:cubicBezTo>
                <a:cubicBezTo>
                  <a:pt x="7203144" y="6564271"/>
                  <a:pt x="7057485" y="6539224"/>
                  <a:pt x="7039074" y="6572474"/>
                </a:cubicBezTo>
                <a:cubicBezTo>
                  <a:pt x="6966094" y="6582775"/>
                  <a:pt x="6893201" y="6571018"/>
                  <a:pt x="6833428" y="6596853"/>
                </a:cubicBezTo>
                <a:cubicBezTo>
                  <a:pt x="6827113" y="6593647"/>
                  <a:pt x="6820080" y="6591377"/>
                  <a:pt x="6812583" y="6589775"/>
                </a:cubicBezTo>
                <a:lnTo>
                  <a:pt x="6790242" y="6586880"/>
                </a:lnTo>
                <a:lnTo>
                  <a:pt x="6787846" y="6588046"/>
                </a:lnTo>
                <a:cubicBezTo>
                  <a:pt x="6776461" y="6590858"/>
                  <a:pt x="6768832" y="6590687"/>
                  <a:pt x="6762881" y="6589201"/>
                </a:cubicBezTo>
                <a:lnTo>
                  <a:pt x="6756732" y="6586412"/>
                </a:lnTo>
                <a:lnTo>
                  <a:pt x="6739390" y="6586250"/>
                </a:lnTo>
                <a:lnTo>
                  <a:pt x="6704653" y="6583365"/>
                </a:lnTo>
                <a:lnTo>
                  <a:pt x="6698694" y="6585233"/>
                </a:lnTo>
                <a:lnTo>
                  <a:pt x="6647142" y="6584630"/>
                </a:lnTo>
                <a:lnTo>
                  <a:pt x="6646688" y="6585765"/>
                </a:lnTo>
                <a:cubicBezTo>
                  <a:pt x="6644494" y="6588296"/>
                  <a:pt x="6640660" y="6590137"/>
                  <a:pt x="6633278" y="6590589"/>
                </a:cubicBezTo>
                <a:cubicBezTo>
                  <a:pt x="6648367" y="6606646"/>
                  <a:pt x="6630160" y="6597288"/>
                  <a:pt x="6607065" y="6597202"/>
                </a:cubicBezTo>
                <a:cubicBezTo>
                  <a:pt x="6625347" y="6622121"/>
                  <a:pt x="6557475" y="6611760"/>
                  <a:pt x="6549804" y="6626596"/>
                </a:cubicBezTo>
                <a:cubicBezTo>
                  <a:pt x="6532425" y="6625972"/>
                  <a:pt x="6514382" y="6625766"/>
                  <a:pt x="6496083" y="6626095"/>
                </a:cubicBezTo>
                <a:lnTo>
                  <a:pt x="6485389" y="6626617"/>
                </a:lnTo>
                <a:lnTo>
                  <a:pt x="6485223" y="6626886"/>
                </a:lnTo>
                <a:cubicBezTo>
                  <a:pt x="6483001" y="6627550"/>
                  <a:pt x="6479520" y="6627927"/>
                  <a:pt x="6474035" y="6627950"/>
                </a:cubicBezTo>
                <a:lnTo>
                  <a:pt x="6465888" y="6627571"/>
                </a:lnTo>
                <a:lnTo>
                  <a:pt x="6445139" y="6628585"/>
                </a:lnTo>
                <a:lnTo>
                  <a:pt x="6438312" y="6630646"/>
                </a:lnTo>
                <a:cubicBezTo>
                  <a:pt x="6417397" y="6642787"/>
                  <a:pt x="6447851" y="6675286"/>
                  <a:pt x="6392168" y="6665569"/>
                </a:cubicBezTo>
                <a:cubicBezTo>
                  <a:pt x="6343510" y="6677589"/>
                  <a:pt x="6330169" y="6701494"/>
                  <a:pt x="6272304" y="6700835"/>
                </a:cubicBezTo>
                <a:cubicBezTo>
                  <a:pt x="6226827" y="6712160"/>
                  <a:pt x="6194756" y="6728533"/>
                  <a:pt x="6150447" y="6732895"/>
                </a:cubicBezTo>
                <a:cubicBezTo>
                  <a:pt x="6140653" y="6742032"/>
                  <a:pt x="6128186" y="6747742"/>
                  <a:pt x="6104787" y="6743117"/>
                </a:cubicBezTo>
                <a:cubicBezTo>
                  <a:pt x="6064916" y="6755994"/>
                  <a:pt x="6067350" y="6769968"/>
                  <a:pt x="6030197" y="6767449"/>
                </a:cubicBezTo>
                <a:cubicBezTo>
                  <a:pt x="6025714" y="6799897"/>
                  <a:pt x="6010615" y="6777056"/>
                  <a:pt x="5980285" y="6782421"/>
                </a:cubicBezTo>
                <a:cubicBezTo>
                  <a:pt x="5954036" y="6784991"/>
                  <a:pt x="5980131" y="6764424"/>
                  <a:pt x="5958496" y="6769874"/>
                </a:cubicBezTo>
                <a:cubicBezTo>
                  <a:pt x="5944505" y="6782527"/>
                  <a:pt x="5921893" y="6765237"/>
                  <a:pt x="5908732" y="6779393"/>
                </a:cubicBezTo>
                <a:cubicBezTo>
                  <a:pt x="5931989" y="6790347"/>
                  <a:pt x="5860959" y="6791681"/>
                  <a:pt x="5874963" y="6803355"/>
                </a:cubicBezTo>
                <a:cubicBezTo>
                  <a:pt x="5833647" y="6793755"/>
                  <a:pt x="5851456" y="6816602"/>
                  <a:pt x="5819199" y="6820147"/>
                </a:cubicBezTo>
                <a:cubicBezTo>
                  <a:pt x="5798819" y="6818094"/>
                  <a:pt x="5788750" y="6819934"/>
                  <a:pt x="5786035" y="6830341"/>
                </a:cubicBezTo>
                <a:cubicBezTo>
                  <a:pt x="5689973" y="6819312"/>
                  <a:pt x="5750863" y="6840131"/>
                  <a:pt x="5683543" y="6846008"/>
                </a:cubicBezTo>
                <a:cubicBezTo>
                  <a:pt x="5622546" y="6848924"/>
                  <a:pt x="5561433" y="6857988"/>
                  <a:pt x="5478912" y="6843932"/>
                </a:cubicBezTo>
                <a:cubicBezTo>
                  <a:pt x="5459815" y="6838522"/>
                  <a:pt x="5436209" y="6841929"/>
                  <a:pt x="5426182" y="6851543"/>
                </a:cubicBezTo>
                <a:cubicBezTo>
                  <a:pt x="5424458" y="6853198"/>
                  <a:pt x="5423209" y="6854977"/>
                  <a:pt x="5422476" y="6856827"/>
                </a:cubicBezTo>
                <a:cubicBezTo>
                  <a:pt x="5368974" y="6845270"/>
                  <a:pt x="5364519" y="6860824"/>
                  <a:pt x="5334223" y="6851042"/>
                </a:cubicBezTo>
                <a:lnTo>
                  <a:pt x="5307101" y="6857999"/>
                </a:lnTo>
                <a:lnTo>
                  <a:pt x="0" y="6857999"/>
                </a:lnTo>
                <a:lnTo>
                  <a:pt x="0" y="2143233"/>
                </a:lnTo>
                <a:lnTo>
                  <a:pt x="23798" y="2139906"/>
                </a:lnTo>
                <a:cubicBezTo>
                  <a:pt x="74043" y="2136293"/>
                  <a:pt x="38977" y="2165571"/>
                  <a:pt x="87258" y="2143366"/>
                </a:cubicBezTo>
                <a:cubicBezTo>
                  <a:pt x="122965" y="2137787"/>
                  <a:pt x="117457" y="2188700"/>
                  <a:pt x="156013" y="2163361"/>
                </a:cubicBezTo>
                <a:cubicBezTo>
                  <a:pt x="199419" y="2162157"/>
                  <a:pt x="225310" y="2180084"/>
                  <a:pt x="266777" y="2165405"/>
                </a:cubicBezTo>
                <a:cubicBezTo>
                  <a:pt x="307408" y="2164360"/>
                  <a:pt x="341751" y="2171054"/>
                  <a:pt x="376805" y="2164126"/>
                </a:cubicBezTo>
                <a:cubicBezTo>
                  <a:pt x="390105" y="2169833"/>
                  <a:pt x="403012" y="2171855"/>
                  <a:pt x="416820" y="2162058"/>
                </a:cubicBezTo>
                <a:cubicBezTo>
                  <a:pt x="454441" y="2163754"/>
                  <a:pt x="462164" y="2176725"/>
                  <a:pt x="487366" y="2165444"/>
                </a:cubicBezTo>
                <a:cubicBezTo>
                  <a:pt x="512638" y="2193098"/>
                  <a:pt x="508069" y="2169186"/>
                  <a:pt x="533680" y="2166550"/>
                </a:cubicBezTo>
                <a:cubicBezTo>
                  <a:pt x="554439" y="2162433"/>
                  <a:pt x="521576" y="2150568"/>
                  <a:pt x="540946" y="2150128"/>
                </a:cubicBezTo>
                <a:cubicBezTo>
                  <a:pt x="559671" y="2157928"/>
                  <a:pt x="564313" y="2137102"/>
                  <a:pt x="583453" y="2146439"/>
                </a:cubicBezTo>
                <a:cubicBezTo>
                  <a:pt x="574045" y="2161807"/>
                  <a:pt x="626400" y="2145688"/>
                  <a:pt x="624180" y="2159439"/>
                </a:cubicBezTo>
                <a:cubicBezTo>
                  <a:pt x="647591" y="2140873"/>
                  <a:pt x="650201" y="2165450"/>
                  <a:pt x="675971" y="2160733"/>
                </a:cubicBezTo>
                <a:cubicBezTo>
                  <a:pt x="689339" y="2153950"/>
                  <a:pt x="697882" y="2153126"/>
                  <a:pt x="706914" y="2161686"/>
                </a:cubicBezTo>
                <a:cubicBezTo>
                  <a:pt x="769009" y="2128516"/>
                  <a:pt x="739035" y="2161792"/>
                  <a:pt x="791788" y="2150599"/>
                </a:cubicBezTo>
                <a:cubicBezTo>
                  <a:pt x="837950" y="2138324"/>
                  <a:pt x="852628" y="2155297"/>
                  <a:pt x="902857" y="2122745"/>
                </a:cubicBezTo>
                <a:cubicBezTo>
                  <a:pt x="913016" y="2113301"/>
                  <a:pt x="967730" y="2097173"/>
                  <a:pt x="981959" y="2092815"/>
                </a:cubicBezTo>
                <a:cubicBezTo>
                  <a:pt x="996188" y="2088456"/>
                  <a:pt x="986445" y="2095133"/>
                  <a:pt x="988232" y="2096592"/>
                </a:cubicBezTo>
                <a:cubicBezTo>
                  <a:pt x="1019139" y="2073321"/>
                  <a:pt x="1032924" y="2086016"/>
                  <a:pt x="1048229" y="2069972"/>
                </a:cubicBezTo>
                <a:cubicBezTo>
                  <a:pt x="1091335" y="2064742"/>
                  <a:pt x="1121978" y="2082008"/>
                  <a:pt x="1136098" y="2067967"/>
                </a:cubicBezTo>
                <a:cubicBezTo>
                  <a:pt x="1157340" y="2069596"/>
                  <a:pt x="1183471" y="2087419"/>
                  <a:pt x="1202436" y="2072380"/>
                </a:cubicBezTo>
                <a:cubicBezTo>
                  <a:pt x="1202276" y="2085209"/>
                  <a:pt x="1228778" y="2063479"/>
                  <a:pt x="1239614" y="2072295"/>
                </a:cubicBezTo>
                <a:cubicBezTo>
                  <a:pt x="1247024" y="2079920"/>
                  <a:pt x="1256792" y="2075104"/>
                  <a:pt x="1266687" y="2075072"/>
                </a:cubicBezTo>
                <a:cubicBezTo>
                  <a:pt x="1278018" y="2081364"/>
                  <a:pt x="1322622" y="2073526"/>
                  <a:pt x="1335495" y="2066868"/>
                </a:cubicBezTo>
                <a:cubicBezTo>
                  <a:pt x="1368381" y="2043096"/>
                  <a:pt x="1422617" y="2065011"/>
                  <a:pt x="1449503" y="2046887"/>
                </a:cubicBezTo>
                <a:cubicBezTo>
                  <a:pt x="1458132" y="2044484"/>
                  <a:pt x="1466138" y="2043753"/>
                  <a:pt x="1473714" y="2044066"/>
                </a:cubicBezTo>
                <a:lnTo>
                  <a:pt x="1494279" y="2047336"/>
                </a:lnTo>
                <a:lnTo>
                  <a:pt x="1498838" y="2053057"/>
                </a:lnTo>
                <a:lnTo>
                  <a:pt x="1512113" y="2052421"/>
                </a:lnTo>
                <a:lnTo>
                  <a:pt x="1515595" y="2053441"/>
                </a:lnTo>
                <a:cubicBezTo>
                  <a:pt x="1522236" y="2055416"/>
                  <a:pt x="1528840" y="2057179"/>
                  <a:pt x="1535601" y="2058100"/>
                </a:cubicBezTo>
                <a:cubicBezTo>
                  <a:pt x="1533819" y="2030557"/>
                  <a:pt x="1592812" y="2061403"/>
                  <a:pt x="1579590" y="2038490"/>
                </a:cubicBezTo>
                <a:cubicBezTo>
                  <a:pt x="1616426" y="2038767"/>
                  <a:pt x="1594177" y="2016885"/>
                  <a:pt x="1632661" y="2038680"/>
                </a:cubicBezTo>
                <a:cubicBezTo>
                  <a:pt x="1695112" y="2019618"/>
                  <a:pt x="1728303" y="2044586"/>
                  <a:pt x="1781597" y="2013421"/>
                </a:cubicBezTo>
                <a:cubicBezTo>
                  <a:pt x="1834196" y="2009160"/>
                  <a:pt x="1902538" y="2002271"/>
                  <a:pt x="1942299" y="1995238"/>
                </a:cubicBezTo>
                <a:cubicBezTo>
                  <a:pt x="1987356" y="1969382"/>
                  <a:pt x="2046051" y="1931285"/>
                  <a:pt x="2073776" y="1959306"/>
                </a:cubicBezTo>
                <a:cubicBezTo>
                  <a:pt x="2128486" y="1955797"/>
                  <a:pt x="2173117" y="1931503"/>
                  <a:pt x="2225830" y="1945035"/>
                </a:cubicBezTo>
                <a:cubicBezTo>
                  <a:pt x="2228705" y="1940868"/>
                  <a:pt x="2232493" y="1937453"/>
                  <a:pt x="2236906" y="1934583"/>
                </a:cubicBezTo>
                <a:lnTo>
                  <a:pt x="2250907" y="1927805"/>
                </a:lnTo>
                <a:lnTo>
                  <a:pt x="2253081" y="1928470"/>
                </a:lnTo>
                <a:cubicBezTo>
                  <a:pt x="2262162" y="1929060"/>
                  <a:pt x="2267315" y="1927517"/>
                  <a:pt x="2270720" y="1925037"/>
                </a:cubicBezTo>
                <a:lnTo>
                  <a:pt x="2273667" y="1921293"/>
                </a:lnTo>
                <a:lnTo>
                  <a:pt x="2285482" y="1917998"/>
                </a:lnTo>
                <a:lnTo>
                  <a:pt x="2307986" y="1908982"/>
                </a:lnTo>
                <a:lnTo>
                  <a:pt x="2312921" y="1909665"/>
                </a:lnTo>
                <a:lnTo>
                  <a:pt x="2347989" y="1899756"/>
                </a:lnTo>
                <a:lnTo>
                  <a:pt x="2348816" y="1900744"/>
                </a:lnTo>
                <a:cubicBezTo>
                  <a:pt x="2351467" y="1902733"/>
                  <a:pt x="2354933" y="1903776"/>
                  <a:pt x="2360199" y="1902864"/>
                </a:cubicBezTo>
                <a:cubicBezTo>
                  <a:pt x="2357148" y="1920740"/>
                  <a:pt x="2365381" y="1908616"/>
                  <a:pt x="2381173" y="1904351"/>
                </a:cubicBezTo>
                <a:cubicBezTo>
                  <a:pt x="2379960" y="1931162"/>
                  <a:pt x="2421782" y="1909095"/>
                  <a:pt x="2433782" y="1921696"/>
                </a:cubicBezTo>
                <a:cubicBezTo>
                  <a:pt x="2445411" y="1917959"/>
                  <a:pt x="2457686" y="1914495"/>
                  <a:pt x="2470381" y="1911489"/>
                </a:cubicBezTo>
                <a:lnTo>
                  <a:pt x="2477951" y="1910044"/>
                </a:lnTo>
                <a:lnTo>
                  <a:pt x="2478187" y="1910267"/>
                </a:lnTo>
                <a:cubicBezTo>
                  <a:pt x="2480012" y="1910490"/>
                  <a:pt x="2482569" y="1910217"/>
                  <a:pt x="2486339" y="1909244"/>
                </a:cubicBezTo>
                <a:lnTo>
                  <a:pt x="2491753" y="1907410"/>
                </a:lnTo>
                <a:lnTo>
                  <a:pt x="2506438" y="1904607"/>
                </a:lnTo>
                <a:lnTo>
                  <a:pt x="2512055" y="1905314"/>
                </a:lnTo>
                <a:cubicBezTo>
                  <a:pt x="2531909" y="1912973"/>
                  <a:pt x="2525790" y="1949139"/>
                  <a:pt x="2559550" y="1929886"/>
                </a:cubicBezTo>
                <a:cubicBezTo>
                  <a:pt x="2598368" y="1932405"/>
                  <a:pt x="2618373" y="1952531"/>
                  <a:pt x="2657743" y="1941427"/>
                </a:cubicBezTo>
                <a:cubicBezTo>
                  <a:pt x="2694066" y="1943866"/>
                  <a:pt x="2723489" y="1953496"/>
                  <a:pt x="2755845" y="1949581"/>
                </a:cubicBezTo>
                <a:cubicBezTo>
                  <a:pt x="2766710" y="1956423"/>
                  <a:pt x="2777851" y="1959550"/>
                  <a:pt x="2791790" y="1950948"/>
                </a:cubicBezTo>
                <a:cubicBezTo>
                  <a:pt x="2824975" y="1955867"/>
                  <a:pt x="2829653" y="1969486"/>
                  <a:pt x="2853980" y="1960379"/>
                </a:cubicBezTo>
                <a:cubicBezTo>
                  <a:pt x="2867339" y="1982719"/>
                  <a:pt x="2870664" y="1974650"/>
                  <a:pt x="2881292" y="1969035"/>
                </a:cubicBezTo>
                <a:lnTo>
                  <a:pt x="2882690" y="1968669"/>
                </a:lnTo>
                <a:lnTo>
                  <a:pt x="2884480" y="1971856"/>
                </a:lnTo>
                <a:lnTo>
                  <a:pt x="2889504" y="1973560"/>
                </a:lnTo>
                <a:lnTo>
                  <a:pt x="2904507" y="1973450"/>
                </a:lnTo>
                <a:lnTo>
                  <a:pt x="2910361" y="1972623"/>
                </a:lnTo>
                <a:cubicBezTo>
                  <a:pt x="2914314" y="1972346"/>
                  <a:pt x="2916841" y="1972538"/>
                  <a:pt x="2918476" y="1973085"/>
                </a:cubicBezTo>
                <a:cubicBezTo>
                  <a:pt x="2918519" y="1973172"/>
                  <a:pt x="2918565" y="1973259"/>
                  <a:pt x="2918608" y="1973346"/>
                </a:cubicBezTo>
                <a:lnTo>
                  <a:pt x="2926342" y="1973289"/>
                </a:lnTo>
                <a:cubicBezTo>
                  <a:pt x="2939546" y="1972624"/>
                  <a:pt x="2952540" y="1971432"/>
                  <a:pt x="2965031" y="1969856"/>
                </a:cubicBezTo>
                <a:cubicBezTo>
                  <a:pt x="2971305" y="1984385"/>
                  <a:pt x="3019698" y="1970246"/>
                  <a:pt x="3007773" y="1996347"/>
                </a:cubicBezTo>
                <a:cubicBezTo>
                  <a:pt x="3024413" y="1995002"/>
                  <a:pt x="3037063" y="1984582"/>
                  <a:pt x="3026997" y="2001580"/>
                </a:cubicBezTo>
                <a:cubicBezTo>
                  <a:pt x="3032338" y="2001634"/>
                  <a:pt x="3035193" y="2003280"/>
                  <a:pt x="3036901" y="2005710"/>
                </a:cubicBezTo>
                <a:lnTo>
                  <a:pt x="3037285" y="2006829"/>
                </a:lnTo>
                <a:lnTo>
                  <a:pt x="3074407" y="2003411"/>
                </a:lnTo>
                <a:lnTo>
                  <a:pt x="3078795" y="2004969"/>
                </a:lnTo>
                <a:lnTo>
                  <a:pt x="3103685" y="2000166"/>
                </a:lnTo>
                <a:lnTo>
                  <a:pt x="3116175" y="1999058"/>
                </a:lnTo>
                <a:lnTo>
                  <a:pt x="3120468" y="1995915"/>
                </a:lnTo>
                <a:cubicBezTo>
                  <a:pt x="3124679" y="1994091"/>
                  <a:pt x="3130170" y="1993504"/>
                  <a:pt x="3138514" y="1995716"/>
                </a:cubicBezTo>
                <a:lnTo>
                  <a:pt x="3140299" y="1996760"/>
                </a:lnTo>
                <a:lnTo>
                  <a:pt x="3156256" y="1992625"/>
                </a:lnTo>
                <a:cubicBezTo>
                  <a:pt x="3161579" y="1990603"/>
                  <a:pt x="3166532" y="1987932"/>
                  <a:pt x="3170922" y="1984357"/>
                </a:cubicBezTo>
                <a:cubicBezTo>
                  <a:pt x="3215296" y="2007127"/>
                  <a:pt x="3279153" y="1979394"/>
                  <a:pt x="3332263" y="1985792"/>
                </a:cubicBezTo>
                <a:cubicBezTo>
                  <a:pt x="3365071" y="1970632"/>
                  <a:pt x="3439000" y="1997025"/>
                  <a:pt x="3460591" y="1967471"/>
                </a:cubicBezTo>
                <a:cubicBezTo>
                  <a:pt x="3451444" y="2002870"/>
                  <a:pt x="3556491" y="1969109"/>
                  <a:pt x="3595015" y="1975790"/>
                </a:cubicBezTo>
                <a:cubicBezTo>
                  <a:pt x="3658347" y="1975113"/>
                  <a:pt x="3722805" y="1993634"/>
                  <a:pt x="3769101" y="1999150"/>
                </a:cubicBezTo>
                <a:cubicBezTo>
                  <a:pt x="3796708" y="2027471"/>
                  <a:pt x="3784478" y="2001987"/>
                  <a:pt x="3819178" y="2008885"/>
                </a:cubicBezTo>
                <a:cubicBezTo>
                  <a:pt x="3815893" y="1984013"/>
                  <a:pt x="3859241" y="2024909"/>
                  <a:pt x="3868628" y="1997548"/>
                </a:cubicBezTo>
                <a:cubicBezTo>
                  <a:pt x="3874646" y="1999671"/>
                  <a:pt x="3880179" y="2002589"/>
                  <a:pt x="3885662" y="2005723"/>
                </a:cubicBezTo>
                <a:lnTo>
                  <a:pt x="3888539" y="2007351"/>
                </a:lnTo>
                <a:lnTo>
                  <a:pt x="3901342" y="2009114"/>
                </a:lnTo>
                <a:lnTo>
                  <a:pt x="3903349" y="2015552"/>
                </a:lnTo>
                <a:lnTo>
                  <a:pt x="3921468" y="2022461"/>
                </a:lnTo>
                <a:cubicBezTo>
                  <a:pt x="3928503" y="2024132"/>
                  <a:pt x="3936363" y="2024854"/>
                  <a:pt x="3945480" y="2024047"/>
                </a:cubicBezTo>
                <a:cubicBezTo>
                  <a:pt x="3978176" y="2011092"/>
                  <a:pt x="4020619" y="2042364"/>
                  <a:pt x="4061250" y="2024945"/>
                </a:cubicBezTo>
                <a:cubicBezTo>
                  <a:pt x="4076090" y="2020726"/>
                  <a:pt x="4121392" y="2021057"/>
                  <a:pt x="4129570" y="2029272"/>
                </a:cubicBezTo>
                <a:cubicBezTo>
                  <a:pt x="4138935" y="2031020"/>
                  <a:pt x="4150099" y="2028050"/>
                  <a:pt x="4154036" y="2036868"/>
                </a:cubicBezTo>
                <a:cubicBezTo>
                  <a:pt x="4160735" y="2047472"/>
                  <a:pt x="4194512" y="2030907"/>
                  <a:pt x="4189204" y="2043474"/>
                </a:cubicBezTo>
                <a:cubicBezTo>
                  <a:pt x="4213171" y="2032123"/>
                  <a:pt x="4230703" y="2054320"/>
                  <a:pt x="4250119" y="2059743"/>
                </a:cubicBezTo>
                <a:cubicBezTo>
                  <a:pt x="4259612" y="2054119"/>
                  <a:pt x="4269863" y="2056925"/>
                  <a:pt x="4283096" y="2061464"/>
                </a:cubicBezTo>
                <a:lnTo>
                  <a:pt x="4301210" y="2067352"/>
                </a:lnTo>
                <a:lnTo>
                  <a:pt x="4308819" y="2066758"/>
                </a:lnTo>
                <a:cubicBezTo>
                  <a:pt x="4318024" y="2066868"/>
                  <a:pt x="4326429" y="2067593"/>
                  <a:pt x="4333907" y="2068098"/>
                </a:cubicBezTo>
                <a:lnTo>
                  <a:pt x="4348284" y="2068116"/>
                </a:lnTo>
                <a:lnTo>
                  <a:pt x="4354009" y="2067847"/>
                </a:lnTo>
                <a:lnTo>
                  <a:pt x="4366647" y="2061827"/>
                </a:lnTo>
                <a:lnTo>
                  <a:pt x="4383151" y="2064242"/>
                </a:lnTo>
                <a:lnTo>
                  <a:pt x="4401354" y="2058245"/>
                </a:lnTo>
                <a:cubicBezTo>
                  <a:pt x="4402457" y="2059998"/>
                  <a:pt x="4403942" y="2061629"/>
                  <a:pt x="4405765" y="2063081"/>
                </a:cubicBezTo>
                <a:lnTo>
                  <a:pt x="4420601" y="2068011"/>
                </a:lnTo>
                <a:lnTo>
                  <a:pt x="4433312" y="2062239"/>
                </a:lnTo>
                <a:cubicBezTo>
                  <a:pt x="4433913" y="2071826"/>
                  <a:pt x="4448053" y="2061159"/>
                  <a:pt x="4459938" y="2058655"/>
                </a:cubicBezTo>
                <a:lnTo>
                  <a:pt x="4467257" y="2059536"/>
                </a:lnTo>
                <a:lnTo>
                  <a:pt x="4492833" y="2051951"/>
                </a:lnTo>
                <a:cubicBezTo>
                  <a:pt x="4506830" y="2048890"/>
                  <a:pt x="4520326" y="2046915"/>
                  <a:pt x="4533444" y="2045543"/>
                </a:cubicBezTo>
                <a:lnTo>
                  <a:pt x="4579902" y="2042473"/>
                </a:lnTo>
                <a:lnTo>
                  <a:pt x="4593061" y="2036537"/>
                </a:lnTo>
                <a:cubicBezTo>
                  <a:pt x="4623093" y="2030020"/>
                  <a:pt x="4659310" y="2036776"/>
                  <a:pt x="4678455" y="2022033"/>
                </a:cubicBezTo>
                <a:cubicBezTo>
                  <a:pt x="4686902" y="2019123"/>
                  <a:pt x="4694854" y="2017915"/>
                  <a:pt x="4702453" y="2017770"/>
                </a:cubicBezTo>
                <a:lnTo>
                  <a:pt x="4723263" y="2019792"/>
                </a:lnTo>
                <a:lnTo>
                  <a:pt x="4728248" y="2025217"/>
                </a:lnTo>
                <a:lnTo>
                  <a:pt x="4741475" y="2023784"/>
                </a:lnTo>
                <a:lnTo>
                  <a:pt x="4745033" y="2024591"/>
                </a:lnTo>
                <a:cubicBezTo>
                  <a:pt x="4751823" y="2026159"/>
                  <a:pt x="4758560" y="2027516"/>
                  <a:pt x="4765390" y="2028029"/>
                </a:cubicBezTo>
                <a:cubicBezTo>
                  <a:pt x="4761540" y="2000715"/>
                  <a:pt x="4822843" y="2027885"/>
                  <a:pt x="4807902" y="2005868"/>
                </a:cubicBezTo>
                <a:cubicBezTo>
                  <a:pt x="4844760" y="2003930"/>
                  <a:pt x="4820870" y="1983482"/>
                  <a:pt x="4860989" y="2002871"/>
                </a:cubicBezTo>
                <a:cubicBezTo>
                  <a:pt x="4922008" y="1980146"/>
                  <a:pt x="5009783" y="1987933"/>
                  <a:pt x="5060738" y="1953707"/>
                </a:cubicBezTo>
                <a:cubicBezTo>
                  <a:pt x="5113014" y="1946308"/>
                  <a:pt x="5135414" y="1967863"/>
                  <a:pt x="5174646" y="1958475"/>
                </a:cubicBezTo>
                <a:cubicBezTo>
                  <a:pt x="5181576" y="1926245"/>
                  <a:pt x="5266302" y="1871146"/>
                  <a:pt x="5296127" y="1897377"/>
                </a:cubicBezTo>
                <a:cubicBezTo>
                  <a:pt x="5350570" y="1890601"/>
                  <a:pt x="5393378" y="1863736"/>
                  <a:pt x="5447102" y="1874045"/>
                </a:cubicBezTo>
                <a:cubicBezTo>
                  <a:pt x="5449663" y="1869724"/>
                  <a:pt x="5453194" y="1866097"/>
                  <a:pt x="5457394" y="1862976"/>
                </a:cubicBezTo>
                <a:lnTo>
                  <a:pt x="5470885" y="1855386"/>
                </a:lnTo>
                <a:lnTo>
                  <a:pt x="5473108" y="1855919"/>
                </a:lnTo>
                <a:cubicBezTo>
                  <a:pt x="5482234" y="1855961"/>
                  <a:pt x="5487271" y="1854115"/>
                  <a:pt x="5490487" y="1851442"/>
                </a:cubicBezTo>
                <a:lnTo>
                  <a:pt x="5493156" y="1847537"/>
                </a:lnTo>
                <a:lnTo>
                  <a:pt x="5504724" y="1843550"/>
                </a:lnTo>
                <a:lnTo>
                  <a:pt x="5526552" y="1833223"/>
                </a:lnTo>
                <a:lnTo>
                  <a:pt x="5531534" y="1833606"/>
                </a:lnTo>
                <a:lnTo>
                  <a:pt x="5565857" y="1821637"/>
                </a:lnTo>
                <a:lnTo>
                  <a:pt x="5566758" y="1822571"/>
                </a:lnTo>
                <a:cubicBezTo>
                  <a:pt x="5569560" y="1824391"/>
                  <a:pt x="5573104" y="1825220"/>
                  <a:pt x="5578300" y="1823998"/>
                </a:cubicBezTo>
                <a:cubicBezTo>
                  <a:pt x="5576590" y="1841977"/>
                  <a:pt x="5583913" y="1829412"/>
                  <a:pt x="5599385" y="1824219"/>
                </a:cubicBezTo>
                <a:cubicBezTo>
                  <a:pt x="5600181" y="1850985"/>
                  <a:pt x="5640346" y="1826505"/>
                  <a:pt x="5653291" y="1838330"/>
                </a:cubicBezTo>
                <a:cubicBezTo>
                  <a:pt x="5664639" y="1833911"/>
                  <a:pt x="5676656" y="1829727"/>
                  <a:pt x="5689123" y="1825972"/>
                </a:cubicBezTo>
                <a:lnTo>
                  <a:pt x="5696583" y="1824080"/>
                </a:lnTo>
                <a:lnTo>
                  <a:pt x="5696836" y="1824287"/>
                </a:lnTo>
                <a:cubicBezTo>
                  <a:pt x="5698678" y="1824400"/>
                  <a:pt x="5701213" y="1823974"/>
                  <a:pt x="5704910" y="1822779"/>
                </a:cubicBezTo>
                <a:lnTo>
                  <a:pt x="5710186" y="1820629"/>
                </a:lnTo>
                <a:lnTo>
                  <a:pt x="5724662" y="1816957"/>
                </a:lnTo>
                <a:lnTo>
                  <a:pt x="5730330" y="1817323"/>
                </a:lnTo>
                <a:lnTo>
                  <a:pt x="5733569" y="1819818"/>
                </a:lnTo>
                <a:lnTo>
                  <a:pt x="5734751" y="1819150"/>
                </a:lnTo>
                <a:cubicBezTo>
                  <a:pt x="5742385" y="1811473"/>
                  <a:pt x="5741789" y="1803283"/>
                  <a:pt x="5765286" y="1820584"/>
                </a:cubicBezTo>
                <a:cubicBezTo>
                  <a:pt x="5784532" y="1806446"/>
                  <a:pt x="5795499" y="1817814"/>
                  <a:pt x="5829951" y="1814425"/>
                </a:cubicBezTo>
                <a:cubicBezTo>
                  <a:pt x="5839381" y="1803221"/>
                  <a:pt x="5851644" y="1803437"/>
                  <a:pt x="5865400" y="1807121"/>
                </a:cubicBezTo>
                <a:cubicBezTo>
                  <a:pt x="5894873" y="1795832"/>
                  <a:pt x="5927910" y="1797657"/>
                  <a:pt x="5964230" y="1791246"/>
                </a:cubicBezTo>
                <a:cubicBezTo>
                  <a:pt x="5997095" y="1771694"/>
                  <a:pt x="6025977" y="1785382"/>
                  <a:pt x="6064751" y="1778450"/>
                </a:cubicBezTo>
                <a:cubicBezTo>
                  <a:pt x="6088334" y="1752766"/>
                  <a:pt x="6099508" y="1787374"/>
                  <a:pt x="6122352" y="1789671"/>
                </a:cubicBezTo>
                <a:lnTo>
                  <a:pt x="6128122" y="1788981"/>
                </a:lnTo>
                <a:lnTo>
                  <a:pt x="6141014" y="1782915"/>
                </a:lnTo>
                <a:lnTo>
                  <a:pt x="6145388" y="1779947"/>
                </a:lnTo>
                <a:cubicBezTo>
                  <a:pt x="6148578" y="1778158"/>
                  <a:pt x="6150926" y="1777299"/>
                  <a:pt x="6152799" y="1777068"/>
                </a:cubicBezTo>
                <a:lnTo>
                  <a:pt x="6153131" y="1777217"/>
                </a:lnTo>
                <a:lnTo>
                  <a:pt x="6159777" y="1774090"/>
                </a:lnTo>
                <a:cubicBezTo>
                  <a:pt x="6170646" y="1768312"/>
                  <a:pt x="6180893" y="1762216"/>
                  <a:pt x="6190386" y="1756022"/>
                </a:cubicBezTo>
                <a:cubicBezTo>
                  <a:pt x="6207960" y="1764717"/>
                  <a:pt x="6238019" y="1734533"/>
                  <a:pt x="6249518" y="1759399"/>
                </a:cubicBezTo>
                <a:cubicBezTo>
                  <a:pt x="6262790" y="1751731"/>
                  <a:pt x="6265029" y="1738657"/>
                  <a:pt x="6270527" y="1755769"/>
                </a:cubicBezTo>
                <a:cubicBezTo>
                  <a:pt x="6275192" y="1753681"/>
                  <a:pt x="6279041" y="1753811"/>
                  <a:pt x="6282550" y="1755003"/>
                </a:cubicBezTo>
                <a:lnTo>
                  <a:pt x="6283816" y="1755712"/>
                </a:lnTo>
                <a:lnTo>
                  <a:pt x="6313084" y="1738281"/>
                </a:lnTo>
                <a:lnTo>
                  <a:pt x="6318182" y="1737732"/>
                </a:lnTo>
                <a:lnTo>
                  <a:pt x="6335709" y="1724111"/>
                </a:lnTo>
                <a:lnTo>
                  <a:pt x="6345588" y="1718279"/>
                </a:lnTo>
                <a:lnTo>
                  <a:pt x="6346673" y="1714145"/>
                </a:lnTo>
                <a:cubicBezTo>
                  <a:pt x="6348796" y="1711062"/>
                  <a:pt x="6353055" y="1708421"/>
                  <a:pt x="6362126" y="1706799"/>
                </a:cubicBezTo>
                <a:lnTo>
                  <a:pt x="6364545" y="1706892"/>
                </a:lnTo>
                <a:cubicBezTo>
                  <a:pt x="6367637" y="1703281"/>
                  <a:pt x="6424942" y="1698254"/>
                  <a:pt x="6464076" y="1679171"/>
                </a:cubicBezTo>
                <a:cubicBezTo>
                  <a:pt x="6504464" y="1655724"/>
                  <a:pt x="6547114" y="1618110"/>
                  <a:pt x="6599352" y="1592397"/>
                </a:cubicBezTo>
                <a:cubicBezTo>
                  <a:pt x="6621028" y="1623320"/>
                  <a:pt x="6702628" y="1477903"/>
                  <a:pt x="6694106" y="1530854"/>
                </a:cubicBezTo>
                <a:cubicBezTo>
                  <a:pt x="6709146" y="1521510"/>
                  <a:pt x="6782557" y="1496994"/>
                  <a:pt x="6779808" y="1510598"/>
                </a:cubicBezTo>
                <a:cubicBezTo>
                  <a:pt x="6816671" y="1469344"/>
                  <a:pt x="6859225" y="1490432"/>
                  <a:pt x="6910674" y="1458095"/>
                </a:cubicBezTo>
                <a:cubicBezTo>
                  <a:pt x="6958236" y="1468911"/>
                  <a:pt x="6926351" y="1454150"/>
                  <a:pt x="6962144" y="1445637"/>
                </a:cubicBezTo>
                <a:cubicBezTo>
                  <a:pt x="6938512" y="1427780"/>
                  <a:pt x="7010208" y="1442012"/>
                  <a:pt x="6995460" y="1417188"/>
                </a:cubicBezTo>
                <a:lnTo>
                  <a:pt x="7017033" y="1416698"/>
                </a:lnTo>
                <a:lnTo>
                  <a:pt x="7020886" y="1416805"/>
                </a:lnTo>
                <a:lnTo>
                  <a:pt x="7033438" y="1413061"/>
                </a:lnTo>
                <a:lnTo>
                  <a:pt x="7040555" y="1417220"/>
                </a:lnTo>
                <a:lnTo>
                  <a:pt x="7062011" y="1415322"/>
                </a:lnTo>
                <a:cubicBezTo>
                  <a:pt x="7069494" y="1413805"/>
                  <a:pt x="7076899" y="1411231"/>
                  <a:pt x="7084117" y="1406974"/>
                </a:cubicBezTo>
                <a:cubicBezTo>
                  <a:pt x="7101577" y="1383961"/>
                  <a:pt x="7164447" y="1391139"/>
                  <a:pt x="7185047" y="1361519"/>
                </a:cubicBezTo>
                <a:cubicBezTo>
                  <a:pt x="7194363" y="1352352"/>
                  <a:pt x="7233839" y="1334552"/>
                  <a:pt x="7247783" y="1337622"/>
                </a:cubicBezTo>
                <a:cubicBezTo>
                  <a:pt x="7257348" y="1335236"/>
                  <a:pt x="7264529" y="1328498"/>
                  <a:pt x="7275307" y="1333722"/>
                </a:cubicBezTo>
                <a:cubicBezTo>
                  <a:pt x="7289966" y="1339225"/>
                  <a:pt x="7305349" y="1312996"/>
                  <a:pt x="7311261" y="1324795"/>
                </a:cubicBezTo>
                <a:cubicBezTo>
                  <a:pt x="7322509" y="1306494"/>
                  <a:pt x="7356236" y="1316612"/>
                  <a:pt x="7377571" y="1313050"/>
                </a:cubicBezTo>
                <a:cubicBezTo>
                  <a:pt x="7384603" y="1296817"/>
                  <a:pt x="7422434" y="1305349"/>
                  <a:pt x="7461694" y="1290297"/>
                </a:cubicBezTo>
                <a:cubicBezTo>
                  <a:pt x="7468925" y="1271946"/>
                  <a:pt x="7488273" y="1280301"/>
                  <a:pt x="7507193" y="1251613"/>
                </a:cubicBezTo>
                <a:cubicBezTo>
                  <a:pt x="7509613" y="1252526"/>
                  <a:pt x="7512260" y="1253190"/>
                  <a:pt x="7515052" y="1253584"/>
                </a:cubicBezTo>
                <a:cubicBezTo>
                  <a:pt x="7531272" y="1255869"/>
                  <a:pt x="7548775" y="1248744"/>
                  <a:pt x="7554146" y="1237669"/>
                </a:cubicBezTo>
                <a:cubicBezTo>
                  <a:pt x="7587383" y="1195873"/>
                  <a:pt x="7632956" y="1177588"/>
                  <a:pt x="7671846" y="1155347"/>
                </a:cubicBezTo>
                <a:cubicBezTo>
                  <a:pt x="7717626" y="1132532"/>
                  <a:pt x="7704339" y="1170169"/>
                  <a:pt x="7748774" y="1124980"/>
                </a:cubicBezTo>
                <a:cubicBezTo>
                  <a:pt x="7761564" y="1130678"/>
                  <a:pt x="7769446" y="1127888"/>
                  <a:pt x="7779182" y="1118490"/>
                </a:cubicBezTo>
                <a:cubicBezTo>
                  <a:pt x="7801901" y="1108032"/>
                  <a:pt x="7816047" y="1129940"/>
                  <a:pt x="7829932" y="1107346"/>
                </a:cubicBezTo>
                <a:cubicBezTo>
                  <a:pt x="7834286" y="1120482"/>
                  <a:pt x="7877354" y="1093242"/>
                  <a:pt x="7875510" y="1109570"/>
                </a:cubicBezTo>
                <a:cubicBezTo>
                  <a:pt x="7898453" y="1113571"/>
                  <a:pt x="7893102" y="1093377"/>
                  <a:pt x="7914918" y="1096070"/>
                </a:cubicBezTo>
                <a:cubicBezTo>
                  <a:pt x="7933463" y="1091055"/>
                  <a:pt x="7896037" y="1088002"/>
                  <a:pt x="7914188" y="1079287"/>
                </a:cubicBezTo>
                <a:cubicBezTo>
                  <a:pt x="7937737" y="1070775"/>
                  <a:pt x="7922008" y="1049943"/>
                  <a:pt x="7959552" y="1069277"/>
                </a:cubicBezTo>
                <a:cubicBezTo>
                  <a:pt x="7978616" y="1052937"/>
                  <a:pt x="7992226" y="1062990"/>
                  <a:pt x="8029450" y="1055589"/>
                </a:cubicBezTo>
                <a:lnTo>
                  <a:pt x="8038422" y="1049493"/>
                </a:lnTo>
                <a:lnTo>
                  <a:pt x="8053585" y="1058943"/>
                </a:lnTo>
                <a:cubicBezTo>
                  <a:pt x="8061619" y="1062358"/>
                  <a:pt x="8070634" y="1063636"/>
                  <a:pt x="8081474" y="1059840"/>
                </a:cubicBezTo>
                <a:cubicBezTo>
                  <a:pt x="8141491" y="1015057"/>
                  <a:pt x="8090266" y="1080479"/>
                  <a:pt x="8197391" y="1038853"/>
                </a:cubicBezTo>
                <a:cubicBezTo>
                  <a:pt x="8201677" y="1033108"/>
                  <a:pt x="8217224" y="1033020"/>
                  <a:pt x="8218531" y="1038736"/>
                </a:cubicBezTo>
                <a:cubicBezTo>
                  <a:pt x="8224749" y="1034989"/>
                  <a:pt x="8236410" y="1019803"/>
                  <a:pt x="8242405" y="1027800"/>
                </a:cubicBezTo>
                <a:cubicBezTo>
                  <a:pt x="8260401" y="1023020"/>
                  <a:pt x="8277595" y="1016764"/>
                  <a:pt x="8293586" y="1009216"/>
                </a:cubicBezTo>
                <a:lnTo>
                  <a:pt x="8325267" y="990249"/>
                </a:lnTo>
                <a:lnTo>
                  <a:pt x="8335565" y="995156"/>
                </a:lnTo>
                <a:cubicBezTo>
                  <a:pt x="8342208" y="997234"/>
                  <a:pt x="8349366" y="997680"/>
                  <a:pt x="8357350" y="994276"/>
                </a:cubicBezTo>
                <a:cubicBezTo>
                  <a:pt x="8398773" y="957879"/>
                  <a:pt x="8366593" y="1009035"/>
                  <a:pt x="8445003" y="972367"/>
                </a:cubicBezTo>
                <a:cubicBezTo>
                  <a:pt x="8447663" y="967887"/>
                  <a:pt x="8459739" y="966961"/>
                  <a:pt x="8461421" y="971111"/>
                </a:cubicBezTo>
                <a:cubicBezTo>
                  <a:pt x="8465819" y="968000"/>
                  <a:pt x="8473109" y="956137"/>
                  <a:pt x="8478704" y="961712"/>
                </a:cubicBezTo>
                <a:cubicBezTo>
                  <a:pt x="8505565" y="952663"/>
                  <a:pt x="8529238" y="939426"/>
                  <a:pt x="8547429" y="923277"/>
                </a:cubicBezTo>
                <a:cubicBezTo>
                  <a:pt x="8576531" y="919061"/>
                  <a:pt x="8579138" y="912461"/>
                  <a:pt x="8579319" y="905576"/>
                </a:cubicBezTo>
                <a:cubicBezTo>
                  <a:pt x="8579529" y="904096"/>
                  <a:pt x="8579740" y="902618"/>
                  <a:pt x="8579950" y="901139"/>
                </a:cubicBezTo>
                <a:lnTo>
                  <a:pt x="8589038" y="903946"/>
                </a:lnTo>
                <a:cubicBezTo>
                  <a:pt x="8598255" y="904433"/>
                  <a:pt x="8605836" y="900079"/>
                  <a:pt x="8612581" y="893445"/>
                </a:cubicBezTo>
                <a:lnTo>
                  <a:pt x="8620213" y="884417"/>
                </a:lnTo>
                <a:lnTo>
                  <a:pt x="8636849" y="879570"/>
                </a:lnTo>
                <a:cubicBezTo>
                  <a:pt x="8647569" y="875664"/>
                  <a:pt x="8658506" y="871048"/>
                  <a:pt x="8678353" y="868709"/>
                </a:cubicBezTo>
                <a:cubicBezTo>
                  <a:pt x="8676250" y="844726"/>
                  <a:pt x="8711895" y="858913"/>
                  <a:pt x="8721366" y="848445"/>
                </a:cubicBezTo>
                <a:cubicBezTo>
                  <a:pt x="8730651" y="852242"/>
                  <a:pt x="8737642" y="851631"/>
                  <a:pt x="8743257" y="848457"/>
                </a:cubicBezTo>
                <a:lnTo>
                  <a:pt x="8755719" y="834419"/>
                </a:lnTo>
                <a:lnTo>
                  <a:pt x="8776970" y="830126"/>
                </a:lnTo>
                <a:cubicBezTo>
                  <a:pt x="8786153" y="826014"/>
                  <a:pt x="8792888" y="819621"/>
                  <a:pt x="8795998" y="809645"/>
                </a:cubicBezTo>
                <a:cubicBezTo>
                  <a:pt x="8805952" y="821837"/>
                  <a:pt x="8809794" y="841181"/>
                  <a:pt x="8837498" y="830583"/>
                </a:cubicBezTo>
                <a:cubicBezTo>
                  <a:pt x="8851172" y="827584"/>
                  <a:pt x="8868029" y="799681"/>
                  <a:pt x="8878040" y="791651"/>
                </a:cubicBezTo>
                <a:lnTo>
                  <a:pt x="8897564" y="782401"/>
                </a:lnTo>
                <a:lnTo>
                  <a:pt x="8905560" y="786219"/>
                </a:lnTo>
                <a:lnTo>
                  <a:pt x="8917778" y="783256"/>
                </a:lnTo>
                <a:lnTo>
                  <a:pt x="8914746" y="775031"/>
                </a:lnTo>
                <a:lnTo>
                  <a:pt x="8947030" y="764252"/>
                </a:lnTo>
                <a:cubicBezTo>
                  <a:pt x="8970788" y="755523"/>
                  <a:pt x="8988067" y="745115"/>
                  <a:pt x="8977138" y="726774"/>
                </a:cubicBezTo>
                <a:cubicBezTo>
                  <a:pt x="8977490" y="701480"/>
                  <a:pt x="9039667" y="723232"/>
                  <a:pt x="9028928" y="698996"/>
                </a:cubicBezTo>
                <a:cubicBezTo>
                  <a:pt x="9056296" y="708989"/>
                  <a:pt x="9080686" y="673518"/>
                  <a:pt x="9114263" y="665106"/>
                </a:cubicBezTo>
                <a:cubicBezTo>
                  <a:pt x="9115667" y="652470"/>
                  <a:pt x="9123557" y="650905"/>
                  <a:pt x="9139429" y="653134"/>
                </a:cubicBezTo>
                <a:cubicBezTo>
                  <a:pt x="9248531" y="629411"/>
                  <a:pt x="9343720" y="468354"/>
                  <a:pt x="9380600" y="515628"/>
                </a:cubicBezTo>
                <a:cubicBezTo>
                  <a:pt x="9406272" y="509931"/>
                  <a:pt x="9503943" y="538669"/>
                  <a:pt x="9561831" y="513591"/>
                </a:cubicBezTo>
                <a:cubicBezTo>
                  <a:pt x="9577802" y="480860"/>
                  <a:pt x="9713285" y="478736"/>
                  <a:pt x="9742561" y="469315"/>
                </a:cubicBezTo>
                <a:cubicBezTo>
                  <a:pt x="9742569" y="450758"/>
                  <a:pt x="9797169" y="453829"/>
                  <a:pt x="9784394" y="429345"/>
                </a:cubicBezTo>
                <a:cubicBezTo>
                  <a:pt x="9787055" y="417172"/>
                  <a:pt x="9801869" y="413844"/>
                  <a:pt x="9811914" y="421889"/>
                </a:cubicBezTo>
                <a:cubicBezTo>
                  <a:pt x="9828901" y="415568"/>
                  <a:pt x="9835642" y="400341"/>
                  <a:pt x="9858388" y="412158"/>
                </a:cubicBezTo>
                <a:cubicBezTo>
                  <a:pt x="9881945" y="404057"/>
                  <a:pt x="9894276" y="360744"/>
                  <a:pt x="9921770" y="380896"/>
                </a:cubicBezTo>
                <a:cubicBezTo>
                  <a:pt x="9930032" y="337884"/>
                  <a:pt x="10038117" y="312408"/>
                  <a:pt x="10084861" y="294587"/>
                </a:cubicBezTo>
                <a:cubicBezTo>
                  <a:pt x="10141631" y="278266"/>
                  <a:pt x="10188248" y="249698"/>
                  <a:pt x="10271351" y="227987"/>
                </a:cubicBezTo>
                <a:cubicBezTo>
                  <a:pt x="10362764" y="229558"/>
                  <a:pt x="10358378" y="196042"/>
                  <a:pt x="10424673" y="178078"/>
                </a:cubicBezTo>
                <a:cubicBezTo>
                  <a:pt x="10452909" y="162753"/>
                  <a:pt x="10514634" y="185033"/>
                  <a:pt x="10534657" y="156701"/>
                </a:cubicBezTo>
                <a:cubicBezTo>
                  <a:pt x="10595265" y="170910"/>
                  <a:pt x="10637600" y="149657"/>
                  <a:pt x="10726300" y="150292"/>
                </a:cubicBezTo>
                <a:cubicBezTo>
                  <a:pt x="10775756" y="148210"/>
                  <a:pt x="10805324" y="153235"/>
                  <a:pt x="10861177" y="138253"/>
                </a:cubicBezTo>
                <a:cubicBezTo>
                  <a:pt x="10888992" y="99450"/>
                  <a:pt x="10971843" y="126363"/>
                  <a:pt x="10995894" y="78271"/>
                </a:cubicBezTo>
                <a:cubicBezTo>
                  <a:pt x="11009945" y="87061"/>
                  <a:pt x="11016683" y="79738"/>
                  <a:pt x="11031776" y="74275"/>
                </a:cubicBezTo>
                <a:cubicBezTo>
                  <a:pt x="11049588" y="91553"/>
                  <a:pt x="11064655" y="65479"/>
                  <a:pt x="11082485" y="73705"/>
                </a:cubicBezTo>
                <a:cubicBezTo>
                  <a:pt x="11124351" y="51595"/>
                  <a:pt x="11194283" y="44212"/>
                  <a:pt x="11230739" y="34792"/>
                </a:cubicBezTo>
                <a:cubicBezTo>
                  <a:pt x="11248967" y="30081"/>
                  <a:pt x="11257520" y="13218"/>
                  <a:pt x="11268645" y="482"/>
                </a:cubicBezTo>
                <a:lnTo>
                  <a:pt x="11269336" y="3"/>
                </a:lnTo>
                <a:lnTo>
                  <a:pt x="0" y="3"/>
                </a:lnTo>
                <a:close/>
              </a:path>
            </a:pathLst>
          </a:custGeom>
        </p:spPr>
      </p:pic>
      <p:sp>
        <p:nvSpPr>
          <p:cNvPr id="6" name="TextBox 5">
            <a:extLst>
              <a:ext uri="{FF2B5EF4-FFF2-40B4-BE49-F238E27FC236}">
                <a16:creationId xmlns:a16="http://schemas.microsoft.com/office/drawing/2014/main" id="{68594D72-13B7-2023-93D4-CEEEDF14A518}"/>
              </a:ext>
            </a:extLst>
          </p:cNvPr>
          <p:cNvSpPr txBox="1"/>
          <p:nvPr/>
        </p:nvSpPr>
        <p:spPr>
          <a:xfrm>
            <a:off x="535512" y="612230"/>
            <a:ext cx="10349253" cy="461665"/>
          </a:xfrm>
          <a:prstGeom prst="rect">
            <a:avLst/>
          </a:prstGeom>
          <a:noFill/>
        </p:spPr>
        <p:txBody>
          <a:bodyPr wrap="square">
            <a:spAutoFit/>
          </a:bodyPr>
          <a:lstStyle/>
          <a:p>
            <a:pPr>
              <a:spcAft>
                <a:spcPts val="600"/>
              </a:spcAft>
            </a:pPr>
            <a:r>
              <a:rPr lang="en-US" sz="2400" b="1" dirty="0">
                <a:solidFill>
                  <a:schemeClr val="accent1">
                    <a:lumMod val="75000"/>
                  </a:schemeClr>
                </a:solidFill>
                <a:latin typeface="Raleway" pitchFamily="2" charset="0"/>
              </a:rPr>
              <a:t>Solutions proposed in September 2022</a:t>
            </a:r>
            <a:r>
              <a:rPr lang="en-US" dirty="0">
                <a:solidFill>
                  <a:schemeClr val="tx2">
                    <a:lumMod val="40000"/>
                    <a:lumOff val="60000"/>
                  </a:schemeClr>
                </a:solidFill>
                <a:latin typeface="Raleway" pitchFamily="2" charset="0"/>
              </a:rPr>
              <a:t> </a:t>
            </a:r>
          </a:p>
        </p:txBody>
      </p:sp>
      <p:sp>
        <p:nvSpPr>
          <p:cNvPr id="7" name="Subtitle 4">
            <a:extLst>
              <a:ext uri="{FF2B5EF4-FFF2-40B4-BE49-F238E27FC236}">
                <a16:creationId xmlns:a16="http://schemas.microsoft.com/office/drawing/2014/main" id="{CA0A6C55-41BA-D02F-3301-8604677EB6ED}"/>
              </a:ext>
            </a:extLst>
          </p:cNvPr>
          <p:cNvSpPr txBox="1">
            <a:spLocks/>
          </p:cNvSpPr>
          <p:nvPr/>
        </p:nvSpPr>
        <p:spPr bwMode="auto">
          <a:xfrm>
            <a:off x="1902234" y="2868353"/>
            <a:ext cx="9144000" cy="165576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US" dirty="0"/>
              <a:t> </a:t>
            </a:r>
            <a:endParaRPr lang="en-GB" dirty="0"/>
          </a:p>
        </p:txBody>
      </p:sp>
      <p:sp>
        <p:nvSpPr>
          <p:cNvPr id="8" name="Oval 7" descr="timeline endpoints">
            <a:extLst>
              <a:ext uri="{FF2B5EF4-FFF2-40B4-BE49-F238E27FC236}">
                <a16:creationId xmlns:a16="http://schemas.microsoft.com/office/drawing/2014/main" id="{1D194C5D-459E-D591-02C9-3D67A428FD0D}"/>
              </a:ext>
            </a:extLst>
          </p:cNvPr>
          <p:cNvSpPr/>
          <p:nvPr/>
        </p:nvSpPr>
        <p:spPr>
          <a:xfrm>
            <a:off x="1262270" y="2632635"/>
            <a:ext cx="162023" cy="162023"/>
          </a:xfrm>
          <a:prstGeom prst="ellipse">
            <a:avLst/>
          </a:prstGeom>
          <a:solidFill>
            <a:schemeClr val="accent1">
              <a:lumMod val="75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descr="timeline endpoints">
            <a:extLst>
              <a:ext uri="{FF2B5EF4-FFF2-40B4-BE49-F238E27FC236}">
                <a16:creationId xmlns:a16="http://schemas.microsoft.com/office/drawing/2014/main" id="{A324A55C-E261-9177-0F8A-A362020AE60F}"/>
              </a:ext>
            </a:extLst>
          </p:cNvPr>
          <p:cNvSpPr/>
          <p:nvPr/>
        </p:nvSpPr>
        <p:spPr>
          <a:xfrm>
            <a:off x="10904971" y="2632636"/>
            <a:ext cx="162023" cy="162023"/>
          </a:xfrm>
          <a:prstGeom prst="ellipse">
            <a:avLst/>
          </a:prstGeom>
          <a:solidFill>
            <a:schemeClr val="accent1">
              <a:lumMod val="75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0A472"/>
              </a:solidFill>
            </a:endParaRPr>
          </a:p>
        </p:txBody>
      </p:sp>
      <p:sp>
        <p:nvSpPr>
          <p:cNvPr id="11" name="Oval 10">
            <a:extLst>
              <a:ext uri="{FF2B5EF4-FFF2-40B4-BE49-F238E27FC236}">
                <a16:creationId xmlns:a16="http://schemas.microsoft.com/office/drawing/2014/main" id="{AAE4B9F7-B549-AD87-A059-353323F8E6EE}"/>
              </a:ext>
            </a:extLst>
          </p:cNvPr>
          <p:cNvSpPr/>
          <p:nvPr/>
        </p:nvSpPr>
        <p:spPr>
          <a:xfrm>
            <a:off x="5710139" y="2279735"/>
            <a:ext cx="862208" cy="86220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00B0F0"/>
              </a:solidFill>
            </a:endParaRPr>
          </a:p>
        </p:txBody>
      </p:sp>
      <p:sp>
        <p:nvSpPr>
          <p:cNvPr id="12" name="Oval 11">
            <a:extLst>
              <a:ext uri="{FF2B5EF4-FFF2-40B4-BE49-F238E27FC236}">
                <a16:creationId xmlns:a16="http://schemas.microsoft.com/office/drawing/2014/main" id="{CE5AD6F2-C020-41F7-5E54-6734A103AAFE}"/>
              </a:ext>
            </a:extLst>
          </p:cNvPr>
          <p:cNvSpPr/>
          <p:nvPr/>
        </p:nvSpPr>
        <p:spPr>
          <a:xfrm>
            <a:off x="7648301" y="2286591"/>
            <a:ext cx="862208" cy="86220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endParaRPr>
          </a:p>
        </p:txBody>
      </p:sp>
      <p:sp>
        <p:nvSpPr>
          <p:cNvPr id="13" name="Oval 12">
            <a:extLst>
              <a:ext uri="{FF2B5EF4-FFF2-40B4-BE49-F238E27FC236}">
                <a16:creationId xmlns:a16="http://schemas.microsoft.com/office/drawing/2014/main" id="{0C863C85-CA5D-3C88-73E2-008DEB1FA409}"/>
              </a:ext>
            </a:extLst>
          </p:cNvPr>
          <p:cNvSpPr/>
          <p:nvPr/>
        </p:nvSpPr>
        <p:spPr>
          <a:xfrm>
            <a:off x="1928069" y="2301336"/>
            <a:ext cx="862208" cy="86220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4"/>
              </a:solidFill>
            </a:endParaRPr>
          </a:p>
        </p:txBody>
      </p:sp>
      <p:sp>
        <p:nvSpPr>
          <p:cNvPr id="14" name="Oval 13">
            <a:extLst>
              <a:ext uri="{FF2B5EF4-FFF2-40B4-BE49-F238E27FC236}">
                <a16:creationId xmlns:a16="http://schemas.microsoft.com/office/drawing/2014/main" id="{5E78C71F-BB04-504A-E9A8-AC7FBE9A623C}"/>
              </a:ext>
            </a:extLst>
          </p:cNvPr>
          <p:cNvSpPr/>
          <p:nvPr/>
        </p:nvSpPr>
        <p:spPr>
          <a:xfrm>
            <a:off x="3842708" y="2305036"/>
            <a:ext cx="862208" cy="86220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5">
                  <a:lumMod val="60000"/>
                  <a:lumOff val="40000"/>
                </a:schemeClr>
              </a:solidFill>
            </a:endParaRPr>
          </a:p>
        </p:txBody>
      </p:sp>
      <p:pic>
        <p:nvPicPr>
          <p:cNvPr id="17" name="Picture 2" descr="Free Other Icon - Communication Icon PNG – Stunning free transparent png  clipart images free download">
            <a:extLst>
              <a:ext uri="{FF2B5EF4-FFF2-40B4-BE49-F238E27FC236}">
                <a16:creationId xmlns:a16="http://schemas.microsoft.com/office/drawing/2014/main" id="{46CCDD93-B44C-28E8-644C-15B26543F2FB}"/>
              </a:ext>
            </a:extLst>
          </p:cNvPr>
          <p:cNvPicPr>
            <a:picLocks noChangeAspect="1" noChangeArrowheads="1"/>
          </p:cNvPicPr>
          <p:nvPr/>
        </p:nvPicPr>
        <p:blipFill>
          <a:blip r:embed="rId4">
            <a:alphaModFix amt="70000"/>
            <a:extLst>
              <a:ext uri="{BEBA8EAE-BF5A-486C-A8C5-ECC9F3942E4B}">
                <a14:imgProps xmlns:a14="http://schemas.microsoft.com/office/drawing/2010/main">
                  <a14:imgLayer r:embed="rId5">
                    <a14:imgEffect>
                      <a14:backgroundRemoval t="10000" b="90000" l="8333" r="90833">
                        <a14:foregroundMark x1="40238" y1="57619" x2="47143" y2="55952"/>
                        <a14:foregroundMark x1="45119" y1="43452" x2="48810" y2="42976"/>
                        <a14:foregroundMark x1="58571" y1="46786" x2="61667" y2="46786"/>
                        <a14:foregroundMark x1="44405" y1="88214" x2="49881" y2="87976"/>
                        <a14:foregroundMark x1="16786" y1="35714" x2="23214" y2="35952"/>
                        <a14:foregroundMark x1="8452" y1="36310" x2="10714" y2="35952"/>
                        <a14:foregroundMark x1="29405" y1="17619" x2="31786" y2="17143"/>
                        <a14:foregroundMark x1="18333" y1="70476" x2="19881" y2="71905"/>
                        <a14:foregroundMark x1="69643" y1="82500" x2="72262" y2="81786"/>
                        <a14:foregroundMark x1="90119" y1="24762" x2="90833" y2="24762"/>
                      </a14:backgroundRemoval>
                    </a14:imgEffect>
                  </a14:imgLayer>
                </a14:imgProps>
              </a:ext>
              <a:ext uri="{28A0092B-C50C-407E-A947-70E740481C1C}">
                <a14:useLocalDpi xmlns:a14="http://schemas.microsoft.com/office/drawing/2010/main" val="0"/>
              </a:ext>
            </a:extLst>
          </a:blip>
          <a:srcRect/>
          <a:stretch>
            <a:fillRect/>
          </a:stretch>
        </p:blipFill>
        <p:spPr bwMode="auto">
          <a:xfrm>
            <a:off x="5773653" y="2350105"/>
            <a:ext cx="735179" cy="735179"/>
          </a:xfrm>
          <a:prstGeom prst="rect">
            <a:avLst/>
          </a:prstGeom>
          <a:noFill/>
          <a:extLst>
            <a:ext uri="{909E8E84-426E-40DD-AFC4-6F175D3DCCD1}">
              <a14:hiddenFill xmlns:a14="http://schemas.microsoft.com/office/drawing/2010/main">
                <a:solidFill>
                  <a:srgbClr val="FFFFFF"/>
                </a:solidFill>
              </a14:hiddenFill>
            </a:ext>
          </a:extLst>
        </p:spPr>
      </p:pic>
      <p:sp>
        <p:nvSpPr>
          <p:cNvPr id="18" name="Freeform: Shape 17" descr="timeline ">
            <a:extLst>
              <a:ext uri="{FF2B5EF4-FFF2-40B4-BE49-F238E27FC236}">
                <a16:creationId xmlns:a16="http://schemas.microsoft.com/office/drawing/2014/main" id="{0C9E8507-4B7E-4581-48E1-B5026A56834E}"/>
              </a:ext>
            </a:extLst>
          </p:cNvPr>
          <p:cNvSpPr/>
          <p:nvPr/>
        </p:nvSpPr>
        <p:spPr>
          <a:xfrm flipH="1" flipV="1">
            <a:off x="1338083" y="1829046"/>
            <a:ext cx="7748259" cy="1790558"/>
          </a:xfrm>
          <a:custGeom>
            <a:avLst/>
            <a:gdLst>
              <a:gd name="connsiteX0" fmla="*/ 1192508 w 9252295"/>
              <a:gd name="connsiteY0" fmla="*/ 2410190 h 2410190"/>
              <a:gd name="connsiteX1" fmla="*/ 0 w 9252295"/>
              <a:gd name="connsiteY1" fmla="*/ 1217682 h 2410190"/>
              <a:gd name="connsiteX2" fmla="*/ 1107 w 9252295"/>
              <a:gd name="connsiteY2" fmla="*/ 1206703 h 2410190"/>
              <a:gd name="connsiteX3" fmla="*/ 96158 w 9252295"/>
              <a:gd name="connsiteY3" fmla="*/ 1206703 h 2410190"/>
              <a:gd name="connsiteX4" fmla="*/ 95051 w 9252295"/>
              <a:gd name="connsiteY4" fmla="*/ 1217682 h 2410190"/>
              <a:gd name="connsiteX5" fmla="*/ 1192508 w 9252295"/>
              <a:gd name="connsiteY5" fmla="*/ 2315139 h 2410190"/>
              <a:gd name="connsiteX6" fmla="*/ 2289965 w 9252295"/>
              <a:gd name="connsiteY6" fmla="*/ 1217682 h 2410190"/>
              <a:gd name="connsiteX7" fmla="*/ 2289554 w 9252295"/>
              <a:gd name="connsiteY7" fmla="*/ 1209531 h 2410190"/>
              <a:gd name="connsiteX8" fmla="*/ 2290085 w 9252295"/>
              <a:gd name="connsiteY8" fmla="*/ 1209531 h 2410190"/>
              <a:gd name="connsiteX9" fmla="*/ 2295831 w 9252295"/>
              <a:gd name="connsiteY9" fmla="*/ 1095755 h 2410190"/>
              <a:gd name="connsiteX10" fmla="*/ 3482182 w 9252295"/>
              <a:gd name="connsiteY10" fmla="*/ 25174 h 2410190"/>
              <a:gd name="connsiteX11" fmla="*/ 4668533 w 9252295"/>
              <a:gd name="connsiteY11" fmla="*/ 1095755 h 2410190"/>
              <a:gd name="connsiteX12" fmla="*/ 4674278 w 9252295"/>
              <a:gd name="connsiteY12" fmla="*/ 1209531 h 2410190"/>
              <a:gd name="connsiteX13" fmla="*/ 4673516 w 9252295"/>
              <a:gd name="connsiteY13" fmla="*/ 1209531 h 2410190"/>
              <a:gd name="connsiteX14" fmla="*/ 4678322 w 9252295"/>
              <a:gd name="connsiteY14" fmla="*/ 1304717 h 2410190"/>
              <a:gd name="connsiteX15" fmla="*/ 5770114 w 9252295"/>
              <a:gd name="connsiteY15" fmla="*/ 2289966 h 2410190"/>
              <a:gd name="connsiteX16" fmla="*/ 6861904 w 9252295"/>
              <a:gd name="connsiteY16" fmla="*/ 1304717 h 2410190"/>
              <a:gd name="connsiteX17" fmla="*/ 6867159 w 9252295"/>
              <a:gd name="connsiteY17" fmla="*/ 1200660 h 2410190"/>
              <a:gd name="connsiteX18" fmla="*/ 6867690 w 9252295"/>
              <a:gd name="connsiteY18" fmla="*/ 1200660 h 2410190"/>
              <a:gd name="connsiteX19" fmla="*/ 6867279 w 9252295"/>
              <a:gd name="connsiteY19" fmla="*/ 1192508 h 2410190"/>
              <a:gd name="connsiteX20" fmla="*/ 8059787 w 9252295"/>
              <a:gd name="connsiteY20" fmla="*/ 0 h 2410190"/>
              <a:gd name="connsiteX21" fmla="*/ 9252295 w 9252295"/>
              <a:gd name="connsiteY21" fmla="*/ 1192508 h 2410190"/>
              <a:gd name="connsiteX22" fmla="*/ 9251964 w 9252295"/>
              <a:gd name="connsiteY22" fmla="*/ 1195794 h 2410190"/>
              <a:gd name="connsiteX23" fmla="*/ 9156913 w 9252295"/>
              <a:gd name="connsiteY23" fmla="*/ 1195794 h 2410190"/>
              <a:gd name="connsiteX24" fmla="*/ 9157244 w 9252295"/>
              <a:gd name="connsiteY24" fmla="*/ 1192508 h 2410190"/>
              <a:gd name="connsiteX25" fmla="*/ 8059787 w 9252295"/>
              <a:gd name="connsiteY25" fmla="*/ 95051 h 2410190"/>
              <a:gd name="connsiteX26" fmla="*/ 6962330 w 9252295"/>
              <a:gd name="connsiteY26" fmla="*/ 1192508 h 2410190"/>
              <a:gd name="connsiteX27" fmla="*/ 6962741 w 9252295"/>
              <a:gd name="connsiteY27" fmla="*/ 1200660 h 2410190"/>
              <a:gd name="connsiteX28" fmla="*/ 6962209 w 9252295"/>
              <a:gd name="connsiteY28" fmla="*/ 1200660 h 2410190"/>
              <a:gd name="connsiteX29" fmla="*/ 6956464 w 9252295"/>
              <a:gd name="connsiteY29" fmla="*/ 1314435 h 2410190"/>
              <a:gd name="connsiteX30" fmla="*/ 5770114 w 9252295"/>
              <a:gd name="connsiteY30" fmla="*/ 2385016 h 2410190"/>
              <a:gd name="connsiteX31" fmla="*/ 4583763 w 9252295"/>
              <a:gd name="connsiteY31" fmla="*/ 1314435 h 2410190"/>
              <a:gd name="connsiteX32" fmla="*/ 4578017 w 9252295"/>
              <a:gd name="connsiteY32" fmla="*/ 1200660 h 2410190"/>
              <a:gd name="connsiteX33" fmla="*/ 4578780 w 9252295"/>
              <a:gd name="connsiteY33" fmla="*/ 1200660 h 2410190"/>
              <a:gd name="connsiteX34" fmla="*/ 4573974 w 9252295"/>
              <a:gd name="connsiteY34" fmla="*/ 1105474 h 2410190"/>
              <a:gd name="connsiteX35" fmla="*/ 3482182 w 9252295"/>
              <a:gd name="connsiteY35" fmla="*/ 120225 h 2410190"/>
              <a:gd name="connsiteX36" fmla="*/ 2390391 w 9252295"/>
              <a:gd name="connsiteY36" fmla="*/ 1105474 h 2410190"/>
              <a:gd name="connsiteX37" fmla="*/ 2385136 w 9252295"/>
              <a:gd name="connsiteY37" fmla="*/ 1209531 h 2410190"/>
              <a:gd name="connsiteX38" fmla="*/ 2384604 w 9252295"/>
              <a:gd name="connsiteY38" fmla="*/ 1209531 h 2410190"/>
              <a:gd name="connsiteX39" fmla="*/ 2385016 w 9252295"/>
              <a:gd name="connsiteY39" fmla="*/ 1217682 h 2410190"/>
              <a:gd name="connsiteX40" fmla="*/ 1192508 w 9252295"/>
              <a:gd name="connsiteY40" fmla="*/ 2410190 h 2410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252295" h="2410190">
                <a:moveTo>
                  <a:pt x="1192508" y="2410190"/>
                </a:moveTo>
                <a:cubicBezTo>
                  <a:pt x="533904" y="2410190"/>
                  <a:pt x="0" y="1876286"/>
                  <a:pt x="0" y="1217682"/>
                </a:cubicBezTo>
                <a:lnTo>
                  <a:pt x="1107" y="1206703"/>
                </a:lnTo>
                <a:lnTo>
                  <a:pt x="96158" y="1206703"/>
                </a:lnTo>
                <a:lnTo>
                  <a:pt x="95051" y="1217682"/>
                </a:lnTo>
                <a:cubicBezTo>
                  <a:pt x="95051" y="1823791"/>
                  <a:pt x="586400" y="2315139"/>
                  <a:pt x="1192508" y="2315139"/>
                </a:cubicBezTo>
                <a:cubicBezTo>
                  <a:pt x="1798616" y="2315139"/>
                  <a:pt x="2289965" y="1823791"/>
                  <a:pt x="2289965" y="1217682"/>
                </a:cubicBezTo>
                <a:lnTo>
                  <a:pt x="2289554" y="1209531"/>
                </a:lnTo>
                <a:lnTo>
                  <a:pt x="2290085" y="1209531"/>
                </a:lnTo>
                <a:lnTo>
                  <a:pt x="2295831" y="1095755"/>
                </a:lnTo>
                <a:cubicBezTo>
                  <a:pt x="2356899" y="494427"/>
                  <a:pt x="2864742" y="25174"/>
                  <a:pt x="3482182" y="25174"/>
                </a:cubicBezTo>
                <a:cubicBezTo>
                  <a:pt x="4099623" y="25174"/>
                  <a:pt x="4607465" y="494427"/>
                  <a:pt x="4668533" y="1095755"/>
                </a:cubicBezTo>
                <a:lnTo>
                  <a:pt x="4674278" y="1209531"/>
                </a:lnTo>
                <a:lnTo>
                  <a:pt x="4673516" y="1209531"/>
                </a:lnTo>
                <a:lnTo>
                  <a:pt x="4678322" y="1304717"/>
                </a:lnTo>
                <a:cubicBezTo>
                  <a:pt x="4734523" y="1858116"/>
                  <a:pt x="5201886" y="2289966"/>
                  <a:pt x="5770114" y="2289966"/>
                </a:cubicBezTo>
                <a:cubicBezTo>
                  <a:pt x="6338340" y="2289966"/>
                  <a:pt x="6805704" y="1858116"/>
                  <a:pt x="6861904" y="1304717"/>
                </a:cubicBezTo>
                <a:lnTo>
                  <a:pt x="6867159" y="1200660"/>
                </a:lnTo>
                <a:lnTo>
                  <a:pt x="6867690" y="1200660"/>
                </a:lnTo>
                <a:lnTo>
                  <a:pt x="6867279" y="1192508"/>
                </a:lnTo>
                <a:cubicBezTo>
                  <a:pt x="6867279" y="533905"/>
                  <a:pt x="7401183" y="0"/>
                  <a:pt x="8059787" y="0"/>
                </a:cubicBezTo>
                <a:cubicBezTo>
                  <a:pt x="8718390" y="0"/>
                  <a:pt x="9252295" y="533905"/>
                  <a:pt x="9252295" y="1192508"/>
                </a:cubicBezTo>
                <a:lnTo>
                  <a:pt x="9251964" y="1195794"/>
                </a:lnTo>
                <a:lnTo>
                  <a:pt x="9156913" y="1195794"/>
                </a:lnTo>
                <a:lnTo>
                  <a:pt x="9157244" y="1192508"/>
                </a:lnTo>
                <a:cubicBezTo>
                  <a:pt x="9157244" y="586400"/>
                  <a:pt x="8665895" y="95051"/>
                  <a:pt x="8059787" y="95051"/>
                </a:cubicBezTo>
                <a:cubicBezTo>
                  <a:pt x="7453679" y="95051"/>
                  <a:pt x="6962330" y="586400"/>
                  <a:pt x="6962330" y="1192508"/>
                </a:cubicBezTo>
                <a:lnTo>
                  <a:pt x="6962741" y="1200660"/>
                </a:lnTo>
                <a:lnTo>
                  <a:pt x="6962209" y="1200660"/>
                </a:lnTo>
                <a:lnTo>
                  <a:pt x="6956464" y="1314435"/>
                </a:lnTo>
                <a:cubicBezTo>
                  <a:pt x="6895396" y="1915764"/>
                  <a:pt x="6387554" y="2385016"/>
                  <a:pt x="5770114" y="2385016"/>
                </a:cubicBezTo>
                <a:cubicBezTo>
                  <a:pt x="5152672" y="2385016"/>
                  <a:pt x="4644831" y="1915764"/>
                  <a:pt x="4583763" y="1314435"/>
                </a:cubicBezTo>
                <a:lnTo>
                  <a:pt x="4578017" y="1200660"/>
                </a:lnTo>
                <a:lnTo>
                  <a:pt x="4578780" y="1200660"/>
                </a:lnTo>
                <a:lnTo>
                  <a:pt x="4573974" y="1105474"/>
                </a:lnTo>
                <a:cubicBezTo>
                  <a:pt x="4517772" y="552075"/>
                  <a:pt x="4050409" y="120225"/>
                  <a:pt x="3482182" y="120225"/>
                </a:cubicBezTo>
                <a:cubicBezTo>
                  <a:pt x="2913956" y="120225"/>
                  <a:pt x="2446592" y="552075"/>
                  <a:pt x="2390391" y="1105474"/>
                </a:cubicBezTo>
                <a:lnTo>
                  <a:pt x="2385136" y="1209531"/>
                </a:lnTo>
                <a:lnTo>
                  <a:pt x="2384604" y="1209531"/>
                </a:lnTo>
                <a:lnTo>
                  <a:pt x="2385016" y="1217682"/>
                </a:lnTo>
                <a:cubicBezTo>
                  <a:pt x="2385016" y="1876286"/>
                  <a:pt x="1851111" y="2410190"/>
                  <a:pt x="1192508" y="2410190"/>
                </a:cubicBezTo>
                <a:close/>
              </a:path>
            </a:pathLst>
          </a:custGeom>
          <a:solidFill>
            <a:schemeClr val="accent1">
              <a:lumMod val="75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dirty="0">
              <a:solidFill>
                <a:schemeClr val="accent2"/>
              </a:solidFill>
            </a:endParaRPr>
          </a:p>
        </p:txBody>
      </p:sp>
      <p:sp>
        <p:nvSpPr>
          <p:cNvPr id="19" name="Freeform: Shape 18" descr="timeline ">
            <a:extLst>
              <a:ext uri="{FF2B5EF4-FFF2-40B4-BE49-F238E27FC236}">
                <a16:creationId xmlns:a16="http://schemas.microsoft.com/office/drawing/2014/main" id="{1DDE0610-D0B2-036C-D0D9-C8F99384FE41}"/>
              </a:ext>
            </a:extLst>
          </p:cNvPr>
          <p:cNvSpPr/>
          <p:nvPr/>
        </p:nvSpPr>
        <p:spPr>
          <a:xfrm flipV="1">
            <a:off x="3253098" y="1839813"/>
            <a:ext cx="7748259" cy="1790558"/>
          </a:xfrm>
          <a:custGeom>
            <a:avLst/>
            <a:gdLst>
              <a:gd name="connsiteX0" fmla="*/ 1192508 w 9252295"/>
              <a:gd name="connsiteY0" fmla="*/ 2410190 h 2410190"/>
              <a:gd name="connsiteX1" fmla="*/ 0 w 9252295"/>
              <a:gd name="connsiteY1" fmla="*/ 1217682 h 2410190"/>
              <a:gd name="connsiteX2" fmla="*/ 1107 w 9252295"/>
              <a:gd name="connsiteY2" fmla="*/ 1206703 h 2410190"/>
              <a:gd name="connsiteX3" fmla="*/ 96158 w 9252295"/>
              <a:gd name="connsiteY3" fmla="*/ 1206703 h 2410190"/>
              <a:gd name="connsiteX4" fmla="*/ 95051 w 9252295"/>
              <a:gd name="connsiteY4" fmla="*/ 1217682 h 2410190"/>
              <a:gd name="connsiteX5" fmla="*/ 1192508 w 9252295"/>
              <a:gd name="connsiteY5" fmla="*/ 2315139 h 2410190"/>
              <a:gd name="connsiteX6" fmla="*/ 2289965 w 9252295"/>
              <a:gd name="connsiteY6" fmla="*/ 1217682 h 2410190"/>
              <a:gd name="connsiteX7" fmla="*/ 2289554 w 9252295"/>
              <a:gd name="connsiteY7" fmla="*/ 1209531 h 2410190"/>
              <a:gd name="connsiteX8" fmla="*/ 2290085 w 9252295"/>
              <a:gd name="connsiteY8" fmla="*/ 1209531 h 2410190"/>
              <a:gd name="connsiteX9" fmla="*/ 2295831 w 9252295"/>
              <a:gd name="connsiteY9" fmla="*/ 1095755 h 2410190"/>
              <a:gd name="connsiteX10" fmla="*/ 3482182 w 9252295"/>
              <a:gd name="connsiteY10" fmla="*/ 25174 h 2410190"/>
              <a:gd name="connsiteX11" fmla="*/ 4668533 w 9252295"/>
              <a:gd name="connsiteY11" fmla="*/ 1095755 h 2410190"/>
              <a:gd name="connsiteX12" fmla="*/ 4674278 w 9252295"/>
              <a:gd name="connsiteY12" fmla="*/ 1209531 h 2410190"/>
              <a:gd name="connsiteX13" fmla="*/ 4673516 w 9252295"/>
              <a:gd name="connsiteY13" fmla="*/ 1209531 h 2410190"/>
              <a:gd name="connsiteX14" fmla="*/ 4678322 w 9252295"/>
              <a:gd name="connsiteY14" fmla="*/ 1304717 h 2410190"/>
              <a:gd name="connsiteX15" fmla="*/ 5770114 w 9252295"/>
              <a:gd name="connsiteY15" fmla="*/ 2289966 h 2410190"/>
              <a:gd name="connsiteX16" fmla="*/ 6861904 w 9252295"/>
              <a:gd name="connsiteY16" fmla="*/ 1304717 h 2410190"/>
              <a:gd name="connsiteX17" fmla="*/ 6867159 w 9252295"/>
              <a:gd name="connsiteY17" fmla="*/ 1200660 h 2410190"/>
              <a:gd name="connsiteX18" fmla="*/ 6867690 w 9252295"/>
              <a:gd name="connsiteY18" fmla="*/ 1200660 h 2410190"/>
              <a:gd name="connsiteX19" fmla="*/ 6867279 w 9252295"/>
              <a:gd name="connsiteY19" fmla="*/ 1192508 h 2410190"/>
              <a:gd name="connsiteX20" fmla="*/ 8059787 w 9252295"/>
              <a:gd name="connsiteY20" fmla="*/ 0 h 2410190"/>
              <a:gd name="connsiteX21" fmla="*/ 9252295 w 9252295"/>
              <a:gd name="connsiteY21" fmla="*/ 1192508 h 2410190"/>
              <a:gd name="connsiteX22" fmla="*/ 9251964 w 9252295"/>
              <a:gd name="connsiteY22" fmla="*/ 1195794 h 2410190"/>
              <a:gd name="connsiteX23" fmla="*/ 9156913 w 9252295"/>
              <a:gd name="connsiteY23" fmla="*/ 1195794 h 2410190"/>
              <a:gd name="connsiteX24" fmla="*/ 9157244 w 9252295"/>
              <a:gd name="connsiteY24" fmla="*/ 1192508 h 2410190"/>
              <a:gd name="connsiteX25" fmla="*/ 8059787 w 9252295"/>
              <a:gd name="connsiteY25" fmla="*/ 95051 h 2410190"/>
              <a:gd name="connsiteX26" fmla="*/ 6962330 w 9252295"/>
              <a:gd name="connsiteY26" fmla="*/ 1192508 h 2410190"/>
              <a:gd name="connsiteX27" fmla="*/ 6962741 w 9252295"/>
              <a:gd name="connsiteY27" fmla="*/ 1200660 h 2410190"/>
              <a:gd name="connsiteX28" fmla="*/ 6962209 w 9252295"/>
              <a:gd name="connsiteY28" fmla="*/ 1200660 h 2410190"/>
              <a:gd name="connsiteX29" fmla="*/ 6956464 w 9252295"/>
              <a:gd name="connsiteY29" fmla="*/ 1314435 h 2410190"/>
              <a:gd name="connsiteX30" fmla="*/ 5770114 w 9252295"/>
              <a:gd name="connsiteY30" fmla="*/ 2385016 h 2410190"/>
              <a:gd name="connsiteX31" fmla="*/ 4583763 w 9252295"/>
              <a:gd name="connsiteY31" fmla="*/ 1314435 h 2410190"/>
              <a:gd name="connsiteX32" fmla="*/ 4578017 w 9252295"/>
              <a:gd name="connsiteY32" fmla="*/ 1200660 h 2410190"/>
              <a:gd name="connsiteX33" fmla="*/ 4578780 w 9252295"/>
              <a:gd name="connsiteY33" fmla="*/ 1200660 h 2410190"/>
              <a:gd name="connsiteX34" fmla="*/ 4573974 w 9252295"/>
              <a:gd name="connsiteY34" fmla="*/ 1105474 h 2410190"/>
              <a:gd name="connsiteX35" fmla="*/ 3482182 w 9252295"/>
              <a:gd name="connsiteY35" fmla="*/ 120225 h 2410190"/>
              <a:gd name="connsiteX36" fmla="*/ 2390391 w 9252295"/>
              <a:gd name="connsiteY36" fmla="*/ 1105474 h 2410190"/>
              <a:gd name="connsiteX37" fmla="*/ 2385136 w 9252295"/>
              <a:gd name="connsiteY37" fmla="*/ 1209531 h 2410190"/>
              <a:gd name="connsiteX38" fmla="*/ 2384604 w 9252295"/>
              <a:gd name="connsiteY38" fmla="*/ 1209531 h 2410190"/>
              <a:gd name="connsiteX39" fmla="*/ 2385016 w 9252295"/>
              <a:gd name="connsiteY39" fmla="*/ 1217682 h 2410190"/>
              <a:gd name="connsiteX40" fmla="*/ 1192508 w 9252295"/>
              <a:gd name="connsiteY40" fmla="*/ 2410190 h 2410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252295" h="2410190">
                <a:moveTo>
                  <a:pt x="1192508" y="2410190"/>
                </a:moveTo>
                <a:cubicBezTo>
                  <a:pt x="533904" y="2410190"/>
                  <a:pt x="0" y="1876286"/>
                  <a:pt x="0" y="1217682"/>
                </a:cubicBezTo>
                <a:lnTo>
                  <a:pt x="1107" y="1206703"/>
                </a:lnTo>
                <a:lnTo>
                  <a:pt x="96158" y="1206703"/>
                </a:lnTo>
                <a:lnTo>
                  <a:pt x="95051" y="1217682"/>
                </a:lnTo>
                <a:cubicBezTo>
                  <a:pt x="95051" y="1823791"/>
                  <a:pt x="586400" y="2315139"/>
                  <a:pt x="1192508" y="2315139"/>
                </a:cubicBezTo>
                <a:cubicBezTo>
                  <a:pt x="1798616" y="2315139"/>
                  <a:pt x="2289965" y="1823791"/>
                  <a:pt x="2289965" y="1217682"/>
                </a:cubicBezTo>
                <a:lnTo>
                  <a:pt x="2289554" y="1209531"/>
                </a:lnTo>
                <a:lnTo>
                  <a:pt x="2290085" y="1209531"/>
                </a:lnTo>
                <a:lnTo>
                  <a:pt x="2295831" y="1095755"/>
                </a:lnTo>
                <a:cubicBezTo>
                  <a:pt x="2356899" y="494427"/>
                  <a:pt x="2864742" y="25174"/>
                  <a:pt x="3482182" y="25174"/>
                </a:cubicBezTo>
                <a:cubicBezTo>
                  <a:pt x="4099623" y="25174"/>
                  <a:pt x="4607465" y="494427"/>
                  <a:pt x="4668533" y="1095755"/>
                </a:cubicBezTo>
                <a:lnTo>
                  <a:pt x="4674278" y="1209531"/>
                </a:lnTo>
                <a:lnTo>
                  <a:pt x="4673516" y="1209531"/>
                </a:lnTo>
                <a:lnTo>
                  <a:pt x="4678322" y="1304717"/>
                </a:lnTo>
                <a:cubicBezTo>
                  <a:pt x="4734523" y="1858116"/>
                  <a:pt x="5201886" y="2289966"/>
                  <a:pt x="5770114" y="2289966"/>
                </a:cubicBezTo>
                <a:cubicBezTo>
                  <a:pt x="6338340" y="2289966"/>
                  <a:pt x="6805704" y="1858116"/>
                  <a:pt x="6861904" y="1304717"/>
                </a:cubicBezTo>
                <a:lnTo>
                  <a:pt x="6867159" y="1200660"/>
                </a:lnTo>
                <a:lnTo>
                  <a:pt x="6867690" y="1200660"/>
                </a:lnTo>
                <a:lnTo>
                  <a:pt x="6867279" y="1192508"/>
                </a:lnTo>
                <a:cubicBezTo>
                  <a:pt x="6867279" y="533905"/>
                  <a:pt x="7401183" y="0"/>
                  <a:pt x="8059787" y="0"/>
                </a:cubicBezTo>
                <a:cubicBezTo>
                  <a:pt x="8718390" y="0"/>
                  <a:pt x="9252295" y="533905"/>
                  <a:pt x="9252295" y="1192508"/>
                </a:cubicBezTo>
                <a:lnTo>
                  <a:pt x="9251964" y="1195794"/>
                </a:lnTo>
                <a:lnTo>
                  <a:pt x="9156913" y="1195794"/>
                </a:lnTo>
                <a:lnTo>
                  <a:pt x="9157244" y="1192508"/>
                </a:lnTo>
                <a:cubicBezTo>
                  <a:pt x="9157244" y="586400"/>
                  <a:pt x="8665895" y="95051"/>
                  <a:pt x="8059787" y="95051"/>
                </a:cubicBezTo>
                <a:cubicBezTo>
                  <a:pt x="7453679" y="95051"/>
                  <a:pt x="6962330" y="586400"/>
                  <a:pt x="6962330" y="1192508"/>
                </a:cubicBezTo>
                <a:lnTo>
                  <a:pt x="6962741" y="1200660"/>
                </a:lnTo>
                <a:lnTo>
                  <a:pt x="6962209" y="1200660"/>
                </a:lnTo>
                <a:lnTo>
                  <a:pt x="6956464" y="1314435"/>
                </a:lnTo>
                <a:cubicBezTo>
                  <a:pt x="6895396" y="1915764"/>
                  <a:pt x="6387554" y="2385016"/>
                  <a:pt x="5770114" y="2385016"/>
                </a:cubicBezTo>
                <a:cubicBezTo>
                  <a:pt x="5152672" y="2385016"/>
                  <a:pt x="4644831" y="1915764"/>
                  <a:pt x="4583763" y="1314435"/>
                </a:cubicBezTo>
                <a:lnTo>
                  <a:pt x="4578017" y="1200660"/>
                </a:lnTo>
                <a:lnTo>
                  <a:pt x="4578780" y="1200660"/>
                </a:lnTo>
                <a:lnTo>
                  <a:pt x="4573974" y="1105474"/>
                </a:lnTo>
                <a:cubicBezTo>
                  <a:pt x="4517772" y="552075"/>
                  <a:pt x="4050409" y="120225"/>
                  <a:pt x="3482182" y="120225"/>
                </a:cubicBezTo>
                <a:cubicBezTo>
                  <a:pt x="2913956" y="120225"/>
                  <a:pt x="2446592" y="552075"/>
                  <a:pt x="2390391" y="1105474"/>
                </a:cubicBezTo>
                <a:lnTo>
                  <a:pt x="2385136" y="1209531"/>
                </a:lnTo>
                <a:lnTo>
                  <a:pt x="2384604" y="1209531"/>
                </a:lnTo>
                <a:lnTo>
                  <a:pt x="2385016" y="1217682"/>
                </a:lnTo>
                <a:cubicBezTo>
                  <a:pt x="2385016" y="1876286"/>
                  <a:pt x="1851111" y="2410190"/>
                  <a:pt x="1192508" y="2410190"/>
                </a:cubicBezTo>
                <a:close/>
              </a:path>
            </a:pathLst>
          </a:custGeom>
          <a:solidFill>
            <a:schemeClr val="accent1">
              <a:lumMod val="75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dirty="0">
              <a:solidFill>
                <a:schemeClr val="accent2"/>
              </a:solidFill>
            </a:endParaRPr>
          </a:p>
        </p:txBody>
      </p:sp>
      <p:sp>
        <p:nvSpPr>
          <p:cNvPr id="20" name="Oval 19">
            <a:extLst>
              <a:ext uri="{FF2B5EF4-FFF2-40B4-BE49-F238E27FC236}">
                <a16:creationId xmlns:a16="http://schemas.microsoft.com/office/drawing/2014/main" id="{3F103296-62F6-E8ED-61B6-CC490405FEEE}"/>
              </a:ext>
            </a:extLst>
          </p:cNvPr>
          <p:cNvSpPr/>
          <p:nvPr/>
        </p:nvSpPr>
        <p:spPr>
          <a:xfrm>
            <a:off x="9550256" y="2249256"/>
            <a:ext cx="862208" cy="86220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endParaRPr>
          </a:p>
        </p:txBody>
      </p:sp>
      <p:pic>
        <p:nvPicPr>
          <p:cNvPr id="21" name="Graphic 20" descr="Future with solid fill">
            <a:extLst>
              <a:ext uri="{FF2B5EF4-FFF2-40B4-BE49-F238E27FC236}">
                <a16:creationId xmlns:a16="http://schemas.microsoft.com/office/drawing/2014/main" id="{8AB8B13F-A3DB-7D1A-4B5B-89994B6E09C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98848" y="2415990"/>
            <a:ext cx="546068" cy="546068"/>
          </a:xfrm>
          <a:prstGeom prst="rect">
            <a:avLst/>
          </a:prstGeom>
        </p:spPr>
      </p:pic>
      <p:graphicFrame>
        <p:nvGraphicFramePr>
          <p:cNvPr id="25" name="Table 74">
            <a:extLst>
              <a:ext uri="{FF2B5EF4-FFF2-40B4-BE49-F238E27FC236}">
                <a16:creationId xmlns:a16="http://schemas.microsoft.com/office/drawing/2014/main" id="{0F61BE20-5C35-92CD-91D4-D7405C0AB4D2}"/>
              </a:ext>
            </a:extLst>
          </p:cNvPr>
          <p:cNvGraphicFramePr>
            <a:graphicFrameLocks noGrp="1"/>
          </p:cNvGraphicFramePr>
          <p:nvPr>
            <p:extLst>
              <p:ext uri="{D42A27DB-BD31-4B8C-83A1-F6EECF244321}">
                <p14:modId xmlns:p14="http://schemas.microsoft.com/office/powerpoint/2010/main" val="384138463"/>
              </p:ext>
            </p:extLst>
          </p:nvPr>
        </p:nvGraphicFramePr>
        <p:xfrm>
          <a:off x="1127448" y="3644922"/>
          <a:ext cx="9927600" cy="2379030"/>
        </p:xfrm>
        <a:graphic>
          <a:graphicData uri="http://schemas.openxmlformats.org/drawingml/2006/table">
            <a:tbl>
              <a:tblPr firstRow="1" bandRow="1">
                <a:tableStyleId>{5C22544A-7EE6-4342-B048-85BDC9FD1C3A}</a:tableStyleId>
              </a:tblPr>
              <a:tblGrid>
                <a:gridCol w="2141922">
                  <a:extLst>
                    <a:ext uri="{9D8B030D-6E8A-4147-A177-3AD203B41FA5}">
                      <a16:colId xmlns:a16="http://schemas.microsoft.com/office/drawing/2014/main" val="8671931"/>
                    </a:ext>
                  </a:extLst>
                </a:gridCol>
                <a:gridCol w="2106550">
                  <a:extLst>
                    <a:ext uri="{9D8B030D-6E8A-4147-A177-3AD203B41FA5}">
                      <a16:colId xmlns:a16="http://schemas.microsoft.com/office/drawing/2014/main" val="1891298823"/>
                    </a:ext>
                  </a:extLst>
                </a:gridCol>
                <a:gridCol w="1728192">
                  <a:extLst>
                    <a:ext uri="{9D8B030D-6E8A-4147-A177-3AD203B41FA5}">
                      <a16:colId xmlns:a16="http://schemas.microsoft.com/office/drawing/2014/main" val="122549518"/>
                    </a:ext>
                  </a:extLst>
                </a:gridCol>
                <a:gridCol w="1910770">
                  <a:extLst>
                    <a:ext uri="{9D8B030D-6E8A-4147-A177-3AD203B41FA5}">
                      <a16:colId xmlns:a16="http://schemas.microsoft.com/office/drawing/2014/main" val="4152016980"/>
                    </a:ext>
                  </a:extLst>
                </a:gridCol>
                <a:gridCol w="2040166">
                  <a:extLst>
                    <a:ext uri="{9D8B030D-6E8A-4147-A177-3AD203B41FA5}">
                      <a16:colId xmlns:a16="http://schemas.microsoft.com/office/drawing/2014/main" val="1773546471"/>
                    </a:ext>
                  </a:extLst>
                </a:gridCol>
              </a:tblGrid>
              <a:tr h="367350">
                <a:tc>
                  <a:txBody>
                    <a:bodyPr/>
                    <a:lstStyle/>
                    <a:p>
                      <a:pPr algn="ctr"/>
                      <a:r>
                        <a:rPr lang="en-US" sz="1800" b="1" dirty="0">
                          <a:solidFill>
                            <a:srgbClr val="327ABC"/>
                          </a:solidFill>
                          <a:latin typeface="Raleway" pitchFamily="2" charset="0"/>
                        </a:rPr>
                        <a:t>ELEC</a:t>
                      </a:r>
                      <a:endParaRPr lang="en-GB" sz="1800" b="1" dirty="0">
                        <a:solidFill>
                          <a:srgbClr val="327ABC"/>
                        </a:solidFill>
                        <a:latin typeface="Raleway" pitchFamily="2"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1" dirty="0">
                          <a:solidFill>
                            <a:srgbClr val="327ABC"/>
                          </a:solidFill>
                          <a:latin typeface="Raleway" pitchFamily="2" charset="0"/>
                        </a:rPr>
                        <a:t>HVAC &amp; SAN</a:t>
                      </a:r>
                      <a:endParaRPr lang="en-GB" sz="1800" b="1" dirty="0">
                        <a:solidFill>
                          <a:srgbClr val="327ABC"/>
                        </a:solidFill>
                        <a:latin typeface="Raleway" pitchFamily="2"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1" dirty="0">
                          <a:solidFill>
                            <a:srgbClr val="327ABC"/>
                          </a:solidFill>
                          <a:latin typeface="Raleway" pitchFamily="2" charset="0"/>
                        </a:rPr>
                        <a:t>  BEHAVIOUR</a:t>
                      </a:r>
                      <a:endParaRPr lang="en-GB" sz="1800" b="1" dirty="0">
                        <a:solidFill>
                          <a:srgbClr val="327ABC"/>
                        </a:solidFill>
                        <a:latin typeface="Raleway" pitchFamily="2"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1" dirty="0">
                          <a:solidFill>
                            <a:srgbClr val="327ABC"/>
                          </a:solidFill>
                          <a:latin typeface="Raleway" pitchFamily="2" charset="0"/>
                        </a:rPr>
                        <a:t>  STRATEGY</a:t>
                      </a:r>
                      <a:endParaRPr lang="en-GB" sz="1800" b="1" dirty="0">
                        <a:solidFill>
                          <a:srgbClr val="327ABC"/>
                        </a:solidFill>
                        <a:latin typeface="Raleway" pitchFamily="2"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rgbClr val="327ABC"/>
                          </a:solidFill>
                          <a:latin typeface="Raleway" pitchFamily="2" charset="0"/>
                        </a:rPr>
                        <a:t>MID/LONG-TERM</a:t>
                      </a:r>
                      <a:endParaRPr lang="en-GB" sz="1600" b="1" dirty="0">
                        <a:solidFill>
                          <a:srgbClr val="327ABC"/>
                        </a:solidFill>
                        <a:latin typeface="Raleway" pitchFamily="2"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6116464"/>
                  </a:ext>
                </a:extLst>
              </a:tr>
              <a:tr h="1972650">
                <a:tc>
                  <a:txBody>
                    <a:bodyPr/>
                    <a:lstStyle/>
                    <a:p>
                      <a:pPr marL="0" indent="0" algn="ctr">
                        <a:buFontTx/>
                        <a:buNone/>
                      </a:pPr>
                      <a:r>
                        <a:rPr lang="en-US" sz="1400" b="1" dirty="0">
                          <a:solidFill>
                            <a:schemeClr val="accent6"/>
                          </a:solidFill>
                          <a:latin typeface="Raleway" pitchFamily="2" charset="0"/>
                        </a:rPr>
                        <a:t>Led installation</a:t>
                      </a:r>
                    </a:p>
                    <a:p>
                      <a:pPr marL="171450" indent="-171450" algn="ctr">
                        <a:buFontTx/>
                        <a:buChar char="-"/>
                      </a:pPr>
                      <a:endParaRPr lang="en-US" sz="1400" b="1" dirty="0">
                        <a:solidFill>
                          <a:schemeClr val="accent6"/>
                        </a:solidFill>
                        <a:latin typeface="Raleway" pitchFamily="2" charset="0"/>
                      </a:endParaRPr>
                    </a:p>
                    <a:p>
                      <a:pPr marL="0" indent="0" algn="ctr">
                        <a:buFont typeface="Arial" panose="020B0604020202020204" pitchFamily="34" charset="0"/>
                        <a:buNone/>
                      </a:pPr>
                      <a:r>
                        <a:rPr lang="en-US" sz="1400" b="1" dirty="0">
                          <a:solidFill>
                            <a:schemeClr val="accent6"/>
                          </a:solidFill>
                          <a:latin typeface="Raleway" pitchFamily="2" charset="0"/>
                        </a:rPr>
                        <a:t>Public lighting</a:t>
                      </a:r>
                    </a:p>
                    <a:p>
                      <a:pPr marL="0" indent="0" algn="ctr">
                        <a:buFont typeface="Arial" panose="020B0604020202020204" pitchFamily="34" charset="0"/>
                        <a:buNone/>
                      </a:pPr>
                      <a:endParaRPr lang="en-US" sz="1400" b="1" dirty="0">
                        <a:solidFill>
                          <a:schemeClr val="accent6"/>
                        </a:solidFill>
                        <a:latin typeface="Raleway" pitchFamily="2" charset="0"/>
                      </a:endParaRPr>
                    </a:p>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dirty="0">
                          <a:solidFill>
                            <a:schemeClr val="accent6"/>
                          </a:solidFill>
                          <a:latin typeface="Raleway" pitchFamily="2" charset="0"/>
                        </a:rPr>
                        <a:t>No electrical radiators</a:t>
                      </a:r>
                    </a:p>
                    <a:p>
                      <a:pPr marL="0" indent="0" algn="ctr">
                        <a:buFont typeface="Arial" panose="020B0604020202020204" pitchFamily="34" charset="0"/>
                        <a:buNone/>
                      </a:pPr>
                      <a:endParaRPr lang="en-US" sz="1400" b="1" dirty="0">
                        <a:solidFill>
                          <a:schemeClr val="accent6"/>
                        </a:solidFill>
                        <a:latin typeface="Raleway" pitchFamily="2" charset="0"/>
                      </a:endParaRPr>
                    </a:p>
                    <a:p>
                      <a:pPr marL="0" indent="0" algn="ctr">
                        <a:buFont typeface="Arial" panose="020B0604020202020204" pitchFamily="34" charset="0"/>
                        <a:buNone/>
                      </a:pPr>
                      <a:endParaRPr lang="en-US" sz="1400" b="1" dirty="0">
                        <a:solidFill>
                          <a:schemeClr val="accent6"/>
                        </a:solidFill>
                        <a:latin typeface="Raleway" pitchFamily="2" charset="0"/>
                      </a:endParaRPr>
                    </a:p>
                    <a:p>
                      <a:pPr marL="0" indent="0" algn="ctr">
                        <a:buFont typeface="Arial" panose="020B0604020202020204" pitchFamily="34" charset="0"/>
                        <a:buNone/>
                      </a:pPr>
                      <a:endParaRPr lang="en-US" sz="1400" b="1" dirty="0">
                        <a:solidFill>
                          <a:schemeClr val="tx1">
                            <a:lumMod val="50000"/>
                          </a:schemeClr>
                        </a:solidFill>
                        <a:latin typeface="Raleway" pitchFamily="2" charset="0"/>
                      </a:endParaRPr>
                    </a:p>
                    <a:p>
                      <a:pPr algn="ctr"/>
                      <a:endParaRPr lang="en-GB" sz="1400" b="1" dirty="0">
                        <a:solidFill>
                          <a:schemeClr val="tx1">
                            <a:lumMod val="50000"/>
                          </a:schemeClr>
                        </a:solidFill>
                        <a:latin typeface="Raleway"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50000"/>
                            </a:schemeClr>
                          </a:solidFill>
                          <a:latin typeface="Raleway" pitchFamily="2" charset="0"/>
                        </a:rPr>
                        <a:t>Heating district</a:t>
                      </a:r>
                    </a:p>
                    <a:p>
                      <a:pPr marL="171450" marR="0" lvl="0" indent="-171450" algn="ctr" defTabSz="914400" rtl="0" eaLnBrk="1" fontAlgn="auto" latinLnBrk="0" hangingPunct="1">
                        <a:lnSpc>
                          <a:spcPct val="100000"/>
                        </a:lnSpc>
                        <a:spcBef>
                          <a:spcPts val="0"/>
                        </a:spcBef>
                        <a:spcAft>
                          <a:spcPts val="0"/>
                        </a:spcAft>
                        <a:buClrTx/>
                        <a:buSzTx/>
                        <a:buFontTx/>
                        <a:buChar char="-"/>
                        <a:tabLst/>
                        <a:defRPr/>
                      </a:pPr>
                      <a:endParaRPr lang="en-US" sz="1400" b="1" dirty="0">
                        <a:solidFill>
                          <a:schemeClr val="tx1">
                            <a:lumMod val="50000"/>
                          </a:schemeClr>
                        </a:solidFill>
                        <a:latin typeface="Raleway"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50000"/>
                            </a:schemeClr>
                          </a:solidFill>
                          <a:latin typeface="Raleway" pitchFamily="2" charset="0"/>
                        </a:rPr>
                        <a:t>Specific installations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b="1" dirty="0">
                        <a:solidFill>
                          <a:schemeClr val="tx1">
                            <a:lumMod val="50000"/>
                          </a:schemeClr>
                        </a:solidFill>
                        <a:latin typeface="Raleway"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50000"/>
                            </a:schemeClr>
                          </a:solidFill>
                          <a:latin typeface="Raleway" pitchFamily="2" charset="0"/>
                        </a:rPr>
                        <a:t>Washing hands</a:t>
                      </a:r>
                    </a:p>
                    <a:p>
                      <a:pPr marL="171450" marR="0" lvl="0" indent="-171450" algn="ctr" defTabSz="914400" rtl="0" eaLnBrk="1" fontAlgn="auto" latinLnBrk="0" hangingPunct="1">
                        <a:lnSpc>
                          <a:spcPct val="100000"/>
                        </a:lnSpc>
                        <a:spcBef>
                          <a:spcPts val="0"/>
                        </a:spcBef>
                        <a:spcAft>
                          <a:spcPts val="0"/>
                        </a:spcAft>
                        <a:buClrTx/>
                        <a:buSzTx/>
                        <a:buFontTx/>
                        <a:buChar char="-"/>
                        <a:tabLst/>
                        <a:defRPr/>
                      </a:pPr>
                      <a:endParaRPr lang="en-US" sz="1400" b="1" dirty="0">
                        <a:solidFill>
                          <a:schemeClr val="tx1">
                            <a:lumMod val="50000"/>
                          </a:schemeClr>
                        </a:solidFill>
                        <a:latin typeface="Raleway" pitchFamily="2" charset="0"/>
                      </a:endParaRPr>
                    </a:p>
                    <a:p>
                      <a:pPr marL="285750" marR="0" lvl="0" indent="-285750" algn="ctr" defTabSz="914400" rtl="0" eaLnBrk="1" fontAlgn="auto" latinLnBrk="0" hangingPunct="1">
                        <a:lnSpc>
                          <a:spcPct val="100000"/>
                        </a:lnSpc>
                        <a:spcBef>
                          <a:spcPts val="0"/>
                        </a:spcBef>
                        <a:spcAft>
                          <a:spcPts val="0"/>
                        </a:spcAft>
                        <a:buClrTx/>
                        <a:buSzTx/>
                        <a:buFontTx/>
                        <a:buChar char="-"/>
                        <a:tabLst/>
                        <a:defRPr/>
                      </a:pPr>
                      <a:endParaRPr lang="en-GB" sz="1400" b="1" dirty="0">
                        <a:solidFill>
                          <a:schemeClr val="tx1">
                            <a:lumMod val="50000"/>
                          </a:schemeClr>
                        </a:solidFill>
                        <a:latin typeface="Raleway" pitchFamily="2" charset="0"/>
                      </a:endParaRPr>
                    </a:p>
                    <a:p>
                      <a:pPr algn="ctr"/>
                      <a:endParaRPr lang="en-GB" sz="1400" b="1" dirty="0">
                        <a:solidFill>
                          <a:schemeClr val="tx1">
                            <a:lumMod val="50000"/>
                          </a:schemeClr>
                        </a:solidFill>
                        <a:latin typeface="Raleway"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lumMod val="50000"/>
                            </a:schemeClr>
                          </a:solidFill>
                          <a:latin typeface="Raleway" pitchFamily="2" charset="0"/>
                          <a:ea typeface="+mn-ea"/>
                          <a:cs typeface="+mn-cs"/>
                        </a:rPr>
                        <a:t>Communication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lumMod val="50000"/>
                            </a:schemeClr>
                          </a:solidFill>
                          <a:latin typeface="Raleway" pitchFamily="2" charset="0"/>
                          <a:ea typeface="+mn-ea"/>
                          <a:cs typeface="+mn-cs"/>
                        </a:rPr>
                        <a:t>with users</a:t>
                      </a:r>
                    </a:p>
                    <a:p>
                      <a:pPr marL="285750" indent="-285750" algn="ctr">
                        <a:buFontTx/>
                        <a:buChar char="-"/>
                      </a:pPr>
                      <a:endParaRPr lang="en-US" sz="1400" b="1" dirty="0">
                        <a:solidFill>
                          <a:schemeClr val="tx1">
                            <a:lumMod val="50000"/>
                          </a:schemeClr>
                        </a:solidFill>
                        <a:latin typeface="Raleway"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00" b="1" kern="1200" dirty="0">
                          <a:solidFill>
                            <a:schemeClr val="tx1">
                              <a:lumMod val="50000"/>
                            </a:schemeClr>
                          </a:solidFill>
                          <a:latin typeface="Raleway" pitchFamily="2"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lumMod val="50000"/>
                            </a:schemeClr>
                          </a:solidFill>
                          <a:latin typeface="Raleway" pitchFamily="2" charset="0"/>
                          <a:ea typeface="+mn-ea"/>
                          <a:cs typeface="+mn-cs"/>
                        </a:rPr>
                        <a:t>A/C for comfort</a:t>
                      </a:r>
                    </a:p>
                    <a:p>
                      <a:pPr marL="171450" marR="0" lvl="0" indent="-171450" algn="ctr" defTabSz="914400" rtl="0" eaLnBrk="1" fontAlgn="auto" latinLnBrk="0" hangingPunct="1">
                        <a:lnSpc>
                          <a:spcPct val="100000"/>
                        </a:lnSpc>
                        <a:spcBef>
                          <a:spcPts val="0"/>
                        </a:spcBef>
                        <a:spcAft>
                          <a:spcPts val="0"/>
                        </a:spcAft>
                        <a:buClrTx/>
                        <a:buSzTx/>
                        <a:buFontTx/>
                        <a:buChar char="-"/>
                        <a:tabLst/>
                        <a:defRPr/>
                      </a:pPr>
                      <a:endParaRPr lang="en-US" sz="1400" b="1" kern="1200" dirty="0">
                        <a:solidFill>
                          <a:schemeClr val="tx1">
                            <a:lumMod val="50000"/>
                          </a:schemeClr>
                        </a:solidFill>
                        <a:latin typeface="Raleway" pitchFamily="2"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lumMod val="50000"/>
                            </a:schemeClr>
                          </a:solidFill>
                          <a:latin typeface="Raleway" pitchFamily="2" charset="0"/>
                          <a:ea typeface="+mn-ea"/>
                          <a:cs typeface="+mn-cs"/>
                        </a:rPr>
                        <a:t>Smart working</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b="1" kern="1200" dirty="0">
                        <a:solidFill>
                          <a:schemeClr val="tx1">
                            <a:lumMod val="50000"/>
                          </a:schemeClr>
                        </a:solidFill>
                        <a:latin typeface="Raleway" pitchFamily="2"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accent6"/>
                          </a:solidFill>
                          <a:latin typeface="Raleway" pitchFamily="2" charset="0"/>
                        </a:rPr>
                        <a:t>Old Barracks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b="1" kern="1200" dirty="0">
                        <a:solidFill>
                          <a:schemeClr val="tx1">
                            <a:lumMod val="50000"/>
                          </a:schemeClr>
                        </a:solidFill>
                        <a:latin typeface="Raleway" pitchFamily="2" charset="0"/>
                        <a:ea typeface="+mn-ea"/>
                        <a:cs typeface="+mn-cs"/>
                      </a:endParaRPr>
                    </a:p>
                    <a:p>
                      <a:pPr marL="0" indent="0" algn="ctr">
                        <a:buFontTx/>
                        <a:buNone/>
                      </a:pPr>
                      <a:r>
                        <a:rPr lang="en-US" sz="1400" b="1" dirty="0">
                          <a:solidFill>
                            <a:schemeClr val="tx1">
                              <a:lumMod val="50000"/>
                            </a:schemeClr>
                          </a:solidFill>
                          <a:latin typeface="Raleway" pitchFamily="2" charset="0"/>
                          <a:ea typeface="+mn-ea"/>
                          <a:cs typeface="+mn-cs"/>
                        </a:rPr>
                        <a:t>Renewable energy</a:t>
                      </a:r>
                    </a:p>
                    <a:p>
                      <a:pPr marL="285750" indent="-285750" algn="ctr">
                        <a:buFontTx/>
                        <a:buChar char="-"/>
                      </a:pPr>
                      <a:endParaRPr lang="en-GB" sz="1400" b="1" dirty="0">
                        <a:solidFill>
                          <a:schemeClr val="tx1">
                            <a:lumMod val="50000"/>
                          </a:schemeClr>
                        </a:solidFill>
                        <a:latin typeface="Raleway" pitchFamily="2" charset="0"/>
                      </a:endParaRPr>
                    </a:p>
                    <a:p>
                      <a:pPr marL="0" indent="0" algn="ctr">
                        <a:buFontTx/>
                        <a:buNone/>
                      </a:pPr>
                      <a:endParaRPr lang="en-GB" sz="1400" b="1" dirty="0">
                        <a:solidFill>
                          <a:schemeClr val="tx1">
                            <a:lumMod val="50000"/>
                          </a:schemeClr>
                        </a:solidFill>
                        <a:latin typeface="Raleway" pitchFamily="2" charset="0"/>
                      </a:endParaRPr>
                    </a:p>
                    <a:p>
                      <a:pPr marL="0" indent="0" algn="ctr">
                        <a:buFontTx/>
                        <a:buNone/>
                      </a:pPr>
                      <a:endParaRPr lang="en-GB" sz="1400" b="1" dirty="0">
                        <a:solidFill>
                          <a:schemeClr val="tx1">
                            <a:lumMod val="50000"/>
                          </a:schemeClr>
                        </a:solidFill>
                        <a:latin typeface="Raleway"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1276774"/>
                  </a:ext>
                </a:extLst>
              </a:tr>
            </a:tbl>
          </a:graphicData>
        </a:graphic>
      </p:graphicFrame>
      <p:cxnSp>
        <p:nvCxnSpPr>
          <p:cNvPr id="26" name="Straight Arrow Connector 25">
            <a:extLst>
              <a:ext uri="{FF2B5EF4-FFF2-40B4-BE49-F238E27FC236}">
                <a16:creationId xmlns:a16="http://schemas.microsoft.com/office/drawing/2014/main" id="{2A8F86AF-1208-EE9D-FDA5-74E467F9C783}"/>
              </a:ext>
            </a:extLst>
          </p:cNvPr>
          <p:cNvCxnSpPr>
            <a:cxnSpLocks/>
          </p:cNvCxnSpPr>
          <p:nvPr/>
        </p:nvCxnSpPr>
        <p:spPr>
          <a:xfrm>
            <a:off x="1127448" y="5517232"/>
            <a:ext cx="7848872" cy="0"/>
          </a:xfrm>
          <a:prstGeom prst="straightConnector1">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94BF61B-9A8D-4F13-8D0C-8696C0EFC822}"/>
              </a:ext>
            </a:extLst>
          </p:cNvPr>
          <p:cNvSpPr txBox="1"/>
          <p:nvPr/>
        </p:nvSpPr>
        <p:spPr>
          <a:xfrm>
            <a:off x="2060113" y="5682734"/>
            <a:ext cx="6165850" cy="338554"/>
          </a:xfrm>
          <a:prstGeom prst="rect">
            <a:avLst/>
          </a:prstGeom>
          <a:noFill/>
        </p:spPr>
        <p:txBody>
          <a:bodyPr wrap="square">
            <a:spAutoFit/>
          </a:bodyPr>
          <a:lstStyle/>
          <a:p>
            <a:pPr algn="ctr"/>
            <a:r>
              <a:rPr lang="en-US" sz="1600" b="1" dirty="0">
                <a:solidFill>
                  <a:srgbClr val="C00000"/>
                </a:solidFill>
                <a:latin typeface="Raleway" pitchFamily="2" charset="0"/>
              </a:rPr>
              <a:t>IMMEDIATE SOLUTIONS</a:t>
            </a:r>
            <a:endParaRPr lang="en-GB" sz="1600" dirty="0">
              <a:latin typeface="Raleway" pitchFamily="2" charset="0"/>
            </a:endParaRPr>
          </a:p>
        </p:txBody>
      </p:sp>
      <p:sp>
        <p:nvSpPr>
          <p:cNvPr id="28" name="Oval 27">
            <a:extLst>
              <a:ext uri="{FF2B5EF4-FFF2-40B4-BE49-F238E27FC236}">
                <a16:creationId xmlns:a16="http://schemas.microsoft.com/office/drawing/2014/main" id="{938F20BB-5BC0-1C63-27C1-D9732183C521}"/>
              </a:ext>
            </a:extLst>
          </p:cNvPr>
          <p:cNvSpPr/>
          <p:nvPr/>
        </p:nvSpPr>
        <p:spPr>
          <a:xfrm>
            <a:off x="9550256" y="2257705"/>
            <a:ext cx="862208" cy="86220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endParaRPr>
          </a:p>
        </p:txBody>
      </p:sp>
      <p:pic>
        <p:nvPicPr>
          <p:cNvPr id="36" name="Graphic 35" descr="Target Audience with solid fill">
            <a:extLst>
              <a:ext uri="{FF2B5EF4-FFF2-40B4-BE49-F238E27FC236}">
                <a16:creationId xmlns:a16="http://schemas.microsoft.com/office/drawing/2014/main" id="{780ACAFE-C288-5D2F-33AD-5F96B9D1EB1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772710" y="2404144"/>
            <a:ext cx="613390" cy="613390"/>
          </a:xfrm>
          <a:prstGeom prst="rect">
            <a:avLst/>
          </a:prstGeom>
        </p:spPr>
      </p:pic>
      <p:sp>
        <p:nvSpPr>
          <p:cNvPr id="24" name="Slide Number Placeholder 1">
            <a:extLst>
              <a:ext uri="{FF2B5EF4-FFF2-40B4-BE49-F238E27FC236}">
                <a16:creationId xmlns:a16="http://schemas.microsoft.com/office/drawing/2014/main" id="{FC955706-2E15-18D8-2D12-6B97C1191879}"/>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5</a:t>
            </a:fld>
            <a:endParaRPr lang="en-US" dirty="0"/>
          </a:p>
        </p:txBody>
      </p:sp>
      <p:grpSp>
        <p:nvGrpSpPr>
          <p:cNvPr id="44" name="Group 43">
            <a:extLst>
              <a:ext uri="{FF2B5EF4-FFF2-40B4-BE49-F238E27FC236}">
                <a16:creationId xmlns:a16="http://schemas.microsoft.com/office/drawing/2014/main" id="{D3E97432-2C88-B763-348B-F4061E26671F}"/>
              </a:ext>
            </a:extLst>
          </p:cNvPr>
          <p:cNvGrpSpPr/>
          <p:nvPr/>
        </p:nvGrpSpPr>
        <p:grpSpPr>
          <a:xfrm>
            <a:off x="3971672" y="2442501"/>
            <a:ext cx="611776" cy="634718"/>
            <a:chOff x="3693958" y="410762"/>
            <a:chExt cx="707172" cy="733692"/>
          </a:xfrm>
        </p:grpSpPr>
        <p:pic>
          <p:nvPicPr>
            <p:cNvPr id="29" name="Graphic 28" descr="Water outline">
              <a:extLst>
                <a:ext uri="{FF2B5EF4-FFF2-40B4-BE49-F238E27FC236}">
                  <a16:creationId xmlns:a16="http://schemas.microsoft.com/office/drawing/2014/main" id="{8CACBAA1-4FC5-50CF-D40C-72B4AEC492A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03631" y="825233"/>
              <a:ext cx="297499" cy="297499"/>
            </a:xfrm>
            <a:prstGeom prst="rect">
              <a:avLst/>
            </a:prstGeom>
          </p:spPr>
        </p:pic>
        <p:pic>
          <p:nvPicPr>
            <p:cNvPr id="31" name="Graphic 30" descr="Fire with solid fill">
              <a:extLst>
                <a:ext uri="{FF2B5EF4-FFF2-40B4-BE49-F238E27FC236}">
                  <a16:creationId xmlns:a16="http://schemas.microsoft.com/office/drawing/2014/main" id="{79F7098F-D97F-88AA-ABC3-3D255AAC242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693958" y="414438"/>
              <a:ext cx="297499" cy="297499"/>
            </a:xfrm>
            <a:prstGeom prst="rect">
              <a:avLst/>
            </a:prstGeom>
          </p:spPr>
        </p:pic>
        <p:pic>
          <p:nvPicPr>
            <p:cNvPr id="33" name="Graphic 32" descr="Snowflake with solid fill">
              <a:extLst>
                <a:ext uri="{FF2B5EF4-FFF2-40B4-BE49-F238E27FC236}">
                  <a16:creationId xmlns:a16="http://schemas.microsoft.com/office/drawing/2014/main" id="{75B7F0C1-C1CC-5373-E9EB-47C6F38ADEF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93958" y="846696"/>
              <a:ext cx="297758" cy="297758"/>
            </a:xfrm>
            <a:prstGeom prst="rect">
              <a:avLst/>
            </a:prstGeom>
          </p:spPr>
        </p:pic>
        <p:pic>
          <p:nvPicPr>
            <p:cNvPr id="35" name="Graphic 34" descr="Single gear outline">
              <a:extLst>
                <a:ext uri="{FF2B5EF4-FFF2-40B4-BE49-F238E27FC236}">
                  <a16:creationId xmlns:a16="http://schemas.microsoft.com/office/drawing/2014/main" id="{B1AF7048-4453-DDC7-604F-13617411F7C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902967" y="650958"/>
              <a:ext cx="297500" cy="297500"/>
            </a:xfrm>
            <a:prstGeom prst="rect">
              <a:avLst/>
            </a:prstGeom>
          </p:spPr>
        </p:pic>
        <p:pic>
          <p:nvPicPr>
            <p:cNvPr id="42" name="Graphic 41" descr="Circles with arrows outline">
              <a:extLst>
                <a:ext uri="{FF2B5EF4-FFF2-40B4-BE49-F238E27FC236}">
                  <a16:creationId xmlns:a16="http://schemas.microsoft.com/office/drawing/2014/main" id="{A8940B83-C645-F72F-9930-C1619E41620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4079776" y="410762"/>
              <a:ext cx="297500" cy="297500"/>
            </a:xfrm>
            <a:prstGeom prst="rect">
              <a:avLst/>
            </a:prstGeom>
          </p:spPr>
        </p:pic>
      </p:grpSp>
      <p:pic>
        <p:nvPicPr>
          <p:cNvPr id="5" name="Graphic 4" descr="Fluorescent Light Blub with solid fill">
            <a:extLst>
              <a:ext uri="{FF2B5EF4-FFF2-40B4-BE49-F238E27FC236}">
                <a16:creationId xmlns:a16="http://schemas.microsoft.com/office/drawing/2014/main" id="{7E33F79A-0B8B-F7B7-7A83-220FA689BC5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rot="1454736">
            <a:off x="2018173" y="2381995"/>
            <a:ext cx="673224" cy="673224"/>
          </a:xfrm>
          <a:prstGeom prst="rect">
            <a:avLst/>
          </a:prstGeom>
        </p:spPr>
      </p:pic>
      <p:sp>
        <p:nvSpPr>
          <p:cNvPr id="34" name="TextBox 33">
            <a:extLst>
              <a:ext uri="{FF2B5EF4-FFF2-40B4-BE49-F238E27FC236}">
                <a16:creationId xmlns:a16="http://schemas.microsoft.com/office/drawing/2014/main" id="{80A14DC0-B013-8060-95A7-1F7BC0B02FD4}"/>
              </a:ext>
            </a:extLst>
          </p:cNvPr>
          <p:cNvSpPr txBox="1"/>
          <p:nvPr/>
        </p:nvSpPr>
        <p:spPr bwMode="auto">
          <a:xfrm>
            <a:off x="8494956" y="3666510"/>
            <a:ext cx="3078529" cy="338554"/>
          </a:xfrm>
          <a:prstGeom prst="rect">
            <a:avLst/>
          </a:prstGeom>
          <a:noFill/>
        </p:spPr>
        <p:txBody>
          <a:bodyPr wrap="square">
            <a:spAutoFit/>
          </a:bodyPr>
          <a:lstStyle/>
          <a:p>
            <a:pPr algn="ctr"/>
            <a:r>
              <a:rPr lang="en-US" sz="1600" b="1" dirty="0">
                <a:solidFill>
                  <a:srgbClr val="C00000"/>
                </a:solidFill>
                <a:latin typeface="Raleway" pitchFamily="2" charset="0"/>
              </a:rPr>
              <a:t>MID/LONG-TERM</a:t>
            </a:r>
            <a:endParaRPr lang="en-GB" sz="1600" b="1" dirty="0">
              <a:solidFill>
                <a:srgbClr val="C00000"/>
              </a:solidFill>
              <a:latin typeface="Raleway" pitchFamily="2" charset="0"/>
            </a:endParaRPr>
          </a:p>
        </p:txBody>
      </p:sp>
      <p:pic>
        <p:nvPicPr>
          <p:cNvPr id="16" name="Graphic 15" descr="Hourglass Finished with solid fill">
            <a:extLst>
              <a:ext uri="{FF2B5EF4-FFF2-40B4-BE49-F238E27FC236}">
                <a16:creationId xmlns:a16="http://schemas.microsoft.com/office/drawing/2014/main" id="{195111CC-B6FB-DEF8-6F95-5F3BFF55BF5A}"/>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3571428" y="5638259"/>
            <a:ext cx="400244" cy="400244"/>
          </a:xfrm>
          <a:prstGeom prst="rect">
            <a:avLst/>
          </a:prstGeom>
        </p:spPr>
      </p:pic>
      <p:sp>
        <p:nvSpPr>
          <p:cNvPr id="15" name="Rectangle 14">
            <a:extLst>
              <a:ext uri="{FF2B5EF4-FFF2-40B4-BE49-F238E27FC236}">
                <a16:creationId xmlns:a16="http://schemas.microsoft.com/office/drawing/2014/main" id="{3ADD8306-4924-930A-1B9E-A97BDDF89981}"/>
              </a:ext>
            </a:extLst>
          </p:cNvPr>
          <p:cNvSpPr/>
          <p:nvPr/>
        </p:nvSpPr>
        <p:spPr>
          <a:xfrm>
            <a:off x="1176391" y="4902018"/>
            <a:ext cx="2039289" cy="27632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5CF0B4-1FF9-219F-540B-8F9ACB980478}"/>
              </a:ext>
            </a:extLst>
          </p:cNvPr>
          <p:cNvSpPr/>
          <p:nvPr/>
        </p:nvSpPr>
        <p:spPr>
          <a:xfrm>
            <a:off x="1176389" y="4044758"/>
            <a:ext cx="2039289" cy="27632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EFC0B12-CC1C-65AD-A8D3-55509D0F6642}"/>
              </a:ext>
            </a:extLst>
          </p:cNvPr>
          <p:cNvSpPr/>
          <p:nvPr/>
        </p:nvSpPr>
        <p:spPr>
          <a:xfrm>
            <a:off x="1176390" y="4462152"/>
            <a:ext cx="2039289" cy="27632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69F2B15D-26C9-FEDD-36A9-781311A9DCB1}"/>
              </a:ext>
            </a:extLst>
          </p:cNvPr>
          <p:cNvSpPr/>
          <p:nvPr/>
        </p:nvSpPr>
        <p:spPr>
          <a:xfrm>
            <a:off x="3323481" y="4044758"/>
            <a:ext cx="2039289" cy="27632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4929DF86-B577-F1F9-7F5F-5348A4CD8AE7}"/>
              </a:ext>
            </a:extLst>
          </p:cNvPr>
          <p:cNvSpPr/>
          <p:nvPr/>
        </p:nvSpPr>
        <p:spPr>
          <a:xfrm>
            <a:off x="5454589" y="4032320"/>
            <a:ext cx="1577515" cy="44831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D19E9CC9-DFEE-B43D-4ADD-436FD613043F}"/>
              </a:ext>
            </a:extLst>
          </p:cNvPr>
          <p:cNvGrpSpPr/>
          <p:nvPr/>
        </p:nvGrpSpPr>
        <p:grpSpPr>
          <a:xfrm>
            <a:off x="10489359" y="38735"/>
            <a:ext cx="1490646" cy="643140"/>
            <a:chOff x="10489359" y="38735"/>
            <a:chExt cx="1490646" cy="643140"/>
          </a:xfrm>
        </p:grpSpPr>
        <p:pic>
          <p:nvPicPr>
            <p:cNvPr id="10" name="Graphic 9" descr="Meeting with solid fill">
              <a:extLst>
                <a:ext uri="{FF2B5EF4-FFF2-40B4-BE49-F238E27FC236}">
                  <a16:creationId xmlns:a16="http://schemas.microsoft.com/office/drawing/2014/main" id="{ED9A826F-6984-E7AE-CC49-C786AD30354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1497429" y="84875"/>
              <a:ext cx="482576" cy="485084"/>
            </a:xfrm>
            <a:prstGeom prst="rect">
              <a:avLst/>
            </a:prstGeom>
          </p:spPr>
        </p:pic>
        <p:grpSp>
          <p:nvGrpSpPr>
            <p:cNvPr id="30" name="Group 29">
              <a:extLst>
                <a:ext uri="{FF2B5EF4-FFF2-40B4-BE49-F238E27FC236}">
                  <a16:creationId xmlns:a16="http://schemas.microsoft.com/office/drawing/2014/main" id="{9E5E76AE-CF1B-73E2-7A65-41908540536C}"/>
                </a:ext>
              </a:extLst>
            </p:cNvPr>
            <p:cNvGrpSpPr/>
            <p:nvPr/>
          </p:nvGrpSpPr>
          <p:grpSpPr>
            <a:xfrm>
              <a:off x="10489359" y="38735"/>
              <a:ext cx="1286589" cy="643140"/>
              <a:chOff x="3057257" y="546807"/>
              <a:chExt cx="1286589" cy="643140"/>
            </a:xfrm>
          </p:grpSpPr>
          <p:sp>
            <p:nvSpPr>
              <p:cNvPr id="38" name="Rectangle 37">
                <a:extLst>
                  <a:ext uri="{FF2B5EF4-FFF2-40B4-BE49-F238E27FC236}">
                    <a16:creationId xmlns:a16="http://schemas.microsoft.com/office/drawing/2014/main" id="{E5B5E23A-7B28-45DB-A624-C44119B9467A}"/>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9" name="TextBox 38">
                <a:extLst>
                  <a:ext uri="{FF2B5EF4-FFF2-40B4-BE49-F238E27FC236}">
                    <a16:creationId xmlns:a16="http://schemas.microsoft.com/office/drawing/2014/main" id="{62C38B9C-2812-1B49-27F2-4270084FF757}"/>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spTree>
    <p:extLst>
      <p:ext uri="{BB962C8B-B14F-4D97-AF65-F5344CB8AC3E}">
        <p14:creationId xmlns:p14="http://schemas.microsoft.com/office/powerpoint/2010/main" val="290226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P spid="23" grpId="0" animBg="1"/>
      <p:bldP spid="32"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a:extLst>
              <a:ext uri="{FF2B5EF4-FFF2-40B4-BE49-F238E27FC236}">
                <a16:creationId xmlns:a16="http://schemas.microsoft.com/office/drawing/2014/main" id="{5D7838FD-BAB2-88C3-2456-44729D418727}"/>
              </a:ext>
            </a:extLst>
          </p:cNvPr>
          <p:cNvGraphicFramePr>
            <a:graphicFrameLocks/>
          </p:cNvGraphicFramePr>
          <p:nvPr>
            <p:extLst>
              <p:ext uri="{D42A27DB-BD31-4B8C-83A1-F6EECF244321}">
                <p14:modId xmlns:p14="http://schemas.microsoft.com/office/powerpoint/2010/main" val="1169771283"/>
              </p:ext>
            </p:extLst>
          </p:nvPr>
        </p:nvGraphicFramePr>
        <p:xfrm>
          <a:off x="6865244" y="3199159"/>
          <a:ext cx="3384376" cy="2850461"/>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a:extLst>
              <a:ext uri="{FF2B5EF4-FFF2-40B4-BE49-F238E27FC236}">
                <a16:creationId xmlns:a16="http://schemas.microsoft.com/office/drawing/2014/main" id="{47485E98-7522-C936-B092-56B2B009827C}"/>
              </a:ext>
            </a:extLst>
          </p:cNvPr>
          <p:cNvSpPr>
            <a:spLocks noGrp="1"/>
          </p:cNvSpPr>
          <p:nvPr>
            <p:ph type="sldNum" sz="quarter" idx="12"/>
          </p:nvPr>
        </p:nvSpPr>
        <p:spPr/>
        <p:txBody>
          <a:bodyPr/>
          <a:lstStyle/>
          <a:p>
            <a:pPr>
              <a:defRPr/>
            </a:pPr>
            <a:fld id="{36B5EA5A-BC32-A742-B11B-8E7414D5B535}" type="slidenum">
              <a:rPr lang="en-US" smtClean="0"/>
              <a:t>6</a:t>
            </a:fld>
            <a:endParaRPr lang="en-US" dirty="0"/>
          </a:p>
        </p:txBody>
      </p:sp>
      <p:sp>
        <p:nvSpPr>
          <p:cNvPr id="3" name="Title 1">
            <a:extLst>
              <a:ext uri="{FF2B5EF4-FFF2-40B4-BE49-F238E27FC236}">
                <a16:creationId xmlns:a16="http://schemas.microsoft.com/office/drawing/2014/main" id="{D510AFBF-E8D4-AD27-8130-C0AB81F4D8CA}"/>
              </a:ext>
            </a:extLst>
          </p:cNvPr>
          <p:cNvSpPr txBox="1">
            <a:spLocks/>
          </p:cNvSpPr>
          <p:nvPr/>
        </p:nvSpPr>
        <p:spPr>
          <a:xfrm>
            <a:off x="844296" y="368981"/>
            <a:ext cx="10515600" cy="594300"/>
          </a:xfrm>
          <a:prstGeom prst="rect">
            <a:avLst/>
          </a:prstGeom>
        </p:spPr>
        <p:txBody>
          <a:bodyPr>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r>
              <a:rPr lang="en-GB" sz="2400" cap="all" dirty="0">
                <a:solidFill>
                  <a:schemeClr val="accent6"/>
                </a:solidFill>
                <a:latin typeface="Raleway" panose="020B0604020202020204" pitchFamily="2" charset="0"/>
              </a:rPr>
              <a:t>S1: LED</a:t>
            </a:r>
            <a:r>
              <a:rPr lang="en-GB" sz="1600" cap="all" dirty="0">
                <a:solidFill>
                  <a:schemeClr val="accent6"/>
                </a:solidFill>
                <a:latin typeface="Raleway" panose="020B0604020202020204" pitchFamily="2" charset="0"/>
              </a:rPr>
              <a:t>s</a:t>
            </a:r>
            <a:r>
              <a:rPr lang="en-GB" sz="2400" cap="all" dirty="0">
                <a:solidFill>
                  <a:schemeClr val="accent6"/>
                </a:solidFill>
                <a:latin typeface="Raleway" panose="020B0604020202020204" pitchFamily="2" charset="0"/>
              </a:rPr>
              <a:t> INSTALLATION</a:t>
            </a:r>
          </a:p>
        </p:txBody>
      </p:sp>
      <p:pic>
        <p:nvPicPr>
          <p:cNvPr id="4" name="Picture 3">
            <a:extLst>
              <a:ext uri="{FF2B5EF4-FFF2-40B4-BE49-F238E27FC236}">
                <a16:creationId xmlns:a16="http://schemas.microsoft.com/office/drawing/2014/main" id="{F57E3CB2-20BF-0125-89E7-01B48E17B5A4}"/>
              </a:ext>
            </a:extLst>
          </p:cNvPr>
          <p:cNvPicPr>
            <a:picLocks noChangeAspect="1"/>
          </p:cNvPicPr>
          <p:nvPr/>
        </p:nvPicPr>
        <p:blipFill>
          <a:blip r:embed="rId4"/>
          <a:stretch>
            <a:fillRect/>
          </a:stretch>
        </p:blipFill>
        <p:spPr>
          <a:xfrm>
            <a:off x="10113484" y="849073"/>
            <a:ext cx="2078516" cy="2104826"/>
          </a:xfrm>
          <a:prstGeom prst="rect">
            <a:avLst/>
          </a:prstGeom>
        </p:spPr>
      </p:pic>
      <p:sp>
        <p:nvSpPr>
          <p:cNvPr id="5" name="TextBox 4">
            <a:extLst>
              <a:ext uri="{FF2B5EF4-FFF2-40B4-BE49-F238E27FC236}">
                <a16:creationId xmlns:a16="http://schemas.microsoft.com/office/drawing/2014/main" id="{7652B123-E5CA-C80A-8331-2A79E614A3B8}"/>
              </a:ext>
            </a:extLst>
          </p:cNvPr>
          <p:cNvSpPr txBox="1"/>
          <p:nvPr/>
        </p:nvSpPr>
        <p:spPr>
          <a:xfrm>
            <a:off x="263352" y="823554"/>
            <a:ext cx="9948146" cy="2492990"/>
          </a:xfrm>
          <a:prstGeom prst="rect">
            <a:avLst/>
          </a:prstGeom>
          <a:noFill/>
        </p:spPr>
        <p:txBody>
          <a:bodyPr wrap="square" rtlCol="0">
            <a:spAutoFit/>
          </a:bodyPr>
          <a:lstStyle/>
          <a:p>
            <a:pPr algn="just"/>
            <a:r>
              <a:rPr lang="en-GB" dirty="0">
                <a:solidFill>
                  <a:schemeClr val="bg2">
                    <a:lumMod val="10000"/>
                  </a:schemeClr>
                </a:solidFill>
                <a:latin typeface="Raleway" pitchFamily="2" charset="0"/>
              </a:rPr>
              <a:t>Replacing immediately obsolete halogen lamps with </a:t>
            </a:r>
            <a:r>
              <a:rPr lang="en-GB" b="1" dirty="0">
                <a:solidFill>
                  <a:schemeClr val="bg2">
                    <a:lumMod val="10000"/>
                  </a:schemeClr>
                </a:solidFill>
                <a:latin typeface="Raleway" pitchFamily="2" charset="0"/>
              </a:rPr>
              <a:t>LEDs </a:t>
            </a:r>
            <a:r>
              <a:rPr lang="en-GB" dirty="0">
                <a:solidFill>
                  <a:schemeClr val="bg2">
                    <a:lumMod val="10000"/>
                  </a:schemeClr>
                </a:solidFill>
                <a:latin typeface="Raleway" pitchFamily="2" charset="0"/>
              </a:rPr>
              <a:t>reduces lighting electricity requirements by up to 65%. </a:t>
            </a:r>
          </a:p>
          <a:p>
            <a:pPr algn="just"/>
            <a:r>
              <a:rPr lang="en-GB" dirty="0">
                <a:solidFill>
                  <a:schemeClr val="bg2">
                    <a:lumMod val="10000"/>
                  </a:schemeClr>
                </a:solidFill>
                <a:latin typeface="Raleway" pitchFamily="2" charset="0"/>
              </a:rPr>
              <a:t>      </a:t>
            </a:r>
            <a:r>
              <a:rPr lang="en-GB" dirty="0">
                <a:solidFill>
                  <a:srgbClr val="C00000"/>
                </a:solidFill>
                <a:latin typeface="Raleway" pitchFamily="2" charset="0"/>
              </a:rPr>
              <a:t>Process ongoing, but far from being completed!</a:t>
            </a:r>
          </a:p>
          <a:p>
            <a:pPr algn="just"/>
            <a:br>
              <a:rPr lang="en-US" dirty="0">
                <a:solidFill>
                  <a:schemeClr val="bg2">
                    <a:lumMod val="10000"/>
                  </a:schemeClr>
                </a:solidFill>
                <a:latin typeface="Raleway" pitchFamily="2" charset="0"/>
              </a:rPr>
            </a:br>
            <a:r>
              <a:rPr lang="en-US" b="1" u="sng" dirty="0">
                <a:solidFill>
                  <a:schemeClr val="bg2">
                    <a:lumMod val="10000"/>
                  </a:schemeClr>
                </a:solidFill>
                <a:latin typeface="Raleway" pitchFamily="2" charset="0"/>
              </a:rPr>
              <a:t>EXPECTATIONS</a:t>
            </a:r>
            <a:r>
              <a:rPr lang="en-US" b="1" dirty="0">
                <a:solidFill>
                  <a:schemeClr val="bg2">
                    <a:lumMod val="10000"/>
                  </a:schemeClr>
                </a:solidFill>
                <a:latin typeface="Raleway" pitchFamily="2" charset="0"/>
              </a:rPr>
              <a:t>: </a:t>
            </a:r>
            <a:r>
              <a:rPr lang="en-US" dirty="0">
                <a:solidFill>
                  <a:schemeClr val="bg2">
                    <a:lumMod val="10000"/>
                  </a:schemeClr>
                </a:solidFill>
                <a:latin typeface="Raleway" pitchFamily="2" charset="0"/>
              </a:rPr>
              <a:t>about </a:t>
            </a:r>
            <a:r>
              <a:rPr lang="en-US" b="1" dirty="0">
                <a:solidFill>
                  <a:schemeClr val="bg2">
                    <a:lumMod val="10000"/>
                  </a:schemeClr>
                </a:solidFill>
                <a:latin typeface="Raleway" pitchFamily="2" charset="0"/>
              </a:rPr>
              <a:t>14’700</a:t>
            </a:r>
            <a:r>
              <a:rPr lang="en-US" dirty="0">
                <a:solidFill>
                  <a:schemeClr val="bg2">
                    <a:lumMod val="10000"/>
                  </a:schemeClr>
                </a:solidFill>
                <a:latin typeface="Raleway" pitchFamily="2" charset="0"/>
              </a:rPr>
              <a:t> </a:t>
            </a:r>
            <a:r>
              <a:rPr lang="en-US" b="1" dirty="0">
                <a:solidFill>
                  <a:schemeClr val="bg2">
                    <a:lumMod val="10000"/>
                  </a:schemeClr>
                </a:solidFill>
                <a:latin typeface="Raleway" pitchFamily="2" charset="0"/>
              </a:rPr>
              <a:t>Led Tubes </a:t>
            </a:r>
            <a:r>
              <a:rPr lang="en-US" dirty="0">
                <a:solidFill>
                  <a:schemeClr val="bg2">
                    <a:lumMod val="10000"/>
                  </a:schemeClr>
                </a:solidFill>
                <a:latin typeface="Raleway" pitchFamily="2" charset="0"/>
              </a:rPr>
              <a:t>to be changed every year. Complete replacement at CERN to be completed in 8 years.</a:t>
            </a:r>
          </a:p>
          <a:p>
            <a:pPr algn="just"/>
            <a:r>
              <a:rPr lang="en-US" sz="1600" b="1" u="sng" dirty="0">
                <a:solidFill>
                  <a:schemeClr val="bg2">
                    <a:lumMod val="10000"/>
                  </a:schemeClr>
                </a:solidFill>
                <a:latin typeface="Raleway" pitchFamily="2" charset="0"/>
              </a:rPr>
              <a:t>PROPOSAL</a:t>
            </a:r>
            <a:r>
              <a:rPr lang="en-US" sz="1600" b="1" dirty="0">
                <a:solidFill>
                  <a:schemeClr val="bg2">
                    <a:lumMod val="10000"/>
                  </a:schemeClr>
                </a:solidFill>
                <a:latin typeface="Raleway" pitchFamily="2" charset="0"/>
              </a:rPr>
              <a:t>: </a:t>
            </a:r>
            <a:r>
              <a:rPr lang="en-US" sz="1600" dirty="0">
                <a:solidFill>
                  <a:schemeClr val="bg2">
                    <a:lumMod val="10000"/>
                  </a:schemeClr>
                </a:solidFill>
                <a:latin typeface="Raleway" pitchFamily="2" charset="0"/>
              </a:rPr>
              <a:t>Increase</a:t>
            </a:r>
            <a:r>
              <a:rPr lang="en-US" sz="1600" b="1" dirty="0">
                <a:solidFill>
                  <a:schemeClr val="bg2">
                    <a:lumMod val="10000"/>
                  </a:schemeClr>
                </a:solidFill>
                <a:latin typeface="Raleway" pitchFamily="2" charset="0"/>
              </a:rPr>
              <a:t> </a:t>
            </a:r>
            <a:r>
              <a:rPr lang="en-US" sz="1600" dirty="0">
                <a:solidFill>
                  <a:schemeClr val="bg2">
                    <a:lumMod val="10000"/>
                  </a:schemeClr>
                </a:solidFill>
                <a:latin typeface="Raleway" pitchFamily="2" charset="0"/>
              </a:rPr>
              <a:t>in</a:t>
            </a:r>
            <a:r>
              <a:rPr lang="en-US" sz="1600" b="1" dirty="0">
                <a:solidFill>
                  <a:schemeClr val="bg2">
                    <a:lumMod val="10000"/>
                  </a:schemeClr>
                </a:solidFill>
                <a:latin typeface="Raleway" pitchFamily="2" charset="0"/>
              </a:rPr>
              <a:t> human resources </a:t>
            </a:r>
            <a:r>
              <a:rPr lang="en-US" sz="1600" dirty="0">
                <a:solidFill>
                  <a:schemeClr val="bg2">
                    <a:lumMod val="10000"/>
                  </a:schemeClr>
                </a:solidFill>
                <a:latin typeface="Raleway" pitchFamily="2" charset="0"/>
              </a:rPr>
              <a:t>to speed up the process, and to observe much more effectively the consequences of this replacement in all the buildings at CERN. </a:t>
            </a:r>
          </a:p>
          <a:p>
            <a:pPr algn="just"/>
            <a:endParaRPr lang="en-GB" sz="1600" dirty="0">
              <a:solidFill>
                <a:srgbClr val="7F7F7F"/>
              </a:solidFill>
              <a:latin typeface="Raleway" pitchFamily="2" charset="0"/>
            </a:endParaRPr>
          </a:p>
        </p:txBody>
      </p:sp>
      <p:graphicFrame>
        <p:nvGraphicFramePr>
          <p:cNvPr id="13" name="Table 12">
            <a:extLst>
              <a:ext uri="{FF2B5EF4-FFF2-40B4-BE49-F238E27FC236}">
                <a16:creationId xmlns:a16="http://schemas.microsoft.com/office/drawing/2014/main" id="{7DE2763A-978C-0EB4-70D3-A03806A8929A}"/>
              </a:ext>
            </a:extLst>
          </p:cNvPr>
          <p:cNvGraphicFramePr>
            <a:graphicFrameLocks noGrp="1"/>
          </p:cNvGraphicFramePr>
          <p:nvPr/>
        </p:nvGraphicFramePr>
        <p:xfrm>
          <a:off x="335582" y="3206050"/>
          <a:ext cx="6336482" cy="2850404"/>
        </p:xfrm>
        <a:graphic>
          <a:graphicData uri="http://schemas.openxmlformats.org/drawingml/2006/table">
            <a:tbl>
              <a:tblPr/>
              <a:tblGrid>
                <a:gridCol w="3122304">
                  <a:extLst>
                    <a:ext uri="{9D8B030D-6E8A-4147-A177-3AD203B41FA5}">
                      <a16:colId xmlns:a16="http://schemas.microsoft.com/office/drawing/2014/main" val="791329097"/>
                    </a:ext>
                  </a:extLst>
                </a:gridCol>
                <a:gridCol w="1870778">
                  <a:extLst>
                    <a:ext uri="{9D8B030D-6E8A-4147-A177-3AD203B41FA5}">
                      <a16:colId xmlns:a16="http://schemas.microsoft.com/office/drawing/2014/main" val="671011389"/>
                    </a:ext>
                  </a:extLst>
                </a:gridCol>
                <a:gridCol w="1343400">
                  <a:extLst>
                    <a:ext uri="{9D8B030D-6E8A-4147-A177-3AD203B41FA5}">
                      <a16:colId xmlns:a16="http://schemas.microsoft.com/office/drawing/2014/main" val="3632258214"/>
                    </a:ext>
                  </a:extLst>
                </a:gridCol>
              </a:tblGrid>
              <a:tr h="294822">
                <a:tc>
                  <a:txBody>
                    <a:bodyPr/>
                    <a:lstStyle/>
                    <a:p>
                      <a:pPr algn="ctr" fontAlgn="b"/>
                      <a:r>
                        <a:rPr lang="en-GB" sz="1800" b="1" u="none" strike="noStrike" dirty="0">
                          <a:solidFill>
                            <a:schemeClr val="bg1"/>
                          </a:solidFill>
                          <a:effectLst/>
                          <a:latin typeface="Raleway" pitchFamily="2" charset="0"/>
                        </a:rPr>
                        <a:t>Energy involved</a:t>
                      </a:r>
                      <a:endParaRPr lang="en-GB" sz="1800" b="1" i="0" u="none" strike="noStrike" dirty="0">
                        <a:solidFill>
                          <a:schemeClr val="bg1"/>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[Type]</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GB" sz="1600" b="1" i="0" u="none" strike="noStrike" dirty="0">
                          <a:solidFill>
                            <a:srgbClr val="C00000"/>
                          </a:solidFill>
                          <a:effectLst/>
                          <a:latin typeface="Raleway" pitchFamily="2" charset="0"/>
                        </a:rPr>
                        <a:t>Electricity</a:t>
                      </a:r>
                      <a:endParaRPr lang="en-GB" sz="1600" b="1" i="0" u="none" strike="noStrike" dirty="0">
                        <a:solidFill>
                          <a:srgbClr val="C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3724299637"/>
                  </a:ext>
                </a:extLst>
              </a:tr>
              <a:tr h="294822">
                <a:tc>
                  <a:txBody>
                    <a:bodyPr/>
                    <a:lstStyle/>
                    <a:p>
                      <a:pPr algn="ctr" fontAlgn="b"/>
                      <a:r>
                        <a:rPr lang="en-US" sz="1800" b="1" i="0" u="none" strike="noStrike" dirty="0">
                          <a:solidFill>
                            <a:schemeClr val="bg1"/>
                          </a:solidFill>
                          <a:effectLst/>
                          <a:latin typeface="Raleway" pitchFamily="2" charset="0"/>
                        </a:rPr>
                        <a:t>Investment costs</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[CHF]</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280’000</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988147000"/>
                  </a:ext>
                </a:extLst>
              </a:tr>
              <a:tr h="294822">
                <a:tc>
                  <a:txBody>
                    <a:bodyPr/>
                    <a:lstStyle/>
                    <a:p>
                      <a:pPr algn="ctr" fontAlgn="b"/>
                      <a:r>
                        <a:rPr lang="en-GB" sz="1800" b="1" u="none" strike="noStrike" dirty="0">
                          <a:solidFill>
                            <a:schemeClr val="bg1"/>
                          </a:solidFill>
                          <a:effectLst/>
                          <a:latin typeface="Raleway" pitchFamily="2" charset="0"/>
                        </a:rPr>
                        <a:t>Objective of reduction</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[MWh/year]</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1" i="0" u="none" strike="noStrike" dirty="0">
                          <a:solidFill>
                            <a:srgbClr val="C00000"/>
                          </a:solidFill>
                          <a:effectLst/>
                          <a:latin typeface="Raleway" pitchFamily="2" charset="0"/>
                        </a:rPr>
                        <a:t>845</a:t>
                      </a:r>
                      <a:endParaRPr lang="en-GB" sz="1600" b="1" i="0" u="none" strike="noStrike" dirty="0">
                        <a:solidFill>
                          <a:srgbClr val="C00000"/>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548877365"/>
                  </a:ext>
                </a:extLst>
              </a:tr>
              <a:tr h="294822">
                <a:tc>
                  <a:txBody>
                    <a:bodyPr/>
                    <a:lstStyle/>
                    <a:p>
                      <a:pPr algn="ctr" fontAlgn="b"/>
                      <a:r>
                        <a:rPr lang="en-GB" sz="1800" b="1" u="none" strike="noStrike" dirty="0">
                          <a:solidFill>
                            <a:schemeClr val="bg1"/>
                          </a:solidFill>
                          <a:effectLst/>
                          <a:latin typeface="Raleway" pitchFamily="2" charset="0"/>
                        </a:rPr>
                        <a:t>Energy savings costs </a:t>
                      </a:r>
                      <a:endParaRPr lang="en-GB" sz="18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[CHF/year]</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46’000</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2589414191"/>
                  </a:ext>
                </a:extLst>
              </a:tr>
              <a:tr h="294822">
                <a:tc>
                  <a:txBody>
                    <a:bodyPr/>
                    <a:lstStyle/>
                    <a:p>
                      <a:pPr algn="ctr" fontAlgn="b"/>
                      <a:r>
                        <a:rPr lang="en-US" sz="1800" b="1" i="0" u="none" strike="noStrike" dirty="0">
                          <a:solidFill>
                            <a:schemeClr val="bg1"/>
                          </a:solidFill>
                          <a:effectLst/>
                          <a:latin typeface="Raleway" pitchFamily="2" charset="0"/>
                        </a:rPr>
                        <a:t>Payback</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[Years]</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6</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3169317425"/>
                  </a:ext>
                </a:extLst>
              </a:tr>
              <a:tr h="294822">
                <a:tc>
                  <a:txBody>
                    <a:bodyPr/>
                    <a:lstStyle/>
                    <a:p>
                      <a:pPr algn="ctr" fontAlgn="b"/>
                      <a:r>
                        <a:rPr lang="en-GB" sz="1800" b="1" u="none" strike="noStrike" dirty="0">
                          <a:solidFill>
                            <a:schemeClr val="bg1"/>
                          </a:solidFill>
                          <a:effectLst/>
                          <a:latin typeface="Raleway" pitchFamily="2" charset="0"/>
                        </a:rPr>
                        <a:t>Human resources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F</a:t>
                      </a:r>
                      <a:r>
                        <a:rPr lang="en-GB" sz="1600" b="0" i="0" u="none" strike="noStrike" dirty="0">
                          <a:solidFill>
                            <a:schemeClr val="tx2"/>
                          </a:solidFill>
                          <a:effectLst/>
                          <a:latin typeface="Raleway" pitchFamily="2" charset="0"/>
                        </a:rPr>
                        <a:t>TE</a:t>
                      </a:r>
                    </a:p>
                  </a:txBody>
                  <a:tcPr marL="9525" marR="9525" marT="9525" marB="0" anchor="ctr">
                    <a:solidFill>
                      <a:schemeClr val="bg1"/>
                    </a:solidFill>
                  </a:tcPr>
                </a:tc>
                <a:tc>
                  <a:txBody>
                    <a:bodyPr/>
                    <a:lstStyle/>
                    <a:p>
                      <a:pPr algn="ctr" fontAlgn="b"/>
                      <a:r>
                        <a:rPr lang="en-GB" sz="1600" u="none" strike="noStrike" dirty="0">
                          <a:solidFill>
                            <a:schemeClr val="bg2">
                              <a:lumMod val="10000"/>
                            </a:schemeClr>
                          </a:solidFill>
                          <a:effectLst/>
                          <a:latin typeface="Raleway" pitchFamily="2" charset="0"/>
                        </a:rPr>
                        <a:t> 2</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1979948750"/>
                  </a:ext>
                </a:extLst>
              </a:tr>
              <a:tr h="289445">
                <a:tc>
                  <a:txBody>
                    <a:bodyPr/>
                    <a:lstStyle/>
                    <a:p>
                      <a:pPr algn="ctr" fontAlgn="b"/>
                      <a:r>
                        <a:rPr lang="en-GB" sz="1800" b="1" u="none" strike="noStrike" dirty="0">
                          <a:solidFill>
                            <a:schemeClr val="bg1"/>
                          </a:solidFill>
                          <a:effectLst/>
                          <a:latin typeface="Raleway" pitchFamily="2" charset="0"/>
                        </a:rPr>
                        <a:t>Schedule</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January 2023</a:t>
                      </a: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646895027"/>
                  </a:ext>
                </a:extLst>
              </a:tr>
              <a:tr h="490805">
                <a:tc>
                  <a:txBody>
                    <a:bodyPr/>
                    <a:lstStyle/>
                    <a:p>
                      <a:pPr algn="ctr" fontAlgn="b"/>
                      <a:r>
                        <a:rPr lang="en-US" sz="1800" b="1" i="0" u="none" strike="noStrike" dirty="0">
                          <a:solidFill>
                            <a:schemeClr val="bg1"/>
                          </a:solidFill>
                          <a:effectLst/>
                          <a:latin typeface="Raleway" pitchFamily="2" charset="0"/>
                        </a:rPr>
                        <a:t>Scale of application</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12% of total LED number in Meyrin and Prevessin</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1869832077"/>
                  </a:ext>
                </a:extLst>
              </a:tr>
              <a:tr h="294822">
                <a:tc>
                  <a:txBody>
                    <a:bodyPr/>
                    <a:lstStyle/>
                    <a:p>
                      <a:pPr algn="ctr" fontAlgn="b"/>
                      <a:r>
                        <a:rPr lang="en-US" sz="1800" b="1" i="0" u="none" strike="noStrike" dirty="0">
                          <a:solidFill>
                            <a:schemeClr val="bg1"/>
                          </a:solidFill>
                          <a:effectLst/>
                          <a:latin typeface="Raleway" pitchFamily="2" charset="0"/>
                        </a:rPr>
                        <a:t>Impact on Users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None</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031148467"/>
                  </a:ext>
                </a:extLst>
              </a:tr>
            </a:tbl>
          </a:graphicData>
        </a:graphic>
      </p:graphicFrame>
      <p:sp>
        <p:nvSpPr>
          <p:cNvPr id="12" name="TextBox 11">
            <a:extLst>
              <a:ext uri="{FF2B5EF4-FFF2-40B4-BE49-F238E27FC236}">
                <a16:creationId xmlns:a16="http://schemas.microsoft.com/office/drawing/2014/main" id="{AF760460-7572-1E9D-B459-9B3D3E30E79C}"/>
              </a:ext>
            </a:extLst>
          </p:cNvPr>
          <p:cNvSpPr txBox="1"/>
          <p:nvPr/>
        </p:nvSpPr>
        <p:spPr bwMode="auto">
          <a:xfrm>
            <a:off x="9002497" y="4393771"/>
            <a:ext cx="1296144" cy="615553"/>
          </a:xfrm>
          <a:prstGeom prst="rect">
            <a:avLst/>
          </a:prstGeom>
          <a:noFill/>
        </p:spPr>
        <p:txBody>
          <a:bodyPr wrap="square" rtlCol="0">
            <a:spAutoFit/>
          </a:bodyPr>
          <a:lstStyle/>
          <a:p>
            <a:pPr algn="ctr"/>
            <a:r>
              <a:rPr lang="en-US" sz="1400" b="1" dirty="0">
                <a:solidFill>
                  <a:srgbClr val="C00000"/>
                </a:solidFill>
                <a:latin typeface="Raleway" pitchFamily="2" charset="0"/>
              </a:rPr>
              <a:t>SAVINGS: </a:t>
            </a:r>
          </a:p>
          <a:p>
            <a:pPr algn="ctr"/>
            <a:r>
              <a:rPr lang="en-US" sz="2000" b="1" dirty="0">
                <a:solidFill>
                  <a:srgbClr val="C00000"/>
                </a:solidFill>
                <a:latin typeface="Raleway" pitchFamily="2" charset="0"/>
              </a:rPr>
              <a:t>1,74%</a:t>
            </a:r>
            <a:endParaRPr lang="en-GB" sz="2000" b="1" dirty="0">
              <a:solidFill>
                <a:srgbClr val="C00000"/>
              </a:solidFill>
              <a:latin typeface="Raleway" pitchFamily="2" charset="0"/>
            </a:endParaRPr>
          </a:p>
        </p:txBody>
      </p:sp>
      <p:cxnSp>
        <p:nvCxnSpPr>
          <p:cNvPr id="14" name="Straight Arrow Connector 13">
            <a:extLst>
              <a:ext uri="{FF2B5EF4-FFF2-40B4-BE49-F238E27FC236}">
                <a16:creationId xmlns:a16="http://schemas.microsoft.com/office/drawing/2014/main" id="{E421CBA3-C64C-1620-7307-CD56EDF65C1A}"/>
              </a:ext>
            </a:extLst>
          </p:cNvPr>
          <p:cNvCxnSpPr>
            <a:cxnSpLocks/>
          </p:cNvCxnSpPr>
          <p:nvPr/>
        </p:nvCxnSpPr>
        <p:spPr>
          <a:xfrm flipH="1" flipV="1">
            <a:off x="8765894" y="4217678"/>
            <a:ext cx="498458" cy="29144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F4F93FF9-9986-885E-F472-B24216BD5300}"/>
              </a:ext>
            </a:extLst>
          </p:cNvPr>
          <p:cNvGrpSpPr/>
          <p:nvPr/>
        </p:nvGrpSpPr>
        <p:grpSpPr>
          <a:xfrm>
            <a:off x="191344" y="174458"/>
            <a:ext cx="1368152" cy="446230"/>
            <a:chOff x="221385" y="316621"/>
            <a:chExt cx="1368152" cy="446230"/>
          </a:xfrm>
        </p:grpSpPr>
        <p:sp>
          <p:nvSpPr>
            <p:cNvPr id="30" name="TextBox 29">
              <a:extLst>
                <a:ext uri="{FF2B5EF4-FFF2-40B4-BE49-F238E27FC236}">
                  <a16:creationId xmlns:a16="http://schemas.microsoft.com/office/drawing/2014/main" id="{6895EEEA-C5E0-DA5F-53F9-D44FA8A3EED0}"/>
                </a:ext>
              </a:extLst>
            </p:cNvPr>
            <p:cNvSpPr txBox="1"/>
            <p:nvPr/>
          </p:nvSpPr>
          <p:spPr>
            <a:xfrm>
              <a:off x="520229" y="433494"/>
              <a:ext cx="1069308" cy="307777"/>
            </a:xfrm>
            <a:prstGeom prst="rect">
              <a:avLst/>
            </a:prstGeom>
            <a:noFill/>
          </p:spPr>
          <p:txBody>
            <a:bodyPr wrap="square" rtlCol="0">
              <a:spAutoFit/>
            </a:bodyPr>
            <a:lstStyle/>
            <a:p>
              <a:pPr algn="ctr"/>
              <a:r>
                <a:rPr lang="en-US" sz="1400" b="1" dirty="0">
                  <a:solidFill>
                    <a:schemeClr val="tx2"/>
                  </a:solidFill>
                  <a:latin typeface="Raleway" pitchFamily="2" charset="0"/>
                </a:rPr>
                <a:t>Electricity</a:t>
              </a:r>
              <a:endParaRPr lang="en-GB" sz="1400" b="1" dirty="0">
                <a:solidFill>
                  <a:schemeClr val="tx2"/>
                </a:solidFill>
                <a:latin typeface="Raleway" pitchFamily="2" charset="0"/>
              </a:endParaRPr>
            </a:p>
          </p:txBody>
        </p:sp>
        <p:pic>
          <p:nvPicPr>
            <p:cNvPr id="31" name="Рисунок 75" descr="Lightbulb">
              <a:extLst>
                <a:ext uri="{FF2B5EF4-FFF2-40B4-BE49-F238E27FC236}">
                  <a16:creationId xmlns:a16="http://schemas.microsoft.com/office/drawing/2014/main" id="{92B5CE1F-3BD5-23C1-A69C-E3A276A23B4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402143">
              <a:off x="221385" y="316621"/>
              <a:ext cx="446230" cy="446230"/>
            </a:xfrm>
            <a:prstGeom prst="rect">
              <a:avLst/>
            </a:prstGeom>
          </p:spPr>
        </p:pic>
      </p:grpSp>
      <p:sp>
        <p:nvSpPr>
          <p:cNvPr id="10" name="TextBox 9">
            <a:extLst>
              <a:ext uri="{FF2B5EF4-FFF2-40B4-BE49-F238E27FC236}">
                <a16:creationId xmlns:a16="http://schemas.microsoft.com/office/drawing/2014/main" id="{09655B7F-3FBE-112E-11F4-538148BD093A}"/>
              </a:ext>
            </a:extLst>
          </p:cNvPr>
          <p:cNvSpPr txBox="1"/>
          <p:nvPr/>
        </p:nvSpPr>
        <p:spPr bwMode="auto">
          <a:xfrm>
            <a:off x="10298641" y="3987152"/>
            <a:ext cx="1851629" cy="1046440"/>
          </a:xfrm>
          <a:prstGeom prst="rect">
            <a:avLst/>
          </a:prstGeom>
          <a:noFill/>
        </p:spPr>
        <p:txBody>
          <a:bodyPr wrap="square" rtlCol="0">
            <a:spAutoFit/>
          </a:bodyPr>
          <a:lstStyle/>
          <a:p>
            <a:pPr algn="ctr"/>
            <a:r>
              <a:rPr lang="en-US" sz="1200" b="1" dirty="0">
                <a:solidFill>
                  <a:srgbClr val="C00000"/>
                </a:solidFill>
                <a:latin typeface="Raleway" pitchFamily="2" charset="0"/>
              </a:rPr>
              <a:t>N.B. </a:t>
            </a:r>
            <a:r>
              <a:rPr lang="en-US" sz="1200" dirty="0">
                <a:solidFill>
                  <a:schemeClr val="bg2">
                    <a:lumMod val="10000"/>
                  </a:schemeClr>
                </a:solidFill>
                <a:latin typeface="Raleway" pitchFamily="2" charset="0"/>
              </a:rPr>
              <a:t>The savings represent </a:t>
            </a:r>
            <a:r>
              <a:rPr lang="en-US" sz="1400" b="1" dirty="0">
                <a:solidFill>
                  <a:schemeClr val="bg2">
                    <a:lumMod val="10000"/>
                  </a:schemeClr>
                </a:solidFill>
                <a:latin typeface="Raleway" pitchFamily="2" charset="0"/>
              </a:rPr>
              <a:t>0,09%</a:t>
            </a:r>
            <a:r>
              <a:rPr lang="en-US" sz="1200" b="1" dirty="0">
                <a:solidFill>
                  <a:schemeClr val="bg2">
                    <a:lumMod val="10000"/>
                  </a:schemeClr>
                </a:solidFill>
                <a:latin typeface="Raleway" pitchFamily="2" charset="0"/>
              </a:rPr>
              <a:t> </a:t>
            </a:r>
            <a:r>
              <a:rPr lang="en-US" sz="1200" dirty="0">
                <a:solidFill>
                  <a:schemeClr val="bg2">
                    <a:lumMod val="10000"/>
                  </a:schemeClr>
                </a:solidFill>
                <a:latin typeface="Raleway" pitchFamily="2" charset="0"/>
              </a:rPr>
              <a:t>of CERN’s Total Electricity consumption </a:t>
            </a:r>
          </a:p>
          <a:p>
            <a:pPr algn="ctr"/>
            <a:r>
              <a:rPr lang="en-US" sz="1200" dirty="0">
                <a:solidFill>
                  <a:schemeClr val="bg2">
                    <a:lumMod val="10000"/>
                  </a:schemeClr>
                </a:solidFill>
                <a:latin typeface="Raleway" pitchFamily="2" charset="0"/>
              </a:rPr>
              <a:t>[990’895 MWh/year] </a:t>
            </a:r>
            <a:endParaRPr lang="en-GB" sz="1200" dirty="0">
              <a:solidFill>
                <a:schemeClr val="bg2">
                  <a:lumMod val="10000"/>
                </a:schemeClr>
              </a:solidFill>
              <a:latin typeface="Raleway" pitchFamily="2" charset="0"/>
            </a:endParaRPr>
          </a:p>
        </p:txBody>
      </p:sp>
      <p:grpSp>
        <p:nvGrpSpPr>
          <p:cNvPr id="11" name="Group 10">
            <a:extLst>
              <a:ext uri="{FF2B5EF4-FFF2-40B4-BE49-F238E27FC236}">
                <a16:creationId xmlns:a16="http://schemas.microsoft.com/office/drawing/2014/main" id="{A3C72D59-8753-DD75-E352-3ECF322DBC9F}"/>
              </a:ext>
            </a:extLst>
          </p:cNvPr>
          <p:cNvGrpSpPr/>
          <p:nvPr/>
        </p:nvGrpSpPr>
        <p:grpSpPr>
          <a:xfrm>
            <a:off x="10489359" y="38735"/>
            <a:ext cx="1490646" cy="643140"/>
            <a:chOff x="10489359" y="38735"/>
            <a:chExt cx="1490646" cy="643140"/>
          </a:xfrm>
        </p:grpSpPr>
        <p:pic>
          <p:nvPicPr>
            <p:cNvPr id="6" name="Graphic 5" descr="Meeting with solid fill">
              <a:extLst>
                <a:ext uri="{FF2B5EF4-FFF2-40B4-BE49-F238E27FC236}">
                  <a16:creationId xmlns:a16="http://schemas.microsoft.com/office/drawing/2014/main" id="{494E70F2-8CEB-F146-2FEC-1EDA667DD4D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497429" y="84875"/>
              <a:ext cx="482576" cy="485084"/>
            </a:xfrm>
            <a:prstGeom prst="rect">
              <a:avLst/>
            </a:prstGeom>
          </p:spPr>
        </p:pic>
        <p:grpSp>
          <p:nvGrpSpPr>
            <p:cNvPr id="7" name="Group 6">
              <a:extLst>
                <a:ext uri="{FF2B5EF4-FFF2-40B4-BE49-F238E27FC236}">
                  <a16:creationId xmlns:a16="http://schemas.microsoft.com/office/drawing/2014/main" id="{A4E221A5-37EB-189E-A77D-5C0FF77AED74}"/>
                </a:ext>
              </a:extLst>
            </p:cNvPr>
            <p:cNvGrpSpPr/>
            <p:nvPr/>
          </p:nvGrpSpPr>
          <p:grpSpPr>
            <a:xfrm>
              <a:off x="10489359" y="38735"/>
              <a:ext cx="1286589" cy="643140"/>
              <a:chOff x="3057257" y="546807"/>
              <a:chExt cx="1286589" cy="643140"/>
            </a:xfrm>
          </p:grpSpPr>
          <p:sp>
            <p:nvSpPr>
              <p:cNvPr id="8" name="Rectangle 7">
                <a:extLst>
                  <a:ext uri="{FF2B5EF4-FFF2-40B4-BE49-F238E27FC236}">
                    <a16:creationId xmlns:a16="http://schemas.microsoft.com/office/drawing/2014/main" id="{D4FA7532-F82B-92D5-55D3-FAAB1C1FB991}"/>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Box 8">
                <a:extLst>
                  <a:ext uri="{FF2B5EF4-FFF2-40B4-BE49-F238E27FC236}">
                    <a16:creationId xmlns:a16="http://schemas.microsoft.com/office/drawing/2014/main" id="{C0D21087-25A7-7A3B-3D59-EAD7F8DA5C27}"/>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pic>
        <p:nvPicPr>
          <p:cNvPr id="17" name="Graphic 16" descr="Hourglass Finished with solid fill">
            <a:extLst>
              <a:ext uri="{FF2B5EF4-FFF2-40B4-BE49-F238E27FC236}">
                <a16:creationId xmlns:a16="http://schemas.microsoft.com/office/drawing/2014/main" id="{B86967F4-F4A1-8665-B4E5-0DA589732B5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39781" y="1412776"/>
            <a:ext cx="300813" cy="300813"/>
          </a:xfrm>
          <a:prstGeom prst="rect">
            <a:avLst/>
          </a:prstGeom>
        </p:spPr>
      </p:pic>
    </p:spTree>
    <p:extLst>
      <p:ext uri="{BB962C8B-B14F-4D97-AF65-F5344CB8AC3E}">
        <p14:creationId xmlns:p14="http://schemas.microsoft.com/office/powerpoint/2010/main" val="4006144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splanade des Particules de nuit">
            <a:extLst>
              <a:ext uri="{FF2B5EF4-FFF2-40B4-BE49-F238E27FC236}">
                <a16:creationId xmlns:a16="http://schemas.microsoft.com/office/drawing/2014/main" id="{479008F5-AAFA-19D7-88DD-34BB034FC583}"/>
              </a:ext>
            </a:extLst>
          </p:cNvPr>
          <p:cNvPicPr>
            <a:picLocks noChangeAspect="1" noChangeArrowheads="1"/>
          </p:cNvPicPr>
          <p:nvPr/>
        </p:nvPicPr>
        <p:blipFill rotWithShape="1">
          <a:blip r:embed="rId3">
            <a:alphaModFix amt="20000"/>
            <a:extLst>
              <a:ext uri="{28A0092B-C50C-407E-A947-70E740481C1C}">
                <a14:useLocalDpi xmlns:a14="http://schemas.microsoft.com/office/drawing/2010/main" val="0"/>
              </a:ext>
            </a:extLst>
          </a:blip>
          <a:srcRect t="21329" b="5468"/>
          <a:stretch/>
        </p:blipFill>
        <p:spPr bwMode="auto">
          <a:xfrm>
            <a:off x="20" y="-27384"/>
            <a:ext cx="12191980" cy="6381318"/>
          </a:xfrm>
          <a:prstGeom prst="rect">
            <a:avLst/>
          </a:prstGeom>
          <a:solidFill>
            <a:srgbClr val="FFFFFF"/>
          </a:solidFill>
        </p:spPr>
      </p:pic>
      <p:graphicFrame>
        <p:nvGraphicFramePr>
          <p:cNvPr id="22" name="Chart 21">
            <a:extLst>
              <a:ext uri="{FF2B5EF4-FFF2-40B4-BE49-F238E27FC236}">
                <a16:creationId xmlns:a16="http://schemas.microsoft.com/office/drawing/2014/main" id="{3AA9B647-8F76-4450-116C-D1D55DFDF1C7}"/>
              </a:ext>
            </a:extLst>
          </p:cNvPr>
          <p:cNvGraphicFramePr>
            <a:graphicFrameLocks/>
          </p:cNvGraphicFramePr>
          <p:nvPr>
            <p:extLst>
              <p:ext uri="{D42A27DB-BD31-4B8C-83A1-F6EECF244321}">
                <p14:modId xmlns:p14="http://schemas.microsoft.com/office/powerpoint/2010/main" val="2042538610"/>
              </p:ext>
            </p:extLst>
          </p:nvPr>
        </p:nvGraphicFramePr>
        <p:xfrm>
          <a:off x="6872737" y="2780928"/>
          <a:ext cx="3481084" cy="3204000"/>
        </p:xfrm>
        <a:graphic>
          <a:graphicData uri="http://schemas.openxmlformats.org/drawingml/2006/chart">
            <c:chart xmlns:c="http://schemas.openxmlformats.org/drawingml/2006/chart" xmlns:r="http://schemas.openxmlformats.org/officeDocument/2006/relationships" r:id="rId4"/>
          </a:graphicData>
        </a:graphic>
      </p:graphicFrame>
      <p:sp>
        <p:nvSpPr>
          <p:cNvPr id="2" name="Slide Number Placeholder 1" hidden="1">
            <a:extLst>
              <a:ext uri="{FF2B5EF4-FFF2-40B4-BE49-F238E27FC236}">
                <a16:creationId xmlns:a16="http://schemas.microsoft.com/office/drawing/2014/main" id="{47485E98-7522-C936-B092-56B2B009827C}"/>
              </a:ext>
            </a:extLst>
          </p:cNvPr>
          <p:cNvSpPr>
            <a:spLocks noGrp="1"/>
          </p:cNvSpPr>
          <p:nvPr>
            <p:ph type="sldNum" sz="quarter" idx="12"/>
          </p:nvPr>
        </p:nvSpPr>
        <p:spPr/>
        <p:txBody>
          <a:bodyPr/>
          <a:lstStyle/>
          <a:p>
            <a:pPr>
              <a:spcAft>
                <a:spcPts val="600"/>
              </a:spcAft>
              <a:defRPr/>
            </a:pPr>
            <a:fld id="{36B5EA5A-BC32-A742-B11B-8E7414D5B535}" type="slidenum">
              <a:rPr lang="en-US" smtClean="0"/>
              <a:pPr>
                <a:spcAft>
                  <a:spcPts val="600"/>
                </a:spcAft>
                <a:defRPr/>
              </a:pPr>
              <a:t>7</a:t>
            </a:fld>
            <a:endParaRPr lang="en-US" dirty="0"/>
          </a:p>
        </p:txBody>
      </p:sp>
      <p:sp>
        <p:nvSpPr>
          <p:cNvPr id="4" name="Title 8">
            <a:extLst>
              <a:ext uri="{FF2B5EF4-FFF2-40B4-BE49-F238E27FC236}">
                <a16:creationId xmlns:a16="http://schemas.microsoft.com/office/drawing/2014/main" id="{68669D1C-8210-6ECA-9179-DCE384A9A9FD}"/>
              </a:ext>
            </a:extLst>
          </p:cNvPr>
          <p:cNvSpPr txBox="1">
            <a:spLocks/>
          </p:cNvSpPr>
          <p:nvPr/>
        </p:nvSpPr>
        <p:spPr>
          <a:xfrm>
            <a:off x="838200" y="663277"/>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bg2">
                    <a:lumMod val="10000"/>
                  </a:schemeClr>
                </a:solidFill>
                <a:latin typeface="Raleway" pitchFamily="2" charset="0"/>
              </a:rPr>
              <a:t>S2: PUBLIC LIGHTING SHUTDOWN</a:t>
            </a:r>
            <a:endParaRPr lang="en-GB" sz="2400" b="1" dirty="0">
              <a:solidFill>
                <a:schemeClr val="bg2">
                  <a:lumMod val="10000"/>
                </a:schemeClr>
              </a:solidFill>
              <a:latin typeface="Raleway" pitchFamily="2" charset="0"/>
            </a:endParaRPr>
          </a:p>
        </p:txBody>
      </p:sp>
      <p:sp>
        <p:nvSpPr>
          <p:cNvPr id="5" name="TextBox 4">
            <a:extLst>
              <a:ext uri="{FF2B5EF4-FFF2-40B4-BE49-F238E27FC236}">
                <a16:creationId xmlns:a16="http://schemas.microsoft.com/office/drawing/2014/main" id="{F29B6A98-B653-6B3A-3F19-4A9CF3A14ED6}"/>
              </a:ext>
            </a:extLst>
          </p:cNvPr>
          <p:cNvSpPr txBox="1"/>
          <p:nvPr/>
        </p:nvSpPr>
        <p:spPr>
          <a:xfrm>
            <a:off x="263352" y="1196752"/>
            <a:ext cx="11634854" cy="1477328"/>
          </a:xfrm>
          <a:prstGeom prst="rect">
            <a:avLst/>
          </a:prstGeom>
          <a:noFill/>
        </p:spPr>
        <p:txBody>
          <a:bodyPr wrap="square" rtlCol="0">
            <a:spAutoFit/>
          </a:bodyPr>
          <a:lstStyle/>
          <a:p>
            <a:pPr algn="just"/>
            <a:r>
              <a:rPr lang="en-GB" dirty="0">
                <a:solidFill>
                  <a:schemeClr val="tx2"/>
                </a:solidFill>
                <a:latin typeface="Raleway" pitchFamily="2" charset="0"/>
              </a:rPr>
              <a:t>Many cities are currently shutting down the public lighting during the night, with the aim to save electricity while reducing CO</a:t>
            </a:r>
            <a:r>
              <a:rPr lang="en-GB" baseline="-25000" dirty="0">
                <a:solidFill>
                  <a:schemeClr val="tx2"/>
                </a:solidFill>
                <a:latin typeface="Raleway" pitchFamily="2" charset="0"/>
              </a:rPr>
              <a:t>2</a:t>
            </a:r>
            <a:r>
              <a:rPr lang="en-GB" dirty="0">
                <a:solidFill>
                  <a:schemeClr val="tx2"/>
                </a:solidFill>
                <a:latin typeface="Raleway" pitchFamily="2" charset="0"/>
              </a:rPr>
              <a:t> emissions and night-time pollution. </a:t>
            </a:r>
          </a:p>
          <a:p>
            <a:pPr algn="just"/>
            <a:endParaRPr lang="en-GB" dirty="0">
              <a:solidFill>
                <a:schemeClr val="tx2"/>
              </a:solidFill>
              <a:latin typeface="Raleway" pitchFamily="2" charset="0"/>
            </a:endParaRPr>
          </a:p>
          <a:p>
            <a:pPr algn="just"/>
            <a:r>
              <a:rPr lang="en-GB" dirty="0">
                <a:solidFill>
                  <a:schemeClr val="tx2"/>
                </a:solidFill>
                <a:latin typeface="Raleway" pitchFamily="2" charset="0"/>
              </a:rPr>
              <a:t>The target would be to shut down public lighting during non-operational hours, Specifically, the proposal is to shut it down </a:t>
            </a:r>
            <a:r>
              <a:rPr lang="en-GB" b="1" dirty="0">
                <a:solidFill>
                  <a:srgbClr val="C00000"/>
                </a:solidFill>
                <a:latin typeface="Raleway" pitchFamily="2" charset="0"/>
              </a:rPr>
              <a:t>from 11 p.m. to 5 a.m</a:t>
            </a:r>
            <a:r>
              <a:rPr lang="en-GB" b="1" dirty="0">
                <a:solidFill>
                  <a:schemeClr val="tx2"/>
                </a:solidFill>
                <a:latin typeface="Raleway" pitchFamily="2" charset="0"/>
              </a:rPr>
              <a:t>. </a:t>
            </a:r>
            <a:r>
              <a:rPr lang="en-GB" dirty="0">
                <a:solidFill>
                  <a:schemeClr val="tx2"/>
                </a:solidFill>
                <a:latin typeface="Raleway" pitchFamily="2" charset="0"/>
              </a:rPr>
              <a:t>in both </a:t>
            </a:r>
            <a:r>
              <a:rPr lang="en-GB" dirty="0" err="1">
                <a:solidFill>
                  <a:schemeClr val="tx2"/>
                </a:solidFill>
                <a:latin typeface="Raleway" pitchFamily="2" charset="0"/>
              </a:rPr>
              <a:t>Meryin</a:t>
            </a:r>
            <a:r>
              <a:rPr lang="en-GB" dirty="0">
                <a:solidFill>
                  <a:schemeClr val="tx2"/>
                </a:solidFill>
                <a:latin typeface="Raleway" pitchFamily="2" charset="0"/>
              </a:rPr>
              <a:t> and Prevessin sites.  </a:t>
            </a:r>
          </a:p>
        </p:txBody>
      </p:sp>
      <p:graphicFrame>
        <p:nvGraphicFramePr>
          <p:cNvPr id="14" name="Table 13">
            <a:extLst>
              <a:ext uri="{FF2B5EF4-FFF2-40B4-BE49-F238E27FC236}">
                <a16:creationId xmlns:a16="http://schemas.microsoft.com/office/drawing/2014/main" id="{609BC26F-81D3-399E-93F6-B7072D6B5646}"/>
              </a:ext>
            </a:extLst>
          </p:cNvPr>
          <p:cNvGraphicFramePr>
            <a:graphicFrameLocks noGrp="1"/>
          </p:cNvGraphicFramePr>
          <p:nvPr>
            <p:extLst>
              <p:ext uri="{D42A27DB-BD31-4B8C-83A1-F6EECF244321}">
                <p14:modId xmlns:p14="http://schemas.microsoft.com/office/powerpoint/2010/main" val="53161998"/>
              </p:ext>
            </p:extLst>
          </p:nvPr>
        </p:nvGraphicFramePr>
        <p:xfrm>
          <a:off x="344709" y="2780928"/>
          <a:ext cx="6183339" cy="3204000"/>
        </p:xfrm>
        <a:graphic>
          <a:graphicData uri="http://schemas.openxmlformats.org/drawingml/2006/table">
            <a:tbl>
              <a:tblPr/>
              <a:tblGrid>
                <a:gridCol w="3285225">
                  <a:extLst>
                    <a:ext uri="{9D8B030D-6E8A-4147-A177-3AD203B41FA5}">
                      <a16:colId xmlns:a16="http://schemas.microsoft.com/office/drawing/2014/main" val="791329097"/>
                    </a:ext>
                  </a:extLst>
                </a:gridCol>
                <a:gridCol w="1587182">
                  <a:extLst>
                    <a:ext uri="{9D8B030D-6E8A-4147-A177-3AD203B41FA5}">
                      <a16:colId xmlns:a16="http://schemas.microsoft.com/office/drawing/2014/main" val="671011389"/>
                    </a:ext>
                  </a:extLst>
                </a:gridCol>
                <a:gridCol w="1310932">
                  <a:extLst>
                    <a:ext uri="{9D8B030D-6E8A-4147-A177-3AD203B41FA5}">
                      <a16:colId xmlns:a16="http://schemas.microsoft.com/office/drawing/2014/main" val="3632258214"/>
                    </a:ext>
                  </a:extLst>
                </a:gridCol>
              </a:tblGrid>
              <a:tr h="356000">
                <a:tc>
                  <a:txBody>
                    <a:bodyPr/>
                    <a:lstStyle/>
                    <a:p>
                      <a:pPr algn="ctr" fontAlgn="b"/>
                      <a:r>
                        <a:rPr lang="en-GB" sz="1800" b="1" u="none" strike="noStrike" dirty="0">
                          <a:solidFill>
                            <a:schemeClr val="bg1"/>
                          </a:solidFill>
                          <a:effectLst/>
                          <a:latin typeface="Raleway" pitchFamily="2" charset="0"/>
                        </a:rPr>
                        <a:t>Energy involved</a:t>
                      </a:r>
                      <a:endParaRPr lang="en-GB" sz="1800" b="1" i="0" u="none" strike="noStrike" dirty="0">
                        <a:solidFill>
                          <a:schemeClr val="bg1"/>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[Type]</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1" i="0" u="none" strike="noStrike" dirty="0">
                          <a:solidFill>
                            <a:srgbClr val="C00000"/>
                          </a:solidFill>
                          <a:effectLst/>
                          <a:latin typeface="Raleway" pitchFamily="2" charset="0"/>
                        </a:rPr>
                        <a:t>Electricity</a:t>
                      </a:r>
                      <a:endParaRPr lang="en-GB" sz="1600" b="1" i="0" u="none" strike="noStrike" dirty="0">
                        <a:solidFill>
                          <a:srgbClr val="C00000"/>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3724299637"/>
                  </a:ext>
                </a:extLst>
              </a:tr>
              <a:tr h="356000">
                <a:tc>
                  <a:txBody>
                    <a:bodyPr/>
                    <a:lstStyle/>
                    <a:p>
                      <a:pPr algn="ctr" fontAlgn="b"/>
                      <a:r>
                        <a:rPr lang="en-US" sz="1800" b="1" i="0" u="none" strike="noStrike" dirty="0">
                          <a:solidFill>
                            <a:schemeClr val="bg1"/>
                          </a:solidFill>
                          <a:effectLst/>
                          <a:latin typeface="Raleway" pitchFamily="2" charset="0"/>
                        </a:rPr>
                        <a:t>Investment costs</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[CHF]</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0" i="0" u="none" strike="noStrike" dirty="0">
                          <a:solidFill>
                            <a:schemeClr val="tx2"/>
                          </a:solidFill>
                          <a:effectLst/>
                          <a:latin typeface="Raleway" pitchFamily="2" charset="0"/>
                        </a:rPr>
                        <a:t>2’000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2288918224"/>
                  </a:ext>
                </a:extLst>
              </a:tr>
              <a:tr h="356000">
                <a:tc>
                  <a:txBody>
                    <a:bodyPr/>
                    <a:lstStyle/>
                    <a:p>
                      <a:pPr algn="ctr" fontAlgn="b"/>
                      <a:r>
                        <a:rPr lang="en-GB" sz="1800" b="1" u="none" strike="noStrike" dirty="0">
                          <a:solidFill>
                            <a:schemeClr val="bg1"/>
                          </a:solidFill>
                          <a:effectLst/>
                          <a:latin typeface="Raleway" pitchFamily="2" charset="0"/>
                        </a:rPr>
                        <a:t>Objective of reduction</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[MWh/year]</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1" i="0" u="none" strike="noStrike" dirty="0">
                          <a:solidFill>
                            <a:srgbClr val="C00000"/>
                          </a:solidFill>
                          <a:effectLst/>
                          <a:latin typeface="Raleway" pitchFamily="2" charset="0"/>
                        </a:rPr>
                        <a:t>260</a:t>
                      </a:r>
                      <a:endParaRPr lang="en-GB" sz="1600" b="1" i="0" u="none" strike="noStrike" dirty="0">
                        <a:solidFill>
                          <a:srgbClr val="C00000"/>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548877365"/>
                  </a:ext>
                </a:extLst>
              </a:tr>
              <a:tr h="356000">
                <a:tc>
                  <a:txBody>
                    <a:bodyPr/>
                    <a:lstStyle/>
                    <a:p>
                      <a:pPr algn="ctr" fontAlgn="b"/>
                      <a:r>
                        <a:rPr lang="en-GB" sz="1800" b="1" u="none" strike="noStrike" dirty="0">
                          <a:solidFill>
                            <a:schemeClr val="bg1"/>
                          </a:solidFill>
                          <a:effectLst/>
                          <a:latin typeface="Raleway" pitchFamily="2" charset="0"/>
                        </a:rPr>
                        <a:t>Energy savings costs </a:t>
                      </a:r>
                      <a:endParaRPr lang="en-GB" sz="18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[CHF/year]</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GB" sz="1600" b="0" i="0" u="none" strike="noStrike" dirty="0">
                          <a:solidFill>
                            <a:schemeClr val="tx2"/>
                          </a:solidFill>
                          <a:effectLst/>
                          <a:latin typeface="Raleway" pitchFamily="2" charset="0"/>
                        </a:rPr>
                        <a:t>14’000</a:t>
                      </a:r>
                    </a:p>
                  </a:txBody>
                  <a:tcPr marL="9525" marR="9525" marT="9525" marB="0" anchor="ctr">
                    <a:solidFill>
                      <a:schemeClr val="bg1"/>
                    </a:solidFill>
                  </a:tcPr>
                </a:tc>
                <a:extLst>
                  <a:ext uri="{0D108BD9-81ED-4DB2-BD59-A6C34878D82A}">
                    <a16:rowId xmlns:a16="http://schemas.microsoft.com/office/drawing/2014/main" val="2589414191"/>
                  </a:ext>
                </a:extLst>
              </a:tr>
              <a:tr h="356000">
                <a:tc>
                  <a:txBody>
                    <a:bodyPr/>
                    <a:lstStyle/>
                    <a:p>
                      <a:pPr algn="ctr" fontAlgn="b"/>
                      <a:r>
                        <a:rPr lang="en-US" sz="1800" b="1" i="0" u="none" strike="noStrike" dirty="0">
                          <a:solidFill>
                            <a:schemeClr val="bg1"/>
                          </a:solidFill>
                          <a:effectLst/>
                          <a:latin typeface="Raleway" pitchFamily="2" charset="0"/>
                        </a:rPr>
                        <a:t>Payback</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[years]</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0,14</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3645398513"/>
                  </a:ext>
                </a:extLst>
              </a:tr>
              <a:tr h="356000">
                <a:tc>
                  <a:txBody>
                    <a:bodyPr/>
                    <a:lstStyle/>
                    <a:p>
                      <a:pPr algn="ctr" fontAlgn="b"/>
                      <a:r>
                        <a:rPr lang="en-GB" sz="1800" b="1" u="none" strike="noStrike" dirty="0">
                          <a:solidFill>
                            <a:schemeClr val="bg1"/>
                          </a:solidFill>
                          <a:effectLst/>
                          <a:latin typeface="Raleway" pitchFamily="2" charset="0"/>
                        </a:rPr>
                        <a:t>Human resources </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F</a:t>
                      </a:r>
                      <a:r>
                        <a:rPr lang="en-GB" sz="1600" b="0" i="0" u="none" strike="noStrike" dirty="0">
                          <a:solidFill>
                            <a:schemeClr val="tx2"/>
                          </a:solidFill>
                          <a:effectLst/>
                          <a:latin typeface="Raleway" pitchFamily="2" charset="0"/>
                        </a:rPr>
                        <a:t>TE</a:t>
                      </a:r>
                    </a:p>
                  </a:txBody>
                  <a:tcPr marL="9525" marR="9525" marT="9525" marB="0" anchor="ctr">
                    <a:solidFill>
                      <a:schemeClr val="bg1"/>
                    </a:solidFill>
                  </a:tcPr>
                </a:tc>
                <a:tc>
                  <a:txBody>
                    <a:bodyPr/>
                    <a:lstStyle/>
                    <a:p>
                      <a:pPr algn="ctr" fontAlgn="b"/>
                      <a:r>
                        <a:rPr lang="en-GB" sz="1600" u="none" strike="noStrike" dirty="0">
                          <a:solidFill>
                            <a:schemeClr val="bg2">
                              <a:lumMod val="10000"/>
                            </a:schemeClr>
                          </a:solidFill>
                          <a:effectLst/>
                          <a:latin typeface="Raleway" pitchFamily="2" charset="0"/>
                        </a:rPr>
                        <a:t>0,04 </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1979948750"/>
                  </a:ext>
                </a:extLst>
              </a:tr>
              <a:tr h="356000">
                <a:tc>
                  <a:txBody>
                    <a:bodyPr/>
                    <a:lstStyle/>
                    <a:p>
                      <a:pPr algn="ctr" fontAlgn="b"/>
                      <a:r>
                        <a:rPr lang="en-GB" sz="1800" b="1" u="none" strike="noStrike" dirty="0">
                          <a:solidFill>
                            <a:schemeClr val="bg1"/>
                          </a:solidFill>
                          <a:effectLst/>
                          <a:latin typeface="Raleway" pitchFamily="2" charset="0"/>
                        </a:rPr>
                        <a:t>Schedule</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November 2022</a:t>
                      </a:r>
                      <a:endParaRPr lang="en-GB" sz="1600" b="0" i="0" u="none" strike="noStrike" dirty="0">
                        <a:solidFill>
                          <a:schemeClr val="tx2"/>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646895027"/>
                  </a:ext>
                </a:extLst>
              </a:tr>
              <a:tr h="356000">
                <a:tc>
                  <a:txBody>
                    <a:bodyPr/>
                    <a:lstStyle/>
                    <a:p>
                      <a:pPr algn="ctr" fontAlgn="b"/>
                      <a:r>
                        <a:rPr lang="en-US" sz="1800" b="1" i="0" u="none" strike="noStrike" dirty="0">
                          <a:solidFill>
                            <a:schemeClr val="bg1"/>
                          </a:solidFill>
                          <a:effectLst/>
                          <a:latin typeface="Raleway" pitchFamily="2" charset="0"/>
                        </a:rPr>
                        <a:t>Scale of application</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CERN Site</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1869832077"/>
                  </a:ext>
                </a:extLst>
              </a:tr>
              <a:tr h="356000">
                <a:tc>
                  <a:txBody>
                    <a:bodyPr/>
                    <a:lstStyle/>
                    <a:p>
                      <a:pPr algn="ctr" fontAlgn="b"/>
                      <a:r>
                        <a:rPr lang="en-US" sz="1800" b="1" i="0" u="none" strike="noStrike" dirty="0">
                          <a:solidFill>
                            <a:schemeClr val="bg1"/>
                          </a:solidFill>
                          <a:effectLst/>
                          <a:latin typeface="Raleway" pitchFamily="2" charset="0"/>
                        </a:rPr>
                        <a:t>Impact on Users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None</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031148467"/>
                  </a:ext>
                </a:extLst>
              </a:tr>
            </a:tbl>
          </a:graphicData>
        </a:graphic>
      </p:graphicFrame>
      <p:sp>
        <p:nvSpPr>
          <p:cNvPr id="9" name="TextBox 8">
            <a:extLst>
              <a:ext uri="{FF2B5EF4-FFF2-40B4-BE49-F238E27FC236}">
                <a16:creationId xmlns:a16="http://schemas.microsoft.com/office/drawing/2014/main" id="{A0513AF6-F3A5-D7EC-2582-37251C70841F}"/>
              </a:ext>
            </a:extLst>
          </p:cNvPr>
          <p:cNvSpPr txBox="1"/>
          <p:nvPr/>
        </p:nvSpPr>
        <p:spPr bwMode="auto">
          <a:xfrm>
            <a:off x="6931125" y="4036952"/>
            <a:ext cx="1296144" cy="615553"/>
          </a:xfrm>
          <a:prstGeom prst="rect">
            <a:avLst/>
          </a:prstGeom>
          <a:noFill/>
        </p:spPr>
        <p:txBody>
          <a:bodyPr wrap="square" rtlCol="0">
            <a:spAutoFit/>
          </a:bodyPr>
          <a:lstStyle/>
          <a:p>
            <a:pPr algn="ctr"/>
            <a:r>
              <a:rPr lang="en-US" sz="1400" b="1" dirty="0">
                <a:solidFill>
                  <a:srgbClr val="C00000"/>
                </a:solidFill>
                <a:latin typeface="Raleway" pitchFamily="2" charset="0"/>
              </a:rPr>
              <a:t>SAVINGS: </a:t>
            </a:r>
          </a:p>
          <a:p>
            <a:pPr algn="ctr"/>
            <a:r>
              <a:rPr lang="en-US" sz="2000" b="1" dirty="0">
                <a:solidFill>
                  <a:srgbClr val="C00000"/>
                </a:solidFill>
                <a:latin typeface="Raleway" pitchFamily="2" charset="0"/>
              </a:rPr>
              <a:t>0,54%</a:t>
            </a:r>
            <a:endParaRPr lang="en-GB" sz="2000" b="1" dirty="0">
              <a:solidFill>
                <a:srgbClr val="C00000"/>
              </a:solidFill>
              <a:latin typeface="Raleway" pitchFamily="2" charset="0"/>
            </a:endParaRPr>
          </a:p>
        </p:txBody>
      </p:sp>
      <p:cxnSp>
        <p:nvCxnSpPr>
          <p:cNvPr id="12" name="Straight Arrow Connector 11">
            <a:extLst>
              <a:ext uri="{FF2B5EF4-FFF2-40B4-BE49-F238E27FC236}">
                <a16:creationId xmlns:a16="http://schemas.microsoft.com/office/drawing/2014/main" id="{B12EC962-E50F-CC53-7513-4466EF39BA5C}"/>
              </a:ext>
            </a:extLst>
          </p:cNvPr>
          <p:cNvCxnSpPr>
            <a:cxnSpLocks/>
          </p:cNvCxnSpPr>
          <p:nvPr/>
        </p:nvCxnSpPr>
        <p:spPr>
          <a:xfrm flipV="1">
            <a:off x="7689734" y="3827564"/>
            <a:ext cx="834173" cy="20938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Slide Number Placeholder 1">
            <a:extLst>
              <a:ext uri="{FF2B5EF4-FFF2-40B4-BE49-F238E27FC236}">
                <a16:creationId xmlns:a16="http://schemas.microsoft.com/office/drawing/2014/main" id="{ED780387-62B3-3367-D359-4D48B6D955CE}"/>
              </a:ext>
            </a:extLst>
          </p:cNvPr>
          <p:cNvSpPr txBox="1">
            <a:spLocks/>
          </p:cNvSpPr>
          <p:nvPr/>
        </p:nvSpPr>
        <p:spPr bwMode="auto">
          <a:xfrm>
            <a:off x="11216952" y="6455637"/>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7</a:t>
            </a:fld>
            <a:endParaRPr lang="en-US"/>
          </a:p>
        </p:txBody>
      </p:sp>
      <p:grpSp>
        <p:nvGrpSpPr>
          <p:cNvPr id="17" name="Group 16">
            <a:extLst>
              <a:ext uri="{FF2B5EF4-FFF2-40B4-BE49-F238E27FC236}">
                <a16:creationId xmlns:a16="http://schemas.microsoft.com/office/drawing/2014/main" id="{79F640D4-E973-C0C7-8E47-2778E84979EE}"/>
              </a:ext>
            </a:extLst>
          </p:cNvPr>
          <p:cNvGrpSpPr/>
          <p:nvPr/>
        </p:nvGrpSpPr>
        <p:grpSpPr>
          <a:xfrm>
            <a:off x="191344" y="174458"/>
            <a:ext cx="1368152" cy="446230"/>
            <a:chOff x="221385" y="316621"/>
            <a:chExt cx="1368152" cy="446230"/>
          </a:xfrm>
        </p:grpSpPr>
        <p:sp>
          <p:nvSpPr>
            <p:cNvPr id="18" name="TextBox 17">
              <a:extLst>
                <a:ext uri="{FF2B5EF4-FFF2-40B4-BE49-F238E27FC236}">
                  <a16:creationId xmlns:a16="http://schemas.microsoft.com/office/drawing/2014/main" id="{89B6BF54-FC1F-362D-4EE1-BC950BD550C4}"/>
                </a:ext>
              </a:extLst>
            </p:cNvPr>
            <p:cNvSpPr txBox="1"/>
            <p:nvPr/>
          </p:nvSpPr>
          <p:spPr>
            <a:xfrm>
              <a:off x="520229" y="433494"/>
              <a:ext cx="1069308" cy="307777"/>
            </a:xfrm>
            <a:prstGeom prst="rect">
              <a:avLst/>
            </a:prstGeom>
            <a:noFill/>
          </p:spPr>
          <p:txBody>
            <a:bodyPr wrap="square" rtlCol="0">
              <a:spAutoFit/>
            </a:bodyPr>
            <a:lstStyle/>
            <a:p>
              <a:pPr algn="ctr"/>
              <a:r>
                <a:rPr lang="en-US" sz="1400" b="1" dirty="0">
                  <a:solidFill>
                    <a:schemeClr val="tx2"/>
                  </a:solidFill>
                  <a:latin typeface="Raleway" pitchFamily="2" charset="0"/>
                </a:rPr>
                <a:t>Electricity</a:t>
              </a:r>
              <a:endParaRPr lang="en-GB" sz="1400" b="1" dirty="0">
                <a:solidFill>
                  <a:schemeClr val="tx2"/>
                </a:solidFill>
                <a:latin typeface="Raleway" pitchFamily="2" charset="0"/>
              </a:endParaRPr>
            </a:p>
          </p:txBody>
        </p:sp>
        <p:pic>
          <p:nvPicPr>
            <p:cNvPr id="19" name="Рисунок 75" descr="Lightbulb">
              <a:extLst>
                <a:ext uri="{FF2B5EF4-FFF2-40B4-BE49-F238E27FC236}">
                  <a16:creationId xmlns:a16="http://schemas.microsoft.com/office/drawing/2014/main" id="{D0568BB1-2F58-9BD6-974D-02DF997B37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402143">
              <a:off x="221385" y="316621"/>
              <a:ext cx="446230" cy="446230"/>
            </a:xfrm>
            <a:prstGeom prst="rect">
              <a:avLst/>
            </a:prstGeom>
          </p:spPr>
        </p:pic>
      </p:grpSp>
      <p:sp>
        <p:nvSpPr>
          <p:cNvPr id="23" name="TextBox 22">
            <a:extLst>
              <a:ext uri="{FF2B5EF4-FFF2-40B4-BE49-F238E27FC236}">
                <a16:creationId xmlns:a16="http://schemas.microsoft.com/office/drawing/2014/main" id="{08FFA641-83A5-B09D-2869-8791BED54E5D}"/>
              </a:ext>
            </a:extLst>
          </p:cNvPr>
          <p:cNvSpPr txBox="1"/>
          <p:nvPr/>
        </p:nvSpPr>
        <p:spPr bwMode="auto">
          <a:xfrm>
            <a:off x="10349998" y="3987152"/>
            <a:ext cx="1630007" cy="1415772"/>
          </a:xfrm>
          <a:prstGeom prst="rect">
            <a:avLst/>
          </a:prstGeom>
          <a:noFill/>
        </p:spPr>
        <p:txBody>
          <a:bodyPr wrap="square" rtlCol="0">
            <a:spAutoFit/>
          </a:bodyPr>
          <a:lstStyle/>
          <a:p>
            <a:pPr algn="ctr"/>
            <a:r>
              <a:rPr lang="en-US" sz="1200" b="1" dirty="0">
                <a:solidFill>
                  <a:srgbClr val="C00000"/>
                </a:solidFill>
                <a:latin typeface="Raleway" pitchFamily="2" charset="0"/>
              </a:rPr>
              <a:t>N.B. </a:t>
            </a:r>
            <a:r>
              <a:rPr lang="en-US" sz="1200" dirty="0">
                <a:solidFill>
                  <a:schemeClr val="bg2">
                    <a:lumMod val="10000"/>
                  </a:schemeClr>
                </a:solidFill>
                <a:latin typeface="Raleway" pitchFamily="2" charset="0"/>
              </a:rPr>
              <a:t>The savings represent </a:t>
            </a:r>
            <a:r>
              <a:rPr lang="en-US" sz="1400" b="1" dirty="0">
                <a:solidFill>
                  <a:schemeClr val="bg2">
                    <a:lumMod val="10000"/>
                  </a:schemeClr>
                </a:solidFill>
                <a:latin typeface="Raleway" pitchFamily="2" charset="0"/>
              </a:rPr>
              <a:t>0,03%</a:t>
            </a:r>
            <a:r>
              <a:rPr lang="en-US" sz="1200" b="1" dirty="0">
                <a:solidFill>
                  <a:schemeClr val="bg2">
                    <a:lumMod val="10000"/>
                  </a:schemeClr>
                </a:solidFill>
                <a:latin typeface="Raleway" pitchFamily="2" charset="0"/>
              </a:rPr>
              <a:t> </a:t>
            </a:r>
            <a:r>
              <a:rPr lang="en-US" sz="1200" dirty="0">
                <a:solidFill>
                  <a:schemeClr val="bg2">
                    <a:lumMod val="10000"/>
                  </a:schemeClr>
                </a:solidFill>
                <a:latin typeface="Raleway" pitchFamily="2" charset="0"/>
              </a:rPr>
              <a:t>of CERN’s Total Electricity consumption [990’895 MWh/year] </a:t>
            </a:r>
            <a:endParaRPr lang="en-GB" sz="1200" dirty="0">
              <a:solidFill>
                <a:schemeClr val="bg2">
                  <a:lumMod val="10000"/>
                </a:schemeClr>
              </a:solidFill>
              <a:latin typeface="Raleway" pitchFamily="2" charset="0"/>
            </a:endParaRPr>
          </a:p>
        </p:txBody>
      </p:sp>
      <p:grpSp>
        <p:nvGrpSpPr>
          <p:cNvPr id="6" name="Group 5">
            <a:extLst>
              <a:ext uri="{FF2B5EF4-FFF2-40B4-BE49-F238E27FC236}">
                <a16:creationId xmlns:a16="http://schemas.microsoft.com/office/drawing/2014/main" id="{BC677C8B-1C2F-A76F-1D3A-7B2D0EE593FE}"/>
              </a:ext>
            </a:extLst>
          </p:cNvPr>
          <p:cNvGrpSpPr/>
          <p:nvPr/>
        </p:nvGrpSpPr>
        <p:grpSpPr>
          <a:xfrm>
            <a:off x="10489359" y="38735"/>
            <a:ext cx="1490646" cy="643140"/>
            <a:chOff x="10489359" y="38735"/>
            <a:chExt cx="1490646" cy="643140"/>
          </a:xfrm>
        </p:grpSpPr>
        <p:pic>
          <p:nvPicPr>
            <p:cNvPr id="7" name="Graphic 6" descr="Meeting with solid fill">
              <a:extLst>
                <a:ext uri="{FF2B5EF4-FFF2-40B4-BE49-F238E27FC236}">
                  <a16:creationId xmlns:a16="http://schemas.microsoft.com/office/drawing/2014/main" id="{96F57A30-68D4-3DFC-BFF8-E0BB97634F9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497429" y="84875"/>
              <a:ext cx="482576" cy="485084"/>
            </a:xfrm>
            <a:prstGeom prst="rect">
              <a:avLst/>
            </a:prstGeom>
          </p:spPr>
        </p:pic>
        <p:grpSp>
          <p:nvGrpSpPr>
            <p:cNvPr id="8" name="Group 7">
              <a:extLst>
                <a:ext uri="{FF2B5EF4-FFF2-40B4-BE49-F238E27FC236}">
                  <a16:creationId xmlns:a16="http://schemas.microsoft.com/office/drawing/2014/main" id="{E9979886-3462-ECC2-E19B-36CF01F03A01}"/>
                </a:ext>
              </a:extLst>
            </p:cNvPr>
            <p:cNvGrpSpPr/>
            <p:nvPr/>
          </p:nvGrpSpPr>
          <p:grpSpPr>
            <a:xfrm>
              <a:off x="10489359" y="38735"/>
              <a:ext cx="1286589" cy="643140"/>
              <a:chOff x="3057257" y="546807"/>
              <a:chExt cx="1286589" cy="643140"/>
            </a:xfrm>
          </p:grpSpPr>
          <p:sp>
            <p:nvSpPr>
              <p:cNvPr id="10" name="Rectangle 9">
                <a:extLst>
                  <a:ext uri="{FF2B5EF4-FFF2-40B4-BE49-F238E27FC236}">
                    <a16:creationId xmlns:a16="http://schemas.microsoft.com/office/drawing/2014/main" id="{10B1D999-19AF-F165-C9C1-35FD90E55D85}"/>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TextBox 10">
                <a:extLst>
                  <a:ext uri="{FF2B5EF4-FFF2-40B4-BE49-F238E27FC236}">
                    <a16:creationId xmlns:a16="http://schemas.microsoft.com/office/drawing/2014/main" id="{D27311A4-9390-7095-ADE9-44FCA6F0381B}"/>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spTree>
    <p:extLst>
      <p:ext uri="{BB962C8B-B14F-4D97-AF65-F5344CB8AC3E}">
        <p14:creationId xmlns:p14="http://schemas.microsoft.com/office/powerpoint/2010/main" val="347328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a:extLst>
              <a:ext uri="{FF2B5EF4-FFF2-40B4-BE49-F238E27FC236}">
                <a16:creationId xmlns:a16="http://schemas.microsoft.com/office/drawing/2014/main" id="{C51ECB3A-DAA6-F9AA-DB11-C8D0A421C05B}"/>
              </a:ext>
            </a:extLst>
          </p:cNvPr>
          <p:cNvGraphicFramePr>
            <a:graphicFrameLocks/>
          </p:cNvGraphicFramePr>
          <p:nvPr>
            <p:extLst>
              <p:ext uri="{D42A27DB-BD31-4B8C-83A1-F6EECF244321}">
                <p14:modId xmlns:p14="http://schemas.microsoft.com/office/powerpoint/2010/main" val="2007066170"/>
              </p:ext>
            </p:extLst>
          </p:nvPr>
        </p:nvGraphicFramePr>
        <p:xfrm>
          <a:off x="7176120" y="3065996"/>
          <a:ext cx="2976947" cy="3024001"/>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a:extLst>
              <a:ext uri="{FF2B5EF4-FFF2-40B4-BE49-F238E27FC236}">
                <a16:creationId xmlns:a16="http://schemas.microsoft.com/office/drawing/2014/main" id="{26F038D3-2919-3D1C-4188-35462D3F81F6}"/>
              </a:ext>
            </a:extLst>
          </p:cNvPr>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b="1" cap="all" dirty="0">
                <a:solidFill>
                  <a:schemeClr val="accent6"/>
                </a:solidFill>
                <a:latin typeface="Raleway" panose="020B0604020202020204" pitchFamily="2" charset="0"/>
              </a:rPr>
              <a:t>S3: REMOVE MOBILE ELECTRICAL RADIATORS </a:t>
            </a:r>
          </a:p>
          <a:p>
            <a:pPr algn="ctr"/>
            <a:r>
              <a:rPr lang="en-GB" sz="2000" b="1" cap="all" dirty="0">
                <a:solidFill>
                  <a:schemeClr val="accent6"/>
                </a:solidFill>
                <a:latin typeface="Raleway" panose="020B0604020202020204" pitchFamily="2" charset="0"/>
              </a:rPr>
              <a:t>FROM CERN STORES CATALOGUE</a:t>
            </a:r>
            <a:br>
              <a:rPr lang="en-GB" sz="2000" b="1" cap="all" dirty="0">
                <a:solidFill>
                  <a:schemeClr val="accent6"/>
                </a:solidFill>
                <a:latin typeface="Raleway" panose="020B0604020202020204" pitchFamily="2" charset="0"/>
              </a:rPr>
            </a:br>
            <a:endParaRPr lang="en-GB" sz="2000" dirty="0">
              <a:solidFill>
                <a:schemeClr val="accent6"/>
              </a:solidFill>
            </a:endParaRPr>
          </a:p>
        </p:txBody>
      </p:sp>
      <p:sp>
        <p:nvSpPr>
          <p:cNvPr id="11" name="TextBox 10">
            <a:extLst>
              <a:ext uri="{FF2B5EF4-FFF2-40B4-BE49-F238E27FC236}">
                <a16:creationId xmlns:a16="http://schemas.microsoft.com/office/drawing/2014/main" id="{A7D2E699-CC50-EC42-B767-B0255DB63CE4}"/>
              </a:ext>
            </a:extLst>
          </p:cNvPr>
          <p:cNvSpPr txBox="1"/>
          <p:nvPr/>
        </p:nvSpPr>
        <p:spPr>
          <a:xfrm>
            <a:off x="263353" y="1196752"/>
            <a:ext cx="9043636" cy="2062103"/>
          </a:xfrm>
          <a:prstGeom prst="rect">
            <a:avLst/>
          </a:prstGeom>
          <a:noFill/>
        </p:spPr>
        <p:txBody>
          <a:bodyPr wrap="square" rtlCol="0">
            <a:spAutoFit/>
          </a:bodyPr>
          <a:lstStyle/>
          <a:p>
            <a:pPr algn="just"/>
            <a:r>
              <a:rPr lang="en-US" sz="1600" dirty="0">
                <a:solidFill>
                  <a:schemeClr val="bg2">
                    <a:lumMod val="10000"/>
                  </a:schemeClr>
                </a:solidFill>
                <a:latin typeface="Raleway" pitchFamily="2" charset="0"/>
              </a:rPr>
              <a:t>On </a:t>
            </a:r>
            <a:r>
              <a:rPr lang="en-US" sz="1600" b="1" dirty="0">
                <a:solidFill>
                  <a:srgbClr val="C00000"/>
                </a:solidFill>
                <a:latin typeface="Raleway" pitchFamily="2" charset="0"/>
              </a:rPr>
              <a:t>CERN Catalogue</a:t>
            </a:r>
            <a:r>
              <a:rPr lang="en-US" sz="1600" dirty="0">
                <a:solidFill>
                  <a:schemeClr val="bg2">
                    <a:lumMod val="10000"/>
                  </a:schemeClr>
                </a:solidFill>
                <a:latin typeface="Raleway" pitchFamily="2" charset="0"/>
              </a:rPr>
              <a:t>, there is the possibility for USERs to order independently mobile electrical radiators, as shown in the picture below. The proposal is to remove them from the catalogue in order to avoid the purchase of electricity consuming machines and to avoid their supply for comfort reasons.</a:t>
            </a:r>
          </a:p>
          <a:p>
            <a:pPr algn="just"/>
            <a:r>
              <a:rPr lang="en-US" sz="1600" dirty="0">
                <a:solidFill>
                  <a:schemeClr val="bg2">
                    <a:lumMod val="10000"/>
                  </a:schemeClr>
                </a:solidFill>
                <a:latin typeface="Raleway" pitchFamily="2" charset="0"/>
              </a:rPr>
              <a:t>An average of 50 units is sold every year from CERN Store. </a:t>
            </a:r>
          </a:p>
          <a:p>
            <a:r>
              <a:rPr lang="en-GB" sz="1100" dirty="0">
                <a:hlinkClick r:id="rId4"/>
              </a:rPr>
              <a:t> </a:t>
            </a:r>
            <a:br>
              <a:rPr lang="en-GB" sz="1600" dirty="0">
                <a:hlinkClick r:id="rId4"/>
              </a:rPr>
            </a:br>
            <a:r>
              <a:rPr lang="en-GB" sz="1600" dirty="0">
                <a:hlinkClick r:id="rId4"/>
              </a:rPr>
              <a:t>CERN Stores Catalogue (19.09.60.E)</a:t>
            </a:r>
            <a:endParaRPr lang="en-US" sz="1600" dirty="0">
              <a:solidFill>
                <a:srgbClr val="7F7F7F"/>
              </a:solidFill>
              <a:latin typeface="Raleway" pitchFamily="2" charset="0"/>
            </a:endParaRPr>
          </a:p>
          <a:p>
            <a:pPr algn="just"/>
            <a:endParaRPr lang="en-US" sz="1600" dirty="0">
              <a:solidFill>
                <a:srgbClr val="7F7F7F"/>
              </a:solidFill>
              <a:latin typeface="Raleway" pitchFamily="2" charset="0"/>
            </a:endParaRPr>
          </a:p>
        </p:txBody>
      </p:sp>
      <p:grpSp>
        <p:nvGrpSpPr>
          <p:cNvPr id="2" name="Group 1">
            <a:extLst>
              <a:ext uri="{FF2B5EF4-FFF2-40B4-BE49-F238E27FC236}">
                <a16:creationId xmlns:a16="http://schemas.microsoft.com/office/drawing/2014/main" id="{D8195A18-7230-9928-6469-87954986FEBC}"/>
              </a:ext>
            </a:extLst>
          </p:cNvPr>
          <p:cNvGrpSpPr/>
          <p:nvPr/>
        </p:nvGrpSpPr>
        <p:grpSpPr>
          <a:xfrm>
            <a:off x="9447193" y="1041081"/>
            <a:ext cx="2481454" cy="1662922"/>
            <a:chOff x="9840416" y="1404184"/>
            <a:chExt cx="2016478" cy="1373623"/>
          </a:xfrm>
        </p:grpSpPr>
        <p:pic>
          <p:nvPicPr>
            <p:cNvPr id="16" name="Picture 15">
              <a:extLst>
                <a:ext uri="{FF2B5EF4-FFF2-40B4-BE49-F238E27FC236}">
                  <a16:creationId xmlns:a16="http://schemas.microsoft.com/office/drawing/2014/main" id="{976DD100-B4F5-F0F0-2FC5-20A8BC0C6B09}"/>
                </a:ext>
              </a:extLst>
            </p:cNvPr>
            <p:cNvPicPr>
              <a:picLocks noChangeAspect="1"/>
            </p:cNvPicPr>
            <p:nvPr/>
          </p:nvPicPr>
          <p:blipFill rotWithShape="1">
            <a:blip r:embed="rId5"/>
            <a:srcRect l="177" t="52702" r="75513" b="2911"/>
            <a:stretch/>
          </p:blipFill>
          <p:spPr>
            <a:xfrm>
              <a:off x="10086732" y="1608256"/>
              <a:ext cx="1663279" cy="1109464"/>
            </a:xfrm>
            <a:prstGeom prst="rect">
              <a:avLst/>
            </a:prstGeom>
          </p:spPr>
        </p:pic>
        <p:sp>
          <p:nvSpPr>
            <p:cNvPr id="17" name="Rectangle 16">
              <a:extLst>
                <a:ext uri="{FF2B5EF4-FFF2-40B4-BE49-F238E27FC236}">
                  <a16:creationId xmlns:a16="http://schemas.microsoft.com/office/drawing/2014/main" id="{82F8E8E8-1EF8-C452-F14F-F2C2DBC2F4D6}"/>
                </a:ext>
              </a:extLst>
            </p:cNvPr>
            <p:cNvSpPr/>
            <p:nvPr/>
          </p:nvSpPr>
          <p:spPr>
            <a:xfrm>
              <a:off x="9840416" y="1404184"/>
              <a:ext cx="2016478" cy="1373623"/>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aphicFrame>
        <p:nvGraphicFramePr>
          <p:cNvPr id="20" name="Table 19">
            <a:extLst>
              <a:ext uri="{FF2B5EF4-FFF2-40B4-BE49-F238E27FC236}">
                <a16:creationId xmlns:a16="http://schemas.microsoft.com/office/drawing/2014/main" id="{4BD30BDA-AC17-0C9D-D41E-19B7DCBB7CFF}"/>
              </a:ext>
            </a:extLst>
          </p:cNvPr>
          <p:cNvGraphicFramePr>
            <a:graphicFrameLocks noGrp="1"/>
          </p:cNvGraphicFramePr>
          <p:nvPr/>
        </p:nvGraphicFramePr>
        <p:xfrm>
          <a:off x="330260" y="3065997"/>
          <a:ext cx="6557828" cy="3024000"/>
        </p:xfrm>
        <a:graphic>
          <a:graphicData uri="http://schemas.openxmlformats.org/drawingml/2006/table">
            <a:tbl>
              <a:tblPr/>
              <a:tblGrid>
                <a:gridCol w="3173452">
                  <a:extLst>
                    <a:ext uri="{9D8B030D-6E8A-4147-A177-3AD203B41FA5}">
                      <a16:colId xmlns:a16="http://schemas.microsoft.com/office/drawing/2014/main" val="791329097"/>
                    </a:ext>
                  </a:extLst>
                </a:gridCol>
                <a:gridCol w="1994049">
                  <a:extLst>
                    <a:ext uri="{9D8B030D-6E8A-4147-A177-3AD203B41FA5}">
                      <a16:colId xmlns:a16="http://schemas.microsoft.com/office/drawing/2014/main" val="671011389"/>
                    </a:ext>
                  </a:extLst>
                </a:gridCol>
                <a:gridCol w="1390327">
                  <a:extLst>
                    <a:ext uri="{9D8B030D-6E8A-4147-A177-3AD203B41FA5}">
                      <a16:colId xmlns:a16="http://schemas.microsoft.com/office/drawing/2014/main" val="3632258214"/>
                    </a:ext>
                  </a:extLst>
                </a:gridCol>
              </a:tblGrid>
              <a:tr h="321137">
                <a:tc>
                  <a:txBody>
                    <a:bodyPr/>
                    <a:lstStyle/>
                    <a:p>
                      <a:pPr algn="ctr" fontAlgn="b"/>
                      <a:r>
                        <a:rPr lang="en-GB" sz="1800" b="1" u="none" strike="noStrike" dirty="0">
                          <a:solidFill>
                            <a:schemeClr val="bg1"/>
                          </a:solidFill>
                          <a:effectLst/>
                          <a:latin typeface="Raleway" pitchFamily="2" charset="0"/>
                        </a:rPr>
                        <a:t>Energy involved</a:t>
                      </a:r>
                      <a:endParaRPr lang="en-GB" sz="1800" b="1" i="0" u="none" strike="noStrike" dirty="0">
                        <a:solidFill>
                          <a:schemeClr val="bg1"/>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[Type]</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GB" sz="1600" b="1" i="0" u="none" strike="noStrike" dirty="0">
                          <a:solidFill>
                            <a:srgbClr val="C00000"/>
                          </a:solidFill>
                          <a:effectLst/>
                          <a:latin typeface="Raleway" pitchFamily="2" charset="0"/>
                        </a:rPr>
                        <a:t>Electricity</a:t>
                      </a:r>
                    </a:p>
                  </a:txBody>
                  <a:tcPr marL="9525" marR="9525" marT="9525" marB="0" anchor="ctr">
                    <a:solidFill>
                      <a:schemeClr val="bg1"/>
                    </a:solidFill>
                  </a:tcPr>
                </a:tc>
                <a:extLst>
                  <a:ext uri="{0D108BD9-81ED-4DB2-BD59-A6C34878D82A}">
                    <a16:rowId xmlns:a16="http://schemas.microsoft.com/office/drawing/2014/main" val="3724299637"/>
                  </a:ext>
                </a:extLst>
              </a:tr>
              <a:tr h="321137">
                <a:tc>
                  <a:txBody>
                    <a:bodyPr/>
                    <a:lstStyle/>
                    <a:p>
                      <a:pPr algn="ctr" fontAlgn="b"/>
                      <a:r>
                        <a:rPr lang="en-US" sz="1800" b="1" i="0" u="none" strike="noStrike" dirty="0">
                          <a:solidFill>
                            <a:schemeClr val="bg1"/>
                          </a:solidFill>
                          <a:effectLst/>
                          <a:latin typeface="Raleway" pitchFamily="2" charset="0"/>
                        </a:rPr>
                        <a:t>Investment costs</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[CHF]</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0" i="0" u="none" strike="noStrike" dirty="0">
                          <a:solidFill>
                            <a:schemeClr val="tx2"/>
                          </a:solidFill>
                          <a:effectLst/>
                          <a:latin typeface="Raleway" pitchFamily="2" charset="0"/>
                        </a:rPr>
                        <a:t>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4168989620"/>
                  </a:ext>
                </a:extLst>
              </a:tr>
              <a:tr h="321137">
                <a:tc>
                  <a:txBody>
                    <a:bodyPr/>
                    <a:lstStyle/>
                    <a:p>
                      <a:pPr algn="ctr" fontAlgn="b"/>
                      <a:r>
                        <a:rPr lang="en-GB" sz="1800" b="1" u="none" strike="noStrike" dirty="0">
                          <a:solidFill>
                            <a:schemeClr val="bg1"/>
                          </a:solidFill>
                          <a:effectLst/>
                          <a:latin typeface="Raleway" pitchFamily="2" charset="0"/>
                        </a:rPr>
                        <a:t>Objective of reduction</a:t>
                      </a:r>
                      <a:endParaRPr lang="en-GB" sz="1800" b="1" i="0" u="none" strike="noStrike" dirty="0">
                        <a:solidFill>
                          <a:schemeClr val="bg1"/>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[MWh/year]</a:t>
                      </a:r>
                      <a:endParaRPr lang="en-GB" sz="1600" b="0" i="0" u="none" strike="noStrike" dirty="0">
                        <a:solidFill>
                          <a:schemeClr val="tx2"/>
                        </a:solidFill>
                        <a:effectLst/>
                        <a:latin typeface="Raleway" pitchFamily="2" charset="0"/>
                      </a:endParaRPr>
                    </a:p>
                  </a:txBody>
                  <a:tcPr marL="9525" marR="9525" marT="9525" marB="0" anchor="ctr">
                    <a:lnL w="12700" cap="flat" cmpd="sng" algn="ctr">
                      <a:solidFill>
                        <a:schemeClr val="tx2"/>
                      </a:solidFill>
                      <a:prstDash val="solid"/>
                      <a:round/>
                      <a:headEnd type="none" w="med" len="med"/>
                      <a:tailEnd type="none" w="med" len="med"/>
                    </a:lnL>
                    <a:solidFill>
                      <a:schemeClr val="bg1"/>
                    </a:solidFill>
                  </a:tcPr>
                </a:tc>
                <a:tc>
                  <a:txBody>
                    <a:bodyPr/>
                    <a:lstStyle/>
                    <a:p>
                      <a:pPr algn="ctr" fontAlgn="b"/>
                      <a:r>
                        <a:rPr lang="en-US" sz="1600" b="1" i="0" u="none" strike="noStrike" dirty="0">
                          <a:solidFill>
                            <a:srgbClr val="C00000"/>
                          </a:solidFill>
                          <a:effectLst/>
                          <a:latin typeface="Raleway" pitchFamily="2" charset="0"/>
                        </a:rPr>
                        <a:t>60</a:t>
                      </a:r>
                      <a:endParaRPr lang="en-GB" sz="1600" b="1" i="0" u="none" strike="noStrike" dirty="0">
                        <a:solidFill>
                          <a:srgbClr val="C00000"/>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548877365"/>
                  </a:ext>
                </a:extLst>
              </a:tr>
              <a:tr h="321137">
                <a:tc>
                  <a:txBody>
                    <a:bodyPr/>
                    <a:lstStyle/>
                    <a:p>
                      <a:pPr algn="ctr" fontAlgn="b"/>
                      <a:r>
                        <a:rPr lang="en-GB" sz="1800" b="1" u="none" strike="noStrike" dirty="0">
                          <a:solidFill>
                            <a:schemeClr val="bg1"/>
                          </a:solidFill>
                          <a:effectLst/>
                          <a:latin typeface="Raleway" pitchFamily="2" charset="0"/>
                        </a:rPr>
                        <a:t>Energy savings costs</a:t>
                      </a:r>
                      <a:r>
                        <a:rPr lang="en-US" sz="1800" b="1" u="none" strike="noStrike" dirty="0">
                          <a:solidFill>
                            <a:schemeClr val="bg1"/>
                          </a:solidFill>
                          <a:effectLst/>
                          <a:latin typeface="Raleway" pitchFamily="2" charset="0"/>
                        </a:rPr>
                        <a:t> </a:t>
                      </a:r>
                      <a:endParaRPr lang="en-GB" sz="1800" b="1" i="0" u="none" strike="noStrike" dirty="0">
                        <a:solidFill>
                          <a:schemeClr val="bg1"/>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solidFill>
                      <a:schemeClr val="accent6">
                        <a:lumMod val="60000"/>
                        <a:lumOff val="40000"/>
                      </a:schemeClr>
                    </a:solidFill>
                  </a:tcPr>
                </a:tc>
                <a:tc>
                  <a:txBody>
                    <a:bodyPr/>
                    <a:lstStyle/>
                    <a:p>
                      <a:pPr algn="ctr" fontAlgn="b"/>
                      <a:r>
                        <a:rPr lang="en-GB" sz="1600" u="none" strike="noStrike" dirty="0">
                          <a:solidFill>
                            <a:schemeClr val="tx2"/>
                          </a:solidFill>
                          <a:effectLst/>
                          <a:latin typeface="Raleway" pitchFamily="2" charset="0"/>
                        </a:rPr>
                        <a:t>[CHF/year]</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tx2"/>
                          </a:solidFill>
                          <a:effectLst/>
                          <a:latin typeface="Raleway" pitchFamily="2" charset="0"/>
                        </a:rPr>
                        <a:t>3’400</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2589414191"/>
                  </a:ext>
                </a:extLst>
              </a:tr>
              <a:tr h="321137">
                <a:tc>
                  <a:txBody>
                    <a:bodyPr/>
                    <a:lstStyle/>
                    <a:p>
                      <a:pPr algn="ctr" fontAlgn="b"/>
                      <a:r>
                        <a:rPr lang="en-US" sz="1800" b="1" i="0" u="none" strike="noStrike" dirty="0">
                          <a:solidFill>
                            <a:schemeClr val="bg1"/>
                          </a:solidFill>
                          <a:effectLst/>
                          <a:latin typeface="Raleway" pitchFamily="2" charset="0"/>
                        </a:rPr>
                        <a:t>Payback</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[years]</a:t>
                      </a:r>
                      <a:endParaRPr lang="en-GB" sz="1600" b="0" i="0" u="none" strike="noStrike" dirty="0">
                        <a:solidFill>
                          <a:schemeClr val="tx2"/>
                        </a:solidFill>
                        <a:effectLst/>
                        <a:latin typeface="Raleway" pitchFamily="2" charset="0"/>
                      </a:endParaRPr>
                    </a:p>
                  </a:txBody>
                  <a:tcPr marL="9525" marR="9525" marT="9525" marB="0" anchor="ctr">
                    <a:solidFill>
                      <a:schemeClr val="bg1"/>
                    </a:solidFill>
                  </a:tcPr>
                </a:tc>
                <a:tc>
                  <a:txBody>
                    <a:bodyPr/>
                    <a:lstStyle/>
                    <a:p>
                      <a:pPr algn="ctr" fontAlgn="b"/>
                      <a:r>
                        <a:rPr lang="en-US" sz="1600" b="0" i="0" u="none" strike="noStrike" dirty="0">
                          <a:solidFill>
                            <a:schemeClr val="bg2">
                              <a:lumMod val="10000"/>
                            </a:schemeClr>
                          </a:solidFill>
                          <a:effectLst/>
                          <a:latin typeface="Raleway" pitchFamily="2" charset="0"/>
                        </a:rPr>
                        <a:t>0</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3000047061"/>
                  </a:ext>
                </a:extLst>
              </a:tr>
              <a:tr h="321137">
                <a:tc>
                  <a:txBody>
                    <a:bodyPr/>
                    <a:lstStyle/>
                    <a:p>
                      <a:pPr algn="ctr" fontAlgn="b"/>
                      <a:r>
                        <a:rPr lang="en-GB" sz="1800" b="1" u="none" strike="noStrike" dirty="0">
                          <a:solidFill>
                            <a:schemeClr val="bg1"/>
                          </a:solidFill>
                          <a:effectLst/>
                          <a:latin typeface="Raleway" pitchFamily="2" charset="0"/>
                        </a:rPr>
                        <a:t>Human resources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a:txBody>
                    <a:bodyPr/>
                    <a:lstStyle/>
                    <a:p>
                      <a:pPr algn="ctr" fontAlgn="b"/>
                      <a:r>
                        <a:rPr lang="en-US" sz="1600" b="0" i="0" u="none" strike="noStrike" dirty="0">
                          <a:solidFill>
                            <a:schemeClr val="tx2"/>
                          </a:solidFill>
                          <a:effectLst/>
                          <a:latin typeface="Raleway" pitchFamily="2" charset="0"/>
                        </a:rPr>
                        <a:t>F</a:t>
                      </a:r>
                      <a:r>
                        <a:rPr lang="en-GB" sz="1600" b="0" i="0" u="none" strike="noStrike" dirty="0">
                          <a:solidFill>
                            <a:schemeClr val="tx2"/>
                          </a:solidFill>
                          <a:effectLst/>
                          <a:latin typeface="Raleway" pitchFamily="2" charset="0"/>
                        </a:rPr>
                        <a:t>TE</a:t>
                      </a:r>
                    </a:p>
                  </a:txBody>
                  <a:tcPr marL="9525" marR="9525" marT="9525" marB="0" anchor="ctr">
                    <a:solidFill>
                      <a:schemeClr val="bg1"/>
                    </a:solidFill>
                  </a:tcPr>
                </a:tc>
                <a:tc>
                  <a:txBody>
                    <a:bodyPr/>
                    <a:lstStyle/>
                    <a:p>
                      <a:pPr algn="ctr" fontAlgn="b"/>
                      <a:r>
                        <a:rPr lang="en-GB" sz="1600" u="none" strike="noStrike" dirty="0">
                          <a:solidFill>
                            <a:schemeClr val="bg2">
                              <a:lumMod val="10000"/>
                            </a:schemeClr>
                          </a:solidFill>
                          <a:effectLst/>
                          <a:latin typeface="Raleway" pitchFamily="2" charset="0"/>
                        </a:rPr>
                        <a:t>0,01</a:t>
                      </a:r>
                      <a:endParaRPr lang="en-GB" sz="1600" b="0" i="0" u="none" strike="noStrike" dirty="0">
                        <a:solidFill>
                          <a:schemeClr val="bg2">
                            <a:lumMod val="10000"/>
                          </a:schemeClr>
                        </a:solidFill>
                        <a:effectLst/>
                        <a:latin typeface="Raleway" pitchFamily="2" charset="0"/>
                      </a:endParaRPr>
                    </a:p>
                  </a:txBody>
                  <a:tcPr marL="9525" marR="9525" marT="9525" marB="0" anchor="ctr">
                    <a:solidFill>
                      <a:schemeClr val="bg1"/>
                    </a:solidFill>
                  </a:tcPr>
                </a:tc>
                <a:extLst>
                  <a:ext uri="{0D108BD9-81ED-4DB2-BD59-A6C34878D82A}">
                    <a16:rowId xmlns:a16="http://schemas.microsoft.com/office/drawing/2014/main" val="1979948750"/>
                  </a:ext>
                </a:extLst>
              </a:tr>
              <a:tr h="454904">
                <a:tc>
                  <a:txBody>
                    <a:bodyPr/>
                    <a:lstStyle/>
                    <a:p>
                      <a:pPr algn="ctr" fontAlgn="b"/>
                      <a:r>
                        <a:rPr lang="en-GB" sz="1800" b="1" u="none" strike="noStrike" dirty="0">
                          <a:solidFill>
                            <a:schemeClr val="bg1"/>
                          </a:solidFill>
                          <a:effectLst/>
                          <a:latin typeface="Raleway" pitchFamily="2" charset="0"/>
                        </a:rPr>
                        <a:t>Schedule</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October 2023</a:t>
                      </a:r>
                      <a:endParaRPr lang="en-GB" sz="1600" b="0" i="0" u="none" strike="noStrike" dirty="0">
                        <a:solidFill>
                          <a:schemeClr val="tx2"/>
                        </a:solidFill>
                        <a:effectLst/>
                        <a:latin typeface="Raleway" pitchFamily="2" charset="0"/>
                      </a:endParaRPr>
                    </a:p>
                  </a:txBody>
                  <a:tcPr marL="9525" marR="9525" marT="9525" marB="0" anchor="ctr">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646895027"/>
                  </a:ext>
                </a:extLst>
              </a:tr>
              <a:tr h="321137">
                <a:tc>
                  <a:txBody>
                    <a:bodyPr/>
                    <a:lstStyle/>
                    <a:p>
                      <a:pPr algn="ctr" fontAlgn="b"/>
                      <a:r>
                        <a:rPr lang="en-US" sz="1800" b="1" i="0" u="none" strike="noStrike" dirty="0">
                          <a:solidFill>
                            <a:schemeClr val="bg1"/>
                          </a:solidFill>
                          <a:effectLst/>
                          <a:latin typeface="Raleway" pitchFamily="2" charset="0"/>
                        </a:rPr>
                        <a:t>Scale of application</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Meyrin and Prevessin</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1869832077"/>
                  </a:ext>
                </a:extLst>
              </a:tr>
              <a:tr h="321137">
                <a:tc>
                  <a:txBody>
                    <a:bodyPr/>
                    <a:lstStyle/>
                    <a:p>
                      <a:pPr algn="ctr" fontAlgn="b"/>
                      <a:r>
                        <a:rPr lang="en-US" sz="1800" b="1" i="0" u="none" strike="noStrike" dirty="0">
                          <a:solidFill>
                            <a:schemeClr val="bg1"/>
                          </a:solidFill>
                          <a:effectLst/>
                          <a:latin typeface="Raleway" pitchFamily="2" charset="0"/>
                        </a:rPr>
                        <a:t>Impact on Users</a:t>
                      </a:r>
                      <a:endParaRPr lang="en-GB" sz="1800" b="1" i="0" u="none" strike="noStrike" dirty="0">
                        <a:solidFill>
                          <a:schemeClr val="bg1"/>
                        </a:solidFill>
                        <a:effectLst/>
                        <a:latin typeface="Raleway" pitchFamily="2" charset="0"/>
                      </a:endParaRPr>
                    </a:p>
                  </a:txBody>
                  <a:tcPr marL="9525" marR="9525" marT="9525" marB="0" anchor="ctr">
                    <a:solidFill>
                      <a:schemeClr val="accent6">
                        <a:lumMod val="60000"/>
                        <a:lumOff val="40000"/>
                      </a:schemeClr>
                    </a:solidFill>
                  </a:tcPr>
                </a:tc>
                <a:tc gridSpan="2">
                  <a:txBody>
                    <a:bodyPr/>
                    <a:lstStyle/>
                    <a:p>
                      <a:pPr algn="ctr" fontAlgn="b"/>
                      <a:r>
                        <a:rPr lang="en-US" sz="1600" b="0" i="0" u="none" strike="noStrike" dirty="0">
                          <a:solidFill>
                            <a:schemeClr val="tx2"/>
                          </a:solidFill>
                          <a:effectLst/>
                          <a:latin typeface="Raleway" pitchFamily="2" charset="0"/>
                        </a:rPr>
                        <a:t>Moderate</a:t>
                      </a:r>
                      <a:endParaRPr lang="en-GB" sz="1600" b="0" i="0" u="none" strike="noStrike" dirty="0">
                        <a:solidFill>
                          <a:schemeClr val="tx2"/>
                        </a:solidFill>
                        <a:effectLst/>
                        <a:latin typeface="Raleway" pitchFamily="2" charset="0"/>
                      </a:endParaRPr>
                    </a:p>
                  </a:txBody>
                  <a:tcPr marL="9525" marR="9525" marT="9525" marB="0" anchor="ct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031148467"/>
                  </a:ext>
                </a:extLst>
              </a:tr>
            </a:tbl>
          </a:graphicData>
        </a:graphic>
      </p:graphicFrame>
      <p:sp>
        <p:nvSpPr>
          <p:cNvPr id="18" name="Slide Number Placeholder 1">
            <a:extLst>
              <a:ext uri="{FF2B5EF4-FFF2-40B4-BE49-F238E27FC236}">
                <a16:creationId xmlns:a16="http://schemas.microsoft.com/office/drawing/2014/main" id="{C9E12B06-211D-50B0-8681-A9C5FC2EF143}"/>
              </a:ext>
            </a:extLst>
          </p:cNvPr>
          <p:cNvSpPr>
            <a:spLocks noGrp="1"/>
          </p:cNvSpPr>
          <p:nvPr>
            <p:ph type="sldNum" sz="quarter" idx="12"/>
          </p:nvPr>
        </p:nvSpPr>
        <p:spPr>
          <a:xfrm>
            <a:off x="11064552" y="6408000"/>
            <a:ext cx="681254" cy="365125"/>
          </a:xfrm>
        </p:spPr>
        <p:txBody>
          <a:bodyPr/>
          <a:lstStyle/>
          <a:p>
            <a:pPr>
              <a:defRPr/>
            </a:pPr>
            <a:fld id="{36B5EA5A-BC32-A742-B11B-8E7414D5B535}" type="slidenum">
              <a:rPr lang="en-US" smtClean="0"/>
              <a:t>8</a:t>
            </a:fld>
            <a:endParaRPr lang="en-US" dirty="0"/>
          </a:p>
        </p:txBody>
      </p:sp>
      <p:sp>
        <p:nvSpPr>
          <p:cNvPr id="21" name="TextBox 20">
            <a:extLst>
              <a:ext uri="{FF2B5EF4-FFF2-40B4-BE49-F238E27FC236}">
                <a16:creationId xmlns:a16="http://schemas.microsoft.com/office/drawing/2014/main" id="{A138C2AB-75A3-BFB7-FDA4-5A9385E3FE50}"/>
              </a:ext>
            </a:extLst>
          </p:cNvPr>
          <p:cNvSpPr txBox="1"/>
          <p:nvPr/>
        </p:nvSpPr>
        <p:spPr bwMode="auto">
          <a:xfrm>
            <a:off x="8953087" y="4284215"/>
            <a:ext cx="1296144" cy="615553"/>
          </a:xfrm>
          <a:prstGeom prst="rect">
            <a:avLst/>
          </a:prstGeom>
          <a:noFill/>
        </p:spPr>
        <p:txBody>
          <a:bodyPr wrap="square" rtlCol="0">
            <a:spAutoFit/>
          </a:bodyPr>
          <a:lstStyle/>
          <a:p>
            <a:pPr algn="ctr"/>
            <a:r>
              <a:rPr lang="en-US" sz="1400" b="1" dirty="0">
                <a:solidFill>
                  <a:srgbClr val="C00000"/>
                </a:solidFill>
                <a:latin typeface="Raleway" pitchFamily="2" charset="0"/>
              </a:rPr>
              <a:t>SAVINGS: </a:t>
            </a:r>
          </a:p>
          <a:p>
            <a:pPr algn="ctr"/>
            <a:r>
              <a:rPr lang="en-US" sz="2000" b="1" dirty="0">
                <a:solidFill>
                  <a:srgbClr val="C00000"/>
                </a:solidFill>
                <a:latin typeface="Raleway" pitchFamily="2" charset="0"/>
              </a:rPr>
              <a:t>0,13%</a:t>
            </a:r>
            <a:endParaRPr lang="en-GB" sz="2000" b="1" dirty="0">
              <a:solidFill>
                <a:srgbClr val="C00000"/>
              </a:solidFill>
              <a:latin typeface="Raleway" pitchFamily="2" charset="0"/>
            </a:endParaRPr>
          </a:p>
        </p:txBody>
      </p:sp>
      <p:cxnSp>
        <p:nvCxnSpPr>
          <p:cNvPr id="22" name="Straight Arrow Connector 21">
            <a:extLst>
              <a:ext uri="{FF2B5EF4-FFF2-40B4-BE49-F238E27FC236}">
                <a16:creationId xmlns:a16="http://schemas.microsoft.com/office/drawing/2014/main" id="{26B51400-0DD5-50C7-B81C-9785DE2ED564}"/>
              </a:ext>
            </a:extLst>
          </p:cNvPr>
          <p:cNvCxnSpPr>
            <a:cxnSpLocks/>
          </p:cNvCxnSpPr>
          <p:nvPr/>
        </p:nvCxnSpPr>
        <p:spPr>
          <a:xfrm flipH="1" flipV="1">
            <a:off x="8764892" y="3932557"/>
            <a:ext cx="716905" cy="29350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0331678-A92F-691A-6E10-7D2E65117152}"/>
              </a:ext>
            </a:extLst>
          </p:cNvPr>
          <p:cNvCxnSpPr>
            <a:cxnSpLocks/>
          </p:cNvCxnSpPr>
          <p:nvPr/>
        </p:nvCxnSpPr>
        <p:spPr>
          <a:xfrm flipV="1">
            <a:off x="8664594" y="3715587"/>
            <a:ext cx="0" cy="79353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16C9CB14-D18E-26AA-0BED-28CDC25C1DDB}"/>
              </a:ext>
            </a:extLst>
          </p:cNvPr>
          <p:cNvGrpSpPr/>
          <p:nvPr/>
        </p:nvGrpSpPr>
        <p:grpSpPr>
          <a:xfrm>
            <a:off x="191344" y="174458"/>
            <a:ext cx="1368152" cy="446230"/>
            <a:chOff x="221385" y="316621"/>
            <a:chExt cx="1368152" cy="446230"/>
          </a:xfrm>
        </p:grpSpPr>
        <p:sp>
          <p:nvSpPr>
            <p:cNvPr id="27" name="TextBox 26">
              <a:extLst>
                <a:ext uri="{FF2B5EF4-FFF2-40B4-BE49-F238E27FC236}">
                  <a16:creationId xmlns:a16="http://schemas.microsoft.com/office/drawing/2014/main" id="{97D73CA9-40C6-179E-7124-959CFBCD2917}"/>
                </a:ext>
              </a:extLst>
            </p:cNvPr>
            <p:cNvSpPr txBox="1"/>
            <p:nvPr/>
          </p:nvSpPr>
          <p:spPr>
            <a:xfrm>
              <a:off x="520229" y="433494"/>
              <a:ext cx="1069308" cy="307777"/>
            </a:xfrm>
            <a:prstGeom prst="rect">
              <a:avLst/>
            </a:prstGeom>
            <a:noFill/>
          </p:spPr>
          <p:txBody>
            <a:bodyPr wrap="square" rtlCol="0">
              <a:spAutoFit/>
            </a:bodyPr>
            <a:lstStyle/>
            <a:p>
              <a:pPr algn="ctr"/>
              <a:r>
                <a:rPr lang="en-US" sz="1400" b="1" dirty="0">
                  <a:solidFill>
                    <a:schemeClr val="tx2"/>
                  </a:solidFill>
                  <a:latin typeface="Raleway" pitchFamily="2" charset="0"/>
                </a:rPr>
                <a:t>Electricity</a:t>
              </a:r>
              <a:endParaRPr lang="en-GB" sz="1400" b="1" dirty="0">
                <a:solidFill>
                  <a:schemeClr val="tx2"/>
                </a:solidFill>
                <a:latin typeface="Raleway" pitchFamily="2" charset="0"/>
              </a:endParaRPr>
            </a:p>
          </p:txBody>
        </p:sp>
        <p:pic>
          <p:nvPicPr>
            <p:cNvPr id="28" name="Рисунок 75" descr="Lightbulb">
              <a:extLst>
                <a:ext uri="{FF2B5EF4-FFF2-40B4-BE49-F238E27FC236}">
                  <a16:creationId xmlns:a16="http://schemas.microsoft.com/office/drawing/2014/main" id="{457EE2AA-4E9D-2BE3-2394-CE1ACEF88A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402143">
              <a:off x="221385" y="316621"/>
              <a:ext cx="446230" cy="446230"/>
            </a:xfrm>
            <a:prstGeom prst="rect">
              <a:avLst/>
            </a:prstGeom>
          </p:spPr>
        </p:pic>
      </p:grpSp>
      <p:sp>
        <p:nvSpPr>
          <p:cNvPr id="24" name="TextBox 23">
            <a:extLst>
              <a:ext uri="{FF2B5EF4-FFF2-40B4-BE49-F238E27FC236}">
                <a16:creationId xmlns:a16="http://schemas.microsoft.com/office/drawing/2014/main" id="{D5C31BED-A054-C077-0669-41AE04960A5D}"/>
              </a:ext>
            </a:extLst>
          </p:cNvPr>
          <p:cNvSpPr txBox="1"/>
          <p:nvPr/>
        </p:nvSpPr>
        <p:spPr bwMode="auto">
          <a:xfrm>
            <a:off x="10349998" y="3987152"/>
            <a:ext cx="1630007" cy="1415772"/>
          </a:xfrm>
          <a:prstGeom prst="rect">
            <a:avLst/>
          </a:prstGeom>
          <a:noFill/>
        </p:spPr>
        <p:txBody>
          <a:bodyPr wrap="square" rtlCol="0">
            <a:spAutoFit/>
          </a:bodyPr>
          <a:lstStyle/>
          <a:p>
            <a:pPr algn="ctr"/>
            <a:r>
              <a:rPr lang="en-US" sz="1200" b="1" dirty="0">
                <a:solidFill>
                  <a:srgbClr val="C00000"/>
                </a:solidFill>
                <a:latin typeface="Raleway" pitchFamily="2" charset="0"/>
              </a:rPr>
              <a:t>N.B. </a:t>
            </a:r>
            <a:r>
              <a:rPr lang="en-US" sz="1200" dirty="0">
                <a:solidFill>
                  <a:schemeClr val="bg2">
                    <a:lumMod val="10000"/>
                  </a:schemeClr>
                </a:solidFill>
                <a:latin typeface="Raleway" pitchFamily="2" charset="0"/>
              </a:rPr>
              <a:t>The savings represent </a:t>
            </a:r>
            <a:r>
              <a:rPr lang="en-US" sz="1400" b="1" dirty="0">
                <a:solidFill>
                  <a:schemeClr val="bg2">
                    <a:lumMod val="10000"/>
                  </a:schemeClr>
                </a:solidFill>
                <a:latin typeface="Raleway" pitchFamily="2" charset="0"/>
              </a:rPr>
              <a:t>0,01%</a:t>
            </a:r>
            <a:r>
              <a:rPr lang="en-US" sz="1200" b="1" dirty="0">
                <a:solidFill>
                  <a:schemeClr val="bg2">
                    <a:lumMod val="10000"/>
                  </a:schemeClr>
                </a:solidFill>
                <a:latin typeface="Raleway" pitchFamily="2" charset="0"/>
              </a:rPr>
              <a:t> </a:t>
            </a:r>
            <a:r>
              <a:rPr lang="en-US" sz="1200" dirty="0">
                <a:solidFill>
                  <a:schemeClr val="bg2">
                    <a:lumMod val="10000"/>
                  </a:schemeClr>
                </a:solidFill>
                <a:latin typeface="Raleway" pitchFamily="2" charset="0"/>
              </a:rPr>
              <a:t>of CERN’s Total Electricity consumption [990’895 MWh/year] </a:t>
            </a:r>
            <a:endParaRPr lang="en-GB" sz="1200" dirty="0">
              <a:solidFill>
                <a:schemeClr val="bg2">
                  <a:lumMod val="10000"/>
                </a:schemeClr>
              </a:solidFill>
              <a:latin typeface="Raleway" pitchFamily="2" charset="0"/>
            </a:endParaRPr>
          </a:p>
        </p:txBody>
      </p:sp>
      <p:grpSp>
        <p:nvGrpSpPr>
          <p:cNvPr id="3" name="Group 2">
            <a:extLst>
              <a:ext uri="{FF2B5EF4-FFF2-40B4-BE49-F238E27FC236}">
                <a16:creationId xmlns:a16="http://schemas.microsoft.com/office/drawing/2014/main" id="{4ACAABEA-3E95-C23E-3B14-13F6B6519512}"/>
              </a:ext>
            </a:extLst>
          </p:cNvPr>
          <p:cNvGrpSpPr/>
          <p:nvPr/>
        </p:nvGrpSpPr>
        <p:grpSpPr>
          <a:xfrm>
            <a:off x="10489359" y="38735"/>
            <a:ext cx="1490646" cy="643140"/>
            <a:chOff x="10489359" y="38735"/>
            <a:chExt cx="1490646" cy="643140"/>
          </a:xfrm>
        </p:grpSpPr>
        <p:pic>
          <p:nvPicPr>
            <p:cNvPr id="4" name="Graphic 3" descr="Meeting with solid fill">
              <a:extLst>
                <a:ext uri="{FF2B5EF4-FFF2-40B4-BE49-F238E27FC236}">
                  <a16:creationId xmlns:a16="http://schemas.microsoft.com/office/drawing/2014/main" id="{CCC5BBEC-957E-A471-48CA-CDF2C93A516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497429" y="84875"/>
              <a:ext cx="482576" cy="485084"/>
            </a:xfrm>
            <a:prstGeom prst="rect">
              <a:avLst/>
            </a:prstGeom>
          </p:spPr>
        </p:pic>
        <p:grpSp>
          <p:nvGrpSpPr>
            <p:cNvPr id="5" name="Group 4">
              <a:extLst>
                <a:ext uri="{FF2B5EF4-FFF2-40B4-BE49-F238E27FC236}">
                  <a16:creationId xmlns:a16="http://schemas.microsoft.com/office/drawing/2014/main" id="{23D83AD9-2217-993C-C9F2-D1B5888AD088}"/>
                </a:ext>
              </a:extLst>
            </p:cNvPr>
            <p:cNvGrpSpPr/>
            <p:nvPr/>
          </p:nvGrpSpPr>
          <p:grpSpPr>
            <a:xfrm>
              <a:off x="10489359" y="38735"/>
              <a:ext cx="1286589" cy="643140"/>
              <a:chOff x="3057257" y="546807"/>
              <a:chExt cx="1286589" cy="643140"/>
            </a:xfrm>
          </p:grpSpPr>
          <p:sp>
            <p:nvSpPr>
              <p:cNvPr id="6" name="Rectangle 5">
                <a:extLst>
                  <a:ext uri="{FF2B5EF4-FFF2-40B4-BE49-F238E27FC236}">
                    <a16:creationId xmlns:a16="http://schemas.microsoft.com/office/drawing/2014/main" id="{B34E1320-BFED-70AF-4AC4-1D376BEF451E}"/>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TextBox 6">
                <a:extLst>
                  <a:ext uri="{FF2B5EF4-FFF2-40B4-BE49-F238E27FC236}">
                    <a16:creationId xmlns:a16="http://schemas.microsoft.com/office/drawing/2014/main" id="{97A448BC-BF0D-DEEC-EE38-F7C5B567FD61}"/>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cxnSp>
        <p:nvCxnSpPr>
          <p:cNvPr id="12" name="Straight Arrow Connector 11">
            <a:extLst>
              <a:ext uri="{FF2B5EF4-FFF2-40B4-BE49-F238E27FC236}">
                <a16:creationId xmlns:a16="http://schemas.microsoft.com/office/drawing/2014/main" id="{4B135BB0-BE8D-9B74-EBD8-A89598AC92D6}"/>
              </a:ext>
            </a:extLst>
          </p:cNvPr>
          <p:cNvCxnSpPr/>
          <p:nvPr/>
        </p:nvCxnSpPr>
        <p:spPr>
          <a:xfrm flipH="1">
            <a:off x="3791744" y="2780928"/>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BA2ADF6-60B6-2167-463C-B12D796CE51C}"/>
              </a:ext>
            </a:extLst>
          </p:cNvPr>
          <p:cNvSpPr/>
          <p:nvPr/>
        </p:nvSpPr>
        <p:spPr>
          <a:xfrm>
            <a:off x="4508012" y="2661298"/>
            <a:ext cx="2232248" cy="221674"/>
          </a:xfrm>
          <a:prstGeom prst="rect">
            <a:avLst/>
          </a:prstGeom>
          <a:solidFill>
            <a:srgbClr val="0033A0">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No-more available</a:t>
            </a:r>
            <a:endParaRPr lang="en-GB" dirty="0"/>
          </a:p>
        </p:txBody>
      </p:sp>
    </p:spTree>
    <p:extLst>
      <p:ext uri="{BB962C8B-B14F-4D97-AF65-F5344CB8AC3E}">
        <p14:creationId xmlns:p14="http://schemas.microsoft.com/office/powerpoint/2010/main" val="425880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IMG_2350">
            <a:hlinkClick r:id="" action="ppaction://media"/>
            <a:extLst>
              <a:ext uri="{FF2B5EF4-FFF2-40B4-BE49-F238E27FC236}">
                <a16:creationId xmlns:a16="http://schemas.microsoft.com/office/drawing/2014/main" id="{24FF05FD-2604-306D-BBEA-4E23BA809CA8}"/>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1469" r="10983"/>
          <a:stretch/>
        </p:blipFill>
        <p:spPr>
          <a:xfrm>
            <a:off x="2893268" y="1094491"/>
            <a:ext cx="3583921" cy="2599567"/>
          </a:xfrm>
          <a:prstGeom prst="rect">
            <a:avLst/>
          </a:prstGeom>
        </p:spPr>
      </p:pic>
      <p:pic>
        <p:nvPicPr>
          <p:cNvPr id="26" name="Picture 25" descr="A picture containing screenshot, LEGO&#10;&#10;Description automatically generated">
            <a:extLst>
              <a:ext uri="{FF2B5EF4-FFF2-40B4-BE49-F238E27FC236}">
                <a16:creationId xmlns:a16="http://schemas.microsoft.com/office/drawing/2014/main" id="{72B7AC50-E5E4-7D4B-5866-2C4F386B659A}"/>
              </a:ext>
            </a:extLst>
          </p:cNvPr>
          <p:cNvPicPr>
            <a:picLocks noChangeAspect="1"/>
          </p:cNvPicPr>
          <p:nvPr/>
        </p:nvPicPr>
        <p:blipFill rotWithShape="1">
          <a:blip r:embed="rId6"/>
          <a:srcRect l="-650" t="16525" r="12569" b="8109"/>
          <a:stretch/>
        </p:blipFill>
        <p:spPr>
          <a:xfrm>
            <a:off x="7428385" y="1115955"/>
            <a:ext cx="3583920" cy="2289821"/>
          </a:xfrm>
          <a:prstGeom prst="rect">
            <a:avLst/>
          </a:prstGeom>
        </p:spPr>
      </p:pic>
      <p:sp>
        <p:nvSpPr>
          <p:cNvPr id="2" name="Slide Number Placeholder 1">
            <a:extLst>
              <a:ext uri="{FF2B5EF4-FFF2-40B4-BE49-F238E27FC236}">
                <a16:creationId xmlns:a16="http://schemas.microsoft.com/office/drawing/2014/main" id="{36CEF5E8-EF10-3552-A6CD-D04D222A3673}"/>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4" name="Picture 3" descr="A picture containing industry, steel, engineering, indoor&#10;&#10;Description automatically generated">
            <a:extLst>
              <a:ext uri="{FF2B5EF4-FFF2-40B4-BE49-F238E27FC236}">
                <a16:creationId xmlns:a16="http://schemas.microsoft.com/office/drawing/2014/main" id="{AFDF6917-5139-FF86-4D47-4E04A7D3785D}"/>
              </a:ext>
            </a:extLst>
          </p:cNvPr>
          <p:cNvPicPr>
            <a:picLocks noChangeAspect="1"/>
          </p:cNvPicPr>
          <p:nvPr/>
        </p:nvPicPr>
        <p:blipFill rotWithShape="1">
          <a:blip r:embed="rId7"/>
          <a:srcRect t="17237"/>
          <a:stretch/>
        </p:blipFill>
        <p:spPr>
          <a:xfrm>
            <a:off x="2897191" y="3744234"/>
            <a:ext cx="3644196" cy="2262031"/>
          </a:xfrm>
          <a:prstGeom prst="rect">
            <a:avLst/>
          </a:prstGeom>
        </p:spPr>
      </p:pic>
      <p:sp>
        <p:nvSpPr>
          <p:cNvPr id="3" name="Title 8">
            <a:extLst>
              <a:ext uri="{FF2B5EF4-FFF2-40B4-BE49-F238E27FC236}">
                <a16:creationId xmlns:a16="http://schemas.microsoft.com/office/drawing/2014/main" id="{40074CBC-F35C-60A1-3F5A-5DE4693C70D3}"/>
              </a:ext>
            </a:extLst>
          </p:cNvPr>
          <p:cNvSpPr txBox="1">
            <a:spLocks/>
          </p:cNvSpPr>
          <p:nvPr/>
        </p:nvSpPr>
        <p:spPr>
          <a:xfrm>
            <a:off x="838200" y="352286"/>
            <a:ext cx="10515600" cy="79376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b="1" dirty="0">
                <a:solidFill>
                  <a:schemeClr val="bg2">
                    <a:lumMod val="10000"/>
                  </a:schemeClr>
                </a:solidFill>
                <a:latin typeface="Raleway" pitchFamily="2" charset="0"/>
              </a:rPr>
              <a:t>BACKGROUND: OPTIMIZATION OF THE HEATING DISTRICT</a:t>
            </a:r>
          </a:p>
          <a:p>
            <a:pPr algn="ctr"/>
            <a:r>
              <a:rPr lang="en-US" sz="1600" dirty="0">
                <a:solidFill>
                  <a:schemeClr val="bg2">
                    <a:lumMod val="10000"/>
                  </a:schemeClr>
                </a:solidFill>
                <a:latin typeface="Raleway" pitchFamily="2" charset="0"/>
              </a:rPr>
              <a:t>Refurbishment of the heating plant in Meyrin &amp; CERN’s Heating network</a:t>
            </a:r>
            <a:endParaRPr lang="en-GB" sz="1600" dirty="0">
              <a:solidFill>
                <a:schemeClr val="bg2">
                  <a:lumMod val="10000"/>
                </a:schemeClr>
              </a:solidFill>
              <a:latin typeface="Raleway" pitchFamily="2" charset="0"/>
            </a:endParaRPr>
          </a:p>
        </p:txBody>
      </p:sp>
      <p:pic>
        <p:nvPicPr>
          <p:cNvPr id="6" name="Picture 5" descr="A picture containing sky, outdoor, plane, vehicle&#10;&#10;Description automatically generated">
            <a:extLst>
              <a:ext uri="{FF2B5EF4-FFF2-40B4-BE49-F238E27FC236}">
                <a16:creationId xmlns:a16="http://schemas.microsoft.com/office/drawing/2014/main" id="{833788E1-4120-CD83-4729-75A778C0CF33}"/>
              </a:ext>
            </a:extLst>
          </p:cNvPr>
          <p:cNvPicPr>
            <a:picLocks noChangeAspect="1"/>
          </p:cNvPicPr>
          <p:nvPr/>
        </p:nvPicPr>
        <p:blipFill rotWithShape="1">
          <a:blip r:embed="rId8"/>
          <a:srcRect l="13393" t="4478" r="6830" b="12289"/>
          <a:stretch/>
        </p:blipFill>
        <p:spPr>
          <a:xfrm>
            <a:off x="139096" y="1094491"/>
            <a:ext cx="2648153" cy="4911775"/>
          </a:xfrm>
          <a:prstGeom prst="rect">
            <a:avLst/>
          </a:prstGeom>
        </p:spPr>
      </p:pic>
      <p:sp>
        <p:nvSpPr>
          <p:cNvPr id="10" name="TextBox 9">
            <a:extLst>
              <a:ext uri="{FF2B5EF4-FFF2-40B4-BE49-F238E27FC236}">
                <a16:creationId xmlns:a16="http://schemas.microsoft.com/office/drawing/2014/main" id="{96EE1E1A-2124-6637-0313-D7CA5BD2A43D}"/>
              </a:ext>
            </a:extLst>
          </p:cNvPr>
          <p:cNvSpPr txBox="1"/>
          <p:nvPr/>
        </p:nvSpPr>
        <p:spPr>
          <a:xfrm>
            <a:off x="6880050" y="3513088"/>
            <a:ext cx="5264622" cy="738664"/>
          </a:xfrm>
          <a:prstGeom prst="rect">
            <a:avLst/>
          </a:prstGeom>
          <a:noFill/>
        </p:spPr>
        <p:txBody>
          <a:bodyPr wrap="square" rtlCol="0">
            <a:spAutoFit/>
          </a:bodyPr>
          <a:lstStyle/>
          <a:p>
            <a:pPr algn="just">
              <a:tabLst>
                <a:tab pos="180975" algn="l"/>
              </a:tabLst>
            </a:pPr>
            <a:r>
              <a:rPr lang="en-GB" sz="1400" dirty="0">
                <a:solidFill>
                  <a:schemeClr val="tx2"/>
                </a:solidFill>
                <a:latin typeface="Raleway" pitchFamily="2" charset="0"/>
              </a:rPr>
              <a:t>Leaks detection and repair in the distribution network;</a:t>
            </a:r>
          </a:p>
          <a:p>
            <a:pPr algn="just">
              <a:tabLst>
                <a:tab pos="180975" algn="l"/>
              </a:tabLst>
            </a:pPr>
            <a:r>
              <a:rPr lang="en-GB" sz="1400" dirty="0">
                <a:solidFill>
                  <a:schemeClr val="tx2"/>
                </a:solidFill>
                <a:latin typeface="Raleway" pitchFamily="2" charset="0"/>
              </a:rPr>
              <a:t>Consolidation of heating substations</a:t>
            </a:r>
          </a:p>
          <a:p>
            <a:pPr algn="just">
              <a:tabLst>
                <a:tab pos="180975" algn="l"/>
              </a:tabLst>
            </a:pPr>
            <a:r>
              <a:rPr lang="en-GB" sz="1400" dirty="0">
                <a:solidFill>
                  <a:schemeClr val="tx2"/>
                </a:solidFill>
                <a:latin typeface="Raleway" pitchFamily="2" charset="0"/>
              </a:rPr>
              <a:t>TG-CONS – Technical consolidations of the galleries</a:t>
            </a:r>
            <a:endParaRPr lang="en-GB" sz="1400" b="1" dirty="0">
              <a:solidFill>
                <a:schemeClr val="tx2"/>
              </a:solidFill>
              <a:latin typeface="Raleway" pitchFamily="2" charset="0"/>
            </a:endParaRPr>
          </a:p>
        </p:txBody>
      </p:sp>
      <p:grpSp>
        <p:nvGrpSpPr>
          <p:cNvPr id="11" name="Group 10">
            <a:extLst>
              <a:ext uri="{FF2B5EF4-FFF2-40B4-BE49-F238E27FC236}">
                <a16:creationId xmlns:a16="http://schemas.microsoft.com/office/drawing/2014/main" id="{713385F3-E7ED-089A-7536-616A6C8482F4}"/>
              </a:ext>
            </a:extLst>
          </p:cNvPr>
          <p:cNvGrpSpPr/>
          <p:nvPr/>
        </p:nvGrpSpPr>
        <p:grpSpPr>
          <a:xfrm>
            <a:off x="10489359" y="38735"/>
            <a:ext cx="1490646" cy="643140"/>
            <a:chOff x="10489359" y="38735"/>
            <a:chExt cx="1490646" cy="643140"/>
          </a:xfrm>
        </p:grpSpPr>
        <p:pic>
          <p:nvPicPr>
            <p:cNvPr id="12" name="Graphic 11" descr="Meeting with solid fill">
              <a:extLst>
                <a:ext uri="{FF2B5EF4-FFF2-40B4-BE49-F238E27FC236}">
                  <a16:creationId xmlns:a16="http://schemas.microsoft.com/office/drawing/2014/main" id="{C6DEC23C-391E-EA05-D1DF-7EA0A75FCB4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497429" y="84875"/>
              <a:ext cx="482576" cy="485084"/>
            </a:xfrm>
            <a:prstGeom prst="rect">
              <a:avLst/>
            </a:prstGeom>
          </p:spPr>
        </p:pic>
        <p:grpSp>
          <p:nvGrpSpPr>
            <p:cNvPr id="13" name="Group 12">
              <a:extLst>
                <a:ext uri="{FF2B5EF4-FFF2-40B4-BE49-F238E27FC236}">
                  <a16:creationId xmlns:a16="http://schemas.microsoft.com/office/drawing/2014/main" id="{8925F5F0-25FF-7EC0-592B-52C58B1A986C}"/>
                </a:ext>
              </a:extLst>
            </p:cNvPr>
            <p:cNvGrpSpPr/>
            <p:nvPr/>
          </p:nvGrpSpPr>
          <p:grpSpPr>
            <a:xfrm>
              <a:off x="10489359" y="38735"/>
              <a:ext cx="1286589" cy="643140"/>
              <a:chOff x="3057257" y="546807"/>
              <a:chExt cx="1286589" cy="643140"/>
            </a:xfrm>
          </p:grpSpPr>
          <p:sp>
            <p:nvSpPr>
              <p:cNvPr id="14" name="Rectangle 13">
                <a:extLst>
                  <a:ext uri="{FF2B5EF4-FFF2-40B4-BE49-F238E27FC236}">
                    <a16:creationId xmlns:a16="http://schemas.microsoft.com/office/drawing/2014/main" id="{8A8D2657-AD22-04A3-8520-6DD49CA09EDE}"/>
                  </a:ext>
                </a:extLst>
              </p:cNvPr>
              <p:cNvSpPr/>
              <p:nvPr/>
            </p:nvSpPr>
            <p:spPr>
              <a:xfrm>
                <a:off x="3057257" y="546807"/>
                <a:ext cx="1286589" cy="6431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TextBox 14">
                <a:extLst>
                  <a:ext uri="{FF2B5EF4-FFF2-40B4-BE49-F238E27FC236}">
                    <a16:creationId xmlns:a16="http://schemas.microsoft.com/office/drawing/2014/main" id="{48B3B22E-3F94-8435-E4E1-8C76A4B6B7FE}"/>
                  </a:ext>
                </a:extLst>
              </p:cNvPr>
              <p:cNvSpPr txBox="1"/>
              <p:nvPr/>
            </p:nvSpPr>
            <p:spPr>
              <a:xfrm>
                <a:off x="3057257" y="546807"/>
                <a:ext cx="1286589" cy="6431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10000"/>
                      </a:schemeClr>
                    </a:solidFill>
                  </a:rPr>
                  <a:t>PLAN</a:t>
                </a:r>
                <a:endParaRPr lang="en-GB" sz="1800" b="1" kern="1200" dirty="0">
                  <a:solidFill>
                    <a:schemeClr val="bg2">
                      <a:lumMod val="10000"/>
                    </a:schemeClr>
                  </a:solidFill>
                </a:endParaRPr>
              </a:p>
            </p:txBody>
          </p:sp>
        </p:grpSp>
      </p:grpSp>
      <p:pic>
        <p:nvPicPr>
          <p:cNvPr id="21" name="Picture 20" descr="A picture containing meat, charcoal, ground, outdoor&#10;&#10;Description automatically generated">
            <a:extLst>
              <a:ext uri="{FF2B5EF4-FFF2-40B4-BE49-F238E27FC236}">
                <a16:creationId xmlns:a16="http://schemas.microsoft.com/office/drawing/2014/main" id="{C06B4EB2-3B7D-DA19-FD34-CC18E7D9E551}"/>
              </a:ext>
            </a:extLst>
          </p:cNvPr>
          <p:cNvPicPr>
            <a:picLocks noChangeAspect="1"/>
          </p:cNvPicPr>
          <p:nvPr/>
        </p:nvPicPr>
        <p:blipFill rotWithShape="1">
          <a:blip r:embed="rId11"/>
          <a:srcRect t="11229" r="18455"/>
          <a:stretch/>
        </p:blipFill>
        <p:spPr>
          <a:xfrm rot="5400000">
            <a:off x="6517344" y="4389398"/>
            <a:ext cx="1780232" cy="1453503"/>
          </a:xfrm>
          <a:prstGeom prst="rect">
            <a:avLst/>
          </a:prstGeom>
        </p:spPr>
      </p:pic>
      <p:pic>
        <p:nvPicPr>
          <p:cNvPr id="23" name="Picture 22" descr="A close-up of a pipe&#10;&#10;Description automatically generated with medium confidence">
            <a:extLst>
              <a:ext uri="{FF2B5EF4-FFF2-40B4-BE49-F238E27FC236}">
                <a16:creationId xmlns:a16="http://schemas.microsoft.com/office/drawing/2014/main" id="{235A31D7-B026-3885-4DAB-E5D03300B2D2}"/>
              </a:ext>
            </a:extLst>
          </p:cNvPr>
          <p:cNvPicPr>
            <a:picLocks noChangeAspect="1"/>
          </p:cNvPicPr>
          <p:nvPr/>
        </p:nvPicPr>
        <p:blipFill rotWithShape="1">
          <a:blip r:embed="rId12"/>
          <a:srcRect t="18455" r="28260"/>
          <a:stretch/>
        </p:blipFill>
        <p:spPr>
          <a:xfrm>
            <a:off x="8250692" y="4226032"/>
            <a:ext cx="2088233" cy="1780233"/>
          </a:xfrm>
          <a:prstGeom prst="rect">
            <a:avLst/>
          </a:prstGeom>
        </p:spPr>
      </p:pic>
      <p:sp>
        <p:nvSpPr>
          <p:cNvPr id="28" name="TextBox 27">
            <a:extLst>
              <a:ext uri="{FF2B5EF4-FFF2-40B4-BE49-F238E27FC236}">
                <a16:creationId xmlns:a16="http://schemas.microsoft.com/office/drawing/2014/main" id="{5141F25C-7797-CD63-ADDA-495C742C5613}"/>
              </a:ext>
            </a:extLst>
          </p:cNvPr>
          <p:cNvSpPr txBox="1"/>
          <p:nvPr/>
        </p:nvSpPr>
        <p:spPr bwMode="auto">
          <a:xfrm>
            <a:off x="6898453" y="1034152"/>
            <a:ext cx="1716301" cy="738664"/>
          </a:xfrm>
          <a:prstGeom prst="rect">
            <a:avLst/>
          </a:prstGeom>
          <a:noFill/>
        </p:spPr>
        <p:txBody>
          <a:bodyPr wrap="square">
            <a:spAutoFit/>
          </a:bodyPr>
          <a:lstStyle/>
          <a:p>
            <a:pPr algn="just"/>
            <a:r>
              <a:rPr lang="en-GB" sz="1400" dirty="0">
                <a:solidFill>
                  <a:schemeClr val="tx2"/>
                </a:solidFill>
                <a:latin typeface="Raleway" pitchFamily="2" charset="0"/>
              </a:rPr>
              <a:t>Installation of new boilers and new automation</a:t>
            </a:r>
          </a:p>
        </p:txBody>
      </p:sp>
      <p:cxnSp>
        <p:nvCxnSpPr>
          <p:cNvPr id="30" name="Straight Arrow Connector 29">
            <a:extLst>
              <a:ext uri="{FF2B5EF4-FFF2-40B4-BE49-F238E27FC236}">
                <a16:creationId xmlns:a16="http://schemas.microsoft.com/office/drawing/2014/main" id="{0E538B3C-CA8F-1342-51CF-FBBD585B5B79}"/>
              </a:ext>
            </a:extLst>
          </p:cNvPr>
          <p:cNvCxnSpPr>
            <a:cxnSpLocks/>
          </p:cNvCxnSpPr>
          <p:nvPr/>
        </p:nvCxnSpPr>
        <p:spPr>
          <a:xfrm flipH="1">
            <a:off x="10521271" y="2008940"/>
            <a:ext cx="864441"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AAA1422-6EFF-33F1-05AB-4D1ED5DC2B43}"/>
              </a:ext>
            </a:extLst>
          </p:cNvPr>
          <p:cNvCxnSpPr>
            <a:cxnSpLocks/>
          </p:cNvCxnSpPr>
          <p:nvPr/>
        </p:nvCxnSpPr>
        <p:spPr>
          <a:xfrm>
            <a:off x="11372517" y="2008940"/>
            <a:ext cx="0" cy="15351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CF6AF84-C879-CC70-50D5-05D6FB1A275E}"/>
              </a:ext>
            </a:extLst>
          </p:cNvPr>
          <p:cNvCxnSpPr>
            <a:cxnSpLocks/>
          </p:cNvCxnSpPr>
          <p:nvPr/>
        </p:nvCxnSpPr>
        <p:spPr>
          <a:xfrm flipH="1">
            <a:off x="9729183" y="2708920"/>
            <a:ext cx="1268558"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E0CB346-533B-2775-55EB-722D67C368B2}"/>
              </a:ext>
            </a:extLst>
          </p:cNvPr>
          <p:cNvCxnSpPr>
            <a:cxnSpLocks/>
          </p:cNvCxnSpPr>
          <p:nvPr/>
        </p:nvCxnSpPr>
        <p:spPr>
          <a:xfrm>
            <a:off x="10997741" y="2708920"/>
            <a:ext cx="0" cy="14770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0C79B86-DA29-1DD3-D8EB-4B172066177F}"/>
              </a:ext>
            </a:extLst>
          </p:cNvPr>
          <p:cNvSpPr txBox="1"/>
          <p:nvPr/>
        </p:nvSpPr>
        <p:spPr bwMode="auto">
          <a:xfrm>
            <a:off x="11019845" y="2198665"/>
            <a:ext cx="1052819" cy="523220"/>
          </a:xfrm>
          <a:prstGeom prst="rect">
            <a:avLst/>
          </a:prstGeom>
          <a:noFill/>
        </p:spPr>
        <p:txBody>
          <a:bodyPr wrap="square" rtlCol="0">
            <a:spAutoFit/>
          </a:bodyPr>
          <a:lstStyle/>
          <a:p>
            <a:r>
              <a:rPr lang="en-US" sz="1400" b="1" dirty="0">
                <a:solidFill>
                  <a:srgbClr val="C00000"/>
                </a:solidFill>
                <a:latin typeface="Raleway" pitchFamily="2" charset="0"/>
              </a:rPr>
              <a:t>Delivered in 2019</a:t>
            </a:r>
            <a:endParaRPr lang="en-GB" sz="1400" b="1" dirty="0">
              <a:solidFill>
                <a:srgbClr val="C00000"/>
              </a:solidFill>
              <a:latin typeface="Raleway" pitchFamily="2" charset="0"/>
            </a:endParaRPr>
          </a:p>
        </p:txBody>
      </p:sp>
      <p:sp>
        <p:nvSpPr>
          <p:cNvPr id="36" name="TextBox 35">
            <a:extLst>
              <a:ext uri="{FF2B5EF4-FFF2-40B4-BE49-F238E27FC236}">
                <a16:creationId xmlns:a16="http://schemas.microsoft.com/office/drawing/2014/main" id="{6E37D8DE-ACF4-4679-3456-AAA530D95F30}"/>
              </a:ext>
            </a:extLst>
          </p:cNvPr>
          <p:cNvSpPr txBox="1"/>
          <p:nvPr/>
        </p:nvSpPr>
        <p:spPr bwMode="auto">
          <a:xfrm>
            <a:off x="10305247" y="2856626"/>
            <a:ext cx="1759290" cy="307777"/>
          </a:xfrm>
          <a:prstGeom prst="rect">
            <a:avLst/>
          </a:prstGeom>
          <a:noFill/>
        </p:spPr>
        <p:txBody>
          <a:bodyPr wrap="square" rtlCol="0">
            <a:spAutoFit/>
          </a:bodyPr>
          <a:lstStyle/>
          <a:p>
            <a:r>
              <a:rPr lang="en-US" sz="1400" b="1" dirty="0">
                <a:solidFill>
                  <a:srgbClr val="C00000"/>
                </a:solidFill>
                <a:latin typeface="Raleway" pitchFamily="2" charset="0"/>
              </a:rPr>
              <a:t>Delivered in 2022</a:t>
            </a:r>
            <a:endParaRPr lang="en-GB" sz="1400" b="1" dirty="0">
              <a:solidFill>
                <a:srgbClr val="C00000"/>
              </a:solidFill>
              <a:latin typeface="Raleway" pitchFamily="2" charset="0"/>
            </a:endParaRPr>
          </a:p>
        </p:txBody>
      </p:sp>
      <p:grpSp>
        <p:nvGrpSpPr>
          <p:cNvPr id="5" name="Group 4">
            <a:extLst>
              <a:ext uri="{FF2B5EF4-FFF2-40B4-BE49-F238E27FC236}">
                <a16:creationId xmlns:a16="http://schemas.microsoft.com/office/drawing/2014/main" id="{DD9D8D2A-8532-A6E5-595F-4E01885D83A8}"/>
              </a:ext>
            </a:extLst>
          </p:cNvPr>
          <p:cNvGrpSpPr/>
          <p:nvPr/>
        </p:nvGrpSpPr>
        <p:grpSpPr>
          <a:xfrm>
            <a:off x="268423" y="269449"/>
            <a:ext cx="1003041" cy="351239"/>
            <a:chOff x="178975" y="192986"/>
            <a:chExt cx="1003041" cy="351239"/>
          </a:xfrm>
        </p:grpSpPr>
        <p:sp>
          <p:nvSpPr>
            <p:cNvPr id="7" name="TextBox 6">
              <a:extLst>
                <a:ext uri="{FF2B5EF4-FFF2-40B4-BE49-F238E27FC236}">
                  <a16:creationId xmlns:a16="http://schemas.microsoft.com/office/drawing/2014/main" id="{4835A420-980C-A52D-9373-7E89FC799865}"/>
                </a:ext>
              </a:extLst>
            </p:cNvPr>
            <p:cNvSpPr txBox="1"/>
            <p:nvPr/>
          </p:nvSpPr>
          <p:spPr>
            <a:xfrm>
              <a:off x="263352" y="236448"/>
              <a:ext cx="918664" cy="307777"/>
            </a:xfrm>
            <a:prstGeom prst="rect">
              <a:avLst/>
            </a:prstGeom>
            <a:noFill/>
          </p:spPr>
          <p:txBody>
            <a:bodyPr wrap="square">
              <a:spAutoFit/>
            </a:bodyPr>
            <a:lstStyle/>
            <a:p>
              <a:pPr algn="ctr"/>
              <a:r>
                <a:rPr lang="en-US" sz="1400" b="1" dirty="0">
                  <a:solidFill>
                    <a:schemeClr val="tx2"/>
                  </a:solidFill>
                  <a:latin typeface="Raleway" pitchFamily="2" charset="0"/>
                </a:rPr>
                <a:t>GAS</a:t>
              </a:r>
              <a:endParaRPr lang="en-GB" sz="1400" b="1" dirty="0">
                <a:solidFill>
                  <a:schemeClr val="tx2"/>
                </a:solidFill>
              </a:endParaRPr>
            </a:p>
          </p:txBody>
        </p:sp>
        <p:pic>
          <p:nvPicPr>
            <p:cNvPr id="8" name="Graphic 7" descr="Fire outline">
              <a:extLst>
                <a:ext uri="{FF2B5EF4-FFF2-40B4-BE49-F238E27FC236}">
                  <a16:creationId xmlns:a16="http://schemas.microsoft.com/office/drawing/2014/main" id="{8016580B-10DE-59A0-5B12-65CAC315C9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78975" y="192986"/>
              <a:ext cx="342523" cy="342523"/>
            </a:xfrm>
            <a:prstGeom prst="rect">
              <a:avLst/>
            </a:prstGeom>
          </p:spPr>
        </p:pic>
      </p:grpSp>
      <p:pic>
        <p:nvPicPr>
          <p:cNvPr id="16" name="Graphic 15" descr="Checkbox Checked with solid fill">
            <a:extLst>
              <a:ext uri="{FF2B5EF4-FFF2-40B4-BE49-F238E27FC236}">
                <a16:creationId xmlns:a16="http://schemas.microsoft.com/office/drawing/2014/main" id="{56A09718-98A1-CA9A-0F99-546F69482CC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665705" y="1084328"/>
            <a:ext cx="261653" cy="261653"/>
          </a:xfrm>
          <a:prstGeom prst="rect">
            <a:avLst/>
          </a:prstGeom>
        </p:spPr>
      </p:pic>
      <p:pic>
        <p:nvPicPr>
          <p:cNvPr id="17" name="Graphic 16" descr="Checkbox Checked with solid fill">
            <a:extLst>
              <a:ext uri="{FF2B5EF4-FFF2-40B4-BE49-F238E27FC236}">
                <a16:creationId xmlns:a16="http://schemas.microsoft.com/office/drawing/2014/main" id="{E3211EE8-F71C-1C61-6E6D-0517772C92A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647301" y="3543962"/>
            <a:ext cx="261653" cy="261653"/>
          </a:xfrm>
          <a:prstGeom prst="rect">
            <a:avLst/>
          </a:prstGeom>
        </p:spPr>
      </p:pic>
      <p:pic>
        <p:nvPicPr>
          <p:cNvPr id="20" name="Graphic 19" descr="Hourglass Finished with solid fill">
            <a:extLst>
              <a:ext uri="{FF2B5EF4-FFF2-40B4-BE49-F238E27FC236}">
                <a16:creationId xmlns:a16="http://schemas.microsoft.com/office/drawing/2014/main" id="{5631B39D-80BD-3A05-3162-B6A278486EE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688924" y="4013637"/>
            <a:ext cx="170423" cy="170423"/>
          </a:xfrm>
          <a:prstGeom prst="rect">
            <a:avLst/>
          </a:prstGeom>
        </p:spPr>
      </p:pic>
      <p:sp>
        <p:nvSpPr>
          <p:cNvPr id="9" name="TextBox 8">
            <a:extLst>
              <a:ext uri="{FF2B5EF4-FFF2-40B4-BE49-F238E27FC236}">
                <a16:creationId xmlns:a16="http://schemas.microsoft.com/office/drawing/2014/main" id="{ACE52A8C-56D3-5AEF-1CC3-DFB0CCB920E1}"/>
              </a:ext>
            </a:extLst>
          </p:cNvPr>
          <p:cNvSpPr txBox="1"/>
          <p:nvPr/>
        </p:nvSpPr>
        <p:spPr bwMode="auto">
          <a:xfrm>
            <a:off x="6743675" y="2984796"/>
            <a:ext cx="1079775" cy="523220"/>
          </a:xfrm>
          <a:prstGeom prst="rect">
            <a:avLst/>
          </a:prstGeom>
          <a:noFill/>
        </p:spPr>
        <p:txBody>
          <a:bodyPr wrap="square" rtlCol="0">
            <a:spAutoFit/>
          </a:bodyPr>
          <a:lstStyle/>
          <a:p>
            <a:r>
              <a:rPr lang="en-US" sz="1400" b="1" dirty="0">
                <a:solidFill>
                  <a:srgbClr val="C00000"/>
                </a:solidFill>
                <a:latin typeface="Raleway" pitchFamily="2" charset="0"/>
              </a:rPr>
              <a:t>Delivered in 2017</a:t>
            </a:r>
            <a:endParaRPr lang="en-GB" sz="1400" b="1" dirty="0">
              <a:solidFill>
                <a:srgbClr val="C00000"/>
              </a:solidFill>
              <a:latin typeface="Raleway" pitchFamily="2" charset="0"/>
            </a:endParaRPr>
          </a:p>
        </p:txBody>
      </p:sp>
      <p:cxnSp>
        <p:nvCxnSpPr>
          <p:cNvPr id="18" name="Straight Arrow Connector 17">
            <a:extLst>
              <a:ext uri="{FF2B5EF4-FFF2-40B4-BE49-F238E27FC236}">
                <a16:creationId xmlns:a16="http://schemas.microsoft.com/office/drawing/2014/main" id="{B977B840-A739-3A4E-0632-8C0734ACFEE3}"/>
              </a:ext>
            </a:extLst>
          </p:cNvPr>
          <p:cNvCxnSpPr>
            <a:cxnSpLocks/>
          </p:cNvCxnSpPr>
          <p:nvPr/>
        </p:nvCxnSpPr>
        <p:spPr>
          <a:xfrm>
            <a:off x="7280911" y="2708920"/>
            <a:ext cx="1152128"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8AB959-CD67-9655-4F09-E31E177E7136}"/>
              </a:ext>
            </a:extLst>
          </p:cNvPr>
          <p:cNvCxnSpPr>
            <a:cxnSpLocks/>
            <a:endCxn id="9" idx="0"/>
          </p:cNvCxnSpPr>
          <p:nvPr/>
        </p:nvCxnSpPr>
        <p:spPr>
          <a:xfrm>
            <a:off x="7280911" y="2708920"/>
            <a:ext cx="2652" cy="27587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2" name="Graphic 41" descr="Checkbox Checked with solid fill">
            <a:extLst>
              <a:ext uri="{FF2B5EF4-FFF2-40B4-BE49-F238E27FC236}">
                <a16:creationId xmlns:a16="http://schemas.microsoft.com/office/drawing/2014/main" id="{ACA9C9D1-B44C-F1C1-4BA6-A9BC4094417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647301" y="3756358"/>
            <a:ext cx="261653" cy="261653"/>
          </a:xfrm>
          <a:prstGeom prst="rect">
            <a:avLst/>
          </a:prstGeom>
        </p:spPr>
      </p:pic>
      <p:pic>
        <p:nvPicPr>
          <p:cNvPr id="44" name="Picture 43">
            <a:extLst>
              <a:ext uri="{FF2B5EF4-FFF2-40B4-BE49-F238E27FC236}">
                <a16:creationId xmlns:a16="http://schemas.microsoft.com/office/drawing/2014/main" id="{B1E90EB4-54F5-B9BD-CC38-6BF63F8FE543}"/>
              </a:ext>
            </a:extLst>
          </p:cNvPr>
          <p:cNvPicPr>
            <a:picLocks noChangeAspect="1"/>
          </p:cNvPicPr>
          <p:nvPr/>
        </p:nvPicPr>
        <p:blipFill rotWithShape="1">
          <a:blip r:embed="rId19"/>
          <a:srcRect l="32727"/>
          <a:stretch/>
        </p:blipFill>
        <p:spPr>
          <a:xfrm>
            <a:off x="10455405" y="4226032"/>
            <a:ext cx="1593674" cy="1802746"/>
          </a:xfrm>
          <a:prstGeom prst="rect">
            <a:avLst/>
          </a:prstGeom>
        </p:spPr>
      </p:pic>
    </p:spTree>
    <p:extLst>
      <p:ext uri="{BB962C8B-B14F-4D97-AF65-F5344CB8AC3E}">
        <p14:creationId xmlns:p14="http://schemas.microsoft.com/office/powerpoint/2010/main" val="771527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558" fill="hold"/>
                                        <p:tgtEl>
                                          <p:spTgt spid="4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1"/>
                </p:tgtEl>
              </p:cMediaNode>
            </p:video>
            <p:seq concurrent="1" nextAc="seek">
              <p:cTn id="8" restart="whenNotActive" fill="hold" evtFilter="cancelBubble" nodeType="interactiveSeq">
                <p:stCondLst>
                  <p:cond evt="onClick" delay="0">
                    <p:tgtEl>
                      <p:spTgt spid="4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1"/>
                                        </p:tgtEl>
                                      </p:cBhvr>
                                    </p:cmd>
                                  </p:childTnLst>
                                </p:cTn>
                              </p:par>
                            </p:childTnLst>
                          </p:cTn>
                        </p:par>
                      </p:childTnLst>
                    </p:cTn>
                  </p:par>
                </p:childTnLst>
              </p:cTn>
              <p:nextCondLst>
                <p:cond evt="onClick" delay="0">
                  <p:tgtEl>
                    <p:spTgt spid="41"/>
                  </p:tgtEl>
                </p:cond>
              </p:nextCondLst>
            </p:seq>
          </p:childTnLst>
        </p:cTn>
      </p:par>
    </p:tn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15885</TotalTime>
  <Words>4173</Words>
  <Application>Microsoft Office PowerPoint</Application>
  <DocSecurity>0</DocSecurity>
  <PresentationFormat>Widescreen</PresentationFormat>
  <Paragraphs>912</Paragraphs>
  <Slides>35</Slides>
  <Notes>32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Calibri Light</vt:lpstr>
      <vt:lpstr>Calisto MT</vt:lpstr>
      <vt:lpstr>Raleway</vt:lpstr>
      <vt:lpstr>Roboto</vt:lpstr>
      <vt:lpstr>Office Theme</vt:lpstr>
      <vt:lpstr>ENERGY SAVING: PLANS &amp; ACHIEVEMENTS Analysis of the energy consumption in CERN Sites &amp; Future Perspectives</vt:lpstr>
      <vt:lpstr>SCE-SAM-IN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Michela Lagioia</cp:lastModifiedBy>
  <cp:revision>1209</cp:revision>
  <cp:lastPrinted>2022-09-26T07:48:19Z</cp:lastPrinted>
  <dcterms:created xsi:type="dcterms:W3CDTF">2020-12-02T13:10:03Z</dcterms:created>
  <dcterms:modified xsi:type="dcterms:W3CDTF">2023-05-30T07:51:20Z</dcterms:modified>
  <cp:category/>
  <dc:identifier/>
  <cp:contentStatus/>
  <dc:language/>
  <cp:version/>
</cp:coreProperties>
</file>