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99" r:id="rId4"/>
    <p:sldId id="300" r:id="rId5"/>
    <p:sldId id="305" r:id="rId6"/>
    <p:sldId id="281" r:id="rId7"/>
    <p:sldId id="304" r:id="rId8"/>
    <p:sldId id="291" r:id="rId9"/>
    <p:sldId id="308" r:id="rId10"/>
    <p:sldId id="306" r:id="rId11"/>
    <p:sldId id="309" r:id="rId12"/>
    <p:sldId id="307" r:id="rId13"/>
    <p:sldId id="272" r:id="rId14"/>
    <p:sldId id="297" r:id="rId15"/>
    <p:sldId id="293" r:id="rId16"/>
    <p:sldId id="294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ragon" initials="D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CB82"/>
    <a:srgbClr val="EFD471"/>
    <a:srgbClr val="83D9A4"/>
    <a:srgbClr val="E98F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034E78-7F5D-4C2E-B375-FC64B27BC917}" styleName="Style foncé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32" y="2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051B879-19DB-4BDF-ACBE-574E4068D083}" type="datetimeFigureOut">
              <a:rPr lang="fr-FR" smtClean="0"/>
              <a:t>02/10/2023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3730AA2E-6FA6-4576-9455-90DBD5B7941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4638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1B879-19DB-4BDF-ACBE-574E4068D083}" type="datetimeFigureOut">
              <a:rPr lang="fr-FR" smtClean="0"/>
              <a:t>02/10/2023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0AA2E-6FA6-4576-9455-90DBD5B7941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209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1B879-19DB-4BDF-ACBE-574E4068D083}" type="datetimeFigureOut">
              <a:rPr lang="fr-FR" smtClean="0"/>
              <a:t>02/10/2023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0AA2E-6FA6-4576-9455-90DBD5B7941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59268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1B879-19DB-4BDF-ACBE-574E4068D083}" type="datetimeFigureOut">
              <a:rPr lang="fr-FR" smtClean="0"/>
              <a:t>02/10/2023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0AA2E-6FA6-4576-9455-90DBD5B79414}" type="slidenum">
              <a:rPr lang="fr-FR" smtClean="0"/>
              <a:t>‹#›</a:t>
            </a:fld>
            <a:endParaRPr lang="fr-FR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340347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1B879-19DB-4BDF-ACBE-574E4068D083}" type="datetimeFigureOut">
              <a:rPr lang="fr-FR" smtClean="0"/>
              <a:t>02/10/2023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0AA2E-6FA6-4576-9455-90DBD5B7941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60280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1B879-19DB-4BDF-ACBE-574E4068D083}" type="datetimeFigureOut">
              <a:rPr lang="fr-FR" smtClean="0"/>
              <a:t>02/10/2023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0AA2E-6FA6-4576-9455-90DBD5B7941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55542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1B879-19DB-4BDF-ACBE-574E4068D083}" type="datetimeFigureOut">
              <a:rPr lang="fr-FR" smtClean="0"/>
              <a:t>02/10/2023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0AA2E-6FA6-4576-9455-90DBD5B7941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27748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1B879-19DB-4BDF-ACBE-574E4068D083}" type="datetimeFigureOut">
              <a:rPr lang="fr-FR" smtClean="0"/>
              <a:t>02/10/2023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0AA2E-6FA6-4576-9455-90DBD5B7941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27945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1B879-19DB-4BDF-ACBE-574E4068D083}" type="datetimeFigureOut">
              <a:rPr lang="fr-FR" smtClean="0"/>
              <a:t>02/10/2023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0AA2E-6FA6-4576-9455-90DBD5B7941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4529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1B879-19DB-4BDF-ACBE-574E4068D083}" type="datetimeFigureOut">
              <a:rPr lang="fr-FR" smtClean="0"/>
              <a:t>02/10/2023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0AA2E-6FA6-4576-9455-90DBD5B7941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8480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1B879-19DB-4BDF-ACBE-574E4068D083}" type="datetimeFigureOut">
              <a:rPr lang="fr-FR" smtClean="0"/>
              <a:t>02/10/2023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0AA2E-6FA6-4576-9455-90DBD5B7941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4124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1B879-19DB-4BDF-ACBE-574E4068D083}" type="datetimeFigureOut">
              <a:rPr lang="fr-FR" smtClean="0"/>
              <a:t>02/10/2023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0AA2E-6FA6-4576-9455-90DBD5B7941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817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1B879-19DB-4BDF-ACBE-574E4068D083}" type="datetimeFigureOut">
              <a:rPr lang="fr-FR" smtClean="0"/>
              <a:t>02/10/2023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0AA2E-6FA6-4576-9455-90DBD5B7941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0787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1B879-19DB-4BDF-ACBE-574E4068D083}" type="datetimeFigureOut">
              <a:rPr lang="fr-FR" smtClean="0"/>
              <a:t>02/10/2023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0AA2E-6FA6-4576-9455-90DBD5B7941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575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1B879-19DB-4BDF-ACBE-574E4068D083}" type="datetimeFigureOut">
              <a:rPr lang="fr-FR" smtClean="0"/>
              <a:t>02/10/2023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0AA2E-6FA6-4576-9455-90DBD5B7941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2022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1B879-19DB-4BDF-ACBE-574E4068D083}" type="datetimeFigureOut">
              <a:rPr lang="fr-FR" smtClean="0"/>
              <a:t>02/10/2023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0AA2E-6FA6-4576-9455-90DBD5B7941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184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1B879-19DB-4BDF-ACBE-574E4068D083}" type="datetimeFigureOut">
              <a:rPr lang="fr-FR" smtClean="0"/>
              <a:t>02/10/2023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30AA2E-6FA6-4576-9455-90DBD5B7941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7249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51B879-19DB-4BDF-ACBE-574E4068D083}" type="datetimeFigureOut">
              <a:rPr lang="fr-FR" smtClean="0"/>
              <a:t>02/10/2023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30AA2E-6FA6-4576-9455-90DBD5B7941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96798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9F52C76-DE2C-4D40-8834-0070B4A2EA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10154709" cy="2387600"/>
          </a:xfrm>
        </p:spPr>
        <p:txBody>
          <a:bodyPr/>
          <a:lstStyle/>
          <a:p>
            <a:r>
              <a:rPr lang="fr-FR" sz="6000" b="1" dirty="0"/>
              <a:t>P</a:t>
            </a:r>
            <a:r>
              <a:rPr lang="fr-FR" sz="6000" b="1" cap="small" dirty="0"/>
              <a:t>résentation</a:t>
            </a:r>
            <a:r>
              <a:rPr lang="fr-FR" sz="6000" b="1" dirty="0"/>
              <a:t> TPI</a:t>
            </a:r>
            <a:r>
              <a:rPr lang="fr-FR" sz="6000" dirty="0"/>
              <a:t> / </a:t>
            </a:r>
            <a:r>
              <a:rPr lang="fr-FR" sz="2400" dirty="0"/>
              <a:t>Module de positionnement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E201C0E2-34D4-4F5C-A708-9F9329DC73A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2800" cap="small" dirty="0">
                <a:solidFill>
                  <a:schemeClr val="tx1"/>
                </a:solidFill>
              </a:rPr>
              <a:t>Créé par </a:t>
            </a:r>
            <a:r>
              <a:rPr lang="fr-FR" sz="2800" dirty="0">
                <a:solidFill>
                  <a:schemeClr val="tx1"/>
                </a:solidFill>
              </a:rPr>
              <a:t>M</a:t>
            </a:r>
            <a:r>
              <a:rPr lang="fr-FR" sz="2800" cap="small" dirty="0">
                <a:solidFill>
                  <a:schemeClr val="tx1"/>
                </a:solidFill>
              </a:rPr>
              <a:t>arco</a:t>
            </a:r>
            <a:r>
              <a:rPr lang="fr-FR" sz="2800" dirty="0">
                <a:solidFill>
                  <a:schemeClr val="tx1"/>
                </a:solidFill>
              </a:rPr>
              <a:t> </a:t>
            </a:r>
            <a:r>
              <a:rPr lang="fr-FR" sz="2800" dirty="0" err="1">
                <a:solidFill>
                  <a:schemeClr val="tx1"/>
                </a:solidFill>
              </a:rPr>
              <a:t>Schiavo</a:t>
            </a:r>
            <a:endParaRPr lang="fr-FR" sz="2800" dirty="0">
              <a:solidFill>
                <a:schemeClr val="tx1"/>
              </a:solidFill>
            </a:endParaRPr>
          </a:p>
          <a:p>
            <a:r>
              <a:rPr lang="fr-FR" sz="2800" dirty="0">
                <a:solidFill>
                  <a:schemeClr val="tx1"/>
                </a:solidFill>
              </a:rPr>
              <a:t>13/10/2023 - CERN</a:t>
            </a:r>
          </a:p>
          <a:p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7986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D7FBF2-8EEE-41F9-89FA-A6F23CD24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0"/>
            <a:ext cx="9365720" cy="1286933"/>
          </a:xfrm>
        </p:spPr>
        <p:txBody>
          <a:bodyPr>
            <a:normAutofit/>
          </a:bodyPr>
          <a:lstStyle/>
          <a:p>
            <a:r>
              <a:rPr lang="fr-FR" sz="4000" cap="small" dirty="0"/>
              <a:t>Résultats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0ECA2EC-FAA4-4F67-926A-F3D3767706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8812" y="1557866"/>
            <a:ext cx="8534400" cy="5156201"/>
          </a:xfrm>
        </p:spPr>
        <p:txBody>
          <a:bodyPr>
            <a:normAutofit/>
          </a:bodyPr>
          <a:lstStyle/>
          <a:p>
            <a:pPr lvl="1">
              <a:buFontTx/>
              <a:buChar char="-"/>
            </a:pPr>
            <a:endParaRPr lang="fr-FR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fr-FR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fr-FR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fr-FR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900" y="828675"/>
            <a:ext cx="73152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555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D7FBF2-8EEE-41F9-89FA-A6F23CD24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0"/>
            <a:ext cx="9365720" cy="1286933"/>
          </a:xfrm>
        </p:spPr>
        <p:txBody>
          <a:bodyPr>
            <a:normAutofit/>
          </a:bodyPr>
          <a:lstStyle/>
          <a:p>
            <a:r>
              <a:rPr lang="fr-FR" sz="4000" cap="small" dirty="0"/>
              <a:t>Résultats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0ECA2EC-FAA4-4F67-926A-F3D3767706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8812" y="1557866"/>
            <a:ext cx="8534400" cy="5156201"/>
          </a:xfrm>
        </p:spPr>
        <p:txBody>
          <a:bodyPr>
            <a:normAutofit/>
          </a:bodyPr>
          <a:lstStyle/>
          <a:p>
            <a:pPr lvl="1">
              <a:buFontTx/>
              <a:buChar char="-"/>
            </a:pPr>
            <a:endParaRPr lang="fr-FR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fr-FR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fr-FR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fr-FR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F4E6B82-1EA0-4C8B-9050-228D5E7A3D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058" y="2072939"/>
            <a:ext cx="4940241" cy="2369672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8C2240CC-455B-4D2B-854B-1FEBF5BDA8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3102" y="1046402"/>
            <a:ext cx="6928408" cy="442274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9" name="Ellipse 8">
            <a:extLst>
              <a:ext uri="{FF2B5EF4-FFF2-40B4-BE49-F238E27FC236}">
                <a16:creationId xmlns:a16="http://schemas.microsoft.com/office/drawing/2014/main" id="{D37DD555-938F-42AC-9C63-2D31A083A269}"/>
              </a:ext>
            </a:extLst>
          </p:cNvPr>
          <p:cNvSpPr/>
          <p:nvPr/>
        </p:nvSpPr>
        <p:spPr>
          <a:xfrm>
            <a:off x="3105509" y="2838091"/>
            <a:ext cx="1777041" cy="146649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D82836F8-CF1A-41E6-B43E-5FF1BEBF49F3}"/>
              </a:ext>
            </a:extLst>
          </p:cNvPr>
          <p:cNvCxnSpPr>
            <a:cxnSpLocks/>
            <a:stCxn id="9" idx="0"/>
          </p:cNvCxnSpPr>
          <p:nvPr/>
        </p:nvCxnSpPr>
        <p:spPr>
          <a:xfrm flipV="1">
            <a:off x="3994030" y="1046402"/>
            <a:ext cx="1199072" cy="17916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240958DD-33CD-4E04-B029-3E1CFD1A432B}"/>
              </a:ext>
            </a:extLst>
          </p:cNvPr>
          <p:cNvCxnSpPr>
            <a:cxnSpLocks/>
            <a:stCxn id="9" idx="4"/>
          </p:cNvCxnSpPr>
          <p:nvPr/>
        </p:nvCxnSpPr>
        <p:spPr>
          <a:xfrm>
            <a:off x="3994030" y="4304581"/>
            <a:ext cx="1199072" cy="11645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60851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D7FBF2-8EEE-41F9-89FA-A6F23CD24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0"/>
            <a:ext cx="9365720" cy="1286933"/>
          </a:xfrm>
        </p:spPr>
        <p:txBody>
          <a:bodyPr>
            <a:normAutofit/>
          </a:bodyPr>
          <a:lstStyle/>
          <a:p>
            <a:r>
              <a:rPr lang="fr-FR" sz="4000" cap="small" dirty="0"/>
              <a:t>Résultats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0ECA2EC-FAA4-4F67-926A-F3D3767706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8812" y="1557866"/>
            <a:ext cx="8534400" cy="5156201"/>
          </a:xfrm>
        </p:spPr>
        <p:txBody>
          <a:bodyPr>
            <a:normAutofit/>
          </a:bodyPr>
          <a:lstStyle/>
          <a:p>
            <a:pPr lvl="1">
              <a:buFontTx/>
              <a:buChar char="-"/>
            </a:pPr>
            <a:endParaRPr lang="fr-FR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fr-FR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fr-FR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fr-FR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8274" y="1556550"/>
            <a:ext cx="7741747" cy="5158831"/>
          </a:xfrm>
          <a:prstGeom prst="rect">
            <a:avLst/>
          </a:prstGeom>
        </p:spPr>
      </p:pic>
      <p:cxnSp>
        <p:nvCxnSpPr>
          <p:cNvPr id="6" name="Connecteur droit avec flèche 5"/>
          <p:cNvCxnSpPr/>
          <p:nvPr/>
        </p:nvCxnSpPr>
        <p:spPr>
          <a:xfrm flipV="1">
            <a:off x="3401087" y="4456818"/>
            <a:ext cx="1596044" cy="3075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>
            <a:off x="2930168" y="4674659"/>
            <a:ext cx="3358342" cy="5985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984278" y="4411735"/>
            <a:ext cx="1951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/>
              <a:t>Demi-boitier</a:t>
            </a:r>
          </a:p>
        </p:txBody>
      </p:sp>
      <p:cxnSp>
        <p:nvCxnSpPr>
          <p:cNvPr id="12" name="Connecteur droit avec flèche 11"/>
          <p:cNvCxnSpPr/>
          <p:nvPr/>
        </p:nvCxnSpPr>
        <p:spPr>
          <a:xfrm>
            <a:off x="3613573" y="2345798"/>
            <a:ext cx="2643447" cy="5448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1476791" y="1709604"/>
            <a:ext cx="23959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/>
              <a:t>Support moteur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331649" y="2890668"/>
            <a:ext cx="352769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/>
              <a:t>Supports potentiomètre</a:t>
            </a:r>
          </a:p>
          <a:p>
            <a:r>
              <a:rPr lang="fr-CH" sz="2800" dirty="0"/>
              <a:t>à glissière</a:t>
            </a:r>
          </a:p>
        </p:txBody>
      </p:sp>
      <p:cxnSp>
        <p:nvCxnSpPr>
          <p:cNvPr id="17" name="Connecteur droit avec flèche 16"/>
          <p:cNvCxnSpPr/>
          <p:nvPr/>
        </p:nvCxnSpPr>
        <p:spPr>
          <a:xfrm>
            <a:off x="3507903" y="3552035"/>
            <a:ext cx="2202872" cy="774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>
            <a:off x="4193771" y="3590751"/>
            <a:ext cx="2934393" cy="7688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 flipH="1">
            <a:off x="7425267" y="4135966"/>
            <a:ext cx="835609" cy="3208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/>
          <p:nvPr/>
        </p:nvCxnSpPr>
        <p:spPr>
          <a:xfrm flipH="1">
            <a:off x="8013510" y="1397000"/>
            <a:ext cx="2222690" cy="30598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9252543" y="504448"/>
            <a:ext cx="292419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/>
              <a:t>Supports roulement</a:t>
            </a:r>
          </a:p>
          <a:p>
            <a:r>
              <a:rPr lang="fr-CH" sz="2800" dirty="0"/>
              <a:t>à billes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6343353" y="761383"/>
            <a:ext cx="20786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/>
              <a:t>Plaque avant</a:t>
            </a:r>
          </a:p>
        </p:txBody>
      </p:sp>
      <p:cxnSp>
        <p:nvCxnSpPr>
          <p:cNvPr id="33" name="Connecteur droit avec flèche 32"/>
          <p:cNvCxnSpPr/>
          <p:nvPr/>
        </p:nvCxnSpPr>
        <p:spPr>
          <a:xfrm>
            <a:off x="7018867" y="1234383"/>
            <a:ext cx="558800" cy="13838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3487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  <p:bldP spid="16" grpId="0"/>
      <p:bldP spid="31" grpId="0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D7FBF2-8EEE-41F9-89FA-A6F23CD24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0"/>
            <a:ext cx="9365720" cy="1286933"/>
          </a:xfrm>
        </p:spPr>
        <p:txBody>
          <a:bodyPr>
            <a:normAutofit/>
          </a:bodyPr>
          <a:lstStyle/>
          <a:p>
            <a:r>
              <a:rPr lang="fr-FR" sz="4000" cap="small" dirty="0"/>
              <a:t>Résultats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0ECA2EC-FAA4-4F67-926A-F3D3767706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8812" y="1557866"/>
            <a:ext cx="8534400" cy="5156201"/>
          </a:xfrm>
        </p:spPr>
        <p:txBody>
          <a:bodyPr>
            <a:normAutofit/>
          </a:bodyPr>
          <a:lstStyle/>
          <a:p>
            <a:pPr lvl="1">
              <a:buFontTx/>
              <a:buChar char="-"/>
            </a:pPr>
            <a:endParaRPr lang="fr-FR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fr-FR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fr-FR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fr-FR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942A4F6-3E44-4536-88E4-5F656F8447EB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56" y="1985799"/>
            <a:ext cx="3848535" cy="2886401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4850" y="1026710"/>
            <a:ext cx="5401615" cy="480143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6" name="Ellipse 5">
            <a:extLst>
              <a:ext uri="{FF2B5EF4-FFF2-40B4-BE49-F238E27FC236}">
                <a16:creationId xmlns:a16="http://schemas.microsoft.com/office/drawing/2014/main" id="{D37DD555-938F-42AC-9C63-2D31A083A269}"/>
              </a:ext>
            </a:extLst>
          </p:cNvPr>
          <p:cNvSpPr/>
          <p:nvPr/>
        </p:nvSpPr>
        <p:spPr>
          <a:xfrm>
            <a:off x="2419754" y="2505582"/>
            <a:ext cx="1777041" cy="146649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D82836F8-CF1A-41E6-B43E-5FF1BEBF49F3}"/>
              </a:ext>
            </a:extLst>
          </p:cNvPr>
          <p:cNvCxnSpPr>
            <a:cxnSpLocks/>
            <a:stCxn id="6" idx="0"/>
          </p:cNvCxnSpPr>
          <p:nvPr/>
        </p:nvCxnSpPr>
        <p:spPr>
          <a:xfrm flipV="1">
            <a:off x="3308275" y="1026710"/>
            <a:ext cx="2716575" cy="147887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240958DD-33CD-4E04-B029-3E1CFD1A432B}"/>
              </a:ext>
            </a:extLst>
          </p:cNvPr>
          <p:cNvCxnSpPr>
            <a:cxnSpLocks/>
            <a:stCxn id="6" idx="4"/>
          </p:cNvCxnSpPr>
          <p:nvPr/>
        </p:nvCxnSpPr>
        <p:spPr>
          <a:xfrm>
            <a:off x="3308275" y="3972072"/>
            <a:ext cx="2716575" cy="185607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77278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D7FBF2-8EEE-41F9-89FA-A6F23CD24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0"/>
            <a:ext cx="9365720" cy="1286933"/>
          </a:xfrm>
        </p:spPr>
        <p:txBody>
          <a:bodyPr>
            <a:normAutofit/>
          </a:bodyPr>
          <a:lstStyle/>
          <a:p>
            <a:r>
              <a:rPr lang="fr-FR" sz="4000" cap="small" dirty="0"/>
              <a:t>Résultats </a:t>
            </a:r>
            <a:r>
              <a:rPr lang="fr-FR" sz="4000" cap="small"/>
              <a:t>/ Graphiques</a:t>
            </a:r>
            <a:endParaRPr lang="fr-FR" sz="4000" cap="small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814" y="1087263"/>
            <a:ext cx="7621064" cy="4572638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852776" y="1588654"/>
            <a:ext cx="301105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/>
              <a:t>P </a:t>
            </a:r>
            <a:r>
              <a:rPr lang="fr-CH" sz="2800" dirty="0">
                <a:sym typeface="Wingdings" panose="05000000000000000000" pitchFamily="2" charset="2"/>
              </a:rPr>
              <a:t> Proportionnel</a:t>
            </a:r>
          </a:p>
          <a:p>
            <a:endParaRPr lang="fr-CH" sz="2800" dirty="0">
              <a:sym typeface="Wingdings" panose="05000000000000000000" pitchFamily="2" charset="2"/>
            </a:endParaRPr>
          </a:p>
          <a:p>
            <a:r>
              <a:rPr lang="fr-CH" sz="2800" dirty="0">
                <a:sym typeface="Wingdings" panose="05000000000000000000" pitchFamily="2" charset="2"/>
              </a:rPr>
              <a:t>I  Intégral</a:t>
            </a:r>
          </a:p>
          <a:p>
            <a:endParaRPr lang="fr-CH" sz="2800" dirty="0">
              <a:sym typeface="Wingdings" panose="05000000000000000000" pitchFamily="2" charset="2"/>
            </a:endParaRPr>
          </a:p>
          <a:p>
            <a:r>
              <a:rPr lang="fr-CH" sz="2800" dirty="0">
                <a:sym typeface="Wingdings" panose="05000000000000000000" pitchFamily="2" charset="2"/>
              </a:rPr>
              <a:t>D  Dérivé</a:t>
            </a:r>
            <a:endParaRPr lang="fr-CH" sz="28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814" y="1087263"/>
            <a:ext cx="7621064" cy="4572638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814" y="1087263"/>
            <a:ext cx="7621064" cy="4572638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814" y="1087263"/>
            <a:ext cx="7621064" cy="4572638"/>
          </a:xfrm>
          <a:prstGeom prst="rect">
            <a:avLst/>
          </a:prstGeom>
        </p:spPr>
      </p:pic>
      <p:cxnSp>
        <p:nvCxnSpPr>
          <p:cNvPr id="9" name="Connecteur droit 8"/>
          <p:cNvCxnSpPr/>
          <p:nvPr/>
        </p:nvCxnSpPr>
        <p:spPr>
          <a:xfrm>
            <a:off x="1080655" y="4378036"/>
            <a:ext cx="637309" cy="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1080654" y="5112327"/>
            <a:ext cx="637309" cy="0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1717962" y="4173754"/>
            <a:ext cx="16894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/>
              <a:t>Ce qu’on veut </a:t>
            </a:r>
          </a:p>
          <a:p>
            <a:r>
              <a:rPr lang="fr-CH" sz="2000" dirty="0"/>
              <a:t>= consigne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1717963" y="4920650"/>
            <a:ext cx="1477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/>
              <a:t>Ce qu’on a </a:t>
            </a:r>
          </a:p>
          <a:p>
            <a:r>
              <a:rPr lang="fr-CH" sz="2000" dirty="0"/>
              <a:t>= réponse</a:t>
            </a:r>
          </a:p>
        </p:txBody>
      </p:sp>
    </p:spTree>
    <p:extLst>
      <p:ext uri="{BB962C8B-B14F-4D97-AF65-F5344CB8AC3E}">
        <p14:creationId xmlns:p14="http://schemas.microsoft.com/office/powerpoint/2010/main" val="810084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D7FBF2-8EEE-41F9-89FA-A6F23CD24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0"/>
            <a:ext cx="9365720" cy="1286933"/>
          </a:xfrm>
        </p:spPr>
        <p:txBody>
          <a:bodyPr>
            <a:normAutofit/>
          </a:bodyPr>
          <a:lstStyle/>
          <a:p>
            <a:r>
              <a:rPr lang="fr-FR" sz="4000" cap="small" dirty="0"/>
              <a:t>Problèmes Rencontrées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3BC0B402-7A20-4A29-8190-7AE2391DF3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8655033"/>
              </p:ext>
            </p:extLst>
          </p:nvPr>
        </p:nvGraphicFramePr>
        <p:xfrm>
          <a:off x="1138674" y="912863"/>
          <a:ext cx="10101531" cy="5320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7177">
                  <a:extLst>
                    <a:ext uri="{9D8B030D-6E8A-4147-A177-3AD203B41FA5}">
                      <a16:colId xmlns:a16="http://schemas.microsoft.com/office/drawing/2014/main" val="2419230356"/>
                    </a:ext>
                  </a:extLst>
                </a:gridCol>
                <a:gridCol w="4474233">
                  <a:extLst>
                    <a:ext uri="{9D8B030D-6E8A-4147-A177-3AD203B41FA5}">
                      <a16:colId xmlns:a16="http://schemas.microsoft.com/office/drawing/2014/main" val="247936243"/>
                    </a:ext>
                  </a:extLst>
                </a:gridCol>
                <a:gridCol w="2260121">
                  <a:extLst>
                    <a:ext uri="{9D8B030D-6E8A-4147-A177-3AD203B41FA5}">
                      <a16:colId xmlns:a16="http://schemas.microsoft.com/office/drawing/2014/main" val="741594020"/>
                    </a:ext>
                  </a:extLst>
                </a:gridCol>
              </a:tblGrid>
              <a:tr h="532012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>
                          <a:solidFill>
                            <a:schemeClr val="bg1"/>
                          </a:solidFill>
                        </a:rPr>
                        <a:t>Problèmes</a:t>
                      </a:r>
                      <a:endParaRPr lang="fr-FR" sz="32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8F8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>
                          <a:solidFill>
                            <a:schemeClr val="bg1"/>
                          </a:solidFill>
                        </a:rPr>
                        <a:t>Solutions</a:t>
                      </a:r>
                      <a:endParaRPr lang="fr-FR" sz="32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3D9A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>
                          <a:solidFill>
                            <a:schemeClr val="bg1"/>
                          </a:solidFill>
                        </a:rPr>
                        <a:t>Etat</a:t>
                      </a:r>
                      <a:endParaRPr lang="fr-FR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D47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9353018"/>
                  </a:ext>
                </a:extLst>
              </a:tr>
            </a:tbl>
          </a:graphicData>
        </a:graphic>
      </p:graphicFrame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AB411F6F-DC51-4185-8E7B-1BF9CE0A02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4456584"/>
              </p:ext>
            </p:extLst>
          </p:nvPr>
        </p:nvGraphicFramePr>
        <p:xfrm>
          <a:off x="1138673" y="1606013"/>
          <a:ext cx="10101531" cy="7117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7177">
                  <a:extLst>
                    <a:ext uri="{9D8B030D-6E8A-4147-A177-3AD203B41FA5}">
                      <a16:colId xmlns:a16="http://schemas.microsoft.com/office/drawing/2014/main" val="1862627485"/>
                    </a:ext>
                  </a:extLst>
                </a:gridCol>
                <a:gridCol w="4474232">
                  <a:extLst>
                    <a:ext uri="{9D8B030D-6E8A-4147-A177-3AD203B41FA5}">
                      <a16:colId xmlns:a16="http://schemas.microsoft.com/office/drawing/2014/main" val="1826174980"/>
                    </a:ext>
                  </a:extLst>
                </a:gridCol>
                <a:gridCol w="2260122">
                  <a:extLst>
                    <a:ext uri="{9D8B030D-6E8A-4147-A177-3AD203B41FA5}">
                      <a16:colId xmlns:a16="http://schemas.microsoft.com/office/drawing/2014/main" val="3076761572"/>
                    </a:ext>
                  </a:extLst>
                </a:gridCol>
              </a:tblGrid>
              <a:tr h="711727">
                <a:tc>
                  <a:txBody>
                    <a:bodyPr/>
                    <a:lstStyle/>
                    <a:p>
                      <a:pPr algn="ctr"/>
                      <a:r>
                        <a:rPr lang="fr-FR" sz="2200" dirty="0">
                          <a:solidFill>
                            <a:schemeClr val="bg1"/>
                          </a:solidFill>
                        </a:rPr>
                        <a:t>Boitier trop grand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dirty="0">
                          <a:solidFill>
                            <a:schemeClr val="bg1"/>
                          </a:solidFill>
                        </a:rPr>
                        <a:t>Découpe en 2 parties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fr-FR" sz="2200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5348495"/>
                  </a:ext>
                </a:extLst>
              </a:tr>
            </a:tbl>
          </a:graphicData>
        </a:graphic>
      </p:graphicFrame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B79033D1-50DC-49AF-A37C-082A11F92F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5123957"/>
              </p:ext>
            </p:extLst>
          </p:nvPr>
        </p:nvGraphicFramePr>
        <p:xfrm>
          <a:off x="1138673" y="3078353"/>
          <a:ext cx="10101531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7177">
                  <a:extLst>
                    <a:ext uri="{9D8B030D-6E8A-4147-A177-3AD203B41FA5}">
                      <a16:colId xmlns:a16="http://schemas.microsoft.com/office/drawing/2014/main" val="1862627485"/>
                    </a:ext>
                  </a:extLst>
                </a:gridCol>
                <a:gridCol w="4474232">
                  <a:extLst>
                    <a:ext uri="{9D8B030D-6E8A-4147-A177-3AD203B41FA5}">
                      <a16:colId xmlns:a16="http://schemas.microsoft.com/office/drawing/2014/main" val="1826174980"/>
                    </a:ext>
                  </a:extLst>
                </a:gridCol>
                <a:gridCol w="2260122">
                  <a:extLst>
                    <a:ext uri="{9D8B030D-6E8A-4147-A177-3AD203B41FA5}">
                      <a16:colId xmlns:a16="http://schemas.microsoft.com/office/drawing/2014/main" val="3076761572"/>
                    </a:ext>
                  </a:extLst>
                </a:gridCol>
              </a:tblGrid>
              <a:tr h="711728">
                <a:tc>
                  <a:txBody>
                    <a:bodyPr/>
                    <a:lstStyle/>
                    <a:p>
                      <a:pPr algn="ctr"/>
                      <a:r>
                        <a:rPr lang="fr-FR" sz="2200" dirty="0">
                          <a:solidFill>
                            <a:schemeClr val="bg1"/>
                          </a:solidFill>
                        </a:rPr>
                        <a:t>Tension négative en sortie de régulateur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dirty="0">
                          <a:solidFill>
                            <a:schemeClr val="bg1"/>
                          </a:solidFill>
                        </a:rPr>
                        <a:t>Ampli opérationnel inverseur ; gain = 0,5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fr-FR" sz="2200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5348495"/>
                  </a:ext>
                </a:extLst>
              </a:tr>
            </a:tbl>
          </a:graphicData>
        </a:graphic>
      </p:graphicFrame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E7324FF4-36C6-435C-A037-3CFD0C4A15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4172998"/>
              </p:ext>
            </p:extLst>
          </p:nvPr>
        </p:nvGraphicFramePr>
        <p:xfrm>
          <a:off x="1138673" y="3840353"/>
          <a:ext cx="10101531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7177">
                  <a:extLst>
                    <a:ext uri="{9D8B030D-6E8A-4147-A177-3AD203B41FA5}">
                      <a16:colId xmlns:a16="http://schemas.microsoft.com/office/drawing/2014/main" val="1862627485"/>
                    </a:ext>
                  </a:extLst>
                </a:gridCol>
                <a:gridCol w="4474232">
                  <a:extLst>
                    <a:ext uri="{9D8B030D-6E8A-4147-A177-3AD203B41FA5}">
                      <a16:colId xmlns:a16="http://schemas.microsoft.com/office/drawing/2014/main" val="1826174980"/>
                    </a:ext>
                  </a:extLst>
                </a:gridCol>
                <a:gridCol w="2260122">
                  <a:extLst>
                    <a:ext uri="{9D8B030D-6E8A-4147-A177-3AD203B41FA5}">
                      <a16:colId xmlns:a16="http://schemas.microsoft.com/office/drawing/2014/main" val="3076761572"/>
                    </a:ext>
                  </a:extLst>
                </a:gridCol>
              </a:tblGrid>
              <a:tr h="711728">
                <a:tc>
                  <a:txBody>
                    <a:bodyPr/>
                    <a:lstStyle/>
                    <a:p>
                      <a:pPr algn="ctr"/>
                      <a:r>
                        <a:rPr lang="fr-FR" sz="2200" dirty="0">
                          <a:solidFill>
                            <a:schemeClr val="bg1"/>
                          </a:solidFill>
                        </a:rPr>
                        <a:t>Logiciel nouveau : </a:t>
                      </a:r>
                      <a:r>
                        <a:rPr lang="fr-FR" sz="2200" dirty="0" err="1">
                          <a:solidFill>
                            <a:schemeClr val="bg1"/>
                          </a:solidFill>
                        </a:rPr>
                        <a:t>KiCad</a:t>
                      </a:r>
                      <a:r>
                        <a:rPr lang="fr-FR" sz="2200" dirty="0">
                          <a:solidFill>
                            <a:schemeClr val="bg1"/>
                          </a:solidFill>
                        </a:rPr>
                        <a:t>, Slicer Prusa, Arduino, </a:t>
                      </a:r>
                      <a:r>
                        <a:rPr lang="fr-FR" sz="2200" dirty="0" err="1">
                          <a:solidFill>
                            <a:schemeClr val="bg1"/>
                          </a:solidFill>
                        </a:rPr>
                        <a:t>Gravograph</a:t>
                      </a:r>
                      <a:r>
                        <a:rPr lang="fr-FR" sz="2200" dirty="0">
                          <a:solidFill>
                            <a:schemeClr val="bg1"/>
                          </a:solidFill>
                        </a:rPr>
                        <a:t>, </a:t>
                      </a:r>
                      <a:r>
                        <a:rPr lang="fr-FR" sz="2200" dirty="0" err="1">
                          <a:solidFill>
                            <a:schemeClr val="bg1"/>
                          </a:solidFill>
                        </a:rPr>
                        <a:t>TinkerCad</a:t>
                      </a:r>
                      <a:endParaRPr lang="fr-FR" sz="22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dirty="0">
                          <a:solidFill>
                            <a:schemeClr val="bg1"/>
                          </a:solidFill>
                        </a:rPr>
                        <a:t>Autodidacte / conseils + aide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fr-FR" sz="2200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5348495"/>
                  </a:ext>
                </a:extLst>
              </a:tr>
            </a:tbl>
          </a:graphicData>
        </a:graphic>
      </p:graphicFrame>
      <p:graphicFrame>
        <p:nvGraphicFramePr>
          <p:cNvPr id="11" name="Tableau 10">
            <a:extLst>
              <a:ext uri="{FF2B5EF4-FFF2-40B4-BE49-F238E27FC236}">
                <a16:creationId xmlns:a16="http://schemas.microsoft.com/office/drawing/2014/main" id="{865CFEF8-38BA-4D89-8AC3-6FC9299939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0326846"/>
              </p:ext>
            </p:extLst>
          </p:nvPr>
        </p:nvGraphicFramePr>
        <p:xfrm>
          <a:off x="1138673" y="4934636"/>
          <a:ext cx="10101531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7177">
                  <a:extLst>
                    <a:ext uri="{9D8B030D-6E8A-4147-A177-3AD203B41FA5}">
                      <a16:colId xmlns:a16="http://schemas.microsoft.com/office/drawing/2014/main" val="1862627485"/>
                    </a:ext>
                  </a:extLst>
                </a:gridCol>
                <a:gridCol w="4474232">
                  <a:extLst>
                    <a:ext uri="{9D8B030D-6E8A-4147-A177-3AD203B41FA5}">
                      <a16:colId xmlns:a16="http://schemas.microsoft.com/office/drawing/2014/main" val="1826174980"/>
                    </a:ext>
                  </a:extLst>
                </a:gridCol>
                <a:gridCol w="2260122">
                  <a:extLst>
                    <a:ext uri="{9D8B030D-6E8A-4147-A177-3AD203B41FA5}">
                      <a16:colId xmlns:a16="http://schemas.microsoft.com/office/drawing/2014/main" val="3076761572"/>
                    </a:ext>
                  </a:extLst>
                </a:gridCol>
              </a:tblGrid>
              <a:tr h="711728">
                <a:tc>
                  <a:txBody>
                    <a:bodyPr/>
                    <a:lstStyle/>
                    <a:p>
                      <a:pPr algn="ctr"/>
                      <a:r>
                        <a:rPr lang="fr-FR" sz="2200" dirty="0">
                          <a:solidFill>
                            <a:schemeClr val="bg1"/>
                          </a:solidFill>
                        </a:rPr>
                        <a:t>Visserie d’origine non standard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dirty="0">
                          <a:solidFill>
                            <a:schemeClr val="bg1"/>
                          </a:solidFill>
                        </a:rPr>
                        <a:t>Modifications dessin support moteur + réimpression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fr-FR" sz="2200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5348495"/>
                  </a:ext>
                </a:extLst>
              </a:tr>
            </a:tbl>
          </a:graphicData>
        </a:graphic>
      </p:graphicFrame>
      <p:graphicFrame>
        <p:nvGraphicFramePr>
          <p:cNvPr id="12" name="Tableau 11">
            <a:extLst>
              <a:ext uri="{FF2B5EF4-FFF2-40B4-BE49-F238E27FC236}">
                <a16:creationId xmlns:a16="http://schemas.microsoft.com/office/drawing/2014/main" id="{10AC9103-BEB9-4A35-9A8E-A29D55F3B6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2111940"/>
              </p:ext>
            </p:extLst>
          </p:nvPr>
        </p:nvGraphicFramePr>
        <p:xfrm>
          <a:off x="1138672" y="5696636"/>
          <a:ext cx="10101531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7177">
                  <a:extLst>
                    <a:ext uri="{9D8B030D-6E8A-4147-A177-3AD203B41FA5}">
                      <a16:colId xmlns:a16="http://schemas.microsoft.com/office/drawing/2014/main" val="1862627485"/>
                    </a:ext>
                  </a:extLst>
                </a:gridCol>
                <a:gridCol w="4474232">
                  <a:extLst>
                    <a:ext uri="{9D8B030D-6E8A-4147-A177-3AD203B41FA5}">
                      <a16:colId xmlns:a16="http://schemas.microsoft.com/office/drawing/2014/main" val="1826174980"/>
                    </a:ext>
                  </a:extLst>
                </a:gridCol>
                <a:gridCol w="2260122">
                  <a:extLst>
                    <a:ext uri="{9D8B030D-6E8A-4147-A177-3AD203B41FA5}">
                      <a16:colId xmlns:a16="http://schemas.microsoft.com/office/drawing/2014/main" val="3076761572"/>
                    </a:ext>
                  </a:extLst>
                </a:gridCol>
              </a:tblGrid>
              <a:tr h="711728">
                <a:tc>
                  <a:txBody>
                    <a:bodyPr/>
                    <a:lstStyle/>
                    <a:p>
                      <a:pPr algn="ctr"/>
                      <a:r>
                        <a:rPr lang="fr-FR" sz="2200" dirty="0">
                          <a:solidFill>
                            <a:schemeClr val="bg1"/>
                          </a:solidFill>
                        </a:rPr>
                        <a:t>Butées min / max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dirty="0">
                          <a:solidFill>
                            <a:schemeClr val="bg1"/>
                          </a:solidFill>
                        </a:rPr>
                        <a:t>Capteurs fin de course aux extrémités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dirty="0">
                          <a:solidFill>
                            <a:srgbClr val="FF0000"/>
                          </a:solidFill>
                          <a:sym typeface="Wingdings" panose="05000000000000000000" pitchFamily="2" charset="2"/>
                        </a:rPr>
                        <a:t></a:t>
                      </a:r>
                      <a:endParaRPr lang="fr-FR" sz="2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5348495"/>
                  </a:ext>
                </a:extLst>
              </a:tr>
            </a:tbl>
          </a:graphicData>
        </a:graphic>
      </p:graphicFrame>
      <p:graphicFrame>
        <p:nvGraphicFramePr>
          <p:cNvPr id="13" name="Tableau 12">
            <a:extLst>
              <a:ext uri="{FF2B5EF4-FFF2-40B4-BE49-F238E27FC236}">
                <a16:creationId xmlns:a16="http://schemas.microsoft.com/office/drawing/2014/main" id="{30654079-21BE-4488-8A4B-BDA1FF105D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3240578"/>
              </p:ext>
            </p:extLst>
          </p:nvPr>
        </p:nvGraphicFramePr>
        <p:xfrm>
          <a:off x="1138673" y="2317741"/>
          <a:ext cx="10101531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7177">
                  <a:extLst>
                    <a:ext uri="{9D8B030D-6E8A-4147-A177-3AD203B41FA5}">
                      <a16:colId xmlns:a16="http://schemas.microsoft.com/office/drawing/2014/main" val="1862627485"/>
                    </a:ext>
                  </a:extLst>
                </a:gridCol>
                <a:gridCol w="4474232">
                  <a:extLst>
                    <a:ext uri="{9D8B030D-6E8A-4147-A177-3AD203B41FA5}">
                      <a16:colId xmlns:a16="http://schemas.microsoft.com/office/drawing/2014/main" val="1826174980"/>
                    </a:ext>
                  </a:extLst>
                </a:gridCol>
                <a:gridCol w="2260122">
                  <a:extLst>
                    <a:ext uri="{9D8B030D-6E8A-4147-A177-3AD203B41FA5}">
                      <a16:colId xmlns:a16="http://schemas.microsoft.com/office/drawing/2014/main" val="3076761572"/>
                    </a:ext>
                  </a:extLst>
                </a:gridCol>
              </a:tblGrid>
              <a:tr h="711727">
                <a:tc>
                  <a:txBody>
                    <a:bodyPr/>
                    <a:lstStyle/>
                    <a:p>
                      <a:pPr algn="ctr"/>
                      <a:r>
                        <a:rPr lang="fr-FR" sz="2200" dirty="0">
                          <a:solidFill>
                            <a:schemeClr val="bg1"/>
                          </a:solidFill>
                        </a:rPr>
                        <a:t>Défauts d’impressions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dirty="0">
                          <a:solidFill>
                            <a:schemeClr val="bg1"/>
                          </a:solidFill>
                        </a:rPr>
                        <a:t>Modifications dessins / Relance impressions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20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</a:t>
                      </a:r>
                      <a:endParaRPr lang="fr-FR" sz="2200" dirty="0">
                        <a:solidFill>
                          <a:srgbClr val="00B05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53484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8041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D7FBF2-8EEE-41F9-89FA-A6F23CD24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0"/>
            <a:ext cx="9365720" cy="1286933"/>
          </a:xfrm>
        </p:spPr>
        <p:txBody>
          <a:bodyPr>
            <a:normAutofit/>
          </a:bodyPr>
          <a:lstStyle/>
          <a:p>
            <a:r>
              <a:rPr lang="fr-FR" sz="4000" cap="small" dirty="0"/>
              <a:t>Questions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0ECA2EC-FAA4-4F67-926A-F3D3767706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8812" y="1557866"/>
            <a:ext cx="8534400" cy="5156201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fr-FR" sz="2400" dirty="0"/>
              <a:t>Merci de votre attention.</a:t>
            </a:r>
          </a:p>
          <a:p>
            <a:pPr marL="457200" lvl="1" indent="0">
              <a:buNone/>
            </a:pPr>
            <a:endParaRPr lang="fr-FR" sz="2600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BE022D9-C5BB-49F1-A3FA-0A9667F296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5325" y="2612186"/>
            <a:ext cx="3321349" cy="3321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5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D7FBF2-8EEE-41F9-89FA-A6F23CD24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0"/>
            <a:ext cx="8534400" cy="1286933"/>
          </a:xfrm>
        </p:spPr>
        <p:txBody>
          <a:bodyPr>
            <a:normAutofit/>
          </a:bodyPr>
          <a:lstStyle/>
          <a:p>
            <a:r>
              <a:rPr lang="fr-FR" sz="4000" dirty="0"/>
              <a:t>S</a:t>
            </a:r>
            <a:r>
              <a:rPr lang="fr-FR" sz="4000" cap="small" dirty="0"/>
              <a:t>ommaire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0ECA2EC-FAA4-4F67-926A-F3D3767706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8813" y="1286933"/>
            <a:ext cx="4258244" cy="5156201"/>
          </a:xfrm>
        </p:spPr>
        <p:txBody>
          <a:bodyPr>
            <a:normAutofit/>
          </a:bodyPr>
          <a:lstStyle/>
          <a:p>
            <a:pPr marL="457200" lvl="1" indent="0">
              <a:spcBef>
                <a:spcPts val="1200"/>
              </a:spcBef>
              <a:buNone/>
            </a:pPr>
            <a:endParaRPr lang="fr-FR" sz="1600" dirty="0">
              <a:solidFill>
                <a:schemeClr val="tx1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fr-FR" sz="2800" dirty="0"/>
              <a:t>1.   Cadre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2800" dirty="0"/>
              <a:t>2.   But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2800" dirty="0"/>
              <a:t>3.   Solutions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2800" dirty="0"/>
              <a:t>4.   Résultats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2800" dirty="0"/>
              <a:t>5.   Questions</a:t>
            </a:r>
          </a:p>
          <a:p>
            <a:pPr marL="457200" indent="-457200">
              <a:lnSpc>
                <a:spcPct val="150000"/>
              </a:lnSpc>
              <a:buAutoNum type="arabicPeriod" startAt="5"/>
            </a:pPr>
            <a:endParaRPr lang="fr-FR" sz="2000" dirty="0"/>
          </a:p>
          <a:p>
            <a:pPr marL="914400" lvl="1" indent="-457200">
              <a:buAutoNum type="arabicPeriod"/>
            </a:pPr>
            <a:endParaRPr lang="fr-FR" sz="1600" dirty="0"/>
          </a:p>
          <a:p>
            <a:pPr marL="457200" lvl="1" indent="0">
              <a:buNone/>
            </a:pPr>
            <a:endParaRPr lang="fr-FR" sz="16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Espace réservé du contenu 2">
            <a:extLst>
              <a:ext uri="{FF2B5EF4-FFF2-40B4-BE49-F238E27FC236}">
                <a16:creationId xmlns:a16="http://schemas.microsoft.com/office/drawing/2014/main" id="{7F7B7FDC-4BC3-4B67-BF97-0B40A3F6967B}"/>
              </a:ext>
            </a:extLst>
          </p:cNvPr>
          <p:cNvSpPr txBox="1">
            <a:spLocks/>
          </p:cNvSpPr>
          <p:nvPr/>
        </p:nvSpPr>
        <p:spPr>
          <a:xfrm>
            <a:off x="5145823" y="1286932"/>
            <a:ext cx="4258244" cy="5156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endParaRPr lang="fr-FR" sz="1600" dirty="0"/>
          </a:p>
        </p:txBody>
      </p:sp>
    </p:spTree>
    <p:extLst>
      <p:ext uri="{BB962C8B-B14F-4D97-AF65-F5344CB8AC3E}">
        <p14:creationId xmlns:p14="http://schemas.microsoft.com/office/powerpoint/2010/main" val="20238386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D7FBF2-8EEE-41F9-89FA-A6F23CD24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0"/>
            <a:ext cx="9365720" cy="1286933"/>
          </a:xfrm>
        </p:spPr>
        <p:txBody>
          <a:bodyPr>
            <a:normAutofit/>
          </a:bodyPr>
          <a:lstStyle/>
          <a:p>
            <a:r>
              <a:rPr lang="fr-FR" sz="4000" cap="small" dirty="0"/>
              <a:t>Cadre</a:t>
            </a:r>
          </a:p>
        </p:txBody>
      </p:sp>
      <p:sp>
        <p:nvSpPr>
          <p:cNvPr id="8" name="Flèche : droite à entaille 7">
            <a:extLst>
              <a:ext uri="{FF2B5EF4-FFF2-40B4-BE49-F238E27FC236}">
                <a16:creationId xmlns:a16="http://schemas.microsoft.com/office/drawing/2014/main" id="{035FAA5C-0924-4ACE-9C20-80BA3EDCA29E}"/>
              </a:ext>
            </a:extLst>
          </p:cNvPr>
          <p:cNvSpPr/>
          <p:nvPr/>
        </p:nvSpPr>
        <p:spPr>
          <a:xfrm>
            <a:off x="1623203" y="2383606"/>
            <a:ext cx="8945593" cy="2090787"/>
          </a:xfrm>
          <a:prstGeom prst="notchedRightArrow">
            <a:avLst>
              <a:gd name="adj1" fmla="val 50000"/>
              <a:gd name="adj2" fmla="val 67328"/>
            </a:avLst>
          </a:prstGeom>
          <a:solidFill>
            <a:schemeClr val="tx1">
              <a:lumMod val="95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1E31D28C-435E-4129-ADE1-0E8926FB13CF}"/>
              </a:ext>
            </a:extLst>
          </p:cNvPr>
          <p:cNvSpPr/>
          <p:nvPr/>
        </p:nvSpPr>
        <p:spPr>
          <a:xfrm>
            <a:off x="2941606" y="3158999"/>
            <a:ext cx="540000" cy="540000"/>
          </a:xfrm>
          <a:prstGeom prst="ellipse">
            <a:avLst/>
          </a:prstGeom>
          <a:solidFill>
            <a:schemeClr val="tx1">
              <a:lumMod val="65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C9C7C87B-1B95-42EF-9ED5-D92B5DE5BD27}"/>
              </a:ext>
            </a:extLst>
          </p:cNvPr>
          <p:cNvCxnSpPr>
            <a:cxnSpLocks/>
            <a:endCxn id="11" idx="0"/>
          </p:cNvCxnSpPr>
          <p:nvPr/>
        </p:nvCxnSpPr>
        <p:spPr>
          <a:xfrm>
            <a:off x="3211606" y="2096219"/>
            <a:ext cx="0" cy="106278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5" name="Ellipse 14">
            <a:extLst>
              <a:ext uri="{FF2B5EF4-FFF2-40B4-BE49-F238E27FC236}">
                <a16:creationId xmlns:a16="http://schemas.microsoft.com/office/drawing/2014/main" id="{438C1874-6F63-435F-81EC-C29E868FE8A6}"/>
              </a:ext>
            </a:extLst>
          </p:cNvPr>
          <p:cNvSpPr/>
          <p:nvPr/>
        </p:nvSpPr>
        <p:spPr>
          <a:xfrm>
            <a:off x="5071673" y="3158999"/>
            <a:ext cx="540000" cy="540000"/>
          </a:xfrm>
          <a:prstGeom prst="ellipse">
            <a:avLst/>
          </a:prstGeom>
          <a:solidFill>
            <a:schemeClr val="tx1">
              <a:lumMod val="65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E2DE080D-F536-4599-8111-083F496EC1B4}"/>
              </a:ext>
            </a:extLst>
          </p:cNvPr>
          <p:cNvSpPr/>
          <p:nvPr/>
        </p:nvSpPr>
        <p:spPr>
          <a:xfrm>
            <a:off x="7201740" y="3158999"/>
            <a:ext cx="540000" cy="540000"/>
          </a:xfrm>
          <a:prstGeom prst="ellipse">
            <a:avLst/>
          </a:prstGeom>
          <a:solidFill>
            <a:schemeClr val="tx1">
              <a:lumMod val="65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66CF64D6-F38B-4919-80E4-0BD713833857}"/>
              </a:ext>
            </a:extLst>
          </p:cNvPr>
          <p:cNvCxnSpPr>
            <a:cxnSpLocks/>
          </p:cNvCxnSpPr>
          <p:nvPr/>
        </p:nvCxnSpPr>
        <p:spPr>
          <a:xfrm>
            <a:off x="7471740" y="2096219"/>
            <a:ext cx="0" cy="106278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99B81E7A-29E9-461B-9A6B-53E90C55A70B}"/>
              </a:ext>
            </a:extLst>
          </p:cNvPr>
          <p:cNvCxnSpPr>
            <a:cxnSpLocks/>
          </p:cNvCxnSpPr>
          <p:nvPr/>
        </p:nvCxnSpPr>
        <p:spPr>
          <a:xfrm flipV="1">
            <a:off x="5341673" y="3698999"/>
            <a:ext cx="0" cy="1062780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D047C8B1-D59E-46D0-BA93-14C8EDF4C9BA}"/>
              </a:ext>
            </a:extLst>
          </p:cNvPr>
          <p:cNvSpPr txBox="1"/>
          <p:nvPr/>
        </p:nvSpPr>
        <p:spPr>
          <a:xfrm>
            <a:off x="2320504" y="1692994"/>
            <a:ext cx="23450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CFC Automaticien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B9FBE617-5F4B-4392-9D30-FA6508675D85}"/>
              </a:ext>
            </a:extLst>
          </p:cNvPr>
          <p:cNvSpPr txBox="1"/>
          <p:nvPr/>
        </p:nvSpPr>
        <p:spPr>
          <a:xfrm>
            <a:off x="4444524" y="4742263"/>
            <a:ext cx="24221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Technicien ES en microtechniques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29C78124-1031-4369-B418-A97A483EBBA8}"/>
              </a:ext>
            </a:extLst>
          </p:cNvPr>
          <p:cNvSpPr txBox="1"/>
          <p:nvPr/>
        </p:nvSpPr>
        <p:spPr>
          <a:xfrm>
            <a:off x="6445195" y="1323662"/>
            <a:ext cx="32969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HES en microtechniques ou génie mécanique</a:t>
            </a:r>
          </a:p>
        </p:txBody>
      </p:sp>
    </p:spTree>
    <p:extLst>
      <p:ext uri="{BB962C8B-B14F-4D97-AF65-F5344CB8AC3E}">
        <p14:creationId xmlns:p14="http://schemas.microsoft.com/office/powerpoint/2010/main" val="1250935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8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1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4" dur="indefinite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indefinite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8" dur="indefinite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1" dur="indefinite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4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5" grpId="0" animBg="1"/>
      <p:bldP spid="15" grpId="1" animBg="1"/>
      <p:bldP spid="16" grpId="0" animBg="1"/>
      <p:bldP spid="19" grpId="0"/>
      <p:bldP spid="19" grpId="1"/>
      <p:bldP spid="20" grpId="0"/>
      <p:bldP spid="20" grpId="1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D7FBF2-8EEE-41F9-89FA-A6F23CD24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0"/>
            <a:ext cx="9365720" cy="1286933"/>
          </a:xfrm>
        </p:spPr>
        <p:txBody>
          <a:bodyPr>
            <a:normAutofit/>
          </a:bodyPr>
          <a:lstStyle/>
          <a:p>
            <a:r>
              <a:rPr lang="fr-FR" sz="4000" cap="small" dirty="0"/>
              <a:t>Cadre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223040" y="3331602"/>
            <a:ext cx="35140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 dirty="0">
                <a:solidFill>
                  <a:srgbClr val="55CB82"/>
                </a:solidFill>
              </a:rPr>
              <a:t>T</a:t>
            </a:r>
            <a:r>
              <a:rPr lang="fr-CH" sz="2400" dirty="0"/>
              <a:t>ravail </a:t>
            </a:r>
            <a:r>
              <a:rPr lang="fr-CH" sz="2400" b="1" dirty="0">
                <a:solidFill>
                  <a:srgbClr val="55CB82"/>
                </a:solidFill>
              </a:rPr>
              <a:t>P</a:t>
            </a:r>
            <a:r>
              <a:rPr lang="fr-CH" sz="2400" dirty="0"/>
              <a:t>ratique </a:t>
            </a:r>
            <a:r>
              <a:rPr lang="fr-CH" sz="2400" b="1" dirty="0">
                <a:solidFill>
                  <a:srgbClr val="55CB82"/>
                </a:solidFill>
              </a:rPr>
              <a:t>I</a:t>
            </a:r>
            <a:r>
              <a:rPr lang="fr-CH" sz="2400" dirty="0"/>
              <a:t>ndividuel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5042085" y="1134427"/>
            <a:ext cx="23693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/>
              <a:t>CFC Automaticien</a:t>
            </a:r>
          </a:p>
        </p:txBody>
      </p:sp>
      <p:sp>
        <p:nvSpPr>
          <p:cNvPr id="20" name="Virage 19"/>
          <p:cNvSpPr/>
          <p:nvPr/>
        </p:nvSpPr>
        <p:spPr>
          <a:xfrm rot="5400000">
            <a:off x="8411370" y="2065710"/>
            <a:ext cx="369332" cy="2369301"/>
          </a:xfrm>
          <a:prstGeom prst="bentArrow">
            <a:avLst>
              <a:gd name="adj1" fmla="val 25000"/>
              <a:gd name="adj2" fmla="val 25000"/>
              <a:gd name="adj3" fmla="val 25001"/>
              <a:gd name="adj4" fmla="val 4375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tx1"/>
              </a:solidFill>
            </a:endParaRPr>
          </a:p>
        </p:txBody>
      </p:sp>
      <p:sp>
        <p:nvSpPr>
          <p:cNvPr id="22" name="Flèche droite 21"/>
          <p:cNvSpPr/>
          <p:nvPr/>
        </p:nvSpPr>
        <p:spPr>
          <a:xfrm rot="5400000">
            <a:off x="5596736" y="2095356"/>
            <a:ext cx="1260000" cy="261473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3" name="ZoneTexte 22"/>
          <p:cNvSpPr txBox="1"/>
          <p:nvPr/>
        </p:nvSpPr>
        <p:spPr>
          <a:xfrm>
            <a:off x="5132605" y="2853609"/>
            <a:ext cx="23693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/>
              <a:t>Examen pratique</a:t>
            </a:r>
          </a:p>
        </p:txBody>
      </p:sp>
      <p:sp>
        <p:nvSpPr>
          <p:cNvPr id="24" name="Flèche droite 23"/>
          <p:cNvSpPr/>
          <p:nvPr/>
        </p:nvSpPr>
        <p:spPr>
          <a:xfrm rot="5400000">
            <a:off x="2201699" y="4288817"/>
            <a:ext cx="1126836" cy="184666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5" name="ZoneTexte 24"/>
          <p:cNvSpPr txBox="1"/>
          <p:nvPr/>
        </p:nvSpPr>
        <p:spPr>
          <a:xfrm>
            <a:off x="1223041" y="4969033"/>
            <a:ext cx="4074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/>
              <a:t>Module de positionnement pour l’étude de la régulation</a:t>
            </a:r>
          </a:p>
        </p:txBody>
      </p:sp>
      <p:sp>
        <p:nvSpPr>
          <p:cNvPr id="13" name="Flèche droite 23">
            <a:extLst>
              <a:ext uri="{FF2B5EF4-FFF2-40B4-BE49-F238E27FC236}">
                <a16:creationId xmlns:a16="http://schemas.microsoft.com/office/drawing/2014/main" id="{825651D2-C469-4746-AEBC-50CAAB3D1F6C}"/>
              </a:ext>
            </a:extLst>
          </p:cNvPr>
          <p:cNvSpPr/>
          <p:nvPr/>
        </p:nvSpPr>
        <p:spPr>
          <a:xfrm rot="2512167">
            <a:off x="4403242" y="4297871"/>
            <a:ext cx="1890820" cy="240318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10D1CC1-D7F2-4B2F-914E-122745FE7AA1}"/>
              </a:ext>
            </a:extLst>
          </p:cNvPr>
          <p:cNvSpPr txBox="1"/>
          <p:nvPr/>
        </p:nvSpPr>
        <p:spPr>
          <a:xfrm>
            <a:off x="6237833" y="4858149"/>
            <a:ext cx="31773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/>
              <a:t>120 heures</a:t>
            </a:r>
          </a:p>
          <a:p>
            <a:r>
              <a:rPr lang="fr-CH" sz="2400" dirty="0"/>
              <a:t>20 h/sem.</a:t>
            </a:r>
          </a:p>
          <a:p>
            <a:r>
              <a:rPr lang="fr-CH" sz="2400" dirty="0"/>
              <a:t>3 x visites des experts</a:t>
            </a:r>
          </a:p>
          <a:p>
            <a:r>
              <a:rPr lang="fr-CH" sz="2400" dirty="0"/>
              <a:t>+ présentation</a:t>
            </a:r>
          </a:p>
        </p:txBody>
      </p:sp>
      <p:sp>
        <p:nvSpPr>
          <p:cNvPr id="15" name="Virage 19">
            <a:extLst>
              <a:ext uri="{FF2B5EF4-FFF2-40B4-BE49-F238E27FC236}">
                <a16:creationId xmlns:a16="http://schemas.microsoft.com/office/drawing/2014/main" id="{5FE07974-1277-4A9C-B226-C29505AEAE6A}"/>
              </a:ext>
            </a:extLst>
          </p:cNvPr>
          <p:cNvSpPr/>
          <p:nvPr/>
        </p:nvSpPr>
        <p:spPr>
          <a:xfrm rot="16200000" flipH="1">
            <a:off x="3672769" y="2055663"/>
            <a:ext cx="369332" cy="2369301"/>
          </a:xfrm>
          <a:prstGeom prst="bentArrow">
            <a:avLst>
              <a:gd name="adj1" fmla="val 25000"/>
              <a:gd name="adj2" fmla="val 25000"/>
              <a:gd name="adj3" fmla="val 25001"/>
              <a:gd name="adj4" fmla="val 4375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tx1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8238836" y="3356067"/>
            <a:ext cx="3121891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H" sz="2400" b="1" dirty="0">
                <a:solidFill>
                  <a:srgbClr val="55CB82"/>
                </a:solidFill>
              </a:rPr>
              <a:t>T</a:t>
            </a:r>
            <a:r>
              <a:rPr lang="fr-CH" sz="2400" dirty="0"/>
              <a:t>ravail </a:t>
            </a:r>
            <a:r>
              <a:rPr lang="fr-CH" sz="2400" b="1" dirty="0">
                <a:solidFill>
                  <a:srgbClr val="55CB82"/>
                </a:solidFill>
              </a:rPr>
              <a:t>P</a:t>
            </a:r>
            <a:r>
              <a:rPr lang="fr-CH" sz="2400" dirty="0"/>
              <a:t>ratique </a:t>
            </a:r>
            <a:r>
              <a:rPr lang="fr-CH" sz="2400" b="1" dirty="0">
                <a:solidFill>
                  <a:srgbClr val="55CB82"/>
                </a:solidFill>
              </a:rPr>
              <a:t>P</a:t>
            </a:r>
            <a:r>
              <a:rPr lang="fr-CH" sz="2400" dirty="0"/>
              <a:t>rescrit</a:t>
            </a:r>
          </a:p>
        </p:txBody>
      </p:sp>
    </p:spTree>
    <p:extLst>
      <p:ext uri="{BB962C8B-B14F-4D97-AF65-F5344CB8AC3E}">
        <p14:creationId xmlns:p14="http://schemas.microsoft.com/office/powerpoint/2010/main" val="1256351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3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  <p:bldP spid="20" grpId="0" animBg="1"/>
      <p:bldP spid="20" grpId="1" animBg="1"/>
      <p:bldP spid="22" grpId="0" animBg="1"/>
      <p:bldP spid="23" grpId="0"/>
      <p:bldP spid="24" grpId="0" animBg="1"/>
      <p:bldP spid="25" grpId="0"/>
      <p:bldP spid="13" grpId="0" animBg="1"/>
      <p:bldP spid="14" grpId="0"/>
      <p:bldP spid="15" grpId="0" animBg="1"/>
      <p:bldP spid="16" grpId="0"/>
      <p:bldP spid="1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D7FBF2-8EEE-41F9-89FA-A6F23CD24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0"/>
            <a:ext cx="9365720" cy="1286933"/>
          </a:xfrm>
        </p:spPr>
        <p:txBody>
          <a:bodyPr>
            <a:normAutofit/>
          </a:bodyPr>
          <a:lstStyle/>
          <a:p>
            <a:r>
              <a:rPr lang="fr-FR" sz="4000" cap="small" dirty="0"/>
              <a:t>But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F82C3986-9DA1-4D6C-8E25-7C714961F3E7}"/>
              </a:ext>
            </a:extLst>
          </p:cNvPr>
          <p:cNvCxnSpPr/>
          <p:nvPr/>
        </p:nvCxnSpPr>
        <p:spPr>
          <a:xfrm>
            <a:off x="6180137" y="3993515"/>
            <a:ext cx="1156334" cy="40187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F5D38363-84FE-4660-9B99-01F7DE814D6D}"/>
              </a:ext>
            </a:extLst>
          </p:cNvPr>
          <p:cNvCxnSpPr>
            <a:cxnSpLocks/>
          </p:cNvCxnSpPr>
          <p:nvPr/>
        </p:nvCxnSpPr>
        <p:spPr>
          <a:xfrm flipH="1" flipV="1">
            <a:off x="3894775" y="2639871"/>
            <a:ext cx="1378901" cy="93295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Ellipse 6">
            <a:extLst>
              <a:ext uri="{FF2B5EF4-FFF2-40B4-BE49-F238E27FC236}">
                <a16:creationId xmlns:a16="http://schemas.microsoft.com/office/drawing/2014/main" id="{46B7D54C-4F07-4671-AAE4-C2361C6FFFEC}"/>
              </a:ext>
            </a:extLst>
          </p:cNvPr>
          <p:cNvSpPr/>
          <p:nvPr/>
        </p:nvSpPr>
        <p:spPr>
          <a:xfrm>
            <a:off x="9487852" y="4481195"/>
            <a:ext cx="897890" cy="731520"/>
          </a:xfrm>
          <a:prstGeom prst="ellipse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8" name="Zone de texte 53">
            <a:extLst>
              <a:ext uri="{FF2B5EF4-FFF2-40B4-BE49-F238E27FC236}">
                <a16:creationId xmlns:a16="http://schemas.microsoft.com/office/drawing/2014/main" id="{068E3BE7-9C7D-4576-A85B-BB61A7B8FB80}"/>
              </a:ext>
            </a:extLst>
          </p:cNvPr>
          <p:cNvSpPr txBox="1"/>
          <p:nvPr/>
        </p:nvSpPr>
        <p:spPr>
          <a:xfrm>
            <a:off x="9676447" y="4633364"/>
            <a:ext cx="375920" cy="317500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E/S</a:t>
            </a:r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476901A6-8118-4E61-A2B7-89C9D41F2BC0}"/>
              </a:ext>
            </a:extLst>
          </p:cNvPr>
          <p:cNvSpPr/>
          <p:nvPr/>
        </p:nvSpPr>
        <p:spPr>
          <a:xfrm>
            <a:off x="8649015" y="3051175"/>
            <a:ext cx="1097917" cy="786448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10" name="Zone de texte 55">
            <a:extLst>
              <a:ext uri="{FF2B5EF4-FFF2-40B4-BE49-F238E27FC236}">
                <a16:creationId xmlns:a16="http://schemas.microsoft.com/office/drawing/2014/main" id="{FDE17722-9BC4-4CD1-A15C-668C9C1F56E0}"/>
              </a:ext>
            </a:extLst>
          </p:cNvPr>
          <p:cNvSpPr txBox="1"/>
          <p:nvPr/>
        </p:nvSpPr>
        <p:spPr>
          <a:xfrm>
            <a:off x="8765223" y="3224314"/>
            <a:ext cx="614680" cy="317500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Dessins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4C94AF0E-B0B9-406A-B271-5D6CC707B5F1}"/>
              </a:ext>
            </a:extLst>
          </p:cNvPr>
          <p:cNvSpPr/>
          <p:nvPr/>
        </p:nvSpPr>
        <p:spPr>
          <a:xfrm>
            <a:off x="7245667" y="5702935"/>
            <a:ext cx="953770" cy="731520"/>
          </a:xfrm>
          <a:prstGeom prst="ellipse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13" name="Zone de texte 22">
            <a:extLst>
              <a:ext uri="{FF2B5EF4-FFF2-40B4-BE49-F238E27FC236}">
                <a16:creationId xmlns:a16="http://schemas.microsoft.com/office/drawing/2014/main" id="{3FA0AA28-C271-4994-906C-A287B000E45B}"/>
              </a:ext>
            </a:extLst>
          </p:cNvPr>
          <p:cNvSpPr txBox="1"/>
          <p:nvPr/>
        </p:nvSpPr>
        <p:spPr>
          <a:xfrm>
            <a:off x="7355461" y="5884704"/>
            <a:ext cx="505460" cy="317500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PWM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045650EA-BBFF-4937-862C-C4897CEF1C7C}"/>
              </a:ext>
            </a:extLst>
          </p:cNvPr>
          <p:cNvSpPr/>
          <p:nvPr/>
        </p:nvSpPr>
        <p:spPr>
          <a:xfrm>
            <a:off x="9296717" y="1896849"/>
            <a:ext cx="1396267" cy="895881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1F829EB9-E120-4A8D-BF42-E4B8F0D2BBD3}"/>
              </a:ext>
            </a:extLst>
          </p:cNvPr>
          <p:cNvSpPr/>
          <p:nvPr/>
        </p:nvSpPr>
        <p:spPr>
          <a:xfrm>
            <a:off x="1282381" y="4183260"/>
            <a:ext cx="1519555" cy="939285"/>
          </a:xfrm>
          <a:prstGeom prst="ellipse">
            <a:avLst/>
          </a:prstGeom>
          <a:ln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03B195EA-C6CA-43EF-B6F5-13F6D89FD244}"/>
              </a:ext>
            </a:extLst>
          </p:cNvPr>
          <p:cNvSpPr/>
          <p:nvPr/>
        </p:nvSpPr>
        <p:spPr>
          <a:xfrm>
            <a:off x="1264602" y="5620838"/>
            <a:ext cx="1136650" cy="914582"/>
          </a:xfrm>
          <a:prstGeom prst="ellipse">
            <a:avLst/>
          </a:prstGeom>
          <a:ln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524BC800-183C-40D4-981F-A6E5F9700A3F}"/>
              </a:ext>
            </a:extLst>
          </p:cNvPr>
          <p:cNvCxnSpPr/>
          <p:nvPr/>
        </p:nvCxnSpPr>
        <p:spPr>
          <a:xfrm flipH="1" flipV="1">
            <a:off x="2657792" y="5011421"/>
            <a:ext cx="229196" cy="16213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Ellipse 17">
            <a:extLst>
              <a:ext uri="{FF2B5EF4-FFF2-40B4-BE49-F238E27FC236}">
                <a16:creationId xmlns:a16="http://schemas.microsoft.com/office/drawing/2014/main" id="{038686E1-A95E-4B42-8404-E0E00152DF1C}"/>
              </a:ext>
            </a:extLst>
          </p:cNvPr>
          <p:cNvSpPr/>
          <p:nvPr/>
        </p:nvSpPr>
        <p:spPr>
          <a:xfrm>
            <a:off x="9186510" y="978323"/>
            <a:ext cx="976061" cy="839259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F2B7CCE0-FFC7-4661-9BDF-BEFE65226710}"/>
              </a:ext>
            </a:extLst>
          </p:cNvPr>
          <p:cNvCxnSpPr/>
          <p:nvPr/>
        </p:nvCxnSpPr>
        <p:spPr>
          <a:xfrm flipH="1" flipV="1">
            <a:off x="3918933" y="6020753"/>
            <a:ext cx="193010" cy="183198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5F8E26ED-18AA-4965-81D2-41CEA2CE13F4}"/>
              </a:ext>
            </a:extLst>
          </p:cNvPr>
          <p:cNvCxnSpPr/>
          <p:nvPr/>
        </p:nvCxnSpPr>
        <p:spPr>
          <a:xfrm flipV="1">
            <a:off x="2490787" y="5950706"/>
            <a:ext cx="311149" cy="10211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Zone de texte 19">
            <a:extLst>
              <a:ext uri="{FF2B5EF4-FFF2-40B4-BE49-F238E27FC236}">
                <a16:creationId xmlns:a16="http://schemas.microsoft.com/office/drawing/2014/main" id="{AEF1C043-1980-4FAD-9478-EE736D2D2B0A}"/>
              </a:ext>
            </a:extLst>
          </p:cNvPr>
          <p:cNvSpPr txBox="1"/>
          <p:nvPr/>
        </p:nvSpPr>
        <p:spPr>
          <a:xfrm>
            <a:off x="9393717" y="2119630"/>
            <a:ext cx="850265" cy="317500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Dimensions</a:t>
            </a:r>
          </a:p>
        </p:txBody>
      </p: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B34EF6AD-3E16-4B9D-BE2E-82DA5B7FBFE7}"/>
              </a:ext>
            </a:extLst>
          </p:cNvPr>
          <p:cNvCxnSpPr/>
          <p:nvPr/>
        </p:nvCxnSpPr>
        <p:spPr>
          <a:xfrm flipV="1">
            <a:off x="7810182" y="5091251"/>
            <a:ext cx="50739" cy="53167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D245C908-54D9-4A06-A983-94B5E2856744}"/>
              </a:ext>
            </a:extLst>
          </p:cNvPr>
          <p:cNvCxnSpPr>
            <a:cxnSpLocks/>
          </p:cNvCxnSpPr>
          <p:nvPr/>
        </p:nvCxnSpPr>
        <p:spPr>
          <a:xfrm flipH="1" flipV="1">
            <a:off x="4015438" y="2326570"/>
            <a:ext cx="667371" cy="86112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6B77FCC4-03E3-4E54-8CC5-B3277C559559}"/>
              </a:ext>
            </a:extLst>
          </p:cNvPr>
          <p:cNvCxnSpPr/>
          <p:nvPr/>
        </p:nvCxnSpPr>
        <p:spPr>
          <a:xfrm flipH="1" flipV="1">
            <a:off x="8491853" y="5009088"/>
            <a:ext cx="574359" cy="70146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Ellipse 24">
            <a:extLst>
              <a:ext uri="{FF2B5EF4-FFF2-40B4-BE49-F238E27FC236}">
                <a16:creationId xmlns:a16="http://schemas.microsoft.com/office/drawing/2014/main" id="{2973AC18-0688-416C-B7C8-5CB10C3CF473}"/>
              </a:ext>
            </a:extLst>
          </p:cNvPr>
          <p:cNvSpPr/>
          <p:nvPr/>
        </p:nvSpPr>
        <p:spPr>
          <a:xfrm>
            <a:off x="5273992" y="3373120"/>
            <a:ext cx="897890" cy="73152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>
              <a:ln>
                <a:solidFill>
                  <a:sysClr val="windowText" lastClr="000000"/>
                </a:solidFill>
              </a:ln>
            </a:endParaRPr>
          </a:p>
        </p:txBody>
      </p: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A27D1499-7223-4B3E-9604-D424789F7B4B}"/>
              </a:ext>
            </a:extLst>
          </p:cNvPr>
          <p:cNvCxnSpPr/>
          <p:nvPr/>
        </p:nvCxnSpPr>
        <p:spPr>
          <a:xfrm flipH="1">
            <a:off x="4027682" y="4104640"/>
            <a:ext cx="1269805" cy="1073467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Zone de texte 23">
            <a:extLst>
              <a:ext uri="{FF2B5EF4-FFF2-40B4-BE49-F238E27FC236}">
                <a16:creationId xmlns:a16="http://schemas.microsoft.com/office/drawing/2014/main" id="{2A58880B-A026-4C07-AF4A-2E5D9FCEEBFD}"/>
              </a:ext>
            </a:extLst>
          </p:cNvPr>
          <p:cNvSpPr txBox="1"/>
          <p:nvPr/>
        </p:nvSpPr>
        <p:spPr>
          <a:xfrm>
            <a:off x="9297352" y="1176020"/>
            <a:ext cx="506095" cy="317500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Z réel</a:t>
            </a:r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1352405E-F291-4C9C-AA5C-25F66B46944D}"/>
              </a:ext>
            </a:extLst>
          </p:cNvPr>
          <p:cNvSpPr/>
          <p:nvPr/>
        </p:nvSpPr>
        <p:spPr>
          <a:xfrm>
            <a:off x="2707426" y="1715149"/>
            <a:ext cx="1224954" cy="1026978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D4C929B2-5774-435D-9720-4AACAED2F198}"/>
              </a:ext>
            </a:extLst>
          </p:cNvPr>
          <p:cNvCxnSpPr/>
          <p:nvPr/>
        </p:nvCxnSpPr>
        <p:spPr>
          <a:xfrm flipV="1">
            <a:off x="3669030" y="2896235"/>
            <a:ext cx="1175702" cy="2112853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789B87C9-28E7-4CAF-8551-C389823C4609}"/>
              </a:ext>
            </a:extLst>
          </p:cNvPr>
          <p:cNvCxnSpPr>
            <a:cxnSpLocks/>
          </p:cNvCxnSpPr>
          <p:nvPr/>
        </p:nvCxnSpPr>
        <p:spPr>
          <a:xfrm flipV="1">
            <a:off x="2177720" y="2437130"/>
            <a:ext cx="468641" cy="20274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>
            <a:extLst>
              <a:ext uri="{FF2B5EF4-FFF2-40B4-BE49-F238E27FC236}">
                <a16:creationId xmlns:a16="http://schemas.microsoft.com/office/drawing/2014/main" id="{4A723282-174B-464A-B130-5BC36177D349}"/>
              </a:ext>
            </a:extLst>
          </p:cNvPr>
          <p:cNvCxnSpPr/>
          <p:nvPr/>
        </p:nvCxnSpPr>
        <p:spPr>
          <a:xfrm flipH="1" flipV="1">
            <a:off x="8760778" y="4612799"/>
            <a:ext cx="647700" cy="13573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Ellipse 31">
            <a:extLst>
              <a:ext uri="{FF2B5EF4-FFF2-40B4-BE49-F238E27FC236}">
                <a16:creationId xmlns:a16="http://schemas.microsoft.com/office/drawing/2014/main" id="{408A3F19-B8B0-4328-A185-BB3C7DF6EC58}"/>
              </a:ext>
            </a:extLst>
          </p:cNvPr>
          <p:cNvSpPr/>
          <p:nvPr/>
        </p:nvSpPr>
        <p:spPr>
          <a:xfrm>
            <a:off x="869620" y="2363470"/>
            <a:ext cx="1308100" cy="971613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cxnSp>
        <p:nvCxnSpPr>
          <p:cNvPr id="33" name="Connecteur droit avec flèche 32">
            <a:extLst>
              <a:ext uri="{FF2B5EF4-FFF2-40B4-BE49-F238E27FC236}">
                <a16:creationId xmlns:a16="http://schemas.microsoft.com/office/drawing/2014/main" id="{1C2DEDD5-01CE-42BB-8612-DCD699AEA52E}"/>
              </a:ext>
            </a:extLst>
          </p:cNvPr>
          <p:cNvCxnSpPr>
            <a:cxnSpLocks/>
          </p:cNvCxnSpPr>
          <p:nvPr/>
        </p:nvCxnSpPr>
        <p:spPr>
          <a:xfrm flipH="1">
            <a:off x="4046899" y="1719898"/>
            <a:ext cx="2443595" cy="258763"/>
          </a:xfrm>
          <a:prstGeom prst="straightConnector1">
            <a:avLst/>
          </a:prstGeom>
          <a:ln>
            <a:solidFill>
              <a:srgbClr val="00B0F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Zone de texte 58">
            <a:extLst>
              <a:ext uri="{FF2B5EF4-FFF2-40B4-BE49-F238E27FC236}">
                <a16:creationId xmlns:a16="http://schemas.microsoft.com/office/drawing/2014/main" id="{18EF74FA-26AB-47E7-8A68-6FA6FE2B991C}"/>
              </a:ext>
            </a:extLst>
          </p:cNvPr>
          <p:cNvSpPr txBox="1"/>
          <p:nvPr/>
        </p:nvSpPr>
        <p:spPr>
          <a:xfrm>
            <a:off x="1044574" y="2639871"/>
            <a:ext cx="917575" cy="317500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Schémas</a:t>
            </a:r>
          </a:p>
        </p:txBody>
      </p: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1847969B-0682-4ED6-AB70-339283CBC830}"/>
              </a:ext>
            </a:extLst>
          </p:cNvPr>
          <p:cNvCxnSpPr/>
          <p:nvPr/>
        </p:nvCxnSpPr>
        <p:spPr>
          <a:xfrm flipH="1" flipV="1">
            <a:off x="5474017" y="2937510"/>
            <a:ext cx="133350" cy="36195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B87D63F2-756F-4BA7-9BE7-2A24148AD5A5}"/>
              </a:ext>
            </a:extLst>
          </p:cNvPr>
          <p:cNvCxnSpPr>
            <a:cxnSpLocks/>
          </p:cNvCxnSpPr>
          <p:nvPr/>
        </p:nvCxnSpPr>
        <p:spPr>
          <a:xfrm flipV="1">
            <a:off x="6069012" y="2614930"/>
            <a:ext cx="842963" cy="74231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Ellipse 36">
            <a:extLst>
              <a:ext uri="{FF2B5EF4-FFF2-40B4-BE49-F238E27FC236}">
                <a16:creationId xmlns:a16="http://schemas.microsoft.com/office/drawing/2014/main" id="{9FB9C021-17D2-467F-A469-4F405971A67C}"/>
              </a:ext>
            </a:extLst>
          </p:cNvPr>
          <p:cNvSpPr/>
          <p:nvPr/>
        </p:nvSpPr>
        <p:spPr>
          <a:xfrm>
            <a:off x="8843883" y="5778817"/>
            <a:ext cx="1569085" cy="829945"/>
          </a:xfrm>
          <a:prstGeom prst="ellipse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F58E9E04-7624-4073-A853-435407186017}"/>
              </a:ext>
            </a:extLst>
          </p:cNvPr>
          <p:cNvSpPr/>
          <p:nvPr/>
        </p:nvSpPr>
        <p:spPr>
          <a:xfrm>
            <a:off x="7412672" y="3892902"/>
            <a:ext cx="1271905" cy="1118518"/>
          </a:xfrm>
          <a:prstGeom prst="ellipse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5A05FD95-B32A-423E-944B-31A476188006}"/>
              </a:ext>
            </a:extLst>
          </p:cNvPr>
          <p:cNvSpPr/>
          <p:nvPr/>
        </p:nvSpPr>
        <p:spPr>
          <a:xfrm>
            <a:off x="2781027" y="5060102"/>
            <a:ext cx="1238400" cy="1092835"/>
          </a:xfrm>
          <a:prstGeom prst="ellipse">
            <a:avLst/>
          </a:prstGeom>
          <a:ln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1F8D0DA8-88A6-431A-AAFB-8E03AEFC89F1}"/>
              </a:ext>
            </a:extLst>
          </p:cNvPr>
          <p:cNvCxnSpPr>
            <a:cxnSpLocks/>
          </p:cNvCxnSpPr>
          <p:nvPr/>
        </p:nvCxnSpPr>
        <p:spPr>
          <a:xfrm flipH="1">
            <a:off x="5775007" y="2228638"/>
            <a:ext cx="901700" cy="197697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Ellipse 40">
            <a:extLst>
              <a:ext uri="{FF2B5EF4-FFF2-40B4-BE49-F238E27FC236}">
                <a16:creationId xmlns:a16="http://schemas.microsoft.com/office/drawing/2014/main" id="{5994D4BD-F1F2-4337-A277-DC170E206615}"/>
              </a:ext>
            </a:extLst>
          </p:cNvPr>
          <p:cNvSpPr/>
          <p:nvPr/>
        </p:nvSpPr>
        <p:spPr>
          <a:xfrm>
            <a:off x="10234717" y="103517"/>
            <a:ext cx="897890" cy="815009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42" name="Zone de texte 2">
            <a:extLst>
              <a:ext uri="{FF2B5EF4-FFF2-40B4-BE49-F238E27FC236}">
                <a16:creationId xmlns:a16="http://schemas.microsoft.com/office/drawing/2014/main" id="{B5DB844D-4A50-48DE-8AE8-238DFFA367A4}"/>
              </a:ext>
            </a:extLst>
          </p:cNvPr>
          <p:cNvSpPr txBox="1"/>
          <p:nvPr/>
        </p:nvSpPr>
        <p:spPr>
          <a:xfrm>
            <a:off x="5484495" y="3539705"/>
            <a:ext cx="365125" cy="3175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sz="2000" dirty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TPI</a:t>
            </a:r>
          </a:p>
        </p:txBody>
      </p:sp>
      <p:cxnSp>
        <p:nvCxnSpPr>
          <p:cNvPr id="43" name="Connecteur droit avec flèche 42">
            <a:extLst>
              <a:ext uri="{FF2B5EF4-FFF2-40B4-BE49-F238E27FC236}">
                <a16:creationId xmlns:a16="http://schemas.microsoft.com/office/drawing/2014/main" id="{03E67471-815D-463F-B513-DE326DAA69C4}"/>
              </a:ext>
            </a:extLst>
          </p:cNvPr>
          <p:cNvCxnSpPr>
            <a:cxnSpLocks/>
          </p:cNvCxnSpPr>
          <p:nvPr/>
        </p:nvCxnSpPr>
        <p:spPr>
          <a:xfrm flipH="1" flipV="1">
            <a:off x="8199437" y="2409527"/>
            <a:ext cx="609485" cy="64101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Ellipse 43">
            <a:extLst>
              <a:ext uri="{FF2B5EF4-FFF2-40B4-BE49-F238E27FC236}">
                <a16:creationId xmlns:a16="http://schemas.microsoft.com/office/drawing/2014/main" id="{2A2DA720-F5FC-4AFD-B2B7-CFBC47601C45}"/>
              </a:ext>
            </a:extLst>
          </p:cNvPr>
          <p:cNvSpPr/>
          <p:nvPr/>
        </p:nvSpPr>
        <p:spPr>
          <a:xfrm>
            <a:off x="6803571" y="1457537"/>
            <a:ext cx="1471432" cy="102235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45" name="Zone de texte 14">
            <a:extLst>
              <a:ext uri="{FF2B5EF4-FFF2-40B4-BE49-F238E27FC236}">
                <a16:creationId xmlns:a16="http://schemas.microsoft.com/office/drawing/2014/main" id="{BF1426E3-02AA-4A3B-B516-C51F2DA59236}"/>
              </a:ext>
            </a:extLst>
          </p:cNvPr>
          <p:cNvSpPr txBox="1"/>
          <p:nvPr/>
        </p:nvSpPr>
        <p:spPr>
          <a:xfrm>
            <a:off x="10325417" y="311150"/>
            <a:ext cx="504190" cy="317500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Méca</a:t>
            </a:r>
          </a:p>
        </p:txBody>
      </p:sp>
      <p:sp>
        <p:nvSpPr>
          <p:cNvPr id="46" name="Zone de texte 29">
            <a:extLst>
              <a:ext uri="{FF2B5EF4-FFF2-40B4-BE49-F238E27FC236}">
                <a16:creationId xmlns:a16="http://schemas.microsoft.com/office/drawing/2014/main" id="{B65FB982-CCB1-4838-ABB9-6BAEA60E1F49}"/>
              </a:ext>
            </a:extLst>
          </p:cNvPr>
          <p:cNvSpPr txBox="1"/>
          <p:nvPr/>
        </p:nvSpPr>
        <p:spPr>
          <a:xfrm>
            <a:off x="1354124" y="5866690"/>
            <a:ext cx="679450" cy="317500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Mesures</a:t>
            </a:r>
          </a:p>
        </p:txBody>
      </p:sp>
      <p:sp>
        <p:nvSpPr>
          <p:cNvPr id="47" name="Zone de texte 21">
            <a:extLst>
              <a:ext uri="{FF2B5EF4-FFF2-40B4-BE49-F238E27FC236}">
                <a16:creationId xmlns:a16="http://schemas.microsoft.com/office/drawing/2014/main" id="{E140A5C4-4DC6-45F2-9907-EF6BBCB055CE}"/>
              </a:ext>
            </a:extLst>
          </p:cNvPr>
          <p:cNvSpPr txBox="1"/>
          <p:nvPr/>
        </p:nvSpPr>
        <p:spPr>
          <a:xfrm>
            <a:off x="7749538" y="4270534"/>
            <a:ext cx="780415" cy="317500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PRG</a:t>
            </a:r>
          </a:p>
        </p:txBody>
      </p:sp>
      <p:sp>
        <p:nvSpPr>
          <p:cNvPr id="48" name="Zone de texte 30">
            <a:extLst>
              <a:ext uri="{FF2B5EF4-FFF2-40B4-BE49-F238E27FC236}">
                <a16:creationId xmlns:a16="http://schemas.microsoft.com/office/drawing/2014/main" id="{83A6FEBB-0286-4A69-A3C2-181137B316F6}"/>
              </a:ext>
            </a:extLst>
          </p:cNvPr>
          <p:cNvSpPr txBox="1"/>
          <p:nvPr/>
        </p:nvSpPr>
        <p:spPr>
          <a:xfrm>
            <a:off x="1386205" y="4454525"/>
            <a:ext cx="916940" cy="317500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Présentation</a:t>
            </a:r>
          </a:p>
        </p:txBody>
      </p:sp>
      <p:sp>
        <p:nvSpPr>
          <p:cNvPr id="49" name="Zone de texte 24">
            <a:extLst>
              <a:ext uri="{FF2B5EF4-FFF2-40B4-BE49-F238E27FC236}">
                <a16:creationId xmlns:a16="http://schemas.microsoft.com/office/drawing/2014/main" id="{1658E96D-E02E-4386-95AD-3B16DD256BE6}"/>
              </a:ext>
            </a:extLst>
          </p:cNvPr>
          <p:cNvSpPr txBox="1"/>
          <p:nvPr/>
        </p:nvSpPr>
        <p:spPr>
          <a:xfrm>
            <a:off x="3053079" y="1977704"/>
            <a:ext cx="572782" cy="317500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Elec</a:t>
            </a:r>
          </a:p>
        </p:txBody>
      </p:sp>
      <p:sp>
        <p:nvSpPr>
          <p:cNvPr id="50" name="Ellipse 49">
            <a:extLst>
              <a:ext uri="{FF2B5EF4-FFF2-40B4-BE49-F238E27FC236}">
                <a16:creationId xmlns:a16="http://schemas.microsoft.com/office/drawing/2014/main" id="{CF52AB14-E9F6-493C-9008-0489C828C007}"/>
              </a:ext>
            </a:extLst>
          </p:cNvPr>
          <p:cNvSpPr/>
          <p:nvPr/>
        </p:nvSpPr>
        <p:spPr>
          <a:xfrm>
            <a:off x="4112577" y="6076315"/>
            <a:ext cx="897890" cy="731520"/>
          </a:xfrm>
          <a:prstGeom prst="ellipse">
            <a:avLst/>
          </a:prstGeom>
          <a:ln>
            <a:solidFill>
              <a:srgbClr val="00B05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cxnSp>
        <p:nvCxnSpPr>
          <p:cNvPr id="51" name="Connecteur droit avec flèche 50">
            <a:extLst>
              <a:ext uri="{FF2B5EF4-FFF2-40B4-BE49-F238E27FC236}">
                <a16:creationId xmlns:a16="http://schemas.microsoft.com/office/drawing/2014/main" id="{61F219B0-B6F5-44B7-95DB-7615F5A792C3}"/>
              </a:ext>
            </a:extLst>
          </p:cNvPr>
          <p:cNvCxnSpPr>
            <a:cxnSpLocks/>
          </p:cNvCxnSpPr>
          <p:nvPr/>
        </p:nvCxnSpPr>
        <p:spPr>
          <a:xfrm flipH="1">
            <a:off x="8225098" y="599991"/>
            <a:ext cx="1955974" cy="98181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Zone de texte 27">
            <a:extLst>
              <a:ext uri="{FF2B5EF4-FFF2-40B4-BE49-F238E27FC236}">
                <a16:creationId xmlns:a16="http://schemas.microsoft.com/office/drawing/2014/main" id="{CE769565-CDE6-48F2-A31D-9E76C08D1E35}"/>
              </a:ext>
            </a:extLst>
          </p:cNvPr>
          <p:cNvSpPr txBox="1"/>
          <p:nvPr/>
        </p:nvSpPr>
        <p:spPr>
          <a:xfrm>
            <a:off x="3096382" y="5361940"/>
            <a:ext cx="441325" cy="317500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MES</a:t>
            </a:r>
          </a:p>
        </p:txBody>
      </p:sp>
      <p:sp>
        <p:nvSpPr>
          <p:cNvPr id="53" name="Zone de texte 28">
            <a:extLst>
              <a:ext uri="{FF2B5EF4-FFF2-40B4-BE49-F238E27FC236}">
                <a16:creationId xmlns:a16="http://schemas.microsoft.com/office/drawing/2014/main" id="{1CBD5EA6-B71C-4420-BE9C-66357EF12276}"/>
              </a:ext>
            </a:extLst>
          </p:cNvPr>
          <p:cNvSpPr txBox="1"/>
          <p:nvPr/>
        </p:nvSpPr>
        <p:spPr>
          <a:xfrm>
            <a:off x="4257507" y="6217920"/>
            <a:ext cx="483235" cy="317500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Tests</a:t>
            </a:r>
          </a:p>
        </p:txBody>
      </p:sp>
      <p:cxnSp>
        <p:nvCxnSpPr>
          <p:cNvPr id="54" name="Connecteur droit avec flèche 53">
            <a:extLst>
              <a:ext uri="{FF2B5EF4-FFF2-40B4-BE49-F238E27FC236}">
                <a16:creationId xmlns:a16="http://schemas.microsoft.com/office/drawing/2014/main" id="{D677C459-7974-4559-9D42-74F904E125AD}"/>
              </a:ext>
            </a:extLst>
          </p:cNvPr>
          <p:cNvCxnSpPr>
            <a:cxnSpLocks/>
          </p:cNvCxnSpPr>
          <p:nvPr/>
        </p:nvCxnSpPr>
        <p:spPr>
          <a:xfrm flipV="1">
            <a:off x="8408937" y="1596426"/>
            <a:ext cx="712349" cy="289209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Ellipse 54">
            <a:extLst>
              <a:ext uri="{FF2B5EF4-FFF2-40B4-BE49-F238E27FC236}">
                <a16:creationId xmlns:a16="http://schemas.microsoft.com/office/drawing/2014/main" id="{8CB15BEE-3A45-4DD7-AD13-2D7E024D07F3}"/>
              </a:ext>
            </a:extLst>
          </p:cNvPr>
          <p:cNvSpPr/>
          <p:nvPr/>
        </p:nvSpPr>
        <p:spPr>
          <a:xfrm>
            <a:off x="4757102" y="2174240"/>
            <a:ext cx="897890" cy="731520"/>
          </a:xfrm>
          <a:prstGeom prst="ellipse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56" name="Zone de texte 34">
            <a:extLst>
              <a:ext uri="{FF2B5EF4-FFF2-40B4-BE49-F238E27FC236}">
                <a16:creationId xmlns:a16="http://schemas.microsoft.com/office/drawing/2014/main" id="{6E1BAF11-F2A5-4F9C-982A-1964FA70436C}"/>
              </a:ext>
            </a:extLst>
          </p:cNvPr>
          <p:cNvSpPr txBox="1"/>
          <p:nvPr/>
        </p:nvSpPr>
        <p:spPr>
          <a:xfrm>
            <a:off x="4880459" y="2297430"/>
            <a:ext cx="621030" cy="317500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Doc.</a:t>
            </a:r>
          </a:p>
        </p:txBody>
      </p:sp>
      <p:cxnSp>
        <p:nvCxnSpPr>
          <p:cNvPr id="57" name="Connecteur droit avec flèche 56">
            <a:extLst>
              <a:ext uri="{FF2B5EF4-FFF2-40B4-BE49-F238E27FC236}">
                <a16:creationId xmlns:a16="http://schemas.microsoft.com/office/drawing/2014/main" id="{A5896D22-76FA-41B9-AA24-C8DA788D5BD1}"/>
              </a:ext>
            </a:extLst>
          </p:cNvPr>
          <p:cNvCxnSpPr/>
          <p:nvPr/>
        </p:nvCxnSpPr>
        <p:spPr>
          <a:xfrm flipH="1" flipV="1">
            <a:off x="5679122" y="2713355"/>
            <a:ext cx="1780540" cy="1271905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avec flèche 57">
            <a:extLst>
              <a:ext uri="{FF2B5EF4-FFF2-40B4-BE49-F238E27FC236}">
                <a16:creationId xmlns:a16="http://schemas.microsoft.com/office/drawing/2014/main" id="{18FE122F-4732-4A45-9584-999630C8B2D8}"/>
              </a:ext>
            </a:extLst>
          </p:cNvPr>
          <p:cNvCxnSpPr>
            <a:cxnSpLocks/>
          </p:cNvCxnSpPr>
          <p:nvPr/>
        </p:nvCxnSpPr>
        <p:spPr>
          <a:xfrm flipH="1" flipV="1">
            <a:off x="8372003" y="2181796"/>
            <a:ext cx="821211" cy="13341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avec flèche 58">
            <a:extLst>
              <a:ext uri="{FF2B5EF4-FFF2-40B4-BE49-F238E27FC236}">
                <a16:creationId xmlns:a16="http://schemas.microsoft.com/office/drawing/2014/main" id="{5FBB9353-B8E4-4CF9-AF4B-DAFB8F1D9940}"/>
              </a:ext>
            </a:extLst>
          </p:cNvPr>
          <p:cNvCxnSpPr>
            <a:cxnSpLocks/>
          </p:cNvCxnSpPr>
          <p:nvPr/>
        </p:nvCxnSpPr>
        <p:spPr>
          <a:xfrm flipV="1">
            <a:off x="3352484" y="2849276"/>
            <a:ext cx="2501" cy="2058639"/>
          </a:xfrm>
          <a:prstGeom prst="straightConnector1">
            <a:avLst/>
          </a:prstGeom>
          <a:ln>
            <a:solidFill>
              <a:srgbClr val="00B0F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0" name="Ellipse 59">
            <a:extLst>
              <a:ext uri="{FF2B5EF4-FFF2-40B4-BE49-F238E27FC236}">
                <a16:creationId xmlns:a16="http://schemas.microsoft.com/office/drawing/2014/main" id="{58681A18-57F7-485F-8238-AAEA4C97EB43}"/>
              </a:ext>
            </a:extLst>
          </p:cNvPr>
          <p:cNvSpPr/>
          <p:nvPr/>
        </p:nvSpPr>
        <p:spPr>
          <a:xfrm>
            <a:off x="4399597" y="231139"/>
            <a:ext cx="1207770" cy="1019175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61" name="Zone de texte 37">
            <a:extLst>
              <a:ext uri="{FF2B5EF4-FFF2-40B4-BE49-F238E27FC236}">
                <a16:creationId xmlns:a16="http://schemas.microsoft.com/office/drawing/2014/main" id="{9E6BB0CB-46F3-4F73-8856-6CBB60ECF271}"/>
              </a:ext>
            </a:extLst>
          </p:cNvPr>
          <p:cNvSpPr txBox="1"/>
          <p:nvPr/>
        </p:nvSpPr>
        <p:spPr>
          <a:xfrm>
            <a:off x="4586605" y="552766"/>
            <a:ext cx="741680" cy="317500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Calculs</a:t>
            </a:r>
            <a:endParaRPr lang="fr-FR" sz="1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62" name="Connecteur droit avec flèche 61">
            <a:extLst>
              <a:ext uri="{FF2B5EF4-FFF2-40B4-BE49-F238E27FC236}">
                <a16:creationId xmlns:a16="http://schemas.microsoft.com/office/drawing/2014/main" id="{09AFBD7F-06F7-44F0-BCCD-732A0815B4B9}"/>
              </a:ext>
            </a:extLst>
          </p:cNvPr>
          <p:cNvCxnSpPr>
            <a:cxnSpLocks/>
          </p:cNvCxnSpPr>
          <p:nvPr/>
        </p:nvCxnSpPr>
        <p:spPr>
          <a:xfrm flipV="1">
            <a:off x="3744345" y="1044991"/>
            <a:ext cx="622640" cy="68321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Ellipse 62">
            <a:extLst>
              <a:ext uri="{FF2B5EF4-FFF2-40B4-BE49-F238E27FC236}">
                <a16:creationId xmlns:a16="http://schemas.microsoft.com/office/drawing/2014/main" id="{012A8AC9-53A9-429A-83C0-E4BDA3200554}"/>
              </a:ext>
            </a:extLst>
          </p:cNvPr>
          <p:cNvSpPr/>
          <p:nvPr/>
        </p:nvSpPr>
        <p:spPr>
          <a:xfrm>
            <a:off x="1600030" y="484716"/>
            <a:ext cx="1519555" cy="1030577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64" name="Zone de texte 40">
            <a:extLst>
              <a:ext uri="{FF2B5EF4-FFF2-40B4-BE49-F238E27FC236}">
                <a16:creationId xmlns:a16="http://schemas.microsoft.com/office/drawing/2014/main" id="{BF06EF18-3B21-4848-A064-A18326916CF2}"/>
              </a:ext>
            </a:extLst>
          </p:cNvPr>
          <p:cNvSpPr txBox="1"/>
          <p:nvPr/>
        </p:nvSpPr>
        <p:spPr>
          <a:xfrm>
            <a:off x="1693849" y="784540"/>
            <a:ext cx="1130829" cy="317500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Composants</a:t>
            </a:r>
          </a:p>
        </p:txBody>
      </p:sp>
      <p:cxnSp>
        <p:nvCxnSpPr>
          <p:cNvPr id="65" name="Connecteur droit avec flèche 64">
            <a:extLst>
              <a:ext uri="{FF2B5EF4-FFF2-40B4-BE49-F238E27FC236}">
                <a16:creationId xmlns:a16="http://schemas.microsoft.com/office/drawing/2014/main" id="{02369BAE-AD30-4172-BD3F-30973B4F3B77}"/>
              </a:ext>
            </a:extLst>
          </p:cNvPr>
          <p:cNvCxnSpPr>
            <a:cxnSpLocks/>
          </p:cNvCxnSpPr>
          <p:nvPr/>
        </p:nvCxnSpPr>
        <p:spPr>
          <a:xfrm flipH="1" flipV="1">
            <a:off x="2886988" y="1457537"/>
            <a:ext cx="165655" cy="25761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avec flèche 65">
            <a:extLst>
              <a:ext uri="{FF2B5EF4-FFF2-40B4-BE49-F238E27FC236}">
                <a16:creationId xmlns:a16="http://schemas.microsoft.com/office/drawing/2014/main" id="{EB67B738-005D-4B84-942F-A3BCE37B70E0}"/>
              </a:ext>
            </a:extLst>
          </p:cNvPr>
          <p:cNvCxnSpPr>
            <a:cxnSpLocks/>
          </p:cNvCxnSpPr>
          <p:nvPr/>
        </p:nvCxnSpPr>
        <p:spPr>
          <a:xfrm flipV="1">
            <a:off x="3170050" y="806536"/>
            <a:ext cx="1148591" cy="10006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Ellipse 66">
            <a:extLst>
              <a:ext uri="{FF2B5EF4-FFF2-40B4-BE49-F238E27FC236}">
                <a16:creationId xmlns:a16="http://schemas.microsoft.com/office/drawing/2014/main" id="{1F7FD926-94FA-4CC5-BE78-0F781D8A559B}"/>
              </a:ext>
            </a:extLst>
          </p:cNvPr>
          <p:cNvSpPr/>
          <p:nvPr/>
        </p:nvSpPr>
        <p:spPr>
          <a:xfrm>
            <a:off x="6637972" y="321945"/>
            <a:ext cx="897890" cy="73152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68" name="Zone de texte 31">
            <a:extLst>
              <a:ext uri="{FF2B5EF4-FFF2-40B4-BE49-F238E27FC236}">
                <a16:creationId xmlns:a16="http://schemas.microsoft.com/office/drawing/2014/main" id="{DDFDF1B5-04B6-465A-833F-C5541E8F4C68}"/>
              </a:ext>
            </a:extLst>
          </p:cNvPr>
          <p:cNvSpPr txBox="1"/>
          <p:nvPr/>
        </p:nvSpPr>
        <p:spPr>
          <a:xfrm>
            <a:off x="6836092" y="484716"/>
            <a:ext cx="346075" cy="317500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3D</a:t>
            </a:r>
          </a:p>
        </p:txBody>
      </p:sp>
      <p:cxnSp>
        <p:nvCxnSpPr>
          <p:cNvPr id="69" name="Connecteur droit avec flèche 68">
            <a:extLst>
              <a:ext uri="{FF2B5EF4-FFF2-40B4-BE49-F238E27FC236}">
                <a16:creationId xmlns:a16="http://schemas.microsoft.com/office/drawing/2014/main" id="{902566ED-AF97-40B1-95B0-546FE010AF63}"/>
              </a:ext>
            </a:extLst>
          </p:cNvPr>
          <p:cNvCxnSpPr>
            <a:cxnSpLocks/>
          </p:cNvCxnSpPr>
          <p:nvPr/>
        </p:nvCxnSpPr>
        <p:spPr>
          <a:xfrm flipH="1" flipV="1">
            <a:off x="7309168" y="1051560"/>
            <a:ext cx="27303" cy="368036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Ellipse 69">
            <a:extLst>
              <a:ext uri="{FF2B5EF4-FFF2-40B4-BE49-F238E27FC236}">
                <a16:creationId xmlns:a16="http://schemas.microsoft.com/office/drawing/2014/main" id="{14CA0BDC-1086-4609-9D4C-9A6DBCCE9347}"/>
              </a:ext>
            </a:extLst>
          </p:cNvPr>
          <p:cNvSpPr/>
          <p:nvPr/>
        </p:nvSpPr>
        <p:spPr>
          <a:xfrm>
            <a:off x="7746046" y="237952"/>
            <a:ext cx="1491615" cy="849838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fr-FR"/>
          </a:p>
        </p:txBody>
      </p:sp>
      <p:sp>
        <p:nvSpPr>
          <p:cNvPr id="71" name="Zone de texte 44">
            <a:extLst>
              <a:ext uri="{FF2B5EF4-FFF2-40B4-BE49-F238E27FC236}">
                <a16:creationId xmlns:a16="http://schemas.microsoft.com/office/drawing/2014/main" id="{636C857D-7F24-4741-96D9-0EEA083D70A5}"/>
              </a:ext>
            </a:extLst>
          </p:cNvPr>
          <p:cNvSpPr txBox="1"/>
          <p:nvPr/>
        </p:nvSpPr>
        <p:spPr>
          <a:xfrm>
            <a:off x="7850823" y="491721"/>
            <a:ext cx="866140" cy="317500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Z volontaire</a:t>
            </a:r>
          </a:p>
        </p:txBody>
      </p:sp>
      <p:cxnSp>
        <p:nvCxnSpPr>
          <p:cNvPr id="72" name="Connecteur droit avec flèche 71">
            <a:extLst>
              <a:ext uri="{FF2B5EF4-FFF2-40B4-BE49-F238E27FC236}">
                <a16:creationId xmlns:a16="http://schemas.microsoft.com/office/drawing/2014/main" id="{BC72C3C7-EF0E-4D81-9D77-47D5F77E6FDA}"/>
              </a:ext>
            </a:extLst>
          </p:cNvPr>
          <p:cNvCxnSpPr/>
          <p:nvPr/>
        </p:nvCxnSpPr>
        <p:spPr>
          <a:xfrm flipV="1">
            <a:off x="7918035" y="1086947"/>
            <a:ext cx="148590" cy="34925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avec flèche 72">
            <a:extLst>
              <a:ext uri="{FF2B5EF4-FFF2-40B4-BE49-F238E27FC236}">
                <a16:creationId xmlns:a16="http://schemas.microsoft.com/office/drawing/2014/main" id="{4CBD4145-CA61-4074-9459-3A16425A7465}"/>
              </a:ext>
            </a:extLst>
          </p:cNvPr>
          <p:cNvCxnSpPr>
            <a:cxnSpLocks/>
          </p:cNvCxnSpPr>
          <p:nvPr/>
        </p:nvCxnSpPr>
        <p:spPr>
          <a:xfrm flipH="1" flipV="1">
            <a:off x="7766927" y="2592917"/>
            <a:ext cx="162076" cy="1220154"/>
          </a:xfrm>
          <a:prstGeom prst="straightConnector1">
            <a:avLst/>
          </a:prstGeom>
          <a:ln>
            <a:solidFill>
              <a:srgbClr val="00B0F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Zone de texte 61">
            <a:extLst>
              <a:ext uri="{FF2B5EF4-FFF2-40B4-BE49-F238E27FC236}">
                <a16:creationId xmlns:a16="http://schemas.microsoft.com/office/drawing/2014/main" id="{E4B1D0E0-5EC9-4728-AD68-052EABF2B553}"/>
              </a:ext>
            </a:extLst>
          </p:cNvPr>
          <p:cNvSpPr txBox="1"/>
          <p:nvPr/>
        </p:nvSpPr>
        <p:spPr>
          <a:xfrm>
            <a:off x="9012872" y="5955664"/>
            <a:ext cx="1231109" cy="286385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fr-FR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Affichage</a:t>
            </a:r>
          </a:p>
        </p:txBody>
      </p:sp>
      <p:sp>
        <p:nvSpPr>
          <p:cNvPr id="74" name="Zone de texte 20">
            <a:extLst>
              <a:ext uri="{FF2B5EF4-FFF2-40B4-BE49-F238E27FC236}">
                <a16:creationId xmlns:a16="http://schemas.microsoft.com/office/drawing/2014/main" id="{20431225-A375-4301-86D9-29FA3B12CDC6}"/>
              </a:ext>
            </a:extLst>
          </p:cNvPr>
          <p:cNvSpPr txBox="1"/>
          <p:nvPr/>
        </p:nvSpPr>
        <p:spPr>
          <a:xfrm>
            <a:off x="6989784" y="1728207"/>
            <a:ext cx="939083" cy="543322"/>
          </a:xfrm>
          <a:prstGeom prst="rect">
            <a:avLst/>
          </a:prstGeom>
          <a:solidFill>
            <a:schemeClr val="lt1"/>
          </a:solidFill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FR" sz="2000" dirty="0">
                <a:ea typeface="Calibri" panose="020F0502020204030204" pitchFamily="34" charset="0"/>
                <a:cs typeface="Times New Roman" panose="02020603050405020304" pitchFamily="18" charset="0"/>
              </a:rPr>
              <a:t>Mécanique</a:t>
            </a:r>
            <a:endParaRPr lang="fr-FR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02" name="Connecteur droit avec flèche 101">
            <a:extLst>
              <a:ext uri="{FF2B5EF4-FFF2-40B4-BE49-F238E27FC236}">
                <a16:creationId xmlns:a16="http://schemas.microsoft.com/office/drawing/2014/main" id="{2F09A5D3-758C-4FE3-8343-A01310232056}"/>
              </a:ext>
            </a:extLst>
          </p:cNvPr>
          <p:cNvCxnSpPr>
            <a:cxnSpLocks/>
          </p:cNvCxnSpPr>
          <p:nvPr/>
        </p:nvCxnSpPr>
        <p:spPr>
          <a:xfrm flipV="1">
            <a:off x="4142662" y="4716780"/>
            <a:ext cx="3245880" cy="873125"/>
          </a:xfrm>
          <a:prstGeom prst="straightConnector1">
            <a:avLst/>
          </a:prstGeom>
          <a:ln>
            <a:solidFill>
              <a:srgbClr val="00B0F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5344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21" grpId="0" animBg="1"/>
      <p:bldP spid="25" grpId="0" animBg="1"/>
      <p:bldP spid="27" grpId="0" animBg="1"/>
      <p:bldP spid="28" grpId="0" animBg="1"/>
      <p:bldP spid="32" grpId="0" animBg="1"/>
      <p:bldP spid="34" grpId="0" animBg="1"/>
      <p:bldP spid="37" grpId="0" animBg="1"/>
      <p:bldP spid="38" grpId="0" animBg="1"/>
      <p:bldP spid="39" grpId="0" animBg="1"/>
      <p:bldP spid="41" grpId="0" animBg="1"/>
      <p:bldP spid="42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2" grpId="0" animBg="1"/>
      <p:bldP spid="53" grpId="0" animBg="1"/>
      <p:bldP spid="55" grpId="0" animBg="1"/>
      <p:bldP spid="56" grpId="0" animBg="1"/>
      <p:bldP spid="60" grpId="0" animBg="1"/>
      <p:bldP spid="61" grpId="0" animBg="1"/>
      <p:bldP spid="63" grpId="0" animBg="1"/>
      <p:bldP spid="64" grpId="0" animBg="1"/>
      <p:bldP spid="67" grpId="0" animBg="1"/>
      <p:bldP spid="68" grpId="0" animBg="1"/>
      <p:bldP spid="70" grpId="0" animBg="1"/>
      <p:bldP spid="71" grpId="0" animBg="1"/>
      <p:bldP spid="12" grpId="0" animBg="1"/>
      <p:bldP spid="7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D7FBF2-8EEE-41F9-89FA-A6F23CD24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0"/>
            <a:ext cx="9365720" cy="1286933"/>
          </a:xfrm>
        </p:spPr>
        <p:txBody>
          <a:bodyPr>
            <a:normAutofit/>
          </a:bodyPr>
          <a:lstStyle/>
          <a:p>
            <a:r>
              <a:rPr lang="fr-FR" sz="4000" cap="small" dirty="0"/>
              <a:t>But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4B80E0C-F46B-4CA7-A610-D21E55C428A7}"/>
              </a:ext>
            </a:extLst>
          </p:cNvPr>
          <p:cNvSpPr txBox="1"/>
          <p:nvPr/>
        </p:nvSpPr>
        <p:spPr>
          <a:xfrm>
            <a:off x="254394" y="1357809"/>
            <a:ext cx="187863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dirty="0"/>
              <a:t>Boucle ouverte</a:t>
            </a:r>
          </a:p>
          <a:p>
            <a:r>
              <a:rPr lang="fr-FR" sz="2600" dirty="0"/>
              <a:t>« classique »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99ABC22-0F95-425B-8A8C-F960E84202BC}"/>
              </a:ext>
            </a:extLst>
          </p:cNvPr>
          <p:cNvSpPr txBox="1"/>
          <p:nvPr/>
        </p:nvSpPr>
        <p:spPr>
          <a:xfrm>
            <a:off x="0" y="4755022"/>
            <a:ext cx="216746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600" dirty="0"/>
              <a:t>Boucle fermée</a:t>
            </a:r>
          </a:p>
          <a:p>
            <a:r>
              <a:rPr lang="fr-FR" sz="2600" dirty="0"/>
              <a:t>« rétroactive »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544073FE-E6CA-48E1-88E2-3C179E88AF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7467" y="3666013"/>
            <a:ext cx="9936106" cy="307057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54941C5-B776-42C3-8477-749ED985EA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7467" y="3666013"/>
            <a:ext cx="9936107" cy="3070571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7465" y="330200"/>
            <a:ext cx="9944033" cy="3061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588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D7FBF2-8EEE-41F9-89FA-A6F23CD24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0"/>
            <a:ext cx="9365720" cy="1286933"/>
          </a:xfrm>
        </p:spPr>
        <p:txBody>
          <a:bodyPr>
            <a:normAutofit/>
          </a:bodyPr>
          <a:lstStyle/>
          <a:p>
            <a:r>
              <a:rPr lang="fr-FR" sz="4000" cap="small" dirty="0"/>
              <a:t>Solutions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CD86F20-C05D-427C-BC22-DD1FCD9E4A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322" y="1286933"/>
            <a:ext cx="2456940" cy="245694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39563C1-2B8A-451F-852D-7DC06B36A4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0239" y="4201783"/>
            <a:ext cx="4610937" cy="2031521"/>
          </a:xfrm>
          <a:prstGeom prst="rect">
            <a:avLst/>
          </a:prstGeom>
        </p:spPr>
      </p:pic>
      <p:sp>
        <p:nvSpPr>
          <p:cNvPr id="4" name="Égal 3"/>
          <p:cNvSpPr/>
          <p:nvPr/>
        </p:nvSpPr>
        <p:spPr>
          <a:xfrm>
            <a:off x="8716855" y="2238311"/>
            <a:ext cx="723517" cy="554182"/>
          </a:xfrm>
          <a:prstGeom prst="mathEqual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tx1"/>
              </a:solidFill>
            </a:endParaRPr>
          </a:p>
        </p:txBody>
      </p:sp>
      <p:sp>
        <p:nvSpPr>
          <p:cNvPr id="12" name="Plus 11"/>
          <p:cNvSpPr/>
          <p:nvPr/>
        </p:nvSpPr>
        <p:spPr>
          <a:xfrm>
            <a:off x="4133264" y="2198304"/>
            <a:ext cx="618836" cy="634198"/>
          </a:xfrm>
          <a:prstGeom prst="mathPl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3" name="ZoneTexte 12"/>
          <p:cNvSpPr txBox="1"/>
          <p:nvPr/>
        </p:nvSpPr>
        <p:spPr>
          <a:xfrm>
            <a:off x="9449246" y="2038348"/>
            <a:ext cx="23737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/>
              <a:t>Système d’entrainement</a:t>
            </a:r>
          </a:p>
        </p:txBody>
      </p:sp>
      <p:sp>
        <p:nvSpPr>
          <p:cNvPr id="14" name="Égal 13"/>
          <p:cNvSpPr/>
          <p:nvPr/>
        </p:nvSpPr>
        <p:spPr>
          <a:xfrm>
            <a:off x="8716854" y="4804679"/>
            <a:ext cx="723517" cy="554182"/>
          </a:xfrm>
          <a:prstGeom prst="mathEqual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tx1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9440371" y="4804679"/>
            <a:ext cx="23737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/>
              <a:t>Réponse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C15640F-62F9-43A4-87B4-84BE852A43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1102" y="1384434"/>
            <a:ext cx="2835234" cy="2261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8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3" grpId="0"/>
      <p:bldP spid="14" grpId="0" animBg="1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355" y="921760"/>
            <a:ext cx="11039311" cy="5825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0CD7FBF2-8EEE-41F9-89FA-A6F23CD24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0"/>
            <a:ext cx="9365720" cy="1286933"/>
          </a:xfrm>
        </p:spPr>
        <p:txBody>
          <a:bodyPr>
            <a:normAutofit/>
          </a:bodyPr>
          <a:lstStyle/>
          <a:p>
            <a:r>
              <a:rPr lang="fr-FR" sz="4000" cap="small" dirty="0"/>
              <a:t>Solutions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C1A6840-7931-4E5D-B35B-22435C4E86BC}"/>
              </a:ext>
            </a:extLst>
          </p:cNvPr>
          <p:cNvSpPr/>
          <p:nvPr/>
        </p:nvSpPr>
        <p:spPr>
          <a:xfrm>
            <a:off x="602355" y="3196154"/>
            <a:ext cx="2437178" cy="351730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BE3B643-3A42-46CF-B961-CCFEBBE9A97F}"/>
              </a:ext>
            </a:extLst>
          </p:cNvPr>
          <p:cNvSpPr/>
          <p:nvPr/>
        </p:nvSpPr>
        <p:spPr>
          <a:xfrm>
            <a:off x="602355" y="961038"/>
            <a:ext cx="6456008" cy="18418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29B6981-F028-400E-9EA9-1B185FF80A92}"/>
              </a:ext>
            </a:extLst>
          </p:cNvPr>
          <p:cNvSpPr/>
          <p:nvPr/>
        </p:nvSpPr>
        <p:spPr>
          <a:xfrm>
            <a:off x="3039533" y="2999351"/>
            <a:ext cx="4018830" cy="37436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2C127BD-26F4-4633-A7FA-F188FAB32E24}"/>
              </a:ext>
            </a:extLst>
          </p:cNvPr>
          <p:cNvSpPr/>
          <p:nvPr/>
        </p:nvSpPr>
        <p:spPr>
          <a:xfrm>
            <a:off x="7058363" y="5109522"/>
            <a:ext cx="1631534" cy="143585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81F0E22-94EE-4B3E-B0DC-06ADE93F1F12}"/>
              </a:ext>
            </a:extLst>
          </p:cNvPr>
          <p:cNvSpPr/>
          <p:nvPr/>
        </p:nvSpPr>
        <p:spPr>
          <a:xfrm>
            <a:off x="7536498" y="961037"/>
            <a:ext cx="4105168" cy="407662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7609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3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CD7FBF2-8EEE-41F9-89FA-A6F23CD24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813" y="0"/>
            <a:ext cx="9365720" cy="1286933"/>
          </a:xfrm>
        </p:spPr>
        <p:txBody>
          <a:bodyPr>
            <a:normAutofit/>
          </a:bodyPr>
          <a:lstStyle/>
          <a:p>
            <a:r>
              <a:rPr lang="fr-FR" sz="4000" cap="small" dirty="0"/>
              <a:t>Résultats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0ECA2EC-FAA4-4F67-926A-F3D3767706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8812" y="1557866"/>
            <a:ext cx="8534400" cy="5156201"/>
          </a:xfrm>
        </p:spPr>
        <p:txBody>
          <a:bodyPr>
            <a:normAutofit/>
          </a:bodyPr>
          <a:lstStyle/>
          <a:p>
            <a:pPr lvl="1">
              <a:buFontTx/>
              <a:buChar char="-"/>
            </a:pPr>
            <a:endParaRPr lang="fr-FR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fr-FR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fr-FR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fr-FR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7089" y="1107558"/>
            <a:ext cx="5199320" cy="519932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952500" y="1557866"/>
            <a:ext cx="26797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/>
              <a:t>Monture équatoriale</a:t>
            </a:r>
          </a:p>
          <a:p>
            <a:r>
              <a:rPr lang="fr-CH" sz="2800" dirty="0"/>
              <a:t>pour télescope</a:t>
            </a:r>
          </a:p>
        </p:txBody>
      </p:sp>
    </p:spTree>
    <p:extLst>
      <p:ext uri="{BB962C8B-B14F-4D97-AF65-F5344CB8AC3E}">
        <p14:creationId xmlns:p14="http://schemas.microsoft.com/office/powerpoint/2010/main" val="32195239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Rouge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4440</TotalTime>
  <Words>244</Words>
  <Application>Microsoft Office PowerPoint</Application>
  <PresentationFormat>Widescreen</PresentationFormat>
  <Paragraphs>120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Tw Cen MT</vt:lpstr>
      <vt:lpstr>Wingdings</vt:lpstr>
      <vt:lpstr>Circuit</vt:lpstr>
      <vt:lpstr>Présentation TPI / Module de positionnement </vt:lpstr>
      <vt:lpstr>Sommaire</vt:lpstr>
      <vt:lpstr>Cadre</vt:lpstr>
      <vt:lpstr>Cadre</vt:lpstr>
      <vt:lpstr>But</vt:lpstr>
      <vt:lpstr>But</vt:lpstr>
      <vt:lpstr>Solutions</vt:lpstr>
      <vt:lpstr>Solutions</vt:lpstr>
      <vt:lpstr>Résultats</vt:lpstr>
      <vt:lpstr>Résultats</vt:lpstr>
      <vt:lpstr>Résultats</vt:lpstr>
      <vt:lpstr>Résultats</vt:lpstr>
      <vt:lpstr>Résultats</vt:lpstr>
      <vt:lpstr>Résultats / Graphiques</vt:lpstr>
      <vt:lpstr>Problèmes Rencontrées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TPI</dc:title>
  <dc:creator>Dragon</dc:creator>
  <cp:lastModifiedBy>Melissa Samson</cp:lastModifiedBy>
  <cp:revision>271</cp:revision>
  <dcterms:created xsi:type="dcterms:W3CDTF">2023-04-27T18:20:45Z</dcterms:created>
  <dcterms:modified xsi:type="dcterms:W3CDTF">2023-10-02T15:15:50Z</dcterms:modified>
</cp:coreProperties>
</file>