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82" r:id="rId3"/>
    <p:sldId id="284" r:id="rId4"/>
    <p:sldId id="264" r:id="rId5"/>
    <p:sldId id="275" r:id="rId6"/>
    <p:sldId id="286" r:id="rId7"/>
    <p:sldId id="287" r:id="rId8"/>
    <p:sldId id="273" r:id="rId9"/>
    <p:sldId id="267" r:id="rId10"/>
    <p:sldId id="285" r:id="rId11"/>
  </p:sldIdLst>
  <p:sldSz cx="9144000" cy="6858000" type="screen4x3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azzi Chiara" initials="MC" lastIdx="3" clrIdx="0">
    <p:extLst>
      <p:ext uri="{19B8F6BF-5375-455C-9EA6-DF929625EA0E}">
        <p15:presenceInfo xmlns:p15="http://schemas.microsoft.com/office/powerpoint/2012/main" userId="S-1-5-21-2077113340-2236981092-2711159739-825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5394" autoAdjust="0"/>
  </p:normalViewPr>
  <p:slideViewPr>
    <p:cSldViewPr snapToGrid="0" showGuides="1">
      <p:cViewPr varScale="1">
        <p:scale>
          <a:sx n="82" d="100"/>
          <a:sy n="82" d="100"/>
        </p:scale>
        <p:origin x="1555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hiara.marazzi\Desktop\RIGA%20Presentazioni\Tabelle%20presentazione%20PM%20e%20GA%20RIGA%20Def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hiara.marazzi\Desktop\RIGA%20Presentazioni\Tabelle%20presentazione%20PM%20e%20GA%20RIGA%20Def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First</a:t>
            </a:r>
            <a:r>
              <a:rPr lang="en-US" baseline="0" dirty="0" smtClean="0"/>
              <a:t> Reporting Period Declared Costs by beneficiary, compared to funds on hold at M18</a:t>
            </a:r>
          </a:p>
          <a:p>
            <a:pPr>
              <a:defRPr/>
            </a:pPr>
            <a:r>
              <a:rPr lang="en-US" baseline="0" dirty="0" smtClean="0"/>
              <a:t>Percentages </a:t>
            </a:r>
            <a:endParaRPr lang="en-US" dirty="0"/>
          </a:p>
        </c:rich>
      </c:tx>
      <c:layout/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1.2454652683131815E-2"/>
          <c:y val="3.002085149062983E-2"/>
          <c:w val="0.96574970512138747"/>
          <c:h val="0.72174618291964832"/>
        </c:manualLayout>
      </c:layout>
      <c:barChart>
        <c:barDir val="col"/>
        <c:grouping val="clustered"/>
        <c:varyColors val="0"/>
        <c:ser>
          <c:idx val="2"/>
          <c:order val="0"/>
          <c:tx>
            <c:strRef>
              <c:f>'PM and % money used'!$D$1</c:f>
              <c:strCache>
                <c:ptCount val="1"/>
                <c:pt idx="0">
                  <c:v>% Use of budget 1RP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4"/>
              <c:layout>
                <c:manualLayout>
                  <c:x val="-7.7841579269574135E-3"/>
                  <c:y val="-0.19213344954003098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3.1136631707829538E-3"/>
                  <c:y val="-0.1020708950681414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1.2454652683131815E-2"/>
                  <c:y val="-0.16211259804940109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-4.6704947561744311E-3"/>
                  <c:y val="-9.906880991907844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2"/>
              <c:layout>
                <c:manualLayout>
                  <c:x val="-1.1416633073618012E-16"/>
                  <c:y val="-0.1200834059625193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3"/>
              <c:layout>
                <c:manualLayout>
                  <c:x val="3.2693463293221016E-2"/>
                  <c:y val="-0.1020708950681414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4"/>
              <c:layout>
                <c:manualLayout>
                  <c:x val="-7.7841579269573849E-3"/>
                  <c:y val="-0.105072980217204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'PM and % money used'!$A$2:$A$19</c:f>
              <c:strCache>
                <c:ptCount val="18"/>
                <c:pt idx="0">
                  <c:v>CNAO</c:v>
                </c:pt>
                <c:pt idx="1">
                  <c:v>BEVATECH </c:v>
                </c:pt>
                <c:pt idx="2">
                  <c:v>CEA</c:v>
                </c:pt>
                <c:pt idx="3">
                  <c:v>CERN</c:v>
                </c:pt>
                <c:pt idx="4">
                  <c:v>CIEMAT</c:v>
                </c:pt>
                <c:pt idx="5">
                  <c:v>COSYLAB</c:v>
                </c:pt>
                <c:pt idx="6">
                  <c:v>GSI</c:v>
                </c:pt>
                <c:pt idx="7">
                  <c:v>UKHD</c:v>
                </c:pt>
                <c:pt idx="8">
                  <c:v>INFN</c:v>
                </c:pt>
                <c:pt idx="9">
                  <c:v>MEDA</c:v>
                </c:pt>
                <c:pt idx="10">
                  <c:v>MARBURG</c:v>
                </c:pt>
                <c:pt idx="11">
                  <c:v>PSI</c:v>
                </c:pt>
                <c:pt idx="12">
                  <c:v>SEEIIST</c:v>
                </c:pt>
                <c:pt idx="13">
                  <c:v>MALTA</c:v>
                </c:pt>
                <c:pt idx="14">
                  <c:v>UNI MARBURG</c:v>
                </c:pt>
                <c:pt idx="15">
                  <c:v>UPPSALA</c:v>
                </c:pt>
                <c:pt idx="16">
                  <c:v>WIGNER</c:v>
                </c:pt>
                <c:pt idx="17">
                  <c:v>RIGA</c:v>
                </c:pt>
              </c:strCache>
            </c:strRef>
          </c:cat>
          <c:val>
            <c:numRef>
              <c:f>'PM and % money used'!$D$2:$D$19</c:f>
              <c:numCache>
                <c:formatCode>0.00%</c:formatCode>
                <c:ptCount val="18"/>
                <c:pt idx="0">
                  <c:v>0.21061833507087965</c:v>
                </c:pt>
                <c:pt idx="1">
                  <c:v>1.0169087999999999</c:v>
                </c:pt>
                <c:pt idx="2">
                  <c:v>4.4515057471264365E-2</c:v>
                </c:pt>
                <c:pt idx="3">
                  <c:v>0.50061936267071316</c:v>
                </c:pt>
                <c:pt idx="4">
                  <c:v>0.28479461538461542</c:v>
                </c:pt>
                <c:pt idx="5">
                  <c:v>0.43195585337012221</c:v>
                </c:pt>
                <c:pt idx="6">
                  <c:v>0.29398087139845397</c:v>
                </c:pt>
                <c:pt idx="7">
                  <c:v>0.16534415291951146</c:v>
                </c:pt>
                <c:pt idx="8">
                  <c:v>0.91086690217391308</c:v>
                </c:pt>
                <c:pt idx="9">
                  <c:v>0.10621382784248298</c:v>
                </c:pt>
                <c:pt idx="10">
                  <c:v>0</c:v>
                </c:pt>
                <c:pt idx="11">
                  <c:v>0.21955</c:v>
                </c:pt>
                <c:pt idx="12">
                  <c:v>0.41380180267493699</c:v>
                </c:pt>
                <c:pt idx="13">
                  <c:v>0.35616271688531526</c:v>
                </c:pt>
                <c:pt idx="14">
                  <c:v>0.117336</c:v>
                </c:pt>
                <c:pt idx="15">
                  <c:v>9.9343055555555559E-2</c:v>
                </c:pt>
                <c:pt idx="16">
                  <c:v>0.28579333333333334</c:v>
                </c:pt>
                <c:pt idx="17">
                  <c:v>0.74455694117647053</c:v>
                </c:pt>
              </c:numCache>
            </c:numRef>
          </c:val>
        </c:ser>
        <c:ser>
          <c:idx val="0"/>
          <c:order val="1"/>
          <c:tx>
            <c:strRef>
              <c:f>'PM and % money used'!$G$1</c:f>
              <c:strCache>
                <c:ptCount val="1"/>
                <c:pt idx="0">
                  <c:v>% funds on hold at M18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val>
            <c:numRef>
              <c:f>'PM and % money used'!$G$2:$G$20</c:f>
              <c:numCache>
                <c:formatCode>0.00%</c:formatCode>
                <c:ptCount val="19"/>
                <c:pt idx="0">
                  <c:v>0.48333384866603701</c:v>
                </c:pt>
                <c:pt idx="1">
                  <c:v>0.48332999999999998</c:v>
                </c:pt>
                <c:pt idx="2">
                  <c:v>0.48333333333333334</c:v>
                </c:pt>
                <c:pt idx="3">
                  <c:v>0.50166919575113811</c:v>
                </c:pt>
                <c:pt idx="4">
                  <c:v>0.48333846153846155</c:v>
                </c:pt>
                <c:pt idx="5">
                  <c:v>0.48333622388648012</c:v>
                </c:pt>
                <c:pt idx="6">
                  <c:v>0.461255094869993</c:v>
                </c:pt>
                <c:pt idx="7">
                  <c:v>0.48333331037740918</c:v>
                </c:pt>
                <c:pt idx="8">
                  <c:v>0.48333152173913041</c:v>
                </c:pt>
                <c:pt idx="9">
                  <c:v>0.48333320028631716</c:v>
                </c:pt>
                <c:pt idx="10">
                  <c:v>0.48333282185054471</c:v>
                </c:pt>
                <c:pt idx="11">
                  <c:v>0.48330769230769233</c:v>
                </c:pt>
                <c:pt idx="12">
                  <c:v>0.49504385539833301</c:v>
                </c:pt>
                <c:pt idx="13">
                  <c:v>0.48332628015234869</c:v>
                </c:pt>
                <c:pt idx="14">
                  <c:v>0.48332727272727272</c:v>
                </c:pt>
                <c:pt idx="15">
                  <c:v>0.48333333333333334</c:v>
                </c:pt>
                <c:pt idx="16">
                  <c:v>0.48333333333333334</c:v>
                </c:pt>
                <c:pt idx="17">
                  <c:v>0.4833294117647059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018111632"/>
        <c:axId val="2018086064"/>
      </c:barChart>
      <c:catAx>
        <c:axId val="2018111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8086064"/>
        <c:crosses val="autoZero"/>
        <c:auto val="1"/>
        <c:lblAlgn val="ctr"/>
        <c:lblOffset val="100"/>
        <c:noMultiLvlLbl val="0"/>
      </c:catAx>
      <c:valAx>
        <c:axId val="2018086064"/>
        <c:scaling>
          <c:orientation val="minMax"/>
        </c:scaling>
        <c:delete val="1"/>
        <c:axPos val="l"/>
        <c:numFmt formatCode="0.00%" sourceLinked="1"/>
        <c:majorTickMark val="none"/>
        <c:minorTickMark val="none"/>
        <c:tickLblPos val="nextTo"/>
        <c:crossAx val="20181116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baseline="0" dirty="0" smtClean="0">
                <a:effectLst/>
              </a:rPr>
              <a:t>% First Reporting Period Declared Costs by beneficiary, compared to funds on hold at M18 and after first interim payment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prstClr val="black">
                    <a:lumMod val="65000"/>
                    <a:lumOff val="35000"/>
                  </a:prstClr>
                </a:solidFill>
              </a:defRPr>
            </a:pPr>
            <a:r>
              <a:rPr lang="en-US" sz="1400" b="0" i="0" baseline="0" dirty="0" smtClean="0">
                <a:effectLst/>
              </a:rPr>
              <a:t>Percentages </a:t>
            </a:r>
            <a:endParaRPr lang="en-US" sz="1400" dirty="0" smtClean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2"/>
          <c:order val="2"/>
          <c:tx>
            <c:strRef>
              <c:f>Foglio2!$D$1</c:f>
              <c:strCache>
                <c:ptCount val="1"/>
                <c:pt idx="0">
                  <c:v>% Use of budget 1RP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3"/>
              <c:layout>
                <c:manualLayout>
                  <c:x val="-1.658374792703151E-2"/>
                  <c:y val="-7.309941520467842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0"/>
                  <c:y val="-6.523807273377318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2"/>
              <c:layout>
                <c:manualLayout>
                  <c:x val="0"/>
                  <c:y val="-8.7719298245614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6"/>
              <c:layout>
                <c:manualLayout>
                  <c:x val="-1.4925373134328358E-2"/>
                  <c:y val="-0.1937134502923977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Foglio2!$A$2:$A$19</c:f>
              <c:strCache>
                <c:ptCount val="18"/>
                <c:pt idx="0">
                  <c:v>CNAO</c:v>
                </c:pt>
                <c:pt idx="1">
                  <c:v>BEVATECH </c:v>
                </c:pt>
                <c:pt idx="2">
                  <c:v>CEA</c:v>
                </c:pt>
                <c:pt idx="3">
                  <c:v>CERN</c:v>
                </c:pt>
                <c:pt idx="4">
                  <c:v>CIEMAT</c:v>
                </c:pt>
                <c:pt idx="5">
                  <c:v>COSYLAB</c:v>
                </c:pt>
                <c:pt idx="6">
                  <c:v>GSI</c:v>
                </c:pt>
                <c:pt idx="7">
                  <c:v>UKHD/HIT</c:v>
                </c:pt>
                <c:pt idx="8">
                  <c:v>INFN</c:v>
                </c:pt>
                <c:pt idx="9">
                  <c:v>MEDA</c:v>
                </c:pt>
                <c:pt idx="10">
                  <c:v>MARBURG</c:v>
                </c:pt>
                <c:pt idx="11">
                  <c:v>PSI</c:v>
                </c:pt>
                <c:pt idx="12">
                  <c:v>SEEIIST</c:v>
                </c:pt>
                <c:pt idx="13">
                  <c:v>MALTA</c:v>
                </c:pt>
                <c:pt idx="14">
                  <c:v>UNI MARBURG</c:v>
                </c:pt>
                <c:pt idx="15">
                  <c:v>UPPSALA</c:v>
                </c:pt>
                <c:pt idx="16">
                  <c:v>WIGNER</c:v>
                </c:pt>
                <c:pt idx="17">
                  <c:v>RIGA</c:v>
                </c:pt>
              </c:strCache>
            </c:strRef>
          </c:cat>
          <c:val>
            <c:numRef>
              <c:f>Foglio2!$D$2:$D$19</c:f>
              <c:numCache>
                <c:formatCode>0.00%</c:formatCode>
                <c:ptCount val="18"/>
                <c:pt idx="0">
                  <c:v>0.21061833507087965</c:v>
                </c:pt>
                <c:pt idx="1">
                  <c:v>1.0169087999999999</c:v>
                </c:pt>
                <c:pt idx="2">
                  <c:v>4.4515057471264365E-2</c:v>
                </c:pt>
                <c:pt idx="3">
                  <c:v>0.50061936267071316</c:v>
                </c:pt>
                <c:pt idx="4">
                  <c:v>0.28479461538461542</c:v>
                </c:pt>
                <c:pt idx="5">
                  <c:v>0.43195585337012221</c:v>
                </c:pt>
                <c:pt idx="6">
                  <c:v>0.29398087139845397</c:v>
                </c:pt>
                <c:pt idx="7">
                  <c:v>0.16534415291951146</c:v>
                </c:pt>
                <c:pt idx="8">
                  <c:v>0.91086690217391308</c:v>
                </c:pt>
                <c:pt idx="9">
                  <c:v>0.10621382784248298</c:v>
                </c:pt>
                <c:pt idx="10">
                  <c:v>0</c:v>
                </c:pt>
                <c:pt idx="11">
                  <c:v>0.21955</c:v>
                </c:pt>
                <c:pt idx="12">
                  <c:v>0.41380180267493699</c:v>
                </c:pt>
                <c:pt idx="13">
                  <c:v>0.35616271688531526</c:v>
                </c:pt>
                <c:pt idx="14">
                  <c:v>0.117336</c:v>
                </c:pt>
                <c:pt idx="15">
                  <c:v>9.9343055555555559E-2</c:v>
                </c:pt>
                <c:pt idx="16">
                  <c:v>0.28579333333333334</c:v>
                </c:pt>
                <c:pt idx="17">
                  <c:v>0.74455694117647053</c:v>
                </c:pt>
              </c:numCache>
            </c:numRef>
          </c:val>
        </c:ser>
        <c:ser>
          <c:idx val="3"/>
          <c:order val="3"/>
          <c:tx>
            <c:strRef>
              <c:f>Foglio2!$E$1</c:f>
              <c:strCache>
                <c:ptCount val="1"/>
                <c:pt idx="0">
                  <c:v>% funds on hold at M18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Foglio2!$A$2:$A$19</c:f>
              <c:strCache>
                <c:ptCount val="18"/>
                <c:pt idx="0">
                  <c:v>CNAO</c:v>
                </c:pt>
                <c:pt idx="1">
                  <c:v>BEVATECH </c:v>
                </c:pt>
                <c:pt idx="2">
                  <c:v>CEA</c:v>
                </c:pt>
                <c:pt idx="3">
                  <c:v>CERN</c:v>
                </c:pt>
                <c:pt idx="4">
                  <c:v>CIEMAT</c:v>
                </c:pt>
                <c:pt idx="5">
                  <c:v>COSYLAB</c:v>
                </c:pt>
                <c:pt idx="6">
                  <c:v>GSI</c:v>
                </c:pt>
                <c:pt idx="7">
                  <c:v>UKHD/HIT</c:v>
                </c:pt>
                <c:pt idx="8">
                  <c:v>INFN</c:v>
                </c:pt>
                <c:pt idx="9">
                  <c:v>MEDA</c:v>
                </c:pt>
                <c:pt idx="10">
                  <c:v>MARBURG</c:v>
                </c:pt>
                <c:pt idx="11">
                  <c:v>PSI</c:v>
                </c:pt>
                <c:pt idx="12">
                  <c:v>SEEIIST</c:v>
                </c:pt>
                <c:pt idx="13">
                  <c:v>MALTA</c:v>
                </c:pt>
                <c:pt idx="14">
                  <c:v>UNI MARBURG</c:v>
                </c:pt>
                <c:pt idx="15">
                  <c:v>UPPSALA</c:v>
                </c:pt>
                <c:pt idx="16">
                  <c:v>WIGNER</c:v>
                </c:pt>
                <c:pt idx="17">
                  <c:v>RIGA</c:v>
                </c:pt>
              </c:strCache>
            </c:strRef>
          </c:cat>
          <c:val>
            <c:numRef>
              <c:f>Foglio2!$E$2:$E$19</c:f>
              <c:numCache>
                <c:formatCode>0.00%</c:formatCode>
                <c:ptCount val="18"/>
                <c:pt idx="0">
                  <c:v>0.48333384866603701</c:v>
                </c:pt>
                <c:pt idx="1">
                  <c:v>0.48332999999999998</c:v>
                </c:pt>
                <c:pt idx="2">
                  <c:v>0.48333333333333334</c:v>
                </c:pt>
                <c:pt idx="3">
                  <c:v>0.50166919575113811</c:v>
                </c:pt>
                <c:pt idx="4">
                  <c:v>0.48333846153846155</c:v>
                </c:pt>
                <c:pt idx="5">
                  <c:v>0.48333622388648012</c:v>
                </c:pt>
                <c:pt idx="6">
                  <c:v>0.461255094869993</c:v>
                </c:pt>
                <c:pt idx="7">
                  <c:v>0.48333331037740918</c:v>
                </c:pt>
                <c:pt idx="8">
                  <c:v>0.48333152173913041</c:v>
                </c:pt>
                <c:pt idx="9">
                  <c:v>0.48333320028631716</c:v>
                </c:pt>
                <c:pt idx="10">
                  <c:v>0.48333282185054471</c:v>
                </c:pt>
                <c:pt idx="11">
                  <c:v>0.48330769230769233</c:v>
                </c:pt>
                <c:pt idx="12">
                  <c:v>0.49504385539833301</c:v>
                </c:pt>
                <c:pt idx="13">
                  <c:v>0.48332628015234869</c:v>
                </c:pt>
                <c:pt idx="14">
                  <c:v>0.48332727272727272</c:v>
                </c:pt>
                <c:pt idx="15">
                  <c:v>0.48333333333333334</c:v>
                </c:pt>
                <c:pt idx="16">
                  <c:v>0.48333333333333334</c:v>
                </c:pt>
                <c:pt idx="17">
                  <c:v>0.4833294117647059</c:v>
                </c:pt>
              </c:numCache>
            </c:numRef>
          </c:val>
        </c:ser>
        <c:ser>
          <c:idx val="6"/>
          <c:order val="6"/>
          <c:tx>
            <c:strRef>
              <c:f>Foglio2!$H$1</c:f>
              <c:strCache>
                <c:ptCount val="1"/>
                <c:pt idx="0">
                  <c:v>% funds on hold now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3.1509121061359849E-2"/>
                  <c:y val="-5.847953216374268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1.658374792703151E-2"/>
                  <c:y val="-3.654970760233921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Foglio2!$A$2:$A$19</c:f>
              <c:strCache>
                <c:ptCount val="18"/>
                <c:pt idx="0">
                  <c:v>CNAO</c:v>
                </c:pt>
                <c:pt idx="1">
                  <c:v>BEVATECH </c:v>
                </c:pt>
                <c:pt idx="2">
                  <c:v>CEA</c:v>
                </c:pt>
                <c:pt idx="3">
                  <c:v>CERN</c:v>
                </c:pt>
                <c:pt idx="4">
                  <c:v>CIEMAT</c:v>
                </c:pt>
                <c:pt idx="5">
                  <c:v>COSYLAB</c:v>
                </c:pt>
                <c:pt idx="6">
                  <c:v>GSI</c:v>
                </c:pt>
                <c:pt idx="7">
                  <c:v>UKHD/HIT</c:v>
                </c:pt>
                <c:pt idx="8">
                  <c:v>INFN</c:v>
                </c:pt>
                <c:pt idx="9">
                  <c:v>MEDA</c:v>
                </c:pt>
                <c:pt idx="10">
                  <c:v>MARBURG</c:v>
                </c:pt>
                <c:pt idx="11">
                  <c:v>PSI</c:v>
                </c:pt>
                <c:pt idx="12">
                  <c:v>SEEIIST</c:v>
                </c:pt>
                <c:pt idx="13">
                  <c:v>MALTA</c:v>
                </c:pt>
                <c:pt idx="14">
                  <c:v>UNI MARBURG</c:v>
                </c:pt>
                <c:pt idx="15">
                  <c:v>UPPSALA</c:v>
                </c:pt>
                <c:pt idx="16">
                  <c:v>WIGNER</c:v>
                </c:pt>
                <c:pt idx="17">
                  <c:v>RIGA</c:v>
                </c:pt>
              </c:strCache>
            </c:strRef>
          </c:cat>
          <c:val>
            <c:numRef>
              <c:f>Foglio2!$H$2:$H$19</c:f>
              <c:numCache>
                <c:formatCode>0.00%</c:formatCode>
                <c:ptCount val="18"/>
                <c:pt idx="0">
                  <c:v>0.48333384866603701</c:v>
                </c:pt>
                <c:pt idx="1">
                  <c:v>1</c:v>
                </c:pt>
                <c:pt idx="2">
                  <c:v>0.48333333333333334</c:v>
                </c:pt>
                <c:pt idx="3">
                  <c:v>0.85</c:v>
                </c:pt>
                <c:pt idx="4">
                  <c:v>0.85</c:v>
                </c:pt>
                <c:pt idx="5">
                  <c:v>0.85</c:v>
                </c:pt>
                <c:pt idx="6">
                  <c:v>0.85</c:v>
                </c:pt>
                <c:pt idx="7">
                  <c:v>0.48333331037740918</c:v>
                </c:pt>
                <c:pt idx="8">
                  <c:v>0.91086690217391308</c:v>
                </c:pt>
                <c:pt idx="9">
                  <c:v>0.48333320028631716</c:v>
                </c:pt>
                <c:pt idx="10">
                  <c:v>0.48333282185054471</c:v>
                </c:pt>
                <c:pt idx="11">
                  <c:v>0.48330769230769233</c:v>
                </c:pt>
                <c:pt idx="12">
                  <c:v>0.85</c:v>
                </c:pt>
                <c:pt idx="13">
                  <c:v>0.85</c:v>
                </c:pt>
                <c:pt idx="14">
                  <c:v>0.48332727272727272</c:v>
                </c:pt>
                <c:pt idx="15">
                  <c:v>0.48333333333333334</c:v>
                </c:pt>
                <c:pt idx="16">
                  <c:v>0.85</c:v>
                </c:pt>
                <c:pt idx="17">
                  <c:v>0.85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18093680"/>
        <c:axId val="1468666784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Foglio2!$B$1</c15:sqref>
                        </c15:formulaRef>
                      </c:ext>
                    </c:extLst>
                    <c:strCache>
                      <c:ptCount val="1"/>
                      <c:pt idx="0">
                        <c:v>MGA PA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Foglio2!$A$2:$A$19</c15:sqref>
                        </c15:formulaRef>
                      </c:ext>
                    </c:extLst>
                    <c:strCache>
                      <c:ptCount val="18"/>
                      <c:pt idx="0">
                        <c:v>CNAO</c:v>
                      </c:pt>
                      <c:pt idx="1">
                        <c:v>BEVATECH </c:v>
                      </c:pt>
                      <c:pt idx="2">
                        <c:v>CEA</c:v>
                      </c:pt>
                      <c:pt idx="3">
                        <c:v>CERN</c:v>
                      </c:pt>
                      <c:pt idx="4">
                        <c:v>CIEMAT</c:v>
                      </c:pt>
                      <c:pt idx="5">
                        <c:v>COSYLAB</c:v>
                      </c:pt>
                      <c:pt idx="6">
                        <c:v>GSI</c:v>
                      </c:pt>
                      <c:pt idx="7">
                        <c:v>UKHD/HIT</c:v>
                      </c:pt>
                      <c:pt idx="8">
                        <c:v>INFN</c:v>
                      </c:pt>
                      <c:pt idx="9">
                        <c:v>MEDA</c:v>
                      </c:pt>
                      <c:pt idx="10">
                        <c:v>MARBURG</c:v>
                      </c:pt>
                      <c:pt idx="11">
                        <c:v>PSI</c:v>
                      </c:pt>
                      <c:pt idx="12">
                        <c:v>SEEIIST</c:v>
                      </c:pt>
                      <c:pt idx="13">
                        <c:v>MALTA</c:v>
                      </c:pt>
                      <c:pt idx="14">
                        <c:v>UNI MARBURG</c:v>
                      </c:pt>
                      <c:pt idx="15">
                        <c:v>UPPSALA</c:v>
                      </c:pt>
                      <c:pt idx="16">
                        <c:v>WIGNER</c:v>
                      </c:pt>
                      <c:pt idx="17">
                        <c:v>RIGA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Foglio2!$B$2:$B$19</c15:sqref>
                        </c15:formulaRef>
                      </c:ext>
                    </c:extLst>
                    <c:numCache>
                      <c:formatCode>_("€"* #,##0.00_);_("€"* \(#,##0.00\);_("€"* "-"??_);_(@_)</c:formatCode>
                      <c:ptCount val="18"/>
                      <c:pt idx="0">
                        <c:v>857051.5</c:v>
                      </c:pt>
                      <c:pt idx="1">
                        <c:v>100000</c:v>
                      </c:pt>
                      <c:pt idx="2">
                        <c:v>87000</c:v>
                      </c:pt>
                      <c:pt idx="3">
                        <c:v>329500</c:v>
                      </c:pt>
                      <c:pt idx="4">
                        <c:v>65000</c:v>
                      </c:pt>
                      <c:pt idx="5">
                        <c:v>158562.5</c:v>
                      </c:pt>
                      <c:pt idx="6">
                        <c:v>711500</c:v>
                      </c:pt>
                      <c:pt idx="7">
                        <c:v>726029</c:v>
                      </c:pt>
                      <c:pt idx="8">
                        <c:v>184000</c:v>
                      </c:pt>
                      <c:pt idx="9">
                        <c:v>375807</c:v>
                      </c:pt>
                      <c:pt idx="10">
                        <c:v>325850</c:v>
                      </c:pt>
                      <c:pt idx="11">
                        <c:v>13000</c:v>
                      </c:pt>
                      <c:pt idx="12">
                        <c:v>825440</c:v>
                      </c:pt>
                      <c:pt idx="13">
                        <c:v>47260</c:v>
                      </c:pt>
                      <c:pt idx="14">
                        <c:v>55000</c:v>
                      </c:pt>
                      <c:pt idx="15">
                        <c:v>36000</c:v>
                      </c:pt>
                      <c:pt idx="16">
                        <c:v>18000</c:v>
                      </c:pt>
                      <c:pt idx="17">
                        <c:v>85000</c:v>
                      </c:pt>
                    </c:numCache>
                  </c:numRef>
                </c:val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Foglio2!$C$1</c15:sqref>
                        </c15:formulaRef>
                      </c:ext>
                    </c:extLst>
                    <c:strCache>
                      <c:ptCount val="1"/>
                      <c:pt idx="0">
                        <c:v>1RP declared costs</c:v>
                      </c:pt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Foglio2!$A$2:$A$19</c15:sqref>
                        </c15:formulaRef>
                      </c:ext>
                    </c:extLst>
                    <c:strCache>
                      <c:ptCount val="18"/>
                      <c:pt idx="0">
                        <c:v>CNAO</c:v>
                      </c:pt>
                      <c:pt idx="1">
                        <c:v>BEVATECH </c:v>
                      </c:pt>
                      <c:pt idx="2">
                        <c:v>CEA</c:v>
                      </c:pt>
                      <c:pt idx="3">
                        <c:v>CERN</c:v>
                      </c:pt>
                      <c:pt idx="4">
                        <c:v>CIEMAT</c:v>
                      </c:pt>
                      <c:pt idx="5">
                        <c:v>COSYLAB</c:v>
                      </c:pt>
                      <c:pt idx="6">
                        <c:v>GSI</c:v>
                      </c:pt>
                      <c:pt idx="7">
                        <c:v>UKHD/HIT</c:v>
                      </c:pt>
                      <c:pt idx="8">
                        <c:v>INFN</c:v>
                      </c:pt>
                      <c:pt idx="9">
                        <c:v>MEDA</c:v>
                      </c:pt>
                      <c:pt idx="10">
                        <c:v>MARBURG</c:v>
                      </c:pt>
                      <c:pt idx="11">
                        <c:v>PSI</c:v>
                      </c:pt>
                      <c:pt idx="12">
                        <c:v>SEEIIST</c:v>
                      </c:pt>
                      <c:pt idx="13">
                        <c:v>MALTA</c:v>
                      </c:pt>
                      <c:pt idx="14">
                        <c:v>UNI MARBURG</c:v>
                      </c:pt>
                      <c:pt idx="15">
                        <c:v>UPPSALA</c:v>
                      </c:pt>
                      <c:pt idx="16">
                        <c:v>WIGNER</c:v>
                      </c:pt>
                      <c:pt idx="17">
                        <c:v>RIGA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Foglio2!$C$2:$C$19</c15:sqref>
                        </c15:formulaRef>
                      </c:ext>
                    </c:extLst>
                    <c:numCache>
                      <c:formatCode>_("€"* #,##0.00_);_("€"* \(#,##0.00\);_("€"* "-"??_);_(@_)</c:formatCode>
                      <c:ptCount val="18"/>
                      <c:pt idx="0">
                        <c:v>180510.76</c:v>
                      </c:pt>
                      <c:pt idx="1">
                        <c:v>101690.88</c:v>
                      </c:pt>
                      <c:pt idx="2">
                        <c:v>3872.81</c:v>
                      </c:pt>
                      <c:pt idx="3">
                        <c:v>164954.07999999999</c:v>
                      </c:pt>
                      <c:pt idx="4">
                        <c:v>18511.650000000001</c:v>
                      </c:pt>
                      <c:pt idx="5">
                        <c:v>68492</c:v>
                      </c:pt>
                      <c:pt idx="6">
                        <c:v>209167.39</c:v>
                      </c:pt>
                      <c:pt idx="7">
                        <c:v>120044.65</c:v>
                      </c:pt>
                      <c:pt idx="8">
                        <c:v>167599.51</c:v>
                      </c:pt>
                      <c:pt idx="9">
                        <c:v>39915.9</c:v>
                      </c:pt>
                      <c:pt idx="10">
                        <c:v>0</c:v>
                      </c:pt>
                      <c:pt idx="11">
                        <c:v>2854.15</c:v>
                      </c:pt>
                      <c:pt idx="12">
                        <c:v>341568.56</c:v>
                      </c:pt>
                      <c:pt idx="13">
                        <c:v>16832.25</c:v>
                      </c:pt>
                      <c:pt idx="14">
                        <c:v>6453.48</c:v>
                      </c:pt>
                      <c:pt idx="15">
                        <c:v>3576.35</c:v>
                      </c:pt>
                      <c:pt idx="16">
                        <c:v>5144.28</c:v>
                      </c:pt>
                      <c:pt idx="17">
                        <c:v>63287.34</c:v>
                      </c:pt>
                    </c:numCache>
                  </c:numRef>
                </c:val>
              </c15:ser>
            </c15:filteredBarSeries>
            <c15:filteredBa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Foglio2!$F$1</c15:sqref>
                        </c15:formulaRef>
                      </c:ext>
                    </c:extLst>
                    <c:strCache>
                      <c:ptCount val="1"/>
                      <c:pt idx="0">
                        <c:v>First Interim Payment</c:v>
                      </c:pt>
                    </c:strCache>
                  </c:strRef>
                </c:tx>
                <c:spPr>
                  <a:solidFill>
                    <a:schemeClr val="accent5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Foglio2!$A$2:$A$19</c15:sqref>
                        </c15:formulaRef>
                      </c:ext>
                    </c:extLst>
                    <c:strCache>
                      <c:ptCount val="18"/>
                      <c:pt idx="0">
                        <c:v>CNAO</c:v>
                      </c:pt>
                      <c:pt idx="1">
                        <c:v>BEVATECH </c:v>
                      </c:pt>
                      <c:pt idx="2">
                        <c:v>CEA</c:v>
                      </c:pt>
                      <c:pt idx="3">
                        <c:v>CERN</c:v>
                      </c:pt>
                      <c:pt idx="4">
                        <c:v>CIEMAT</c:v>
                      </c:pt>
                      <c:pt idx="5">
                        <c:v>COSYLAB</c:v>
                      </c:pt>
                      <c:pt idx="6">
                        <c:v>GSI</c:v>
                      </c:pt>
                      <c:pt idx="7">
                        <c:v>UKHD/HIT</c:v>
                      </c:pt>
                      <c:pt idx="8">
                        <c:v>INFN</c:v>
                      </c:pt>
                      <c:pt idx="9">
                        <c:v>MEDA</c:v>
                      </c:pt>
                      <c:pt idx="10">
                        <c:v>MARBURG</c:v>
                      </c:pt>
                      <c:pt idx="11">
                        <c:v>PSI</c:v>
                      </c:pt>
                      <c:pt idx="12">
                        <c:v>SEEIIST</c:v>
                      </c:pt>
                      <c:pt idx="13">
                        <c:v>MALTA</c:v>
                      </c:pt>
                      <c:pt idx="14">
                        <c:v>UNI MARBURG</c:v>
                      </c:pt>
                      <c:pt idx="15">
                        <c:v>UPPSALA</c:v>
                      </c:pt>
                      <c:pt idx="16">
                        <c:v>WIGNER</c:v>
                      </c:pt>
                      <c:pt idx="17">
                        <c:v>RIGA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Foglio2!$F$2:$F$19</c15:sqref>
                        </c15:formulaRef>
                      </c:ext>
                    </c:extLst>
                    <c:numCache>
                      <c:formatCode>_("€"* #,##0.00_);_("€"* \(#,##0.00\);_("€"* "-"??_);_(@_)</c:formatCode>
                      <c:ptCount val="18"/>
                      <c:pt idx="0">
                        <c:v>0</c:v>
                      </c:pt>
                      <c:pt idx="1">
                        <c:v>51667</c:v>
                      </c:pt>
                      <c:pt idx="2">
                        <c:v>0</c:v>
                      </c:pt>
                      <c:pt idx="3">
                        <c:v>114775</c:v>
                      </c:pt>
                      <c:pt idx="4">
                        <c:v>23833</c:v>
                      </c:pt>
                      <c:pt idx="5">
                        <c:v>58139.125</c:v>
                      </c:pt>
                      <c:pt idx="6">
                        <c:v>276592</c:v>
                      </c:pt>
                      <c:pt idx="7">
                        <c:v>0</c:v>
                      </c:pt>
                      <c:pt idx="8">
                        <c:v>78666.510000000009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0</c:v>
                      </c:pt>
                      <c:pt idx="12">
                        <c:v>292995</c:v>
                      </c:pt>
                      <c:pt idx="13">
                        <c:v>17329</c:v>
                      </c:pt>
                      <c:pt idx="14">
                        <c:v>0</c:v>
                      </c:pt>
                      <c:pt idx="15">
                        <c:v>0</c:v>
                      </c:pt>
                      <c:pt idx="16">
                        <c:v>6600</c:v>
                      </c:pt>
                      <c:pt idx="17">
                        <c:v>31167</c:v>
                      </c:pt>
                    </c:numCache>
                  </c:numRef>
                </c:val>
              </c15:ser>
            </c15:filteredBarSeries>
            <c15:filteredBa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Foglio2!$G$1</c15:sqref>
                        </c15:formulaRef>
                      </c:ext>
                    </c:extLst>
                    <c:strCache>
                      <c:ptCount val="1"/>
                      <c:pt idx="0">
                        <c:v>Funds on Hold now</c:v>
                      </c:pt>
                    </c:strCache>
                  </c:strRef>
                </c:tx>
                <c:spPr>
                  <a:solidFill>
                    <a:schemeClr val="accent6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Foglio2!$A$2:$A$19</c15:sqref>
                        </c15:formulaRef>
                      </c:ext>
                    </c:extLst>
                    <c:strCache>
                      <c:ptCount val="18"/>
                      <c:pt idx="0">
                        <c:v>CNAO</c:v>
                      </c:pt>
                      <c:pt idx="1">
                        <c:v>BEVATECH </c:v>
                      </c:pt>
                      <c:pt idx="2">
                        <c:v>CEA</c:v>
                      </c:pt>
                      <c:pt idx="3">
                        <c:v>CERN</c:v>
                      </c:pt>
                      <c:pt idx="4">
                        <c:v>CIEMAT</c:v>
                      </c:pt>
                      <c:pt idx="5">
                        <c:v>COSYLAB</c:v>
                      </c:pt>
                      <c:pt idx="6">
                        <c:v>GSI</c:v>
                      </c:pt>
                      <c:pt idx="7">
                        <c:v>UKHD/HIT</c:v>
                      </c:pt>
                      <c:pt idx="8">
                        <c:v>INFN</c:v>
                      </c:pt>
                      <c:pt idx="9">
                        <c:v>MEDA</c:v>
                      </c:pt>
                      <c:pt idx="10">
                        <c:v>MARBURG</c:v>
                      </c:pt>
                      <c:pt idx="11">
                        <c:v>PSI</c:v>
                      </c:pt>
                      <c:pt idx="12">
                        <c:v>SEEIIST</c:v>
                      </c:pt>
                      <c:pt idx="13">
                        <c:v>MALTA</c:v>
                      </c:pt>
                      <c:pt idx="14">
                        <c:v>UNI MARBURG</c:v>
                      </c:pt>
                      <c:pt idx="15">
                        <c:v>UPPSALA</c:v>
                      </c:pt>
                      <c:pt idx="16">
                        <c:v>WIGNER</c:v>
                      </c:pt>
                      <c:pt idx="17">
                        <c:v>RIGA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Foglio2!$G$2:$G$19</c15:sqref>
                        </c15:formulaRef>
                      </c:ext>
                    </c:extLst>
                    <c:numCache>
                      <c:formatCode>_("€"* #,##0.00_);_("€"* \(#,##0.00\);_("€"* "-"??_);_(@_)</c:formatCode>
                      <c:ptCount val="18"/>
                      <c:pt idx="0">
                        <c:v>414242</c:v>
                      </c:pt>
                      <c:pt idx="1">
                        <c:v>100000</c:v>
                      </c:pt>
                      <c:pt idx="2">
                        <c:v>42050</c:v>
                      </c:pt>
                      <c:pt idx="3">
                        <c:v>280075</c:v>
                      </c:pt>
                      <c:pt idx="4">
                        <c:v>55250</c:v>
                      </c:pt>
                      <c:pt idx="5">
                        <c:v>134778.125</c:v>
                      </c:pt>
                      <c:pt idx="6">
                        <c:v>604775</c:v>
                      </c:pt>
                      <c:pt idx="7">
                        <c:v>350914</c:v>
                      </c:pt>
                      <c:pt idx="8">
                        <c:v>167599.51</c:v>
                      </c:pt>
                      <c:pt idx="9">
                        <c:v>181640</c:v>
                      </c:pt>
                      <c:pt idx="10">
                        <c:v>157494</c:v>
                      </c:pt>
                      <c:pt idx="11">
                        <c:v>6283</c:v>
                      </c:pt>
                      <c:pt idx="12">
                        <c:v>701624</c:v>
                      </c:pt>
                      <c:pt idx="13">
                        <c:v>40171</c:v>
                      </c:pt>
                      <c:pt idx="14">
                        <c:v>26583</c:v>
                      </c:pt>
                      <c:pt idx="15">
                        <c:v>17400</c:v>
                      </c:pt>
                      <c:pt idx="16">
                        <c:v>15300</c:v>
                      </c:pt>
                      <c:pt idx="17">
                        <c:v>72250</c:v>
                      </c:pt>
                    </c:numCache>
                  </c:numRef>
                </c:val>
              </c15:ser>
            </c15:filteredBarSeries>
          </c:ext>
        </c:extLst>
      </c:barChart>
      <c:catAx>
        <c:axId val="2018093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8666784"/>
        <c:crosses val="autoZero"/>
        <c:auto val="1"/>
        <c:lblAlgn val="ctr"/>
        <c:lblOffset val="100"/>
        <c:noMultiLvlLbl val="0"/>
      </c:catAx>
      <c:valAx>
        <c:axId val="1468666784"/>
        <c:scaling>
          <c:orientation val="minMax"/>
        </c:scaling>
        <c:delete val="1"/>
        <c:axPos val="l"/>
        <c:numFmt formatCode="0.00%" sourceLinked="1"/>
        <c:majorTickMark val="none"/>
        <c:minorTickMark val="none"/>
        <c:tickLblPos val="nextTo"/>
        <c:crossAx val="2018093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0.02473</cdr:x>
      <cdr:y>0.45586</cdr:y>
    </cdr:from>
    <cdr:to>
      <cdr:x>0.97861</cdr:x>
      <cdr:y>0.45586</cdr:y>
    </cdr:to>
    <cdr:cxnSp macro="">
      <cdr:nvCxnSpPr>
        <cdr:cNvPr id="3" name="Connettore 1 2"/>
        <cdr:cNvCxnSpPr/>
      </cdr:nvCxnSpPr>
      <cdr:spPr>
        <a:xfrm xmlns:a="http://schemas.openxmlformats.org/drawingml/2006/main">
          <a:off x="201706" y="1928481"/>
          <a:ext cx="7781365" cy="0"/>
        </a:xfrm>
        <a:prstGeom xmlns:a="http://schemas.openxmlformats.org/drawingml/2006/main" prst="line">
          <a:avLst/>
        </a:prstGeom>
        <a:ln xmlns:a="http://schemas.openxmlformats.org/drawingml/2006/main" w="38100">
          <a:prstDash val="sysDash"/>
        </a:ln>
      </cdr:spPr>
      <cdr:style>
        <a:lnRef xmlns:a="http://schemas.openxmlformats.org/drawingml/2006/main" idx="1">
          <a:schemeClr val="accent4"/>
        </a:lnRef>
        <a:fillRef xmlns:a="http://schemas.openxmlformats.org/drawingml/2006/main" idx="0">
          <a:schemeClr val="accent4"/>
        </a:fillRef>
        <a:effectRef xmlns:a="http://schemas.openxmlformats.org/drawingml/2006/main" idx="0">
          <a:schemeClr val="accent4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5AF4ED-EE5A-4758-9024-6DD1B4B3B1F7}" type="datetimeFigureOut">
              <a:rPr lang="it-IT" smtClean="0"/>
              <a:t>24/06/2023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6E1DF1-DA0F-459F-AAEB-02996ED170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448936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594468-2B87-4B1B-8A43-9440FF57C1C7}" type="datetimeFigureOut">
              <a:rPr lang="it-IT" smtClean="0"/>
              <a:t>24/06/2023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EB1CD6-FF77-4E90-85A7-D8FB7912EC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753883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85497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122362"/>
            <a:ext cx="7772400" cy="3159003"/>
          </a:xfrm>
        </p:spPr>
        <p:txBody>
          <a:bodyPr anchor="b">
            <a:norm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4000" b="1" kern="1200" spc="-51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4419600"/>
            <a:ext cx="7772400" cy="838200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buNone/>
              <a:defRPr lang="en-US" sz="2400" cap="all" spc="200" baseline="0" dirty="0">
                <a:solidFill>
                  <a:schemeClr val="tx2"/>
                </a:solidFill>
                <a:latin typeface="+mj-lt"/>
              </a:defRPr>
            </a:lvl1pPr>
          </a:lstStyle>
          <a:p>
            <a:pPr marL="0" lvl="0" indent="0" defTabSz="914309"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it-IT" dirty="0" smtClean="0"/>
              <a:t>AUTHOR NAME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432551"/>
            <a:ext cx="30861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it-IT" dirty="0"/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3499" y="34621"/>
            <a:ext cx="2077002" cy="1038833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791" y="5670000"/>
            <a:ext cx="5042417" cy="586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28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442076"/>
            <a:ext cx="30861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493916" y="5606472"/>
            <a:ext cx="1384915" cy="749879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205" y="5742592"/>
            <a:ext cx="4108465" cy="477638"/>
          </a:xfrm>
          <a:prstGeom prst="rect">
            <a:avLst/>
          </a:prstGeom>
        </p:spPr>
      </p:pic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628650" y="6442076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900" kern="120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7F50668-7C7A-4E04-AF8E-2281C5E456CB}" type="datetime1">
              <a:rPr lang="it-IT" smtClean="0"/>
              <a:pPr/>
              <a:t>24/06/2023</a:t>
            </a:fld>
            <a:endParaRPr lang="it-IT" dirty="0"/>
          </a:p>
        </p:txBody>
      </p:sp>
      <p:sp>
        <p:nvSpPr>
          <p:cNvPr id="9" name="Slide Number Placeholder 4"/>
          <p:cNvSpPr txBox="1">
            <a:spLocks/>
          </p:cNvSpPr>
          <p:nvPr userDrawn="1"/>
        </p:nvSpPr>
        <p:spPr>
          <a:xfrm>
            <a:off x="7516437" y="6442075"/>
            <a:ext cx="1312025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309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E41927E-02D3-48FC-A7AE-9ADDEF39952D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6735384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3878867"/>
          </a:xfrm>
        </p:spPr>
        <p:txBody>
          <a:bodyPr>
            <a:normAutofit/>
          </a:bodyPr>
          <a:lstStyle>
            <a:lvl1pPr algn="l" defTabSz="914309" rtl="0" eaLnBrk="1" latinLnBrk="0" hangingPunct="1">
              <a:lnSpc>
                <a:spcPct val="90000"/>
              </a:lnSpc>
              <a:buClr>
                <a:schemeClr val="accent1"/>
              </a:buClr>
              <a:buFont typeface="Calibri" panose="020F0502020204030204" pitchFamily="34" charset="0"/>
              <a:defRPr lang="it-IT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algn="l" defTabSz="914309" rtl="0" eaLnBrk="1" latinLnBrk="0" hangingPunct="1">
              <a:lnSpc>
                <a:spcPct val="90000"/>
              </a:lnSpc>
              <a:buClr>
                <a:schemeClr val="accent1"/>
              </a:buClr>
              <a:buFont typeface="Calibri" panose="020F0502020204030204" pitchFamily="34" charset="0"/>
              <a:defRPr lang="it-IT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algn="l" defTabSz="914309" rtl="0" eaLnBrk="1" latinLnBrk="0" hangingPunct="1">
              <a:lnSpc>
                <a:spcPct val="90000"/>
              </a:lnSpc>
              <a:buClr>
                <a:schemeClr val="accent1"/>
              </a:buClr>
              <a:buFont typeface="Calibri" panose="020F0502020204030204" pitchFamily="34" charset="0"/>
              <a:defRPr lang="it-IT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algn="l" defTabSz="914309" rtl="0" eaLnBrk="1" latinLnBrk="0" hangingPunct="1">
              <a:lnSpc>
                <a:spcPct val="90000"/>
              </a:lnSpc>
              <a:buClr>
                <a:schemeClr val="accent1"/>
              </a:buClr>
              <a:buFont typeface="Calibri" panose="020F0502020204030204" pitchFamily="34" charset="0"/>
              <a:defRPr lang="it-IT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algn="l" defTabSz="914309" rtl="0" eaLnBrk="1" latinLnBrk="0" hangingPunct="1">
              <a:lnSpc>
                <a:spcPct val="90000"/>
              </a:lnSpc>
              <a:buClr>
                <a:schemeClr val="accent1"/>
              </a:buClr>
              <a:buFont typeface="Calibri" panose="020F0502020204030204" pitchFamily="34" charset="0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480176"/>
            <a:ext cx="30861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628650" y="6442076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900" kern="120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7F50668-7C7A-4E04-AF8E-2281C5E456CB}" type="datetime1">
              <a:rPr lang="it-IT" smtClean="0"/>
              <a:pPr/>
              <a:t>24/06/2023</a:t>
            </a:fld>
            <a:endParaRPr lang="it-IT" dirty="0"/>
          </a:p>
        </p:txBody>
      </p:sp>
      <p:sp>
        <p:nvSpPr>
          <p:cNvPr id="10" name="Slide Number Placeholder 4"/>
          <p:cNvSpPr txBox="1">
            <a:spLocks/>
          </p:cNvSpPr>
          <p:nvPr userDrawn="1"/>
        </p:nvSpPr>
        <p:spPr>
          <a:xfrm>
            <a:off x="7516437" y="6442075"/>
            <a:ext cx="1312025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309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E41927E-02D3-48FC-A7AE-9ADDEF39952D}" type="slidenum">
              <a:rPr lang="it-IT" smtClean="0"/>
              <a:t>‹N›</a:t>
            </a:fld>
            <a:endParaRPr lang="it-IT" dirty="0"/>
          </a:p>
        </p:txBody>
      </p:sp>
      <p:pic>
        <p:nvPicPr>
          <p:cNvPr id="11" name="Immagin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493916" y="5606472"/>
            <a:ext cx="1384915" cy="749879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205" y="574259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049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442076"/>
            <a:ext cx="30861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8" name="Segnaposto testo 3"/>
          <p:cNvSpPr>
            <a:spLocks noGrp="1"/>
          </p:cNvSpPr>
          <p:nvPr>
            <p:ph type="body" sz="half" idx="13"/>
          </p:nvPr>
        </p:nvSpPr>
        <p:spPr>
          <a:xfrm>
            <a:off x="628650" y="1825625"/>
            <a:ext cx="3411329" cy="3780847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55" indent="0">
              <a:buNone/>
              <a:defRPr sz="1400"/>
            </a:lvl2pPr>
            <a:lvl3pPr marL="914309" indent="0">
              <a:buNone/>
              <a:defRPr sz="1200"/>
            </a:lvl3pPr>
            <a:lvl4pPr marL="1371464" indent="0">
              <a:buNone/>
              <a:defRPr sz="1000"/>
            </a:lvl4pPr>
            <a:lvl5pPr marL="1828618" indent="0">
              <a:buNone/>
              <a:defRPr sz="1000"/>
            </a:lvl5pPr>
            <a:lvl6pPr marL="2285774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5" indent="0">
              <a:buNone/>
              <a:defRPr sz="10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</p:txBody>
      </p:sp>
      <p:sp>
        <p:nvSpPr>
          <p:cNvPr id="9" name="Segnaposto immagine 2"/>
          <p:cNvSpPr>
            <a:spLocks noGrp="1"/>
          </p:cNvSpPr>
          <p:nvPr>
            <p:ph type="pic" idx="1"/>
          </p:nvPr>
        </p:nvSpPr>
        <p:spPr>
          <a:xfrm>
            <a:off x="4270771" y="1825625"/>
            <a:ext cx="4244580" cy="3780847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55" indent="0">
              <a:buNone/>
              <a:defRPr sz="2800"/>
            </a:lvl2pPr>
            <a:lvl3pPr marL="914309" indent="0">
              <a:buNone/>
              <a:defRPr sz="2400"/>
            </a:lvl3pPr>
            <a:lvl4pPr marL="1371464" indent="0">
              <a:buNone/>
              <a:defRPr sz="2000"/>
            </a:lvl4pPr>
            <a:lvl5pPr marL="1828618" indent="0">
              <a:buNone/>
              <a:defRPr sz="2000"/>
            </a:lvl5pPr>
            <a:lvl6pPr marL="2285774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5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628650" y="6442076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900" kern="120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7F50668-7C7A-4E04-AF8E-2281C5E456CB}" type="datetime1">
              <a:rPr lang="it-IT" smtClean="0"/>
              <a:pPr/>
              <a:t>24/06/2023</a:t>
            </a:fld>
            <a:endParaRPr lang="it-IT" dirty="0"/>
          </a:p>
        </p:txBody>
      </p:sp>
      <p:sp>
        <p:nvSpPr>
          <p:cNvPr id="11" name="Slide Number Placeholder 4"/>
          <p:cNvSpPr txBox="1">
            <a:spLocks/>
          </p:cNvSpPr>
          <p:nvPr userDrawn="1"/>
        </p:nvSpPr>
        <p:spPr>
          <a:xfrm>
            <a:off x="7516437" y="6442075"/>
            <a:ext cx="1312025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309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E41927E-02D3-48FC-A7AE-9ADDEF39952D}" type="slidenum">
              <a:rPr lang="it-IT" smtClean="0"/>
              <a:t>‹N›</a:t>
            </a:fld>
            <a:endParaRPr lang="it-IT" dirty="0"/>
          </a:p>
        </p:txBody>
      </p:sp>
      <p:pic>
        <p:nvPicPr>
          <p:cNvPr id="12" name="Immagin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493916" y="5606472"/>
            <a:ext cx="1384915" cy="749879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205" y="574259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4103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666750" y="1651258"/>
            <a:ext cx="7867650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1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THANK YOU</a:t>
            </a:r>
            <a:endParaRPr lang="en-US" dirty="0"/>
          </a:p>
        </p:txBody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493916" y="5606472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205" y="574259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843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05B72-CDB5-471B-90E1-8628FBCC4A23}" type="datetime1">
              <a:rPr lang="it-IT" smtClean="0"/>
              <a:t>24/06/2023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F2E69-F918-4664-80AD-83D9A825D66E}" type="slidenum">
              <a:rPr lang="it-IT" smtClean="0"/>
              <a:t>‹N›</a:t>
            </a:fld>
            <a:endParaRPr lang="it-IT"/>
          </a:p>
        </p:txBody>
      </p:sp>
      <p:sp>
        <p:nvSpPr>
          <p:cNvPr id="7" name="Rectangle 6"/>
          <p:cNvSpPr/>
          <p:nvPr userDrawn="1"/>
        </p:nvSpPr>
        <p:spPr>
          <a:xfrm>
            <a:off x="1" y="6400800"/>
            <a:ext cx="9143999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8"/>
          <p:cNvSpPr/>
          <p:nvPr userDrawn="1"/>
        </p:nvSpPr>
        <p:spPr>
          <a:xfrm>
            <a:off x="7" y="6334316"/>
            <a:ext cx="9144000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-3019425" y="5694362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900" kern="120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7F50668-7C7A-4E04-AF8E-2281C5E456CB}" type="datetime1">
              <a:rPr lang="it-IT" smtClean="0"/>
              <a:pPr/>
              <a:t>24/06/2023</a:t>
            </a:fld>
            <a:endParaRPr lang="it-IT" dirty="0"/>
          </a:p>
        </p:txBody>
      </p:sp>
      <p:sp>
        <p:nvSpPr>
          <p:cNvPr id="10" name="Rectangle 8"/>
          <p:cNvSpPr/>
          <p:nvPr userDrawn="1"/>
        </p:nvSpPr>
        <p:spPr>
          <a:xfrm>
            <a:off x="-1" y="6305866"/>
            <a:ext cx="9144000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4"/>
          <p:cNvSpPr txBox="1">
            <a:spLocks/>
          </p:cNvSpPr>
          <p:nvPr userDrawn="1"/>
        </p:nvSpPr>
        <p:spPr>
          <a:xfrm>
            <a:off x="-2170488" y="5125748"/>
            <a:ext cx="1312025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309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E41927E-02D3-48FC-A7AE-9ADDEF39952D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92292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2" r:id="rId3"/>
    <p:sldLayoutId id="2147483664" r:id="rId4"/>
    <p:sldLayoutId id="2147483667" r:id="rId5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30382" y="2563091"/>
            <a:ext cx="7772400" cy="644547"/>
          </a:xfrm>
        </p:spPr>
        <p:txBody>
          <a:bodyPr>
            <a:noAutofit/>
          </a:bodyPr>
          <a:lstStyle/>
          <a:p>
            <a:r>
              <a:rPr lang="it-IT" dirty="0" smtClean="0">
                <a:solidFill>
                  <a:srgbClr val="00B0F0"/>
                </a:solidFill>
              </a:rPr>
              <a:t>Financial Management</a:t>
            </a:r>
            <a:br>
              <a:rPr lang="it-IT" dirty="0" smtClean="0">
                <a:solidFill>
                  <a:srgbClr val="00B0F0"/>
                </a:solidFill>
              </a:rPr>
            </a:br>
            <a:r>
              <a:rPr lang="it-IT" sz="2000" dirty="0" err="1" smtClean="0">
                <a:solidFill>
                  <a:srgbClr val="00B0F0"/>
                </a:solidFill>
              </a:rPr>
              <a:t>HITRI</a:t>
            </a:r>
            <a:r>
              <a:rPr lang="it-IT" sz="2000" i="1" dirty="0" err="1" smtClean="0">
                <a:solidFill>
                  <a:srgbClr val="00B0F0"/>
                </a:solidFill>
              </a:rPr>
              <a:t>plus</a:t>
            </a:r>
            <a:r>
              <a:rPr lang="it-IT" sz="2000" dirty="0" smtClean="0">
                <a:solidFill>
                  <a:srgbClr val="00B0F0"/>
                </a:solidFill>
              </a:rPr>
              <a:t> Third General Assembly in Riga, </a:t>
            </a:r>
            <a:r>
              <a:rPr lang="it-IT" sz="2000" dirty="0" err="1" smtClean="0">
                <a:solidFill>
                  <a:srgbClr val="00B0F0"/>
                </a:solidFill>
              </a:rPr>
              <a:t>June</a:t>
            </a:r>
            <a:r>
              <a:rPr lang="it-IT" sz="2000" dirty="0" smtClean="0">
                <a:solidFill>
                  <a:srgbClr val="00B0F0"/>
                </a:solidFill>
              </a:rPr>
              <a:t> 28 20223 </a:t>
            </a:r>
            <a:endParaRPr lang="it-IT" sz="2000" dirty="0">
              <a:solidFill>
                <a:srgbClr val="00B0F0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5743575" y="4029075"/>
            <a:ext cx="24860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Maria Vittoria </a:t>
            </a:r>
            <a:r>
              <a:rPr lang="en-US" dirty="0" err="1" smtClean="0"/>
              <a:t>Livraga</a:t>
            </a:r>
            <a:endParaRPr lang="en-US" dirty="0" smtClean="0"/>
          </a:p>
          <a:p>
            <a:pPr algn="r"/>
            <a:r>
              <a:rPr lang="en-US" dirty="0" smtClean="0"/>
              <a:t>Chiara Marazzi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953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/>
          <p:cNvGraphicFramePr>
            <a:graphicFrameLocks/>
          </p:cNvGraphicFramePr>
          <p:nvPr>
            <p:extLst/>
          </p:nvPr>
        </p:nvGraphicFramePr>
        <p:xfrm>
          <a:off x="242597" y="1105469"/>
          <a:ext cx="8696130" cy="4399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olo 1"/>
          <p:cNvSpPr txBox="1">
            <a:spLocks/>
          </p:cNvSpPr>
          <p:nvPr/>
        </p:nvSpPr>
        <p:spPr>
          <a:xfrm>
            <a:off x="0" y="0"/>
            <a:ext cx="9144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it-IT" b="1" dirty="0" smtClean="0">
                <a:solidFill>
                  <a:srgbClr val="00B0F0"/>
                </a:solidFill>
              </a:rPr>
              <a:t>First Reporting </a:t>
            </a:r>
            <a:r>
              <a:rPr lang="it-IT" b="1" dirty="0" err="1" smtClean="0">
                <a:solidFill>
                  <a:srgbClr val="00B0F0"/>
                </a:solidFill>
              </a:rPr>
              <a:t>Period</a:t>
            </a:r>
            <a:r>
              <a:rPr lang="it-IT" b="1" dirty="0" smtClean="0">
                <a:solidFill>
                  <a:srgbClr val="00B0F0"/>
                </a:solidFill>
              </a:rPr>
              <a:t>: </a:t>
            </a:r>
            <a:r>
              <a:rPr lang="it-IT" b="1" dirty="0" err="1" smtClean="0">
                <a:solidFill>
                  <a:srgbClr val="00B0F0"/>
                </a:solidFill>
              </a:rPr>
              <a:t>Payment</a:t>
            </a:r>
            <a:r>
              <a:rPr lang="it-IT" b="1" dirty="0" smtClean="0">
                <a:solidFill>
                  <a:srgbClr val="00B0F0"/>
                </a:solidFill>
              </a:rPr>
              <a:t> </a:t>
            </a:r>
            <a:r>
              <a:rPr lang="it-IT" b="1" dirty="0" err="1" smtClean="0">
                <a:solidFill>
                  <a:srgbClr val="00B0F0"/>
                </a:solidFill>
              </a:rPr>
              <a:t>Redistribution</a:t>
            </a:r>
            <a:r>
              <a:rPr lang="it-IT" b="1" dirty="0" smtClean="0">
                <a:solidFill>
                  <a:srgbClr val="00B0F0"/>
                </a:solidFill>
              </a:rPr>
              <a:t> (4)</a:t>
            </a:r>
            <a:endParaRPr lang="it-IT" b="1" dirty="0">
              <a:solidFill>
                <a:srgbClr val="00B0F0"/>
              </a:solidFill>
            </a:endParaRPr>
          </a:p>
        </p:txBody>
      </p:sp>
      <p:cxnSp>
        <p:nvCxnSpPr>
          <p:cNvPr id="6" name="Connettore 1 5"/>
          <p:cNvCxnSpPr/>
          <p:nvPr/>
        </p:nvCxnSpPr>
        <p:spPr>
          <a:xfrm>
            <a:off x="408779" y="3488782"/>
            <a:ext cx="8363766" cy="7635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6715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/>
          <p:cNvSpPr txBox="1">
            <a:spLocks/>
          </p:cNvSpPr>
          <p:nvPr/>
        </p:nvSpPr>
        <p:spPr>
          <a:xfrm>
            <a:off x="75415" y="-402200"/>
            <a:ext cx="9144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it-IT" b="1" dirty="0" smtClean="0">
                <a:solidFill>
                  <a:srgbClr val="00B0F0"/>
                </a:solidFill>
              </a:rPr>
              <a:t>First Reporting </a:t>
            </a:r>
            <a:r>
              <a:rPr lang="it-IT" b="1" dirty="0" err="1" smtClean="0">
                <a:solidFill>
                  <a:srgbClr val="00B0F0"/>
                </a:solidFill>
              </a:rPr>
              <a:t>Period</a:t>
            </a:r>
            <a:r>
              <a:rPr lang="it-IT" b="1" dirty="0" smtClean="0">
                <a:solidFill>
                  <a:srgbClr val="00B0F0"/>
                </a:solidFill>
              </a:rPr>
              <a:t>: </a:t>
            </a:r>
            <a:r>
              <a:rPr lang="it-IT" b="1" dirty="0" err="1" smtClean="0">
                <a:solidFill>
                  <a:srgbClr val="00B0F0"/>
                </a:solidFill>
              </a:rPr>
              <a:t>Declared</a:t>
            </a:r>
            <a:r>
              <a:rPr lang="it-IT" b="1" dirty="0" smtClean="0">
                <a:solidFill>
                  <a:srgbClr val="00B0F0"/>
                </a:solidFill>
              </a:rPr>
              <a:t> </a:t>
            </a:r>
            <a:r>
              <a:rPr lang="it-IT" b="1" dirty="0" err="1" smtClean="0">
                <a:solidFill>
                  <a:srgbClr val="00B0F0"/>
                </a:solidFill>
              </a:rPr>
              <a:t>Costs</a:t>
            </a:r>
            <a:endParaRPr lang="it-IT" b="1" dirty="0">
              <a:solidFill>
                <a:srgbClr val="00B0F0"/>
              </a:solidFill>
            </a:endParaRPr>
          </a:p>
        </p:txBody>
      </p:sp>
      <p:grpSp>
        <p:nvGrpSpPr>
          <p:cNvPr id="2" name="Gruppo 1"/>
          <p:cNvGrpSpPr/>
          <p:nvPr/>
        </p:nvGrpSpPr>
        <p:grpSpPr>
          <a:xfrm>
            <a:off x="290573" y="586739"/>
            <a:ext cx="6970844" cy="4200414"/>
            <a:chOff x="767207" y="923364"/>
            <a:chExt cx="7722373" cy="4716922"/>
          </a:xfrm>
        </p:grpSpPr>
        <p:pic>
          <p:nvPicPr>
            <p:cNvPr id="5" name="Immagin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7207" y="923365"/>
              <a:ext cx="4844702" cy="4716921"/>
            </a:xfrm>
            <a:prstGeom prst="rect">
              <a:avLst/>
            </a:prstGeom>
          </p:spPr>
        </p:pic>
        <p:pic>
          <p:nvPicPr>
            <p:cNvPr id="6" name="Immagin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02944" y="923364"/>
              <a:ext cx="2886636" cy="4716921"/>
            </a:xfrm>
            <a:prstGeom prst="rect">
              <a:avLst/>
            </a:prstGeom>
          </p:spPr>
        </p:pic>
      </p:grpSp>
      <p:sp>
        <p:nvSpPr>
          <p:cNvPr id="4" name="CasellaDiTesto 3"/>
          <p:cNvSpPr txBox="1"/>
          <p:nvPr/>
        </p:nvSpPr>
        <p:spPr>
          <a:xfrm>
            <a:off x="7296933" y="4417820"/>
            <a:ext cx="1720775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err="1" smtClean="0"/>
              <a:t>Average</a:t>
            </a:r>
            <a:r>
              <a:rPr lang="it-IT" dirty="0" smtClean="0"/>
              <a:t> 30,29%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277121" y="4885064"/>
            <a:ext cx="8740587" cy="738664"/>
          </a:xfrm>
          <a:prstGeom prst="rect">
            <a:avLst/>
          </a:prstGeom>
          <a:ln w="38100"/>
        </p:spPr>
        <p:style>
          <a:lnRef idx="2">
            <a:schemeClr val="accent5"/>
          </a:lnRef>
          <a:fillRef idx="1002">
            <a:schemeClr val="lt2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400" dirty="0"/>
              <a:t>The </a:t>
            </a:r>
            <a:r>
              <a:rPr lang="en-US" sz="1400" b="1" dirty="0"/>
              <a:t>total declared costs </a:t>
            </a:r>
            <a:r>
              <a:rPr lang="en-US" sz="1400" dirty="0"/>
              <a:t>for the first Reporting </a:t>
            </a:r>
            <a:r>
              <a:rPr lang="en-US" sz="1400" dirty="0" smtClean="0"/>
              <a:t>Period - </a:t>
            </a:r>
            <a:r>
              <a:rPr lang="en-US" sz="1400" b="1" dirty="0">
                <a:solidFill>
                  <a:srgbClr val="FF0000"/>
                </a:solidFill>
              </a:rPr>
              <a:t>1.514.476,04 </a:t>
            </a:r>
            <a:r>
              <a:rPr lang="en-US" sz="1400" b="1" dirty="0" smtClean="0">
                <a:solidFill>
                  <a:srgbClr val="FF0000"/>
                </a:solidFill>
              </a:rPr>
              <a:t>€</a:t>
            </a:r>
            <a:r>
              <a:rPr lang="en-US" sz="1400" dirty="0" smtClean="0"/>
              <a:t> - were </a:t>
            </a:r>
            <a:r>
              <a:rPr lang="en-US" sz="1400" dirty="0"/>
              <a:t>granted by the </a:t>
            </a:r>
            <a:r>
              <a:rPr lang="en-US" sz="1400" dirty="0" smtClean="0"/>
              <a:t>Commission, all costs were declared eligible</a:t>
            </a:r>
            <a:r>
              <a:rPr lang="en-US" sz="1400" dirty="0" smtClean="0"/>
              <a:t>.</a:t>
            </a:r>
            <a:endParaRPr lang="en-US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The </a:t>
            </a:r>
            <a:r>
              <a:rPr lang="en-US" sz="1400" dirty="0"/>
              <a:t>average percentage of declared costs over total budget for the consortium is </a:t>
            </a:r>
            <a:r>
              <a:rPr lang="en-US" sz="1400" b="1" dirty="0">
                <a:solidFill>
                  <a:srgbClr val="FF0000"/>
                </a:solidFill>
              </a:rPr>
              <a:t>30,29</a:t>
            </a:r>
            <a:r>
              <a:rPr lang="en-US" sz="1400" b="1" dirty="0" smtClean="0">
                <a:solidFill>
                  <a:srgbClr val="FF0000"/>
                </a:solidFill>
              </a:rPr>
              <a:t>%.</a:t>
            </a:r>
            <a:endParaRPr lang="en-US" sz="14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0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0" y="-46653"/>
            <a:ext cx="9144000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00B0F0"/>
                </a:solidFill>
              </a:rPr>
              <a:t>Amendment </a:t>
            </a:r>
            <a:br>
              <a:rPr lang="en-US" b="1" dirty="0" smtClean="0">
                <a:solidFill>
                  <a:srgbClr val="00B0F0"/>
                </a:solidFill>
              </a:rPr>
            </a:br>
            <a:r>
              <a:rPr lang="en-US" b="1" dirty="0" smtClean="0">
                <a:solidFill>
                  <a:srgbClr val="00B0F0"/>
                </a:solidFill>
              </a:rPr>
              <a:t>Budget Transfers 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3211194" y="3345477"/>
            <a:ext cx="4760261" cy="12003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BEN UKHD has a </a:t>
            </a:r>
            <a:r>
              <a:rPr lang="en-GB" b="1" dirty="0" smtClean="0"/>
              <a:t>new affiliated entity</a:t>
            </a:r>
            <a:r>
              <a:rPr lang="en-GB" dirty="0" smtClean="0"/>
              <a:t>: </a:t>
            </a:r>
            <a:r>
              <a:rPr lang="en-GB" b="1" dirty="0" smtClean="0"/>
              <a:t>HIT</a:t>
            </a:r>
            <a:r>
              <a:rPr lang="en-GB" dirty="0" smtClean="0"/>
              <a:t>. </a:t>
            </a:r>
          </a:p>
          <a:p>
            <a:pPr algn="ctr"/>
            <a:r>
              <a:rPr lang="en-GB" dirty="0" smtClean="0"/>
              <a:t>This change entails </a:t>
            </a:r>
            <a:r>
              <a:rPr lang="en-GB" u="sng" dirty="0"/>
              <a:t>redistribution of tasks</a:t>
            </a:r>
            <a:r>
              <a:rPr lang="en-GB" dirty="0"/>
              <a:t> </a:t>
            </a:r>
            <a:r>
              <a:rPr lang="en-GB" dirty="0" smtClean="0"/>
              <a:t>and therefore redistribution of </a:t>
            </a:r>
            <a:r>
              <a:rPr lang="en-GB" dirty="0"/>
              <a:t>budget provisions between </a:t>
            </a:r>
            <a:r>
              <a:rPr lang="en-GB" dirty="0" smtClean="0"/>
              <a:t>UKHD </a:t>
            </a:r>
            <a:r>
              <a:rPr lang="en-GB" dirty="0"/>
              <a:t>and the new consortium partner. </a:t>
            </a:r>
            <a:endParaRPr lang="en-GB" dirty="0" smtClean="0"/>
          </a:p>
        </p:txBody>
      </p:sp>
      <p:sp>
        <p:nvSpPr>
          <p:cNvPr id="5" name="Freccia a destra 4"/>
          <p:cNvSpPr/>
          <p:nvPr/>
        </p:nvSpPr>
        <p:spPr>
          <a:xfrm>
            <a:off x="1039905" y="3945642"/>
            <a:ext cx="1891553" cy="2613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sellaDiTesto 6"/>
          <p:cNvSpPr txBox="1"/>
          <p:nvPr/>
        </p:nvSpPr>
        <p:spPr>
          <a:xfrm>
            <a:off x="681317" y="3529273"/>
            <a:ext cx="26087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NEW AFFILIATED ENTITY</a:t>
            </a:r>
            <a:endParaRPr lang="en-US" sz="1400" b="1" dirty="0">
              <a:solidFill>
                <a:srgbClr val="FF0000"/>
              </a:solidFill>
            </a:endParaRP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517" y="1895261"/>
            <a:ext cx="8876965" cy="1002033"/>
          </a:xfrm>
          <a:prstGeom prst="rect">
            <a:avLst/>
          </a:prstGeom>
        </p:spPr>
      </p:pic>
      <p:sp>
        <p:nvSpPr>
          <p:cNvPr id="10" name="Freccia a destra 9"/>
          <p:cNvSpPr/>
          <p:nvPr/>
        </p:nvSpPr>
        <p:spPr>
          <a:xfrm>
            <a:off x="3759768" y="2231495"/>
            <a:ext cx="662940" cy="3295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372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/>
          <p:cNvSpPr txBox="1">
            <a:spLocks/>
          </p:cNvSpPr>
          <p:nvPr/>
        </p:nvSpPr>
        <p:spPr>
          <a:xfrm>
            <a:off x="0" y="0"/>
            <a:ext cx="9144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it-IT" b="1" dirty="0" smtClean="0">
                <a:solidFill>
                  <a:srgbClr val="00B0F0"/>
                </a:solidFill>
              </a:rPr>
              <a:t>First Reporting </a:t>
            </a:r>
            <a:r>
              <a:rPr lang="it-IT" b="1" dirty="0" err="1" smtClean="0">
                <a:solidFill>
                  <a:srgbClr val="00B0F0"/>
                </a:solidFill>
              </a:rPr>
              <a:t>Period</a:t>
            </a:r>
            <a:r>
              <a:rPr lang="it-IT" b="1" dirty="0" smtClean="0">
                <a:solidFill>
                  <a:srgbClr val="00B0F0"/>
                </a:solidFill>
              </a:rPr>
              <a:t>: </a:t>
            </a:r>
            <a:r>
              <a:rPr lang="it-IT" b="1" dirty="0" err="1" smtClean="0">
                <a:solidFill>
                  <a:srgbClr val="00B0F0"/>
                </a:solidFill>
              </a:rPr>
              <a:t>Declared</a:t>
            </a:r>
            <a:r>
              <a:rPr lang="it-IT" b="1" dirty="0" smtClean="0">
                <a:solidFill>
                  <a:srgbClr val="00B0F0"/>
                </a:solidFill>
              </a:rPr>
              <a:t> </a:t>
            </a:r>
            <a:r>
              <a:rPr lang="it-IT" b="1" dirty="0" err="1" smtClean="0">
                <a:solidFill>
                  <a:srgbClr val="00B0F0"/>
                </a:solidFill>
              </a:rPr>
              <a:t>Costs</a:t>
            </a:r>
            <a:endParaRPr lang="it-IT" b="1" dirty="0">
              <a:solidFill>
                <a:srgbClr val="00B0F0"/>
              </a:solidFill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6706" y="1011868"/>
            <a:ext cx="2277035" cy="4632432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920" y="968103"/>
            <a:ext cx="7376160" cy="4676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27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/>
          <p:cNvSpPr txBox="1">
            <a:spLocks/>
          </p:cNvSpPr>
          <p:nvPr/>
        </p:nvSpPr>
        <p:spPr>
          <a:xfrm>
            <a:off x="0" y="-8965"/>
            <a:ext cx="9144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it-IT" b="1" dirty="0" smtClean="0">
                <a:solidFill>
                  <a:srgbClr val="00B0F0"/>
                </a:solidFill>
              </a:rPr>
              <a:t>1RP: Use of </a:t>
            </a:r>
            <a:r>
              <a:rPr lang="it-IT" b="1" dirty="0" err="1" smtClean="0">
                <a:solidFill>
                  <a:srgbClr val="00B0F0"/>
                </a:solidFill>
              </a:rPr>
              <a:t>Resources</a:t>
            </a:r>
            <a:r>
              <a:rPr lang="it-IT" b="1" dirty="0" smtClean="0">
                <a:solidFill>
                  <a:srgbClr val="00B0F0"/>
                </a:solidFill>
              </a:rPr>
              <a:t> by </a:t>
            </a:r>
            <a:r>
              <a:rPr lang="it-IT" b="1" dirty="0" err="1" smtClean="0">
                <a:solidFill>
                  <a:srgbClr val="00B0F0"/>
                </a:solidFill>
              </a:rPr>
              <a:t>beneficiary</a:t>
            </a:r>
            <a:endParaRPr lang="it-IT" b="1" dirty="0">
              <a:solidFill>
                <a:srgbClr val="00B0F0"/>
              </a:solidFill>
            </a:endParaRP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4787779"/>
              </p:ext>
            </p:extLst>
          </p:nvPr>
        </p:nvGraphicFramePr>
        <p:xfrm>
          <a:off x="533400" y="1191237"/>
          <a:ext cx="8157594" cy="42303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871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/>
          <p:cNvSpPr txBox="1">
            <a:spLocks/>
          </p:cNvSpPr>
          <p:nvPr/>
        </p:nvSpPr>
        <p:spPr>
          <a:xfrm>
            <a:off x="0" y="0"/>
            <a:ext cx="9144000" cy="527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it-IT" b="1" dirty="0" smtClean="0">
                <a:solidFill>
                  <a:srgbClr val="00B0F0"/>
                </a:solidFill>
              </a:rPr>
              <a:t>First Reporting </a:t>
            </a:r>
            <a:r>
              <a:rPr lang="it-IT" b="1" dirty="0" err="1" smtClean="0">
                <a:solidFill>
                  <a:srgbClr val="00B0F0"/>
                </a:solidFill>
              </a:rPr>
              <a:t>Period</a:t>
            </a:r>
            <a:r>
              <a:rPr lang="it-IT" b="1" dirty="0" smtClean="0">
                <a:solidFill>
                  <a:srgbClr val="00B0F0"/>
                </a:solidFill>
              </a:rPr>
              <a:t>: Payment </a:t>
            </a:r>
            <a:r>
              <a:rPr lang="it-IT" b="1" dirty="0" err="1" smtClean="0">
                <a:solidFill>
                  <a:srgbClr val="00B0F0"/>
                </a:solidFill>
              </a:rPr>
              <a:t>Redistribution</a:t>
            </a:r>
            <a:r>
              <a:rPr lang="it-IT" b="1" dirty="0" smtClean="0">
                <a:solidFill>
                  <a:srgbClr val="00B0F0"/>
                </a:solidFill>
              </a:rPr>
              <a:t> </a:t>
            </a:r>
            <a:endParaRPr lang="it-IT" b="1" dirty="0">
              <a:solidFill>
                <a:srgbClr val="00B0F0"/>
              </a:solidFill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95" y="527901"/>
            <a:ext cx="6547064" cy="3548558"/>
          </a:xfrm>
          <a:prstGeom prst="rect">
            <a:avLst/>
          </a:prstGeom>
        </p:spPr>
      </p:pic>
      <p:sp>
        <p:nvSpPr>
          <p:cNvPr id="4" name="Rettangolo 3"/>
          <p:cNvSpPr/>
          <p:nvPr/>
        </p:nvSpPr>
        <p:spPr>
          <a:xfrm>
            <a:off x="6650759" y="1009518"/>
            <a:ext cx="248396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The redistribution criterion the coordinator chose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was </a:t>
            </a:r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proportional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, based on the proportion between the amount declared for the 1RP and the MGA of the beneficiary. </a:t>
            </a:r>
          </a:p>
          <a:p>
            <a:endParaRPr lang="en-US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65988" y="4076458"/>
            <a:ext cx="90120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If the beneficiary declared costs </a:t>
            </a:r>
            <a:r>
              <a:rPr lang="en-US" u="sng" dirty="0"/>
              <a:t>below the 25% threshold</a:t>
            </a:r>
            <a:r>
              <a:rPr lang="en-US" dirty="0"/>
              <a:t>, the interim payment is null.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If </a:t>
            </a:r>
            <a:r>
              <a:rPr lang="en-US" dirty="0"/>
              <a:t>the beneficiary declared costs </a:t>
            </a:r>
            <a:r>
              <a:rPr lang="en-US" u="sng" dirty="0"/>
              <a:t>above the 25% threshold but below 85%</a:t>
            </a:r>
            <a:r>
              <a:rPr lang="en-US" dirty="0"/>
              <a:t>, the beneficiary gets the 85% of its MGA.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BEVA </a:t>
            </a:r>
            <a:r>
              <a:rPr lang="en-US" dirty="0"/>
              <a:t>was assigned 100% of its MGA, against a request of 101.6%.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INFN </a:t>
            </a:r>
            <a:r>
              <a:rPr lang="en-US" dirty="0"/>
              <a:t>was assigned the entire requested amount, which amounts to 91.09% of its MGA.</a:t>
            </a:r>
          </a:p>
        </p:txBody>
      </p:sp>
    </p:spTree>
    <p:extLst>
      <p:ext uri="{BB962C8B-B14F-4D97-AF65-F5344CB8AC3E}">
        <p14:creationId xmlns:p14="http://schemas.microsoft.com/office/powerpoint/2010/main" val="34150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/>
          <p:cNvSpPr txBox="1">
            <a:spLocks/>
          </p:cNvSpPr>
          <p:nvPr/>
        </p:nvSpPr>
        <p:spPr>
          <a:xfrm>
            <a:off x="0" y="0"/>
            <a:ext cx="9144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it-IT" b="1" dirty="0" smtClean="0">
                <a:solidFill>
                  <a:srgbClr val="00B0F0"/>
                </a:solidFill>
              </a:rPr>
              <a:t>First Reporting </a:t>
            </a:r>
            <a:r>
              <a:rPr lang="it-IT" b="1" dirty="0" err="1" smtClean="0">
                <a:solidFill>
                  <a:srgbClr val="00B0F0"/>
                </a:solidFill>
              </a:rPr>
              <a:t>Period</a:t>
            </a:r>
            <a:r>
              <a:rPr lang="it-IT" b="1" dirty="0" smtClean="0">
                <a:solidFill>
                  <a:srgbClr val="00B0F0"/>
                </a:solidFill>
              </a:rPr>
              <a:t>: Payment </a:t>
            </a:r>
            <a:r>
              <a:rPr lang="it-IT" b="1" dirty="0" err="1" smtClean="0">
                <a:solidFill>
                  <a:srgbClr val="00B0F0"/>
                </a:solidFill>
              </a:rPr>
              <a:t>Redistribution</a:t>
            </a:r>
            <a:r>
              <a:rPr lang="it-IT" b="1" dirty="0" smtClean="0">
                <a:solidFill>
                  <a:srgbClr val="00B0F0"/>
                </a:solidFill>
              </a:rPr>
              <a:t> </a:t>
            </a:r>
            <a:endParaRPr lang="it-IT" b="1" dirty="0">
              <a:solidFill>
                <a:srgbClr val="00B0F0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86360" y="3620546"/>
            <a:ext cx="8971280" cy="1815882"/>
          </a:xfrm>
          <a:prstGeom prst="rect">
            <a:avLst/>
          </a:prstGeom>
          <a:ln w="381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1600" dirty="0" smtClean="0"/>
              <a:t>In conclusion, the amount of </a:t>
            </a:r>
            <a:r>
              <a:rPr lang="en-US" sz="1600" b="1" dirty="0" smtClean="0">
                <a:solidFill>
                  <a:srgbClr val="FF0000"/>
                </a:solidFill>
              </a:rPr>
              <a:t>559.414,36 €</a:t>
            </a:r>
            <a:r>
              <a:rPr lang="en-US" sz="1600" dirty="0" smtClean="0"/>
              <a:t> is retained by the coordinator</a:t>
            </a:r>
            <a:r>
              <a:rPr lang="en-US" sz="1600" dirty="0"/>
              <a:t> </a:t>
            </a:r>
            <a:r>
              <a:rPr lang="en-US" sz="1600" dirty="0" smtClean="0"/>
              <a:t>– it is the difference between the EC granted 1RP total eligible costs and the payments redistributed by the coordinator. </a:t>
            </a:r>
          </a:p>
          <a:p>
            <a:endParaRPr lang="en-US" sz="1600" dirty="0" smtClean="0"/>
          </a:p>
          <a:p>
            <a:pPr algn="just"/>
            <a:r>
              <a:rPr lang="en-US" sz="1600" dirty="0" smtClean="0"/>
              <a:t>Please note that the total amount of pre-financing and interim payments </a:t>
            </a:r>
            <a:r>
              <a:rPr lang="en-US" sz="1600" b="1" dirty="0" smtClean="0"/>
              <a:t>must not exceed 90% of the maximum grant amount</a:t>
            </a:r>
            <a:r>
              <a:rPr lang="en-US" sz="1600" dirty="0" smtClean="0"/>
              <a:t> set out in Article 5.1 (5 Millions </a:t>
            </a:r>
            <a:r>
              <a:rPr lang="en-US" sz="1600" dirty="0">
                <a:solidFill>
                  <a:schemeClr val="tx1"/>
                </a:solidFill>
              </a:rPr>
              <a:t>€</a:t>
            </a:r>
            <a:r>
              <a:rPr lang="en-US" sz="1600" dirty="0" smtClean="0"/>
              <a:t>). </a:t>
            </a:r>
            <a:endParaRPr lang="en-US" sz="1600" dirty="0"/>
          </a:p>
          <a:p>
            <a:pPr algn="just"/>
            <a:endParaRPr lang="en-US" sz="1600" dirty="0" smtClean="0"/>
          </a:p>
          <a:p>
            <a:pPr algn="just"/>
            <a:r>
              <a:rPr lang="en-US" sz="1600" dirty="0" smtClean="0"/>
              <a:t>Therefore next interim payments will be </a:t>
            </a:r>
            <a:r>
              <a:rPr lang="en-US" sz="1600" dirty="0"/>
              <a:t>limited consequently when approaching the end of the action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0890513"/>
              </p:ext>
            </p:extLst>
          </p:nvPr>
        </p:nvGraphicFramePr>
        <p:xfrm>
          <a:off x="402014" y="1161275"/>
          <a:ext cx="8146742" cy="2181564"/>
        </p:xfrm>
        <a:graphic>
          <a:graphicData uri="http://schemas.openxmlformats.org/drawingml/2006/table">
            <a:tbl>
              <a:tblPr>
                <a:tableStyleId>{2A488322-F2BA-4B5B-9748-0D474271808F}</a:tableStyleId>
              </a:tblPr>
              <a:tblGrid>
                <a:gridCol w="4056380"/>
                <a:gridCol w="555435"/>
                <a:gridCol w="1510538"/>
                <a:gridCol w="1216912"/>
                <a:gridCol w="807477"/>
              </a:tblGrid>
              <a:tr h="270519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u="none" strike="noStrike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DESCRIPTION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AMOUNT IN EUROS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r>
                        <a:rPr lang="it-IT" sz="1400" b="1" u="none" strike="noStrike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FORMULA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%</a:t>
                      </a:r>
                      <a:endParaRPr lang="it-IT" sz="1400" b="1" i="1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70519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Maximum Grant </a:t>
                      </a:r>
                      <a:r>
                        <a:rPr lang="it-IT" sz="1400" u="none" strike="noStrike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Amount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MGA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        5.000.000  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lang="it-IT" sz="14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70519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Prefinancig</a:t>
                      </a:r>
                      <a:r>
                        <a:rPr lang="it-IT" sz="140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net </a:t>
                      </a:r>
                      <a:r>
                        <a:rPr lang="it-IT" sz="1400" u="none" strike="noStrike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guarantee</a:t>
                      </a:r>
                      <a:r>
                        <a:rPr lang="it-IT" sz="140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fund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PF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        2.416.665  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>
                          <a:effectLst/>
                          <a:latin typeface="+mn-lt"/>
                          <a:cs typeface="Arial" panose="020B0604020202020204" pitchFamily="34" charset="0"/>
                        </a:rPr>
                        <a:t> PF/MGA </a:t>
                      </a:r>
                      <a:endParaRPr lang="it-IT" sz="1400" b="0" i="1" u="none" strike="noStrike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  <a:latin typeface="+mn-lt"/>
                          <a:cs typeface="Arial" panose="020B0604020202020204" pitchFamily="34" charset="0"/>
                        </a:rPr>
                        <a:t>48%</a:t>
                      </a:r>
                      <a:endParaRPr lang="it-IT" sz="1400" b="0" i="1" u="none" strike="noStrike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70519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1 reporting period cost declared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1st rep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        1.514.476  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1st rep/MGA </a:t>
                      </a:r>
                      <a:endParaRPr lang="it-IT" sz="14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30%</a:t>
                      </a:r>
                      <a:endParaRPr lang="it-IT" sz="14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70519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Interim </a:t>
                      </a:r>
                      <a:r>
                        <a:rPr lang="it-IT" sz="1400" u="none" strike="noStrike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payment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IP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        1.511.178  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IP/MGA </a:t>
                      </a:r>
                      <a:endParaRPr lang="it-IT" sz="14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30%</a:t>
                      </a:r>
                      <a:endParaRPr lang="it-IT" sz="14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87931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Tot contribution received (</a:t>
                      </a:r>
                      <a:r>
                        <a:rPr lang="en-US" sz="1400" u="none" strike="noStrike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prefin</a:t>
                      </a:r>
                      <a:r>
                        <a:rPr lang="en-US" sz="140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+ interim payment)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>
                          <a:effectLst/>
                          <a:latin typeface="+mn-lt"/>
                          <a:cs typeface="Arial" panose="020B0604020202020204" pitchFamily="34" charset="0"/>
                        </a:rPr>
                        <a:t>TC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        3.927.843  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(PF+IP)/MGA </a:t>
                      </a:r>
                      <a:endParaRPr lang="it-IT" sz="14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79%</a:t>
                      </a:r>
                      <a:endParaRPr lang="it-IT" sz="14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70519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Interim </a:t>
                      </a:r>
                      <a:r>
                        <a:rPr lang="it-IT" sz="1400" u="none" strike="noStrike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payment</a:t>
                      </a:r>
                      <a:r>
                        <a:rPr lang="it-IT" sz="140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400" u="none" strike="noStrike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distributed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>
                          <a:effectLst/>
                          <a:latin typeface="+mn-lt"/>
                          <a:cs typeface="Arial" panose="020B0604020202020204" pitchFamily="34" charset="0"/>
                        </a:rPr>
                        <a:t>IPD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            951.764  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>
                          <a:effectLst/>
                          <a:latin typeface="+mn-lt"/>
                          <a:cs typeface="Arial" panose="020B0604020202020204" pitchFamily="34" charset="0"/>
                        </a:rPr>
                        <a:t> IPD/MGA </a:t>
                      </a:r>
                      <a:endParaRPr lang="it-IT" sz="1400" b="0" i="1" u="none" strike="noStrike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19%</a:t>
                      </a:r>
                      <a:endParaRPr lang="it-IT" sz="14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70519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Interim payment retained by the coordinator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>
                          <a:effectLst/>
                          <a:latin typeface="+mn-lt"/>
                          <a:cs typeface="Arial" panose="020B0604020202020204" pitchFamily="34" charset="0"/>
                        </a:rPr>
                        <a:t>IPR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            559.414  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u="none" strike="noStrike">
                          <a:effectLst/>
                          <a:latin typeface="+mn-lt"/>
                          <a:cs typeface="Arial" panose="020B0604020202020204" pitchFamily="34" charset="0"/>
                        </a:rPr>
                        <a:t> IPR/IP </a:t>
                      </a:r>
                      <a:endParaRPr lang="it-IT" sz="1400" b="0" i="1" u="none" strike="noStrike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37%</a:t>
                      </a:r>
                      <a:endParaRPr lang="it-IT" sz="14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188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/>
          <p:cNvSpPr txBox="1">
            <a:spLocks/>
          </p:cNvSpPr>
          <p:nvPr/>
        </p:nvSpPr>
        <p:spPr>
          <a:xfrm>
            <a:off x="0" y="-8965"/>
            <a:ext cx="9144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it-IT" b="1" dirty="0" smtClean="0">
                <a:solidFill>
                  <a:srgbClr val="00B0F0"/>
                </a:solidFill>
              </a:rPr>
              <a:t>Second Reporting </a:t>
            </a:r>
            <a:r>
              <a:rPr lang="it-IT" b="1" dirty="0" err="1" smtClean="0">
                <a:solidFill>
                  <a:srgbClr val="00B0F0"/>
                </a:solidFill>
              </a:rPr>
              <a:t>Period</a:t>
            </a:r>
            <a:r>
              <a:rPr lang="it-IT" b="1" dirty="0" smtClean="0">
                <a:solidFill>
                  <a:srgbClr val="00B0F0"/>
                </a:solidFill>
              </a:rPr>
              <a:t>: </a:t>
            </a:r>
            <a:r>
              <a:rPr lang="it-IT" b="1" dirty="0" err="1" smtClean="0">
                <a:solidFill>
                  <a:srgbClr val="00B0F0"/>
                </a:solidFill>
              </a:rPr>
              <a:t>next</a:t>
            </a:r>
            <a:r>
              <a:rPr lang="it-IT" b="1" dirty="0" smtClean="0">
                <a:solidFill>
                  <a:srgbClr val="00B0F0"/>
                </a:solidFill>
              </a:rPr>
              <a:t> </a:t>
            </a:r>
            <a:r>
              <a:rPr lang="it-IT" b="1" dirty="0" err="1" smtClean="0">
                <a:solidFill>
                  <a:srgbClr val="00B0F0"/>
                </a:solidFill>
              </a:rPr>
              <a:t>steps</a:t>
            </a:r>
            <a:endParaRPr lang="it-IT" b="1" dirty="0">
              <a:solidFill>
                <a:srgbClr val="00B0F0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461682" y="1566646"/>
            <a:ext cx="7835153" cy="646331"/>
          </a:xfrm>
          <a:prstGeom prst="rect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b="1" dirty="0" err="1" smtClean="0"/>
              <a:t>Gathering</a:t>
            </a:r>
            <a:r>
              <a:rPr lang="it-IT" b="1" dirty="0" smtClean="0"/>
              <a:t> of </a:t>
            </a:r>
            <a:r>
              <a:rPr lang="it-IT" b="1" dirty="0" err="1" smtClean="0"/>
              <a:t>financial</a:t>
            </a:r>
            <a:r>
              <a:rPr lang="it-IT" b="1" dirty="0" smtClean="0"/>
              <a:t> data by </a:t>
            </a:r>
            <a:r>
              <a:rPr lang="it-IT" b="1" dirty="0" err="1" smtClean="0"/>
              <a:t>beneficiary</a:t>
            </a:r>
            <a:r>
              <a:rPr lang="it-IT" b="1" dirty="0" smtClean="0"/>
              <a:t> and by WP for </a:t>
            </a:r>
            <a:r>
              <a:rPr lang="it-IT" b="1" dirty="0" err="1" smtClean="0"/>
              <a:t>both</a:t>
            </a:r>
            <a:r>
              <a:rPr lang="it-IT" b="1" dirty="0" smtClean="0"/>
              <a:t> the 1RP and the 2RP </a:t>
            </a:r>
            <a:r>
              <a:rPr lang="it-IT" dirty="0" smtClean="0"/>
              <a:t>– </a:t>
            </a:r>
            <a:r>
              <a:rPr lang="it-IT" dirty="0" err="1" smtClean="0"/>
              <a:t>this</a:t>
            </a:r>
            <a:r>
              <a:rPr lang="it-IT" dirty="0" smtClean="0"/>
              <a:t> </a:t>
            </a:r>
            <a:r>
              <a:rPr lang="it-IT" dirty="0" err="1" smtClean="0"/>
              <a:t>helps</a:t>
            </a:r>
            <a:r>
              <a:rPr lang="it-IT" dirty="0" smtClean="0"/>
              <a:t> the coordinator to allocate the </a:t>
            </a:r>
            <a:r>
              <a:rPr lang="it-IT" dirty="0" err="1" smtClean="0"/>
              <a:t>resources</a:t>
            </a:r>
            <a:r>
              <a:rPr lang="it-IT" dirty="0" smtClean="0"/>
              <a:t> to the right </a:t>
            </a:r>
            <a:r>
              <a:rPr lang="it-IT" dirty="0" err="1" smtClean="0"/>
              <a:t>WPs</a:t>
            </a:r>
            <a:endParaRPr lang="it-IT" dirty="0" smtClean="0"/>
          </a:p>
        </p:txBody>
      </p:sp>
      <p:sp>
        <p:nvSpPr>
          <p:cNvPr id="10" name="CasellaDiTesto 9"/>
          <p:cNvSpPr txBox="1"/>
          <p:nvPr/>
        </p:nvSpPr>
        <p:spPr>
          <a:xfrm>
            <a:off x="0" y="4361307"/>
            <a:ext cx="907801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FF0000"/>
                </a:solidFill>
              </a:rPr>
              <a:t>GA Meeting </a:t>
            </a:r>
            <a:r>
              <a:rPr lang="it-IT" sz="2400" b="1" dirty="0" err="1" smtClean="0">
                <a:solidFill>
                  <a:srgbClr val="FF0000"/>
                </a:solidFill>
              </a:rPr>
              <a:t>before</a:t>
            </a:r>
            <a:r>
              <a:rPr lang="it-IT" sz="2400" b="1" dirty="0" smtClean="0">
                <a:solidFill>
                  <a:srgbClr val="FF0000"/>
                </a:solidFill>
              </a:rPr>
              <a:t> </a:t>
            </a:r>
            <a:r>
              <a:rPr lang="it-IT" sz="2400" b="1" dirty="0" err="1">
                <a:solidFill>
                  <a:srgbClr val="FF0000"/>
                </a:solidFill>
              </a:rPr>
              <a:t>S</a:t>
            </a:r>
            <a:r>
              <a:rPr lang="it-IT" sz="2400" b="1" dirty="0" err="1" smtClean="0">
                <a:solidFill>
                  <a:srgbClr val="FF0000"/>
                </a:solidFill>
              </a:rPr>
              <a:t>ummer</a:t>
            </a:r>
            <a:r>
              <a:rPr lang="it-IT" sz="2400" b="1" dirty="0" smtClean="0">
                <a:solidFill>
                  <a:srgbClr val="FF0000"/>
                </a:solidFill>
              </a:rPr>
              <a:t> 2024 to </a:t>
            </a:r>
            <a:r>
              <a:rPr lang="it-IT" sz="2400" b="1" dirty="0" err="1" smtClean="0">
                <a:solidFill>
                  <a:srgbClr val="FF0000"/>
                </a:solidFill>
              </a:rPr>
              <a:t>define</a:t>
            </a:r>
            <a:r>
              <a:rPr lang="it-IT" sz="2400" b="1" dirty="0" smtClean="0">
                <a:solidFill>
                  <a:srgbClr val="FF0000"/>
                </a:solidFill>
              </a:rPr>
              <a:t> </a:t>
            </a:r>
            <a:r>
              <a:rPr lang="it-IT" sz="2400" b="1" dirty="0" err="1" smtClean="0">
                <a:solidFill>
                  <a:srgbClr val="FF0000"/>
                </a:solidFill>
              </a:rPr>
              <a:t>redistribution</a:t>
            </a:r>
            <a:r>
              <a:rPr lang="it-IT" sz="2400" b="1" dirty="0" smtClean="0">
                <a:solidFill>
                  <a:srgbClr val="FF0000"/>
                </a:solidFill>
              </a:rPr>
              <a:t> </a:t>
            </a:r>
            <a:r>
              <a:rPr lang="it-IT" sz="2400" b="1" dirty="0" err="1" smtClean="0">
                <a:solidFill>
                  <a:srgbClr val="FF0000"/>
                </a:solidFill>
              </a:rPr>
              <a:t>criteria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492188" y="2670318"/>
            <a:ext cx="355002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Coordinator quick check on average monthly costs and use of resources</a:t>
            </a:r>
            <a:endParaRPr lang="en-US" dirty="0"/>
          </a:p>
        </p:txBody>
      </p:sp>
      <p:sp>
        <p:nvSpPr>
          <p:cNvPr id="11" name="Ovale 10"/>
          <p:cNvSpPr/>
          <p:nvPr/>
        </p:nvSpPr>
        <p:spPr>
          <a:xfrm>
            <a:off x="8032376" y="1237253"/>
            <a:ext cx="685800" cy="658785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M36</a:t>
            </a:r>
            <a:endParaRPr lang="en-US" sz="1200" dirty="0"/>
          </a:p>
        </p:txBody>
      </p:sp>
      <p:sp>
        <p:nvSpPr>
          <p:cNvPr id="12" name="Pentagono 11"/>
          <p:cNvSpPr/>
          <p:nvPr/>
        </p:nvSpPr>
        <p:spPr>
          <a:xfrm>
            <a:off x="461682" y="2724265"/>
            <a:ext cx="1761565" cy="547203"/>
          </a:xfrm>
          <a:prstGeom prst="homePlat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March 2024</a:t>
            </a:r>
            <a:endParaRPr lang="en-US" dirty="0"/>
          </a:p>
        </p:txBody>
      </p:sp>
      <p:sp>
        <p:nvSpPr>
          <p:cNvPr id="14" name="Pentagono 13"/>
          <p:cNvSpPr/>
          <p:nvPr/>
        </p:nvSpPr>
        <p:spPr>
          <a:xfrm>
            <a:off x="6369424" y="2729250"/>
            <a:ext cx="1761565" cy="547203"/>
          </a:xfrm>
          <a:prstGeom prst="homePlat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Submission</a:t>
            </a:r>
            <a:endParaRPr lang="en-US" dirty="0"/>
          </a:p>
        </p:txBody>
      </p:sp>
      <p:sp>
        <p:nvSpPr>
          <p:cNvPr id="15" name="Callout con freccia in giù 14"/>
          <p:cNvSpPr/>
          <p:nvPr/>
        </p:nvSpPr>
        <p:spPr>
          <a:xfrm>
            <a:off x="2492188" y="3442301"/>
            <a:ext cx="3621741" cy="771622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Financial Report approved by the EC</a:t>
            </a:r>
            <a:endParaRPr lang="en-US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1639188" y="5191839"/>
            <a:ext cx="4941795" cy="369332"/>
          </a:xfrm>
          <a:prstGeom prst="rect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b="1" dirty="0" smtClean="0"/>
              <a:t>Second Interim </a:t>
            </a:r>
            <a:r>
              <a:rPr lang="it-IT" b="1" dirty="0" err="1" smtClean="0"/>
              <a:t>Payment</a:t>
            </a:r>
            <a:r>
              <a:rPr lang="it-IT" b="1" dirty="0" smtClean="0"/>
              <a:t> </a:t>
            </a:r>
            <a:r>
              <a:rPr lang="it-IT" b="1" dirty="0" err="1" smtClean="0"/>
              <a:t>Redistribution</a:t>
            </a:r>
            <a:endParaRPr lang="it-IT" b="1" dirty="0" smtClean="0"/>
          </a:p>
        </p:txBody>
      </p:sp>
    </p:spTree>
    <p:extLst>
      <p:ext uri="{BB962C8B-B14F-4D97-AF65-F5344CB8AC3E}">
        <p14:creationId xmlns:p14="http://schemas.microsoft.com/office/powerpoint/2010/main" val="402945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F0"/>
                </a:solidFill>
              </a:rPr>
              <a:t>THANKS FOR LISTENING </a:t>
            </a:r>
            <a:endParaRPr lang="en-US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97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ttivo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2703</TotalTime>
  <Words>509</Words>
  <Application>Microsoft Office PowerPoint</Application>
  <PresentationFormat>Presentazione su schermo (4:3)</PresentationFormat>
  <Paragraphs>87</Paragraphs>
  <Slides>10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Retrospettivo</vt:lpstr>
      <vt:lpstr>Financial Management HITRIplus Third General Assembly in Riga, June 28 20223 </vt:lpstr>
      <vt:lpstr>Presentazione standard di PowerPoint</vt:lpstr>
      <vt:lpstr>Amendment  Budget Transfers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THANKS FOR LISTENING 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Gaglianone Maria Teresa</dc:creator>
  <cp:lastModifiedBy>Marazzi Chiara</cp:lastModifiedBy>
  <cp:revision>198</cp:revision>
  <cp:lastPrinted>2021-04-12T09:33:15Z</cp:lastPrinted>
  <dcterms:created xsi:type="dcterms:W3CDTF">2021-04-09T14:02:49Z</dcterms:created>
  <dcterms:modified xsi:type="dcterms:W3CDTF">2023-06-24T12:56:55Z</dcterms:modified>
</cp:coreProperties>
</file>