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4433" r:id="rId2"/>
    <p:sldId id="1654" r:id="rId3"/>
    <p:sldId id="4477" r:id="rId4"/>
    <p:sldId id="268" r:id="rId5"/>
    <p:sldId id="4485" r:id="rId6"/>
    <p:sldId id="261" r:id="rId7"/>
    <p:sldId id="4442" r:id="rId8"/>
    <p:sldId id="4482" r:id="rId9"/>
    <p:sldId id="4437" r:id="rId10"/>
    <p:sldId id="4481" r:id="rId11"/>
    <p:sldId id="4480" r:id="rId12"/>
    <p:sldId id="263" r:id="rId13"/>
    <p:sldId id="4447" r:id="rId14"/>
    <p:sldId id="4436" r:id="rId15"/>
    <p:sldId id="4483" r:id="rId16"/>
    <p:sldId id="266" r:id="rId17"/>
    <p:sldId id="4479" r:id="rId18"/>
    <p:sldId id="267" r:id="rId19"/>
    <p:sldId id="4484" r:id="rId20"/>
    <p:sldId id="302" r:id="rId21"/>
  </p:sldIdLst>
  <p:sldSz cx="12192000" cy="6858000"/>
  <p:notesSz cx="6797675" cy="9928225"/>
  <p:defaultTextStyle>
    <a:defPPr>
      <a:defRPr lang="en-US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5pPr>
    <a:lvl6pPr marL="2286000" algn="l" defTabSz="914400">
      <a:defRPr>
        <a:solidFill>
          <a:schemeClr val="tx1"/>
        </a:solidFill>
        <a:latin typeface="Calibri"/>
        <a:ea typeface="+mn-ea"/>
        <a:cs typeface="+mn-cs"/>
      </a:defRPr>
    </a:lvl6pPr>
    <a:lvl7pPr marL="2743200" algn="l" defTabSz="914400">
      <a:defRPr>
        <a:solidFill>
          <a:schemeClr val="tx1"/>
        </a:solidFill>
        <a:latin typeface="Calibri"/>
        <a:ea typeface="+mn-ea"/>
        <a:cs typeface="+mn-cs"/>
      </a:defRPr>
    </a:lvl7pPr>
    <a:lvl8pPr marL="3200400" algn="l" defTabSz="914400">
      <a:defRPr>
        <a:solidFill>
          <a:schemeClr val="tx1"/>
        </a:solidFill>
        <a:latin typeface="Calibri"/>
        <a:ea typeface="+mn-ea"/>
        <a:cs typeface="+mn-cs"/>
      </a:defRPr>
    </a:lvl8pPr>
    <a:lvl9pPr marL="3657600" algn="l" defTabSz="914400">
      <a:defRPr>
        <a:solidFill>
          <a:schemeClr val="tx1"/>
        </a:solidFill>
        <a:latin typeface="Calibri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5F7FB"/>
    <a:srgbClr val="EEEEEE"/>
    <a:srgbClr val="9FA9A0"/>
    <a:srgbClr val="8F8887"/>
    <a:srgbClr val="41474C"/>
    <a:srgbClr val="C0BBB3"/>
    <a:srgbClr val="AEA697"/>
    <a:srgbClr val="6E7442"/>
    <a:srgbClr val="E6F1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77210" autoAdjust="0"/>
  </p:normalViewPr>
  <p:slideViewPr>
    <p:cSldViewPr>
      <p:cViewPr varScale="1">
        <p:scale>
          <a:sx n="89" d="100"/>
          <a:sy n="89" d="100"/>
        </p:scale>
        <p:origin x="114" y="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373602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l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50443" y="0"/>
            <a:ext cx="2945659" cy="373602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r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752BB611-F901-4382-B4BD-71B1B72ED842}" type="datetimeFigureOut">
              <a:rPr lang="en-US"/>
              <a:t>11/2/2023</a:t>
            </a:fld>
            <a:endParaRPr lang="en-US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65225" y="930275"/>
            <a:ext cx="4467225" cy="2513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84" tIns="40142" rIns="80284" bIns="40142" rtlCol="0" anchor="ctr"/>
          <a:lstStyle/>
          <a:p>
            <a:pPr lvl="0">
              <a:defRPr/>
            </a:pPr>
            <a:endParaRPr lang="en-US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3583469"/>
            <a:ext cx="5438140" cy="2931929"/>
          </a:xfrm>
          <a:prstGeom prst="rect">
            <a:avLst/>
          </a:prstGeom>
        </p:spPr>
        <p:txBody>
          <a:bodyPr vert="horz" lIns="80284" tIns="40142" rIns="80284" bIns="40142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7072568"/>
            <a:ext cx="2945659" cy="373601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7072568"/>
            <a:ext cx="2945659" cy="373601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E64CE7EE-4C62-4A23-92E1-FAC0EF45E1CC}" type="slidenum">
              <a:rPr lang="en-US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58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CH" dirty="0"/>
              <a:t>Half of the Geneva city surface</a:t>
            </a:r>
          </a:p>
          <a:p>
            <a:pPr marL="171450" indent="-171450">
              <a:buFontTx/>
              <a:buChar char="-"/>
            </a:pPr>
            <a:r>
              <a:rPr lang="fr-CH" dirty="0"/>
              <a:t>As </a:t>
            </a:r>
            <a:r>
              <a:rPr lang="fr-CH" dirty="0" err="1"/>
              <a:t>many</a:t>
            </a:r>
            <a:r>
              <a:rPr lang="fr-CH" dirty="0"/>
              <a:t> </a:t>
            </a:r>
            <a:r>
              <a:rPr lang="fr-CH" dirty="0" err="1"/>
              <a:t>kilometers</a:t>
            </a:r>
            <a:r>
              <a:rPr lang="fr-CH" dirty="0"/>
              <a:t> of </a:t>
            </a:r>
            <a:r>
              <a:rPr lang="fr-CH" dirty="0" err="1"/>
              <a:t>roads</a:t>
            </a:r>
            <a:r>
              <a:rPr lang="fr-CH" dirty="0"/>
              <a:t> as </a:t>
            </a:r>
            <a:r>
              <a:rPr lang="fr-CH" dirty="0" err="1"/>
              <a:t>Gva</a:t>
            </a:r>
            <a:r>
              <a:rPr lang="fr-CH" dirty="0"/>
              <a:t> to Lausanne</a:t>
            </a:r>
          </a:p>
          <a:p>
            <a:pPr marL="171450" indent="-171450">
              <a:buFontTx/>
              <a:buChar char="-"/>
            </a:pPr>
            <a:r>
              <a:rPr lang="en-GB" dirty="0"/>
              <a:t>22 000 Declared vehicles</a:t>
            </a:r>
          </a:p>
          <a:p>
            <a:pPr marL="171450" indent="-171450">
              <a:buFontTx/>
              <a:buChar char="-"/>
            </a:pPr>
            <a:r>
              <a:rPr lang="en-GB" dirty="0"/>
              <a:t>23 </a:t>
            </a:r>
            <a:r>
              <a:rPr lang="en-GB"/>
              <a:t>000 registered users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56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55BF504-FEA5-4984-BC7C-9CD6FB121BB6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04FBCBF-8C0A-49AE-AB52-10DE547010E2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BD0FB4B-527F-4E19-88A3-C85FF1AD7E17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11/2/2023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67669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99C689C-9C66-4714-9D69-AC61A4CE8780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20A34B6-0D47-4124-9ED3-E09F1ACD8592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8DCA248-FF69-4B62-85EC-BC58EBA0E5DA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C8B8207-D3DF-4ABA-A99D-CDD5D7AF6AFF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0750D2F-5240-445A-BE6A-17060686E4FF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D0DE56A-5CA1-41CD-B2ED-997A480EFCF4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ABE075B-E844-4F06-A6BF-1D5A2DA16060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F58042E-CA98-4635-833F-65606CE97AF1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B25B95-B176-4403-9595-8BD156C4B0CB}" type="slidenum">
              <a:rPr lang="en-US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2pPr>
      <a:lvl3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3pPr>
      <a:lvl4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4pPr>
      <a:lvl5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5pPr>
      <a:lvl6pPr marL="4572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6pPr>
      <a:lvl7pPr marL="9144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7pPr>
      <a:lvl8pPr marL="13716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8pPr>
      <a:lvl9pPr marL="18288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>
        <a:lnSpc>
          <a:spcPct val="90000"/>
        </a:lnSpc>
        <a:spcBef>
          <a:spcPts val="1000"/>
        </a:spcBef>
        <a:spcAft>
          <a:spcPts val="0"/>
        </a:spcAft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png"/><Relationship Id="rId7" Type="http://schemas.openxmlformats.org/officeDocument/2006/relationships/image" Target="../media/image1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10" Type="http://schemas.openxmlformats.org/officeDocument/2006/relationships/image" Target="../media/image32.jpeg"/><Relationship Id="rId4" Type="http://schemas.openxmlformats.org/officeDocument/2006/relationships/image" Target="../media/image27.jpeg"/><Relationship Id="rId9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12" Type="http://schemas.openxmlformats.org/officeDocument/2006/relationships/image" Target="../media/image4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29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4.xml"/><Relationship Id="rId3" Type="http://schemas.openxmlformats.org/officeDocument/2006/relationships/image" Target="../media/image2.jpg"/><Relationship Id="rId7" Type="http://schemas.openxmlformats.org/officeDocument/2006/relationships/image" Target="../media/image5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slide" Target="slide14.xml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5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Video 34" title="People passing standing person">
            <a:hlinkClick r:id="" action="ppaction://media"/>
            <a:extLst>
              <a:ext uri="{FF2B5EF4-FFF2-40B4-BE49-F238E27FC236}">
                <a16:creationId xmlns:a16="http://schemas.microsoft.com/office/drawing/2014/main" id="{21645283-813C-9F1F-ABD2-C21B1D61CAC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C4C3D8-8048-090D-71C7-0A60A0785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0DE56A-5CA1-41CD-B2ED-997A480EFCF4}" type="slidenum">
              <a:rPr lang="en-US" smtClean="0"/>
              <a:t>1</a:t>
            </a:fld>
            <a:endParaRPr lang="en-US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15A2768-C9A7-6B18-3573-4772D87648D6}"/>
              </a:ext>
            </a:extLst>
          </p:cNvPr>
          <p:cNvSpPr txBox="1">
            <a:spLocks/>
          </p:cNvSpPr>
          <p:nvPr/>
        </p:nvSpPr>
        <p:spPr bwMode="auto">
          <a:xfrm>
            <a:off x="1775520" y="6344800"/>
            <a:ext cx="4156622" cy="513200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50000"/>
              </a:lnSpc>
              <a:buNone/>
              <a:defRPr/>
            </a:pPr>
            <a:r>
              <a:rPr lang="en-GB" sz="1500" dirty="0">
                <a:solidFill>
                  <a:srgbClr val="699F96"/>
                </a:solidFill>
                <a:latin typeface="+mj-lt"/>
              </a:rPr>
              <a:t>Laetitia Lejeune,</a:t>
            </a:r>
          </a:p>
          <a:p>
            <a:pPr marL="0" indent="0">
              <a:lnSpc>
                <a:spcPct val="50000"/>
              </a:lnSpc>
              <a:buNone/>
              <a:defRPr/>
            </a:pPr>
            <a:r>
              <a:rPr lang="en-GB" sz="1500" dirty="0">
                <a:solidFill>
                  <a:srgbClr val="699F96"/>
                </a:solidFill>
                <a:latin typeface="+mj-lt"/>
              </a:rPr>
              <a:t>100 ACCU Meeting - CERN, 00 Month 2023</a:t>
            </a:r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04F83EAD-4047-9A5D-E276-51845C304A6B}"/>
              </a:ext>
            </a:extLst>
          </p:cNvPr>
          <p:cNvSpPr/>
          <p:nvPr/>
        </p:nvSpPr>
        <p:spPr>
          <a:xfrm>
            <a:off x="4943871" y="-38909"/>
            <a:ext cx="3871365" cy="6896909"/>
          </a:xfrm>
          <a:prstGeom prst="parallelogram">
            <a:avLst>
              <a:gd name="adj" fmla="val 52362"/>
            </a:avLst>
          </a:prstGeom>
          <a:gradFill flip="none" rotWithShape="1">
            <a:gsLst>
              <a:gs pos="98165">
                <a:srgbClr val="F5F7FB"/>
              </a:gs>
              <a:gs pos="71000">
                <a:srgbClr val="6E7442"/>
              </a:gs>
              <a:gs pos="66000">
                <a:schemeClr val="bg1">
                  <a:lumMod val="50000"/>
                </a:schemeClr>
              </a:gs>
              <a:gs pos="85000">
                <a:srgbClr val="E6F1F5"/>
              </a:gs>
              <a:gs pos="36000">
                <a:srgbClr val="AEA697"/>
              </a:gs>
              <a:gs pos="63000">
                <a:srgbClr val="41474C"/>
              </a:gs>
              <a:gs pos="53000">
                <a:srgbClr val="9FA9A0"/>
              </a:gs>
              <a:gs pos="45000">
                <a:srgbClr val="ABA09B"/>
              </a:gs>
              <a:gs pos="0">
                <a:srgbClr val="9BA7A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766376F-8812-F850-ADC5-E02DFC13E354}"/>
              </a:ext>
            </a:extLst>
          </p:cNvPr>
          <p:cNvSpPr/>
          <p:nvPr/>
        </p:nvSpPr>
        <p:spPr>
          <a:xfrm>
            <a:off x="-24679" y="-9728"/>
            <a:ext cx="9571477" cy="6896909"/>
          </a:xfrm>
          <a:custGeom>
            <a:avLst/>
            <a:gdLst/>
            <a:ahLst/>
            <a:cxnLst/>
            <a:rect l="l" t="t" r="r" b="b"/>
            <a:pathLst>
              <a:path w="9571477" h="6896909">
                <a:moveTo>
                  <a:pt x="2670866" y="4445925"/>
                </a:moveTo>
                <a:lnTo>
                  <a:pt x="2727284" y="4540373"/>
                </a:lnTo>
                <a:cubicBezTo>
                  <a:pt x="2708879" y="4552673"/>
                  <a:pt x="2692630" y="4558823"/>
                  <a:pt x="2678537" y="4558823"/>
                </a:cubicBezTo>
                <a:cubicBezTo>
                  <a:pt x="2665304" y="4558823"/>
                  <a:pt x="2655308" y="4554714"/>
                  <a:pt x="2648550" y="4546496"/>
                </a:cubicBezTo>
                <a:cubicBezTo>
                  <a:pt x="2641792" y="4538278"/>
                  <a:pt x="2638412" y="4525951"/>
                  <a:pt x="2638412" y="4509514"/>
                </a:cubicBezTo>
                <a:cubicBezTo>
                  <a:pt x="2638412" y="4486730"/>
                  <a:pt x="2649230" y="4465534"/>
                  <a:pt x="2670866" y="4445925"/>
                </a:cubicBezTo>
                <a:close/>
                <a:moveTo>
                  <a:pt x="2684693" y="4155703"/>
                </a:moveTo>
                <a:cubicBezTo>
                  <a:pt x="2695074" y="4155703"/>
                  <a:pt x="2703148" y="4159884"/>
                  <a:pt x="2708915" y="4168247"/>
                </a:cubicBezTo>
                <a:cubicBezTo>
                  <a:pt x="2714682" y="4176609"/>
                  <a:pt x="2717566" y="4185836"/>
                  <a:pt x="2717566" y="4195929"/>
                </a:cubicBezTo>
                <a:cubicBezTo>
                  <a:pt x="2717566" y="4219286"/>
                  <a:pt x="2707618" y="4243796"/>
                  <a:pt x="2687721" y="4269459"/>
                </a:cubicBezTo>
                <a:cubicBezTo>
                  <a:pt x="2666383" y="4246391"/>
                  <a:pt x="2655714" y="4221304"/>
                  <a:pt x="2655714" y="4194199"/>
                </a:cubicBezTo>
                <a:cubicBezTo>
                  <a:pt x="2655714" y="4181223"/>
                  <a:pt x="2658165" y="4171563"/>
                  <a:pt x="2663067" y="4165219"/>
                </a:cubicBezTo>
                <a:cubicBezTo>
                  <a:pt x="2667969" y="4158875"/>
                  <a:pt x="2675178" y="4155703"/>
                  <a:pt x="2684693" y="4155703"/>
                </a:cubicBezTo>
                <a:close/>
                <a:moveTo>
                  <a:pt x="8126073" y="4077848"/>
                </a:moveTo>
                <a:lnTo>
                  <a:pt x="8126073" y="4233559"/>
                </a:lnTo>
                <a:cubicBezTo>
                  <a:pt x="8146546" y="4233559"/>
                  <a:pt x="8160891" y="4230748"/>
                  <a:pt x="8169109" y="4225125"/>
                </a:cubicBezTo>
                <a:cubicBezTo>
                  <a:pt x="8177328" y="4219502"/>
                  <a:pt x="8181437" y="4201263"/>
                  <a:pt x="8181437" y="4170409"/>
                </a:cubicBezTo>
                <a:lnTo>
                  <a:pt x="8181437" y="4131914"/>
                </a:lnTo>
                <a:cubicBezTo>
                  <a:pt x="8181437" y="4109711"/>
                  <a:pt x="8177472" y="4095149"/>
                  <a:pt x="8169542" y="4088228"/>
                </a:cubicBezTo>
                <a:cubicBezTo>
                  <a:pt x="8161612" y="4081308"/>
                  <a:pt x="8147122" y="4077848"/>
                  <a:pt x="8126073" y="4077848"/>
                </a:cubicBezTo>
                <a:close/>
                <a:moveTo>
                  <a:pt x="2687721" y="4061411"/>
                </a:moveTo>
                <a:cubicBezTo>
                  <a:pt x="2630050" y="4061411"/>
                  <a:pt x="2584779" y="4076262"/>
                  <a:pt x="2551906" y="4105962"/>
                </a:cubicBezTo>
                <a:cubicBezTo>
                  <a:pt x="2519034" y="4135663"/>
                  <a:pt x="2502598" y="4174879"/>
                  <a:pt x="2502598" y="4223611"/>
                </a:cubicBezTo>
                <a:cubicBezTo>
                  <a:pt x="2502598" y="4280128"/>
                  <a:pt x="2525666" y="4324967"/>
                  <a:pt x="2571803" y="4358128"/>
                </a:cubicBezTo>
                <a:cubicBezTo>
                  <a:pt x="2539507" y="4371681"/>
                  <a:pt x="2515285" y="4389271"/>
                  <a:pt x="2499137" y="4410897"/>
                </a:cubicBezTo>
                <a:cubicBezTo>
                  <a:pt x="2482990" y="4432524"/>
                  <a:pt x="2474916" y="4462368"/>
                  <a:pt x="2474916" y="4500431"/>
                </a:cubicBezTo>
                <a:cubicBezTo>
                  <a:pt x="2474916" y="4548010"/>
                  <a:pt x="2488610" y="4588668"/>
                  <a:pt x="2515999" y="4622405"/>
                </a:cubicBezTo>
                <a:cubicBezTo>
                  <a:pt x="2543389" y="4656143"/>
                  <a:pt x="2582454" y="4673011"/>
                  <a:pt x="2633195" y="4673011"/>
                </a:cubicBezTo>
                <a:cubicBezTo>
                  <a:pt x="2681630" y="4673011"/>
                  <a:pt x="2732948" y="4655145"/>
                  <a:pt x="2787149" y="4619411"/>
                </a:cubicBezTo>
                <a:lnTo>
                  <a:pt x="2808161" y="4658305"/>
                </a:lnTo>
                <a:lnTo>
                  <a:pt x="2969948" y="4658305"/>
                </a:lnTo>
                <a:lnTo>
                  <a:pt x="2908900" y="4541535"/>
                </a:lnTo>
                <a:lnTo>
                  <a:pt x="2957621" y="4510379"/>
                </a:lnTo>
                <a:lnTo>
                  <a:pt x="2957621" y="4392298"/>
                </a:lnTo>
                <a:lnTo>
                  <a:pt x="2862268" y="4453589"/>
                </a:lnTo>
                <a:lnTo>
                  <a:pt x="2800612" y="4342125"/>
                </a:lnTo>
                <a:cubicBezTo>
                  <a:pt x="2836944" y="4305503"/>
                  <a:pt x="2855111" y="4263548"/>
                  <a:pt x="2855111" y="4216258"/>
                </a:cubicBezTo>
                <a:cubicBezTo>
                  <a:pt x="2855111" y="4171274"/>
                  <a:pt x="2840188" y="4134221"/>
                  <a:pt x="2810344" y="4105097"/>
                </a:cubicBezTo>
                <a:cubicBezTo>
                  <a:pt x="2780499" y="4075973"/>
                  <a:pt x="2739625" y="4061411"/>
                  <a:pt x="2687721" y="4061411"/>
                </a:cubicBezTo>
                <a:close/>
                <a:moveTo>
                  <a:pt x="8677401" y="3958036"/>
                </a:moveTo>
                <a:lnTo>
                  <a:pt x="8829653" y="3958036"/>
                </a:lnTo>
                <a:lnTo>
                  <a:pt x="8931730" y="4273352"/>
                </a:lnTo>
                <a:lnTo>
                  <a:pt x="8931730" y="3958036"/>
                </a:lnTo>
                <a:lnTo>
                  <a:pt x="9083981" y="3958036"/>
                </a:lnTo>
                <a:lnTo>
                  <a:pt x="9083981" y="4658305"/>
                </a:lnTo>
                <a:lnTo>
                  <a:pt x="8924377" y="4658305"/>
                </a:lnTo>
                <a:lnTo>
                  <a:pt x="8829653" y="4339962"/>
                </a:lnTo>
                <a:lnTo>
                  <a:pt x="8829653" y="4658305"/>
                </a:lnTo>
                <a:lnTo>
                  <a:pt x="8677401" y="4658305"/>
                </a:lnTo>
                <a:close/>
                <a:moveTo>
                  <a:pt x="8420227" y="3958036"/>
                </a:moveTo>
                <a:lnTo>
                  <a:pt x="8602323" y="3958036"/>
                </a:lnTo>
                <a:lnTo>
                  <a:pt x="8602323" y="4658305"/>
                </a:lnTo>
                <a:lnTo>
                  <a:pt x="8420227" y="4658305"/>
                </a:lnTo>
                <a:close/>
                <a:moveTo>
                  <a:pt x="7943977" y="3958036"/>
                </a:moveTo>
                <a:lnTo>
                  <a:pt x="8072871" y="3958036"/>
                </a:lnTo>
                <a:cubicBezTo>
                  <a:pt x="8158800" y="3958036"/>
                  <a:pt x="8216976" y="3961352"/>
                  <a:pt x="8247398" y="3967984"/>
                </a:cubicBezTo>
                <a:cubicBezTo>
                  <a:pt x="8277819" y="3974617"/>
                  <a:pt x="8302617" y="3991557"/>
                  <a:pt x="8321793" y="4018807"/>
                </a:cubicBezTo>
                <a:cubicBezTo>
                  <a:pt x="8340969" y="4046056"/>
                  <a:pt x="8350557" y="4089526"/>
                  <a:pt x="8350557" y="4149215"/>
                </a:cubicBezTo>
                <a:cubicBezTo>
                  <a:pt x="8350557" y="4203714"/>
                  <a:pt x="8343780" y="4240335"/>
                  <a:pt x="8330228" y="4259078"/>
                </a:cubicBezTo>
                <a:cubicBezTo>
                  <a:pt x="8316674" y="4277821"/>
                  <a:pt x="8290002" y="4289067"/>
                  <a:pt x="8250209" y="4292816"/>
                </a:cubicBezTo>
                <a:cubicBezTo>
                  <a:pt x="8286253" y="4301755"/>
                  <a:pt x="8310475" y="4313722"/>
                  <a:pt x="8322874" y="4328716"/>
                </a:cubicBezTo>
                <a:cubicBezTo>
                  <a:pt x="8335273" y="4343710"/>
                  <a:pt x="8342987" y="4357479"/>
                  <a:pt x="8346015" y="4370023"/>
                </a:cubicBezTo>
                <a:cubicBezTo>
                  <a:pt x="8349043" y="4382566"/>
                  <a:pt x="8350557" y="4417097"/>
                  <a:pt x="8350557" y="4473614"/>
                </a:cubicBezTo>
                <a:lnTo>
                  <a:pt x="8350557" y="4658305"/>
                </a:lnTo>
                <a:lnTo>
                  <a:pt x="8181437" y="4658305"/>
                </a:lnTo>
                <a:lnTo>
                  <a:pt x="8181437" y="4425603"/>
                </a:lnTo>
                <a:cubicBezTo>
                  <a:pt x="8181437" y="4388117"/>
                  <a:pt x="8178480" y="4364905"/>
                  <a:pt x="8172570" y="4355966"/>
                </a:cubicBezTo>
                <a:cubicBezTo>
                  <a:pt x="8166658" y="4347027"/>
                  <a:pt x="8151159" y="4342557"/>
                  <a:pt x="8126073" y="4342557"/>
                </a:cubicBezTo>
                <a:lnTo>
                  <a:pt x="8126073" y="4658305"/>
                </a:lnTo>
                <a:lnTo>
                  <a:pt x="7943977" y="4658305"/>
                </a:lnTo>
                <a:close/>
                <a:moveTo>
                  <a:pt x="7572502" y="3958036"/>
                </a:moveTo>
                <a:lnTo>
                  <a:pt x="7876139" y="3958036"/>
                </a:lnTo>
                <a:lnTo>
                  <a:pt x="7876139" y="4098177"/>
                </a:lnTo>
                <a:lnTo>
                  <a:pt x="7754598" y="4098177"/>
                </a:lnTo>
                <a:lnTo>
                  <a:pt x="7754598" y="4230964"/>
                </a:lnTo>
                <a:lnTo>
                  <a:pt x="7868353" y="4230964"/>
                </a:lnTo>
                <a:lnTo>
                  <a:pt x="7868353" y="4364184"/>
                </a:lnTo>
                <a:lnTo>
                  <a:pt x="7754598" y="4364184"/>
                </a:lnTo>
                <a:lnTo>
                  <a:pt x="7754598" y="4518165"/>
                </a:lnTo>
                <a:lnTo>
                  <a:pt x="7888250" y="4518165"/>
                </a:lnTo>
                <a:lnTo>
                  <a:pt x="7888250" y="4658305"/>
                </a:lnTo>
                <a:lnTo>
                  <a:pt x="7572502" y="4658305"/>
                </a:lnTo>
                <a:close/>
                <a:moveTo>
                  <a:pt x="7201027" y="3958036"/>
                </a:moveTo>
                <a:lnTo>
                  <a:pt x="7504664" y="3958036"/>
                </a:lnTo>
                <a:lnTo>
                  <a:pt x="7504664" y="4098177"/>
                </a:lnTo>
                <a:lnTo>
                  <a:pt x="7383123" y="4098177"/>
                </a:lnTo>
                <a:lnTo>
                  <a:pt x="7383123" y="4230964"/>
                </a:lnTo>
                <a:lnTo>
                  <a:pt x="7496878" y="4230964"/>
                </a:lnTo>
                <a:lnTo>
                  <a:pt x="7496878" y="4364184"/>
                </a:lnTo>
                <a:lnTo>
                  <a:pt x="7383123" y="4364184"/>
                </a:lnTo>
                <a:lnTo>
                  <a:pt x="7383123" y="4518165"/>
                </a:lnTo>
                <a:lnTo>
                  <a:pt x="7516775" y="4518165"/>
                </a:lnTo>
                <a:lnTo>
                  <a:pt x="7516775" y="4658305"/>
                </a:lnTo>
                <a:lnTo>
                  <a:pt x="7201027" y="4658305"/>
                </a:lnTo>
                <a:close/>
                <a:moveTo>
                  <a:pt x="6724777" y="3958036"/>
                </a:moveTo>
                <a:lnTo>
                  <a:pt x="6877028" y="3958036"/>
                </a:lnTo>
                <a:lnTo>
                  <a:pt x="6979105" y="4273352"/>
                </a:lnTo>
                <a:lnTo>
                  <a:pt x="6979105" y="3958036"/>
                </a:lnTo>
                <a:lnTo>
                  <a:pt x="7131357" y="3958036"/>
                </a:lnTo>
                <a:lnTo>
                  <a:pt x="7131357" y="4658305"/>
                </a:lnTo>
                <a:lnTo>
                  <a:pt x="6971752" y="4658305"/>
                </a:lnTo>
                <a:lnTo>
                  <a:pt x="6877028" y="4339962"/>
                </a:lnTo>
                <a:lnTo>
                  <a:pt x="6877028" y="4658305"/>
                </a:lnTo>
                <a:lnTo>
                  <a:pt x="6724777" y="4658305"/>
                </a:lnTo>
                <a:close/>
                <a:moveTo>
                  <a:pt x="6467602" y="3958036"/>
                </a:moveTo>
                <a:lnTo>
                  <a:pt x="6649698" y="3958036"/>
                </a:lnTo>
                <a:lnTo>
                  <a:pt x="6649698" y="4658305"/>
                </a:lnTo>
                <a:lnTo>
                  <a:pt x="6467602" y="4658305"/>
                </a:lnTo>
                <a:close/>
                <a:moveTo>
                  <a:pt x="5505577" y="3958036"/>
                </a:moveTo>
                <a:lnTo>
                  <a:pt x="5505577" y="4658305"/>
                </a:lnTo>
                <a:lnTo>
                  <a:pt x="5657828" y="4658305"/>
                </a:lnTo>
                <a:lnTo>
                  <a:pt x="5657828" y="4339962"/>
                </a:lnTo>
                <a:lnTo>
                  <a:pt x="5752552" y="4658305"/>
                </a:lnTo>
                <a:lnTo>
                  <a:pt x="5912157" y="4658305"/>
                </a:lnTo>
                <a:lnTo>
                  <a:pt x="5912157" y="3958036"/>
                </a:lnTo>
                <a:lnTo>
                  <a:pt x="5759905" y="3958036"/>
                </a:lnTo>
                <a:lnTo>
                  <a:pt x="5759905" y="4273352"/>
                </a:lnTo>
                <a:lnTo>
                  <a:pt x="5657828" y="3958036"/>
                </a:lnTo>
                <a:close/>
                <a:moveTo>
                  <a:pt x="5134102" y="3958036"/>
                </a:moveTo>
                <a:lnTo>
                  <a:pt x="5134102" y="4658305"/>
                </a:lnTo>
                <a:lnTo>
                  <a:pt x="5449850" y="4658305"/>
                </a:lnTo>
                <a:lnTo>
                  <a:pt x="5449850" y="4518165"/>
                </a:lnTo>
                <a:lnTo>
                  <a:pt x="5316198" y="4518165"/>
                </a:lnTo>
                <a:lnTo>
                  <a:pt x="5316198" y="4364184"/>
                </a:lnTo>
                <a:lnTo>
                  <a:pt x="5429954" y="4364184"/>
                </a:lnTo>
                <a:lnTo>
                  <a:pt x="5429954" y="4230964"/>
                </a:lnTo>
                <a:lnTo>
                  <a:pt x="5316198" y="4230964"/>
                </a:lnTo>
                <a:lnTo>
                  <a:pt x="5316198" y="4098177"/>
                </a:lnTo>
                <a:lnTo>
                  <a:pt x="5437739" y="4098177"/>
                </a:lnTo>
                <a:lnTo>
                  <a:pt x="5437739" y="3958036"/>
                </a:lnTo>
                <a:close/>
                <a:moveTo>
                  <a:pt x="4638802" y="3958036"/>
                </a:moveTo>
                <a:lnTo>
                  <a:pt x="4638802" y="4658305"/>
                </a:lnTo>
                <a:lnTo>
                  <a:pt x="4931627" y="4658305"/>
                </a:lnTo>
                <a:lnTo>
                  <a:pt x="4931627" y="4518165"/>
                </a:lnTo>
                <a:lnTo>
                  <a:pt x="4820898" y="4518165"/>
                </a:lnTo>
                <a:lnTo>
                  <a:pt x="4820898" y="3958036"/>
                </a:lnTo>
                <a:close/>
                <a:moveTo>
                  <a:pt x="4381627" y="3958036"/>
                </a:moveTo>
                <a:lnTo>
                  <a:pt x="4381627" y="4658305"/>
                </a:lnTo>
                <a:lnTo>
                  <a:pt x="4563723" y="4658305"/>
                </a:lnTo>
                <a:lnTo>
                  <a:pt x="4563723" y="3958036"/>
                </a:lnTo>
                <a:close/>
                <a:moveTo>
                  <a:pt x="3873379" y="3958036"/>
                </a:moveTo>
                <a:lnTo>
                  <a:pt x="3978593" y="4658305"/>
                </a:lnTo>
                <a:lnTo>
                  <a:pt x="4255196" y="4658305"/>
                </a:lnTo>
                <a:lnTo>
                  <a:pt x="4347866" y="3958036"/>
                </a:lnTo>
                <a:lnTo>
                  <a:pt x="4155822" y="3958036"/>
                </a:lnTo>
                <a:lnTo>
                  <a:pt x="4143178" y="4088255"/>
                </a:lnTo>
                <a:cubicBezTo>
                  <a:pt x="4132612" y="4192914"/>
                  <a:pt x="4122625" y="4312717"/>
                  <a:pt x="4113218" y="4447662"/>
                </a:cubicBezTo>
                <a:cubicBezTo>
                  <a:pt x="4103675" y="4314141"/>
                  <a:pt x="4087744" y="4150932"/>
                  <a:pt x="4065423" y="3958036"/>
                </a:cubicBezTo>
                <a:close/>
                <a:moveTo>
                  <a:pt x="3657727" y="3958036"/>
                </a:moveTo>
                <a:lnTo>
                  <a:pt x="3657727" y="4658305"/>
                </a:lnTo>
                <a:lnTo>
                  <a:pt x="3839823" y="4658305"/>
                </a:lnTo>
                <a:lnTo>
                  <a:pt x="3839823" y="3958036"/>
                </a:lnTo>
                <a:close/>
                <a:moveTo>
                  <a:pt x="1971802" y="3958036"/>
                </a:moveTo>
                <a:lnTo>
                  <a:pt x="1971802" y="4658305"/>
                </a:lnTo>
                <a:lnTo>
                  <a:pt x="2287550" y="4658305"/>
                </a:lnTo>
                <a:lnTo>
                  <a:pt x="2287550" y="4518165"/>
                </a:lnTo>
                <a:lnTo>
                  <a:pt x="2153898" y="4518165"/>
                </a:lnTo>
                <a:lnTo>
                  <a:pt x="2153898" y="4364184"/>
                </a:lnTo>
                <a:lnTo>
                  <a:pt x="2267654" y="4364184"/>
                </a:lnTo>
                <a:lnTo>
                  <a:pt x="2267654" y="4230964"/>
                </a:lnTo>
                <a:lnTo>
                  <a:pt x="2153898" y="4230964"/>
                </a:lnTo>
                <a:lnTo>
                  <a:pt x="2153898" y="4098177"/>
                </a:lnTo>
                <a:lnTo>
                  <a:pt x="2275439" y="4098177"/>
                </a:lnTo>
                <a:lnTo>
                  <a:pt x="2275439" y="3958036"/>
                </a:lnTo>
                <a:close/>
                <a:moveTo>
                  <a:pt x="1531085" y="3958036"/>
                </a:moveTo>
                <a:lnTo>
                  <a:pt x="1531085" y="4098177"/>
                </a:lnTo>
                <a:lnTo>
                  <a:pt x="1638785" y="4098177"/>
                </a:lnTo>
                <a:lnTo>
                  <a:pt x="1638785" y="4658305"/>
                </a:lnTo>
                <a:lnTo>
                  <a:pt x="1820881" y="4658305"/>
                </a:lnTo>
                <a:lnTo>
                  <a:pt x="1820881" y="4098177"/>
                </a:lnTo>
                <a:lnTo>
                  <a:pt x="1929014" y="4098177"/>
                </a:lnTo>
                <a:lnTo>
                  <a:pt x="1929014" y="3958036"/>
                </a:lnTo>
                <a:close/>
                <a:moveTo>
                  <a:pt x="1305052" y="3958036"/>
                </a:moveTo>
                <a:lnTo>
                  <a:pt x="1305052" y="4658305"/>
                </a:lnTo>
                <a:lnTo>
                  <a:pt x="1487148" y="4658305"/>
                </a:lnTo>
                <a:lnTo>
                  <a:pt x="1487148" y="3958036"/>
                </a:lnTo>
                <a:close/>
                <a:moveTo>
                  <a:pt x="9353913" y="3943330"/>
                </a:moveTo>
                <a:cubicBezTo>
                  <a:pt x="9407259" y="3943330"/>
                  <a:pt x="9451522" y="3954288"/>
                  <a:pt x="9486700" y="3976203"/>
                </a:cubicBezTo>
                <a:cubicBezTo>
                  <a:pt x="9521880" y="3998118"/>
                  <a:pt x="9544804" y="4024142"/>
                  <a:pt x="9555473" y="4054275"/>
                </a:cubicBezTo>
                <a:cubicBezTo>
                  <a:pt x="9566143" y="4084408"/>
                  <a:pt x="9571477" y="4128165"/>
                  <a:pt x="9571477" y="4185548"/>
                </a:cubicBezTo>
                <a:lnTo>
                  <a:pt x="9571477" y="4215825"/>
                </a:lnTo>
                <a:lnTo>
                  <a:pt x="9389381" y="4215825"/>
                </a:lnTo>
                <a:lnTo>
                  <a:pt x="9389381" y="4152243"/>
                </a:lnTo>
                <a:cubicBezTo>
                  <a:pt x="9389381" y="4112162"/>
                  <a:pt x="9387651" y="4087075"/>
                  <a:pt x="9384190" y="4076982"/>
                </a:cubicBezTo>
                <a:cubicBezTo>
                  <a:pt x="9380730" y="4066890"/>
                  <a:pt x="9372512" y="4061844"/>
                  <a:pt x="9359536" y="4061844"/>
                </a:cubicBezTo>
                <a:cubicBezTo>
                  <a:pt x="9348290" y="4061844"/>
                  <a:pt x="9340649" y="4066169"/>
                  <a:pt x="9336612" y="4074820"/>
                </a:cubicBezTo>
                <a:cubicBezTo>
                  <a:pt x="9332575" y="4083470"/>
                  <a:pt x="9330556" y="4105674"/>
                  <a:pt x="9330556" y="4141430"/>
                </a:cubicBezTo>
                <a:lnTo>
                  <a:pt x="9330556" y="4477507"/>
                </a:lnTo>
                <a:cubicBezTo>
                  <a:pt x="9330556" y="4508938"/>
                  <a:pt x="9332575" y="4529627"/>
                  <a:pt x="9336612" y="4539575"/>
                </a:cubicBezTo>
                <a:cubicBezTo>
                  <a:pt x="9340649" y="4549524"/>
                  <a:pt x="9348723" y="4554498"/>
                  <a:pt x="9360834" y="4554498"/>
                </a:cubicBezTo>
                <a:cubicBezTo>
                  <a:pt x="9374098" y="4554498"/>
                  <a:pt x="9383109" y="4548875"/>
                  <a:pt x="9387867" y="4537629"/>
                </a:cubicBezTo>
                <a:cubicBezTo>
                  <a:pt x="9392625" y="4526383"/>
                  <a:pt x="9395004" y="4504468"/>
                  <a:pt x="9395004" y="4471884"/>
                </a:cubicBezTo>
                <a:lnTo>
                  <a:pt x="9395004" y="4388838"/>
                </a:lnTo>
                <a:lnTo>
                  <a:pt x="9358238" y="4388838"/>
                </a:lnTo>
                <a:lnTo>
                  <a:pt x="9358238" y="4282435"/>
                </a:lnTo>
                <a:lnTo>
                  <a:pt x="9571477" y="4282435"/>
                </a:lnTo>
                <a:lnTo>
                  <a:pt x="9571477" y="4658305"/>
                </a:lnTo>
                <a:lnTo>
                  <a:pt x="9457045" y="4658305"/>
                </a:lnTo>
                <a:lnTo>
                  <a:pt x="9440203" y="4608132"/>
                </a:lnTo>
                <a:cubicBezTo>
                  <a:pt x="9427795" y="4629758"/>
                  <a:pt x="9412141" y="4645978"/>
                  <a:pt x="9393240" y="4656791"/>
                </a:cubicBezTo>
                <a:cubicBezTo>
                  <a:pt x="9374340" y="4667605"/>
                  <a:pt x="9352048" y="4673011"/>
                  <a:pt x="9326366" y="4673011"/>
                </a:cubicBezTo>
                <a:cubicBezTo>
                  <a:pt x="9295774" y="4673011"/>
                  <a:pt x="9267132" y="4665586"/>
                  <a:pt x="9240441" y="4650736"/>
                </a:cubicBezTo>
                <a:cubicBezTo>
                  <a:pt x="9213751" y="4635886"/>
                  <a:pt x="9193479" y="4617503"/>
                  <a:pt x="9179627" y="4595588"/>
                </a:cubicBezTo>
                <a:cubicBezTo>
                  <a:pt x="9165775" y="4573673"/>
                  <a:pt x="9157118" y="4550677"/>
                  <a:pt x="9153654" y="4526599"/>
                </a:cubicBezTo>
                <a:cubicBezTo>
                  <a:pt x="9150192" y="4502522"/>
                  <a:pt x="9148460" y="4466405"/>
                  <a:pt x="9148460" y="4418250"/>
                </a:cubicBezTo>
                <a:lnTo>
                  <a:pt x="9148460" y="4210202"/>
                </a:lnTo>
                <a:cubicBezTo>
                  <a:pt x="9148460" y="4143304"/>
                  <a:pt x="9152065" y="4094716"/>
                  <a:pt x="9159274" y="4064439"/>
                </a:cubicBezTo>
                <a:cubicBezTo>
                  <a:pt x="9166483" y="4034162"/>
                  <a:pt x="9187172" y="4006408"/>
                  <a:pt x="9221342" y="3981177"/>
                </a:cubicBezTo>
                <a:cubicBezTo>
                  <a:pt x="9255512" y="3955946"/>
                  <a:pt x="9299703" y="3943330"/>
                  <a:pt x="9353913" y="3943330"/>
                </a:cubicBezTo>
                <a:close/>
                <a:moveTo>
                  <a:pt x="6182089" y="3943330"/>
                </a:moveTo>
                <a:cubicBezTo>
                  <a:pt x="6235434" y="3943330"/>
                  <a:pt x="6279697" y="3954288"/>
                  <a:pt x="6314876" y="3976203"/>
                </a:cubicBezTo>
                <a:cubicBezTo>
                  <a:pt x="6350055" y="3998118"/>
                  <a:pt x="6372980" y="4024142"/>
                  <a:pt x="6383649" y="4054275"/>
                </a:cubicBezTo>
                <a:cubicBezTo>
                  <a:pt x="6394318" y="4084408"/>
                  <a:pt x="6399652" y="4128165"/>
                  <a:pt x="6399652" y="4185548"/>
                </a:cubicBezTo>
                <a:lnTo>
                  <a:pt x="6399652" y="4215825"/>
                </a:lnTo>
                <a:lnTo>
                  <a:pt x="6217556" y="4215825"/>
                </a:lnTo>
                <a:lnTo>
                  <a:pt x="6217556" y="4152243"/>
                </a:lnTo>
                <a:cubicBezTo>
                  <a:pt x="6217556" y="4112162"/>
                  <a:pt x="6215826" y="4087075"/>
                  <a:pt x="6212366" y="4076982"/>
                </a:cubicBezTo>
                <a:cubicBezTo>
                  <a:pt x="6208906" y="4066890"/>
                  <a:pt x="6200688" y="4061844"/>
                  <a:pt x="6187712" y="4061844"/>
                </a:cubicBezTo>
                <a:cubicBezTo>
                  <a:pt x="6176466" y="4061844"/>
                  <a:pt x="6168825" y="4066169"/>
                  <a:pt x="6164788" y="4074820"/>
                </a:cubicBezTo>
                <a:cubicBezTo>
                  <a:pt x="6160751" y="4083470"/>
                  <a:pt x="6158732" y="4105674"/>
                  <a:pt x="6158732" y="4141430"/>
                </a:cubicBezTo>
                <a:lnTo>
                  <a:pt x="6158732" y="4477507"/>
                </a:lnTo>
                <a:cubicBezTo>
                  <a:pt x="6158732" y="4508938"/>
                  <a:pt x="6160751" y="4529627"/>
                  <a:pt x="6164788" y="4539575"/>
                </a:cubicBezTo>
                <a:cubicBezTo>
                  <a:pt x="6168825" y="4549524"/>
                  <a:pt x="6176898" y="4554498"/>
                  <a:pt x="6189009" y="4554498"/>
                </a:cubicBezTo>
                <a:cubicBezTo>
                  <a:pt x="6202274" y="4554498"/>
                  <a:pt x="6211285" y="4548875"/>
                  <a:pt x="6216043" y="4537629"/>
                </a:cubicBezTo>
                <a:cubicBezTo>
                  <a:pt x="6220800" y="4526383"/>
                  <a:pt x="6223179" y="4504468"/>
                  <a:pt x="6223179" y="4471884"/>
                </a:cubicBezTo>
                <a:lnTo>
                  <a:pt x="6223179" y="4388838"/>
                </a:lnTo>
                <a:lnTo>
                  <a:pt x="6186414" y="4388838"/>
                </a:lnTo>
                <a:lnTo>
                  <a:pt x="6186414" y="4282435"/>
                </a:lnTo>
                <a:lnTo>
                  <a:pt x="6399652" y="4282435"/>
                </a:lnTo>
                <a:lnTo>
                  <a:pt x="6399652" y="4658305"/>
                </a:lnTo>
                <a:lnTo>
                  <a:pt x="6285221" y="4658305"/>
                </a:lnTo>
                <a:lnTo>
                  <a:pt x="6268379" y="4608132"/>
                </a:lnTo>
                <a:cubicBezTo>
                  <a:pt x="6255971" y="4629758"/>
                  <a:pt x="6240316" y="4645978"/>
                  <a:pt x="6221416" y="4656791"/>
                </a:cubicBezTo>
                <a:cubicBezTo>
                  <a:pt x="6202515" y="4667605"/>
                  <a:pt x="6180224" y="4673011"/>
                  <a:pt x="6154542" y="4673011"/>
                </a:cubicBezTo>
                <a:cubicBezTo>
                  <a:pt x="6123949" y="4673011"/>
                  <a:pt x="6095308" y="4665586"/>
                  <a:pt x="6068617" y="4650736"/>
                </a:cubicBezTo>
                <a:cubicBezTo>
                  <a:pt x="6041926" y="4635886"/>
                  <a:pt x="6021654" y="4617503"/>
                  <a:pt x="6007802" y="4595588"/>
                </a:cubicBezTo>
                <a:lnTo>
                  <a:pt x="5988206" y="4543536"/>
                </a:lnTo>
                <a:lnTo>
                  <a:pt x="6162572" y="3945832"/>
                </a:lnTo>
                <a:close/>
                <a:moveTo>
                  <a:pt x="3379135" y="3943330"/>
                </a:moveTo>
                <a:cubicBezTo>
                  <a:pt x="3339630" y="3943330"/>
                  <a:pt x="3304667" y="3950034"/>
                  <a:pt x="3274246" y="3963443"/>
                </a:cubicBezTo>
                <a:cubicBezTo>
                  <a:pt x="3243824" y="3976851"/>
                  <a:pt x="3220035" y="3995234"/>
                  <a:pt x="3202878" y="4018591"/>
                </a:cubicBezTo>
                <a:cubicBezTo>
                  <a:pt x="3185721" y="4041947"/>
                  <a:pt x="3175412" y="4066241"/>
                  <a:pt x="3171952" y="4091472"/>
                </a:cubicBezTo>
                <a:cubicBezTo>
                  <a:pt x="3168492" y="4116703"/>
                  <a:pt x="3166762" y="4154550"/>
                  <a:pt x="3166762" y="4205012"/>
                </a:cubicBezTo>
                <a:lnTo>
                  <a:pt x="3166762" y="4409599"/>
                </a:lnTo>
                <a:cubicBezTo>
                  <a:pt x="3166762" y="4478228"/>
                  <a:pt x="3172385" y="4529627"/>
                  <a:pt x="3183630" y="4563797"/>
                </a:cubicBezTo>
                <a:cubicBezTo>
                  <a:pt x="3194876" y="4597967"/>
                  <a:pt x="3217800" y="4624712"/>
                  <a:pt x="3252403" y="4644032"/>
                </a:cubicBezTo>
                <a:cubicBezTo>
                  <a:pt x="3287005" y="4663351"/>
                  <a:pt x="3330980" y="4673011"/>
                  <a:pt x="3384325" y="4673011"/>
                </a:cubicBezTo>
                <a:cubicBezTo>
                  <a:pt x="3435653" y="4673011"/>
                  <a:pt x="3478833" y="4661604"/>
                  <a:pt x="3513868" y="4638791"/>
                </a:cubicBezTo>
                <a:cubicBezTo>
                  <a:pt x="3548904" y="4615977"/>
                  <a:pt x="3571539" y="4589409"/>
                  <a:pt x="3581776" y="4559087"/>
                </a:cubicBezTo>
                <a:cubicBezTo>
                  <a:pt x="3592013" y="4528764"/>
                  <a:pt x="3597131" y="4477363"/>
                  <a:pt x="3597131" y="4404882"/>
                </a:cubicBezTo>
                <a:lnTo>
                  <a:pt x="3597131" y="4377592"/>
                </a:lnTo>
                <a:lnTo>
                  <a:pt x="3415035" y="4377592"/>
                </a:lnTo>
                <a:lnTo>
                  <a:pt x="3415035" y="4465612"/>
                </a:lnTo>
                <a:cubicBezTo>
                  <a:pt x="3415035" y="4504058"/>
                  <a:pt x="3412944" y="4528484"/>
                  <a:pt x="3408763" y="4538889"/>
                </a:cubicBezTo>
                <a:cubicBezTo>
                  <a:pt x="3404582" y="4549295"/>
                  <a:pt x="3395715" y="4554498"/>
                  <a:pt x="3382163" y="4554498"/>
                </a:cubicBezTo>
                <a:cubicBezTo>
                  <a:pt x="3368033" y="4554498"/>
                  <a:pt x="3358950" y="4549307"/>
                  <a:pt x="3354913" y="4538926"/>
                </a:cubicBezTo>
                <a:cubicBezTo>
                  <a:pt x="3350876" y="4528546"/>
                  <a:pt x="3348858" y="4506342"/>
                  <a:pt x="3348858" y="4472317"/>
                </a:cubicBezTo>
                <a:lnTo>
                  <a:pt x="3348858" y="4147053"/>
                </a:lnTo>
                <a:cubicBezTo>
                  <a:pt x="3348858" y="4111585"/>
                  <a:pt x="3350876" y="4088517"/>
                  <a:pt x="3354913" y="4077848"/>
                </a:cubicBezTo>
                <a:cubicBezTo>
                  <a:pt x="3358950" y="4067178"/>
                  <a:pt x="3368466" y="4061844"/>
                  <a:pt x="3383460" y="4061844"/>
                </a:cubicBezTo>
                <a:cubicBezTo>
                  <a:pt x="3396724" y="4061844"/>
                  <a:pt x="3405303" y="4066232"/>
                  <a:pt x="3409196" y="4075009"/>
                </a:cubicBezTo>
                <a:cubicBezTo>
                  <a:pt x="3413089" y="4083786"/>
                  <a:pt x="3415035" y="4105870"/>
                  <a:pt x="3415035" y="4141261"/>
                </a:cubicBezTo>
                <a:lnTo>
                  <a:pt x="3415035" y="4262971"/>
                </a:lnTo>
                <a:lnTo>
                  <a:pt x="3597131" y="4262971"/>
                </a:lnTo>
                <a:lnTo>
                  <a:pt x="3597131" y="4196449"/>
                </a:lnTo>
                <a:cubicBezTo>
                  <a:pt x="3597131" y="4131083"/>
                  <a:pt x="3591652" y="4082922"/>
                  <a:pt x="3580694" y="4051967"/>
                </a:cubicBezTo>
                <a:cubicBezTo>
                  <a:pt x="3569737" y="4021011"/>
                  <a:pt x="3546813" y="3995166"/>
                  <a:pt x="3511922" y="3974432"/>
                </a:cubicBezTo>
                <a:cubicBezTo>
                  <a:pt x="3477031" y="3953697"/>
                  <a:pt x="3432769" y="3943330"/>
                  <a:pt x="3379135" y="3943330"/>
                </a:cubicBezTo>
                <a:close/>
                <a:moveTo>
                  <a:pt x="1030380" y="3943330"/>
                </a:moveTo>
                <a:cubicBezTo>
                  <a:pt x="987127" y="3943330"/>
                  <a:pt x="950218" y="3950323"/>
                  <a:pt x="919652" y="3964308"/>
                </a:cubicBezTo>
                <a:cubicBezTo>
                  <a:pt x="889087" y="3978293"/>
                  <a:pt x="866955" y="3997685"/>
                  <a:pt x="853259" y="4022483"/>
                </a:cubicBezTo>
                <a:cubicBezTo>
                  <a:pt x="839562" y="4047282"/>
                  <a:pt x="832713" y="4086498"/>
                  <a:pt x="832713" y="4140132"/>
                </a:cubicBezTo>
                <a:cubicBezTo>
                  <a:pt x="832713" y="4177330"/>
                  <a:pt x="837543" y="4207896"/>
                  <a:pt x="847203" y="4231829"/>
                </a:cubicBezTo>
                <a:cubicBezTo>
                  <a:pt x="856863" y="4255762"/>
                  <a:pt x="869046" y="4274505"/>
                  <a:pt x="883752" y="4288058"/>
                </a:cubicBezTo>
                <a:cubicBezTo>
                  <a:pt x="898458" y="4301611"/>
                  <a:pt x="928447" y="4323381"/>
                  <a:pt x="973719" y="4353370"/>
                </a:cubicBezTo>
                <a:cubicBezTo>
                  <a:pt x="1018990" y="4383071"/>
                  <a:pt x="1047393" y="4404265"/>
                  <a:pt x="1058928" y="4416953"/>
                </a:cubicBezTo>
                <a:cubicBezTo>
                  <a:pt x="1070173" y="4429640"/>
                  <a:pt x="1075796" y="4456601"/>
                  <a:pt x="1075796" y="4497836"/>
                </a:cubicBezTo>
                <a:cubicBezTo>
                  <a:pt x="1075796" y="4516579"/>
                  <a:pt x="1072841" y="4530708"/>
                  <a:pt x="1066929" y="4540224"/>
                </a:cubicBezTo>
                <a:cubicBezTo>
                  <a:pt x="1061018" y="4549740"/>
                  <a:pt x="1052007" y="4554498"/>
                  <a:pt x="1039896" y="4554498"/>
                </a:cubicBezTo>
                <a:cubicBezTo>
                  <a:pt x="1027785" y="4554498"/>
                  <a:pt x="1019351" y="4550749"/>
                  <a:pt x="1014593" y="4543252"/>
                </a:cubicBezTo>
                <a:cubicBezTo>
                  <a:pt x="1009835" y="4535755"/>
                  <a:pt x="1007456" y="4518886"/>
                  <a:pt x="1007456" y="4492646"/>
                </a:cubicBezTo>
                <a:lnTo>
                  <a:pt x="1007456" y="4407437"/>
                </a:lnTo>
                <a:lnTo>
                  <a:pt x="838336" y="4407437"/>
                </a:lnTo>
                <a:lnTo>
                  <a:pt x="838336" y="4453285"/>
                </a:lnTo>
                <a:cubicBezTo>
                  <a:pt x="838336" y="4505766"/>
                  <a:pt x="843671" y="4546280"/>
                  <a:pt x="854340" y="4574827"/>
                </a:cubicBezTo>
                <a:cubicBezTo>
                  <a:pt x="865009" y="4603374"/>
                  <a:pt x="887573" y="4626875"/>
                  <a:pt x="922031" y="4645329"/>
                </a:cubicBezTo>
                <a:cubicBezTo>
                  <a:pt x="956490" y="4663784"/>
                  <a:pt x="998085" y="4673011"/>
                  <a:pt x="1046817" y="4673011"/>
                </a:cubicBezTo>
                <a:cubicBezTo>
                  <a:pt x="1091223" y="4673011"/>
                  <a:pt x="1130151" y="4665009"/>
                  <a:pt x="1163600" y="4649006"/>
                </a:cubicBezTo>
                <a:cubicBezTo>
                  <a:pt x="1197049" y="4633002"/>
                  <a:pt x="1219613" y="4613178"/>
                  <a:pt x="1231291" y="4589533"/>
                </a:cubicBezTo>
                <a:cubicBezTo>
                  <a:pt x="1242970" y="4565888"/>
                  <a:pt x="1248809" y="4529122"/>
                  <a:pt x="1248809" y="4479237"/>
                </a:cubicBezTo>
                <a:cubicBezTo>
                  <a:pt x="1248809" y="4410609"/>
                  <a:pt x="1238284" y="4360868"/>
                  <a:pt x="1217234" y="4330014"/>
                </a:cubicBezTo>
                <a:cubicBezTo>
                  <a:pt x="1196184" y="4299160"/>
                  <a:pt x="1145130" y="4259678"/>
                  <a:pt x="1064071" y="4211568"/>
                </a:cubicBezTo>
                <a:cubicBezTo>
                  <a:pt x="1035803" y="4194856"/>
                  <a:pt x="1018650" y="4180585"/>
                  <a:pt x="1012613" y="4168754"/>
                </a:cubicBezTo>
                <a:cubicBezTo>
                  <a:pt x="1006292" y="4156922"/>
                  <a:pt x="1003131" y="4139321"/>
                  <a:pt x="1003131" y="4115951"/>
                </a:cubicBezTo>
                <a:cubicBezTo>
                  <a:pt x="1003131" y="4097771"/>
                  <a:pt x="1005942" y="4084208"/>
                  <a:pt x="1011565" y="4075262"/>
                </a:cubicBezTo>
                <a:cubicBezTo>
                  <a:pt x="1017188" y="4066317"/>
                  <a:pt x="1025478" y="4061844"/>
                  <a:pt x="1036436" y="4061844"/>
                </a:cubicBezTo>
                <a:cubicBezTo>
                  <a:pt x="1046528" y="4061844"/>
                  <a:pt x="1053737" y="4065160"/>
                  <a:pt x="1058062" y="4071792"/>
                </a:cubicBezTo>
                <a:cubicBezTo>
                  <a:pt x="1062388" y="4078424"/>
                  <a:pt x="1064550" y="4093851"/>
                  <a:pt x="1064550" y="4118073"/>
                </a:cubicBezTo>
                <a:lnTo>
                  <a:pt x="1064550" y="4169977"/>
                </a:lnTo>
                <a:lnTo>
                  <a:pt x="1233670" y="4169977"/>
                </a:lnTo>
                <a:lnTo>
                  <a:pt x="1233670" y="4142295"/>
                </a:lnTo>
                <a:cubicBezTo>
                  <a:pt x="1233670" y="4086642"/>
                  <a:pt x="1228264" y="4047210"/>
                  <a:pt x="1217450" y="4023997"/>
                </a:cubicBezTo>
                <a:cubicBezTo>
                  <a:pt x="1206637" y="4000785"/>
                  <a:pt x="1184578" y="3981537"/>
                  <a:pt x="1151273" y="3966254"/>
                </a:cubicBezTo>
                <a:cubicBezTo>
                  <a:pt x="1117968" y="3950972"/>
                  <a:pt x="1077671" y="3943330"/>
                  <a:pt x="1030380" y="3943330"/>
                </a:cubicBezTo>
                <a:close/>
                <a:moveTo>
                  <a:pt x="7313672" y="0"/>
                </a:moveTo>
                <a:lnTo>
                  <a:pt x="6162572" y="3945832"/>
                </a:lnTo>
                <a:lnTo>
                  <a:pt x="6108288" y="3952792"/>
                </a:lnTo>
                <a:cubicBezTo>
                  <a:pt x="6086193" y="3959100"/>
                  <a:pt x="6066603" y="3968561"/>
                  <a:pt x="6049518" y="3981177"/>
                </a:cubicBezTo>
                <a:cubicBezTo>
                  <a:pt x="6015348" y="4006408"/>
                  <a:pt x="5994658" y="4034162"/>
                  <a:pt x="5987450" y="4064439"/>
                </a:cubicBezTo>
                <a:cubicBezTo>
                  <a:pt x="5980241" y="4094716"/>
                  <a:pt x="5976636" y="4143304"/>
                  <a:pt x="5976636" y="4210202"/>
                </a:cubicBezTo>
                <a:lnTo>
                  <a:pt x="5976636" y="4418250"/>
                </a:lnTo>
                <a:cubicBezTo>
                  <a:pt x="5976636" y="4466405"/>
                  <a:pt x="5978368" y="4502522"/>
                  <a:pt x="5981830" y="4526599"/>
                </a:cubicBezTo>
                <a:lnTo>
                  <a:pt x="5988206" y="4543536"/>
                </a:lnTo>
                <a:lnTo>
                  <a:pt x="5307342" y="6877454"/>
                </a:lnTo>
                <a:lnTo>
                  <a:pt x="7295" y="6896909"/>
                </a:lnTo>
                <a:cubicBezTo>
                  <a:pt x="4863" y="4604438"/>
                  <a:pt x="2432" y="2302198"/>
                  <a:pt x="0" y="97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3C32E9D-19B9-7DA1-F4A8-C6D83D54A32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lum bright="70000" contrast="-70000"/>
            <a:alphaModFix amt="20000"/>
          </a:blip>
          <a:srcRect l="19638"/>
          <a:stretch/>
        </p:blipFill>
        <p:spPr>
          <a:xfrm flipH="1">
            <a:off x="-3" y="0"/>
            <a:ext cx="5303915" cy="6858000"/>
          </a:xfrm>
          <a:prstGeom prst="rect">
            <a:avLst/>
          </a:prstGeom>
        </p:spPr>
      </p:pic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A787C6D-6E05-B932-5FB5-1969FAA9E5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21" y="5733256"/>
            <a:ext cx="2681365" cy="777849"/>
          </a:xfrm>
          <a:prstGeom prst="rect">
            <a:avLst/>
          </a:prstGeom>
        </p:spPr>
      </p:pic>
      <p:sp>
        <p:nvSpPr>
          <p:cNvPr id="20" name="Subtitle 2">
            <a:extLst>
              <a:ext uri="{FF2B5EF4-FFF2-40B4-BE49-F238E27FC236}">
                <a16:creationId xmlns:a16="http://schemas.microsoft.com/office/drawing/2014/main" id="{3D564C9D-C79D-0E56-D4F1-62A8C949F863}"/>
              </a:ext>
            </a:extLst>
          </p:cNvPr>
          <p:cNvSpPr txBox="1">
            <a:spLocks/>
          </p:cNvSpPr>
          <p:nvPr/>
        </p:nvSpPr>
        <p:spPr bwMode="auto">
          <a:xfrm>
            <a:off x="765635" y="6388572"/>
            <a:ext cx="4156622" cy="513200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50000"/>
              </a:lnSpc>
              <a:buNone/>
              <a:defRPr/>
            </a:pPr>
            <a:r>
              <a:rPr lang="en-GB" sz="1500" dirty="0">
                <a:solidFill>
                  <a:srgbClr val="699F96"/>
                </a:solidFill>
                <a:latin typeface="+mj-lt"/>
              </a:rPr>
              <a:t>Eric LIENARD</a:t>
            </a:r>
          </a:p>
          <a:p>
            <a:pPr marL="0" indent="0">
              <a:lnSpc>
                <a:spcPct val="50000"/>
              </a:lnSpc>
              <a:buNone/>
              <a:defRPr/>
            </a:pPr>
            <a:r>
              <a:rPr lang="en-GB" sz="1500" dirty="0">
                <a:solidFill>
                  <a:srgbClr val="699F96"/>
                </a:solidFill>
                <a:latin typeface="+mj-lt"/>
              </a:rPr>
              <a:t>CERN,  October 2023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4603BD73-33E5-089A-B868-E975BEC8E493}"/>
              </a:ext>
            </a:extLst>
          </p:cNvPr>
          <p:cNvSpPr txBox="1">
            <a:spLocks/>
          </p:cNvSpPr>
          <p:nvPr/>
        </p:nvSpPr>
        <p:spPr bwMode="auto">
          <a:xfrm>
            <a:off x="765634" y="4909956"/>
            <a:ext cx="6266470" cy="513200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  <a:defRPr/>
            </a:pPr>
            <a:r>
              <a:rPr lang="en-GB" sz="3000" dirty="0">
                <a:solidFill>
                  <a:srgbClr val="002060"/>
                </a:solidFill>
                <a:latin typeface="+mj-lt"/>
              </a:rPr>
              <a:t>SNUG presentation</a:t>
            </a:r>
          </a:p>
        </p:txBody>
      </p:sp>
    </p:spTree>
    <p:extLst>
      <p:ext uri="{BB962C8B-B14F-4D97-AF65-F5344CB8AC3E}">
        <p14:creationId xmlns:p14="http://schemas.microsoft.com/office/powerpoint/2010/main" val="1329264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10</a:t>
            </a:fld>
            <a:endParaRPr lang="en-US"/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FC2C7370-2C66-46F2-2FA6-A10641DA6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Key points</a:t>
            </a:r>
            <a:endParaRPr lang="en-GB" sz="3500" spc="-80" dirty="0">
              <a:solidFill>
                <a:srgbClr val="4C7FAE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A9F6A0-D9A8-70E0-0ED7-286B1B4D3559}"/>
              </a:ext>
            </a:extLst>
          </p:cNvPr>
          <p:cNvSpPr txBox="1"/>
          <p:nvPr/>
        </p:nvSpPr>
        <p:spPr>
          <a:xfrm>
            <a:off x="382644" y="1877258"/>
            <a:ext cx="111139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THE STORAGE, RECUPERATION AND SALES SERVICE, is responsible for storing, recycling and selling all CERN equipment and material which are no longer of use.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F1B67A7F-7767-2E7C-AA72-92D2F72C8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643" y="1385081"/>
            <a:ext cx="6721468" cy="442296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72000" tIns="45720" rIns="3600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2500" dirty="0">
                <a:solidFill>
                  <a:srgbClr val="4C7FAE"/>
                </a:solidFill>
              </a:rPr>
              <a:t>Presentation </a:t>
            </a:r>
            <a:endParaRPr lang="en-GB" sz="2500" spc="-80" dirty="0">
              <a:solidFill>
                <a:srgbClr val="4C7FAE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EAFE43-2F08-8B96-7176-ACFBA9DC10C7}"/>
              </a:ext>
            </a:extLst>
          </p:cNvPr>
          <p:cNvSpPr txBox="1"/>
          <p:nvPr/>
        </p:nvSpPr>
        <p:spPr bwMode="auto">
          <a:xfrm>
            <a:off x="385830" y="3233229"/>
            <a:ext cx="111139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Trying to give to a maximum of goods, a second life at CERN or for a public usage,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Providing a simple tool for maintenance workers,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Display all available items to a public community and this, in real time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FE185C01-AD19-F129-22E1-49B66358B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829" y="2741052"/>
            <a:ext cx="6721468" cy="442296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72000" tIns="45720" rIns="3600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2500" dirty="0">
                <a:solidFill>
                  <a:srgbClr val="4C7FAE"/>
                </a:solidFill>
              </a:rPr>
              <a:t>Objectives </a:t>
            </a:r>
            <a:endParaRPr lang="en-GB" sz="2500" spc="-80" dirty="0">
              <a:solidFill>
                <a:srgbClr val="4C7FAE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56CD5D-9E02-8DB0-8307-3D2A15B400F1}"/>
              </a:ext>
            </a:extLst>
          </p:cNvPr>
          <p:cNvSpPr txBox="1"/>
          <p:nvPr/>
        </p:nvSpPr>
        <p:spPr bwMode="auto">
          <a:xfrm>
            <a:off x="386106" y="4820032"/>
            <a:ext cx="11113956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Gain acceptance of the use of IT tools by the team of maintenance workers,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Deploy a tool from scratch in a very short term,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Involving supporters' team to keep all stocks and new arrivals updated.</a:t>
            </a:r>
          </a:p>
          <a:p>
            <a:endParaRPr lang="en-GB" sz="15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998050AB-326D-EF60-AF25-13B16587F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105" y="4327855"/>
            <a:ext cx="6721468" cy="442296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72000" tIns="45720" rIns="3600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2500" dirty="0">
                <a:solidFill>
                  <a:srgbClr val="4C7FAE"/>
                </a:solidFill>
              </a:rPr>
              <a:t>Constraints </a:t>
            </a:r>
            <a:endParaRPr lang="en-GB" sz="2500" spc="-80" dirty="0">
              <a:solidFill>
                <a:srgbClr val="4C7F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435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5DD68A71-C7E7-B659-D2E4-894C15BE61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632"/>
          <a:stretch/>
        </p:blipFill>
        <p:spPr>
          <a:xfrm>
            <a:off x="104454" y="1682622"/>
            <a:ext cx="4628941" cy="2845192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53506283-5019-66F2-C9B2-BADEC3158B5E}"/>
              </a:ext>
            </a:extLst>
          </p:cNvPr>
          <p:cNvGrpSpPr/>
          <p:nvPr/>
        </p:nvGrpSpPr>
        <p:grpSpPr>
          <a:xfrm>
            <a:off x="2331167" y="3371550"/>
            <a:ext cx="2868292" cy="1448432"/>
            <a:chOff x="2226713" y="3389736"/>
            <a:chExt cx="2868292" cy="1448432"/>
          </a:xfrm>
        </p:grpSpPr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5977FD09-58E1-332B-B355-CD988CFF020B}"/>
                </a:ext>
              </a:extLst>
            </p:cNvPr>
            <p:cNvSpPr/>
            <p:nvPr/>
          </p:nvSpPr>
          <p:spPr>
            <a:xfrm rot="2576730">
              <a:off x="2226713" y="3603816"/>
              <a:ext cx="868007" cy="60902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A0EBF63-6E3B-6B7A-06AB-29D96C440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67608" y="3389736"/>
              <a:ext cx="2527397" cy="1448432"/>
            </a:xfrm>
            <a:prstGeom prst="ellipse">
              <a:avLst/>
            </a:prstGeom>
            <a:ln w="3175" cap="rnd">
              <a:solidFill>
                <a:srgbClr val="00B050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11" name="Title 6">
            <a:extLst>
              <a:ext uri="{FF2B5EF4-FFF2-40B4-BE49-F238E27FC236}">
                <a16:creationId xmlns:a16="http://schemas.microsoft.com/office/drawing/2014/main" id="{A70D669A-7201-BF81-8CDE-EE7DDC6C7E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Client’s side</a:t>
            </a:r>
            <a:endParaRPr lang="en-GB" sz="3500" spc="-80" dirty="0">
              <a:solidFill>
                <a:srgbClr val="4C7FAE"/>
              </a:solidFill>
            </a:endParaRPr>
          </a:p>
        </p:txBody>
      </p:sp>
      <p:sp>
        <p:nvSpPr>
          <p:cNvPr id="27" name="Title 6">
            <a:extLst>
              <a:ext uri="{FF2B5EF4-FFF2-40B4-BE49-F238E27FC236}">
                <a16:creationId xmlns:a16="http://schemas.microsoft.com/office/drawing/2014/main" id="{3BD7308E-3067-555B-5A60-680BF2D7B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059" y="955018"/>
            <a:ext cx="4129181" cy="442296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72000" tIns="45720" rIns="3600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2500" dirty="0">
                <a:solidFill>
                  <a:srgbClr val="4C7FAE"/>
                </a:solidFill>
              </a:rPr>
              <a:t>From the public website </a:t>
            </a:r>
            <a:endParaRPr lang="en-GB" sz="2500" spc="-80" dirty="0">
              <a:solidFill>
                <a:srgbClr val="4C7FAE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09FEA21-6159-9EFD-B7A3-E4FC3AD78E8E}"/>
              </a:ext>
            </a:extLst>
          </p:cNvPr>
          <p:cNvGrpSpPr/>
          <p:nvPr/>
        </p:nvGrpSpPr>
        <p:grpSpPr>
          <a:xfrm>
            <a:off x="5364226" y="955018"/>
            <a:ext cx="6745360" cy="5319450"/>
            <a:chOff x="5364226" y="955018"/>
            <a:chExt cx="6745360" cy="5319450"/>
          </a:xfrm>
        </p:grpSpPr>
        <p:pic>
          <p:nvPicPr>
            <p:cNvPr id="30" name="Picture 29" descr="A building with a garage door&#10;&#10;Description automatically generated">
              <a:extLst>
                <a:ext uri="{FF2B5EF4-FFF2-40B4-BE49-F238E27FC236}">
                  <a16:creationId xmlns:a16="http://schemas.microsoft.com/office/drawing/2014/main" id="{E8E0D179-1B02-5C33-65F4-C64C7A2366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4663" y="1682622"/>
              <a:ext cx="4366764" cy="2069664"/>
            </a:xfrm>
            <a:prstGeom prst="rect">
              <a:avLst/>
            </a:prstGeom>
          </p:spPr>
        </p:pic>
        <p:sp>
          <p:nvSpPr>
            <p:cNvPr id="31" name="Title 6">
              <a:extLst>
                <a:ext uri="{FF2B5EF4-FFF2-40B4-BE49-F238E27FC236}">
                  <a16:creationId xmlns:a16="http://schemas.microsoft.com/office/drawing/2014/main" id="{20A0368F-C925-6044-5C30-502F910506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4226" y="955018"/>
              <a:ext cx="4129181" cy="442296"/>
            </a:xfrm>
            <a:prstGeom prst="rect">
              <a:avLst/>
            </a:prstGeom>
            <a:solidFill>
              <a:schemeClr val="bg1">
                <a:alpha val="63000"/>
              </a:schemeClr>
            </a:solidFill>
            <a:ln>
              <a:noFill/>
            </a:ln>
            <a:effectLst/>
          </p:spPr>
          <p:txBody>
            <a:bodyPr vert="horz" wrap="square" lIns="72000" tIns="45720" rIns="36000" bIns="45720" numCol="1" anchor="t" anchorCtr="0" compatLnSpc="1">
              <a:prstTxWarp prst="textNoShape">
                <a:avLst/>
              </a:prstTxWarp>
            </a:bodyPr>
            <a:lstStyle>
              <a:lvl1pPr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 sz="44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 sz="4400">
                  <a:solidFill>
                    <a:schemeClr val="tx1"/>
                  </a:solidFill>
                  <a:latin typeface="Calibri Light"/>
                </a:defRPr>
              </a:lvl2pPr>
              <a:lvl3pPr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 sz="4400">
                  <a:solidFill>
                    <a:schemeClr val="tx1"/>
                  </a:solidFill>
                  <a:latin typeface="Calibri Light"/>
                </a:defRPr>
              </a:lvl3pPr>
              <a:lvl4pPr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 sz="4400">
                  <a:solidFill>
                    <a:schemeClr val="tx1"/>
                  </a:solidFill>
                  <a:latin typeface="Calibri Light"/>
                </a:defRPr>
              </a:lvl4pPr>
              <a:lvl5pPr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 sz="4400">
                  <a:solidFill>
                    <a:schemeClr val="tx1"/>
                  </a:solidFill>
                  <a:latin typeface="Calibri Light"/>
                </a:defRPr>
              </a:lvl5pPr>
              <a:lvl6pPr marL="45720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 sz="4400">
                  <a:solidFill>
                    <a:schemeClr val="tx1"/>
                  </a:solidFill>
                  <a:latin typeface="Calibri Light"/>
                </a:defRPr>
              </a:lvl6pPr>
              <a:lvl7pPr marL="91440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 sz="4400">
                  <a:solidFill>
                    <a:schemeClr val="tx1"/>
                  </a:solidFill>
                  <a:latin typeface="Calibri Light"/>
                </a:defRPr>
              </a:lvl7pPr>
              <a:lvl8pPr marL="137160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 sz="4400">
                  <a:solidFill>
                    <a:schemeClr val="tx1"/>
                  </a:solidFill>
                  <a:latin typeface="Calibri Light"/>
                </a:defRPr>
              </a:lvl8pPr>
              <a:lvl9pPr marL="182880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 sz="4400">
                  <a:solidFill>
                    <a:schemeClr val="tx1"/>
                  </a:solidFill>
                  <a:latin typeface="Calibri Light"/>
                </a:defRPr>
              </a:lvl9pPr>
            </a:lstStyle>
            <a:p>
              <a:pPr>
                <a:defRPr/>
              </a:pPr>
              <a:r>
                <a:rPr lang="en-GB" sz="2500" dirty="0">
                  <a:solidFill>
                    <a:srgbClr val="4C7FAE"/>
                  </a:solidFill>
                </a:rPr>
                <a:t>Directly on site</a:t>
              </a:r>
              <a:endParaRPr lang="en-GB" sz="2500" spc="-80" dirty="0">
                <a:solidFill>
                  <a:srgbClr val="4C7FAE"/>
                </a:solidFill>
              </a:endParaRPr>
            </a:p>
          </p:txBody>
        </p:sp>
        <p:pic>
          <p:nvPicPr>
            <p:cNvPr id="35" name="Picture 34" descr="A warehouse with shelves and signs&#10;&#10;Description automatically generated with medium confidence">
              <a:extLst>
                <a:ext uri="{FF2B5EF4-FFF2-40B4-BE49-F238E27FC236}">
                  <a16:creationId xmlns:a16="http://schemas.microsoft.com/office/drawing/2014/main" id="{7D3E5AE3-336B-8FED-86FB-C2544F60B8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9602" y="2840203"/>
              <a:ext cx="4329984" cy="2052232"/>
            </a:xfrm>
            <a:prstGeom prst="rect">
              <a:avLst/>
            </a:prstGeom>
          </p:spPr>
        </p:pic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EC8DA5F4-6955-2ECF-9909-C18B3CB9D001}"/>
                </a:ext>
              </a:extLst>
            </p:cNvPr>
            <p:cNvSpPr/>
            <p:nvPr/>
          </p:nvSpPr>
          <p:spPr>
            <a:xfrm rot="2667519">
              <a:off x="7596502" y="3841732"/>
              <a:ext cx="509818" cy="1296144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8E5D8B8-CF97-1C7E-37F4-0E995FEE9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29480" y="4646755"/>
              <a:ext cx="2232040" cy="1627713"/>
            </a:xfrm>
            <a:prstGeom prst="ellipse">
              <a:avLst/>
            </a:prstGeom>
            <a:ln w="3175" cap="rnd">
              <a:solidFill>
                <a:srgbClr val="00B050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F6371529-0C0D-69CB-FC0D-E6114193BED4}"/>
              </a:ext>
            </a:extLst>
          </p:cNvPr>
          <p:cNvSpPr/>
          <p:nvPr/>
        </p:nvSpPr>
        <p:spPr>
          <a:xfrm>
            <a:off x="5394663" y="1290368"/>
            <a:ext cx="6770965" cy="55789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3BB5097-1719-287F-5714-140DFF382D5C}"/>
              </a:ext>
            </a:extLst>
          </p:cNvPr>
          <p:cNvGrpSpPr/>
          <p:nvPr/>
        </p:nvGrpSpPr>
        <p:grpSpPr>
          <a:xfrm>
            <a:off x="6202833" y="1934314"/>
            <a:ext cx="1647881" cy="3382189"/>
            <a:chOff x="-1268985" y="5303719"/>
            <a:chExt cx="1647881" cy="338218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E4DDB29-879D-D97D-F2AB-C135D29EAE3A}"/>
                </a:ext>
              </a:extLst>
            </p:cNvPr>
            <p:cNvGrpSpPr/>
            <p:nvPr/>
          </p:nvGrpSpPr>
          <p:grpSpPr>
            <a:xfrm>
              <a:off x="-1268985" y="5303719"/>
              <a:ext cx="1647881" cy="3382189"/>
              <a:chOff x="2424924" y="324643"/>
              <a:chExt cx="1531177" cy="3282950"/>
            </a:xfrm>
          </p:grpSpPr>
          <p:pic>
            <p:nvPicPr>
              <p:cNvPr id="18" name="Picture 17" descr="A front and back view of a cell phone&#10;&#10;Description automatically generated">
                <a:extLst>
                  <a:ext uri="{FF2B5EF4-FFF2-40B4-BE49-F238E27FC236}">
                    <a16:creationId xmlns:a16="http://schemas.microsoft.com/office/drawing/2014/main" id="{B8211536-B687-8027-AFCD-6D2217DA50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3757" t="18013" r="14305" b="13510"/>
              <a:stretch/>
            </p:blipFill>
            <p:spPr>
              <a:xfrm>
                <a:off x="2424924" y="324643"/>
                <a:ext cx="1531177" cy="3282950"/>
              </a:xfrm>
              <a:prstGeom prst="roundRect">
                <a:avLst>
                  <a:gd name="adj" fmla="val 11382"/>
                </a:avLst>
              </a:prstGeom>
            </p:spPr>
          </p:pic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DC5E17F9-1012-5530-89E9-F4C3F1BF6489}"/>
                  </a:ext>
                </a:extLst>
              </p:cNvPr>
              <p:cNvSpPr/>
              <p:nvPr/>
            </p:nvSpPr>
            <p:spPr>
              <a:xfrm>
                <a:off x="2455895" y="427433"/>
                <a:ext cx="1469233" cy="3077370"/>
              </a:xfrm>
              <a:prstGeom prst="roundRect">
                <a:avLst>
                  <a:gd name="adj" fmla="val 7276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0" name="Picture 19" descr="A front and back view of a cell phone&#10;&#10;Description automatically generated">
                <a:extLst>
                  <a:ext uri="{FF2B5EF4-FFF2-40B4-BE49-F238E27FC236}">
                    <a16:creationId xmlns:a16="http://schemas.microsoft.com/office/drawing/2014/main" id="{C58A8F01-099D-7DDA-520B-39D9F3F141E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939" t="20695" r="16783" b="76713"/>
              <a:stretch/>
            </p:blipFill>
            <p:spPr>
              <a:xfrm>
                <a:off x="3574695" y="441325"/>
                <a:ext cx="271463" cy="133349"/>
              </a:xfrm>
              <a:prstGeom prst="roundRect">
                <a:avLst/>
              </a:prstGeom>
            </p:spPr>
          </p:pic>
        </p:grpSp>
        <p:pic>
          <p:nvPicPr>
            <p:cNvPr id="12" name="Picture 11" descr="A screenshot of a phone&#10;&#10;Description automatically generated">
              <a:extLst>
                <a:ext uri="{FF2B5EF4-FFF2-40B4-BE49-F238E27FC236}">
                  <a16:creationId xmlns:a16="http://schemas.microsoft.com/office/drawing/2014/main" id="{99E23A15-F71B-A0F5-E05E-EA41D8DDF0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1852" b="17479"/>
            <a:stretch/>
          </p:blipFill>
          <p:spPr>
            <a:xfrm>
              <a:off x="-1231238" y="5575621"/>
              <a:ext cx="1563727" cy="2233245"/>
            </a:xfrm>
            <a:prstGeom prst="rect">
              <a:avLst/>
            </a:prstGeom>
          </p:spPr>
        </p:pic>
      </p:grpSp>
      <p:sp>
        <p:nvSpPr>
          <p:cNvPr id="7" name="Arrow: Right 6">
            <a:extLst>
              <a:ext uri="{FF2B5EF4-FFF2-40B4-BE49-F238E27FC236}">
                <a16:creationId xmlns:a16="http://schemas.microsoft.com/office/drawing/2014/main" id="{A3D8AB85-34AA-FA46-27B4-B8729C67CA38}"/>
              </a:ext>
            </a:extLst>
          </p:cNvPr>
          <p:cNvSpPr/>
          <p:nvPr/>
        </p:nvSpPr>
        <p:spPr>
          <a:xfrm>
            <a:off x="7594912" y="2595517"/>
            <a:ext cx="993961" cy="365125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A1285E2-B132-91C0-A944-E36F0D37B7CB}"/>
              </a:ext>
            </a:extLst>
          </p:cNvPr>
          <p:cNvGrpSpPr/>
          <p:nvPr/>
        </p:nvGrpSpPr>
        <p:grpSpPr>
          <a:xfrm>
            <a:off x="8669466" y="1928560"/>
            <a:ext cx="1647883" cy="3382189"/>
            <a:chOff x="1061904" y="5308014"/>
            <a:chExt cx="1647883" cy="338218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4F8A164-117D-68F4-EC32-0F2832AA2C8F}"/>
                </a:ext>
              </a:extLst>
            </p:cNvPr>
            <p:cNvGrpSpPr/>
            <p:nvPr/>
          </p:nvGrpSpPr>
          <p:grpSpPr>
            <a:xfrm>
              <a:off x="1061904" y="5308014"/>
              <a:ext cx="1647883" cy="3382189"/>
              <a:chOff x="2424924" y="324643"/>
              <a:chExt cx="1531177" cy="3282950"/>
            </a:xfrm>
          </p:grpSpPr>
          <p:pic>
            <p:nvPicPr>
              <p:cNvPr id="14" name="Picture 13" descr="A front and back view of a cell phone&#10;&#10;Description automatically generated">
                <a:extLst>
                  <a:ext uri="{FF2B5EF4-FFF2-40B4-BE49-F238E27FC236}">
                    <a16:creationId xmlns:a16="http://schemas.microsoft.com/office/drawing/2014/main" id="{766268FE-F914-9876-0033-5E7643EE08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3757" t="18013" r="14305" b="13510"/>
              <a:stretch/>
            </p:blipFill>
            <p:spPr>
              <a:xfrm>
                <a:off x="2424924" y="324643"/>
                <a:ext cx="1531177" cy="3282950"/>
              </a:xfrm>
              <a:prstGeom prst="roundRect">
                <a:avLst>
                  <a:gd name="adj" fmla="val 11382"/>
                </a:avLst>
              </a:prstGeom>
            </p:spPr>
          </p:pic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7718199A-375D-C4F2-60B9-F713B982DCCB}"/>
                  </a:ext>
                </a:extLst>
              </p:cNvPr>
              <p:cNvSpPr/>
              <p:nvPr/>
            </p:nvSpPr>
            <p:spPr>
              <a:xfrm>
                <a:off x="2455895" y="427433"/>
                <a:ext cx="1469233" cy="3077370"/>
              </a:xfrm>
              <a:prstGeom prst="roundRect">
                <a:avLst>
                  <a:gd name="adj" fmla="val 7276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6" name="Picture 15" descr="A front and back view of a cell phone&#10;&#10;Description automatically generated">
                <a:extLst>
                  <a:ext uri="{FF2B5EF4-FFF2-40B4-BE49-F238E27FC236}">
                    <a16:creationId xmlns:a16="http://schemas.microsoft.com/office/drawing/2014/main" id="{6BEE677E-9081-E1E4-3D85-980BA0F5284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939" t="20695" r="16783" b="76713"/>
              <a:stretch/>
            </p:blipFill>
            <p:spPr>
              <a:xfrm>
                <a:off x="3574695" y="441325"/>
                <a:ext cx="271463" cy="133349"/>
              </a:xfrm>
              <a:prstGeom prst="roundRect">
                <a:avLst/>
              </a:prstGeom>
            </p:spPr>
          </p:pic>
        </p:grpSp>
        <p:pic>
          <p:nvPicPr>
            <p:cNvPr id="10" name="Picture 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8C3BF064-4133-DF14-42B7-AC9DD532B7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1852" b="23380"/>
            <a:stretch/>
          </p:blipFill>
          <p:spPr>
            <a:xfrm>
              <a:off x="1082160" y="5590562"/>
              <a:ext cx="1581219" cy="2069664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99021C5-8E25-9ECC-F145-5F71D885AD8A}"/>
              </a:ext>
            </a:extLst>
          </p:cNvPr>
          <p:cNvSpPr txBox="1"/>
          <p:nvPr/>
        </p:nvSpPr>
        <p:spPr>
          <a:xfrm>
            <a:off x="233734" y="5847410"/>
            <a:ext cx="4876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https://recuperation-sales.web.cern.ch/catalogue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033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FDF8D-C266-896B-544A-EF00C8CC8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4D5A0EC-1F07-E629-8CFC-764C9B7A3697}"/>
              </a:ext>
            </a:extLst>
          </p:cNvPr>
          <p:cNvGrpSpPr/>
          <p:nvPr/>
        </p:nvGrpSpPr>
        <p:grpSpPr>
          <a:xfrm>
            <a:off x="1219200" y="1910259"/>
            <a:ext cx="1303005" cy="2873133"/>
            <a:chOff x="2424924" y="324643"/>
            <a:chExt cx="1531177" cy="3282950"/>
          </a:xfrm>
        </p:grpSpPr>
        <p:pic>
          <p:nvPicPr>
            <p:cNvPr id="10" name="Picture 9" descr="A front and back view of a cell phone&#10;&#10;Description automatically generated">
              <a:extLst>
                <a:ext uri="{FF2B5EF4-FFF2-40B4-BE49-F238E27FC236}">
                  <a16:creationId xmlns:a16="http://schemas.microsoft.com/office/drawing/2014/main" id="{42F7B645-C25D-1A8C-0577-F0800C16E3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757" t="18013" r="14305" b="13510"/>
            <a:stretch/>
          </p:blipFill>
          <p:spPr>
            <a:xfrm>
              <a:off x="2424924" y="324643"/>
              <a:ext cx="1531177" cy="3282950"/>
            </a:xfrm>
            <a:prstGeom prst="roundRect">
              <a:avLst>
                <a:gd name="adj" fmla="val 11382"/>
              </a:avLst>
            </a:prstGeom>
          </p:spPr>
        </p:pic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959603B6-FBD7-F48F-D7A2-437D2D4BB744}"/>
                </a:ext>
              </a:extLst>
            </p:cNvPr>
            <p:cNvSpPr/>
            <p:nvPr/>
          </p:nvSpPr>
          <p:spPr>
            <a:xfrm>
              <a:off x="2455895" y="427433"/>
              <a:ext cx="1469233" cy="3077370"/>
            </a:xfrm>
            <a:prstGeom prst="roundRect">
              <a:avLst>
                <a:gd name="adj" fmla="val 7276"/>
              </a:avLst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 descr="A front and back view of a cell phone&#10;&#10;Description automatically generated">
              <a:extLst>
                <a:ext uri="{FF2B5EF4-FFF2-40B4-BE49-F238E27FC236}">
                  <a16:creationId xmlns:a16="http://schemas.microsoft.com/office/drawing/2014/main" id="{17DC3C1C-34EB-49FD-4D6A-E9AFB1777B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939" t="20695" r="16783" b="76713"/>
            <a:stretch/>
          </p:blipFill>
          <p:spPr>
            <a:xfrm>
              <a:off x="3574695" y="441325"/>
              <a:ext cx="271463" cy="133349"/>
            </a:xfrm>
            <a:prstGeom prst="round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C0565AD1-6401-2A96-C5DF-6A5378DF46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7346" y="1989079"/>
            <a:ext cx="1256004" cy="2701458"/>
          </a:xfrm>
          <a:prstGeom prst="roundRect">
            <a:avLst>
              <a:gd name="adj" fmla="val 10394"/>
            </a:avLst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261805E8-7EA9-DD89-94AE-83AD29D9CFC4}"/>
              </a:ext>
            </a:extLst>
          </p:cNvPr>
          <p:cNvGrpSpPr/>
          <p:nvPr/>
        </p:nvGrpSpPr>
        <p:grpSpPr>
          <a:xfrm>
            <a:off x="3237570" y="1903242"/>
            <a:ext cx="1303005" cy="2873133"/>
            <a:chOff x="6540706" y="3831554"/>
            <a:chExt cx="977254" cy="215485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2DDBDB9-8A5F-0F6B-F755-63E6B2E57B28}"/>
                </a:ext>
              </a:extLst>
            </p:cNvPr>
            <p:cNvGrpSpPr/>
            <p:nvPr/>
          </p:nvGrpSpPr>
          <p:grpSpPr>
            <a:xfrm>
              <a:off x="6540706" y="3831554"/>
              <a:ext cx="977254" cy="2154850"/>
              <a:chOff x="2424924" y="324643"/>
              <a:chExt cx="1531177" cy="3282950"/>
            </a:xfrm>
          </p:grpSpPr>
          <p:pic>
            <p:nvPicPr>
              <p:cNvPr id="29" name="Picture 28" descr="A front and back view of a cell phone&#10;&#10;Description automatically generated">
                <a:extLst>
                  <a:ext uri="{FF2B5EF4-FFF2-40B4-BE49-F238E27FC236}">
                    <a16:creationId xmlns:a16="http://schemas.microsoft.com/office/drawing/2014/main" id="{E7510598-F445-5014-9351-E4765D6D50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3757" t="18013" r="14305" b="13510"/>
              <a:stretch/>
            </p:blipFill>
            <p:spPr>
              <a:xfrm>
                <a:off x="2424924" y="324643"/>
                <a:ext cx="1531177" cy="3282950"/>
              </a:xfrm>
              <a:prstGeom prst="roundRect">
                <a:avLst>
                  <a:gd name="adj" fmla="val 11382"/>
                </a:avLst>
              </a:prstGeom>
            </p:spPr>
          </p:pic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B9D290F2-E740-43B8-A583-318407D35C96}"/>
                  </a:ext>
                </a:extLst>
              </p:cNvPr>
              <p:cNvSpPr/>
              <p:nvPr/>
            </p:nvSpPr>
            <p:spPr>
              <a:xfrm>
                <a:off x="2455895" y="427433"/>
                <a:ext cx="1469233" cy="3077370"/>
              </a:xfrm>
              <a:prstGeom prst="roundRect">
                <a:avLst>
                  <a:gd name="adj" fmla="val 7276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1" name="Picture 30" descr="A front and back view of a cell phone&#10;&#10;Description automatically generated">
                <a:extLst>
                  <a:ext uri="{FF2B5EF4-FFF2-40B4-BE49-F238E27FC236}">
                    <a16:creationId xmlns:a16="http://schemas.microsoft.com/office/drawing/2014/main" id="{BAA58572-6CE7-0470-0A9A-74A9B94120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939" t="20695" r="16783" b="76713"/>
              <a:stretch/>
            </p:blipFill>
            <p:spPr>
              <a:xfrm>
                <a:off x="3574695" y="441325"/>
                <a:ext cx="271463" cy="133349"/>
              </a:xfrm>
              <a:prstGeom prst="roundRect">
                <a:avLst/>
              </a:prstGeom>
            </p:spPr>
          </p:pic>
        </p:grp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8778A54-3CB4-5F99-9FF0-516BFD4B6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75789" y="4026664"/>
              <a:ext cx="907085" cy="1033355"/>
            </a:xfrm>
            <a:prstGeom prst="rect">
              <a:avLst/>
            </a:prstGeom>
          </p:spPr>
        </p:pic>
      </p:grp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B632A024-CAED-DF22-8702-63A311DE6A4A}"/>
              </a:ext>
            </a:extLst>
          </p:cNvPr>
          <p:cNvSpPr/>
          <p:nvPr/>
        </p:nvSpPr>
        <p:spPr>
          <a:xfrm>
            <a:off x="2353637" y="2299266"/>
            <a:ext cx="843380" cy="365125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AB9AB1F3-3653-7DBA-27CD-22C652CA5344}"/>
              </a:ext>
            </a:extLst>
          </p:cNvPr>
          <p:cNvSpPr/>
          <p:nvPr/>
        </p:nvSpPr>
        <p:spPr>
          <a:xfrm>
            <a:off x="2353637" y="2753318"/>
            <a:ext cx="843380" cy="365125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35B4A17-7BFD-25ED-4C8F-728615AE17EC}"/>
              </a:ext>
            </a:extLst>
          </p:cNvPr>
          <p:cNvGrpSpPr/>
          <p:nvPr/>
        </p:nvGrpSpPr>
        <p:grpSpPr>
          <a:xfrm>
            <a:off x="8360851" y="1903242"/>
            <a:ext cx="2172741" cy="2873133"/>
            <a:chOff x="5430704" y="1489062"/>
            <a:chExt cx="1629556" cy="2154850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3F1C7E4F-68ED-780C-839B-117D56975509}"/>
                </a:ext>
              </a:extLst>
            </p:cNvPr>
            <p:cNvGrpSpPr/>
            <p:nvPr/>
          </p:nvGrpSpPr>
          <p:grpSpPr>
            <a:xfrm>
              <a:off x="6083006" y="1489062"/>
              <a:ext cx="977254" cy="2154850"/>
              <a:chOff x="5826647" y="1587671"/>
              <a:chExt cx="977254" cy="2154850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03981558-6FC2-3B46-5732-5346767A82AF}"/>
                  </a:ext>
                </a:extLst>
              </p:cNvPr>
              <p:cNvGrpSpPr/>
              <p:nvPr/>
            </p:nvGrpSpPr>
            <p:grpSpPr>
              <a:xfrm>
                <a:off x="5826647" y="1587671"/>
                <a:ext cx="977254" cy="2154850"/>
                <a:chOff x="2424924" y="324643"/>
                <a:chExt cx="1531177" cy="3282950"/>
              </a:xfrm>
            </p:grpSpPr>
            <p:pic>
              <p:nvPicPr>
                <p:cNvPr id="38" name="Picture 37" descr="A front and back view of a cell phone&#10;&#10;Description automatically generated">
                  <a:extLst>
                    <a:ext uri="{FF2B5EF4-FFF2-40B4-BE49-F238E27FC236}">
                      <a16:creationId xmlns:a16="http://schemas.microsoft.com/office/drawing/2014/main" id="{23498971-D008-F108-666E-EF5AB9A91E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53757" t="18013" r="14305" b="13510"/>
                <a:stretch/>
              </p:blipFill>
              <p:spPr>
                <a:xfrm>
                  <a:off x="2424924" y="324643"/>
                  <a:ext cx="1531177" cy="3282950"/>
                </a:xfrm>
                <a:prstGeom prst="roundRect">
                  <a:avLst>
                    <a:gd name="adj" fmla="val 11382"/>
                  </a:avLst>
                </a:prstGeom>
              </p:spPr>
            </p:pic>
            <p:sp>
              <p:nvSpPr>
                <p:cNvPr id="39" name="Rectangle: Rounded Corners 38">
                  <a:extLst>
                    <a:ext uri="{FF2B5EF4-FFF2-40B4-BE49-F238E27FC236}">
                      <a16:creationId xmlns:a16="http://schemas.microsoft.com/office/drawing/2014/main" id="{7B8012B4-CA74-87AB-4A5F-438F4C1AC027}"/>
                    </a:ext>
                  </a:extLst>
                </p:cNvPr>
                <p:cNvSpPr/>
                <p:nvPr/>
              </p:nvSpPr>
              <p:spPr>
                <a:xfrm>
                  <a:off x="2455895" y="427433"/>
                  <a:ext cx="1469233" cy="3077370"/>
                </a:xfrm>
                <a:prstGeom prst="roundRect">
                  <a:avLst>
                    <a:gd name="adj" fmla="val 7276"/>
                  </a:avLst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40" name="Picture 39" descr="A front and back view of a cell phone&#10;&#10;Description automatically generated">
                  <a:extLst>
                    <a:ext uri="{FF2B5EF4-FFF2-40B4-BE49-F238E27FC236}">
                      <a16:creationId xmlns:a16="http://schemas.microsoft.com/office/drawing/2014/main" id="{D3AEBB1D-A889-5284-6DA3-239CDE50A0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7939" t="20695" r="16783" b="76713"/>
                <a:stretch/>
              </p:blipFill>
              <p:spPr>
                <a:xfrm>
                  <a:off x="3574695" y="441325"/>
                  <a:ext cx="271463" cy="133349"/>
                </a:xfrm>
                <a:prstGeom prst="roundRect">
                  <a:avLst/>
                </a:prstGeom>
              </p:spPr>
            </p:pic>
          </p:grpSp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9CB46F5E-3461-BCDB-ABB8-5FFF92AD3C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51427" y="1832987"/>
                <a:ext cx="936426" cy="1525339"/>
              </a:xfrm>
              <a:prstGeom prst="rect">
                <a:avLst/>
              </a:prstGeom>
            </p:spPr>
          </p:pic>
        </p:grpSp>
        <p:sp>
          <p:nvSpPr>
            <p:cNvPr id="55" name="Arrow: Right 54">
              <a:extLst>
                <a:ext uri="{FF2B5EF4-FFF2-40B4-BE49-F238E27FC236}">
                  <a16:creationId xmlns:a16="http://schemas.microsoft.com/office/drawing/2014/main" id="{B53EC811-24DF-1AC9-51F6-518DA64DF19E}"/>
                </a:ext>
              </a:extLst>
            </p:cNvPr>
            <p:cNvSpPr/>
            <p:nvPr/>
          </p:nvSpPr>
          <p:spPr>
            <a:xfrm>
              <a:off x="5430704" y="1780817"/>
              <a:ext cx="632535" cy="273844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97ECEB5-8656-04F0-9AC8-D12DAE5FC1FE}"/>
              </a:ext>
            </a:extLst>
          </p:cNvPr>
          <p:cNvGrpSpPr/>
          <p:nvPr/>
        </p:nvGrpSpPr>
        <p:grpSpPr>
          <a:xfrm>
            <a:off x="3238495" y="1910259"/>
            <a:ext cx="1303005" cy="2873133"/>
            <a:chOff x="2664853" y="955847"/>
            <a:chExt cx="977254" cy="215485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77340CC-B811-9B4F-08E0-E2FF79638219}"/>
                </a:ext>
              </a:extLst>
            </p:cNvPr>
            <p:cNvGrpSpPr/>
            <p:nvPr/>
          </p:nvGrpSpPr>
          <p:grpSpPr>
            <a:xfrm>
              <a:off x="2664853" y="955847"/>
              <a:ext cx="977254" cy="2154850"/>
              <a:chOff x="2424924" y="324643"/>
              <a:chExt cx="1531177" cy="3282950"/>
            </a:xfrm>
          </p:grpSpPr>
          <p:pic>
            <p:nvPicPr>
              <p:cNvPr id="25" name="Picture 24" descr="A front and back view of a cell phone&#10;&#10;Description automatically generated">
                <a:extLst>
                  <a:ext uri="{FF2B5EF4-FFF2-40B4-BE49-F238E27FC236}">
                    <a16:creationId xmlns:a16="http://schemas.microsoft.com/office/drawing/2014/main" id="{41D8987A-E472-A9CE-D468-72A4B32C1A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3757" t="18013" r="14305" b="13510"/>
              <a:stretch/>
            </p:blipFill>
            <p:spPr>
              <a:xfrm>
                <a:off x="2424924" y="324643"/>
                <a:ext cx="1531177" cy="3282950"/>
              </a:xfrm>
              <a:prstGeom prst="roundRect">
                <a:avLst>
                  <a:gd name="adj" fmla="val 11382"/>
                </a:avLst>
              </a:prstGeom>
            </p:spPr>
          </p:pic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BEE23D4-D17D-7578-DB5F-763D4C072B58}"/>
                  </a:ext>
                </a:extLst>
              </p:cNvPr>
              <p:cNvSpPr/>
              <p:nvPr/>
            </p:nvSpPr>
            <p:spPr>
              <a:xfrm>
                <a:off x="2455895" y="427433"/>
                <a:ext cx="1469233" cy="3077370"/>
              </a:xfrm>
              <a:prstGeom prst="roundRect">
                <a:avLst>
                  <a:gd name="adj" fmla="val 7276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7" name="Picture 26" descr="A front and back view of a cell phone&#10;&#10;Description automatically generated">
                <a:extLst>
                  <a:ext uri="{FF2B5EF4-FFF2-40B4-BE49-F238E27FC236}">
                    <a16:creationId xmlns:a16="http://schemas.microsoft.com/office/drawing/2014/main" id="{8C981A15-D570-421F-5E72-F56A51F536E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939" t="20695" r="16783" b="76713"/>
              <a:stretch/>
            </p:blipFill>
            <p:spPr>
              <a:xfrm>
                <a:off x="3574695" y="441325"/>
                <a:ext cx="271463" cy="133349"/>
              </a:xfrm>
              <a:prstGeom prst="roundRect">
                <a:avLst/>
              </a:prstGeom>
            </p:spPr>
          </p:pic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7AC8994-B520-A193-B2AD-F696B7C81203}"/>
                </a:ext>
              </a:extLst>
            </p:cNvPr>
            <p:cNvGrpSpPr/>
            <p:nvPr/>
          </p:nvGrpSpPr>
          <p:grpSpPr>
            <a:xfrm>
              <a:off x="2684619" y="1207288"/>
              <a:ext cx="937719" cy="1651968"/>
              <a:chOff x="6117478" y="102393"/>
              <a:chExt cx="2318611" cy="5828544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8C4F79EB-BE4A-8B35-6F68-3ADF6E5C9D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17478" y="102393"/>
                <a:ext cx="2318610" cy="5143500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678712A-E0E7-3983-7C0D-FF25EA1A6F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17479" y="5245893"/>
                <a:ext cx="2318610" cy="685044"/>
              </a:xfrm>
              <a:prstGeom prst="rect">
                <a:avLst/>
              </a:prstGeom>
            </p:spPr>
          </p:pic>
        </p:grpSp>
      </p:grp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814D73B1-BCE1-ED9D-9323-16A7924DB562}"/>
              </a:ext>
            </a:extLst>
          </p:cNvPr>
          <p:cNvSpPr/>
          <p:nvPr/>
        </p:nvSpPr>
        <p:spPr>
          <a:xfrm>
            <a:off x="2349117" y="3200160"/>
            <a:ext cx="843380" cy="365125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FF11315-FBCF-6830-E625-B4D17520C003}"/>
              </a:ext>
            </a:extLst>
          </p:cNvPr>
          <p:cNvGrpSpPr/>
          <p:nvPr/>
        </p:nvGrpSpPr>
        <p:grpSpPr>
          <a:xfrm>
            <a:off x="3233976" y="1917276"/>
            <a:ext cx="1303005" cy="2873133"/>
            <a:chOff x="4302109" y="1953635"/>
            <a:chExt cx="977254" cy="2154850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D88E0CE-E7ED-7B3E-A302-FA4564F3B372}"/>
                </a:ext>
              </a:extLst>
            </p:cNvPr>
            <p:cNvGrpSpPr/>
            <p:nvPr/>
          </p:nvGrpSpPr>
          <p:grpSpPr>
            <a:xfrm>
              <a:off x="4302109" y="1953635"/>
              <a:ext cx="977254" cy="2154850"/>
              <a:chOff x="2424924" y="324643"/>
              <a:chExt cx="1531177" cy="3282950"/>
            </a:xfrm>
          </p:grpSpPr>
          <p:pic>
            <p:nvPicPr>
              <p:cNvPr id="34" name="Picture 33" descr="A front and back view of a cell phone&#10;&#10;Description automatically generated">
                <a:extLst>
                  <a:ext uri="{FF2B5EF4-FFF2-40B4-BE49-F238E27FC236}">
                    <a16:creationId xmlns:a16="http://schemas.microsoft.com/office/drawing/2014/main" id="{9E09BC61-C203-C7F6-C52B-612CC02156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3757" t="18013" r="14305" b="13510"/>
              <a:stretch/>
            </p:blipFill>
            <p:spPr>
              <a:xfrm>
                <a:off x="2424924" y="324643"/>
                <a:ext cx="1531177" cy="3282950"/>
              </a:xfrm>
              <a:prstGeom prst="roundRect">
                <a:avLst>
                  <a:gd name="adj" fmla="val 11382"/>
                </a:avLst>
              </a:prstGeom>
            </p:spPr>
          </p:pic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0A2A1F7F-27D2-1B10-F564-ECBBCC420546}"/>
                  </a:ext>
                </a:extLst>
              </p:cNvPr>
              <p:cNvSpPr/>
              <p:nvPr/>
            </p:nvSpPr>
            <p:spPr>
              <a:xfrm>
                <a:off x="2455895" y="427433"/>
                <a:ext cx="1469233" cy="3077370"/>
              </a:xfrm>
              <a:prstGeom prst="roundRect">
                <a:avLst>
                  <a:gd name="adj" fmla="val 7276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6" name="Picture 35" descr="A front and back view of a cell phone&#10;&#10;Description automatically generated">
                <a:extLst>
                  <a:ext uri="{FF2B5EF4-FFF2-40B4-BE49-F238E27FC236}">
                    <a16:creationId xmlns:a16="http://schemas.microsoft.com/office/drawing/2014/main" id="{4C845F0B-A0C0-F46E-0DB9-0F8CC517A09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939" t="20695" r="16783" b="76713"/>
              <a:stretch/>
            </p:blipFill>
            <p:spPr>
              <a:xfrm>
                <a:off x="3574695" y="441325"/>
                <a:ext cx="271463" cy="133349"/>
              </a:xfrm>
              <a:prstGeom prst="roundRect">
                <a:avLst/>
              </a:prstGeom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CEDD6F7-EA3D-77A6-F585-59451CA64494}"/>
                </a:ext>
              </a:extLst>
            </p:cNvPr>
            <p:cNvGrpSpPr/>
            <p:nvPr/>
          </p:nvGrpSpPr>
          <p:grpSpPr>
            <a:xfrm>
              <a:off x="4316444" y="2136732"/>
              <a:ext cx="937719" cy="1861855"/>
              <a:chOff x="9646920" y="1370336"/>
              <a:chExt cx="3225284" cy="6465564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8F568331-9B15-60C7-14E0-3D56DE7621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646920" y="1370336"/>
                <a:ext cx="3225284" cy="1325874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20D4576A-237E-2ED1-CE1E-2B24C9F7A1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708396" y="2692400"/>
                <a:ext cx="3163808" cy="5143500"/>
              </a:xfrm>
              <a:prstGeom prst="rect">
                <a:avLst/>
              </a:prstGeom>
            </p:spPr>
          </p:pic>
        </p:grpSp>
      </p:grpSp>
      <p:pic>
        <p:nvPicPr>
          <p:cNvPr id="61" name="Picture 60">
            <a:extLst>
              <a:ext uri="{FF2B5EF4-FFF2-40B4-BE49-F238E27FC236}">
                <a16:creationId xmlns:a16="http://schemas.microsoft.com/office/drawing/2014/main" id="{2656DAF2-A5CA-FC43-902E-C76568BE21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82780" y="1970953"/>
            <a:ext cx="3418400" cy="2492865"/>
          </a:xfrm>
          <a:prstGeom prst="rect">
            <a:avLst/>
          </a:prstGeom>
        </p:spPr>
      </p:pic>
      <p:sp>
        <p:nvSpPr>
          <p:cNvPr id="8" name="Title 6">
            <a:extLst>
              <a:ext uri="{FF2B5EF4-FFF2-40B4-BE49-F238E27FC236}">
                <a16:creationId xmlns:a16="http://schemas.microsoft.com/office/drawing/2014/main" id="{B23949D9-C23E-DA6D-B5D1-644C724E4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Supporter’s side</a:t>
            </a:r>
            <a:endParaRPr lang="en-GB" sz="3500" spc="-80" dirty="0">
              <a:solidFill>
                <a:srgbClr val="4C7FAE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F27050-D29C-BAA9-E40A-824CD9CAF3F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60740" y="1894528"/>
            <a:ext cx="5351163" cy="352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72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9" grpId="1" animBg="1"/>
      <p:bldP spid="50" grpId="0" animBg="1"/>
      <p:bldP spid="50" grpId="1" animBg="1"/>
      <p:bldP spid="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13</a:t>
            </a:fld>
            <a:endParaRPr lang="en-US"/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FC2C7370-2C66-46F2-2FA6-A10641DA6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Take away</a:t>
            </a:r>
            <a:endParaRPr lang="en-GB" sz="3500" spc="-80" dirty="0">
              <a:solidFill>
                <a:srgbClr val="4C7FAE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E0D169-12FD-F606-77FD-8793B03FBCA1}"/>
              </a:ext>
            </a:extLst>
          </p:cNvPr>
          <p:cNvSpPr txBox="1"/>
          <p:nvPr/>
        </p:nvSpPr>
        <p:spPr bwMode="auto">
          <a:xfrm>
            <a:off x="191322" y="1988840"/>
            <a:ext cx="11809356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From scratch,</a:t>
            </a:r>
          </a:p>
          <a:p>
            <a:endParaRPr lang="en-GB" sz="24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WE as a team (maintenance workers, site responsible) have built a whole second-hand asset management shop.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From NO IT to 100% online solution,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Bottom – up considerations are keys factors.</a:t>
            </a:r>
          </a:p>
          <a:p>
            <a:endParaRPr lang="en-GB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endParaRPr lang="en-GB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endParaRPr lang="en-GB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CERN recuperation website has recorded more than a </a:t>
            </a: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thousand access</a:t>
            </a:r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during the first month.</a:t>
            </a:r>
          </a:p>
        </p:txBody>
      </p:sp>
    </p:spTree>
    <p:extLst>
      <p:ext uri="{BB962C8B-B14F-4D97-AF65-F5344CB8AC3E}">
        <p14:creationId xmlns:p14="http://schemas.microsoft.com/office/powerpoint/2010/main" val="264532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8B80C9B-8A9F-5BCE-A11B-0FD1FC80EC5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alphaModFix amt="36000"/>
          </a:blip>
          <a:stretch>
            <a:fillRect/>
          </a:stretch>
        </p:blipFill>
        <p:spPr>
          <a:xfrm flipH="1">
            <a:off x="0" y="0"/>
            <a:ext cx="9622970" cy="6858000"/>
          </a:xfrm>
          <a:prstGeom prst="rect">
            <a:avLst/>
          </a:prstGeom>
        </p:spPr>
      </p:pic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14</a:t>
            </a:fld>
            <a:endParaRPr lang="en-US"/>
          </a:p>
        </p:txBody>
      </p:sp>
      <p:pic>
        <p:nvPicPr>
          <p:cNvPr id="5" name="Picture Placeholder 4" descr="A group of flags on poles&#10;&#10;Description automatically generated">
            <a:extLst>
              <a:ext uri="{FF2B5EF4-FFF2-40B4-BE49-F238E27FC236}">
                <a16:creationId xmlns:a16="http://schemas.microsoft.com/office/drawing/2014/main" id="{B9BC7896-F052-A963-86F0-EAA016F25B3E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6" r="47436"/>
          <a:stretch/>
        </p:blipFill>
        <p:spPr bwMode="auto">
          <a:xfrm>
            <a:off x="6575425" y="852"/>
            <a:ext cx="5616575" cy="6858000"/>
          </a:xfr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807D4182-3AAB-923E-1220-DF98210FDEB7}"/>
              </a:ext>
            </a:extLst>
          </p:cNvPr>
          <p:cNvSpPr/>
          <p:nvPr/>
        </p:nvSpPr>
        <p:spPr bwMode="auto">
          <a:xfrm>
            <a:off x="0" y="1916832"/>
            <a:ext cx="12192000" cy="78263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36000" rIns="36000" bIns="36000" rtlCol="0" anchor="ctr" anchorCtr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lnSpc>
                <a:spcPct val="100000"/>
              </a:lnSpc>
            </a:pPr>
            <a:r>
              <a:rPr lang="fr-CH" sz="4000" spc="-300" dirty="0">
                <a:solidFill>
                  <a:srgbClr val="002060"/>
                </a:solidFill>
                <a:latin typeface="JUNAR OUTLINE JUNAR OUTLINE" pitchFamily="2" charset="0"/>
                <a:ea typeface="UD Digi Kyokasho NK-B" panose="020B0400000000000000" pitchFamily="18" charset="-128"/>
              </a:rPr>
              <a:t>Automation in VIP </a:t>
            </a:r>
            <a:r>
              <a:rPr lang="fr-CH" sz="4000" spc="-300" dirty="0" err="1">
                <a:solidFill>
                  <a:srgbClr val="002060"/>
                </a:solidFill>
                <a:latin typeface="JUNAR OUTLINE JUNAR OUTLINE" pitchFamily="2" charset="0"/>
                <a:ea typeface="UD Digi Kyokasho NK-B" panose="020B0400000000000000" pitchFamily="18" charset="-128"/>
              </a:rPr>
              <a:t>visit</a:t>
            </a:r>
            <a:r>
              <a:rPr lang="fr-CH" sz="4000" spc="-300" dirty="0">
                <a:solidFill>
                  <a:srgbClr val="002060"/>
                </a:solidFill>
                <a:latin typeface="JUNAR OUTLINE JUNAR OUTLINE" pitchFamily="2" charset="0"/>
                <a:ea typeface="UD Digi Kyokasho NK-B" panose="020B0400000000000000" pitchFamily="18" charset="-128"/>
              </a:rPr>
              <a:t> organisation</a:t>
            </a:r>
          </a:p>
        </p:txBody>
      </p:sp>
    </p:spTree>
    <p:extLst>
      <p:ext uri="{BB962C8B-B14F-4D97-AF65-F5344CB8AC3E}">
        <p14:creationId xmlns:p14="http://schemas.microsoft.com/office/powerpoint/2010/main" val="3607043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15</a:t>
            </a:fld>
            <a:endParaRPr lang="en-US"/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FC2C7370-2C66-46F2-2FA6-A10641DA6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Key points</a:t>
            </a:r>
            <a:endParaRPr lang="en-GB" sz="3500" spc="-80" dirty="0">
              <a:solidFill>
                <a:srgbClr val="4C7FAE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A9F6A0-D9A8-70E0-0ED7-286B1B4D3559}"/>
              </a:ext>
            </a:extLst>
          </p:cNvPr>
          <p:cNvSpPr txBox="1"/>
          <p:nvPr/>
        </p:nvSpPr>
        <p:spPr>
          <a:xfrm>
            <a:off x="382644" y="1877258"/>
            <a:ext cx="111139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CERN is also a magnet for international political figures. Indeed, protocol visits are made regularly, and require careful preparation.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F1B67A7F-7767-2E7C-AA72-92D2F72C8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643" y="1385081"/>
            <a:ext cx="6721468" cy="442296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72000" tIns="45720" rIns="3600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2500" dirty="0">
                <a:solidFill>
                  <a:srgbClr val="4C7FAE"/>
                </a:solidFill>
              </a:rPr>
              <a:t>Presentation </a:t>
            </a:r>
            <a:endParaRPr lang="en-GB" sz="2500" spc="-80" dirty="0">
              <a:solidFill>
                <a:srgbClr val="4C7FAE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EAFE43-2F08-8B96-7176-ACFBA9DC10C7}"/>
              </a:ext>
            </a:extLst>
          </p:cNvPr>
          <p:cNvSpPr txBox="1"/>
          <p:nvPr/>
        </p:nvSpPr>
        <p:spPr bwMode="auto">
          <a:xfrm>
            <a:off x="385830" y="3233229"/>
            <a:ext cx="54941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Ensure that visits run smoothly,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simplify the creation of necessary operations.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Providing a simple tool to dispatch and display organisation,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FE185C01-AD19-F129-22E1-49B66358B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829" y="2741052"/>
            <a:ext cx="6721468" cy="442296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72000" tIns="45720" rIns="3600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2500" dirty="0">
                <a:solidFill>
                  <a:srgbClr val="4C7FAE"/>
                </a:solidFill>
              </a:rPr>
              <a:t>Objectives </a:t>
            </a:r>
            <a:endParaRPr lang="en-GB" sz="2500" spc="-80" dirty="0">
              <a:solidFill>
                <a:srgbClr val="4C7FAE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56CD5D-9E02-8DB0-8307-3D2A15B400F1}"/>
              </a:ext>
            </a:extLst>
          </p:cNvPr>
          <p:cNvSpPr txBox="1"/>
          <p:nvPr/>
        </p:nvSpPr>
        <p:spPr bwMode="auto">
          <a:xfrm>
            <a:off x="386106" y="4820032"/>
            <a:ext cx="11113956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The tool must be simpler than the manual procedure,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Incoming flow quality is difficult to modulate.</a:t>
            </a:r>
          </a:p>
          <a:p>
            <a:endParaRPr lang="en-GB" sz="15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998050AB-326D-EF60-AF25-13B16587F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105" y="4327855"/>
            <a:ext cx="6721468" cy="442296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72000" tIns="45720" rIns="3600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2500" dirty="0">
                <a:solidFill>
                  <a:srgbClr val="4C7FAE"/>
                </a:solidFill>
              </a:rPr>
              <a:t>Constraints </a:t>
            </a:r>
            <a:endParaRPr lang="en-GB" sz="2500" spc="-80" dirty="0">
              <a:solidFill>
                <a:srgbClr val="4C7FAE"/>
              </a:solidFill>
            </a:endParaRPr>
          </a:p>
        </p:txBody>
      </p:sp>
      <p:pic>
        <p:nvPicPr>
          <p:cNvPr id="11" name="Picture 10" descr="A room with multiple computers&#10;&#10;Description automatically generated">
            <a:extLst>
              <a:ext uri="{FF2B5EF4-FFF2-40B4-BE49-F238E27FC236}">
                <a16:creationId xmlns:a16="http://schemas.microsoft.com/office/drawing/2014/main" id="{EF900C81-2942-5FE8-E992-5D9DACE1770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5099" y="2467898"/>
            <a:ext cx="6614299" cy="3134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636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1E2AD-23CD-0542-2A52-FDD931682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74A31E7-E366-01FC-F3F2-344E6E07784A}"/>
              </a:ext>
            </a:extLst>
          </p:cNvPr>
          <p:cNvGrpSpPr/>
          <p:nvPr/>
        </p:nvGrpSpPr>
        <p:grpSpPr>
          <a:xfrm>
            <a:off x="1292474" y="1704187"/>
            <a:ext cx="1685077" cy="1209743"/>
            <a:chOff x="1292474" y="1704187"/>
            <a:chExt cx="1685077" cy="1209743"/>
          </a:xfrm>
        </p:grpSpPr>
        <p:pic>
          <p:nvPicPr>
            <p:cNvPr id="3" name="Graphic 2" descr="Email outline">
              <a:extLst>
                <a:ext uri="{FF2B5EF4-FFF2-40B4-BE49-F238E27FC236}">
                  <a16:creationId xmlns:a16="http://schemas.microsoft.com/office/drawing/2014/main" id="{F27DEAE7-90F8-5DA1-80EC-844E46458F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77813" y="1704187"/>
              <a:ext cx="914400" cy="9144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05E4B7-5EDC-76C3-EBD4-DD61487975ED}"/>
                </a:ext>
              </a:extLst>
            </p:cNvPr>
            <p:cNvSpPr txBox="1"/>
            <p:nvPr/>
          </p:nvSpPr>
          <p:spPr>
            <a:xfrm>
              <a:off x="1292474" y="2544598"/>
              <a:ext cx="1685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Protocol service</a:t>
              </a:r>
              <a:endParaRPr lang="en-GB" dirty="0"/>
            </a:p>
          </p:txBody>
        </p:sp>
      </p:grpSp>
      <p:sp>
        <p:nvSpPr>
          <p:cNvPr id="10" name="Title 6">
            <a:extLst>
              <a:ext uri="{FF2B5EF4-FFF2-40B4-BE49-F238E27FC236}">
                <a16:creationId xmlns:a16="http://schemas.microsoft.com/office/drawing/2014/main" id="{0AD5B233-9530-D4AE-3A8D-51B1DC1748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End user process view vs reality</a:t>
            </a:r>
            <a:endParaRPr lang="en-GB" sz="3500" spc="-80" dirty="0">
              <a:solidFill>
                <a:srgbClr val="4C7FAE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EA67C2-3921-FBD3-4D7E-B5CD4B23EDBF}"/>
              </a:ext>
            </a:extLst>
          </p:cNvPr>
          <p:cNvSpPr/>
          <p:nvPr/>
        </p:nvSpPr>
        <p:spPr>
          <a:xfrm>
            <a:off x="4511824" y="1628800"/>
            <a:ext cx="2592288" cy="129614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CERN</a:t>
            </a:r>
          </a:p>
          <a:p>
            <a:pPr algn="ctr"/>
            <a:r>
              <a:rPr lang="fr-CH" dirty="0"/>
              <a:t>Site </a:t>
            </a:r>
            <a:r>
              <a:rPr lang="fr-CH" dirty="0" err="1"/>
              <a:t>security</a:t>
            </a:r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83C8625-E738-4803-64D9-ED6944D24FE8}"/>
              </a:ext>
            </a:extLst>
          </p:cNvPr>
          <p:cNvGrpSpPr/>
          <p:nvPr/>
        </p:nvGrpSpPr>
        <p:grpSpPr>
          <a:xfrm>
            <a:off x="9176123" y="1085638"/>
            <a:ext cx="1383070" cy="2176486"/>
            <a:chOff x="8311943" y="1071245"/>
            <a:chExt cx="1383070" cy="2176486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DCF781B-4BF3-F81C-A9FE-DA3BE658AD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1943" y="1071245"/>
              <a:ext cx="773470" cy="1566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DB1979FA-0F9A-5421-20DB-AF559E8D3B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4343" y="1223645"/>
              <a:ext cx="773470" cy="1566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CCA1169B-880B-A74C-C101-69AEFEEDF1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6743" y="1376045"/>
              <a:ext cx="773470" cy="1566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A2180ED4-47CF-E132-A241-C64433FAE6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9143" y="1528445"/>
              <a:ext cx="773470" cy="1566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B91F34E3-DBE2-CC0C-41E6-473AB94BFD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1543" y="1680845"/>
              <a:ext cx="773470" cy="1566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FEEAACE4-9135-5AB8-858A-F42A7B2ADF58}"/>
              </a:ext>
            </a:extLst>
          </p:cNvPr>
          <p:cNvSpPr/>
          <p:nvPr/>
        </p:nvSpPr>
        <p:spPr>
          <a:xfrm>
            <a:off x="3047962" y="2011165"/>
            <a:ext cx="1008112" cy="53141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4E89D460-519C-005C-BE4B-507DA913875F}"/>
              </a:ext>
            </a:extLst>
          </p:cNvPr>
          <p:cNvSpPr/>
          <p:nvPr/>
        </p:nvSpPr>
        <p:spPr>
          <a:xfrm>
            <a:off x="7685188" y="2011164"/>
            <a:ext cx="1008112" cy="53141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317BE23-15DD-F6DD-0964-38BD070AC6E7}"/>
              </a:ext>
            </a:extLst>
          </p:cNvPr>
          <p:cNvGrpSpPr/>
          <p:nvPr/>
        </p:nvGrpSpPr>
        <p:grpSpPr>
          <a:xfrm>
            <a:off x="4511824" y="3109724"/>
            <a:ext cx="5742569" cy="3273638"/>
            <a:chOff x="4511824" y="3109724"/>
            <a:chExt cx="5742569" cy="32736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10236CC-4702-8796-5CB4-2A4C8F07C67A}"/>
                </a:ext>
              </a:extLst>
            </p:cNvPr>
            <p:cNvSpPr txBox="1"/>
            <p:nvPr/>
          </p:nvSpPr>
          <p:spPr>
            <a:xfrm>
              <a:off x="4511824" y="4352037"/>
              <a:ext cx="2850460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dirty="0" err="1"/>
                <a:t>Adjust</a:t>
              </a:r>
              <a:r>
                <a:rPr lang="fr-CH" dirty="0"/>
                <a:t> the </a:t>
              </a:r>
              <a:r>
                <a:rPr lang="fr-CH" dirty="0" err="1"/>
                <a:t>calendar</a:t>
              </a:r>
              <a:endParaRPr lang="fr-CH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dirty="0"/>
                <a:t>Gates </a:t>
              </a:r>
              <a:r>
                <a:rPr lang="fr-CH" dirty="0" err="1"/>
                <a:t>opening</a:t>
              </a:r>
              <a:endParaRPr lang="fr-CH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dirty="0"/>
                <a:t>Parking lot </a:t>
              </a:r>
              <a:r>
                <a:rPr lang="fr-CH" dirty="0" err="1"/>
                <a:t>reservation</a:t>
              </a:r>
              <a:endParaRPr lang="fr-CH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dirty="0"/>
                <a:t>Markup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dirty="0"/>
                <a:t>Follow me cars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dirty="0"/>
                <a:t>Police </a:t>
              </a:r>
              <a:r>
                <a:rPr lang="fr-CH" dirty="0" err="1"/>
                <a:t>relationship</a:t>
              </a:r>
              <a:endParaRPr lang="fr-CH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End visit process removal</a:t>
              </a:r>
            </a:p>
          </p:txBody>
        </p:sp>
        <p:sp>
          <p:nvSpPr>
            <p:cNvPr id="24" name="Arrow: Bent-Up 23">
              <a:extLst>
                <a:ext uri="{FF2B5EF4-FFF2-40B4-BE49-F238E27FC236}">
                  <a16:creationId xmlns:a16="http://schemas.microsoft.com/office/drawing/2014/main" id="{A803FACF-7872-573B-E9D0-CA25A21D6F1B}"/>
                </a:ext>
              </a:extLst>
            </p:cNvPr>
            <p:cNvSpPr/>
            <p:nvPr/>
          </p:nvSpPr>
          <p:spPr>
            <a:xfrm>
              <a:off x="7685188" y="4091100"/>
              <a:ext cx="2569205" cy="1093614"/>
            </a:xfrm>
            <a:prstGeom prst="bentUp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Arrow: Down 25">
              <a:extLst>
                <a:ext uri="{FF2B5EF4-FFF2-40B4-BE49-F238E27FC236}">
                  <a16:creationId xmlns:a16="http://schemas.microsoft.com/office/drawing/2014/main" id="{AD61CD81-17E8-68FB-4860-9693A2F6B4E5}"/>
                </a:ext>
              </a:extLst>
            </p:cNvPr>
            <p:cNvSpPr/>
            <p:nvPr/>
          </p:nvSpPr>
          <p:spPr>
            <a:xfrm>
              <a:off x="5547420" y="3109724"/>
              <a:ext cx="521096" cy="1093614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5AB308B9-3C60-4080-4A2B-42B62EDE527B}"/>
              </a:ext>
            </a:extLst>
          </p:cNvPr>
          <p:cNvSpPr/>
          <p:nvPr/>
        </p:nvSpPr>
        <p:spPr>
          <a:xfrm>
            <a:off x="4941417" y="4863643"/>
            <a:ext cx="1991273" cy="1008112"/>
          </a:xfrm>
          <a:prstGeom prst="rect">
            <a:avLst/>
          </a:prstGeom>
          <a:solidFill>
            <a:srgbClr val="F5F7FB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tx2"/>
                </a:solidFill>
              </a:rPr>
              <a:t>One </a:t>
            </a:r>
          </a:p>
          <a:p>
            <a:pPr algn="ctr"/>
            <a:r>
              <a:rPr lang="fr-CH" dirty="0" err="1">
                <a:solidFill>
                  <a:schemeClr val="tx2"/>
                </a:solidFill>
              </a:rPr>
              <a:t>Coordinator</a:t>
            </a:r>
            <a:endParaRPr lang="fr-CH" dirty="0">
              <a:solidFill>
                <a:schemeClr val="tx2"/>
              </a:solidFill>
            </a:endParaRPr>
          </a:p>
          <a:p>
            <a:pPr algn="ctr"/>
            <a:r>
              <a:rPr lang="fr-CH" dirty="0">
                <a:solidFill>
                  <a:schemeClr val="tx2"/>
                </a:solidFill>
              </a:rPr>
              <a:t>for 3 </a:t>
            </a:r>
            <a:r>
              <a:rPr lang="fr-CH" dirty="0" err="1">
                <a:solidFill>
                  <a:schemeClr val="tx2"/>
                </a:solidFill>
              </a:rPr>
              <a:t>hours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08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3 -0.00996 L -0.00743 -0.00972 C -0.00808 -0.01366 -0.00886 -0.01597 -0.00912 -0.02107 C -0.00938 -0.0257 -0.00938 -0.03889 -0.00886 -0.03588 C -0.00795 -0.03171 -0.00847 -0.02269 -0.00821 -0.01621 C -0.00821 -0.01158 -0.00873 -0.00116 -0.00808 -0.00255 C -0.00717 -0.00417 -0.0073 -0.0132 -0.00691 -0.01852 C -0.00651 -0.02546 -0.00625 -0.03264 -0.00586 -0.03959 C -0.00573 -0.02639 -0.00547 -0.0132 -0.00547 1.85185E-6 C -0.00547 0.00486 -0.0056 0.01967 -0.0056 0.01481 C -0.0056 -0.01736 -0.00547 -0.03611 -0.00443 -0.06806 C -0.0043 -0.07084 -0.00391 -0.07292 -0.00365 -0.07523 C -0.00326 -0.05486 -0.00261 -0.03426 -0.00235 -0.01366 C -0.00209 0.00023 -0.00365 0.03819 -0.00222 0.02824 C -0.00052 0.01759 -0.00209 -0.00232 -0.00183 -0.01736 C -0.00144 -0.03449 -0.00052 -0.05116 4.16667E-6 -0.06806 C 0.00052 -0.03866 0.00065 -0.00926 0.0013 0.01967 C 0.00143 0.02129 0.00195 0.02014 0.00208 0.01852 C 0.0039 -0.01991 0.00403 -0.03472 0.00481 -0.06806 C 0.00651 0.02129 0.00625 0.03426 0.00625 -0.02963 L 0.0095 -0.00509 L 4.16667E-6 1.85185E-6 " pathEditMode="relative" rAng="0" ptsTypes="AAAAAAAAAAAAAAAAAAAAAA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5" y="-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animBg="1"/>
      <p:bldP spid="11" grpId="2" animBg="1"/>
      <p:bldP spid="20" grpId="0" animBg="1"/>
      <p:bldP spid="22" grpId="0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1E2AD-23CD-0542-2A52-FDD931682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02095F5-89F1-47C2-1EF2-AD4579BA4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3" y="942015"/>
            <a:ext cx="6780860" cy="331236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9CCD91B-CB85-66AE-6FEC-439FD8537B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255" y="4442534"/>
            <a:ext cx="6103697" cy="21485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0E1948F-8C4B-FCAD-244D-0BAF25135D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4255" y="1070166"/>
            <a:ext cx="6103697" cy="318421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12FE9AA-7F18-E31E-B221-0D54F8AF13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0938" y="4424852"/>
            <a:ext cx="2800821" cy="2183955"/>
          </a:xfrm>
          <a:prstGeom prst="rect">
            <a:avLst/>
          </a:prstGeom>
        </p:spPr>
      </p:pic>
      <p:sp>
        <p:nvSpPr>
          <p:cNvPr id="10" name="Title 6">
            <a:extLst>
              <a:ext uri="{FF2B5EF4-FFF2-40B4-BE49-F238E27FC236}">
                <a16:creationId xmlns:a16="http://schemas.microsoft.com/office/drawing/2014/main" id="{0AD5B233-9530-D4AE-3A8D-51B1DC1748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Supporter’s side</a:t>
            </a:r>
            <a:endParaRPr lang="en-GB" sz="3500" spc="-80" dirty="0">
              <a:solidFill>
                <a:srgbClr val="4C7FAE"/>
              </a:solidFill>
            </a:endParaRP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A6B8D929-1C17-9A1E-AB56-0F4344A409A6}"/>
              </a:ext>
            </a:extLst>
          </p:cNvPr>
          <p:cNvSpPr/>
          <p:nvPr/>
        </p:nvSpPr>
        <p:spPr>
          <a:xfrm>
            <a:off x="5003860" y="2204864"/>
            <a:ext cx="1008112" cy="53141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00B21F50-8C6D-1BC0-6935-026F9F28E846}"/>
              </a:ext>
            </a:extLst>
          </p:cNvPr>
          <p:cNvSpPr/>
          <p:nvPr/>
        </p:nvSpPr>
        <p:spPr>
          <a:xfrm rot="5400000">
            <a:off x="8559763" y="3883374"/>
            <a:ext cx="1008112" cy="53141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FF7E33E0-7915-0376-1560-62EE71426607}"/>
              </a:ext>
            </a:extLst>
          </p:cNvPr>
          <p:cNvSpPr/>
          <p:nvPr/>
        </p:nvSpPr>
        <p:spPr>
          <a:xfrm rot="10800000">
            <a:off x="5087888" y="5085184"/>
            <a:ext cx="1008112" cy="53141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56F8D8A-AD77-70C2-D454-2C10FEE23006}"/>
              </a:ext>
            </a:extLst>
          </p:cNvPr>
          <p:cNvSpPr/>
          <p:nvPr/>
        </p:nvSpPr>
        <p:spPr>
          <a:xfrm>
            <a:off x="7248128" y="1070166"/>
            <a:ext cx="144016" cy="54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28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D36E3-5826-801B-B17C-A12570FB3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4E43E72-CD85-8F3E-E5EF-0D4A0A4DA9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91" y="1328574"/>
            <a:ext cx="658959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8A8F3BB-7F54-A7BB-97AE-A11F9931EC8F}"/>
              </a:ext>
            </a:extLst>
          </p:cNvPr>
          <p:cNvGrpSpPr/>
          <p:nvPr/>
        </p:nvGrpSpPr>
        <p:grpSpPr>
          <a:xfrm>
            <a:off x="936183" y="2098348"/>
            <a:ext cx="5082136" cy="3021177"/>
            <a:chOff x="4191411" y="996430"/>
            <a:chExt cx="3811602" cy="226588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951DC1B-4CBA-22CE-5AB0-1808687F158C}"/>
                </a:ext>
              </a:extLst>
            </p:cNvPr>
            <p:cNvGrpSpPr/>
            <p:nvPr/>
          </p:nvGrpSpPr>
          <p:grpSpPr>
            <a:xfrm>
              <a:off x="4191411" y="996430"/>
              <a:ext cx="3811602" cy="671107"/>
              <a:chOff x="-1374" y="5311764"/>
              <a:chExt cx="9144001" cy="139327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D900F737-661B-A2FB-97A3-C6CCCC28B2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374" y="5859918"/>
                <a:ext cx="9144001" cy="845119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F96DCD16-E1F1-7193-CDEE-CEF60BA5CD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373" y="5311764"/>
                <a:ext cx="9144000" cy="548155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52DCED6-D40B-1CD2-B660-C70F0E813818}"/>
                </a:ext>
              </a:extLst>
            </p:cNvPr>
            <p:cNvSpPr/>
            <p:nvPr/>
          </p:nvSpPr>
          <p:spPr>
            <a:xfrm>
              <a:off x="4191411" y="1667537"/>
              <a:ext cx="3811602" cy="159477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DF4248B8-7516-0EF9-8660-03DBB95CC8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1761"/>
          <a:stretch/>
        </p:blipFill>
        <p:spPr>
          <a:xfrm>
            <a:off x="944047" y="2274368"/>
            <a:ext cx="5078762" cy="28451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4D84487-9838-0910-6ABC-919352DAAA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368" y="1708890"/>
            <a:ext cx="7933914" cy="2262722"/>
          </a:xfrm>
          <a:prstGeom prst="rect">
            <a:avLst/>
          </a:prstGeom>
        </p:spPr>
      </p:pic>
      <p:sp>
        <p:nvSpPr>
          <p:cNvPr id="2" name="Title 6">
            <a:extLst>
              <a:ext uri="{FF2B5EF4-FFF2-40B4-BE49-F238E27FC236}">
                <a16:creationId xmlns:a16="http://schemas.microsoft.com/office/drawing/2014/main" id="{9C789536-18B3-6564-DA7D-7B48096FC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Supporter’s side</a:t>
            </a:r>
            <a:endParaRPr lang="en-GB" sz="3500" spc="-80" dirty="0">
              <a:solidFill>
                <a:srgbClr val="4C7FAE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C60D1E-0511-26CE-310E-05DE7A24C774}"/>
              </a:ext>
            </a:extLst>
          </p:cNvPr>
          <p:cNvSpPr txBox="1"/>
          <p:nvPr/>
        </p:nvSpPr>
        <p:spPr bwMode="auto">
          <a:xfrm>
            <a:off x="695400" y="1167442"/>
            <a:ext cx="650544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All visits with their respective status are visible in a glance to organize resources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7997EE-2FF9-622C-9AB9-101E0E5AB5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2024" y="4027126"/>
            <a:ext cx="5516868" cy="20331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F3B62A-64A8-CD3A-7EB2-0929396B7EBD}"/>
              </a:ext>
            </a:extLst>
          </p:cNvPr>
          <p:cNvSpPr txBox="1"/>
          <p:nvPr/>
        </p:nvSpPr>
        <p:spPr bwMode="auto">
          <a:xfrm>
            <a:off x="695400" y="1167442"/>
            <a:ext cx="245299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Direct display for filed agents</a:t>
            </a:r>
          </a:p>
        </p:txBody>
      </p:sp>
    </p:spTree>
    <p:extLst>
      <p:ext uri="{BB962C8B-B14F-4D97-AF65-F5344CB8AC3E}">
        <p14:creationId xmlns:p14="http://schemas.microsoft.com/office/powerpoint/2010/main" val="114469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19</a:t>
            </a:fld>
            <a:endParaRPr lang="en-US"/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FC2C7370-2C66-46F2-2FA6-A10641DA6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Take away</a:t>
            </a:r>
            <a:endParaRPr lang="en-GB" sz="3500" spc="-80" dirty="0">
              <a:solidFill>
                <a:srgbClr val="4C7FAE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E0D169-12FD-F606-77FD-8793B03FBCA1}"/>
              </a:ext>
            </a:extLst>
          </p:cNvPr>
          <p:cNvSpPr txBox="1"/>
          <p:nvPr/>
        </p:nvSpPr>
        <p:spPr bwMode="auto">
          <a:xfrm>
            <a:off x="1415480" y="1877258"/>
            <a:ext cx="10081120" cy="2693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By using most of standard out of the box features</a:t>
            </a:r>
          </a:p>
          <a:p>
            <a:endParaRPr lang="en-GB" sz="20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Organisation time has decreased from 3 hours to </a:t>
            </a:r>
            <a:r>
              <a:rPr lang="en-GB" sz="20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30 minutes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Planification can be create by an agent, not only by manager,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Each visit is feeding the AI (limited) database for action declaration,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Bottom – up considerations are keys factors.</a:t>
            </a:r>
          </a:p>
          <a:p>
            <a:endParaRPr lang="en-GB" sz="15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endParaRPr lang="en-GB" sz="15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endParaRPr lang="en-GB" sz="15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4117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0AAA04-B3FD-5BAE-ED74-0FB0DD21501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alphaModFix amt="36000"/>
          </a:blip>
          <a:stretch>
            <a:fillRect/>
          </a:stretch>
        </p:blipFill>
        <p:spPr>
          <a:xfrm>
            <a:off x="2569030" y="0"/>
            <a:ext cx="9622970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43D822-3CE8-4789-BEB2-C38BA0199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0DE56A-5CA1-41CD-B2ED-997A480EFCF4}" type="slidenum">
              <a:rPr lang="en-US" smtClean="0"/>
              <a:t>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0EDEE71-01F0-4232-8538-68A5D40C866F}"/>
              </a:ext>
            </a:extLst>
          </p:cNvPr>
          <p:cNvSpPr txBox="1">
            <a:spLocks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dirty="0"/>
              <a:t>Agenda</a:t>
            </a:r>
            <a:endParaRPr lang="en-US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4" name="Slide Zoom 13">
                <a:extLst>
                  <a:ext uri="{FF2B5EF4-FFF2-40B4-BE49-F238E27FC236}">
                    <a16:creationId xmlns:a16="http://schemas.microsoft.com/office/drawing/2014/main" id="{EDF3E8B7-1895-2A19-5FDD-68402D3951A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94619579"/>
                  </p:ext>
                </p:extLst>
              </p:nvPr>
            </p:nvGraphicFramePr>
            <p:xfrm>
              <a:off x="7570830" y="3406968"/>
              <a:ext cx="3169263" cy="1782710"/>
            </p:xfrm>
            <a:graphic>
              <a:graphicData uri="http://schemas.microsoft.com/office/powerpoint/2016/slidezoom">
                <pslz:sldZm>
                  <pslz:sldZmObj sldId="4436" cId="3607043022">
                    <pslz:zmPr id="{D0695FBA-9138-4406-BD40-8D09B9081B6D}" returnToParent="0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169263" cy="178271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4" name="Slide Zoom 13">
                <a:hlinkClick r:id="rId5" action="ppaction://hlinksldjump"/>
                <a:extLst>
                  <a:ext uri="{FF2B5EF4-FFF2-40B4-BE49-F238E27FC236}">
                    <a16:creationId xmlns:a16="http://schemas.microsoft.com/office/drawing/2014/main" id="{EDF3E8B7-1895-2A19-5FDD-68402D3951A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70830" y="3406968"/>
                <a:ext cx="3169263" cy="178271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5" name="Slide Zoom 14">
                <a:extLst>
                  <a:ext uri="{FF2B5EF4-FFF2-40B4-BE49-F238E27FC236}">
                    <a16:creationId xmlns:a16="http://schemas.microsoft.com/office/drawing/2014/main" id="{58E40FF8-BF81-01D0-2E7E-B5E3D2C19CB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9765495"/>
                  </p:ext>
                </p:extLst>
              </p:nvPr>
            </p:nvGraphicFramePr>
            <p:xfrm>
              <a:off x="4221997" y="2515613"/>
              <a:ext cx="3169263" cy="1782710"/>
            </p:xfrm>
            <a:graphic>
              <a:graphicData uri="http://schemas.microsoft.com/office/powerpoint/2016/slidezoom">
                <pslz:sldZm>
                  <pslz:sldZmObj sldId="4437" cId="217238743">
                    <pslz:zmPr id="{DDF0074B-EB37-4427-B1F5-0722A3616A2C}" returnToParent="0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169263" cy="178271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5" name="Slide Zoom 14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58E40FF8-BF81-01D0-2E7E-B5E3D2C19CB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221997" y="2515613"/>
                <a:ext cx="3169263" cy="178271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6" name="Slide Zoom 15">
                <a:extLst>
                  <a:ext uri="{FF2B5EF4-FFF2-40B4-BE49-F238E27FC236}">
                    <a16:creationId xmlns:a16="http://schemas.microsoft.com/office/drawing/2014/main" id="{468027CC-8920-8BEB-B7D8-7B76542B1D1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64233239"/>
                  </p:ext>
                </p:extLst>
              </p:nvPr>
            </p:nvGraphicFramePr>
            <p:xfrm>
              <a:off x="873164" y="1624258"/>
              <a:ext cx="3169263" cy="1782710"/>
            </p:xfrm>
            <a:graphic>
              <a:graphicData uri="http://schemas.microsoft.com/office/powerpoint/2016/slidezoom">
                <pslz:sldZm>
                  <pslz:sldZmObj sldId="268" cId="0">
                    <pslz:zmPr id="{5F4D3CF9-1B14-4241-BE05-06BF343923E5}" returnToParent="0" transitionDur="1000">
                      <p166:blipFill xmlns:p166="http://schemas.microsoft.com/office/powerpoint/2016/6/main">
                        <a:blip r:embed="rId10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169263" cy="178271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6" name="Slide Zoom 15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id="{468027CC-8920-8BEB-B7D8-7B76542B1D1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73164" y="1624258"/>
                <a:ext cx="3169263" cy="178271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8795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" name="Picture 6" descr="Hand holding question mark Free Photo"/>
          <p:cNvPicPr>
            <a:picLocks noChangeAspect="1" noChangeArrowheads="1"/>
          </p:cNvPicPr>
          <p:nvPr/>
        </p:nvPicPr>
        <p:blipFill>
          <a:blip r:embed="rId2"/>
          <a:srcRect t="7175"/>
          <a:stretch/>
        </p:blipFill>
        <p:spPr bwMode="auto">
          <a:xfrm>
            <a:off x="5192712" y="76200"/>
            <a:ext cx="5221287" cy="6781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Connector 2"/>
          <p:cNvCxnSpPr>
            <a:cxnSpLocks/>
          </p:cNvCxnSpPr>
          <p:nvPr/>
        </p:nvCxnSpPr>
        <p:spPr bwMode="auto">
          <a:xfrm>
            <a:off x="0" y="1976438"/>
            <a:ext cx="12192000" cy="4011612"/>
          </a:xfrm>
          <a:prstGeom prst="line">
            <a:avLst/>
          </a:prstGeom>
          <a:ln w="38100">
            <a:solidFill>
              <a:srgbClr val="0042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3836" t="2869" r="3834" b="2869"/>
          <a:stretch/>
        </p:blipFill>
        <p:spPr bwMode="auto">
          <a:xfrm>
            <a:off x="949325" y="-1587"/>
            <a:ext cx="4860925" cy="6859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picture containing text&#10;&#10;Description automatically generated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8396513" y="5776913"/>
            <a:ext cx="3759200" cy="10810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3">
            <a:extLst>
              <a:ext uri="{FF2B5EF4-FFF2-40B4-BE49-F238E27FC236}">
                <a16:creationId xmlns:a16="http://schemas.microsoft.com/office/drawing/2014/main" id="{28DEE4AD-A195-B9D4-C456-9786447CE726}"/>
              </a:ext>
            </a:extLst>
          </p:cNvPr>
          <p:cNvSpPr txBox="1">
            <a:spLocks/>
          </p:cNvSpPr>
          <p:nvPr/>
        </p:nvSpPr>
        <p:spPr bwMode="auto">
          <a:xfrm>
            <a:off x="949325" y="371029"/>
            <a:ext cx="11784632" cy="617190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/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dirty="0"/>
              <a:t> Questions &amp; maybe…Answers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yscale image of a city&#10;&#10;Description automatically generated">
            <a:extLst>
              <a:ext uri="{FF2B5EF4-FFF2-40B4-BE49-F238E27FC236}">
                <a16:creationId xmlns:a16="http://schemas.microsoft.com/office/drawing/2014/main" id="{F402F67D-E962-1789-69A4-D8F4116B00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54"/>
          <a:stretch/>
        </p:blipFill>
        <p:spPr>
          <a:xfrm>
            <a:off x="0" y="532579"/>
            <a:ext cx="12192000" cy="538772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43D822-3CE8-4789-BEB2-C38BA0199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25408" y="6356350"/>
            <a:ext cx="2743200" cy="365125"/>
          </a:xfrm>
        </p:spPr>
        <p:txBody>
          <a:bodyPr/>
          <a:lstStyle/>
          <a:p>
            <a:pPr>
              <a:defRPr/>
            </a:pPr>
            <a:fld id="{ED0DE56A-5CA1-41CD-B2ED-997A480EFCF4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 descr="A greyscale image of a city&#10;&#10;Description automatically generated">
            <a:extLst>
              <a:ext uri="{FF2B5EF4-FFF2-40B4-BE49-F238E27FC236}">
                <a16:creationId xmlns:a16="http://schemas.microsoft.com/office/drawing/2014/main" id="{D1303E72-BA48-88C7-7D10-9C6DD9A05D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" t="88092" r="2160" b="2963"/>
          <a:stretch/>
        </p:blipFill>
        <p:spPr>
          <a:xfrm>
            <a:off x="227348" y="4797152"/>
            <a:ext cx="11737304" cy="55108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A927A00-9CC9-3690-181D-1E751C49CB55}"/>
              </a:ext>
            </a:extLst>
          </p:cNvPr>
          <p:cNvSpPr txBox="1">
            <a:spLocks/>
          </p:cNvSpPr>
          <p:nvPr/>
        </p:nvSpPr>
        <p:spPr>
          <a:xfrm>
            <a:off x="2711624" y="5467714"/>
            <a:ext cx="8231187" cy="4470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/>
              <a:t>Nothing to envy to a </a:t>
            </a:r>
            <a:r>
              <a:rPr lang="fr-CH" dirty="0" err="1"/>
              <a:t>small</a:t>
            </a:r>
            <a:r>
              <a:rPr lang="fr-CH" dirty="0"/>
              <a:t> city </a:t>
            </a:r>
            <a:r>
              <a:rPr lang="fr-CH" dirty="0" err="1"/>
              <a:t>environment</a:t>
            </a:r>
            <a:r>
              <a:rPr lang="fr-CH" dirty="0"/>
              <a:t> </a:t>
            </a:r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55A61AB6-538D-30CC-4E0E-FAAC4281D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CERN, a real micro-society</a:t>
            </a:r>
          </a:p>
        </p:txBody>
      </p:sp>
    </p:spTree>
    <p:extLst>
      <p:ext uri="{BB962C8B-B14F-4D97-AF65-F5344CB8AC3E}">
        <p14:creationId xmlns:p14="http://schemas.microsoft.com/office/powerpoint/2010/main" val="15897079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37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8B80C9B-8A9F-5BCE-A11B-0FD1FC80EC5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alphaModFix amt="15000"/>
          </a:blip>
          <a:stretch>
            <a:fillRect/>
          </a:stretch>
        </p:blipFill>
        <p:spPr>
          <a:xfrm flipH="1">
            <a:off x="0" y="0"/>
            <a:ext cx="9622970" cy="6858000"/>
          </a:xfrm>
          <a:prstGeom prst="rect">
            <a:avLst/>
          </a:prstGeom>
        </p:spPr>
      </p:pic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807D4182-3AAB-923E-1220-DF98210FDEB7}"/>
              </a:ext>
            </a:extLst>
          </p:cNvPr>
          <p:cNvSpPr/>
          <p:nvPr/>
        </p:nvSpPr>
        <p:spPr bwMode="auto">
          <a:xfrm>
            <a:off x="0" y="1916832"/>
            <a:ext cx="12192000" cy="78263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36000" rIns="36000" bIns="36000" rtlCol="0" anchor="ctr" anchorCtr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lnSpc>
                <a:spcPct val="100000"/>
              </a:lnSpc>
            </a:pPr>
            <a:r>
              <a:rPr lang="fr-CH" sz="4000" spc="-300" dirty="0" err="1">
                <a:solidFill>
                  <a:srgbClr val="002060"/>
                </a:solidFill>
                <a:latin typeface="JUNAR OUTLINE JUNAR OUTLINE" pitchFamily="2" charset="0"/>
                <a:ea typeface="UD Digi Kyokasho NK-B" panose="020B0400000000000000" pitchFamily="18" charset="-128"/>
              </a:rPr>
              <a:t>Handyman</a:t>
            </a:r>
            <a:r>
              <a:rPr lang="fr-CH" sz="4000" spc="-300" dirty="0">
                <a:solidFill>
                  <a:srgbClr val="002060"/>
                </a:solidFill>
                <a:latin typeface="JUNAR OUTLINE JUNAR OUTLINE" pitchFamily="2" charset="0"/>
                <a:ea typeface="UD Digi Kyokasho NK-B" panose="020B0400000000000000" pitchFamily="18" charset="-128"/>
              </a:rPr>
              <a:t> service</a:t>
            </a:r>
            <a:endParaRPr lang="en-US" sz="4000" spc="-300" dirty="0">
              <a:solidFill>
                <a:srgbClr val="002060"/>
              </a:solidFill>
              <a:latin typeface="JUNAR OUTLINE JUNAR OUTLINE" pitchFamily="2" charset="0"/>
              <a:ea typeface="UD Digi Kyokasho NK-B" panose="020B0400000000000000" pitchFamily="18" charset="-128"/>
            </a:endParaRPr>
          </a:p>
        </p:txBody>
      </p:sp>
      <p:pic>
        <p:nvPicPr>
          <p:cNvPr id="4" name="Picture 3" descr="An orange truck parked in front of a building&#10;&#10;Description automatically generated">
            <a:extLst>
              <a:ext uri="{FF2B5EF4-FFF2-40B4-BE49-F238E27FC236}">
                <a16:creationId xmlns:a16="http://schemas.microsoft.com/office/drawing/2014/main" id="{EBFEAB8D-3294-3F6C-EE95-514457AE07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114" t="14878" r="14315" b="11483"/>
          <a:stretch/>
        </p:blipFill>
        <p:spPr bwMode="auto">
          <a:xfrm>
            <a:off x="3581401" y="478537"/>
            <a:ext cx="10554357" cy="587781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5</a:t>
            </a:fld>
            <a:endParaRPr lang="en-US"/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FC2C7370-2C66-46F2-2FA6-A10641DA6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Key points</a:t>
            </a:r>
            <a:endParaRPr lang="en-GB" sz="3500" spc="-80" dirty="0">
              <a:solidFill>
                <a:srgbClr val="4C7FAE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A9F6A0-D9A8-70E0-0ED7-286B1B4D3559}"/>
              </a:ext>
            </a:extLst>
          </p:cNvPr>
          <p:cNvSpPr txBox="1"/>
          <p:nvPr/>
        </p:nvSpPr>
        <p:spPr>
          <a:xfrm>
            <a:off x="382644" y="1740518"/>
            <a:ext cx="111139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SCE department has set up a handyman service. This polyvalent agent has a mission spread across all CERN sites, he is mostly on the move.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F1B67A7F-7767-2E7C-AA72-92D2F72C8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644" y="1294356"/>
            <a:ext cx="6721468" cy="442296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72000" tIns="45720" rIns="3600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2500" dirty="0">
                <a:solidFill>
                  <a:srgbClr val="4C7FAE"/>
                </a:solidFill>
              </a:rPr>
              <a:t>Presentation </a:t>
            </a:r>
            <a:endParaRPr lang="en-GB" sz="2500" spc="-80" dirty="0">
              <a:solidFill>
                <a:srgbClr val="4C7FAE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EAFE43-2F08-8B96-7176-ACFBA9DC10C7}"/>
              </a:ext>
            </a:extLst>
          </p:cNvPr>
          <p:cNvSpPr txBox="1"/>
          <p:nvPr/>
        </p:nvSpPr>
        <p:spPr bwMode="auto">
          <a:xfrm>
            <a:off x="385830" y="3233229"/>
            <a:ext cx="111139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maintain cleanliness along sites,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Respond to occasional request for clearance or cleaning,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Report weekly to department management.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FE185C01-AD19-F129-22E1-49B66358B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829" y="2741052"/>
            <a:ext cx="6721468" cy="442296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72000" tIns="45720" rIns="3600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2500" dirty="0">
                <a:solidFill>
                  <a:srgbClr val="4C7FAE"/>
                </a:solidFill>
              </a:rPr>
              <a:t>Objectives </a:t>
            </a:r>
            <a:endParaRPr lang="en-GB" sz="2500" spc="-80" dirty="0">
              <a:solidFill>
                <a:srgbClr val="4C7FAE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56CD5D-9E02-8DB0-8307-3D2A15B400F1}"/>
              </a:ext>
            </a:extLst>
          </p:cNvPr>
          <p:cNvSpPr txBox="1"/>
          <p:nvPr/>
        </p:nvSpPr>
        <p:spPr bwMode="auto">
          <a:xfrm>
            <a:off x="382644" y="5013458"/>
            <a:ext cx="11113956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Gain acceptance of the use of an IT tool, not relevant for his job, by the agent,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Very small team (1 mobile, 2 dispatcher)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Never ending story</a:t>
            </a:r>
          </a:p>
          <a:p>
            <a:endParaRPr lang="en-GB" sz="15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998050AB-326D-EF60-AF25-13B16587F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105" y="4327855"/>
            <a:ext cx="6721468" cy="442296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72000" tIns="45720" rIns="3600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2500" dirty="0">
                <a:solidFill>
                  <a:srgbClr val="4C7FAE"/>
                </a:solidFill>
              </a:rPr>
              <a:t>Constraints </a:t>
            </a:r>
            <a:endParaRPr lang="en-GB" sz="2500" spc="-80" dirty="0">
              <a:solidFill>
                <a:srgbClr val="4C7FAE"/>
              </a:solidFill>
            </a:endParaRPr>
          </a:p>
        </p:txBody>
      </p:sp>
      <p:pic>
        <p:nvPicPr>
          <p:cNvPr id="13" name="Picture 12" descr="A pile of wood pallets on a road&#10;&#10;Description automatically generated">
            <a:extLst>
              <a:ext uri="{FF2B5EF4-FFF2-40B4-BE49-F238E27FC236}">
                <a16:creationId xmlns:a16="http://schemas.microsoft.com/office/drawing/2014/main" id="{A3E74A79-C653-6396-490C-64E6671038B9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672022" y="3782226"/>
            <a:ext cx="2765426" cy="2274530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Content Placeholder 9" descr="A pile of tape on the ground&#10;&#10;Description automatically generated">
            <a:extLst>
              <a:ext uri="{FF2B5EF4-FFF2-40B4-BE49-F238E27FC236}">
                <a16:creationId xmlns:a16="http://schemas.microsoft.com/office/drawing/2014/main" id="{7F0F73CC-F188-EDB4-93D7-2260521A093B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7874" y="2734805"/>
            <a:ext cx="3686861" cy="2765425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Picture 14" descr="A cigarette butts on the ground&#10;&#10;Description automatically generated">
            <a:extLst>
              <a:ext uri="{FF2B5EF4-FFF2-40B4-BE49-F238E27FC236}">
                <a16:creationId xmlns:a16="http://schemas.microsoft.com/office/drawing/2014/main" id="{A4100D1A-8636-FE61-D06E-B0729D435A51}"/>
              </a:ext>
            </a:extLst>
          </p:cNvPr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836"/>
          <a:stretch/>
        </p:blipFill>
        <p:spPr>
          <a:xfrm rot="5400000">
            <a:off x="6132918" y="2636985"/>
            <a:ext cx="2664296" cy="1746061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2706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B1BE33-9601-52DB-ADEC-0C7E5C7E4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B1655F5-0EE3-A669-DB3D-8ECA2F4D7BD0}"/>
              </a:ext>
            </a:extLst>
          </p:cNvPr>
          <p:cNvGrpSpPr/>
          <p:nvPr/>
        </p:nvGrpSpPr>
        <p:grpSpPr>
          <a:xfrm>
            <a:off x="329666" y="1374244"/>
            <a:ext cx="2041569" cy="4377267"/>
            <a:chOff x="924718" y="324643"/>
            <a:chExt cx="1531177" cy="3282950"/>
          </a:xfrm>
        </p:grpSpPr>
        <p:pic>
          <p:nvPicPr>
            <p:cNvPr id="7" name="Picture 6" descr="A front and back view of a cell phone&#10;&#10;Description automatically generated">
              <a:extLst>
                <a:ext uri="{FF2B5EF4-FFF2-40B4-BE49-F238E27FC236}">
                  <a16:creationId xmlns:a16="http://schemas.microsoft.com/office/drawing/2014/main" id="{BCCECF9A-5942-8F91-2F35-A81E5607B5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757" t="18013" r="14305" b="13510"/>
            <a:stretch/>
          </p:blipFill>
          <p:spPr>
            <a:xfrm>
              <a:off x="924718" y="324643"/>
              <a:ext cx="1531177" cy="3282950"/>
            </a:xfrm>
            <a:prstGeom prst="roundRect">
              <a:avLst>
                <a:gd name="adj" fmla="val 11382"/>
              </a:avLst>
            </a:prstGeom>
          </p:spPr>
        </p:pic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E8C3590-9851-57FF-9A23-1E49E7966BA2}"/>
                </a:ext>
              </a:extLst>
            </p:cNvPr>
            <p:cNvSpPr/>
            <p:nvPr/>
          </p:nvSpPr>
          <p:spPr>
            <a:xfrm>
              <a:off x="955689" y="427433"/>
              <a:ext cx="1469233" cy="3077370"/>
            </a:xfrm>
            <a:prstGeom prst="roundRect">
              <a:avLst>
                <a:gd name="adj" fmla="val 7276"/>
              </a:avLst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 descr="A front and back view of a cell phone&#10;&#10;Description automatically generated">
              <a:extLst>
                <a:ext uri="{FF2B5EF4-FFF2-40B4-BE49-F238E27FC236}">
                  <a16:creationId xmlns:a16="http://schemas.microsoft.com/office/drawing/2014/main" id="{8425D10D-F282-F38C-BC31-74DA75B5F3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939" t="20695" r="16783" b="76713"/>
            <a:stretch/>
          </p:blipFill>
          <p:spPr>
            <a:xfrm>
              <a:off x="2074489" y="441325"/>
              <a:ext cx="271463" cy="133349"/>
            </a:xfrm>
            <a:prstGeom prst="roundRect">
              <a:avLst/>
            </a:prstGeom>
          </p:spPr>
        </p:pic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1D6856DB-947F-58E0-72C1-9937F8D44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049" y="1781877"/>
            <a:ext cx="1977783" cy="2785849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00AB1AEB-E8BE-C1B7-9D0E-97D5691ADB95}"/>
              </a:ext>
            </a:extLst>
          </p:cNvPr>
          <p:cNvGrpSpPr/>
          <p:nvPr/>
        </p:nvGrpSpPr>
        <p:grpSpPr>
          <a:xfrm>
            <a:off x="5136805" y="1374244"/>
            <a:ext cx="2041569" cy="4377267"/>
            <a:chOff x="3852603" y="427433"/>
            <a:chExt cx="1531177" cy="3282950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7F3B8AA-77D8-BA03-1415-A63753C5784F}"/>
                </a:ext>
              </a:extLst>
            </p:cNvPr>
            <p:cNvGrpSpPr/>
            <p:nvPr/>
          </p:nvGrpSpPr>
          <p:grpSpPr>
            <a:xfrm>
              <a:off x="3852603" y="427433"/>
              <a:ext cx="1531177" cy="3282950"/>
              <a:chOff x="2424924" y="324643"/>
              <a:chExt cx="1531177" cy="3282950"/>
            </a:xfrm>
          </p:grpSpPr>
          <p:pic>
            <p:nvPicPr>
              <p:cNvPr id="34" name="Picture 33" descr="A front and back view of a cell phone&#10;&#10;Description automatically generated">
                <a:extLst>
                  <a:ext uri="{FF2B5EF4-FFF2-40B4-BE49-F238E27FC236}">
                    <a16:creationId xmlns:a16="http://schemas.microsoft.com/office/drawing/2014/main" id="{5341ACB1-43D3-88FE-4409-0F808B9644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3757" t="18013" r="14305" b="13510"/>
              <a:stretch/>
            </p:blipFill>
            <p:spPr>
              <a:xfrm>
                <a:off x="2424924" y="324643"/>
                <a:ext cx="1531177" cy="3282950"/>
              </a:xfrm>
              <a:prstGeom prst="roundRect">
                <a:avLst>
                  <a:gd name="adj" fmla="val 11382"/>
                </a:avLst>
              </a:prstGeom>
            </p:spPr>
          </p:pic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6B804747-2AD4-7137-014B-9C5BB17A9557}"/>
                  </a:ext>
                </a:extLst>
              </p:cNvPr>
              <p:cNvSpPr/>
              <p:nvPr/>
            </p:nvSpPr>
            <p:spPr>
              <a:xfrm>
                <a:off x="2455895" y="427433"/>
                <a:ext cx="1469233" cy="3077370"/>
              </a:xfrm>
              <a:prstGeom prst="roundRect">
                <a:avLst>
                  <a:gd name="adj" fmla="val 7276"/>
                </a:avLst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6" name="Picture 35" descr="A front and back view of a cell phone&#10;&#10;Description automatically generated">
                <a:extLst>
                  <a:ext uri="{FF2B5EF4-FFF2-40B4-BE49-F238E27FC236}">
                    <a16:creationId xmlns:a16="http://schemas.microsoft.com/office/drawing/2014/main" id="{5577215B-0E07-9D56-DF33-096B6BEB9B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939" t="20695" r="16783" b="76713"/>
              <a:stretch/>
            </p:blipFill>
            <p:spPr>
              <a:xfrm>
                <a:off x="3574695" y="441325"/>
                <a:ext cx="271463" cy="133349"/>
              </a:xfrm>
              <a:prstGeom prst="roundRect">
                <a:avLst/>
              </a:prstGeom>
            </p:spPr>
          </p:pic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982635D-1199-7E72-C271-6D1F30E96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95690" y="799960"/>
              <a:ext cx="1445000" cy="2311142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5BBCFDD-F9C0-52C6-E004-69AFAD7C5053}"/>
              </a:ext>
            </a:extLst>
          </p:cNvPr>
          <p:cNvGrpSpPr/>
          <p:nvPr/>
        </p:nvGrpSpPr>
        <p:grpSpPr>
          <a:xfrm>
            <a:off x="2695593" y="1374244"/>
            <a:ext cx="2041569" cy="4377267"/>
            <a:chOff x="2424924" y="324643"/>
            <a:chExt cx="1531177" cy="3282950"/>
          </a:xfrm>
        </p:grpSpPr>
        <p:pic>
          <p:nvPicPr>
            <p:cNvPr id="26" name="Picture 25" descr="A front and back view of a cell phone&#10;&#10;Description automatically generated">
              <a:extLst>
                <a:ext uri="{FF2B5EF4-FFF2-40B4-BE49-F238E27FC236}">
                  <a16:creationId xmlns:a16="http://schemas.microsoft.com/office/drawing/2014/main" id="{9BD406E3-A1C3-6E2F-4A47-79FBFFE501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757" t="18013" r="14305" b="13510"/>
            <a:stretch/>
          </p:blipFill>
          <p:spPr>
            <a:xfrm>
              <a:off x="2424924" y="324643"/>
              <a:ext cx="1531177" cy="3282950"/>
            </a:xfrm>
            <a:prstGeom prst="roundRect">
              <a:avLst>
                <a:gd name="adj" fmla="val 11382"/>
              </a:avLst>
            </a:prstGeom>
          </p:spPr>
        </p:pic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82582411-DE43-EBA7-557A-78D85466E6C5}"/>
                </a:ext>
              </a:extLst>
            </p:cNvPr>
            <p:cNvSpPr/>
            <p:nvPr/>
          </p:nvSpPr>
          <p:spPr>
            <a:xfrm>
              <a:off x="2455895" y="427433"/>
              <a:ext cx="1469233" cy="3077370"/>
            </a:xfrm>
            <a:prstGeom prst="roundRect">
              <a:avLst>
                <a:gd name="adj" fmla="val 7276"/>
              </a:avLst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 descr="A front and back view of a cell phone&#10;&#10;Description automatically generated">
              <a:extLst>
                <a:ext uri="{FF2B5EF4-FFF2-40B4-BE49-F238E27FC236}">
                  <a16:creationId xmlns:a16="http://schemas.microsoft.com/office/drawing/2014/main" id="{7D639320-3D17-E2E2-F11C-F696ADCD48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939" t="20695" r="16783" b="76713"/>
            <a:stretch/>
          </p:blipFill>
          <p:spPr>
            <a:xfrm>
              <a:off x="3574695" y="441325"/>
              <a:ext cx="271463" cy="133349"/>
            </a:xfrm>
            <a:prstGeom prst="roundRect">
              <a:avLst/>
            </a:prstGeom>
          </p:spPr>
        </p:pic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3BE67FE4-EA3E-F7F0-9E3E-4B6C3F709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5474" y="1781877"/>
            <a:ext cx="1977783" cy="27858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7289039-A322-436B-01ED-00EF254A3D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3126" y="2457198"/>
            <a:ext cx="1662476" cy="17559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2303D49-03C2-1F19-A02F-C9A53B983C8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27"/>
          <a:stretch/>
        </p:blipFill>
        <p:spPr>
          <a:xfrm>
            <a:off x="2880593" y="2457198"/>
            <a:ext cx="1665009" cy="1612517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8F731016-EC00-2E2D-B048-7177F6FE7FA6}"/>
              </a:ext>
            </a:extLst>
          </p:cNvPr>
          <p:cNvGrpSpPr/>
          <p:nvPr/>
        </p:nvGrpSpPr>
        <p:grpSpPr>
          <a:xfrm>
            <a:off x="7502732" y="1374244"/>
            <a:ext cx="2041569" cy="4377267"/>
            <a:chOff x="2424924" y="324643"/>
            <a:chExt cx="1531177" cy="3282950"/>
          </a:xfrm>
        </p:grpSpPr>
        <p:pic>
          <p:nvPicPr>
            <p:cNvPr id="38" name="Picture 37" descr="A front and back view of a cell phone&#10;&#10;Description automatically generated">
              <a:extLst>
                <a:ext uri="{FF2B5EF4-FFF2-40B4-BE49-F238E27FC236}">
                  <a16:creationId xmlns:a16="http://schemas.microsoft.com/office/drawing/2014/main" id="{499AF217-A003-00EC-0445-85A406CF8E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757" t="18013" r="14305" b="13510"/>
            <a:stretch/>
          </p:blipFill>
          <p:spPr>
            <a:xfrm>
              <a:off x="2424924" y="324643"/>
              <a:ext cx="1531177" cy="3282950"/>
            </a:xfrm>
            <a:prstGeom prst="roundRect">
              <a:avLst>
                <a:gd name="adj" fmla="val 11382"/>
              </a:avLst>
            </a:prstGeom>
          </p:spPr>
        </p:pic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0571FC49-25BC-2CC6-E8B0-7FB056414691}"/>
                </a:ext>
              </a:extLst>
            </p:cNvPr>
            <p:cNvSpPr/>
            <p:nvPr/>
          </p:nvSpPr>
          <p:spPr>
            <a:xfrm>
              <a:off x="2455895" y="427433"/>
              <a:ext cx="1469233" cy="3077370"/>
            </a:xfrm>
            <a:prstGeom prst="roundRect">
              <a:avLst>
                <a:gd name="adj" fmla="val 7276"/>
              </a:avLst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0" name="Picture 39" descr="A front and back view of a cell phone&#10;&#10;Description automatically generated">
              <a:extLst>
                <a:ext uri="{FF2B5EF4-FFF2-40B4-BE49-F238E27FC236}">
                  <a16:creationId xmlns:a16="http://schemas.microsoft.com/office/drawing/2014/main" id="{FBAF642D-ACA2-6136-4072-2865782984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939" t="20695" r="16783" b="76713"/>
            <a:stretch/>
          </p:blipFill>
          <p:spPr>
            <a:xfrm>
              <a:off x="3574695" y="441325"/>
              <a:ext cx="271463" cy="133349"/>
            </a:xfrm>
            <a:prstGeom prst="round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8CB637A-2C4B-F5AC-56F6-D930E522DFAA}"/>
              </a:ext>
            </a:extLst>
          </p:cNvPr>
          <p:cNvGrpSpPr/>
          <p:nvPr/>
        </p:nvGrpSpPr>
        <p:grpSpPr>
          <a:xfrm>
            <a:off x="9868658" y="1374244"/>
            <a:ext cx="2041569" cy="4377267"/>
            <a:chOff x="2424924" y="324643"/>
            <a:chExt cx="1531177" cy="3282950"/>
          </a:xfrm>
        </p:grpSpPr>
        <p:pic>
          <p:nvPicPr>
            <p:cNvPr id="42" name="Picture 41" descr="A front and back view of a cell phone&#10;&#10;Description automatically generated">
              <a:extLst>
                <a:ext uri="{FF2B5EF4-FFF2-40B4-BE49-F238E27FC236}">
                  <a16:creationId xmlns:a16="http://schemas.microsoft.com/office/drawing/2014/main" id="{DE2F2FAF-747C-3A9B-FFDE-4628B0BB47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757" t="18013" r="14305" b="13510"/>
            <a:stretch/>
          </p:blipFill>
          <p:spPr>
            <a:xfrm>
              <a:off x="2424924" y="324643"/>
              <a:ext cx="1531177" cy="3282950"/>
            </a:xfrm>
            <a:prstGeom prst="roundRect">
              <a:avLst>
                <a:gd name="adj" fmla="val 11382"/>
              </a:avLst>
            </a:prstGeom>
          </p:spPr>
        </p:pic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FB529C93-47CB-3C7F-7CCB-00540D043DFE}"/>
                </a:ext>
              </a:extLst>
            </p:cNvPr>
            <p:cNvSpPr/>
            <p:nvPr/>
          </p:nvSpPr>
          <p:spPr>
            <a:xfrm>
              <a:off x="2455895" y="427433"/>
              <a:ext cx="1469233" cy="3077370"/>
            </a:xfrm>
            <a:prstGeom prst="roundRect">
              <a:avLst>
                <a:gd name="adj" fmla="val 7276"/>
              </a:avLst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4" name="Picture 43" descr="A front and back view of a cell phone&#10;&#10;Description automatically generated">
              <a:extLst>
                <a:ext uri="{FF2B5EF4-FFF2-40B4-BE49-F238E27FC236}">
                  <a16:creationId xmlns:a16="http://schemas.microsoft.com/office/drawing/2014/main" id="{B8E099B9-A33A-8992-8775-0E60F67AEA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939" t="20695" r="16783" b="76713"/>
            <a:stretch/>
          </p:blipFill>
          <p:spPr>
            <a:xfrm>
              <a:off x="3574695" y="441325"/>
              <a:ext cx="271463" cy="133349"/>
            </a:xfrm>
            <a:prstGeom prst="round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9B27D575-AF12-0C0D-DBD2-B575BEF8D1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2275" y="2640380"/>
            <a:ext cx="1662476" cy="1542657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38F193D-60AA-57E9-1168-DC6DB30EFB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05402" y="1781877"/>
            <a:ext cx="1968077" cy="3761841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BA80295C-40C4-C77B-121A-F3CDD4F9CA7A}"/>
              </a:ext>
            </a:extLst>
          </p:cNvPr>
          <p:cNvSpPr/>
          <p:nvPr/>
        </p:nvSpPr>
        <p:spPr>
          <a:xfrm>
            <a:off x="1119421" y="2663826"/>
            <a:ext cx="128356" cy="609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C0AA37A-A176-BDD1-16CE-90800B9BF6DE}"/>
              </a:ext>
            </a:extLst>
          </p:cNvPr>
          <p:cNvSpPr/>
          <p:nvPr/>
        </p:nvSpPr>
        <p:spPr>
          <a:xfrm>
            <a:off x="1119419" y="3731210"/>
            <a:ext cx="128356" cy="609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CCD14E2C-59E7-8D57-AC56-A7F22088E5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Objective: dispatch and report</a:t>
            </a:r>
          </a:p>
        </p:txBody>
      </p:sp>
    </p:spTree>
    <p:extLst>
      <p:ext uri="{BB962C8B-B14F-4D97-AF65-F5344CB8AC3E}">
        <p14:creationId xmlns:p14="http://schemas.microsoft.com/office/powerpoint/2010/main" val="255296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FC2C7370-2C66-46F2-2FA6-A10641DA6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Reporting to management</a:t>
            </a:r>
            <a:endParaRPr lang="en-GB" sz="3500" spc="-80" dirty="0">
              <a:solidFill>
                <a:srgbClr val="4C7FAE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AF8CEE-9E7B-EED5-9D3C-95156A255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124744"/>
            <a:ext cx="7683453" cy="11797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0688A1-6B8F-7269-7DC8-B48C5279A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6" y="2304520"/>
            <a:ext cx="7683449" cy="181616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F78D78C-DB53-49C2-9818-4467C815AD76}"/>
              </a:ext>
            </a:extLst>
          </p:cNvPr>
          <p:cNvSpPr/>
          <p:nvPr/>
        </p:nvSpPr>
        <p:spPr>
          <a:xfrm>
            <a:off x="2192517" y="1805016"/>
            <a:ext cx="111085" cy="694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FBA240-4A4F-9C40-16A3-6E7B95C98000}"/>
              </a:ext>
            </a:extLst>
          </p:cNvPr>
          <p:cNvSpPr/>
          <p:nvPr/>
        </p:nvSpPr>
        <p:spPr>
          <a:xfrm>
            <a:off x="2198357" y="2729591"/>
            <a:ext cx="111085" cy="694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4BB73F-90CF-2B74-BAD0-AED39AED85D8}"/>
              </a:ext>
            </a:extLst>
          </p:cNvPr>
          <p:cNvSpPr/>
          <p:nvPr/>
        </p:nvSpPr>
        <p:spPr>
          <a:xfrm>
            <a:off x="2186673" y="3645024"/>
            <a:ext cx="111085" cy="694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54159C-F7F7-48CC-5E80-411B8DE73E2A}"/>
              </a:ext>
            </a:extLst>
          </p:cNvPr>
          <p:cNvSpPr/>
          <p:nvPr/>
        </p:nvSpPr>
        <p:spPr>
          <a:xfrm>
            <a:off x="1127448" y="3360483"/>
            <a:ext cx="411160" cy="51140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53FE0B5-3C06-D361-D613-803C55A8C091}"/>
              </a:ext>
            </a:extLst>
          </p:cNvPr>
          <p:cNvSpPr/>
          <p:nvPr/>
        </p:nvSpPr>
        <p:spPr>
          <a:xfrm>
            <a:off x="1055439" y="2552442"/>
            <a:ext cx="339151" cy="433670"/>
          </a:xfrm>
          <a:prstGeom prst="rect">
            <a:avLst/>
          </a:prstGeom>
          <a:solidFill>
            <a:srgbClr val="D0E4F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6BC041-5278-1812-6AAD-532F108DFF8F}"/>
              </a:ext>
            </a:extLst>
          </p:cNvPr>
          <p:cNvSpPr/>
          <p:nvPr/>
        </p:nvSpPr>
        <p:spPr bwMode="auto">
          <a:xfrm>
            <a:off x="1127448" y="1622929"/>
            <a:ext cx="339151" cy="43367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B16A7F-A1D8-A5FA-B8F5-D0F1A29590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3346068"/>
            <a:ext cx="5178857" cy="335699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8</a:t>
            </a:fld>
            <a:endParaRPr lang="en-US"/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FC2C7370-2C66-46F2-2FA6-A10641DA6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Take away</a:t>
            </a:r>
            <a:endParaRPr lang="en-GB" sz="3500" spc="-80" dirty="0">
              <a:solidFill>
                <a:srgbClr val="4C7FAE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8B38FE-22FE-88DD-1356-4A9576BD8B98}"/>
              </a:ext>
            </a:extLst>
          </p:cNvPr>
          <p:cNvSpPr txBox="1"/>
          <p:nvPr/>
        </p:nvSpPr>
        <p:spPr bwMode="auto">
          <a:xfrm>
            <a:off x="407368" y="1844824"/>
            <a:ext cx="11113956" cy="1892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Using the ServiceNow supporter interface would make no sense for one-time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Interface should run on low-quality network,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Bottom–up considerations are key factors.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endParaRPr lang="en-GB" sz="15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endParaRPr lang="en-GB" sz="15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8C7771-CCFC-DF40-5350-C71328E52739}"/>
              </a:ext>
            </a:extLst>
          </p:cNvPr>
          <p:cNvSpPr txBox="1"/>
          <p:nvPr/>
        </p:nvSpPr>
        <p:spPr bwMode="auto">
          <a:xfrm>
            <a:off x="407368" y="4581128"/>
            <a:ext cx="1111395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Results are very difficult to measure </a:t>
            </a:r>
            <a:r>
              <a:rPr lang="en-GB" sz="20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but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, the return of the onsite situation is far better.</a:t>
            </a:r>
          </a:p>
          <a:p>
            <a:pPr algn="ctr"/>
            <a:r>
              <a:rPr lang="en-GB" sz="20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It gives clear indications on the distribution of problems and allow predictive circuit organisation.</a:t>
            </a:r>
          </a:p>
          <a:p>
            <a:endParaRPr lang="en-GB" sz="15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endParaRPr lang="en-GB" sz="15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0063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8B80C9B-8A9F-5BCE-A11B-0FD1FC80EC5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alphaModFix amt="36000"/>
          </a:blip>
          <a:stretch>
            <a:fillRect/>
          </a:stretch>
        </p:blipFill>
        <p:spPr>
          <a:xfrm flipH="1">
            <a:off x="0" y="0"/>
            <a:ext cx="9622970" cy="6858000"/>
          </a:xfrm>
          <a:prstGeom prst="rect">
            <a:avLst/>
          </a:prstGeom>
        </p:spPr>
      </p:pic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9</a:t>
            </a:fld>
            <a:endParaRPr lang="en-US"/>
          </a:p>
        </p:txBody>
      </p:sp>
      <p:pic>
        <p:nvPicPr>
          <p:cNvPr id="5" name="Picture Placeholder 4" descr="A building with a garage door">
            <a:extLst>
              <a:ext uri="{FF2B5EF4-FFF2-40B4-BE49-F238E27FC236}">
                <a16:creationId xmlns:a16="http://schemas.microsoft.com/office/drawing/2014/main" id="{691461AB-3C5D-E3DF-3E28-33C8754DB2F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8" r="45359"/>
          <a:stretch/>
        </p:blipFill>
        <p:spPr bwMode="auto">
          <a:xfrm>
            <a:off x="6023992" y="0"/>
            <a:ext cx="6336704" cy="6858000"/>
          </a:xfr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807D4182-3AAB-923E-1220-DF98210FDEB7}"/>
              </a:ext>
            </a:extLst>
          </p:cNvPr>
          <p:cNvSpPr/>
          <p:nvPr/>
        </p:nvSpPr>
        <p:spPr bwMode="auto">
          <a:xfrm>
            <a:off x="0" y="1916832"/>
            <a:ext cx="12192000" cy="78263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36000" rIns="36000" bIns="36000" rtlCol="0" anchor="ctr" anchorCtr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lnSpc>
                <a:spcPct val="100000"/>
              </a:lnSpc>
            </a:pPr>
            <a:r>
              <a:rPr lang="fr-CH" sz="4000" spc="-300" dirty="0">
                <a:solidFill>
                  <a:srgbClr val="002060"/>
                </a:solidFill>
                <a:latin typeface="JUNAR OUTLINE JUNAR OUTLINE" pitchFamily="2" charset="0"/>
                <a:ea typeface="UD Digi Kyokasho NK-B" panose="020B0400000000000000" pitchFamily="18" charset="-128"/>
              </a:rPr>
              <a:t>Recuperation and Sales process</a:t>
            </a:r>
            <a:endParaRPr lang="en-US" sz="4000" spc="-300" dirty="0">
              <a:solidFill>
                <a:srgbClr val="002060"/>
              </a:solidFill>
              <a:latin typeface="JUNAR OUTLINE JUNAR OUTLINE" pitchFamily="2" charset="0"/>
              <a:ea typeface="UD Digi Kyokasho NK-B" panose="020B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238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53987</TotalTime>
  <Words>627</Words>
  <Application>Microsoft Office PowerPoint</Application>
  <DocSecurity>0</DocSecurity>
  <PresentationFormat>Grand écran</PresentationFormat>
  <Paragraphs>118</Paragraphs>
  <Slides>20</Slides>
  <Notes>2</Notes>
  <HiddenSlides>0</HiddenSlides>
  <MMClips>1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JUNAR OUTLINE JUNAR OUTLINE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and Civil Engineering Department  services status  131st ACCU Meeting</dc:title>
  <dc:subject/>
  <dc:creator>Laetitia Lejeune</dc:creator>
  <cp:keywords/>
  <dc:description/>
  <cp:lastModifiedBy>Isabel Fernandez Gonzalez</cp:lastModifiedBy>
  <cp:revision>1633</cp:revision>
  <dcterms:created xsi:type="dcterms:W3CDTF">2021-03-12T08:59:16Z</dcterms:created>
  <dcterms:modified xsi:type="dcterms:W3CDTF">2023-11-02T16:46:38Z</dcterms:modified>
  <cp:category/>
  <dc:identifier/>
  <cp:contentStatus/>
  <dc:language/>
  <cp:version/>
</cp:coreProperties>
</file>