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52"/>
  </p:notesMasterIdLst>
  <p:handoutMasterIdLst>
    <p:handoutMasterId r:id="rId53"/>
  </p:handoutMasterIdLst>
  <p:sldIdLst>
    <p:sldId id="294" r:id="rId5"/>
    <p:sldId id="286" r:id="rId6"/>
    <p:sldId id="310" r:id="rId7"/>
    <p:sldId id="459" r:id="rId8"/>
    <p:sldId id="456" r:id="rId9"/>
    <p:sldId id="325" r:id="rId10"/>
    <p:sldId id="469" r:id="rId11"/>
    <p:sldId id="473" r:id="rId12"/>
    <p:sldId id="327" r:id="rId13"/>
    <p:sldId id="417" r:id="rId14"/>
    <p:sldId id="276" r:id="rId15"/>
    <p:sldId id="338" r:id="rId16"/>
    <p:sldId id="357" r:id="rId17"/>
    <p:sldId id="440" r:id="rId18"/>
    <p:sldId id="390" r:id="rId19"/>
    <p:sldId id="406" r:id="rId20"/>
    <p:sldId id="483" r:id="rId21"/>
    <p:sldId id="484" r:id="rId22"/>
    <p:sldId id="485" r:id="rId23"/>
    <p:sldId id="486" r:id="rId24"/>
    <p:sldId id="487" r:id="rId25"/>
    <p:sldId id="488" r:id="rId26"/>
    <p:sldId id="489" r:id="rId27"/>
    <p:sldId id="540" r:id="rId28"/>
    <p:sldId id="541" r:id="rId29"/>
    <p:sldId id="542" r:id="rId30"/>
    <p:sldId id="490" r:id="rId31"/>
    <p:sldId id="513" r:id="rId32"/>
    <p:sldId id="288" r:id="rId33"/>
    <p:sldId id="520" r:id="rId34"/>
    <p:sldId id="521" r:id="rId35"/>
    <p:sldId id="522" r:id="rId36"/>
    <p:sldId id="523" r:id="rId37"/>
    <p:sldId id="524" r:id="rId38"/>
    <p:sldId id="525" r:id="rId39"/>
    <p:sldId id="526" r:id="rId40"/>
    <p:sldId id="527" r:id="rId41"/>
    <p:sldId id="528" r:id="rId42"/>
    <p:sldId id="529" r:id="rId43"/>
    <p:sldId id="530" r:id="rId44"/>
    <p:sldId id="531" r:id="rId45"/>
    <p:sldId id="532" r:id="rId46"/>
    <p:sldId id="533" r:id="rId47"/>
    <p:sldId id="535" r:id="rId48"/>
    <p:sldId id="536" r:id="rId49"/>
    <p:sldId id="537" r:id="rId50"/>
    <p:sldId id="538" r:id="rId51"/>
  </p:sldIdLst>
  <p:sldSz cx="12192000" cy="6858000"/>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770" userDrawn="1">
          <p15:clr>
            <a:srgbClr val="A4A3A4"/>
          </p15:clr>
        </p15:guide>
        <p15:guide id="2" pos="3863"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34" clrIdx="0"/>
  <p:cmAuthor id="2" name="Microsoft Office User" initials="MOU" lastIdx="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E2466"/>
    <a:srgbClr val="61C5D3"/>
    <a:srgbClr val="00559F"/>
    <a:srgbClr val="0033A0"/>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341" autoAdjust="0"/>
    <p:restoredTop sz="81087"/>
  </p:normalViewPr>
  <p:slideViewPr>
    <p:cSldViewPr snapToGrid="0" snapToObjects="1">
      <p:cViewPr varScale="1">
        <p:scale>
          <a:sx n="64" d="100"/>
          <a:sy n="64" d="100"/>
        </p:scale>
        <p:origin x="660" y="56"/>
      </p:cViewPr>
      <p:guideLst>
        <p:guide orient="horz" pos="3770"/>
        <p:guide pos="3863"/>
      </p:guideLst>
    </p:cSldViewPr>
  </p:slideViewPr>
  <p:outlineViewPr>
    <p:cViewPr>
      <p:scale>
        <a:sx n="33" d="100"/>
        <a:sy n="33" d="100"/>
      </p:scale>
      <p:origin x="0" y="-13112"/>
    </p:cViewPr>
  </p:outlineViewPr>
  <p:notesTextViewPr>
    <p:cViewPr>
      <p:scale>
        <a:sx n="70" d="100"/>
        <a:sy n="70" d="100"/>
      </p:scale>
      <p:origin x="0" y="0"/>
    </p:cViewPr>
  </p:notesTextViewPr>
  <p:sorterViewPr>
    <p:cViewPr>
      <p:scale>
        <a:sx n="50" d="100"/>
        <a:sy n="50"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handoutMaster" Target="handoutMasters/handoutMaster1.xml"/><Relationship Id="rId58"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file:///C:\Users\mpinharr\AppData\Local\Microsoft\Windows\INetCache\Content.Outlook\YCCPIFME\Procurement%20Expenditure%202021-%20charged.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pivotSource>
    <c:name>[Procurement Expenditure 2021- charged.xlsx]Total Exp.!PivotTable9</c:name>
    <c:fmtId val="-1"/>
  </c:pivotSource>
  <c:chart>
    <c:autoTitleDeleted val="1"/>
    <c:pivotFmts>
      <c:pivotFmt>
        <c:idx val="0"/>
        <c:spPr>
          <a:solidFill>
            <a:schemeClr val="accent2"/>
          </a:solidFill>
          <a:ln>
            <a:noFill/>
          </a:ln>
          <a:effectLst/>
        </c:spPr>
      </c:pivotFmt>
      <c:pivotFmt>
        <c:idx val="1"/>
        <c:spPr>
          <a:solidFill>
            <a:schemeClr val="accent2"/>
          </a:solidFill>
          <a:ln>
            <a:noFill/>
          </a:ln>
          <a:effectLst/>
        </c:spPr>
      </c:pivotFmt>
      <c:pivotFmt>
        <c:idx val="2"/>
        <c:spPr>
          <a:solidFill>
            <a:schemeClr val="accent2"/>
          </a:solidFill>
          <a:ln>
            <a:noFill/>
          </a:ln>
          <a:effectLst/>
        </c:spPr>
      </c:pivotFmt>
      <c:pivotFmt>
        <c:idx val="3"/>
        <c:spPr>
          <a:solidFill>
            <a:schemeClr val="accent2"/>
          </a:solidFill>
          <a:ln>
            <a:noFill/>
          </a:ln>
          <a:effectLst/>
        </c:spPr>
      </c:pivotFmt>
      <c:pivotFmt>
        <c:idx val="4"/>
        <c:spPr>
          <a:solidFill>
            <a:schemeClr val="accent2"/>
          </a:solidFill>
          <a:ln>
            <a:noFill/>
          </a:ln>
          <a:effectLst/>
        </c:spPr>
      </c:pivotFmt>
      <c:pivotFmt>
        <c:idx val="5"/>
        <c:spPr>
          <a:solidFill>
            <a:schemeClr val="accent2"/>
          </a:solidFill>
          <a:ln>
            <a:noFill/>
          </a:ln>
          <a:effectLst/>
        </c:spPr>
      </c:pivotFmt>
      <c:pivotFmt>
        <c:idx val="6"/>
        <c:spPr>
          <a:solidFill>
            <a:schemeClr val="accent2"/>
          </a:solidFill>
          <a:ln>
            <a:noFill/>
          </a:ln>
          <a:effectLst/>
        </c:spPr>
      </c:pivotFmt>
      <c:pivotFmt>
        <c:idx val="7"/>
        <c:spPr>
          <a:solidFill>
            <a:schemeClr val="accent2"/>
          </a:solidFill>
          <a:ln>
            <a:noFill/>
          </a:ln>
          <a:effectLst/>
        </c:spPr>
      </c:pivotFmt>
      <c:pivotFmt>
        <c:idx val="8"/>
        <c:spPr>
          <a:solidFill>
            <a:schemeClr val="accent2"/>
          </a:solidFill>
          <a:ln>
            <a:noFill/>
          </a:ln>
          <a:effectLst/>
        </c:spPr>
      </c:pivotFmt>
      <c:pivotFmt>
        <c:idx val="9"/>
        <c:spPr>
          <a:solidFill>
            <a:schemeClr val="accent2"/>
          </a:solidFill>
          <a:ln>
            <a:noFill/>
          </a:ln>
          <a:effectLst/>
        </c:spPr>
      </c:pivotFmt>
      <c:pivotFmt>
        <c:idx val="10"/>
        <c:spPr>
          <a:solidFill>
            <a:schemeClr val="accent2"/>
          </a:solidFill>
          <a:ln>
            <a:noFill/>
          </a:ln>
          <a:effectLst/>
        </c:spPr>
      </c:pivotFmt>
      <c:pivotFmt>
        <c:idx val="11"/>
        <c:spPr>
          <a:solidFill>
            <a:schemeClr val="accent2"/>
          </a:solidFill>
          <a:ln>
            <a:noFill/>
          </a:ln>
          <a:effectLst/>
        </c:spPr>
      </c:pivotFmt>
      <c:pivotFmt>
        <c:idx val="12"/>
        <c:spPr>
          <a:solidFill>
            <a:schemeClr val="accent2"/>
          </a:solidFill>
          <a:ln>
            <a:noFill/>
          </a:ln>
          <a:effectLst/>
        </c:spPr>
      </c:pivotFmt>
      <c:pivotFmt>
        <c:idx val="13"/>
        <c:spPr>
          <a:solidFill>
            <a:schemeClr val="accent2"/>
          </a:solidFill>
          <a:ln>
            <a:noFill/>
          </a:ln>
          <a:effectLst/>
        </c:spPr>
      </c:pivotFmt>
      <c:pivotFmt>
        <c:idx val="14"/>
        <c:spPr>
          <a:solidFill>
            <a:schemeClr val="accent2"/>
          </a:solidFill>
          <a:ln>
            <a:noFill/>
          </a:ln>
          <a:effectLst/>
        </c:spPr>
      </c:pivotFmt>
      <c:pivotFmt>
        <c:idx val="15"/>
        <c:spPr>
          <a:solidFill>
            <a:schemeClr val="accent2"/>
          </a:solidFill>
          <a:ln>
            <a:noFill/>
          </a:ln>
          <a:effectLst/>
        </c:spPr>
      </c:pivotFmt>
      <c:pivotFmt>
        <c:idx val="16"/>
        <c:spPr>
          <a:solidFill>
            <a:schemeClr val="accent2"/>
          </a:solidFill>
          <a:ln>
            <a:noFill/>
          </a:ln>
          <a:effectLst/>
        </c:spPr>
      </c:pivotFmt>
      <c:pivotFmt>
        <c:idx val="17"/>
        <c:spPr>
          <a:solidFill>
            <a:schemeClr val="accent2"/>
          </a:solidFill>
          <a:ln>
            <a:noFill/>
          </a:ln>
          <a:effectLst/>
        </c:spPr>
      </c:pivotFmt>
      <c:pivotFmt>
        <c:idx val="18"/>
        <c:spPr>
          <a:solidFill>
            <a:schemeClr val="accent2"/>
          </a:solidFill>
          <a:ln>
            <a:noFill/>
          </a:ln>
          <a:effectLst/>
        </c:spPr>
      </c:pivotFmt>
      <c:pivotFmt>
        <c:idx val="19"/>
        <c:spPr>
          <a:solidFill>
            <a:schemeClr val="accent2"/>
          </a:solidFill>
          <a:ln>
            <a:noFill/>
          </a:ln>
          <a:effectLst/>
        </c:spPr>
      </c:pivotFmt>
      <c:pivotFmt>
        <c:idx val="20"/>
        <c:spPr>
          <a:solidFill>
            <a:schemeClr val="accent2"/>
          </a:solidFill>
          <a:ln>
            <a:noFill/>
          </a:ln>
          <a:effectLst/>
        </c:spPr>
      </c:pivotFmt>
      <c:pivotFmt>
        <c:idx val="21"/>
        <c:spPr>
          <a:solidFill>
            <a:schemeClr val="accent2"/>
          </a:solidFill>
          <a:ln>
            <a:noFill/>
          </a:ln>
          <a:effectLst/>
        </c:spPr>
      </c:pivotFmt>
      <c:pivotFmt>
        <c:idx val="22"/>
        <c:spPr>
          <a:solidFill>
            <a:schemeClr val="accent2"/>
          </a:solidFill>
          <a:ln>
            <a:noFill/>
          </a:ln>
          <a:effectLst/>
        </c:spPr>
      </c:pivotFmt>
      <c:pivotFmt>
        <c:idx val="23"/>
        <c:spPr>
          <a:solidFill>
            <a:schemeClr val="accent2"/>
          </a:solidFill>
          <a:ln>
            <a:noFill/>
          </a:ln>
          <a:effectLst/>
        </c:spPr>
      </c:pivotFmt>
      <c:pivotFmt>
        <c:idx val="24"/>
        <c:spPr>
          <a:solidFill>
            <a:schemeClr val="accent2"/>
          </a:solidFill>
          <a:ln>
            <a:noFill/>
          </a:ln>
          <a:effectLst/>
        </c:spPr>
      </c:pivotFmt>
      <c:pivotFmt>
        <c:idx val="25"/>
        <c:spPr>
          <a:solidFill>
            <a:schemeClr val="accent2"/>
          </a:solidFill>
          <a:ln>
            <a:noFill/>
          </a:ln>
          <a:effectLst/>
        </c:spPr>
      </c:pivotFmt>
      <c:pivotFmt>
        <c:idx val="26"/>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7"/>
        <c:spPr>
          <a:solidFill>
            <a:schemeClr val="accent2"/>
          </a:solidFill>
          <a:ln>
            <a:noFill/>
          </a:ln>
          <a:effectLst/>
        </c:spPr>
      </c:pivotFmt>
      <c:pivotFmt>
        <c:idx val="28"/>
        <c:spPr>
          <a:solidFill>
            <a:schemeClr val="accent2"/>
          </a:solidFill>
          <a:ln>
            <a:noFill/>
          </a:ln>
          <a:effectLst/>
        </c:spPr>
      </c:pivotFmt>
      <c:pivotFmt>
        <c:idx val="29"/>
        <c:spPr>
          <a:solidFill>
            <a:schemeClr val="accent2"/>
          </a:solidFill>
          <a:ln>
            <a:noFill/>
          </a:ln>
          <a:effectLst/>
        </c:spPr>
      </c:pivotFmt>
      <c:pivotFmt>
        <c:idx val="30"/>
        <c:spPr>
          <a:solidFill>
            <a:schemeClr val="accent2"/>
          </a:solidFill>
          <a:ln>
            <a:noFill/>
          </a:ln>
          <a:effectLst/>
        </c:spPr>
      </c:pivotFmt>
      <c:pivotFmt>
        <c:idx val="31"/>
        <c:spPr>
          <a:solidFill>
            <a:schemeClr val="accent2"/>
          </a:solidFill>
          <a:ln>
            <a:noFill/>
          </a:ln>
          <a:effectLst/>
        </c:spPr>
      </c:pivotFmt>
      <c:pivotFmt>
        <c:idx val="32"/>
        <c:spPr>
          <a:solidFill>
            <a:schemeClr val="accent2"/>
          </a:solidFill>
          <a:ln>
            <a:noFill/>
          </a:ln>
          <a:effectLst/>
        </c:spPr>
      </c:pivotFmt>
      <c:pivotFmt>
        <c:idx val="33"/>
      </c:pivotFmt>
      <c:pivotFmt>
        <c:idx val="34"/>
      </c:pivotFmt>
      <c:pivotFmt>
        <c:idx val="35"/>
      </c:pivotFmt>
      <c:pivotFmt>
        <c:idx val="36"/>
      </c:pivotFmt>
      <c:pivotFmt>
        <c:idx val="37"/>
      </c:pivotFmt>
      <c:pivotFmt>
        <c:idx val="38"/>
      </c:pivotFmt>
      <c:pivotFmt>
        <c:idx val="39"/>
      </c:pivotFmt>
      <c:pivotFmt>
        <c:idx val="40"/>
      </c:pivotFmt>
      <c:pivotFmt>
        <c:idx val="41"/>
      </c:pivotFmt>
      <c:pivotFmt>
        <c:idx val="42"/>
      </c:pivotFmt>
      <c:pivotFmt>
        <c:idx val="43"/>
      </c:pivotFmt>
      <c:pivotFmt>
        <c:idx val="44"/>
      </c:pivotFmt>
      <c:pivotFmt>
        <c:idx val="45"/>
      </c:pivotFmt>
      <c:pivotFmt>
        <c:idx val="46"/>
      </c:pivotFmt>
      <c:pivotFmt>
        <c:idx val="47"/>
      </c:pivotFmt>
      <c:pivotFmt>
        <c:idx val="48"/>
      </c:pivotFmt>
      <c:pivotFmt>
        <c:idx val="49"/>
      </c:pivotFmt>
      <c:pivotFmt>
        <c:idx val="50"/>
        <c:dLbl>
          <c:idx val="0"/>
          <c:spPr>
            <a:noFill/>
            <a:ln>
              <a:noFill/>
            </a:ln>
            <a:effectLst/>
          </c:spPr>
          <c:txPr>
            <a:bodyPr rot="0" spcFirstLastPara="1" vertOverflow="ellipsis" vert="horz" wrap="square" lIns="38100" tIns="19050" rIns="38100" bIns="19050" anchor="ctr" anchorCtr="1">
              <a:spAutoFit/>
            </a:bodyPr>
            <a:lstStyle/>
            <a:p>
              <a:pPr rtl="0">
                <a:defRPr sz="1400" b="1" i="0" u="none" strike="noStrike" kern="1200" baseline="0">
                  <a:solidFill>
                    <a:schemeClr val="accent1"/>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51"/>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1400" b="1" i="0" u="none" strike="noStrike" kern="1200" baseline="0">
                  <a:solidFill>
                    <a:schemeClr val="accent1"/>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52"/>
        <c:spPr>
          <a:solidFill>
            <a:schemeClr val="accent2"/>
          </a:solidFill>
          <a:ln>
            <a:noFill/>
          </a:ln>
          <a:effectLst/>
        </c:spPr>
      </c:pivotFmt>
      <c:pivotFmt>
        <c:idx val="53"/>
        <c:spPr>
          <a:solidFill>
            <a:schemeClr val="accent2"/>
          </a:solidFill>
          <a:ln>
            <a:noFill/>
          </a:ln>
          <a:effectLst/>
        </c:spPr>
      </c:pivotFmt>
      <c:pivotFmt>
        <c:idx val="54"/>
        <c:spPr>
          <a:solidFill>
            <a:schemeClr val="accent2"/>
          </a:solidFill>
          <a:ln>
            <a:noFill/>
          </a:ln>
          <a:effectLst/>
        </c:spPr>
        <c:marker>
          <c:spPr>
            <a:solidFill>
              <a:schemeClr val="accent2"/>
            </a:solidFill>
            <a:ln w="9525">
              <a:solidFill>
                <a:schemeClr val="accent2"/>
              </a:solidFill>
            </a:ln>
            <a:effectLst/>
          </c:spPr>
        </c:marker>
      </c:pivotFmt>
      <c:pivotFmt>
        <c:idx val="55"/>
        <c:spPr>
          <a:solidFill>
            <a:schemeClr val="accent2"/>
          </a:solidFill>
          <a:ln>
            <a:noFill/>
          </a:ln>
          <a:effectLst/>
        </c:spPr>
      </c:pivotFmt>
      <c:pivotFmt>
        <c:idx val="56"/>
        <c:spPr>
          <a:solidFill>
            <a:schemeClr val="accent2"/>
          </a:solidFill>
          <a:ln>
            <a:noFill/>
          </a:ln>
          <a:effectLst/>
        </c:spPr>
      </c:pivotFmt>
      <c:pivotFmt>
        <c:idx val="57"/>
        <c:spPr>
          <a:solidFill>
            <a:schemeClr val="accent2"/>
          </a:solidFill>
          <a:ln>
            <a:noFill/>
          </a:ln>
          <a:effectLst/>
        </c:spPr>
      </c:pivotFmt>
      <c:pivotFmt>
        <c:idx val="58"/>
        <c:spPr>
          <a:solidFill>
            <a:schemeClr val="accent2"/>
          </a:solidFill>
          <a:ln>
            <a:noFill/>
          </a:ln>
          <a:effectLst/>
        </c:spPr>
      </c:pivotFmt>
      <c:pivotFmt>
        <c:idx val="59"/>
        <c:spPr>
          <a:solidFill>
            <a:schemeClr val="accent2"/>
          </a:solidFill>
          <a:ln>
            <a:noFill/>
          </a:ln>
          <a:effectLst/>
        </c:spPr>
      </c:pivotFmt>
      <c:pivotFmt>
        <c:idx val="60"/>
        <c:spPr>
          <a:solidFill>
            <a:schemeClr val="accent2"/>
          </a:solidFill>
          <a:ln>
            <a:noFill/>
          </a:ln>
          <a:effectLst/>
        </c:spPr>
      </c:pivotFmt>
      <c:pivotFmt>
        <c:idx val="61"/>
        <c:spPr>
          <a:solidFill>
            <a:schemeClr val="accent2"/>
          </a:solidFill>
          <a:ln>
            <a:noFill/>
          </a:ln>
          <a:effectLst/>
        </c:spPr>
      </c:pivotFmt>
      <c:pivotFmt>
        <c:idx val="62"/>
        <c:spPr>
          <a:solidFill>
            <a:schemeClr val="accent2"/>
          </a:solidFill>
          <a:ln>
            <a:noFill/>
          </a:ln>
          <a:effectLst/>
        </c:spPr>
      </c:pivotFmt>
      <c:pivotFmt>
        <c:idx val="63"/>
        <c:spPr>
          <a:solidFill>
            <a:schemeClr val="accent2"/>
          </a:solidFill>
          <a:ln>
            <a:noFill/>
          </a:ln>
          <a:effectLst/>
        </c:spPr>
      </c:pivotFmt>
      <c:pivotFmt>
        <c:idx val="64"/>
        <c:spPr>
          <a:solidFill>
            <a:schemeClr val="accent2"/>
          </a:solidFill>
          <a:ln>
            <a:noFill/>
          </a:ln>
          <a:effectLst/>
        </c:spPr>
      </c:pivotFmt>
      <c:pivotFmt>
        <c:idx val="65"/>
        <c:spPr>
          <a:solidFill>
            <a:schemeClr val="accent2"/>
          </a:solidFill>
          <a:ln>
            <a:noFill/>
          </a:ln>
          <a:effectLst/>
        </c:spPr>
      </c:pivotFmt>
      <c:pivotFmt>
        <c:idx val="66"/>
        <c:spPr>
          <a:solidFill>
            <a:schemeClr val="accent2"/>
          </a:solidFill>
          <a:ln>
            <a:noFill/>
          </a:ln>
          <a:effectLst/>
        </c:spPr>
      </c:pivotFmt>
      <c:pivotFmt>
        <c:idx val="67"/>
        <c:spPr>
          <a:solidFill>
            <a:schemeClr val="accent2"/>
          </a:solidFill>
          <a:ln>
            <a:noFill/>
          </a:ln>
          <a:effectLst/>
        </c:spPr>
      </c:pivotFmt>
      <c:pivotFmt>
        <c:idx val="68"/>
        <c:spPr>
          <a:solidFill>
            <a:schemeClr val="accent2"/>
          </a:solidFill>
          <a:ln>
            <a:noFill/>
          </a:ln>
          <a:effectLst/>
        </c:spPr>
      </c:pivotFmt>
      <c:pivotFmt>
        <c:idx val="69"/>
        <c:spPr>
          <a:solidFill>
            <a:schemeClr val="accent2"/>
          </a:solidFill>
          <a:ln>
            <a:noFill/>
          </a:ln>
          <a:effectLst/>
        </c:spPr>
      </c:pivotFmt>
      <c:pivotFmt>
        <c:idx val="70"/>
        <c:spPr>
          <a:solidFill>
            <a:schemeClr val="accent2"/>
          </a:solidFill>
          <a:ln>
            <a:noFill/>
          </a:ln>
          <a:effectLst/>
        </c:spPr>
      </c:pivotFmt>
      <c:pivotFmt>
        <c:idx val="71"/>
        <c:spPr>
          <a:solidFill>
            <a:schemeClr val="accent2"/>
          </a:solidFill>
          <a:ln>
            <a:noFill/>
          </a:ln>
          <a:effectLst/>
        </c:spPr>
      </c:pivotFmt>
      <c:pivotFmt>
        <c:idx val="72"/>
        <c:spPr>
          <a:solidFill>
            <a:schemeClr val="accent2"/>
          </a:solidFill>
          <a:ln>
            <a:noFill/>
          </a:ln>
          <a:effectLst/>
        </c:spPr>
      </c:pivotFmt>
      <c:pivotFmt>
        <c:idx val="73"/>
        <c:spPr>
          <a:solidFill>
            <a:schemeClr val="accent2"/>
          </a:solidFill>
          <a:ln>
            <a:noFill/>
          </a:ln>
          <a:effectLst/>
        </c:spPr>
      </c:pivotFmt>
      <c:pivotFmt>
        <c:idx val="74"/>
        <c:spPr>
          <a:solidFill>
            <a:schemeClr val="accent2"/>
          </a:solidFill>
          <a:ln>
            <a:noFill/>
          </a:ln>
          <a:effectLst/>
        </c:spPr>
      </c:pivotFmt>
      <c:pivotFmt>
        <c:idx val="75"/>
        <c:spPr>
          <a:solidFill>
            <a:schemeClr val="accent2"/>
          </a:solidFill>
          <a:ln>
            <a:noFill/>
          </a:ln>
          <a:effectLst/>
        </c:spPr>
      </c:pivotFmt>
      <c:pivotFmt>
        <c:idx val="76"/>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77"/>
        <c:spPr>
          <a:solidFill>
            <a:schemeClr val="accent2"/>
          </a:solidFill>
          <a:ln>
            <a:noFill/>
          </a:ln>
          <a:effectLst/>
        </c:spPr>
      </c:pivotFmt>
      <c:pivotFmt>
        <c:idx val="78"/>
        <c:spPr>
          <a:solidFill>
            <a:schemeClr val="accent2"/>
          </a:solidFill>
          <a:ln>
            <a:noFill/>
          </a:ln>
          <a:effectLst/>
        </c:spPr>
      </c:pivotFmt>
      <c:pivotFmt>
        <c:idx val="79"/>
        <c:spPr>
          <a:solidFill>
            <a:schemeClr val="accent2"/>
          </a:solidFill>
          <a:ln>
            <a:noFill/>
          </a:ln>
          <a:effectLst/>
        </c:spPr>
      </c:pivotFmt>
      <c:pivotFmt>
        <c:idx val="80"/>
        <c:spPr>
          <a:solidFill>
            <a:schemeClr val="accent2"/>
          </a:solidFill>
          <a:ln>
            <a:noFill/>
          </a:ln>
          <a:effectLst/>
        </c:spPr>
      </c:pivotFmt>
      <c:pivotFmt>
        <c:idx val="81"/>
        <c:spPr>
          <a:solidFill>
            <a:schemeClr val="accent2"/>
          </a:solidFill>
          <a:ln>
            <a:noFill/>
          </a:ln>
          <a:effectLst/>
        </c:spPr>
      </c:pivotFmt>
      <c:pivotFmt>
        <c:idx val="82"/>
        <c:spPr>
          <a:solidFill>
            <a:schemeClr val="accent2"/>
          </a:solidFill>
          <a:ln>
            <a:noFill/>
          </a:ln>
          <a:effectLst/>
        </c:spPr>
      </c:pivotFmt>
      <c:pivotFmt>
        <c:idx val="83"/>
        <c:spPr>
          <a:solidFill>
            <a:schemeClr val="accent2"/>
          </a:solidFill>
          <a:ln>
            <a:noFill/>
          </a:ln>
          <a:effectLst/>
        </c:spPr>
      </c:pivotFmt>
      <c:pivotFmt>
        <c:idx val="84"/>
        <c:spPr>
          <a:solidFill>
            <a:schemeClr val="accent2"/>
          </a:solidFill>
          <a:ln>
            <a:noFill/>
          </a:ln>
          <a:effectLst/>
        </c:spPr>
      </c:pivotFmt>
      <c:pivotFmt>
        <c:idx val="85"/>
        <c:spPr>
          <a:solidFill>
            <a:schemeClr val="accent2"/>
          </a:solidFill>
          <a:ln>
            <a:noFill/>
          </a:ln>
          <a:effectLst/>
        </c:spPr>
      </c:pivotFmt>
      <c:pivotFmt>
        <c:idx val="86"/>
        <c:spPr>
          <a:solidFill>
            <a:schemeClr val="accent2"/>
          </a:solidFill>
          <a:ln>
            <a:noFill/>
          </a:ln>
          <a:effectLst/>
        </c:spPr>
      </c:pivotFmt>
      <c:pivotFmt>
        <c:idx val="87"/>
        <c:spPr>
          <a:solidFill>
            <a:schemeClr val="accent2"/>
          </a:solidFill>
          <a:ln>
            <a:noFill/>
          </a:ln>
          <a:effectLst/>
        </c:spPr>
      </c:pivotFmt>
      <c:pivotFmt>
        <c:idx val="88"/>
        <c:spPr>
          <a:solidFill>
            <a:schemeClr val="accent2"/>
          </a:solidFill>
          <a:ln>
            <a:noFill/>
          </a:ln>
          <a:effectLst/>
        </c:spPr>
      </c:pivotFmt>
      <c:pivotFmt>
        <c:idx val="89"/>
        <c:spPr>
          <a:solidFill>
            <a:schemeClr val="accent2"/>
          </a:solidFill>
          <a:ln>
            <a:noFill/>
          </a:ln>
          <a:effectLst/>
        </c:spPr>
      </c:pivotFmt>
      <c:pivotFmt>
        <c:idx val="90"/>
        <c:spPr>
          <a:solidFill>
            <a:schemeClr val="accent2"/>
          </a:solidFill>
          <a:ln>
            <a:noFill/>
          </a:ln>
          <a:effectLst/>
        </c:spPr>
      </c:pivotFmt>
      <c:pivotFmt>
        <c:idx val="91"/>
        <c:spPr>
          <a:solidFill>
            <a:schemeClr val="accent2"/>
          </a:solidFill>
          <a:ln>
            <a:noFill/>
          </a:ln>
          <a:effectLst/>
        </c:spPr>
      </c:pivotFmt>
      <c:pivotFmt>
        <c:idx val="92"/>
        <c:spPr>
          <a:solidFill>
            <a:schemeClr val="accent2"/>
          </a:solidFill>
          <a:ln>
            <a:noFill/>
          </a:ln>
          <a:effectLst/>
        </c:spPr>
      </c:pivotFmt>
      <c:pivotFmt>
        <c:idx val="93"/>
        <c:spPr>
          <a:solidFill>
            <a:schemeClr val="accent2"/>
          </a:solidFill>
          <a:ln>
            <a:noFill/>
          </a:ln>
          <a:effectLst/>
        </c:spPr>
      </c:pivotFmt>
      <c:pivotFmt>
        <c:idx val="94"/>
        <c:spPr>
          <a:solidFill>
            <a:schemeClr val="accent2"/>
          </a:solidFill>
          <a:ln>
            <a:noFill/>
          </a:ln>
          <a:effectLst/>
        </c:spPr>
      </c:pivotFmt>
      <c:pivotFmt>
        <c:idx val="95"/>
        <c:spPr>
          <a:solidFill>
            <a:schemeClr val="accent2"/>
          </a:solidFill>
          <a:ln>
            <a:noFill/>
          </a:ln>
          <a:effectLst/>
        </c:spPr>
      </c:pivotFmt>
      <c:pivotFmt>
        <c:idx val="96"/>
        <c:spPr>
          <a:solidFill>
            <a:schemeClr val="accent2"/>
          </a:solidFill>
          <a:ln>
            <a:noFill/>
          </a:ln>
          <a:effectLst/>
        </c:spPr>
      </c:pivotFmt>
      <c:pivotFmt>
        <c:idx val="97"/>
        <c:spPr>
          <a:solidFill>
            <a:schemeClr val="accent2"/>
          </a:solidFill>
          <a:ln>
            <a:noFill/>
          </a:ln>
          <a:effectLst/>
        </c:spPr>
      </c:pivotFmt>
      <c:pivotFmt>
        <c:idx val="98"/>
        <c:spPr>
          <a:solidFill>
            <a:schemeClr val="accent2"/>
          </a:solidFill>
          <a:ln>
            <a:noFill/>
          </a:ln>
          <a:effectLst/>
        </c:spPr>
      </c:pivotFmt>
      <c:pivotFmt>
        <c:idx val="99"/>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1400" b="1" i="0" u="none" strike="noStrike" kern="1200" baseline="0">
                  <a:solidFill>
                    <a:schemeClr val="accent1"/>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100"/>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101"/>
        <c:spPr>
          <a:solidFill>
            <a:schemeClr val="accent2"/>
          </a:solidFill>
          <a:ln>
            <a:noFill/>
          </a:ln>
          <a:effectLst/>
        </c:spPr>
      </c:pivotFmt>
      <c:pivotFmt>
        <c:idx val="102"/>
        <c:spPr>
          <a:solidFill>
            <a:schemeClr val="accent2"/>
          </a:solidFill>
          <a:ln>
            <a:noFill/>
          </a:ln>
          <a:effectLst/>
        </c:spPr>
      </c:pivotFmt>
      <c:pivotFmt>
        <c:idx val="103"/>
        <c:spPr>
          <a:solidFill>
            <a:schemeClr val="accent2"/>
          </a:solidFill>
          <a:ln>
            <a:noFill/>
          </a:ln>
          <a:effectLst/>
        </c:spPr>
      </c:pivotFmt>
      <c:pivotFmt>
        <c:idx val="104"/>
        <c:spPr>
          <a:solidFill>
            <a:schemeClr val="accent2"/>
          </a:solidFill>
          <a:ln>
            <a:noFill/>
          </a:ln>
          <a:effectLst/>
        </c:spPr>
      </c:pivotFmt>
      <c:pivotFmt>
        <c:idx val="105"/>
        <c:spPr>
          <a:solidFill>
            <a:schemeClr val="accent2"/>
          </a:solidFill>
          <a:ln>
            <a:noFill/>
          </a:ln>
          <a:effectLst/>
        </c:spPr>
      </c:pivotFmt>
      <c:pivotFmt>
        <c:idx val="106"/>
        <c:spPr>
          <a:solidFill>
            <a:schemeClr val="accent2"/>
          </a:solidFill>
          <a:ln>
            <a:noFill/>
          </a:ln>
          <a:effectLst/>
        </c:spPr>
      </c:pivotFmt>
      <c:pivotFmt>
        <c:idx val="107"/>
        <c:spPr>
          <a:solidFill>
            <a:schemeClr val="accent2"/>
          </a:solidFill>
          <a:ln>
            <a:noFill/>
          </a:ln>
          <a:effectLst/>
        </c:spPr>
      </c:pivotFmt>
      <c:pivotFmt>
        <c:idx val="108"/>
        <c:spPr>
          <a:solidFill>
            <a:schemeClr val="accent2"/>
          </a:solidFill>
          <a:ln>
            <a:noFill/>
          </a:ln>
          <a:effectLst/>
        </c:spPr>
      </c:pivotFmt>
      <c:pivotFmt>
        <c:idx val="109"/>
        <c:spPr>
          <a:solidFill>
            <a:schemeClr val="accent2"/>
          </a:solidFill>
          <a:ln>
            <a:noFill/>
          </a:ln>
          <a:effectLst/>
        </c:spPr>
      </c:pivotFmt>
      <c:pivotFmt>
        <c:idx val="110"/>
        <c:spPr>
          <a:solidFill>
            <a:schemeClr val="accent2"/>
          </a:solidFill>
          <a:ln>
            <a:noFill/>
          </a:ln>
          <a:effectLst/>
        </c:spPr>
      </c:pivotFmt>
      <c:pivotFmt>
        <c:idx val="111"/>
        <c:spPr>
          <a:solidFill>
            <a:schemeClr val="accent2"/>
          </a:solidFill>
          <a:ln>
            <a:noFill/>
          </a:ln>
          <a:effectLst/>
        </c:spPr>
      </c:pivotFmt>
      <c:pivotFmt>
        <c:idx val="112"/>
        <c:spPr>
          <a:solidFill>
            <a:schemeClr val="accent2"/>
          </a:solidFill>
          <a:ln>
            <a:noFill/>
          </a:ln>
          <a:effectLst/>
        </c:spPr>
      </c:pivotFmt>
      <c:pivotFmt>
        <c:idx val="113"/>
        <c:spPr>
          <a:solidFill>
            <a:schemeClr val="accent2"/>
          </a:solidFill>
          <a:ln>
            <a:noFill/>
          </a:ln>
          <a:effectLst/>
        </c:spPr>
      </c:pivotFmt>
      <c:pivotFmt>
        <c:idx val="114"/>
        <c:spPr>
          <a:solidFill>
            <a:schemeClr val="accent2"/>
          </a:solidFill>
          <a:ln>
            <a:noFill/>
          </a:ln>
          <a:effectLst/>
        </c:spPr>
      </c:pivotFmt>
      <c:pivotFmt>
        <c:idx val="115"/>
        <c:spPr>
          <a:solidFill>
            <a:schemeClr val="accent2"/>
          </a:solidFill>
          <a:ln>
            <a:noFill/>
          </a:ln>
          <a:effectLst/>
        </c:spPr>
      </c:pivotFmt>
      <c:pivotFmt>
        <c:idx val="116"/>
        <c:spPr>
          <a:solidFill>
            <a:schemeClr val="accent2"/>
          </a:solidFill>
          <a:ln>
            <a:noFill/>
          </a:ln>
          <a:effectLst/>
        </c:spPr>
      </c:pivotFmt>
      <c:pivotFmt>
        <c:idx val="117"/>
        <c:spPr>
          <a:solidFill>
            <a:schemeClr val="accent2"/>
          </a:solidFill>
          <a:ln>
            <a:noFill/>
          </a:ln>
          <a:effectLst/>
        </c:spPr>
      </c:pivotFmt>
      <c:pivotFmt>
        <c:idx val="118"/>
        <c:spPr>
          <a:solidFill>
            <a:schemeClr val="accent2"/>
          </a:solidFill>
          <a:ln>
            <a:noFill/>
          </a:ln>
          <a:effectLst/>
        </c:spPr>
      </c:pivotFmt>
      <c:pivotFmt>
        <c:idx val="119"/>
        <c:spPr>
          <a:solidFill>
            <a:schemeClr val="accent2"/>
          </a:solidFill>
          <a:ln>
            <a:noFill/>
          </a:ln>
          <a:effectLst/>
        </c:spPr>
      </c:pivotFmt>
      <c:pivotFmt>
        <c:idx val="120"/>
        <c:spPr>
          <a:solidFill>
            <a:schemeClr val="accent2"/>
          </a:solidFill>
          <a:ln>
            <a:noFill/>
          </a:ln>
          <a:effectLst/>
        </c:spPr>
      </c:pivotFmt>
      <c:pivotFmt>
        <c:idx val="121"/>
        <c:spPr>
          <a:solidFill>
            <a:schemeClr val="accent2"/>
          </a:solidFill>
          <a:ln>
            <a:noFill/>
          </a:ln>
          <a:effectLst/>
        </c:spPr>
      </c:pivotFmt>
      <c:pivotFmt>
        <c:idx val="122"/>
        <c:spPr>
          <a:solidFill>
            <a:schemeClr val="accent2"/>
          </a:solidFill>
          <a:ln>
            <a:noFill/>
          </a:ln>
          <a:effectLst/>
        </c:spPr>
      </c:pivotFmt>
      <c:pivotFmt>
        <c:idx val="123"/>
        <c:spPr>
          <a:solidFill>
            <a:schemeClr val="accent2"/>
          </a:solidFill>
          <a:ln>
            <a:noFill/>
          </a:ln>
          <a:effectLst/>
        </c:spPr>
      </c:pivotFmt>
      <c:pivotFmt>
        <c:idx val="124"/>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125"/>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126"/>
        <c:spPr>
          <a:solidFill>
            <a:schemeClr val="accent2"/>
          </a:solidFill>
          <a:ln>
            <a:noFill/>
          </a:ln>
          <a:effectLst/>
        </c:spPr>
      </c:pivotFmt>
      <c:pivotFmt>
        <c:idx val="127"/>
        <c:spPr>
          <a:solidFill>
            <a:schemeClr val="accent2"/>
          </a:solidFill>
          <a:ln>
            <a:noFill/>
          </a:ln>
          <a:effectLst/>
        </c:spPr>
      </c:pivotFmt>
      <c:pivotFmt>
        <c:idx val="128"/>
        <c:spPr>
          <a:solidFill>
            <a:schemeClr val="accent2"/>
          </a:solidFill>
          <a:ln>
            <a:noFill/>
          </a:ln>
          <a:effectLst/>
        </c:spPr>
      </c:pivotFmt>
      <c:pivotFmt>
        <c:idx val="129"/>
        <c:spPr>
          <a:solidFill>
            <a:schemeClr val="accent2"/>
          </a:solidFill>
          <a:ln>
            <a:noFill/>
          </a:ln>
          <a:effectLst/>
        </c:spPr>
      </c:pivotFmt>
      <c:pivotFmt>
        <c:idx val="130"/>
        <c:spPr>
          <a:solidFill>
            <a:schemeClr val="accent2"/>
          </a:solidFill>
          <a:ln>
            <a:noFill/>
          </a:ln>
          <a:effectLst/>
        </c:spPr>
      </c:pivotFmt>
      <c:pivotFmt>
        <c:idx val="131"/>
        <c:spPr>
          <a:solidFill>
            <a:schemeClr val="accent2"/>
          </a:solidFill>
          <a:ln>
            <a:noFill/>
          </a:ln>
          <a:effectLst/>
        </c:spPr>
      </c:pivotFmt>
      <c:pivotFmt>
        <c:idx val="132"/>
        <c:spPr>
          <a:solidFill>
            <a:schemeClr val="accent2"/>
          </a:solidFill>
          <a:ln>
            <a:noFill/>
          </a:ln>
          <a:effectLst/>
        </c:spPr>
      </c:pivotFmt>
      <c:pivotFmt>
        <c:idx val="133"/>
        <c:spPr>
          <a:solidFill>
            <a:schemeClr val="accent2"/>
          </a:solidFill>
          <a:ln>
            <a:noFill/>
          </a:ln>
          <a:effectLst/>
        </c:spPr>
      </c:pivotFmt>
      <c:pivotFmt>
        <c:idx val="134"/>
        <c:spPr>
          <a:solidFill>
            <a:schemeClr val="accent2"/>
          </a:solidFill>
          <a:ln>
            <a:noFill/>
          </a:ln>
          <a:effectLst/>
        </c:spPr>
      </c:pivotFmt>
      <c:pivotFmt>
        <c:idx val="135"/>
        <c:spPr>
          <a:solidFill>
            <a:schemeClr val="accent2"/>
          </a:solidFill>
          <a:ln>
            <a:noFill/>
          </a:ln>
          <a:effectLst/>
        </c:spPr>
      </c:pivotFmt>
      <c:pivotFmt>
        <c:idx val="136"/>
        <c:spPr>
          <a:solidFill>
            <a:schemeClr val="accent2"/>
          </a:solidFill>
          <a:ln>
            <a:noFill/>
          </a:ln>
          <a:effectLst/>
        </c:spPr>
      </c:pivotFmt>
      <c:pivotFmt>
        <c:idx val="137"/>
        <c:spPr>
          <a:solidFill>
            <a:schemeClr val="accent2"/>
          </a:solidFill>
          <a:ln>
            <a:noFill/>
          </a:ln>
          <a:effectLst/>
        </c:spPr>
      </c:pivotFmt>
      <c:pivotFmt>
        <c:idx val="138"/>
        <c:spPr>
          <a:solidFill>
            <a:schemeClr val="accent2"/>
          </a:solidFill>
          <a:ln>
            <a:noFill/>
          </a:ln>
          <a:effectLst/>
        </c:spPr>
      </c:pivotFmt>
      <c:pivotFmt>
        <c:idx val="139"/>
        <c:spPr>
          <a:solidFill>
            <a:schemeClr val="accent2"/>
          </a:solidFill>
          <a:ln>
            <a:noFill/>
          </a:ln>
          <a:effectLst/>
        </c:spPr>
      </c:pivotFmt>
      <c:pivotFmt>
        <c:idx val="140"/>
        <c:spPr>
          <a:solidFill>
            <a:schemeClr val="accent2"/>
          </a:solidFill>
          <a:ln>
            <a:noFill/>
          </a:ln>
          <a:effectLst/>
        </c:spPr>
      </c:pivotFmt>
      <c:pivotFmt>
        <c:idx val="141"/>
        <c:spPr>
          <a:solidFill>
            <a:schemeClr val="accent2"/>
          </a:solidFill>
          <a:ln>
            <a:noFill/>
          </a:ln>
          <a:effectLst/>
        </c:spPr>
      </c:pivotFmt>
      <c:pivotFmt>
        <c:idx val="142"/>
        <c:spPr>
          <a:solidFill>
            <a:schemeClr val="accent2"/>
          </a:solidFill>
          <a:ln>
            <a:noFill/>
          </a:ln>
          <a:effectLst/>
        </c:spPr>
      </c:pivotFmt>
      <c:pivotFmt>
        <c:idx val="143"/>
        <c:spPr>
          <a:solidFill>
            <a:schemeClr val="accent2"/>
          </a:solidFill>
          <a:ln>
            <a:noFill/>
          </a:ln>
          <a:effectLst/>
        </c:spPr>
      </c:pivotFmt>
      <c:pivotFmt>
        <c:idx val="144"/>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145"/>
        <c:spPr>
          <a:solidFill>
            <a:schemeClr val="accent2"/>
          </a:solidFill>
          <a:ln>
            <a:noFill/>
          </a:ln>
          <a:effectLst/>
        </c:spPr>
      </c:pivotFmt>
      <c:pivotFmt>
        <c:idx val="146"/>
        <c:spPr>
          <a:solidFill>
            <a:schemeClr val="accent2"/>
          </a:solidFill>
          <a:ln>
            <a:noFill/>
          </a:ln>
          <a:effectLst/>
        </c:spPr>
      </c:pivotFmt>
      <c:pivotFmt>
        <c:idx val="147"/>
        <c:spPr>
          <a:solidFill>
            <a:schemeClr val="accent2"/>
          </a:solidFill>
          <a:ln>
            <a:noFill/>
          </a:ln>
          <a:effectLst/>
        </c:spPr>
      </c:pivotFmt>
      <c:pivotFmt>
        <c:idx val="148"/>
        <c:spPr>
          <a:solidFill>
            <a:schemeClr val="accent2"/>
          </a:solidFill>
          <a:ln>
            <a:noFill/>
          </a:ln>
          <a:effectLst/>
        </c:spPr>
      </c:pivotFmt>
      <c:pivotFmt>
        <c:idx val="149"/>
        <c:spPr>
          <a:solidFill>
            <a:schemeClr val="accent2"/>
          </a:solidFill>
          <a:ln>
            <a:noFill/>
          </a:ln>
          <a:effectLst/>
        </c:spPr>
      </c:pivotFmt>
      <c:pivotFmt>
        <c:idx val="150"/>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151"/>
        <c:spPr>
          <a:solidFill>
            <a:schemeClr val="accent2"/>
          </a:solidFill>
          <a:ln>
            <a:noFill/>
          </a:ln>
          <a:effectLst/>
        </c:spPr>
      </c:pivotFmt>
      <c:pivotFmt>
        <c:idx val="152"/>
        <c:spPr>
          <a:solidFill>
            <a:schemeClr val="accent2"/>
          </a:solidFill>
          <a:ln>
            <a:noFill/>
          </a:ln>
          <a:effectLst/>
        </c:spPr>
      </c:pivotFmt>
      <c:pivotFmt>
        <c:idx val="153"/>
        <c:spPr>
          <a:solidFill>
            <a:schemeClr val="accent2"/>
          </a:solidFill>
          <a:ln>
            <a:noFill/>
          </a:ln>
          <a:effectLst/>
        </c:spPr>
      </c:pivotFmt>
      <c:pivotFmt>
        <c:idx val="154"/>
        <c:spPr>
          <a:solidFill>
            <a:schemeClr val="accent2"/>
          </a:solidFill>
          <a:ln>
            <a:noFill/>
          </a:ln>
          <a:effectLst/>
        </c:spPr>
      </c:pivotFmt>
      <c:pivotFmt>
        <c:idx val="155"/>
        <c:spPr>
          <a:solidFill>
            <a:schemeClr val="accent2"/>
          </a:solidFill>
          <a:ln>
            <a:noFill/>
          </a:ln>
          <a:effectLst/>
        </c:spPr>
      </c:pivotFmt>
      <c:pivotFmt>
        <c:idx val="156"/>
        <c:spPr>
          <a:solidFill>
            <a:schemeClr val="accent2"/>
          </a:solidFill>
          <a:ln>
            <a:noFill/>
          </a:ln>
          <a:effectLst/>
        </c:spPr>
      </c:pivotFmt>
      <c:pivotFmt>
        <c:idx val="157"/>
        <c:spPr>
          <a:solidFill>
            <a:schemeClr val="accent2"/>
          </a:solidFill>
          <a:ln>
            <a:noFill/>
          </a:ln>
          <a:effectLst/>
        </c:spPr>
      </c:pivotFmt>
      <c:pivotFmt>
        <c:idx val="158"/>
        <c:spPr>
          <a:solidFill>
            <a:schemeClr val="accent2"/>
          </a:solidFill>
          <a:ln>
            <a:noFill/>
          </a:ln>
          <a:effectLst/>
        </c:spPr>
      </c:pivotFmt>
      <c:pivotFmt>
        <c:idx val="159"/>
        <c:spPr>
          <a:solidFill>
            <a:schemeClr val="accent2"/>
          </a:solidFill>
          <a:ln>
            <a:noFill/>
          </a:ln>
          <a:effectLst/>
        </c:spPr>
      </c:pivotFmt>
      <c:pivotFmt>
        <c:idx val="160"/>
        <c:spPr>
          <a:solidFill>
            <a:schemeClr val="accent2"/>
          </a:solidFill>
          <a:ln>
            <a:noFill/>
          </a:ln>
          <a:effectLst/>
        </c:spPr>
      </c:pivotFmt>
      <c:pivotFmt>
        <c:idx val="161"/>
        <c:spPr>
          <a:solidFill>
            <a:schemeClr val="accent2"/>
          </a:solidFill>
          <a:ln>
            <a:noFill/>
          </a:ln>
          <a:effectLst/>
        </c:spPr>
      </c:pivotFmt>
      <c:pivotFmt>
        <c:idx val="162"/>
        <c:spPr>
          <a:solidFill>
            <a:schemeClr val="accent2"/>
          </a:solidFill>
          <a:ln>
            <a:noFill/>
          </a:ln>
          <a:effectLst/>
        </c:spPr>
      </c:pivotFmt>
      <c:pivotFmt>
        <c:idx val="163"/>
        <c:spPr>
          <a:solidFill>
            <a:schemeClr val="accent2"/>
          </a:solidFill>
          <a:ln>
            <a:noFill/>
          </a:ln>
          <a:effectLst/>
        </c:spPr>
      </c:pivotFmt>
      <c:pivotFmt>
        <c:idx val="164"/>
        <c:spPr>
          <a:solidFill>
            <a:schemeClr val="accent2"/>
          </a:solidFill>
          <a:ln>
            <a:noFill/>
          </a:ln>
          <a:effectLst/>
        </c:spPr>
      </c:pivotFmt>
      <c:pivotFmt>
        <c:idx val="165"/>
        <c:spPr>
          <a:solidFill>
            <a:schemeClr val="accent2"/>
          </a:solidFill>
          <a:ln>
            <a:noFill/>
          </a:ln>
          <a:effectLst/>
        </c:spPr>
      </c:pivotFmt>
      <c:pivotFmt>
        <c:idx val="166"/>
        <c:spPr>
          <a:solidFill>
            <a:schemeClr val="accent2"/>
          </a:solidFill>
          <a:ln>
            <a:noFill/>
          </a:ln>
          <a:effectLst/>
        </c:spPr>
      </c:pivotFmt>
      <c:pivotFmt>
        <c:idx val="167"/>
        <c:spPr>
          <a:solidFill>
            <a:schemeClr val="accent2"/>
          </a:solidFill>
          <a:ln>
            <a:noFill/>
          </a:ln>
          <a:effectLst/>
        </c:spPr>
      </c:pivotFmt>
      <c:pivotFmt>
        <c:idx val="168"/>
        <c:spPr>
          <a:solidFill>
            <a:schemeClr val="accent2"/>
          </a:solidFill>
          <a:ln>
            <a:noFill/>
          </a:ln>
          <a:effectLst/>
        </c:spPr>
      </c:pivotFmt>
      <c:pivotFmt>
        <c:idx val="169"/>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170"/>
        <c:spPr>
          <a:solidFill>
            <a:schemeClr val="accent2"/>
          </a:solidFill>
          <a:ln>
            <a:noFill/>
          </a:ln>
          <a:effectLst/>
        </c:spPr>
      </c:pivotFmt>
      <c:pivotFmt>
        <c:idx val="171"/>
        <c:spPr>
          <a:solidFill>
            <a:schemeClr val="accent2"/>
          </a:solidFill>
          <a:ln>
            <a:noFill/>
          </a:ln>
          <a:effectLst/>
        </c:spPr>
      </c:pivotFmt>
      <c:pivotFmt>
        <c:idx val="172"/>
        <c:spPr>
          <a:solidFill>
            <a:schemeClr val="accent2"/>
          </a:solidFill>
          <a:ln>
            <a:noFill/>
          </a:ln>
          <a:effectLst/>
        </c:spPr>
      </c:pivotFmt>
      <c:pivotFmt>
        <c:idx val="173"/>
        <c:spPr>
          <a:solidFill>
            <a:schemeClr val="accent2"/>
          </a:solidFill>
          <a:ln>
            <a:noFill/>
          </a:ln>
          <a:effectLst/>
        </c:spPr>
      </c:pivotFmt>
      <c:pivotFmt>
        <c:idx val="174"/>
        <c:spPr>
          <a:solidFill>
            <a:schemeClr val="accent2"/>
          </a:solidFill>
          <a:ln>
            <a:noFill/>
          </a:ln>
          <a:effectLst/>
        </c:spPr>
      </c:pivotFmt>
      <c:pivotFmt>
        <c:idx val="175"/>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176"/>
        <c:spPr>
          <a:solidFill>
            <a:schemeClr val="accent2"/>
          </a:solidFill>
          <a:ln>
            <a:noFill/>
          </a:ln>
          <a:effectLst/>
        </c:spPr>
      </c:pivotFmt>
      <c:pivotFmt>
        <c:idx val="177"/>
        <c:spPr>
          <a:solidFill>
            <a:schemeClr val="accent2"/>
          </a:solidFill>
          <a:ln>
            <a:noFill/>
          </a:ln>
          <a:effectLst/>
        </c:spPr>
      </c:pivotFmt>
      <c:pivotFmt>
        <c:idx val="178"/>
        <c:spPr>
          <a:solidFill>
            <a:schemeClr val="accent2"/>
          </a:solidFill>
          <a:ln>
            <a:noFill/>
          </a:ln>
          <a:effectLst/>
        </c:spPr>
      </c:pivotFmt>
      <c:pivotFmt>
        <c:idx val="179"/>
        <c:spPr>
          <a:solidFill>
            <a:schemeClr val="accent2"/>
          </a:solidFill>
          <a:ln>
            <a:noFill/>
          </a:ln>
          <a:effectLst/>
        </c:spPr>
      </c:pivotFmt>
      <c:pivotFmt>
        <c:idx val="180"/>
        <c:spPr>
          <a:solidFill>
            <a:schemeClr val="accent2"/>
          </a:solidFill>
          <a:ln>
            <a:noFill/>
          </a:ln>
          <a:effectLst/>
        </c:spPr>
      </c:pivotFmt>
      <c:pivotFmt>
        <c:idx val="181"/>
        <c:spPr>
          <a:solidFill>
            <a:schemeClr val="accent2"/>
          </a:solidFill>
          <a:ln>
            <a:noFill/>
          </a:ln>
          <a:effectLst/>
        </c:spPr>
      </c:pivotFmt>
      <c:pivotFmt>
        <c:idx val="182"/>
        <c:spPr>
          <a:solidFill>
            <a:schemeClr val="accent2"/>
          </a:solidFill>
          <a:ln>
            <a:noFill/>
          </a:ln>
          <a:effectLst/>
        </c:spPr>
      </c:pivotFmt>
      <c:pivotFmt>
        <c:idx val="183"/>
        <c:spPr>
          <a:solidFill>
            <a:schemeClr val="accent2"/>
          </a:solidFill>
          <a:ln>
            <a:noFill/>
          </a:ln>
          <a:effectLst/>
        </c:spPr>
      </c:pivotFmt>
      <c:pivotFmt>
        <c:idx val="184"/>
        <c:spPr>
          <a:solidFill>
            <a:schemeClr val="accent2"/>
          </a:solidFill>
          <a:ln>
            <a:noFill/>
          </a:ln>
          <a:effectLst/>
        </c:spPr>
      </c:pivotFmt>
      <c:pivotFmt>
        <c:idx val="185"/>
        <c:spPr>
          <a:solidFill>
            <a:schemeClr val="accent2"/>
          </a:solidFill>
          <a:ln>
            <a:noFill/>
          </a:ln>
          <a:effectLst/>
        </c:spPr>
      </c:pivotFmt>
      <c:pivotFmt>
        <c:idx val="186"/>
        <c:spPr>
          <a:solidFill>
            <a:schemeClr val="accent2"/>
          </a:solidFill>
          <a:ln>
            <a:noFill/>
          </a:ln>
          <a:effectLst/>
        </c:spPr>
      </c:pivotFmt>
      <c:pivotFmt>
        <c:idx val="187"/>
        <c:spPr>
          <a:solidFill>
            <a:schemeClr val="accent2"/>
          </a:solidFill>
          <a:ln>
            <a:noFill/>
          </a:ln>
          <a:effectLst/>
        </c:spPr>
      </c:pivotFmt>
      <c:pivotFmt>
        <c:idx val="188"/>
        <c:spPr>
          <a:solidFill>
            <a:schemeClr val="accent2"/>
          </a:solidFill>
          <a:ln>
            <a:noFill/>
          </a:ln>
          <a:effectLst/>
        </c:spPr>
      </c:pivotFmt>
      <c:pivotFmt>
        <c:idx val="189"/>
        <c:spPr>
          <a:solidFill>
            <a:schemeClr val="accent2"/>
          </a:solidFill>
          <a:ln>
            <a:noFill/>
          </a:ln>
          <a:effectLst/>
        </c:spPr>
      </c:pivotFmt>
      <c:pivotFmt>
        <c:idx val="190"/>
        <c:spPr>
          <a:solidFill>
            <a:schemeClr val="accent2"/>
          </a:solidFill>
          <a:ln>
            <a:noFill/>
          </a:ln>
          <a:effectLst/>
        </c:spPr>
      </c:pivotFmt>
      <c:pivotFmt>
        <c:idx val="191"/>
        <c:spPr>
          <a:solidFill>
            <a:schemeClr val="accent2"/>
          </a:solidFill>
          <a:ln>
            <a:noFill/>
          </a:ln>
          <a:effectLst/>
        </c:spPr>
      </c:pivotFmt>
      <c:pivotFmt>
        <c:idx val="192"/>
        <c:spPr>
          <a:solidFill>
            <a:schemeClr val="accent2"/>
          </a:solidFill>
          <a:ln>
            <a:noFill/>
          </a:ln>
          <a:effectLst/>
        </c:spPr>
      </c:pivotFmt>
      <c:pivotFmt>
        <c:idx val="193"/>
        <c:spPr>
          <a:solidFill>
            <a:schemeClr val="accent2"/>
          </a:solidFill>
          <a:ln>
            <a:noFill/>
          </a:ln>
          <a:effectLst/>
        </c:spPr>
      </c:pivotFmt>
      <c:pivotFmt>
        <c:idx val="194"/>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195"/>
        <c:spPr>
          <a:solidFill>
            <a:schemeClr val="accent2"/>
          </a:solidFill>
          <a:ln>
            <a:noFill/>
          </a:ln>
          <a:effectLst/>
        </c:spPr>
      </c:pivotFmt>
      <c:pivotFmt>
        <c:idx val="196"/>
        <c:spPr>
          <a:solidFill>
            <a:schemeClr val="accent2"/>
          </a:solidFill>
          <a:ln>
            <a:noFill/>
          </a:ln>
          <a:effectLst/>
        </c:spPr>
      </c:pivotFmt>
      <c:pivotFmt>
        <c:idx val="197"/>
        <c:spPr>
          <a:solidFill>
            <a:schemeClr val="accent2"/>
          </a:solidFill>
          <a:ln>
            <a:noFill/>
          </a:ln>
          <a:effectLst/>
        </c:spPr>
      </c:pivotFmt>
      <c:pivotFmt>
        <c:idx val="198"/>
        <c:spPr>
          <a:solidFill>
            <a:schemeClr val="accent2"/>
          </a:solidFill>
          <a:ln>
            <a:noFill/>
          </a:ln>
          <a:effectLst/>
        </c:spPr>
      </c:pivotFmt>
      <c:pivotFmt>
        <c:idx val="199"/>
        <c:spPr>
          <a:solidFill>
            <a:schemeClr val="accent2"/>
          </a:solidFill>
          <a:ln>
            <a:noFill/>
          </a:ln>
          <a:effectLst/>
        </c:spPr>
      </c:pivotFmt>
      <c:pivotFmt>
        <c:idx val="200"/>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01"/>
        <c:spPr>
          <a:solidFill>
            <a:schemeClr val="accent2"/>
          </a:solidFill>
          <a:ln>
            <a:noFill/>
          </a:ln>
          <a:effectLst/>
        </c:spPr>
      </c:pivotFmt>
      <c:pivotFmt>
        <c:idx val="202"/>
        <c:spPr>
          <a:solidFill>
            <a:schemeClr val="accent2"/>
          </a:solidFill>
          <a:ln>
            <a:noFill/>
          </a:ln>
          <a:effectLst/>
        </c:spPr>
      </c:pivotFmt>
      <c:pivotFmt>
        <c:idx val="203"/>
        <c:spPr>
          <a:solidFill>
            <a:schemeClr val="accent2"/>
          </a:solidFill>
          <a:ln>
            <a:noFill/>
          </a:ln>
          <a:effectLst/>
        </c:spPr>
      </c:pivotFmt>
      <c:pivotFmt>
        <c:idx val="204"/>
        <c:spPr>
          <a:solidFill>
            <a:schemeClr val="accent2"/>
          </a:solidFill>
          <a:ln>
            <a:noFill/>
          </a:ln>
          <a:effectLst/>
        </c:spPr>
      </c:pivotFmt>
      <c:pivotFmt>
        <c:idx val="205"/>
        <c:spPr>
          <a:solidFill>
            <a:schemeClr val="accent2"/>
          </a:solidFill>
          <a:ln>
            <a:noFill/>
          </a:ln>
          <a:effectLst/>
        </c:spPr>
      </c:pivotFmt>
      <c:pivotFmt>
        <c:idx val="206"/>
        <c:spPr>
          <a:solidFill>
            <a:schemeClr val="accent2"/>
          </a:solidFill>
          <a:ln>
            <a:noFill/>
          </a:ln>
          <a:effectLst/>
        </c:spPr>
      </c:pivotFmt>
      <c:pivotFmt>
        <c:idx val="207"/>
        <c:spPr>
          <a:solidFill>
            <a:schemeClr val="accent2"/>
          </a:solidFill>
          <a:ln>
            <a:noFill/>
          </a:ln>
          <a:effectLst/>
        </c:spPr>
      </c:pivotFmt>
      <c:pivotFmt>
        <c:idx val="208"/>
        <c:spPr>
          <a:solidFill>
            <a:schemeClr val="accent2"/>
          </a:solidFill>
          <a:ln>
            <a:noFill/>
          </a:ln>
          <a:effectLst/>
        </c:spPr>
      </c:pivotFmt>
      <c:pivotFmt>
        <c:idx val="209"/>
        <c:spPr>
          <a:solidFill>
            <a:schemeClr val="accent2"/>
          </a:solidFill>
          <a:ln>
            <a:noFill/>
          </a:ln>
          <a:effectLst/>
        </c:spPr>
      </c:pivotFmt>
      <c:pivotFmt>
        <c:idx val="210"/>
        <c:spPr>
          <a:solidFill>
            <a:schemeClr val="accent2"/>
          </a:solidFill>
          <a:ln>
            <a:noFill/>
          </a:ln>
          <a:effectLst/>
        </c:spPr>
      </c:pivotFmt>
      <c:pivotFmt>
        <c:idx val="211"/>
        <c:spPr>
          <a:solidFill>
            <a:schemeClr val="accent2"/>
          </a:solidFill>
          <a:ln>
            <a:noFill/>
          </a:ln>
          <a:effectLst/>
        </c:spPr>
      </c:pivotFmt>
      <c:pivotFmt>
        <c:idx val="212"/>
        <c:spPr>
          <a:solidFill>
            <a:schemeClr val="accent2"/>
          </a:solidFill>
          <a:ln>
            <a:noFill/>
          </a:ln>
          <a:effectLst/>
        </c:spPr>
      </c:pivotFmt>
      <c:pivotFmt>
        <c:idx val="213"/>
        <c:spPr>
          <a:solidFill>
            <a:schemeClr val="accent2"/>
          </a:solidFill>
          <a:ln>
            <a:noFill/>
          </a:ln>
          <a:effectLst/>
        </c:spPr>
      </c:pivotFmt>
      <c:pivotFmt>
        <c:idx val="214"/>
        <c:spPr>
          <a:solidFill>
            <a:schemeClr val="accent2"/>
          </a:solidFill>
          <a:ln>
            <a:noFill/>
          </a:ln>
          <a:effectLst/>
        </c:spPr>
      </c:pivotFmt>
      <c:pivotFmt>
        <c:idx val="215"/>
        <c:spPr>
          <a:solidFill>
            <a:schemeClr val="accent2"/>
          </a:solidFill>
          <a:ln>
            <a:noFill/>
          </a:ln>
          <a:effectLst/>
        </c:spPr>
      </c:pivotFmt>
      <c:pivotFmt>
        <c:idx val="216"/>
        <c:spPr>
          <a:solidFill>
            <a:schemeClr val="accent2"/>
          </a:solidFill>
          <a:ln>
            <a:noFill/>
          </a:ln>
          <a:effectLst/>
        </c:spPr>
      </c:pivotFmt>
      <c:pivotFmt>
        <c:idx val="217"/>
        <c:spPr>
          <a:solidFill>
            <a:schemeClr val="accent2"/>
          </a:solidFill>
          <a:ln>
            <a:noFill/>
          </a:ln>
          <a:effectLst/>
        </c:spPr>
      </c:pivotFmt>
      <c:pivotFmt>
        <c:idx val="218"/>
        <c:spPr>
          <a:solidFill>
            <a:schemeClr val="accent2"/>
          </a:solidFill>
          <a:ln>
            <a:noFill/>
          </a:ln>
          <a:effectLst/>
        </c:spPr>
      </c:pivotFmt>
      <c:pivotFmt>
        <c:idx val="219"/>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20"/>
        <c:spPr>
          <a:solidFill>
            <a:schemeClr val="accent2"/>
          </a:solidFill>
          <a:ln>
            <a:noFill/>
          </a:ln>
          <a:effectLst/>
        </c:spPr>
      </c:pivotFmt>
      <c:pivotFmt>
        <c:idx val="221"/>
        <c:spPr>
          <a:solidFill>
            <a:schemeClr val="accent2"/>
          </a:solidFill>
          <a:ln>
            <a:noFill/>
          </a:ln>
          <a:effectLst/>
        </c:spPr>
      </c:pivotFmt>
      <c:pivotFmt>
        <c:idx val="222"/>
        <c:spPr>
          <a:solidFill>
            <a:schemeClr val="accent2"/>
          </a:solidFill>
          <a:ln>
            <a:noFill/>
          </a:ln>
          <a:effectLst/>
        </c:spPr>
      </c:pivotFmt>
      <c:pivotFmt>
        <c:idx val="223"/>
        <c:spPr>
          <a:solidFill>
            <a:schemeClr val="accent2"/>
          </a:solidFill>
          <a:ln>
            <a:noFill/>
          </a:ln>
          <a:effectLst/>
        </c:spPr>
      </c:pivotFmt>
      <c:pivotFmt>
        <c:idx val="224"/>
        <c:spPr>
          <a:solidFill>
            <a:schemeClr val="accent2"/>
          </a:solidFill>
          <a:ln>
            <a:noFill/>
          </a:ln>
          <a:effectLst/>
        </c:spPr>
      </c:pivotFmt>
      <c:pivotFmt>
        <c:idx val="225"/>
        <c:spPr>
          <a:solidFill>
            <a:schemeClr val="accent2"/>
          </a:solidFill>
          <a:ln>
            <a:noFill/>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26"/>
      </c:pivotFmt>
      <c:pivotFmt>
        <c:idx val="227"/>
      </c:pivotFmt>
      <c:pivotFmt>
        <c:idx val="228"/>
      </c:pivotFmt>
      <c:pivotFmt>
        <c:idx val="229"/>
      </c:pivotFmt>
      <c:pivotFmt>
        <c:idx val="230"/>
      </c:pivotFmt>
      <c:pivotFmt>
        <c:idx val="231"/>
      </c:pivotFmt>
      <c:pivotFmt>
        <c:idx val="232"/>
      </c:pivotFmt>
      <c:pivotFmt>
        <c:idx val="233"/>
      </c:pivotFmt>
      <c:pivotFmt>
        <c:idx val="234"/>
      </c:pivotFmt>
      <c:pivotFmt>
        <c:idx val="235"/>
      </c:pivotFmt>
      <c:pivotFmt>
        <c:idx val="236"/>
      </c:pivotFmt>
      <c:pivotFmt>
        <c:idx val="237"/>
      </c:pivotFmt>
      <c:pivotFmt>
        <c:idx val="238"/>
      </c:pivotFmt>
      <c:pivotFmt>
        <c:idx val="239"/>
      </c:pivotFmt>
      <c:pivotFmt>
        <c:idx val="240"/>
      </c:pivotFmt>
      <c:pivotFmt>
        <c:idx val="241"/>
      </c:pivotFmt>
      <c:pivotFmt>
        <c:idx val="242"/>
      </c:pivotFmt>
      <c:pivotFmt>
        <c:idx val="243"/>
      </c:pivotFmt>
      <c:pivotFmt>
        <c:idx val="244"/>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dk1"/>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45"/>
        <c:spPr>
          <a:solidFill>
            <a:schemeClr val="accent2"/>
          </a:solidFill>
          <a:ln>
            <a:noFill/>
          </a:ln>
          <a:effectLst/>
        </c:spPr>
      </c:pivotFmt>
      <c:pivotFmt>
        <c:idx val="246"/>
        <c:spPr>
          <a:solidFill>
            <a:schemeClr val="accent2"/>
          </a:solidFill>
          <a:ln>
            <a:noFill/>
          </a:ln>
          <a:effectLst/>
        </c:spPr>
      </c:pivotFmt>
      <c:pivotFmt>
        <c:idx val="247"/>
        <c:spPr>
          <a:solidFill>
            <a:schemeClr val="accent2"/>
          </a:solidFill>
          <a:ln>
            <a:noFill/>
          </a:ln>
          <a:effectLst/>
        </c:spPr>
      </c:pivotFmt>
      <c:pivotFmt>
        <c:idx val="248"/>
        <c:spPr>
          <a:solidFill>
            <a:schemeClr val="accent2"/>
          </a:solidFill>
          <a:ln>
            <a:noFill/>
          </a:ln>
          <a:effectLst/>
        </c:spPr>
      </c:pivotFmt>
      <c:pivotFmt>
        <c:idx val="249"/>
        <c:spPr>
          <a:solidFill>
            <a:schemeClr val="accent2"/>
          </a:solidFill>
          <a:ln>
            <a:noFill/>
          </a:ln>
          <a:effectLst/>
        </c:spPr>
      </c:pivotFmt>
      <c:pivotFmt>
        <c:idx val="250"/>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51"/>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52"/>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53"/>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54"/>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55"/>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56"/>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57"/>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58"/>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59"/>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60"/>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61"/>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62"/>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63"/>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64"/>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65"/>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66"/>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67"/>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68"/>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69"/>
        <c:dLbl>
          <c:idx val="0"/>
          <c:spPr>
            <a:noFill/>
            <a:ln>
              <a:noFill/>
            </a:ln>
            <a:effectLst/>
          </c:spPr>
          <c:txPr>
            <a:bodyPr rot="0" spcFirstLastPara="1" vertOverflow="ellipsis" vert="horz" wrap="square" lIns="38100" tIns="19050" rIns="38100" bIns="19050" anchor="ctr" anchorCtr="1">
              <a:spAutoFit/>
            </a:bodyPr>
            <a:lstStyle/>
            <a:p>
              <a:pPr rtl="0">
                <a:defRPr sz="1200" b="0" i="0" u="none" strike="noStrike" kern="1200" baseline="0">
                  <a:solidFill>
                    <a:schemeClr val="accent2"/>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70"/>
        <c:spPr>
          <a:solidFill>
            <a:schemeClr val="accent2"/>
          </a:solidFill>
          <a:ln w="15875" cap="rnd">
            <a:solidFill>
              <a:schemeClr val="accent2"/>
            </a:solidFill>
            <a:round/>
          </a:ln>
          <a:effectLst/>
        </c:spPr>
      </c:pivotFmt>
      <c:pivotFmt>
        <c:idx val="271"/>
        <c:spPr>
          <a:solidFill>
            <a:schemeClr val="accent2"/>
          </a:solidFill>
          <a:ln w="15875" cap="rnd">
            <a:solidFill>
              <a:schemeClr val="accent2"/>
            </a:solidFill>
            <a:round/>
          </a:ln>
          <a:effectLst/>
        </c:spPr>
      </c:pivotFmt>
      <c:pivotFmt>
        <c:idx val="272"/>
        <c:spPr>
          <a:solidFill>
            <a:schemeClr val="accent2"/>
          </a:solidFill>
          <a:ln w="15875" cap="rnd">
            <a:solidFill>
              <a:schemeClr val="accent2"/>
            </a:solidFill>
            <a:round/>
          </a:ln>
          <a:effectLst/>
        </c:spPr>
      </c:pivotFmt>
      <c:pivotFmt>
        <c:idx val="273"/>
        <c:spPr>
          <a:solidFill>
            <a:schemeClr val="accent2"/>
          </a:solidFill>
          <a:ln w="15875" cap="rnd">
            <a:solidFill>
              <a:schemeClr val="accent2"/>
            </a:solidFill>
            <a:round/>
          </a:ln>
          <a:effectLst/>
        </c:spPr>
      </c:pivotFmt>
      <c:pivotFmt>
        <c:idx val="274"/>
        <c:spPr>
          <a:solidFill>
            <a:schemeClr val="accent2"/>
          </a:solidFill>
          <a:ln w="15875" cap="rnd">
            <a:solidFill>
              <a:schemeClr val="accent2"/>
            </a:solidFill>
            <a:prstDash val="sysDot"/>
            <a:round/>
          </a:ln>
          <a:effectLst/>
        </c:spPr>
      </c:pivotFmt>
      <c:pivotFmt>
        <c:idx val="275"/>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1"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76"/>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200" b="0" i="0" u="none" strike="noStrike" kern="1200" baseline="0">
                  <a:solidFill>
                    <a:schemeClr val="accent2"/>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77"/>
        <c:spPr>
          <a:solidFill>
            <a:schemeClr val="accent2"/>
          </a:solidFill>
          <a:ln w="15875" cap="rnd">
            <a:solidFill>
              <a:schemeClr val="accent2"/>
            </a:solidFill>
            <a:round/>
          </a:ln>
          <a:effectLst/>
        </c:spPr>
      </c:pivotFmt>
      <c:pivotFmt>
        <c:idx val="278"/>
        <c:spPr>
          <a:solidFill>
            <a:schemeClr val="accent2"/>
          </a:solidFill>
          <a:ln w="15875" cap="rnd">
            <a:solidFill>
              <a:schemeClr val="accent2"/>
            </a:solidFill>
            <a:round/>
          </a:ln>
          <a:effectLst/>
        </c:spPr>
      </c:pivotFmt>
      <c:pivotFmt>
        <c:idx val="279"/>
        <c:spPr>
          <a:solidFill>
            <a:schemeClr val="accent2"/>
          </a:solidFill>
          <a:ln w="15875" cap="rnd">
            <a:solidFill>
              <a:schemeClr val="accent2"/>
            </a:solidFill>
            <a:round/>
          </a:ln>
          <a:effectLst/>
        </c:spPr>
      </c:pivotFmt>
      <c:pivotFmt>
        <c:idx val="280"/>
        <c:spPr>
          <a:solidFill>
            <a:schemeClr val="accent2"/>
          </a:solidFill>
          <a:ln w="15875" cap="rnd">
            <a:solidFill>
              <a:schemeClr val="accent2"/>
            </a:solidFill>
            <a:round/>
          </a:ln>
          <a:effectLst/>
        </c:spPr>
      </c:pivotFmt>
      <c:pivotFmt>
        <c:idx val="281"/>
        <c:spPr>
          <a:solidFill>
            <a:schemeClr val="accent2"/>
          </a:solidFill>
          <a:ln w="15875" cap="rnd">
            <a:solidFill>
              <a:schemeClr val="accent2"/>
            </a:solidFill>
            <a:round/>
          </a:ln>
          <a:effectLst/>
        </c:spPr>
      </c:pivotFmt>
      <c:pivotFmt>
        <c:idx val="282"/>
        <c:spPr>
          <a:solidFill>
            <a:schemeClr val="accent2"/>
          </a:solidFill>
          <a:ln w="15875" cap="rnd">
            <a:solidFill>
              <a:schemeClr val="accent2"/>
            </a:solidFill>
            <a:round/>
          </a:ln>
          <a:effectLst/>
        </c:spPr>
      </c:pivotFmt>
      <c:pivotFmt>
        <c:idx val="283"/>
        <c:spPr>
          <a:solidFill>
            <a:schemeClr val="accent2"/>
          </a:solidFill>
          <a:ln w="15875" cap="rnd">
            <a:solidFill>
              <a:schemeClr val="accent2"/>
            </a:solidFill>
            <a:round/>
          </a:ln>
          <a:effectLst/>
        </c:spPr>
      </c:pivotFmt>
      <c:pivotFmt>
        <c:idx val="284"/>
        <c:spPr>
          <a:solidFill>
            <a:schemeClr val="accent2"/>
          </a:solidFill>
          <a:ln w="15875" cap="rnd">
            <a:solidFill>
              <a:schemeClr val="accent2"/>
            </a:solidFill>
            <a:round/>
          </a:ln>
          <a:effectLst/>
        </c:spPr>
      </c:pivotFmt>
      <c:pivotFmt>
        <c:idx val="285"/>
        <c:spPr>
          <a:solidFill>
            <a:schemeClr val="accent2"/>
          </a:solidFill>
          <a:ln w="15875" cap="rnd">
            <a:solidFill>
              <a:schemeClr val="accent2"/>
            </a:solidFill>
            <a:round/>
          </a:ln>
          <a:effectLst/>
        </c:spPr>
      </c:pivotFmt>
      <c:pivotFmt>
        <c:idx val="286"/>
        <c:spPr>
          <a:solidFill>
            <a:schemeClr val="accent2"/>
          </a:solidFill>
          <a:ln w="15875" cap="rnd">
            <a:solidFill>
              <a:schemeClr val="accent2"/>
            </a:solidFill>
            <a:round/>
          </a:ln>
          <a:effectLst/>
        </c:spPr>
      </c:pivotFmt>
      <c:pivotFmt>
        <c:idx val="287"/>
        <c:spPr>
          <a:solidFill>
            <a:schemeClr val="accent2"/>
          </a:solidFill>
          <a:ln w="15875" cap="rnd">
            <a:solidFill>
              <a:schemeClr val="accent2"/>
            </a:solidFill>
            <a:round/>
          </a:ln>
          <a:effectLst/>
        </c:spPr>
      </c:pivotFmt>
      <c:pivotFmt>
        <c:idx val="288"/>
        <c:spPr>
          <a:solidFill>
            <a:schemeClr val="accent2"/>
          </a:solidFill>
          <a:ln w="15875" cap="rnd">
            <a:solidFill>
              <a:schemeClr val="accent2"/>
            </a:solidFill>
            <a:round/>
          </a:ln>
          <a:effectLst/>
        </c:spPr>
      </c:pivotFmt>
      <c:pivotFmt>
        <c:idx val="289"/>
        <c:spPr>
          <a:solidFill>
            <a:schemeClr val="accent2"/>
          </a:solidFill>
          <a:ln w="15875" cap="rnd">
            <a:solidFill>
              <a:schemeClr val="accent2"/>
            </a:solidFill>
            <a:round/>
          </a:ln>
          <a:effectLst/>
        </c:spPr>
      </c:pivotFmt>
      <c:pivotFmt>
        <c:idx val="290"/>
        <c:spPr>
          <a:solidFill>
            <a:schemeClr val="accent2"/>
          </a:solidFill>
          <a:ln w="15875" cap="rnd">
            <a:solidFill>
              <a:schemeClr val="accent2"/>
            </a:solidFill>
            <a:round/>
          </a:ln>
          <a:effectLst/>
        </c:spPr>
      </c:pivotFmt>
      <c:pivotFmt>
        <c:idx val="291"/>
        <c:spPr>
          <a:solidFill>
            <a:schemeClr val="accent2"/>
          </a:solidFill>
          <a:ln w="15875" cap="rnd">
            <a:solidFill>
              <a:schemeClr val="accent2"/>
            </a:solidFill>
            <a:round/>
          </a:ln>
          <a:effectLst/>
        </c:spPr>
      </c:pivotFmt>
      <c:pivotFmt>
        <c:idx val="292"/>
        <c:spPr>
          <a:solidFill>
            <a:schemeClr val="accent2"/>
          </a:solidFill>
          <a:ln w="15875" cap="rnd">
            <a:solidFill>
              <a:schemeClr val="accent2"/>
            </a:solidFill>
            <a:round/>
          </a:ln>
          <a:effectLst/>
        </c:spPr>
      </c:pivotFmt>
      <c:pivotFmt>
        <c:idx val="293"/>
        <c:spPr>
          <a:solidFill>
            <a:schemeClr val="accent2"/>
          </a:solidFill>
          <a:ln w="15875" cap="rnd">
            <a:solidFill>
              <a:schemeClr val="accent2"/>
            </a:solidFill>
            <a:round/>
          </a:ln>
          <a:effectLst/>
        </c:spPr>
      </c:pivotFmt>
      <c:pivotFmt>
        <c:idx val="294"/>
        <c:spPr>
          <a:solidFill>
            <a:schemeClr val="accent2"/>
          </a:solidFill>
          <a:ln w="15875" cap="rnd">
            <a:solidFill>
              <a:schemeClr val="accent2"/>
            </a:solidFill>
            <a:round/>
          </a:ln>
          <a:effectLst/>
        </c:spPr>
      </c:pivotFmt>
      <c:pivotFmt>
        <c:idx val="295"/>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96"/>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97"/>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98"/>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299"/>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00"/>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01"/>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02"/>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03"/>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04"/>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05"/>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06"/>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07"/>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08"/>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09"/>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10"/>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11"/>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12"/>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13"/>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14"/>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15"/>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1"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16"/>
        <c:spPr>
          <a:solidFill>
            <a:schemeClr val="accent2"/>
          </a:solidFill>
          <a:ln w="15875" cap="rnd">
            <a:solidFill>
              <a:schemeClr val="accent2"/>
            </a:solidFill>
            <a:round/>
          </a:ln>
          <a:effectLst/>
        </c:spPr>
      </c:pivotFmt>
      <c:pivotFmt>
        <c:idx val="317"/>
        <c:spPr>
          <a:solidFill>
            <a:schemeClr val="accent2"/>
          </a:solidFill>
          <a:ln w="15875" cap="rnd">
            <a:solidFill>
              <a:schemeClr val="accent2"/>
            </a:solidFill>
            <a:round/>
          </a:ln>
          <a:effectLst/>
        </c:spPr>
      </c:pivotFmt>
      <c:pivotFmt>
        <c:idx val="318"/>
        <c:spPr>
          <a:solidFill>
            <a:schemeClr val="accent2"/>
          </a:solidFill>
          <a:ln w="15875" cap="rnd">
            <a:solidFill>
              <a:schemeClr val="accent2"/>
            </a:solidFill>
            <a:round/>
          </a:ln>
          <a:effectLst/>
        </c:spPr>
      </c:pivotFmt>
      <c:pivotFmt>
        <c:idx val="319"/>
        <c:spPr>
          <a:solidFill>
            <a:schemeClr val="accent2"/>
          </a:solidFill>
          <a:ln w="15875" cap="rnd">
            <a:solidFill>
              <a:schemeClr val="accent2"/>
            </a:solidFill>
            <a:round/>
          </a:ln>
          <a:effectLst/>
        </c:spPr>
      </c:pivotFmt>
      <c:pivotFmt>
        <c:idx val="320"/>
        <c:spPr>
          <a:solidFill>
            <a:schemeClr val="accent2"/>
          </a:solidFill>
          <a:ln w="15875" cap="rnd">
            <a:solidFill>
              <a:schemeClr val="accent2"/>
            </a:solidFill>
            <a:prstDash val="sysDot"/>
            <a:round/>
          </a:ln>
          <a:effectLst/>
        </c:spPr>
      </c:pivotFmt>
      <c:pivotFmt>
        <c:idx val="321"/>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22"/>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23"/>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24"/>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25"/>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26"/>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27"/>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28"/>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29"/>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30"/>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31"/>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32"/>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33"/>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34"/>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35"/>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36"/>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37"/>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38"/>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39"/>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40"/>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41"/>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900" b="1"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42"/>
        <c:spPr>
          <a:solidFill>
            <a:schemeClr val="accent2"/>
          </a:solidFill>
          <a:ln w="15875" cap="rnd">
            <a:solidFill>
              <a:schemeClr val="accent2"/>
            </a:solidFill>
            <a:round/>
          </a:ln>
          <a:effectLst/>
        </c:spPr>
      </c:pivotFmt>
      <c:pivotFmt>
        <c:idx val="343"/>
        <c:spPr>
          <a:solidFill>
            <a:schemeClr val="accent2"/>
          </a:solidFill>
          <a:ln w="15875" cap="rnd">
            <a:solidFill>
              <a:schemeClr val="accent2"/>
            </a:solidFill>
            <a:round/>
          </a:ln>
          <a:effectLst/>
        </c:spPr>
      </c:pivotFmt>
      <c:pivotFmt>
        <c:idx val="344"/>
        <c:spPr>
          <a:solidFill>
            <a:schemeClr val="accent2"/>
          </a:solidFill>
          <a:ln w="15875" cap="rnd">
            <a:solidFill>
              <a:schemeClr val="accent2"/>
            </a:solidFill>
            <a:round/>
          </a:ln>
          <a:effectLst/>
        </c:spPr>
      </c:pivotFmt>
      <c:pivotFmt>
        <c:idx val="345"/>
        <c:spPr>
          <a:solidFill>
            <a:schemeClr val="accent2"/>
          </a:solidFill>
          <a:ln w="15875" cap="rnd">
            <a:solidFill>
              <a:schemeClr val="accent2"/>
            </a:solidFill>
            <a:round/>
          </a:ln>
          <a:effectLst/>
        </c:spPr>
      </c:pivotFmt>
      <c:pivotFmt>
        <c:idx val="346"/>
        <c:spPr>
          <a:solidFill>
            <a:schemeClr val="accent2"/>
          </a:solidFill>
          <a:ln w="15875" cap="rnd">
            <a:solidFill>
              <a:schemeClr val="accent2"/>
            </a:solidFill>
            <a:prstDash val="sysDot"/>
            <a:round/>
          </a:ln>
          <a:effectLst/>
        </c:spPr>
      </c:pivotFmt>
      <c:pivotFmt>
        <c:idx val="347"/>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48"/>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49"/>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50"/>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51"/>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52"/>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53"/>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54"/>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55"/>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56"/>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57"/>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58"/>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59"/>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60"/>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61"/>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62"/>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63"/>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64"/>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65"/>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66"/>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67"/>
        <c:dLbl>
          <c:idx val="0"/>
          <c:spPr>
            <a:noFill/>
            <a:ln>
              <a:noFill/>
            </a:ln>
            <a:effectLst/>
          </c:spPr>
          <c:txPr>
            <a:bodyPr rot="0" spcFirstLastPara="1" vertOverflow="ellipsis" vert="horz" wrap="square" lIns="38100" tIns="19050" rIns="38100" bIns="19050" anchor="ctr" anchorCtr="1">
              <a:spAutoFit/>
            </a:bodyPr>
            <a:lstStyle/>
            <a:p>
              <a:pPr rtl="0">
                <a:defRPr sz="1100" b="1"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68"/>
        <c:spPr>
          <a:solidFill>
            <a:schemeClr val="accent2"/>
          </a:solidFill>
          <a:ln w="15875" cap="rnd">
            <a:solidFill>
              <a:schemeClr val="accent2"/>
            </a:solidFill>
            <a:round/>
          </a:ln>
          <a:effectLst/>
        </c:spPr>
      </c:pivotFmt>
      <c:pivotFmt>
        <c:idx val="369"/>
        <c:spPr>
          <a:solidFill>
            <a:schemeClr val="accent2"/>
          </a:solidFill>
          <a:ln w="15875" cap="rnd">
            <a:solidFill>
              <a:schemeClr val="accent2"/>
            </a:solidFill>
            <a:round/>
          </a:ln>
          <a:effectLst/>
        </c:spPr>
      </c:pivotFmt>
      <c:pivotFmt>
        <c:idx val="370"/>
        <c:spPr>
          <a:solidFill>
            <a:schemeClr val="accent2"/>
          </a:solidFill>
          <a:ln w="15875" cap="rnd">
            <a:solidFill>
              <a:schemeClr val="accent2"/>
            </a:solidFill>
            <a:round/>
          </a:ln>
          <a:effectLst/>
        </c:spPr>
      </c:pivotFmt>
      <c:pivotFmt>
        <c:idx val="371"/>
        <c:spPr>
          <a:solidFill>
            <a:schemeClr val="accent2"/>
          </a:solidFill>
          <a:ln w="15875" cap="rnd">
            <a:solidFill>
              <a:schemeClr val="accent2"/>
            </a:solidFill>
            <a:round/>
          </a:ln>
          <a:effectLst/>
        </c:spPr>
      </c:pivotFmt>
      <c:pivotFmt>
        <c:idx val="372"/>
        <c:spPr>
          <a:solidFill>
            <a:schemeClr val="accent2"/>
          </a:solidFill>
          <a:ln w="15875" cap="rnd">
            <a:solidFill>
              <a:schemeClr val="accent2"/>
            </a:solidFill>
            <a:prstDash val="sysDot"/>
            <a:round/>
          </a:ln>
          <a:effectLst/>
        </c:spPr>
      </c:pivotFmt>
      <c:pivotFmt>
        <c:idx val="373"/>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1"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74"/>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75"/>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76"/>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77"/>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78"/>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79"/>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80"/>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81"/>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82"/>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83"/>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84"/>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85"/>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86"/>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87"/>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88"/>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89"/>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90"/>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91"/>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92"/>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93"/>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394"/>
        <c:spPr>
          <a:solidFill>
            <a:schemeClr val="accent2"/>
          </a:solidFill>
          <a:ln w="15875" cap="rnd">
            <a:solidFill>
              <a:schemeClr val="accent2"/>
            </a:solidFill>
            <a:round/>
          </a:ln>
          <a:effectLst/>
        </c:spPr>
      </c:pivotFmt>
      <c:pivotFmt>
        <c:idx val="395"/>
        <c:spPr>
          <a:solidFill>
            <a:schemeClr val="accent2"/>
          </a:solidFill>
          <a:ln w="15875" cap="rnd">
            <a:solidFill>
              <a:schemeClr val="accent2"/>
            </a:solidFill>
            <a:round/>
          </a:ln>
          <a:effectLst/>
        </c:spPr>
      </c:pivotFmt>
      <c:pivotFmt>
        <c:idx val="396"/>
        <c:spPr>
          <a:solidFill>
            <a:schemeClr val="accent2"/>
          </a:solidFill>
          <a:ln w="15875" cap="rnd">
            <a:solidFill>
              <a:schemeClr val="accent2"/>
            </a:solidFill>
            <a:round/>
          </a:ln>
          <a:effectLst/>
        </c:spPr>
      </c:pivotFmt>
      <c:pivotFmt>
        <c:idx val="397"/>
        <c:spPr>
          <a:solidFill>
            <a:schemeClr val="accent2"/>
          </a:solidFill>
          <a:ln w="15875" cap="rnd">
            <a:solidFill>
              <a:schemeClr val="accent2"/>
            </a:solidFill>
            <a:round/>
          </a:ln>
          <a:effectLst/>
        </c:spPr>
      </c:pivotFmt>
      <c:pivotFmt>
        <c:idx val="398"/>
        <c:spPr>
          <a:solidFill>
            <a:schemeClr val="accent2"/>
          </a:solidFill>
          <a:ln w="15875" cap="rnd">
            <a:solidFill>
              <a:schemeClr val="accent2"/>
            </a:solidFill>
            <a:prstDash val="sysDot"/>
            <a:round/>
          </a:ln>
          <a:effectLst/>
        </c:spPr>
      </c:pivotFmt>
      <c:pivotFmt>
        <c:idx val="399"/>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accent2"/>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00"/>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01"/>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02"/>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03"/>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04"/>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05"/>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06"/>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07"/>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08"/>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09"/>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10"/>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11"/>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12"/>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13"/>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14"/>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15"/>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16"/>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17"/>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18"/>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19"/>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20"/>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21"/>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accent2"/>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22"/>
        <c:spPr>
          <a:solidFill>
            <a:schemeClr val="accent2"/>
          </a:solidFill>
          <a:ln w="15875" cap="rnd">
            <a:solidFill>
              <a:schemeClr val="accent2"/>
            </a:solidFill>
            <a:round/>
          </a:ln>
          <a:effectLst/>
        </c:spPr>
      </c:pivotFmt>
      <c:pivotFmt>
        <c:idx val="423"/>
        <c:spPr>
          <a:solidFill>
            <a:schemeClr val="accent2"/>
          </a:solidFill>
          <a:ln w="15875" cap="rnd">
            <a:solidFill>
              <a:schemeClr val="accent2"/>
            </a:solidFill>
            <a:round/>
          </a:ln>
          <a:effectLst/>
        </c:spPr>
      </c:pivotFmt>
      <c:pivotFmt>
        <c:idx val="424"/>
        <c:spPr>
          <a:solidFill>
            <a:schemeClr val="accent2"/>
          </a:solidFill>
          <a:ln w="15875" cap="rnd">
            <a:solidFill>
              <a:schemeClr val="accent2"/>
            </a:solidFill>
            <a:round/>
          </a:ln>
          <a:effectLst/>
        </c:spPr>
      </c:pivotFmt>
      <c:pivotFmt>
        <c:idx val="425"/>
        <c:spPr>
          <a:solidFill>
            <a:schemeClr val="accent2"/>
          </a:solidFill>
          <a:ln w="15875" cap="rnd">
            <a:solidFill>
              <a:schemeClr val="accent2"/>
            </a:solidFill>
            <a:round/>
          </a:ln>
          <a:effectLst/>
        </c:spPr>
      </c:pivotFmt>
      <c:pivotFmt>
        <c:idx val="426"/>
        <c:spPr>
          <a:solidFill>
            <a:schemeClr val="accent2"/>
          </a:solidFill>
          <a:ln w="15875" cap="rnd">
            <a:solidFill>
              <a:schemeClr val="accent2"/>
            </a:solidFill>
            <a:prstDash val="sysDot"/>
            <a:round/>
          </a:ln>
          <a:effectLst/>
        </c:spPr>
      </c:pivotFmt>
      <c:pivotFmt>
        <c:idx val="427"/>
        <c:spPr>
          <a:solidFill>
            <a:schemeClr val="accent2"/>
          </a:solidFill>
          <a:ln w="15875" cap="rnd">
            <a:solidFill>
              <a:schemeClr val="accent2"/>
            </a:solidFill>
            <a:round/>
          </a:ln>
          <a:effectLst/>
        </c:spP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28"/>
      </c:pivotFmt>
      <c:pivotFmt>
        <c:idx val="429"/>
      </c:pivotFmt>
      <c:pivotFmt>
        <c:idx val="430"/>
      </c:pivotFmt>
      <c:pivotFmt>
        <c:idx val="431"/>
      </c:pivotFmt>
      <c:pivotFmt>
        <c:idx val="432"/>
      </c:pivotFmt>
      <c:pivotFmt>
        <c:idx val="433"/>
      </c:pivotFmt>
      <c:pivotFmt>
        <c:idx val="434"/>
      </c:pivotFmt>
      <c:pivotFmt>
        <c:idx val="435"/>
      </c:pivotFmt>
      <c:pivotFmt>
        <c:idx val="436"/>
      </c:pivotFmt>
      <c:pivotFmt>
        <c:idx val="437"/>
      </c:pivotFmt>
      <c:pivotFmt>
        <c:idx val="438"/>
      </c:pivotFmt>
      <c:pivotFmt>
        <c:idx val="439"/>
      </c:pivotFmt>
      <c:pivotFmt>
        <c:idx val="440"/>
      </c:pivotFmt>
      <c:pivotFmt>
        <c:idx val="441"/>
      </c:pivotFmt>
      <c:pivotFmt>
        <c:idx val="442"/>
      </c:pivotFmt>
      <c:pivotFmt>
        <c:idx val="443"/>
      </c:pivotFmt>
      <c:pivotFmt>
        <c:idx val="444"/>
      </c:pivotFmt>
      <c:pivotFmt>
        <c:idx val="445"/>
      </c:pivotFmt>
      <c:pivotFmt>
        <c:idx val="446"/>
      </c:pivotFmt>
      <c:pivotFmt>
        <c:idx val="447"/>
        <c:spPr>
          <a:solidFill>
            <a:schemeClr val="accent2"/>
          </a:solidFill>
          <a:ln w="15875" cap="rnd">
            <a:solidFill>
              <a:schemeClr val="accent2"/>
            </a:solidFill>
            <a:round/>
          </a:ln>
          <a:effectLst/>
        </c:spPr>
      </c:pivotFmt>
      <c:pivotFmt>
        <c:idx val="448"/>
        <c:dLbl>
          <c:idx val="0"/>
          <c:numFmt formatCode="#,##0" sourceLinked="0"/>
          <c:spPr>
            <a:noFill/>
            <a:ln>
              <a:noFill/>
            </a:ln>
            <a:effectLst/>
          </c:spPr>
          <c:txPr>
            <a:bodyPr rot="0" spcFirstLastPara="1" vertOverflow="ellipsis" vert="horz" wrap="square" lIns="38100" tIns="19050" rIns="38100" bIns="19050" anchor="ctr" anchorCtr="1">
              <a:noAutofit/>
            </a:bodyPr>
            <a:lstStyle/>
            <a:p>
              <a:pPr rtl="0">
                <a:defRPr sz="1200" b="0" i="0" u="none" strike="noStrike" kern="1200" baseline="0">
                  <a:solidFill>
                    <a:schemeClr val="accent2"/>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449"/>
        <c:spPr>
          <a:solidFill>
            <a:schemeClr val="accent2"/>
          </a:solidFill>
          <a:ln w="15875" cap="rnd">
            <a:solidFill>
              <a:schemeClr val="accent2"/>
            </a:solidFill>
            <a:round/>
          </a:ln>
          <a:effectLst/>
        </c:spPr>
      </c:pivotFmt>
      <c:pivotFmt>
        <c:idx val="450"/>
        <c:spPr>
          <a:solidFill>
            <a:schemeClr val="accent2"/>
          </a:solidFill>
          <a:ln w="15875" cap="rnd">
            <a:solidFill>
              <a:schemeClr val="accent2"/>
            </a:solidFill>
            <a:round/>
          </a:ln>
          <a:effectLst/>
        </c:spPr>
      </c:pivotFmt>
      <c:pivotFmt>
        <c:idx val="451"/>
        <c:spPr>
          <a:solidFill>
            <a:schemeClr val="accent2"/>
          </a:solidFill>
          <a:ln w="15875" cap="rnd">
            <a:solidFill>
              <a:schemeClr val="accent2"/>
            </a:solidFill>
            <a:round/>
          </a:ln>
          <a:effectLst/>
        </c:spPr>
      </c:pivotFmt>
      <c:pivotFmt>
        <c:idx val="452"/>
        <c:spPr>
          <a:solidFill>
            <a:schemeClr val="accent2"/>
          </a:solidFill>
          <a:ln w="15875" cap="rnd">
            <a:solidFill>
              <a:schemeClr val="accent2"/>
            </a:solidFill>
            <a:round/>
          </a:ln>
          <a:effectLst/>
        </c:spPr>
      </c:pivotFmt>
      <c:pivotFmt>
        <c:idx val="453"/>
        <c:spPr>
          <a:solidFill>
            <a:schemeClr val="accent2"/>
          </a:solidFill>
          <a:ln w="15875" cap="rnd">
            <a:solidFill>
              <a:schemeClr val="accent2"/>
            </a:solidFill>
            <a:prstDash val="sysDot"/>
            <a:round/>
          </a:ln>
          <a:effectLst/>
        </c:spPr>
      </c:pivotFmt>
      <c:pivotFmt>
        <c:idx val="454"/>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455"/>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56"/>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57"/>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58"/>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59"/>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60"/>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61"/>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62"/>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63"/>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64"/>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65"/>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66"/>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67"/>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68"/>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69"/>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70"/>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71"/>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72"/>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73"/>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74"/>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75"/>
        <c:dLbl>
          <c:idx val="0"/>
          <c:layout>
            <c:manualLayout>
              <c:x val="-1.72791120590686E-2"/>
              <c:y val="-0.2011019822188011"/>
            </c:manualLayout>
          </c:layout>
          <c:numFmt formatCode="#,##0" sourceLinked="0"/>
          <c:spPr>
            <a:noFill/>
            <a:ln>
              <a:noFill/>
            </a:ln>
            <a:effectLst/>
          </c:spPr>
          <c:txPr>
            <a:bodyPr rot="0" spcFirstLastPara="1" vertOverflow="ellipsis" vert="horz" wrap="square" lIns="38100" tIns="19050" rIns="38100" bIns="19050" anchor="ctr" anchorCtr="1">
              <a:noAutofit/>
            </a:bodyPr>
            <a:lstStyle/>
            <a:p>
              <a:pPr rtl="0">
                <a:defRPr sz="1200" b="0" i="0" u="none" strike="noStrike" kern="1200" baseline="0">
                  <a:solidFill>
                    <a:schemeClr val="accent2"/>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5.4287885264600953E-2"/>
                  <c:h val="5.2907789600091668E-2"/>
                </c:manualLayout>
              </c15:layout>
            </c:ext>
          </c:extLst>
        </c:dLbl>
      </c:pivotFmt>
      <c:pivotFmt>
        <c:idx val="476"/>
        <c:spPr>
          <a:solidFill>
            <a:schemeClr val="accent2"/>
          </a:solidFill>
          <a:ln w="15875" cap="rnd">
            <a:solidFill>
              <a:schemeClr val="accent2"/>
            </a:solidFill>
            <a:round/>
          </a:ln>
          <a:effectLst/>
        </c:spPr>
        <c:marker>
          <c:symbol val="none"/>
        </c:marker>
      </c:pivotFmt>
      <c:pivotFmt>
        <c:idx val="477"/>
        <c:spPr>
          <a:solidFill>
            <a:schemeClr val="accent2"/>
          </a:solidFill>
          <a:ln w="15875" cap="rnd">
            <a:solidFill>
              <a:schemeClr val="accent2"/>
            </a:solidFill>
            <a:round/>
          </a:ln>
          <a:effectLst/>
        </c:spPr>
        <c:marker>
          <c:symbol val="none"/>
        </c:marker>
      </c:pivotFmt>
      <c:pivotFmt>
        <c:idx val="478"/>
        <c:spPr>
          <a:solidFill>
            <a:schemeClr val="accent2"/>
          </a:solidFill>
          <a:ln w="15875" cap="rnd">
            <a:solidFill>
              <a:schemeClr val="accent2"/>
            </a:solidFill>
            <a:round/>
          </a:ln>
          <a:effectLst/>
        </c:spPr>
        <c:marker>
          <c:symbol val="none"/>
        </c:marker>
      </c:pivotFmt>
      <c:pivotFmt>
        <c:idx val="479"/>
        <c:spPr>
          <a:solidFill>
            <a:schemeClr val="accent2"/>
          </a:solidFill>
          <a:ln w="15875" cap="rnd">
            <a:solidFill>
              <a:schemeClr val="accent2"/>
            </a:solidFill>
            <a:round/>
          </a:ln>
          <a:effectLst/>
        </c:spPr>
        <c:marker>
          <c:symbol val="none"/>
        </c:marker>
      </c:pivotFmt>
      <c:pivotFmt>
        <c:idx val="480"/>
        <c:spPr>
          <a:solidFill>
            <a:schemeClr val="accent2"/>
          </a:solidFill>
          <a:ln w="15875" cap="rnd">
            <a:solidFill>
              <a:schemeClr val="accent2"/>
            </a:solidFill>
            <a:prstDash val="sysDot"/>
            <a:round/>
          </a:ln>
          <a:effectLst/>
        </c:spPr>
        <c:marker>
          <c:symbol val="none"/>
        </c:marker>
      </c:pivotFmt>
      <c:pivotFmt>
        <c:idx val="481"/>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482"/>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83"/>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84"/>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85"/>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86"/>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87"/>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88"/>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89"/>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90"/>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91"/>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92"/>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93"/>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94"/>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95"/>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96"/>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97"/>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98"/>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499"/>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500"/>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501"/>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rtl="0">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502"/>
        <c:dLbl>
          <c:idx val="0"/>
          <c:layout>
            <c:manualLayout>
              <c:x val="-1.72791120590686E-2"/>
              <c:y val="-0.2011019822188011"/>
            </c:manualLayout>
          </c:layout>
          <c:tx>
            <c:rich>
              <a:bodyPr rot="0" spcFirstLastPara="1" vertOverflow="ellipsis" vert="horz" wrap="square" lIns="38100" tIns="19050" rIns="38100" bIns="19050" anchor="ctr" anchorCtr="1">
                <a:noAutofit/>
              </a:bodyPr>
              <a:lstStyle/>
              <a:p>
                <a:pPr rtl="0">
                  <a:defRPr sz="1200" b="1" i="0" u="none" strike="noStrike" kern="1200" baseline="0">
                    <a:solidFill>
                      <a:schemeClr val="accent2"/>
                    </a:solidFill>
                    <a:latin typeface="+mn-lt"/>
                    <a:ea typeface="+mn-ea"/>
                    <a:cs typeface="+mn-cs"/>
                  </a:defRPr>
                </a:pPr>
                <a:fld id="{995523FB-BD66-41DF-8A9E-C5D08010C191}" type="VALUE">
                  <a:rPr lang="en-150" sz="1200" b="0" i="0" u="none" strike="noStrike" kern="1200" baseline="0">
                    <a:solidFill>
                      <a:srgbClr val="ED7D31"/>
                    </a:solidFill>
                    <a:latin typeface="+mn-lt"/>
                    <a:ea typeface="+mn-ea"/>
                    <a:cs typeface="+mn-cs"/>
                  </a:rPr>
                  <a:pPr rtl="0">
                    <a:defRPr sz="1200" b="1" i="0" u="none" strike="noStrike" kern="1200" baseline="0">
                      <a:solidFill>
                        <a:schemeClr val="accent2"/>
                      </a:solidFill>
                      <a:latin typeface="+mn-lt"/>
                      <a:ea typeface="+mn-ea"/>
                      <a:cs typeface="+mn-cs"/>
                    </a:defRPr>
                  </a:pPr>
                  <a:t>[VALUE]</a:t>
                </a:fld>
                <a:endParaRPr lang="en-GB"/>
              </a:p>
            </c:rich>
          </c:tx>
          <c:numFmt formatCode="#,##0" sourceLinked="0"/>
          <c:spPr>
            <a:noFill/>
            <a:ln>
              <a:noFill/>
            </a:ln>
            <a:effectLst/>
          </c:spPr>
          <c:txPr>
            <a:bodyPr rot="0" spcFirstLastPara="1" vertOverflow="ellipsis" vert="horz" wrap="square" lIns="38100" tIns="19050" rIns="38100" bIns="19050" anchor="ctr" anchorCtr="1">
              <a:noAutofit/>
            </a:bodyPr>
            <a:lstStyle/>
            <a:p>
              <a:pPr rtl="0">
                <a:defRPr sz="1200" b="1" i="0" u="none" strike="noStrike" kern="1200" baseline="0">
                  <a:solidFill>
                    <a:schemeClr val="accent2"/>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5.4287885264600953E-2"/>
                  <c:h val="5.2907789600091668E-2"/>
                </c:manualLayout>
              </c15:layout>
              <c15:dlblFieldTable/>
              <c15:showDataLabelsRange val="0"/>
            </c:ext>
          </c:extLst>
        </c:dLbl>
      </c:pivotFmt>
      <c:pivotFmt>
        <c:idx val="503"/>
        <c:spPr>
          <a:solidFill>
            <a:schemeClr val="accent2"/>
          </a:solidFill>
          <a:ln w="15875" cap="rnd">
            <a:solidFill>
              <a:schemeClr val="accent2"/>
            </a:solidFill>
            <a:round/>
          </a:ln>
          <a:effectLst/>
        </c:spPr>
        <c:marker>
          <c:symbol val="none"/>
        </c:marker>
      </c:pivotFmt>
      <c:pivotFmt>
        <c:idx val="504"/>
        <c:spPr>
          <a:solidFill>
            <a:schemeClr val="accent2"/>
          </a:solidFill>
          <a:ln w="15875" cap="rnd">
            <a:solidFill>
              <a:schemeClr val="accent2"/>
            </a:solidFill>
            <a:round/>
          </a:ln>
          <a:effectLst/>
        </c:spPr>
        <c:marker>
          <c:symbol val="none"/>
        </c:marker>
      </c:pivotFmt>
      <c:pivotFmt>
        <c:idx val="505"/>
        <c:spPr>
          <a:solidFill>
            <a:schemeClr val="accent2"/>
          </a:solidFill>
          <a:ln w="15875" cap="rnd">
            <a:solidFill>
              <a:schemeClr val="accent2"/>
            </a:solidFill>
            <a:round/>
          </a:ln>
          <a:effectLst/>
        </c:spPr>
        <c:marker>
          <c:symbol val="none"/>
        </c:marker>
      </c:pivotFmt>
      <c:pivotFmt>
        <c:idx val="506"/>
        <c:spPr>
          <a:solidFill>
            <a:schemeClr val="accent2"/>
          </a:solidFill>
          <a:ln w="15875" cap="rnd">
            <a:solidFill>
              <a:schemeClr val="accent2"/>
            </a:solidFill>
            <a:round/>
          </a:ln>
          <a:effectLst/>
        </c:spPr>
        <c:marker>
          <c:symbol val="none"/>
        </c:marker>
      </c:pivotFmt>
      <c:pivotFmt>
        <c:idx val="507"/>
        <c:spPr>
          <a:solidFill>
            <a:schemeClr val="accent2"/>
          </a:solidFill>
          <a:ln w="15875" cap="rnd">
            <a:solidFill>
              <a:schemeClr val="accent2"/>
            </a:solidFill>
            <a:prstDash val="sysDot"/>
            <a:round/>
          </a:ln>
          <a:effectLst/>
        </c:spPr>
        <c:marker>
          <c:symbol val="none"/>
        </c:marker>
      </c:pivotFmt>
      <c:pivotFmt>
        <c:idx val="508"/>
        <c:spPr>
          <a:solidFill>
            <a:schemeClr val="accent2"/>
          </a:solidFill>
          <a:ln w="15875" cap="rnd">
            <a:solidFill>
              <a:schemeClr val="accent2"/>
            </a:solidFill>
            <a:round/>
          </a:ln>
          <a:effectLst/>
        </c:spPr>
        <c:marker>
          <c:symbol val="none"/>
        </c:marker>
        <c:dLbl>
          <c:idx val="0"/>
          <c:layout>
            <c:manualLayout>
              <c:x val="-2.1433673076741325E-2"/>
              <c:y val="-0.22245762711864406"/>
            </c:manualLayout>
          </c:layout>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accent2"/>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509"/>
        <c:spPr>
          <a:solidFill>
            <a:schemeClr val="accent2"/>
          </a:solidFill>
          <a:ln w="15875" cap="rnd">
            <a:solidFill>
              <a:schemeClr val="accent2"/>
            </a:solidFill>
            <a:round/>
          </a:ln>
          <a:effectLst/>
        </c:spPr>
        <c:marker>
          <c:symbol val="none"/>
        </c:marker>
      </c:pivotFmt>
      <c:pivotFmt>
        <c:idx val="510"/>
        <c:spPr>
          <a:solidFill>
            <a:schemeClr val="accent2"/>
          </a:solidFill>
          <a:ln w="15875" cap="rnd">
            <a:solidFill>
              <a:schemeClr val="accent2"/>
            </a:solidFill>
            <a:round/>
          </a:ln>
          <a:effectLst/>
        </c:spPr>
        <c:marker>
          <c:symbol val="none"/>
        </c:marker>
      </c:pivotFmt>
      <c:pivotFmt>
        <c:idx val="511"/>
        <c:spPr>
          <a:solidFill>
            <a:schemeClr val="accent2"/>
          </a:solidFill>
          <a:ln w="15875" cap="rnd">
            <a:solidFill>
              <a:schemeClr val="accent2"/>
            </a:solidFill>
            <a:round/>
          </a:ln>
          <a:effectLst/>
        </c:spPr>
        <c:marker>
          <c:symbol val="none"/>
        </c:marker>
      </c:pivotFmt>
      <c:pivotFmt>
        <c:idx val="512"/>
        <c:spPr>
          <a:solidFill>
            <a:schemeClr val="accent2"/>
          </a:solidFill>
          <a:ln w="15875" cap="rnd">
            <a:solidFill>
              <a:schemeClr val="accent2"/>
            </a:solidFill>
            <a:round/>
          </a:ln>
          <a:effectLst/>
        </c:spPr>
        <c:marker>
          <c:symbol val="none"/>
        </c:marker>
      </c:pivotFmt>
      <c:pivotFmt>
        <c:idx val="513"/>
        <c:spPr>
          <a:solidFill>
            <a:schemeClr val="accent2"/>
          </a:solidFill>
          <a:ln w="15875" cap="rnd">
            <a:solidFill>
              <a:schemeClr val="accent2"/>
            </a:solidFill>
            <a:round/>
          </a:ln>
          <a:effectLst/>
        </c:spPr>
        <c:marker>
          <c:symbol val="none"/>
        </c:marker>
      </c:pivotFmt>
      <c:pivotFmt>
        <c:idx val="514"/>
        <c:spPr>
          <a:solidFill>
            <a:schemeClr val="accent2"/>
          </a:solidFill>
          <a:ln w="15875" cap="rnd">
            <a:solidFill>
              <a:schemeClr val="accent2"/>
            </a:solidFill>
            <a:round/>
          </a:ln>
          <a:effectLst/>
        </c:spPr>
        <c:marker>
          <c:symbol val="none"/>
        </c:marker>
      </c:pivotFmt>
      <c:pivotFmt>
        <c:idx val="515"/>
        <c:spPr>
          <a:solidFill>
            <a:schemeClr val="accent2"/>
          </a:solidFill>
          <a:ln w="15875" cap="rnd">
            <a:solidFill>
              <a:schemeClr val="accent2"/>
            </a:solidFill>
            <a:round/>
          </a:ln>
          <a:effectLst/>
        </c:spPr>
        <c:marker>
          <c:symbol val="none"/>
        </c:marker>
      </c:pivotFmt>
      <c:pivotFmt>
        <c:idx val="516"/>
        <c:spPr>
          <a:solidFill>
            <a:schemeClr val="accent2"/>
          </a:solidFill>
          <a:ln w="15875" cap="rnd">
            <a:solidFill>
              <a:schemeClr val="accent2"/>
            </a:solidFill>
            <a:round/>
          </a:ln>
          <a:effectLst/>
        </c:spPr>
        <c:marker>
          <c:symbol val="none"/>
        </c:marker>
      </c:pivotFmt>
      <c:pivotFmt>
        <c:idx val="517"/>
        <c:spPr>
          <a:solidFill>
            <a:schemeClr val="accent2"/>
          </a:solidFill>
          <a:ln w="15875" cap="rnd">
            <a:solidFill>
              <a:schemeClr val="accent2"/>
            </a:solidFill>
            <a:round/>
          </a:ln>
          <a:effectLst/>
        </c:spPr>
        <c:marker>
          <c:symbol val="none"/>
        </c:marker>
      </c:pivotFmt>
      <c:pivotFmt>
        <c:idx val="518"/>
        <c:spPr>
          <a:solidFill>
            <a:schemeClr val="accent2"/>
          </a:solidFill>
          <a:ln w="15875" cap="rnd">
            <a:solidFill>
              <a:schemeClr val="accent2"/>
            </a:solidFill>
            <a:round/>
          </a:ln>
          <a:effectLst/>
        </c:spPr>
        <c:marker>
          <c:symbol val="none"/>
        </c:marker>
      </c:pivotFmt>
      <c:pivotFmt>
        <c:idx val="519"/>
        <c:spPr>
          <a:solidFill>
            <a:schemeClr val="accent2"/>
          </a:solidFill>
          <a:ln w="15875" cap="rnd">
            <a:solidFill>
              <a:schemeClr val="accent2"/>
            </a:solidFill>
            <a:round/>
          </a:ln>
          <a:effectLst/>
        </c:spPr>
        <c:marker>
          <c:symbol val="none"/>
        </c:marker>
      </c:pivotFmt>
      <c:pivotFmt>
        <c:idx val="520"/>
        <c:spPr>
          <a:solidFill>
            <a:schemeClr val="accent2"/>
          </a:solidFill>
          <a:ln w="15875" cap="rnd">
            <a:solidFill>
              <a:schemeClr val="accent2"/>
            </a:solidFill>
            <a:round/>
          </a:ln>
          <a:effectLst/>
        </c:spPr>
        <c:marker>
          <c:symbol val="none"/>
        </c:marker>
      </c:pivotFmt>
      <c:pivotFmt>
        <c:idx val="521"/>
        <c:spPr>
          <a:solidFill>
            <a:schemeClr val="accent2"/>
          </a:solidFill>
          <a:ln w="15875" cap="rnd">
            <a:solidFill>
              <a:schemeClr val="accent2"/>
            </a:solidFill>
            <a:round/>
          </a:ln>
          <a:effectLst/>
        </c:spPr>
        <c:marker>
          <c:symbol val="none"/>
        </c:marker>
      </c:pivotFmt>
      <c:pivotFmt>
        <c:idx val="522"/>
        <c:spPr>
          <a:solidFill>
            <a:schemeClr val="accent2"/>
          </a:solidFill>
          <a:ln w="15875" cap="rnd">
            <a:solidFill>
              <a:schemeClr val="accent2"/>
            </a:solidFill>
            <a:round/>
          </a:ln>
          <a:effectLst/>
        </c:spPr>
        <c:marker>
          <c:symbol val="none"/>
        </c:marker>
      </c:pivotFmt>
      <c:pivotFmt>
        <c:idx val="523"/>
        <c:spPr>
          <a:solidFill>
            <a:schemeClr val="accent2"/>
          </a:solidFill>
          <a:ln w="15875" cap="rnd">
            <a:solidFill>
              <a:schemeClr val="accent2"/>
            </a:solidFill>
            <a:round/>
          </a:ln>
          <a:effectLst/>
        </c:spPr>
        <c:marker>
          <c:symbol val="none"/>
        </c:marker>
      </c:pivotFmt>
      <c:pivotFmt>
        <c:idx val="524"/>
        <c:spPr>
          <a:solidFill>
            <a:schemeClr val="accent2"/>
          </a:solidFill>
          <a:ln w="15875" cap="rnd">
            <a:solidFill>
              <a:schemeClr val="accent2"/>
            </a:solidFill>
            <a:round/>
          </a:ln>
          <a:effectLst/>
        </c:spPr>
        <c:marker>
          <c:symbol val="none"/>
        </c:marker>
      </c:pivotFmt>
      <c:pivotFmt>
        <c:idx val="525"/>
        <c:spPr>
          <a:solidFill>
            <a:schemeClr val="accent2"/>
          </a:solidFill>
          <a:ln w="15875" cap="rnd">
            <a:solidFill>
              <a:schemeClr val="accent2"/>
            </a:solidFill>
            <a:round/>
          </a:ln>
          <a:effectLst/>
        </c:spPr>
        <c:marker>
          <c:symbol val="none"/>
        </c:marker>
      </c:pivotFmt>
      <c:pivotFmt>
        <c:idx val="526"/>
        <c:spPr>
          <a:solidFill>
            <a:schemeClr val="accent2"/>
          </a:solidFill>
          <a:ln w="15875" cap="rnd">
            <a:solidFill>
              <a:schemeClr val="accent2"/>
            </a:solidFill>
            <a:round/>
          </a:ln>
          <a:effectLst/>
        </c:spPr>
        <c:marker>
          <c:symbol val="none"/>
        </c:marker>
      </c:pivotFmt>
      <c:pivotFmt>
        <c:idx val="527"/>
        <c:spPr>
          <a:solidFill>
            <a:schemeClr val="accent2"/>
          </a:solidFill>
          <a:ln w="15875" cap="rnd">
            <a:solidFill>
              <a:schemeClr val="accent2"/>
            </a:solidFill>
            <a:round/>
          </a:ln>
          <a:effectLst/>
        </c:spPr>
        <c:marker>
          <c:symbol val="none"/>
        </c:marker>
      </c:pivotFmt>
      <c:pivotFmt>
        <c:idx val="528"/>
        <c:spPr>
          <a:solidFill>
            <a:schemeClr val="accent2"/>
          </a:solidFill>
          <a:ln w="15875" cap="rnd">
            <a:solidFill>
              <a:schemeClr val="accent2"/>
            </a:solidFill>
            <a:round/>
          </a:ln>
          <a:effectLst/>
        </c:spPr>
        <c:marker>
          <c:symbol val="none"/>
        </c:marker>
      </c:pivotFmt>
      <c:pivotFmt>
        <c:idx val="529"/>
        <c:spPr>
          <a:solidFill>
            <a:schemeClr val="accent2"/>
          </a:solidFill>
          <a:ln w="15875" cap="rnd">
            <a:solidFill>
              <a:schemeClr val="accent2"/>
            </a:solidFill>
            <a:round/>
          </a:ln>
          <a:effectLst/>
        </c:spPr>
        <c:marker>
          <c:symbol val="none"/>
        </c:marker>
      </c:pivotFmt>
      <c:pivotFmt>
        <c:idx val="530"/>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531"/>
        <c:spPr>
          <a:solidFill>
            <a:schemeClr val="accent2"/>
          </a:solidFill>
          <a:ln w="15875" cap="rnd">
            <a:solidFill>
              <a:schemeClr val="accent2"/>
            </a:solidFill>
            <a:round/>
          </a:ln>
          <a:effectLst/>
        </c:spPr>
        <c:marker>
          <c:symbol val="none"/>
        </c:marker>
      </c:pivotFmt>
      <c:pivotFmt>
        <c:idx val="532"/>
        <c:spPr>
          <a:solidFill>
            <a:schemeClr val="accent2"/>
          </a:solidFill>
          <a:ln w="15875" cap="rnd">
            <a:solidFill>
              <a:schemeClr val="accent2"/>
            </a:solidFill>
            <a:round/>
          </a:ln>
          <a:effectLst/>
        </c:spPr>
        <c:marker>
          <c:symbol val="none"/>
        </c:marker>
      </c:pivotFmt>
      <c:pivotFmt>
        <c:idx val="533"/>
        <c:spPr>
          <a:solidFill>
            <a:schemeClr val="accent2"/>
          </a:solidFill>
          <a:ln w="15875" cap="rnd">
            <a:solidFill>
              <a:schemeClr val="accent2"/>
            </a:solidFill>
            <a:round/>
          </a:ln>
          <a:effectLst/>
        </c:spPr>
        <c:marker>
          <c:symbol val="none"/>
        </c:marker>
      </c:pivotFmt>
      <c:pivotFmt>
        <c:idx val="534"/>
        <c:spPr>
          <a:solidFill>
            <a:schemeClr val="accent2"/>
          </a:solidFill>
          <a:ln w="15875" cap="rnd">
            <a:solidFill>
              <a:schemeClr val="accent2"/>
            </a:solidFill>
            <a:round/>
          </a:ln>
          <a:effectLst/>
        </c:spPr>
        <c:marker>
          <c:symbol val="none"/>
        </c:marker>
      </c:pivotFmt>
      <c:pivotFmt>
        <c:idx val="535"/>
        <c:spPr>
          <a:solidFill>
            <a:schemeClr val="accent2"/>
          </a:solidFill>
          <a:ln w="15875" cap="rnd">
            <a:solidFill>
              <a:schemeClr val="accent2"/>
            </a:solidFill>
            <a:prstDash val="sysDot"/>
            <a:round/>
          </a:ln>
          <a:effectLst/>
        </c:spPr>
        <c:marker>
          <c:symbol val="none"/>
        </c:marker>
      </c:pivotFmt>
      <c:pivotFmt>
        <c:idx val="536"/>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537"/>
        <c:spPr>
          <a:solidFill>
            <a:schemeClr val="accent2"/>
          </a:solidFill>
          <a:ln w="15875" cap="rnd">
            <a:solidFill>
              <a:schemeClr val="accent2"/>
            </a:solidFill>
            <a:round/>
          </a:ln>
          <a:effectLst/>
        </c:spPr>
        <c:marker>
          <c:symbol val="none"/>
        </c:marker>
      </c:pivotFmt>
      <c:pivotFmt>
        <c:idx val="538"/>
        <c:spPr>
          <a:solidFill>
            <a:schemeClr val="accent2"/>
          </a:solidFill>
          <a:ln w="15875" cap="rnd">
            <a:solidFill>
              <a:schemeClr val="accent2"/>
            </a:solidFill>
            <a:round/>
          </a:ln>
          <a:effectLst/>
        </c:spPr>
        <c:marker>
          <c:symbol val="none"/>
        </c:marker>
      </c:pivotFmt>
      <c:pivotFmt>
        <c:idx val="539"/>
        <c:spPr>
          <a:solidFill>
            <a:schemeClr val="accent2"/>
          </a:solidFill>
          <a:ln w="15875" cap="rnd">
            <a:solidFill>
              <a:schemeClr val="accent2"/>
            </a:solidFill>
            <a:round/>
          </a:ln>
          <a:effectLst/>
        </c:spPr>
        <c:marker>
          <c:symbol val="none"/>
        </c:marker>
      </c:pivotFmt>
      <c:pivotFmt>
        <c:idx val="540"/>
        <c:spPr>
          <a:solidFill>
            <a:schemeClr val="accent2"/>
          </a:solidFill>
          <a:ln w="15875" cap="rnd">
            <a:solidFill>
              <a:schemeClr val="accent2"/>
            </a:solidFill>
            <a:round/>
          </a:ln>
          <a:effectLst/>
        </c:spPr>
        <c:marker>
          <c:symbol val="none"/>
        </c:marker>
      </c:pivotFmt>
      <c:pivotFmt>
        <c:idx val="541"/>
        <c:spPr>
          <a:solidFill>
            <a:schemeClr val="accent2"/>
          </a:solidFill>
          <a:ln w="15875" cap="rnd">
            <a:solidFill>
              <a:schemeClr val="accent2"/>
            </a:solidFill>
            <a:round/>
          </a:ln>
          <a:effectLst/>
        </c:spPr>
        <c:marker>
          <c:symbol val="none"/>
        </c:marker>
      </c:pivotFmt>
      <c:pivotFmt>
        <c:idx val="542"/>
        <c:spPr>
          <a:solidFill>
            <a:schemeClr val="accent2"/>
          </a:solidFill>
          <a:ln w="15875" cap="rnd">
            <a:solidFill>
              <a:schemeClr val="accent2"/>
            </a:solidFill>
            <a:round/>
          </a:ln>
          <a:effectLst/>
        </c:spPr>
        <c:marker>
          <c:symbol val="none"/>
        </c:marker>
      </c:pivotFmt>
      <c:pivotFmt>
        <c:idx val="543"/>
        <c:spPr>
          <a:solidFill>
            <a:schemeClr val="accent2"/>
          </a:solidFill>
          <a:ln w="15875" cap="rnd">
            <a:solidFill>
              <a:schemeClr val="accent2"/>
            </a:solidFill>
            <a:round/>
          </a:ln>
          <a:effectLst/>
        </c:spPr>
        <c:marker>
          <c:symbol val="none"/>
        </c:marker>
      </c:pivotFmt>
      <c:pivotFmt>
        <c:idx val="544"/>
        <c:spPr>
          <a:solidFill>
            <a:schemeClr val="accent2"/>
          </a:solidFill>
          <a:ln w="15875" cap="rnd">
            <a:solidFill>
              <a:schemeClr val="accent2"/>
            </a:solidFill>
            <a:round/>
          </a:ln>
          <a:effectLst/>
        </c:spPr>
        <c:marker>
          <c:symbol val="none"/>
        </c:marker>
      </c:pivotFmt>
      <c:pivotFmt>
        <c:idx val="545"/>
        <c:spPr>
          <a:solidFill>
            <a:schemeClr val="accent2"/>
          </a:solidFill>
          <a:ln w="15875" cap="rnd">
            <a:solidFill>
              <a:schemeClr val="accent2"/>
            </a:solidFill>
            <a:round/>
          </a:ln>
          <a:effectLst/>
        </c:spPr>
        <c:marker>
          <c:symbol val="none"/>
        </c:marker>
      </c:pivotFmt>
      <c:pivotFmt>
        <c:idx val="546"/>
        <c:spPr>
          <a:solidFill>
            <a:schemeClr val="accent2"/>
          </a:solidFill>
          <a:ln w="15875" cap="rnd">
            <a:solidFill>
              <a:schemeClr val="accent2"/>
            </a:solidFill>
            <a:round/>
          </a:ln>
          <a:effectLst/>
        </c:spPr>
        <c:marker>
          <c:symbol val="none"/>
        </c:marker>
      </c:pivotFmt>
      <c:pivotFmt>
        <c:idx val="547"/>
        <c:spPr>
          <a:solidFill>
            <a:schemeClr val="accent2"/>
          </a:solidFill>
          <a:ln w="15875" cap="rnd">
            <a:solidFill>
              <a:schemeClr val="accent2"/>
            </a:solidFill>
            <a:round/>
          </a:ln>
          <a:effectLst/>
        </c:spPr>
        <c:marker>
          <c:symbol val="none"/>
        </c:marker>
      </c:pivotFmt>
      <c:pivotFmt>
        <c:idx val="548"/>
        <c:spPr>
          <a:solidFill>
            <a:schemeClr val="accent2"/>
          </a:solidFill>
          <a:ln w="15875" cap="rnd">
            <a:solidFill>
              <a:schemeClr val="accent2"/>
            </a:solidFill>
            <a:round/>
          </a:ln>
          <a:effectLst/>
        </c:spPr>
        <c:marker>
          <c:symbol val="none"/>
        </c:marker>
      </c:pivotFmt>
      <c:pivotFmt>
        <c:idx val="549"/>
        <c:spPr>
          <a:solidFill>
            <a:schemeClr val="accent2"/>
          </a:solidFill>
          <a:ln w="15875" cap="rnd">
            <a:solidFill>
              <a:schemeClr val="accent2"/>
            </a:solidFill>
            <a:round/>
          </a:ln>
          <a:effectLst/>
        </c:spPr>
        <c:marker>
          <c:symbol val="none"/>
        </c:marker>
      </c:pivotFmt>
      <c:pivotFmt>
        <c:idx val="550"/>
        <c:spPr>
          <a:solidFill>
            <a:schemeClr val="accent2"/>
          </a:solidFill>
          <a:ln w="15875" cap="rnd">
            <a:solidFill>
              <a:schemeClr val="accent2"/>
            </a:solidFill>
            <a:round/>
          </a:ln>
          <a:effectLst/>
        </c:spPr>
        <c:marker>
          <c:symbol val="none"/>
        </c:marker>
      </c:pivotFmt>
      <c:pivotFmt>
        <c:idx val="551"/>
        <c:spPr>
          <a:solidFill>
            <a:schemeClr val="accent2"/>
          </a:solidFill>
          <a:ln w="15875" cap="rnd">
            <a:solidFill>
              <a:schemeClr val="accent2"/>
            </a:solidFill>
            <a:round/>
          </a:ln>
          <a:effectLst/>
        </c:spPr>
        <c:marker>
          <c:symbol val="none"/>
        </c:marker>
      </c:pivotFmt>
      <c:pivotFmt>
        <c:idx val="552"/>
        <c:spPr>
          <a:solidFill>
            <a:schemeClr val="accent2"/>
          </a:solidFill>
          <a:ln w="15875" cap="rnd">
            <a:solidFill>
              <a:schemeClr val="accent2"/>
            </a:solidFill>
            <a:round/>
          </a:ln>
          <a:effectLst/>
        </c:spPr>
        <c:marker>
          <c:symbol val="none"/>
        </c:marker>
      </c:pivotFmt>
      <c:pivotFmt>
        <c:idx val="553"/>
        <c:spPr>
          <a:solidFill>
            <a:schemeClr val="accent2"/>
          </a:solidFill>
          <a:ln w="15875" cap="rnd">
            <a:solidFill>
              <a:schemeClr val="accent2"/>
            </a:solidFill>
            <a:round/>
          </a:ln>
          <a:effectLst/>
        </c:spPr>
        <c:marker>
          <c:symbol val="none"/>
        </c:marker>
      </c:pivotFmt>
      <c:pivotFmt>
        <c:idx val="554"/>
        <c:spPr>
          <a:solidFill>
            <a:schemeClr val="accent2"/>
          </a:solidFill>
          <a:ln w="15875" cap="rnd">
            <a:solidFill>
              <a:schemeClr val="accent2"/>
            </a:solidFill>
            <a:round/>
          </a:ln>
          <a:effectLst/>
        </c:spPr>
        <c:marker>
          <c:symbol val="none"/>
        </c:marker>
      </c:pivotFmt>
      <c:pivotFmt>
        <c:idx val="555"/>
        <c:spPr>
          <a:solidFill>
            <a:schemeClr val="accent2"/>
          </a:solidFill>
          <a:ln w="15875" cap="rnd">
            <a:solidFill>
              <a:schemeClr val="accent2"/>
            </a:solidFill>
            <a:round/>
          </a:ln>
          <a:effectLst/>
        </c:spPr>
        <c:marker>
          <c:symbol val="none"/>
        </c:marker>
      </c:pivotFmt>
      <c:pivotFmt>
        <c:idx val="556"/>
        <c:spPr>
          <a:solidFill>
            <a:schemeClr val="accent2"/>
          </a:solidFill>
          <a:ln w="15875" cap="rnd">
            <a:solidFill>
              <a:schemeClr val="accent2"/>
            </a:solidFill>
            <a:round/>
          </a:ln>
          <a:effectLst/>
        </c:spPr>
        <c:marker>
          <c:symbol val="none"/>
        </c:marker>
      </c:pivotFmt>
      <c:pivotFmt>
        <c:idx val="557"/>
        <c:spPr>
          <a:solidFill>
            <a:schemeClr val="accent2"/>
          </a:solidFill>
          <a:ln w="15875" cap="rnd">
            <a:solidFill>
              <a:schemeClr val="accent2"/>
            </a:solidFill>
            <a:round/>
          </a:ln>
          <a:effectLst/>
        </c:spPr>
        <c:marker>
          <c:symbol val="none"/>
        </c:marker>
      </c:pivotFmt>
      <c:pivotFmt>
        <c:idx val="558"/>
        <c:spPr>
          <a:solidFill>
            <a:schemeClr val="accent2"/>
          </a:solidFill>
          <a:ln w="15875" cap="rnd">
            <a:solidFill>
              <a:schemeClr val="accent2"/>
            </a:solidFill>
            <a:round/>
          </a:ln>
          <a:effectLst/>
        </c:spPr>
        <c:marker>
          <c:symbol val="none"/>
        </c:marker>
        <c:dLbl>
          <c:idx val="0"/>
          <c:layout>
            <c:manualLayout>
              <c:x val="-2.1433673076741325E-2"/>
              <c:y val="-0.22245762711864406"/>
            </c:manualLayout>
          </c:layout>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accent2"/>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559"/>
        <c:spPr>
          <a:solidFill>
            <a:schemeClr val="accent2"/>
          </a:solidFill>
          <a:ln w="15875" cap="rnd">
            <a:solidFill>
              <a:schemeClr val="accent2"/>
            </a:solidFill>
            <a:round/>
          </a:ln>
          <a:effectLst/>
        </c:spPr>
        <c:marker>
          <c:symbol val="none"/>
        </c:marker>
      </c:pivotFmt>
      <c:pivotFmt>
        <c:idx val="560"/>
        <c:spPr>
          <a:solidFill>
            <a:schemeClr val="accent2"/>
          </a:solidFill>
          <a:ln w="15875" cap="rnd">
            <a:solidFill>
              <a:schemeClr val="accent2"/>
            </a:solidFill>
            <a:round/>
          </a:ln>
          <a:effectLst/>
        </c:spPr>
        <c:marker>
          <c:symbol val="none"/>
        </c:marker>
      </c:pivotFmt>
      <c:pivotFmt>
        <c:idx val="561"/>
        <c:spPr>
          <a:solidFill>
            <a:schemeClr val="accent2"/>
          </a:solidFill>
          <a:ln w="15875" cap="rnd">
            <a:solidFill>
              <a:schemeClr val="accent2"/>
            </a:solidFill>
            <a:round/>
          </a:ln>
          <a:effectLst/>
        </c:spPr>
        <c:marker>
          <c:symbol val="none"/>
        </c:marker>
      </c:pivotFmt>
      <c:pivotFmt>
        <c:idx val="562"/>
        <c:spPr>
          <a:solidFill>
            <a:schemeClr val="accent2"/>
          </a:solidFill>
          <a:ln w="15875" cap="rnd">
            <a:solidFill>
              <a:schemeClr val="accent2"/>
            </a:solidFill>
            <a:round/>
          </a:ln>
          <a:effectLst/>
        </c:spPr>
        <c:marker>
          <c:symbol val="none"/>
        </c:marker>
      </c:pivotFmt>
      <c:pivotFmt>
        <c:idx val="563"/>
        <c:spPr>
          <a:solidFill>
            <a:schemeClr val="accent2"/>
          </a:solidFill>
          <a:ln w="15875" cap="rnd">
            <a:solidFill>
              <a:schemeClr val="accent2"/>
            </a:solidFill>
            <a:prstDash val="sysDot"/>
            <a:round/>
          </a:ln>
          <a:effectLst/>
        </c:spPr>
        <c:marker>
          <c:symbol val="none"/>
        </c:marker>
      </c:pivotFmt>
      <c:pivotFmt>
        <c:idx val="564"/>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565"/>
        <c:spPr>
          <a:solidFill>
            <a:schemeClr val="accent2"/>
          </a:solidFill>
          <a:ln w="15875" cap="rnd">
            <a:solidFill>
              <a:schemeClr val="accent2"/>
            </a:solidFill>
            <a:round/>
          </a:ln>
          <a:effectLst/>
        </c:spPr>
        <c:marker>
          <c:symbol val="none"/>
        </c:marker>
      </c:pivotFmt>
      <c:pivotFmt>
        <c:idx val="566"/>
        <c:spPr>
          <a:solidFill>
            <a:schemeClr val="accent2"/>
          </a:solidFill>
          <a:ln w="15875" cap="rnd">
            <a:solidFill>
              <a:schemeClr val="accent2"/>
            </a:solidFill>
            <a:round/>
          </a:ln>
          <a:effectLst/>
        </c:spPr>
        <c:marker>
          <c:symbol val="none"/>
        </c:marker>
      </c:pivotFmt>
      <c:pivotFmt>
        <c:idx val="567"/>
        <c:spPr>
          <a:solidFill>
            <a:schemeClr val="accent2"/>
          </a:solidFill>
          <a:ln w="15875" cap="rnd">
            <a:solidFill>
              <a:schemeClr val="accent2"/>
            </a:solidFill>
            <a:round/>
          </a:ln>
          <a:effectLst/>
        </c:spPr>
        <c:marker>
          <c:symbol val="none"/>
        </c:marker>
      </c:pivotFmt>
      <c:pivotFmt>
        <c:idx val="568"/>
        <c:spPr>
          <a:solidFill>
            <a:schemeClr val="accent2"/>
          </a:solidFill>
          <a:ln w="15875" cap="rnd">
            <a:solidFill>
              <a:schemeClr val="accent2"/>
            </a:solidFill>
            <a:round/>
          </a:ln>
          <a:effectLst/>
        </c:spPr>
        <c:marker>
          <c:symbol val="none"/>
        </c:marker>
      </c:pivotFmt>
      <c:pivotFmt>
        <c:idx val="569"/>
        <c:spPr>
          <a:solidFill>
            <a:schemeClr val="accent2"/>
          </a:solidFill>
          <a:ln w="15875" cap="rnd">
            <a:solidFill>
              <a:schemeClr val="accent2"/>
            </a:solidFill>
            <a:round/>
          </a:ln>
          <a:effectLst/>
        </c:spPr>
        <c:marker>
          <c:symbol val="none"/>
        </c:marker>
      </c:pivotFmt>
      <c:pivotFmt>
        <c:idx val="570"/>
        <c:spPr>
          <a:solidFill>
            <a:schemeClr val="accent2"/>
          </a:solidFill>
          <a:ln w="15875" cap="rnd">
            <a:solidFill>
              <a:schemeClr val="accent2"/>
            </a:solidFill>
            <a:round/>
          </a:ln>
          <a:effectLst/>
        </c:spPr>
        <c:marker>
          <c:symbol val="none"/>
        </c:marker>
      </c:pivotFmt>
      <c:pivotFmt>
        <c:idx val="571"/>
        <c:spPr>
          <a:solidFill>
            <a:schemeClr val="accent2"/>
          </a:solidFill>
          <a:ln w="15875" cap="rnd">
            <a:solidFill>
              <a:schemeClr val="accent2"/>
            </a:solidFill>
            <a:round/>
          </a:ln>
          <a:effectLst/>
        </c:spPr>
        <c:marker>
          <c:symbol val="none"/>
        </c:marker>
      </c:pivotFmt>
      <c:pivotFmt>
        <c:idx val="572"/>
        <c:spPr>
          <a:solidFill>
            <a:schemeClr val="accent2"/>
          </a:solidFill>
          <a:ln w="15875" cap="rnd">
            <a:solidFill>
              <a:schemeClr val="accent2"/>
            </a:solidFill>
            <a:round/>
          </a:ln>
          <a:effectLst/>
        </c:spPr>
        <c:marker>
          <c:symbol val="none"/>
        </c:marker>
      </c:pivotFmt>
      <c:pivotFmt>
        <c:idx val="573"/>
        <c:spPr>
          <a:solidFill>
            <a:schemeClr val="accent2"/>
          </a:solidFill>
          <a:ln w="15875" cap="rnd">
            <a:solidFill>
              <a:schemeClr val="accent2"/>
            </a:solidFill>
            <a:round/>
          </a:ln>
          <a:effectLst/>
        </c:spPr>
        <c:marker>
          <c:symbol val="none"/>
        </c:marker>
      </c:pivotFmt>
      <c:pivotFmt>
        <c:idx val="574"/>
        <c:spPr>
          <a:solidFill>
            <a:schemeClr val="accent2"/>
          </a:solidFill>
          <a:ln w="15875" cap="rnd">
            <a:solidFill>
              <a:schemeClr val="accent2"/>
            </a:solidFill>
            <a:round/>
          </a:ln>
          <a:effectLst/>
        </c:spPr>
        <c:marker>
          <c:symbol val="none"/>
        </c:marker>
      </c:pivotFmt>
      <c:pivotFmt>
        <c:idx val="575"/>
        <c:spPr>
          <a:solidFill>
            <a:schemeClr val="accent2"/>
          </a:solidFill>
          <a:ln w="15875" cap="rnd">
            <a:solidFill>
              <a:schemeClr val="accent2"/>
            </a:solidFill>
            <a:round/>
          </a:ln>
          <a:effectLst/>
        </c:spPr>
        <c:marker>
          <c:symbol val="none"/>
        </c:marker>
      </c:pivotFmt>
      <c:pivotFmt>
        <c:idx val="576"/>
        <c:spPr>
          <a:solidFill>
            <a:schemeClr val="accent2"/>
          </a:solidFill>
          <a:ln w="15875" cap="rnd">
            <a:solidFill>
              <a:schemeClr val="accent2"/>
            </a:solidFill>
            <a:round/>
          </a:ln>
          <a:effectLst/>
        </c:spPr>
        <c:marker>
          <c:symbol val="none"/>
        </c:marker>
      </c:pivotFmt>
      <c:pivotFmt>
        <c:idx val="577"/>
        <c:spPr>
          <a:solidFill>
            <a:schemeClr val="accent2"/>
          </a:solidFill>
          <a:ln w="15875" cap="rnd">
            <a:solidFill>
              <a:schemeClr val="accent2"/>
            </a:solidFill>
            <a:round/>
          </a:ln>
          <a:effectLst/>
        </c:spPr>
        <c:marker>
          <c:symbol val="none"/>
        </c:marker>
      </c:pivotFmt>
      <c:pivotFmt>
        <c:idx val="578"/>
        <c:spPr>
          <a:solidFill>
            <a:schemeClr val="accent2"/>
          </a:solidFill>
          <a:ln w="15875" cap="rnd">
            <a:solidFill>
              <a:schemeClr val="accent2"/>
            </a:solidFill>
            <a:round/>
          </a:ln>
          <a:effectLst/>
        </c:spPr>
        <c:marker>
          <c:symbol val="none"/>
        </c:marker>
      </c:pivotFmt>
      <c:pivotFmt>
        <c:idx val="579"/>
        <c:spPr>
          <a:solidFill>
            <a:schemeClr val="accent2"/>
          </a:solidFill>
          <a:ln w="15875" cap="rnd">
            <a:solidFill>
              <a:schemeClr val="accent2"/>
            </a:solidFill>
            <a:round/>
          </a:ln>
          <a:effectLst/>
        </c:spPr>
        <c:marker>
          <c:symbol val="none"/>
        </c:marker>
      </c:pivotFmt>
      <c:pivotFmt>
        <c:idx val="580"/>
        <c:spPr>
          <a:solidFill>
            <a:schemeClr val="accent2"/>
          </a:solidFill>
          <a:ln w="15875" cap="rnd">
            <a:solidFill>
              <a:schemeClr val="accent2"/>
            </a:solidFill>
            <a:round/>
          </a:ln>
          <a:effectLst/>
        </c:spPr>
        <c:marker>
          <c:symbol val="none"/>
        </c:marker>
      </c:pivotFmt>
      <c:pivotFmt>
        <c:idx val="581"/>
        <c:spPr>
          <a:solidFill>
            <a:schemeClr val="accent2"/>
          </a:solidFill>
          <a:ln w="15875" cap="rnd">
            <a:solidFill>
              <a:schemeClr val="accent2"/>
            </a:solidFill>
            <a:round/>
          </a:ln>
          <a:effectLst/>
        </c:spPr>
        <c:marker>
          <c:symbol val="none"/>
        </c:marker>
      </c:pivotFmt>
      <c:pivotFmt>
        <c:idx val="582"/>
        <c:spPr>
          <a:solidFill>
            <a:schemeClr val="accent2"/>
          </a:solidFill>
          <a:ln w="15875" cap="rnd">
            <a:solidFill>
              <a:schemeClr val="accent2"/>
            </a:solidFill>
            <a:round/>
          </a:ln>
          <a:effectLst/>
        </c:spPr>
        <c:marker>
          <c:symbol val="none"/>
        </c:marker>
      </c:pivotFmt>
      <c:pivotFmt>
        <c:idx val="583"/>
        <c:spPr>
          <a:solidFill>
            <a:schemeClr val="accent2"/>
          </a:solidFill>
          <a:ln w="15875" cap="rnd">
            <a:solidFill>
              <a:schemeClr val="accent2"/>
            </a:solidFill>
            <a:round/>
          </a:ln>
          <a:effectLst/>
        </c:spPr>
        <c:marker>
          <c:symbol val="none"/>
        </c:marker>
      </c:pivotFmt>
      <c:pivotFmt>
        <c:idx val="584"/>
        <c:spPr>
          <a:solidFill>
            <a:schemeClr val="accent2"/>
          </a:solidFill>
          <a:ln w="15875" cap="rnd">
            <a:solidFill>
              <a:schemeClr val="accent2"/>
            </a:solidFill>
            <a:round/>
          </a:ln>
          <a:effectLst/>
        </c:spPr>
        <c:marker>
          <c:symbol val="none"/>
        </c:marker>
      </c:pivotFmt>
      <c:pivotFmt>
        <c:idx val="585"/>
        <c:spPr>
          <a:solidFill>
            <a:schemeClr val="accent2"/>
          </a:solidFill>
          <a:ln w="15875" cap="rnd">
            <a:solidFill>
              <a:schemeClr val="accent2"/>
            </a:solidFill>
            <a:round/>
          </a:ln>
          <a:effectLst/>
        </c:spPr>
        <c:marker>
          <c:symbol val="none"/>
        </c:marker>
      </c:pivotFmt>
      <c:pivotFmt>
        <c:idx val="586"/>
        <c:spPr>
          <a:solidFill>
            <a:schemeClr val="accent2"/>
          </a:solidFill>
          <a:ln w="15875" cap="rnd">
            <a:solidFill>
              <a:schemeClr val="accent2"/>
            </a:solidFill>
            <a:round/>
          </a:ln>
          <a:effectLst/>
        </c:spPr>
        <c:marker>
          <c:symbol val="none"/>
        </c:marker>
        <c:dLbl>
          <c:idx val="0"/>
          <c:layout>
            <c:manualLayout>
              <c:x val="-2.1433673076741325E-2"/>
              <c:y val="-0.22245762711864406"/>
            </c:manualLayout>
          </c:layout>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accent2"/>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587"/>
        <c:spPr>
          <a:solidFill>
            <a:schemeClr val="accent2"/>
          </a:solidFill>
          <a:ln w="15875" cap="rnd">
            <a:solidFill>
              <a:schemeClr val="accent2"/>
            </a:solidFill>
            <a:round/>
          </a:ln>
          <a:effectLst/>
        </c:spPr>
        <c:marker>
          <c:symbol val="none"/>
        </c:marker>
      </c:pivotFmt>
      <c:pivotFmt>
        <c:idx val="588"/>
        <c:spPr>
          <a:solidFill>
            <a:schemeClr val="accent2"/>
          </a:solidFill>
          <a:ln w="15875" cap="rnd">
            <a:solidFill>
              <a:schemeClr val="accent2"/>
            </a:solidFill>
            <a:round/>
          </a:ln>
          <a:effectLst/>
        </c:spPr>
        <c:marker>
          <c:symbol val="none"/>
        </c:marker>
      </c:pivotFmt>
      <c:pivotFmt>
        <c:idx val="589"/>
        <c:spPr>
          <a:solidFill>
            <a:schemeClr val="accent2"/>
          </a:solidFill>
          <a:ln w="15875" cap="rnd">
            <a:solidFill>
              <a:schemeClr val="accent2"/>
            </a:solidFill>
            <a:round/>
          </a:ln>
          <a:effectLst/>
        </c:spPr>
        <c:marker>
          <c:symbol val="none"/>
        </c:marker>
      </c:pivotFmt>
      <c:pivotFmt>
        <c:idx val="590"/>
        <c:spPr>
          <a:solidFill>
            <a:schemeClr val="accent2"/>
          </a:solidFill>
          <a:ln w="15875" cap="rnd">
            <a:solidFill>
              <a:schemeClr val="accent2"/>
            </a:solidFill>
            <a:round/>
          </a:ln>
          <a:effectLst/>
        </c:spPr>
        <c:marker>
          <c:symbol val="none"/>
        </c:marker>
      </c:pivotFmt>
      <c:pivotFmt>
        <c:idx val="591"/>
        <c:spPr>
          <a:solidFill>
            <a:schemeClr val="accent2"/>
          </a:solidFill>
          <a:ln w="15875" cap="rnd">
            <a:solidFill>
              <a:schemeClr val="accent2"/>
            </a:solidFill>
            <a:prstDash val="sysDot"/>
            <a:round/>
          </a:ln>
          <a:effectLst/>
        </c:spPr>
        <c:marker>
          <c:symbol val="none"/>
        </c:marker>
      </c:pivotFmt>
      <c:pivotFmt>
        <c:idx val="592"/>
        <c:spPr>
          <a:solidFill>
            <a:schemeClr val="accent2"/>
          </a:solidFill>
          <a:ln w="15875" cap="rnd">
            <a:solidFill>
              <a:schemeClr val="accent2"/>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593"/>
        <c:spPr>
          <a:solidFill>
            <a:schemeClr val="accent2"/>
          </a:solidFill>
          <a:ln w="15875" cap="rnd">
            <a:solidFill>
              <a:schemeClr val="accent2"/>
            </a:solidFill>
            <a:round/>
          </a:ln>
          <a:effectLst/>
        </c:spPr>
        <c:marker>
          <c:symbol val="none"/>
        </c:marker>
      </c:pivotFmt>
      <c:pivotFmt>
        <c:idx val="594"/>
        <c:spPr>
          <a:solidFill>
            <a:schemeClr val="accent2"/>
          </a:solidFill>
          <a:ln w="15875" cap="rnd">
            <a:solidFill>
              <a:schemeClr val="accent2"/>
            </a:solidFill>
            <a:round/>
          </a:ln>
          <a:effectLst/>
        </c:spPr>
        <c:marker>
          <c:symbol val="none"/>
        </c:marker>
      </c:pivotFmt>
      <c:pivotFmt>
        <c:idx val="595"/>
        <c:spPr>
          <a:solidFill>
            <a:schemeClr val="accent2"/>
          </a:solidFill>
          <a:ln w="15875" cap="rnd">
            <a:solidFill>
              <a:schemeClr val="accent2"/>
            </a:solidFill>
            <a:round/>
          </a:ln>
          <a:effectLst/>
        </c:spPr>
        <c:marker>
          <c:symbol val="none"/>
        </c:marker>
      </c:pivotFmt>
      <c:pivotFmt>
        <c:idx val="596"/>
        <c:spPr>
          <a:solidFill>
            <a:schemeClr val="accent2"/>
          </a:solidFill>
          <a:ln w="15875" cap="rnd">
            <a:solidFill>
              <a:schemeClr val="accent2"/>
            </a:solidFill>
            <a:round/>
          </a:ln>
          <a:effectLst/>
        </c:spPr>
        <c:marker>
          <c:symbol val="none"/>
        </c:marker>
      </c:pivotFmt>
      <c:pivotFmt>
        <c:idx val="597"/>
        <c:spPr>
          <a:solidFill>
            <a:schemeClr val="accent2"/>
          </a:solidFill>
          <a:ln w="15875" cap="rnd">
            <a:solidFill>
              <a:schemeClr val="accent2"/>
            </a:solidFill>
            <a:round/>
          </a:ln>
          <a:effectLst/>
        </c:spPr>
        <c:marker>
          <c:symbol val="none"/>
        </c:marker>
      </c:pivotFmt>
      <c:pivotFmt>
        <c:idx val="598"/>
        <c:spPr>
          <a:solidFill>
            <a:schemeClr val="accent2"/>
          </a:solidFill>
          <a:ln w="15875" cap="rnd">
            <a:solidFill>
              <a:schemeClr val="accent2"/>
            </a:solidFill>
            <a:round/>
          </a:ln>
          <a:effectLst/>
        </c:spPr>
        <c:marker>
          <c:symbol val="none"/>
        </c:marker>
      </c:pivotFmt>
      <c:pivotFmt>
        <c:idx val="599"/>
        <c:spPr>
          <a:solidFill>
            <a:schemeClr val="accent2"/>
          </a:solidFill>
          <a:ln w="15875" cap="rnd">
            <a:solidFill>
              <a:schemeClr val="accent2"/>
            </a:solidFill>
            <a:round/>
          </a:ln>
          <a:effectLst/>
        </c:spPr>
        <c:marker>
          <c:symbol val="none"/>
        </c:marker>
      </c:pivotFmt>
      <c:pivotFmt>
        <c:idx val="600"/>
        <c:spPr>
          <a:solidFill>
            <a:schemeClr val="accent2"/>
          </a:solidFill>
          <a:ln w="15875" cap="rnd">
            <a:solidFill>
              <a:schemeClr val="accent2"/>
            </a:solidFill>
            <a:round/>
          </a:ln>
          <a:effectLst/>
        </c:spPr>
        <c:marker>
          <c:symbol val="none"/>
        </c:marker>
      </c:pivotFmt>
      <c:pivotFmt>
        <c:idx val="601"/>
        <c:spPr>
          <a:solidFill>
            <a:schemeClr val="accent2"/>
          </a:solidFill>
          <a:ln w="15875" cap="rnd">
            <a:solidFill>
              <a:schemeClr val="accent2"/>
            </a:solidFill>
            <a:round/>
          </a:ln>
          <a:effectLst/>
        </c:spPr>
        <c:marker>
          <c:symbol val="none"/>
        </c:marker>
      </c:pivotFmt>
      <c:pivotFmt>
        <c:idx val="602"/>
        <c:spPr>
          <a:solidFill>
            <a:schemeClr val="accent2"/>
          </a:solidFill>
          <a:ln w="15875" cap="rnd">
            <a:solidFill>
              <a:schemeClr val="accent2"/>
            </a:solidFill>
            <a:round/>
          </a:ln>
          <a:effectLst/>
        </c:spPr>
        <c:marker>
          <c:symbol val="none"/>
        </c:marker>
      </c:pivotFmt>
      <c:pivotFmt>
        <c:idx val="603"/>
        <c:spPr>
          <a:solidFill>
            <a:schemeClr val="accent2"/>
          </a:solidFill>
          <a:ln w="15875" cap="rnd">
            <a:solidFill>
              <a:schemeClr val="accent2"/>
            </a:solidFill>
            <a:round/>
          </a:ln>
          <a:effectLst/>
        </c:spPr>
        <c:marker>
          <c:symbol val="none"/>
        </c:marker>
      </c:pivotFmt>
      <c:pivotFmt>
        <c:idx val="604"/>
        <c:spPr>
          <a:solidFill>
            <a:schemeClr val="accent2"/>
          </a:solidFill>
          <a:ln w="15875" cap="rnd">
            <a:solidFill>
              <a:schemeClr val="accent2"/>
            </a:solidFill>
            <a:round/>
          </a:ln>
          <a:effectLst/>
        </c:spPr>
        <c:marker>
          <c:symbol val="none"/>
        </c:marker>
      </c:pivotFmt>
      <c:pivotFmt>
        <c:idx val="605"/>
        <c:spPr>
          <a:solidFill>
            <a:schemeClr val="accent2"/>
          </a:solidFill>
          <a:ln w="15875" cap="rnd">
            <a:solidFill>
              <a:schemeClr val="accent2"/>
            </a:solidFill>
            <a:round/>
          </a:ln>
          <a:effectLst/>
        </c:spPr>
        <c:marker>
          <c:symbol val="none"/>
        </c:marker>
      </c:pivotFmt>
      <c:pivotFmt>
        <c:idx val="606"/>
        <c:spPr>
          <a:solidFill>
            <a:schemeClr val="accent2"/>
          </a:solidFill>
          <a:ln w="15875" cap="rnd">
            <a:solidFill>
              <a:schemeClr val="accent2"/>
            </a:solidFill>
            <a:round/>
          </a:ln>
          <a:effectLst/>
        </c:spPr>
        <c:marker>
          <c:symbol val="none"/>
        </c:marker>
      </c:pivotFmt>
      <c:pivotFmt>
        <c:idx val="607"/>
        <c:spPr>
          <a:solidFill>
            <a:schemeClr val="accent2"/>
          </a:solidFill>
          <a:ln w="15875" cap="rnd">
            <a:solidFill>
              <a:schemeClr val="accent2"/>
            </a:solidFill>
            <a:round/>
          </a:ln>
          <a:effectLst/>
        </c:spPr>
        <c:marker>
          <c:symbol val="none"/>
        </c:marker>
      </c:pivotFmt>
      <c:pivotFmt>
        <c:idx val="608"/>
        <c:spPr>
          <a:solidFill>
            <a:schemeClr val="accent2"/>
          </a:solidFill>
          <a:ln w="15875" cap="rnd">
            <a:solidFill>
              <a:schemeClr val="accent2"/>
            </a:solidFill>
            <a:round/>
          </a:ln>
          <a:effectLst/>
        </c:spPr>
        <c:marker>
          <c:symbol val="none"/>
        </c:marker>
      </c:pivotFmt>
      <c:pivotFmt>
        <c:idx val="609"/>
        <c:spPr>
          <a:solidFill>
            <a:schemeClr val="accent2"/>
          </a:solidFill>
          <a:ln w="15875" cap="rnd">
            <a:solidFill>
              <a:schemeClr val="accent2"/>
            </a:solidFill>
            <a:round/>
          </a:ln>
          <a:effectLst/>
        </c:spPr>
        <c:marker>
          <c:symbol val="none"/>
        </c:marker>
      </c:pivotFmt>
      <c:pivotFmt>
        <c:idx val="610"/>
        <c:spPr>
          <a:solidFill>
            <a:schemeClr val="accent2"/>
          </a:solidFill>
          <a:ln w="15875" cap="rnd">
            <a:solidFill>
              <a:schemeClr val="accent2"/>
            </a:solidFill>
            <a:round/>
          </a:ln>
          <a:effectLst/>
        </c:spPr>
        <c:marker>
          <c:symbol val="none"/>
        </c:marker>
      </c:pivotFmt>
      <c:pivotFmt>
        <c:idx val="611"/>
        <c:spPr>
          <a:solidFill>
            <a:schemeClr val="accent2"/>
          </a:solidFill>
          <a:ln w="15875" cap="rnd">
            <a:solidFill>
              <a:schemeClr val="accent2"/>
            </a:solidFill>
            <a:round/>
          </a:ln>
          <a:effectLst/>
        </c:spPr>
        <c:marker>
          <c:symbol val="none"/>
        </c:marker>
      </c:pivotFmt>
      <c:pivotFmt>
        <c:idx val="612"/>
        <c:spPr>
          <a:solidFill>
            <a:schemeClr val="accent2"/>
          </a:solidFill>
          <a:ln w="15875" cap="rnd">
            <a:solidFill>
              <a:schemeClr val="accent2"/>
            </a:solidFill>
            <a:round/>
          </a:ln>
          <a:effectLst/>
        </c:spPr>
        <c:marker>
          <c:symbol val="none"/>
        </c:marker>
      </c:pivotFmt>
      <c:pivotFmt>
        <c:idx val="613"/>
        <c:spPr>
          <a:solidFill>
            <a:schemeClr val="accent2"/>
          </a:solidFill>
          <a:ln w="15875" cap="rnd">
            <a:solidFill>
              <a:schemeClr val="accent2"/>
            </a:solidFill>
            <a:round/>
          </a:ln>
          <a:effectLst/>
        </c:spPr>
        <c:marker>
          <c:symbol val="none"/>
        </c:marker>
      </c:pivotFmt>
      <c:pivotFmt>
        <c:idx val="614"/>
        <c:spPr>
          <a:solidFill>
            <a:schemeClr val="accent2"/>
          </a:solidFill>
          <a:ln w="15875" cap="rnd">
            <a:solidFill>
              <a:schemeClr val="accent2"/>
            </a:solidFill>
            <a:round/>
          </a:ln>
          <a:effectLst/>
        </c:spPr>
        <c:marker>
          <c:symbol val="none"/>
        </c:marker>
        <c:dLbl>
          <c:idx val="0"/>
          <c:layout>
            <c:manualLayout>
              <c:x val="-2.1433673076741325E-2"/>
              <c:y val="-0.22245762711864406"/>
            </c:manualLayout>
          </c:layout>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accent2"/>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615"/>
        <c:spPr>
          <a:solidFill>
            <a:schemeClr val="accent2"/>
          </a:solidFill>
          <a:ln w="15875" cap="rnd">
            <a:solidFill>
              <a:schemeClr val="accent2"/>
            </a:solidFill>
            <a:round/>
          </a:ln>
          <a:effectLst/>
        </c:spPr>
        <c:marker>
          <c:symbol val="none"/>
        </c:marker>
      </c:pivotFmt>
      <c:pivotFmt>
        <c:idx val="616"/>
        <c:spPr>
          <a:solidFill>
            <a:schemeClr val="accent2"/>
          </a:solidFill>
          <a:ln w="15875" cap="rnd">
            <a:solidFill>
              <a:schemeClr val="accent2"/>
            </a:solidFill>
            <a:round/>
          </a:ln>
          <a:effectLst/>
        </c:spPr>
        <c:marker>
          <c:symbol val="none"/>
        </c:marker>
      </c:pivotFmt>
      <c:pivotFmt>
        <c:idx val="617"/>
        <c:spPr>
          <a:solidFill>
            <a:schemeClr val="accent2"/>
          </a:solidFill>
          <a:ln w="15875" cap="rnd">
            <a:solidFill>
              <a:schemeClr val="accent2"/>
            </a:solidFill>
            <a:round/>
          </a:ln>
          <a:effectLst/>
        </c:spPr>
        <c:marker>
          <c:symbol val="none"/>
        </c:marker>
      </c:pivotFmt>
      <c:pivotFmt>
        <c:idx val="618"/>
        <c:spPr>
          <a:solidFill>
            <a:schemeClr val="accent2"/>
          </a:solidFill>
          <a:ln w="15875" cap="rnd">
            <a:solidFill>
              <a:schemeClr val="accent2"/>
            </a:solidFill>
            <a:round/>
          </a:ln>
          <a:effectLst/>
        </c:spPr>
        <c:marker>
          <c:symbol val="none"/>
        </c:marker>
      </c:pivotFmt>
      <c:pivotFmt>
        <c:idx val="619"/>
        <c:spPr>
          <a:solidFill>
            <a:schemeClr val="accent2"/>
          </a:solidFill>
          <a:ln w="15875" cap="rnd">
            <a:solidFill>
              <a:schemeClr val="accent2"/>
            </a:solidFill>
            <a:prstDash val="sysDot"/>
            <a:round/>
          </a:ln>
          <a:effectLst/>
        </c:spPr>
        <c:marker>
          <c:symbol val="none"/>
        </c:marker>
      </c:pivotFmt>
    </c:pivotFmts>
    <c:plotArea>
      <c:layout>
        <c:manualLayout>
          <c:layoutTarget val="inner"/>
          <c:xMode val="edge"/>
          <c:yMode val="edge"/>
          <c:x val="5.6666468644280245E-2"/>
          <c:y val="0.10718107733884959"/>
          <c:w val="0.92372788150843932"/>
          <c:h val="0.7426079617861272"/>
        </c:manualLayout>
      </c:layout>
      <c:lineChart>
        <c:grouping val="standard"/>
        <c:varyColors val="0"/>
        <c:ser>
          <c:idx val="0"/>
          <c:order val="0"/>
          <c:tx>
            <c:strRef>
              <c:f>'Total Exp.'!$B$3:$B$4</c:f>
              <c:strCache>
                <c:ptCount val="1"/>
                <c:pt idx="0">
                  <c:v>Total</c:v>
                </c:pt>
              </c:strCache>
            </c:strRef>
          </c:tx>
          <c:spPr>
            <a:ln w="15875" cap="rnd">
              <a:solidFill>
                <a:schemeClr val="accent2"/>
              </a:solidFill>
              <a:round/>
            </a:ln>
            <a:effectLst/>
          </c:spPr>
          <c:marker>
            <c:symbol val="none"/>
          </c:marker>
          <c:dPt>
            <c:idx val="0"/>
            <c:marker>
              <c:symbol val="none"/>
            </c:marker>
            <c:bubble3D val="0"/>
            <c:spPr>
              <a:ln w="15875" cap="rnd">
                <a:solidFill>
                  <a:schemeClr val="accent2"/>
                </a:solidFill>
                <a:round/>
              </a:ln>
              <a:effectLst/>
            </c:spPr>
            <c:extLst>
              <c:ext xmlns:c16="http://schemas.microsoft.com/office/drawing/2014/chart" uri="{C3380CC4-5D6E-409C-BE32-E72D297353CC}">
                <c16:uniqueId val="{00000001-6FE1-4ACE-9B7B-9E6C56F0FDCF}"/>
              </c:ext>
            </c:extLst>
          </c:dPt>
          <c:dPt>
            <c:idx val="1"/>
            <c:marker>
              <c:symbol val="none"/>
            </c:marker>
            <c:bubble3D val="0"/>
            <c:spPr>
              <a:ln w="15875" cap="rnd">
                <a:solidFill>
                  <a:schemeClr val="accent2"/>
                </a:solidFill>
                <a:round/>
              </a:ln>
              <a:effectLst/>
            </c:spPr>
            <c:extLst>
              <c:ext xmlns:c16="http://schemas.microsoft.com/office/drawing/2014/chart" uri="{C3380CC4-5D6E-409C-BE32-E72D297353CC}">
                <c16:uniqueId val="{00000003-6FE1-4ACE-9B7B-9E6C56F0FDCF}"/>
              </c:ext>
            </c:extLst>
          </c:dPt>
          <c:dPt>
            <c:idx val="2"/>
            <c:marker>
              <c:symbol val="none"/>
            </c:marker>
            <c:bubble3D val="0"/>
            <c:spPr>
              <a:ln w="15875" cap="rnd">
                <a:solidFill>
                  <a:schemeClr val="accent2"/>
                </a:solidFill>
                <a:round/>
              </a:ln>
              <a:effectLst/>
            </c:spPr>
            <c:extLst>
              <c:ext xmlns:c16="http://schemas.microsoft.com/office/drawing/2014/chart" uri="{C3380CC4-5D6E-409C-BE32-E72D297353CC}">
                <c16:uniqueId val="{00000005-6FE1-4ACE-9B7B-9E6C56F0FDCF}"/>
              </c:ext>
            </c:extLst>
          </c:dPt>
          <c:dPt>
            <c:idx val="3"/>
            <c:marker>
              <c:symbol val="none"/>
            </c:marker>
            <c:bubble3D val="0"/>
            <c:spPr>
              <a:ln w="15875" cap="rnd">
                <a:solidFill>
                  <a:schemeClr val="accent2"/>
                </a:solidFill>
                <a:round/>
              </a:ln>
              <a:effectLst/>
            </c:spPr>
            <c:extLst>
              <c:ext xmlns:c16="http://schemas.microsoft.com/office/drawing/2014/chart" uri="{C3380CC4-5D6E-409C-BE32-E72D297353CC}">
                <c16:uniqueId val="{00000007-6FE1-4ACE-9B7B-9E6C56F0FDCF}"/>
              </c:ext>
            </c:extLst>
          </c:dPt>
          <c:dPt>
            <c:idx val="4"/>
            <c:marker>
              <c:symbol val="none"/>
            </c:marker>
            <c:bubble3D val="0"/>
            <c:spPr>
              <a:ln w="15875" cap="rnd">
                <a:solidFill>
                  <a:schemeClr val="accent2"/>
                </a:solidFill>
                <a:round/>
              </a:ln>
              <a:effectLst/>
            </c:spPr>
            <c:extLst>
              <c:ext xmlns:c16="http://schemas.microsoft.com/office/drawing/2014/chart" uri="{C3380CC4-5D6E-409C-BE32-E72D297353CC}">
                <c16:uniqueId val="{00000009-6FE1-4ACE-9B7B-9E6C56F0FDCF}"/>
              </c:ext>
            </c:extLst>
          </c:dPt>
          <c:dPt>
            <c:idx val="5"/>
            <c:marker>
              <c:symbol val="none"/>
            </c:marker>
            <c:bubble3D val="0"/>
            <c:spPr>
              <a:ln w="15875" cap="rnd">
                <a:solidFill>
                  <a:schemeClr val="accent2"/>
                </a:solidFill>
                <a:round/>
              </a:ln>
              <a:effectLst/>
            </c:spPr>
            <c:extLst>
              <c:ext xmlns:c16="http://schemas.microsoft.com/office/drawing/2014/chart" uri="{C3380CC4-5D6E-409C-BE32-E72D297353CC}">
                <c16:uniqueId val="{0000000B-6FE1-4ACE-9B7B-9E6C56F0FDCF}"/>
              </c:ext>
            </c:extLst>
          </c:dPt>
          <c:dPt>
            <c:idx val="6"/>
            <c:marker>
              <c:symbol val="none"/>
            </c:marker>
            <c:bubble3D val="0"/>
            <c:spPr>
              <a:ln w="15875" cap="rnd">
                <a:solidFill>
                  <a:schemeClr val="accent2"/>
                </a:solidFill>
                <a:round/>
              </a:ln>
              <a:effectLst/>
            </c:spPr>
            <c:extLst>
              <c:ext xmlns:c16="http://schemas.microsoft.com/office/drawing/2014/chart" uri="{C3380CC4-5D6E-409C-BE32-E72D297353CC}">
                <c16:uniqueId val="{0000000D-6FE1-4ACE-9B7B-9E6C56F0FDCF}"/>
              </c:ext>
            </c:extLst>
          </c:dPt>
          <c:dPt>
            <c:idx val="7"/>
            <c:marker>
              <c:symbol val="none"/>
            </c:marker>
            <c:bubble3D val="0"/>
            <c:spPr>
              <a:ln w="15875" cap="rnd">
                <a:solidFill>
                  <a:schemeClr val="accent2"/>
                </a:solidFill>
                <a:round/>
              </a:ln>
              <a:effectLst/>
            </c:spPr>
            <c:extLst>
              <c:ext xmlns:c16="http://schemas.microsoft.com/office/drawing/2014/chart" uri="{C3380CC4-5D6E-409C-BE32-E72D297353CC}">
                <c16:uniqueId val="{0000000F-6FE1-4ACE-9B7B-9E6C56F0FDCF}"/>
              </c:ext>
            </c:extLst>
          </c:dPt>
          <c:dPt>
            <c:idx val="8"/>
            <c:marker>
              <c:symbol val="none"/>
            </c:marker>
            <c:bubble3D val="0"/>
            <c:spPr>
              <a:ln w="15875" cap="rnd">
                <a:solidFill>
                  <a:schemeClr val="accent2"/>
                </a:solidFill>
                <a:round/>
              </a:ln>
              <a:effectLst/>
            </c:spPr>
            <c:extLst>
              <c:ext xmlns:c16="http://schemas.microsoft.com/office/drawing/2014/chart" uri="{C3380CC4-5D6E-409C-BE32-E72D297353CC}">
                <c16:uniqueId val="{00000011-6FE1-4ACE-9B7B-9E6C56F0FDCF}"/>
              </c:ext>
            </c:extLst>
          </c:dPt>
          <c:dPt>
            <c:idx val="9"/>
            <c:marker>
              <c:symbol val="none"/>
            </c:marker>
            <c:bubble3D val="0"/>
            <c:spPr>
              <a:ln w="15875" cap="rnd">
                <a:solidFill>
                  <a:schemeClr val="accent2"/>
                </a:solidFill>
                <a:round/>
              </a:ln>
              <a:effectLst/>
            </c:spPr>
            <c:extLst>
              <c:ext xmlns:c16="http://schemas.microsoft.com/office/drawing/2014/chart" uri="{C3380CC4-5D6E-409C-BE32-E72D297353CC}">
                <c16:uniqueId val="{00000013-6FE1-4ACE-9B7B-9E6C56F0FDCF}"/>
              </c:ext>
            </c:extLst>
          </c:dPt>
          <c:dPt>
            <c:idx val="10"/>
            <c:marker>
              <c:symbol val="none"/>
            </c:marker>
            <c:bubble3D val="0"/>
            <c:spPr>
              <a:ln w="15875" cap="rnd">
                <a:solidFill>
                  <a:schemeClr val="accent2"/>
                </a:solidFill>
                <a:round/>
              </a:ln>
              <a:effectLst/>
            </c:spPr>
            <c:extLst>
              <c:ext xmlns:c16="http://schemas.microsoft.com/office/drawing/2014/chart" uri="{C3380CC4-5D6E-409C-BE32-E72D297353CC}">
                <c16:uniqueId val="{00000015-6FE1-4ACE-9B7B-9E6C56F0FDCF}"/>
              </c:ext>
            </c:extLst>
          </c:dPt>
          <c:dPt>
            <c:idx val="11"/>
            <c:marker>
              <c:symbol val="none"/>
            </c:marker>
            <c:bubble3D val="0"/>
            <c:spPr>
              <a:ln w="15875" cap="rnd">
                <a:solidFill>
                  <a:schemeClr val="accent2"/>
                </a:solidFill>
                <a:round/>
              </a:ln>
              <a:effectLst/>
            </c:spPr>
            <c:extLst>
              <c:ext xmlns:c16="http://schemas.microsoft.com/office/drawing/2014/chart" uri="{C3380CC4-5D6E-409C-BE32-E72D297353CC}">
                <c16:uniqueId val="{00000017-6FE1-4ACE-9B7B-9E6C56F0FDCF}"/>
              </c:ext>
            </c:extLst>
          </c:dPt>
          <c:dPt>
            <c:idx val="12"/>
            <c:marker>
              <c:symbol val="none"/>
            </c:marker>
            <c:bubble3D val="0"/>
            <c:spPr>
              <a:ln w="15875" cap="rnd">
                <a:solidFill>
                  <a:schemeClr val="accent2"/>
                </a:solidFill>
                <a:round/>
              </a:ln>
              <a:effectLst/>
            </c:spPr>
            <c:extLst>
              <c:ext xmlns:c16="http://schemas.microsoft.com/office/drawing/2014/chart" uri="{C3380CC4-5D6E-409C-BE32-E72D297353CC}">
                <c16:uniqueId val="{00000019-6FE1-4ACE-9B7B-9E6C56F0FDCF}"/>
              </c:ext>
            </c:extLst>
          </c:dPt>
          <c:dPt>
            <c:idx val="13"/>
            <c:marker>
              <c:symbol val="none"/>
            </c:marker>
            <c:bubble3D val="0"/>
            <c:spPr>
              <a:ln w="15875" cap="rnd">
                <a:solidFill>
                  <a:schemeClr val="accent2"/>
                </a:solidFill>
                <a:round/>
              </a:ln>
              <a:effectLst/>
            </c:spPr>
            <c:extLst>
              <c:ext xmlns:c16="http://schemas.microsoft.com/office/drawing/2014/chart" uri="{C3380CC4-5D6E-409C-BE32-E72D297353CC}">
                <c16:uniqueId val="{0000001B-6FE1-4ACE-9B7B-9E6C56F0FDCF}"/>
              </c:ext>
            </c:extLst>
          </c:dPt>
          <c:dPt>
            <c:idx val="14"/>
            <c:marker>
              <c:symbol val="none"/>
            </c:marker>
            <c:bubble3D val="0"/>
            <c:spPr>
              <a:ln w="15875" cap="rnd">
                <a:solidFill>
                  <a:schemeClr val="accent2"/>
                </a:solidFill>
                <a:round/>
              </a:ln>
              <a:effectLst/>
            </c:spPr>
            <c:extLst>
              <c:ext xmlns:c16="http://schemas.microsoft.com/office/drawing/2014/chart" uri="{C3380CC4-5D6E-409C-BE32-E72D297353CC}">
                <c16:uniqueId val="{0000001D-6FE1-4ACE-9B7B-9E6C56F0FDCF}"/>
              </c:ext>
            </c:extLst>
          </c:dPt>
          <c:dPt>
            <c:idx val="15"/>
            <c:marker>
              <c:symbol val="none"/>
            </c:marker>
            <c:bubble3D val="0"/>
            <c:spPr>
              <a:ln w="15875" cap="rnd">
                <a:solidFill>
                  <a:schemeClr val="accent2"/>
                </a:solidFill>
                <a:round/>
              </a:ln>
              <a:effectLst/>
            </c:spPr>
            <c:extLst>
              <c:ext xmlns:c16="http://schemas.microsoft.com/office/drawing/2014/chart" uri="{C3380CC4-5D6E-409C-BE32-E72D297353CC}">
                <c16:uniqueId val="{0000001F-6FE1-4ACE-9B7B-9E6C56F0FDCF}"/>
              </c:ext>
            </c:extLst>
          </c:dPt>
          <c:dPt>
            <c:idx val="16"/>
            <c:marker>
              <c:symbol val="none"/>
            </c:marker>
            <c:bubble3D val="0"/>
            <c:spPr>
              <a:ln w="15875" cap="rnd">
                <a:solidFill>
                  <a:schemeClr val="accent2"/>
                </a:solidFill>
                <a:round/>
              </a:ln>
              <a:effectLst/>
            </c:spPr>
            <c:extLst>
              <c:ext xmlns:c16="http://schemas.microsoft.com/office/drawing/2014/chart" uri="{C3380CC4-5D6E-409C-BE32-E72D297353CC}">
                <c16:uniqueId val="{00000021-6FE1-4ACE-9B7B-9E6C56F0FDCF}"/>
              </c:ext>
            </c:extLst>
          </c:dPt>
          <c:dPt>
            <c:idx val="17"/>
            <c:marker>
              <c:symbol val="none"/>
            </c:marker>
            <c:bubble3D val="0"/>
            <c:spPr>
              <a:ln w="15875" cap="rnd">
                <a:solidFill>
                  <a:schemeClr val="accent2"/>
                </a:solidFill>
                <a:round/>
              </a:ln>
              <a:effectLst/>
            </c:spPr>
            <c:extLst>
              <c:ext xmlns:c16="http://schemas.microsoft.com/office/drawing/2014/chart" uri="{C3380CC4-5D6E-409C-BE32-E72D297353CC}">
                <c16:uniqueId val="{00000023-6FE1-4ACE-9B7B-9E6C56F0FDCF}"/>
              </c:ext>
            </c:extLst>
          </c:dPt>
          <c:dPt>
            <c:idx val="18"/>
            <c:marker>
              <c:symbol val="none"/>
            </c:marker>
            <c:bubble3D val="0"/>
            <c:spPr>
              <a:ln w="15875" cap="rnd">
                <a:solidFill>
                  <a:schemeClr val="accent2"/>
                </a:solidFill>
                <a:round/>
              </a:ln>
              <a:effectLst/>
            </c:spPr>
            <c:extLst>
              <c:ext xmlns:c16="http://schemas.microsoft.com/office/drawing/2014/chart" uri="{C3380CC4-5D6E-409C-BE32-E72D297353CC}">
                <c16:uniqueId val="{00000025-6FE1-4ACE-9B7B-9E6C56F0FDCF}"/>
              </c:ext>
            </c:extLst>
          </c:dPt>
          <c:dPt>
            <c:idx val="19"/>
            <c:marker>
              <c:symbol val="none"/>
            </c:marker>
            <c:bubble3D val="0"/>
            <c:spPr>
              <a:ln w="15875" cap="rnd">
                <a:solidFill>
                  <a:schemeClr val="accent2"/>
                </a:solidFill>
                <a:round/>
              </a:ln>
              <a:effectLst/>
            </c:spPr>
            <c:extLst>
              <c:ext xmlns:c16="http://schemas.microsoft.com/office/drawing/2014/chart" uri="{C3380CC4-5D6E-409C-BE32-E72D297353CC}">
                <c16:uniqueId val="{00000027-6FE1-4ACE-9B7B-9E6C56F0FDCF}"/>
              </c:ext>
            </c:extLst>
          </c:dPt>
          <c:dPt>
            <c:idx val="20"/>
            <c:marker>
              <c:symbol val="none"/>
            </c:marker>
            <c:bubble3D val="0"/>
            <c:spPr>
              <a:ln w="15875" cap="rnd">
                <a:solidFill>
                  <a:schemeClr val="accent2"/>
                </a:solidFill>
                <a:round/>
              </a:ln>
              <a:effectLst/>
            </c:spPr>
            <c:extLst>
              <c:ext xmlns:c16="http://schemas.microsoft.com/office/drawing/2014/chart" uri="{C3380CC4-5D6E-409C-BE32-E72D297353CC}">
                <c16:uniqueId val="{00000029-6FE1-4ACE-9B7B-9E6C56F0FDCF}"/>
              </c:ext>
            </c:extLst>
          </c:dPt>
          <c:dPt>
            <c:idx val="21"/>
            <c:marker>
              <c:symbol val="none"/>
            </c:marker>
            <c:bubble3D val="0"/>
            <c:spPr>
              <a:ln w="15875" cap="rnd">
                <a:solidFill>
                  <a:schemeClr val="accent2"/>
                </a:solidFill>
                <a:round/>
              </a:ln>
              <a:effectLst/>
            </c:spPr>
            <c:extLst>
              <c:ext xmlns:c16="http://schemas.microsoft.com/office/drawing/2014/chart" uri="{C3380CC4-5D6E-409C-BE32-E72D297353CC}">
                <c16:uniqueId val="{0000002B-6FE1-4ACE-9B7B-9E6C56F0FDCF}"/>
              </c:ext>
            </c:extLst>
          </c:dPt>
          <c:dLbls>
            <c:dLbl>
              <c:idx val="21"/>
              <c:layout>
                <c:manualLayout>
                  <c:x val="-2.1433673076741325E-2"/>
                  <c:y val="-0.22245762711864406"/>
                </c:manualLayout>
              </c:layout>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accent2"/>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2B-6FE1-4ACE-9B7B-9E6C56F0FDCF}"/>
                </c:ext>
              </c:extLst>
            </c:dLbl>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showLeaderLines val="1"/>
                <c15:leaderLines>
                  <c:spPr>
                    <a:ln w="25400" cap="flat" cmpd="sng" algn="ctr">
                      <a:solidFill>
                        <a:schemeClr val="accent2"/>
                      </a:solidFill>
                      <a:round/>
                      <a:headEnd type="triangle"/>
                      <a:tailEnd type="none"/>
                    </a:ln>
                    <a:effectLst/>
                  </c:spPr>
                </c15:leaderLines>
              </c:ext>
            </c:extLst>
          </c:dLbls>
          <c:cat>
            <c:strRef>
              <c:f>'Total Exp.'!$A$5:$A$26</c:f>
              <c:strCache>
                <c:ptCount val="22"/>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strCache>
            </c:strRef>
          </c:cat>
          <c:val>
            <c:numRef>
              <c:f>'Total Exp.'!$B$5:$B$26</c:f>
              <c:numCache>
                <c:formatCode>#,##0</c:formatCode>
                <c:ptCount val="22"/>
                <c:pt idx="0">
                  <c:v>596562940</c:v>
                </c:pt>
                <c:pt idx="1">
                  <c:v>651502265</c:v>
                </c:pt>
                <c:pt idx="2">
                  <c:v>677489237</c:v>
                </c:pt>
                <c:pt idx="3">
                  <c:v>804599102</c:v>
                </c:pt>
                <c:pt idx="4">
                  <c:v>993228166</c:v>
                </c:pt>
                <c:pt idx="5">
                  <c:v>1030381102</c:v>
                </c:pt>
                <c:pt idx="6">
                  <c:v>882046407</c:v>
                </c:pt>
                <c:pt idx="7">
                  <c:v>549176236</c:v>
                </c:pt>
                <c:pt idx="8">
                  <c:v>397367971</c:v>
                </c:pt>
                <c:pt idx="9">
                  <c:v>384785950</c:v>
                </c:pt>
                <c:pt idx="10">
                  <c:v>416597872</c:v>
                </c:pt>
                <c:pt idx="11">
                  <c:v>458075993</c:v>
                </c:pt>
                <c:pt idx="12">
                  <c:v>524242530</c:v>
                </c:pt>
                <c:pt idx="13">
                  <c:v>562693185</c:v>
                </c:pt>
                <c:pt idx="14">
                  <c:v>549965797</c:v>
                </c:pt>
                <c:pt idx="15">
                  <c:v>479474879</c:v>
                </c:pt>
                <c:pt idx="16">
                  <c:v>549536295</c:v>
                </c:pt>
                <c:pt idx="17">
                  <c:v>513803128.40961432</c:v>
                </c:pt>
                <c:pt idx="18">
                  <c:v>584586158.57372546</c:v>
                </c:pt>
                <c:pt idx="19">
                  <c:v>532373193.06427503</c:v>
                </c:pt>
                <c:pt idx="20">
                  <c:v>441455288.2620706</c:v>
                </c:pt>
                <c:pt idx="21">
                  <c:v>472498262.22898299</c:v>
                </c:pt>
              </c:numCache>
            </c:numRef>
          </c:val>
          <c:smooth val="0"/>
          <c:extLst>
            <c:ext xmlns:c16="http://schemas.microsoft.com/office/drawing/2014/chart" uri="{C3380CC4-5D6E-409C-BE32-E72D297353CC}">
              <c16:uniqueId val="{0000002C-6FE1-4ACE-9B7B-9E6C56F0FDCF}"/>
            </c:ext>
          </c:extLst>
        </c:ser>
        <c:ser>
          <c:idx val="1"/>
          <c:order val="1"/>
          <c:tx>
            <c:strRef>
              <c:f>'Total Exp.'!$C$3:$C$4</c:f>
              <c:strCache>
                <c:ptCount val="1"/>
                <c:pt idx="0">
                  <c:v>Utilities</c:v>
                </c:pt>
              </c:strCache>
            </c:strRef>
          </c:tx>
          <c:spPr>
            <a:ln w="15875" cap="rnd">
              <a:solidFill>
                <a:schemeClr val="accent4"/>
              </a:solidFill>
              <a:round/>
            </a:ln>
            <a:effectLst/>
          </c:spPr>
          <c:marker>
            <c:symbol val="none"/>
          </c:marker>
          <c:cat>
            <c:strRef>
              <c:f>'Total Exp.'!$A$5:$A$26</c:f>
              <c:strCache>
                <c:ptCount val="22"/>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strCache>
            </c:strRef>
          </c:cat>
          <c:val>
            <c:numRef>
              <c:f>'Total Exp.'!$C$5:$C$26</c:f>
              <c:numCache>
                <c:formatCode>#,##0</c:formatCode>
                <c:ptCount val="22"/>
                <c:pt idx="0">
                  <c:v>371339393</c:v>
                </c:pt>
                <c:pt idx="1">
                  <c:v>397850645</c:v>
                </c:pt>
                <c:pt idx="2">
                  <c:v>438884980</c:v>
                </c:pt>
                <c:pt idx="3">
                  <c:v>536532721</c:v>
                </c:pt>
                <c:pt idx="4">
                  <c:v>701324089</c:v>
                </c:pt>
                <c:pt idx="5">
                  <c:v>726894614</c:v>
                </c:pt>
                <c:pt idx="6">
                  <c:v>554049305</c:v>
                </c:pt>
                <c:pt idx="7">
                  <c:v>264137379</c:v>
                </c:pt>
                <c:pt idx="8">
                  <c:v>224929030</c:v>
                </c:pt>
                <c:pt idx="9">
                  <c:v>236423050</c:v>
                </c:pt>
                <c:pt idx="10">
                  <c:v>271091370</c:v>
                </c:pt>
                <c:pt idx="11">
                  <c:v>294102836</c:v>
                </c:pt>
                <c:pt idx="12">
                  <c:v>352236775</c:v>
                </c:pt>
                <c:pt idx="13">
                  <c:v>351567741</c:v>
                </c:pt>
                <c:pt idx="14">
                  <c:v>329242703</c:v>
                </c:pt>
                <c:pt idx="15">
                  <c:v>297504934</c:v>
                </c:pt>
                <c:pt idx="16">
                  <c:v>347078946</c:v>
                </c:pt>
                <c:pt idx="17">
                  <c:v>330860548.40961432</c:v>
                </c:pt>
                <c:pt idx="18">
                  <c:v>379973978.8400045</c:v>
                </c:pt>
                <c:pt idx="19">
                  <c:v>317504397.56231678</c:v>
                </c:pt>
                <c:pt idx="20">
                  <c:v>264644590.63130295</c:v>
                </c:pt>
                <c:pt idx="21">
                  <c:v>292998933.60184956</c:v>
                </c:pt>
              </c:numCache>
            </c:numRef>
          </c:val>
          <c:smooth val="0"/>
          <c:extLst>
            <c:ext xmlns:c16="http://schemas.microsoft.com/office/drawing/2014/chart" uri="{C3380CC4-5D6E-409C-BE32-E72D297353CC}">
              <c16:uniqueId val="{0000002D-6FE1-4ACE-9B7B-9E6C56F0FDCF}"/>
            </c:ext>
          </c:extLst>
        </c:ser>
        <c:ser>
          <c:idx val="2"/>
          <c:order val="2"/>
          <c:tx>
            <c:strRef>
              <c:f>'Total Exp.'!$D$3:$D$4</c:f>
              <c:strCache>
                <c:ptCount val="1"/>
                <c:pt idx="0">
                  <c:v>Supplies</c:v>
                </c:pt>
              </c:strCache>
            </c:strRef>
          </c:tx>
          <c:spPr>
            <a:ln w="15875" cap="rnd">
              <a:solidFill>
                <a:schemeClr val="accent6"/>
              </a:solidFill>
              <a:round/>
            </a:ln>
            <a:effectLst/>
          </c:spPr>
          <c:marker>
            <c:symbol val="none"/>
          </c:marker>
          <c:cat>
            <c:strRef>
              <c:f>'Total Exp.'!$A$5:$A$26</c:f>
              <c:strCache>
                <c:ptCount val="22"/>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strCache>
            </c:strRef>
          </c:cat>
          <c:val>
            <c:numRef>
              <c:f>'Total Exp.'!$D$5:$D$26</c:f>
              <c:numCache>
                <c:formatCode>#,##0</c:formatCode>
                <c:ptCount val="22"/>
                <c:pt idx="0">
                  <c:v>371339393</c:v>
                </c:pt>
                <c:pt idx="1">
                  <c:v>397850645</c:v>
                </c:pt>
                <c:pt idx="2">
                  <c:v>438884980</c:v>
                </c:pt>
                <c:pt idx="3">
                  <c:v>536532721</c:v>
                </c:pt>
                <c:pt idx="4">
                  <c:v>701324089</c:v>
                </c:pt>
                <c:pt idx="5">
                  <c:v>726894614</c:v>
                </c:pt>
                <c:pt idx="6">
                  <c:v>554049305</c:v>
                </c:pt>
                <c:pt idx="7">
                  <c:v>264137379</c:v>
                </c:pt>
                <c:pt idx="8">
                  <c:v>224929030</c:v>
                </c:pt>
                <c:pt idx="9">
                  <c:v>236423050</c:v>
                </c:pt>
                <c:pt idx="10">
                  <c:v>271091370</c:v>
                </c:pt>
                <c:pt idx="11">
                  <c:v>294102836</c:v>
                </c:pt>
                <c:pt idx="12">
                  <c:v>352236775</c:v>
                </c:pt>
                <c:pt idx="13">
                  <c:v>351567741</c:v>
                </c:pt>
                <c:pt idx="14">
                  <c:v>329242703</c:v>
                </c:pt>
                <c:pt idx="15">
                  <c:v>297504934</c:v>
                </c:pt>
                <c:pt idx="16">
                  <c:v>342222700</c:v>
                </c:pt>
                <c:pt idx="17">
                  <c:v>265953258.24961436</c:v>
                </c:pt>
                <c:pt idx="18">
                  <c:v>307250689.59005803</c:v>
                </c:pt>
                <c:pt idx="19">
                  <c:v>287578535.08231699</c:v>
                </c:pt>
                <c:pt idx="20">
                  <c:v>234992398.491303</c:v>
                </c:pt>
                <c:pt idx="21">
                  <c:v>229278705.33184999</c:v>
                </c:pt>
              </c:numCache>
            </c:numRef>
          </c:val>
          <c:smooth val="0"/>
          <c:extLst>
            <c:ext xmlns:c16="http://schemas.microsoft.com/office/drawing/2014/chart" uri="{C3380CC4-5D6E-409C-BE32-E72D297353CC}">
              <c16:uniqueId val="{0000002E-6FE1-4ACE-9B7B-9E6C56F0FDCF}"/>
            </c:ext>
          </c:extLst>
        </c:ser>
        <c:ser>
          <c:idx val="3"/>
          <c:order val="3"/>
          <c:tx>
            <c:strRef>
              <c:f>'Total Exp.'!$E$3:$E$4</c:f>
              <c:strCache>
                <c:ptCount val="1"/>
                <c:pt idx="0">
                  <c:v>Services</c:v>
                </c:pt>
              </c:strCache>
            </c:strRef>
          </c:tx>
          <c:spPr>
            <a:ln w="15875" cap="rnd">
              <a:solidFill>
                <a:schemeClr val="accent2">
                  <a:lumMod val="60000"/>
                </a:schemeClr>
              </a:solidFill>
              <a:round/>
            </a:ln>
            <a:effectLst/>
          </c:spPr>
          <c:marker>
            <c:symbol val="none"/>
          </c:marker>
          <c:cat>
            <c:strRef>
              <c:f>'Total Exp.'!$A$5:$A$26</c:f>
              <c:strCache>
                <c:ptCount val="22"/>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strCache>
            </c:strRef>
          </c:cat>
          <c:val>
            <c:numRef>
              <c:f>'Total Exp.'!$E$5:$E$26</c:f>
              <c:numCache>
                <c:formatCode>#,##0</c:formatCode>
                <c:ptCount val="22"/>
                <c:pt idx="0">
                  <c:v>157959972</c:v>
                </c:pt>
                <c:pt idx="1">
                  <c:v>172196998</c:v>
                </c:pt>
                <c:pt idx="2">
                  <c:v>138170803</c:v>
                </c:pt>
                <c:pt idx="3">
                  <c:v>151150390</c:v>
                </c:pt>
                <c:pt idx="4">
                  <c:v>171871167</c:v>
                </c:pt>
                <c:pt idx="5">
                  <c:v>171124369</c:v>
                </c:pt>
                <c:pt idx="6">
                  <c:v>199763560</c:v>
                </c:pt>
                <c:pt idx="7">
                  <c:v>181324485</c:v>
                </c:pt>
                <c:pt idx="8">
                  <c:v>108509000</c:v>
                </c:pt>
                <c:pt idx="9">
                  <c:v>105747000</c:v>
                </c:pt>
                <c:pt idx="10">
                  <c:v>106663000</c:v>
                </c:pt>
                <c:pt idx="11">
                  <c:v>122164271</c:v>
                </c:pt>
                <c:pt idx="12">
                  <c:v>130558377</c:v>
                </c:pt>
                <c:pt idx="13">
                  <c:v>166390502</c:v>
                </c:pt>
                <c:pt idx="14">
                  <c:v>159408925</c:v>
                </c:pt>
                <c:pt idx="15">
                  <c:v>126378183</c:v>
                </c:pt>
                <c:pt idx="16">
                  <c:v>147272122</c:v>
                </c:pt>
                <c:pt idx="17">
                  <c:v>142731742</c:v>
                </c:pt>
                <c:pt idx="18">
                  <c:v>146758912.52371499</c:v>
                </c:pt>
                <c:pt idx="19">
                  <c:v>167528496.05199999</c:v>
                </c:pt>
                <c:pt idx="20">
                  <c:v>131216676.397157</c:v>
                </c:pt>
                <c:pt idx="21">
                  <c:v>133357502.449983</c:v>
                </c:pt>
              </c:numCache>
            </c:numRef>
          </c:val>
          <c:smooth val="0"/>
          <c:extLst>
            <c:ext xmlns:c16="http://schemas.microsoft.com/office/drawing/2014/chart" uri="{C3380CC4-5D6E-409C-BE32-E72D297353CC}">
              <c16:uniqueId val="{0000002F-6FE1-4ACE-9B7B-9E6C56F0FDCF}"/>
            </c:ext>
          </c:extLst>
        </c:ser>
        <c:ser>
          <c:idx val="4"/>
          <c:order val="4"/>
          <c:tx>
            <c:strRef>
              <c:f>'Total Exp.'!$F$3:$F$4</c:f>
              <c:strCache>
                <c:ptCount val="1"/>
                <c:pt idx="0">
                  <c:v>Teams</c:v>
                </c:pt>
              </c:strCache>
            </c:strRef>
          </c:tx>
          <c:spPr>
            <a:ln w="15875" cap="rnd">
              <a:solidFill>
                <a:schemeClr val="accent4">
                  <a:lumMod val="60000"/>
                </a:schemeClr>
              </a:solidFill>
              <a:round/>
            </a:ln>
            <a:effectLst/>
          </c:spPr>
          <c:marker>
            <c:symbol val="none"/>
          </c:marker>
          <c:cat>
            <c:strRef>
              <c:f>'Total Exp.'!$A$5:$A$26</c:f>
              <c:strCache>
                <c:ptCount val="22"/>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strCache>
            </c:strRef>
          </c:cat>
          <c:val>
            <c:numRef>
              <c:f>'Total Exp.'!$F$5:$F$26</c:f>
              <c:numCache>
                <c:formatCode>#,##0</c:formatCode>
                <c:ptCount val="22"/>
                <c:pt idx="0">
                  <c:v>67263575</c:v>
                </c:pt>
                <c:pt idx="1">
                  <c:v>81454622</c:v>
                </c:pt>
                <c:pt idx="2">
                  <c:v>100433454</c:v>
                </c:pt>
                <c:pt idx="3">
                  <c:v>116915991</c:v>
                </c:pt>
                <c:pt idx="4">
                  <c:v>120032910</c:v>
                </c:pt>
                <c:pt idx="5">
                  <c:v>132362119</c:v>
                </c:pt>
                <c:pt idx="6">
                  <c:v>128233542</c:v>
                </c:pt>
                <c:pt idx="7">
                  <c:v>103714372</c:v>
                </c:pt>
                <c:pt idx="8">
                  <c:v>63929941</c:v>
                </c:pt>
                <c:pt idx="9">
                  <c:v>42615900</c:v>
                </c:pt>
                <c:pt idx="10">
                  <c:v>38843502</c:v>
                </c:pt>
                <c:pt idx="11">
                  <c:v>41808886</c:v>
                </c:pt>
                <c:pt idx="12">
                  <c:v>41447378</c:v>
                </c:pt>
                <c:pt idx="13">
                  <c:v>44734942</c:v>
                </c:pt>
                <c:pt idx="14">
                  <c:v>61314169</c:v>
                </c:pt>
                <c:pt idx="15">
                  <c:v>55591762</c:v>
                </c:pt>
                <c:pt idx="16">
                  <c:v>55185227</c:v>
                </c:pt>
                <c:pt idx="17">
                  <c:v>40210838</c:v>
                </c:pt>
                <c:pt idx="18">
                  <c:v>57853267.210005999</c:v>
                </c:pt>
                <c:pt idx="19">
                  <c:v>47340299.449958265</c:v>
                </c:pt>
                <c:pt idx="20">
                  <c:v>45594021.233610645</c:v>
                </c:pt>
                <c:pt idx="21">
                  <c:v>46141826.177150436</c:v>
                </c:pt>
              </c:numCache>
            </c:numRef>
          </c:val>
          <c:smooth val="0"/>
          <c:extLst>
            <c:ext xmlns:c16="http://schemas.microsoft.com/office/drawing/2014/chart" uri="{C3380CC4-5D6E-409C-BE32-E72D297353CC}">
              <c16:uniqueId val="{00000030-6FE1-4ACE-9B7B-9E6C56F0FDCF}"/>
            </c:ext>
          </c:extLst>
        </c:ser>
        <c:ser>
          <c:idx val="5"/>
          <c:order val="5"/>
          <c:tx>
            <c:strRef>
              <c:f>'Total Exp.'!$G$3:$G$4</c:f>
              <c:strCache>
                <c:ptCount val="1"/>
                <c:pt idx="0">
                  <c:v>Long-term average</c:v>
                </c:pt>
              </c:strCache>
            </c:strRef>
          </c:tx>
          <c:spPr>
            <a:ln w="15875" cap="rnd">
              <a:solidFill>
                <a:schemeClr val="accent6">
                  <a:lumMod val="60000"/>
                </a:schemeClr>
              </a:solidFill>
              <a:prstDash val="sysDot"/>
              <a:round/>
            </a:ln>
            <a:effectLst/>
          </c:spPr>
          <c:marker>
            <c:symbol val="none"/>
          </c:marker>
          <c:cat>
            <c:strRef>
              <c:f>'Total Exp.'!$A$5:$A$26</c:f>
              <c:strCache>
                <c:ptCount val="22"/>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strCache>
            </c:strRef>
          </c:cat>
          <c:val>
            <c:numRef>
              <c:f>'Total Exp.'!$G$5:$G$26</c:f>
              <c:numCache>
                <c:formatCode>#,##0</c:formatCode>
                <c:ptCount val="22"/>
                <c:pt idx="0">
                  <c:v>500000000</c:v>
                </c:pt>
                <c:pt idx="1">
                  <c:v>500000000</c:v>
                </c:pt>
                <c:pt idx="2">
                  <c:v>500000000</c:v>
                </c:pt>
                <c:pt idx="3">
                  <c:v>500000000</c:v>
                </c:pt>
                <c:pt idx="4">
                  <c:v>500000000</c:v>
                </c:pt>
                <c:pt idx="5">
                  <c:v>500000000</c:v>
                </c:pt>
                <c:pt idx="6">
                  <c:v>500000000</c:v>
                </c:pt>
                <c:pt idx="7">
                  <c:v>500000000</c:v>
                </c:pt>
                <c:pt idx="8">
                  <c:v>500000000</c:v>
                </c:pt>
                <c:pt idx="9">
                  <c:v>500000000</c:v>
                </c:pt>
                <c:pt idx="10">
                  <c:v>500000000</c:v>
                </c:pt>
                <c:pt idx="11">
                  <c:v>500000000</c:v>
                </c:pt>
                <c:pt idx="12">
                  <c:v>500000000</c:v>
                </c:pt>
                <c:pt idx="13">
                  <c:v>500000000</c:v>
                </c:pt>
                <c:pt idx="14">
                  <c:v>500000000</c:v>
                </c:pt>
                <c:pt idx="15">
                  <c:v>500000000</c:v>
                </c:pt>
                <c:pt idx="16">
                  <c:v>500000000</c:v>
                </c:pt>
                <c:pt idx="17">
                  <c:v>500000000</c:v>
                </c:pt>
                <c:pt idx="18">
                  <c:v>500000000</c:v>
                </c:pt>
                <c:pt idx="19">
                  <c:v>500000000</c:v>
                </c:pt>
                <c:pt idx="20">
                  <c:v>500000000</c:v>
                </c:pt>
                <c:pt idx="21">
                  <c:v>500000000</c:v>
                </c:pt>
              </c:numCache>
            </c:numRef>
          </c:val>
          <c:smooth val="0"/>
          <c:extLst>
            <c:ext xmlns:c16="http://schemas.microsoft.com/office/drawing/2014/chart" uri="{C3380CC4-5D6E-409C-BE32-E72D297353CC}">
              <c16:uniqueId val="{00000031-6FE1-4ACE-9B7B-9E6C56F0FDCF}"/>
            </c:ext>
          </c:extLst>
        </c:ser>
        <c:dLbls>
          <c:showLegendKey val="0"/>
          <c:showVal val="0"/>
          <c:showCatName val="0"/>
          <c:showSerName val="0"/>
          <c:showPercent val="0"/>
          <c:showBubbleSize val="0"/>
        </c:dLbls>
        <c:smooth val="0"/>
        <c:axId val="793346160"/>
        <c:axId val="793348128"/>
      </c:lineChart>
      <c:catAx>
        <c:axId val="793346160"/>
        <c:scaling>
          <c:orientation val="minMax"/>
        </c:scaling>
        <c:delete val="0"/>
        <c:axPos val="b"/>
        <c:title>
          <c:tx>
            <c:rich>
              <a:bodyPr rot="0" spcFirstLastPara="1" vertOverflow="ellipsis" vert="horz" wrap="square" anchor="ctr" anchorCtr="1"/>
              <a:lstStyle/>
              <a:p>
                <a:pPr rtl="0">
                  <a:defRPr sz="900" b="1" i="0" u="none" strike="noStrike" kern="1200" baseline="0">
                    <a:solidFill>
                      <a:schemeClr val="tx1">
                        <a:lumMod val="65000"/>
                        <a:lumOff val="35000"/>
                      </a:schemeClr>
                    </a:solidFill>
                    <a:latin typeface="+mn-lt"/>
                    <a:ea typeface="+mn-ea"/>
                    <a:cs typeface="+mn-cs"/>
                  </a:defRPr>
                </a:pPr>
                <a:r>
                  <a:rPr lang="en-US"/>
                  <a:t>Year</a:t>
                </a:r>
              </a:p>
            </c:rich>
          </c:tx>
          <c:layout>
            <c:manualLayout>
              <c:xMode val="edge"/>
              <c:yMode val="edge"/>
              <c:x val="0.51314311709337102"/>
              <c:y val="0.89091863517060366"/>
            </c:manualLayout>
          </c:layout>
          <c:overlay val="0"/>
          <c:spPr>
            <a:noFill/>
            <a:ln>
              <a:noFill/>
            </a:ln>
            <a:effectLst/>
          </c:spPr>
          <c:txPr>
            <a:bodyPr rot="0" spcFirstLastPara="1" vertOverflow="ellipsis" vert="horz" wrap="square" anchor="ctr" anchorCtr="1"/>
            <a:lstStyle/>
            <a:p>
              <a:pPr rtl="0">
                <a:defRPr sz="900" b="1"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accent1"/>
            </a:solidFill>
            <a:round/>
          </a:ln>
          <a:effectLst/>
        </c:spPr>
        <c:txPr>
          <a:bodyPr rot="-60000000" spcFirstLastPara="1" vertOverflow="ellipsis" vert="horz" wrap="square" anchor="ctr" anchorCtr="1"/>
          <a:lstStyle/>
          <a:p>
            <a:pPr rtl="0">
              <a:defRPr sz="800" b="0" i="0" u="none" strike="noStrike" kern="1200" baseline="0">
                <a:solidFill>
                  <a:schemeClr val="tx1">
                    <a:lumMod val="65000"/>
                    <a:lumOff val="35000"/>
                  </a:schemeClr>
                </a:solidFill>
                <a:latin typeface="+mn-lt"/>
                <a:ea typeface="+mn-ea"/>
                <a:cs typeface="+mn-cs"/>
              </a:defRPr>
            </a:pPr>
            <a:endParaRPr lang="en-US"/>
          </a:p>
        </c:txPr>
        <c:crossAx val="793348128"/>
        <c:crosses val="autoZero"/>
        <c:auto val="1"/>
        <c:lblAlgn val="ctr"/>
        <c:lblOffset val="100"/>
        <c:noMultiLvlLbl val="0"/>
      </c:catAx>
      <c:valAx>
        <c:axId val="793348128"/>
        <c:scaling>
          <c:orientation val="minMax"/>
        </c:scaling>
        <c:delete val="0"/>
        <c:axPos val="l"/>
        <c:majorGridlines>
          <c:spPr>
            <a:ln w="9525" cap="flat" cmpd="sng" algn="ctr">
              <a:noFill/>
              <a:round/>
            </a:ln>
            <a:effectLst/>
          </c:spPr>
        </c:majorGridlines>
        <c:numFmt formatCode="#,##0" sourceLinked="0"/>
        <c:majorTickMark val="none"/>
        <c:minorTickMark val="none"/>
        <c:tickLblPos val="nextTo"/>
        <c:spPr>
          <a:noFill/>
          <a:ln>
            <a:solidFill>
              <a:schemeClr val="accent1"/>
            </a:solidFill>
          </a:ln>
          <a:effectLst/>
        </c:spPr>
        <c:txPr>
          <a:bodyPr rot="-60000000" spcFirstLastPara="1" vertOverflow="ellipsis" vert="horz" wrap="square" anchor="ctr" anchorCtr="1"/>
          <a:lstStyle/>
          <a:p>
            <a:pPr rtl="0">
              <a:defRPr sz="800" b="0" i="0" u="none" strike="noStrike" kern="1200" baseline="0">
                <a:solidFill>
                  <a:schemeClr val="tx1">
                    <a:lumMod val="65000"/>
                    <a:lumOff val="35000"/>
                  </a:schemeClr>
                </a:solidFill>
                <a:latin typeface="+mn-lt"/>
                <a:ea typeface="+mn-ea"/>
                <a:cs typeface="+mn-cs"/>
              </a:defRPr>
            </a:pPr>
            <a:endParaRPr lang="en-US"/>
          </a:p>
        </c:txPr>
        <c:crossAx val="793346160"/>
        <c:crosses val="autoZero"/>
        <c:crossBetween val="between"/>
        <c:majorUnit val="100000000"/>
        <c:minorUnit val="50000000"/>
        <c:dispUnits>
          <c:builtInUnit val="millions"/>
          <c:dispUnitsLbl>
            <c:layout/>
            <c:tx>
              <c:rich>
                <a:bodyPr rot="-5400000" spcFirstLastPara="1" vertOverflow="ellipsis" vert="horz" wrap="square" anchor="ctr" anchorCtr="1"/>
                <a:lstStyle/>
                <a:p>
                  <a:pPr rtl="0">
                    <a:defRPr sz="1000" b="0" i="0" u="none" strike="noStrike" kern="1200" baseline="0">
                      <a:solidFill>
                        <a:schemeClr val="tx1">
                          <a:lumMod val="65000"/>
                          <a:lumOff val="35000"/>
                        </a:schemeClr>
                      </a:solidFill>
                      <a:latin typeface="+mn-lt"/>
                      <a:ea typeface="+mn-ea"/>
                      <a:cs typeface="+mn-cs"/>
                    </a:defRPr>
                  </a:pPr>
                  <a:r>
                    <a:rPr lang="en-US"/>
                    <a:t> </a:t>
                  </a:r>
                </a:p>
              </c:rich>
            </c:tx>
            <c:spPr>
              <a:noFill/>
              <a:ln>
                <a:noFill/>
              </a:ln>
              <a:effectLst/>
            </c:spPr>
            <c:txPr>
              <a:bodyPr rot="-5400000" spcFirstLastPara="1" vertOverflow="ellipsis" vert="horz" wrap="square" anchor="ctr" anchorCtr="1"/>
              <a:lstStyle/>
              <a:p>
                <a:pPr rtl="0">
                  <a:defRPr sz="1000" b="0" i="0" u="none" strike="noStrike" kern="1200" baseline="0">
                    <a:solidFill>
                      <a:schemeClr val="tx1">
                        <a:lumMod val="65000"/>
                        <a:lumOff val="35000"/>
                      </a:schemeClr>
                    </a:solidFill>
                    <a:latin typeface="+mn-lt"/>
                    <a:ea typeface="+mn-ea"/>
                    <a:cs typeface="+mn-cs"/>
                  </a:defRPr>
                </a:pPr>
                <a:endParaRPr lang="en-US"/>
              </a:p>
            </c:txPr>
          </c:dispUnitsLbl>
        </c:dispUnits>
      </c:valAx>
      <c:spPr>
        <a:noFill/>
        <a:ln>
          <a:noFill/>
        </a:ln>
        <a:effectLst/>
      </c:spPr>
    </c:plotArea>
    <c:legend>
      <c:legendPos val="b"/>
      <c:layout>
        <c:manualLayout>
          <c:xMode val="edge"/>
          <c:yMode val="edge"/>
          <c:x val="4.2864271370022911E-2"/>
          <c:y val="0.9484031124114547"/>
          <c:w val="0.93387362143658481"/>
          <c:h val="3.8762944021064893E-2"/>
        </c:manualLayout>
      </c:layout>
      <c:overlay val="0"/>
      <c:spPr>
        <a:noFill/>
        <a:ln>
          <a:noFill/>
        </a:ln>
        <a:effectLst/>
      </c:spPr>
      <c:txPr>
        <a:bodyPr rot="0" spcFirstLastPara="1" vertOverflow="ellipsis" vert="horz" wrap="square" anchor="ctr" anchorCtr="1"/>
        <a:lstStyle/>
        <a:p>
          <a:pPr rtl="0">
            <a:defRPr sz="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ysClr val="window" lastClr="FFFFFF"/>
    </a:solidFill>
    <a:ln w="9525" cap="flat" cmpd="sng" algn="ctr">
      <a:noFill/>
      <a:round/>
    </a:ln>
    <a:effectLst/>
  </c:spPr>
  <c:txPr>
    <a:bodyPr/>
    <a:lstStyle/>
    <a:p>
      <a:pPr>
        <a:defRPr/>
      </a:pPr>
      <a:endParaRPr lang="en-US"/>
    </a:p>
  </c:txPr>
  <c:externalData r:id="rId4">
    <c:autoUpdate val="0"/>
  </c:externalData>
  <c:extLst/>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US" dirty="0">
              <a:latin typeface="Arial" panose="020B0604020202020204" pitchFamily="34" charset="0"/>
            </a:endParaRPr>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50443" y="0"/>
            <a:ext cx="2945659" cy="495348"/>
          </a:xfrm>
          <a:prstGeom prst="rect">
            <a:avLst/>
          </a:prstGeom>
        </p:spPr>
        <p:txBody>
          <a:bodyPr vert="horz" lIns="91440" tIns="45720" rIns="91440" bIns="45720" rtlCol="0"/>
          <a:lstStyle>
            <a:lvl1pPr algn="r">
              <a:defRPr sz="1200"/>
            </a:lvl1pPr>
          </a:lstStyle>
          <a:p>
            <a:r>
              <a:rPr lang="en-US">
                <a:latin typeface="Arial" panose="020B0604020202020204" pitchFamily="34" charset="0"/>
              </a:rPr>
              <a:t>9 May 2022</a:t>
            </a:r>
            <a:endParaRPr lang="en-US" dirty="0">
              <a:latin typeface="Arial" panose="020B0604020202020204" pitchFamily="34" charset="0"/>
            </a:endParaRPr>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9377317"/>
            <a:ext cx="2945659" cy="495347"/>
          </a:xfrm>
          <a:prstGeom prst="rect">
            <a:avLst/>
          </a:prstGeom>
        </p:spPr>
        <p:txBody>
          <a:bodyPr vert="horz" lIns="91440" tIns="45720" rIns="91440" bIns="45720" rtlCol="0" anchor="b"/>
          <a:lstStyle>
            <a:lvl1pPr algn="l">
              <a:defRPr sz="1200"/>
            </a:lvl1pPr>
          </a:lstStyle>
          <a:p>
            <a:r>
              <a:rPr lang="en-US" dirty="0" smtClean="0">
                <a:latin typeface="Arial" panose="020B0604020202020204" pitchFamily="34" charset="0"/>
              </a:rPr>
              <a:t>Daniel Schoerling</a:t>
            </a:r>
            <a:endParaRPr lang="en-US" dirty="0">
              <a:latin typeface="Arial" panose="020B0604020202020204" pitchFamily="34" charset="0"/>
            </a:endParaRPr>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50443" y="9377317"/>
            <a:ext cx="2945659" cy="495347"/>
          </a:xfrm>
          <a:prstGeom prst="rect">
            <a:avLst/>
          </a:prstGeom>
        </p:spPr>
        <p:txBody>
          <a:bodyPr vert="horz" lIns="91440" tIns="45720" rIns="91440" bIns="45720" rtlCol="0" anchor="b"/>
          <a:lstStyle>
            <a:lvl1pPr algn="r">
              <a:defRPr sz="1200"/>
            </a:lvl1pPr>
          </a:lstStyle>
          <a:p>
            <a:fld id="{BC59750F-00B8-E148-9878-D197EE9CB895}" type="slidenum">
              <a:rPr lang="en-US" smtClean="0">
                <a:latin typeface="Arial" panose="020B0604020202020204" pitchFamily="34" charset="0"/>
              </a:rPr>
              <a:t>‹#›</a:t>
            </a:fld>
            <a:endParaRPr lang="en-US" dirty="0">
              <a:latin typeface="Arial" panose="020B0604020202020204" pitchFamily="34" charset="0"/>
            </a:endParaRPr>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f sldNum="0"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atin typeface="Arial" panose="020B0604020202020204" pitchFamily="34" charset="0"/>
              </a:defRPr>
            </a:lvl1pPr>
          </a:lstStyle>
          <a:p>
            <a:endParaRPr lang="en-US" dirty="0"/>
          </a:p>
        </p:txBody>
      </p:sp>
      <p:sp>
        <p:nvSpPr>
          <p:cNvPr id="3" name="Date Placeholder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atin typeface="Arial" panose="020B0604020202020204" pitchFamily="34" charset="0"/>
              </a:defRPr>
            </a:lvl1pPr>
          </a:lstStyle>
          <a:p>
            <a:r>
              <a:rPr lang="en-US"/>
              <a:t>9 May 2022</a:t>
            </a:r>
            <a:endParaRPr lang="en-US" dirty="0"/>
          </a:p>
        </p:txBody>
      </p:sp>
      <p:sp>
        <p:nvSpPr>
          <p:cNvPr id="4" name="Slide Image Placeholder 3"/>
          <p:cNvSpPr>
            <a:spLocks noGrp="1" noRot="1" noChangeAspect="1"/>
          </p:cNvSpPr>
          <p:nvPr>
            <p:ph type="sldImg" idx="2"/>
          </p:nvPr>
        </p:nvSpPr>
        <p:spPr>
          <a:xfrm>
            <a:off x="438150" y="1233488"/>
            <a:ext cx="5921375" cy="3332162"/>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79768" y="4751219"/>
            <a:ext cx="5438140" cy="3887361"/>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9377317"/>
            <a:ext cx="2945659" cy="495347"/>
          </a:xfrm>
          <a:prstGeom prst="rect">
            <a:avLst/>
          </a:prstGeom>
        </p:spPr>
        <p:txBody>
          <a:bodyPr vert="horz" lIns="91440" tIns="45720" rIns="91440" bIns="45720" rtlCol="0" anchor="b"/>
          <a:lstStyle>
            <a:lvl1pPr algn="l">
              <a:defRPr sz="1200">
                <a:latin typeface="Arial" panose="020B0604020202020204" pitchFamily="34" charset="0"/>
              </a:defRPr>
            </a:lvl1pPr>
          </a:lstStyle>
          <a:p>
            <a:r>
              <a:rPr lang="en-US" dirty="0" smtClean="0"/>
              <a:t>Daniel Schoerling</a:t>
            </a:r>
            <a:endParaRPr lang="en-US" dirty="0"/>
          </a:p>
        </p:txBody>
      </p:sp>
      <p:sp>
        <p:nvSpPr>
          <p:cNvPr id="7" name="Slide Number Placeholder 6"/>
          <p:cNvSpPr>
            <a:spLocks noGrp="1"/>
          </p:cNvSpPr>
          <p:nvPr>
            <p:ph type="sldNum" sz="quarter" idx="5"/>
          </p:nvPr>
        </p:nvSpPr>
        <p:spPr>
          <a:xfrm>
            <a:off x="3850443" y="9377317"/>
            <a:ext cx="2945659" cy="495347"/>
          </a:xfrm>
          <a:prstGeom prst="rect">
            <a:avLst/>
          </a:prstGeom>
        </p:spPr>
        <p:txBody>
          <a:bodyPr vert="horz" lIns="91440" tIns="45720" rIns="91440" bIns="45720" rtlCol="0" anchor="b"/>
          <a:lstStyle>
            <a:lvl1pPr algn="r">
              <a:defRPr sz="1200">
                <a:latin typeface="Arial" panose="020B0604020202020204" pitchFamily="34" charset="0"/>
              </a:defRPr>
            </a:lvl1pPr>
          </a:lstStyle>
          <a:p>
            <a:fld id="{8CB0EE9E-52B8-AA4F-8DD5-ED0FB4E5CBCC}" type="slidenum">
              <a:rPr lang="en-US" smtClean="0"/>
              <a:pPr/>
              <a:t>‹#›</a:t>
            </a:fld>
            <a:endParaRPr lang="en-US" dirty="0"/>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hf sldNum="0" hdr="0"/>
  <p:notesStyle>
    <a:lvl1pPr marL="0" algn="l" defTabSz="914400" rtl="0" eaLnBrk="1" latinLnBrk="0" hangingPunct="1">
      <a:defRPr sz="1200" kern="1200">
        <a:solidFill>
          <a:schemeClr val="tx1"/>
        </a:solidFill>
        <a:latin typeface="Arial" panose="020B0604020202020204" pitchFamily="34" charset="0"/>
        <a:ea typeface="+mn-ea"/>
        <a:cs typeface="+mn-cs"/>
      </a:defRPr>
    </a:lvl1pPr>
    <a:lvl2pPr marL="457200" algn="l" defTabSz="914400" rtl="0" eaLnBrk="1" latinLnBrk="0" hangingPunct="1">
      <a:defRPr sz="1200" kern="1200">
        <a:solidFill>
          <a:schemeClr val="tx1"/>
        </a:solidFill>
        <a:latin typeface="Arial" panose="020B0604020202020204" pitchFamily="34" charset="0"/>
        <a:ea typeface="+mn-ea"/>
        <a:cs typeface="+mn-cs"/>
      </a:defRPr>
    </a:lvl2pPr>
    <a:lvl3pPr marL="914400" algn="l" defTabSz="914400" rtl="0" eaLnBrk="1" latinLnBrk="0" hangingPunct="1">
      <a:defRPr sz="1200" kern="1200">
        <a:solidFill>
          <a:schemeClr val="tx1"/>
        </a:solidFill>
        <a:latin typeface="Arial" panose="020B0604020202020204" pitchFamily="34" charset="0"/>
        <a:ea typeface="+mn-ea"/>
        <a:cs typeface="+mn-cs"/>
      </a:defRPr>
    </a:lvl3pPr>
    <a:lvl4pPr marL="1371600" algn="l" defTabSz="914400" rtl="0" eaLnBrk="1" latinLnBrk="0" hangingPunct="1">
      <a:defRPr sz="1200" kern="1200">
        <a:solidFill>
          <a:schemeClr val="tx1"/>
        </a:solidFill>
        <a:latin typeface="Arial" panose="020B0604020202020204" pitchFamily="34" charset="0"/>
        <a:ea typeface="+mn-ea"/>
        <a:cs typeface="+mn-cs"/>
      </a:defRPr>
    </a:lvl4pPr>
    <a:lvl5pPr marL="1828800" algn="l" defTabSz="914400" rtl="0" eaLnBrk="1" latinLnBrk="0" hangingPunct="1">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7" name="Date Placeholder 6"/>
          <p:cNvSpPr>
            <a:spLocks noGrp="1"/>
          </p:cNvSpPr>
          <p:nvPr>
            <p:ph type="dt" idx="10"/>
          </p:nvPr>
        </p:nvSpPr>
        <p:spPr/>
        <p:txBody>
          <a:bodyPr/>
          <a:lstStyle/>
          <a:p>
            <a:r>
              <a:rPr lang="en-US"/>
              <a:t>9 May 2022</a:t>
            </a:r>
            <a:endParaRPr lang="en-US" dirty="0"/>
          </a:p>
        </p:txBody>
      </p:sp>
      <p:sp>
        <p:nvSpPr>
          <p:cNvPr id="8" name="Footer Placeholder 7"/>
          <p:cNvSpPr>
            <a:spLocks noGrp="1"/>
          </p:cNvSpPr>
          <p:nvPr>
            <p:ph type="ftr" sz="quarter" idx="11"/>
          </p:nvPr>
        </p:nvSpPr>
        <p:spPr/>
        <p:txBody>
          <a:bodyPr/>
          <a:lstStyle/>
          <a:p>
            <a:r>
              <a:rPr lang="en-US" dirty="0" smtClean="0"/>
              <a:t>Daniel Schoerling</a:t>
            </a:r>
            <a:endParaRPr lang="en-US" dirty="0"/>
          </a:p>
        </p:txBody>
      </p:sp>
    </p:spTree>
    <p:extLst>
      <p:ext uri="{BB962C8B-B14F-4D97-AF65-F5344CB8AC3E}">
        <p14:creationId xmlns:p14="http://schemas.microsoft.com/office/powerpoint/2010/main" val="29770647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7" name="Date Placeholder 6"/>
          <p:cNvSpPr>
            <a:spLocks noGrp="1"/>
          </p:cNvSpPr>
          <p:nvPr>
            <p:ph type="dt" idx="10"/>
          </p:nvPr>
        </p:nvSpPr>
        <p:spPr/>
        <p:txBody>
          <a:bodyPr/>
          <a:lstStyle/>
          <a:p>
            <a:r>
              <a:rPr lang="en-US"/>
              <a:t>9 May 2022</a:t>
            </a:r>
            <a:endParaRPr lang="en-US" dirty="0"/>
          </a:p>
        </p:txBody>
      </p:sp>
      <p:sp>
        <p:nvSpPr>
          <p:cNvPr id="8" name="Footer Placeholder 7"/>
          <p:cNvSpPr>
            <a:spLocks noGrp="1"/>
          </p:cNvSpPr>
          <p:nvPr>
            <p:ph type="ftr" sz="quarter" idx="11"/>
          </p:nvPr>
        </p:nvSpPr>
        <p:spPr/>
        <p:txBody>
          <a:bodyPr/>
          <a:lstStyle/>
          <a:p>
            <a:r>
              <a:rPr lang="en-US" dirty="0" smtClean="0"/>
              <a:t>Daniel Schoerling</a:t>
            </a:r>
            <a:endParaRPr lang="en-US" dirty="0"/>
          </a:p>
        </p:txBody>
      </p:sp>
    </p:spTree>
    <p:extLst>
      <p:ext uri="{BB962C8B-B14F-4D97-AF65-F5344CB8AC3E}">
        <p14:creationId xmlns:p14="http://schemas.microsoft.com/office/powerpoint/2010/main" val="38463452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7" name="Date Placeholder 6"/>
          <p:cNvSpPr>
            <a:spLocks noGrp="1"/>
          </p:cNvSpPr>
          <p:nvPr>
            <p:ph type="dt" idx="10"/>
          </p:nvPr>
        </p:nvSpPr>
        <p:spPr/>
        <p:txBody>
          <a:bodyPr/>
          <a:lstStyle/>
          <a:p>
            <a:r>
              <a:rPr lang="en-US"/>
              <a:t>9 May 2022</a:t>
            </a:r>
            <a:endParaRPr lang="en-US" dirty="0"/>
          </a:p>
        </p:txBody>
      </p:sp>
      <p:sp>
        <p:nvSpPr>
          <p:cNvPr id="8" name="Footer Placeholder 7"/>
          <p:cNvSpPr>
            <a:spLocks noGrp="1"/>
          </p:cNvSpPr>
          <p:nvPr>
            <p:ph type="ftr" sz="quarter" idx="11"/>
          </p:nvPr>
        </p:nvSpPr>
        <p:spPr/>
        <p:txBody>
          <a:bodyPr/>
          <a:lstStyle/>
          <a:p>
            <a:r>
              <a:rPr lang="en-US" dirty="0" smtClean="0"/>
              <a:t>Daniel Schoerling</a:t>
            </a:r>
            <a:endParaRPr lang="en-US" dirty="0"/>
          </a:p>
        </p:txBody>
      </p:sp>
    </p:spTree>
    <p:extLst>
      <p:ext uri="{BB962C8B-B14F-4D97-AF65-F5344CB8AC3E}">
        <p14:creationId xmlns:p14="http://schemas.microsoft.com/office/powerpoint/2010/main" val="7249592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7" name="Date Placeholder 6"/>
          <p:cNvSpPr>
            <a:spLocks noGrp="1"/>
          </p:cNvSpPr>
          <p:nvPr>
            <p:ph type="dt" idx="10"/>
          </p:nvPr>
        </p:nvSpPr>
        <p:spPr/>
        <p:txBody>
          <a:bodyPr/>
          <a:lstStyle/>
          <a:p>
            <a:r>
              <a:rPr lang="en-US"/>
              <a:t>9 May 2022</a:t>
            </a:r>
            <a:endParaRPr lang="en-US" dirty="0"/>
          </a:p>
        </p:txBody>
      </p:sp>
      <p:sp>
        <p:nvSpPr>
          <p:cNvPr id="8" name="Footer Placeholder 7"/>
          <p:cNvSpPr>
            <a:spLocks noGrp="1"/>
          </p:cNvSpPr>
          <p:nvPr>
            <p:ph type="ftr" sz="quarter" idx="11"/>
          </p:nvPr>
        </p:nvSpPr>
        <p:spPr/>
        <p:txBody>
          <a:bodyPr/>
          <a:lstStyle/>
          <a:p>
            <a:r>
              <a:rPr lang="en-US" dirty="0" smtClean="0"/>
              <a:t>Daniel Schoerling</a:t>
            </a:r>
            <a:endParaRPr lang="en-US" dirty="0"/>
          </a:p>
        </p:txBody>
      </p:sp>
    </p:spTree>
    <p:extLst>
      <p:ext uri="{BB962C8B-B14F-4D97-AF65-F5344CB8AC3E}">
        <p14:creationId xmlns:p14="http://schemas.microsoft.com/office/powerpoint/2010/main" val="34715825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7" name="Date Placeholder 6"/>
          <p:cNvSpPr>
            <a:spLocks noGrp="1"/>
          </p:cNvSpPr>
          <p:nvPr>
            <p:ph type="dt" idx="10"/>
          </p:nvPr>
        </p:nvSpPr>
        <p:spPr/>
        <p:txBody>
          <a:bodyPr/>
          <a:lstStyle/>
          <a:p>
            <a:r>
              <a:rPr lang="en-US"/>
              <a:t>9 May 2022</a:t>
            </a:r>
            <a:endParaRPr lang="en-US" dirty="0"/>
          </a:p>
        </p:txBody>
      </p:sp>
      <p:sp>
        <p:nvSpPr>
          <p:cNvPr id="8" name="Footer Placeholder 7"/>
          <p:cNvSpPr>
            <a:spLocks noGrp="1"/>
          </p:cNvSpPr>
          <p:nvPr>
            <p:ph type="ftr" sz="quarter" idx="11"/>
          </p:nvPr>
        </p:nvSpPr>
        <p:spPr/>
        <p:txBody>
          <a:bodyPr/>
          <a:lstStyle/>
          <a:p>
            <a:r>
              <a:rPr lang="en-US" dirty="0" smtClean="0"/>
              <a:t>Daniel Schoerling</a:t>
            </a:r>
            <a:endParaRPr lang="en-US" dirty="0"/>
          </a:p>
        </p:txBody>
      </p:sp>
    </p:spTree>
    <p:extLst>
      <p:ext uri="{BB962C8B-B14F-4D97-AF65-F5344CB8AC3E}">
        <p14:creationId xmlns:p14="http://schemas.microsoft.com/office/powerpoint/2010/main" val="24308050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7" name="Date Placeholder 6"/>
          <p:cNvSpPr>
            <a:spLocks noGrp="1"/>
          </p:cNvSpPr>
          <p:nvPr>
            <p:ph type="dt" idx="10"/>
          </p:nvPr>
        </p:nvSpPr>
        <p:spPr/>
        <p:txBody>
          <a:bodyPr/>
          <a:lstStyle/>
          <a:p>
            <a:r>
              <a:rPr lang="en-US"/>
              <a:t>9 May 2022</a:t>
            </a:r>
            <a:endParaRPr lang="en-US" dirty="0"/>
          </a:p>
        </p:txBody>
      </p:sp>
      <p:sp>
        <p:nvSpPr>
          <p:cNvPr id="8" name="Footer Placeholder 7"/>
          <p:cNvSpPr>
            <a:spLocks noGrp="1"/>
          </p:cNvSpPr>
          <p:nvPr>
            <p:ph type="ftr" sz="quarter" idx="11"/>
          </p:nvPr>
        </p:nvSpPr>
        <p:spPr/>
        <p:txBody>
          <a:bodyPr/>
          <a:lstStyle/>
          <a:p>
            <a:r>
              <a:rPr lang="en-US" dirty="0" smtClean="0"/>
              <a:t>Daniel Schoerling</a:t>
            </a:r>
            <a:endParaRPr lang="en-US" dirty="0"/>
          </a:p>
        </p:txBody>
      </p:sp>
    </p:spTree>
    <p:extLst>
      <p:ext uri="{BB962C8B-B14F-4D97-AF65-F5344CB8AC3E}">
        <p14:creationId xmlns:p14="http://schemas.microsoft.com/office/powerpoint/2010/main" val="14840492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7" name="Date Placeholder 6"/>
          <p:cNvSpPr>
            <a:spLocks noGrp="1"/>
          </p:cNvSpPr>
          <p:nvPr>
            <p:ph type="dt" idx="10"/>
          </p:nvPr>
        </p:nvSpPr>
        <p:spPr/>
        <p:txBody>
          <a:bodyPr/>
          <a:lstStyle/>
          <a:p>
            <a:r>
              <a:rPr lang="en-US"/>
              <a:t>9 May 2022</a:t>
            </a:r>
            <a:endParaRPr lang="en-US" dirty="0"/>
          </a:p>
        </p:txBody>
      </p:sp>
      <p:sp>
        <p:nvSpPr>
          <p:cNvPr id="8" name="Footer Placeholder 7"/>
          <p:cNvSpPr>
            <a:spLocks noGrp="1"/>
          </p:cNvSpPr>
          <p:nvPr>
            <p:ph type="ftr" sz="quarter" idx="11"/>
          </p:nvPr>
        </p:nvSpPr>
        <p:spPr/>
        <p:txBody>
          <a:bodyPr/>
          <a:lstStyle/>
          <a:p>
            <a:r>
              <a:rPr lang="en-US" dirty="0" smtClean="0"/>
              <a:t>Daniel Schoerling</a:t>
            </a:r>
            <a:endParaRPr lang="en-US" dirty="0"/>
          </a:p>
        </p:txBody>
      </p:sp>
    </p:spTree>
    <p:extLst>
      <p:ext uri="{BB962C8B-B14F-4D97-AF65-F5344CB8AC3E}">
        <p14:creationId xmlns:p14="http://schemas.microsoft.com/office/powerpoint/2010/main" val="5675610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pPr/>
              <a:t>30</a:t>
            </a:fld>
            <a:endParaRPr lang="en-US" dirty="0"/>
          </a:p>
        </p:txBody>
      </p:sp>
    </p:spTree>
    <p:extLst>
      <p:ext uri="{BB962C8B-B14F-4D97-AF65-F5344CB8AC3E}">
        <p14:creationId xmlns:p14="http://schemas.microsoft.com/office/powerpoint/2010/main" val="541004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pPr/>
              <a:t>33</a:t>
            </a:fld>
            <a:endParaRPr lang="en-US" dirty="0"/>
          </a:p>
        </p:txBody>
      </p:sp>
    </p:spTree>
    <p:extLst>
      <p:ext uri="{BB962C8B-B14F-4D97-AF65-F5344CB8AC3E}">
        <p14:creationId xmlns:p14="http://schemas.microsoft.com/office/powerpoint/2010/main" val="5333447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7" name="Date Placeholder 6"/>
          <p:cNvSpPr>
            <a:spLocks noGrp="1"/>
          </p:cNvSpPr>
          <p:nvPr>
            <p:ph type="dt" idx="10"/>
          </p:nvPr>
        </p:nvSpPr>
        <p:spPr/>
        <p:txBody>
          <a:bodyPr/>
          <a:lstStyle/>
          <a:p>
            <a:r>
              <a:rPr lang="en-US"/>
              <a:t>9 May 2022</a:t>
            </a:r>
            <a:endParaRPr lang="en-US" dirty="0"/>
          </a:p>
        </p:txBody>
      </p:sp>
      <p:sp>
        <p:nvSpPr>
          <p:cNvPr id="8" name="Footer Placeholder 7"/>
          <p:cNvSpPr>
            <a:spLocks noGrp="1"/>
          </p:cNvSpPr>
          <p:nvPr>
            <p:ph type="ftr" sz="quarter" idx="11"/>
          </p:nvPr>
        </p:nvSpPr>
        <p:spPr/>
        <p:txBody>
          <a:bodyPr/>
          <a:lstStyle/>
          <a:p>
            <a:r>
              <a:rPr lang="en-US" dirty="0" smtClean="0"/>
              <a:t>Daniel Schoerling</a:t>
            </a:r>
            <a:endParaRPr lang="en-US" dirty="0"/>
          </a:p>
        </p:txBody>
      </p:sp>
    </p:spTree>
    <p:extLst>
      <p:ext uri="{BB962C8B-B14F-4D97-AF65-F5344CB8AC3E}">
        <p14:creationId xmlns:p14="http://schemas.microsoft.com/office/powerpoint/2010/main" val="1084872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7" name="Date Placeholder 6"/>
          <p:cNvSpPr>
            <a:spLocks noGrp="1"/>
          </p:cNvSpPr>
          <p:nvPr>
            <p:ph type="dt" idx="10"/>
          </p:nvPr>
        </p:nvSpPr>
        <p:spPr/>
        <p:txBody>
          <a:bodyPr/>
          <a:lstStyle/>
          <a:p>
            <a:r>
              <a:rPr lang="en-US"/>
              <a:t>9 May 2022</a:t>
            </a:r>
            <a:endParaRPr lang="en-US" dirty="0"/>
          </a:p>
        </p:txBody>
      </p:sp>
      <p:sp>
        <p:nvSpPr>
          <p:cNvPr id="8" name="Footer Placeholder 7"/>
          <p:cNvSpPr>
            <a:spLocks noGrp="1"/>
          </p:cNvSpPr>
          <p:nvPr>
            <p:ph type="ftr" sz="quarter" idx="11"/>
          </p:nvPr>
        </p:nvSpPr>
        <p:spPr/>
        <p:txBody>
          <a:bodyPr/>
          <a:lstStyle/>
          <a:p>
            <a:r>
              <a:rPr lang="en-US" dirty="0" smtClean="0"/>
              <a:t>Daniel Schoerling</a:t>
            </a:r>
            <a:endParaRPr lang="en-US" dirty="0"/>
          </a:p>
        </p:txBody>
      </p:sp>
    </p:spTree>
    <p:extLst>
      <p:ext uri="{BB962C8B-B14F-4D97-AF65-F5344CB8AC3E}">
        <p14:creationId xmlns:p14="http://schemas.microsoft.com/office/powerpoint/2010/main" val="31872501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speaker can highlight CERN’s second mission as stated when it was established: to foster peaceful collaborations between nations that had recently been at war.</a:t>
            </a:r>
          </a:p>
          <a:p>
            <a:endParaRPr lang="en-US" dirty="0"/>
          </a:p>
          <a:p>
            <a:r>
              <a:rPr lang="en-US" dirty="0"/>
              <a:t>This slide will have information on the country of the visiting delegation:</a:t>
            </a:r>
          </a:p>
          <a:p>
            <a:pPr marL="171450" indent="-171450">
              <a:buFont typeface="Arial" panose="020B0604020202020204" pitchFamily="34" charset="0"/>
              <a:buChar char="•"/>
            </a:pPr>
            <a:r>
              <a:rPr lang="en-US" dirty="0"/>
              <a:t>Location on the world map</a:t>
            </a:r>
          </a:p>
          <a:p>
            <a:pPr marL="171450" indent="-171450">
              <a:buFont typeface="Arial" panose="020B0604020202020204" pitchFamily="34" charset="0"/>
              <a:buChar char="•"/>
            </a:pPr>
            <a:r>
              <a:rPr lang="en-US" dirty="0"/>
              <a:t>Date of accession (if Member State or Associate Member State)</a:t>
            </a:r>
          </a:p>
          <a:p>
            <a:endParaRPr lang="en-US" dirty="0"/>
          </a:p>
          <a:p>
            <a:endParaRPr lang="en-US" dirty="0"/>
          </a:p>
          <a:p>
            <a:r>
              <a:rPr lang="en-US" dirty="0"/>
              <a:t>For information:</a:t>
            </a:r>
          </a:p>
          <a:p>
            <a:pPr marL="171450" indent="-171450">
              <a:buFont typeface="Arial" panose="020B0604020202020204" pitchFamily="34" charset="0"/>
              <a:buChar char="•"/>
            </a:pPr>
            <a:r>
              <a:rPr lang="en-US" dirty="0"/>
              <a:t>Member States – Austria, Belgium, Bulgaria, Czech Republic, Denmark, Finland, France, Germany, Greece, Hungary, Israel, Italy, Netherlands, Norway, Poland, Portugal, Romania, Slovak Republic, Spain, Sweden, Switzerland, United Kingdom</a:t>
            </a:r>
          </a:p>
          <a:p>
            <a:pPr marL="171450" indent="-171450">
              <a:buFont typeface="Arial" panose="020B0604020202020204" pitchFamily="34" charset="0"/>
              <a:buChar char="•"/>
            </a:pPr>
            <a:r>
              <a:rPr lang="en-US" dirty="0"/>
              <a:t>Associate Member States in the pre-stage to membership – Cyprus, Serbia, Slovenia</a:t>
            </a:r>
          </a:p>
          <a:p>
            <a:pPr marL="171450" indent="-171450">
              <a:buFont typeface="Arial" panose="020B0604020202020204" pitchFamily="34" charset="0"/>
              <a:buChar char="•"/>
            </a:pPr>
            <a:r>
              <a:rPr lang="en-US" dirty="0"/>
              <a:t>Associate Member States – India, Lithuania, Pakistan, Turkey, Ukraine</a:t>
            </a:r>
          </a:p>
          <a:p>
            <a:pPr marL="171450" indent="-171450">
              <a:buFont typeface="Arial" panose="020B0604020202020204" pitchFamily="34" charset="0"/>
              <a:buChar char="•"/>
            </a:pPr>
            <a:r>
              <a:rPr lang="en-US" dirty="0"/>
              <a:t>Observers – USA, Russia, Japan, (EU, JINR, UNESCO)</a:t>
            </a:r>
          </a:p>
          <a:p>
            <a:endParaRPr lang="en-US" dirty="0"/>
          </a:p>
        </p:txBody>
      </p:sp>
      <p:sp>
        <p:nvSpPr>
          <p:cNvPr id="7" name="Date Placeholder 6"/>
          <p:cNvSpPr>
            <a:spLocks noGrp="1"/>
          </p:cNvSpPr>
          <p:nvPr>
            <p:ph type="dt" idx="10"/>
          </p:nvPr>
        </p:nvSpPr>
        <p:spPr/>
        <p:txBody>
          <a:bodyPr/>
          <a:lstStyle/>
          <a:p>
            <a:r>
              <a:rPr lang="en-US"/>
              <a:t>9 May 2022</a:t>
            </a:r>
            <a:endParaRPr lang="en-US" dirty="0"/>
          </a:p>
        </p:txBody>
      </p:sp>
      <p:sp>
        <p:nvSpPr>
          <p:cNvPr id="8" name="Footer Placeholder 7"/>
          <p:cNvSpPr>
            <a:spLocks noGrp="1"/>
          </p:cNvSpPr>
          <p:nvPr>
            <p:ph type="ftr" sz="quarter" idx="11"/>
          </p:nvPr>
        </p:nvSpPr>
        <p:spPr/>
        <p:txBody>
          <a:bodyPr/>
          <a:lstStyle/>
          <a:p>
            <a:r>
              <a:rPr lang="en-US" dirty="0" smtClean="0"/>
              <a:t>Daniel Schoerling</a:t>
            </a:r>
            <a:endParaRPr lang="en-US" dirty="0"/>
          </a:p>
        </p:txBody>
      </p:sp>
    </p:spTree>
    <p:extLst>
      <p:ext uri="{BB962C8B-B14F-4D97-AF65-F5344CB8AC3E}">
        <p14:creationId xmlns:p14="http://schemas.microsoft.com/office/powerpoint/2010/main" val="20059404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0"/>
          </p:nvPr>
        </p:nvSpPr>
        <p:spPr/>
        <p:txBody>
          <a:bodyPr/>
          <a:lstStyle/>
          <a:p>
            <a:r>
              <a:rPr lang="en-US" smtClean="0"/>
              <a:t>9 May 2022</a:t>
            </a:r>
            <a:endParaRPr lang="en-US" dirty="0"/>
          </a:p>
        </p:txBody>
      </p:sp>
      <p:sp>
        <p:nvSpPr>
          <p:cNvPr id="5" name="Footer Placeholder 4"/>
          <p:cNvSpPr>
            <a:spLocks noGrp="1"/>
          </p:cNvSpPr>
          <p:nvPr>
            <p:ph type="ftr" sz="quarter" idx="11"/>
          </p:nvPr>
        </p:nvSpPr>
        <p:spPr/>
        <p:txBody>
          <a:bodyPr/>
          <a:lstStyle/>
          <a:p>
            <a:r>
              <a:rPr lang="en-US" smtClean="0"/>
              <a:t>Daniel Schoerling</a:t>
            </a:r>
            <a:endParaRPr lang="en-US" dirty="0"/>
          </a:p>
        </p:txBody>
      </p:sp>
    </p:spTree>
    <p:extLst>
      <p:ext uri="{BB962C8B-B14F-4D97-AF65-F5344CB8AC3E}">
        <p14:creationId xmlns:p14="http://schemas.microsoft.com/office/powerpoint/2010/main" val="23341782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7" name="Date Placeholder 6"/>
          <p:cNvSpPr>
            <a:spLocks noGrp="1"/>
          </p:cNvSpPr>
          <p:nvPr>
            <p:ph type="dt" idx="10"/>
          </p:nvPr>
        </p:nvSpPr>
        <p:spPr/>
        <p:txBody>
          <a:bodyPr/>
          <a:lstStyle/>
          <a:p>
            <a:r>
              <a:rPr lang="en-US"/>
              <a:t>9 May 2022</a:t>
            </a:r>
            <a:endParaRPr lang="en-US" dirty="0"/>
          </a:p>
        </p:txBody>
      </p:sp>
      <p:sp>
        <p:nvSpPr>
          <p:cNvPr id="8" name="Footer Placeholder 7"/>
          <p:cNvSpPr>
            <a:spLocks noGrp="1"/>
          </p:cNvSpPr>
          <p:nvPr>
            <p:ph type="ftr" sz="quarter" idx="11"/>
          </p:nvPr>
        </p:nvSpPr>
        <p:spPr/>
        <p:txBody>
          <a:bodyPr/>
          <a:lstStyle/>
          <a:p>
            <a:r>
              <a:rPr lang="en-US" dirty="0" smtClean="0"/>
              <a:t>Daniel Schoerling</a:t>
            </a:r>
            <a:endParaRPr lang="en-US" dirty="0"/>
          </a:p>
        </p:txBody>
      </p:sp>
    </p:spTree>
    <p:extLst>
      <p:ext uri="{BB962C8B-B14F-4D97-AF65-F5344CB8AC3E}">
        <p14:creationId xmlns:p14="http://schemas.microsoft.com/office/powerpoint/2010/main" val="12869822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7" name="Date Placeholder 6"/>
          <p:cNvSpPr>
            <a:spLocks noGrp="1"/>
          </p:cNvSpPr>
          <p:nvPr>
            <p:ph type="dt" idx="10"/>
          </p:nvPr>
        </p:nvSpPr>
        <p:spPr/>
        <p:txBody>
          <a:bodyPr/>
          <a:lstStyle/>
          <a:p>
            <a:r>
              <a:rPr lang="en-US"/>
              <a:t>9 May 2022</a:t>
            </a:r>
            <a:endParaRPr lang="en-US" dirty="0"/>
          </a:p>
        </p:txBody>
      </p:sp>
      <p:sp>
        <p:nvSpPr>
          <p:cNvPr id="8" name="Footer Placeholder 7"/>
          <p:cNvSpPr>
            <a:spLocks noGrp="1"/>
          </p:cNvSpPr>
          <p:nvPr>
            <p:ph type="ftr" sz="quarter" idx="11"/>
          </p:nvPr>
        </p:nvSpPr>
        <p:spPr/>
        <p:txBody>
          <a:bodyPr/>
          <a:lstStyle/>
          <a:p>
            <a:r>
              <a:rPr lang="en-US" dirty="0" smtClean="0"/>
              <a:t>Daniel Schoerling</a:t>
            </a:r>
            <a:endParaRPr lang="en-US" dirty="0"/>
          </a:p>
        </p:txBody>
      </p:sp>
    </p:spTree>
    <p:extLst>
      <p:ext uri="{BB962C8B-B14F-4D97-AF65-F5344CB8AC3E}">
        <p14:creationId xmlns:p14="http://schemas.microsoft.com/office/powerpoint/2010/main" val="12259959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7" name="Date Placeholder 6"/>
          <p:cNvSpPr>
            <a:spLocks noGrp="1"/>
          </p:cNvSpPr>
          <p:nvPr>
            <p:ph type="dt" idx="10"/>
          </p:nvPr>
        </p:nvSpPr>
        <p:spPr/>
        <p:txBody>
          <a:bodyPr/>
          <a:lstStyle/>
          <a:p>
            <a:r>
              <a:rPr lang="en-US"/>
              <a:t>9 May 2022</a:t>
            </a:r>
            <a:endParaRPr lang="en-US" dirty="0"/>
          </a:p>
        </p:txBody>
      </p:sp>
      <p:sp>
        <p:nvSpPr>
          <p:cNvPr id="8" name="Footer Placeholder 7"/>
          <p:cNvSpPr>
            <a:spLocks noGrp="1"/>
          </p:cNvSpPr>
          <p:nvPr>
            <p:ph type="ftr" sz="quarter" idx="11"/>
          </p:nvPr>
        </p:nvSpPr>
        <p:spPr/>
        <p:txBody>
          <a:bodyPr/>
          <a:lstStyle/>
          <a:p>
            <a:r>
              <a:rPr lang="en-US" dirty="0" smtClean="0"/>
              <a:t>Daniel Schoerling</a:t>
            </a:r>
            <a:endParaRPr lang="en-US" dirty="0"/>
          </a:p>
        </p:txBody>
      </p:sp>
    </p:spTree>
    <p:extLst>
      <p:ext uri="{BB962C8B-B14F-4D97-AF65-F5344CB8AC3E}">
        <p14:creationId xmlns:p14="http://schemas.microsoft.com/office/powerpoint/2010/main" val="19773846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7" name="Date Placeholder 6"/>
          <p:cNvSpPr>
            <a:spLocks noGrp="1"/>
          </p:cNvSpPr>
          <p:nvPr>
            <p:ph type="dt" idx="10"/>
          </p:nvPr>
        </p:nvSpPr>
        <p:spPr/>
        <p:txBody>
          <a:bodyPr/>
          <a:lstStyle/>
          <a:p>
            <a:r>
              <a:rPr lang="en-US"/>
              <a:t>9 May 2022</a:t>
            </a:r>
            <a:endParaRPr lang="en-US" dirty="0"/>
          </a:p>
        </p:txBody>
      </p:sp>
      <p:sp>
        <p:nvSpPr>
          <p:cNvPr id="8" name="Footer Placeholder 7"/>
          <p:cNvSpPr>
            <a:spLocks noGrp="1"/>
          </p:cNvSpPr>
          <p:nvPr>
            <p:ph type="ftr" sz="quarter" idx="11"/>
          </p:nvPr>
        </p:nvSpPr>
        <p:spPr/>
        <p:txBody>
          <a:bodyPr/>
          <a:lstStyle/>
          <a:p>
            <a:r>
              <a:rPr lang="en-US" dirty="0" smtClean="0"/>
              <a:t>Daniel Schoerling</a:t>
            </a:r>
            <a:endParaRPr lang="en-US" dirty="0"/>
          </a:p>
        </p:txBody>
      </p:sp>
    </p:spTree>
    <p:extLst>
      <p:ext uri="{BB962C8B-B14F-4D97-AF65-F5344CB8AC3E}">
        <p14:creationId xmlns:p14="http://schemas.microsoft.com/office/powerpoint/2010/main" val="10316563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CD12FF6-DD69-49D4-A965-75F3F443B5CC}" type="datetime1">
              <a:rPr lang="en-US" smtClean="0"/>
              <a:t>5/21/2023</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dirty="0" smtClean="0"/>
              <a:t>Daniel Schoerling</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6EC4407C-86E0-4A74-8876-A45AAAB2E519}" type="datetime1">
              <a:rPr lang="en-US" smtClean="0"/>
              <a:t>5/21/2023</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dirty="0" smtClean="0"/>
              <a:t>Daniel Schoerling</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2AC3472-68AC-40E6-9B0D-B33107E88A9A}" type="datetime1">
              <a:rPr lang="en-US" smtClean="0"/>
              <a:t>5/21/2023</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dirty="0" smtClean="0"/>
              <a:t>Daniel Schoerling</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p:nvPr>
        </p:nvSpPr>
        <p:spPr>
          <a:xfrm>
            <a:off x="6172225" y="2416175"/>
            <a:ext cx="5616575"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pPr marL="0" marR="0" lvl="0" indent="0" algn="l" defTabSz="914400" rtl="0" eaLnBrk="1" fontAlgn="auto" latinLnBrk="0" hangingPunct="1">
              <a:lnSpc>
                <a:spcPct val="90000"/>
              </a:lnSpc>
              <a:spcBef>
                <a:spcPts val="1000"/>
              </a:spcBef>
              <a:spcAft>
                <a:spcPts val="0"/>
              </a:spcAft>
              <a:buClrTx/>
              <a:buSzTx/>
              <a:buFont typeface="Arial"/>
              <a:buNone/>
              <a:tabLst/>
              <a:defRPr/>
            </a:pPr>
            <a:r>
              <a:rPr lang="en-US"/>
              <a:t>Click icon to add picture</a:t>
            </a:r>
            <a:endParaRPr lang="en-US" dirty="0"/>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77571C8B-A6A5-4E50-B92C-42850BC7C887}" type="datetime1">
              <a:rPr lang="en-US" smtClean="0"/>
              <a:t>5/21/2023</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dirty="0" smtClean="0"/>
              <a:t>Daniel Schoerling</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845831817"/>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DF6C27C7-926C-49BC-89BB-8CD48BFEAE70}" type="datetime1">
              <a:rPr lang="en-US" smtClean="0"/>
              <a:t>5/21/2023</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dirty="0" smtClean="0"/>
              <a:t>Daniel Schoerling</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26434"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140B84B6-1391-4E2F-B830-BD1079F70440}" type="datetime1">
              <a:rPr lang="en-US" smtClean="0"/>
              <a:t>5/21/2023</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dirty="0" smtClean="0"/>
              <a:t>Daniel Schoerling</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0"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10823"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18842"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29665"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601D63A6-7131-423F-9C42-62A21F235EA3}" type="datetime1">
              <a:rPr lang="en-US" smtClean="0"/>
              <a:t>5/21/2023</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dirty="0" smtClean="0"/>
              <a:t>Daniel Schoerling</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0235EF22-29F2-4DE7-AB3F-A4C29570D7BB}" type="datetime1">
              <a:rPr lang="en-US" smtClean="0"/>
              <a:t>5/21/2023</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dirty="0" smtClean="0"/>
              <a:t>Daniel Schoerling</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DD04F810-C31B-4997-AA14-6F152A6419C2}" type="datetime1">
              <a:rPr lang="en-US" smtClean="0"/>
              <a:t>5/21/2023</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dirty="0" smtClean="0"/>
              <a:t>Daniel Schoerling</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6D46A08C-D59A-41EA-B242-04091B38D549}" type="datetime1">
              <a:rPr lang="en-US" smtClean="0"/>
              <a:t>5/21/2023</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dirty="0" smtClean="0"/>
              <a:t>Daniel Schoerling</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10C08936-F47C-4FD0-999A-979B07720064}" type="datetime1">
              <a:rPr lang="en-US" smtClean="0"/>
              <a:t>5/21/2023</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dirty="0" smtClean="0"/>
              <a:t>Daniel Schoerling</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E39C6349-1EC4-4F55-A9EC-4C2EC0E67EA4}" type="datetime1">
              <a:rPr lang="en-US" smtClean="0"/>
              <a:t>5/21/2023</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dirty="0" smtClean="0"/>
              <a:t>Daniel Schoerling</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6" name="Picture 5">
            <a:extLst>
              <a:ext uri="{FF2B5EF4-FFF2-40B4-BE49-F238E27FC236}">
                <a16:creationId xmlns:a16="http://schemas.microsoft.com/office/drawing/2014/main" id="{9CFB6B8F-D55B-5A41-9E0F-093D943344AD}"/>
              </a:ext>
            </a:extLst>
          </p:cNvPr>
          <p:cNvPicPr>
            <a:picLocks noChangeAspect="1"/>
          </p:cNvPicPr>
          <p:nvPr userDrawn="1"/>
        </p:nvPicPr>
        <p:blipFill>
          <a:blip r:embed="rId2"/>
          <a:stretch>
            <a:fillRect/>
          </a:stretch>
        </p:blipFill>
        <p:spPr>
          <a:xfrm>
            <a:off x="5239938" y="2512611"/>
            <a:ext cx="1741337" cy="1741337"/>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Cliquez et modifiez le titre</a:t>
            </a:r>
          </a:p>
        </p:txBody>
      </p:sp>
      <p:sp>
        <p:nvSpPr>
          <p:cNvPr id="3" name="Espace réservé du contenu 2"/>
          <p:cNvSpPr>
            <a:spLocks noGrp="1"/>
          </p:cNvSpPr>
          <p:nvPr>
            <p:ph idx="1" hasCustomPrompt="1"/>
          </p:nvPr>
        </p:nvSpPr>
        <p:spPr/>
        <p:txBody>
          <a:bodyPr/>
          <a:lstStyle>
            <a:lvl1pPr>
              <a:defRPr>
                <a:solidFill>
                  <a:schemeClr val="tx2"/>
                </a:solidFill>
              </a:defRPr>
            </a:lvl1pPr>
            <a:lvl2pPr>
              <a:defRPr>
                <a:solidFill>
                  <a:schemeClr val="tx2"/>
                </a:solidFill>
              </a:defRPr>
            </a:lvl2pPr>
            <a:lvl3pPr>
              <a:defRPr>
                <a:solidFill>
                  <a:schemeClr val="tx2"/>
                </a:solidFill>
              </a:defRPr>
            </a:lvl3pPr>
          </a:lstStyle>
          <a:p>
            <a:pPr lvl="0"/>
            <a:r>
              <a:rPr lang="fr-FR" dirty="0"/>
              <a:t>Cliquez pour modifier les styles du texte du masque</a:t>
            </a:r>
          </a:p>
          <a:p>
            <a:pPr lvl="1"/>
            <a:r>
              <a:rPr lang="fr-FR" dirty="0"/>
              <a:t>Deuxième niveau</a:t>
            </a:r>
          </a:p>
          <a:p>
            <a:pPr lvl="2"/>
            <a:r>
              <a:rPr lang="fr-FR" dirty="0"/>
              <a:t>Troisième niveau</a:t>
            </a:r>
          </a:p>
        </p:txBody>
      </p:sp>
      <p:sp>
        <p:nvSpPr>
          <p:cNvPr id="4" name="Espace réservé de la date 3"/>
          <p:cNvSpPr>
            <a:spLocks noGrp="1"/>
          </p:cNvSpPr>
          <p:nvPr>
            <p:ph type="dt" sz="half" idx="10"/>
          </p:nvPr>
        </p:nvSpPr>
        <p:spPr/>
        <p:txBody>
          <a:bodyPr/>
          <a:lstStyle/>
          <a:p>
            <a:fld id="{D8F03538-615D-4326-B21B-2B0819C30960}" type="datetime1">
              <a:rPr lang="en-US" smtClean="0"/>
              <a:t>5/21/2023</a:t>
            </a:fld>
            <a:endParaRPr lang="fr-FR" dirty="0"/>
          </a:p>
        </p:txBody>
      </p:sp>
      <p:sp>
        <p:nvSpPr>
          <p:cNvPr id="5" name="Espace réservé du pied de page 4"/>
          <p:cNvSpPr>
            <a:spLocks noGrp="1"/>
          </p:cNvSpPr>
          <p:nvPr>
            <p:ph type="ftr" sz="quarter" idx="11"/>
          </p:nvPr>
        </p:nvSpPr>
        <p:spPr>
          <a:xfrm>
            <a:off x="1296000" y="6316306"/>
            <a:ext cx="3608877" cy="365125"/>
          </a:xfrm>
        </p:spPr>
        <p:txBody>
          <a:bodyPr/>
          <a:lstStyle/>
          <a:p>
            <a:r>
              <a:rPr lang="fr-FR" dirty="0" smtClean="0"/>
              <a:t>Daniel Schoerling</a:t>
            </a:r>
            <a:endParaRPr lang="fr-FR" dirty="0"/>
          </a:p>
        </p:txBody>
      </p:sp>
      <p:sp>
        <p:nvSpPr>
          <p:cNvPr id="6" name="Espace réservé du numéro de diapositive 5"/>
          <p:cNvSpPr>
            <a:spLocks noGrp="1"/>
          </p:cNvSpPr>
          <p:nvPr>
            <p:ph type="sldNum" sz="quarter" idx="12"/>
          </p:nvPr>
        </p:nvSpPr>
        <p:spPr>
          <a:xfrm>
            <a:off x="11290299" y="6316305"/>
            <a:ext cx="205699" cy="365125"/>
          </a:xfrm>
        </p:spPr>
        <p:txBody>
          <a:bodyPr/>
          <a:lstStyle/>
          <a:p>
            <a:fld id="{490AA3F6-1618-3548-975A-DD1A2939A246}" type="slidenum">
              <a:rPr lang="fr-FR" smtClean="0"/>
              <a:t>‹#›</a:t>
            </a:fld>
            <a:endParaRPr lang="fr-FR" dirty="0"/>
          </a:p>
        </p:txBody>
      </p:sp>
    </p:spTree>
    <p:extLst>
      <p:ext uri="{BB962C8B-B14F-4D97-AF65-F5344CB8AC3E}">
        <p14:creationId xmlns:p14="http://schemas.microsoft.com/office/powerpoint/2010/main" val="1102618927"/>
      </p:ext>
    </p:extLst>
  </p:cSld>
  <p:clrMapOvr>
    <a:masterClrMapping/>
  </p:clrMapOvr>
  <p:extLst mod="1">
    <p:ext uri="{DCECCB84-F9BA-43D5-87BE-67443E8EF086}">
      <p15:sldGuideLst xmlns:p15="http://schemas.microsoft.com/office/powerpoint/2012/main">
        <p15:guide id="1" orient="horz" pos="30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634E95D9-8BD8-4573-AC4C-223A90E941EF}" type="datetime1">
              <a:rPr lang="en-US" smtClean="0"/>
              <a:t>5/21/2023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dirty="0" smtClean="0"/>
              <a:t>Daniel Schoerling</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F7381CFD-008A-4FA9-AEC7-3430D356B328}" type="datetime1">
              <a:rPr lang="en-US" smtClean="0"/>
              <a:t>5/21/2023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dirty="0" smtClean="0"/>
              <a:t>Daniel Schoerling</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4510B717-90E2-43F2-977F-7F906F797A6D}" type="datetime1">
              <a:rPr lang="en-US" smtClean="0"/>
              <a:t>5/21/2023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dirty="0" smtClean="0"/>
              <a:t>Daniel Schoerling</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C0B53359-C582-6844-9EA4-4D6212D59769}"/>
              </a:ext>
            </a:extLst>
          </p:cNvPr>
          <p:cNvSpPr>
            <a:spLocks noGrp="1"/>
          </p:cNvSpPr>
          <p:nvPr>
            <p:ph type="pic" sz="quarter" idx="13" hasCustomPrompt="1"/>
          </p:nvPr>
        </p:nvSpPr>
        <p:spPr>
          <a:xfrm>
            <a:off x="0" y="-41987"/>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hasCustomPrompt="1"/>
          </p:nvPr>
        </p:nvSpPr>
        <p:spPr>
          <a:xfrm>
            <a:off x="8075613" y="1592263"/>
            <a:ext cx="3708400" cy="4608512"/>
          </a:xfrm>
        </p:spPr>
        <p:txBody>
          <a:bodyPr/>
          <a:lstStyle>
            <a:lvl1pPr marL="342900" indent="-342900">
              <a:buFont typeface="Arial" panose="020B0604020202020204" pitchFamily="34" charset="0"/>
              <a:buChar char="•"/>
              <a:defRPr>
                <a:solidFill>
                  <a:schemeClr val="bg1"/>
                </a:solidFill>
              </a:defRPr>
            </a:lvl1pPr>
            <a:lvl2pPr marL="628650" indent="-261938">
              <a:buFont typeface="Arial" panose="020B0604020202020204" pitchFamily="34" charset="0"/>
              <a:buChar char="•"/>
              <a:tabLst/>
              <a:defRPr sz="1800">
                <a:solidFill>
                  <a:schemeClr val="bg1"/>
                </a:solidFill>
              </a:defRPr>
            </a:lvl2pPr>
            <a:lvl3pPr marL="889000" indent="-260350">
              <a:buSzPct val="100000"/>
              <a:buFont typeface="Arial" panose="020B0604020202020204" pitchFamily="34" charset="0"/>
              <a:buChar char="•"/>
              <a:tabLst/>
              <a:defRPr sz="1800">
                <a:solidFill>
                  <a:schemeClr val="bg1"/>
                </a:solidFill>
              </a:defRPr>
            </a:lvl3pPr>
            <a:lvl4pPr marL="1209675" indent="-269875">
              <a:buSzPct val="100000"/>
              <a:buFont typeface="Arial" panose="020B0604020202020204" pitchFamily="34" charset="0"/>
              <a:buChar char="•"/>
              <a:tabLst/>
              <a:defRPr sz="1600">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a:xfrm>
            <a:off x="8075613" y="373593"/>
            <a:ext cx="3708400" cy="1065742"/>
          </a:xfrm>
        </p:spPr>
        <p:txBody>
          <a:bodyPr/>
          <a:lstStyle>
            <a:lvl1pPr>
              <a:defRPr>
                <a:solidFill>
                  <a:schemeClr val="bg1"/>
                </a:solidFill>
              </a:defRPr>
            </a:lvl1p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C42FAC43-DD2F-416F-89AD-AA851BA50FE9}" type="datetime1">
              <a:rPr lang="en-US" smtClean="0"/>
              <a:t>5/21/2023</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dirty="0" smtClean="0"/>
              <a:t>Daniel Schoerling</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8930011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C7545AA4-A8A8-46AA-A821-5BBFC23F8B63}" type="datetime1">
              <a:rPr lang="en-US" smtClean="0"/>
              <a:t>5/21/2023</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dirty="0" smtClean="0"/>
              <a:t>Daniel Schoerling</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6D6A910B-A505-4EE2-AFFF-EF3B266E60B0}" type="datetime1">
              <a:rPr lang="en-US" smtClean="0"/>
              <a:t>5/21/2023</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dirty="0" smtClean="0"/>
              <a:t>Daniel Schoerling</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mod="1">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ADCD28F-2889-914B-9BC8-A12E155CCC4A}"/>
              </a:ext>
            </a:extLst>
          </p:cNvPr>
          <p:cNvSpPr/>
          <p:nvPr userDrawn="1"/>
        </p:nvSpPr>
        <p:spPr>
          <a:xfrm>
            <a:off x="0" y="6315998"/>
            <a:ext cx="12192000" cy="542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54F905B6-30CE-0743-B100-799C7E7345BE}"/>
              </a:ext>
            </a:extLst>
          </p:cNvPr>
          <p:cNvPicPr>
            <a:picLocks noChangeAspect="1"/>
          </p:cNvPicPr>
          <p:nvPr userDrawn="1"/>
        </p:nvPicPr>
        <p:blipFill>
          <a:blip r:embed="rId24"/>
          <a:stretch>
            <a:fillRect/>
          </a:stretch>
        </p:blipFill>
        <p:spPr>
          <a:xfrm>
            <a:off x="476741" y="6403399"/>
            <a:ext cx="394885" cy="390592"/>
          </a:xfrm>
          <a:prstGeom prst="rect">
            <a:avLst/>
          </a:prstGeom>
        </p:spPr>
      </p:pic>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50851"/>
            <a:ext cx="631160" cy="365125"/>
          </a:xfrm>
          <a:prstGeom prst="rect">
            <a:avLst/>
          </a:prstGeom>
        </p:spPr>
        <p:txBody>
          <a:bodyPr vert="horz" lIns="0" tIns="0" rIns="0" bIns="0" rtlCol="0" anchor="ctr"/>
          <a:lstStyle>
            <a:lvl1pPr algn="r">
              <a:defRPr sz="1000">
                <a:solidFill>
                  <a:schemeClr val="bg1"/>
                </a:solidFill>
              </a:defRPr>
            </a:lvl1pPr>
          </a:lstStyle>
          <a:p>
            <a:fld id="{78640DA2-15F7-442F-A79D-95E5E7122144}" type="datetime1">
              <a:rPr lang="en-US" smtClean="0"/>
              <a:t>5/21/2023</a:t>
            </a:fld>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dirty="0" smtClean="0"/>
              <a:t>Daniel Schoerling</a:t>
            </a:r>
            <a:endParaRPr lang="en-US" dirty="0"/>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2"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 id="2147483676" r:id="rId22"/>
  </p:sldLayoutIdLst>
  <p:hf sldNum="0"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guide id="19" pos="3940" userDrawn="1">
          <p15:clr>
            <a:srgbClr val="F26B43"/>
          </p15:clr>
        </p15:guide>
        <p15:guide id="20" pos="1481" userDrawn="1">
          <p15:clr>
            <a:srgbClr val="F26B43"/>
          </p15:clr>
        </p15:guide>
        <p15:guide id="21" pos="136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11.xml"/><Relationship Id="rId1" Type="http://schemas.openxmlformats.org/officeDocument/2006/relationships/slideLayout" Target="../slideLayouts/slideLayout11.xml"/><Relationship Id="rId4" Type="http://schemas.openxmlformats.org/officeDocument/2006/relationships/image" Target="../media/image24.jpeg"/></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6.xml"/><Relationship Id="rId5" Type="http://schemas.openxmlformats.org/officeDocument/2006/relationships/image" Target="../media/image27.png"/><Relationship Id="rId4" Type="http://schemas.openxmlformats.org/officeDocument/2006/relationships/image" Target="../media/image26.png"/></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hyperlink" Target="http://procurement.web.cern.ch/" TargetMode="External"/><Relationship Id="rId1" Type="http://schemas.openxmlformats.org/officeDocument/2006/relationships/slideLayout" Target="../slideLayouts/slideLayout7.xml"/><Relationship Id="rId4" Type="http://schemas.openxmlformats.org/officeDocument/2006/relationships/image" Target="../media/image31.png"/></Relationships>
</file>

<file path=ppt/slides/_rels/slide18.xml.rels><?xml version="1.0" encoding="UTF-8" standalone="yes"?>
<Relationships xmlns="http://schemas.openxmlformats.org/package/2006/relationships"><Relationship Id="rId3" Type="http://schemas.openxmlformats.org/officeDocument/2006/relationships/hyperlink" Target="https://forthcoming-ms.app.cern.ch/#!/" TargetMode="External"/><Relationship Id="rId2" Type="http://schemas.openxmlformats.org/officeDocument/2006/relationships/hyperlink" Target="https://found.cern.ch/java-ext/found/CFTSearch.do" TargetMode="External"/><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hyperlink" Target="http://procurement.web.cern.ch/" TargetMode="External"/><Relationship Id="rId1" Type="http://schemas.openxmlformats.org/officeDocument/2006/relationships/slideLayout" Target="../slideLayouts/slideLayout7.xml"/><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hyperlink" Target="https://procurement.web.cern.ch/en/Supplierdb.Support@cern.ch"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hyperlink" Target="http://procurement.web.cern.ch/" TargetMode="External"/><Relationship Id="rId1" Type="http://schemas.openxmlformats.org/officeDocument/2006/relationships/slideLayout" Target="../slideLayouts/slideLayout7.xml"/><Relationship Id="rId4" Type="http://schemas.openxmlformats.org/officeDocument/2006/relationships/image" Target="../media/image31.png"/></Relationships>
</file>

<file path=ppt/slides/_rels/slide2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slideLayout" Target="../slideLayouts/slideLayout19.xml"/><Relationship Id="rId1" Type="http://schemas.openxmlformats.org/officeDocument/2006/relationships/themeOverride" Target="../theme/themeOverride2.xml"/><Relationship Id="rId4" Type="http://schemas.openxmlformats.org/officeDocument/2006/relationships/image" Target="../media/image37.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22.xml"/><Relationship Id="rId1" Type="http://schemas.openxmlformats.org/officeDocument/2006/relationships/themeOverride" Target="../theme/themeOverride3.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22.xml"/><Relationship Id="rId1" Type="http://schemas.openxmlformats.org/officeDocument/2006/relationships/themeOverride" Target="../theme/themeOverride4.xml"/></Relationships>
</file>

<file path=ppt/slides/_rels/slide2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slideLayout" Target="../slideLayouts/slideLayout4.xml"/><Relationship Id="rId1" Type="http://schemas.openxmlformats.org/officeDocument/2006/relationships/themeOverride" Target="../theme/themeOverride5.xml"/><Relationship Id="rId5" Type="http://schemas.openxmlformats.org/officeDocument/2006/relationships/hyperlink" Target="mailto:procurement.service@cern.ch" TargetMode="External"/><Relationship Id="rId4" Type="http://schemas.openxmlformats.org/officeDocument/2006/relationships/hyperlink" Target="https://procurement.web.cern.ch/contact/who-contact-cern" TargetMode="External"/></Relationships>
</file>

<file path=ppt/slides/_rels/slide28.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6.xml"/><Relationship Id="rId1" Type="http://schemas.openxmlformats.org/officeDocument/2006/relationships/slideLayout" Target="../slideLayouts/slideLayout19.xml"/><Relationship Id="rId4" Type="http://schemas.openxmlformats.org/officeDocument/2006/relationships/image" Target="../media/image41.png"/></Relationships>
</file>

<file path=ppt/slides/_rels/slide31.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png"/><Relationship Id="rId1" Type="http://schemas.openxmlformats.org/officeDocument/2006/relationships/slideLayout" Target="../slideLayouts/slideLayout19.xml"/><Relationship Id="rId6" Type="http://schemas.microsoft.com/office/2007/relationships/hdphoto" Target="../media/hdphoto1.wdp"/><Relationship Id="rId5" Type="http://schemas.openxmlformats.org/officeDocument/2006/relationships/image" Target="../media/image45.png"/><Relationship Id="rId4" Type="http://schemas.openxmlformats.org/officeDocument/2006/relationships/image" Target="../media/image44.jpeg"/></Relationships>
</file>

<file path=ppt/slides/_rels/slide3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19.xml"/></Relationships>
</file>

<file path=ppt/slides/_rels/slide3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7.xml"/><Relationship Id="rId1" Type="http://schemas.openxmlformats.org/officeDocument/2006/relationships/slideLayout" Target="../slideLayouts/slideLayout19.xml"/></Relationships>
</file>

<file path=ppt/slides/_rels/slide3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9.xml"/></Relationships>
</file>

<file path=ppt/slides/_rels/slide3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jpeg"/><Relationship Id="rId1" Type="http://schemas.openxmlformats.org/officeDocument/2006/relationships/slideLayout" Target="../slideLayouts/slideLayout19.xml"/></Relationships>
</file>

<file path=ppt/slides/_rels/slide3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19.xml"/><Relationship Id="rId4" Type="http://schemas.openxmlformats.org/officeDocument/2006/relationships/image" Target="../media/image53.png"/></Relationships>
</file>

<file path=ppt/slides/_rels/slide37.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19.xml"/></Relationships>
</file>

<file path=ppt/slides/_rels/slide38.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19.xml"/></Relationships>
</file>

<file path=ppt/slides/_rels/slide3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19.xml"/><Relationship Id="rId5" Type="http://schemas.openxmlformats.org/officeDocument/2006/relationships/image" Target="../media/image60.png"/><Relationship Id="rId4" Type="http://schemas.openxmlformats.org/officeDocument/2006/relationships/image" Target="../media/image59.png"/></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19.xml"/></Relationships>
</file>

<file path=ppt/slides/_rels/slide41.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image" Target="../media/image62.jpeg"/><Relationship Id="rId1" Type="http://schemas.openxmlformats.org/officeDocument/2006/relationships/slideLayout" Target="../slideLayouts/slideLayout19.xml"/></Relationships>
</file>

<file path=ppt/slides/_rels/slide42.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19.xml"/></Relationships>
</file>

<file path=ppt/slides/_rels/slide43.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19.xml"/></Relationships>
</file>

<file path=ppt/slides/_rels/slide44.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image" Target="../media/image66.png"/><Relationship Id="rId1" Type="http://schemas.openxmlformats.org/officeDocument/2006/relationships/slideLayout" Target="../slideLayouts/slideLayout19.xml"/></Relationships>
</file>

<file path=ppt/slides/_rels/slide45.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19.xml"/></Relationships>
</file>

<file path=ppt/slides/_rels/slide4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jpeg"/><Relationship Id="rId1" Type="http://schemas.openxmlformats.org/officeDocument/2006/relationships/slideLayout" Target="../slideLayouts/slideLayout19.xml"/></Relationships>
</file>

<file path=ppt/slides/_rels/slide47.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19.xml"/><Relationship Id="rId4" Type="http://schemas.openxmlformats.org/officeDocument/2006/relationships/image" Target="../media/image72.png"/></Relationships>
</file>

<file path=ppt/slides/_rels/slide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4.xml"/><Relationship Id="rId1" Type="http://schemas.openxmlformats.org/officeDocument/2006/relationships/slideLayout" Target="../slideLayouts/slideLayout22.xml"/><Relationship Id="rId6" Type="http://schemas.openxmlformats.org/officeDocument/2006/relationships/image" Target="../media/image11.emf"/><Relationship Id="rId5" Type="http://schemas.openxmlformats.org/officeDocument/2006/relationships/image" Target="../media/image10.emf"/><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14.jpeg"/><Relationship Id="rId7" Type="http://schemas.openxmlformats.org/officeDocument/2006/relationships/image" Target="../media/image18.jpe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407987" y="3139189"/>
            <a:ext cx="11376025" cy="1731502"/>
          </a:xfrm>
        </p:spPr>
        <p:txBody>
          <a:bodyPr/>
          <a:lstStyle/>
          <a:p>
            <a:pPr algn="ctr"/>
            <a:r>
              <a:rPr lang="en-US" altLang="fr-FR" sz="4800" dirty="0"/>
              <a:t/>
            </a:r>
            <a:br>
              <a:rPr lang="en-US" altLang="fr-FR" sz="4800" dirty="0"/>
            </a:br>
            <a:r>
              <a:rPr lang="en-US" altLang="fr-FR" sz="4800" dirty="0"/>
              <a:t>Doing Business with CERN</a:t>
            </a:r>
            <a:endParaRPr lang="en-US" sz="4800" dirty="0"/>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407988" y="5128427"/>
            <a:ext cx="11376026" cy="1460661"/>
          </a:xfrm>
        </p:spPr>
        <p:txBody>
          <a:bodyPr/>
          <a:lstStyle/>
          <a:p>
            <a:pPr>
              <a:defRPr/>
            </a:pPr>
            <a:r>
              <a:rPr lang="fr-CH" sz="2400" b="1" dirty="0" smtClean="0"/>
              <a:t>LHCP Meeting </a:t>
            </a:r>
            <a:r>
              <a:rPr lang="fr-CH" sz="2400" b="1" dirty="0"/>
              <a:t>- </a:t>
            </a:r>
            <a:r>
              <a:rPr lang="fr-CH" sz="2400" b="1" dirty="0" smtClean="0"/>
              <a:t>22 May </a:t>
            </a:r>
            <a:r>
              <a:rPr lang="fr-CH" sz="2400" b="1" dirty="0" smtClean="0"/>
              <a:t>2023</a:t>
            </a:r>
          </a:p>
          <a:p>
            <a:pPr>
              <a:defRPr/>
            </a:pPr>
            <a:r>
              <a:rPr lang="fr-CH" sz="2400" b="1" dirty="0" smtClean="0"/>
              <a:t>CERN-</a:t>
            </a:r>
            <a:r>
              <a:rPr lang="fr-CH" sz="2400" b="1" dirty="0" err="1" smtClean="0"/>
              <a:t>Serbia</a:t>
            </a:r>
            <a:r>
              <a:rPr lang="fr-CH" sz="2400" b="1" dirty="0" smtClean="0"/>
              <a:t>: </a:t>
            </a:r>
            <a:r>
              <a:rPr lang="fr-CH" sz="2400" b="1" dirty="0" err="1" smtClean="0"/>
              <a:t>Industry</a:t>
            </a:r>
            <a:r>
              <a:rPr lang="fr-CH" sz="2400" b="1" dirty="0" smtClean="0"/>
              <a:t> and innovations forum</a:t>
            </a:r>
            <a:endParaRPr lang="en-GB" sz="2400" dirty="0"/>
          </a:p>
          <a:p>
            <a:pPr>
              <a:defRPr/>
            </a:pPr>
            <a:r>
              <a:rPr lang="en-US" sz="1600" dirty="0" smtClean="0"/>
              <a:t>Dr.-Ing. Daniel Schoerling </a:t>
            </a:r>
            <a:r>
              <a:rPr lang="en-US" sz="1600" dirty="0"/>
              <a:t>– </a:t>
            </a:r>
            <a:r>
              <a:rPr lang="en-US" sz="1600" dirty="0" smtClean="0"/>
              <a:t>IPT/PI</a:t>
            </a:r>
            <a:endParaRPr lang="en-US" sz="1600" dirty="0"/>
          </a:p>
        </p:txBody>
      </p:sp>
      <p:pic>
        <p:nvPicPr>
          <p:cNvPr id="5" name="Espace réservé du contenu 10"/>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 y="0"/>
            <a:ext cx="12192001" cy="3429000"/>
          </a:xfrm>
          <a:prstGeom prst="rect">
            <a:avLst/>
          </a:prstGeom>
        </p:spPr>
      </p:pic>
    </p:spTree>
    <p:extLst>
      <p:ext uri="{BB962C8B-B14F-4D97-AF65-F5344CB8AC3E}">
        <p14:creationId xmlns:p14="http://schemas.microsoft.com/office/powerpoint/2010/main" val="11537878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a:extLst>
              <a:ext uri="{FF2B5EF4-FFF2-40B4-BE49-F238E27FC236}">
                <a16:creationId xmlns:a16="http://schemas.microsoft.com/office/drawing/2014/main" id="{10E12114-BF9D-4C4C-B8C8-515468126AF9}"/>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0" y="-24590"/>
            <a:ext cx="12192000" cy="6351588"/>
          </a:xfrm>
        </p:spPr>
      </p:pic>
      <p:sp>
        <p:nvSpPr>
          <p:cNvPr id="10" name="Larme 10">
            <a:extLst>
              <a:ext uri="{FF2B5EF4-FFF2-40B4-BE49-F238E27FC236}">
                <a16:creationId xmlns:a16="http://schemas.microsoft.com/office/drawing/2014/main" id="{7A41CE79-283F-FE44-BD24-F0CBEF3EA0E8}"/>
              </a:ext>
            </a:extLst>
          </p:cNvPr>
          <p:cNvSpPr/>
          <p:nvPr/>
        </p:nvSpPr>
        <p:spPr>
          <a:xfrm>
            <a:off x="7780842" y="841436"/>
            <a:ext cx="4411157" cy="4411157"/>
          </a:xfrm>
          <a:prstGeom prst="teardrop">
            <a:avLst/>
          </a:prstGeom>
          <a:solidFill>
            <a:schemeClr val="accent2">
              <a:alpha val="52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Larme 11">
            <a:extLst>
              <a:ext uri="{FF2B5EF4-FFF2-40B4-BE49-F238E27FC236}">
                <a16:creationId xmlns:a16="http://schemas.microsoft.com/office/drawing/2014/main" id="{0C7A08C9-875A-C243-9AAA-D3B04FE7DFE6}"/>
              </a:ext>
            </a:extLst>
          </p:cNvPr>
          <p:cNvSpPr/>
          <p:nvPr/>
        </p:nvSpPr>
        <p:spPr>
          <a:xfrm>
            <a:off x="7191375" y="841436"/>
            <a:ext cx="5000625" cy="4911664"/>
          </a:xfrm>
          <a:prstGeom prst="teardrop">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ZoneTexte 13">
            <a:extLst>
              <a:ext uri="{FF2B5EF4-FFF2-40B4-BE49-F238E27FC236}">
                <a16:creationId xmlns:a16="http://schemas.microsoft.com/office/drawing/2014/main" id="{53FC6B7E-B965-1B4E-9027-921D3F1AB1FB}"/>
              </a:ext>
            </a:extLst>
          </p:cNvPr>
          <p:cNvSpPr txBox="1"/>
          <p:nvPr/>
        </p:nvSpPr>
        <p:spPr>
          <a:xfrm>
            <a:off x="6857999" y="2526427"/>
            <a:ext cx="5333999" cy="1200329"/>
          </a:xfrm>
          <a:prstGeom prst="rect">
            <a:avLst/>
          </a:prstGeom>
          <a:noFill/>
        </p:spPr>
        <p:txBody>
          <a:bodyPr wrap="square" rtlCol="0">
            <a:spAutoFit/>
          </a:bodyPr>
          <a:lstStyle/>
          <a:p>
            <a:pPr algn="ctr"/>
            <a:r>
              <a:rPr lang="en-US" sz="3600" dirty="0">
                <a:solidFill>
                  <a:schemeClr val="bg1"/>
                </a:solidFill>
                <a:latin typeface="Arial" charset="0"/>
                <a:ea typeface="Arial" charset="0"/>
                <a:cs typeface="Arial" charset="0"/>
              </a:rPr>
              <a:t>PROCUREMENT @CERN</a:t>
            </a:r>
          </a:p>
        </p:txBody>
      </p:sp>
      <p:pic>
        <p:nvPicPr>
          <p:cNvPr id="4" name="Picture 3">
            <a:extLst>
              <a:ext uri="{FF2B5EF4-FFF2-40B4-BE49-F238E27FC236}">
                <a16:creationId xmlns:a16="http://schemas.microsoft.com/office/drawing/2014/main" id="{8476BD87-609F-694D-901C-43D68C9A0D6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81378" y="2421705"/>
            <a:ext cx="5869438" cy="2214411"/>
          </a:xfrm>
          <a:prstGeom prst="rect">
            <a:avLst/>
          </a:prstGeom>
        </p:spPr>
      </p:pic>
      <p:sp>
        <p:nvSpPr>
          <p:cNvPr id="2" name="Date Placeholder 1">
            <a:extLst>
              <a:ext uri="{FF2B5EF4-FFF2-40B4-BE49-F238E27FC236}">
                <a16:creationId xmlns:a16="http://schemas.microsoft.com/office/drawing/2014/main" id="{0A79CDBF-89C8-790E-74C9-9678CC97DECE}"/>
              </a:ext>
            </a:extLst>
          </p:cNvPr>
          <p:cNvSpPr>
            <a:spLocks noGrp="1"/>
          </p:cNvSpPr>
          <p:nvPr>
            <p:ph type="dt" sz="half" idx="10"/>
          </p:nvPr>
        </p:nvSpPr>
        <p:spPr/>
        <p:txBody>
          <a:bodyPr/>
          <a:lstStyle/>
          <a:p>
            <a:fld id="{402A608D-AA87-4AD2-9048-A0B83CAE956F}" type="datetime1">
              <a:rPr lang="en-US" smtClean="0"/>
              <a:t>5/21/2023</a:t>
            </a:fld>
            <a:endParaRPr lang="en-US" dirty="0"/>
          </a:p>
        </p:txBody>
      </p:sp>
      <p:sp>
        <p:nvSpPr>
          <p:cNvPr id="3" name="Footer Placeholder 2">
            <a:extLst>
              <a:ext uri="{FF2B5EF4-FFF2-40B4-BE49-F238E27FC236}">
                <a16:creationId xmlns:a16="http://schemas.microsoft.com/office/drawing/2014/main" id="{B1381C40-B5D4-5EB4-D05B-AD2CC899E167}"/>
              </a:ext>
            </a:extLst>
          </p:cNvPr>
          <p:cNvSpPr>
            <a:spLocks noGrp="1"/>
          </p:cNvSpPr>
          <p:nvPr>
            <p:ph type="ftr" sz="quarter" idx="11"/>
          </p:nvPr>
        </p:nvSpPr>
        <p:spPr/>
        <p:txBody>
          <a:bodyPr/>
          <a:lstStyle/>
          <a:p>
            <a:r>
              <a:rPr lang="en-US" dirty="0" smtClean="0"/>
              <a:t>Daniel Schoerling</a:t>
            </a:r>
            <a:endParaRPr lang="en-US" dirty="0"/>
          </a:p>
        </p:txBody>
      </p:sp>
    </p:spTree>
    <p:extLst>
      <p:ext uri="{BB962C8B-B14F-4D97-AF65-F5344CB8AC3E}">
        <p14:creationId xmlns:p14="http://schemas.microsoft.com/office/powerpoint/2010/main" val="5306904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994A06-598E-874C-8DAE-8BAD560C1EE5}"/>
              </a:ext>
            </a:extLst>
          </p:cNvPr>
          <p:cNvSpPr>
            <a:spLocks noGrp="1"/>
          </p:cNvSpPr>
          <p:nvPr>
            <p:ph type="title"/>
          </p:nvPr>
        </p:nvSpPr>
        <p:spPr/>
        <p:txBody>
          <a:bodyPr/>
          <a:lstStyle/>
          <a:p>
            <a:r>
              <a:rPr lang="en-US"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The Procurement Service</a:t>
            </a:r>
          </a:p>
        </p:txBody>
      </p:sp>
      <p:sp>
        <p:nvSpPr>
          <p:cNvPr id="3" name="Content Placeholder 2">
            <a:extLst>
              <a:ext uri="{FF2B5EF4-FFF2-40B4-BE49-F238E27FC236}">
                <a16:creationId xmlns:a16="http://schemas.microsoft.com/office/drawing/2014/main" id="{D35B2460-E934-4E4F-9D65-87CE6B6694A7}"/>
              </a:ext>
            </a:extLst>
          </p:cNvPr>
          <p:cNvSpPr>
            <a:spLocks noGrp="1"/>
          </p:cNvSpPr>
          <p:nvPr>
            <p:ph sz="half" idx="1"/>
          </p:nvPr>
        </p:nvSpPr>
        <p:spPr>
          <a:xfrm>
            <a:off x="407987" y="1665333"/>
            <a:ext cx="11526838" cy="506367"/>
          </a:xfrm>
        </p:spPr>
        <p:txBody>
          <a:bodyPr/>
          <a:lstStyle/>
          <a:p>
            <a:r>
              <a:rPr lang="en-GB" sz="2000" dirty="0">
                <a:solidFill>
                  <a:schemeClr val="tx1"/>
                </a:solidFill>
              </a:rPr>
              <a:t>The mission of the Procurement Service is to procure all supplies and services for CERN</a:t>
            </a:r>
            <a:endParaRPr lang="en-US" dirty="0"/>
          </a:p>
          <a:p>
            <a:pPr lvl="2"/>
            <a:endParaRPr lang="en-US" dirty="0"/>
          </a:p>
          <a:p>
            <a:endParaRPr lang="en-US" dirty="0"/>
          </a:p>
        </p:txBody>
      </p:sp>
      <p:sp>
        <p:nvSpPr>
          <p:cNvPr id="11" name="TextBox 10">
            <a:extLst>
              <a:ext uri="{FF2B5EF4-FFF2-40B4-BE49-F238E27FC236}">
                <a16:creationId xmlns:a16="http://schemas.microsoft.com/office/drawing/2014/main" id="{001F46DD-9DD1-8644-8FBE-3C6B3F026EF7}"/>
              </a:ext>
            </a:extLst>
          </p:cNvPr>
          <p:cNvSpPr txBox="1"/>
          <p:nvPr/>
        </p:nvSpPr>
        <p:spPr>
          <a:xfrm>
            <a:off x="1449208" y="2435798"/>
            <a:ext cx="4469405" cy="1693985"/>
          </a:xfrm>
          <a:prstGeom prst="rect">
            <a:avLst/>
          </a:prstGeom>
          <a:solidFill>
            <a:schemeClr val="accent2"/>
          </a:solidFill>
        </p:spPr>
        <p:txBody>
          <a:bodyPr vert="horz" wrap="square" rtlCol="0" anchor="ctr" anchorCtr="0">
            <a:noAutofit/>
          </a:bodyPr>
          <a:lstStyle/>
          <a:p>
            <a:pPr algn="ctr"/>
            <a:r>
              <a:rPr lang="en-GB" b="1" dirty="0">
                <a:solidFill>
                  <a:schemeClr val="bg1"/>
                </a:solidFill>
              </a:rPr>
              <a:t>Meeting all requirements:</a:t>
            </a:r>
          </a:p>
          <a:p>
            <a:pPr algn="ctr"/>
            <a:endParaRPr lang="en-GB" dirty="0">
              <a:solidFill>
                <a:schemeClr val="bg1"/>
              </a:solidFill>
            </a:endParaRPr>
          </a:p>
          <a:p>
            <a:pPr algn="ctr"/>
            <a:r>
              <a:rPr lang="en-GB" dirty="0">
                <a:solidFill>
                  <a:schemeClr val="bg1"/>
                </a:solidFill>
              </a:rPr>
              <a:t>specified and contractual technical, delivery </a:t>
            </a:r>
            <a:br>
              <a:rPr lang="en-GB" dirty="0">
                <a:solidFill>
                  <a:schemeClr val="bg1"/>
                </a:solidFill>
              </a:rPr>
            </a:br>
            <a:r>
              <a:rPr lang="en-GB" dirty="0">
                <a:solidFill>
                  <a:schemeClr val="bg1"/>
                </a:solidFill>
              </a:rPr>
              <a:t>and performance requirements</a:t>
            </a:r>
            <a:endParaRPr lang="en-US" dirty="0">
              <a:solidFill>
                <a:schemeClr val="bg1"/>
              </a:solidFill>
            </a:endParaRPr>
          </a:p>
        </p:txBody>
      </p:sp>
      <p:sp>
        <p:nvSpPr>
          <p:cNvPr id="12" name="TextBox 11">
            <a:extLst>
              <a:ext uri="{FF2B5EF4-FFF2-40B4-BE49-F238E27FC236}">
                <a16:creationId xmlns:a16="http://schemas.microsoft.com/office/drawing/2014/main" id="{CC1BFE7D-FC32-264A-AF00-3B2A7EE923C0}"/>
              </a:ext>
            </a:extLst>
          </p:cNvPr>
          <p:cNvSpPr txBox="1"/>
          <p:nvPr/>
        </p:nvSpPr>
        <p:spPr>
          <a:xfrm>
            <a:off x="6336898" y="2435798"/>
            <a:ext cx="4511898" cy="1693985"/>
          </a:xfrm>
          <a:prstGeom prst="rect">
            <a:avLst/>
          </a:prstGeom>
          <a:solidFill>
            <a:schemeClr val="accent2"/>
          </a:solidFill>
        </p:spPr>
        <p:txBody>
          <a:bodyPr vert="horz" wrap="square" rtlCol="0" anchor="ctr" anchorCtr="0">
            <a:noAutofit/>
          </a:bodyPr>
          <a:lstStyle/>
          <a:p>
            <a:pPr algn="ctr"/>
            <a:r>
              <a:rPr lang="en-GB" b="1" dirty="0">
                <a:solidFill>
                  <a:schemeClr val="bg1"/>
                </a:solidFill>
              </a:rPr>
              <a:t>At the lowest possible overall cost</a:t>
            </a:r>
          </a:p>
        </p:txBody>
      </p:sp>
      <p:sp>
        <p:nvSpPr>
          <p:cNvPr id="13" name="TextBox 12">
            <a:extLst>
              <a:ext uri="{FF2B5EF4-FFF2-40B4-BE49-F238E27FC236}">
                <a16:creationId xmlns:a16="http://schemas.microsoft.com/office/drawing/2014/main" id="{020C0DA9-3F75-5940-A192-7E2E1A84A481}"/>
              </a:ext>
            </a:extLst>
          </p:cNvPr>
          <p:cNvSpPr txBox="1"/>
          <p:nvPr/>
        </p:nvSpPr>
        <p:spPr>
          <a:xfrm>
            <a:off x="1449208" y="4798318"/>
            <a:ext cx="4275317" cy="1360636"/>
          </a:xfrm>
          <a:prstGeom prst="rect">
            <a:avLst/>
          </a:prstGeom>
          <a:solidFill>
            <a:schemeClr val="accent2"/>
          </a:solidFill>
        </p:spPr>
        <p:txBody>
          <a:bodyPr vert="horz" wrap="square" rtlCol="0" anchor="ctr" anchorCtr="0">
            <a:noAutofit/>
          </a:bodyPr>
          <a:lstStyle/>
          <a:p>
            <a:pPr algn="ctr"/>
            <a:r>
              <a:rPr lang="en-GB" b="1" dirty="0">
                <a:solidFill>
                  <a:schemeClr val="bg1"/>
                </a:solidFill>
              </a:rPr>
              <a:t>Achieving balanced industrial return for CERN Member States </a:t>
            </a:r>
            <a:endParaRPr lang="en-US" b="1" dirty="0">
              <a:solidFill>
                <a:schemeClr val="bg1"/>
              </a:solidFill>
            </a:endParaRPr>
          </a:p>
        </p:txBody>
      </p:sp>
      <p:sp>
        <p:nvSpPr>
          <p:cNvPr id="14" name="TextBox 13">
            <a:extLst>
              <a:ext uri="{FF2B5EF4-FFF2-40B4-BE49-F238E27FC236}">
                <a16:creationId xmlns:a16="http://schemas.microsoft.com/office/drawing/2014/main" id="{57C60059-AE24-2541-8796-3094669408F1}"/>
              </a:ext>
            </a:extLst>
          </p:cNvPr>
          <p:cNvSpPr txBox="1"/>
          <p:nvPr/>
        </p:nvSpPr>
        <p:spPr>
          <a:xfrm>
            <a:off x="6336898" y="4798318"/>
            <a:ext cx="4494584" cy="1360636"/>
          </a:xfrm>
          <a:prstGeom prst="rect">
            <a:avLst/>
          </a:prstGeom>
          <a:solidFill>
            <a:schemeClr val="accent2"/>
          </a:solidFill>
        </p:spPr>
        <p:txBody>
          <a:bodyPr vert="horz" wrap="square" rtlCol="0" anchor="ctr" anchorCtr="0">
            <a:noAutofit/>
          </a:bodyPr>
          <a:lstStyle/>
          <a:p>
            <a:pPr algn="ctr"/>
            <a:r>
              <a:rPr lang="en-GB" b="1" dirty="0">
                <a:solidFill>
                  <a:schemeClr val="bg1"/>
                </a:solidFill>
              </a:rPr>
              <a:t>Respecting CERN Procurement Rules</a:t>
            </a:r>
          </a:p>
        </p:txBody>
      </p:sp>
      <p:sp>
        <p:nvSpPr>
          <p:cNvPr id="15" name="TextBox 14">
            <a:extLst>
              <a:ext uri="{FF2B5EF4-FFF2-40B4-BE49-F238E27FC236}">
                <a16:creationId xmlns:a16="http://schemas.microsoft.com/office/drawing/2014/main" id="{CC1BFE7D-FC32-264A-AF00-3B2A7EE923C0}"/>
              </a:ext>
            </a:extLst>
          </p:cNvPr>
          <p:cNvSpPr txBox="1"/>
          <p:nvPr/>
        </p:nvSpPr>
        <p:spPr>
          <a:xfrm>
            <a:off x="1449207" y="4424225"/>
            <a:ext cx="9382275" cy="322055"/>
          </a:xfrm>
          <a:prstGeom prst="rect">
            <a:avLst/>
          </a:prstGeom>
          <a:solidFill>
            <a:schemeClr val="accent2"/>
          </a:solidFill>
        </p:spPr>
        <p:txBody>
          <a:bodyPr vert="horz" wrap="square" rtlCol="0" anchor="ctr" anchorCtr="0">
            <a:noAutofit/>
          </a:bodyPr>
          <a:lstStyle/>
          <a:p>
            <a:pPr algn="ctr"/>
            <a:r>
              <a:rPr lang="en-GB" dirty="0">
                <a:solidFill>
                  <a:schemeClr val="bg1"/>
                </a:solidFill>
              </a:rPr>
              <a:t>While :</a:t>
            </a:r>
          </a:p>
        </p:txBody>
      </p:sp>
      <p:sp>
        <p:nvSpPr>
          <p:cNvPr id="4" name="Date Placeholder 3">
            <a:extLst>
              <a:ext uri="{FF2B5EF4-FFF2-40B4-BE49-F238E27FC236}">
                <a16:creationId xmlns:a16="http://schemas.microsoft.com/office/drawing/2014/main" id="{0D6F509F-915D-8015-8144-6221B4AD88A5}"/>
              </a:ext>
            </a:extLst>
          </p:cNvPr>
          <p:cNvSpPr>
            <a:spLocks noGrp="1"/>
          </p:cNvSpPr>
          <p:nvPr>
            <p:ph type="dt" sz="half" idx="14"/>
          </p:nvPr>
        </p:nvSpPr>
        <p:spPr/>
        <p:txBody>
          <a:bodyPr/>
          <a:lstStyle/>
          <a:p>
            <a:fld id="{81118891-190F-437A-93AD-27DA48570431}" type="datetime1">
              <a:rPr lang="en-US" smtClean="0"/>
              <a:t>5/21/2023</a:t>
            </a:fld>
            <a:endParaRPr lang="en-US" dirty="0"/>
          </a:p>
        </p:txBody>
      </p:sp>
      <p:sp>
        <p:nvSpPr>
          <p:cNvPr id="5" name="Footer Placeholder 4">
            <a:extLst>
              <a:ext uri="{FF2B5EF4-FFF2-40B4-BE49-F238E27FC236}">
                <a16:creationId xmlns:a16="http://schemas.microsoft.com/office/drawing/2014/main" id="{E82F19DF-AA27-2F16-6048-051EBC2F53FB}"/>
              </a:ext>
            </a:extLst>
          </p:cNvPr>
          <p:cNvSpPr>
            <a:spLocks noGrp="1"/>
          </p:cNvSpPr>
          <p:nvPr>
            <p:ph type="ftr" sz="quarter" idx="15"/>
          </p:nvPr>
        </p:nvSpPr>
        <p:spPr/>
        <p:txBody>
          <a:bodyPr/>
          <a:lstStyle/>
          <a:p>
            <a:r>
              <a:rPr lang="en-US" dirty="0" smtClean="0"/>
              <a:t>Daniel Schoerling</a:t>
            </a:r>
            <a:endParaRPr lang="en-US" dirty="0"/>
          </a:p>
        </p:txBody>
      </p:sp>
    </p:spTree>
    <p:extLst>
      <p:ext uri="{BB962C8B-B14F-4D97-AF65-F5344CB8AC3E}">
        <p14:creationId xmlns:p14="http://schemas.microsoft.com/office/powerpoint/2010/main" val="33634483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211888" y="970736"/>
            <a:ext cx="6479949" cy="4758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3AE7D6B4-AD10-B548-95EA-51D122907769}"/>
              </a:ext>
            </a:extLst>
          </p:cNvPr>
          <p:cNvSpPr>
            <a:spLocks noGrp="1"/>
          </p:cNvSpPr>
          <p:nvPr>
            <p:ph type="title"/>
          </p:nvPr>
        </p:nvSpPr>
        <p:spPr>
          <a:xfrm>
            <a:off x="407988" y="365125"/>
            <a:ext cx="11380812" cy="605611"/>
          </a:xfrm>
        </p:spPr>
        <p:txBody>
          <a:bodyPr/>
          <a:lstStyle/>
          <a:p>
            <a:pPr>
              <a:defRPr/>
            </a:pPr>
            <a:r>
              <a:rPr lang="en-US" altLang="en-US"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How do we buy ? </a:t>
            </a:r>
            <a:endParaRPr lang="en-US"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sp>
        <p:nvSpPr>
          <p:cNvPr id="3" name="Text Placeholder 2">
            <a:extLst>
              <a:ext uri="{FF2B5EF4-FFF2-40B4-BE49-F238E27FC236}">
                <a16:creationId xmlns:a16="http://schemas.microsoft.com/office/drawing/2014/main" id="{17EB7D6C-E5AA-604D-B63E-030827003A53}"/>
              </a:ext>
            </a:extLst>
          </p:cNvPr>
          <p:cNvSpPr>
            <a:spLocks noGrp="1"/>
          </p:cNvSpPr>
          <p:nvPr>
            <p:ph type="body" idx="1"/>
          </p:nvPr>
        </p:nvSpPr>
        <p:spPr>
          <a:xfrm>
            <a:off x="407987" y="1323975"/>
            <a:ext cx="5411788" cy="2092411"/>
          </a:xfrm>
        </p:spPr>
        <p:txBody>
          <a:bodyPr/>
          <a:lstStyle/>
          <a:p>
            <a:pPr marL="0" lvl="1">
              <a:buClr>
                <a:srgbClr val="3861AA"/>
              </a:buClr>
            </a:pPr>
            <a:r>
              <a:rPr lang="en-US" altLang="fr-FR" sz="2200" dirty="0">
                <a:solidFill>
                  <a:schemeClr val="accent1"/>
                </a:solidFill>
              </a:rPr>
              <a:t>Off-the shelf or non-standard products which can be produced with existing manufacturing techniques or technologies:</a:t>
            </a:r>
          </a:p>
          <a:p>
            <a:pPr marL="342900" lvl="1" indent="-342900">
              <a:buClrTx/>
              <a:buFont typeface="Arial" panose="020B0604020202020204" pitchFamily="34" charset="0"/>
              <a:buChar char="•"/>
            </a:pPr>
            <a:r>
              <a:rPr lang="en-US" altLang="fr-FR" sz="2200" dirty="0">
                <a:solidFill>
                  <a:schemeClr val="accent1"/>
                </a:solidFill>
              </a:rPr>
              <a:t>=&gt; Functional specification</a:t>
            </a:r>
          </a:p>
          <a:p>
            <a:endParaRPr lang="en-US" dirty="0">
              <a:solidFill>
                <a:schemeClr val="accent1"/>
              </a:solidFill>
            </a:endParaRPr>
          </a:p>
        </p:txBody>
      </p:sp>
      <p:sp>
        <p:nvSpPr>
          <p:cNvPr id="4" name="Text Placeholder 3">
            <a:extLst>
              <a:ext uri="{FF2B5EF4-FFF2-40B4-BE49-F238E27FC236}">
                <a16:creationId xmlns:a16="http://schemas.microsoft.com/office/drawing/2014/main" id="{21260A7B-CDBC-944E-9F9F-8824F8DC7884}"/>
              </a:ext>
            </a:extLst>
          </p:cNvPr>
          <p:cNvSpPr>
            <a:spLocks noGrp="1"/>
          </p:cNvSpPr>
          <p:nvPr>
            <p:ph type="body" sz="quarter" idx="3"/>
          </p:nvPr>
        </p:nvSpPr>
        <p:spPr>
          <a:xfrm>
            <a:off x="407962" y="3571876"/>
            <a:ext cx="5059388" cy="2019299"/>
          </a:xfrm>
        </p:spPr>
        <p:txBody>
          <a:bodyPr/>
          <a:lstStyle/>
          <a:p>
            <a:pPr marL="0" lvl="1">
              <a:buClr>
                <a:srgbClr val="3861AA"/>
              </a:buClr>
            </a:pPr>
            <a:r>
              <a:rPr lang="en-US" altLang="fr-FR" sz="2200" dirty="0">
                <a:solidFill>
                  <a:schemeClr val="accent1"/>
                </a:solidFill>
              </a:rPr>
              <a:t>Non-standard products where industry has neither the required know-how nor the interest to develop and design the products:</a:t>
            </a:r>
          </a:p>
          <a:p>
            <a:pPr marL="342900" lvl="1" indent="-342900">
              <a:buClrTx/>
              <a:buFont typeface="Arial" panose="020B0604020202020204" pitchFamily="34" charset="0"/>
              <a:buChar char="•"/>
            </a:pPr>
            <a:r>
              <a:rPr lang="en-US" altLang="fr-FR" sz="2200" dirty="0">
                <a:solidFill>
                  <a:schemeClr val="accent1"/>
                </a:solidFill>
              </a:rPr>
              <a:t>=&gt; Build-to-Print specification</a:t>
            </a:r>
          </a:p>
          <a:p>
            <a:endParaRPr lang="en-US" sz="3200" dirty="0">
              <a:solidFill>
                <a:schemeClr val="accent1"/>
              </a:solidFill>
              <a:latin typeface="Arial" panose="020B0604020202020204" pitchFamily="34" charset="0"/>
            </a:endParaRPr>
          </a:p>
        </p:txBody>
      </p:sp>
      <p:sp>
        <p:nvSpPr>
          <p:cNvPr id="20" name="TextBox 19">
            <a:extLst>
              <a:ext uri="{FF2B5EF4-FFF2-40B4-BE49-F238E27FC236}">
                <a16:creationId xmlns:a16="http://schemas.microsoft.com/office/drawing/2014/main" id="{7BEC00B3-18D8-D64C-81E2-315F92F9E4FF}"/>
              </a:ext>
            </a:extLst>
          </p:cNvPr>
          <p:cNvSpPr txBox="1"/>
          <p:nvPr/>
        </p:nvSpPr>
        <p:spPr>
          <a:xfrm>
            <a:off x="2569612" y="5794182"/>
            <a:ext cx="9219187" cy="492443"/>
          </a:xfrm>
          <a:prstGeom prst="rect">
            <a:avLst/>
          </a:prstGeom>
          <a:noFill/>
        </p:spPr>
        <p:txBody>
          <a:bodyPr wrap="square" lIns="0" tIns="0" rIns="0" bIns="0" rtlCol="0">
            <a:spAutoFit/>
          </a:bodyPr>
          <a:lstStyle/>
          <a:p>
            <a:r>
              <a:rPr lang="en-US" altLang="en-US" sz="3200" b="1" dirty="0">
                <a:solidFill>
                  <a:schemeClr val="accent2"/>
                </a:solidFill>
                <a:latin typeface="Arial" panose="020B0604020202020204" pitchFamily="34" charset="0"/>
              </a:rPr>
              <a:t>Prototypes and or Pre-series might be required</a:t>
            </a:r>
          </a:p>
        </p:txBody>
      </p:sp>
      <p:sp>
        <p:nvSpPr>
          <p:cNvPr id="5" name="Date Placeholder 4">
            <a:extLst>
              <a:ext uri="{FF2B5EF4-FFF2-40B4-BE49-F238E27FC236}">
                <a16:creationId xmlns:a16="http://schemas.microsoft.com/office/drawing/2014/main" id="{DC89379E-13E0-0D91-ABDA-92E771D1966F}"/>
              </a:ext>
            </a:extLst>
          </p:cNvPr>
          <p:cNvSpPr>
            <a:spLocks noGrp="1"/>
          </p:cNvSpPr>
          <p:nvPr>
            <p:ph type="dt" sz="half" idx="15"/>
          </p:nvPr>
        </p:nvSpPr>
        <p:spPr/>
        <p:txBody>
          <a:bodyPr/>
          <a:lstStyle/>
          <a:p>
            <a:fld id="{A4B2EE64-FCC3-4E7F-BB7D-023ACB6C204F}" type="datetime1">
              <a:rPr lang="en-US" smtClean="0"/>
              <a:t>5/21/2023</a:t>
            </a:fld>
            <a:endParaRPr lang="en-US" dirty="0"/>
          </a:p>
        </p:txBody>
      </p:sp>
      <p:sp>
        <p:nvSpPr>
          <p:cNvPr id="6" name="Footer Placeholder 5">
            <a:extLst>
              <a:ext uri="{FF2B5EF4-FFF2-40B4-BE49-F238E27FC236}">
                <a16:creationId xmlns:a16="http://schemas.microsoft.com/office/drawing/2014/main" id="{C7FBF885-4970-F242-8E2B-1073D73BCB84}"/>
              </a:ext>
            </a:extLst>
          </p:cNvPr>
          <p:cNvSpPr>
            <a:spLocks noGrp="1"/>
          </p:cNvSpPr>
          <p:nvPr>
            <p:ph type="ftr" sz="quarter" idx="16"/>
          </p:nvPr>
        </p:nvSpPr>
        <p:spPr/>
        <p:txBody>
          <a:bodyPr/>
          <a:lstStyle/>
          <a:p>
            <a:r>
              <a:rPr lang="en-US" dirty="0" smtClean="0"/>
              <a:t>Daniel Schoerling</a:t>
            </a:r>
            <a:endParaRPr lang="en-US" dirty="0"/>
          </a:p>
        </p:txBody>
      </p:sp>
    </p:spTree>
    <p:extLst>
      <p:ext uri="{BB962C8B-B14F-4D97-AF65-F5344CB8AC3E}">
        <p14:creationId xmlns:p14="http://schemas.microsoft.com/office/powerpoint/2010/main" val="19528538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80E48F01-A984-954E-9AF8-32A827FFAA17}"/>
              </a:ext>
            </a:extLst>
          </p:cNvPr>
          <p:cNvPicPr>
            <a:picLocks noChangeAspect="1"/>
          </p:cNvPicPr>
          <p:nvPr/>
        </p:nvPicPr>
        <p:blipFill>
          <a:blip r:embed="rId3"/>
          <a:stretch>
            <a:fillRect/>
          </a:stretch>
        </p:blipFill>
        <p:spPr>
          <a:xfrm>
            <a:off x="2351088" y="1419274"/>
            <a:ext cx="7287976" cy="3604301"/>
          </a:xfrm>
          <a:prstGeom prst="rect">
            <a:avLst/>
          </a:prstGeom>
        </p:spPr>
      </p:pic>
      <p:sp>
        <p:nvSpPr>
          <p:cNvPr id="2" name="Title 1">
            <a:extLst>
              <a:ext uri="{FF2B5EF4-FFF2-40B4-BE49-F238E27FC236}">
                <a16:creationId xmlns:a16="http://schemas.microsoft.com/office/drawing/2014/main" id="{E2A9FD7D-3E54-374D-862A-BA884939E2A9}"/>
              </a:ext>
            </a:extLst>
          </p:cNvPr>
          <p:cNvSpPr>
            <a:spLocks noGrp="1"/>
          </p:cNvSpPr>
          <p:nvPr>
            <p:ph type="title"/>
          </p:nvPr>
        </p:nvSpPr>
        <p:spPr>
          <a:xfrm>
            <a:off x="412776" y="383646"/>
            <a:ext cx="11376024" cy="1065742"/>
          </a:xfrm>
        </p:spPr>
        <p:txBody>
          <a:bodyPr/>
          <a:lstStyle/>
          <a:p>
            <a:pPr>
              <a:defRPr/>
            </a:pPr>
            <a:r>
              <a:rPr lang="en-GB"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Country of Origin</a:t>
            </a:r>
          </a:p>
        </p:txBody>
      </p:sp>
      <p:sp>
        <p:nvSpPr>
          <p:cNvPr id="7" name="Freeform 6">
            <a:extLst>
              <a:ext uri="{FF2B5EF4-FFF2-40B4-BE49-F238E27FC236}">
                <a16:creationId xmlns:a16="http://schemas.microsoft.com/office/drawing/2014/main" id="{C7C8F343-D597-AD4A-95B9-FB133571A2FC}"/>
              </a:ext>
            </a:extLst>
          </p:cNvPr>
          <p:cNvSpPr/>
          <p:nvPr/>
        </p:nvSpPr>
        <p:spPr>
          <a:xfrm>
            <a:off x="5149223" y="2580431"/>
            <a:ext cx="1867803" cy="2149490"/>
          </a:xfrm>
          <a:custGeom>
            <a:avLst/>
            <a:gdLst>
              <a:gd name="connsiteX0" fmla="*/ 0 w 1867803"/>
              <a:gd name="connsiteY0" fmla="*/ 801725 h 2149490"/>
              <a:gd name="connsiteX1" fmla="*/ 1200421 w 1867803"/>
              <a:gd name="connsiteY1" fmla="*/ 2149490 h 2149490"/>
              <a:gd name="connsiteX2" fmla="*/ 1867803 w 1867803"/>
              <a:gd name="connsiteY2" fmla="*/ 1347765 h 2149490"/>
              <a:gd name="connsiteX3" fmla="*/ 637046 w 1867803"/>
              <a:gd name="connsiteY3" fmla="*/ 0 h 2149490"/>
              <a:gd name="connsiteX4" fmla="*/ 637046 w 1867803"/>
              <a:gd name="connsiteY4" fmla="*/ 0 h 2149490"/>
              <a:gd name="connsiteX5" fmla="*/ 637046 w 1867803"/>
              <a:gd name="connsiteY5" fmla="*/ 0 h 2149490"/>
              <a:gd name="connsiteX6" fmla="*/ 0 w 1867803"/>
              <a:gd name="connsiteY6" fmla="*/ 801725 h 2149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67803" h="2149490">
                <a:moveTo>
                  <a:pt x="0" y="801725"/>
                </a:moveTo>
                <a:lnTo>
                  <a:pt x="1200421" y="2149490"/>
                </a:lnTo>
                <a:lnTo>
                  <a:pt x="1867803" y="1347765"/>
                </a:lnTo>
                <a:lnTo>
                  <a:pt x="637046" y="0"/>
                </a:lnTo>
                <a:lnTo>
                  <a:pt x="637046" y="0"/>
                </a:lnTo>
                <a:lnTo>
                  <a:pt x="637046" y="0"/>
                </a:lnTo>
                <a:lnTo>
                  <a:pt x="0" y="801725"/>
                </a:lnTo>
                <a:close/>
              </a:path>
            </a:pathLst>
          </a:cu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p:cNvGrpSpPr/>
          <p:nvPr/>
        </p:nvGrpSpPr>
        <p:grpSpPr>
          <a:xfrm>
            <a:off x="3725098" y="3514300"/>
            <a:ext cx="3300596" cy="1603636"/>
            <a:chOff x="2246427" y="3525674"/>
            <a:chExt cx="5013338" cy="2435795"/>
          </a:xfrm>
        </p:grpSpPr>
        <p:sp>
          <p:nvSpPr>
            <p:cNvPr id="23" name="Freeform 12"/>
            <p:cNvSpPr>
              <a:spLocks/>
            </p:cNvSpPr>
            <p:nvPr/>
          </p:nvSpPr>
          <p:spPr bwMode="auto">
            <a:xfrm rot="5400000">
              <a:off x="4469642" y="2593965"/>
              <a:ext cx="1234533" cy="4345713"/>
            </a:xfrm>
            <a:custGeom>
              <a:avLst/>
              <a:gdLst>
                <a:gd name="T0" fmla="*/ 0 w 418"/>
                <a:gd name="T1" fmla="*/ 676 h 676"/>
                <a:gd name="T2" fmla="*/ 0 w 418"/>
                <a:gd name="T3" fmla="*/ 0 h 676"/>
                <a:gd name="T4" fmla="*/ 418 w 418"/>
                <a:gd name="T5" fmla="*/ 162 h 676"/>
                <a:gd name="T6" fmla="*/ 418 w 418"/>
                <a:gd name="T7" fmla="*/ 676 h 676"/>
                <a:gd name="T8" fmla="*/ 0 w 418"/>
                <a:gd name="T9" fmla="*/ 676 h 676"/>
              </a:gdLst>
              <a:ahLst/>
              <a:cxnLst>
                <a:cxn ang="0">
                  <a:pos x="T0" y="T1"/>
                </a:cxn>
                <a:cxn ang="0">
                  <a:pos x="T2" y="T3"/>
                </a:cxn>
                <a:cxn ang="0">
                  <a:pos x="T4" y="T5"/>
                </a:cxn>
                <a:cxn ang="0">
                  <a:pos x="T6" y="T7"/>
                </a:cxn>
                <a:cxn ang="0">
                  <a:pos x="T8" y="T9"/>
                </a:cxn>
              </a:cxnLst>
              <a:rect l="0" t="0" r="r" b="b"/>
              <a:pathLst>
                <a:path w="418" h="676">
                  <a:moveTo>
                    <a:pt x="0" y="676"/>
                  </a:moveTo>
                  <a:lnTo>
                    <a:pt x="0" y="0"/>
                  </a:lnTo>
                  <a:lnTo>
                    <a:pt x="418" y="162"/>
                  </a:lnTo>
                  <a:lnTo>
                    <a:pt x="418" y="676"/>
                  </a:lnTo>
                  <a:lnTo>
                    <a:pt x="0" y="676"/>
                  </a:lnTo>
                  <a:close/>
                </a:path>
              </a:pathLst>
            </a:custGeom>
            <a:solidFill>
              <a:schemeClr val="accent2">
                <a:lumMod val="75000"/>
              </a:schemeClr>
            </a:solidFill>
            <a:ln>
              <a:noFill/>
            </a:ln>
          </p:spPr>
          <p:txBody>
            <a:bodyPr vert="vert270" wrap="square" lIns="182880" tIns="731520" rIns="91440" bIns="365760" numCol="1" anchor="ctr" anchorCtr="0" compatLnSpc="1">
              <a:prstTxWarp prst="textNoShape">
                <a:avLst/>
              </a:prstTxWarp>
            </a:bodyPr>
            <a:lstStyle/>
            <a:p>
              <a:r>
                <a:rPr lang="en-US" sz="2700" b="1" dirty="0">
                  <a:solidFill>
                    <a:srgbClr val="FFFFFF"/>
                  </a:solidFill>
                  <a:ea typeface="Bebas Neue" charset="0"/>
                  <a:cs typeface="Bebas Neue" charset="0"/>
                </a:rPr>
                <a:t>SERVICES</a:t>
              </a:r>
              <a:endParaRPr lang="en-US" sz="2700" b="1" dirty="0">
                <a:solidFill>
                  <a:srgbClr val="FFFFFF"/>
                </a:solidFill>
              </a:endParaRPr>
            </a:p>
          </p:txBody>
        </p:sp>
        <p:sp>
          <p:nvSpPr>
            <p:cNvPr id="24" name="Freeform 14"/>
            <p:cNvSpPr>
              <a:spLocks/>
            </p:cNvSpPr>
            <p:nvPr/>
          </p:nvSpPr>
          <p:spPr bwMode="auto">
            <a:xfrm rot="5400000">
              <a:off x="1568705" y="4203396"/>
              <a:ext cx="2435795" cy="1080352"/>
            </a:xfrm>
            <a:custGeom>
              <a:avLst/>
              <a:gdLst>
                <a:gd name="T0" fmla="*/ 411 w 822"/>
                <a:gd name="T1" fmla="*/ 175 h 175"/>
                <a:gd name="T2" fmla="*/ 822 w 822"/>
                <a:gd name="T3" fmla="*/ 0 h 175"/>
                <a:gd name="T4" fmla="*/ 411 w 822"/>
                <a:gd name="T5" fmla="*/ 0 h 175"/>
                <a:gd name="T6" fmla="*/ 0 w 822"/>
                <a:gd name="T7" fmla="*/ 0 h 175"/>
                <a:gd name="T8" fmla="*/ 411 w 822"/>
                <a:gd name="T9" fmla="*/ 175 h 175"/>
              </a:gdLst>
              <a:ahLst/>
              <a:cxnLst>
                <a:cxn ang="0">
                  <a:pos x="T0" y="T1"/>
                </a:cxn>
                <a:cxn ang="0">
                  <a:pos x="T2" y="T3"/>
                </a:cxn>
                <a:cxn ang="0">
                  <a:pos x="T4" y="T5"/>
                </a:cxn>
                <a:cxn ang="0">
                  <a:pos x="T6" y="T7"/>
                </a:cxn>
                <a:cxn ang="0">
                  <a:pos x="T8" y="T9"/>
                </a:cxn>
              </a:cxnLst>
              <a:rect l="0" t="0" r="r" b="b"/>
              <a:pathLst>
                <a:path w="822" h="175">
                  <a:moveTo>
                    <a:pt x="411" y="175"/>
                  </a:moveTo>
                  <a:lnTo>
                    <a:pt x="822" y="0"/>
                  </a:lnTo>
                  <a:lnTo>
                    <a:pt x="411" y="0"/>
                  </a:lnTo>
                  <a:lnTo>
                    <a:pt x="0" y="0"/>
                  </a:lnTo>
                  <a:lnTo>
                    <a:pt x="411" y="175"/>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dirty="0">
                <a:latin typeface="Source Sans Pro" charset="0"/>
              </a:endParaRPr>
            </a:p>
          </p:txBody>
        </p:sp>
      </p:grpSp>
      <p:grpSp>
        <p:nvGrpSpPr>
          <p:cNvPr id="8" name="Group 7"/>
          <p:cNvGrpSpPr/>
          <p:nvPr/>
        </p:nvGrpSpPr>
        <p:grpSpPr>
          <a:xfrm>
            <a:off x="5149223" y="2176734"/>
            <a:ext cx="3432333" cy="1609489"/>
            <a:chOff x="4462715" y="1455531"/>
            <a:chExt cx="5213435" cy="2444684"/>
          </a:xfrm>
        </p:grpSpPr>
        <p:sp>
          <p:nvSpPr>
            <p:cNvPr id="26" name="Freeform 18"/>
            <p:cNvSpPr>
              <a:spLocks/>
            </p:cNvSpPr>
            <p:nvPr/>
          </p:nvSpPr>
          <p:spPr bwMode="auto">
            <a:xfrm rot="5400000">
              <a:off x="5964130" y="548245"/>
              <a:ext cx="1241606" cy="4244435"/>
            </a:xfrm>
            <a:custGeom>
              <a:avLst/>
              <a:gdLst>
                <a:gd name="T0" fmla="*/ 419 w 419"/>
                <a:gd name="T1" fmla="*/ 0 h 702"/>
                <a:gd name="T2" fmla="*/ 419 w 419"/>
                <a:gd name="T3" fmla="*/ 702 h 702"/>
                <a:gd name="T4" fmla="*/ 0 w 419"/>
                <a:gd name="T5" fmla="*/ 540 h 702"/>
                <a:gd name="T6" fmla="*/ 0 w 419"/>
                <a:gd name="T7" fmla="*/ 0 h 702"/>
                <a:gd name="T8" fmla="*/ 419 w 419"/>
                <a:gd name="T9" fmla="*/ 0 h 702"/>
              </a:gdLst>
              <a:ahLst/>
              <a:cxnLst>
                <a:cxn ang="0">
                  <a:pos x="T0" y="T1"/>
                </a:cxn>
                <a:cxn ang="0">
                  <a:pos x="T2" y="T3"/>
                </a:cxn>
                <a:cxn ang="0">
                  <a:pos x="T4" y="T5"/>
                </a:cxn>
                <a:cxn ang="0">
                  <a:pos x="T6" y="T7"/>
                </a:cxn>
                <a:cxn ang="0">
                  <a:pos x="T8" y="T9"/>
                </a:cxn>
              </a:cxnLst>
              <a:rect l="0" t="0" r="r" b="b"/>
              <a:pathLst>
                <a:path w="419" h="702">
                  <a:moveTo>
                    <a:pt x="419" y="0"/>
                  </a:moveTo>
                  <a:lnTo>
                    <a:pt x="419" y="702"/>
                  </a:lnTo>
                  <a:lnTo>
                    <a:pt x="0" y="540"/>
                  </a:lnTo>
                  <a:lnTo>
                    <a:pt x="0" y="0"/>
                  </a:lnTo>
                  <a:lnTo>
                    <a:pt x="419" y="0"/>
                  </a:lnTo>
                  <a:close/>
                </a:path>
              </a:pathLst>
            </a:custGeom>
            <a:solidFill>
              <a:schemeClr val="accent2"/>
            </a:solidFill>
            <a:ln>
              <a:noFill/>
            </a:ln>
          </p:spPr>
          <p:txBody>
            <a:bodyPr vert="vert270" wrap="square" lIns="182880" tIns="365760" rIns="91440" bIns="731520" numCol="1" anchor="ctr" anchorCtr="0" compatLnSpc="1">
              <a:prstTxWarp prst="textNoShape">
                <a:avLst/>
              </a:prstTxWarp>
            </a:bodyPr>
            <a:lstStyle/>
            <a:p>
              <a:pPr algn="r"/>
              <a:r>
                <a:rPr lang="en-US" altLang="fr-FR" sz="2700" b="1" dirty="0">
                  <a:solidFill>
                    <a:srgbClr val="FFFFFF"/>
                  </a:solidFill>
                </a:rPr>
                <a:t>SUPPLIES</a:t>
              </a:r>
              <a:endParaRPr lang="en-US" sz="2700" b="1" dirty="0">
                <a:solidFill>
                  <a:srgbClr val="FFFFFF"/>
                </a:solidFill>
                <a:latin typeface="Source Sans Pro" charset="0"/>
              </a:endParaRPr>
            </a:p>
          </p:txBody>
        </p:sp>
        <p:sp>
          <p:nvSpPr>
            <p:cNvPr id="27" name="Freeform 20"/>
            <p:cNvSpPr>
              <a:spLocks/>
            </p:cNvSpPr>
            <p:nvPr/>
          </p:nvSpPr>
          <p:spPr bwMode="auto">
            <a:xfrm rot="5400000">
              <a:off x="7924766" y="2148830"/>
              <a:ext cx="2444684" cy="1058085"/>
            </a:xfrm>
            <a:custGeom>
              <a:avLst/>
              <a:gdLst>
                <a:gd name="T0" fmla="*/ 414 w 825"/>
                <a:gd name="T1" fmla="*/ 0 h 175"/>
                <a:gd name="T2" fmla="*/ 0 w 825"/>
                <a:gd name="T3" fmla="*/ 175 h 175"/>
                <a:gd name="T4" fmla="*/ 414 w 825"/>
                <a:gd name="T5" fmla="*/ 175 h 175"/>
                <a:gd name="T6" fmla="*/ 825 w 825"/>
                <a:gd name="T7" fmla="*/ 175 h 175"/>
                <a:gd name="T8" fmla="*/ 414 w 825"/>
                <a:gd name="T9" fmla="*/ 0 h 175"/>
              </a:gdLst>
              <a:ahLst/>
              <a:cxnLst>
                <a:cxn ang="0">
                  <a:pos x="T0" y="T1"/>
                </a:cxn>
                <a:cxn ang="0">
                  <a:pos x="T2" y="T3"/>
                </a:cxn>
                <a:cxn ang="0">
                  <a:pos x="T4" y="T5"/>
                </a:cxn>
                <a:cxn ang="0">
                  <a:pos x="T6" y="T7"/>
                </a:cxn>
                <a:cxn ang="0">
                  <a:pos x="T8" y="T9"/>
                </a:cxn>
              </a:cxnLst>
              <a:rect l="0" t="0" r="r" b="b"/>
              <a:pathLst>
                <a:path w="825" h="175">
                  <a:moveTo>
                    <a:pt x="414" y="0"/>
                  </a:moveTo>
                  <a:lnTo>
                    <a:pt x="0" y="175"/>
                  </a:lnTo>
                  <a:lnTo>
                    <a:pt x="414" y="175"/>
                  </a:lnTo>
                  <a:lnTo>
                    <a:pt x="825" y="175"/>
                  </a:lnTo>
                  <a:lnTo>
                    <a:pt x="414" y="0"/>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latin typeface="Source Sans Pro" charset="0"/>
              </a:endParaRPr>
            </a:p>
          </p:txBody>
        </p:sp>
      </p:grpSp>
      <p:sp>
        <p:nvSpPr>
          <p:cNvPr id="29" name="TextBox 28"/>
          <p:cNvSpPr txBox="1"/>
          <p:nvPr/>
        </p:nvSpPr>
        <p:spPr>
          <a:xfrm>
            <a:off x="8515350" y="1592263"/>
            <a:ext cx="3268663" cy="4524315"/>
          </a:xfrm>
          <a:prstGeom prst="rect">
            <a:avLst/>
          </a:prstGeom>
          <a:noFill/>
        </p:spPr>
        <p:txBody>
          <a:bodyPr wrap="square" rtlCol="0">
            <a:spAutoFit/>
          </a:bodyPr>
          <a:lstStyle/>
          <a:p>
            <a:r>
              <a:rPr lang="en-US" altLang="fr-FR" b="1" i="1" dirty="0"/>
              <a:t>“</a:t>
            </a:r>
            <a:r>
              <a:rPr lang="en-US" altLang="fr-FR" i="1" dirty="0"/>
              <a:t>Country(</a:t>
            </a:r>
            <a:r>
              <a:rPr lang="en-US" altLang="fr-FR" i="1" dirty="0" err="1"/>
              <a:t>ies</a:t>
            </a:r>
            <a:r>
              <a:rPr lang="en-US" altLang="fr-FR" i="1" dirty="0"/>
              <a:t>) where the </a:t>
            </a:r>
            <a:r>
              <a:rPr lang="en-US" altLang="fr-FR" b="1" i="1" dirty="0"/>
              <a:t>supplies</a:t>
            </a:r>
            <a:r>
              <a:rPr lang="en-US" altLang="fr-FR" i="1" dirty="0"/>
              <a:t> (including their components and sub-assemblies) are manufactured or undergo the last major transformation by the contractor or its sub-contractor”</a:t>
            </a:r>
          </a:p>
          <a:p>
            <a:endParaRPr lang="en-US" i="1" dirty="0"/>
          </a:p>
          <a:p>
            <a:r>
              <a:rPr lang="en-US" altLang="fr-FR" dirty="0"/>
              <a:t>If at least </a:t>
            </a:r>
            <a:r>
              <a:rPr lang="en-US" altLang="fr-FR" b="1" dirty="0"/>
              <a:t>60%</a:t>
            </a:r>
            <a:r>
              <a:rPr lang="en-US" altLang="fr-FR" dirty="0"/>
              <a:t> of the total amount of the bid comes from a poorly balanced MS, then the </a:t>
            </a:r>
            <a:r>
              <a:rPr lang="en-US" altLang="fr-FR" b="1" dirty="0"/>
              <a:t>whole bid </a:t>
            </a:r>
            <a:r>
              <a:rPr lang="en-US" altLang="fr-FR" dirty="0"/>
              <a:t>will be treated as that from a bidder in a poorly balanced MS.</a:t>
            </a:r>
            <a:endParaRPr lang="en-US" altLang="fr-FR" i="1" dirty="0"/>
          </a:p>
          <a:p>
            <a:endParaRPr lang="en-US" dirty="0"/>
          </a:p>
        </p:txBody>
      </p:sp>
      <p:sp>
        <p:nvSpPr>
          <p:cNvPr id="31" name="TextBox 30"/>
          <p:cNvSpPr txBox="1"/>
          <p:nvPr/>
        </p:nvSpPr>
        <p:spPr>
          <a:xfrm>
            <a:off x="398821" y="3219531"/>
            <a:ext cx="3268663" cy="2862322"/>
          </a:xfrm>
          <a:prstGeom prst="rect">
            <a:avLst/>
          </a:prstGeom>
          <a:noFill/>
        </p:spPr>
        <p:txBody>
          <a:bodyPr wrap="square" rtlCol="0">
            <a:spAutoFit/>
          </a:bodyPr>
          <a:lstStyle/>
          <a:p>
            <a:r>
              <a:rPr lang="en-GB" altLang="fr-FR" i="1" dirty="0"/>
              <a:t> “Country(</a:t>
            </a:r>
            <a:r>
              <a:rPr lang="en-GB" altLang="fr-FR" i="1" dirty="0" err="1"/>
              <a:t>ies</a:t>
            </a:r>
            <a:r>
              <a:rPr lang="en-GB" altLang="fr-FR" i="1" dirty="0"/>
              <a:t>) in which the bidder is established.”</a:t>
            </a:r>
          </a:p>
          <a:p>
            <a:endParaRPr lang="en-GB" i="1" dirty="0"/>
          </a:p>
          <a:p>
            <a:r>
              <a:rPr lang="en-US" altLang="en-US" dirty="0"/>
              <a:t>If at least </a:t>
            </a:r>
            <a:r>
              <a:rPr lang="en-US" altLang="en-US" b="1" dirty="0"/>
              <a:t>40%</a:t>
            </a:r>
            <a:r>
              <a:rPr lang="en-US" altLang="en-US" dirty="0"/>
              <a:t> of the total amount of the bid comes from a poorly balanced MS, then the </a:t>
            </a:r>
            <a:r>
              <a:rPr lang="en-US" altLang="en-US" b="1" dirty="0"/>
              <a:t>whole bid </a:t>
            </a:r>
            <a:r>
              <a:rPr lang="en-US" altLang="en-US" dirty="0"/>
              <a:t>will be treated as that from a bidder in a poorly balanced MS.</a:t>
            </a:r>
            <a:endParaRPr lang="en-GB" altLang="en-US" dirty="0"/>
          </a:p>
          <a:p>
            <a:endParaRPr lang="en-US" dirty="0"/>
          </a:p>
        </p:txBody>
      </p:sp>
      <p:sp>
        <p:nvSpPr>
          <p:cNvPr id="3" name="Date Placeholder 2">
            <a:extLst>
              <a:ext uri="{FF2B5EF4-FFF2-40B4-BE49-F238E27FC236}">
                <a16:creationId xmlns:a16="http://schemas.microsoft.com/office/drawing/2014/main" id="{AF5FB7F4-F766-8C29-11D2-C7210FD71925}"/>
              </a:ext>
            </a:extLst>
          </p:cNvPr>
          <p:cNvSpPr>
            <a:spLocks noGrp="1"/>
          </p:cNvSpPr>
          <p:nvPr>
            <p:ph type="dt" sz="half" idx="14"/>
          </p:nvPr>
        </p:nvSpPr>
        <p:spPr/>
        <p:txBody>
          <a:bodyPr/>
          <a:lstStyle/>
          <a:p>
            <a:fld id="{BE631B0C-2F4A-47D3-8630-D3CB6DEDB5E5}" type="datetime1">
              <a:rPr lang="en-US" smtClean="0"/>
              <a:t>5/21/2023</a:t>
            </a:fld>
            <a:endParaRPr lang="en-US" dirty="0"/>
          </a:p>
        </p:txBody>
      </p:sp>
      <p:sp>
        <p:nvSpPr>
          <p:cNvPr id="4" name="Footer Placeholder 3">
            <a:extLst>
              <a:ext uri="{FF2B5EF4-FFF2-40B4-BE49-F238E27FC236}">
                <a16:creationId xmlns:a16="http://schemas.microsoft.com/office/drawing/2014/main" id="{F8B08B0D-5FF4-58EF-A5F4-8E7CBF1E5F7C}"/>
              </a:ext>
            </a:extLst>
          </p:cNvPr>
          <p:cNvSpPr>
            <a:spLocks noGrp="1"/>
          </p:cNvSpPr>
          <p:nvPr>
            <p:ph type="ftr" sz="quarter" idx="15"/>
          </p:nvPr>
        </p:nvSpPr>
        <p:spPr/>
        <p:txBody>
          <a:bodyPr/>
          <a:lstStyle/>
          <a:p>
            <a:r>
              <a:rPr lang="en-US" dirty="0" smtClean="0"/>
              <a:t>Daniel Schoerling</a:t>
            </a:r>
            <a:endParaRPr lang="en-US" dirty="0"/>
          </a:p>
        </p:txBody>
      </p:sp>
    </p:spTree>
    <p:extLst>
      <p:ext uri="{BB962C8B-B14F-4D97-AF65-F5344CB8AC3E}">
        <p14:creationId xmlns:p14="http://schemas.microsoft.com/office/powerpoint/2010/main" val="9930893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80E48F01-A984-954E-9AF8-32A827FFAA17}"/>
              </a:ext>
            </a:extLst>
          </p:cNvPr>
          <p:cNvPicPr>
            <a:picLocks noChangeAspect="1"/>
          </p:cNvPicPr>
          <p:nvPr/>
        </p:nvPicPr>
        <p:blipFill>
          <a:blip r:embed="rId3"/>
          <a:stretch>
            <a:fillRect/>
          </a:stretch>
        </p:blipFill>
        <p:spPr>
          <a:xfrm>
            <a:off x="20558" y="0"/>
            <a:ext cx="12171442" cy="6356928"/>
          </a:xfrm>
          <a:prstGeom prst="rect">
            <a:avLst/>
          </a:prstGeom>
        </p:spPr>
      </p:pic>
      <p:pic>
        <p:nvPicPr>
          <p:cNvPr id="17" name="Picture 2" descr="http://science.ma/wp-content/uploads/2014/02/o-equation-57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53224" y="2800351"/>
            <a:ext cx="5362575" cy="3460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a:extLst>
              <a:ext uri="{FF2B5EF4-FFF2-40B4-BE49-F238E27FC236}">
                <a16:creationId xmlns:a16="http://schemas.microsoft.com/office/drawing/2014/main" id="{E2A9FD7D-3E54-374D-862A-BA884939E2A9}"/>
              </a:ext>
            </a:extLst>
          </p:cNvPr>
          <p:cNvSpPr>
            <a:spLocks noGrp="1"/>
          </p:cNvSpPr>
          <p:nvPr>
            <p:ph type="title"/>
          </p:nvPr>
        </p:nvSpPr>
        <p:spPr>
          <a:xfrm>
            <a:off x="412776" y="383646"/>
            <a:ext cx="11376024" cy="1065742"/>
          </a:xfrm>
        </p:spPr>
        <p:txBody>
          <a:bodyPr/>
          <a:lstStyle/>
          <a:p>
            <a:pPr>
              <a:defRPr/>
            </a:pPr>
            <a:r>
              <a:rPr lang="en-GB"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Industrial Return Coefficient</a:t>
            </a:r>
          </a:p>
        </p:txBody>
      </p:sp>
      <p:sp>
        <p:nvSpPr>
          <p:cNvPr id="16" name="Content Placeholder 11">
            <a:extLst>
              <a:ext uri="{FF2B5EF4-FFF2-40B4-BE49-F238E27FC236}">
                <a16:creationId xmlns:a16="http://schemas.microsoft.com/office/drawing/2014/main" id="{B19435F9-A7D8-1C41-A4F9-CA62844B2DEF}"/>
              </a:ext>
            </a:extLst>
          </p:cNvPr>
          <p:cNvSpPr>
            <a:spLocks noGrp="1"/>
          </p:cNvSpPr>
          <p:nvPr>
            <p:ph idx="4294967295"/>
          </p:nvPr>
        </p:nvSpPr>
        <p:spPr>
          <a:xfrm>
            <a:off x="486594" y="628651"/>
            <a:ext cx="11228387" cy="5493906"/>
          </a:xfrm>
        </p:spPr>
        <p:txBody>
          <a:bodyPr anchor="ctr">
            <a:noAutofit/>
          </a:bodyPr>
          <a:lstStyle/>
          <a:p>
            <a:pPr marL="36513" indent="0">
              <a:buClr>
                <a:schemeClr val="bg2">
                  <a:lumMod val="10000"/>
                </a:schemeClr>
              </a:buClr>
              <a:buFont typeface="Arial" panose="020B0604020202020204" pitchFamily="34" charset="0"/>
              <a:buNone/>
              <a:defRPr/>
            </a:pPr>
            <a:r>
              <a:rPr lang="en-GB" sz="2000" dirty="0">
                <a:solidFill>
                  <a:schemeClr val="tx1"/>
                </a:solidFill>
                <a:ea typeface="Calibri" panose="020F0502020204030204" pitchFamily="34" charset="0"/>
                <a:cs typeface="Arial" panose="020B0604020202020204" pitchFamily="34" charset="0"/>
              </a:rPr>
              <a:t>The Industrial Return Coefficient (IRC) of a Member State is defined as the ratio between that Member State's percentage share of the value of all Supply contracts and that Member State's percentage contribution to the CERN Budget over the same period.</a:t>
            </a:r>
          </a:p>
          <a:p>
            <a:pPr marL="36513" indent="0">
              <a:buClr>
                <a:schemeClr val="bg2">
                  <a:lumMod val="10000"/>
                </a:schemeClr>
              </a:buClr>
              <a:buFont typeface="Arial" panose="020B0604020202020204" pitchFamily="34" charset="0"/>
              <a:buNone/>
              <a:defRPr/>
            </a:pPr>
            <a:endParaRPr lang="en-GB" sz="2000" dirty="0">
              <a:solidFill>
                <a:schemeClr val="tx1"/>
              </a:solidFill>
              <a:ea typeface="Calibri" panose="020F0502020204030204" pitchFamily="34" charset="0"/>
              <a:cs typeface="Arial" panose="020B0604020202020204" pitchFamily="34" charset="0"/>
            </a:endParaRPr>
          </a:p>
          <a:p>
            <a:pPr>
              <a:buClr>
                <a:schemeClr val="bg2">
                  <a:lumMod val="10000"/>
                </a:schemeClr>
              </a:buClr>
              <a:buFontTx/>
              <a:buChar char="-"/>
              <a:defRPr/>
            </a:pPr>
            <a:r>
              <a:rPr lang="en-US" sz="2000" dirty="0">
                <a:solidFill>
                  <a:schemeClr val="tx1"/>
                </a:solidFill>
                <a:ea typeface="Calibri" panose="020F0502020204030204" pitchFamily="34" charset="0"/>
                <a:cs typeface="Arial" panose="020B0604020202020204" pitchFamily="34" charset="0"/>
              </a:rPr>
              <a:t> Well balanced Member States: IRC ≥ 1</a:t>
            </a:r>
          </a:p>
          <a:p>
            <a:pPr>
              <a:buClr>
                <a:schemeClr val="bg2">
                  <a:lumMod val="10000"/>
                </a:schemeClr>
              </a:buClr>
              <a:buFontTx/>
              <a:buChar char="-"/>
              <a:defRPr/>
            </a:pPr>
            <a:r>
              <a:rPr lang="en-US" sz="2000" dirty="0">
                <a:solidFill>
                  <a:schemeClr val="tx1"/>
                </a:solidFill>
                <a:ea typeface="Calibri" panose="020F0502020204030204" pitchFamily="34" charset="0"/>
                <a:cs typeface="Arial" panose="020B0604020202020204" pitchFamily="34" charset="0"/>
              </a:rPr>
              <a:t> Poorly balanced Member States: 0.40 ≤ IRC &lt; 1</a:t>
            </a:r>
          </a:p>
          <a:p>
            <a:pPr>
              <a:buClr>
                <a:schemeClr val="bg2">
                  <a:lumMod val="10000"/>
                </a:schemeClr>
              </a:buClr>
              <a:buFontTx/>
              <a:buChar char="-"/>
              <a:defRPr/>
            </a:pPr>
            <a:r>
              <a:rPr lang="en-US" sz="2000" dirty="0">
                <a:solidFill>
                  <a:schemeClr val="tx1"/>
                </a:solidFill>
                <a:ea typeface="Calibri" panose="020F0502020204030204" pitchFamily="34" charset="0"/>
                <a:cs typeface="Arial" panose="020B0604020202020204" pitchFamily="34" charset="0"/>
              </a:rPr>
              <a:t> Very Poorly balanced Members States : IRC &lt; 0.40</a:t>
            </a:r>
          </a:p>
        </p:txBody>
      </p:sp>
      <p:sp>
        <p:nvSpPr>
          <p:cNvPr id="3" name="Date Placeholder 2">
            <a:extLst>
              <a:ext uri="{FF2B5EF4-FFF2-40B4-BE49-F238E27FC236}">
                <a16:creationId xmlns:a16="http://schemas.microsoft.com/office/drawing/2014/main" id="{1B62184A-C54C-7F60-6BBA-A889A3971CDC}"/>
              </a:ext>
            </a:extLst>
          </p:cNvPr>
          <p:cNvSpPr>
            <a:spLocks noGrp="1"/>
          </p:cNvSpPr>
          <p:nvPr>
            <p:ph type="dt" sz="half" idx="14"/>
          </p:nvPr>
        </p:nvSpPr>
        <p:spPr/>
        <p:txBody>
          <a:bodyPr/>
          <a:lstStyle/>
          <a:p>
            <a:fld id="{54360815-8138-41FE-9AE8-CDD4AED5B829}" type="datetime1">
              <a:rPr lang="en-US" smtClean="0"/>
              <a:t>5/21/2023</a:t>
            </a:fld>
            <a:endParaRPr lang="en-US" dirty="0"/>
          </a:p>
        </p:txBody>
      </p:sp>
      <p:sp>
        <p:nvSpPr>
          <p:cNvPr id="4" name="Footer Placeholder 3">
            <a:extLst>
              <a:ext uri="{FF2B5EF4-FFF2-40B4-BE49-F238E27FC236}">
                <a16:creationId xmlns:a16="http://schemas.microsoft.com/office/drawing/2014/main" id="{B8CA73D6-7728-019F-5D72-F7A08DDD0DE4}"/>
              </a:ext>
            </a:extLst>
          </p:cNvPr>
          <p:cNvSpPr>
            <a:spLocks noGrp="1"/>
          </p:cNvSpPr>
          <p:nvPr>
            <p:ph type="ftr" sz="quarter" idx="15"/>
          </p:nvPr>
        </p:nvSpPr>
        <p:spPr/>
        <p:txBody>
          <a:bodyPr/>
          <a:lstStyle/>
          <a:p>
            <a:r>
              <a:rPr lang="en-US" dirty="0" smtClean="0"/>
              <a:t>Daniel Schoerling</a:t>
            </a:r>
            <a:endParaRPr lang="en-US" dirty="0"/>
          </a:p>
        </p:txBody>
      </p:sp>
    </p:spTree>
    <p:extLst>
      <p:ext uri="{BB962C8B-B14F-4D97-AF65-F5344CB8AC3E}">
        <p14:creationId xmlns:p14="http://schemas.microsoft.com/office/powerpoint/2010/main" val="27314853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8D521D-B04A-144F-AE02-7864BE15C7BA}"/>
              </a:ext>
            </a:extLst>
          </p:cNvPr>
          <p:cNvSpPr>
            <a:spLocks noGrp="1"/>
          </p:cNvSpPr>
          <p:nvPr>
            <p:ph type="title"/>
          </p:nvPr>
        </p:nvSpPr>
        <p:spPr>
          <a:xfrm>
            <a:off x="407988" y="373593"/>
            <a:ext cx="11376025" cy="1065742"/>
          </a:xfrm>
        </p:spPr>
        <p:txBody>
          <a:bodyPr/>
          <a:lstStyle/>
          <a:p>
            <a:r>
              <a:rPr lang="fr-CH" sz="4000" dirty="0" err="1">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Member</a:t>
            </a:r>
            <a:r>
              <a:rPr lang="fr-CH"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States Classification (Supplies)</a:t>
            </a:r>
            <a:br>
              <a:rPr lang="fr-CH"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br>
            <a:r>
              <a:rPr lang="fr-CH" altLang="en-US" sz="2400" dirty="0"/>
              <a:t>(1st March </a:t>
            </a:r>
            <a:r>
              <a:rPr lang="fr-CH" altLang="en-US" sz="2400" dirty="0" smtClean="0"/>
              <a:t>2023 </a:t>
            </a:r>
            <a:r>
              <a:rPr lang="fr-CH" altLang="en-US" sz="2400" dirty="0"/>
              <a:t>– </a:t>
            </a:r>
            <a:r>
              <a:rPr lang="fr-CH" altLang="en-US" sz="2400" dirty="0" smtClean="0"/>
              <a:t>29 </a:t>
            </a:r>
            <a:r>
              <a:rPr lang="fr-CH" altLang="en-US" sz="2400" dirty="0" err="1"/>
              <a:t>February</a:t>
            </a:r>
            <a:r>
              <a:rPr lang="fr-CH" altLang="en-US" sz="2400" dirty="0"/>
              <a:t> </a:t>
            </a:r>
            <a:r>
              <a:rPr lang="fr-CH" altLang="en-US" sz="2400" dirty="0" smtClean="0"/>
              <a:t>2024, </a:t>
            </a:r>
            <a:r>
              <a:rPr lang="fr-CH" altLang="en-US" sz="2400" dirty="0" err="1"/>
              <a:t>based</a:t>
            </a:r>
            <a:r>
              <a:rPr lang="fr-CH" altLang="en-US" sz="2400" dirty="0"/>
              <a:t> on the </a:t>
            </a:r>
            <a:r>
              <a:rPr lang="fr-CH" altLang="en-US" sz="2400" dirty="0" err="1"/>
              <a:t>previous</a:t>
            </a:r>
            <a:r>
              <a:rPr lang="fr-CH" altLang="en-US" sz="2400" dirty="0"/>
              <a:t> 4 </a:t>
            </a:r>
            <a:r>
              <a:rPr lang="fr-CH" altLang="en-US" sz="2400" dirty="0" err="1"/>
              <a:t>calendar</a:t>
            </a:r>
            <a:r>
              <a:rPr lang="fr-CH" altLang="en-US" sz="2400" dirty="0"/>
              <a:t> </a:t>
            </a:r>
            <a:r>
              <a:rPr lang="fr-CH" altLang="en-US" sz="2400" dirty="0" err="1"/>
              <a:t>years</a:t>
            </a:r>
            <a:r>
              <a:rPr lang="fr-CH" altLang="en-US" sz="2400" dirty="0"/>
              <a:t>):</a:t>
            </a:r>
            <a:br>
              <a:rPr lang="fr-CH" altLang="en-US" sz="2400" dirty="0"/>
            </a:br>
            <a:endParaRPr lang="en-US" sz="2400" dirty="0"/>
          </a:p>
        </p:txBody>
      </p:sp>
      <p:pic>
        <p:nvPicPr>
          <p:cNvPr id="8" name="Picture 7"/>
          <p:cNvPicPr>
            <a:picLocks noChangeAspect="1"/>
          </p:cNvPicPr>
          <p:nvPr/>
        </p:nvPicPr>
        <p:blipFill>
          <a:blip r:embed="rId3"/>
          <a:stretch>
            <a:fillRect/>
          </a:stretch>
        </p:blipFill>
        <p:spPr>
          <a:xfrm>
            <a:off x="835626" y="1439335"/>
            <a:ext cx="5235661" cy="4757182"/>
          </a:xfrm>
          <a:prstGeom prst="rect">
            <a:avLst/>
          </a:prstGeom>
        </p:spPr>
      </p:pic>
      <p:pic>
        <p:nvPicPr>
          <p:cNvPr id="11" name="Picture 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056574" y="1439335"/>
            <a:ext cx="2014713" cy="788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Date Placeholder 2">
            <a:extLst>
              <a:ext uri="{FF2B5EF4-FFF2-40B4-BE49-F238E27FC236}">
                <a16:creationId xmlns:a16="http://schemas.microsoft.com/office/drawing/2014/main" id="{E48F1418-49AA-5D37-9E5D-60AACC31E468}"/>
              </a:ext>
            </a:extLst>
          </p:cNvPr>
          <p:cNvSpPr>
            <a:spLocks noGrp="1"/>
          </p:cNvSpPr>
          <p:nvPr>
            <p:ph type="dt" sz="half" idx="10"/>
          </p:nvPr>
        </p:nvSpPr>
        <p:spPr/>
        <p:txBody>
          <a:bodyPr/>
          <a:lstStyle/>
          <a:p>
            <a:fld id="{6A50DFC5-E576-45C1-86CA-F3761E368ED7}" type="datetime1">
              <a:rPr lang="en-US" smtClean="0"/>
              <a:t>5/21/2023</a:t>
            </a:fld>
            <a:endParaRPr lang="en-US" dirty="0"/>
          </a:p>
        </p:txBody>
      </p:sp>
      <p:sp>
        <p:nvSpPr>
          <p:cNvPr id="4" name="Footer Placeholder 3">
            <a:extLst>
              <a:ext uri="{FF2B5EF4-FFF2-40B4-BE49-F238E27FC236}">
                <a16:creationId xmlns:a16="http://schemas.microsoft.com/office/drawing/2014/main" id="{741049EA-54BB-92A8-E2DA-CD24858F1FB2}"/>
              </a:ext>
            </a:extLst>
          </p:cNvPr>
          <p:cNvSpPr>
            <a:spLocks noGrp="1"/>
          </p:cNvSpPr>
          <p:nvPr>
            <p:ph type="ftr" sz="quarter" idx="11"/>
          </p:nvPr>
        </p:nvSpPr>
        <p:spPr/>
        <p:txBody>
          <a:bodyPr/>
          <a:lstStyle/>
          <a:p>
            <a:r>
              <a:rPr lang="en-US" dirty="0" smtClean="0"/>
              <a:t>Daniel Schoerling</a:t>
            </a:r>
            <a:endParaRPr lang="en-US" dirty="0"/>
          </a:p>
        </p:txBody>
      </p:sp>
      <p:pic>
        <p:nvPicPr>
          <p:cNvPr id="5" name="Picture 4"/>
          <p:cNvPicPr>
            <a:picLocks noChangeAspect="1"/>
          </p:cNvPicPr>
          <p:nvPr/>
        </p:nvPicPr>
        <p:blipFill>
          <a:blip r:embed="rId5"/>
          <a:stretch>
            <a:fillRect/>
          </a:stretch>
        </p:blipFill>
        <p:spPr>
          <a:xfrm>
            <a:off x="6210130" y="1439334"/>
            <a:ext cx="5763996" cy="4524143"/>
          </a:xfrm>
          <a:prstGeom prst="rect">
            <a:avLst/>
          </a:prstGeom>
        </p:spPr>
      </p:pic>
      <p:sp>
        <p:nvSpPr>
          <p:cNvPr id="9" name="Rectangle 8"/>
          <p:cNvSpPr/>
          <p:nvPr/>
        </p:nvSpPr>
        <p:spPr>
          <a:xfrm>
            <a:off x="8169966" y="4561427"/>
            <a:ext cx="1808921" cy="25841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352575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825066" y="332765"/>
            <a:ext cx="6982691" cy="6400800"/>
          </a:xfrm>
          <a:prstGeom prst="rect">
            <a:avLst/>
          </a:prstGeom>
        </p:spPr>
      </p:pic>
      <p:sp>
        <p:nvSpPr>
          <p:cNvPr id="13" name="Larme 14">
            <a:extLst>
              <a:ext uri="{FF2B5EF4-FFF2-40B4-BE49-F238E27FC236}">
                <a16:creationId xmlns:a16="http://schemas.microsoft.com/office/drawing/2014/main" id="{4361A319-BA88-FC44-8F2D-23865BBD8DBD}"/>
              </a:ext>
            </a:extLst>
          </p:cNvPr>
          <p:cNvSpPr/>
          <p:nvPr/>
        </p:nvSpPr>
        <p:spPr>
          <a:xfrm rot="16200000">
            <a:off x="0" y="939041"/>
            <a:ext cx="4411157" cy="4411157"/>
          </a:xfrm>
          <a:prstGeom prst="teardrop">
            <a:avLst/>
          </a:prstGeom>
          <a:solidFill>
            <a:schemeClr val="accent3">
              <a:alpha val="80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lt1">
                  <a:alpha val="56000"/>
                </a:schemeClr>
              </a:solidFill>
            </a:endParaRPr>
          </a:p>
        </p:txBody>
      </p:sp>
      <p:sp>
        <p:nvSpPr>
          <p:cNvPr id="14" name="Larme 15">
            <a:extLst>
              <a:ext uri="{FF2B5EF4-FFF2-40B4-BE49-F238E27FC236}">
                <a16:creationId xmlns:a16="http://schemas.microsoft.com/office/drawing/2014/main" id="{C2DDAC74-F1B0-CA4C-BDAA-D0E710D089F9}"/>
              </a:ext>
            </a:extLst>
          </p:cNvPr>
          <p:cNvSpPr/>
          <p:nvPr/>
        </p:nvSpPr>
        <p:spPr>
          <a:xfrm rot="16200000">
            <a:off x="0" y="939041"/>
            <a:ext cx="4172378" cy="4172378"/>
          </a:xfrm>
          <a:prstGeom prst="teardrop">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ZoneTexte 13">
            <a:extLst>
              <a:ext uri="{FF2B5EF4-FFF2-40B4-BE49-F238E27FC236}">
                <a16:creationId xmlns:a16="http://schemas.microsoft.com/office/drawing/2014/main" id="{C6308644-E525-A34A-BFCC-216EDECFA34B}"/>
              </a:ext>
            </a:extLst>
          </p:cNvPr>
          <p:cNvSpPr txBox="1"/>
          <p:nvPr/>
        </p:nvSpPr>
        <p:spPr>
          <a:xfrm flipH="1">
            <a:off x="413908" y="2594566"/>
            <a:ext cx="3372146" cy="1077218"/>
          </a:xfrm>
          <a:prstGeom prst="rect">
            <a:avLst/>
          </a:prstGeom>
          <a:noFill/>
        </p:spPr>
        <p:txBody>
          <a:bodyPr wrap="square" rtlCol="0">
            <a:spAutoFit/>
          </a:bodyPr>
          <a:lstStyle/>
          <a:p>
            <a:pPr algn="ctr"/>
            <a:r>
              <a:rPr lang="en-US" sz="3200" dirty="0">
                <a:solidFill>
                  <a:schemeClr val="bg1"/>
                </a:solidFill>
                <a:latin typeface="Arial" charset="0"/>
                <a:ea typeface="Arial" charset="0"/>
                <a:cs typeface="Arial" charset="0"/>
              </a:rPr>
              <a:t>PROCUREMENT WEBSITE</a:t>
            </a:r>
            <a:endParaRPr lang="fr-FR" sz="3200" dirty="0">
              <a:solidFill>
                <a:schemeClr val="bg1"/>
              </a:solidFill>
              <a:latin typeface="Arial" charset="0"/>
              <a:ea typeface="Arial" charset="0"/>
              <a:cs typeface="Arial" charset="0"/>
            </a:endParaRPr>
          </a:p>
        </p:txBody>
      </p:sp>
      <p:pic>
        <p:nvPicPr>
          <p:cNvPr id="18" name="Picture 17"/>
          <p:cNvPicPr>
            <a:picLocks noChangeAspect="1"/>
          </p:cNvPicPr>
          <p:nvPr/>
        </p:nvPicPr>
        <p:blipFill rotWithShape="1">
          <a:blip r:embed="rId3" cstate="screen">
            <a:extLst>
              <a:ext uri="{28A0092B-C50C-407E-A947-70E740481C1C}">
                <a14:useLocalDpi xmlns:a14="http://schemas.microsoft.com/office/drawing/2010/main"/>
              </a:ext>
            </a:extLst>
          </a:blip>
          <a:srcRect l="-335"/>
          <a:stretch/>
        </p:blipFill>
        <p:spPr>
          <a:xfrm>
            <a:off x="5247573" y="772025"/>
            <a:ext cx="6137676" cy="3664131"/>
          </a:xfrm>
          <a:prstGeom prst="rect">
            <a:avLst/>
          </a:prstGeom>
        </p:spPr>
      </p:pic>
      <p:sp>
        <p:nvSpPr>
          <p:cNvPr id="2" name="Date Placeholder 1">
            <a:extLst>
              <a:ext uri="{FF2B5EF4-FFF2-40B4-BE49-F238E27FC236}">
                <a16:creationId xmlns:a16="http://schemas.microsoft.com/office/drawing/2014/main" id="{A5F1EEC0-DA40-7584-1627-125550F18264}"/>
              </a:ext>
            </a:extLst>
          </p:cNvPr>
          <p:cNvSpPr>
            <a:spLocks noGrp="1"/>
          </p:cNvSpPr>
          <p:nvPr>
            <p:ph type="dt" sz="half" idx="10"/>
          </p:nvPr>
        </p:nvSpPr>
        <p:spPr/>
        <p:txBody>
          <a:bodyPr/>
          <a:lstStyle/>
          <a:p>
            <a:fld id="{96D2BCA8-9BC5-4CA2-9D4F-68C8DF61EE40}" type="datetime1">
              <a:rPr lang="en-US" smtClean="0"/>
              <a:t>5/21/2023</a:t>
            </a:fld>
            <a:endParaRPr lang="en-US" dirty="0"/>
          </a:p>
        </p:txBody>
      </p:sp>
      <p:sp>
        <p:nvSpPr>
          <p:cNvPr id="3" name="Footer Placeholder 2">
            <a:extLst>
              <a:ext uri="{FF2B5EF4-FFF2-40B4-BE49-F238E27FC236}">
                <a16:creationId xmlns:a16="http://schemas.microsoft.com/office/drawing/2014/main" id="{31FB1595-787E-63A1-E383-2E192D1AB20B}"/>
              </a:ext>
            </a:extLst>
          </p:cNvPr>
          <p:cNvSpPr>
            <a:spLocks noGrp="1"/>
          </p:cNvSpPr>
          <p:nvPr>
            <p:ph type="ftr" sz="quarter" idx="11"/>
          </p:nvPr>
        </p:nvSpPr>
        <p:spPr/>
        <p:txBody>
          <a:bodyPr/>
          <a:lstStyle/>
          <a:p>
            <a:r>
              <a:rPr lang="en-US" dirty="0" smtClean="0"/>
              <a:t>Daniel Schoerling</a:t>
            </a:r>
            <a:endParaRPr lang="en-US" dirty="0"/>
          </a:p>
        </p:txBody>
      </p:sp>
    </p:spTree>
    <p:extLst>
      <p:ext uri="{BB962C8B-B14F-4D97-AF65-F5344CB8AC3E}">
        <p14:creationId xmlns:p14="http://schemas.microsoft.com/office/powerpoint/2010/main" val="173110601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F49E0A83-A3F1-974E-BE6F-264DB7396AE8}"/>
              </a:ext>
            </a:extLst>
          </p:cNvPr>
          <p:cNvSpPr txBox="1">
            <a:spLocks/>
          </p:cNvSpPr>
          <p:nvPr/>
        </p:nvSpPr>
        <p:spPr>
          <a:xfrm>
            <a:off x="407988" y="373593"/>
            <a:ext cx="11380811" cy="53128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bg1"/>
                </a:solidFill>
                <a:latin typeface="+mj-lt"/>
                <a:ea typeface="+mj-ea"/>
                <a:cs typeface="+mj-cs"/>
              </a:defRPr>
            </a:lvl1pPr>
          </a:lstStyle>
          <a:p>
            <a:pPr>
              <a:defRPr/>
            </a:pPr>
            <a:r>
              <a:rPr lang="fr-CH" altLang="en-US" sz="4000" dirty="0" err="1">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Procurement</a:t>
            </a:r>
            <a:r>
              <a:rPr lang="fr-CH" altLang="en-US"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a:t>
            </a:r>
            <a:r>
              <a:rPr lang="fr-CH" altLang="en-US" sz="4000" dirty="0" err="1">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Website</a:t>
            </a:r>
            <a:endParaRPr lang="en-US"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sp>
        <p:nvSpPr>
          <p:cNvPr id="4" name="Rectangle 3"/>
          <p:cNvSpPr/>
          <p:nvPr/>
        </p:nvSpPr>
        <p:spPr>
          <a:xfrm>
            <a:off x="1302649" y="2851820"/>
            <a:ext cx="4427815" cy="461665"/>
          </a:xfrm>
          <a:prstGeom prst="rect">
            <a:avLst/>
          </a:prstGeom>
        </p:spPr>
        <p:txBody>
          <a:bodyPr wrap="none">
            <a:spAutoFit/>
          </a:bodyPr>
          <a:lstStyle/>
          <a:p>
            <a:r>
              <a:rPr lang="fr-CH" altLang="en-US" sz="2400" dirty="0">
                <a:solidFill>
                  <a:srgbClr val="404040"/>
                </a:solidFill>
                <a:latin typeface="Arial" panose="020B0604020202020204" pitchFamily="34" charset="0"/>
                <a:cs typeface="Arial" panose="020B0604020202020204" pitchFamily="34" charset="0"/>
                <a:hlinkClick r:id="rId2"/>
              </a:rPr>
              <a:t>http://procurement.web.cern.ch</a:t>
            </a:r>
            <a:endParaRPr lang="fr-CH" altLang="en-US" sz="2400" dirty="0">
              <a:solidFill>
                <a:srgbClr val="404040"/>
              </a:solidFill>
              <a:latin typeface="Arial" panose="020B0604020202020204" pitchFamily="34" charset="0"/>
              <a:cs typeface="Arial" panose="020B0604020202020204" pitchFamily="34" charset="0"/>
            </a:endParaRPr>
          </a:p>
        </p:txBody>
      </p:sp>
      <p:pic>
        <p:nvPicPr>
          <p:cNvPr id="12" name="Picture 11"/>
          <p:cNvPicPr>
            <a:picLocks noChangeAspect="1"/>
          </p:cNvPicPr>
          <p:nvPr/>
        </p:nvPicPr>
        <p:blipFill>
          <a:blip r:embed="rId3"/>
          <a:stretch>
            <a:fillRect/>
          </a:stretch>
        </p:blipFill>
        <p:spPr>
          <a:xfrm>
            <a:off x="6668827" y="2663716"/>
            <a:ext cx="5295772" cy="3573539"/>
          </a:xfrm>
          <a:prstGeom prst="rect">
            <a:avLst/>
          </a:prstGeom>
        </p:spPr>
      </p:pic>
      <p:pic>
        <p:nvPicPr>
          <p:cNvPr id="13" name="Picture 12"/>
          <p:cNvPicPr>
            <a:picLocks noChangeAspect="1"/>
          </p:cNvPicPr>
          <p:nvPr/>
        </p:nvPicPr>
        <p:blipFill>
          <a:blip r:embed="rId4"/>
          <a:stretch>
            <a:fillRect/>
          </a:stretch>
        </p:blipFill>
        <p:spPr>
          <a:xfrm>
            <a:off x="6668828" y="188259"/>
            <a:ext cx="5295771" cy="2475457"/>
          </a:xfrm>
          <a:prstGeom prst="rect">
            <a:avLst/>
          </a:prstGeom>
        </p:spPr>
      </p:pic>
      <p:sp>
        <p:nvSpPr>
          <p:cNvPr id="6" name="Right Arrow 5"/>
          <p:cNvSpPr/>
          <p:nvPr/>
        </p:nvSpPr>
        <p:spPr>
          <a:xfrm rot="19791378">
            <a:off x="7618950" y="3242743"/>
            <a:ext cx="1013006" cy="374057"/>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Date Placeholder 1">
            <a:extLst>
              <a:ext uri="{FF2B5EF4-FFF2-40B4-BE49-F238E27FC236}">
                <a16:creationId xmlns:a16="http://schemas.microsoft.com/office/drawing/2014/main" id="{2E2ED906-10F9-3B0C-2B9E-018E94EC78F3}"/>
              </a:ext>
            </a:extLst>
          </p:cNvPr>
          <p:cNvSpPr>
            <a:spLocks noGrp="1"/>
          </p:cNvSpPr>
          <p:nvPr>
            <p:ph type="dt" sz="half" idx="10"/>
          </p:nvPr>
        </p:nvSpPr>
        <p:spPr/>
        <p:txBody>
          <a:bodyPr/>
          <a:lstStyle/>
          <a:p>
            <a:fld id="{580FDBF5-330C-4814-9656-8BF551D9C7FF}" type="datetime1">
              <a:rPr lang="en-US" smtClean="0"/>
              <a:t>5/21/2023</a:t>
            </a:fld>
            <a:endParaRPr lang="en-US" dirty="0"/>
          </a:p>
        </p:txBody>
      </p:sp>
      <p:sp>
        <p:nvSpPr>
          <p:cNvPr id="3" name="Footer Placeholder 2">
            <a:extLst>
              <a:ext uri="{FF2B5EF4-FFF2-40B4-BE49-F238E27FC236}">
                <a16:creationId xmlns:a16="http://schemas.microsoft.com/office/drawing/2014/main" id="{F1619D11-2DF4-2E99-5C1D-F741D2A8A83B}"/>
              </a:ext>
            </a:extLst>
          </p:cNvPr>
          <p:cNvSpPr>
            <a:spLocks noGrp="1"/>
          </p:cNvSpPr>
          <p:nvPr>
            <p:ph type="ftr" sz="quarter" idx="11"/>
          </p:nvPr>
        </p:nvSpPr>
        <p:spPr/>
        <p:txBody>
          <a:bodyPr/>
          <a:lstStyle/>
          <a:p>
            <a:r>
              <a:rPr lang="en-US" dirty="0" smtClean="0"/>
              <a:t>Daniel Schoerling</a:t>
            </a:r>
            <a:endParaRPr lang="en-US" dirty="0"/>
          </a:p>
        </p:txBody>
      </p:sp>
    </p:spTree>
    <p:extLst>
      <p:ext uri="{BB962C8B-B14F-4D97-AF65-F5344CB8AC3E}">
        <p14:creationId xmlns:p14="http://schemas.microsoft.com/office/powerpoint/2010/main" val="426770787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F49E0A83-A3F1-974E-BE6F-264DB7396AE8}"/>
              </a:ext>
            </a:extLst>
          </p:cNvPr>
          <p:cNvSpPr txBox="1">
            <a:spLocks/>
          </p:cNvSpPr>
          <p:nvPr/>
        </p:nvSpPr>
        <p:spPr>
          <a:xfrm>
            <a:off x="407988" y="373593"/>
            <a:ext cx="11380811" cy="68368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bg1"/>
                </a:solidFill>
                <a:latin typeface="+mj-lt"/>
                <a:ea typeface="+mj-ea"/>
                <a:cs typeface="+mj-cs"/>
              </a:defRPr>
            </a:lvl1pPr>
          </a:lstStyle>
          <a:p>
            <a:pPr marL="36513"/>
            <a:r>
              <a:rPr lang="en-US" altLang="en-US"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CERN Shopping List</a:t>
            </a:r>
            <a:endParaRPr lang="en-GB" altLang="en-US" sz="2400" dirty="0">
              <a:hlinkClick r:id="rId2"/>
            </a:endParaRPr>
          </a:p>
        </p:txBody>
      </p:sp>
      <p:sp>
        <p:nvSpPr>
          <p:cNvPr id="2" name="Rectangle 1"/>
          <p:cNvSpPr/>
          <p:nvPr/>
        </p:nvSpPr>
        <p:spPr>
          <a:xfrm>
            <a:off x="1074085" y="3044893"/>
            <a:ext cx="4121641" cy="369332"/>
          </a:xfrm>
          <a:prstGeom prst="rect">
            <a:avLst/>
          </a:prstGeom>
        </p:spPr>
        <p:txBody>
          <a:bodyPr wrap="none">
            <a:spAutoFit/>
          </a:bodyPr>
          <a:lstStyle/>
          <a:p>
            <a:r>
              <a:rPr lang="en-GB" dirty="0">
                <a:solidFill>
                  <a:srgbClr val="404040"/>
                </a:solidFill>
                <a:latin typeface="Arial" panose="020B0604020202020204" pitchFamily="34" charset="0"/>
                <a:cs typeface="Arial" panose="020B0604020202020204" pitchFamily="34" charset="0"/>
                <a:hlinkClick r:id="rId3"/>
              </a:rPr>
              <a:t>https://forthcoming-ms.app.cern.ch</a:t>
            </a:r>
            <a:r>
              <a:rPr lang="en-GB" dirty="0" smtClean="0">
                <a:solidFill>
                  <a:srgbClr val="404040"/>
                </a:solidFill>
                <a:latin typeface="Arial" panose="020B0604020202020204" pitchFamily="34" charset="0"/>
                <a:cs typeface="Arial" panose="020B0604020202020204" pitchFamily="34" charset="0"/>
                <a:hlinkClick r:id="rId3"/>
              </a:rPr>
              <a:t>/#!/</a:t>
            </a:r>
            <a:r>
              <a:rPr lang="en-GB" dirty="0" smtClean="0">
                <a:solidFill>
                  <a:srgbClr val="404040"/>
                </a:solidFill>
                <a:latin typeface="Arial" panose="020B0604020202020204" pitchFamily="34" charset="0"/>
                <a:cs typeface="Arial" panose="020B0604020202020204" pitchFamily="34" charset="0"/>
              </a:rPr>
              <a:t> </a:t>
            </a:r>
            <a:endParaRPr lang="en-GB" dirty="0">
              <a:solidFill>
                <a:srgbClr val="404040"/>
              </a:solidFill>
              <a:latin typeface="Arial" panose="020B0604020202020204" pitchFamily="34" charset="0"/>
              <a:cs typeface="Arial" panose="020B0604020202020204" pitchFamily="34" charset="0"/>
            </a:endParaRPr>
          </a:p>
        </p:txBody>
      </p:sp>
      <p:pic>
        <p:nvPicPr>
          <p:cNvPr id="3" name="Picture 2"/>
          <p:cNvPicPr>
            <a:picLocks noChangeAspect="1"/>
          </p:cNvPicPr>
          <p:nvPr/>
        </p:nvPicPr>
        <p:blipFill>
          <a:blip r:embed="rId4"/>
          <a:stretch>
            <a:fillRect/>
          </a:stretch>
        </p:blipFill>
        <p:spPr>
          <a:xfrm>
            <a:off x="5797703" y="268941"/>
            <a:ext cx="6108825" cy="5698190"/>
          </a:xfrm>
          <a:prstGeom prst="rect">
            <a:avLst/>
          </a:prstGeom>
        </p:spPr>
      </p:pic>
      <p:sp>
        <p:nvSpPr>
          <p:cNvPr id="4" name="Date Placeholder 3">
            <a:extLst>
              <a:ext uri="{FF2B5EF4-FFF2-40B4-BE49-F238E27FC236}">
                <a16:creationId xmlns:a16="http://schemas.microsoft.com/office/drawing/2014/main" id="{18183238-1E2D-AA4F-EACA-C3564BAD7E20}"/>
              </a:ext>
            </a:extLst>
          </p:cNvPr>
          <p:cNvSpPr>
            <a:spLocks noGrp="1"/>
          </p:cNvSpPr>
          <p:nvPr>
            <p:ph type="dt" sz="half" idx="10"/>
          </p:nvPr>
        </p:nvSpPr>
        <p:spPr/>
        <p:txBody>
          <a:bodyPr/>
          <a:lstStyle/>
          <a:p>
            <a:fld id="{7953AE23-5AC0-4D5F-A35E-58DB3620B212}" type="datetime1">
              <a:rPr lang="en-US" smtClean="0"/>
              <a:t>5/21/2023</a:t>
            </a:fld>
            <a:endParaRPr lang="en-US" dirty="0"/>
          </a:p>
        </p:txBody>
      </p:sp>
      <p:sp>
        <p:nvSpPr>
          <p:cNvPr id="5" name="Footer Placeholder 4">
            <a:extLst>
              <a:ext uri="{FF2B5EF4-FFF2-40B4-BE49-F238E27FC236}">
                <a16:creationId xmlns:a16="http://schemas.microsoft.com/office/drawing/2014/main" id="{5A889BE7-4BCF-E819-134F-325C4CD59EFB}"/>
              </a:ext>
            </a:extLst>
          </p:cNvPr>
          <p:cNvSpPr>
            <a:spLocks noGrp="1"/>
          </p:cNvSpPr>
          <p:nvPr>
            <p:ph type="ftr" sz="quarter" idx="11"/>
          </p:nvPr>
        </p:nvSpPr>
        <p:spPr/>
        <p:txBody>
          <a:bodyPr/>
          <a:lstStyle/>
          <a:p>
            <a:r>
              <a:rPr lang="en-US" dirty="0" smtClean="0"/>
              <a:t>Daniel Schoerling</a:t>
            </a:r>
            <a:endParaRPr lang="en-US" dirty="0"/>
          </a:p>
        </p:txBody>
      </p:sp>
    </p:spTree>
    <p:extLst>
      <p:ext uri="{BB962C8B-B14F-4D97-AF65-F5344CB8AC3E}">
        <p14:creationId xmlns:p14="http://schemas.microsoft.com/office/powerpoint/2010/main" val="36370274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F49E0A83-A3F1-974E-BE6F-264DB7396AE8}"/>
              </a:ext>
            </a:extLst>
          </p:cNvPr>
          <p:cNvSpPr txBox="1">
            <a:spLocks/>
          </p:cNvSpPr>
          <p:nvPr/>
        </p:nvSpPr>
        <p:spPr>
          <a:xfrm>
            <a:off x="407988" y="373593"/>
            <a:ext cx="11380811" cy="53128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bg1"/>
                </a:solidFill>
                <a:latin typeface="+mj-lt"/>
                <a:ea typeface="+mj-ea"/>
                <a:cs typeface="+mj-cs"/>
              </a:defRPr>
            </a:lvl1pPr>
          </a:lstStyle>
          <a:p>
            <a:pPr>
              <a:defRPr/>
            </a:pPr>
            <a:r>
              <a:rPr lang="fr-CH" altLang="en-US" sz="4000" dirty="0" err="1">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Procurement</a:t>
            </a:r>
            <a:r>
              <a:rPr lang="fr-CH" altLang="en-US"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a:t>
            </a:r>
            <a:r>
              <a:rPr lang="fr-CH" altLang="en-US" sz="4000" dirty="0" err="1">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Website</a:t>
            </a:r>
            <a:endParaRPr lang="en-US"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sp>
        <p:nvSpPr>
          <p:cNvPr id="4" name="Rectangle 3"/>
          <p:cNvSpPr/>
          <p:nvPr/>
        </p:nvSpPr>
        <p:spPr>
          <a:xfrm>
            <a:off x="915077" y="2851820"/>
            <a:ext cx="4427815" cy="461665"/>
          </a:xfrm>
          <a:prstGeom prst="rect">
            <a:avLst/>
          </a:prstGeom>
        </p:spPr>
        <p:txBody>
          <a:bodyPr wrap="none">
            <a:spAutoFit/>
          </a:bodyPr>
          <a:lstStyle/>
          <a:p>
            <a:r>
              <a:rPr lang="fr-CH" altLang="en-US" sz="2400" dirty="0">
                <a:solidFill>
                  <a:srgbClr val="404040"/>
                </a:solidFill>
                <a:latin typeface="Arial" panose="020B0604020202020204" pitchFamily="34" charset="0"/>
                <a:cs typeface="Arial" panose="020B0604020202020204" pitchFamily="34" charset="0"/>
                <a:hlinkClick r:id="rId2"/>
              </a:rPr>
              <a:t>http://procurement.web.cern.ch</a:t>
            </a:r>
            <a:endParaRPr lang="fr-CH" altLang="en-US" sz="2400" dirty="0">
              <a:solidFill>
                <a:srgbClr val="404040"/>
              </a:solidFill>
              <a:latin typeface="Arial" panose="020B0604020202020204" pitchFamily="34" charset="0"/>
              <a:cs typeface="Arial" panose="020B0604020202020204" pitchFamily="34" charset="0"/>
            </a:endParaRPr>
          </a:p>
        </p:txBody>
      </p:sp>
      <p:pic>
        <p:nvPicPr>
          <p:cNvPr id="12" name="Picture 11"/>
          <p:cNvPicPr>
            <a:picLocks noChangeAspect="1"/>
          </p:cNvPicPr>
          <p:nvPr/>
        </p:nvPicPr>
        <p:blipFill>
          <a:blip r:embed="rId3"/>
          <a:stretch>
            <a:fillRect/>
          </a:stretch>
        </p:blipFill>
        <p:spPr>
          <a:xfrm>
            <a:off x="6668827" y="2663716"/>
            <a:ext cx="5295772" cy="3573539"/>
          </a:xfrm>
          <a:prstGeom prst="rect">
            <a:avLst/>
          </a:prstGeom>
        </p:spPr>
      </p:pic>
      <p:pic>
        <p:nvPicPr>
          <p:cNvPr id="13" name="Picture 12"/>
          <p:cNvPicPr>
            <a:picLocks noChangeAspect="1"/>
          </p:cNvPicPr>
          <p:nvPr/>
        </p:nvPicPr>
        <p:blipFill>
          <a:blip r:embed="rId4"/>
          <a:stretch>
            <a:fillRect/>
          </a:stretch>
        </p:blipFill>
        <p:spPr>
          <a:xfrm>
            <a:off x="6668828" y="188259"/>
            <a:ext cx="5295771" cy="2475457"/>
          </a:xfrm>
          <a:prstGeom prst="rect">
            <a:avLst/>
          </a:prstGeom>
        </p:spPr>
      </p:pic>
      <p:sp>
        <p:nvSpPr>
          <p:cNvPr id="6" name="Right Arrow 5"/>
          <p:cNvSpPr/>
          <p:nvPr/>
        </p:nvSpPr>
        <p:spPr>
          <a:xfrm rot="1941656">
            <a:off x="9342140" y="2232934"/>
            <a:ext cx="1013006" cy="374057"/>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Date Placeholder 1">
            <a:extLst>
              <a:ext uri="{FF2B5EF4-FFF2-40B4-BE49-F238E27FC236}">
                <a16:creationId xmlns:a16="http://schemas.microsoft.com/office/drawing/2014/main" id="{A2012F3B-5E7E-B835-DA96-E01FC4DE06FF}"/>
              </a:ext>
            </a:extLst>
          </p:cNvPr>
          <p:cNvSpPr>
            <a:spLocks noGrp="1"/>
          </p:cNvSpPr>
          <p:nvPr>
            <p:ph type="dt" sz="half" idx="10"/>
          </p:nvPr>
        </p:nvSpPr>
        <p:spPr/>
        <p:txBody>
          <a:bodyPr/>
          <a:lstStyle/>
          <a:p>
            <a:fld id="{F019054C-DE76-40CC-9669-0C87423AFF79}" type="datetime1">
              <a:rPr lang="en-US" smtClean="0"/>
              <a:t>5/21/2023</a:t>
            </a:fld>
            <a:endParaRPr lang="en-US" dirty="0"/>
          </a:p>
        </p:txBody>
      </p:sp>
      <p:sp>
        <p:nvSpPr>
          <p:cNvPr id="3" name="Footer Placeholder 2">
            <a:extLst>
              <a:ext uri="{FF2B5EF4-FFF2-40B4-BE49-F238E27FC236}">
                <a16:creationId xmlns:a16="http://schemas.microsoft.com/office/drawing/2014/main" id="{AAFBE6A3-84C2-58A4-4D9C-FDF5517BE5F7}"/>
              </a:ext>
            </a:extLst>
          </p:cNvPr>
          <p:cNvSpPr>
            <a:spLocks noGrp="1"/>
          </p:cNvSpPr>
          <p:nvPr>
            <p:ph type="ftr" sz="quarter" idx="11"/>
          </p:nvPr>
        </p:nvSpPr>
        <p:spPr/>
        <p:txBody>
          <a:bodyPr/>
          <a:lstStyle/>
          <a:p>
            <a:r>
              <a:rPr lang="en-US" dirty="0" smtClean="0"/>
              <a:t>Daniel Schoerling</a:t>
            </a:r>
            <a:endParaRPr lang="en-US" dirty="0"/>
          </a:p>
        </p:txBody>
      </p:sp>
    </p:spTree>
    <p:extLst>
      <p:ext uri="{BB962C8B-B14F-4D97-AF65-F5344CB8AC3E}">
        <p14:creationId xmlns:p14="http://schemas.microsoft.com/office/powerpoint/2010/main" val="12903231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a:extLst>
              <a:ext uri="{FF2B5EF4-FFF2-40B4-BE49-F238E27FC236}">
                <a16:creationId xmlns:a16="http://schemas.microsoft.com/office/drawing/2014/main" id="{FEE683DB-1868-DB4C-8988-CB9FA22A8DE8}"/>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a:xfrm>
            <a:off x="0" y="-41987"/>
            <a:ext cx="12192000" cy="6392838"/>
          </a:xfrm>
        </p:spPr>
      </p:pic>
      <p:sp>
        <p:nvSpPr>
          <p:cNvPr id="8" name="Rectangle 7">
            <a:extLst>
              <a:ext uri="{FF2B5EF4-FFF2-40B4-BE49-F238E27FC236}">
                <a16:creationId xmlns:a16="http://schemas.microsoft.com/office/drawing/2014/main" id="{FEFCC37A-3974-3F4D-821B-7EE7260498D6}"/>
              </a:ext>
            </a:extLst>
          </p:cNvPr>
          <p:cNvSpPr/>
          <p:nvPr/>
        </p:nvSpPr>
        <p:spPr>
          <a:xfrm>
            <a:off x="7932738" y="0"/>
            <a:ext cx="4259262" cy="6350851"/>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883DF000-D2C7-0B4C-BC01-60A9ED6C548D}"/>
              </a:ext>
            </a:extLst>
          </p:cNvPr>
          <p:cNvSpPr>
            <a:spLocks noGrp="1"/>
          </p:cNvSpPr>
          <p:nvPr>
            <p:ph idx="1"/>
          </p:nvPr>
        </p:nvSpPr>
        <p:spPr>
          <a:xfrm>
            <a:off x="8075613" y="1592263"/>
            <a:ext cx="3708400" cy="4082396"/>
          </a:xfrm>
        </p:spPr>
        <p:txBody>
          <a:bodyPr/>
          <a:lstStyle/>
          <a:p>
            <a:r>
              <a:rPr lang="en-US" dirty="0"/>
              <a:t>Introduction</a:t>
            </a:r>
          </a:p>
          <a:p>
            <a:pPr lvl="2"/>
            <a:r>
              <a:rPr lang="en-US" dirty="0"/>
              <a:t>Legal Framework</a:t>
            </a:r>
          </a:p>
          <a:p>
            <a:pPr lvl="2"/>
            <a:r>
              <a:rPr lang="en-US" dirty="0"/>
              <a:t>Budget</a:t>
            </a:r>
          </a:p>
          <a:p>
            <a:pPr lvl="2"/>
            <a:r>
              <a:rPr lang="en-US" dirty="0"/>
              <a:t>What we buy</a:t>
            </a:r>
          </a:p>
          <a:p>
            <a:r>
              <a:rPr lang="en-US" dirty="0"/>
              <a:t>Procurement @ CERN</a:t>
            </a:r>
          </a:p>
          <a:p>
            <a:pPr lvl="2"/>
            <a:r>
              <a:rPr lang="en-US" dirty="0"/>
              <a:t>Procurement Service</a:t>
            </a:r>
          </a:p>
          <a:p>
            <a:pPr lvl="2"/>
            <a:r>
              <a:rPr lang="en-US" dirty="0"/>
              <a:t>Principles</a:t>
            </a:r>
          </a:p>
          <a:p>
            <a:pPr lvl="2"/>
            <a:r>
              <a:rPr lang="en-US" dirty="0" smtClean="0"/>
              <a:t>Procedures</a:t>
            </a:r>
          </a:p>
          <a:p>
            <a:pPr lvl="2"/>
            <a:r>
              <a:rPr lang="en-US" dirty="0" smtClean="0"/>
              <a:t>Collaboration </a:t>
            </a:r>
            <a:r>
              <a:rPr lang="en-US" dirty="0" err="1" smtClean="0"/>
              <a:t>agreeements</a:t>
            </a:r>
            <a:endParaRPr lang="en-US" dirty="0"/>
          </a:p>
          <a:p>
            <a:r>
              <a:rPr lang="en-US" dirty="0"/>
              <a:t>Procurement website </a:t>
            </a:r>
          </a:p>
        </p:txBody>
      </p:sp>
      <p:sp>
        <p:nvSpPr>
          <p:cNvPr id="4" name="Title 3">
            <a:extLst>
              <a:ext uri="{FF2B5EF4-FFF2-40B4-BE49-F238E27FC236}">
                <a16:creationId xmlns:a16="http://schemas.microsoft.com/office/drawing/2014/main" id="{07C7AA44-3B72-F141-83E5-B92055FA1591}"/>
              </a:ext>
            </a:extLst>
          </p:cNvPr>
          <p:cNvSpPr>
            <a:spLocks noGrp="1"/>
          </p:cNvSpPr>
          <p:nvPr>
            <p:ph type="title"/>
          </p:nvPr>
        </p:nvSpPr>
        <p:spPr>
          <a:xfrm>
            <a:off x="9115880" y="548432"/>
            <a:ext cx="1892978" cy="408832"/>
          </a:xfrm>
        </p:spPr>
        <p:txBody>
          <a:bodyPr/>
          <a:lstStyle/>
          <a:p>
            <a:r>
              <a:rPr lang="en-US" sz="3200" dirty="0"/>
              <a:t>AGENDA</a:t>
            </a:r>
          </a:p>
        </p:txBody>
      </p:sp>
      <p:sp>
        <p:nvSpPr>
          <p:cNvPr id="2" name="Date Placeholder 1">
            <a:extLst>
              <a:ext uri="{FF2B5EF4-FFF2-40B4-BE49-F238E27FC236}">
                <a16:creationId xmlns:a16="http://schemas.microsoft.com/office/drawing/2014/main" id="{6EA27009-476E-5F8F-50C8-BF0FDF492891}"/>
              </a:ext>
            </a:extLst>
          </p:cNvPr>
          <p:cNvSpPr>
            <a:spLocks noGrp="1"/>
          </p:cNvSpPr>
          <p:nvPr>
            <p:ph type="dt" sz="half" idx="10"/>
          </p:nvPr>
        </p:nvSpPr>
        <p:spPr/>
        <p:txBody>
          <a:bodyPr/>
          <a:lstStyle/>
          <a:p>
            <a:fld id="{A8D7FDF0-E2DA-4F96-A381-B775E4814D0E}" type="datetime1">
              <a:rPr lang="en-US" smtClean="0"/>
              <a:t>5/21/2023</a:t>
            </a:fld>
            <a:endParaRPr lang="en-US" dirty="0"/>
          </a:p>
        </p:txBody>
      </p:sp>
      <p:sp>
        <p:nvSpPr>
          <p:cNvPr id="5" name="Footer Placeholder 4">
            <a:extLst>
              <a:ext uri="{FF2B5EF4-FFF2-40B4-BE49-F238E27FC236}">
                <a16:creationId xmlns:a16="http://schemas.microsoft.com/office/drawing/2014/main" id="{1F5536AF-ABA9-482C-EA2A-EBF58DDA62EE}"/>
              </a:ext>
            </a:extLst>
          </p:cNvPr>
          <p:cNvSpPr>
            <a:spLocks noGrp="1"/>
          </p:cNvSpPr>
          <p:nvPr>
            <p:ph type="ftr" sz="quarter" idx="11"/>
          </p:nvPr>
        </p:nvSpPr>
        <p:spPr/>
        <p:txBody>
          <a:bodyPr/>
          <a:lstStyle/>
          <a:p>
            <a:r>
              <a:rPr lang="en-US" dirty="0" smtClean="0"/>
              <a:t>Daniel Schoerling</a:t>
            </a:r>
            <a:endParaRPr lang="en-US" dirty="0"/>
          </a:p>
        </p:txBody>
      </p:sp>
    </p:spTree>
    <p:extLst>
      <p:ext uri="{BB962C8B-B14F-4D97-AF65-F5344CB8AC3E}">
        <p14:creationId xmlns:p14="http://schemas.microsoft.com/office/powerpoint/2010/main" val="356090493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F49E0A83-A3F1-974E-BE6F-264DB7396AE8}"/>
              </a:ext>
            </a:extLst>
          </p:cNvPr>
          <p:cNvSpPr txBox="1">
            <a:spLocks/>
          </p:cNvSpPr>
          <p:nvPr/>
        </p:nvSpPr>
        <p:spPr>
          <a:xfrm>
            <a:off x="407988" y="373593"/>
            <a:ext cx="11380811" cy="72203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bg1"/>
                </a:solidFill>
                <a:latin typeface="+mj-lt"/>
                <a:ea typeface="+mj-ea"/>
                <a:cs typeface="+mj-cs"/>
              </a:defRPr>
            </a:lvl1pPr>
          </a:lstStyle>
          <a:p>
            <a:pPr marL="36513"/>
            <a:r>
              <a:rPr lang="en-US" altLang="en-US"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Suppliers Database Registration</a:t>
            </a:r>
            <a:endParaRPr lang="en-US" sz="2400" dirty="0">
              <a:solidFill>
                <a:schemeClr val="tx1"/>
              </a:solidFill>
            </a:endParaRPr>
          </a:p>
          <a:p>
            <a:endParaRPr lang="en-US" sz="2400" dirty="0">
              <a:solidFill>
                <a:schemeClr val="tx1"/>
              </a:solidFill>
            </a:endParaRPr>
          </a:p>
        </p:txBody>
      </p:sp>
      <p:pic>
        <p:nvPicPr>
          <p:cNvPr id="3" name="Picture 2"/>
          <p:cNvPicPr>
            <a:picLocks noChangeAspect="1"/>
          </p:cNvPicPr>
          <p:nvPr/>
        </p:nvPicPr>
        <p:blipFill>
          <a:blip r:embed="rId3"/>
          <a:stretch>
            <a:fillRect/>
          </a:stretch>
        </p:blipFill>
        <p:spPr>
          <a:xfrm>
            <a:off x="1870518" y="1516731"/>
            <a:ext cx="7759651" cy="3500437"/>
          </a:xfrm>
          <a:prstGeom prst="rect">
            <a:avLst/>
          </a:prstGeom>
        </p:spPr>
      </p:pic>
      <p:sp>
        <p:nvSpPr>
          <p:cNvPr id="2" name="Date Placeholder 1">
            <a:extLst>
              <a:ext uri="{FF2B5EF4-FFF2-40B4-BE49-F238E27FC236}">
                <a16:creationId xmlns:a16="http://schemas.microsoft.com/office/drawing/2014/main" id="{4ED201E2-84F0-93D9-AD09-6281D8478A9D}"/>
              </a:ext>
            </a:extLst>
          </p:cNvPr>
          <p:cNvSpPr>
            <a:spLocks noGrp="1"/>
          </p:cNvSpPr>
          <p:nvPr>
            <p:ph type="dt" sz="half" idx="10"/>
          </p:nvPr>
        </p:nvSpPr>
        <p:spPr/>
        <p:txBody>
          <a:bodyPr/>
          <a:lstStyle/>
          <a:p>
            <a:fld id="{BC9D604A-5436-4023-8097-B6F92191DECB}" type="datetime1">
              <a:rPr lang="en-US" smtClean="0"/>
              <a:t>5/21/2023</a:t>
            </a:fld>
            <a:endParaRPr lang="en-US" dirty="0"/>
          </a:p>
        </p:txBody>
      </p:sp>
      <p:sp>
        <p:nvSpPr>
          <p:cNvPr id="4" name="Footer Placeholder 3">
            <a:extLst>
              <a:ext uri="{FF2B5EF4-FFF2-40B4-BE49-F238E27FC236}">
                <a16:creationId xmlns:a16="http://schemas.microsoft.com/office/drawing/2014/main" id="{66D3CDE0-F0D0-5119-AC9E-6D213449F9F4}"/>
              </a:ext>
            </a:extLst>
          </p:cNvPr>
          <p:cNvSpPr>
            <a:spLocks noGrp="1"/>
          </p:cNvSpPr>
          <p:nvPr>
            <p:ph type="ftr" sz="quarter" idx="11"/>
          </p:nvPr>
        </p:nvSpPr>
        <p:spPr/>
        <p:txBody>
          <a:bodyPr/>
          <a:lstStyle/>
          <a:p>
            <a:r>
              <a:rPr lang="en-US" dirty="0" smtClean="0"/>
              <a:t>Daniel Schoerling</a:t>
            </a:r>
            <a:endParaRPr lang="en-US" dirty="0"/>
          </a:p>
        </p:txBody>
      </p:sp>
    </p:spTree>
    <p:extLst>
      <p:ext uri="{BB962C8B-B14F-4D97-AF65-F5344CB8AC3E}">
        <p14:creationId xmlns:p14="http://schemas.microsoft.com/office/powerpoint/2010/main" val="281065741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F49E0A83-A3F1-974E-BE6F-264DB7396AE8}"/>
              </a:ext>
            </a:extLst>
          </p:cNvPr>
          <p:cNvSpPr txBox="1">
            <a:spLocks/>
          </p:cNvSpPr>
          <p:nvPr/>
        </p:nvSpPr>
        <p:spPr>
          <a:xfrm>
            <a:off x="407988" y="373593"/>
            <a:ext cx="11380811" cy="72203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bg1"/>
                </a:solidFill>
                <a:latin typeface="+mj-lt"/>
                <a:ea typeface="+mj-ea"/>
                <a:cs typeface="+mj-cs"/>
              </a:defRPr>
            </a:lvl1pPr>
          </a:lstStyle>
          <a:p>
            <a:pPr marL="36513"/>
            <a:r>
              <a:rPr lang="en-US" altLang="en-US"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Suppliers Database Registration</a:t>
            </a:r>
            <a:endParaRPr lang="en-US" sz="2400" dirty="0">
              <a:solidFill>
                <a:schemeClr val="tx1"/>
              </a:solidFill>
            </a:endParaRPr>
          </a:p>
        </p:txBody>
      </p:sp>
      <p:pic>
        <p:nvPicPr>
          <p:cNvPr id="3" name="Picture 2"/>
          <p:cNvPicPr>
            <a:picLocks noChangeAspect="1"/>
          </p:cNvPicPr>
          <p:nvPr/>
        </p:nvPicPr>
        <p:blipFill>
          <a:blip r:embed="rId3"/>
          <a:stretch>
            <a:fillRect/>
          </a:stretch>
        </p:blipFill>
        <p:spPr>
          <a:xfrm>
            <a:off x="861116" y="1554480"/>
            <a:ext cx="10246430" cy="3934777"/>
          </a:xfrm>
          <a:prstGeom prst="rect">
            <a:avLst/>
          </a:prstGeom>
        </p:spPr>
      </p:pic>
      <p:sp>
        <p:nvSpPr>
          <p:cNvPr id="2" name="Date Placeholder 1">
            <a:extLst>
              <a:ext uri="{FF2B5EF4-FFF2-40B4-BE49-F238E27FC236}">
                <a16:creationId xmlns:a16="http://schemas.microsoft.com/office/drawing/2014/main" id="{29A00B3A-9567-6C0E-2F13-0401C0C20FD9}"/>
              </a:ext>
            </a:extLst>
          </p:cNvPr>
          <p:cNvSpPr>
            <a:spLocks noGrp="1"/>
          </p:cNvSpPr>
          <p:nvPr>
            <p:ph type="dt" sz="half" idx="10"/>
          </p:nvPr>
        </p:nvSpPr>
        <p:spPr/>
        <p:txBody>
          <a:bodyPr/>
          <a:lstStyle/>
          <a:p>
            <a:fld id="{A9E029E7-1082-447F-B9C5-334FA11EB4CD}" type="datetime1">
              <a:rPr lang="en-US" smtClean="0"/>
              <a:t>5/21/2023</a:t>
            </a:fld>
            <a:endParaRPr lang="en-US" dirty="0"/>
          </a:p>
        </p:txBody>
      </p:sp>
      <p:sp>
        <p:nvSpPr>
          <p:cNvPr id="4" name="Footer Placeholder 3">
            <a:extLst>
              <a:ext uri="{FF2B5EF4-FFF2-40B4-BE49-F238E27FC236}">
                <a16:creationId xmlns:a16="http://schemas.microsoft.com/office/drawing/2014/main" id="{94FFF595-B390-42AC-C3E4-378DC47FFCE4}"/>
              </a:ext>
            </a:extLst>
          </p:cNvPr>
          <p:cNvSpPr>
            <a:spLocks noGrp="1"/>
          </p:cNvSpPr>
          <p:nvPr>
            <p:ph type="ftr" sz="quarter" idx="11"/>
          </p:nvPr>
        </p:nvSpPr>
        <p:spPr/>
        <p:txBody>
          <a:bodyPr/>
          <a:lstStyle/>
          <a:p>
            <a:r>
              <a:rPr lang="en-US" dirty="0" smtClean="0"/>
              <a:t>Daniel Schoerling</a:t>
            </a:r>
            <a:endParaRPr lang="en-US" dirty="0"/>
          </a:p>
        </p:txBody>
      </p:sp>
    </p:spTree>
    <p:extLst>
      <p:ext uri="{BB962C8B-B14F-4D97-AF65-F5344CB8AC3E}">
        <p14:creationId xmlns:p14="http://schemas.microsoft.com/office/powerpoint/2010/main" val="10325330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F49E0A83-A3F1-974E-BE6F-264DB7396AE8}"/>
              </a:ext>
            </a:extLst>
          </p:cNvPr>
          <p:cNvSpPr txBox="1">
            <a:spLocks/>
          </p:cNvSpPr>
          <p:nvPr/>
        </p:nvSpPr>
        <p:spPr>
          <a:xfrm>
            <a:off x="407988" y="373593"/>
            <a:ext cx="11380811" cy="722033"/>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bg1"/>
                </a:solidFill>
                <a:latin typeface="+mj-lt"/>
                <a:ea typeface="+mj-ea"/>
                <a:cs typeface="+mj-cs"/>
              </a:defRPr>
            </a:lvl1pPr>
          </a:lstStyle>
          <a:p>
            <a:pPr marL="36513"/>
            <a:r>
              <a:rPr lang="en-US" altLang="en-US"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Suppliers must register in the Suppliers Portal</a:t>
            </a:r>
            <a:endParaRPr lang="en-GB" altLang="en-US"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a:p>
            <a:endParaRPr lang="en-US" sz="2400" dirty="0">
              <a:solidFill>
                <a:schemeClr val="tx1"/>
              </a:solidFill>
            </a:endParaRPr>
          </a:p>
        </p:txBody>
      </p:sp>
      <p:grpSp>
        <p:nvGrpSpPr>
          <p:cNvPr id="15" name="Group 14">
            <a:extLst>
              <a:ext uri="{FF2B5EF4-FFF2-40B4-BE49-F238E27FC236}">
                <a16:creationId xmlns:a16="http://schemas.microsoft.com/office/drawing/2014/main" id="{F9A0753F-4BDD-1B47-B547-FAB185419AC1}"/>
              </a:ext>
            </a:extLst>
          </p:cNvPr>
          <p:cNvGrpSpPr/>
          <p:nvPr/>
        </p:nvGrpSpPr>
        <p:grpSpPr>
          <a:xfrm>
            <a:off x="412775" y="1592263"/>
            <a:ext cx="11779225" cy="1870465"/>
            <a:chOff x="412775" y="4793449"/>
            <a:chExt cx="11779225" cy="1870465"/>
          </a:xfrm>
        </p:grpSpPr>
        <p:sp>
          <p:nvSpPr>
            <p:cNvPr id="16" name="Rectangle 15">
              <a:extLst>
                <a:ext uri="{FF2B5EF4-FFF2-40B4-BE49-F238E27FC236}">
                  <a16:creationId xmlns:a16="http://schemas.microsoft.com/office/drawing/2014/main" id="{7EF8B4C1-85BB-DB48-B37A-D530B4A53550}"/>
                </a:ext>
              </a:extLst>
            </p:cNvPr>
            <p:cNvSpPr/>
            <p:nvPr/>
          </p:nvSpPr>
          <p:spPr>
            <a:xfrm>
              <a:off x="412775" y="4793449"/>
              <a:ext cx="11371237" cy="1870465"/>
            </a:xfrm>
            <a:prstGeom prst="rect">
              <a:avLst/>
            </a:prstGeom>
            <a:solidFill>
              <a:schemeClr val="accent3"/>
            </a:solidFill>
            <a:ln>
              <a:noFill/>
            </a:ln>
            <a:effectLst>
              <a:outerShdw sx="1000" sy="1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solidFill>
              </a:endParaRPr>
            </a:p>
          </p:txBody>
        </p:sp>
        <p:grpSp>
          <p:nvGrpSpPr>
            <p:cNvPr id="17" name="Group 16">
              <a:extLst>
                <a:ext uri="{FF2B5EF4-FFF2-40B4-BE49-F238E27FC236}">
                  <a16:creationId xmlns:a16="http://schemas.microsoft.com/office/drawing/2014/main" id="{7F52A6C5-40E6-B143-8301-650EB00C136A}"/>
                </a:ext>
              </a:extLst>
            </p:cNvPr>
            <p:cNvGrpSpPr/>
            <p:nvPr/>
          </p:nvGrpSpPr>
          <p:grpSpPr>
            <a:xfrm>
              <a:off x="785960" y="4943298"/>
              <a:ext cx="11406040" cy="1692771"/>
              <a:chOff x="785960" y="4943298"/>
              <a:chExt cx="11406040" cy="1692771"/>
            </a:xfrm>
          </p:grpSpPr>
          <p:sp>
            <p:nvSpPr>
              <p:cNvPr id="18" name="TextBox 17">
                <a:extLst>
                  <a:ext uri="{FF2B5EF4-FFF2-40B4-BE49-F238E27FC236}">
                    <a16:creationId xmlns:a16="http://schemas.microsoft.com/office/drawing/2014/main" id="{2CEA1F95-E214-A74E-9489-49EB47E2F480}"/>
                  </a:ext>
                </a:extLst>
              </p:cNvPr>
              <p:cNvSpPr txBox="1"/>
              <p:nvPr/>
            </p:nvSpPr>
            <p:spPr>
              <a:xfrm>
                <a:off x="4283220" y="4943298"/>
                <a:ext cx="7908780" cy="1692771"/>
              </a:xfrm>
              <a:prstGeom prst="rect">
                <a:avLst/>
              </a:prstGeom>
              <a:noFill/>
            </p:spPr>
            <p:txBody>
              <a:bodyPr wrap="square" lIns="0" rtlCol="0" anchor="ctr" anchorCtr="0">
                <a:spAutoFit/>
              </a:bodyPr>
              <a:lstStyle/>
              <a:p>
                <a:r>
                  <a:rPr lang="en-US" altLang="en-US" sz="2400" b="1" dirty="0">
                    <a:solidFill>
                      <a:schemeClr val="bg2"/>
                    </a:solidFill>
                    <a:latin typeface="+mj-lt"/>
                    <a:ea typeface="Calibri" charset="0"/>
                    <a:cs typeface="Arial" panose="020B0604020202020204" pitchFamily="34" charset="0"/>
                  </a:rPr>
                  <a:t>for all exchanges with CERN, in particular to: </a:t>
                </a:r>
              </a:p>
              <a:p>
                <a:pPr marL="342900" indent="-342900">
                  <a:buFont typeface="Arial" charset="0"/>
                  <a:buChar char="•"/>
                </a:pPr>
                <a:r>
                  <a:rPr lang="en-US" altLang="en-US" sz="2000" dirty="0">
                    <a:solidFill>
                      <a:schemeClr val="bg2"/>
                    </a:solidFill>
                    <a:latin typeface="+mj-lt"/>
                    <a:ea typeface="Calibri" charset="0"/>
                    <a:cs typeface="Arial" panose="020B0604020202020204" pitchFamily="34" charset="0"/>
                  </a:rPr>
                  <a:t>Be visible for future opportunities </a:t>
                </a:r>
                <a:br>
                  <a:rPr lang="en-US" altLang="en-US" sz="2000" dirty="0">
                    <a:solidFill>
                      <a:schemeClr val="bg2"/>
                    </a:solidFill>
                    <a:latin typeface="+mj-lt"/>
                    <a:ea typeface="Calibri" charset="0"/>
                    <a:cs typeface="Arial" panose="020B0604020202020204" pitchFamily="34" charset="0"/>
                  </a:rPr>
                </a:br>
                <a:r>
                  <a:rPr lang="en-US" altLang="en-US" sz="2000" dirty="0">
                    <a:solidFill>
                      <a:schemeClr val="bg2"/>
                    </a:solidFill>
                    <a:latin typeface="+mj-lt"/>
                    <a:ea typeface="Calibri" charset="0"/>
                    <a:cs typeface="Arial" panose="020B0604020202020204" pitchFamily="34" charset="0"/>
                  </a:rPr>
                  <a:t>(with the procurement codes you have indicated), </a:t>
                </a:r>
              </a:p>
              <a:p>
                <a:pPr marL="342900" indent="-342900">
                  <a:buFont typeface="Arial" charset="0"/>
                  <a:buChar char="•"/>
                </a:pPr>
                <a:r>
                  <a:rPr lang="en-US" altLang="en-US" sz="2000" dirty="0">
                    <a:solidFill>
                      <a:schemeClr val="bg2"/>
                    </a:solidFill>
                    <a:latin typeface="+mj-lt"/>
                    <a:ea typeface="Calibri" charset="0"/>
                    <a:cs typeface="Arial" panose="020B0604020202020204" pitchFamily="34" charset="0"/>
                  </a:rPr>
                  <a:t>Receive and follow-up orders,</a:t>
                </a:r>
              </a:p>
              <a:p>
                <a:pPr marL="342900" indent="-342900">
                  <a:buFont typeface="Arial" charset="0"/>
                  <a:buChar char="•"/>
                </a:pPr>
                <a:r>
                  <a:rPr lang="en-US" altLang="en-US" sz="2000" dirty="0">
                    <a:solidFill>
                      <a:schemeClr val="bg2"/>
                    </a:solidFill>
                    <a:latin typeface="+mj-lt"/>
                    <a:ea typeface="Calibri" charset="0"/>
                    <a:cs typeface="Arial" panose="020B0604020202020204" pitchFamily="34" charset="0"/>
                  </a:rPr>
                  <a:t>Send invoices.</a:t>
                </a:r>
              </a:p>
            </p:txBody>
          </p:sp>
          <p:sp>
            <p:nvSpPr>
              <p:cNvPr id="19" name="TextBox 18">
                <a:extLst>
                  <a:ext uri="{FF2B5EF4-FFF2-40B4-BE49-F238E27FC236}">
                    <a16:creationId xmlns:a16="http://schemas.microsoft.com/office/drawing/2014/main" id="{E7AF73BD-C073-2741-A9A5-86BC5524C866}"/>
                  </a:ext>
                </a:extLst>
              </p:cNvPr>
              <p:cNvSpPr txBox="1"/>
              <p:nvPr/>
            </p:nvSpPr>
            <p:spPr>
              <a:xfrm>
                <a:off x="785960" y="5463430"/>
                <a:ext cx="2771480" cy="553998"/>
              </a:xfrm>
              <a:prstGeom prst="rect">
                <a:avLst/>
              </a:prstGeom>
              <a:noFill/>
            </p:spPr>
            <p:txBody>
              <a:bodyPr wrap="square" rtlCol="0">
                <a:spAutoFit/>
              </a:bodyPr>
              <a:lstStyle/>
              <a:p>
                <a:pPr algn="ctr"/>
                <a:r>
                  <a:rPr lang="en-US" sz="3000" b="1" dirty="0">
                    <a:solidFill>
                      <a:schemeClr val="bg1"/>
                    </a:solidFill>
                  </a:rPr>
                  <a:t>MANDATORY</a:t>
                </a:r>
              </a:p>
            </p:txBody>
          </p:sp>
        </p:grpSp>
      </p:grpSp>
      <p:pic>
        <p:nvPicPr>
          <p:cNvPr id="2" name="Picture 1"/>
          <p:cNvPicPr>
            <a:picLocks noChangeAspect="1"/>
          </p:cNvPicPr>
          <p:nvPr/>
        </p:nvPicPr>
        <p:blipFill rotWithShape="1">
          <a:blip r:embed="rId3" cstate="screen">
            <a:extLst>
              <a:ext uri="{28A0092B-C50C-407E-A947-70E740481C1C}">
                <a14:useLocalDpi xmlns:a14="http://schemas.microsoft.com/office/drawing/2010/main"/>
              </a:ext>
            </a:extLst>
          </a:blip>
          <a:srcRect t="987"/>
          <a:stretch/>
        </p:blipFill>
        <p:spPr>
          <a:xfrm>
            <a:off x="4268788" y="3807958"/>
            <a:ext cx="7517422" cy="2389187"/>
          </a:xfrm>
          <a:prstGeom prst="rect">
            <a:avLst/>
          </a:prstGeom>
          <a:ln>
            <a:noFill/>
          </a:ln>
        </p:spPr>
      </p:pic>
      <p:sp>
        <p:nvSpPr>
          <p:cNvPr id="11" name="Rectangle 10">
            <a:extLst>
              <a:ext uri="{FF2B5EF4-FFF2-40B4-BE49-F238E27FC236}">
                <a16:creationId xmlns:a16="http://schemas.microsoft.com/office/drawing/2014/main" id="{76A76111-A9D9-0C46-970E-87203F46212F}"/>
              </a:ext>
            </a:extLst>
          </p:cNvPr>
          <p:cNvSpPr/>
          <p:nvPr/>
        </p:nvSpPr>
        <p:spPr>
          <a:xfrm>
            <a:off x="4254476" y="3804337"/>
            <a:ext cx="7529537" cy="2376486"/>
          </a:xfrm>
          <a:prstGeom prst="rect">
            <a:avLst/>
          </a:prstGeom>
          <a:noFill/>
          <a:ln>
            <a:solidFill>
              <a:schemeClr val="accent3"/>
            </a:solidFill>
          </a:ln>
          <a:effectLst>
            <a:outerShdw sx="1000" sy="1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b="1" dirty="0">
              <a:solidFill>
                <a:schemeClr val="tx1"/>
              </a:solidFill>
            </a:endParaRPr>
          </a:p>
        </p:txBody>
      </p:sp>
      <p:sp>
        <p:nvSpPr>
          <p:cNvPr id="3" name="Rectangle 2"/>
          <p:cNvSpPr/>
          <p:nvPr/>
        </p:nvSpPr>
        <p:spPr>
          <a:xfrm>
            <a:off x="412775" y="4992580"/>
            <a:ext cx="3550972" cy="400110"/>
          </a:xfrm>
          <a:prstGeom prst="rect">
            <a:avLst/>
          </a:prstGeom>
        </p:spPr>
        <p:txBody>
          <a:bodyPr wrap="none">
            <a:spAutoFit/>
          </a:bodyPr>
          <a:lstStyle/>
          <a:p>
            <a:r>
              <a:rPr lang="en-GB" sz="2000" dirty="0">
                <a:solidFill>
                  <a:schemeClr val="tx1">
                    <a:lumMod val="60000"/>
                    <a:lumOff val="40000"/>
                  </a:schemeClr>
                </a:solidFill>
                <a:latin typeface="&amp;quot"/>
                <a:hlinkClick r:id="rId4"/>
              </a:rPr>
              <a:t>Supplierdb.Support@cern.ch</a:t>
            </a:r>
            <a:r>
              <a:rPr lang="en-GB" sz="2000" dirty="0">
                <a:solidFill>
                  <a:schemeClr val="tx1">
                    <a:lumMod val="60000"/>
                    <a:lumOff val="40000"/>
                  </a:schemeClr>
                </a:solidFill>
                <a:latin typeface="PT Sans"/>
              </a:rPr>
              <a:t>.</a:t>
            </a:r>
            <a:endParaRPr lang="en-GB" sz="2000" dirty="0">
              <a:solidFill>
                <a:schemeClr val="tx1">
                  <a:lumMod val="60000"/>
                  <a:lumOff val="40000"/>
                </a:schemeClr>
              </a:solidFill>
            </a:endParaRPr>
          </a:p>
        </p:txBody>
      </p:sp>
      <p:sp>
        <p:nvSpPr>
          <p:cNvPr id="4" name="Date Placeholder 3">
            <a:extLst>
              <a:ext uri="{FF2B5EF4-FFF2-40B4-BE49-F238E27FC236}">
                <a16:creationId xmlns:a16="http://schemas.microsoft.com/office/drawing/2014/main" id="{DE7359A0-6AF2-35A6-080C-1CDD7CAA2A4A}"/>
              </a:ext>
            </a:extLst>
          </p:cNvPr>
          <p:cNvSpPr>
            <a:spLocks noGrp="1"/>
          </p:cNvSpPr>
          <p:nvPr>
            <p:ph type="dt" sz="half" idx="10"/>
          </p:nvPr>
        </p:nvSpPr>
        <p:spPr/>
        <p:txBody>
          <a:bodyPr/>
          <a:lstStyle/>
          <a:p>
            <a:fld id="{49E02D6A-D103-4AD7-81F1-D6DEBDE71615}" type="datetime1">
              <a:rPr lang="en-US" smtClean="0"/>
              <a:t>5/21/2023</a:t>
            </a:fld>
            <a:endParaRPr lang="en-US" dirty="0"/>
          </a:p>
        </p:txBody>
      </p:sp>
      <p:sp>
        <p:nvSpPr>
          <p:cNvPr id="5" name="Footer Placeholder 4">
            <a:extLst>
              <a:ext uri="{FF2B5EF4-FFF2-40B4-BE49-F238E27FC236}">
                <a16:creationId xmlns:a16="http://schemas.microsoft.com/office/drawing/2014/main" id="{CDC0C7A7-B097-15BD-3AF9-B1CDBB0EA5B4}"/>
              </a:ext>
            </a:extLst>
          </p:cNvPr>
          <p:cNvSpPr>
            <a:spLocks noGrp="1"/>
          </p:cNvSpPr>
          <p:nvPr>
            <p:ph type="ftr" sz="quarter" idx="11"/>
          </p:nvPr>
        </p:nvSpPr>
        <p:spPr/>
        <p:txBody>
          <a:bodyPr/>
          <a:lstStyle/>
          <a:p>
            <a:r>
              <a:rPr lang="en-US" dirty="0" smtClean="0"/>
              <a:t>Daniel Schoerling</a:t>
            </a:r>
            <a:endParaRPr lang="en-US" dirty="0"/>
          </a:p>
        </p:txBody>
      </p:sp>
    </p:spTree>
    <p:extLst>
      <p:ext uri="{BB962C8B-B14F-4D97-AF65-F5344CB8AC3E}">
        <p14:creationId xmlns:p14="http://schemas.microsoft.com/office/powerpoint/2010/main" val="1907132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F49E0A83-A3F1-974E-BE6F-264DB7396AE8}"/>
              </a:ext>
            </a:extLst>
          </p:cNvPr>
          <p:cNvSpPr txBox="1">
            <a:spLocks/>
          </p:cNvSpPr>
          <p:nvPr/>
        </p:nvSpPr>
        <p:spPr>
          <a:xfrm>
            <a:off x="407988" y="373593"/>
            <a:ext cx="11380811" cy="53128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bg1"/>
                </a:solidFill>
                <a:latin typeface="+mj-lt"/>
                <a:ea typeface="+mj-ea"/>
                <a:cs typeface="+mj-cs"/>
              </a:defRPr>
            </a:lvl1pPr>
          </a:lstStyle>
          <a:p>
            <a:pPr>
              <a:defRPr/>
            </a:pPr>
            <a:r>
              <a:rPr lang="fr-CH" altLang="en-US" sz="4000" dirty="0" err="1">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Procurement</a:t>
            </a:r>
            <a:r>
              <a:rPr lang="fr-CH" altLang="en-US"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 </a:t>
            </a:r>
            <a:r>
              <a:rPr lang="fr-CH" altLang="en-US" sz="4000" dirty="0" err="1">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Website</a:t>
            </a:r>
            <a:endParaRPr lang="en-US"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sp>
        <p:nvSpPr>
          <p:cNvPr id="4" name="Rectangle 3"/>
          <p:cNvSpPr/>
          <p:nvPr/>
        </p:nvSpPr>
        <p:spPr>
          <a:xfrm>
            <a:off x="1302649" y="2851820"/>
            <a:ext cx="4427815" cy="461665"/>
          </a:xfrm>
          <a:prstGeom prst="rect">
            <a:avLst/>
          </a:prstGeom>
        </p:spPr>
        <p:txBody>
          <a:bodyPr wrap="none">
            <a:spAutoFit/>
          </a:bodyPr>
          <a:lstStyle/>
          <a:p>
            <a:r>
              <a:rPr lang="fr-CH" altLang="en-US" sz="2400" dirty="0">
                <a:solidFill>
                  <a:srgbClr val="404040"/>
                </a:solidFill>
                <a:latin typeface="Arial" panose="020B0604020202020204" pitchFamily="34" charset="0"/>
                <a:cs typeface="Arial" panose="020B0604020202020204" pitchFamily="34" charset="0"/>
                <a:hlinkClick r:id="rId2"/>
              </a:rPr>
              <a:t>http://procurement.web.cern.ch</a:t>
            </a:r>
            <a:endParaRPr lang="fr-CH" altLang="en-US" sz="2400" dirty="0">
              <a:solidFill>
                <a:srgbClr val="404040"/>
              </a:solidFill>
              <a:latin typeface="Arial" panose="020B0604020202020204" pitchFamily="34" charset="0"/>
              <a:cs typeface="Arial" panose="020B0604020202020204" pitchFamily="34" charset="0"/>
            </a:endParaRPr>
          </a:p>
        </p:txBody>
      </p:sp>
      <p:pic>
        <p:nvPicPr>
          <p:cNvPr id="12" name="Picture 11"/>
          <p:cNvPicPr>
            <a:picLocks noChangeAspect="1"/>
          </p:cNvPicPr>
          <p:nvPr/>
        </p:nvPicPr>
        <p:blipFill>
          <a:blip r:embed="rId3"/>
          <a:stretch>
            <a:fillRect/>
          </a:stretch>
        </p:blipFill>
        <p:spPr>
          <a:xfrm>
            <a:off x="6668827" y="2663716"/>
            <a:ext cx="5295772" cy="3573539"/>
          </a:xfrm>
          <a:prstGeom prst="rect">
            <a:avLst/>
          </a:prstGeom>
        </p:spPr>
      </p:pic>
      <p:pic>
        <p:nvPicPr>
          <p:cNvPr id="13" name="Picture 12"/>
          <p:cNvPicPr>
            <a:picLocks noChangeAspect="1"/>
          </p:cNvPicPr>
          <p:nvPr/>
        </p:nvPicPr>
        <p:blipFill>
          <a:blip r:embed="rId4"/>
          <a:stretch>
            <a:fillRect/>
          </a:stretch>
        </p:blipFill>
        <p:spPr>
          <a:xfrm>
            <a:off x="6668828" y="188259"/>
            <a:ext cx="5295771" cy="2475457"/>
          </a:xfrm>
          <a:prstGeom prst="rect">
            <a:avLst/>
          </a:prstGeom>
        </p:spPr>
      </p:pic>
      <p:sp>
        <p:nvSpPr>
          <p:cNvPr id="6" name="Right Arrow 5"/>
          <p:cNvSpPr/>
          <p:nvPr/>
        </p:nvSpPr>
        <p:spPr>
          <a:xfrm rot="18017334">
            <a:off x="10712080" y="718255"/>
            <a:ext cx="1013006" cy="374057"/>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Date Placeholder 1">
            <a:extLst>
              <a:ext uri="{FF2B5EF4-FFF2-40B4-BE49-F238E27FC236}">
                <a16:creationId xmlns:a16="http://schemas.microsoft.com/office/drawing/2014/main" id="{7EEC3B36-A51D-D73E-9D3D-81E9ECF67C7F}"/>
              </a:ext>
            </a:extLst>
          </p:cNvPr>
          <p:cNvSpPr>
            <a:spLocks noGrp="1"/>
          </p:cNvSpPr>
          <p:nvPr>
            <p:ph type="dt" sz="half" idx="10"/>
          </p:nvPr>
        </p:nvSpPr>
        <p:spPr/>
        <p:txBody>
          <a:bodyPr/>
          <a:lstStyle/>
          <a:p>
            <a:fld id="{5D2A4B8D-7466-45C1-AFF7-F724E648F90E}" type="datetime1">
              <a:rPr lang="en-US" smtClean="0"/>
              <a:t>5/21/2023</a:t>
            </a:fld>
            <a:endParaRPr lang="en-US" dirty="0"/>
          </a:p>
        </p:txBody>
      </p:sp>
      <p:sp>
        <p:nvSpPr>
          <p:cNvPr id="3" name="Footer Placeholder 2">
            <a:extLst>
              <a:ext uri="{FF2B5EF4-FFF2-40B4-BE49-F238E27FC236}">
                <a16:creationId xmlns:a16="http://schemas.microsoft.com/office/drawing/2014/main" id="{84EE0B60-B874-B8D8-C046-290847D1B3DF}"/>
              </a:ext>
            </a:extLst>
          </p:cNvPr>
          <p:cNvSpPr>
            <a:spLocks noGrp="1"/>
          </p:cNvSpPr>
          <p:nvPr>
            <p:ph type="ftr" sz="quarter" idx="11"/>
          </p:nvPr>
        </p:nvSpPr>
        <p:spPr/>
        <p:txBody>
          <a:bodyPr/>
          <a:lstStyle/>
          <a:p>
            <a:r>
              <a:rPr lang="en-US" dirty="0" smtClean="0"/>
              <a:t>Daniel Schoerling</a:t>
            </a:r>
            <a:endParaRPr lang="en-US" dirty="0"/>
          </a:p>
        </p:txBody>
      </p:sp>
    </p:spTree>
    <p:extLst>
      <p:ext uri="{BB962C8B-B14F-4D97-AF65-F5344CB8AC3E}">
        <p14:creationId xmlns:p14="http://schemas.microsoft.com/office/powerpoint/2010/main" val="71395248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AE7D6B4-AD10-B548-95EA-51D122907769}"/>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Jacks </a:t>
            </a:r>
            <a:r>
              <a:rPr lang="en-US" sz="400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for </a:t>
            </a:r>
            <a:r>
              <a:rPr lang="en-US" sz="4000" smtClean="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FRAS</a:t>
            </a:r>
            <a:endParaRPr lang="en-US"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sp>
        <p:nvSpPr>
          <p:cNvPr id="12" name="Text Placeholder 3">
            <a:extLst>
              <a:ext uri="{FF2B5EF4-FFF2-40B4-BE49-F238E27FC236}">
                <a16:creationId xmlns:a16="http://schemas.microsoft.com/office/drawing/2014/main" id="{21260A7B-CDBC-944E-9F9F-8824F8DC7884}"/>
              </a:ext>
            </a:extLst>
          </p:cNvPr>
          <p:cNvSpPr txBox="1">
            <a:spLocks/>
          </p:cNvSpPr>
          <p:nvPr/>
        </p:nvSpPr>
        <p:spPr>
          <a:xfrm>
            <a:off x="407988" y="1605281"/>
            <a:ext cx="5580436" cy="4468948"/>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a:t>
            </a:r>
            <a:r>
              <a:rPr lang="en-GB" sz="2000" dirty="0">
                <a:solidFill>
                  <a:schemeClr val="accent1"/>
                </a:solidFill>
              </a:rPr>
              <a:t> :</a:t>
            </a:r>
          </a:p>
          <a:p>
            <a:pPr algn="just"/>
            <a:r>
              <a:rPr lang="en-US" sz="1600" b="0" dirty="0">
                <a:solidFill>
                  <a:schemeClr val="accent1"/>
                </a:solidFill>
              </a:rPr>
              <a:t>FRAS will allow for remote and simultaneous alignment of Magnets, cryostats, crab cavities, cryomodules, and TAXN</a:t>
            </a:r>
          </a:p>
          <a:p>
            <a:pPr algn="just"/>
            <a:r>
              <a:rPr lang="en-US" sz="1600" b="0" dirty="0">
                <a:solidFill>
                  <a:schemeClr val="accent1"/>
                </a:solidFill>
              </a:rPr>
              <a:t>The jacks consist of two different types</a:t>
            </a:r>
          </a:p>
          <a:p>
            <a:pPr marL="609600" lvl="1" indent="-285750" algn="just">
              <a:buFont typeface="Arial" panose="020B0604020202020204" pitchFamily="34" charset="0"/>
              <a:buChar char="•"/>
            </a:pPr>
            <a:r>
              <a:rPr lang="en-US" sz="1600" b="0" dirty="0">
                <a:solidFill>
                  <a:schemeClr val="accent1"/>
                </a:solidFill>
              </a:rPr>
              <a:t>Longitudinal </a:t>
            </a:r>
            <a:r>
              <a:rPr lang="en-US" sz="1600" dirty="0">
                <a:solidFill>
                  <a:schemeClr val="accent1"/>
                </a:solidFill>
              </a:rPr>
              <a:t>jacks (130)</a:t>
            </a:r>
          </a:p>
          <a:p>
            <a:pPr marL="609600" lvl="1" indent="-285750" algn="just">
              <a:buFont typeface="Arial" panose="020B0604020202020204" pitchFamily="34" charset="0"/>
              <a:buChar char="•"/>
            </a:pPr>
            <a:r>
              <a:rPr lang="en-US" sz="1600" dirty="0">
                <a:solidFill>
                  <a:schemeClr val="accent1"/>
                </a:solidFill>
              </a:rPr>
              <a:t>Central jacks (10</a:t>
            </a:r>
            <a:r>
              <a:rPr lang="en-US" sz="1600" dirty="0" smtClean="0">
                <a:solidFill>
                  <a:schemeClr val="accent1"/>
                </a:solidFill>
              </a:rPr>
              <a:t>)</a:t>
            </a:r>
          </a:p>
          <a:p>
            <a:pPr marL="609600" lvl="1" indent="-285750" algn="just">
              <a:buFont typeface="Arial" panose="020B0604020202020204" pitchFamily="34" charset="0"/>
              <a:buChar char="•"/>
            </a:pPr>
            <a:endParaRPr lang="en-US" sz="1600" dirty="0">
              <a:solidFill>
                <a:schemeClr val="accent1"/>
              </a:solidFill>
            </a:endParaRPr>
          </a:p>
          <a:p>
            <a:pPr algn="just">
              <a:spcBef>
                <a:spcPts val="0"/>
              </a:spcBef>
              <a:spcAft>
                <a:spcPts val="0"/>
              </a:spcAft>
            </a:pPr>
            <a:r>
              <a:rPr lang="en-US" sz="1600" b="0" dirty="0">
                <a:solidFill>
                  <a:schemeClr val="accent1"/>
                </a:solidFill>
              </a:rPr>
              <a:t>High precision machining and assembly are</a:t>
            </a:r>
          </a:p>
          <a:p>
            <a:pPr algn="just">
              <a:spcBef>
                <a:spcPts val="0"/>
              </a:spcBef>
              <a:spcAft>
                <a:spcPts val="0"/>
              </a:spcAft>
            </a:pPr>
            <a:r>
              <a:rPr lang="en-US" sz="1600" b="0" dirty="0">
                <a:solidFill>
                  <a:schemeClr val="accent1"/>
                </a:solidFill>
              </a:rPr>
              <a:t>required for this production</a:t>
            </a:r>
            <a:endParaRPr lang="pt-BR" sz="1600" b="0" dirty="0">
              <a:solidFill>
                <a:schemeClr val="accent1"/>
              </a:solidFill>
            </a:endParaRPr>
          </a:p>
          <a:p>
            <a:pPr marL="285750" indent="-285750" algn="just">
              <a:buFont typeface="Wingdings" panose="05000000000000000000" pitchFamily="2" charset="2"/>
              <a:buChar char="§"/>
            </a:pPr>
            <a:endParaRPr lang="en-GB" sz="1600" b="0" dirty="0">
              <a:solidFill>
                <a:schemeClr val="accent1"/>
              </a:solidFill>
            </a:endParaRPr>
          </a:p>
        </p:txBody>
      </p:sp>
      <p:sp>
        <p:nvSpPr>
          <p:cNvPr id="14" name="Text Placeholder 3">
            <a:extLst>
              <a:ext uri="{FF2B5EF4-FFF2-40B4-BE49-F238E27FC236}">
                <a16:creationId xmlns:a16="http://schemas.microsoft.com/office/drawing/2014/main" id="{21260A7B-CDBC-944E-9F9F-8824F8DC7884}"/>
              </a:ext>
            </a:extLst>
          </p:cNvPr>
          <p:cNvSpPr txBox="1">
            <a:spLocks/>
          </p:cNvSpPr>
          <p:nvPr/>
        </p:nvSpPr>
        <p:spPr>
          <a:xfrm>
            <a:off x="6765233" y="1605281"/>
            <a:ext cx="5331470" cy="1743836"/>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Cost Range :</a:t>
            </a:r>
            <a:r>
              <a:rPr lang="en-GB" sz="1600" b="0" dirty="0">
                <a:solidFill>
                  <a:schemeClr val="accent1"/>
                </a:solidFill>
              </a:rPr>
              <a:t> 	750 k CHF </a:t>
            </a:r>
            <a:r>
              <a:rPr lang="en-GB" sz="1600" b="0" dirty="0">
                <a:solidFill>
                  <a:schemeClr val="accent1"/>
                </a:solidFill>
                <a:sym typeface="Wingdings" panose="05000000000000000000" pitchFamily="2" charset="2"/>
              </a:rPr>
              <a:t> 5 M CHF</a:t>
            </a:r>
            <a:endParaRPr lang="en-GB" sz="1600" b="0" dirty="0">
              <a:solidFill>
                <a:schemeClr val="accent1"/>
              </a:solidFill>
            </a:endParaRPr>
          </a:p>
          <a:p>
            <a:r>
              <a:rPr lang="en-GB" sz="1600" u="sng" dirty="0">
                <a:solidFill>
                  <a:schemeClr val="accent1"/>
                </a:solidFill>
              </a:rPr>
              <a:t>Planning:</a:t>
            </a:r>
            <a:r>
              <a:rPr lang="en-GB" sz="1600" b="0" dirty="0">
                <a:solidFill>
                  <a:schemeClr val="accent1"/>
                </a:solidFill>
              </a:rPr>
              <a:t> 	MS: Q3-2023 - IT: Q4-2024</a:t>
            </a:r>
          </a:p>
          <a:p>
            <a:r>
              <a:rPr lang="en-GB" sz="1600" dirty="0">
                <a:solidFill>
                  <a:schemeClr val="bg1"/>
                </a:solidFill>
                <a:highlight>
                  <a:srgbClr val="0000FF"/>
                </a:highlight>
              </a:rPr>
              <a:t>Contact:		Delio.Ramos@cern.ch</a:t>
            </a:r>
            <a:r>
              <a:rPr lang="en-GB" sz="2000" b="0" dirty="0">
                <a:solidFill>
                  <a:schemeClr val="accent1"/>
                </a:solidFill>
              </a:rPr>
              <a:t>	</a:t>
            </a:r>
          </a:p>
        </p:txBody>
      </p:sp>
      <p:pic>
        <p:nvPicPr>
          <p:cNvPr id="6" name="Picture 5">
            <a:extLst>
              <a:ext uri="{FF2B5EF4-FFF2-40B4-BE49-F238E27FC236}">
                <a16:creationId xmlns:a16="http://schemas.microsoft.com/office/drawing/2014/main" id="{9F7F8776-DDC3-203C-DCC0-6FA08D01F58A}"/>
              </a:ext>
            </a:extLst>
          </p:cNvPr>
          <p:cNvPicPr>
            <a:picLocks noChangeAspect="1"/>
          </p:cNvPicPr>
          <p:nvPr/>
        </p:nvPicPr>
        <p:blipFill rotWithShape="1">
          <a:blip r:embed="rId3"/>
          <a:srcRect t="16364"/>
          <a:stretch/>
        </p:blipFill>
        <p:spPr>
          <a:xfrm>
            <a:off x="4859036" y="3631238"/>
            <a:ext cx="3355259" cy="2198283"/>
          </a:xfrm>
          <a:prstGeom prst="rect">
            <a:avLst/>
          </a:prstGeom>
        </p:spPr>
      </p:pic>
      <p:pic>
        <p:nvPicPr>
          <p:cNvPr id="7" name="Picture 6">
            <a:extLst>
              <a:ext uri="{FF2B5EF4-FFF2-40B4-BE49-F238E27FC236}">
                <a16:creationId xmlns:a16="http://schemas.microsoft.com/office/drawing/2014/main" id="{EFFB197A-B135-A047-AF38-0E2D4185E0A2}"/>
              </a:ext>
            </a:extLst>
          </p:cNvPr>
          <p:cNvPicPr>
            <a:picLocks noChangeAspect="1"/>
          </p:cNvPicPr>
          <p:nvPr/>
        </p:nvPicPr>
        <p:blipFill rotWithShape="1">
          <a:blip r:embed="rId4"/>
          <a:srcRect l="10733" t="9683" b="10939"/>
          <a:stretch/>
        </p:blipFill>
        <p:spPr>
          <a:xfrm>
            <a:off x="8540618" y="3508884"/>
            <a:ext cx="3248182" cy="2442991"/>
          </a:xfrm>
          <a:prstGeom prst="rect">
            <a:avLst/>
          </a:prstGeom>
        </p:spPr>
      </p:pic>
      <p:sp>
        <p:nvSpPr>
          <p:cNvPr id="4" name="Slide Number Placeholder 3">
            <a:extLst>
              <a:ext uri="{FF2B5EF4-FFF2-40B4-BE49-F238E27FC236}">
                <a16:creationId xmlns:a16="http://schemas.microsoft.com/office/drawing/2014/main" id="{E5A9007B-5632-0D9E-0E14-171819933D06}"/>
              </a:ext>
            </a:extLst>
          </p:cNvPr>
          <p:cNvSpPr>
            <a:spLocks noGrp="1"/>
          </p:cNvSpPr>
          <p:nvPr>
            <p:ph type="sldNum" sz="quarter" idx="12"/>
          </p:nvPr>
        </p:nvSpPr>
        <p:spPr/>
        <p:txBody>
          <a:bodyPr/>
          <a:lstStyle/>
          <a:p>
            <a:fld id="{36B5EA5A-BC32-A742-B11B-8E7414D5B535}" type="slidenum">
              <a:rPr lang="en-US" smtClean="0"/>
              <a:pPr/>
              <a:t>24</a:t>
            </a:fld>
            <a:endParaRPr lang="en-US" dirty="0"/>
          </a:p>
        </p:txBody>
      </p:sp>
    </p:spTree>
    <p:extLst>
      <p:ext uri="{BB962C8B-B14F-4D97-AF65-F5344CB8AC3E}">
        <p14:creationId xmlns:p14="http://schemas.microsoft.com/office/powerpoint/2010/main" val="254820017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36513"/>
            <a:r>
              <a:rPr lang="en-US"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R&amp;D collaboration agreements: Why?</a:t>
            </a:r>
            <a:endParaRPr lang="en-GB"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sp>
        <p:nvSpPr>
          <p:cNvPr id="3" name="Content Placeholder 2"/>
          <p:cNvSpPr>
            <a:spLocks noGrp="1"/>
          </p:cNvSpPr>
          <p:nvPr>
            <p:ph idx="1"/>
          </p:nvPr>
        </p:nvSpPr>
        <p:spPr>
          <a:xfrm>
            <a:off x="677334" y="1690688"/>
            <a:ext cx="10515600" cy="4351338"/>
          </a:xfrm>
        </p:spPr>
        <p:txBody>
          <a:bodyPr>
            <a:normAutofit/>
          </a:bodyPr>
          <a:lstStyle/>
          <a:p>
            <a:pPr marL="342900" indent="-342900">
              <a:spcAft>
                <a:spcPts val="600"/>
              </a:spcAft>
              <a:buFont typeface="Arial" panose="020B0604020202020204" pitchFamily="34" charset="0"/>
              <a:buChar char="•"/>
            </a:pPr>
            <a:r>
              <a:rPr lang="en-GB" dirty="0"/>
              <a:t>CERN concludes collaboration agreements with institutes in Member States and AMS in order to fulfil a requirement which cannot be procured for a reasonable cost on a lowest compliant bid basis following CERN procurement rules. The activity shall not be in competition </a:t>
            </a:r>
            <a:r>
              <a:rPr lang="en-GB" dirty="0" smtClean="0"/>
              <a:t>with </a:t>
            </a:r>
            <a:r>
              <a:rPr lang="en-GB" dirty="0"/>
              <a:t>industry in CERN Member States.</a:t>
            </a:r>
          </a:p>
          <a:p>
            <a:pPr marL="342900" indent="-342900">
              <a:spcAft>
                <a:spcPts val="600"/>
              </a:spcAft>
              <a:buFont typeface="Arial" panose="020B0604020202020204" pitchFamily="34" charset="0"/>
              <a:buChar char="•"/>
            </a:pPr>
            <a:r>
              <a:rPr lang="en-GB" dirty="0"/>
              <a:t>The requirement (design, manufacture and/or test of equipment) must be driven by a need for </a:t>
            </a:r>
            <a:r>
              <a:rPr lang="en-GB" dirty="0" smtClean="0"/>
              <a:t>a CERN project or study. </a:t>
            </a:r>
            <a:r>
              <a:rPr lang="en-GB" dirty="0"/>
              <a:t>The </a:t>
            </a:r>
            <a:r>
              <a:rPr lang="en-GB" dirty="0" smtClean="0"/>
              <a:t>project or study </a:t>
            </a:r>
            <a:r>
              <a:rPr lang="en-GB" dirty="0"/>
              <a:t>co-funds the requested activity.</a:t>
            </a:r>
          </a:p>
          <a:p>
            <a:pPr marL="342900" indent="-342900">
              <a:spcAft>
                <a:spcPts val="600"/>
              </a:spcAft>
              <a:buFont typeface="Arial" panose="020B0604020202020204" pitchFamily="34" charset="0"/>
              <a:buChar char="•"/>
            </a:pPr>
            <a:r>
              <a:rPr lang="en-US" dirty="0"/>
              <a:t>The activity shall be of mutual interest and benefit for the partner institute and CERN.</a:t>
            </a:r>
            <a:endParaRPr lang="en-GB" dirty="0"/>
          </a:p>
          <a:p>
            <a:endParaRPr lang="en-GB" dirty="0"/>
          </a:p>
          <a:p>
            <a:endParaRPr lang="en-GB" dirty="0"/>
          </a:p>
        </p:txBody>
      </p:sp>
    </p:spTree>
    <p:extLst>
      <p:ext uri="{BB962C8B-B14F-4D97-AF65-F5344CB8AC3E}">
        <p14:creationId xmlns:p14="http://schemas.microsoft.com/office/powerpoint/2010/main" val="3261315124"/>
      </p:ext>
    </p:extLst>
  </p:cSld>
  <p:clrMapOvr>
    <a:overrideClrMapping bg1="lt1" tx1="dk1" bg2="lt2" tx2="dk2" accent1="accent1" accent2="accent2" accent3="accent3" accent4="accent4" accent5="accent5" accent6="accent6" hlink="hlink" folHlink="folHlink"/>
  </p:clrMapOvr>
</p:sld>
</file>

<file path=ppt/slides/slide2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36513"/>
            <a:r>
              <a:rPr lang="en-US"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What CERN provides?</a:t>
            </a:r>
            <a:endParaRPr lang="en-GB"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sp>
        <p:nvSpPr>
          <p:cNvPr id="3" name="Content Placeholder 2"/>
          <p:cNvSpPr>
            <a:spLocks noGrp="1"/>
          </p:cNvSpPr>
          <p:nvPr>
            <p:ph idx="1"/>
          </p:nvPr>
        </p:nvSpPr>
        <p:spPr>
          <a:xfrm>
            <a:off x="248307" y="1303283"/>
            <a:ext cx="11695386" cy="4407513"/>
          </a:xfrm>
        </p:spPr>
        <p:txBody>
          <a:bodyPr>
            <a:noAutofit/>
          </a:bodyPr>
          <a:lstStyle/>
          <a:p>
            <a:r>
              <a:rPr lang="en-US" sz="1600" dirty="0"/>
              <a:t>The cost structure of any R&amp;D activity comprises typically the following:</a:t>
            </a:r>
          </a:p>
          <a:p>
            <a:pPr marL="742950" lvl="1" indent="-285750">
              <a:spcAft>
                <a:spcPts val="600"/>
              </a:spcAft>
              <a:buFont typeface="Arial" panose="020B0604020202020204" pitchFamily="34" charset="0"/>
              <a:buChar char="•"/>
            </a:pPr>
            <a:r>
              <a:rPr lang="en-US" sz="1600" b="1" dirty="0" smtClean="0"/>
              <a:t>Manpower </a:t>
            </a:r>
            <a:r>
              <a:rPr lang="en-US" sz="1600" b="1" dirty="0"/>
              <a:t>cost at CERN and at the partner institute: CERN is covering 100% of its own personnel cost and up to 50% of the partner institute personnel cost (see next slide on details);</a:t>
            </a:r>
          </a:p>
          <a:p>
            <a:pPr marL="742950" lvl="1" indent="-285750">
              <a:spcAft>
                <a:spcPts val="600"/>
              </a:spcAft>
              <a:buFont typeface="Arial" panose="020B0604020202020204" pitchFamily="34" charset="0"/>
              <a:buChar char="•"/>
            </a:pPr>
            <a:r>
              <a:rPr lang="en-US" sz="1600" b="1" dirty="0"/>
              <a:t>Material cost: Up to 100% of material can be paid by CERN. However, material paid by CERN, shall be procured by and respecting </a:t>
            </a:r>
            <a:r>
              <a:rPr lang="en-GB" sz="1600" b="1" dirty="0"/>
              <a:t>CERN procurement rules</a:t>
            </a:r>
            <a:r>
              <a:rPr lang="en-US" sz="1600" b="1" dirty="0"/>
              <a:t>, and provided to the partner institute upon delivery of a certificate of property; </a:t>
            </a:r>
          </a:p>
          <a:p>
            <a:pPr marL="742950" lvl="1" indent="-285750">
              <a:spcAft>
                <a:spcPts val="600"/>
              </a:spcAft>
              <a:buFont typeface="Arial" panose="020B0604020202020204" pitchFamily="34" charset="0"/>
              <a:buChar char="•"/>
            </a:pPr>
            <a:r>
              <a:rPr lang="en-US" sz="1600" b="1" dirty="0"/>
              <a:t>Operation cost (for example liquid helium for testing, electricity costs, consumables, etc.): Can be paid partly by CERN based on an upfront agreed lump sum; CERN shall not pay more than 75% of the overall operation costs;</a:t>
            </a:r>
          </a:p>
          <a:p>
            <a:pPr marL="742950" lvl="1" indent="-285750">
              <a:spcAft>
                <a:spcPts val="600"/>
              </a:spcAft>
              <a:buFont typeface="Arial" panose="020B0604020202020204" pitchFamily="34" charset="0"/>
              <a:buChar char="•"/>
            </a:pPr>
            <a:r>
              <a:rPr lang="en-US" sz="1600" b="1" dirty="0"/>
              <a:t>Infrastructure cost shall be borne fully by each party for their own infrastructure;</a:t>
            </a:r>
          </a:p>
          <a:p>
            <a:pPr marL="742950" lvl="1" indent="-285750">
              <a:spcAft>
                <a:spcPts val="600"/>
              </a:spcAft>
              <a:buFont typeface="Arial" panose="020B0604020202020204" pitchFamily="34" charset="0"/>
              <a:buChar char="•"/>
            </a:pPr>
            <a:r>
              <a:rPr lang="en-US" sz="1600" b="1" dirty="0"/>
              <a:t>Travel costs and any other administrative costs shall be covered fully by each party for their own activities</a:t>
            </a:r>
            <a:r>
              <a:rPr lang="en-US" sz="1600" b="1" dirty="0" smtClean="0"/>
              <a:t>.</a:t>
            </a:r>
            <a:endParaRPr lang="en-US" sz="1600" b="1" dirty="0"/>
          </a:p>
          <a:p>
            <a:pPr lvl="1">
              <a:spcAft>
                <a:spcPts val="600"/>
              </a:spcAft>
            </a:pPr>
            <a:r>
              <a:rPr lang="en-US" sz="1600" b="1" dirty="0"/>
              <a:t>CERN looks for collaboration partners for its studies, in particular for the High-Field Magnet </a:t>
            </a:r>
            <a:r>
              <a:rPr lang="en-US" sz="1600" b="1" dirty="0" smtClean="0"/>
              <a:t>Program (Contact</a:t>
            </a:r>
            <a:r>
              <a:rPr lang="en-US" sz="1600" b="1" dirty="0"/>
              <a:t>: Germana Riddone (HFM project office): </a:t>
            </a:r>
            <a:r>
              <a:rPr lang="en-US" sz="1600" b="1" dirty="0" smtClean="0"/>
              <a:t>Germana.Riddone@cern.ch)</a:t>
            </a:r>
            <a:endParaRPr lang="en-GB" sz="1600" b="1" dirty="0"/>
          </a:p>
        </p:txBody>
      </p:sp>
    </p:spTree>
    <p:extLst>
      <p:ext uri="{BB962C8B-B14F-4D97-AF65-F5344CB8AC3E}">
        <p14:creationId xmlns:p14="http://schemas.microsoft.com/office/powerpoint/2010/main" val="3366133679"/>
      </p:ext>
    </p:extLst>
  </p:cSld>
  <p:clrMapOvr>
    <a:overrideClrMapping bg1="lt1" tx1="dk1" bg2="lt2" tx2="dk2" accent1="accent1" accent2="accent2" accent3="accent3" accent4="accent4" accent5="accent5" accent6="accent6" hlink="hlink" folHlink="folHlink"/>
  </p:clrMapOvr>
</p:sld>
</file>

<file path=ppt/slides/slide2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ontent Placeholder 1"/>
          <p:cNvSpPr>
            <a:spLocks noGrp="1"/>
          </p:cNvSpPr>
          <p:nvPr>
            <p:ph idx="1"/>
          </p:nvPr>
        </p:nvSpPr>
        <p:spPr>
          <a:xfrm>
            <a:off x="407989" y="1113786"/>
            <a:ext cx="4666036" cy="488733"/>
          </a:xfrm>
        </p:spPr>
        <p:txBody>
          <a:bodyPr/>
          <a:lstStyle/>
          <a:p>
            <a:r>
              <a:rPr lang="en-US" sz="2800" dirty="0">
                <a:solidFill>
                  <a:schemeClr val="accent3"/>
                </a:solidFill>
              </a:rPr>
              <a:t>CERN Procurement</a:t>
            </a:r>
          </a:p>
        </p:txBody>
      </p:sp>
      <p:sp>
        <p:nvSpPr>
          <p:cNvPr id="3" name="Title 2"/>
          <p:cNvSpPr>
            <a:spLocks noGrp="1"/>
          </p:cNvSpPr>
          <p:nvPr>
            <p:ph type="title"/>
          </p:nvPr>
        </p:nvSpPr>
        <p:spPr/>
        <p:txBody>
          <a:bodyPr/>
          <a:lstStyle/>
          <a:p>
            <a:pPr marL="36513"/>
            <a:r>
              <a:rPr lang="en-US" altLang="en-US"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Contacts</a:t>
            </a:r>
            <a:endParaRPr lang="en-US"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sp>
        <p:nvSpPr>
          <p:cNvPr id="4" name="Date Placeholder 3">
            <a:extLst>
              <a:ext uri="{FF2B5EF4-FFF2-40B4-BE49-F238E27FC236}">
                <a16:creationId xmlns:a16="http://schemas.microsoft.com/office/drawing/2014/main" id="{52E093DF-07F2-C8F1-357D-AC9E38F7DBA2}"/>
              </a:ext>
            </a:extLst>
          </p:cNvPr>
          <p:cNvSpPr>
            <a:spLocks noGrp="1"/>
          </p:cNvSpPr>
          <p:nvPr>
            <p:ph type="dt" sz="half" idx="10"/>
          </p:nvPr>
        </p:nvSpPr>
        <p:spPr/>
        <p:txBody>
          <a:bodyPr/>
          <a:lstStyle/>
          <a:p>
            <a:fld id="{932A8D94-1FCD-403B-A934-9B95E4F4849A}" type="datetime1">
              <a:rPr lang="en-US" smtClean="0"/>
              <a:t>5/21/2023</a:t>
            </a:fld>
            <a:endParaRPr lang="en-US" dirty="0"/>
          </a:p>
        </p:txBody>
      </p:sp>
      <p:sp>
        <p:nvSpPr>
          <p:cNvPr id="9" name="Footer Placeholder 8">
            <a:extLst>
              <a:ext uri="{FF2B5EF4-FFF2-40B4-BE49-F238E27FC236}">
                <a16:creationId xmlns:a16="http://schemas.microsoft.com/office/drawing/2014/main" id="{A646C2BC-8A3F-556D-31A6-D21C3DE3EDD1}"/>
              </a:ext>
            </a:extLst>
          </p:cNvPr>
          <p:cNvSpPr>
            <a:spLocks noGrp="1"/>
          </p:cNvSpPr>
          <p:nvPr>
            <p:ph type="ftr" sz="quarter" idx="11"/>
          </p:nvPr>
        </p:nvSpPr>
        <p:spPr/>
        <p:txBody>
          <a:bodyPr/>
          <a:lstStyle/>
          <a:p>
            <a:r>
              <a:rPr lang="en-US" dirty="0" smtClean="0"/>
              <a:t>Daniel Schoerling</a:t>
            </a:r>
            <a:endParaRPr lang="en-US" dirty="0"/>
          </a:p>
        </p:txBody>
      </p:sp>
      <p:sp>
        <p:nvSpPr>
          <p:cNvPr id="8" name="Content Placeholder 1"/>
          <p:cNvSpPr txBox="1">
            <a:spLocks/>
          </p:cNvSpPr>
          <p:nvPr/>
        </p:nvSpPr>
        <p:spPr>
          <a:xfrm>
            <a:off x="6817754" y="1113786"/>
            <a:ext cx="4666036" cy="488733"/>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sz="2800" dirty="0">
                <a:solidFill>
                  <a:schemeClr val="accent3"/>
                </a:solidFill>
              </a:rPr>
              <a:t>CERN Technical Contacts</a:t>
            </a:r>
          </a:p>
        </p:txBody>
      </p:sp>
      <p:pic>
        <p:nvPicPr>
          <p:cNvPr id="7" name="Picture 6"/>
          <p:cNvPicPr>
            <a:picLocks noChangeAspect="1"/>
          </p:cNvPicPr>
          <p:nvPr/>
        </p:nvPicPr>
        <p:blipFill>
          <a:blip r:embed="rId3"/>
          <a:stretch>
            <a:fillRect/>
          </a:stretch>
        </p:blipFill>
        <p:spPr>
          <a:xfrm>
            <a:off x="7156285" y="1602519"/>
            <a:ext cx="3674737" cy="4573006"/>
          </a:xfrm>
          <a:prstGeom prst="rect">
            <a:avLst/>
          </a:prstGeom>
        </p:spPr>
      </p:pic>
      <p:sp>
        <p:nvSpPr>
          <p:cNvPr id="10" name="Rectangle 9"/>
          <p:cNvSpPr/>
          <p:nvPr/>
        </p:nvSpPr>
        <p:spPr>
          <a:xfrm>
            <a:off x="251949" y="5411064"/>
            <a:ext cx="6186309" cy="369332"/>
          </a:xfrm>
          <a:prstGeom prst="rect">
            <a:avLst/>
          </a:prstGeom>
        </p:spPr>
        <p:txBody>
          <a:bodyPr wrap="none">
            <a:spAutoFit/>
          </a:bodyPr>
          <a:lstStyle/>
          <a:p>
            <a:r>
              <a:rPr lang="en-GB" dirty="0">
                <a:hlinkClick r:id="rId4"/>
              </a:rPr>
              <a:t>https://</a:t>
            </a:r>
            <a:r>
              <a:rPr lang="en-GB" dirty="0" smtClean="0">
                <a:hlinkClick r:id="rId4"/>
              </a:rPr>
              <a:t>procurement.web.cern.ch/contact/who-contact-cern</a:t>
            </a:r>
            <a:r>
              <a:rPr lang="en-GB" dirty="0" smtClean="0"/>
              <a:t> </a:t>
            </a:r>
            <a:endParaRPr lang="en-GB" dirty="0"/>
          </a:p>
        </p:txBody>
      </p:sp>
      <p:sp>
        <p:nvSpPr>
          <p:cNvPr id="11" name="Rectangle 10"/>
          <p:cNvSpPr/>
          <p:nvPr/>
        </p:nvSpPr>
        <p:spPr>
          <a:xfrm>
            <a:off x="364949" y="1856362"/>
            <a:ext cx="4557658" cy="646331"/>
          </a:xfrm>
          <a:prstGeom prst="rect">
            <a:avLst/>
          </a:prstGeom>
        </p:spPr>
        <p:txBody>
          <a:bodyPr wrap="none">
            <a:spAutoFit/>
          </a:bodyPr>
          <a:lstStyle/>
          <a:p>
            <a:r>
              <a:rPr lang="en-GB" dirty="0" smtClean="0"/>
              <a:t>Please contact for all commercial inquiries:</a:t>
            </a:r>
          </a:p>
          <a:p>
            <a:r>
              <a:rPr lang="en-GB" dirty="0" smtClean="0">
                <a:hlinkClick r:id="rId5"/>
              </a:rPr>
              <a:t>procurement.service@cern.ch</a:t>
            </a:r>
            <a:endParaRPr lang="en-GB" dirty="0"/>
          </a:p>
        </p:txBody>
      </p:sp>
    </p:spTree>
    <p:extLst>
      <p:ext uri="{BB962C8B-B14F-4D97-AF65-F5344CB8AC3E}">
        <p14:creationId xmlns:p14="http://schemas.microsoft.com/office/powerpoint/2010/main" val="240388471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07988" y="1139234"/>
            <a:ext cx="10221913" cy="488733"/>
          </a:xfrm>
        </p:spPr>
        <p:txBody>
          <a:bodyPr/>
          <a:lstStyle/>
          <a:p>
            <a:r>
              <a:rPr lang="en-US" sz="2800" dirty="0">
                <a:solidFill>
                  <a:schemeClr val="accent3"/>
                </a:solidFill>
              </a:rPr>
              <a:t>ILO: Industrial Liaison Officer</a:t>
            </a:r>
          </a:p>
        </p:txBody>
      </p:sp>
      <p:sp>
        <p:nvSpPr>
          <p:cNvPr id="3" name="Title 2"/>
          <p:cNvSpPr>
            <a:spLocks noGrp="1"/>
          </p:cNvSpPr>
          <p:nvPr>
            <p:ph type="title"/>
          </p:nvPr>
        </p:nvSpPr>
        <p:spPr/>
        <p:txBody>
          <a:bodyPr/>
          <a:lstStyle/>
          <a:p>
            <a:pPr marL="36513"/>
            <a:r>
              <a:rPr lang="en-US" altLang="en-US"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Contact for </a:t>
            </a:r>
            <a:r>
              <a:rPr lang="en-US" altLang="en-US" sz="4000" dirty="0" smtClean="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Serbia</a:t>
            </a:r>
            <a:endParaRPr lang="en-US"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endParaRPr>
          </a:p>
        </p:txBody>
      </p:sp>
      <p:sp>
        <p:nvSpPr>
          <p:cNvPr id="9" name="Content Placeholder 1"/>
          <p:cNvSpPr txBox="1">
            <a:spLocks/>
          </p:cNvSpPr>
          <p:nvPr/>
        </p:nvSpPr>
        <p:spPr>
          <a:xfrm>
            <a:off x="6373905" y="1853153"/>
            <a:ext cx="5047129" cy="3391200"/>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42900" indent="-342900" fontAlgn="base">
              <a:buFont typeface="Arial" charset="0"/>
              <a:buChar char="•"/>
            </a:pPr>
            <a:r>
              <a:rPr lang="en-US" sz="2400" dirty="0">
                <a:solidFill>
                  <a:schemeClr val="accent1"/>
                </a:solidFill>
              </a:rPr>
              <a:t>Who to contact in your Country</a:t>
            </a:r>
          </a:p>
          <a:p>
            <a:pPr marL="324000" lvl="2" indent="0" fontAlgn="base">
              <a:buFont typeface="Arial" panose="020B0604020202020204" pitchFamily="34" charset="0"/>
              <a:buNone/>
            </a:pPr>
            <a:endParaRPr lang="en-US" dirty="0">
              <a:solidFill>
                <a:schemeClr val="accent1"/>
              </a:solidFill>
            </a:endParaRPr>
          </a:p>
          <a:p>
            <a:pPr marL="324000" lvl="2" indent="0" fontAlgn="base">
              <a:buFont typeface="Arial" panose="020B0604020202020204" pitchFamily="34" charset="0"/>
              <a:buNone/>
            </a:pPr>
            <a:r>
              <a:rPr lang="en-US" sz="2000" dirty="0">
                <a:solidFill>
                  <a:schemeClr val="accent1"/>
                </a:solidFill>
              </a:rPr>
              <a:t>Industrial Liaison Officers (ILO's) are appointed by CERN's Member States to facilitate the flow of communication between CERN and its suppliers. ILO's can provide advice on the opportunities available for doing business with CERN and the support available to firms in their local regions.</a:t>
            </a:r>
          </a:p>
        </p:txBody>
      </p:sp>
      <p:sp>
        <p:nvSpPr>
          <p:cNvPr id="7" name="Date Placeholder 6">
            <a:extLst>
              <a:ext uri="{FF2B5EF4-FFF2-40B4-BE49-F238E27FC236}">
                <a16:creationId xmlns:a16="http://schemas.microsoft.com/office/drawing/2014/main" id="{1B8999E7-9087-DD9B-62FF-43198D965463}"/>
              </a:ext>
            </a:extLst>
          </p:cNvPr>
          <p:cNvSpPr>
            <a:spLocks noGrp="1"/>
          </p:cNvSpPr>
          <p:nvPr>
            <p:ph type="dt" sz="half" idx="10"/>
          </p:nvPr>
        </p:nvSpPr>
        <p:spPr/>
        <p:txBody>
          <a:bodyPr/>
          <a:lstStyle/>
          <a:p>
            <a:fld id="{E6BADD8B-2E06-4FCF-9F0F-38A5FF2516A3}" type="datetime1">
              <a:rPr lang="en-US" smtClean="0"/>
              <a:t>5/21/2023</a:t>
            </a:fld>
            <a:endParaRPr lang="en-US" dirty="0"/>
          </a:p>
        </p:txBody>
      </p:sp>
      <p:sp>
        <p:nvSpPr>
          <p:cNvPr id="8" name="Footer Placeholder 7">
            <a:extLst>
              <a:ext uri="{FF2B5EF4-FFF2-40B4-BE49-F238E27FC236}">
                <a16:creationId xmlns:a16="http://schemas.microsoft.com/office/drawing/2014/main" id="{4B01E282-1574-69D7-EED4-E142CBA29C3B}"/>
              </a:ext>
            </a:extLst>
          </p:cNvPr>
          <p:cNvSpPr>
            <a:spLocks noGrp="1"/>
          </p:cNvSpPr>
          <p:nvPr>
            <p:ph type="ftr" sz="quarter" idx="11"/>
          </p:nvPr>
        </p:nvSpPr>
        <p:spPr/>
        <p:txBody>
          <a:bodyPr/>
          <a:lstStyle/>
          <a:p>
            <a:r>
              <a:rPr lang="en-US" dirty="0" smtClean="0"/>
              <a:t>Daniel Schoerling</a:t>
            </a:r>
            <a:endParaRPr lang="en-US" dirty="0"/>
          </a:p>
        </p:txBody>
      </p:sp>
      <p:pic>
        <p:nvPicPr>
          <p:cNvPr id="10" name="Picture 9"/>
          <p:cNvPicPr>
            <a:picLocks noChangeAspect="1"/>
          </p:cNvPicPr>
          <p:nvPr/>
        </p:nvPicPr>
        <p:blipFill>
          <a:blip r:embed="rId2"/>
          <a:stretch>
            <a:fillRect/>
          </a:stretch>
        </p:blipFill>
        <p:spPr>
          <a:xfrm>
            <a:off x="118807" y="1627967"/>
            <a:ext cx="6348398" cy="4341909"/>
          </a:xfrm>
          <a:prstGeom prst="rect">
            <a:avLst/>
          </a:prstGeom>
        </p:spPr>
      </p:pic>
    </p:spTree>
    <p:extLst>
      <p:ext uri="{BB962C8B-B14F-4D97-AF65-F5344CB8AC3E}">
        <p14:creationId xmlns:p14="http://schemas.microsoft.com/office/powerpoint/2010/main" val="338244909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24CE7C6-9095-0B4E-BE10-F23315D08569}"/>
              </a:ext>
            </a:extLst>
          </p:cNvPr>
          <p:cNvSpPr txBox="1"/>
          <p:nvPr/>
        </p:nvSpPr>
        <p:spPr>
          <a:xfrm>
            <a:off x="4905937" y="1126222"/>
            <a:ext cx="2443977" cy="646331"/>
          </a:xfrm>
          <a:prstGeom prst="rect">
            <a:avLst/>
          </a:prstGeom>
          <a:noFill/>
        </p:spPr>
        <p:txBody>
          <a:bodyPr wrap="square" rtlCol="0">
            <a:spAutoFit/>
          </a:bodyPr>
          <a:lstStyle/>
          <a:p>
            <a:r>
              <a:rPr lang="en-US" sz="3600" dirty="0"/>
              <a:t>Thank you</a:t>
            </a:r>
          </a:p>
        </p:txBody>
      </p:sp>
    </p:spTree>
    <p:extLst>
      <p:ext uri="{BB962C8B-B14F-4D97-AF65-F5344CB8AC3E}">
        <p14:creationId xmlns:p14="http://schemas.microsoft.com/office/powerpoint/2010/main" val="31426366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Placeholder 17">
            <a:extLst>
              <a:ext uri="{FF2B5EF4-FFF2-40B4-BE49-F238E27FC236}">
                <a16:creationId xmlns:a16="http://schemas.microsoft.com/office/drawing/2014/main" id="{08538402-900E-7542-B60E-882DFF4742FD}"/>
              </a:ext>
            </a:extLst>
          </p:cNvPr>
          <p:cNvPicPr>
            <a:picLocks noGrp="1" noChangeAspect="1"/>
          </p:cNvPicPr>
          <p:nvPr>
            <p:ph type="pic" sz="quarter" idx="13"/>
          </p:nvPr>
        </p:nvPicPr>
        <p:blipFill>
          <a:blip r:embed="rId2" cstate="screen">
            <a:extLst>
              <a:ext uri="{28A0092B-C50C-407E-A947-70E740481C1C}">
                <a14:useLocalDpi xmlns:a14="http://schemas.microsoft.com/office/drawing/2010/main"/>
              </a:ext>
            </a:extLst>
          </a:blip>
          <a:srcRect/>
          <a:stretch>
            <a:fillRect/>
          </a:stretch>
        </p:blipFill>
        <p:spPr>
          <a:xfrm>
            <a:off x="0" y="0"/>
            <a:ext cx="12192000" cy="6350851"/>
          </a:xfrm>
        </p:spPr>
      </p:pic>
      <p:sp>
        <p:nvSpPr>
          <p:cNvPr id="19" name="Larme 14">
            <a:extLst>
              <a:ext uri="{FF2B5EF4-FFF2-40B4-BE49-F238E27FC236}">
                <a16:creationId xmlns:a16="http://schemas.microsoft.com/office/drawing/2014/main" id="{DF2E70E2-EE82-8A47-8D06-AC7B69A5192C}"/>
              </a:ext>
            </a:extLst>
          </p:cNvPr>
          <p:cNvSpPr/>
          <p:nvPr/>
        </p:nvSpPr>
        <p:spPr>
          <a:xfrm rot="16200000">
            <a:off x="0" y="939041"/>
            <a:ext cx="4411157" cy="4411157"/>
          </a:xfrm>
          <a:prstGeom prst="teardrop">
            <a:avLst/>
          </a:prstGeom>
          <a:solidFill>
            <a:schemeClr val="accent1">
              <a:alpha val="66000"/>
            </a:schemeClr>
          </a:solidFill>
          <a:ln>
            <a:noFill/>
          </a:ln>
          <a:scene3d>
            <a:camera prst="orthographicFront">
              <a:rot lat="0" lon="21299996"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Larme 15">
            <a:extLst>
              <a:ext uri="{FF2B5EF4-FFF2-40B4-BE49-F238E27FC236}">
                <a16:creationId xmlns:a16="http://schemas.microsoft.com/office/drawing/2014/main" id="{BDBEC3D0-9A97-FE42-A4FC-8CC4935BBEC2}"/>
              </a:ext>
            </a:extLst>
          </p:cNvPr>
          <p:cNvSpPr/>
          <p:nvPr/>
        </p:nvSpPr>
        <p:spPr>
          <a:xfrm rot="16200000">
            <a:off x="0" y="939041"/>
            <a:ext cx="4172378" cy="4172378"/>
          </a:xfrm>
          <a:prstGeom prst="teardrop">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ZoneTexte 13">
            <a:extLst>
              <a:ext uri="{FF2B5EF4-FFF2-40B4-BE49-F238E27FC236}">
                <a16:creationId xmlns:a16="http://schemas.microsoft.com/office/drawing/2014/main" id="{CFA80AB9-E22C-4B4D-B4F5-75AF269452D3}"/>
              </a:ext>
            </a:extLst>
          </p:cNvPr>
          <p:cNvSpPr txBox="1"/>
          <p:nvPr/>
        </p:nvSpPr>
        <p:spPr>
          <a:xfrm>
            <a:off x="162040" y="2811087"/>
            <a:ext cx="4010339" cy="646331"/>
          </a:xfrm>
          <a:prstGeom prst="rect">
            <a:avLst/>
          </a:prstGeom>
          <a:noFill/>
        </p:spPr>
        <p:txBody>
          <a:bodyPr wrap="square" rtlCol="0">
            <a:spAutoFit/>
          </a:bodyPr>
          <a:lstStyle/>
          <a:p>
            <a:pPr algn="ctr"/>
            <a:r>
              <a:rPr lang="en-US" sz="3600" dirty="0">
                <a:solidFill>
                  <a:schemeClr val="bg1"/>
                </a:solidFill>
                <a:latin typeface="Arial" charset="0"/>
                <a:ea typeface="Arial" charset="0"/>
                <a:cs typeface="Arial" charset="0"/>
              </a:rPr>
              <a:t>INTRODUCTION</a:t>
            </a:r>
            <a:endParaRPr lang="fr-FR" sz="3600" dirty="0">
              <a:solidFill>
                <a:schemeClr val="bg1"/>
              </a:solidFill>
              <a:latin typeface="Arial" charset="0"/>
              <a:ea typeface="Arial" charset="0"/>
              <a:cs typeface="Arial" charset="0"/>
            </a:endParaRPr>
          </a:p>
        </p:txBody>
      </p:sp>
      <p:sp>
        <p:nvSpPr>
          <p:cNvPr id="2" name="Date Placeholder 1">
            <a:extLst>
              <a:ext uri="{FF2B5EF4-FFF2-40B4-BE49-F238E27FC236}">
                <a16:creationId xmlns:a16="http://schemas.microsoft.com/office/drawing/2014/main" id="{73F92AEC-9510-A3FE-5289-AD5780094C1A}"/>
              </a:ext>
            </a:extLst>
          </p:cNvPr>
          <p:cNvSpPr>
            <a:spLocks noGrp="1"/>
          </p:cNvSpPr>
          <p:nvPr>
            <p:ph type="dt" sz="half" idx="10"/>
          </p:nvPr>
        </p:nvSpPr>
        <p:spPr/>
        <p:txBody>
          <a:bodyPr/>
          <a:lstStyle/>
          <a:p>
            <a:fld id="{2DE00A23-4915-4395-87B5-110198E1CFD4}" type="datetime1">
              <a:rPr lang="en-US" smtClean="0"/>
              <a:t>5/21/2023</a:t>
            </a:fld>
            <a:endParaRPr lang="en-US" dirty="0"/>
          </a:p>
        </p:txBody>
      </p:sp>
      <p:sp>
        <p:nvSpPr>
          <p:cNvPr id="3" name="Footer Placeholder 2">
            <a:extLst>
              <a:ext uri="{FF2B5EF4-FFF2-40B4-BE49-F238E27FC236}">
                <a16:creationId xmlns:a16="http://schemas.microsoft.com/office/drawing/2014/main" id="{A50AD774-5790-E3A5-5C4F-D6A3930FE6B0}"/>
              </a:ext>
            </a:extLst>
          </p:cNvPr>
          <p:cNvSpPr>
            <a:spLocks noGrp="1"/>
          </p:cNvSpPr>
          <p:nvPr>
            <p:ph type="ftr" sz="quarter" idx="11"/>
          </p:nvPr>
        </p:nvSpPr>
        <p:spPr/>
        <p:txBody>
          <a:bodyPr/>
          <a:lstStyle/>
          <a:p>
            <a:r>
              <a:rPr lang="en-US" dirty="0" smtClean="0"/>
              <a:t>Daniel Schoerling</a:t>
            </a:r>
            <a:endParaRPr lang="en-US" dirty="0"/>
          </a:p>
        </p:txBody>
      </p:sp>
    </p:spTree>
    <p:extLst>
      <p:ext uri="{BB962C8B-B14F-4D97-AF65-F5344CB8AC3E}">
        <p14:creationId xmlns:p14="http://schemas.microsoft.com/office/powerpoint/2010/main" val="418011076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AE7D6B4-AD10-B548-95EA-51D122907769}"/>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DUNE - Assembly</a:t>
            </a:r>
          </a:p>
        </p:txBody>
      </p:sp>
      <p:sp>
        <p:nvSpPr>
          <p:cNvPr id="12" name="Text Placeholder 3">
            <a:extLst>
              <a:ext uri="{FF2B5EF4-FFF2-40B4-BE49-F238E27FC236}">
                <a16:creationId xmlns:a16="http://schemas.microsoft.com/office/drawing/2014/main" id="{21260A7B-CDBC-944E-9F9F-8824F8DC7884}"/>
              </a:ext>
            </a:extLst>
          </p:cNvPr>
          <p:cNvSpPr txBox="1">
            <a:spLocks/>
          </p:cNvSpPr>
          <p:nvPr/>
        </p:nvSpPr>
        <p:spPr>
          <a:xfrm>
            <a:off x="675603" y="1481672"/>
            <a:ext cx="4514962" cy="4650188"/>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a:t>
            </a:r>
            <a:r>
              <a:rPr lang="en-GB" sz="2000" dirty="0">
                <a:solidFill>
                  <a:schemeClr val="accent1"/>
                </a:solidFill>
              </a:rPr>
              <a:t> :</a:t>
            </a:r>
          </a:p>
          <a:p>
            <a:pPr algn="just"/>
            <a:r>
              <a:rPr lang="en-GB" sz="1600" b="0" dirty="0">
                <a:solidFill>
                  <a:schemeClr val="accent1"/>
                </a:solidFill>
              </a:rPr>
              <a:t>Deep Underground Neutrino Experiment (DUNE), hosted at Sanford Underground Research Facility (SURF) in Lead, South Dakota (US). </a:t>
            </a:r>
          </a:p>
          <a:p>
            <a:pPr algn="just"/>
            <a:r>
              <a:rPr lang="en-GB" sz="1600" b="0" dirty="0">
                <a:solidFill>
                  <a:schemeClr val="accent1"/>
                </a:solidFill>
              </a:rPr>
              <a:t>Assembly of the structure according to drawings</a:t>
            </a:r>
          </a:p>
          <a:p>
            <a:pPr algn="just"/>
            <a:r>
              <a:rPr lang="en-GB" sz="1600" b="0" dirty="0">
                <a:solidFill>
                  <a:schemeClr val="accent1"/>
                </a:solidFill>
              </a:rPr>
              <a:t>Logistics (1500 meters underground)</a:t>
            </a:r>
          </a:p>
          <a:p>
            <a:pPr algn="just"/>
            <a:r>
              <a:rPr lang="en-GB" sz="1600" b="0" dirty="0">
                <a:solidFill>
                  <a:schemeClr val="accent1"/>
                </a:solidFill>
              </a:rPr>
              <a:t>Each structure : 65 m (length) x 19 m (width) x 18 m (height)</a:t>
            </a:r>
          </a:p>
          <a:p>
            <a:pPr algn="just"/>
            <a:r>
              <a:rPr lang="en-GB" sz="1600" b="0" dirty="0">
                <a:solidFill>
                  <a:schemeClr val="accent1"/>
                </a:solidFill>
              </a:rPr>
              <a:t>Each structure : 2300 tonnes. </a:t>
            </a:r>
          </a:p>
          <a:p>
            <a:pPr algn="just"/>
            <a:r>
              <a:rPr lang="en-GB" sz="1600" b="0" dirty="0">
                <a:solidFill>
                  <a:schemeClr val="accent1"/>
                </a:solidFill>
              </a:rPr>
              <a:t>Interested firms shall have proven experience in metallic structures manufacturing and erection</a:t>
            </a:r>
          </a:p>
        </p:txBody>
      </p:sp>
      <p:sp>
        <p:nvSpPr>
          <p:cNvPr id="14" name="Text Placeholder 3">
            <a:extLst>
              <a:ext uri="{FF2B5EF4-FFF2-40B4-BE49-F238E27FC236}">
                <a16:creationId xmlns:a16="http://schemas.microsoft.com/office/drawing/2014/main" id="{21260A7B-CDBC-944E-9F9F-8824F8DC7884}"/>
              </a:ext>
            </a:extLst>
          </p:cNvPr>
          <p:cNvSpPr txBox="1">
            <a:spLocks/>
          </p:cNvSpPr>
          <p:nvPr/>
        </p:nvSpPr>
        <p:spPr>
          <a:xfrm>
            <a:off x="6765233" y="1605281"/>
            <a:ext cx="5331470" cy="1743836"/>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Cost Range :</a:t>
            </a:r>
            <a:r>
              <a:rPr lang="en-GB" sz="1600" b="0" dirty="0">
                <a:solidFill>
                  <a:schemeClr val="accent1"/>
                </a:solidFill>
              </a:rPr>
              <a:t> 	5 M CHF </a:t>
            </a:r>
            <a:r>
              <a:rPr lang="en-GB" sz="1600" b="0" dirty="0">
                <a:solidFill>
                  <a:schemeClr val="accent1"/>
                </a:solidFill>
                <a:sym typeface="Wingdings" panose="05000000000000000000" pitchFamily="2" charset="2"/>
              </a:rPr>
              <a:t> 10 M CHF</a:t>
            </a:r>
            <a:endParaRPr lang="en-GB" sz="1600" b="0" dirty="0">
              <a:solidFill>
                <a:schemeClr val="accent1"/>
              </a:solidFill>
            </a:endParaRPr>
          </a:p>
          <a:p>
            <a:r>
              <a:rPr lang="en-GB" sz="1600" u="sng" dirty="0">
                <a:solidFill>
                  <a:schemeClr val="accent1"/>
                </a:solidFill>
              </a:rPr>
              <a:t>Planning:</a:t>
            </a:r>
            <a:r>
              <a:rPr lang="en-GB" sz="1600" b="0" dirty="0">
                <a:solidFill>
                  <a:schemeClr val="accent1"/>
                </a:solidFill>
              </a:rPr>
              <a:t> 	MS: Q1-2023 - IT: Q2-2023</a:t>
            </a:r>
          </a:p>
          <a:p>
            <a:r>
              <a:rPr lang="en-GB" sz="1600" dirty="0">
                <a:solidFill>
                  <a:schemeClr val="bg1"/>
                </a:solidFill>
                <a:highlight>
                  <a:srgbClr val="0000FF"/>
                </a:highlight>
              </a:rPr>
              <a:t>Contact:		Lluis.Miralles.Verge@cern.ch</a:t>
            </a:r>
            <a:r>
              <a:rPr lang="en-GB" sz="2000" b="0" dirty="0">
                <a:solidFill>
                  <a:schemeClr val="accent1"/>
                </a:solidFill>
              </a:rPr>
              <a:t>	</a:t>
            </a:r>
          </a:p>
        </p:txBody>
      </p:sp>
      <p:pic>
        <p:nvPicPr>
          <p:cNvPr id="7" name="Picture 6">
            <a:extLst>
              <a:ext uri="{FF2B5EF4-FFF2-40B4-BE49-F238E27FC236}">
                <a16:creationId xmlns:a16="http://schemas.microsoft.com/office/drawing/2014/main" id="{24F5182E-BFDC-8F18-6CD4-DA88336903B5}"/>
              </a:ext>
            </a:extLst>
          </p:cNvPr>
          <p:cNvPicPr>
            <a:picLocks noChangeAspect="1"/>
          </p:cNvPicPr>
          <p:nvPr/>
        </p:nvPicPr>
        <p:blipFill>
          <a:blip r:embed="rId3"/>
          <a:stretch>
            <a:fillRect/>
          </a:stretch>
        </p:blipFill>
        <p:spPr>
          <a:xfrm>
            <a:off x="8323384" y="3962440"/>
            <a:ext cx="3714136" cy="2050300"/>
          </a:xfrm>
          <a:prstGeom prst="rect">
            <a:avLst/>
          </a:prstGeom>
        </p:spPr>
      </p:pic>
      <p:pic>
        <p:nvPicPr>
          <p:cNvPr id="6" name="Picture 5">
            <a:extLst>
              <a:ext uri="{FF2B5EF4-FFF2-40B4-BE49-F238E27FC236}">
                <a16:creationId xmlns:a16="http://schemas.microsoft.com/office/drawing/2014/main" id="{53F2263C-5F73-AFB6-A466-F8A7E0AEA143}"/>
              </a:ext>
            </a:extLst>
          </p:cNvPr>
          <p:cNvPicPr>
            <a:picLocks noChangeAspect="1"/>
          </p:cNvPicPr>
          <p:nvPr/>
        </p:nvPicPr>
        <p:blipFill>
          <a:blip r:embed="rId4"/>
          <a:stretch>
            <a:fillRect/>
          </a:stretch>
        </p:blipFill>
        <p:spPr>
          <a:xfrm>
            <a:off x="5893618" y="3999191"/>
            <a:ext cx="2438741" cy="2029108"/>
          </a:xfrm>
          <a:prstGeom prst="rect">
            <a:avLst/>
          </a:prstGeom>
        </p:spPr>
      </p:pic>
      <p:sp>
        <p:nvSpPr>
          <p:cNvPr id="4" name="Slide Number Placeholder 3">
            <a:extLst>
              <a:ext uri="{FF2B5EF4-FFF2-40B4-BE49-F238E27FC236}">
                <a16:creationId xmlns:a16="http://schemas.microsoft.com/office/drawing/2014/main" id="{D5D9C4BA-6728-126A-4A69-BE2C296DC4D5}"/>
              </a:ext>
            </a:extLst>
          </p:cNvPr>
          <p:cNvSpPr>
            <a:spLocks noGrp="1"/>
          </p:cNvSpPr>
          <p:nvPr>
            <p:ph type="sldNum" sz="quarter" idx="12"/>
          </p:nvPr>
        </p:nvSpPr>
        <p:spPr/>
        <p:txBody>
          <a:bodyPr/>
          <a:lstStyle/>
          <a:p>
            <a:fld id="{36B5EA5A-BC32-A742-B11B-8E7414D5B535}" type="slidenum">
              <a:rPr lang="en-US" smtClean="0"/>
              <a:pPr/>
              <a:t>30</a:t>
            </a:fld>
            <a:endParaRPr lang="en-US" dirty="0"/>
          </a:p>
        </p:txBody>
      </p:sp>
    </p:spTree>
    <p:extLst>
      <p:ext uri="{BB962C8B-B14F-4D97-AF65-F5344CB8AC3E}">
        <p14:creationId xmlns:p14="http://schemas.microsoft.com/office/powerpoint/2010/main" val="61412966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AE7D6B4-AD10-B548-95EA-51D122907769}"/>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Inspection Tooling for LHC Vacuum Beam Screen</a:t>
            </a:r>
          </a:p>
        </p:txBody>
      </p:sp>
      <p:sp>
        <p:nvSpPr>
          <p:cNvPr id="12" name="Text Placeholder 3">
            <a:extLst>
              <a:ext uri="{FF2B5EF4-FFF2-40B4-BE49-F238E27FC236}">
                <a16:creationId xmlns:a16="http://schemas.microsoft.com/office/drawing/2014/main" id="{21260A7B-CDBC-944E-9F9F-8824F8DC7884}"/>
              </a:ext>
            </a:extLst>
          </p:cNvPr>
          <p:cNvSpPr txBox="1">
            <a:spLocks/>
          </p:cNvSpPr>
          <p:nvPr/>
        </p:nvSpPr>
        <p:spPr>
          <a:xfrm>
            <a:off x="407988" y="1605281"/>
            <a:ext cx="5688012" cy="4468948"/>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a:t>
            </a:r>
            <a:r>
              <a:rPr lang="en-GB" sz="2000" dirty="0">
                <a:solidFill>
                  <a:schemeClr val="accent1"/>
                </a:solidFill>
              </a:rPr>
              <a:t> :</a:t>
            </a:r>
          </a:p>
          <a:p>
            <a:pPr marL="0" lvl="1" indent="0" algn="just">
              <a:lnSpc>
                <a:spcPct val="90000"/>
              </a:lnSpc>
              <a:spcBef>
                <a:spcPts val="1800"/>
              </a:spcBef>
              <a:spcAft>
                <a:spcPts val="400"/>
              </a:spcAft>
              <a:buNone/>
            </a:pPr>
            <a:r>
              <a:rPr lang="en-GB" sz="1600" dirty="0">
                <a:solidFill>
                  <a:schemeClr val="accent1"/>
                </a:solidFill>
              </a:rPr>
              <a:t>2 Systems</a:t>
            </a:r>
          </a:p>
          <a:p>
            <a:pPr marL="0" lvl="1" indent="0" algn="just">
              <a:lnSpc>
                <a:spcPct val="90000"/>
              </a:lnSpc>
              <a:spcBef>
                <a:spcPts val="1800"/>
              </a:spcBef>
              <a:spcAft>
                <a:spcPts val="400"/>
              </a:spcAft>
              <a:buNone/>
            </a:pPr>
            <a:r>
              <a:rPr lang="en-GB" sz="1600" dirty="0">
                <a:solidFill>
                  <a:schemeClr val="accent1"/>
                </a:solidFill>
              </a:rPr>
              <a:t>Volumetric object to be detected : 30 mm2 (Correspond to 1 cm of one RF finger bent toward the centre of the beam screen)</a:t>
            </a:r>
          </a:p>
          <a:p>
            <a:pPr algn="just"/>
            <a:r>
              <a:rPr lang="en-GB" sz="1600" b="0" dirty="0">
                <a:solidFill>
                  <a:schemeClr val="accent1"/>
                </a:solidFill>
              </a:rPr>
              <a:t>Must inspect 2.8 km total length (Beam Screen: 15.5 meters long &amp; Plug-in-Module every 14 meters)</a:t>
            </a:r>
          </a:p>
          <a:p>
            <a:pPr marL="0" lvl="1" indent="0" algn="just">
              <a:lnSpc>
                <a:spcPct val="90000"/>
              </a:lnSpc>
              <a:spcBef>
                <a:spcPts val="1800"/>
              </a:spcBef>
              <a:spcAft>
                <a:spcPts val="400"/>
              </a:spcAft>
              <a:buNone/>
            </a:pPr>
            <a:r>
              <a:rPr lang="en-GB" sz="1600" dirty="0">
                <a:solidFill>
                  <a:schemeClr val="accent1"/>
                </a:solidFill>
              </a:rPr>
              <a:t>Front high resolution camera &amp; video data recording </a:t>
            </a:r>
            <a:endParaRPr lang="en-GB" sz="1600" dirty="0" smtClean="0">
              <a:solidFill>
                <a:schemeClr val="accent1"/>
              </a:solidFill>
            </a:endParaRPr>
          </a:p>
          <a:p>
            <a:pPr marL="0" lvl="1" indent="0" algn="just">
              <a:lnSpc>
                <a:spcPct val="90000"/>
              </a:lnSpc>
              <a:spcBef>
                <a:spcPts val="1800"/>
              </a:spcBef>
              <a:spcAft>
                <a:spcPts val="400"/>
              </a:spcAft>
              <a:buNone/>
            </a:pPr>
            <a:r>
              <a:rPr lang="en-GB" sz="1600" dirty="0" smtClean="0">
                <a:solidFill>
                  <a:schemeClr val="accent1"/>
                </a:solidFill>
              </a:rPr>
              <a:t>Battery </a:t>
            </a:r>
            <a:r>
              <a:rPr lang="en-GB" sz="1600" dirty="0">
                <a:solidFill>
                  <a:schemeClr val="accent1"/>
                </a:solidFill>
              </a:rPr>
              <a:t>driven &amp; autonomy of 6 km</a:t>
            </a:r>
          </a:p>
          <a:p>
            <a:pPr marL="0" lvl="1" indent="0" algn="just">
              <a:lnSpc>
                <a:spcPct val="90000"/>
              </a:lnSpc>
              <a:spcBef>
                <a:spcPts val="1800"/>
              </a:spcBef>
              <a:spcAft>
                <a:spcPts val="400"/>
              </a:spcAft>
              <a:buNone/>
            </a:pPr>
            <a:r>
              <a:rPr lang="en-GB" sz="1600" dirty="0">
                <a:solidFill>
                  <a:schemeClr val="accent1"/>
                </a:solidFill>
              </a:rPr>
              <a:t>Prototype validation (FAT + SAT)</a:t>
            </a:r>
          </a:p>
        </p:txBody>
      </p:sp>
      <p:sp>
        <p:nvSpPr>
          <p:cNvPr id="14" name="Text Placeholder 3">
            <a:extLst>
              <a:ext uri="{FF2B5EF4-FFF2-40B4-BE49-F238E27FC236}">
                <a16:creationId xmlns:a16="http://schemas.microsoft.com/office/drawing/2014/main" id="{21260A7B-CDBC-944E-9F9F-8824F8DC7884}"/>
              </a:ext>
            </a:extLst>
          </p:cNvPr>
          <p:cNvSpPr txBox="1">
            <a:spLocks/>
          </p:cNvSpPr>
          <p:nvPr/>
        </p:nvSpPr>
        <p:spPr>
          <a:xfrm>
            <a:off x="6765233" y="1605281"/>
            <a:ext cx="5331470" cy="1743836"/>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Cost Range :</a:t>
            </a:r>
            <a:r>
              <a:rPr lang="en-GB" sz="1600" b="0" dirty="0">
                <a:solidFill>
                  <a:schemeClr val="accent1"/>
                </a:solidFill>
              </a:rPr>
              <a:t> 	≤ 750 k CHF</a:t>
            </a:r>
          </a:p>
          <a:p>
            <a:r>
              <a:rPr lang="en-GB" sz="1600" u="sng" dirty="0">
                <a:solidFill>
                  <a:schemeClr val="accent1"/>
                </a:solidFill>
              </a:rPr>
              <a:t>Planning:</a:t>
            </a:r>
            <a:r>
              <a:rPr lang="en-GB" sz="1600" b="0" dirty="0">
                <a:solidFill>
                  <a:schemeClr val="accent1"/>
                </a:solidFill>
              </a:rPr>
              <a:t> 	MS: Q3-2023 - IT: Q3-2024</a:t>
            </a:r>
          </a:p>
          <a:p>
            <a:r>
              <a:rPr lang="en-GB" sz="1600" dirty="0">
                <a:solidFill>
                  <a:schemeClr val="bg1"/>
                </a:solidFill>
                <a:highlight>
                  <a:srgbClr val="0000FF"/>
                </a:highlight>
              </a:rPr>
              <a:t>Contact:		Giuseppe Bregliozzi@cern.ch</a:t>
            </a:r>
            <a:r>
              <a:rPr lang="en-GB" sz="2000" b="0" dirty="0">
                <a:solidFill>
                  <a:schemeClr val="accent1"/>
                </a:solidFill>
              </a:rPr>
              <a:t>	</a:t>
            </a:r>
          </a:p>
        </p:txBody>
      </p:sp>
      <p:pic>
        <p:nvPicPr>
          <p:cNvPr id="7" name="Picture 6">
            <a:extLst>
              <a:ext uri="{FF2B5EF4-FFF2-40B4-BE49-F238E27FC236}">
                <a16:creationId xmlns:a16="http://schemas.microsoft.com/office/drawing/2014/main" id="{BD69A859-0AFC-C379-772D-1C53A97627DA}"/>
              </a:ext>
            </a:extLst>
          </p:cNvPr>
          <p:cNvPicPr>
            <a:picLocks noChangeAspect="1"/>
          </p:cNvPicPr>
          <p:nvPr/>
        </p:nvPicPr>
        <p:blipFill>
          <a:blip r:embed="rId2"/>
          <a:stretch>
            <a:fillRect/>
          </a:stretch>
        </p:blipFill>
        <p:spPr>
          <a:xfrm>
            <a:off x="10024288" y="4997814"/>
            <a:ext cx="1766608" cy="1320387"/>
          </a:xfrm>
          <a:prstGeom prst="rect">
            <a:avLst/>
          </a:prstGeom>
        </p:spPr>
      </p:pic>
      <p:pic>
        <p:nvPicPr>
          <p:cNvPr id="8" name="Picture 7">
            <a:extLst>
              <a:ext uri="{FF2B5EF4-FFF2-40B4-BE49-F238E27FC236}">
                <a16:creationId xmlns:a16="http://schemas.microsoft.com/office/drawing/2014/main" id="{9BDCF10A-284F-67F7-A000-ED4A9A45BF1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817" t="20366" r="8680" b="9922"/>
          <a:stretch/>
        </p:blipFill>
        <p:spPr bwMode="auto">
          <a:xfrm>
            <a:off x="6658096" y="3112244"/>
            <a:ext cx="2909925" cy="1737900"/>
          </a:xfrm>
          <a:prstGeom prst="rect">
            <a:avLst/>
          </a:prstGeom>
          <a:noFill/>
          <a:ln>
            <a:noFill/>
          </a:ln>
          <a:extLst>
            <a:ext uri="{53640926-AAD7-44D8-BBD7-CCE9431645EC}">
              <a14:shadowObscured xmlns:a14="http://schemas.microsoft.com/office/drawing/2010/main"/>
            </a:ext>
          </a:extLst>
        </p:spPr>
      </p:pic>
      <p:pic>
        <p:nvPicPr>
          <p:cNvPr id="11" name="Picture 10">
            <a:extLst>
              <a:ext uri="{FF2B5EF4-FFF2-40B4-BE49-F238E27FC236}">
                <a16:creationId xmlns:a16="http://schemas.microsoft.com/office/drawing/2014/main" id="{06F72153-CC12-E3FF-6BB2-8C21D89C383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0911"/>
          <a:stretch/>
        </p:blipFill>
        <p:spPr bwMode="auto">
          <a:xfrm>
            <a:off x="6685363" y="4926441"/>
            <a:ext cx="1427696" cy="1353612"/>
          </a:xfrm>
          <a:prstGeom prst="rect">
            <a:avLst/>
          </a:prstGeom>
          <a:noFill/>
          <a:ln>
            <a:noFill/>
          </a:ln>
          <a:extLst>
            <a:ext uri="{53640926-AAD7-44D8-BBD7-CCE9431645EC}">
              <a14:shadowObscured xmlns:a14="http://schemas.microsoft.com/office/drawing/2010/main"/>
            </a:ext>
          </a:extLst>
        </p:spPr>
      </p:pic>
      <p:pic>
        <p:nvPicPr>
          <p:cNvPr id="15" name="Picture 14">
            <a:extLst>
              <a:ext uri="{FF2B5EF4-FFF2-40B4-BE49-F238E27FC236}">
                <a16:creationId xmlns:a16="http://schemas.microsoft.com/office/drawing/2014/main" id="{A3765946-2F29-4942-2A58-5DABA0404BEF}"/>
              </a:ext>
            </a:extLst>
          </p:cNvPr>
          <p:cNvPicPr>
            <a:picLocks noChangeAspect="1"/>
          </p:cNvPicPr>
          <p:nvPr/>
        </p:nvPicPr>
        <p:blipFill>
          <a:blip r:embed="rId5">
            <a:extLst>
              <a:ext uri="{BEBA8EAE-BF5A-486C-A8C5-ECC9F3942E4B}">
                <a14:imgProps xmlns:a14="http://schemas.microsoft.com/office/drawing/2010/main">
                  <a14:imgLayer r:embed="rId6">
                    <a14:imgEffect>
                      <a14:brightnessContrast bright="40000" contrast="-40000"/>
                    </a14:imgEffect>
                  </a14:imgLayer>
                </a14:imgProps>
              </a:ext>
              <a:ext uri="{28A0092B-C50C-407E-A947-70E740481C1C}">
                <a14:useLocalDpi xmlns:a14="http://schemas.microsoft.com/office/drawing/2010/main"/>
              </a:ext>
            </a:extLst>
          </a:blip>
          <a:srcRect/>
          <a:stretch>
            <a:fillRect/>
          </a:stretch>
        </p:blipFill>
        <p:spPr bwMode="auto">
          <a:xfrm>
            <a:off x="9834282" y="3088553"/>
            <a:ext cx="1949730" cy="1766769"/>
          </a:xfrm>
          <a:prstGeom prst="rect">
            <a:avLst/>
          </a:prstGeom>
          <a:noFill/>
          <a:ln>
            <a:noFill/>
          </a:ln>
        </p:spPr>
      </p:pic>
      <p:sp>
        <p:nvSpPr>
          <p:cNvPr id="4" name="Slide Number Placeholder 3">
            <a:extLst>
              <a:ext uri="{FF2B5EF4-FFF2-40B4-BE49-F238E27FC236}">
                <a16:creationId xmlns:a16="http://schemas.microsoft.com/office/drawing/2014/main" id="{5EFF3194-6278-B2F4-075B-567554DCFC85}"/>
              </a:ext>
            </a:extLst>
          </p:cNvPr>
          <p:cNvSpPr>
            <a:spLocks noGrp="1"/>
          </p:cNvSpPr>
          <p:nvPr>
            <p:ph type="sldNum" sz="quarter" idx="12"/>
          </p:nvPr>
        </p:nvSpPr>
        <p:spPr/>
        <p:txBody>
          <a:bodyPr/>
          <a:lstStyle/>
          <a:p>
            <a:fld id="{36B5EA5A-BC32-A742-B11B-8E7414D5B535}" type="slidenum">
              <a:rPr lang="en-US" smtClean="0"/>
              <a:pPr/>
              <a:t>31</a:t>
            </a:fld>
            <a:endParaRPr lang="en-US" dirty="0"/>
          </a:p>
        </p:txBody>
      </p:sp>
    </p:spTree>
    <p:extLst>
      <p:ext uri="{BB962C8B-B14F-4D97-AF65-F5344CB8AC3E}">
        <p14:creationId xmlns:p14="http://schemas.microsoft.com/office/powerpoint/2010/main" val="1194077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AE7D6B4-AD10-B548-95EA-51D122907769}"/>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LHC Collimator Control System Upgrade</a:t>
            </a:r>
          </a:p>
        </p:txBody>
      </p:sp>
      <p:sp>
        <p:nvSpPr>
          <p:cNvPr id="12" name="Text Placeholder 3">
            <a:extLst>
              <a:ext uri="{FF2B5EF4-FFF2-40B4-BE49-F238E27FC236}">
                <a16:creationId xmlns:a16="http://schemas.microsoft.com/office/drawing/2014/main" id="{21260A7B-CDBC-944E-9F9F-8824F8DC7884}"/>
              </a:ext>
            </a:extLst>
          </p:cNvPr>
          <p:cNvSpPr txBox="1">
            <a:spLocks/>
          </p:cNvSpPr>
          <p:nvPr/>
        </p:nvSpPr>
        <p:spPr>
          <a:xfrm>
            <a:off x="407988" y="1605281"/>
            <a:ext cx="5580436" cy="4468948"/>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a:t>
            </a:r>
            <a:r>
              <a:rPr lang="en-GB" sz="2000" dirty="0">
                <a:solidFill>
                  <a:schemeClr val="accent1"/>
                </a:solidFill>
              </a:rPr>
              <a:t> :</a:t>
            </a:r>
          </a:p>
          <a:p>
            <a:pPr algn="just"/>
            <a:r>
              <a:rPr lang="en-GB" sz="1600" b="0" dirty="0">
                <a:solidFill>
                  <a:schemeClr val="accent1"/>
                </a:solidFill>
              </a:rPr>
              <a:t>Collimation control system allows for remote control and diagnostics of collimator parameters, for all specific sequences associated to LHC operational cycle.</a:t>
            </a:r>
          </a:p>
          <a:p>
            <a:pPr algn="just"/>
            <a:r>
              <a:rPr lang="en-GB" sz="1600" b="0" dirty="0">
                <a:solidFill>
                  <a:schemeClr val="accent1"/>
                </a:solidFill>
              </a:rPr>
              <a:t>Tenders will be subdivided into :</a:t>
            </a:r>
          </a:p>
          <a:p>
            <a:pPr marL="285750" indent="-285750" algn="just">
              <a:buFont typeface="Wingdings" panose="05000000000000000000" pitchFamily="2" charset="2"/>
              <a:buChar char="§"/>
            </a:pPr>
            <a:r>
              <a:rPr lang="en-GB" sz="1600" b="0" dirty="0">
                <a:solidFill>
                  <a:schemeClr val="accent1"/>
                </a:solidFill>
              </a:rPr>
              <a:t>Stepping Motors Drivers</a:t>
            </a:r>
          </a:p>
          <a:p>
            <a:pPr marL="285750" indent="-285750" algn="just">
              <a:buFont typeface="Wingdings" panose="05000000000000000000" pitchFamily="2" charset="2"/>
              <a:buChar char="§"/>
            </a:pPr>
            <a:r>
              <a:rPr lang="en-GB" sz="1600" b="0" dirty="0">
                <a:solidFill>
                  <a:schemeClr val="accent1"/>
                </a:solidFill>
              </a:rPr>
              <a:t>FMC Cards for Motion Control</a:t>
            </a:r>
          </a:p>
          <a:p>
            <a:pPr marL="285750" indent="-285750" algn="just">
              <a:buFont typeface="Wingdings" panose="05000000000000000000" pitchFamily="2" charset="2"/>
              <a:buChar char="§"/>
            </a:pPr>
            <a:r>
              <a:rPr lang="en-GB" sz="1600" b="0" dirty="0">
                <a:solidFill>
                  <a:schemeClr val="accent1"/>
                </a:solidFill>
              </a:rPr>
              <a:t>PXI-e </a:t>
            </a:r>
            <a:r>
              <a:rPr lang="en-GB" sz="1600" b="0" dirty="0" err="1">
                <a:solidFill>
                  <a:schemeClr val="accent1"/>
                </a:solidFill>
              </a:rPr>
              <a:t>COMe</a:t>
            </a:r>
            <a:r>
              <a:rPr lang="en-GB" sz="1600" b="0" dirty="0">
                <a:solidFill>
                  <a:schemeClr val="accent1"/>
                </a:solidFill>
              </a:rPr>
              <a:t> Adapter</a:t>
            </a:r>
          </a:p>
          <a:p>
            <a:pPr marL="285750" indent="-285750" algn="just">
              <a:buFont typeface="Wingdings" panose="05000000000000000000" pitchFamily="2" charset="2"/>
              <a:buChar char="§"/>
            </a:pPr>
            <a:r>
              <a:rPr lang="en-GB" sz="1600" b="0" dirty="0" err="1">
                <a:solidFill>
                  <a:schemeClr val="accent1"/>
                </a:solidFill>
              </a:rPr>
              <a:t>COMe</a:t>
            </a:r>
            <a:r>
              <a:rPr lang="en-GB" sz="1600" b="0" dirty="0">
                <a:solidFill>
                  <a:schemeClr val="accent1"/>
                </a:solidFill>
              </a:rPr>
              <a:t> CPU</a:t>
            </a:r>
          </a:p>
          <a:p>
            <a:pPr marL="285750" indent="-285750" algn="just">
              <a:buFont typeface="Wingdings" panose="05000000000000000000" pitchFamily="2" charset="2"/>
              <a:buChar char="§"/>
            </a:pPr>
            <a:r>
              <a:rPr lang="en-GB" sz="1600" b="0" dirty="0">
                <a:solidFill>
                  <a:schemeClr val="accent1"/>
                </a:solidFill>
              </a:rPr>
              <a:t>PXIe Carrier</a:t>
            </a:r>
          </a:p>
        </p:txBody>
      </p:sp>
      <p:sp>
        <p:nvSpPr>
          <p:cNvPr id="14" name="Text Placeholder 3">
            <a:extLst>
              <a:ext uri="{FF2B5EF4-FFF2-40B4-BE49-F238E27FC236}">
                <a16:creationId xmlns:a16="http://schemas.microsoft.com/office/drawing/2014/main" id="{21260A7B-CDBC-944E-9F9F-8824F8DC7884}"/>
              </a:ext>
            </a:extLst>
          </p:cNvPr>
          <p:cNvSpPr txBox="1">
            <a:spLocks/>
          </p:cNvSpPr>
          <p:nvPr/>
        </p:nvSpPr>
        <p:spPr>
          <a:xfrm>
            <a:off x="6765233" y="1605281"/>
            <a:ext cx="5331470" cy="1743836"/>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Cost Range :</a:t>
            </a:r>
            <a:r>
              <a:rPr lang="en-GB" sz="1600" b="0" dirty="0">
                <a:solidFill>
                  <a:schemeClr val="accent1"/>
                </a:solidFill>
              </a:rPr>
              <a:t> 	750 k CHF </a:t>
            </a:r>
            <a:r>
              <a:rPr lang="en-GB" sz="1600" b="0" dirty="0">
                <a:solidFill>
                  <a:schemeClr val="accent1"/>
                </a:solidFill>
                <a:sym typeface="Wingdings" panose="05000000000000000000" pitchFamily="2" charset="2"/>
              </a:rPr>
              <a:t> 5 M CHF</a:t>
            </a:r>
            <a:endParaRPr lang="en-GB" sz="1600" b="0" dirty="0">
              <a:solidFill>
                <a:schemeClr val="accent1"/>
              </a:solidFill>
            </a:endParaRPr>
          </a:p>
          <a:p>
            <a:r>
              <a:rPr lang="en-GB" sz="1600" u="sng" dirty="0">
                <a:solidFill>
                  <a:schemeClr val="accent1"/>
                </a:solidFill>
              </a:rPr>
              <a:t>Planning:</a:t>
            </a:r>
            <a:r>
              <a:rPr lang="en-GB" sz="1600" b="0" dirty="0">
                <a:solidFill>
                  <a:schemeClr val="accent1"/>
                </a:solidFill>
              </a:rPr>
              <a:t> 	MS: Q3-2023 - IT: Q4-2024</a:t>
            </a:r>
          </a:p>
          <a:p>
            <a:r>
              <a:rPr lang="en-GB" sz="1600" dirty="0">
                <a:solidFill>
                  <a:schemeClr val="bg1"/>
                </a:solidFill>
                <a:highlight>
                  <a:srgbClr val="0000FF"/>
                </a:highlight>
              </a:rPr>
              <a:t>Contact:		Mario.di.Castro@cern.ch</a:t>
            </a:r>
            <a:r>
              <a:rPr lang="en-GB" sz="2000" b="0" dirty="0">
                <a:solidFill>
                  <a:schemeClr val="accent1"/>
                </a:solidFill>
              </a:rPr>
              <a:t>	</a:t>
            </a:r>
          </a:p>
        </p:txBody>
      </p:sp>
      <p:pic>
        <p:nvPicPr>
          <p:cNvPr id="4" name="Picture 3">
            <a:extLst>
              <a:ext uri="{FF2B5EF4-FFF2-40B4-BE49-F238E27FC236}">
                <a16:creationId xmlns:a16="http://schemas.microsoft.com/office/drawing/2014/main" id="{3B5CD2B4-144E-C4FC-D96A-18E30A577DE2}"/>
              </a:ext>
            </a:extLst>
          </p:cNvPr>
          <p:cNvPicPr>
            <a:picLocks noChangeAspect="1"/>
          </p:cNvPicPr>
          <p:nvPr/>
        </p:nvPicPr>
        <p:blipFill>
          <a:blip r:embed="rId2"/>
          <a:stretch>
            <a:fillRect/>
          </a:stretch>
        </p:blipFill>
        <p:spPr>
          <a:xfrm>
            <a:off x="9903624" y="3508884"/>
            <a:ext cx="2073173" cy="2197392"/>
          </a:xfrm>
          <a:prstGeom prst="rect">
            <a:avLst/>
          </a:prstGeom>
        </p:spPr>
      </p:pic>
      <p:pic>
        <p:nvPicPr>
          <p:cNvPr id="10" name="Picture 9">
            <a:extLst>
              <a:ext uri="{FF2B5EF4-FFF2-40B4-BE49-F238E27FC236}">
                <a16:creationId xmlns:a16="http://schemas.microsoft.com/office/drawing/2014/main" id="{949C2D4E-4DBF-FB57-E70A-408AE3CE5E07}"/>
              </a:ext>
            </a:extLst>
          </p:cNvPr>
          <p:cNvPicPr>
            <a:picLocks noChangeAspect="1"/>
          </p:cNvPicPr>
          <p:nvPr/>
        </p:nvPicPr>
        <p:blipFill>
          <a:blip r:embed="rId3"/>
          <a:stretch>
            <a:fillRect/>
          </a:stretch>
        </p:blipFill>
        <p:spPr>
          <a:xfrm>
            <a:off x="6765233" y="3511632"/>
            <a:ext cx="2876629" cy="2092095"/>
          </a:xfrm>
          <a:prstGeom prst="rect">
            <a:avLst/>
          </a:prstGeom>
        </p:spPr>
      </p:pic>
      <p:sp>
        <p:nvSpPr>
          <p:cNvPr id="6" name="Slide Number Placeholder 5">
            <a:extLst>
              <a:ext uri="{FF2B5EF4-FFF2-40B4-BE49-F238E27FC236}">
                <a16:creationId xmlns:a16="http://schemas.microsoft.com/office/drawing/2014/main" id="{3A64B940-1090-BAED-6CF4-983182372C57}"/>
              </a:ext>
            </a:extLst>
          </p:cNvPr>
          <p:cNvSpPr>
            <a:spLocks noGrp="1"/>
          </p:cNvSpPr>
          <p:nvPr>
            <p:ph type="sldNum" sz="quarter" idx="12"/>
          </p:nvPr>
        </p:nvSpPr>
        <p:spPr/>
        <p:txBody>
          <a:bodyPr/>
          <a:lstStyle/>
          <a:p>
            <a:fld id="{36B5EA5A-BC32-A742-B11B-8E7414D5B535}" type="slidenum">
              <a:rPr lang="en-US" smtClean="0"/>
              <a:pPr/>
              <a:t>32</a:t>
            </a:fld>
            <a:endParaRPr lang="en-US" dirty="0"/>
          </a:p>
        </p:txBody>
      </p:sp>
    </p:spTree>
    <p:extLst>
      <p:ext uri="{BB962C8B-B14F-4D97-AF65-F5344CB8AC3E}">
        <p14:creationId xmlns:p14="http://schemas.microsoft.com/office/powerpoint/2010/main" val="256772537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AE7D6B4-AD10-B548-95EA-51D122907769}"/>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Power Modules for HL-LHC</a:t>
            </a:r>
          </a:p>
        </p:txBody>
      </p:sp>
      <p:sp>
        <p:nvSpPr>
          <p:cNvPr id="12" name="Text Placeholder 3">
            <a:extLst>
              <a:ext uri="{FF2B5EF4-FFF2-40B4-BE49-F238E27FC236}">
                <a16:creationId xmlns:a16="http://schemas.microsoft.com/office/drawing/2014/main" id="{21260A7B-CDBC-944E-9F9F-8824F8DC7884}"/>
              </a:ext>
            </a:extLst>
          </p:cNvPr>
          <p:cNvSpPr txBox="1">
            <a:spLocks/>
          </p:cNvSpPr>
          <p:nvPr/>
        </p:nvSpPr>
        <p:spPr>
          <a:xfrm>
            <a:off x="407987" y="1605281"/>
            <a:ext cx="6432083" cy="4468948"/>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a:t>
            </a:r>
            <a:r>
              <a:rPr lang="en-GB" sz="2000" dirty="0">
                <a:solidFill>
                  <a:schemeClr val="accent1"/>
                </a:solidFill>
              </a:rPr>
              <a:t> :</a:t>
            </a:r>
          </a:p>
          <a:p>
            <a:pPr>
              <a:defRPr/>
            </a:pPr>
            <a:r>
              <a:rPr lang="en-GB" sz="1800" b="0" dirty="0">
                <a:solidFill>
                  <a:schemeClr val="accent1"/>
                </a:solidFill>
              </a:rPr>
              <a:t>All HL-LHC Power Converters required for the HL-LHC Project will be Low Voltage Power Converters</a:t>
            </a:r>
          </a:p>
          <a:p>
            <a:pPr>
              <a:defRPr/>
            </a:pPr>
            <a:r>
              <a:rPr lang="en-GB" sz="1800" b="0" dirty="0">
                <a:solidFill>
                  <a:schemeClr val="accent1"/>
                </a:solidFill>
              </a:rPr>
              <a:t>Designed by CERN =&gt; Built to print &amp; </a:t>
            </a:r>
            <a:r>
              <a:rPr lang="en-US" sz="1800" b="0" dirty="0">
                <a:solidFill>
                  <a:schemeClr val="accent1"/>
                </a:solidFill>
              </a:rPr>
              <a:t>Manufacturing file provided by CERN</a:t>
            </a:r>
          </a:p>
          <a:p>
            <a:pPr>
              <a:defRPr/>
            </a:pPr>
            <a:r>
              <a:rPr lang="en-US" sz="1800" b="0" dirty="0">
                <a:solidFill>
                  <a:schemeClr val="accent1"/>
                </a:solidFill>
              </a:rPr>
              <a:t>Production and Testing of power converters</a:t>
            </a:r>
          </a:p>
          <a:p>
            <a:pPr indent="-142875">
              <a:lnSpc>
                <a:spcPct val="120000"/>
              </a:lnSpc>
            </a:pPr>
            <a:r>
              <a:rPr lang="en-US" sz="1600" b="0" dirty="0">
                <a:solidFill>
                  <a:schemeClr val="accent1"/>
                </a:solidFill>
              </a:rPr>
              <a:t>Medium current:	HL-LHC600A-10V : 26 units</a:t>
            </a:r>
          </a:p>
          <a:p>
            <a:pPr indent="-142875">
              <a:lnSpc>
                <a:spcPct val="120000"/>
              </a:lnSpc>
            </a:pPr>
            <a:r>
              <a:rPr lang="en-US" sz="1600" b="0" dirty="0">
                <a:solidFill>
                  <a:schemeClr val="accent1"/>
                </a:solidFill>
              </a:rPr>
              <a:t>Low current: 	R2E-HL-LHC120A-10V : 136 units</a:t>
            </a:r>
          </a:p>
          <a:p>
            <a:pPr indent="-142875">
              <a:lnSpc>
                <a:spcPct val="120000"/>
              </a:lnSpc>
            </a:pPr>
            <a:r>
              <a:rPr lang="en-US" sz="1600" b="0" dirty="0">
                <a:solidFill>
                  <a:schemeClr val="accent1"/>
                </a:solidFill>
              </a:rPr>
              <a:t>		R2E-HL-LHC60A-10V : 442 units</a:t>
            </a:r>
          </a:p>
          <a:p>
            <a:pPr algn="just"/>
            <a:r>
              <a:rPr lang="en-GB" sz="1300" b="0" dirty="0">
                <a:solidFill>
                  <a:srgbClr val="0033A0"/>
                </a:solidFill>
              </a:rPr>
              <a:t>       </a:t>
            </a:r>
          </a:p>
        </p:txBody>
      </p:sp>
      <p:sp>
        <p:nvSpPr>
          <p:cNvPr id="14" name="Text Placeholder 3">
            <a:extLst>
              <a:ext uri="{FF2B5EF4-FFF2-40B4-BE49-F238E27FC236}">
                <a16:creationId xmlns:a16="http://schemas.microsoft.com/office/drawing/2014/main" id="{21260A7B-CDBC-944E-9F9F-8824F8DC7884}"/>
              </a:ext>
            </a:extLst>
          </p:cNvPr>
          <p:cNvSpPr txBox="1">
            <a:spLocks/>
          </p:cNvSpPr>
          <p:nvPr/>
        </p:nvSpPr>
        <p:spPr>
          <a:xfrm>
            <a:off x="6765233" y="1605281"/>
            <a:ext cx="5331470" cy="1743836"/>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Cost Range :</a:t>
            </a:r>
            <a:r>
              <a:rPr lang="en-GB" sz="1600" b="0" dirty="0">
                <a:solidFill>
                  <a:schemeClr val="accent1"/>
                </a:solidFill>
              </a:rPr>
              <a:t> 	750 k CHF </a:t>
            </a:r>
            <a:r>
              <a:rPr lang="en-GB" sz="1600" b="0" dirty="0">
                <a:solidFill>
                  <a:schemeClr val="accent1"/>
                </a:solidFill>
                <a:sym typeface="Wingdings" panose="05000000000000000000" pitchFamily="2" charset="2"/>
              </a:rPr>
              <a:t> 5 M CHF</a:t>
            </a:r>
            <a:endParaRPr lang="en-GB" sz="1600" b="0" dirty="0">
              <a:solidFill>
                <a:schemeClr val="accent1"/>
              </a:solidFill>
            </a:endParaRPr>
          </a:p>
          <a:p>
            <a:r>
              <a:rPr lang="en-GB" sz="1600" u="sng" dirty="0">
                <a:solidFill>
                  <a:schemeClr val="accent1"/>
                </a:solidFill>
              </a:rPr>
              <a:t>Planning:</a:t>
            </a:r>
            <a:r>
              <a:rPr lang="en-GB" sz="1600" b="0" dirty="0">
                <a:solidFill>
                  <a:schemeClr val="accent1"/>
                </a:solidFill>
              </a:rPr>
              <a:t> 	MS: Q3-2023 - IT: Q3-2024</a:t>
            </a:r>
          </a:p>
          <a:p>
            <a:r>
              <a:rPr lang="en-GB" sz="1600" dirty="0">
                <a:solidFill>
                  <a:schemeClr val="bg1"/>
                </a:solidFill>
                <a:highlight>
                  <a:srgbClr val="0000FF"/>
                </a:highlight>
              </a:rPr>
              <a:t>Contact:		Serge.Pittet@cern.ch</a:t>
            </a:r>
            <a:r>
              <a:rPr lang="en-GB" sz="2000" b="0" dirty="0">
                <a:solidFill>
                  <a:schemeClr val="accent1"/>
                </a:solidFill>
              </a:rPr>
              <a:t>	</a:t>
            </a:r>
          </a:p>
        </p:txBody>
      </p:sp>
      <p:sp>
        <p:nvSpPr>
          <p:cNvPr id="4" name="Slide Number Placeholder 3">
            <a:extLst>
              <a:ext uri="{FF2B5EF4-FFF2-40B4-BE49-F238E27FC236}">
                <a16:creationId xmlns:a16="http://schemas.microsoft.com/office/drawing/2014/main" id="{4252E154-D596-3AC3-2A48-D3D4FE55A7F0}"/>
              </a:ext>
            </a:extLst>
          </p:cNvPr>
          <p:cNvSpPr>
            <a:spLocks noGrp="1"/>
          </p:cNvSpPr>
          <p:nvPr>
            <p:ph type="sldNum" sz="quarter" idx="12"/>
          </p:nvPr>
        </p:nvSpPr>
        <p:spPr/>
        <p:txBody>
          <a:bodyPr/>
          <a:lstStyle/>
          <a:p>
            <a:fld id="{36B5EA5A-BC32-A742-B11B-8E7414D5B535}" type="slidenum">
              <a:rPr lang="en-US" smtClean="0"/>
              <a:pPr/>
              <a:t>33</a:t>
            </a:fld>
            <a:endParaRPr lang="en-US" dirty="0"/>
          </a:p>
        </p:txBody>
      </p:sp>
      <p:pic>
        <p:nvPicPr>
          <p:cNvPr id="2" name="Picture 1">
            <a:extLst>
              <a:ext uri="{FF2B5EF4-FFF2-40B4-BE49-F238E27FC236}">
                <a16:creationId xmlns:a16="http://schemas.microsoft.com/office/drawing/2014/main" id="{935CD63B-7187-D21D-5AB5-8498494F7655}"/>
              </a:ext>
            </a:extLst>
          </p:cNvPr>
          <p:cNvPicPr>
            <a:picLocks noChangeAspect="1"/>
          </p:cNvPicPr>
          <p:nvPr/>
        </p:nvPicPr>
        <p:blipFill rotWithShape="1">
          <a:blip r:embed="rId3"/>
          <a:srcRect l="672" t="1037"/>
          <a:stretch/>
        </p:blipFill>
        <p:spPr>
          <a:xfrm>
            <a:off x="6840070" y="3163298"/>
            <a:ext cx="4061012" cy="2700045"/>
          </a:xfrm>
          <a:prstGeom prst="rect">
            <a:avLst/>
          </a:prstGeom>
        </p:spPr>
      </p:pic>
    </p:spTree>
    <p:extLst>
      <p:ext uri="{BB962C8B-B14F-4D97-AF65-F5344CB8AC3E}">
        <p14:creationId xmlns:p14="http://schemas.microsoft.com/office/powerpoint/2010/main" val="86777823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AE7D6B4-AD10-B548-95EA-51D122907769}"/>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Jacks for FRAS</a:t>
            </a:r>
          </a:p>
        </p:txBody>
      </p:sp>
      <p:sp>
        <p:nvSpPr>
          <p:cNvPr id="12" name="Text Placeholder 3">
            <a:extLst>
              <a:ext uri="{FF2B5EF4-FFF2-40B4-BE49-F238E27FC236}">
                <a16:creationId xmlns:a16="http://schemas.microsoft.com/office/drawing/2014/main" id="{21260A7B-CDBC-944E-9F9F-8824F8DC7884}"/>
              </a:ext>
            </a:extLst>
          </p:cNvPr>
          <p:cNvSpPr txBox="1">
            <a:spLocks/>
          </p:cNvSpPr>
          <p:nvPr/>
        </p:nvSpPr>
        <p:spPr>
          <a:xfrm>
            <a:off x="407988" y="1605281"/>
            <a:ext cx="5580436" cy="4468948"/>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a:t>
            </a:r>
            <a:r>
              <a:rPr lang="en-GB" sz="2000" dirty="0">
                <a:solidFill>
                  <a:schemeClr val="accent1"/>
                </a:solidFill>
              </a:rPr>
              <a:t> :</a:t>
            </a:r>
          </a:p>
          <a:p>
            <a:pPr algn="just"/>
            <a:r>
              <a:rPr lang="en-US" sz="1600" b="0" dirty="0">
                <a:solidFill>
                  <a:schemeClr val="accent1"/>
                </a:solidFill>
              </a:rPr>
              <a:t>FRAS will allow for remote and simultaneous alignment of Magnets, cryostats, crab cavities, cryomodules, and TAXN</a:t>
            </a:r>
          </a:p>
          <a:p>
            <a:pPr algn="just"/>
            <a:r>
              <a:rPr lang="en-US" sz="1600" b="0" dirty="0">
                <a:solidFill>
                  <a:schemeClr val="accent1"/>
                </a:solidFill>
              </a:rPr>
              <a:t>The jacks consist of two different types</a:t>
            </a:r>
          </a:p>
          <a:p>
            <a:pPr marL="609600" lvl="1" indent="-285750" algn="just">
              <a:buFont typeface="Arial" panose="020B0604020202020204" pitchFamily="34" charset="0"/>
              <a:buChar char="•"/>
            </a:pPr>
            <a:r>
              <a:rPr lang="en-US" sz="1600" b="0" dirty="0">
                <a:solidFill>
                  <a:schemeClr val="accent1"/>
                </a:solidFill>
              </a:rPr>
              <a:t>Longitudinal </a:t>
            </a:r>
            <a:r>
              <a:rPr lang="en-US" sz="1600" dirty="0">
                <a:solidFill>
                  <a:schemeClr val="accent1"/>
                </a:solidFill>
              </a:rPr>
              <a:t>jacks (130)</a:t>
            </a:r>
          </a:p>
          <a:p>
            <a:pPr marL="609600" lvl="1" indent="-285750" algn="just">
              <a:buFont typeface="Arial" panose="020B0604020202020204" pitchFamily="34" charset="0"/>
              <a:buChar char="•"/>
            </a:pPr>
            <a:r>
              <a:rPr lang="en-US" sz="1600" dirty="0">
                <a:solidFill>
                  <a:schemeClr val="accent1"/>
                </a:solidFill>
              </a:rPr>
              <a:t>Central jacks (10)</a:t>
            </a:r>
          </a:p>
          <a:p>
            <a:pPr algn="just"/>
            <a:r>
              <a:rPr lang="en-US" sz="1600" b="0" dirty="0">
                <a:solidFill>
                  <a:schemeClr val="accent1"/>
                </a:solidFill>
              </a:rPr>
              <a:t>High precision machining and assembly are</a:t>
            </a:r>
          </a:p>
          <a:p>
            <a:pPr algn="just"/>
            <a:r>
              <a:rPr lang="en-US" sz="1600" b="0" dirty="0">
                <a:solidFill>
                  <a:schemeClr val="accent1"/>
                </a:solidFill>
              </a:rPr>
              <a:t>required for this production</a:t>
            </a:r>
            <a:endParaRPr lang="pt-BR" sz="1600" b="0" dirty="0">
              <a:solidFill>
                <a:schemeClr val="accent1"/>
              </a:solidFill>
            </a:endParaRPr>
          </a:p>
          <a:p>
            <a:pPr marL="285750" indent="-285750" algn="just">
              <a:buFont typeface="Wingdings" panose="05000000000000000000" pitchFamily="2" charset="2"/>
              <a:buChar char="§"/>
            </a:pPr>
            <a:endParaRPr lang="en-GB" sz="1600" b="0" dirty="0">
              <a:solidFill>
                <a:schemeClr val="accent1"/>
              </a:solidFill>
            </a:endParaRPr>
          </a:p>
        </p:txBody>
      </p:sp>
      <p:sp>
        <p:nvSpPr>
          <p:cNvPr id="14" name="Text Placeholder 3">
            <a:extLst>
              <a:ext uri="{FF2B5EF4-FFF2-40B4-BE49-F238E27FC236}">
                <a16:creationId xmlns:a16="http://schemas.microsoft.com/office/drawing/2014/main" id="{21260A7B-CDBC-944E-9F9F-8824F8DC7884}"/>
              </a:ext>
            </a:extLst>
          </p:cNvPr>
          <p:cNvSpPr txBox="1">
            <a:spLocks/>
          </p:cNvSpPr>
          <p:nvPr/>
        </p:nvSpPr>
        <p:spPr>
          <a:xfrm>
            <a:off x="6765233" y="1605281"/>
            <a:ext cx="5331470" cy="1743836"/>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Cost Range :</a:t>
            </a:r>
            <a:r>
              <a:rPr lang="en-GB" sz="1600" b="0" dirty="0">
                <a:solidFill>
                  <a:schemeClr val="accent1"/>
                </a:solidFill>
              </a:rPr>
              <a:t> 	750 k CHF </a:t>
            </a:r>
            <a:r>
              <a:rPr lang="en-GB" sz="1600" b="0" dirty="0">
                <a:solidFill>
                  <a:schemeClr val="accent1"/>
                </a:solidFill>
                <a:sym typeface="Wingdings" panose="05000000000000000000" pitchFamily="2" charset="2"/>
              </a:rPr>
              <a:t> 5 M CHF</a:t>
            </a:r>
            <a:endParaRPr lang="en-GB" sz="1600" b="0" dirty="0">
              <a:solidFill>
                <a:schemeClr val="accent1"/>
              </a:solidFill>
            </a:endParaRPr>
          </a:p>
          <a:p>
            <a:r>
              <a:rPr lang="en-GB" sz="1600" u="sng" dirty="0">
                <a:solidFill>
                  <a:schemeClr val="accent1"/>
                </a:solidFill>
              </a:rPr>
              <a:t>Planning:</a:t>
            </a:r>
            <a:r>
              <a:rPr lang="en-GB" sz="1600" b="0" dirty="0">
                <a:solidFill>
                  <a:schemeClr val="accent1"/>
                </a:solidFill>
              </a:rPr>
              <a:t> 	MS: Q3-2023 - IT: Q4-2024</a:t>
            </a:r>
          </a:p>
          <a:p>
            <a:r>
              <a:rPr lang="en-GB" sz="1600" dirty="0">
                <a:solidFill>
                  <a:schemeClr val="bg1"/>
                </a:solidFill>
                <a:highlight>
                  <a:srgbClr val="0000FF"/>
                </a:highlight>
              </a:rPr>
              <a:t>Contact:		Delio.Ramos@cern.ch</a:t>
            </a:r>
            <a:r>
              <a:rPr lang="en-GB" sz="2000" b="0" dirty="0">
                <a:solidFill>
                  <a:schemeClr val="accent1"/>
                </a:solidFill>
              </a:rPr>
              <a:t>	</a:t>
            </a:r>
          </a:p>
        </p:txBody>
      </p:sp>
      <p:pic>
        <p:nvPicPr>
          <p:cNvPr id="6" name="Picture 5">
            <a:extLst>
              <a:ext uri="{FF2B5EF4-FFF2-40B4-BE49-F238E27FC236}">
                <a16:creationId xmlns:a16="http://schemas.microsoft.com/office/drawing/2014/main" id="{9F7F8776-DDC3-203C-DCC0-6FA08D01F58A}"/>
              </a:ext>
            </a:extLst>
          </p:cNvPr>
          <p:cNvPicPr>
            <a:picLocks noChangeAspect="1"/>
          </p:cNvPicPr>
          <p:nvPr/>
        </p:nvPicPr>
        <p:blipFill rotWithShape="1">
          <a:blip r:embed="rId2"/>
          <a:srcRect t="16364"/>
          <a:stretch/>
        </p:blipFill>
        <p:spPr>
          <a:xfrm>
            <a:off x="4859036" y="3631238"/>
            <a:ext cx="3355259" cy="2198283"/>
          </a:xfrm>
          <a:prstGeom prst="rect">
            <a:avLst/>
          </a:prstGeom>
        </p:spPr>
      </p:pic>
      <p:pic>
        <p:nvPicPr>
          <p:cNvPr id="7" name="Picture 6">
            <a:extLst>
              <a:ext uri="{FF2B5EF4-FFF2-40B4-BE49-F238E27FC236}">
                <a16:creationId xmlns:a16="http://schemas.microsoft.com/office/drawing/2014/main" id="{EFFB197A-B135-A047-AF38-0E2D4185E0A2}"/>
              </a:ext>
            </a:extLst>
          </p:cNvPr>
          <p:cNvPicPr>
            <a:picLocks noChangeAspect="1"/>
          </p:cNvPicPr>
          <p:nvPr/>
        </p:nvPicPr>
        <p:blipFill rotWithShape="1">
          <a:blip r:embed="rId3"/>
          <a:srcRect l="10733" t="9683" b="10939"/>
          <a:stretch/>
        </p:blipFill>
        <p:spPr>
          <a:xfrm>
            <a:off x="8540618" y="3508884"/>
            <a:ext cx="3248182" cy="2442991"/>
          </a:xfrm>
          <a:prstGeom prst="rect">
            <a:avLst/>
          </a:prstGeom>
        </p:spPr>
      </p:pic>
      <p:sp>
        <p:nvSpPr>
          <p:cNvPr id="4" name="Slide Number Placeholder 3">
            <a:extLst>
              <a:ext uri="{FF2B5EF4-FFF2-40B4-BE49-F238E27FC236}">
                <a16:creationId xmlns:a16="http://schemas.microsoft.com/office/drawing/2014/main" id="{E5A9007B-5632-0D9E-0E14-171819933D06}"/>
              </a:ext>
            </a:extLst>
          </p:cNvPr>
          <p:cNvSpPr>
            <a:spLocks noGrp="1"/>
          </p:cNvSpPr>
          <p:nvPr>
            <p:ph type="sldNum" sz="quarter" idx="12"/>
          </p:nvPr>
        </p:nvSpPr>
        <p:spPr/>
        <p:txBody>
          <a:bodyPr/>
          <a:lstStyle/>
          <a:p>
            <a:fld id="{36B5EA5A-BC32-A742-B11B-8E7414D5B535}" type="slidenum">
              <a:rPr lang="en-US" smtClean="0"/>
              <a:pPr/>
              <a:t>34</a:t>
            </a:fld>
            <a:endParaRPr lang="en-US" dirty="0"/>
          </a:p>
        </p:txBody>
      </p:sp>
    </p:spTree>
    <p:extLst>
      <p:ext uri="{BB962C8B-B14F-4D97-AF65-F5344CB8AC3E}">
        <p14:creationId xmlns:p14="http://schemas.microsoft.com/office/powerpoint/2010/main" val="228843736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AE7D6B4-AD10-B548-95EA-51D122907769}"/>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Graphitic materials for HL-LHC TDE dumps</a:t>
            </a:r>
          </a:p>
        </p:txBody>
      </p:sp>
      <p:sp>
        <p:nvSpPr>
          <p:cNvPr id="12" name="Text Placeholder 3">
            <a:extLst>
              <a:ext uri="{FF2B5EF4-FFF2-40B4-BE49-F238E27FC236}">
                <a16:creationId xmlns:a16="http://schemas.microsoft.com/office/drawing/2014/main" id="{21260A7B-CDBC-944E-9F9F-8824F8DC7884}"/>
              </a:ext>
            </a:extLst>
          </p:cNvPr>
          <p:cNvSpPr txBox="1">
            <a:spLocks/>
          </p:cNvSpPr>
          <p:nvPr/>
        </p:nvSpPr>
        <p:spPr>
          <a:xfrm>
            <a:off x="407987" y="1605281"/>
            <a:ext cx="6040437" cy="4468948"/>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a:t>
            </a:r>
            <a:r>
              <a:rPr lang="en-GB" sz="2000" dirty="0">
                <a:solidFill>
                  <a:schemeClr val="accent1"/>
                </a:solidFill>
              </a:rPr>
              <a:t> :</a:t>
            </a:r>
          </a:p>
          <a:p>
            <a:pPr>
              <a:defRPr/>
            </a:pPr>
            <a:r>
              <a:rPr lang="en-GB" sz="1600" b="0" dirty="0">
                <a:solidFill>
                  <a:schemeClr val="accent1"/>
                </a:solidFill>
              </a:rPr>
              <a:t>LHC3 &amp; LHC 7</a:t>
            </a:r>
          </a:p>
          <a:p>
            <a:pPr>
              <a:defRPr/>
            </a:pPr>
            <a:r>
              <a:rPr lang="en-GB" sz="1600" b="0" dirty="0">
                <a:solidFill>
                  <a:schemeClr val="accent1"/>
                </a:solidFill>
              </a:rPr>
              <a:t>Graphitic materials - Isostatic Grade – CFC - Flexible Graphite</a:t>
            </a:r>
          </a:p>
          <a:p>
            <a:pPr>
              <a:defRPr/>
            </a:pPr>
            <a:r>
              <a:rPr lang="en-GB" sz="1600" b="0" dirty="0">
                <a:solidFill>
                  <a:schemeClr val="accent1"/>
                </a:solidFill>
              </a:rPr>
              <a:t>Production of carbon-</a:t>
            </a:r>
            <a:r>
              <a:rPr lang="en-GB" sz="1600" b="0" dirty="0" err="1">
                <a:solidFill>
                  <a:schemeClr val="accent1"/>
                </a:solidFill>
              </a:rPr>
              <a:t>fiber</a:t>
            </a:r>
            <a:r>
              <a:rPr lang="en-GB" sz="1600" b="0" dirty="0">
                <a:solidFill>
                  <a:schemeClr val="accent1"/>
                </a:solidFill>
              </a:rPr>
              <a:t>-reinforced-carbon composite material including material certificates</a:t>
            </a:r>
          </a:p>
          <a:p>
            <a:pPr>
              <a:defRPr/>
            </a:pPr>
            <a:r>
              <a:rPr lang="en-GB" sz="1600" b="0" dirty="0">
                <a:solidFill>
                  <a:schemeClr val="accent1"/>
                </a:solidFill>
              </a:rPr>
              <a:t>Testing and characterisation of carbon-</a:t>
            </a:r>
            <a:r>
              <a:rPr lang="en-GB" sz="1600" b="0" dirty="0" err="1">
                <a:solidFill>
                  <a:schemeClr val="accent1"/>
                </a:solidFill>
              </a:rPr>
              <a:t>fiber</a:t>
            </a:r>
            <a:r>
              <a:rPr lang="en-GB" sz="1600" b="0" dirty="0">
                <a:solidFill>
                  <a:schemeClr val="accent1"/>
                </a:solidFill>
              </a:rPr>
              <a:t>-reinforced-carbon composite materials</a:t>
            </a:r>
          </a:p>
          <a:p>
            <a:pPr>
              <a:defRPr/>
            </a:pPr>
            <a:r>
              <a:rPr lang="en-GB" sz="1600" b="0" dirty="0">
                <a:solidFill>
                  <a:schemeClr val="accent1"/>
                </a:solidFill>
              </a:rPr>
              <a:t>Chemical composition analysis</a:t>
            </a:r>
          </a:p>
          <a:p>
            <a:pPr>
              <a:defRPr/>
            </a:pPr>
            <a:r>
              <a:rPr lang="en-GB" sz="1600" b="0" dirty="0">
                <a:solidFill>
                  <a:schemeClr val="accent1"/>
                </a:solidFill>
              </a:rPr>
              <a:t>Application of heat treatments on carbon-based materials</a:t>
            </a:r>
          </a:p>
          <a:p>
            <a:pPr>
              <a:defRPr/>
            </a:pPr>
            <a:r>
              <a:rPr lang="en-GB" sz="1600" b="0" dirty="0">
                <a:solidFill>
                  <a:schemeClr val="accent1"/>
                </a:solidFill>
              </a:rPr>
              <a:t>Machining of these materials to strict dimensional tolerances (0.2 mm over 700 mm)</a:t>
            </a:r>
          </a:p>
        </p:txBody>
      </p:sp>
      <p:sp>
        <p:nvSpPr>
          <p:cNvPr id="14" name="Text Placeholder 3">
            <a:extLst>
              <a:ext uri="{FF2B5EF4-FFF2-40B4-BE49-F238E27FC236}">
                <a16:creationId xmlns:a16="http://schemas.microsoft.com/office/drawing/2014/main" id="{21260A7B-CDBC-944E-9F9F-8824F8DC7884}"/>
              </a:ext>
            </a:extLst>
          </p:cNvPr>
          <p:cNvSpPr txBox="1">
            <a:spLocks/>
          </p:cNvSpPr>
          <p:nvPr/>
        </p:nvSpPr>
        <p:spPr>
          <a:xfrm>
            <a:off x="6765233" y="1605281"/>
            <a:ext cx="5331470" cy="1743836"/>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Cost Range :</a:t>
            </a:r>
            <a:r>
              <a:rPr lang="en-GB" sz="1600" b="0" dirty="0">
                <a:solidFill>
                  <a:schemeClr val="accent1"/>
                </a:solidFill>
              </a:rPr>
              <a:t> 	750 k CHF </a:t>
            </a:r>
            <a:r>
              <a:rPr lang="en-GB" sz="1600" b="0" dirty="0">
                <a:solidFill>
                  <a:schemeClr val="accent1"/>
                </a:solidFill>
                <a:sym typeface="Wingdings" panose="05000000000000000000" pitchFamily="2" charset="2"/>
              </a:rPr>
              <a:t> 5 M CHF</a:t>
            </a:r>
            <a:endParaRPr lang="en-GB" sz="1600" b="0" dirty="0">
              <a:solidFill>
                <a:schemeClr val="accent1"/>
              </a:solidFill>
            </a:endParaRPr>
          </a:p>
          <a:p>
            <a:r>
              <a:rPr lang="en-GB" sz="1600" u="sng" dirty="0">
                <a:solidFill>
                  <a:schemeClr val="accent1"/>
                </a:solidFill>
              </a:rPr>
              <a:t>Planning:</a:t>
            </a:r>
            <a:r>
              <a:rPr lang="en-GB" sz="1600" b="0" dirty="0">
                <a:solidFill>
                  <a:schemeClr val="accent1"/>
                </a:solidFill>
              </a:rPr>
              <a:t> 	MS: Q2-2023 - IT: Q4-2024</a:t>
            </a:r>
          </a:p>
          <a:p>
            <a:r>
              <a:rPr lang="en-GB" sz="1600" dirty="0">
                <a:solidFill>
                  <a:schemeClr val="bg1"/>
                </a:solidFill>
                <a:highlight>
                  <a:srgbClr val="0000FF"/>
                </a:highlight>
              </a:rPr>
              <a:t>Contact:		Nicola.Solieri@cern.ch</a:t>
            </a:r>
            <a:r>
              <a:rPr lang="en-GB" sz="2000" b="0" dirty="0">
                <a:solidFill>
                  <a:schemeClr val="accent1"/>
                </a:solidFill>
              </a:rPr>
              <a:t>	</a:t>
            </a:r>
          </a:p>
        </p:txBody>
      </p:sp>
      <p:pic>
        <p:nvPicPr>
          <p:cNvPr id="6" name="Picture 6" descr="Installing the new upgraded dumps in their new frames">
            <a:extLst>
              <a:ext uri="{FF2B5EF4-FFF2-40B4-BE49-F238E27FC236}">
                <a16:creationId xmlns:a16="http://schemas.microsoft.com/office/drawing/2014/main" id="{6B7A8DDE-237D-AA0E-F9FA-E50137ADEF3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154" r="3269" b="36271"/>
          <a:stretch/>
        </p:blipFill>
        <p:spPr bwMode="auto">
          <a:xfrm>
            <a:off x="6867525" y="4529899"/>
            <a:ext cx="3762375" cy="165021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973E4B1F-8735-10EC-5AE9-9BE078EC47C7}"/>
              </a:ext>
            </a:extLst>
          </p:cNvPr>
          <p:cNvPicPr>
            <a:picLocks noChangeAspect="1"/>
          </p:cNvPicPr>
          <p:nvPr/>
        </p:nvPicPr>
        <p:blipFill>
          <a:blip r:embed="rId3"/>
          <a:stretch>
            <a:fillRect/>
          </a:stretch>
        </p:blipFill>
        <p:spPr bwMode="auto">
          <a:xfrm>
            <a:off x="6867525" y="3067115"/>
            <a:ext cx="4240021" cy="1286543"/>
          </a:xfrm>
          <a:prstGeom prst="rect">
            <a:avLst/>
          </a:prstGeom>
        </p:spPr>
      </p:pic>
      <p:sp>
        <p:nvSpPr>
          <p:cNvPr id="4" name="Slide Number Placeholder 3">
            <a:extLst>
              <a:ext uri="{FF2B5EF4-FFF2-40B4-BE49-F238E27FC236}">
                <a16:creationId xmlns:a16="http://schemas.microsoft.com/office/drawing/2014/main" id="{AFF534F3-DB9A-8AB2-F155-B098D49034BE}"/>
              </a:ext>
            </a:extLst>
          </p:cNvPr>
          <p:cNvSpPr>
            <a:spLocks noGrp="1"/>
          </p:cNvSpPr>
          <p:nvPr>
            <p:ph type="sldNum" sz="quarter" idx="12"/>
          </p:nvPr>
        </p:nvSpPr>
        <p:spPr/>
        <p:txBody>
          <a:bodyPr/>
          <a:lstStyle/>
          <a:p>
            <a:fld id="{36B5EA5A-BC32-A742-B11B-8E7414D5B535}" type="slidenum">
              <a:rPr lang="en-US" smtClean="0"/>
              <a:pPr/>
              <a:t>35</a:t>
            </a:fld>
            <a:endParaRPr lang="en-US" dirty="0"/>
          </a:p>
        </p:txBody>
      </p:sp>
    </p:spTree>
    <p:extLst>
      <p:ext uri="{BB962C8B-B14F-4D97-AF65-F5344CB8AC3E}">
        <p14:creationId xmlns:p14="http://schemas.microsoft.com/office/powerpoint/2010/main" val="849456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AE7D6B4-AD10-B548-95EA-51D122907769}"/>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TAXS Absorbers (Target Absorbers for Secondary)</a:t>
            </a:r>
          </a:p>
        </p:txBody>
      </p:sp>
      <p:sp>
        <p:nvSpPr>
          <p:cNvPr id="12" name="Text Placeholder 3">
            <a:extLst>
              <a:ext uri="{FF2B5EF4-FFF2-40B4-BE49-F238E27FC236}">
                <a16:creationId xmlns:a16="http://schemas.microsoft.com/office/drawing/2014/main" id="{21260A7B-CDBC-944E-9F9F-8824F8DC7884}"/>
              </a:ext>
            </a:extLst>
          </p:cNvPr>
          <p:cNvSpPr txBox="1">
            <a:spLocks/>
          </p:cNvSpPr>
          <p:nvPr/>
        </p:nvSpPr>
        <p:spPr>
          <a:xfrm>
            <a:off x="407988" y="1605281"/>
            <a:ext cx="6073494" cy="4468948"/>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a:t>
            </a:r>
            <a:r>
              <a:rPr lang="en-GB" sz="2000" dirty="0">
                <a:solidFill>
                  <a:schemeClr val="accent1"/>
                </a:solidFill>
              </a:rPr>
              <a:t> :</a:t>
            </a:r>
          </a:p>
          <a:p>
            <a:r>
              <a:rPr lang="en-GB" sz="1600" b="0" dirty="0">
                <a:solidFill>
                  <a:schemeClr val="accent1"/>
                </a:solidFill>
              </a:rPr>
              <a:t>TAXS absorbers are embedded in the forward shielding at the limit of the experimental cavern and the LHC tunnel, and are used to protect the inner triplets and dipoles from the collision debris generated at the interaction point</a:t>
            </a:r>
          </a:p>
          <a:p>
            <a:r>
              <a:rPr lang="en-GB" sz="1600" b="0" dirty="0">
                <a:solidFill>
                  <a:schemeClr val="accent1"/>
                </a:solidFill>
              </a:rPr>
              <a:t>Built to print – 4 units</a:t>
            </a:r>
          </a:p>
          <a:p>
            <a:r>
              <a:rPr lang="en-GB" sz="1600" b="0" dirty="0">
                <a:solidFill>
                  <a:schemeClr val="accent1"/>
                </a:solidFill>
              </a:rPr>
              <a:t>Absorber made of casted ETP Cu</a:t>
            </a:r>
          </a:p>
          <a:p>
            <a:r>
              <a:rPr lang="en-GB" sz="1600" b="0" dirty="0">
                <a:solidFill>
                  <a:schemeClr val="accent1"/>
                </a:solidFill>
              </a:rPr>
              <a:t>Shielding made of casted steel</a:t>
            </a:r>
          </a:p>
          <a:p>
            <a:pPr marL="285750" indent="-285750" algn="just">
              <a:buFont typeface="Wingdings" panose="05000000000000000000" pitchFamily="2" charset="2"/>
              <a:buChar char="§"/>
            </a:pPr>
            <a:endParaRPr lang="en-GB" sz="1600" b="0" dirty="0">
              <a:solidFill>
                <a:schemeClr val="accent1"/>
              </a:solidFill>
            </a:endParaRPr>
          </a:p>
        </p:txBody>
      </p:sp>
      <p:sp>
        <p:nvSpPr>
          <p:cNvPr id="14" name="Text Placeholder 3">
            <a:extLst>
              <a:ext uri="{FF2B5EF4-FFF2-40B4-BE49-F238E27FC236}">
                <a16:creationId xmlns:a16="http://schemas.microsoft.com/office/drawing/2014/main" id="{21260A7B-CDBC-944E-9F9F-8824F8DC7884}"/>
              </a:ext>
            </a:extLst>
          </p:cNvPr>
          <p:cNvSpPr txBox="1">
            <a:spLocks/>
          </p:cNvSpPr>
          <p:nvPr/>
        </p:nvSpPr>
        <p:spPr>
          <a:xfrm>
            <a:off x="6678706" y="1605281"/>
            <a:ext cx="5417997" cy="1743836"/>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Cost Range :</a:t>
            </a:r>
            <a:r>
              <a:rPr lang="en-GB" sz="1600" b="0" dirty="0">
                <a:solidFill>
                  <a:schemeClr val="accent1"/>
                </a:solidFill>
              </a:rPr>
              <a:t> 	≤ 750 k CHF</a:t>
            </a:r>
          </a:p>
          <a:p>
            <a:r>
              <a:rPr lang="en-GB" sz="1600" u="sng" dirty="0">
                <a:solidFill>
                  <a:schemeClr val="accent1"/>
                </a:solidFill>
              </a:rPr>
              <a:t>Planning:</a:t>
            </a:r>
            <a:r>
              <a:rPr lang="en-GB" sz="1600" b="0" dirty="0">
                <a:solidFill>
                  <a:schemeClr val="accent1"/>
                </a:solidFill>
              </a:rPr>
              <a:t> 	MS: Q4-2023 - IT: Q4-2024</a:t>
            </a:r>
          </a:p>
          <a:p>
            <a:r>
              <a:rPr lang="en-GB" sz="1600" dirty="0">
                <a:solidFill>
                  <a:schemeClr val="bg1"/>
                </a:solidFill>
                <a:highlight>
                  <a:srgbClr val="0000FF"/>
                </a:highlight>
              </a:rPr>
              <a:t>Contact:		Francisco.Sanchez.Galan@cern.ch</a:t>
            </a:r>
            <a:r>
              <a:rPr lang="en-GB" sz="2000" b="0" dirty="0">
                <a:solidFill>
                  <a:schemeClr val="accent1"/>
                </a:solidFill>
              </a:rPr>
              <a:t>	</a:t>
            </a:r>
          </a:p>
        </p:txBody>
      </p:sp>
      <p:pic>
        <p:nvPicPr>
          <p:cNvPr id="7" name="Picture 6">
            <a:extLst>
              <a:ext uri="{FF2B5EF4-FFF2-40B4-BE49-F238E27FC236}">
                <a16:creationId xmlns:a16="http://schemas.microsoft.com/office/drawing/2014/main" id="{B2F552A3-1299-5914-7BA3-839606585068}"/>
              </a:ext>
            </a:extLst>
          </p:cNvPr>
          <p:cNvPicPr>
            <a:picLocks noChangeAspect="1"/>
          </p:cNvPicPr>
          <p:nvPr/>
        </p:nvPicPr>
        <p:blipFill>
          <a:blip r:embed="rId2"/>
          <a:stretch>
            <a:fillRect/>
          </a:stretch>
        </p:blipFill>
        <p:spPr>
          <a:xfrm>
            <a:off x="6743958" y="2996960"/>
            <a:ext cx="5287492" cy="3218329"/>
          </a:xfrm>
          <a:prstGeom prst="rect">
            <a:avLst/>
          </a:prstGeom>
        </p:spPr>
      </p:pic>
      <p:pic>
        <p:nvPicPr>
          <p:cNvPr id="13" name="Picture 12">
            <a:extLst>
              <a:ext uri="{FF2B5EF4-FFF2-40B4-BE49-F238E27FC236}">
                <a16:creationId xmlns:a16="http://schemas.microsoft.com/office/drawing/2014/main" id="{E89DC534-78E7-FBA2-D3D3-EB91A9E165D7}"/>
              </a:ext>
            </a:extLst>
          </p:cNvPr>
          <p:cNvPicPr>
            <a:picLocks noChangeAspect="1"/>
          </p:cNvPicPr>
          <p:nvPr/>
        </p:nvPicPr>
        <p:blipFill>
          <a:blip r:embed="rId3"/>
          <a:stretch>
            <a:fillRect/>
          </a:stretch>
        </p:blipFill>
        <p:spPr>
          <a:xfrm>
            <a:off x="741685" y="4688541"/>
            <a:ext cx="2001173" cy="1523999"/>
          </a:xfrm>
          <a:prstGeom prst="rect">
            <a:avLst/>
          </a:prstGeom>
        </p:spPr>
      </p:pic>
      <p:pic>
        <p:nvPicPr>
          <p:cNvPr id="15" name="Picture 14">
            <a:extLst>
              <a:ext uri="{FF2B5EF4-FFF2-40B4-BE49-F238E27FC236}">
                <a16:creationId xmlns:a16="http://schemas.microsoft.com/office/drawing/2014/main" id="{3937D68F-FB09-8372-DF08-B80C7F96065D}"/>
              </a:ext>
            </a:extLst>
          </p:cNvPr>
          <p:cNvPicPr>
            <a:picLocks noChangeAspect="1"/>
          </p:cNvPicPr>
          <p:nvPr/>
        </p:nvPicPr>
        <p:blipFill>
          <a:blip r:embed="rId4"/>
          <a:stretch>
            <a:fillRect/>
          </a:stretch>
        </p:blipFill>
        <p:spPr>
          <a:xfrm>
            <a:off x="3960836" y="4688541"/>
            <a:ext cx="2520646" cy="1526748"/>
          </a:xfrm>
          <a:prstGeom prst="rect">
            <a:avLst/>
          </a:prstGeom>
        </p:spPr>
      </p:pic>
      <p:sp>
        <p:nvSpPr>
          <p:cNvPr id="4" name="Slide Number Placeholder 3">
            <a:extLst>
              <a:ext uri="{FF2B5EF4-FFF2-40B4-BE49-F238E27FC236}">
                <a16:creationId xmlns:a16="http://schemas.microsoft.com/office/drawing/2014/main" id="{664E4A00-E59C-80AB-B243-14DB513EDB9A}"/>
              </a:ext>
            </a:extLst>
          </p:cNvPr>
          <p:cNvSpPr>
            <a:spLocks noGrp="1"/>
          </p:cNvSpPr>
          <p:nvPr>
            <p:ph type="sldNum" sz="quarter" idx="12"/>
          </p:nvPr>
        </p:nvSpPr>
        <p:spPr/>
        <p:txBody>
          <a:bodyPr/>
          <a:lstStyle/>
          <a:p>
            <a:fld id="{36B5EA5A-BC32-A742-B11B-8E7414D5B535}" type="slidenum">
              <a:rPr lang="en-US" smtClean="0"/>
              <a:pPr/>
              <a:t>36</a:t>
            </a:fld>
            <a:endParaRPr lang="en-US" dirty="0"/>
          </a:p>
        </p:txBody>
      </p:sp>
    </p:spTree>
    <p:extLst>
      <p:ext uri="{BB962C8B-B14F-4D97-AF65-F5344CB8AC3E}">
        <p14:creationId xmlns:p14="http://schemas.microsoft.com/office/powerpoint/2010/main" val="383268554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AE7D6B4-AD10-B548-95EA-51D122907769}"/>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Supply of masks</a:t>
            </a:r>
          </a:p>
        </p:txBody>
      </p:sp>
      <p:sp>
        <p:nvSpPr>
          <p:cNvPr id="12" name="Text Placeholder 3">
            <a:extLst>
              <a:ext uri="{FF2B5EF4-FFF2-40B4-BE49-F238E27FC236}">
                <a16:creationId xmlns:a16="http://schemas.microsoft.com/office/drawing/2014/main" id="{21260A7B-CDBC-944E-9F9F-8824F8DC7884}"/>
              </a:ext>
            </a:extLst>
          </p:cNvPr>
          <p:cNvSpPr txBox="1">
            <a:spLocks/>
          </p:cNvSpPr>
          <p:nvPr/>
        </p:nvSpPr>
        <p:spPr>
          <a:xfrm>
            <a:off x="407988" y="1605281"/>
            <a:ext cx="5580436" cy="4468948"/>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a:t>
            </a:r>
            <a:r>
              <a:rPr lang="en-GB" sz="2000" dirty="0">
                <a:solidFill>
                  <a:schemeClr val="accent1"/>
                </a:solidFill>
              </a:rPr>
              <a:t> :</a:t>
            </a:r>
          </a:p>
          <a:p>
            <a:pPr algn="just"/>
            <a:r>
              <a:rPr lang="en-GB" sz="1600" b="0" dirty="0">
                <a:solidFill>
                  <a:schemeClr val="accent1"/>
                </a:solidFill>
              </a:rPr>
              <a:t>15 Masks for Vacuum chamber protection</a:t>
            </a:r>
          </a:p>
          <a:p>
            <a:r>
              <a:rPr lang="en-GB" sz="1600" b="0" dirty="0">
                <a:solidFill>
                  <a:schemeClr val="accent1"/>
                </a:solidFill>
              </a:rPr>
              <a:t>Passive collimator – Protection for the magnets</a:t>
            </a:r>
          </a:p>
          <a:p>
            <a:r>
              <a:rPr lang="en-GB" sz="1600" b="0" dirty="0">
                <a:solidFill>
                  <a:schemeClr val="accent1"/>
                </a:solidFill>
              </a:rPr>
              <a:t>Machined Tungsten blocs provided by CERN</a:t>
            </a:r>
          </a:p>
          <a:p>
            <a:endParaRPr lang="en-GB" sz="1600" b="0" dirty="0">
              <a:solidFill>
                <a:schemeClr val="accent1"/>
              </a:solidFill>
            </a:endParaRPr>
          </a:p>
          <a:p>
            <a:r>
              <a:rPr lang="en-GB" sz="1600" b="0" dirty="0">
                <a:solidFill>
                  <a:schemeClr val="accent1"/>
                </a:solidFill>
              </a:rPr>
              <a:t>Tolerances, Brazing</a:t>
            </a:r>
          </a:p>
          <a:p>
            <a:r>
              <a:rPr lang="en-GB" sz="1600" b="0" dirty="0">
                <a:solidFill>
                  <a:schemeClr val="accent1"/>
                </a:solidFill>
              </a:rPr>
              <a:t>Copper, Inconel</a:t>
            </a:r>
          </a:p>
        </p:txBody>
      </p:sp>
      <p:sp>
        <p:nvSpPr>
          <p:cNvPr id="14" name="Text Placeholder 3">
            <a:extLst>
              <a:ext uri="{FF2B5EF4-FFF2-40B4-BE49-F238E27FC236}">
                <a16:creationId xmlns:a16="http://schemas.microsoft.com/office/drawing/2014/main" id="{21260A7B-CDBC-944E-9F9F-8824F8DC7884}"/>
              </a:ext>
            </a:extLst>
          </p:cNvPr>
          <p:cNvSpPr txBox="1">
            <a:spLocks/>
          </p:cNvSpPr>
          <p:nvPr/>
        </p:nvSpPr>
        <p:spPr>
          <a:xfrm>
            <a:off x="6765233" y="1605281"/>
            <a:ext cx="5331470" cy="1743836"/>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Cost Range :</a:t>
            </a:r>
            <a:r>
              <a:rPr lang="en-GB" sz="1600" b="0" dirty="0">
                <a:solidFill>
                  <a:schemeClr val="accent1"/>
                </a:solidFill>
              </a:rPr>
              <a:t> 	≤ 750 k CHF</a:t>
            </a:r>
          </a:p>
          <a:p>
            <a:r>
              <a:rPr lang="en-GB" sz="1600" u="sng" dirty="0">
                <a:solidFill>
                  <a:schemeClr val="accent1"/>
                </a:solidFill>
              </a:rPr>
              <a:t>Planning:</a:t>
            </a:r>
            <a:r>
              <a:rPr lang="en-GB" sz="1600" b="0" dirty="0">
                <a:solidFill>
                  <a:schemeClr val="accent1"/>
                </a:solidFill>
              </a:rPr>
              <a:t> 	MS: Q3-2023 - IT: Q1-2024</a:t>
            </a:r>
          </a:p>
          <a:p>
            <a:r>
              <a:rPr lang="en-GB" sz="1600" dirty="0">
                <a:solidFill>
                  <a:schemeClr val="bg1"/>
                </a:solidFill>
                <a:highlight>
                  <a:srgbClr val="0000FF"/>
                </a:highlight>
              </a:rPr>
              <a:t>Contact:		 Francois-Xavier.Nuiry@cern.ch </a:t>
            </a:r>
            <a:r>
              <a:rPr lang="en-GB" sz="2000" b="0" dirty="0">
                <a:solidFill>
                  <a:schemeClr val="accent1"/>
                </a:solidFill>
              </a:rPr>
              <a:t>	</a:t>
            </a:r>
          </a:p>
        </p:txBody>
      </p:sp>
      <p:pic>
        <p:nvPicPr>
          <p:cNvPr id="8" name="Picture 7">
            <a:extLst>
              <a:ext uri="{FF2B5EF4-FFF2-40B4-BE49-F238E27FC236}">
                <a16:creationId xmlns:a16="http://schemas.microsoft.com/office/drawing/2014/main" id="{29715D2D-5643-9D19-D38B-336705E2BB85}"/>
              </a:ext>
            </a:extLst>
          </p:cNvPr>
          <p:cNvPicPr>
            <a:picLocks noChangeAspect="1"/>
          </p:cNvPicPr>
          <p:nvPr/>
        </p:nvPicPr>
        <p:blipFill rotWithShape="1">
          <a:blip r:embed="rId2"/>
          <a:srcRect l="21988" t="6950" r="58944" b="14301"/>
          <a:stretch/>
        </p:blipFill>
        <p:spPr>
          <a:xfrm>
            <a:off x="8161613" y="3114675"/>
            <a:ext cx="2314481" cy="3072424"/>
          </a:xfrm>
          <a:prstGeom prst="rect">
            <a:avLst/>
          </a:prstGeom>
        </p:spPr>
      </p:pic>
      <p:sp>
        <p:nvSpPr>
          <p:cNvPr id="4" name="Slide Number Placeholder 3">
            <a:extLst>
              <a:ext uri="{FF2B5EF4-FFF2-40B4-BE49-F238E27FC236}">
                <a16:creationId xmlns:a16="http://schemas.microsoft.com/office/drawing/2014/main" id="{9B29729C-7A2D-B3C3-18D2-E723FDAB6D3A}"/>
              </a:ext>
            </a:extLst>
          </p:cNvPr>
          <p:cNvSpPr>
            <a:spLocks noGrp="1"/>
          </p:cNvSpPr>
          <p:nvPr>
            <p:ph type="sldNum" sz="quarter" idx="12"/>
          </p:nvPr>
        </p:nvSpPr>
        <p:spPr/>
        <p:txBody>
          <a:bodyPr/>
          <a:lstStyle/>
          <a:p>
            <a:fld id="{36B5EA5A-BC32-A742-B11B-8E7414D5B535}" type="slidenum">
              <a:rPr lang="en-US" smtClean="0"/>
              <a:pPr/>
              <a:t>37</a:t>
            </a:fld>
            <a:endParaRPr lang="en-US" dirty="0"/>
          </a:p>
        </p:txBody>
      </p:sp>
    </p:spTree>
    <p:extLst>
      <p:ext uri="{BB962C8B-B14F-4D97-AF65-F5344CB8AC3E}">
        <p14:creationId xmlns:p14="http://schemas.microsoft.com/office/powerpoint/2010/main" val="271600684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AE7D6B4-AD10-B548-95EA-51D122907769}"/>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Supports for Collimator Masks</a:t>
            </a:r>
          </a:p>
        </p:txBody>
      </p:sp>
      <p:sp>
        <p:nvSpPr>
          <p:cNvPr id="12" name="Text Placeholder 3">
            <a:extLst>
              <a:ext uri="{FF2B5EF4-FFF2-40B4-BE49-F238E27FC236}">
                <a16:creationId xmlns:a16="http://schemas.microsoft.com/office/drawing/2014/main" id="{21260A7B-CDBC-944E-9F9F-8824F8DC7884}"/>
              </a:ext>
            </a:extLst>
          </p:cNvPr>
          <p:cNvSpPr txBox="1">
            <a:spLocks/>
          </p:cNvSpPr>
          <p:nvPr/>
        </p:nvSpPr>
        <p:spPr>
          <a:xfrm>
            <a:off x="407988" y="1605281"/>
            <a:ext cx="3851274" cy="4468948"/>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a:t>
            </a:r>
            <a:r>
              <a:rPr lang="en-GB" sz="2000" dirty="0">
                <a:solidFill>
                  <a:schemeClr val="accent1"/>
                </a:solidFill>
              </a:rPr>
              <a:t> :</a:t>
            </a:r>
          </a:p>
          <a:p>
            <a:pPr algn="just"/>
            <a:r>
              <a:rPr lang="en-GB" sz="1600" b="0" dirty="0">
                <a:solidFill>
                  <a:schemeClr val="accent1"/>
                </a:solidFill>
              </a:rPr>
              <a:t>Procurement of raw material and components</a:t>
            </a:r>
          </a:p>
          <a:p>
            <a:pPr algn="just"/>
            <a:r>
              <a:rPr lang="en-GB" sz="1600" b="0" dirty="0">
                <a:solidFill>
                  <a:schemeClr val="accent1"/>
                </a:solidFill>
              </a:rPr>
              <a:t>Machining of all components</a:t>
            </a:r>
          </a:p>
          <a:p>
            <a:pPr algn="just"/>
            <a:r>
              <a:rPr lang="en-GB" sz="1600" b="0" dirty="0">
                <a:solidFill>
                  <a:schemeClr val="accent1"/>
                </a:solidFill>
              </a:rPr>
              <a:t>Assembly, welding</a:t>
            </a:r>
          </a:p>
          <a:p>
            <a:r>
              <a:rPr lang="en-GB" sz="1600" b="0" dirty="0">
                <a:solidFill>
                  <a:schemeClr val="accent1"/>
                </a:solidFill>
              </a:rPr>
              <a:t>Quality controls and metrology for every unit produced</a:t>
            </a:r>
          </a:p>
          <a:p>
            <a:r>
              <a:rPr lang="en-GB" sz="1600" b="0" dirty="0">
                <a:solidFill>
                  <a:schemeClr val="accent1"/>
                </a:solidFill>
              </a:rPr>
              <a:t>All interfaces components (water connections, 50 pins connectors, connectors, BPM connectors) will be assembled at CERN after FAT</a:t>
            </a:r>
          </a:p>
          <a:p>
            <a:pPr marL="285750" indent="-285750" algn="just">
              <a:buFont typeface="Wingdings" panose="05000000000000000000" pitchFamily="2" charset="2"/>
              <a:buChar char="§"/>
            </a:pPr>
            <a:endParaRPr lang="en-GB" sz="1600" b="0" dirty="0">
              <a:solidFill>
                <a:schemeClr val="accent1"/>
              </a:solidFill>
            </a:endParaRPr>
          </a:p>
        </p:txBody>
      </p:sp>
      <p:sp>
        <p:nvSpPr>
          <p:cNvPr id="14" name="Text Placeholder 3">
            <a:extLst>
              <a:ext uri="{FF2B5EF4-FFF2-40B4-BE49-F238E27FC236}">
                <a16:creationId xmlns:a16="http://schemas.microsoft.com/office/drawing/2014/main" id="{21260A7B-CDBC-944E-9F9F-8824F8DC7884}"/>
              </a:ext>
            </a:extLst>
          </p:cNvPr>
          <p:cNvSpPr txBox="1">
            <a:spLocks/>
          </p:cNvSpPr>
          <p:nvPr/>
        </p:nvSpPr>
        <p:spPr>
          <a:xfrm>
            <a:off x="6765233" y="1605281"/>
            <a:ext cx="5331470" cy="1743836"/>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Cost Range :</a:t>
            </a:r>
            <a:r>
              <a:rPr lang="en-GB" sz="1600" b="0" dirty="0">
                <a:solidFill>
                  <a:schemeClr val="accent1"/>
                </a:solidFill>
              </a:rPr>
              <a:t> 	750 k CHF </a:t>
            </a:r>
            <a:r>
              <a:rPr lang="en-GB" sz="1600" b="0" dirty="0">
                <a:solidFill>
                  <a:schemeClr val="accent1"/>
                </a:solidFill>
                <a:sym typeface="Wingdings" panose="05000000000000000000" pitchFamily="2" charset="2"/>
              </a:rPr>
              <a:t> 5 M CHF</a:t>
            </a:r>
            <a:endParaRPr lang="en-GB" sz="1600" b="0" dirty="0">
              <a:solidFill>
                <a:schemeClr val="accent1"/>
              </a:solidFill>
            </a:endParaRPr>
          </a:p>
          <a:p>
            <a:r>
              <a:rPr lang="en-GB" sz="1600" u="sng" dirty="0">
                <a:solidFill>
                  <a:schemeClr val="accent1"/>
                </a:solidFill>
              </a:rPr>
              <a:t>Planning:</a:t>
            </a:r>
            <a:r>
              <a:rPr lang="en-GB" sz="1600" b="0" dirty="0">
                <a:solidFill>
                  <a:schemeClr val="accent1"/>
                </a:solidFill>
              </a:rPr>
              <a:t> 	MS: Q4-2023 - IT: Q4-2024</a:t>
            </a:r>
          </a:p>
          <a:p>
            <a:r>
              <a:rPr lang="en-GB" sz="1600" dirty="0">
                <a:solidFill>
                  <a:schemeClr val="bg1"/>
                </a:solidFill>
                <a:highlight>
                  <a:srgbClr val="0000FF"/>
                </a:highlight>
              </a:rPr>
              <a:t>Contact:		Francois-Xavier.Nuiry@cern.ch</a:t>
            </a:r>
            <a:r>
              <a:rPr lang="en-GB" sz="2000" b="0" dirty="0">
                <a:solidFill>
                  <a:schemeClr val="accent1"/>
                </a:solidFill>
              </a:rPr>
              <a:t>	</a:t>
            </a:r>
          </a:p>
        </p:txBody>
      </p:sp>
      <p:pic>
        <p:nvPicPr>
          <p:cNvPr id="6" name="Picture 5">
            <a:extLst>
              <a:ext uri="{FF2B5EF4-FFF2-40B4-BE49-F238E27FC236}">
                <a16:creationId xmlns:a16="http://schemas.microsoft.com/office/drawing/2014/main" id="{2D67B5B9-2BD9-230C-1E79-27914347F80F}"/>
              </a:ext>
            </a:extLst>
          </p:cNvPr>
          <p:cNvPicPr>
            <a:picLocks noChangeAspect="1"/>
          </p:cNvPicPr>
          <p:nvPr/>
        </p:nvPicPr>
        <p:blipFill>
          <a:blip r:embed="rId2"/>
          <a:stretch>
            <a:fillRect/>
          </a:stretch>
        </p:blipFill>
        <p:spPr>
          <a:xfrm>
            <a:off x="8586931" y="3409116"/>
            <a:ext cx="3201869" cy="2665113"/>
          </a:xfrm>
          <a:prstGeom prst="rect">
            <a:avLst/>
          </a:prstGeom>
        </p:spPr>
      </p:pic>
      <p:pic>
        <p:nvPicPr>
          <p:cNvPr id="8" name="Picture 7">
            <a:extLst>
              <a:ext uri="{FF2B5EF4-FFF2-40B4-BE49-F238E27FC236}">
                <a16:creationId xmlns:a16="http://schemas.microsoft.com/office/drawing/2014/main" id="{A1344525-5204-6474-7C23-07FA5A1EA75D}"/>
              </a:ext>
            </a:extLst>
          </p:cNvPr>
          <p:cNvPicPr>
            <a:picLocks noChangeAspect="1"/>
          </p:cNvPicPr>
          <p:nvPr/>
        </p:nvPicPr>
        <p:blipFill>
          <a:blip r:embed="rId3"/>
          <a:stretch>
            <a:fillRect/>
          </a:stretch>
        </p:blipFill>
        <p:spPr>
          <a:xfrm>
            <a:off x="4259262" y="3972031"/>
            <a:ext cx="4513543" cy="2102198"/>
          </a:xfrm>
          <a:prstGeom prst="rect">
            <a:avLst/>
          </a:prstGeom>
        </p:spPr>
      </p:pic>
      <p:sp>
        <p:nvSpPr>
          <p:cNvPr id="4" name="Slide Number Placeholder 3">
            <a:extLst>
              <a:ext uri="{FF2B5EF4-FFF2-40B4-BE49-F238E27FC236}">
                <a16:creationId xmlns:a16="http://schemas.microsoft.com/office/drawing/2014/main" id="{56052C9A-0BF5-7B81-51E5-AD9DA7B31ECD}"/>
              </a:ext>
            </a:extLst>
          </p:cNvPr>
          <p:cNvSpPr>
            <a:spLocks noGrp="1"/>
          </p:cNvSpPr>
          <p:nvPr>
            <p:ph type="sldNum" sz="quarter" idx="12"/>
          </p:nvPr>
        </p:nvSpPr>
        <p:spPr/>
        <p:txBody>
          <a:bodyPr/>
          <a:lstStyle/>
          <a:p>
            <a:fld id="{36B5EA5A-BC32-A742-B11B-8E7414D5B535}" type="slidenum">
              <a:rPr lang="en-US" smtClean="0"/>
              <a:pPr/>
              <a:t>38</a:t>
            </a:fld>
            <a:endParaRPr lang="en-US" dirty="0"/>
          </a:p>
        </p:txBody>
      </p:sp>
    </p:spTree>
    <p:extLst>
      <p:ext uri="{BB962C8B-B14F-4D97-AF65-F5344CB8AC3E}">
        <p14:creationId xmlns:p14="http://schemas.microsoft.com/office/powerpoint/2010/main" val="248221457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Diagram, engineering drawing&#10;&#10;Description automatically generated">
            <a:extLst>
              <a:ext uri="{FF2B5EF4-FFF2-40B4-BE49-F238E27FC236}">
                <a16:creationId xmlns:a16="http://schemas.microsoft.com/office/drawing/2014/main" id="{DC3A2572-F85B-9ED9-A026-7F0C82D66E6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31313" y="3088220"/>
            <a:ext cx="2584919" cy="1298379"/>
          </a:xfrm>
          <a:prstGeom prst="rect">
            <a:avLst/>
          </a:prstGeom>
          <a:noFill/>
          <a:extLst>
            <a:ext uri="{909E8E84-426E-40DD-AFC4-6F175D3DCCD1}">
              <a14:hiddenFill xmlns:a14="http://schemas.microsoft.com/office/drawing/2010/main">
                <a:solidFill>
                  <a:srgbClr val="FFFFFF"/>
                </a:solidFill>
              </a14:hiddenFill>
            </a:ext>
          </a:extLst>
        </p:spPr>
      </p:pic>
      <p:sp>
        <p:nvSpPr>
          <p:cNvPr id="9" name="Title 1">
            <a:extLst>
              <a:ext uri="{FF2B5EF4-FFF2-40B4-BE49-F238E27FC236}">
                <a16:creationId xmlns:a16="http://schemas.microsoft.com/office/drawing/2014/main" id="{3AE7D6B4-AD10-B548-95EA-51D122907769}"/>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Metal Bellows Expansion Joints</a:t>
            </a:r>
          </a:p>
        </p:txBody>
      </p:sp>
      <p:sp>
        <p:nvSpPr>
          <p:cNvPr id="12" name="Text Placeholder 3">
            <a:extLst>
              <a:ext uri="{FF2B5EF4-FFF2-40B4-BE49-F238E27FC236}">
                <a16:creationId xmlns:a16="http://schemas.microsoft.com/office/drawing/2014/main" id="{21260A7B-CDBC-944E-9F9F-8824F8DC7884}"/>
              </a:ext>
            </a:extLst>
          </p:cNvPr>
          <p:cNvSpPr txBox="1">
            <a:spLocks/>
          </p:cNvSpPr>
          <p:nvPr/>
        </p:nvSpPr>
        <p:spPr>
          <a:xfrm>
            <a:off x="407988" y="1605281"/>
            <a:ext cx="4585353" cy="4468948"/>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a:t>
            </a:r>
            <a:r>
              <a:rPr lang="en-GB" sz="2000" dirty="0">
                <a:solidFill>
                  <a:schemeClr val="accent1"/>
                </a:solidFill>
              </a:rPr>
              <a:t> :</a:t>
            </a:r>
          </a:p>
          <a:p>
            <a:pPr algn="just"/>
            <a:r>
              <a:rPr lang="en-US" sz="1600" b="0" dirty="0">
                <a:solidFill>
                  <a:schemeClr val="accent1"/>
                </a:solidFill>
              </a:rPr>
              <a:t>Supply of 300 metal bellows expansion joints </a:t>
            </a:r>
            <a:r>
              <a:rPr lang="en-GB" sz="1600" b="0" dirty="0">
                <a:solidFill>
                  <a:schemeClr val="accent1"/>
                </a:solidFill>
              </a:rPr>
              <a:t>for connecting the hydraulic circuits of the High Luminosity LHC superconducting magnets</a:t>
            </a:r>
          </a:p>
          <a:p>
            <a:pPr algn="just"/>
            <a:r>
              <a:rPr lang="en-GB" sz="1600" b="0" dirty="0">
                <a:solidFill>
                  <a:schemeClr val="accent1"/>
                </a:solidFill>
              </a:rPr>
              <a:t>Design, Procurement of raw material, production, QA, Cleaning and Testing</a:t>
            </a:r>
            <a:endParaRPr lang="pt-BR" sz="1600" b="0" dirty="0">
              <a:solidFill>
                <a:schemeClr val="accent1"/>
              </a:solidFill>
            </a:endParaRPr>
          </a:p>
          <a:p>
            <a:pPr algn="just"/>
            <a:r>
              <a:rPr lang="en-GB" sz="1600" b="0" dirty="0">
                <a:solidFill>
                  <a:schemeClr val="accent1"/>
                </a:solidFill>
              </a:rPr>
              <a:t>Six different types</a:t>
            </a:r>
          </a:p>
          <a:p>
            <a:pPr algn="just"/>
            <a:r>
              <a:rPr lang="en-GB" sz="1600" b="0" dirty="0">
                <a:solidFill>
                  <a:schemeClr val="accent1"/>
                </a:solidFill>
              </a:rPr>
              <a:t>Internal diameters between 50 mm and 100 mm</a:t>
            </a:r>
          </a:p>
          <a:p>
            <a:pPr algn="just"/>
            <a:r>
              <a:rPr lang="en-GB" sz="1600" b="0" dirty="0">
                <a:solidFill>
                  <a:schemeClr val="accent1"/>
                </a:solidFill>
              </a:rPr>
              <a:t>Installed in vacuum and contain superfluid helium at 1.9 K</a:t>
            </a:r>
          </a:p>
          <a:p>
            <a:pPr algn="just"/>
            <a:endParaRPr lang="en-GB" sz="1600" b="0" dirty="0">
              <a:solidFill>
                <a:schemeClr val="accent1"/>
              </a:solidFill>
            </a:endParaRPr>
          </a:p>
        </p:txBody>
      </p:sp>
      <p:sp>
        <p:nvSpPr>
          <p:cNvPr id="14" name="Text Placeholder 3">
            <a:extLst>
              <a:ext uri="{FF2B5EF4-FFF2-40B4-BE49-F238E27FC236}">
                <a16:creationId xmlns:a16="http://schemas.microsoft.com/office/drawing/2014/main" id="{21260A7B-CDBC-944E-9F9F-8824F8DC7884}"/>
              </a:ext>
            </a:extLst>
          </p:cNvPr>
          <p:cNvSpPr txBox="1">
            <a:spLocks/>
          </p:cNvSpPr>
          <p:nvPr/>
        </p:nvSpPr>
        <p:spPr>
          <a:xfrm>
            <a:off x="6765233" y="1605281"/>
            <a:ext cx="5331470" cy="1743836"/>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Cost Range :</a:t>
            </a:r>
            <a:r>
              <a:rPr lang="en-GB" sz="1600" b="0" dirty="0">
                <a:solidFill>
                  <a:schemeClr val="accent1"/>
                </a:solidFill>
              </a:rPr>
              <a:t> 	≤ 750 k CHF</a:t>
            </a:r>
          </a:p>
          <a:p>
            <a:r>
              <a:rPr lang="en-GB" sz="1600" u="sng" dirty="0">
                <a:solidFill>
                  <a:schemeClr val="accent1"/>
                </a:solidFill>
              </a:rPr>
              <a:t>Planning:</a:t>
            </a:r>
            <a:r>
              <a:rPr lang="en-GB" sz="1600" b="0" dirty="0">
                <a:solidFill>
                  <a:schemeClr val="accent1"/>
                </a:solidFill>
              </a:rPr>
              <a:t> 	MS: Q3-2023 - IT: Q4-2024</a:t>
            </a:r>
          </a:p>
          <a:p>
            <a:r>
              <a:rPr lang="en-GB" sz="1600" dirty="0">
                <a:solidFill>
                  <a:schemeClr val="bg1"/>
                </a:solidFill>
                <a:highlight>
                  <a:srgbClr val="0000FF"/>
                </a:highlight>
              </a:rPr>
              <a:t>Contact:		Delio.Ramos@cern.ch</a:t>
            </a:r>
            <a:r>
              <a:rPr lang="en-GB" sz="2000" b="0" dirty="0">
                <a:solidFill>
                  <a:schemeClr val="accent1"/>
                </a:solidFill>
              </a:rPr>
              <a:t>	</a:t>
            </a:r>
          </a:p>
        </p:txBody>
      </p:sp>
      <p:pic>
        <p:nvPicPr>
          <p:cNvPr id="18" name="Picture 17">
            <a:extLst>
              <a:ext uri="{FF2B5EF4-FFF2-40B4-BE49-F238E27FC236}">
                <a16:creationId xmlns:a16="http://schemas.microsoft.com/office/drawing/2014/main" id="{6F1E809B-F228-D5C6-3B1C-0175BE7A5B77}"/>
              </a:ext>
            </a:extLst>
          </p:cNvPr>
          <p:cNvPicPr>
            <a:picLocks noChangeAspect="1"/>
          </p:cNvPicPr>
          <p:nvPr/>
        </p:nvPicPr>
        <p:blipFill>
          <a:blip r:embed="rId3"/>
          <a:stretch>
            <a:fillRect/>
          </a:stretch>
        </p:blipFill>
        <p:spPr>
          <a:xfrm>
            <a:off x="8134665" y="3550130"/>
            <a:ext cx="3914692" cy="2485755"/>
          </a:xfrm>
          <a:prstGeom prst="rect">
            <a:avLst/>
          </a:prstGeom>
        </p:spPr>
      </p:pic>
      <p:sp>
        <p:nvSpPr>
          <p:cNvPr id="4" name="Slide Number Placeholder 3">
            <a:extLst>
              <a:ext uri="{FF2B5EF4-FFF2-40B4-BE49-F238E27FC236}">
                <a16:creationId xmlns:a16="http://schemas.microsoft.com/office/drawing/2014/main" id="{F889FC81-4723-01BA-8604-DDB89A7982BF}"/>
              </a:ext>
            </a:extLst>
          </p:cNvPr>
          <p:cNvSpPr>
            <a:spLocks noGrp="1"/>
          </p:cNvSpPr>
          <p:nvPr>
            <p:ph type="sldNum" sz="quarter" idx="12"/>
          </p:nvPr>
        </p:nvSpPr>
        <p:spPr/>
        <p:txBody>
          <a:bodyPr/>
          <a:lstStyle/>
          <a:p>
            <a:fld id="{36B5EA5A-BC32-A742-B11B-8E7414D5B535}" type="slidenum">
              <a:rPr lang="en-US" smtClean="0"/>
              <a:pPr/>
              <a:t>39</a:t>
            </a:fld>
            <a:endParaRPr lang="en-US" dirty="0"/>
          </a:p>
        </p:txBody>
      </p:sp>
      <p:pic>
        <p:nvPicPr>
          <p:cNvPr id="3" name="Picture 2" descr="Diagram, engineering drawing&#10;&#10;Description automatically generated">
            <a:extLst>
              <a:ext uri="{FF2B5EF4-FFF2-40B4-BE49-F238E27FC236}">
                <a16:creationId xmlns:a16="http://schemas.microsoft.com/office/drawing/2014/main" id="{6ABF8AAA-0782-2E70-DBDD-6D8BAE6CD8A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83867" y="4625788"/>
            <a:ext cx="2825230" cy="138318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Diagram, engineering drawing&#10;&#10;Description automatically generated">
            <a:extLst>
              <a:ext uri="{FF2B5EF4-FFF2-40B4-BE49-F238E27FC236}">
                <a16:creationId xmlns:a16="http://schemas.microsoft.com/office/drawing/2014/main" id="{426C5416-7EB8-BBCC-9A9E-5AC1486304D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78251" y="5117525"/>
            <a:ext cx="2186809" cy="11622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59384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icture Placeholder 33">
            <a:extLst>
              <a:ext uri="{FF2B5EF4-FFF2-40B4-BE49-F238E27FC236}">
                <a16:creationId xmlns:a16="http://schemas.microsoft.com/office/drawing/2014/main" id="{2335B630-8AED-C142-9492-C32537A02D7D}"/>
              </a:ext>
            </a:extLst>
          </p:cNvPr>
          <p:cNvPicPr>
            <a:picLocks noGrp="1" noChangeAspect="1"/>
          </p:cNvPicPr>
          <p:nvPr>
            <p:ph type="pic" sz="quarter" idx="13"/>
          </p:nvPr>
        </p:nvPicPr>
        <p:blipFill rotWithShape="1">
          <a:blip r:embed="rId3"/>
          <a:srcRect t="10936" b="10936"/>
          <a:stretch/>
        </p:blipFill>
        <p:spPr>
          <a:xfrm>
            <a:off x="-8237" y="-5499"/>
            <a:ext cx="12192000" cy="6351588"/>
          </a:xfrm>
        </p:spPr>
      </p:pic>
      <p:sp>
        <p:nvSpPr>
          <p:cNvPr id="11" name="Rectangle 10">
            <a:extLst>
              <a:ext uri="{FF2B5EF4-FFF2-40B4-BE49-F238E27FC236}">
                <a16:creationId xmlns:a16="http://schemas.microsoft.com/office/drawing/2014/main" id="{295B38D7-4623-2E43-B529-4DA08ABA3630}"/>
              </a:ext>
            </a:extLst>
          </p:cNvPr>
          <p:cNvSpPr/>
          <p:nvPr/>
        </p:nvSpPr>
        <p:spPr>
          <a:xfrm>
            <a:off x="7932738" y="0"/>
            <a:ext cx="4259262" cy="6350851"/>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6004FA9A-FA80-7C44-BAFC-E8625210E62D}"/>
              </a:ext>
            </a:extLst>
          </p:cNvPr>
          <p:cNvSpPr>
            <a:spLocks noGrp="1"/>
          </p:cNvSpPr>
          <p:nvPr>
            <p:ph idx="1"/>
          </p:nvPr>
        </p:nvSpPr>
        <p:spPr/>
        <p:txBody>
          <a:bodyPr/>
          <a:lstStyle/>
          <a:p>
            <a:pPr marL="436626" indent="-285750">
              <a:spcAft>
                <a:spcPts val="0"/>
              </a:spcAft>
              <a:buClr>
                <a:schemeClr val="bg1"/>
              </a:buClr>
              <a:defRPr/>
            </a:pPr>
            <a:r>
              <a:rPr lang="en-US" sz="1800" dirty="0">
                <a:effectLst>
                  <a:outerShdw sx="1000" sy="1000" algn="ctr" rotWithShape="0">
                    <a:schemeClr val="bg1"/>
                  </a:outerShdw>
                </a:effectLst>
                <a:latin typeface="+mj-lt"/>
              </a:rPr>
              <a:t>CERN</a:t>
            </a:r>
            <a:r>
              <a:rPr lang="en-US" sz="1800" b="0" dirty="0">
                <a:effectLst>
                  <a:outerShdw sx="1000" sy="1000" algn="ctr" rotWithShape="0">
                    <a:schemeClr val="bg1"/>
                  </a:outerShdw>
                </a:effectLst>
                <a:latin typeface="+mj-lt"/>
              </a:rPr>
              <a:t>, an </a:t>
            </a:r>
            <a:r>
              <a:rPr lang="en-US" sz="1800" dirty="0">
                <a:effectLst>
                  <a:outerShdw sx="1000" sy="1000" algn="ctr" rotWithShape="0">
                    <a:schemeClr val="bg1"/>
                  </a:outerShdw>
                </a:effectLst>
                <a:latin typeface="+mj-lt"/>
              </a:rPr>
              <a:t>Intergovernmental Organization</a:t>
            </a:r>
            <a:r>
              <a:rPr lang="en-US" sz="1800" b="0" dirty="0">
                <a:effectLst>
                  <a:outerShdw sx="1000" sy="1000" algn="ctr" rotWithShape="0">
                    <a:schemeClr val="bg1"/>
                  </a:outerShdw>
                </a:effectLst>
                <a:latin typeface="+mj-lt"/>
              </a:rPr>
              <a:t>, was established in July 1953, by the “Convention for the establishment of a European Organization for Nuclear Research”;</a:t>
            </a:r>
          </a:p>
          <a:p>
            <a:pPr marL="436626" indent="-285750">
              <a:spcAft>
                <a:spcPts val="0"/>
              </a:spcAft>
              <a:buClr>
                <a:schemeClr val="bg1"/>
              </a:buClr>
              <a:defRPr/>
            </a:pPr>
            <a:r>
              <a:rPr lang="en-US" sz="1800" b="0" dirty="0">
                <a:effectLst>
                  <a:outerShdw sx="1000" sy="1000" algn="ctr" rotWithShape="0">
                    <a:schemeClr val="bg1"/>
                  </a:outerShdw>
                </a:effectLst>
                <a:latin typeface="+mj-lt"/>
              </a:rPr>
              <a:t>As an Intergovernmental Organization, CERN is not a legal entity under national law but </a:t>
            </a:r>
            <a:r>
              <a:rPr lang="en-US" sz="1800" dirty="0">
                <a:effectLst>
                  <a:outerShdw sx="1000" sy="1000" algn="ctr" rotWithShape="0">
                    <a:schemeClr val="bg1"/>
                  </a:outerShdw>
                </a:effectLst>
                <a:latin typeface="+mj-lt"/>
              </a:rPr>
              <a:t>governed by public international law</a:t>
            </a:r>
            <a:r>
              <a:rPr lang="en-US" sz="1800" b="0" dirty="0">
                <a:effectLst>
                  <a:outerShdw sx="1000" sy="1000" algn="ctr" rotWithShape="0">
                    <a:schemeClr val="bg1"/>
                  </a:outerShdw>
                </a:effectLst>
                <a:latin typeface="+mj-lt"/>
              </a:rPr>
              <a:t>;</a:t>
            </a:r>
          </a:p>
          <a:p>
            <a:pPr marL="436626" indent="-285750">
              <a:spcAft>
                <a:spcPts val="0"/>
              </a:spcAft>
              <a:buClr>
                <a:schemeClr val="bg1"/>
              </a:buClr>
              <a:defRPr/>
            </a:pPr>
            <a:r>
              <a:rPr lang="en-US" sz="1800" b="0" dirty="0">
                <a:effectLst>
                  <a:outerShdw sx="1000" sy="1000" algn="ctr" rotWithShape="0">
                    <a:schemeClr val="bg1"/>
                  </a:outerShdw>
                </a:effectLst>
                <a:latin typeface="+mj-lt"/>
              </a:rPr>
              <a:t>CERN is therefore entitled to establish its </a:t>
            </a:r>
            <a:r>
              <a:rPr lang="en-US" sz="1800" dirty="0">
                <a:effectLst>
                  <a:outerShdw sx="1000" sy="1000" algn="ctr" rotWithShape="0">
                    <a:schemeClr val="bg1"/>
                  </a:outerShdw>
                </a:effectLst>
                <a:latin typeface="+mj-lt"/>
              </a:rPr>
              <a:t>own internal rules </a:t>
            </a:r>
            <a:r>
              <a:rPr lang="en-US" sz="1800" b="0" dirty="0">
                <a:effectLst>
                  <a:outerShdw sx="1000" sy="1000" algn="ctr" rotWithShape="0">
                    <a:schemeClr val="bg1"/>
                  </a:outerShdw>
                </a:effectLst>
                <a:latin typeface="+mj-lt"/>
              </a:rPr>
              <a:t>necessary for its proper functioning, such as the rules under which it </a:t>
            </a:r>
            <a:r>
              <a:rPr lang="en-US" sz="1800" dirty="0">
                <a:effectLst>
                  <a:outerShdw sx="1000" sy="1000" algn="ctr" rotWithShape="0">
                    <a:schemeClr val="bg1"/>
                  </a:outerShdw>
                </a:effectLst>
                <a:latin typeface="+mj-lt"/>
              </a:rPr>
              <a:t>purchases</a:t>
            </a:r>
            <a:r>
              <a:rPr lang="en-US" sz="1800" b="0" dirty="0">
                <a:effectLst>
                  <a:outerShdw sx="1000" sy="1000" algn="ctr" rotWithShape="0">
                    <a:schemeClr val="bg1"/>
                  </a:outerShdw>
                </a:effectLst>
                <a:latin typeface="+mj-lt"/>
              </a:rPr>
              <a:t> equipment and services.</a:t>
            </a:r>
          </a:p>
        </p:txBody>
      </p:sp>
      <p:sp>
        <p:nvSpPr>
          <p:cNvPr id="12" name="Title 11">
            <a:extLst>
              <a:ext uri="{FF2B5EF4-FFF2-40B4-BE49-F238E27FC236}">
                <a16:creationId xmlns:a16="http://schemas.microsoft.com/office/drawing/2014/main" id="{1FE7AC45-7757-D94F-8968-BA6FC93692C7}"/>
              </a:ext>
            </a:extLst>
          </p:cNvPr>
          <p:cNvSpPr>
            <a:spLocks noGrp="1"/>
          </p:cNvSpPr>
          <p:nvPr>
            <p:ph type="title"/>
          </p:nvPr>
        </p:nvSpPr>
        <p:spPr>
          <a:xfrm>
            <a:off x="8075612" y="373593"/>
            <a:ext cx="3914457" cy="106574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Legal Framework</a:t>
            </a:r>
          </a:p>
        </p:txBody>
      </p:sp>
      <p:sp>
        <p:nvSpPr>
          <p:cNvPr id="2" name="Date Placeholder 1">
            <a:extLst>
              <a:ext uri="{FF2B5EF4-FFF2-40B4-BE49-F238E27FC236}">
                <a16:creationId xmlns:a16="http://schemas.microsoft.com/office/drawing/2014/main" id="{CC1ACE8D-6167-EDB0-3951-AD5BC76A76A9}"/>
              </a:ext>
            </a:extLst>
          </p:cNvPr>
          <p:cNvSpPr>
            <a:spLocks noGrp="1"/>
          </p:cNvSpPr>
          <p:nvPr>
            <p:ph type="dt" sz="half" idx="10"/>
          </p:nvPr>
        </p:nvSpPr>
        <p:spPr/>
        <p:txBody>
          <a:bodyPr/>
          <a:lstStyle/>
          <a:p>
            <a:fld id="{949B5DDC-E114-4FC6-822E-3DE29C8F144A}" type="datetime1">
              <a:rPr lang="en-US" smtClean="0"/>
              <a:t>5/21/2023</a:t>
            </a:fld>
            <a:endParaRPr lang="en-US" dirty="0"/>
          </a:p>
        </p:txBody>
      </p:sp>
      <p:sp>
        <p:nvSpPr>
          <p:cNvPr id="4" name="Footer Placeholder 3">
            <a:extLst>
              <a:ext uri="{FF2B5EF4-FFF2-40B4-BE49-F238E27FC236}">
                <a16:creationId xmlns:a16="http://schemas.microsoft.com/office/drawing/2014/main" id="{AAD56842-5499-D1A1-8EE5-B75638674E68}"/>
              </a:ext>
            </a:extLst>
          </p:cNvPr>
          <p:cNvSpPr>
            <a:spLocks noGrp="1"/>
          </p:cNvSpPr>
          <p:nvPr>
            <p:ph type="ftr" sz="quarter" idx="11"/>
          </p:nvPr>
        </p:nvSpPr>
        <p:spPr/>
        <p:txBody>
          <a:bodyPr/>
          <a:lstStyle/>
          <a:p>
            <a:r>
              <a:rPr lang="en-US" dirty="0" smtClean="0"/>
              <a:t>Daniel Schoerling</a:t>
            </a:r>
            <a:endParaRPr lang="en-US" dirty="0"/>
          </a:p>
        </p:txBody>
      </p:sp>
    </p:spTree>
    <p:extLst>
      <p:ext uri="{BB962C8B-B14F-4D97-AF65-F5344CB8AC3E}">
        <p14:creationId xmlns:p14="http://schemas.microsoft.com/office/powerpoint/2010/main" val="130393766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AE7D6B4-AD10-B548-95EA-51D122907769}"/>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Supply of reaction Furnace</a:t>
            </a:r>
          </a:p>
        </p:txBody>
      </p:sp>
      <p:sp>
        <p:nvSpPr>
          <p:cNvPr id="12" name="Text Placeholder 3">
            <a:extLst>
              <a:ext uri="{FF2B5EF4-FFF2-40B4-BE49-F238E27FC236}">
                <a16:creationId xmlns:a16="http://schemas.microsoft.com/office/drawing/2014/main" id="{21260A7B-CDBC-944E-9F9F-8824F8DC7884}"/>
              </a:ext>
            </a:extLst>
          </p:cNvPr>
          <p:cNvSpPr txBox="1">
            <a:spLocks/>
          </p:cNvSpPr>
          <p:nvPr/>
        </p:nvSpPr>
        <p:spPr>
          <a:xfrm>
            <a:off x="407988" y="1585064"/>
            <a:ext cx="5290914" cy="4203996"/>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a:t>
            </a:r>
            <a:r>
              <a:rPr lang="en-GB" sz="2000" dirty="0">
                <a:solidFill>
                  <a:schemeClr val="accent1"/>
                </a:solidFill>
              </a:rPr>
              <a:t> :</a:t>
            </a:r>
          </a:p>
          <a:p>
            <a:pPr algn="just"/>
            <a:r>
              <a:rPr lang="en-US" sz="1600" b="0" dirty="0">
                <a:solidFill>
                  <a:schemeClr val="accent1"/>
                </a:solidFill>
              </a:rPr>
              <a:t>Reaction furnace for heat treatment in inert gas atmosphere for Nb3Sn superconductor long coils (2.5M). </a:t>
            </a:r>
          </a:p>
          <a:p>
            <a:pPr algn="just"/>
            <a:r>
              <a:rPr lang="en-US" sz="1600" b="0" dirty="0">
                <a:solidFill>
                  <a:schemeClr val="accent1"/>
                </a:solidFill>
              </a:rPr>
              <a:t>Design, manufacturing, testing and training</a:t>
            </a:r>
          </a:p>
          <a:p>
            <a:pPr algn="just"/>
            <a:r>
              <a:rPr lang="en-US" sz="1600" b="0" dirty="0">
                <a:solidFill>
                  <a:schemeClr val="accent1"/>
                </a:solidFill>
              </a:rPr>
              <a:t>Temperature ranging from 200 ⁰C to 900 °C</a:t>
            </a:r>
          </a:p>
          <a:p>
            <a:pPr algn="just"/>
            <a:r>
              <a:rPr lang="en-US" sz="1600" b="0" dirty="0">
                <a:solidFill>
                  <a:schemeClr val="accent1"/>
                </a:solidFill>
              </a:rPr>
              <a:t>Stability and uniformity </a:t>
            </a:r>
            <a:r>
              <a:rPr lang="en-US" sz="1600" b="0" dirty="0" smtClean="0">
                <a:solidFill>
                  <a:schemeClr val="accent1"/>
                </a:solidFill>
              </a:rPr>
              <a:t>of </a:t>
            </a:r>
            <a:r>
              <a:rPr lang="en-US" sz="1600" b="0" dirty="0">
                <a:solidFill>
                  <a:schemeClr val="accent1"/>
                </a:solidFill>
              </a:rPr>
              <a:t>T °C is critical</a:t>
            </a:r>
            <a:endParaRPr lang="en-GB" sz="1600" b="0" dirty="0">
              <a:solidFill>
                <a:schemeClr val="accent1"/>
              </a:solidFill>
            </a:endParaRPr>
          </a:p>
          <a:p>
            <a:pPr algn="just"/>
            <a:r>
              <a:rPr lang="en-US" altLang="en-CH" sz="1600" b="0" dirty="0">
                <a:solidFill>
                  <a:schemeClr val="accent1"/>
                </a:solidFill>
              </a:rPr>
              <a:t>Leak rate less very low ≤ 10</a:t>
            </a:r>
            <a:r>
              <a:rPr lang="en-US" altLang="en-CH" sz="1600" b="0" baseline="30000" dirty="0">
                <a:solidFill>
                  <a:schemeClr val="accent1"/>
                </a:solidFill>
              </a:rPr>
              <a:t>-3</a:t>
            </a:r>
            <a:r>
              <a:rPr lang="en-US" altLang="en-CH" sz="1600" b="0" dirty="0">
                <a:solidFill>
                  <a:schemeClr val="accent1"/>
                </a:solidFill>
              </a:rPr>
              <a:t> mbar l/s</a:t>
            </a:r>
          </a:p>
          <a:p>
            <a:pPr algn="just"/>
            <a:r>
              <a:rPr lang="en-GB" sz="1600" b="0" dirty="0">
                <a:solidFill>
                  <a:schemeClr val="accent1"/>
                </a:solidFill>
              </a:rPr>
              <a:t>Interested firms shall have a proven experience in the manufacture of furnaces of similar size and complexity</a:t>
            </a:r>
            <a:endParaRPr lang="en-US" altLang="en-CH" sz="1600" b="0" dirty="0">
              <a:solidFill>
                <a:schemeClr val="accent1"/>
              </a:solidFill>
            </a:endParaRPr>
          </a:p>
        </p:txBody>
      </p:sp>
      <p:sp>
        <p:nvSpPr>
          <p:cNvPr id="14" name="Text Placeholder 3">
            <a:extLst>
              <a:ext uri="{FF2B5EF4-FFF2-40B4-BE49-F238E27FC236}">
                <a16:creationId xmlns:a16="http://schemas.microsoft.com/office/drawing/2014/main" id="{21260A7B-CDBC-944E-9F9F-8824F8DC7884}"/>
              </a:ext>
            </a:extLst>
          </p:cNvPr>
          <p:cNvSpPr txBox="1">
            <a:spLocks/>
          </p:cNvSpPr>
          <p:nvPr/>
        </p:nvSpPr>
        <p:spPr>
          <a:xfrm>
            <a:off x="7203112" y="1605281"/>
            <a:ext cx="4819316" cy="1743836"/>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Cost Range :</a:t>
            </a:r>
            <a:r>
              <a:rPr lang="en-GB" sz="1600" b="0" dirty="0">
                <a:solidFill>
                  <a:schemeClr val="accent1"/>
                </a:solidFill>
              </a:rPr>
              <a:t> 	</a:t>
            </a:r>
            <a:r>
              <a:rPr lang="en-US" altLang="en-CH" sz="1600" b="0" dirty="0">
                <a:solidFill>
                  <a:schemeClr val="accent1"/>
                </a:solidFill>
              </a:rPr>
              <a:t> ≤  </a:t>
            </a:r>
            <a:r>
              <a:rPr lang="en-GB" sz="1600" b="0" dirty="0">
                <a:solidFill>
                  <a:schemeClr val="accent1"/>
                </a:solidFill>
              </a:rPr>
              <a:t>750 k CHF</a:t>
            </a:r>
          </a:p>
          <a:p>
            <a:r>
              <a:rPr lang="en-GB" sz="1600" u="sng" dirty="0">
                <a:solidFill>
                  <a:schemeClr val="accent1"/>
                </a:solidFill>
              </a:rPr>
              <a:t>Planning:</a:t>
            </a:r>
            <a:r>
              <a:rPr lang="en-GB" sz="1600" b="0" dirty="0">
                <a:solidFill>
                  <a:schemeClr val="accent1"/>
                </a:solidFill>
              </a:rPr>
              <a:t> 	MS: Q2-2023 - IT: Q4-2023</a:t>
            </a:r>
          </a:p>
          <a:p>
            <a:r>
              <a:rPr lang="en-GB" sz="1600" dirty="0">
                <a:solidFill>
                  <a:schemeClr val="bg1"/>
                </a:solidFill>
                <a:highlight>
                  <a:srgbClr val="0000FF"/>
                </a:highlight>
              </a:rPr>
              <a:t>Contact:		 Juan.Carlos.Perez@cern.ch</a:t>
            </a:r>
            <a:r>
              <a:rPr lang="en-GB" sz="2000" b="0" dirty="0">
                <a:solidFill>
                  <a:schemeClr val="accent1"/>
                </a:solidFill>
              </a:rPr>
              <a:t>	</a:t>
            </a:r>
          </a:p>
        </p:txBody>
      </p:sp>
      <p:pic>
        <p:nvPicPr>
          <p:cNvPr id="6" name="Picture 5" descr="A picture containing indoor, floor, metal, worktable&#10;&#10;Description automatically generated">
            <a:extLst>
              <a:ext uri="{FF2B5EF4-FFF2-40B4-BE49-F238E27FC236}">
                <a16:creationId xmlns:a16="http://schemas.microsoft.com/office/drawing/2014/main" id="{022423F0-939D-BEE1-2CE7-4BEAD6365788}"/>
              </a:ext>
            </a:extLst>
          </p:cNvPr>
          <p:cNvPicPr>
            <a:picLocks noChangeAspect="1"/>
          </p:cNvPicPr>
          <p:nvPr/>
        </p:nvPicPr>
        <p:blipFill>
          <a:blip r:embed="rId2"/>
          <a:stretch>
            <a:fillRect/>
          </a:stretch>
        </p:blipFill>
        <p:spPr>
          <a:xfrm>
            <a:off x="7340956" y="3229969"/>
            <a:ext cx="4204469" cy="2844260"/>
          </a:xfrm>
          <a:prstGeom prst="rect">
            <a:avLst/>
          </a:prstGeom>
        </p:spPr>
      </p:pic>
      <p:sp>
        <p:nvSpPr>
          <p:cNvPr id="4" name="Slide Number Placeholder 3">
            <a:extLst>
              <a:ext uri="{FF2B5EF4-FFF2-40B4-BE49-F238E27FC236}">
                <a16:creationId xmlns:a16="http://schemas.microsoft.com/office/drawing/2014/main" id="{136D3544-A312-FF23-5EDB-CCDDB3BFC796}"/>
              </a:ext>
            </a:extLst>
          </p:cNvPr>
          <p:cNvSpPr>
            <a:spLocks noGrp="1"/>
          </p:cNvSpPr>
          <p:nvPr>
            <p:ph type="sldNum" sz="quarter" idx="12"/>
          </p:nvPr>
        </p:nvSpPr>
        <p:spPr/>
        <p:txBody>
          <a:bodyPr/>
          <a:lstStyle/>
          <a:p>
            <a:fld id="{36B5EA5A-BC32-A742-B11B-8E7414D5B535}" type="slidenum">
              <a:rPr lang="en-US" smtClean="0"/>
              <a:pPr/>
              <a:t>40</a:t>
            </a:fld>
            <a:endParaRPr lang="en-US" dirty="0"/>
          </a:p>
        </p:txBody>
      </p:sp>
    </p:spTree>
    <p:extLst>
      <p:ext uri="{BB962C8B-B14F-4D97-AF65-F5344CB8AC3E}">
        <p14:creationId xmlns:p14="http://schemas.microsoft.com/office/powerpoint/2010/main" val="11724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AE7D6B4-AD10-B548-95EA-51D122907769}"/>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Supply of Collaring and curing press</a:t>
            </a:r>
          </a:p>
        </p:txBody>
      </p:sp>
      <p:sp>
        <p:nvSpPr>
          <p:cNvPr id="12" name="Text Placeholder 3">
            <a:extLst>
              <a:ext uri="{FF2B5EF4-FFF2-40B4-BE49-F238E27FC236}">
                <a16:creationId xmlns:a16="http://schemas.microsoft.com/office/drawing/2014/main" id="{21260A7B-CDBC-944E-9F9F-8824F8DC7884}"/>
              </a:ext>
            </a:extLst>
          </p:cNvPr>
          <p:cNvSpPr txBox="1">
            <a:spLocks/>
          </p:cNvSpPr>
          <p:nvPr/>
        </p:nvSpPr>
        <p:spPr>
          <a:xfrm>
            <a:off x="407988" y="1585064"/>
            <a:ext cx="5290914" cy="4203996"/>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a:t>
            </a:r>
            <a:r>
              <a:rPr lang="en-GB" sz="2000" dirty="0">
                <a:solidFill>
                  <a:schemeClr val="accent1"/>
                </a:solidFill>
              </a:rPr>
              <a:t> :</a:t>
            </a:r>
          </a:p>
          <a:p>
            <a:pPr algn="just"/>
            <a:r>
              <a:rPr lang="en-GB" sz="1600" b="0" dirty="0">
                <a:solidFill>
                  <a:schemeClr val="accent1"/>
                </a:solidFill>
              </a:rPr>
              <a:t>Hydraulic press of a length of 2.5 m</a:t>
            </a:r>
          </a:p>
          <a:p>
            <a:pPr algn="just"/>
            <a:r>
              <a:rPr lang="en-GB" sz="1600" b="0" dirty="0">
                <a:solidFill>
                  <a:schemeClr val="accent1"/>
                </a:solidFill>
              </a:rPr>
              <a:t>Total force of 14.8 </a:t>
            </a:r>
            <a:r>
              <a:rPr lang="en-GB" sz="1600" b="0" dirty="0" err="1">
                <a:solidFill>
                  <a:schemeClr val="accent1"/>
                </a:solidFill>
              </a:rPr>
              <a:t>kN</a:t>
            </a:r>
            <a:endParaRPr lang="en-GB" sz="1600" b="0" dirty="0">
              <a:solidFill>
                <a:schemeClr val="accent1"/>
              </a:solidFill>
            </a:endParaRPr>
          </a:p>
          <a:p>
            <a:pPr algn="just"/>
            <a:r>
              <a:rPr lang="en-GB" sz="1600" b="0" dirty="0">
                <a:solidFill>
                  <a:schemeClr val="accent1"/>
                </a:solidFill>
              </a:rPr>
              <a:t>Uniformity of the force over the length is critical</a:t>
            </a:r>
          </a:p>
          <a:p>
            <a:pPr algn="just"/>
            <a:r>
              <a:rPr lang="en-GB" sz="1600" b="0" dirty="0">
                <a:solidFill>
                  <a:schemeClr val="accent1"/>
                </a:solidFill>
              </a:rPr>
              <a:t>Interested firms shall have a proven experience in the manufacture of press of similar size and complexity</a:t>
            </a:r>
            <a:endParaRPr lang="en-US" altLang="en-CH" sz="1600" b="0" dirty="0">
              <a:solidFill>
                <a:schemeClr val="accent1"/>
              </a:solidFill>
            </a:endParaRPr>
          </a:p>
          <a:p>
            <a:pPr algn="just"/>
            <a:r>
              <a:rPr lang="en-US" sz="1600" b="0" dirty="0">
                <a:solidFill>
                  <a:schemeClr val="accent1"/>
                </a:solidFill>
              </a:rPr>
              <a:t>Design, manufacturing, testing and training</a:t>
            </a:r>
          </a:p>
        </p:txBody>
      </p:sp>
      <p:sp>
        <p:nvSpPr>
          <p:cNvPr id="14" name="Text Placeholder 3">
            <a:extLst>
              <a:ext uri="{FF2B5EF4-FFF2-40B4-BE49-F238E27FC236}">
                <a16:creationId xmlns:a16="http://schemas.microsoft.com/office/drawing/2014/main" id="{21260A7B-CDBC-944E-9F9F-8824F8DC7884}"/>
              </a:ext>
            </a:extLst>
          </p:cNvPr>
          <p:cNvSpPr txBox="1">
            <a:spLocks/>
          </p:cNvSpPr>
          <p:nvPr/>
        </p:nvSpPr>
        <p:spPr>
          <a:xfrm>
            <a:off x="7203112" y="1605281"/>
            <a:ext cx="4819316" cy="1743836"/>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Cost Range :</a:t>
            </a:r>
            <a:r>
              <a:rPr lang="en-GB" sz="1600" b="0" dirty="0">
                <a:solidFill>
                  <a:schemeClr val="accent1"/>
                </a:solidFill>
              </a:rPr>
              <a:t> 	</a:t>
            </a:r>
            <a:r>
              <a:rPr lang="en-US" altLang="en-CH" sz="1600" b="0" dirty="0">
                <a:solidFill>
                  <a:schemeClr val="accent1"/>
                </a:solidFill>
              </a:rPr>
              <a:t> ≤  </a:t>
            </a:r>
            <a:r>
              <a:rPr lang="en-GB" sz="1600" b="0" dirty="0">
                <a:solidFill>
                  <a:schemeClr val="accent1"/>
                </a:solidFill>
              </a:rPr>
              <a:t>750 k CHF</a:t>
            </a:r>
          </a:p>
          <a:p>
            <a:r>
              <a:rPr lang="en-GB" sz="1600" u="sng" dirty="0">
                <a:solidFill>
                  <a:schemeClr val="accent1"/>
                </a:solidFill>
              </a:rPr>
              <a:t>Planning:</a:t>
            </a:r>
            <a:r>
              <a:rPr lang="en-GB" sz="1600" b="0" dirty="0">
                <a:solidFill>
                  <a:schemeClr val="accent1"/>
                </a:solidFill>
              </a:rPr>
              <a:t> 	MS: Q2-2023 - IT: Q4-2023</a:t>
            </a:r>
          </a:p>
          <a:p>
            <a:r>
              <a:rPr lang="en-GB" sz="1600" dirty="0">
                <a:solidFill>
                  <a:schemeClr val="bg1"/>
                </a:solidFill>
                <a:highlight>
                  <a:srgbClr val="0000FF"/>
                </a:highlight>
              </a:rPr>
              <a:t>Contact:		 Juan.Carlos.Perez@cern.ch</a:t>
            </a:r>
            <a:r>
              <a:rPr lang="en-GB" sz="2000" b="0" dirty="0">
                <a:solidFill>
                  <a:schemeClr val="accent1"/>
                </a:solidFill>
              </a:rPr>
              <a:t>	</a:t>
            </a:r>
          </a:p>
        </p:txBody>
      </p:sp>
      <p:pic>
        <p:nvPicPr>
          <p:cNvPr id="4" name="Picture 3" descr="A picture containing indoor, floor, ceiling, blue&#10;&#10;Description automatically generated">
            <a:extLst>
              <a:ext uri="{FF2B5EF4-FFF2-40B4-BE49-F238E27FC236}">
                <a16:creationId xmlns:a16="http://schemas.microsoft.com/office/drawing/2014/main" id="{A1050011-D430-CF55-E744-036232A71227}"/>
              </a:ext>
            </a:extLst>
          </p:cNvPr>
          <p:cNvPicPr>
            <a:picLocks noChangeAspect="1"/>
          </p:cNvPicPr>
          <p:nvPr/>
        </p:nvPicPr>
        <p:blipFill>
          <a:blip r:embed="rId2"/>
          <a:stretch>
            <a:fillRect/>
          </a:stretch>
        </p:blipFill>
        <p:spPr>
          <a:xfrm>
            <a:off x="9800823" y="3248932"/>
            <a:ext cx="2221605" cy="2962139"/>
          </a:xfrm>
          <a:prstGeom prst="rect">
            <a:avLst/>
          </a:prstGeom>
        </p:spPr>
      </p:pic>
      <p:pic>
        <p:nvPicPr>
          <p:cNvPr id="7" name="Picture 6" descr="A picture containing indoor, floor, blue&#10;&#10;Description automatically generated">
            <a:extLst>
              <a:ext uri="{FF2B5EF4-FFF2-40B4-BE49-F238E27FC236}">
                <a16:creationId xmlns:a16="http://schemas.microsoft.com/office/drawing/2014/main" id="{77554F4B-8E67-2253-3EFA-45985A24D157}"/>
              </a:ext>
            </a:extLst>
          </p:cNvPr>
          <p:cNvPicPr>
            <a:picLocks noChangeAspect="1"/>
          </p:cNvPicPr>
          <p:nvPr/>
        </p:nvPicPr>
        <p:blipFill>
          <a:blip r:embed="rId3"/>
          <a:stretch>
            <a:fillRect/>
          </a:stretch>
        </p:blipFill>
        <p:spPr>
          <a:xfrm>
            <a:off x="7255321" y="4442984"/>
            <a:ext cx="2357449" cy="1768087"/>
          </a:xfrm>
          <a:prstGeom prst="rect">
            <a:avLst/>
          </a:prstGeom>
        </p:spPr>
      </p:pic>
      <p:sp>
        <p:nvSpPr>
          <p:cNvPr id="6" name="Slide Number Placeholder 5">
            <a:extLst>
              <a:ext uri="{FF2B5EF4-FFF2-40B4-BE49-F238E27FC236}">
                <a16:creationId xmlns:a16="http://schemas.microsoft.com/office/drawing/2014/main" id="{03216B91-AB45-6397-A0F5-BCFA68430F56}"/>
              </a:ext>
            </a:extLst>
          </p:cNvPr>
          <p:cNvSpPr>
            <a:spLocks noGrp="1"/>
          </p:cNvSpPr>
          <p:nvPr>
            <p:ph type="sldNum" sz="quarter" idx="12"/>
          </p:nvPr>
        </p:nvSpPr>
        <p:spPr/>
        <p:txBody>
          <a:bodyPr/>
          <a:lstStyle/>
          <a:p>
            <a:fld id="{36B5EA5A-BC32-A742-B11B-8E7414D5B535}" type="slidenum">
              <a:rPr lang="en-US" smtClean="0"/>
              <a:pPr/>
              <a:t>41</a:t>
            </a:fld>
            <a:endParaRPr lang="en-US" dirty="0"/>
          </a:p>
        </p:txBody>
      </p:sp>
    </p:spTree>
    <p:extLst>
      <p:ext uri="{BB962C8B-B14F-4D97-AF65-F5344CB8AC3E}">
        <p14:creationId xmlns:p14="http://schemas.microsoft.com/office/powerpoint/2010/main" val="22887045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AE7D6B4-AD10-B548-95EA-51D122907769}"/>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Cast –resin Dry-type Power Transformers</a:t>
            </a:r>
          </a:p>
        </p:txBody>
      </p:sp>
      <p:sp>
        <p:nvSpPr>
          <p:cNvPr id="12" name="Text Placeholder 3">
            <a:extLst>
              <a:ext uri="{FF2B5EF4-FFF2-40B4-BE49-F238E27FC236}">
                <a16:creationId xmlns:a16="http://schemas.microsoft.com/office/drawing/2014/main" id="{21260A7B-CDBC-944E-9F9F-8824F8DC7884}"/>
              </a:ext>
            </a:extLst>
          </p:cNvPr>
          <p:cNvSpPr txBox="1">
            <a:spLocks/>
          </p:cNvSpPr>
          <p:nvPr/>
        </p:nvSpPr>
        <p:spPr>
          <a:xfrm>
            <a:off x="407988" y="1605281"/>
            <a:ext cx="5580436" cy="4468948"/>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a:t>
            </a:r>
            <a:r>
              <a:rPr lang="en-GB" sz="2000" dirty="0">
                <a:solidFill>
                  <a:schemeClr val="accent1"/>
                </a:solidFill>
              </a:rPr>
              <a:t> :</a:t>
            </a:r>
          </a:p>
          <a:p>
            <a:pPr algn="l"/>
            <a:r>
              <a:rPr lang="en-GB" sz="1600" b="0" dirty="0">
                <a:solidFill>
                  <a:schemeClr val="accent1"/>
                </a:solidFill>
              </a:rPr>
              <a:t>B Contract over 5 years</a:t>
            </a:r>
          </a:p>
          <a:p>
            <a:pPr algn="l"/>
            <a:r>
              <a:rPr lang="en-GB" sz="1600" b="0" dirty="0">
                <a:solidFill>
                  <a:schemeClr val="accent1"/>
                </a:solidFill>
              </a:rPr>
              <a:t>Supply of 110 cast-resin dry-type power transformers:</a:t>
            </a:r>
          </a:p>
          <a:p>
            <a:pPr marL="609600" lvl="1" indent="-285750">
              <a:buFont typeface="Arial" panose="020B0604020202020204" pitchFamily="34" charset="0"/>
              <a:buChar char="•"/>
            </a:pPr>
            <a:r>
              <a:rPr lang="en-GB" sz="1600" b="0" dirty="0">
                <a:solidFill>
                  <a:schemeClr val="accent1"/>
                </a:solidFill>
              </a:rPr>
              <a:t>18/0.4 kV, 18/3.3 kV and 3.3/0.4 kV</a:t>
            </a:r>
          </a:p>
          <a:p>
            <a:pPr marL="609600" lvl="1" indent="-285750">
              <a:buFont typeface="Arial" panose="020B0604020202020204" pitchFamily="34" charset="0"/>
              <a:buChar char="•"/>
            </a:pPr>
            <a:r>
              <a:rPr lang="en-GB" sz="1600" b="0" dirty="0">
                <a:solidFill>
                  <a:schemeClr val="accent1"/>
                </a:solidFill>
              </a:rPr>
              <a:t>Rated power between 50 kVA and 12 MVA</a:t>
            </a:r>
            <a:endParaRPr lang="en-GB" sz="1600" dirty="0">
              <a:solidFill>
                <a:schemeClr val="accent1"/>
              </a:solidFill>
            </a:endParaRPr>
          </a:p>
          <a:p>
            <a:r>
              <a:rPr lang="en-GB" sz="1600" b="0" dirty="0">
                <a:solidFill>
                  <a:schemeClr val="accent1"/>
                </a:solidFill>
              </a:rPr>
              <a:t>Interested firms shall:</a:t>
            </a:r>
          </a:p>
          <a:p>
            <a:pPr marL="609600" lvl="1" indent="-285750">
              <a:buFont typeface="Arial" panose="020B0604020202020204" pitchFamily="34" charset="0"/>
              <a:buChar char="•"/>
            </a:pPr>
            <a:r>
              <a:rPr lang="en-GB" sz="1600" dirty="0">
                <a:solidFill>
                  <a:schemeClr val="accent1"/>
                </a:solidFill>
              </a:rPr>
              <a:t>have the proposed transformers in current production for at least two years</a:t>
            </a:r>
          </a:p>
          <a:p>
            <a:pPr marL="609600" lvl="1" indent="-285750">
              <a:buFont typeface="Arial" panose="020B0604020202020204" pitchFamily="34" charset="0"/>
              <a:buChar char="•"/>
            </a:pPr>
            <a:r>
              <a:rPr lang="en-GB" sz="1600" dirty="0">
                <a:solidFill>
                  <a:schemeClr val="accent1"/>
                </a:solidFill>
              </a:rPr>
              <a:t>be part of a standard range of products</a:t>
            </a:r>
          </a:p>
        </p:txBody>
      </p:sp>
      <p:sp>
        <p:nvSpPr>
          <p:cNvPr id="14" name="Text Placeholder 3">
            <a:extLst>
              <a:ext uri="{FF2B5EF4-FFF2-40B4-BE49-F238E27FC236}">
                <a16:creationId xmlns:a16="http://schemas.microsoft.com/office/drawing/2014/main" id="{21260A7B-CDBC-944E-9F9F-8824F8DC7884}"/>
              </a:ext>
            </a:extLst>
          </p:cNvPr>
          <p:cNvSpPr txBox="1">
            <a:spLocks/>
          </p:cNvSpPr>
          <p:nvPr/>
        </p:nvSpPr>
        <p:spPr>
          <a:xfrm>
            <a:off x="6765233" y="1605281"/>
            <a:ext cx="5331470" cy="1743836"/>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Cost Range :</a:t>
            </a:r>
            <a:r>
              <a:rPr lang="en-GB" sz="1600" b="0" dirty="0">
                <a:solidFill>
                  <a:schemeClr val="accent1"/>
                </a:solidFill>
              </a:rPr>
              <a:t> 	5 M CHF </a:t>
            </a:r>
            <a:r>
              <a:rPr lang="en-GB" sz="1600" b="0" dirty="0">
                <a:solidFill>
                  <a:schemeClr val="accent1"/>
                </a:solidFill>
                <a:sym typeface="Wingdings" panose="05000000000000000000" pitchFamily="2" charset="2"/>
              </a:rPr>
              <a:t> 10 M CHF</a:t>
            </a:r>
            <a:endParaRPr lang="en-GB" sz="1600" b="0" dirty="0">
              <a:solidFill>
                <a:schemeClr val="accent1"/>
              </a:solidFill>
            </a:endParaRPr>
          </a:p>
          <a:p>
            <a:r>
              <a:rPr lang="en-GB" sz="1600" u="sng" dirty="0">
                <a:solidFill>
                  <a:schemeClr val="accent1"/>
                </a:solidFill>
              </a:rPr>
              <a:t>Planning:</a:t>
            </a:r>
            <a:r>
              <a:rPr lang="en-GB" sz="1600" b="0" dirty="0">
                <a:solidFill>
                  <a:schemeClr val="accent1"/>
                </a:solidFill>
              </a:rPr>
              <a:t> 	MS: Q1-2023 - IT: Q4-2023</a:t>
            </a:r>
          </a:p>
          <a:p>
            <a:r>
              <a:rPr lang="en-GB" sz="1600" dirty="0">
                <a:solidFill>
                  <a:schemeClr val="bg1"/>
                </a:solidFill>
                <a:highlight>
                  <a:srgbClr val="0000FF"/>
                </a:highlight>
              </a:rPr>
              <a:t>Contact:		Stefano.Bertolasi@cern.ch</a:t>
            </a:r>
            <a:r>
              <a:rPr lang="en-GB" sz="2000" b="0" dirty="0">
                <a:solidFill>
                  <a:schemeClr val="accent1"/>
                </a:solidFill>
              </a:rPr>
              <a:t>	</a:t>
            </a:r>
          </a:p>
        </p:txBody>
      </p:sp>
      <p:pic>
        <p:nvPicPr>
          <p:cNvPr id="7" name="Picture 6">
            <a:extLst>
              <a:ext uri="{FF2B5EF4-FFF2-40B4-BE49-F238E27FC236}">
                <a16:creationId xmlns:a16="http://schemas.microsoft.com/office/drawing/2014/main" id="{7DA5F8AB-4711-0767-B987-62E51A170281}"/>
              </a:ext>
            </a:extLst>
          </p:cNvPr>
          <p:cNvPicPr>
            <a:picLocks noChangeAspect="1"/>
          </p:cNvPicPr>
          <p:nvPr/>
        </p:nvPicPr>
        <p:blipFill>
          <a:blip r:embed="rId2"/>
          <a:stretch>
            <a:fillRect/>
          </a:stretch>
        </p:blipFill>
        <p:spPr>
          <a:xfrm>
            <a:off x="7680256" y="3201332"/>
            <a:ext cx="2442545" cy="2534222"/>
          </a:xfrm>
          <a:prstGeom prst="rect">
            <a:avLst/>
          </a:prstGeom>
        </p:spPr>
      </p:pic>
      <p:sp>
        <p:nvSpPr>
          <p:cNvPr id="4" name="Slide Number Placeholder 3">
            <a:extLst>
              <a:ext uri="{FF2B5EF4-FFF2-40B4-BE49-F238E27FC236}">
                <a16:creationId xmlns:a16="http://schemas.microsoft.com/office/drawing/2014/main" id="{34D1B81D-21DE-F1B3-7BB5-AF1BAC966F1D}"/>
              </a:ext>
            </a:extLst>
          </p:cNvPr>
          <p:cNvSpPr>
            <a:spLocks noGrp="1"/>
          </p:cNvSpPr>
          <p:nvPr>
            <p:ph type="sldNum" sz="quarter" idx="12"/>
          </p:nvPr>
        </p:nvSpPr>
        <p:spPr/>
        <p:txBody>
          <a:bodyPr/>
          <a:lstStyle/>
          <a:p>
            <a:fld id="{36B5EA5A-BC32-A742-B11B-8E7414D5B535}" type="slidenum">
              <a:rPr lang="en-US" smtClean="0"/>
              <a:pPr/>
              <a:t>42</a:t>
            </a:fld>
            <a:endParaRPr lang="en-US" dirty="0"/>
          </a:p>
        </p:txBody>
      </p:sp>
    </p:spTree>
    <p:extLst>
      <p:ext uri="{BB962C8B-B14F-4D97-AF65-F5344CB8AC3E}">
        <p14:creationId xmlns:p14="http://schemas.microsoft.com/office/powerpoint/2010/main" val="310573131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AE7D6B4-AD10-B548-95EA-51D122907769}"/>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Stainless steel forged blanks for UHV applications</a:t>
            </a:r>
          </a:p>
        </p:txBody>
      </p:sp>
      <p:sp>
        <p:nvSpPr>
          <p:cNvPr id="12" name="Text Placeholder 3">
            <a:extLst>
              <a:ext uri="{FF2B5EF4-FFF2-40B4-BE49-F238E27FC236}">
                <a16:creationId xmlns:a16="http://schemas.microsoft.com/office/drawing/2014/main" id="{21260A7B-CDBC-944E-9F9F-8824F8DC7884}"/>
              </a:ext>
            </a:extLst>
          </p:cNvPr>
          <p:cNvSpPr txBox="1">
            <a:spLocks/>
          </p:cNvSpPr>
          <p:nvPr/>
        </p:nvSpPr>
        <p:spPr>
          <a:xfrm>
            <a:off x="407988" y="1605281"/>
            <a:ext cx="5580436" cy="4468948"/>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a:t>
            </a:r>
            <a:r>
              <a:rPr lang="en-GB" sz="2000" dirty="0">
                <a:solidFill>
                  <a:schemeClr val="accent1"/>
                </a:solidFill>
              </a:rPr>
              <a:t> :</a:t>
            </a:r>
          </a:p>
          <a:p>
            <a:pPr algn="l"/>
            <a:r>
              <a:rPr lang="en-GB" sz="1600" b="0" dirty="0">
                <a:solidFill>
                  <a:schemeClr val="accent1"/>
                </a:solidFill>
              </a:rPr>
              <a:t>B Contract over 5 years</a:t>
            </a:r>
          </a:p>
          <a:p>
            <a:pPr algn="l"/>
            <a:r>
              <a:rPr lang="en-GB" sz="1600" b="0" dirty="0">
                <a:solidFill>
                  <a:schemeClr val="accent1"/>
                </a:solidFill>
              </a:rPr>
              <a:t>Supply of 15000 pieces (about 45 tons)</a:t>
            </a:r>
          </a:p>
          <a:p>
            <a:pPr algn="l"/>
            <a:r>
              <a:rPr lang="fi-FI" sz="1600" b="0" dirty="0">
                <a:solidFill>
                  <a:schemeClr val="accent1"/>
                </a:solidFill>
              </a:rPr>
              <a:t>EN 1.4429 AISI 316 LN</a:t>
            </a:r>
            <a:endParaRPr lang="en-GB" sz="1600" b="0" dirty="0">
              <a:solidFill>
                <a:schemeClr val="accent1"/>
              </a:solidFill>
            </a:endParaRPr>
          </a:p>
          <a:p>
            <a:r>
              <a:rPr lang="en-GB" sz="1600" b="0" dirty="0">
                <a:solidFill>
                  <a:schemeClr val="accent1"/>
                </a:solidFill>
              </a:rPr>
              <a:t>Interested firms shall have a proven experience and competence in metallurgy, manufacturing process, forging and testing</a:t>
            </a:r>
          </a:p>
        </p:txBody>
      </p:sp>
      <p:sp>
        <p:nvSpPr>
          <p:cNvPr id="14" name="Text Placeholder 3">
            <a:extLst>
              <a:ext uri="{FF2B5EF4-FFF2-40B4-BE49-F238E27FC236}">
                <a16:creationId xmlns:a16="http://schemas.microsoft.com/office/drawing/2014/main" id="{21260A7B-CDBC-944E-9F9F-8824F8DC7884}"/>
              </a:ext>
            </a:extLst>
          </p:cNvPr>
          <p:cNvSpPr txBox="1">
            <a:spLocks/>
          </p:cNvSpPr>
          <p:nvPr/>
        </p:nvSpPr>
        <p:spPr>
          <a:xfrm>
            <a:off x="6765233" y="1605281"/>
            <a:ext cx="5331470" cy="1743836"/>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Cost Range :</a:t>
            </a:r>
            <a:r>
              <a:rPr lang="en-GB" sz="1600" b="0" dirty="0">
                <a:solidFill>
                  <a:schemeClr val="accent1"/>
                </a:solidFill>
              </a:rPr>
              <a:t> 	750 k CHF </a:t>
            </a:r>
            <a:r>
              <a:rPr lang="en-GB" sz="1600" b="0" dirty="0">
                <a:solidFill>
                  <a:schemeClr val="accent1"/>
                </a:solidFill>
                <a:sym typeface="Wingdings" panose="05000000000000000000" pitchFamily="2" charset="2"/>
              </a:rPr>
              <a:t> 5 M CHF</a:t>
            </a:r>
            <a:endParaRPr lang="en-GB" sz="1600" b="0" dirty="0">
              <a:solidFill>
                <a:schemeClr val="accent1"/>
              </a:solidFill>
            </a:endParaRPr>
          </a:p>
          <a:p>
            <a:r>
              <a:rPr lang="en-GB" sz="1600" u="sng" dirty="0">
                <a:solidFill>
                  <a:schemeClr val="accent1"/>
                </a:solidFill>
              </a:rPr>
              <a:t>Planning:</a:t>
            </a:r>
            <a:r>
              <a:rPr lang="en-GB" sz="1600" b="0" dirty="0">
                <a:solidFill>
                  <a:schemeClr val="accent1"/>
                </a:solidFill>
              </a:rPr>
              <a:t> 	MS: Q3-2023 - IT: Q4-2024</a:t>
            </a:r>
          </a:p>
          <a:p>
            <a:r>
              <a:rPr lang="en-GB" sz="1600" dirty="0">
                <a:solidFill>
                  <a:schemeClr val="bg1"/>
                </a:solidFill>
                <a:highlight>
                  <a:srgbClr val="0000FF"/>
                </a:highlight>
              </a:rPr>
              <a:t>Contact:		Leila.Akhouay@cern.ch</a:t>
            </a:r>
            <a:r>
              <a:rPr lang="en-GB" sz="2000" b="0" dirty="0">
                <a:solidFill>
                  <a:schemeClr val="accent1"/>
                </a:solidFill>
              </a:rPr>
              <a:t>	</a:t>
            </a:r>
          </a:p>
        </p:txBody>
      </p:sp>
      <p:pic>
        <p:nvPicPr>
          <p:cNvPr id="1026" name="Picture 10">
            <a:extLst>
              <a:ext uri="{FF2B5EF4-FFF2-40B4-BE49-F238E27FC236}">
                <a16:creationId xmlns:a16="http://schemas.microsoft.com/office/drawing/2014/main" id="{0D95D70B-E5AF-6D21-6F1F-D6A4B451924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58100" y="3206242"/>
            <a:ext cx="2716021" cy="272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a:extLst>
              <a:ext uri="{FF2B5EF4-FFF2-40B4-BE49-F238E27FC236}">
                <a16:creationId xmlns:a16="http://schemas.microsoft.com/office/drawing/2014/main" id="{6A07186C-31DF-7638-4BFC-044B4C2881EC}"/>
              </a:ext>
            </a:extLst>
          </p:cNvPr>
          <p:cNvSpPr>
            <a:spLocks noGrp="1"/>
          </p:cNvSpPr>
          <p:nvPr>
            <p:ph type="sldNum" sz="quarter" idx="12"/>
          </p:nvPr>
        </p:nvSpPr>
        <p:spPr/>
        <p:txBody>
          <a:bodyPr/>
          <a:lstStyle/>
          <a:p>
            <a:fld id="{36B5EA5A-BC32-A742-B11B-8E7414D5B535}" type="slidenum">
              <a:rPr lang="en-US" smtClean="0"/>
              <a:pPr/>
              <a:t>43</a:t>
            </a:fld>
            <a:endParaRPr lang="en-US" dirty="0"/>
          </a:p>
        </p:txBody>
      </p:sp>
    </p:spTree>
    <p:extLst>
      <p:ext uri="{BB962C8B-B14F-4D97-AF65-F5344CB8AC3E}">
        <p14:creationId xmlns:p14="http://schemas.microsoft.com/office/powerpoint/2010/main" val="184953298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AE7D6B4-AD10-B548-95EA-51D122907769}"/>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Power Modules for HL-LHC &amp; RF3kA Projects</a:t>
            </a:r>
          </a:p>
        </p:txBody>
      </p:sp>
      <p:sp>
        <p:nvSpPr>
          <p:cNvPr id="12" name="Text Placeholder 3">
            <a:extLst>
              <a:ext uri="{FF2B5EF4-FFF2-40B4-BE49-F238E27FC236}">
                <a16:creationId xmlns:a16="http://schemas.microsoft.com/office/drawing/2014/main" id="{21260A7B-CDBC-944E-9F9F-8824F8DC7884}"/>
              </a:ext>
            </a:extLst>
          </p:cNvPr>
          <p:cNvSpPr txBox="1">
            <a:spLocks/>
          </p:cNvSpPr>
          <p:nvPr/>
        </p:nvSpPr>
        <p:spPr>
          <a:xfrm>
            <a:off x="407987" y="1605281"/>
            <a:ext cx="6357245" cy="4468948"/>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a:t>
            </a:r>
            <a:r>
              <a:rPr lang="en-GB" sz="2000" dirty="0">
                <a:solidFill>
                  <a:schemeClr val="accent1"/>
                </a:solidFill>
              </a:rPr>
              <a:t> :</a:t>
            </a:r>
          </a:p>
          <a:p>
            <a:pPr>
              <a:defRPr/>
            </a:pPr>
            <a:r>
              <a:rPr lang="en-GB" sz="1600" b="0" dirty="0">
                <a:solidFill>
                  <a:schemeClr val="accent1"/>
                </a:solidFill>
              </a:rPr>
              <a:t>Designed by CERN =&gt; Built to print &amp; </a:t>
            </a:r>
            <a:r>
              <a:rPr lang="en-US" sz="1600" b="0" dirty="0">
                <a:solidFill>
                  <a:schemeClr val="accent1"/>
                </a:solidFill>
              </a:rPr>
              <a:t>Manufacturing file provided by CERN</a:t>
            </a:r>
          </a:p>
          <a:p>
            <a:pPr>
              <a:defRPr/>
            </a:pPr>
            <a:r>
              <a:rPr lang="en-GB" sz="1600" b="0" dirty="0">
                <a:solidFill>
                  <a:schemeClr val="accent1"/>
                </a:solidFill>
              </a:rPr>
              <a:t>Framework Market Survey =&gt;  2 X ITs</a:t>
            </a:r>
          </a:p>
          <a:p>
            <a:pPr>
              <a:defRPr/>
            </a:pPr>
            <a:r>
              <a:rPr lang="en-US" sz="1600" b="0" dirty="0">
                <a:solidFill>
                  <a:schemeClr val="accent1"/>
                </a:solidFill>
              </a:rPr>
              <a:t>Production and Testing of power converters</a:t>
            </a:r>
          </a:p>
          <a:p>
            <a:pPr algn="just"/>
            <a:r>
              <a:rPr lang="en-GB" sz="1600" b="0" dirty="0">
                <a:solidFill>
                  <a:schemeClr val="accent1"/>
                </a:solidFill>
              </a:rPr>
              <a:t>Supply of 474 Power modules </a:t>
            </a:r>
          </a:p>
          <a:p>
            <a:pPr marL="285750" indent="-285750" algn="just">
              <a:buFont typeface="Arial" panose="020B0604020202020204" pitchFamily="34" charset="0"/>
              <a:buChar char="•"/>
            </a:pPr>
            <a:r>
              <a:rPr lang="en-GB" sz="1600" b="0" dirty="0">
                <a:solidFill>
                  <a:schemeClr val="accent1"/>
                </a:solidFill>
              </a:rPr>
              <a:t>18kA / 10Vdc =&gt; 90 Modules</a:t>
            </a:r>
          </a:p>
          <a:p>
            <a:pPr marL="285750" indent="-285750" algn="just">
              <a:buFont typeface="Arial" panose="020B0604020202020204" pitchFamily="34" charset="0"/>
              <a:buChar char="•"/>
            </a:pPr>
            <a:r>
              <a:rPr lang="en-GB" sz="1600" b="0" dirty="0">
                <a:solidFill>
                  <a:schemeClr val="accent1"/>
                </a:solidFill>
              </a:rPr>
              <a:t>3kA  / 25Vdc =&gt; 168 Modules</a:t>
            </a:r>
          </a:p>
          <a:p>
            <a:pPr marL="285750" indent="-285750" algn="just">
              <a:buFont typeface="Arial" panose="020B0604020202020204" pitchFamily="34" charset="0"/>
              <a:buChar char="•"/>
            </a:pPr>
            <a:r>
              <a:rPr lang="en-GB" sz="1600" b="0" dirty="0">
                <a:solidFill>
                  <a:schemeClr val="accent1"/>
                </a:solidFill>
              </a:rPr>
              <a:t>14kA / 8V dc =&gt; 216 Modules </a:t>
            </a:r>
          </a:p>
          <a:p>
            <a:pPr algn="just"/>
            <a:r>
              <a:rPr lang="en-GB" sz="1300" b="0" dirty="0">
                <a:solidFill>
                  <a:srgbClr val="0033A0"/>
                </a:solidFill>
              </a:rPr>
              <a:t>       </a:t>
            </a:r>
          </a:p>
        </p:txBody>
      </p:sp>
      <p:sp>
        <p:nvSpPr>
          <p:cNvPr id="14" name="Text Placeholder 3">
            <a:extLst>
              <a:ext uri="{FF2B5EF4-FFF2-40B4-BE49-F238E27FC236}">
                <a16:creationId xmlns:a16="http://schemas.microsoft.com/office/drawing/2014/main" id="{21260A7B-CDBC-944E-9F9F-8824F8DC7884}"/>
              </a:ext>
            </a:extLst>
          </p:cNvPr>
          <p:cNvSpPr txBox="1">
            <a:spLocks/>
          </p:cNvSpPr>
          <p:nvPr/>
        </p:nvSpPr>
        <p:spPr>
          <a:xfrm>
            <a:off x="6765233" y="1605281"/>
            <a:ext cx="5331470" cy="1743836"/>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Cost Range :</a:t>
            </a:r>
            <a:r>
              <a:rPr lang="en-GB" sz="1600" b="0" dirty="0">
                <a:solidFill>
                  <a:schemeClr val="accent1"/>
                </a:solidFill>
              </a:rPr>
              <a:t> 	750 k CHF </a:t>
            </a:r>
            <a:r>
              <a:rPr lang="en-GB" sz="1600" b="0" dirty="0">
                <a:solidFill>
                  <a:schemeClr val="accent1"/>
                </a:solidFill>
                <a:sym typeface="Wingdings" panose="05000000000000000000" pitchFamily="2" charset="2"/>
              </a:rPr>
              <a:t> 5 M CHF</a:t>
            </a:r>
            <a:endParaRPr lang="en-GB" sz="1600" b="0" dirty="0">
              <a:solidFill>
                <a:schemeClr val="accent1"/>
              </a:solidFill>
            </a:endParaRPr>
          </a:p>
          <a:p>
            <a:r>
              <a:rPr lang="en-GB" sz="1600" u="sng" dirty="0">
                <a:solidFill>
                  <a:schemeClr val="accent1"/>
                </a:solidFill>
              </a:rPr>
              <a:t>Planning:</a:t>
            </a:r>
            <a:r>
              <a:rPr lang="en-GB" sz="1600" b="0" dirty="0">
                <a:solidFill>
                  <a:schemeClr val="accent1"/>
                </a:solidFill>
              </a:rPr>
              <a:t> 	MS: Q1-2023 - IT: Q4-2023</a:t>
            </a:r>
          </a:p>
          <a:p>
            <a:r>
              <a:rPr lang="en-GB" sz="1600" dirty="0">
                <a:solidFill>
                  <a:schemeClr val="bg1"/>
                </a:solidFill>
                <a:highlight>
                  <a:srgbClr val="0000FF"/>
                </a:highlight>
              </a:rPr>
              <a:t>Contact:		Serge.Pittet@cern.ch</a:t>
            </a:r>
            <a:r>
              <a:rPr lang="en-GB" sz="2000" b="0" dirty="0">
                <a:solidFill>
                  <a:schemeClr val="accent1"/>
                </a:solidFill>
              </a:rPr>
              <a:t>	</a:t>
            </a:r>
          </a:p>
        </p:txBody>
      </p:sp>
      <p:pic>
        <p:nvPicPr>
          <p:cNvPr id="6" name="Picture 5" descr="A close-up of a server room&#10;&#10;Description automatically generated with medium confidence">
            <a:extLst>
              <a:ext uri="{FF2B5EF4-FFF2-40B4-BE49-F238E27FC236}">
                <a16:creationId xmlns:a16="http://schemas.microsoft.com/office/drawing/2014/main" id="{6F3C81EC-F0EA-A9C1-7C6E-B6D10F2242EE}"/>
              </a:ext>
            </a:extLst>
          </p:cNvPr>
          <p:cNvPicPr>
            <a:picLocks noChangeAspect="1"/>
          </p:cNvPicPr>
          <p:nvPr/>
        </p:nvPicPr>
        <p:blipFill>
          <a:blip r:embed="rId2"/>
          <a:stretch>
            <a:fillRect/>
          </a:stretch>
        </p:blipFill>
        <p:spPr>
          <a:xfrm>
            <a:off x="9305263" y="4805996"/>
            <a:ext cx="2469650" cy="1379998"/>
          </a:xfrm>
          <a:prstGeom prst="rect">
            <a:avLst/>
          </a:prstGeom>
        </p:spPr>
      </p:pic>
      <p:pic>
        <p:nvPicPr>
          <p:cNvPr id="8" name="Picture 7" descr="A picture containing engine&#10;&#10;Description automatically generated">
            <a:extLst>
              <a:ext uri="{FF2B5EF4-FFF2-40B4-BE49-F238E27FC236}">
                <a16:creationId xmlns:a16="http://schemas.microsoft.com/office/drawing/2014/main" id="{139A83A4-8368-C70F-FB73-1798B5E49543}"/>
              </a:ext>
            </a:extLst>
          </p:cNvPr>
          <p:cNvPicPr>
            <a:picLocks noChangeAspect="1"/>
          </p:cNvPicPr>
          <p:nvPr/>
        </p:nvPicPr>
        <p:blipFill>
          <a:blip r:embed="rId3"/>
          <a:stretch>
            <a:fillRect/>
          </a:stretch>
        </p:blipFill>
        <p:spPr>
          <a:xfrm>
            <a:off x="7469543" y="4216348"/>
            <a:ext cx="1477234" cy="1969646"/>
          </a:xfrm>
          <a:prstGeom prst="rect">
            <a:avLst/>
          </a:prstGeom>
        </p:spPr>
      </p:pic>
      <p:sp>
        <p:nvSpPr>
          <p:cNvPr id="11" name="TextBox 10">
            <a:extLst>
              <a:ext uri="{FF2B5EF4-FFF2-40B4-BE49-F238E27FC236}">
                <a16:creationId xmlns:a16="http://schemas.microsoft.com/office/drawing/2014/main" id="{1541D0AE-B3F3-5E90-9528-2CCDAB901E2A}"/>
              </a:ext>
            </a:extLst>
          </p:cNvPr>
          <p:cNvSpPr txBox="1"/>
          <p:nvPr/>
        </p:nvSpPr>
        <p:spPr>
          <a:xfrm>
            <a:off x="4923644" y="4660907"/>
            <a:ext cx="702436" cy="369332"/>
          </a:xfrm>
          <a:prstGeom prst="rect">
            <a:avLst/>
          </a:prstGeom>
          <a:noFill/>
        </p:spPr>
        <p:txBody>
          <a:bodyPr wrap="none" rtlCol="0">
            <a:spAutoFit/>
          </a:bodyPr>
          <a:lstStyle/>
          <a:p>
            <a:r>
              <a:rPr lang="en-US" dirty="0"/>
              <a:t>1</a:t>
            </a:r>
            <a:r>
              <a:rPr lang="en-US" baseline="30000" dirty="0"/>
              <a:t>st</a:t>
            </a:r>
            <a:r>
              <a:rPr lang="en-US" dirty="0"/>
              <a:t> IT</a:t>
            </a:r>
            <a:endParaRPr lang="en-GB" dirty="0"/>
          </a:p>
        </p:txBody>
      </p:sp>
      <p:sp>
        <p:nvSpPr>
          <p:cNvPr id="13" name="TextBox 12">
            <a:extLst>
              <a:ext uri="{FF2B5EF4-FFF2-40B4-BE49-F238E27FC236}">
                <a16:creationId xmlns:a16="http://schemas.microsoft.com/office/drawing/2014/main" id="{22833FF1-1FFC-F726-B2E0-398410377DFA}"/>
              </a:ext>
            </a:extLst>
          </p:cNvPr>
          <p:cNvSpPr txBox="1"/>
          <p:nvPr/>
        </p:nvSpPr>
        <p:spPr>
          <a:xfrm>
            <a:off x="4937989" y="5355276"/>
            <a:ext cx="731290" cy="369332"/>
          </a:xfrm>
          <a:prstGeom prst="rect">
            <a:avLst/>
          </a:prstGeom>
          <a:noFill/>
        </p:spPr>
        <p:txBody>
          <a:bodyPr wrap="none" rtlCol="0">
            <a:spAutoFit/>
          </a:bodyPr>
          <a:lstStyle/>
          <a:p>
            <a:r>
              <a:rPr lang="en-US" dirty="0"/>
              <a:t>2</a:t>
            </a:r>
            <a:r>
              <a:rPr lang="en-US" baseline="30000" dirty="0"/>
              <a:t>nd </a:t>
            </a:r>
            <a:r>
              <a:rPr lang="en-US" dirty="0"/>
              <a:t>IT</a:t>
            </a:r>
            <a:endParaRPr lang="en-GB" dirty="0"/>
          </a:p>
        </p:txBody>
      </p:sp>
      <p:sp>
        <p:nvSpPr>
          <p:cNvPr id="4" name="Slide Number Placeholder 3">
            <a:extLst>
              <a:ext uri="{FF2B5EF4-FFF2-40B4-BE49-F238E27FC236}">
                <a16:creationId xmlns:a16="http://schemas.microsoft.com/office/drawing/2014/main" id="{4252E154-D596-3AC3-2A48-D3D4FE55A7F0}"/>
              </a:ext>
            </a:extLst>
          </p:cNvPr>
          <p:cNvSpPr>
            <a:spLocks noGrp="1"/>
          </p:cNvSpPr>
          <p:nvPr>
            <p:ph type="sldNum" sz="quarter" idx="12"/>
          </p:nvPr>
        </p:nvSpPr>
        <p:spPr/>
        <p:txBody>
          <a:bodyPr/>
          <a:lstStyle/>
          <a:p>
            <a:fld id="{36B5EA5A-BC32-A742-B11B-8E7414D5B535}" type="slidenum">
              <a:rPr lang="en-US" smtClean="0"/>
              <a:pPr/>
              <a:t>44</a:t>
            </a:fld>
            <a:endParaRPr lang="en-US" dirty="0"/>
          </a:p>
        </p:txBody>
      </p:sp>
    </p:spTree>
    <p:extLst>
      <p:ext uri="{BB962C8B-B14F-4D97-AF65-F5344CB8AC3E}">
        <p14:creationId xmlns:p14="http://schemas.microsoft.com/office/powerpoint/2010/main" val="329947256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AE7D6B4-AD10-B548-95EA-51D122907769}"/>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Sensors for alignment</a:t>
            </a:r>
          </a:p>
        </p:txBody>
      </p:sp>
      <p:sp>
        <p:nvSpPr>
          <p:cNvPr id="12" name="Text Placeholder 3">
            <a:extLst>
              <a:ext uri="{FF2B5EF4-FFF2-40B4-BE49-F238E27FC236}">
                <a16:creationId xmlns:a16="http://schemas.microsoft.com/office/drawing/2014/main" id="{21260A7B-CDBC-944E-9F9F-8824F8DC7884}"/>
              </a:ext>
            </a:extLst>
          </p:cNvPr>
          <p:cNvSpPr txBox="1">
            <a:spLocks/>
          </p:cNvSpPr>
          <p:nvPr/>
        </p:nvSpPr>
        <p:spPr>
          <a:xfrm>
            <a:off x="407988" y="1605281"/>
            <a:ext cx="5580436" cy="4468948"/>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a:t>
            </a:r>
            <a:r>
              <a:rPr lang="en-GB" sz="2000" dirty="0">
                <a:solidFill>
                  <a:schemeClr val="accent1"/>
                </a:solidFill>
              </a:rPr>
              <a:t> :</a:t>
            </a:r>
          </a:p>
          <a:p>
            <a:r>
              <a:rPr lang="en-GB" sz="1600" b="0" dirty="0">
                <a:solidFill>
                  <a:schemeClr val="accent1"/>
                </a:solidFill>
              </a:rPr>
              <a:t>Alignment system consists of :</a:t>
            </a:r>
          </a:p>
          <a:p>
            <a:pPr marL="609600" lvl="1" indent="-285750">
              <a:buFont typeface="Arial" panose="020B0604020202020204" pitchFamily="34" charset="0"/>
              <a:buChar char="•"/>
            </a:pPr>
            <a:r>
              <a:rPr lang="en-GB" sz="1600" dirty="0">
                <a:solidFill>
                  <a:schemeClr val="accent1"/>
                </a:solidFill>
              </a:rPr>
              <a:t>Wire Positioning Sensors (WPS)</a:t>
            </a:r>
          </a:p>
          <a:p>
            <a:pPr marL="609600" lvl="1" indent="-285750">
              <a:buFont typeface="Arial" panose="020B0604020202020204" pitchFamily="34" charset="0"/>
              <a:buChar char="•"/>
            </a:pPr>
            <a:r>
              <a:rPr lang="en-GB" sz="1600" dirty="0">
                <a:solidFill>
                  <a:schemeClr val="accent1"/>
                </a:solidFill>
              </a:rPr>
              <a:t>Hydrostatic Levelling Sensors (HLS)</a:t>
            </a:r>
          </a:p>
          <a:p>
            <a:pPr marL="609600" lvl="1" indent="-285750">
              <a:buFont typeface="Arial" panose="020B0604020202020204" pitchFamily="34" charset="0"/>
              <a:buChar char="•"/>
            </a:pPr>
            <a:r>
              <a:rPr lang="en-GB" sz="1600" dirty="0">
                <a:solidFill>
                  <a:schemeClr val="accent1"/>
                </a:solidFill>
              </a:rPr>
              <a:t>Frequency Scanning interferometry (FSI) to determine the position of components</a:t>
            </a:r>
          </a:p>
          <a:p>
            <a:pPr marL="609600" lvl="1" indent="-285750">
              <a:buFont typeface="Arial" panose="020B0604020202020204" pitchFamily="34" charset="0"/>
              <a:buChar char="•"/>
            </a:pPr>
            <a:r>
              <a:rPr lang="en-GB" sz="1600" dirty="0">
                <a:solidFill>
                  <a:schemeClr val="accent1"/>
                </a:solidFill>
              </a:rPr>
              <a:t>Adjustable platforms</a:t>
            </a:r>
          </a:p>
          <a:p>
            <a:pPr marL="609600" lvl="1" indent="-285750">
              <a:buFont typeface="Arial" panose="020B0604020202020204" pitchFamily="34" charset="0"/>
              <a:buChar char="•"/>
            </a:pPr>
            <a:endParaRPr lang="en-GB" sz="1600" dirty="0">
              <a:solidFill>
                <a:schemeClr val="accent1"/>
              </a:solidFill>
            </a:endParaRPr>
          </a:p>
          <a:p>
            <a:pPr marL="609600" lvl="1" indent="-285750">
              <a:buFont typeface="Arial" panose="020B0604020202020204" pitchFamily="34" charset="0"/>
              <a:buChar char="•"/>
            </a:pPr>
            <a:r>
              <a:rPr lang="en-GB" sz="1600" dirty="0">
                <a:solidFill>
                  <a:schemeClr val="accent1"/>
                </a:solidFill>
              </a:rPr>
              <a:t>Motorisation for Jacks</a:t>
            </a:r>
          </a:p>
          <a:p>
            <a:pPr lvl="1" indent="0">
              <a:buNone/>
            </a:pPr>
            <a:r>
              <a:rPr lang="en-GB" sz="1600" dirty="0">
                <a:solidFill>
                  <a:schemeClr val="accent1"/>
                </a:solidFill>
              </a:rPr>
              <a:t>(Hi-Rad)</a:t>
            </a:r>
          </a:p>
        </p:txBody>
      </p:sp>
      <p:sp>
        <p:nvSpPr>
          <p:cNvPr id="14" name="Text Placeholder 3">
            <a:extLst>
              <a:ext uri="{FF2B5EF4-FFF2-40B4-BE49-F238E27FC236}">
                <a16:creationId xmlns:a16="http://schemas.microsoft.com/office/drawing/2014/main" id="{21260A7B-CDBC-944E-9F9F-8824F8DC7884}"/>
              </a:ext>
            </a:extLst>
          </p:cNvPr>
          <p:cNvSpPr txBox="1">
            <a:spLocks/>
          </p:cNvSpPr>
          <p:nvPr/>
        </p:nvSpPr>
        <p:spPr>
          <a:xfrm>
            <a:off x="6765233" y="1605281"/>
            <a:ext cx="5331470" cy="1743836"/>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Cost Range :</a:t>
            </a:r>
            <a:r>
              <a:rPr lang="en-GB" sz="1600" b="0" dirty="0">
                <a:solidFill>
                  <a:schemeClr val="accent1"/>
                </a:solidFill>
              </a:rPr>
              <a:t> 	≤ 750 k CHF</a:t>
            </a:r>
          </a:p>
          <a:p>
            <a:r>
              <a:rPr lang="en-GB" sz="1600" u="sng" dirty="0">
                <a:solidFill>
                  <a:schemeClr val="accent1"/>
                </a:solidFill>
              </a:rPr>
              <a:t>Planning:</a:t>
            </a:r>
            <a:r>
              <a:rPr lang="en-GB" sz="1600" b="0" dirty="0">
                <a:solidFill>
                  <a:schemeClr val="accent1"/>
                </a:solidFill>
              </a:rPr>
              <a:t> 	MS: Q3-2023 - IT: Q2-2024</a:t>
            </a:r>
          </a:p>
          <a:p>
            <a:r>
              <a:rPr lang="en-GB" sz="1600" dirty="0">
                <a:solidFill>
                  <a:schemeClr val="bg1"/>
                </a:solidFill>
                <a:highlight>
                  <a:srgbClr val="0000FF"/>
                </a:highlight>
              </a:rPr>
              <a:t>Contact:		Helene.Mainaud.Durand@cern.ch</a:t>
            </a:r>
            <a:r>
              <a:rPr lang="en-GB" sz="2000" b="0" dirty="0">
                <a:solidFill>
                  <a:schemeClr val="accent1"/>
                </a:solidFill>
              </a:rPr>
              <a:t>	</a:t>
            </a:r>
          </a:p>
        </p:txBody>
      </p:sp>
      <p:pic>
        <p:nvPicPr>
          <p:cNvPr id="6" name="Picture 5">
            <a:extLst>
              <a:ext uri="{FF2B5EF4-FFF2-40B4-BE49-F238E27FC236}">
                <a16:creationId xmlns:a16="http://schemas.microsoft.com/office/drawing/2014/main" id="{0D6B7913-097A-5988-8C2D-03BAFCF97BC8}"/>
              </a:ext>
            </a:extLst>
          </p:cNvPr>
          <p:cNvPicPr>
            <a:picLocks noChangeAspect="1"/>
          </p:cNvPicPr>
          <p:nvPr/>
        </p:nvPicPr>
        <p:blipFill>
          <a:blip r:embed="rId2"/>
          <a:stretch>
            <a:fillRect/>
          </a:stretch>
        </p:blipFill>
        <p:spPr>
          <a:xfrm>
            <a:off x="3463661" y="3916486"/>
            <a:ext cx="4409912" cy="2340879"/>
          </a:xfrm>
          <a:prstGeom prst="rect">
            <a:avLst/>
          </a:prstGeom>
        </p:spPr>
      </p:pic>
      <p:pic>
        <p:nvPicPr>
          <p:cNvPr id="7" name="Picture 6">
            <a:extLst>
              <a:ext uri="{FF2B5EF4-FFF2-40B4-BE49-F238E27FC236}">
                <a16:creationId xmlns:a16="http://schemas.microsoft.com/office/drawing/2014/main" id="{F0E037A7-77B1-6359-0C47-16C467A3FF6B}"/>
              </a:ext>
            </a:extLst>
          </p:cNvPr>
          <p:cNvPicPr>
            <a:picLocks noChangeAspect="1"/>
          </p:cNvPicPr>
          <p:nvPr/>
        </p:nvPicPr>
        <p:blipFill>
          <a:blip r:embed="rId3"/>
          <a:stretch>
            <a:fillRect/>
          </a:stretch>
        </p:blipFill>
        <p:spPr>
          <a:xfrm>
            <a:off x="8262370" y="3336159"/>
            <a:ext cx="3445536" cy="2820532"/>
          </a:xfrm>
          <a:prstGeom prst="rect">
            <a:avLst/>
          </a:prstGeom>
        </p:spPr>
      </p:pic>
      <p:sp>
        <p:nvSpPr>
          <p:cNvPr id="4" name="Slide Number Placeholder 3">
            <a:extLst>
              <a:ext uri="{FF2B5EF4-FFF2-40B4-BE49-F238E27FC236}">
                <a16:creationId xmlns:a16="http://schemas.microsoft.com/office/drawing/2014/main" id="{F36783EC-00E7-C503-BB82-983D14544E47}"/>
              </a:ext>
            </a:extLst>
          </p:cNvPr>
          <p:cNvSpPr>
            <a:spLocks noGrp="1"/>
          </p:cNvSpPr>
          <p:nvPr>
            <p:ph type="sldNum" sz="quarter" idx="12"/>
          </p:nvPr>
        </p:nvSpPr>
        <p:spPr/>
        <p:txBody>
          <a:bodyPr/>
          <a:lstStyle/>
          <a:p>
            <a:fld id="{36B5EA5A-BC32-A742-B11B-8E7414D5B535}" type="slidenum">
              <a:rPr lang="en-US" smtClean="0"/>
              <a:pPr/>
              <a:t>45</a:t>
            </a:fld>
            <a:endParaRPr lang="en-US" dirty="0"/>
          </a:p>
        </p:txBody>
      </p:sp>
    </p:spTree>
    <p:extLst>
      <p:ext uri="{BB962C8B-B14F-4D97-AF65-F5344CB8AC3E}">
        <p14:creationId xmlns:p14="http://schemas.microsoft.com/office/powerpoint/2010/main" val="381282327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AE7D6B4-AD10-B548-95EA-51D122907769}"/>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Graphitic materials for HL-LHC TDE dumps</a:t>
            </a:r>
          </a:p>
        </p:txBody>
      </p:sp>
      <p:sp>
        <p:nvSpPr>
          <p:cNvPr id="12" name="Text Placeholder 3">
            <a:extLst>
              <a:ext uri="{FF2B5EF4-FFF2-40B4-BE49-F238E27FC236}">
                <a16:creationId xmlns:a16="http://schemas.microsoft.com/office/drawing/2014/main" id="{21260A7B-CDBC-944E-9F9F-8824F8DC7884}"/>
              </a:ext>
            </a:extLst>
          </p:cNvPr>
          <p:cNvSpPr txBox="1">
            <a:spLocks/>
          </p:cNvSpPr>
          <p:nvPr/>
        </p:nvSpPr>
        <p:spPr>
          <a:xfrm>
            <a:off x="407988" y="1605281"/>
            <a:ext cx="5580436" cy="4468948"/>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a:t>
            </a:r>
            <a:r>
              <a:rPr lang="en-GB" sz="2000" dirty="0">
                <a:solidFill>
                  <a:schemeClr val="accent1"/>
                </a:solidFill>
              </a:rPr>
              <a:t> :</a:t>
            </a:r>
          </a:p>
          <a:p>
            <a:pPr>
              <a:defRPr/>
            </a:pPr>
            <a:r>
              <a:rPr lang="en-GB" sz="1600" b="0" dirty="0">
                <a:solidFill>
                  <a:schemeClr val="accent1"/>
                </a:solidFill>
              </a:rPr>
              <a:t>LHC3 &amp; LHC 7</a:t>
            </a:r>
          </a:p>
          <a:p>
            <a:pPr>
              <a:defRPr/>
            </a:pPr>
            <a:r>
              <a:rPr lang="en-GB" sz="1600" b="0" dirty="0">
                <a:solidFill>
                  <a:schemeClr val="accent1"/>
                </a:solidFill>
              </a:rPr>
              <a:t>Vacuum vessels : 318 LN vs Titanium</a:t>
            </a:r>
          </a:p>
          <a:p>
            <a:pPr>
              <a:defRPr/>
            </a:pPr>
            <a:r>
              <a:rPr lang="en-GB" sz="1600" b="0" dirty="0">
                <a:solidFill>
                  <a:schemeClr val="accent1"/>
                </a:solidFill>
              </a:rPr>
              <a:t>Windows</a:t>
            </a:r>
          </a:p>
        </p:txBody>
      </p:sp>
      <p:sp>
        <p:nvSpPr>
          <p:cNvPr id="14" name="Text Placeholder 3">
            <a:extLst>
              <a:ext uri="{FF2B5EF4-FFF2-40B4-BE49-F238E27FC236}">
                <a16:creationId xmlns:a16="http://schemas.microsoft.com/office/drawing/2014/main" id="{21260A7B-CDBC-944E-9F9F-8824F8DC7884}"/>
              </a:ext>
            </a:extLst>
          </p:cNvPr>
          <p:cNvSpPr txBox="1">
            <a:spLocks/>
          </p:cNvSpPr>
          <p:nvPr/>
        </p:nvSpPr>
        <p:spPr>
          <a:xfrm>
            <a:off x="6765233" y="1605281"/>
            <a:ext cx="5331470" cy="1743836"/>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Cost Range :</a:t>
            </a:r>
            <a:r>
              <a:rPr lang="en-GB" sz="1600" b="0" dirty="0">
                <a:solidFill>
                  <a:schemeClr val="accent1"/>
                </a:solidFill>
              </a:rPr>
              <a:t> 	750 k CHF </a:t>
            </a:r>
            <a:r>
              <a:rPr lang="en-GB" sz="1600" b="0" dirty="0">
                <a:solidFill>
                  <a:schemeClr val="accent1"/>
                </a:solidFill>
                <a:sym typeface="Wingdings" panose="05000000000000000000" pitchFamily="2" charset="2"/>
              </a:rPr>
              <a:t> 5 M CHF</a:t>
            </a:r>
            <a:endParaRPr lang="en-GB" sz="1600" b="0" dirty="0">
              <a:solidFill>
                <a:schemeClr val="accent1"/>
              </a:solidFill>
            </a:endParaRPr>
          </a:p>
          <a:p>
            <a:r>
              <a:rPr lang="en-GB" sz="1600" u="sng" dirty="0">
                <a:solidFill>
                  <a:schemeClr val="accent1"/>
                </a:solidFill>
              </a:rPr>
              <a:t>Planning:</a:t>
            </a:r>
            <a:r>
              <a:rPr lang="en-GB" sz="1600" b="0" dirty="0">
                <a:solidFill>
                  <a:schemeClr val="accent1"/>
                </a:solidFill>
              </a:rPr>
              <a:t> 	MS: Q3-2023 - IT: Q4-2024</a:t>
            </a:r>
          </a:p>
          <a:p>
            <a:r>
              <a:rPr lang="en-GB" sz="1600" dirty="0">
                <a:solidFill>
                  <a:schemeClr val="bg1"/>
                </a:solidFill>
                <a:highlight>
                  <a:srgbClr val="0000FF"/>
                </a:highlight>
              </a:rPr>
              <a:t>Contact:		Nicola.Solieri@cern.ch</a:t>
            </a:r>
            <a:r>
              <a:rPr lang="en-GB" sz="2000" b="0" dirty="0">
                <a:solidFill>
                  <a:schemeClr val="accent1"/>
                </a:solidFill>
              </a:rPr>
              <a:t>	</a:t>
            </a:r>
          </a:p>
        </p:txBody>
      </p:sp>
      <p:pic>
        <p:nvPicPr>
          <p:cNvPr id="6" name="Picture 6" descr="Installing the new upgraded dumps in their new frames">
            <a:extLst>
              <a:ext uri="{FF2B5EF4-FFF2-40B4-BE49-F238E27FC236}">
                <a16:creationId xmlns:a16="http://schemas.microsoft.com/office/drawing/2014/main" id="{6B7A8DDE-237D-AA0E-F9FA-E50137ADEF3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154" r="3269" b="36271"/>
          <a:stretch/>
        </p:blipFill>
        <p:spPr bwMode="auto">
          <a:xfrm>
            <a:off x="7069108" y="4069919"/>
            <a:ext cx="3762375" cy="165021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973E4B1F-8735-10EC-5AE9-9BE078EC47C7}"/>
              </a:ext>
            </a:extLst>
          </p:cNvPr>
          <p:cNvPicPr>
            <a:picLocks noChangeAspect="1"/>
          </p:cNvPicPr>
          <p:nvPr/>
        </p:nvPicPr>
        <p:blipFill>
          <a:blip r:embed="rId3"/>
          <a:stretch>
            <a:fillRect/>
          </a:stretch>
        </p:blipFill>
        <p:spPr bwMode="auto">
          <a:xfrm>
            <a:off x="1277164" y="4267200"/>
            <a:ext cx="4524958" cy="1373001"/>
          </a:xfrm>
          <a:prstGeom prst="rect">
            <a:avLst/>
          </a:prstGeom>
        </p:spPr>
      </p:pic>
      <p:sp>
        <p:nvSpPr>
          <p:cNvPr id="4" name="Slide Number Placeholder 3">
            <a:extLst>
              <a:ext uri="{FF2B5EF4-FFF2-40B4-BE49-F238E27FC236}">
                <a16:creationId xmlns:a16="http://schemas.microsoft.com/office/drawing/2014/main" id="{CFA90C3E-9775-4085-EA4B-B87C7CBFA44D}"/>
              </a:ext>
            </a:extLst>
          </p:cNvPr>
          <p:cNvSpPr>
            <a:spLocks noGrp="1"/>
          </p:cNvSpPr>
          <p:nvPr>
            <p:ph type="sldNum" sz="quarter" idx="12"/>
          </p:nvPr>
        </p:nvSpPr>
        <p:spPr/>
        <p:txBody>
          <a:bodyPr/>
          <a:lstStyle/>
          <a:p>
            <a:fld id="{36B5EA5A-BC32-A742-B11B-8E7414D5B535}" type="slidenum">
              <a:rPr lang="en-US" smtClean="0"/>
              <a:pPr/>
              <a:t>46</a:t>
            </a:fld>
            <a:endParaRPr lang="en-US" dirty="0"/>
          </a:p>
        </p:txBody>
      </p:sp>
    </p:spTree>
    <p:extLst>
      <p:ext uri="{BB962C8B-B14F-4D97-AF65-F5344CB8AC3E}">
        <p14:creationId xmlns:p14="http://schemas.microsoft.com/office/powerpoint/2010/main" val="360449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AE7D6B4-AD10-B548-95EA-51D122907769}"/>
              </a:ext>
            </a:extLst>
          </p:cNvPr>
          <p:cNvSpPr txBox="1">
            <a:spLocks/>
          </p:cNvSpPr>
          <p:nvPr/>
        </p:nvSpPr>
        <p:spPr>
          <a:xfrm>
            <a:off x="566057" y="487708"/>
            <a:ext cx="11059885" cy="4674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US" sz="28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TAXN Absorbers (Target Absorbers for Neutrals)</a:t>
            </a:r>
          </a:p>
        </p:txBody>
      </p:sp>
      <p:sp>
        <p:nvSpPr>
          <p:cNvPr id="12" name="Text Placeholder 3">
            <a:extLst>
              <a:ext uri="{FF2B5EF4-FFF2-40B4-BE49-F238E27FC236}">
                <a16:creationId xmlns:a16="http://schemas.microsoft.com/office/drawing/2014/main" id="{21260A7B-CDBC-944E-9F9F-8824F8DC7884}"/>
              </a:ext>
            </a:extLst>
          </p:cNvPr>
          <p:cNvSpPr txBox="1">
            <a:spLocks/>
          </p:cNvSpPr>
          <p:nvPr/>
        </p:nvSpPr>
        <p:spPr>
          <a:xfrm>
            <a:off x="300408" y="1605281"/>
            <a:ext cx="6572220" cy="4468948"/>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2000" u="sng" dirty="0">
                <a:solidFill>
                  <a:schemeClr val="accent1"/>
                </a:solidFill>
              </a:rPr>
              <a:t>Description &amp; Specific Condition</a:t>
            </a:r>
            <a:r>
              <a:rPr lang="en-GB" sz="2000" dirty="0">
                <a:solidFill>
                  <a:schemeClr val="accent1"/>
                </a:solidFill>
              </a:rPr>
              <a:t> :</a:t>
            </a:r>
          </a:p>
          <a:p>
            <a:r>
              <a:rPr lang="en-GB" sz="1600" b="0" dirty="0">
                <a:solidFill>
                  <a:schemeClr val="accent1"/>
                </a:solidFill>
              </a:rPr>
              <a:t>TAXN will be used to protect the dipoles from the collision debris generated at the interaction point</a:t>
            </a:r>
          </a:p>
          <a:p>
            <a:r>
              <a:rPr lang="en-GB" sz="1600" b="0" dirty="0">
                <a:solidFill>
                  <a:schemeClr val="accent1"/>
                </a:solidFill>
              </a:rPr>
              <a:t>TAXN consists of 2 major assemblies :</a:t>
            </a:r>
          </a:p>
          <a:p>
            <a:pPr marL="609600" lvl="1" indent="-285750">
              <a:buFont typeface="Arial" panose="020B0604020202020204" pitchFamily="34" charset="0"/>
              <a:buChar char="•"/>
            </a:pPr>
            <a:r>
              <a:rPr lang="en-GB" sz="1600" b="0" dirty="0">
                <a:solidFill>
                  <a:schemeClr val="accent1"/>
                </a:solidFill>
              </a:rPr>
              <a:t>Absorber box</a:t>
            </a:r>
          </a:p>
          <a:p>
            <a:pPr marL="609600" lvl="1" indent="-285750">
              <a:buFont typeface="Arial" panose="020B0604020202020204" pitchFamily="34" charset="0"/>
              <a:buChar char="•"/>
            </a:pPr>
            <a:r>
              <a:rPr lang="en-GB" sz="1600" b="0" dirty="0">
                <a:solidFill>
                  <a:schemeClr val="accent1"/>
                </a:solidFill>
              </a:rPr>
              <a:t>Steel shielding</a:t>
            </a:r>
          </a:p>
          <a:p>
            <a:r>
              <a:rPr lang="en-GB" sz="1600" b="0" dirty="0">
                <a:solidFill>
                  <a:schemeClr val="accent1"/>
                </a:solidFill>
              </a:rPr>
              <a:t>Built to print</a:t>
            </a:r>
          </a:p>
          <a:p>
            <a:r>
              <a:rPr lang="en-GB" sz="1600" b="0" dirty="0">
                <a:solidFill>
                  <a:schemeClr val="accent1"/>
                </a:solidFill>
              </a:rPr>
              <a:t>Absorber made of casted ETP Cu</a:t>
            </a:r>
          </a:p>
          <a:p>
            <a:r>
              <a:rPr lang="en-GB" sz="1600" b="0" dirty="0">
                <a:solidFill>
                  <a:schemeClr val="accent1"/>
                </a:solidFill>
              </a:rPr>
              <a:t>Shielding of casted steel</a:t>
            </a:r>
          </a:p>
          <a:p>
            <a:r>
              <a:rPr lang="en-GB" sz="1600" b="0" dirty="0">
                <a:solidFill>
                  <a:schemeClr val="accent1"/>
                </a:solidFill>
              </a:rPr>
              <a:t>Marble</a:t>
            </a:r>
          </a:p>
          <a:p>
            <a:pPr marL="285750" indent="-285750" algn="just">
              <a:buFont typeface="Wingdings" panose="05000000000000000000" pitchFamily="2" charset="2"/>
              <a:buChar char="§"/>
            </a:pPr>
            <a:endParaRPr lang="en-GB" sz="1600" b="0" dirty="0">
              <a:solidFill>
                <a:schemeClr val="accent1"/>
              </a:solidFill>
            </a:endParaRPr>
          </a:p>
        </p:txBody>
      </p:sp>
      <p:sp>
        <p:nvSpPr>
          <p:cNvPr id="14" name="Text Placeholder 3">
            <a:extLst>
              <a:ext uri="{FF2B5EF4-FFF2-40B4-BE49-F238E27FC236}">
                <a16:creationId xmlns:a16="http://schemas.microsoft.com/office/drawing/2014/main" id="{21260A7B-CDBC-944E-9F9F-8824F8DC7884}"/>
              </a:ext>
            </a:extLst>
          </p:cNvPr>
          <p:cNvSpPr txBox="1">
            <a:spLocks/>
          </p:cNvSpPr>
          <p:nvPr/>
        </p:nvSpPr>
        <p:spPr>
          <a:xfrm>
            <a:off x="6678706" y="1605281"/>
            <a:ext cx="5417997" cy="1743836"/>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600" u="sng" dirty="0">
                <a:solidFill>
                  <a:schemeClr val="accent1"/>
                </a:solidFill>
              </a:rPr>
              <a:t>Cost Range :</a:t>
            </a:r>
            <a:r>
              <a:rPr lang="en-GB" sz="1600" b="0" dirty="0">
                <a:solidFill>
                  <a:schemeClr val="accent1"/>
                </a:solidFill>
              </a:rPr>
              <a:t> 	≤ 750 k CHF</a:t>
            </a:r>
          </a:p>
          <a:p>
            <a:r>
              <a:rPr lang="en-GB" sz="1600" u="sng" dirty="0">
                <a:solidFill>
                  <a:schemeClr val="accent1"/>
                </a:solidFill>
              </a:rPr>
              <a:t>Planning:</a:t>
            </a:r>
            <a:r>
              <a:rPr lang="en-GB" sz="1600" b="0" dirty="0">
                <a:solidFill>
                  <a:schemeClr val="accent1"/>
                </a:solidFill>
              </a:rPr>
              <a:t> 	MS: Q3-2023 - IT: Q4-2024</a:t>
            </a:r>
          </a:p>
          <a:p>
            <a:r>
              <a:rPr lang="en-GB" sz="1600" dirty="0">
                <a:solidFill>
                  <a:schemeClr val="bg1"/>
                </a:solidFill>
                <a:highlight>
                  <a:srgbClr val="0000FF"/>
                </a:highlight>
              </a:rPr>
              <a:t>Contact:		Francisco.Sanchez.Galan@cern.ch</a:t>
            </a:r>
            <a:r>
              <a:rPr lang="en-GB" sz="2000" b="0" dirty="0">
                <a:solidFill>
                  <a:schemeClr val="accent1"/>
                </a:solidFill>
              </a:rPr>
              <a:t>	</a:t>
            </a:r>
          </a:p>
        </p:txBody>
      </p:sp>
      <p:pic>
        <p:nvPicPr>
          <p:cNvPr id="13" name="Picture 12">
            <a:extLst>
              <a:ext uri="{FF2B5EF4-FFF2-40B4-BE49-F238E27FC236}">
                <a16:creationId xmlns:a16="http://schemas.microsoft.com/office/drawing/2014/main" id="{18872C9D-63D5-8FED-03DE-7987FB9CBB68}"/>
              </a:ext>
            </a:extLst>
          </p:cNvPr>
          <p:cNvPicPr>
            <a:picLocks noChangeAspect="1"/>
          </p:cNvPicPr>
          <p:nvPr/>
        </p:nvPicPr>
        <p:blipFill>
          <a:blip r:embed="rId2"/>
          <a:stretch>
            <a:fillRect/>
          </a:stretch>
        </p:blipFill>
        <p:spPr>
          <a:xfrm>
            <a:off x="6836990" y="3110018"/>
            <a:ext cx="5054602" cy="2802936"/>
          </a:xfrm>
          <a:prstGeom prst="rect">
            <a:avLst/>
          </a:prstGeom>
        </p:spPr>
      </p:pic>
      <p:pic>
        <p:nvPicPr>
          <p:cNvPr id="15" name="Picture 14">
            <a:extLst>
              <a:ext uri="{FF2B5EF4-FFF2-40B4-BE49-F238E27FC236}">
                <a16:creationId xmlns:a16="http://schemas.microsoft.com/office/drawing/2014/main" id="{6CA1693E-4C80-959A-60BF-2F7A1534A925}"/>
              </a:ext>
            </a:extLst>
          </p:cNvPr>
          <p:cNvPicPr>
            <a:picLocks noChangeAspect="1"/>
          </p:cNvPicPr>
          <p:nvPr/>
        </p:nvPicPr>
        <p:blipFill>
          <a:blip r:embed="rId3"/>
          <a:stretch>
            <a:fillRect/>
          </a:stretch>
        </p:blipFill>
        <p:spPr>
          <a:xfrm>
            <a:off x="4547710" y="4688048"/>
            <a:ext cx="1986042" cy="1510719"/>
          </a:xfrm>
          <a:prstGeom prst="rect">
            <a:avLst/>
          </a:prstGeom>
        </p:spPr>
      </p:pic>
      <p:pic>
        <p:nvPicPr>
          <p:cNvPr id="16" name="Picture 15">
            <a:extLst>
              <a:ext uri="{FF2B5EF4-FFF2-40B4-BE49-F238E27FC236}">
                <a16:creationId xmlns:a16="http://schemas.microsoft.com/office/drawing/2014/main" id="{218765F0-B4E0-9825-F53A-521953F3F8AF}"/>
              </a:ext>
            </a:extLst>
          </p:cNvPr>
          <p:cNvPicPr>
            <a:picLocks noChangeAspect="1"/>
          </p:cNvPicPr>
          <p:nvPr/>
        </p:nvPicPr>
        <p:blipFill>
          <a:blip r:embed="rId4"/>
          <a:stretch>
            <a:fillRect/>
          </a:stretch>
        </p:blipFill>
        <p:spPr>
          <a:xfrm>
            <a:off x="4547710" y="2622291"/>
            <a:ext cx="1986042" cy="1810167"/>
          </a:xfrm>
          <a:prstGeom prst="rect">
            <a:avLst/>
          </a:prstGeom>
        </p:spPr>
      </p:pic>
      <p:sp>
        <p:nvSpPr>
          <p:cNvPr id="4" name="Slide Number Placeholder 3">
            <a:extLst>
              <a:ext uri="{FF2B5EF4-FFF2-40B4-BE49-F238E27FC236}">
                <a16:creationId xmlns:a16="http://schemas.microsoft.com/office/drawing/2014/main" id="{593CF605-AD39-6604-EF31-61A0163443EF}"/>
              </a:ext>
            </a:extLst>
          </p:cNvPr>
          <p:cNvSpPr>
            <a:spLocks noGrp="1"/>
          </p:cNvSpPr>
          <p:nvPr>
            <p:ph type="sldNum" sz="quarter" idx="12"/>
          </p:nvPr>
        </p:nvSpPr>
        <p:spPr/>
        <p:txBody>
          <a:bodyPr/>
          <a:lstStyle/>
          <a:p>
            <a:fld id="{36B5EA5A-BC32-A742-B11B-8E7414D5B535}" type="slidenum">
              <a:rPr lang="en-US" smtClean="0"/>
              <a:pPr/>
              <a:t>47</a:t>
            </a:fld>
            <a:endParaRPr lang="en-US" dirty="0"/>
          </a:p>
        </p:txBody>
      </p:sp>
    </p:spTree>
    <p:extLst>
      <p:ext uri="{BB962C8B-B14F-4D97-AF65-F5344CB8AC3E}">
        <p14:creationId xmlns:p14="http://schemas.microsoft.com/office/powerpoint/2010/main" val="32543549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1" name="Title 1">
            <a:extLst>
              <a:ext uri="{FF2B5EF4-FFF2-40B4-BE49-F238E27FC236}">
                <a16:creationId xmlns:a16="http://schemas.microsoft.com/office/drawing/2014/main" id="{68B73EEE-2481-9741-8EDF-DB83F0A69BE9}"/>
              </a:ext>
            </a:extLst>
          </p:cNvPr>
          <p:cNvSpPr>
            <a:spLocks noGrp="1"/>
          </p:cNvSpPr>
          <p:nvPr>
            <p:ph type="title"/>
          </p:nvPr>
        </p:nvSpPr>
        <p:spPr>
          <a:xfrm>
            <a:off x="249913" y="189026"/>
            <a:ext cx="10800000" cy="719993"/>
          </a:xfrm>
        </p:spPr>
        <p:txBody>
          <a:bodyPr>
            <a:noAutofit/>
          </a:bodyPr>
          <a:lstStyle/>
          <a:p>
            <a:r>
              <a:rPr lang="en-US" sz="32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In 1954  CERN had 12 Member States</a:t>
            </a:r>
            <a:br>
              <a:rPr lang="en-US" sz="32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br>
            <a:r>
              <a:rPr lang="en-US" sz="32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Today CERN has 23 Member States</a:t>
            </a:r>
          </a:p>
        </p:txBody>
      </p:sp>
      <p:pic>
        <p:nvPicPr>
          <p:cNvPr id="7" name="Picture 6">
            <a:extLst>
              <a:ext uri="{FF2B5EF4-FFF2-40B4-BE49-F238E27FC236}">
                <a16:creationId xmlns:a16="http://schemas.microsoft.com/office/drawing/2014/main" id="{ECBC4855-0DC1-5E4D-8B6A-C047D0FCC799}"/>
              </a:ext>
            </a:extLst>
          </p:cNvPr>
          <p:cNvPicPr>
            <a:picLocks noChangeAspect="1"/>
          </p:cNvPicPr>
          <p:nvPr/>
        </p:nvPicPr>
        <p:blipFill>
          <a:blip r:embed="rId3"/>
          <a:stretch>
            <a:fillRect/>
          </a:stretch>
        </p:blipFill>
        <p:spPr>
          <a:xfrm>
            <a:off x="2352675" y="1417686"/>
            <a:ext cx="7289800" cy="3606800"/>
          </a:xfrm>
          <a:prstGeom prst="rect">
            <a:avLst/>
          </a:prstGeom>
        </p:spPr>
      </p:pic>
      <p:sp>
        <p:nvSpPr>
          <p:cNvPr id="373" name="ZoneTexte 15">
            <a:extLst>
              <a:ext uri="{FF2B5EF4-FFF2-40B4-BE49-F238E27FC236}">
                <a16:creationId xmlns:a16="http://schemas.microsoft.com/office/drawing/2014/main" id="{38B53B75-0C01-024A-84CA-D5E9BA13E1C4}"/>
              </a:ext>
            </a:extLst>
          </p:cNvPr>
          <p:cNvSpPr txBox="1"/>
          <p:nvPr/>
        </p:nvSpPr>
        <p:spPr>
          <a:xfrm>
            <a:off x="83340" y="3630662"/>
            <a:ext cx="3623207" cy="2442524"/>
          </a:xfrm>
          <a:prstGeom prst="rect">
            <a:avLst/>
          </a:prstGeom>
          <a:noFill/>
        </p:spPr>
        <p:txBody>
          <a:bodyPr wrap="square" lIns="324000" rIns="72000" rtlCol="0">
            <a:noAutofit/>
          </a:bodyPr>
          <a:lstStyle/>
          <a:p>
            <a:pPr marL="407988" indent="-407988"/>
            <a:r>
              <a:rPr lang="en-US" b="1" dirty="0">
                <a:latin typeface="Arial" charset="0"/>
                <a:ea typeface="Arial" charset="0"/>
                <a:cs typeface="Arial" charset="0"/>
              </a:rPr>
              <a:t>23</a:t>
            </a:r>
            <a:r>
              <a:rPr lang="en-US" dirty="0">
                <a:latin typeface="Arial" charset="0"/>
                <a:ea typeface="Arial" charset="0"/>
                <a:cs typeface="Arial" charset="0"/>
              </a:rPr>
              <a:t> 	Member States</a:t>
            </a:r>
            <a:endParaRPr lang="en-US" sz="1600" dirty="0">
              <a:solidFill>
                <a:srgbClr val="0055A0"/>
              </a:solidFill>
              <a:latin typeface="Arial" charset="0"/>
              <a:ea typeface="Arial" charset="0"/>
              <a:cs typeface="Arial" charset="0"/>
            </a:endParaRPr>
          </a:p>
          <a:p>
            <a:pPr marL="407988" indent="-407988"/>
            <a:endParaRPr lang="fr-FR" b="1" dirty="0">
              <a:solidFill>
                <a:srgbClr val="61C5D3"/>
              </a:solidFill>
              <a:latin typeface="Arial" charset="0"/>
              <a:ea typeface="Arial" charset="0"/>
              <a:cs typeface="Arial" charset="0"/>
            </a:endParaRPr>
          </a:p>
          <a:p>
            <a:pPr marL="407988" indent="-407988"/>
            <a:r>
              <a:rPr lang="fr-FR" b="1" dirty="0">
                <a:solidFill>
                  <a:srgbClr val="61C5D3"/>
                </a:solidFill>
                <a:latin typeface="Arial" charset="0"/>
                <a:ea typeface="Arial" charset="0"/>
                <a:cs typeface="Arial" charset="0"/>
              </a:rPr>
              <a:t>3 	</a:t>
            </a:r>
            <a:r>
              <a:rPr lang="fr-FR" dirty="0" err="1">
                <a:solidFill>
                  <a:srgbClr val="61C5D3"/>
                </a:solidFill>
                <a:latin typeface="Arial" charset="0"/>
                <a:ea typeface="Arial" charset="0"/>
                <a:cs typeface="Arial" charset="0"/>
              </a:rPr>
              <a:t>Associate</a:t>
            </a:r>
            <a:r>
              <a:rPr lang="fr-FR" dirty="0">
                <a:solidFill>
                  <a:srgbClr val="61C5D3"/>
                </a:solidFill>
                <a:latin typeface="Arial" charset="0"/>
                <a:ea typeface="Arial" charset="0"/>
                <a:cs typeface="Arial" charset="0"/>
              </a:rPr>
              <a:t> </a:t>
            </a:r>
            <a:r>
              <a:rPr lang="fr-FR" dirty="0" err="1">
                <a:solidFill>
                  <a:srgbClr val="61C5D3"/>
                </a:solidFill>
                <a:latin typeface="Arial" charset="0"/>
                <a:ea typeface="Arial" charset="0"/>
                <a:cs typeface="Arial" charset="0"/>
              </a:rPr>
              <a:t>Member</a:t>
            </a:r>
            <a:r>
              <a:rPr lang="fr-FR" dirty="0">
                <a:solidFill>
                  <a:srgbClr val="61C5D3"/>
                </a:solidFill>
                <a:latin typeface="Arial" charset="0"/>
                <a:ea typeface="Arial" charset="0"/>
                <a:cs typeface="Arial" charset="0"/>
              </a:rPr>
              <a:t> States in the </a:t>
            </a:r>
            <a:r>
              <a:rPr lang="fr-FR" dirty="0" err="1">
                <a:solidFill>
                  <a:srgbClr val="61C5D3"/>
                </a:solidFill>
                <a:latin typeface="Arial" charset="0"/>
                <a:ea typeface="Arial" charset="0"/>
                <a:cs typeface="Arial" charset="0"/>
              </a:rPr>
              <a:t>pre</a:t>
            </a:r>
            <a:r>
              <a:rPr lang="fr-FR" dirty="0">
                <a:solidFill>
                  <a:srgbClr val="61C5D3"/>
                </a:solidFill>
                <a:latin typeface="Arial" charset="0"/>
                <a:ea typeface="Arial" charset="0"/>
                <a:cs typeface="Arial" charset="0"/>
              </a:rPr>
              <a:t>-stage to </a:t>
            </a:r>
            <a:r>
              <a:rPr lang="fr-FR" dirty="0" err="1">
                <a:solidFill>
                  <a:srgbClr val="61C5D3"/>
                </a:solidFill>
                <a:latin typeface="Arial" charset="0"/>
                <a:ea typeface="Arial" charset="0"/>
                <a:cs typeface="Arial" charset="0"/>
              </a:rPr>
              <a:t>membership</a:t>
            </a:r>
            <a:endParaRPr lang="fr-FR" dirty="0">
              <a:solidFill>
                <a:srgbClr val="61C5D3"/>
              </a:solidFill>
              <a:latin typeface="Arial" charset="0"/>
              <a:ea typeface="Arial" charset="0"/>
              <a:cs typeface="Arial" charset="0"/>
            </a:endParaRPr>
          </a:p>
          <a:p>
            <a:pPr marL="407988" indent="-407988"/>
            <a:endParaRPr lang="fr-FR" sz="1000" b="1" dirty="0">
              <a:solidFill>
                <a:srgbClr val="6698CB"/>
              </a:solidFill>
              <a:latin typeface="Arial" charset="0"/>
              <a:ea typeface="Arial" charset="0"/>
              <a:cs typeface="Arial" charset="0"/>
            </a:endParaRPr>
          </a:p>
          <a:p>
            <a:pPr marL="407988" indent="-407988"/>
            <a:r>
              <a:rPr lang="fr-FR" b="1" dirty="0">
                <a:solidFill>
                  <a:srgbClr val="6698CB"/>
                </a:solidFill>
                <a:latin typeface="Arial" charset="0"/>
                <a:ea typeface="Arial" charset="0"/>
                <a:cs typeface="Arial" charset="0"/>
              </a:rPr>
              <a:t>7</a:t>
            </a:r>
            <a:r>
              <a:rPr lang="fr-FR" dirty="0">
                <a:solidFill>
                  <a:srgbClr val="6698CB"/>
                </a:solidFill>
                <a:latin typeface="Arial" charset="0"/>
                <a:ea typeface="Arial" charset="0"/>
                <a:cs typeface="Arial" charset="0"/>
              </a:rPr>
              <a:t>  	</a:t>
            </a:r>
            <a:r>
              <a:rPr lang="fr-FR" dirty="0" err="1">
                <a:solidFill>
                  <a:srgbClr val="6698CB"/>
                </a:solidFill>
                <a:latin typeface="Arial" charset="0"/>
                <a:ea typeface="Arial" charset="0"/>
                <a:cs typeface="Arial" charset="0"/>
              </a:rPr>
              <a:t>Associate</a:t>
            </a:r>
            <a:r>
              <a:rPr lang="fr-FR" dirty="0">
                <a:solidFill>
                  <a:srgbClr val="6698CB"/>
                </a:solidFill>
                <a:latin typeface="Arial" charset="0"/>
                <a:ea typeface="Arial" charset="0"/>
                <a:cs typeface="Arial" charset="0"/>
              </a:rPr>
              <a:t> </a:t>
            </a:r>
            <a:r>
              <a:rPr lang="fr-FR" dirty="0" err="1">
                <a:solidFill>
                  <a:srgbClr val="6698CB"/>
                </a:solidFill>
                <a:latin typeface="Arial" charset="0"/>
                <a:ea typeface="Arial" charset="0"/>
                <a:cs typeface="Arial" charset="0"/>
              </a:rPr>
              <a:t>Member</a:t>
            </a:r>
            <a:r>
              <a:rPr lang="fr-FR" dirty="0">
                <a:solidFill>
                  <a:srgbClr val="6698CB"/>
                </a:solidFill>
                <a:latin typeface="Arial" charset="0"/>
                <a:ea typeface="Arial" charset="0"/>
                <a:cs typeface="Arial" charset="0"/>
              </a:rPr>
              <a:t> States</a:t>
            </a:r>
          </a:p>
          <a:p>
            <a:pPr marL="407988" indent="-407988"/>
            <a:endParaRPr lang="en-US" sz="1050" b="1" dirty="0">
              <a:solidFill>
                <a:schemeClr val="tx2"/>
              </a:solidFill>
              <a:latin typeface="Arial" charset="0"/>
              <a:ea typeface="Arial" charset="0"/>
              <a:cs typeface="Arial" charset="0"/>
            </a:endParaRPr>
          </a:p>
          <a:p>
            <a:r>
              <a:rPr lang="fr-FR" dirty="0">
                <a:solidFill>
                  <a:srgbClr val="A8CEE3"/>
                </a:solidFill>
                <a:latin typeface="Arial" charset="0"/>
                <a:ea typeface="Arial" charset="0"/>
                <a:cs typeface="Arial" charset="0"/>
              </a:rPr>
              <a:t>6     </a:t>
            </a:r>
            <a:r>
              <a:rPr lang="fr-FR" dirty="0" err="1">
                <a:solidFill>
                  <a:srgbClr val="A8CEE3"/>
                </a:solidFill>
                <a:latin typeface="Arial" charset="0"/>
                <a:ea typeface="Arial" charset="0"/>
                <a:cs typeface="Arial" charset="0"/>
              </a:rPr>
              <a:t>Observers</a:t>
            </a:r>
            <a:endParaRPr lang="fr-FR" dirty="0">
              <a:solidFill>
                <a:srgbClr val="A8CEE3"/>
              </a:solidFill>
              <a:latin typeface="Arial" charset="0"/>
              <a:ea typeface="Arial" charset="0"/>
              <a:cs typeface="Arial" charset="0"/>
            </a:endParaRPr>
          </a:p>
          <a:p>
            <a:endParaRPr lang="fr-FR" dirty="0">
              <a:solidFill>
                <a:srgbClr val="6698CB"/>
              </a:solidFill>
              <a:latin typeface="Arial" charset="0"/>
              <a:ea typeface="Arial" charset="0"/>
              <a:cs typeface="Arial" charset="0"/>
            </a:endParaRPr>
          </a:p>
          <a:p>
            <a:pPr marL="450850" indent="-450850"/>
            <a:endParaRPr lang="en-US" sz="1000" b="1" dirty="0"/>
          </a:p>
          <a:p>
            <a:pPr marL="450850" indent="-450850"/>
            <a:endParaRPr lang="fr-FR" sz="1600" dirty="0">
              <a:solidFill>
                <a:schemeClr val="accent4"/>
              </a:solidFill>
              <a:latin typeface="Arial" charset="0"/>
              <a:ea typeface="Arial" charset="0"/>
              <a:cs typeface="Arial" charset="0"/>
            </a:endParaRPr>
          </a:p>
          <a:p>
            <a:endParaRPr lang="en-US" sz="1600" dirty="0">
              <a:latin typeface="Arial" charset="0"/>
              <a:ea typeface="Arial" charset="0"/>
              <a:cs typeface="Arial" charset="0"/>
            </a:endParaRPr>
          </a:p>
        </p:txBody>
      </p:sp>
      <p:sp>
        <p:nvSpPr>
          <p:cNvPr id="377" name="AutoShape 188">
            <a:extLst>
              <a:ext uri="{FF2B5EF4-FFF2-40B4-BE49-F238E27FC236}">
                <a16:creationId xmlns:a16="http://schemas.microsoft.com/office/drawing/2014/main" id="{685819BA-431B-6848-96D0-F6F37EC8522B}"/>
              </a:ext>
            </a:extLst>
          </p:cNvPr>
          <p:cNvSpPr>
            <a:spLocks noChangeAspect="1" noChangeArrowheads="1" noTextEdit="1"/>
          </p:cNvSpPr>
          <p:nvPr/>
        </p:nvSpPr>
        <p:spPr bwMode="auto">
          <a:xfrm>
            <a:off x="2352674" y="1420861"/>
            <a:ext cx="7286626" cy="360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x-none"/>
          </a:p>
        </p:txBody>
      </p:sp>
      <p:sp>
        <p:nvSpPr>
          <p:cNvPr id="425" name="Freeform 237">
            <a:extLst>
              <a:ext uri="{FF2B5EF4-FFF2-40B4-BE49-F238E27FC236}">
                <a16:creationId xmlns:a16="http://schemas.microsoft.com/office/drawing/2014/main" id="{A4613956-7486-D840-847A-07322B1E3922}"/>
              </a:ext>
            </a:extLst>
          </p:cNvPr>
          <p:cNvSpPr>
            <a:spLocks/>
          </p:cNvSpPr>
          <p:nvPr/>
        </p:nvSpPr>
        <p:spPr bwMode="auto">
          <a:xfrm>
            <a:off x="6469063" y="3054399"/>
            <a:ext cx="11113" cy="30163"/>
          </a:xfrm>
          <a:custGeom>
            <a:avLst/>
            <a:gdLst>
              <a:gd name="T0" fmla="*/ 2 w 5"/>
              <a:gd name="T1" fmla="*/ 0 h 13"/>
              <a:gd name="T2" fmla="*/ 0 w 5"/>
              <a:gd name="T3" fmla="*/ 7 h 13"/>
              <a:gd name="T4" fmla="*/ 3 w 5"/>
              <a:gd name="T5" fmla="*/ 13 h 13"/>
              <a:gd name="T6" fmla="*/ 4 w 5"/>
              <a:gd name="T7" fmla="*/ 2 h 13"/>
              <a:gd name="T8" fmla="*/ 5 w 5"/>
              <a:gd name="T9" fmla="*/ 0 h 13"/>
              <a:gd name="T10" fmla="*/ 2 w 5"/>
              <a:gd name="T11" fmla="*/ 0 h 13"/>
            </a:gdLst>
            <a:ahLst/>
            <a:cxnLst>
              <a:cxn ang="0">
                <a:pos x="T0" y="T1"/>
              </a:cxn>
              <a:cxn ang="0">
                <a:pos x="T2" y="T3"/>
              </a:cxn>
              <a:cxn ang="0">
                <a:pos x="T4" y="T5"/>
              </a:cxn>
              <a:cxn ang="0">
                <a:pos x="T6" y="T7"/>
              </a:cxn>
              <a:cxn ang="0">
                <a:pos x="T8" y="T9"/>
              </a:cxn>
              <a:cxn ang="0">
                <a:pos x="T10" y="T11"/>
              </a:cxn>
            </a:cxnLst>
            <a:rect l="0" t="0" r="r" b="b"/>
            <a:pathLst>
              <a:path w="5" h="13">
                <a:moveTo>
                  <a:pt x="2" y="0"/>
                </a:moveTo>
                <a:cubicBezTo>
                  <a:pt x="1" y="1"/>
                  <a:pt x="0" y="6"/>
                  <a:pt x="0" y="7"/>
                </a:cubicBezTo>
                <a:cubicBezTo>
                  <a:pt x="0" y="8"/>
                  <a:pt x="1" y="10"/>
                  <a:pt x="3" y="13"/>
                </a:cubicBezTo>
                <a:cubicBezTo>
                  <a:pt x="4" y="9"/>
                  <a:pt x="4" y="4"/>
                  <a:pt x="4" y="2"/>
                </a:cubicBezTo>
                <a:cubicBezTo>
                  <a:pt x="5" y="2"/>
                  <a:pt x="5" y="1"/>
                  <a:pt x="5" y="0"/>
                </a:cubicBezTo>
                <a:cubicBezTo>
                  <a:pt x="3" y="0"/>
                  <a:pt x="2" y="0"/>
                  <a:pt x="2" y="0"/>
                </a:cubicBezTo>
                <a:close/>
              </a:path>
            </a:pathLst>
          </a:cu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441" name="Freeform 253">
            <a:extLst>
              <a:ext uri="{FF2B5EF4-FFF2-40B4-BE49-F238E27FC236}">
                <a16:creationId xmlns:a16="http://schemas.microsoft.com/office/drawing/2014/main" id="{FC6167F7-3DED-394B-B8B0-4536BADDF792}"/>
              </a:ext>
            </a:extLst>
          </p:cNvPr>
          <p:cNvSpPr>
            <a:spLocks/>
          </p:cNvSpPr>
          <p:nvPr/>
        </p:nvSpPr>
        <p:spPr bwMode="auto">
          <a:xfrm>
            <a:off x="5888038" y="2624186"/>
            <a:ext cx="15875" cy="20638"/>
          </a:xfrm>
          <a:custGeom>
            <a:avLst/>
            <a:gdLst>
              <a:gd name="T0" fmla="*/ 4 w 7"/>
              <a:gd name="T1" fmla="*/ 0 h 9"/>
              <a:gd name="T2" fmla="*/ 1 w 7"/>
              <a:gd name="T3" fmla="*/ 8 h 9"/>
              <a:gd name="T4" fmla="*/ 7 w 7"/>
              <a:gd name="T5" fmla="*/ 9 h 9"/>
              <a:gd name="T6" fmla="*/ 4 w 7"/>
              <a:gd name="T7" fmla="*/ 1 h 9"/>
              <a:gd name="T8" fmla="*/ 4 w 7"/>
              <a:gd name="T9" fmla="*/ 0 h 9"/>
            </a:gdLst>
            <a:ahLst/>
            <a:cxnLst>
              <a:cxn ang="0">
                <a:pos x="T0" y="T1"/>
              </a:cxn>
              <a:cxn ang="0">
                <a:pos x="T2" y="T3"/>
              </a:cxn>
              <a:cxn ang="0">
                <a:pos x="T4" y="T5"/>
              </a:cxn>
              <a:cxn ang="0">
                <a:pos x="T6" y="T7"/>
              </a:cxn>
              <a:cxn ang="0">
                <a:pos x="T8" y="T9"/>
              </a:cxn>
            </a:cxnLst>
            <a:rect l="0" t="0" r="r" b="b"/>
            <a:pathLst>
              <a:path w="7" h="9">
                <a:moveTo>
                  <a:pt x="4" y="0"/>
                </a:moveTo>
                <a:cubicBezTo>
                  <a:pt x="2" y="1"/>
                  <a:pt x="0" y="3"/>
                  <a:pt x="1" y="8"/>
                </a:cubicBezTo>
                <a:cubicBezTo>
                  <a:pt x="2" y="8"/>
                  <a:pt x="5" y="8"/>
                  <a:pt x="7" y="9"/>
                </a:cubicBezTo>
                <a:cubicBezTo>
                  <a:pt x="6" y="4"/>
                  <a:pt x="4" y="2"/>
                  <a:pt x="4" y="1"/>
                </a:cubicBezTo>
                <a:cubicBezTo>
                  <a:pt x="4" y="1"/>
                  <a:pt x="4" y="1"/>
                  <a:pt x="4" y="0"/>
                </a:cubicBezTo>
                <a:close/>
              </a:path>
            </a:pathLst>
          </a:cu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442" name="Freeform 254">
            <a:extLst>
              <a:ext uri="{FF2B5EF4-FFF2-40B4-BE49-F238E27FC236}">
                <a16:creationId xmlns:a16="http://schemas.microsoft.com/office/drawing/2014/main" id="{A5A7EC84-A75F-5E49-97AA-FB3F585091EC}"/>
              </a:ext>
            </a:extLst>
          </p:cNvPr>
          <p:cNvSpPr>
            <a:spLocks/>
          </p:cNvSpPr>
          <p:nvPr/>
        </p:nvSpPr>
        <p:spPr bwMode="auto">
          <a:xfrm>
            <a:off x="6307138" y="2667049"/>
            <a:ext cx="61913" cy="77788"/>
          </a:xfrm>
          <a:custGeom>
            <a:avLst/>
            <a:gdLst>
              <a:gd name="T0" fmla="*/ 20 w 28"/>
              <a:gd name="T1" fmla="*/ 9 h 35"/>
              <a:gd name="T2" fmla="*/ 14 w 28"/>
              <a:gd name="T3" fmla="*/ 4 h 35"/>
              <a:gd name="T4" fmla="*/ 6 w 28"/>
              <a:gd name="T5" fmla="*/ 0 h 35"/>
              <a:gd name="T6" fmla="*/ 0 w 28"/>
              <a:gd name="T7" fmla="*/ 2 h 35"/>
              <a:gd name="T8" fmla="*/ 6 w 28"/>
              <a:gd name="T9" fmla="*/ 12 h 35"/>
              <a:gd name="T10" fmla="*/ 12 w 28"/>
              <a:gd name="T11" fmla="*/ 25 h 35"/>
              <a:gd name="T12" fmla="*/ 13 w 28"/>
              <a:gd name="T13" fmla="*/ 35 h 35"/>
              <a:gd name="T14" fmla="*/ 18 w 28"/>
              <a:gd name="T15" fmla="*/ 27 h 35"/>
              <a:gd name="T16" fmla="*/ 22 w 28"/>
              <a:gd name="T17" fmla="*/ 23 h 35"/>
              <a:gd name="T18" fmla="*/ 28 w 28"/>
              <a:gd name="T19" fmla="*/ 24 h 35"/>
              <a:gd name="T20" fmla="*/ 26 w 28"/>
              <a:gd name="T21" fmla="*/ 18 h 35"/>
              <a:gd name="T22" fmla="*/ 20 w 28"/>
              <a:gd name="T23" fmla="*/ 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35">
                <a:moveTo>
                  <a:pt x="20" y="9"/>
                </a:moveTo>
                <a:cubicBezTo>
                  <a:pt x="19" y="6"/>
                  <a:pt x="16" y="4"/>
                  <a:pt x="14" y="4"/>
                </a:cubicBezTo>
                <a:cubicBezTo>
                  <a:pt x="12" y="4"/>
                  <a:pt x="9" y="0"/>
                  <a:pt x="6" y="0"/>
                </a:cubicBezTo>
                <a:cubicBezTo>
                  <a:pt x="5" y="0"/>
                  <a:pt x="2" y="1"/>
                  <a:pt x="0" y="2"/>
                </a:cubicBezTo>
                <a:cubicBezTo>
                  <a:pt x="2" y="6"/>
                  <a:pt x="5" y="11"/>
                  <a:pt x="6" y="12"/>
                </a:cubicBezTo>
                <a:cubicBezTo>
                  <a:pt x="8" y="15"/>
                  <a:pt x="14" y="23"/>
                  <a:pt x="12" y="25"/>
                </a:cubicBezTo>
                <a:cubicBezTo>
                  <a:pt x="10" y="27"/>
                  <a:pt x="11" y="33"/>
                  <a:pt x="13" y="35"/>
                </a:cubicBezTo>
                <a:cubicBezTo>
                  <a:pt x="14" y="34"/>
                  <a:pt x="18" y="29"/>
                  <a:pt x="18" y="27"/>
                </a:cubicBezTo>
                <a:cubicBezTo>
                  <a:pt x="18" y="26"/>
                  <a:pt x="19" y="22"/>
                  <a:pt x="22" y="23"/>
                </a:cubicBezTo>
                <a:cubicBezTo>
                  <a:pt x="25" y="24"/>
                  <a:pt x="28" y="25"/>
                  <a:pt x="28" y="24"/>
                </a:cubicBezTo>
                <a:cubicBezTo>
                  <a:pt x="28" y="23"/>
                  <a:pt x="27" y="20"/>
                  <a:pt x="26" y="18"/>
                </a:cubicBezTo>
                <a:cubicBezTo>
                  <a:pt x="25" y="17"/>
                  <a:pt x="21" y="13"/>
                  <a:pt x="20" y="9"/>
                </a:cubicBezTo>
                <a:close/>
              </a:path>
            </a:pathLst>
          </a:cu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480" name="Freeform 292">
            <a:extLst>
              <a:ext uri="{FF2B5EF4-FFF2-40B4-BE49-F238E27FC236}">
                <a16:creationId xmlns:a16="http://schemas.microsoft.com/office/drawing/2014/main" id="{F19C118C-B71D-CD4C-AC46-E0927BD3E9F2}"/>
              </a:ext>
            </a:extLst>
          </p:cNvPr>
          <p:cNvSpPr>
            <a:spLocks noEditPoints="1"/>
          </p:cNvSpPr>
          <p:nvPr/>
        </p:nvSpPr>
        <p:spPr bwMode="auto">
          <a:xfrm>
            <a:off x="4519613" y="4895899"/>
            <a:ext cx="73025" cy="30163"/>
          </a:xfrm>
          <a:custGeom>
            <a:avLst/>
            <a:gdLst>
              <a:gd name="T0" fmla="*/ 31 w 33"/>
              <a:gd name="T1" fmla="*/ 6 h 14"/>
              <a:gd name="T2" fmla="*/ 17 w 33"/>
              <a:gd name="T3" fmla="*/ 13 h 14"/>
              <a:gd name="T4" fmla="*/ 31 w 33"/>
              <a:gd name="T5" fmla="*/ 6 h 14"/>
              <a:gd name="T6" fmla="*/ 15 w 33"/>
              <a:gd name="T7" fmla="*/ 1 h 14"/>
              <a:gd name="T8" fmla="*/ 4 w 33"/>
              <a:gd name="T9" fmla="*/ 12 h 14"/>
              <a:gd name="T10" fmla="*/ 15 w 33"/>
              <a:gd name="T11" fmla="*/ 1 h 14"/>
            </a:gdLst>
            <a:ahLst/>
            <a:cxnLst>
              <a:cxn ang="0">
                <a:pos x="T0" y="T1"/>
              </a:cxn>
              <a:cxn ang="0">
                <a:pos x="T2" y="T3"/>
              </a:cxn>
              <a:cxn ang="0">
                <a:pos x="T4" y="T5"/>
              </a:cxn>
              <a:cxn ang="0">
                <a:pos x="T6" y="T7"/>
              </a:cxn>
              <a:cxn ang="0">
                <a:pos x="T8" y="T9"/>
              </a:cxn>
              <a:cxn ang="0">
                <a:pos x="T10" y="T11"/>
              </a:cxn>
            </a:cxnLst>
            <a:rect l="0" t="0" r="r" b="b"/>
            <a:pathLst>
              <a:path w="33" h="14">
                <a:moveTo>
                  <a:pt x="31" y="6"/>
                </a:moveTo>
                <a:cubicBezTo>
                  <a:pt x="28" y="0"/>
                  <a:pt x="13" y="11"/>
                  <a:pt x="17" y="13"/>
                </a:cubicBezTo>
                <a:cubicBezTo>
                  <a:pt x="20" y="14"/>
                  <a:pt x="33" y="9"/>
                  <a:pt x="31" y="6"/>
                </a:cubicBezTo>
                <a:close/>
                <a:moveTo>
                  <a:pt x="15" y="1"/>
                </a:moveTo>
                <a:cubicBezTo>
                  <a:pt x="10" y="1"/>
                  <a:pt x="0" y="10"/>
                  <a:pt x="4" y="12"/>
                </a:cubicBezTo>
                <a:cubicBezTo>
                  <a:pt x="9" y="14"/>
                  <a:pt x="19" y="2"/>
                  <a:pt x="15" y="1"/>
                </a:cubicBezTo>
                <a:close/>
              </a:path>
            </a:pathLst>
          </a:cu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482" name="Freeform 294">
            <a:extLst>
              <a:ext uri="{FF2B5EF4-FFF2-40B4-BE49-F238E27FC236}">
                <a16:creationId xmlns:a16="http://schemas.microsoft.com/office/drawing/2014/main" id="{81CAE30E-E1D6-FA4F-AAB8-CF8E39DFB68F}"/>
              </a:ext>
            </a:extLst>
          </p:cNvPr>
          <p:cNvSpPr>
            <a:spLocks/>
          </p:cNvSpPr>
          <p:nvPr/>
        </p:nvSpPr>
        <p:spPr bwMode="auto">
          <a:xfrm>
            <a:off x="4995863" y="4975274"/>
            <a:ext cx="49213" cy="36513"/>
          </a:xfrm>
          <a:custGeom>
            <a:avLst/>
            <a:gdLst>
              <a:gd name="T0" fmla="*/ 0 w 22"/>
              <a:gd name="T1" fmla="*/ 2 h 16"/>
              <a:gd name="T2" fmla="*/ 8 w 22"/>
              <a:gd name="T3" fmla="*/ 7 h 16"/>
              <a:gd name="T4" fmla="*/ 19 w 22"/>
              <a:gd name="T5" fmla="*/ 10 h 16"/>
              <a:gd name="T6" fmla="*/ 0 w 22"/>
              <a:gd name="T7" fmla="*/ 2 h 16"/>
            </a:gdLst>
            <a:ahLst/>
            <a:cxnLst>
              <a:cxn ang="0">
                <a:pos x="T0" y="T1"/>
              </a:cxn>
              <a:cxn ang="0">
                <a:pos x="T2" y="T3"/>
              </a:cxn>
              <a:cxn ang="0">
                <a:pos x="T4" y="T5"/>
              </a:cxn>
              <a:cxn ang="0">
                <a:pos x="T6" y="T7"/>
              </a:cxn>
            </a:cxnLst>
            <a:rect l="0" t="0" r="r" b="b"/>
            <a:pathLst>
              <a:path w="22" h="16">
                <a:moveTo>
                  <a:pt x="0" y="2"/>
                </a:moveTo>
                <a:cubicBezTo>
                  <a:pt x="1" y="5"/>
                  <a:pt x="5" y="4"/>
                  <a:pt x="8" y="7"/>
                </a:cubicBezTo>
                <a:cubicBezTo>
                  <a:pt x="12" y="10"/>
                  <a:pt x="15" y="16"/>
                  <a:pt x="19" y="10"/>
                </a:cubicBezTo>
                <a:cubicBezTo>
                  <a:pt x="22" y="5"/>
                  <a:pt x="0" y="0"/>
                  <a:pt x="0" y="2"/>
                </a:cubicBezTo>
                <a:close/>
              </a:path>
            </a:pathLst>
          </a:cu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484" name="Freeform 296">
            <a:extLst>
              <a:ext uri="{FF2B5EF4-FFF2-40B4-BE49-F238E27FC236}">
                <a16:creationId xmlns:a16="http://schemas.microsoft.com/office/drawing/2014/main" id="{4956D2EC-BE3E-F648-B077-B424BCFD2D93}"/>
              </a:ext>
            </a:extLst>
          </p:cNvPr>
          <p:cNvSpPr>
            <a:spLocks noEditPoints="1"/>
          </p:cNvSpPr>
          <p:nvPr/>
        </p:nvSpPr>
        <p:spPr bwMode="auto">
          <a:xfrm>
            <a:off x="2351088" y="1962199"/>
            <a:ext cx="2054225" cy="1398588"/>
          </a:xfrm>
          <a:custGeom>
            <a:avLst/>
            <a:gdLst>
              <a:gd name="T0" fmla="*/ 283 w 928"/>
              <a:gd name="T1" fmla="*/ 186 h 630"/>
              <a:gd name="T2" fmla="*/ 247 w 928"/>
              <a:gd name="T3" fmla="*/ 28 h 630"/>
              <a:gd name="T4" fmla="*/ 150 w 928"/>
              <a:gd name="T5" fmla="*/ 16 h 630"/>
              <a:gd name="T6" fmla="*/ 109 w 928"/>
              <a:gd name="T7" fmla="*/ 8 h 630"/>
              <a:gd name="T8" fmla="*/ 75 w 928"/>
              <a:gd name="T9" fmla="*/ 17 h 630"/>
              <a:gd name="T10" fmla="*/ 15 w 928"/>
              <a:gd name="T11" fmla="*/ 47 h 630"/>
              <a:gd name="T12" fmla="*/ 57 w 928"/>
              <a:gd name="T13" fmla="*/ 83 h 630"/>
              <a:gd name="T14" fmla="*/ 13 w 928"/>
              <a:gd name="T15" fmla="*/ 85 h 630"/>
              <a:gd name="T16" fmla="*/ 47 w 928"/>
              <a:gd name="T17" fmla="*/ 110 h 630"/>
              <a:gd name="T18" fmla="*/ 34 w 928"/>
              <a:gd name="T19" fmla="*/ 128 h 630"/>
              <a:gd name="T20" fmla="*/ 36 w 928"/>
              <a:gd name="T21" fmla="*/ 177 h 630"/>
              <a:gd name="T22" fmla="*/ 77 w 928"/>
              <a:gd name="T23" fmla="*/ 190 h 630"/>
              <a:gd name="T24" fmla="*/ 82 w 928"/>
              <a:gd name="T25" fmla="*/ 217 h 630"/>
              <a:gd name="T26" fmla="*/ 68 w 928"/>
              <a:gd name="T27" fmla="*/ 232 h 630"/>
              <a:gd name="T28" fmla="*/ 118 w 928"/>
              <a:gd name="T29" fmla="*/ 202 h 630"/>
              <a:gd name="T30" fmla="*/ 139 w 928"/>
              <a:gd name="T31" fmla="*/ 172 h 630"/>
              <a:gd name="T32" fmla="*/ 154 w 928"/>
              <a:gd name="T33" fmla="*/ 162 h 630"/>
              <a:gd name="T34" fmla="*/ 183 w 928"/>
              <a:gd name="T35" fmla="*/ 174 h 630"/>
              <a:gd name="T36" fmla="*/ 201 w 928"/>
              <a:gd name="T37" fmla="*/ 163 h 630"/>
              <a:gd name="T38" fmla="*/ 223 w 928"/>
              <a:gd name="T39" fmla="*/ 172 h 630"/>
              <a:gd name="T40" fmla="*/ 275 w 928"/>
              <a:gd name="T41" fmla="*/ 187 h 630"/>
              <a:gd name="T42" fmla="*/ 304 w 928"/>
              <a:gd name="T43" fmla="*/ 200 h 630"/>
              <a:gd name="T44" fmla="*/ 304 w 928"/>
              <a:gd name="T45" fmla="*/ 211 h 630"/>
              <a:gd name="T46" fmla="*/ 315 w 928"/>
              <a:gd name="T47" fmla="*/ 212 h 630"/>
              <a:gd name="T48" fmla="*/ 324 w 928"/>
              <a:gd name="T49" fmla="*/ 222 h 630"/>
              <a:gd name="T50" fmla="*/ 320 w 928"/>
              <a:gd name="T51" fmla="*/ 242 h 630"/>
              <a:gd name="T52" fmla="*/ 340 w 928"/>
              <a:gd name="T53" fmla="*/ 242 h 630"/>
              <a:gd name="T54" fmla="*/ 12 w 928"/>
              <a:gd name="T55" fmla="*/ 253 h 630"/>
              <a:gd name="T56" fmla="*/ 144 w 928"/>
              <a:gd name="T57" fmla="*/ 194 h 630"/>
              <a:gd name="T58" fmla="*/ 143 w 928"/>
              <a:gd name="T59" fmla="*/ 207 h 630"/>
              <a:gd name="T60" fmla="*/ 19 w 928"/>
              <a:gd name="T61" fmla="*/ 177 h 630"/>
              <a:gd name="T62" fmla="*/ 113 w 928"/>
              <a:gd name="T63" fmla="*/ 617 h 630"/>
              <a:gd name="T64" fmla="*/ 75 w 928"/>
              <a:gd name="T65" fmla="*/ 599 h 630"/>
              <a:gd name="T66" fmla="*/ 897 w 928"/>
              <a:gd name="T67" fmla="*/ 347 h 630"/>
              <a:gd name="T68" fmla="*/ 817 w 928"/>
              <a:gd name="T69" fmla="*/ 378 h 630"/>
              <a:gd name="T70" fmla="*/ 786 w 928"/>
              <a:gd name="T71" fmla="*/ 390 h 630"/>
              <a:gd name="T72" fmla="*/ 752 w 928"/>
              <a:gd name="T73" fmla="*/ 361 h 630"/>
              <a:gd name="T74" fmla="*/ 771 w 928"/>
              <a:gd name="T75" fmla="*/ 345 h 630"/>
              <a:gd name="T76" fmla="*/ 733 w 928"/>
              <a:gd name="T77" fmla="*/ 336 h 630"/>
              <a:gd name="T78" fmla="*/ 707 w 928"/>
              <a:gd name="T79" fmla="*/ 322 h 630"/>
              <a:gd name="T80" fmla="*/ 669 w 928"/>
              <a:gd name="T81" fmla="*/ 312 h 630"/>
              <a:gd name="T82" fmla="*/ 415 w 928"/>
              <a:gd name="T83" fmla="*/ 323 h 630"/>
              <a:gd name="T84" fmla="*/ 407 w 928"/>
              <a:gd name="T85" fmla="*/ 344 h 630"/>
              <a:gd name="T86" fmla="*/ 408 w 928"/>
              <a:gd name="T87" fmla="*/ 428 h 630"/>
              <a:gd name="T88" fmla="*/ 439 w 928"/>
              <a:gd name="T89" fmla="*/ 472 h 630"/>
              <a:gd name="T90" fmla="*/ 500 w 928"/>
              <a:gd name="T91" fmla="*/ 497 h 630"/>
              <a:gd name="T92" fmla="*/ 583 w 928"/>
              <a:gd name="T93" fmla="*/ 518 h 630"/>
              <a:gd name="T94" fmla="*/ 631 w 928"/>
              <a:gd name="T95" fmla="*/ 549 h 630"/>
              <a:gd name="T96" fmla="*/ 656 w 928"/>
              <a:gd name="T97" fmla="*/ 535 h 630"/>
              <a:gd name="T98" fmla="*/ 690 w 928"/>
              <a:gd name="T99" fmla="*/ 521 h 630"/>
              <a:gd name="T100" fmla="*/ 721 w 928"/>
              <a:gd name="T101" fmla="*/ 524 h 630"/>
              <a:gd name="T102" fmla="*/ 758 w 928"/>
              <a:gd name="T103" fmla="*/ 521 h 630"/>
              <a:gd name="T104" fmla="*/ 790 w 928"/>
              <a:gd name="T105" fmla="*/ 558 h 630"/>
              <a:gd name="T106" fmla="*/ 794 w 928"/>
              <a:gd name="T107" fmla="*/ 511 h 630"/>
              <a:gd name="T108" fmla="*/ 837 w 928"/>
              <a:gd name="T109" fmla="*/ 466 h 630"/>
              <a:gd name="T110" fmla="*/ 841 w 928"/>
              <a:gd name="T111" fmla="*/ 443 h 630"/>
              <a:gd name="T112" fmla="*/ 845 w 928"/>
              <a:gd name="T113" fmla="*/ 440 h 630"/>
              <a:gd name="T114" fmla="*/ 867 w 928"/>
              <a:gd name="T115" fmla="*/ 408 h 630"/>
              <a:gd name="T116" fmla="*/ 891 w 928"/>
              <a:gd name="T117" fmla="*/ 389 h 630"/>
              <a:gd name="T118" fmla="*/ 928 w 928"/>
              <a:gd name="T119" fmla="*/ 359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28" h="630">
                <a:moveTo>
                  <a:pt x="348" y="231"/>
                </a:moveTo>
                <a:cubicBezTo>
                  <a:pt x="350" y="227"/>
                  <a:pt x="350" y="225"/>
                  <a:pt x="340" y="221"/>
                </a:cubicBezTo>
                <a:cubicBezTo>
                  <a:pt x="329" y="217"/>
                  <a:pt x="331" y="214"/>
                  <a:pt x="324" y="202"/>
                </a:cubicBezTo>
                <a:cubicBezTo>
                  <a:pt x="317" y="190"/>
                  <a:pt x="304" y="184"/>
                  <a:pt x="304" y="180"/>
                </a:cubicBezTo>
                <a:cubicBezTo>
                  <a:pt x="304" y="175"/>
                  <a:pt x="291" y="176"/>
                  <a:pt x="291" y="179"/>
                </a:cubicBezTo>
                <a:cubicBezTo>
                  <a:pt x="291" y="183"/>
                  <a:pt x="286" y="184"/>
                  <a:pt x="283" y="186"/>
                </a:cubicBezTo>
                <a:cubicBezTo>
                  <a:pt x="280" y="187"/>
                  <a:pt x="279" y="184"/>
                  <a:pt x="276" y="181"/>
                </a:cubicBezTo>
                <a:cubicBezTo>
                  <a:pt x="273" y="177"/>
                  <a:pt x="267" y="174"/>
                  <a:pt x="267" y="172"/>
                </a:cubicBezTo>
                <a:cubicBezTo>
                  <a:pt x="267" y="170"/>
                  <a:pt x="265" y="165"/>
                  <a:pt x="261" y="167"/>
                </a:cubicBezTo>
                <a:cubicBezTo>
                  <a:pt x="256" y="169"/>
                  <a:pt x="254" y="167"/>
                  <a:pt x="252" y="169"/>
                </a:cubicBezTo>
                <a:cubicBezTo>
                  <a:pt x="251" y="170"/>
                  <a:pt x="247" y="168"/>
                  <a:pt x="247" y="168"/>
                </a:cubicBezTo>
                <a:cubicBezTo>
                  <a:pt x="247" y="28"/>
                  <a:pt x="247" y="28"/>
                  <a:pt x="247" y="28"/>
                </a:cubicBezTo>
                <a:cubicBezTo>
                  <a:pt x="246" y="28"/>
                  <a:pt x="244" y="27"/>
                  <a:pt x="243" y="27"/>
                </a:cubicBezTo>
                <a:cubicBezTo>
                  <a:pt x="237" y="25"/>
                  <a:pt x="229" y="21"/>
                  <a:pt x="224" y="22"/>
                </a:cubicBezTo>
                <a:cubicBezTo>
                  <a:pt x="219" y="23"/>
                  <a:pt x="210" y="24"/>
                  <a:pt x="207" y="22"/>
                </a:cubicBezTo>
                <a:cubicBezTo>
                  <a:pt x="204" y="21"/>
                  <a:pt x="199" y="19"/>
                  <a:pt x="192" y="20"/>
                </a:cubicBezTo>
                <a:cubicBezTo>
                  <a:pt x="186" y="21"/>
                  <a:pt x="181" y="17"/>
                  <a:pt x="173" y="15"/>
                </a:cubicBezTo>
                <a:cubicBezTo>
                  <a:pt x="164" y="13"/>
                  <a:pt x="152" y="15"/>
                  <a:pt x="150" y="16"/>
                </a:cubicBezTo>
                <a:cubicBezTo>
                  <a:pt x="147" y="17"/>
                  <a:pt x="147" y="13"/>
                  <a:pt x="144" y="14"/>
                </a:cubicBezTo>
                <a:cubicBezTo>
                  <a:pt x="140" y="14"/>
                  <a:pt x="143" y="12"/>
                  <a:pt x="141" y="9"/>
                </a:cubicBezTo>
                <a:cubicBezTo>
                  <a:pt x="139" y="6"/>
                  <a:pt x="129" y="9"/>
                  <a:pt x="125" y="9"/>
                </a:cubicBezTo>
                <a:cubicBezTo>
                  <a:pt x="122" y="10"/>
                  <a:pt x="120" y="7"/>
                  <a:pt x="121" y="5"/>
                </a:cubicBezTo>
                <a:cubicBezTo>
                  <a:pt x="121" y="4"/>
                  <a:pt x="117" y="4"/>
                  <a:pt x="116" y="7"/>
                </a:cubicBezTo>
                <a:cubicBezTo>
                  <a:pt x="115" y="9"/>
                  <a:pt x="111" y="10"/>
                  <a:pt x="109" y="8"/>
                </a:cubicBezTo>
                <a:cubicBezTo>
                  <a:pt x="107" y="6"/>
                  <a:pt x="112" y="6"/>
                  <a:pt x="113" y="4"/>
                </a:cubicBezTo>
                <a:cubicBezTo>
                  <a:pt x="113" y="2"/>
                  <a:pt x="107" y="1"/>
                  <a:pt x="105" y="0"/>
                </a:cubicBezTo>
                <a:cubicBezTo>
                  <a:pt x="103" y="0"/>
                  <a:pt x="100" y="2"/>
                  <a:pt x="96" y="6"/>
                </a:cubicBezTo>
                <a:cubicBezTo>
                  <a:pt x="92" y="10"/>
                  <a:pt x="85" y="10"/>
                  <a:pt x="81" y="9"/>
                </a:cubicBezTo>
                <a:cubicBezTo>
                  <a:pt x="78" y="9"/>
                  <a:pt x="73" y="10"/>
                  <a:pt x="73" y="12"/>
                </a:cubicBezTo>
                <a:cubicBezTo>
                  <a:pt x="73" y="14"/>
                  <a:pt x="78" y="14"/>
                  <a:pt x="75" y="17"/>
                </a:cubicBezTo>
                <a:cubicBezTo>
                  <a:pt x="72" y="20"/>
                  <a:pt x="71" y="13"/>
                  <a:pt x="68" y="16"/>
                </a:cubicBezTo>
                <a:cubicBezTo>
                  <a:pt x="65" y="19"/>
                  <a:pt x="57" y="19"/>
                  <a:pt x="55" y="18"/>
                </a:cubicBezTo>
                <a:cubicBezTo>
                  <a:pt x="53" y="18"/>
                  <a:pt x="46" y="25"/>
                  <a:pt x="44" y="27"/>
                </a:cubicBezTo>
                <a:cubicBezTo>
                  <a:pt x="42" y="29"/>
                  <a:pt x="46" y="31"/>
                  <a:pt x="40" y="37"/>
                </a:cubicBezTo>
                <a:cubicBezTo>
                  <a:pt x="35" y="43"/>
                  <a:pt x="20" y="42"/>
                  <a:pt x="17" y="42"/>
                </a:cubicBezTo>
                <a:cubicBezTo>
                  <a:pt x="14" y="42"/>
                  <a:pt x="16" y="45"/>
                  <a:pt x="15" y="47"/>
                </a:cubicBezTo>
                <a:cubicBezTo>
                  <a:pt x="13" y="50"/>
                  <a:pt x="17" y="52"/>
                  <a:pt x="25" y="54"/>
                </a:cubicBezTo>
                <a:cubicBezTo>
                  <a:pt x="33" y="56"/>
                  <a:pt x="39" y="67"/>
                  <a:pt x="40" y="70"/>
                </a:cubicBezTo>
                <a:cubicBezTo>
                  <a:pt x="41" y="72"/>
                  <a:pt x="51" y="69"/>
                  <a:pt x="55" y="70"/>
                </a:cubicBezTo>
                <a:cubicBezTo>
                  <a:pt x="59" y="71"/>
                  <a:pt x="55" y="76"/>
                  <a:pt x="58" y="78"/>
                </a:cubicBezTo>
                <a:cubicBezTo>
                  <a:pt x="62" y="80"/>
                  <a:pt x="67" y="77"/>
                  <a:pt x="68" y="80"/>
                </a:cubicBezTo>
                <a:cubicBezTo>
                  <a:pt x="69" y="83"/>
                  <a:pt x="61" y="80"/>
                  <a:pt x="57" y="83"/>
                </a:cubicBezTo>
                <a:cubicBezTo>
                  <a:pt x="53" y="86"/>
                  <a:pt x="51" y="87"/>
                  <a:pt x="49" y="85"/>
                </a:cubicBezTo>
                <a:cubicBezTo>
                  <a:pt x="48" y="83"/>
                  <a:pt x="41" y="84"/>
                  <a:pt x="38" y="85"/>
                </a:cubicBezTo>
                <a:cubicBezTo>
                  <a:pt x="34" y="85"/>
                  <a:pt x="37" y="81"/>
                  <a:pt x="38" y="79"/>
                </a:cubicBezTo>
                <a:cubicBezTo>
                  <a:pt x="38" y="77"/>
                  <a:pt x="33" y="75"/>
                  <a:pt x="26" y="79"/>
                </a:cubicBezTo>
                <a:cubicBezTo>
                  <a:pt x="20" y="83"/>
                  <a:pt x="22" y="81"/>
                  <a:pt x="21" y="84"/>
                </a:cubicBezTo>
                <a:cubicBezTo>
                  <a:pt x="20" y="87"/>
                  <a:pt x="18" y="83"/>
                  <a:pt x="13" y="85"/>
                </a:cubicBezTo>
                <a:cubicBezTo>
                  <a:pt x="9" y="88"/>
                  <a:pt x="2" y="90"/>
                  <a:pt x="1" y="92"/>
                </a:cubicBezTo>
                <a:cubicBezTo>
                  <a:pt x="0" y="95"/>
                  <a:pt x="10" y="97"/>
                  <a:pt x="14" y="98"/>
                </a:cubicBezTo>
                <a:cubicBezTo>
                  <a:pt x="18" y="98"/>
                  <a:pt x="9" y="101"/>
                  <a:pt x="13" y="102"/>
                </a:cubicBezTo>
                <a:cubicBezTo>
                  <a:pt x="16" y="103"/>
                  <a:pt x="14" y="106"/>
                  <a:pt x="19" y="109"/>
                </a:cubicBezTo>
                <a:cubicBezTo>
                  <a:pt x="25" y="111"/>
                  <a:pt x="36" y="109"/>
                  <a:pt x="39" y="109"/>
                </a:cubicBezTo>
                <a:cubicBezTo>
                  <a:pt x="42" y="109"/>
                  <a:pt x="45" y="112"/>
                  <a:pt x="47" y="110"/>
                </a:cubicBezTo>
                <a:cubicBezTo>
                  <a:pt x="50" y="107"/>
                  <a:pt x="59" y="100"/>
                  <a:pt x="63" y="104"/>
                </a:cubicBezTo>
                <a:cubicBezTo>
                  <a:pt x="68" y="108"/>
                  <a:pt x="58" y="108"/>
                  <a:pt x="61" y="110"/>
                </a:cubicBezTo>
                <a:cubicBezTo>
                  <a:pt x="63" y="113"/>
                  <a:pt x="66" y="119"/>
                  <a:pt x="62" y="123"/>
                </a:cubicBezTo>
                <a:cubicBezTo>
                  <a:pt x="57" y="126"/>
                  <a:pt x="53" y="124"/>
                  <a:pt x="51" y="123"/>
                </a:cubicBezTo>
                <a:cubicBezTo>
                  <a:pt x="48" y="123"/>
                  <a:pt x="50" y="128"/>
                  <a:pt x="46" y="131"/>
                </a:cubicBezTo>
                <a:cubicBezTo>
                  <a:pt x="42" y="134"/>
                  <a:pt x="39" y="128"/>
                  <a:pt x="34" y="128"/>
                </a:cubicBezTo>
                <a:cubicBezTo>
                  <a:pt x="29" y="128"/>
                  <a:pt x="30" y="134"/>
                  <a:pt x="31" y="137"/>
                </a:cubicBezTo>
                <a:cubicBezTo>
                  <a:pt x="31" y="140"/>
                  <a:pt x="23" y="136"/>
                  <a:pt x="21" y="144"/>
                </a:cubicBezTo>
                <a:cubicBezTo>
                  <a:pt x="20" y="151"/>
                  <a:pt x="12" y="145"/>
                  <a:pt x="17" y="152"/>
                </a:cubicBezTo>
                <a:cubicBezTo>
                  <a:pt x="22" y="159"/>
                  <a:pt x="21" y="154"/>
                  <a:pt x="25" y="157"/>
                </a:cubicBezTo>
                <a:cubicBezTo>
                  <a:pt x="29" y="160"/>
                  <a:pt x="21" y="165"/>
                  <a:pt x="25" y="166"/>
                </a:cubicBezTo>
                <a:cubicBezTo>
                  <a:pt x="29" y="167"/>
                  <a:pt x="33" y="174"/>
                  <a:pt x="36" y="177"/>
                </a:cubicBezTo>
                <a:cubicBezTo>
                  <a:pt x="39" y="179"/>
                  <a:pt x="43" y="175"/>
                  <a:pt x="47" y="175"/>
                </a:cubicBezTo>
                <a:cubicBezTo>
                  <a:pt x="51" y="175"/>
                  <a:pt x="49" y="169"/>
                  <a:pt x="52" y="171"/>
                </a:cubicBezTo>
                <a:cubicBezTo>
                  <a:pt x="54" y="173"/>
                  <a:pt x="58" y="180"/>
                  <a:pt x="55" y="181"/>
                </a:cubicBezTo>
                <a:cubicBezTo>
                  <a:pt x="53" y="183"/>
                  <a:pt x="55" y="188"/>
                  <a:pt x="54" y="191"/>
                </a:cubicBezTo>
                <a:cubicBezTo>
                  <a:pt x="54" y="193"/>
                  <a:pt x="64" y="192"/>
                  <a:pt x="64" y="189"/>
                </a:cubicBezTo>
                <a:cubicBezTo>
                  <a:pt x="65" y="187"/>
                  <a:pt x="73" y="186"/>
                  <a:pt x="77" y="190"/>
                </a:cubicBezTo>
                <a:cubicBezTo>
                  <a:pt x="81" y="195"/>
                  <a:pt x="83" y="196"/>
                  <a:pt x="83" y="192"/>
                </a:cubicBezTo>
                <a:cubicBezTo>
                  <a:pt x="83" y="189"/>
                  <a:pt x="86" y="184"/>
                  <a:pt x="86" y="188"/>
                </a:cubicBezTo>
                <a:cubicBezTo>
                  <a:pt x="87" y="191"/>
                  <a:pt x="90" y="191"/>
                  <a:pt x="96" y="189"/>
                </a:cubicBezTo>
                <a:cubicBezTo>
                  <a:pt x="103" y="186"/>
                  <a:pt x="100" y="189"/>
                  <a:pt x="97" y="193"/>
                </a:cubicBezTo>
                <a:cubicBezTo>
                  <a:pt x="92" y="198"/>
                  <a:pt x="97" y="207"/>
                  <a:pt x="93" y="207"/>
                </a:cubicBezTo>
                <a:cubicBezTo>
                  <a:pt x="90" y="208"/>
                  <a:pt x="87" y="216"/>
                  <a:pt x="82" y="217"/>
                </a:cubicBezTo>
                <a:cubicBezTo>
                  <a:pt x="77" y="218"/>
                  <a:pt x="68" y="228"/>
                  <a:pt x="67" y="229"/>
                </a:cubicBezTo>
                <a:cubicBezTo>
                  <a:pt x="66" y="231"/>
                  <a:pt x="54" y="226"/>
                  <a:pt x="53" y="231"/>
                </a:cubicBezTo>
                <a:cubicBezTo>
                  <a:pt x="51" y="235"/>
                  <a:pt x="44" y="239"/>
                  <a:pt x="46" y="241"/>
                </a:cubicBezTo>
                <a:cubicBezTo>
                  <a:pt x="47" y="242"/>
                  <a:pt x="57" y="237"/>
                  <a:pt x="57" y="235"/>
                </a:cubicBezTo>
                <a:cubicBezTo>
                  <a:pt x="57" y="232"/>
                  <a:pt x="59" y="233"/>
                  <a:pt x="60" y="235"/>
                </a:cubicBezTo>
                <a:cubicBezTo>
                  <a:pt x="62" y="236"/>
                  <a:pt x="66" y="234"/>
                  <a:pt x="68" y="232"/>
                </a:cubicBezTo>
                <a:cubicBezTo>
                  <a:pt x="69" y="230"/>
                  <a:pt x="73" y="231"/>
                  <a:pt x="74" y="231"/>
                </a:cubicBezTo>
                <a:cubicBezTo>
                  <a:pt x="76" y="231"/>
                  <a:pt x="77" y="229"/>
                  <a:pt x="82" y="228"/>
                </a:cubicBezTo>
                <a:cubicBezTo>
                  <a:pt x="88" y="227"/>
                  <a:pt x="87" y="225"/>
                  <a:pt x="88" y="223"/>
                </a:cubicBezTo>
                <a:cubicBezTo>
                  <a:pt x="89" y="220"/>
                  <a:pt x="102" y="214"/>
                  <a:pt x="105" y="213"/>
                </a:cubicBezTo>
                <a:cubicBezTo>
                  <a:pt x="107" y="212"/>
                  <a:pt x="106" y="208"/>
                  <a:pt x="108" y="208"/>
                </a:cubicBezTo>
                <a:cubicBezTo>
                  <a:pt x="111" y="208"/>
                  <a:pt x="115" y="205"/>
                  <a:pt x="118" y="202"/>
                </a:cubicBezTo>
                <a:cubicBezTo>
                  <a:pt x="122" y="199"/>
                  <a:pt x="123" y="200"/>
                  <a:pt x="125" y="199"/>
                </a:cubicBezTo>
                <a:cubicBezTo>
                  <a:pt x="128" y="198"/>
                  <a:pt x="126" y="193"/>
                  <a:pt x="128" y="193"/>
                </a:cubicBezTo>
                <a:cubicBezTo>
                  <a:pt x="131" y="192"/>
                  <a:pt x="133" y="190"/>
                  <a:pt x="133" y="188"/>
                </a:cubicBezTo>
                <a:cubicBezTo>
                  <a:pt x="133" y="186"/>
                  <a:pt x="126" y="186"/>
                  <a:pt x="126" y="184"/>
                </a:cubicBezTo>
                <a:cubicBezTo>
                  <a:pt x="125" y="183"/>
                  <a:pt x="131" y="178"/>
                  <a:pt x="133" y="178"/>
                </a:cubicBezTo>
                <a:cubicBezTo>
                  <a:pt x="135" y="178"/>
                  <a:pt x="139" y="176"/>
                  <a:pt x="139" y="172"/>
                </a:cubicBezTo>
                <a:cubicBezTo>
                  <a:pt x="140" y="169"/>
                  <a:pt x="143" y="168"/>
                  <a:pt x="145" y="166"/>
                </a:cubicBezTo>
                <a:cubicBezTo>
                  <a:pt x="148" y="163"/>
                  <a:pt x="147" y="160"/>
                  <a:pt x="150" y="160"/>
                </a:cubicBezTo>
                <a:cubicBezTo>
                  <a:pt x="153" y="160"/>
                  <a:pt x="155" y="156"/>
                  <a:pt x="158" y="155"/>
                </a:cubicBezTo>
                <a:cubicBezTo>
                  <a:pt x="161" y="153"/>
                  <a:pt x="158" y="157"/>
                  <a:pt x="163" y="157"/>
                </a:cubicBezTo>
                <a:cubicBezTo>
                  <a:pt x="169" y="157"/>
                  <a:pt x="168" y="162"/>
                  <a:pt x="164" y="160"/>
                </a:cubicBezTo>
                <a:cubicBezTo>
                  <a:pt x="160" y="159"/>
                  <a:pt x="158" y="159"/>
                  <a:pt x="154" y="162"/>
                </a:cubicBezTo>
                <a:cubicBezTo>
                  <a:pt x="150" y="166"/>
                  <a:pt x="153" y="167"/>
                  <a:pt x="150" y="171"/>
                </a:cubicBezTo>
                <a:cubicBezTo>
                  <a:pt x="148" y="174"/>
                  <a:pt x="147" y="177"/>
                  <a:pt x="151" y="177"/>
                </a:cubicBezTo>
                <a:cubicBezTo>
                  <a:pt x="155" y="178"/>
                  <a:pt x="151" y="180"/>
                  <a:pt x="148" y="181"/>
                </a:cubicBezTo>
                <a:cubicBezTo>
                  <a:pt x="144" y="182"/>
                  <a:pt x="147" y="184"/>
                  <a:pt x="151" y="184"/>
                </a:cubicBezTo>
                <a:cubicBezTo>
                  <a:pt x="156" y="184"/>
                  <a:pt x="163" y="178"/>
                  <a:pt x="170" y="174"/>
                </a:cubicBezTo>
                <a:cubicBezTo>
                  <a:pt x="176" y="171"/>
                  <a:pt x="181" y="174"/>
                  <a:pt x="183" y="174"/>
                </a:cubicBezTo>
                <a:cubicBezTo>
                  <a:pt x="184" y="173"/>
                  <a:pt x="181" y="170"/>
                  <a:pt x="183" y="169"/>
                </a:cubicBezTo>
                <a:cubicBezTo>
                  <a:pt x="185" y="168"/>
                  <a:pt x="180" y="167"/>
                  <a:pt x="179" y="164"/>
                </a:cubicBezTo>
                <a:cubicBezTo>
                  <a:pt x="177" y="160"/>
                  <a:pt x="181" y="162"/>
                  <a:pt x="182" y="159"/>
                </a:cubicBezTo>
                <a:cubicBezTo>
                  <a:pt x="183" y="156"/>
                  <a:pt x="185" y="157"/>
                  <a:pt x="187" y="159"/>
                </a:cubicBezTo>
                <a:cubicBezTo>
                  <a:pt x="189" y="160"/>
                  <a:pt x="192" y="157"/>
                  <a:pt x="194" y="161"/>
                </a:cubicBezTo>
                <a:cubicBezTo>
                  <a:pt x="195" y="165"/>
                  <a:pt x="197" y="160"/>
                  <a:pt x="201" y="163"/>
                </a:cubicBezTo>
                <a:cubicBezTo>
                  <a:pt x="204" y="165"/>
                  <a:pt x="200" y="165"/>
                  <a:pt x="197" y="166"/>
                </a:cubicBezTo>
                <a:cubicBezTo>
                  <a:pt x="193" y="167"/>
                  <a:pt x="195" y="171"/>
                  <a:pt x="198" y="169"/>
                </a:cubicBezTo>
                <a:cubicBezTo>
                  <a:pt x="200" y="167"/>
                  <a:pt x="203" y="165"/>
                  <a:pt x="205" y="168"/>
                </a:cubicBezTo>
                <a:cubicBezTo>
                  <a:pt x="207" y="170"/>
                  <a:pt x="208" y="169"/>
                  <a:pt x="210" y="167"/>
                </a:cubicBezTo>
                <a:cubicBezTo>
                  <a:pt x="212" y="165"/>
                  <a:pt x="212" y="167"/>
                  <a:pt x="212" y="169"/>
                </a:cubicBezTo>
                <a:cubicBezTo>
                  <a:pt x="212" y="170"/>
                  <a:pt x="217" y="171"/>
                  <a:pt x="223" y="172"/>
                </a:cubicBezTo>
                <a:cubicBezTo>
                  <a:pt x="229" y="173"/>
                  <a:pt x="240" y="172"/>
                  <a:pt x="243" y="171"/>
                </a:cubicBezTo>
                <a:cubicBezTo>
                  <a:pt x="245" y="171"/>
                  <a:pt x="244" y="176"/>
                  <a:pt x="251" y="177"/>
                </a:cubicBezTo>
                <a:cubicBezTo>
                  <a:pt x="257" y="178"/>
                  <a:pt x="259" y="171"/>
                  <a:pt x="262" y="173"/>
                </a:cubicBezTo>
                <a:cubicBezTo>
                  <a:pt x="265" y="176"/>
                  <a:pt x="262" y="177"/>
                  <a:pt x="260" y="179"/>
                </a:cubicBezTo>
                <a:cubicBezTo>
                  <a:pt x="258" y="181"/>
                  <a:pt x="262" y="181"/>
                  <a:pt x="264" y="182"/>
                </a:cubicBezTo>
                <a:cubicBezTo>
                  <a:pt x="267" y="183"/>
                  <a:pt x="273" y="185"/>
                  <a:pt x="275" y="187"/>
                </a:cubicBezTo>
                <a:cubicBezTo>
                  <a:pt x="278" y="190"/>
                  <a:pt x="279" y="193"/>
                  <a:pt x="286" y="196"/>
                </a:cubicBezTo>
                <a:cubicBezTo>
                  <a:pt x="292" y="199"/>
                  <a:pt x="286" y="188"/>
                  <a:pt x="291" y="192"/>
                </a:cubicBezTo>
                <a:cubicBezTo>
                  <a:pt x="296" y="195"/>
                  <a:pt x="294" y="192"/>
                  <a:pt x="298" y="195"/>
                </a:cubicBezTo>
                <a:cubicBezTo>
                  <a:pt x="303" y="199"/>
                  <a:pt x="301" y="194"/>
                  <a:pt x="299" y="188"/>
                </a:cubicBezTo>
                <a:cubicBezTo>
                  <a:pt x="297" y="182"/>
                  <a:pt x="301" y="186"/>
                  <a:pt x="303" y="189"/>
                </a:cubicBezTo>
                <a:cubicBezTo>
                  <a:pt x="305" y="191"/>
                  <a:pt x="305" y="197"/>
                  <a:pt x="304" y="200"/>
                </a:cubicBezTo>
                <a:cubicBezTo>
                  <a:pt x="302" y="204"/>
                  <a:pt x="296" y="201"/>
                  <a:pt x="297" y="199"/>
                </a:cubicBezTo>
                <a:cubicBezTo>
                  <a:pt x="297" y="197"/>
                  <a:pt x="291" y="198"/>
                  <a:pt x="291" y="201"/>
                </a:cubicBezTo>
                <a:cubicBezTo>
                  <a:pt x="290" y="204"/>
                  <a:pt x="295" y="209"/>
                  <a:pt x="298" y="210"/>
                </a:cubicBezTo>
                <a:cubicBezTo>
                  <a:pt x="301" y="210"/>
                  <a:pt x="299" y="215"/>
                  <a:pt x="301" y="216"/>
                </a:cubicBezTo>
                <a:cubicBezTo>
                  <a:pt x="304" y="217"/>
                  <a:pt x="304" y="222"/>
                  <a:pt x="305" y="221"/>
                </a:cubicBezTo>
                <a:cubicBezTo>
                  <a:pt x="307" y="220"/>
                  <a:pt x="306" y="214"/>
                  <a:pt x="304" y="211"/>
                </a:cubicBezTo>
                <a:cubicBezTo>
                  <a:pt x="303" y="208"/>
                  <a:pt x="303" y="204"/>
                  <a:pt x="306" y="205"/>
                </a:cubicBezTo>
                <a:cubicBezTo>
                  <a:pt x="308" y="206"/>
                  <a:pt x="306" y="210"/>
                  <a:pt x="307" y="212"/>
                </a:cubicBezTo>
                <a:cubicBezTo>
                  <a:pt x="308" y="213"/>
                  <a:pt x="310" y="210"/>
                  <a:pt x="312" y="209"/>
                </a:cubicBezTo>
                <a:cubicBezTo>
                  <a:pt x="315" y="207"/>
                  <a:pt x="311" y="202"/>
                  <a:pt x="312" y="200"/>
                </a:cubicBezTo>
                <a:cubicBezTo>
                  <a:pt x="313" y="197"/>
                  <a:pt x="317" y="202"/>
                  <a:pt x="318" y="206"/>
                </a:cubicBezTo>
                <a:cubicBezTo>
                  <a:pt x="319" y="210"/>
                  <a:pt x="315" y="210"/>
                  <a:pt x="315" y="212"/>
                </a:cubicBezTo>
                <a:cubicBezTo>
                  <a:pt x="315" y="215"/>
                  <a:pt x="311" y="214"/>
                  <a:pt x="310" y="215"/>
                </a:cubicBezTo>
                <a:cubicBezTo>
                  <a:pt x="308" y="216"/>
                  <a:pt x="309" y="224"/>
                  <a:pt x="311" y="224"/>
                </a:cubicBezTo>
                <a:cubicBezTo>
                  <a:pt x="312" y="225"/>
                  <a:pt x="313" y="218"/>
                  <a:pt x="314" y="221"/>
                </a:cubicBezTo>
                <a:cubicBezTo>
                  <a:pt x="315" y="225"/>
                  <a:pt x="319" y="217"/>
                  <a:pt x="320" y="220"/>
                </a:cubicBezTo>
                <a:cubicBezTo>
                  <a:pt x="321" y="223"/>
                  <a:pt x="326" y="227"/>
                  <a:pt x="328" y="226"/>
                </a:cubicBezTo>
                <a:cubicBezTo>
                  <a:pt x="330" y="225"/>
                  <a:pt x="327" y="222"/>
                  <a:pt x="324" y="222"/>
                </a:cubicBezTo>
                <a:cubicBezTo>
                  <a:pt x="321" y="221"/>
                  <a:pt x="322" y="217"/>
                  <a:pt x="324" y="216"/>
                </a:cubicBezTo>
                <a:cubicBezTo>
                  <a:pt x="327" y="216"/>
                  <a:pt x="332" y="223"/>
                  <a:pt x="332" y="226"/>
                </a:cubicBezTo>
                <a:cubicBezTo>
                  <a:pt x="331" y="228"/>
                  <a:pt x="329" y="228"/>
                  <a:pt x="327" y="230"/>
                </a:cubicBezTo>
                <a:cubicBezTo>
                  <a:pt x="325" y="233"/>
                  <a:pt x="322" y="226"/>
                  <a:pt x="319" y="226"/>
                </a:cubicBezTo>
                <a:cubicBezTo>
                  <a:pt x="316" y="227"/>
                  <a:pt x="319" y="231"/>
                  <a:pt x="320" y="233"/>
                </a:cubicBezTo>
                <a:cubicBezTo>
                  <a:pt x="321" y="236"/>
                  <a:pt x="317" y="240"/>
                  <a:pt x="320" y="242"/>
                </a:cubicBezTo>
                <a:cubicBezTo>
                  <a:pt x="324" y="245"/>
                  <a:pt x="323" y="241"/>
                  <a:pt x="323" y="239"/>
                </a:cubicBezTo>
                <a:cubicBezTo>
                  <a:pt x="324" y="238"/>
                  <a:pt x="327" y="240"/>
                  <a:pt x="328" y="241"/>
                </a:cubicBezTo>
                <a:cubicBezTo>
                  <a:pt x="330" y="243"/>
                  <a:pt x="330" y="238"/>
                  <a:pt x="330" y="236"/>
                </a:cubicBezTo>
                <a:cubicBezTo>
                  <a:pt x="330" y="234"/>
                  <a:pt x="334" y="235"/>
                  <a:pt x="335" y="238"/>
                </a:cubicBezTo>
                <a:cubicBezTo>
                  <a:pt x="337" y="240"/>
                  <a:pt x="337" y="235"/>
                  <a:pt x="339" y="236"/>
                </a:cubicBezTo>
                <a:cubicBezTo>
                  <a:pt x="342" y="236"/>
                  <a:pt x="340" y="240"/>
                  <a:pt x="340" y="242"/>
                </a:cubicBezTo>
                <a:cubicBezTo>
                  <a:pt x="340" y="244"/>
                  <a:pt x="344" y="240"/>
                  <a:pt x="344" y="243"/>
                </a:cubicBezTo>
                <a:cubicBezTo>
                  <a:pt x="344" y="243"/>
                  <a:pt x="344" y="243"/>
                  <a:pt x="344" y="244"/>
                </a:cubicBezTo>
                <a:cubicBezTo>
                  <a:pt x="346" y="242"/>
                  <a:pt x="349" y="240"/>
                  <a:pt x="350" y="239"/>
                </a:cubicBezTo>
                <a:cubicBezTo>
                  <a:pt x="355" y="236"/>
                  <a:pt x="347" y="234"/>
                  <a:pt x="348" y="231"/>
                </a:cubicBezTo>
                <a:close/>
                <a:moveTo>
                  <a:pt x="7" y="260"/>
                </a:moveTo>
                <a:cubicBezTo>
                  <a:pt x="12" y="258"/>
                  <a:pt x="14" y="255"/>
                  <a:pt x="12" y="253"/>
                </a:cubicBezTo>
                <a:cubicBezTo>
                  <a:pt x="10" y="250"/>
                  <a:pt x="3" y="261"/>
                  <a:pt x="7" y="260"/>
                </a:cubicBezTo>
                <a:close/>
                <a:moveTo>
                  <a:pt x="41" y="241"/>
                </a:moveTo>
                <a:cubicBezTo>
                  <a:pt x="37" y="240"/>
                  <a:pt x="25" y="247"/>
                  <a:pt x="29" y="247"/>
                </a:cubicBezTo>
                <a:cubicBezTo>
                  <a:pt x="32" y="248"/>
                  <a:pt x="33" y="245"/>
                  <a:pt x="36" y="245"/>
                </a:cubicBezTo>
                <a:cubicBezTo>
                  <a:pt x="39" y="245"/>
                  <a:pt x="46" y="243"/>
                  <a:pt x="41" y="241"/>
                </a:cubicBezTo>
                <a:close/>
                <a:moveTo>
                  <a:pt x="144" y="194"/>
                </a:moveTo>
                <a:cubicBezTo>
                  <a:pt x="144" y="192"/>
                  <a:pt x="141" y="192"/>
                  <a:pt x="137" y="196"/>
                </a:cubicBezTo>
                <a:cubicBezTo>
                  <a:pt x="133" y="201"/>
                  <a:pt x="129" y="204"/>
                  <a:pt x="129" y="206"/>
                </a:cubicBezTo>
                <a:cubicBezTo>
                  <a:pt x="128" y="208"/>
                  <a:pt x="123" y="205"/>
                  <a:pt x="122" y="208"/>
                </a:cubicBezTo>
                <a:cubicBezTo>
                  <a:pt x="120" y="211"/>
                  <a:pt x="123" y="217"/>
                  <a:pt x="126" y="215"/>
                </a:cubicBezTo>
                <a:cubicBezTo>
                  <a:pt x="129" y="213"/>
                  <a:pt x="129" y="215"/>
                  <a:pt x="131" y="215"/>
                </a:cubicBezTo>
                <a:cubicBezTo>
                  <a:pt x="132" y="215"/>
                  <a:pt x="141" y="210"/>
                  <a:pt x="143" y="207"/>
                </a:cubicBezTo>
                <a:cubicBezTo>
                  <a:pt x="144" y="204"/>
                  <a:pt x="139" y="203"/>
                  <a:pt x="139" y="201"/>
                </a:cubicBezTo>
                <a:cubicBezTo>
                  <a:pt x="139" y="199"/>
                  <a:pt x="143" y="199"/>
                  <a:pt x="146" y="198"/>
                </a:cubicBezTo>
                <a:cubicBezTo>
                  <a:pt x="148" y="197"/>
                  <a:pt x="144" y="196"/>
                  <a:pt x="144" y="194"/>
                </a:cubicBezTo>
                <a:close/>
                <a:moveTo>
                  <a:pt x="15" y="170"/>
                </a:moveTo>
                <a:cubicBezTo>
                  <a:pt x="14" y="167"/>
                  <a:pt x="6" y="170"/>
                  <a:pt x="7" y="173"/>
                </a:cubicBezTo>
                <a:cubicBezTo>
                  <a:pt x="8" y="176"/>
                  <a:pt x="16" y="178"/>
                  <a:pt x="19" y="177"/>
                </a:cubicBezTo>
                <a:cubicBezTo>
                  <a:pt x="22" y="176"/>
                  <a:pt x="24" y="172"/>
                  <a:pt x="21" y="170"/>
                </a:cubicBezTo>
                <a:cubicBezTo>
                  <a:pt x="19" y="168"/>
                  <a:pt x="15" y="173"/>
                  <a:pt x="15" y="170"/>
                </a:cubicBezTo>
                <a:close/>
                <a:moveTo>
                  <a:pt x="113" y="617"/>
                </a:moveTo>
                <a:cubicBezTo>
                  <a:pt x="108" y="618"/>
                  <a:pt x="111" y="630"/>
                  <a:pt x="114" y="628"/>
                </a:cubicBezTo>
                <a:cubicBezTo>
                  <a:pt x="116" y="627"/>
                  <a:pt x="119" y="626"/>
                  <a:pt x="120" y="624"/>
                </a:cubicBezTo>
                <a:cubicBezTo>
                  <a:pt x="122" y="622"/>
                  <a:pt x="119" y="616"/>
                  <a:pt x="113" y="617"/>
                </a:cubicBezTo>
                <a:close/>
                <a:moveTo>
                  <a:pt x="107" y="609"/>
                </a:moveTo>
                <a:cubicBezTo>
                  <a:pt x="104" y="610"/>
                  <a:pt x="106" y="615"/>
                  <a:pt x="108" y="614"/>
                </a:cubicBezTo>
                <a:cubicBezTo>
                  <a:pt x="111" y="611"/>
                  <a:pt x="110" y="609"/>
                  <a:pt x="107" y="609"/>
                </a:cubicBezTo>
                <a:close/>
                <a:moveTo>
                  <a:pt x="75" y="599"/>
                </a:moveTo>
                <a:cubicBezTo>
                  <a:pt x="78" y="602"/>
                  <a:pt x="80" y="601"/>
                  <a:pt x="81" y="599"/>
                </a:cubicBezTo>
                <a:cubicBezTo>
                  <a:pt x="81" y="596"/>
                  <a:pt x="72" y="596"/>
                  <a:pt x="75" y="599"/>
                </a:cubicBezTo>
                <a:close/>
                <a:moveTo>
                  <a:pt x="89" y="605"/>
                </a:moveTo>
                <a:cubicBezTo>
                  <a:pt x="91" y="608"/>
                  <a:pt x="94" y="609"/>
                  <a:pt x="95" y="606"/>
                </a:cubicBezTo>
                <a:cubicBezTo>
                  <a:pt x="97" y="603"/>
                  <a:pt x="87" y="602"/>
                  <a:pt x="89" y="605"/>
                </a:cubicBezTo>
                <a:close/>
                <a:moveTo>
                  <a:pt x="921" y="334"/>
                </a:moveTo>
                <a:cubicBezTo>
                  <a:pt x="920" y="331"/>
                  <a:pt x="912" y="333"/>
                  <a:pt x="908" y="330"/>
                </a:cubicBezTo>
                <a:cubicBezTo>
                  <a:pt x="905" y="328"/>
                  <a:pt x="898" y="341"/>
                  <a:pt x="897" y="347"/>
                </a:cubicBezTo>
                <a:cubicBezTo>
                  <a:pt x="895" y="352"/>
                  <a:pt x="885" y="359"/>
                  <a:pt x="885" y="359"/>
                </a:cubicBezTo>
                <a:cubicBezTo>
                  <a:pt x="885" y="359"/>
                  <a:pt x="857" y="359"/>
                  <a:pt x="854" y="359"/>
                </a:cubicBezTo>
                <a:cubicBezTo>
                  <a:pt x="852" y="359"/>
                  <a:pt x="846" y="365"/>
                  <a:pt x="842" y="368"/>
                </a:cubicBezTo>
                <a:cubicBezTo>
                  <a:pt x="842" y="368"/>
                  <a:pt x="842" y="368"/>
                  <a:pt x="842" y="369"/>
                </a:cubicBezTo>
                <a:cubicBezTo>
                  <a:pt x="845" y="374"/>
                  <a:pt x="835" y="377"/>
                  <a:pt x="824" y="377"/>
                </a:cubicBezTo>
                <a:cubicBezTo>
                  <a:pt x="821" y="378"/>
                  <a:pt x="819" y="378"/>
                  <a:pt x="817" y="378"/>
                </a:cubicBezTo>
                <a:cubicBezTo>
                  <a:pt x="817" y="379"/>
                  <a:pt x="818" y="381"/>
                  <a:pt x="818" y="382"/>
                </a:cubicBezTo>
                <a:cubicBezTo>
                  <a:pt x="818" y="382"/>
                  <a:pt x="816" y="383"/>
                  <a:pt x="815" y="384"/>
                </a:cubicBezTo>
                <a:cubicBezTo>
                  <a:pt x="813" y="387"/>
                  <a:pt x="801" y="393"/>
                  <a:pt x="794" y="397"/>
                </a:cubicBezTo>
                <a:cubicBezTo>
                  <a:pt x="786" y="401"/>
                  <a:pt x="776" y="399"/>
                  <a:pt x="776" y="393"/>
                </a:cubicBezTo>
                <a:cubicBezTo>
                  <a:pt x="776" y="387"/>
                  <a:pt x="781" y="388"/>
                  <a:pt x="783" y="391"/>
                </a:cubicBezTo>
                <a:cubicBezTo>
                  <a:pt x="783" y="392"/>
                  <a:pt x="784" y="391"/>
                  <a:pt x="786" y="390"/>
                </a:cubicBezTo>
                <a:cubicBezTo>
                  <a:pt x="784" y="388"/>
                  <a:pt x="784" y="385"/>
                  <a:pt x="785" y="383"/>
                </a:cubicBezTo>
                <a:cubicBezTo>
                  <a:pt x="783" y="382"/>
                  <a:pt x="786" y="373"/>
                  <a:pt x="781" y="371"/>
                </a:cubicBezTo>
                <a:cubicBezTo>
                  <a:pt x="777" y="369"/>
                  <a:pt x="771" y="378"/>
                  <a:pt x="772" y="373"/>
                </a:cubicBezTo>
                <a:cubicBezTo>
                  <a:pt x="773" y="367"/>
                  <a:pt x="780" y="363"/>
                  <a:pt x="775" y="356"/>
                </a:cubicBezTo>
                <a:cubicBezTo>
                  <a:pt x="771" y="349"/>
                  <a:pt x="763" y="349"/>
                  <a:pt x="761" y="354"/>
                </a:cubicBezTo>
                <a:cubicBezTo>
                  <a:pt x="760" y="360"/>
                  <a:pt x="754" y="357"/>
                  <a:pt x="752" y="361"/>
                </a:cubicBezTo>
                <a:cubicBezTo>
                  <a:pt x="750" y="365"/>
                  <a:pt x="748" y="374"/>
                  <a:pt x="749" y="381"/>
                </a:cubicBezTo>
                <a:cubicBezTo>
                  <a:pt x="751" y="387"/>
                  <a:pt x="749" y="390"/>
                  <a:pt x="743" y="394"/>
                </a:cubicBezTo>
                <a:cubicBezTo>
                  <a:pt x="737" y="398"/>
                  <a:pt x="734" y="389"/>
                  <a:pt x="736" y="377"/>
                </a:cubicBezTo>
                <a:cubicBezTo>
                  <a:pt x="738" y="369"/>
                  <a:pt x="742" y="361"/>
                  <a:pt x="738" y="361"/>
                </a:cubicBezTo>
                <a:cubicBezTo>
                  <a:pt x="734" y="361"/>
                  <a:pt x="743" y="351"/>
                  <a:pt x="752" y="349"/>
                </a:cubicBezTo>
                <a:cubicBezTo>
                  <a:pt x="760" y="347"/>
                  <a:pt x="771" y="348"/>
                  <a:pt x="771" y="345"/>
                </a:cubicBezTo>
                <a:cubicBezTo>
                  <a:pt x="771" y="345"/>
                  <a:pt x="771" y="345"/>
                  <a:pt x="772" y="344"/>
                </a:cubicBezTo>
                <a:cubicBezTo>
                  <a:pt x="770" y="343"/>
                  <a:pt x="768" y="342"/>
                  <a:pt x="767" y="341"/>
                </a:cubicBezTo>
                <a:cubicBezTo>
                  <a:pt x="767" y="341"/>
                  <a:pt x="766" y="342"/>
                  <a:pt x="766" y="342"/>
                </a:cubicBezTo>
                <a:cubicBezTo>
                  <a:pt x="762" y="345"/>
                  <a:pt x="763" y="339"/>
                  <a:pt x="757" y="339"/>
                </a:cubicBezTo>
                <a:cubicBezTo>
                  <a:pt x="751" y="339"/>
                  <a:pt x="745" y="344"/>
                  <a:pt x="740" y="342"/>
                </a:cubicBezTo>
                <a:cubicBezTo>
                  <a:pt x="735" y="339"/>
                  <a:pt x="738" y="336"/>
                  <a:pt x="733" y="336"/>
                </a:cubicBezTo>
                <a:cubicBezTo>
                  <a:pt x="729" y="336"/>
                  <a:pt x="737" y="328"/>
                  <a:pt x="730" y="331"/>
                </a:cubicBezTo>
                <a:cubicBezTo>
                  <a:pt x="724" y="335"/>
                  <a:pt x="714" y="344"/>
                  <a:pt x="709" y="340"/>
                </a:cubicBezTo>
                <a:cubicBezTo>
                  <a:pt x="705" y="336"/>
                  <a:pt x="701" y="341"/>
                  <a:pt x="698" y="338"/>
                </a:cubicBezTo>
                <a:cubicBezTo>
                  <a:pt x="694" y="335"/>
                  <a:pt x="709" y="326"/>
                  <a:pt x="716" y="326"/>
                </a:cubicBezTo>
                <a:cubicBezTo>
                  <a:pt x="718" y="326"/>
                  <a:pt x="719" y="325"/>
                  <a:pt x="721" y="324"/>
                </a:cubicBezTo>
                <a:cubicBezTo>
                  <a:pt x="717" y="323"/>
                  <a:pt x="709" y="320"/>
                  <a:pt x="707" y="322"/>
                </a:cubicBezTo>
                <a:cubicBezTo>
                  <a:pt x="705" y="325"/>
                  <a:pt x="702" y="323"/>
                  <a:pt x="700" y="321"/>
                </a:cubicBezTo>
                <a:cubicBezTo>
                  <a:pt x="698" y="319"/>
                  <a:pt x="695" y="322"/>
                  <a:pt x="692" y="318"/>
                </a:cubicBezTo>
                <a:cubicBezTo>
                  <a:pt x="689" y="314"/>
                  <a:pt x="686" y="317"/>
                  <a:pt x="684" y="318"/>
                </a:cubicBezTo>
                <a:cubicBezTo>
                  <a:pt x="682" y="319"/>
                  <a:pt x="679" y="316"/>
                  <a:pt x="676" y="315"/>
                </a:cubicBezTo>
                <a:cubicBezTo>
                  <a:pt x="672" y="314"/>
                  <a:pt x="675" y="310"/>
                  <a:pt x="672" y="308"/>
                </a:cubicBezTo>
                <a:cubicBezTo>
                  <a:pt x="669" y="306"/>
                  <a:pt x="669" y="312"/>
                  <a:pt x="669" y="312"/>
                </a:cubicBezTo>
                <a:cubicBezTo>
                  <a:pt x="417" y="314"/>
                  <a:pt x="417" y="314"/>
                  <a:pt x="417" y="314"/>
                </a:cubicBezTo>
                <a:cubicBezTo>
                  <a:pt x="418" y="314"/>
                  <a:pt x="418" y="314"/>
                  <a:pt x="418" y="315"/>
                </a:cubicBezTo>
                <a:cubicBezTo>
                  <a:pt x="421" y="318"/>
                  <a:pt x="419" y="320"/>
                  <a:pt x="420" y="324"/>
                </a:cubicBezTo>
                <a:cubicBezTo>
                  <a:pt x="421" y="328"/>
                  <a:pt x="420" y="334"/>
                  <a:pt x="417" y="334"/>
                </a:cubicBezTo>
                <a:cubicBezTo>
                  <a:pt x="414" y="334"/>
                  <a:pt x="414" y="330"/>
                  <a:pt x="416" y="329"/>
                </a:cubicBezTo>
                <a:cubicBezTo>
                  <a:pt x="418" y="328"/>
                  <a:pt x="417" y="323"/>
                  <a:pt x="415" y="323"/>
                </a:cubicBezTo>
                <a:cubicBezTo>
                  <a:pt x="413" y="323"/>
                  <a:pt x="413" y="322"/>
                  <a:pt x="413" y="320"/>
                </a:cubicBezTo>
                <a:cubicBezTo>
                  <a:pt x="409" y="321"/>
                  <a:pt x="404" y="321"/>
                  <a:pt x="398" y="320"/>
                </a:cubicBezTo>
                <a:cubicBezTo>
                  <a:pt x="398" y="320"/>
                  <a:pt x="399" y="320"/>
                  <a:pt x="399" y="321"/>
                </a:cubicBezTo>
                <a:cubicBezTo>
                  <a:pt x="399" y="323"/>
                  <a:pt x="400" y="328"/>
                  <a:pt x="403" y="333"/>
                </a:cubicBezTo>
                <a:cubicBezTo>
                  <a:pt x="406" y="337"/>
                  <a:pt x="404" y="340"/>
                  <a:pt x="407" y="341"/>
                </a:cubicBezTo>
                <a:cubicBezTo>
                  <a:pt x="410" y="343"/>
                  <a:pt x="410" y="345"/>
                  <a:pt x="407" y="344"/>
                </a:cubicBezTo>
                <a:cubicBezTo>
                  <a:pt x="404" y="344"/>
                  <a:pt x="406" y="346"/>
                  <a:pt x="405" y="353"/>
                </a:cubicBezTo>
                <a:cubicBezTo>
                  <a:pt x="404" y="359"/>
                  <a:pt x="405" y="371"/>
                  <a:pt x="404" y="375"/>
                </a:cubicBezTo>
                <a:cubicBezTo>
                  <a:pt x="403" y="379"/>
                  <a:pt x="399" y="385"/>
                  <a:pt x="402" y="389"/>
                </a:cubicBezTo>
                <a:cubicBezTo>
                  <a:pt x="404" y="393"/>
                  <a:pt x="406" y="399"/>
                  <a:pt x="405" y="404"/>
                </a:cubicBezTo>
                <a:cubicBezTo>
                  <a:pt x="403" y="409"/>
                  <a:pt x="403" y="412"/>
                  <a:pt x="406" y="416"/>
                </a:cubicBezTo>
                <a:cubicBezTo>
                  <a:pt x="408" y="420"/>
                  <a:pt x="406" y="426"/>
                  <a:pt x="408" y="428"/>
                </a:cubicBezTo>
                <a:cubicBezTo>
                  <a:pt x="411" y="429"/>
                  <a:pt x="413" y="432"/>
                  <a:pt x="415" y="436"/>
                </a:cubicBezTo>
                <a:cubicBezTo>
                  <a:pt x="418" y="439"/>
                  <a:pt x="420" y="437"/>
                  <a:pt x="420" y="441"/>
                </a:cubicBezTo>
                <a:cubicBezTo>
                  <a:pt x="420" y="445"/>
                  <a:pt x="420" y="445"/>
                  <a:pt x="424" y="447"/>
                </a:cubicBezTo>
                <a:cubicBezTo>
                  <a:pt x="427" y="448"/>
                  <a:pt x="425" y="452"/>
                  <a:pt x="425" y="454"/>
                </a:cubicBezTo>
                <a:cubicBezTo>
                  <a:pt x="425" y="456"/>
                  <a:pt x="429" y="459"/>
                  <a:pt x="434" y="464"/>
                </a:cubicBezTo>
                <a:cubicBezTo>
                  <a:pt x="440" y="469"/>
                  <a:pt x="435" y="472"/>
                  <a:pt x="439" y="472"/>
                </a:cubicBezTo>
                <a:cubicBezTo>
                  <a:pt x="443" y="472"/>
                  <a:pt x="447" y="475"/>
                  <a:pt x="450" y="477"/>
                </a:cubicBezTo>
                <a:cubicBezTo>
                  <a:pt x="454" y="480"/>
                  <a:pt x="455" y="478"/>
                  <a:pt x="458" y="479"/>
                </a:cubicBezTo>
                <a:cubicBezTo>
                  <a:pt x="461" y="479"/>
                  <a:pt x="466" y="485"/>
                  <a:pt x="467" y="489"/>
                </a:cubicBezTo>
                <a:cubicBezTo>
                  <a:pt x="467" y="491"/>
                  <a:pt x="468" y="493"/>
                  <a:pt x="469" y="495"/>
                </a:cubicBezTo>
                <a:cubicBezTo>
                  <a:pt x="490" y="492"/>
                  <a:pt x="490" y="492"/>
                  <a:pt x="490" y="492"/>
                </a:cubicBezTo>
                <a:cubicBezTo>
                  <a:pt x="490" y="492"/>
                  <a:pt x="496" y="496"/>
                  <a:pt x="500" y="497"/>
                </a:cubicBezTo>
                <a:cubicBezTo>
                  <a:pt x="503" y="498"/>
                  <a:pt x="523" y="505"/>
                  <a:pt x="523" y="505"/>
                </a:cubicBezTo>
                <a:cubicBezTo>
                  <a:pt x="549" y="505"/>
                  <a:pt x="549" y="505"/>
                  <a:pt x="549" y="505"/>
                </a:cubicBezTo>
                <a:cubicBezTo>
                  <a:pt x="552" y="501"/>
                  <a:pt x="552" y="501"/>
                  <a:pt x="552" y="501"/>
                </a:cubicBezTo>
                <a:cubicBezTo>
                  <a:pt x="567" y="501"/>
                  <a:pt x="567" y="501"/>
                  <a:pt x="567" y="501"/>
                </a:cubicBezTo>
                <a:cubicBezTo>
                  <a:pt x="567" y="501"/>
                  <a:pt x="576" y="510"/>
                  <a:pt x="577" y="511"/>
                </a:cubicBezTo>
                <a:cubicBezTo>
                  <a:pt x="578" y="511"/>
                  <a:pt x="583" y="515"/>
                  <a:pt x="583" y="518"/>
                </a:cubicBezTo>
                <a:cubicBezTo>
                  <a:pt x="583" y="520"/>
                  <a:pt x="584" y="523"/>
                  <a:pt x="586" y="524"/>
                </a:cubicBezTo>
                <a:cubicBezTo>
                  <a:pt x="588" y="525"/>
                  <a:pt x="596" y="529"/>
                  <a:pt x="597" y="529"/>
                </a:cubicBezTo>
                <a:cubicBezTo>
                  <a:pt x="598" y="529"/>
                  <a:pt x="600" y="520"/>
                  <a:pt x="604" y="521"/>
                </a:cubicBezTo>
                <a:cubicBezTo>
                  <a:pt x="608" y="521"/>
                  <a:pt x="618" y="524"/>
                  <a:pt x="620" y="530"/>
                </a:cubicBezTo>
                <a:cubicBezTo>
                  <a:pt x="622" y="536"/>
                  <a:pt x="627" y="541"/>
                  <a:pt x="629" y="542"/>
                </a:cubicBezTo>
                <a:cubicBezTo>
                  <a:pt x="630" y="544"/>
                  <a:pt x="630" y="547"/>
                  <a:pt x="631" y="549"/>
                </a:cubicBezTo>
                <a:cubicBezTo>
                  <a:pt x="632" y="551"/>
                  <a:pt x="632" y="555"/>
                  <a:pt x="633" y="555"/>
                </a:cubicBezTo>
                <a:cubicBezTo>
                  <a:pt x="635" y="555"/>
                  <a:pt x="643" y="560"/>
                  <a:pt x="646" y="559"/>
                </a:cubicBezTo>
                <a:cubicBezTo>
                  <a:pt x="647" y="559"/>
                  <a:pt x="649" y="560"/>
                  <a:pt x="650" y="561"/>
                </a:cubicBezTo>
                <a:cubicBezTo>
                  <a:pt x="650" y="554"/>
                  <a:pt x="643" y="552"/>
                  <a:pt x="647" y="549"/>
                </a:cubicBezTo>
                <a:cubicBezTo>
                  <a:pt x="652" y="545"/>
                  <a:pt x="647" y="542"/>
                  <a:pt x="650" y="540"/>
                </a:cubicBezTo>
                <a:cubicBezTo>
                  <a:pt x="652" y="539"/>
                  <a:pt x="656" y="537"/>
                  <a:pt x="656" y="535"/>
                </a:cubicBezTo>
                <a:cubicBezTo>
                  <a:pt x="656" y="532"/>
                  <a:pt x="659" y="532"/>
                  <a:pt x="662" y="533"/>
                </a:cubicBezTo>
                <a:cubicBezTo>
                  <a:pt x="665" y="533"/>
                  <a:pt x="671" y="527"/>
                  <a:pt x="671" y="525"/>
                </a:cubicBezTo>
                <a:cubicBezTo>
                  <a:pt x="670" y="523"/>
                  <a:pt x="671" y="522"/>
                  <a:pt x="675" y="523"/>
                </a:cubicBezTo>
                <a:cubicBezTo>
                  <a:pt x="679" y="524"/>
                  <a:pt x="678" y="519"/>
                  <a:pt x="681" y="520"/>
                </a:cubicBezTo>
                <a:cubicBezTo>
                  <a:pt x="683" y="520"/>
                  <a:pt x="685" y="522"/>
                  <a:pt x="685" y="520"/>
                </a:cubicBezTo>
                <a:cubicBezTo>
                  <a:pt x="686" y="518"/>
                  <a:pt x="688" y="519"/>
                  <a:pt x="690" y="521"/>
                </a:cubicBezTo>
                <a:cubicBezTo>
                  <a:pt x="692" y="523"/>
                  <a:pt x="697" y="524"/>
                  <a:pt x="697" y="521"/>
                </a:cubicBezTo>
                <a:cubicBezTo>
                  <a:pt x="698" y="518"/>
                  <a:pt x="701" y="521"/>
                  <a:pt x="703" y="524"/>
                </a:cubicBezTo>
                <a:cubicBezTo>
                  <a:pt x="706" y="527"/>
                  <a:pt x="707" y="526"/>
                  <a:pt x="711" y="526"/>
                </a:cubicBezTo>
                <a:cubicBezTo>
                  <a:pt x="715" y="527"/>
                  <a:pt x="715" y="526"/>
                  <a:pt x="715" y="523"/>
                </a:cubicBezTo>
                <a:cubicBezTo>
                  <a:pt x="715" y="521"/>
                  <a:pt x="719" y="528"/>
                  <a:pt x="723" y="529"/>
                </a:cubicBezTo>
                <a:cubicBezTo>
                  <a:pt x="727" y="529"/>
                  <a:pt x="724" y="526"/>
                  <a:pt x="721" y="524"/>
                </a:cubicBezTo>
                <a:cubicBezTo>
                  <a:pt x="718" y="522"/>
                  <a:pt x="722" y="521"/>
                  <a:pt x="719" y="519"/>
                </a:cubicBezTo>
                <a:cubicBezTo>
                  <a:pt x="717" y="517"/>
                  <a:pt x="723" y="515"/>
                  <a:pt x="727" y="515"/>
                </a:cubicBezTo>
                <a:cubicBezTo>
                  <a:pt x="732" y="515"/>
                  <a:pt x="732" y="516"/>
                  <a:pt x="734" y="514"/>
                </a:cubicBezTo>
                <a:cubicBezTo>
                  <a:pt x="736" y="511"/>
                  <a:pt x="738" y="514"/>
                  <a:pt x="738" y="516"/>
                </a:cubicBezTo>
                <a:cubicBezTo>
                  <a:pt x="738" y="518"/>
                  <a:pt x="745" y="515"/>
                  <a:pt x="750" y="515"/>
                </a:cubicBezTo>
                <a:cubicBezTo>
                  <a:pt x="754" y="515"/>
                  <a:pt x="758" y="518"/>
                  <a:pt x="758" y="521"/>
                </a:cubicBezTo>
                <a:cubicBezTo>
                  <a:pt x="759" y="523"/>
                  <a:pt x="761" y="524"/>
                  <a:pt x="764" y="522"/>
                </a:cubicBezTo>
                <a:cubicBezTo>
                  <a:pt x="767" y="519"/>
                  <a:pt x="770" y="516"/>
                  <a:pt x="773" y="519"/>
                </a:cubicBezTo>
                <a:cubicBezTo>
                  <a:pt x="776" y="522"/>
                  <a:pt x="779" y="526"/>
                  <a:pt x="782" y="529"/>
                </a:cubicBezTo>
                <a:cubicBezTo>
                  <a:pt x="786" y="532"/>
                  <a:pt x="780" y="537"/>
                  <a:pt x="782" y="539"/>
                </a:cubicBezTo>
                <a:cubicBezTo>
                  <a:pt x="784" y="542"/>
                  <a:pt x="782" y="546"/>
                  <a:pt x="786" y="548"/>
                </a:cubicBezTo>
                <a:cubicBezTo>
                  <a:pt x="790" y="551"/>
                  <a:pt x="787" y="557"/>
                  <a:pt x="790" y="558"/>
                </a:cubicBezTo>
                <a:cubicBezTo>
                  <a:pt x="793" y="559"/>
                  <a:pt x="796" y="564"/>
                  <a:pt x="796" y="566"/>
                </a:cubicBezTo>
                <a:cubicBezTo>
                  <a:pt x="796" y="568"/>
                  <a:pt x="803" y="570"/>
                  <a:pt x="803" y="567"/>
                </a:cubicBezTo>
                <a:cubicBezTo>
                  <a:pt x="803" y="564"/>
                  <a:pt x="807" y="560"/>
                  <a:pt x="807" y="556"/>
                </a:cubicBezTo>
                <a:cubicBezTo>
                  <a:pt x="807" y="553"/>
                  <a:pt x="805" y="541"/>
                  <a:pt x="802" y="538"/>
                </a:cubicBezTo>
                <a:cubicBezTo>
                  <a:pt x="799" y="534"/>
                  <a:pt x="803" y="533"/>
                  <a:pt x="799" y="529"/>
                </a:cubicBezTo>
                <a:cubicBezTo>
                  <a:pt x="796" y="525"/>
                  <a:pt x="794" y="517"/>
                  <a:pt x="794" y="511"/>
                </a:cubicBezTo>
                <a:cubicBezTo>
                  <a:pt x="794" y="505"/>
                  <a:pt x="802" y="495"/>
                  <a:pt x="805" y="492"/>
                </a:cubicBezTo>
                <a:cubicBezTo>
                  <a:pt x="808" y="489"/>
                  <a:pt x="812" y="491"/>
                  <a:pt x="813" y="488"/>
                </a:cubicBezTo>
                <a:cubicBezTo>
                  <a:pt x="814" y="484"/>
                  <a:pt x="818" y="480"/>
                  <a:pt x="821" y="480"/>
                </a:cubicBezTo>
                <a:cubicBezTo>
                  <a:pt x="823" y="480"/>
                  <a:pt x="826" y="481"/>
                  <a:pt x="826" y="478"/>
                </a:cubicBezTo>
                <a:cubicBezTo>
                  <a:pt x="826" y="476"/>
                  <a:pt x="830" y="472"/>
                  <a:pt x="836" y="472"/>
                </a:cubicBezTo>
                <a:cubicBezTo>
                  <a:pt x="841" y="471"/>
                  <a:pt x="838" y="468"/>
                  <a:pt x="837" y="466"/>
                </a:cubicBezTo>
                <a:cubicBezTo>
                  <a:pt x="835" y="463"/>
                  <a:pt x="838" y="461"/>
                  <a:pt x="839" y="462"/>
                </a:cubicBezTo>
                <a:cubicBezTo>
                  <a:pt x="840" y="464"/>
                  <a:pt x="843" y="464"/>
                  <a:pt x="845" y="463"/>
                </a:cubicBezTo>
                <a:cubicBezTo>
                  <a:pt x="847" y="461"/>
                  <a:pt x="852" y="457"/>
                  <a:pt x="847" y="457"/>
                </a:cubicBezTo>
                <a:cubicBezTo>
                  <a:pt x="843" y="457"/>
                  <a:pt x="842" y="455"/>
                  <a:pt x="844" y="454"/>
                </a:cubicBezTo>
                <a:cubicBezTo>
                  <a:pt x="847" y="453"/>
                  <a:pt x="845" y="448"/>
                  <a:pt x="841" y="448"/>
                </a:cubicBezTo>
                <a:cubicBezTo>
                  <a:pt x="838" y="448"/>
                  <a:pt x="839" y="446"/>
                  <a:pt x="841" y="443"/>
                </a:cubicBezTo>
                <a:cubicBezTo>
                  <a:pt x="843" y="441"/>
                  <a:pt x="838" y="438"/>
                  <a:pt x="835" y="436"/>
                </a:cubicBezTo>
                <a:cubicBezTo>
                  <a:pt x="832" y="434"/>
                  <a:pt x="837" y="433"/>
                  <a:pt x="839" y="433"/>
                </a:cubicBezTo>
                <a:cubicBezTo>
                  <a:pt x="841" y="432"/>
                  <a:pt x="839" y="423"/>
                  <a:pt x="840" y="421"/>
                </a:cubicBezTo>
                <a:cubicBezTo>
                  <a:pt x="841" y="418"/>
                  <a:pt x="845" y="418"/>
                  <a:pt x="843" y="421"/>
                </a:cubicBezTo>
                <a:cubicBezTo>
                  <a:pt x="842" y="423"/>
                  <a:pt x="840" y="426"/>
                  <a:pt x="842" y="430"/>
                </a:cubicBezTo>
                <a:cubicBezTo>
                  <a:pt x="845" y="433"/>
                  <a:pt x="846" y="436"/>
                  <a:pt x="845" y="440"/>
                </a:cubicBezTo>
                <a:cubicBezTo>
                  <a:pt x="844" y="445"/>
                  <a:pt x="846" y="444"/>
                  <a:pt x="849" y="438"/>
                </a:cubicBezTo>
                <a:cubicBezTo>
                  <a:pt x="852" y="432"/>
                  <a:pt x="852" y="426"/>
                  <a:pt x="850" y="426"/>
                </a:cubicBezTo>
                <a:cubicBezTo>
                  <a:pt x="848" y="425"/>
                  <a:pt x="848" y="419"/>
                  <a:pt x="851" y="422"/>
                </a:cubicBezTo>
                <a:cubicBezTo>
                  <a:pt x="853" y="425"/>
                  <a:pt x="854" y="425"/>
                  <a:pt x="857" y="422"/>
                </a:cubicBezTo>
                <a:cubicBezTo>
                  <a:pt x="861" y="418"/>
                  <a:pt x="864" y="412"/>
                  <a:pt x="862" y="410"/>
                </a:cubicBezTo>
                <a:cubicBezTo>
                  <a:pt x="860" y="409"/>
                  <a:pt x="863" y="407"/>
                  <a:pt x="867" y="408"/>
                </a:cubicBezTo>
                <a:cubicBezTo>
                  <a:pt x="871" y="408"/>
                  <a:pt x="880" y="405"/>
                  <a:pt x="880" y="404"/>
                </a:cubicBezTo>
                <a:cubicBezTo>
                  <a:pt x="882" y="400"/>
                  <a:pt x="867" y="406"/>
                  <a:pt x="867" y="404"/>
                </a:cubicBezTo>
                <a:cubicBezTo>
                  <a:pt x="867" y="401"/>
                  <a:pt x="877" y="399"/>
                  <a:pt x="881" y="399"/>
                </a:cubicBezTo>
                <a:cubicBezTo>
                  <a:pt x="886" y="399"/>
                  <a:pt x="884" y="392"/>
                  <a:pt x="886" y="395"/>
                </a:cubicBezTo>
                <a:cubicBezTo>
                  <a:pt x="888" y="398"/>
                  <a:pt x="891" y="397"/>
                  <a:pt x="893" y="396"/>
                </a:cubicBezTo>
                <a:cubicBezTo>
                  <a:pt x="896" y="394"/>
                  <a:pt x="894" y="389"/>
                  <a:pt x="891" y="389"/>
                </a:cubicBezTo>
                <a:cubicBezTo>
                  <a:pt x="888" y="388"/>
                  <a:pt x="893" y="386"/>
                  <a:pt x="892" y="384"/>
                </a:cubicBezTo>
                <a:cubicBezTo>
                  <a:pt x="891" y="382"/>
                  <a:pt x="894" y="375"/>
                  <a:pt x="898" y="374"/>
                </a:cubicBezTo>
                <a:cubicBezTo>
                  <a:pt x="902" y="373"/>
                  <a:pt x="900" y="371"/>
                  <a:pt x="903" y="371"/>
                </a:cubicBezTo>
                <a:cubicBezTo>
                  <a:pt x="907" y="371"/>
                  <a:pt x="907" y="367"/>
                  <a:pt x="910" y="364"/>
                </a:cubicBezTo>
                <a:cubicBezTo>
                  <a:pt x="913" y="361"/>
                  <a:pt x="917" y="369"/>
                  <a:pt x="921" y="365"/>
                </a:cubicBezTo>
                <a:cubicBezTo>
                  <a:pt x="923" y="363"/>
                  <a:pt x="926" y="361"/>
                  <a:pt x="928" y="359"/>
                </a:cubicBezTo>
                <a:cubicBezTo>
                  <a:pt x="918" y="346"/>
                  <a:pt x="921" y="336"/>
                  <a:pt x="921" y="334"/>
                </a:cubicBezTo>
                <a:close/>
              </a:path>
            </a:pathLst>
          </a:custGeom>
          <a:solidFill>
            <a:srgbClr val="A8CEE3"/>
          </a:solidFill>
          <a:ln w="1588" cap="flat">
            <a:solidFill>
              <a:srgbClr val="A8CEE3"/>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492" name="Freeform 304">
            <a:extLst>
              <a:ext uri="{FF2B5EF4-FFF2-40B4-BE49-F238E27FC236}">
                <a16:creationId xmlns:a16="http://schemas.microsoft.com/office/drawing/2014/main" id="{456E45C3-8B09-0941-AE8F-776D66ED0A30}"/>
              </a:ext>
            </a:extLst>
          </p:cNvPr>
          <p:cNvSpPr>
            <a:spLocks noEditPoints="1"/>
          </p:cNvSpPr>
          <p:nvPr/>
        </p:nvSpPr>
        <p:spPr bwMode="auto">
          <a:xfrm>
            <a:off x="8370888" y="2746424"/>
            <a:ext cx="344488" cy="349250"/>
          </a:xfrm>
          <a:custGeom>
            <a:avLst/>
            <a:gdLst>
              <a:gd name="T0" fmla="*/ 138 w 156"/>
              <a:gd name="T1" fmla="*/ 20 h 157"/>
              <a:gd name="T2" fmla="*/ 112 w 156"/>
              <a:gd name="T3" fmla="*/ 8 h 157"/>
              <a:gd name="T4" fmla="*/ 109 w 156"/>
              <a:gd name="T5" fmla="*/ 25 h 157"/>
              <a:gd name="T6" fmla="*/ 98 w 156"/>
              <a:gd name="T7" fmla="*/ 34 h 157"/>
              <a:gd name="T8" fmla="*/ 96 w 156"/>
              <a:gd name="T9" fmla="*/ 46 h 157"/>
              <a:gd name="T10" fmla="*/ 106 w 156"/>
              <a:gd name="T11" fmla="*/ 43 h 157"/>
              <a:gd name="T12" fmla="*/ 108 w 156"/>
              <a:gd name="T13" fmla="*/ 36 h 157"/>
              <a:gd name="T14" fmla="*/ 128 w 156"/>
              <a:gd name="T15" fmla="*/ 37 h 157"/>
              <a:gd name="T16" fmla="*/ 146 w 156"/>
              <a:gd name="T17" fmla="*/ 26 h 157"/>
              <a:gd name="T18" fmla="*/ 147 w 156"/>
              <a:gd name="T19" fmla="*/ 17 h 157"/>
              <a:gd name="T20" fmla="*/ 96 w 156"/>
              <a:gd name="T21" fmla="*/ 67 h 157"/>
              <a:gd name="T22" fmla="*/ 86 w 156"/>
              <a:gd name="T23" fmla="*/ 88 h 157"/>
              <a:gd name="T24" fmla="*/ 72 w 156"/>
              <a:gd name="T25" fmla="*/ 91 h 157"/>
              <a:gd name="T26" fmla="*/ 59 w 156"/>
              <a:gd name="T27" fmla="*/ 108 h 157"/>
              <a:gd name="T28" fmla="*/ 42 w 156"/>
              <a:gd name="T29" fmla="*/ 111 h 157"/>
              <a:gd name="T30" fmla="*/ 15 w 156"/>
              <a:gd name="T31" fmla="*/ 122 h 157"/>
              <a:gd name="T32" fmla="*/ 25 w 156"/>
              <a:gd name="T33" fmla="*/ 125 h 157"/>
              <a:gd name="T34" fmla="*/ 52 w 156"/>
              <a:gd name="T35" fmla="*/ 128 h 157"/>
              <a:gd name="T36" fmla="*/ 66 w 156"/>
              <a:gd name="T37" fmla="*/ 121 h 157"/>
              <a:gd name="T38" fmla="*/ 80 w 156"/>
              <a:gd name="T39" fmla="*/ 119 h 157"/>
              <a:gd name="T40" fmla="*/ 92 w 156"/>
              <a:gd name="T41" fmla="*/ 114 h 157"/>
              <a:gd name="T42" fmla="*/ 103 w 156"/>
              <a:gd name="T43" fmla="*/ 100 h 157"/>
              <a:gd name="T44" fmla="*/ 114 w 156"/>
              <a:gd name="T45" fmla="*/ 76 h 157"/>
              <a:gd name="T46" fmla="*/ 98 w 156"/>
              <a:gd name="T47" fmla="*/ 54 h 157"/>
              <a:gd name="T48" fmla="*/ 30 w 156"/>
              <a:gd name="T49" fmla="*/ 127 h 157"/>
              <a:gd name="T50" fmla="*/ 33 w 156"/>
              <a:gd name="T51" fmla="*/ 137 h 157"/>
              <a:gd name="T52" fmla="*/ 48 w 156"/>
              <a:gd name="T53" fmla="*/ 126 h 157"/>
              <a:gd name="T54" fmla="*/ 20 w 156"/>
              <a:gd name="T55" fmla="*/ 135 h 157"/>
              <a:gd name="T56" fmla="*/ 5 w 156"/>
              <a:gd name="T57" fmla="*/ 132 h 157"/>
              <a:gd name="T58" fmla="*/ 6 w 156"/>
              <a:gd name="T59" fmla="*/ 136 h 157"/>
              <a:gd name="T60" fmla="*/ 11 w 156"/>
              <a:gd name="T61" fmla="*/ 157 h 157"/>
              <a:gd name="T62" fmla="*/ 20 w 156"/>
              <a:gd name="T63" fmla="*/ 135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6" h="157">
                <a:moveTo>
                  <a:pt x="147" y="17"/>
                </a:moveTo>
                <a:cubicBezTo>
                  <a:pt x="146" y="15"/>
                  <a:pt x="142" y="19"/>
                  <a:pt x="138" y="20"/>
                </a:cubicBezTo>
                <a:cubicBezTo>
                  <a:pt x="134" y="20"/>
                  <a:pt x="121" y="10"/>
                  <a:pt x="118" y="5"/>
                </a:cubicBezTo>
                <a:cubicBezTo>
                  <a:pt x="115" y="0"/>
                  <a:pt x="110" y="4"/>
                  <a:pt x="112" y="8"/>
                </a:cubicBezTo>
                <a:cubicBezTo>
                  <a:pt x="115" y="11"/>
                  <a:pt x="112" y="12"/>
                  <a:pt x="112" y="17"/>
                </a:cubicBezTo>
                <a:cubicBezTo>
                  <a:pt x="112" y="22"/>
                  <a:pt x="109" y="22"/>
                  <a:pt x="109" y="25"/>
                </a:cubicBezTo>
                <a:cubicBezTo>
                  <a:pt x="110" y="29"/>
                  <a:pt x="105" y="28"/>
                  <a:pt x="101" y="29"/>
                </a:cubicBezTo>
                <a:cubicBezTo>
                  <a:pt x="98" y="29"/>
                  <a:pt x="102" y="32"/>
                  <a:pt x="98" y="34"/>
                </a:cubicBezTo>
                <a:cubicBezTo>
                  <a:pt x="94" y="36"/>
                  <a:pt x="94" y="38"/>
                  <a:pt x="96" y="39"/>
                </a:cubicBezTo>
                <a:cubicBezTo>
                  <a:pt x="98" y="40"/>
                  <a:pt x="97" y="44"/>
                  <a:pt x="96" y="46"/>
                </a:cubicBezTo>
                <a:cubicBezTo>
                  <a:pt x="96" y="49"/>
                  <a:pt x="99" y="47"/>
                  <a:pt x="101" y="44"/>
                </a:cubicBezTo>
                <a:cubicBezTo>
                  <a:pt x="103" y="42"/>
                  <a:pt x="105" y="46"/>
                  <a:pt x="106" y="43"/>
                </a:cubicBezTo>
                <a:cubicBezTo>
                  <a:pt x="106" y="41"/>
                  <a:pt x="100" y="39"/>
                  <a:pt x="100" y="37"/>
                </a:cubicBezTo>
                <a:cubicBezTo>
                  <a:pt x="101" y="34"/>
                  <a:pt x="105" y="37"/>
                  <a:pt x="108" y="36"/>
                </a:cubicBezTo>
                <a:cubicBezTo>
                  <a:pt x="111" y="34"/>
                  <a:pt x="118" y="36"/>
                  <a:pt x="122" y="39"/>
                </a:cubicBezTo>
                <a:cubicBezTo>
                  <a:pt x="126" y="43"/>
                  <a:pt x="127" y="41"/>
                  <a:pt x="128" y="37"/>
                </a:cubicBezTo>
                <a:cubicBezTo>
                  <a:pt x="129" y="33"/>
                  <a:pt x="135" y="31"/>
                  <a:pt x="141" y="31"/>
                </a:cubicBezTo>
                <a:cubicBezTo>
                  <a:pt x="147" y="31"/>
                  <a:pt x="148" y="28"/>
                  <a:pt x="146" y="26"/>
                </a:cubicBezTo>
                <a:cubicBezTo>
                  <a:pt x="144" y="25"/>
                  <a:pt x="156" y="17"/>
                  <a:pt x="156" y="15"/>
                </a:cubicBezTo>
                <a:cubicBezTo>
                  <a:pt x="155" y="13"/>
                  <a:pt x="149" y="20"/>
                  <a:pt x="147" y="17"/>
                </a:cubicBezTo>
                <a:close/>
                <a:moveTo>
                  <a:pt x="98" y="54"/>
                </a:moveTo>
                <a:cubicBezTo>
                  <a:pt x="95" y="56"/>
                  <a:pt x="93" y="64"/>
                  <a:pt x="96" y="67"/>
                </a:cubicBezTo>
                <a:cubicBezTo>
                  <a:pt x="99" y="69"/>
                  <a:pt x="91" y="74"/>
                  <a:pt x="92" y="79"/>
                </a:cubicBezTo>
                <a:cubicBezTo>
                  <a:pt x="92" y="84"/>
                  <a:pt x="87" y="84"/>
                  <a:pt x="86" y="88"/>
                </a:cubicBezTo>
                <a:cubicBezTo>
                  <a:pt x="85" y="91"/>
                  <a:pt x="82" y="91"/>
                  <a:pt x="77" y="94"/>
                </a:cubicBezTo>
                <a:cubicBezTo>
                  <a:pt x="73" y="98"/>
                  <a:pt x="70" y="94"/>
                  <a:pt x="72" y="91"/>
                </a:cubicBezTo>
                <a:cubicBezTo>
                  <a:pt x="73" y="89"/>
                  <a:pt x="65" y="93"/>
                  <a:pt x="65" y="98"/>
                </a:cubicBezTo>
                <a:cubicBezTo>
                  <a:pt x="65" y="104"/>
                  <a:pt x="57" y="105"/>
                  <a:pt x="59" y="108"/>
                </a:cubicBezTo>
                <a:cubicBezTo>
                  <a:pt x="61" y="110"/>
                  <a:pt x="53" y="112"/>
                  <a:pt x="53" y="110"/>
                </a:cubicBezTo>
                <a:cubicBezTo>
                  <a:pt x="54" y="107"/>
                  <a:pt x="49" y="108"/>
                  <a:pt x="42" y="111"/>
                </a:cubicBezTo>
                <a:cubicBezTo>
                  <a:pt x="36" y="113"/>
                  <a:pt x="32" y="108"/>
                  <a:pt x="29" y="112"/>
                </a:cubicBezTo>
                <a:cubicBezTo>
                  <a:pt x="25" y="115"/>
                  <a:pt x="19" y="121"/>
                  <a:pt x="15" y="122"/>
                </a:cubicBezTo>
                <a:cubicBezTo>
                  <a:pt x="10" y="123"/>
                  <a:pt x="13" y="129"/>
                  <a:pt x="15" y="128"/>
                </a:cubicBezTo>
                <a:cubicBezTo>
                  <a:pt x="18" y="126"/>
                  <a:pt x="23" y="128"/>
                  <a:pt x="25" y="125"/>
                </a:cubicBezTo>
                <a:cubicBezTo>
                  <a:pt x="26" y="123"/>
                  <a:pt x="40" y="120"/>
                  <a:pt x="48" y="120"/>
                </a:cubicBezTo>
                <a:cubicBezTo>
                  <a:pt x="56" y="119"/>
                  <a:pt x="51" y="123"/>
                  <a:pt x="52" y="128"/>
                </a:cubicBezTo>
                <a:cubicBezTo>
                  <a:pt x="52" y="132"/>
                  <a:pt x="59" y="131"/>
                  <a:pt x="62" y="127"/>
                </a:cubicBezTo>
                <a:cubicBezTo>
                  <a:pt x="66" y="123"/>
                  <a:pt x="69" y="123"/>
                  <a:pt x="66" y="121"/>
                </a:cubicBezTo>
                <a:cubicBezTo>
                  <a:pt x="63" y="118"/>
                  <a:pt x="66" y="116"/>
                  <a:pt x="68" y="120"/>
                </a:cubicBezTo>
                <a:cubicBezTo>
                  <a:pt x="70" y="123"/>
                  <a:pt x="77" y="123"/>
                  <a:pt x="80" y="119"/>
                </a:cubicBezTo>
                <a:cubicBezTo>
                  <a:pt x="83" y="114"/>
                  <a:pt x="83" y="120"/>
                  <a:pt x="87" y="119"/>
                </a:cubicBezTo>
                <a:cubicBezTo>
                  <a:pt x="90" y="119"/>
                  <a:pt x="92" y="111"/>
                  <a:pt x="92" y="114"/>
                </a:cubicBezTo>
                <a:cubicBezTo>
                  <a:pt x="92" y="117"/>
                  <a:pt x="97" y="116"/>
                  <a:pt x="101" y="112"/>
                </a:cubicBezTo>
                <a:cubicBezTo>
                  <a:pt x="104" y="109"/>
                  <a:pt x="101" y="103"/>
                  <a:pt x="103" y="100"/>
                </a:cubicBezTo>
                <a:cubicBezTo>
                  <a:pt x="105" y="96"/>
                  <a:pt x="107" y="90"/>
                  <a:pt x="105" y="85"/>
                </a:cubicBezTo>
                <a:cubicBezTo>
                  <a:pt x="103" y="81"/>
                  <a:pt x="110" y="79"/>
                  <a:pt x="114" y="76"/>
                </a:cubicBezTo>
                <a:cubicBezTo>
                  <a:pt x="117" y="72"/>
                  <a:pt x="110" y="56"/>
                  <a:pt x="109" y="51"/>
                </a:cubicBezTo>
                <a:cubicBezTo>
                  <a:pt x="109" y="46"/>
                  <a:pt x="100" y="53"/>
                  <a:pt x="98" y="54"/>
                </a:cubicBezTo>
                <a:close/>
                <a:moveTo>
                  <a:pt x="38" y="125"/>
                </a:moveTo>
                <a:cubicBezTo>
                  <a:pt x="37" y="128"/>
                  <a:pt x="34" y="126"/>
                  <a:pt x="30" y="127"/>
                </a:cubicBezTo>
                <a:cubicBezTo>
                  <a:pt x="25" y="128"/>
                  <a:pt x="25" y="138"/>
                  <a:pt x="28" y="139"/>
                </a:cubicBezTo>
                <a:cubicBezTo>
                  <a:pt x="31" y="140"/>
                  <a:pt x="33" y="140"/>
                  <a:pt x="33" y="137"/>
                </a:cubicBezTo>
                <a:cubicBezTo>
                  <a:pt x="34" y="134"/>
                  <a:pt x="39" y="132"/>
                  <a:pt x="41" y="134"/>
                </a:cubicBezTo>
                <a:cubicBezTo>
                  <a:pt x="44" y="135"/>
                  <a:pt x="48" y="130"/>
                  <a:pt x="48" y="126"/>
                </a:cubicBezTo>
                <a:cubicBezTo>
                  <a:pt x="48" y="122"/>
                  <a:pt x="39" y="122"/>
                  <a:pt x="38" y="125"/>
                </a:cubicBezTo>
                <a:close/>
                <a:moveTo>
                  <a:pt x="20" y="135"/>
                </a:moveTo>
                <a:cubicBezTo>
                  <a:pt x="20" y="132"/>
                  <a:pt x="14" y="133"/>
                  <a:pt x="13" y="131"/>
                </a:cubicBezTo>
                <a:cubicBezTo>
                  <a:pt x="13" y="128"/>
                  <a:pt x="9" y="130"/>
                  <a:pt x="5" y="132"/>
                </a:cubicBezTo>
                <a:cubicBezTo>
                  <a:pt x="1" y="135"/>
                  <a:pt x="0" y="136"/>
                  <a:pt x="1" y="139"/>
                </a:cubicBezTo>
                <a:cubicBezTo>
                  <a:pt x="3" y="142"/>
                  <a:pt x="5" y="139"/>
                  <a:pt x="6" y="136"/>
                </a:cubicBezTo>
                <a:cubicBezTo>
                  <a:pt x="8" y="133"/>
                  <a:pt x="10" y="141"/>
                  <a:pt x="8" y="145"/>
                </a:cubicBezTo>
                <a:cubicBezTo>
                  <a:pt x="5" y="150"/>
                  <a:pt x="8" y="157"/>
                  <a:pt x="11" y="157"/>
                </a:cubicBezTo>
                <a:cubicBezTo>
                  <a:pt x="14" y="156"/>
                  <a:pt x="18" y="146"/>
                  <a:pt x="22" y="141"/>
                </a:cubicBezTo>
                <a:cubicBezTo>
                  <a:pt x="26" y="136"/>
                  <a:pt x="20" y="138"/>
                  <a:pt x="20" y="135"/>
                </a:cubicBezTo>
                <a:close/>
              </a:path>
            </a:pathLst>
          </a:custGeom>
          <a:solidFill>
            <a:srgbClr val="A8CEE3"/>
          </a:solidFill>
          <a:ln w="1588" cap="flat">
            <a:solidFill>
              <a:srgbClr val="A8CEE3"/>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499" name="Freeform 311">
            <a:extLst>
              <a:ext uri="{FF2B5EF4-FFF2-40B4-BE49-F238E27FC236}">
                <a16:creationId xmlns:a16="http://schemas.microsoft.com/office/drawing/2014/main" id="{8C615D2F-69A8-A74A-B744-BE09900C0416}"/>
              </a:ext>
            </a:extLst>
          </p:cNvPr>
          <p:cNvSpPr>
            <a:spLocks/>
          </p:cNvSpPr>
          <p:nvPr/>
        </p:nvSpPr>
        <p:spPr bwMode="auto">
          <a:xfrm>
            <a:off x="7132638" y="4830811"/>
            <a:ext cx="55563" cy="33338"/>
          </a:xfrm>
          <a:custGeom>
            <a:avLst/>
            <a:gdLst>
              <a:gd name="T0" fmla="*/ 12 w 25"/>
              <a:gd name="T1" fmla="*/ 3 h 15"/>
              <a:gd name="T2" fmla="*/ 8 w 25"/>
              <a:gd name="T3" fmla="*/ 13 h 15"/>
              <a:gd name="T4" fmla="*/ 16 w 25"/>
              <a:gd name="T5" fmla="*/ 13 h 15"/>
              <a:gd name="T6" fmla="*/ 24 w 25"/>
              <a:gd name="T7" fmla="*/ 9 h 15"/>
              <a:gd name="T8" fmla="*/ 12 w 25"/>
              <a:gd name="T9" fmla="*/ 3 h 15"/>
            </a:gdLst>
            <a:ahLst/>
            <a:cxnLst>
              <a:cxn ang="0">
                <a:pos x="T0" y="T1"/>
              </a:cxn>
              <a:cxn ang="0">
                <a:pos x="T2" y="T3"/>
              </a:cxn>
              <a:cxn ang="0">
                <a:pos x="T4" y="T5"/>
              </a:cxn>
              <a:cxn ang="0">
                <a:pos x="T6" y="T7"/>
              </a:cxn>
              <a:cxn ang="0">
                <a:pos x="T8" y="T9"/>
              </a:cxn>
            </a:cxnLst>
            <a:rect l="0" t="0" r="r" b="b"/>
            <a:pathLst>
              <a:path w="25" h="15">
                <a:moveTo>
                  <a:pt x="12" y="3"/>
                </a:moveTo>
                <a:cubicBezTo>
                  <a:pt x="10" y="0"/>
                  <a:pt x="0" y="9"/>
                  <a:pt x="8" y="13"/>
                </a:cubicBezTo>
                <a:cubicBezTo>
                  <a:pt x="12" y="14"/>
                  <a:pt x="14" y="11"/>
                  <a:pt x="16" y="13"/>
                </a:cubicBezTo>
                <a:cubicBezTo>
                  <a:pt x="18" y="15"/>
                  <a:pt x="23" y="14"/>
                  <a:pt x="24" y="9"/>
                </a:cubicBezTo>
                <a:cubicBezTo>
                  <a:pt x="25" y="5"/>
                  <a:pt x="13" y="5"/>
                  <a:pt x="12" y="3"/>
                </a:cubicBezTo>
                <a:close/>
              </a:path>
            </a:pathLst>
          </a:cu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508" name="Freeform 320">
            <a:extLst>
              <a:ext uri="{FF2B5EF4-FFF2-40B4-BE49-F238E27FC236}">
                <a16:creationId xmlns:a16="http://schemas.microsoft.com/office/drawing/2014/main" id="{BA3E8B48-4FD5-1945-A7B1-9F52C7F23A67}"/>
              </a:ext>
            </a:extLst>
          </p:cNvPr>
          <p:cNvSpPr>
            <a:spLocks noEditPoints="1"/>
          </p:cNvSpPr>
          <p:nvPr/>
        </p:nvSpPr>
        <p:spPr bwMode="auto">
          <a:xfrm>
            <a:off x="6162675" y="1527224"/>
            <a:ext cx="3454400" cy="1328738"/>
          </a:xfrm>
          <a:custGeom>
            <a:avLst/>
            <a:gdLst>
              <a:gd name="T0" fmla="*/ 659 w 1560"/>
              <a:gd name="T1" fmla="*/ 9 h 598"/>
              <a:gd name="T2" fmla="*/ 680 w 1560"/>
              <a:gd name="T3" fmla="*/ 36 h 598"/>
              <a:gd name="T4" fmla="*/ 700 w 1560"/>
              <a:gd name="T5" fmla="*/ 15 h 598"/>
              <a:gd name="T6" fmla="*/ 1136 w 1560"/>
              <a:gd name="T7" fmla="*/ 117 h 598"/>
              <a:gd name="T8" fmla="*/ 1127 w 1560"/>
              <a:gd name="T9" fmla="*/ 164 h 598"/>
              <a:gd name="T10" fmla="*/ 1453 w 1560"/>
              <a:gd name="T11" fmla="*/ 205 h 598"/>
              <a:gd name="T12" fmla="*/ 1123 w 1560"/>
              <a:gd name="T13" fmla="*/ 457 h 598"/>
              <a:gd name="T14" fmla="*/ 1557 w 1560"/>
              <a:gd name="T15" fmla="*/ 282 h 598"/>
              <a:gd name="T16" fmla="*/ 1407 w 1560"/>
              <a:gd name="T17" fmla="*/ 222 h 598"/>
              <a:gd name="T18" fmla="*/ 1290 w 1560"/>
              <a:gd name="T19" fmla="*/ 227 h 598"/>
              <a:gd name="T20" fmla="*/ 1142 w 1560"/>
              <a:gd name="T21" fmla="*/ 189 h 598"/>
              <a:gd name="T22" fmla="*/ 1078 w 1560"/>
              <a:gd name="T23" fmla="*/ 193 h 598"/>
              <a:gd name="T24" fmla="*/ 995 w 1560"/>
              <a:gd name="T25" fmla="*/ 178 h 598"/>
              <a:gd name="T26" fmla="*/ 909 w 1560"/>
              <a:gd name="T27" fmla="*/ 166 h 598"/>
              <a:gd name="T28" fmla="*/ 779 w 1560"/>
              <a:gd name="T29" fmla="*/ 169 h 598"/>
              <a:gd name="T30" fmla="*/ 842 w 1560"/>
              <a:gd name="T31" fmla="*/ 102 h 598"/>
              <a:gd name="T32" fmla="*/ 750 w 1560"/>
              <a:gd name="T33" fmla="*/ 82 h 598"/>
              <a:gd name="T34" fmla="*/ 669 w 1560"/>
              <a:gd name="T35" fmla="*/ 112 h 598"/>
              <a:gd name="T36" fmla="*/ 616 w 1560"/>
              <a:gd name="T37" fmla="*/ 146 h 598"/>
              <a:gd name="T38" fmla="*/ 537 w 1560"/>
              <a:gd name="T39" fmla="*/ 175 h 598"/>
              <a:gd name="T40" fmla="*/ 509 w 1560"/>
              <a:gd name="T41" fmla="*/ 184 h 598"/>
              <a:gd name="T42" fmla="*/ 528 w 1560"/>
              <a:gd name="T43" fmla="*/ 239 h 598"/>
              <a:gd name="T44" fmla="*/ 479 w 1560"/>
              <a:gd name="T45" fmla="*/ 270 h 598"/>
              <a:gd name="T46" fmla="*/ 480 w 1560"/>
              <a:gd name="T47" fmla="*/ 170 h 598"/>
              <a:gd name="T48" fmla="*/ 424 w 1560"/>
              <a:gd name="T49" fmla="*/ 232 h 598"/>
              <a:gd name="T50" fmla="*/ 347 w 1560"/>
              <a:gd name="T51" fmla="*/ 241 h 598"/>
              <a:gd name="T52" fmla="*/ 234 w 1560"/>
              <a:gd name="T53" fmla="*/ 261 h 598"/>
              <a:gd name="T54" fmla="*/ 208 w 1560"/>
              <a:gd name="T55" fmla="*/ 273 h 598"/>
              <a:gd name="T56" fmla="*/ 144 w 1560"/>
              <a:gd name="T57" fmla="*/ 305 h 598"/>
              <a:gd name="T58" fmla="*/ 191 w 1560"/>
              <a:gd name="T59" fmla="*/ 252 h 598"/>
              <a:gd name="T60" fmla="*/ 92 w 1560"/>
              <a:gd name="T61" fmla="*/ 227 h 598"/>
              <a:gd name="T62" fmla="*/ 99 w 1560"/>
              <a:gd name="T63" fmla="*/ 308 h 598"/>
              <a:gd name="T64" fmla="*/ 71 w 1560"/>
              <a:gd name="T65" fmla="*/ 389 h 598"/>
              <a:gd name="T66" fmla="*/ 118 w 1560"/>
              <a:gd name="T67" fmla="*/ 453 h 598"/>
              <a:gd name="T68" fmla="*/ 161 w 1560"/>
              <a:gd name="T69" fmla="*/ 491 h 598"/>
              <a:gd name="T70" fmla="*/ 169 w 1560"/>
              <a:gd name="T71" fmla="*/ 541 h 598"/>
              <a:gd name="T72" fmla="*/ 247 w 1560"/>
              <a:gd name="T73" fmla="*/ 591 h 598"/>
              <a:gd name="T74" fmla="*/ 247 w 1560"/>
              <a:gd name="T75" fmla="*/ 509 h 598"/>
              <a:gd name="T76" fmla="*/ 321 w 1560"/>
              <a:gd name="T77" fmla="*/ 488 h 598"/>
              <a:gd name="T78" fmla="*/ 381 w 1560"/>
              <a:gd name="T79" fmla="*/ 461 h 598"/>
              <a:gd name="T80" fmla="*/ 483 w 1560"/>
              <a:gd name="T81" fmla="*/ 445 h 598"/>
              <a:gd name="T82" fmla="*/ 576 w 1560"/>
              <a:gd name="T83" fmla="*/ 489 h 598"/>
              <a:gd name="T84" fmla="*/ 664 w 1560"/>
              <a:gd name="T85" fmla="*/ 488 h 598"/>
              <a:gd name="T86" fmla="*/ 745 w 1560"/>
              <a:gd name="T87" fmla="*/ 482 h 598"/>
              <a:gd name="T88" fmla="*/ 864 w 1560"/>
              <a:gd name="T89" fmla="*/ 497 h 598"/>
              <a:gd name="T90" fmla="*/ 965 w 1560"/>
              <a:gd name="T91" fmla="*/ 467 h 598"/>
              <a:gd name="T92" fmla="*/ 1033 w 1560"/>
              <a:gd name="T93" fmla="*/ 548 h 598"/>
              <a:gd name="T94" fmla="*/ 1101 w 1560"/>
              <a:gd name="T95" fmla="*/ 483 h 598"/>
              <a:gd name="T96" fmla="*/ 1064 w 1560"/>
              <a:gd name="T97" fmla="*/ 442 h 598"/>
              <a:gd name="T98" fmla="*/ 1190 w 1560"/>
              <a:gd name="T99" fmla="*/ 375 h 598"/>
              <a:gd name="T100" fmla="*/ 1275 w 1560"/>
              <a:gd name="T101" fmla="*/ 347 h 598"/>
              <a:gd name="T102" fmla="*/ 1290 w 1560"/>
              <a:gd name="T103" fmla="*/ 372 h 598"/>
              <a:gd name="T104" fmla="*/ 1286 w 1560"/>
              <a:gd name="T105" fmla="*/ 443 h 598"/>
              <a:gd name="T106" fmla="*/ 1336 w 1560"/>
              <a:gd name="T107" fmla="*/ 371 h 598"/>
              <a:gd name="T108" fmla="*/ 1446 w 1560"/>
              <a:gd name="T109" fmla="*/ 310 h 598"/>
              <a:gd name="T110" fmla="*/ 1488 w 1560"/>
              <a:gd name="T111" fmla="*/ 291 h 598"/>
              <a:gd name="T112" fmla="*/ 1551 w 1560"/>
              <a:gd name="T113" fmla="*/ 289 h 598"/>
              <a:gd name="T114" fmla="*/ 263 w 1560"/>
              <a:gd name="T115" fmla="*/ 22 h 598"/>
              <a:gd name="T116" fmla="*/ 336 w 1560"/>
              <a:gd name="T117" fmla="*/ 31 h 598"/>
              <a:gd name="T118" fmla="*/ 302 w 1560"/>
              <a:gd name="T119" fmla="*/ 198 h 598"/>
              <a:gd name="T120" fmla="*/ 425 w 1560"/>
              <a:gd name="T121" fmla="*/ 102 h 598"/>
              <a:gd name="T122" fmla="*/ 313 w 1560"/>
              <a:gd name="T123" fmla="*/ 26 h 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60" h="598">
                <a:moveTo>
                  <a:pt x="23" y="432"/>
                </a:moveTo>
                <a:cubicBezTo>
                  <a:pt x="22" y="433"/>
                  <a:pt x="19" y="432"/>
                  <a:pt x="18" y="430"/>
                </a:cubicBezTo>
                <a:cubicBezTo>
                  <a:pt x="17" y="429"/>
                  <a:pt x="15" y="430"/>
                  <a:pt x="12" y="430"/>
                </a:cubicBezTo>
                <a:cubicBezTo>
                  <a:pt x="13" y="430"/>
                  <a:pt x="13" y="431"/>
                  <a:pt x="14" y="431"/>
                </a:cubicBezTo>
                <a:cubicBezTo>
                  <a:pt x="15" y="433"/>
                  <a:pt x="9" y="434"/>
                  <a:pt x="11" y="436"/>
                </a:cubicBezTo>
                <a:cubicBezTo>
                  <a:pt x="13" y="439"/>
                  <a:pt x="6" y="439"/>
                  <a:pt x="6" y="436"/>
                </a:cubicBezTo>
                <a:cubicBezTo>
                  <a:pt x="6" y="433"/>
                  <a:pt x="0" y="435"/>
                  <a:pt x="0" y="437"/>
                </a:cubicBezTo>
                <a:cubicBezTo>
                  <a:pt x="0" y="437"/>
                  <a:pt x="0" y="438"/>
                  <a:pt x="0" y="439"/>
                </a:cubicBezTo>
                <a:cubicBezTo>
                  <a:pt x="1" y="439"/>
                  <a:pt x="4" y="440"/>
                  <a:pt x="4" y="440"/>
                </a:cubicBezTo>
                <a:cubicBezTo>
                  <a:pt x="6" y="441"/>
                  <a:pt x="22" y="443"/>
                  <a:pt x="28" y="441"/>
                </a:cubicBezTo>
                <a:cubicBezTo>
                  <a:pt x="28" y="440"/>
                  <a:pt x="28" y="437"/>
                  <a:pt x="28" y="435"/>
                </a:cubicBezTo>
                <a:cubicBezTo>
                  <a:pt x="28" y="434"/>
                  <a:pt x="25" y="432"/>
                  <a:pt x="23" y="432"/>
                </a:cubicBezTo>
                <a:close/>
                <a:moveTo>
                  <a:pt x="659" y="9"/>
                </a:moveTo>
                <a:cubicBezTo>
                  <a:pt x="660" y="5"/>
                  <a:pt x="642" y="7"/>
                  <a:pt x="647" y="11"/>
                </a:cubicBezTo>
                <a:cubicBezTo>
                  <a:pt x="648" y="12"/>
                  <a:pt x="658" y="13"/>
                  <a:pt x="659" y="9"/>
                </a:cubicBezTo>
                <a:close/>
                <a:moveTo>
                  <a:pt x="414" y="16"/>
                </a:moveTo>
                <a:cubicBezTo>
                  <a:pt x="424" y="15"/>
                  <a:pt x="424" y="10"/>
                  <a:pt x="419" y="9"/>
                </a:cubicBezTo>
                <a:cubicBezTo>
                  <a:pt x="413" y="8"/>
                  <a:pt x="412" y="12"/>
                  <a:pt x="410" y="12"/>
                </a:cubicBezTo>
                <a:cubicBezTo>
                  <a:pt x="407" y="11"/>
                  <a:pt x="397" y="13"/>
                  <a:pt x="399" y="16"/>
                </a:cubicBezTo>
                <a:cubicBezTo>
                  <a:pt x="401" y="18"/>
                  <a:pt x="409" y="17"/>
                  <a:pt x="414" y="16"/>
                </a:cubicBezTo>
                <a:close/>
                <a:moveTo>
                  <a:pt x="680" y="36"/>
                </a:moveTo>
                <a:cubicBezTo>
                  <a:pt x="680" y="39"/>
                  <a:pt x="671" y="42"/>
                  <a:pt x="674" y="44"/>
                </a:cubicBezTo>
                <a:cubicBezTo>
                  <a:pt x="676" y="46"/>
                  <a:pt x="678" y="46"/>
                  <a:pt x="681" y="46"/>
                </a:cubicBezTo>
                <a:cubicBezTo>
                  <a:pt x="683" y="47"/>
                  <a:pt x="685" y="53"/>
                  <a:pt x="689" y="52"/>
                </a:cubicBezTo>
                <a:cubicBezTo>
                  <a:pt x="694" y="51"/>
                  <a:pt x="708" y="58"/>
                  <a:pt x="715" y="58"/>
                </a:cubicBezTo>
                <a:cubicBezTo>
                  <a:pt x="723" y="58"/>
                  <a:pt x="724" y="51"/>
                  <a:pt x="722" y="51"/>
                </a:cubicBezTo>
                <a:cubicBezTo>
                  <a:pt x="719" y="51"/>
                  <a:pt x="721" y="47"/>
                  <a:pt x="726" y="41"/>
                </a:cubicBezTo>
                <a:cubicBezTo>
                  <a:pt x="730" y="35"/>
                  <a:pt x="712" y="30"/>
                  <a:pt x="712" y="35"/>
                </a:cubicBezTo>
                <a:cubicBezTo>
                  <a:pt x="712" y="40"/>
                  <a:pt x="707" y="34"/>
                  <a:pt x="705" y="31"/>
                </a:cubicBezTo>
                <a:cubicBezTo>
                  <a:pt x="704" y="28"/>
                  <a:pt x="680" y="33"/>
                  <a:pt x="680" y="36"/>
                </a:cubicBezTo>
                <a:close/>
                <a:moveTo>
                  <a:pt x="466" y="167"/>
                </a:moveTo>
                <a:cubicBezTo>
                  <a:pt x="470" y="167"/>
                  <a:pt x="479" y="165"/>
                  <a:pt x="480" y="163"/>
                </a:cubicBezTo>
                <a:cubicBezTo>
                  <a:pt x="481" y="161"/>
                  <a:pt x="476" y="159"/>
                  <a:pt x="470" y="159"/>
                </a:cubicBezTo>
                <a:cubicBezTo>
                  <a:pt x="464" y="159"/>
                  <a:pt x="463" y="166"/>
                  <a:pt x="466" y="167"/>
                </a:cubicBezTo>
                <a:close/>
                <a:moveTo>
                  <a:pt x="545" y="171"/>
                </a:moveTo>
                <a:cubicBezTo>
                  <a:pt x="549" y="173"/>
                  <a:pt x="553" y="172"/>
                  <a:pt x="552" y="168"/>
                </a:cubicBezTo>
                <a:cubicBezTo>
                  <a:pt x="551" y="163"/>
                  <a:pt x="542" y="169"/>
                  <a:pt x="545" y="171"/>
                </a:cubicBezTo>
                <a:close/>
                <a:moveTo>
                  <a:pt x="666" y="29"/>
                </a:moveTo>
                <a:cubicBezTo>
                  <a:pt x="671" y="31"/>
                  <a:pt x="669" y="32"/>
                  <a:pt x="664" y="32"/>
                </a:cubicBezTo>
                <a:cubicBezTo>
                  <a:pt x="658" y="32"/>
                  <a:pt x="653" y="34"/>
                  <a:pt x="657" y="35"/>
                </a:cubicBezTo>
                <a:cubicBezTo>
                  <a:pt x="660" y="36"/>
                  <a:pt x="659" y="39"/>
                  <a:pt x="665" y="41"/>
                </a:cubicBezTo>
                <a:cubicBezTo>
                  <a:pt x="671" y="42"/>
                  <a:pt x="676" y="38"/>
                  <a:pt x="676" y="34"/>
                </a:cubicBezTo>
                <a:cubicBezTo>
                  <a:pt x="675" y="31"/>
                  <a:pt x="696" y="28"/>
                  <a:pt x="701" y="27"/>
                </a:cubicBezTo>
                <a:cubicBezTo>
                  <a:pt x="706" y="25"/>
                  <a:pt x="698" y="20"/>
                  <a:pt x="703" y="19"/>
                </a:cubicBezTo>
                <a:cubicBezTo>
                  <a:pt x="709" y="19"/>
                  <a:pt x="707" y="16"/>
                  <a:pt x="700" y="15"/>
                </a:cubicBezTo>
                <a:cubicBezTo>
                  <a:pt x="692" y="14"/>
                  <a:pt x="695" y="8"/>
                  <a:pt x="693" y="5"/>
                </a:cubicBezTo>
                <a:cubicBezTo>
                  <a:pt x="691" y="3"/>
                  <a:pt x="689" y="8"/>
                  <a:pt x="680" y="10"/>
                </a:cubicBezTo>
                <a:cubicBezTo>
                  <a:pt x="670" y="12"/>
                  <a:pt x="666" y="14"/>
                  <a:pt x="669" y="16"/>
                </a:cubicBezTo>
                <a:cubicBezTo>
                  <a:pt x="673" y="18"/>
                  <a:pt x="669" y="23"/>
                  <a:pt x="665" y="22"/>
                </a:cubicBezTo>
                <a:cubicBezTo>
                  <a:pt x="661" y="22"/>
                  <a:pt x="661" y="26"/>
                  <a:pt x="666" y="29"/>
                </a:cubicBezTo>
                <a:close/>
                <a:moveTo>
                  <a:pt x="1070" y="130"/>
                </a:moveTo>
                <a:cubicBezTo>
                  <a:pt x="1074" y="132"/>
                  <a:pt x="1075" y="134"/>
                  <a:pt x="1077" y="136"/>
                </a:cubicBezTo>
                <a:cubicBezTo>
                  <a:pt x="1080" y="138"/>
                  <a:pt x="1088" y="135"/>
                  <a:pt x="1091" y="134"/>
                </a:cubicBezTo>
                <a:cubicBezTo>
                  <a:pt x="1094" y="133"/>
                  <a:pt x="1094" y="139"/>
                  <a:pt x="1100" y="135"/>
                </a:cubicBezTo>
                <a:cubicBezTo>
                  <a:pt x="1105" y="132"/>
                  <a:pt x="1110" y="134"/>
                  <a:pt x="1116" y="134"/>
                </a:cubicBezTo>
                <a:cubicBezTo>
                  <a:pt x="1122" y="134"/>
                  <a:pt x="1115" y="126"/>
                  <a:pt x="1115" y="123"/>
                </a:cubicBezTo>
                <a:cubicBezTo>
                  <a:pt x="1115" y="120"/>
                  <a:pt x="1122" y="122"/>
                  <a:pt x="1120" y="125"/>
                </a:cubicBezTo>
                <a:cubicBezTo>
                  <a:pt x="1118" y="127"/>
                  <a:pt x="1123" y="134"/>
                  <a:pt x="1132" y="133"/>
                </a:cubicBezTo>
                <a:cubicBezTo>
                  <a:pt x="1140" y="133"/>
                  <a:pt x="1134" y="127"/>
                  <a:pt x="1138" y="125"/>
                </a:cubicBezTo>
                <a:cubicBezTo>
                  <a:pt x="1143" y="123"/>
                  <a:pt x="1142" y="121"/>
                  <a:pt x="1136" y="117"/>
                </a:cubicBezTo>
                <a:cubicBezTo>
                  <a:pt x="1130" y="114"/>
                  <a:pt x="1121" y="116"/>
                  <a:pt x="1116" y="114"/>
                </a:cubicBezTo>
                <a:cubicBezTo>
                  <a:pt x="1110" y="111"/>
                  <a:pt x="1103" y="111"/>
                  <a:pt x="1103" y="117"/>
                </a:cubicBezTo>
                <a:cubicBezTo>
                  <a:pt x="1103" y="123"/>
                  <a:pt x="1091" y="110"/>
                  <a:pt x="1086" y="109"/>
                </a:cubicBezTo>
                <a:cubicBezTo>
                  <a:pt x="1080" y="107"/>
                  <a:pt x="1061" y="125"/>
                  <a:pt x="1070" y="130"/>
                </a:cubicBezTo>
                <a:close/>
                <a:moveTo>
                  <a:pt x="1152" y="130"/>
                </a:moveTo>
                <a:cubicBezTo>
                  <a:pt x="1158" y="130"/>
                  <a:pt x="1162" y="136"/>
                  <a:pt x="1174" y="137"/>
                </a:cubicBezTo>
                <a:cubicBezTo>
                  <a:pt x="1187" y="138"/>
                  <a:pt x="1196" y="136"/>
                  <a:pt x="1196" y="133"/>
                </a:cubicBezTo>
                <a:cubicBezTo>
                  <a:pt x="1196" y="130"/>
                  <a:pt x="1185" y="126"/>
                  <a:pt x="1181" y="128"/>
                </a:cubicBezTo>
                <a:cubicBezTo>
                  <a:pt x="1178" y="130"/>
                  <a:pt x="1175" y="125"/>
                  <a:pt x="1171" y="126"/>
                </a:cubicBezTo>
                <a:cubicBezTo>
                  <a:pt x="1166" y="127"/>
                  <a:pt x="1160" y="127"/>
                  <a:pt x="1158" y="123"/>
                </a:cubicBezTo>
                <a:cubicBezTo>
                  <a:pt x="1156" y="120"/>
                  <a:pt x="1149" y="129"/>
                  <a:pt x="1152" y="130"/>
                </a:cubicBezTo>
                <a:close/>
                <a:moveTo>
                  <a:pt x="1127" y="164"/>
                </a:moveTo>
                <a:cubicBezTo>
                  <a:pt x="1131" y="163"/>
                  <a:pt x="1123" y="154"/>
                  <a:pt x="1115" y="153"/>
                </a:cubicBezTo>
                <a:cubicBezTo>
                  <a:pt x="1106" y="152"/>
                  <a:pt x="1099" y="159"/>
                  <a:pt x="1100" y="160"/>
                </a:cubicBezTo>
                <a:cubicBezTo>
                  <a:pt x="1102" y="164"/>
                  <a:pt x="1122" y="166"/>
                  <a:pt x="1127" y="164"/>
                </a:cubicBezTo>
                <a:close/>
                <a:moveTo>
                  <a:pt x="1105" y="147"/>
                </a:moveTo>
                <a:cubicBezTo>
                  <a:pt x="1105" y="143"/>
                  <a:pt x="1090" y="148"/>
                  <a:pt x="1096" y="150"/>
                </a:cubicBezTo>
                <a:cubicBezTo>
                  <a:pt x="1100" y="151"/>
                  <a:pt x="1105" y="151"/>
                  <a:pt x="1105" y="147"/>
                </a:cubicBezTo>
                <a:close/>
                <a:moveTo>
                  <a:pt x="722" y="74"/>
                </a:moveTo>
                <a:cubicBezTo>
                  <a:pt x="726" y="76"/>
                  <a:pt x="738" y="72"/>
                  <a:pt x="746" y="72"/>
                </a:cubicBezTo>
                <a:cubicBezTo>
                  <a:pt x="754" y="72"/>
                  <a:pt x="777" y="66"/>
                  <a:pt x="777" y="61"/>
                </a:cubicBezTo>
                <a:cubicBezTo>
                  <a:pt x="778" y="57"/>
                  <a:pt x="769" y="57"/>
                  <a:pt x="766" y="53"/>
                </a:cubicBezTo>
                <a:cubicBezTo>
                  <a:pt x="762" y="50"/>
                  <a:pt x="754" y="53"/>
                  <a:pt x="752" y="56"/>
                </a:cubicBezTo>
                <a:cubicBezTo>
                  <a:pt x="750" y="59"/>
                  <a:pt x="748" y="56"/>
                  <a:pt x="753" y="51"/>
                </a:cubicBezTo>
                <a:cubicBezTo>
                  <a:pt x="759" y="46"/>
                  <a:pt x="748" y="42"/>
                  <a:pt x="748" y="45"/>
                </a:cubicBezTo>
                <a:cubicBezTo>
                  <a:pt x="748" y="49"/>
                  <a:pt x="738" y="46"/>
                  <a:pt x="738" y="49"/>
                </a:cubicBezTo>
                <a:cubicBezTo>
                  <a:pt x="738" y="52"/>
                  <a:pt x="735" y="53"/>
                  <a:pt x="735" y="56"/>
                </a:cubicBezTo>
                <a:cubicBezTo>
                  <a:pt x="735" y="59"/>
                  <a:pt x="729" y="55"/>
                  <a:pt x="728" y="61"/>
                </a:cubicBezTo>
                <a:cubicBezTo>
                  <a:pt x="728" y="68"/>
                  <a:pt x="718" y="72"/>
                  <a:pt x="722" y="74"/>
                </a:cubicBezTo>
                <a:close/>
                <a:moveTo>
                  <a:pt x="1453" y="205"/>
                </a:moveTo>
                <a:cubicBezTo>
                  <a:pt x="1459" y="208"/>
                  <a:pt x="1462" y="202"/>
                  <a:pt x="1466" y="205"/>
                </a:cubicBezTo>
                <a:cubicBezTo>
                  <a:pt x="1471" y="208"/>
                  <a:pt x="1481" y="204"/>
                  <a:pt x="1485" y="203"/>
                </a:cubicBezTo>
                <a:cubicBezTo>
                  <a:pt x="1490" y="202"/>
                  <a:pt x="1488" y="197"/>
                  <a:pt x="1475" y="195"/>
                </a:cubicBezTo>
                <a:cubicBezTo>
                  <a:pt x="1463" y="193"/>
                  <a:pt x="1447" y="202"/>
                  <a:pt x="1453" y="205"/>
                </a:cubicBezTo>
                <a:close/>
                <a:moveTo>
                  <a:pt x="250" y="20"/>
                </a:moveTo>
                <a:cubicBezTo>
                  <a:pt x="256" y="14"/>
                  <a:pt x="264" y="20"/>
                  <a:pt x="265" y="17"/>
                </a:cubicBezTo>
                <a:cubicBezTo>
                  <a:pt x="266" y="14"/>
                  <a:pt x="254" y="13"/>
                  <a:pt x="249" y="16"/>
                </a:cubicBezTo>
                <a:cubicBezTo>
                  <a:pt x="244" y="18"/>
                  <a:pt x="234" y="16"/>
                  <a:pt x="235" y="19"/>
                </a:cubicBezTo>
                <a:cubicBezTo>
                  <a:pt x="236" y="21"/>
                  <a:pt x="244" y="26"/>
                  <a:pt x="250" y="20"/>
                </a:cubicBezTo>
                <a:close/>
                <a:moveTo>
                  <a:pt x="264" y="236"/>
                </a:moveTo>
                <a:cubicBezTo>
                  <a:pt x="271" y="242"/>
                  <a:pt x="277" y="233"/>
                  <a:pt x="281" y="232"/>
                </a:cubicBezTo>
                <a:cubicBezTo>
                  <a:pt x="284" y="232"/>
                  <a:pt x="279" y="228"/>
                  <a:pt x="273" y="226"/>
                </a:cubicBezTo>
                <a:cubicBezTo>
                  <a:pt x="267" y="225"/>
                  <a:pt x="258" y="231"/>
                  <a:pt x="264" y="236"/>
                </a:cubicBezTo>
                <a:close/>
                <a:moveTo>
                  <a:pt x="1124" y="476"/>
                </a:moveTo>
                <a:cubicBezTo>
                  <a:pt x="1121" y="468"/>
                  <a:pt x="1129" y="461"/>
                  <a:pt x="1123" y="457"/>
                </a:cubicBezTo>
                <a:cubicBezTo>
                  <a:pt x="1118" y="453"/>
                  <a:pt x="1120" y="444"/>
                  <a:pt x="1117" y="446"/>
                </a:cubicBezTo>
                <a:cubicBezTo>
                  <a:pt x="1115" y="448"/>
                  <a:pt x="1117" y="455"/>
                  <a:pt x="1113" y="455"/>
                </a:cubicBezTo>
                <a:cubicBezTo>
                  <a:pt x="1109" y="456"/>
                  <a:pt x="1113" y="460"/>
                  <a:pt x="1111" y="465"/>
                </a:cubicBezTo>
                <a:cubicBezTo>
                  <a:pt x="1110" y="471"/>
                  <a:pt x="1112" y="479"/>
                  <a:pt x="1114" y="484"/>
                </a:cubicBezTo>
                <a:cubicBezTo>
                  <a:pt x="1116" y="488"/>
                  <a:pt x="1111" y="514"/>
                  <a:pt x="1113" y="519"/>
                </a:cubicBezTo>
                <a:cubicBezTo>
                  <a:pt x="1116" y="523"/>
                  <a:pt x="1110" y="542"/>
                  <a:pt x="1112" y="544"/>
                </a:cubicBezTo>
                <a:cubicBezTo>
                  <a:pt x="1115" y="548"/>
                  <a:pt x="1113" y="539"/>
                  <a:pt x="1118" y="538"/>
                </a:cubicBezTo>
                <a:cubicBezTo>
                  <a:pt x="1123" y="538"/>
                  <a:pt x="1123" y="544"/>
                  <a:pt x="1126" y="545"/>
                </a:cubicBezTo>
                <a:cubicBezTo>
                  <a:pt x="1128" y="546"/>
                  <a:pt x="1127" y="536"/>
                  <a:pt x="1124" y="537"/>
                </a:cubicBezTo>
                <a:cubicBezTo>
                  <a:pt x="1121" y="538"/>
                  <a:pt x="1119" y="531"/>
                  <a:pt x="1118" y="526"/>
                </a:cubicBezTo>
                <a:cubicBezTo>
                  <a:pt x="1116" y="522"/>
                  <a:pt x="1120" y="517"/>
                  <a:pt x="1120" y="511"/>
                </a:cubicBezTo>
                <a:cubicBezTo>
                  <a:pt x="1120" y="506"/>
                  <a:pt x="1127" y="506"/>
                  <a:pt x="1131" y="510"/>
                </a:cubicBezTo>
                <a:cubicBezTo>
                  <a:pt x="1135" y="514"/>
                  <a:pt x="1136" y="512"/>
                  <a:pt x="1134" y="509"/>
                </a:cubicBezTo>
                <a:cubicBezTo>
                  <a:pt x="1133" y="506"/>
                  <a:pt x="1127" y="484"/>
                  <a:pt x="1124" y="476"/>
                </a:cubicBezTo>
                <a:close/>
                <a:moveTo>
                  <a:pt x="1557" y="282"/>
                </a:moveTo>
                <a:cubicBezTo>
                  <a:pt x="1554" y="281"/>
                  <a:pt x="1546" y="275"/>
                  <a:pt x="1544" y="272"/>
                </a:cubicBezTo>
                <a:cubicBezTo>
                  <a:pt x="1541" y="269"/>
                  <a:pt x="1531" y="268"/>
                  <a:pt x="1531" y="269"/>
                </a:cubicBezTo>
                <a:cubicBezTo>
                  <a:pt x="1531" y="271"/>
                  <a:pt x="1528" y="269"/>
                  <a:pt x="1527" y="267"/>
                </a:cubicBezTo>
                <a:cubicBezTo>
                  <a:pt x="1526" y="265"/>
                  <a:pt x="1515" y="265"/>
                  <a:pt x="1515" y="267"/>
                </a:cubicBezTo>
                <a:cubicBezTo>
                  <a:pt x="1515" y="269"/>
                  <a:pt x="1518" y="269"/>
                  <a:pt x="1519" y="271"/>
                </a:cubicBezTo>
                <a:cubicBezTo>
                  <a:pt x="1521" y="273"/>
                  <a:pt x="1517" y="274"/>
                  <a:pt x="1518" y="277"/>
                </a:cubicBezTo>
                <a:cubicBezTo>
                  <a:pt x="1519" y="279"/>
                  <a:pt x="1514" y="276"/>
                  <a:pt x="1512" y="274"/>
                </a:cubicBezTo>
                <a:cubicBezTo>
                  <a:pt x="1510" y="273"/>
                  <a:pt x="1511" y="268"/>
                  <a:pt x="1512" y="265"/>
                </a:cubicBezTo>
                <a:cubicBezTo>
                  <a:pt x="1512" y="262"/>
                  <a:pt x="1508" y="263"/>
                  <a:pt x="1508" y="260"/>
                </a:cubicBezTo>
                <a:cubicBezTo>
                  <a:pt x="1508" y="257"/>
                  <a:pt x="1496" y="252"/>
                  <a:pt x="1490" y="250"/>
                </a:cubicBezTo>
                <a:cubicBezTo>
                  <a:pt x="1485" y="248"/>
                  <a:pt x="1479" y="246"/>
                  <a:pt x="1477" y="243"/>
                </a:cubicBezTo>
                <a:cubicBezTo>
                  <a:pt x="1475" y="240"/>
                  <a:pt x="1466" y="240"/>
                  <a:pt x="1462" y="236"/>
                </a:cubicBezTo>
                <a:cubicBezTo>
                  <a:pt x="1459" y="233"/>
                  <a:pt x="1444" y="226"/>
                  <a:pt x="1437" y="226"/>
                </a:cubicBezTo>
                <a:cubicBezTo>
                  <a:pt x="1430" y="225"/>
                  <a:pt x="1432" y="222"/>
                  <a:pt x="1429" y="222"/>
                </a:cubicBezTo>
                <a:cubicBezTo>
                  <a:pt x="1425" y="223"/>
                  <a:pt x="1411" y="222"/>
                  <a:pt x="1407" y="222"/>
                </a:cubicBezTo>
                <a:cubicBezTo>
                  <a:pt x="1403" y="221"/>
                  <a:pt x="1402" y="224"/>
                  <a:pt x="1399" y="223"/>
                </a:cubicBezTo>
                <a:cubicBezTo>
                  <a:pt x="1396" y="222"/>
                  <a:pt x="1380" y="216"/>
                  <a:pt x="1378" y="218"/>
                </a:cubicBezTo>
                <a:cubicBezTo>
                  <a:pt x="1376" y="220"/>
                  <a:pt x="1377" y="223"/>
                  <a:pt x="1375" y="224"/>
                </a:cubicBezTo>
                <a:cubicBezTo>
                  <a:pt x="1373" y="224"/>
                  <a:pt x="1375" y="227"/>
                  <a:pt x="1379" y="231"/>
                </a:cubicBezTo>
                <a:cubicBezTo>
                  <a:pt x="1384" y="235"/>
                  <a:pt x="1381" y="238"/>
                  <a:pt x="1377" y="240"/>
                </a:cubicBezTo>
                <a:cubicBezTo>
                  <a:pt x="1373" y="242"/>
                  <a:pt x="1366" y="238"/>
                  <a:pt x="1364" y="235"/>
                </a:cubicBezTo>
                <a:cubicBezTo>
                  <a:pt x="1362" y="232"/>
                  <a:pt x="1357" y="234"/>
                  <a:pt x="1355" y="229"/>
                </a:cubicBezTo>
                <a:cubicBezTo>
                  <a:pt x="1354" y="225"/>
                  <a:pt x="1357" y="225"/>
                  <a:pt x="1360" y="227"/>
                </a:cubicBezTo>
                <a:cubicBezTo>
                  <a:pt x="1362" y="229"/>
                  <a:pt x="1366" y="227"/>
                  <a:pt x="1366" y="225"/>
                </a:cubicBezTo>
                <a:cubicBezTo>
                  <a:pt x="1367" y="222"/>
                  <a:pt x="1359" y="220"/>
                  <a:pt x="1355" y="220"/>
                </a:cubicBezTo>
                <a:cubicBezTo>
                  <a:pt x="1351" y="220"/>
                  <a:pt x="1349" y="226"/>
                  <a:pt x="1344" y="228"/>
                </a:cubicBezTo>
                <a:cubicBezTo>
                  <a:pt x="1340" y="231"/>
                  <a:pt x="1323" y="227"/>
                  <a:pt x="1321" y="226"/>
                </a:cubicBezTo>
                <a:cubicBezTo>
                  <a:pt x="1320" y="224"/>
                  <a:pt x="1296" y="226"/>
                  <a:pt x="1294" y="227"/>
                </a:cubicBezTo>
                <a:cubicBezTo>
                  <a:pt x="1291" y="229"/>
                  <a:pt x="1293" y="235"/>
                  <a:pt x="1292" y="236"/>
                </a:cubicBezTo>
                <a:cubicBezTo>
                  <a:pt x="1291" y="236"/>
                  <a:pt x="1290" y="229"/>
                  <a:pt x="1290" y="227"/>
                </a:cubicBezTo>
                <a:cubicBezTo>
                  <a:pt x="1290" y="226"/>
                  <a:pt x="1287" y="225"/>
                  <a:pt x="1283" y="225"/>
                </a:cubicBezTo>
                <a:cubicBezTo>
                  <a:pt x="1278" y="225"/>
                  <a:pt x="1276" y="224"/>
                  <a:pt x="1278" y="223"/>
                </a:cubicBezTo>
                <a:cubicBezTo>
                  <a:pt x="1279" y="221"/>
                  <a:pt x="1276" y="219"/>
                  <a:pt x="1279" y="217"/>
                </a:cubicBezTo>
                <a:cubicBezTo>
                  <a:pt x="1283" y="215"/>
                  <a:pt x="1273" y="207"/>
                  <a:pt x="1264" y="204"/>
                </a:cubicBezTo>
                <a:cubicBezTo>
                  <a:pt x="1256" y="200"/>
                  <a:pt x="1235" y="202"/>
                  <a:pt x="1230" y="204"/>
                </a:cubicBezTo>
                <a:cubicBezTo>
                  <a:pt x="1224" y="206"/>
                  <a:pt x="1214" y="205"/>
                  <a:pt x="1209" y="205"/>
                </a:cubicBezTo>
                <a:cubicBezTo>
                  <a:pt x="1203" y="205"/>
                  <a:pt x="1208" y="203"/>
                  <a:pt x="1206" y="201"/>
                </a:cubicBezTo>
                <a:cubicBezTo>
                  <a:pt x="1205" y="198"/>
                  <a:pt x="1196" y="195"/>
                  <a:pt x="1195" y="197"/>
                </a:cubicBezTo>
                <a:cubicBezTo>
                  <a:pt x="1193" y="199"/>
                  <a:pt x="1191" y="197"/>
                  <a:pt x="1191" y="196"/>
                </a:cubicBezTo>
                <a:cubicBezTo>
                  <a:pt x="1191" y="194"/>
                  <a:pt x="1183" y="191"/>
                  <a:pt x="1180" y="192"/>
                </a:cubicBezTo>
                <a:cubicBezTo>
                  <a:pt x="1176" y="193"/>
                  <a:pt x="1175" y="189"/>
                  <a:pt x="1179" y="189"/>
                </a:cubicBezTo>
                <a:cubicBezTo>
                  <a:pt x="1182" y="189"/>
                  <a:pt x="1189" y="190"/>
                  <a:pt x="1186" y="186"/>
                </a:cubicBezTo>
                <a:cubicBezTo>
                  <a:pt x="1183" y="181"/>
                  <a:pt x="1159" y="180"/>
                  <a:pt x="1157" y="181"/>
                </a:cubicBezTo>
                <a:cubicBezTo>
                  <a:pt x="1154" y="182"/>
                  <a:pt x="1157" y="185"/>
                  <a:pt x="1151" y="190"/>
                </a:cubicBezTo>
                <a:cubicBezTo>
                  <a:pt x="1146" y="195"/>
                  <a:pt x="1141" y="191"/>
                  <a:pt x="1142" y="189"/>
                </a:cubicBezTo>
                <a:cubicBezTo>
                  <a:pt x="1142" y="186"/>
                  <a:pt x="1149" y="187"/>
                  <a:pt x="1149" y="184"/>
                </a:cubicBezTo>
                <a:cubicBezTo>
                  <a:pt x="1149" y="182"/>
                  <a:pt x="1140" y="183"/>
                  <a:pt x="1138" y="181"/>
                </a:cubicBezTo>
                <a:cubicBezTo>
                  <a:pt x="1137" y="179"/>
                  <a:pt x="1140" y="178"/>
                  <a:pt x="1144" y="179"/>
                </a:cubicBezTo>
                <a:cubicBezTo>
                  <a:pt x="1147" y="180"/>
                  <a:pt x="1152" y="180"/>
                  <a:pt x="1153" y="179"/>
                </a:cubicBezTo>
                <a:cubicBezTo>
                  <a:pt x="1153" y="177"/>
                  <a:pt x="1149" y="177"/>
                  <a:pt x="1144" y="176"/>
                </a:cubicBezTo>
                <a:cubicBezTo>
                  <a:pt x="1139" y="175"/>
                  <a:pt x="1126" y="172"/>
                  <a:pt x="1119" y="173"/>
                </a:cubicBezTo>
                <a:cubicBezTo>
                  <a:pt x="1112" y="173"/>
                  <a:pt x="1109" y="170"/>
                  <a:pt x="1105" y="170"/>
                </a:cubicBezTo>
                <a:cubicBezTo>
                  <a:pt x="1101" y="170"/>
                  <a:pt x="1101" y="172"/>
                  <a:pt x="1103" y="174"/>
                </a:cubicBezTo>
                <a:cubicBezTo>
                  <a:pt x="1105" y="176"/>
                  <a:pt x="1099" y="178"/>
                  <a:pt x="1095" y="177"/>
                </a:cubicBezTo>
                <a:cubicBezTo>
                  <a:pt x="1090" y="176"/>
                  <a:pt x="1084" y="179"/>
                  <a:pt x="1086" y="183"/>
                </a:cubicBezTo>
                <a:cubicBezTo>
                  <a:pt x="1089" y="186"/>
                  <a:pt x="1091" y="182"/>
                  <a:pt x="1094" y="183"/>
                </a:cubicBezTo>
                <a:cubicBezTo>
                  <a:pt x="1096" y="184"/>
                  <a:pt x="1088" y="186"/>
                  <a:pt x="1091" y="188"/>
                </a:cubicBezTo>
                <a:cubicBezTo>
                  <a:pt x="1094" y="189"/>
                  <a:pt x="1094" y="192"/>
                  <a:pt x="1094" y="194"/>
                </a:cubicBezTo>
                <a:cubicBezTo>
                  <a:pt x="1094" y="195"/>
                  <a:pt x="1089" y="196"/>
                  <a:pt x="1087" y="194"/>
                </a:cubicBezTo>
                <a:cubicBezTo>
                  <a:pt x="1085" y="191"/>
                  <a:pt x="1082" y="194"/>
                  <a:pt x="1078" y="193"/>
                </a:cubicBezTo>
                <a:cubicBezTo>
                  <a:pt x="1074" y="193"/>
                  <a:pt x="1071" y="195"/>
                  <a:pt x="1075" y="195"/>
                </a:cubicBezTo>
                <a:cubicBezTo>
                  <a:pt x="1079" y="196"/>
                  <a:pt x="1081" y="198"/>
                  <a:pt x="1075" y="199"/>
                </a:cubicBezTo>
                <a:cubicBezTo>
                  <a:pt x="1070" y="200"/>
                  <a:pt x="1071" y="194"/>
                  <a:pt x="1068" y="195"/>
                </a:cubicBezTo>
                <a:cubicBezTo>
                  <a:pt x="1065" y="195"/>
                  <a:pt x="1058" y="192"/>
                  <a:pt x="1054" y="192"/>
                </a:cubicBezTo>
                <a:cubicBezTo>
                  <a:pt x="1050" y="192"/>
                  <a:pt x="1049" y="195"/>
                  <a:pt x="1044" y="196"/>
                </a:cubicBezTo>
                <a:cubicBezTo>
                  <a:pt x="1039" y="196"/>
                  <a:pt x="1032" y="193"/>
                  <a:pt x="1030" y="190"/>
                </a:cubicBezTo>
                <a:cubicBezTo>
                  <a:pt x="1028" y="188"/>
                  <a:pt x="1027" y="187"/>
                  <a:pt x="1025" y="190"/>
                </a:cubicBezTo>
                <a:cubicBezTo>
                  <a:pt x="1022" y="193"/>
                  <a:pt x="1022" y="199"/>
                  <a:pt x="1020" y="200"/>
                </a:cubicBezTo>
                <a:cubicBezTo>
                  <a:pt x="1017" y="200"/>
                  <a:pt x="1016" y="205"/>
                  <a:pt x="1014" y="207"/>
                </a:cubicBezTo>
                <a:cubicBezTo>
                  <a:pt x="1011" y="208"/>
                  <a:pt x="1011" y="205"/>
                  <a:pt x="1008" y="205"/>
                </a:cubicBezTo>
                <a:cubicBezTo>
                  <a:pt x="1005" y="205"/>
                  <a:pt x="995" y="195"/>
                  <a:pt x="995" y="193"/>
                </a:cubicBezTo>
                <a:cubicBezTo>
                  <a:pt x="994" y="190"/>
                  <a:pt x="988" y="184"/>
                  <a:pt x="986" y="183"/>
                </a:cubicBezTo>
                <a:cubicBezTo>
                  <a:pt x="985" y="182"/>
                  <a:pt x="988" y="182"/>
                  <a:pt x="990" y="183"/>
                </a:cubicBezTo>
                <a:cubicBezTo>
                  <a:pt x="992" y="185"/>
                  <a:pt x="994" y="185"/>
                  <a:pt x="996" y="184"/>
                </a:cubicBezTo>
                <a:cubicBezTo>
                  <a:pt x="998" y="183"/>
                  <a:pt x="998" y="178"/>
                  <a:pt x="995" y="178"/>
                </a:cubicBezTo>
                <a:cubicBezTo>
                  <a:pt x="991" y="178"/>
                  <a:pt x="993" y="175"/>
                  <a:pt x="994" y="174"/>
                </a:cubicBezTo>
                <a:cubicBezTo>
                  <a:pt x="996" y="174"/>
                  <a:pt x="990" y="168"/>
                  <a:pt x="992" y="168"/>
                </a:cubicBezTo>
                <a:cubicBezTo>
                  <a:pt x="995" y="167"/>
                  <a:pt x="994" y="165"/>
                  <a:pt x="991" y="165"/>
                </a:cubicBezTo>
                <a:cubicBezTo>
                  <a:pt x="988" y="164"/>
                  <a:pt x="985" y="162"/>
                  <a:pt x="984" y="160"/>
                </a:cubicBezTo>
                <a:cubicBezTo>
                  <a:pt x="984" y="159"/>
                  <a:pt x="972" y="158"/>
                  <a:pt x="972" y="160"/>
                </a:cubicBezTo>
                <a:cubicBezTo>
                  <a:pt x="973" y="163"/>
                  <a:pt x="968" y="162"/>
                  <a:pt x="969" y="160"/>
                </a:cubicBezTo>
                <a:cubicBezTo>
                  <a:pt x="970" y="158"/>
                  <a:pt x="964" y="159"/>
                  <a:pt x="959" y="157"/>
                </a:cubicBezTo>
                <a:cubicBezTo>
                  <a:pt x="953" y="156"/>
                  <a:pt x="952" y="151"/>
                  <a:pt x="950" y="151"/>
                </a:cubicBezTo>
                <a:cubicBezTo>
                  <a:pt x="948" y="151"/>
                  <a:pt x="949" y="157"/>
                  <a:pt x="946" y="156"/>
                </a:cubicBezTo>
                <a:cubicBezTo>
                  <a:pt x="943" y="154"/>
                  <a:pt x="940" y="157"/>
                  <a:pt x="941" y="160"/>
                </a:cubicBezTo>
                <a:cubicBezTo>
                  <a:pt x="943" y="164"/>
                  <a:pt x="942" y="164"/>
                  <a:pt x="941" y="167"/>
                </a:cubicBezTo>
                <a:cubicBezTo>
                  <a:pt x="941" y="170"/>
                  <a:pt x="939" y="169"/>
                  <a:pt x="936" y="168"/>
                </a:cubicBezTo>
                <a:cubicBezTo>
                  <a:pt x="932" y="166"/>
                  <a:pt x="932" y="171"/>
                  <a:pt x="925" y="169"/>
                </a:cubicBezTo>
                <a:cubicBezTo>
                  <a:pt x="917" y="167"/>
                  <a:pt x="914" y="169"/>
                  <a:pt x="913" y="166"/>
                </a:cubicBezTo>
                <a:cubicBezTo>
                  <a:pt x="911" y="164"/>
                  <a:pt x="909" y="164"/>
                  <a:pt x="909" y="166"/>
                </a:cubicBezTo>
                <a:cubicBezTo>
                  <a:pt x="908" y="168"/>
                  <a:pt x="897" y="167"/>
                  <a:pt x="896" y="164"/>
                </a:cubicBezTo>
                <a:cubicBezTo>
                  <a:pt x="895" y="161"/>
                  <a:pt x="898" y="161"/>
                  <a:pt x="900" y="160"/>
                </a:cubicBezTo>
                <a:cubicBezTo>
                  <a:pt x="901" y="159"/>
                  <a:pt x="898" y="158"/>
                  <a:pt x="891" y="158"/>
                </a:cubicBezTo>
                <a:cubicBezTo>
                  <a:pt x="885" y="158"/>
                  <a:pt x="881" y="155"/>
                  <a:pt x="875" y="156"/>
                </a:cubicBezTo>
                <a:cubicBezTo>
                  <a:pt x="868" y="156"/>
                  <a:pt x="854" y="158"/>
                  <a:pt x="852" y="158"/>
                </a:cubicBezTo>
                <a:cubicBezTo>
                  <a:pt x="850" y="159"/>
                  <a:pt x="853" y="163"/>
                  <a:pt x="850" y="163"/>
                </a:cubicBezTo>
                <a:cubicBezTo>
                  <a:pt x="847" y="164"/>
                  <a:pt x="849" y="157"/>
                  <a:pt x="849" y="154"/>
                </a:cubicBezTo>
                <a:cubicBezTo>
                  <a:pt x="848" y="151"/>
                  <a:pt x="844" y="151"/>
                  <a:pt x="844" y="153"/>
                </a:cubicBezTo>
                <a:cubicBezTo>
                  <a:pt x="845" y="156"/>
                  <a:pt x="837" y="156"/>
                  <a:pt x="835" y="155"/>
                </a:cubicBezTo>
                <a:cubicBezTo>
                  <a:pt x="833" y="153"/>
                  <a:pt x="830" y="151"/>
                  <a:pt x="824" y="149"/>
                </a:cubicBezTo>
                <a:cubicBezTo>
                  <a:pt x="819" y="148"/>
                  <a:pt x="813" y="154"/>
                  <a:pt x="814" y="155"/>
                </a:cubicBezTo>
                <a:cubicBezTo>
                  <a:pt x="816" y="157"/>
                  <a:pt x="819" y="156"/>
                  <a:pt x="820" y="157"/>
                </a:cubicBezTo>
                <a:cubicBezTo>
                  <a:pt x="820" y="159"/>
                  <a:pt x="808" y="158"/>
                  <a:pt x="808" y="160"/>
                </a:cubicBezTo>
                <a:cubicBezTo>
                  <a:pt x="808" y="162"/>
                  <a:pt x="798" y="164"/>
                  <a:pt x="794" y="165"/>
                </a:cubicBezTo>
                <a:cubicBezTo>
                  <a:pt x="786" y="166"/>
                  <a:pt x="784" y="166"/>
                  <a:pt x="779" y="169"/>
                </a:cubicBezTo>
                <a:cubicBezTo>
                  <a:pt x="775" y="173"/>
                  <a:pt x="779" y="166"/>
                  <a:pt x="782" y="163"/>
                </a:cubicBezTo>
                <a:cubicBezTo>
                  <a:pt x="785" y="160"/>
                  <a:pt x="788" y="161"/>
                  <a:pt x="790" y="159"/>
                </a:cubicBezTo>
                <a:cubicBezTo>
                  <a:pt x="792" y="156"/>
                  <a:pt x="795" y="156"/>
                  <a:pt x="800" y="156"/>
                </a:cubicBezTo>
                <a:cubicBezTo>
                  <a:pt x="805" y="155"/>
                  <a:pt x="805" y="152"/>
                  <a:pt x="808" y="151"/>
                </a:cubicBezTo>
                <a:cubicBezTo>
                  <a:pt x="810" y="150"/>
                  <a:pt x="816" y="147"/>
                  <a:pt x="817" y="145"/>
                </a:cubicBezTo>
                <a:cubicBezTo>
                  <a:pt x="818" y="142"/>
                  <a:pt x="830" y="138"/>
                  <a:pt x="833" y="139"/>
                </a:cubicBezTo>
                <a:cubicBezTo>
                  <a:pt x="835" y="139"/>
                  <a:pt x="836" y="134"/>
                  <a:pt x="837" y="134"/>
                </a:cubicBezTo>
                <a:cubicBezTo>
                  <a:pt x="838" y="134"/>
                  <a:pt x="845" y="131"/>
                  <a:pt x="848" y="129"/>
                </a:cubicBezTo>
                <a:cubicBezTo>
                  <a:pt x="851" y="128"/>
                  <a:pt x="852" y="126"/>
                  <a:pt x="852" y="124"/>
                </a:cubicBezTo>
                <a:cubicBezTo>
                  <a:pt x="852" y="122"/>
                  <a:pt x="849" y="122"/>
                  <a:pt x="848" y="121"/>
                </a:cubicBezTo>
                <a:cubicBezTo>
                  <a:pt x="848" y="119"/>
                  <a:pt x="850" y="120"/>
                  <a:pt x="853" y="119"/>
                </a:cubicBezTo>
                <a:cubicBezTo>
                  <a:pt x="856" y="118"/>
                  <a:pt x="853" y="114"/>
                  <a:pt x="851" y="115"/>
                </a:cubicBezTo>
                <a:cubicBezTo>
                  <a:pt x="848" y="116"/>
                  <a:pt x="852" y="113"/>
                  <a:pt x="850" y="110"/>
                </a:cubicBezTo>
                <a:cubicBezTo>
                  <a:pt x="848" y="108"/>
                  <a:pt x="844" y="112"/>
                  <a:pt x="844" y="109"/>
                </a:cubicBezTo>
                <a:cubicBezTo>
                  <a:pt x="844" y="107"/>
                  <a:pt x="843" y="104"/>
                  <a:pt x="842" y="102"/>
                </a:cubicBezTo>
                <a:cubicBezTo>
                  <a:pt x="840" y="100"/>
                  <a:pt x="837" y="105"/>
                  <a:pt x="834" y="102"/>
                </a:cubicBezTo>
                <a:cubicBezTo>
                  <a:pt x="831" y="100"/>
                  <a:pt x="821" y="98"/>
                  <a:pt x="821" y="99"/>
                </a:cubicBezTo>
                <a:cubicBezTo>
                  <a:pt x="821" y="100"/>
                  <a:pt x="816" y="97"/>
                  <a:pt x="815" y="99"/>
                </a:cubicBezTo>
                <a:cubicBezTo>
                  <a:pt x="814" y="100"/>
                  <a:pt x="806" y="99"/>
                  <a:pt x="804" y="99"/>
                </a:cubicBezTo>
                <a:cubicBezTo>
                  <a:pt x="801" y="98"/>
                  <a:pt x="798" y="100"/>
                  <a:pt x="798" y="102"/>
                </a:cubicBezTo>
                <a:cubicBezTo>
                  <a:pt x="798" y="105"/>
                  <a:pt x="788" y="104"/>
                  <a:pt x="786" y="103"/>
                </a:cubicBezTo>
                <a:cubicBezTo>
                  <a:pt x="785" y="103"/>
                  <a:pt x="793" y="96"/>
                  <a:pt x="793" y="95"/>
                </a:cubicBezTo>
                <a:cubicBezTo>
                  <a:pt x="793" y="94"/>
                  <a:pt x="779" y="95"/>
                  <a:pt x="778" y="94"/>
                </a:cubicBezTo>
                <a:cubicBezTo>
                  <a:pt x="777" y="92"/>
                  <a:pt x="770" y="92"/>
                  <a:pt x="767" y="92"/>
                </a:cubicBezTo>
                <a:cubicBezTo>
                  <a:pt x="764" y="92"/>
                  <a:pt x="767" y="91"/>
                  <a:pt x="770" y="91"/>
                </a:cubicBezTo>
                <a:cubicBezTo>
                  <a:pt x="773" y="91"/>
                  <a:pt x="775" y="88"/>
                  <a:pt x="778" y="88"/>
                </a:cubicBezTo>
                <a:cubicBezTo>
                  <a:pt x="782" y="87"/>
                  <a:pt x="781" y="86"/>
                  <a:pt x="779" y="84"/>
                </a:cubicBezTo>
                <a:cubicBezTo>
                  <a:pt x="778" y="82"/>
                  <a:pt x="775" y="83"/>
                  <a:pt x="772" y="82"/>
                </a:cubicBezTo>
                <a:cubicBezTo>
                  <a:pt x="769" y="81"/>
                  <a:pt x="765" y="80"/>
                  <a:pt x="762" y="80"/>
                </a:cubicBezTo>
                <a:cubicBezTo>
                  <a:pt x="760" y="80"/>
                  <a:pt x="757" y="81"/>
                  <a:pt x="750" y="82"/>
                </a:cubicBezTo>
                <a:cubicBezTo>
                  <a:pt x="744" y="84"/>
                  <a:pt x="743" y="89"/>
                  <a:pt x="740" y="90"/>
                </a:cubicBezTo>
                <a:cubicBezTo>
                  <a:pt x="737" y="92"/>
                  <a:pt x="731" y="97"/>
                  <a:pt x="734" y="98"/>
                </a:cubicBezTo>
                <a:cubicBezTo>
                  <a:pt x="737" y="99"/>
                  <a:pt x="735" y="100"/>
                  <a:pt x="736" y="102"/>
                </a:cubicBezTo>
                <a:cubicBezTo>
                  <a:pt x="736" y="104"/>
                  <a:pt x="734" y="104"/>
                  <a:pt x="730" y="104"/>
                </a:cubicBezTo>
                <a:cubicBezTo>
                  <a:pt x="727" y="103"/>
                  <a:pt x="716" y="103"/>
                  <a:pt x="717" y="105"/>
                </a:cubicBezTo>
                <a:cubicBezTo>
                  <a:pt x="717" y="108"/>
                  <a:pt x="723" y="109"/>
                  <a:pt x="723" y="110"/>
                </a:cubicBezTo>
                <a:cubicBezTo>
                  <a:pt x="722" y="111"/>
                  <a:pt x="718" y="110"/>
                  <a:pt x="716" y="109"/>
                </a:cubicBezTo>
                <a:cubicBezTo>
                  <a:pt x="713" y="107"/>
                  <a:pt x="709" y="108"/>
                  <a:pt x="708" y="110"/>
                </a:cubicBezTo>
                <a:cubicBezTo>
                  <a:pt x="707" y="113"/>
                  <a:pt x="703" y="112"/>
                  <a:pt x="702" y="112"/>
                </a:cubicBezTo>
                <a:cubicBezTo>
                  <a:pt x="701" y="111"/>
                  <a:pt x="698" y="113"/>
                  <a:pt x="696" y="112"/>
                </a:cubicBezTo>
                <a:cubicBezTo>
                  <a:pt x="694" y="111"/>
                  <a:pt x="700" y="108"/>
                  <a:pt x="698" y="107"/>
                </a:cubicBezTo>
                <a:cubicBezTo>
                  <a:pt x="697" y="105"/>
                  <a:pt x="690" y="107"/>
                  <a:pt x="690" y="109"/>
                </a:cubicBezTo>
                <a:cubicBezTo>
                  <a:pt x="689" y="112"/>
                  <a:pt x="685" y="107"/>
                  <a:pt x="684" y="108"/>
                </a:cubicBezTo>
                <a:cubicBezTo>
                  <a:pt x="682" y="109"/>
                  <a:pt x="681" y="110"/>
                  <a:pt x="678" y="111"/>
                </a:cubicBezTo>
                <a:cubicBezTo>
                  <a:pt x="675" y="112"/>
                  <a:pt x="670" y="110"/>
                  <a:pt x="669" y="112"/>
                </a:cubicBezTo>
                <a:cubicBezTo>
                  <a:pt x="668" y="114"/>
                  <a:pt x="674" y="115"/>
                  <a:pt x="674" y="116"/>
                </a:cubicBezTo>
                <a:cubicBezTo>
                  <a:pt x="675" y="117"/>
                  <a:pt x="660" y="117"/>
                  <a:pt x="659" y="118"/>
                </a:cubicBezTo>
                <a:cubicBezTo>
                  <a:pt x="659" y="120"/>
                  <a:pt x="654" y="120"/>
                  <a:pt x="648" y="120"/>
                </a:cubicBezTo>
                <a:cubicBezTo>
                  <a:pt x="642" y="120"/>
                  <a:pt x="644" y="123"/>
                  <a:pt x="639" y="124"/>
                </a:cubicBezTo>
                <a:cubicBezTo>
                  <a:pt x="635" y="125"/>
                  <a:pt x="632" y="125"/>
                  <a:pt x="631" y="127"/>
                </a:cubicBezTo>
                <a:cubicBezTo>
                  <a:pt x="629" y="130"/>
                  <a:pt x="625" y="130"/>
                  <a:pt x="624" y="128"/>
                </a:cubicBezTo>
                <a:cubicBezTo>
                  <a:pt x="622" y="126"/>
                  <a:pt x="618" y="129"/>
                  <a:pt x="620" y="129"/>
                </a:cubicBezTo>
                <a:cubicBezTo>
                  <a:pt x="622" y="130"/>
                  <a:pt x="620" y="132"/>
                  <a:pt x="619" y="132"/>
                </a:cubicBezTo>
                <a:cubicBezTo>
                  <a:pt x="617" y="131"/>
                  <a:pt x="613" y="134"/>
                  <a:pt x="615" y="134"/>
                </a:cubicBezTo>
                <a:cubicBezTo>
                  <a:pt x="618" y="134"/>
                  <a:pt x="619" y="136"/>
                  <a:pt x="618" y="137"/>
                </a:cubicBezTo>
                <a:cubicBezTo>
                  <a:pt x="617" y="139"/>
                  <a:pt x="611" y="135"/>
                  <a:pt x="610" y="137"/>
                </a:cubicBezTo>
                <a:cubicBezTo>
                  <a:pt x="609" y="138"/>
                  <a:pt x="612" y="140"/>
                  <a:pt x="615" y="140"/>
                </a:cubicBezTo>
                <a:cubicBezTo>
                  <a:pt x="617" y="139"/>
                  <a:pt x="619" y="141"/>
                  <a:pt x="619" y="143"/>
                </a:cubicBezTo>
                <a:cubicBezTo>
                  <a:pt x="619" y="144"/>
                  <a:pt x="613" y="142"/>
                  <a:pt x="612" y="143"/>
                </a:cubicBezTo>
                <a:cubicBezTo>
                  <a:pt x="611" y="145"/>
                  <a:pt x="613" y="145"/>
                  <a:pt x="616" y="146"/>
                </a:cubicBezTo>
                <a:cubicBezTo>
                  <a:pt x="618" y="146"/>
                  <a:pt x="616" y="147"/>
                  <a:pt x="619" y="149"/>
                </a:cubicBezTo>
                <a:cubicBezTo>
                  <a:pt x="619" y="149"/>
                  <a:pt x="619" y="149"/>
                  <a:pt x="619" y="149"/>
                </a:cubicBezTo>
                <a:cubicBezTo>
                  <a:pt x="620" y="151"/>
                  <a:pt x="618" y="151"/>
                  <a:pt x="618" y="153"/>
                </a:cubicBezTo>
                <a:cubicBezTo>
                  <a:pt x="618" y="155"/>
                  <a:pt x="615" y="156"/>
                  <a:pt x="615" y="154"/>
                </a:cubicBezTo>
                <a:cubicBezTo>
                  <a:pt x="615" y="152"/>
                  <a:pt x="608" y="152"/>
                  <a:pt x="607" y="153"/>
                </a:cubicBezTo>
                <a:cubicBezTo>
                  <a:pt x="605" y="155"/>
                  <a:pt x="604" y="157"/>
                  <a:pt x="603" y="155"/>
                </a:cubicBezTo>
                <a:cubicBezTo>
                  <a:pt x="601" y="153"/>
                  <a:pt x="596" y="155"/>
                  <a:pt x="589" y="156"/>
                </a:cubicBezTo>
                <a:cubicBezTo>
                  <a:pt x="582" y="156"/>
                  <a:pt x="569" y="156"/>
                  <a:pt x="565" y="158"/>
                </a:cubicBezTo>
                <a:cubicBezTo>
                  <a:pt x="562" y="159"/>
                  <a:pt x="559" y="164"/>
                  <a:pt x="562" y="167"/>
                </a:cubicBezTo>
                <a:cubicBezTo>
                  <a:pt x="565" y="170"/>
                  <a:pt x="562" y="171"/>
                  <a:pt x="562" y="173"/>
                </a:cubicBezTo>
                <a:cubicBezTo>
                  <a:pt x="562" y="175"/>
                  <a:pt x="571" y="179"/>
                  <a:pt x="575" y="180"/>
                </a:cubicBezTo>
                <a:cubicBezTo>
                  <a:pt x="579" y="180"/>
                  <a:pt x="583" y="185"/>
                  <a:pt x="580" y="189"/>
                </a:cubicBezTo>
                <a:cubicBezTo>
                  <a:pt x="578" y="192"/>
                  <a:pt x="570" y="188"/>
                  <a:pt x="565" y="184"/>
                </a:cubicBezTo>
                <a:cubicBezTo>
                  <a:pt x="559" y="180"/>
                  <a:pt x="548" y="178"/>
                  <a:pt x="544" y="178"/>
                </a:cubicBezTo>
                <a:cubicBezTo>
                  <a:pt x="540" y="179"/>
                  <a:pt x="542" y="175"/>
                  <a:pt x="537" y="175"/>
                </a:cubicBezTo>
                <a:cubicBezTo>
                  <a:pt x="532" y="175"/>
                  <a:pt x="528" y="180"/>
                  <a:pt x="531" y="180"/>
                </a:cubicBezTo>
                <a:cubicBezTo>
                  <a:pt x="535" y="180"/>
                  <a:pt x="537" y="179"/>
                  <a:pt x="535" y="181"/>
                </a:cubicBezTo>
                <a:cubicBezTo>
                  <a:pt x="533" y="183"/>
                  <a:pt x="536" y="182"/>
                  <a:pt x="540" y="184"/>
                </a:cubicBezTo>
                <a:cubicBezTo>
                  <a:pt x="544" y="186"/>
                  <a:pt x="537" y="188"/>
                  <a:pt x="532" y="185"/>
                </a:cubicBezTo>
                <a:cubicBezTo>
                  <a:pt x="528" y="182"/>
                  <a:pt x="524" y="185"/>
                  <a:pt x="523" y="187"/>
                </a:cubicBezTo>
                <a:cubicBezTo>
                  <a:pt x="521" y="189"/>
                  <a:pt x="527" y="196"/>
                  <a:pt x="535" y="197"/>
                </a:cubicBezTo>
                <a:cubicBezTo>
                  <a:pt x="542" y="198"/>
                  <a:pt x="540" y="200"/>
                  <a:pt x="543" y="201"/>
                </a:cubicBezTo>
                <a:cubicBezTo>
                  <a:pt x="546" y="202"/>
                  <a:pt x="544" y="204"/>
                  <a:pt x="542" y="204"/>
                </a:cubicBezTo>
                <a:cubicBezTo>
                  <a:pt x="539" y="204"/>
                  <a:pt x="535" y="200"/>
                  <a:pt x="531" y="199"/>
                </a:cubicBezTo>
                <a:cubicBezTo>
                  <a:pt x="527" y="197"/>
                  <a:pt x="518" y="199"/>
                  <a:pt x="516" y="197"/>
                </a:cubicBezTo>
                <a:cubicBezTo>
                  <a:pt x="514" y="195"/>
                  <a:pt x="517" y="193"/>
                  <a:pt x="515" y="191"/>
                </a:cubicBezTo>
                <a:cubicBezTo>
                  <a:pt x="513" y="190"/>
                  <a:pt x="515" y="186"/>
                  <a:pt x="517" y="182"/>
                </a:cubicBezTo>
                <a:cubicBezTo>
                  <a:pt x="520" y="178"/>
                  <a:pt x="517" y="172"/>
                  <a:pt x="513" y="171"/>
                </a:cubicBezTo>
                <a:cubicBezTo>
                  <a:pt x="510" y="170"/>
                  <a:pt x="510" y="173"/>
                  <a:pt x="511" y="175"/>
                </a:cubicBezTo>
                <a:cubicBezTo>
                  <a:pt x="512" y="176"/>
                  <a:pt x="511" y="181"/>
                  <a:pt x="509" y="184"/>
                </a:cubicBezTo>
                <a:cubicBezTo>
                  <a:pt x="506" y="188"/>
                  <a:pt x="498" y="188"/>
                  <a:pt x="498" y="190"/>
                </a:cubicBezTo>
                <a:cubicBezTo>
                  <a:pt x="498" y="192"/>
                  <a:pt x="492" y="194"/>
                  <a:pt x="494" y="195"/>
                </a:cubicBezTo>
                <a:cubicBezTo>
                  <a:pt x="496" y="197"/>
                  <a:pt x="503" y="205"/>
                  <a:pt x="504" y="208"/>
                </a:cubicBezTo>
                <a:cubicBezTo>
                  <a:pt x="505" y="211"/>
                  <a:pt x="498" y="219"/>
                  <a:pt x="499" y="223"/>
                </a:cubicBezTo>
                <a:cubicBezTo>
                  <a:pt x="500" y="228"/>
                  <a:pt x="498" y="230"/>
                  <a:pt x="499" y="233"/>
                </a:cubicBezTo>
                <a:cubicBezTo>
                  <a:pt x="501" y="235"/>
                  <a:pt x="504" y="233"/>
                  <a:pt x="506" y="234"/>
                </a:cubicBezTo>
                <a:cubicBezTo>
                  <a:pt x="509" y="235"/>
                  <a:pt x="512" y="232"/>
                  <a:pt x="517" y="232"/>
                </a:cubicBezTo>
                <a:cubicBezTo>
                  <a:pt x="522" y="231"/>
                  <a:pt x="531" y="236"/>
                  <a:pt x="535" y="237"/>
                </a:cubicBezTo>
                <a:cubicBezTo>
                  <a:pt x="538" y="239"/>
                  <a:pt x="536" y="242"/>
                  <a:pt x="538" y="244"/>
                </a:cubicBezTo>
                <a:cubicBezTo>
                  <a:pt x="540" y="247"/>
                  <a:pt x="534" y="247"/>
                  <a:pt x="534" y="251"/>
                </a:cubicBezTo>
                <a:cubicBezTo>
                  <a:pt x="534" y="255"/>
                  <a:pt x="544" y="257"/>
                  <a:pt x="544" y="258"/>
                </a:cubicBezTo>
                <a:cubicBezTo>
                  <a:pt x="545" y="259"/>
                  <a:pt x="537" y="259"/>
                  <a:pt x="534" y="257"/>
                </a:cubicBezTo>
                <a:cubicBezTo>
                  <a:pt x="531" y="256"/>
                  <a:pt x="531" y="252"/>
                  <a:pt x="530" y="252"/>
                </a:cubicBezTo>
                <a:cubicBezTo>
                  <a:pt x="529" y="251"/>
                  <a:pt x="532" y="248"/>
                  <a:pt x="532" y="245"/>
                </a:cubicBezTo>
                <a:cubicBezTo>
                  <a:pt x="532" y="242"/>
                  <a:pt x="529" y="241"/>
                  <a:pt x="528" y="239"/>
                </a:cubicBezTo>
                <a:cubicBezTo>
                  <a:pt x="526" y="237"/>
                  <a:pt x="524" y="235"/>
                  <a:pt x="522" y="235"/>
                </a:cubicBezTo>
                <a:cubicBezTo>
                  <a:pt x="519" y="236"/>
                  <a:pt x="510" y="237"/>
                  <a:pt x="508" y="239"/>
                </a:cubicBezTo>
                <a:cubicBezTo>
                  <a:pt x="505" y="242"/>
                  <a:pt x="508" y="249"/>
                  <a:pt x="510" y="252"/>
                </a:cubicBezTo>
                <a:cubicBezTo>
                  <a:pt x="511" y="255"/>
                  <a:pt x="502" y="260"/>
                  <a:pt x="502" y="263"/>
                </a:cubicBezTo>
                <a:cubicBezTo>
                  <a:pt x="502" y="265"/>
                  <a:pt x="499" y="267"/>
                  <a:pt x="495" y="269"/>
                </a:cubicBezTo>
                <a:cubicBezTo>
                  <a:pt x="491" y="271"/>
                  <a:pt x="487" y="273"/>
                  <a:pt x="487" y="276"/>
                </a:cubicBezTo>
                <a:cubicBezTo>
                  <a:pt x="487" y="280"/>
                  <a:pt x="481" y="278"/>
                  <a:pt x="479" y="276"/>
                </a:cubicBezTo>
                <a:cubicBezTo>
                  <a:pt x="476" y="274"/>
                  <a:pt x="472" y="277"/>
                  <a:pt x="468" y="277"/>
                </a:cubicBezTo>
                <a:cubicBezTo>
                  <a:pt x="464" y="277"/>
                  <a:pt x="464" y="273"/>
                  <a:pt x="461" y="275"/>
                </a:cubicBezTo>
                <a:cubicBezTo>
                  <a:pt x="458" y="276"/>
                  <a:pt x="455" y="273"/>
                  <a:pt x="456" y="271"/>
                </a:cubicBezTo>
                <a:cubicBezTo>
                  <a:pt x="457" y="268"/>
                  <a:pt x="461" y="270"/>
                  <a:pt x="461" y="272"/>
                </a:cubicBezTo>
                <a:cubicBezTo>
                  <a:pt x="461" y="274"/>
                  <a:pt x="464" y="273"/>
                  <a:pt x="466" y="271"/>
                </a:cubicBezTo>
                <a:cubicBezTo>
                  <a:pt x="469" y="270"/>
                  <a:pt x="468" y="273"/>
                  <a:pt x="472" y="274"/>
                </a:cubicBezTo>
                <a:cubicBezTo>
                  <a:pt x="476" y="274"/>
                  <a:pt x="473" y="271"/>
                  <a:pt x="476" y="272"/>
                </a:cubicBezTo>
                <a:cubicBezTo>
                  <a:pt x="479" y="272"/>
                  <a:pt x="480" y="271"/>
                  <a:pt x="479" y="270"/>
                </a:cubicBezTo>
                <a:cubicBezTo>
                  <a:pt x="478" y="268"/>
                  <a:pt x="481" y="267"/>
                  <a:pt x="483" y="266"/>
                </a:cubicBezTo>
                <a:cubicBezTo>
                  <a:pt x="485" y="265"/>
                  <a:pt x="484" y="262"/>
                  <a:pt x="485" y="261"/>
                </a:cubicBezTo>
                <a:cubicBezTo>
                  <a:pt x="487" y="260"/>
                  <a:pt x="486" y="259"/>
                  <a:pt x="488" y="258"/>
                </a:cubicBezTo>
                <a:cubicBezTo>
                  <a:pt x="490" y="258"/>
                  <a:pt x="491" y="255"/>
                  <a:pt x="492" y="255"/>
                </a:cubicBezTo>
                <a:cubicBezTo>
                  <a:pt x="494" y="255"/>
                  <a:pt x="495" y="253"/>
                  <a:pt x="494" y="251"/>
                </a:cubicBezTo>
                <a:cubicBezTo>
                  <a:pt x="493" y="250"/>
                  <a:pt x="495" y="246"/>
                  <a:pt x="496" y="245"/>
                </a:cubicBezTo>
                <a:cubicBezTo>
                  <a:pt x="498" y="244"/>
                  <a:pt x="498" y="243"/>
                  <a:pt x="497" y="242"/>
                </a:cubicBezTo>
                <a:cubicBezTo>
                  <a:pt x="495" y="240"/>
                  <a:pt x="489" y="236"/>
                  <a:pt x="490" y="234"/>
                </a:cubicBezTo>
                <a:cubicBezTo>
                  <a:pt x="490" y="231"/>
                  <a:pt x="488" y="227"/>
                  <a:pt x="489" y="225"/>
                </a:cubicBezTo>
                <a:cubicBezTo>
                  <a:pt x="490" y="222"/>
                  <a:pt x="489" y="218"/>
                  <a:pt x="489" y="216"/>
                </a:cubicBezTo>
                <a:cubicBezTo>
                  <a:pt x="489" y="213"/>
                  <a:pt x="491" y="211"/>
                  <a:pt x="491" y="206"/>
                </a:cubicBezTo>
                <a:cubicBezTo>
                  <a:pt x="492" y="202"/>
                  <a:pt x="487" y="197"/>
                  <a:pt x="484" y="196"/>
                </a:cubicBezTo>
                <a:cubicBezTo>
                  <a:pt x="481" y="195"/>
                  <a:pt x="483" y="192"/>
                  <a:pt x="487" y="189"/>
                </a:cubicBezTo>
                <a:cubicBezTo>
                  <a:pt x="491" y="186"/>
                  <a:pt x="491" y="176"/>
                  <a:pt x="491" y="173"/>
                </a:cubicBezTo>
                <a:cubicBezTo>
                  <a:pt x="491" y="171"/>
                  <a:pt x="483" y="169"/>
                  <a:pt x="480" y="170"/>
                </a:cubicBezTo>
                <a:cubicBezTo>
                  <a:pt x="476" y="170"/>
                  <a:pt x="465" y="169"/>
                  <a:pt x="462" y="169"/>
                </a:cubicBezTo>
                <a:cubicBezTo>
                  <a:pt x="459" y="168"/>
                  <a:pt x="458" y="171"/>
                  <a:pt x="457" y="174"/>
                </a:cubicBezTo>
                <a:cubicBezTo>
                  <a:pt x="456" y="177"/>
                  <a:pt x="453" y="181"/>
                  <a:pt x="451" y="187"/>
                </a:cubicBezTo>
                <a:cubicBezTo>
                  <a:pt x="449" y="193"/>
                  <a:pt x="442" y="195"/>
                  <a:pt x="439" y="196"/>
                </a:cubicBezTo>
                <a:cubicBezTo>
                  <a:pt x="436" y="198"/>
                  <a:pt x="433" y="202"/>
                  <a:pt x="435" y="204"/>
                </a:cubicBezTo>
                <a:cubicBezTo>
                  <a:pt x="436" y="206"/>
                  <a:pt x="439" y="205"/>
                  <a:pt x="440" y="205"/>
                </a:cubicBezTo>
                <a:cubicBezTo>
                  <a:pt x="442" y="206"/>
                  <a:pt x="440" y="212"/>
                  <a:pt x="439" y="213"/>
                </a:cubicBezTo>
                <a:cubicBezTo>
                  <a:pt x="438" y="214"/>
                  <a:pt x="441" y="216"/>
                  <a:pt x="438" y="217"/>
                </a:cubicBezTo>
                <a:cubicBezTo>
                  <a:pt x="436" y="219"/>
                  <a:pt x="434" y="222"/>
                  <a:pt x="435" y="223"/>
                </a:cubicBezTo>
                <a:cubicBezTo>
                  <a:pt x="437" y="225"/>
                  <a:pt x="443" y="226"/>
                  <a:pt x="446" y="227"/>
                </a:cubicBezTo>
                <a:cubicBezTo>
                  <a:pt x="449" y="229"/>
                  <a:pt x="448" y="232"/>
                  <a:pt x="450" y="235"/>
                </a:cubicBezTo>
                <a:cubicBezTo>
                  <a:pt x="452" y="238"/>
                  <a:pt x="455" y="236"/>
                  <a:pt x="456" y="238"/>
                </a:cubicBezTo>
                <a:cubicBezTo>
                  <a:pt x="457" y="239"/>
                  <a:pt x="452" y="246"/>
                  <a:pt x="450" y="247"/>
                </a:cubicBezTo>
                <a:cubicBezTo>
                  <a:pt x="448" y="247"/>
                  <a:pt x="441" y="239"/>
                  <a:pt x="439" y="238"/>
                </a:cubicBezTo>
                <a:cubicBezTo>
                  <a:pt x="437" y="236"/>
                  <a:pt x="428" y="234"/>
                  <a:pt x="424" y="232"/>
                </a:cubicBezTo>
                <a:cubicBezTo>
                  <a:pt x="420" y="229"/>
                  <a:pt x="417" y="230"/>
                  <a:pt x="412" y="227"/>
                </a:cubicBezTo>
                <a:cubicBezTo>
                  <a:pt x="407" y="223"/>
                  <a:pt x="404" y="222"/>
                  <a:pt x="395" y="222"/>
                </a:cubicBezTo>
                <a:cubicBezTo>
                  <a:pt x="387" y="222"/>
                  <a:pt x="381" y="220"/>
                  <a:pt x="379" y="221"/>
                </a:cubicBezTo>
                <a:cubicBezTo>
                  <a:pt x="376" y="221"/>
                  <a:pt x="377" y="218"/>
                  <a:pt x="372" y="216"/>
                </a:cubicBezTo>
                <a:cubicBezTo>
                  <a:pt x="367" y="213"/>
                  <a:pt x="364" y="210"/>
                  <a:pt x="361" y="212"/>
                </a:cubicBezTo>
                <a:cubicBezTo>
                  <a:pt x="358" y="213"/>
                  <a:pt x="359" y="219"/>
                  <a:pt x="363" y="220"/>
                </a:cubicBezTo>
                <a:cubicBezTo>
                  <a:pt x="368" y="220"/>
                  <a:pt x="365" y="222"/>
                  <a:pt x="370" y="222"/>
                </a:cubicBezTo>
                <a:cubicBezTo>
                  <a:pt x="375" y="222"/>
                  <a:pt x="376" y="224"/>
                  <a:pt x="376" y="226"/>
                </a:cubicBezTo>
                <a:cubicBezTo>
                  <a:pt x="376" y="229"/>
                  <a:pt x="378" y="232"/>
                  <a:pt x="380" y="234"/>
                </a:cubicBezTo>
                <a:cubicBezTo>
                  <a:pt x="382" y="236"/>
                  <a:pt x="381" y="239"/>
                  <a:pt x="377" y="239"/>
                </a:cubicBezTo>
                <a:cubicBezTo>
                  <a:pt x="374" y="239"/>
                  <a:pt x="369" y="239"/>
                  <a:pt x="371" y="242"/>
                </a:cubicBezTo>
                <a:cubicBezTo>
                  <a:pt x="373" y="245"/>
                  <a:pt x="370" y="245"/>
                  <a:pt x="366" y="244"/>
                </a:cubicBezTo>
                <a:cubicBezTo>
                  <a:pt x="363" y="243"/>
                  <a:pt x="365" y="240"/>
                  <a:pt x="366" y="239"/>
                </a:cubicBezTo>
                <a:cubicBezTo>
                  <a:pt x="368" y="237"/>
                  <a:pt x="363" y="235"/>
                  <a:pt x="361" y="234"/>
                </a:cubicBezTo>
                <a:cubicBezTo>
                  <a:pt x="358" y="234"/>
                  <a:pt x="349" y="240"/>
                  <a:pt x="347" y="241"/>
                </a:cubicBezTo>
                <a:cubicBezTo>
                  <a:pt x="344" y="242"/>
                  <a:pt x="338" y="240"/>
                  <a:pt x="331" y="241"/>
                </a:cubicBezTo>
                <a:cubicBezTo>
                  <a:pt x="325" y="243"/>
                  <a:pt x="325" y="248"/>
                  <a:pt x="323" y="248"/>
                </a:cubicBezTo>
                <a:cubicBezTo>
                  <a:pt x="320" y="247"/>
                  <a:pt x="313" y="248"/>
                  <a:pt x="311" y="247"/>
                </a:cubicBezTo>
                <a:cubicBezTo>
                  <a:pt x="308" y="245"/>
                  <a:pt x="310" y="244"/>
                  <a:pt x="313" y="244"/>
                </a:cubicBezTo>
                <a:cubicBezTo>
                  <a:pt x="316" y="244"/>
                  <a:pt x="317" y="243"/>
                  <a:pt x="315" y="242"/>
                </a:cubicBezTo>
                <a:cubicBezTo>
                  <a:pt x="313" y="240"/>
                  <a:pt x="317" y="237"/>
                  <a:pt x="317" y="235"/>
                </a:cubicBezTo>
                <a:cubicBezTo>
                  <a:pt x="317" y="234"/>
                  <a:pt x="306" y="237"/>
                  <a:pt x="305" y="239"/>
                </a:cubicBezTo>
                <a:cubicBezTo>
                  <a:pt x="303" y="240"/>
                  <a:pt x="305" y="243"/>
                  <a:pt x="303" y="244"/>
                </a:cubicBezTo>
                <a:cubicBezTo>
                  <a:pt x="301" y="245"/>
                  <a:pt x="301" y="242"/>
                  <a:pt x="299" y="242"/>
                </a:cubicBezTo>
                <a:cubicBezTo>
                  <a:pt x="297" y="241"/>
                  <a:pt x="281" y="244"/>
                  <a:pt x="278" y="248"/>
                </a:cubicBezTo>
                <a:cubicBezTo>
                  <a:pt x="275" y="251"/>
                  <a:pt x="269" y="251"/>
                  <a:pt x="269" y="253"/>
                </a:cubicBezTo>
                <a:cubicBezTo>
                  <a:pt x="269" y="255"/>
                  <a:pt x="262" y="255"/>
                  <a:pt x="259" y="256"/>
                </a:cubicBezTo>
                <a:cubicBezTo>
                  <a:pt x="256" y="258"/>
                  <a:pt x="258" y="263"/>
                  <a:pt x="257" y="266"/>
                </a:cubicBezTo>
                <a:cubicBezTo>
                  <a:pt x="256" y="269"/>
                  <a:pt x="245" y="268"/>
                  <a:pt x="242" y="268"/>
                </a:cubicBezTo>
                <a:cubicBezTo>
                  <a:pt x="238" y="268"/>
                  <a:pt x="237" y="261"/>
                  <a:pt x="234" y="261"/>
                </a:cubicBezTo>
                <a:cubicBezTo>
                  <a:pt x="232" y="261"/>
                  <a:pt x="233" y="257"/>
                  <a:pt x="234" y="255"/>
                </a:cubicBezTo>
                <a:cubicBezTo>
                  <a:pt x="235" y="254"/>
                  <a:pt x="237" y="255"/>
                  <a:pt x="240" y="253"/>
                </a:cubicBezTo>
                <a:cubicBezTo>
                  <a:pt x="244" y="251"/>
                  <a:pt x="247" y="254"/>
                  <a:pt x="248" y="252"/>
                </a:cubicBezTo>
                <a:cubicBezTo>
                  <a:pt x="250" y="251"/>
                  <a:pt x="243" y="247"/>
                  <a:pt x="243" y="244"/>
                </a:cubicBezTo>
                <a:cubicBezTo>
                  <a:pt x="242" y="240"/>
                  <a:pt x="235" y="239"/>
                  <a:pt x="231" y="240"/>
                </a:cubicBezTo>
                <a:cubicBezTo>
                  <a:pt x="227" y="242"/>
                  <a:pt x="223" y="241"/>
                  <a:pt x="220" y="239"/>
                </a:cubicBezTo>
                <a:cubicBezTo>
                  <a:pt x="217" y="238"/>
                  <a:pt x="217" y="242"/>
                  <a:pt x="222" y="243"/>
                </a:cubicBezTo>
                <a:cubicBezTo>
                  <a:pt x="226" y="244"/>
                  <a:pt x="224" y="247"/>
                  <a:pt x="224" y="249"/>
                </a:cubicBezTo>
                <a:cubicBezTo>
                  <a:pt x="225" y="251"/>
                  <a:pt x="223" y="256"/>
                  <a:pt x="221" y="259"/>
                </a:cubicBezTo>
                <a:cubicBezTo>
                  <a:pt x="218" y="263"/>
                  <a:pt x="220" y="263"/>
                  <a:pt x="224" y="262"/>
                </a:cubicBezTo>
                <a:cubicBezTo>
                  <a:pt x="227" y="262"/>
                  <a:pt x="227" y="267"/>
                  <a:pt x="227" y="271"/>
                </a:cubicBezTo>
                <a:cubicBezTo>
                  <a:pt x="227" y="274"/>
                  <a:pt x="224" y="275"/>
                  <a:pt x="224" y="278"/>
                </a:cubicBezTo>
                <a:cubicBezTo>
                  <a:pt x="224" y="280"/>
                  <a:pt x="221" y="276"/>
                  <a:pt x="220" y="277"/>
                </a:cubicBezTo>
                <a:cubicBezTo>
                  <a:pt x="219" y="278"/>
                  <a:pt x="218" y="277"/>
                  <a:pt x="218" y="275"/>
                </a:cubicBezTo>
                <a:cubicBezTo>
                  <a:pt x="217" y="273"/>
                  <a:pt x="212" y="274"/>
                  <a:pt x="208" y="273"/>
                </a:cubicBezTo>
                <a:cubicBezTo>
                  <a:pt x="205" y="272"/>
                  <a:pt x="204" y="274"/>
                  <a:pt x="203" y="276"/>
                </a:cubicBezTo>
                <a:cubicBezTo>
                  <a:pt x="201" y="278"/>
                  <a:pt x="197" y="279"/>
                  <a:pt x="195" y="279"/>
                </a:cubicBezTo>
                <a:cubicBezTo>
                  <a:pt x="192" y="280"/>
                  <a:pt x="188" y="284"/>
                  <a:pt x="186" y="286"/>
                </a:cubicBezTo>
                <a:cubicBezTo>
                  <a:pt x="183" y="287"/>
                  <a:pt x="183" y="290"/>
                  <a:pt x="186" y="294"/>
                </a:cubicBezTo>
                <a:cubicBezTo>
                  <a:pt x="190" y="297"/>
                  <a:pt x="190" y="299"/>
                  <a:pt x="190" y="301"/>
                </a:cubicBezTo>
                <a:cubicBezTo>
                  <a:pt x="190" y="303"/>
                  <a:pt x="181" y="302"/>
                  <a:pt x="179" y="300"/>
                </a:cubicBezTo>
                <a:cubicBezTo>
                  <a:pt x="178" y="298"/>
                  <a:pt x="172" y="298"/>
                  <a:pt x="170" y="298"/>
                </a:cubicBezTo>
                <a:cubicBezTo>
                  <a:pt x="168" y="298"/>
                  <a:pt x="162" y="292"/>
                  <a:pt x="159" y="292"/>
                </a:cubicBezTo>
                <a:cubicBezTo>
                  <a:pt x="156" y="292"/>
                  <a:pt x="155" y="295"/>
                  <a:pt x="154" y="297"/>
                </a:cubicBezTo>
                <a:cubicBezTo>
                  <a:pt x="153" y="299"/>
                  <a:pt x="155" y="299"/>
                  <a:pt x="156" y="302"/>
                </a:cubicBezTo>
                <a:cubicBezTo>
                  <a:pt x="158" y="305"/>
                  <a:pt x="163" y="305"/>
                  <a:pt x="165" y="305"/>
                </a:cubicBezTo>
                <a:cubicBezTo>
                  <a:pt x="168" y="305"/>
                  <a:pt x="167" y="309"/>
                  <a:pt x="166" y="311"/>
                </a:cubicBezTo>
                <a:cubicBezTo>
                  <a:pt x="165" y="312"/>
                  <a:pt x="161" y="314"/>
                  <a:pt x="159" y="312"/>
                </a:cubicBezTo>
                <a:cubicBezTo>
                  <a:pt x="158" y="310"/>
                  <a:pt x="152" y="312"/>
                  <a:pt x="152" y="310"/>
                </a:cubicBezTo>
                <a:cubicBezTo>
                  <a:pt x="152" y="308"/>
                  <a:pt x="148" y="304"/>
                  <a:pt x="144" y="305"/>
                </a:cubicBezTo>
                <a:cubicBezTo>
                  <a:pt x="140" y="306"/>
                  <a:pt x="139" y="303"/>
                  <a:pt x="139" y="300"/>
                </a:cubicBezTo>
                <a:cubicBezTo>
                  <a:pt x="139" y="296"/>
                  <a:pt x="137" y="295"/>
                  <a:pt x="137" y="293"/>
                </a:cubicBezTo>
                <a:cubicBezTo>
                  <a:pt x="137" y="292"/>
                  <a:pt x="135" y="289"/>
                  <a:pt x="137" y="287"/>
                </a:cubicBezTo>
                <a:cubicBezTo>
                  <a:pt x="139" y="286"/>
                  <a:pt x="138" y="283"/>
                  <a:pt x="138" y="281"/>
                </a:cubicBezTo>
                <a:cubicBezTo>
                  <a:pt x="138" y="279"/>
                  <a:pt x="134" y="276"/>
                  <a:pt x="131" y="276"/>
                </a:cubicBezTo>
                <a:cubicBezTo>
                  <a:pt x="127" y="276"/>
                  <a:pt x="128" y="273"/>
                  <a:pt x="125" y="272"/>
                </a:cubicBezTo>
                <a:cubicBezTo>
                  <a:pt x="122" y="271"/>
                  <a:pt x="117" y="267"/>
                  <a:pt x="116" y="265"/>
                </a:cubicBezTo>
                <a:cubicBezTo>
                  <a:pt x="116" y="263"/>
                  <a:pt x="112" y="262"/>
                  <a:pt x="113" y="262"/>
                </a:cubicBezTo>
                <a:cubicBezTo>
                  <a:pt x="115" y="261"/>
                  <a:pt x="118" y="262"/>
                  <a:pt x="120" y="264"/>
                </a:cubicBezTo>
                <a:cubicBezTo>
                  <a:pt x="123" y="267"/>
                  <a:pt x="127" y="269"/>
                  <a:pt x="133" y="270"/>
                </a:cubicBezTo>
                <a:cubicBezTo>
                  <a:pt x="139" y="271"/>
                  <a:pt x="142" y="274"/>
                  <a:pt x="149" y="275"/>
                </a:cubicBezTo>
                <a:cubicBezTo>
                  <a:pt x="156" y="276"/>
                  <a:pt x="160" y="277"/>
                  <a:pt x="170" y="278"/>
                </a:cubicBezTo>
                <a:cubicBezTo>
                  <a:pt x="180" y="280"/>
                  <a:pt x="194" y="270"/>
                  <a:pt x="197" y="267"/>
                </a:cubicBezTo>
                <a:cubicBezTo>
                  <a:pt x="200" y="264"/>
                  <a:pt x="196" y="258"/>
                  <a:pt x="196" y="256"/>
                </a:cubicBezTo>
                <a:cubicBezTo>
                  <a:pt x="196" y="254"/>
                  <a:pt x="191" y="254"/>
                  <a:pt x="191" y="252"/>
                </a:cubicBezTo>
                <a:cubicBezTo>
                  <a:pt x="190" y="250"/>
                  <a:pt x="187" y="247"/>
                  <a:pt x="183" y="247"/>
                </a:cubicBezTo>
                <a:cubicBezTo>
                  <a:pt x="179" y="247"/>
                  <a:pt x="179" y="243"/>
                  <a:pt x="176" y="243"/>
                </a:cubicBezTo>
                <a:cubicBezTo>
                  <a:pt x="173" y="243"/>
                  <a:pt x="170" y="242"/>
                  <a:pt x="162" y="236"/>
                </a:cubicBezTo>
                <a:cubicBezTo>
                  <a:pt x="154" y="231"/>
                  <a:pt x="143" y="227"/>
                  <a:pt x="141" y="228"/>
                </a:cubicBezTo>
                <a:cubicBezTo>
                  <a:pt x="139" y="229"/>
                  <a:pt x="138" y="229"/>
                  <a:pt x="136" y="227"/>
                </a:cubicBezTo>
                <a:cubicBezTo>
                  <a:pt x="135" y="225"/>
                  <a:pt x="132" y="226"/>
                  <a:pt x="130" y="227"/>
                </a:cubicBezTo>
                <a:cubicBezTo>
                  <a:pt x="127" y="229"/>
                  <a:pt x="125" y="226"/>
                  <a:pt x="121" y="227"/>
                </a:cubicBezTo>
                <a:cubicBezTo>
                  <a:pt x="117" y="228"/>
                  <a:pt x="115" y="225"/>
                  <a:pt x="116" y="224"/>
                </a:cubicBezTo>
                <a:cubicBezTo>
                  <a:pt x="117" y="223"/>
                  <a:pt x="123" y="224"/>
                  <a:pt x="123" y="222"/>
                </a:cubicBezTo>
                <a:cubicBezTo>
                  <a:pt x="123" y="220"/>
                  <a:pt x="120" y="222"/>
                  <a:pt x="117" y="219"/>
                </a:cubicBezTo>
                <a:cubicBezTo>
                  <a:pt x="113" y="217"/>
                  <a:pt x="111" y="218"/>
                  <a:pt x="110" y="220"/>
                </a:cubicBezTo>
                <a:cubicBezTo>
                  <a:pt x="109" y="222"/>
                  <a:pt x="107" y="222"/>
                  <a:pt x="105" y="220"/>
                </a:cubicBezTo>
                <a:cubicBezTo>
                  <a:pt x="105" y="220"/>
                  <a:pt x="104" y="220"/>
                  <a:pt x="104" y="220"/>
                </a:cubicBezTo>
                <a:cubicBezTo>
                  <a:pt x="104" y="223"/>
                  <a:pt x="102" y="223"/>
                  <a:pt x="99" y="223"/>
                </a:cubicBezTo>
                <a:cubicBezTo>
                  <a:pt x="97" y="222"/>
                  <a:pt x="95" y="227"/>
                  <a:pt x="92" y="227"/>
                </a:cubicBezTo>
                <a:cubicBezTo>
                  <a:pt x="89" y="227"/>
                  <a:pt x="86" y="229"/>
                  <a:pt x="86" y="232"/>
                </a:cubicBezTo>
                <a:cubicBezTo>
                  <a:pt x="85" y="234"/>
                  <a:pt x="82" y="233"/>
                  <a:pt x="82" y="235"/>
                </a:cubicBezTo>
                <a:cubicBezTo>
                  <a:pt x="82" y="236"/>
                  <a:pt x="82" y="238"/>
                  <a:pt x="81" y="239"/>
                </a:cubicBezTo>
                <a:cubicBezTo>
                  <a:pt x="80" y="241"/>
                  <a:pt x="81" y="242"/>
                  <a:pt x="82" y="245"/>
                </a:cubicBezTo>
                <a:cubicBezTo>
                  <a:pt x="84" y="247"/>
                  <a:pt x="87" y="247"/>
                  <a:pt x="88" y="248"/>
                </a:cubicBezTo>
                <a:cubicBezTo>
                  <a:pt x="89" y="249"/>
                  <a:pt x="94" y="253"/>
                  <a:pt x="94" y="255"/>
                </a:cubicBezTo>
                <a:cubicBezTo>
                  <a:pt x="94" y="256"/>
                  <a:pt x="90" y="260"/>
                  <a:pt x="89" y="261"/>
                </a:cubicBezTo>
                <a:cubicBezTo>
                  <a:pt x="87" y="262"/>
                  <a:pt x="85" y="265"/>
                  <a:pt x="86" y="267"/>
                </a:cubicBezTo>
                <a:cubicBezTo>
                  <a:pt x="87" y="268"/>
                  <a:pt x="92" y="275"/>
                  <a:pt x="95" y="281"/>
                </a:cubicBezTo>
                <a:cubicBezTo>
                  <a:pt x="98" y="286"/>
                  <a:pt x="94" y="283"/>
                  <a:pt x="92" y="286"/>
                </a:cubicBezTo>
                <a:cubicBezTo>
                  <a:pt x="90" y="288"/>
                  <a:pt x="92" y="291"/>
                  <a:pt x="93" y="293"/>
                </a:cubicBezTo>
                <a:cubicBezTo>
                  <a:pt x="94" y="295"/>
                  <a:pt x="91" y="294"/>
                  <a:pt x="91" y="296"/>
                </a:cubicBezTo>
                <a:cubicBezTo>
                  <a:pt x="91" y="297"/>
                  <a:pt x="95" y="298"/>
                  <a:pt x="95" y="299"/>
                </a:cubicBezTo>
                <a:cubicBezTo>
                  <a:pt x="96" y="300"/>
                  <a:pt x="93" y="301"/>
                  <a:pt x="94" y="303"/>
                </a:cubicBezTo>
                <a:cubicBezTo>
                  <a:pt x="95" y="305"/>
                  <a:pt x="99" y="305"/>
                  <a:pt x="99" y="308"/>
                </a:cubicBezTo>
                <a:cubicBezTo>
                  <a:pt x="99" y="311"/>
                  <a:pt x="93" y="311"/>
                  <a:pt x="93" y="313"/>
                </a:cubicBezTo>
                <a:cubicBezTo>
                  <a:pt x="94" y="315"/>
                  <a:pt x="101" y="318"/>
                  <a:pt x="105" y="322"/>
                </a:cubicBezTo>
                <a:cubicBezTo>
                  <a:pt x="108" y="326"/>
                  <a:pt x="108" y="327"/>
                  <a:pt x="107" y="329"/>
                </a:cubicBezTo>
                <a:cubicBezTo>
                  <a:pt x="106" y="334"/>
                  <a:pt x="96" y="337"/>
                  <a:pt x="94" y="342"/>
                </a:cubicBezTo>
                <a:cubicBezTo>
                  <a:pt x="92" y="347"/>
                  <a:pt x="84" y="350"/>
                  <a:pt x="80" y="354"/>
                </a:cubicBezTo>
                <a:cubicBezTo>
                  <a:pt x="78" y="355"/>
                  <a:pt x="77" y="357"/>
                  <a:pt x="75" y="359"/>
                </a:cubicBezTo>
                <a:cubicBezTo>
                  <a:pt x="77" y="359"/>
                  <a:pt x="78" y="358"/>
                  <a:pt x="79" y="358"/>
                </a:cubicBezTo>
                <a:cubicBezTo>
                  <a:pt x="81" y="357"/>
                  <a:pt x="83" y="362"/>
                  <a:pt x="85" y="364"/>
                </a:cubicBezTo>
                <a:cubicBezTo>
                  <a:pt x="87" y="366"/>
                  <a:pt x="92" y="364"/>
                  <a:pt x="93" y="366"/>
                </a:cubicBezTo>
                <a:cubicBezTo>
                  <a:pt x="95" y="367"/>
                  <a:pt x="92" y="367"/>
                  <a:pt x="89" y="367"/>
                </a:cubicBezTo>
                <a:cubicBezTo>
                  <a:pt x="86" y="366"/>
                  <a:pt x="85" y="368"/>
                  <a:pt x="80" y="370"/>
                </a:cubicBezTo>
                <a:cubicBezTo>
                  <a:pt x="76" y="371"/>
                  <a:pt x="77" y="372"/>
                  <a:pt x="75" y="373"/>
                </a:cubicBezTo>
                <a:cubicBezTo>
                  <a:pt x="78" y="376"/>
                  <a:pt x="75" y="377"/>
                  <a:pt x="74" y="379"/>
                </a:cubicBezTo>
                <a:cubicBezTo>
                  <a:pt x="72" y="382"/>
                  <a:pt x="71" y="382"/>
                  <a:pt x="71" y="384"/>
                </a:cubicBezTo>
                <a:cubicBezTo>
                  <a:pt x="70" y="386"/>
                  <a:pt x="71" y="387"/>
                  <a:pt x="71" y="389"/>
                </a:cubicBezTo>
                <a:cubicBezTo>
                  <a:pt x="71" y="392"/>
                  <a:pt x="72" y="392"/>
                  <a:pt x="73" y="394"/>
                </a:cubicBezTo>
                <a:cubicBezTo>
                  <a:pt x="75" y="396"/>
                  <a:pt x="72" y="396"/>
                  <a:pt x="71" y="397"/>
                </a:cubicBezTo>
                <a:cubicBezTo>
                  <a:pt x="70" y="398"/>
                  <a:pt x="70" y="400"/>
                  <a:pt x="72" y="402"/>
                </a:cubicBezTo>
                <a:cubicBezTo>
                  <a:pt x="74" y="404"/>
                  <a:pt x="74" y="406"/>
                  <a:pt x="73" y="407"/>
                </a:cubicBezTo>
                <a:cubicBezTo>
                  <a:pt x="72" y="408"/>
                  <a:pt x="74" y="411"/>
                  <a:pt x="76" y="412"/>
                </a:cubicBezTo>
                <a:cubicBezTo>
                  <a:pt x="77" y="414"/>
                  <a:pt x="77" y="418"/>
                  <a:pt x="78" y="419"/>
                </a:cubicBezTo>
                <a:cubicBezTo>
                  <a:pt x="79" y="420"/>
                  <a:pt x="81" y="421"/>
                  <a:pt x="83" y="420"/>
                </a:cubicBezTo>
                <a:cubicBezTo>
                  <a:pt x="85" y="419"/>
                  <a:pt x="87" y="420"/>
                  <a:pt x="88" y="422"/>
                </a:cubicBezTo>
                <a:cubicBezTo>
                  <a:pt x="89" y="424"/>
                  <a:pt x="90" y="423"/>
                  <a:pt x="93" y="422"/>
                </a:cubicBezTo>
                <a:cubicBezTo>
                  <a:pt x="95" y="421"/>
                  <a:pt x="100" y="424"/>
                  <a:pt x="101" y="425"/>
                </a:cubicBezTo>
                <a:cubicBezTo>
                  <a:pt x="102" y="425"/>
                  <a:pt x="102" y="429"/>
                  <a:pt x="102" y="431"/>
                </a:cubicBezTo>
                <a:cubicBezTo>
                  <a:pt x="102" y="433"/>
                  <a:pt x="101" y="436"/>
                  <a:pt x="103" y="437"/>
                </a:cubicBezTo>
                <a:cubicBezTo>
                  <a:pt x="105" y="439"/>
                  <a:pt x="105" y="442"/>
                  <a:pt x="107" y="443"/>
                </a:cubicBezTo>
                <a:cubicBezTo>
                  <a:pt x="110" y="444"/>
                  <a:pt x="111" y="448"/>
                  <a:pt x="112" y="448"/>
                </a:cubicBezTo>
                <a:cubicBezTo>
                  <a:pt x="114" y="449"/>
                  <a:pt x="117" y="451"/>
                  <a:pt x="118" y="453"/>
                </a:cubicBezTo>
                <a:cubicBezTo>
                  <a:pt x="118" y="455"/>
                  <a:pt x="115" y="456"/>
                  <a:pt x="113" y="457"/>
                </a:cubicBezTo>
                <a:cubicBezTo>
                  <a:pt x="111" y="458"/>
                  <a:pt x="108" y="455"/>
                  <a:pt x="106" y="456"/>
                </a:cubicBezTo>
                <a:cubicBezTo>
                  <a:pt x="105" y="457"/>
                  <a:pt x="107" y="460"/>
                  <a:pt x="108" y="465"/>
                </a:cubicBezTo>
                <a:cubicBezTo>
                  <a:pt x="109" y="469"/>
                  <a:pt x="110" y="469"/>
                  <a:pt x="112" y="469"/>
                </a:cubicBezTo>
                <a:cubicBezTo>
                  <a:pt x="114" y="469"/>
                  <a:pt x="114" y="468"/>
                  <a:pt x="116" y="467"/>
                </a:cubicBezTo>
                <a:cubicBezTo>
                  <a:pt x="117" y="466"/>
                  <a:pt x="121" y="468"/>
                  <a:pt x="122" y="467"/>
                </a:cubicBezTo>
                <a:cubicBezTo>
                  <a:pt x="123" y="466"/>
                  <a:pt x="128" y="466"/>
                  <a:pt x="129" y="468"/>
                </a:cubicBezTo>
                <a:cubicBezTo>
                  <a:pt x="130" y="469"/>
                  <a:pt x="131" y="473"/>
                  <a:pt x="131" y="475"/>
                </a:cubicBezTo>
                <a:cubicBezTo>
                  <a:pt x="130" y="476"/>
                  <a:pt x="132" y="478"/>
                  <a:pt x="133" y="480"/>
                </a:cubicBezTo>
                <a:cubicBezTo>
                  <a:pt x="134" y="482"/>
                  <a:pt x="138" y="481"/>
                  <a:pt x="139" y="481"/>
                </a:cubicBezTo>
                <a:cubicBezTo>
                  <a:pt x="141" y="482"/>
                  <a:pt x="144" y="486"/>
                  <a:pt x="143" y="488"/>
                </a:cubicBezTo>
                <a:cubicBezTo>
                  <a:pt x="143" y="490"/>
                  <a:pt x="145" y="491"/>
                  <a:pt x="147" y="490"/>
                </a:cubicBezTo>
                <a:cubicBezTo>
                  <a:pt x="148" y="490"/>
                  <a:pt x="150" y="491"/>
                  <a:pt x="151" y="492"/>
                </a:cubicBezTo>
                <a:cubicBezTo>
                  <a:pt x="153" y="493"/>
                  <a:pt x="154" y="493"/>
                  <a:pt x="156" y="492"/>
                </a:cubicBezTo>
                <a:cubicBezTo>
                  <a:pt x="158" y="491"/>
                  <a:pt x="160" y="490"/>
                  <a:pt x="161" y="491"/>
                </a:cubicBezTo>
                <a:cubicBezTo>
                  <a:pt x="162" y="493"/>
                  <a:pt x="165" y="496"/>
                  <a:pt x="165" y="496"/>
                </a:cubicBezTo>
                <a:cubicBezTo>
                  <a:pt x="165" y="497"/>
                  <a:pt x="170" y="496"/>
                  <a:pt x="173" y="498"/>
                </a:cubicBezTo>
                <a:cubicBezTo>
                  <a:pt x="175" y="499"/>
                  <a:pt x="178" y="498"/>
                  <a:pt x="180" y="500"/>
                </a:cubicBezTo>
                <a:cubicBezTo>
                  <a:pt x="183" y="501"/>
                  <a:pt x="185" y="501"/>
                  <a:pt x="186" y="503"/>
                </a:cubicBezTo>
                <a:cubicBezTo>
                  <a:pt x="186" y="504"/>
                  <a:pt x="183" y="506"/>
                  <a:pt x="183" y="507"/>
                </a:cubicBezTo>
                <a:cubicBezTo>
                  <a:pt x="183" y="507"/>
                  <a:pt x="185" y="508"/>
                  <a:pt x="185" y="509"/>
                </a:cubicBezTo>
                <a:cubicBezTo>
                  <a:pt x="185" y="510"/>
                  <a:pt x="182" y="510"/>
                  <a:pt x="182" y="512"/>
                </a:cubicBezTo>
                <a:cubicBezTo>
                  <a:pt x="182" y="513"/>
                  <a:pt x="184" y="514"/>
                  <a:pt x="184" y="515"/>
                </a:cubicBezTo>
                <a:cubicBezTo>
                  <a:pt x="184" y="516"/>
                  <a:pt x="182" y="519"/>
                  <a:pt x="182" y="520"/>
                </a:cubicBezTo>
                <a:cubicBezTo>
                  <a:pt x="182" y="521"/>
                  <a:pt x="176" y="520"/>
                  <a:pt x="175" y="520"/>
                </a:cubicBezTo>
                <a:cubicBezTo>
                  <a:pt x="173" y="520"/>
                  <a:pt x="169" y="525"/>
                  <a:pt x="168" y="525"/>
                </a:cubicBezTo>
                <a:cubicBezTo>
                  <a:pt x="167" y="525"/>
                  <a:pt x="167" y="527"/>
                  <a:pt x="168" y="529"/>
                </a:cubicBezTo>
                <a:cubicBezTo>
                  <a:pt x="172" y="529"/>
                  <a:pt x="176" y="528"/>
                  <a:pt x="177" y="529"/>
                </a:cubicBezTo>
                <a:cubicBezTo>
                  <a:pt x="178" y="531"/>
                  <a:pt x="167" y="535"/>
                  <a:pt x="166" y="536"/>
                </a:cubicBezTo>
                <a:cubicBezTo>
                  <a:pt x="164" y="536"/>
                  <a:pt x="169" y="539"/>
                  <a:pt x="169" y="541"/>
                </a:cubicBezTo>
                <a:cubicBezTo>
                  <a:pt x="169" y="543"/>
                  <a:pt x="163" y="543"/>
                  <a:pt x="164" y="546"/>
                </a:cubicBezTo>
                <a:cubicBezTo>
                  <a:pt x="164" y="549"/>
                  <a:pt x="162" y="550"/>
                  <a:pt x="159" y="550"/>
                </a:cubicBezTo>
                <a:cubicBezTo>
                  <a:pt x="156" y="550"/>
                  <a:pt x="155" y="552"/>
                  <a:pt x="156" y="552"/>
                </a:cubicBezTo>
                <a:cubicBezTo>
                  <a:pt x="158" y="553"/>
                  <a:pt x="158" y="557"/>
                  <a:pt x="163" y="558"/>
                </a:cubicBezTo>
                <a:cubicBezTo>
                  <a:pt x="169" y="560"/>
                  <a:pt x="175" y="565"/>
                  <a:pt x="180" y="570"/>
                </a:cubicBezTo>
                <a:cubicBezTo>
                  <a:pt x="181" y="571"/>
                  <a:pt x="182" y="572"/>
                  <a:pt x="183" y="572"/>
                </a:cubicBezTo>
                <a:cubicBezTo>
                  <a:pt x="184" y="571"/>
                  <a:pt x="185" y="571"/>
                  <a:pt x="186" y="571"/>
                </a:cubicBezTo>
                <a:cubicBezTo>
                  <a:pt x="189" y="570"/>
                  <a:pt x="194" y="572"/>
                  <a:pt x="197" y="574"/>
                </a:cubicBezTo>
                <a:cubicBezTo>
                  <a:pt x="200" y="576"/>
                  <a:pt x="210" y="573"/>
                  <a:pt x="211" y="575"/>
                </a:cubicBezTo>
                <a:cubicBezTo>
                  <a:pt x="212" y="577"/>
                  <a:pt x="215" y="579"/>
                  <a:pt x="217" y="579"/>
                </a:cubicBezTo>
                <a:cubicBezTo>
                  <a:pt x="219" y="579"/>
                  <a:pt x="221" y="583"/>
                  <a:pt x="223" y="582"/>
                </a:cubicBezTo>
                <a:cubicBezTo>
                  <a:pt x="224" y="580"/>
                  <a:pt x="230" y="580"/>
                  <a:pt x="232" y="580"/>
                </a:cubicBezTo>
                <a:cubicBezTo>
                  <a:pt x="234" y="580"/>
                  <a:pt x="234" y="582"/>
                  <a:pt x="235" y="582"/>
                </a:cubicBezTo>
                <a:cubicBezTo>
                  <a:pt x="237" y="582"/>
                  <a:pt x="237" y="588"/>
                  <a:pt x="238" y="587"/>
                </a:cubicBezTo>
                <a:cubicBezTo>
                  <a:pt x="239" y="587"/>
                  <a:pt x="244" y="591"/>
                  <a:pt x="247" y="591"/>
                </a:cubicBezTo>
                <a:cubicBezTo>
                  <a:pt x="249" y="592"/>
                  <a:pt x="252" y="597"/>
                  <a:pt x="253" y="596"/>
                </a:cubicBezTo>
                <a:cubicBezTo>
                  <a:pt x="255" y="596"/>
                  <a:pt x="257" y="598"/>
                  <a:pt x="257" y="596"/>
                </a:cubicBezTo>
                <a:cubicBezTo>
                  <a:pt x="258" y="594"/>
                  <a:pt x="262" y="595"/>
                  <a:pt x="263" y="592"/>
                </a:cubicBezTo>
                <a:cubicBezTo>
                  <a:pt x="258" y="586"/>
                  <a:pt x="253" y="579"/>
                  <a:pt x="253" y="576"/>
                </a:cubicBezTo>
                <a:cubicBezTo>
                  <a:pt x="253" y="571"/>
                  <a:pt x="255" y="568"/>
                  <a:pt x="249" y="563"/>
                </a:cubicBezTo>
                <a:cubicBezTo>
                  <a:pt x="244" y="559"/>
                  <a:pt x="250" y="555"/>
                  <a:pt x="254" y="550"/>
                </a:cubicBezTo>
                <a:cubicBezTo>
                  <a:pt x="258" y="546"/>
                  <a:pt x="265" y="544"/>
                  <a:pt x="270" y="540"/>
                </a:cubicBezTo>
                <a:cubicBezTo>
                  <a:pt x="269" y="540"/>
                  <a:pt x="268" y="539"/>
                  <a:pt x="267" y="539"/>
                </a:cubicBezTo>
                <a:cubicBezTo>
                  <a:pt x="264" y="537"/>
                  <a:pt x="262" y="535"/>
                  <a:pt x="265" y="535"/>
                </a:cubicBezTo>
                <a:cubicBezTo>
                  <a:pt x="268" y="534"/>
                  <a:pt x="267" y="532"/>
                  <a:pt x="264" y="529"/>
                </a:cubicBezTo>
                <a:cubicBezTo>
                  <a:pt x="261" y="526"/>
                  <a:pt x="260" y="522"/>
                  <a:pt x="258" y="522"/>
                </a:cubicBezTo>
                <a:cubicBezTo>
                  <a:pt x="257" y="522"/>
                  <a:pt x="254" y="522"/>
                  <a:pt x="252" y="523"/>
                </a:cubicBezTo>
                <a:cubicBezTo>
                  <a:pt x="249" y="524"/>
                  <a:pt x="250" y="521"/>
                  <a:pt x="250" y="518"/>
                </a:cubicBezTo>
                <a:cubicBezTo>
                  <a:pt x="251" y="515"/>
                  <a:pt x="246" y="516"/>
                  <a:pt x="245" y="514"/>
                </a:cubicBezTo>
                <a:cubicBezTo>
                  <a:pt x="244" y="513"/>
                  <a:pt x="246" y="509"/>
                  <a:pt x="247" y="509"/>
                </a:cubicBezTo>
                <a:cubicBezTo>
                  <a:pt x="248" y="508"/>
                  <a:pt x="250" y="507"/>
                  <a:pt x="250" y="506"/>
                </a:cubicBezTo>
                <a:cubicBezTo>
                  <a:pt x="250" y="505"/>
                  <a:pt x="246" y="504"/>
                  <a:pt x="247" y="501"/>
                </a:cubicBezTo>
                <a:cubicBezTo>
                  <a:pt x="249" y="499"/>
                  <a:pt x="252" y="499"/>
                  <a:pt x="252" y="496"/>
                </a:cubicBezTo>
                <a:cubicBezTo>
                  <a:pt x="252" y="493"/>
                  <a:pt x="255" y="490"/>
                  <a:pt x="257" y="492"/>
                </a:cubicBezTo>
                <a:cubicBezTo>
                  <a:pt x="260" y="494"/>
                  <a:pt x="261" y="500"/>
                  <a:pt x="265" y="499"/>
                </a:cubicBezTo>
                <a:cubicBezTo>
                  <a:pt x="268" y="497"/>
                  <a:pt x="266" y="494"/>
                  <a:pt x="266" y="493"/>
                </a:cubicBezTo>
                <a:cubicBezTo>
                  <a:pt x="265" y="491"/>
                  <a:pt x="264" y="489"/>
                  <a:pt x="268" y="488"/>
                </a:cubicBezTo>
                <a:cubicBezTo>
                  <a:pt x="272" y="487"/>
                  <a:pt x="270" y="484"/>
                  <a:pt x="273" y="484"/>
                </a:cubicBezTo>
                <a:cubicBezTo>
                  <a:pt x="276" y="484"/>
                  <a:pt x="281" y="480"/>
                  <a:pt x="283" y="479"/>
                </a:cubicBezTo>
                <a:cubicBezTo>
                  <a:pt x="284" y="478"/>
                  <a:pt x="288" y="476"/>
                  <a:pt x="289" y="477"/>
                </a:cubicBezTo>
                <a:cubicBezTo>
                  <a:pt x="291" y="478"/>
                  <a:pt x="293" y="480"/>
                  <a:pt x="294" y="477"/>
                </a:cubicBezTo>
                <a:cubicBezTo>
                  <a:pt x="296" y="474"/>
                  <a:pt x="300" y="475"/>
                  <a:pt x="301" y="477"/>
                </a:cubicBezTo>
                <a:cubicBezTo>
                  <a:pt x="301" y="479"/>
                  <a:pt x="309" y="479"/>
                  <a:pt x="311" y="480"/>
                </a:cubicBezTo>
                <a:cubicBezTo>
                  <a:pt x="314" y="482"/>
                  <a:pt x="319" y="485"/>
                  <a:pt x="319" y="487"/>
                </a:cubicBezTo>
                <a:cubicBezTo>
                  <a:pt x="319" y="488"/>
                  <a:pt x="321" y="491"/>
                  <a:pt x="321" y="488"/>
                </a:cubicBezTo>
                <a:cubicBezTo>
                  <a:pt x="321" y="485"/>
                  <a:pt x="323" y="486"/>
                  <a:pt x="327" y="488"/>
                </a:cubicBezTo>
                <a:cubicBezTo>
                  <a:pt x="330" y="490"/>
                  <a:pt x="334" y="489"/>
                  <a:pt x="335" y="487"/>
                </a:cubicBezTo>
                <a:cubicBezTo>
                  <a:pt x="336" y="485"/>
                  <a:pt x="342" y="483"/>
                  <a:pt x="344" y="484"/>
                </a:cubicBezTo>
                <a:cubicBezTo>
                  <a:pt x="346" y="486"/>
                  <a:pt x="347" y="487"/>
                  <a:pt x="349" y="485"/>
                </a:cubicBezTo>
                <a:cubicBezTo>
                  <a:pt x="352" y="482"/>
                  <a:pt x="357" y="483"/>
                  <a:pt x="358" y="485"/>
                </a:cubicBezTo>
                <a:cubicBezTo>
                  <a:pt x="359" y="488"/>
                  <a:pt x="362" y="488"/>
                  <a:pt x="364" y="488"/>
                </a:cubicBezTo>
                <a:cubicBezTo>
                  <a:pt x="367" y="488"/>
                  <a:pt x="367" y="492"/>
                  <a:pt x="369" y="491"/>
                </a:cubicBezTo>
                <a:cubicBezTo>
                  <a:pt x="370" y="490"/>
                  <a:pt x="370" y="486"/>
                  <a:pt x="372" y="486"/>
                </a:cubicBezTo>
                <a:cubicBezTo>
                  <a:pt x="374" y="487"/>
                  <a:pt x="376" y="489"/>
                  <a:pt x="379" y="489"/>
                </a:cubicBezTo>
                <a:cubicBezTo>
                  <a:pt x="382" y="489"/>
                  <a:pt x="385" y="488"/>
                  <a:pt x="385" y="486"/>
                </a:cubicBezTo>
                <a:cubicBezTo>
                  <a:pt x="385" y="484"/>
                  <a:pt x="384" y="480"/>
                  <a:pt x="382" y="480"/>
                </a:cubicBezTo>
                <a:cubicBezTo>
                  <a:pt x="380" y="480"/>
                  <a:pt x="378" y="477"/>
                  <a:pt x="376" y="477"/>
                </a:cubicBezTo>
                <a:cubicBezTo>
                  <a:pt x="373" y="477"/>
                  <a:pt x="371" y="473"/>
                  <a:pt x="373" y="473"/>
                </a:cubicBezTo>
                <a:cubicBezTo>
                  <a:pt x="376" y="472"/>
                  <a:pt x="380" y="470"/>
                  <a:pt x="379" y="468"/>
                </a:cubicBezTo>
                <a:cubicBezTo>
                  <a:pt x="378" y="466"/>
                  <a:pt x="377" y="462"/>
                  <a:pt x="381" y="461"/>
                </a:cubicBezTo>
                <a:cubicBezTo>
                  <a:pt x="384" y="461"/>
                  <a:pt x="391" y="461"/>
                  <a:pt x="390" y="460"/>
                </a:cubicBezTo>
                <a:cubicBezTo>
                  <a:pt x="390" y="458"/>
                  <a:pt x="383" y="458"/>
                  <a:pt x="382" y="456"/>
                </a:cubicBezTo>
                <a:cubicBezTo>
                  <a:pt x="381" y="454"/>
                  <a:pt x="381" y="449"/>
                  <a:pt x="382" y="448"/>
                </a:cubicBezTo>
                <a:cubicBezTo>
                  <a:pt x="383" y="447"/>
                  <a:pt x="387" y="448"/>
                  <a:pt x="389" y="448"/>
                </a:cubicBezTo>
                <a:cubicBezTo>
                  <a:pt x="392" y="447"/>
                  <a:pt x="397" y="449"/>
                  <a:pt x="400" y="446"/>
                </a:cubicBezTo>
                <a:cubicBezTo>
                  <a:pt x="404" y="444"/>
                  <a:pt x="411" y="443"/>
                  <a:pt x="414" y="443"/>
                </a:cubicBezTo>
                <a:cubicBezTo>
                  <a:pt x="418" y="443"/>
                  <a:pt x="421" y="441"/>
                  <a:pt x="423" y="441"/>
                </a:cubicBezTo>
                <a:cubicBezTo>
                  <a:pt x="426" y="440"/>
                  <a:pt x="434" y="439"/>
                  <a:pt x="436" y="438"/>
                </a:cubicBezTo>
                <a:cubicBezTo>
                  <a:pt x="438" y="437"/>
                  <a:pt x="449" y="436"/>
                  <a:pt x="450" y="434"/>
                </a:cubicBezTo>
                <a:cubicBezTo>
                  <a:pt x="450" y="432"/>
                  <a:pt x="459" y="430"/>
                  <a:pt x="461" y="431"/>
                </a:cubicBezTo>
                <a:cubicBezTo>
                  <a:pt x="463" y="432"/>
                  <a:pt x="466" y="433"/>
                  <a:pt x="468" y="432"/>
                </a:cubicBezTo>
                <a:cubicBezTo>
                  <a:pt x="470" y="431"/>
                  <a:pt x="475" y="434"/>
                  <a:pt x="474" y="436"/>
                </a:cubicBezTo>
                <a:cubicBezTo>
                  <a:pt x="474" y="438"/>
                  <a:pt x="476" y="440"/>
                  <a:pt x="476" y="442"/>
                </a:cubicBezTo>
                <a:cubicBezTo>
                  <a:pt x="476" y="444"/>
                  <a:pt x="474" y="445"/>
                  <a:pt x="475" y="446"/>
                </a:cubicBezTo>
                <a:cubicBezTo>
                  <a:pt x="476" y="448"/>
                  <a:pt x="481" y="447"/>
                  <a:pt x="483" y="445"/>
                </a:cubicBezTo>
                <a:cubicBezTo>
                  <a:pt x="485" y="443"/>
                  <a:pt x="486" y="445"/>
                  <a:pt x="486" y="447"/>
                </a:cubicBezTo>
                <a:cubicBezTo>
                  <a:pt x="486" y="448"/>
                  <a:pt x="489" y="449"/>
                  <a:pt x="489" y="448"/>
                </a:cubicBezTo>
                <a:cubicBezTo>
                  <a:pt x="489" y="446"/>
                  <a:pt x="492" y="447"/>
                  <a:pt x="493" y="448"/>
                </a:cubicBezTo>
                <a:cubicBezTo>
                  <a:pt x="494" y="449"/>
                  <a:pt x="498" y="447"/>
                  <a:pt x="498" y="449"/>
                </a:cubicBezTo>
                <a:cubicBezTo>
                  <a:pt x="498" y="451"/>
                  <a:pt x="493" y="452"/>
                  <a:pt x="495" y="455"/>
                </a:cubicBezTo>
                <a:cubicBezTo>
                  <a:pt x="497" y="457"/>
                  <a:pt x="499" y="452"/>
                  <a:pt x="502" y="453"/>
                </a:cubicBezTo>
                <a:cubicBezTo>
                  <a:pt x="505" y="454"/>
                  <a:pt x="509" y="450"/>
                  <a:pt x="512" y="449"/>
                </a:cubicBezTo>
                <a:cubicBezTo>
                  <a:pt x="515" y="448"/>
                  <a:pt x="518" y="446"/>
                  <a:pt x="520" y="444"/>
                </a:cubicBezTo>
                <a:cubicBezTo>
                  <a:pt x="523" y="443"/>
                  <a:pt x="528" y="443"/>
                  <a:pt x="526" y="445"/>
                </a:cubicBezTo>
                <a:cubicBezTo>
                  <a:pt x="525" y="447"/>
                  <a:pt x="523" y="450"/>
                  <a:pt x="529" y="452"/>
                </a:cubicBezTo>
                <a:cubicBezTo>
                  <a:pt x="535" y="454"/>
                  <a:pt x="542" y="466"/>
                  <a:pt x="546" y="472"/>
                </a:cubicBezTo>
                <a:cubicBezTo>
                  <a:pt x="549" y="477"/>
                  <a:pt x="553" y="488"/>
                  <a:pt x="555" y="488"/>
                </a:cubicBezTo>
                <a:cubicBezTo>
                  <a:pt x="557" y="488"/>
                  <a:pt x="558" y="483"/>
                  <a:pt x="560" y="482"/>
                </a:cubicBezTo>
                <a:cubicBezTo>
                  <a:pt x="563" y="482"/>
                  <a:pt x="565" y="487"/>
                  <a:pt x="567" y="487"/>
                </a:cubicBezTo>
                <a:cubicBezTo>
                  <a:pt x="570" y="488"/>
                  <a:pt x="574" y="489"/>
                  <a:pt x="576" y="489"/>
                </a:cubicBezTo>
                <a:cubicBezTo>
                  <a:pt x="579" y="488"/>
                  <a:pt x="584" y="485"/>
                  <a:pt x="585" y="486"/>
                </a:cubicBezTo>
                <a:cubicBezTo>
                  <a:pt x="587" y="487"/>
                  <a:pt x="590" y="487"/>
                  <a:pt x="591" y="491"/>
                </a:cubicBezTo>
                <a:cubicBezTo>
                  <a:pt x="593" y="495"/>
                  <a:pt x="595" y="496"/>
                  <a:pt x="597" y="496"/>
                </a:cubicBezTo>
                <a:cubicBezTo>
                  <a:pt x="599" y="496"/>
                  <a:pt x="599" y="497"/>
                  <a:pt x="599" y="499"/>
                </a:cubicBezTo>
                <a:cubicBezTo>
                  <a:pt x="599" y="501"/>
                  <a:pt x="602" y="503"/>
                  <a:pt x="604" y="503"/>
                </a:cubicBezTo>
                <a:cubicBezTo>
                  <a:pt x="605" y="503"/>
                  <a:pt x="610" y="502"/>
                  <a:pt x="611" y="501"/>
                </a:cubicBezTo>
                <a:cubicBezTo>
                  <a:pt x="612" y="501"/>
                  <a:pt x="614" y="500"/>
                  <a:pt x="614" y="502"/>
                </a:cubicBezTo>
                <a:cubicBezTo>
                  <a:pt x="614" y="504"/>
                  <a:pt x="617" y="507"/>
                  <a:pt x="618" y="507"/>
                </a:cubicBezTo>
                <a:cubicBezTo>
                  <a:pt x="620" y="507"/>
                  <a:pt x="623" y="508"/>
                  <a:pt x="624" y="507"/>
                </a:cubicBezTo>
                <a:cubicBezTo>
                  <a:pt x="624" y="505"/>
                  <a:pt x="628" y="504"/>
                  <a:pt x="630" y="504"/>
                </a:cubicBezTo>
                <a:cubicBezTo>
                  <a:pt x="631" y="504"/>
                  <a:pt x="637" y="503"/>
                  <a:pt x="638" y="500"/>
                </a:cubicBezTo>
                <a:cubicBezTo>
                  <a:pt x="639" y="498"/>
                  <a:pt x="644" y="498"/>
                  <a:pt x="645" y="496"/>
                </a:cubicBezTo>
                <a:cubicBezTo>
                  <a:pt x="647" y="495"/>
                  <a:pt x="650" y="494"/>
                  <a:pt x="651" y="492"/>
                </a:cubicBezTo>
                <a:cubicBezTo>
                  <a:pt x="652" y="491"/>
                  <a:pt x="657" y="491"/>
                  <a:pt x="657" y="490"/>
                </a:cubicBezTo>
                <a:cubicBezTo>
                  <a:pt x="658" y="488"/>
                  <a:pt x="662" y="488"/>
                  <a:pt x="664" y="488"/>
                </a:cubicBezTo>
                <a:cubicBezTo>
                  <a:pt x="666" y="489"/>
                  <a:pt x="675" y="491"/>
                  <a:pt x="676" y="491"/>
                </a:cubicBezTo>
                <a:cubicBezTo>
                  <a:pt x="678" y="490"/>
                  <a:pt x="678" y="495"/>
                  <a:pt x="679" y="496"/>
                </a:cubicBezTo>
                <a:cubicBezTo>
                  <a:pt x="681" y="496"/>
                  <a:pt x="686" y="500"/>
                  <a:pt x="687" y="499"/>
                </a:cubicBezTo>
                <a:cubicBezTo>
                  <a:pt x="688" y="498"/>
                  <a:pt x="692" y="497"/>
                  <a:pt x="694" y="498"/>
                </a:cubicBezTo>
                <a:cubicBezTo>
                  <a:pt x="697" y="500"/>
                  <a:pt x="700" y="502"/>
                  <a:pt x="701" y="500"/>
                </a:cubicBezTo>
                <a:cubicBezTo>
                  <a:pt x="702" y="498"/>
                  <a:pt x="708" y="497"/>
                  <a:pt x="708" y="496"/>
                </a:cubicBezTo>
                <a:cubicBezTo>
                  <a:pt x="709" y="495"/>
                  <a:pt x="710" y="492"/>
                  <a:pt x="709" y="491"/>
                </a:cubicBezTo>
                <a:cubicBezTo>
                  <a:pt x="707" y="490"/>
                  <a:pt x="706" y="485"/>
                  <a:pt x="705" y="483"/>
                </a:cubicBezTo>
                <a:cubicBezTo>
                  <a:pt x="705" y="481"/>
                  <a:pt x="709" y="481"/>
                  <a:pt x="709" y="479"/>
                </a:cubicBezTo>
                <a:cubicBezTo>
                  <a:pt x="710" y="477"/>
                  <a:pt x="713" y="477"/>
                  <a:pt x="714" y="475"/>
                </a:cubicBezTo>
                <a:cubicBezTo>
                  <a:pt x="715" y="474"/>
                  <a:pt x="715" y="472"/>
                  <a:pt x="717" y="472"/>
                </a:cubicBezTo>
                <a:cubicBezTo>
                  <a:pt x="719" y="473"/>
                  <a:pt x="723" y="474"/>
                  <a:pt x="724" y="475"/>
                </a:cubicBezTo>
                <a:cubicBezTo>
                  <a:pt x="725" y="476"/>
                  <a:pt x="728" y="477"/>
                  <a:pt x="730" y="477"/>
                </a:cubicBezTo>
                <a:cubicBezTo>
                  <a:pt x="732" y="477"/>
                  <a:pt x="735" y="478"/>
                  <a:pt x="736" y="479"/>
                </a:cubicBezTo>
                <a:cubicBezTo>
                  <a:pt x="738" y="480"/>
                  <a:pt x="744" y="480"/>
                  <a:pt x="745" y="482"/>
                </a:cubicBezTo>
                <a:cubicBezTo>
                  <a:pt x="746" y="484"/>
                  <a:pt x="745" y="488"/>
                  <a:pt x="746" y="490"/>
                </a:cubicBezTo>
                <a:cubicBezTo>
                  <a:pt x="748" y="491"/>
                  <a:pt x="751" y="495"/>
                  <a:pt x="752" y="494"/>
                </a:cubicBezTo>
                <a:cubicBezTo>
                  <a:pt x="753" y="493"/>
                  <a:pt x="758" y="497"/>
                  <a:pt x="760" y="497"/>
                </a:cubicBezTo>
                <a:cubicBezTo>
                  <a:pt x="762" y="496"/>
                  <a:pt x="765" y="493"/>
                  <a:pt x="767" y="493"/>
                </a:cubicBezTo>
                <a:cubicBezTo>
                  <a:pt x="768" y="493"/>
                  <a:pt x="773" y="492"/>
                  <a:pt x="775" y="492"/>
                </a:cubicBezTo>
                <a:cubicBezTo>
                  <a:pt x="777" y="492"/>
                  <a:pt x="783" y="495"/>
                  <a:pt x="783" y="494"/>
                </a:cubicBezTo>
                <a:cubicBezTo>
                  <a:pt x="784" y="494"/>
                  <a:pt x="790" y="494"/>
                  <a:pt x="790" y="496"/>
                </a:cubicBezTo>
                <a:cubicBezTo>
                  <a:pt x="791" y="498"/>
                  <a:pt x="798" y="498"/>
                  <a:pt x="798" y="499"/>
                </a:cubicBezTo>
                <a:cubicBezTo>
                  <a:pt x="798" y="501"/>
                  <a:pt x="802" y="502"/>
                  <a:pt x="803" y="505"/>
                </a:cubicBezTo>
                <a:cubicBezTo>
                  <a:pt x="804" y="507"/>
                  <a:pt x="813" y="505"/>
                  <a:pt x="814" y="507"/>
                </a:cubicBezTo>
                <a:cubicBezTo>
                  <a:pt x="816" y="508"/>
                  <a:pt x="826" y="508"/>
                  <a:pt x="827" y="507"/>
                </a:cubicBezTo>
                <a:cubicBezTo>
                  <a:pt x="827" y="506"/>
                  <a:pt x="837" y="505"/>
                  <a:pt x="838" y="504"/>
                </a:cubicBezTo>
                <a:cubicBezTo>
                  <a:pt x="840" y="502"/>
                  <a:pt x="846" y="503"/>
                  <a:pt x="846" y="501"/>
                </a:cubicBezTo>
                <a:cubicBezTo>
                  <a:pt x="846" y="499"/>
                  <a:pt x="851" y="498"/>
                  <a:pt x="853" y="496"/>
                </a:cubicBezTo>
                <a:cubicBezTo>
                  <a:pt x="855" y="495"/>
                  <a:pt x="864" y="495"/>
                  <a:pt x="864" y="497"/>
                </a:cubicBezTo>
                <a:cubicBezTo>
                  <a:pt x="865" y="499"/>
                  <a:pt x="870" y="499"/>
                  <a:pt x="872" y="498"/>
                </a:cubicBezTo>
                <a:cubicBezTo>
                  <a:pt x="874" y="498"/>
                  <a:pt x="880" y="499"/>
                  <a:pt x="881" y="501"/>
                </a:cubicBezTo>
                <a:cubicBezTo>
                  <a:pt x="882" y="502"/>
                  <a:pt x="888" y="504"/>
                  <a:pt x="890" y="503"/>
                </a:cubicBezTo>
                <a:cubicBezTo>
                  <a:pt x="891" y="502"/>
                  <a:pt x="897" y="499"/>
                  <a:pt x="898" y="498"/>
                </a:cubicBezTo>
                <a:cubicBezTo>
                  <a:pt x="900" y="498"/>
                  <a:pt x="903" y="496"/>
                  <a:pt x="902" y="494"/>
                </a:cubicBezTo>
                <a:cubicBezTo>
                  <a:pt x="902" y="492"/>
                  <a:pt x="906" y="487"/>
                  <a:pt x="907" y="485"/>
                </a:cubicBezTo>
                <a:cubicBezTo>
                  <a:pt x="907" y="483"/>
                  <a:pt x="911" y="477"/>
                  <a:pt x="912" y="476"/>
                </a:cubicBezTo>
                <a:cubicBezTo>
                  <a:pt x="914" y="476"/>
                  <a:pt x="917" y="473"/>
                  <a:pt x="917" y="472"/>
                </a:cubicBezTo>
                <a:cubicBezTo>
                  <a:pt x="916" y="470"/>
                  <a:pt x="915" y="465"/>
                  <a:pt x="914" y="465"/>
                </a:cubicBezTo>
                <a:cubicBezTo>
                  <a:pt x="912" y="465"/>
                  <a:pt x="909" y="465"/>
                  <a:pt x="913" y="460"/>
                </a:cubicBezTo>
                <a:cubicBezTo>
                  <a:pt x="917" y="455"/>
                  <a:pt x="924" y="457"/>
                  <a:pt x="925" y="457"/>
                </a:cubicBezTo>
                <a:cubicBezTo>
                  <a:pt x="926" y="457"/>
                  <a:pt x="934" y="454"/>
                  <a:pt x="938" y="455"/>
                </a:cubicBezTo>
                <a:cubicBezTo>
                  <a:pt x="942" y="457"/>
                  <a:pt x="944" y="455"/>
                  <a:pt x="948" y="457"/>
                </a:cubicBezTo>
                <a:cubicBezTo>
                  <a:pt x="952" y="459"/>
                  <a:pt x="958" y="458"/>
                  <a:pt x="959" y="460"/>
                </a:cubicBezTo>
                <a:cubicBezTo>
                  <a:pt x="961" y="462"/>
                  <a:pt x="966" y="464"/>
                  <a:pt x="965" y="467"/>
                </a:cubicBezTo>
                <a:cubicBezTo>
                  <a:pt x="965" y="470"/>
                  <a:pt x="968" y="468"/>
                  <a:pt x="970" y="475"/>
                </a:cubicBezTo>
                <a:cubicBezTo>
                  <a:pt x="971" y="482"/>
                  <a:pt x="974" y="483"/>
                  <a:pt x="975" y="486"/>
                </a:cubicBezTo>
                <a:cubicBezTo>
                  <a:pt x="976" y="490"/>
                  <a:pt x="980" y="495"/>
                  <a:pt x="980" y="497"/>
                </a:cubicBezTo>
                <a:cubicBezTo>
                  <a:pt x="979" y="499"/>
                  <a:pt x="979" y="502"/>
                  <a:pt x="983" y="502"/>
                </a:cubicBezTo>
                <a:cubicBezTo>
                  <a:pt x="988" y="503"/>
                  <a:pt x="991" y="506"/>
                  <a:pt x="992" y="506"/>
                </a:cubicBezTo>
                <a:cubicBezTo>
                  <a:pt x="993" y="505"/>
                  <a:pt x="999" y="507"/>
                  <a:pt x="1001" y="510"/>
                </a:cubicBezTo>
                <a:cubicBezTo>
                  <a:pt x="1004" y="512"/>
                  <a:pt x="1008" y="511"/>
                  <a:pt x="1008" y="514"/>
                </a:cubicBezTo>
                <a:cubicBezTo>
                  <a:pt x="1008" y="517"/>
                  <a:pt x="1010" y="519"/>
                  <a:pt x="1010" y="522"/>
                </a:cubicBezTo>
                <a:cubicBezTo>
                  <a:pt x="1009" y="524"/>
                  <a:pt x="1015" y="526"/>
                  <a:pt x="1019" y="525"/>
                </a:cubicBezTo>
                <a:cubicBezTo>
                  <a:pt x="1022" y="525"/>
                  <a:pt x="1025" y="527"/>
                  <a:pt x="1027" y="524"/>
                </a:cubicBezTo>
                <a:cubicBezTo>
                  <a:pt x="1028" y="520"/>
                  <a:pt x="1034" y="522"/>
                  <a:pt x="1036" y="520"/>
                </a:cubicBezTo>
                <a:cubicBezTo>
                  <a:pt x="1037" y="519"/>
                  <a:pt x="1043" y="517"/>
                  <a:pt x="1043" y="522"/>
                </a:cubicBezTo>
                <a:cubicBezTo>
                  <a:pt x="1043" y="527"/>
                  <a:pt x="1046" y="528"/>
                  <a:pt x="1043" y="530"/>
                </a:cubicBezTo>
                <a:cubicBezTo>
                  <a:pt x="1040" y="531"/>
                  <a:pt x="1039" y="538"/>
                  <a:pt x="1038" y="541"/>
                </a:cubicBezTo>
                <a:cubicBezTo>
                  <a:pt x="1037" y="544"/>
                  <a:pt x="1033" y="545"/>
                  <a:pt x="1033" y="548"/>
                </a:cubicBezTo>
                <a:cubicBezTo>
                  <a:pt x="1032" y="552"/>
                  <a:pt x="1029" y="552"/>
                  <a:pt x="1029" y="554"/>
                </a:cubicBezTo>
                <a:cubicBezTo>
                  <a:pt x="1029" y="557"/>
                  <a:pt x="1023" y="556"/>
                  <a:pt x="1020" y="554"/>
                </a:cubicBezTo>
                <a:cubicBezTo>
                  <a:pt x="1018" y="552"/>
                  <a:pt x="1015" y="558"/>
                  <a:pt x="1013" y="558"/>
                </a:cubicBezTo>
                <a:cubicBezTo>
                  <a:pt x="1011" y="558"/>
                  <a:pt x="1011" y="562"/>
                  <a:pt x="1012" y="564"/>
                </a:cubicBezTo>
                <a:cubicBezTo>
                  <a:pt x="1012" y="566"/>
                  <a:pt x="1011" y="569"/>
                  <a:pt x="1012" y="572"/>
                </a:cubicBezTo>
                <a:cubicBezTo>
                  <a:pt x="1013" y="574"/>
                  <a:pt x="1012" y="577"/>
                  <a:pt x="1013" y="581"/>
                </a:cubicBezTo>
                <a:cubicBezTo>
                  <a:pt x="1016" y="578"/>
                  <a:pt x="1019" y="576"/>
                  <a:pt x="1020" y="576"/>
                </a:cubicBezTo>
                <a:cubicBezTo>
                  <a:pt x="1024" y="576"/>
                  <a:pt x="1027" y="582"/>
                  <a:pt x="1031" y="582"/>
                </a:cubicBezTo>
                <a:cubicBezTo>
                  <a:pt x="1035" y="583"/>
                  <a:pt x="1052" y="571"/>
                  <a:pt x="1052" y="569"/>
                </a:cubicBezTo>
                <a:cubicBezTo>
                  <a:pt x="1052" y="567"/>
                  <a:pt x="1062" y="558"/>
                  <a:pt x="1067" y="553"/>
                </a:cubicBezTo>
                <a:cubicBezTo>
                  <a:pt x="1071" y="548"/>
                  <a:pt x="1078" y="540"/>
                  <a:pt x="1080" y="535"/>
                </a:cubicBezTo>
                <a:cubicBezTo>
                  <a:pt x="1082" y="531"/>
                  <a:pt x="1088" y="524"/>
                  <a:pt x="1090" y="522"/>
                </a:cubicBezTo>
                <a:cubicBezTo>
                  <a:pt x="1091" y="519"/>
                  <a:pt x="1093" y="519"/>
                  <a:pt x="1096" y="512"/>
                </a:cubicBezTo>
                <a:cubicBezTo>
                  <a:pt x="1098" y="506"/>
                  <a:pt x="1098" y="490"/>
                  <a:pt x="1099" y="488"/>
                </a:cubicBezTo>
                <a:cubicBezTo>
                  <a:pt x="1100" y="487"/>
                  <a:pt x="1100" y="485"/>
                  <a:pt x="1101" y="483"/>
                </a:cubicBezTo>
                <a:cubicBezTo>
                  <a:pt x="1103" y="481"/>
                  <a:pt x="1102" y="479"/>
                  <a:pt x="1105" y="476"/>
                </a:cubicBezTo>
                <a:cubicBezTo>
                  <a:pt x="1107" y="474"/>
                  <a:pt x="1107" y="472"/>
                  <a:pt x="1106" y="470"/>
                </a:cubicBezTo>
                <a:cubicBezTo>
                  <a:pt x="1105" y="468"/>
                  <a:pt x="1106" y="465"/>
                  <a:pt x="1106" y="463"/>
                </a:cubicBezTo>
                <a:cubicBezTo>
                  <a:pt x="1105" y="462"/>
                  <a:pt x="1105" y="462"/>
                  <a:pt x="1107" y="461"/>
                </a:cubicBezTo>
                <a:cubicBezTo>
                  <a:pt x="1108" y="460"/>
                  <a:pt x="1106" y="457"/>
                  <a:pt x="1103" y="456"/>
                </a:cubicBezTo>
                <a:cubicBezTo>
                  <a:pt x="1101" y="455"/>
                  <a:pt x="1098" y="454"/>
                  <a:pt x="1098" y="452"/>
                </a:cubicBezTo>
                <a:cubicBezTo>
                  <a:pt x="1097" y="449"/>
                  <a:pt x="1094" y="446"/>
                  <a:pt x="1091" y="446"/>
                </a:cubicBezTo>
                <a:cubicBezTo>
                  <a:pt x="1088" y="446"/>
                  <a:pt x="1082" y="445"/>
                  <a:pt x="1083" y="446"/>
                </a:cubicBezTo>
                <a:cubicBezTo>
                  <a:pt x="1083" y="448"/>
                  <a:pt x="1082" y="450"/>
                  <a:pt x="1081" y="450"/>
                </a:cubicBezTo>
                <a:cubicBezTo>
                  <a:pt x="1079" y="449"/>
                  <a:pt x="1079" y="450"/>
                  <a:pt x="1077" y="453"/>
                </a:cubicBezTo>
                <a:cubicBezTo>
                  <a:pt x="1075" y="456"/>
                  <a:pt x="1069" y="456"/>
                  <a:pt x="1072" y="453"/>
                </a:cubicBezTo>
                <a:cubicBezTo>
                  <a:pt x="1075" y="451"/>
                  <a:pt x="1071" y="451"/>
                  <a:pt x="1071" y="448"/>
                </a:cubicBezTo>
                <a:cubicBezTo>
                  <a:pt x="1072" y="445"/>
                  <a:pt x="1074" y="443"/>
                  <a:pt x="1071" y="444"/>
                </a:cubicBezTo>
                <a:cubicBezTo>
                  <a:pt x="1068" y="446"/>
                  <a:pt x="1068" y="450"/>
                  <a:pt x="1066" y="451"/>
                </a:cubicBezTo>
                <a:cubicBezTo>
                  <a:pt x="1063" y="451"/>
                  <a:pt x="1064" y="444"/>
                  <a:pt x="1064" y="442"/>
                </a:cubicBezTo>
                <a:cubicBezTo>
                  <a:pt x="1065" y="440"/>
                  <a:pt x="1060" y="442"/>
                  <a:pt x="1054" y="441"/>
                </a:cubicBezTo>
                <a:cubicBezTo>
                  <a:pt x="1048" y="441"/>
                  <a:pt x="1050" y="437"/>
                  <a:pt x="1054" y="435"/>
                </a:cubicBezTo>
                <a:cubicBezTo>
                  <a:pt x="1059" y="432"/>
                  <a:pt x="1058" y="430"/>
                  <a:pt x="1061" y="429"/>
                </a:cubicBezTo>
                <a:cubicBezTo>
                  <a:pt x="1063" y="428"/>
                  <a:pt x="1069" y="424"/>
                  <a:pt x="1072" y="422"/>
                </a:cubicBezTo>
                <a:cubicBezTo>
                  <a:pt x="1076" y="420"/>
                  <a:pt x="1076" y="418"/>
                  <a:pt x="1077" y="415"/>
                </a:cubicBezTo>
                <a:cubicBezTo>
                  <a:pt x="1078" y="413"/>
                  <a:pt x="1085" y="410"/>
                  <a:pt x="1090" y="406"/>
                </a:cubicBezTo>
                <a:cubicBezTo>
                  <a:pt x="1096" y="401"/>
                  <a:pt x="1099" y="398"/>
                  <a:pt x="1100" y="395"/>
                </a:cubicBezTo>
                <a:cubicBezTo>
                  <a:pt x="1102" y="392"/>
                  <a:pt x="1110" y="389"/>
                  <a:pt x="1111" y="387"/>
                </a:cubicBezTo>
                <a:cubicBezTo>
                  <a:pt x="1111" y="385"/>
                  <a:pt x="1121" y="379"/>
                  <a:pt x="1128" y="378"/>
                </a:cubicBezTo>
                <a:cubicBezTo>
                  <a:pt x="1135" y="377"/>
                  <a:pt x="1145" y="378"/>
                  <a:pt x="1148" y="380"/>
                </a:cubicBezTo>
                <a:cubicBezTo>
                  <a:pt x="1150" y="382"/>
                  <a:pt x="1151" y="382"/>
                  <a:pt x="1152" y="380"/>
                </a:cubicBezTo>
                <a:cubicBezTo>
                  <a:pt x="1153" y="379"/>
                  <a:pt x="1156" y="379"/>
                  <a:pt x="1161" y="380"/>
                </a:cubicBezTo>
                <a:cubicBezTo>
                  <a:pt x="1165" y="381"/>
                  <a:pt x="1166" y="378"/>
                  <a:pt x="1170" y="379"/>
                </a:cubicBezTo>
                <a:cubicBezTo>
                  <a:pt x="1173" y="380"/>
                  <a:pt x="1175" y="380"/>
                  <a:pt x="1177" y="377"/>
                </a:cubicBezTo>
                <a:cubicBezTo>
                  <a:pt x="1179" y="373"/>
                  <a:pt x="1188" y="374"/>
                  <a:pt x="1190" y="375"/>
                </a:cubicBezTo>
                <a:cubicBezTo>
                  <a:pt x="1192" y="377"/>
                  <a:pt x="1194" y="379"/>
                  <a:pt x="1197" y="377"/>
                </a:cubicBezTo>
                <a:cubicBezTo>
                  <a:pt x="1200" y="374"/>
                  <a:pt x="1200" y="379"/>
                  <a:pt x="1203" y="380"/>
                </a:cubicBezTo>
                <a:cubicBezTo>
                  <a:pt x="1206" y="380"/>
                  <a:pt x="1204" y="383"/>
                  <a:pt x="1202" y="383"/>
                </a:cubicBezTo>
                <a:cubicBezTo>
                  <a:pt x="1199" y="382"/>
                  <a:pt x="1195" y="384"/>
                  <a:pt x="1199" y="386"/>
                </a:cubicBezTo>
                <a:cubicBezTo>
                  <a:pt x="1202" y="387"/>
                  <a:pt x="1205" y="384"/>
                  <a:pt x="1208" y="384"/>
                </a:cubicBezTo>
                <a:cubicBezTo>
                  <a:pt x="1210" y="385"/>
                  <a:pt x="1214" y="385"/>
                  <a:pt x="1217" y="383"/>
                </a:cubicBezTo>
                <a:cubicBezTo>
                  <a:pt x="1221" y="381"/>
                  <a:pt x="1222" y="384"/>
                  <a:pt x="1224" y="383"/>
                </a:cubicBezTo>
                <a:cubicBezTo>
                  <a:pt x="1226" y="381"/>
                  <a:pt x="1231" y="380"/>
                  <a:pt x="1233" y="380"/>
                </a:cubicBezTo>
                <a:cubicBezTo>
                  <a:pt x="1236" y="380"/>
                  <a:pt x="1234" y="377"/>
                  <a:pt x="1230" y="377"/>
                </a:cubicBezTo>
                <a:cubicBezTo>
                  <a:pt x="1226" y="377"/>
                  <a:pt x="1226" y="375"/>
                  <a:pt x="1229" y="370"/>
                </a:cubicBezTo>
                <a:cubicBezTo>
                  <a:pt x="1232" y="364"/>
                  <a:pt x="1238" y="361"/>
                  <a:pt x="1242" y="358"/>
                </a:cubicBezTo>
                <a:cubicBezTo>
                  <a:pt x="1246" y="355"/>
                  <a:pt x="1249" y="356"/>
                  <a:pt x="1249" y="354"/>
                </a:cubicBezTo>
                <a:cubicBezTo>
                  <a:pt x="1249" y="352"/>
                  <a:pt x="1251" y="346"/>
                  <a:pt x="1254" y="346"/>
                </a:cubicBezTo>
                <a:cubicBezTo>
                  <a:pt x="1257" y="345"/>
                  <a:pt x="1264" y="347"/>
                  <a:pt x="1269" y="344"/>
                </a:cubicBezTo>
                <a:cubicBezTo>
                  <a:pt x="1273" y="342"/>
                  <a:pt x="1273" y="346"/>
                  <a:pt x="1275" y="347"/>
                </a:cubicBezTo>
                <a:cubicBezTo>
                  <a:pt x="1277" y="347"/>
                  <a:pt x="1279" y="343"/>
                  <a:pt x="1282" y="344"/>
                </a:cubicBezTo>
                <a:cubicBezTo>
                  <a:pt x="1284" y="346"/>
                  <a:pt x="1278" y="349"/>
                  <a:pt x="1277" y="353"/>
                </a:cubicBezTo>
                <a:cubicBezTo>
                  <a:pt x="1276" y="357"/>
                  <a:pt x="1280" y="355"/>
                  <a:pt x="1282" y="356"/>
                </a:cubicBezTo>
                <a:cubicBezTo>
                  <a:pt x="1285" y="357"/>
                  <a:pt x="1279" y="359"/>
                  <a:pt x="1280" y="360"/>
                </a:cubicBezTo>
                <a:cubicBezTo>
                  <a:pt x="1280" y="361"/>
                  <a:pt x="1285" y="361"/>
                  <a:pt x="1291" y="355"/>
                </a:cubicBezTo>
                <a:cubicBezTo>
                  <a:pt x="1297" y="349"/>
                  <a:pt x="1302" y="348"/>
                  <a:pt x="1306" y="348"/>
                </a:cubicBezTo>
                <a:cubicBezTo>
                  <a:pt x="1310" y="348"/>
                  <a:pt x="1308" y="345"/>
                  <a:pt x="1308" y="339"/>
                </a:cubicBezTo>
                <a:cubicBezTo>
                  <a:pt x="1308" y="334"/>
                  <a:pt x="1320" y="332"/>
                  <a:pt x="1324" y="334"/>
                </a:cubicBezTo>
                <a:cubicBezTo>
                  <a:pt x="1327" y="335"/>
                  <a:pt x="1327" y="337"/>
                  <a:pt x="1323" y="336"/>
                </a:cubicBezTo>
                <a:cubicBezTo>
                  <a:pt x="1320" y="335"/>
                  <a:pt x="1316" y="338"/>
                  <a:pt x="1317" y="343"/>
                </a:cubicBezTo>
                <a:cubicBezTo>
                  <a:pt x="1317" y="347"/>
                  <a:pt x="1313" y="349"/>
                  <a:pt x="1315" y="350"/>
                </a:cubicBezTo>
                <a:cubicBezTo>
                  <a:pt x="1317" y="352"/>
                  <a:pt x="1312" y="353"/>
                  <a:pt x="1312" y="355"/>
                </a:cubicBezTo>
                <a:cubicBezTo>
                  <a:pt x="1312" y="356"/>
                  <a:pt x="1312" y="358"/>
                  <a:pt x="1310" y="359"/>
                </a:cubicBezTo>
                <a:cubicBezTo>
                  <a:pt x="1307" y="359"/>
                  <a:pt x="1298" y="360"/>
                  <a:pt x="1298" y="364"/>
                </a:cubicBezTo>
                <a:cubicBezTo>
                  <a:pt x="1297" y="367"/>
                  <a:pt x="1292" y="368"/>
                  <a:pt x="1290" y="372"/>
                </a:cubicBezTo>
                <a:cubicBezTo>
                  <a:pt x="1288" y="377"/>
                  <a:pt x="1279" y="379"/>
                  <a:pt x="1273" y="388"/>
                </a:cubicBezTo>
                <a:cubicBezTo>
                  <a:pt x="1268" y="396"/>
                  <a:pt x="1258" y="396"/>
                  <a:pt x="1258" y="398"/>
                </a:cubicBezTo>
                <a:cubicBezTo>
                  <a:pt x="1258" y="400"/>
                  <a:pt x="1252" y="399"/>
                  <a:pt x="1250" y="400"/>
                </a:cubicBezTo>
                <a:cubicBezTo>
                  <a:pt x="1248" y="400"/>
                  <a:pt x="1252" y="405"/>
                  <a:pt x="1247" y="411"/>
                </a:cubicBezTo>
                <a:cubicBezTo>
                  <a:pt x="1242" y="416"/>
                  <a:pt x="1238" y="424"/>
                  <a:pt x="1238" y="432"/>
                </a:cubicBezTo>
                <a:cubicBezTo>
                  <a:pt x="1238" y="439"/>
                  <a:pt x="1241" y="462"/>
                  <a:pt x="1243" y="465"/>
                </a:cubicBezTo>
                <a:cubicBezTo>
                  <a:pt x="1246" y="469"/>
                  <a:pt x="1244" y="479"/>
                  <a:pt x="1246" y="481"/>
                </a:cubicBezTo>
                <a:cubicBezTo>
                  <a:pt x="1248" y="483"/>
                  <a:pt x="1247" y="486"/>
                  <a:pt x="1249" y="488"/>
                </a:cubicBezTo>
                <a:cubicBezTo>
                  <a:pt x="1250" y="489"/>
                  <a:pt x="1255" y="482"/>
                  <a:pt x="1258" y="479"/>
                </a:cubicBezTo>
                <a:cubicBezTo>
                  <a:pt x="1262" y="477"/>
                  <a:pt x="1260" y="476"/>
                  <a:pt x="1263" y="474"/>
                </a:cubicBezTo>
                <a:cubicBezTo>
                  <a:pt x="1265" y="473"/>
                  <a:pt x="1264" y="466"/>
                  <a:pt x="1265" y="465"/>
                </a:cubicBezTo>
                <a:cubicBezTo>
                  <a:pt x="1265" y="463"/>
                  <a:pt x="1270" y="462"/>
                  <a:pt x="1271" y="461"/>
                </a:cubicBezTo>
                <a:cubicBezTo>
                  <a:pt x="1272" y="459"/>
                  <a:pt x="1276" y="460"/>
                  <a:pt x="1278" y="459"/>
                </a:cubicBezTo>
                <a:cubicBezTo>
                  <a:pt x="1280" y="459"/>
                  <a:pt x="1278" y="454"/>
                  <a:pt x="1277" y="452"/>
                </a:cubicBezTo>
                <a:cubicBezTo>
                  <a:pt x="1276" y="449"/>
                  <a:pt x="1283" y="445"/>
                  <a:pt x="1286" y="443"/>
                </a:cubicBezTo>
                <a:cubicBezTo>
                  <a:pt x="1289" y="441"/>
                  <a:pt x="1293" y="445"/>
                  <a:pt x="1297" y="441"/>
                </a:cubicBezTo>
                <a:cubicBezTo>
                  <a:pt x="1300" y="438"/>
                  <a:pt x="1296" y="434"/>
                  <a:pt x="1295" y="432"/>
                </a:cubicBezTo>
                <a:cubicBezTo>
                  <a:pt x="1294" y="431"/>
                  <a:pt x="1299" y="422"/>
                  <a:pt x="1302" y="421"/>
                </a:cubicBezTo>
                <a:cubicBezTo>
                  <a:pt x="1304" y="420"/>
                  <a:pt x="1306" y="423"/>
                  <a:pt x="1309" y="421"/>
                </a:cubicBezTo>
                <a:cubicBezTo>
                  <a:pt x="1311" y="418"/>
                  <a:pt x="1306" y="414"/>
                  <a:pt x="1304" y="415"/>
                </a:cubicBezTo>
                <a:cubicBezTo>
                  <a:pt x="1302" y="415"/>
                  <a:pt x="1302" y="408"/>
                  <a:pt x="1306" y="404"/>
                </a:cubicBezTo>
                <a:cubicBezTo>
                  <a:pt x="1311" y="401"/>
                  <a:pt x="1309" y="400"/>
                  <a:pt x="1306" y="400"/>
                </a:cubicBezTo>
                <a:cubicBezTo>
                  <a:pt x="1303" y="399"/>
                  <a:pt x="1302" y="400"/>
                  <a:pt x="1300" y="400"/>
                </a:cubicBezTo>
                <a:cubicBezTo>
                  <a:pt x="1298" y="400"/>
                  <a:pt x="1295" y="395"/>
                  <a:pt x="1299" y="391"/>
                </a:cubicBezTo>
                <a:cubicBezTo>
                  <a:pt x="1302" y="386"/>
                  <a:pt x="1306" y="386"/>
                  <a:pt x="1307" y="382"/>
                </a:cubicBezTo>
                <a:cubicBezTo>
                  <a:pt x="1307" y="379"/>
                  <a:pt x="1312" y="373"/>
                  <a:pt x="1314" y="371"/>
                </a:cubicBezTo>
                <a:cubicBezTo>
                  <a:pt x="1315" y="369"/>
                  <a:pt x="1320" y="371"/>
                  <a:pt x="1322" y="371"/>
                </a:cubicBezTo>
                <a:cubicBezTo>
                  <a:pt x="1323" y="370"/>
                  <a:pt x="1323" y="374"/>
                  <a:pt x="1325" y="372"/>
                </a:cubicBezTo>
                <a:cubicBezTo>
                  <a:pt x="1327" y="370"/>
                  <a:pt x="1331" y="363"/>
                  <a:pt x="1334" y="363"/>
                </a:cubicBezTo>
                <a:cubicBezTo>
                  <a:pt x="1337" y="363"/>
                  <a:pt x="1335" y="368"/>
                  <a:pt x="1336" y="371"/>
                </a:cubicBezTo>
                <a:cubicBezTo>
                  <a:pt x="1337" y="374"/>
                  <a:pt x="1339" y="371"/>
                  <a:pt x="1345" y="367"/>
                </a:cubicBezTo>
                <a:cubicBezTo>
                  <a:pt x="1351" y="362"/>
                  <a:pt x="1364" y="363"/>
                  <a:pt x="1367" y="365"/>
                </a:cubicBezTo>
                <a:cubicBezTo>
                  <a:pt x="1371" y="367"/>
                  <a:pt x="1372" y="371"/>
                  <a:pt x="1374" y="371"/>
                </a:cubicBezTo>
                <a:cubicBezTo>
                  <a:pt x="1377" y="370"/>
                  <a:pt x="1375" y="366"/>
                  <a:pt x="1378" y="365"/>
                </a:cubicBezTo>
                <a:cubicBezTo>
                  <a:pt x="1381" y="364"/>
                  <a:pt x="1387" y="361"/>
                  <a:pt x="1391" y="358"/>
                </a:cubicBezTo>
                <a:cubicBezTo>
                  <a:pt x="1396" y="355"/>
                  <a:pt x="1394" y="357"/>
                  <a:pt x="1397" y="354"/>
                </a:cubicBezTo>
                <a:cubicBezTo>
                  <a:pt x="1399" y="351"/>
                  <a:pt x="1401" y="352"/>
                  <a:pt x="1402" y="351"/>
                </a:cubicBezTo>
                <a:cubicBezTo>
                  <a:pt x="1403" y="349"/>
                  <a:pt x="1409" y="346"/>
                  <a:pt x="1417" y="344"/>
                </a:cubicBezTo>
                <a:cubicBezTo>
                  <a:pt x="1426" y="342"/>
                  <a:pt x="1437" y="336"/>
                  <a:pt x="1436" y="334"/>
                </a:cubicBezTo>
                <a:cubicBezTo>
                  <a:pt x="1436" y="333"/>
                  <a:pt x="1440" y="332"/>
                  <a:pt x="1440" y="334"/>
                </a:cubicBezTo>
                <a:cubicBezTo>
                  <a:pt x="1440" y="335"/>
                  <a:pt x="1444" y="335"/>
                  <a:pt x="1448" y="336"/>
                </a:cubicBezTo>
                <a:cubicBezTo>
                  <a:pt x="1452" y="337"/>
                  <a:pt x="1454" y="338"/>
                  <a:pt x="1458" y="335"/>
                </a:cubicBezTo>
                <a:cubicBezTo>
                  <a:pt x="1462" y="331"/>
                  <a:pt x="1458" y="330"/>
                  <a:pt x="1458" y="327"/>
                </a:cubicBezTo>
                <a:cubicBezTo>
                  <a:pt x="1458" y="325"/>
                  <a:pt x="1452" y="322"/>
                  <a:pt x="1452" y="319"/>
                </a:cubicBezTo>
                <a:cubicBezTo>
                  <a:pt x="1453" y="316"/>
                  <a:pt x="1448" y="309"/>
                  <a:pt x="1446" y="310"/>
                </a:cubicBezTo>
                <a:cubicBezTo>
                  <a:pt x="1445" y="312"/>
                  <a:pt x="1441" y="309"/>
                  <a:pt x="1441" y="307"/>
                </a:cubicBezTo>
                <a:cubicBezTo>
                  <a:pt x="1441" y="305"/>
                  <a:pt x="1441" y="302"/>
                  <a:pt x="1438" y="304"/>
                </a:cubicBezTo>
                <a:cubicBezTo>
                  <a:pt x="1435" y="305"/>
                  <a:pt x="1431" y="304"/>
                  <a:pt x="1430" y="302"/>
                </a:cubicBezTo>
                <a:cubicBezTo>
                  <a:pt x="1430" y="300"/>
                  <a:pt x="1435" y="298"/>
                  <a:pt x="1439" y="299"/>
                </a:cubicBezTo>
                <a:cubicBezTo>
                  <a:pt x="1443" y="301"/>
                  <a:pt x="1442" y="303"/>
                  <a:pt x="1444" y="304"/>
                </a:cubicBezTo>
                <a:cubicBezTo>
                  <a:pt x="1446" y="305"/>
                  <a:pt x="1452" y="305"/>
                  <a:pt x="1455" y="303"/>
                </a:cubicBezTo>
                <a:cubicBezTo>
                  <a:pt x="1457" y="302"/>
                  <a:pt x="1465" y="299"/>
                  <a:pt x="1467" y="297"/>
                </a:cubicBezTo>
                <a:cubicBezTo>
                  <a:pt x="1468" y="295"/>
                  <a:pt x="1467" y="294"/>
                  <a:pt x="1469" y="292"/>
                </a:cubicBezTo>
                <a:cubicBezTo>
                  <a:pt x="1472" y="291"/>
                  <a:pt x="1470" y="288"/>
                  <a:pt x="1468" y="287"/>
                </a:cubicBezTo>
                <a:cubicBezTo>
                  <a:pt x="1465" y="286"/>
                  <a:pt x="1466" y="282"/>
                  <a:pt x="1468" y="282"/>
                </a:cubicBezTo>
                <a:cubicBezTo>
                  <a:pt x="1471" y="282"/>
                  <a:pt x="1470" y="280"/>
                  <a:pt x="1472" y="279"/>
                </a:cubicBezTo>
                <a:cubicBezTo>
                  <a:pt x="1473" y="279"/>
                  <a:pt x="1474" y="281"/>
                  <a:pt x="1477" y="279"/>
                </a:cubicBezTo>
                <a:cubicBezTo>
                  <a:pt x="1480" y="278"/>
                  <a:pt x="1477" y="281"/>
                  <a:pt x="1475" y="284"/>
                </a:cubicBezTo>
                <a:cubicBezTo>
                  <a:pt x="1474" y="287"/>
                  <a:pt x="1478" y="289"/>
                  <a:pt x="1479" y="290"/>
                </a:cubicBezTo>
                <a:cubicBezTo>
                  <a:pt x="1479" y="292"/>
                  <a:pt x="1485" y="292"/>
                  <a:pt x="1488" y="291"/>
                </a:cubicBezTo>
                <a:cubicBezTo>
                  <a:pt x="1491" y="289"/>
                  <a:pt x="1502" y="293"/>
                  <a:pt x="1502" y="295"/>
                </a:cubicBezTo>
                <a:cubicBezTo>
                  <a:pt x="1503" y="298"/>
                  <a:pt x="1505" y="301"/>
                  <a:pt x="1509" y="303"/>
                </a:cubicBezTo>
                <a:cubicBezTo>
                  <a:pt x="1513" y="305"/>
                  <a:pt x="1517" y="304"/>
                  <a:pt x="1518" y="306"/>
                </a:cubicBezTo>
                <a:cubicBezTo>
                  <a:pt x="1519" y="308"/>
                  <a:pt x="1520" y="309"/>
                  <a:pt x="1523" y="309"/>
                </a:cubicBezTo>
                <a:cubicBezTo>
                  <a:pt x="1525" y="308"/>
                  <a:pt x="1527" y="311"/>
                  <a:pt x="1528" y="309"/>
                </a:cubicBezTo>
                <a:cubicBezTo>
                  <a:pt x="1530" y="308"/>
                  <a:pt x="1531" y="310"/>
                  <a:pt x="1533" y="308"/>
                </a:cubicBezTo>
                <a:cubicBezTo>
                  <a:pt x="1536" y="306"/>
                  <a:pt x="1528" y="305"/>
                  <a:pt x="1529" y="303"/>
                </a:cubicBezTo>
                <a:cubicBezTo>
                  <a:pt x="1530" y="302"/>
                  <a:pt x="1532" y="305"/>
                  <a:pt x="1534" y="304"/>
                </a:cubicBezTo>
                <a:cubicBezTo>
                  <a:pt x="1536" y="304"/>
                  <a:pt x="1533" y="300"/>
                  <a:pt x="1535" y="300"/>
                </a:cubicBezTo>
                <a:cubicBezTo>
                  <a:pt x="1536" y="300"/>
                  <a:pt x="1535" y="291"/>
                  <a:pt x="1533" y="291"/>
                </a:cubicBezTo>
                <a:cubicBezTo>
                  <a:pt x="1532" y="290"/>
                  <a:pt x="1533" y="288"/>
                  <a:pt x="1536" y="290"/>
                </a:cubicBezTo>
                <a:cubicBezTo>
                  <a:pt x="1539" y="292"/>
                  <a:pt x="1544" y="292"/>
                  <a:pt x="1546" y="292"/>
                </a:cubicBezTo>
                <a:cubicBezTo>
                  <a:pt x="1549" y="292"/>
                  <a:pt x="1547" y="290"/>
                  <a:pt x="1544" y="289"/>
                </a:cubicBezTo>
                <a:cubicBezTo>
                  <a:pt x="1542" y="289"/>
                  <a:pt x="1545" y="287"/>
                  <a:pt x="1546" y="289"/>
                </a:cubicBezTo>
                <a:cubicBezTo>
                  <a:pt x="1548" y="290"/>
                  <a:pt x="1551" y="291"/>
                  <a:pt x="1551" y="289"/>
                </a:cubicBezTo>
                <a:cubicBezTo>
                  <a:pt x="1552" y="288"/>
                  <a:pt x="1553" y="284"/>
                  <a:pt x="1556" y="284"/>
                </a:cubicBezTo>
                <a:cubicBezTo>
                  <a:pt x="1559" y="284"/>
                  <a:pt x="1560" y="283"/>
                  <a:pt x="1557" y="282"/>
                </a:cubicBezTo>
                <a:close/>
                <a:moveTo>
                  <a:pt x="804" y="459"/>
                </a:moveTo>
                <a:cubicBezTo>
                  <a:pt x="797" y="466"/>
                  <a:pt x="781" y="467"/>
                  <a:pt x="781" y="473"/>
                </a:cubicBezTo>
                <a:cubicBezTo>
                  <a:pt x="781" y="479"/>
                  <a:pt x="762" y="482"/>
                  <a:pt x="761" y="479"/>
                </a:cubicBezTo>
                <a:cubicBezTo>
                  <a:pt x="759" y="477"/>
                  <a:pt x="775" y="476"/>
                  <a:pt x="778" y="468"/>
                </a:cubicBezTo>
                <a:cubicBezTo>
                  <a:pt x="782" y="460"/>
                  <a:pt x="796" y="456"/>
                  <a:pt x="803" y="445"/>
                </a:cubicBezTo>
                <a:cubicBezTo>
                  <a:pt x="807" y="437"/>
                  <a:pt x="811" y="426"/>
                  <a:pt x="814" y="426"/>
                </a:cubicBezTo>
                <a:cubicBezTo>
                  <a:pt x="817" y="427"/>
                  <a:pt x="812" y="452"/>
                  <a:pt x="804" y="459"/>
                </a:cubicBezTo>
                <a:close/>
                <a:moveTo>
                  <a:pt x="838" y="142"/>
                </a:moveTo>
                <a:cubicBezTo>
                  <a:pt x="837" y="144"/>
                  <a:pt x="832" y="144"/>
                  <a:pt x="833" y="146"/>
                </a:cubicBezTo>
                <a:cubicBezTo>
                  <a:pt x="836" y="150"/>
                  <a:pt x="849" y="148"/>
                  <a:pt x="850" y="143"/>
                </a:cubicBezTo>
                <a:cubicBezTo>
                  <a:pt x="850" y="139"/>
                  <a:pt x="840" y="140"/>
                  <a:pt x="838" y="142"/>
                </a:cubicBezTo>
                <a:close/>
                <a:moveTo>
                  <a:pt x="275" y="18"/>
                </a:moveTo>
                <a:cubicBezTo>
                  <a:pt x="279" y="20"/>
                  <a:pt x="265" y="19"/>
                  <a:pt x="263" y="22"/>
                </a:cubicBezTo>
                <a:cubicBezTo>
                  <a:pt x="261" y="25"/>
                  <a:pt x="253" y="24"/>
                  <a:pt x="254" y="27"/>
                </a:cubicBezTo>
                <a:cubicBezTo>
                  <a:pt x="256" y="30"/>
                  <a:pt x="269" y="31"/>
                  <a:pt x="269" y="28"/>
                </a:cubicBezTo>
                <a:cubicBezTo>
                  <a:pt x="269" y="25"/>
                  <a:pt x="276" y="28"/>
                  <a:pt x="277" y="25"/>
                </a:cubicBezTo>
                <a:cubicBezTo>
                  <a:pt x="277" y="23"/>
                  <a:pt x="280" y="20"/>
                  <a:pt x="287" y="19"/>
                </a:cubicBezTo>
                <a:cubicBezTo>
                  <a:pt x="295" y="19"/>
                  <a:pt x="295" y="16"/>
                  <a:pt x="288" y="13"/>
                </a:cubicBezTo>
                <a:cubicBezTo>
                  <a:pt x="281" y="10"/>
                  <a:pt x="271" y="15"/>
                  <a:pt x="275" y="18"/>
                </a:cubicBezTo>
                <a:close/>
                <a:moveTo>
                  <a:pt x="347" y="8"/>
                </a:moveTo>
                <a:cubicBezTo>
                  <a:pt x="353" y="8"/>
                  <a:pt x="351" y="4"/>
                  <a:pt x="356" y="5"/>
                </a:cubicBezTo>
                <a:cubicBezTo>
                  <a:pt x="360" y="5"/>
                  <a:pt x="366" y="5"/>
                  <a:pt x="364" y="2"/>
                </a:cubicBezTo>
                <a:cubicBezTo>
                  <a:pt x="361" y="0"/>
                  <a:pt x="346" y="1"/>
                  <a:pt x="347" y="3"/>
                </a:cubicBezTo>
                <a:cubicBezTo>
                  <a:pt x="349" y="5"/>
                  <a:pt x="335" y="4"/>
                  <a:pt x="335" y="5"/>
                </a:cubicBezTo>
                <a:cubicBezTo>
                  <a:pt x="335" y="7"/>
                  <a:pt x="340" y="8"/>
                  <a:pt x="347" y="8"/>
                </a:cubicBezTo>
                <a:close/>
                <a:moveTo>
                  <a:pt x="348" y="23"/>
                </a:moveTo>
                <a:cubicBezTo>
                  <a:pt x="349" y="25"/>
                  <a:pt x="347" y="25"/>
                  <a:pt x="341" y="25"/>
                </a:cubicBezTo>
                <a:cubicBezTo>
                  <a:pt x="336" y="25"/>
                  <a:pt x="333" y="28"/>
                  <a:pt x="336" y="31"/>
                </a:cubicBezTo>
                <a:cubicBezTo>
                  <a:pt x="339" y="33"/>
                  <a:pt x="354" y="32"/>
                  <a:pt x="356" y="29"/>
                </a:cubicBezTo>
                <a:cubicBezTo>
                  <a:pt x="358" y="26"/>
                  <a:pt x="365" y="29"/>
                  <a:pt x="366" y="25"/>
                </a:cubicBezTo>
                <a:cubicBezTo>
                  <a:pt x="367" y="22"/>
                  <a:pt x="347" y="21"/>
                  <a:pt x="348" y="23"/>
                </a:cubicBezTo>
                <a:close/>
                <a:moveTo>
                  <a:pt x="394" y="18"/>
                </a:moveTo>
                <a:cubicBezTo>
                  <a:pt x="396" y="15"/>
                  <a:pt x="391" y="15"/>
                  <a:pt x="390" y="13"/>
                </a:cubicBezTo>
                <a:cubicBezTo>
                  <a:pt x="390" y="11"/>
                  <a:pt x="375" y="10"/>
                  <a:pt x="375" y="13"/>
                </a:cubicBezTo>
                <a:cubicBezTo>
                  <a:pt x="376" y="15"/>
                  <a:pt x="365" y="18"/>
                  <a:pt x="368" y="21"/>
                </a:cubicBezTo>
                <a:cubicBezTo>
                  <a:pt x="375" y="26"/>
                  <a:pt x="392" y="20"/>
                  <a:pt x="394" y="18"/>
                </a:cubicBezTo>
                <a:close/>
                <a:moveTo>
                  <a:pt x="311" y="163"/>
                </a:moveTo>
                <a:cubicBezTo>
                  <a:pt x="311" y="166"/>
                  <a:pt x="310" y="168"/>
                  <a:pt x="305" y="168"/>
                </a:cubicBezTo>
                <a:cubicBezTo>
                  <a:pt x="300" y="168"/>
                  <a:pt x="307" y="171"/>
                  <a:pt x="308" y="174"/>
                </a:cubicBezTo>
                <a:cubicBezTo>
                  <a:pt x="308" y="177"/>
                  <a:pt x="303" y="175"/>
                  <a:pt x="302" y="180"/>
                </a:cubicBezTo>
                <a:cubicBezTo>
                  <a:pt x="302" y="184"/>
                  <a:pt x="292" y="180"/>
                  <a:pt x="291" y="185"/>
                </a:cubicBezTo>
                <a:cubicBezTo>
                  <a:pt x="290" y="191"/>
                  <a:pt x="296" y="191"/>
                  <a:pt x="300" y="191"/>
                </a:cubicBezTo>
                <a:cubicBezTo>
                  <a:pt x="304" y="191"/>
                  <a:pt x="298" y="195"/>
                  <a:pt x="302" y="198"/>
                </a:cubicBezTo>
                <a:cubicBezTo>
                  <a:pt x="305" y="200"/>
                  <a:pt x="307" y="199"/>
                  <a:pt x="305" y="195"/>
                </a:cubicBezTo>
                <a:cubicBezTo>
                  <a:pt x="303" y="190"/>
                  <a:pt x="317" y="196"/>
                  <a:pt x="313" y="200"/>
                </a:cubicBezTo>
                <a:cubicBezTo>
                  <a:pt x="308" y="203"/>
                  <a:pt x="319" y="206"/>
                  <a:pt x="324" y="206"/>
                </a:cubicBezTo>
                <a:cubicBezTo>
                  <a:pt x="329" y="207"/>
                  <a:pt x="347" y="211"/>
                  <a:pt x="348" y="206"/>
                </a:cubicBezTo>
                <a:cubicBezTo>
                  <a:pt x="348" y="204"/>
                  <a:pt x="341" y="201"/>
                  <a:pt x="335" y="195"/>
                </a:cubicBezTo>
                <a:cubicBezTo>
                  <a:pt x="330" y="189"/>
                  <a:pt x="326" y="180"/>
                  <a:pt x="332" y="175"/>
                </a:cubicBezTo>
                <a:cubicBezTo>
                  <a:pt x="339" y="171"/>
                  <a:pt x="333" y="170"/>
                  <a:pt x="340" y="165"/>
                </a:cubicBezTo>
                <a:cubicBezTo>
                  <a:pt x="346" y="160"/>
                  <a:pt x="342" y="156"/>
                  <a:pt x="348" y="156"/>
                </a:cubicBezTo>
                <a:cubicBezTo>
                  <a:pt x="353" y="155"/>
                  <a:pt x="347" y="150"/>
                  <a:pt x="352" y="149"/>
                </a:cubicBezTo>
                <a:cubicBezTo>
                  <a:pt x="358" y="148"/>
                  <a:pt x="359" y="143"/>
                  <a:pt x="358" y="140"/>
                </a:cubicBezTo>
                <a:cubicBezTo>
                  <a:pt x="357" y="138"/>
                  <a:pt x="364" y="141"/>
                  <a:pt x="367" y="137"/>
                </a:cubicBezTo>
                <a:cubicBezTo>
                  <a:pt x="370" y="134"/>
                  <a:pt x="377" y="136"/>
                  <a:pt x="379" y="132"/>
                </a:cubicBezTo>
                <a:cubicBezTo>
                  <a:pt x="381" y="127"/>
                  <a:pt x="412" y="117"/>
                  <a:pt x="430" y="113"/>
                </a:cubicBezTo>
                <a:cubicBezTo>
                  <a:pt x="447" y="109"/>
                  <a:pt x="459" y="101"/>
                  <a:pt x="453" y="96"/>
                </a:cubicBezTo>
                <a:cubicBezTo>
                  <a:pt x="447" y="92"/>
                  <a:pt x="429" y="98"/>
                  <a:pt x="425" y="102"/>
                </a:cubicBezTo>
                <a:cubicBezTo>
                  <a:pt x="421" y="105"/>
                  <a:pt x="415" y="103"/>
                  <a:pt x="410" y="105"/>
                </a:cubicBezTo>
                <a:cubicBezTo>
                  <a:pt x="406" y="108"/>
                  <a:pt x="397" y="110"/>
                  <a:pt x="392" y="107"/>
                </a:cubicBezTo>
                <a:cubicBezTo>
                  <a:pt x="388" y="104"/>
                  <a:pt x="382" y="110"/>
                  <a:pt x="379" y="110"/>
                </a:cubicBezTo>
                <a:cubicBezTo>
                  <a:pt x="375" y="110"/>
                  <a:pt x="371" y="114"/>
                  <a:pt x="367" y="113"/>
                </a:cubicBezTo>
                <a:cubicBezTo>
                  <a:pt x="364" y="113"/>
                  <a:pt x="356" y="116"/>
                  <a:pt x="355" y="119"/>
                </a:cubicBezTo>
                <a:cubicBezTo>
                  <a:pt x="355" y="121"/>
                  <a:pt x="348" y="120"/>
                  <a:pt x="348" y="123"/>
                </a:cubicBezTo>
                <a:cubicBezTo>
                  <a:pt x="348" y="126"/>
                  <a:pt x="343" y="128"/>
                  <a:pt x="341" y="126"/>
                </a:cubicBezTo>
                <a:cubicBezTo>
                  <a:pt x="338" y="123"/>
                  <a:pt x="335" y="128"/>
                  <a:pt x="338" y="132"/>
                </a:cubicBezTo>
                <a:cubicBezTo>
                  <a:pt x="342" y="135"/>
                  <a:pt x="331" y="136"/>
                  <a:pt x="333" y="138"/>
                </a:cubicBezTo>
                <a:cubicBezTo>
                  <a:pt x="335" y="140"/>
                  <a:pt x="329" y="141"/>
                  <a:pt x="331" y="144"/>
                </a:cubicBezTo>
                <a:cubicBezTo>
                  <a:pt x="332" y="146"/>
                  <a:pt x="327" y="147"/>
                  <a:pt x="323" y="148"/>
                </a:cubicBezTo>
                <a:cubicBezTo>
                  <a:pt x="319" y="148"/>
                  <a:pt x="317" y="154"/>
                  <a:pt x="322" y="154"/>
                </a:cubicBezTo>
                <a:cubicBezTo>
                  <a:pt x="327" y="154"/>
                  <a:pt x="319" y="155"/>
                  <a:pt x="319" y="159"/>
                </a:cubicBezTo>
                <a:cubicBezTo>
                  <a:pt x="320" y="163"/>
                  <a:pt x="311" y="161"/>
                  <a:pt x="311" y="163"/>
                </a:cubicBezTo>
                <a:close/>
                <a:moveTo>
                  <a:pt x="313" y="26"/>
                </a:moveTo>
                <a:cubicBezTo>
                  <a:pt x="313" y="22"/>
                  <a:pt x="299" y="27"/>
                  <a:pt x="302" y="28"/>
                </a:cubicBezTo>
                <a:cubicBezTo>
                  <a:pt x="304" y="29"/>
                  <a:pt x="313" y="31"/>
                  <a:pt x="313" y="26"/>
                </a:cubicBezTo>
                <a:close/>
                <a:moveTo>
                  <a:pt x="351" y="13"/>
                </a:moveTo>
                <a:cubicBezTo>
                  <a:pt x="352" y="8"/>
                  <a:pt x="343" y="12"/>
                  <a:pt x="336" y="9"/>
                </a:cubicBezTo>
                <a:cubicBezTo>
                  <a:pt x="329" y="6"/>
                  <a:pt x="325" y="7"/>
                  <a:pt x="329" y="11"/>
                </a:cubicBezTo>
                <a:cubicBezTo>
                  <a:pt x="331" y="13"/>
                  <a:pt x="317" y="14"/>
                  <a:pt x="320" y="16"/>
                </a:cubicBezTo>
                <a:cubicBezTo>
                  <a:pt x="325" y="22"/>
                  <a:pt x="351" y="19"/>
                  <a:pt x="351" y="13"/>
                </a:cubicBezTo>
                <a:close/>
              </a:path>
            </a:pathLst>
          </a:custGeom>
          <a:solidFill>
            <a:srgbClr val="A8CEE3"/>
          </a:solidFill>
          <a:ln w="1588" cap="flat">
            <a:solidFill>
              <a:srgbClr val="A8CEE3"/>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grpSp>
        <p:nvGrpSpPr>
          <p:cNvPr id="2" name="Group 1">
            <a:extLst>
              <a:ext uri="{FF2B5EF4-FFF2-40B4-BE49-F238E27FC236}">
                <a16:creationId xmlns:a16="http://schemas.microsoft.com/office/drawing/2014/main" id="{0AB85590-AF99-7143-9928-2457484414DB}"/>
              </a:ext>
            </a:extLst>
          </p:cNvPr>
          <p:cNvGrpSpPr/>
          <p:nvPr/>
        </p:nvGrpSpPr>
        <p:grpSpPr>
          <a:xfrm>
            <a:off x="6032500" y="2711499"/>
            <a:ext cx="431801" cy="300038"/>
            <a:chOff x="6032500" y="2711499"/>
            <a:chExt cx="431801" cy="300038"/>
          </a:xfrm>
        </p:grpSpPr>
        <p:sp>
          <p:nvSpPr>
            <p:cNvPr id="523" name="Freeform 335">
              <a:extLst>
                <a:ext uri="{FF2B5EF4-FFF2-40B4-BE49-F238E27FC236}">
                  <a16:creationId xmlns:a16="http://schemas.microsoft.com/office/drawing/2014/main" id="{4864050C-0181-EC49-BCB1-A5D997730F21}"/>
                </a:ext>
              </a:extLst>
            </p:cNvPr>
            <p:cNvSpPr>
              <a:spLocks/>
            </p:cNvSpPr>
            <p:nvPr/>
          </p:nvSpPr>
          <p:spPr bwMode="auto">
            <a:xfrm>
              <a:off x="6032500" y="2711499"/>
              <a:ext cx="68263" cy="36513"/>
            </a:xfrm>
            <a:custGeom>
              <a:avLst/>
              <a:gdLst>
                <a:gd name="T0" fmla="*/ 0 w 31"/>
                <a:gd name="T1" fmla="*/ 15 h 17"/>
                <a:gd name="T2" fmla="*/ 6 w 31"/>
                <a:gd name="T3" fmla="*/ 14 h 17"/>
                <a:gd name="T4" fmla="*/ 8 w 31"/>
                <a:gd name="T5" fmla="*/ 17 h 17"/>
                <a:gd name="T6" fmla="*/ 14 w 31"/>
                <a:gd name="T7" fmla="*/ 15 h 17"/>
                <a:gd name="T8" fmla="*/ 20 w 31"/>
                <a:gd name="T9" fmla="*/ 16 h 17"/>
                <a:gd name="T10" fmla="*/ 23 w 31"/>
                <a:gd name="T11" fmla="*/ 12 h 17"/>
                <a:gd name="T12" fmla="*/ 25 w 31"/>
                <a:gd name="T13" fmla="*/ 7 h 17"/>
                <a:gd name="T14" fmla="*/ 31 w 31"/>
                <a:gd name="T15" fmla="*/ 3 h 17"/>
                <a:gd name="T16" fmla="*/ 29 w 31"/>
                <a:gd name="T17" fmla="*/ 0 h 17"/>
                <a:gd name="T18" fmla="*/ 22 w 31"/>
                <a:gd name="T19" fmla="*/ 2 h 17"/>
                <a:gd name="T20" fmla="*/ 15 w 31"/>
                <a:gd name="T21" fmla="*/ 5 h 17"/>
                <a:gd name="T22" fmla="*/ 4 w 31"/>
                <a:gd name="T23" fmla="*/ 3 h 17"/>
                <a:gd name="T24" fmla="*/ 1 w 31"/>
                <a:gd name="T25" fmla="*/ 3 h 17"/>
                <a:gd name="T26" fmla="*/ 0 w 31"/>
                <a:gd name="T27" fmla="*/ 1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 h="17">
                  <a:moveTo>
                    <a:pt x="0" y="15"/>
                  </a:moveTo>
                  <a:cubicBezTo>
                    <a:pt x="2" y="14"/>
                    <a:pt x="5" y="13"/>
                    <a:pt x="6" y="14"/>
                  </a:cubicBezTo>
                  <a:cubicBezTo>
                    <a:pt x="7" y="14"/>
                    <a:pt x="7" y="15"/>
                    <a:pt x="8" y="17"/>
                  </a:cubicBezTo>
                  <a:cubicBezTo>
                    <a:pt x="10" y="16"/>
                    <a:pt x="13" y="16"/>
                    <a:pt x="14" y="15"/>
                  </a:cubicBezTo>
                  <a:cubicBezTo>
                    <a:pt x="16" y="15"/>
                    <a:pt x="19" y="17"/>
                    <a:pt x="20" y="16"/>
                  </a:cubicBezTo>
                  <a:cubicBezTo>
                    <a:pt x="20" y="14"/>
                    <a:pt x="21" y="12"/>
                    <a:pt x="23" y="12"/>
                  </a:cubicBezTo>
                  <a:cubicBezTo>
                    <a:pt x="25" y="12"/>
                    <a:pt x="24" y="7"/>
                    <a:pt x="25" y="7"/>
                  </a:cubicBezTo>
                  <a:cubicBezTo>
                    <a:pt x="27" y="7"/>
                    <a:pt x="31" y="3"/>
                    <a:pt x="31" y="3"/>
                  </a:cubicBezTo>
                  <a:cubicBezTo>
                    <a:pt x="31" y="3"/>
                    <a:pt x="29" y="0"/>
                    <a:pt x="29" y="0"/>
                  </a:cubicBezTo>
                  <a:cubicBezTo>
                    <a:pt x="28" y="0"/>
                    <a:pt x="26" y="2"/>
                    <a:pt x="22" y="2"/>
                  </a:cubicBezTo>
                  <a:cubicBezTo>
                    <a:pt x="19" y="2"/>
                    <a:pt x="16" y="5"/>
                    <a:pt x="15" y="5"/>
                  </a:cubicBezTo>
                  <a:cubicBezTo>
                    <a:pt x="13" y="5"/>
                    <a:pt x="8" y="3"/>
                    <a:pt x="4" y="3"/>
                  </a:cubicBezTo>
                  <a:cubicBezTo>
                    <a:pt x="3" y="3"/>
                    <a:pt x="2" y="3"/>
                    <a:pt x="1" y="3"/>
                  </a:cubicBezTo>
                  <a:cubicBezTo>
                    <a:pt x="0" y="6"/>
                    <a:pt x="0" y="10"/>
                    <a:pt x="0" y="15"/>
                  </a:cubicBezTo>
                  <a:close/>
                </a:path>
              </a:pathLst>
            </a:custGeom>
            <a:solidFill>
              <a:srgbClr val="61C4D2"/>
            </a:solidFill>
            <a:ln w="1588" cap="flat">
              <a:solidFill>
                <a:srgbClr val="61C4D2"/>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525" name="Freeform 337">
              <a:extLst>
                <a:ext uri="{FF2B5EF4-FFF2-40B4-BE49-F238E27FC236}">
                  <a16:creationId xmlns:a16="http://schemas.microsoft.com/office/drawing/2014/main" id="{04099CF0-0CE7-9740-8768-AC931DBC52F1}"/>
                </a:ext>
              </a:extLst>
            </p:cNvPr>
            <p:cNvSpPr>
              <a:spLocks/>
            </p:cNvSpPr>
            <p:nvPr/>
          </p:nvSpPr>
          <p:spPr bwMode="auto">
            <a:xfrm>
              <a:off x="6411913" y="2978199"/>
              <a:ext cx="52388" cy="33338"/>
            </a:xfrm>
            <a:custGeom>
              <a:avLst/>
              <a:gdLst>
                <a:gd name="T0" fmla="*/ 16 w 24"/>
                <a:gd name="T1" fmla="*/ 9 h 15"/>
                <a:gd name="T2" fmla="*/ 21 w 24"/>
                <a:gd name="T3" fmla="*/ 4 h 15"/>
                <a:gd name="T4" fmla="*/ 21 w 24"/>
                <a:gd name="T5" fmla="*/ 2 h 15"/>
                <a:gd name="T6" fmla="*/ 8 w 24"/>
                <a:gd name="T7" fmla="*/ 6 h 15"/>
                <a:gd name="T8" fmla="*/ 4 w 24"/>
                <a:gd name="T9" fmla="*/ 12 h 15"/>
                <a:gd name="T10" fmla="*/ 16 w 24"/>
                <a:gd name="T11" fmla="*/ 9 h 15"/>
              </a:gdLst>
              <a:ahLst/>
              <a:cxnLst>
                <a:cxn ang="0">
                  <a:pos x="T0" y="T1"/>
                </a:cxn>
                <a:cxn ang="0">
                  <a:pos x="T2" y="T3"/>
                </a:cxn>
                <a:cxn ang="0">
                  <a:pos x="T4" y="T5"/>
                </a:cxn>
                <a:cxn ang="0">
                  <a:pos x="T6" y="T7"/>
                </a:cxn>
                <a:cxn ang="0">
                  <a:pos x="T8" y="T9"/>
                </a:cxn>
                <a:cxn ang="0">
                  <a:pos x="T10" y="T11"/>
                </a:cxn>
              </a:cxnLst>
              <a:rect l="0" t="0" r="r" b="b"/>
              <a:pathLst>
                <a:path w="24" h="15">
                  <a:moveTo>
                    <a:pt x="16" y="9"/>
                  </a:moveTo>
                  <a:cubicBezTo>
                    <a:pt x="16" y="8"/>
                    <a:pt x="18" y="5"/>
                    <a:pt x="21" y="4"/>
                  </a:cubicBezTo>
                  <a:cubicBezTo>
                    <a:pt x="24" y="2"/>
                    <a:pt x="23" y="0"/>
                    <a:pt x="21" y="2"/>
                  </a:cubicBezTo>
                  <a:cubicBezTo>
                    <a:pt x="19" y="4"/>
                    <a:pt x="14" y="6"/>
                    <a:pt x="8" y="6"/>
                  </a:cubicBezTo>
                  <a:cubicBezTo>
                    <a:pt x="2" y="6"/>
                    <a:pt x="0" y="10"/>
                    <a:pt x="4" y="12"/>
                  </a:cubicBezTo>
                  <a:cubicBezTo>
                    <a:pt x="8" y="15"/>
                    <a:pt x="16" y="11"/>
                    <a:pt x="16" y="9"/>
                  </a:cubicBezTo>
                  <a:close/>
                </a:path>
              </a:pathLst>
            </a:custGeom>
            <a:solidFill>
              <a:srgbClr val="61C4D2"/>
            </a:solidFill>
            <a:ln w="1588" cap="flat">
              <a:solidFill>
                <a:srgbClr val="61C4D2"/>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grpSp>
      <p:sp>
        <p:nvSpPr>
          <p:cNvPr id="558" name="Oval 370">
            <a:extLst>
              <a:ext uri="{FF2B5EF4-FFF2-40B4-BE49-F238E27FC236}">
                <a16:creationId xmlns:a16="http://schemas.microsoft.com/office/drawing/2014/main" id="{4FC205A5-7230-DB48-8297-6CA8AE771E29}"/>
              </a:ext>
            </a:extLst>
          </p:cNvPr>
          <p:cNvSpPr>
            <a:spLocks noChangeArrowheads="1"/>
          </p:cNvSpPr>
          <p:nvPr/>
        </p:nvSpPr>
        <p:spPr bwMode="auto">
          <a:xfrm>
            <a:off x="6169025" y="2813099"/>
            <a:ext cx="19050" cy="15875"/>
          </a:xfrm>
          <a:prstGeom prst="ellipse">
            <a:avLst/>
          </a:prstGeom>
          <a:solidFill>
            <a:srgbClr val="F0F2F2"/>
          </a:solidFill>
          <a:ln w="1588" cap="flat">
            <a:solidFill>
              <a:srgbClr val="F0F2F2"/>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grpSp>
        <p:nvGrpSpPr>
          <p:cNvPr id="5" name="Group 4">
            <a:extLst>
              <a:ext uri="{FF2B5EF4-FFF2-40B4-BE49-F238E27FC236}">
                <a16:creationId xmlns:a16="http://schemas.microsoft.com/office/drawing/2014/main" id="{D67BF15C-7EEC-DE4B-9201-B1A41055CEEC}"/>
              </a:ext>
            </a:extLst>
          </p:cNvPr>
          <p:cNvGrpSpPr/>
          <p:nvPr/>
        </p:nvGrpSpPr>
        <p:grpSpPr>
          <a:xfrm>
            <a:off x="4287838" y="1419274"/>
            <a:ext cx="2193925" cy="2289175"/>
            <a:chOff x="4287838" y="1419274"/>
            <a:chExt cx="2193925" cy="2289175"/>
          </a:xfrm>
        </p:grpSpPr>
        <p:sp>
          <p:nvSpPr>
            <p:cNvPr id="526" name="Freeform 338">
              <a:extLst>
                <a:ext uri="{FF2B5EF4-FFF2-40B4-BE49-F238E27FC236}">
                  <a16:creationId xmlns:a16="http://schemas.microsoft.com/office/drawing/2014/main" id="{87BDA83B-F967-A14E-8FA6-9AF2D03E6EFE}"/>
                </a:ext>
              </a:extLst>
            </p:cNvPr>
            <p:cNvSpPr>
              <a:spLocks/>
            </p:cNvSpPr>
            <p:nvPr/>
          </p:nvSpPr>
          <p:spPr bwMode="auto">
            <a:xfrm>
              <a:off x="6145213" y="2725786"/>
              <a:ext cx="84138" cy="103188"/>
            </a:xfrm>
            <a:custGeom>
              <a:avLst/>
              <a:gdLst>
                <a:gd name="T0" fmla="*/ 33 w 38"/>
                <a:gd name="T1" fmla="*/ 31 h 46"/>
                <a:gd name="T2" fmla="*/ 33 w 38"/>
                <a:gd name="T3" fmla="*/ 24 h 46"/>
                <a:gd name="T4" fmla="*/ 33 w 38"/>
                <a:gd name="T5" fmla="*/ 20 h 46"/>
                <a:gd name="T6" fmla="*/ 23 w 38"/>
                <a:gd name="T7" fmla="*/ 16 h 46"/>
                <a:gd name="T8" fmla="*/ 22 w 38"/>
                <a:gd name="T9" fmla="*/ 11 h 46"/>
                <a:gd name="T10" fmla="*/ 19 w 38"/>
                <a:gd name="T11" fmla="*/ 8 h 46"/>
                <a:gd name="T12" fmla="*/ 16 w 38"/>
                <a:gd name="T13" fmla="*/ 2 h 46"/>
                <a:gd name="T14" fmla="*/ 16 w 38"/>
                <a:gd name="T15" fmla="*/ 2 h 46"/>
                <a:gd name="T16" fmla="*/ 13 w 38"/>
                <a:gd name="T17" fmla="*/ 1 h 46"/>
                <a:gd name="T18" fmla="*/ 9 w 38"/>
                <a:gd name="T19" fmla="*/ 0 h 46"/>
                <a:gd name="T20" fmla="*/ 0 w 38"/>
                <a:gd name="T21" fmla="*/ 3 h 46"/>
                <a:gd name="T22" fmla="*/ 2 w 38"/>
                <a:gd name="T23" fmla="*/ 9 h 46"/>
                <a:gd name="T24" fmla="*/ 5 w 38"/>
                <a:gd name="T25" fmla="*/ 15 h 46"/>
                <a:gd name="T26" fmla="*/ 4 w 38"/>
                <a:gd name="T27" fmla="*/ 29 h 46"/>
                <a:gd name="T28" fmla="*/ 1 w 38"/>
                <a:gd name="T29" fmla="*/ 33 h 46"/>
                <a:gd name="T30" fmla="*/ 8 w 38"/>
                <a:gd name="T31" fmla="*/ 41 h 46"/>
                <a:gd name="T32" fmla="*/ 8 w 38"/>
                <a:gd name="T33" fmla="*/ 41 h 46"/>
                <a:gd name="T34" fmla="*/ 17 w 38"/>
                <a:gd name="T35" fmla="*/ 46 h 46"/>
                <a:gd name="T36" fmla="*/ 33 w 38"/>
                <a:gd name="T37" fmla="*/ 43 h 46"/>
                <a:gd name="T38" fmla="*/ 33 w 38"/>
                <a:gd name="T39" fmla="*/ 40 h 46"/>
                <a:gd name="T40" fmla="*/ 36 w 38"/>
                <a:gd name="T41" fmla="*/ 37 h 46"/>
                <a:gd name="T42" fmla="*/ 33 w 38"/>
                <a:gd name="T43" fmla="*/ 3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 h="46">
                  <a:moveTo>
                    <a:pt x="33" y="31"/>
                  </a:moveTo>
                  <a:cubicBezTo>
                    <a:pt x="31" y="29"/>
                    <a:pt x="31" y="26"/>
                    <a:pt x="33" y="24"/>
                  </a:cubicBezTo>
                  <a:cubicBezTo>
                    <a:pt x="35" y="23"/>
                    <a:pt x="33" y="22"/>
                    <a:pt x="33" y="20"/>
                  </a:cubicBezTo>
                  <a:cubicBezTo>
                    <a:pt x="33" y="17"/>
                    <a:pt x="24" y="17"/>
                    <a:pt x="23" y="16"/>
                  </a:cubicBezTo>
                  <a:cubicBezTo>
                    <a:pt x="22" y="16"/>
                    <a:pt x="24" y="11"/>
                    <a:pt x="22" y="11"/>
                  </a:cubicBezTo>
                  <a:cubicBezTo>
                    <a:pt x="20" y="11"/>
                    <a:pt x="19" y="9"/>
                    <a:pt x="19" y="8"/>
                  </a:cubicBezTo>
                  <a:cubicBezTo>
                    <a:pt x="19" y="6"/>
                    <a:pt x="15" y="3"/>
                    <a:pt x="16" y="2"/>
                  </a:cubicBezTo>
                  <a:cubicBezTo>
                    <a:pt x="16" y="2"/>
                    <a:pt x="16" y="2"/>
                    <a:pt x="16" y="2"/>
                  </a:cubicBezTo>
                  <a:cubicBezTo>
                    <a:pt x="15" y="2"/>
                    <a:pt x="14" y="2"/>
                    <a:pt x="13" y="1"/>
                  </a:cubicBezTo>
                  <a:cubicBezTo>
                    <a:pt x="12" y="1"/>
                    <a:pt x="9" y="0"/>
                    <a:pt x="9" y="0"/>
                  </a:cubicBezTo>
                  <a:cubicBezTo>
                    <a:pt x="9" y="0"/>
                    <a:pt x="4" y="2"/>
                    <a:pt x="0" y="3"/>
                  </a:cubicBezTo>
                  <a:cubicBezTo>
                    <a:pt x="0" y="6"/>
                    <a:pt x="1" y="8"/>
                    <a:pt x="2" y="9"/>
                  </a:cubicBezTo>
                  <a:cubicBezTo>
                    <a:pt x="5" y="10"/>
                    <a:pt x="4" y="13"/>
                    <a:pt x="5" y="15"/>
                  </a:cubicBezTo>
                  <a:cubicBezTo>
                    <a:pt x="6" y="18"/>
                    <a:pt x="6" y="29"/>
                    <a:pt x="4" y="29"/>
                  </a:cubicBezTo>
                  <a:cubicBezTo>
                    <a:pt x="4" y="29"/>
                    <a:pt x="2" y="31"/>
                    <a:pt x="1" y="33"/>
                  </a:cubicBezTo>
                  <a:cubicBezTo>
                    <a:pt x="3" y="35"/>
                    <a:pt x="6" y="38"/>
                    <a:pt x="8" y="41"/>
                  </a:cubicBezTo>
                  <a:cubicBezTo>
                    <a:pt x="8" y="41"/>
                    <a:pt x="8" y="41"/>
                    <a:pt x="8" y="41"/>
                  </a:cubicBezTo>
                  <a:cubicBezTo>
                    <a:pt x="10" y="41"/>
                    <a:pt x="17" y="46"/>
                    <a:pt x="17" y="46"/>
                  </a:cubicBezTo>
                  <a:cubicBezTo>
                    <a:pt x="17" y="46"/>
                    <a:pt x="26" y="44"/>
                    <a:pt x="33" y="43"/>
                  </a:cubicBezTo>
                  <a:cubicBezTo>
                    <a:pt x="33" y="42"/>
                    <a:pt x="33" y="41"/>
                    <a:pt x="33" y="40"/>
                  </a:cubicBezTo>
                  <a:cubicBezTo>
                    <a:pt x="33" y="39"/>
                    <a:pt x="34" y="37"/>
                    <a:pt x="36" y="37"/>
                  </a:cubicBezTo>
                  <a:cubicBezTo>
                    <a:pt x="38" y="37"/>
                    <a:pt x="35" y="32"/>
                    <a:pt x="33" y="31"/>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grpSp>
          <p:nvGrpSpPr>
            <p:cNvPr id="4" name="Group 3">
              <a:extLst>
                <a:ext uri="{FF2B5EF4-FFF2-40B4-BE49-F238E27FC236}">
                  <a16:creationId xmlns:a16="http://schemas.microsoft.com/office/drawing/2014/main" id="{146200AE-950E-EC4C-919C-6107C2CD8876}"/>
                </a:ext>
              </a:extLst>
            </p:cNvPr>
            <p:cNvGrpSpPr/>
            <p:nvPr/>
          </p:nvGrpSpPr>
          <p:grpSpPr>
            <a:xfrm>
              <a:off x="4287838" y="1419274"/>
              <a:ext cx="2193925" cy="2289175"/>
              <a:chOff x="4287838" y="1206614"/>
              <a:chExt cx="2193925" cy="2289175"/>
            </a:xfrm>
          </p:grpSpPr>
          <p:grpSp>
            <p:nvGrpSpPr>
              <p:cNvPr id="3" name="Group 2">
                <a:extLst>
                  <a:ext uri="{FF2B5EF4-FFF2-40B4-BE49-F238E27FC236}">
                    <a16:creationId xmlns:a16="http://schemas.microsoft.com/office/drawing/2014/main" id="{9C624CF6-A038-4A4C-941B-AB768B7E357B}"/>
                  </a:ext>
                </a:extLst>
              </p:cNvPr>
              <p:cNvGrpSpPr/>
              <p:nvPr/>
            </p:nvGrpSpPr>
            <p:grpSpPr>
              <a:xfrm>
                <a:off x="5573713" y="2108314"/>
                <a:ext cx="766762" cy="654050"/>
                <a:chOff x="5573713" y="2108314"/>
                <a:chExt cx="766762" cy="654050"/>
              </a:xfrm>
            </p:grpSpPr>
            <p:sp>
              <p:nvSpPr>
                <p:cNvPr id="607" name="Freeform 346">
                  <a:extLst>
                    <a:ext uri="{FF2B5EF4-FFF2-40B4-BE49-F238E27FC236}">
                      <a16:creationId xmlns:a16="http://schemas.microsoft.com/office/drawing/2014/main" id="{56EC1E31-1E1A-5040-9790-51BCA1A08127}"/>
                    </a:ext>
                  </a:extLst>
                </p:cNvPr>
                <p:cNvSpPr>
                  <a:spLocks/>
                </p:cNvSpPr>
                <p:nvPr/>
              </p:nvSpPr>
              <p:spPr bwMode="auto">
                <a:xfrm>
                  <a:off x="6110288" y="2425814"/>
                  <a:ext cx="112713" cy="47625"/>
                </a:xfrm>
                <a:custGeom>
                  <a:avLst/>
                  <a:gdLst>
                    <a:gd name="T0" fmla="*/ 38 w 51"/>
                    <a:gd name="T1" fmla="*/ 3 h 22"/>
                    <a:gd name="T2" fmla="*/ 31 w 51"/>
                    <a:gd name="T3" fmla="*/ 2 h 22"/>
                    <a:gd name="T4" fmla="*/ 23 w 51"/>
                    <a:gd name="T5" fmla="*/ 1 h 22"/>
                    <a:gd name="T6" fmla="*/ 18 w 51"/>
                    <a:gd name="T7" fmla="*/ 2 h 22"/>
                    <a:gd name="T8" fmla="*/ 17 w 51"/>
                    <a:gd name="T9" fmla="*/ 1 h 22"/>
                    <a:gd name="T10" fmla="*/ 11 w 51"/>
                    <a:gd name="T11" fmla="*/ 5 h 22"/>
                    <a:gd name="T12" fmla="*/ 3 w 51"/>
                    <a:gd name="T13" fmla="*/ 10 h 22"/>
                    <a:gd name="T14" fmla="*/ 0 w 51"/>
                    <a:gd name="T15" fmla="*/ 13 h 22"/>
                    <a:gd name="T16" fmla="*/ 4 w 51"/>
                    <a:gd name="T17" fmla="*/ 20 h 22"/>
                    <a:gd name="T18" fmla="*/ 17 w 51"/>
                    <a:gd name="T19" fmla="*/ 20 h 22"/>
                    <a:gd name="T20" fmla="*/ 26 w 51"/>
                    <a:gd name="T21" fmla="*/ 17 h 22"/>
                    <a:gd name="T22" fmla="*/ 35 w 51"/>
                    <a:gd name="T23" fmla="*/ 11 h 22"/>
                    <a:gd name="T24" fmla="*/ 43 w 51"/>
                    <a:gd name="T25" fmla="*/ 14 h 22"/>
                    <a:gd name="T26" fmla="*/ 49 w 51"/>
                    <a:gd name="T27" fmla="*/ 16 h 22"/>
                    <a:gd name="T28" fmla="*/ 47 w 51"/>
                    <a:gd name="T29" fmla="*/ 13 h 22"/>
                    <a:gd name="T30" fmla="*/ 51 w 51"/>
                    <a:gd name="T31" fmla="*/ 6 h 22"/>
                    <a:gd name="T32" fmla="*/ 51 w 51"/>
                    <a:gd name="T33" fmla="*/ 6 h 22"/>
                    <a:gd name="T34" fmla="*/ 46 w 51"/>
                    <a:gd name="T35" fmla="*/ 5 h 22"/>
                    <a:gd name="T36" fmla="*/ 38 w 51"/>
                    <a:gd name="T37" fmla="*/ 3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1" h="22">
                      <a:moveTo>
                        <a:pt x="38" y="3"/>
                      </a:moveTo>
                      <a:cubicBezTo>
                        <a:pt x="35" y="3"/>
                        <a:pt x="33" y="1"/>
                        <a:pt x="31" y="2"/>
                      </a:cubicBezTo>
                      <a:cubicBezTo>
                        <a:pt x="29" y="3"/>
                        <a:pt x="25" y="2"/>
                        <a:pt x="23" y="1"/>
                      </a:cubicBezTo>
                      <a:cubicBezTo>
                        <a:pt x="22" y="0"/>
                        <a:pt x="20" y="3"/>
                        <a:pt x="18" y="2"/>
                      </a:cubicBezTo>
                      <a:cubicBezTo>
                        <a:pt x="17" y="2"/>
                        <a:pt x="17" y="1"/>
                        <a:pt x="17" y="1"/>
                      </a:cubicBezTo>
                      <a:cubicBezTo>
                        <a:pt x="15" y="2"/>
                        <a:pt x="13" y="3"/>
                        <a:pt x="11" y="5"/>
                      </a:cubicBezTo>
                      <a:cubicBezTo>
                        <a:pt x="9" y="9"/>
                        <a:pt x="5" y="9"/>
                        <a:pt x="3" y="10"/>
                      </a:cubicBezTo>
                      <a:cubicBezTo>
                        <a:pt x="2" y="10"/>
                        <a:pt x="1" y="11"/>
                        <a:pt x="0" y="13"/>
                      </a:cubicBezTo>
                      <a:cubicBezTo>
                        <a:pt x="1" y="15"/>
                        <a:pt x="2" y="18"/>
                        <a:pt x="4" y="20"/>
                      </a:cubicBezTo>
                      <a:cubicBezTo>
                        <a:pt x="7" y="22"/>
                        <a:pt x="17" y="22"/>
                        <a:pt x="17" y="20"/>
                      </a:cubicBezTo>
                      <a:cubicBezTo>
                        <a:pt x="17" y="18"/>
                        <a:pt x="24" y="17"/>
                        <a:pt x="26" y="17"/>
                      </a:cubicBezTo>
                      <a:cubicBezTo>
                        <a:pt x="28" y="17"/>
                        <a:pt x="34" y="11"/>
                        <a:pt x="35" y="11"/>
                      </a:cubicBezTo>
                      <a:cubicBezTo>
                        <a:pt x="36" y="12"/>
                        <a:pt x="42" y="13"/>
                        <a:pt x="43" y="14"/>
                      </a:cubicBezTo>
                      <a:cubicBezTo>
                        <a:pt x="44" y="15"/>
                        <a:pt x="46" y="16"/>
                        <a:pt x="49" y="16"/>
                      </a:cubicBezTo>
                      <a:cubicBezTo>
                        <a:pt x="48" y="15"/>
                        <a:pt x="47" y="14"/>
                        <a:pt x="47" y="13"/>
                      </a:cubicBezTo>
                      <a:cubicBezTo>
                        <a:pt x="47" y="11"/>
                        <a:pt x="50" y="7"/>
                        <a:pt x="51" y="6"/>
                      </a:cubicBezTo>
                      <a:cubicBezTo>
                        <a:pt x="51" y="6"/>
                        <a:pt x="51" y="6"/>
                        <a:pt x="51" y="6"/>
                      </a:cubicBezTo>
                      <a:cubicBezTo>
                        <a:pt x="49" y="6"/>
                        <a:pt x="46" y="5"/>
                        <a:pt x="46" y="5"/>
                      </a:cubicBezTo>
                      <a:cubicBezTo>
                        <a:pt x="45" y="4"/>
                        <a:pt x="41" y="3"/>
                        <a:pt x="38" y="3"/>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628" name="Freeform 343">
                  <a:extLst>
                    <a:ext uri="{FF2B5EF4-FFF2-40B4-BE49-F238E27FC236}">
                      <a16:creationId xmlns:a16="http://schemas.microsoft.com/office/drawing/2014/main" id="{DB9524CA-880E-4842-9DE5-C32B6ADB40B4}"/>
                    </a:ext>
                  </a:extLst>
                </p:cNvPr>
                <p:cNvSpPr>
                  <a:spLocks/>
                </p:cNvSpPr>
                <p:nvPr/>
              </p:nvSpPr>
              <p:spPr bwMode="auto">
                <a:xfrm>
                  <a:off x="5965825" y="2440101"/>
                  <a:ext cx="150813" cy="69850"/>
                </a:xfrm>
                <a:custGeom>
                  <a:avLst/>
                  <a:gdLst>
                    <a:gd name="T0" fmla="*/ 57 w 68"/>
                    <a:gd name="T1" fmla="*/ 3 h 31"/>
                    <a:gd name="T2" fmla="*/ 49 w 68"/>
                    <a:gd name="T3" fmla="*/ 0 h 31"/>
                    <a:gd name="T4" fmla="*/ 47 w 68"/>
                    <a:gd name="T5" fmla="*/ 4 h 31"/>
                    <a:gd name="T6" fmla="*/ 40 w 68"/>
                    <a:gd name="T7" fmla="*/ 5 h 31"/>
                    <a:gd name="T8" fmla="*/ 35 w 68"/>
                    <a:gd name="T9" fmla="*/ 8 h 31"/>
                    <a:gd name="T10" fmla="*/ 31 w 68"/>
                    <a:gd name="T11" fmla="*/ 14 h 31"/>
                    <a:gd name="T12" fmla="*/ 27 w 68"/>
                    <a:gd name="T13" fmla="*/ 16 h 31"/>
                    <a:gd name="T14" fmla="*/ 18 w 68"/>
                    <a:gd name="T15" fmla="*/ 18 h 31"/>
                    <a:gd name="T16" fmla="*/ 13 w 68"/>
                    <a:gd name="T17" fmla="*/ 19 h 31"/>
                    <a:gd name="T18" fmla="*/ 7 w 68"/>
                    <a:gd name="T19" fmla="*/ 19 h 31"/>
                    <a:gd name="T20" fmla="*/ 2 w 68"/>
                    <a:gd name="T21" fmla="*/ 18 h 31"/>
                    <a:gd name="T22" fmla="*/ 1 w 68"/>
                    <a:gd name="T23" fmla="*/ 23 h 31"/>
                    <a:gd name="T24" fmla="*/ 6 w 68"/>
                    <a:gd name="T25" fmla="*/ 25 h 31"/>
                    <a:gd name="T26" fmla="*/ 11 w 68"/>
                    <a:gd name="T27" fmla="*/ 27 h 31"/>
                    <a:gd name="T28" fmla="*/ 17 w 68"/>
                    <a:gd name="T29" fmla="*/ 25 h 31"/>
                    <a:gd name="T30" fmla="*/ 24 w 68"/>
                    <a:gd name="T31" fmla="*/ 24 h 31"/>
                    <a:gd name="T32" fmla="*/ 26 w 68"/>
                    <a:gd name="T33" fmla="*/ 28 h 31"/>
                    <a:gd name="T34" fmla="*/ 34 w 68"/>
                    <a:gd name="T35" fmla="*/ 29 h 31"/>
                    <a:gd name="T36" fmla="*/ 45 w 68"/>
                    <a:gd name="T37" fmla="*/ 31 h 31"/>
                    <a:gd name="T38" fmla="*/ 52 w 68"/>
                    <a:gd name="T39" fmla="*/ 28 h 31"/>
                    <a:gd name="T40" fmla="*/ 59 w 68"/>
                    <a:gd name="T41" fmla="*/ 26 h 31"/>
                    <a:gd name="T42" fmla="*/ 59 w 68"/>
                    <a:gd name="T43" fmla="*/ 26 h 31"/>
                    <a:gd name="T44" fmla="*/ 60 w 68"/>
                    <a:gd name="T45" fmla="*/ 24 h 31"/>
                    <a:gd name="T46" fmla="*/ 62 w 68"/>
                    <a:gd name="T47" fmla="*/ 20 h 31"/>
                    <a:gd name="T48" fmla="*/ 63 w 68"/>
                    <a:gd name="T49" fmla="*/ 16 h 31"/>
                    <a:gd name="T50" fmla="*/ 67 w 68"/>
                    <a:gd name="T51" fmla="*/ 14 h 31"/>
                    <a:gd name="T52" fmla="*/ 68 w 68"/>
                    <a:gd name="T53" fmla="*/ 11 h 31"/>
                    <a:gd name="T54" fmla="*/ 64 w 68"/>
                    <a:gd name="T55" fmla="*/ 4 h 31"/>
                    <a:gd name="T56" fmla="*/ 57 w 68"/>
                    <a:gd name="T57" fmla="*/ 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8" h="31">
                      <a:moveTo>
                        <a:pt x="57" y="3"/>
                      </a:moveTo>
                      <a:cubicBezTo>
                        <a:pt x="55" y="0"/>
                        <a:pt x="49" y="0"/>
                        <a:pt x="49" y="0"/>
                      </a:cubicBezTo>
                      <a:cubicBezTo>
                        <a:pt x="49" y="0"/>
                        <a:pt x="48" y="3"/>
                        <a:pt x="47" y="4"/>
                      </a:cubicBezTo>
                      <a:cubicBezTo>
                        <a:pt x="47" y="6"/>
                        <a:pt x="42" y="6"/>
                        <a:pt x="40" y="5"/>
                      </a:cubicBezTo>
                      <a:cubicBezTo>
                        <a:pt x="39" y="6"/>
                        <a:pt x="35" y="7"/>
                        <a:pt x="35" y="8"/>
                      </a:cubicBezTo>
                      <a:cubicBezTo>
                        <a:pt x="34" y="10"/>
                        <a:pt x="30" y="9"/>
                        <a:pt x="31" y="14"/>
                      </a:cubicBezTo>
                      <a:cubicBezTo>
                        <a:pt x="32" y="19"/>
                        <a:pt x="29" y="17"/>
                        <a:pt x="27" y="16"/>
                      </a:cubicBezTo>
                      <a:cubicBezTo>
                        <a:pt x="26" y="16"/>
                        <a:pt x="20" y="17"/>
                        <a:pt x="18" y="18"/>
                      </a:cubicBezTo>
                      <a:cubicBezTo>
                        <a:pt x="16" y="20"/>
                        <a:pt x="14" y="19"/>
                        <a:pt x="13" y="19"/>
                      </a:cubicBezTo>
                      <a:cubicBezTo>
                        <a:pt x="11" y="18"/>
                        <a:pt x="8" y="17"/>
                        <a:pt x="7" y="19"/>
                      </a:cubicBezTo>
                      <a:cubicBezTo>
                        <a:pt x="6" y="22"/>
                        <a:pt x="4" y="18"/>
                        <a:pt x="2" y="18"/>
                      </a:cubicBezTo>
                      <a:cubicBezTo>
                        <a:pt x="0" y="18"/>
                        <a:pt x="1" y="22"/>
                        <a:pt x="1" y="23"/>
                      </a:cubicBezTo>
                      <a:cubicBezTo>
                        <a:pt x="1" y="24"/>
                        <a:pt x="4" y="26"/>
                        <a:pt x="6" y="25"/>
                      </a:cubicBezTo>
                      <a:cubicBezTo>
                        <a:pt x="7" y="25"/>
                        <a:pt x="10" y="26"/>
                        <a:pt x="11" y="27"/>
                      </a:cubicBezTo>
                      <a:cubicBezTo>
                        <a:pt x="13" y="28"/>
                        <a:pt x="16" y="26"/>
                        <a:pt x="17" y="25"/>
                      </a:cubicBezTo>
                      <a:cubicBezTo>
                        <a:pt x="18" y="24"/>
                        <a:pt x="24" y="24"/>
                        <a:pt x="24" y="24"/>
                      </a:cubicBezTo>
                      <a:cubicBezTo>
                        <a:pt x="25" y="24"/>
                        <a:pt x="25" y="27"/>
                        <a:pt x="26" y="28"/>
                      </a:cubicBezTo>
                      <a:cubicBezTo>
                        <a:pt x="27" y="28"/>
                        <a:pt x="31" y="29"/>
                        <a:pt x="34" y="29"/>
                      </a:cubicBezTo>
                      <a:cubicBezTo>
                        <a:pt x="38" y="29"/>
                        <a:pt x="43" y="31"/>
                        <a:pt x="45" y="31"/>
                      </a:cubicBezTo>
                      <a:cubicBezTo>
                        <a:pt x="46" y="31"/>
                        <a:pt x="49" y="28"/>
                        <a:pt x="52" y="28"/>
                      </a:cubicBezTo>
                      <a:cubicBezTo>
                        <a:pt x="56" y="28"/>
                        <a:pt x="58" y="26"/>
                        <a:pt x="59" y="26"/>
                      </a:cubicBezTo>
                      <a:cubicBezTo>
                        <a:pt x="59" y="26"/>
                        <a:pt x="59" y="26"/>
                        <a:pt x="59" y="26"/>
                      </a:cubicBezTo>
                      <a:cubicBezTo>
                        <a:pt x="59" y="25"/>
                        <a:pt x="59" y="24"/>
                        <a:pt x="60" y="24"/>
                      </a:cubicBezTo>
                      <a:cubicBezTo>
                        <a:pt x="62" y="23"/>
                        <a:pt x="61" y="21"/>
                        <a:pt x="62" y="20"/>
                      </a:cubicBezTo>
                      <a:cubicBezTo>
                        <a:pt x="63" y="18"/>
                        <a:pt x="61" y="16"/>
                        <a:pt x="63" y="16"/>
                      </a:cubicBezTo>
                      <a:cubicBezTo>
                        <a:pt x="65" y="16"/>
                        <a:pt x="67" y="16"/>
                        <a:pt x="67" y="14"/>
                      </a:cubicBezTo>
                      <a:cubicBezTo>
                        <a:pt x="67" y="13"/>
                        <a:pt x="67" y="12"/>
                        <a:pt x="68" y="11"/>
                      </a:cubicBezTo>
                      <a:cubicBezTo>
                        <a:pt x="66" y="8"/>
                        <a:pt x="64" y="4"/>
                        <a:pt x="64" y="4"/>
                      </a:cubicBezTo>
                      <a:cubicBezTo>
                        <a:pt x="64" y="4"/>
                        <a:pt x="60" y="6"/>
                        <a:pt x="57" y="3"/>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629" name="Freeform 345">
                  <a:extLst>
                    <a:ext uri="{FF2B5EF4-FFF2-40B4-BE49-F238E27FC236}">
                      <a16:creationId xmlns:a16="http://schemas.microsoft.com/office/drawing/2014/main" id="{BC7F5DE6-3E75-9A44-9461-6AE389515464}"/>
                    </a:ext>
                  </a:extLst>
                </p:cNvPr>
                <p:cNvSpPr>
                  <a:spLocks/>
                </p:cNvSpPr>
                <p:nvPr/>
              </p:nvSpPr>
              <p:spPr bwMode="auto">
                <a:xfrm>
                  <a:off x="6019800" y="2387714"/>
                  <a:ext cx="128588" cy="66675"/>
                </a:xfrm>
                <a:custGeom>
                  <a:avLst/>
                  <a:gdLst>
                    <a:gd name="T0" fmla="*/ 55 w 58"/>
                    <a:gd name="T1" fmla="*/ 14 h 30"/>
                    <a:gd name="T2" fmla="*/ 49 w 58"/>
                    <a:gd name="T3" fmla="*/ 12 h 30"/>
                    <a:gd name="T4" fmla="*/ 46 w 58"/>
                    <a:gd name="T5" fmla="*/ 9 h 30"/>
                    <a:gd name="T6" fmla="*/ 41 w 58"/>
                    <a:gd name="T7" fmla="*/ 10 h 30"/>
                    <a:gd name="T8" fmla="*/ 36 w 58"/>
                    <a:gd name="T9" fmla="*/ 7 h 30"/>
                    <a:gd name="T10" fmla="*/ 30 w 58"/>
                    <a:gd name="T11" fmla="*/ 3 h 30"/>
                    <a:gd name="T12" fmla="*/ 25 w 58"/>
                    <a:gd name="T13" fmla="*/ 0 h 30"/>
                    <a:gd name="T14" fmla="*/ 24 w 58"/>
                    <a:gd name="T15" fmla="*/ 1 h 30"/>
                    <a:gd name="T16" fmla="*/ 20 w 58"/>
                    <a:gd name="T17" fmla="*/ 1 h 30"/>
                    <a:gd name="T18" fmla="*/ 12 w 58"/>
                    <a:gd name="T19" fmla="*/ 5 h 30"/>
                    <a:gd name="T20" fmla="*/ 2 w 58"/>
                    <a:gd name="T21" fmla="*/ 8 h 30"/>
                    <a:gd name="T22" fmla="*/ 3 w 58"/>
                    <a:gd name="T23" fmla="*/ 13 h 30"/>
                    <a:gd name="T24" fmla="*/ 6 w 58"/>
                    <a:gd name="T25" fmla="*/ 21 h 30"/>
                    <a:gd name="T26" fmla="*/ 16 w 58"/>
                    <a:gd name="T27" fmla="*/ 28 h 30"/>
                    <a:gd name="T28" fmla="*/ 16 w 58"/>
                    <a:gd name="T29" fmla="*/ 29 h 30"/>
                    <a:gd name="T30" fmla="*/ 23 w 58"/>
                    <a:gd name="T31" fmla="*/ 28 h 30"/>
                    <a:gd name="T32" fmla="*/ 25 w 58"/>
                    <a:gd name="T33" fmla="*/ 24 h 30"/>
                    <a:gd name="T34" fmla="*/ 33 w 58"/>
                    <a:gd name="T35" fmla="*/ 27 h 30"/>
                    <a:gd name="T36" fmla="*/ 40 w 58"/>
                    <a:gd name="T37" fmla="*/ 28 h 30"/>
                    <a:gd name="T38" fmla="*/ 41 w 58"/>
                    <a:gd name="T39" fmla="*/ 30 h 30"/>
                    <a:gd name="T40" fmla="*/ 44 w 58"/>
                    <a:gd name="T41" fmla="*/ 27 h 30"/>
                    <a:gd name="T42" fmla="*/ 52 w 58"/>
                    <a:gd name="T43" fmla="*/ 22 h 30"/>
                    <a:gd name="T44" fmla="*/ 58 w 58"/>
                    <a:gd name="T45" fmla="*/ 18 h 30"/>
                    <a:gd name="T46" fmla="*/ 55 w 58"/>
                    <a:gd name="T47"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8" h="30">
                      <a:moveTo>
                        <a:pt x="55" y="14"/>
                      </a:moveTo>
                      <a:cubicBezTo>
                        <a:pt x="53" y="13"/>
                        <a:pt x="49" y="13"/>
                        <a:pt x="49" y="12"/>
                      </a:cubicBezTo>
                      <a:cubicBezTo>
                        <a:pt x="48" y="11"/>
                        <a:pt x="48" y="9"/>
                        <a:pt x="46" y="9"/>
                      </a:cubicBezTo>
                      <a:cubicBezTo>
                        <a:pt x="44" y="9"/>
                        <a:pt x="42" y="7"/>
                        <a:pt x="41" y="10"/>
                      </a:cubicBezTo>
                      <a:cubicBezTo>
                        <a:pt x="40" y="12"/>
                        <a:pt x="36" y="9"/>
                        <a:pt x="36" y="7"/>
                      </a:cubicBezTo>
                      <a:cubicBezTo>
                        <a:pt x="36" y="6"/>
                        <a:pt x="34" y="5"/>
                        <a:pt x="30" y="3"/>
                      </a:cubicBezTo>
                      <a:cubicBezTo>
                        <a:pt x="28" y="3"/>
                        <a:pt x="27" y="1"/>
                        <a:pt x="25" y="0"/>
                      </a:cubicBezTo>
                      <a:cubicBezTo>
                        <a:pt x="25" y="1"/>
                        <a:pt x="25" y="1"/>
                        <a:pt x="24" y="1"/>
                      </a:cubicBezTo>
                      <a:cubicBezTo>
                        <a:pt x="24" y="2"/>
                        <a:pt x="21" y="0"/>
                        <a:pt x="20" y="1"/>
                      </a:cubicBezTo>
                      <a:cubicBezTo>
                        <a:pt x="18" y="3"/>
                        <a:pt x="14" y="3"/>
                        <a:pt x="12" y="5"/>
                      </a:cubicBezTo>
                      <a:cubicBezTo>
                        <a:pt x="10" y="7"/>
                        <a:pt x="5" y="8"/>
                        <a:pt x="2" y="8"/>
                      </a:cubicBezTo>
                      <a:cubicBezTo>
                        <a:pt x="0" y="9"/>
                        <a:pt x="2" y="11"/>
                        <a:pt x="3" y="13"/>
                      </a:cubicBezTo>
                      <a:cubicBezTo>
                        <a:pt x="4" y="15"/>
                        <a:pt x="4" y="20"/>
                        <a:pt x="6" y="21"/>
                      </a:cubicBezTo>
                      <a:cubicBezTo>
                        <a:pt x="8" y="22"/>
                        <a:pt x="15" y="27"/>
                        <a:pt x="16" y="28"/>
                      </a:cubicBezTo>
                      <a:cubicBezTo>
                        <a:pt x="16" y="28"/>
                        <a:pt x="16" y="29"/>
                        <a:pt x="16" y="29"/>
                      </a:cubicBezTo>
                      <a:cubicBezTo>
                        <a:pt x="18" y="30"/>
                        <a:pt x="23" y="30"/>
                        <a:pt x="23" y="28"/>
                      </a:cubicBezTo>
                      <a:cubicBezTo>
                        <a:pt x="24" y="27"/>
                        <a:pt x="25" y="24"/>
                        <a:pt x="25" y="24"/>
                      </a:cubicBezTo>
                      <a:cubicBezTo>
                        <a:pt x="25" y="24"/>
                        <a:pt x="31" y="24"/>
                        <a:pt x="33" y="27"/>
                      </a:cubicBezTo>
                      <a:cubicBezTo>
                        <a:pt x="36" y="30"/>
                        <a:pt x="40" y="28"/>
                        <a:pt x="40" y="28"/>
                      </a:cubicBezTo>
                      <a:cubicBezTo>
                        <a:pt x="40" y="28"/>
                        <a:pt x="41" y="28"/>
                        <a:pt x="41" y="30"/>
                      </a:cubicBezTo>
                      <a:cubicBezTo>
                        <a:pt x="42" y="28"/>
                        <a:pt x="43" y="27"/>
                        <a:pt x="44" y="27"/>
                      </a:cubicBezTo>
                      <a:cubicBezTo>
                        <a:pt x="46" y="26"/>
                        <a:pt x="50" y="26"/>
                        <a:pt x="52" y="22"/>
                      </a:cubicBezTo>
                      <a:cubicBezTo>
                        <a:pt x="54" y="20"/>
                        <a:pt x="56" y="19"/>
                        <a:pt x="58" y="18"/>
                      </a:cubicBezTo>
                      <a:cubicBezTo>
                        <a:pt x="56" y="16"/>
                        <a:pt x="56" y="14"/>
                        <a:pt x="55" y="14"/>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630" name="Freeform 347">
                  <a:extLst>
                    <a:ext uri="{FF2B5EF4-FFF2-40B4-BE49-F238E27FC236}">
                      <a16:creationId xmlns:a16="http://schemas.microsoft.com/office/drawing/2014/main" id="{3202DFA7-9BA2-4645-BF5C-16286811F90B}"/>
                    </a:ext>
                  </a:extLst>
                </p:cNvPr>
                <p:cNvSpPr>
                  <a:spLocks/>
                </p:cNvSpPr>
                <p:nvPr/>
              </p:nvSpPr>
              <p:spPr bwMode="auto">
                <a:xfrm>
                  <a:off x="5573713" y="2616314"/>
                  <a:ext cx="76200" cy="127000"/>
                </a:xfrm>
                <a:custGeom>
                  <a:avLst/>
                  <a:gdLst>
                    <a:gd name="T0" fmla="*/ 24 w 34"/>
                    <a:gd name="T1" fmla="*/ 46 h 57"/>
                    <a:gd name="T2" fmla="*/ 22 w 34"/>
                    <a:gd name="T3" fmla="*/ 42 h 57"/>
                    <a:gd name="T4" fmla="*/ 25 w 34"/>
                    <a:gd name="T5" fmla="*/ 37 h 57"/>
                    <a:gd name="T6" fmla="*/ 22 w 34"/>
                    <a:gd name="T7" fmla="*/ 32 h 57"/>
                    <a:gd name="T8" fmla="*/ 24 w 34"/>
                    <a:gd name="T9" fmla="*/ 28 h 57"/>
                    <a:gd name="T10" fmla="*/ 26 w 34"/>
                    <a:gd name="T11" fmla="*/ 22 h 57"/>
                    <a:gd name="T12" fmla="*/ 25 w 34"/>
                    <a:gd name="T13" fmla="*/ 13 h 57"/>
                    <a:gd name="T14" fmla="*/ 31 w 34"/>
                    <a:gd name="T15" fmla="*/ 8 h 57"/>
                    <a:gd name="T16" fmla="*/ 29 w 34"/>
                    <a:gd name="T17" fmla="*/ 5 h 57"/>
                    <a:gd name="T18" fmla="*/ 23 w 34"/>
                    <a:gd name="T19" fmla="*/ 4 h 57"/>
                    <a:gd name="T20" fmla="*/ 20 w 34"/>
                    <a:gd name="T21" fmla="*/ 4 h 57"/>
                    <a:gd name="T22" fmla="*/ 14 w 34"/>
                    <a:gd name="T23" fmla="*/ 2 h 57"/>
                    <a:gd name="T24" fmla="*/ 11 w 34"/>
                    <a:gd name="T25" fmla="*/ 2 h 57"/>
                    <a:gd name="T26" fmla="*/ 8 w 34"/>
                    <a:gd name="T27" fmla="*/ 3 h 57"/>
                    <a:gd name="T28" fmla="*/ 9 w 34"/>
                    <a:gd name="T29" fmla="*/ 9 h 57"/>
                    <a:gd name="T30" fmla="*/ 3 w 34"/>
                    <a:gd name="T31" fmla="*/ 31 h 57"/>
                    <a:gd name="T32" fmla="*/ 7 w 34"/>
                    <a:gd name="T33" fmla="*/ 39 h 57"/>
                    <a:gd name="T34" fmla="*/ 8 w 34"/>
                    <a:gd name="T35" fmla="*/ 55 h 57"/>
                    <a:gd name="T36" fmla="*/ 15 w 34"/>
                    <a:gd name="T37" fmla="*/ 56 h 57"/>
                    <a:gd name="T38" fmla="*/ 22 w 34"/>
                    <a:gd name="T39" fmla="*/ 55 h 57"/>
                    <a:gd name="T40" fmla="*/ 21 w 34"/>
                    <a:gd name="T41" fmla="*/ 52 h 57"/>
                    <a:gd name="T42" fmla="*/ 24 w 34"/>
                    <a:gd name="T43" fmla="*/ 4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 h="57">
                      <a:moveTo>
                        <a:pt x="24" y="46"/>
                      </a:moveTo>
                      <a:cubicBezTo>
                        <a:pt x="28" y="46"/>
                        <a:pt x="23" y="43"/>
                        <a:pt x="22" y="42"/>
                      </a:cubicBezTo>
                      <a:cubicBezTo>
                        <a:pt x="21" y="41"/>
                        <a:pt x="23" y="37"/>
                        <a:pt x="25" y="37"/>
                      </a:cubicBezTo>
                      <a:cubicBezTo>
                        <a:pt x="27" y="37"/>
                        <a:pt x="25" y="35"/>
                        <a:pt x="22" y="32"/>
                      </a:cubicBezTo>
                      <a:cubicBezTo>
                        <a:pt x="19" y="29"/>
                        <a:pt x="22" y="28"/>
                        <a:pt x="24" y="28"/>
                      </a:cubicBezTo>
                      <a:cubicBezTo>
                        <a:pt x="27" y="28"/>
                        <a:pt x="24" y="24"/>
                        <a:pt x="26" y="22"/>
                      </a:cubicBezTo>
                      <a:cubicBezTo>
                        <a:pt x="28" y="20"/>
                        <a:pt x="25" y="15"/>
                        <a:pt x="25" y="13"/>
                      </a:cubicBezTo>
                      <a:cubicBezTo>
                        <a:pt x="25" y="12"/>
                        <a:pt x="29" y="11"/>
                        <a:pt x="31" y="8"/>
                      </a:cubicBezTo>
                      <a:cubicBezTo>
                        <a:pt x="34" y="6"/>
                        <a:pt x="29" y="7"/>
                        <a:pt x="29" y="5"/>
                      </a:cubicBezTo>
                      <a:cubicBezTo>
                        <a:pt x="29" y="3"/>
                        <a:pt x="26" y="2"/>
                        <a:pt x="23" y="4"/>
                      </a:cubicBezTo>
                      <a:cubicBezTo>
                        <a:pt x="21" y="5"/>
                        <a:pt x="22" y="4"/>
                        <a:pt x="20" y="4"/>
                      </a:cubicBezTo>
                      <a:cubicBezTo>
                        <a:pt x="18" y="4"/>
                        <a:pt x="14" y="4"/>
                        <a:pt x="14" y="2"/>
                      </a:cubicBezTo>
                      <a:cubicBezTo>
                        <a:pt x="14" y="0"/>
                        <a:pt x="13" y="0"/>
                        <a:pt x="11" y="2"/>
                      </a:cubicBezTo>
                      <a:cubicBezTo>
                        <a:pt x="10" y="3"/>
                        <a:pt x="10" y="3"/>
                        <a:pt x="8" y="3"/>
                      </a:cubicBezTo>
                      <a:cubicBezTo>
                        <a:pt x="8" y="6"/>
                        <a:pt x="8" y="8"/>
                        <a:pt x="9" y="9"/>
                      </a:cubicBezTo>
                      <a:cubicBezTo>
                        <a:pt x="10" y="12"/>
                        <a:pt x="7" y="27"/>
                        <a:pt x="3" y="31"/>
                      </a:cubicBezTo>
                      <a:cubicBezTo>
                        <a:pt x="0" y="35"/>
                        <a:pt x="3" y="36"/>
                        <a:pt x="7" y="39"/>
                      </a:cubicBezTo>
                      <a:cubicBezTo>
                        <a:pt x="10" y="42"/>
                        <a:pt x="8" y="52"/>
                        <a:pt x="8" y="55"/>
                      </a:cubicBezTo>
                      <a:cubicBezTo>
                        <a:pt x="8" y="57"/>
                        <a:pt x="11" y="56"/>
                        <a:pt x="15" y="56"/>
                      </a:cubicBezTo>
                      <a:cubicBezTo>
                        <a:pt x="17" y="56"/>
                        <a:pt x="20" y="55"/>
                        <a:pt x="22" y="55"/>
                      </a:cubicBezTo>
                      <a:cubicBezTo>
                        <a:pt x="21" y="54"/>
                        <a:pt x="21" y="53"/>
                        <a:pt x="21" y="52"/>
                      </a:cubicBezTo>
                      <a:cubicBezTo>
                        <a:pt x="21" y="50"/>
                        <a:pt x="21" y="47"/>
                        <a:pt x="24" y="46"/>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631" name="Freeform 348">
                  <a:extLst>
                    <a:ext uri="{FF2B5EF4-FFF2-40B4-BE49-F238E27FC236}">
                      <a16:creationId xmlns:a16="http://schemas.microsoft.com/office/drawing/2014/main" id="{8B7EA651-C53B-0642-8225-5D7D2ACCA3B2}"/>
                    </a:ext>
                  </a:extLst>
                </p:cNvPr>
                <p:cNvSpPr>
                  <a:spLocks/>
                </p:cNvSpPr>
                <p:nvPr/>
              </p:nvSpPr>
              <p:spPr bwMode="auto">
                <a:xfrm>
                  <a:off x="5837238" y="2321039"/>
                  <a:ext cx="82550" cy="73025"/>
                </a:xfrm>
                <a:custGeom>
                  <a:avLst/>
                  <a:gdLst>
                    <a:gd name="T0" fmla="*/ 11 w 37"/>
                    <a:gd name="T1" fmla="*/ 26 h 33"/>
                    <a:gd name="T2" fmla="*/ 18 w 37"/>
                    <a:gd name="T3" fmla="*/ 26 h 33"/>
                    <a:gd name="T4" fmla="*/ 24 w 37"/>
                    <a:gd name="T5" fmla="*/ 31 h 33"/>
                    <a:gd name="T6" fmla="*/ 26 w 37"/>
                    <a:gd name="T7" fmla="*/ 33 h 33"/>
                    <a:gd name="T8" fmla="*/ 27 w 37"/>
                    <a:gd name="T9" fmla="*/ 26 h 33"/>
                    <a:gd name="T10" fmla="*/ 28 w 37"/>
                    <a:gd name="T11" fmla="*/ 21 h 33"/>
                    <a:gd name="T12" fmla="*/ 33 w 37"/>
                    <a:gd name="T13" fmla="*/ 19 h 33"/>
                    <a:gd name="T14" fmla="*/ 35 w 37"/>
                    <a:gd name="T15" fmla="*/ 16 h 33"/>
                    <a:gd name="T16" fmla="*/ 32 w 37"/>
                    <a:gd name="T17" fmla="*/ 11 h 33"/>
                    <a:gd name="T18" fmla="*/ 36 w 37"/>
                    <a:gd name="T19" fmla="*/ 7 h 33"/>
                    <a:gd name="T20" fmla="*/ 36 w 37"/>
                    <a:gd name="T21" fmla="*/ 1 h 33"/>
                    <a:gd name="T22" fmla="*/ 34 w 37"/>
                    <a:gd name="T23" fmla="*/ 2 h 33"/>
                    <a:gd name="T24" fmla="*/ 25 w 37"/>
                    <a:gd name="T25" fmla="*/ 2 h 33"/>
                    <a:gd name="T26" fmla="*/ 21 w 37"/>
                    <a:gd name="T27" fmla="*/ 8 h 33"/>
                    <a:gd name="T28" fmla="*/ 17 w 37"/>
                    <a:gd name="T29" fmla="*/ 8 h 33"/>
                    <a:gd name="T30" fmla="*/ 12 w 37"/>
                    <a:gd name="T31" fmla="*/ 11 h 33"/>
                    <a:gd name="T32" fmla="*/ 8 w 37"/>
                    <a:gd name="T33" fmla="*/ 18 h 33"/>
                    <a:gd name="T34" fmla="*/ 1 w 37"/>
                    <a:gd name="T35" fmla="*/ 27 h 33"/>
                    <a:gd name="T36" fmla="*/ 0 w 37"/>
                    <a:gd name="T37" fmla="*/ 27 h 33"/>
                    <a:gd name="T38" fmla="*/ 3 w 37"/>
                    <a:gd name="T39" fmla="*/ 28 h 33"/>
                    <a:gd name="T40" fmla="*/ 11 w 37"/>
                    <a:gd name="T41"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 h="33">
                      <a:moveTo>
                        <a:pt x="11" y="26"/>
                      </a:moveTo>
                      <a:cubicBezTo>
                        <a:pt x="13" y="24"/>
                        <a:pt x="16" y="25"/>
                        <a:pt x="18" y="26"/>
                      </a:cubicBezTo>
                      <a:cubicBezTo>
                        <a:pt x="19" y="28"/>
                        <a:pt x="22" y="28"/>
                        <a:pt x="24" y="31"/>
                      </a:cubicBezTo>
                      <a:cubicBezTo>
                        <a:pt x="25" y="32"/>
                        <a:pt x="26" y="32"/>
                        <a:pt x="26" y="33"/>
                      </a:cubicBezTo>
                      <a:cubicBezTo>
                        <a:pt x="26" y="31"/>
                        <a:pt x="26" y="27"/>
                        <a:pt x="27" y="26"/>
                      </a:cubicBezTo>
                      <a:cubicBezTo>
                        <a:pt x="28" y="24"/>
                        <a:pt x="26" y="21"/>
                        <a:pt x="28" y="21"/>
                      </a:cubicBezTo>
                      <a:cubicBezTo>
                        <a:pt x="29" y="21"/>
                        <a:pt x="33" y="21"/>
                        <a:pt x="33" y="19"/>
                      </a:cubicBezTo>
                      <a:cubicBezTo>
                        <a:pt x="33" y="17"/>
                        <a:pt x="34" y="17"/>
                        <a:pt x="35" y="16"/>
                      </a:cubicBezTo>
                      <a:cubicBezTo>
                        <a:pt x="36" y="15"/>
                        <a:pt x="32" y="12"/>
                        <a:pt x="32" y="11"/>
                      </a:cubicBezTo>
                      <a:cubicBezTo>
                        <a:pt x="31" y="10"/>
                        <a:pt x="34" y="10"/>
                        <a:pt x="36" y="7"/>
                      </a:cubicBezTo>
                      <a:cubicBezTo>
                        <a:pt x="37" y="6"/>
                        <a:pt x="37" y="3"/>
                        <a:pt x="36" y="1"/>
                      </a:cubicBezTo>
                      <a:cubicBezTo>
                        <a:pt x="36" y="2"/>
                        <a:pt x="35" y="2"/>
                        <a:pt x="34" y="2"/>
                      </a:cubicBezTo>
                      <a:cubicBezTo>
                        <a:pt x="32" y="0"/>
                        <a:pt x="29" y="1"/>
                        <a:pt x="25" y="2"/>
                      </a:cubicBezTo>
                      <a:cubicBezTo>
                        <a:pt x="21" y="3"/>
                        <a:pt x="19" y="7"/>
                        <a:pt x="21" y="8"/>
                      </a:cubicBezTo>
                      <a:cubicBezTo>
                        <a:pt x="22" y="10"/>
                        <a:pt x="17" y="11"/>
                        <a:pt x="17" y="8"/>
                      </a:cubicBezTo>
                      <a:cubicBezTo>
                        <a:pt x="16" y="6"/>
                        <a:pt x="12" y="8"/>
                        <a:pt x="12" y="11"/>
                      </a:cubicBezTo>
                      <a:cubicBezTo>
                        <a:pt x="13" y="13"/>
                        <a:pt x="8" y="15"/>
                        <a:pt x="8" y="18"/>
                      </a:cubicBezTo>
                      <a:cubicBezTo>
                        <a:pt x="8" y="22"/>
                        <a:pt x="4" y="25"/>
                        <a:pt x="1" y="27"/>
                      </a:cubicBezTo>
                      <a:cubicBezTo>
                        <a:pt x="0" y="27"/>
                        <a:pt x="0" y="27"/>
                        <a:pt x="0" y="27"/>
                      </a:cubicBezTo>
                      <a:cubicBezTo>
                        <a:pt x="1" y="28"/>
                        <a:pt x="2" y="28"/>
                        <a:pt x="3" y="28"/>
                      </a:cubicBezTo>
                      <a:cubicBezTo>
                        <a:pt x="5" y="28"/>
                        <a:pt x="10" y="27"/>
                        <a:pt x="11" y="26"/>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632" name="Freeform 349">
                  <a:extLst>
                    <a:ext uri="{FF2B5EF4-FFF2-40B4-BE49-F238E27FC236}">
                      <a16:creationId xmlns:a16="http://schemas.microsoft.com/office/drawing/2014/main" id="{5C75675B-EEB8-D944-8C86-9CA0BA2F8613}"/>
                    </a:ext>
                  </a:extLst>
                </p:cNvPr>
                <p:cNvSpPr>
                  <a:spLocks/>
                </p:cNvSpPr>
                <p:nvPr/>
              </p:nvSpPr>
              <p:spPr bwMode="auto">
                <a:xfrm>
                  <a:off x="5822950" y="2373426"/>
                  <a:ext cx="79375" cy="58738"/>
                </a:xfrm>
                <a:custGeom>
                  <a:avLst/>
                  <a:gdLst>
                    <a:gd name="T0" fmla="*/ 2 w 36"/>
                    <a:gd name="T1" fmla="*/ 7 h 26"/>
                    <a:gd name="T2" fmla="*/ 5 w 36"/>
                    <a:gd name="T3" fmla="*/ 11 h 26"/>
                    <a:gd name="T4" fmla="*/ 9 w 36"/>
                    <a:gd name="T5" fmla="*/ 13 h 26"/>
                    <a:gd name="T6" fmla="*/ 15 w 36"/>
                    <a:gd name="T7" fmla="*/ 17 h 26"/>
                    <a:gd name="T8" fmla="*/ 18 w 36"/>
                    <a:gd name="T9" fmla="*/ 20 h 26"/>
                    <a:gd name="T10" fmla="*/ 22 w 36"/>
                    <a:gd name="T11" fmla="*/ 18 h 26"/>
                    <a:gd name="T12" fmla="*/ 24 w 36"/>
                    <a:gd name="T13" fmla="*/ 22 h 26"/>
                    <a:gd name="T14" fmla="*/ 29 w 36"/>
                    <a:gd name="T15" fmla="*/ 25 h 26"/>
                    <a:gd name="T16" fmla="*/ 31 w 36"/>
                    <a:gd name="T17" fmla="*/ 25 h 26"/>
                    <a:gd name="T18" fmla="*/ 34 w 36"/>
                    <a:gd name="T19" fmla="*/ 17 h 26"/>
                    <a:gd name="T20" fmla="*/ 36 w 36"/>
                    <a:gd name="T21" fmla="*/ 15 h 26"/>
                    <a:gd name="T22" fmla="*/ 33 w 36"/>
                    <a:gd name="T23" fmla="*/ 9 h 26"/>
                    <a:gd name="T24" fmla="*/ 33 w 36"/>
                    <a:gd name="T25" fmla="*/ 9 h 26"/>
                    <a:gd name="T26" fmla="*/ 31 w 36"/>
                    <a:gd name="T27" fmla="*/ 7 h 26"/>
                    <a:gd name="T28" fmla="*/ 25 w 36"/>
                    <a:gd name="T29" fmla="*/ 2 h 26"/>
                    <a:gd name="T30" fmla="*/ 18 w 36"/>
                    <a:gd name="T31" fmla="*/ 2 h 26"/>
                    <a:gd name="T32" fmla="*/ 10 w 36"/>
                    <a:gd name="T33" fmla="*/ 4 h 26"/>
                    <a:gd name="T34" fmla="*/ 7 w 36"/>
                    <a:gd name="T35" fmla="*/ 3 h 26"/>
                    <a:gd name="T36" fmla="*/ 0 w 36"/>
                    <a:gd name="T37" fmla="*/ 6 h 26"/>
                    <a:gd name="T38" fmla="*/ 2 w 36"/>
                    <a:gd name="T39" fmla="*/ 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6" h="26">
                      <a:moveTo>
                        <a:pt x="2" y="7"/>
                      </a:moveTo>
                      <a:cubicBezTo>
                        <a:pt x="2" y="9"/>
                        <a:pt x="4" y="12"/>
                        <a:pt x="5" y="11"/>
                      </a:cubicBezTo>
                      <a:cubicBezTo>
                        <a:pt x="6" y="9"/>
                        <a:pt x="8" y="12"/>
                        <a:pt x="9" y="13"/>
                      </a:cubicBezTo>
                      <a:cubicBezTo>
                        <a:pt x="11" y="14"/>
                        <a:pt x="15" y="16"/>
                        <a:pt x="15" y="17"/>
                      </a:cubicBezTo>
                      <a:cubicBezTo>
                        <a:pt x="15" y="18"/>
                        <a:pt x="16" y="21"/>
                        <a:pt x="18" y="20"/>
                      </a:cubicBezTo>
                      <a:cubicBezTo>
                        <a:pt x="20" y="19"/>
                        <a:pt x="22" y="16"/>
                        <a:pt x="22" y="18"/>
                      </a:cubicBezTo>
                      <a:cubicBezTo>
                        <a:pt x="22" y="20"/>
                        <a:pt x="22" y="23"/>
                        <a:pt x="24" y="22"/>
                      </a:cubicBezTo>
                      <a:cubicBezTo>
                        <a:pt x="26" y="22"/>
                        <a:pt x="27" y="26"/>
                        <a:pt x="29" y="25"/>
                      </a:cubicBezTo>
                      <a:cubicBezTo>
                        <a:pt x="29" y="25"/>
                        <a:pt x="30" y="25"/>
                        <a:pt x="31" y="25"/>
                      </a:cubicBezTo>
                      <a:cubicBezTo>
                        <a:pt x="30" y="20"/>
                        <a:pt x="32" y="18"/>
                        <a:pt x="34" y="17"/>
                      </a:cubicBezTo>
                      <a:cubicBezTo>
                        <a:pt x="34" y="17"/>
                        <a:pt x="35" y="16"/>
                        <a:pt x="36" y="15"/>
                      </a:cubicBezTo>
                      <a:cubicBezTo>
                        <a:pt x="36" y="13"/>
                        <a:pt x="33" y="11"/>
                        <a:pt x="33" y="9"/>
                      </a:cubicBezTo>
                      <a:cubicBezTo>
                        <a:pt x="33" y="9"/>
                        <a:pt x="33" y="9"/>
                        <a:pt x="33" y="9"/>
                      </a:cubicBezTo>
                      <a:cubicBezTo>
                        <a:pt x="33" y="8"/>
                        <a:pt x="32" y="8"/>
                        <a:pt x="31" y="7"/>
                      </a:cubicBezTo>
                      <a:cubicBezTo>
                        <a:pt x="29" y="4"/>
                        <a:pt x="26" y="4"/>
                        <a:pt x="25" y="2"/>
                      </a:cubicBezTo>
                      <a:cubicBezTo>
                        <a:pt x="23" y="1"/>
                        <a:pt x="20" y="0"/>
                        <a:pt x="18" y="2"/>
                      </a:cubicBezTo>
                      <a:cubicBezTo>
                        <a:pt x="17" y="3"/>
                        <a:pt x="12" y="4"/>
                        <a:pt x="10" y="4"/>
                      </a:cubicBezTo>
                      <a:cubicBezTo>
                        <a:pt x="9" y="4"/>
                        <a:pt x="8" y="4"/>
                        <a:pt x="7" y="3"/>
                      </a:cubicBezTo>
                      <a:cubicBezTo>
                        <a:pt x="5" y="4"/>
                        <a:pt x="2" y="6"/>
                        <a:pt x="0" y="6"/>
                      </a:cubicBezTo>
                      <a:cubicBezTo>
                        <a:pt x="1" y="7"/>
                        <a:pt x="1" y="6"/>
                        <a:pt x="2" y="7"/>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633" name="Freeform 351">
                  <a:extLst>
                    <a:ext uri="{FF2B5EF4-FFF2-40B4-BE49-F238E27FC236}">
                      <a16:creationId xmlns:a16="http://schemas.microsoft.com/office/drawing/2014/main" id="{F632B43E-3095-2C41-8ED9-A9D4D9AF6570}"/>
                    </a:ext>
                  </a:extLst>
                </p:cNvPr>
                <p:cNvSpPr>
                  <a:spLocks/>
                </p:cNvSpPr>
                <p:nvPr/>
              </p:nvSpPr>
              <p:spPr bwMode="auto">
                <a:xfrm>
                  <a:off x="6213475" y="2565514"/>
                  <a:ext cx="127000" cy="69850"/>
                </a:xfrm>
                <a:custGeom>
                  <a:avLst/>
                  <a:gdLst>
                    <a:gd name="T0" fmla="*/ 45 w 57"/>
                    <a:gd name="T1" fmla="*/ 1 h 32"/>
                    <a:gd name="T2" fmla="*/ 34 w 57"/>
                    <a:gd name="T3" fmla="*/ 3 h 32"/>
                    <a:gd name="T4" fmla="*/ 27 w 57"/>
                    <a:gd name="T5" fmla="*/ 5 h 32"/>
                    <a:gd name="T6" fmla="*/ 18 w 57"/>
                    <a:gd name="T7" fmla="*/ 5 h 32"/>
                    <a:gd name="T8" fmla="*/ 8 w 57"/>
                    <a:gd name="T9" fmla="*/ 4 h 32"/>
                    <a:gd name="T10" fmla="*/ 3 w 57"/>
                    <a:gd name="T11" fmla="*/ 0 h 32"/>
                    <a:gd name="T12" fmla="*/ 2 w 57"/>
                    <a:gd name="T13" fmla="*/ 1 h 32"/>
                    <a:gd name="T14" fmla="*/ 2 w 57"/>
                    <a:gd name="T15" fmla="*/ 8 h 32"/>
                    <a:gd name="T16" fmla="*/ 5 w 57"/>
                    <a:gd name="T17" fmla="*/ 14 h 32"/>
                    <a:gd name="T18" fmla="*/ 2 w 57"/>
                    <a:gd name="T19" fmla="*/ 17 h 32"/>
                    <a:gd name="T20" fmla="*/ 2 w 57"/>
                    <a:gd name="T21" fmla="*/ 22 h 32"/>
                    <a:gd name="T22" fmla="*/ 7 w 57"/>
                    <a:gd name="T23" fmla="*/ 27 h 32"/>
                    <a:gd name="T24" fmla="*/ 9 w 57"/>
                    <a:gd name="T25" fmla="*/ 30 h 32"/>
                    <a:gd name="T26" fmla="*/ 21 w 57"/>
                    <a:gd name="T27" fmla="*/ 30 h 32"/>
                    <a:gd name="T28" fmla="*/ 31 w 57"/>
                    <a:gd name="T29" fmla="*/ 32 h 32"/>
                    <a:gd name="T30" fmla="*/ 34 w 57"/>
                    <a:gd name="T31" fmla="*/ 30 h 32"/>
                    <a:gd name="T32" fmla="*/ 38 w 57"/>
                    <a:gd name="T33" fmla="*/ 28 h 32"/>
                    <a:gd name="T34" fmla="*/ 38 w 57"/>
                    <a:gd name="T35" fmla="*/ 25 h 32"/>
                    <a:gd name="T36" fmla="*/ 48 w 57"/>
                    <a:gd name="T37" fmla="*/ 25 h 32"/>
                    <a:gd name="T38" fmla="*/ 51 w 57"/>
                    <a:gd name="T39" fmla="*/ 24 h 32"/>
                    <a:gd name="T40" fmla="*/ 50 w 57"/>
                    <a:gd name="T41" fmla="*/ 22 h 32"/>
                    <a:gd name="T42" fmla="*/ 48 w 57"/>
                    <a:gd name="T43" fmla="*/ 15 h 32"/>
                    <a:gd name="T44" fmla="*/ 56 w 57"/>
                    <a:gd name="T45" fmla="*/ 8 h 32"/>
                    <a:gd name="T46" fmla="*/ 57 w 57"/>
                    <a:gd name="T47" fmla="*/ 6 h 32"/>
                    <a:gd name="T48" fmla="*/ 52 w 57"/>
                    <a:gd name="T49" fmla="*/ 3 h 32"/>
                    <a:gd name="T50" fmla="*/ 45 w 57"/>
                    <a:gd name="T51" fmla="*/ 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7" h="32">
                      <a:moveTo>
                        <a:pt x="45" y="1"/>
                      </a:moveTo>
                      <a:cubicBezTo>
                        <a:pt x="42" y="0"/>
                        <a:pt x="36" y="1"/>
                        <a:pt x="34" y="3"/>
                      </a:cubicBezTo>
                      <a:cubicBezTo>
                        <a:pt x="32" y="5"/>
                        <a:pt x="30" y="6"/>
                        <a:pt x="27" y="5"/>
                      </a:cubicBezTo>
                      <a:cubicBezTo>
                        <a:pt x="25" y="5"/>
                        <a:pt x="19" y="5"/>
                        <a:pt x="18" y="5"/>
                      </a:cubicBezTo>
                      <a:cubicBezTo>
                        <a:pt x="16" y="5"/>
                        <a:pt x="9" y="4"/>
                        <a:pt x="8" y="4"/>
                      </a:cubicBezTo>
                      <a:cubicBezTo>
                        <a:pt x="7" y="4"/>
                        <a:pt x="5" y="1"/>
                        <a:pt x="3" y="0"/>
                      </a:cubicBezTo>
                      <a:cubicBezTo>
                        <a:pt x="3" y="1"/>
                        <a:pt x="2" y="1"/>
                        <a:pt x="2" y="1"/>
                      </a:cubicBezTo>
                      <a:cubicBezTo>
                        <a:pt x="0" y="3"/>
                        <a:pt x="0" y="6"/>
                        <a:pt x="2" y="8"/>
                      </a:cubicBezTo>
                      <a:cubicBezTo>
                        <a:pt x="4" y="9"/>
                        <a:pt x="7" y="14"/>
                        <a:pt x="5" y="14"/>
                      </a:cubicBezTo>
                      <a:cubicBezTo>
                        <a:pt x="3" y="14"/>
                        <a:pt x="2" y="16"/>
                        <a:pt x="2" y="17"/>
                      </a:cubicBezTo>
                      <a:cubicBezTo>
                        <a:pt x="2" y="18"/>
                        <a:pt x="1" y="21"/>
                        <a:pt x="2" y="22"/>
                      </a:cubicBezTo>
                      <a:cubicBezTo>
                        <a:pt x="2" y="22"/>
                        <a:pt x="7" y="26"/>
                        <a:pt x="7" y="27"/>
                      </a:cubicBezTo>
                      <a:cubicBezTo>
                        <a:pt x="7" y="29"/>
                        <a:pt x="9" y="29"/>
                        <a:pt x="9" y="30"/>
                      </a:cubicBezTo>
                      <a:cubicBezTo>
                        <a:pt x="12" y="30"/>
                        <a:pt x="19" y="29"/>
                        <a:pt x="21" y="30"/>
                      </a:cubicBezTo>
                      <a:cubicBezTo>
                        <a:pt x="23" y="31"/>
                        <a:pt x="31" y="32"/>
                        <a:pt x="31" y="32"/>
                      </a:cubicBezTo>
                      <a:cubicBezTo>
                        <a:pt x="33" y="32"/>
                        <a:pt x="35" y="31"/>
                        <a:pt x="34" y="30"/>
                      </a:cubicBezTo>
                      <a:cubicBezTo>
                        <a:pt x="34" y="29"/>
                        <a:pt x="36" y="28"/>
                        <a:pt x="38" y="28"/>
                      </a:cubicBezTo>
                      <a:cubicBezTo>
                        <a:pt x="38" y="26"/>
                        <a:pt x="38" y="25"/>
                        <a:pt x="38" y="25"/>
                      </a:cubicBezTo>
                      <a:cubicBezTo>
                        <a:pt x="39" y="25"/>
                        <a:pt x="45" y="24"/>
                        <a:pt x="48" y="25"/>
                      </a:cubicBezTo>
                      <a:cubicBezTo>
                        <a:pt x="49" y="26"/>
                        <a:pt x="50" y="25"/>
                        <a:pt x="51" y="24"/>
                      </a:cubicBezTo>
                      <a:cubicBezTo>
                        <a:pt x="51" y="23"/>
                        <a:pt x="51" y="22"/>
                        <a:pt x="50" y="22"/>
                      </a:cubicBezTo>
                      <a:cubicBezTo>
                        <a:pt x="49" y="22"/>
                        <a:pt x="46" y="16"/>
                        <a:pt x="48" y="15"/>
                      </a:cubicBezTo>
                      <a:cubicBezTo>
                        <a:pt x="50" y="15"/>
                        <a:pt x="53" y="8"/>
                        <a:pt x="56" y="8"/>
                      </a:cubicBezTo>
                      <a:cubicBezTo>
                        <a:pt x="57" y="7"/>
                        <a:pt x="57" y="6"/>
                        <a:pt x="57" y="6"/>
                      </a:cubicBezTo>
                      <a:cubicBezTo>
                        <a:pt x="55" y="5"/>
                        <a:pt x="52" y="4"/>
                        <a:pt x="52" y="3"/>
                      </a:cubicBezTo>
                      <a:cubicBezTo>
                        <a:pt x="51" y="2"/>
                        <a:pt x="47" y="1"/>
                        <a:pt x="45" y="1"/>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634" name="Freeform 352">
                  <a:extLst>
                    <a:ext uri="{FF2B5EF4-FFF2-40B4-BE49-F238E27FC236}">
                      <a16:creationId xmlns:a16="http://schemas.microsoft.com/office/drawing/2014/main" id="{4B03B1D8-8683-794D-89ED-CE439D994212}"/>
                    </a:ext>
                  </a:extLst>
                </p:cNvPr>
                <p:cNvSpPr>
                  <a:spLocks/>
                </p:cNvSpPr>
                <p:nvPr/>
              </p:nvSpPr>
              <p:spPr bwMode="auto">
                <a:xfrm>
                  <a:off x="5897563" y="2476614"/>
                  <a:ext cx="90488" cy="50800"/>
                </a:xfrm>
                <a:custGeom>
                  <a:avLst/>
                  <a:gdLst>
                    <a:gd name="T0" fmla="*/ 37 w 41"/>
                    <a:gd name="T1" fmla="*/ 9 h 23"/>
                    <a:gd name="T2" fmla="*/ 32 w 41"/>
                    <a:gd name="T3" fmla="*/ 7 h 23"/>
                    <a:gd name="T4" fmla="*/ 32 w 41"/>
                    <a:gd name="T5" fmla="*/ 3 h 23"/>
                    <a:gd name="T6" fmla="*/ 27 w 41"/>
                    <a:gd name="T7" fmla="*/ 1 h 23"/>
                    <a:gd name="T8" fmla="*/ 21 w 41"/>
                    <a:gd name="T9" fmla="*/ 1 h 23"/>
                    <a:gd name="T10" fmla="*/ 13 w 41"/>
                    <a:gd name="T11" fmla="*/ 1 h 23"/>
                    <a:gd name="T12" fmla="*/ 12 w 41"/>
                    <a:gd name="T13" fmla="*/ 3 h 23"/>
                    <a:gd name="T14" fmla="*/ 7 w 41"/>
                    <a:gd name="T15" fmla="*/ 7 h 23"/>
                    <a:gd name="T16" fmla="*/ 1 w 41"/>
                    <a:gd name="T17" fmla="*/ 14 h 23"/>
                    <a:gd name="T18" fmla="*/ 2 w 41"/>
                    <a:gd name="T19" fmla="*/ 17 h 23"/>
                    <a:gd name="T20" fmla="*/ 6 w 41"/>
                    <a:gd name="T21" fmla="*/ 17 h 23"/>
                    <a:gd name="T22" fmla="*/ 8 w 41"/>
                    <a:gd name="T23" fmla="*/ 22 h 23"/>
                    <a:gd name="T24" fmla="*/ 8 w 41"/>
                    <a:gd name="T25" fmla="*/ 22 h 23"/>
                    <a:gd name="T26" fmla="*/ 16 w 41"/>
                    <a:gd name="T27" fmla="*/ 21 h 23"/>
                    <a:gd name="T28" fmla="*/ 20 w 41"/>
                    <a:gd name="T29" fmla="*/ 15 h 23"/>
                    <a:gd name="T30" fmla="*/ 25 w 41"/>
                    <a:gd name="T31" fmla="*/ 21 h 23"/>
                    <a:gd name="T32" fmla="*/ 28 w 41"/>
                    <a:gd name="T33" fmla="*/ 18 h 23"/>
                    <a:gd name="T34" fmla="*/ 31 w 41"/>
                    <a:gd name="T35" fmla="*/ 16 h 23"/>
                    <a:gd name="T36" fmla="*/ 35 w 41"/>
                    <a:gd name="T37" fmla="*/ 15 h 23"/>
                    <a:gd name="T38" fmla="*/ 38 w 41"/>
                    <a:gd name="T39" fmla="*/ 14 h 23"/>
                    <a:gd name="T40" fmla="*/ 39 w 41"/>
                    <a:gd name="T41" fmla="*/ 12 h 23"/>
                    <a:gd name="T42" fmla="*/ 41 w 41"/>
                    <a:gd name="T43" fmla="*/ 10 h 23"/>
                    <a:gd name="T44" fmla="*/ 37 w 41"/>
                    <a:gd name="T45" fmla="*/ 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1" h="23">
                      <a:moveTo>
                        <a:pt x="37" y="9"/>
                      </a:moveTo>
                      <a:cubicBezTo>
                        <a:pt x="35" y="10"/>
                        <a:pt x="32" y="8"/>
                        <a:pt x="32" y="7"/>
                      </a:cubicBezTo>
                      <a:cubicBezTo>
                        <a:pt x="32" y="6"/>
                        <a:pt x="32" y="4"/>
                        <a:pt x="32" y="3"/>
                      </a:cubicBezTo>
                      <a:cubicBezTo>
                        <a:pt x="30" y="2"/>
                        <a:pt x="28" y="1"/>
                        <a:pt x="27" y="1"/>
                      </a:cubicBezTo>
                      <a:cubicBezTo>
                        <a:pt x="24" y="0"/>
                        <a:pt x="23" y="0"/>
                        <a:pt x="21" y="1"/>
                      </a:cubicBezTo>
                      <a:cubicBezTo>
                        <a:pt x="19" y="2"/>
                        <a:pt x="15" y="2"/>
                        <a:pt x="13" y="1"/>
                      </a:cubicBezTo>
                      <a:cubicBezTo>
                        <a:pt x="13" y="2"/>
                        <a:pt x="12" y="3"/>
                        <a:pt x="12" y="3"/>
                      </a:cubicBezTo>
                      <a:cubicBezTo>
                        <a:pt x="10" y="3"/>
                        <a:pt x="7" y="5"/>
                        <a:pt x="7" y="7"/>
                      </a:cubicBezTo>
                      <a:cubicBezTo>
                        <a:pt x="6" y="9"/>
                        <a:pt x="2" y="10"/>
                        <a:pt x="1" y="14"/>
                      </a:cubicBezTo>
                      <a:cubicBezTo>
                        <a:pt x="0" y="17"/>
                        <a:pt x="0" y="19"/>
                        <a:pt x="2" y="17"/>
                      </a:cubicBezTo>
                      <a:cubicBezTo>
                        <a:pt x="4" y="15"/>
                        <a:pt x="6" y="15"/>
                        <a:pt x="6" y="17"/>
                      </a:cubicBezTo>
                      <a:cubicBezTo>
                        <a:pt x="6" y="19"/>
                        <a:pt x="9" y="19"/>
                        <a:pt x="8" y="22"/>
                      </a:cubicBezTo>
                      <a:cubicBezTo>
                        <a:pt x="8" y="22"/>
                        <a:pt x="8" y="22"/>
                        <a:pt x="8" y="22"/>
                      </a:cubicBezTo>
                      <a:cubicBezTo>
                        <a:pt x="11" y="22"/>
                        <a:pt x="14" y="21"/>
                        <a:pt x="16" y="21"/>
                      </a:cubicBezTo>
                      <a:cubicBezTo>
                        <a:pt x="18" y="21"/>
                        <a:pt x="19" y="15"/>
                        <a:pt x="20" y="15"/>
                      </a:cubicBezTo>
                      <a:cubicBezTo>
                        <a:pt x="21" y="14"/>
                        <a:pt x="23" y="19"/>
                        <a:pt x="25" y="21"/>
                      </a:cubicBezTo>
                      <a:cubicBezTo>
                        <a:pt x="28" y="23"/>
                        <a:pt x="28" y="19"/>
                        <a:pt x="28" y="18"/>
                      </a:cubicBezTo>
                      <a:cubicBezTo>
                        <a:pt x="28" y="16"/>
                        <a:pt x="30" y="16"/>
                        <a:pt x="31" y="16"/>
                      </a:cubicBezTo>
                      <a:cubicBezTo>
                        <a:pt x="32" y="16"/>
                        <a:pt x="35" y="17"/>
                        <a:pt x="35" y="15"/>
                      </a:cubicBezTo>
                      <a:cubicBezTo>
                        <a:pt x="35" y="13"/>
                        <a:pt x="37" y="14"/>
                        <a:pt x="38" y="14"/>
                      </a:cubicBezTo>
                      <a:cubicBezTo>
                        <a:pt x="39" y="14"/>
                        <a:pt x="39" y="12"/>
                        <a:pt x="39" y="12"/>
                      </a:cubicBezTo>
                      <a:cubicBezTo>
                        <a:pt x="41" y="10"/>
                        <a:pt x="41" y="10"/>
                        <a:pt x="41" y="10"/>
                      </a:cubicBezTo>
                      <a:cubicBezTo>
                        <a:pt x="40" y="9"/>
                        <a:pt x="38" y="9"/>
                        <a:pt x="37" y="9"/>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635" name="Freeform 357">
                  <a:extLst>
                    <a:ext uri="{FF2B5EF4-FFF2-40B4-BE49-F238E27FC236}">
                      <a16:creationId xmlns:a16="http://schemas.microsoft.com/office/drawing/2014/main" id="{AAB2F5A1-9DA8-644D-B561-D79BC77BB827}"/>
                    </a:ext>
                  </a:extLst>
                </p:cNvPr>
                <p:cNvSpPr>
                  <a:spLocks noEditPoints="1"/>
                </p:cNvSpPr>
                <p:nvPr/>
              </p:nvSpPr>
              <p:spPr bwMode="auto">
                <a:xfrm>
                  <a:off x="5581650" y="2578214"/>
                  <a:ext cx="260350" cy="184150"/>
                </a:xfrm>
                <a:custGeom>
                  <a:avLst/>
                  <a:gdLst>
                    <a:gd name="T0" fmla="*/ 116 w 118"/>
                    <a:gd name="T1" fmla="*/ 15 h 83"/>
                    <a:gd name="T2" fmla="*/ 107 w 118"/>
                    <a:gd name="T3" fmla="*/ 14 h 83"/>
                    <a:gd name="T4" fmla="*/ 96 w 118"/>
                    <a:gd name="T5" fmla="*/ 12 h 83"/>
                    <a:gd name="T6" fmla="*/ 92 w 118"/>
                    <a:gd name="T7" fmla="*/ 11 h 83"/>
                    <a:gd name="T8" fmla="*/ 84 w 118"/>
                    <a:gd name="T9" fmla="*/ 11 h 83"/>
                    <a:gd name="T10" fmla="*/ 76 w 118"/>
                    <a:gd name="T11" fmla="*/ 7 h 83"/>
                    <a:gd name="T12" fmla="*/ 70 w 118"/>
                    <a:gd name="T13" fmla="*/ 5 h 83"/>
                    <a:gd name="T14" fmla="*/ 55 w 118"/>
                    <a:gd name="T15" fmla="*/ 3 h 83"/>
                    <a:gd name="T16" fmla="*/ 24 w 118"/>
                    <a:gd name="T17" fmla="*/ 3 h 83"/>
                    <a:gd name="T18" fmla="*/ 13 w 118"/>
                    <a:gd name="T19" fmla="*/ 0 h 83"/>
                    <a:gd name="T20" fmla="*/ 6 w 118"/>
                    <a:gd name="T21" fmla="*/ 4 h 83"/>
                    <a:gd name="T22" fmla="*/ 4 w 118"/>
                    <a:gd name="T23" fmla="*/ 11 h 83"/>
                    <a:gd name="T24" fmla="*/ 5 w 118"/>
                    <a:gd name="T25" fmla="*/ 20 h 83"/>
                    <a:gd name="T26" fmla="*/ 8 w 118"/>
                    <a:gd name="T27" fmla="*/ 19 h 83"/>
                    <a:gd name="T28" fmla="*/ 11 w 118"/>
                    <a:gd name="T29" fmla="*/ 19 h 83"/>
                    <a:gd name="T30" fmla="*/ 17 w 118"/>
                    <a:gd name="T31" fmla="*/ 21 h 83"/>
                    <a:gd name="T32" fmla="*/ 20 w 118"/>
                    <a:gd name="T33" fmla="*/ 21 h 83"/>
                    <a:gd name="T34" fmla="*/ 26 w 118"/>
                    <a:gd name="T35" fmla="*/ 22 h 83"/>
                    <a:gd name="T36" fmla="*/ 28 w 118"/>
                    <a:gd name="T37" fmla="*/ 25 h 83"/>
                    <a:gd name="T38" fmla="*/ 22 w 118"/>
                    <a:gd name="T39" fmla="*/ 30 h 83"/>
                    <a:gd name="T40" fmla="*/ 23 w 118"/>
                    <a:gd name="T41" fmla="*/ 39 h 83"/>
                    <a:gd name="T42" fmla="*/ 21 w 118"/>
                    <a:gd name="T43" fmla="*/ 45 h 83"/>
                    <a:gd name="T44" fmla="*/ 19 w 118"/>
                    <a:gd name="T45" fmla="*/ 49 h 83"/>
                    <a:gd name="T46" fmla="*/ 22 w 118"/>
                    <a:gd name="T47" fmla="*/ 54 h 83"/>
                    <a:gd name="T48" fmla="*/ 19 w 118"/>
                    <a:gd name="T49" fmla="*/ 59 h 83"/>
                    <a:gd name="T50" fmla="*/ 21 w 118"/>
                    <a:gd name="T51" fmla="*/ 63 h 83"/>
                    <a:gd name="T52" fmla="*/ 18 w 118"/>
                    <a:gd name="T53" fmla="*/ 69 h 83"/>
                    <a:gd name="T54" fmla="*/ 19 w 118"/>
                    <a:gd name="T55" fmla="*/ 72 h 83"/>
                    <a:gd name="T56" fmla="*/ 24 w 118"/>
                    <a:gd name="T57" fmla="*/ 72 h 83"/>
                    <a:gd name="T58" fmla="*/ 35 w 118"/>
                    <a:gd name="T59" fmla="*/ 83 h 83"/>
                    <a:gd name="T60" fmla="*/ 37 w 118"/>
                    <a:gd name="T61" fmla="*/ 80 h 83"/>
                    <a:gd name="T62" fmla="*/ 42 w 118"/>
                    <a:gd name="T63" fmla="*/ 80 h 83"/>
                    <a:gd name="T64" fmla="*/ 51 w 118"/>
                    <a:gd name="T65" fmla="*/ 76 h 83"/>
                    <a:gd name="T66" fmla="*/ 62 w 118"/>
                    <a:gd name="T67" fmla="*/ 76 h 83"/>
                    <a:gd name="T68" fmla="*/ 69 w 118"/>
                    <a:gd name="T69" fmla="*/ 73 h 83"/>
                    <a:gd name="T70" fmla="*/ 76 w 118"/>
                    <a:gd name="T71" fmla="*/ 68 h 83"/>
                    <a:gd name="T72" fmla="*/ 80 w 118"/>
                    <a:gd name="T73" fmla="*/ 61 h 83"/>
                    <a:gd name="T74" fmla="*/ 86 w 118"/>
                    <a:gd name="T75" fmla="*/ 54 h 83"/>
                    <a:gd name="T76" fmla="*/ 86 w 118"/>
                    <a:gd name="T77" fmla="*/ 41 h 83"/>
                    <a:gd name="T78" fmla="*/ 94 w 118"/>
                    <a:gd name="T79" fmla="*/ 32 h 83"/>
                    <a:gd name="T80" fmla="*/ 102 w 118"/>
                    <a:gd name="T81" fmla="*/ 28 h 83"/>
                    <a:gd name="T82" fmla="*/ 112 w 118"/>
                    <a:gd name="T83" fmla="*/ 22 h 83"/>
                    <a:gd name="T84" fmla="*/ 116 w 118"/>
                    <a:gd name="T85" fmla="*/ 15 h 83"/>
                    <a:gd name="T86" fmla="*/ 117 w 118"/>
                    <a:gd name="T87" fmla="*/ 44 h 83"/>
                    <a:gd name="T88" fmla="*/ 109 w 118"/>
                    <a:gd name="T89" fmla="*/ 47 h 83"/>
                    <a:gd name="T90" fmla="*/ 117 w 118"/>
                    <a:gd name="T91" fmla="*/ 44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8" h="83">
                      <a:moveTo>
                        <a:pt x="116" y="15"/>
                      </a:moveTo>
                      <a:cubicBezTo>
                        <a:pt x="113" y="15"/>
                        <a:pt x="109" y="15"/>
                        <a:pt x="107" y="14"/>
                      </a:cubicBezTo>
                      <a:cubicBezTo>
                        <a:pt x="104" y="14"/>
                        <a:pt x="98" y="13"/>
                        <a:pt x="96" y="12"/>
                      </a:cubicBezTo>
                      <a:cubicBezTo>
                        <a:pt x="94" y="10"/>
                        <a:pt x="92" y="9"/>
                        <a:pt x="92" y="11"/>
                      </a:cubicBezTo>
                      <a:cubicBezTo>
                        <a:pt x="92" y="13"/>
                        <a:pt x="87" y="13"/>
                        <a:pt x="84" y="11"/>
                      </a:cubicBezTo>
                      <a:cubicBezTo>
                        <a:pt x="82" y="10"/>
                        <a:pt x="78" y="8"/>
                        <a:pt x="76" y="7"/>
                      </a:cubicBezTo>
                      <a:cubicBezTo>
                        <a:pt x="75" y="6"/>
                        <a:pt x="72" y="6"/>
                        <a:pt x="70" y="5"/>
                      </a:cubicBezTo>
                      <a:cubicBezTo>
                        <a:pt x="68" y="5"/>
                        <a:pt x="60" y="2"/>
                        <a:pt x="55" y="3"/>
                      </a:cubicBezTo>
                      <a:cubicBezTo>
                        <a:pt x="49" y="4"/>
                        <a:pt x="31" y="2"/>
                        <a:pt x="24" y="3"/>
                      </a:cubicBezTo>
                      <a:cubicBezTo>
                        <a:pt x="18" y="3"/>
                        <a:pt x="17" y="0"/>
                        <a:pt x="13" y="0"/>
                      </a:cubicBezTo>
                      <a:cubicBezTo>
                        <a:pt x="10" y="0"/>
                        <a:pt x="11" y="4"/>
                        <a:pt x="6" y="4"/>
                      </a:cubicBezTo>
                      <a:cubicBezTo>
                        <a:pt x="0" y="5"/>
                        <a:pt x="0" y="8"/>
                        <a:pt x="4" y="11"/>
                      </a:cubicBezTo>
                      <a:cubicBezTo>
                        <a:pt x="6" y="13"/>
                        <a:pt x="6" y="17"/>
                        <a:pt x="5" y="20"/>
                      </a:cubicBezTo>
                      <a:cubicBezTo>
                        <a:pt x="7" y="20"/>
                        <a:pt x="7" y="20"/>
                        <a:pt x="8" y="19"/>
                      </a:cubicBezTo>
                      <a:cubicBezTo>
                        <a:pt x="10" y="17"/>
                        <a:pt x="11" y="17"/>
                        <a:pt x="11" y="19"/>
                      </a:cubicBezTo>
                      <a:cubicBezTo>
                        <a:pt x="11" y="21"/>
                        <a:pt x="15" y="21"/>
                        <a:pt x="17" y="21"/>
                      </a:cubicBezTo>
                      <a:cubicBezTo>
                        <a:pt x="19" y="21"/>
                        <a:pt x="18" y="22"/>
                        <a:pt x="20" y="21"/>
                      </a:cubicBezTo>
                      <a:cubicBezTo>
                        <a:pt x="23" y="19"/>
                        <a:pt x="26" y="20"/>
                        <a:pt x="26" y="22"/>
                      </a:cubicBezTo>
                      <a:cubicBezTo>
                        <a:pt x="26" y="24"/>
                        <a:pt x="31" y="23"/>
                        <a:pt x="28" y="25"/>
                      </a:cubicBezTo>
                      <a:cubicBezTo>
                        <a:pt x="26" y="28"/>
                        <a:pt x="22" y="29"/>
                        <a:pt x="22" y="30"/>
                      </a:cubicBezTo>
                      <a:cubicBezTo>
                        <a:pt x="22" y="32"/>
                        <a:pt x="25" y="37"/>
                        <a:pt x="23" y="39"/>
                      </a:cubicBezTo>
                      <a:cubicBezTo>
                        <a:pt x="21" y="41"/>
                        <a:pt x="24" y="45"/>
                        <a:pt x="21" y="45"/>
                      </a:cubicBezTo>
                      <a:cubicBezTo>
                        <a:pt x="19" y="45"/>
                        <a:pt x="16" y="46"/>
                        <a:pt x="19" y="49"/>
                      </a:cubicBezTo>
                      <a:cubicBezTo>
                        <a:pt x="22" y="52"/>
                        <a:pt x="24" y="54"/>
                        <a:pt x="22" y="54"/>
                      </a:cubicBezTo>
                      <a:cubicBezTo>
                        <a:pt x="20" y="54"/>
                        <a:pt x="18" y="58"/>
                        <a:pt x="19" y="59"/>
                      </a:cubicBezTo>
                      <a:cubicBezTo>
                        <a:pt x="20" y="60"/>
                        <a:pt x="25" y="63"/>
                        <a:pt x="21" y="63"/>
                      </a:cubicBezTo>
                      <a:cubicBezTo>
                        <a:pt x="18" y="64"/>
                        <a:pt x="18" y="67"/>
                        <a:pt x="18" y="69"/>
                      </a:cubicBezTo>
                      <a:cubicBezTo>
                        <a:pt x="18" y="70"/>
                        <a:pt x="18" y="71"/>
                        <a:pt x="19" y="72"/>
                      </a:cubicBezTo>
                      <a:cubicBezTo>
                        <a:pt x="21" y="72"/>
                        <a:pt x="22" y="72"/>
                        <a:pt x="24" y="72"/>
                      </a:cubicBezTo>
                      <a:cubicBezTo>
                        <a:pt x="28" y="74"/>
                        <a:pt x="30" y="83"/>
                        <a:pt x="35" y="83"/>
                      </a:cubicBezTo>
                      <a:cubicBezTo>
                        <a:pt x="37" y="83"/>
                        <a:pt x="36" y="81"/>
                        <a:pt x="37" y="80"/>
                      </a:cubicBezTo>
                      <a:cubicBezTo>
                        <a:pt x="38" y="79"/>
                        <a:pt x="40" y="80"/>
                        <a:pt x="42" y="80"/>
                      </a:cubicBezTo>
                      <a:cubicBezTo>
                        <a:pt x="45" y="80"/>
                        <a:pt x="46" y="76"/>
                        <a:pt x="51" y="76"/>
                      </a:cubicBezTo>
                      <a:cubicBezTo>
                        <a:pt x="56" y="76"/>
                        <a:pt x="59" y="76"/>
                        <a:pt x="62" y="76"/>
                      </a:cubicBezTo>
                      <a:cubicBezTo>
                        <a:pt x="66" y="76"/>
                        <a:pt x="68" y="75"/>
                        <a:pt x="69" y="73"/>
                      </a:cubicBezTo>
                      <a:cubicBezTo>
                        <a:pt x="70" y="70"/>
                        <a:pt x="73" y="68"/>
                        <a:pt x="76" y="68"/>
                      </a:cubicBezTo>
                      <a:cubicBezTo>
                        <a:pt x="80" y="67"/>
                        <a:pt x="79" y="63"/>
                        <a:pt x="80" y="61"/>
                      </a:cubicBezTo>
                      <a:cubicBezTo>
                        <a:pt x="80" y="59"/>
                        <a:pt x="86" y="56"/>
                        <a:pt x="86" y="54"/>
                      </a:cubicBezTo>
                      <a:cubicBezTo>
                        <a:pt x="87" y="53"/>
                        <a:pt x="83" y="46"/>
                        <a:pt x="86" y="41"/>
                      </a:cubicBezTo>
                      <a:cubicBezTo>
                        <a:pt x="90" y="35"/>
                        <a:pt x="94" y="35"/>
                        <a:pt x="94" y="32"/>
                      </a:cubicBezTo>
                      <a:cubicBezTo>
                        <a:pt x="94" y="29"/>
                        <a:pt x="98" y="28"/>
                        <a:pt x="102" y="28"/>
                      </a:cubicBezTo>
                      <a:cubicBezTo>
                        <a:pt x="107" y="27"/>
                        <a:pt x="108" y="24"/>
                        <a:pt x="112" y="22"/>
                      </a:cubicBezTo>
                      <a:cubicBezTo>
                        <a:pt x="116" y="21"/>
                        <a:pt x="117" y="19"/>
                        <a:pt x="116" y="15"/>
                      </a:cubicBezTo>
                      <a:close/>
                      <a:moveTo>
                        <a:pt x="117" y="44"/>
                      </a:moveTo>
                      <a:cubicBezTo>
                        <a:pt x="116" y="40"/>
                        <a:pt x="107" y="46"/>
                        <a:pt x="109" y="47"/>
                      </a:cubicBezTo>
                      <a:cubicBezTo>
                        <a:pt x="113" y="50"/>
                        <a:pt x="118" y="49"/>
                        <a:pt x="117" y="44"/>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r>
                    <a:rPr lang="fr-CH" dirty="0"/>
                    <a:t> </a:t>
                  </a:r>
                  <a:endParaRPr lang="x-none"/>
                </a:p>
              </p:txBody>
            </p:sp>
            <p:sp>
              <p:nvSpPr>
                <p:cNvPr id="636" name="Freeform 359">
                  <a:extLst>
                    <a:ext uri="{FF2B5EF4-FFF2-40B4-BE49-F238E27FC236}">
                      <a16:creationId xmlns:a16="http://schemas.microsoft.com/office/drawing/2014/main" id="{B8CEC086-B875-BA40-A618-8C32C1999BE7}"/>
                    </a:ext>
                  </a:extLst>
                </p:cNvPr>
                <p:cNvSpPr>
                  <a:spLocks noEditPoints="1"/>
                </p:cNvSpPr>
                <p:nvPr/>
              </p:nvSpPr>
              <p:spPr bwMode="auto">
                <a:xfrm>
                  <a:off x="5605463" y="2108314"/>
                  <a:ext cx="203200" cy="309563"/>
                </a:xfrm>
                <a:custGeom>
                  <a:avLst/>
                  <a:gdLst>
                    <a:gd name="T0" fmla="*/ 7 w 92"/>
                    <a:gd name="T1" fmla="*/ 76 h 140"/>
                    <a:gd name="T2" fmla="*/ 2 w 92"/>
                    <a:gd name="T3" fmla="*/ 87 h 140"/>
                    <a:gd name="T4" fmla="*/ 13 w 92"/>
                    <a:gd name="T5" fmla="*/ 87 h 140"/>
                    <a:gd name="T6" fmla="*/ 23 w 92"/>
                    <a:gd name="T7" fmla="*/ 85 h 140"/>
                    <a:gd name="T8" fmla="*/ 92 w 92"/>
                    <a:gd name="T9" fmla="*/ 108 h 140"/>
                    <a:gd name="T10" fmla="*/ 78 w 92"/>
                    <a:gd name="T11" fmla="*/ 103 h 140"/>
                    <a:gd name="T12" fmla="*/ 75 w 92"/>
                    <a:gd name="T13" fmla="*/ 93 h 140"/>
                    <a:gd name="T14" fmla="*/ 62 w 92"/>
                    <a:gd name="T15" fmla="*/ 71 h 140"/>
                    <a:gd name="T16" fmla="*/ 47 w 92"/>
                    <a:gd name="T17" fmla="*/ 65 h 140"/>
                    <a:gd name="T18" fmla="*/ 58 w 92"/>
                    <a:gd name="T19" fmla="*/ 43 h 140"/>
                    <a:gd name="T20" fmla="*/ 38 w 92"/>
                    <a:gd name="T21" fmla="*/ 39 h 140"/>
                    <a:gd name="T22" fmla="*/ 46 w 92"/>
                    <a:gd name="T23" fmla="*/ 26 h 140"/>
                    <a:gd name="T24" fmla="*/ 32 w 92"/>
                    <a:gd name="T25" fmla="*/ 30 h 140"/>
                    <a:gd name="T26" fmla="*/ 22 w 92"/>
                    <a:gd name="T27" fmla="*/ 44 h 140"/>
                    <a:gd name="T28" fmla="*/ 15 w 92"/>
                    <a:gd name="T29" fmla="*/ 44 h 140"/>
                    <a:gd name="T30" fmla="*/ 18 w 92"/>
                    <a:gd name="T31" fmla="*/ 56 h 140"/>
                    <a:gd name="T32" fmla="*/ 15 w 92"/>
                    <a:gd name="T33" fmla="*/ 67 h 140"/>
                    <a:gd name="T34" fmla="*/ 25 w 92"/>
                    <a:gd name="T35" fmla="*/ 70 h 140"/>
                    <a:gd name="T36" fmla="*/ 31 w 92"/>
                    <a:gd name="T37" fmla="*/ 69 h 140"/>
                    <a:gd name="T38" fmla="*/ 41 w 92"/>
                    <a:gd name="T39" fmla="*/ 77 h 140"/>
                    <a:gd name="T40" fmla="*/ 45 w 92"/>
                    <a:gd name="T41" fmla="*/ 86 h 140"/>
                    <a:gd name="T42" fmla="*/ 47 w 92"/>
                    <a:gd name="T43" fmla="*/ 97 h 140"/>
                    <a:gd name="T44" fmla="*/ 35 w 92"/>
                    <a:gd name="T45" fmla="*/ 99 h 140"/>
                    <a:gd name="T46" fmla="*/ 37 w 92"/>
                    <a:gd name="T47" fmla="*/ 108 h 140"/>
                    <a:gd name="T48" fmla="*/ 32 w 92"/>
                    <a:gd name="T49" fmla="*/ 118 h 140"/>
                    <a:gd name="T50" fmla="*/ 47 w 92"/>
                    <a:gd name="T51" fmla="*/ 121 h 140"/>
                    <a:gd name="T52" fmla="*/ 38 w 92"/>
                    <a:gd name="T53" fmla="*/ 125 h 140"/>
                    <a:gd name="T54" fmla="*/ 33 w 92"/>
                    <a:gd name="T55" fmla="*/ 135 h 140"/>
                    <a:gd name="T56" fmla="*/ 44 w 92"/>
                    <a:gd name="T57" fmla="*/ 133 h 140"/>
                    <a:gd name="T58" fmla="*/ 57 w 92"/>
                    <a:gd name="T59" fmla="*/ 130 h 140"/>
                    <a:gd name="T60" fmla="*/ 75 w 92"/>
                    <a:gd name="T61" fmla="*/ 129 h 140"/>
                    <a:gd name="T62" fmla="*/ 84 w 92"/>
                    <a:gd name="T63" fmla="*/ 122 h 140"/>
                    <a:gd name="T64" fmla="*/ 92 w 92"/>
                    <a:gd name="T65" fmla="*/ 108 h 140"/>
                    <a:gd name="T66" fmla="*/ 17 w 92"/>
                    <a:gd name="T67" fmla="*/ 32 h 140"/>
                    <a:gd name="T68" fmla="*/ 63 w 92"/>
                    <a:gd name="T69" fmla="*/ 11 h 140"/>
                    <a:gd name="T70" fmla="*/ 63 w 92"/>
                    <a:gd name="T71" fmla="*/ 11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2" h="140">
                      <a:moveTo>
                        <a:pt x="18" y="75"/>
                      </a:moveTo>
                      <a:cubicBezTo>
                        <a:pt x="15" y="71"/>
                        <a:pt x="10" y="76"/>
                        <a:pt x="7" y="76"/>
                      </a:cubicBezTo>
                      <a:cubicBezTo>
                        <a:pt x="6" y="79"/>
                        <a:pt x="5" y="81"/>
                        <a:pt x="4" y="82"/>
                      </a:cubicBezTo>
                      <a:cubicBezTo>
                        <a:pt x="3" y="83"/>
                        <a:pt x="0" y="87"/>
                        <a:pt x="2" y="87"/>
                      </a:cubicBezTo>
                      <a:cubicBezTo>
                        <a:pt x="4" y="87"/>
                        <a:pt x="7" y="91"/>
                        <a:pt x="8" y="88"/>
                      </a:cubicBezTo>
                      <a:cubicBezTo>
                        <a:pt x="8" y="86"/>
                        <a:pt x="10" y="82"/>
                        <a:pt x="13" y="87"/>
                      </a:cubicBezTo>
                      <a:cubicBezTo>
                        <a:pt x="14" y="87"/>
                        <a:pt x="15" y="88"/>
                        <a:pt x="16" y="89"/>
                      </a:cubicBezTo>
                      <a:cubicBezTo>
                        <a:pt x="17" y="87"/>
                        <a:pt x="21" y="87"/>
                        <a:pt x="23" y="85"/>
                      </a:cubicBezTo>
                      <a:cubicBezTo>
                        <a:pt x="26" y="82"/>
                        <a:pt x="22" y="78"/>
                        <a:pt x="18" y="75"/>
                      </a:cubicBezTo>
                      <a:close/>
                      <a:moveTo>
                        <a:pt x="92" y="108"/>
                      </a:moveTo>
                      <a:cubicBezTo>
                        <a:pt x="92" y="104"/>
                        <a:pt x="83" y="101"/>
                        <a:pt x="82" y="103"/>
                      </a:cubicBezTo>
                      <a:cubicBezTo>
                        <a:pt x="81" y="106"/>
                        <a:pt x="79" y="105"/>
                        <a:pt x="78" y="103"/>
                      </a:cubicBezTo>
                      <a:cubicBezTo>
                        <a:pt x="76" y="100"/>
                        <a:pt x="79" y="98"/>
                        <a:pt x="78" y="98"/>
                      </a:cubicBezTo>
                      <a:cubicBezTo>
                        <a:pt x="76" y="98"/>
                        <a:pt x="74" y="94"/>
                        <a:pt x="75" y="93"/>
                      </a:cubicBezTo>
                      <a:cubicBezTo>
                        <a:pt x="75" y="91"/>
                        <a:pt x="72" y="83"/>
                        <a:pt x="68" y="82"/>
                      </a:cubicBezTo>
                      <a:cubicBezTo>
                        <a:pt x="63" y="81"/>
                        <a:pt x="63" y="74"/>
                        <a:pt x="62" y="71"/>
                      </a:cubicBezTo>
                      <a:cubicBezTo>
                        <a:pt x="61" y="67"/>
                        <a:pt x="58" y="69"/>
                        <a:pt x="56" y="66"/>
                      </a:cubicBezTo>
                      <a:cubicBezTo>
                        <a:pt x="53" y="63"/>
                        <a:pt x="50" y="65"/>
                        <a:pt x="47" y="65"/>
                      </a:cubicBezTo>
                      <a:cubicBezTo>
                        <a:pt x="45" y="65"/>
                        <a:pt x="47" y="61"/>
                        <a:pt x="51" y="59"/>
                      </a:cubicBezTo>
                      <a:cubicBezTo>
                        <a:pt x="54" y="57"/>
                        <a:pt x="58" y="45"/>
                        <a:pt x="58" y="43"/>
                      </a:cubicBezTo>
                      <a:cubicBezTo>
                        <a:pt x="58" y="41"/>
                        <a:pt x="44" y="41"/>
                        <a:pt x="41" y="42"/>
                      </a:cubicBezTo>
                      <a:cubicBezTo>
                        <a:pt x="38" y="43"/>
                        <a:pt x="35" y="40"/>
                        <a:pt x="38" y="39"/>
                      </a:cubicBezTo>
                      <a:cubicBezTo>
                        <a:pt x="40" y="38"/>
                        <a:pt x="45" y="33"/>
                        <a:pt x="45" y="32"/>
                      </a:cubicBezTo>
                      <a:cubicBezTo>
                        <a:pt x="44" y="30"/>
                        <a:pt x="48" y="28"/>
                        <a:pt x="46" y="26"/>
                      </a:cubicBezTo>
                      <a:cubicBezTo>
                        <a:pt x="44" y="24"/>
                        <a:pt x="44" y="28"/>
                        <a:pt x="42" y="30"/>
                      </a:cubicBezTo>
                      <a:cubicBezTo>
                        <a:pt x="40" y="31"/>
                        <a:pt x="36" y="31"/>
                        <a:pt x="32" y="30"/>
                      </a:cubicBezTo>
                      <a:cubicBezTo>
                        <a:pt x="28" y="29"/>
                        <a:pt x="26" y="35"/>
                        <a:pt x="26" y="38"/>
                      </a:cubicBezTo>
                      <a:cubicBezTo>
                        <a:pt x="27" y="40"/>
                        <a:pt x="22" y="42"/>
                        <a:pt x="22" y="44"/>
                      </a:cubicBezTo>
                      <a:cubicBezTo>
                        <a:pt x="23" y="46"/>
                        <a:pt x="21" y="48"/>
                        <a:pt x="20" y="46"/>
                      </a:cubicBezTo>
                      <a:cubicBezTo>
                        <a:pt x="19" y="45"/>
                        <a:pt x="17" y="42"/>
                        <a:pt x="15" y="44"/>
                      </a:cubicBezTo>
                      <a:cubicBezTo>
                        <a:pt x="12" y="47"/>
                        <a:pt x="18" y="49"/>
                        <a:pt x="21" y="50"/>
                      </a:cubicBezTo>
                      <a:cubicBezTo>
                        <a:pt x="25" y="50"/>
                        <a:pt x="18" y="53"/>
                        <a:pt x="18" y="56"/>
                      </a:cubicBezTo>
                      <a:cubicBezTo>
                        <a:pt x="17" y="60"/>
                        <a:pt x="22" y="59"/>
                        <a:pt x="23" y="61"/>
                      </a:cubicBezTo>
                      <a:cubicBezTo>
                        <a:pt x="23" y="64"/>
                        <a:pt x="15" y="64"/>
                        <a:pt x="15" y="67"/>
                      </a:cubicBezTo>
                      <a:cubicBezTo>
                        <a:pt x="15" y="70"/>
                        <a:pt x="20" y="66"/>
                        <a:pt x="22" y="65"/>
                      </a:cubicBezTo>
                      <a:cubicBezTo>
                        <a:pt x="24" y="64"/>
                        <a:pt x="20" y="71"/>
                        <a:pt x="25" y="70"/>
                      </a:cubicBezTo>
                      <a:cubicBezTo>
                        <a:pt x="30" y="69"/>
                        <a:pt x="29" y="63"/>
                        <a:pt x="31" y="63"/>
                      </a:cubicBezTo>
                      <a:cubicBezTo>
                        <a:pt x="32" y="63"/>
                        <a:pt x="30" y="67"/>
                        <a:pt x="31" y="69"/>
                      </a:cubicBezTo>
                      <a:cubicBezTo>
                        <a:pt x="33" y="72"/>
                        <a:pt x="28" y="77"/>
                        <a:pt x="28" y="79"/>
                      </a:cubicBezTo>
                      <a:cubicBezTo>
                        <a:pt x="28" y="81"/>
                        <a:pt x="38" y="81"/>
                        <a:pt x="41" y="77"/>
                      </a:cubicBezTo>
                      <a:cubicBezTo>
                        <a:pt x="44" y="74"/>
                        <a:pt x="46" y="78"/>
                        <a:pt x="44" y="80"/>
                      </a:cubicBezTo>
                      <a:cubicBezTo>
                        <a:pt x="41" y="83"/>
                        <a:pt x="42" y="85"/>
                        <a:pt x="45" y="86"/>
                      </a:cubicBezTo>
                      <a:cubicBezTo>
                        <a:pt x="48" y="87"/>
                        <a:pt x="49" y="87"/>
                        <a:pt x="47" y="89"/>
                      </a:cubicBezTo>
                      <a:cubicBezTo>
                        <a:pt x="46" y="91"/>
                        <a:pt x="47" y="95"/>
                        <a:pt x="47" y="97"/>
                      </a:cubicBezTo>
                      <a:cubicBezTo>
                        <a:pt x="46" y="99"/>
                        <a:pt x="38" y="99"/>
                        <a:pt x="37" y="98"/>
                      </a:cubicBezTo>
                      <a:cubicBezTo>
                        <a:pt x="37" y="96"/>
                        <a:pt x="34" y="97"/>
                        <a:pt x="35" y="99"/>
                      </a:cubicBezTo>
                      <a:cubicBezTo>
                        <a:pt x="35" y="101"/>
                        <a:pt x="32" y="103"/>
                        <a:pt x="32" y="105"/>
                      </a:cubicBezTo>
                      <a:cubicBezTo>
                        <a:pt x="32" y="107"/>
                        <a:pt x="37" y="106"/>
                        <a:pt x="37" y="108"/>
                      </a:cubicBezTo>
                      <a:cubicBezTo>
                        <a:pt x="37" y="111"/>
                        <a:pt x="34" y="113"/>
                        <a:pt x="28" y="115"/>
                      </a:cubicBezTo>
                      <a:cubicBezTo>
                        <a:pt x="23" y="116"/>
                        <a:pt x="30" y="120"/>
                        <a:pt x="32" y="118"/>
                      </a:cubicBezTo>
                      <a:cubicBezTo>
                        <a:pt x="34" y="117"/>
                        <a:pt x="34" y="120"/>
                        <a:pt x="37" y="120"/>
                      </a:cubicBezTo>
                      <a:cubicBezTo>
                        <a:pt x="41" y="120"/>
                        <a:pt x="43" y="123"/>
                        <a:pt x="47" y="121"/>
                      </a:cubicBezTo>
                      <a:cubicBezTo>
                        <a:pt x="51" y="120"/>
                        <a:pt x="51" y="121"/>
                        <a:pt x="48" y="123"/>
                      </a:cubicBezTo>
                      <a:cubicBezTo>
                        <a:pt x="45" y="126"/>
                        <a:pt x="40" y="123"/>
                        <a:pt x="38" y="125"/>
                      </a:cubicBezTo>
                      <a:cubicBezTo>
                        <a:pt x="35" y="126"/>
                        <a:pt x="24" y="136"/>
                        <a:pt x="26" y="139"/>
                      </a:cubicBezTo>
                      <a:cubicBezTo>
                        <a:pt x="27" y="140"/>
                        <a:pt x="29" y="137"/>
                        <a:pt x="33" y="135"/>
                      </a:cubicBezTo>
                      <a:cubicBezTo>
                        <a:pt x="37" y="134"/>
                        <a:pt x="37" y="136"/>
                        <a:pt x="40" y="137"/>
                      </a:cubicBezTo>
                      <a:cubicBezTo>
                        <a:pt x="42" y="137"/>
                        <a:pt x="42" y="132"/>
                        <a:pt x="44" y="133"/>
                      </a:cubicBezTo>
                      <a:cubicBezTo>
                        <a:pt x="45" y="133"/>
                        <a:pt x="47" y="131"/>
                        <a:pt x="50" y="132"/>
                      </a:cubicBezTo>
                      <a:cubicBezTo>
                        <a:pt x="53" y="132"/>
                        <a:pt x="56" y="131"/>
                        <a:pt x="57" y="130"/>
                      </a:cubicBezTo>
                      <a:cubicBezTo>
                        <a:pt x="59" y="128"/>
                        <a:pt x="63" y="132"/>
                        <a:pt x="65" y="131"/>
                      </a:cubicBezTo>
                      <a:cubicBezTo>
                        <a:pt x="66" y="130"/>
                        <a:pt x="72" y="129"/>
                        <a:pt x="75" y="129"/>
                      </a:cubicBezTo>
                      <a:cubicBezTo>
                        <a:pt x="78" y="130"/>
                        <a:pt x="86" y="126"/>
                        <a:pt x="88" y="124"/>
                      </a:cubicBezTo>
                      <a:cubicBezTo>
                        <a:pt x="90" y="122"/>
                        <a:pt x="86" y="122"/>
                        <a:pt x="84" y="122"/>
                      </a:cubicBezTo>
                      <a:cubicBezTo>
                        <a:pt x="81" y="123"/>
                        <a:pt x="81" y="120"/>
                        <a:pt x="84" y="117"/>
                      </a:cubicBezTo>
                      <a:cubicBezTo>
                        <a:pt x="87" y="114"/>
                        <a:pt x="92" y="112"/>
                        <a:pt x="92" y="108"/>
                      </a:cubicBezTo>
                      <a:close/>
                      <a:moveTo>
                        <a:pt x="11" y="40"/>
                      </a:moveTo>
                      <a:cubicBezTo>
                        <a:pt x="14" y="40"/>
                        <a:pt x="19" y="34"/>
                        <a:pt x="17" y="32"/>
                      </a:cubicBezTo>
                      <a:cubicBezTo>
                        <a:pt x="15" y="30"/>
                        <a:pt x="8" y="40"/>
                        <a:pt x="11" y="40"/>
                      </a:cubicBezTo>
                      <a:close/>
                      <a:moveTo>
                        <a:pt x="63" y="11"/>
                      </a:moveTo>
                      <a:cubicBezTo>
                        <a:pt x="65" y="9"/>
                        <a:pt x="68" y="0"/>
                        <a:pt x="64" y="1"/>
                      </a:cubicBezTo>
                      <a:cubicBezTo>
                        <a:pt x="61" y="2"/>
                        <a:pt x="62" y="12"/>
                        <a:pt x="63" y="11"/>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grpSp>
          <p:grpSp>
            <p:nvGrpSpPr>
              <p:cNvPr id="211" name="Group 210">
                <a:extLst>
                  <a:ext uri="{FF2B5EF4-FFF2-40B4-BE49-F238E27FC236}">
                    <a16:creationId xmlns:a16="http://schemas.microsoft.com/office/drawing/2014/main" id="{80079AF0-592E-1F4B-80A4-BE42A062A906}"/>
                  </a:ext>
                </a:extLst>
              </p:cNvPr>
              <p:cNvGrpSpPr/>
              <p:nvPr/>
            </p:nvGrpSpPr>
            <p:grpSpPr>
              <a:xfrm>
                <a:off x="4287838" y="1206614"/>
                <a:ext cx="2193925" cy="2289175"/>
                <a:chOff x="4287838" y="1206614"/>
                <a:chExt cx="2193925" cy="2289175"/>
              </a:xfrm>
            </p:grpSpPr>
            <p:sp>
              <p:nvSpPr>
                <p:cNvPr id="212" name="Freeform 288">
                  <a:extLst>
                    <a:ext uri="{FF2B5EF4-FFF2-40B4-BE49-F238E27FC236}">
                      <a16:creationId xmlns:a16="http://schemas.microsoft.com/office/drawing/2014/main" id="{3173692D-2975-FB4F-8CA7-09D6297DDBE9}"/>
                    </a:ext>
                  </a:extLst>
                </p:cNvPr>
                <p:cNvSpPr>
                  <a:spLocks/>
                </p:cNvSpPr>
                <p:nvPr/>
              </p:nvSpPr>
              <p:spPr bwMode="auto">
                <a:xfrm>
                  <a:off x="4659313" y="3418001"/>
                  <a:ext cx="65088" cy="77788"/>
                </a:xfrm>
                <a:custGeom>
                  <a:avLst/>
                  <a:gdLst>
                    <a:gd name="T0" fmla="*/ 2 w 29"/>
                    <a:gd name="T1" fmla="*/ 15 h 35"/>
                    <a:gd name="T2" fmla="*/ 3 w 29"/>
                    <a:gd name="T3" fmla="*/ 27 h 35"/>
                    <a:gd name="T4" fmla="*/ 0 w 29"/>
                    <a:gd name="T5" fmla="*/ 32 h 35"/>
                    <a:gd name="T6" fmla="*/ 9 w 29"/>
                    <a:gd name="T7" fmla="*/ 33 h 35"/>
                    <a:gd name="T8" fmla="*/ 18 w 29"/>
                    <a:gd name="T9" fmla="*/ 29 h 35"/>
                    <a:gd name="T10" fmla="*/ 29 w 29"/>
                    <a:gd name="T11" fmla="*/ 15 h 35"/>
                    <a:gd name="T12" fmla="*/ 29 w 29"/>
                    <a:gd name="T13" fmla="*/ 14 h 35"/>
                    <a:gd name="T14" fmla="*/ 13 w 29"/>
                    <a:gd name="T15" fmla="*/ 2 h 35"/>
                    <a:gd name="T16" fmla="*/ 6 w 29"/>
                    <a:gd name="T17" fmla="*/ 0 h 35"/>
                    <a:gd name="T18" fmla="*/ 4 w 29"/>
                    <a:gd name="T19" fmla="*/ 4 h 35"/>
                    <a:gd name="T20" fmla="*/ 2 w 29"/>
                    <a:gd name="T21" fmla="*/ 1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 h="35">
                      <a:moveTo>
                        <a:pt x="2" y="15"/>
                      </a:moveTo>
                      <a:cubicBezTo>
                        <a:pt x="4" y="19"/>
                        <a:pt x="4" y="26"/>
                        <a:pt x="3" y="27"/>
                      </a:cubicBezTo>
                      <a:cubicBezTo>
                        <a:pt x="3" y="28"/>
                        <a:pt x="2" y="30"/>
                        <a:pt x="0" y="32"/>
                      </a:cubicBezTo>
                      <a:cubicBezTo>
                        <a:pt x="2" y="33"/>
                        <a:pt x="4" y="35"/>
                        <a:pt x="9" y="33"/>
                      </a:cubicBezTo>
                      <a:cubicBezTo>
                        <a:pt x="14" y="32"/>
                        <a:pt x="16" y="35"/>
                        <a:pt x="18" y="29"/>
                      </a:cubicBezTo>
                      <a:cubicBezTo>
                        <a:pt x="20" y="25"/>
                        <a:pt x="25" y="18"/>
                        <a:pt x="29" y="15"/>
                      </a:cubicBezTo>
                      <a:cubicBezTo>
                        <a:pt x="29" y="15"/>
                        <a:pt x="29" y="14"/>
                        <a:pt x="29" y="14"/>
                      </a:cubicBezTo>
                      <a:cubicBezTo>
                        <a:pt x="25" y="13"/>
                        <a:pt x="19" y="4"/>
                        <a:pt x="13" y="2"/>
                      </a:cubicBezTo>
                      <a:cubicBezTo>
                        <a:pt x="11" y="2"/>
                        <a:pt x="8" y="1"/>
                        <a:pt x="6" y="0"/>
                      </a:cubicBezTo>
                      <a:cubicBezTo>
                        <a:pt x="5" y="2"/>
                        <a:pt x="4" y="4"/>
                        <a:pt x="4" y="4"/>
                      </a:cubicBezTo>
                      <a:cubicBezTo>
                        <a:pt x="2" y="6"/>
                        <a:pt x="1" y="11"/>
                        <a:pt x="2" y="15"/>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13" name="Freeform 341">
                  <a:extLst>
                    <a:ext uri="{FF2B5EF4-FFF2-40B4-BE49-F238E27FC236}">
                      <a16:creationId xmlns:a16="http://schemas.microsoft.com/office/drawing/2014/main" id="{9B085A28-B0F4-BF44-8417-C22BC216DBA3}"/>
                    </a:ext>
                  </a:extLst>
                </p:cNvPr>
                <p:cNvSpPr>
                  <a:spLocks/>
                </p:cNvSpPr>
                <p:nvPr/>
              </p:nvSpPr>
              <p:spPr bwMode="auto">
                <a:xfrm>
                  <a:off x="6451600" y="2824276"/>
                  <a:ext cx="30163" cy="84138"/>
                </a:xfrm>
                <a:custGeom>
                  <a:avLst/>
                  <a:gdLst>
                    <a:gd name="T0" fmla="*/ 6 w 14"/>
                    <a:gd name="T1" fmla="*/ 38 h 38"/>
                    <a:gd name="T2" fmla="*/ 7 w 14"/>
                    <a:gd name="T3" fmla="*/ 38 h 38"/>
                    <a:gd name="T4" fmla="*/ 10 w 14"/>
                    <a:gd name="T5" fmla="*/ 25 h 38"/>
                    <a:gd name="T6" fmla="*/ 11 w 14"/>
                    <a:gd name="T7" fmla="*/ 21 h 38"/>
                    <a:gd name="T8" fmla="*/ 8 w 14"/>
                    <a:gd name="T9" fmla="*/ 15 h 38"/>
                    <a:gd name="T10" fmla="*/ 10 w 14"/>
                    <a:gd name="T11" fmla="*/ 8 h 38"/>
                    <a:gd name="T12" fmla="*/ 13 w 14"/>
                    <a:gd name="T13" fmla="*/ 8 h 38"/>
                    <a:gd name="T14" fmla="*/ 14 w 14"/>
                    <a:gd name="T15" fmla="*/ 2 h 38"/>
                    <a:gd name="T16" fmla="*/ 9 w 14"/>
                    <a:gd name="T17" fmla="*/ 0 h 38"/>
                    <a:gd name="T18" fmla="*/ 7 w 14"/>
                    <a:gd name="T19" fmla="*/ 5 h 38"/>
                    <a:gd name="T20" fmla="*/ 0 w 14"/>
                    <a:gd name="T21" fmla="*/ 21 h 38"/>
                    <a:gd name="T22" fmla="*/ 7 w 14"/>
                    <a:gd name="T23" fmla="*/ 37 h 38"/>
                    <a:gd name="T24" fmla="*/ 6 w 14"/>
                    <a:gd name="T25"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38">
                      <a:moveTo>
                        <a:pt x="6" y="38"/>
                      </a:moveTo>
                      <a:cubicBezTo>
                        <a:pt x="7" y="38"/>
                        <a:pt x="7" y="38"/>
                        <a:pt x="7" y="38"/>
                      </a:cubicBezTo>
                      <a:cubicBezTo>
                        <a:pt x="8" y="33"/>
                        <a:pt x="9" y="27"/>
                        <a:pt x="10" y="25"/>
                      </a:cubicBezTo>
                      <a:cubicBezTo>
                        <a:pt x="11" y="25"/>
                        <a:pt x="11" y="23"/>
                        <a:pt x="11" y="21"/>
                      </a:cubicBezTo>
                      <a:cubicBezTo>
                        <a:pt x="9" y="18"/>
                        <a:pt x="8" y="16"/>
                        <a:pt x="8" y="15"/>
                      </a:cubicBezTo>
                      <a:cubicBezTo>
                        <a:pt x="8" y="14"/>
                        <a:pt x="9" y="9"/>
                        <a:pt x="10" y="8"/>
                      </a:cubicBezTo>
                      <a:cubicBezTo>
                        <a:pt x="10" y="8"/>
                        <a:pt x="11" y="8"/>
                        <a:pt x="13" y="8"/>
                      </a:cubicBezTo>
                      <a:cubicBezTo>
                        <a:pt x="13" y="7"/>
                        <a:pt x="13" y="4"/>
                        <a:pt x="14" y="2"/>
                      </a:cubicBezTo>
                      <a:cubicBezTo>
                        <a:pt x="9" y="0"/>
                        <a:pt x="9" y="0"/>
                        <a:pt x="9" y="0"/>
                      </a:cubicBezTo>
                      <a:cubicBezTo>
                        <a:pt x="8" y="2"/>
                        <a:pt x="8" y="3"/>
                        <a:pt x="7" y="5"/>
                      </a:cubicBezTo>
                      <a:cubicBezTo>
                        <a:pt x="7" y="9"/>
                        <a:pt x="2" y="17"/>
                        <a:pt x="0" y="21"/>
                      </a:cubicBezTo>
                      <a:cubicBezTo>
                        <a:pt x="7" y="37"/>
                        <a:pt x="7" y="37"/>
                        <a:pt x="7" y="37"/>
                      </a:cubicBezTo>
                      <a:lnTo>
                        <a:pt x="6" y="38"/>
                      </a:ln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14" name="Freeform 342">
                  <a:extLst>
                    <a:ext uri="{FF2B5EF4-FFF2-40B4-BE49-F238E27FC236}">
                      <a16:creationId xmlns:a16="http://schemas.microsoft.com/office/drawing/2014/main" id="{F2CC1095-D8FB-2E45-94F3-AB78A76BCE75}"/>
                    </a:ext>
                  </a:extLst>
                </p:cNvPr>
                <p:cNvSpPr>
                  <a:spLocks/>
                </p:cNvSpPr>
                <p:nvPr/>
              </p:nvSpPr>
              <p:spPr bwMode="auto">
                <a:xfrm>
                  <a:off x="6056313" y="2278176"/>
                  <a:ext cx="195263" cy="160338"/>
                </a:xfrm>
                <a:custGeom>
                  <a:avLst/>
                  <a:gdLst>
                    <a:gd name="T0" fmla="*/ 2 w 88"/>
                    <a:gd name="T1" fmla="*/ 15 h 72"/>
                    <a:gd name="T2" fmla="*/ 1 w 88"/>
                    <a:gd name="T3" fmla="*/ 25 h 72"/>
                    <a:gd name="T4" fmla="*/ 2 w 88"/>
                    <a:gd name="T5" fmla="*/ 29 h 72"/>
                    <a:gd name="T6" fmla="*/ 4 w 88"/>
                    <a:gd name="T7" fmla="*/ 33 h 72"/>
                    <a:gd name="T8" fmla="*/ 5 w 88"/>
                    <a:gd name="T9" fmla="*/ 38 h 72"/>
                    <a:gd name="T10" fmla="*/ 8 w 88"/>
                    <a:gd name="T11" fmla="*/ 45 h 72"/>
                    <a:gd name="T12" fmla="*/ 8 w 88"/>
                    <a:gd name="T13" fmla="*/ 49 h 72"/>
                    <a:gd name="T14" fmla="*/ 13 w 88"/>
                    <a:gd name="T15" fmla="*/ 52 h 72"/>
                    <a:gd name="T16" fmla="*/ 19 w 88"/>
                    <a:gd name="T17" fmla="*/ 56 h 72"/>
                    <a:gd name="T18" fmla="*/ 24 w 88"/>
                    <a:gd name="T19" fmla="*/ 59 h 72"/>
                    <a:gd name="T20" fmla="*/ 29 w 88"/>
                    <a:gd name="T21" fmla="*/ 58 h 72"/>
                    <a:gd name="T22" fmla="*/ 32 w 88"/>
                    <a:gd name="T23" fmla="*/ 61 h 72"/>
                    <a:gd name="T24" fmla="*/ 38 w 88"/>
                    <a:gd name="T25" fmla="*/ 63 h 72"/>
                    <a:gd name="T26" fmla="*/ 42 w 88"/>
                    <a:gd name="T27" fmla="*/ 68 h 72"/>
                    <a:gd name="T28" fmla="*/ 47 w 88"/>
                    <a:gd name="T29" fmla="*/ 67 h 72"/>
                    <a:gd name="T30" fmla="*/ 55 w 88"/>
                    <a:gd name="T31" fmla="*/ 68 h 72"/>
                    <a:gd name="T32" fmla="*/ 62 w 88"/>
                    <a:gd name="T33" fmla="*/ 69 h 72"/>
                    <a:gd name="T34" fmla="*/ 70 w 88"/>
                    <a:gd name="T35" fmla="*/ 71 h 72"/>
                    <a:gd name="T36" fmla="*/ 75 w 88"/>
                    <a:gd name="T37" fmla="*/ 72 h 72"/>
                    <a:gd name="T38" fmla="*/ 75 w 88"/>
                    <a:gd name="T39" fmla="*/ 66 h 72"/>
                    <a:gd name="T40" fmla="*/ 83 w 88"/>
                    <a:gd name="T41" fmla="*/ 57 h 72"/>
                    <a:gd name="T42" fmla="*/ 87 w 88"/>
                    <a:gd name="T43" fmla="*/ 54 h 72"/>
                    <a:gd name="T44" fmla="*/ 84 w 88"/>
                    <a:gd name="T45" fmla="*/ 45 h 72"/>
                    <a:gd name="T46" fmla="*/ 83 w 88"/>
                    <a:gd name="T47" fmla="*/ 37 h 72"/>
                    <a:gd name="T48" fmla="*/ 80 w 88"/>
                    <a:gd name="T49" fmla="*/ 32 h 72"/>
                    <a:gd name="T50" fmla="*/ 85 w 88"/>
                    <a:gd name="T51" fmla="*/ 28 h 72"/>
                    <a:gd name="T52" fmla="*/ 85 w 88"/>
                    <a:gd name="T53" fmla="*/ 20 h 72"/>
                    <a:gd name="T54" fmla="*/ 84 w 88"/>
                    <a:gd name="T55" fmla="*/ 13 h 72"/>
                    <a:gd name="T56" fmla="*/ 76 w 88"/>
                    <a:gd name="T57" fmla="*/ 8 h 72"/>
                    <a:gd name="T58" fmla="*/ 76 w 88"/>
                    <a:gd name="T59" fmla="*/ 7 h 72"/>
                    <a:gd name="T60" fmla="*/ 52 w 88"/>
                    <a:gd name="T61" fmla="*/ 6 h 72"/>
                    <a:gd name="T62" fmla="*/ 48 w 88"/>
                    <a:gd name="T63" fmla="*/ 5 h 72"/>
                    <a:gd name="T64" fmla="*/ 43 w 88"/>
                    <a:gd name="T65" fmla="*/ 7 h 72"/>
                    <a:gd name="T66" fmla="*/ 38 w 88"/>
                    <a:gd name="T67" fmla="*/ 2 h 72"/>
                    <a:gd name="T68" fmla="*/ 18 w 88"/>
                    <a:gd name="T69" fmla="*/ 7 h 72"/>
                    <a:gd name="T70" fmla="*/ 4 w 88"/>
                    <a:gd name="T71" fmla="*/ 12 h 72"/>
                    <a:gd name="T72" fmla="*/ 2 w 88"/>
                    <a:gd name="T73" fmla="*/ 14 h 72"/>
                    <a:gd name="T74" fmla="*/ 2 w 88"/>
                    <a:gd name="T75" fmla="*/ 1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8" h="72">
                      <a:moveTo>
                        <a:pt x="2" y="15"/>
                      </a:moveTo>
                      <a:cubicBezTo>
                        <a:pt x="2" y="17"/>
                        <a:pt x="3" y="23"/>
                        <a:pt x="1" y="25"/>
                      </a:cubicBezTo>
                      <a:cubicBezTo>
                        <a:pt x="0" y="27"/>
                        <a:pt x="1" y="28"/>
                        <a:pt x="2" y="29"/>
                      </a:cubicBezTo>
                      <a:cubicBezTo>
                        <a:pt x="4" y="29"/>
                        <a:pt x="4" y="31"/>
                        <a:pt x="4" y="33"/>
                      </a:cubicBezTo>
                      <a:cubicBezTo>
                        <a:pt x="4" y="35"/>
                        <a:pt x="5" y="34"/>
                        <a:pt x="5" y="38"/>
                      </a:cubicBezTo>
                      <a:cubicBezTo>
                        <a:pt x="6" y="41"/>
                        <a:pt x="6" y="44"/>
                        <a:pt x="8" y="45"/>
                      </a:cubicBezTo>
                      <a:cubicBezTo>
                        <a:pt x="9" y="46"/>
                        <a:pt x="8" y="48"/>
                        <a:pt x="8" y="49"/>
                      </a:cubicBezTo>
                      <a:cubicBezTo>
                        <a:pt x="10" y="50"/>
                        <a:pt x="11" y="52"/>
                        <a:pt x="13" y="52"/>
                      </a:cubicBezTo>
                      <a:cubicBezTo>
                        <a:pt x="17" y="54"/>
                        <a:pt x="19" y="55"/>
                        <a:pt x="19" y="56"/>
                      </a:cubicBezTo>
                      <a:cubicBezTo>
                        <a:pt x="19" y="58"/>
                        <a:pt x="23" y="61"/>
                        <a:pt x="24" y="59"/>
                      </a:cubicBezTo>
                      <a:cubicBezTo>
                        <a:pt x="25" y="56"/>
                        <a:pt x="27" y="58"/>
                        <a:pt x="29" y="58"/>
                      </a:cubicBezTo>
                      <a:cubicBezTo>
                        <a:pt x="31" y="58"/>
                        <a:pt x="31" y="60"/>
                        <a:pt x="32" y="61"/>
                      </a:cubicBezTo>
                      <a:cubicBezTo>
                        <a:pt x="32" y="62"/>
                        <a:pt x="36" y="62"/>
                        <a:pt x="38" y="63"/>
                      </a:cubicBezTo>
                      <a:cubicBezTo>
                        <a:pt x="39" y="63"/>
                        <a:pt x="40" y="67"/>
                        <a:pt x="42" y="68"/>
                      </a:cubicBezTo>
                      <a:cubicBezTo>
                        <a:pt x="44" y="69"/>
                        <a:pt x="46" y="66"/>
                        <a:pt x="47" y="67"/>
                      </a:cubicBezTo>
                      <a:cubicBezTo>
                        <a:pt x="49" y="68"/>
                        <a:pt x="53" y="69"/>
                        <a:pt x="55" y="68"/>
                      </a:cubicBezTo>
                      <a:cubicBezTo>
                        <a:pt x="57" y="67"/>
                        <a:pt x="59" y="69"/>
                        <a:pt x="62" y="69"/>
                      </a:cubicBezTo>
                      <a:cubicBezTo>
                        <a:pt x="65" y="69"/>
                        <a:pt x="69" y="70"/>
                        <a:pt x="70" y="71"/>
                      </a:cubicBezTo>
                      <a:cubicBezTo>
                        <a:pt x="70" y="71"/>
                        <a:pt x="73" y="72"/>
                        <a:pt x="75" y="72"/>
                      </a:cubicBezTo>
                      <a:cubicBezTo>
                        <a:pt x="76" y="71"/>
                        <a:pt x="75" y="67"/>
                        <a:pt x="75" y="66"/>
                      </a:cubicBezTo>
                      <a:cubicBezTo>
                        <a:pt x="75" y="65"/>
                        <a:pt x="82" y="59"/>
                        <a:pt x="83" y="57"/>
                      </a:cubicBezTo>
                      <a:cubicBezTo>
                        <a:pt x="85" y="56"/>
                        <a:pt x="86" y="56"/>
                        <a:pt x="87" y="54"/>
                      </a:cubicBezTo>
                      <a:cubicBezTo>
                        <a:pt x="88" y="52"/>
                        <a:pt x="85" y="46"/>
                        <a:pt x="84" y="45"/>
                      </a:cubicBezTo>
                      <a:cubicBezTo>
                        <a:pt x="83" y="44"/>
                        <a:pt x="82" y="39"/>
                        <a:pt x="83" y="37"/>
                      </a:cubicBezTo>
                      <a:cubicBezTo>
                        <a:pt x="84" y="35"/>
                        <a:pt x="80" y="34"/>
                        <a:pt x="80" y="32"/>
                      </a:cubicBezTo>
                      <a:cubicBezTo>
                        <a:pt x="80" y="31"/>
                        <a:pt x="84" y="29"/>
                        <a:pt x="85" y="28"/>
                      </a:cubicBezTo>
                      <a:cubicBezTo>
                        <a:pt x="87" y="27"/>
                        <a:pt x="87" y="21"/>
                        <a:pt x="85" y="20"/>
                      </a:cubicBezTo>
                      <a:cubicBezTo>
                        <a:pt x="83" y="18"/>
                        <a:pt x="82" y="16"/>
                        <a:pt x="84" y="13"/>
                      </a:cubicBezTo>
                      <a:cubicBezTo>
                        <a:pt x="85" y="10"/>
                        <a:pt x="77" y="8"/>
                        <a:pt x="76" y="8"/>
                      </a:cubicBezTo>
                      <a:cubicBezTo>
                        <a:pt x="76" y="8"/>
                        <a:pt x="76" y="8"/>
                        <a:pt x="76" y="7"/>
                      </a:cubicBezTo>
                      <a:cubicBezTo>
                        <a:pt x="70" y="9"/>
                        <a:pt x="54" y="7"/>
                        <a:pt x="52" y="6"/>
                      </a:cubicBezTo>
                      <a:cubicBezTo>
                        <a:pt x="52" y="6"/>
                        <a:pt x="49" y="5"/>
                        <a:pt x="48" y="5"/>
                      </a:cubicBezTo>
                      <a:cubicBezTo>
                        <a:pt x="47" y="6"/>
                        <a:pt x="45" y="7"/>
                        <a:pt x="43" y="7"/>
                      </a:cubicBezTo>
                      <a:cubicBezTo>
                        <a:pt x="39" y="7"/>
                        <a:pt x="39" y="3"/>
                        <a:pt x="38" y="2"/>
                      </a:cubicBezTo>
                      <a:cubicBezTo>
                        <a:pt x="38" y="0"/>
                        <a:pt x="23" y="3"/>
                        <a:pt x="18" y="7"/>
                      </a:cubicBezTo>
                      <a:cubicBezTo>
                        <a:pt x="14" y="11"/>
                        <a:pt x="5" y="10"/>
                        <a:pt x="4" y="12"/>
                      </a:cubicBezTo>
                      <a:cubicBezTo>
                        <a:pt x="4" y="14"/>
                        <a:pt x="3" y="15"/>
                        <a:pt x="2" y="14"/>
                      </a:cubicBezTo>
                      <a:cubicBezTo>
                        <a:pt x="2" y="15"/>
                        <a:pt x="2" y="15"/>
                        <a:pt x="2" y="15"/>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15" name="Freeform 344">
                  <a:extLst>
                    <a:ext uri="{FF2B5EF4-FFF2-40B4-BE49-F238E27FC236}">
                      <a16:creationId xmlns:a16="http://schemas.microsoft.com/office/drawing/2014/main" id="{38E92AAC-7EAC-2145-9414-CE63717CA7AB}"/>
                    </a:ext>
                  </a:extLst>
                </p:cNvPr>
                <p:cNvSpPr>
                  <a:spLocks/>
                </p:cNvSpPr>
                <p:nvPr/>
              </p:nvSpPr>
              <p:spPr bwMode="auto">
                <a:xfrm>
                  <a:off x="6096000" y="2449626"/>
                  <a:ext cx="131763" cy="74613"/>
                </a:xfrm>
                <a:custGeom>
                  <a:avLst/>
                  <a:gdLst>
                    <a:gd name="T0" fmla="*/ 57 w 59"/>
                    <a:gd name="T1" fmla="*/ 6 h 34"/>
                    <a:gd name="T2" fmla="*/ 55 w 59"/>
                    <a:gd name="T3" fmla="*/ 5 h 34"/>
                    <a:gd name="T4" fmla="*/ 49 w 59"/>
                    <a:gd name="T5" fmla="*/ 3 h 34"/>
                    <a:gd name="T6" fmla="*/ 41 w 59"/>
                    <a:gd name="T7" fmla="*/ 0 h 34"/>
                    <a:gd name="T8" fmla="*/ 32 w 59"/>
                    <a:gd name="T9" fmla="*/ 6 h 34"/>
                    <a:gd name="T10" fmla="*/ 23 w 59"/>
                    <a:gd name="T11" fmla="*/ 9 h 34"/>
                    <a:gd name="T12" fmla="*/ 10 w 59"/>
                    <a:gd name="T13" fmla="*/ 9 h 34"/>
                    <a:gd name="T14" fmla="*/ 9 w 59"/>
                    <a:gd name="T15" fmla="*/ 7 h 34"/>
                    <a:gd name="T16" fmla="*/ 8 w 59"/>
                    <a:gd name="T17" fmla="*/ 10 h 34"/>
                    <a:gd name="T18" fmla="*/ 4 w 59"/>
                    <a:gd name="T19" fmla="*/ 12 h 34"/>
                    <a:gd name="T20" fmla="*/ 3 w 59"/>
                    <a:gd name="T21" fmla="*/ 16 h 34"/>
                    <a:gd name="T22" fmla="*/ 1 w 59"/>
                    <a:gd name="T23" fmla="*/ 20 h 34"/>
                    <a:gd name="T24" fmla="*/ 0 w 59"/>
                    <a:gd name="T25" fmla="*/ 22 h 34"/>
                    <a:gd name="T26" fmla="*/ 2 w 59"/>
                    <a:gd name="T27" fmla="*/ 25 h 34"/>
                    <a:gd name="T28" fmla="*/ 2 w 59"/>
                    <a:gd name="T29" fmla="*/ 25 h 34"/>
                    <a:gd name="T30" fmla="*/ 9 w 59"/>
                    <a:gd name="T31" fmla="*/ 31 h 34"/>
                    <a:gd name="T32" fmla="*/ 19 w 59"/>
                    <a:gd name="T33" fmla="*/ 33 h 34"/>
                    <a:gd name="T34" fmla="*/ 31 w 59"/>
                    <a:gd name="T35" fmla="*/ 29 h 34"/>
                    <a:gd name="T36" fmla="*/ 35 w 59"/>
                    <a:gd name="T37" fmla="*/ 30 h 34"/>
                    <a:gd name="T38" fmla="*/ 38 w 59"/>
                    <a:gd name="T39" fmla="*/ 31 h 34"/>
                    <a:gd name="T40" fmla="*/ 43 w 59"/>
                    <a:gd name="T41" fmla="*/ 27 h 34"/>
                    <a:gd name="T42" fmla="*/ 52 w 59"/>
                    <a:gd name="T43" fmla="*/ 13 h 34"/>
                    <a:gd name="T44" fmla="*/ 58 w 59"/>
                    <a:gd name="T45" fmla="*/ 9 h 34"/>
                    <a:gd name="T46" fmla="*/ 57 w 59"/>
                    <a:gd name="T47" fmla="*/ 6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9" h="34">
                      <a:moveTo>
                        <a:pt x="57" y="6"/>
                      </a:moveTo>
                      <a:cubicBezTo>
                        <a:pt x="56" y="6"/>
                        <a:pt x="56" y="6"/>
                        <a:pt x="55" y="5"/>
                      </a:cubicBezTo>
                      <a:cubicBezTo>
                        <a:pt x="52" y="5"/>
                        <a:pt x="50" y="4"/>
                        <a:pt x="49" y="3"/>
                      </a:cubicBezTo>
                      <a:cubicBezTo>
                        <a:pt x="48" y="2"/>
                        <a:pt x="42" y="1"/>
                        <a:pt x="41" y="0"/>
                      </a:cubicBezTo>
                      <a:cubicBezTo>
                        <a:pt x="40" y="0"/>
                        <a:pt x="34" y="6"/>
                        <a:pt x="32" y="6"/>
                      </a:cubicBezTo>
                      <a:cubicBezTo>
                        <a:pt x="30" y="6"/>
                        <a:pt x="23" y="7"/>
                        <a:pt x="23" y="9"/>
                      </a:cubicBezTo>
                      <a:cubicBezTo>
                        <a:pt x="23" y="11"/>
                        <a:pt x="13" y="11"/>
                        <a:pt x="10" y="9"/>
                      </a:cubicBezTo>
                      <a:cubicBezTo>
                        <a:pt x="10" y="8"/>
                        <a:pt x="9" y="8"/>
                        <a:pt x="9" y="7"/>
                      </a:cubicBezTo>
                      <a:cubicBezTo>
                        <a:pt x="8" y="8"/>
                        <a:pt x="8" y="9"/>
                        <a:pt x="8" y="10"/>
                      </a:cubicBezTo>
                      <a:cubicBezTo>
                        <a:pt x="8" y="12"/>
                        <a:pt x="6" y="12"/>
                        <a:pt x="4" y="12"/>
                      </a:cubicBezTo>
                      <a:cubicBezTo>
                        <a:pt x="2" y="12"/>
                        <a:pt x="4" y="14"/>
                        <a:pt x="3" y="16"/>
                      </a:cubicBezTo>
                      <a:cubicBezTo>
                        <a:pt x="2" y="17"/>
                        <a:pt x="3" y="19"/>
                        <a:pt x="1" y="20"/>
                      </a:cubicBezTo>
                      <a:cubicBezTo>
                        <a:pt x="0" y="20"/>
                        <a:pt x="0" y="21"/>
                        <a:pt x="0" y="22"/>
                      </a:cubicBezTo>
                      <a:cubicBezTo>
                        <a:pt x="0" y="22"/>
                        <a:pt x="2" y="25"/>
                        <a:pt x="2" y="25"/>
                      </a:cubicBezTo>
                      <a:cubicBezTo>
                        <a:pt x="2" y="25"/>
                        <a:pt x="2" y="25"/>
                        <a:pt x="2" y="25"/>
                      </a:cubicBezTo>
                      <a:cubicBezTo>
                        <a:pt x="4" y="27"/>
                        <a:pt x="8" y="29"/>
                        <a:pt x="9" y="31"/>
                      </a:cubicBezTo>
                      <a:cubicBezTo>
                        <a:pt x="11" y="33"/>
                        <a:pt x="16" y="34"/>
                        <a:pt x="19" y="33"/>
                      </a:cubicBezTo>
                      <a:cubicBezTo>
                        <a:pt x="21" y="33"/>
                        <a:pt x="31" y="29"/>
                        <a:pt x="31" y="29"/>
                      </a:cubicBezTo>
                      <a:cubicBezTo>
                        <a:pt x="31" y="29"/>
                        <a:pt x="34" y="30"/>
                        <a:pt x="35" y="30"/>
                      </a:cubicBezTo>
                      <a:cubicBezTo>
                        <a:pt x="36" y="31"/>
                        <a:pt x="37" y="31"/>
                        <a:pt x="38" y="31"/>
                      </a:cubicBezTo>
                      <a:cubicBezTo>
                        <a:pt x="39" y="30"/>
                        <a:pt x="41" y="29"/>
                        <a:pt x="43" y="27"/>
                      </a:cubicBezTo>
                      <a:cubicBezTo>
                        <a:pt x="46" y="24"/>
                        <a:pt x="50" y="14"/>
                        <a:pt x="52" y="13"/>
                      </a:cubicBezTo>
                      <a:cubicBezTo>
                        <a:pt x="53" y="12"/>
                        <a:pt x="56" y="11"/>
                        <a:pt x="58" y="9"/>
                      </a:cubicBezTo>
                      <a:cubicBezTo>
                        <a:pt x="59" y="8"/>
                        <a:pt x="59" y="7"/>
                        <a:pt x="57" y="6"/>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16" name="Freeform 350">
                  <a:extLst>
                    <a:ext uri="{FF2B5EF4-FFF2-40B4-BE49-F238E27FC236}">
                      <a16:creationId xmlns:a16="http://schemas.microsoft.com/office/drawing/2014/main" id="{2123172C-EAF1-CC45-8E95-9339174045F0}"/>
                    </a:ext>
                  </a:extLst>
                </p:cNvPr>
                <p:cNvSpPr>
                  <a:spLocks/>
                </p:cNvSpPr>
                <p:nvPr/>
              </p:nvSpPr>
              <p:spPr bwMode="auto">
                <a:xfrm>
                  <a:off x="6178550" y="2459151"/>
                  <a:ext cx="184150" cy="119063"/>
                </a:xfrm>
                <a:custGeom>
                  <a:avLst/>
                  <a:gdLst>
                    <a:gd name="T0" fmla="*/ 74 w 83"/>
                    <a:gd name="T1" fmla="*/ 36 h 54"/>
                    <a:gd name="T2" fmla="*/ 71 w 83"/>
                    <a:gd name="T3" fmla="*/ 34 h 54"/>
                    <a:gd name="T4" fmla="*/ 71 w 83"/>
                    <a:gd name="T5" fmla="*/ 33 h 54"/>
                    <a:gd name="T6" fmla="*/ 70 w 83"/>
                    <a:gd name="T7" fmla="*/ 23 h 54"/>
                    <a:gd name="T8" fmla="*/ 64 w 83"/>
                    <a:gd name="T9" fmla="*/ 10 h 54"/>
                    <a:gd name="T10" fmla="*/ 58 w 83"/>
                    <a:gd name="T11" fmla="*/ 0 h 54"/>
                    <a:gd name="T12" fmla="*/ 53 w 83"/>
                    <a:gd name="T13" fmla="*/ 2 h 54"/>
                    <a:gd name="T14" fmla="*/ 48 w 83"/>
                    <a:gd name="T15" fmla="*/ 5 h 54"/>
                    <a:gd name="T16" fmla="*/ 44 w 83"/>
                    <a:gd name="T17" fmla="*/ 5 h 54"/>
                    <a:gd name="T18" fmla="*/ 40 w 83"/>
                    <a:gd name="T19" fmla="*/ 6 h 54"/>
                    <a:gd name="T20" fmla="*/ 34 w 83"/>
                    <a:gd name="T21" fmla="*/ 5 h 54"/>
                    <a:gd name="T22" fmla="*/ 25 w 83"/>
                    <a:gd name="T23" fmla="*/ 3 h 54"/>
                    <a:gd name="T24" fmla="*/ 21 w 83"/>
                    <a:gd name="T25" fmla="*/ 3 h 54"/>
                    <a:gd name="T26" fmla="*/ 21 w 83"/>
                    <a:gd name="T27" fmla="*/ 5 h 54"/>
                    <a:gd name="T28" fmla="*/ 15 w 83"/>
                    <a:gd name="T29" fmla="*/ 9 h 54"/>
                    <a:gd name="T30" fmla="*/ 6 w 83"/>
                    <a:gd name="T31" fmla="*/ 23 h 54"/>
                    <a:gd name="T32" fmla="*/ 1 w 83"/>
                    <a:gd name="T33" fmla="*/ 27 h 54"/>
                    <a:gd name="T34" fmla="*/ 4 w 83"/>
                    <a:gd name="T35" fmla="*/ 33 h 54"/>
                    <a:gd name="T36" fmla="*/ 7 w 83"/>
                    <a:gd name="T37" fmla="*/ 36 h 54"/>
                    <a:gd name="T38" fmla="*/ 8 w 83"/>
                    <a:gd name="T39" fmla="*/ 41 h 54"/>
                    <a:gd name="T40" fmla="*/ 18 w 83"/>
                    <a:gd name="T41" fmla="*/ 45 h 54"/>
                    <a:gd name="T42" fmla="*/ 19 w 83"/>
                    <a:gd name="T43" fmla="*/ 48 h 54"/>
                    <a:gd name="T44" fmla="*/ 24 w 83"/>
                    <a:gd name="T45" fmla="*/ 52 h 54"/>
                    <a:gd name="T46" fmla="*/ 34 w 83"/>
                    <a:gd name="T47" fmla="*/ 53 h 54"/>
                    <a:gd name="T48" fmla="*/ 43 w 83"/>
                    <a:gd name="T49" fmla="*/ 53 h 54"/>
                    <a:gd name="T50" fmla="*/ 50 w 83"/>
                    <a:gd name="T51" fmla="*/ 51 h 54"/>
                    <a:gd name="T52" fmla="*/ 61 w 83"/>
                    <a:gd name="T53" fmla="*/ 49 h 54"/>
                    <a:gd name="T54" fmla="*/ 68 w 83"/>
                    <a:gd name="T55" fmla="*/ 51 h 54"/>
                    <a:gd name="T56" fmla="*/ 73 w 83"/>
                    <a:gd name="T57" fmla="*/ 54 h 54"/>
                    <a:gd name="T58" fmla="*/ 73 w 83"/>
                    <a:gd name="T59" fmla="*/ 49 h 54"/>
                    <a:gd name="T60" fmla="*/ 78 w 83"/>
                    <a:gd name="T61" fmla="*/ 41 h 54"/>
                    <a:gd name="T62" fmla="*/ 83 w 83"/>
                    <a:gd name="T63" fmla="*/ 36 h 54"/>
                    <a:gd name="T64" fmla="*/ 83 w 83"/>
                    <a:gd name="T65" fmla="*/ 36 h 54"/>
                    <a:gd name="T66" fmla="*/ 80 w 83"/>
                    <a:gd name="T67" fmla="*/ 34 h 54"/>
                    <a:gd name="T68" fmla="*/ 74 w 83"/>
                    <a:gd name="T69" fmla="*/ 36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3" h="54">
                      <a:moveTo>
                        <a:pt x="74" y="36"/>
                      </a:moveTo>
                      <a:cubicBezTo>
                        <a:pt x="73" y="36"/>
                        <a:pt x="70" y="35"/>
                        <a:pt x="71" y="34"/>
                      </a:cubicBezTo>
                      <a:cubicBezTo>
                        <a:pt x="71" y="34"/>
                        <a:pt x="71" y="33"/>
                        <a:pt x="71" y="33"/>
                      </a:cubicBezTo>
                      <a:cubicBezTo>
                        <a:pt x="69" y="31"/>
                        <a:pt x="68" y="25"/>
                        <a:pt x="70" y="23"/>
                      </a:cubicBezTo>
                      <a:cubicBezTo>
                        <a:pt x="72" y="21"/>
                        <a:pt x="66" y="13"/>
                        <a:pt x="64" y="10"/>
                      </a:cubicBezTo>
                      <a:cubicBezTo>
                        <a:pt x="63" y="9"/>
                        <a:pt x="60" y="4"/>
                        <a:pt x="58" y="0"/>
                      </a:cubicBezTo>
                      <a:cubicBezTo>
                        <a:pt x="56" y="1"/>
                        <a:pt x="54" y="1"/>
                        <a:pt x="53" y="2"/>
                      </a:cubicBezTo>
                      <a:cubicBezTo>
                        <a:pt x="53" y="3"/>
                        <a:pt x="50" y="5"/>
                        <a:pt x="48" y="5"/>
                      </a:cubicBezTo>
                      <a:cubicBezTo>
                        <a:pt x="47" y="5"/>
                        <a:pt x="45" y="4"/>
                        <a:pt x="44" y="5"/>
                      </a:cubicBezTo>
                      <a:cubicBezTo>
                        <a:pt x="42" y="7"/>
                        <a:pt x="40" y="7"/>
                        <a:pt x="40" y="6"/>
                      </a:cubicBezTo>
                      <a:cubicBezTo>
                        <a:pt x="39" y="6"/>
                        <a:pt x="36" y="5"/>
                        <a:pt x="34" y="5"/>
                      </a:cubicBezTo>
                      <a:cubicBezTo>
                        <a:pt x="32" y="5"/>
                        <a:pt x="26" y="3"/>
                        <a:pt x="25" y="3"/>
                      </a:cubicBezTo>
                      <a:cubicBezTo>
                        <a:pt x="24" y="3"/>
                        <a:pt x="23" y="3"/>
                        <a:pt x="21" y="3"/>
                      </a:cubicBezTo>
                      <a:cubicBezTo>
                        <a:pt x="22" y="4"/>
                        <a:pt x="22" y="5"/>
                        <a:pt x="21" y="5"/>
                      </a:cubicBezTo>
                      <a:cubicBezTo>
                        <a:pt x="19" y="7"/>
                        <a:pt x="16" y="8"/>
                        <a:pt x="15" y="9"/>
                      </a:cubicBezTo>
                      <a:cubicBezTo>
                        <a:pt x="13" y="10"/>
                        <a:pt x="9" y="20"/>
                        <a:pt x="6" y="23"/>
                      </a:cubicBezTo>
                      <a:cubicBezTo>
                        <a:pt x="3" y="26"/>
                        <a:pt x="1" y="26"/>
                        <a:pt x="1" y="27"/>
                      </a:cubicBezTo>
                      <a:cubicBezTo>
                        <a:pt x="0" y="28"/>
                        <a:pt x="4" y="31"/>
                        <a:pt x="4" y="33"/>
                      </a:cubicBezTo>
                      <a:cubicBezTo>
                        <a:pt x="4" y="34"/>
                        <a:pt x="5" y="36"/>
                        <a:pt x="7" y="36"/>
                      </a:cubicBezTo>
                      <a:cubicBezTo>
                        <a:pt x="9" y="36"/>
                        <a:pt x="7" y="41"/>
                        <a:pt x="8" y="41"/>
                      </a:cubicBezTo>
                      <a:cubicBezTo>
                        <a:pt x="9" y="42"/>
                        <a:pt x="18" y="42"/>
                        <a:pt x="18" y="45"/>
                      </a:cubicBezTo>
                      <a:cubicBezTo>
                        <a:pt x="18" y="46"/>
                        <a:pt x="19" y="47"/>
                        <a:pt x="19" y="48"/>
                      </a:cubicBezTo>
                      <a:cubicBezTo>
                        <a:pt x="21" y="49"/>
                        <a:pt x="23" y="52"/>
                        <a:pt x="24" y="52"/>
                      </a:cubicBezTo>
                      <a:cubicBezTo>
                        <a:pt x="25" y="52"/>
                        <a:pt x="32" y="53"/>
                        <a:pt x="34" y="53"/>
                      </a:cubicBezTo>
                      <a:cubicBezTo>
                        <a:pt x="35" y="53"/>
                        <a:pt x="41" y="53"/>
                        <a:pt x="43" y="53"/>
                      </a:cubicBezTo>
                      <a:cubicBezTo>
                        <a:pt x="46" y="54"/>
                        <a:pt x="48" y="53"/>
                        <a:pt x="50" y="51"/>
                      </a:cubicBezTo>
                      <a:cubicBezTo>
                        <a:pt x="52" y="49"/>
                        <a:pt x="58" y="48"/>
                        <a:pt x="61" y="49"/>
                      </a:cubicBezTo>
                      <a:cubicBezTo>
                        <a:pt x="63" y="49"/>
                        <a:pt x="67" y="50"/>
                        <a:pt x="68" y="51"/>
                      </a:cubicBezTo>
                      <a:cubicBezTo>
                        <a:pt x="68" y="52"/>
                        <a:pt x="71" y="53"/>
                        <a:pt x="73" y="54"/>
                      </a:cubicBezTo>
                      <a:cubicBezTo>
                        <a:pt x="74" y="52"/>
                        <a:pt x="73" y="50"/>
                        <a:pt x="73" y="49"/>
                      </a:cubicBezTo>
                      <a:cubicBezTo>
                        <a:pt x="74" y="46"/>
                        <a:pt x="75" y="42"/>
                        <a:pt x="78" y="41"/>
                      </a:cubicBezTo>
                      <a:cubicBezTo>
                        <a:pt x="81" y="41"/>
                        <a:pt x="83" y="41"/>
                        <a:pt x="83" y="36"/>
                      </a:cubicBezTo>
                      <a:cubicBezTo>
                        <a:pt x="83" y="36"/>
                        <a:pt x="83" y="36"/>
                        <a:pt x="83" y="36"/>
                      </a:cubicBezTo>
                      <a:cubicBezTo>
                        <a:pt x="81" y="35"/>
                        <a:pt x="80" y="34"/>
                        <a:pt x="80" y="34"/>
                      </a:cubicBezTo>
                      <a:cubicBezTo>
                        <a:pt x="78" y="34"/>
                        <a:pt x="75" y="36"/>
                        <a:pt x="74" y="36"/>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17" name="Freeform 353">
                  <a:extLst>
                    <a:ext uri="{FF2B5EF4-FFF2-40B4-BE49-F238E27FC236}">
                      <a16:creationId xmlns:a16="http://schemas.microsoft.com/office/drawing/2014/main" id="{9606C757-C1BD-6B45-A151-E7DE34010317}"/>
                    </a:ext>
                  </a:extLst>
                </p:cNvPr>
                <p:cNvSpPr>
                  <a:spLocks/>
                </p:cNvSpPr>
                <p:nvPr/>
              </p:nvSpPr>
              <p:spPr bwMode="auto">
                <a:xfrm>
                  <a:off x="5895975" y="2282939"/>
                  <a:ext cx="180975" cy="206375"/>
                </a:xfrm>
                <a:custGeom>
                  <a:avLst/>
                  <a:gdLst>
                    <a:gd name="T0" fmla="*/ 10 w 82"/>
                    <a:gd name="T1" fmla="*/ 24 h 93"/>
                    <a:gd name="T2" fmla="*/ 6 w 82"/>
                    <a:gd name="T3" fmla="*/ 28 h 93"/>
                    <a:gd name="T4" fmla="*/ 9 w 82"/>
                    <a:gd name="T5" fmla="*/ 33 h 93"/>
                    <a:gd name="T6" fmla="*/ 7 w 82"/>
                    <a:gd name="T7" fmla="*/ 36 h 93"/>
                    <a:gd name="T8" fmla="*/ 2 w 82"/>
                    <a:gd name="T9" fmla="*/ 38 h 93"/>
                    <a:gd name="T10" fmla="*/ 1 w 82"/>
                    <a:gd name="T11" fmla="*/ 43 h 93"/>
                    <a:gd name="T12" fmla="*/ 0 w 82"/>
                    <a:gd name="T13" fmla="*/ 50 h 93"/>
                    <a:gd name="T14" fmla="*/ 3 w 82"/>
                    <a:gd name="T15" fmla="*/ 56 h 93"/>
                    <a:gd name="T16" fmla="*/ 1 w 82"/>
                    <a:gd name="T17" fmla="*/ 59 h 93"/>
                    <a:gd name="T18" fmla="*/ 4 w 82"/>
                    <a:gd name="T19" fmla="*/ 67 h 93"/>
                    <a:gd name="T20" fmla="*/ 6 w 82"/>
                    <a:gd name="T21" fmla="*/ 68 h 93"/>
                    <a:gd name="T22" fmla="*/ 12 w 82"/>
                    <a:gd name="T23" fmla="*/ 71 h 93"/>
                    <a:gd name="T24" fmla="*/ 16 w 82"/>
                    <a:gd name="T25" fmla="*/ 72 h 93"/>
                    <a:gd name="T26" fmla="*/ 18 w 82"/>
                    <a:gd name="T27" fmla="*/ 75 h 93"/>
                    <a:gd name="T28" fmla="*/ 15 w 82"/>
                    <a:gd name="T29" fmla="*/ 83 h 93"/>
                    <a:gd name="T30" fmla="*/ 14 w 82"/>
                    <a:gd name="T31" fmla="*/ 88 h 93"/>
                    <a:gd name="T32" fmla="*/ 22 w 82"/>
                    <a:gd name="T33" fmla="*/ 88 h 93"/>
                    <a:gd name="T34" fmla="*/ 28 w 82"/>
                    <a:gd name="T35" fmla="*/ 88 h 93"/>
                    <a:gd name="T36" fmla="*/ 33 w 82"/>
                    <a:gd name="T37" fmla="*/ 90 h 93"/>
                    <a:gd name="T38" fmla="*/ 34 w 82"/>
                    <a:gd name="T39" fmla="*/ 89 h 93"/>
                    <a:gd name="T40" fmla="*/ 39 w 82"/>
                    <a:gd name="T41" fmla="*/ 90 h 93"/>
                    <a:gd name="T42" fmla="*/ 45 w 82"/>
                    <a:gd name="T43" fmla="*/ 90 h 93"/>
                    <a:gd name="T44" fmla="*/ 50 w 82"/>
                    <a:gd name="T45" fmla="*/ 89 h 93"/>
                    <a:gd name="T46" fmla="*/ 59 w 82"/>
                    <a:gd name="T47" fmla="*/ 87 h 93"/>
                    <a:gd name="T48" fmla="*/ 63 w 82"/>
                    <a:gd name="T49" fmla="*/ 85 h 93"/>
                    <a:gd name="T50" fmla="*/ 67 w 82"/>
                    <a:gd name="T51" fmla="*/ 79 h 93"/>
                    <a:gd name="T52" fmla="*/ 72 w 82"/>
                    <a:gd name="T53" fmla="*/ 75 h 93"/>
                    <a:gd name="T54" fmla="*/ 62 w 82"/>
                    <a:gd name="T55" fmla="*/ 68 h 93"/>
                    <a:gd name="T56" fmla="*/ 59 w 82"/>
                    <a:gd name="T57" fmla="*/ 60 h 93"/>
                    <a:gd name="T58" fmla="*/ 58 w 82"/>
                    <a:gd name="T59" fmla="*/ 55 h 93"/>
                    <a:gd name="T60" fmla="*/ 68 w 82"/>
                    <a:gd name="T61" fmla="*/ 52 h 93"/>
                    <a:gd name="T62" fmla="*/ 76 w 82"/>
                    <a:gd name="T63" fmla="*/ 48 h 93"/>
                    <a:gd name="T64" fmla="*/ 80 w 82"/>
                    <a:gd name="T65" fmla="*/ 48 h 93"/>
                    <a:gd name="T66" fmla="*/ 81 w 82"/>
                    <a:gd name="T67" fmla="*/ 43 h 93"/>
                    <a:gd name="T68" fmla="*/ 78 w 82"/>
                    <a:gd name="T69" fmla="*/ 36 h 93"/>
                    <a:gd name="T70" fmla="*/ 77 w 82"/>
                    <a:gd name="T71" fmla="*/ 31 h 93"/>
                    <a:gd name="T72" fmla="*/ 75 w 82"/>
                    <a:gd name="T73" fmla="*/ 27 h 93"/>
                    <a:gd name="T74" fmla="*/ 74 w 82"/>
                    <a:gd name="T75" fmla="*/ 23 h 93"/>
                    <a:gd name="T76" fmla="*/ 75 w 82"/>
                    <a:gd name="T77" fmla="*/ 13 h 93"/>
                    <a:gd name="T78" fmla="*/ 75 w 82"/>
                    <a:gd name="T79" fmla="*/ 12 h 93"/>
                    <a:gd name="T80" fmla="*/ 74 w 82"/>
                    <a:gd name="T81" fmla="*/ 11 h 93"/>
                    <a:gd name="T82" fmla="*/ 68 w 82"/>
                    <a:gd name="T83" fmla="*/ 8 h 93"/>
                    <a:gd name="T84" fmla="*/ 69 w 82"/>
                    <a:gd name="T85" fmla="*/ 3 h 93"/>
                    <a:gd name="T86" fmla="*/ 61 w 82"/>
                    <a:gd name="T87" fmla="*/ 5 h 93"/>
                    <a:gd name="T88" fmla="*/ 51 w 82"/>
                    <a:gd name="T89" fmla="*/ 11 h 93"/>
                    <a:gd name="T90" fmla="*/ 46 w 82"/>
                    <a:gd name="T91" fmla="*/ 7 h 93"/>
                    <a:gd name="T92" fmla="*/ 43 w 82"/>
                    <a:gd name="T93" fmla="*/ 6 h 93"/>
                    <a:gd name="T94" fmla="*/ 36 w 82"/>
                    <a:gd name="T95" fmla="*/ 3 h 93"/>
                    <a:gd name="T96" fmla="*/ 36 w 82"/>
                    <a:gd name="T97" fmla="*/ 1 h 93"/>
                    <a:gd name="T98" fmla="*/ 32 w 82"/>
                    <a:gd name="T99" fmla="*/ 1 h 93"/>
                    <a:gd name="T100" fmla="*/ 24 w 82"/>
                    <a:gd name="T101" fmla="*/ 0 h 93"/>
                    <a:gd name="T102" fmla="*/ 26 w 82"/>
                    <a:gd name="T103" fmla="*/ 4 h 93"/>
                    <a:gd name="T104" fmla="*/ 28 w 82"/>
                    <a:gd name="T105" fmla="*/ 12 h 93"/>
                    <a:gd name="T106" fmla="*/ 24 w 82"/>
                    <a:gd name="T107" fmla="*/ 16 h 93"/>
                    <a:gd name="T108" fmla="*/ 17 w 82"/>
                    <a:gd name="T109" fmla="*/ 15 h 93"/>
                    <a:gd name="T110" fmla="*/ 10 w 82"/>
                    <a:gd name="T111" fmla="*/ 16 h 93"/>
                    <a:gd name="T112" fmla="*/ 10 w 82"/>
                    <a:gd name="T113" fmla="*/ 18 h 93"/>
                    <a:gd name="T114" fmla="*/ 10 w 82"/>
                    <a:gd name="T115" fmla="*/ 2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2" h="93">
                      <a:moveTo>
                        <a:pt x="10" y="24"/>
                      </a:moveTo>
                      <a:cubicBezTo>
                        <a:pt x="8" y="27"/>
                        <a:pt x="5" y="27"/>
                        <a:pt x="6" y="28"/>
                      </a:cubicBezTo>
                      <a:cubicBezTo>
                        <a:pt x="6" y="29"/>
                        <a:pt x="10" y="32"/>
                        <a:pt x="9" y="33"/>
                      </a:cubicBezTo>
                      <a:cubicBezTo>
                        <a:pt x="8" y="34"/>
                        <a:pt x="7" y="34"/>
                        <a:pt x="7" y="36"/>
                      </a:cubicBezTo>
                      <a:cubicBezTo>
                        <a:pt x="7" y="38"/>
                        <a:pt x="3" y="38"/>
                        <a:pt x="2" y="38"/>
                      </a:cubicBezTo>
                      <a:cubicBezTo>
                        <a:pt x="0" y="38"/>
                        <a:pt x="2" y="41"/>
                        <a:pt x="1" y="43"/>
                      </a:cubicBezTo>
                      <a:cubicBezTo>
                        <a:pt x="0" y="45"/>
                        <a:pt x="0" y="48"/>
                        <a:pt x="0" y="50"/>
                      </a:cubicBezTo>
                      <a:cubicBezTo>
                        <a:pt x="0" y="52"/>
                        <a:pt x="3" y="54"/>
                        <a:pt x="3" y="56"/>
                      </a:cubicBezTo>
                      <a:cubicBezTo>
                        <a:pt x="2" y="57"/>
                        <a:pt x="0" y="58"/>
                        <a:pt x="1" y="59"/>
                      </a:cubicBezTo>
                      <a:cubicBezTo>
                        <a:pt x="1" y="60"/>
                        <a:pt x="3" y="62"/>
                        <a:pt x="4" y="67"/>
                      </a:cubicBezTo>
                      <a:cubicBezTo>
                        <a:pt x="5" y="67"/>
                        <a:pt x="5" y="67"/>
                        <a:pt x="6" y="68"/>
                      </a:cubicBezTo>
                      <a:cubicBezTo>
                        <a:pt x="7" y="69"/>
                        <a:pt x="9" y="71"/>
                        <a:pt x="12" y="71"/>
                      </a:cubicBezTo>
                      <a:cubicBezTo>
                        <a:pt x="14" y="71"/>
                        <a:pt x="15" y="72"/>
                        <a:pt x="16" y="72"/>
                      </a:cubicBezTo>
                      <a:cubicBezTo>
                        <a:pt x="18" y="72"/>
                        <a:pt x="21" y="73"/>
                        <a:pt x="18" y="75"/>
                      </a:cubicBezTo>
                      <a:cubicBezTo>
                        <a:pt x="16" y="78"/>
                        <a:pt x="15" y="80"/>
                        <a:pt x="15" y="83"/>
                      </a:cubicBezTo>
                      <a:cubicBezTo>
                        <a:pt x="14" y="84"/>
                        <a:pt x="14" y="87"/>
                        <a:pt x="14" y="88"/>
                      </a:cubicBezTo>
                      <a:cubicBezTo>
                        <a:pt x="16" y="89"/>
                        <a:pt x="20" y="89"/>
                        <a:pt x="22" y="88"/>
                      </a:cubicBezTo>
                      <a:cubicBezTo>
                        <a:pt x="24" y="87"/>
                        <a:pt x="25" y="87"/>
                        <a:pt x="28" y="88"/>
                      </a:cubicBezTo>
                      <a:cubicBezTo>
                        <a:pt x="29" y="88"/>
                        <a:pt x="31" y="89"/>
                        <a:pt x="33" y="90"/>
                      </a:cubicBezTo>
                      <a:cubicBezTo>
                        <a:pt x="33" y="90"/>
                        <a:pt x="33" y="89"/>
                        <a:pt x="34" y="89"/>
                      </a:cubicBezTo>
                      <a:cubicBezTo>
                        <a:pt x="36" y="89"/>
                        <a:pt x="38" y="93"/>
                        <a:pt x="39" y="90"/>
                      </a:cubicBezTo>
                      <a:cubicBezTo>
                        <a:pt x="40" y="88"/>
                        <a:pt x="43" y="89"/>
                        <a:pt x="45" y="90"/>
                      </a:cubicBezTo>
                      <a:cubicBezTo>
                        <a:pt x="46" y="90"/>
                        <a:pt x="48" y="91"/>
                        <a:pt x="50" y="89"/>
                      </a:cubicBezTo>
                      <a:cubicBezTo>
                        <a:pt x="52" y="88"/>
                        <a:pt x="58" y="87"/>
                        <a:pt x="59" y="87"/>
                      </a:cubicBezTo>
                      <a:cubicBezTo>
                        <a:pt x="61" y="88"/>
                        <a:pt x="64" y="90"/>
                        <a:pt x="63" y="85"/>
                      </a:cubicBezTo>
                      <a:cubicBezTo>
                        <a:pt x="62" y="80"/>
                        <a:pt x="66" y="81"/>
                        <a:pt x="67" y="79"/>
                      </a:cubicBezTo>
                      <a:cubicBezTo>
                        <a:pt x="67" y="77"/>
                        <a:pt x="72" y="77"/>
                        <a:pt x="72" y="75"/>
                      </a:cubicBezTo>
                      <a:cubicBezTo>
                        <a:pt x="71" y="74"/>
                        <a:pt x="64" y="69"/>
                        <a:pt x="62" y="68"/>
                      </a:cubicBezTo>
                      <a:cubicBezTo>
                        <a:pt x="60" y="67"/>
                        <a:pt x="60" y="62"/>
                        <a:pt x="59" y="60"/>
                      </a:cubicBezTo>
                      <a:cubicBezTo>
                        <a:pt x="58" y="58"/>
                        <a:pt x="56" y="56"/>
                        <a:pt x="58" y="55"/>
                      </a:cubicBezTo>
                      <a:cubicBezTo>
                        <a:pt x="61" y="55"/>
                        <a:pt x="66" y="54"/>
                        <a:pt x="68" y="52"/>
                      </a:cubicBezTo>
                      <a:cubicBezTo>
                        <a:pt x="70" y="50"/>
                        <a:pt x="74" y="50"/>
                        <a:pt x="76" y="48"/>
                      </a:cubicBezTo>
                      <a:cubicBezTo>
                        <a:pt x="77" y="47"/>
                        <a:pt x="80" y="49"/>
                        <a:pt x="80" y="48"/>
                      </a:cubicBezTo>
                      <a:cubicBezTo>
                        <a:pt x="81" y="47"/>
                        <a:pt x="82" y="45"/>
                        <a:pt x="81" y="43"/>
                      </a:cubicBezTo>
                      <a:cubicBezTo>
                        <a:pt x="79" y="42"/>
                        <a:pt x="79" y="39"/>
                        <a:pt x="78" y="36"/>
                      </a:cubicBezTo>
                      <a:cubicBezTo>
                        <a:pt x="78" y="32"/>
                        <a:pt x="77" y="33"/>
                        <a:pt x="77" y="31"/>
                      </a:cubicBezTo>
                      <a:cubicBezTo>
                        <a:pt x="77" y="29"/>
                        <a:pt x="77" y="27"/>
                        <a:pt x="75" y="27"/>
                      </a:cubicBezTo>
                      <a:cubicBezTo>
                        <a:pt x="74" y="26"/>
                        <a:pt x="73" y="25"/>
                        <a:pt x="74" y="23"/>
                      </a:cubicBezTo>
                      <a:cubicBezTo>
                        <a:pt x="76" y="21"/>
                        <a:pt x="75" y="15"/>
                        <a:pt x="75" y="13"/>
                      </a:cubicBezTo>
                      <a:cubicBezTo>
                        <a:pt x="75" y="13"/>
                        <a:pt x="75" y="13"/>
                        <a:pt x="75" y="12"/>
                      </a:cubicBezTo>
                      <a:cubicBezTo>
                        <a:pt x="74" y="12"/>
                        <a:pt x="74" y="12"/>
                        <a:pt x="74" y="11"/>
                      </a:cubicBezTo>
                      <a:cubicBezTo>
                        <a:pt x="73" y="9"/>
                        <a:pt x="72" y="8"/>
                        <a:pt x="68" y="8"/>
                      </a:cubicBezTo>
                      <a:cubicBezTo>
                        <a:pt x="65" y="8"/>
                        <a:pt x="71" y="5"/>
                        <a:pt x="69" y="3"/>
                      </a:cubicBezTo>
                      <a:cubicBezTo>
                        <a:pt x="68" y="1"/>
                        <a:pt x="64" y="6"/>
                        <a:pt x="61" y="5"/>
                      </a:cubicBezTo>
                      <a:cubicBezTo>
                        <a:pt x="58" y="4"/>
                        <a:pt x="54" y="9"/>
                        <a:pt x="51" y="11"/>
                      </a:cubicBezTo>
                      <a:cubicBezTo>
                        <a:pt x="48" y="13"/>
                        <a:pt x="44" y="11"/>
                        <a:pt x="46" y="7"/>
                      </a:cubicBezTo>
                      <a:cubicBezTo>
                        <a:pt x="48" y="4"/>
                        <a:pt x="46" y="5"/>
                        <a:pt x="43" y="6"/>
                      </a:cubicBezTo>
                      <a:cubicBezTo>
                        <a:pt x="40" y="7"/>
                        <a:pt x="36" y="6"/>
                        <a:pt x="36" y="3"/>
                      </a:cubicBezTo>
                      <a:cubicBezTo>
                        <a:pt x="36" y="2"/>
                        <a:pt x="36" y="1"/>
                        <a:pt x="36" y="1"/>
                      </a:cubicBezTo>
                      <a:cubicBezTo>
                        <a:pt x="34" y="1"/>
                        <a:pt x="33" y="1"/>
                        <a:pt x="32" y="1"/>
                      </a:cubicBezTo>
                      <a:cubicBezTo>
                        <a:pt x="31" y="0"/>
                        <a:pt x="28" y="0"/>
                        <a:pt x="24" y="0"/>
                      </a:cubicBezTo>
                      <a:cubicBezTo>
                        <a:pt x="25" y="1"/>
                        <a:pt x="26" y="3"/>
                        <a:pt x="26" y="4"/>
                      </a:cubicBezTo>
                      <a:cubicBezTo>
                        <a:pt x="24" y="6"/>
                        <a:pt x="26" y="9"/>
                        <a:pt x="28" y="12"/>
                      </a:cubicBezTo>
                      <a:cubicBezTo>
                        <a:pt x="30" y="15"/>
                        <a:pt x="24" y="13"/>
                        <a:pt x="24" y="16"/>
                      </a:cubicBezTo>
                      <a:cubicBezTo>
                        <a:pt x="24" y="18"/>
                        <a:pt x="19" y="15"/>
                        <a:pt x="17" y="15"/>
                      </a:cubicBezTo>
                      <a:cubicBezTo>
                        <a:pt x="16" y="14"/>
                        <a:pt x="10" y="14"/>
                        <a:pt x="10" y="16"/>
                      </a:cubicBezTo>
                      <a:cubicBezTo>
                        <a:pt x="10" y="16"/>
                        <a:pt x="10" y="17"/>
                        <a:pt x="10" y="18"/>
                      </a:cubicBezTo>
                      <a:cubicBezTo>
                        <a:pt x="11" y="20"/>
                        <a:pt x="11" y="23"/>
                        <a:pt x="10" y="24"/>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18" name="Freeform 354">
                  <a:extLst>
                    <a:ext uri="{FF2B5EF4-FFF2-40B4-BE49-F238E27FC236}">
                      <a16:creationId xmlns:a16="http://schemas.microsoft.com/office/drawing/2014/main" id="{D9B80134-958F-E148-825D-87EA2740B3DB}"/>
                    </a:ext>
                  </a:extLst>
                </p:cNvPr>
                <p:cNvSpPr>
                  <a:spLocks/>
                </p:cNvSpPr>
                <p:nvPr/>
              </p:nvSpPr>
              <p:spPr bwMode="auto">
                <a:xfrm>
                  <a:off x="6189663" y="1790814"/>
                  <a:ext cx="212725" cy="339725"/>
                </a:xfrm>
                <a:custGeom>
                  <a:avLst/>
                  <a:gdLst>
                    <a:gd name="T0" fmla="*/ 82 w 96"/>
                    <a:gd name="T1" fmla="*/ 128 h 153"/>
                    <a:gd name="T2" fmla="*/ 95 w 96"/>
                    <a:gd name="T3" fmla="*/ 115 h 153"/>
                    <a:gd name="T4" fmla="*/ 93 w 96"/>
                    <a:gd name="T5" fmla="*/ 108 h 153"/>
                    <a:gd name="T6" fmla="*/ 81 w 96"/>
                    <a:gd name="T7" fmla="*/ 99 h 153"/>
                    <a:gd name="T8" fmla="*/ 87 w 96"/>
                    <a:gd name="T9" fmla="*/ 94 h 153"/>
                    <a:gd name="T10" fmla="*/ 82 w 96"/>
                    <a:gd name="T11" fmla="*/ 89 h 153"/>
                    <a:gd name="T12" fmla="*/ 83 w 96"/>
                    <a:gd name="T13" fmla="*/ 85 h 153"/>
                    <a:gd name="T14" fmla="*/ 79 w 96"/>
                    <a:gd name="T15" fmla="*/ 82 h 153"/>
                    <a:gd name="T16" fmla="*/ 81 w 96"/>
                    <a:gd name="T17" fmla="*/ 79 h 153"/>
                    <a:gd name="T18" fmla="*/ 80 w 96"/>
                    <a:gd name="T19" fmla="*/ 72 h 153"/>
                    <a:gd name="T20" fmla="*/ 83 w 96"/>
                    <a:gd name="T21" fmla="*/ 67 h 153"/>
                    <a:gd name="T22" fmla="*/ 74 w 96"/>
                    <a:gd name="T23" fmla="*/ 53 h 153"/>
                    <a:gd name="T24" fmla="*/ 77 w 96"/>
                    <a:gd name="T25" fmla="*/ 47 h 153"/>
                    <a:gd name="T26" fmla="*/ 82 w 96"/>
                    <a:gd name="T27" fmla="*/ 41 h 153"/>
                    <a:gd name="T28" fmla="*/ 76 w 96"/>
                    <a:gd name="T29" fmla="*/ 34 h 153"/>
                    <a:gd name="T30" fmla="*/ 70 w 96"/>
                    <a:gd name="T31" fmla="*/ 31 h 153"/>
                    <a:gd name="T32" fmla="*/ 69 w 96"/>
                    <a:gd name="T33" fmla="*/ 25 h 153"/>
                    <a:gd name="T34" fmla="*/ 70 w 96"/>
                    <a:gd name="T35" fmla="*/ 21 h 153"/>
                    <a:gd name="T36" fmla="*/ 74 w 96"/>
                    <a:gd name="T37" fmla="*/ 18 h 153"/>
                    <a:gd name="T38" fmla="*/ 76 w 96"/>
                    <a:gd name="T39" fmla="*/ 15 h 153"/>
                    <a:gd name="T40" fmla="*/ 76 w 96"/>
                    <a:gd name="T41" fmla="*/ 10 h 153"/>
                    <a:gd name="T42" fmla="*/ 66 w 96"/>
                    <a:gd name="T43" fmla="*/ 3 h 153"/>
                    <a:gd name="T44" fmla="*/ 59 w 96"/>
                    <a:gd name="T45" fmla="*/ 3 h 153"/>
                    <a:gd name="T46" fmla="*/ 50 w 96"/>
                    <a:gd name="T47" fmla="*/ 5 h 153"/>
                    <a:gd name="T48" fmla="*/ 44 w 96"/>
                    <a:gd name="T49" fmla="*/ 11 h 153"/>
                    <a:gd name="T50" fmla="*/ 42 w 96"/>
                    <a:gd name="T51" fmla="*/ 19 h 153"/>
                    <a:gd name="T52" fmla="*/ 38 w 96"/>
                    <a:gd name="T53" fmla="*/ 24 h 153"/>
                    <a:gd name="T54" fmla="*/ 33 w 96"/>
                    <a:gd name="T55" fmla="*/ 23 h 153"/>
                    <a:gd name="T56" fmla="*/ 26 w 96"/>
                    <a:gd name="T57" fmla="*/ 23 h 153"/>
                    <a:gd name="T58" fmla="*/ 16 w 96"/>
                    <a:gd name="T59" fmla="*/ 22 h 153"/>
                    <a:gd name="T60" fmla="*/ 6 w 96"/>
                    <a:gd name="T61" fmla="*/ 15 h 153"/>
                    <a:gd name="T62" fmla="*/ 0 w 96"/>
                    <a:gd name="T63" fmla="*/ 19 h 153"/>
                    <a:gd name="T64" fmla="*/ 10 w 96"/>
                    <a:gd name="T65" fmla="*/ 26 h 153"/>
                    <a:gd name="T66" fmla="*/ 23 w 96"/>
                    <a:gd name="T67" fmla="*/ 34 h 153"/>
                    <a:gd name="T68" fmla="*/ 24 w 96"/>
                    <a:gd name="T69" fmla="*/ 43 h 153"/>
                    <a:gd name="T70" fmla="*/ 26 w 96"/>
                    <a:gd name="T71" fmla="*/ 51 h 153"/>
                    <a:gd name="T72" fmla="*/ 25 w 96"/>
                    <a:gd name="T73" fmla="*/ 59 h 153"/>
                    <a:gd name="T74" fmla="*/ 27 w 96"/>
                    <a:gd name="T75" fmla="*/ 64 h 153"/>
                    <a:gd name="T76" fmla="*/ 28 w 96"/>
                    <a:gd name="T77" fmla="*/ 68 h 153"/>
                    <a:gd name="T78" fmla="*/ 36 w 96"/>
                    <a:gd name="T79" fmla="*/ 71 h 153"/>
                    <a:gd name="T80" fmla="*/ 39 w 96"/>
                    <a:gd name="T81" fmla="*/ 78 h 153"/>
                    <a:gd name="T82" fmla="*/ 37 w 96"/>
                    <a:gd name="T83" fmla="*/ 82 h 153"/>
                    <a:gd name="T84" fmla="*/ 32 w 96"/>
                    <a:gd name="T85" fmla="*/ 86 h 153"/>
                    <a:gd name="T86" fmla="*/ 23 w 96"/>
                    <a:gd name="T87" fmla="*/ 95 h 153"/>
                    <a:gd name="T88" fmla="*/ 18 w 96"/>
                    <a:gd name="T89" fmla="*/ 99 h 153"/>
                    <a:gd name="T90" fmla="*/ 13 w 96"/>
                    <a:gd name="T91" fmla="*/ 104 h 153"/>
                    <a:gd name="T92" fmla="*/ 6 w 96"/>
                    <a:gd name="T93" fmla="*/ 107 h 153"/>
                    <a:gd name="T94" fmla="*/ 2 w 96"/>
                    <a:gd name="T95" fmla="*/ 113 h 153"/>
                    <a:gd name="T96" fmla="*/ 3 w 96"/>
                    <a:gd name="T97" fmla="*/ 118 h 153"/>
                    <a:gd name="T98" fmla="*/ 4 w 96"/>
                    <a:gd name="T99" fmla="*/ 124 h 153"/>
                    <a:gd name="T100" fmla="*/ 5 w 96"/>
                    <a:gd name="T101" fmla="*/ 135 h 153"/>
                    <a:gd name="T102" fmla="*/ 3 w 96"/>
                    <a:gd name="T103" fmla="*/ 144 h 153"/>
                    <a:gd name="T104" fmla="*/ 11 w 96"/>
                    <a:gd name="T105" fmla="*/ 148 h 153"/>
                    <a:gd name="T106" fmla="*/ 17 w 96"/>
                    <a:gd name="T107" fmla="*/ 150 h 153"/>
                    <a:gd name="T108" fmla="*/ 27 w 96"/>
                    <a:gd name="T109" fmla="*/ 153 h 153"/>
                    <a:gd name="T110" fmla="*/ 55 w 96"/>
                    <a:gd name="T111" fmla="*/ 146 h 153"/>
                    <a:gd name="T112" fmla="*/ 63 w 96"/>
                    <a:gd name="T113" fmla="*/ 145 h 153"/>
                    <a:gd name="T114" fmla="*/ 68 w 96"/>
                    <a:gd name="T115" fmla="*/ 140 h 153"/>
                    <a:gd name="T116" fmla="*/ 82 w 96"/>
                    <a:gd name="T117" fmla="*/ 128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6" h="153">
                      <a:moveTo>
                        <a:pt x="82" y="128"/>
                      </a:moveTo>
                      <a:cubicBezTo>
                        <a:pt x="84" y="123"/>
                        <a:pt x="94" y="120"/>
                        <a:pt x="95" y="115"/>
                      </a:cubicBezTo>
                      <a:cubicBezTo>
                        <a:pt x="96" y="113"/>
                        <a:pt x="96" y="112"/>
                        <a:pt x="93" y="108"/>
                      </a:cubicBezTo>
                      <a:cubicBezTo>
                        <a:pt x="89" y="104"/>
                        <a:pt x="82" y="101"/>
                        <a:pt x="81" y="99"/>
                      </a:cubicBezTo>
                      <a:cubicBezTo>
                        <a:pt x="81" y="97"/>
                        <a:pt x="87" y="97"/>
                        <a:pt x="87" y="94"/>
                      </a:cubicBezTo>
                      <a:cubicBezTo>
                        <a:pt x="87" y="91"/>
                        <a:pt x="83" y="91"/>
                        <a:pt x="82" y="89"/>
                      </a:cubicBezTo>
                      <a:cubicBezTo>
                        <a:pt x="81" y="87"/>
                        <a:pt x="84" y="86"/>
                        <a:pt x="83" y="85"/>
                      </a:cubicBezTo>
                      <a:cubicBezTo>
                        <a:pt x="83" y="84"/>
                        <a:pt x="79" y="83"/>
                        <a:pt x="79" y="82"/>
                      </a:cubicBezTo>
                      <a:cubicBezTo>
                        <a:pt x="79" y="80"/>
                        <a:pt x="82" y="81"/>
                        <a:pt x="81" y="79"/>
                      </a:cubicBezTo>
                      <a:cubicBezTo>
                        <a:pt x="80" y="77"/>
                        <a:pt x="78" y="74"/>
                        <a:pt x="80" y="72"/>
                      </a:cubicBezTo>
                      <a:cubicBezTo>
                        <a:pt x="82" y="69"/>
                        <a:pt x="86" y="72"/>
                        <a:pt x="83" y="67"/>
                      </a:cubicBezTo>
                      <a:cubicBezTo>
                        <a:pt x="80" y="61"/>
                        <a:pt x="75" y="54"/>
                        <a:pt x="74" y="53"/>
                      </a:cubicBezTo>
                      <a:cubicBezTo>
                        <a:pt x="73" y="51"/>
                        <a:pt x="75" y="48"/>
                        <a:pt x="77" y="47"/>
                      </a:cubicBezTo>
                      <a:cubicBezTo>
                        <a:pt x="78" y="46"/>
                        <a:pt x="82" y="42"/>
                        <a:pt x="82" y="41"/>
                      </a:cubicBezTo>
                      <a:cubicBezTo>
                        <a:pt x="82" y="39"/>
                        <a:pt x="77" y="35"/>
                        <a:pt x="76" y="34"/>
                      </a:cubicBezTo>
                      <a:cubicBezTo>
                        <a:pt x="75" y="33"/>
                        <a:pt x="72" y="33"/>
                        <a:pt x="70" y="31"/>
                      </a:cubicBezTo>
                      <a:cubicBezTo>
                        <a:pt x="69" y="28"/>
                        <a:pt x="68" y="27"/>
                        <a:pt x="69" y="25"/>
                      </a:cubicBezTo>
                      <a:cubicBezTo>
                        <a:pt x="70" y="24"/>
                        <a:pt x="70" y="22"/>
                        <a:pt x="70" y="21"/>
                      </a:cubicBezTo>
                      <a:cubicBezTo>
                        <a:pt x="70" y="19"/>
                        <a:pt x="73" y="20"/>
                        <a:pt x="74" y="18"/>
                      </a:cubicBezTo>
                      <a:cubicBezTo>
                        <a:pt x="74" y="17"/>
                        <a:pt x="75" y="16"/>
                        <a:pt x="76" y="15"/>
                      </a:cubicBezTo>
                      <a:cubicBezTo>
                        <a:pt x="76" y="13"/>
                        <a:pt x="76" y="11"/>
                        <a:pt x="76" y="10"/>
                      </a:cubicBezTo>
                      <a:cubicBezTo>
                        <a:pt x="75" y="7"/>
                        <a:pt x="68" y="6"/>
                        <a:pt x="66" y="3"/>
                      </a:cubicBezTo>
                      <a:cubicBezTo>
                        <a:pt x="64" y="0"/>
                        <a:pt x="60" y="1"/>
                        <a:pt x="59" y="3"/>
                      </a:cubicBezTo>
                      <a:cubicBezTo>
                        <a:pt x="58" y="5"/>
                        <a:pt x="50" y="3"/>
                        <a:pt x="50" y="5"/>
                      </a:cubicBezTo>
                      <a:cubicBezTo>
                        <a:pt x="50" y="8"/>
                        <a:pt x="44" y="8"/>
                        <a:pt x="44" y="11"/>
                      </a:cubicBezTo>
                      <a:cubicBezTo>
                        <a:pt x="44" y="14"/>
                        <a:pt x="47" y="19"/>
                        <a:pt x="42" y="19"/>
                      </a:cubicBezTo>
                      <a:cubicBezTo>
                        <a:pt x="38" y="19"/>
                        <a:pt x="41" y="21"/>
                        <a:pt x="38" y="24"/>
                      </a:cubicBezTo>
                      <a:cubicBezTo>
                        <a:pt x="36" y="28"/>
                        <a:pt x="36" y="22"/>
                        <a:pt x="33" y="23"/>
                      </a:cubicBezTo>
                      <a:cubicBezTo>
                        <a:pt x="31" y="24"/>
                        <a:pt x="28" y="20"/>
                        <a:pt x="26" y="23"/>
                      </a:cubicBezTo>
                      <a:cubicBezTo>
                        <a:pt x="25" y="25"/>
                        <a:pt x="21" y="23"/>
                        <a:pt x="16" y="22"/>
                      </a:cubicBezTo>
                      <a:cubicBezTo>
                        <a:pt x="12" y="21"/>
                        <a:pt x="10" y="15"/>
                        <a:pt x="6" y="15"/>
                      </a:cubicBezTo>
                      <a:cubicBezTo>
                        <a:pt x="4" y="14"/>
                        <a:pt x="2" y="16"/>
                        <a:pt x="0" y="19"/>
                      </a:cubicBezTo>
                      <a:cubicBezTo>
                        <a:pt x="4" y="21"/>
                        <a:pt x="6" y="24"/>
                        <a:pt x="10" y="26"/>
                      </a:cubicBezTo>
                      <a:cubicBezTo>
                        <a:pt x="15" y="29"/>
                        <a:pt x="24" y="31"/>
                        <a:pt x="23" y="34"/>
                      </a:cubicBezTo>
                      <a:cubicBezTo>
                        <a:pt x="23" y="37"/>
                        <a:pt x="22" y="42"/>
                        <a:pt x="24" y="43"/>
                      </a:cubicBezTo>
                      <a:cubicBezTo>
                        <a:pt x="26" y="44"/>
                        <a:pt x="23" y="50"/>
                        <a:pt x="26" y="51"/>
                      </a:cubicBezTo>
                      <a:cubicBezTo>
                        <a:pt x="28" y="52"/>
                        <a:pt x="28" y="59"/>
                        <a:pt x="25" y="59"/>
                      </a:cubicBezTo>
                      <a:cubicBezTo>
                        <a:pt x="23" y="59"/>
                        <a:pt x="26" y="62"/>
                        <a:pt x="27" y="64"/>
                      </a:cubicBezTo>
                      <a:cubicBezTo>
                        <a:pt x="28" y="64"/>
                        <a:pt x="28" y="66"/>
                        <a:pt x="28" y="68"/>
                      </a:cubicBezTo>
                      <a:cubicBezTo>
                        <a:pt x="31" y="69"/>
                        <a:pt x="33" y="70"/>
                        <a:pt x="36" y="71"/>
                      </a:cubicBezTo>
                      <a:cubicBezTo>
                        <a:pt x="39" y="73"/>
                        <a:pt x="39" y="75"/>
                        <a:pt x="39" y="78"/>
                      </a:cubicBezTo>
                      <a:cubicBezTo>
                        <a:pt x="39" y="81"/>
                        <a:pt x="39" y="83"/>
                        <a:pt x="37" y="82"/>
                      </a:cubicBezTo>
                      <a:cubicBezTo>
                        <a:pt x="36" y="80"/>
                        <a:pt x="33" y="82"/>
                        <a:pt x="32" y="86"/>
                      </a:cubicBezTo>
                      <a:cubicBezTo>
                        <a:pt x="31" y="90"/>
                        <a:pt x="26" y="94"/>
                        <a:pt x="23" y="95"/>
                      </a:cubicBezTo>
                      <a:cubicBezTo>
                        <a:pt x="20" y="95"/>
                        <a:pt x="20" y="98"/>
                        <a:pt x="18" y="99"/>
                      </a:cubicBezTo>
                      <a:cubicBezTo>
                        <a:pt x="15" y="100"/>
                        <a:pt x="13" y="101"/>
                        <a:pt x="13" y="104"/>
                      </a:cubicBezTo>
                      <a:cubicBezTo>
                        <a:pt x="13" y="107"/>
                        <a:pt x="9" y="107"/>
                        <a:pt x="6" y="107"/>
                      </a:cubicBezTo>
                      <a:cubicBezTo>
                        <a:pt x="4" y="107"/>
                        <a:pt x="4" y="112"/>
                        <a:pt x="2" y="113"/>
                      </a:cubicBezTo>
                      <a:cubicBezTo>
                        <a:pt x="0" y="114"/>
                        <a:pt x="1" y="116"/>
                        <a:pt x="3" y="118"/>
                      </a:cubicBezTo>
                      <a:cubicBezTo>
                        <a:pt x="5" y="121"/>
                        <a:pt x="3" y="123"/>
                        <a:pt x="4" y="124"/>
                      </a:cubicBezTo>
                      <a:cubicBezTo>
                        <a:pt x="4" y="126"/>
                        <a:pt x="7" y="130"/>
                        <a:pt x="5" y="135"/>
                      </a:cubicBezTo>
                      <a:cubicBezTo>
                        <a:pt x="3" y="139"/>
                        <a:pt x="1" y="145"/>
                        <a:pt x="3" y="144"/>
                      </a:cubicBezTo>
                      <a:cubicBezTo>
                        <a:pt x="5" y="144"/>
                        <a:pt x="9" y="148"/>
                        <a:pt x="11" y="148"/>
                      </a:cubicBezTo>
                      <a:cubicBezTo>
                        <a:pt x="14" y="147"/>
                        <a:pt x="14" y="151"/>
                        <a:pt x="17" y="150"/>
                      </a:cubicBezTo>
                      <a:cubicBezTo>
                        <a:pt x="19" y="150"/>
                        <a:pt x="19" y="153"/>
                        <a:pt x="27" y="153"/>
                      </a:cubicBezTo>
                      <a:cubicBezTo>
                        <a:pt x="34" y="152"/>
                        <a:pt x="49" y="146"/>
                        <a:pt x="55" y="146"/>
                      </a:cubicBezTo>
                      <a:cubicBezTo>
                        <a:pt x="59" y="146"/>
                        <a:pt x="61" y="146"/>
                        <a:pt x="63" y="145"/>
                      </a:cubicBezTo>
                      <a:cubicBezTo>
                        <a:pt x="65" y="143"/>
                        <a:pt x="66" y="141"/>
                        <a:pt x="68" y="140"/>
                      </a:cubicBezTo>
                      <a:cubicBezTo>
                        <a:pt x="72" y="136"/>
                        <a:pt x="80" y="133"/>
                        <a:pt x="82" y="128"/>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19" name="Freeform 355">
                  <a:extLst>
                    <a:ext uri="{FF2B5EF4-FFF2-40B4-BE49-F238E27FC236}">
                      <a16:creationId xmlns:a16="http://schemas.microsoft.com/office/drawing/2014/main" id="{E614D4D3-DCFD-C441-A87D-81E66DA9258C}"/>
                    </a:ext>
                  </a:extLst>
                </p:cNvPr>
                <p:cNvSpPr>
                  <a:spLocks noEditPoints="1"/>
                </p:cNvSpPr>
                <p:nvPr/>
              </p:nvSpPr>
              <p:spPr bwMode="auto">
                <a:xfrm>
                  <a:off x="5672138" y="2387714"/>
                  <a:ext cx="296863" cy="247650"/>
                </a:xfrm>
                <a:custGeom>
                  <a:avLst/>
                  <a:gdLst>
                    <a:gd name="T0" fmla="*/ 117 w 134"/>
                    <a:gd name="T1" fmla="*/ 25 h 112"/>
                    <a:gd name="T2" fmla="*/ 113 w 134"/>
                    <a:gd name="T3" fmla="*/ 24 h 112"/>
                    <a:gd name="T4" fmla="*/ 107 w 134"/>
                    <a:gd name="T5" fmla="*/ 21 h 112"/>
                    <a:gd name="T6" fmla="*/ 97 w 134"/>
                    <a:gd name="T7" fmla="*/ 19 h 112"/>
                    <a:gd name="T8" fmla="*/ 92 w 134"/>
                    <a:gd name="T9" fmla="*/ 16 h 112"/>
                    <a:gd name="T10" fmla="*/ 90 w 134"/>
                    <a:gd name="T11" fmla="*/ 12 h 112"/>
                    <a:gd name="T12" fmla="*/ 86 w 134"/>
                    <a:gd name="T13" fmla="*/ 14 h 112"/>
                    <a:gd name="T14" fmla="*/ 83 w 134"/>
                    <a:gd name="T15" fmla="*/ 11 h 112"/>
                    <a:gd name="T16" fmla="*/ 77 w 134"/>
                    <a:gd name="T17" fmla="*/ 7 h 112"/>
                    <a:gd name="T18" fmla="*/ 73 w 134"/>
                    <a:gd name="T19" fmla="*/ 5 h 112"/>
                    <a:gd name="T20" fmla="*/ 70 w 134"/>
                    <a:gd name="T21" fmla="*/ 1 h 112"/>
                    <a:gd name="T22" fmla="*/ 68 w 134"/>
                    <a:gd name="T23" fmla="*/ 0 h 112"/>
                    <a:gd name="T24" fmla="*/ 66 w 134"/>
                    <a:gd name="T25" fmla="*/ 0 h 112"/>
                    <a:gd name="T26" fmla="*/ 61 w 134"/>
                    <a:gd name="T27" fmla="*/ 8 h 112"/>
                    <a:gd name="T28" fmla="*/ 51 w 134"/>
                    <a:gd name="T29" fmla="*/ 14 h 112"/>
                    <a:gd name="T30" fmla="*/ 45 w 134"/>
                    <a:gd name="T31" fmla="*/ 21 h 112"/>
                    <a:gd name="T32" fmla="*/ 34 w 134"/>
                    <a:gd name="T33" fmla="*/ 17 h 112"/>
                    <a:gd name="T34" fmla="*/ 29 w 134"/>
                    <a:gd name="T35" fmla="*/ 20 h 112"/>
                    <a:gd name="T36" fmla="*/ 30 w 134"/>
                    <a:gd name="T37" fmla="*/ 30 h 112"/>
                    <a:gd name="T38" fmla="*/ 22 w 134"/>
                    <a:gd name="T39" fmla="*/ 30 h 112"/>
                    <a:gd name="T40" fmla="*/ 16 w 134"/>
                    <a:gd name="T41" fmla="*/ 27 h 112"/>
                    <a:gd name="T42" fmla="*/ 7 w 134"/>
                    <a:gd name="T43" fmla="*/ 28 h 112"/>
                    <a:gd name="T44" fmla="*/ 2 w 134"/>
                    <a:gd name="T45" fmla="*/ 32 h 112"/>
                    <a:gd name="T46" fmla="*/ 3 w 134"/>
                    <a:gd name="T47" fmla="*/ 38 h 112"/>
                    <a:gd name="T48" fmla="*/ 15 w 134"/>
                    <a:gd name="T49" fmla="*/ 42 h 112"/>
                    <a:gd name="T50" fmla="*/ 23 w 134"/>
                    <a:gd name="T51" fmla="*/ 44 h 112"/>
                    <a:gd name="T52" fmla="*/ 26 w 134"/>
                    <a:gd name="T53" fmla="*/ 48 h 112"/>
                    <a:gd name="T54" fmla="*/ 33 w 134"/>
                    <a:gd name="T55" fmla="*/ 56 h 112"/>
                    <a:gd name="T56" fmla="*/ 36 w 134"/>
                    <a:gd name="T57" fmla="*/ 63 h 112"/>
                    <a:gd name="T58" fmla="*/ 34 w 134"/>
                    <a:gd name="T59" fmla="*/ 74 h 112"/>
                    <a:gd name="T60" fmla="*/ 30 w 134"/>
                    <a:gd name="T61" fmla="*/ 90 h 112"/>
                    <a:gd name="T62" fmla="*/ 29 w 134"/>
                    <a:gd name="T63" fmla="*/ 91 h 112"/>
                    <a:gd name="T64" fmla="*/ 35 w 134"/>
                    <a:gd name="T65" fmla="*/ 93 h 112"/>
                    <a:gd name="T66" fmla="*/ 43 w 134"/>
                    <a:gd name="T67" fmla="*/ 97 h 112"/>
                    <a:gd name="T68" fmla="*/ 51 w 134"/>
                    <a:gd name="T69" fmla="*/ 97 h 112"/>
                    <a:gd name="T70" fmla="*/ 55 w 134"/>
                    <a:gd name="T71" fmla="*/ 98 h 112"/>
                    <a:gd name="T72" fmla="*/ 66 w 134"/>
                    <a:gd name="T73" fmla="*/ 100 h 112"/>
                    <a:gd name="T74" fmla="*/ 75 w 134"/>
                    <a:gd name="T75" fmla="*/ 101 h 112"/>
                    <a:gd name="T76" fmla="*/ 75 w 134"/>
                    <a:gd name="T77" fmla="*/ 98 h 112"/>
                    <a:gd name="T78" fmla="*/ 82 w 134"/>
                    <a:gd name="T79" fmla="*/ 89 h 112"/>
                    <a:gd name="T80" fmla="*/ 99 w 134"/>
                    <a:gd name="T81" fmla="*/ 93 h 112"/>
                    <a:gd name="T82" fmla="*/ 109 w 134"/>
                    <a:gd name="T83" fmla="*/ 89 h 112"/>
                    <a:gd name="T84" fmla="*/ 115 w 134"/>
                    <a:gd name="T85" fmla="*/ 86 h 112"/>
                    <a:gd name="T86" fmla="*/ 116 w 134"/>
                    <a:gd name="T87" fmla="*/ 83 h 112"/>
                    <a:gd name="T88" fmla="*/ 112 w 134"/>
                    <a:gd name="T89" fmla="*/ 81 h 112"/>
                    <a:gd name="T90" fmla="*/ 110 w 134"/>
                    <a:gd name="T91" fmla="*/ 77 h 112"/>
                    <a:gd name="T92" fmla="*/ 107 w 134"/>
                    <a:gd name="T93" fmla="*/ 72 h 112"/>
                    <a:gd name="T94" fmla="*/ 109 w 134"/>
                    <a:gd name="T95" fmla="*/ 70 h 112"/>
                    <a:gd name="T96" fmla="*/ 111 w 134"/>
                    <a:gd name="T97" fmla="*/ 66 h 112"/>
                    <a:gd name="T98" fmla="*/ 110 w 134"/>
                    <a:gd name="T99" fmla="*/ 62 h 112"/>
                    <a:gd name="T100" fmla="*/ 108 w 134"/>
                    <a:gd name="T101" fmla="*/ 57 h 112"/>
                    <a:gd name="T102" fmla="*/ 104 w 134"/>
                    <a:gd name="T103" fmla="*/ 57 h 112"/>
                    <a:gd name="T104" fmla="*/ 103 w 134"/>
                    <a:gd name="T105" fmla="*/ 54 h 112"/>
                    <a:gd name="T106" fmla="*/ 109 w 134"/>
                    <a:gd name="T107" fmla="*/ 47 h 112"/>
                    <a:gd name="T108" fmla="*/ 114 w 134"/>
                    <a:gd name="T109" fmla="*/ 43 h 112"/>
                    <a:gd name="T110" fmla="*/ 116 w 134"/>
                    <a:gd name="T111" fmla="*/ 36 h 112"/>
                    <a:gd name="T112" fmla="*/ 119 w 134"/>
                    <a:gd name="T113" fmla="*/ 28 h 112"/>
                    <a:gd name="T114" fmla="*/ 117 w 134"/>
                    <a:gd name="T115" fmla="*/ 25 h 112"/>
                    <a:gd name="T116" fmla="*/ 132 w 134"/>
                    <a:gd name="T117" fmla="*/ 94 h 112"/>
                    <a:gd name="T118" fmla="*/ 126 w 134"/>
                    <a:gd name="T119" fmla="*/ 99 h 112"/>
                    <a:gd name="T120" fmla="*/ 130 w 134"/>
                    <a:gd name="T121" fmla="*/ 111 h 112"/>
                    <a:gd name="T122" fmla="*/ 132 w 134"/>
                    <a:gd name="T123" fmla="*/ 9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4" h="112">
                      <a:moveTo>
                        <a:pt x="117" y="25"/>
                      </a:moveTo>
                      <a:cubicBezTo>
                        <a:pt x="116" y="25"/>
                        <a:pt x="115" y="24"/>
                        <a:pt x="113" y="24"/>
                      </a:cubicBezTo>
                      <a:cubicBezTo>
                        <a:pt x="110" y="24"/>
                        <a:pt x="108" y="22"/>
                        <a:pt x="107" y="21"/>
                      </a:cubicBezTo>
                      <a:cubicBezTo>
                        <a:pt x="105" y="19"/>
                        <a:pt x="99" y="19"/>
                        <a:pt x="97" y="19"/>
                      </a:cubicBezTo>
                      <a:cubicBezTo>
                        <a:pt x="95" y="20"/>
                        <a:pt x="94" y="16"/>
                        <a:pt x="92" y="16"/>
                      </a:cubicBezTo>
                      <a:cubicBezTo>
                        <a:pt x="90" y="17"/>
                        <a:pt x="90" y="14"/>
                        <a:pt x="90" y="12"/>
                      </a:cubicBezTo>
                      <a:cubicBezTo>
                        <a:pt x="90" y="10"/>
                        <a:pt x="88" y="13"/>
                        <a:pt x="86" y="14"/>
                      </a:cubicBezTo>
                      <a:cubicBezTo>
                        <a:pt x="84" y="15"/>
                        <a:pt x="83" y="12"/>
                        <a:pt x="83" y="11"/>
                      </a:cubicBezTo>
                      <a:cubicBezTo>
                        <a:pt x="83" y="10"/>
                        <a:pt x="79" y="8"/>
                        <a:pt x="77" y="7"/>
                      </a:cubicBezTo>
                      <a:cubicBezTo>
                        <a:pt x="76" y="6"/>
                        <a:pt x="74" y="3"/>
                        <a:pt x="73" y="5"/>
                      </a:cubicBezTo>
                      <a:cubicBezTo>
                        <a:pt x="72" y="6"/>
                        <a:pt x="70" y="3"/>
                        <a:pt x="70" y="1"/>
                      </a:cubicBezTo>
                      <a:cubicBezTo>
                        <a:pt x="69" y="0"/>
                        <a:pt x="69" y="1"/>
                        <a:pt x="68" y="0"/>
                      </a:cubicBezTo>
                      <a:cubicBezTo>
                        <a:pt x="68" y="0"/>
                        <a:pt x="67" y="0"/>
                        <a:pt x="66" y="0"/>
                      </a:cubicBezTo>
                      <a:cubicBezTo>
                        <a:pt x="63" y="0"/>
                        <a:pt x="60" y="3"/>
                        <a:pt x="61" y="8"/>
                      </a:cubicBezTo>
                      <a:cubicBezTo>
                        <a:pt x="61" y="13"/>
                        <a:pt x="57" y="14"/>
                        <a:pt x="51" y="14"/>
                      </a:cubicBezTo>
                      <a:cubicBezTo>
                        <a:pt x="46" y="15"/>
                        <a:pt x="48" y="19"/>
                        <a:pt x="45" y="21"/>
                      </a:cubicBezTo>
                      <a:cubicBezTo>
                        <a:pt x="43" y="23"/>
                        <a:pt x="35" y="20"/>
                        <a:pt x="34" y="17"/>
                      </a:cubicBezTo>
                      <a:cubicBezTo>
                        <a:pt x="33" y="14"/>
                        <a:pt x="26" y="17"/>
                        <a:pt x="29" y="20"/>
                      </a:cubicBezTo>
                      <a:cubicBezTo>
                        <a:pt x="32" y="24"/>
                        <a:pt x="32" y="29"/>
                        <a:pt x="30" y="30"/>
                      </a:cubicBezTo>
                      <a:cubicBezTo>
                        <a:pt x="28" y="31"/>
                        <a:pt x="24" y="28"/>
                        <a:pt x="22" y="30"/>
                      </a:cubicBezTo>
                      <a:cubicBezTo>
                        <a:pt x="20" y="31"/>
                        <a:pt x="19" y="28"/>
                        <a:pt x="16" y="27"/>
                      </a:cubicBezTo>
                      <a:cubicBezTo>
                        <a:pt x="13" y="26"/>
                        <a:pt x="12" y="28"/>
                        <a:pt x="7" y="28"/>
                      </a:cubicBezTo>
                      <a:cubicBezTo>
                        <a:pt x="3" y="28"/>
                        <a:pt x="0" y="30"/>
                        <a:pt x="2" y="32"/>
                      </a:cubicBezTo>
                      <a:cubicBezTo>
                        <a:pt x="4" y="34"/>
                        <a:pt x="2" y="36"/>
                        <a:pt x="3" y="38"/>
                      </a:cubicBezTo>
                      <a:cubicBezTo>
                        <a:pt x="4" y="40"/>
                        <a:pt x="10" y="39"/>
                        <a:pt x="15" y="42"/>
                      </a:cubicBezTo>
                      <a:cubicBezTo>
                        <a:pt x="20" y="44"/>
                        <a:pt x="21" y="42"/>
                        <a:pt x="23" y="44"/>
                      </a:cubicBezTo>
                      <a:cubicBezTo>
                        <a:pt x="25" y="46"/>
                        <a:pt x="26" y="45"/>
                        <a:pt x="26" y="48"/>
                      </a:cubicBezTo>
                      <a:cubicBezTo>
                        <a:pt x="26" y="51"/>
                        <a:pt x="29" y="55"/>
                        <a:pt x="33" y="56"/>
                      </a:cubicBezTo>
                      <a:cubicBezTo>
                        <a:pt x="38" y="57"/>
                        <a:pt x="34" y="60"/>
                        <a:pt x="36" y="63"/>
                      </a:cubicBezTo>
                      <a:cubicBezTo>
                        <a:pt x="37" y="66"/>
                        <a:pt x="34" y="70"/>
                        <a:pt x="34" y="74"/>
                      </a:cubicBezTo>
                      <a:cubicBezTo>
                        <a:pt x="35" y="78"/>
                        <a:pt x="32" y="89"/>
                        <a:pt x="30" y="90"/>
                      </a:cubicBezTo>
                      <a:cubicBezTo>
                        <a:pt x="30" y="91"/>
                        <a:pt x="30" y="91"/>
                        <a:pt x="29" y="91"/>
                      </a:cubicBezTo>
                      <a:cubicBezTo>
                        <a:pt x="31" y="92"/>
                        <a:pt x="34" y="92"/>
                        <a:pt x="35" y="93"/>
                      </a:cubicBezTo>
                      <a:cubicBezTo>
                        <a:pt x="37" y="94"/>
                        <a:pt x="41" y="96"/>
                        <a:pt x="43" y="97"/>
                      </a:cubicBezTo>
                      <a:cubicBezTo>
                        <a:pt x="46" y="99"/>
                        <a:pt x="51" y="99"/>
                        <a:pt x="51" y="97"/>
                      </a:cubicBezTo>
                      <a:cubicBezTo>
                        <a:pt x="51" y="95"/>
                        <a:pt x="53" y="96"/>
                        <a:pt x="55" y="98"/>
                      </a:cubicBezTo>
                      <a:cubicBezTo>
                        <a:pt x="57" y="99"/>
                        <a:pt x="63" y="100"/>
                        <a:pt x="66" y="100"/>
                      </a:cubicBezTo>
                      <a:cubicBezTo>
                        <a:pt x="68" y="101"/>
                        <a:pt x="72" y="101"/>
                        <a:pt x="75" y="101"/>
                      </a:cubicBezTo>
                      <a:cubicBezTo>
                        <a:pt x="75" y="100"/>
                        <a:pt x="75" y="99"/>
                        <a:pt x="75" y="98"/>
                      </a:cubicBezTo>
                      <a:cubicBezTo>
                        <a:pt x="73" y="93"/>
                        <a:pt x="78" y="90"/>
                        <a:pt x="82" y="89"/>
                      </a:cubicBezTo>
                      <a:cubicBezTo>
                        <a:pt x="87" y="89"/>
                        <a:pt x="96" y="91"/>
                        <a:pt x="99" y="93"/>
                      </a:cubicBezTo>
                      <a:cubicBezTo>
                        <a:pt x="101" y="95"/>
                        <a:pt x="105" y="94"/>
                        <a:pt x="109" y="89"/>
                      </a:cubicBezTo>
                      <a:cubicBezTo>
                        <a:pt x="112" y="87"/>
                        <a:pt x="114" y="86"/>
                        <a:pt x="115" y="86"/>
                      </a:cubicBezTo>
                      <a:cubicBezTo>
                        <a:pt x="115" y="85"/>
                        <a:pt x="116" y="84"/>
                        <a:pt x="116" y="83"/>
                      </a:cubicBezTo>
                      <a:cubicBezTo>
                        <a:pt x="117" y="81"/>
                        <a:pt x="114" y="81"/>
                        <a:pt x="112" y="81"/>
                      </a:cubicBezTo>
                      <a:cubicBezTo>
                        <a:pt x="110" y="81"/>
                        <a:pt x="108" y="79"/>
                        <a:pt x="110" y="77"/>
                      </a:cubicBezTo>
                      <a:cubicBezTo>
                        <a:pt x="111" y="74"/>
                        <a:pt x="109" y="74"/>
                        <a:pt x="107" y="72"/>
                      </a:cubicBezTo>
                      <a:cubicBezTo>
                        <a:pt x="106" y="70"/>
                        <a:pt x="108" y="70"/>
                        <a:pt x="109" y="70"/>
                      </a:cubicBezTo>
                      <a:cubicBezTo>
                        <a:pt x="110" y="69"/>
                        <a:pt x="112" y="67"/>
                        <a:pt x="111" y="66"/>
                      </a:cubicBezTo>
                      <a:cubicBezTo>
                        <a:pt x="110" y="66"/>
                        <a:pt x="109" y="64"/>
                        <a:pt x="110" y="62"/>
                      </a:cubicBezTo>
                      <a:cubicBezTo>
                        <a:pt x="111" y="59"/>
                        <a:pt x="108" y="59"/>
                        <a:pt x="108" y="57"/>
                      </a:cubicBezTo>
                      <a:cubicBezTo>
                        <a:pt x="108" y="55"/>
                        <a:pt x="106" y="55"/>
                        <a:pt x="104" y="57"/>
                      </a:cubicBezTo>
                      <a:cubicBezTo>
                        <a:pt x="102" y="59"/>
                        <a:pt x="102" y="57"/>
                        <a:pt x="103" y="54"/>
                      </a:cubicBezTo>
                      <a:cubicBezTo>
                        <a:pt x="104" y="50"/>
                        <a:pt x="108" y="49"/>
                        <a:pt x="109" y="47"/>
                      </a:cubicBezTo>
                      <a:cubicBezTo>
                        <a:pt x="109" y="45"/>
                        <a:pt x="112" y="43"/>
                        <a:pt x="114" y="43"/>
                      </a:cubicBezTo>
                      <a:cubicBezTo>
                        <a:pt x="115" y="43"/>
                        <a:pt x="115" y="38"/>
                        <a:pt x="116" y="36"/>
                      </a:cubicBezTo>
                      <a:cubicBezTo>
                        <a:pt x="116" y="33"/>
                        <a:pt x="117" y="31"/>
                        <a:pt x="119" y="28"/>
                      </a:cubicBezTo>
                      <a:cubicBezTo>
                        <a:pt x="122" y="26"/>
                        <a:pt x="119" y="25"/>
                        <a:pt x="117" y="25"/>
                      </a:cubicBezTo>
                      <a:close/>
                      <a:moveTo>
                        <a:pt x="132" y="94"/>
                      </a:moveTo>
                      <a:cubicBezTo>
                        <a:pt x="130" y="94"/>
                        <a:pt x="130" y="97"/>
                        <a:pt x="126" y="99"/>
                      </a:cubicBezTo>
                      <a:cubicBezTo>
                        <a:pt x="122" y="101"/>
                        <a:pt x="126" y="112"/>
                        <a:pt x="130" y="111"/>
                      </a:cubicBezTo>
                      <a:cubicBezTo>
                        <a:pt x="134" y="110"/>
                        <a:pt x="133" y="94"/>
                        <a:pt x="132" y="94"/>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20" name="Freeform 356">
                  <a:extLst>
                    <a:ext uri="{FF2B5EF4-FFF2-40B4-BE49-F238E27FC236}">
                      <a16:creationId xmlns:a16="http://schemas.microsoft.com/office/drawing/2014/main" id="{65F9750E-2075-7E47-9CFC-CBB8925EC113}"/>
                    </a:ext>
                  </a:extLst>
                </p:cNvPr>
                <p:cNvSpPr>
                  <a:spLocks noEditPoints="1"/>
                </p:cNvSpPr>
                <p:nvPr/>
              </p:nvSpPr>
              <p:spPr bwMode="auto">
                <a:xfrm>
                  <a:off x="4287838" y="1206614"/>
                  <a:ext cx="1239838" cy="927100"/>
                </a:xfrm>
                <a:custGeom>
                  <a:avLst/>
                  <a:gdLst>
                    <a:gd name="T0" fmla="*/ 491 w 560"/>
                    <a:gd name="T1" fmla="*/ 49 h 418"/>
                    <a:gd name="T2" fmla="*/ 450 w 560"/>
                    <a:gd name="T3" fmla="*/ 68 h 418"/>
                    <a:gd name="T4" fmla="*/ 448 w 560"/>
                    <a:gd name="T5" fmla="*/ 43 h 418"/>
                    <a:gd name="T6" fmla="*/ 400 w 560"/>
                    <a:gd name="T7" fmla="*/ 39 h 418"/>
                    <a:gd name="T8" fmla="*/ 447 w 560"/>
                    <a:gd name="T9" fmla="*/ 32 h 418"/>
                    <a:gd name="T10" fmla="*/ 443 w 560"/>
                    <a:gd name="T11" fmla="*/ 14 h 418"/>
                    <a:gd name="T12" fmla="*/ 378 w 560"/>
                    <a:gd name="T13" fmla="*/ 1 h 418"/>
                    <a:gd name="T14" fmla="*/ 318 w 560"/>
                    <a:gd name="T15" fmla="*/ 9 h 418"/>
                    <a:gd name="T16" fmla="*/ 273 w 560"/>
                    <a:gd name="T17" fmla="*/ 9 h 418"/>
                    <a:gd name="T18" fmla="*/ 236 w 560"/>
                    <a:gd name="T19" fmla="*/ 26 h 418"/>
                    <a:gd name="T20" fmla="*/ 227 w 560"/>
                    <a:gd name="T21" fmla="*/ 31 h 418"/>
                    <a:gd name="T22" fmla="*/ 200 w 560"/>
                    <a:gd name="T23" fmla="*/ 39 h 418"/>
                    <a:gd name="T24" fmla="*/ 175 w 560"/>
                    <a:gd name="T25" fmla="*/ 47 h 418"/>
                    <a:gd name="T26" fmla="*/ 132 w 560"/>
                    <a:gd name="T27" fmla="*/ 39 h 418"/>
                    <a:gd name="T28" fmla="*/ 108 w 560"/>
                    <a:gd name="T29" fmla="*/ 57 h 418"/>
                    <a:gd name="T30" fmla="*/ 71 w 560"/>
                    <a:gd name="T31" fmla="*/ 81 h 418"/>
                    <a:gd name="T32" fmla="*/ 0 w 560"/>
                    <a:gd name="T33" fmla="*/ 116 h 418"/>
                    <a:gd name="T34" fmla="*/ 46 w 560"/>
                    <a:gd name="T35" fmla="*/ 129 h 418"/>
                    <a:gd name="T36" fmla="*/ 13 w 560"/>
                    <a:gd name="T37" fmla="*/ 140 h 418"/>
                    <a:gd name="T38" fmla="*/ 41 w 560"/>
                    <a:gd name="T39" fmla="*/ 158 h 418"/>
                    <a:gd name="T40" fmla="*/ 77 w 560"/>
                    <a:gd name="T41" fmla="*/ 156 h 418"/>
                    <a:gd name="T42" fmla="*/ 132 w 560"/>
                    <a:gd name="T43" fmla="*/ 171 h 418"/>
                    <a:gd name="T44" fmla="*/ 159 w 560"/>
                    <a:gd name="T45" fmla="*/ 208 h 418"/>
                    <a:gd name="T46" fmla="*/ 164 w 560"/>
                    <a:gd name="T47" fmla="*/ 242 h 418"/>
                    <a:gd name="T48" fmla="*/ 198 w 560"/>
                    <a:gd name="T49" fmla="*/ 253 h 418"/>
                    <a:gd name="T50" fmla="*/ 195 w 560"/>
                    <a:gd name="T51" fmla="*/ 266 h 418"/>
                    <a:gd name="T52" fmla="*/ 189 w 560"/>
                    <a:gd name="T53" fmla="*/ 289 h 418"/>
                    <a:gd name="T54" fmla="*/ 183 w 560"/>
                    <a:gd name="T55" fmla="*/ 317 h 418"/>
                    <a:gd name="T56" fmla="*/ 191 w 560"/>
                    <a:gd name="T57" fmla="*/ 354 h 418"/>
                    <a:gd name="T58" fmla="*/ 208 w 560"/>
                    <a:gd name="T59" fmla="*/ 376 h 418"/>
                    <a:gd name="T60" fmla="*/ 233 w 560"/>
                    <a:gd name="T61" fmla="*/ 404 h 418"/>
                    <a:gd name="T62" fmla="*/ 268 w 560"/>
                    <a:gd name="T63" fmla="*/ 418 h 418"/>
                    <a:gd name="T64" fmla="*/ 279 w 560"/>
                    <a:gd name="T65" fmla="*/ 382 h 418"/>
                    <a:gd name="T66" fmla="*/ 294 w 560"/>
                    <a:gd name="T67" fmla="*/ 364 h 418"/>
                    <a:gd name="T68" fmla="*/ 296 w 560"/>
                    <a:gd name="T69" fmla="*/ 347 h 418"/>
                    <a:gd name="T70" fmla="*/ 311 w 560"/>
                    <a:gd name="T71" fmla="*/ 335 h 418"/>
                    <a:gd name="T72" fmla="*/ 325 w 560"/>
                    <a:gd name="T73" fmla="*/ 332 h 418"/>
                    <a:gd name="T74" fmla="*/ 374 w 560"/>
                    <a:gd name="T75" fmla="*/ 300 h 418"/>
                    <a:gd name="T76" fmla="*/ 405 w 560"/>
                    <a:gd name="T77" fmla="*/ 291 h 418"/>
                    <a:gd name="T78" fmla="*/ 467 w 560"/>
                    <a:gd name="T79" fmla="*/ 264 h 418"/>
                    <a:gd name="T80" fmla="*/ 433 w 560"/>
                    <a:gd name="T81" fmla="*/ 257 h 418"/>
                    <a:gd name="T82" fmla="*/ 468 w 560"/>
                    <a:gd name="T83" fmla="*/ 259 h 418"/>
                    <a:gd name="T84" fmla="*/ 461 w 560"/>
                    <a:gd name="T85" fmla="*/ 227 h 418"/>
                    <a:gd name="T86" fmla="*/ 443 w 560"/>
                    <a:gd name="T87" fmla="*/ 212 h 418"/>
                    <a:gd name="T88" fmla="*/ 483 w 560"/>
                    <a:gd name="T89" fmla="*/ 206 h 418"/>
                    <a:gd name="T90" fmla="*/ 493 w 560"/>
                    <a:gd name="T91" fmla="*/ 187 h 418"/>
                    <a:gd name="T92" fmla="*/ 488 w 560"/>
                    <a:gd name="T93" fmla="*/ 157 h 418"/>
                    <a:gd name="T94" fmla="*/ 478 w 560"/>
                    <a:gd name="T95" fmla="*/ 145 h 418"/>
                    <a:gd name="T96" fmla="*/ 482 w 560"/>
                    <a:gd name="T97" fmla="*/ 132 h 418"/>
                    <a:gd name="T98" fmla="*/ 469 w 560"/>
                    <a:gd name="T99" fmla="*/ 125 h 418"/>
                    <a:gd name="T100" fmla="*/ 506 w 560"/>
                    <a:gd name="T101" fmla="*/ 87 h 418"/>
                    <a:gd name="T102" fmla="*/ 497 w 560"/>
                    <a:gd name="T103" fmla="*/ 77 h 418"/>
                    <a:gd name="T104" fmla="*/ 507 w 560"/>
                    <a:gd name="T105" fmla="*/ 67 h 418"/>
                    <a:gd name="T106" fmla="*/ 560 w 560"/>
                    <a:gd name="T107" fmla="*/ 48 h 418"/>
                    <a:gd name="T108" fmla="*/ 185 w 560"/>
                    <a:gd name="T109" fmla="*/ 267 h 418"/>
                    <a:gd name="T110" fmla="*/ 175 w 560"/>
                    <a:gd name="T111" fmla="*/ 278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60" h="418">
                      <a:moveTo>
                        <a:pt x="528" y="39"/>
                      </a:moveTo>
                      <a:cubicBezTo>
                        <a:pt x="518" y="39"/>
                        <a:pt x="510" y="41"/>
                        <a:pt x="510" y="48"/>
                      </a:cubicBezTo>
                      <a:cubicBezTo>
                        <a:pt x="509" y="55"/>
                        <a:pt x="496" y="46"/>
                        <a:pt x="491" y="49"/>
                      </a:cubicBezTo>
                      <a:cubicBezTo>
                        <a:pt x="486" y="51"/>
                        <a:pt x="488" y="43"/>
                        <a:pt x="483" y="46"/>
                      </a:cubicBezTo>
                      <a:cubicBezTo>
                        <a:pt x="478" y="48"/>
                        <a:pt x="472" y="55"/>
                        <a:pt x="465" y="58"/>
                      </a:cubicBezTo>
                      <a:cubicBezTo>
                        <a:pt x="459" y="60"/>
                        <a:pt x="454" y="67"/>
                        <a:pt x="450" y="68"/>
                      </a:cubicBezTo>
                      <a:cubicBezTo>
                        <a:pt x="446" y="68"/>
                        <a:pt x="458" y="55"/>
                        <a:pt x="465" y="49"/>
                      </a:cubicBezTo>
                      <a:cubicBezTo>
                        <a:pt x="471" y="42"/>
                        <a:pt x="468" y="35"/>
                        <a:pt x="459" y="35"/>
                      </a:cubicBezTo>
                      <a:cubicBezTo>
                        <a:pt x="451" y="36"/>
                        <a:pt x="452" y="42"/>
                        <a:pt x="448" y="43"/>
                      </a:cubicBezTo>
                      <a:cubicBezTo>
                        <a:pt x="443" y="44"/>
                        <a:pt x="419" y="55"/>
                        <a:pt x="418" y="52"/>
                      </a:cubicBezTo>
                      <a:cubicBezTo>
                        <a:pt x="417" y="48"/>
                        <a:pt x="438" y="43"/>
                        <a:pt x="437" y="40"/>
                      </a:cubicBezTo>
                      <a:cubicBezTo>
                        <a:pt x="437" y="38"/>
                        <a:pt x="412" y="37"/>
                        <a:pt x="400" y="39"/>
                      </a:cubicBezTo>
                      <a:cubicBezTo>
                        <a:pt x="389" y="41"/>
                        <a:pt x="369" y="47"/>
                        <a:pt x="369" y="44"/>
                      </a:cubicBezTo>
                      <a:cubicBezTo>
                        <a:pt x="368" y="41"/>
                        <a:pt x="392" y="36"/>
                        <a:pt x="404" y="35"/>
                      </a:cubicBezTo>
                      <a:cubicBezTo>
                        <a:pt x="416" y="33"/>
                        <a:pt x="438" y="35"/>
                        <a:pt x="447" y="32"/>
                      </a:cubicBezTo>
                      <a:cubicBezTo>
                        <a:pt x="456" y="28"/>
                        <a:pt x="470" y="28"/>
                        <a:pt x="472" y="25"/>
                      </a:cubicBezTo>
                      <a:cubicBezTo>
                        <a:pt x="475" y="22"/>
                        <a:pt x="462" y="18"/>
                        <a:pt x="455" y="18"/>
                      </a:cubicBezTo>
                      <a:cubicBezTo>
                        <a:pt x="449" y="18"/>
                        <a:pt x="442" y="17"/>
                        <a:pt x="443" y="14"/>
                      </a:cubicBezTo>
                      <a:cubicBezTo>
                        <a:pt x="443" y="11"/>
                        <a:pt x="433" y="10"/>
                        <a:pt x="432" y="8"/>
                      </a:cubicBezTo>
                      <a:cubicBezTo>
                        <a:pt x="431" y="5"/>
                        <a:pt x="410" y="7"/>
                        <a:pt x="406" y="4"/>
                      </a:cubicBezTo>
                      <a:cubicBezTo>
                        <a:pt x="402" y="2"/>
                        <a:pt x="389" y="0"/>
                        <a:pt x="378" y="1"/>
                      </a:cubicBezTo>
                      <a:cubicBezTo>
                        <a:pt x="367" y="2"/>
                        <a:pt x="345" y="2"/>
                        <a:pt x="340" y="2"/>
                      </a:cubicBezTo>
                      <a:cubicBezTo>
                        <a:pt x="335" y="3"/>
                        <a:pt x="332" y="5"/>
                        <a:pt x="327" y="4"/>
                      </a:cubicBezTo>
                      <a:cubicBezTo>
                        <a:pt x="323" y="4"/>
                        <a:pt x="316" y="6"/>
                        <a:pt x="318" y="9"/>
                      </a:cubicBezTo>
                      <a:cubicBezTo>
                        <a:pt x="323" y="14"/>
                        <a:pt x="311" y="16"/>
                        <a:pt x="312" y="12"/>
                      </a:cubicBezTo>
                      <a:cubicBezTo>
                        <a:pt x="313" y="8"/>
                        <a:pt x="301" y="6"/>
                        <a:pt x="298" y="9"/>
                      </a:cubicBezTo>
                      <a:cubicBezTo>
                        <a:pt x="294" y="13"/>
                        <a:pt x="276" y="6"/>
                        <a:pt x="273" y="9"/>
                      </a:cubicBezTo>
                      <a:cubicBezTo>
                        <a:pt x="270" y="13"/>
                        <a:pt x="249" y="12"/>
                        <a:pt x="243" y="13"/>
                      </a:cubicBezTo>
                      <a:cubicBezTo>
                        <a:pt x="236" y="14"/>
                        <a:pt x="252" y="18"/>
                        <a:pt x="252" y="21"/>
                      </a:cubicBezTo>
                      <a:cubicBezTo>
                        <a:pt x="251" y="24"/>
                        <a:pt x="232" y="21"/>
                        <a:pt x="236" y="26"/>
                      </a:cubicBezTo>
                      <a:cubicBezTo>
                        <a:pt x="240" y="31"/>
                        <a:pt x="253" y="34"/>
                        <a:pt x="259" y="41"/>
                      </a:cubicBezTo>
                      <a:cubicBezTo>
                        <a:pt x="265" y="47"/>
                        <a:pt x="254" y="43"/>
                        <a:pt x="247" y="38"/>
                      </a:cubicBezTo>
                      <a:cubicBezTo>
                        <a:pt x="240" y="34"/>
                        <a:pt x="231" y="35"/>
                        <a:pt x="227" y="31"/>
                      </a:cubicBezTo>
                      <a:cubicBezTo>
                        <a:pt x="222" y="26"/>
                        <a:pt x="206" y="23"/>
                        <a:pt x="202" y="26"/>
                      </a:cubicBezTo>
                      <a:cubicBezTo>
                        <a:pt x="197" y="29"/>
                        <a:pt x="213" y="35"/>
                        <a:pt x="213" y="38"/>
                      </a:cubicBezTo>
                      <a:cubicBezTo>
                        <a:pt x="213" y="42"/>
                        <a:pt x="202" y="37"/>
                        <a:pt x="200" y="39"/>
                      </a:cubicBezTo>
                      <a:cubicBezTo>
                        <a:pt x="199" y="40"/>
                        <a:pt x="189" y="30"/>
                        <a:pt x="184" y="30"/>
                      </a:cubicBezTo>
                      <a:cubicBezTo>
                        <a:pt x="178" y="30"/>
                        <a:pt x="183" y="34"/>
                        <a:pt x="183" y="41"/>
                      </a:cubicBezTo>
                      <a:cubicBezTo>
                        <a:pt x="183" y="48"/>
                        <a:pt x="172" y="52"/>
                        <a:pt x="175" y="47"/>
                      </a:cubicBezTo>
                      <a:cubicBezTo>
                        <a:pt x="178" y="43"/>
                        <a:pt x="176" y="31"/>
                        <a:pt x="171" y="29"/>
                      </a:cubicBezTo>
                      <a:cubicBezTo>
                        <a:pt x="165" y="27"/>
                        <a:pt x="150" y="33"/>
                        <a:pt x="143" y="33"/>
                      </a:cubicBezTo>
                      <a:cubicBezTo>
                        <a:pt x="135" y="33"/>
                        <a:pt x="125" y="35"/>
                        <a:pt x="132" y="39"/>
                      </a:cubicBezTo>
                      <a:cubicBezTo>
                        <a:pt x="138" y="43"/>
                        <a:pt x="131" y="45"/>
                        <a:pt x="126" y="41"/>
                      </a:cubicBezTo>
                      <a:cubicBezTo>
                        <a:pt x="120" y="37"/>
                        <a:pt x="101" y="41"/>
                        <a:pt x="105" y="44"/>
                      </a:cubicBezTo>
                      <a:cubicBezTo>
                        <a:pt x="109" y="46"/>
                        <a:pt x="110" y="54"/>
                        <a:pt x="108" y="57"/>
                      </a:cubicBezTo>
                      <a:cubicBezTo>
                        <a:pt x="105" y="61"/>
                        <a:pt x="98" y="54"/>
                        <a:pt x="90" y="55"/>
                      </a:cubicBezTo>
                      <a:cubicBezTo>
                        <a:pt x="83" y="55"/>
                        <a:pt x="47" y="72"/>
                        <a:pt x="49" y="77"/>
                      </a:cubicBezTo>
                      <a:cubicBezTo>
                        <a:pt x="51" y="82"/>
                        <a:pt x="67" y="78"/>
                        <a:pt x="71" y="81"/>
                      </a:cubicBezTo>
                      <a:cubicBezTo>
                        <a:pt x="76" y="83"/>
                        <a:pt x="70" y="93"/>
                        <a:pt x="64" y="97"/>
                      </a:cubicBezTo>
                      <a:cubicBezTo>
                        <a:pt x="58" y="101"/>
                        <a:pt x="36" y="98"/>
                        <a:pt x="35" y="102"/>
                      </a:cubicBezTo>
                      <a:cubicBezTo>
                        <a:pt x="35" y="107"/>
                        <a:pt x="0" y="108"/>
                        <a:pt x="0" y="116"/>
                      </a:cubicBezTo>
                      <a:cubicBezTo>
                        <a:pt x="0" y="119"/>
                        <a:pt x="2" y="122"/>
                        <a:pt x="6" y="123"/>
                      </a:cubicBezTo>
                      <a:cubicBezTo>
                        <a:pt x="11" y="124"/>
                        <a:pt x="17" y="122"/>
                        <a:pt x="21" y="127"/>
                      </a:cubicBezTo>
                      <a:cubicBezTo>
                        <a:pt x="25" y="132"/>
                        <a:pt x="37" y="132"/>
                        <a:pt x="46" y="129"/>
                      </a:cubicBezTo>
                      <a:cubicBezTo>
                        <a:pt x="54" y="126"/>
                        <a:pt x="60" y="129"/>
                        <a:pt x="60" y="134"/>
                      </a:cubicBezTo>
                      <a:cubicBezTo>
                        <a:pt x="60" y="139"/>
                        <a:pt x="41" y="132"/>
                        <a:pt x="36" y="136"/>
                      </a:cubicBezTo>
                      <a:cubicBezTo>
                        <a:pt x="30" y="139"/>
                        <a:pt x="12" y="136"/>
                        <a:pt x="13" y="140"/>
                      </a:cubicBezTo>
                      <a:cubicBezTo>
                        <a:pt x="14" y="144"/>
                        <a:pt x="23" y="143"/>
                        <a:pt x="30" y="145"/>
                      </a:cubicBezTo>
                      <a:cubicBezTo>
                        <a:pt x="37" y="146"/>
                        <a:pt x="30" y="149"/>
                        <a:pt x="30" y="152"/>
                      </a:cubicBezTo>
                      <a:cubicBezTo>
                        <a:pt x="30" y="155"/>
                        <a:pt x="34" y="154"/>
                        <a:pt x="41" y="158"/>
                      </a:cubicBezTo>
                      <a:cubicBezTo>
                        <a:pt x="48" y="161"/>
                        <a:pt x="59" y="163"/>
                        <a:pt x="55" y="159"/>
                      </a:cubicBezTo>
                      <a:cubicBezTo>
                        <a:pt x="52" y="155"/>
                        <a:pt x="63" y="156"/>
                        <a:pt x="65" y="158"/>
                      </a:cubicBezTo>
                      <a:cubicBezTo>
                        <a:pt x="67" y="161"/>
                        <a:pt x="72" y="155"/>
                        <a:pt x="77" y="156"/>
                      </a:cubicBezTo>
                      <a:cubicBezTo>
                        <a:pt x="82" y="158"/>
                        <a:pt x="84" y="151"/>
                        <a:pt x="88" y="154"/>
                      </a:cubicBezTo>
                      <a:cubicBezTo>
                        <a:pt x="92" y="157"/>
                        <a:pt x="111" y="158"/>
                        <a:pt x="117" y="162"/>
                      </a:cubicBezTo>
                      <a:cubicBezTo>
                        <a:pt x="124" y="165"/>
                        <a:pt x="133" y="166"/>
                        <a:pt x="132" y="171"/>
                      </a:cubicBezTo>
                      <a:cubicBezTo>
                        <a:pt x="131" y="176"/>
                        <a:pt x="137" y="180"/>
                        <a:pt x="145" y="183"/>
                      </a:cubicBezTo>
                      <a:cubicBezTo>
                        <a:pt x="152" y="187"/>
                        <a:pt x="153" y="194"/>
                        <a:pt x="153" y="198"/>
                      </a:cubicBezTo>
                      <a:cubicBezTo>
                        <a:pt x="153" y="203"/>
                        <a:pt x="161" y="206"/>
                        <a:pt x="159" y="208"/>
                      </a:cubicBezTo>
                      <a:cubicBezTo>
                        <a:pt x="158" y="210"/>
                        <a:pt x="159" y="213"/>
                        <a:pt x="164" y="218"/>
                      </a:cubicBezTo>
                      <a:cubicBezTo>
                        <a:pt x="169" y="222"/>
                        <a:pt x="156" y="225"/>
                        <a:pt x="159" y="229"/>
                      </a:cubicBezTo>
                      <a:cubicBezTo>
                        <a:pt x="162" y="233"/>
                        <a:pt x="155" y="240"/>
                        <a:pt x="164" y="242"/>
                      </a:cubicBezTo>
                      <a:cubicBezTo>
                        <a:pt x="172" y="243"/>
                        <a:pt x="171" y="236"/>
                        <a:pt x="178" y="236"/>
                      </a:cubicBezTo>
                      <a:cubicBezTo>
                        <a:pt x="184" y="236"/>
                        <a:pt x="177" y="241"/>
                        <a:pt x="181" y="245"/>
                      </a:cubicBezTo>
                      <a:cubicBezTo>
                        <a:pt x="184" y="248"/>
                        <a:pt x="192" y="247"/>
                        <a:pt x="198" y="253"/>
                      </a:cubicBezTo>
                      <a:cubicBezTo>
                        <a:pt x="205" y="259"/>
                        <a:pt x="201" y="261"/>
                        <a:pt x="195" y="257"/>
                      </a:cubicBezTo>
                      <a:cubicBezTo>
                        <a:pt x="188" y="252"/>
                        <a:pt x="170" y="253"/>
                        <a:pt x="170" y="255"/>
                      </a:cubicBezTo>
                      <a:cubicBezTo>
                        <a:pt x="170" y="257"/>
                        <a:pt x="190" y="268"/>
                        <a:pt x="195" y="266"/>
                      </a:cubicBezTo>
                      <a:cubicBezTo>
                        <a:pt x="199" y="265"/>
                        <a:pt x="206" y="273"/>
                        <a:pt x="203" y="276"/>
                      </a:cubicBezTo>
                      <a:cubicBezTo>
                        <a:pt x="200" y="278"/>
                        <a:pt x="202" y="285"/>
                        <a:pt x="201" y="288"/>
                      </a:cubicBezTo>
                      <a:cubicBezTo>
                        <a:pt x="200" y="292"/>
                        <a:pt x="194" y="288"/>
                        <a:pt x="189" y="289"/>
                      </a:cubicBezTo>
                      <a:cubicBezTo>
                        <a:pt x="185" y="290"/>
                        <a:pt x="182" y="291"/>
                        <a:pt x="182" y="296"/>
                      </a:cubicBezTo>
                      <a:cubicBezTo>
                        <a:pt x="182" y="300"/>
                        <a:pt x="175" y="303"/>
                        <a:pt x="175" y="309"/>
                      </a:cubicBezTo>
                      <a:cubicBezTo>
                        <a:pt x="174" y="315"/>
                        <a:pt x="180" y="314"/>
                        <a:pt x="183" y="317"/>
                      </a:cubicBezTo>
                      <a:cubicBezTo>
                        <a:pt x="187" y="319"/>
                        <a:pt x="177" y="321"/>
                        <a:pt x="176" y="325"/>
                      </a:cubicBezTo>
                      <a:cubicBezTo>
                        <a:pt x="176" y="329"/>
                        <a:pt x="186" y="336"/>
                        <a:pt x="189" y="338"/>
                      </a:cubicBezTo>
                      <a:cubicBezTo>
                        <a:pt x="193" y="340"/>
                        <a:pt x="189" y="349"/>
                        <a:pt x="191" y="354"/>
                      </a:cubicBezTo>
                      <a:cubicBezTo>
                        <a:pt x="192" y="358"/>
                        <a:pt x="197" y="353"/>
                        <a:pt x="196" y="359"/>
                      </a:cubicBezTo>
                      <a:cubicBezTo>
                        <a:pt x="196" y="365"/>
                        <a:pt x="200" y="364"/>
                        <a:pt x="201" y="368"/>
                      </a:cubicBezTo>
                      <a:cubicBezTo>
                        <a:pt x="201" y="371"/>
                        <a:pt x="209" y="371"/>
                        <a:pt x="208" y="376"/>
                      </a:cubicBezTo>
                      <a:cubicBezTo>
                        <a:pt x="206" y="381"/>
                        <a:pt x="210" y="384"/>
                        <a:pt x="212" y="387"/>
                      </a:cubicBezTo>
                      <a:cubicBezTo>
                        <a:pt x="214" y="389"/>
                        <a:pt x="221" y="394"/>
                        <a:pt x="222" y="398"/>
                      </a:cubicBezTo>
                      <a:cubicBezTo>
                        <a:pt x="224" y="401"/>
                        <a:pt x="228" y="406"/>
                        <a:pt x="233" y="404"/>
                      </a:cubicBezTo>
                      <a:cubicBezTo>
                        <a:pt x="237" y="403"/>
                        <a:pt x="238" y="408"/>
                        <a:pt x="242" y="407"/>
                      </a:cubicBezTo>
                      <a:cubicBezTo>
                        <a:pt x="245" y="406"/>
                        <a:pt x="251" y="409"/>
                        <a:pt x="252" y="412"/>
                      </a:cubicBezTo>
                      <a:cubicBezTo>
                        <a:pt x="253" y="415"/>
                        <a:pt x="265" y="417"/>
                        <a:pt x="268" y="418"/>
                      </a:cubicBezTo>
                      <a:cubicBezTo>
                        <a:pt x="271" y="418"/>
                        <a:pt x="272" y="412"/>
                        <a:pt x="275" y="411"/>
                      </a:cubicBezTo>
                      <a:cubicBezTo>
                        <a:pt x="278" y="409"/>
                        <a:pt x="277" y="397"/>
                        <a:pt x="280" y="396"/>
                      </a:cubicBezTo>
                      <a:cubicBezTo>
                        <a:pt x="282" y="396"/>
                        <a:pt x="281" y="383"/>
                        <a:pt x="279" y="382"/>
                      </a:cubicBezTo>
                      <a:cubicBezTo>
                        <a:pt x="276" y="381"/>
                        <a:pt x="277" y="377"/>
                        <a:pt x="283" y="378"/>
                      </a:cubicBezTo>
                      <a:cubicBezTo>
                        <a:pt x="290" y="378"/>
                        <a:pt x="287" y="372"/>
                        <a:pt x="290" y="371"/>
                      </a:cubicBezTo>
                      <a:cubicBezTo>
                        <a:pt x="293" y="371"/>
                        <a:pt x="292" y="365"/>
                        <a:pt x="294" y="364"/>
                      </a:cubicBezTo>
                      <a:cubicBezTo>
                        <a:pt x="296" y="364"/>
                        <a:pt x="296" y="360"/>
                        <a:pt x="294" y="358"/>
                      </a:cubicBezTo>
                      <a:cubicBezTo>
                        <a:pt x="293" y="356"/>
                        <a:pt x="295" y="354"/>
                        <a:pt x="298" y="354"/>
                      </a:cubicBezTo>
                      <a:cubicBezTo>
                        <a:pt x="301" y="353"/>
                        <a:pt x="300" y="348"/>
                        <a:pt x="296" y="347"/>
                      </a:cubicBezTo>
                      <a:cubicBezTo>
                        <a:pt x="292" y="345"/>
                        <a:pt x="293" y="340"/>
                        <a:pt x="297" y="343"/>
                      </a:cubicBezTo>
                      <a:cubicBezTo>
                        <a:pt x="302" y="346"/>
                        <a:pt x="305" y="344"/>
                        <a:pt x="303" y="341"/>
                      </a:cubicBezTo>
                      <a:cubicBezTo>
                        <a:pt x="300" y="338"/>
                        <a:pt x="306" y="336"/>
                        <a:pt x="311" y="335"/>
                      </a:cubicBezTo>
                      <a:cubicBezTo>
                        <a:pt x="317" y="335"/>
                        <a:pt x="320" y="332"/>
                        <a:pt x="319" y="328"/>
                      </a:cubicBezTo>
                      <a:cubicBezTo>
                        <a:pt x="318" y="323"/>
                        <a:pt x="325" y="324"/>
                        <a:pt x="323" y="327"/>
                      </a:cubicBezTo>
                      <a:cubicBezTo>
                        <a:pt x="321" y="331"/>
                        <a:pt x="323" y="335"/>
                        <a:pt x="325" y="332"/>
                      </a:cubicBezTo>
                      <a:cubicBezTo>
                        <a:pt x="328" y="330"/>
                        <a:pt x="333" y="331"/>
                        <a:pt x="342" y="329"/>
                      </a:cubicBezTo>
                      <a:cubicBezTo>
                        <a:pt x="351" y="326"/>
                        <a:pt x="360" y="318"/>
                        <a:pt x="362" y="311"/>
                      </a:cubicBezTo>
                      <a:cubicBezTo>
                        <a:pt x="365" y="304"/>
                        <a:pt x="375" y="305"/>
                        <a:pt x="374" y="300"/>
                      </a:cubicBezTo>
                      <a:cubicBezTo>
                        <a:pt x="372" y="295"/>
                        <a:pt x="376" y="293"/>
                        <a:pt x="382" y="296"/>
                      </a:cubicBezTo>
                      <a:cubicBezTo>
                        <a:pt x="389" y="300"/>
                        <a:pt x="384" y="294"/>
                        <a:pt x="391" y="294"/>
                      </a:cubicBezTo>
                      <a:cubicBezTo>
                        <a:pt x="399" y="294"/>
                        <a:pt x="398" y="291"/>
                        <a:pt x="405" y="291"/>
                      </a:cubicBezTo>
                      <a:cubicBezTo>
                        <a:pt x="412" y="291"/>
                        <a:pt x="431" y="288"/>
                        <a:pt x="438" y="282"/>
                      </a:cubicBezTo>
                      <a:cubicBezTo>
                        <a:pt x="444" y="277"/>
                        <a:pt x="458" y="272"/>
                        <a:pt x="463" y="269"/>
                      </a:cubicBezTo>
                      <a:cubicBezTo>
                        <a:pt x="469" y="265"/>
                        <a:pt x="470" y="262"/>
                        <a:pt x="467" y="264"/>
                      </a:cubicBezTo>
                      <a:cubicBezTo>
                        <a:pt x="463" y="266"/>
                        <a:pt x="456" y="266"/>
                        <a:pt x="451" y="265"/>
                      </a:cubicBezTo>
                      <a:cubicBezTo>
                        <a:pt x="445" y="264"/>
                        <a:pt x="437" y="259"/>
                        <a:pt x="431" y="263"/>
                      </a:cubicBezTo>
                      <a:cubicBezTo>
                        <a:pt x="424" y="266"/>
                        <a:pt x="428" y="257"/>
                        <a:pt x="433" y="257"/>
                      </a:cubicBezTo>
                      <a:cubicBezTo>
                        <a:pt x="438" y="256"/>
                        <a:pt x="436" y="253"/>
                        <a:pt x="435" y="248"/>
                      </a:cubicBezTo>
                      <a:cubicBezTo>
                        <a:pt x="434" y="243"/>
                        <a:pt x="443" y="246"/>
                        <a:pt x="448" y="252"/>
                      </a:cubicBezTo>
                      <a:cubicBezTo>
                        <a:pt x="452" y="259"/>
                        <a:pt x="460" y="261"/>
                        <a:pt x="468" y="259"/>
                      </a:cubicBezTo>
                      <a:cubicBezTo>
                        <a:pt x="475" y="257"/>
                        <a:pt x="468" y="251"/>
                        <a:pt x="471" y="247"/>
                      </a:cubicBezTo>
                      <a:cubicBezTo>
                        <a:pt x="474" y="243"/>
                        <a:pt x="449" y="230"/>
                        <a:pt x="447" y="226"/>
                      </a:cubicBezTo>
                      <a:cubicBezTo>
                        <a:pt x="446" y="222"/>
                        <a:pt x="454" y="224"/>
                        <a:pt x="461" y="227"/>
                      </a:cubicBezTo>
                      <a:cubicBezTo>
                        <a:pt x="468" y="230"/>
                        <a:pt x="469" y="222"/>
                        <a:pt x="469" y="218"/>
                      </a:cubicBezTo>
                      <a:cubicBezTo>
                        <a:pt x="469" y="214"/>
                        <a:pt x="454" y="214"/>
                        <a:pt x="448" y="218"/>
                      </a:cubicBezTo>
                      <a:cubicBezTo>
                        <a:pt x="441" y="222"/>
                        <a:pt x="434" y="213"/>
                        <a:pt x="443" y="212"/>
                      </a:cubicBezTo>
                      <a:cubicBezTo>
                        <a:pt x="453" y="211"/>
                        <a:pt x="444" y="207"/>
                        <a:pt x="447" y="204"/>
                      </a:cubicBezTo>
                      <a:cubicBezTo>
                        <a:pt x="450" y="202"/>
                        <a:pt x="461" y="212"/>
                        <a:pt x="467" y="210"/>
                      </a:cubicBezTo>
                      <a:cubicBezTo>
                        <a:pt x="473" y="208"/>
                        <a:pt x="478" y="210"/>
                        <a:pt x="483" y="206"/>
                      </a:cubicBezTo>
                      <a:cubicBezTo>
                        <a:pt x="488" y="202"/>
                        <a:pt x="473" y="199"/>
                        <a:pt x="470" y="195"/>
                      </a:cubicBezTo>
                      <a:cubicBezTo>
                        <a:pt x="468" y="192"/>
                        <a:pt x="485" y="193"/>
                        <a:pt x="491" y="193"/>
                      </a:cubicBezTo>
                      <a:cubicBezTo>
                        <a:pt x="496" y="193"/>
                        <a:pt x="497" y="185"/>
                        <a:pt x="493" y="187"/>
                      </a:cubicBezTo>
                      <a:cubicBezTo>
                        <a:pt x="489" y="189"/>
                        <a:pt x="473" y="182"/>
                        <a:pt x="477" y="177"/>
                      </a:cubicBezTo>
                      <a:cubicBezTo>
                        <a:pt x="480" y="172"/>
                        <a:pt x="486" y="178"/>
                        <a:pt x="493" y="174"/>
                      </a:cubicBezTo>
                      <a:cubicBezTo>
                        <a:pt x="499" y="170"/>
                        <a:pt x="493" y="157"/>
                        <a:pt x="488" y="157"/>
                      </a:cubicBezTo>
                      <a:cubicBezTo>
                        <a:pt x="483" y="157"/>
                        <a:pt x="472" y="156"/>
                        <a:pt x="472" y="153"/>
                      </a:cubicBezTo>
                      <a:cubicBezTo>
                        <a:pt x="472" y="151"/>
                        <a:pt x="463" y="149"/>
                        <a:pt x="465" y="146"/>
                      </a:cubicBezTo>
                      <a:cubicBezTo>
                        <a:pt x="468" y="144"/>
                        <a:pt x="472" y="149"/>
                        <a:pt x="478" y="145"/>
                      </a:cubicBezTo>
                      <a:cubicBezTo>
                        <a:pt x="484" y="140"/>
                        <a:pt x="497" y="146"/>
                        <a:pt x="503" y="145"/>
                      </a:cubicBezTo>
                      <a:cubicBezTo>
                        <a:pt x="508" y="143"/>
                        <a:pt x="500" y="133"/>
                        <a:pt x="497" y="135"/>
                      </a:cubicBezTo>
                      <a:cubicBezTo>
                        <a:pt x="494" y="137"/>
                        <a:pt x="483" y="137"/>
                        <a:pt x="482" y="132"/>
                      </a:cubicBezTo>
                      <a:cubicBezTo>
                        <a:pt x="481" y="126"/>
                        <a:pt x="492" y="132"/>
                        <a:pt x="494" y="129"/>
                      </a:cubicBezTo>
                      <a:cubicBezTo>
                        <a:pt x="496" y="126"/>
                        <a:pt x="479" y="119"/>
                        <a:pt x="476" y="125"/>
                      </a:cubicBezTo>
                      <a:cubicBezTo>
                        <a:pt x="473" y="131"/>
                        <a:pt x="463" y="129"/>
                        <a:pt x="469" y="125"/>
                      </a:cubicBezTo>
                      <a:cubicBezTo>
                        <a:pt x="474" y="122"/>
                        <a:pt x="475" y="113"/>
                        <a:pt x="474" y="108"/>
                      </a:cubicBezTo>
                      <a:cubicBezTo>
                        <a:pt x="474" y="104"/>
                        <a:pt x="493" y="104"/>
                        <a:pt x="490" y="96"/>
                      </a:cubicBezTo>
                      <a:cubicBezTo>
                        <a:pt x="488" y="88"/>
                        <a:pt x="499" y="87"/>
                        <a:pt x="506" y="87"/>
                      </a:cubicBezTo>
                      <a:cubicBezTo>
                        <a:pt x="512" y="87"/>
                        <a:pt x="505" y="79"/>
                        <a:pt x="499" y="80"/>
                      </a:cubicBezTo>
                      <a:cubicBezTo>
                        <a:pt x="493" y="80"/>
                        <a:pt x="487" y="87"/>
                        <a:pt x="484" y="84"/>
                      </a:cubicBezTo>
                      <a:cubicBezTo>
                        <a:pt x="481" y="82"/>
                        <a:pt x="491" y="77"/>
                        <a:pt x="497" y="77"/>
                      </a:cubicBezTo>
                      <a:cubicBezTo>
                        <a:pt x="502" y="77"/>
                        <a:pt x="515" y="76"/>
                        <a:pt x="520" y="74"/>
                      </a:cubicBezTo>
                      <a:cubicBezTo>
                        <a:pt x="524" y="71"/>
                        <a:pt x="512" y="68"/>
                        <a:pt x="503" y="70"/>
                      </a:cubicBezTo>
                      <a:cubicBezTo>
                        <a:pt x="494" y="71"/>
                        <a:pt x="494" y="67"/>
                        <a:pt x="507" y="67"/>
                      </a:cubicBezTo>
                      <a:cubicBezTo>
                        <a:pt x="520" y="66"/>
                        <a:pt x="518" y="64"/>
                        <a:pt x="527" y="62"/>
                      </a:cubicBezTo>
                      <a:cubicBezTo>
                        <a:pt x="536" y="61"/>
                        <a:pt x="533" y="58"/>
                        <a:pt x="539" y="57"/>
                      </a:cubicBezTo>
                      <a:cubicBezTo>
                        <a:pt x="545" y="57"/>
                        <a:pt x="560" y="51"/>
                        <a:pt x="560" y="48"/>
                      </a:cubicBezTo>
                      <a:cubicBezTo>
                        <a:pt x="560" y="45"/>
                        <a:pt x="538" y="39"/>
                        <a:pt x="528" y="39"/>
                      </a:cubicBezTo>
                      <a:close/>
                      <a:moveTo>
                        <a:pt x="192" y="274"/>
                      </a:moveTo>
                      <a:cubicBezTo>
                        <a:pt x="192" y="270"/>
                        <a:pt x="187" y="273"/>
                        <a:pt x="185" y="267"/>
                      </a:cubicBezTo>
                      <a:cubicBezTo>
                        <a:pt x="182" y="262"/>
                        <a:pt x="168" y="260"/>
                        <a:pt x="167" y="264"/>
                      </a:cubicBezTo>
                      <a:cubicBezTo>
                        <a:pt x="166" y="266"/>
                        <a:pt x="162" y="268"/>
                        <a:pt x="165" y="272"/>
                      </a:cubicBezTo>
                      <a:cubicBezTo>
                        <a:pt x="169" y="276"/>
                        <a:pt x="171" y="274"/>
                        <a:pt x="175" y="278"/>
                      </a:cubicBezTo>
                      <a:cubicBezTo>
                        <a:pt x="179" y="282"/>
                        <a:pt x="192" y="278"/>
                        <a:pt x="192" y="274"/>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21" name="Freeform 358">
                  <a:extLst>
                    <a:ext uri="{FF2B5EF4-FFF2-40B4-BE49-F238E27FC236}">
                      <a16:creationId xmlns:a16="http://schemas.microsoft.com/office/drawing/2014/main" id="{8CB24DA9-DF80-3C49-9CDA-1917F4915063}"/>
                    </a:ext>
                  </a:extLst>
                </p:cNvPr>
                <p:cNvSpPr>
                  <a:spLocks noEditPoints="1"/>
                </p:cNvSpPr>
                <p:nvPr/>
              </p:nvSpPr>
              <p:spPr bwMode="auto">
                <a:xfrm>
                  <a:off x="6172200" y="2627426"/>
                  <a:ext cx="128588" cy="160338"/>
                </a:xfrm>
                <a:custGeom>
                  <a:avLst/>
                  <a:gdLst>
                    <a:gd name="T0" fmla="*/ 57 w 58"/>
                    <a:gd name="T1" fmla="*/ 0 h 72"/>
                    <a:gd name="T2" fmla="*/ 53 w 58"/>
                    <a:gd name="T3" fmla="*/ 2 h 72"/>
                    <a:gd name="T4" fmla="*/ 50 w 58"/>
                    <a:gd name="T5" fmla="*/ 4 h 72"/>
                    <a:gd name="T6" fmla="*/ 40 w 58"/>
                    <a:gd name="T7" fmla="*/ 2 h 72"/>
                    <a:gd name="T8" fmla="*/ 28 w 58"/>
                    <a:gd name="T9" fmla="*/ 2 h 72"/>
                    <a:gd name="T10" fmla="*/ 27 w 58"/>
                    <a:gd name="T11" fmla="*/ 2 h 72"/>
                    <a:gd name="T12" fmla="*/ 19 w 58"/>
                    <a:gd name="T13" fmla="*/ 6 h 72"/>
                    <a:gd name="T14" fmla="*/ 15 w 58"/>
                    <a:gd name="T15" fmla="*/ 9 h 72"/>
                    <a:gd name="T16" fmla="*/ 8 w 58"/>
                    <a:gd name="T17" fmla="*/ 10 h 72"/>
                    <a:gd name="T18" fmla="*/ 5 w 58"/>
                    <a:gd name="T19" fmla="*/ 15 h 72"/>
                    <a:gd name="T20" fmla="*/ 3 w 58"/>
                    <a:gd name="T21" fmla="*/ 19 h 72"/>
                    <a:gd name="T22" fmla="*/ 0 w 58"/>
                    <a:gd name="T23" fmla="*/ 23 h 72"/>
                    <a:gd name="T24" fmla="*/ 1 w 58"/>
                    <a:gd name="T25" fmla="*/ 24 h 72"/>
                    <a:gd name="T26" fmla="*/ 6 w 58"/>
                    <a:gd name="T27" fmla="*/ 31 h 72"/>
                    <a:gd name="T28" fmla="*/ 12 w 58"/>
                    <a:gd name="T29" fmla="*/ 34 h 72"/>
                    <a:gd name="T30" fmla="*/ 20 w 58"/>
                    <a:gd name="T31" fmla="*/ 37 h 72"/>
                    <a:gd name="T32" fmla="*/ 11 w 58"/>
                    <a:gd name="T33" fmla="*/ 37 h 72"/>
                    <a:gd name="T34" fmla="*/ 12 w 58"/>
                    <a:gd name="T35" fmla="*/ 45 h 72"/>
                    <a:gd name="T36" fmla="*/ 17 w 58"/>
                    <a:gd name="T37" fmla="*/ 51 h 72"/>
                    <a:gd name="T38" fmla="*/ 26 w 58"/>
                    <a:gd name="T39" fmla="*/ 56 h 72"/>
                    <a:gd name="T40" fmla="*/ 24 w 58"/>
                    <a:gd name="T41" fmla="*/ 46 h 72"/>
                    <a:gd name="T42" fmla="*/ 30 w 58"/>
                    <a:gd name="T43" fmla="*/ 46 h 72"/>
                    <a:gd name="T44" fmla="*/ 26 w 58"/>
                    <a:gd name="T45" fmla="*/ 42 h 72"/>
                    <a:gd name="T46" fmla="*/ 29 w 58"/>
                    <a:gd name="T47" fmla="*/ 41 h 72"/>
                    <a:gd name="T48" fmla="*/ 36 w 58"/>
                    <a:gd name="T49" fmla="*/ 40 h 72"/>
                    <a:gd name="T50" fmla="*/ 33 w 58"/>
                    <a:gd name="T51" fmla="*/ 32 h 72"/>
                    <a:gd name="T52" fmla="*/ 26 w 58"/>
                    <a:gd name="T53" fmla="*/ 33 h 72"/>
                    <a:gd name="T54" fmla="*/ 29 w 58"/>
                    <a:gd name="T55" fmla="*/ 28 h 72"/>
                    <a:gd name="T56" fmla="*/ 21 w 58"/>
                    <a:gd name="T57" fmla="*/ 18 h 72"/>
                    <a:gd name="T58" fmla="*/ 26 w 58"/>
                    <a:gd name="T59" fmla="*/ 15 h 72"/>
                    <a:gd name="T60" fmla="*/ 33 w 58"/>
                    <a:gd name="T61" fmla="*/ 16 h 72"/>
                    <a:gd name="T62" fmla="*/ 35 w 58"/>
                    <a:gd name="T63" fmla="*/ 9 h 72"/>
                    <a:gd name="T64" fmla="*/ 40 w 58"/>
                    <a:gd name="T65" fmla="*/ 11 h 72"/>
                    <a:gd name="T66" fmla="*/ 47 w 58"/>
                    <a:gd name="T67" fmla="*/ 8 h 72"/>
                    <a:gd name="T68" fmla="*/ 53 w 58"/>
                    <a:gd name="T69" fmla="*/ 11 h 72"/>
                    <a:gd name="T70" fmla="*/ 56 w 58"/>
                    <a:gd name="T71" fmla="*/ 7 h 72"/>
                    <a:gd name="T72" fmla="*/ 58 w 58"/>
                    <a:gd name="T73" fmla="*/ 3 h 72"/>
                    <a:gd name="T74" fmla="*/ 57 w 58"/>
                    <a:gd name="T75" fmla="*/ 0 h 72"/>
                    <a:gd name="T76" fmla="*/ 50 w 58"/>
                    <a:gd name="T77" fmla="*/ 68 h 72"/>
                    <a:gd name="T78" fmla="*/ 35 w 58"/>
                    <a:gd name="T79" fmla="*/ 66 h 72"/>
                    <a:gd name="T80" fmla="*/ 30 w 58"/>
                    <a:gd name="T81" fmla="*/ 68 h 72"/>
                    <a:gd name="T82" fmla="*/ 43 w 58"/>
                    <a:gd name="T83" fmla="*/ 72 h 72"/>
                    <a:gd name="T84" fmla="*/ 56 w 58"/>
                    <a:gd name="T85" fmla="*/ 68 h 72"/>
                    <a:gd name="T86" fmla="*/ 50 w 58"/>
                    <a:gd name="T87" fmla="*/ 6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8" h="72">
                      <a:moveTo>
                        <a:pt x="57" y="0"/>
                      </a:moveTo>
                      <a:cubicBezTo>
                        <a:pt x="55" y="0"/>
                        <a:pt x="53" y="1"/>
                        <a:pt x="53" y="2"/>
                      </a:cubicBezTo>
                      <a:cubicBezTo>
                        <a:pt x="54" y="3"/>
                        <a:pt x="52" y="4"/>
                        <a:pt x="50" y="4"/>
                      </a:cubicBezTo>
                      <a:cubicBezTo>
                        <a:pt x="50" y="4"/>
                        <a:pt x="42" y="3"/>
                        <a:pt x="40" y="2"/>
                      </a:cubicBezTo>
                      <a:cubicBezTo>
                        <a:pt x="38" y="1"/>
                        <a:pt x="31" y="2"/>
                        <a:pt x="28" y="2"/>
                      </a:cubicBezTo>
                      <a:cubicBezTo>
                        <a:pt x="28" y="2"/>
                        <a:pt x="28" y="2"/>
                        <a:pt x="27" y="2"/>
                      </a:cubicBezTo>
                      <a:cubicBezTo>
                        <a:pt x="27" y="4"/>
                        <a:pt x="20" y="7"/>
                        <a:pt x="19" y="6"/>
                      </a:cubicBezTo>
                      <a:cubicBezTo>
                        <a:pt x="18" y="6"/>
                        <a:pt x="17" y="8"/>
                        <a:pt x="15" y="9"/>
                      </a:cubicBezTo>
                      <a:cubicBezTo>
                        <a:pt x="12" y="10"/>
                        <a:pt x="9" y="9"/>
                        <a:pt x="8" y="10"/>
                      </a:cubicBezTo>
                      <a:cubicBezTo>
                        <a:pt x="8" y="11"/>
                        <a:pt x="7" y="14"/>
                        <a:pt x="5" y="15"/>
                      </a:cubicBezTo>
                      <a:cubicBezTo>
                        <a:pt x="4" y="16"/>
                        <a:pt x="5" y="18"/>
                        <a:pt x="3" y="19"/>
                      </a:cubicBezTo>
                      <a:cubicBezTo>
                        <a:pt x="2" y="19"/>
                        <a:pt x="1" y="21"/>
                        <a:pt x="0" y="23"/>
                      </a:cubicBezTo>
                      <a:cubicBezTo>
                        <a:pt x="0" y="24"/>
                        <a:pt x="1" y="24"/>
                        <a:pt x="1" y="24"/>
                      </a:cubicBezTo>
                      <a:cubicBezTo>
                        <a:pt x="4" y="25"/>
                        <a:pt x="6" y="28"/>
                        <a:pt x="6" y="31"/>
                      </a:cubicBezTo>
                      <a:cubicBezTo>
                        <a:pt x="5" y="35"/>
                        <a:pt x="10" y="36"/>
                        <a:pt x="12" y="34"/>
                      </a:cubicBezTo>
                      <a:cubicBezTo>
                        <a:pt x="14" y="31"/>
                        <a:pt x="20" y="35"/>
                        <a:pt x="20" y="37"/>
                      </a:cubicBezTo>
                      <a:cubicBezTo>
                        <a:pt x="20" y="38"/>
                        <a:pt x="14" y="35"/>
                        <a:pt x="11" y="37"/>
                      </a:cubicBezTo>
                      <a:cubicBezTo>
                        <a:pt x="7" y="40"/>
                        <a:pt x="13" y="42"/>
                        <a:pt x="12" y="45"/>
                      </a:cubicBezTo>
                      <a:cubicBezTo>
                        <a:pt x="12" y="48"/>
                        <a:pt x="14" y="52"/>
                        <a:pt x="17" y="51"/>
                      </a:cubicBezTo>
                      <a:cubicBezTo>
                        <a:pt x="20" y="51"/>
                        <a:pt x="24" y="56"/>
                        <a:pt x="26" y="56"/>
                      </a:cubicBezTo>
                      <a:cubicBezTo>
                        <a:pt x="28" y="55"/>
                        <a:pt x="23" y="47"/>
                        <a:pt x="24" y="46"/>
                      </a:cubicBezTo>
                      <a:cubicBezTo>
                        <a:pt x="25" y="45"/>
                        <a:pt x="29" y="48"/>
                        <a:pt x="30" y="46"/>
                      </a:cubicBezTo>
                      <a:cubicBezTo>
                        <a:pt x="32" y="44"/>
                        <a:pt x="29" y="42"/>
                        <a:pt x="26" y="42"/>
                      </a:cubicBezTo>
                      <a:cubicBezTo>
                        <a:pt x="23" y="43"/>
                        <a:pt x="26" y="39"/>
                        <a:pt x="29" y="41"/>
                      </a:cubicBezTo>
                      <a:cubicBezTo>
                        <a:pt x="33" y="43"/>
                        <a:pt x="34" y="40"/>
                        <a:pt x="36" y="40"/>
                      </a:cubicBezTo>
                      <a:cubicBezTo>
                        <a:pt x="38" y="40"/>
                        <a:pt x="38" y="34"/>
                        <a:pt x="33" y="32"/>
                      </a:cubicBezTo>
                      <a:cubicBezTo>
                        <a:pt x="28" y="31"/>
                        <a:pt x="29" y="36"/>
                        <a:pt x="26" y="33"/>
                      </a:cubicBezTo>
                      <a:cubicBezTo>
                        <a:pt x="22" y="29"/>
                        <a:pt x="29" y="31"/>
                        <a:pt x="29" y="28"/>
                      </a:cubicBezTo>
                      <a:cubicBezTo>
                        <a:pt x="29" y="25"/>
                        <a:pt x="24" y="21"/>
                        <a:pt x="21" y="18"/>
                      </a:cubicBezTo>
                      <a:cubicBezTo>
                        <a:pt x="19" y="14"/>
                        <a:pt x="24" y="13"/>
                        <a:pt x="26" y="15"/>
                      </a:cubicBezTo>
                      <a:cubicBezTo>
                        <a:pt x="27" y="17"/>
                        <a:pt x="31" y="17"/>
                        <a:pt x="33" y="16"/>
                      </a:cubicBezTo>
                      <a:cubicBezTo>
                        <a:pt x="35" y="15"/>
                        <a:pt x="31" y="11"/>
                        <a:pt x="35" y="9"/>
                      </a:cubicBezTo>
                      <a:cubicBezTo>
                        <a:pt x="39" y="8"/>
                        <a:pt x="39" y="10"/>
                        <a:pt x="40" y="11"/>
                      </a:cubicBezTo>
                      <a:cubicBezTo>
                        <a:pt x="42" y="12"/>
                        <a:pt x="43" y="8"/>
                        <a:pt x="47" y="8"/>
                      </a:cubicBezTo>
                      <a:cubicBezTo>
                        <a:pt x="50" y="8"/>
                        <a:pt x="52" y="9"/>
                        <a:pt x="53" y="11"/>
                      </a:cubicBezTo>
                      <a:cubicBezTo>
                        <a:pt x="55" y="9"/>
                        <a:pt x="56" y="8"/>
                        <a:pt x="56" y="7"/>
                      </a:cubicBezTo>
                      <a:cubicBezTo>
                        <a:pt x="56" y="6"/>
                        <a:pt x="58" y="5"/>
                        <a:pt x="58" y="3"/>
                      </a:cubicBezTo>
                      <a:cubicBezTo>
                        <a:pt x="58" y="2"/>
                        <a:pt x="58" y="1"/>
                        <a:pt x="57" y="0"/>
                      </a:cubicBezTo>
                      <a:close/>
                      <a:moveTo>
                        <a:pt x="50" y="68"/>
                      </a:moveTo>
                      <a:cubicBezTo>
                        <a:pt x="48" y="66"/>
                        <a:pt x="38" y="68"/>
                        <a:pt x="35" y="66"/>
                      </a:cubicBezTo>
                      <a:cubicBezTo>
                        <a:pt x="33" y="64"/>
                        <a:pt x="28" y="68"/>
                        <a:pt x="30" y="68"/>
                      </a:cubicBezTo>
                      <a:cubicBezTo>
                        <a:pt x="33" y="69"/>
                        <a:pt x="38" y="72"/>
                        <a:pt x="43" y="72"/>
                      </a:cubicBezTo>
                      <a:cubicBezTo>
                        <a:pt x="49" y="72"/>
                        <a:pt x="56" y="69"/>
                        <a:pt x="56" y="68"/>
                      </a:cubicBezTo>
                      <a:cubicBezTo>
                        <a:pt x="55" y="67"/>
                        <a:pt x="52" y="69"/>
                        <a:pt x="50" y="68"/>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22" name="Freeform 360">
                  <a:extLst>
                    <a:ext uri="{FF2B5EF4-FFF2-40B4-BE49-F238E27FC236}">
                      <a16:creationId xmlns:a16="http://schemas.microsoft.com/office/drawing/2014/main" id="{30464844-B302-9F42-9372-CCA6992052BC}"/>
                    </a:ext>
                  </a:extLst>
                </p:cNvPr>
                <p:cNvSpPr>
                  <a:spLocks noEditPoints="1"/>
                </p:cNvSpPr>
                <p:nvPr/>
              </p:nvSpPr>
              <p:spPr bwMode="auto">
                <a:xfrm>
                  <a:off x="5605463" y="2108314"/>
                  <a:ext cx="203200" cy="309563"/>
                </a:xfrm>
                <a:custGeom>
                  <a:avLst/>
                  <a:gdLst>
                    <a:gd name="T0" fmla="*/ 7 w 92"/>
                    <a:gd name="T1" fmla="*/ 76 h 140"/>
                    <a:gd name="T2" fmla="*/ 2 w 92"/>
                    <a:gd name="T3" fmla="*/ 87 h 140"/>
                    <a:gd name="T4" fmla="*/ 13 w 92"/>
                    <a:gd name="T5" fmla="*/ 87 h 140"/>
                    <a:gd name="T6" fmla="*/ 23 w 92"/>
                    <a:gd name="T7" fmla="*/ 85 h 140"/>
                    <a:gd name="T8" fmla="*/ 92 w 92"/>
                    <a:gd name="T9" fmla="*/ 108 h 140"/>
                    <a:gd name="T10" fmla="*/ 78 w 92"/>
                    <a:gd name="T11" fmla="*/ 103 h 140"/>
                    <a:gd name="T12" fmla="*/ 75 w 92"/>
                    <a:gd name="T13" fmla="*/ 93 h 140"/>
                    <a:gd name="T14" fmla="*/ 62 w 92"/>
                    <a:gd name="T15" fmla="*/ 71 h 140"/>
                    <a:gd name="T16" fmla="*/ 47 w 92"/>
                    <a:gd name="T17" fmla="*/ 65 h 140"/>
                    <a:gd name="T18" fmla="*/ 58 w 92"/>
                    <a:gd name="T19" fmla="*/ 43 h 140"/>
                    <a:gd name="T20" fmla="*/ 38 w 92"/>
                    <a:gd name="T21" fmla="*/ 39 h 140"/>
                    <a:gd name="T22" fmla="*/ 46 w 92"/>
                    <a:gd name="T23" fmla="*/ 26 h 140"/>
                    <a:gd name="T24" fmla="*/ 32 w 92"/>
                    <a:gd name="T25" fmla="*/ 30 h 140"/>
                    <a:gd name="T26" fmla="*/ 22 w 92"/>
                    <a:gd name="T27" fmla="*/ 44 h 140"/>
                    <a:gd name="T28" fmla="*/ 15 w 92"/>
                    <a:gd name="T29" fmla="*/ 44 h 140"/>
                    <a:gd name="T30" fmla="*/ 18 w 92"/>
                    <a:gd name="T31" fmla="*/ 56 h 140"/>
                    <a:gd name="T32" fmla="*/ 15 w 92"/>
                    <a:gd name="T33" fmla="*/ 67 h 140"/>
                    <a:gd name="T34" fmla="*/ 25 w 92"/>
                    <a:gd name="T35" fmla="*/ 70 h 140"/>
                    <a:gd name="T36" fmla="*/ 31 w 92"/>
                    <a:gd name="T37" fmla="*/ 69 h 140"/>
                    <a:gd name="T38" fmla="*/ 41 w 92"/>
                    <a:gd name="T39" fmla="*/ 77 h 140"/>
                    <a:gd name="T40" fmla="*/ 45 w 92"/>
                    <a:gd name="T41" fmla="*/ 86 h 140"/>
                    <a:gd name="T42" fmla="*/ 47 w 92"/>
                    <a:gd name="T43" fmla="*/ 97 h 140"/>
                    <a:gd name="T44" fmla="*/ 35 w 92"/>
                    <a:gd name="T45" fmla="*/ 99 h 140"/>
                    <a:gd name="T46" fmla="*/ 37 w 92"/>
                    <a:gd name="T47" fmla="*/ 108 h 140"/>
                    <a:gd name="T48" fmla="*/ 32 w 92"/>
                    <a:gd name="T49" fmla="*/ 118 h 140"/>
                    <a:gd name="T50" fmla="*/ 47 w 92"/>
                    <a:gd name="T51" fmla="*/ 121 h 140"/>
                    <a:gd name="T52" fmla="*/ 38 w 92"/>
                    <a:gd name="T53" fmla="*/ 125 h 140"/>
                    <a:gd name="T54" fmla="*/ 33 w 92"/>
                    <a:gd name="T55" fmla="*/ 135 h 140"/>
                    <a:gd name="T56" fmla="*/ 44 w 92"/>
                    <a:gd name="T57" fmla="*/ 133 h 140"/>
                    <a:gd name="T58" fmla="*/ 57 w 92"/>
                    <a:gd name="T59" fmla="*/ 130 h 140"/>
                    <a:gd name="T60" fmla="*/ 75 w 92"/>
                    <a:gd name="T61" fmla="*/ 129 h 140"/>
                    <a:gd name="T62" fmla="*/ 84 w 92"/>
                    <a:gd name="T63" fmla="*/ 122 h 140"/>
                    <a:gd name="T64" fmla="*/ 92 w 92"/>
                    <a:gd name="T65" fmla="*/ 108 h 140"/>
                    <a:gd name="T66" fmla="*/ 17 w 92"/>
                    <a:gd name="T67" fmla="*/ 32 h 140"/>
                    <a:gd name="T68" fmla="*/ 63 w 92"/>
                    <a:gd name="T69" fmla="*/ 11 h 140"/>
                    <a:gd name="T70" fmla="*/ 63 w 92"/>
                    <a:gd name="T71" fmla="*/ 11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2" h="140">
                      <a:moveTo>
                        <a:pt x="18" y="75"/>
                      </a:moveTo>
                      <a:cubicBezTo>
                        <a:pt x="15" y="71"/>
                        <a:pt x="10" y="76"/>
                        <a:pt x="7" y="76"/>
                      </a:cubicBezTo>
                      <a:cubicBezTo>
                        <a:pt x="6" y="79"/>
                        <a:pt x="5" y="81"/>
                        <a:pt x="4" y="82"/>
                      </a:cubicBezTo>
                      <a:cubicBezTo>
                        <a:pt x="3" y="83"/>
                        <a:pt x="0" y="87"/>
                        <a:pt x="2" y="87"/>
                      </a:cubicBezTo>
                      <a:cubicBezTo>
                        <a:pt x="4" y="87"/>
                        <a:pt x="7" y="91"/>
                        <a:pt x="8" y="88"/>
                      </a:cubicBezTo>
                      <a:cubicBezTo>
                        <a:pt x="8" y="86"/>
                        <a:pt x="10" y="82"/>
                        <a:pt x="13" y="87"/>
                      </a:cubicBezTo>
                      <a:cubicBezTo>
                        <a:pt x="14" y="87"/>
                        <a:pt x="15" y="88"/>
                        <a:pt x="16" y="89"/>
                      </a:cubicBezTo>
                      <a:cubicBezTo>
                        <a:pt x="17" y="87"/>
                        <a:pt x="21" y="87"/>
                        <a:pt x="23" y="85"/>
                      </a:cubicBezTo>
                      <a:cubicBezTo>
                        <a:pt x="26" y="82"/>
                        <a:pt x="22" y="78"/>
                        <a:pt x="18" y="75"/>
                      </a:cubicBezTo>
                      <a:close/>
                      <a:moveTo>
                        <a:pt x="92" y="108"/>
                      </a:moveTo>
                      <a:cubicBezTo>
                        <a:pt x="92" y="104"/>
                        <a:pt x="83" y="101"/>
                        <a:pt x="82" y="103"/>
                      </a:cubicBezTo>
                      <a:cubicBezTo>
                        <a:pt x="81" y="106"/>
                        <a:pt x="79" y="105"/>
                        <a:pt x="78" y="103"/>
                      </a:cubicBezTo>
                      <a:cubicBezTo>
                        <a:pt x="76" y="100"/>
                        <a:pt x="79" y="98"/>
                        <a:pt x="78" y="98"/>
                      </a:cubicBezTo>
                      <a:cubicBezTo>
                        <a:pt x="76" y="98"/>
                        <a:pt x="74" y="94"/>
                        <a:pt x="75" y="93"/>
                      </a:cubicBezTo>
                      <a:cubicBezTo>
                        <a:pt x="75" y="91"/>
                        <a:pt x="72" y="83"/>
                        <a:pt x="68" y="82"/>
                      </a:cubicBezTo>
                      <a:cubicBezTo>
                        <a:pt x="63" y="81"/>
                        <a:pt x="63" y="74"/>
                        <a:pt x="62" y="71"/>
                      </a:cubicBezTo>
                      <a:cubicBezTo>
                        <a:pt x="61" y="67"/>
                        <a:pt x="58" y="69"/>
                        <a:pt x="56" y="66"/>
                      </a:cubicBezTo>
                      <a:cubicBezTo>
                        <a:pt x="53" y="63"/>
                        <a:pt x="50" y="65"/>
                        <a:pt x="47" y="65"/>
                      </a:cubicBezTo>
                      <a:cubicBezTo>
                        <a:pt x="45" y="65"/>
                        <a:pt x="47" y="61"/>
                        <a:pt x="51" y="59"/>
                      </a:cubicBezTo>
                      <a:cubicBezTo>
                        <a:pt x="54" y="57"/>
                        <a:pt x="58" y="45"/>
                        <a:pt x="58" y="43"/>
                      </a:cubicBezTo>
                      <a:cubicBezTo>
                        <a:pt x="58" y="41"/>
                        <a:pt x="44" y="41"/>
                        <a:pt x="41" y="42"/>
                      </a:cubicBezTo>
                      <a:cubicBezTo>
                        <a:pt x="38" y="43"/>
                        <a:pt x="35" y="40"/>
                        <a:pt x="38" y="39"/>
                      </a:cubicBezTo>
                      <a:cubicBezTo>
                        <a:pt x="40" y="38"/>
                        <a:pt x="45" y="33"/>
                        <a:pt x="45" y="32"/>
                      </a:cubicBezTo>
                      <a:cubicBezTo>
                        <a:pt x="44" y="30"/>
                        <a:pt x="48" y="28"/>
                        <a:pt x="46" y="26"/>
                      </a:cubicBezTo>
                      <a:cubicBezTo>
                        <a:pt x="44" y="24"/>
                        <a:pt x="44" y="28"/>
                        <a:pt x="42" y="30"/>
                      </a:cubicBezTo>
                      <a:cubicBezTo>
                        <a:pt x="40" y="31"/>
                        <a:pt x="36" y="31"/>
                        <a:pt x="32" y="30"/>
                      </a:cubicBezTo>
                      <a:cubicBezTo>
                        <a:pt x="28" y="29"/>
                        <a:pt x="26" y="35"/>
                        <a:pt x="26" y="38"/>
                      </a:cubicBezTo>
                      <a:cubicBezTo>
                        <a:pt x="27" y="40"/>
                        <a:pt x="22" y="42"/>
                        <a:pt x="22" y="44"/>
                      </a:cubicBezTo>
                      <a:cubicBezTo>
                        <a:pt x="23" y="46"/>
                        <a:pt x="21" y="48"/>
                        <a:pt x="20" y="46"/>
                      </a:cubicBezTo>
                      <a:cubicBezTo>
                        <a:pt x="19" y="45"/>
                        <a:pt x="17" y="42"/>
                        <a:pt x="15" y="44"/>
                      </a:cubicBezTo>
                      <a:cubicBezTo>
                        <a:pt x="12" y="47"/>
                        <a:pt x="18" y="49"/>
                        <a:pt x="21" y="50"/>
                      </a:cubicBezTo>
                      <a:cubicBezTo>
                        <a:pt x="25" y="50"/>
                        <a:pt x="18" y="53"/>
                        <a:pt x="18" y="56"/>
                      </a:cubicBezTo>
                      <a:cubicBezTo>
                        <a:pt x="17" y="60"/>
                        <a:pt x="22" y="59"/>
                        <a:pt x="23" y="61"/>
                      </a:cubicBezTo>
                      <a:cubicBezTo>
                        <a:pt x="23" y="64"/>
                        <a:pt x="15" y="64"/>
                        <a:pt x="15" y="67"/>
                      </a:cubicBezTo>
                      <a:cubicBezTo>
                        <a:pt x="15" y="70"/>
                        <a:pt x="20" y="66"/>
                        <a:pt x="22" y="65"/>
                      </a:cubicBezTo>
                      <a:cubicBezTo>
                        <a:pt x="24" y="64"/>
                        <a:pt x="20" y="71"/>
                        <a:pt x="25" y="70"/>
                      </a:cubicBezTo>
                      <a:cubicBezTo>
                        <a:pt x="30" y="69"/>
                        <a:pt x="29" y="63"/>
                        <a:pt x="31" y="63"/>
                      </a:cubicBezTo>
                      <a:cubicBezTo>
                        <a:pt x="32" y="63"/>
                        <a:pt x="30" y="67"/>
                        <a:pt x="31" y="69"/>
                      </a:cubicBezTo>
                      <a:cubicBezTo>
                        <a:pt x="33" y="72"/>
                        <a:pt x="28" y="77"/>
                        <a:pt x="28" y="79"/>
                      </a:cubicBezTo>
                      <a:cubicBezTo>
                        <a:pt x="28" y="81"/>
                        <a:pt x="38" y="81"/>
                        <a:pt x="41" y="77"/>
                      </a:cubicBezTo>
                      <a:cubicBezTo>
                        <a:pt x="44" y="74"/>
                        <a:pt x="46" y="78"/>
                        <a:pt x="44" y="80"/>
                      </a:cubicBezTo>
                      <a:cubicBezTo>
                        <a:pt x="41" y="83"/>
                        <a:pt x="42" y="85"/>
                        <a:pt x="45" y="86"/>
                      </a:cubicBezTo>
                      <a:cubicBezTo>
                        <a:pt x="48" y="87"/>
                        <a:pt x="49" y="87"/>
                        <a:pt x="47" y="89"/>
                      </a:cubicBezTo>
                      <a:cubicBezTo>
                        <a:pt x="46" y="91"/>
                        <a:pt x="47" y="95"/>
                        <a:pt x="47" y="97"/>
                      </a:cubicBezTo>
                      <a:cubicBezTo>
                        <a:pt x="46" y="99"/>
                        <a:pt x="38" y="99"/>
                        <a:pt x="37" y="98"/>
                      </a:cubicBezTo>
                      <a:cubicBezTo>
                        <a:pt x="37" y="96"/>
                        <a:pt x="34" y="97"/>
                        <a:pt x="35" y="99"/>
                      </a:cubicBezTo>
                      <a:cubicBezTo>
                        <a:pt x="35" y="101"/>
                        <a:pt x="32" y="103"/>
                        <a:pt x="32" y="105"/>
                      </a:cubicBezTo>
                      <a:cubicBezTo>
                        <a:pt x="32" y="107"/>
                        <a:pt x="37" y="106"/>
                        <a:pt x="37" y="108"/>
                      </a:cubicBezTo>
                      <a:cubicBezTo>
                        <a:pt x="37" y="111"/>
                        <a:pt x="34" y="113"/>
                        <a:pt x="28" y="115"/>
                      </a:cubicBezTo>
                      <a:cubicBezTo>
                        <a:pt x="23" y="116"/>
                        <a:pt x="30" y="120"/>
                        <a:pt x="32" y="118"/>
                      </a:cubicBezTo>
                      <a:cubicBezTo>
                        <a:pt x="34" y="117"/>
                        <a:pt x="34" y="120"/>
                        <a:pt x="37" y="120"/>
                      </a:cubicBezTo>
                      <a:cubicBezTo>
                        <a:pt x="41" y="120"/>
                        <a:pt x="43" y="123"/>
                        <a:pt x="47" y="121"/>
                      </a:cubicBezTo>
                      <a:cubicBezTo>
                        <a:pt x="51" y="120"/>
                        <a:pt x="51" y="121"/>
                        <a:pt x="48" y="123"/>
                      </a:cubicBezTo>
                      <a:cubicBezTo>
                        <a:pt x="45" y="126"/>
                        <a:pt x="40" y="123"/>
                        <a:pt x="38" y="125"/>
                      </a:cubicBezTo>
                      <a:cubicBezTo>
                        <a:pt x="35" y="126"/>
                        <a:pt x="24" y="136"/>
                        <a:pt x="26" y="139"/>
                      </a:cubicBezTo>
                      <a:cubicBezTo>
                        <a:pt x="27" y="140"/>
                        <a:pt x="29" y="137"/>
                        <a:pt x="33" y="135"/>
                      </a:cubicBezTo>
                      <a:cubicBezTo>
                        <a:pt x="37" y="134"/>
                        <a:pt x="37" y="136"/>
                        <a:pt x="40" y="137"/>
                      </a:cubicBezTo>
                      <a:cubicBezTo>
                        <a:pt x="42" y="137"/>
                        <a:pt x="42" y="132"/>
                        <a:pt x="44" y="133"/>
                      </a:cubicBezTo>
                      <a:cubicBezTo>
                        <a:pt x="45" y="133"/>
                        <a:pt x="47" y="131"/>
                        <a:pt x="50" y="132"/>
                      </a:cubicBezTo>
                      <a:cubicBezTo>
                        <a:pt x="53" y="132"/>
                        <a:pt x="56" y="131"/>
                        <a:pt x="57" y="130"/>
                      </a:cubicBezTo>
                      <a:cubicBezTo>
                        <a:pt x="59" y="128"/>
                        <a:pt x="63" y="132"/>
                        <a:pt x="65" y="131"/>
                      </a:cubicBezTo>
                      <a:cubicBezTo>
                        <a:pt x="66" y="130"/>
                        <a:pt x="72" y="129"/>
                        <a:pt x="75" y="129"/>
                      </a:cubicBezTo>
                      <a:cubicBezTo>
                        <a:pt x="78" y="130"/>
                        <a:pt x="86" y="126"/>
                        <a:pt x="88" y="124"/>
                      </a:cubicBezTo>
                      <a:cubicBezTo>
                        <a:pt x="90" y="122"/>
                        <a:pt x="86" y="122"/>
                        <a:pt x="84" y="122"/>
                      </a:cubicBezTo>
                      <a:cubicBezTo>
                        <a:pt x="81" y="123"/>
                        <a:pt x="81" y="120"/>
                        <a:pt x="84" y="117"/>
                      </a:cubicBezTo>
                      <a:cubicBezTo>
                        <a:pt x="87" y="114"/>
                        <a:pt x="92" y="112"/>
                        <a:pt x="92" y="108"/>
                      </a:cubicBezTo>
                      <a:close/>
                      <a:moveTo>
                        <a:pt x="11" y="40"/>
                      </a:moveTo>
                      <a:cubicBezTo>
                        <a:pt x="14" y="40"/>
                        <a:pt x="19" y="34"/>
                        <a:pt x="17" y="32"/>
                      </a:cubicBezTo>
                      <a:cubicBezTo>
                        <a:pt x="15" y="30"/>
                        <a:pt x="8" y="40"/>
                        <a:pt x="11" y="40"/>
                      </a:cubicBezTo>
                      <a:close/>
                      <a:moveTo>
                        <a:pt x="63" y="11"/>
                      </a:moveTo>
                      <a:cubicBezTo>
                        <a:pt x="65" y="9"/>
                        <a:pt x="68" y="0"/>
                        <a:pt x="64" y="1"/>
                      </a:cubicBezTo>
                      <a:cubicBezTo>
                        <a:pt x="61" y="2"/>
                        <a:pt x="62" y="12"/>
                        <a:pt x="63" y="11"/>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23" name="Freeform 361">
                  <a:extLst>
                    <a:ext uri="{FF2B5EF4-FFF2-40B4-BE49-F238E27FC236}">
                      <a16:creationId xmlns:a16="http://schemas.microsoft.com/office/drawing/2014/main" id="{12059AE0-661A-DA41-9291-182036213873}"/>
                    </a:ext>
                  </a:extLst>
                </p:cNvPr>
                <p:cNvSpPr>
                  <a:spLocks noEditPoints="1"/>
                </p:cNvSpPr>
                <p:nvPr/>
              </p:nvSpPr>
              <p:spPr bwMode="auto">
                <a:xfrm>
                  <a:off x="5935663" y="2198801"/>
                  <a:ext cx="96838" cy="90488"/>
                </a:xfrm>
                <a:custGeom>
                  <a:avLst/>
                  <a:gdLst>
                    <a:gd name="T0" fmla="*/ 22 w 44"/>
                    <a:gd name="T1" fmla="*/ 15 h 41"/>
                    <a:gd name="T2" fmla="*/ 22 w 44"/>
                    <a:gd name="T3" fmla="*/ 9 h 41"/>
                    <a:gd name="T4" fmla="*/ 23 w 44"/>
                    <a:gd name="T5" fmla="*/ 1 h 41"/>
                    <a:gd name="T6" fmla="*/ 16 w 44"/>
                    <a:gd name="T7" fmla="*/ 5 h 41"/>
                    <a:gd name="T8" fmla="*/ 11 w 44"/>
                    <a:gd name="T9" fmla="*/ 7 h 41"/>
                    <a:gd name="T10" fmla="*/ 11 w 44"/>
                    <a:gd name="T11" fmla="*/ 11 h 41"/>
                    <a:gd name="T12" fmla="*/ 6 w 44"/>
                    <a:gd name="T13" fmla="*/ 9 h 41"/>
                    <a:gd name="T14" fmla="*/ 1 w 44"/>
                    <a:gd name="T15" fmla="*/ 15 h 41"/>
                    <a:gd name="T16" fmla="*/ 1 w 44"/>
                    <a:gd name="T17" fmla="*/ 26 h 41"/>
                    <a:gd name="T18" fmla="*/ 5 w 44"/>
                    <a:gd name="T19" fmla="*/ 34 h 41"/>
                    <a:gd name="T20" fmla="*/ 6 w 44"/>
                    <a:gd name="T21" fmla="*/ 38 h 41"/>
                    <a:gd name="T22" fmla="*/ 14 w 44"/>
                    <a:gd name="T23" fmla="*/ 39 h 41"/>
                    <a:gd name="T24" fmla="*/ 18 w 44"/>
                    <a:gd name="T25" fmla="*/ 39 h 41"/>
                    <a:gd name="T26" fmla="*/ 14 w 44"/>
                    <a:gd name="T27" fmla="*/ 34 h 41"/>
                    <a:gd name="T28" fmla="*/ 19 w 44"/>
                    <a:gd name="T29" fmla="*/ 35 h 41"/>
                    <a:gd name="T30" fmla="*/ 25 w 44"/>
                    <a:gd name="T31" fmla="*/ 34 h 41"/>
                    <a:gd name="T32" fmla="*/ 22 w 44"/>
                    <a:gd name="T33" fmla="*/ 29 h 41"/>
                    <a:gd name="T34" fmla="*/ 18 w 44"/>
                    <a:gd name="T35" fmla="*/ 28 h 41"/>
                    <a:gd name="T36" fmla="*/ 20 w 44"/>
                    <a:gd name="T37" fmla="*/ 23 h 41"/>
                    <a:gd name="T38" fmla="*/ 26 w 44"/>
                    <a:gd name="T39" fmla="*/ 19 h 41"/>
                    <a:gd name="T40" fmla="*/ 22 w 44"/>
                    <a:gd name="T41" fmla="*/ 15 h 41"/>
                    <a:gd name="T42" fmla="*/ 42 w 44"/>
                    <a:gd name="T43" fmla="*/ 23 h 41"/>
                    <a:gd name="T44" fmla="*/ 39 w 44"/>
                    <a:gd name="T45" fmla="*/ 25 h 41"/>
                    <a:gd name="T46" fmla="*/ 36 w 44"/>
                    <a:gd name="T47" fmla="*/ 23 h 41"/>
                    <a:gd name="T48" fmla="*/ 30 w 44"/>
                    <a:gd name="T49" fmla="*/ 26 h 41"/>
                    <a:gd name="T50" fmla="*/ 34 w 44"/>
                    <a:gd name="T51" fmla="*/ 34 h 41"/>
                    <a:gd name="T52" fmla="*/ 31 w 44"/>
                    <a:gd name="T53" fmla="*/ 37 h 41"/>
                    <a:gd name="T54" fmla="*/ 33 w 44"/>
                    <a:gd name="T55" fmla="*/ 41 h 41"/>
                    <a:gd name="T56" fmla="*/ 40 w 44"/>
                    <a:gd name="T57" fmla="*/ 33 h 41"/>
                    <a:gd name="T58" fmla="*/ 42 w 44"/>
                    <a:gd name="T59" fmla="*/ 23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4" h="41">
                      <a:moveTo>
                        <a:pt x="22" y="15"/>
                      </a:moveTo>
                      <a:cubicBezTo>
                        <a:pt x="21" y="14"/>
                        <a:pt x="20" y="10"/>
                        <a:pt x="22" y="9"/>
                      </a:cubicBezTo>
                      <a:cubicBezTo>
                        <a:pt x="23" y="7"/>
                        <a:pt x="24" y="2"/>
                        <a:pt x="23" y="1"/>
                      </a:cubicBezTo>
                      <a:cubicBezTo>
                        <a:pt x="21" y="0"/>
                        <a:pt x="16" y="1"/>
                        <a:pt x="16" y="5"/>
                      </a:cubicBezTo>
                      <a:cubicBezTo>
                        <a:pt x="16" y="8"/>
                        <a:pt x="12" y="7"/>
                        <a:pt x="11" y="7"/>
                      </a:cubicBezTo>
                      <a:cubicBezTo>
                        <a:pt x="9" y="8"/>
                        <a:pt x="13" y="10"/>
                        <a:pt x="11" y="11"/>
                      </a:cubicBezTo>
                      <a:cubicBezTo>
                        <a:pt x="9" y="13"/>
                        <a:pt x="9" y="9"/>
                        <a:pt x="6" y="9"/>
                      </a:cubicBezTo>
                      <a:cubicBezTo>
                        <a:pt x="3" y="8"/>
                        <a:pt x="3" y="13"/>
                        <a:pt x="1" y="15"/>
                      </a:cubicBezTo>
                      <a:cubicBezTo>
                        <a:pt x="0" y="18"/>
                        <a:pt x="1" y="23"/>
                        <a:pt x="1" y="26"/>
                      </a:cubicBezTo>
                      <a:cubicBezTo>
                        <a:pt x="2" y="29"/>
                        <a:pt x="6" y="31"/>
                        <a:pt x="5" y="34"/>
                      </a:cubicBezTo>
                      <a:cubicBezTo>
                        <a:pt x="4" y="35"/>
                        <a:pt x="5" y="36"/>
                        <a:pt x="6" y="38"/>
                      </a:cubicBezTo>
                      <a:cubicBezTo>
                        <a:pt x="10" y="38"/>
                        <a:pt x="13" y="38"/>
                        <a:pt x="14" y="39"/>
                      </a:cubicBezTo>
                      <a:cubicBezTo>
                        <a:pt x="15" y="39"/>
                        <a:pt x="16" y="39"/>
                        <a:pt x="18" y="39"/>
                      </a:cubicBezTo>
                      <a:cubicBezTo>
                        <a:pt x="17" y="37"/>
                        <a:pt x="14" y="35"/>
                        <a:pt x="14" y="34"/>
                      </a:cubicBezTo>
                      <a:cubicBezTo>
                        <a:pt x="14" y="32"/>
                        <a:pt x="17" y="33"/>
                        <a:pt x="19" y="35"/>
                      </a:cubicBezTo>
                      <a:cubicBezTo>
                        <a:pt x="21" y="36"/>
                        <a:pt x="25" y="36"/>
                        <a:pt x="25" y="34"/>
                      </a:cubicBezTo>
                      <a:cubicBezTo>
                        <a:pt x="25" y="33"/>
                        <a:pt x="25" y="27"/>
                        <a:pt x="22" y="29"/>
                      </a:cubicBezTo>
                      <a:cubicBezTo>
                        <a:pt x="19" y="30"/>
                        <a:pt x="19" y="30"/>
                        <a:pt x="18" y="28"/>
                      </a:cubicBezTo>
                      <a:cubicBezTo>
                        <a:pt x="17" y="27"/>
                        <a:pt x="20" y="25"/>
                        <a:pt x="20" y="23"/>
                      </a:cubicBezTo>
                      <a:cubicBezTo>
                        <a:pt x="21" y="20"/>
                        <a:pt x="26" y="21"/>
                        <a:pt x="26" y="19"/>
                      </a:cubicBezTo>
                      <a:cubicBezTo>
                        <a:pt x="27" y="18"/>
                        <a:pt x="23" y="16"/>
                        <a:pt x="22" y="15"/>
                      </a:cubicBezTo>
                      <a:close/>
                      <a:moveTo>
                        <a:pt x="42" y="23"/>
                      </a:moveTo>
                      <a:cubicBezTo>
                        <a:pt x="41" y="23"/>
                        <a:pt x="40" y="25"/>
                        <a:pt x="39" y="25"/>
                      </a:cubicBezTo>
                      <a:cubicBezTo>
                        <a:pt x="38" y="26"/>
                        <a:pt x="37" y="20"/>
                        <a:pt x="36" y="23"/>
                      </a:cubicBezTo>
                      <a:cubicBezTo>
                        <a:pt x="36" y="26"/>
                        <a:pt x="33" y="22"/>
                        <a:pt x="30" y="26"/>
                      </a:cubicBezTo>
                      <a:cubicBezTo>
                        <a:pt x="27" y="30"/>
                        <a:pt x="32" y="33"/>
                        <a:pt x="34" y="34"/>
                      </a:cubicBezTo>
                      <a:cubicBezTo>
                        <a:pt x="36" y="35"/>
                        <a:pt x="33" y="37"/>
                        <a:pt x="31" y="37"/>
                      </a:cubicBezTo>
                      <a:cubicBezTo>
                        <a:pt x="29" y="36"/>
                        <a:pt x="30" y="40"/>
                        <a:pt x="33" y="41"/>
                      </a:cubicBezTo>
                      <a:cubicBezTo>
                        <a:pt x="37" y="41"/>
                        <a:pt x="40" y="35"/>
                        <a:pt x="40" y="33"/>
                      </a:cubicBezTo>
                      <a:cubicBezTo>
                        <a:pt x="40" y="32"/>
                        <a:pt x="44" y="24"/>
                        <a:pt x="42" y="23"/>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24" name="Freeform 362">
                  <a:extLst>
                    <a:ext uri="{FF2B5EF4-FFF2-40B4-BE49-F238E27FC236}">
                      <a16:creationId xmlns:a16="http://schemas.microsoft.com/office/drawing/2014/main" id="{57B29061-0B92-1349-A769-C8E666DBF991}"/>
                    </a:ext>
                  </a:extLst>
                </p:cNvPr>
                <p:cNvSpPr>
                  <a:spLocks noEditPoints="1"/>
                </p:cNvSpPr>
                <p:nvPr/>
              </p:nvSpPr>
              <p:spPr bwMode="auto">
                <a:xfrm>
                  <a:off x="5999163" y="1825739"/>
                  <a:ext cx="252413" cy="444500"/>
                </a:xfrm>
                <a:custGeom>
                  <a:avLst/>
                  <a:gdLst>
                    <a:gd name="T0" fmla="*/ 111 w 114"/>
                    <a:gd name="T1" fmla="*/ 43 h 200"/>
                    <a:gd name="T2" fmla="*/ 110 w 114"/>
                    <a:gd name="T3" fmla="*/ 27 h 200"/>
                    <a:gd name="T4" fmla="*/ 96 w 114"/>
                    <a:gd name="T5" fmla="*/ 10 h 200"/>
                    <a:gd name="T6" fmla="*/ 80 w 114"/>
                    <a:gd name="T7" fmla="*/ 10 h 200"/>
                    <a:gd name="T8" fmla="*/ 65 w 114"/>
                    <a:gd name="T9" fmla="*/ 10 h 200"/>
                    <a:gd name="T10" fmla="*/ 55 w 114"/>
                    <a:gd name="T11" fmla="*/ 19 h 200"/>
                    <a:gd name="T12" fmla="*/ 46 w 114"/>
                    <a:gd name="T13" fmla="*/ 30 h 200"/>
                    <a:gd name="T14" fmla="*/ 39 w 114"/>
                    <a:gd name="T15" fmla="*/ 42 h 200"/>
                    <a:gd name="T16" fmla="*/ 30 w 114"/>
                    <a:gd name="T17" fmla="*/ 49 h 200"/>
                    <a:gd name="T18" fmla="*/ 24 w 114"/>
                    <a:gd name="T19" fmla="*/ 69 h 200"/>
                    <a:gd name="T20" fmla="*/ 26 w 114"/>
                    <a:gd name="T21" fmla="*/ 79 h 200"/>
                    <a:gd name="T22" fmla="*/ 11 w 114"/>
                    <a:gd name="T23" fmla="*/ 85 h 200"/>
                    <a:gd name="T24" fmla="*/ 10 w 114"/>
                    <a:gd name="T25" fmla="*/ 104 h 200"/>
                    <a:gd name="T26" fmla="*/ 16 w 114"/>
                    <a:gd name="T27" fmla="*/ 119 h 200"/>
                    <a:gd name="T28" fmla="*/ 13 w 114"/>
                    <a:gd name="T29" fmla="*/ 128 h 200"/>
                    <a:gd name="T30" fmla="*/ 7 w 114"/>
                    <a:gd name="T31" fmla="*/ 139 h 200"/>
                    <a:gd name="T32" fmla="*/ 3 w 114"/>
                    <a:gd name="T33" fmla="*/ 152 h 200"/>
                    <a:gd name="T34" fmla="*/ 1 w 114"/>
                    <a:gd name="T35" fmla="*/ 153 h 200"/>
                    <a:gd name="T36" fmla="*/ 8 w 114"/>
                    <a:gd name="T37" fmla="*/ 171 h 200"/>
                    <a:gd name="T38" fmla="*/ 14 w 114"/>
                    <a:gd name="T39" fmla="*/ 186 h 200"/>
                    <a:gd name="T40" fmla="*/ 17 w 114"/>
                    <a:gd name="T41" fmla="*/ 198 h 200"/>
                    <a:gd name="T42" fmla="*/ 28 w 114"/>
                    <a:gd name="T43" fmla="*/ 193 h 200"/>
                    <a:gd name="T44" fmla="*/ 38 w 114"/>
                    <a:gd name="T45" fmla="*/ 189 h 200"/>
                    <a:gd name="T46" fmla="*/ 46 w 114"/>
                    <a:gd name="T47" fmla="*/ 186 h 200"/>
                    <a:gd name="T48" fmla="*/ 48 w 114"/>
                    <a:gd name="T49" fmla="*/ 178 h 200"/>
                    <a:gd name="T50" fmla="*/ 50 w 114"/>
                    <a:gd name="T51" fmla="*/ 159 h 200"/>
                    <a:gd name="T52" fmla="*/ 63 w 114"/>
                    <a:gd name="T53" fmla="*/ 146 h 200"/>
                    <a:gd name="T54" fmla="*/ 60 w 114"/>
                    <a:gd name="T55" fmla="*/ 129 h 200"/>
                    <a:gd name="T56" fmla="*/ 52 w 114"/>
                    <a:gd name="T57" fmla="*/ 117 h 200"/>
                    <a:gd name="T58" fmla="*/ 58 w 114"/>
                    <a:gd name="T59" fmla="*/ 101 h 200"/>
                    <a:gd name="T60" fmla="*/ 69 w 114"/>
                    <a:gd name="T61" fmla="*/ 89 h 200"/>
                    <a:gd name="T62" fmla="*/ 91 w 114"/>
                    <a:gd name="T63" fmla="*/ 74 h 200"/>
                    <a:gd name="T64" fmla="*/ 94 w 114"/>
                    <a:gd name="T65" fmla="*/ 58 h 200"/>
                    <a:gd name="T66" fmla="*/ 110 w 114"/>
                    <a:gd name="T67" fmla="*/ 52 h 200"/>
                    <a:gd name="T68" fmla="*/ 113 w 114"/>
                    <a:gd name="T69" fmla="*/ 48 h 200"/>
                    <a:gd name="T70" fmla="*/ 61 w 114"/>
                    <a:gd name="T71" fmla="*/ 178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4" h="200">
                      <a:moveTo>
                        <a:pt x="113" y="48"/>
                      </a:moveTo>
                      <a:cubicBezTo>
                        <a:pt x="112" y="46"/>
                        <a:pt x="109" y="43"/>
                        <a:pt x="111" y="43"/>
                      </a:cubicBezTo>
                      <a:cubicBezTo>
                        <a:pt x="114" y="43"/>
                        <a:pt x="114" y="36"/>
                        <a:pt x="112" y="35"/>
                      </a:cubicBezTo>
                      <a:cubicBezTo>
                        <a:pt x="109" y="34"/>
                        <a:pt x="112" y="28"/>
                        <a:pt x="110" y="27"/>
                      </a:cubicBezTo>
                      <a:cubicBezTo>
                        <a:pt x="108" y="26"/>
                        <a:pt x="109" y="21"/>
                        <a:pt x="109" y="18"/>
                      </a:cubicBezTo>
                      <a:cubicBezTo>
                        <a:pt x="110" y="15"/>
                        <a:pt x="101" y="13"/>
                        <a:pt x="96" y="10"/>
                      </a:cubicBezTo>
                      <a:cubicBezTo>
                        <a:pt x="91" y="8"/>
                        <a:pt x="89" y="5"/>
                        <a:pt x="85" y="3"/>
                      </a:cubicBezTo>
                      <a:cubicBezTo>
                        <a:pt x="81" y="0"/>
                        <a:pt x="80" y="6"/>
                        <a:pt x="80" y="10"/>
                      </a:cubicBezTo>
                      <a:cubicBezTo>
                        <a:pt x="80" y="13"/>
                        <a:pt x="77" y="13"/>
                        <a:pt x="74" y="11"/>
                      </a:cubicBezTo>
                      <a:cubicBezTo>
                        <a:pt x="72" y="9"/>
                        <a:pt x="68" y="11"/>
                        <a:pt x="65" y="10"/>
                      </a:cubicBezTo>
                      <a:cubicBezTo>
                        <a:pt x="61" y="8"/>
                        <a:pt x="62" y="13"/>
                        <a:pt x="62" y="16"/>
                      </a:cubicBezTo>
                      <a:cubicBezTo>
                        <a:pt x="62" y="19"/>
                        <a:pt x="58" y="19"/>
                        <a:pt x="55" y="19"/>
                      </a:cubicBezTo>
                      <a:cubicBezTo>
                        <a:pt x="53" y="19"/>
                        <a:pt x="49" y="21"/>
                        <a:pt x="49" y="24"/>
                      </a:cubicBezTo>
                      <a:cubicBezTo>
                        <a:pt x="49" y="27"/>
                        <a:pt x="45" y="29"/>
                        <a:pt x="46" y="30"/>
                      </a:cubicBezTo>
                      <a:cubicBezTo>
                        <a:pt x="47" y="32"/>
                        <a:pt x="45" y="34"/>
                        <a:pt x="44" y="35"/>
                      </a:cubicBezTo>
                      <a:cubicBezTo>
                        <a:pt x="42" y="36"/>
                        <a:pt x="40" y="41"/>
                        <a:pt x="39" y="42"/>
                      </a:cubicBezTo>
                      <a:cubicBezTo>
                        <a:pt x="38" y="43"/>
                        <a:pt x="40" y="46"/>
                        <a:pt x="37" y="47"/>
                      </a:cubicBezTo>
                      <a:cubicBezTo>
                        <a:pt x="35" y="49"/>
                        <a:pt x="32" y="48"/>
                        <a:pt x="30" y="49"/>
                      </a:cubicBezTo>
                      <a:cubicBezTo>
                        <a:pt x="29" y="50"/>
                        <a:pt x="30" y="53"/>
                        <a:pt x="30" y="57"/>
                      </a:cubicBezTo>
                      <a:cubicBezTo>
                        <a:pt x="29" y="61"/>
                        <a:pt x="26" y="66"/>
                        <a:pt x="24" y="69"/>
                      </a:cubicBezTo>
                      <a:cubicBezTo>
                        <a:pt x="21" y="72"/>
                        <a:pt x="25" y="73"/>
                        <a:pt x="26" y="74"/>
                      </a:cubicBezTo>
                      <a:cubicBezTo>
                        <a:pt x="27" y="74"/>
                        <a:pt x="27" y="76"/>
                        <a:pt x="26" y="79"/>
                      </a:cubicBezTo>
                      <a:cubicBezTo>
                        <a:pt x="25" y="82"/>
                        <a:pt x="22" y="80"/>
                        <a:pt x="20" y="79"/>
                      </a:cubicBezTo>
                      <a:cubicBezTo>
                        <a:pt x="18" y="79"/>
                        <a:pt x="13" y="81"/>
                        <a:pt x="11" y="85"/>
                      </a:cubicBezTo>
                      <a:cubicBezTo>
                        <a:pt x="8" y="90"/>
                        <a:pt x="9" y="92"/>
                        <a:pt x="10" y="95"/>
                      </a:cubicBezTo>
                      <a:cubicBezTo>
                        <a:pt x="11" y="97"/>
                        <a:pt x="8" y="99"/>
                        <a:pt x="10" y="104"/>
                      </a:cubicBezTo>
                      <a:cubicBezTo>
                        <a:pt x="12" y="108"/>
                        <a:pt x="9" y="109"/>
                        <a:pt x="9" y="112"/>
                      </a:cubicBezTo>
                      <a:cubicBezTo>
                        <a:pt x="10" y="116"/>
                        <a:pt x="15" y="115"/>
                        <a:pt x="16" y="119"/>
                      </a:cubicBezTo>
                      <a:cubicBezTo>
                        <a:pt x="16" y="122"/>
                        <a:pt x="14" y="124"/>
                        <a:pt x="12" y="124"/>
                      </a:cubicBezTo>
                      <a:cubicBezTo>
                        <a:pt x="10" y="124"/>
                        <a:pt x="11" y="127"/>
                        <a:pt x="13" y="128"/>
                      </a:cubicBezTo>
                      <a:cubicBezTo>
                        <a:pt x="14" y="129"/>
                        <a:pt x="14" y="135"/>
                        <a:pt x="13" y="137"/>
                      </a:cubicBezTo>
                      <a:cubicBezTo>
                        <a:pt x="12" y="138"/>
                        <a:pt x="6" y="137"/>
                        <a:pt x="7" y="139"/>
                      </a:cubicBezTo>
                      <a:cubicBezTo>
                        <a:pt x="7" y="141"/>
                        <a:pt x="6" y="144"/>
                        <a:pt x="6" y="146"/>
                      </a:cubicBezTo>
                      <a:cubicBezTo>
                        <a:pt x="6" y="148"/>
                        <a:pt x="5" y="154"/>
                        <a:pt x="3" y="152"/>
                      </a:cubicBezTo>
                      <a:cubicBezTo>
                        <a:pt x="3" y="152"/>
                        <a:pt x="2" y="152"/>
                        <a:pt x="1" y="152"/>
                      </a:cubicBezTo>
                      <a:cubicBezTo>
                        <a:pt x="1" y="152"/>
                        <a:pt x="1" y="152"/>
                        <a:pt x="1" y="153"/>
                      </a:cubicBezTo>
                      <a:cubicBezTo>
                        <a:pt x="0" y="156"/>
                        <a:pt x="2" y="159"/>
                        <a:pt x="5" y="162"/>
                      </a:cubicBezTo>
                      <a:cubicBezTo>
                        <a:pt x="8" y="164"/>
                        <a:pt x="5" y="168"/>
                        <a:pt x="8" y="171"/>
                      </a:cubicBezTo>
                      <a:cubicBezTo>
                        <a:pt x="10" y="175"/>
                        <a:pt x="10" y="177"/>
                        <a:pt x="12" y="180"/>
                      </a:cubicBezTo>
                      <a:cubicBezTo>
                        <a:pt x="15" y="182"/>
                        <a:pt x="16" y="183"/>
                        <a:pt x="14" y="186"/>
                      </a:cubicBezTo>
                      <a:cubicBezTo>
                        <a:pt x="13" y="190"/>
                        <a:pt x="17" y="189"/>
                        <a:pt x="17" y="191"/>
                      </a:cubicBezTo>
                      <a:cubicBezTo>
                        <a:pt x="17" y="193"/>
                        <a:pt x="16" y="196"/>
                        <a:pt x="17" y="198"/>
                      </a:cubicBezTo>
                      <a:cubicBezTo>
                        <a:pt x="18" y="200"/>
                        <a:pt x="20" y="198"/>
                        <a:pt x="24" y="198"/>
                      </a:cubicBezTo>
                      <a:cubicBezTo>
                        <a:pt x="29" y="198"/>
                        <a:pt x="27" y="195"/>
                        <a:pt x="28" y="193"/>
                      </a:cubicBezTo>
                      <a:cubicBezTo>
                        <a:pt x="28" y="190"/>
                        <a:pt x="30" y="191"/>
                        <a:pt x="30" y="190"/>
                      </a:cubicBezTo>
                      <a:cubicBezTo>
                        <a:pt x="31" y="188"/>
                        <a:pt x="35" y="188"/>
                        <a:pt x="38" y="189"/>
                      </a:cubicBezTo>
                      <a:cubicBezTo>
                        <a:pt x="41" y="191"/>
                        <a:pt x="43" y="188"/>
                        <a:pt x="43" y="185"/>
                      </a:cubicBezTo>
                      <a:cubicBezTo>
                        <a:pt x="44" y="182"/>
                        <a:pt x="46" y="186"/>
                        <a:pt x="46" y="186"/>
                      </a:cubicBezTo>
                      <a:cubicBezTo>
                        <a:pt x="47" y="187"/>
                        <a:pt x="50" y="181"/>
                        <a:pt x="52" y="178"/>
                      </a:cubicBezTo>
                      <a:cubicBezTo>
                        <a:pt x="53" y="174"/>
                        <a:pt x="51" y="175"/>
                        <a:pt x="48" y="178"/>
                      </a:cubicBezTo>
                      <a:cubicBezTo>
                        <a:pt x="45" y="182"/>
                        <a:pt x="47" y="175"/>
                        <a:pt x="48" y="172"/>
                      </a:cubicBezTo>
                      <a:cubicBezTo>
                        <a:pt x="49" y="169"/>
                        <a:pt x="49" y="161"/>
                        <a:pt x="50" y="159"/>
                      </a:cubicBezTo>
                      <a:cubicBezTo>
                        <a:pt x="50" y="157"/>
                        <a:pt x="51" y="154"/>
                        <a:pt x="55" y="153"/>
                      </a:cubicBezTo>
                      <a:cubicBezTo>
                        <a:pt x="59" y="153"/>
                        <a:pt x="64" y="148"/>
                        <a:pt x="63" y="146"/>
                      </a:cubicBezTo>
                      <a:cubicBezTo>
                        <a:pt x="62" y="144"/>
                        <a:pt x="68" y="140"/>
                        <a:pt x="68" y="138"/>
                      </a:cubicBezTo>
                      <a:cubicBezTo>
                        <a:pt x="68" y="136"/>
                        <a:pt x="62" y="130"/>
                        <a:pt x="60" y="129"/>
                      </a:cubicBezTo>
                      <a:cubicBezTo>
                        <a:pt x="58" y="127"/>
                        <a:pt x="53" y="128"/>
                        <a:pt x="53" y="127"/>
                      </a:cubicBezTo>
                      <a:cubicBezTo>
                        <a:pt x="54" y="125"/>
                        <a:pt x="53" y="120"/>
                        <a:pt x="52" y="117"/>
                      </a:cubicBezTo>
                      <a:cubicBezTo>
                        <a:pt x="52" y="114"/>
                        <a:pt x="56" y="111"/>
                        <a:pt x="56" y="108"/>
                      </a:cubicBezTo>
                      <a:cubicBezTo>
                        <a:pt x="56" y="105"/>
                        <a:pt x="56" y="102"/>
                        <a:pt x="58" y="101"/>
                      </a:cubicBezTo>
                      <a:cubicBezTo>
                        <a:pt x="61" y="100"/>
                        <a:pt x="59" y="97"/>
                        <a:pt x="62" y="97"/>
                      </a:cubicBezTo>
                      <a:cubicBezTo>
                        <a:pt x="66" y="96"/>
                        <a:pt x="65" y="91"/>
                        <a:pt x="69" y="89"/>
                      </a:cubicBezTo>
                      <a:cubicBezTo>
                        <a:pt x="72" y="88"/>
                        <a:pt x="73" y="87"/>
                        <a:pt x="77" y="84"/>
                      </a:cubicBezTo>
                      <a:cubicBezTo>
                        <a:pt x="82" y="82"/>
                        <a:pt x="90" y="77"/>
                        <a:pt x="91" y="74"/>
                      </a:cubicBezTo>
                      <a:cubicBezTo>
                        <a:pt x="93" y="71"/>
                        <a:pt x="87" y="68"/>
                        <a:pt x="90" y="65"/>
                      </a:cubicBezTo>
                      <a:cubicBezTo>
                        <a:pt x="94" y="62"/>
                        <a:pt x="91" y="59"/>
                        <a:pt x="94" y="58"/>
                      </a:cubicBezTo>
                      <a:cubicBezTo>
                        <a:pt x="97" y="57"/>
                        <a:pt x="98" y="55"/>
                        <a:pt x="100" y="53"/>
                      </a:cubicBezTo>
                      <a:cubicBezTo>
                        <a:pt x="102" y="51"/>
                        <a:pt x="105" y="53"/>
                        <a:pt x="110" y="52"/>
                      </a:cubicBezTo>
                      <a:cubicBezTo>
                        <a:pt x="111" y="52"/>
                        <a:pt x="113" y="52"/>
                        <a:pt x="114" y="52"/>
                      </a:cubicBezTo>
                      <a:cubicBezTo>
                        <a:pt x="114" y="50"/>
                        <a:pt x="114" y="48"/>
                        <a:pt x="113" y="48"/>
                      </a:cubicBezTo>
                      <a:close/>
                      <a:moveTo>
                        <a:pt x="68" y="166"/>
                      </a:moveTo>
                      <a:cubicBezTo>
                        <a:pt x="62" y="167"/>
                        <a:pt x="60" y="177"/>
                        <a:pt x="61" y="178"/>
                      </a:cubicBezTo>
                      <a:cubicBezTo>
                        <a:pt x="62" y="180"/>
                        <a:pt x="73" y="166"/>
                        <a:pt x="68" y="166"/>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25" name="Freeform 363">
                  <a:extLst>
                    <a:ext uri="{FF2B5EF4-FFF2-40B4-BE49-F238E27FC236}">
                      <a16:creationId xmlns:a16="http://schemas.microsoft.com/office/drawing/2014/main" id="{9CFD65DE-1573-D447-B5F1-7BC03FD75CA6}"/>
                    </a:ext>
                  </a:extLst>
                </p:cNvPr>
                <p:cNvSpPr>
                  <a:spLocks noEditPoints="1"/>
                </p:cNvSpPr>
                <p:nvPr/>
              </p:nvSpPr>
              <p:spPr bwMode="auto">
                <a:xfrm>
                  <a:off x="5870575" y="1359014"/>
                  <a:ext cx="525463" cy="830263"/>
                </a:xfrm>
                <a:custGeom>
                  <a:avLst/>
                  <a:gdLst>
                    <a:gd name="T0" fmla="*/ 224 w 237"/>
                    <a:gd name="T1" fmla="*/ 195 h 374"/>
                    <a:gd name="T2" fmla="*/ 225 w 237"/>
                    <a:gd name="T3" fmla="*/ 184 h 374"/>
                    <a:gd name="T4" fmla="*/ 212 w 237"/>
                    <a:gd name="T5" fmla="*/ 182 h 374"/>
                    <a:gd name="T6" fmla="*/ 197 w 237"/>
                    <a:gd name="T7" fmla="*/ 182 h 374"/>
                    <a:gd name="T8" fmla="*/ 190 w 237"/>
                    <a:gd name="T9" fmla="*/ 181 h 374"/>
                    <a:gd name="T10" fmla="*/ 176 w 237"/>
                    <a:gd name="T11" fmla="*/ 184 h 374"/>
                    <a:gd name="T12" fmla="*/ 164 w 237"/>
                    <a:gd name="T13" fmla="*/ 196 h 374"/>
                    <a:gd name="T14" fmla="*/ 164 w 237"/>
                    <a:gd name="T15" fmla="*/ 183 h 374"/>
                    <a:gd name="T16" fmla="*/ 148 w 237"/>
                    <a:gd name="T17" fmla="*/ 193 h 374"/>
                    <a:gd name="T18" fmla="*/ 141 w 237"/>
                    <a:gd name="T19" fmla="*/ 195 h 374"/>
                    <a:gd name="T20" fmla="*/ 134 w 237"/>
                    <a:gd name="T21" fmla="*/ 194 h 374"/>
                    <a:gd name="T22" fmla="*/ 121 w 237"/>
                    <a:gd name="T23" fmla="*/ 203 h 374"/>
                    <a:gd name="T24" fmla="*/ 113 w 237"/>
                    <a:gd name="T25" fmla="*/ 210 h 374"/>
                    <a:gd name="T26" fmla="*/ 105 w 237"/>
                    <a:gd name="T27" fmla="*/ 214 h 374"/>
                    <a:gd name="T28" fmla="*/ 91 w 237"/>
                    <a:gd name="T29" fmla="*/ 218 h 374"/>
                    <a:gd name="T30" fmla="*/ 85 w 237"/>
                    <a:gd name="T31" fmla="*/ 226 h 374"/>
                    <a:gd name="T32" fmla="*/ 105 w 237"/>
                    <a:gd name="T33" fmla="*/ 226 h 374"/>
                    <a:gd name="T34" fmla="*/ 90 w 237"/>
                    <a:gd name="T35" fmla="*/ 236 h 374"/>
                    <a:gd name="T36" fmla="*/ 70 w 237"/>
                    <a:gd name="T37" fmla="*/ 258 h 374"/>
                    <a:gd name="T38" fmla="*/ 57 w 237"/>
                    <a:gd name="T39" fmla="*/ 276 h 374"/>
                    <a:gd name="T40" fmla="*/ 45 w 237"/>
                    <a:gd name="T41" fmla="*/ 292 h 374"/>
                    <a:gd name="T42" fmla="*/ 30 w 237"/>
                    <a:gd name="T43" fmla="*/ 303 h 374"/>
                    <a:gd name="T44" fmla="*/ 13 w 237"/>
                    <a:gd name="T45" fmla="*/ 313 h 374"/>
                    <a:gd name="T46" fmla="*/ 5 w 237"/>
                    <a:gd name="T47" fmla="*/ 327 h 374"/>
                    <a:gd name="T48" fmla="*/ 2 w 237"/>
                    <a:gd name="T49" fmla="*/ 344 h 374"/>
                    <a:gd name="T50" fmla="*/ 10 w 237"/>
                    <a:gd name="T51" fmla="*/ 349 h 374"/>
                    <a:gd name="T52" fmla="*/ 8 w 237"/>
                    <a:gd name="T53" fmla="*/ 356 h 374"/>
                    <a:gd name="T54" fmla="*/ 16 w 237"/>
                    <a:gd name="T55" fmla="*/ 370 h 374"/>
                    <a:gd name="T56" fmla="*/ 53 w 237"/>
                    <a:gd name="T57" fmla="*/ 353 h 374"/>
                    <a:gd name="T58" fmla="*/ 64 w 237"/>
                    <a:gd name="T59" fmla="*/ 356 h 374"/>
                    <a:gd name="T60" fmla="*/ 70 w 237"/>
                    <a:gd name="T61" fmla="*/ 334 h 374"/>
                    <a:gd name="T62" fmla="*/ 68 w 237"/>
                    <a:gd name="T63" fmla="*/ 305 h 374"/>
                    <a:gd name="T64" fmla="*/ 84 w 237"/>
                    <a:gd name="T65" fmla="*/ 284 h 374"/>
                    <a:gd name="T66" fmla="*/ 95 w 237"/>
                    <a:gd name="T67" fmla="*/ 257 h 374"/>
                    <a:gd name="T68" fmla="*/ 107 w 237"/>
                    <a:gd name="T69" fmla="*/ 234 h 374"/>
                    <a:gd name="T70" fmla="*/ 132 w 237"/>
                    <a:gd name="T71" fmla="*/ 221 h 374"/>
                    <a:gd name="T72" fmla="*/ 150 w 237"/>
                    <a:gd name="T73" fmla="*/ 209 h 374"/>
                    <a:gd name="T74" fmla="*/ 182 w 237"/>
                    <a:gd name="T75" fmla="*/ 218 h 374"/>
                    <a:gd name="T76" fmla="*/ 203 w 237"/>
                    <a:gd name="T77" fmla="*/ 197 h 374"/>
                    <a:gd name="T78" fmla="*/ 224 w 237"/>
                    <a:gd name="T79" fmla="*/ 207 h 374"/>
                    <a:gd name="T80" fmla="*/ 66 w 237"/>
                    <a:gd name="T81" fmla="*/ 27 h 374"/>
                    <a:gd name="T82" fmla="*/ 88 w 237"/>
                    <a:gd name="T83" fmla="*/ 40 h 374"/>
                    <a:gd name="T84" fmla="*/ 105 w 237"/>
                    <a:gd name="T85" fmla="*/ 43 h 374"/>
                    <a:gd name="T86" fmla="*/ 106 w 237"/>
                    <a:gd name="T87" fmla="*/ 56 h 374"/>
                    <a:gd name="T88" fmla="*/ 90 w 237"/>
                    <a:gd name="T89" fmla="*/ 70 h 374"/>
                    <a:gd name="T90" fmla="*/ 108 w 237"/>
                    <a:gd name="T91" fmla="*/ 77 h 374"/>
                    <a:gd name="T92" fmla="*/ 130 w 237"/>
                    <a:gd name="T93" fmla="*/ 42 h 374"/>
                    <a:gd name="T94" fmla="*/ 147 w 237"/>
                    <a:gd name="T95" fmla="*/ 51 h 374"/>
                    <a:gd name="T96" fmla="*/ 171 w 237"/>
                    <a:gd name="T97" fmla="*/ 61 h 374"/>
                    <a:gd name="T98" fmla="*/ 163 w 237"/>
                    <a:gd name="T99" fmla="*/ 48 h 374"/>
                    <a:gd name="T100" fmla="*/ 143 w 237"/>
                    <a:gd name="T101" fmla="*/ 31 h 374"/>
                    <a:gd name="T102" fmla="*/ 122 w 237"/>
                    <a:gd name="T103" fmla="*/ 20 h 374"/>
                    <a:gd name="T104" fmla="*/ 103 w 237"/>
                    <a:gd name="T105" fmla="*/ 10 h 374"/>
                    <a:gd name="T106" fmla="*/ 95 w 237"/>
                    <a:gd name="T107" fmla="*/ 21 h 374"/>
                    <a:gd name="T108" fmla="*/ 76 w 237"/>
                    <a:gd name="T109" fmla="*/ 19 h 374"/>
                    <a:gd name="T110" fmla="*/ 64 w 237"/>
                    <a:gd name="T111" fmla="*/ 15 h 374"/>
                    <a:gd name="T112" fmla="*/ 58 w 237"/>
                    <a:gd name="T113" fmla="*/ 43 h 374"/>
                    <a:gd name="T114" fmla="*/ 58 w 237"/>
                    <a:gd name="T115" fmla="*/ 43 h 374"/>
                    <a:gd name="T116" fmla="*/ 135 w 237"/>
                    <a:gd name="T117" fmla="*/ 22 h 374"/>
                    <a:gd name="T118" fmla="*/ 190 w 237"/>
                    <a:gd name="T119" fmla="*/ 20 h 374"/>
                    <a:gd name="T120" fmla="*/ 166 w 237"/>
                    <a:gd name="T121" fmla="*/ 8 h 374"/>
                    <a:gd name="T122" fmla="*/ 144 w 237"/>
                    <a:gd name="T123" fmla="*/ 6 h 374"/>
                    <a:gd name="T124" fmla="*/ 128 w 237"/>
                    <a:gd name="T125" fmla="*/ 8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7" h="374">
                      <a:moveTo>
                        <a:pt x="229" y="200"/>
                      </a:moveTo>
                      <a:cubicBezTo>
                        <a:pt x="229" y="202"/>
                        <a:pt x="225" y="202"/>
                        <a:pt x="225" y="200"/>
                      </a:cubicBezTo>
                      <a:cubicBezTo>
                        <a:pt x="225" y="198"/>
                        <a:pt x="220" y="196"/>
                        <a:pt x="219" y="195"/>
                      </a:cubicBezTo>
                      <a:cubicBezTo>
                        <a:pt x="219" y="194"/>
                        <a:pt x="222" y="194"/>
                        <a:pt x="224" y="195"/>
                      </a:cubicBezTo>
                      <a:cubicBezTo>
                        <a:pt x="226" y="197"/>
                        <a:pt x="228" y="196"/>
                        <a:pt x="230" y="194"/>
                      </a:cubicBezTo>
                      <a:cubicBezTo>
                        <a:pt x="232" y="191"/>
                        <a:pt x="236" y="193"/>
                        <a:pt x="236" y="191"/>
                      </a:cubicBezTo>
                      <a:cubicBezTo>
                        <a:pt x="237" y="189"/>
                        <a:pt x="232" y="188"/>
                        <a:pt x="231" y="187"/>
                      </a:cubicBezTo>
                      <a:cubicBezTo>
                        <a:pt x="231" y="185"/>
                        <a:pt x="228" y="184"/>
                        <a:pt x="225" y="184"/>
                      </a:cubicBezTo>
                      <a:cubicBezTo>
                        <a:pt x="222" y="185"/>
                        <a:pt x="222" y="184"/>
                        <a:pt x="220" y="182"/>
                      </a:cubicBezTo>
                      <a:cubicBezTo>
                        <a:pt x="218" y="180"/>
                        <a:pt x="213" y="183"/>
                        <a:pt x="213" y="187"/>
                      </a:cubicBezTo>
                      <a:cubicBezTo>
                        <a:pt x="213" y="191"/>
                        <a:pt x="209" y="190"/>
                        <a:pt x="210" y="188"/>
                      </a:cubicBezTo>
                      <a:cubicBezTo>
                        <a:pt x="212" y="186"/>
                        <a:pt x="209" y="183"/>
                        <a:pt x="212" y="182"/>
                      </a:cubicBezTo>
                      <a:cubicBezTo>
                        <a:pt x="214" y="182"/>
                        <a:pt x="213" y="178"/>
                        <a:pt x="208" y="177"/>
                      </a:cubicBezTo>
                      <a:cubicBezTo>
                        <a:pt x="203" y="177"/>
                        <a:pt x="201" y="181"/>
                        <a:pt x="202" y="182"/>
                      </a:cubicBezTo>
                      <a:cubicBezTo>
                        <a:pt x="203" y="184"/>
                        <a:pt x="199" y="190"/>
                        <a:pt x="197" y="190"/>
                      </a:cubicBezTo>
                      <a:cubicBezTo>
                        <a:pt x="195" y="190"/>
                        <a:pt x="197" y="185"/>
                        <a:pt x="197" y="182"/>
                      </a:cubicBezTo>
                      <a:cubicBezTo>
                        <a:pt x="197" y="179"/>
                        <a:pt x="195" y="181"/>
                        <a:pt x="191" y="185"/>
                      </a:cubicBezTo>
                      <a:cubicBezTo>
                        <a:pt x="187" y="189"/>
                        <a:pt x="184" y="193"/>
                        <a:pt x="182" y="194"/>
                      </a:cubicBezTo>
                      <a:cubicBezTo>
                        <a:pt x="180" y="194"/>
                        <a:pt x="180" y="190"/>
                        <a:pt x="184" y="188"/>
                      </a:cubicBezTo>
                      <a:cubicBezTo>
                        <a:pt x="187" y="186"/>
                        <a:pt x="187" y="181"/>
                        <a:pt x="190" y="181"/>
                      </a:cubicBezTo>
                      <a:cubicBezTo>
                        <a:pt x="192" y="181"/>
                        <a:pt x="192" y="178"/>
                        <a:pt x="189" y="177"/>
                      </a:cubicBezTo>
                      <a:cubicBezTo>
                        <a:pt x="185" y="177"/>
                        <a:pt x="185" y="180"/>
                        <a:pt x="184" y="181"/>
                      </a:cubicBezTo>
                      <a:cubicBezTo>
                        <a:pt x="183" y="182"/>
                        <a:pt x="177" y="180"/>
                        <a:pt x="177" y="181"/>
                      </a:cubicBezTo>
                      <a:cubicBezTo>
                        <a:pt x="177" y="182"/>
                        <a:pt x="174" y="182"/>
                        <a:pt x="176" y="184"/>
                      </a:cubicBezTo>
                      <a:cubicBezTo>
                        <a:pt x="177" y="186"/>
                        <a:pt x="175" y="188"/>
                        <a:pt x="174" y="185"/>
                      </a:cubicBezTo>
                      <a:cubicBezTo>
                        <a:pt x="172" y="183"/>
                        <a:pt x="169" y="185"/>
                        <a:pt x="167" y="188"/>
                      </a:cubicBezTo>
                      <a:cubicBezTo>
                        <a:pt x="166" y="190"/>
                        <a:pt x="163" y="190"/>
                        <a:pt x="165" y="191"/>
                      </a:cubicBezTo>
                      <a:cubicBezTo>
                        <a:pt x="167" y="192"/>
                        <a:pt x="167" y="196"/>
                        <a:pt x="164" y="196"/>
                      </a:cubicBezTo>
                      <a:cubicBezTo>
                        <a:pt x="162" y="197"/>
                        <a:pt x="163" y="190"/>
                        <a:pt x="161" y="190"/>
                      </a:cubicBezTo>
                      <a:cubicBezTo>
                        <a:pt x="159" y="191"/>
                        <a:pt x="160" y="187"/>
                        <a:pt x="163" y="187"/>
                      </a:cubicBezTo>
                      <a:cubicBezTo>
                        <a:pt x="165" y="187"/>
                        <a:pt x="168" y="183"/>
                        <a:pt x="168" y="182"/>
                      </a:cubicBezTo>
                      <a:cubicBezTo>
                        <a:pt x="167" y="181"/>
                        <a:pt x="164" y="181"/>
                        <a:pt x="164" y="183"/>
                      </a:cubicBezTo>
                      <a:cubicBezTo>
                        <a:pt x="164" y="185"/>
                        <a:pt x="160" y="185"/>
                        <a:pt x="157" y="185"/>
                      </a:cubicBezTo>
                      <a:cubicBezTo>
                        <a:pt x="153" y="184"/>
                        <a:pt x="154" y="188"/>
                        <a:pt x="157" y="191"/>
                      </a:cubicBezTo>
                      <a:cubicBezTo>
                        <a:pt x="161" y="193"/>
                        <a:pt x="157" y="194"/>
                        <a:pt x="155" y="192"/>
                      </a:cubicBezTo>
                      <a:cubicBezTo>
                        <a:pt x="153" y="191"/>
                        <a:pt x="150" y="192"/>
                        <a:pt x="148" y="193"/>
                      </a:cubicBezTo>
                      <a:cubicBezTo>
                        <a:pt x="146" y="194"/>
                        <a:pt x="153" y="196"/>
                        <a:pt x="153" y="197"/>
                      </a:cubicBezTo>
                      <a:cubicBezTo>
                        <a:pt x="153" y="198"/>
                        <a:pt x="150" y="196"/>
                        <a:pt x="149" y="197"/>
                      </a:cubicBezTo>
                      <a:cubicBezTo>
                        <a:pt x="148" y="198"/>
                        <a:pt x="144" y="196"/>
                        <a:pt x="144" y="194"/>
                      </a:cubicBezTo>
                      <a:cubicBezTo>
                        <a:pt x="144" y="191"/>
                        <a:pt x="138" y="195"/>
                        <a:pt x="141" y="195"/>
                      </a:cubicBezTo>
                      <a:cubicBezTo>
                        <a:pt x="144" y="196"/>
                        <a:pt x="143" y="198"/>
                        <a:pt x="143" y="201"/>
                      </a:cubicBezTo>
                      <a:cubicBezTo>
                        <a:pt x="143" y="204"/>
                        <a:pt x="139" y="202"/>
                        <a:pt x="140" y="200"/>
                      </a:cubicBezTo>
                      <a:cubicBezTo>
                        <a:pt x="141" y="197"/>
                        <a:pt x="138" y="197"/>
                        <a:pt x="135" y="199"/>
                      </a:cubicBezTo>
                      <a:cubicBezTo>
                        <a:pt x="132" y="201"/>
                        <a:pt x="135" y="196"/>
                        <a:pt x="134" y="194"/>
                      </a:cubicBezTo>
                      <a:cubicBezTo>
                        <a:pt x="133" y="192"/>
                        <a:pt x="131" y="194"/>
                        <a:pt x="128" y="194"/>
                      </a:cubicBezTo>
                      <a:cubicBezTo>
                        <a:pt x="125" y="195"/>
                        <a:pt x="124" y="195"/>
                        <a:pt x="125" y="197"/>
                      </a:cubicBezTo>
                      <a:cubicBezTo>
                        <a:pt x="127" y="199"/>
                        <a:pt x="127" y="202"/>
                        <a:pt x="124" y="201"/>
                      </a:cubicBezTo>
                      <a:cubicBezTo>
                        <a:pt x="122" y="201"/>
                        <a:pt x="121" y="201"/>
                        <a:pt x="121" y="203"/>
                      </a:cubicBezTo>
                      <a:cubicBezTo>
                        <a:pt x="122" y="205"/>
                        <a:pt x="119" y="206"/>
                        <a:pt x="118" y="204"/>
                      </a:cubicBezTo>
                      <a:cubicBezTo>
                        <a:pt x="118" y="202"/>
                        <a:pt x="113" y="202"/>
                        <a:pt x="112" y="205"/>
                      </a:cubicBezTo>
                      <a:cubicBezTo>
                        <a:pt x="111" y="207"/>
                        <a:pt x="107" y="208"/>
                        <a:pt x="107" y="211"/>
                      </a:cubicBezTo>
                      <a:cubicBezTo>
                        <a:pt x="108" y="213"/>
                        <a:pt x="111" y="209"/>
                        <a:pt x="113" y="210"/>
                      </a:cubicBezTo>
                      <a:cubicBezTo>
                        <a:pt x="116" y="211"/>
                        <a:pt x="113" y="212"/>
                        <a:pt x="114" y="214"/>
                      </a:cubicBezTo>
                      <a:cubicBezTo>
                        <a:pt x="116" y="215"/>
                        <a:pt x="115" y="218"/>
                        <a:pt x="114" y="216"/>
                      </a:cubicBezTo>
                      <a:cubicBezTo>
                        <a:pt x="112" y="214"/>
                        <a:pt x="109" y="214"/>
                        <a:pt x="109" y="217"/>
                      </a:cubicBezTo>
                      <a:cubicBezTo>
                        <a:pt x="108" y="219"/>
                        <a:pt x="106" y="216"/>
                        <a:pt x="105" y="214"/>
                      </a:cubicBezTo>
                      <a:cubicBezTo>
                        <a:pt x="103" y="212"/>
                        <a:pt x="101" y="218"/>
                        <a:pt x="100" y="217"/>
                      </a:cubicBezTo>
                      <a:cubicBezTo>
                        <a:pt x="98" y="215"/>
                        <a:pt x="103" y="211"/>
                        <a:pt x="102" y="209"/>
                      </a:cubicBezTo>
                      <a:cubicBezTo>
                        <a:pt x="101" y="207"/>
                        <a:pt x="100" y="210"/>
                        <a:pt x="96" y="213"/>
                      </a:cubicBezTo>
                      <a:cubicBezTo>
                        <a:pt x="93" y="216"/>
                        <a:pt x="89" y="216"/>
                        <a:pt x="91" y="218"/>
                      </a:cubicBezTo>
                      <a:cubicBezTo>
                        <a:pt x="92" y="219"/>
                        <a:pt x="88" y="220"/>
                        <a:pt x="87" y="223"/>
                      </a:cubicBezTo>
                      <a:cubicBezTo>
                        <a:pt x="86" y="225"/>
                        <a:pt x="80" y="226"/>
                        <a:pt x="76" y="229"/>
                      </a:cubicBezTo>
                      <a:cubicBezTo>
                        <a:pt x="72" y="231"/>
                        <a:pt x="76" y="232"/>
                        <a:pt x="79" y="229"/>
                      </a:cubicBezTo>
                      <a:cubicBezTo>
                        <a:pt x="81" y="227"/>
                        <a:pt x="82" y="228"/>
                        <a:pt x="85" y="226"/>
                      </a:cubicBezTo>
                      <a:cubicBezTo>
                        <a:pt x="89" y="223"/>
                        <a:pt x="93" y="222"/>
                        <a:pt x="94" y="222"/>
                      </a:cubicBezTo>
                      <a:cubicBezTo>
                        <a:pt x="96" y="223"/>
                        <a:pt x="98" y="224"/>
                        <a:pt x="100" y="222"/>
                      </a:cubicBezTo>
                      <a:cubicBezTo>
                        <a:pt x="101" y="219"/>
                        <a:pt x="104" y="220"/>
                        <a:pt x="105" y="221"/>
                      </a:cubicBezTo>
                      <a:cubicBezTo>
                        <a:pt x="107" y="223"/>
                        <a:pt x="102" y="224"/>
                        <a:pt x="105" y="226"/>
                      </a:cubicBezTo>
                      <a:cubicBezTo>
                        <a:pt x="107" y="228"/>
                        <a:pt x="102" y="229"/>
                        <a:pt x="102" y="228"/>
                      </a:cubicBezTo>
                      <a:cubicBezTo>
                        <a:pt x="102" y="226"/>
                        <a:pt x="99" y="224"/>
                        <a:pt x="98" y="226"/>
                      </a:cubicBezTo>
                      <a:cubicBezTo>
                        <a:pt x="97" y="228"/>
                        <a:pt x="96" y="229"/>
                        <a:pt x="94" y="230"/>
                      </a:cubicBezTo>
                      <a:cubicBezTo>
                        <a:pt x="92" y="230"/>
                        <a:pt x="90" y="233"/>
                        <a:pt x="90" y="236"/>
                      </a:cubicBezTo>
                      <a:cubicBezTo>
                        <a:pt x="90" y="239"/>
                        <a:pt x="87" y="236"/>
                        <a:pt x="87" y="239"/>
                      </a:cubicBezTo>
                      <a:cubicBezTo>
                        <a:pt x="87" y="242"/>
                        <a:pt x="82" y="247"/>
                        <a:pt x="79" y="251"/>
                      </a:cubicBezTo>
                      <a:cubicBezTo>
                        <a:pt x="75" y="254"/>
                        <a:pt x="78" y="255"/>
                        <a:pt x="77" y="257"/>
                      </a:cubicBezTo>
                      <a:cubicBezTo>
                        <a:pt x="76" y="260"/>
                        <a:pt x="72" y="258"/>
                        <a:pt x="70" y="258"/>
                      </a:cubicBezTo>
                      <a:cubicBezTo>
                        <a:pt x="69" y="259"/>
                        <a:pt x="71" y="265"/>
                        <a:pt x="69" y="267"/>
                      </a:cubicBezTo>
                      <a:cubicBezTo>
                        <a:pt x="67" y="269"/>
                        <a:pt x="69" y="271"/>
                        <a:pt x="69" y="273"/>
                      </a:cubicBezTo>
                      <a:cubicBezTo>
                        <a:pt x="69" y="275"/>
                        <a:pt x="64" y="272"/>
                        <a:pt x="63" y="274"/>
                      </a:cubicBezTo>
                      <a:cubicBezTo>
                        <a:pt x="63" y="276"/>
                        <a:pt x="58" y="275"/>
                        <a:pt x="57" y="276"/>
                      </a:cubicBezTo>
                      <a:cubicBezTo>
                        <a:pt x="55" y="276"/>
                        <a:pt x="60" y="280"/>
                        <a:pt x="62" y="282"/>
                      </a:cubicBezTo>
                      <a:cubicBezTo>
                        <a:pt x="64" y="283"/>
                        <a:pt x="60" y="285"/>
                        <a:pt x="59" y="283"/>
                      </a:cubicBezTo>
                      <a:cubicBezTo>
                        <a:pt x="59" y="281"/>
                        <a:pt x="55" y="284"/>
                        <a:pt x="51" y="286"/>
                      </a:cubicBezTo>
                      <a:cubicBezTo>
                        <a:pt x="47" y="288"/>
                        <a:pt x="49" y="292"/>
                        <a:pt x="45" y="292"/>
                      </a:cubicBezTo>
                      <a:cubicBezTo>
                        <a:pt x="42" y="292"/>
                        <a:pt x="43" y="297"/>
                        <a:pt x="41" y="299"/>
                      </a:cubicBezTo>
                      <a:cubicBezTo>
                        <a:pt x="39" y="300"/>
                        <a:pt x="39" y="295"/>
                        <a:pt x="36" y="295"/>
                      </a:cubicBezTo>
                      <a:cubicBezTo>
                        <a:pt x="33" y="295"/>
                        <a:pt x="33" y="297"/>
                        <a:pt x="35" y="300"/>
                      </a:cubicBezTo>
                      <a:cubicBezTo>
                        <a:pt x="37" y="303"/>
                        <a:pt x="32" y="301"/>
                        <a:pt x="30" y="303"/>
                      </a:cubicBezTo>
                      <a:cubicBezTo>
                        <a:pt x="28" y="305"/>
                        <a:pt x="23" y="304"/>
                        <a:pt x="21" y="306"/>
                      </a:cubicBezTo>
                      <a:cubicBezTo>
                        <a:pt x="20" y="308"/>
                        <a:pt x="25" y="308"/>
                        <a:pt x="26" y="310"/>
                      </a:cubicBezTo>
                      <a:cubicBezTo>
                        <a:pt x="27" y="312"/>
                        <a:pt x="21" y="311"/>
                        <a:pt x="18" y="310"/>
                      </a:cubicBezTo>
                      <a:cubicBezTo>
                        <a:pt x="15" y="309"/>
                        <a:pt x="16" y="314"/>
                        <a:pt x="13" y="313"/>
                      </a:cubicBezTo>
                      <a:cubicBezTo>
                        <a:pt x="11" y="313"/>
                        <a:pt x="7" y="316"/>
                        <a:pt x="9" y="317"/>
                      </a:cubicBezTo>
                      <a:cubicBezTo>
                        <a:pt x="11" y="319"/>
                        <a:pt x="8" y="320"/>
                        <a:pt x="6" y="318"/>
                      </a:cubicBezTo>
                      <a:cubicBezTo>
                        <a:pt x="4" y="317"/>
                        <a:pt x="2" y="320"/>
                        <a:pt x="1" y="322"/>
                      </a:cubicBezTo>
                      <a:cubicBezTo>
                        <a:pt x="1" y="325"/>
                        <a:pt x="5" y="326"/>
                        <a:pt x="5" y="327"/>
                      </a:cubicBezTo>
                      <a:cubicBezTo>
                        <a:pt x="5" y="328"/>
                        <a:pt x="1" y="330"/>
                        <a:pt x="4" y="330"/>
                      </a:cubicBezTo>
                      <a:cubicBezTo>
                        <a:pt x="6" y="331"/>
                        <a:pt x="5" y="333"/>
                        <a:pt x="3" y="334"/>
                      </a:cubicBezTo>
                      <a:cubicBezTo>
                        <a:pt x="1" y="335"/>
                        <a:pt x="1" y="336"/>
                        <a:pt x="3" y="338"/>
                      </a:cubicBezTo>
                      <a:cubicBezTo>
                        <a:pt x="5" y="340"/>
                        <a:pt x="0" y="341"/>
                        <a:pt x="2" y="344"/>
                      </a:cubicBezTo>
                      <a:cubicBezTo>
                        <a:pt x="4" y="347"/>
                        <a:pt x="6" y="343"/>
                        <a:pt x="7" y="345"/>
                      </a:cubicBezTo>
                      <a:cubicBezTo>
                        <a:pt x="8" y="347"/>
                        <a:pt x="11" y="345"/>
                        <a:pt x="13" y="343"/>
                      </a:cubicBezTo>
                      <a:cubicBezTo>
                        <a:pt x="16" y="340"/>
                        <a:pt x="18" y="346"/>
                        <a:pt x="15" y="346"/>
                      </a:cubicBezTo>
                      <a:cubicBezTo>
                        <a:pt x="13" y="345"/>
                        <a:pt x="10" y="347"/>
                        <a:pt x="10" y="349"/>
                      </a:cubicBezTo>
                      <a:cubicBezTo>
                        <a:pt x="11" y="352"/>
                        <a:pt x="7" y="351"/>
                        <a:pt x="7" y="348"/>
                      </a:cubicBezTo>
                      <a:cubicBezTo>
                        <a:pt x="7" y="345"/>
                        <a:pt x="2" y="349"/>
                        <a:pt x="4" y="351"/>
                      </a:cubicBezTo>
                      <a:cubicBezTo>
                        <a:pt x="6" y="353"/>
                        <a:pt x="3" y="354"/>
                        <a:pt x="3" y="357"/>
                      </a:cubicBezTo>
                      <a:cubicBezTo>
                        <a:pt x="3" y="359"/>
                        <a:pt x="7" y="358"/>
                        <a:pt x="8" y="356"/>
                      </a:cubicBezTo>
                      <a:cubicBezTo>
                        <a:pt x="10" y="354"/>
                        <a:pt x="12" y="354"/>
                        <a:pt x="13" y="356"/>
                      </a:cubicBezTo>
                      <a:cubicBezTo>
                        <a:pt x="14" y="359"/>
                        <a:pt x="11" y="357"/>
                        <a:pt x="11" y="360"/>
                      </a:cubicBezTo>
                      <a:cubicBezTo>
                        <a:pt x="11" y="363"/>
                        <a:pt x="9" y="360"/>
                        <a:pt x="7" y="363"/>
                      </a:cubicBezTo>
                      <a:cubicBezTo>
                        <a:pt x="5" y="365"/>
                        <a:pt x="14" y="370"/>
                        <a:pt x="16" y="370"/>
                      </a:cubicBezTo>
                      <a:cubicBezTo>
                        <a:pt x="19" y="371"/>
                        <a:pt x="22" y="374"/>
                        <a:pt x="27" y="373"/>
                      </a:cubicBezTo>
                      <a:cubicBezTo>
                        <a:pt x="33" y="372"/>
                        <a:pt x="43" y="362"/>
                        <a:pt x="44" y="361"/>
                      </a:cubicBezTo>
                      <a:cubicBezTo>
                        <a:pt x="45" y="359"/>
                        <a:pt x="48" y="361"/>
                        <a:pt x="50" y="359"/>
                      </a:cubicBezTo>
                      <a:cubicBezTo>
                        <a:pt x="52" y="358"/>
                        <a:pt x="51" y="354"/>
                        <a:pt x="53" y="353"/>
                      </a:cubicBezTo>
                      <a:cubicBezTo>
                        <a:pt x="54" y="352"/>
                        <a:pt x="55" y="357"/>
                        <a:pt x="56" y="358"/>
                      </a:cubicBezTo>
                      <a:cubicBezTo>
                        <a:pt x="58" y="358"/>
                        <a:pt x="59" y="359"/>
                        <a:pt x="59" y="362"/>
                      </a:cubicBezTo>
                      <a:cubicBezTo>
                        <a:pt x="60" y="362"/>
                        <a:pt x="61" y="362"/>
                        <a:pt x="61" y="362"/>
                      </a:cubicBezTo>
                      <a:cubicBezTo>
                        <a:pt x="63" y="364"/>
                        <a:pt x="64" y="358"/>
                        <a:pt x="64" y="356"/>
                      </a:cubicBezTo>
                      <a:cubicBezTo>
                        <a:pt x="64" y="354"/>
                        <a:pt x="65" y="351"/>
                        <a:pt x="65" y="349"/>
                      </a:cubicBezTo>
                      <a:cubicBezTo>
                        <a:pt x="64" y="347"/>
                        <a:pt x="70" y="348"/>
                        <a:pt x="71" y="347"/>
                      </a:cubicBezTo>
                      <a:cubicBezTo>
                        <a:pt x="72" y="345"/>
                        <a:pt x="72" y="339"/>
                        <a:pt x="71" y="338"/>
                      </a:cubicBezTo>
                      <a:cubicBezTo>
                        <a:pt x="69" y="337"/>
                        <a:pt x="68" y="334"/>
                        <a:pt x="70" y="334"/>
                      </a:cubicBezTo>
                      <a:cubicBezTo>
                        <a:pt x="72" y="334"/>
                        <a:pt x="74" y="332"/>
                        <a:pt x="74" y="329"/>
                      </a:cubicBezTo>
                      <a:cubicBezTo>
                        <a:pt x="73" y="325"/>
                        <a:pt x="68" y="326"/>
                        <a:pt x="67" y="322"/>
                      </a:cubicBezTo>
                      <a:cubicBezTo>
                        <a:pt x="67" y="319"/>
                        <a:pt x="70" y="318"/>
                        <a:pt x="68" y="314"/>
                      </a:cubicBezTo>
                      <a:cubicBezTo>
                        <a:pt x="66" y="309"/>
                        <a:pt x="69" y="307"/>
                        <a:pt x="68" y="305"/>
                      </a:cubicBezTo>
                      <a:cubicBezTo>
                        <a:pt x="67" y="302"/>
                        <a:pt x="66" y="300"/>
                        <a:pt x="69" y="295"/>
                      </a:cubicBezTo>
                      <a:cubicBezTo>
                        <a:pt x="71" y="291"/>
                        <a:pt x="76" y="289"/>
                        <a:pt x="78" y="289"/>
                      </a:cubicBezTo>
                      <a:cubicBezTo>
                        <a:pt x="80" y="290"/>
                        <a:pt x="83" y="292"/>
                        <a:pt x="84" y="289"/>
                      </a:cubicBezTo>
                      <a:cubicBezTo>
                        <a:pt x="85" y="286"/>
                        <a:pt x="85" y="284"/>
                        <a:pt x="84" y="284"/>
                      </a:cubicBezTo>
                      <a:cubicBezTo>
                        <a:pt x="83" y="283"/>
                        <a:pt x="79" y="282"/>
                        <a:pt x="82" y="279"/>
                      </a:cubicBezTo>
                      <a:cubicBezTo>
                        <a:pt x="84" y="276"/>
                        <a:pt x="87" y="271"/>
                        <a:pt x="88" y="267"/>
                      </a:cubicBezTo>
                      <a:cubicBezTo>
                        <a:pt x="88" y="263"/>
                        <a:pt x="87" y="260"/>
                        <a:pt x="88" y="259"/>
                      </a:cubicBezTo>
                      <a:cubicBezTo>
                        <a:pt x="90" y="258"/>
                        <a:pt x="93" y="259"/>
                        <a:pt x="95" y="257"/>
                      </a:cubicBezTo>
                      <a:cubicBezTo>
                        <a:pt x="98" y="256"/>
                        <a:pt x="96" y="253"/>
                        <a:pt x="97" y="252"/>
                      </a:cubicBezTo>
                      <a:cubicBezTo>
                        <a:pt x="98" y="251"/>
                        <a:pt x="100" y="246"/>
                        <a:pt x="102" y="245"/>
                      </a:cubicBezTo>
                      <a:cubicBezTo>
                        <a:pt x="103" y="244"/>
                        <a:pt x="105" y="242"/>
                        <a:pt x="104" y="240"/>
                      </a:cubicBezTo>
                      <a:cubicBezTo>
                        <a:pt x="103" y="239"/>
                        <a:pt x="107" y="237"/>
                        <a:pt x="107" y="234"/>
                      </a:cubicBezTo>
                      <a:cubicBezTo>
                        <a:pt x="107" y="231"/>
                        <a:pt x="111" y="229"/>
                        <a:pt x="113" y="229"/>
                      </a:cubicBezTo>
                      <a:cubicBezTo>
                        <a:pt x="116" y="229"/>
                        <a:pt x="120" y="229"/>
                        <a:pt x="120" y="226"/>
                      </a:cubicBezTo>
                      <a:cubicBezTo>
                        <a:pt x="120" y="223"/>
                        <a:pt x="119" y="218"/>
                        <a:pt x="123" y="220"/>
                      </a:cubicBezTo>
                      <a:cubicBezTo>
                        <a:pt x="126" y="221"/>
                        <a:pt x="130" y="219"/>
                        <a:pt x="132" y="221"/>
                      </a:cubicBezTo>
                      <a:cubicBezTo>
                        <a:pt x="135" y="223"/>
                        <a:pt x="138" y="223"/>
                        <a:pt x="138" y="220"/>
                      </a:cubicBezTo>
                      <a:cubicBezTo>
                        <a:pt x="138" y="216"/>
                        <a:pt x="139" y="210"/>
                        <a:pt x="143" y="213"/>
                      </a:cubicBezTo>
                      <a:cubicBezTo>
                        <a:pt x="144" y="213"/>
                        <a:pt x="144" y="213"/>
                        <a:pt x="144" y="213"/>
                      </a:cubicBezTo>
                      <a:cubicBezTo>
                        <a:pt x="146" y="210"/>
                        <a:pt x="148" y="208"/>
                        <a:pt x="150" y="209"/>
                      </a:cubicBezTo>
                      <a:cubicBezTo>
                        <a:pt x="154" y="209"/>
                        <a:pt x="156" y="215"/>
                        <a:pt x="160" y="216"/>
                      </a:cubicBezTo>
                      <a:cubicBezTo>
                        <a:pt x="165" y="217"/>
                        <a:pt x="169" y="219"/>
                        <a:pt x="170" y="217"/>
                      </a:cubicBezTo>
                      <a:cubicBezTo>
                        <a:pt x="172" y="214"/>
                        <a:pt x="175" y="218"/>
                        <a:pt x="177" y="217"/>
                      </a:cubicBezTo>
                      <a:cubicBezTo>
                        <a:pt x="180" y="216"/>
                        <a:pt x="180" y="222"/>
                        <a:pt x="182" y="218"/>
                      </a:cubicBezTo>
                      <a:cubicBezTo>
                        <a:pt x="185" y="215"/>
                        <a:pt x="182" y="213"/>
                        <a:pt x="186" y="213"/>
                      </a:cubicBezTo>
                      <a:cubicBezTo>
                        <a:pt x="191" y="213"/>
                        <a:pt x="188" y="208"/>
                        <a:pt x="188" y="205"/>
                      </a:cubicBezTo>
                      <a:cubicBezTo>
                        <a:pt x="188" y="202"/>
                        <a:pt x="194" y="202"/>
                        <a:pt x="194" y="199"/>
                      </a:cubicBezTo>
                      <a:cubicBezTo>
                        <a:pt x="194" y="197"/>
                        <a:pt x="202" y="199"/>
                        <a:pt x="203" y="197"/>
                      </a:cubicBezTo>
                      <a:cubicBezTo>
                        <a:pt x="204" y="195"/>
                        <a:pt x="208" y="194"/>
                        <a:pt x="210" y="197"/>
                      </a:cubicBezTo>
                      <a:cubicBezTo>
                        <a:pt x="212" y="200"/>
                        <a:pt x="219" y="201"/>
                        <a:pt x="220" y="204"/>
                      </a:cubicBezTo>
                      <a:cubicBezTo>
                        <a:pt x="220" y="205"/>
                        <a:pt x="220" y="207"/>
                        <a:pt x="220" y="209"/>
                      </a:cubicBezTo>
                      <a:cubicBezTo>
                        <a:pt x="221" y="207"/>
                        <a:pt x="222" y="207"/>
                        <a:pt x="224" y="207"/>
                      </a:cubicBezTo>
                      <a:cubicBezTo>
                        <a:pt x="227" y="207"/>
                        <a:pt x="229" y="202"/>
                        <a:pt x="231" y="203"/>
                      </a:cubicBezTo>
                      <a:cubicBezTo>
                        <a:pt x="234" y="203"/>
                        <a:pt x="236" y="203"/>
                        <a:pt x="236" y="200"/>
                      </a:cubicBezTo>
                      <a:cubicBezTo>
                        <a:pt x="234" y="198"/>
                        <a:pt x="230" y="198"/>
                        <a:pt x="229" y="200"/>
                      </a:cubicBezTo>
                      <a:close/>
                      <a:moveTo>
                        <a:pt x="66" y="27"/>
                      </a:moveTo>
                      <a:cubicBezTo>
                        <a:pt x="70" y="28"/>
                        <a:pt x="62" y="32"/>
                        <a:pt x="61" y="36"/>
                      </a:cubicBezTo>
                      <a:cubicBezTo>
                        <a:pt x="60" y="40"/>
                        <a:pt x="67" y="43"/>
                        <a:pt x="70" y="46"/>
                      </a:cubicBezTo>
                      <a:cubicBezTo>
                        <a:pt x="73" y="49"/>
                        <a:pt x="80" y="48"/>
                        <a:pt x="83" y="47"/>
                      </a:cubicBezTo>
                      <a:cubicBezTo>
                        <a:pt x="85" y="45"/>
                        <a:pt x="85" y="40"/>
                        <a:pt x="88" y="40"/>
                      </a:cubicBezTo>
                      <a:cubicBezTo>
                        <a:pt x="92" y="40"/>
                        <a:pt x="90" y="37"/>
                        <a:pt x="93" y="36"/>
                      </a:cubicBezTo>
                      <a:cubicBezTo>
                        <a:pt x="95" y="35"/>
                        <a:pt x="96" y="38"/>
                        <a:pt x="93" y="41"/>
                      </a:cubicBezTo>
                      <a:cubicBezTo>
                        <a:pt x="91" y="44"/>
                        <a:pt x="98" y="44"/>
                        <a:pt x="101" y="40"/>
                      </a:cubicBezTo>
                      <a:cubicBezTo>
                        <a:pt x="105" y="37"/>
                        <a:pt x="106" y="40"/>
                        <a:pt x="105" y="43"/>
                      </a:cubicBezTo>
                      <a:cubicBezTo>
                        <a:pt x="104" y="47"/>
                        <a:pt x="97" y="45"/>
                        <a:pt x="94" y="48"/>
                      </a:cubicBezTo>
                      <a:cubicBezTo>
                        <a:pt x="91" y="52"/>
                        <a:pt x="83" y="49"/>
                        <a:pt x="80" y="53"/>
                      </a:cubicBezTo>
                      <a:cubicBezTo>
                        <a:pt x="76" y="57"/>
                        <a:pt x="83" y="58"/>
                        <a:pt x="88" y="57"/>
                      </a:cubicBezTo>
                      <a:cubicBezTo>
                        <a:pt x="93" y="56"/>
                        <a:pt x="103" y="55"/>
                        <a:pt x="106" y="56"/>
                      </a:cubicBezTo>
                      <a:cubicBezTo>
                        <a:pt x="110" y="57"/>
                        <a:pt x="104" y="58"/>
                        <a:pt x="98" y="58"/>
                      </a:cubicBezTo>
                      <a:cubicBezTo>
                        <a:pt x="92" y="58"/>
                        <a:pt x="90" y="60"/>
                        <a:pt x="90" y="61"/>
                      </a:cubicBezTo>
                      <a:cubicBezTo>
                        <a:pt x="90" y="63"/>
                        <a:pt x="81" y="59"/>
                        <a:pt x="81" y="63"/>
                      </a:cubicBezTo>
                      <a:cubicBezTo>
                        <a:pt x="81" y="67"/>
                        <a:pt x="89" y="68"/>
                        <a:pt x="90" y="70"/>
                      </a:cubicBezTo>
                      <a:cubicBezTo>
                        <a:pt x="91" y="73"/>
                        <a:pt x="97" y="71"/>
                        <a:pt x="99" y="71"/>
                      </a:cubicBezTo>
                      <a:cubicBezTo>
                        <a:pt x="101" y="72"/>
                        <a:pt x="95" y="74"/>
                        <a:pt x="95" y="75"/>
                      </a:cubicBezTo>
                      <a:cubicBezTo>
                        <a:pt x="94" y="76"/>
                        <a:pt x="101" y="77"/>
                        <a:pt x="102" y="79"/>
                      </a:cubicBezTo>
                      <a:cubicBezTo>
                        <a:pt x="103" y="81"/>
                        <a:pt x="108" y="80"/>
                        <a:pt x="108" y="77"/>
                      </a:cubicBezTo>
                      <a:cubicBezTo>
                        <a:pt x="108" y="74"/>
                        <a:pt x="113" y="63"/>
                        <a:pt x="119" y="61"/>
                      </a:cubicBezTo>
                      <a:cubicBezTo>
                        <a:pt x="125" y="59"/>
                        <a:pt x="121" y="57"/>
                        <a:pt x="122" y="53"/>
                      </a:cubicBezTo>
                      <a:cubicBezTo>
                        <a:pt x="123" y="50"/>
                        <a:pt x="128" y="53"/>
                        <a:pt x="126" y="50"/>
                      </a:cubicBezTo>
                      <a:cubicBezTo>
                        <a:pt x="125" y="47"/>
                        <a:pt x="126" y="46"/>
                        <a:pt x="130" y="42"/>
                      </a:cubicBezTo>
                      <a:cubicBezTo>
                        <a:pt x="133" y="39"/>
                        <a:pt x="136" y="41"/>
                        <a:pt x="141" y="39"/>
                      </a:cubicBezTo>
                      <a:cubicBezTo>
                        <a:pt x="145" y="37"/>
                        <a:pt x="147" y="41"/>
                        <a:pt x="142" y="41"/>
                      </a:cubicBezTo>
                      <a:cubicBezTo>
                        <a:pt x="138" y="41"/>
                        <a:pt x="140" y="46"/>
                        <a:pt x="144" y="48"/>
                      </a:cubicBezTo>
                      <a:cubicBezTo>
                        <a:pt x="147" y="49"/>
                        <a:pt x="144" y="50"/>
                        <a:pt x="147" y="51"/>
                      </a:cubicBezTo>
                      <a:cubicBezTo>
                        <a:pt x="150" y="52"/>
                        <a:pt x="149" y="56"/>
                        <a:pt x="145" y="60"/>
                      </a:cubicBezTo>
                      <a:cubicBezTo>
                        <a:pt x="142" y="64"/>
                        <a:pt x="146" y="64"/>
                        <a:pt x="154" y="62"/>
                      </a:cubicBezTo>
                      <a:cubicBezTo>
                        <a:pt x="162" y="59"/>
                        <a:pt x="157" y="64"/>
                        <a:pt x="159" y="66"/>
                      </a:cubicBezTo>
                      <a:cubicBezTo>
                        <a:pt x="161" y="68"/>
                        <a:pt x="168" y="65"/>
                        <a:pt x="171" y="61"/>
                      </a:cubicBezTo>
                      <a:cubicBezTo>
                        <a:pt x="174" y="57"/>
                        <a:pt x="179" y="58"/>
                        <a:pt x="179" y="56"/>
                      </a:cubicBezTo>
                      <a:cubicBezTo>
                        <a:pt x="178" y="53"/>
                        <a:pt x="175" y="53"/>
                        <a:pt x="172" y="54"/>
                      </a:cubicBezTo>
                      <a:cubicBezTo>
                        <a:pt x="169" y="55"/>
                        <a:pt x="162" y="54"/>
                        <a:pt x="165" y="52"/>
                      </a:cubicBezTo>
                      <a:cubicBezTo>
                        <a:pt x="167" y="50"/>
                        <a:pt x="167" y="48"/>
                        <a:pt x="163" y="48"/>
                      </a:cubicBezTo>
                      <a:cubicBezTo>
                        <a:pt x="159" y="49"/>
                        <a:pt x="153" y="47"/>
                        <a:pt x="156" y="46"/>
                      </a:cubicBezTo>
                      <a:cubicBezTo>
                        <a:pt x="159" y="45"/>
                        <a:pt x="154" y="41"/>
                        <a:pt x="151" y="41"/>
                      </a:cubicBezTo>
                      <a:cubicBezTo>
                        <a:pt x="148" y="41"/>
                        <a:pt x="149" y="38"/>
                        <a:pt x="149" y="35"/>
                      </a:cubicBezTo>
                      <a:cubicBezTo>
                        <a:pt x="149" y="33"/>
                        <a:pt x="141" y="32"/>
                        <a:pt x="143" y="31"/>
                      </a:cubicBezTo>
                      <a:cubicBezTo>
                        <a:pt x="144" y="31"/>
                        <a:pt x="139" y="29"/>
                        <a:pt x="138" y="30"/>
                      </a:cubicBezTo>
                      <a:cubicBezTo>
                        <a:pt x="137" y="32"/>
                        <a:pt x="134" y="32"/>
                        <a:pt x="134" y="29"/>
                      </a:cubicBezTo>
                      <a:cubicBezTo>
                        <a:pt x="134" y="27"/>
                        <a:pt x="128" y="27"/>
                        <a:pt x="126" y="28"/>
                      </a:cubicBezTo>
                      <a:cubicBezTo>
                        <a:pt x="123" y="28"/>
                        <a:pt x="125" y="22"/>
                        <a:pt x="122" y="20"/>
                      </a:cubicBezTo>
                      <a:cubicBezTo>
                        <a:pt x="120" y="19"/>
                        <a:pt x="116" y="24"/>
                        <a:pt x="115" y="24"/>
                      </a:cubicBezTo>
                      <a:cubicBezTo>
                        <a:pt x="113" y="23"/>
                        <a:pt x="116" y="20"/>
                        <a:pt x="117" y="17"/>
                      </a:cubicBezTo>
                      <a:cubicBezTo>
                        <a:pt x="118" y="15"/>
                        <a:pt x="109" y="12"/>
                        <a:pt x="108" y="14"/>
                      </a:cubicBezTo>
                      <a:cubicBezTo>
                        <a:pt x="107" y="16"/>
                        <a:pt x="105" y="10"/>
                        <a:pt x="103" y="10"/>
                      </a:cubicBezTo>
                      <a:cubicBezTo>
                        <a:pt x="101" y="9"/>
                        <a:pt x="102" y="14"/>
                        <a:pt x="100" y="14"/>
                      </a:cubicBezTo>
                      <a:cubicBezTo>
                        <a:pt x="99" y="15"/>
                        <a:pt x="96" y="16"/>
                        <a:pt x="99" y="18"/>
                      </a:cubicBezTo>
                      <a:cubicBezTo>
                        <a:pt x="102" y="20"/>
                        <a:pt x="105" y="31"/>
                        <a:pt x="105" y="32"/>
                      </a:cubicBezTo>
                      <a:cubicBezTo>
                        <a:pt x="105" y="34"/>
                        <a:pt x="95" y="25"/>
                        <a:pt x="95" y="21"/>
                      </a:cubicBezTo>
                      <a:cubicBezTo>
                        <a:pt x="94" y="16"/>
                        <a:pt x="90" y="13"/>
                        <a:pt x="89" y="16"/>
                      </a:cubicBezTo>
                      <a:cubicBezTo>
                        <a:pt x="87" y="19"/>
                        <a:pt x="84" y="20"/>
                        <a:pt x="85" y="23"/>
                      </a:cubicBezTo>
                      <a:cubicBezTo>
                        <a:pt x="86" y="26"/>
                        <a:pt x="82" y="27"/>
                        <a:pt x="82" y="25"/>
                      </a:cubicBezTo>
                      <a:cubicBezTo>
                        <a:pt x="82" y="23"/>
                        <a:pt x="77" y="20"/>
                        <a:pt x="76" y="19"/>
                      </a:cubicBezTo>
                      <a:cubicBezTo>
                        <a:pt x="74" y="19"/>
                        <a:pt x="80" y="18"/>
                        <a:pt x="83" y="17"/>
                      </a:cubicBezTo>
                      <a:cubicBezTo>
                        <a:pt x="86" y="15"/>
                        <a:pt x="81" y="13"/>
                        <a:pt x="78" y="15"/>
                      </a:cubicBezTo>
                      <a:cubicBezTo>
                        <a:pt x="75" y="16"/>
                        <a:pt x="72" y="14"/>
                        <a:pt x="70" y="16"/>
                      </a:cubicBezTo>
                      <a:cubicBezTo>
                        <a:pt x="69" y="18"/>
                        <a:pt x="67" y="16"/>
                        <a:pt x="64" y="15"/>
                      </a:cubicBezTo>
                      <a:cubicBezTo>
                        <a:pt x="61" y="15"/>
                        <a:pt x="59" y="19"/>
                        <a:pt x="57" y="19"/>
                      </a:cubicBezTo>
                      <a:cubicBezTo>
                        <a:pt x="55" y="18"/>
                        <a:pt x="53" y="23"/>
                        <a:pt x="57" y="28"/>
                      </a:cubicBezTo>
                      <a:cubicBezTo>
                        <a:pt x="60" y="33"/>
                        <a:pt x="62" y="26"/>
                        <a:pt x="66" y="27"/>
                      </a:cubicBezTo>
                      <a:close/>
                      <a:moveTo>
                        <a:pt x="58" y="43"/>
                      </a:moveTo>
                      <a:cubicBezTo>
                        <a:pt x="60" y="44"/>
                        <a:pt x="62" y="48"/>
                        <a:pt x="64" y="48"/>
                      </a:cubicBezTo>
                      <a:cubicBezTo>
                        <a:pt x="65" y="48"/>
                        <a:pt x="61" y="43"/>
                        <a:pt x="58" y="40"/>
                      </a:cubicBezTo>
                      <a:cubicBezTo>
                        <a:pt x="56" y="37"/>
                        <a:pt x="56" y="34"/>
                        <a:pt x="52" y="35"/>
                      </a:cubicBezTo>
                      <a:cubicBezTo>
                        <a:pt x="48" y="36"/>
                        <a:pt x="55" y="43"/>
                        <a:pt x="58" y="43"/>
                      </a:cubicBezTo>
                      <a:close/>
                      <a:moveTo>
                        <a:pt x="122" y="11"/>
                      </a:moveTo>
                      <a:cubicBezTo>
                        <a:pt x="124" y="12"/>
                        <a:pt x="119" y="12"/>
                        <a:pt x="121" y="14"/>
                      </a:cubicBezTo>
                      <a:cubicBezTo>
                        <a:pt x="127" y="20"/>
                        <a:pt x="151" y="13"/>
                        <a:pt x="154" y="15"/>
                      </a:cubicBezTo>
                      <a:cubicBezTo>
                        <a:pt x="158" y="17"/>
                        <a:pt x="134" y="19"/>
                        <a:pt x="135" y="22"/>
                      </a:cubicBezTo>
                      <a:cubicBezTo>
                        <a:pt x="136" y="24"/>
                        <a:pt x="155" y="26"/>
                        <a:pt x="157" y="24"/>
                      </a:cubicBezTo>
                      <a:cubicBezTo>
                        <a:pt x="158" y="23"/>
                        <a:pt x="161" y="28"/>
                        <a:pt x="168" y="28"/>
                      </a:cubicBezTo>
                      <a:cubicBezTo>
                        <a:pt x="174" y="28"/>
                        <a:pt x="173" y="26"/>
                        <a:pt x="178" y="25"/>
                      </a:cubicBezTo>
                      <a:cubicBezTo>
                        <a:pt x="183" y="25"/>
                        <a:pt x="190" y="23"/>
                        <a:pt x="190" y="20"/>
                      </a:cubicBezTo>
                      <a:cubicBezTo>
                        <a:pt x="190" y="18"/>
                        <a:pt x="204" y="14"/>
                        <a:pt x="202" y="10"/>
                      </a:cubicBezTo>
                      <a:cubicBezTo>
                        <a:pt x="201" y="6"/>
                        <a:pt x="188" y="9"/>
                        <a:pt x="184" y="7"/>
                      </a:cubicBezTo>
                      <a:cubicBezTo>
                        <a:pt x="181" y="5"/>
                        <a:pt x="172" y="2"/>
                        <a:pt x="171" y="5"/>
                      </a:cubicBezTo>
                      <a:cubicBezTo>
                        <a:pt x="169" y="8"/>
                        <a:pt x="167" y="9"/>
                        <a:pt x="166" y="8"/>
                      </a:cubicBezTo>
                      <a:cubicBezTo>
                        <a:pt x="164" y="7"/>
                        <a:pt x="166" y="0"/>
                        <a:pt x="160" y="2"/>
                      </a:cubicBezTo>
                      <a:cubicBezTo>
                        <a:pt x="155" y="4"/>
                        <a:pt x="160" y="10"/>
                        <a:pt x="159" y="11"/>
                      </a:cubicBezTo>
                      <a:cubicBezTo>
                        <a:pt x="158" y="12"/>
                        <a:pt x="152" y="10"/>
                        <a:pt x="152" y="7"/>
                      </a:cubicBezTo>
                      <a:cubicBezTo>
                        <a:pt x="151" y="4"/>
                        <a:pt x="145" y="10"/>
                        <a:pt x="144" y="6"/>
                      </a:cubicBezTo>
                      <a:cubicBezTo>
                        <a:pt x="143" y="3"/>
                        <a:pt x="136" y="0"/>
                        <a:pt x="134" y="1"/>
                      </a:cubicBezTo>
                      <a:cubicBezTo>
                        <a:pt x="132" y="1"/>
                        <a:pt x="136" y="3"/>
                        <a:pt x="135" y="5"/>
                      </a:cubicBezTo>
                      <a:cubicBezTo>
                        <a:pt x="134" y="6"/>
                        <a:pt x="130" y="3"/>
                        <a:pt x="128" y="3"/>
                      </a:cubicBezTo>
                      <a:cubicBezTo>
                        <a:pt x="126" y="3"/>
                        <a:pt x="129" y="6"/>
                        <a:pt x="128" y="8"/>
                      </a:cubicBezTo>
                      <a:cubicBezTo>
                        <a:pt x="127" y="10"/>
                        <a:pt x="124" y="3"/>
                        <a:pt x="121" y="3"/>
                      </a:cubicBezTo>
                      <a:cubicBezTo>
                        <a:pt x="119" y="3"/>
                        <a:pt x="120" y="6"/>
                        <a:pt x="117" y="7"/>
                      </a:cubicBezTo>
                      <a:cubicBezTo>
                        <a:pt x="115" y="7"/>
                        <a:pt x="120" y="9"/>
                        <a:pt x="122" y="11"/>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26" name="Freeform 364">
                  <a:extLst>
                    <a:ext uri="{FF2B5EF4-FFF2-40B4-BE49-F238E27FC236}">
                      <a16:creationId xmlns:a16="http://schemas.microsoft.com/office/drawing/2014/main" id="{A2D5A14A-F3BC-6041-AE5E-374F354BDC78}"/>
                    </a:ext>
                  </a:extLst>
                </p:cNvPr>
                <p:cNvSpPr>
                  <a:spLocks noEditPoints="1"/>
                </p:cNvSpPr>
                <p:nvPr/>
              </p:nvSpPr>
              <p:spPr bwMode="auto">
                <a:xfrm>
                  <a:off x="5907088" y="2494076"/>
                  <a:ext cx="231775" cy="252413"/>
                </a:xfrm>
                <a:custGeom>
                  <a:avLst/>
                  <a:gdLst>
                    <a:gd name="T0" fmla="*/ 73 w 105"/>
                    <a:gd name="T1" fmla="*/ 99 h 114"/>
                    <a:gd name="T2" fmla="*/ 62 w 105"/>
                    <a:gd name="T3" fmla="*/ 99 h 114"/>
                    <a:gd name="T4" fmla="*/ 54 w 105"/>
                    <a:gd name="T5" fmla="*/ 103 h 114"/>
                    <a:gd name="T6" fmla="*/ 64 w 105"/>
                    <a:gd name="T7" fmla="*/ 108 h 114"/>
                    <a:gd name="T8" fmla="*/ 74 w 105"/>
                    <a:gd name="T9" fmla="*/ 114 h 114"/>
                    <a:gd name="T10" fmla="*/ 76 w 105"/>
                    <a:gd name="T11" fmla="*/ 108 h 114"/>
                    <a:gd name="T12" fmla="*/ 80 w 105"/>
                    <a:gd name="T13" fmla="*/ 100 h 114"/>
                    <a:gd name="T14" fmla="*/ 73 w 105"/>
                    <a:gd name="T15" fmla="*/ 99 h 114"/>
                    <a:gd name="T16" fmla="*/ 21 w 105"/>
                    <a:gd name="T17" fmla="*/ 68 h 114"/>
                    <a:gd name="T18" fmla="*/ 14 w 105"/>
                    <a:gd name="T19" fmla="*/ 70 h 114"/>
                    <a:gd name="T20" fmla="*/ 17 w 105"/>
                    <a:gd name="T21" fmla="*/ 82 h 114"/>
                    <a:gd name="T22" fmla="*/ 21 w 105"/>
                    <a:gd name="T23" fmla="*/ 91 h 114"/>
                    <a:gd name="T24" fmla="*/ 28 w 105"/>
                    <a:gd name="T25" fmla="*/ 87 h 114"/>
                    <a:gd name="T26" fmla="*/ 29 w 105"/>
                    <a:gd name="T27" fmla="*/ 72 h 114"/>
                    <a:gd name="T28" fmla="*/ 21 w 105"/>
                    <a:gd name="T29" fmla="*/ 68 h 114"/>
                    <a:gd name="T30" fmla="*/ 87 w 105"/>
                    <a:gd name="T31" fmla="*/ 64 h 114"/>
                    <a:gd name="T32" fmla="*/ 80 w 105"/>
                    <a:gd name="T33" fmla="*/ 59 h 114"/>
                    <a:gd name="T34" fmla="*/ 66 w 105"/>
                    <a:gd name="T35" fmla="*/ 44 h 114"/>
                    <a:gd name="T36" fmla="*/ 53 w 105"/>
                    <a:gd name="T37" fmla="*/ 31 h 114"/>
                    <a:gd name="T38" fmla="*/ 53 w 105"/>
                    <a:gd name="T39" fmla="*/ 22 h 114"/>
                    <a:gd name="T40" fmla="*/ 57 w 105"/>
                    <a:gd name="T41" fmla="*/ 17 h 114"/>
                    <a:gd name="T42" fmla="*/ 58 w 105"/>
                    <a:gd name="T43" fmla="*/ 5 h 114"/>
                    <a:gd name="T44" fmla="*/ 53 w 105"/>
                    <a:gd name="T45" fmla="*/ 4 h 114"/>
                    <a:gd name="T46" fmla="*/ 51 w 105"/>
                    <a:gd name="T47" fmla="*/ 0 h 114"/>
                    <a:gd name="T48" fmla="*/ 44 w 105"/>
                    <a:gd name="T49" fmla="*/ 1 h 114"/>
                    <a:gd name="T50" fmla="*/ 38 w 105"/>
                    <a:gd name="T51" fmla="*/ 3 h 114"/>
                    <a:gd name="T52" fmla="*/ 37 w 105"/>
                    <a:gd name="T53" fmla="*/ 2 h 114"/>
                    <a:gd name="T54" fmla="*/ 35 w 105"/>
                    <a:gd name="T55" fmla="*/ 4 h 114"/>
                    <a:gd name="T56" fmla="*/ 34 w 105"/>
                    <a:gd name="T57" fmla="*/ 6 h 114"/>
                    <a:gd name="T58" fmla="*/ 31 w 105"/>
                    <a:gd name="T59" fmla="*/ 7 h 114"/>
                    <a:gd name="T60" fmla="*/ 27 w 105"/>
                    <a:gd name="T61" fmla="*/ 8 h 114"/>
                    <a:gd name="T62" fmla="*/ 24 w 105"/>
                    <a:gd name="T63" fmla="*/ 10 h 114"/>
                    <a:gd name="T64" fmla="*/ 21 w 105"/>
                    <a:gd name="T65" fmla="*/ 13 h 114"/>
                    <a:gd name="T66" fmla="*/ 16 w 105"/>
                    <a:gd name="T67" fmla="*/ 7 h 114"/>
                    <a:gd name="T68" fmla="*/ 12 w 105"/>
                    <a:gd name="T69" fmla="*/ 13 h 114"/>
                    <a:gd name="T70" fmla="*/ 4 w 105"/>
                    <a:gd name="T71" fmla="*/ 14 h 114"/>
                    <a:gd name="T72" fmla="*/ 5 w 105"/>
                    <a:gd name="T73" fmla="*/ 18 h 114"/>
                    <a:gd name="T74" fmla="*/ 3 w 105"/>
                    <a:gd name="T75" fmla="*/ 22 h 114"/>
                    <a:gd name="T76" fmla="*/ 1 w 105"/>
                    <a:gd name="T77" fmla="*/ 24 h 114"/>
                    <a:gd name="T78" fmla="*/ 4 w 105"/>
                    <a:gd name="T79" fmla="*/ 29 h 114"/>
                    <a:gd name="T80" fmla="*/ 6 w 105"/>
                    <a:gd name="T81" fmla="*/ 33 h 114"/>
                    <a:gd name="T82" fmla="*/ 10 w 105"/>
                    <a:gd name="T83" fmla="*/ 35 h 114"/>
                    <a:gd name="T84" fmla="*/ 9 w 105"/>
                    <a:gd name="T85" fmla="*/ 38 h 114"/>
                    <a:gd name="T86" fmla="*/ 14 w 105"/>
                    <a:gd name="T87" fmla="*/ 36 h 114"/>
                    <a:gd name="T88" fmla="*/ 20 w 105"/>
                    <a:gd name="T89" fmla="*/ 31 h 114"/>
                    <a:gd name="T90" fmla="*/ 33 w 105"/>
                    <a:gd name="T91" fmla="*/ 36 h 114"/>
                    <a:gd name="T92" fmla="*/ 36 w 105"/>
                    <a:gd name="T93" fmla="*/ 42 h 114"/>
                    <a:gd name="T94" fmla="*/ 44 w 105"/>
                    <a:gd name="T95" fmla="*/ 53 h 114"/>
                    <a:gd name="T96" fmla="*/ 57 w 105"/>
                    <a:gd name="T97" fmla="*/ 64 h 114"/>
                    <a:gd name="T98" fmla="*/ 65 w 105"/>
                    <a:gd name="T99" fmla="*/ 67 h 114"/>
                    <a:gd name="T100" fmla="*/ 73 w 105"/>
                    <a:gd name="T101" fmla="*/ 73 h 114"/>
                    <a:gd name="T102" fmla="*/ 80 w 105"/>
                    <a:gd name="T103" fmla="*/ 78 h 114"/>
                    <a:gd name="T104" fmla="*/ 83 w 105"/>
                    <a:gd name="T105" fmla="*/ 83 h 114"/>
                    <a:gd name="T106" fmla="*/ 83 w 105"/>
                    <a:gd name="T107" fmla="*/ 93 h 114"/>
                    <a:gd name="T108" fmla="*/ 84 w 105"/>
                    <a:gd name="T109" fmla="*/ 101 h 114"/>
                    <a:gd name="T110" fmla="*/ 88 w 105"/>
                    <a:gd name="T111" fmla="*/ 93 h 114"/>
                    <a:gd name="T112" fmla="*/ 93 w 105"/>
                    <a:gd name="T113" fmla="*/ 88 h 114"/>
                    <a:gd name="T114" fmla="*/ 89 w 105"/>
                    <a:gd name="T115" fmla="*/ 80 h 114"/>
                    <a:gd name="T116" fmla="*/ 98 w 105"/>
                    <a:gd name="T117" fmla="*/ 76 h 114"/>
                    <a:gd name="T118" fmla="*/ 105 w 105"/>
                    <a:gd name="T119" fmla="*/ 77 h 114"/>
                    <a:gd name="T120" fmla="*/ 87 w 105"/>
                    <a:gd name="T121" fmla="*/ 6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5" h="114">
                      <a:moveTo>
                        <a:pt x="73" y="99"/>
                      </a:moveTo>
                      <a:cubicBezTo>
                        <a:pt x="67" y="100"/>
                        <a:pt x="65" y="101"/>
                        <a:pt x="62" y="99"/>
                      </a:cubicBezTo>
                      <a:cubicBezTo>
                        <a:pt x="59" y="97"/>
                        <a:pt x="53" y="101"/>
                        <a:pt x="54" y="103"/>
                      </a:cubicBezTo>
                      <a:cubicBezTo>
                        <a:pt x="55" y="104"/>
                        <a:pt x="57" y="106"/>
                        <a:pt x="64" y="108"/>
                      </a:cubicBezTo>
                      <a:cubicBezTo>
                        <a:pt x="70" y="110"/>
                        <a:pt x="71" y="114"/>
                        <a:pt x="74" y="114"/>
                      </a:cubicBezTo>
                      <a:cubicBezTo>
                        <a:pt x="77" y="114"/>
                        <a:pt x="77" y="112"/>
                        <a:pt x="76" y="108"/>
                      </a:cubicBezTo>
                      <a:cubicBezTo>
                        <a:pt x="76" y="104"/>
                        <a:pt x="80" y="100"/>
                        <a:pt x="80" y="100"/>
                      </a:cubicBezTo>
                      <a:cubicBezTo>
                        <a:pt x="81" y="99"/>
                        <a:pt x="78" y="98"/>
                        <a:pt x="73" y="99"/>
                      </a:cubicBezTo>
                      <a:close/>
                      <a:moveTo>
                        <a:pt x="21" y="68"/>
                      </a:moveTo>
                      <a:cubicBezTo>
                        <a:pt x="18" y="71"/>
                        <a:pt x="15" y="68"/>
                        <a:pt x="14" y="70"/>
                      </a:cubicBezTo>
                      <a:cubicBezTo>
                        <a:pt x="13" y="73"/>
                        <a:pt x="19" y="76"/>
                        <a:pt x="17" y="82"/>
                      </a:cubicBezTo>
                      <a:cubicBezTo>
                        <a:pt x="16" y="87"/>
                        <a:pt x="18" y="94"/>
                        <a:pt x="21" y="91"/>
                      </a:cubicBezTo>
                      <a:cubicBezTo>
                        <a:pt x="24" y="87"/>
                        <a:pt x="26" y="89"/>
                        <a:pt x="28" y="87"/>
                      </a:cubicBezTo>
                      <a:cubicBezTo>
                        <a:pt x="29" y="84"/>
                        <a:pt x="28" y="76"/>
                        <a:pt x="29" y="72"/>
                      </a:cubicBezTo>
                      <a:cubicBezTo>
                        <a:pt x="30" y="68"/>
                        <a:pt x="24" y="66"/>
                        <a:pt x="21" y="68"/>
                      </a:cubicBezTo>
                      <a:close/>
                      <a:moveTo>
                        <a:pt x="87" y="64"/>
                      </a:moveTo>
                      <a:cubicBezTo>
                        <a:pt x="83" y="62"/>
                        <a:pt x="86" y="58"/>
                        <a:pt x="80" y="59"/>
                      </a:cubicBezTo>
                      <a:cubicBezTo>
                        <a:pt x="75" y="59"/>
                        <a:pt x="68" y="52"/>
                        <a:pt x="66" y="44"/>
                      </a:cubicBezTo>
                      <a:cubicBezTo>
                        <a:pt x="64" y="36"/>
                        <a:pt x="55" y="36"/>
                        <a:pt x="53" y="31"/>
                      </a:cubicBezTo>
                      <a:cubicBezTo>
                        <a:pt x="51" y="26"/>
                        <a:pt x="55" y="26"/>
                        <a:pt x="53" y="22"/>
                      </a:cubicBezTo>
                      <a:cubicBezTo>
                        <a:pt x="52" y="20"/>
                        <a:pt x="55" y="18"/>
                        <a:pt x="57" y="17"/>
                      </a:cubicBezTo>
                      <a:cubicBezTo>
                        <a:pt x="57" y="12"/>
                        <a:pt x="57" y="8"/>
                        <a:pt x="58" y="5"/>
                      </a:cubicBezTo>
                      <a:cubicBezTo>
                        <a:pt x="56" y="4"/>
                        <a:pt x="54" y="4"/>
                        <a:pt x="53" y="4"/>
                      </a:cubicBezTo>
                      <a:cubicBezTo>
                        <a:pt x="52" y="3"/>
                        <a:pt x="52" y="0"/>
                        <a:pt x="51" y="0"/>
                      </a:cubicBezTo>
                      <a:cubicBezTo>
                        <a:pt x="51" y="0"/>
                        <a:pt x="45" y="0"/>
                        <a:pt x="44" y="1"/>
                      </a:cubicBezTo>
                      <a:cubicBezTo>
                        <a:pt x="43" y="2"/>
                        <a:pt x="40" y="4"/>
                        <a:pt x="38" y="3"/>
                      </a:cubicBezTo>
                      <a:cubicBezTo>
                        <a:pt x="38" y="2"/>
                        <a:pt x="38" y="2"/>
                        <a:pt x="37" y="2"/>
                      </a:cubicBezTo>
                      <a:cubicBezTo>
                        <a:pt x="35" y="4"/>
                        <a:pt x="35" y="4"/>
                        <a:pt x="35" y="4"/>
                      </a:cubicBezTo>
                      <a:cubicBezTo>
                        <a:pt x="35" y="4"/>
                        <a:pt x="35" y="6"/>
                        <a:pt x="34" y="6"/>
                      </a:cubicBezTo>
                      <a:cubicBezTo>
                        <a:pt x="33" y="6"/>
                        <a:pt x="31" y="5"/>
                        <a:pt x="31" y="7"/>
                      </a:cubicBezTo>
                      <a:cubicBezTo>
                        <a:pt x="31" y="9"/>
                        <a:pt x="28" y="8"/>
                        <a:pt x="27" y="8"/>
                      </a:cubicBezTo>
                      <a:cubicBezTo>
                        <a:pt x="26" y="8"/>
                        <a:pt x="24" y="8"/>
                        <a:pt x="24" y="10"/>
                      </a:cubicBezTo>
                      <a:cubicBezTo>
                        <a:pt x="24" y="11"/>
                        <a:pt x="24" y="15"/>
                        <a:pt x="21" y="13"/>
                      </a:cubicBezTo>
                      <a:cubicBezTo>
                        <a:pt x="19" y="11"/>
                        <a:pt x="17" y="6"/>
                        <a:pt x="16" y="7"/>
                      </a:cubicBezTo>
                      <a:cubicBezTo>
                        <a:pt x="15" y="7"/>
                        <a:pt x="14" y="13"/>
                        <a:pt x="12" y="13"/>
                      </a:cubicBezTo>
                      <a:cubicBezTo>
                        <a:pt x="10" y="13"/>
                        <a:pt x="7" y="14"/>
                        <a:pt x="4" y="14"/>
                      </a:cubicBezTo>
                      <a:cubicBezTo>
                        <a:pt x="3" y="16"/>
                        <a:pt x="4" y="18"/>
                        <a:pt x="5" y="18"/>
                      </a:cubicBezTo>
                      <a:cubicBezTo>
                        <a:pt x="6" y="19"/>
                        <a:pt x="4" y="21"/>
                        <a:pt x="3" y="22"/>
                      </a:cubicBezTo>
                      <a:cubicBezTo>
                        <a:pt x="2" y="22"/>
                        <a:pt x="0" y="22"/>
                        <a:pt x="1" y="24"/>
                      </a:cubicBezTo>
                      <a:cubicBezTo>
                        <a:pt x="3" y="26"/>
                        <a:pt x="5" y="26"/>
                        <a:pt x="4" y="29"/>
                      </a:cubicBezTo>
                      <a:cubicBezTo>
                        <a:pt x="2" y="31"/>
                        <a:pt x="4" y="33"/>
                        <a:pt x="6" y="33"/>
                      </a:cubicBezTo>
                      <a:cubicBezTo>
                        <a:pt x="8" y="33"/>
                        <a:pt x="11" y="33"/>
                        <a:pt x="10" y="35"/>
                      </a:cubicBezTo>
                      <a:cubicBezTo>
                        <a:pt x="10" y="36"/>
                        <a:pt x="9" y="37"/>
                        <a:pt x="9" y="38"/>
                      </a:cubicBezTo>
                      <a:cubicBezTo>
                        <a:pt x="11" y="37"/>
                        <a:pt x="12" y="37"/>
                        <a:pt x="14" y="36"/>
                      </a:cubicBezTo>
                      <a:cubicBezTo>
                        <a:pt x="16" y="35"/>
                        <a:pt x="15" y="32"/>
                        <a:pt x="20" y="31"/>
                      </a:cubicBezTo>
                      <a:cubicBezTo>
                        <a:pt x="25" y="30"/>
                        <a:pt x="31" y="34"/>
                        <a:pt x="33" y="36"/>
                      </a:cubicBezTo>
                      <a:cubicBezTo>
                        <a:pt x="35" y="39"/>
                        <a:pt x="35" y="40"/>
                        <a:pt x="36" y="42"/>
                      </a:cubicBezTo>
                      <a:cubicBezTo>
                        <a:pt x="36" y="44"/>
                        <a:pt x="38" y="49"/>
                        <a:pt x="44" y="53"/>
                      </a:cubicBezTo>
                      <a:cubicBezTo>
                        <a:pt x="51" y="57"/>
                        <a:pt x="53" y="62"/>
                        <a:pt x="57" y="64"/>
                      </a:cubicBezTo>
                      <a:cubicBezTo>
                        <a:pt x="60" y="65"/>
                        <a:pt x="63" y="65"/>
                        <a:pt x="65" y="67"/>
                      </a:cubicBezTo>
                      <a:cubicBezTo>
                        <a:pt x="67" y="70"/>
                        <a:pt x="70" y="71"/>
                        <a:pt x="73" y="73"/>
                      </a:cubicBezTo>
                      <a:cubicBezTo>
                        <a:pt x="77" y="74"/>
                        <a:pt x="77" y="78"/>
                        <a:pt x="80" y="78"/>
                      </a:cubicBezTo>
                      <a:cubicBezTo>
                        <a:pt x="83" y="78"/>
                        <a:pt x="81" y="81"/>
                        <a:pt x="83" y="83"/>
                      </a:cubicBezTo>
                      <a:cubicBezTo>
                        <a:pt x="85" y="86"/>
                        <a:pt x="85" y="91"/>
                        <a:pt x="83" y="93"/>
                      </a:cubicBezTo>
                      <a:cubicBezTo>
                        <a:pt x="81" y="96"/>
                        <a:pt x="82" y="101"/>
                        <a:pt x="84" y="101"/>
                      </a:cubicBezTo>
                      <a:cubicBezTo>
                        <a:pt x="85" y="101"/>
                        <a:pt x="88" y="96"/>
                        <a:pt x="88" y="93"/>
                      </a:cubicBezTo>
                      <a:cubicBezTo>
                        <a:pt x="89" y="90"/>
                        <a:pt x="91" y="90"/>
                        <a:pt x="93" y="88"/>
                      </a:cubicBezTo>
                      <a:cubicBezTo>
                        <a:pt x="96" y="85"/>
                        <a:pt x="90" y="84"/>
                        <a:pt x="89" y="80"/>
                      </a:cubicBezTo>
                      <a:cubicBezTo>
                        <a:pt x="88" y="77"/>
                        <a:pt x="93" y="74"/>
                        <a:pt x="98" y="76"/>
                      </a:cubicBezTo>
                      <a:cubicBezTo>
                        <a:pt x="103" y="79"/>
                        <a:pt x="105" y="81"/>
                        <a:pt x="105" y="77"/>
                      </a:cubicBezTo>
                      <a:cubicBezTo>
                        <a:pt x="105" y="72"/>
                        <a:pt x="90" y="66"/>
                        <a:pt x="87" y="64"/>
                      </a:cubicBezTo>
                      <a:close/>
                    </a:path>
                  </a:pathLst>
                </a:custGeom>
                <a:solidFill>
                  <a:srgbClr val="00559F"/>
                </a:solidFill>
                <a:ln w="1588" cap="flat">
                  <a:solidFill>
                    <a:srgbClr val="00559F"/>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grpSp>
        </p:grpSp>
      </p:grpSp>
      <p:grpSp>
        <p:nvGrpSpPr>
          <p:cNvPr id="10" name="Group 9">
            <a:extLst>
              <a:ext uri="{FF2B5EF4-FFF2-40B4-BE49-F238E27FC236}">
                <a16:creationId xmlns:a16="http://schemas.microsoft.com/office/drawing/2014/main" id="{340DB838-6653-2641-8514-6EEE6120CD1A}"/>
              </a:ext>
            </a:extLst>
          </p:cNvPr>
          <p:cNvGrpSpPr/>
          <p:nvPr/>
        </p:nvGrpSpPr>
        <p:grpSpPr>
          <a:xfrm>
            <a:off x="3706547" y="4539665"/>
            <a:ext cx="4195234" cy="1873677"/>
            <a:chOff x="4259263" y="4816925"/>
            <a:chExt cx="3642518" cy="1386859"/>
          </a:xfrm>
        </p:grpSpPr>
        <p:pic>
          <p:nvPicPr>
            <p:cNvPr id="8" name="Picture 7">
              <a:extLst>
                <a:ext uri="{FF2B5EF4-FFF2-40B4-BE49-F238E27FC236}">
                  <a16:creationId xmlns:a16="http://schemas.microsoft.com/office/drawing/2014/main" id="{53678A13-DDF4-DB46-9BFB-5B182E86B18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845743" y="4816925"/>
              <a:ext cx="469559" cy="895448"/>
            </a:xfrm>
            <a:prstGeom prst="rect">
              <a:avLst/>
            </a:prstGeom>
          </p:spPr>
        </p:pic>
        <p:sp>
          <p:nvSpPr>
            <p:cNvPr id="9" name="TextBox 8">
              <a:extLst>
                <a:ext uri="{FF2B5EF4-FFF2-40B4-BE49-F238E27FC236}">
                  <a16:creationId xmlns:a16="http://schemas.microsoft.com/office/drawing/2014/main" id="{34BAD0C1-714E-7D40-8CBC-2DADC5D4FC48}"/>
                </a:ext>
              </a:extLst>
            </p:cNvPr>
            <p:cNvSpPr txBox="1"/>
            <p:nvPr/>
          </p:nvSpPr>
          <p:spPr>
            <a:xfrm>
              <a:off x="4259263" y="5770945"/>
              <a:ext cx="3642518" cy="432839"/>
            </a:xfrm>
            <a:prstGeom prst="rect">
              <a:avLst/>
            </a:prstGeom>
            <a:noFill/>
          </p:spPr>
          <p:txBody>
            <a:bodyPr wrap="square" rtlCol="0">
              <a:spAutoFit/>
            </a:bodyPr>
            <a:lstStyle/>
            <a:p>
              <a:pPr algn="ctr"/>
              <a:r>
                <a:rPr lang="en-GB" sz="1400" b="1" dirty="0">
                  <a:solidFill>
                    <a:schemeClr val="accent1"/>
                  </a:solidFill>
                  <a:latin typeface="Arial" panose="020B0604020202020204" pitchFamily="34" charset="0"/>
                  <a:cs typeface="Arial" panose="020B0604020202020204" pitchFamily="34" charset="0"/>
                </a:rPr>
                <a:t>Yearly budget ~ 1200 MCHF</a:t>
              </a:r>
            </a:p>
            <a:p>
              <a:endParaRPr lang="en-US" dirty="0"/>
            </a:p>
          </p:txBody>
        </p:sp>
      </p:grpSp>
      <p:grpSp>
        <p:nvGrpSpPr>
          <p:cNvPr id="13" name="Group 12">
            <a:extLst>
              <a:ext uri="{FF2B5EF4-FFF2-40B4-BE49-F238E27FC236}">
                <a16:creationId xmlns:a16="http://schemas.microsoft.com/office/drawing/2014/main" id="{DCC9D1EF-B2DE-4A45-8464-2D169CE02FF5}"/>
              </a:ext>
            </a:extLst>
          </p:cNvPr>
          <p:cNvGrpSpPr/>
          <p:nvPr/>
        </p:nvGrpSpPr>
        <p:grpSpPr>
          <a:xfrm>
            <a:off x="7901781" y="3619369"/>
            <a:ext cx="4144724" cy="2784835"/>
            <a:chOff x="8078788" y="4065412"/>
            <a:chExt cx="4144724" cy="3273290"/>
          </a:xfrm>
        </p:grpSpPr>
        <p:grpSp>
          <p:nvGrpSpPr>
            <p:cNvPr id="12" name="Group 11">
              <a:extLst>
                <a:ext uri="{FF2B5EF4-FFF2-40B4-BE49-F238E27FC236}">
                  <a16:creationId xmlns:a16="http://schemas.microsoft.com/office/drawing/2014/main" id="{2EE44B0D-F104-1F45-B6F6-49150CCD6378}"/>
                </a:ext>
              </a:extLst>
            </p:cNvPr>
            <p:cNvGrpSpPr/>
            <p:nvPr/>
          </p:nvGrpSpPr>
          <p:grpSpPr>
            <a:xfrm>
              <a:off x="8078788" y="4065412"/>
              <a:ext cx="4144724" cy="3273290"/>
              <a:chOff x="8078788" y="4065412"/>
              <a:chExt cx="4144724" cy="3273290"/>
            </a:xfrm>
          </p:grpSpPr>
          <p:grpSp>
            <p:nvGrpSpPr>
              <p:cNvPr id="280" name="Group 279">
                <a:extLst>
                  <a:ext uri="{FF2B5EF4-FFF2-40B4-BE49-F238E27FC236}">
                    <a16:creationId xmlns:a16="http://schemas.microsoft.com/office/drawing/2014/main" id="{AF6EA6D8-3FF8-004F-AEE5-87436F76985C}"/>
                  </a:ext>
                </a:extLst>
              </p:cNvPr>
              <p:cNvGrpSpPr/>
              <p:nvPr/>
            </p:nvGrpSpPr>
            <p:grpSpPr>
              <a:xfrm>
                <a:off x="9572626" y="4065412"/>
                <a:ext cx="1443644" cy="434180"/>
                <a:chOff x="1189613" y="2827705"/>
                <a:chExt cx="2385856" cy="717553"/>
              </a:xfrm>
            </p:grpSpPr>
            <p:grpSp>
              <p:nvGrpSpPr>
                <p:cNvPr id="281" name="Group 280">
                  <a:extLst>
                    <a:ext uri="{FF2B5EF4-FFF2-40B4-BE49-F238E27FC236}">
                      <a16:creationId xmlns:a16="http://schemas.microsoft.com/office/drawing/2014/main" id="{F2387AEB-092D-F643-9A0C-91A559D2A36C}"/>
                    </a:ext>
                  </a:extLst>
                </p:cNvPr>
                <p:cNvGrpSpPr/>
                <p:nvPr/>
              </p:nvGrpSpPr>
              <p:grpSpPr>
                <a:xfrm>
                  <a:off x="2240744" y="2827705"/>
                  <a:ext cx="1334725" cy="717553"/>
                  <a:chOff x="6183573" y="1646971"/>
                  <a:chExt cx="669639" cy="360000"/>
                </a:xfrm>
              </p:grpSpPr>
              <p:pic>
                <p:nvPicPr>
                  <p:cNvPr id="289" name="Picture 288">
                    <a:extLst>
                      <a:ext uri="{FF2B5EF4-FFF2-40B4-BE49-F238E27FC236}">
                        <a16:creationId xmlns:a16="http://schemas.microsoft.com/office/drawing/2014/main" id="{8BD54F30-5198-7C42-8489-63F12CA3F31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183573" y="1646971"/>
                    <a:ext cx="141429" cy="360000"/>
                  </a:xfrm>
                  <a:prstGeom prst="rect">
                    <a:avLst/>
                  </a:prstGeom>
                </p:spPr>
              </p:pic>
              <p:pic>
                <p:nvPicPr>
                  <p:cNvPr id="290" name="Picture 289">
                    <a:extLst>
                      <a:ext uri="{FF2B5EF4-FFF2-40B4-BE49-F238E27FC236}">
                        <a16:creationId xmlns:a16="http://schemas.microsoft.com/office/drawing/2014/main" id="{404FF076-433E-964A-AAE6-788D1B93236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545714" y="1646971"/>
                    <a:ext cx="141429" cy="360000"/>
                  </a:xfrm>
                  <a:prstGeom prst="rect">
                    <a:avLst/>
                  </a:prstGeom>
                </p:spPr>
              </p:pic>
              <p:pic>
                <p:nvPicPr>
                  <p:cNvPr id="291" name="Picture 290">
                    <a:extLst>
                      <a:ext uri="{FF2B5EF4-FFF2-40B4-BE49-F238E27FC236}">
                        <a16:creationId xmlns:a16="http://schemas.microsoft.com/office/drawing/2014/main" id="{54A6F8CF-1513-3C48-BFBC-545B7CD783B0}"/>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6379644" y="1646971"/>
                    <a:ext cx="111428" cy="360000"/>
                  </a:xfrm>
                  <a:prstGeom prst="rect">
                    <a:avLst/>
                  </a:prstGeom>
                </p:spPr>
              </p:pic>
              <p:pic>
                <p:nvPicPr>
                  <p:cNvPr id="292" name="Picture 291">
                    <a:extLst>
                      <a:ext uri="{FF2B5EF4-FFF2-40B4-BE49-F238E27FC236}">
                        <a16:creationId xmlns:a16="http://schemas.microsoft.com/office/drawing/2014/main" id="{5B718D3C-0614-D547-AA0D-F09E4240486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6741784" y="1646971"/>
                    <a:ext cx="111428" cy="360000"/>
                  </a:xfrm>
                  <a:prstGeom prst="rect">
                    <a:avLst/>
                  </a:prstGeom>
                </p:spPr>
              </p:pic>
            </p:grpSp>
            <p:grpSp>
              <p:nvGrpSpPr>
                <p:cNvPr id="282" name="Group 281">
                  <a:extLst>
                    <a:ext uri="{FF2B5EF4-FFF2-40B4-BE49-F238E27FC236}">
                      <a16:creationId xmlns:a16="http://schemas.microsoft.com/office/drawing/2014/main" id="{895FF945-E6B7-074B-A5B0-304917E80A94}"/>
                    </a:ext>
                  </a:extLst>
                </p:cNvPr>
                <p:cNvGrpSpPr/>
                <p:nvPr/>
              </p:nvGrpSpPr>
              <p:grpSpPr>
                <a:xfrm>
                  <a:off x="1189613" y="2827705"/>
                  <a:ext cx="943916" cy="717553"/>
                  <a:chOff x="6379644" y="1646971"/>
                  <a:chExt cx="473568" cy="360000"/>
                </a:xfrm>
              </p:grpSpPr>
              <p:pic>
                <p:nvPicPr>
                  <p:cNvPr id="286" name="Picture 285">
                    <a:extLst>
                      <a:ext uri="{FF2B5EF4-FFF2-40B4-BE49-F238E27FC236}">
                        <a16:creationId xmlns:a16="http://schemas.microsoft.com/office/drawing/2014/main" id="{E74838DE-2B4A-1F4D-993D-B1FA14736B8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545714" y="1646971"/>
                    <a:ext cx="141429" cy="360000"/>
                  </a:xfrm>
                  <a:prstGeom prst="rect">
                    <a:avLst/>
                  </a:prstGeom>
                </p:spPr>
              </p:pic>
              <p:pic>
                <p:nvPicPr>
                  <p:cNvPr id="287" name="Picture 286">
                    <a:extLst>
                      <a:ext uri="{FF2B5EF4-FFF2-40B4-BE49-F238E27FC236}">
                        <a16:creationId xmlns:a16="http://schemas.microsoft.com/office/drawing/2014/main" id="{E21E4BD2-EFCE-3547-8F2A-883911217617}"/>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6379644" y="1646971"/>
                    <a:ext cx="111428" cy="360000"/>
                  </a:xfrm>
                  <a:prstGeom prst="rect">
                    <a:avLst/>
                  </a:prstGeom>
                </p:spPr>
              </p:pic>
              <p:pic>
                <p:nvPicPr>
                  <p:cNvPr id="288" name="Picture 287">
                    <a:extLst>
                      <a:ext uri="{FF2B5EF4-FFF2-40B4-BE49-F238E27FC236}">
                        <a16:creationId xmlns:a16="http://schemas.microsoft.com/office/drawing/2014/main" id="{CB1DE8A9-23CD-5548-8B8D-696051E629E0}"/>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flipH="1">
                    <a:off x="6741784" y="1646971"/>
                    <a:ext cx="111428" cy="360000"/>
                  </a:xfrm>
                  <a:prstGeom prst="rect">
                    <a:avLst/>
                  </a:prstGeom>
                </p:spPr>
              </p:pic>
            </p:grpSp>
          </p:grpSp>
          <p:sp>
            <p:nvSpPr>
              <p:cNvPr id="294" name="TextBox 293">
                <a:extLst>
                  <a:ext uri="{FF2B5EF4-FFF2-40B4-BE49-F238E27FC236}">
                    <a16:creationId xmlns:a16="http://schemas.microsoft.com/office/drawing/2014/main" id="{ACF113C2-7C12-454A-B87E-6D465F40381B}"/>
                  </a:ext>
                </a:extLst>
              </p:cNvPr>
              <p:cNvSpPr txBox="1"/>
              <p:nvPr/>
            </p:nvSpPr>
            <p:spPr>
              <a:xfrm>
                <a:off x="8155913" y="6026874"/>
                <a:ext cx="3102202" cy="1311828"/>
              </a:xfrm>
              <a:prstGeom prst="rect">
                <a:avLst/>
              </a:prstGeom>
              <a:noFill/>
            </p:spPr>
            <p:txBody>
              <a:bodyPr wrap="square" rtlCol="0">
                <a:noAutofit/>
              </a:bodyPr>
              <a:lstStyle/>
              <a:p>
                <a:pPr>
                  <a:lnSpc>
                    <a:spcPct val="110000"/>
                  </a:lnSpc>
                  <a:tabLst>
                    <a:tab pos="842963" algn="l"/>
                  </a:tabLst>
                </a:pPr>
                <a:r>
                  <a:rPr lang="en-GB" sz="1400" b="1" dirty="0">
                    <a:solidFill>
                      <a:schemeClr val="accent1"/>
                    </a:solidFill>
                    <a:latin typeface="+mj-lt"/>
                  </a:rPr>
                  <a:t>2676	</a:t>
                </a:r>
                <a:r>
                  <a:rPr lang="en-GB" sz="1400" dirty="0">
                    <a:solidFill>
                      <a:schemeClr val="accent1"/>
                    </a:solidFill>
                    <a:latin typeface="+mj-lt"/>
                  </a:rPr>
                  <a:t>Staff members</a:t>
                </a:r>
              </a:p>
              <a:p>
                <a:pPr>
                  <a:lnSpc>
                    <a:spcPct val="110000"/>
                  </a:lnSpc>
                  <a:tabLst>
                    <a:tab pos="842963" algn="l"/>
                  </a:tabLst>
                </a:pPr>
                <a:r>
                  <a:rPr lang="en-GB" sz="1400" b="1" dirty="0">
                    <a:solidFill>
                      <a:schemeClr val="accent1"/>
                    </a:solidFill>
                    <a:latin typeface="+mj-lt"/>
                  </a:rPr>
                  <a:t>1556	</a:t>
                </a:r>
                <a:r>
                  <a:rPr lang="en-GB" sz="1400" dirty="0">
                    <a:solidFill>
                      <a:schemeClr val="accent1"/>
                    </a:solidFill>
                    <a:latin typeface="+mj-lt"/>
                  </a:rPr>
                  <a:t>Contractors’ employees </a:t>
                </a:r>
              </a:p>
              <a:p>
                <a:pPr>
                  <a:lnSpc>
                    <a:spcPct val="110000"/>
                  </a:lnSpc>
                  <a:tabLst>
                    <a:tab pos="842963" algn="l"/>
                  </a:tabLst>
                </a:pPr>
                <a:r>
                  <a:rPr lang="en-GB" sz="1400" b="1" dirty="0">
                    <a:solidFill>
                      <a:schemeClr val="accent1"/>
                    </a:solidFill>
                    <a:latin typeface="+mj-lt"/>
                  </a:rPr>
                  <a:t>11175	</a:t>
                </a:r>
                <a:r>
                  <a:rPr lang="en-GB" sz="1400" dirty="0">
                    <a:solidFill>
                      <a:schemeClr val="accent1"/>
                    </a:solidFill>
                    <a:latin typeface="+mj-lt"/>
                  </a:rPr>
                  <a:t>Physicists /Users</a:t>
                </a:r>
                <a:endParaRPr lang="en-GB" sz="1400" b="1" dirty="0">
                  <a:solidFill>
                    <a:schemeClr val="accent1"/>
                  </a:solidFill>
                  <a:latin typeface="+mj-lt"/>
                </a:endParaRPr>
              </a:p>
            </p:txBody>
          </p:sp>
          <p:sp>
            <p:nvSpPr>
              <p:cNvPr id="295" name="ZoneTexte 9">
                <a:extLst>
                  <a:ext uri="{FF2B5EF4-FFF2-40B4-BE49-F238E27FC236}">
                    <a16:creationId xmlns:a16="http://schemas.microsoft.com/office/drawing/2014/main" id="{114FD421-C4B3-A749-BCD3-B110018B1694}"/>
                  </a:ext>
                </a:extLst>
              </p:cNvPr>
              <p:cNvSpPr txBox="1"/>
              <p:nvPr/>
            </p:nvSpPr>
            <p:spPr bwMode="auto">
              <a:xfrm>
                <a:off x="8078788" y="4560437"/>
                <a:ext cx="4144724" cy="1080040"/>
              </a:xfrm>
              <a:prstGeom prst="rect">
                <a:avLst/>
              </a:prstGeom>
              <a:solidFill>
                <a:schemeClr val="tx1"/>
              </a:solidFill>
            </p:spPr>
            <p:txBody>
              <a:bodyPr wrap="none" anchor="ctr" anchorCtr="0"/>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r>
                  <a:rPr lang="fr-CH" sz="1600" b="1" dirty="0" err="1">
                    <a:solidFill>
                      <a:schemeClr val="bg1"/>
                    </a:solidFill>
                  </a:rPr>
                  <a:t>Geographical</a:t>
                </a:r>
                <a:r>
                  <a:rPr lang="fr-CH" sz="1600" b="1" dirty="0">
                    <a:solidFill>
                      <a:schemeClr val="bg1"/>
                    </a:solidFill>
                  </a:rPr>
                  <a:t> &amp; cultural </a:t>
                </a:r>
                <a:r>
                  <a:rPr lang="fr-CH" sz="1600" b="1" dirty="0" err="1">
                    <a:solidFill>
                      <a:schemeClr val="bg1"/>
                    </a:solidFill>
                  </a:rPr>
                  <a:t>diversity</a:t>
                </a:r>
                <a:r>
                  <a:rPr lang="fr-CH" sz="1600" b="1" dirty="0">
                    <a:solidFill>
                      <a:schemeClr val="bg1"/>
                    </a:solidFill>
                  </a:rPr>
                  <a:t> :</a:t>
                </a:r>
              </a:p>
              <a:p>
                <a:pPr algn="ctr"/>
                <a:r>
                  <a:rPr lang="fr-CH" sz="1600" b="1" dirty="0">
                    <a:solidFill>
                      <a:schemeClr val="bg1"/>
                    </a:solidFill>
                  </a:rPr>
                  <a:t>110</a:t>
                </a:r>
                <a:r>
                  <a:rPr lang="fr-CH" sz="1600" dirty="0">
                    <a:solidFill>
                      <a:schemeClr val="bg1"/>
                    </a:solidFill>
                  </a:rPr>
                  <a:t> </a:t>
                </a:r>
                <a:r>
                  <a:rPr lang="fr-CH" sz="1600" dirty="0" err="1">
                    <a:solidFill>
                      <a:schemeClr val="bg1"/>
                    </a:solidFill>
                  </a:rPr>
                  <a:t>nationalities</a:t>
                </a:r>
                <a:r>
                  <a:rPr lang="fr-CH" sz="1600" dirty="0">
                    <a:solidFill>
                      <a:schemeClr val="bg1"/>
                    </a:solidFill>
                  </a:rPr>
                  <a:t>, </a:t>
                </a:r>
                <a:r>
                  <a:rPr lang="fr-CH" sz="1600" dirty="0" err="1">
                    <a:solidFill>
                      <a:schemeClr val="bg1"/>
                    </a:solidFill>
                  </a:rPr>
                  <a:t>from</a:t>
                </a:r>
                <a:r>
                  <a:rPr lang="fr-CH" sz="1600" b="1" dirty="0">
                    <a:solidFill>
                      <a:schemeClr val="bg1"/>
                    </a:solidFill>
                  </a:rPr>
                  <a:t> 77 </a:t>
                </a:r>
                <a:r>
                  <a:rPr lang="fr-CH" sz="1600" dirty="0">
                    <a:solidFill>
                      <a:schemeClr val="bg1"/>
                    </a:solidFill>
                  </a:rPr>
                  <a:t>countries </a:t>
                </a:r>
              </a:p>
              <a:p>
                <a:pPr algn="ctr"/>
                <a:r>
                  <a:rPr lang="fr-CH" sz="1600" b="1" dirty="0">
                    <a:solidFill>
                      <a:schemeClr val="bg1"/>
                    </a:solidFill>
                  </a:rPr>
                  <a:t>19.4%</a:t>
                </a:r>
                <a:r>
                  <a:rPr lang="fr-CH" sz="1600" dirty="0">
                    <a:solidFill>
                      <a:schemeClr val="bg1"/>
                    </a:solidFill>
                  </a:rPr>
                  <a:t> </a:t>
                </a:r>
                <a:r>
                  <a:rPr lang="fr-CH" sz="1600" dirty="0" err="1">
                    <a:solidFill>
                      <a:schemeClr val="bg1"/>
                    </a:solidFill>
                  </a:rPr>
                  <a:t>Women</a:t>
                </a:r>
                <a:endParaRPr lang="en-US" sz="1600" dirty="0">
                  <a:solidFill>
                    <a:schemeClr val="bg1"/>
                  </a:solidFill>
                </a:endParaRPr>
              </a:p>
            </p:txBody>
          </p:sp>
        </p:grpSp>
        <p:pic>
          <p:nvPicPr>
            <p:cNvPr id="229" name="Picture 228">
              <a:extLst>
                <a:ext uri="{FF2B5EF4-FFF2-40B4-BE49-F238E27FC236}">
                  <a16:creationId xmlns:a16="http://schemas.microsoft.com/office/drawing/2014/main" id="{E7DAFA24-45CC-914F-BBEB-63918FF1914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336155" y="4065412"/>
              <a:ext cx="170571" cy="434180"/>
            </a:xfrm>
            <a:prstGeom prst="rect">
              <a:avLst/>
            </a:prstGeom>
          </p:spPr>
        </p:pic>
      </p:grpSp>
      <p:grpSp>
        <p:nvGrpSpPr>
          <p:cNvPr id="11" name="Group 10">
            <a:extLst>
              <a:ext uri="{FF2B5EF4-FFF2-40B4-BE49-F238E27FC236}">
                <a16:creationId xmlns:a16="http://schemas.microsoft.com/office/drawing/2014/main" id="{98BD42D6-14F1-C645-B000-19F1B82171ED}"/>
              </a:ext>
            </a:extLst>
          </p:cNvPr>
          <p:cNvGrpSpPr/>
          <p:nvPr/>
        </p:nvGrpSpPr>
        <p:grpSpPr>
          <a:xfrm>
            <a:off x="6049963" y="2444799"/>
            <a:ext cx="1665287" cy="1143000"/>
            <a:chOff x="6049963" y="2444799"/>
            <a:chExt cx="1665287" cy="1143000"/>
          </a:xfrm>
        </p:grpSpPr>
        <p:sp>
          <p:nvSpPr>
            <p:cNvPr id="423" name="Freeform 235">
              <a:extLst>
                <a:ext uri="{FF2B5EF4-FFF2-40B4-BE49-F238E27FC236}">
                  <a16:creationId xmlns:a16="http://schemas.microsoft.com/office/drawing/2014/main" id="{18CDCB98-9824-184D-8E6A-7BF6AB331055}"/>
                </a:ext>
              </a:extLst>
            </p:cNvPr>
            <p:cNvSpPr>
              <a:spLocks/>
            </p:cNvSpPr>
            <p:nvPr/>
          </p:nvSpPr>
          <p:spPr bwMode="auto">
            <a:xfrm>
              <a:off x="7150100" y="2990899"/>
              <a:ext cx="565150" cy="596900"/>
            </a:xfrm>
            <a:custGeom>
              <a:avLst/>
              <a:gdLst>
                <a:gd name="T0" fmla="*/ 180 w 255"/>
                <a:gd name="T1" fmla="*/ 108 h 269"/>
                <a:gd name="T2" fmla="*/ 179 w 255"/>
                <a:gd name="T3" fmla="*/ 96 h 269"/>
                <a:gd name="T4" fmla="*/ 192 w 255"/>
                <a:gd name="T5" fmla="*/ 101 h 269"/>
                <a:gd name="T6" fmla="*/ 207 w 255"/>
                <a:gd name="T7" fmla="*/ 105 h 269"/>
                <a:gd name="T8" fmla="*/ 206 w 255"/>
                <a:gd name="T9" fmla="*/ 116 h 269"/>
                <a:gd name="T10" fmla="*/ 213 w 255"/>
                <a:gd name="T11" fmla="*/ 119 h 269"/>
                <a:gd name="T12" fmla="*/ 218 w 255"/>
                <a:gd name="T13" fmla="*/ 136 h 269"/>
                <a:gd name="T14" fmla="*/ 222 w 255"/>
                <a:gd name="T15" fmla="*/ 117 h 269"/>
                <a:gd name="T16" fmla="*/ 232 w 255"/>
                <a:gd name="T17" fmla="*/ 106 h 269"/>
                <a:gd name="T18" fmla="*/ 241 w 255"/>
                <a:gd name="T19" fmla="*/ 88 h 269"/>
                <a:gd name="T20" fmla="*/ 253 w 255"/>
                <a:gd name="T21" fmla="*/ 85 h 269"/>
                <a:gd name="T22" fmla="*/ 254 w 255"/>
                <a:gd name="T23" fmla="*/ 74 h 269"/>
                <a:gd name="T24" fmla="*/ 245 w 255"/>
                <a:gd name="T25" fmla="*/ 65 h 269"/>
                <a:gd name="T26" fmla="*/ 229 w 255"/>
                <a:gd name="T27" fmla="*/ 66 h 269"/>
                <a:gd name="T28" fmla="*/ 218 w 255"/>
                <a:gd name="T29" fmla="*/ 75 h 269"/>
                <a:gd name="T30" fmla="*/ 209 w 255"/>
                <a:gd name="T31" fmla="*/ 81 h 269"/>
                <a:gd name="T32" fmla="*/ 201 w 255"/>
                <a:gd name="T33" fmla="*/ 90 h 269"/>
                <a:gd name="T34" fmla="*/ 186 w 255"/>
                <a:gd name="T35" fmla="*/ 88 h 269"/>
                <a:gd name="T36" fmla="*/ 180 w 255"/>
                <a:gd name="T37" fmla="*/ 77 h 269"/>
                <a:gd name="T38" fmla="*/ 176 w 255"/>
                <a:gd name="T39" fmla="*/ 90 h 269"/>
                <a:gd name="T40" fmla="*/ 149 w 255"/>
                <a:gd name="T41" fmla="*/ 87 h 269"/>
                <a:gd name="T42" fmla="*/ 135 w 255"/>
                <a:gd name="T43" fmla="*/ 84 h 269"/>
                <a:gd name="T44" fmla="*/ 121 w 255"/>
                <a:gd name="T45" fmla="*/ 76 h 269"/>
                <a:gd name="T46" fmla="*/ 109 w 255"/>
                <a:gd name="T47" fmla="*/ 68 h 269"/>
                <a:gd name="T48" fmla="*/ 114 w 255"/>
                <a:gd name="T49" fmla="*/ 56 h 269"/>
                <a:gd name="T50" fmla="*/ 105 w 255"/>
                <a:gd name="T51" fmla="*/ 47 h 269"/>
                <a:gd name="T52" fmla="*/ 94 w 255"/>
                <a:gd name="T53" fmla="*/ 35 h 269"/>
                <a:gd name="T54" fmla="*/ 102 w 255"/>
                <a:gd name="T55" fmla="*/ 27 h 269"/>
                <a:gd name="T56" fmla="*/ 96 w 255"/>
                <a:gd name="T57" fmla="*/ 11 h 269"/>
                <a:gd name="T58" fmla="*/ 87 w 255"/>
                <a:gd name="T59" fmla="*/ 0 h 269"/>
                <a:gd name="T60" fmla="*/ 80 w 255"/>
                <a:gd name="T61" fmla="*/ 7 h 269"/>
                <a:gd name="T62" fmla="*/ 57 w 255"/>
                <a:gd name="T63" fmla="*/ 8 h 269"/>
                <a:gd name="T64" fmla="*/ 54 w 255"/>
                <a:gd name="T65" fmla="*/ 22 h 269"/>
                <a:gd name="T66" fmla="*/ 64 w 255"/>
                <a:gd name="T67" fmla="*/ 35 h 269"/>
                <a:gd name="T68" fmla="*/ 57 w 255"/>
                <a:gd name="T69" fmla="*/ 48 h 269"/>
                <a:gd name="T70" fmla="*/ 48 w 255"/>
                <a:gd name="T71" fmla="*/ 58 h 269"/>
                <a:gd name="T72" fmla="*/ 37 w 255"/>
                <a:gd name="T73" fmla="*/ 72 h 269"/>
                <a:gd name="T74" fmla="*/ 25 w 255"/>
                <a:gd name="T75" fmla="*/ 79 h 269"/>
                <a:gd name="T76" fmla="*/ 12 w 255"/>
                <a:gd name="T77" fmla="*/ 87 h 269"/>
                <a:gd name="T78" fmla="*/ 21 w 255"/>
                <a:gd name="T79" fmla="*/ 103 h 269"/>
                <a:gd name="T80" fmla="*/ 18 w 255"/>
                <a:gd name="T81" fmla="*/ 113 h 269"/>
                <a:gd name="T82" fmla="*/ 1 w 255"/>
                <a:gd name="T83" fmla="*/ 119 h 269"/>
                <a:gd name="T84" fmla="*/ 9 w 255"/>
                <a:gd name="T85" fmla="*/ 128 h 269"/>
                <a:gd name="T86" fmla="*/ 6 w 255"/>
                <a:gd name="T87" fmla="*/ 133 h 269"/>
                <a:gd name="T88" fmla="*/ 35 w 255"/>
                <a:gd name="T89" fmla="*/ 139 h 269"/>
                <a:gd name="T90" fmla="*/ 40 w 255"/>
                <a:gd name="T91" fmla="*/ 144 h 269"/>
                <a:gd name="T92" fmla="*/ 42 w 255"/>
                <a:gd name="T93" fmla="*/ 167 h 269"/>
                <a:gd name="T94" fmla="*/ 55 w 255"/>
                <a:gd name="T95" fmla="*/ 208 h 269"/>
                <a:gd name="T96" fmla="*/ 72 w 255"/>
                <a:gd name="T97" fmla="*/ 251 h 269"/>
                <a:gd name="T98" fmla="*/ 90 w 255"/>
                <a:gd name="T99" fmla="*/ 262 h 269"/>
                <a:gd name="T100" fmla="*/ 102 w 255"/>
                <a:gd name="T101" fmla="*/ 247 h 269"/>
                <a:gd name="T102" fmla="*/ 107 w 255"/>
                <a:gd name="T103" fmla="*/ 229 h 269"/>
                <a:gd name="T104" fmla="*/ 109 w 255"/>
                <a:gd name="T105" fmla="*/ 202 h 269"/>
                <a:gd name="T106" fmla="*/ 121 w 255"/>
                <a:gd name="T107" fmla="*/ 189 h 269"/>
                <a:gd name="T108" fmla="*/ 150 w 255"/>
                <a:gd name="T109" fmla="*/ 163 h 269"/>
                <a:gd name="T110" fmla="*/ 166 w 255"/>
                <a:gd name="T111" fmla="*/ 144 h 269"/>
                <a:gd name="T112" fmla="*/ 185 w 255"/>
                <a:gd name="T113" fmla="*/ 138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55" h="269">
                  <a:moveTo>
                    <a:pt x="182" y="121"/>
                  </a:moveTo>
                  <a:cubicBezTo>
                    <a:pt x="180" y="117"/>
                    <a:pt x="179" y="110"/>
                    <a:pt x="180" y="108"/>
                  </a:cubicBezTo>
                  <a:cubicBezTo>
                    <a:pt x="180" y="105"/>
                    <a:pt x="184" y="107"/>
                    <a:pt x="185" y="104"/>
                  </a:cubicBezTo>
                  <a:cubicBezTo>
                    <a:pt x="186" y="100"/>
                    <a:pt x="175" y="100"/>
                    <a:pt x="179" y="96"/>
                  </a:cubicBezTo>
                  <a:cubicBezTo>
                    <a:pt x="182" y="92"/>
                    <a:pt x="182" y="96"/>
                    <a:pt x="186" y="96"/>
                  </a:cubicBezTo>
                  <a:cubicBezTo>
                    <a:pt x="191" y="96"/>
                    <a:pt x="192" y="98"/>
                    <a:pt x="192" y="101"/>
                  </a:cubicBezTo>
                  <a:cubicBezTo>
                    <a:pt x="192" y="104"/>
                    <a:pt x="197" y="105"/>
                    <a:pt x="197" y="105"/>
                  </a:cubicBezTo>
                  <a:cubicBezTo>
                    <a:pt x="197" y="105"/>
                    <a:pt x="204" y="105"/>
                    <a:pt x="207" y="105"/>
                  </a:cubicBezTo>
                  <a:cubicBezTo>
                    <a:pt x="210" y="105"/>
                    <a:pt x="214" y="105"/>
                    <a:pt x="214" y="107"/>
                  </a:cubicBezTo>
                  <a:cubicBezTo>
                    <a:pt x="214" y="109"/>
                    <a:pt x="210" y="116"/>
                    <a:pt x="206" y="116"/>
                  </a:cubicBezTo>
                  <a:cubicBezTo>
                    <a:pt x="203" y="116"/>
                    <a:pt x="203" y="126"/>
                    <a:pt x="206" y="126"/>
                  </a:cubicBezTo>
                  <a:cubicBezTo>
                    <a:pt x="209" y="127"/>
                    <a:pt x="211" y="119"/>
                    <a:pt x="213" y="119"/>
                  </a:cubicBezTo>
                  <a:cubicBezTo>
                    <a:pt x="214" y="119"/>
                    <a:pt x="215" y="128"/>
                    <a:pt x="216" y="137"/>
                  </a:cubicBezTo>
                  <a:cubicBezTo>
                    <a:pt x="217" y="136"/>
                    <a:pt x="217" y="136"/>
                    <a:pt x="218" y="136"/>
                  </a:cubicBezTo>
                  <a:cubicBezTo>
                    <a:pt x="220" y="136"/>
                    <a:pt x="219" y="128"/>
                    <a:pt x="220" y="126"/>
                  </a:cubicBezTo>
                  <a:cubicBezTo>
                    <a:pt x="222" y="124"/>
                    <a:pt x="221" y="117"/>
                    <a:pt x="222" y="117"/>
                  </a:cubicBezTo>
                  <a:cubicBezTo>
                    <a:pt x="223" y="117"/>
                    <a:pt x="229" y="119"/>
                    <a:pt x="229" y="117"/>
                  </a:cubicBezTo>
                  <a:cubicBezTo>
                    <a:pt x="229" y="116"/>
                    <a:pt x="233" y="110"/>
                    <a:pt x="232" y="106"/>
                  </a:cubicBezTo>
                  <a:cubicBezTo>
                    <a:pt x="232" y="103"/>
                    <a:pt x="235" y="99"/>
                    <a:pt x="235" y="95"/>
                  </a:cubicBezTo>
                  <a:cubicBezTo>
                    <a:pt x="235" y="91"/>
                    <a:pt x="238" y="90"/>
                    <a:pt x="241" y="88"/>
                  </a:cubicBezTo>
                  <a:cubicBezTo>
                    <a:pt x="243" y="86"/>
                    <a:pt x="248" y="83"/>
                    <a:pt x="249" y="85"/>
                  </a:cubicBezTo>
                  <a:cubicBezTo>
                    <a:pt x="249" y="86"/>
                    <a:pt x="255" y="88"/>
                    <a:pt x="253" y="85"/>
                  </a:cubicBezTo>
                  <a:cubicBezTo>
                    <a:pt x="250" y="81"/>
                    <a:pt x="250" y="79"/>
                    <a:pt x="252" y="78"/>
                  </a:cubicBezTo>
                  <a:cubicBezTo>
                    <a:pt x="253" y="78"/>
                    <a:pt x="254" y="74"/>
                    <a:pt x="254" y="74"/>
                  </a:cubicBezTo>
                  <a:cubicBezTo>
                    <a:pt x="254" y="74"/>
                    <a:pt x="249" y="73"/>
                    <a:pt x="249" y="71"/>
                  </a:cubicBezTo>
                  <a:cubicBezTo>
                    <a:pt x="248" y="69"/>
                    <a:pt x="245" y="67"/>
                    <a:pt x="245" y="65"/>
                  </a:cubicBezTo>
                  <a:cubicBezTo>
                    <a:pt x="245" y="63"/>
                    <a:pt x="242" y="64"/>
                    <a:pt x="240" y="66"/>
                  </a:cubicBezTo>
                  <a:cubicBezTo>
                    <a:pt x="238" y="68"/>
                    <a:pt x="234" y="64"/>
                    <a:pt x="229" y="66"/>
                  </a:cubicBezTo>
                  <a:cubicBezTo>
                    <a:pt x="225" y="69"/>
                    <a:pt x="224" y="72"/>
                    <a:pt x="222" y="71"/>
                  </a:cubicBezTo>
                  <a:cubicBezTo>
                    <a:pt x="219" y="71"/>
                    <a:pt x="220" y="73"/>
                    <a:pt x="218" y="75"/>
                  </a:cubicBezTo>
                  <a:cubicBezTo>
                    <a:pt x="216" y="77"/>
                    <a:pt x="215" y="79"/>
                    <a:pt x="214" y="79"/>
                  </a:cubicBezTo>
                  <a:cubicBezTo>
                    <a:pt x="212" y="79"/>
                    <a:pt x="209" y="81"/>
                    <a:pt x="209" y="81"/>
                  </a:cubicBezTo>
                  <a:cubicBezTo>
                    <a:pt x="209" y="81"/>
                    <a:pt x="211" y="86"/>
                    <a:pt x="210" y="89"/>
                  </a:cubicBezTo>
                  <a:cubicBezTo>
                    <a:pt x="209" y="91"/>
                    <a:pt x="205" y="89"/>
                    <a:pt x="201" y="90"/>
                  </a:cubicBezTo>
                  <a:cubicBezTo>
                    <a:pt x="197" y="91"/>
                    <a:pt x="195" y="88"/>
                    <a:pt x="192" y="89"/>
                  </a:cubicBezTo>
                  <a:cubicBezTo>
                    <a:pt x="189" y="90"/>
                    <a:pt x="188" y="87"/>
                    <a:pt x="186" y="88"/>
                  </a:cubicBezTo>
                  <a:cubicBezTo>
                    <a:pt x="185" y="88"/>
                    <a:pt x="183" y="84"/>
                    <a:pt x="183" y="81"/>
                  </a:cubicBezTo>
                  <a:cubicBezTo>
                    <a:pt x="184" y="78"/>
                    <a:pt x="182" y="75"/>
                    <a:pt x="180" y="77"/>
                  </a:cubicBezTo>
                  <a:cubicBezTo>
                    <a:pt x="179" y="79"/>
                    <a:pt x="177" y="78"/>
                    <a:pt x="177" y="81"/>
                  </a:cubicBezTo>
                  <a:cubicBezTo>
                    <a:pt x="177" y="84"/>
                    <a:pt x="179" y="88"/>
                    <a:pt x="176" y="90"/>
                  </a:cubicBezTo>
                  <a:cubicBezTo>
                    <a:pt x="174" y="93"/>
                    <a:pt x="163" y="94"/>
                    <a:pt x="161" y="92"/>
                  </a:cubicBezTo>
                  <a:cubicBezTo>
                    <a:pt x="158" y="90"/>
                    <a:pt x="149" y="89"/>
                    <a:pt x="149" y="87"/>
                  </a:cubicBezTo>
                  <a:cubicBezTo>
                    <a:pt x="148" y="85"/>
                    <a:pt x="145" y="82"/>
                    <a:pt x="144" y="82"/>
                  </a:cubicBezTo>
                  <a:cubicBezTo>
                    <a:pt x="142" y="82"/>
                    <a:pt x="136" y="85"/>
                    <a:pt x="135" y="84"/>
                  </a:cubicBezTo>
                  <a:cubicBezTo>
                    <a:pt x="134" y="82"/>
                    <a:pt x="130" y="80"/>
                    <a:pt x="127" y="79"/>
                  </a:cubicBezTo>
                  <a:cubicBezTo>
                    <a:pt x="125" y="79"/>
                    <a:pt x="121" y="77"/>
                    <a:pt x="121" y="76"/>
                  </a:cubicBezTo>
                  <a:cubicBezTo>
                    <a:pt x="120" y="74"/>
                    <a:pt x="114" y="73"/>
                    <a:pt x="113" y="72"/>
                  </a:cubicBezTo>
                  <a:cubicBezTo>
                    <a:pt x="112" y="71"/>
                    <a:pt x="109" y="70"/>
                    <a:pt x="109" y="68"/>
                  </a:cubicBezTo>
                  <a:cubicBezTo>
                    <a:pt x="109" y="67"/>
                    <a:pt x="110" y="64"/>
                    <a:pt x="110" y="62"/>
                  </a:cubicBezTo>
                  <a:cubicBezTo>
                    <a:pt x="110" y="59"/>
                    <a:pt x="114" y="57"/>
                    <a:pt x="114" y="56"/>
                  </a:cubicBezTo>
                  <a:cubicBezTo>
                    <a:pt x="114" y="54"/>
                    <a:pt x="110" y="52"/>
                    <a:pt x="110" y="52"/>
                  </a:cubicBezTo>
                  <a:cubicBezTo>
                    <a:pt x="110" y="52"/>
                    <a:pt x="108" y="47"/>
                    <a:pt x="105" y="47"/>
                  </a:cubicBezTo>
                  <a:cubicBezTo>
                    <a:pt x="102" y="47"/>
                    <a:pt x="100" y="42"/>
                    <a:pt x="97" y="42"/>
                  </a:cubicBezTo>
                  <a:cubicBezTo>
                    <a:pt x="95" y="41"/>
                    <a:pt x="96" y="36"/>
                    <a:pt x="94" y="35"/>
                  </a:cubicBezTo>
                  <a:cubicBezTo>
                    <a:pt x="93" y="33"/>
                    <a:pt x="94" y="28"/>
                    <a:pt x="96" y="31"/>
                  </a:cubicBezTo>
                  <a:cubicBezTo>
                    <a:pt x="99" y="33"/>
                    <a:pt x="104" y="31"/>
                    <a:pt x="102" y="27"/>
                  </a:cubicBezTo>
                  <a:cubicBezTo>
                    <a:pt x="100" y="24"/>
                    <a:pt x="97" y="21"/>
                    <a:pt x="97" y="19"/>
                  </a:cubicBezTo>
                  <a:cubicBezTo>
                    <a:pt x="97" y="18"/>
                    <a:pt x="99" y="12"/>
                    <a:pt x="96" y="11"/>
                  </a:cubicBezTo>
                  <a:cubicBezTo>
                    <a:pt x="94" y="9"/>
                    <a:pt x="92" y="7"/>
                    <a:pt x="91" y="5"/>
                  </a:cubicBezTo>
                  <a:cubicBezTo>
                    <a:pt x="90" y="2"/>
                    <a:pt x="87" y="0"/>
                    <a:pt x="87" y="0"/>
                  </a:cubicBezTo>
                  <a:cubicBezTo>
                    <a:pt x="84" y="1"/>
                    <a:pt x="84" y="1"/>
                    <a:pt x="84" y="1"/>
                  </a:cubicBezTo>
                  <a:cubicBezTo>
                    <a:pt x="84" y="1"/>
                    <a:pt x="82" y="6"/>
                    <a:pt x="80" y="7"/>
                  </a:cubicBezTo>
                  <a:cubicBezTo>
                    <a:pt x="79" y="8"/>
                    <a:pt x="74" y="9"/>
                    <a:pt x="71" y="11"/>
                  </a:cubicBezTo>
                  <a:cubicBezTo>
                    <a:pt x="69" y="13"/>
                    <a:pt x="61" y="8"/>
                    <a:pt x="57" y="8"/>
                  </a:cubicBezTo>
                  <a:cubicBezTo>
                    <a:pt x="54" y="8"/>
                    <a:pt x="51" y="12"/>
                    <a:pt x="53" y="13"/>
                  </a:cubicBezTo>
                  <a:cubicBezTo>
                    <a:pt x="55" y="14"/>
                    <a:pt x="54" y="22"/>
                    <a:pt x="54" y="22"/>
                  </a:cubicBezTo>
                  <a:cubicBezTo>
                    <a:pt x="54" y="22"/>
                    <a:pt x="56" y="31"/>
                    <a:pt x="60" y="31"/>
                  </a:cubicBezTo>
                  <a:cubicBezTo>
                    <a:pt x="63" y="30"/>
                    <a:pt x="67" y="34"/>
                    <a:pt x="64" y="35"/>
                  </a:cubicBezTo>
                  <a:cubicBezTo>
                    <a:pt x="61" y="35"/>
                    <a:pt x="60" y="38"/>
                    <a:pt x="59" y="41"/>
                  </a:cubicBezTo>
                  <a:cubicBezTo>
                    <a:pt x="59" y="44"/>
                    <a:pt x="60" y="48"/>
                    <a:pt x="57" y="48"/>
                  </a:cubicBezTo>
                  <a:cubicBezTo>
                    <a:pt x="55" y="49"/>
                    <a:pt x="53" y="49"/>
                    <a:pt x="53" y="53"/>
                  </a:cubicBezTo>
                  <a:cubicBezTo>
                    <a:pt x="53" y="57"/>
                    <a:pt x="48" y="56"/>
                    <a:pt x="48" y="58"/>
                  </a:cubicBezTo>
                  <a:cubicBezTo>
                    <a:pt x="47" y="59"/>
                    <a:pt x="45" y="66"/>
                    <a:pt x="44" y="67"/>
                  </a:cubicBezTo>
                  <a:cubicBezTo>
                    <a:pt x="43" y="68"/>
                    <a:pt x="37" y="69"/>
                    <a:pt x="37" y="72"/>
                  </a:cubicBezTo>
                  <a:cubicBezTo>
                    <a:pt x="36" y="75"/>
                    <a:pt x="33" y="79"/>
                    <a:pt x="32" y="79"/>
                  </a:cubicBezTo>
                  <a:cubicBezTo>
                    <a:pt x="30" y="78"/>
                    <a:pt x="26" y="77"/>
                    <a:pt x="25" y="79"/>
                  </a:cubicBezTo>
                  <a:cubicBezTo>
                    <a:pt x="24" y="81"/>
                    <a:pt x="20" y="77"/>
                    <a:pt x="19" y="78"/>
                  </a:cubicBezTo>
                  <a:cubicBezTo>
                    <a:pt x="17" y="80"/>
                    <a:pt x="12" y="84"/>
                    <a:pt x="12" y="87"/>
                  </a:cubicBezTo>
                  <a:cubicBezTo>
                    <a:pt x="12" y="90"/>
                    <a:pt x="18" y="90"/>
                    <a:pt x="17" y="94"/>
                  </a:cubicBezTo>
                  <a:cubicBezTo>
                    <a:pt x="17" y="97"/>
                    <a:pt x="20" y="101"/>
                    <a:pt x="21" y="103"/>
                  </a:cubicBezTo>
                  <a:cubicBezTo>
                    <a:pt x="23" y="105"/>
                    <a:pt x="26" y="109"/>
                    <a:pt x="25" y="111"/>
                  </a:cubicBezTo>
                  <a:cubicBezTo>
                    <a:pt x="23" y="113"/>
                    <a:pt x="21" y="114"/>
                    <a:pt x="18" y="113"/>
                  </a:cubicBezTo>
                  <a:cubicBezTo>
                    <a:pt x="15" y="112"/>
                    <a:pt x="15" y="115"/>
                    <a:pt x="9" y="113"/>
                  </a:cubicBezTo>
                  <a:cubicBezTo>
                    <a:pt x="3" y="112"/>
                    <a:pt x="3" y="117"/>
                    <a:pt x="1" y="119"/>
                  </a:cubicBezTo>
                  <a:cubicBezTo>
                    <a:pt x="1" y="119"/>
                    <a:pt x="1" y="120"/>
                    <a:pt x="0" y="120"/>
                  </a:cubicBezTo>
                  <a:cubicBezTo>
                    <a:pt x="3" y="122"/>
                    <a:pt x="4" y="126"/>
                    <a:pt x="9" y="128"/>
                  </a:cubicBezTo>
                  <a:cubicBezTo>
                    <a:pt x="14" y="130"/>
                    <a:pt x="19" y="124"/>
                    <a:pt x="19" y="128"/>
                  </a:cubicBezTo>
                  <a:cubicBezTo>
                    <a:pt x="19" y="132"/>
                    <a:pt x="6" y="131"/>
                    <a:pt x="6" y="133"/>
                  </a:cubicBezTo>
                  <a:cubicBezTo>
                    <a:pt x="6" y="134"/>
                    <a:pt x="19" y="150"/>
                    <a:pt x="25" y="148"/>
                  </a:cubicBezTo>
                  <a:cubicBezTo>
                    <a:pt x="32" y="147"/>
                    <a:pt x="37" y="140"/>
                    <a:pt x="35" y="139"/>
                  </a:cubicBezTo>
                  <a:cubicBezTo>
                    <a:pt x="33" y="138"/>
                    <a:pt x="36" y="133"/>
                    <a:pt x="38" y="134"/>
                  </a:cubicBezTo>
                  <a:cubicBezTo>
                    <a:pt x="40" y="135"/>
                    <a:pt x="38" y="142"/>
                    <a:pt x="40" y="144"/>
                  </a:cubicBezTo>
                  <a:cubicBezTo>
                    <a:pt x="42" y="145"/>
                    <a:pt x="41" y="148"/>
                    <a:pt x="40" y="152"/>
                  </a:cubicBezTo>
                  <a:cubicBezTo>
                    <a:pt x="39" y="156"/>
                    <a:pt x="41" y="163"/>
                    <a:pt x="42" y="167"/>
                  </a:cubicBezTo>
                  <a:cubicBezTo>
                    <a:pt x="42" y="172"/>
                    <a:pt x="45" y="178"/>
                    <a:pt x="46" y="184"/>
                  </a:cubicBezTo>
                  <a:cubicBezTo>
                    <a:pt x="47" y="190"/>
                    <a:pt x="51" y="201"/>
                    <a:pt x="55" y="208"/>
                  </a:cubicBezTo>
                  <a:cubicBezTo>
                    <a:pt x="58" y="215"/>
                    <a:pt x="61" y="229"/>
                    <a:pt x="63" y="232"/>
                  </a:cubicBezTo>
                  <a:cubicBezTo>
                    <a:pt x="66" y="235"/>
                    <a:pt x="72" y="245"/>
                    <a:pt x="72" y="251"/>
                  </a:cubicBezTo>
                  <a:cubicBezTo>
                    <a:pt x="72" y="257"/>
                    <a:pt x="79" y="266"/>
                    <a:pt x="81" y="267"/>
                  </a:cubicBezTo>
                  <a:cubicBezTo>
                    <a:pt x="83" y="269"/>
                    <a:pt x="88" y="265"/>
                    <a:pt x="90" y="262"/>
                  </a:cubicBezTo>
                  <a:cubicBezTo>
                    <a:pt x="91" y="258"/>
                    <a:pt x="98" y="256"/>
                    <a:pt x="98" y="253"/>
                  </a:cubicBezTo>
                  <a:cubicBezTo>
                    <a:pt x="98" y="250"/>
                    <a:pt x="99" y="247"/>
                    <a:pt x="102" y="247"/>
                  </a:cubicBezTo>
                  <a:cubicBezTo>
                    <a:pt x="104" y="246"/>
                    <a:pt x="104" y="244"/>
                    <a:pt x="104" y="240"/>
                  </a:cubicBezTo>
                  <a:cubicBezTo>
                    <a:pt x="104" y="237"/>
                    <a:pt x="104" y="232"/>
                    <a:pt x="107" y="229"/>
                  </a:cubicBezTo>
                  <a:cubicBezTo>
                    <a:pt x="109" y="226"/>
                    <a:pt x="110" y="217"/>
                    <a:pt x="108" y="214"/>
                  </a:cubicBezTo>
                  <a:cubicBezTo>
                    <a:pt x="107" y="211"/>
                    <a:pt x="107" y="206"/>
                    <a:pt x="109" y="202"/>
                  </a:cubicBezTo>
                  <a:cubicBezTo>
                    <a:pt x="110" y="199"/>
                    <a:pt x="110" y="195"/>
                    <a:pt x="112" y="195"/>
                  </a:cubicBezTo>
                  <a:cubicBezTo>
                    <a:pt x="115" y="195"/>
                    <a:pt x="118" y="192"/>
                    <a:pt x="121" y="189"/>
                  </a:cubicBezTo>
                  <a:cubicBezTo>
                    <a:pt x="124" y="185"/>
                    <a:pt x="132" y="180"/>
                    <a:pt x="135" y="178"/>
                  </a:cubicBezTo>
                  <a:cubicBezTo>
                    <a:pt x="138" y="175"/>
                    <a:pt x="147" y="167"/>
                    <a:pt x="150" y="163"/>
                  </a:cubicBezTo>
                  <a:cubicBezTo>
                    <a:pt x="152" y="158"/>
                    <a:pt x="160" y="157"/>
                    <a:pt x="164" y="153"/>
                  </a:cubicBezTo>
                  <a:cubicBezTo>
                    <a:pt x="167" y="150"/>
                    <a:pt x="166" y="148"/>
                    <a:pt x="166" y="144"/>
                  </a:cubicBezTo>
                  <a:cubicBezTo>
                    <a:pt x="167" y="140"/>
                    <a:pt x="179" y="138"/>
                    <a:pt x="183" y="138"/>
                  </a:cubicBezTo>
                  <a:cubicBezTo>
                    <a:pt x="184" y="138"/>
                    <a:pt x="184" y="138"/>
                    <a:pt x="185" y="138"/>
                  </a:cubicBezTo>
                  <a:cubicBezTo>
                    <a:pt x="185" y="132"/>
                    <a:pt x="183" y="124"/>
                    <a:pt x="182" y="121"/>
                  </a:cubicBezTo>
                  <a:close/>
                </a:path>
              </a:pathLst>
            </a:custGeom>
            <a:solidFill>
              <a:srgbClr val="6698CB"/>
            </a:solidFill>
            <a:ln w="1588" cap="flat">
              <a:solidFill>
                <a:srgbClr val="6698CB"/>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446" name="Freeform 258">
              <a:extLst>
                <a:ext uri="{FF2B5EF4-FFF2-40B4-BE49-F238E27FC236}">
                  <a16:creationId xmlns:a16="http://schemas.microsoft.com/office/drawing/2014/main" id="{03DC2013-A63B-314E-AD49-50EFCD7301C8}"/>
                </a:ext>
              </a:extLst>
            </p:cNvPr>
            <p:cNvSpPr>
              <a:spLocks/>
            </p:cNvSpPr>
            <p:nvPr/>
          </p:nvSpPr>
          <p:spPr bwMode="auto">
            <a:xfrm>
              <a:off x="6184900" y="2444799"/>
              <a:ext cx="117475" cy="74613"/>
            </a:xfrm>
            <a:custGeom>
              <a:avLst/>
              <a:gdLst>
                <a:gd name="T0" fmla="*/ 8 w 53"/>
                <a:gd name="T1" fmla="*/ 17 h 34"/>
                <a:gd name="T2" fmla="*/ 13 w 53"/>
                <a:gd name="T3" fmla="*/ 19 h 34"/>
                <a:gd name="T4" fmla="*/ 18 w 53"/>
                <a:gd name="T5" fmla="*/ 22 h 34"/>
                <a:gd name="T6" fmla="*/ 18 w 53"/>
                <a:gd name="T7" fmla="*/ 29 h 34"/>
                <a:gd name="T8" fmla="*/ 26 w 53"/>
                <a:gd name="T9" fmla="*/ 33 h 34"/>
                <a:gd name="T10" fmla="*/ 32 w 53"/>
                <a:gd name="T11" fmla="*/ 34 h 34"/>
                <a:gd name="T12" fmla="*/ 37 w 53"/>
                <a:gd name="T13" fmla="*/ 31 h 34"/>
                <a:gd name="T14" fmla="*/ 43 w 53"/>
                <a:gd name="T15" fmla="*/ 30 h 34"/>
                <a:gd name="T16" fmla="*/ 44 w 53"/>
                <a:gd name="T17" fmla="*/ 25 h 34"/>
                <a:gd name="T18" fmla="*/ 49 w 53"/>
                <a:gd name="T19" fmla="*/ 21 h 34"/>
                <a:gd name="T20" fmla="*/ 52 w 53"/>
                <a:gd name="T21" fmla="*/ 18 h 34"/>
                <a:gd name="T22" fmla="*/ 53 w 53"/>
                <a:gd name="T23" fmla="*/ 15 h 34"/>
                <a:gd name="T24" fmla="*/ 53 w 53"/>
                <a:gd name="T25" fmla="*/ 12 h 34"/>
                <a:gd name="T26" fmla="*/ 49 w 53"/>
                <a:gd name="T27" fmla="*/ 9 h 34"/>
                <a:gd name="T28" fmla="*/ 40 w 53"/>
                <a:gd name="T29" fmla="*/ 5 h 34"/>
                <a:gd name="T30" fmla="*/ 35 w 53"/>
                <a:gd name="T31" fmla="*/ 2 h 34"/>
                <a:gd name="T32" fmla="*/ 23 w 53"/>
                <a:gd name="T33" fmla="*/ 2 h 34"/>
                <a:gd name="T34" fmla="*/ 10 w 53"/>
                <a:gd name="T35" fmla="*/ 2 h 34"/>
                <a:gd name="T36" fmla="*/ 3 w 53"/>
                <a:gd name="T37" fmla="*/ 4 h 34"/>
                <a:gd name="T38" fmla="*/ 2 w 53"/>
                <a:gd name="T39" fmla="*/ 14 h 34"/>
                <a:gd name="T40" fmla="*/ 2 w 53"/>
                <a:gd name="T41" fmla="*/ 17 h 34"/>
                <a:gd name="T42" fmla="*/ 8 w 53"/>
                <a:gd name="T43" fmla="*/ 1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3" h="34">
                  <a:moveTo>
                    <a:pt x="8" y="17"/>
                  </a:moveTo>
                  <a:cubicBezTo>
                    <a:pt x="9" y="19"/>
                    <a:pt x="12" y="20"/>
                    <a:pt x="13" y="19"/>
                  </a:cubicBezTo>
                  <a:cubicBezTo>
                    <a:pt x="15" y="19"/>
                    <a:pt x="18" y="21"/>
                    <a:pt x="18" y="22"/>
                  </a:cubicBezTo>
                  <a:cubicBezTo>
                    <a:pt x="18" y="24"/>
                    <a:pt x="17" y="29"/>
                    <a:pt x="18" y="29"/>
                  </a:cubicBezTo>
                  <a:cubicBezTo>
                    <a:pt x="19" y="29"/>
                    <a:pt x="25" y="31"/>
                    <a:pt x="26" y="33"/>
                  </a:cubicBezTo>
                  <a:cubicBezTo>
                    <a:pt x="28" y="33"/>
                    <a:pt x="31" y="33"/>
                    <a:pt x="32" y="34"/>
                  </a:cubicBezTo>
                  <a:cubicBezTo>
                    <a:pt x="34" y="34"/>
                    <a:pt x="36" y="33"/>
                    <a:pt x="37" y="31"/>
                  </a:cubicBezTo>
                  <a:cubicBezTo>
                    <a:pt x="38" y="30"/>
                    <a:pt x="42" y="30"/>
                    <a:pt x="43" y="30"/>
                  </a:cubicBezTo>
                  <a:cubicBezTo>
                    <a:pt x="44" y="30"/>
                    <a:pt x="44" y="27"/>
                    <a:pt x="44" y="25"/>
                  </a:cubicBezTo>
                  <a:cubicBezTo>
                    <a:pt x="44" y="24"/>
                    <a:pt x="47" y="21"/>
                    <a:pt x="49" y="21"/>
                  </a:cubicBezTo>
                  <a:cubicBezTo>
                    <a:pt x="50" y="20"/>
                    <a:pt x="50" y="18"/>
                    <a:pt x="52" y="18"/>
                  </a:cubicBezTo>
                  <a:cubicBezTo>
                    <a:pt x="53" y="18"/>
                    <a:pt x="53" y="16"/>
                    <a:pt x="53" y="15"/>
                  </a:cubicBezTo>
                  <a:cubicBezTo>
                    <a:pt x="53" y="14"/>
                    <a:pt x="53" y="13"/>
                    <a:pt x="53" y="12"/>
                  </a:cubicBezTo>
                  <a:cubicBezTo>
                    <a:pt x="52" y="11"/>
                    <a:pt x="50" y="10"/>
                    <a:pt x="49" y="9"/>
                  </a:cubicBezTo>
                  <a:cubicBezTo>
                    <a:pt x="46" y="7"/>
                    <a:pt x="42" y="4"/>
                    <a:pt x="40" y="5"/>
                  </a:cubicBezTo>
                  <a:cubicBezTo>
                    <a:pt x="38" y="5"/>
                    <a:pt x="38" y="1"/>
                    <a:pt x="35" y="2"/>
                  </a:cubicBezTo>
                  <a:cubicBezTo>
                    <a:pt x="31" y="4"/>
                    <a:pt x="26" y="2"/>
                    <a:pt x="23" y="2"/>
                  </a:cubicBezTo>
                  <a:cubicBezTo>
                    <a:pt x="21" y="2"/>
                    <a:pt x="13" y="0"/>
                    <a:pt x="10" y="2"/>
                  </a:cubicBezTo>
                  <a:cubicBezTo>
                    <a:pt x="8" y="4"/>
                    <a:pt x="5" y="4"/>
                    <a:pt x="3" y="4"/>
                  </a:cubicBezTo>
                  <a:cubicBezTo>
                    <a:pt x="5" y="8"/>
                    <a:pt x="4" y="12"/>
                    <a:pt x="2" y="14"/>
                  </a:cubicBezTo>
                  <a:cubicBezTo>
                    <a:pt x="0" y="16"/>
                    <a:pt x="1" y="16"/>
                    <a:pt x="2" y="17"/>
                  </a:cubicBezTo>
                  <a:cubicBezTo>
                    <a:pt x="5" y="17"/>
                    <a:pt x="7" y="16"/>
                    <a:pt x="8" y="17"/>
                  </a:cubicBezTo>
                  <a:close/>
                </a:path>
              </a:pathLst>
            </a:custGeom>
            <a:solidFill>
              <a:srgbClr val="6698CB"/>
            </a:solidFill>
            <a:ln w="1588" cap="flat">
              <a:solidFill>
                <a:srgbClr val="6698CB"/>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555" name="Freeform 367">
              <a:extLst>
                <a:ext uri="{FF2B5EF4-FFF2-40B4-BE49-F238E27FC236}">
                  <a16:creationId xmlns:a16="http://schemas.microsoft.com/office/drawing/2014/main" id="{A11B9EF6-616F-FB4E-B9F0-06045ABA0873}"/>
                </a:ext>
              </a:extLst>
            </p:cNvPr>
            <p:cNvSpPr>
              <a:spLocks noEditPoints="1"/>
            </p:cNvSpPr>
            <p:nvPr/>
          </p:nvSpPr>
          <p:spPr bwMode="auto">
            <a:xfrm>
              <a:off x="6286500" y="2828974"/>
              <a:ext cx="381000" cy="150813"/>
            </a:xfrm>
            <a:custGeom>
              <a:avLst/>
              <a:gdLst>
                <a:gd name="T0" fmla="*/ 167 w 172"/>
                <a:gd name="T1" fmla="*/ 48 h 68"/>
                <a:gd name="T2" fmla="*/ 167 w 172"/>
                <a:gd name="T3" fmla="*/ 38 h 68"/>
                <a:gd name="T4" fmla="*/ 167 w 172"/>
                <a:gd name="T5" fmla="*/ 30 h 68"/>
                <a:gd name="T6" fmla="*/ 169 w 172"/>
                <a:gd name="T7" fmla="*/ 26 h 68"/>
                <a:gd name="T8" fmla="*/ 168 w 172"/>
                <a:gd name="T9" fmla="*/ 22 h 68"/>
                <a:gd name="T10" fmla="*/ 161 w 172"/>
                <a:gd name="T11" fmla="*/ 19 h 68"/>
                <a:gd name="T12" fmla="*/ 158 w 172"/>
                <a:gd name="T13" fmla="*/ 12 h 68"/>
                <a:gd name="T14" fmla="*/ 152 w 172"/>
                <a:gd name="T15" fmla="*/ 6 h 68"/>
                <a:gd name="T16" fmla="*/ 142 w 172"/>
                <a:gd name="T17" fmla="*/ 7 h 68"/>
                <a:gd name="T18" fmla="*/ 125 w 172"/>
                <a:gd name="T19" fmla="*/ 12 h 68"/>
                <a:gd name="T20" fmla="*/ 109 w 172"/>
                <a:gd name="T21" fmla="*/ 13 h 68"/>
                <a:gd name="T22" fmla="*/ 99 w 172"/>
                <a:gd name="T23" fmla="*/ 9 h 68"/>
                <a:gd name="T24" fmla="*/ 90 w 172"/>
                <a:gd name="T25" fmla="*/ 6 h 68"/>
                <a:gd name="T26" fmla="*/ 77 w 172"/>
                <a:gd name="T27" fmla="*/ 2 h 68"/>
                <a:gd name="T28" fmla="*/ 49 w 172"/>
                <a:gd name="T29" fmla="*/ 10 h 68"/>
                <a:gd name="T30" fmla="*/ 29 w 172"/>
                <a:gd name="T31" fmla="*/ 12 h 68"/>
                <a:gd name="T32" fmla="*/ 25 w 172"/>
                <a:gd name="T33" fmla="*/ 19 h 68"/>
                <a:gd name="T34" fmla="*/ 5 w 172"/>
                <a:gd name="T35" fmla="*/ 20 h 68"/>
                <a:gd name="T36" fmla="*/ 4 w 172"/>
                <a:gd name="T37" fmla="*/ 27 h 68"/>
                <a:gd name="T38" fmla="*/ 7 w 172"/>
                <a:gd name="T39" fmla="*/ 29 h 68"/>
                <a:gd name="T40" fmla="*/ 8 w 172"/>
                <a:gd name="T41" fmla="*/ 36 h 68"/>
                <a:gd name="T42" fmla="*/ 8 w 172"/>
                <a:gd name="T43" fmla="*/ 43 h 68"/>
                <a:gd name="T44" fmla="*/ 8 w 172"/>
                <a:gd name="T45" fmla="*/ 48 h 68"/>
                <a:gd name="T46" fmla="*/ 13 w 172"/>
                <a:gd name="T47" fmla="*/ 52 h 68"/>
                <a:gd name="T48" fmla="*/ 19 w 172"/>
                <a:gd name="T49" fmla="*/ 56 h 68"/>
                <a:gd name="T50" fmla="*/ 24 w 172"/>
                <a:gd name="T51" fmla="*/ 57 h 68"/>
                <a:gd name="T52" fmla="*/ 29 w 172"/>
                <a:gd name="T53" fmla="*/ 63 h 68"/>
                <a:gd name="T54" fmla="*/ 41 w 172"/>
                <a:gd name="T55" fmla="*/ 61 h 68"/>
                <a:gd name="T56" fmla="*/ 48 w 172"/>
                <a:gd name="T57" fmla="*/ 58 h 68"/>
                <a:gd name="T58" fmla="*/ 61 w 172"/>
                <a:gd name="T59" fmla="*/ 65 h 68"/>
                <a:gd name="T60" fmla="*/ 70 w 172"/>
                <a:gd name="T61" fmla="*/ 63 h 68"/>
                <a:gd name="T62" fmla="*/ 79 w 172"/>
                <a:gd name="T63" fmla="*/ 58 h 68"/>
                <a:gd name="T64" fmla="*/ 86 w 172"/>
                <a:gd name="T65" fmla="*/ 60 h 68"/>
                <a:gd name="T66" fmla="*/ 93 w 172"/>
                <a:gd name="T67" fmla="*/ 58 h 68"/>
                <a:gd name="T68" fmla="*/ 90 w 172"/>
                <a:gd name="T69" fmla="*/ 65 h 68"/>
                <a:gd name="T70" fmla="*/ 91 w 172"/>
                <a:gd name="T71" fmla="*/ 68 h 68"/>
                <a:gd name="T72" fmla="*/ 96 w 172"/>
                <a:gd name="T73" fmla="*/ 62 h 68"/>
                <a:gd name="T74" fmla="*/ 100 w 172"/>
                <a:gd name="T75" fmla="*/ 60 h 68"/>
                <a:gd name="T76" fmla="*/ 108 w 172"/>
                <a:gd name="T77" fmla="*/ 60 h 68"/>
                <a:gd name="T78" fmla="*/ 114 w 172"/>
                <a:gd name="T79" fmla="*/ 58 h 68"/>
                <a:gd name="T80" fmla="*/ 124 w 172"/>
                <a:gd name="T81" fmla="*/ 59 h 68"/>
                <a:gd name="T82" fmla="*/ 136 w 172"/>
                <a:gd name="T83" fmla="*/ 55 h 68"/>
                <a:gd name="T84" fmla="*/ 146 w 172"/>
                <a:gd name="T85" fmla="*/ 54 h 68"/>
                <a:gd name="T86" fmla="*/ 150 w 172"/>
                <a:gd name="T87" fmla="*/ 55 h 68"/>
                <a:gd name="T88" fmla="*/ 154 w 172"/>
                <a:gd name="T89" fmla="*/ 52 h 68"/>
                <a:gd name="T90" fmla="*/ 162 w 172"/>
                <a:gd name="T91" fmla="*/ 53 h 68"/>
                <a:gd name="T92" fmla="*/ 172 w 172"/>
                <a:gd name="T93" fmla="*/ 55 h 68"/>
                <a:gd name="T94" fmla="*/ 167 w 172"/>
                <a:gd name="T95" fmla="*/ 48 h 68"/>
                <a:gd name="T96" fmla="*/ 15 w 172"/>
                <a:gd name="T97" fmla="*/ 13 h 68"/>
                <a:gd name="T98" fmla="*/ 28 w 172"/>
                <a:gd name="T99" fmla="*/ 12 h 68"/>
                <a:gd name="T100" fmla="*/ 21 w 172"/>
                <a:gd name="T101" fmla="*/ 6 h 68"/>
                <a:gd name="T102" fmla="*/ 18 w 172"/>
                <a:gd name="T103" fmla="*/ 1 h 68"/>
                <a:gd name="T104" fmla="*/ 15 w 172"/>
                <a:gd name="T105" fmla="*/ 2 h 68"/>
                <a:gd name="T106" fmla="*/ 5 w 172"/>
                <a:gd name="T107" fmla="*/ 2 h 68"/>
                <a:gd name="T108" fmla="*/ 6 w 172"/>
                <a:gd name="T109" fmla="*/ 8 h 68"/>
                <a:gd name="T110" fmla="*/ 4 w 172"/>
                <a:gd name="T111" fmla="*/ 12 h 68"/>
                <a:gd name="T112" fmla="*/ 1 w 172"/>
                <a:gd name="T113" fmla="*/ 16 h 68"/>
                <a:gd name="T114" fmla="*/ 7 w 172"/>
                <a:gd name="T115" fmla="*/ 18 h 68"/>
                <a:gd name="T116" fmla="*/ 15 w 172"/>
                <a:gd name="T117" fmla="*/ 13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2" h="68">
                  <a:moveTo>
                    <a:pt x="167" y="48"/>
                  </a:moveTo>
                  <a:cubicBezTo>
                    <a:pt x="166" y="47"/>
                    <a:pt x="168" y="39"/>
                    <a:pt x="167" y="38"/>
                  </a:cubicBezTo>
                  <a:cubicBezTo>
                    <a:pt x="167" y="36"/>
                    <a:pt x="165" y="30"/>
                    <a:pt x="167" y="30"/>
                  </a:cubicBezTo>
                  <a:cubicBezTo>
                    <a:pt x="169" y="30"/>
                    <a:pt x="167" y="26"/>
                    <a:pt x="169" y="26"/>
                  </a:cubicBezTo>
                  <a:cubicBezTo>
                    <a:pt x="169" y="24"/>
                    <a:pt x="168" y="23"/>
                    <a:pt x="168" y="22"/>
                  </a:cubicBezTo>
                  <a:cubicBezTo>
                    <a:pt x="166" y="21"/>
                    <a:pt x="162" y="23"/>
                    <a:pt x="161" y="19"/>
                  </a:cubicBezTo>
                  <a:cubicBezTo>
                    <a:pt x="159" y="15"/>
                    <a:pt x="161" y="15"/>
                    <a:pt x="158" y="12"/>
                  </a:cubicBezTo>
                  <a:cubicBezTo>
                    <a:pt x="156" y="8"/>
                    <a:pt x="155" y="5"/>
                    <a:pt x="152" y="6"/>
                  </a:cubicBezTo>
                  <a:cubicBezTo>
                    <a:pt x="150" y="7"/>
                    <a:pt x="146" y="7"/>
                    <a:pt x="142" y="7"/>
                  </a:cubicBezTo>
                  <a:cubicBezTo>
                    <a:pt x="138" y="11"/>
                    <a:pt x="128" y="13"/>
                    <a:pt x="125" y="12"/>
                  </a:cubicBezTo>
                  <a:cubicBezTo>
                    <a:pt x="122" y="11"/>
                    <a:pt x="115" y="13"/>
                    <a:pt x="109" y="13"/>
                  </a:cubicBezTo>
                  <a:cubicBezTo>
                    <a:pt x="104" y="13"/>
                    <a:pt x="103" y="9"/>
                    <a:pt x="99" y="9"/>
                  </a:cubicBezTo>
                  <a:cubicBezTo>
                    <a:pt x="95" y="9"/>
                    <a:pt x="95" y="6"/>
                    <a:pt x="90" y="6"/>
                  </a:cubicBezTo>
                  <a:cubicBezTo>
                    <a:pt x="86" y="6"/>
                    <a:pt x="90" y="4"/>
                    <a:pt x="77" y="2"/>
                  </a:cubicBezTo>
                  <a:cubicBezTo>
                    <a:pt x="64" y="0"/>
                    <a:pt x="53" y="7"/>
                    <a:pt x="49" y="10"/>
                  </a:cubicBezTo>
                  <a:cubicBezTo>
                    <a:pt x="45" y="14"/>
                    <a:pt x="31" y="11"/>
                    <a:pt x="29" y="12"/>
                  </a:cubicBezTo>
                  <a:cubicBezTo>
                    <a:pt x="28" y="12"/>
                    <a:pt x="29" y="17"/>
                    <a:pt x="25" y="19"/>
                  </a:cubicBezTo>
                  <a:cubicBezTo>
                    <a:pt x="20" y="20"/>
                    <a:pt x="9" y="19"/>
                    <a:pt x="5" y="20"/>
                  </a:cubicBezTo>
                  <a:cubicBezTo>
                    <a:pt x="2" y="22"/>
                    <a:pt x="0" y="27"/>
                    <a:pt x="4" y="27"/>
                  </a:cubicBezTo>
                  <a:cubicBezTo>
                    <a:pt x="7" y="27"/>
                    <a:pt x="8" y="28"/>
                    <a:pt x="7" y="29"/>
                  </a:cubicBezTo>
                  <a:cubicBezTo>
                    <a:pt x="6" y="31"/>
                    <a:pt x="10" y="35"/>
                    <a:pt x="8" y="36"/>
                  </a:cubicBezTo>
                  <a:cubicBezTo>
                    <a:pt x="6" y="38"/>
                    <a:pt x="6" y="41"/>
                    <a:pt x="8" y="43"/>
                  </a:cubicBezTo>
                  <a:cubicBezTo>
                    <a:pt x="11" y="44"/>
                    <a:pt x="11" y="47"/>
                    <a:pt x="8" y="48"/>
                  </a:cubicBezTo>
                  <a:cubicBezTo>
                    <a:pt x="6" y="48"/>
                    <a:pt x="13" y="51"/>
                    <a:pt x="13" y="52"/>
                  </a:cubicBezTo>
                  <a:cubicBezTo>
                    <a:pt x="13" y="54"/>
                    <a:pt x="19" y="54"/>
                    <a:pt x="19" y="56"/>
                  </a:cubicBezTo>
                  <a:cubicBezTo>
                    <a:pt x="19" y="58"/>
                    <a:pt x="21" y="58"/>
                    <a:pt x="24" y="57"/>
                  </a:cubicBezTo>
                  <a:cubicBezTo>
                    <a:pt x="26" y="56"/>
                    <a:pt x="27" y="60"/>
                    <a:pt x="29" y="63"/>
                  </a:cubicBezTo>
                  <a:cubicBezTo>
                    <a:pt x="31" y="66"/>
                    <a:pt x="41" y="64"/>
                    <a:pt x="41" y="61"/>
                  </a:cubicBezTo>
                  <a:cubicBezTo>
                    <a:pt x="41" y="58"/>
                    <a:pt x="44" y="57"/>
                    <a:pt x="48" y="58"/>
                  </a:cubicBezTo>
                  <a:cubicBezTo>
                    <a:pt x="53" y="58"/>
                    <a:pt x="59" y="64"/>
                    <a:pt x="61" y="65"/>
                  </a:cubicBezTo>
                  <a:cubicBezTo>
                    <a:pt x="63" y="66"/>
                    <a:pt x="67" y="63"/>
                    <a:pt x="70" y="63"/>
                  </a:cubicBezTo>
                  <a:cubicBezTo>
                    <a:pt x="73" y="63"/>
                    <a:pt x="77" y="59"/>
                    <a:pt x="79" y="58"/>
                  </a:cubicBezTo>
                  <a:cubicBezTo>
                    <a:pt x="80" y="57"/>
                    <a:pt x="83" y="61"/>
                    <a:pt x="86" y="60"/>
                  </a:cubicBezTo>
                  <a:cubicBezTo>
                    <a:pt x="88" y="58"/>
                    <a:pt x="91" y="57"/>
                    <a:pt x="93" y="58"/>
                  </a:cubicBezTo>
                  <a:cubicBezTo>
                    <a:pt x="94" y="59"/>
                    <a:pt x="89" y="63"/>
                    <a:pt x="90" y="65"/>
                  </a:cubicBezTo>
                  <a:cubicBezTo>
                    <a:pt x="91" y="66"/>
                    <a:pt x="91" y="67"/>
                    <a:pt x="91" y="68"/>
                  </a:cubicBezTo>
                  <a:cubicBezTo>
                    <a:pt x="96" y="67"/>
                    <a:pt x="96" y="63"/>
                    <a:pt x="96" y="62"/>
                  </a:cubicBezTo>
                  <a:cubicBezTo>
                    <a:pt x="96" y="60"/>
                    <a:pt x="98" y="58"/>
                    <a:pt x="100" y="60"/>
                  </a:cubicBezTo>
                  <a:cubicBezTo>
                    <a:pt x="101" y="61"/>
                    <a:pt x="104" y="61"/>
                    <a:pt x="108" y="60"/>
                  </a:cubicBezTo>
                  <a:cubicBezTo>
                    <a:pt x="112" y="58"/>
                    <a:pt x="112" y="57"/>
                    <a:pt x="114" y="58"/>
                  </a:cubicBezTo>
                  <a:cubicBezTo>
                    <a:pt x="115" y="60"/>
                    <a:pt x="118" y="59"/>
                    <a:pt x="124" y="59"/>
                  </a:cubicBezTo>
                  <a:cubicBezTo>
                    <a:pt x="130" y="59"/>
                    <a:pt x="131" y="55"/>
                    <a:pt x="136" y="55"/>
                  </a:cubicBezTo>
                  <a:cubicBezTo>
                    <a:pt x="142" y="56"/>
                    <a:pt x="146" y="54"/>
                    <a:pt x="146" y="54"/>
                  </a:cubicBezTo>
                  <a:cubicBezTo>
                    <a:pt x="150" y="55"/>
                    <a:pt x="150" y="55"/>
                    <a:pt x="150" y="55"/>
                  </a:cubicBezTo>
                  <a:cubicBezTo>
                    <a:pt x="151" y="54"/>
                    <a:pt x="151" y="52"/>
                    <a:pt x="154" y="52"/>
                  </a:cubicBezTo>
                  <a:cubicBezTo>
                    <a:pt x="158" y="51"/>
                    <a:pt x="160" y="54"/>
                    <a:pt x="162" y="53"/>
                  </a:cubicBezTo>
                  <a:cubicBezTo>
                    <a:pt x="164" y="52"/>
                    <a:pt x="171" y="60"/>
                    <a:pt x="172" y="55"/>
                  </a:cubicBezTo>
                  <a:cubicBezTo>
                    <a:pt x="172" y="54"/>
                    <a:pt x="169" y="48"/>
                    <a:pt x="167" y="48"/>
                  </a:cubicBezTo>
                  <a:close/>
                  <a:moveTo>
                    <a:pt x="15" y="13"/>
                  </a:moveTo>
                  <a:cubicBezTo>
                    <a:pt x="19" y="12"/>
                    <a:pt x="26" y="13"/>
                    <a:pt x="28" y="12"/>
                  </a:cubicBezTo>
                  <a:cubicBezTo>
                    <a:pt x="29" y="10"/>
                    <a:pt x="23" y="8"/>
                    <a:pt x="21" y="6"/>
                  </a:cubicBezTo>
                  <a:cubicBezTo>
                    <a:pt x="19" y="5"/>
                    <a:pt x="19" y="3"/>
                    <a:pt x="18" y="1"/>
                  </a:cubicBezTo>
                  <a:cubicBezTo>
                    <a:pt x="17" y="2"/>
                    <a:pt x="16" y="3"/>
                    <a:pt x="15" y="2"/>
                  </a:cubicBezTo>
                  <a:cubicBezTo>
                    <a:pt x="12" y="1"/>
                    <a:pt x="6" y="2"/>
                    <a:pt x="5" y="2"/>
                  </a:cubicBezTo>
                  <a:cubicBezTo>
                    <a:pt x="4" y="2"/>
                    <a:pt x="6" y="6"/>
                    <a:pt x="6" y="8"/>
                  </a:cubicBezTo>
                  <a:cubicBezTo>
                    <a:pt x="6" y="10"/>
                    <a:pt x="4" y="11"/>
                    <a:pt x="4" y="12"/>
                  </a:cubicBezTo>
                  <a:cubicBezTo>
                    <a:pt x="4" y="13"/>
                    <a:pt x="3" y="14"/>
                    <a:pt x="1" y="16"/>
                  </a:cubicBezTo>
                  <a:cubicBezTo>
                    <a:pt x="3" y="17"/>
                    <a:pt x="5" y="18"/>
                    <a:pt x="7" y="18"/>
                  </a:cubicBezTo>
                  <a:cubicBezTo>
                    <a:pt x="11" y="18"/>
                    <a:pt x="12" y="14"/>
                    <a:pt x="15" y="13"/>
                  </a:cubicBezTo>
                  <a:close/>
                </a:path>
              </a:pathLst>
            </a:custGeom>
            <a:solidFill>
              <a:srgbClr val="6698CB"/>
            </a:solidFill>
            <a:ln w="1588" cap="flat">
              <a:solidFill>
                <a:srgbClr val="6698CB"/>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556" name="Freeform 368">
              <a:extLst>
                <a:ext uri="{FF2B5EF4-FFF2-40B4-BE49-F238E27FC236}">
                  <a16:creationId xmlns:a16="http://schemas.microsoft.com/office/drawing/2014/main" id="{36E71B0B-7B93-114D-A91B-1050B6AA2CC2}"/>
                </a:ext>
              </a:extLst>
            </p:cNvPr>
            <p:cNvSpPr>
              <a:spLocks/>
            </p:cNvSpPr>
            <p:nvPr/>
          </p:nvSpPr>
          <p:spPr bwMode="auto">
            <a:xfrm>
              <a:off x="6213475" y="2562274"/>
              <a:ext cx="361950" cy="211138"/>
            </a:xfrm>
            <a:custGeom>
              <a:avLst/>
              <a:gdLst>
                <a:gd name="T0" fmla="*/ 152 w 163"/>
                <a:gd name="T1" fmla="*/ 54 h 95"/>
                <a:gd name="T2" fmla="*/ 161 w 163"/>
                <a:gd name="T3" fmla="*/ 49 h 95"/>
                <a:gd name="T4" fmla="*/ 162 w 163"/>
                <a:gd name="T5" fmla="*/ 43 h 95"/>
                <a:gd name="T6" fmla="*/ 163 w 163"/>
                <a:gd name="T7" fmla="*/ 37 h 95"/>
                <a:gd name="T8" fmla="*/ 150 w 163"/>
                <a:gd name="T9" fmla="*/ 32 h 95"/>
                <a:gd name="T10" fmla="*/ 138 w 163"/>
                <a:gd name="T11" fmla="*/ 25 h 95"/>
                <a:gd name="T12" fmla="*/ 128 w 163"/>
                <a:gd name="T13" fmla="*/ 26 h 95"/>
                <a:gd name="T14" fmla="*/ 120 w 163"/>
                <a:gd name="T15" fmla="*/ 22 h 95"/>
                <a:gd name="T16" fmla="*/ 110 w 163"/>
                <a:gd name="T17" fmla="*/ 14 h 95"/>
                <a:gd name="T18" fmla="*/ 106 w 163"/>
                <a:gd name="T19" fmla="*/ 2 h 95"/>
                <a:gd name="T20" fmla="*/ 93 w 163"/>
                <a:gd name="T21" fmla="*/ 1 h 95"/>
                <a:gd name="T22" fmla="*/ 86 w 163"/>
                <a:gd name="T23" fmla="*/ 2 h 95"/>
                <a:gd name="T24" fmla="*/ 75 w 163"/>
                <a:gd name="T25" fmla="*/ 9 h 95"/>
                <a:gd name="T26" fmla="*/ 65 w 163"/>
                <a:gd name="T27" fmla="*/ 12 h 95"/>
                <a:gd name="T28" fmla="*/ 53 w 163"/>
                <a:gd name="T29" fmla="*/ 9 h 95"/>
                <a:gd name="T30" fmla="*/ 38 w 163"/>
                <a:gd name="T31" fmla="*/ 7 h 95"/>
                <a:gd name="T32" fmla="*/ 17 w 163"/>
                <a:gd name="T33" fmla="*/ 9 h 95"/>
                <a:gd name="T34" fmla="*/ 13 w 163"/>
                <a:gd name="T35" fmla="*/ 13 h 95"/>
                <a:gd name="T36" fmla="*/ 12 w 163"/>
                <a:gd name="T37" fmla="*/ 25 h 95"/>
                <a:gd name="T38" fmla="*/ 4 w 163"/>
                <a:gd name="T39" fmla="*/ 40 h 95"/>
                <a:gd name="T40" fmla="*/ 4 w 163"/>
                <a:gd name="T41" fmla="*/ 51 h 95"/>
                <a:gd name="T42" fmla="*/ 9 w 163"/>
                <a:gd name="T43" fmla="*/ 52 h 95"/>
                <a:gd name="T44" fmla="*/ 24 w 163"/>
                <a:gd name="T45" fmla="*/ 55 h 95"/>
                <a:gd name="T46" fmla="*/ 32 w 163"/>
                <a:gd name="T47" fmla="*/ 54 h 95"/>
                <a:gd name="T48" fmla="*/ 48 w 163"/>
                <a:gd name="T49" fmla="*/ 47 h 95"/>
                <a:gd name="T50" fmla="*/ 62 w 163"/>
                <a:gd name="T51" fmla="*/ 56 h 95"/>
                <a:gd name="T52" fmla="*/ 70 w 163"/>
                <a:gd name="T53" fmla="*/ 71 h 95"/>
                <a:gd name="T54" fmla="*/ 60 w 163"/>
                <a:gd name="T55" fmla="*/ 74 h 95"/>
                <a:gd name="T56" fmla="*/ 58 w 163"/>
                <a:gd name="T57" fmla="*/ 85 h 95"/>
                <a:gd name="T58" fmla="*/ 67 w 163"/>
                <a:gd name="T59" fmla="*/ 85 h 95"/>
                <a:gd name="T60" fmla="*/ 79 w 163"/>
                <a:gd name="T61" fmla="*/ 69 h 95"/>
                <a:gd name="T62" fmla="*/ 90 w 163"/>
                <a:gd name="T63" fmla="*/ 73 h 95"/>
                <a:gd name="T64" fmla="*/ 93 w 163"/>
                <a:gd name="T65" fmla="*/ 82 h 95"/>
                <a:gd name="T66" fmla="*/ 102 w 163"/>
                <a:gd name="T67" fmla="*/ 93 h 95"/>
                <a:gd name="T68" fmla="*/ 118 w 163"/>
                <a:gd name="T69" fmla="*/ 88 h 95"/>
                <a:gd name="T70" fmla="*/ 121 w 163"/>
                <a:gd name="T71" fmla="*/ 84 h 95"/>
                <a:gd name="T72" fmla="*/ 126 w 163"/>
                <a:gd name="T73" fmla="*/ 69 h 95"/>
                <a:gd name="T74" fmla="*/ 145 w 163"/>
                <a:gd name="T75" fmla="*/ 63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3" h="95">
                  <a:moveTo>
                    <a:pt x="145" y="59"/>
                  </a:moveTo>
                  <a:cubicBezTo>
                    <a:pt x="146" y="59"/>
                    <a:pt x="150" y="54"/>
                    <a:pt x="152" y="54"/>
                  </a:cubicBezTo>
                  <a:cubicBezTo>
                    <a:pt x="153" y="54"/>
                    <a:pt x="159" y="55"/>
                    <a:pt x="159" y="54"/>
                  </a:cubicBezTo>
                  <a:cubicBezTo>
                    <a:pt x="159" y="53"/>
                    <a:pt x="161" y="50"/>
                    <a:pt x="161" y="49"/>
                  </a:cubicBezTo>
                  <a:cubicBezTo>
                    <a:pt x="161" y="48"/>
                    <a:pt x="159" y="47"/>
                    <a:pt x="159" y="46"/>
                  </a:cubicBezTo>
                  <a:cubicBezTo>
                    <a:pt x="159" y="44"/>
                    <a:pt x="162" y="44"/>
                    <a:pt x="162" y="43"/>
                  </a:cubicBezTo>
                  <a:cubicBezTo>
                    <a:pt x="162" y="42"/>
                    <a:pt x="160" y="41"/>
                    <a:pt x="160" y="41"/>
                  </a:cubicBezTo>
                  <a:cubicBezTo>
                    <a:pt x="160" y="40"/>
                    <a:pt x="163" y="38"/>
                    <a:pt x="163" y="37"/>
                  </a:cubicBezTo>
                  <a:cubicBezTo>
                    <a:pt x="162" y="35"/>
                    <a:pt x="160" y="35"/>
                    <a:pt x="157" y="34"/>
                  </a:cubicBezTo>
                  <a:cubicBezTo>
                    <a:pt x="155" y="32"/>
                    <a:pt x="152" y="33"/>
                    <a:pt x="150" y="32"/>
                  </a:cubicBezTo>
                  <a:cubicBezTo>
                    <a:pt x="147" y="30"/>
                    <a:pt x="142" y="31"/>
                    <a:pt x="142" y="30"/>
                  </a:cubicBezTo>
                  <a:cubicBezTo>
                    <a:pt x="142" y="30"/>
                    <a:pt x="139" y="27"/>
                    <a:pt x="138" y="25"/>
                  </a:cubicBezTo>
                  <a:cubicBezTo>
                    <a:pt x="137" y="24"/>
                    <a:pt x="135" y="25"/>
                    <a:pt x="133" y="26"/>
                  </a:cubicBezTo>
                  <a:cubicBezTo>
                    <a:pt x="131" y="27"/>
                    <a:pt x="130" y="27"/>
                    <a:pt x="128" y="26"/>
                  </a:cubicBezTo>
                  <a:cubicBezTo>
                    <a:pt x="127" y="25"/>
                    <a:pt x="125" y="24"/>
                    <a:pt x="124" y="24"/>
                  </a:cubicBezTo>
                  <a:cubicBezTo>
                    <a:pt x="122" y="25"/>
                    <a:pt x="120" y="24"/>
                    <a:pt x="120" y="22"/>
                  </a:cubicBezTo>
                  <a:cubicBezTo>
                    <a:pt x="121" y="20"/>
                    <a:pt x="118" y="16"/>
                    <a:pt x="116" y="15"/>
                  </a:cubicBezTo>
                  <a:cubicBezTo>
                    <a:pt x="115" y="15"/>
                    <a:pt x="111" y="16"/>
                    <a:pt x="110" y="14"/>
                  </a:cubicBezTo>
                  <a:cubicBezTo>
                    <a:pt x="109" y="12"/>
                    <a:pt x="107" y="10"/>
                    <a:pt x="108" y="9"/>
                  </a:cubicBezTo>
                  <a:cubicBezTo>
                    <a:pt x="108" y="7"/>
                    <a:pt x="107" y="3"/>
                    <a:pt x="106" y="2"/>
                  </a:cubicBezTo>
                  <a:cubicBezTo>
                    <a:pt x="105" y="0"/>
                    <a:pt x="100" y="0"/>
                    <a:pt x="99" y="1"/>
                  </a:cubicBezTo>
                  <a:cubicBezTo>
                    <a:pt x="98" y="2"/>
                    <a:pt x="94" y="0"/>
                    <a:pt x="93" y="1"/>
                  </a:cubicBezTo>
                  <a:cubicBezTo>
                    <a:pt x="91" y="2"/>
                    <a:pt x="91" y="3"/>
                    <a:pt x="89" y="3"/>
                  </a:cubicBezTo>
                  <a:cubicBezTo>
                    <a:pt x="88" y="3"/>
                    <a:pt x="87" y="3"/>
                    <a:pt x="86" y="2"/>
                  </a:cubicBezTo>
                  <a:cubicBezTo>
                    <a:pt x="84" y="3"/>
                    <a:pt x="80" y="4"/>
                    <a:pt x="80" y="4"/>
                  </a:cubicBezTo>
                  <a:cubicBezTo>
                    <a:pt x="80" y="4"/>
                    <a:pt x="75" y="8"/>
                    <a:pt x="75" y="9"/>
                  </a:cubicBezTo>
                  <a:cubicBezTo>
                    <a:pt x="75" y="11"/>
                    <a:pt x="75" y="14"/>
                    <a:pt x="73" y="12"/>
                  </a:cubicBezTo>
                  <a:cubicBezTo>
                    <a:pt x="72" y="11"/>
                    <a:pt x="66" y="11"/>
                    <a:pt x="65" y="12"/>
                  </a:cubicBezTo>
                  <a:cubicBezTo>
                    <a:pt x="64" y="13"/>
                    <a:pt x="61" y="9"/>
                    <a:pt x="59" y="10"/>
                  </a:cubicBezTo>
                  <a:cubicBezTo>
                    <a:pt x="57" y="11"/>
                    <a:pt x="53" y="8"/>
                    <a:pt x="53" y="9"/>
                  </a:cubicBezTo>
                  <a:cubicBezTo>
                    <a:pt x="53" y="11"/>
                    <a:pt x="49" y="10"/>
                    <a:pt x="47" y="9"/>
                  </a:cubicBezTo>
                  <a:cubicBezTo>
                    <a:pt x="44" y="8"/>
                    <a:pt x="40" y="9"/>
                    <a:pt x="38" y="7"/>
                  </a:cubicBezTo>
                  <a:cubicBezTo>
                    <a:pt x="37" y="5"/>
                    <a:pt x="26" y="5"/>
                    <a:pt x="23" y="5"/>
                  </a:cubicBezTo>
                  <a:cubicBezTo>
                    <a:pt x="19" y="5"/>
                    <a:pt x="18" y="7"/>
                    <a:pt x="17" y="9"/>
                  </a:cubicBezTo>
                  <a:cubicBezTo>
                    <a:pt x="15" y="10"/>
                    <a:pt x="14" y="10"/>
                    <a:pt x="12" y="10"/>
                  </a:cubicBezTo>
                  <a:cubicBezTo>
                    <a:pt x="12" y="11"/>
                    <a:pt x="12" y="13"/>
                    <a:pt x="13" y="13"/>
                  </a:cubicBezTo>
                  <a:cubicBezTo>
                    <a:pt x="14" y="14"/>
                    <a:pt x="17" y="20"/>
                    <a:pt x="16" y="22"/>
                  </a:cubicBezTo>
                  <a:cubicBezTo>
                    <a:pt x="15" y="24"/>
                    <a:pt x="14" y="24"/>
                    <a:pt x="12" y="25"/>
                  </a:cubicBezTo>
                  <a:cubicBezTo>
                    <a:pt x="11" y="27"/>
                    <a:pt x="4" y="33"/>
                    <a:pt x="4" y="34"/>
                  </a:cubicBezTo>
                  <a:cubicBezTo>
                    <a:pt x="4" y="35"/>
                    <a:pt x="5" y="39"/>
                    <a:pt x="4" y="40"/>
                  </a:cubicBezTo>
                  <a:cubicBezTo>
                    <a:pt x="3" y="41"/>
                    <a:pt x="0" y="45"/>
                    <a:pt x="0" y="47"/>
                  </a:cubicBezTo>
                  <a:cubicBezTo>
                    <a:pt x="0" y="49"/>
                    <a:pt x="2" y="51"/>
                    <a:pt x="4" y="51"/>
                  </a:cubicBezTo>
                  <a:cubicBezTo>
                    <a:pt x="5" y="52"/>
                    <a:pt x="5" y="52"/>
                    <a:pt x="5" y="52"/>
                  </a:cubicBezTo>
                  <a:cubicBezTo>
                    <a:pt x="7" y="52"/>
                    <a:pt x="8" y="52"/>
                    <a:pt x="9" y="52"/>
                  </a:cubicBezTo>
                  <a:cubicBezTo>
                    <a:pt x="10" y="52"/>
                    <a:pt x="16" y="54"/>
                    <a:pt x="18" y="54"/>
                  </a:cubicBezTo>
                  <a:cubicBezTo>
                    <a:pt x="20" y="54"/>
                    <a:pt x="23" y="55"/>
                    <a:pt x="24" y="55"/>
                  </a:cubicBezTo>
                  <a:cubicBezTo>
                    <a:pt x="24" y="56"/>
                    <a:pt x="26" y="56"/>
                    <a:pt x="28" y="54"/>
                  </a:cubicBezTo>
                  <a:cubicBezTo>
                    <a:pt x="29" y="53"/>
                    <a:pt x="31" y="54"/>
                    <a:pt x="32" y="54"/>
                  </a:cubicBezTo>
                  <a:cubicBezTo>
                    <a:pt x="34" y="54"/>
                    <a:pt x="37" y="52"/>
                    <a:pt x="37" y="51"/>
                  </a:cubicBezTo>
                  <a:cubicBezTo>
                    <a:pt x="38" y="50"/>
                    <a:pt x="46" y="48"/>
                    <a:pt x="48" y="47"/>
                  </a:cubicBezTo>
                  <a:cubicBezTo>
                    <a:pt x="51" y="47"/>
                    <a:pt x="54" y="51"/>
                    <a:pt x="56" y="51"/>
                  </a:cubicBezTo>
                  <a:cubicBezTo>
                    <a:pt x="58" y="51"/>
                    <a:pt x="61" y="53"/>
                    <a:pt x="62" y="56"/>
                  </a:cubicBezTo>
                  <a:cubicBezTo>
                    <a:pt x="63" y="60"/>
                    <a:pt x="67" y="64"/>
                    <a:pt x="68" y="65"/>
                  </a:cubicBezTo>
                  <a:cubicBezTo>
                    <a:pt x="69" y="67"/>
                    <a:pt x="70" y="70"/>
                    <a:pt x="70" y="71"/>
                  </a:cubicBezTo>
                  <a:cubicBezTo>
                    <a:pt x="70" y="72"/>
                    <a:pt x="67" y="71"/>
                    <a:pt x="64" y="70"/>
                  </a:cubicBezTo>
                  <a:cubicBezTo>
                    <a:pt x="61" y="69"/>
                    <a:pt x="60" y="73"/>
                    <a:pt x="60" y="74"/>
                  </a:cubicBezTo>
                  <a:cubicBezTo>
                    <a:pt x="60" y="76"/>
                    <a:pt x="56" y="82"/>
                    <a:pt x="55" y="83"/>
                  </a:cubicBezTo>
                  <a:cubicBezTo>
                    <a:pt x="54" y="84"/>
                    <a:pt x="57" y="85"/>
                    <a:pt x="58" y="85"/>
                  </a:cubicBezTo>
                  <a:cubicBezTo>
                    <a:pt x="59" y="85"/>
                    <a:pt x="62" y="83"/>
                    <a:pt x="64" y="83"/>
                  </a:cubicBezTo>
                  <a:cubicBezTo>
                    <a:pt x="64" y="83"/>
                    <a:pt x="65" y="84"/>
                    <a:pt x="67" y="85"/>
                  </a:cubicBezTo>
                  <a:cubicBezTo>
                    <a:pt x="66" y="81"/>
                    <a:pt x="67" y="81"/>
                    <a:pt x="71" y="78"/>
                  </a:cubicBezTo>
                  <a:cubicBezTo>
                    <a:pt x="75" y="75"/>
                    <a:pt x="75" y="70"/>
                    <a:pt x="79" y="69"/>
                  </a:cubicBezTo>
                  <a:cubicBezTo>
                    <a:pt x="82" y="68"/>
                    <a:pt x="84" y="67"/>
                    <a:pt x="89" y="67"/>
                  </a:cubicBezTo>
                  <a:cubicBezTo>
                    <a:pt x="94" y="68"/>
                    <a:pt x="86" y="71"/>
                    <a:pt x="90" y="73"/>
                  </a:cubicBezTo>
                  <a:cubicBezTo>
                    <a:pt x="94" y="75"/>
                    <a:pt x="104" y="73"/>
                    <a:pt x="105" y="75"/>
                  </a:cubicBezTo>
                  <a:cubicBezTo>
                    <a:pt x="105" y="78"/>
                    <a:pt x="92" y="81"/>
                    <a:pt x="93" y="82"/>
                  </a:cubicBezTo>
                  <a:cubicBezTo>
                    <a:pt x="93" y="84"/>
                    <a:pt x="100" y="85"/>
                    <a:pt x="102" y="86"/>
                  </a:cubicBezTo>
                  <a:cubicBezTo>
                    <a:pt x="104" y="88"/>
                    <a:pt x="101" y="92"/>
                    <a:pt x="102" y="93"/>
                  </a:cubicBezTo>
                  <a:cubicBezTo>
                    <a:pt x="103" y="95"/>
                    <a:pt x="107" y="94"/>
                    <a:pt x="110" y="92"/>
                  </a:cubicBezTo>
                  <a:cubicBezTo>
                    <a:pt x="113" y="90"/>
                    <a:pt x="115" y="90"/>
                    <a:pt x="118" y="88"/>
                  </a:cubicBezTo>
                  <a:cubicBezTo>
                    <a:pt x="122" y="85"/>
                    <a:pt x="130" y="88"/>
                    <a:pt x="131" y="86"/>
                  </a:cubicBezTo>
                  <a:cubicBezTo>
                    <a:pt x="132" y="85"/>
                    <a:pt x="128" y="83"/>
                    <a:pt x="121" y="84"/>
                  </a:cubicBezTo>
                  <a:cubicBezTo>
                    <a:pt x="114" y="84"/>
                    <a:pt x="114" y="78"/>
                    <a:pt x="114" y="76"/>
                  </a:cubicBezTo>
                  <a:cubicBezTo>
                    <a:pt x="114" y="75"/>
                    <a:pt x="121" y="69"/>
                    <a:pt x="126" y="69"/>
                  </a:cubicBezTo>
                  <a:cubicBezTo>
                    <a:pt x="130" y="69"/>
                    <a:pt x="133" y="67"/>
                    <a:pt x="137" y="65"/>
                  </a:cubicBezTo>
                  <a:cubicBezTo>
                    <a:pt x="139" y="65"/>
                    <a:pt x="142" y="64"/>
                    <a:pt x="145" y="63"/>
                  </a:cubicBezTo>
                  <a:cubicBezTo>
                    <a:pt x="144" y="61"/>
                    <a:pt x="144" y="59"/>
                    <a:pt x="145" y="59"/>
                  </a:cubicBezTo>
                  <a:close/>
                </a:path>
              </a:pathLst>
            </a:custGeom>
            <a:solidFill>
              <a:srgbClr val="6698CB"/>
            </a:solidFill>
            <a:ln w="1588" cap="flat">
              <a:solidFill>
                <a:srgbClr val="6698CB"/>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557" name="Freeform 369">
              <a:extLst>
                <a:ext uri="{FF2B5EF4-FFF2-40B4-BE49-F238E27FC236}">
                  <a16:creationId xmlns:a16="http://schemas.microsoft.com/office/drawing/2014/main" id="{20F870E4-07FD-E94B-A263-9FF481E7FC1E}"/>
                </a:ext>
              </a:extLst>
            </p:cNvPr>
            <p:cNvSpPr>
              <a:spLocks/>
            </p:cNvSpPr>
            <p:nvPr/>
          </p:nvSpPr>
          <p:spPr bwMode="auto">
            <a:xfrm>
              <a:off x="7000875" y="2955974"/>
              <a:ext cx="333375" cy="301625"/>
            </a:xfrm>
            <a:custGeom>
              <a:avLst/>
              <a:gdLst>
                <a:gd name="T0" fmla="*/ 140 w 151"/>
                <a:gd name="T1" fmla="*/ 7 h 136"/>
                <a:gd name="T2" fmla="*/ 129 w 151"/>
                <a:gd name="T3" fmla="*/ 1 h 136"/>
                <a:gd name="T4" fmla="*/ 118 w 151"/>
                <a:gd name="T5" fmla="*/ 2 h 136"/>
                <a:gd name="T6" fmla="*/ 101 w 151"/>
                <a:gd name="T7" fmla="*/ 8 h 136"/>
                <a:gd name="T8" fmla="*/ 98 w 151"/>
                <a:gd name="T9" fmla="*/ 13 h 136"/>
                <a:gd name="T10" fmla="*/ 95 w 151"/>
                <a:gd name="T11" fmla="*/ 25 h 136"/>
                <a:gd name="T12" fmla="*/ 84 w 151"/>
                <a:gd name="T13" fmla="*/ 32 h 136"/>
                <a:gd name="T14" fmla="*/ 81 w 151"/>
                <a:gd name="T15" fmla="*/ 41 h 136"/>
                <a:gd name="T16" fmla="*/ 74 w 151"/>
                <a:gd name="T17" fmla="*/ 55 h 136"/>
                <a:gd name="T18" fmla="*/ 58 w 151"/>
                <a:gd name="T19" fmla="*/ 60 h 136"/>
                <a:gd name="T20" fmla="*/ 51 w 151"/>
                <a:gd name="T21" fmla="*/ 74 h 136"/>
                <a:gd name="T22" fmla="*/ 0 w 151"/>
                <a:gd name="T23" fmla="*/ 77 h 136"/>
                <a:gd name="T24" fmla="*/ 14 w 151"/>
                <a:gd name="T25" fmla="*/ 89 h 136"/>
                <a:gd name="T26" fmla="*/ 21 w 151"/>
                <a:gd name="T27" fmla="*/ 106 h 136"/>
                <a:gd name="T28" fmla="*/ 6 w 151"/>
                <a:gd name="T29" fmla="*/ 118 h 136"/>
                <a:gd name="T30" fmla="*/ 24 w 151"/>
                <a:gd name="T31" fmla="*/ 119 h 136"/>
                <a:gd name="T32" fmla="*/ 45 w 151"/>
                <a:gd name="T33" fmla="*/ 118 h 136"/>
                <a:gd name="T34" fmla="*/ 57 w 151"/>
                <a:gd name="T35" fmla="*/ 125 h 136"/>
                <a:gd name="T36" fmla="*/ 67 w 151"/>
                <a:gd name="T37" fmla="*/ 135 h 136"/>
                <a:gd name="T38" fmla="*/ 69 w 151"/>
                <a:gd name="T39" fmla="*/ 135 h 136"/>
                <a:gd name="T40" fmla="*/ 86 w 151"/>
                <a:gd name="T41" fmla="*/ 129 h 136"/>
                <a:gd name="T42" fmla="*/ 89 w 151"/>
                <a:gd name="T43" fmla="*/ 119 h 136"/>
                <a:gd name="T44" fmla="*/ 80 w 151"/>
                <a:gd name="T45" fmla="*/ 103 h 136"/>
                <a:gd name="T46" fmla="*/ 93 w 151"/>
                <a:gd name="T47" fmla="*/ 95 h 136"/>
                <a:gd name="T48" fmla="*/ 105 w 151"/>
                <a:gd name="T49" fmla="*/ 88 h 136"/>
                <a:gd name="T50" fmla="*/ 116 w 151"/>
                <a:gd name="T51" fmla="*/ 74 h 136"/>
                <a:gd name="T52" fmla="*/ 125 w 151"/>
                <a:gd name="T53" fmla="*/ 64 h 136"/>
                <a:gd name="T54" fmla="*/ 132 w 151"/>
                <a:gd name="T55" fmla="*/ 51 h 136"/>
                <a:gd name="T56" fmla="*/ 122 w 151"/>
                <a:gd name="T57" fmla="*/ 38 h 136"/>
                <a:gd name="T58" fmla="*/ 125 w 151"/>
                <a:gd name="T59" fmla="*/ 24 h 136"/>
                <a:gd name="T60" fmla="*/ 148 w 151"/>
                <a:gd name="T61" fmla="*/ 23 h 136"/>
                <a:gd name="T62" fmla="*/ 144 w 151"/>
                <a:gd name="T63" fmla="*/ 1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1" h="136">
                  <a:moveTo>
                    <a:pt x="144" y="14"/>
                  </a:moveTo>
                  <a:cubicBezTo>
                    <a:pt x="140" y="12"/>
                    <a:pt x="140" y="8"/>
                    <a:pt x="140" y="7"/>
                  </a:cubicBezTo>
                  <a:cubicBezTo>
                    <a:pt x="140" y="6"/>
                    <a:pt x="135" y="3"/>
                    <a:pt x="131" y="0"/>
                  </a:cubicBezTo>
                  <a:cubicBezTo>
                    <a:pt x="131" y="0"/>
                    <a:pt x="130" y="0"/>
                    <a:pt x="129" y="1"/>
                  </a:cubicBezTo>
                  <a:cubicBezTo>
                    <a:pt x="128" y="0"/>
                    <a:pt x="128" y="0"/>
                    <a:pt x="127" y="0"/>
                  </a:cubicBezTo>
                  <a:cubicBezTo>
                    <a:pt x="124" y="2"/>
                    <a:pt x="120" y="3"/>
                    <a:pt x="118" y="2"/>
                  </a:cubicBezTo>
                  <a:cubicBezTo>
                    <a:pt x="115" y="1"/>
                    <a:pt x="109" y="3"/>
                    <a:pt x="105" y="6"/>
                  </a:cubicBezTo>
                  <a:cubicBezTo>
                    <a:pt x="104" y="7"/>
                    <a:pt x="102" y="7"/>
                    <a:pt x="101" y="8"/>
                  </a:cubicBezTo>
                  <a:cubicBezTo>
                    <a:pt x="100" y="8"/>
                    <a:pt x="100" y="8"/>
                    <a:pt x="99" y="8"/>
                  </a:cubicBezTo>
                  <a:cubicBezTo>
                    <a:pt x="97" y="9"/>
                    <a:pt x="96" y="11"/>
                    <a:pt x="98" y="13"/>
                  </a:cubicBezTo>
                  <a:cubicBezTo>
                    <a:pt x="100" y="15"/>
                    <a:pt x="99" y="16"/>
                    <a:pt x="100" y="18"/>
                  </a:cubicBezTo>
                  <a:cubicBezTo>
                    <a:pt x="100" y="20"/>
                    <a:pt x="97" y="23"/>
                    <a:pt x="95" y="25"/>
                  </a:cubicBezTo>
                  <a:cubicBezTo>
                    <a:pt x="94" y="27"/>
                    <a:pt x="95" y="30"/>
                    <a:pt x="94" y="32"/>
                  </a:cubicBezTo>
                  <a:cubicBezTo>
                    <a:pt x="93" y="34"/>
                    <a:pt x="85" y="31"/>
                    <a:pt x="84" y="32"/>
                  </a:cubicBezTo>
                  <a:cubicBezTo>
                    <a:pt x="83" y="33"/>
                    <a:pt x="87" y="36"/>
                    <a:pt x="87" y="38"/>
                  </a:cubicBezTo>
                  <a:cubicBezTo>
                    <a:pt x="87" y="39"/>
                    <a:pt x="84" y="41"/>
                    <a:pt x="81" y="41"/>
                  </a:cubicBezTo>
                  <a:cubicBezTo>
                    <a:pt x="78" y="42"/>
                    <a:pt x="78" y="46"/>
                    <a:pt x="78" y="51"/>
                  </a:cubicBezTo>
                  <a:cubicBezTo>
                    <a:pt x="78" y="57"/>
                    <a:pt x="74" y="57"/>
                    <a:pt x="74" y="55"/>
                  </a:cubicBezTo>
                  <a:cubicBezTo>
                    <a:pt x="73" y="53"/>
                    <a:pt x="64" y="56"/>
                    <a:pt x="64" y="58"/>
                  </a:cubicBezTo>
                  <a:cubicBezTo>
                    <a:pt x="64" y="61"/>
                    <a:pt x="61" y="60"/>
                    <a:pt x="58" y="60"/>
                  </a:cubicBezTo>
                  <a:cubicBezTo>
                    <a:pt x="54" y="60"/>
                    <a:pt x="51" y="63"/>
                    <a:pt x="50" y="64"/>
                  </a:cubicBezTo>
                  <a:cubicBezTo>
                    <a:pt x="50" y="66"/>
                    <a:pt x="52" y="72"/>
                    <a:pt x="51" y="74"/>
                  </a:cubicBezTo>
                  <a:cubicBezTo>
                    <a:pt x="51" y="75"/>
                    <a:pt x="20" y="79"/>
                    <a:pt x="14" y="78"/>
                  </a:cubicBezTo>
                  <a:cubicBezTo>
                    <a:pt x="10" y="77"/>
                    <a:pt x="5" y="77"/>
                    <a:pt x="0" y="77"/>
                  </a:cubicBezTo>
                  <a:cubicBezTo>
                    <a:pt x="2" y="78"/>
                    <a:pt x="4" y="80"/>
                    <a:pt x="5" y="82"/>
                  </a:cubicBezTo>
                  <a:cubicBezTo>
                    <a:pt x="6" y="85"/>
                    <a:pt x="10" y="88"/>
                    <a:pt x="14" y="89"/>
                  </a:cubicBezTo>
                  <a:cubicBezTo>
                    <a:pt x="18" y="91"/>
                    <a:pt x="16" y="99"/>
                    <a:pt x="18" y="100"/>
                  </a:cubicBezTo>
                  <a:cubicBezTo>
                    <a:pt x="21" y="100"/>
                    <a:pt x="23" y="106"/>
                    <a:pt x="21" y="106"/>
                  </a:cubicBezTo>
                  <a:cubicBezTo>
                    <a:pt x="18" y="107"/>
                    <a:pt x="15" y="107"/>
                    <a:pt x="12" y="109"/>
                  </a:cubicBezTo>
                  <a:cubicBezTo>
                    <a:pt x="9" y="110"/>
                    <a:pt x="6" y="114"/>
                    <a:pt x="6" y="118"/>
                  </a:cubicBezTo>
                  <a:cubicBezTo>
                    <a:pt x="7" y="119"/>
                    <a:pt x="7" y="120"/>
                    <a:pt x="7" y="121"/>
                  </a:cubicBezTo>
                  <a:cubicBezTo>
                    <a:pt x="14" y="121"/>
                    <a:pt x="23" y="120"/>
                    <a:pt x="24" y="119"/>
                  </a:cubicBezTo>
                  <a:cubicBezTo>
                    <a:pt x="25" y="118"/>
                    <a:pt x="29" y="117"/>
                    <a:pt x="31" y="118"/>
                  </a:cubicBezTo>
                  <a:cubicBezTo>
                    <a:pt x="33" y="120"/>
                    <a:pt x="42" y="120"/>
                    <a:pt x="45" y="118"/>
                  </a:cubicBezTo>
                  <a:cubicBezTo>
                    <a:pt x="50" y="116"/>
                    <a:pt x="53" y="118"/>
                    <a:pt x="53" y="120"/>
                  </a:cubicBezTo>
                  <a:cubicBezTo>
                    <a:pt x="53" y="122"/>
                    <a:pt x="55" y="123"/>
                    <a:pt x="57" y="125"/>
                  </a:cubicBezTo>
                  <a:cubicBezTo>
                    <a:pt x="59" y="127"/>
                    <a:pt x="58" y="129"/>
                    <a:pt x="59" y="131"/>
                  </a:cubicBezTo>
                  <a:cubicBezTo>
                    <a:pt x="60" y="134"/>
                    <a:pt x="63" y="133"/>
                    <a:pt x="67" y="135"/>
                  </a:cubicBezTo>
                  <a:cubicBezTo>
                    <a:pt x="67" y="135"/>
                    <a:pt x="68" y="136"/>
                    <a:pt x="68" y="136"/>
                  </a:cubicBezTo>
                  <a:cubicBezTo>
                    <a:pt x="69" y="136"/>
                    <a:pt x="69" y="135"/>
                    <a:pt x="69" y="135"/>
                  </a:cubicBezTo>
                  <a:cubicBezTo>
                    <a:pt x="71" y="133"/>
                    <a:pt x="71" y="128"/>
                    <a:pt x="77" y="129"/>
                  </a:cubicBezTo>
                  <a:cubicBezTo>
                    <a:pt x="83" y="131"/>
                    <a:pt x="83" y="128"/>
                    <a:pt x="86" y="129"/>
                  </a:cubicBezTo>
                  <a:cubicBezTo>
                    <a:pt x="89" y="130"/>
                    <a:pt x="91" y="129"/>
                    <a:pt x="93" y="127"/>
                  </a:cubicBezTo>
                  <a:cubicBezTo>
                    <a:pt x="94" y="125"/>
                    <a:pt x="91" y="121"/>
                    <a:pt x="89" y="119"/>
                  </a:cubicBezTo>
                  <a:cubicBezTo>
                    <a:pt x="88" y="117"/>
                    <a:pt x="85" y="113"/>
                    <a:pt x="85" y="110"/>
                  </a:cubicBezTo>
                  <a:cubicBezTo>
                    <a:pt x="86" y="106"/>
                    <a:pt x="80" y="106"/>
                    <a:pt x="80" y="103"/>
                  </a:cubicBezTo>
                  <a:cubicBezTo>
                    <a:pt x="80" y="100"/>
                    <a:pt x="85" y="96"/>
                    <a:pt x="87" y="94"/>
                  </a:cubicBezTo>
                  <a:cubicBezTo>
                    <a:pt x="88" y="93"/>
                    <a:pt x="92" y="97"/>
                    <a:pt x="93" y="95"/>
                  </a:cubicBezTo>
                  <a:cubicBezTo>
                    <a:pt x="94" y="93"/>
                    <a:pt x="98" y="94"/>
                    <a:pt x="100" y="95"/>
                  </a:cubicBezTo>
                  <a:cubicBezTo>
                    <a:pt x="101" y="95"/>
                    <a:pt x="104" y="91"/>
                    <a:pt x="105" y="88"/>
                  </a:cubicBezTo>
                  <a:cubicBezTo>
                    <a:pt x="105" y="85"/>
                    <a:pt x="111" y="84"/>
                    <a:pt x="112" y="83"/>
                  </a:cubicBezTo>
                  <a:cubicBezTo>
                    <a:pt x="113" y="82"/>
                    <a:pt x="115" y="75"/>
                    <a:pt x="116" y="74"/>
                  </a:cubicBezTo>
                  <a:cubicBezTo>
                    <a:pt x="116" y="72"/>
                    <a:pt x="121" y="73"/>
                    <a:pt x="121" y="69"/>
                  </a:cubicBezTo>
                  <a:cubicBezTo>
                    <a:pt x="121" y="65"/>
                    <a:pt x="123" y="65"/>
                    <a:pt x="125" y="64"/>
                  </a:cubicBezTo>
                  <a:cubicBezTo>
                    <a:pt x="128" y="64"/>
                    <a:pt x="127" y="60"/>
                    <a:pt x="127" y="57"/>
                  </a:cubicBezTo>
                  <a:cubicBezTo>
                    <a:pt x="128" y="54"/>
                    <a:pt x="129" y="51"/>
                    <a:pt x="132" y="51"/>
                  </a:cubicBezTo>
                  <a:cubicBezTo>
                    <a:pt x="135" y="50"/>
                    <a:pt x="131" y="46"/>
                    <a:pt x="128" y="47"/>
                  </a:cubicBezTo>
                  <a:cubicBezTo>
                    <a:pt x="124" y="47"/>
                    <a:pt x="122" y="38"/>
                    <a:pt x="122" y="38"/>
                  </a:cubicBezTo>
                  <a:cubicBezTo>
                    <a:pt x="122" y="38"/>
                    <a:pt x="123" y="30"/>
                    <a:pt x="121" y="29"/>
                  </a:cubicBezTo>
                  <a:cubicBezTo>
                    <a:pt x="119" y="28"/>
                    <a:pt x="122" y="24"/>
                    <a:pt x="125" y="24"/>
                  </a:cubicBezTo>
                  <a:cubicBezTo>
                    <a:pt x="129" y="24"/>
                    <a:pt x="137" y="29"/>
                    <a:pt x="139" y="27"/>
                  </a:cubicBezTo>
                  <a:cubicBezTo>
                    <a:pt x="142" y="25"/>
                    <a:pt x="147" y="24"/>
                    <a:pt x="148" y="23"/>
                  </a:cubicBezTo>
                  <a:cubicBezTo>
                    <a:pt x="149" y="23"/>
                    <a:pt x="151" y="19"/>
                    <a:pt x="151" y="17"/>
                  </a:cubicBezTo>
                  <a:cubicBezTo>
                    <a:pt x="150" y="16"/>
                    <a:pt x="147" y="15"/>
                    <a:pt x="144" y="14"/>
                  </a:cubicBezTo>
                  <a:close/>
                </a:path>
              </a:pathLst>
            </a:custGeom>
            <a:solidFill>
              <a:srgbClr val="6698CB"/>
            </a:solidFill>
            <a:ln w="1588" cap="flat">
              <a:solidFill>
                <a:srgbClr val="6698CB"/>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sp>
          <p:nvSpPr>
            <p:cNvPr id="276" name="Freeform 251">
              <a:extLst>
                <a:ext uri="{FF2B5EF4-FFF2-40B4-BE49-F238E27FC236}">
                  <a16:creationId xmlns:a16="http://schemas.microsoft.com/office/drawing/2014/main" id="{53551A20-E8C1-BF44-AB17-DC2A111265F6}"/>
                </a:ext>
              </a:extLst>
            </p:cNvPr>
            <p:cNvSpPr>
              <a:spLocks/>
            </p:cNvSpPr>
            <p:nvPr/>
          </p:nvSpPr>
          <p:spPr bwMode="auto">
            <a:xfrm>
              <a:off x="6049963" y="2717849"/>
              <a:ext cx="109538" cy="95250"/>
            </a:xfrm>
            <a:custGeom>
              <a:avLst/>
              <a:gdLst>
                <a:gd name="T0" fmla="*/ 28 w 49"/>
                <a:gd name="T1" fmla="*/ 35 h 43"/>
                <a:gd name="T2" fmla="*/ 21 w 49"/>
                <a:gd name="T3" fmla="*/ 26 h 43"/>
                <a:gd name="T4" fmla="*/ 16 w 49"/>
                <a:gd name="T5" fmla="*/ 19 h 43"/>
                <a:gd name="T6" fmla="*/ 20 w 49"/>
                <a:gd name="T7" fmla="*/ 17 h 43"/>
                <a:gd name="T8" fmla="*/ 26 w 49"/>
                <a:gd name="T9" fmla="*/ 16 h 43"/>
                <a:gd name="T10" fmla="*/ 40 w 49"/>
                <a:gd name="T11" fmla="*/ 17 h 43"/>
                <a:gd name="T12" fmla="*/ 49 w 49"/>
                <a:gd name="T13" fmla="*/ 21 h 43"/>
                <a:gd name="T14" fmla="*/ 48 w 49"/>
                <a:gd name="T15" fmla="*/ 19 h 43"/>
                <a:gd name="T16" fmla="*/ 45 w 49"/>
                <a:gd name="T17" fmla="*/ 13 h 43"/>
                <a:gd name="T18" fmla="*/ 43 w 49"/>
                <a:gd name="T19" fmla="*/ 7 h 43"/>
                <a:gd name="T20" fmla="*/ 40 w 49"/>
                <a:gd name="T21" fmla="*/ 8 h 43"/>
                <a:gd name="T22" fmla="*/ 30 w 49"/>
                <a:gd name="T23" fmla="*/ 6 h 43"/>
                <a:gd name="T24" fmla="*/ 23 w 49"/>
                <a:gd name="T25" fmla="*/ 0 h 43"/>
                <a:gd name="T26" fmla="*/ 17 w 49"/>
                <a:gd name="T27" fmla="*/ 4 h 43"/>
                <a:gd name="T28" fmla="*/ 15 w 49"/>
                <a:gd name="T29" fmla="*/ 9 h 43"/>
                <a:gd name="T30" fmla="*/ 12 w 49"/>
                <a:gd name="T31" fmla="*/ 13 h 43"/>
                <a:gd name="T32" fmla="*/ 6 w 49"/>
                <a:gd name="T33" fmla="*/ 12 h 43"/>
                <a:gd name="T34" fmla="*/ 0 w 49"/>
                <a:gd name="T35" fmla="*/ 14 h 43"/>
                <a:gd name="T36" fmla="*/ 1 w 49"/>
                <a:gd name="T37" fmla="*/ 17 h 43"/>
                <a:gd name="T38" fmla="*/ 8 w 49"/>
                <a:gd name="T39" fmla="*/ 20 h 43"/>
                <a:gd name="T40" fmla="*/ 16 w 49"/>
                <a:gd name="T41" fmla="*/ 33 h 43"/>
                <a:gd name="T42" fmla="*/ 24 w 49"/>
                <a:gd name="T43" fmla="*/ 37 h 43"/>
                <a:gd name="T44" fmla="*/ 32 w 49"/>
                <a:gd name="T45" fmla="*/ 41 h 43"/>
                <a:gd name="T46" fmla="*/ 35 w 49"/>
                <a:gd name="T47" fmla="*/ 43 h 43"/>
                <a:gd name="T48" fmla="*/ 28 w 49"/>
                <a:gd name="T49" fmla="*/ 35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 h="43">
                  <a:moveTo>
                    <a:pt x="28" y="35"/>
                  </a:moveTo>
                  <a:cubicBezTo>
                    <a:pt x="28" y="33"/>
                    <a:pt x="21" y="29"/>
                    <a:pt x="21" y="26"/>
                  </a:cubicBezTo>
                  <a:cubicBezTo>
                    <a:pt x="21" y="23"/>
                    <a:pt x="17" y="21"/>
                    <a:pt x="16" y="19"/>
                  </a:cubicBezTo>
                  <a:cubicBezTo>
                    <a:pt x="16" y="17"/>
                    <a:pt x="19" y="15"/>
                    <a:pt x="20" y="17"/>
                  </a:cubicBezTo>
                  <a:cubicBezTo>
                    <a:pt x="22" y="18"/>
                    <a:pt x="24" y="15"/>
                    <a:pt x="26" y="16"/>
                  </a:cubicBezTo>
                  <a:cubicBezTo>
                    <a:pt x="28" y="16"/>
                    <a:pt x="40" y="17"/>
                    <a:pt x="40" y="17"/>
                  </a:cubicBezTo>
                  <a:cubicBezTo>
                    <a:pt x="40" y="17"/>
                    <a:pt x="44" y="18"/>
                    <a:pt x="49" y="21"/>
                  </a:cubicBezTo>
                  <a:cubicBezTo>
                    <a:pt x="48" y="20"/>
                    <a:pt x="48" y="20"/>
                    <a:pt x="48" y="19"/>
                  </a:cubicBezTo>
                  <a:cubicBezTo>
                    <a:pt x="47" y="17"/>
                    <a:pt x="48" y="14"/>
                    <a:pt x="45" y="13"/>
                  </a:cubicBezTo>
                  <a:cubicBezTo>
                    <a:pt x="44" y="12"/>
                    <a:pt x="43" y="10"/>
                    <a:pt x="43" y="7"/>
                  </a:cubicBezTo>
                  <a:cubicBezTo>
                    <a:pt x="41" y="8"/>
                    <a:pt x="40" y="8"/>
                    <a:pt x="40" y="8"/>
                  </a:cubicBezTo>
                  <a:cubicBezTo>
                    <a:pt x="37" y="9"/>
                    <a:pt x="32" y="8"/>
                    <a:pt x="30" y="6"/>
                  </a:cubicBezTo>
                  <a:cubicBezTo>
                    <a:pt x="29" y="4"/>
                    <a:pt x="25" y="2"/>
                    <a:pt x="23" y="0"/>
                  </a:cubicBezTo>
                  <a:cubicBezTo>
                    <a:pt x="22" y="1"/>
                    <a:pt x="19" y="4"/>
                    <a:pt x="17" y="4"/>
                  </a:cubicBezTo>
                  <a:cubicBezTo>
                    <a:pt x="16" y="4"/>
                    <a:pt x="17" y="9"/>
                    <a:pt x="15" y="9"/>
                  </a:cubicBezTo>
                  <a:cubicBezTo>
                    <a:pt x="13" y="9"/>
                    <a:pt x="12" y="11"/>
                    <a:pt x="12" y="13"/>
                  </a:cubicBezTo>
                  <a:cubicBezTo>
                    <a:pt x="11" y="14"/>
                    <a:pt x="8" y="12"/>
                    <a:pt x="6" y="12"/>
                  </a:cubicBezTo>
                  <a:cubicBezTo>
                    <a:pt x="5" y="13"/>
                    <a:pt x="2" y="13"/>
                    <a:pt x="0" y="14"/>
                  </a:cubicBezTo>
                  <a:cubicBezTo>
                    <a:pt x="0" y="15"/>
                    <a:pt x="0" y="17"/>
                    <a:pt x="1" y="17"/>
                  </a:cubicBezTo>
                  <a:cubicBezTo>
                    <a:pt x="4" y="17"/>
                    <a:pt x="8" y="17"/>
                    <a:pt x="8" y="20"/>
                  </a:cubicBezTo>
                  <a:cubicBezTo>
                    <a:pt x="8" y="24"/>
                    <a:pt x="14" y="31"/>
                    <a:pt x="16" y="33"/>
                  </a:cubicBezTo>
                  <a:cubicBezTo>
                    <a:pt x="19" y="36"/>
                    <a:pt x="23" y="35"/>
                    <a:pt x="24" y="37"/>
                  </a:cubicBezTo>
                  <a:cubicBezTo>
                    <a:pt x="24" y="39"/>
                    <a:pt x="28" y="41"/>
                    <a:pt x="32" y="41"/>
                  </a:cubicBezTo>
                  <a:cubicBezTo>
                    <a:pt x="33" y="41"/>
                    <a:pt x="34" y="42"/>
                    <a:pt x="35" y="43"/>
                  </a:cubicBezTo>
                  <a:cubicBezTo>
                    <a:pt x="33" y="39"/>
                    <a:pt x="28" y="36"/>
                    <a:pt x="28" y="35"/>
                  </a:cubicBezTo>
                  <a:close/>
                </a:path>
              </a:pathLst>
            </a:custGeom>
            <a:solidFill>
              <a:srgbClr val="6698CB"/>
            </a:solidFill>
            <a:ln w="1588" cap="flat">
              <a:solidFill>
                <a:srgbClr val="6698CB"/>
              </a:solidFill>
              <a:prstDash val="solid"/>
              <a:miter lim="800000"/>
              <a:headEnd/>
              <a:tailEnd/>
            </a:ln>
          </p:spPr>
          <p:txBody>
            <a:bodyPr vert="horz" wrap="square" lIns="91440" tIns="45720" rIns="91440" bIns="45720" numCol="1" anchor="t" anchorCtr="0" compatLnSpc="1">
              <a:prstTxWarp prst="textNoShape">
                <a:avLst/>
              </a:prstTxWarp>
            </a:bodyPr>
            <a:lstStyle/>
            <a:p>
              <a:endParaRPr lang="x-none"/>
            </a:p>
          </p:txBody>
        </p:sp>
      </p:grpSp>
      <p:sp>
        <p:nvSpPr>
          <p:cNvPr id="6" name="Date Placeholder 5">
            <a:extLst>
              <a:ext uri="{FF2B5EF4-FFF2-40B4-BE49-F238E27FC236}">
                <a16:creationId xmlns:a16="http://schemas.microsoft.com/office/drawing/2014/main" id="{C6D61BB8-71A5-CE03-C2B2-865A59BD5089}"/>
              </a:ext>
            </a:extLst>
          </p:cNvPr>
          <p:cNvSpPr>
            <a:spLocks noGrp="1"/>
          </p:cNvSpPr>
          <p:nvPr>
            <p:ph type="dt" sz="half" idx="10"/>
          </p:nvPr>
        </p:nvSpPr>
        <p:spPr/>
        <p:txBody>
          <a:bodyPr/>
          <a:lstStyle/>
          <a:p>
            <a:fld id="{7E724220-AD8A-45F9-9E52-A34AE144F2E9}" type="datetime1">
              <a:rPr lang="en-US" smtClean="0"/>
              <a:t>5/21/2023</a:t>
            </a:fld>
            <a:endParaRPr lang="fr-FR" dirty="0"/>
          </a:p>
        </p:txBody>
      </p:sp>
      <p:sp>
        <p:nvSpPr>
          <p:cNvPr id="14" name="Footer Placeholder 13">
            <a:extLst>
              <a:ext uri="{FF2B5EF4-FFF2-40B4-BE49-F238E27FC236}">
                <a16:creationId xmlns:a16="http://schemas.microsoft.com/office/drawing/2014/main" id="{AC32F73D-0CDE-2CC4-5230-1D5F7D931983}"/>
              </a:ext>
            </a:extLst>
          </p:cNvPr>
          <p:cNvSpPr>
            <a:spLocks noGrp="1"/>
          </p:cNvSpPr>
          <p:nvPr>
            <p:ph type="ftr" sz="quarter" idx="11"/>
          </p:nvPr>
        </p:nvSpPr>
        <p:spPr/>
        <p:txBody>
          <a:bodyPr/>
          <a:lstStyle/>
          <a:p>
            <a:r>
              <a:rPr lang="fr-FR" dirty="0" smtClean="0"/>
              <a:t>Daniel Schoerling</a:t>
            </a:r>
            <a:endParaRPr lang="fr-FR" dirty="0"/>
          </a:p>
        </p:txBody>
      </p:sp>
    </p:spTree>
    <p:extLst>
      <p:ext uri="{BB962C8B-B14F-4D97-AF65-F5344CB8AC3E}">
        <p14:creationId xmlns:p14="http://schemas.microsoft.com/office/powerpoint/2010/main" val="39404962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a:stretch>
            <a:fillRect/>
          </a:stretch>
        </p:blipFill>
        <p:spPr>
          <a:xfrm>
            <a:off x="1698579" y="1031969"/>
            <a:ext cx="8794842" cy="5218067"/>
          </a:xfrm>
          <a:prstGeom prst="rect">
            <a:avLst/>
          </a:prstGeom>
        </p:spPr>
      </p:pic>
      <p:sp>
        <p:nvSpPr>
          <p:cNvPr id="2" name="Title 1">
            <a:extLst>
              <a:ext uri="{FF2B5EF4-FFF2-40B4-BE49-F238E27FC236}">
                <a16:creationId xmlns:a16="http://schemas.microsoft.com/office/drawing/2014/main" id="{9641982B-3DCC-D149-98AC-E88B6F86CCD6}"/>
              </a:ext>
            </a:extLst>
          </p:cNvPr>
          <p:cNvSpPr>
            <a:spLocks noGrp="1"/>
          </p:cNvSpPr>
          <p:nvPr>
            <p:ph type="title"/>
          </p:nvPr>
        </p:nvSpPr>
        <p:spPr>
          <a:xfrm>
            <a:off x="407988" y="373593"/>
            <a:ext cx="11376025" cy="824886"/>
          </a:xfrm>
        </p:spPr>
        <p:txBody>
          <a:bodyPr/>
          <a:lstStyle/>
          <a:p>
            <a:r>
              <a:rPr lang="en-US"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Yearly Budget (contributions 2022)</a:t>
            </a:r>
          </a:p>
        </p:txBody>
      </p:sp>
      <p:sp>
        <p:nvSpPr>
          <p:cNvPr id="3" name="Date Placeholder 2">
            <a:extLst>
              <a:ext uri="{FF2B5EF4-FFF2-40B4-BE49-F238E27FC236}">
                <a16:creationId xmlns:a16="http://schemas.microsoft.com/office/drawing/2014/main" id="{72E7DE51-1DA6-3301-8B76-0698C8E7B019}"/>
              </a:ext>
            </a:extLst>
          </p:cNvPr>
          <p:cNvSpPr>
            <a:spLocks noGrp="1"/>
          </p:cNvSpPr>
          <p:nvPr>
            <p:ph type="dt" sz="half" idx="10"/>
          </p:nvPr>
        </p:nvSpPr>
        <p:spPr/>
        <p:txBody>
          <a:bodyPr/>
          <a:lstStyle/>
          <a:p>
            <a:fld id="{01BB06AD-15A2-4A5E-BF80-281BA5BA204C}" type="datetime1">
              <a:rPr lang="en-US" smtClean="0"/>
              <a:t>5/21/2023</a:t>
            </a:fld>
            <a:endParaRPr lang="en-US" dirty="0"/>
          </a:p>
        </p:txBody>
      </p:sp>
      <p:sp>
        <p:nvSpPr>
          <p:cNvPr id="4" name="Footer Placeholder 3">
            <a:extLst>
              <a:ext uri="{FF2B5EF4-FFF2-40B4-BE49-F238E27FC236}">
                <a16:creationId xmlns:a16="http://schemas.microsoft.com/office/drawing/2014/main" id="{A77160CA-3029-C90E-A3AE-0344647859C7}"/>
              </a:ext>
            </a:extLst>
          </p:cNvPr>
          <p:cNvSpPr>
            <a:spLocks noGrp="1"/>
          </p:cNvSpPr>
          <p:nvPr>
            <p:ph type="ftr" sz="quarter" idx="11"/>
          </p:nvPr>
        </p:nvSpPr>
        <p:spPr/>
        <p:txBody>
          <a:bodyPr/>
          <a:lstStyle/>
          <a:p>
            <a:r>
              <a:rPr lang="en-US" dirty="0" smtClean="0"/>
              <a:t>Daniel Schoerling</a:t>
            </a:r>
            <a:endParaRPr lang="en-US" dirty="0"/>
          </a:p>
        </p:txBody>
      </p:sp>
      <p:sp>
        <p:nvSpPr>
          <p:cNvPr id="5" name="Rectangle 4"/>
          <p:cNvSpPr/>
          <p:nvPr/>
        </p:nvSpPr>
        <p:spPr>
          <a:xfrm>
            <a:off x="6211957" y="3378670"/>
            <a:ext cx="4281464" cy="25841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9073899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7">
            <a:extLst>
              <a:ext uri="{FF2B5EF4-FFF2-40B4-BE49-F238E27FC236}">
                <a16:creationId xmlns:a16="http://schemas.microsoft.com/office/drawing/2014/main" id="{BCCB1E3B-03ED-C449-ADAA-784FFB69483B}"/>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t="26" b="26"/>
          <a:stretch>
            <a:fillRect/>
          </a:stretch>
        </p:blipFill>
        <p:spPr/>
      </p:pic>
      <p:sp>
        <p:nvSpPr>
          <p:cNvPr id="11" name="Rectangle 10">
            <a:extLst>
              <a:ext uri="{FF2B5EF4-FFF2-40B4-BE49-F238E27FC236}">
                <a16:creationId xmlns:a16="http://schemas.microsoft.com/office/drawing/2014/main" id="{295B38D7-4623-2E43-B529-4DA08ABA3630}"/>
              </a:ext>
            </a:extLst>
          </p:cNvPr>
          <p:cNvSpPr/>
          <p:nvPr/>
        </p:nvSpPr>
        <p:spPr>
          <a:xfrm>
            <a:off x="7890235" y="-41986"/>
            <a:ext cx="4301765" cy="6392838"/>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6004FA9A-FA80-7C44-BAFC-E8625210E62D}"/>
              </a:ext>
            </a:extLst>
          </p:cNvPr>
          <p:cNvSpPr>
            <a:spLocks noGrp="1"/>
          </p:cNvSpPr>
          <p:nvPr>
            <p:ph idx="1"/>
          </p:nvPr>
        </p:nvSpPr>
        <p:spPr>
          <a:xfrm>
            <a:off x="8075613" y="2468957"/>
            <a:ext cx="3708400" cy="2225593"/>
          </a:xfrm>
        </p:spPr>
        <p:txBody>
          <a:bodyPr/>
          <a:lstStyle/>
          <a:p>
            <a:pPr marL="436626" indent="-285750">
              <a:spcAft>
                <a:spcPts val="0"/>
              </a:spcAft>
              <a:buClr>
                <a:schemeClr val="bg1"/>
              </a:buClr>
              <a:defRPr/>
            </a:pPr>
            <a:r>
              <a:rPr lang="en-US" sz="1800" dirty="0">
                <a:effectLst>
                  <a:outerShdw sx="1000" sy="1000" algn="ctr" rotWithShape="0">
                    <a:schemeClr val="bg1"/>
                  </a:outerShdw>
                </a:effectLst>
                <a:latin typeface="+mj-lt"/>
              </a:rPr>
              <a:t>Recurrent supplies &amp; services</a:t>
            </a:r>
          </a:p>
          <a:p>
            <a:pPr marL="436626" indent="-285750">
              <a:spcAft>
                <a:spcPts val="0"/>
              </a:spcAft>
              <a:buClr>
                <a:schemeClr val="bg1"/>
              </a:buClr>
              <a:defRPr/>
            </a:pPr>
            <a:r>
              <a:rPr lang="en-US" altLang="en-US" sz="1800" dirty="0">
                <a:effectLst>
                  <a:outerShdw sx="1000" sy="1000" algn="ctr" rotWithShape="0">
                    <a:schemeClr val="bg1"/>
                  </a:outerShdw>
                </a:effectLst>
                <a:latin typeface="+mj-lt"/>
              </a:rPr>
              <a:t>Accelerator technologies required for consolidation projects and new developments</a:t>
            </a:r>
          </a:p>
        </p:txBody>
      </p:sp>
      <p:sp>
        <p:nvSpPr>
          <p:cNvPr id="12" name="Title 11">
            <a:extLst>
              <a:ext uri="{FF2B5EF4-FFF2-40B4-BE49-F238E27FC236}">
                <a16:creationId xmlns:a16="http://schemas.microsoft.com/office/drawing/2014/main" id="{1FE7AC45-7757-D94F-8968-BA6FC93692C7}"/>
              </a:ext>
            </a:extLst>
          </p:cNvPr>
          <p:cNvSpPr>
            <a:spLocks noGrp="1"/>
          </p:cNvSpPr>
          <p:nvPr>
            <p:ph type="title"/>
          </p:nvPr>
        </p:nvSpPr>
        <p:spPr>
          <a:xfrm>
            <a:off x="8075612" y="373593"/>
            <a:ext cx="3438144" cy="4663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What we buy</a:t>
            </a:r>
          </a:p>
        </p:txBody>
      </p:sp>
      <p:sp>
        <p:nvSpPr>
          <p:cNvPr id="2" name="Date Placeholder 1">
            <a:extLst>
              <a:ext uri="{FF2B5EF4-FFF2-40B4-BE49-F238E27FC236}">
                <a16:creationId xmlns:a16="http://schemas.microsoft.com/office/drawing/2014/main" id="{5EDB6368-A18F-3D23-195C-440363FB6C0A}"/>
              </a:ext>
            </a:extLst>
          </p:cNvPr>
          <p:cNvSpPr>
            <a:spLocks noGrp="1"/>
          </p:cNvSpPr>
          <p:nvPr>
            <p:ph type="dt" sz="half" idx="10"/>
          </p:nvPr>
        </p:nvSpPr>
        <p:spPr/>
        <p:txBody>
          <a:bodyPr/>
          <a:lstStyle/>
          <a:p>
            <a:fld id="{D11F8883-1A23-4260-BCBC-314DDC676426}" type="datetime1">
              <a:rPr lang="en-US" smtClean="0"/>
              <a:t>5/21/2023</a:t>
            </a:fld>
            <a:endParaRPr lang="en-US" dirty="0"/>
          </a:p>
        </p:txBody>
      </p:sp>
      <p:sp>
        <p:nvSpPr>
          <p:cNvPr id="4" name="Footer Placeholder 3">
            <a:extLst>
              <a:ext uri="{FF2B5EF4-FFF2-40B4-BE49-F238E27FC236}">
                <a16:creationId xmlns:a16="http://schemas.microsoft.com/office/drawing/2014/main" id="{84272BF1-55D5-C679-D47B-965922C801F4}"/>
              </a:ext>
            </a:extLst>
          </p:cNvPr>
          <p:cNvSpPr>
            <a:spLocks noGrp="1"/>
          </p:cNvSpPr>
          <p:nvPr>
            <p:ph type="ftr" sz="quarter" idx="11"/>
          </p:nvPr>
        </p:nvSpPr>
        <p:spPr/>
        <p:txBody>
          <a:bodyPr/>
          <a:lstStyle/>
          <a:p>
            <a:r>
              <a:rPr lang="en-US" dirty="0" smtClean="0"/>
              <a:t>Daniel Schoerling</a:t>
            </a:r>
            <a:endParaRPr lang="en-US" dirty="0"/>
          </a:p>
        </p:txBody>
      </p:sp>
    </p:spTree>
    <p:extLst>
      <p:ext uri="{BB962C8B-B14F-4D97-AF65-F5344CB8AC3E}">
        <p14:creationId xmlns:p14="http://schemas.microsoft.com/office/powerpoint/2010/main" val="5957478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11">
            <a:extLst>
              <a:ext uri="{FF2B5EF4-FFF2-40B4-BE49-F238E27FC236}">
                <a16:creationId xmlns:a16="http://schemas.microsoft.com/office/drawing/2014/main" id="{71A3D1EF-E5BA-D348-AFEC-D79946ACBEF1}"/>
              </a:ext>
            </a:extLst>
          </p:cNvPr>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a:xfrm>
            <a:off x="137884" y="79827"/>
            <a:ext cx="3744686" cy="1950845"/>
          </a:xfrm>
        </p:spPr>
      </p:pic>
      <p:sp>
        <p:nvSpPr>
          <p:cNvPr id="9" name="Rectangle 8">
            <a:extLst>
              <a:ext uri="{FF2B5EF4-FFF2-40B4-BE49-F238E27FC236}">
                <a16:creationId xmlns:a16="http://schemas.microsoft.com/office/drawing/2014/main" id="{FEFCC37A-3974-3F4D-821B-7EE7260498D6}"/>
              </a:ext>
            </a:extLst>
          </p:cNvPr>
          <p:cNvSpPr/>
          <p:nvPr/>
        </p:nvSpPr>
        <p:spPr>
          <a:xfrm>
            <a:off x="7932738" y="-18587"/>
            <a:ext cx="4259262" cy="6350851"/>
          </a:xfrm>
          <a:prstGeom prst="rect">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7998734" y="1166505"/>
            <a:ext cx="4106179" cy="5217963"/>
          </a:xfrm>
        </p:spPr>
        <p:txBody>
          <a:bodyPr/>
          <a:lstStyle/>
          <a:p>
            <a:pPr>
              <a:lnSpc>
                <a:spcPts val="2600"/>
              </a:lnSpc>
              <a:spcBef>
                <a:spcPts val="800"/>
              </a:spcBef>
              <a:spcAft>
                <a:spcPts val="0"/>
              </a:spcAft>
              <a:buFont typeface="Arial" charset="0"/>
              <a:buChar char="•"/>
            </a:pPr>
            <a:r>
              <a:rPr lang="en-US" altLang="en-US" sz="1600" dirty="0">
                <a:ea typeface="Calibri" charset="0"/>
                <a:cs typeface="Arial" panose="020B0604020202020204" pitchFamily="34" charset="0"/>
              </a:rPr>
              <a:t>Civil engineering</a:t>
            </a:r>
          </a:p>
          <a:p>
            <a:pPr>
              <a:lnSpc>
                <a:spcPts val="2600"/>
              </a:lnSpc>
              <a:spcBef>
                <a:spcPts val="800"/>
              </a:spcBef>
              <a:spcAft>
                <a:spcPts val="0"/>
              </a:spcAft>
              <a:buFont typeface="Arial" charset="0"/>
              <a:buChar char="•"/>
            </a:pPr>
            <a:r>
              <a:rPr lang="en-US" altLang="en-US" sz="1600" dirty="0">
                <a:ea typeface="Calibri" charset="0"/>
                <a:cs typeface="Arial" panose="020B0604020202020204" pitchFamily="34" charset="0"/>
              </a:rPr>
              <a:t>Cooling and ventilation</a:t>
            </a:r>
          </a:p>
          <a:p>
            <a:pPr>
              <a:lnSpc>
                <a:spcPts val="2600"/>
              </a:lnSpc>
              <a:spcBef>
                <a:spcPts val="800"/>
              </a:spcBef>
              <a:spcAft>
                <a:spcPts val="0"/>
              </a:spcAft>
              <a:buFont typeface="Arial" charset="0"/>
              <a:buChar char="•"/>
            </a:pPr>
            <a:r>
              <a:rPr lang="en-US" sz="1600" dirty="0"/>
              <a:t>Electrical engineering and magnets</a:t>
            </a:r>
          </a:p>
          <a:p>
            <a:pPr>
              <a:lnSpc>
                <a:spcPts val="2600"/>
              </a:lnSpc>
              <a:spcBef>
                <a:spcPts val="800"/>
              </a:spcBef>
              <a:spcAft>
                <a:spcPts val="0"/>
              </a:spcAft>
              <a:buFont typeface="Arial" charset="0"/>
              <a:buChar char="•"/>
            </a:pPr>
            <a:r>
              <a:rPr lang="en-US" altLang="en-US" sz="1600" dirty="0">
                <a:ea typeface="Calibri" charset="0"/>
                <a:cs typeface="Arial" panose="020B0604020202020204" pitchFamily="34" charset="0"/>
              </a:rPr>
              <a:t>Information Technology</a:t>
            </a:r>
          </a:p>
          <a:p>
            <a:pPr>
              <a:lnSpc>
                <a:spcPts val="2600"/>
              </a:lnSpc>
              <a:spcBef>
                <a:spcPts val="800"/>
              </a:spcBef>
              <a:spcAft>
                <a:spcPts val="0"/>
              </a:spcAft>
              <a:buFont typeface="Arial" charset="0"/>
              <a:buChar char="•"/>
            </a:pPr>
            <a:r>
              <a:rPr lang="en-US" altLang="en-US" sz="1600" dirty="0">
                <a:ea typeface="Calibri" charset="0"/>
                <a:cs typeface="Arial" panose="020B0604020202020204" pitchFamily="34" charset="0"/>
              </a:rPr>
              <a:t>Mechanical engineering and raw materials</a:t>
            </a:r>
          </a:p>
          <a:p>
            <a:pPr>
              <a:lnSpc>
                <a:spcPts val="2600"/>
              </a:lnSpc>
              <a:spcBef>
                <a:spcPts val="800"/>
              </a:spcBef>
              <a:spcAft>
                <a:spcPts val="0"/>
              </a:spcAft>
              <a:buFont typeface="Arial" charset="0"/>
              <a:buChar char="•"/>
            </a:pPr>
            <a:r>
              <a:rPr lang="fr-CH" altLang="en-US" sz="1600" dirty="0">
                <a:cs typeface="Arial" panose="020B0604020202020204" pitchFamily="34" charset="0"/>
              </a:rPr>
              <a:t>Electronics and </a:t>
            </a:r>
            <a:r>
              <a:rPr lang="fr-CH" altLang="en-US" sz="1600" dirty="0" err="1">
                <a:cs typeface="Arial" panose="020B0604020202020204" pitchFamily="34" charset="0"/>
              </a:rPr>
              <a:t>radiofrequency</a:t>
            </a:r>
            <a:endParaRPr lang="fr-CH" altLang="en-US" sz="1600" dirty="0">
              <a:cs typeface="Arial" panose="020B0604020202020204" pitchFamily="34" charset="0"/>
            </a:endParaRPr>
          </a:p>
          <a:p>
            <a:pPr marL="342900" lvl="1" indent="-342900">
              <a:lnSpc>
                <a:spcPts val="2600"/>
              </a:lnSpc>
              <a:spcBef>
                <a:spcPts val="800"/>
              </a:spcBef>
              <a:spcAft>
                <a:spcPts val="0"/>
              </a:spcAft>
              <a:buFont typeface="Arial" charset="0"/>
              <a:buChar char="•"/>
            </a:pPr>
            <a:r>
              <a:rPr lang="en-US" altLang="en-US" sz="1600" b="1" dirty="0">
                <a:ea typeface="Calibri" charset="0"/>
                <a:cs typeface="Arial" panose="020B0604020202020204" pitchFamily="34" charset="0"/>
              </a:rPr>
              <a:t>Cryogenic and vacuum equipment</a:t>
            </a:r>
          </a:p>
          <a:p>
            <a:pPr marL="342900" lvl="1" indent="-342900">
              <a:lnSpc>
                <a:spcPts val="2600"/>
              </a:lnSpc>
              <a:spcBef>
                <a:spcPts val="800"/>
              </a:spcBef>
              <a:spcAft>
                <a:spcPts val="0"/>
              </a:spcAft>
              <a:buFont typeface="Arial" charset="0"/>
              <a:buChar char="•"/>
            </a:pPr>
            <a:r>
              <a:rPr lang="en-US" altLang="en-US" sz="1600" b="1" dirty="0">
                <a:ea typeface="Calibri" charset="0"/>
                <a:cs typeface="Arial" panose="020B0604020202020204" pitchFamily="34" charset="0"/>
              </a:rPr>
              <a:t>Health and safety equipment, </a:t>
            </a:r>
          </a:p>
          <a:p>
            <a:pPr marL="342900" lvl="1" indent="-342900">
              <a:lnSpc>
                <a:spcPts val="2600"/>
              </a:lnSpc>
              <a:spcBef>
                <a:spcPts val="800"/>
              </a:spcBef>
              <a:spcAft>
                <a:spcPts val="0"/>
              </a:spcAft>
              <a:buFont typeface="Arial" charset="0"/>
              <a:buChar char="•"/>
            </a:pPr>
            <a:r>
              <a:rPr lang="en-US" altLang="en-US" sz="1600" b="1" dirty="0">
                <a:ea typeface="Calibri" charset="0"/>
                <a:cs typeface="Arial" panose="020B0604020202020204" pitchFamily="34" charset="0"/>
              </a:rPr>
              <a:t>Transport and handling equipment</a:t>
            </a:r>
          </a:p>
          <a:p>
            <a:pPr marL="342900" lvl="1" indent="-342900">
              <a:lnSpc>
                <a:spcPts val="2600"/>
              </a:lnSpc>
              <a:spcBef>
                <a:spcPts val="800"/>
              </a:spcBef>
              <a:spcAft>
                <a:spcPts val="0"/>
              </a:spcAft>
              <a:buFont typeface="Arial" charset="0"/>
              <a:buChar char="•"/>
            </a:pPr>
            <a:r>
              <a:rPr lang="en-US" altLang="en-US" sz="1600" b="1" dirty="0">
                <a:ea typeface="Calibri" charset="0"/>
                <a:cs typeface="Arial" panose="020B0604020202020204" pitchFamily="34" charset="0"/>
              </a:rPr>
              <a:t>Office supply, furniture</a:t>
            </a:r>
          </a:p>
          <a:p>
            <a:pPr marL="342900" lvl="1" indent="-342900">
              <a:lnSpc>
                <a:spcPts val="2600"/>
              </a:lnSpc>
              <a:spcBef>
                <a:spcPts val="800"/>
              </a:spcBef>
              <a:spcAft>
                <a:spcPts val="0"/>
              </a:spcAft>
              <a:buFont typeface="Arial" charset="0"/>
              <a:buChar char="•"/>
            </a:pPr>
            <a:r>
              <a:rPr lang="en-US" altLang="en-US" sz="1600" b="1" dirty="0">
                <a:ea typeface="Calibri" charset="0"/>
                <a:cs typeface="Arial" panose="020B0604020202020204" pitchFamily="34" charset="0"/>
              </a:rPr>
              <a:t>Industrial services on the CERN site</a:t>
            </a:r>
          </a:p>
          <a:p>
            <a:pPr>
              <a:lnSpc>
                <a:spcPts val="2600"/>
              </a:lnSpc>
              <a:spcBef>
                <a:spcPts val="800"/>
              </a:spcBef>
              <a:spcAft>
                <a:spcPts val="0"/>
              </a:spcAft>
              <a:buFont typeface="Arial" charset="0"/>
              <a:buChar char="•"/>
            </a:pPr>
            <a:endParaRPr lang="fr-CH" altLang="en-US" dirty="0">
              <a:cs typeface="Arial" panose="020B0604020202020204" pitchFamily="34" charset="0"/>
            </a:endParaRPr>
          </a:p>
          <a:p>
            <a:pPr>
              <a:lnSpc>
                <a:spcPts val="2600"/>
              </a:lnSpc>
              <a:spcBef>
                <a:spcPts val="800"/>
              </a:spcBef>
              <a:spcAft>
                <a:spcPts val="0"/>
              </a:spcAft>
              <a:buFont typeface="Arial" charset="0"/>
              <a:buChar char="•"/>
            </a:pPr>
            <a:endParaRPr lang="en-US" altLang="en-US" dirty="0">
              <a:ea typeface="Calibri" charset="0"/>
              <a:cs typeface="Arial" panose="020B0604020202020204" pitchFamily="34" charset="0"/>
            </a:endParaRPr>
          </a:p>
          <a:p>
            <a:pPr>
              <a:lnSpc>
                <a:spcPts val="2600"/>
              </a:lnSpc>
              <a:spcBef>
                <a:spcPts val="800"/>
              </a:spcBef>
              <a:spcAft>
                <a:spcPts val="0"/>
              </a:spcAft>
              <a:buFont typeface="Arial" charset="0"/>
              <a:buChar char="•"/>
            </a:pPr>
            <a:endParaRPr lang="en-US" dirty="0"/>
          </a:p>
          <a:p>
            <a:pPr>
              <a:lnSpc>
                <a:spcPts val="2600"/>
              </a:lnSpc>
              <a:spcBef>
                <a:spcPts val="800"/>
              </a:spcBef>
              <a:spcAft>
                <a:spcPts val="0"/>
              </a:spcAft>
              <a:buFont typeface="Arial" charset="0"/>
              <a:buChar char="•"/>
            </a:pPr>
            <a:endParaRPr lang="en-US" altLang="en-US" dirty="0">
              <a:ea typeface="Calibri" charset="0"/>
              <a:cs typeface="Arial" panose="020B0604020202020204" pitchFamily="34" charset="0"/>
            </a:endParaRPr>
          </a:p>
          <a:p>
            <a:pPr>
              <a:lnSpc>
                <a:spcPts val="2600"/>
              </a:lnSpc>
              <a:spcBef>
                <a:spcPts val="800"/>
              </a:spcBef>
              <a:spcAft>
                <a:spcPts val="0"/>
              </a:spcAft>
              <a:buFont typeface="Arial" charset="0"/>
              <a:buChar char="•"/>
            </a:pPr>
            <a:endParaRPr lang="en-US" altLang="en-US" dirty="0">
              <a:ea typeface="Calibri" charset="0"/>
              <a:cs typeface="Arial" panose="020B0604020202020204" pitchFamily="34" charset="0"/>
            </a:endParaRPr>
          </a:p>
          <a:p>
            <a:pPr>
              <a:lnSpc>
                <a:spcPts val="2600"/>
              </a:lnSpc>
              <a:spcBef>
                <a:spcPts val="800"/>
              </a:spcBef>
              <a:spcAft>
                <a:spcPts val="0"/>
              </a:spcAft>
              <a:buFont typeface="Arial" charset="0"/>
              <a:buChar char="•"/>
            </a:pPr>
            <a:endParaRPr lang="en-US" altLang="en-US" dirty="0">
              <a:ea typeface="Calibri" charset="0"/>
              <a:cs typeface="Arial" panose="020B0604020202020204" pitchFamily="34" charset="0"/>
            </a:endParaRPr>
          </a:p>
          <a:p>
            <a:pPr>
              <a:lnSpc>
                <a:spcPts val="2600"/>
              </a:lnSpc>
              <a:spcBef>
                <a:spcPts val="800"/>
              </a:spcBef>
              <a:spcAft>
                <a:spcPts val="0"/>
              </a:spcAft>
            </a:pPr>
            <a:endParaRPr lang="en-US" dirty="0"/>
          </a:p>
        </p:txBody>
      </p:sp>
      <p:sp>
        <p:nvSpPr>
          <p:cNvPr id="13" name="Title 11">
            <a:extLst>
              <a:ext uri="{FF2B5EF4-FFF2-40B4-BE49-F238E27FC236}">
                <a16:creationId xmlns:a16="http://schemas.microsoft.com/office/drawing/2014/main" id="{D76A4B19-E20C-441C-9EF9-F97448AF6983}"/>
              </a:ext>
            </a:extLst>
          </p:cNvPr>
          <p:cNvSpPr txBox="1">
            <a:spLocks/>
          </p:cNvSpPr>
          <p:nvPr/>
        </p:nvSpPr>
        <p:spPr>
          <a:xfrm>
            <a:off x="8075612" y="373593"/>
            <a:ext cx="3438144" cy="466344"/>
          </a:xfrm>
          <a:prstGeom prst="rect">
            <a:avLst/>
          </a:prstGeom>
          <a:noFill/>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400" rtl="0" eaLnBrk="1" latinLnBrk="0" hangingPunct="1">
              <a:lnSpc>
                <a:spcPct val="90000"/>
              </a:lnSpc>
              <a:spcBef>
                <a:spcPct val="0"/>
              </a:spcBef>
              <a:buNone/>
              <a:defRPr sz="3600" b="1" kern="1200">
                <a:solidFill>
                  <a:schemeClr val="bg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en-US"/>
              <a:t>What we buy</a:t>
            </a:r>
            <a:endParaRPr lang="en-US" dirty="0"/>
          </a:p>
        </p:txBody>
      </p:sp>
      <p:pic>
        <p:nvPicPr>
          <p:cNvPr id="10" name="Picture Placeholder 10">
            <a:extLst>
              <a:ext uri="{FF2B5EF4-FFF2-40B4-BE49-F238E27FC236}">
                <a16:creationId xmlns:a16="http://schemas.microsoft.com/office/drawing/2014/main" id="{B4C0E200-0DEE-6542-9B63-A9D142BC75BF}"/>
              </a:ext>
            </a:extLst>
          </p:cNvPr>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137884" y="2191659"/>
            <a:ext cx="3744686" cy="1950845"/>
          </a:xfrm>
          <a:prstGeom prst="rect">
            <a:avLst/>
          </a:prstGeom>
          <a:pattFill prst="lgCheck">
            <a:fgClr>
              <a:schemeClr val="accent4"/>
            </a:fgClr>
            <a:bgClr>
              <a:schemeClr val="bg1"/>
            </a:bgClr>
          </a:pattFill>
        </p:spPr>
      </p:pic>
      <p:pic>
        <p:nvPicPr>
          <p:cNvPr id="11" name="Picture 10">
            <a:extLst>
              <a:ext uri="{FF2B5EF4-FFF2-40B4-BE49-F238E27FC236}">
                <a16:creationId xmlns:a16="http://schemas.microsoft.com/office/drawing/2014/main" id="{BD5D41DC-FD78-E343-A6E7-27A46128083E}"/>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3999368" y="80066"/>
            <a:ext cx="3744686" cy="1950618"/>
          </a:xfrm>
          <a:prstGeom prst="rect">
            <a:avLst/>
          </a:prstGeom>
        </p:spPr>
      </p:pic>
      <p:pic>
        <p:nvPicPr>
          <p:cNvPr id="14" name="Picture 13">
            <a:extLst>
              <a:ext uri="{FF2B5EF4-FFF2-40B4-BE49-F238E27FC236}">
                <a16:creationId xmlns:a16="http://schemas.microsoft.com/office/drawing/2014/main" id="{3024C9B6-F1A1-4F4B-8D4A-D2693404DBE5}"/>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b="-1"/>
          <a:stretch/>
        </p:blipFill>
        <p:spPr>
          <a:xfrm>
            <a:off x="3959112" y="2187095"/>
            <a:ext cx="3784942" cy="1968799"/>
          </a:xfrm>
          <a:prstGeom prst="rect">
            <a:avLst/>
          </a:prstGeom>
        </p:spPr>
      </p:pic>
      <p:pic>
        <p:nvPicPr>
          <p:cNvPr id="15" name="Picture Placeholder 10">
            <a:extLst>
              <a:ext uri="{FF2B5EF4-FFF2-40B4-BE49-F238E27FC236}">
                <a16:creationId xmlns:a16="http://schemas.microsoft.com/office/drawing/2014/main" id="{95DBACEC-2B80-1145-B373-6E0C205E19D7}"/>
              </a:ext>
            </a:extLst>
          </p:cNvPr>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a:xfrm>
            <a:off x="137884" y="4297471"/>
            <a:ext cx="3744686" cy="1950845"/>
          </a:xfrm>
          <a:prstGeom prst="rect">
            <a:avLst/>
          </a:prstGeom>
          <a:pattFill prst="lgCheck">
            <a:fgClr>
              <a:schemeClr val="accent4"/>
            </a:fgClr>
            <a:bgClr>
              <a:schemeClr val="bg1"/>
            </a:bgClr>
          </a:pattFill>
        </p:spPr>
      </p:pic>
      <p:pic>
        <p:nvPicPr>
          <p:cNvPr id="16" name="Picture 15">
            <a:extLst>
              <a:ext uri="{FF2B5EF4-FFF2-40B4-BE49-F238E27FC236}">
                <a16:creationId xmlns:a16="http://schemas.microsoft.com/office/drawing/2014/main" id="{879A0CA9-5136-1941-B63B-A575C2952C5A}"/>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r="-1280"/>
          <a:stretch/>
        </p:blipFill>
        <p:spPr>
          <a:xfrm>
            <a:off x="3959112" y="4297471"/>
            <a:ext cx="3784942" cy="1944979"/>
          </a:xfrm>
          <a:prstGeom prst="rect">
            <a:avLst/>
          </a:prstGeom>
        </p:spPr>
      </p:pic>
      <p:sp>
        <p:nvSpPr>
          <p:cNvPr id="2" name="Date Placeholder 1">
            <a:extLst>
              <a:ext uri="{FF2B5EF4-FFF2-40B4-BE49-F238E27FC236}">
                <a16:creationId xmlns:a16="http://schemas.microsoft.com/office/drawing/2014/main" id="{087850D8-B205-0DCD-6B67-AE0C883DB946}"/>
              </a:ext>
            </a:extLst>
          </p:cNvPr>
          <p:cNvSpPr>
            <a:spLocks noGrp="1"/>
          </p:cNvSpPr>
          <p:nvPr>
            <p:ph type="dt" sz="half" idx="10"/>
          </p:nvPr>
        </p:nvSpPr>
        <p:spPr/>
        <p:txBody>
          <a:bodyPr/>
          <a:lstStyle/>
          <a:p>
            <a:fld id="{9C3741F3-43E7-4D2E-B471-1751E4442B90}" type="datetime1">
              <a:rPr lang="en-US" smtClean="0"/>
              <a:t>5/21/2023</a:t>
            </a:fld>
            <a:endParaRPr lang="en-US" dirty="0"/>
          </a:p>
        </p:txBody>
      </p:sp>
      <p:sp>
        <p:nvSpPr>
          <p:cNvPr id="4" name="Footer Placeholder 3">
            <a:extLst>
              <a:ext uri="{FF2B5EF4-FFF2-40B4-BE49-F238E27FC236}">
                <a16:creationId xmlns:a16="http://schemas.microsoft.com/office/drawing/2014/main" id="{03D056E9-EB81-5457-F179-6176A756A5CE}"/>
              </a:ext>
            </a:extLst>
          </p:cNvPr>
          <p:cNvSpPr>
            <a:spLocks noGrp="1"/>
          </p:cNvSpPr>
          <p:nvPr>
            <p:ph type="ftr" sz="quarter" idx="11"/>
          </p:nvPr>
        </p:nvSpPr>
        <p:spPr/>
        <p:txBody>
          <a:bodyPr/>
          <a:lstStyle/>
          <a:p>
            <a:r>
              <a:rPr lang="en-US" dirty="0" smtClean="0"/>
              <a:t>Daniel Schoerling</a:t>
            </a:r>
            <a:endParaRPr lang="en-US" dirty="0"/>
          </a:p>
        </p:txBody>
      </p:sp>
    </p:spTree>
    <p:extLst>
      <p:ext uri="{BB962C8B-B14F-4D97-AF65-F5344CB8AC3E}">
        <p14:creationId xmlns:p14="http://schemas.microsoft.com/office/powerpoint/2010/main" val="124765580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7CCAF69-69A7-4644-93CA-917F0008C1CD}"/>
              </a:ext>
            </a:extLst>
          </p:cNvPr>
          <p:cNvSpPr>
            <a:spLocks noGrp="1"/>
          </p:cNvSpPr>
          <p:nvPr>
            <p:ph type="title"/>
          </p:nvPr>
        </p:nvSpPr>
        <p:spPr>
          <a:xfrm>
            <a:off x="407988" y="383118"/>
            <a:ext cx="11376025" cy="1065742"/>
          </a:xfrm>
        </p:spPr>
        <p:txBody>
          <a:bodyPr/>
          <a:lstStyle/>
          <a:p>
            <a:r>
              <a:rPr lang="en-US" sz="4000" dirty="0">
                <a:solidFill>
                  <a:schemeClr val="tx1">
                    <a:lumMod val="60000"/>
                    <a:lumOff val="40000"/>
                  </a:schemeClr>
                </a:solidFill>
                <a:effectLst>
                  <a:outerShdw blurRad="38100" dist="38100" dir="2700000" algn="tl">
                    <a:srgbClr val="000000">
                      <a:alpha val="43137"/>
                    </a:srgbClr>
                  </a:outerShdw>
                </a:effectLst>
                <a:latin typeface="Arial" panose="020B0604020202020204" pitchFamily="34" charset="0"/>
              </a:rPr>
              <a:t>Procurement Expenditure</a:t>
            </a:r>
          </a:p>
        </p:txBody>
      </p:sp>
      <p:graphicFrame>
        <p:nvGraphicFramePr>
          <p:cNvPr id="8" name="Chart 7"/>
          <p:cNvGraphicFramePr>
            <a:graphicFrameLocks/>
          </p:cNvGraphicFramePr>
          <p:nvPr>
            <p:extLst>
              <p:ext uri="{D42A27DB-BD31-4B8C-83A1-F6EECF244321}">
                <p14:modId xmlns:p14="http://schemas.microsoft.com/office/powerpoint/2010/main" val="1052546969"/>
              </p:ext>
            </p:extLst>
          </p:nvPr>
        </p:nvGraphicFramePr>
        <p:xfrm>
          <a:off x="1302843" y="1088299"/>
          <a:ext cx="9591393" cy="5160100"/>
        </p:xfrm>
        <a:graphic>
          <a:graphicData uri="http://schemas.openxmlformats.org/drawingml/2006/chart">
            <c:chart xmlns:c="http://schemas.openxmlformats.org/drawingml/2006/chart" xmlns:r="http://schemas.openxmlformats.org/officeDocument/2006/relationships" r:id="rId2"/>
          </a:graphicData>
        </a:graphic>
      </p:graphicFrame>
      <p:sp>
        <p:nvSpPr>
          <p:cNvPr id="2" name="Date Placeholder 1">
            <a:extLst>
              <a:ext uri="{FF2B5EF4-FFF2-40B4-BE49-F238E27FC236}">
                <a16:creationId xmlns:a16="http://schemas.microsoft.com/office/drawing/2014/main" id="{47707519-E7C3-4E18-1C6D-E9575C7B4EF4}"/>
              </a:ext>
            </a:extLst>
          </p:cNvPr>
          <p:cNvSpPr>
            <a:spLocks noGrp="1"/>
          </p:cNvSpPr>
          <p:nvPr>
            <p:ph type="dt" sz="half" idx="10"/>
          </p:nvPr>
        </p:nvSpPr>
        <p:spPr/>
        <p:txBody>
          <a:bodyPr/>
          <a:lstStyle/>
          <a:p>
            <a:fld id="{4FC76684-F948-4212-8633-0EA54591E69E}" type="datetime1">
              <a:rPr lang="en-US" smtClean="0"/>
              <a:t>5/21/2023</a:t>
            </a:fld>
            <a:endParaRPr lang="en-US" dirty="0"/>
          </a:p>
        </p:txBody>
      </p:sp>
      <p:sp>
        <p:nvSpPr>
          <p:cNvPr id="4" name="Footer Placeholder 3">
            <a:extLst>
              <a:ext uri="{FF2B5EF4-FFF2-40B4-BE49-F238E27FC236}">
                <a16:creationId xmlns:a16="http://schemas.microsoft.com/office/drawing/2014/main" id="{8F1A24D0-5EF0-B239-F958-BBEB2F108B80}"/>
              </a:ext>
            </a:extLst>
          </p:cNvPr>
          <p:cNvSpPr>
            <a:spLocks noGrp="1"/>
          </p:cNvSpPr>
          <p:nvPr>
            <p:ph type="ftr" sz="quarter" idx="11"/>
          </p:nvPr>
        </p:nvSpPr>
        <p:spPr/>
        <p:txBody>
          <a:bodyPr/>
          <a:lstStyle/>
          <a:p>
            <a:r>
              <a:rPr lang="en-US" dirty="0" smtClean="0"/>
              <a:t>Daniel Schoerling</a:t>
            </a:r>
            <a:endParaRPr lang="en-US" dirty="0"/>
          </a:p>
        </p:txBody>
      </p:sp>
    </p:spTree>
    <p:extLst>
      <p:ext uri="{BB962C8B-B14F-4D97-AF65-F5344CB8AC3E}">
        <p14:creationId xmlns:p14="http://schemas.microsoft.com/office/powerpoint/2010/main" val="15342028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ERN template colours">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6B9175FA-95AF-4748-B55B-BA10A2ACB7A4}" vid="{E766DD8D-3356-3846-8F49-E86FB20DA7C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CERN template colours">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themeOverride>
</file>

<file path=ppt/theme/themeOverride3.xml><?xml version="1.0" encoding="utf-8"?>
<a:themeOverride xmlns:a="http://schemas.openxmlformats.org/drawingml/2006/main">
  <a:clrScheme name="CERN template colours">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themeOverride>
</file>

<file path=ppt/theme/themeOverride4.xml><?xml version="1.0" encoding="utf-8"?>
<a:themeOverride xmlns:a="http://schemas.openxmlformats.org/drawingml/2006/main">
  <a:clrScheme name="CERN template colours">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themeOverride>
</file>

<file path=ppt/theme/themeOverride5.xml><?xml version="1.0" encoding="utf-8"?>
<a:themeOverride xmlns:a="http://schemas.openxmlformats.org/drawingml/2006/main">
  <a:clrScheme name="CERN template colours">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9A1F4FE2F4172447BC6BF3DED9C81530" ma:contentTypeVersion="11" ma:contentTypeDescription="Create a new document." ma:contentTypeScope="" ma:versionID="60a2e11f708bad8264ab015e882d8d86">
  <xsd:schema xmlns:xsd="http://www.w3.org/2001/XMLSchema" xmlns:xs="http://www.w3.org/2001/XMLSchema" xmlns:p="http://schemas.microsoft.com/office/2006/metadata/properties" xmlns:ns3="7711b265-0409-466d-ab96-e8f726e62d93" xmlns:ns4="850c376b-1aac-4ec0-adcf-4224293d5934" targetNamespace="http://schemas.microsoft.com/office/2006/metadata/properties" ma:root="true" ma:fieldsID="98906e67102b65541e72bab9d1ab89a0" ns3:_="" ns4:_="">
    <xsd:import namespace="7711b265-0409-466d-ab96-e8f726e62d93"/>
    <xsd:import namespace="850c376b-1aac-4ec0-adcf-4224293d5934"/>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Location" minOccurs="0"/>
                <xsd:element ref="ns4:SharedWithUsers" minOccurs="0"/>
                <xsd:element ref="ns4:SharedWithDetails" minOccurs="0"/>
                <xsd:element ref="ns4:SharingHintHash" minOccurs="0"/>
                <xsd:element ref="ns3:MediaServiceGenerationTime" minOccurs="0"/>
                <xsd:element ref="ns3:MediaServiceEventHashCode"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711b265-0409-466d-ab96-e8f726e62d9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50c376b-1aac-4ec0-adcf-4224293d5934"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SharingHintHash" ma:index="15"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35EF5ED-8550-457C-B27E-6B948D0D2840}">
  <ds:schemaRefs>
    <ds:schemaRef ds:uri="http://schemas.microsoft.com/sharepoint/v3/contenttype/forms"/>
  </ds:schemaRefs>
</ds:datastoreItem>
</file>

<file path=customXml/itemProps2.xml><?xml version="1.0" encoding="utf-8"?>
<ds:datastoreItem xmlns:ds="http://schemas.openxmlformats.org/officeDocument/2006/customXml" ds:itemID="{EA52B2B5-D8D4-4E43-83D3-1C719385551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711b265-0409-466d-ab96-e8f726e62d93"/>
    <ds:schemaRef ds:uri="850c376b-1aac-4ec0-adcf-4224293d593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ECFFA68-9535-4A73-9537-96DF82D2D29C}">
  <ds:schemaRefs>
    <ds:schemaRef ds:uri="http://schemas.openxmlformats.org/package/2006/metadata/core-properties"/>
    <ds:schemaRef ds:uri="http://purl.org/dc/terms/"/>
    <ds:schemaRef ds:uri="http://schemas.microsoft.com/office/infopath/2007/PartnerControls"/>
    <ds:schemaRef ds:uri="850c376b-1aac-4ec0-adcf-4224293d5934"/>
    <ds:schemaRef ds:uri="http://schemas.microsoft.com/office/2006/documentManagement/types"/>
    <ds:schemaRef ds:uri="http://schemas.microsoft.com/office/2006/metadata/properties"/>
    <ds:schemaRef ds:uri="7711b265-0409-466d-ab96-e8f726e62d93"/>
    <ds:schemaRef ds:uri="http://www.w3.org/XML/1998/namespace"/>
    <ds:schemaRef ds:uri="http://purl.org/dc/dcmityp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
  <TotalTime>28443</TotalTime>
  <Words>2986</Words>
  <Application>Microsoft Office PowerPoint</Application>
  <PresentationFormat>Widescreen</PresentationFormat>
  <Paragraphs>459</Paragraphs>
  <Slides>47</Slides>
  <Notes>17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47</vt:i4>
      </vt:variant>
    </vt:vector>
  </HeadingPairs>
  <TitlesOfParts>
    <vt:vector size="55" baseType="lpstr">
      <vt:lpstr>&amp;quot</vt:lpstr>
      <vt:lpstr>Arial</vt:lpstr>
      <vt:lpstr>Bebas Neue</vt:lpstr>
      <vt:lpstr>Calibri</vt:lpstr>
      <vt:lpstr>PT Sans</vt:lpstr>
      <vt:lpstr>Source Sans Pro</vt:lpstr>
      <vt:lpstr>Wingdings</vt:lpstr>
      <vt:lpstr>Office Theme</vt:lpstr>
      <vt:lpstr> Doing Business with CERN</vt:lpstr>
      <vt:lpstr>AGENDA</vt:lpstr>
      <vt:lpstr>PowerPoint Presentation</vt:lpstr>
      <vt:lpstr>Legal Framework</vt:lpstr>
      <vt:lpstr>In 1954  CERN had 12 Member States Today CERN has 23 Member States</vt:lpstr>
      <vt:lpstr>Yearly Budget (contributions 2022)</vt:lpstr>
      <vt:lpstr>What we buy</vt:lpstr>
      <vt:lpstr>PowerPoint Presentation</vt:lpstr>
      <vt:lpstr>Procurement Expenditure</vt:lpstr>
      <vt:lpstr>PowerPoint Presentation</vt:lpstr>
      <vt:lpstr>The Procurement Service</vt:lpstr>
      <vt:lpstr>How do we buy ? </vt:lpstr>
      <vt:lpstr>Country of Origin</vt:lpstr>
      <vt:lpstr>Industrial Return Coefficient</vt:lpstr>
      <vt:lpstr>Member States Classification (Supplies) (1st March 2023 – 29 February 2024, based on the previous 4 calendar years):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R&amp;D collaboration agreements: Why?</vt:lpstr>
      <vt:lpstr>What CERN provides?</vt:lpstr>
      <vt:lpstr>Contacts</vt:lpstr>
      <vt:lpstr>Contact for Serbia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Doing Business with CERN Country@CERN</dc:title>
  <dc:creator>Microsoft Office User</dc:creator>
  <cp:lastModifiedBy>Daniel Schoerling</cp:lastModifiedBy>
  <cp:revision>444</cp:revision>
  <cp:lastPrinted>2019-08-27T15:49:20Z</cp:lastPrinted>
  <dcterms:created xsi:type="dcterms:W3CDTF">2019-03-14T08:20:25Z</dcterms:created>
  <dcterms:modified xsi:type="dcterms:W3CDTF">2023-05-22T06:23:35Z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0x0101009A1F4FE2F4172447BC6BF3DED9C81530</vt:lpwstr>
  </property>
</Properties>
</file>