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73" r:id="rId3"/>
    <p:sldId id="260" r:id="rId4"/>
    <p:sldId id="268" r:id="rId5"/>
    <p:sldId id="264" r:id="rId6"/>
    <p:sldId id="270" r:id="rId7"/>
    <p:sldId id="267" r:id="rId8"/>
    <p:sldId id="274" r:id="rId9"/>
    <p:sldId id="27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8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1" autoAdjust="0"/>
    <p:restoredTop sz="94660"/>
  </p:normalViewPr>
  <p:slideViewPr>
    <p:cSldViewPr snapToGrid="0">
      <p:cViewPr varScale="1">
        <p:scale>
          <a:sx n="153" d="100"/>
          <a:sy n="153" d="100"/>
        </p:scale>
        <p:origin x="234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5628CB-C510-4AB7-AB42-62CB62793548}" type="datetimeFigureOut">
              <a:rPr lang="en-US" smtClean="0"/>
              <a:t>15-Jun-23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47F61B-A9B4-4450-9AAD-912DADEECB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7054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99B9C-BD33-4207-B76E-85648F8507C9}" type="datetime1">
              <a:rPr lang="en-GB" smtClean="0"/>
              <a:t>15/06/2023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SY-BI Technical Board, June 15th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9D867-3C1A-431A-A8BE-D2441F8A04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6700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D2963-AD03-42F4-8C6C-D2EB54F71959}" type="datetime1">
              <a:rPr lang="en-GB" smtClean="0"/>
              <a:t>15/06/2023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SY-BI Technical Board, June 15th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9D867-3C1A-431A-A8BE-D2441F8A04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854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1F05D-D9E6-4EEE-B9E0-D45160177BB7}" type="datetime1">
              <a:rPr lang="en-GB" smtClean="0"/>
              <a:t>15/06/2023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SY-BI Technical Board, June 15th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9D867-3C1A-431A-A8BE-D2441F8A04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6026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68FE9-BB86-420B-AE49-E91D1E8456D1}" type="datetime1">
              <a:rPr lang="en-GB" smtClean="0"/>
              <a:t>15/06/2023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SY-BI Technical Board, June 15th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9D867-3C1A-431A-A8BE-D2441F8A04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4676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91E75-AA15-438E-8E50-5A26BDE6A6C6}" type="datetime1">
              <a:rPr lang="en-GB" smtClean="0"/>
              <a:t>15/06/2023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SY-BI Technical Board, June 15th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9D867-3C1A-431A-A8BE-D2441F8A04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5586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53C64-7025-4031-86FA-64E9727D6226}" type="datetime1">
              <a:rPr lang="en-GB" smtClean="0"/>
              <a:t>15/06/2023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SY-BI Technical Board, June 15th 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9D867-3C1A-431A-A8BE-D2441F8A04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47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62432-E846-40C6-8892-1227233616A8}" type="datetime1">
              <a:rPr lang="en-GB" smtClean="0"/>
              <a:t>15/06/2023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SY-BI Technical Board, June 15th 2023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9D867-3C1A-431A-A8BE-D2441F8A04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8641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E8124-E49E-4EAF-BB4B-8BF078D2DC30}" type="datetime1">
              <a:rPr lang="en-GB" smtClean="0"/>
              <a:t>15/06/2023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SY-BI Technical Board, June 15th 2023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9D867-3C1A-431A-A8BE-D2441F8A04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0081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7AD4D-91AF-4F5C-B2F2-7FF63927E748}" type="datetime1">
              <a:rPr lang="en-GB" smtClean="0"/>
              <a:t>15/06/2023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SY-BI Technical Board, June 15th 2023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9D867-3C1A-431A-A8BE-D2441F8A04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826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716E3-2D8D-42EA-8FD0-80F7A7DC6DCE}" type="datetime1">
              <a:rPr lang="en-GB" smtClean="0"/>
              <a:t>15/06/2023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SY-BI Technical Board, June 15th 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9D867-3C1A-431A-A8BE-D2441F8A04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95997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F37B1-1D62-4E72-B834-2A8FB7BA92C1}" type="datetime1">
              <a:rPr lang="en-GB" smtClean="0"/>
              <a:t>15/06/2023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SY-BI Technical Board, June 15th 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9D867-3C1A-431A-A8BE-D2441F8A04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9506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1C59B9-6025-40BC-AC96-FFC881620742}" type="datetime1">
              <a:rPr lang="en-GB" smtClean="0"/>
              <a:t>15/06/2023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SY-BI Technical Board, June 15th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09D867-3C1A-431A-A8BE-D2441F8A04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1581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ui/#!master/navigator/project?P:1751860852:1751860852:subDocs" TargetMode="External"/><Relationship Id="rId3" Type="http://schemas.openxmlformats.org/officeDocument/2006/relationships/image" Target="../media/image3.png"/><Relationship Id="rId7" Type="http://schemas.openxmlformats.org/officeDocument/2006/relationships/hyperlink" Target="https://cernbox.cern.ch/files/spaces/eos/project/b/bi-group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ikis.cern.ch/display/BEBI/BI+systems+portal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hyperlink" Target="https://indico.cern.ch/category/12866/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ikis.cern.ch/display/BEBI/BI+systems+portal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BI Documentation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BI TB, 15 June 2023, S. Jensen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7D86CB-F8E4-4AEC-AB7D-A4F8579E4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SY-BI Technical Board, June 15th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769C09-C922-0161-16F5-045357F80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9D867-3C1A-431A-A8BE-D2441F8A041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360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BFE1F42-30D1-402D-430B-10689822C346}"/>
              </a:ext>
            </a:extLst>
          </p:cNvPr>
          <p:cNvSpPr txBox="1"/>
          <p:nvPr/>
        </p:nvSpPr>
        <p:spPr>
          <a:xfrm>
            <a:off x="1" y="0"/>
            <a:ext cx="1219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/>
              <a:t>Motivation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235FEC5-4BBD-FF1F-1868-0802D17DFF63}"/>
              </a:ext>
            </a:extLst>
          </p:cNvPr>
          <p:cNvSpPr txBox="1"/>
          <p:nvPr/>
        </p:nvSpPr>
        <p:spPr>
          <a:xfrm>
            <a:off x="2873323" y="1578378"/>
            <a:ext cx="6445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IT announced DFS end of life in ’21, promoting EOS as replacement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4D72B7-5FC4-286C-FDE0-7163E201D0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SY-BI Technical Board, June 15th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A6C2D8-96EE-39FB-2A8E-3866ADD49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9D867-3C1A-431A-A8BE-D2441F8A0414}" type="slidenum">
              <a:rPr lang="en-GB" smtClean="0"/>
              <a:t>2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1BA5213-2010-A713-AD57-76110EA1F20A}"/>
              </a:ext>
            </a:extLst>
          </p:cNvPr>
          <p:cNvSpPr txBox="1"/>
          <p:nvPr/>
        </p:nvSpPr>
        <p:spPr>
          <a:xfrm>
            <a:off x="2678526" y="2143503"/>
            <a:ext cx="6834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A lot of BI documentation on DFS - some obsolete, some less organized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B534F8-069C-66ED-2AA2-6170C1FB882F}"/>
              </a:ext>
            </a:extLst>
          </p:cNvPr>
          <p:cNvSpPr txBox="1"/>
          <p:nvPr/>
        </p:nvSpPr>
        <p:spPr>
          <a:xfrm>
            <a:off x="5876228" y="1749593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+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80B4109-E5A2-E9C4-894F-6E0A6D3EE225}"/>
              </a:ext>
            </a:extLst>
          </p:cNvPr>
          <p:cNvSpPr txBox="1"/>
          <p:nvPr/>
        </p:nvSpPr>
        <p:spPr>
          <a:xfrm>
            <a:off x="2849695" y="4109973"/>
            <a:ext cx="64926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Move all DFS documentation to EOS while discarding and organizing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64E590-0E3D-7552-8A0F-CF94E274C6D1}"/>
              </a:ext>
            </a:extLst>
          </p:cNvPr>
          <p:cNvSpPr txBox="1"/>
          <p:nvPr/>
        </p:nvSpPr>
        <p:spPr>
          <a:xfrm>
            <a:off x="5876228" y="2350925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+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7F277FB-B0CA-A081-DC78-D7DA19B00C04}"/>
              </a:ext>
            </a:extLst>
          </p:cNvPr>
          <p:cNvSpPr txBox="1"/>
          <p:nvPr/>
        </p:nvSpPr>
        <p:spPr>
          <a:xfrm>
            <a:off x="2189225" y="2708626"/>
            <a:ext cx="781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Some BI documentation is located outside DFS (EDMS, Indico, Websites, CCDE, …)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CA7A472-F196-4EB7-1B83-BD2C3D7976B4}"/>
              </a:ext>
            </a:extLst>
          </p:cNvPr>
          <p:cNvCxnSpPr>
            <a:cxnSpLocks/>
          </p:cNvCxnSpPr>
          <p:nvPr/>
        </p:nvCxnSpPr>
        <p:spPr>
          <a:xfrm>
            <a:off x="6096000" y="3405211"/>
            <a:ext cx="0" cy="443753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791AB177-A7B9-45DE-AE14-64D22F030DA4}"/>
              </a:ext>
            </a:extLst>
          </p:cNvPr>
          <p:cNvSpPr txBox="1"/>
          <p:nvPr/>
        </p:nvSpPr>
        <p:spPr>
          <a:xfrm>
            <a:off x="2905481" y="4707304"/>
            <a:ext cx="6381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Facilitate access to documentation via “System portal” wiki pages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A36B695-0798-1B9D-6F39-156610F972F4}"/>
              </a:ext>
            </a:extLst>
          </p:cNvPr>
          <p:cNvSpPr txBox="1"/>
          <p:nvPr/>
        </p:nvSpPr>
        <p:spPr>
          <a:xfrm>
            <a:off x="5876228" y="4305191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+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E19D3C9-6935-AF83-BD23-26D9195DB14E}"/>
              </a:ext>
            </a:extLst>
          </p:cNvPr>
          <p:cNvSpPr txBox="1"/>
          <p:nvPr/>
        </p:nvSpPr>
        <p:spPr>
          <a:xfrm>
            <a:off x="5184853" y="5304635"/>
            <a:ext cx="1822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Reorganize EDMS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E5CB455-63F1-58E2-7701-579482B50B06}"/>
              </a:ext>
            </a:extLst>
          </p:cNvPr>
          <p:cNvSpPr txBox="1"/>
          <p:nvPr/>
        </p:nvSpPr>
        <p:spPr>
          <a:xfrm>
            <a:off x="5876228" y="4931464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+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CFEF81B5-E157-40D5-16FF-19BBB96B1E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3492" y="4557439"/>
            <a:ext cx="476941" cy="581762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08CB9CEB-D8F6-45D1-169C-335B8A2C0D44}"/>
              </a:ext>
            </a:extLst>
          </p:cNvPr>
          <p:cNvSpPr txBox="1"/>
          <p:nvPr/>
        </p:nvSpPr>
        <p:spPr>
          <a:xfrm>
            <a:off x="9650433" y="4940035"/>
            <a:ext cx="1339567" cy="646331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US" sz="1200" dirty="0"/>
              <a:t>Documentation is useless if you cannot find it…</a:t>
            </a:r>
          </a:p>
        </p:txBody>
      </p:sp>
    </p:spTree>
    <p:extLst>
      <p:ext uri="{BB962C8B-B14F-4D97-AF65-F5344CB8AC3E}">
        <p14:creationId xmlns:p14="http://schemas.microsoft.com/office/powerpoint/2010/main" val="37119172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BFE1F42-30D1-402D-430B-10689822C346}"/>
              </a:ext>
            </a:extLst>
          </p:cNvPr>
          <p:cNvSpPr txBox="1"/>
          <p:nvPr/>
        </p:nvSpPr>
        <p:spPr>
          <a:xfrm>
            <a:off x="1" y="0"/>
            <a:ext cx="1219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/>
              <a:t>BI documentation platforms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D251BDBE-AC64-E692-8602-01539348597D}"/>
              </a:ext>
            </a:extLst>
          </p:cNvPr>
          <p:cNvSpPr/>
          <p:nvPr/>
        </p:nvSpPr>
        <p:spPr>
          <a:xfrm>
            <a:off x="4902573" y="999824"/>
            <a:ext cx="2386853" cy="6252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SY-BI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8A5A881-8B1B-1EF2-752E-9497EBF460CB}"/>
              </a:ext>
            </a:extLst>
          </p:cNvPr>
          <p:cNvSpPr txBox="1"/>
          <p:nvPr/>
        </p:nvSpPr>
        <p:spPr>
          <a:xfrm>
            <a:off x="718027" y="1830650"/>
            <a:ext cx="2501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BI systems portal @ Wiki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85563DF-39B0-52A6-8BC1-39F83DB8ADA0}"/>
              </a:ext>
            </a:extLst>
          </p:cNvPr>
          <p:cNvSpPr txBox="1"/>
          <p:nvPr/>
        </p:nvSpPr>
        <p:spPr>
          <a:xfrm>
            <a:off x="5040591" y="2402154"/>
            <a:ext cx="1660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bi-group @ EOS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C109512-9063-1207-ABDF-E3263DB21442}"/>
              </a:ext>
            </a:extLst>
          </p:cNvPr>
          <p:cNvSpPr txBox="1"/>
          <p:nvPr/>
        </p:nvSpPr>
        <p:spPr>
          <a:xfrm>
            <a:off x="7544632" y="2402154"/>
            <a:ext cx="1237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BI @ EDMS</a:t>
            </a:r>
          </a:p>
        </p:txBody>
      </p:sp>
      <p:sp>
        <p:nvSpPr>
          <p:cNvPr id="12" name="Flowchart: Magnetic Disk 11">
            <a:extLst>
              <a:ext uri="{FF2B5EF4-FFF2-40B4-BE49-F238E27FC236}">
                <a16:creationId xmlns:a16="http://schemas.microsoft.com/office/drawing/2014/main" id="{1F6E193B-E36F-AF0A-2B8E-27617AF7EBCB}"/>
              </a:ext>
            </a:extLst>
          </p:cNvPr>
          <p:cNvSpPr/>
          <p:nvPr/>
        </p:nvSpPr>
        <p:spPr>
          <a:xfrm>
            <a:off x="4772075" y="2516390"/>
            <a:ext cx="300762" cy="171332"/>
          </a:xfrm>
          <a:prstGeom prst="flowChartMagneticDisk">
            <a:avLst/>
          </a:prstGeom>
          <a:solidFill>
            <a:srgbClr val="FFE894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lowchart: Magnetic Disk 31">
            <a:extLst>
              <a:ext uri="{FF2B5EF4-FFF2-40B4-BE49-F238E27FC236}">
                <a16:creationId xmlns:a16="http://schemas.microsoft.com/office/drawing/2014/main" id="{11715C2D-4D47-A275-0DC7-5FD5E77C8F52}"/>
              </a:ext>
            </a:extLst>
          </p:cNvPr>
          <p:cNvSpPr/>
          <p:nvPr/>
        </p:nvSpPr>
        <p:spPr>
          <a:xfrm>
            <a:off x="453929" y="1943955"/>
            <a:ext cx="300762" cy="171332"/>
          </a:xfrm>
          <a:prstGeom prst="flowChartMagneticDisk">
            <a:avLst/>
          </a:prstGeom>
          <a:solidFill>
            <a:srgbClr val="FFE894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lowchart: Magnetic Disk 37">
            <a:extLst>
              <a:ext uri="{FF2B5EF4-FFF2-40B4-BE49-F238E27FC236}">
                <a16:creationId xmlns:a16="http://schemas.microsoft.com/office/drawing/2014/main" id="{F23E2350-4B9B-058A-A0B5-A78A93C6DD08}"/>
              </a:ext>
            </a:extLst>
          </p:cNvPr>
          <p:cNvSpPr/>
          <p:nvPr/>
        </p:nvSpPr>
        <p:spPr>
          <a:xfrm>
            <a:off x="7243870" y="2515459"/>
            <a:ext cx="300762" cy="171332"/>
          </a:xfrm>
          <a:prstGeom prst="flowChartMagneticDisk">
            <a:avLst/>
          </a:prstGeom>
          <a:solidFill>
            <a:srgbClr val="FFE894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95A8D678-72FE-1795-93F9-86F18C5A3786}"/>
              </a:ext>
            </a:extLst>
          </p:cNvPr>
          <p:cNvSpPr/>
          <p:nvPr/>
        </p:nvSpPr>
        <p:spPr>
          <a:xfrm>
            <a:off x="5088240" y="2854535"/>
            <a:ext cx="53788" cy="60512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797B23C5-9268-E2F5-EB09-0C84081D4290}"/>
              </a:ext>
            </a:extLst>
          </p:cNvPr>
          <p:cNvSpPr/>
          <p:nvPr/>
        </p:nvSpPr>
        <p:spPr>
          <a:xfrm>
            <a:off x="7607322" y="2867983"/>
            <a:ext cx="53788" cy="60512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Connector: Elbow 43">
            <a:extLst>
              <a:ext uri="{FF2B5EF4-FFF2-40B4-BE49-F238E27FC236}">
                <a16:creationId xmlns:a16="http://schemas.microsoft.com/office/drawing/2014/main" id="{75B43789-4788-3757-C8F9-321E2B47BE6C}"/>
              </a:ext>
            </a:extLst>
          </p:cNvPr>
          <p:cNvCxnSpPr>
            <a:cxnSpLocks/>
            <a:stCxn id="38" idx="3"/>
            <a:endCxn id="42" idx="1"/>
          </p:cNvCxnSpPr>
          <p:nvPr/>
        </p:nvCxnSpPr>
        <p:spPr>
          <a:xfrm rot="16200000" flipH="1">
            <a:off x="7395062" y="2685979"/>
            <a:ext cx="211448" cy="213071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Flowchart: Magnetic Disk 48">
            <a:extLst>
              <a:ext uri="{FF2B5EF4-FFF2-40B4-BE49-F238E27FC236}">
                <a16:creationId xmlns:a16="http://schemas.microsoft.com/office/drawing/2014/main" id="{5A3F230B-0B90-7B2C-4B40-33AFD43951E7}"/>
              </a:ext>
            </a:extLst>
          </p:cNvPr>
          <p:cNvSpPr/>
          <p:nvPr/>
        </p:nvSpPr>
        <p:spPr>
          <a:xfrm>
            <a:off x="9872281" y="1988187"/>
            <a:ext cx="300762" cy="171332"/>
          </a:xfrm>
          <a:prstGeom prst="flowChartMagneticDisk">
            <a:avLst/>
          </a:prstGeom>
          <a:solidFill>
            <a:srgbClr val="FFE894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CF580C9-6AE0-B3F5-AFD1-9B0975311B1F}"/>
              </a:ext>
            </a:extLst>
          </p:cNvPr>
          <p:cNvSpPr txBox="1"/>
          <p:nvPr/>
        </p:nvSpPr>
        <p:spPr>
          <a:xfrm>
            <a:off x="10168560" y="1889187"/>
            <a:ext cx="1251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BI @ Indico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53536696-67B6-F2C4-DFA5-683E80D6AD6B}"/>
              </a:ext>
            </a:extLst>
          </p:cNvPr>
          <p:cNvSpPr/>
          <p:nvPr/>
        </p:nvSpPr>
        <p:spPr>
          <a:xfrm>
            <a:off x="10188732" y="2280665"/>
            <a:ext cx="53788" cy="60512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2" name="Connector: Elbow 51">
            <a:extLst>
              <a:ext uri="{FF2B5EF4-FFF2-40B4-BE49-F238E27FC236}">
                <a16:creationId xmlns:a16="http://schemas.microsoft.com/office/drawing/2014/main" id="{2EFA756B-E858-278A-30FB-72B71C9007BF}"/>
              </a:ext>
            </a:extLst>
          </p:cNvPr>
          <p:cNvCxnSpPr>
            <a:cxnSpLocks/>
            <a:stCxn id="49" idx="3"/>
            <a:endCxn id="51" idx="1"/>
          </p:cNvCxnSpPr>
          <p:nvPr/>
        </p:nvCxnSpPr>
        <p:spPr>
          <a:xfrm rot="16200000" flipH="1">
            <a:off x="10029996" y="2152185"/>
            <a:ext cx="151402" cy="166070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ADA5A869-B956-EBB7-7A93-5F89759930A8}"/>
              </a:ext>
            </a:extLst>
          </p:cNvPr>
          <p:cNvCxnSpPr>
            <a:cxnSpLocks/>
            <a:stCxn id="12" idx="3"/>
            <a:endCxn id="41" idx="1"/>
          </p:cNvCxnSpPr>
          <p:nvPr/>
        </p:nvCxnSpPr>
        <p:spPr>
          <a:xfrm rot="16200000" flipH="1">
            <a:off x="4906814" y="2703364"/>
            <a:ext cx="197069" cy="165784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ctor: Elbow 54">
            <a:extLst>
              <a:ext uri="{FF2B5EF4-FFF2-40B4-BE49-F238E27FC236}">
                <a16:creationId xmlns:a16="http://schemas.microsoft.com/office/drawing/2014/main" id="{AEA22A29-B14D-0017-6520-538CD20950B6}"/>
              </a:ext>
            </a:extLst>
          </p:cNvPr>
          <p:cNvCxnSpPr>
            <a:cxnSpLocks/>
            <a:stCxn id="32" idx="3"/>
            <a:endCxn id="54" idx="0"/>
          </p:cNvCxnSpPr>
          <p:nvPr/>
        </p:nvCxnSpPr>
        <p:spPr>
          <a:xfrm rot="5400000">
            <a:off x="319828" y="2060059"/>
            <a:ext cx="229254" cy="33971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or: Elbow 56">
            <a:extLst>
              <a:ext uri="{FF2B5EF4-FFF2-40B4-BE49-F238E27FC236}">
                <a16:creationId xmlns:a16="http://schemas.microsoft.com/office/drawing/2014/main" id="{161FDEBC-2301-C65C-7A6F-BF494874A20A}"/>
              </a:ext>
            </a:extLst>
          </p:cNvPr>
          <p:cNvCxnSpPr>
            <a:cxnSpLocks/>
            <a:stCxn id="4" idx="2"/>
            <a:endCxn id="32" idx="1"/>
          </p:cNvCxnSpPr>
          <p:nvPr/>
        </p:nvCxnSpPr>
        <p:spPr>
          <a:xfrm rot="10800000" flipV="1">
            <a:off x="604311" y="1312467"/>
            <a:ext cx="4298263" cy="631487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or: Elbow 59">
            <a:extLst>
              <a:ext uri="{FF2B5EF4-FFF2-40B4-BE49-F238E27FC236}">
                <a16:creationId xmlns:a16="http://schemas.microsoft.com/office/drawing/2014/main" id="{245F543C-A086-CFB1-2AB4-D6FB115970FE}"/>
              </a:ext>
            </a:extLst>
          </p:cNvPr>
          <p:cNvCxnSpPr>
            <a:cxnSpLocks/>
            <a:stCxn id="4" idx="4"/>
            <a:endCxn id="12" idx="1"/>
          </p:cNvCxnSpPr>
          <p:nvPr/>
        </p:nvCxnSpPr>
        <p:spPr>
          <a:xfrm rot="5400000">
            <a:off x="5063589" y="1483979"/>
            <a:ext cx="891278" cy="1173544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or: Elbow 62">
            <a:extLst>
              <a:ext uri="{FF2B5EF4-FFF2-40B4-BE49-F238E27FC236}">
                <a16:creationId xmlns:a16="http://schemas.microsoft.com/office/drawing/2014/main" id="{CC6CA250-70E7-F310-26B8-9238D475D8B5}"/>
              </a:ext>
            </a:extLst>
          </p:cNvPr>
          <p:cNvCxnSpPr>
            <a:cxnSpLocks/>
            <a:stCxn id="4" idx="4"/>
            <a:endCxn id="38" idx="1"/>
          </p:cNvCxnSpPr>
          <p:nvPr/>
        </p:nvCxnSpPr>
        <p:spPr>
          <a:xfrm rot="16200000" flipH="1">
            <a:off x="6299952" y="1421159"/>
            <a:ext cx="890347" cy="1298251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nector: Elbow 65">
            <a:extLst>
              <a:ext uri="{FF2B5EF4-FFF2-40B4-BE49-F238E27FC236}">
                <a16:creationId xmlns:a16="http://schemas.microsoft.com/office/drawing/2014/main" id="{A9D45E19-6F8C-4220-2519-E7F4F8F83A6B}"/>
              </a:ext>
            </a:extLst>
          </p:cNvPr>
          <p:cNvCxnSpPr>
            <a:cxnSpLocks/>
            <a:stCxn id="4" idx="6"/>
            <a:endCxn id="49" idx="1"/>
          </p:cNvCxnSpPr>
          <p:nvPr/>
        </p:nvCxnSpPr>
        <p:spPr>
          <a:xfrm>
            <a:off x="7289426" y="1312468"/>
            <a:ext cx="2733236" cy="675719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A967450E-AE5B-B508-16FC-88CC964B93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2837" y="2787831"/>
            <a:ext cx="1123950" cy="3019425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E5A3EEC5-3EAD-D3A8-19D7-D3179898E0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329" y="2341177"/>
            <a:ext cx="4291217" cy="2451304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3D637342-FED6-5F6F-3888-C2687E6A48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44632" y="2800096"/>
            <a:ext cx="2076450" cy="2828925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4C716E30-8C1B-2FFF-9A2D-46BC39BAA8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73043" y="2253769"/>
            <a:ext cx="1529637" cy="3613491"/>
          </a:xfrm>
          <a:prstGeom prst="rect">
            <a:avLst/>
          </a:prstGeom>
        </p:spPr>
      </p:pic>
      <p:sp>
        <p:nvSpPr>
          <p:cNvPr id="71" name="Rectangle 70">
            <a:extLst>
              <a:ext uri="{FF2B5EF4-FFF2-40B4-BE49-F238E27FC236}">
                <a16:creationId xmlns:a16="http://schemas.microsoft.com/office/drawing/2014/main" id="{33F8D49F-8CC2-3AED-8F7B-2680A918AE45}"/>
              </a:ext>
            </a:extLst>
          </p:cNvPr>
          <p:cNvSpPr/>
          <p:nvPr/>
        </p:nvSpPr>
        <p:spPr>
          <a:xfrm>
            <a:off x="229328" y="2341177"/>
            <a:ext cx="4291217" cy="2451303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Footer Placeholder 71">
            <a:extLst>
              <a:ext uri="{FF2B5EF4-FFF2-40B4-BE49-F238E27FC236}">
                <a16:creationId xmlns:a16="http://schemas.microsoft.com/office/drawing/2014/main" id="{AD0C93FC-6536-9260-66B1-D935C1D59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SY-BI Technical Board, June 15th 2023</a:t>
            </a:r>
          </a:p>
        </p:txBody>
      </p:sp>
      <p:sp>
        <p:nvSpPr>
          <p:cNvPr id="73" name="Slide Number Placeholder 72">
            <a:extLst>
              <a:ext uri="{FF2B5EF4-FFF2-40B4-BE49-F238E27FC236}">
                <a16:creationId xmlns:a16="http://schemas.microsoft.com/office/drawing/2014/main" id="{97C2A26E-5953-E19A-3CEC-D557978B1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9D867-3C1A-431A-A8BE-D2441F8A0414}" type="slidenum">
              <a:rPr lang="en-GB" smtClean="0"/>
              <a:t>3</a:t>
            </a:fld>
            <a:endParaRPr lang="en-GB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EFBA84E8-316C-FDA7-7905-47B4831CBD3F}"/>
              </a:ext>
            </a:extLst>
          </p:cNvPr>
          <p:cNvSpPr/>
          <p:nvPr/>
        </p:nvSpPr>
        <p:spPr>
          <a:xfrm>
            <a:off x="237706" y="2344541"/>
            <a:ext cx="53788" cy="60512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04C340D8-8FF1-E2F5-AC08-587F641B3636}"/>
              </a:ext>
            </a:extLst>
          </p:cNvPr>
          <p:cNvSpPr txBox="1"/>
          <p:nvPr/>
        </p:nvSpPr>
        <p:spPr>
          <a:xfrm>
            <a:off x="1161558" y="4821608"/>
            <a:ext cx="242085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hlinkClick r:id="rId6"/>
              </a:rPr>
              <a:t>https://wikis.cern.ch/display/BEBI/BI+systems+portal</a:t>
            </a:r>
            <a:endParaRPr lang="en-US" sz="800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D4D52BB-5211-D04E-C420-FB26FC46F692}"/>
              </a:ext>
            </a:extLst>
          </p:cNvPr>
          <p:cNvSpPr txBox="1"/>
          <p:nvPr/>
        </p:nvSpPr>
        <p:spPr>
          <a:xfrm>
            <a:off x="4123375" y="5756184"/>
            <a:ext cx="29722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Web: </a:t>
            </a:r>
            <a:r>
              <a:rPr lang="en-US" sz="800" dirty="0">
                <a:hlinkClick r:id="rId7"/>
              </a:rPr>
              <a:t>https://cernbox.cern.ch/files/spaces/eos/project/b/bi-group</a:t>
            </a:r>
            <a:endParaRPr lang="en-US" sz="800" dirty="0"/>
          </a:p>
          <a:p>
            <a:r>
              <a:rPr lang="en-US" sz="800" dirty="0"/>
              <a:t>Linux VM: /</a:t>
            </a:r>
            <a:r>
              <a:rPr lang="en-US" sz="800" dirty="0" err="1"/>
              <a:t>eos</a:t>
            </a:r>
            <a:r>
              <a:rPr lang="en-US" sz="800" dirty="0"/>
              <a:t>/project-b/bi-group</a:t>
            </a:r>
          </a:p>
          <a:p>
            <a:r>
              <a:rPr lang="en-GB" sz="800" dirty="0"/>
              <a:t>Windows: \\eosproject-smb\eos\project\b\bi-group</a:t>
            </a:r>
            <a:endParaRPr lang="en-US" sz="800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B3BD398A-4B04-A339-1933-E3EC27C64A40}"/>
              </a:ext>
            </a:extLst>
          </p:cNvPr>
          <p:cNvSpPr txBox="1"/>
          <p:nvPr/>
        </p:nvSpPr>
        <p:spPr>
          <a:xfrm>
            <a:off x="6185553" y="5549909"/>
            <a:ext cx="393569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hlinkClick r:id="rId8"/>
              </a:rPr>
              <a:t>https://edms.cern.ch/ui/#!master/navigator/project?P:1751860852:1751860852:subDocs</a:t>
            </a:r>
            <a:endParaRPr lang="en-US" sz="800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4AFF37D4-B4E6-327E-D184-C242BD553B21}"/>
              </a:ext>
            </a:extLst>
          </p:cNvPr>
          <p:cNvSpPr txBox="1"/>
          <p:nvPr/>
        </p:nvSpPr>
        <p:spPr>
          <a:xfrm>
            <a:off x="10022662" y="5867260"/>
            <a:ext cx="185820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hlinkClick r:id="rId9"/>
              </a:rPr>
              <a:t>https://indico.cern.ch/category/12866/</a:t>
            </a:r>
            <a:endParaRPr lang="en-US" sz="800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EF8C132F-92E6-47FA-9673-C0C04ED9189D}"/>
              </a:ext>
            </a:extLst>
          </p:cNvPr>
          <p:cNvSpPr txBox="1"/>
          <p:nvPr/>
        </p:nvSpPr>
        <p:spPr>
          <a:xfrm rot="20147318">
            <a:off x="379821" y="3221058"/>
            <a:ext cx="3969676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Table with links to all BI system portals,</a:t>
            </a:r>
          </a:p>
          <a:p>
            <a:r>
              <a:rPr lang="en-US" dirty="0"/>
              <a:t>organized by observable and accelerator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6C6464CB-659A-0D13-E343-1FCD68B2DA00}"/>
              </a:ext>
            </a:extLst>
          </p:cNvPr>
          <p:cNvSpPr txBox="1"/>
          <p:nvPr/>
        </p:nvSpPr>
        <p:spPr>
          <a:xfrm rot="20147318">
            <a:off x="4614067" y="3609420"/>
            <a:ext cx="247914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“Daily-work” documents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B28ABF3D-4C9B-D5CB-65BE-87A2A07AC0D9}"/>
              </a:ext>
            </a:extLst>
          </p:cNvPr>
          <p:cNvSpPr txBox="1"/>
          <p:nvPr/>
        </p:nvSpPr>
        <p:spPr>
          <a:xfrm rot="20147318">
            <a:off x="7237191" y="3945319"/>
            <a:ext cx="212866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“Formal” documents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1EE1862D-2771-3668-C124-CA6E1B7210B1}"/>
              </a:ext>
            </a:extLst>
          </p:cNvPr>
          <p:cNvSpPr txBox="1"/>
          <p:nvPr/>
        </p:nvSpPr>
        <p:spPr>
          <a:xfrm rot="20147318">
            <a:off x="9426862" y="4063916"/>
            <a:ext cx="2677464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Meetings, minutes</a:t>
            </a:r>
          </a:p>
          <a:p>
            <a:r>
              <a:rPr lang="en-US" dirty="0"/>
              <a:t>(Pointers to) presentations</a:t>
            </a:r>
          </a:p>
        </p:txBody>
      </p:sp>
    </p:spTree>
    <p:extLst>
      <p:ext uri="{BB962C8B-B14F-4D97-AF65-F5344CB8AC3E}">
        <p14:creationId xmlns:p14="http://schemas.microsoft.com/office/powerpoint/2010/main" val="3616659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C7E0222-5D51-606B-D48F-94D0A181AB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893" y="491646"/>
            <a:ext cx="2334127" cy="1333341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8039E197-2F27-BFB4-2668-67EA2B7C5A10}"/>
              </a:ext>
            </a:extLst>
          </p:cNvPr>
          <p:cNvSpPr/>
          <p:nvPr/>
        </p:nvSpPr>
        <p:spPr>
          <a:xfrm>
            <a:off x="561892" y="501041"/>
            <a:ext cx="2334127" cy="1323946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BFE1F42-30D1-402D-430B-10689822C346}"/>
              </a:ext>
            </a:extLst>
          </p:cNvPr>
          <p:cNvSpPr txBox="1"/>
          <p:nvPr/>
        </p:nvSpPr>
        <p:spPr>
          <a:xfrm>
            <a:off x="1" y="0"/>
            <a:ext cx="1219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/>
              <a:t>System portals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107CB0C-8CA3-8D01-8A0E-368D7D14F3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1947" y="3771900"/>
            <a:ext cx="4037276" cy="219166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0D6C7E6-AF27-4CB1-3A76-BE5BDF26D9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4462" y="957385"/>
            <a:ext cx="3727913" cy="231238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A93BF6B-4C49-25CD-1489-522F85B3A8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608" y="3150074"/>
            <a:ext cx="4483244" cy="2387274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ED5154AC-44BD-DD78-425A-63BDB9679BF8}"/>
              </a:ext>
            </a:extLst>
          </p:cNvPr>
          <p:cNvSpPr/>
          <p:nvPr/>
        </p:nvSpPr>
        <p:spPr>
          <a:xfrm>
            <a:off x="101608" y="3141184"/>
            <a:ext cx="4483244" cy="2413371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5EC8923-564C-F425-30E1-0FC3F7A5EA84}"/>
              </a:ext>
            </a:extLst>
          </p:cNvPr>
          <p:cNvSpPr/>
          <p:nvPr/>
        </p:nvSpPr>
        <p:spPr>
          <a:xfrm>
            <a:off x="4684462" y="957384"/>
            <a:ext cx="3727912" cy="2312387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73A97ED-029C-47BB-00E8-79E92EB032E8}"/>
              </a:ext>
            </a:extLst>
          </p:cNvPr>
          <p:cNvSpPr/>
          <p:nvPr/>
        </p:nvSpPr>
        <p:spPr>
          <a:xfrm>
            <a:off x="7231947" y="3771899"/>
            <a:ext cx="4037276" cy="2191665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B6453CE-1024-4BC3-D6F5-CBA5A21117C6}"/>
              </a:ext>
            </a:extLst>
          </p:cNvPr>
          <p:cNvSpPr txBox="1"/>
          <p:nvPr/>
        </p:nvSpPr>
        <p:spPr>
          <a:xfrm rot="20273775">
            <a:off x="1119621" y="3631028"/>
            <a:ext cx="21021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bg1">
                    <a:lumMod val="50000"/>
                  </a:schemeClr>
                </a:solidFill>
              </a:rPr>
              <a:t>Template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D049C1-1255-6EFB-F3D1-CF8341B2D055}"/>
              </a:ext>
            </a:extLst>
          </p:cNvPr>
          <p:cNvSpPr txBox="1"/>
          <p:nvPr/>
        </p:nvSpPr>
        <p:spPr>
          <a:xfrm rot="20308780">
            <a:off x="5586245" y="1632047"/>
            <a:ext cx="19351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bg1">
                    <a:lumMod val="50000"/>
                  </a:schemeClr>
                </a:solidFill>
              </a:rPr>
              <a:t>BXSCINT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C6E5C71-4C56-DFB9-EA88-F88001BA5878}"/>
              </a:ext>
            </a:extLst>
          </p:cNvPr>
          <p:cNvSpPr txBox="1"/>
          <p:nvPr/>
        </p:nvSpPr>
        <p:spPr>
          <a:xfrm rot="20308780">
            <a:off x="8536122" y="4513786"/>
            <a:ext cx="16554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bg1">
                    <a:lumMod val="50000"/>
                  </a:schemeClr>
                </a:solidFill>
              </a:rPr>
              <a:t>BGIPXL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8A817FF-AD5D-3158-D3D5-C80DC215722D}"/>
              </a:ext>
            </a:extLst>
          </p:cNvPr>
          <p:cNvSpPr txBox="1"/>
          <p:nvPr/>
        </p:nvSpPr>
        <p:spPr>
          <a:xfrm>
            <a:off x="487065" y="292387"/>
            <a:ext cx="242085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hlinkClick r:id="rId6"/>
              </a:rPr>
              <a:t>https://wikis.cern.ch/display/BEBI/BI+systems+portal</a:t>
            </a:r>
            <a:endParaRPr lang="en-US" sz="8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B96D3C1-F6A4-694F-33AA-CFD42533A538}"/>
              </a:ext>
            </a:extLst>
          </p:cNvPr>
          <p:cNvSpPr txBox="1"/>
          <p:nvPr/>
        </p:nvSpPr>
        <p:spPr>
          <a:xfrm>
            <a:off x="297396" y="5679487"/>
            <a:ext cx="4038287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Fill in the part(s) you are responsible for:</a:t>
            </a:r>
          </a:p>
          <a:p>
            <a:r>
              <a:rPr lang="en-US" dirty="0"/>
              <a:t>“Software”, “</a:t>
            </a:r>
            <a:r>
              <a:rPr lang="en-US" dirty="0" err="1"/>
              <a:t>Electronics&amp;Firmware</a:t>
            </a:r>
            <a:r>
              <a:rPr lang="en-US" dirty="0"/>
              <a:t>” and/or “Mechanics”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787A0E1F-AE80-87A2-E3ED-A5DD3A42E7C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85469" y="2131359"/>
            <a:ext cx="3089925" cy="1909482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E36969CD-11C3-AA79-DA42-E0B8E36ED67F}"/>
              </a:ext>
            </a:extLst>
          </p:cNvPr>
          <p:cNvSpPr/>
          <p:nvPr/>
        </p:nvSpPr>
        <p:spPr>
          <a:xfrm>
            <a:off x="8585468" y="2131358"/>
            <a:ext cx="3031763" cy="1909482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4FEB883-CA43-B4BD-FE16-0C8CFAE4F9D8}"/>
              </a:ext>
            </a:extLst>
          </p:cNvPr>
          <p:cNvSpPr txBox="1"/>
          <p:nvPr/>
        </p:nvSpPr>
        <p:spPr>
          <a:xfrm rot="20308780">
            <a:off x="9361072" y="2691927"/>
            <a:ext cx="16249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bg1">
                    <a:lumMod val="50000"/>
                  </a:schemeClr>
                </a:solidFill>
              </a:rPr>
              <a:t>BTVDD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09486530-55EB-2116-777C-0B8F8DAFD4B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33332" y="3462370"/>
            <a:ext cx="3031763" cy="2413371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8DC42956-C142-0274-4F1C-855B6145D175}"/>
              </a:ext>
            </a:extLst>
          </p:cNvPr>
          <p:cNvSpPr/>
          <p:nvPr/>
        </p:nvSpPr>
        <p:spPr>
          <a:xfrm>
            <a:off x="4926895" y="3462369"/>
            <a:ext cx="3031763" cy="2413371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4B4FDFD-2D79-6194-4A97-ABEC97739E3B}"/>
              </a:ext>
            </a:extLst>
          </p:cNvPr>
          <p:cNvSpPr txBox="1"/>
          <p:nvPr/>
        </p:nvSpPr>
        <p:spPr>
          <a:xfrm rot="20308780">
            <a:off x="5178648" y="3955427"/>
            <a:ext cx="26298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bg1">
                    <a:lumMod val="50000"/>
                  </a:schemeClr>
                </a:solidFill>
              </a:rPr>
              <a:t>AD e-cooler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7FC70332-8683-92E2-BB60-34E9A90F0E70}"/>
              </a:ext>
            </a:extLst>
          </p:cNvPr>
          <p:cNvCxnSpPr>
            <a:cxnSpLocks/>
          </p:cNvCxnSpPr>
          <p:nvPr/>
        </p:nvCxnSpPr>
        <p:spPr>
          <a:xfrm>
            <a:off x="3037691" y="1280275"/>
            <a:ext cx="1000909" cy="156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2D7BBA70-B082-60A6-E773-047279909A3E}"/>
              </a:ext>
            </a:extLst>
          </p:cNvPr>
          <p:cNvCxnSpPr>
            <a:cxnSpLocks/>
          </p:cNvCxnSpPr>
          <p:nvPr/>
        </p:nvCxnSpPr>
        <p:spPr>
          <a:xfrm>
            <a:off x="3009036" y="1353814"/>
            <a:ext cx="857786" cy="2067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BA945BE3-8644-2BCC-2973-15E20A94BE2B}"/>
              </a:ext>
            </a:extLst>
          </p:cNvPr>
          <p:cNvCxnSpPr>
            <a:cxnSpLocks/>
          </p:cNvCxnSpPr>
          <p:nvPr/>
        </p:nvCxnSpPr>
        <p:spPr>
          <a:xfrm>
            <a:off x="2989349" y="1447126"/>
            <a:ext cx="1049251" cy="5072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40">
            <a:extLst>
              <a:ext uri="{FF2B5EF4-FFF2-40B4-BE49-F238E27FC236}">
                <a16:creationId xmlns:a16="http://schemas.microsoft.com/office/drawing/2014/main" id="{1324B4DF-1723-2EFA-7F0D-A343F5E6B6C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727141" y="234668"/>
            <a:ext cx="3199781" cy="1971923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597E86B9-D47B-1AFC-2B6D-B8529E998B32}"/>
              </a:ext>
            </a:extLst>
          </p:cNvPr>
          <p:cNvSpPr/>
          <p:nvPr/>
        </p:nvSpPr>
        <p:spPr>
          <a:xfrm>
            <a:off x="8727141" y="234667"/>
            <a:ext cx="3199781" cy="1955731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B2160FA-2479-597D-7573-E506DEB3750B}"/>
              </a:ext>
            </a:extLst>
          </p:cNvPr>
          <p:cNvSpPr txBox="1"/>
          <p:nvPr/>
        </p:nvSpPr>
        <p:spPr>
          <a:xfrm rot="20308780">
            <a:off x="9613868" y="745216"/>
            <a:ext cx="18847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bg1">
                    <a:lumMod val="50000"/>
                  </a:schemeClr>
                </a:solidFill>
              </a:rPr>
              <a:t>PSB BCT</a:t>
            </a:r>
          </a:p>
        </p:txBody>
      </p:sp>
      <p:sp>
        <p:nvSpPr>
          <p:cNvPr id="44" name="Footer Placeholder 43">
            <a:extLst>
              <a:ext uri="{FF2B5EF4-FFF2-40B4-BE49-F238E27FC236}">
                <a16:creationId xmlns:a16="http://schemas.microsoft.com/office/drawing/2014/main" id="{1FD15E01-95E2-3E44-6550-2CEF967B9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SY-BI Technical Board, June 15th 2023</a:t>
            </a:r>
          </a:p>
        </p:txBody>
      </p:sp>
      <p:sp>
        <p:nvSpPr>
          <p:cNvPr id="45" name="Slide Number Placeholder 44">
            <a:extLst>
              <a:ext uri="{FF2B5EF4-FFF2-40B4-BE49-F238E27FC236}">
                <a16:creationId xmlns:a16="http://schemas.microsoft.com/office/drawing/2014/main" id="{027A1B09-5148-9B4D-BDFF-55C520C69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9D867-3C1A-431A-A8BE-D2441F8A0414}" type="slidenum">
              <a:rPr lang="en-GB" smtClean="0"/>
              <a:t>4</a:t>
            </a:fld>
            <a:endParaRPr lang="en-GB"/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8AE10E9C-45F0-4964-A210-DBA188B66093}"/>
              </a:ext>
            </a:extLst>
          </p:cNvPr>
          <p:cNvCxnSpPr>
            <a:cxnSpLocks/>
          </p:cNvCxnSpPr>
          <p:nvPr/>
        </p:nvCxnSpPr>
        <p:spPr>
          <a:xfrm flipH="1" flipV="1">
            <a:off x="438963" y="4677146"/>
            <a:ext cx="911678" cy="10023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AD4DEA1A-C243-299C-50FF-51B45FB70CE9}"/>
              </a:ext>
            </a:extLst>
          </p:cNvPr>
          <p:cNvCxnSpPr>
            <a:cxnSpLocks/>
          </p:cNvCxnSpPr>
          <p:nvPr/>
        </p:nvCxnSpPr>
        <p:spPr>
          <a:xfrm flipV="1">
            <a:off x="1983188" y="4724437"/>
            <a:ext cx="0" cy="8879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31F78F82-56FE-204D-CE45-C71C347AA0DC}"/>
              </a:ext>
            </a:extLst>
          </p:cNvPr>
          <p:cNvCxnSpPr>
            <a:cxnSpLocks/>
          </p:cNvCxnSpPr>
          <p:nvPr/>
        </p:nvCxnSpPr>
        <p:spPr>
          <a:xfrm flipV="1">
            <a:off x="2793717" y="4724437"/>
            <a:ext cx="415120" cy="8879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832A831A-BF57-2CBF-D012-33E22D0D5236}"/>
              </a:ext>
            </a:extLst>
          </p:cNvPr>
          <p:cNvSpPr txBox="1"/>
          <p:nvPr/>
        </p:nvSpPr>
        <p:spPr>
          <a:xfrm>
            <a:off x="5802440" y="2923228"/>
            <a:ext cx="3504509" cy="64633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dirty="0"/>
              <a:t>Introductions, diagrams, overviews</a:t>
            </a:r>
          </a:p>
          <a:p>
            <a:r>
              <a:rPr lang="en-US" dirty="0"/>
              <a:t>Pointers to documents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35F4761F-7C27-816D-4803-58804C47FF63}"/>
              </a:ext>
            </a:extLst>
          </p:cNvPr>
          <p:cNvSpPr txBox="1"/>
          <p:nvPr/>
        </p:nvSpPr>
        <p:spPr>
          <a:xfrm>
            <a:off x="803919" y="2179510"/>
            <a:ext cx="2733517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If you know a system with no portal, copy to template or </a:t>
            </a:r>
            <a:r>
              <a:rPr lang="en-US" dirty="0">
                <a:solidFill>
                  <a:srgbClr val="FF0000"/>
                </a:solidFill>
              </a:rPr>
              <a:t>ask me to do it</a:t>
            </a:r>
          </a:p>
        </p:txBody>
      </p:sp>
    </p:spTree>
    <p:extLst>
      <p:ext uri="{BB962C8B-B14F-4D97-AF65-F5344CB8AC3E}">
        <p14:creationId xmlns:p14="http://schemas.microsoft.com/office/powerpoint/2010/main" val="3929683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25889604-B793-C247-8A09-8D14587FC0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6707" y="2088635"/>
            <a:ext cx="619125" cy="2686050"/>
          </a:xfrm>
          <a:prstGeom prst="rect">
            <a:avLst/>
          </a:prstGeom>
        </p:spPr>
      </p:pic>
      <p:sp>
        <p:nvSpPr>
          <p:cNvPr id="2" name="Flowchart: Magnetic Disk 1">
            <a:extLst>
              <a:ext uri="{FF2B5EF4-FFF2-40B4-BE49-F238E27FC236}">
                <a16:creationId xmlns:a16="http://schemas.microsoft.com/office/drawing/2014/main" id="{2EF93DB4-1E18-07DE-9525-E9D0F1C07C97}"/>
              </a:ext>
            </a:extLst>
          </p:cNvPr>
          <p:cNvSpPr/>
          <p:nvPr/>
        </p:nvSpPr>
        <p:spPr>
          <a:xfrm>
            <a:off x="534445" y="1894508"/>
            <a:ext cx="300762" cy="171332"/>
          </a:xfrm>
          <a:prstGeom prst="flowChartMagneticDisk">
            <a:avLst/>
          </a:prstGeom>
          <a:solidFill>
            <a:srgbClr val="FFE894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B62CD25-099F-C020-6C84-C709E3B31608}"/>
              </a:ext>
            </a:extLst>
          </p:cNvPr>
          <p:cNvSpPr txBox="1"/>
          <p:nvPr/>
        </p:nvSpPr>
        <p:spPr>
          <a:xfrm>
            <a:off x="782714" y="1880767"/>
            <a:ext cx="131959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/</a:t>
            </a:r>
            <a:r>
              <a:rPr lang="en-US" sz="800" dirty="0" err="1"/>
              <a:t>eos</a:t>
            </a:r>
            <a:r>
              <a:rPr lang="en-US" sz="800" dirty="0"/>
              <a:t>/projects/b/bi-group/</a:t>
            </a:r>
          </a:p>
        </p:txBody>
      </p:sp>
      <p:cxnSp>
        <p:nvCxnSpPr>
          <p:cNvPr id="4" name="Connector: Elbow 3">
            <a:extLst>
              <a:ext uri="{FF2B5EF4-FFF2-40B4-BE49-F238E27FC236}">
                <a16:creationId xmlns:a16="http://schemas.microsoft.com/office/drawing/2014/main" id="{FA1C73DA-45DB-0E3C-D6C5-42CB20FC3DEF}"/>
              </a:ext>
            </a:extLst>
          </p:cNvPr>
          <p:cNvCxnSpPr>
            <a:cxnSpLocks/>
            <a:stCxn id="2" idx="3"/>
          </p:cNvCxnSpPr>
          <p:nvPr/>
        </p:nvCxnSpPr>
        <p:spPr>
          <a:xfrm rot="16200000" flipH="1">
            <a:off x="674597" y="2076069"/>
            <a:ext cx="203296" cy="182838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2E8623E9-1EFA-9371-FA7F-B2F58CFFDF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2372587" y="1806398"/>
            <a:ext cx="218120" cy="30076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597A0FB-C345-987A-EC67-F85FC5473F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5207" y="2165949"/>
            <a:ext cx="1123950" cy="3019425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580A160B-1FF8-8F5B-69F2-189BB2C74D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32028" y="2096211"/>
            <a:ext cx="1743075" cy="4448175"/>
          </a:xfrm>
          <a:prstGeom prst="rect">
            <a:avLst/>
          </a:prstGeom>
        </p:spPr>
      </p:pic>
      <p:sp>
        <p:nvSpPr>
          <p:cNvPr id="62" name="Rectangle 61">
            <a:extLst>
              <a:ext uri="{FF2B5EF4-FFF2-40B4-BE49-F238E27FC236}">
                <a16:creationId xmlns:a16="http://schemas.microsoft.com/office/drawing/2014/main" id="{7CA11AC5-CDB8-6DDF-0788-7B64E143D2FA}"/>
              </a:ext>
            </a:extLst>
          </p:cNvPr>
          <p:cNvSpPr/>
          <p:nvPr/>
        </p:nvSpPr>
        <p:spPr>
          <a:xfrm>
            <a:off x="1353341" y="4614346"/>
            <a:ext cx="87682" cy="142724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7" name="Connector: Elbow 66">
            <a:extLst>
              <a:ext uri="{FF2B5EF4-FFF2-40B4-BE49-F238E27FC236}">
                <a16:creationId xmlns:a16="http://schemas.microsoft.com/office/drawing/2014/main" id="{18DD8E2B-7C71-AEA1-0EA9-F82F1BA23A75}"/>
              </a:ext>
            </a:extLst>
          </p:cNvPr>
          <p:cNvCxnSpPr>
            <a:cxnSpLocks/>
            <a:stCxn id="5" idx="1"/>
          </p:cNvCxnSpPr>
          <p:nvPr/>
        </p:nvCxnSpPr>
        <p:spPr>
          <a:xfrm rot="16200000" flipH="1">
            <a:off x="2506354" y="2041132"/>
            <a:ext cx="151673" cy="201086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ctor: Elbow 69">
            <a:extLst>
              <a:ext uri="{FF2B5EF4-FFF2-40B4-BE49-F238E27FC236}">
                <a16:creationId xmlns:a16="http://schemas.microsoft.com/office/drawing/2014/main" id="{1E0DA0F4-72AA-BD5B-D598-225FC8F31038}"/>
              </a:ext>
            </a:extLst>
          </p:cNvPr>
          <p:cNvCxnSpPr>
            <a:cxnSpLocks/>
            <a:stCxn id="62" idx="3"/>
            <a:endCxn id="5" idx="0"/>
          </p:cNvCxnSpPr>
          <p:nvPr/>
        </p:nvCxnSpPr>
        <p:spPr>
          <a:xfrm flipV="1">
            <a:off x="1441023" y="1956779"/>
            <a:ext cx="890243" cy="2728929"/>
          </a:xfrm>
          <a:prstGeom prst="bentConnector3">
            <a:avLst>
              <a:gd name="adj1" fmla="val 80965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7F655FC6-F38D-4714-1909-992CD4A42B75}"/>
              </a:ext>
            </a:extLst>
          </p:cNvPr>
          <p:cNvSpPr txBox="1"/>
          <p:nvPr/>
        </p:nvSpPr>
        <p:spPr>
          <a:xfrm>
            <a:off x="2533928" y="1863579"/>
            <a:ext cx="9557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bi-group/systems/</a:t>
            </a:r>
          </a:p>
        </p:txBody>
      </p:sp>
      <p:pic>
        <p:nvPicPr>
          <p:cNvPr id="83" name="Picture 82">
            <a:extLst>
              <a:ext uri="{FF2B5EF4-FFF2-40B4-BE49-F238E27FC236}">
                <a16:creationId xmlns:a16="http://schemas.microsoft.com/office/drawing/2014/main" id="{852C55C7-6443-08BF-4F44-3AEE9633CF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4642895" y="1807549"/>
            <a:ext cx="218120" cy="300762"/>
          </a:xfrm>
          <a:prstGeom prst="rect">
            <a:avLst/>
          </a:prstGeom>
        </p:spPr>
      </p:pic>
      <p:cxnSp>
        <p:nvCxnSpPr>
          <p:cNvPr id="85" name="Connector: Elbow 84">
            <a:extLst>
              <a:ext uri="{FF2B5EF4-FFF2-40B4-BE49-F238E27FC236}">
                <a16:creationId xmlns:a16="http://schemas.microsoft.com/office/drawing/2014/main" id="{7001EA22-20BD-D820-E873-699D0CE3F910}"/>
              </a:ext>
            </a:extLst>
          </p:cNvPr>
          <p:cNvCxnSpPr>
            <a:cxnSpLocks/>
            <a:stCxn id="83" idx="1"/>
          </p:cNvCxnSpPr>
          <p:nvPr/>
        </p:nvCxnSpPr>
        <p:spPr>
          <a:xfrm rot="16200000" flipH="1">
            <a:off x="4776662" y="2042283"/>
            <a:ext cx="151673" cy="201086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>
            <a:extLst>
              <a:ext uri="{FF2B5EF4-FFF2-40B4-BE49-F238E27FC236}">
                <a16:creationId xmlns:a16="http://schemas.microsoft.com/office/drawing/2014/main" id="{B6CA9A94-9AE6-F5BF-857A-4A684DD5697D}"/>
              </a:ext>
            </a:extLst>
          </p:cNvPr>
          <p:cNvSpPr txBox="1"/>
          <p:nvPr/>
        </p:nvSpPr>
        <p:spPr>
          <a:xfrm>
            <a:off x="4804236" y="1864730"/>
            <a:ext cx="13356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bi-group/systems/template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507DA981-FA74-1528-74C1-E6D3E4C84F8B}"/>
              </a:ext>
            </a:extLst>
          </p:cNvPr>
          <p:cNvSpPr/>
          <p:nvPr/>
        </p:nvSpPr>
        <p:spPr>
          <a:xfrm>
            <a:off x="3213518" y="6165061"/>
            <a:ext cx="87682" cy="142724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0" name="Connector: Elbow 89">
            <a:extLst>
              <a:ext uri="{FF2B5EF4-FFF2-40B4-BE49-F238E27FC236}">
                <a16:creationId xmlns:a16="http://schemas.microsoft.com/office/drawing/2014/main" id="{56515BE8-3650-A076-045E-4D9383B2D37B}"/>
              </a:ext>
            </a:extLst>
          </p:cNvPr>
          <p:cNvCxnSpPr>
            <a:cxnSpLocks/>
            <a:stCxn id="89" idx="3"/>
            <a:endCxn id="83" idx="0"/>
          </p:cNvCxnSpPr>
          <p:nvPr/>
        </p:nvCxnSpPr>
        <p:spPr>
          <a:xfrm flipV="1">
            <a:off x="3301200" y="1957930"/>
            <a:ext cx="1300374" cy="4278493"/>
          </a:xfrm>
          <a:prstGeom prst="bentConnector3">
            <a:avLst>
              <a:gd name="adj1" fmla="val 88261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6" name="Picture 95">
            <a:extLst>
              <a:ext uri="{FF2B5EF4-FFF2-40B4-BE49-F238E27FC236}">
                <a16:creationId xmlns:a16="http://schemas.microsoft.com/office/drawing/2014/main" id="{AD874556-6C90-810B-4AEC-E7CEA66E0F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7013238" y="1819582"/>
            <a:ext cx="218120" cy="300762"/>
          </a:xfrm>
          <a:prstGeom prst="rect">
            <a:avLst/>
          </a:prstGeom>
        </p:spPr>
      </p:pic>
      <p:sp>
        <p:nvSpPr>
          <p:cNvPr id="97" name="Rectangle 96">
            <a:extLst>
              <a:ext uri="{FF2B5EF4-FFF2-40B4-BE49-F238E27FC236}">
                <a16:creationId xmlns:a16="http://schemas.microsoft.com/office/drawing/2014/main" id="{936A5A2F-E2FD-8CD1-6A13-3C261E3BD4E4}"/>
              </a:ext>
            </a:extLst>
          </p:cNvPr>
          <p:cNvSpPr/>
          <p:nvPr/>
        </p:nvSpPr>
        <p:spPr>
          <a:xfrm>
            <a:off x="7323384" y="2159334"/>
            <a:ext cx="87682" cy="142724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5F031EDC-00B0-64C8-E6E2-247829F34334}"/>
              </a:ext>
            </a:extLst>
          </p:cNvPr>
          <p:cNvSpPr txBox="1"/>
          <p:nvPr/>
        </p:nvSpPr>
        <p:spPr>
          <a:xfrm>
            <a:off x="7174579" y="1876763"/>
            <a:ext cx="15247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bi-group/systems/template/</a:t>
            </a:r>
            <a:r>
              <a:rPr lang="en-US" sz="800" dirty="0" err="1"/>
              <a:t>psb</a:t>
            </a:r>
            <a:endParaRPr lang="en-US" sz="800" dirty="0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3085D641-EB79-6B6E-0480-C9C4EBF2CC31}"/>
              </a:ext>
            </a:extLst>
          </p:cNvPr>
          <p:cNvSpPr/>
          <p:nvPr/>
        </p:nvSpPr>
        <p:spPr>
          <a:xfrm>
            <a:off x="5213457" y="4361226"/>
            <a:ext cx="87682" cy="142724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2" name="Connector: Elbow 101">
            <a:extLst>
              <a:ext uri="{FF2B5EF4-FFF2-40B4-BE49-F238E27FC236}">
                <a16:creationId xmlns:a16="http://schemas.microsoft.com/office/drawing/2014/main" id="{F03E38EA-6AF3-75BD-2488-3D3522F5CC98}"/>
              </a:ext>
            </a:extLst>
          </p:cNvPr>
          <p:cNvCxnSpPr>
            <a:cxnSpLocks/>
            <a:stCxn id="101" idx="3"/>
            <a:endCxn id="96" idx="0"/>
          </p:cNvCxnSpPr>
          <p:nvPr/>
        </p:nvCxnSpPr>
        <p:spPr>
          <a:xfrm flipV="1">
            <a:off x="5301139" y="1969963"/>
            <a:ext cx="1670778" cy="2462625"/>
          </a:xfrm>
          <a:prstGeom prst="bentConnector3">
            <a:avLst>
              <a:gd name="adj1" fmla="val 80584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TextBox 118">
            <a:extLst>
              <a:ext uri="{FF2B5EF4-FFF2-40B4-BE49-F238E27FC236}">
                <a16:creationId xmlns:a16="http://schemas.microsoft.com/office/drawing/2014/main" id="{9483616C-F291-60A6-B093-732A4CCC9CA2}"/>
              </a:ext>
            </a:extLst>
          </p:cNvPr>
          <p:cNvSpPr txBox="1"/>
          <p:nvPr/>
        </p:nvSpPr>
        <p:spPr>
          <a:xfrm>
            <a:off x="1" y="0"/>
            <a:ext cx="1219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/>
              <a:t>“bi-group” @ EOS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5A06B880-423A-1368-2796-75EB17994E50}"/>
              </a:ext>
            </a:extLst>
          </p:cNvPr>
          <p:cNvSpPr txBox="1"/>
          <p:nvPr/>
        </p:nvSpPr>
        <p:spPr>
          <a:xfrm>
            <a:off x="5676211" y="4862208"/>
            <a:ext cx="458978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2) Add/delete folders as needed for the system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74AAE423-AF40-6433-D1B1-1491D66FD445}"/>
              </a:ext>
            </a:extLst>
          </p:cNvPr>
          <p:cNvSpPr txBox="1"/>
          <p:nvPr/>
        </p:nvSpPr>
        <p:spPr>
          <a:xfrm>
            <a:off x="266637" y="1205586"/>
            <a:ext cx="23503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Linux VM: /</a:t>
            </a:r>
            <a:r>
              <a:rPr lang="en-US" sz="800" dirty="0" err="1"/>
              <a:t>eos</a:t>
            </a:r>
            <a:r>
              <a:rPr lang="en-US" sz="800" dirty="0"/>
              <a:t>/project-b/bi-group</a:t>
            </a:r>
          </a:p>
          <a:p>
            <a:r>
              <a:rPr lang="en-GB" sz="800" dirty="0"/>
              <a:t>Windows: \\eosproject-smb\eos\project\b\bi-group</a:t>
            </a:r>
            <a:endParaRPr lang="en-US" sz="800" dirty="0"/>
          </a:p>
        </p:txBody>
      </p:sp>
      <p:sp>
        <p:nvSpPr>
          <p:cNvPr id="125" name="Footer Placeholder 124">
            <a:extLst>
              <a:ext uri="{FF2B5EF4-FFF2-40B4-BE49-F238E27FC236}">
                <a16:creationId xmlns:a16="http://schemas.microsoft.com/office/drawing/2014/main" id="{59A20F27-6EAE-2A19-F39C-33A886BF33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SY-BI Technical Board, June 15th 2023</a:t>
            </a:r>
          </a:p>
        </p:txBody>
      </p:sp>
      <p:sp>
        <p:nvSpPr>
          <p:cNvPr id="126" name="Slide Number Placeholder 125">
            <a:extLst>
              <a:ext uri="{FF2B5EF4-FFF2-40B4-BE49-F238E27FC236}">
                <a16:creationId xmlns:a16="http://schemas.microsoft.com/office/drawing/2014/main" id="{E0810162-0703-924C-6FBB-FE52A50F8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9D867-3C1A-431A-A8BE-D2441F8A0414}" type="slidenum">
              <a:rPr lang="en-GB" smtClean="0"/>
              <a:t>5</a:t>
            </a:fld>
            <a:endParaRPr lang="en-GB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7D756CEB-A239-7383-3C1D-A6EDA173456D}"/>
              </a:ext>
            </a:extLst>
          </p:cNvPr>
          <p:cNvSpPr txBox="1"/>
          <p:nvPr/>
        </p:nvSpPr>
        <p:spPr>
          <a:xfrm>
            <a:off x="2948272" y="1154511"/>
            <a:ext cx="822494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Sections are responsible for populating “systems” folder, including naming convention</a:t>
            </a:r>
          </a:p>
        </p:txBody>
      </p:sp>
      <p:cxnSp>
        <p:nvCxnSpPr>
          <p:cNvPr id="131" name="Straight Arrow Connector 130">
            <a:extLst>
              <a:ext uri="{FF2B5EF4-FFF2-40B4-BE49-F238E27FC236}">
                <a16:creationId xmlns:a16="http://schemas.microsoft.com/office/drawing/2014/main" id="{4C732B37-6747-10AD-F147-8018E2912E03}"/>
              </a:ext>
            </a:extLst>
          </p:cNvPr>
          <p:cNvCxnSpPr>
            <a:cxnSpLocks/>
          </p:cNvCxnSpPr>
          <p:nvPr/>
        </p:nvCxnSpPr>
        <p:spPr>
          <a:xfrm flipV="1">
            <a:off x="6760368" y="3990389"/>
            <a:ext cx="701804" cy="871819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Arrow Connector 138">
            <a:extLst>
              <a:ext uri="{FF2B5EF4-FFF2-40B4-BE49-F238E27FC236}">
                <a16:creationId xmlns:a16="http://schemas.microsoft.com/office/drawing/2014/main" id="{F367B27D-0E35-4C75-A2B7-542ED8C99A70}"/>
              </a:ext>
            </a:extLst>
          </p:cNvPr>
          <p:cNvCxnSpPr>
            <a:cxnSpLocks/>
          </p:cNvCxnSpPr>
          <p:nvPr/>
        </p:nvCxnSpPr>
        <p:spPr>
          <a:xfrm flipH="1">
            <a:off x="3137195" y="1562533"/>
            <a:ext cx="530614" cy="337149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7" name="Picture 146">
            <a:extLst>
              <a:ext uri="{FF2B5EF4-FFF2-40B4-BE49-F238E27FC236}">
                <a16:creationId xmlns:a16="http://schemas.microsoft.com/office/drawing/2014/main" id="{1879FF78-D3CC-CA2C-95BD-336EB5579FD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77884" y="2120821"/>
            <a:ext cx="819150" cy="1819275"/>
          </a:xfrm>
          <a:prstGeom prst="rect">
            <a:avLst/>
          </a:prstGeom>
        </p:spPr>
      </p:pic>
      <p:cxnSp>
        <p:nvCxnSpPr>
          <p:cNvPr id="98" name="Connector: Elbow 97">
            <a:extLst>
              <a:ext uri="{FF2B5EF4-FFF2-40B4-BE49-F238E27FC236}">
                <a16:creationId xmlns:a16="http://schemas.microsoft.com/office/drawing/2014/main" id="{82CE5E38-85EC-19E3-5E85-5CCF27390C7A}"/>
              </a:ext>
            </a:extLst>
          </p:cNvPr>
          <p:cNvCxnSpPr>
            <a:cxnSpLocks/>
            <a:stCxn id="96" idx="1"/>
            <a:endCxn id="97" idx="1"/>
          </p:cNvCxnSpPr>
          <p:nvPr/>
        </p:nvCxnSpPr>
        <p:spPr>
          <a:xfrm rot="16200000" flipH="1">
            <a:off x="7147005" y="2054316"/>
            <a:ext cx="151673" cy="201086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>
            <a:extLst>
              <a:ext uri="{FF2B5EF4-FFF2-40B4-BE49-F238E27FC236}">
                <a16:creationId xmlns:a16="http://schemas.microsoft.com/office/drawing/2014/main" id="{8DB634E4-EC28-A9A3-7DBC-DC00A2A0EAF4}"/>
              </a:ext>
            </a:extLst>
          </p:cNvPr>
          <p:cNvCxnSpPr>
            <a:cxnSpLocks/>
          </p:cNvCxnSpPr>
          <p:nvPr/>
        </p:nvCxnSpPr>
        <p:spPr>
          <a:xfrm flipH="1" flipV="1">
            <a:off x="5301139" y="4003398"/>
            <a:ext cx="1153262" cy="846777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TextBox 157">
            <a:extLst>
              <a:ext uri="{FF2B5EF4-FFF2-40B4-BE49-F238E27FC236}">
                <a16:creationId xmlns:a16="http://schemas.microsoft.com/office/drawing/2014/main" id="{D8A97F0F-2390-625B-83A7-415CAF3F6E5F}"/>
              </a:ext>
            </a:extLst>
          </p:cNvPr>
          <p:cNvSpPr txBox="1"/>
          <p:nvPr/>
        </p:nvSpPr>
        <p:spPr>
          <a:xfrm>
            <a:off x="4689256" y="5599217"/>
            <a:ext cx="540878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1) For new system, copy “template” folder then rename</a:t>
            </a:r>
          </a:p>
        </p:txBody>
      </p: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97A81877-5896-4A5C-5906-CE2677A86DA0}"/>
              </a:ext>
            </a:extLst>
          </p:cNvPr>
          <p:cNvCxnSpPr>
            <a:cxnSpLocks/>
          </p:cNvCxnSpPr>
          <p:nvPr/>
        </p:nvCxnSpPr>
        <p:spPr>
          <a:xfrm flipV="1">
            <a:off x="3301200" y="5897657"/>
            <a:ext cx="1367032" cy="31187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Arrow Connector 160">
            <a:extLst>
              <a:ext uri="{FF2B5EF4-FFF2-40B4-BE49-F238E27FC236}">
                <a16:creationId xmlns:a16="http://schemas.microsoft.com/office/drawing/2014/main" id="{28D93D24-6DA2-8018-DC2E-41FD07D94889}"/>
              </a:ext>
            </a:extLst>
          </p:cNvPr>
          <p:cNvCxnSpPr>
            <a:cxnSpLocks/>
          </p:cNvCxnSpPr>
          <p:nvPr/>
        </p:nvCxnSpPr>
        <p:spPr>
          <a:xfrm flipH="1" flipV="1">
            <a:off x="3301198" y="5452024"/>
            <a:ext cx="1339299" cy="236815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24155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BFE1F42-30D1-402D-430B-10689822C346}"/>
              </a:ext>
            </a:extLst>
          </p:cNvPr>
          <p:cNvSpPr txBox="1"/>
          <p:nvPr/>
        </p:nvSpPr>
        <p:spPr>
          <a:xfrm>
            <a:off x="1" y="0"/>
            <a:ext cx="1219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/>
              <a:t>Status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235FEC5-4BBD-FF1F-1868-0802D17DFF63}"/>
              </a:ext>
            </a:extLst>
          </p:cNvPr>
          <p:cNvSpPr txBox="1"/>
          <p:nvPr/>
        </p:nvSpPr>
        <p:spPr>
          <a:xfrm>
            <a:off x="437858" y="638729"/>
            <a:ext cx="6741076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BI systems portal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103 system-portal-pages created and added to table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63 pages have expert-names (</a:t>
            </a:r>
            <a:r>
              <a:rPr lang="en-US" dirty="0" err="1"/>
              <a:t>sw</a:t>
            </a:r>
            <a:r>
              <a:rPr lang="en-US" dirty="0"/>
              <a:t>, electronics, </a:t>
            </a:r>
            <a:r>
              <a:rPr lang="en-US" dirty="0" err="1"/>
              <a:t>hw</a:t>
            </a:r>
            <a:r>
              <a:rPr lang="en-US" dirty="0"/>
              <a:t>, op) filled in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35 system portals ~complete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=&gt; A good start, but some way to go still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EOS “bi-group”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“systems” folder : Almost no activity in 2 years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~10 Other BI related spaces on EOS are in active use: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100’s of Gb and accessed within past few days/weeks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=&gt; Not a good uptake – why ?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“Insufficient access control”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“Accidental deletion”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“No pressure from above”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“DFS still available + department stays on DFS”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15CADDA-B75D-3217-B7FB-7023A664D90B}"/>
              </a:ext>
            </a:extLst>
          </p:cNvPr>
          <p:cNvCxnSpPr>
            <a:cxnSpLocks/>
          </p:cNvCxnSpPr>
          <p:nvPr/>
        </p:nvCxnSpPr>
        <p:spPr>
          <a:xfrm flipV="1">
            <a:off x="5611660" y="2810640"/>
            <a:ext cx="2651558" cy="471179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A7468DC6-1E50-00B3-1A21-06B902D79B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857950" y="2158247"/>
            <a:ext cx="686789" cy="564778"/>
          </a:xfrm>
          <a:prstGeom prst="rect">
            <a:avLst/>
          </a:prstGeom>
        </p:spPr>
      </p:pic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C381BCA1-C131-DF4A-817E-D4CBCC1B5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SY-BI Technical Board, June 15th 2023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905248D8-8350-B7EC-3B5F-A98F9E66E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9D867-3C1A-431A-A8BE-D2441F8A0414}" type="slidenum">
              <a:rPr lang="en-GB" smtClean="0"/>
              <a:t>6</a:t>
            </a:fld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CEEAA94-87A5-0F2D-0B76-80EC658377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204" y="4357357"/>
            <a:ext cx="640140" cy="628651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EBFF7C1-14C1-0F1F-BBBA-7932BD1840DA}"/>
              </a:ext>
            </a:extLst>
          </p:cNvPr>
          <p:cNvCxnSpPr>
            <a:cxnSpLocks/>
          </p:cNvCxnSpPr>
          <p:nvPr/>
        </p:nvCxnSpPr>
        <p:spPr>
          <a:xfrm flipV="1">
            <a:off x="11510682" y="5489967"/>
            <a:ext cx="0" cy="44453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E46A9FC-9F00-BAEE-4FBE-24CD16916273}"/>
              </a:ext>
            </a:extLst>
          </p:cNvPr>
          <p:cNvCxnSpPr>
            <a:cxnSpLocks/>
          </p:cNvCxnSpPr>
          <p:nvPr/>
        </p:nvCxnSpPr>
        <p:spPr>
          <a:xfrm flipV="1">
            <a:off x="10789024" y="5489967"/>
            <a:ext cx="0" cy="44453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>
            <a:extLst>
              <a:ext uri="{FF2B5EF4-FFF2-40B4-BE49-F238E27FC236}">
                <a16:creationId xmlns:a16="http://schemas.microsoft.com/office/drawing/2014/main" id="{7AA7F851-531F-BAAA-C968-F2ECAED394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37177" y="334751"/>
            <a:ext cx="3451364" cy="5104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5356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7A2B199-8A72-8352-AE17-90E97BA70112}"/>
              </a:ext>
            </a:extLst>
          </p:cNvPr>
          <p:cNvSpPr txBox="1"/>
          <p:nvPr/>
        </p:nvSpPr>
        <p:spPr>
          <a:xfrm>
            <a:off x="1" y="0"/>
            <a:ext cx="1219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/>
              <a:t>Comments from EOS team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8C80B00-9A88-5BEE-0A72-B949CEF0C31D}"/>
              </a:ext>
            </a:extLst>
          </p:cNvPr>
          <p:cNvSpPr txBox="1"/>
          <p:nvPr/>
        </p:nvSpPr>
        <p:spPr>
          <a:xfrm>
            <a:off x="956965" y="1223830"/>
            <a:ext cx="10278070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Access control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New feature available : Deny access (for admins only) – cannot be overridden further down the tree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Permission to re-share being considered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Restoring deleted files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Can be done for up to 6 months after deletion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Synchronization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Can only be done at folder level, not individual files =&gt; organize accordingly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Notification mechanisms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Being implemented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DFS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Still available, but being replaced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Solution in addition to EOS (which aims at handling big data with less focus on “DFS-like” features)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Survey ongoing – no indication about dates yet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F230C4-CB37-9CF6-DE64-76C3DEAF0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SY-BI Technical Board, June 15th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212B2D-95B5-D463-864D-7CB9319D2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9D867-3C1A-431A-A8BE-D2441F8A041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8326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BFE1F42-30D1-402D-430B-10689822C346}"/>
              </a:ext>
            </a:extLst>
          </p:cNvPr>
          <p:cNvSpPr txBox="1"/>
          <p:nvPr/>
        </p:nvSpPr>
        <p:spPr>
          <a:xfrm>
            <a:off x="1" y="0"/>
            <a:ext cx="1219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/>
              <a:t>Conclusions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235FEC5-4BBD-FF1F-1868-0802D17DFF63}"/>
              </a:ext>
            </a:extLst>
          </p:cNvPr>
          <p:cNvSpPr txBox="1"/>
          <p:nvPr/>
        </p:nvSpPr>
        <p:spPr>
          <a:xfrm>
            <a:off x="2105294" y="1023120"/>
            <a:ext cx="8412880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System portals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The completed ones are very informative and look great !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After 2 years, more should have been done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EOS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Rather disappointing – especially since: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No “real” technical reason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No-one has reported problems or asked questions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Other BI-related EOS projects are actively used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=&gt; Primarily a question of habit and/or unawareness ?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Proposal: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Additional SLM discussion(s)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Presentation from EOS team – also about DFS replacement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Re-evaluate our strategy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Real commitment to outcome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Each section appoints a person to drive work on documentation, reporting to SL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Regular progress reports at SLM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2EBD7C-E244-0BFB-C0C2-7EFECCF061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SY-BI Technical Board, June 15th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8E0934-44DC-B9F2-3909-CF45FFB0F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9D867-3C1A-431A-A8BE-D2441F8A041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9360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BFE1F42-30D1-402D-430B-10689822C346}"/>
              </a:ext>
            </a:extLst>
          </p:cNvPr>
          <p:cNvSpPr txBox="1"/>
          <p:nvPr/>
        </p:nvSpPr>
        <p:spPr>
          <a:xfrm>
            <a:off x="1" y="2427194"/>
            <a:ext cx="1219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/>
              <a:t>Thank you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DEA6C5-0725-C395-0D42-B6679005B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SY-BI Technical Board, June 15th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52D72D-AC15-FC01-C3BB-16FB3BAD9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9D867-3C1A-431A-A8BE-D2441F8A041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41771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20129</TotalTime>
  <Words>789</Words>
  <Application>Microsoft Office PowerPoint</Application>
  <PresentationFormat>Widescreen</PresentationFormat>
  <Paragraphs>131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BI Documentation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</dc:title>
  <dc:creator>Steen Jensen</dc:creator>
  <cp:lastModifiedBy>Steen Jensen</cp:lastModifiedBy>
  <cp:revision>106</cp:revision>
  <dcterms:created xsi:type="dcterms:W3CDTF">2022-01-20T06:59:06Z</dcterms:created>
  <dcterms:modified xsi:type="dcterms:W3CDTF">2023-06-15T07:39:16Z</dcterms:modified>
</cp:coreProperties>
</file>