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7"/>
  </p:notesMasterIdLst>
  <p:sldIdLst>
    <p:sldId id="256" r:id="rId2"/>
    <p:sldId id="266" r:id="rId3"/>
    <p:sldId id="257" r:id="rId4"/>
    <p:sldId id="305" r:id="rId5"/>
    <p:sldId id="303" r:id="rId6"/>
    <p:sldId id="304" r:id="rId7"/>
    <p:sldId id="331" r:id="rId8"/>
    <p:sldId id="328" r:id="rId9"/>
    <p:sldId id="329" r:id="rId10"/>
    <p:sldId id="340" r:id="rId11"/>
    <p:sldId id="341" r:id="rId12"/>
    <p:sldId id="342" r:id="rId13"/>
    <p:sldId id="343" r:id="rId14"/>
    <p:sldId id="258" r:id="rId15"/>
    <p:sldId id="270" r:id="rId16"/>
    <p:sldId id="259" r:id="rId17"/>
    <p:sldId id="299" r:id="rId18"/>
    <p:sldId id="335" r:id="rId19"/>
    <p:sldId id="273" r:id="rId20"/>
    <p:sldId id="302" r:id="rId21"/>
    <p:sldId id="333" r:id="rId22"/>
    <p:sldId id="267" r:id="rId23"/>
    <p:sldId id="260" r:id="rId24"/>
    <p:sldId id="261" r:id="rId25"/>
    <p:sldId id="271" r:id="rId26"/>
    <p:sldId id="346" r:id="rId27"/>
    <p:sldId id="347" r:id="rId28"/>
    <p:sldId id="349" r:id="rId29"/>
    <p:sldId id="265" r:id="rId30"/>
    <p:sldId id="300" r:id="rId31"/>
    <p:sldId id="301" r:id="rId32"/>
    <p:sldId id="345" r:id="rId33"/>
    <p:sldId id="263" r:id="rId34"/>
    <p:sldId id="272" r:id="rId35"/>
    <p:sldId id="350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8" autoAdjust="0"/>
    <p:restoredTop sz="84136" autoAdjust="0"/>
  </p:normalViewPr>
  <p:slideViewPr>
    <p:cSldViewPr snapToGrid="0">
      <p:cViewPr varScale="1">
        <p:scale>
          <a:sx n="104" d="100"/>
          <a:sy n="104" d="100"/>
        </p:scale>
        <p:origin x="12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Main Purpose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/>
      <dgm:spPr/>
      <dgm:t>
        <a:bodyPr/>
        <a:lstStyle/>
        <a:p>
          <a:r>
            <a:rPr lang="en-GB" dirty="0"/>
            <a:t>Longitudinal beam profile monitoring of LHC beams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B39804C9-7930-42EE-BB07-E2B48AD92A71}">
      <dgm:prSet phldrT="[Text]"/>
      <dgm:spPr/>
      <dgm:t>
        <a:bodyPr/>
        <a:lstStyle/>
        <a:p>
          <a:r>
            <a:rPr lang="en-GB" dirty="0"/>
            <a:t>Measure relative population of Main and Ghost/Satellite bunches</a:t>
          </a:r>
        </a:p>
      </dgm:t>
    </dgm:pt>
    <dgm:pt modelId="{85945B66-D449-43D3-AD57-A171939BB58F}" type="parTrans" cxnId="{E28C070B-EDD8-4F06-BBB2-990C8DC3AF80}">
      <dgm:prSet/>
      <dgm:spPr/>
      <dgm:t>
        <a:bodyPr/>
        <a:lstStyle/>
        <a:p>
          <a:endParaRPr lang="en-GB"/>
        </a:p>
      </dgm:t>
    </dgm:pt>
    <dgm:pt modelId="{A4D77672-D521-46E9-9551-8E4E0605333D}" type="sibTrans" cxnId="{E28C070B-EDD8-4F06-BBB2-990C8DC3AF80}">
      <dgm:prSet/>
      <dgm:spPr/>
      <dgm:t>
        <a:bodyPr/>
        <a:lstStyle/>
        <a:p>
          <a:endParaRPr lang="en-GB"/>
        </a:p>
      </dgm:t>
    </dgm:pt>
    <dgm:pt modelId="{00D1CA9F-F43A-4C9A-8EB3-219849C51E59}">
      <dgm:prSet phldrT="[Text]"/>
      <dgm:spPr/>
      <dgm:t>
        <a:bodyPr/>
        <a:lstStyle/>
        <a:p>
          <a:r>
            <a:rPr lang="en-GB" dirty="0"/>
            <a:t>High dynamic range!</a:t>
          </a:r>
        </a:p>
      </dgm:t>
    </dgm:pt>
    <dgm:pt modelId="{DFDBBC66-4E0C-473B-9C5F-C11F5935F152}" type="parTrans" cxnId="{F779411A-A6FA-45F5-86CF-4866B349E2E8}">
      <dgm:prSet/>
      <dgm:spPr/>
      <dgm:t>
        <a:bodyPr/>
        <a:lstStyle/>
        <a:p>
          <a:endParaRPr lang="en-GB"/>
        </a:p>
      </dgm:t>
    </dgm:pt>
    <dgm:pt modelId="{FE850543-F995-451C-B2AE-B738D9A05E9F}" type="sibTrans" cxnId="{F779411A-A6FA-45F5-86CF-4866B349E2E8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Principle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/>
      <dgm:spPr/>
      <dgm:t>
        <a:bodyPr/>
        <a:lstStyle/>
        <a:p>
          <a:r>
            <a:rPr lang="en-GB" b="1" i="0" dirty="0"/>
            <a:t>Time-correlated single photon counting of synchrotron light from LHC beams</a:t>
          </a:r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226D03E0-31C6-46A2-B169-F1E62B18A020}">
      <dgm:prSet phldrT="[Text]"/>
      <dgm:spPr/>
      <dgm:t>
        <a:bodyPr/>
        <a:lstStyle/>
        <a:p>
          <a:r>
            <a:rPr lang="en-GB" dirty="0"/>
            <a:t>Lens focuses light on sensor</a:t>
          </a:r>
        </a:p>
      </dgm:t>
    </dgm:pt>
    <dgm:pt modelId="{93B58DE8-8C96-4316-9AE2-DBCBC8FF5C09}" type="parTrans" cxnId="{2DF25B2E-C52A-449D-8F98-74C109227CF9}">
      <dgm:prSet/>
      <dgm:spPr/>
      <dgm:t>
        <a:bodyPr/>
        <a:lstStyle/>
        <a:p>
          <a:endParaRPr lang="en-GB"/>
        </a:p>
      </dgm:t>
    </dgm:pt>
    <dgm:pt modelId="{37C2706C-CCE1-4D65-B8F0-D848D9C01B1E}" type="sibTrans" cxnId="{2DF25B2E-C52A-449D-8F98-74C109227CF9}">
      <dgm:prSet/>
      <dgm:spPr/>
      <dgm:t>
        <a:bodyPr/>
        <a:lstStyle/>
        <a:p>
          <a:endParaRPr lang="en-GB"/>
        </a:p>
      </dgm:t>
    </dgm:pt>
    <dgm:pt modelId="{CD868CE0-B73A-43DC-B0A7-88B192E18AC0}">
      <dgm:prSet phldrT="[Text]"/>
      <dgm:spPr/>
      <dgm:t>
        <a:bodyPr/>
        <a:lstStyle/>
        <a:p>
          <a:r>
            <a:rPr lang="en-GB" dirty="0"/>
            <a:t>ND-filters to control amount of light on sensor</a:t>
          </a:r>
        </a:p>
      </dgm:t>
    </dgm:pt>
    <dgm:pt modelId="{CBB73A13-B26C-42BC-9101-495ACAD84F53}" type="parTrans" cxnId="{0CE1ED47-776E-45FC-82CC-0A9E44CB8A97}">
      <dgm:prSet/>
      <dgm:spPr/>
      <dgm:t>
        <a:bodyPr/>
        <a:lstStyle/>
        <a:p>
          <a:endParaRPr lang="en-GB"/>
        </a:p>
      </dgm:t>
    </dgm:pt>
    <dgm:pt modelId="{BA008267-D0FC-465F-A59F-0AA6E1491AFA}" type="sibTrans" cxnId="{0CE1ED47-776E-45FC-82CC-0A9E44CB8A97}">
      <dgm:prSet/>
      <dgm:spPr/>
      <dgm:t>
        <a:bodyPr/>
        <a:lstStyle/>
        <a:p>
          <a:endParaRPr lang="en-GB"/>
        </a:p>
      </dgm:t>
    </dgm:pt>
    <dgm:pt modelId="{0BB8DDC3-6507-4F11-A7A9-0D1492049B76}">
      <dgm:prSet phldrT="[Text]"/>
      <dgm:spPr/>
      <dgm:t>
        <a:bodyPr/>
        <a:lstStyle/>
        <a:p>
          <a:r>
            <a:rPr lang="en-GB" dirty="0"/>
            <a:t>TDC generates histogram of photon arrival times </a:t>
          </a:r>
          <a:r>
            <a:rPr lang="en-GB" dirty="0">
              <a:sym typeface="Wingdings" panose="05000000000000000000" pitchFamily="2" charset="2"/>
            </a:rPr>
            <a:t> Beam profile</a:t>
          </a:r>
          <a:endParaRPr lang="en-GB" dirty="0"/>
        </a:p>
      </dgm:t>
    </dgm:pt>
    <dgm:pt modelId="{F84D25A9-CD50-4EF5-86D0-198C02AB6082}" type="parTrans" cxnId="{72764437-6F30-4AFF-86D6-5B62E6BE2B80}">
      <dgm:prSet/>
      <dgm:spPr/>
      <dgm:t>
        <a:bodyPr/>
        <a:lstStyle/>
        <a:p>
          <a:endParaRPr lang="en-GB"/>
        </a:p>
      </dgm:t>
    </dgm:pt>
    <dgm:pt modelId="{FA4552CB-D3CA-4140-A844-168F82A944B9}" type="sibTrans" cxnId="{72764437-6F30-4AFF-86D6-5B62E6BE2B80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-42525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E28C070B-EDD8-4F06-BBB2-990C8DC3AF80}" srcId="{7EB5095F-3C33-4737-9970-03C1CCD00B3A}" destId="{B39804C9-7930-42EE-BB07-E2B48AD92A71}" srcOrd="1" destOrd="0" parTransId="{85945B66-D449-43D3-AD57-A171939BB58F}" sibTransId="{A4D77672-D521-46E9-9551-8E4E0605333D}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F779411A-A6FA-45F5-86CF-4866B349E2E8}" srcId="{B39804C9-7930-42EE-BB07-E2B48AD92A71}" destId="{00D1CA9F-F43A-4C9A-8EB3-219849C51E59}" srcOrd="0" destOrd="0" parTransId="{DFDBBC66-4E0C-473B-9C5F-C11F5935F152}" sibTransId="{FE850543-F995-451C-B2AE-B738D9A05E9F}"/>
    <dgm:cxn modelId="{10116020-2428-4DB8-8849-12BD3044DDD7}" type="presOf" srcId="{B39804C9-7930-42EE-BB07-E2B48AD92A71}" destId="{9ECD1787-0570-454F-8E59-98F6652D9B92}" srcOrd="0" destOrd="1" presId="urn:microsoft.com/office/officeart/2005/8/layout/list1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2DF25B2E-C52A-449D-8F98-74C109227CF9}" srcId="{84F576B4-3B46-4147-953D-4A3B65F07FD1}" destId="{226D03E0-31C6-46A2-B169-F1E62B18A020}" srcOrd="1" destOrd="0" parTransId="{93B58DE8-8C96-4316-9AE2-DBCBC8FF5C09}" sibTransId="{37C2706C-CCE1-4D65-B8F0-D848D9C01B1E}"/>
    <dgm:cxn modelId="{72764437-6F30-4AFF-86D6-5B62E6BE2B80}" srcId="{84F576B4-3B46-4147-953D-4A3B65F07FD1}" destId="{0BB8DDC3-6507-4F11-A7A9-0D1492049B76}" srcOrd="3" destOrd="0" parTransId="{F84D25A9-CD50-4EF5-86D0-198C02AB6082}" sibTransId="{FA4552CB-D3CA-4140-A844-168F82A944B9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0CE1ED47-776E-45FC-82CC-0A9E44CB8A97}" srcId="{84F576B4-3B46-4147-953D-4A3B65F07FD1}" destId="{CD868CE0-B73A-43DC-B0A7-88B192E18AC0}" srcOrd="2" destOrd="0" parTransId="{CBB73A13-B26C-42BC-9101-495ACAD84F53}" sibTransId="{BA008267-D0FC-465F-A59F-0AA6E1491AFA}"/>
    <dgm:cxn modelId="{D817866D-D69C-4008-81E8-5A06302CB54A}" type="presOf" srcId="{0BB8DDC3-6507-4F11-A7A9-0D1492049B76}" destId="{C1E695B6-6E1B-4B85-80BA-B9D5726BB44A}" srcOrd="0" destOrd="3" presId="urn:microsoft.com/office/officeart/2005/8/layout/list1"/>
    <dgm:cxn modelId="{DB87E06E-C2D8-43DE-AA32-A7079152CE8B}" type="presOf" srcId="{CD868CE0-B73A-43DC-B0A7-88B192E18AC0}" destId="{C1E695B6-6E1B-4B85-80BA-B9D5726BB44A}" srcOrd="0" destOrd="2" presId="urn:microsoft.com/office/officeart/2005/8/layout/list1"/>
    <dgm:cxn modelId="{24644A78-490B-4668-8275-D80871CA9562}" type="presOf" srcId="{00D1CA9F-F43A-4C9A-8EB3-219849C51E59}" destId="{9ECD1787-0570-454F-8E59-98F6652D9B92}" srcOrd="0" destOrd="2" presId="urn:microsoft.com/office/officeart/2005/8/layout/list1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4DB70A93-A7EF-4FCB-815E-7AF359DDA3EA}" type="presOf" srcId="{226D03E0-31C6-46A2-B169-F1E62B18A020}" destId="{C1E695B6-6E1B-4B85-80BA-B9D5726BB44A}" srcOrd="0" destOrd="1" presId="urn:microsoft.com/office/officeart/2005/8/layout/list1"/>
    <dgm:cxn modelId="{F3E746A7-5EC4-48E7-AED5-7708EBC92EAC}" type="presOf" srcId="{540D5A83-C084-47F8-916A-EB84C99DA42B}" destId="{C1E695B6-6E1B-4B85-80BA-B9D5726BB44A}" srcOrd="0" destOrd="0" presId="urn:microsoft.com/office/officeart/2005/8/layout/list1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534824"/>
          <a:ext cx="3735134" cy="14883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9888" tIns="312420" rIns="289888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/>
            <a:t>Longitudinal beam profile monitoring of LHC beams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/>
            <a:t>Measure relative population of Main and Ghost/Satellite bunches</a:t>
          </a: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/>
            <a:t>High dynamic range!</a:t>
          </a:r>
        </a:p>
      </dsp:txBody>
      <dsp:txXfrm>
        <a:off x="0" y="534824"/>
        <a:ext cx="3735134" cy="1488375"/>
      </dsp:txXfrm>
    </dsp:sp>
    <dsp:sp modelId="{A97C08BF-DAE9-409A-85E1-8E84F760AA85}">
      <dsp:nvSpPr>
        <dsp:cNvPr id="0" name=""/>
        <dsp:cNvSpPr/>
      </dsp:nvSpPr>
      <dsp:spPr>
        <a:xfrm>
          <a:off x="186756" y="312780"/>
          <a:ext cx="2614593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825" tIns="0" rIns="98825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Main Purpose</a:t>
          </a:r>
        </a:p>
      </dsp:txBody>
      <dsp:txXfrm>
        <a:off x="208372" y="334396"/>
        <a:ext cx="2571361" cy="399568"/>
      </dsp:txXfrm>
    </dsp:sp>
    <dsp:sp modelId="{C1E695B6-6E1B-4B85-80BA-B9D5726BB44A}">
      <dsp:nvSpPr>
        <dsp:cNvPr id="0" name=""/>
        <dsp:cNvSpPr/>
      </dsp:nvSpPr>
      <dsp:spPr>
        <a:xfrm>
          <a:off x="0" y="2324956"/>
          <a:ext cx="3735134" cy="21262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9888" tIns="312420" rIns="289888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1" i="0" kern="1200" dirty="0"/>
            <a:t>Time-correlated single photon counting of synchrotron light from LHC beams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/>
            <a:t>Lens focuses light on sensor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/>
            <a:t>ND-filters to control amount of light on sensor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/>
            <a:t>TDC generates histogram of photon arrival times </a:t>
          </a:r>
          <a:r>
            <a:rPr lang="en-GB" sz="1500" kern="1200" dirty="0">
              <a:sym typeface="Wingdings" panose="05000000000000000000" pitchFamily="2" charset="2"/>
            </a:rPr>
            <a:t> Beam profile</a:t>
          </a:r>
          <a:endParaRPr lang="en-GB" sz="1500" kern="1200" dirty="0"/>
        </a:p>
      </dsp:txBody>
      <dsp:txXfrm>
        <a:off x="0" y="2324956"/>
        <a:ext cx="3735134" cy="2126250"/>
      </dsp:txXfrm>
    </dsp:sp>
    <dsp:sp modelId="{A2DD762F-5DE1-46CA-8798-1FC20E28DC71}">
      <dsp:nvSpPr>
        <dsp:cNvPr id="0" name=""/>
        <dsp:cNvSpPr/>
      </dsp:nvSpPr>
      <dsp:spPr>
        <a:xfrm>
          <a:off x="186756" y="2103556"/>
          <a:ext cx="2614593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825" tIns="0" rIns="98825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Principle</a:t>
          </a:r>
        </a:p>
      </dsp:txBody>
      <dsp:txXfrm>
        <a:off x="208372" y="2125172"/>
        <a:ext cx="2571361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FFD6B-1DA8-42B5-A770-A152D1216B70}" type="datetimeFigureOut">
              <a:rPr lang="en-GB" smtClean="0"/>
              <a:t>05/06/2023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D3F606-7AA1-4E9B-927B-995D37F210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671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34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FA8BAF-7D3E-472F-8DFF-D17B25EC0F0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4882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FA8BAF-7D3E-472F-8DFF-D17B25EC0F0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1411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3095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419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5649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992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4576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5489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7551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039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7278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5035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5902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2262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3062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2737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3607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7257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A3BB74-4A23-4BFD-B83C-AB4501D63C63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93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917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269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389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721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550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3F606-7AA1-4E9B-927B-995D37F210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207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FA8BAF-7D3E-472F-8DFF-D17B25EC0F0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769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2843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29B2-29E6-44E0-A1AE-690F7FD95615}" type="datetime1">
              <a:rPr lang="en-GB" smtClean="0"/>
              <a:t>05/06/2023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804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283D2D4-CBA7-4A8D-AF1B-63998E1DF32C}" type="datetime1">
              <a:rPr lang="en-GB" smtClean="0"/>
              <a:t>05/06/2023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787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7CD6A7E-6EB2-42E9-83F3-41D07DEB4352}" type="datetime1">
              <a:rPr lang="en-GB" smtClean="0"/>
              <a:t>05/06/2023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42865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5D6FFB0-BC5F-4B01-B9CE-7663D9B28F14}" type="datetime1">
              <a:rPr lang="en-GB" smtClean="0"/>
              <a:t>05/06/2023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06584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5E77D84-D4D4-42C9-81D6-140B46AF64F1}" type="datetime1">
              <a:rPr lang="en-GB" smtClean="0"/>
              <a:t>05/06/2023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347700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00C3C21-8A78-484C-8066-B2B4FEF01621}" type="datetime1">
              <a:rPr lang="en-GB" smtClean="0"/>
              <a:t>05/06/2023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4503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FFB6D19-F152-40F5-9098-1A0D9E432CB8}" type="datetime1">
              <a:rPr lang="en-GB" smtClean="0"/>
              <a:t>05/06/2023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84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0A65D1-B198-4D7F-AE8D-EDC0F363CE34}" type="datetime1">
              <a:rPr lang="en-GB" smtClean="0"/>
              <a:t>05/06/2023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41671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09ED915-8231-498B-8DDF-EEF195E58AC2}" type="datetime1">
              <a:rPr lang="en-GB" smtClean="0"/>
              <a:t>05/06/2023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11326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A539F-F15E-48D0-A4E6-EB51A5BFAA69}" type="datetime1">
              <a:rPr lang="en-GB" smtClean="0"/>
              <a:t>05/06/2023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351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F4156-EC51-4DE0-990C-545200036CC2}" type="datetime1">
              <a:rPr lang="en-GB" smtClean="0"/>
              <a:t>05/06/2023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8321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9BA9-F0B2-4483-A5A6-8AD6AA73553E}" type="datetime1">
              <a:rPr lang="en-GB" smtClean="0"/>
              <a:t>05/06/2023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494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AE62B-ED95-4054-8F58-09C50622F427}" type="datetime1">
              <a:rPr lang="en-GB" smtClean="0"/>
              <a:t>05/06/2023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0551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4180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820CF-3C00-362F-4F04-22CD66BF7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F27360-B53E-107E-D039-EE61CF1C9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D3750-7593-5FA8-0943-D48D989DA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F379B-7040-4E1A-849D-72C1A11EF674}" type="datetime1">
              <a:rPr lang="en-GB" smtClean="0"/>
              <a:t>05/06/2023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30C4B-EED4-EFA1-D8AF-9E692F0AC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9B405-D9AC-F98E-6437-7DA7DDF16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114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222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FB67F-EC03-4218-832A-B95DC6BC05CB}" type="datetime1">
              <a:rPr lang="en-GB" smtClean="0"/>
              <a:t>05/06/2023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71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9AB85-F366-4D56-B799-AF9A3E0BA792}" type="datetime1">
              <a:rPr lang="en-GB" smtClean="0"/>
              <a:t>05/06/2023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295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25D67-2ECA-4812-B487-24B1C7096C81}" type="datetime1">
              <a:rPr lang="en-GB" smtClean="0"/>
              <a:t>05/06/2023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40772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A6E3B5-DEDE-4534-A322-6471DC7F37C3}" type="datetime1">
              <a:rPr lang="en-GB" smtClean="0"/>
              <a:t>05/06/2023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7751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CDA68-6756-48CF-AF69-971557AB78B5}" type="datetime1">
              <a:rPr lang="en-GB" smtClean="0"/>
              <a:t>05/06/2023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608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617E-DB20-4227-8E37-B99120AC2A2A}" type="datetime1">
              <a:rPr lang="en-GB" smtClean="0"/>
              <a:t>05/06/2023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920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6757D2C-D26B-4E24-BFF2-D4ADF4FEE215}" type="datetime1">
              <a:rPr lang="en-GB" smtClean="0"/>
              <a:t>05/06/2023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9CC311C-61EB-4898-895A-71C44126BD0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6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75187/contributions/3221948/attachments/1759281/2853743/LLCMWG_2018-11_MPalm_BSRL_Analysis.pd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Relationship Id="rId4" Type="http://schemas.openxmlformats.org/officeDocument/2006/relationships/hyperlink" Target="https://indico.cern.ch/event/775187/contributions/3221948/attachments/1759281/2853743/LLCMWG_2018-11_MPalm_BSRL_Analysis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3.xml"/><Relationship Id="rId5" Type="http://schemas.openxmlformats.org/officeDocument/2006/relationships/hyperlink" Target="https://accelconf.web.cern.ch/ibic2016/papers/weal02.pdf" TargetMode="External"/><Relationship Id="rId4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.png"/><Relationship Id="rId4" Type="http://schemas.openxmlformats.org/officeDocument/2006/relationships/hyperlink" Target="https://indico.cern.ch/event/489382/contributions/1167012/attachments/1241091/1825075/biday_jk_20160310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48245-7D61-3041-0D2B-9D804F77C3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1443789"/>
          </a:xfrm>
        </p:spPr>
        <p:txBody>
          <a:bodyPr/>
          <a:lstStyle/>
          <a:p>
            <a:pPr algn="l"/>
            <a:r>
              <a:rPr lang="en-GB" sz="4400" dirty="0"/>
              <a:t>Analysis of FBCT behaviour with respect to the bunch position in trains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A84493-5ADF-B006-E4B6-779E11C334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Nathan Meagher, Manuel Gonzalez Berges, Tom Levens, Diogo L. Alves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2635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D830B03-0E0B-DD06-03F5-4D94BDD57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9913"/>
          </a:xfrm>
        </p:spPr>
        <p:txBody>
          <a:bodyPr>
            <a:normAutofit/>
          </a:bodyPr>
          <a:lstStyle/>
          <a:p>
            <a:r>
              <a:rPr lang="en-GB" dirty="0"/>
              <a:t>The reality…</a:t>
            </a:r>
          </a:p>
        </p:txBody>
      </p:sp>
      <p:pic>
        <p:nvPicPr>
          <p:cNvPr id="2" name="Content Placeholder 8">
            <a:extLst>
              <a:ext uri="{FF2B5EF4-FFF2-40B4-BE49-F238E27FC236}">
                <a16:creationId xmlns:a16="http://schemas.microsoft.com/office/drawing/2014/main" id="{4B6FF312-B036-C52C-C0D1-6AC3B790E9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96" y="986497"/>
            <a:ext cx="11743008" cy="587150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AABE65-CF23-F633-EB0B-0F2E62BEF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10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1292BF-F904-1740-AB9B-72BF95CC6084}"/>
              </a:ext>
            </a:extLst>
          </p:cNvPr>
          <p:cNvSpPr txBox="1"/>
          <p:nvPr/>
        </p:nvSpPr>
        <p:spPr>
          <a:xfrm>
            <a:off x="9247909" y="363666"/>
            <a:ext cx="210589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48 bunch train</a:t>
            </a:r>
          </a:p>
          <a:p>
            <a:pPr algn="l"/>
            <a:r>
              <a:rPr lang="en-US" sz="2400" dirty="0"/>
              <a:t>25ns spacing</a:t>
            </a:r>
          </a:p>
          <a:p>
            <a:pPr algn="l"/>
            <a:r>
              <a:rPr lang="en-US" sz="2400" dirty="0"/>
              <a:t>p</a:t>
            </a:r>
            <a:r>
              <a:rPr lang="en-US" sz="2400" baseline="30000" dirty="0"/>
              <a:t>+ </a:t>
            </a:r>
            <a:r>
              <a:rPr lang="en-US" sz="2400" dirty="0"/>
              <a:t>beam</a:t>
            </a:r>
            <a:endParaRPr lang="en-GB" sz="2400" baseline="300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6F9F9E4-2B06-FEA2-2E8C-B3C2A15B3D34}"/>
              </a:ext>
            </a:extLst>
          </p:cNvPr>
          <p:cNvCxnSpPr>
            <a:cxnSpLocks/>
          </p:cNvCxnSpPr>
          <p:nvPr/>
        </p:nvCxnSpPr>
        <p:spPr>
          <a:xfrm flipH="1">
            <a:off x="10588336" y="4530436"/>
            <a:ext cx="207819" cy="102870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8B1CC6B-027A-07DE-1450-1EFEEB01ADFB}"/>
              </a:ext>
            </a:extLst>
          </p:cNvPr>
          <p:cNvSpPr txBox="1"/>
          <p:nvPr/>
        </p:nvSpPr>
        <p:spPr>
          <a:xfrm>
            <a:off x="10382563" y="4113632"/>
            <a:ext cx="180943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rgbClr val="FF0000"/>
                </a:solidFill>
              </a:rPr>
              <a:t>Ghost charges</a:t>
            </a:r>
            <a:endParaRPr lang="en-GB" sz="2000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834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D830B03-0E0B-DD06-03F5-4D94BDD57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9913"/>
          </a:xfrm>
        </p:spPr>
        <p:txBody>
          <a:bodyPr>
            <a:normAutofit/>
          </a:bodyPr>
          <a:lstStyle/>
          <a:p>
            <a:r>
              <a:rPr lang="en-GB" dirty="0"/>
              <a:t>The reality…</a:t>
            </a:r>
          </a:p>
        </p:txBody>
      </p:sp>
      <p:pic>
        <p:nvPicPr>
          <p:cNvPr id="2" name="Content Placeholder 8">
            <a:extLst>
              <a:ext uri="{FF2B5EF4-FFF2-40B4-BE49-F238E27FC236}">
                <a16:creationId xmlns:a16="http://schemas.microsoft.com/office/drawing/2014/main" id="{4B6FF312-B036-C52C-C0D1-6AC3B790E9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4496" y="986497"/>
            <a:ext cx="11743007" cy="587150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867A23-8CCC-7449-DC89-A282844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697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D830B03-0E0B-DD06-03F5-4D94BDD57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9913"/>
          </a:xfrm>
        </p:spPr>
        <p:txBody>
          <a:bodyPr>
            <a:normAutofit/>
          </a:bodyPr>
          <a:lstStyle/>
          <a:p>
            <a:r>
              <a:rPr lang="en-GB" dirty="0"/>
              <a:t>The reality… zoom on baseline</a:t>
            </a:r>
          </a:p>
        </p:txBody>
      </p:sp>
      <p:pic>
        <p:nvPicPr>
          <p:cNvPr id="2" name="Content Placeholder 8">
            <a:extLst>
              <a:ext uri="{FF2B5EF4-FFF2-40B4-BE49-F238E27FC236}">
                <a16:creationId xmlns:a16="http://schemas.microsoft.com/office/drawing/2014/main" id="{4B6FF312-B036-C52C-C0D1-6AC3B790E9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4496" y="986497"/>
            <a:ext cx="11743007" cy="587150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459E32-36E1-79A0-17A8-6B38E94C7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647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3EFF4-C49A-FB7F-89E7-745964852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effects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7A789-D73A-77C0-E6A5-45DA8C318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42467"/>
            <a:ext cx="11307761" cy="4796407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0" dirty="0"/>
              <a:t>The following effects all contribute to the overestimation of the first bunch:</a:t>
            </a:r>
          </a:p>
          <a:p>
            <a:pPr>
              <a:lnSpc>
                <a:spcPct val="150000"/>
              </a:lnSpc>
            </a:pPr>
            <a:endParaRPr lang="en-US" sz="2400" b="0" dirty="0"/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0" dirty="0"/>
              <a:t>Low pass filter</a:t>
            </a:r>
            <a:r>
              <a:rPr lang="en-US" sz="2400" dirty="0"/>
              <a:t> + dispersion in cables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leakage into next slot </a:t>
            </a:r>
            <a:endParaRPr lang="en-US" sz="2400" b="0" dirty="0">
              <a:cs typeface="Arial"/>
            </a:endParaRP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0" dirty="0"/>
              <a:t>A/C coupling</a:t>
            </a:r>
            <a:r>
              <a:rPr lang="en-US" sz="2400" dirty="0"/>
              <a:t>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droop after signal</a:t>
            </a:r>
            <a:endParaRPr lang="en-US" sz="2400" b="0" dirty="0">
              <a:cs typeface="Arial"/>
            </a:endParaRP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0" dirty="0"/>
              <a:t>Ghost and satellite charge influence</a:t>
            </a:r>
            <a:r>
              <a:rPr lang="en-US" sz="2400" dirty="0"/>
              <a:t>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raise/lower integral</a:t>
            </a:r>
            <a:endParaRPr lang="en-US" sz="2400" b="0" dirty="0">
              <a:cs typeface="Arial"/>
            </a:endParaRP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cs typeface="Arial"/>
            </a:endParaRPr>
          </a:p>
          <a:p>
            <a:pPr marL="0" lvl="1" indent="0">
              <a:lnSpc>
                <a:spcPct val="150000"/>
              </a:lnSpc>
              <a:buNone/>
            </a:pPr>
            <a:r>
              <a:rPr lang="en-US" sz="2400" dirty="0">
                <a:cs typeface="Arial"/>
              </a:rPr>
              <a:t>Baseline correction attempts to compensate for effects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>
                <a:cs typeface="Arial"/>
              </a:rPr>
              <a:t> raises/lowers the integral</a:t>
            </a:r>
            <a:endParaRPr lang="en-US" sz="2400" b="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200" b="0" dirty="0">
              <a:cs typeface="Arial"/>
            </a:endParaRPr>
          </a:p>
          <a:p>
            <a:endParaRPr lang="en-US" sz="3200" b="0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AB726A-9477-A9B3-A5C4-490FCE7CC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72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D93F25B-D183-BF4E-D314-D80B466FB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BSRL: Overview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E7D8E6-BF34-AACD-E752-EF5E6D8B431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058" y="-1021334"/>
            <a:ext cx="10845967" cy="7062867"/>
          </a:xfrm>
          <a:prstGeom prst="rect">
            <a:avLst/>
          </a:prstGeom>
        </p:spPr>
      </p:pic>
      <p:graphicFrame>
        <p:nvGraphicFramePr>
          <p:cNvPr id="12" name="Content Placeholder 9">
            <a:extLst>
              <a:ext uri="{FF2B5EF4-FFF2-40B4-BE49-F238E27FC236}">
                <a16:creationId xmlns:a16="http://schemas.microsoft.com/office/drawing/2014/main" id="{37D8B086-6AA7-725D-9C38-5C0B5C321C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76562"/>
              </p:ext>
            </p:extLst>
          </p:nvPr>
        </p:nvGraphicFramePr>
        <p:xfrm>
          <a:off x="407988" y="1294726"/>
          <a:ext cx="3735134" cy="4763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E9AECFBE-7B67-1341-5E49-6A78703C8A0C}"/>
              </a:ext>
            </a:extLst>
          </p:cNvPr>
          <p:cNvSpPr txBox="1"/>
          <p:nvPr/>
        </p:nvSpPr>
        <p:spPr>
          <a:xfrm>
            <a:off x="2397967" y="6074897"/>
            <a:ext cx="938604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Source: </a:t>
            </a:r>
            <a:r>
              <a:rPr lang="en-GB" sz="1100" dirty="0"/>
              <a:t>Stefano Mazzoni, https://indico.cern.ch/event/1206149/contributions/5072735/attachments/2525391/4343451/2022.10.10_LLCMWG.pdf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BACBAB-D0FF-F026-4DEB-806D3E88C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224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195BC3-E78E-C600-4B69-30A7F4A38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81100"/>
            <a:ext cx="11376024" cy="5095875"/>
          </a:xfrm>
        </p:spPr>
        <p:txBody>
          <a:bodyPr/>
          <a:lstStyle/>
          <a:p>
            <a:pPr marL="0" indent="0">
              <a:buNone/>
            </a:pPr>
            <a:r>
              <a:rPr lang="en-GB" sz="2400" b="0" dirty="0"/>
              <a:t>Historically the FBCTs have overestimated the 1st bunch intensity measurement of each train.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400" b="0" dirty="0"/>
              <a:t>Analysis performed by Marcus Palm confirmed this in 2017/18</a:t>
            </a:r>
            <a:r>
              <a:rPr lang="en-GB" sz="2400" b="0" baseline="30000" dirty="0"/>
              <a:t> [1]</a:t>
            </a:r>
          </a:p>
          <a:p>
            <a:pPr>
              <a:lnSpc>
                <a:spcPct val="150000"/>
              </a:lnSpc>
            </a:pPr>
            <a:r>
              <a:rPr lang="en-GB" sz="2400" b="0" dirty="0"/>
              <a:t>Marcus confirms over estimation is not only caused from ghost charges</a:t>
            </a:r>
          </a:p>
          <a:p>
            <a:pPr>
              <a:lnSpc>
                <a:spcPct val="150000"/>
              </a:lnSpc>
            </a:pPr>
            <a:r>
              <a:rPr lang="en-US" sz="2400" b="0" dirty="0"/>
              <a:t>Signal leakage between bunch slots due to bandwidth limitations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Raises baseline of subsequent bunches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Decreases integral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773FD1-7A74-EF06-5CFE-CA6773050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1307"/>
          </a:xfrm>
        </p:spPr>
        <p:txBody>
          <a:bodyPr/>
          <a:lstStyle/>
          <a:p>
            <a:r>
              <a:rPr lang="en-GB" dirty="0"/>
              <a:t>FBCT overestimation of the first bunch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FF6D53-8BB8-895F-2538-1D8315FF1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15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CCDE46-DB69-0EAE-533C-E88EDDE0EB02}"/>
              </a:ext>
            </a:extLst>
          </p:cNvPr>
          <p:cNvSpPr txBox="1"/>
          <p:nvPr/>
        </p:nvSpPr>
        <p:spPr>
          <a:xfrm>
            <a:off x="968952" y="6383847"/>
            <a:ext cx="33121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[1] - </a:t>
            </a:r>
            <a:r>
              <a:rPr lang="en-US" sz="160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Palm M. 2018, BSRL Analysis 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24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9A2E79C-BD76-A7AD-5015-3C9A81E3B3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3" t="335" r="8665" b="713"/>
          <a:stretch/>
        </p:blipFill>
        <p:spPr>
          <a:xfrm>
            <a:off x="5709993" y="934439"/>
            <a:ext cx="6063448" cy="523782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05E4A6A-A859-5A1E-9FD9-0CC553A0E88A}"/>
              </a:ext>
            </a:extLst>
          </p:cNvPr>
          <p:cNvSpPr txBox="1">
            <a:spLocks/>
          </p:cNvSpPr>
          <p:nvPr/>
        </p:nvSpPr>
        <p:spPr>
          <a:xfrm>
            <a:off x="360772" y="308481"/>
            <a:ext cx="105156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FBCT/BSRL ratio along train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46916F3-3E55-BCD7-0330-0E6E671D7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170" y="1603486"/>
            <a:ext cx="3183540" cy="3975930"/>
          </a:xfrm>
        </p:spPr>
        <p:txBody>
          <a:bodyPr>
            <a:normAutofit lnSpcReduction="10000"/>
          </a:bodyPr>
          <a:lstStyle/>
          <a:p>
            <a:r>
              <a:rPr lang="en-US" b="0" dirty="0"/>
              <a:t>Example, Fill 6024</a:t>
            </a:r>
          </a:p>
          <a:p>
            <a:r>
              <a:rPr lang="en-US" b="0" dirty="0"/>
              <a:t>48b trains</a:t>
            </a:r>
          </a:p>
          <a:p>
            <a:r>
              <a:rPr lang="en-US" b="0" dirty="0"/>
              <a:t>FBCT/BSRL ratio: First bunch of each train consistently higher than second</a:t>
            </a:r>
          </a:p>
          <a:p>
            <a:r>
              <a:rPr lang="en-US" b="0" dirty="0"/>
              <a:t>Not explained by satellites</a:t>
            </a:r>
          </a:p>
          <a:p>
            <a:r>
              <a:rPr lang="en-US" b="0" dirty="0"/>
              <a:t>In the following: compare only first and second bunch</a:t>
            </a:r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E9AE99-B528-83C1-F6FA-EABDC5FA9FE8}"/>
              </a:ext>
            </a:extLst>
          </p:cNvPr>
          <p:cNvSpPr txBox="1"/>
          <p:nvPr/>
        </p:nvSpPr>
        <p:spPr>
          <a:xfrm>
            <a:off x="3505110" y="1634044"/>
            <a:ext cx="23019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Black line: mean of all trains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Black dots: individual bunches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err="1"/>
              <a:t>Colormap</a:t>
            </a:r>
            <a:r>
              <a:rPr lang="en-US" dirty="0"/>
              <a:t>: distribution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BD5E46-5DDB-A7EE-87A2-B6878B7ECA81}"/>
              </a:ext>
            </a:extLst>
          </p:cNvPr>
          <p:cNvSpPr txBox="1"/>
          <p:nvPr/>
        </p:nvSpPr>
        <p:spPr>
          <a:xfrm>
            <a:off x="3505109" y="4023627"/>
            <a:ext cx="2199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Accompanying satellites per bunch along train</a:t>
            </a:r>
            <a:endParaRPr lang="en-GB" dirty="0"/>
          </a:p>
        </p:txBody>
      </p:sp>
      <p:sp>
        <p:nvSpPr>
          <p:cNvPr id="13" name="Rounded Rectangle 7">
            <a:extLst>
              <a:ext uri="{FF2B5EF4-FFF2-40B4-BE49-F238E27FC236}">
                <a16:creationId xmlns:a16="http://schemas.microsoft.com/office/drawing/2014/main" id="{D53FF9BF-C2C6-EB7B-84EC-8929C41E47D0}"/>
              </a:ext>
            </a:extLst>
          </p:cNvPr>
          <p:cNvSpPr/>
          <p:nvPr/>
        </p:nvSpPr>
        <p:spPr>
          <a:xfrm>
            <a:off x="6224112" y="1815323"/>
            <a:ext cx="230819" cy="72796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629CCB2-0EF8-AC4A-FE08-458808506948}"/>
              </a:ext>
            </a:extLst>
          </p:cNvPr>
          <p:cNvCxnSpPr>
            <a:stCxn id="15" idx="1"/>
          </p:cNvCxnSpPr>
          <p:nvPr/>
        </p:nvCxnSpPr>
        <p:spPr>
          <a:xfrm flipH="1">
            <a:off x="6402829" y="1714928"/>
            <a:ext cx="411438" cy="1911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2CB2215-1803-0161-DCC6-EE4D96E280CC}"/>
              </a:ext>
            </a:extLst>
          </p:cNvPr>
          <p:cNvSpPr txBox="1"/>
          <p:nvPr/>
        </p:nvSpPr>
        <p:spPr>
          <a:xfrm>
            <a:off x="6814267" y="1530262"/>
            <a:ext cx="384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Compare ratio of these two points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588A33-A3E6-C43A-14C7-6A47FA5EE678}"/>
              </a:ext>
            </a:extLst>
          </p:cNvPr>
          <p:cNvSpPr txBox="1"/>
          <p:nvPr/>
        </p:nvSpPr>
        <p:spPr>
          <a:xfrm>
            <a:off x="9905999" y="6029325"/>
            <a:ext cx="234343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hlinkClick r:id="rId4"/>
              </a:rPr>
              <a:t>Palm M. 2018, BSRL Analysis</a:t>
            </a:r>
            <a:endParaRPr lang="en-GB" sz="11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BC7B01-87C2-D35F-A6AB-B05018525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6436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FBCT/BSRL overview: 2017-2018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5156" y="1011504"/>
                <a:ext cx="3491434" cy="5097983"/>
              </a:xfrm>
            </p:spPr>
            <p:txBody>
              <a:bodyPr>
                <a:noAutofit/>
              </a:bodyPr>
              <a:lstStyle/>
              <a:p>
                <a:r>
                  <a:rPr lang="en-US" sz="1600" b="0" dirty="0">
                    <a:latin typeface="+mj-lt"/>
                  </a:rPr>
                  <a:t>R1 =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〈</m:t>
                    </m:r>
                  </m:oMath>
                </a14:m>
                <a:r>
                  <a:rPr lang="en-US" sz="1600" b="0" dirty="0">
                    <a:latin typeface="+mj-lt"/>
                  </a:rPr>
                  <a:t>FBCT[1]/BSRL[1]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1600" b="0" dirty="0">
                    <a:latin typeface="+mj-lt"/>
                  </a:rPr>
                  <a:t> - 1</a:t>
                </a:r>
                <a:r>
                  <a:rPr lang="en-US" sz="1600" b="0" baseline="30000" dirty="0">
                    <a:latin typeface="+mj-lt"/>
                  </a:rPr>
                  <a:t>st</a:t>
                </a:r>
                <a:r>
                  <a:rPr lang="en-US" sz="1600" b="0" dirty="0">
                    <a:latin typeface="+mj-lt"/>
                  </a:rPr>
                  <a:t> bunch</a:t>
                </a:r>
              </a:p>
              <a:p>
                <a:r>
                  <a:rPr lang="en-US" sz="1600" b="0" dirty="0">
                    <a:latin typeface="+mj-lt"/>
                  </a:rPr>
                  <a:t>R2 =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〈</m:t>
                    </m:r>
                  </m:oMath>
                </a14:m>
                <a:r>
                  <a:rPr lang="en-US" sz="1600" b="0" dirty="0">
                    <a:latin typeface="+mj-lt"/>
                  </a:rPr>
                  <a:t>FBCT[2]/BSRL[2]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1600" b="0" dirty="0">
                    <a:latin typeface="+mj-lt"/>
                  </a:rPr>
                  <a:t> - 2</a:t>
                </a:r>
                <a:r>
                  <a:rPr lang="en-US" sz="1600" b="0" baseline="30000" dirty="0">
                    <a:latin typeface="+mj-lt"/>
                  </a:rPr>
                  <a:t>nd</a:t>
                </a:r>
                <a:r>
                  <a:rPr lang="en-US" sz="1600" b="0" dirty="0">
                    <a:latin typeface="+mj-lt"/>
                  </a:rPr>
                  <a:t> bunch</a:t>
                </a:r>
              </a:p>
              <a:p>
                <a:r>
                  <a:rPr lang="en-US" sz="1600" dirty="0" err="1">
                    <a:latin typeface="+mj-lt"/>
                  </a:rPr>
                  <a:t>VdM</a:t>
                </a:r>
                <a:r>
                  <a:rPr lang="en-US" sz="1600" dirty="0">
                    <a:latin typeface="+mj-lt"/>
                  </a:rPr>
                  <a:t> (square-markers)</a:t>
                </a:r>
              </a:p>
              <a:p>
                <a:pPr lvl="1"/>
                <a:r>
                  <a:rPr lang="en-US" sz="1600" dirty="0">
                    <a:latin typeface="+mj-lt"/>
                  </a:rPr>
                  <a:t>2017: R1=1 (B1 and B2)</a:t>
                </a:r>
              </a:p>
              <a:p>
                <a:pPr lvl="1"/>
                <a:r>
                  <a:rPr lang="en-US" sz="1600" dirty="0">
                    <a:latin typeface="+mj-lt"/>
                  </a:rPr>
                  <a:t>2018: R1 up 1.1% (B1),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600" dirty="0">
                    <a:latin typeface="+mj-lt"/>
                  </a:rPr>
                  <a:t>1.7% (B2)</a:t>
                </a:r>
              </a:p>
              <a:p>
                <a:r>
                  <a:rPr lang="en-US" sz="1600" dirty="0">
                    <a:latin typeface="+mj-lt"/>
                  </a:rPr>
                  <a:t>Physics fills</a:t>
                </a:r>
              </a:p>
              <a:p>
                <a:pPr lvl="1"/>
                <a:r>
                  <a:rPr lang="en-US" sz="1600" dirty="0">
                    <a:latin typeface="+mj-lt"/>
                  </a:rPr>
                  <a:t>R1 consistently higher than R2 by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US" sz="1600" b="1" dirty="0">
                    <a:latin typeface="+mj-lt"/>
                  </a:rPr>
                  <a:t>1%</a:t>
                </a:r>
              </a:p>
              <a:p>
                <a:r>
                  <a:rPr lang="en-US" sz="1600" dirty="0">
                    <a:latin typeface="+mj-lt"/>
                  </a:rPr>
                  <a:t>Physics fills: R1/R2</a:t>
                </a:r>
              </a:p>
              <a:p>
                <a:pPr lvl="1"/>
                <a:r>
                  <a:rPr lang="en-US" sz="1600" dirty="0">
                    <a:latin typeface="+mj-lt"/>
                  </a:rPr>
                  <a:t>Consistently &gt;1, both 2017 and 2018 </a:t>
                </a:r>
              </a:p>
              <a:p>
                <a:pPr lvl="1"/>
                <a:r>
                  <a:rPr lang="en-US" sz="1600" dirty="0">
                    <a:latin typeface="+mj-lt"/>
                  </a:rPr>
                  <a:t>Both B1.SYS_A and B1.SYS_B agree within 0.2%</a:t>
                </a:r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5156" y="1011504"/>
                <a:ext cx="3491434" cy="5097983"/>
              </a:xfrm>
              <a:blipFill>
                <a:blip r:embed="rId3"/>
                <a:stretch>
                  <a:fillRect l="-3490" t="-1794" r="-1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3899421" y="1143844"/>
            <a:ext cx="8292579" cy="4890096"/>
            <a:chOff x="4067382" y="2398955"/>
            <a:chExt cx="7296161" cy="430251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57" r="7752"/>
            <a:stretch/>
          </p:blipFill>
          <p:spPr>
            <a:xfrm>
              <a:off x="4067382" y="2398955"/>
              <a:ext cx="7296161" cy="4302513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 flipV="1">
              <a:off x="5529431" y="2872292"/>
              <a:ext cx="0" cy="151682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891088" y="2852738"/>
              <a:ext cx="4732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2017</a:t>
              </a:r>
              <a:endParaRPr lang="en-GB" sz="11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95963" y="2857500"/>
              <a:ext cx="4732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2018</a:t>
              </a:r>
              <a:endParaRPr lang="en-GB" sz="1100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9148931" y="2853242"/>
              <a:ext cx="0" cy="151682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8510588" y="2833688"/>
              <a:ext cx="4732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2017</a:t>
              </a:r>
              <a:endParaRPr lang="en-GB" sz="11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415463" y="2838450"/>
              <a:ext cx="4732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2018</a:t>
              </a:r>
              <a:endParaRPr lang="en-GB" sz="1100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6681956" y="4711971"/>
              <a:ext cx="0" cy="1534524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948363" y="4776788"/>
              <a:ext cx="4732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2017</a:t>
              </a:r>
              <a:endParaRPr lang="en-GB" sz="11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42344" y="4776788"/>
              <a:ext cx="4732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2018</a:t>
              </a:r>
              <a:endParaRPr lang="en-GB" sz="1100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63C970A-01F4-DC2F-EF25-3448DA8800F8}"/>
              </a:ext>
            </a:extLst>
          </p:cNvPr>
          <p:cNvSpPr txBox="1"/>
          <p:nvPr/>
        </p:nvSpPr>
        <p:spPr>
          <a:xfrm>
            <a:off x="7590329" y="6425076"/>
            <a:ext cx="31316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Source: Marcus Palm, link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30A13-3E04-BD98-7199-9CB15D693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62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7E74F-A9FB-E340-7C89-A78081733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896129"/>
            <a:ext cx="11376025" cy="1065742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FBCT/BSRL Analysis for 2022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3ADDAC-E116-1C51-D2A5-691EDBB9B4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0017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0AB77-2F4D-DFD7-AE6A-592739459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selection of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E5C6A-EDB2-DD7B-8A1C-0C44C2E9C6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29785"/>
            <a:ext cx="11376024" cy="4608512"/>
          </a:xfrm>
        </p:spPr>
        <p:txBody>
          <a:bodyPr/>
          <a:lstStyle/>
          <a:p>
            <a:endParaRPr lang="en-GB" sz="2400" b="0" dirty="0"/>
          </a:p>
          <a:p>
            <a:pPr>
              <a:lnSpc>
                <a:spcPct val="150000"/>
              </a:lnSpc>
            </a:pPr>
            <a:r>
              <a:rPr lang="en-GB" sz="3200" b="0" dirty="0"/>
              <a:t>We run our analysis on a 2022 LHC fills that fit the following criteria:</a:t>
            </a: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Fills with multi bunch trains </a:t>
            </a: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Stable beams condition lasts for a length longer than 10 minutes</a:t>
            </a:r>
            <a:endParaRPr lang="en-GB" sz="2000" dirty="0"/>
          </a:p>
          <a:p>
            <a:pPr marL="0" lvl="1" indent="0">
              <a:buNone/>
            </a:pPr>
            <a:endParaRPr lang="en-GB" sz="2400" dirty="0"/>
          </a:p>
          <a:p>
            <a:pPr marL="0" lvl="1" indent="0">
              <a:buNone/>
            </a:pPr>
            <a:r>
              <a:rPr lang="en-GB" sz="2000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BB7168-25A6-450E-0AF2-BFF7375C4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16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BFD5C2A-753D-EC8C-1EB2-0FFAED849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97528"/>
            <a:ext cx="11376024" cy="5203248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2400" b="0" dirty="0"/>
              <a:t>Fast Beam Current Transformer overview</a:t>
            </a:r>
          </a:p>
          <a:p>
            <a:pPr lvl="1"/>
            <a:r>
              <a:rPr lang="en-US" sz="2400" dirty="0"/>
              <a:t>System overview</a:t>
            </a:r>
          </a:p>
          <a:p>
            <a:pPr lvl="1"/>
            <a:r>
              <a:rPr lang="en-US" sz="2400" b="0" dirty="0"/>
              <a:t>Data processing</a:t>
            </a:r>
          </a:p>
          <a:p>
            <a:pPr lvl="1"/>
            <a:r>
              <a:rPr lang="en-US" sz="2400" dirty="0"/>
              <a:t>Integration of the bunch beam signal</a:t>
            </a:r>
          </a:p>
          <a:p>
            <a:pPr lvl="1"/>
            <a:r>
              <a:rPr lang="en-US" sz="2400" b="0" dirty="0"/>
              <a:t>Con</a:t>
            </a:r>
            <a:r>
              <a:rPr lang="en-US" sz="2400" dirty="0"/>
              <a:t>tributing factors to the bunch position </a:t>
            </a:r>
            <a:r>
              <a:rPr lang="en-US" sz="2400" dirty="0" err="1"/>
              <a:t>behaviour</a:t>
            </a:r>
            <a:endParaRPr lang="en-US" sz="2400" b="0" dirty="0"/>
          </a:p>
          <a:p>
            <a:r>
              <a:rPr lang="en-US" sz="2400" b="0" dirty="0"/>
              <a:t>BSRL overview</a:t>
            </a:r>
          </a:p>
          <a:p>
            <a:r>
              <a:rPr lang="en-US" sz="2400" b="0" dirty="0"/>
              <a:t>Previous analysis by Marcus Palm</a:t>
            </a:r>
          </a:p>
          <a:p>
            <a:r>
              <a:rPr lang="en-US" sz="2400" b="0" dirty="0"/>
              <a:t>Analysis of 2022 fills</a:t>
            </a:r>
          </a:p>
          <a:p>
            <a:r>
              <a:rPr lang="en-US" sz="2400" b="0" dirty="0">
                <a:cs typeface="Arial"/>
              </a:rPr>
              <a:t>Analysis of 2023 fills</a:t>
            </a:r>
          </a:p>
          <a:p>
            <a:r>
              <a:rPr lang="en-US" sz="2400" b="0" dirty="0"/>
              <a:t>Summary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116CB66-E0A9-083A-CA9B-5944C30E7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13523"/>
          </a:xfrm>
        </p:spPr>
        <p:txBody>
          <a:bodyPr/>
          <a:lstStyle/>
          <a:p>
            <a:r>
              <a:rPr lang="en-US" dirty="0"/>
              <a:t>Intro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2637CC-4ACA-B1FE-3378-DBD971011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83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4D490-9C5E-CCAA-CB2C-D8A5F195F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intensity of the FBCT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A6C599-A9E9-81E4-D5F2-36C3E58C4A3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243914"/>
                <a:ext cx="11376024" cy="4956861"/>
              </a:xfrm>
            </p:spPr>
            <p:txBody>
              <a:bodyPr/>
              <a:lstStyle/>
              <a:p>
                <a:r>
                  <a:rPr lang="en-GB" sz="2400" dirty="0"/>
                  <a:t>BSRL</a:t>
                </a:r>
                <a:r>
                  <a:rPr lang="en-GB" sz="2400" b="0" dirty="0"/>
                  <a:t> is published bunch intensity as a </a:t>
                </a:r>
                <a:r>
                  <a:rPr lang="en-GB" sz="2400" dirty="0"/>
                  <a:t>5-minute relative intensity histogram</a:t>
                </a:r>
              </a:p>
              <a:p>
                <a:r>
                  <a:rPr lang="en-GB" sz="2400" dirty="0"/>
                  <a:t>FBCT</a:t>
                </a:r>
                <a:r>
                  <a:rPr lang="en-GB" sz="2400" b="0" dirty="0"/>
                  <a:t> publishes 1 second average </a:t>
                </a:r>
                <a:r>
                  <a:rPr lang="en-GB" sz="2400" dirty="0"/>
                  <a:t>bunch intensity measurements in charges </a:t>
                </a:r>
                <a:endParaRPr lang="en-GB" sz="2400" b="0" dirty="0"/>
              </a:p>
              <a:p>
                <a:r>
                  <a:rPr lang="en-GB" sz="2400" b="0" dirty="0"/>
                  <a:t>Calculate normalised FBCT 5-minute relative intensity: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Take 5 minutes of FBCT bunch intensity acquisitions before the acquisition time stamp of the BSRL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Calculate the 5-minute mean of each FBCT bunch intensity signal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Normalise by the sum of all bunch intensities from the 5-minute average relative FBCT intensity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0" lvl="1" indent="0">
                  <a:buNone/>
                </a:pPr>
                <a:r>
                  <a:rPr lang="en-GB" sz="2000" dirty="0"/>
                  <a:t>We can then calculate the ratio for each bunch:</a:t>
                </a: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𝐵𝑢𝑛𝑐h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𝑅𝑎𝑡𝑖𝑜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𝑁𝑜𝑟𝑚𝑎𝑙𝑖𝑠𝑒𝑑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𝑭𝑩𝑪𝑻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5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𝑚𝑖𝑛𝑢𝑡𝑒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𝑒𝑙𝑎𝑡𝑖𝑣𝑒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𝑛𝑡𝑒𝑛𝑠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𝑖𝑡𝑦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𝑩𝑺𝑹𝑳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5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𝑚𝑖𝑛𝑢𝑡𝑒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𝑟𝑒𝑙𝑎𝑡𝑖𝑣𝑒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𝑖𝑛𝑡𝑒𝑛𝑠𝑖𝑡𝑦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h𝑖𝑠𝑡𝑜𝑔𝑟𝑎𝑚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A6C599-A9E9-81E4-D5F2-36C3E58C4A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243914"/>
                <a:ext cx="11376024" cy="4956861"/>
              </a:xfrm>
              <a:blipFill>
                <a:blip r:embed="rId3"/>
                <a:stretch>
                  <a:fillRect l="-1661" t="-2460" r="-11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2E0FD-41D2-59BB-E5F4-562B67EDB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13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3E3E3A-0C08-4C54-A51E-4CE5AED51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2540" y="637794"/>
            <a:ext cx="8211471" cy="556298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56C1842-C9C6-7D2F-FB9B-D44C26A0DAFD}"/>
              </a:ext>
            </a:extLst>
          </p:cNvPr>
          <p:cNvSpPr txBox="1">
            <a:spLocks/>
          </p:cNvSpPr>
          <p:nvPr/>
        </p:nvSpPr>
        <p:spPr>
          <a:xfrm>
            <a:off x="124938" y="1834592"/>
            <a:ext cx="3415701" cy="36708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b="0" dirty="0"/>
              <a:t>Integrating BSRL data</a:t>
            </a: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Expand FBCT data</a:t>
            </a: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Align BSRL to the FBCT</a:t>
            </a: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/>
              <a:t>Integrate every 10 slots</a:t>
            </a:r>
            <a:endParaRPr lang="en-GB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FA1A89-CCBA-EDC9-3A58-2BBC8E8C85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93" t="4473"/>
          <a:stretch/>
        </p:blipFill>
        <p:spPr>
          <a:xfrm>
            <a:off x="3551273" y="557344"/>
            <a:ext cx="8232738" cy="566286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AA7D0E-69A2-F3E2-884B-FCC53B3F5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21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3AD623-98DE-D72B-2763-B640AE72F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22867"/>
            <a:ext cx="11376025" cy="1065742"/>
          </a:xfrm>
        </p:spPr>
        <p:txBody>
          <a:bodyPr/>
          <a:lstStyle/>
          <a:p>
            <a:r>
              <a:rPr lang="en-US" dirty="0"/>
              <a:t>BSRL bunch intensity integration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881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48195FE-C272-B7A5-DEC9-009039F0A9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0908" y="1141465"/>
            <a:ext cx="8011092" cy="49720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BACA4C4-1659-D480-0994-CB734C8F3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bunches and trains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406E217-D1E0-CD30-6D31-D2AF309706B4}"/>
              </a:ext>
            </a:extLst>
          </p:cNvPr>
          <p:cNvSpPr txBox="1">
            <a:spLocks/>
          </p:cNvSpPr>
          <p:nvPr/>
        </p:nvSpPr>
        <p:spPr>
          <a:xfrm>
            <a:off x="114300" y="2413811"/>
            <a:ext cx="3921807" cy="24273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2400" b="0" dirty="0"/>
              <a:t>FBCT bunch fill pattern used to identify trains</a:t>
            </a:r>
          </a:p>
          <a:p>
            <a:pPr>
              <a:lnSpc>
                <a:spcPct val="150000"/>
              </a:lnSpc>
            </a:pPr>
            <a:r>
              <a:rPr lang="en-US" sz="2400" b="0" dirty="0"/>
              <a:t>New train </a:t>
            </a:r>
            <a:r>
              <a:rPr lang="en-US" sz="2400" dirty="0"/>
              <a:t>5*25ns </a:t>
            </a:r>
            <a:r>
              <a:rPr lang="en-US" sz="2400" b="0" dirty="0"/>
              <a:t>bunch gap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50D8E-3AAD-6FC8-41D6-F33045F70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44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97EC8-7603-C57C-91E1-114E6EE04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FBCT/BSRL Ratio along the train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456E80-22E7-3067-C6E8-CC76A046E4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4858" y="1252649"/>
            <a:ext cx="8505825" cy="44196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A59E371-9201-AB52-5288-0812711738A3}"/>
              </a:ext>
            </a:extLst>
          </p:cNvPr>
          <p:cNvSpPr txBox="1">
            <a:spLocks/>
          </p:cNvSpPr>
          <p:nvPr/>
        </p:nvSpPr>
        <p:spPr>
          <a:xfrm>
            <a:off x="281196" y="1185751"/>
            <a:ext cx="3453304" cy="46901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0" dirty="0"/>
              <a:t>Example, Fill 8147</a:t>
            </a:r>
          </a:p>
          <a:p>
            <a:r>
              <a:rPr lang="en-US" sz="2200" b="0" dirty="0"/>
              <a:t>48b train</a:t>
            </a:r>
          </a:p>
          <a:p>
            <a:r>
              <a:rPr lang="en-US" sz="2200" b="0" dirty="0"/>
              <a:t>FBCT/BSRL ratio: First bunch of each train consistently higher than second</a:t>
            </a:r>
          </a:p>
          <a:p>
            <a:r>
              <a:rPr lang="en-US" sz="2200" b="0" dirty="0"/>
              <a:t>All other bunch intensity measurements are consistent with BSRL 0.5%</a:t>
            </a:r>
          </a:p>
          <a:p>
            <a:r>
              <a:rPr lang="en-US" sz="2200" b="0" dirty="0"/>
              <a:t>This </a:t>
            </a:r>
            <a:r>
              <a:rPr lang="en-US" sz="2200" b="0" dirty="0" err="1"/>
              <a:t>behaviour</a:t>
            </a:r>
            <a:r>
              <a:rPr lang="en-US" sz="2200" b="0" dirty="0"/>
              <a:t> is seen across most many fills</a:t>
            </a:r>
          </a:p>
          <a:p>
            <a:endParaRPr lang="en-US" sz="2200" b="0" dirty="0"/>
          </a:p>
          <a:p>
            <a:endParaRPr lang="en-GB" sz="2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210137-1274-87C7-4D54-3EBB82D37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23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80E3DF-3568-695C-FB5F-B6B62DBC5B53}"/>
              </a:ext>
            </a:extLst>
          </p:cNvPr>
          <p:cNvSpPr txBox="1"/>
          <p:nvPr/>
        </p:nvSpPr>
        <p:spPr>
          <a:xfrm>
            <a:off x="7834746" y="281296"/>
            <a:ext cx="426373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rgbClr val="FF0000"/>
                </a:solidFill>
              </a:rPr>
              <a:t>Beam 1 System A </a:t>
            </a:r>
          </a:p>
          <a:p>
            <a:pPr algn="l"/>
            <a:r>
              <a:rPr lang="en-US" sz="2000" dirty="0">
                <a:solidFill>
                  <a:srgbClr val="FF0000"/>
                </a:solidFill>
              </a:rPr>
              <a:t>(same set up as analysis in 2017/18)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14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3324E42-CA15-D8AB-7159-62CF687B35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373" y="845848"/>
            <a:ext cx="8247978" cy="56714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72C66E-8461-3C56-400B-1AF76D959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13802"/>
          </a:xfrm>
        </p:spPr>
        <p:txBody>
          <a:bodyPr/>
          <a:lstStyle/>
          <a:p>
            <a:r>
              <a:rPr lang="en-US" dirty="0"/>
              <a:t>LHC 2022 Fills overview -  </a:t>
            </a:r>
            <a:r>
              <a:rPr lang="en-US" b="0" dirty="0"/>
              <a:t>Beam 1</a:t>
            </a:r>
            <a:br>
              <a:rPr lang="en-US" b="0" dirty="0"/>
            </a:br>
            <a:r>
              <a:rPr lang="en-US" sz="2800" b="0" dirty="0"/>
              <a:t>Start of stable beams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69E5752A-2555-9DB6-506A-09FD76CBFFA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2986" y="1448520"/>
                <a:ext cx="3741784" cy="4870413"/>
              </a:xfrm>
            </p:spPr>
            <p:txBody>
              <a:bodyPr>
                <a:noAutofit/>
              </a:bodyPr>
              <a:lstStyle/>
              <a:p>
                <a:r>
                  <a:rPr lang="en-US" sz="2000" b="0" dirty="0"/>
                  <a:t>R1 =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〈</m:t>
                    </m:r>
                  </m:oMath>
                </a14:m>
                <a:r>
                  <a:rPr lang="en-US" sz="2000" b="0" dirty="0"/>
                  <a:t>FBCT[1]/BSRL[1]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b="0" dirty="0"/>
                  <a:t> - 1</a:t>
                </a:r>
                <a:r>
                  <a:rPr lang="en-US" sz="2000" b="0" baseline="30000" dirty="0"/>
                  <a:t>st</a:t>
                </a:r>
                <a:r>
                  <a:rPr lang="en-US" sz="2000" b="0" dirty="0"/>
                  <a:t> bunch</a:t>
                </a:r>
              </a:p>
              <a:p>
                <a:r>
                  <a:rPr lang="en-US" sz="2000" b="0" dirty="0"/>
                  <a:t>R2 =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〈</m:t>
                    </m:r>
                  </m:oMath>
                </a14:m>
                <a:r>
                  <a:rPr lang="en-US" sz="2000" b="0" dirty="0"/>
                  <a:t>FBCT[2]/BSRL[2]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b="0" dirty="0"/>
                  <a:t> - 2</a:t>
                </a:r>
                <a:r>
                  <a:rPr lang="en-US" sz="2000" b="0" baseline="30000" dirty="0"/>
                  <a:t>nd</a:t>
                </a:r>
                <a:r>
                  <a:rPr lang="en-US" sz="2000" b="0" dirty="0"/>
                  <a:t> bunch</a:t>
                </a:r>
              </a:p>
              <a:p>
                <a:r>
                  <a:rPr lang="en-US" sz="2000" dirty="0"/>
                  <a:t>All fills System A</a:t>
                </a:r>
              </a:p>
              <a:p>
                <a:pPr lvl="1"/>
                <a:r>
                  <a:rPr lang="en-US" sz="2000" dirty="0"/>
                  <a:t>R1 consistently higher than R2 by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US" sz="2000" b="1" dirty="0"/>
                  <a:t>1%</a:t>
                </a:r>
              </a:p>
              <a:p>
                <a:r>
                  <a:rPr lang="en-US" sz="2000" dirty="0"/>
                  <a:t>All fills: R1/R2</a:t>
                </a:r>
              </a:p>
              <a:p>
                <a:pPr lvl="1"/>
                <a:r>
                  <a:rPr lang="en-US" sz="2000" dirty="0"/>
                  <a:t>Consistently &gt; 1 for 2022 </a:t>
                </a:r>
                <a:endParaRPr lang="en-GB" sz="2000" dirty="0"/>
              </a:p>
              <a:p>
                <a:pPr lvl="1"/>
                <a:r>
                  <a:rPr lang="en-GB" sz="2000" dirty="0"/>
                  <a:t>System B &lt; System A by 0.3%</a:t>
                </a:r>
                <a:endParaRPr lang="en-US" sz="2000" dirty="0"/>
              </a:p>
            </p:txBody>
          </p:sp>
        </mc:Choice>
        <mc:Fallback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69E5752A-2555-9DB6-506A-09FD76CBFF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2986" y="1448520"/>
                <a:ext cx="3741784" cy="4870413"/>
              </a:xfrm>
              <a:blipFill>
                <a:blip r:embed="rId4"/>
                <a:stretch>
                  <a:fillRect l="-4072" t="-2128" r="-42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2B26FB-C511-A5FF-4AFA-B3F9712FD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92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BFF9945-6AF5-FE7D-CFCA-9DFFF1E5D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3350" y="805083"/>
            <a:ext cx="8081182" cy="56157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72C66E-8461-3C56-400B-1AF76D959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1996"/>
          </a:xfrm>
        </p:spPr>
        <p:txBody>
          <a:bodyPr/>
          <a:lstStyle/>
          <a:p>
            <a:r>
              <a:rPr lang="en-US" dirty="0"/>
              <a:t>LHC 2022 Fills overview -  </a:t>
            </a:r>
            <a:r>
              <a:rPr lang="en-US" b="0" dirty="0"/>
              <a:t>Beam 2</a:t>
            </a:r>
            <a:br>
              <a:rPr lang="en-US" b="0" dirty="0"/>
            </a:br>
            <a:r>
              <a:rPr lang="en-US" sz="2800" b="0" dirty="0"/>
              <a:t>Start of stable beams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FA4E653-AB2E-C43D-0582-6C1BB48426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12965" y="1501140"/>
                <a:ext cx="3630385" cy="4817793"/>
              </a:xfrm>
            </p:spPr>
            <p:txBody>
              <a:bodyPr>
                <a:noAutofit/>
              </a:bodyPr>
              <a:lstStyle/>
              <a:p>
                <a:r>
                  <a:rPr lang="en-US" sz="2000" b="0" dirty="0"/>
                  <a:t>R1 =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〈</m:t>
                    </m:r>
                  </m:oMath>
                </a14:m>
                <a:r>
                  <a:rPr lang="en-US" sz="2000" b="0" dirty="0"/>
                  <a:t>FBCT[1]/BSRL[1]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b="0" dirty="0"/>
                  <a:t> - 1</a:t>
                </a:r>
                <a:r>
                  <a:rPr lang="en-US" sz="2000" b="0" baseline="30000" dirty="0"/>
                  <a:t>st</a:t>
                </a:r>
                <a:r>
                  <a:rPr lang="en-US" sz="2000" b="0" dirty="0"/>
                  <a:t> bunch</a:t>
                </a:r>
              </a:p>
              <a:p>
                <a:r>
                  <a:rPr lang="en-US" sz="2000" b="0" dirty="0"/>
                  <a:t>R2 =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〈</m:t>
                    </m:r>
                  </m:oMath>
                </a14:m>
                <a:r>
                  <a:rPr lang="en-US" sz="2000" b="0" dirty="0"/>
                  <a:t>FBCT[2]/BSRL[2]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b="0" dirty="0"/>
                  <a:t> - 2</a:t>
                </a:r>
                <a:r>
                  <a:rPr lang="en-US" sz="2000" b="0" baseline="30000" dirty="0"/>
                  <a:t>nd</a:t>
                </a:r>
                <a:r>
                  <a:rPr lang="en-US" sz="2000" b="0" dirty="0"/>
                  <a:t> bunch</a:t>
                </a:r>
              </a:p>
              <a:p>
                <a:r>
                  <a:rPr lang="en-US" sz="2000" dirty="0"/>
                  <a:t>All fills</a:t>
                </a:r>
              </a:p>
              <a:p>
                <a:pPr lvl="1"/>
                <a:r>
                  <a:rPr lang="en-US" sz="2000" dirty="0"/>
                  <a:t>R1 consistently higher than R2 by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US" sz="2000" b="1" dirty="0"/>
                  <a:t>1%</a:t>
                </a:r>
              </a:p>
              <a:p>
                <a:r>
                  <a:rPr lang="en-US" sz="2000" dirty="0"/>
                  <a:t>All fills: R1/R2</a:t>
                </a:r>
              </a:p>
              <a:p>
                <a:pPr lvl="1"/>
                <a:r>
                  <a:rPr lang="en-US" sz="2000" dirty="0"/>
                  <a:t>Consistently &gt; 1 for 2022 </a:t>
                </a:r>
                <a:endParaRPr lang="en-GB" sz="2000" dirty="0"/>
              </a:p>
              <a:p>
                <a:pPr lvl="1"/>
                <a:r>
                  <a:rPr lang="en-GB" sz="2000" dirty="0"/>
                  <a:t>System B better than System A by 0.5%</a:t>
                </a:r>
                <a:endParaRPr lang="en-US" sz="2000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FA4E653-AB2E-C43D-0582-6C1BB48426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2965" y="1501140"/>
                <a:ext cx="3630385" cy="4817793"/>
              </a:xfrm>
              <a:blipFill>
                <a:blip r:embed="rId4"/>
                <a:stretch>
                  <a:fillRect l="-4195" t="-2149" r="-55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107B95-6303-7E79-929A-7D00AD354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00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7E74F-A9FB-E340-7C89-A78081733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896129"/>
            <a:ext cx="11376025" cy="1065742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FBCT/BSRL Analysis for 2023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3ADDAC-E116-1C51-D2A5-691EDBB9B4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5262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08D9506-4904-7288-2018-F40460634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794" y="758536"/>
            <a:ext cx="7489611" cy="60994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72C66E-8461-3C56-400B-1AF76D959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13802"/>
          </a:xfrm>
        </p:spPr>
        <p:txBody>
          <a:bodyPr/>
          <a:lstStyle/>
          <a:p>
            <a:r>
              <a:rPr lang="en-US" dirty="0"/>
              <a:t>LHC 2023 Fills overview -  </a:t>
            </a:r>
            <a:r>
              <a:rPr lang="en-US" b="0" dirty="0"/>
              <a:t>Beam 1</a:t>
            </a:r>
            <a:br>
              <a:rPr lang="en-US" b="0" dirty="0"/>
            </a:br>
            <a:r>
              <a:rPr lang="en-US" sz="2800" b="0" dirty="0"/>
              <a:t>Start of stable beams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69E5752A-2555-9DB6-506A-09FD76CBFFA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8" y="1373061"/>
                <a:ext cx="3397827" cy="4870413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b="0" dirty="0"/>
                  <a:t>R1 =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〈</m:t>
                    </m:r>
                  </m:oMath>
                </a14:m>
                <a:r>
                  <a:rPr lang="en-US" sz="2400" b="0" dirty="0"/>
                  <a:t>FBCT[1]/BSRL[1]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400" b="0" dirty="0"/>
                  <a:t> - 1</a:t>
                </a:r>
                <a:r>
                  <a:rPr lang="en-US" sz="2400" b="0" baseline="30000" dirty="0"/>
                  <a:t>st</a:t>
                </a:r>
                <a:r>
                  <a:rPr lang="en-US" sz="2400" b="0" dirty="0"/>
                  <a:t> bunch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b="0" dirty="0"/>
                  <a:t>R2 =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〈</m:t>
                    </m:r>
                  </m:oMath>
                </a14:m>
                <a:r>
                  <a:rPr lang="en-US" sz="2400" b="0" dirty="0"/>
                  <a:t>FBCT[2]/BSRL[2]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400" b="0" dirty="0"/>
                  <a:t> - 2</a:t>
                </a:r>
                <a:r>
                  <a:rPr lang="en-US" sz="2400" b="0" baseline="30000" dirty="0"/>
                  <a:t>nd</a:t>
                </a:r>
                <a:r>
                  <a:rPr lang="en-US" sz="2400" b="0" dirty="0"/>
                  <a:t> bunch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b="0" dirty="0"/>
                  <a:t>Fills up </a:t>
                </a:r>
                <a:r>
                  <a:rPr lang="en-US" sz="2400" b="0" dirty="0">
                    <a:solidFill>
                      <a:schemeClr val="tx2"/>
                    </a:solidFill>
                  </a:rPr>
                  <a:t>to </a:t>
                </a:r>
                <a:r>
                  <a:rPr lang="en-US" sz="2400" dirty="0">
                    <a:solidFill>
                      <a:schemeClr val="tx2"/>
                    </a:solidFill>
                  </a:rPr>
                  <a:t>31/05/2023</a:t>
                </a:r>
                <a:endParaRPr lang="en-US" sz="2400" b="0" dirty="0"/>
              </a:p>
              <a:p>
                <a:pPr lvl="1">
                  <a:lnSpc>
                    <a:spcPct val="150000"/>
                  </a:lnSpc>
                </a:pPr>
                <a:r>
                  <a:rPr lang="en-GB" sz="2400" dirty="0"/>
                  <a:t>Systems A &amp; B agree to ±0.05%</a:t>
                </a:r>
                <a:endParaRPr lang="en-US" sz="2400" dirty="0"/>
              </a:p>
            </p:txBody>
          </p:sp>
        </mc:Choice>
        <mc:Fallback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69E5752A-2555-9DB6-506A-09FD76CBFF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8" y="1373061"/>
                <a:ext cx="3397827" cy="4870413"/>
              </a:xfrm>
              <a:blipFill>
                <a:blip r:embed="rId4"/>
                <a:stretch>
                  <a:fillRect l="-5566" r="-17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2B26FB-C511-A5FF-4AFA-B3F9712FD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2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AE378F3-B9E8-22DF-8DE9-86FDDBD0F5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1118" y="863441"/>
            <a:ext cx="7539149" cy="58482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72C66E-8461-3C56-400B-1AF76D959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13802"/>
          </a:xfrm>
        </p:spPr>
        <p:txBody>
          <a:bodyPr/>
          <a:lstStyle/>
          <a:p>
            <a:r>
              <a:rPr lang="en-US" dirty="0"/>
              <a:t>LHC 2023 Fills overview -  </a:t>
            </a:r>
            <a:r>
              <a:rPr lang="en-US" b="0" dirty="0"/>
              <a:t>Beam 2</a:t>
            </a:r>
            <a:br>
              <a:rPr lang="en-US" b="0" dirty="0"/>
            </a:br>
            <a:r>
              <a:rPr lang="en-US" sz="2800" b="0" dirty="0"/>
              <a:t>Start of stable beams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69E5752A-2555-9DB6-506A-09FD76CBFFA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8" y="1300415"/>
                <a:ext cx="3478524" cy="4870413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b="0" dirty="0"/>
                  <a:t>R1 =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〈</m:t>
                    </m:r>
                  </m:oMath>
                </a14:m>
                <a:r>
                  <a:rPr lang="en-US" sz="2400" b="0" dirty="0"/>
                  <a:t>FBCT[1]/BSRL[1]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400" b="0" dirty="0"/>
                  <a:t> - 1</a:t>
                </a:r>
                <a:r>
                  <a:rPr lang="en-US" sz="2400" b="0" baseline="30000" dirty="0"/>
                  <a:t>st</a:t>
                </a:r>
                <a:r>
                  <a:rPr lang="en-US" sz="2400" b="0" dirty="0"/>
                  <a:t> bunch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b="0" dirty="0"/>
                  <a:t>R2 =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〈</m:t>
                    </m:r>
                  </m:oMath>
                </a14:m>
                <a:r>
                  <a:rPr lang="en-US" sz="2400" b="0" dirty="0"/>
                  <a:t>FBCT[2]/BSRL[2]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400" b="0" dirty="0"/>
                  <a:t> - 2</a:t>
                </a:r>
                <a:r>
                  <a:rPr lang="en-US" sz="2400" b="0" baseline="30000" dirty="0"/>
                  <a:t>nd</a:t>
                </a:r>
                <a:r>
                  <a:rPr lang="en-US" sz="2400" b="0" dirty="0"/>
                  <a:t> bunch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b="0" dirty="0"/>
                  <a:t>Fills up </a:t>
                </a:r>
                <a:r>
                  <a:rPr lang="en-US" sz="2400" b="0" dirty="0">
                    <a:solidFill>
                      <a:schemeClr val="tx2"/>
                    </a:solidFill>
                  </a:rPr>
                  <a:t>to </a:t>
                </a:r>
                <a:r>
                  <a:rPr lang="en-US" sz="2400" dirty="0">
                    <a:solidFill>
                      <a:schemeClr val="tx2"/>
                    </a:solidFill>
                  </a:rPr>
                  <a:t>31/05/2023</a:t>
                </a:r>
                <a:endParaRPr lang="en-US" sz="2400" b="0" dirty="0"/>
              </a:p>
              <a:p>
                <a:pPr lvl="1">
                  <a:lnSpc>
                    <a:spcPct val="150000"/>
                  </a:lnSpc>
                </a:pPr>
                <a:r>
                  <a:rPr lang="en-GB" sz="2400" dirty="0"/>
                  <a:t>Systems A &amp; B agree to ±0.04%</a:t>
                </a:r>
                <a:endParaRPr lang="en-US" sz="2400" dirty="0"/>
              </a:p>
            </p:txBody>
          </p:sp>
        </mc:Choice>
        <mc:Fallback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69E5752A-2555-9DB6-506A-09FD76CBFF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8" y="1300415"/>
                <a:ext cx="3478524" cy="4870413"/>
              </a:xfrm>
              <a:blipFill>
                <a:blip r:embed="rId4"/>
                <a:stretch>
                  <a:fillRect l="-5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2B26FB-C511-A5FF-4AFA-B3F9712FD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67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9985E-E59F-6EF1-A8F0-7D6713011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findings</a:t>
            </a:r>
            <a:endParaRPr lang="en-GB" dirty="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43F1C37D-BFD3-AAF3-8391-55FD3FA96C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322190"/>
              </p:ext>
            </p:extLst>
          </p:nvPr>
        </p:nvGraphicFramePr>
        <p:xfrm>
          <a:off x="1332490" y="1206416"/>
          <a:ext cx="9262075" cy="2530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415">
                  <a:extLst>
                    <a:ext uri="{9D8B030D-6E8A-4147-A177-3AD203B41FA5}">
                      <a16:colId xmlns:a16="http://schemas.microsoft.com/office/drawing/2014/main" val="3671425652"/>
                    </a:ext>
                  </a:extLst>
                </a:gridCol>
                <a:gridCol w="1852415">
                  <a:extLst>
                    <a:ext uri="{9D8B030D-6E8A-4147-A177-3AD203B41FA5}">
                      <a16:colId xmlns:a16="http://schemas.microsoft.com/office/drawing/2014/main" val="324335877"/>
                    </a:ext>
                  </a:extLst>
                </a:gridCol>
                <a:gridCol w="1852415">
                  <a:extLst>
                    <a:ext uri="{9D8B030D-6E8A-4147-A177-3AD203B41FA5}">
                      <a16:colId xmlns:a16="http://schemas.microsoft.com/office/drawing/2014/main" val="77914072"/>
                    </a:ext>
                  </a:extLst>
                </a:gridCol>
                <a:gridCol w="1852415">
                  <a:extLst>
                    <a:ext uri="{9D8B030D-6E8A-4147-A177-3AD203B41FA5}">
                      <a16:colId xmlns:a16="http://schemas.microsoft.com/office/drawing/2014/main" val="1194861135"/>
                    </a:ext>
                  </a:extLst>
                </a:gridCol>
                <a:gridCol w="1852415">
                  <a:extLst>
                    <a:ext uri="{9D8B030D-6E8A-4147-A177-3AD203B41FA5}">
                      <a16:colId xmlns:a16="http://schemas.microsoft.com/office/drawing/2014/main" val="2354620931"/>
                    </a:ext>
                  </a:extLst>
                </a:gridCol>
              </a:tblGrid>
              <a:tr h="421729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/>
                        <a:t>1st Bunch overestimation with respect to the BSRL [%]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dirty="0"/>
                        <a:t>1st Bunch overestimation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63402"/>
                  </a:ext>
                </a:extLst>
              </a:tr>
              <a:tr h="4217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Beam 1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Beam 2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617706"/>
                  </a:ext>
                </a:extLst>
              </a:tr>
              <a:tr h="4217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System 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System 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System 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System B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5739078"/>
                  </a:ext>
                </a:extLst>
              </a:tr>
              <a:tr h="421729">
                <a:tc>
                  <a:txBody>
                    <a:bodyPr/>
                    <a:lstStyle/>
                    <a:p>
                      <a:r>
                        <a:rPr lang="en-US" dirty="0"/>
                        <a:t>Run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&gt;1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&gt;1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&gt;1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-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248534"/>
                  </a:ext>
                </a:extLst>
              </a:tr>
              <a:tr h="421729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2022 fills</a:t>
                      </a:r>
                      <a:r>
                        <a:rPr lang="en-US" baseline="30000" dirty="0">
                          <a:solidFill>
                            <a:srgbClr val="FF0000"/>
                          </a:solidFill>
                        </a:rPr>
                        <a:t>✝</a:t>
                      </a:r>
                      <a:endParaRPr lang="en-GB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0.84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0.84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0.38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826571"/>
                  </a:ext>
                </a:extLst>
              </a:tr>
              <a:tr h="421729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2023 fills</a:t>
                      </a:r>
                      <a:r>
                        <a:rPr lang="en-GB" baseline="30000" dirty="0">
                          <a:solidFill>
                            <a:srgbClr val="FF0000"/>
                          </a:solidFill>
                        </a:rPr>
                        <a:t>✝</a:t>
                      </a:r>
                      <a:r>
                        <a:rPr lang="en-US" dirty="0"/>
                        <a:t>*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0.37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0.32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0.48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0.52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326840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07E3220-1471-456B-B964-68AD31C9CC22}"/>
              </a:ext>
            </a:extLst>
          </p:cNvPr>
          <p:cNvSpPr txBox="1"/>
          <p:nvPr/>
        </p:nvSpPr>
        <p:spPr>
          <a:xfrm>
            <a:off x="487031" y="3857265"/>
            <a:ext cx="11432046" cy="20313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GB" sz="2000" baseline="30000" dirty="0">
                <a:solidFill>
                  <a:srgbClr val="FF0000"/>
                </a:solidFill>
              </a:rPr>
              <a:t>✝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  <a:cs typeface="Arial"/>
              </a:rPr>
              <a:t>Includes fills of varying; intensities, train lengths, ghost and satellite charges</a:t>
            </a:r>
          </a:p>
          <a:p>
            <a:endParaRPr lang="en-US" sz="2000" dirty="0">
              <a:solidFill>
                <a:schemeClr val="tx2"/>
              </a:solidFill>
              <a:cs typeface="Arial"/>
            </a:endParaRPr>
          </a:p>
          <a:p>
            <a:pPr algn="l"/>
            <a:r>
              <a:rPr lang="en-US" sz="2000" b="1" dirty="0">
                <a:solidFill>
                  <a:schemeClr val="tx2"/>
                </a:solidFill>
              </a:rPr>
              <a:t>Outlook from 2023</a:t>
            </a:r>
          </a:p>
          <a:p>
            <a:pPr algn="l"/>
            <a:endParaRPr lang="en-US" sz="2000" dirty="0">
              <a:solidFill>
                <a:schemeClr val="tx2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YETS 2022/23 – FBCT System A updated to use the 2022 system B acquisition electronics. </a:t>
            </a:r>
            <a:endParaRPr lang="en-US" sz="1600" dirty="0">
              <a:solidFill>
                <a:schemeClr val="tx2"/>
              </a:solidFill>
            </a:endParaRPr>
          </a:p>
          <a:p>
            <a:pPr algn="l"/>
            <a:endParaRPr lang="en-US" sz="1600" dirty="0">
              <a:solidFill>
                <a:schemeClr val="tx2"/>
              </a:solidFill>
            </a:endParaRPr>
          </a:p>
          <a:p>
            <a:pPr algn="l"/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7C3EA2-8897-70BD-5CA0-1BB9293EB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29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EBF0F6-A05F-2814-D7D1-7A1114F85EA9}"/>
              </a:ext>
            </a:extLst>
          </p:cNvPr>
          <p:cNvSpPr txBox="1"/>
          <p:nvPr/>
        </p:nvSpPr>
        <p:spPr>
          <a:xfrm>
            <a:off x="403200" y="6013109"/>
            <a:ext cx="11432046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* Up to 31/05/2023</a:t>
            </a:r>
          </a:p>
          <a:p>
            <a:pPr algn="l"/>
            <a:endParaRPr lang="en-GB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21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1F02AF0D-0BFF-ED57-817B-C56609D32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073" y="182167"/>
            <a:ext cx="11220449" cy="574672"/>
          </a:xfrm>
        </p:spPr>
        <p:txBody>
          <a:bodyPr/>
          <a:lstStyle/>
          <a:p>
            <a:r>
              <a:rPr lang="en-GB" dirty="0"/>
              <a:t>FBCT System Overview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007CEDC-5FCB-B039-4321-F11E806D1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074" y="939799"/>
            <a:ext cx="7451547" cy="5060951"/>
          </a:xfrm>
        </p:spPr>
        <p:txBody>
          <a:bodyPr vert="horz" wrap="square" lIns="0" tIns="0" rIns="0" bIns="0" rtlCol="0" anchor="t">
            <a:normAutofit/>
          </a:bodyPr>
          <a:lstStyle/>
          <a:p>
            <a:pPr>
              <a:tabLst>
                <a:tab pos="10223500" algn="l"/>
              </a:tabLst>
            </a:pPr>
            <a:r>
              <a:rPr lang="en-US" sz="2400" b="0" dirty="0"/>
              <a:t>LHC equipped with 2x </a:t>
            </a:r>
            <a:r>
              <a:rPr lang="en-US" sz="2400" dirty="0"/>
              <a:t>W</a:t>
            </a:r>
            <a:r>
              <a:rPr lang="en-US" sz="2400" b="0" dirty="0"/>
              <a:t>all </a:t>
            </a:r>
            <a:r>
              <a:rPr lang="en-US" sz="2400" dirty="0"/>
              <a:t>C</a:t>
            </a:r>
            <a:r>
              <a:rPr lang="en-US" sz="2400" b="0" dirty="0"/>
              <a:t>urrent </a:t>
            </a:r>
            <a:r>
              <a:rPr lang="en-US" sz="2400" dirty="0"/>
              <a:t>T</a:t>
            </a:r>
            <a:r>
              <a:rPr lang="en-US" sz="2400" b="0" dirty="0"/>
              <a:t>ransformer (BCTW) per ring to measure the bunch-by-bunch beam current (intensity)</a:t>
            </a:r>
          </a:p>
          <a:p>
            <a:r>
              <a:rPr lang="en-US" sz="2400" b="0" dirty="0"/>
              <a:t>Historical limitations observed:</a:t>
            </a:r>
          </a:p>
          <a:p>
            <a:pPr marL="574675" lvl="1" indent="-290513"/>
            <a:r>
              <a:rPr lang="en-US" sz="2400" dirty="0"/>
              <a:t>Bunch intensity is affected by bunch position in the train (seen as over estimation in the 1</a:t>
            </a:r>
            <a:r>
              <a:rPr lang="en-US" sz="2400" baseline="30000" dirty="0"/>
              <a:t>st</a:t>
            </a:r>
            <a:r>
              <a:rPr lang="en-US" sz="2400" dirty="0"/>
              <a:t> bunch)</a:t>
            </a:r>
          </a:p>
          <a:p>
            <a:pPr>
              <a:tabLst>
                <a:tab pos="10223500" algn="l"/>
              </a:tabLst>
            </a:pPr>
            <a:r>
              <a:rPr lang="en-US" sz="2400" dirty="0"/>
              <a:t>LHC Run 2022</a:t>
            </a:r>
          </a:p>
          <a:p>
            <a:pPr marL="2690813" indent="-2690813">
              <a:tabLst>
                <a:tab pos="10223500" algn="l"/>
              </a:tabLst>
            </a:pPr>
            <a:r>
              <a:rPr lang="en-GB" sz="2400" b="0" dirty="0"/>
              <a:t>BCTW + analogue electronics + digital integration</a:t>
            </a:r>
          </a:p>
          <a:p>
            <a:pPr marL="2690813" indent="-2690813">
              <a:tabLst>
                <a:tab pos="10223500" algn="l"/>
              </a:tabLst>
            </a:pPr>
            <a:r>
              <a:rPr lang="en-GB" sz="2400" b="0" dirty="0"/>
              <a:t>System A </a:t>
            </a:r>
            <a:r>
              <a:rPr lang="en-GB" sz="2400" b="0" dirty="0">
                <a:sym typeface="Wingdings" panose="05000000000000000000" pitchFamily="2" charset="2"/>
              </a:rPr>
              <a:t> Electronics as before LS2</a:t>
            </a:r>
            <a:endParaRPr lang="en-GB" sz="2400" b="0" dirty="0"/>
          </a:p>
          <a:p>
            <a:r>
              <a:rPr lang="en-US" sz="2400" b="0" dirty="0"/>
              <a:t>System B </a:t>
            </a:r>
            <a:r>
              <a:rPr lang="en-US" sz="2400" b="0" dirty="0">
                <a:sym typeface="Wingdings" panose="05000000000000000000" pitchFamily="2" charset="2"/>
              </a:rPr>
              <a:t> New electronics </a:t>
            </a:r>
            <a:r>
              <a:rPr lang="en-US" sz="2400" b="0" dirty="0"/>
              <a:t>test bed</a:t>
            </a:r>
            <a:endParaRPr lang="en-GB">
              <a:cs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715CF76-E422-E14A-DE29-EA568FC546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621" y="1546287"/>
            <a:ext cx="4211656" cy="35149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B61795E-0859-20E6-2A26-9A883754417B}"/>
              </a:ext>
            </a:extLst>
          </p:cNvPr>
          <p:cNvSpPr txBox="1"/>
          <p:nvPr/>
        </p:nvSpPr>
        <p:spPr>
          <a:xfrm>
            <a:off x="8188165" y="5059518"/>
            <a:ext cx="3601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BCTW installed in LHC 2017</a:t>
            </a:r>
            <a:endParaRPr lang="en-GB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1EBBF-4716-8756-BE53-761786269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10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26295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6A7AC-A22F-7F15-A33B-747B789C4E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Additional Slides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317B7A-2D7D-3EAD-6EDD-D233BD0646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CFCB60-20BF-7BDB-8252-A603923C0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8191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BE01EAC-0FD3-C0FC-BE91-6439C43DC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8850" y="1462087"/>
            <a:ext cx="6153150" cy="507682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F2FC42-3D93-3570-A853-3B9EE898F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4B734-CBAD-4204-9426-9308E27A26D6}" type="slidenum">
              <a:rPr lang="en-GB" smtClean="0"/>
              <a:t>32</a:t>
            </a:fld>
            <a:endParaRPr lang="en-GB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E8A0ECC-EFA8-BBAE-BFFB-9A885BC208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90" y="1700848"/>
            <a:ext cx="5817998" cy="1821513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800" dirty="0"/>
              <a:t>Principle</a:t>
            </a:r>
            <a:endParaRPr lang="en-US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Measures the induced image current in the walls of the beam pipe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Wall current passes through conductive screw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9527CC81-B142-D572-90E7-36AC0F4BE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373593"/>
            <a:ext cx="7606457" cy="550926"/>
          </a:xfrm>
        </p:spPr>
        <p:txBody>
          <a:bodyPr>
            <a:normAutofit/>
          </a:bodyPr>
          <a:lstStyle/>
          <a:p>
            <a:r>
              <a:rPr lang="en-US" dirty="0"/>
              <a:t>Wall Current Transformer WCT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565D873-B2DD-EBB9-FC42-8917D4B6F569}"/>
                  </a:ext>
                </a:extLst>
              </p:cNvPr>
              <p:cNvSpPr txBox="1"/>
              <p:nvPr/>
            </p:nvSpPr>
            <p:spPr>
              <a:xfrm>
                <a:off x="1661090" y="3958755"/>
                <a:ext cx="329391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𝐵𝑒𝑎𝑚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𝑡𝑢𝑟𝑛𝑠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𝑚𝑒𝑎𝑠𝑢𝑟𝑒𝑑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565D873-B2DD-EBB9-FC42-8917D4B6F5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1090" y="3958755"/>
                <a:ext cx="3293915" cy="369332"/>
              </a:xfrm>
              <a:prstGeom prst="rect">
                <a:avLst/>
              </a:prstGeom>
              <a:blipFill>
                <a:blip r:embed="rId4"/>
                <a:stretch>
                  <a:fillRect l="-1479" b="-180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6DB80C7-E892-8157-20D4-F0903906823F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9982200" y="1308566"/>
            <a:ext cx="815788" cy="1125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0EFC966-1DDD-5107-75E8-A74475EF7E8B}"/>
              </a:ext>
            </a:extLst>
          </p:cNvPr>
          <p:cNvCxnSpPr>
            <a:cxnSpLocks/>
          </p:cNvCxnSpPr>
          <p:nvPr/>
        </p:nvCxnSpPr>
        <p:spPr>
          <a:xfrm flipV="1">
            <a:off x="6736976" y="4464424"/>
            <a:ext cx="0" cy="11295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BBBE970-280E-F948-2120-2440632E3451}"/>
              </a:ext>
            </a:extLst>
          </p:cNvPr>
          <p:cNvSpPr txBox="1"/>
          <p:nvPr/>
        </p:nvSpPr>
        <p:spPr>
          <a:xfrm>
            <a:off x="5795682" y="5561206"/>
            <a:ext cx="2218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Particle Beam</a:t>
            </a:r>
            <a:endParaRPr lang="en-GB" sz="2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939525-E27E-717B-1681-B7311C37AF54}"/>
              </a:ext>
            </a:extLst>
          </p:cNvPr>
          <p:cNvSpPr txBox="1"/>
          <p:nvPr/>
        </p:nvSpPr>
        <p:spPr>
          <a:xfrm>
            <a:off x="7888990" y="846901"/>
            <a:ext cx="4186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Vacuum chamber/Beam Pipe</a:t>
            </a:r>
            <a:endParaRPr lang="en-GB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B26AD6-7355-5600-ED53-E6EE350B88AC}"/>
              </a:ext>
            </a:extLst>
          </p:cNvPr>
          <p:cNvSpPr txBox="1"/>
          <p:nvPr/>
        </p:nvSpPr>
        <p:spPr>
          <a:xfrm>
            <a:off x="8677975" y="6471974"/>
            <a:ext cx="34242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hlinkClick r:id="rId5"/>
              </a:rPr>
              <a:t>Mihal Krupa,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70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C12CF-4609-B94E-FBF7-7E51D48CC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772" y="82280"/>
            <a:ext cx="11376025" cy="1065742"/>
          </a:xfrm>
        </p:spPr>
        <p:txBody>
          <a:bodyPr/>
          <a:lstStyle/>
          <a:p>
            <a:r>
              <a:rPr lang="en-US" dirty="0"/>
              <a:t>Timber variables used in the analysis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764E79A-3C68-7103-1645-01A524353D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004838"/>
              </p:ext>
            </p:extLst>
          </p:nvPr>
        </p:nvGraphicFramePr>
        <p:xfrm>
          <a:off x="331773" y="553625"/>
          <a:ext cx="11376024" cy="6222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8567">
                  <a:extLst>
                    <a:ext uri="{9D8B030D-6E8A-4147-A177-3AD203B41FA5}">
                      <a16:colId xmlns:a16="http://schemas.microsoft.com/office/drawing/2014/main" val="1352741918"/>
                    </a:ext>
                  </a:extLst>
                </a:gridCol>
                <a:gridCol w="5347457">
                  <a:extLst>
                    <a:ext uri="{9D8B030D-6E8A-4147-A177-3AD203B41FA5}">
                      <a16:colId xmlns:a16="http://schemas.microsoft.com/office/drawing/2014/main" val="1667506006"/>
                    </a:ext>
                  </a:extLst>
                </a:gridCol>
              </a:tblGrid>
              <a:tr h="336991">
                <a:tc>
                  <a:txBody>
                    <a:bodyPr/>
                    <a:lstStyle/>
                    <a:p>
                      <a:r>
                        <a:rPr lang="en-GB" dirty="0"/>
                        <a:t>Timber variable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8140019"/>
                  </a:ext>
                </a:extLst>
              </a:tr>
              <a:tr h="5897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BSRL.POSTPROCESSING.B1:ProcessedData_aged:Q_BUNCHED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BSRL beam 1 relative intensity 5 minute aged histogram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758217"/>
                  </a:ext>
                </a:extLst>
              </a:tr>
              <a:tr h="4236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LHC.BCTFR.A6R4.B1:BUNCH_INTENSITY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FBCT Bunch Intensity Beam 1 System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391065"/>
                  </a:ext>
                </a:extLst>
              </a:tr>
              <a:tr h="4450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LHC.BCTFR.A6R4.B1:BUNCH_FILL_PATTERN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Bunch pattern for FBCT B1 System A - 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True if bunch intensity above threshold of 8e8 charges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177412"/>
                  </a:ext>
                </a:extLst>
              </a:tr>
              <a:tr h="4126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LHC.BCTFR.B6R4.B1:BUNCH_INTENSITY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FBCT Bunch Intensity Beam 1 System 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7349431"/>
                  </a:ext>
                </a:extLst>
              </a:tr>
              <a:tr h="5897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LHC.BCTFR.B6R4.B1:BUNCH_FILL_PATTERN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Bunch pattern for FBCT B1 System B - 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True if bunch intensity above threshold of 8e8 charges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4579428"/>
                  </a:ext>
                </a:extLst>
              </a:tr>
              <a:tr h="4680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BSRL.POSTPROCESSING.B2:ProcessedData_aged:Q_BUNCHED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BSRL beam 2 relative intensity 5 minute aged histogram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2911239"/>
                  </a:ext>
                </a:extLst>
              </a:tr>
              <a:tr h="5897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LHC.BCTFR.A6R4.B2:BUNCH_INTENSITY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FBCT Bunch Intensity Beam 2 System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115761"/>
                  </a:ext>
                </a:extLst>
              </a:tr>
              <a:tr h="5897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LHC.BCTFR.A6R4.B2:BUNCH_FILL_PATTERN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Bunch pattern for FBCT B2 System A - 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True if bunch intensity above threshold of 8e8 charges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5408428"/>
                  </a:ext>
                </a:extLst>
              </a:tr>
              <a:tr h="5897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LHC.BCTFR.B6R4.B2:BUNCH_INTENSITY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FBCT Bunch Intensity Beam 2 System 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601046"/>
                  </a:ext>
                </a:extLst>
              </a:tr>
              <a:tr h="5897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LHC.BCTFR.B6R4.B2:BUNCH_FILL_PATTERN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Bunch pattern for FBCT B2 System B - 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True if bunch intensity above threshold of 8e8 charges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3382882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94E541-3270-CD70-A60E-7AAB10ECE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7181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F19C0-F640-8292-D45C-1E2E9C94C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List of LHC fills used for the analysis</a:t>
            </a:r>
            <a:br>
              <a:rPr lang="en-GB" dirty="0"/>
            </a:br>
            <a:r>
              <a:rPr lang="en-GB" dirty="0"/>
              <a:t>2022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1D9A0-00F2-9506-B0E4-80CC8771C0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Fills were selected if there was stable beams for longer than 10 minutes and more than 2 circulating bunches.</a:t>
            </a:r>
          </a:p>
          <a:p>
            <a:r>
              <a:rPr lang="en-GB" b="0" dirty="0"/>
              <a:t>7662, 7663, 7670, 7692, 7694, 7696, 7697, 7702, 7703, 7733, 7822, 7876, 7895, 7916, 7920, 7921, 7923, 7960, 7963, 7965, 7966, 7967, 7969, 7978, 8007, 8016, 8017, 8018, 8019, 8020, 8022, 8023, 8027, 8030, 8033, 8043, 8046, 8057, 8058, 8059, 8062, 8063, 8067, 8068, 8072, 8073, 8076, 8078, 8079, 8081, 8083, 8087, 8088, 8091, 8094, 8098, 8099, 8100, 8102, 8103, 8106, 8108, 8111, 8112, 8113, 8115, 8118, 8120, 8121, 8124, 8125, 8128, 8132, 8136, 8142, 8143, 8144, 8146, 8147, 8148, 8149, 8151, 8177, 8178, 8181, 8184, 8210, 8211, 8212, 8214, 8216, 8220, 8221, 8222, 8223, 8225, 8226, 8228, 8230, 8232, 8233, 8236, 8238, 8245, 8247, 8248, 8253, 8260, 8263, 8267, 8269, 8272, 8273, 8274, 8276, 8289, 8293, 8295, 8297, 8299, 8301, 8302, 8304, 8305, 8306, 8307, 8309, 8311, 8312, 8313, 8314, 8315, 8316, 8317, 8319, 8320, 8321, 8322, 8324, 8327, 8330, 8331, 8333, 8334, 8335, 8342, 8345, 8347, 8379, 8381, 8383, 8385, 8387, 8389, 8392, 8395, 8398, 8399, 8401, 8402, 8412, 8413, 8456, 8471, 8474, 8479, 8484, 8489, 8491, 8496.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F4EAC6-8EBA-77AE-1A42-C4A0128F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8451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F19C0-F640-8292-D45C-1E2E9C94C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List of LHC fills used for the analysis</a:t>
            </a:r>
            <a:br>
              <a:rPr lang="en-GB" dirty="0"/>
            </a:br>
            <a:r>
              <a:rPr lang="en-GB" dirty="0"/>
              <a:t>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1D9A0-00F2-9506-B0E4-80CC8771C0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Fills were selected if there was stable beams for longer than 10 minutes and more than 2 circulating bunches.</a:t>
            </a:r>
          </a:p>
          <a:p>
            <a:r>
              <a:rPr lang="en-GB" b="0" dirty="0"/>
              <a:t>8642,8644,8645,8654,8675,8685,8686,8690,8691,8692,8695,8696,8701,8723,8724,8725,8728,8729,8730,8731,8736,8738,8739,8741,8746,8750,8754,8771,8773,8775,8778,8782,8784,8786,8794,8796,8804,8807,8811,8816,8817,8821,8822,8850,8853.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F4EAC6-8EBA-77AE-1A42-C4A0128F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862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0B3B480-B034-18D6-D226-6B019F1E4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477" y="18682"/>
            <a:ext cx="5164466" cy="661009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3D287C2-BA79-B8B4-3154-42546483F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493" y="182167"/>
            <a:ext cx="7207507" cy="574672"/>
          </a:xfrm>
        </p:spPr>
        <p:txBody>
          <a:bodyPr/>
          <a:lstStyle/>
          <a:p>
            <a:r>
              <a:rPr lang="en-GB" dirty="0"/>
              <a:t>Data processing in the firmware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A8D8BF-5CCB-77D5-B55A-DB87EB6B587A}"/>
              </a:ext>
            </a:extLst>
          </p:cNvPr>
          <p:cNvSpPr txBox="1"/>
          <p:nvPr/>
        </p:nvSpPr>
        <p:spPr>
          <a:xfrm>
            <a:off x="7110283" y="6579071"/>
            <a:ext cx="491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[*</a:t>
            </a:r>
            <a:r>
              <a:rPr lang="en-US" sz="1200" dirty="0">
                <a:hlinkClick r:id="rId4" action="ppaction://hlinkfile"/>
              </a:rPr>
              <a:t>J. Kral, ”A new Acquisition System for the SPS and LHC Fast BCTs”</a:t>
            </a:r>
            <a:r>
              <a:rPr lang="en-US" sz="1200" dirty="0"/>
              <a:t>]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ABA0CB-3148-A70D-9B7C-2A03CAEC85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2494" y="901273"/>
                <a:ext cx="6697790" cy="5394751"/>
              </a:xfrm>
            </p:spPr>
            <p:txBody>
              <a:bodyPr/>
              <a:lstStyle/>
              <a:p>
                <a:r>
                  <a:rPr lang="en-US" sz="2800" dirty="0"/>
                  <a:t>Free running </a:t>
                </a:r>
                <a:r>
                  <a:rPr lang="en-US" sz="2800" b="0" dirty="0"/>
                  <a:t>650 MHz ADC sampling clock</a:t>
                </a:r>
                <a:endParaRPr lang="en-GB" sz="3200" b="0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2800" b="0" dirty="0"/>
                  <a:t>~16.2 samples per 25ns slot</a:t>
                </a:r>
              </a:p>
              <a:p>
                <a:r>
                  <a:rPr lang="en-US" sz="2800" dirty="0"/>
                  <a:t>Self-phasing</a:t>
                </a:r>
              </a:p>
              <a:p>
                <a:pPr lvl="1"/>
                <a:r>
                  <a:rPr lang="en-US" sz="2800" dirty="0"/>
                  <a:t>Automatic adjustment to accelerator phase clock shift</a:t>
                </a:r>
                <a:endParaRPr lang="en-GB" sz="2800" dirty="0"/>
              </a:p>
              <a:p>
                <a:pPr marL="457200" lvl="1" indent="0">
                  <a:buFont typeface="Arial" charset="0"/>
                  <a:buNone/>
                </a:pPr>
                <a:r>
                  <a:rPr lang="en-US" sz="2800" b="1" dirty="0"/>
                  <a:t>	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sz="2800" b="1" dirty="0"/>
                  <a:t> Stable integral (p-p &amp; Ions)</a:t>
                </a:r>
                <a:endParaRPr lang="en-GB" sz="2000" b="1" dirty="0"/>
              </a:p>
              <a:p>
                <a:pPr marL="0" lvl="1" indent="0">
                  <a:buFont typeface="Arial" charset="0"/>
                  <a:buNone/>
                </a:pPr>
                <a:r>
                  <a:rPr lang="en-GB" sz="2800" b="1" dirty="0"/>
                  <a:t>Integration</a:t>
                </a:r>
                <a:r>
                  <a:rPr lang="en-GB" sz="2800" dirty="0"/>
                  <a:t> and </a:t>
                </a:r>
                <a:r>
                  <a:rPr lang="en-GB" sz="2800" b="1" dirty="0"/>
                  <a:t>baseline</a:t>
                </a:r>
                <a:r>
                  <a:rPr lang="en-GB" sz="2800" dirty="0"/>
                  <a:t> </a:t>
                </a:r>
                <a:r>
                  <a:rPr lang="en-GB" sz="2800" b="1" dirty="0"/>
                  <a:t>subtraction</a:t>
                </a:r>
                <a:r>
                  <a:rPr lang="en-GB" sz="2800" dirty="0"/>
                  <a:t> are on a </a:t>
                </a:r>
                <a:r>
                  <a:rPr lang="en-GB" sz="2800" b="1" dirty="0"/>
                  <a:t>per bunch basis</a:t>
                </a:r>
              </a:p>
              <a:p>
                <a:pPr marL="0" lvl="1" indent="0">
                  <a:buFont typeface="Arial" charset="0"/>
                  <a:buNone/>
                </a:pPr>
                <a:r>
                  <a:rPr lang="en-GB" sz="2800" dirty="0"/>
                  <a:t>Averaging over many turns minimises the effects of small phase shifts</a:t>
                </a:r>
              </a:p>
              <a:p>
                <a:pPr marL="457200" lvl="1" indent="0">
                  <a:buFont typeface="Arial" charset="0"/>
                  <a:buNone/>
                </a:pPr>
                <a:endParaRPr lang="en-GB" sz="2800" b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ABA0CB-3148-A70D-9B7C-2A03CAEC85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2494" y="901273"/>
                <a:ext cx="6697790" cy="5394751"/>
              </a:xfrm>
              <a:blipFill>
                <a:blip r:embed="rId5"/>
                <a:stretch>
                  <a:fillRect l="-3279" t="-2825" r="-2186" b="-33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5B035A4A-AA26-B20D-CCBD-C3454F157EE0}"/>
              </a:ext>
            </a:extLst>
          </p:cNvPr>
          <p:cNvSpPr txBox="1"/>
          <p:nvPr/>
        </p:nvSpPr>
        <p:spPr>
          <a:xfrm>
            <a:off x="8530936" y="1672936"/>
            <a:ext cx="1290397" cy="189729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892D4B-87F9-E36F-A5EB-D6EB0A0DF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76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screenshot, plot, line&#10;&#10;Description automatically generated">
            <a:extLst>
              <a:ext uri="{FF2B5EF4-FFF2-40B4-BE49-F238E27FC236}">
                <a16:creationId xmlns:a16="http://schemas.microsoft.com/office/drawing/2014/main" id="{30F7AC33-9236-03B5-13EE-6FA9BB053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89" y="685795"/>
            <a:ext cx="10972822" cy="548641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395A362-97AC-A5B2-C899-71A13D35B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2" y="159808"/>
            <a:ext cx="11220449" cy="574672"/>
          </a:xfrm>
        </p:spPr>
        <p:txBody>
          <a:bodyPr/>
          <a:lstStyle/>
          <a:p>
            <a:r>
              <a:rPr lang="en-GB" dirty="0"/>
              <a:t>Details of digital integration…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2DA79A6-B9CB-7363-496B-43B6C99DCEE9}"/>
              </a:ext>
            </a:extLst>
          </p:cNvPr>
          <p:cNvSpPr txBox="1">
            <a:spLocks/>
          </p:cNvSpPr>
          <p:nvPr/>
        </p:nvSpPr>
        <p:spPr>
          <a:xfrm>
            <a:off x="574328" y="6368060"/>
            <a:ext cx="11220449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rgbClr val="C00000"/>
                </a:solidFill>
              </a:rPr>
              <a:t>ADC sampling at 650 MHz (1.54ns) </a:t>
            </a:r>
            <a:r>
              <a:rPr lang="en-US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 few points per bunch</a:t>
            </a:r>
            <a:endParaRPr lang="en-GB" sz="2000" b="1" dirty="0">
              <a:solidFill>
                <a:srgbClr val="C00000"/>
              </a:solidFill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D1FA955-4E89-7B61-67F5-8CE80C2F3C8F}"/>
              </a:ext>
            </a:extLst>
          </p:cNvPr>
          <p:cNvCxnSpPr>
            <a:cxnSpLocks/>
          </p:cNvCxnSpPr>
          <p:nvPr/>
        </p:nvCxnSpPr>
        <p:spPr>
          <a:xfrm flipH="1">
            <a:off x="2428834" y="1558106"/>
            <a:ext cx="717412" cy="73339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D8B45FF-8653-FF35-090D-3E21AC33D926}"/>
              </a:ext>
            </a:extLst>
          </p:cNvPr>
          <p:cNvSpPr txBox="1"/>
          <p:nvPr/>
        </p:nvSpPr>
        <p:spPr>
          <a:xfrm>
            <a:off x="1677391" y="1210133"/>
            <a:ext cx="201385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25ns slot start</a:t>
            </a:r>
            <a:endParaRPr lang="en-GB" sz="24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D2EF2EC-4308-564C-D1D1-982F6B390045}"/>
              </a:ext>
            </a:extLst>
          </p:cNvPr>
          <p:cNvCxnSpPr>
            <a:cxnSpLocks/>
          </p:cNvCxnSpPr>
          <p:nvPr/>
        </p:nvCxnSpPr>
        <p:spPr>
          <a:xfrm>
            <a:off x="5676383" y="1529448"/>
            <a:ext cx="716400" cy="7344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2EDD0F5-51C2-A2AB-8B26-0C81B89F2493}"/>
              </a:ext>
            </a:extLst>
          </p:cNvPr>
          <p:cNvSpPr txBox="1"/>
          <p:nvPr/>
        </p:nvSpPr>
        <p:spPr>
          <a:xfrm>
            <a:off x="4549745" y="1212850"/>
            <a:ext cx="201385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25ns slot end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DE23DEF-0B5A-DDDA-C5DD-7BE1853560C3}"/>
              </a:ext>
            </a:extLst>
          </p:cNvPr>
          <p:cNvCxnSpPr>
            <a:cxnSpLocks/>
          </p:cNvCxnSpPr>
          <p:nvPr/>
        </p:nvCxnSpPr>
        <p:spPr>
          <a:xfrm flipH="1">
            <a:off x="4007550" y="3029921"/>
            <a:ext cx="952377" cy="30440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2CBC9EF-A7A6-169B-0F5A-560EDFFF0C3C}"/>
              </a:ext>
            </a:extLst>
          </p:cNvPr>
          <p:cNvSpPr txBox="1"/>
          <p:nvPr/>
        </p:nvSpPr>
        <p:spPr>
          <a:xfrm>
            <a:off x="4007550" y="2660589"/>
            <a:ext cx="225787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raw FBCT signal</a:t>
            </a:r>
            <a:endParaRPr lang="en-GB" sz="24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E6FC9F2-35F2-4A48-113B-E2EA3E9FBFA7}"/>
              </a:ext>
            </a:extLst>
          </p:cNvPr>
          <p:cNvSpPr txBox="1"/>
          <p:nvPr/>
        </p:nvSpPr>
        <p:spPr>
          <a:xfrm>
            <a:off x="8384368" y="4067008"/>
            <a:ext cx="175715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~16 samples</a:t>
            </a:r>
            <a:endParaRPr lang="en-GB" sz="2400" dirty="0"/>
          </a:p>
        </p:txBody>
      </p:sp>
      <p:sp>
        <p:nvSpPr>
          <p:cNvPr id="90" name="Left Brace 89">
            <a:extLst>
              <a:ext uri="{FF2B5EF4-FFF2-40B4-BE49-F238E27FC236}">
                <a16:creationId xmlns:a16="http://schemas.microsoft.com/office/drawing/2014/main" id="{118D37F1-51C5-FDBA-FBB6-E2B9641DC4F0}"/>
              </a:ext>
            </a:extLst>
          </p:cNvPr>
          <p:cNvSpPr/>
          <p:nvPr/>
        </p:nvSpPr>
        <p:spPr>
          <a:xfrm rot="5400000">
            <a:off x="8263897" y="2745489"/>
            <a:ext cx="523382" cy="4021574"/>
          </a:xfrm>
          <a:prstGeom prst="leftBrace">
            <a:avLst>
              <a:gd name="adj1" fmla="val 8333"/>
              <a:gd name="adj2" fmla="val 30126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Slide Number Placeholder 90">
            <a:extLst>
              <a:ext uri="{FF2B5EF4-FFF2-40B4-BE49-F238E27FC236}">
                <a16:creationId xmlns:a16="http://schemas.microsoft.com/office/drawing/2014/main" id="{A208BB1A-00E9-70A9-16D5-35BAF7E6D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5</a:t>
            </a:fld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1FBBE7E-00BC-E299-CF85-0A75960246A0}"/>
              </a:ext>
            </a:extLst>
          </p:cNvPr>
          <p:cNvCxnSpPr>
            <a:cxnSpLocks/>
          </p:cNvCxnSpPr>
          <p:nvPr/>
        </p:nvCxnSpPr>
        <p:spPr>
          <a:xfrm flipH="1">
            <a:off x="3934691" y="4436340"/>
            <a:ext cx="868218" cy="85609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1E61CB4-E5B2-35C2-B685-70C5A5BF62D1}"/>
              </a:ext>
            </a:extLst>
          </p:cNvPr>
          <p:cNvSpPr txBox="1"/>
          <p:nvPr/>
        </p:nvSpPr>
        <p:spPr>
          <a:xfrm>
            <a:off x="4097987" y="4083020"/>
            <a:ext cx="34690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1-2 points per bunch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55794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A picture containing text, plot, line, diagram&#10;&#10;Description automatically generated">
            <a:extLst>
              <a:ext uri="{FF2B5EF4-FFF2-40B4-BE49-F238E27FC236}">
                <a16:creationId xmlns:a16="http://schemas.microsoft.com/office/drawing/2014/main" id="{F92BF80D-581B-723D-0F39-D0DBFC9949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89" y="685795"/>
            <a:ext cx="10972822" cy="548641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AAD8EB0-9014-FC19-F691-1676E1F72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2" y="159808"/>
            <a:ext cx="11220449" cy="574672"/>
          </a:xfrm>
        </p:spPr>
        <p:txBody>
          <a:bodyPr/>
          <a:lstStyle/>
          <a:p>
            <a:r>
              <a:rPr lang="en-GB" dirty="0"/>
              <a:t>Details of digital integration…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ED9B88E-CDF7-6DB2-87BD-934A77520738}"/>
              </a:ext>
            </a:extLst>
          </p:cNvPr>
          <p:cNvSpPr txBox="1">
            <a:spLocks/>
          </p:cNvSpPr>
          <p:nvPr/>
        </p:nvSpPr>
        <p:spPr>
          <a:xfrm>
            <a:off x="492847" y="6354799"/>
            <a:ext cx="11220449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rgbClr val="C00000"/>
                </a:solidFill>
              </a:rPr>
              <a:t>Signal is low pass filtered to give more sampling points </a:t>
            </a:r>
            <a:r>
              <a:rPr lang="en-US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 integral conserved</a:t>
            </a:r>
            <a:endParaRPr lang="en-GB" sz="2000" b="1" dirty="0">
              <a:solidFill>
                <a:srgbClr val="C00000"/>
              </a:solidFill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78453A38-93BA-0430-9FFD-318039106268}"/>
              </a:ext>
            </a:extLst>
          </p:cNvPr>
          <p:cNvCxnSpPr>
            <a:cxnSpLocks/>
          </p:cNvCxnSpPr>
          <p:nvPr/>
        </p:nvCxnSpPr>
        <p:spPr>
          <a:xfrm flipV="1">
            <a:off x="3179750" y="1293248"/>
            <a:ext cx="671813" cy="21576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9C8F8A4-1111-6B3A-B7B0-918D49E4A8FB}"/>
              </a:ext>
            </a:extLst>
          </p:cNvPr>
          <p:cNvSpPr txBox="1"/>
          <p:nvPr/>
        </p:nvSpPr>
        <p:spPr>
          <a:xfrm>
            <a:off x="1658858" y="1518248"/>
            <a:ext cx="230015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raw FBCT signal</a:t>
            </a:r>
            <a:endParaRPr lang="en-GB" sz="24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9604DD3-ECE6-2C02-C8DF-3706CDF52140}"/>
              </a:ext>
            </a:extLst>
          </p:cNvPr>
          <p:cNvCxnSpPr>
            <a:cxnSpLocks/>
          </p:cNvCxnSpPr>
          <p:nvPr/>
        </p:nvCxnSpPr>
        <p:spPr>
          <a:xfrm flipH="1">
            <a:off x="4322384" y="2204316"/>
            <a:ext cx="416710" cy="48341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85DEA9B-05D6-74D6-1854-1FECE1933465}"/>
              </a:ext>
            </a:extLst>
          </p:cNvPr>
          <p:cNvSpPr txBox="1"/>
          <p:nvPr/>
        </p:nvSpPr>
        <p:spPr>
          <a:xfrm>
            <a:off x="4339042" y="1770134"/>
            <a:ext cx="440871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Low pass filtered signal</a:t>
            </a:r>
            <a:endParaRPr lang="en-GB" sz="24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E94D125-7225-676C-31BE-BE2CBF858D81}"/>
              </a:ext>
            </a:extLst>
          </p:cNvPr>
          <p:cNvCxnSpPr>
            <a:cxnSpLocks/>
          </p:cNvCxnSpPr>
          <p:nvPr/>
        </p:nvCxnSpPr>
        <p:spPr>
          <a:xfrm flipH="1">
            <a:off x="6592384" y="3063436"/>
            <a:ext cx="414871" cy="52802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0A6C52A-1768-EA2B-688C-31731C9FE3D5}"/>
              </a:ext>
            </a:extLst>
          </p:cNvPr>
          <p:cNvSpPr txBox="1"/>
          <p:nvPr/>
        </p:nvSpPr>
        <p:spPr>
          <a:xfrm>
            <a:off x="5981855" y="2703381"/>
            <a:ext cx="201385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25ns slot start</a:t>
            </a:r>
            <a:endParaRPr lang="en-GB" sz="2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FEAC24B-0772-27B0-6189-62F07AFCD94B}"/>
              </a:ext>
            </a:extLst>
          </p:cNvPr>
          <p:cNvCxnSpPr>
            <a:cxnSpLocks/>
          </p:cNvCxnSpPr>
          <p:nvPr/>
        </p:nvCxnSpPr>
        <p:spPr>
          <a:xfrm>
            <a:off x="10040448" y="3070156"/>
            <a:ext cx="415302" cy="54361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E5F1637-EAEE-38EF-5FC9-27A0336544AD}"/>
              </a:ext>
            </a:extLst>
          </p:cNvPr>
          <p:cNvSpPr txBox="1"/>
          <p:nvPr/>
        </p:nvSpPr>
        <p:spPr>
          <a:xfrm>
            <a:off x="8691660" y="2736262"/>
            <a:ext cx="201385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25ns slot end</a:t>
            </a:r>
          </a:p>
        </p:txBody>
      </p:sp>
      <p:sp>
        <p:nvSpPr>
          <p:cNvPr id="49" name="Slide Number Placeholder 48">
            <a:extLst>
              <a:ext uri="{FF2B5EF4-FFF2-40B4-BE49-F238E27FC236}">
                <a16:creationId xmlns:a16="http://schemas.microsoft.com/office/drawing/2014/main" id="{267C5E23-9319-2979-7657-E91BD1D99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311C-61EB-4898-895A-71C44126BD07}" type="slidenum">
              <a:rPr lang="en-GB" smtClean="0"/>
              <a:t>6</a:t>
            </a:fld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BDFA215-1097-BAED-E3B1-277CD9955F5D}"/>
              </a:ext>
            </a:extLst>
          </p:cNvPr>
          <p:cNvSpPr txBox="1"/>
          <p:nvPr/>
        </p:nvSpPr>
        <p:spPr>
          <a:xfrm>
            <a:off x="4470378" y="3712271"/>
            <a:ext cx="225787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More samples</a:t>
            </a:r>
            <a:endParaRPr lang="en-GB" sz="2400" dirty="0"/>
          </a:p>
        </p:txBody>
      </p:sp>
      <p:sp>
        <p:nvSpPr>
          <p:cNvPr id="53" name="Left Brace 52">
            <a:extLst>
              <a:ext uri="{FF2B5EF4-FFF2-40B4-BE49-F238E27FC236}">
                <a16:creationId xmlns:a16="http://schemas.microsoft.com/office/drawing/2014/main" id="{EF4E866B-826D-BAC5-8913-6849EC2D72D9}"/>
              </a:ext>
            </a:extLst>
          </p:cNvPr>
          <p:cNvSpPr/>
          <p:nvPr/>
        </p:nvSpPr>
        <p:spPr>
          <a:xfrm rot="5400000">
            <a:off x="4002983" y="4172264"/>
            <a:ext cx="544528" cy="1258524"/>
          </a:xfrm>
          <a:prstGeom prst="leftBrace">
            <a:avLst>
              <a:gd name="adj1" fmla="val 8333"/>
              <a:gd name="adj2" fmla="val 48922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5FCBB108-F55A-0D50-EFF2-776DE070562A}"/>
              </a:ext>
            </a:extLst>
          </p:cNvPr>
          <p:cNvCxnSpPr>
            <a:cxnSpLocks/>
          </p:cNvCxnSpPr>
          <p:nvPr/>
        </p:nvCxnSpPr>
        <p:spPr>
          <a:xfrm flipH="1">
            <a:off x="4339042" y="4045852"/>
            <a:ext cx="416710" cy="48341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412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diagram, plot, line&#10;&#10;Description automatically generated">
            <a:extLst>
              <a:ext uri="{FF2B5EF4-FFF2-40B4-BE49-F238E27FC236}">
                <a16:creationId xmlns:a16="http://schemas.microsoft.com/office/drawing/2014/main" id="{E9BA7B47-F5E0-0642-0D28-82B33411A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89" y="685795"/>
            <a:ext cx="10972822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Baseline reconstruction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25427" y="6515997"/>
            <a:ext cx="536604" cy="3420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E6EA8FF-7E2D-4E7D-A15C-2476DB73CFBD}" type="slidenum">
              <a:rPr lang="en-GB" smtClean="0"/>
              <a:pPr/>
              <a:t>7</a:t>
            </a:fld>
            <a:endParaRPr lang="en-GB" dirty="0"/>
          </a:p>
        </p:txBody>
      </p:sp>
      <p:cxnSp>
        <p:nvCxnSpPr>
          <p:cNvPr id="8" name="Straight Arrow Connector 7"/>
          <p:cNvCxnSpPr>
            <a:cxnSpLocks/>
            <a:stCxn id="9" idx="0"/>
          </p:cNvCxnSpPr>
          <p:nvPr/>
        </p:nvCxnSpPr>
        <p:spPr>
          <a:xfrm flipV="1">
            <a:off x="4609686" y="3497580"/>
            <a:ext cx="0" cy="83288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16692" y="4330468"/>
            <a:ext cx="3185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Linear baseline calculated between start/end of slot</a:t>
            </a:r>
          </a:p>
        </p:txBody>
      </p:sp>
      <p:sp>
        <p:nvSpPr>
          <p:cNvPr id="14" name="Oval 13"/>
          <p:cNvSpPr/>
          <p:nvPr/>
        </p:nvSpPr>
        <p:spPr>
          <a:xfrm>
            <a:off x="2767802" y="3141369"/>
            <a:ext cx="72000" cy="72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6631781" y="3588120"/>
            <a:ext cx="64294" cy="6429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142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1D73EED-16A1-5D08-879D-C70384E6F2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89" y="685795"/>
            <a:ext cx="10972822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 of Ghost &amp; Satellite bunches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25427" y="6515997"/>
            <a:ext cx="536604" cy="3420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E6EA8FF-7E2D-4E7D-A15C-2476DB73CFBD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28649" y="6410855"/>
            <a:ext cx="11220449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rgbClr val="C00000"/>
                </a:solidFill>
              </a:rPr>
              <a:t>Ghost &amp; Satellites close to the main bunch are integrated </a:t>
            </a:r>
            <a:r>
              <a:rPr lang="en-GB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 increase</a:t>
            </a:r>
            <a:r>
              <a:rPr lang="en-GB" sz="2000" b="1" dirty="0">
                <a:solidFill>
                  <a:srgbClr val="C00000"/>
                </a:solidFill>
              </a:rPr>
              <a:t> bunch integral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5EE07D-4372-D94A-5B87-60D9428FE201}"/>
              </a:ext>
            </a:extLst>
          </p:cNvPr>
          <p:cNvSpPr txBox="1"/>
          <p:nvPr/>
        </p:nvSpPr>
        <p:spPr>
          <a:xfrm>
            <a:off x="4776355" y="2869080"/>
            <a:ext cx="27432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/>
              <a:t>Satellite charges</a:t>
            </a:r>
            <a:endParaRPr lang="en-GB" sz="28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C7D2F97-90EC-372B-718C-43238AE05FCD}"/>
              </a:ext>
            </a:extLst>
          </p:cNvPr>
          <p:cNvCxnSpPr/>
          <p:nvPr/>
        </p:nvCxnSpPr>
        <p:spPr>
          <a:xfrm flipH="1">
            <a:off x="4432886" y="3333039"/>
            <a:ext cx="491320" cy="144460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437418-B0CC-C3FE-AB4D-24F2ED8AFE4C}"/>
              </a:ext>
            </a:extLst>
          </p:cNvPr>
          <p:cNvCxnSpPr>
            <a:cxnSpLocks/>
          </p:cNvCxnSpPr>
          <p:nvPr/>
        </p:nvCxnSpPr>
        <p:spPr>
          <a:xfrm flipH="1">
            <a:off x="4924206" y="3333039"/>
            <a:ext cx="627797" cy="73883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2812C3B-4EC0-2AF7-5798-53D3A20D71E3}"/>
              </a:ext>
            </a:extLst>
          </p:cNvPr>
          <p:cNvCxnSpPr/>
          <p:nvPr/>
        </p:nvCxnSpPr>
        <p:spPr>
          <a:xfrm>
            <a:off x="6712062" y="3333039"/>
            <a:ext cx="545911" cy="147767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9623566-2498-CD7D-312C-336F56D257F9}"/>
              </a:ext>
            </a:extLst>
          </p:cNvPr>
          <p:cNvCxnSpPr>
            <a:cxnSpLocks/>
          </p:cNvCxnSpPr>
          <p:nvPr/>
        </p:nvCxnSpPr>
        <p:spPr>
          <a:xfrm>
            <a:off x="7148791" y="3299967"/>
            <a:ext cx="467745" cy="86678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277DDD1-5A4B-FEB7-B9CB-3F18540DB086}"/>
              </a:ext>
            </a:extLst>
          </p:cNvPr>
          <p:cNvSpPr txBox="1"/>
          <p:nvPr/>
        </p:nvSpPr>
        <p:spPr>
          <a:xfrm>
            <a:off x="2804150" y="1945765"/>
            <a:ext cx="18288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Bunch</a:t>
            </a:r>
            <a:endParaRPr lang="en-GB" sz="24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3C277CE-A8B8-4D25-EC76-7A339B7E750C}"/>
              </a:ext>
            </a:extLst>
          </p:cNvPr>
          <p:cNvCxnSpPr>
            <a:cxnSpLocks/>
          </p:cNvCxnSpPr>
          <p:nvPr/>
        </p:nvCxnSpPr>
        <p:spPr>
          <a:xfrm>
            <a:off x="3169227" y="2306782"/>
            <a:ext cx="768928" cy="83443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02D9F77-597B-B921-9F44-88A72D18CA3F}"/>
              </a:ext>
            </a:extLst>
          </p:cNvPr>
          <p:cNvSpPr txBox="1"/>
          <p:nvPr/>
        </p:nvSpPr>
        <p:spPr>
          <a:xfrm>
            <a:off x="8738419" y="511946"/>
            <a:ext cx="35893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N.B. Ghost charges not shown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4673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601B3769-58BE-34C5-FCA5-7D18E974E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89" y="685795"/>
            <a:ext cx="10972822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 of Ghost &amp; Satellite bunches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25427" y="6515997"/>
            <a:ext cx="536604" cy="3420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E6EA8FF-7E2D-4E7D-A15C-2476DB73CFBD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28649" y="6410855"/>
            <a:ext cx="11220449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rgbClr val="C00000"/>
                </a:solidFill>
              </a:rPr>
              <a:t>G&amp;S close to the bunch boundary raise the baseline </a:t>
            </a:r>
            <a:r>
              <a:rPr lang="en-GB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</a:t>
            </a:r>
            <a:r>
              <a:rPr lang="en-GB" sz="2000" b="1" dirty="0">
                <a:solidFill>
                  <a:srgbClr val="C00000"/>
                </a:solidFill>
              </a:rPr>
              <a:t> decrease bunch integral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4A668-7D5F-36A9-AE1B-82EB8A5ACC52}"/>
              </a:ext>
            </a:extLst>
          </p:cNvPr>
          <p:cNvSpPr txBox="1"/>
          <p:nvPr/>
        </p:nvSpPr>
        <p:spPr>
          <a:xfrm>
            <a:off x="4552570" y="3215091"/>
            <a:ext cx="27432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/>
              <a:t>Satellite charges</a:t>
            </a:r>
            <a:endParaRPr lang="en-GB" sz="28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6C42E68-D5CD-77D9-3AB5-76BCD8591C80}"/>
              </a:ext>
            </a:extLst>
          </p:cNvPr>
          <p:cNvCxnSpPr>
            <a:cxnSpLocks/>
          </p:cNvCxnSpPr>
          <p:nvPr/>
        </p:nvCxnSpPr>
        <p:spPr>
          <a:xfrm>
            <a:off x="5787736" y="3645978"/>
            <a:ext cx="308264" cy="112344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66ABB97-2563-3A1F-E0AD-A3195DDDD8C5}"/>
              </a:ext>
            </a:extLst>
          </p:cNvPr>
          <p:cNvCxnSpPr>
            <a:cxnSpLocks/>
          </p:cNvCxnSpPr>
          <p:nvPr/>
        </p:nvCxnSpPr>
        <p:spPr>
          <a:xfrm>
            <a:off x="5367328" y="1677984"/>
            <a:ext cx="1113683" cy="77453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CC1EDC1-895D-79FB-23BE-066F31046C55}"/>
              </a:ext>
            </a:extLst>
          </p:cNvPr>
          <p:cNvSpPr txBox="1"/>
          <p:nvPr/>
        </p:nvSpPr>
        <p:spPr>
          <a:xfrm>
            <a:off x="3883148" y="1205896"/>
            <a:ext cx="296836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25ns slot boundary</a:t>
            </a:r>
          </a:p>
        </p:txBody>
      </p:sp>
    </p:spTree>
    <p:extLst>
      <p:ext uri="{BB962C8B-B14F-4D97-AF65-F5344CB8AC3E}">
        <p14:creationId xmlns:p14="http://schemas.microsoft.com/office/powerpoint/2010/main" val="2858095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52976</TotalTime>
  <Words>2094</Words>
  <Application>Microsoft Office PowerPoint</Application>
  <PresentationFormat>Widescreen</PresentationFormat>
  <Paragraphs>308</Paragraphs>
  <Slides>35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Cambria Math</vt:lpstr>
      <vt:lpstr>Century Gothic</vt:lpstr>
      <vt:lpstr>Wingdings</vt:lpstr>
      <vt:lpstr>Office Theme</vt:lpstr>
      <vt:lpstr>Analysis of FBCT behaviour with respect to the bunch position in trains</vt:lpstr>
      <vt:lpstr>Intro</vt:lpstr>
      <vt:lpstr>FBCT System Overview</vt:lpstr>
      <vt:lpstr>Data processing in the firmware</vt:lpstr>
      <vt:lpstr>Details of digital integration…</vt:lpstr>
      <vt:lpstr>Details of digital integration…</vt:lpstr>
      <vt:lpstr>Baseline reconstruction</vt:lpstr>
      <vt:lpstr>Effect of Ghost &amp; Satellite bunches</vt:lpstr>
      <vt:lpstr>Effect of Ghost &amp; Satellite bunches</vt:lpstr>
      <vt:lpstr>The reality…</vt:lpstr>
      <vt:lpstr>The reality…</vt:lpstr>
      <vt:lpstr>The reality… zoom on baseline</vt:lpstr>
      <vt:lpstr>Summary of effects</vt:lpstr>
      <vt:lpstr>BSRL: Overview</vt:lpstr>
      <vt:lpstr>FBCT overestimation of the first bunch</vt:lpstr>
      <vt:lpstr>PowerPoint Presentation</vt:lpstr>
      <vt:lpstr>FBCT/BSRL overview: 2017-2018</vt:lpstr>
      <vt:lpstr>FBCT/BSRL Analysis for 2022</vt:lpstr>
      <vt:lpstr>Data selection of analysis</vt:lpstr>
      <vt:lpstr>Relative intensity of the FBCT</vt:lpstr>
      <vt:lpstr>BSRL bunch intensity integration</vt:lpstr>
      <vt:lpstr>Identifying bunches and trains</vt:lpstr>
      <vt:lpstr>FBCT/BSRL Ratio along the train</vt:lpstr>
      <vt:lpstr>LHC 2022 Fills overview -  Beam 1 Start of stable beams</vt:lpstr>
      <vt:lpstr>LHC 2022 Fills overview -  Beam 2 Start of stable beams</vt:lpstr>
      <vt:lpstr>FBCT/BSRL Analysis for 2023</vt:lpstr>
      <vt:lpstr>LHC 2023 Fills overview -  Beam 1 Start of stable beams</vt:lpstr>
      <vt:lpstr>LHC 2023 Fills overview -  Beam 2 Start of stable beams</vt:lpstr>
      <vt:lpstr>Summary of findings</vt:lpstr>
      <vt:lpstr>PowerPoint Presentation</vt:lpstr>
      <vt:lpstr>Additional Slides</vt:lpstr>
      <vt:lpstr>Wall Current Transformer WCT</vt:lpstr>
      <vt:lpstr>Timber variables used in the analysis</vt:lpstr>
      <vt:lpstr>List of LHC fills used for the analysis 2022</vt:lpstr>
      <vt:lpstr>List of LHC fills used for the analysis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FBCT – BSRL Bunch Intensity Investigation</dc:title>
  <dc:creator>Nathan Meagher</dc:creator>
  <cp:lastModifiedBy>Nathan Meagher</cp:lastModifiedBy>
  <cp:revision>117</cp:revision>
  <dcterms:created xsi:type="dcterms:W3CDTF">2023-04-17T06:16:22Z</dcterms:created>
  <dcterms:modified xsi:type="dcterms:W3CDTF">2023-06-06T14:18:45Z</dcterms:modified>
</cp:coreProperties>
</file>