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4" r:id="rId2"/>
    <p:sldId id="278" r:id="rId3"/>
    <p:sldId id="279" r:id="rId4"/>
    <p:sldId id="407" r:id="rId5"/>
    <p:sldId id="408" r:id="rId6"/>
    <p:sldId id="409" r:id="rId7"/>
    <p:sldId id="410" r:id="rId8"/>
    <p:sldId id="415" r:id="rId9"/>
    <p:sldId id="411" r:id="rId10"/>
    <p:sldId id="412" r:id="rId11"/>
    <p:sldId id="414" r:id="rId12"/>
    <p:sldId id="417" r:id="rId13"/>
    <p:sldId id="416" r:id="rId14"/>
  </p:sldIdLst>
  <p:sldSz cx="12192000" cy="6858000"/>
  <p:notesSz cx="9928225"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pos="1844" userDrawn="1">
          <p15:clr>
            <a:srgbClr val="A4A3A4"/>
          </p15:clr>
        </p15:guide>
        <p15:guide id="12" orient="horz" pos="754" userDrawn="1">
          <p15:clr>
            <a:srgbClr val="A4A3A4"/>
          </p15:clr>
        </p15:guide>
        <p15:guide id="13" pos="21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07B9"/>
    <a:srgbClr val="FF0000"/>
    <a:srgbClr val="8C8C8C"/>
    <a:srgbClr val="111111"/>
    <a:srgbClr val="4D4D4D"/>
    <a:srgbClr val="222222"/>
    <a:srgbClr val="898989"/>
    <a:srgbClr val="CCECFF"/>
    <a:srgbClr val="2F528F"/>
    <a:srgbClr val="ED7D31"/>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6" autoAdjust="0"/>
    <p:restoredTop sz="95760" autoAdjust="0"/>
  </p:normalViewPr>
  <p:slideViewPr>
    <p:cSldViewPr snapToGrid="0" showGuides="1">
      <p:cViewPr varScale="1">
        <p:scale>
          <a:sx n="139" d="100"/>
          <a:sy n="139" d="100"/>
        </p:scale>
        <p:origin x="96" y="642"/>
      </p:cViewPr>
      <p:guideLst>
        <p:guide pos="1844"/>
        <p:guide orient="horz" pos="754"/>
        <p:guide pos="211"/>
      </p:guideLst>
    </p:cSldViewPr>
  </p:slideViewPr>
  <p:notesTextViewPr>
    <p:cViewPr>
      <p:scale>
        <a:sx n="3" d="2"/>
        <a:sy n="3" d="2"/>
      </p:scale>
      <p:origin x="0" y="0"/>
    </p:cViewPr>
  </p:notesTextViewPr>
  <p:notesViewPr>
    <p:cSldViewPr snapToGrid="0" showGuides="1">
      <p:cViewPr varScale="1">
        <p:scale>
          <a:sx n="132" d="100"/>
          <a:sy n="132" d="100"/>
        </p:scale>
        <p:origin x="160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02231" cy="341065"/>
          </a:xfrm>
          <a:prstGeom prst="rect">
            <a:avLst/>
          </a:prstGeom>
        </p:spPr>
        <p:txBody>
          <a:bodyPr vert="horz" lIns="92272" tIns="46136" rIns="92272" bIns="46136" rtlCol="0"/>
          <a:lstStyle>
            <a:lvl1pPr algn="l">
              <a:defRPr sz="1200"/>
            </a:lvl1pPr>
          </a:lstStyle>
          <a:p>
            <a:endParaRPr lang="en-GB"/>
          </a:p>
        </p:txBody>
      </p:sp>
      <p:sp>
        <p:nvSpPr>
          <p:cNvPr id="3" name="Date Placeholder 2"/>
          <p:cNvSpPr>
            <a:spLocks noGrp="1"/>
          </p:cNvSpPr>
          <p:nvPr>
            <p:ph type="dt" idx="1"/>
          </p:nvPr>
        </p:nvSpPr>
        <p:spPr>
          <a:xfrm>
            <a:off x="5623698" y="1"/>
            <a:ext cx="4302231" cy="341065"/>
          </a:xfrm>
          <a:prstGeom prst="rect">
            <a:avLst/>
          </a:prstGeom>
        </p:spPr>
        <p:txBody>
          <a:bodyPr vert="horz" lIns="92272" tIns="46136" rIns="92272" bIns="46136" rtlCol="0"/>
          <a:lstStyle>
            <a:lvl1pPr algn="r">
              <a:defRPr sz="1200"/>
            </a:lvl1pPr>
          </a:lstStyle>
          <a:p>
            <a:fld id="{D6689501-CF3D-48A7-B4C0-5F8C556C84F3}" type="datetimeFigureOut">
              <a:rPr lang="en-GB" smtClean="0"/>
              <a:t>15/06/2023</a:t>
            </a:fld>
            <a:endParaRPr lang="en-GB"/>
          </a:p>
        </p:txBody>
      </p:sp>
      <p:sp>
        <p:nvSpPr>
          <p:cNvPr id="4" name="Slide Image Placeholder 3"/>
          <p:cNvSpPr>
            <a:spLocks noGrp="1" noRot="1" noChangeAspect="1"/>
          </p:cNvSpPr>
          <p:nvPr>
            <p:ph type="sldImg" idx="2"/>
          </p:nvPr>
        </p:nvSpPr>
        <p:spPr>
          <a:xfrm>
            <a:off x="2925763" y="849313"/>
            <a:ext cx="4076700" cy="2293937"/>
          </a:xfrm>
          <a:prstGeom prst="rect">
            <a:avLst/>
          </a:prstGeom>
          <a:noFill/>
          <a:ln w="12700">
            <a:solidFill>
              <a:prstClr val="black"/>
            </a:solidFill>
          </a:ln>
        </p:spPr>
        <p:txBody>
          <a:bodyPr vert="horz" lIns="92272" tIns="46136" rIns="92272" bIns="46136" rtlCol="0" anchor="ctr"/>
          <a:lstStyle/>
          <a:p>
            <a:endParaRPr lang="en-GB"/>
          </a:p>
        </p:txBody>
      </p:sp>
      <p:sp>
        <p:nvSpPr>
          <p:cNvPr id="5" name="Notes Placeholder 4"/>
          <p:cNvSpPr>
            <a:spLocks noGrp="1"/>
          </p:cNvSpPr>
          <p:nvPr>
            <p:ph type="body" sz="quarter" idx="3"/>
          </p:nvPr>
        </p:nvSpPr>
        <p:spPr>
          <a:xfrm>
            <a:off x="992823" y="3271382"/>
            <a:ext cx="7942580" cy="2676585"/>
          </a:xfrm>
          <a:prstGeom prst="rect">
            <a:avLst/>
          </a:prstGeom>
        </p:spPr>
        <p:txBody>
          <a:bodyPr vert="horz" lIns="92272" tIns="46136" rIns="92272" bIns="4613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456614"/>
            <a:ext cx="4302231" cy="341064"/>
          </a:xfrm>
          <a:prstGeom prst="rect">
            <a:avLst/>
          </a:prstGeom>
        </p:spPr>
        <p:txBody>
          <a:bodyPr vert="horz" lIns="92272" tIns="46136" rIns="92272" bIns="46136" rtlCol="0" anchor="b"/>
          <a:lstStyle>
            <a:lvl1pPr algn="l">
              <a:defRPr sz="1200"/>
            </a:lvl1pPr>
          </a:lstStyle>
          <a:p>
            <a:endParaRPr lang="en-GB"/>
          </a:p>
        </p:txBody>
      </p:sp>
      <p:sp>
        <p:nvSpPr>
          <p:cNvPr id="7" name="Slide Number Placeholder 6"/>
          <p:cNvSpPr>
            <a:spLocks noGrp="1"/>
          </p:cNvSpPr>
          <p:nvPr>
            <p:ph type="sldNum" sz="quarter" idx="5"/>
          </p:nvPr>
        </p:nvSpPr>
        <p:spPr>
          <a:xfrm>
            <a:off x="5623698" y="6456614"/>
            <a:ext cx="4302231" cy="341064"/>
          </a:xfrm>
          <a:prstGeom prst="rect">
            <a:avLst/>
          </a:prstGeom>
        </p:spPr>
        <p:txBody>
          <a:bodyPr vert="horz" lIns="92272" tIns="46136" rIns="92272" bIns="46136" rtlCol="0" anchor="b"/>
          <a:lstStyle>
            <a:lvl1pPr algn="r">
              <a:defRPr sz="1200"/>
            </a:lvl1pPr>
          </a:lstStyle>
          <a:p>
            <a:fld id="{BFE5D429-F40D-4D92-9FF1-074C16D22549}" type="slidenum">
              <a:rPr lang="en-GB" smtClean="0"/>
              <a:t>‹#›</a:t>
            </a:fld>
            <a:endParaRPr lang="en-GB"/>
          </a:p>
        </p:txBody>
      </p:sp>
    </p:spTree>
    <p:extLst>
      <p:ext uri="{BB962C8B-B14F-4D97-AF65-F5344CB8AC3E}">
        <p14:creationId xmlns:p14="http://schemas.microsoft.com/office/powerpoint/2010/main" val="6368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141" userDrawn="1">
          <p15:clr>
            <a:srgbClr val="F26B43"/>
          </p15:clr>
        </p15:guide>
        <p15:guide id="2" pos="3127"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FE5D429-F40D-4D92-9FF1-074C16D22549}" type="slidenum">
              <a:rPr lang="en-GB" smtClean="0"/>
              <a:t>1</a:t>
            </a:fld>
            <a:endParaRPr lang="en-GB"/>
          </a:p>
        </p:txBody>
      </p:sp>
    </p:spTree>
    <p:extLst>
      <p:ext uri="{BB962C8B-B14F-4D97-AF65-F5344CB8AC3E}">
        <p14:creationId xmlns:p14="http://schemas.microsoft.com/office/powerpoint/2010/main" val="2343720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solidFill>
            <a:srgbClr val="002060"/>
          </a:solidFill>
          <a:effectLst>
            <a:outerShdw blurRad="190500" dist="38100" dir="5400000" algn="t" rotWithShape="0">
              <a:prstClr val="black">
                <a:alpha val="40000"/>
              </a:prstClr>
            </a:outerShdw>
          </a:effectLst>
        </p:spPr>
        <p:txBody>
          <a:bodyPr anchor="t"/>
          <a:lstStyle>
            <a:lvl1pPr algn="l">
              <a:defRPr sz="4000" b="1" cap="all">
                <a:solidFill>
                  <a:schemeClr val="bg1"/>
                </a:solidFill>
              </a:defRPr>
            </a:lvl1pPr>
          </a:lstStyle>
          <a:p>
            <a:r>
              <a:rPr lang="en-GB" noProof="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Click to edit Master text styles</a:t>
            </a:r>
          </a:p>
        </p:txBody>
      </p:sp>
      <p:sp>
        <p:nvSpPr>
          <p:cNvPr id="5" name="Footer Placeholder 4"/>
          <p:cNvSpPr>
            <a:spLocks noGrp="1"/>
          </p:cNvSpPr>
          <p:nvPr>
            <p:ph type="ftr" sz="quarter" idx="11"/>
          </p:nvPr>
        </p:nvSpPr>
        <p:spPr>
          <a:xfrm>
            <a:off x="7429509" y="6215083"/>
            <a:ext cx="3860800" cy="365125"/>
          </a:xfrm>
        </p:spPr>
        <p:txBody>
          <a:bodyPr/>
          <a:lstStyle>
            <a:lvl1pPr>
              <a:defRPr/>
            </a:lvl1pPr>
          </a:lstStyle>
          <a:p>
            <a:endParaRPr lang="en-GB"/>
          </a:p>
        </p:txBody>
      </p:sp>
    </p:spTree>
    <p:extLst>
      <p:ext uri="{BB962C8B-B14F-4D97-AF65-F5344CB8AC3E}">
        <p14:creationId xmlns:p14="http://schemas.microsoft.com/office/powerpoint/2010/main" val="331181614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9B0A9-4DD8-4A33-8FDD-8DF5C7E4E4A3}"/>
              </a:ext>
            </a:extLst>
          </p:cNvPr>
          <p:cNvSpPr>
            <a:spLocks noGrp="1"/>
          </p:cNvSpPr>
          <p:nvPr>
            <p:ph type="title"/>
          </p:nvPr>
        </p:nvSpPr>
        <p:spPr>
          <a:xfrm>
            <a:off x="839788" y="365127"/>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D834F40-AB50-44F0-9300-D3DDF06CBC00}"/>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B3E1D4-5BA4-4C00-976E-0A4385BFF3AC}"/>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945239-A5C5-417A-9608-3002BEC88E24}"/>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7CC45-1674-4571-BE7F-942747EB4C01}"/>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1824DC5-2172-463B-801C-DB97470133B8}"/>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8" name="Footer Placeholder 7">
            <a:extLst>
              <a:ext uri="{FF2B5EF4-FFF2-40B4-BE49-F238E27FC236}">
                <a16:creationId xmlns:a16="http://schemas.microsoft.com/office/drawing/2014/main" id="{7A024638-E106-4694-9B2B-73E499F5C44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EAEB8FF-2604-43DE-969F-14E55E9FA5FD}"/>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1936614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2109D-890D-458B-A327-314840BCD56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DB65137-E5DC-4560-87B2-93F467D3C2FE}"/>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4" name="Footer Placeholder 3">
            <a:extLst>
              <a:ext uri="{FF2B5EF4-FFF2-40B4-BE49-F238E27FC236}">
                <a16:creationId xmlns:a16="http://schemas.microsoft.com/office/drawing/2014/main" id="{1F4E1893-45AE-46DB-B310-6FD45C41112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94A8CA0-4C44-478B-ABBE-5DE70290E6EF}"/>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331348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BF4798-E8C9-4C97-BC4A-24E5CE12318C}"/>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3" name="Footer Placeholder 2">
            <a:extLst>
              <a:ext uri="{FF2B5EF4-FFF2-40B4-BE49-F238E27FC236}">
                <a16:creationId xmlns:a16="http://schemas.microsoft.com/office/drawing/2014/main" id="{2D299B10-908B-4D83-9FBE-AC82E3AE78A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BCA9A00-EBF0-453E-9027-F03744F02832}"/>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82958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47EE7-450E-4660-8845-5504092092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191725F-B215-4307-901E-03F40710ECE9}"/>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11CEB62-BF44-4D87-B24C-A96042E86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248F37-21E3-4A59-AB6F-CD5B0194A18B}"/>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6" name="Footer Placeholder 5">
            <a:extLst>
              <a:ext uri="{FF2B5EF4-FFF2-40B4-BE49-F238E27FC236}">
                <a16:creationId xmlns:a16="http://schemas.microsoft.com/office/drawing/2014/main" id="{106CDBD9-6FBC-4A64-81EB-79B50FBC15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C641164-EF95-48B7-86BF-31A91EEAF4A9}"/>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512786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4446B-1754-4320-8938-39C52B40F5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F34C43-1369-420E-9AE1-4650B44B0DC5}"/>
              </a:ext>
            </a:extLst>
          </p:cNvPr>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7629D39-1A00-438F-9823-4E01B1EB11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7C1366-3D2B-4232-8CD3-317BFB637D43}"/>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6" name="Footer Placeholder 5">
            <a:extLst>
              <a:ext uri="{FF2B5EF4-FFF2-40B4-BE49-F238E27FC236}">
                <a16:creationId xmlns:a16="http://schemas.microsoft.com/office/drawing/2014/main" id="{C1B15F0A-74B8-4472-B523-28E2DB0EBF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ADF93B-9BEE-45C6-998C-BA5EBBF60829}"/>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42410536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E1BC-B2F5-45AA-B9B9-07CAE182E35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CBEE88-54BD-47C0-84CB-FC862AF7B1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A98A4E-52FD-4E4F-8055-3C04A8C2528F}"/>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5" name="Footer Placeholder 4">
            <a:extLst>
              <a:ext uri="{FF2B5EF4-FFF2-40B4-BE49-F238E27FC236}">
                <a16:creationId xmlns:a16="http://schemas.microsoft.com/office/drawing/2014/main" id="{4CB9F2D3-C540-45BE-BFB0-9AD207BB5C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3502E4-A613-4501-8AEF-50304F8328E3}"/>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2586161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63D167-6B2D-409D-AA79-7E82B41F2AAB}"/>
              </a:ext>
            </a:extLst>
          </p:cNvPr>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30D536A-8B8D-4CEC-9935-0B114F30E07E}"/>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857805-E3F6-44B6-B5A4-752596CFD354}"/>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5" name="Footer Placeholder 4">
            <a:extLst>
              <a:ext uri="{FF2B5EF4-FFF2-40B4-BE49-F238E27FC236}">
                <a16:creationId xmlns:a16="http://schemas.microsoft.com/office/drawing/2014/main" id="{E7133CA5-6AAA-4D83-9291-44B9DD82FC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ADA701-058C-40B4-80A9-FA5DC695D932}"/>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3478591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12191999" cy="540807"/>
          </a:xfrm>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838200" y="1126067"/>
            <a:ext cx="10515600" cy="5050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C693E58F-742D-4907-8C19-42AA8C4BF479}"/>
              </a:ext>
            </a:extLst>
          </p:cNvPr>
          <p:cNvSpPr/>
          <p:nvPr userDrawn="1"/>
        </p:nvSpPr>
        <p:spPr>
          <a:xfrm>
            <a:off x="0" y="0"/>
            <a:ext cx="12192000" cy="54080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87890BB0-99B0-4BC5-B2E1-806A877AC510}"/>
              </a:ext>
            </a:extLst>
          </p:cNvPr>
          <p:cNvSpPr/>
          <p:nvPr userDrawn="1"/>
        </p:nvSpPr>
        <p:spPr>
          <a:xfrm>
            <a:off x="0" y="6583394"/>
            <a:ext cx="12192000" cy="288000"/>
          </a:xfrm>
          <a:prstGeom prst="rec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TextBox 9">
            <a:extLst>
              <a:ext uri="{FF2B5EF4-FFF2-40B4-BE49-F238E27FC236}">
                <a16:creationId xmlns:a16="http://schemas.microsoft.com/office/drawing/2014/main" id="{74660B2C-1A3B-42EF-BD53-BE6753850055}"/>
              </a:ext>
            </a:extLst>
          </p:cNvPr>
          <p:cNvSpPr txBox="1"/>
          <p:nvPr userDrawn="1"/>
        </p:nvSpPr>
        <p:spPr>
          <a:xfrm>
            <a:off x="5361877" y="6601395"/>
            <a:ext cx="561811" cy="257369"/>
          </a:xfrm>
          <a:prstGeom prst="rect">
            <a:avLst/>
          </a:prstGeom>
          <a:noFill/>
        </p:spPr>
        <p:txBody>
          <a:bodyPr wrap="none" lIns="36000" tIns="36000" rIns="36000" bIns="36000" rtlCol="0">
            <a:spAutoFit/>
          </a:bodyPr>
          <a:lstStyle/>
          <a:p>
            <a:r>
              <a:rPr lang="en-US" sz="1200" dirty="0">
                <a:solidFill>
                  <a:schemeClr val="bg1"/>
                </a:solidFill>
              </a:rPr>
              <a:t>E. Calvo</a:t>
            </a:r>
            <a:endParaRPr lang="en-GB" sz="1200" dirty="0">
              <a:solidFill>
                <a:schemeClr val="bg1"/>
              </a:solidFill>
            </a:endParaRPr>
          </a:p>
        </p:txBody>
      </p:sp>
      <p:sp>
        <p:nvSpPr>
          <p:cNvPr id="11" name="Rectangle 10">
            <a:extLst>
              <a:ext uri="{FF2B5EF4-FFF2-40B4-BE49-F238E27FC236}">
                <a16:creationId xmlns:a16="http://schemas.microsoft.com/office/drawing/2014/main" id="{43C459F0-2530-4E8C-96EF-A7DC48B7B93E}"/>
              </a:ext>
            </a:extLst>
          </p:cNvPr>
          <p:cNvSpPr/>
          <p:nvPr userDrawn="1"/>
        </p:nvSpPr>
        <p:spPr>
          <a:xfrm>
            <a:off x="6299200" y="6583394"/>
            <a:ext cx="5892800" cy="28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Slide Number Placeholder 5">
            <a:extLst>
              <a:ext uri="{FF2B5EF4-FFF2-40B4-BE49-F238E27FC236}">
                <a16:creationId xmlns:a16="http://schemas.microsoft.com/office/drawing/2014/main" id="{C89F15E7-4ABE-4513-863F-58142D33E02E}"/>
              </a:ext>
            </a:extLst>
          </p:cNvPr>
          <p:cNvSpPr>
            <a:spLocks noGrp="1"/>
          </p:cNvSpPr>
          <p:nvPr>
            <p:ph type="sldNum" sz="quarter" idx="4"/>
          </p:nvPr>
        </p:nvSpPr>
        <p:spPr>
          <a:xfrm>
            <a:off x="10800079" y="6601394"/>
            <a:ext cx="1084013" cy="252000"/>
          </a:xfrm>
          <a:prstGeom prst="rect">
            <a:avLst/>
          </a:prstGeom>
          <a:ln>
            <a:noFill/>
          </a:ln>
        </p:spPr>
        <p:txBody>
          <a:bodyPr vert="horz" lIns="36000" tIns="36000" rIns="36000" bIns="36000" rtlCol="0" anchor="ctr"/>
          <a:lstStyle>
            <a:lvl1pPr algn="r">
              <a:defRPr sz="1200">
                <a:solidFill>
                  <a:schemeClr val="bg1"/>
                </a:solidFill>
              </a:defRPr>
            </a:lvl1pPr>
          </a:lstStyle>
          <a:p>
            <a:fld id="{965C7248-6121-48AC-8A8F-35CF9D13EC4F}" type="slidenum">
              <a:rPr lang="en-GB" smtClean="0"/>
              <a:pPr/>
              <a:t>‹#›</a:t>
            </a:fld>
            <a:endParaRPr lang="en-GB"/>
          </a:p>
        </p:txBody>
      </p:sp>
      <p:sp>
        <p:nvSpPr>
          <p:cNvPr id="12" name="TextBox 11">
            <a:extLst>
              <a:ext uri="{FF2B5EF4-FFF2-40B4-BE49-F238E27FC236}">
                <a16:creationId xmlns:a16="http://schemas.microsoft.com/office/drawing/2014/main" id="{19426FCE-9148-4308-810F-AA8393836D9C}"/>
              </a:ext>
            </a:extLst>
          </p:cNvPr>
          <p:cNvSpPr txBox="1"/>
          <p:nvPr userDrawn="1"/>
        </p:nvSpPr>
        <p:spPr>
          <a:xfrm>
            <a:off x="101601" y="6598711"/>
            <a:ext cx="4429537" cy="257369"/>
          </a:xfrm>
          <a:prstGeom prst="rect">
            <a:avLst/>
          </a:prstGeom>
          <a:noFill/>
        </p:spPr>
        <p:txBody>
          <a:bodyPr wrap="none" lIns="36000" tIns="36000" rIns="36000" bIns="36000" rtlCol="0">
            <a:spAutoFit/>
          </a:bodyPr>
          <a:lstStyle/>
          <a:p>
            <a:r>
              <a:rPr lang="en-GB" sz="1200" dirty="0">
                <a:solidFill>
                  <a:schemeClr val="bg1">
                    <a:lumMod val="85000"/>
                  </a:schemeClr>
                </a:solidFill>
              </a:rPr>
              <a:t>IBIC 2022, 13</a:t>
            </a:r>
            <a:r>
              <a:rPr lang="en-GB" sz="1200" baseline="30000" dirty="0">
                <a:solidFill>
                  <a:schemeClr val="bg1">
                    <a:lumMod val="85000"/>
                  </a:schemeClr>
                </a:solidFill>
              </a:rPr>
              <a:t>th</a:t>
            </a:r>
            <a:r>
              <a:rPr lang="en-GB" sz="1200" dirty="0">
                <a:solidFill>
                  <a:schemeClr val="bg1">
                    <a:lumMod val="85000"/>
                  </a:schemeClr>
                </a:solidFill>
              </a:rPr>
              <a:t> September 2022, BLM diamond system at LHC and SPS</a:t>
            </a:r>
          </a:p>
        </p:txBody>
      </p:sp>
      <p:pic>
        <p:nvPicPr>
          <p:cNvPr id="14" name="Picture 13" descr="Logo&#10;&#10;Description automatically generated">
            <a:extLst>
              <a:ext uri="{FF2B5EF4-FFF2-40B4-BE49-F238E27FC236}">
                <a16:creationId xmlns:a16="http://schemas.microsoft.com/office/drawing/2014/main" id="{9C85C261-B93A-0CFE-BE56-F1718F71323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629" y="44360"/>
            <a:ext cx="455172" cy="455172"/>
          </a:xfrm>
          <a:prstGeom prst="rect">
            <a:avLst/>
          </a:prstGeom>
        </p:spPr>
      </p:pic>
    </p:spTree>
    <p:extLst>
      <p:ext uri="{BB962C8B-B14F-4D97-AF65-F5344CB8AC3E}">
        <p14:creationId xmlns:p14="http://schemas.microsoft.com/office/powerpoint/2010/main" val="33251042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30102" y="1"/>
            <a:ext cx="11461898" cy="540807"/>
          </a:xfrm>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441252" y="800002"/>
            <a:ext cx="10515600" cy="5050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C693E58F-742D-4907-8C19-42AA8C4BF479}"/>
              </a:ext>
            </a:extLst>
          </p:cNvPr>
          <p:cNvSpPr/>
          <p:nvPr userDrawn="1"/>
        </p:nvSpPr>
        <p:spPr>
          <a:xfrm>
            <a:off x="0" y="-1"/>
            <a:ext cx="12192000" cy="54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87890BB0-99B0-4BC5-B2E1-806A877AC510}"/>
              </a:ext>
            </a:extLst>
          </p:cNvPr>
          <p:cNvSpPr/>
          <p:nvPr userDrawn="1"/>
        </p:nvSpPr>
        <p:spPr>
          <a:xfrm>
            <a:off x="0" y="6457506"/>
            <a:ext cx="12192000" cy="409273"/>
          </a:xfrm>
          <a:prstGeom prst="rect">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TextBox 9">
            <a:extLst>
              <a:ext uri="{FF2B5EF4-FFF2-40B4-BE49-F238E27FC236}">
                <a16:creationId xmlns:a16="http://schemas.microsoft.com/office/drawing/2014/main" id="{74660B2C-1A3B-42EF-BD53-BE6753850055}"/>
              </a:ext>
            </a:extLst>
          </p:cNvPr>
          <p:cNvSpPr txBox="1"/>
          <p:nvPr userDrawn="1"/>
        </p:nvSpPr>
        <p:spPr>
          <a:xfrm>
            <a:off x="5361877" y="6439139"/>
            <a:ext cx="561811" cy="257369"/>
          </a:xfrm>
          <a:prstGeom prst="rect">
            <a:avLst/>
          </a:prstGeom>
          <a:noFill/>
        </p:spPr>
        <p:txBody>
          <a:bodyPr wrap="none" lIns="36000" tIns="36000" rIns="36000" bIns="36000" rtlCol="0">
            <a:spAutoFit/>
          </a:bodyPr>
          <a:lstStyle/>
          <a:p>
            <a:r>
              <a:rPr lang="en-US" sz="1200" dirty="0">
                <a:solidFill>
                  <a:schemeClr val="bg1"/>
                </a:solidFill>
              </a:rPr>
              <a:t>E. Calvo</a:t>
            </a:r>
            <a:endParaRPr lang="en-GB" sz="1200" dirty="0">
              <a:solidFill>
                <a:schemeClr val="bg1"/>
              </a:solidFill>
            </a:endParaRPr>
          </a:p>
        </p:txBody>
      </p:sp>
      <p:sp>
        <p:nvSpPr>
          <p:cNvPr id="12" name="TextBox 11">
            <a:extLst>
              <a:ext uri="{FF2B5EF4-FFF2-40B4-BE49-F238E27FC236}">
                <a16:creationId xmlns:a16="http://schemas.microsoft.com/office/drawing/2014/main" id="{19426FCE-9148-4308-810F-AA8393836D9C}"/>
              </a:ext>
            </a:extLst>
          </p:cNvPr>
          <p:cNvSpPr txBox="1"/>
          <p:nvPr userDrawn="1"/>
        </p:nvSpPr>
        <p:spPr>
          <a:xfrm>
            <a:off x="101601" y="6436455"/>
            <a:ext cx="2815570" cy="257369"/>
          </a:xfrm>
          <a:prstGeom prst="rect">
            <a:avLst/>
          </a:prstGeom>
          <a:noFill/>
        </p:spPr>
        <p:txBody>
          <a:bodyPr wrap="none" lIns="36000" tIns="36000" rIns="36000" bIns="36000" rtlCol="0">
            <a:spAutoFit/>
          </a:bodyPr>
          <a:lstStyle/>
          <a:p>
            <a:r>
              <a:rPr lang="en-US" sz="1200" dirty="0">
                <a:solidFill>
                  <a:schemeClr val="bg1">
                    <a:lumMod val="85000"/>
                  </a:schemeClr>
                </a:solidFill>
              </a:rPr>
              <a:t>TB - BI documentation in EDMS, 15-06-2023</a:t>
            </a:r>
            <a:endParaRPr lang="en-GB" sz="1200" dirty="0">
              <a:solidFill>
                <a:schemeClr val="bg1">
                  <a:lumMod val="85000"/>
                </a:schemeClr>
              </a:solidFill>
            </a:endParaRPr>
          </a:p>
        </p:txBody>
      </p:sp>
      <p:pic>
        <p:nvPicPr>
          <p:cNvPr id="14" name="Picture 13" descr="Logo&#10;&#10;Description automatically generated">
            <a:extLst>
              <a:ext uri="{FF2B5EF4-FFF2-40B4-BE49-F238E27FC236}">
                <a16:creationId xmlns:a16="http://schemas.microsoft.com/office/drawing/2014/main" id="{9C85C261-B93A-0CFE-BE56-F1718F71323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7016" y="28193"/>
            <a:ext cx="504000" cy="504000"/>
          </a:xfrm>
          <a:prstGeom prst="rect">
            <a:avLst/>
          </a:prstGeom>
        </p:spPr>
      </p:pic>
    </p:spTree>
    <p:extLst>
      <p:ext uri="{BB962C8B-B14F-4D97-AF65-F5344CB8AC3E}">
        <p14:creationId xmlns:p14="http://schemas.microsoft.com/office/powerpoint/2010/main" val="269541807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8" name="Rectangle 7"/>
          <p:cNvSpPr/>
          <p:nvPr/>
        </p:nvSpPr>
        <p:spPr>
          <a:xfrm>
            <a:off x="-43" y="6357958"/>
            <a:ext cx="12192000" cy="500066"/>
          </a:xfrm>
          <a:prstGeom prst="rect">
            <a:avLst/>
          </a:prstGeom>
          <a:solidFill>
            <a:srgbClr val="17375E"/>
          </a:solidFill>
          <a:ln>
            <a:solidFill>
              <a:schemeClr val="tx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a:p>
        </p:txBody>
      </p:sp>
      <p:sp>
        <p:nvSpPr>
          <p:cNvPr id="7" name="Rectangle 6"/>
          <p:cNvSpPr/>
          <p:nvPr/>
        </p:nvSpPr>
        <p:spPr>
          <a:xfrm>
            <a:off x="0" y="0"/>
            <a:ext cx="12192000" cy="540000"/>
          </a:xfrm>
          <a:prstGeom prst="rect">
            <a:avLst/>
          </a:prstGeom>
          <a:solidFill>
            <a:schemeClr val="tx2"/>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a:p>
        </p:txBody>
      </p:sp>
      <p:sp>
        <p:nvSpPr>
          <p:cNvPr id="2" name="Title 1"/>
          <p:cNvSpPr>
            <a:spLocks noGrp="1"/>
          </p:cNvSpPr>
          <p:nvPr>
            <p:ph type="title"/>
          </p:nvPr>
        </p:nvSpPr>
        <p:spPr>
          <a:xfrm>
            <a:off x="-43" y="0"/>
            <a:ext cx="12192000" cy="540000"/>
          </a:xfrm>
        </p:spPr>
        <p:txBody>
          <a:bodyPr/>
          <a:lstStyle>
            <a:lvl1pPr>
              <a:defRPr>
                <a:solidFill>
                  <a:schemeClr val="bg1"/>
                </a:solidFill>
              </a:defRPr>
            </a:lvl1pPr>
          </a:lstStyle>
          <a:p>
            <a:r>
              <a:rPr lang="en-GB" noProof="0"/>
              <a:t>Click to edit Master title style</a:t>
            </a:r>
          </a:p>
        </p:txBody>
      </p:sp>
      <p:sp>
        <p:nvSpPr>
          <p:cNvPr id="3" name="Content Placeholder 2"/>
          <p:cNvSpPr>
            <a:spLocks noGrp="1"/>
          </p:cNvSpPr>
          <p:nvPr>
            <p:ph idx="1"/>
          </p:nvPr>
        </p:nvSpPr>
        <p:spPr>
          <a:xfrm>
            <a:off x="609600" y="1142984"/>
            <a:ext cx="10972800" cy="5072098"/>
          </a:xfrm>
        </p:spPr>
        <p:txBody>
          <a:bodyPr/>
          <a:lstStyle>
            <a:lvl1pPr marL="324000" indent="-324000">
              <a:lnSpc>
                <a:spcPct val="100000"/>
              </a:lnSpc>
              <a:spcBef>
                <a:spcPts val="1200"/>
              </a:spcBef>
              <a:buClr>
                <a:schemeClr val="tx1"/>
              </a:buClr>
              <a:buSzPct val="70000"/>
              <a:buFont typeface="Wingdings 2" pitchFamily="18" charset="2"/>
              <a:buChar char=""/>
              <a:defRPr/>
            </a:lvl1pPr>
            <a:lvl2pPr>
              <a:spcBef>
                <a:spcPts val="200"/>
              </a:spcBef>
              <a:buClr>
                <a:srgbClr val="C00000"/>
              </a:buClr>
              <a:buSzPct val="100000"/>
              <a:buFont typeface="Wingdings" pitchFamily="2" charset="2"/>
              <a:buChar char="§"/>
              <a:defRPr/>
            </a:lvl2pPr>
            <a:lvl3pPr>
              <a:buFont typeface="Webdings" pitchFamily="18" charset="2"/>
              <a:buChar char=""/>
              <a:defRPr/>
            </a:lvl3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a:xfrm>
            <a:off x="609600" y="6421462"/>
            <a:ext cx="2844800" cy="365125"/>
          </a:xfrm>
        </p:spPr>
        <p:txBody>
          <a:bodyPr/>
          <a:lstStyle/>
          <a:p>
            <a:endParaRPr lang="en-GB"/>
          </a:p>
        </p:txBody>
      </p:sp>
      <p:sp>
        <p:nvSpPr>
          <p:cNvPr id="5" name="Footer Placeholder 4"/>
          <p:cNvSpPr>
            <a:spLocks noGrp="1"/>
          </p:cNvSpPr>
          <p:nvPr>
            <p:ph type="ftr" sz="quarter" idx="11"/>
          </p:nvPr>
        </p:nvSpPr>
        <p:spPr>
          <a:xfrm>
            <a:off x="4165600" y="6421462"/>
            <a:ext cx="3860800" cy="365125"/>
          </a:xfrm>
        </p:spPr>
        <p:txBody>
          <a:bodyPr/>
          <a:lstStyle/>
          <a:p>
            <a:endParaRPr lang="en-GB"/>
          </a:p>
        </p:txBody>
      </p:sp>
      <p:sp>
        <p:nvSpPr>
          <p:cNvPr id="6" name="Slide Number Placeholder 5"/>
          <p:cNvSpPr>
            <a:spLocks noGrp="1"/>
          </p:cNvSpPr>
          <p:nvPr>
            <p:ph type="sldNum" sz="quarter" idx="12"/>
          </p:nvPr>
        </p:nvSpPr>
        <p:spPr>
          <a:xfrm>
            <a:off x="8737600" y="6421462"/>
            <a:ext cx="2844800" cy="365125"/>
          </a:xfrm>
        </p:spPr>
        <p:txBody>
          <a:bodyPr/>
          <a:lstStyle/>
          <a:p>
            <a:fld id="{B6F15528-21DE-4FAA-801E-634DDDAF4B2B}" type="slidenum">
              <a:rPr lang="en-GB" noProof="0" smtClean="0"/>
              <a:pPr/>
              <a:t>‹#›</a:t>
            </a:fld>
            <a:endParaRPr lang="en-GB" noProof="0"/>
          </a:p>
        </p:txBody>
      </p:sp>
    </p:spTree>
    <p:extLst>
      <p:ext uri="{BB962C8B-B14F-4D97-AF65-F5344CB8AC3E}">
        <p14:creationId xmlns:p14="http://schemas.microsoft.com/office/powerpoint/2010/main" val="13149262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0" name="Rectangle 9"/>
          <p:cNvSpPr/>
          <p:nvPr/>
        </p:nvSpPr>
        <p:spPr>
          <a:xfrm>
            <a:off x="-43" y="6357958"/>
            <a:ext cx="12192000" cy="500066"/>
          </a:xfrm>
          <a:prstGeom prst="rect">
            <a:avLst/>
          </a:prstGeom>
          <a:solidFill>
            <a:schemeClr val="tx2">
              <a:lumMod val="75000"/>
            </a:schemeClr>
          </a:solidFill>
          <a:ln>
            <a:solidFill>
              <a:schemeClr val="tx2"/>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a:p>
        </p:txBody>
      </p:sp>
      <p:sp>
        <p:nvSpPr>
          <p:cNvPr id="9" name="Rectangle 8"/>
          <p:cNvSpPr/>
          <p:nvPr/>
        </p:nvSpPr>
        <p:spPr>
          <a:xfrm>
            <a:off x="0" y="0"/>
            <a:ext cx="12192000" cy="540000"/>
          </a:xfrm>
          <a:prstGeom prst="rect">
            <a:avLst/>
          </a:prstGeom>
          <a:solidFill>
            <a:schemeClr val="tx2"/>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noProof="0"/>
          </a:p>
        </p:txBody>
      </p:sp>
      <p:sp>
        <p:nvSpPr>
          <p:cNvPr id="2" name="Title 1"/>
          <p:cNvSpPr>
            <a:spLocks noGrp="1"/>
          </p:cNvSpPr>
          <p:nvPr>
            <p:ph type="title"/>
          </p:nvPr>
        </p:nvSpPr>
        <p:spPr>
          <a:xfrm>
            <a:off x="0" y="0"/>
            <a:ext cx="12192000" cy="540000"/>
          </a:xfrm>
          <a:effectLst/>
        </p:spPr>
        <p:txBody>
          <a:bodyPr/>
          <a:lstStyle>
            <a:lvl1pPr>
              <a:defRPr>
                <a:solidFill>
                  <a:schemeClr val="bg1"/>
                </a:solidFill>
              </a:defRPr>
            </a:lvl1pPr>
          </a:lstStyle>
          <a:p>
            <a:r>
              <a:rPr lang="en-GB" noProof="0"/>
              <a:t>Click to edit Master title style</a:t>
            </a:r>
          </a:p>
        </p:txBody>
      </p:sp>
      <p:sp>
        <p:nvSpPr>
          <p:cNvPr id="3" name="Content Placeholder 2"/>
          <p:cNvSpPr>
            <a:spLocks noGrp="1"/>
          </p:cNvSpPr>
          <p:nvPr>
            <p:ph sz="half" idx="1"/>
          </p:nvPr>
        </p:nvSpPr>
        <p:spPr>
          <a:xfrm>
            <a:off x="609600" y="1142984"/>
            <a:ext cx="5384800" cy="50720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Content Placeholder 3"/>
          <p:cNvSpPr>
            <a:spLocks noGrp="1"/>
          </p:cNvSpPr>
          <p:nvPr>
            <p:ph sz="half" idx="2"/>
          </p:nvPr>
        </p:nvSpPr>
        <p:spPr>
          <a:xfrm>
            <a:off x="6197600" y="1142984"/>
            <a:ext cx="5384800" cy="50720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e Placeholder 4"/>
          <p:cNvSpPr>
            <a:spLocks noGrp="1"/>
          </p:cNvSpPr>
          <p:nvPr>
            <p:ph type="dt" sz="half" idx="10"/>
          </p:nvPr>
        </p:nvSpPr>
        <p:spPr>
          <a:xfrm>
            <a:off x="609600" y="6421462"/>
            <a:ext cx="2844800" cy="365125"/>
          </a:xfrm>
        </p:spPr>
        <p:txBody>
          <a:bodyPr/>
          <a:lstStyle/>
          <a:p>
            <a:endParaRPr lang="en-GB"/>
          </a:p>
        </p:txBody>
      </p:sp>
      <p:sp>
        <p:nvSpPr>
          <p:cNvPr id="6" name="Footer Placeholder 5"/>
          <p:cNvSpPr>
            <a:spLocks noGrp="1"/>
          </p:cNvSpPr>
          <p:nvPr>
            <p:ph type="ftr" sz="quarter" idx="11"/>
          </p:nvPr>
        </p:nvSpPr>
        <p:spPr>
          <a:xfrm>
            <a:off x="4064043" y="6421462"/>
            <a:ext cx="3962357" cy="365125"/>
          </a:xfrm>
        </p:spPr>
        <p:txBody>
          <a:bodyPr/>
          <a:lstStyle/>
          <a:p>
            <a:endParaRPr lang="en-GB"/>
          </a:p>
        </p:txBody>
      </p:sp>
      <p:sp>
        <p:nvSpPr>
          <p:cNvPr id="7" name="Slide Number Placeholder 6"/>
          <p:cNvSpPr>
            <a:spLocks noGrp="1"/>
          </p:cNvSpPr>
          <p:nvPr>
            <p:ph type="sldNum" sz="quarter" idx="12"/>
          </p:nvPr>
        </p:nvSpPr>
        <p:spPr>
          <a:xfrm>
            <a:off x="8737600" y="6421462"/>
            <a:ext cx="2844800" cy="365125"/>
          </a:xfrm>
        </p:spPr>
        <p:txBody>
          <a:bodyPr/>
          <a:lstStyle/>
          <a:p>
            <a:fld id="{B6F15528-21DE-4FAA-801E-634DDDAF4B2B}" type="slidenum">
              <a:rPr lang="en-GB" noProof="0" smtClean="0"/>
              <a:pPr/>
              <a:t>‹#›</a:t>
            </a:fld>
            <a:endParaRPr lang="en-GB" noProof="0"/>
          </a:p>
        </p:txBody>
      </p:sp>
    </p:spTree>
    <p:extLst>
      <p:ext uri="{BB962C8B-B14F-4D97-AF65-F5344CB8AC3E}">
        <p14:creationId xmlns:p14="http://schemas.microsoft.com/office/powerpoint/2010/main" val="25848313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E9BC8-8BE6-4200-B59D-61D68B935E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A709FA-6CA7-4690-9052-4849F6B39B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D6AE122-139C-4D8E-AC83-B0BAC3A2F6D8}"/>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5" name="Footer Placeholder 4">
            <a:extLst>
              <a:ext uri="{FF2B5EF4-FFF2-40B4-BE49-F238E27FC236}">
                <a16:creationId xmlns:a16="http://schemas.microsoft.com/office/drawing/2014/main" id="{DEF5B2AB-A564-4C3C-B0A2-0C7432DC35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D1660E-1A25-47CC-BD04-949DC52D17DE}"/>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24248685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E3699-55F3-46ED-AA90-6314EC0B1D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6849D06-1343-403E-82AB-71D7ACFEB9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932C32-8C45-49D5-A574-EB5742F92AF3}"/>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5" name="Footer Placeholder 4">
            <a:extLst>
              <a:ext uri="{FF2B5EF4-FFF2-40B4-BE49-F238E27FC236}">
                <a16:creationId xmlns:a16="http://schemas.microsoft.com/office/drawing/2014/main" id="{FDD31F0E-2B20-45D6-91AB-C819B6BDC7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9290FD-B3D2-46C9-9B1C-76DCAFA986ED}"/>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353054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19CA8-059D-46D1-BACE-7DEEF14795A0}"/>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4E8D9CB-3112-4D0D-B6E1-226E9340E2FF}"/>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28C136-D786-47E5-AA1C-1CC9C7326CBD}"/>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5" name="Footer Placeholder 4">
            <a:extLst>
              <a:ext uri="{FF2B5EF4-FFF2-40B4-BE49-F238E27FC236}">
                <a16:creationId xmlns:a16="http://schemas.microsoft.com/office/drawing/2014/main" id="{F7CC0821-3F80-43C5-A04D-E39BBECD08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7119FB-65AF-468C-8BE9-C3C0EC26C025}"/>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2663684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7B7-B739-4A02-BC26-370EBE13DEF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9A96C7-B14D-429C-8D51-E41646CAF3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F6A393A-9A48-49D6-89E1-7E42109716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20B3F8D-079D-4577-8218-678AB7D25EBF}"/>
              </a:ext>
            </a:extLst>
          </p:cNvPr>
          <p:cNvSpPr>
            <a:spLocks noGrp="1"/>
          </p:cNvSpPr>
          <p:nvPr>
            <p:ph type="dt" sz="half" idx="10"/>
          </p:nvPr>
        </p:nvSpPr>
        <p:spPr/>
        <p:txBody>
          <a:bodyPr/>
          <a:lstStyle/>
          <a:p>
            <a:fld id="{A28C2C59-5D3D-4C46-9133-2131BE9FA048}" type="datetimeFigureOut">
              <a:rPr lang="en-GB" smtClean="0"/>
              <a:t>15/06/2023</a:t>
            </a:fld>
            <a:endParaRPr lang="en-GB"/>
          </a:p>
        </p:txBody>
      </p:sp>
      <p:sp>
        <p:nvSpPr>
          <p:cNvPr id="6" name="Footer Placeholder 5">
            <a:extLst>
              <a:ext uri="{FF2B5EF4-FFF2-40B4-BE49-F238E27FC236}">
                <a16:creationId xmlns:a16="http://schemas.microsoft.com/office/drawing/2014/main" id="{B3FCAA69-87E6-45DB-9CAA-949B19802C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F6A81C-599E-47E9-AFE5-0CAAA8700D1E}"/>
              </a:ext>
            </a:extLst>
          </p:cNvPr>
          <p:cNvSpPr>
            <a:spLocks noGrp="1"/>
          </p:cNvSpPr>
          <p:nvPr>
            <p:ph type="sldNum" sz="quarter" idx="12"/>
          </p:nvPr>
        </p:nvSpPr>
        <p:spPr/>
        <p:txBody>
          <a:bodyPr/>
          <a:lstStyle/>
          <a:p>
            <a:fld id="{E6FD9747-5A3F-41C6-874A-0602376F2F8C}" type="slidenum">
              <a:rPr lang="en-GB" smtClean="0"/>
              <a:t>‹#›</a:t>
            </a:fld>
            <a:endParaRPr lang="en-GB"/>
          </a:p>
        </p:txBody>
      </p:sp>
    </p:spTree>
    <p:extLst>
      <p:ext uri="{BB962C8B-B14F-4D97-AF65-F5344CB8AC3E}">
        <p14:creationId xmlns:p14="http://schemas.microsoft.com/office/powerpoint/2010/main" val="2665050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51E8A9-008D-4BDC-A785-F98A94D8EA28}"/>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CB45877-7A93-431D-A0C2-ABBC05F472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5AC16A-5B66-4BF5-B622-448384835CFF}"/>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8C2C59-5D3D-4C46-9133-2131BE9FA048}" type="datetimeFigureOut">
              <a:rPr lang="en-GB" smtClean="0"/>
              <a:t>15/06/2023</a:t>
            </a:fld>
            <a:endParaRPr lang="en-GB"/>
          </a:p>
        </p:txBody>
      </p:sp>
      <p:sp>
        <p:nvSpPr>
          <p:cNvPr id="5" name="Footer Placeholder 4">
            <a:extLst>
              <a:ext uri="{FF2B5EF4-FFF2-40B4-BE49-F238E27FC236}">
                <a16:creationId xmlns:a16="http://schemas.microsoft.com/office/drawing/2014/main" id="{59779B02-D873-4257-A2B5-B223B09C1A4C}"/>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FC7E9DB-7C8B-4C4F-A104-ECF23CAB05A2}"/>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FD9747-5A3F-41C6-874A-0602376F2F8C}" type="slidenum">
              <a:rPr lang="en-GB" smtClean="0"/>
              <a:t>‹#›</a:t>
            </a:fld>
            <a:endParaRPr lang="en-GB"/>
          </a:p>
        </p:txBody>
      </p:sp>
    </p:spTree>
    <p:extLst>
      <p:ext uri="{BB962C8B-B14F-4D97-AF65-F5344CB8AC3E}">
        <p14:creationId xmlns:p14="http://schemas.microsoft.com/office/powerpoint/2010/main" val="1008201865"/>
      </p:ext>
    </p:extLst>
  </p:cSld>
  <p:clrMap bg1="lt1" tx1="dk1" bg2="lt2" tx2="dk2" accent1="accent1" accent2="accent2" accent3="accent3" accent4="accent4" accent5="accent5" accent6="accent6" hlink="hlink" folHlink="folHlink"/>
  <p:sldLayoutIdLst>
    <p:sldLayoutId id="2147483660" r:id="rId1"/>
    <p:sldLayoutId id="2147483663" r:id="rId2"/>
    <p:sldLayoutId id="2147483664" r:id="rId3"/>
    <p:sldLayoutId id="2147483661"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hyperlink" Target="https://edms.cern.ch/document/2416353/0" TargetMode="External"/><Relationship Id="rId5" Type="http://schemas.openxmlformats.org/officeDocument/2006/relationships/image" Target="../media/image14.png"/><Relationship Id="rId4" Type="http://schemas.openxmlformats.org/officeDocument/2006/relationships/hyperlink" Target="https://csviewer.web.cern.ch/document?CDD=false&amp;documentNumber=ST0712119_02&amp;documentVersion=a.03"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edms.cern.ch/document/2416353/0" TargetMode="External"/><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hyperlink" Target="https://edms.cern.ch/project/CERN-000022374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9747E-54CA-4D1E-961F-D2B7E30228E9}"/>
              </a:ext>
            </a:extLst>
          </p:cNvPr>
          <p:cNvSpPr>
            <a:spLocks noGrp="1"/>
          </p:cNvSpPr>
          <p:nvPr>
            <p:ph type="title"/>
          </p:nvPr>
        </p:nvSpPr>
        <p:spPr>
          <a:xfrm>
            <a:off x="853356" y="2568076"/>
            <a:ext cx="10363200" cy="1362075"/>
          </a:xfrm>
        </p:spPr>
        <p:txBody>
          <a:bodyPr anchor="ctr">
            <a:noAutofit/>
          </a:bodyPr>
          <a:lstStyle/>
          <a:p>
            <a:pPr algn="ctr"/>
            <a:r>
              <a:rPr lang="en-GB" sz="4400" dirty="0">
                <a:effectLst>
                  <a:outerShdw blurRad="38100" dist="38100" dir="2700000" algn="tl">
                    <a:srgbClr val="000000">
                      <a:alpha val="43137"/>
                    </a:srgbClr>
                  </a:outerShdw>
                </a:effectLst>
              </a:rPr>
              <a:t>BI documentation </a:t>
            </a:r>
            <a:br>
              <a:rPr lang="en-GB" sz="4400" dirty="0">
                <a:effectLst>
                  <a:outerShdw blurRad="38100" dist="38100" dir="2700000" algn="tl">
                    <a:srgbClr val="000000">
                      <a:alpha val="43137"/>
                    </a:srgbClr>
                  </a:outerShdw>
                </a:effectLst>
              </a:rPr>
            </a:br>
            <a:r>
              <a:rPr lang="en-GB" sz="4400" dirty="0">
                <a:effectLst>
                  <a:outerShdw blurRad="38100" dist="38100" dir="2700000" algn="tl">
                    <a:srgbClr val="000000">
                      <a:alpha val="43137"/>
                    </a:srgbClr>
                  </a:outerShdw>
                </a:effectLst>
              </a:rPr>
              <a:t>in EDMS</a:t>
            </a:r>
            <a:endParaRPr lang="en-GB" sz="3600" dirty="0">
              <a:effectLst>
                <a:outerShdw blurRad="38100" dist="38100" dir="2700000" algn="tl">
                  <a:srgbClr val="000000">
                    <a:alpha val="43137"/>
                  </a:srgbClr>
                </a:outerShdw>
              </a:effectLst>
            </a:endParaRPr>
          </a:p>
        </p:txBody>
      </p:sp>
      <p:sp>
        <p:nvSpPr>
          <p:cNvPr id="3" name="Text Placeholder 2">
            <a:extLst>
              <a:ext uri="{FF2B5EF4-FFF2-40B4-BE49-F238E27FC236}">
                <a16:creationId xmlns:a16="http://schemas.microsoft.com/office/drawing/2014/main" id="{B7918347-08AC-45E7-9E91-0B2AC252E8D8}"/>
              </a:ext>
            </a:extLst>
          </p:cNvPr>
          <p:cNvSpPr>
            <a:spLocks noGrp="1"/>
          </p:cNvSpPr>
          <p:nvPr>
            <p:ph type="body" idx="1"/>
          </p:nvPr>
        </p:nvSpPr>
        <p:spPr>
          <a:xfrm>
            <a:off x="980337" y="4163369"/>
            <a:ext cx="10363200" cy="1500187"/>
          </a:xfrm>
        </p:spPr>
        <p:txBody>
          <a:bodyPr tIns="144000" anchor="t">
            <a:normAutofit/>
          </a:bodyPr>
          <a:lstStyle/>
          <a:p>
            <a:pPr indent="6996113"/>
            <a:r>
              <a:rPr lang="en-GB" sz="2400" dirty="0">
                <a:solidFill>
                  <a:srgbClr val="000099"/>
                </a:solidFill>
              </a:rPr>
              <a:t>Eva Calvo (CERN, BI-BL)</a:t>
            </a:r>
          </a:p>
        </p:txBody>
      </p:sp>
    </p:spTree>
    <p:extLst>
      <p:ext uri="{BB962C8B-B14F-4D97-AF65-F5344CB8AC3E}">
        <p14:creationId xmlns:p14="http://schemas.microsoft.com/office/powerpoint/2010/main" val="1114404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EA48237D-B2E2-4155-97DB-510E2216A0DA}"/>
              </a:ext>
            </a:extLst>
          </p:cNvPr>
          <p:cNvPicPr>
            <a:picLocks noChangeAspect="1"/>
          </p:cNvPicPr>
          <p:nvPr/>
        </p:nvPicPr>
        <p:blipFill rotWithShape="1">
          <a:blip r:embed="rId2"/>
          <a:srcRect b="6526"/>
          <a:stretch/>
        </p:blipFill>
        <p:spPr>
          <a:xfrm>
            <a:off x="344488" y="673101"/>
            <a:ext cx="3429479" cy="5422900"/>
          </a:xfrm>
          <a:prstGeom prst="rect">
            <a:avLst/>
          </a:prstGeom>
        </p:spPr>
      </p:pic>
      <p:sp>
        <p:nvSpPr>
          <p:cNvPr id="2" name="Title 1">
            <a:extLst>
              <a:ext uri="{FF2B5EF4-FFF2-40B4-BE49-F238E27FC236}">
                <a16:creationId xmlns:a16="http://schemas.microsoft.com/office/drawing/2014/main" id="{772451AD-0A38-63EE-A5CB-EA1E5CFBEC24}"/>
              </a:ext>
            </a:extLst>
          </p:cNvPr>
          <p:cNvSpPr>
            <a:spLocks noGrp="1"/>
          </p:cNvSpPr>
          <p:nvPr>
            <p:ph type="title"/>
          </p:nvPr>
        </p:nvSpPr>
        <p:spPr/>
        <p:txBody>
          <a:bodyPr>
            <a:normAutofit fontScale="90000"/>
          </a:bodyPr>
          <a:lstStyle/>
          <a:p>
            <a:r>
              <a:rPr lang="en-US" dirty="0"/>
              <a:t>EDMS structure: by observable or function</a:t>
            </a:r>
            <a:endParaRPr lang="en-GB" dirty="0"/>
          </a:p>
        </p:txBody>
      </p:sp>
      <p:sp>
        <p:nvSpPr>
          <p:cNvPr id="8" name="Rectangle: Rounded Corners 7">
            <a:extLst>
              <a:ext uri="{FF2B5EF4-FFF2-40B4-BE49-F238E27FC236}">
                <a16:creationId xmlns:a16="http://schemas.microsoft.com/office/drawing/2014/main" id="{67534A89-3B7A-FABC-7321-6F1C229BCFBE}"/>
              </a:ext>
            </a:extLst>
          </p:cNvPr>
          <p:cNvSpPr/>
          <p:nvPr/>
        </p:nvSpPr>
        <p:spPr>
          <a:xfrm>
            <a:off x="452799" y="2680063"/>
            <a:ext cx="1548000" cy="179613"/>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294DDE94-8FA9-601F-D17B-1B0BC1E711B9}"/>
              </a:ext>
            </a:extLst>
          </p:cNvPr>
          <p:cNvSpPr/>
          <p:nvPr/>
        </p:nvSpPr>
        <p:spPr>
          <a:xfrm>
            <a:off x="652008" y="2882266"/>
            <a:ext cx="1908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30511E30-EED7-71AA-4293-3322A903291C}"/>
              </a:ext>
            </a:extLst>
          </p:cNvPr>
          <p:cNvSpPr/>
          <p:nvPr/>
        </p:nvSpPr>
        <p:spPr>
          <a:xfrm>
            <a:off x="4524375" y="2264227"/>
            <a:ext cx="1494155" cy="6613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Observable</a:t>
            </a:r>
          </a:p>
          <a:p>
            <a:pPr algn="ctr"/>
            <a:r>
              <a:rPr lang="en-US" sz="1600" dirty="0"/>
              <a:t>(/Function)</a:t>
            </a:r>
            <a:endParaRPr lang="en-GB" sz="1600" dirty="0"/>
          </a:p>
        </p:txBody>
      </p:sp>
      <p:sp>
        <p:nvSpPr>
          <p:cNvPr id="15" name="Rectangle 14">
            <a:extLst>
              <a:ext uri="{FF2B5EF4-FFF2-40B4-BE49-F238E27FC236}">
                <a16:creationId xmlns:a16="http://schemas.microsoft.com/office/drawing/2014/main" id="{E8DBF0C5-07CB-E955-2308-62DEEBC1A5C9}"/>
              </a:ext>
            </a:extLst>
          </p:cNvPr>
          <p:cNvSpPr/>
          <p:nvPr/>
        </p:nvSpPr>
        <p:spPr>
          <a:xfrm>
            <a:off x="6524174" y="1272725"/>
            <a:ext cx="1477736" cy="528864"/>
          </a:xfrm>
          <a:prstGeom prst="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Links to detectors info</a:t>
            </a:r>
            <a:endParaRPr lang="en-GB" dirty="0">
              <a:solidFill>
                <a:schemeClr val="tx1"/>
              </a:solidFill>
            </a:endParaRPr>
          </a:p>
        </p:txBody>
      </p:sp>
      <p:sp>
        <p:nvSpPr>
          <p:cNvPr id="16" name="Rectangle 15">
            <a:extLst>
              <a:ext uri="{FF2B5EF4-FFF2-40B4-BE49-F238E27FC236}">
                <a16:creationId xmlns:a16="http://schemas.microsoft.com/office/drawing/2014/main" id="{9F50EC53-02C9-AF08-59B4-06BCC3BDABA0}"/>
              </a:ext>
            </a:extLst>
          </p:cNvPr>
          <p:cNvSpPr/>
          <p:nvPr/>
        </p:nvSpPr>
        <p:spPr>
          <a:xfrm>
            <a:off x="6532337" y="2332604"/>
            <a:ext cx="1469571" cy="512536"/>
          </a:xfrm>
          <a:prstGeom prst="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Links to electron. info</a:t>
            </a:r>
            <a:endParaRPr lang="en-GB" dirty="0">
              <a:solidFill>
                <a:schemeClr val="tx1"/>
              </a:solidFill>
            </a:endParaRPr>
          </a:p>
        </p:txBody>
      </p:sp>
      <p:sp>
        <p:nvSpPr>
          <p:cNvPr id="17" name="Rectangle 16">
            <a:extLst>
              <a:ext uri="{FF2B5EF4-FFF2-40B4-BE49-F238E27FC236}">
                <a16:creationId xmlns:a16="http://schemas.microsoft.com/office/drawing/2014/main" id="{C9C0908F-490E-62F8-C1A5-47E1BA1586D6}"/>
              </a:ext>
            </a:extLst>
          </p:cNvPr>
          <p:cNvSpPr/>
          <p:nvPr/>
        </p:nvSpPr>
        <p:spPr>
          <a:xfrm>
            <a:off x="6532337" y="3357104"/>
            <a:ext cx="1469571" cy="512536"/>
          </a:xfrm>
          <a:prstGeom prst="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Other info</a:t>
            </a:r>
            <a:endParaRPr lang="en-GB" dirty="0">
              <a:solidFill>
                <a:schemeClr val="tx1"/>
              </a:solidFill>
            </a:endParaRPr>
          </a:p>
        </p:txBody>
      </p:sp>
      <p:sp>
        <p:nvSpPr>
          <p:cNvPr id="20" name="Left Brace 19">
            <a:extLst>
              <a:ext uri="{FF2B5EF4-FFF2-40B4-BE49-F238E27FC236}">
                <a16:creationId xmlns:a16="http://schemas.microsoft.com/office/drawing/2014/main" id="{0DF0B213-7C1F-6BAF-FE06-78039B751A31}"/>
              </a:ext>
            </a:extLst>
          </p:cNvPr>
          <p:cNvSpPr/>
          <p:nvPr/>
        </p:nvSpPr>
        <p:spPr>
          <a:xfrm>
            <a:off x="6305549" y="1190625"/>
            <a:ext cx="238126" cy="2762250"/>
          </a:xfrm>
          <a:prstGeom prst="leftBrace">
            <a:avLst>
              <a:gd name="adj1" fmla="val 28333"/>
              <a:gd name="adj2" fmla="val 50563"/>
            </a:avLst>
          </a:prstGeom>
          <a:ln>
            <a:solidFill>
              <a:srgbClr val="C2835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Arrow: Right 20">
            <a:extLst>
              <a:ext uri="{FF2B5EF4-FFF2-40B4-BE49-F238E27FC236}">
                <a16:creationId xmlns:a16="http://schemas.microsoft.com/office/drawing/2014/main" id="{9C7C8896-3522-7907-3C13-BF2CE2B0D2CD}"/>
              </a:ext>
            </a:extLst>
          </p:cNvPr>
          <p:cNvSpPr/>
          <p:nvPr/>
        </p:nvSpPr>
        <p:spPr>
          <a:xfrm>
            <a:off x="6107793" y="2509156"/>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96EFD26F-E121-3ACA-5F75-1A5E79DBE326}"/>
              </a:ext>
            </a:extLst>
          </p:cNvPr>
          <p:cNvSpPr/>
          <p:nvPr/>
        </p:nvSpPr>
        <p:spPr>
          <a:xfrm>
            <a:off x="8083551" y="1453242"/>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D955B312-F1CB-1689-7D12-AB5DE81D32DC}"/>
              </a:ext>
            </a:extLst>
          </p:cNvPr>
          <p:cNvSpPr/>
          <p:nvPr/>
        </p:nvSpPr>
        <p:spPr>
          <a:xfrm>
            <a:off x="8083551" y="2496910"/>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652926C3-35EC-67C4-3120-95E2B4A34766}"/>
              </a:ext>
            </a:extLst>
          </p:cNvPr>
          <p:cNvSpPr/>
          <p:nvPr/>
        </p:nvSpPr>
        <p:spPr>
          <a:xfrm>
            <a:off x="8083551" y="3544660"/>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7BAE4FB8-C983-F602-7A89-33A9097DDC9B}"/>
              </a:ext>
            </a:extLst>
          </p:cNvPr>
          <p:cNvSpPr txBox="1"/>
          <p:nvPr/>
        </p:nvSpPr>
        <p:spPr>
          <a:xfrm>
            <a:off x="8303985" y="1168853"/>
            <a:ext cx="2788071" cy="784830"/>
          </a:xfrm>
          <a:prstGeom prst="rect">
            <a:avLst/>
          </a:prstGeom>
          <a:noFill/>
        </p:spPr>
        <p:txBody>
          <a:bodyPr wrap="none" rtlCol="0">
            <a:spAutoFit/>
          </a:bodyPr>
          <a:lstStyle/>
          <a:p>
            <a:pPr marL="285750" indent="-285750">
              <a:buFontTx/>
              <a:buChar char="-"/>
            </a:pPr>
            <a:r>
              <a:rPr lang="en-US" sz="1500" dirty="0"/>
              <a:t>CDD drawings</a:t>
            </a:r>
          </a:p>
          <a:p>
            <a:pPr marL="285750" indent="-285750">
              <a:buFontTx/>
              <a:buChar char="-"/>
            </a:pPr>
            <a:r>
              <a:rPr lang="en-US" sz="1500" dirty="0"/>
              <a:t>Manufacturing info</a:t>
            </a:r>
          </a:p>
          <a:p>
            <a:pPr marL="285750" indent="-285750">
              <a:buFontTx/>
              <a:buChar char="-"/>
            </a:pPr>
            <a:r>
              <a:rPr lang="en-US" sz="1500" dirty="0"/>
              <a:t>Maintenance/Cal. Procedures</a:t>
            </a:r>
          </a:p>
        </p:txBody>
      </p:sp>
      <p:sp>
        <p:nvSpPr>
          <p:cNvPr id="27" name="TextBox 26">
            <a:extLst>
              <a:ext uri="{FF2B5EF4-FFF2-40B4-BE49-F238E27FC236}">
                <a16:creationId xmlns:a16="http://schemas.microsoft.com/office/drawing/2014/main" id="{7A7B284D-20A0-BF96-E9EC-22BFE60C73A3}"/>
              </a:ext>
            </a:extLst>
          </p:cNvPr>
          <p:cNvSpPr txBox="1"/>
          <p:nvPr/>
        </p:nvSpPr>
        <p:spPr>
          <a:xfrm>
            <a:off x="8303985" y="2109311"/>
            <a:ext cx="2788071" cy="1015663"/>
          </a:xfrm>
          <a:prstGeom prst="rect">
            <a:avLst/>
          </a:prstGeom>
          <a:noFill/>
        </p:spPr>
        <p:txBody>
          <a:bodyPr wrap="none" rtlCol="0">
            <a:spAutoFit/>
          </a:bodyPr>
          <a:lstStyle/>
          <a:p>
            <a:pPr marL="285750" indent="-285750">
              <a:buFontTx/>
              <a:buChar char="-"/>
            </a:pPr>
            <a:r>
              <a:rPr lang="en-US" sz="1500" dirty="0"/>
              <a:t>EDA documents (schematics, </a:t>
            </a:r>
          </a:p>
          <a:p>
            <a:r>
              <a:rPr lang="en-US" sz="1500" dirty="0"/>
              <a:t>       PCB layout, </a:t>
            </a:r>
            <a:r>
              <a:rPr lang="en-US" sz="1500" dirty="0" err="1"/>
              <a:t>etc</a:t>
            </a:r>
            <a:r>
              <a:rPr lang="en-US" sz="1500" dirty="0"/>
              <a:t>)</a:t>
            </a:r>
          </a:p>
          <a:p>
            <a:pPr marL="285750" indent="-285750">
              <a:buFontTx/>
              <a:buChar char="-"/>
            </a:pPr>
            <a:r>
              <a:rPr lang="en-US" sz="1500" dirty="0"/>
              <a:t>Maintenance/Cal. Procedures</a:t>
            </a:r>
          </a:p>
          <a:p>
            <a:pPr marL="285750" indent="-285750">
              <a:buFontTx/>
              <a:buChar char="-"/>
            </a:pPr>
            <a:r>
              <a:rPr lang="en-US" sz="1500" dirty="0"/>
              <a:t>Manuals, photos, </a:t>
            </a:r>
            <a:r>
              <a:rPr lang="en-US" sz="1500" dirty="0" err="1"/>
              <a:t>etc</a:t>
            </a:r>
            <a:endParaRPr lang="en-US" sz="1500" dirty="0"/>
          </a:p>
        </p:txBody>
      </p:sp>
      <p:sp>
        <p:nvSpPr>
          <p:cNvPr id="28" name="TextBox 27">
            <a:extLst>
              <a:ext uri="{FF2B5EF4-FFF2-40B4-BE49-F238E27FC236}">
                <a16:creationId xmlns:a16="http://schemas.microsoft.com/office/drawing/2014/main" id="{58DA0786-0DAB-1EE7-9036-90A443A92F65}"/>
              </a:ext>
            </a:extLst>
          </p:cNvPr>
          <p:cNvSpPr txBox="1"/>
          <p:nvPr/>
        </p:nvSpPr>
        <p:spPr>
          <a:xfrm>
            <a:off x="8303985" y="3150384"/>
            <a:ext cx="3148240" cy="1015663"/>
          </a:xfrm>
          <a:prstGeom prst="rect">
            <a:avLst/>
          </a:prstGeom>
          <a:noFill/>
        </p:spPr>
        <p:txBody>
          <a:bodyPr wrap="square" rtlCol="0">
            <a:spAutoFit/>
          </a:bodyPr>
          <a:lstStyle/>
          <a:p>
            <a:pPr marL="285750" indent="-285750">
              <a:buFontTx/>
              <a:buChar char="-"/>
            </a:pPr>
            <a:r>
              <a:rPr lang="en-US" sz="1500" dirty="0"/>
              <a:t>Test stands, test benches or other equipment related to an equipment but not necessarily installed in a machine</a:t>
            </a:r>
          </a:p>
        </p:txBody>
      </p:sp>
      <p:sp>
        <p:nvSpPr>
          <p:cNvPr id="22" name="Rectangle: Rounded Corners 21">
            <a:extLst>
              <a:ext uri="{FF2B5EF4-FFF2-40B4-BE49-F238E27FC236}">
                <a16:creationId xmlns:a16="http://schemas.microsoft.com/office/drawing/2014/main" id="{47AE533D-3ADA-5929-9C6D-E0D05BC3C619}"/>
              </a:ext>
            </a:extLst>
          </p:cNvPr>
          <p:cNvSpPr/>
          <p:nvPr/>
        </p:nvSpPr>
        <p:spPr>
          <a:xfrm>
            <a:off x="792479" y="3678556"/>
            <a:ext cx="1426845"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Rounded Corners 29">
            <a:extLst>
              <a:ext uri="{FF2B5EF4-FFF2-40B4-BE49-F238E27FC236}">
                <a16:creationId xmlns:a16="http://schemas.microsoft.com/office/drawing/2014/main" id="{C439B80D-B55E-6253-A92F-E6B2EFAEE929}"/>
              </a:ext>
            </a:extLst>
          </p:cNvPr>
          <p:cNvSpPr/>
          <p:nvPr/>
        </p:nvSpPr>
        <p:spPr>
          <a:xfrm>
            <a:off x="981075" y="3890010"/>
            <a:ext cx="1260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Rounded Corners 30">
            <a:extLst>
              <a:ext uri="{FF2B5EF4-FFF2-40B4-BE49-F238E27FC236}">
                <a16:creationId xmlns:a16="http://schemas.microsoft.com/office/drawing/2014/main" id="{2548ED73-14CD-8083-67CD-D1D7F6504583}"/>
              </a:ext>
            </a:extLst>
          </p:cNvPr>
          <p:cNvSpPr/>
          <p:nvPr/>
        </p:nvSpPr>
        <p:spPr>
          <a:xfrm>
            <a:off x="1032510" y="5884545"/>
            <a:ext cx="1504950" cy="17145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32596B61-1D91-BD44-3434-5EAD34912F29}"/>
              </a:ext>
            </a:extLst>
          </p:cNvPr>
          <p:cNvSpPr txBox="1"/>
          <p:nvPr/>
        </p:nvSpPr>
        <p:spPr>
          <a:xfrm>
            <a:off x="4543425" y="4610100"/>
            <a:ext cx="7143750" cy="1384995"/>
          </a:xfrm>
          <a:prstGeom prst="rect">
            <a:avLst/>
          </a:prstGeom>
          <a:noFill/>
        </p:spPr>
        <p:txBody>
          <a:bodyPr wrap="square" rtlCol="0">
            <a:spAutoFit/>
          </a:bodyPr>
          <a:lstStyle/>
          <a:p>
            <a:r>
              <a:rPr lang="en-US" sz="1400" dirty="0">
                <a:solidFill>
                  <a:srgbClr val="0066FF"/>
                </a:solidFill>
              </a:rPr>
              <a:t>Remember documents are not duplicated, just presented with a different perspective</a:t>
            </a:r>
          </a:p>
          <a:p>
            <a:r>
              <a:rPr lang="en-US" sz="1400" dirty="0"/>
              <a:t>This strategy allows to create the different combinations presented before</a:t>
            </a:r>
          </a:p>
          <a:p>
            <a:r>
              <a:rPr lang="en-US" sz="1400" dirty="0"/>
              <a:t>within the machines  projects</a:t>
            </a:r>
          </a:p>
          <a:p>
            <a:pPr marL="742950" lvl="1" indent="-285750">
              <a:buFont typeface="Arial" panose="020B0604020202020204" pitchFamily="34" charset="0"/>
              <a:buChar char="•"/>
            </a:pPr>
            <a:r>
              <a:rPr lang="en-US" sz="1400" i="1" dirty="0">
                <a:solidFill>
                  <a:schemeClr val="tx1">
                    <a:lumMod val="50000"/>
                    <a:lumOff val="50000"/>
                  </a:schemeClr>
                </a:solidFill>
              </a:rPr>
              <a:t>Same processing card with different detectors</a:t>
            </a:r>
          </a:p>
          <a:p>
            <a:pPr marL="742950" lvl="1" indent="-285750">
              <a:buFont typeface="Arial" panose="020B0604020202020204" pitchFamily="34" charset="0"/>
              <a:buChar char="•"/>
            </a:pPr>
            <a:r>
              <a:rPr lang="en-US" sz="1400" i="1" dirty="0">
                <a:solidFill>
                  <a:schemeClr val="tx1">
                    <a:lumMod val="50000"/>
                    <a:lumOff val="50000"/>
                  </a:schemeClr>
                </a:solidFill>
              </a:rPr>
              <a:t>Different detectors using the same card</a:t>
            </a:r>
          </a:p>
          <a:p>
            <a:pPr marL="742950" lvl="1" indent="-285750">
              <a:buFont typeface="Arial" panose="020B0604020202020204" pitchFamily="34" charset="0"/>
              <a:buChar char="•"/>
            </a:pPr>
            <a:r>
              <a:rPr lang="en-US" sz="1400" i="1" dirty="0" err="1">
                <a:solidFill>
                  <a:schemeClr val="tx1">
                    <a:lumMod val="50000"/>
                    <a:lumOff val="50000"/>
                  </a:schemeClr>
                </a:solidFill>
              </a:rPr>
              <a:t>etc</a:t>
            </a:r>
            <a:endParaRPr lang="en-US" sz="1400" i="1" dirty="0">
              <a:solidFill>
                <a:schemeClr val="tx1">
                  <a:lumMod val="50000"/>
                  <a:lumOff val="50000"/>
                </a:schemeClr>
              </a:solidFill>
            </a:endParaRPr>
          </a:p>
        </p:txBody>
      </p:sp>
      <p:sp>
        <p:nvSpPr>
          <p:cNvPr id="33" name="ProgressBar">
            <a:extLst>
              <a:ext uri="{FF2B5EF4-FFF2-40B4-BE49-F238E27FC236}">
                <a16:creationId xmlns:a16="http://schemas.microsoft.com/office/drawing/2014/main" id="{98CC199C-3947-5A94-3B3A-D18E318D8753}"/>
              </a:ext>
            </a:extLst>
          </p:cNvPr>
          <p:cNvSpPr/>
          <p:nvPr/>
        </p:nvSpPr>
        <p:spPr>
          <a:xfrm>
            <a:off x="0" y="6731000"/>
            <a:ext cx="12192000" cy="127000"/>
          </a:xfrm>
          <a:prstGeom prst="rect">
            <a:avLst/>
          </a:prstGeom>
          <a:gradFill flip="none" rotWithShape="1">
            <a:gsLst>
              <a:gs pos="76923">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SlideID">
            <a:extLst>
              <a:ext uri="{FF2B5EF4-FFF2-40B4-BE49-F238E27FC236}">
                <a16:creationId xmlns:a16="http://schemas.microsoft.com/office/drawing/2014/main" id="{A5184A4F-FF3E-89A9-CA9F-7EC4DC1F1A1C}"/>
              </a:ext>
            </a:extLst>
          </p:cNvPr>
          <p:cNvSpPr txBox="1"/>
          <p:nvPr/>
        </p:nvSpPr>
        <p:spPr>
          <a:xfrm>
            <a:off x="8743462"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10 / 13</a:t>
            </a:r>
          </a:p>
        </p:txBody>
      </p:sp>
    </p:spTree>
    <p:extLst>
      <p:ext uri="{BB962C8B-B14F-4D97-AF65-F5344CB8AC3E}">
        <p14:creationId xmlns:p14="http://schemas.microsoft.com/office/powerpoint/2010/main" val="3511677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0C6BAFB0-1932-9904-A40B-91CAE310BA7B}"/>
              </a:ext>
            </a:extLst>
          </p:cNvPr>
          <p:cNvPicPr>
            <a:picLocks noChangeAspect="1"/>
          </p:cNvPicPr>
          <p:nvPr/>
        </p:nvPicPr>
        <p:blipFill rotWithShape="1">
          <a:blip r:embed="rId2"/>
          <a:srcRect/>
          <a:stretch/>
        </p:blipFill>
        <p:spPr>
          <a:xfrm>
            <a:off x="3525837" y="793750"/>
            <a:ext cx="3395829" cy="5197475"/>
          </a:xfrm>
          <a:prstGeom prst="rect">
            <a:avLst/>
          </a:prstGeom>
        </p:spPr>
      </p:pic>
      <p:sp>
        <p:nvSpPr>
          <p:cNvPr id="2" name="Title 1">
            <a:extLst>
              <a:ext uri="{FF2B5EF4-FFF2-40B4-BE49-F238E27FC236}">
                <a16:creationId xmlns:a16="http://schemas.microsoft.com/office/drawing/2014/main" id="{772451AD-0A38-63EE-A5CB-EA1E5CFBEC24}"/>
              </a:ext>
            </a:extLst>
          </p:cNvPr>
          <p:cNvSpPr>
            <a:spLocks noGrp="1"/>
          </p:cNvSpPr>
          <p:nvPr>
            <p:ph type="title"/>
          </p:nvPr>
        </p:nvSpPr>
        <p:spPr/>
        <p:txBody>
          <a:bodyPr>
            <a:normAutofit fontScale="90000"/>
          </a:bodyPr>
          <a:lstStyle/>
          <a:p>
            <a:r>
              <a:rPr lang="en-US" dirty="0"/>
              <a:t>EDMS structure: Common equipment/infrastructure</a:t>
            </a:r>
            <a:endParaRPr lang="en-GB" dirty="0"/>
          </a:p>
        </p:txBody>
      </p:sp>
      <p:sp>
        <p:nvSpPr>
          <p:cNvPr id="6" name="Rectangle: Rounded Corners 5">
            <a:extLst>
              <a:ext uri="{FF2B5EF4-FFF2-40B4-BE49-F238E27FC236}">
                <a16:creationId xmlns:a16="http://schemas.microsoft.com/office/drawing/2014/main" id="{1B1D7E81-CCF4-6FDF-428A-063F1C06D413}"/>
              </a:ext>
            </a:extLst>
          </p:cNvPr>
          <p:cNvSpPr/>
          <p:nvPr/>
        </p:nvSpPr>
        <p:spPr>
          <a:xfrm>
            <a:off x="3724275" y="3114674"/>
            <a:ext cx="2438400"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Rounded Corners 21">
            <a:extLst>
              <a:ext uri="{FF2B5EF4-FFF2-40B4-BE49-F238E27FC236}">
                <a16:creationId xmlns:a16="http://schemas.microsoft.com/office/drawing/2014/main" id="{47AE533D-3ADA-5929-9C6D-E0D05BC3C619}"/>
              </a:ext>
            </a:extLst>
          </p:cNvPr>
          <p:cNvSpPr/>
          <p:nvPr/>
        </p:nvSpPr>
        <p:spPr>
          <a:xfrm>
            <a:off x="3895724" y="3343275"/>
            <a:ext cx="2124075"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Rounded Corners 4">
            <a:extLst>
              <a:ext uri="{FF2B5EF4-FFF2-40B4-BE49-F238E27FC236}">
                <a16:creationId xmlns:a16="http://schemas.microsoft.com/office/drawing/2014/main" id="{2C6DDCCD-8EC3-F30D-E31D-02FDC5031633}"/>
              </a:ext>
            </a:extLst>
          </p:cNvPr>
          <p:cNvSpPr/>
          <p:nvPr/>
        </p:nvSpPr>
        <p:spPr>
          <a:xfrm>
            <a:off x="3895724" y="3575685"/>
            <a:ext cx="2124075"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0CB2D3BE-A51F-3A4B-8158-2998267749B6}"/>
              </a:ext>
            </a:extLst>
          </p:cNvPr>
          <p:cNvSpPr/>
          <p:nvPr/>
        </p:nvSpPr>
        <p:spPr>
          <a:xfrm>
            <a:off x="3895724" y="3808095"/>
            <a:ext cx="2124075"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E72E9B8B-AB77-294C-4F7F-EAFBFBE2126B}"/>
              </a:ext>
            </a:extLst>
          </p:cNvPr>
          <p:cNvSpPr/>
          <p:nvPr/>
        </p:nvSpPr>
        <p:spPr>
          <a:xfrm>
            <a:off x="3895724" y="4040505"/>
            <a:ext cx="2124075"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067FA5F6-38F7-C995-0A6B-8C4C46A0E0B6}"/>
              </a:ext>
            </a:extLst>
          </p:cNvPr>
          <p:cNvSpPr/>
          <p:nvPr/>
        </p:nvSpPr>
        <p:spPr>
          <a:xfrm>
            <a:off x="3895724" y="4505324"/>
            <a:ext cx="2514601"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Left Brace 13">
            <a:extLst>
              <a:ext uri="{FF2B5EF4-FFF2-40B4-BE49-F238E27FC236}">
                <a16:creationId xmlns:a16="http://schemas.microsoft.com/office/drawing/2014/main" id="{5AD89B6E-DAC2-7777-A903-5DA04D95904C}"/>
              </a:ext>
            </a:extLst>
          </p:cNvPr>
          <p:cNvSpPr/>
          <p:nvPr/>
        </p:nvSpPr>
        <p:spPr>
          <a:xfrm flipH="1">
            <a:off x="6505575" y="3019424"/>
            <a:ext cx="238124" cy="1800226"/>
          </a:xfrm>
          <a:prstGeom prst="leftBrace">
            <a:avLst>
              <a:gd name="adj1" fmla="val 28333"/>
              <a:gd name="adj2" fmla="val 50563"/>
            </a:avLst>
          </a:prstGeom>
          <a:ln>
            <a:solidFill>
              <a:srgbClr val="C2835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a:extLst>
              <a:ext uri="{FF2B5EF4-FFF2-40B4-BE49-F238E27FC236}">
                <a16:creationId xmlns:a16="http://schemas.microsoft.com/office/drawing/2014/main" id="{E5524A05-87E2-0D01-0E93-9C18D010BEBC}"/>
              </a:ext>
            </a:extLst>
          </p:cNvPr>
          <p:cNvSpPr txBox="1"/>
          <p:nvPr/>
        </p:nvSpPr>
        <p:spPr>
          <a:xfrm>
            <a:off x="6772276" y="3181350"/>
            <a:ext cx="2400300" cy="1477328"/>
          </a:xfrm>
          <a:prstGeom prst="rect">
            <a:avLst/>
          </a:prstGeom>
          <a:noFill/>
        </p:spPr>
        <p:txBody>
          <a:bodyPr wrap="square" rtlCol="0">
            <a:spAutoFit/>
          </a:bodyPr>
          <a:lstStyle/>
          <a:p>
            <a:r>
              <a:rPr lang="en-US" i="1" dirty="0">
                <a:solidFill>
                  <a:srgbClr val="0066FF"/>
                </a:solidFill>
              </a:rPr>
              <a:t>Documentation related to infrastructure</a:t>
            </a:r>
          </a:p>
          <a:p>
            <a:r>
              <a:rPr lang="en-US" i="1" dirty="0">
                <a:solidFill>
                  <a:srgbClr val="0066FF"/>
                </a:solidFill>
              </a:rPr>
              <a:t>or equipment which is common to different systems</a:t>
            </a:r>
            <a:endParaRPr lang="en-US" i="1" dirty="0">
              <a:solidFill>
                <a:schemeClr val="tx1">
                  <a:lumMod val="50000"/>
                  <a:lumOff val="50000"/>
                </a:schemeClr>
              </a:solidFill>
            </a:endParaRPr>
          </a:p>
        </p:txBody>
      </p:sp>
      <p:sp>
        <p:nvSpPr>
          <p:cNvPr id="33" name="Rectangle: Rounded Corners 32">
            <a:extLst>
              <a:ext uri="{FF2B5EF4-FFF2-40B4-BE49-F238E27FC236}">
                <a16:creationId xmlns:a16="http://schemas.microsoft.com/office/drawing/2014/main" id="{9B89AF94-3CAF-DB56-DD89-5439F4EE5E6F}"/>
              </a:ext>
            </a:extLst>
          </p:cNvPr>
          <p:cNvSpPr/>
          <p:nvPr/>
        </p:nvSpPr>
        <p:spPr>
          <a:xfrm>
            <a:off x="3895724" y="4272915"/>
            <a:ext cx="2514601"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ProgressBar">
            <a:extLst>
              <a:ext uri="{FF2B5EF4-FFF2-40B4-BE49-F238E27FC236}">
                <a16:creationId xmlns:a16="http://schemas.microsoft.com/office/drawing/2014/main" id="{96AD3242-1685-FA11-E75C-09BB88CAEC9E}"/>
              </a:ext>
            </a:extLst>
          </p:cNvPr>
          <p:cNvSpPr/>
          <p:nvPr/>
        </p:nvSpPr>
        <p:spPr>
          <a:xfrm>
            <a:off x="0" y="6731000"/>
            <a:ext cx="12192000" cy="127000"/>
          </a:xfrm>
          <a:prstGeom prst="rect">
            <a:avLst/>
          </a:prstGeom>
          <a:gradFill flip="none" rotWithShape="1">
            <a:gsLst>
              <a:gs pos="84615">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SlideID">
            <a:extLst>
              <a:ext uri="{FF2B5EF4-FFF2-40B4-BE49-F238E27FC236}">
                <a16:creationId xmlns:a16="http://schemas.microsoft.com/office/drawing/2014/main" id="{C5DD8ECD-F429-FA6A-6C38-20B1742AAC75}"/>
              </a:ext>
            </a:extLst>
          </p:cNvPr>
          <p:cNvSpPr txBox="1"/>
          <p:nvPr/>
        </p:nvSpPr>
        <p:spPr>
          <a:xfrm>
            <a:off x="9681308"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11 / 13</a:t>
            </a:r>
          </a:p>
        </p:txBody>
      </p:sp>
    </p:spTree>
    <p:extLst>
      <p:ext uri="{BB962C8B-B14F-4D97-AF65-F5344CB8AC3E}">
        <p14:creationId xmlns:p14="http://schemas.microsoft.com/office/powerpoint/2010/main" val="337336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451AD-0A38-63EE-A5CB-EA1E5CFBEC24}"/>
              </a:ext>
            </a:extLst>
          </p:cNvPr>
          <p:cNvSpPr>
            <a:spLocks noGrp="1"/>
          </p:cNvSpPr>
          <p:nvPr>
            <p:ph type="title"/>
          </p:nvPr>
        </p:nvSpPr>
        <p:spPr/>
        <p:txBody>
          <a:bodyPr>
            <a:normAutofit fontScale="90000"/>
          </a:bodyPr>
          <a:lstStyle/>
          <a:p>
            <a:r>
              <a:rPr lang="en-US" dirty="0"/>
              <a:t>EDMS structure: Others</a:t>
            </a:r>
            <a:endParaRPr lang="en-GB" dirty="0"/>
          </a:p>
        </p:txBody>
      </p:sp>
      <p:sp>
        <p:nvSpPr>
          <p:cNvPr id="38" name="ProgressBar">
            <a:extLst>
              <a:ext uri="{FF2B5EF4-FFF2-40B4-BE49-F238E27FC236}">
                <a16:creationId xmlns:a16="http://schemas.microsoft.com/office/drawing/2014/main" id="{96AD3242-1685-FA11-E75C-09BB88CAEC9E}"/>
              </a:ext>
            </a:extLst>
          </p:cNvPr>
          <p:cNvSpPr/>
          <p:nvPr/>
        </p:nvSpPr>
        <p:spPr>
          <a:xfrm>
            <a:off x="0" y="6731000"/>
            <a:ext cx="12192000" cy="127000"/>
          </a:xfrm>
          <a:prstGeom prst="rect">
            <a:avLst/>
          </a:prstGeom>
          <a:gradFill flip="none" rotWithShape="1">
            <a:gsLst>
              <a:gs pos="92308">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SlideID">
            <a:extLst>
              <a:ext uri="{FF2B5EF4-FFF2-40B4-BE49-F238E27FC236}">
                <a16:creationId xmlns:a16="http://schemas.microsoft.com/office/drawing/2014/main" id="{C5DD8ECD-F429-FA6A-6C38-20B1742AAC75}"/>
              </a:ext>
            </a:extLst>
          </p:cNvPr>
          <p:cNvSpPr txBox="1"/>
          <p:nvPr/>
        </p:nvSpPr>
        <p:spPr>
          <a:xfrm>
            <a:off x="10619154"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12 / 13</a:t>
            </a:r>
          </a:p>
        </p:txBody>
      </p:sp>
      <p:pic>
        <p:nvPicPr>
          <p:cNvPr id="4" name="Picture 3">
            <a:extLst>
              <a:ext uri="{FF2B5EF4-FFF2-40B4-BE49-F238E27FC236}">
                <a16:creationId xmlns:a16="http://schemas.microsoft.com/office/drawing/2014/main" id="{C86FE077-ED52-5334-F467-5ECD5CF2F77A}"/>
              </a:ext>
            </a:extLst>
          </p:cNvPr>
          <p:cNvPicPr>
            <a:picLocks noChangeAspect="1"/>
          </p:cNvPicPr>
          <p:nvPr/>
        </p:nvPicPr>
        <p:blipFill rotWithShape="1">
          <a:blip r:embed="rId2"/>
          <a:srcRect b="10687"/>
          <a:stretch/>
        </p:blipFill>
        <p:spPr>
          <a:xfrm>
            <a:off x="437875" y="676275"/>
            <a:ext cx="3943900" cy="5419725"/>
          </a:xfrm>
          <a:prstGeom prst="rect">
            <a:avLst/>
          </a:prstGeom>
        </p:spPr>
      </p:pic>
      <p:cxnSp>
        <p:nvCxnSpPr>
          <p:cNvPr id="9" name="Straight Arrow Connector 8">
            <a:extLst>
              <a:ext uri="{FF2B5EF4-FFF2-40B4-BE49-F238E27FC236}">
                <a16:creationId xmlns:a16="http://schemas.microsoft.com/office/drawing/2014/main" id="{A84B2D6B-2D76-DCB4-5B59-10AD35AF48D7}"/>
              </a:ext>
            </a:extLst>
          </p:cNvPr>
          <p:cNvCxnSpPr>
            <a:cxnSpLocks/>
          </p:cNvCxnSpPr>
          <p:nvPr/>
        </p:nvCxnSpPr>
        <p:spPr>
          <a:xfrm>
            <a:off x="2476500" y="2362200"/>
            <a:ext cx="752475"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206CD129-4DC6-4EB2-9FF7-BCF6ACE2EF8C}"/>
              </a:ext>
            </a:extLst>
          </p:cNvPr>
          <p:cNvSpPr/>
          <p:nvPr/>
        </p:nvSpPr>
        <p:spPr>
          <a:xfrm>
            <a:off x="533400" y="2276474"/>
            <a:ext cx="1908000"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AE3216DE-DABE-DC19-C9B5-A1B0547C30C7}"/>
              </a:ext>
            </a:extLst>
          </p:cNvPr>
          <p:cNvSpPr txBox="1"/>
          <p:nvPr/>
        </p:nvSpPr>
        <p:spPr>
          <a:xfrm>
            <a:off x="3255735" y="2073728"/>
            <a:ext cx="3335565" cy="784830"/>
          </a:xfrm>
          <a:prstGeom prst="rect">
            <a:avLst/>
          </a:prstGeom>
          <a:noFill/>
        </p:spPr>
        <p:txBody>
          <a:bodyPr wrap="square" rtlCol="0">
            <a:spAutoFit/>
          </a:bodyPr>
          <a:lstStyle/>
          <a:p>
            <a:r>
              <a:rPr lang="en-US" sz="1500" dirty="0"/>
              <a:t>Catalogue of electronics equipment (control, readout, power supplies, </a:t>
            </a:r>
            <a:r>
              <a:rPr lang="en-US" sz="1500" dirty="0" err="1"/>
              <a:t>etc</a:t>
            </a:r>
            <a:r>
              <a:rPr lang="en-US" sz="1500" dirty="0"/>
              <a:t>)</a:t>
            </a:r>
          </a:p>
          <a:p>
            <a:r>
              <a:rPr lang="en-US" sz="1500" dirty="0"/>
              <a:t>Classified by system where it is used</a:t>
            </a:r>
          </a:p>
        </p:txBody>
      </p:sp>
      <p:pic>
        <p:nvPicPr>
          <p:cNvPr id="19" name="Picture 18">
            <a:extLst>
              <a:ext uri="{FF2B5EF4-FFF2-40B4-BE49-F238E27FC236}">
                <a16:creationId xmlns:a16="http://schemas.microsoft.com/office/drawing/2014/main" id="{87BBDA33-7530-C0B5-4C0D-DAF7B79DF73B}"/>
              </a:ext>
            </a:extLst>
          </p:cNvPr>
          <p:cNvPicPr>
            <a:picLocks noChangeAspect="1"/>
          </p:cNvPicPr>
          <p:nvPr/>
        </p:nvPicPr>
        <p:blipFill>
          <a:blip r:embed="rId3"/>
          <a:stretch>
            <a:fillRect/>
          </a:stretch>
        </p:blipFill>
        <p:spPr>
          <a:xfrm>
            <a:off x="6872031" y="666750"/>
            <a:ext cx="3667637" cy="4429743"/>
          </a:xfrm>
          <a:prstGeom prst="rect">
            <a:avLst/>
          </a:prstGeom>
        </p:spPr>
      </p:pic>
      <p:sp>
        <p:nvSpPr>
          <p:cNvPr id="20" name="Rectangle: Rounded Corners 19">
            <a:extLst>
              <a:ext uri="{FF2B5EF4-FFF2-40B4-BE49-F238E27FC236}">
                <a16:creationId xmlns:a16="http://schemas.microsoft.com/office/drawing/2014/main" id="{DFBC1C44-C9D6-0D7A-6856-BB6A083FD295}"/>
              </a:ext>
            </a:extLst>
          </p:cNvPr>
          <p:cNvSpPr/>
          <p:nvPr/>
        </p:nvSpPr>
        <p:spPr>
          <a:xfrm>
            <a:off x="6991350" y="1276349"/>
            <a:ext cx="2016000" cy="198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BCE060C5-C00E-4975-C96D-D3ECA7B95ECD}"/>
              </a:ext>
            </a:extLst>
          </p:cNvPr>
          <p:cNvCxnSpPr>
            <a:cxnSpLocks/>
          </p:cNvCxnSpPr>
          <p:nvPr/>
        </p:nvCxnSpPr>
        <p:spPr>
          <a:xfrm>
            <a:off x="9020175" y="1371600"/>
            <a:ext cx="333375" cy="3714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44FA7BF-2AD7-B8A0-B2AC-C73B11EB4D72}"/>
              </a:ext>
            </a:extLst>
          </p:cNvPr>
          <p:cNvSpPr txBox="1"/>
          <p:nvPr/>
        </p:nvSpPr>
        <p:spPr>
          <a:xfrm>
            <a:off x="8943975" y="1749878"/>
            <a:ext cx="2619375" cy="553998"/>
          </a:xfrm>
          <a:prstGeom prst="rect">
            <a:avLst/>
          </a:prstGeom>
          <a:noFill/>
        </p:spPr>
        <p:txBody>
          <a:bodyPr wrap="square" rtlCol="0">
            <a:spAutoFit/>
          </a:bodyPr>
          <a:lstStyle/>
          <a:p>
            <a:r>
              <a:rPr lang="en-US" sz="1500" dirty="0"/>
              <a:t>Collection of ECRs per machine </a:t>
            </a:r>
          </a:p>
          <a:p>
            <a:r>
              <a:rPr lang="en-US" sz="1500" dirty="0"/>
              <a:t>and instrument</a:t>
            </a:r>
          </a:p>
        </p:txBody>
      </p:sp>
    </p:spTree>
    <p:extLst>
      <p:ext uri="{BB962C8B-B14F-4D97-AF65-F5344CB8AC3E}">
        <p14:creationId xmlns:p14="http://schemas.microsoft.com/office/powerpoint/2010/main" val="3610482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5DEDEB-38AF-428B-3812-25ED19FBE3E5}"/>
              </a:ext>
            </a:extLst>
          </p:cNvPr>
          <p:cNvPicPr>
            <a:picLocks noChangeAspect="1"/>
          </p:cNvPicPr>
          <p:nvPr/>
        </p:nvPicPr>
        <p:blipFill>
          <a:blip r:embed="rId2"/>
          <a:stretch>
            <a:fillRect/>
          </a:stretch>
        </p:blipFill>
        <p:spPr>
          <a:xfrm>
            <a:off x="6608064" y="1261253"/>
            <a:ext cx="4580590" cy="3622558"/>
          </a:xfrm>
          <a:prstGeom prst="rect">
            <a:avLst/>
          </a:prstGeom>
        </p:spPr>
      </p:pic>
      <p:sp>
        <p:nvSpPr>
          <p:cNvPr id="2" name="Title 1">
            <a:extLst>
              <a:ext uri="{FF2B5EF4-FFF2-40B4-BE49-F238E27FC236}">
                <a16:creationId xmlns:a16="http://schemas.microsoft.com/office/drawing/2014/main" id="{772451AD-0A38-63EE-A5CB-EA1E5CFBEC24}"/>
              </a:ext>
            </a:extLst>
          </p:cNvPr>
          <p:cNvSpPr>
            <a:spLocks noGrp="1"/>
          </p:cNvSpPr>
          <p:nvPr>
            <p:ph type="title"/>
          </p:nvPr>
        </p:nvSpPr>
        <p:spPr/>
        <p:txBody>
          <a:bodyPr>
            <a:normAutofit fontScale="90000"/>
          </a:bodyPr>
          <a:lstStyle/>
          <a:p>
            <a:r>
              <a:rPr lang="en-US" dirty="0"/>
              <a:t>BI EDMS structure : conclusions</a:t>
            </a:r>
            <a:endParaRPr lang="en-GB" dirty="0"/>
          </a:p>
        </p:txBody>
      </p:sp>
      <p:sp>
        <p:nvSpPr>
          <p:cNvPr id="33" name="ProgressBar">
            <a:extLst>
              <a:ext uri="{FF2B5EF4-FFF2-40B4-BE49-F238E27FC236}">
                <a16:creationId xmlns:a16="http://schemas.microsoft.com/office/drawing/2014/main" id="{98CC199C-3947-5A94-3B3A-D18E318D8753}"/>
              </a:ext>
            </a:extLst>
          </p:cNvPr>
          <p:cNvSpPr/>
          <p:nvPr/>
        </p:nvSpPr>
        <p:spPr>
          <a:xfrm>
            <a:off x="0" y="6731000"/>
            <a:ext cx="12192000" cy="127000"/>
          </a:xfrm>
          <a:prstGeom prst="rect">
            <a:avLst/>
          </a:prstGeom>
          <a:gradFill flip="none" rotWithShape="1">
            <a:gsLst>
              <a:gs pos="100000">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SlideID">
            <a:extLst>
              <a:ext uri="{FF2B5EF4-FFF2-40B4-BE49-F238E27FC236}">
                <a16:creationId xmlns:a16="http://schemas.microsoft.com/office/drawing/2014/main" id="{A5184A4F-FF3E-89A9-CA9F-7EC4DC1F1A1C}"/>
              </a:ext>
            </a:extLst>
          </p:cNvPr>
          <p:cNvSpPr txBox="1"/>
          <p:nvPr/>
        </p:nvSpPr>
        <p:spPr>
          <a:xfrm>
            <a:off x="11557000"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13 / 13</a:t>
            </a:r>
          </a:p>
        </p:txBody>
      </p:sp>
      <p:grpSp>
        <p:nvGrpSpPr>
          <p:cNvPr id="6" name="Group 5">
            <a:extLst>
              <a:ext uri="{FF2B5EF4-FFF2-40B4-BE49-F238E27FC236}">
                <a16:creationId xmlns:a16="http://schemas.microsoft.com/office/drawing/2014/main" id="{7A94DC98-723E-3EE9-EA28-E2165B38D1A5}"/>
              </a:ext>
            </a:extLst>
          </p:cNvPr>
          <p:cNvGrpSpPr/>
          <p:nvPr/>
        </p:nvGrpSpPr>
        <p:grpSpPr>
          <a:xfrm>
            <a:off x="6610349" y="1258161"/>
            <a:ext cx="4562475" cy="4015111"/>
            <a:chOff x="6610349" y="1540041"/>
            <a:chExt cx="4562475" cy="4015111"/>
          </a:xfrm>
        </p:grpSpPr>
        <p:pic>
          <p:nvPicPr>
            <p:cNvPr id="4" name="Picture 3">
              <a:extLst>
                <a:ext uri="{FF2B5EF4-FFF2-40B4-BE49-F238E27FC236}">
                  <a16:creationId xmlns:a16="http://schemas.microsoft.com/office/drawing/2014/main" id="{414AF081-B9F2-AD05-23F7-13FE46A28725}"/>
                </a:ext>
              </a:extLst>
            </p:cNvPr>
            <p:cNvPicPr>
              <a:picLocks noChangeAspect="1"/>
            </p:cNvPicPr>
            <p:nvPr/>
          </p:nvPicPr>
          <p:blipFill rotWithShape="1">
            <a:blip r:embed="rId3"/>
            <a:srcRect t="7288" b="4709"/>
            <a:stretch/>
          </p:blipFill>
          <p:spPr>
            <a:xfrm>
              <a:off x="6610349" y="1540041"/>
              <a:ext cx="4562475" cy="4015111"/>
            </a:xfrm>
            <a:prstGeom prst="rect">
              <a:avLst/>
            </a:prstGeom>
          </p:spPr>
        </p:pic>
        <p:sp>
          <p:nvSpPr>
            <p:cNvPr id="5" name="TextBox 4">
              <a:extLst>
                <a:ext uri="{FF2B5EF4-FFF2-40B4-BE49-F238E27FC236}">
                  <a16:creationId xmlns:a16="http://schemas.microsoft.com/office/drawing/2014/main" id="{378A3398-F6E2-6CE5-7081-6F56B5B30052}"/>
                </a:ext>
              </a:extLst>
            </p:cNvPr>
            <p:cNvSpPr txBox="1"/>
            <p:nvPr/>
          </p:nvSpPr>
          <p:spPr>
            <a:xfrm>
              <a:off x="7877175" y="3257551"/>
              <a:ext cx="2076450" cy="1144347"/>
            </a:xfrm>
            <a:prstGeom prst="rect">
              <a:avLst/>
            </a:prstGeom>
            <a:gradFill flip="none" rotWithShape="1">
              <a:gsLst>
                <a:gs pos="0">
                  <a:srgbClr val="111111"/>
                </a:gs>
                <a:gs pos="66000">
                  <a:srgbClr val="4C4C4C"/>
                </a:gs>
                <a:gs pos="100000">
                  <a:srgbClr val="8C8C8C"/>
                </a:gs>
              </a:gsLst>
              <a:path path="circle">
                <a:fillToRect l="50000" t="50000" r="50000" b="50000"/>
              </a:path>
              <a:tileRect/>
            </a:gradFill>
            <a:ln>
              <a:noFill/>
            </a:ln>
          </p:spPr>
          <p:txBody>
            <a:bodyPr wrap="square" lIns="36000" tIns="0" rIns="36000" bIns="36000" rtlCol="0">
              <a:spAutoFit/>
            </a:bodyPr>
            <a:lstStyle/>
            <a:p>
              <a:pPr algn="ctr"/>
              <a:r>
                <a:rPr lang="en-US" sz="2400" dirty="0">
                  <a:solidFill>
                    <a:schemeClr val="bg1"/>
                  </a:solidFill>
                </a:rPr>
                <a:t>Your contribution</a:t>
              </a:r>
            </a:p>
            <a:p>
              <a:pPr algn="ctr"/>
              <a:r>
                <a:rPr lang="en-US" sz="2400" dirty="0">
                  <a:solidFill>
                    <a:schemeClr val="bg1"/>
                  </a:solidFill>
                </a:rPr>
                <a:t>is needed</a:t>
              </a:r>
              <a:endParaRPr lang="en-GB" sz="2400" dirty="0">
                <a:solidFill>
                  <a:schemeClr val="bg1"/>
                </a:solidFill>
              </a:endParaRPr>
            </a:p>
          </p:txBody>
        </p:sp>
      </p:grpSp>
      <p:sp>
        <p:nvSpPr>
          <p:cNvPr id="7" name="TextBox 6">
            <a:extLst>
              <a:ext uri="{FF2B5EF4-FFF2-40B4-BE49-F238E27FC236}">
                <a16:creationId xmlns:a16="http://schemas.microsoft.com/office/drawing/2014/main" id="{8A412B35-690D-6EE9-B29E-C8BAEB9D438E}"/>
              </a:ext>
            </a:extLst>
          </p:cNvPr>
          <p:cNvSpPr txBox="1"/>
          <p:nvPr/>
        </p:nvSpPr>
        <p:spPr>
          <a:xfrm>
            <a:off x="334963" y="1364361"/>
            <a:ext cx="5781711" cy="2031325"/>
          </a:xfrm>
          <a:prstGeom prst="rect">
            <a:avLst/>
          </a:prstGeom>
          <a:noFill/>
        </p:spPr>
        <p:txBody>
          <a:bodyPr wrap="none" rtlCol="0">
            <a:spAutoFit/>
          </a:bodyPr>
          <a:lstStyle/>
          <a:p>
            <a:pPr marL="72000" indent="288000">
              <a:buFont typeface="Wingdings" panose="05000000000000000000" pitchFamily="2" charset="2"/>
              <a:buChar char="ü"/>
            </a:pPr>
            <a:r>
              <a:rPr lang="en-US" dirty="0"/>
              <a:t>A structure has been put in place</a:t>
            </a:r>
          </a:p>
          <a:p>
            <a:pPr marL="72000" indent="288000">
              <a:buFont typeface="Wingdings" panose="05000000000000000000" pitchFamily="2" charset="2"/>
              <a:buChar char="ü"/>
            </a:pPr>
            <a:r>
              <a:rPr lang="en-US" dirty="0"/>
              <a:t>It allows to retrieve the information through different</a:t>
            </a:r>
          </a:p>
          <a:p>
            <a:pPr marL="72000" indent="288000"/>
            <a:r>
              <a:rPr lang="en-US" dirty="0"/>
              <a:t>perspectives (without duplicating the </a:t>
            </a:r>
            <a:r>
              <a:rPr lang="en-GB" dirty="0"/>
              <a:t>information)</a:t>
            </a:r>
          </a:p>
          <a:p>
            <a:pPr marL="72000" indent="288000">
              <a:buFont typeface="Wingdings" panose="05000000000000000000" pitchFamily="2" charset="2"/>
              <a:buChar char="ü"/>
            </a:pPr>
            <a:r>
              <a:rPr lang="en-GB" dirty="0"/>
              <a:t>Projects can be renamed/attached/detached without </a:t>
            </a:r>
          </a:p>
          <a:p>
            <a:pPr marL="72000" indent="288000"/>
            <a:r>
              <a:rPr lang="en-GB" dirty="0"/>
              <a:t>having to change the links that point to them</a:t>
            </a:r>
          </a:p>
          <a:p>
            <a:pPr marL="357750" indent="-285750">
              <a:buFont typeface="Wingdings" panose="05000000000000000000" pitchFamily="2" charset="2"/>
              <a:buChar char="ü"/>
            </a:pPr>
            <a:r>
              <a:rPr lang="en-GB" dirty="0"/>
              <a:t>Proposals to add/modify will be warmly welcome</a:t>
            </a:r>
          </a:p>
          <a:p>
            <a:pPr marL="357750" indent="-285750">
              <a:buFont typeface="Wingdings" panose="05000000000000000000" pitchFamily="2" charset="2"/>
              <a:buChar char="ü"/>
            </a:pPr>
            <a:r>
              <a:rPr lang="en-GB" dirty="0"/>
              <a:t>Please notify eventual incorrect contexts or permissions</a:t>
            </a:r>
          </a:p>
        </p:txBody>
      </p:sp>
      <p:sp>
        <p:nvSpPr>
          <p:cNvPr id="10" name="TextBox 9">
            <a:extLst>
              <a:ext uri="{FF2B5EF4-FFF2-40B4-BE49-F238E27FC236}">
                <a16:creationId xmlns:a16="http://schemas.microsoft.com/office/drawing/2014/main" id="{426A1585-671C-56FA-5CC2-8E2FC74DC186}"/>
              </a:ext>
            </a:extLst>
          </p:cNvPr>
          <p:cNvSpPr txBox="1"/>
          <p:nvPr/>
        </p:nvSpPr>
        <p:spPr>
          <a:xfrm>
            <a:off x="1630363" y="3848100"/>
            <a:ext cx="3029612" cy="369332"/>
          </a:xfrm>
          <a:prstGeom prst="rect">
            <a:avLst/>
          </a:prstGeom>
          <a:noFill/>
        </p:spPr>
        <p:txBody>
          <a:bodyPr wrap="none" rtlCol="0">
            <a:spAutoFit/>
          </a:bodyPr>
          <a:lstStyle/>
          <a:p>
            <a:pPr marL="72000"/>
            <a:r>
              <a:rPr lang="en-US" dirty="0">
                <a:solidFill>
                  <a:srgbClr val="2007B9"/>
                </a:solidFill>
              </a:rPr>
              <a:t>Now the ball is in your court !</a:t>
            </a:r>
            <a:endParaRPr lang="en-GB" dirty="0">
              <a:solidFill>
                <a:srgbClr val="2007B9"/>
              </a:solidFill>
            </a:endParaRPr>
          </a:p>
        </p:txBody>
      </p:sp>
    </p:spTree>
    <p:extLst>
      <p:ext uri="{BB962C8B-B14F-4D97-AF65-F5344CB8AC3E}">
        <p14:creationId xmlns:p14="http://schemas.microsoft.com/office/powerpoint/2010/main" val="376013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nodeType="clickEffect">
                                  <p:stCondLst>
                                    <p:cond delay="0"/>
                                  </p:stCondLst>
                                  <p:childTnLst>
                                    <p:animEffect transition="out" filter="wipe(down)">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2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12DB5-63CA-1F8A-D89A-E80BF0D9BFF8}"/>
              </a:ext>
            </a:extLst>
          </p:cNvPr>
          <p:cNvSpPr>
            <a:spLocks noGrp="1"/>
          </p:cNvSpPr>
          <p:nvPr>
            <p:ph type="title"/>
          </p:nvPr>
        </p:nvSpPr>
        <p:spPr/>
        <p:txBody>
          <a:bodyPr>
            <a:normAutofit fontScale="90000"/>
          </a:bodyPr>
          <a:lstStyle/>
          <a:p>
            <a:r>
              <a:rPr lang="en-US" dirty="0"/>
              <a:t>Outline</a:t>
            </a:r>
            <a:endParaRPr lang="en-GB" dirty="0"/>
          </a:p>
        </p:txBody>
      </p:sp>
      <p:grpSp>
        <p:nvGrpSpPr>
          <p:cNvPr id="7" name="Group 6">
            <a:extLst>
              <a:ext uri="{FF2B5EF4-FFF2-40B4-BE49-F238E27FC236}">
                <a16:creationId xmlns:a16="http://schemas.microsoft.com/office/drawing/2014/main" id="{9560F523-9F7B-71B9-CF3C-61D12A50A110}"/>
              </a:ext>
            </a:extLst>
          </p:cNvPr>
          <p:cNvGrpSpPr/>
          <p:nvPr/>
        </p:nvGrpSpPr>
        <p:grpSpPr>
          <a:xfrm>
            <a:off x="288999" y="820738"/>
            <a:ext cx="10607600" cy="5395277"/>
            <a:chOff x="2453079" y="525463"/>
            <a:chExt cx="10607600" cy="5395277"/>
          </a:xfrm>
        </p:grpSpPr>
        <p:sp>
          <p:nvSpPr>
            <p:cNvPr id="9" name="Block Arc 8">
              <a:extLst>
                <a:ext uri="{FF2B5EF4-FFF2-40B4-BE49-F238E27FC236}">
                  <a16:creationId xmlns:a16="http://schemas.microsoft.com/office/drawing/2014/main" id="{9472ED45-A4D0-FD7C-3DDD-9BD660A5C13F}"/>
                </a:ext>
              </a:extLst>
            </p:cNvPr>
            <p:cNvSpPr/>
            <p:nvPr/>
          </p:nvSpPr>
          <p:spPr>
            <a:xfrm rot="157339">
              <a:off x="2453079" y="525463"/>
              <a:ext cx="3056181" cy="5395277"/>
            </a:xfrm>
            <a:prstGeom prst="blockArc">
              <a:avLst>
                <a:gd name="adj1" fmla="val 17845696"/>
                <a:gd name="adj2" fmla="val 3165166"/>
                <a:gd name="adj3" fmla="val 2041"/>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Freeform: Shape 10">
              <a:extLst>
                <a:ext uri="{FF2B5EF4-FFF2-40B4-BE49-F238E27FC236}">
                  <a16:creationId xmlns:a16="http://schemas.microsoft.com/office/drawing/2014/main" id="{827D0DDD-B089-23CC-3132-AF742A283E26}"/>
                </a:ext>
              </a:extLst>
            </p:cNvPr>
            <p:cNvSpPr/>
            <p:nvPr/>
          </p:nvSpPr>
          <p:spPr>
            <a:xfrm>
              <a:off x="5680814" y="1495648"/>
              <a:ext cx="5854946" cy="432000"/>
            </a:xfrm>
            <a:custGeom>
              <a:avLst/>
              <a:gdLst>
                <a:gd name="connsiteX0" fmla="*/ 0 w 1586017"/>
                <a:gd name="connsiteY0" fmla="*/ 0 h 1146673"/>
                <a:gd name="connsiteX1" fmla="*/ 1586017 w 1586017"/>
                <a:gd name="connsiteY1" fmla="*/ 0 h 1146673"/>
                <a:gd name="connsiteX2" fmla="*/ 1586017 w 1586017"/>
                <a:gd name="connsiteY2" fmla="*/ 1146673 h 1146673"/>
                <a:gd name="connsiteX3" fmla="*/ 0 w 1586017"/>
                <a:gd name="connsiteY3" fmla="*/ 1146673 h 1146673"/>
                <a:gd name="connsiteX4" fmla="*/ 0 w 1586017"/>
                <a:gd name="connsiteY4" fmla="*/ 0 h 1146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6017" h="1146673">
                  <a:moveTo>
                    <a:pt x="0" y="0"/>
                  </a:moveTo>
                  <a:lnTo>
                    <a:pt x="1586017" y="0"/>
                  </a:lnTo>
                  <a:lnTo>
                    <a:pt x="1586017" y="1146673"/>
                  </a:lnTo>
                  <a:lnTo>
                    <a:pt x="0" y="1146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10000"/>
                </a:spcAft>
                <a:buNone/>
              </a:pPr>
              <a:r>
                <a:rPr lang="en-US" sz="2100" kern="1200" dirty="0"/>
                <a:t>Why EDMS ?</a:t>
              </a:r>
              <a:endParaRPr lang="en-GB" sz="2100" kern="1200" dirty="0"/>
            </a:p>
          </p:txBody>
        </p:sp>
        <p:sp>
          <p:nvSpPr>
            <p:cNvPr id="13" name="Freeform: Shape 12">
              <a:extLst>
                <a:ext uri="{FF2B5EF4-FFF2-40B4-BE49-F238E27FC236}">
                  <a16:creationId xmlns:a16="http://schemas.microsoft.com/office/drawing/2014/main" id="{4989E18C-AC74-556C-F863-F373DBB9239B}"/>
                </a:ext>
              </a:extLst>
            </p:cNvPr>
            <p:cNvSpPr/>
            <p:nvPr/>
          </p:nvSpPr>
          <p:spPr>
            <a:xfrm>
              <a:off x="5864860" y="2199525"/>
              <a:ext cx="6579870" cy="432000"/>
            </a:xfrm>
            <a:custGeom>
              <a:avLst/>
              <a:gdLst>
                <a:gd name="connsiteX0" fmla="*/ 0 w 1586017"/>
                <a:gd name="connsiteY0" fmla="*/ 0 h 1146673"/>
                <a:gd name="connsiteX1" fmla="*/ 1586017 w 1586017"/>
                <a:gd name="connsiteY1" fmla="*/ 0 h 1146673"/>
                <a:gd name="connsiteX2" fmla="*/ 1586017 w 1586017"/>
                <a:gd name="connsiteY2" fmla="*/ 1146673 h 1146673"/>
                <a:gd name="connsiteX3" fmla="*/ 0 w 1586017"/>
                <a:gd name="connsiteY3" fmla="*/ 1146673 h 1146673"/>
                <a:gd name="connsiteX4" fmla="*/ 0 w 1586017"/>
                <a:gd name="connsiteY4" fmla="*/ 0 h 1146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6017" h="1146673">
                  <a:moveTo>
                    <a:pt x="0" y="0"/>
                  </a:moveTo>
                  <a:lnTo>
                    <a:pt x="1586017" y="0"/>
                  </a:lnTo>
                  <a:lnTo>
                    <a:pt x="1586017" y="1146673"/>
                  </a:lnTo>
                  <a:lnTo>
                    <a:pt x="0" y="1146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10000"/>
                </a:spcAft>
                <a:buNone/>
              </a:pPr>
              <a:r>
                <a:rPr lang="en-US" sz="2100" kern="1200" dirty="0"/>
                <a:t>Examples of EDMS integration with other CERN platforms</a:t>
              </a:r>
              <a:endParaRPr lang="en-GB" sz="2100" kern="1200" dirty="0"/>
            </a:p>
          </p:txBody>
        </p:sp>
        <p:sp>
          <p:nvSpPr>
            <p:cNvPr id="17" name="Freeform: Shape 16">
              <a:extLst>
                <a:ext uri="{FF2B5EF4-FFF2-40B4-BE49-F238E27FC236}">
                  <a16:creationId xmlns:a16="http://schemas.microsoft.com/office/drawing/2014/main" id="{9930C5B2-A7AC-D803-5576-ED2D918B393F}"/>
                </a:ext>
              </a:extLst>
            </p:cNvPr>
            <p:cNvSpPr/>
            <p:nvPr/>
          </p:nvSpPr>
          <p:spPr>
            <a:xfrm>
              <a:off x="5918938" y="2891141"/>
              <a:ext cx="7141741" cy="432000"/>
            </a:xfrm>
            <a:custGeom>
              <a:avLst/>
              <a:gdLst>
                <a:gd name="connsiteX0" fmla="*/ 0 w 1586017"/>
                <a:gd name="connsiteY0" fmla="*/ 0 h 1146673"/>
                <a:gd name="connsiteX1" fmla="*/ 1586017 w 1586017"/>
                <a:gd name="connsiteY1" fmla="*/ 0 h 1146673"/>
                <a:gd name="connsiteX2" fmla="*/ 1586017 w 1586017"/>
                <a:gd name="connsiteY2" fmla="*/ 1146673 h 1146673"/>
                <a:gd name="connsiteX3" fmla="*/ 0 w 1586017"/>
                <a:gd name="connsiteY3" fmla="*/ 1146673 h 1146673"/>
                <a:gd name="connsiteX4" fmla="*/ 0 w 1586017"/>
                <a:gd name="connsiteY4" fmla="*/ 0 h 1146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6017" h="1146673">
                  <a:moveTo>
                    <a:pt x="0" y="0"/>
                  </a:moveTo>
                  <a:lnTo>
                    <a:pt x="1586017" y="0"/>
                  </a:lnTo>
                  <a:lnTo>
                    <a:pt x="1586017" y="1146673"/>
                  </a:lnTo>
                  <a:lnTo>
                    <a:pt x="0" y="1146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10000"/>
                </a:spcAft>
                <a:buNone/>
              </a:pPr>
              <a:r>
                <a:rPr lang="en-US" sz="2100" dirty="0"/>
                <a:t>Proposed structure for BI systems/equipment documentation</a:t>
              </a:r>
              <a:endParaRPr lang="en-GB" sz="2100" kern="1200" dirty="0"/>
            </a:p>
          </p:txBody>
        </p:sp>
        <p:sp>
          <p:nvSpPr>
            <p:cNvPr id="19" name="Oval 18">
              <a:extLst>
                <a:ext uri="{FF2B5EF4-FFF2-40B4-BE49-F238E27FC236}">
                  <a16:creationId xmlns:a16="http://schemas.microsoft.com/office/drawing/2014/main" id="{72B71B8A-32AC-2CE8-72EF-6FECAEF2A6A2}"/>
                </a:ext>
              </a:extLst>
            </p:cNvPr>
            <p:cNvSpPr>
              <a:spLocks noChangeAspect="1"/>
            </p:cNvSpPr>
            <p:nvPr/>
          </p:nvSpPr>
          <p:spPr>
            <a:xfrm>
              <a:off x="5049023" y="1505218"/>
              <a:ext cx="432000" cy="431910"/>
            </a:xfrm>
            <a:prstGeom prst="ellipse">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0" name="Oval 19">
              <a:extLst>
                <a:ext uri="{FF2B5EF4-FFF2-40B4-BE49-F238E27FC236}">
                  <a16:creationId xmlns:a16="http://schemas.microsoft.com/office/drawing/2014/main" id="{82A302FC-5031-20AF-C30E-5EA8267257B1}"/>
                </a:ext>
              </a:extLst>
            </p:cNvPr>
            <p:cNvSpPr>
              <a:spLocks noChangeAspect="1"/>
            </p:cNvSpPr>
            <p:nvPr/>
          </p:nvSpPr>
          <p:spPr>
            <a:xfrm>
              <a:off x="5225553" y="2192229"/>
              <a:ext cx="432000" cy="431910"/>
            </a:xfrm>
            <a:prstGeom prst="ellipse">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1" name="Oval 20">
              <a:extLst>
                <a:ext uri="{FF2B5EF4-FFF2-40B4-BE49-F238E27FC236}">
                  <a16:creationId xmlns:a16="http://schemas.microsoft.com/office/drawing/2014/main" id="{7DE94F7E-3703-467A-810B-A1A94159000C}"/>
                </a:ext>
              </a:extLst>
            </p:cNvPr>
            <p:cNvSpPr>
              <a:spLocks noChangeAspect="1"/>
            </p:cNvSpPr>
            <p:nvPr/>
          </p:nvSpPr>
          <p:spPr>
            <a:xfrm>
              <a:off x="5258573" y="2879240"/>
              <a:ext cx="432000" cy="431910"/>
            </a:xfrm>
            <a:prstGeom prst="ellipse">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 name="Freeform: Shape 2">
              <a:extLst>
                <a:ext uri="{FF2B5EF4-FFF2-40B4-BE49-F238E27FC236}">
                  <a16:creationId xmlns:a16="http://schemas.microsoft.com/office/drawing/2014/main" id="{7BE3F1CE-9D6F-261A-B325-2420C7008897}"/>
                </a:ext>
              </a:extLst>
            </p:cNvPr>
            <p:cNvSpPr/>
            <p:nvPr/>
          </p:nvSpPr>
          <p:spPr>
            <a:xfrm>
              <a:off x="5852263" y="3576941"/>
              <a:ext cx="7141741" cy="432000"/>
            </a:xfrm>
            <a:custGeom>
              <a:avLst/>
              <a:gdLst>
                <a:gd name="connsiteX0" fmla="*/ 0 w 1586017"/>
                <a:gd name="connsiteY0" fmla="*/ 0 h 1146673"/>
                <a:gd name="connsiteX1" fmla="*/ 1586017 w 1586017"/>
                <a:gd name="connsiteY1" fmla="*/ 0 h 1146673"/>
                <a:gd name="connsiteX2" fmla="*/ 1586017 w 1586017"/>
                <a:gd name="connsiteY2" fmla="*/ 1146673 h 1146673"/>
                <a:gd name="connsiteX3" fmla="*/ 0 w 1586017"/>
                <a:gd name="connsiteY3" fmla="*/ 1146673 h 1146673"/>
                <a:gd name="connsiteX4" fmla="*/ 0 w 1586017"/>
                <a:gd name="connsiteY4" fmla="*/ 0 h 1146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6017" h="1146673">
                  <a:moveTo>
                    <a:pt x="0" y="0"/>
                  </a:moveTo>
                  <a:lnTo>
                    <a:pt x="1586017" y="0"/>
                  </a:lnTo>
                  <a:lnTo>
                    <a:pt x="1586017" y="1146673"/>
                  </a:lnTo>
                  <a:lnTo>
                    <a:pt x="0" y="1146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10000"/>
                </a:spcAft>
                <a:buNone/>
              </a:pPr>
              <a:r>
                <a:rPr lang="en-US" sz="2100" dirty="0"/>
                <a:t>Brief presentation of other types project nodes in the structure</a:t>
              </a:r>
              <a:endParaRPr lang="en-GB" sz="2100" kern="1200" dirty="0"/>
            </a:p>
          </p:txBody>
        </p:sp>
        <p:sp>
          <p:nvSpPr>
            <p:cNvPr id="6" name="Oval 5">
              <a:extLst>
                <a:ext uri="{FF2B5EF4-FFF2-40B4-BE49-F238E27FC236}">
                  <a16:creationId xmlns:a16="http://schemas.microsoft.com/office/drawing/2014/main" id="{1AA54425-3F41-E06E-48C8-E164196B3D92}"/>
                </a:ext>
              </a:extLst>
            </p:cNvPr>
            <p:cNvSpPr>
              <a:spLocks noChangeAspect="1"/>
            </p:cNvSpPr>
            <p:nvPr/>
          </p:nvSpPr>
          <p:spPr>
            <a:xfrm>
              <a:off x="5229998" y="3566251"/>
              <a:ext cx="432000" cy="431910"/>
            </a:xfrm>
            <a:prstGeom prst="ellipse">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8" name="Freeform: Shape 7">
              <a:extLst>
                <a:ext uri="{FF2B5EF4-FFF2-40B4-BE49-F238E27FC236}">
                  <a16:creationId xmlns:a16="http://schemas.microsoft.com/office/drawing/2014/main" id="{08854146-5B95-76D1-BDD1-A6245D242E40}"/>
                </a:ext>
              </a:extLst>
            </p:cNvPr>
            <p:cNvSpPr/>
            <p:nvPr/>
          </p:nvSpPr>
          <p:spPr>
            <a:xfrm>
              <a:off x="5709388" y="4253216"/>
              <a:ext cx="7141741" cy="432000"/>
            </a:xfrm>
            <a:custGeom>
              <a:avLst/>
              <a:gdLst>
                <a:gd name="connsiteX0" fmla="*/ 0 w 1586017"/>
                <a:gd name="connsiteY0" fmla="*/ 0 h 1146673"/>
                <a:gd name="connsiteX1" fmla="*/ 1586017 w 1586017"/>
                <a:gd name="connsiteY1" fmla="*/ 0 h 1146673"/>
                <a:gd name="connsiteX2" fmla="*/ 1586017 w 1586017"/>
                <a:gd name="connsiteY2" fmla="*/ 1146673 h 1146673"/>
                <a:gd name="connsiteX3" fmla="*/ 0 w 1586017"/>
                <a:gd name="connsiteY3" fmla="*/ 1146673 h 1146673"/>
                <a:gd name="connsiteX4" fmla="*/ 0 w 1586017"/>
                <a:gd name="connsiteY4" fmla="*/ 0 h 1146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6017" h="1146673">
                  <a:moveTo>
                    <a:pt x="0" y="0"/>
                  </a:moveTo>
                  <a:lnTo>
                    <a:pt x="1586017" y="0"/>
                  </a:lnTo>
                  <a:lnTo>
                    <a:pt x="1586017" y="1146673"/>
                  </a:lnTo>
                  <a:lnTo>
                    <a:pt x="0" y="11466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10000"/>
                </a:spcAft>
                <a:buNone/>
              </a:pPr>
              <a:r>
                <a:rPr lang="en-US" sz="2100" dirty="0"/>
                <a:t>Conclusions</a:t>
              </a:r>
              <a:endParaRPr lang="en-GB" sz="2100" kern="1200" dirty="0"/>
            </a:p>
          </p:txBody>
        </p:sp>
        <p:sp>
          <p:nvSpPr>
            <p:cNvPr id="10" name="Oval 9">
              <a:extLst>
                <a:ext uri="{FF2B5EF4-FFF2-40B4-BE49-F238E27FC236}">
                  <a16:creationId xmlns:a16="http://schemas.microsoft.com/office/drawing/2014/main" id="{D95F292A-E701-243B-09C7-22C4C32E2586}"/>
                </a:ext>
              </a:extLst>
            </p:cNvPr>
            <p:cNvSpPr>
              <a:spLocks noChangeAspect="1"/>
            </p:cNvSpPr>
            <p:nvPr/>
          </p:nvSpPr>
          <p:spPr>
            <a:xfrm>
              <a:off x="5058548" y="4253261"/>
              <a:ext cx="432000" cy="431910"/>
            </a:xfrm>
            <a:prstGeom prst="ellipse">
              <a:avLst/>
            </a:prstGeom>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4" name="ProgressBar">
            <a:extLst>
              <a:ext uri="{FF2B5EF4-FFF2-40B4-BE49-F238E27FC236}">
                <a16:creationId xmlns:a16="http://schemas.microsoft.com/office/drawing/2014/main" id="{2C9598CF-3924-A418-E23D-2C34B4788020}"/>
              </a:ext>
            </a:extLst>
          </p:cNvPr>
          <p:cNvSpPr/>
          <p:nvPr/>
        </p:nvSpPr>
        <p:spPr>
          <a:xfrm>
            <a:off x="0" y="6731000"/>
            <a:ext cx="12192000" cy="127000"/>
          </a:xfrm>
          <a:prstGeom prst="rect">
            <a:avLst/>
          </a:prstGeom>
          <a:gradFill flip="none" rotWithShape="1">
            <a:gsLst>
              <a:gs pos="15385">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ID">
            <a:extLst>
              <a:ext uri="{FF2B5EF4-FFF2-40B4-BE49-F238E27FC236}">
                <a16:creationId xmlns:a16="http://schemas.microsoft.com/office/drawing/2014/main" id="{59736DCA-47DF-BA9D-26F5-A341028E4974}"/>
              </a:ext>
            </a:extLst>
          </p:cNvPr>
          <p:cNvSpPr txBox="1"/>
          <p:nvPr/>
        </p:nvSpPr>
        <p:spPr>
          <a:xfrm>
            <a:off x="1240692" y="6680200"/>
            <a:ext cx="635000" cy="215444"/>
          </a:xfrm>
          <a:prstGeom prst="rect">
            <a:avLst/>
          </a:prstGeom>
          <a:noFill/>
        </p:spPr>
        <p:txBody>
          <a:bodyPr vert="horz" rtlCol="0">
            <a:spAutoFit/>
          </a:bodyPr>
          <a:lstStyle/>
          <a:p>
            <a:r>
              <a:rPr lang="en-GB" sz="800">
                <a:solidFill>
                  <a:schemeClr val="bg1"/>
                </a:solidFill>
                <a:latin typeface="Arial" panose="020B0604020202020204" pitchFamily="34" charset="0"/>
              </a:rPr>
              <a:t>2 / 13</a:t>
            </a:r>
            <a:endParaRPr lang="en-GB" sz="800" dirty="0">
              <a:solidFill>
                <a:schemeClr val="bg1"/>
              </a:solidFill>
              <a:latin typeface="Arial" panose="020B0604020202020204" pitchFamily="34" charset="0"/>
            </a:endParaRPr>
          </a:p>
        </p:txBody>
      </p:sp>
    </p:spTree>
    <p:extLst>
      <p:ext uri="{BB962C8B-B14F-4D97-AF65-F5344CB8AC3E}">
        <p14:creationId xmlns:p14="http://schemas.microsoft.com/office/powerpoint/2010/main" val="1706594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92B38-9FC0-FC17-9B8F-882814F3ABFC}"/>
              </a:ext>
            </a:extLst>
          </p:cNvPr>
          <p:cNvSpPr>
            <a:spLocks noGrp="1"/>
          </p:cNvSpPr>
          <p:nvPr>
            <p:ph type="title"/>
          </p:nvPr>
        </p:nvSpPr>
        <p:spPr/>
        <p:txBody>
          <a:bodyPr>
            <a:normAutofit fontScale="90000"/>
          </a:bodyPr>
          <a:lstStyle/>
          <a:p>
            <a:r>
              <a:rPr lang="en-US" dirty="0"/>
              <a:t>Why EDMS ?</a:t>
            </a:r>
            <a:endParaRPr lang="en-GB" dirty="0"/>
          </a:p>
        </p:txBody>
      </p:sp>
      <p:sp>
        <p:nvSpPr>
          <p:cNvPr id="18" name="ProgressBar">
            <a:extLst>
              <a:ext uri="{FF2B5EF4-FFF2-40B4-BE49-F238E27FC236}">
                <a16:creationId xmlns:a16="http://schemas.microsoft.com/office/drawing/2014/main" id="{94CAF5C8-8F9C-E237-3612-7F9A7825B686}"/>
              </a:ext>
            </a:extLst>
          </p:cNvPr>
          <p:cNvSpPr/>
          <p:nvPr/>
        </p:nvSpPr>
        <p:spPr>
          <a:xfrm>
            <a:off x="0" y="6731000"/>
            <a:ext cx="12192000" cy="127000"/>
          </a:xfrm>
          <a:prstGeom prst="rect">
            <a:avLst/>
          </a:prstGeom>
          <a:gradFill flip="none" rotWithShape="1">
            <a:gsLst>
              <a:gs pos="23077">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15">
            <a:extLst>
              <a:ext uri="{FF2B5EF4-FFF2-40B4-BE49-F238E27FC236}">
                <a16:creationId xmlns:a16="http://schemas.microsoft.com/office/drawing/2014/main" id="{4700B874-CE91-7946-5C7D-DA6C2C342AAA}"/>
              </a:ext>
            </a:extLst>
          </p:cNvPr>
          <p:cNvSpPr>
            <a:spLocks noGrp="1"/>
          </p:cNvSpPr>
          <p:nvPr>
            <p:ph idx="1"/>
          </p:nvPr>
        </p:nvSpPr>
        <p:spPr>
          <a:xfrm>
            <a:off x="441252" y="800002"/>
            <a:ext cx="8288862" cy="5283164"/>
          </a:xfrm>
        </p:spPr>
        <p:txBody>
          <a:bodyPr/>
          <a:lstStyle/>
          <a:p>
            <a:r>
              <a:rPr lang="en-US" sz="2400" dirty="0"/>
              <a:t>Longevity and stability :</a:t>
            </a:r>
          </a:p>
          <a:p>
            <a:pPr lvl="1"/>
            <a:r>
              <a:rPr lang="en-US" sz="2000" dirty="0"/>
              <a:t>CERN project lifecycles can last between 25 and 40 years. </a:t>
            </a:r>
          </a:p>
          <a:p>
            <a:pPr lvl="2"/>
            <a:r>
              <a:rPr lang="en-US" dirty="0"/>
              <a:t>Very often, the engineers/scientist who design a system are not the same to the ones that will maintain/upgrade/decommission it.</a:t>
            </a:r>
          </a:p>
          <a:p>
            <a:pPr lvl="2"/>
            <a:r>
              <a:rPr lang="en-US" dirty="0"/>
              <a:t>Documentation should remain retrievable on long-term basis</a:t>
            </a:r>
          </a:p>
          <a:p>
            <a:pPr lvl="1"/>
            <a:r>
              <a:rPr lang="en-US" sz="2000" dirty="0"/>
              <a:t>EDMS was stablished at CERN in the 90’s, and it is still being the recommended and official platform to store and organize engineering information. Intensively used in new projects (e.g. HL-LHC).</a:t>
            </a:r>
          </a:p>
          <a:p>
            <a:pPr lvl="1"/>
            <a:r>
              <a:rPr lang="en-US" sz="2000" dirty="0"/>
              <a:t>In my humble opinion, websites often do not life for so long</a:t>
            </a:r>
          </a:p>
          <a:p>
            <a:r>
              <a:rPr lang="en-US" sz="2400" dirty="0"/>
              <a:t>Integration</a:t>
            </a:r>
          </a:p>
          <a:p>
            <a:r>
              <a:rPr lang="en-US" sz="2400" dirty="0"/>
              <a:t>Version control</a:t>
            </a:r>
          </a:p>
          <a:p>
            <a:r>
              <a:rPr lang="en-US" sz="2400" dirty="0"/>
              <a:t>Access (inside and outside CERN)</a:t>
            </a:r>
          </a:p>
          <a:p>
            <a:r>
              <a:rPr lang="en-US" sz="2400" dirty="0"/>
              <a:t>Permissions</a:t>
            </a:r>
          </a:p>
          <a:p>
            <a:r>
              <a:rPr lang="en-US" sz="2400" dirty="0"/>
              <a:t>Approval procedures</a:t>
            </a:r>
          </a:p>
          <a:p>
            <a:endParaRPr lang="en-US" sz="2400" dirty="0"/>
          </a:p>
          <a:p>
            <a:pPr lvl="1"/>
            <a:endParaRPr lang="en-GB" sz="2000" dirty="0"/>
          </a:p>
        </p:txBody>
      </p:sp>
      <p:pic>
        <p:nvPicPr>
          <p:cNvPr id="20" name="Picture 19">
            <a:extLst>
              <a:ext uri="{FF2B5EF4-FFF2-40B4-BE49-F238E27FC236}">
                <a16:creationId xmlns:a16="http://schemas.microsoft.com/office/drawing/2014/main" id="{F2E42EBD-FBAC-755E-E30B-633DE5E6C60C}"/>
              </a:ext>
            </a:extLst>
          </p:cNvPr>
          <p:cNvPicPr>
            <a:picLocks noChangeAspect="1"/>
          </p:cNvPicPr>
          <p:nvPr/>
        </p:nvPicPr>
        <p:blipFill rotWithShape="1">
          <a:blip r:embed="rId2"/>
          <a:srcRect r="6551"/>
          <a:stretch/>
        </p:blipFill>
        <p:spPr>
          <a:xfrm>
            <a:off x="8633861" y="822325"/>
            <a:ext cx="3558139" cy="3346744"/>
          </a:xfrm>
          <a:prstGeom prst="rect">
            <a:avLst/>
          </a:prstGeom>
        </p:spPr>
      </p:pic>
      <p:sp>
        <p:nvSpPr>
          <p:cNvPr id="64" name="SlideID">
            <a:extLst>
              <a:ext uri="{FF2B5EF4-FFF2-40B4-BE49-F238E27FC236}">
                <a16:creationId xmlns:a16="http://schemas.microsoft.com/office/drawing/2014/main" id="{7AFC98EC-6E3A-96FE-6AC9-C5C19A65A86E}"/>
              </a:ext>
            </a:extLst>
          </p:cNvPr>
          <p:cNvSpPr txBox="1"/>
          <p:nvPr/>
        </p:nvSpPr>
        <p:spPr>
          <a:xfrm>
            <a:off x="2178539"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3 / 13</a:t>
            </a:r>
          </a:p>
        </p:txBody>
      </p:sp>
      <p:grpSp>
        <p:nvGrpSpPr>
          <p:cNvPr id="77" name="Group 76">
            <a:extLst>
              <a:ext uri="{FF2B5EF4-FFF2-40B4-BE49-F238E27FC236}">
                <a16:creationId xmlns:a16="http://schemas.microsoft.com/office/drawing/2014/main" id="{EF85846B-EFF5-7F8B-8743-6CD13F4E9AAD}"/>
              </a:ext>
            </a:extLst>
          </p:cNvPr>
          <p:cNvGrpSpPr/>
          <p:nvPr/>
        </p:nvGrpSpPr>
        <p:grpSpPr>
          <a:xfrm>
            <a:off x="5262655" y="4424291"/>
            <a:ext cx="5777592" cy="1728726"/>
            <a:chOff x="5243605" y="4471916"/>
            <a:chExt cx="5777592" cy="1728726"/>
          </a:xfrm>
        </p:grpSpPr>
        <p:pic>
          <p:nvPicPr>
            <p:cNvPr id="21" name="Picture 20">
              <a:extLst>
                <a:ext uri="{FF2B5EF4-FFF2-40B4-BE49-F238E27FC236}">
                  <a16:creationId xmlns:a16="http://schemas.microsoft.com/office/drawing/2014/main" id="{01B3349B-7219-AAD3-EFE4-2FE5135E917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936938" y="5507126"/>
              <a:ext cx="693516" cy="693516"/>
            </a:xfrm>
            <a:prstGeom prst="rect">
              <a:avLst/>
            </a:prstGeom>
          </p:spPr>
        </p:pic>
        <p:grpSp>
          <p:nvGrpSpPr>
            <p:cNvPr id="22" name="Group 21">
              <a:extLst>
                <a:ext uri="{FF2B5EF4-FFF2-40B4-BE49-F238E27FC236}">
                  <a16:creationId xmlns:a16="http://schemas.microsoft.com/office/drawing/2014/main" id="{DECB1D13-D658-3BD0-2907-74A35F759B01}"/>
                </a:ext>
              </a:extLst>
            </p:cNvPr>
            <p:cNvGrpSpPr>
              <a:grpSpLocks noChangeAspect="1"/>
            </p:cNvGrpSpPr>
            <p:nvPr/>
          </p:nvGrpSpPr>
          <p:grpSpPr>
            <a:xfrm>
              <a:off x="5816029" y="4538707"/>
              <a:ext cx="1250610" cy="517967"/>
              <a:chOff x="3610071" y="2446148"/>
              <a:chExt cx="1312449" cy="543580"/>
            </a:xfrm>
          </p:grpSpPr>
          <p:sp>
            <p:nvSpPr>
              <p:cNvPr id="23" name="Rectangle 22">
                <a:extLst>
                  <a:ext uri="{FF2B5EF4-FFF2-40B4-BE49-F238E27FC236}">
                    <a16:creationId xmlns:a16="http://schemas.microsoft.com/office/drawing/2014/main" id="{4A402AD4-966D-AC22-FFAF-B15275FC64B8}"/>
                  </a:ext>
                </a:extLst>
              </p:cNvPr>
              <p:cNvSpPr/>
              <p:nvPr/>
            </p:nvSpPr>
            <p:spPr>
              <a:xfrm>
                <a:off x="3610071" y="2446148"/>
                <a:ext cx="1312449" cy="543562"/>
              </a:xfrm>
              <a:prstGeom prst="rect">
                <a:avLst/>
              </a:prstGeom>
              <a:solidFill>
                <a:srgbClr val="366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4" name="Picture 23">
                <a:extLst>
                  <a:ext uri="{FF2B5EF4-FFF2-40B4-BE49-F238E27FC236}">
                    <a16:creationId xmlns:a16="http://schemas.microsoft.com/office/drawing/2014/main" id="{86A4CDAE-5C13-2076-DF80-D51BD98850C2}"/>
                  </a:ext>
                </a:extLst>
              </p:cNvPr>
              <p:cNvPicPr>
                <a:picLocks noChangeAspect="1"/>
              </p:cNvPicPr>
              <p:nvPr/>
            </p:nvPicPr>
            <p:blipFill rotWithShape="1">
              <a:blip r:embed="rId4"/>
              <a:srcRect l="42545" t="17829" r="13694" b="21479"/>
              <a:stretch/>
            </p:blipFill>
            <p:spPr>
              <a:xfrm>
                <a:off x="4132337" y="2525524"/>
                <a:ext cx="766355" cy="419100"/>
              </a:xfrm>
              <a:prstGeom prst="rect">
                <a:avLst/>
              </a:prstGeom>
            </p:spPr>
          </p:pic>
          <p:pic>
            <p:nvPicPr>
              <p:cNvPr id="25" name="Picture 24">
                <a:extLst>
                  <a:ext uri="{FF2B5EF4-FFF2-40B4-BE49-F238E27FC236}">
                    <a16:creationId xmlns:a16="http://schemas.microsoft.com/office/drawing/2014/main" id="{1FEE79BF-9A97-927F-A64C-2F5D79FAEF03}"/>
                  </a:ext>
                </a:extLst>
              </p:cNvPr>
              <p:cNvPicPr>
                <a:picLocks noChangeAspect="1"/>
              </p:cNvPicPr>
              <p:nvPr/>
            </p:nvPicPr>
            <p:blipFill>
              <a:blip r:embed="rId5"/>
              <a:stretch>
                <a:fillRect/>
              </a:stretch>
            </p:blipFill>
            <p:spPr>
              <a:xfrm>
                <a:off x="3610071" y="2446166"/>
                <a:ext cx="543562" cy="543562"/>
              </a:xfrm>
              <a:prstGeom prst="rect">
                <a:avLst/>
              </a:prstGeom>
            </p:spPr>
          </p:pic>
        </p:grpSp>
        <p:pic>
          <p:nvPicPr>
            <p:cNvPr id="26" name="Picture 25">
              <a:extLst>
                <a:ext uri="{FF2B5EF4-FFF2-40B4-BE49-F238E27FC236}">
                  <a16:creationId xmlns:a16="http://schemas.microsoft.com/office/drawing/2014/main" id="{1C5AFBA0-B8DD-08BC-E354-8B79163AA814}"/>
                </a:ext>
              </a:extLst>
            </p:cNvPr>
            <p:cNvPicPr>
              <a:picLocks noChangeAspect="1"/>
            </p:cNvPicPr>
            <p:nvPr/>
          </p:nvPicPr>
          <p:blipFill>
            <a:blip r:embed="rId6"/>
            <a:stretch>
              <a:fillRect/>
            </a:stretch>
          </p:blipFill>
          <p:spPr>
            <a:xfrm>
              <a:off x="8046711" y="4524291"/>
              <a:ext cx="902684" cy="509207"/>
            </a:xfrm>
            <a:prstGeom prst="rect">
              <a:avLst/>
            </a:prstGeom>
          </p:spPr>
        </p:pic>
        <p:grpSp>
          <p:nvGrpSpPr>
            <p:cNvPr id="30" name="Group 29">
              <a:extLst>
                <a:ext uri="{FF2B5EF4-FFF2-40B4-BE49-F238E27FC236}">
                  <a16:creationId xmlns:a16="http://schemas.microsoft.com/office/drawing/2014/main" id="{60AAB965-E375-1C0C-857A-6040285950A9}"/>
                </a:ext>
              </a:extLst>
            </p:cNvPr>
            <p:cNvGrpSpPr>
              <a:grpSpLocks noChangeAspect="1"/>
            </p:cNvGrpSpPr>
            <p:nvPr/>
          </p:nvGrpSpPr>
          <p:grpSpPr>
            <a:xfrm>
              <a:off x="8042553" y="5657748"/>
              <a:ext cx="1404000" cy="480185"/>
              <a:chOff x="4934906" y="5678210"/>
              <a:chExt cx="1819175" cy="631767"/>
            </a:xfrm>
          </p:grpSpPr>
          <p:pic>
            <p:nvPicPr>
              <p:cNvPr id="28" name="Picture 27">
                <a:extLst>
                  <a:ext uri="{FF2B5EF4-FFF2-40B4-BE49-F238E27FC236}">
                    <a16:creationId xmlns:a16="http://schemas.microsoft.com/office/drawing/2014/main" id="{19684250-040A-A78B-077D-6B07584D696F}"/>
                  </a:ext>
                </a:extLst>
              </p:cNvPr>
              <p:cNvPicPr>
                <a:picLocks noChangeAspect="1"/>
              </p:cNvPicPr>
              <p:nvPr/>
            </p:nvPicPr>
            <p:blipFill rotWithShape="1">
              <a:blip r:embed="rId7"/>
              <a:srcRect l="5572" t="17135"/>
              <a:stretch/>
            </p:blipFill>
            <p:spPr>
              <a:xfrm>
                <a:off x="4934906" y="5678210"/>
                <a:ext cx="1819175" cy="631767"/>
              </a:xfrm>
              <a:prstGeom prst="rect">
                <a:avLst/>
              </a:prstGeom>
            </p:spPr>
          </p:pic>
          <p:sp>
            <p:nvSpPr>
              <p:cNvPr id="29" name="Rectangle 28">
                <a:extLst>
                  <a:ext uri="{FF2B5EF4-FFF2-40B4-BE49-F238E27FC236}">
                    <a16:creationId xmlns:a16="http://schemas.microsoft.com/office/drawing/2014/main" id="{8739B1F5-7DFA-308C-6D86-E0B050BDB3A9}"/>
                  </a:ext>
                </a:extLst>
              </p:cNvPr>
              <p:cNvSpPr/>
              <p:nvPr/>
            </p:nvSpPr>
            <p:spPr>
              <a:xfrm>
                <a:off x="6176670" y="6076354"/>
                <a:ext cx="529389" cy="1925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3" name="Picture 32">
              <a:extLst>
                <a:ext uri="{FF2B5EF4-FFF2-40B4-BE49-F238E27FC236}">
                  <a16:creationId xmlns:a16="http://schemas.microsoft.com/office/drawing/2014/main" id="{791BA3F4-F791-9359-AEC6-134B310E9B76}"/>
                </a:ext>
              </a:extLst>
            </p:cNvPr>
            <p:cNvPicPr>
              <a:picLocks noChangeAspect="1"/>
            </p:cNvPicPr>
            <p:nvPr/>
          </p:nvPicPr>
          <p:blipFill>
            <a:blip r:embed="rId8"/>
            <a:stretch>
              <a:fillRect/>
            </a:stretch>
          </p:blipFill>
          <p:spPr>
            <a:xfrm>
              <a:off x="9644558" y="5405355"/>
              <a:ext cx="476250" cy="476250"/>
            </a:xfrm>
            <a:prstGeom prst="rect">
              <a:avLst/>
            </a:prstGeom>
          </p:spPr>
        </p:pic>
        <p:cxnSp>
          <p:nvCxnSpPr>
            <p:cNvPr id="39" name="Straight Arrow Connector 38">
              <a:extLst>
                <a:ext uri="{FF2B5EF4-FFF2-40B4-BE49-F238E27FC236}">
                  <a16:creationId xmlns:a16="http://schemas.microsoft.com/office/drawing/2014/main" id="{991134EF-320A-FD64-DB59-9E29414B0E0E}"/>
                </a:ext>
              </a:extLst>
            </p:cNvPr>
            <p:cNvCxnSpPr>
              <a:cxnSpLocks/>
            </p:cNvCxnSpPr>
            <p:nvPr/>
          </p:nvCxnSpPr>
          <p:spPr>
            <a:xfrm>
              <a:off x="7165522" y="4838195"/>
              <a:ext cx="828000" cy="0"/>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814F55C-4E5E-9E9F-DED6-A264B0507823}"/>
                </a:ext>
              </a:extLst>
            </p:cNvPr>
            <p:cNvCxnSpPr>
              <a:cxnSpLocks/>
            </p:cNvCxnSpPr>
            <p:nvPr/>
          </p:nvCxnSpPr>
          <p:spPr>
            <a:xfrm flipV="1">
              <a:off x="8477250" y="5172075"/>
              <a:ext cx="0" cy="42862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784496CB-AD52-5311-EA1F-6C9125304192}"/>
                </a:ext>
              </a:extLst>
            </p:cNvPr>
            <p:cNvCxnSpPr>
              <a:cxnSpLocks/>
            </p:cNvCxnSpPr>
            <p:nvPr/>
          </p:nvCxnSpPr>
          <p:spPr>
            <a:xfrm flipH="1" flipV="1">
              <a:off x="8963025" y="5105400"/>
              <a:ext cx="571500" cy="33337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A15DAC20-C777-5FC3-C125-8580BB21A65A}"/>
                </a:ext>
              </a:extLst>
            </p:cNvPr>
            <p:cNvCxnSpPr>
              <a:cxnSpLocks/>
            </p:cNvCxnSpPr>
            <p:nvPr/>
          </p:nvCxnSpPr>
          <p:spPr>
            <a:xfrm flipV="1">
              <a:off x="5955474" y="5153025"/>
              <a:ext cx="521526" cy="452171"/>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42C33281-AE1B-082C-3A3D-17153F523781}"/>
                </a:ext>
              </a:extLst>
            </p:cNvPr>
            <p:cNvPicPr>
              <a:picLocks noChangeAspect="1"/>
            </p:cNvPicPr>
            <p:nvPr/>
          </p:nvPicPr>
          <p:blipFill>
            <a:blip r:embed="rId9"/>
            <a:stretch>
              <a:fillRect/>
            </a:stretch>
          </p:blipFill>
          <p:spPr>
            <a:xfrm>
              <a:off x="5243605" y="5513047"/>
              <a:ext cx="701040" cy="657225"/>
            </a:xfrm>
            <a:prstGeom prst="rect">
              <a:avLst/>
            </a:prstGeom>
          </p:spPr>
        </p:pic>
        <p:cxnSp>
          <p:nvCxnSpPr>
            <p:cNvPr id="53" name="Straight Arrow Connector 52">
              <a:extLst>
                <a:ext uri="{FF2B5EF4-FFF2-40B4-BE49-F238E27FC236}">
                  <a16:creationId xmlns:a16="http://schemas.microsoft.com/office/drawing/2014/main" id="{B15901F9-A15A-45A4-D928-9D4E9249C0AF}"/>
                </a:ext>
              </a:extLst>
            </p:cNvPr>
            <p:cNvCxnSpPr>
              <a:cxnSpLocks/>
            </p:cNvCxnSpPr>
            <p:nvPr/>
          </p:nvCxnSpPr>
          <p:spPr>
            <a:xfrm>
              <a:off x="6562725" y="5153025"/>
              <a:ext cx="419100" cy="413656"/>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70" name="Picture 69">
              <a:extLst>
                <a:ext uri="{FF2B5EF4-FFF2-40B4-BE49-F238E27FC236}">
                  <a16:creationId xmlns:a16="http://schemas.microsoft.com/office/drawing/2014/main" id="{87E0F334-EE6D-A290-CCED-0BAEF8FBA9F1}"/>
                </a:ext>
              </a:extLst>
            </p:cNvPr>
            <p:cNvPicPr>
              <a:picLocks noChangeAspect="1"/>
            </p:cNvPicPr>
            <p:nvPr/>
          </p:nvPicPr>
          <p:blipFill>
            <a:blip r:embed="rId10"/>
            <a:stretch>
              <a:fillRect/>
            </a:stretch>
          </p:blipFill>
          <p:spPr>
            <a:xfrm>
              <a:off x="9910808" y="4471916"/>
              <a:ext cx="1110389" cy="643789"/>
            </a:xfrm>
            <a:prstGeom prst="rect">
              <a:avLst/>
            </a:prstGeom>
          </p:spPr>
        </p:pic>
        <p:cxnSp>
          <p:nvCxnSpPr>
            <p:cNvPr id="72" name="Straight Arrow Connector 71">
              <a:extLst>
                <a:ext uri="{FF2B5EF4-FFF2-40B4-BE49-F238E27FC236}">
                  <a16:creationId xmlns:a16="http://schemas.microsoft.com/office/drawing/2014/main" id="{DE17294A-7DE4-4F10-8016-AD8BDF2B7D6F}"/>
                </a:ext>
              </a:extLst>
            </p:cNvPr>
            <p:cNvCxnSpPr>
              <a:cxnSpLocks/>
            </p:cNvCxnSpPr>
            <p:nvPr/>
          </p:nvCxnSpPr>
          <p:spPr>
            <a:xfrm flipH="1">
              <a:off x="7591425" y="5153025"/>
              <a:ext cx="419100" cy="413656"/>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7DB9CD21-AD47-91A7-E4D6-D22F333DB7B3}"/>
                </a:ext>
              </a:extLst>
            </p:cNvPr>
            <p:cNvCxnSpPr>
              <a:cxnSpLocks/>
            </p:cNvCxnSpPr>
            <p:nvPr/>
          </p:nvCxnSpPr>
          <p:spPr>
            <a:xfrm flipH="1">
              <a:off x="9077325" y="4781550"/>
              <a:ext cx="685800"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3228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05B09F89-36CA-20C4-8067-A76D9D3B23F7}"/>
              </a:ext>
            </a:extLst>
          </p:cNvPr>
          <p:cNvPicPr>
            <a:picLocks noChangeAspect="1"/>
          </p:cNvPicPr>
          <p:nvPr/>
        </p:nvPicPr>
        <p:blipFill rotWithShape="1">
          <a:blip r:embed="rId2"/>
          <a:srcRect b="6346"/>
          <a:stretch/>
        </p:blipFill>
        <p:spPr>
          <a:xfrm>
            <a:off x="438149" y="565446"/>
            <a:ext cx="8759689" cy="5482929"/>
          </a:xfrm>
          <a:prstGeom prst="rect">
            <a:avLst/>
          </a:prstGeom>
        </p:spPr>
      </p:pic>
      <p:sp>
        <p:nvSpPr>
          <p:cNvPr id="4" name="Title 3">
            <a:extLst>
              <a:ext uri="{FF2B5EF4-FFF2-40B4-BE49-F238E27FC236}">
                <a16:creationId xmlns:a16="http://schemas.microsoft.com/office/drawing/2014/main" id="{803FC563-6C91-47C9-8C6B-EA49F3314BFA}"/>
              </a:ext>
            </a:extLst>
          </p:cNvPr>
          <p:cNvSpPr>
            <a:spLocks noGrp="1"/>
          </p:cNvSpPr>
          <p:nvPr>
            <p:ph type="title"/>
          </p:nvPr>
        </p:nvSpPr>
        <p:spPr/>
        <p:txBody>
          <a:bodyPr>
            <a:noAutofit/>
          </a:bodyPr>
          <a:lstStyle/>
          <a:p>
            <a:r>
              <a:rPr lang="en-US" sz="3200" dirty="0"/>
              <a:t>Ex: Links between items and CDD and 3D models</a:t>
            </a:r>
            <a:endParaRPr lang="en-GB" sz="3200" dirty="0"/>
          </a:p>
        </p:txBody>
      </p:sp>
      <p:sp>
        <p:nvSpPr>
          <p:cNvPr id="3" name="Slide Number Placeholder 2">
            <a:extLst>
              <a:ext uri="{FF2B5EF4-FFF2-40B4-BE49-F238E27FC236}">
                <a16:creationId xmlns:a16="http://schemas.microsoft.com/office/drawing/2014/main" id="{F5469E2E-0269-4C53-8E15-D4D2F30EFB88}"/>
              </a:ext>
            </a:extLst>
          </p:cNvPr>
          <p:cNvSpPr>
            <a:spLocks noGrp="1"/>
          </p:cNvSpPr>
          <p:nvPr>
            <p:ph type="sldNum" sz="quarter" idx="4294967295"/>
          </p:nvPr>
        </p:nvSpPr>
        <p:spPr>
          <a:xfrm>
            <a:off x="11107738" y="6600825"/>
            <a:ext cx="1084262" cy="252413"/>
          </a:xfrm>
          <a:prstGeom prst="rect">
            <a:avLst/>
          </a:prstGeom>
          <a:ln>
            <a:noFill/>
          </a:ln>
        </p:spPr>
        <p:txBody>
          <a:bodyPr vert="horz" lIns="36000" tIns="36000" rIns="36000" bIns="36000" rtlCol="0" anchor="ctr"/>
          <a:lstStyle>
            <a:defPPr>
              <a:defRPr lang="en-US"/>
            </a:defPPr>
            <a:lvl1pPr marL="0" algn="r" defTabSz="914400" rtl="0" eaLnBrk="1" latinLnBrk="0" hangingPunct="1">
              <a:defRPr sz="11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65C7248-6121-48AC-8A8F-35CF9D13EC4F}" type="slidenum">
              <a:rPr lang="en-GB" smtClean="0"/>
              <a:pPr/>
              <a:t>4</a:t>
            </a:fld>
            <a:endParaRPr lang="en-GB" dirty="0"/>
          </a:p>
        </p:txBody>
      </p:sp>
      <p:sp>
        <p:nvSpPr>
          <p:cNvPr id="19" name="Rectangle: Rounded Corners 18">
            <a:extLst>
              <a:ext uri="{FF2B5EF4-FFF2-40B4-BE49-F238E27FC236}">
                <a16:creationId xmlns:a16="http://schemas.microsoft.com/office/drawing/2014/main" id="{0D97CE50-62DE-78DE-1CA2-87D736AD3B4F}"/>
              </a:ext>
            </a:extLst>
          </p:cNvPr>
          <p:cNvSpPr/>
          <p:nvPr/>
        </p:nvSpPr>
        <p:spPr>
          <a:xfrm>
            <a:off x="3800475" y="2552398"/>
            <a:ext cx="1247775" cy="324152"/>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B0A74573-DB21-8B78-88BC-14E122E789A0}"/>
              </a:ext>
            </a:extLst>
          </p:cNvPr>
          <p:cNvSpPr txBox="1"/>
          <p:nvPr/>
        </p:nvSpPr>
        <p:spPr>
          <a:xfrm>
            <a:off x="4770170" y="2063619"/>
            <a:ext cx="1392505" cy="523220"/>
          </a:xfrm>
          <a:prstGeom prst="rect">
            <a:avLst/>
          </a:prstGeom>
          <a:noFill/>
        </p:spPr>
        <p:txBody>
          <a:bodyPr wrap="square" rtlCol="0">
            <a:spAutoFit/>
          </a:bodyPr>
          <a:lstStyle/>
          <a:p>
            <a:r>
              <a:rPr lang="en-US" sz="1400" dirty="0">
                <a:solidFill>
                  <a:srgbClr val="FF0000"/>
                </a:solidFill>
              </a:rPr>
              <a:t>Links to CDD and 3D models</a:t>
            </a:r>
            <a:endParaRPr lang="en-GB" sz="1400" dirty="0">
              <a:solidFill>
                <a:srgbClr val="FF0000"/>
              </a:solidFill>
            </a:endParaRPr>
          </a:p>
        </p:txBody>
      </p:sp>
      <p:pic>
        <p:nvPicPr>
          <p:cNvPr id="24" name="Picture 23">
            <a:extLst>
              <a:ext uri="{FF2B5EF4-FFF2-40B4-BE49-F238E27FC236}">
                <a16:creationId xmlns:a16="http://schemas.microsoft.com/office/drawing/2014/main" id="{3F76EF2F-62AC-92AC-EEC1-E0403463CD36}"/>
              </a:ext>
            </a:extLst>
          </p:cNvPr>
          <p:cNvPicPr>
            <a:picLocks noChangeAspect="1"/>
          </p:cNvPicPr>
          <p:nvPr/>
        </p:nvPicPr>
        <p:blipFill>
          <a:blip r:embed="rId3"/>
          <a:stretch>
            <a:fillRect/>
          </a:stretch>
        </p:blipFill>
        <p:spPr>
          <a:xfrm>
            <a:off x="7549403" y="714379"/>
            <a:ext cx="4045833" cy="2549517"/>
          </a:xfrm>
          <a:prstGeom prst="rect">
            <a:avLst/>
          </a:prstGeom>
          <a:effectLst>
            <a:outerShdw blurRad="50800" dist="38100" dir="2700000" algn="tl" rotWithShape="0">
              <a:prstClr val="black">
                <a:alpha val="40000"/>
              </a:prstClr>
            </a:outerShdw>
          </a:effectLst>
        </p:spPr>
      </p:pic>
      <p:pic>
        <p:nvPicPr>
          <p:cNvPr id="26" name="Picture 25">
            <a:hlinkClick r:id="rId4"/>
            <a:extLst>
              <a:ext uri="{FF2B5EF4-FFF2-40B4-BE49-F238E27FC236}">
                <a16:creationId xmlns:a16="http://schemas.microsoft.com/office/drawing/2014/main" id="{48192693-DD63-0277-BD9C-36E7530FE393}"/>
              </a:ext>
            </a:extLst>
          </p:cNvPr>
          <p:cNvPicPr>
            <a:picLocks noChangeAspect="1"/>
          </p:cNvPicPr>
          <p:nvPr/>
        </p:nvPicPr>
        <p:blipFill rotWithShape="1">
          <a:blip r:embed="rId5"/>
          <a:srcRect t="27789" r="1204"/>
          <a:stretch/>
        </p:blipFill>
        <p:spPr>
          <a:xfrm>
            <a:off x="6106089" y="3368840"/>
            <a:ext cx="5800359" cy="2921267"/>
          </a:xfrm>
          <a:prstGeom prst="rect">
            <a:avLst/>
          </a:prstGeom>
          <a:effectLst>
            <a:outerShdw blurRad="50800" dist="38100" dir="2700000" algn="tl" rotWithShape="0">
              <a:prstClr val="black">
                <a:alpha val="40000"/>
              </a:prstClr>
            </a:outerShdw>
          </a:effectLst>
        </p:spPr>
      </p:pic>
      <p:cxnSp>
        <p:nvCxnSpPr>
          <p:cNvPr id="27" name="Straight Arrow Connector 26">
            <a:extLst>
              <a:ext uri="{FF2B5EF4-FFF2-40B4-BE49-F238E27FC236}">
                <a16:creationId xmlns:a16="http://schemas.microsoft.com/office/drawing/2014/main" id="{B9E5C508-3A7D-FFED-4426-9343805CAAE6}"/>
              </a:ext>
            </a:extLst>
          </p:cNvPr>
          <p:cNvCxnSpPr>
            <a:cxnSpLocks/>
          </p:cNvCxnSpPr>
          <p:nvPr/>
        </p:nvCxnSpPr>
        <p:spPr>
          <a:xfrm flipV="1">
            <a:off x="5105400" y="2579571"/>
            <a:ext cx="2816192" cy="144579"/>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DEAC75B-4994-5CEB-3AEB-D22763DAD776}"/>
              </a:ext>
            </a:extLst>
          </p:cNvPr>
          <p:cNvCxnSpPr>
            <a:cxnSpLocks/>
          </p:cNvCxnSpPr>
          <p:nvPr/>
        </p:nvCxnSpPr>
        <p:spPr>
          <a:xfrm>
            <a:off x="5112519" y="2792028"/>
            <a:ext cx="2593206" cy="1322772"/>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32">
            <a:hlinkClick r:id="rId6"/>
            <a:extLst>
              <a:ext uri="{FF2B5EF4-FFF2-40B4-BE49-F238E27FC236}">
                <a16:creationId xmlns:a16="http://schemas.microsoft.com/office/drawing/2014/main" id="{6BA76B33-E8B8-B7E0-577C-EEECA19DCBE3}"/>
              </a:ext>
            </a:extLst>
          </p:cNvPr>
          <p:cNvSpPr txBox="1"/>
          <p:nvPr/>
        </p:nvSpPr>
        <p:spPr>
          <a:xfrm>
            <a:off x="334963" y="6119763"/>
            <a:ext cx="3492751" cy="276999"/>
          </a:xfrm>
          <a:prstGeom prst="rect">
            <a:avLst/>
          </a:prstGeom>
          <a:noFill/>
        </p:spPr>
        <p:txBody>
          <a:bodyPr wrap="none" rtlCol="0">
            <a:spAutoFit/>
          </a:bodyPr>
          <a:lstStyle/>
          <a:p>
            <a:r>
              <a:rPr lang="en-US" sz="1200" u="sng" dirty="0">
                <a:solidFill>
                  <a:srgbClr val="0070C0"/>
                </a:solidFill>
              </a:rPr>
              <a:t>Ex: Link: https://edms.cern.ch/document/2416353/0</a:t>
            </a:r>
            <a:endParaRPr lang="en-GB" sz="1200" u="sng" dirty="0">
              <a:solidFill>
                <a:srgbClr val="0070C0"/>
              </a:solidFill>
            </a:endParaRPr>
          </a:p>
        </p:txBody>
      </p:sp>
      <p:sp>
        <p:nvSpPr>
          <p:cNvPr id="34" name="ProgressBar">
            <a:extLst>
              <a:ext uri="{FF2B5EF4-FFF2-40B4-BE49-F238E27FC236}">
                <a16:creationId xmlns:a16="http://schemas.microsoft.com/office/drawing/2014/main" id="{23C6DD38-7974-327A-749B-124C757D9170}"/>
              </a:ext>
            </a:extLst>
          </p:cNvPr>
          <p:cNvSpPr/>
          <p:nvPr/>
        </p:nvSpPr>
        <p:spPr>
          <a:xfrm>
            <a:off x="0" y="6731000"/>
            <a:ext cx="12192000" cy="127000"/>
          </a:xfrm>
          <a:prstGeom prst="rect">
            <a:avLst/>
          </a:prstGeom>
          <a:gradFill flip="none" rotWithShape="1">
            <a:gsLst>
              <a:gs pos="30769">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SlideID">
            <a:extLst>
              <a:ext uri="{FF2B5EF4-FFF2-40B4-BE49-F238E27FC236}">
                <a16:creationId xmlns:a16="http://schemas.microsoft.com/office/drawing/2014/main" id="{85CF7CC6-B3B4-2CF2-E8DA-5139C7C16F96}"/>
              </a:ext>
            </a:extLst>
          </p:cNvPr>
          <p:cNvSpPr txBox="1"/>
          <p:nvPr/>
        </p:nvSpPr>
        <p:spPr>
          <a:xfrm>
            <a:off x="3116385"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4 / 13</a:t>
            </a:r>
          </a:p>
        </p:txBody>
      </p:sp>
    </p:spTree>
    <p:extLst>
      <p:ext uri="{BB962C8B-B14F-4D97-AF65-F5344CB8AC3E}">
        <p14:creationId xmlns:p14="http://schemas.microsoft.com/office/powerpoint/2010/main" val="2878373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E6B1A59-DFA6-F0E4-B705-BDE4C5437FDB}"/>
              </a:ext>
            </a:extLst>
          </p:cNvPr>
          <p:cNvPicPr>
            <a:picLocks noChangeAspect="1"/>
          </p:cNvPicPr>
          <p:nvPr/>
        </p:nvPicPr>
        <p:blipFill rotWithShape="1">
          <a:blip r:embed="rId2"/>
          <a:srcRect b="7168"/>
          <a:stretch/>
        </p:blipFill>
        <p:spPr>
          <a:xfrm>
            <a:off x="876299" y="592758"/>
            <a:ext cx="9914423" cy="5674692"/>
          </a:xfrm>
          <a:prstGeom prst="rect">
            <a:avLst/>
          </a:prstGeom>
        </p:spPr>
      </p:pic>
      <p:sp>
        <p:nvSpPr>
          <p:cNvPr id="2" name="Title 1">
            <a:extLst>
              <a:ext uri="{FF2B5EF4-FFF2-40B4-BE49-F238E27FC236}">
                <a16:creationId xmlns:a16="http://schemas.microsoft.com/office/drawing/2014/main" id="{F1577DB9-7446-83CA-A2AB-FBB33F4500B6}"/>
              </a:ext>
            </a:extLst>
          </p:cNvPr>
          <p:cNvSpPr>
            <a:spLocks noGrp="1"/>
          </p:cNvSpPr>
          <p:nvPr>
            <p:ph type="title"/>
          </p:nvPr>
        </p:nvSpPr>
        <p:spPr/>
        <p:txBody>
          <a:bodyPr>
            <a:normAutofit fontScale="90000"/>
          </a:bodyPr>
          <a:lstStyle/>
          <a:p>
            <a:r>
              <a:rPr lang="en-US" sz="4400" dirty="0"/>
              <a:t>Ex: Links between items and Infor EAM assets</a:t>
            </a:r>
            <a:endParaRPr lang="en-GB" dirty="0"/>
          </a:p>
        </p:txBody>
      </p:sp>
      <p:sp>
        <p:nvSpPr>
          <p:cNvPr id="6" name="Rectangle: Rounded Corners 5">
            <a:extLst>
              <a:ext uri="{FF2B5EF4-FFF2-40B4-BE49-F238E27FC236}">
                <a16:creationId xmlns:a16="http://schemas.microsoft.com/office/drawing/2014/main" id="{3B5995A0-1583-0B81-773F-E187ECF434B7}"/>
              </a:ext>
            </a:extLst>
          </p:cNvPr>
          <p:cNvSpPr/>
          <p:nvPr/>
        </p:nvSpPr>
        <p:spPr>
          <a:xfrm>
            <a:off x="3361234" y="3543301"/>
            <a:ext cx="7525841" cy="2819400"/>
          </a:xfrm>
          <a:prstGeom prst="roundRect">
            <a:avLst>
              <a:gd name="adj" fmla="val 3127"/>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304BEB4-7D02-5B9F-4EDF-70CA9AAC8302}"/>
              </a:ext>
            </a:extLst>
          </p:cNvPr>
          <p:cNvSpPr txBox="1"/>
          <p:nvPr/>
        </p:nvSpPr>
        <p:spPr>
          <a:xfrm>
            <a:off x="5762065" y="2997299"/>
            <a:ext cx="1236195" cy="307777"/>
          </a:xfrm>
          <a:prstGeom prst="rect">
            <a:avLst/>
          </a:prstGeom>
          <a:noFill/>
        </p:spPr>
        <p:txBody>
          <a:bodyPr wrap="square" rtlCol="0">
            <a:spAutoFit/>
          </a:bodyPr>
          <a:lstStyle/>
          <a:p>
            <a:r>
              <a:rPr lang="en-US" sz="1400" dirty="0">
                <a:solidFill>
                  <a:srgbClr val="FF0000"/>
                </a:solidFill>
              </a:rPr>
              <a:t>Links to assets</a:t>
            </a:r>
            <a:endParaRPr lang="en-GB" sz="1400" dirty="0">
              <a:solidFill>
                <a:srgbClr val="FF0000"/>
              </a:solidFill>
            </a:endParaRPr>
          </a:p>
        </p:txBody>
      </p:sp>
      <p:sp>
        <p:nvSpPr>
          <p:cNvPr id="8" name="Rectangle: Rounded Corners 7">
            <a:extLst>
              <a:ext uri="{FF2B5EF4-FFF2-40B4-BE49-F238E27FC236}">
                <a16:creationId xmlns:a16="http://schemas.microsoft.com/office/drawing/2014/main" id="{46CB2F79-04B9-4458-67A3-75201A2C9095}"/>
              </a:ext>
            </a:extLst>
          </p:cNvPr>
          <p:cNvSpPr/>
          <p:nvPr/>
        </p:nvSpPr>
        <p:spPr>
          <a:xfrm>
            <a:off x="4359241" y="3324225"/>
            <a:ext cx="462013" cy="219075"/>
          </a:xfrm>
          <a:prstGeom prst="roundRect">
            <a:avLst>
              <a:gd name="adj" fmla="val 3127"/>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685B22E7-081B-9E69-7554-760C3CB2D566}"/>
              </a:ext>
            </a:extLst>
          </p:cNvPr>
          <p:cNvCxnSpPr>
            <a:cxnSpLocks/>
            <a:endCxn id="7" idx="1"/>
          </p:cNvCxnSpPr>
          <p:nvPr/>
        </p:nvCxnSpPr>
        <p:spPr>
          <a:xfrm flipV="1">
            <a:off x="4628749" y="3151188"/>
            <a:ext cx="1133316" cy="127117"/>
          </a:xfrm>
          <a:prstGeom prst="straightConnector1">
            <a:avLst/>
          </a:prstGeom>
          <a:ln w="190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E1CC8EDF-6C8D-0917-9FA6-14E4B0FA6E04}"/>
              </a:ext>
            </a:extLst>
          </p:cNvPr>
          <p:cNvSpPr/>
          <p:nvPr/>
        </p:nvSpPr>
        <p:spPr>
          <a:xfrm>
            <a:off x="3606867" y="4839803"/>
            <a:ext cx="1299410" cy="1636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ProgressBar">
            <a:extLst>
              <a:ext uri="{FF2B5EF4-FFF2-40B4-BE49-F238E27FC236}">
                <a16:creationId xmlns:a16="http://schemas.microsoft.com/office/drawing/2014/main" id="{B83E6B99-53B8-08A3-3793-B94E5470FD66}"/>
              </a:ext>
            </a:extLst>
          </p:cNvPr>
          <p:cNvSpPr/>
          <p:nvPr/>
        </p:nvSpPr>
        <p:spPr>
          <a:xfrm>
            <a:off x="0" y="6731000"/>
            <a:ext cx="12192000" cy="127000"/>
          </a:xfrm>
          <a:prstGeom prst="rect">
            <a:avLst/>
          </a:prstGeom>
          <a:gradFill flip="none" rotWithShape="1">
            <a:gsLst>
              <a:gs pos="38462">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SlideID">
            <a:extLst>
              <a:ext uri="{FF2B5EF4-FFF2-40B4-BE49-F238E27FC236}">
                <a16:creationId xmlns:a16="http://schemas.microsoft.com/office/drawing/2014/main" id="{E48970A6-F5E7-F953-6B53-637D1D78D593}"/>
              </a:ext>
            </a:extLst>
          </p:cNvPr>
          <p:cNvSpPr txBox="1"/>
          <p:nvPr/>
        </p:nvSpPr>
        <p:spPr>
          <a:xfrm>
            <a:off x="4054231"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5 / 13</a:t>
            </a:r>
          </a:p>
        </p:txBody>
      </p:sp>
    </p:spTree>
    <p:extLst>
      <p:ext uri="{BB962C8B-B14F-4D97-AF65-F5344CB8AC3E}">
        <p14:creationId xmlns:p14="http://schemas.microsoft.com/office/powerpoint/2010/main" val="195727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8CA4810-9193-B055-B7A3-47A7573258EC}"/>
              </a:ext>
            </a:extLst>
          </p:cNvPr>
          <p:cNvPicPr>
            <a:picLocks noChangeAspect="1"/>
          </p:cNvPicPr>
          <p:nvPr/>
        </p:nvPicPr>
        <p:blipFill>
          <a:blip r:embed="rId2"/>
          <a:stretch>
            <a:fillRect/>
          </a:stretch>
        </p:blipFill>
        <p:spPr>
          <a:xfrm>
            <a:off x="195174" y="707510"/>
            <a:ext cx="5212567" cy="3944134"/>
          </a:xfrm>
          <a:prstGeom prst="rect">
            <a:avLst/>
          </a:prstGeom>
        </p:spPr>
      </p:pic>
      <p:sp>
        <p:nvSpPr>
          <p:cNvPr id="6" name="Rectangle: Rounded Corners 5">
            <a:extLst>
              <a:ext uri="{FF2B5EF4-FFF2-40B4-BE49-F238E27FC236}">
                <a16:creationId xmlns:a16="http://schemas.microsoft.com/office/drawing/2014/main" id="{CA7D52A7-0062-F7F2-2FBD-2CB9D3AFBC12}"/>
              </a:ext>
            </a:extLst>
          </p:cNvPr>
          <p:cNvSpPr/>
          <p:nvPr/>
        </p:nvSpPr>
        <p:spPr>
          <a:xfrm>
            <a:off x="2143432" y="2733575"/>
            <a:ext cx="766916" cy="1374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966DB8A-D6D4-3386-8D69-98878012DFEF}"/>
              </a:ext>
            </a:extLst>
          </p:cNvPr>
          <p:cNvSpPr txBox="1"/>
          <p:nvPr/>
        </p:nvSpPr>
        <p:spPr>
          <a:xfrm>
            <a:off x="2893043" y="2647652"/>
            <a:ext cx="2329117" cy="307777"/>
          </a:xfrm>
          <a:prstGeom prst="rect">
            <a:avLst/>
          </a:prstGeom>
          <a:noFill/>
        </p:spPr>
        <p:txBody>
          <a:bodyPr wrap="square" rtlCol="0">
            <a:spAutoFit/>
          </a:bodyPr>
          <a:lstStyle/>
          <a:p>
            <a:r>
              <a:rPr lang="en-US" sz="1400" dirty="0">
                <a:solidFill>
                  <a:srgbClr val="FF0000"/>
                </a:solidFill>
              </a:rPr>
              <a:t>Where it is installed</a:t>
            </a:r>
            <a:endParaRPr lang="en-GB" sz="1400" dirty="0">
              <a:solidFill>
                <a:srgbClr val="FF0000"/>
              </a:solidFill>
            </a:endParaRPr>
          </a:p>
        </p:txBody>
      </p:sp>
      <p:pic>
        <p:nvPicPr>
          <p:cNvPr id="9" name="Picture 8">
            <a:extLst>
              <a:ext uri="{FF2B5EF4-FFF2-40B4-BE49-F238E27FC236}">
                <a16:creationId xmlns:a16="http://schemas.microsoft.com/office/drawing/2014/main" id="{47FFEB40-FDEA-1249-CDF2-FE73B1628E18}"/>
              </a:ext>
            </a:extLst>
          </p:cNvPr>
          <p:cNvPicPr>
            <a:picLocks noChangeAspect="1"/>
          </p:cNvPicPr>
          <p:nvPr/>
        </p:nvPicPr>
        <p:blipFill rotWithShape="1">
          <a:blip r:embed="rId3"/>
          <a:srcRect l="5891"/>
          <a:stretch/>
        </p:blipFill>
        <p:spPr>
          <a:xfrm>
            <a:off x="5524900" y="625641"/>
            <a:ext cx="4033717" cy="4961823"/>
          </a:xfrm>
          <a:prstGeom prst="rect">
            <a:avLst/>
          </a:prstGeom>
        </p:spPr>
      </p:pic>
      <p:sp>
        <p:nvSpPr>
          <p:cNvPr id="10" name="Rectangle: Rounded Corners 9">
            <a:extLst>
              <a:ext uri="{FF2B5EF4-FFF2-40B4-BE49-F238E27FC236}">
                <a16:creationId xmlns:a16="http://schemas.microsoft.com/office/drawing/2014/main" id="{857F9F7D-D9D1-D7F5-274B-4449F515CEA1}"/>
              </a:ext>
            </a:extLst>
          </p:cNvPr>
          <p:cNvSpPr/>
          <p:nvPr/>
        </p:nvSpPr>
        <p:spPr>
          <a:xfrm>
            <a:off x="5512274" y="4639376"/>
            <a:ext cx="3554724" cy="51013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B236C8FB-C7E9-A0AE-39D5-C4BAF0BB2A8E}"/>
              </a:ext>
            </a:extLst>
          </p:cNvPr>
          <p:cNvSpPr txBox="1"/>
          <p:nvPr/>
        </p:nvSpPr>
        <p:spPr>
          <a:xfrm>
            <a:off x="6473641" y="4360949"/>
            <a:ext cx="2329117" cy="307777"/>
          </a:xfrm>
          <a:prstGeom prst="rect">
            <a:avLst/>
          </a:prstGeom>
          <a:noFill/>
        </p:spPr>
        <p:txBody>
          <a:bodyPr wrap="square" rtlCol="0">
            <a:spAutoFit/>
          </a:bodyPr>
          <a:lstStyle/>
          <a:p>
            <a:r>
              <a:rPr lang="en-US" sz="1400" dirty="0">
                <a:solidFill>
                  <a:srgbClr val="FF0000"/>
                </a:solidFill>
              </a:rPr>
              <a:t>Results of validation tests</a:t>
            </a:r>
            <a:endParaRPr lang="en-GB" sz="1400" dirty="0">
              <a:solidFill>
                <a:srgbClr val="FF0000"/>
              </a:solidFill>
            </a:endParaRPr>
          </a:p>
        </p:txBody>
      </p:sp>
      <p:sp>
        <p:nvSpPr>
          <p:cNvPr id="12" name="Title 1">
            <a:extLst>
              <a:ext uri="{FF2B5EF4-FFF2-40B4-BE49-F238E27FC236}">
                <a16:creationId xmlns:a16="http://schemas.microsoft.com/office/drawing/2014/main" id="{C4553917-04C2-A1B3-83F2-B93FDDDF79C0}"/>
              </a:ext>
            </a:extLst>
          </p:cNvPr>
          <p:cNvSpPr>
            <a:spLocks noGrp="1"/>
          </p:cNvSpPr>
          <p:nvPr>
            <p:ph type="title"/>
          </p:nvPr>
        </p:nvSpPr>
        <p:spPr>
          <a:xfrm>
            <a:off x="730250" y="0"/>
            <a:ext cx="11461750" cy="541338"/>
          </a:xfrm>
        </p:spPr>
        <p:txBody>
          <a:bodyPr>
            <a:normAutofit fontScale="90000"/>
          </a:bodyPr>
          <a:lstStyle/>
          <a:p>
            <a:r>
              <a:rPr lang="en-US" sz="4400" dirty="0"/>
              <a:t>Ex: Links between items and Infor EAM assets (II)</a:t>
            </a:r>
            <a:endParaRPr lang="en-GB" dirty="0"/>
          </a:p>
        </p:txBody>
      </p:sp>
      <p:sp>
        <p:nvSpPr>
          <p:cNvPr id="13" name="ProgressBar">
            <a:extLst>
              <a:ext uri="{FF2B5EF4-FFF2-40B4-BE49-F238E27FC236}">
                <a16:creationId xmlns:a16="http://schemas.microsoft.com/office/drawing/2014/main" id="{BD046222-0B37-8391-93C5-0B4020FDCB41}"/>
              </a:ext>
            </a:extLst>
          </p:cNvPr>
          <p:cNvSpPr/>
          <p:nvPr/>
        </p:nvSpPr>
        <p:spPr>
          <a:xfrm>
            <a:off x="0" y="6731000"/>
            <a:ext cx="12192000" cy="127000"/>
          </a:xfrm>
          <a:prstGeom prst="rect">
            <a:avLst/>
          </a:prstGeom>
          <a:gradFill flip="none" rotWithShape="1">
            <a:gsLst>
              <a:gs pos="46154">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lideID">
            <a:extLst>
              <a:ext uri="{FF2B5EF4-FFF2-40B4-BE49-F238E27FC236}">
                <a16:creationId xmlns:a16="http://schemas.microsoft.com/office/drawing/2014/main" id="{48929737-189F-9D0D-3FAC-3AC66725577C}"/>
              </a:ext>
            </a:extLst>
          </p:cNvPr>
          <p:cNvSpPr txBox="1"/>
          <p:nvPr/>
        </p:nvSpPr>
        <p:spPr>
          <a:xfrm>
            <a:off x="4992077"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6 / 13</a:t>
            </a:r>
          </a:p>
        </p:txBody>
      </p:sp>
    </p:spTree>
    <p:extLst>
      <p:ext uri="{BB962C8B-B14F-4D97-AF65-F5344CB8AC3E}">
        <p14:creationId xmlns:p14="http://schemas.microsoft.com/office/powerpoint/2010/main" val="1044477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F6118-E094-BC79-42CC-836EF975F19F}"/>
              </a:ext>
            </a:extLst>
          </p:cNvPr>
          <p:cNvSpPr>
            <a:spLocks noGrp="1"/>
          </p:cNvSpPr>
          <p:nvPr>
            <p:ph type="title"/>
          </p:nvPr>
        </p:nvSpPr>
        <p:spPr/>
        <p:txBody>
          <a:bodyPr>
            <a:normAutofit fontScale="90000"/>
          </a:bodyPr>
          <a:lstStyle/>
          <a:p>
            <a:r>
              <a:rPr lang="en-US" dirty="0"/>
              <a:t>Ex: Additional info thanks to layout links</a:t>
            </a:r>
            <a:endParaRPr lang="en-GB" dirty="0"/>
          </a:p>
        </p:txBody>
      </p:sp>
      <p:pic>
        <p:nvPicPr>
          <p:cNvPr id="5" name="Picture 4">
            <a:extLst>
              <a:ext uri="{FF2B5EF4-FFF2-40B4-BE49-F238E27FC236}">
                <a16:creationId xmlns:a16="http://schemas.microsoft.com/office/drawing/2014/main" id="{40B108FC-DD38-D417-7117-809671648764}"/>
              </a:ext>
            </a:extLst>
          </p:cNvPr>
          <p:cNvPicPr>
            <a:picLocks noChangeAspect="1"/>
          </p:cNvPicPr>
          <p:nvPr/>
        </p:nvPicPr>
        <p:blipFill>
          <a:blip r:embed="rId2"/>
          <a:stretch>
            <a:fillRect/>
          </a:stretch>
        </p:blipFill>
        <p:spPr>
          <a:xfrm>
            <a:off x="80492" y="606438"/>
            <a:ext cx="5560025" cy="3998220"/>
          </a:xfrm>
          <a:prstGeom prst="rect">
            <a:avLst/>
          </a:prstGeom>
        </p:spPr>
      </p:pic>
      <p:cxnSp>
        <p:nvCxnSpPr>
          <p:cNvPr id="8" name="Straight Arrow Connector 7">
            <a:extLst>
              <a:ext uri="{FF2B5EF4-FFF2-40B4-BE49-F238E27FC236}">
                <a16:creationId xmlns:a16="http://schemas.microsoft.com/office/drawing/2014/main" id="{A3B9CC40-8025-3006-76FC-46447219CF95}"/>
              </a:ext>
            </a:extLst>
          </p:cNvPr>
          <p:cNvCxnSpPr>
            <a:cxnSpLocks/>
          </p:cNvCxnSpPr>
          <p:nvPr/>
        </p:nvCxnSpPr>
        <p:spPr>
          <a:xfrm flipH="1">
            <a:off x="4324126" y="2759529"/>
            <a:ext cx="76424" cy="26942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D1DFC32-4A98-5C73-6709-6F96F0F63EB8}"/>
              </a:ext>
            </a:extLst>
          </p:cNvPr>
          <p:cNvSpPr txBox="1"/>
          <p:nvPr/>
        </p:nvSpPr>
        <p:spPr>
          <a:xfrm>
            <a:off x="4167312" y="1812117"/>
            <a:ext cx="1236195" cy="954107"/>
          </a:xfrm>
          <a:prstGeom prst="rect">
            <a:avLst/>
          </a:prstGeom>
          <a:noFill/>
        </p:spPr>
        <p:txBody>
          <a:bodyPr wrap="square" rtlCol="0">
            <a:spAutoFit/>
          </a:bodyPr>
          <a:lstStyle/>
          <a:p>
            <a:r>
              <a:rPr lang="en-US" sz="1400" dirty="0">
                <a:solidFill>
                  <a:srgbClr val="FF0000"/>
                </a:solidFill>
              </a:rPr>
              <a:t>Which tunnel card is connected to it, and where</a:t>
            </a:r>
            <a:endParaRPr lang="en-GB" sz="1400" dirty="0">
              <a:solidFill>
                <a:srgbClr val="FF0000"/>
              </a:solidFill>
            </a:endParaRPr>
          </a:p>
        </p:txBody>
      </p:sp>
      <p:cxnSp>
        <p:nvCxnSpPr>
          <p:cNvPr id="14" name="Straight Arrow Connector 13">
            <a:extLst>
              <a:ext uri="{FF2B5EF4-FFF2-40B4-BE49-F238E27FC236}">
                <a16:creationId xmlns:a16="http://schemas.microsoft.com/office/drawing/2014/main" id="{CAE15125-2886-C1C2-9331-5E806BFDC731}"/>
              </a:ext>
            </a:extLst>
          </p:cNvPr>
          <p:cNvCxnSpPr>
            <a:cxnSpLocks/>
          </p:cNvCxnSpPr>
          <p:nvPr/>
        </p:nvCxnSpPr>
        <p:spPr>
          <a:xfrm>
            <a:off x="2261507" y="3616779"/>
            <a:ext cx="57150" cy="28575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C6C8853-A2FB-43BF-2E55-549828C4303B}"/>
              </a:ext>
            </a:extLst>
          </p:cNvPr>
          <p:cNvSpPr txBox="1"/>
          <p:nvPr/>
        </p:nvSpPr>
        <p:spPr>
          <a:xfrm>
            <a:off x="1775177" y="2702377"/>
            <a:ext cx="1236195" cy="954107"/>
          </a:xfrm>
          <a:prstGeom prst="rect">
            <a:avLst/>
          </a:prstGeom>
          <a:noFill/>
        </p:spPr>
        <p:txBody>
          <a:bodyPr wrap="square" rtlCol="0">
            <a:spAutoFit/>
          </a:bodyPr>
          <a:lstStyle/>
          <a:p>
            <a:r>
              <a:rPr lang="en-US" sz="1400" dirty="0">
                <a:solidFill>
                  <a:srgbClr val="FF0000"/>
                </a:solidFill>
              </a:rPr>
              <a:t>Which surface  card is connected to it, and where</a:t>
            </a:r>
            <a:endParaRPr lang="en-GB" sz="1400" dirty="0">
              <a:solidFill>
                <a:srgbClr val="FF0000"/>
              </a:solidFill>
            </a:endParaRPr>
          </a:p>
        </p:txBody>
      </p:sp>
      <p:cxnSp>
        <p:nvCxnSpPr>
          <p:cNvPr id="18" name="Straight Arrow Connector 17">
            <a:extLst>
              <a:ext uri="{FF2B5EF4-FFF2-40B4-BE49-F238E27FC236}">
                <a16:creationId xmlns:a16="http://schemas.microsoft.com/office/drawing/2014/main" id="{5810BB34-4348-2F1A-A248-F974ED18C800}"/>
              </a:ext>
            </a:extLst>
          </p:cNvPr>
          <p:cNvCxnSpPr>
            <a:cxnSpLocks/>
            <a:stCxn id="19" idx="1"/>
          </p:cNvCxnSpPr>
          <p:nvPr/>
        </p:nvCxnSpPr>
        <p:spPr>
          <a:xfrm flipH="1" flipV="1">
            <a:off x="3388183" y="4113213"/>
            <a:ext cx="760414" cy="16363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427E7B1-3131-81F4-8400-339E42FA5011}"/>
              </a:ext>
            </a:extLst>
          </p:cNvPr>
          <p:cNvSpPr txBox="1"/>
          <p:nvPr/>
        </p:nvSpPr>
        <p:spPr>
          <a:xfrm>
            <a:off x="4148597" y="4015241"/>
            <a:ext cx="1345973" cy="523220"/>
          </a:xfrm>
          <a:prstGeom prst="rect">
            <a:avLst/>
          </a:prstGeom>
          <a:noFill/>
        </p:spPr>
        <p:txBody>
          <a:bodyPr wrap="square" rtlCol="0">
            <a:spAutoFit/>
          </a:bodyPr>
          <a:lstStyle/>
          <a:p>
            <a:r>
              <a:rPr lang="en-US" sz="1400" dirty="0">
                <a:solidFill>
                  <a:srgbClr val="FF0000"/>
                </a:solidFill>
              </a:rPr>
              <a:t>Surface optical connector</a:t>
            </a:r>
            <a:endParaRPr lang="en-GB" sz="1400" dirty="0">
              <a:solidFill>
                <a:srgbClr val="FF0000"/>
              </a:solidFill>
            </a:endParaRPr>
          </a:p>
        </p:txBody>
      </p:sp>
      <p:pic>
        <p:nvPicPr>
          <p:cNvPr id="25" name="Picture 24">
            <a:extLst>
              <a:ext uri="{FF2B5EF4-FFF2-40B4-BE49-F238E27FC236}">
                <a16:creationId xmlns:a16="http://schemas.microsoft.com/office/drawing/2014/main" id="{CC12BF15-D161-8C73-B95A-D9E6AAA1F374}"/>
              </a:ext>
            </a:extLst>
          </p:cNvPr>
          <p:cNvPicPr>
            <a:picLocks noChangeAspect="1"/>
          </p:cNvPicPr>
          <p:nvPr/>
        </p:nvPicPr>
        <p:blipFill>
          <a:blip r:embed="rId3"/>
          <a:stretch>
            <a:fillRect/>
          </a:stretch>
        </p:blipFill>
        <p:spPr>
          <a:xfrm>
            <a:off x="5744940" y="1583870"/>
            <a:ext cx="2533650" cy="4089194"/>
          </a:xfrm>
          <a:prstGeom prst="rect">
            <a:avLst/>
          </a:prstGeom>
        </p:spPr>
      </p:pic>
      <p:sp>
        <p:nvSpPr>
          <p:cNvPr id="26" name="Rectangle: Rounded Corners 25">
            <a:extLst>
              <a:ext uri="{FF2B5EF4-FFF2-40B4-BE49-F238E27FC236}">
                <a16:creationId xmlns:a16="http://schemas.microsoft.com/office/drawing/2014/main" id="{DB1FB1D3-E44F-FE8C-2570-822AB42CB915}"/>
              </a:ext>
            </a:extLst>
          </p:cNvPr>
          <p:cNvSpPr/>
          <p:nvPr/>
        </p:nvSpPr>
        <p:spPr>
          <a:xfrm>
            <a:off x="5802090" y="5347604"/>
            <a:ext cx="1186543" cy="1203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Shape 26">
            <a:extLst>
              <a:ext uri="{FF2B5EF4-FFF2-40B4-BE49-F238E27FC236}">
                <a16:creationId xmlns:a16="http://schemas.microsoft.com/office/drawing/2014/main" id="{0B8050C0-A4D5-F6A2-56C0-8ACFCA10E70F}"/>
              </a:ext>
            </a:extLst>
          </p:cNvPr>
          <p:cNvSpPr/>
          <p:nvPr/>
        </p:nvSpPr>
        <p:spPr>
          <a:xfrm>
            <a:off x="2355343" y="4091927"/>
            <a:ext cx="3351494" cy="1085850"/>
          </a:xfrm>
          <a:custGeom>
            <a:avLst/>
            <a:gdLst>
              <a:gd name="connsiteX0" fmla="*/ 0 w 3494314"/>
              <a:gd name="connsiteY0" fmla="*/ 0 h 1755322"/>
              <a:gd name="connsiteX1" fmla="*/ 3494314 w 3494314"/>
              <a:gd name="connsiteY1" fmla="*/ 1755322 h 1755322"/>
              <a:gd name="connsiteX2" fmla="*/ 3494314 w 3494314"/>
              <a:gd name="connsiteY2" fmla="*/ 1747157 h 1755322"/>
              <a:gd name="connsiteX0" fmla="*/ 0 w 3494314"/>
              <a:gd name="connsiteY0" fmla="*/ 0 h 1755322"/>
              <a:gd name="connsiteX1" fmla="*/ 1755321 w 3494314"/>
              <a:gd name="connsiteY1" fmla="*/ 889907 h 1755322"/>
              <a:gd name="connsiteX2" fmla="*/ 3494314 w 3494314"/>
              <a:gd name="connsiteY2" fmla="*/ 1755322 h 1755322"/>
              <a:gd name="connsiteX3" fmla="*/ 3494314 w 3494314"/>
              <a:gd name="connsiteY3" fmla="*/ 1747157 h 1755322"/>
              <a:gd name="connsiteX0" fmla="*/ 0 w 3494314"/>
              <a:gd name="connsiteY0" fmla="*/ 0 h 1755322"/>
              <a:gd name="connsiteX1" fmla="*/ 1755321 w 3494314"/>
              <a:gd name="connsiteY1" fmla="*/ 889907 h 1755322"/>
              <a:gd name="connsiteX2" fmla="*/ 3494314 w 3494314"/>
              <a:gd name="connsiteY2" fmla="*/ 1755322 h 1755322"/>
              <a:gd name="connsiteX3" fmla="*/ 3494314 w 3494314"/>
              <a:gd name="connsiteY3" fmla="*/ 1747157 h 1755322"/>
              <a:gd name="connsiteX0" fmla="*/ 0 w 3494314"/>
              <a:gd name="connsiteY0" fmla="*/ 0 h 1755322"/>
              <a:gd name="connsiteX1" fmla="*/ 1306285 w 3494314"/>
              <a:gd name="connsiteY1" fmla="*/ 1281793 h 1755322"/>
              <a:gd name="connsiteX2" fmla="*/ 3494314 w 3494314"/>
              <a:gd name="connsiteY2" fmla="*/ 1755322 h 1755322"/>
              <a:gd name="connsiteX3" fmla="*/ 3494314 w 3494314"/>
              <a:gd name="connsiteY3" fmla="*/ 1747157 h 1755322"/>
            </a:gdLst>
            <a:ahLst/>
            <a:cxnLst>
              <a:cxn ang="0">
                <a:pos x="connsiteX0" y="connsiteY0"/>
              </a:cxn>
              <a:cxn ang="0">
                <a:pos x="connsiteX1" y="connsiteY1"/>
              </a:cxn>
              <a:cxn ang="0">
                <a:pos x="connsiteX2" y="connsiteY2"/>
              </a:cxn>
              <a:cxn ang="0">
                <a:pos x="connsiteX3" y="connsiteY3"/>
              </a:cxn>
            </a:cxnLst>
            <a:rect l="l" t="t" r="r" b="b"/>
            <a:pathLst>
              <a:path w="3494314" h="1755322">
                <a:moveTo>
                  <a:pt x="0" y="0"/>
                </a:moveTo>
                <a:lnTo>
                  <a:pt x="1306285" y="1281793"/>
                </a:lnTo>
                <a:lnTo>
                  <a:pt x="3494314" y="1755322"/>
                </a:lnTo>
                <a:lnTo>
                  <a:pt x="3494314" y="1747157"/>
                </a:lnTo>
              </a:path>
            </a:pathLst>
          </a:custGeom>
          <a:noFill/>
          <a:ln w="3175">
            <a:solidFill>
              <a:srgbClr val="FF0000"/>
            </a:solidFill>
            <a:prstDash val="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DC1D64AD-45EC-6D0E-5A01-77DB8EA18561}"/>
              </a:ext>
            </a:extLst>
          </p:cNvPr>
          <p:cNvSpPr txBox="1"/>
          <p:nvPr/>
        </p:nvSpPr>
        <p:spPr>
          <a:xfrm>
            <a:off x="6485970" y="5412916"/>
            <a:ext cx="1645663" cy="738664"/>
          </a:xfrm>
          <a:prstGeom prst="rect">
            <a:avLst/>
          </a:prstGeom>
          <a:noFill/>
        </p:spPr>
        <p:txBody>
          <a:bodyPr wrap="square" rtlCol="0">
            <a:spAutoFit/>
          </a:bodyPr>
          <a:lstStyle/>
          <a:p>
            <a:r>
              <a:rPr lang="en-US" sz="1400" dirty="0">
                <a:solidFill>
                  <a:srgbClr val="FF0000"/>
                </a:solidFill>
              </a:rPr>
              <a:t>Schematics and PCB layout of the electronic card !</a:t>
            </a:r>
            <a:endParaRPr lang="en-GB" sz="1400" dirty="0">
              <a:solidFill>
                <a:srgbClr val="FF0000"/>
              </a:solidFill>
            </a:endParaRPr>
          </a:p>
        </p:txBody>
      </p:sp>
      <p:sp>
        <p:nvSpPr>
          <p:cNvPr id="29" name="Rectangle: Rounded Corners 28">
            <a:extLst>
              <a:ext uri="{FF2B5EF4-FFF2-40B4-BE49-F238E27FC236}">
                <a16:creationId xmlns:a16="http://schemas.microsoft.com/office/drawing/2014/main" id="{F6EE82F6-49BF-BFCA-221C-60F0489AC2DB}"/>
              </a:ext>
            </a:extLst>
          </p:cNvPr>
          <p:cNvSpPr/>
          <p:nvPr/>
        </p:nvSpPr>
        <p:spPr>
          <a:xfrm>
            <a:off x="5793926" y="5029199"/>
            <a:ext cx="1513114" cy="128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F8022CED-22C8-129C-45BD-3A3F0C6BC8D1}"/>
              </a:ext>
            </a:extLst>
          </p:cNvPr>
          <p:cNvSpPr txBox="1"/>
          <p:nvPr/>
        </p:nvSpPr>
        <p:spPr>
          <a:xfrm>
            <a:off x="7253412" y="4833252"/>
            <a:ext cx="3498958" cy="523220"/>
          </a:xfrm>
          <a:prstGeom prst="rect">
            <a:avLst/>
          </a:prstGeom>
          <a:noFill/>
        </p:spPr>
        <p:txBody>
          <a:bodyPr wrap="square" rtlCol="0">
            <a:spAutoFit/>
          </a:bodyPr>
          <a:lstStyle/>
          <a:p>
            <a:r>
              <a:rPr lang="en-US" sz="1400" dirty="0">
                <a:solidFill>
                  <a:srgbClr val="FF0000"/>
                </a:solidFill>
              </a:rPr>
              <a:t>Card serial number with eventual validation tests or cal. procedures</a:t>
            </a:r>
            <a:endParaRPr lang="en-GB" sz="1400" dirty="0">
              <a:solidFill>
                <a:srgbClr val="FF0000"/>
              </a:solidFill>
            </a:endParaRPr>
          </a:p>
        </p:txBody>
      </p:sp>
      <p:sp>
        <p:nvSpPr>
          <p:cNvPr id="31" name="Rectangle: Rounded Corners 30">
            <a:extLst>
              <a:ext uri="{FF2B5EF4-FFF2-40B4-BE49-F238E27FC236}">
                <a16:creationId xmlns:a16="http://schemas.microsoft.com/office/drawing/2014/main" id="{DC745ECF-AFAF-860D-F413-43854E0AF49C}"/>
              </a:ext>
            </a:extLst>
          </p:cNvPr>
          <p:cNvSpPr/>
          <p:nvPr/>
        </p:nvSpPr>
        <p:spPr>
          <a:xfrm>
            <a:off x="6202140" y="2490104"/>
            <a:ext cx="1186543" cy="1203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F48889F9-F992-DAC8-E395-823659D72ED4}"/>
              </a:ext>
            </a:extLst>
          </p:cNvPr>
          <p:cNvSpPr txBox="1"/>
          <p:nvPr/>
        </p:nvSpPr>
        <p:spPr>
          <a:xfrm>
            <a:off x="8314771" y="2690336"/>
            <a:ext cx="1645663" cy="738664"/>
          </a:xfrm>
          <a:prstGeom prst="rect">
            <a:avLst/>
          </a:prstGeom>
          <a:noFill/>
        </p:spPr>
        <p:txBody>
          <a:bodyPr wrap="square" rtlCol="0">
            <a:spAutoFit/>
          </a:bodyPr>
          <a:lstStyle/>
          <a:p>
            <a:r>
              <a:rPr lang="en-US" sz="1400" dirty="0">
                <a:solidFill>
                  <a:srgbClr val="FF0000"/>
                </a:solidFill>
              </a:rPr>
              <a:t>Additional links to CCDE and network database</a:t>
            </a:r>
            <a:endParaRPr lang="en-GB" sz="1400" dirty="0">
              <a:solidFill>
                <a:srgbClr val="FF0000"/>
              </a:solidFill>
            </a:endParaRPr>
          </a:p>
        </p:txBody>
      </p:sp>
      <p:pic>
        <p:nvPicPr>
          <p:cNvPr id="38" name="Picture 37">
            <a:extLst>
              <a:ext uri="{FF2B5EF4-FFF2-40B4-BE49-F238E27FC236}">
                <a16:creationId xmlns:a16="http://schemas.microsoft.com/office/drawing/2014/main" id="{95FC11DC-5E95-416D-E37F-7CE9C3F72AAB}"/>
              </a:ext>
            </a:extLst>
          </p:cNvPr>
          <p:cNvPicPr>
            <a:picLocks noChangeAspect="1"/>
          </p:cNvPicPr>
          <p:nvPr/>
        </p:nvPicPr>
        <p:blipFill>
          <a:blip r:embed="rId4"/>
          <a:stretch>
            <a:fillRect/>
          </a:stretch>
        </p:blipFill>
        <p:spPr>
          <a:xfrm>
            <a:off x="8045302" y="642031"/>
            <a:ext cx="3991581" cy="1921555"/>
          </a:xfrm>
          <a:prstGeom prst="rect">
            <a:avLst/>
          </a:prstGeom>
        </p:spPr>
      </p:pic>
      <p:sp>
        <p:nvSpPr>
          <p:cNvPr id="32" name="TextBox 31">
            <a:extLst>
              <a:ext uri="{FF2B5EF4-FFF2-40B4-BE49-F238E27FC236}">
                <a16:creationId xmlns:a16="http://schemas.microsoft.com/office/drawing/2014/main" id="{C5E1B6CD-7838-3C19-B296-11D73B7DAAF5}"/>
              </a:ext>
            </a:extLst>
          </p:cNvPr>
          <p:cNvSpPr txBox="1"/>
          <p:nvPr/>
        </p:nvSpPr>
        <p:spPr>
          <a:xfrm>
            <a:off x="6567613" y="2563580"/>
            <a:ext cx="1645663" cy="523220"/>
          </a:xfrm>
          <a:prstGeom prst="rect">
            <a:avLst/>
          </a:prstGeom>
          <a:noFill/>
        </p:spPr>
        <p:txBody>
          <a:bodyPr wrap="square" rtlCol="0">
            <a:spAutoFit/>
          </a:bodyPr>
          <a:lstStyle/>
          <a:p>
            <a:r>
              <a:rPr lang="en-US" sz="1400" dirty="0">
                <a:solidFill>
                  <a:srgbClr val="FF0000"/>
                </a:solidFill>
              </a:rPr>
              <a:t>Surface crate where it is installed</a:t>
            </a:r>
            <a:endParaRPr lang="en-GB" sz="1400" dirty="0">
              <a:solidFill>
                <a:srgbClr val="FF0000"/>
              </a:solidFill>
            </a:endParaRPr>
          </a:p>
        </p:txBody>
      </p:sp>
      <p:cxnSp>
        <p:nvCxnSpPr>
          <p:cNvPr id="34" name="Straight Arrow Connector 33">
            <a:extLst>
              <a:ext uri="{FF2B5EF4-FFF2-40B4-BE49-F238E27FC236}">
                <a16:creationId xmlns:a16="http://schemas.microsoft.com/office/drawing/2014/main" id="{51AE0819-741E-60EA-755D-59FD3B47F97D}"/>
              </a:ext>
            </a:extLst>
          </p:cNvPr>
          <p:cNvCxnSpPr>
            <a:cxnSpLocks/>
          </p:cNvCxnSpPr>
          <p:nvPr/>
        </p:nvCxnSpPr>
        <p:spPr>
          <a:xfrm>
            <a:off x="7698925" y="2947306"/>
            <a:ext cx="620486" cy="0"/>
          </a:xfrm>
          <a:prstGeom prst="straightConnector1">
            <a:avLst/>
          </a:prstGeom>
          <a:noFill/>
          <a:ln w="3175">
            <a:solidFill>
              <a:srgbClr val="FF0000"/>
            </a:solidFill>
            <a:prstDash val="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43" name="Straight Arrow Connector 42">
            <a:extLst>
              <a:ext uri="{FF2B5EF4-FFF2-40B4-BE49-F238E27FC236}">
                <a16:creationId xmlns:a16="http://schemas.microsoft.com/office/drawing/2014/main" id="{E717A6FB-23EB-405B-0473-47453CBB0109}"/>
              </a:ext>
            </a:extLst>
          </p:cNvPr>
          <p:cNvCxnSpPr>
            <a:cxnSpLocks/>
          </p:cNvCxnSpPr>
          <p:nvPr/>
        </p:nvCxnSpPr>
        <p:spPr>
          <a:xfrm flipV="1">
            <a:off x="8760282" y="2204357"/>
            <a:ext cx="81639" cy="489856"/>
          </a:xfrm>
          <a:prstGeom prst="straightConnector1">
            <a:avLst/>
          </a:prstGeom>
          <a:noFill/>
          <a:ln w="3175">
            <a:solidFill>
              <a:srgbClr val="FF0000"/>
            </a:solidFill>
            <a:prstDash val="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45" name="ProgressBar">
            <a:extLst>
              <a:ext uri="{FF2B5EF4-FFF2-40B4-BE49-F238E27FC236}">
                <a16:creationId xmlns:a16="http://schemas.microsoft.com/office/drawing/2014/main" id="{5C7B1102-426A-5445-4A3C-5F3049A8C0A2}"/>
              </a:ext>
            </a:extLst>
          </p:cNvPr>
          <p:cNvSpPr/>
          <p:nvPr/>
        </p:nvSpPr>
        <p:spPr>
          <a:xfrm>
            <a:off x="0" y="6731000"/>
            <a:ext cx="12192000" cy="127000"/>
          </a:xfrm>
          <a:prstGeom prst="rect">
            <a:avLst/>
          </a:prstGeom>
          <a:gradFill flip="none" rotWithShape="1">
            <a:gsLst>
              <a:gs pos="53846">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SlideID">
            <a:extLst>
              <a:ext uri="{FF2B5EF4-FFF2-40B4-BE49-F238E27FC236}">
                <a16:creationId xmlns:a16="http://schemas.microsoft.com/office/drawing/2014/main" id="{86357565-5690-DE9D-0D88-E45EECF5934A}"/>
              </a:ext>
            </a:extLst>
          </p:cNvPr>
          <p:cNvSpPr txBox="1"/>
          <p:nvPr/>
        </p:nvSpPr>
        <p:spPr>
          <a:xfrm>
            <a:off x="5929923"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7 / 13</a:t>
            </a:r>
          </a:p>
        </p:txBody>
      </p:sp>
    </p:spTree>
    <p:extLst>
      <p:ext uri="{BB962C8B-B14F-4D97-AF65-F5344CB8AC3E}">
        <p14:creationId xmlns:p14="http://schemas.microsoft.com/office/powerpoint/2010/main" val="2965854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79CC9-5BA3-E898-B30B-8847A08D36FD}"/>
              </a:ext>
            </a:extLst>
          </p:cNvPr>
          <p:cNvSpPr>
            <a:spLocks noGrp="1"/>
          </p:cNvSpPr>
          <p:nvPr>
            <p:ph type="title"/>
          </p:nvPr>
        </p:nvSpPr>
        <p:spPr/>
        <p:txBody>
          <a:bodyPr>
            <a:normAutofit fontScale="90000"/>
          </a:bodyPr>
          <a:lstStyle/>
          <a:p>
            <a:r>
              <a:rPr lang="en-US" dirty="0"/>
              <a:t>Information structure</a:t>
            </a:r>
            <a:endParaRPr lang="en-GB" dirty="0"/>
          </a:p>
        </p:txBody>
      </p:sp>
      <p:sp>
        <p:nvSpPr>
          <p:cNvPr id="3" name="Content Placeholder 2">
            <a:extLst>
              <a:ext uri="{FF2B5EF4-FFF2-40B4-BE49-F238E27FC236}">
                <a16:creationId xmlns:a16="http://schemas.microsoft.com/office/drawing/2014/main" id="{D275430A-8F1D-E484-1F2B-FFD8E63E70DB}"/>
              </a:ext>
            </a:extLst>
          </p:cNvPr>
          <p:cNvSpPr>
            <a:spLocks noGrp="1"/>
          </p:cNvSpPr>
          <p:nvPr>
            <p:ph idx="1"/>
          </p:nvPr>
        </p:nvSpPr>
        <p:spPr>
          <a:xfrm>
            <a:off x="441252" y="933352"/>
            <a:ext cx="5073723" cy="809723"/>
          </a:xfrm>
        </p:spPr>
        <p:txBody>
          <a:bodyPr>
            <a:normAutofit/>
          </a:bodyPr>
          <a:lstStyle/>
          <a:p>
            <a:pPr marL="0" indent="0">
              <a:buNone/>
            </a:pPr>
            <a:r>
              <a:rPr lang="en-US" sz="1800" dirty="0"/>
              <a:t>Because of Windows(/Linux) habitudes, we tend to organize information using a tree structure. </a:t>
            </a:r>
          </a:p>
          <a:p>
            <a:pPr marL="0" indent="0">
              <a:buNone/>
            </a:pPr>
            <a:endParaRPr lang="en-GB" sz="1800" dirty="0"/>
          </a:p>
        </p:txBody>
      </p:sp>
      <p:sp>
        <p:nvSpPr>
          <p:cNvPr id="4" name="Rectangle 3">
            <a:extLst>
              <a:ext uri="{FF2B5EF4-FFF2-40B4-BE49-F238E27FC236}">
                <a16:creationId xmlns:a16="http://schemas.microsoft.com/office/drawing/2014/main" id="{93AF2391-8AB9-FDC5-3079-1FC366746862}"/>
              </a:ext>
            </a:extLst>
          </p:cNvPr>
          <p:cNvSpPr/>
          <p:nvPr/>
        </p:nvSpPr>
        <p:spPr>
          <a:xfrm>
            <a:off x="971551" y="2085975"/>
            <a:ext cx="1123950" cy="333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Topic 1</a:t>
            </a:r>
            <a:endParaRPr lang="en-GB" sz="1500" dirty="0"/>
          </a:p>
        </p:txBody>
      </p:sp>
      <p:sp>
        <p:nvSpPr>
          <p:cNvPr id="5" name="Rectangle 4">
            <a:extLst>
              <a:ext uri="{FF2B5EF4-FFF2-40B4-BE49-F238E27FC236}">
                <a16:creationId xmlns:a16="http://schemas.microsoft.com/office/drawing/2014/main" id="{5C9AFCEB-F487-6A86-7DC3-69FE5F1D38EC}"/>
              </a:ext>
            </a:extLst>
          </p:cNvPr>
          <p:cNvSpPr/>
          <p:nvPr/>
        </p:nvSpPr>
        <p:spPr>
          <a:xfrm>
            <a:off x="2286001" y="2085975"/>
            <a:ext cx="1123950" cy="333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Topic 2</a:t>
            </a:r>
            <a:endParaRPr lang="en-GB" sz="1500" dirty="0"/>
          </a:p>
        </p:txBody>
      </p:sp>
      <p:sp>
        <p:nvSpPr>
          <p:cNvPr id="6" name="Rectangle 5">
            <a:extLst>
              <a:ext uri="{FF2B5EF4-FFF2-40B4-BE49-F238E27FC236}">
                <a16:creationId xmlns:a16="http://schemas.microsoft.com/office/drawing/2014/main" id="{C19B8AF0-F6CC-41AA-C2C7-204BBA6B5569}"/>
              </a:ext>
            </a:extLst>
          </p:cNvPr>
          <p:cNvSpPr/>
          <p:nvPr/>
        </p:nvSpPr>
        <p:spPr>
          <a:xfrm>
            <a:off x="3571876" y="2085975"/>
            <a:ext cx="1123950" cy="333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Topic 3</a:t>
            </a:r>
            <a:endParaRPr lang="en-GB" sz="1500" dirty="0"/>
          </a:p>
        </p:txBody>
      </p:sp>
      <p:sp>
        <p:nvSpPr>
          <p:cNvPr id="7" name="Rectangle 6">
            <a:extLst>
              <a:ext uri="{FF2B5EF4-FFF2-40B4-BE49-F238E27FC236}">
                <a16:creationId xmlns:a16="http://schemas.microsoft.com/office/drawing/2014/main" id="{BDB82FE5-F314-008B-D18A-1379936EDEA0}"/>
              </a:ext>
            </a:extLst>
          </p:cNvPr>
          <p:cNvSpPr/>
          <p:nvPr/>
        </p:nvSpPr>
        <p:spPr>
          <a:xfrm>
            <a:off x="544513" y="2905125"/>
            <a:ext cx="972000" cy="542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Sub-topic 1.1</a:t>
            </a:r>
            <a:endParaRPr lang="en-GB" sz="1500" dirty="0"/>
          </a:p>
        </p:txBody>
      </p:sp>
      <p:sp>
        <p:nvSpPr>
          <p:cNvPr id="10" name="Rectangle 9">
            <a:extLst>
              <a:ext uri="{FF2B5EF4-FFF2-40B4-BE49-F238E27FC236}">
                <a16:creationId xmlns:a16="http://schemas.microsoft.com/office/drawing/2014/main" id="{AA532BBE-3A78-2918-84C0-2D80F763AE0B}"/>
              </a:ext>
            </a:extLst>
          </p:cNvPr>
          <p:cNvSpPr/>
          <p:nvPr/>
        </p:nvSpPr>
        <p:spPr>
          <a:xfrm>
            <a:off x="1763713" y="2905125"/>
            <a:ext cx="972000" cy="542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Sub-topic 2.1</a:t>
            </a:r>
            <a:endParaRPr lang="en-GB" sz="1500" dirty="0"/>
          </a:p>
        </p:txBody>
      </p:sp>
      <p:sp>
        <p:nvSpPr>
          <p:cNvPr id="11" name="Rectangle 10">
            <a:extLst>
              <a:ext uri="{FF2B5EF4-FFF2-40B4-BE49-F238E27FC236}">
                <a16:creationId xmlns:a16="http://schemas.microsoft.com/office/drawing/2014/main" id="{AA54153E-DA33-6F09-D67C-2341336601A8}"/>
              </a:ext>
            </a:extLst>
          </p:cNvPr>
          <p:cNvSpPr/>
          <p:nvPr/>
        </p:nvSpPr>
        <p:spPr>
          <a:xfrm>
            <a:off x="2820988" y="2905125"/>
            <a:ext cx="972000" cy="542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Sub-topic 2.2</a:t>
            </a:r>
            <a:endParaRPr lang="en-GB" sz="1500" dirty="0"/>
          </a:p>
        </p:txBody>
      </p:sp>
      <p:sp>
        <p:nvSpPr>
          <p:cNvPr id="12" name="Rectangle 11">
            <a:extLst>
              <a:ext uri="{FF2B5EF4-FFF2-40B4-BE49-F238E27FC236}">
                <a16:creationId xmlns:a16="http://schemas.microsoft.com/office/drawing/2014/main" id="{13BCE64A-6EBB-513B-6E87-379C6CACAFEA}"/>
              </a:ext>
            </a:extLst>
          </p:cNvPr>
          <p:cNvSpPr/>
          <p:nvPr/>
        </p:nvSpPr>
        <p:spPr>
          <a:xfrm>
            <a:off x="2668588" y="3971925"/>
            <a:ext cx="972000" cy="542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Sub-topic 3.1</a:t>
            </a:r>
            <a:endParaRPr lang="en-GB" sz="1500" dirty="0"/>
          </a:p>
        </p:txBody>
      </p:sp>
      <p:sp>
        <p:nvSpPr>
          <p:cNvPr id="13" name="Rectangle 12">
            <a:extLst>
              <a:ext uri="{FF2B5EF4-FFF2-40B4-BE49-F238E27FC236}">
                <a16:creationId xmlns:a16="http://schemas.microsoft.com/office/drawing/2014/main" id="{DCB6865C-6942-8F7C-E850-089272E61655}"/>
              </a:ext>
            </a:extLst>
          </p:cNvPr>
          <p:cNvSpPr/>
          <p:nvPr/>
        </p:nvSpPr>
        <p:spPr>
          <a:xfrm>
            <a:off x="3878263" y="3971925"/>
            <a:ext cx="972000" cy="542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Sub-topic 3.2</a:t>
            </a:r>
            <a:endParaRPr lang="en-GB" sz="1500" dirty="0"/>
          </a:p>
        </p:txBody>
      </p:sp>
      <p:sp>
        <p:nvSpPr>
          <p:cNvPr id="14" name="Rectangle 13">
            <a:extLst>
              <a:ext uri="{FF2B5EF4-FFF2-40B4-BE49-F238E27FC236}">
                <a16:creationId xmlns:a16="http://schemas.microsoft.com/office/drawing/2014/main" id="{EF2C5E5D-3476-8F52-532E-271CB65B2909}"/>
              </a:ext>
            </a:extLst>
          </p:cNvPr>
          <p:cNvSpPr/>
          <p:nvPr/>
        </p:nvSpPr>
        <p:spPr>
          <a:xfrm>
            <a:off x="5078413" y="3971925"/>
            <a:ext cx="972000" cy="542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Sub-topic 3.2</a:t>
            </a:r>
            <a:endParaRPr lang="en-GB" sz="1500" dirty="0"/>
          </a:p>
        </p:txBody>
      </p:sp>
      <p:cxnSp>
        <p:nvCxnSpPr>
          <p:cNvPr id="16" name="Connector: Elbow 15">
            <a:extLst>
              <a:ext uri="{FF2B5EF4-FFF2-40B4-BE49-F238E27FC236}">
                <a16:creationId xmlns:a16="http://schemas.microsoft.com/office/drawing/2014/main" id="{33B93035-B150-85E3-4103-BA8E5E7B9EB4}"/>
              </a:ext>
            </a:extLst>
          </p:cNvPr>
          <p:cNvCxnSpPr>
            <a:stCxn id="5" idx="2"/>
            <a:endCxn id="10" idx="0"/>
          </p:cNvCxnSpPr>
          <p:nvPr/>
        </p:nvCxnSpPr>
        <p:spPr>
          <a:xfrm rot="5400000">
            <a:off x="2305958" y="2363106"/>
            <a:ext cx="485775" cy="59826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9EEB6C53-B469-A804-A7A7-63D6C59C5683}"/>
              </a:ext>
            </a:extLst>
          </p:cNvPr>
          <p:cNvCxnSpPr>
            <a:stCxn id="5" idx="2"/>
            <a:endCxn id="11" idx="0"/>
          </p:cNvCxnSpPr>
          <p:nvPr/>
        </p:nvCxnSpPr>
        <p:spPr>
          <a:xfrm rot="16200000" flipH="1">
            <a:off x="2834595" y="2432731"/>
            <a:ext cx="485775" cy="4590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573A5202-9D4B-0FD8-75A8-D42C80596C71}"/>
              </a:ext>
            </a:extLst>
          </p:cNvPr>
          <p:cNvCxnSpPr>
            <a:stCxn id="4" idx="2"/>
            <a:endCxn id="7" idx="0"/>
          </p:cNvCxnSpPr>
          <p:nvPr/>
        </p:nvCxnSpPr>
        <p:spPr>
          <a:xfrm rot="5400000">
            <a:off x="1039133" y="2410731"/>
            <a:ext cx="485775" cy="50301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1AB68F68-54D2-2A83-0941-2DB3D6971846}"/>
              </a:ext>
            </a:extLst>
          </p:cNvPr>
          <p:cNvCxnSpPr>
            <a:stCxn id="6" idx="2"/>
            <a:endCxn id="13" idx="0"/>
          </p:cNvCxnSpPr>
          <p:nvPr/>
        </p:nvCxnSpPr>
        <p:spPr>
          <a:xfrm rot="16200000" flipH="1">
            <a:off x="3472770" y="3080431"/>
            <a:ext cx="1552575" cy="230412"/>
          </a:xfrm>
          <a:prstGeom prst="bentConnector3">
            <a:avLst>
              <a:gd name="adj1" fmla="val 7515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67C04E69-22C4-D32D-26C0-5C3090F96E15}"/>
              </a:ext>
            </a:extLst>
          </p:cNvPr>
          <p:cNvCxnSpPr>
            <a:stCxn id="6" idx="2"/>
            <a:endCxn id="12" idx="0"/>
          </p:cNvCxnSpPr>
          <p:nvPr/>
        </p:nvCxnSpPr>
        <p:spPr>
          <a:xfrm rot="5400000">
            <a:off x="2867933" y="2706006"/>
            <a:ext cx="1552575" cy="979263"/>
          </a:xfrm>
          <a:prstGeom prst="bentConnector3">
            <a:avLst>
              <a:gd name="adj1" fmla="val 7515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C79F753B-4294-499F-02DB-5A7DB0277738}"/>
              </a:ext>
            </a:extLst>
          </p:cNvPr>
          <p:cNvCxnSpPr>
            <a:stCxn id="6" idx="2"/>
            <a:endCxn id="14" idx="0"/>
          </p:cNvCxnSpPr>
          <p:nvPr/>
        </p:nvCxnSpPr>
        <p:spPr>
          <a:xfrm rot="16200000" flipH="1">
            <a:off x="4072845" y="2480356"/>
            <a:ext cx="1552575" cy="1430562"/>
          </a:xfrm>
          <a:prstGeom prst="bentConnector3">
            <a:avLst>
              <a:gd name="adj1" fmla="val 75153"/>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E6B0DA5D-BDF7-1E0E-8C85-0642ED1DA230}"/>
              </a:ext>
            </a:extLst>
          </p:cNvPr>
          <p:cNvSpPr/>
          <p:nvPr/>
        </p:nvSpPr>
        <p:spPr>
          <a:xfrm>
            <a:off x="7048500" y="2400300"/>
            <a:ext cx="792000" cy="792000"/>
          </a:xfrm>
          <a:prstGeom prst="ellipse">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Topic 1</a:t>
            </a:r>
            <a:endParaRPr lang="en-GB" sz="1400" dirty="0">
              <a:solidFill>
                <a:schemeClr val="tx1"/>
              </a:solidFill>
            </a:endParaRPr>
          </a:p>
        </p:txBody>
      </p:sp>
      <p:sp>
        <p:nvSpPr>
          <p:cNvPr id="32" name="Oval 31">
            <a:extLst>
              <a:ext uri="{FF2B5EF4-FFF2-40B4-BE49-F238E27FC236}">
                <a16:creationId xmlns:a16="http://schemas.microsoft.com/office/drawing/2014/main" id="{24180F62-DE97-3768-8218-81272CAAB71F}"/>
              </a:ext>
            </a:extLst>
          </p:cNvPr>
          <p:cNvSpPr/>
          <p:nvPr/>
        </p:nvSpPr>
        <p:spPr>
          <a:xfrm>
            <a:off x="8229600" y="1850722"/>
            <a:ext cx="792000" cy="79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Topic 2</a:t>
            </a:r>
            <a:endParaRPr lang="en-GB" sz="1400" dirty="0"/>
          </a:p>
        </p:txBody>
      </p:sp>
      <p:sp>
        <p:nvSpPr>
          <p:cNvPr id="33" name="Oval 32">
            <a:extLst>
              <a:ext uri="{FF2B5EF4-FFF2-40B4-BE49-F238E27FC236}">
                <a16:creationId xmlns:a16="http://schemas.microsoft.com/office/drawing/2014/main" id="{86B70D32-8FF4-7D8F-3521-4570D09C0F05}"/>
              </a:ext>
            </a:extLst>
          </p:cNvPr>
          <p:cNvSpPr/>
          <p:nvPr/>
        </p:nvSpPr>
        <p:spPr>
          <a:xfrm>
            <a:off x="7191375" y="4019550"/>
            <a:ext cx="792000" cy="79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Topic 3</a:t>
            </a:r>
            <a:endParaRPr lang="en-GB" sz="1400" dirty="0"/>
          </a:p>
        </p:txBody>
      </p:sp>
      <p:sp>
        <p:nvSpPr>
          <p:cNvPr id="34" name="Oval 33">
            <a:extLst>
              <a:ext uri="{FF2B5EF4-FFF2-40B4-BE49-F238E27FC236}">
                <a16:creationId xmlns:a16="http://schemas.microsoft.com/office/drawing/2014/main" id="{5AA0461D-3856-7AD7-7689-85F335191DBB}"/>
              </a:ext>
            </a:extLst>
          </p:cNvPr>
          <p:cNvSpPr/>
          <p:nvPr/>
        </p:nvSpPr>
        <p:spPr>
          <a:xfrm>
            <a:off x="8172450" y="3248025"/>
            <a:ext cx="792000" cy="79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Topic 4</a:t>
            </a:r>
            <a:endParaRPr lang="en-GB" sz="1400" dirty="0"/>
          </a:p>
        </p:txBody>
      </p:sp>
      <p:sp>
        <p:nvSpPr>
          <p:cNvPr id="35" name="Oval 34">
            <a:extLst>
              <a:ext uri="{FF2B5EF4-FFF2-40B4-BE49-F238E27FC236}">
                <a16:creationId xmlns:a16="http://schemas.microsoft.com/office/drawing/2014/main" id="{1194B5DC-5D7C-F4DB-24BC-90E1C4D74F77}"/>
              </a:ext>
            </a:extLst>
          </p:cNvPr>
          <p:cNvSpPr/>
          <p:nvPr/>
        </p:nvSpPr>
        <p:spPr>
          <a:xfrm>
            <a:off x="9201150" y="2533650"/>
            <a:ext cx="792000" cy="79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Topic 5</a:t>
            </a:r>
            <a:endParaRPr lang="en-GB" sz="1400" dirty="0"/>
          </a:p>
        </p:txBody>
      </p:sp>
      <p:sp>
        <p:nvSpPr>
          <p:cNvPr id="36" name="Oval 35">
            <a:extLst>
              <a:ext uri="{FF2B5EF4-FFF2-40B4-BE49-F238E27FC236}">
                <a16:creationId xmlns:a16="http://schemas.microsoft.com/office/drawing/2014/main" id="{0C79AA34-269A-F89B-A780-A2862CA287CE}"/>
              </a:ext>
            </a:extLst>
          </p:cNvPr>
          <p:cNvSpPr/>
          <p:nvPr/>
        </p:nvSpPr>
        <p:spPr>
          <a:xfrm>
            <a:off x="9833801" y="3820239"/>
            <a:ext cx="792000" cy="79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Topic 6</a:t>
            </a:r>
            <a:endParaRPr lang="en-GB" sz="1400" dirty="0"/>
          </a:p>
        </p:txBody>
      </p:sp>
      <p:sp>
        <p:nvSpPr>
          <p:cNvPr id="37" name="Oval 36">
            <a:extLst>
              <a:ext uri="{FF2B5EF4-FFF2-40B4-BE49-F238E27FC236}">
                <a16:creationId xmlns:a16="http://schemas.microsoft.com/office/drawing/2014/main" id="{DAEC8C7A-4FB3-C54E-9B3B-2C37A5BB09DC}"/>
              </a:ext>
            </a:extLst>
          </p:cNvPr>
          <p:cNvSpPr/>
          <p:nvPr/>
        </p:nvSpPr>
        <p:spPr>
          <a:xfrm>
            <a:off x="8567738" y="4613881"/>
            <a:ext cx="792000" cy="79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Topic 7</a:t>
            </a:r>
            <a:endParaRPr lang="en-GB" sz="1400" dirty="0">
              <a:solidFill>
                <a:schemeClr val="tx1"/>
              </a:solidFill>
            </a:endParaRPr>
          </a:p>
        </p:txBody>
      </p:sp>
      <p:sp>
        <p:nvSpPr>
          <p:cNvPr id="38" name="Oval 37">
            <a:extLst>
              <a:ext uri="{FF2B5EF4-FFF2-40B4-BE49-F238E27FC236}">
                <a16:creationId xmlns:a16="http://schemas.microsoft.com/office/drawing/2014/main" id="{E57C6CA2-1A5D-8F93-28E2-CC2A9A2B5166}"/>
              </a:ext>
            </a:extLst>
          </p:cNvPr>
          <p:cNvSpPr/>
          <p:nvPr/>
        </p:nvSpPr>
        <p:spPr>
          <a:xfrm>
            <a:off x="10479087" y="3016553"/>
            <a:ext cx="792000" cy="792000"/>
          </a:xfrm>
          <a:prstGeom prst="ellipse">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Topic 8</a:t>
            </a:r>
            <a:endParaRPr lang="en-GB" sz="1400" dirty="0">
              <a:solidFill>
                <a:schemeClr val="tx1"/>
              </a:solidFill>
            </a:endParaRPr>
          </a:p>
        </p:txBody>
      </p:sp>
      <p:cxnSp>
        <p:nvCxnSpPr>
          <p:cNvPr id="40" name="Straight Connector 39">
            <a:extLst>
              <a:ext uri="{FF2B5EF4-FFF2-40B4-BE49-F238E27FC236}">
                <a16:creationId xmlns:a16="http://schemas.microsoft.com/office/drawing/2014/main" id="{3E96C434-6D0D-F57F-03DA-DD8456296DAA}"/>
              </a:ext>
            </a:extLst>
          </p:cNvPr>
          <p:cNvCxnSpPr>
            <a:stCxn id="31" idx="5"/>
            <a:endCxn id="34" idx="1"/>
          </p:cNvCxnSpPr>
          <p:nvPr/>
        </p:nvCxnSpPr>
        <p:spPr>
          <a:xfrm>
            <a:off x="7724514" y="3076314"/>
            <a:ext cx="563922" cy="287697"/>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80265B2-D1CD-DFE8-5B95-DE971860A6A0}"/>
              </a:ext>
            </a:extLst>
          </p:cNvPr>
          <p:cNvCxnSpPr>
            <a:stCxn id="31" idx="4"/>
            <a:endCxn id="33" idx="0"/>
          </p:cNvCxnSpPr>
          <p:nvPr/>
        </p:nvCxnSpPr>
        <p:spPr>
          <a:xfrm>
            <a:off x="7444500" y="3192300"/>
            <a:ext cx="142875" cy="827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BA3084F-0702-5EBF-A4DC-FCF255902111}"/>
              </a:ext>
            </a:extLst>
          </p:cNvPr>
          <p:cNvCxnSpPr>
            <a:cxnSpLocks/>
            <a:stCxn id="31" idx="7"/>
            <a:endCxn id="32" idx="2"/>
          </p:cNvCxnSpPr>
          <p:nvPr/>
        </p:nvCxnSpPr>
        <p:spPr>
          <a:xfrm flipV="1">
            <a:off x="7724514" y="2246722"/>
            <a:ext cx="505086" cy="26956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65DA148-FBB1-02E0-C1FA-5DF99B4D2768}"/>
              </a:ext>
            </a:extLst>
          </p:cNvPr>
          <p:cNvCxnSpPr>
            <a:stCxn id="32" idx="5"/>
            <a:endCxn id="35" idx="1"/>
          </p:cNvCxnSpPr>
          <p:nvPr/>
        </p:nvCxnSpPr>
        <p:spPr>
          <a:xfrm>
            <a:off x="8905614" y="2526736"/>
            <a:ext cx="411522" cy="122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929291B-EDD3-6CBD-70CA-2FA2DC38506E}"/>
              </a:ext>
            </a:extLst>
          </p:cNvPr>
          <p:cNvCxnSpPr>
            <a:cxnSpLocks/>
            <a:stCxn id="34" idx="5"/>
            <a:endCxn id="37" idx="1"/>
          </p:cNvCxnSpPr>
          <p:nvPr/>
        </p:nvCxnSpPr>
        <p:spPr>
          <a:xfrm flipH="1">
            <a:off x="8683724" y="3924039"/>
            <a:ext cx="164740" cy="80582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1A27106-E2BC-5D81-9E10-C9D89DFB9087}"/>
              </a:ext>
            </a:extLst>
          </p:cNvPr>
          <p:cNvCxnSpPr>
            <a:cxnSpLocks/>
            <a:stCxn id="37" idx="7"/>
            <a:endCxn id="36" idx="3"/>
          </p:cNvCxnSpPr>
          <p:nvPr/>
        </p:nvCxnSpPr>
        <p:spPr>
          <a:xfrm flipV="1">
            <a:off x="9243752" y="4496253"/>
            <a:ext cx="706035" cy="233614"/>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A4B95FA-048C-3275-3743-AF8E04F85C57}"/>
              </a:ext>
            </a:extLst>
          </p:cNvPr>
          <p:cNvCxnSpPr>
            <a:cxnSpLocks/>
            <a:stCxn id="36" idx="7"/>
            <a:endCxn id="38" idx="3"/>
          </p:cNvCxnSpPr>
          <p:nvPr/>
        </p:nvCxnSpPr>
        <p:spPr>
          <a:xfrm flipV="1">
            <a:off x="10509815" y="3692567"/>
            <a:ext cx="85258" cy="24365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213A93D-573A-D20B-2D0A-43E098811846}"/>
              </a:ext>
            </a:extLst>
          </p:cNvPr>
          <p:cNvCxnSpPr>
            <a:cxnSpLocks/>
            <a:stCxn id="38" idx="1"/>
            <a:endCxn id="35" idx="5"/>
          </p:cNvCxnSpPr>
          <p:nvPr/>
        </p:nvCxnSpPr>
        <p:spPr>
          <a:xfrm flipH="1">
            <a:off x="9877164" y="3132539"/>
            <a:ext cx="717909" cy="77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EFB57E6-DF4C-329F-5364-2377A7A37FFD}"/>
              </a:ext>
            </a:extLst>
          </p:cNvPr>
          <p:cNvCxnSpPr>
            <a:stCxn id="36" idx="2"/>
            <a:endCxn id="33" idx="6"/>
          </p:cNvCxnSpPr>
          <p:nvPr/>
        </p:nvCxnSpPr>
        <p:spPr>
          <a:xfrm flipH="1">
            <a:off x="7983375" y="4216239"/>
            <a:ext cx="1850426" cy="19931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702E84A-AC74-6435-24AC-00509983FB03}"/>
              </a:ext>
            </a:extLst>
          </p:cNvPr>
          <p:cNvCxnSpPr>
            <a:cxnSpLocks/>
            <a:stCxn id="37" idx="0"/>
            <a:endCxn id="35" idx="4"/>
          </p:cNvCxnSpPr>
          <p:nvPr/>
        </p:nvCxnSpPr>
        <p:spPr>
          <a:xfrm flipV="1">
            <a:off x="8963738" y="3325650"/>
            <a:ext cx="633412" cy="1288231"/>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6AD5DE9F-570C-842D-9E5D-CB1F95BC31CE}"/>
              </a:ext>
            </a:extLst>
          </p:cNvPr>
          <p:cNvSpPr txBox="1"/>
          <p:nvPr/>
        </p:nvSpPr>
        <p:spPr>
          <a:xfrm>
            <a:off x="626789" y="5476875"/>
            <a:ext cx="11174685" cy="646331"/>
          </a:xfrm>
          <a:prstGeom prst="rect">
            <a:avLst/>
          </a:prstGeom>
          <a:noFill/>
        </p:spPr>
        <p:txBody>
          <a:bodyPr wrap="square" rtlCol="0">
            <a:spAutoFit/>
          </a:bodyPr>
          <a:lstStyle/>
          <a:p>
            <a:r>
              <a:rPr lang="en-US" dirty="0"/>
              <a:t>Do not think in folders. Think in terms tags / </a:t>
            </a:r>
            <a:r>
              <a:rPr lang="en-US" dirty="0" err="1"/>
              <a:t>symbolink</a:t>
            </a:r>
            <a:r>
              <a:rPr lang="en-US" dirty="0"/>
              <a:t> links / etc. </a:t>
            </a:r>
          </a:p>
          <a:p>
            <a:r>
              <a:rPr lang="en-US" dirty="0"/>
              <a:t>File systems (EOS, </a:t>
            </a:r>
            <a:r>
              <a:rPr lang="en-US" dirty="0" err="1"/>
              <a:t>etc</a:t>
            </a:r>
            <a:r>
              <a:rPr lang="en-US" dirty="0"/>
              <a:t>) are not very convenient for this structure.  Websites and relational databases more convenient.</a:t>
            </a:r>
            <a:endParaRPr lang="en-GB" dirty="0"/>
          </a:p>
        </p:txBody>
      </p:sp>
      <p:sp>
        <p:nvSpPr>
          <p:cNvPr id="78" name="Content Placeholder 2">
            <a:extLst>
              <a:ext uri="{FF2B5EF4-FFF2-40B4-BE49-F238E27FC236}">
                <a16:creationId xmlns:a16="http://schemas.microsoft.com/office/drawing/2014/main" id="{233917C6-23CD-F98E-769C-D20DF2B71D12}"/>
              </a:ext>
            </a:extLst>
          </p:cNvPr>
          <p:cNvSpPr txBox="1">
            <a:spLocks/>
          </p:cNvSpPr>
          <p:nvPr/>
        </p:nvSpPr>
        <p:spPr>
          <a:xfrm>
            <a:off x="6270552" y="927100"/>
            <a:ext cx="5073723" cy="80972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a:t>But things can not always be classified this way. That paradigm is a bit obsolete. Information connections need something like: </a:t>
            </a:r>
          </a:p>
        </p:txBody>
      </p:sp>
      <p:sp>
        <p:nvSpPr>
          <p:cNvPr id="99" name="ProgressBar">
            <a:extLst>
              <a:ext uri="{FF2B5EF4-FFF2-40B4-BE49-F238E27FC236}">
                <a16:creationId xmlns:a16="http://schemas.microsoft.com/office/drawing/2014/main" id="{092B133C-9948-9E68-B5E5-5DBDF6337100}"/>
              </a:ext>
            </a:extLst>
          </p:cNvPr>
          <p:cNvSpPr/>
          <p:nvPr/>
        </p:nvSpPr>
        <p:spPr>
          <a:xfrm>
            <a:off x="0" y="6731000"/>
            <a:ext cx="12192000" cy="127000"/>
          </a:xfrm>
          <a:prstGeom prst="rect">
            <a:avLst/>
          </a:prstGeom>
          <a:gradFill flip="none" rotWithShape="1">
            <a:gsLst>
              <a:gs pos="61538">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SlideID">
            <a:extLst>
              <a:ext uri="{FF2B5EF4-FFF2-40B4-BE49-F238E27FC236}">
                <a16:creationId xmlns:a16="http://schemas.microsoft.com/office/drawing/2014/main" id="{D0676B7A-3E5B-294E-5ADD-15758C8BB9F9}"/>
              </a:ext>
            </a:extLst>
          </p:cNvPr>
          <p:cNvSpPr txBox="1"/>
          <p:nvPr/>
        </p:nvSpPr>
        <p:spPr>
          <a:xfrm>
            <a:off x="6867769"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8 / 13</a:t>
            </a:r>
          </a:p>
        </p:txBody>
      </p:sp>
    </p:spTree>
    <p:extLst>
      <p:ext uri="{BB962C8B-B14F-4D97-AF65-F5344CB8AC3E}">
        <p14:creationId xmlns:p14="http://schemas.microsoft.com/office/powerpoint/2010/main" val="361671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DEA7256E-DAFB-FCD5-3677-40714BA7176E}"/>
              </a:ext>
            </a:extLst>
          </p:cNvPr>
          <p:cNvPicPr>
            <a:picLocks noChangeAspect="1"/>
          </p:cNvPicPr>
          <p:nvPr/>
        </p:nvPicPr>
        <p:blipFill rotWithShape="1">
          <a:blip r:embed="rId2"/>
          <a:srcRect b="9624"/>
          <a:stretch/>
        </p:blipFill>
        <p:spPr>
          <a:xfrm>
            <a:off x="347385" y="680619"/>
            <a:ext cx="3972479" cy="5415381"/>
          </a:xfrm>
          <a:prstGeom prst="rect">
            <a:avLst/>
          </a:prstGeom>
        </p:spPr>
      </p:pic>
      <p:sp>
        <p:nvSpPr>
          <p:cNvPr id="2" name="Title 1">
            <a:extLst>
              <a:ext uri="{FF2B5EF4-FFF2-40B4-BE49-F238E27FC236}">
                <a16:creationId xmlns:a16="http://schemas.microsoft.com/office/drawing/2014/main" id="{772451AD-0A38-63EE-A5CB-EA1E5CFBEC24}"/>
              </a:ext>
            </a:extLst>
          </p:cNvPr>
          <p:cNvSpPr>
            <a:spLocks noGrp="1"/>
          </p:cNvSpPr>
          <p:nvPr>
            <p:ph type="title"/>
          </p:nvPr>
        </p:nvSpPr>
        <p:spPr/>
        <p:txBody>
          <a:bodyPr>
            <a:normAutofit fontScale="90000"/>
          </a:bodyPr>
          <a:lstStyle/>
          <a:p>
            <a:r>
              <a:rPr lang="en-US" dirty="0"/>
              <a:t>EDMS structure : By machine &amp; Facility</a:t>
            </a:r>
            <a:endParaRPr lang="en-GB" dirty="0"/>
          </a:p>
        </p:txBody>
      </p:sp>
      <p:sp>
        <p:nvSpPr>
          <p:cNvPr id="6" name="Rectangle: Rounded Corners 5">
            <a:extLst>
              <a:ext uri="{FF2B5EF4-FFF2-40B4-BE49-F238E27FC236}">
                <a16:creationId xmlns:a16="http://schemas.microsoft.com/office/drawing/2014/main" id="{1B1D7E81-CCF4-6FDF-428A-063F1C06D413}"/>
              </a:ext>
            </a:extLst>
          </p:cNvPr>
          <p:cNvSpPr/>
          <p:nvPr/>
        </p:nvSpPr>
        <p:spPr>
          <a:xfrm>
            <a:off x="515309" y="2676392"/>
            <a:ext cx="1440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01C6098B-39CE-9ACA-73F4-975FA9EBC62D}"/>
              </a:ext>
            </a:extLst>
          </p:cNvPr>
          <p:cNvSpPr/>
          <p:nvPr/>
        </p:nvSpPr>
        <p:spPr>
          <a:xfrm>
            <a:off x="683583" y="3067737"/>
            <a:ext cx="1440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67534A89-3B7A-FABC-7321-6F1C229BCFBE}"/>
              </a:ext>
            </a:extLst>
          </p:cNvPr>
          <p:cNvSpPr/>
          <p:nvPr/>
        </p:nvSpPr>
        <p:spPr>
          <a:xfrm>
            <a:off x="860472" y="3271119"/>
            <a:ext cx="1692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294DDE94-8FA9-601F-D17B-1B0BC1E711B9}"/>
              </a:ext>
            </a:extLst>
          </p:cNvPr>
          <p:cNvSpPr/>
          <p:nvPr/>
        </p:nvSpPr>
        <p:spPr>
          <a:xfrm>
            <a:off x="1024438" y="3474501"/>
            <a:ext cx="2160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F11AD17-52C6-9D0C-C00F-242DBF74B8C3}"/>
              </a:ext>
            </a:extLst>
          </p:cNvPr>
          <p:cNvSpPr/>
          <p:nvPr/>
        </p:nvSpPr>
        <p:spPr>
          <a:xfrm>
            <a:off x="3341461" y="2264227"/>
            <a:ext cx="1053193" cy="6613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Machine</a:t>
            </a:r>
          </a:p>
          <a:p>
            <a:pPr algn="ctr"/>
            <a:r>
              <a:rPr lang="en-US" sz="1600" dirty="0"/>
              <a:t>or Facility</a:t>
            </a:r>
            <a:endParaRPr lang="en-GB" sz="1600" dirty="0"/>
          </a:p>
        </p:txBody>
      </p:sp>
      <p:sp>
        <p:nvSpPr>
          <p:cNvPr id="12" name="Rectangle 11">
            <a:extLst>
              <a:ext uri="{FF2B5EF4-FFF2-40B4-BE49-F238E27FC236}">
                <a16:creationId xmlns:a16="http://schemas.microsoft.com/office/drawing/2014/main" id="{30511E30-EED7-71AA-4293-3322A903291C}"/>
              </a:ext>
            </a:extLst>
          </p:cNvPr>
          <p:cNvSpPr/>
          <p:nvPr/>
        </p:nvSpPr>
        <p:spPr>
          <a:xfrm>
            <a:off x="4657725" y="2264227"/>
            <a:ext cx="1476376" cy="6613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Observable</a:t>
            </a:r>
          </a:p>
          <a:p>
            <a:pPr algn="ctr"/>
            <a:r>
              <a:rPr lang="en-US" sz="1600" dirty="0"/>
              <a:t>(/Function)</a:t>
            </a:r>
            <a:endParaRPr lang="en-GB" sz="1600" dirty="0"/>
          </a:p>
        </p:txBody>
      </p:sp>
      <p:sp>
        <p:nvSpPr>
          <p:cNvPr id="14" name="Rectangle 13">
            <a:extLst>
              <a:ext uri="{FF2B5EF4-FFF2-40B4-BE49-F238E27FC236}">
                <a16:creationId xmlns:a16="http://schemas.microsoft.com/office/drawing/2014/main" id="{1EEA30B6-E22B-EE1C-B6EB-CA78EA1F9F4A}"/>
              </a:ext>
            </a:extLst>
          </p:cNvPr>
          <p:cNvSpPr/>
          <p:nvPr/>
        </p:nvSpPr>
        <p:spPr>
          <a:xfrm>
            <a:off x="6378302" y="2264227"/>
            <a:ext cx="791936" cy="6613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System</a:t>
            </a:r>
            <a:endParaRPr lang="en-GB" sz="1600" dirty="0"/>
          </a:p>
        </p:txBody>
      </p:sp>
      <p:sp>
        <p:nvSpPr>
          <p:cNvPr id="15" name="Rectangle 14">
            <a:extLst>
              <a:ext uri="{FF2B5EF4-FFF2-40B4-BE49-F238E27FC236}">
                <a16:creationId xmlns:a16="http://schemas.microsoft.com/office/drawing/2014/main" id="{E8DBF0C5-07CB-E955-2308-62DEEBC1A5C9}"/>
              </a:ext>
            </a:extLst>
          </p:cNvPr>
          <p:cNvSpPr/>
          <p:nvPr/>
        </p:nvSpPr>
        <p:spPr>
          <a:xfrm>
            <a:off x="7629074" y="1272725"/>
            <a:ext cx="1353001" cy="528864"/>
          </a:xfrm>
          <a:prstGeom prst="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Links to detectors info</a:t>
            </a:r>
            <a:endParaRPr lang="en-GB" sz="1600" dirty="0">
              <a:solidFill>
                <a:schemeClr val="tx1"/>
              </a:solidFill>
            </a:endParaRPr>
          </a:p>
        </p:txBody>
      </p:sp>
      <p:sp>
        <p:nvSpPr>
          <p:cNvPr id="16" name="Rectangle 15">
            <a:extLst>
              <a:ext uri="{FF2B5EF4-FFF2-40B4-BE49-F238E27FC236}">
                <a16:creationId xmlns:a16="http://schemas.microsoft.com/office/drawing/2014/main" id="{9F50EC53-02C9-AF08-59B4-06BCC3BDABA0}"/>
              </a:ext>
            </a:extLst>
          </p:cNvPr>
          <p:cNvSpPr/>
          <p:nvPr/>
        </p:nvSpPr>
        <p:spPr>
          <a:xfrm>
            <a:off x="7637237" y="2332604"/>
            <a:ext cx="1345525" cy="512536"/>
          </a:xfrm>
          <a:prstGeom prst="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Links to electron. info</a:t>
            </a:r>
            <a:endParaRPr lang="en-GB" sz="1600" dirty="0">
              <a:solidFill>
                <a:schemeClr val="tx1"/>
              </a:solidFill>
            </a:endParaRPr>
          </a:p>
        </p:txBody>
      </p:sp>
      <p:sp>
        <p:nvSpPr>
          <p:cNvPr id="17" name="Rectangle 16">
            <a:extLst>
              <a:ext uri="{FF2B5EF4-FFF2-40B4-BE49-F238E27FC236}">
                <a16:creationId xmlns:a16="http://schemas.microsoft.com/office/drawing/2014/main" id="{C9C0908F-490E-62F8-C1A5-47E1BA1586D6}"/>
              </a:ext>
            </a:extLst>
          </p:cNvPr>
          <p:cNvSpPr/>
          <p:nvPr/>
        </p:nvSpPr>
        <p:spPr>
          <a:xfrm>
            <a:off x="7637237" y="3357104"/>
            <a:ext cx="1345525" cy="512536"/>
          </a:xfrm>
          <a:prstGeom prst="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Other info</a:t>
            </a:r>
            <a:endParaRPr lang="en-GB" sz="1600" dirty="0">
              <a:solidFill>
                <a:schemeClr val="tx1"/>
              </a:solidFill>
            </a:endParaRPr>
          </a:p>
        </p:txBody>
      </p:sp>
      <p:sp>
        <p:nvSpPr>
          <p:cNvPr id="18" name="Arrow: Right 17">
            <a:extLst>
              <a:ext uri="{FF2B5EF4-FFF2-40B4-BE49-F238E27FC236}">
                <a16:creationId xmlns:a16="http://schemas.microsoft.com/office/drawing/2014/main" id="{3F37A2FD-C0A8-3D77-B502-9BFB76F73092}"/>
              </a:ext>
            </a:extLst>
          </p:cNvPr>
          <p:cNvSpPr/>
          <p:nvPr/>
        </p:nvSpPr>
        <p:spPr>
          <a:xfrm>
            <a:off x="4437108" y="2509156"/>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70524F3E-9621-77DC-E24B-F2E13335DF23}"/>
              </a:ext>
            </a:extLst>
          </p:cNvPr>
          <p:cNvSpPr/>
          <p:nvPr/>
        </p:nvSpPr>
        <p:spPr>
          <a:xfrm>
            <a:off x="6165759" y="2509156"/>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0" name="Left Brace 19">
            <a:extLst>
              <a:ext uri="{FF2B5EF4-FFF2-40B4-BE49-F238E27FC236}">
                <a16:creationId xmlns:a16="http://schemas.microsoft.com/office/drawing/2014/main" id="{0DF0B213-7C1F-6BAF-FE06-78039B751A31}"/>
              </a:ext>
            </a:extLst>
          </p:cNvPr>
          <p:cNvSpPr/>
          <p:nvPr/>
        </p:nvSpPr>
        <p:spPr>
          <a:xfrm>
            <a:off x="7429499" y="1190625"/>
            <a:ext cx="238126" cy="2762250"/>
          </a:xfrm>
          <a:prstGeom prst="leftBrace">
            <a:avLst>
              <a:gd name="adj1" fmla="val 28333"/>
              <a:gd name="adj2" fmla="val 50563"/>
            </a:avLst>
          </a:prstGeom>
          <a:ln>
            <a:solidFill>
              <a:srgbClr val="C2835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Arrow: Right 20">
            <a:extLst>
              <a:ext uri="{FF2B5EF4-FFF2-40B4-BE49-F238E27FC236}">
                <a16:creationId xmlns:a16="http://schemas.microsoft.com/office/drawing/2014/main" id="{9C7C8896-3522-7907-3C13-BF2CE2B0D2CD}"/>
              </a:ext>
            </a:extLst>
          </p:cNvPr>
          <p:cNvSpPr/>
          <p:nvPr/>
        </p:nvSpPr>
        <p:spPr>
          <a:xfrm>
            <a:off x="7231743" y="2509156"/>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96EFD26F-E121-3ACA-5F75-1A5E79DBE326}"/>
              </a:ext>
            </a:extLst>
          </p:cNvPr>
          <p:cNvSpPr/>
          <p:nvPr/>
        </p:nvSpPr>
        <p:spPr>
          <a:xfrm>
            <a:off x="9064626" y="1453242"/>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D955B312-F1CB-1689-7D12-AB5DE81D32DC}"/>
              </a:ext>
            </a:extLst>
          </p:cNvPr>
          <p:cNvSpPr/>
          <p:nvPr/>
        </p:nvSpPr>
        <p:spPr>
          <a:xfrm>
            <a:off x="9064626" y="2496910"/>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652926C3-35EC-67C4-3120-95E2B4A34766}"/>
              </a:ext>
            </a:extLst>
          </p:cNvPr>
          <p:cNvSpPr/>
          <p:nvPr/>
        </p:nvSpPr>
        <p:spPr>
          <a:xfrm>
            <a:off x="9064626" y="3544660"/>
            <a:ext cx="179614" cy="17145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7BAE4FB8-C983-F602-7A89-33A9097DDC9B}"/>
              </a:ext>
            </a:extLst>
          </p:cNvPr>
          <p:cNvSpPr txBox="1"/>
          <p:nvPr/>
        </p:nvSpPr>
        <p:spPr>
          <a:xfrm>
            <a:off x="9275535" y="1168853"/>
            <a:ext cx="2788071" cy="784830"/>
          </a:xfrm>
          <a:prstGeom prst="rect">
            <a:avLst/>
          </a:prstGeom>
          <a:noFill/>
        </p:spPr>
        <p:txBody>
          <a:bodyPr wrap="none" rtlCol="0">
            <a:spAutoFit/>
          </a:bodyPr>
          <a:lstStyle/>
          <a:p>
            <a:pPr marL="285750" indent="-285750">
              <a:buFontTx/>
              <a:buChar char="-"/>
            </a:pPr>
            <a:r>
              <a:rPr lang="en-US" sz="1500" dirty="0"/>
              <a:t>CDD drawings</a:t>
            </a:r>
          </a:p>
          <a:p>
            <a:pPr marL="285750" indent="-285750">
              <a:buFontTx/>
              <a:buChar char="-"/>
            </a:pPr>
            <a:r>
              <a:rPr lang="en-US" sz="1500" dirty="0"/>
              <a:t>Manufacturing info</a:t>
            </a:r>
          </a:p>
          <a:p>
            <a:pPr marL="285750" indent="-285750">
              <a:buFontTx/>
              <a:buChar char="-"/>
            </a:pPr>
            <a:r>
              <a:rPr lang="en-US" sz="1500" dirty="0"/>
              <a:t>Maintenance/Cal. Procedures</a:t>
            </a:r>
          </a:p>
        </p:txBody>
      </p:sp>
      <p:sp>
        <p:nvSpPr>
          <p:cNvPr id="27" name="TextBox 26">
            <a:extLst>
              <a:ext uri="{FF2B5EF4-FFF2-40B4-BE49-F238E27FC236}">
                <a16:creationId xmlns:a16="http://schemas.microsoft.com/office/drawing/2014/main" id="{7A7B284D-20A0-BF96-E9EC-22BFE60C73A3}"/>
              </a:ext>
            </a:extLst>
          </p:cNvPr>
          <p:cNvSpPr txBox="1"/>
          <p:nvPr/>
        </p:nvSpPr>
        <p:spPr>
          <a:xfrm>
            <a:off x="9275535" y="2109311"/>
            <a:ext cx="2788071" cy="1015663"/>
          </a:xfrm>
          <a:prstGeom prst="rect">
            <a:avLst/>
          </a:prstGeom>
          <a:noFill/>
        </p:spPr>
        <p:txBody>
          <a:bodyPr wrap="none" rtlCol="0">
            <a:spAutoFit/>
          </a:bodyPr>
          <a:lstStyle/>
          <a:p>
            <a:pPr marL="285750" indent="-285750">
              <a:buFontTx/>
              <a:buChar char="-"/>
            </a:pPr>
            <a:r>
              <a:rPr lang="en-US" sz="1500" dirty="0"/>
              <a:t>EDA documents (schematics, </a:t>
            </a:r>
          </a:p>
          <a:p>
            <a:r>
              <a:rPr lang="en-US" sz="1500" dirty="0"/>
              <a:t>       PCB layout, </a:t>
            </a:r>
            <a:r>
              <a:rPr lang="en-US" sz="1500" dirty="0" err="1"/>
              <a:t>etc</a:t>
            </a:r>
            <a:r>
              <a:rPr lang="en-US" sz="1500" dirty="0"/>
              <a:t>)</a:t>
            </a:r>
          </a:p>
          <a:p>
            <a:pPr marL="285750" indent="-285750">
              <a:buFontTx/>
              <a:buChar char="-"/>
            </a:pPr>
            <a:r>
              <a:rPr lang="en-US" sz="1500" dirty="0"/>
              <a:t>Maintenance/Cal. Procedures</a:t>
            </a:r>
          </a:p>
          <a:p>
            <a:pPr marL="285750" indent="-285750">
              <a:buFontTx/>
              <a:buChar char="-"/>
            </a:pPr>
            <a:r>
              <a:rPr lang="en-US" sz="1500" dirty="0"/>
              <a:t>Manuals, photos, </a:t>
            </a:r>
            <a:r>
              <a:rPr lang="en-US" sz="1500" dirty="0" err="1"/>
              <a:t>etc</a:t>
            </a:r>
            <a:endParaRPr lang="en-US" sz="1500" dirty="0"/>
          </a:p>
        </p:txBody>
      </p:sp>
      <p:sp>
        <p:nvSpPr>
          <p:cNvPr id="28" name="TextBox 27">
            <a:extLst>
              <a:ext uri="{FF2B5EF4-FFF2-40B4-BE49-F238E27FC236}">
                <a16:creationId xmlns:a16="http://schemas.microsoft.com/office/drawing/2014/main" id="{58DA0786-0DAB-1EE7-9036-90A443A92F65}"/>
              </a:ext>
            </a:extLst>
          </p:cNvPr>
          <p:cNvSpPr txBox="1"/>
          <p:nvPr/>
        </p:nvSpPr>
        <p:spPr>
          <a:xfrm>
            <a:off x="9275535" y="3150384"/>
            <a:ext cx="2372765" cy="1246495"/>
          </a:xfrm>
          <a:prstGeom prst="rect">
            <a:avLst/>
          </a:prstGeom>
          <a:noFill/>
        </p:spPr>
        <p:txBody>
          <a:bodyPr wrap="none" rtlCol="0">
            <a:spAutoFit/>
          </a:bodyPr>
          <a:lstStyle/>
          <a:p>
            <a:pPr marL="285750" indent="-285750">
              <a:buFontTx/>
              <a:buChar char="-"/>
            </a:pPr>
            <a:r>
              <a:rPr lang="en-US" sz="1500" dirty="0"/>
              <a:t>ECR, Specifications</a:t>
            </a:r>
          </a:p>
          <a:p>
            <a:pPr marL="285750" indent="-285750">
              <a:buFontTx/>
              <a:buChar char="-"/>
            </a:pPr>
            <a:r>
              <a:rPr lang="en-US" sz="1500" dirty="0"/>
              <a:t>Presentations</a:t>
            </a:r>
          </a:p>
          <a:p>
            <a:pPr marL="285750" indent="-285750">
              <a:buFontTx/>
              <a:buChar char="-"/>
            </a:pPr>
            <a:r>
              <a:rPr lang="en-US" sz="1500" dirty="0"/>
              <a:t>System descriptions</a:t>
            </a:r>
          </a:p>
          <a:p>
            <a:pPr marL="285750" indent="-285750">
              <a:buFontTx/>
              <a:buChar char="-"/>
            </a:pPr>
            <a:r>
              <a:rPr lang="en-US" sz="1500" dirty="0"/>
              <a:t>Notes, reports, MDs, </a:t>
            </a:r>
            <a:r>
              <a:rPr lang="en-US" sz="1500" dirty="0" err="1"/>
              <a:t>etc</a:t>
            </a:r>
            <a:endParaRPr lang="en-US" sz="1500" dirty="0"/>
          </a:p>
          <a:p>
            <a:pPr marL="285750" indent="-285750">
              <a:buFontTx/>
              <a:buChar char="-"/>
            </a:pPr>
            <a:r>
              <a:rPr lang="en-US" sz="1500" dirty="0"/>
              <a:t>Student thesis</a:t>
            </a:r>
          </a:p>
        </p:txBody>
      </p:sp>
      <p:sp>
        <p:nvSpPr>
          <p:cNvPr id="29" name="TextBox 28">
            <a:extLst>
              <a:ext uri="{FF2B5EF4-FFF2-40B4-BE49-F238E27FC236}">
                <a16:creationId xmlns:a16="http://schemas.microsoft.com/office/drawing/2014/main" id="{D438E33D-FB66-D1C0-73DE-B03279C3738B}"/>
              </a:ext>
            </a:extLst>
          </p:cNvPr>
          <p:cNvSpPr txBox="1"/>
          <p:nvPr/>
        </p:nvSpPr>
        <p:spPr>
          <a:xfrm>
            <a:off x="4524374" y="4562475"/>
            <a:ext cx="7400925" cy="1708160"/>
          </a:xfrm>
          <a:prstGeom prst="rect">
            <a:avLst/>
          </a:prstGeom>
          <a:noFill/>
        </p:spPr>
        <p:txBody>
          <a:bodyPr wrap="square" rtlCol="0">
            <a:spAutoFit/>
          </a:bodyPr>
          <a:lstStyle/>
          <a:p>
            <a:r>
              <a:rPr lang="en-US" sz="1500" dirty="0">
                <a:solidFill>
                  <a:srgbClr val="0066FF"/>
                </a:solidFill>
              </a:rPr>
              <a:t>Remember that it is a database: objects (items, documents or projects) can be </a:t>
            </a:r>
            <a:r>
              <a:rPr lang="en-US" sz="1500" u="sng" dirty="0">
                <a:solidFill>
                  <a:srgbClr val="0066FF"/>
                </a:solidFill>
              </a:rPr>
              <a:t>linked</a:t>
            </a:r>
            <a:r>
              <a:rPr lang="en-US" sz="1500" dirty="0">
                <a:solidFill>
                  <a:srgbClr val="0066FF"/>
                </a:solidFill>
              </a:rPr>
              <a:t> to more than one project</a:t>
            </a:r>
          </a:p>
          <a:p>
            <a:r>
              <a:rPr lang="en-US" sz="1500" dirty="0"/>
              <a:t>This allows to model many possible scenarios: </a:t>
            </a:r>
          </a:p>
          <a:p>
            <a:pPr marL="742950" lvl="1" indent="-285750">
              <a:buFont typeface="Arial" panose="020B0604020202020204" pitchFamily="34" charset="0"/>
              <a:buChar char="•"/>
            </a:pPr>
            <a:r>
              <a:rPr lang="en-US" sz="1500" dirty="0"/>
              <a:t>Same processing card with different detectors</a:t>
            </a:r>
          </a:p>
          <a:p>
            <a:pPr marL="742950" lvl="1" indent="-285750">
              <a:buFont typeface="Arial" panose="020B0604020202020204" pitchFamily="34" charset="0"/>
              <a:buChar char="•"/>
            </a:pPr>
            <a:r>
              <a:rPr lang="en-US" sz="1500" dirty="0"/>
              <a:t>Different detectors using the same card</a:t>
            </a:r>
          </a:p>
          <a:p>
            <a:pPr marL="742950" lvl="1" indent="-285750">
              <a:buFont typeface="Arial" panose="020B0604020202020204" pitchFamily="34" charset="0"/>
              <a:buChar char="•"/>
            </a:pPr>
            <a:r>
              <a:rPr lang="en-US" sz="1500" dirty="0"/>
              <a:t>Same presentation/document for different systems/machines</a:t>
            </a:r>
          </a:p>
          <a:p>
            <a:pPr marL="742950" lvl="1" indent="-285750">
              <a:buFont typeface="Arial" panose="020B0604020202020204" pitchFamily="34" charset="0"/>
              <a:buChar char="•"/>
            </a:pPr>
            <a:r>
              <a:rPr lang="en-US" sz="1500" dirty="0" err="1"/>
              <a:t>etc</a:t>
            </a:r>
            <a:endParaRPr lang="en-GB" sz="1500" dirty="0"/>
          </a:p>
        </p:txBody>
      </p:sp>
      <p:sp>
        <p:nvSpPr>
          <p:cNvPr id="30" name="TextBox 29">
            <a:extLst>
              <a:ext uri="{FF2B5EF4-FFF2-40B4-BE49-F238E27FC236}">
                <a16:creationId xmlns:a16="http://schemas.microsoft.com/office/drawing/2014/main" id="{2060725B-63E7-6D52-B4AA-D71D2B9F1E03}"/>
              </a:ext>
            </a:extLst>
          </p:cNvPr>
          <p:cNvSpPr txBox="1"/>
          <p:nvPr/>
        </p:nvSpPr>
        <p:spPr>
          <a:xfrm>
            <a:off x="5050451" y="2942421"/>
            <a:ext cx="1026499" cy="954107"/>
          </a:xfrm>
          <a:prstGeom prst="rect">
            <a:avLst/>
          </a:prstGeom>
          <a:noFill/>
        </p:spPr>
        <p:txBody>
          <a:bodyPr wrap="none" rtlCol="0">
            <a:spAutoFit/>
          </a:bodyPr>
          <a:lstStyle/>
          <a:p>
            <a:r>
              <a:rPr lang="en-US" sz="1400" i="1" dirty="0">
                <a:solidFill>
                  <a:schemeClr val="tx1">
                    <a:lumMod val="50000"/>
                    <a:lumOff val="50000"/>
                  </a:schemeClr>
                </a:solidFill>
              </a:rPr>
              <a:t>Losses </a:t>
            </a:r>
          </a:p>
          <a:p>
            <a:r>
              <a:rPr lang="en-US" sz="1400" i="1" dirty="0">
                <a:solidFill>
                  <a:schemeClr val="tx1">
                    <a:lumMod val="50000"/>
                    <a:lumOff val="50000"/>
                  </a:schemeClr>
                </a:solidFill>
              </a:rPr>
              <a:t>Position</a:t>
            </a:r>
          </a:p>
          <a:p>
            <a:r>
              <a:rPr lang="en-US" sz="1400" i="1" dirty="0">
                <a:solidFill>
                  <a:schemeClr val="tx1">
                    <a:lumMod val="50000"/>
                    <a:lumOff val="50000"/>
                  </a:schemeClr>
                </a:solidFill>
              </a:rPr>
              <a:t>Intensity</a:t>
            </a:r>
          </a:p>
          <a:p>
            <a:r>
              <a:rPr lang="en-US" sz="1400" i="1" dirty="0">
                <a:solidFill>
                  <a:schemeClr val="tx1">
                    <a:lumMod val="50000"/>
                    <a:lumOff val="50000"/>
                  </a:schemeClr>
                </a:solidFill>
              </a:rPr>
              <a:t>Profiles, </a:t>
            </a:r>
            <a:r>
              <a:rPr lang="en-US" sz="1400" i="1" dirty="0" err="1">
                <a:solidFill>
                  <a:schemeClr val="tx1">
                    <a:lumMod val="50000"/>
                    <a:lumOff val="50000"/>
                  </a:schemeClr>
                </a:solidFill>
              </a:rPr>
              <a:t>etc</a:t>
            </a:r>
            <a:endParaRPr lang="en-GB" sz="1400" i="1" dirty="0">
              <a:solidFill>
                <a:schemeClr val="tx1">
                  <a:lumMod val="50000"/>
                  <a:lumOff val="50000"/>
                </a:schemeClr>
              </a:solidFill>
            </a:endParaRPr>
          </a:p>
        </p:txBody>
      </p:sp>
      <p:sp>
        <p:nvSpPr>
          <p:cNvPr id="32" name="ProgressBar">
            <a:extLst>
              <a:ext uri="{FF2B5EF4-FFF2-40B4-BE49-F238E27FC236}">
                <a16:creationId xmlns:a16="http://schemas.microsoft.com/office/drawing/2014/main" id="{D1209B7A-895F-3058-535F-7F6540454A63}"/>
              </a:ext>
            </a:extLst>
          </p:cNvPr>
          <p:cNvSpPr/>
          <p:nvPr/>
        </p:nvSpPr>
        <p:spPr>
          <a:xfrm>
            <a:off x="0" y="6731000"/>
            <a:ext cx="12192000" cy="127000"/>
          </a:xfrm>
          <a:prstGeom prst="rect">
            <a:avLst/>
          </a:prstGeom>
          <a:gradFill flip="none" rotWithShape="1">
            <a:gsLst>
              <a:gs pos="69231">
                <a:srgbClr val="17375E"/>
              </a:gs>
              <a:gs pos="100000">
                <a:srgbClr val="DDDDDD"/>
              </a:gs>
            </a:gsLst>
            <a:lin ang="0" scaled="1"/>
            <a:tileRect/>
          </a:gradFill>
          <a:ln w="12700" cap="flat" cmpd="sng" algn="ctr">
            <a:noFill/>
            <a:prstDash val="solid"/>
            <a:miter lim="800000"/>
          </a:ln>
          <a:effectLst>
            <a:outerShdw blurRad="50800" dist="38100" dir="18900000" algn="bl" rotWithShape="0">
              <a:prstClr val="black">
                <a:alpha val="70000"/>
              </a:prstClr>
            </a:outerShdw>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SlideID">
            <a:extLst>
              <a:ext uri="{FF2B5EF4-FFF2-40B4-BE49-F238E27FC236}">
                <a16:creationId xmlns:a16="http://schemas.microsoft.com/office/drawing/2014/main" id="{34FB0D0E-64D0-364A-1D4E-B15A513BB590}"/>
              </a:ext>
            </a:extLst>
          </p:cNvPr>
          <p:cNvSpPr txBox="1"/>
          <p:nvPr/>
        </p:nvSpPr>
        <p:spPr>
          <a:xfrm>
            <a:off x="7805615" y="6680200"/>
            <a:ext cx="635000" cy="215444"/>
          </a:xfrm>
          <a:prstGeom prst="rect">
            <a:avLst/>
          </a:prstGeom>
          <a:noFill/>
        </p:spPr>
        <p:txBody>
          <a:bodyPr vert="horz" rtlCol="0">
            <a:spAutoFit/>
          </a:bodyPr>
          <a:lstStyle/>
          <a:p>
            <a:r>
              <a:rPr lang="en-GB" sz="800">
                <a:solidFill>
                  <a:srgbClr val="DDDDDD"/>
                </a:solidFill>
                <a:latin typeface="Arial" panose="020B0604020202020204" pitchFamily="34" charset="0"/>
              </a:rPr>
              <a:t>9 / 13</a:t>
            </a:r>
          </a:p>
        </p:txBody>
      </p:sp>
      <p:sp>
        <p:nvSpPr>
          <p:cNvPr id="34" name="Rectangle: Rounded Corners 33">
            <a:extLst>
              <a:ext uri="{FF2B5EF4-FFF2-40B4-BE49-F238E27FC236}">
                <a16:creationId xmlns:a16="http://schemas.microsoft.com/office/drawing/2014/main" id="{7444F06D-E623-196F-1A8D-190B9FE02F3C}"/>
              </a:ext>
            </a:extLst>
          </p:cNvPr>
          <p:cNvSpPr/>
          <p:nvPr/>
        </p:nvSpPr>
        <p:spPr>
          <a:xfrm>
            <a:off x="1212083" y="3677884"/>
            <a:ext cx="1152000" cy="180000"/>
          </a:xfrm>
          <a:prstGeom prst="round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hlinkClick r:id="rId3"/>
            <a:extLst>
              <a:ext uri="{FF2B5EF4-FFF2-40B4-BE49-F238E27FC236}">
                <a16:creationId xmlns:a16="http://schemas.microsoft.com/office/drawing/2014/main" id="{681014AB-F7C2-3773-858C-DFD8B97B182F}"/>
              </a:ext>
            </a:extLst>
          </p:cNvPr>
          <p:cNvSpPr txBox="1"/>
          <p:nvPr/>
        </p:nvSpPr>
        <p:spPr>
          <a:xfrm>
            <a:off x="334963" y="6091188"/>
            <a:ext cx="3273140" cy="276999"/>
          </a:xfrm>
          <a:prstGeom prst="rect">
            <a:avLst/>
          </a:prstGeom>
          <a:noFill/>
        </p:spPr>
        <p:txBody>
          <a:bodyPr wrap="none" rtlCol="0">
            <a:spAutoFit/>
          </a:bodyPr>
          <a:lstStyle/>
          <a:p>
            <a:r>
              <a:rPr lang="en-US" sz="1200" u="sng" dirty="0">
                <a:solidFill>
                  <a:srgbClr val="0070C0"/>
                </a:solidFill>
              </a:rPr>
              <a:t>https://edms.cern.ch/project/</a:t>
            </a:r>
            <a:r>
              <a:rPr lang="en-US" sz="1200" u="sng" dirty="0">
                <a:solidFill>
                  <a:srgbClr val="0070C0"/>
                </a:solidFill>
                <a:hlinkClick r:id="rId4"/>
              </a:rPr>
              <a:t>CERN-0000223744</a:t>
            </a:r>
            <a:endParaRPr lang="en-US" sz="1200" u="sng" dirty="0">
              <a:solidFill>
                <a:srgbClr val="0070C0"/>
              </a:solidFill>
            </a:endParaRPr>
          </a:p>
        </p:txBody>
      </p:sp>
    </p:spTree>
    <p:extLst>
      <p:ext uri="{BB962C8B-B14F-4D97-AF65-F5344CB8AC3E}">
        <p14:creationId xmlns:p14="http://schemas.microsoft.com/office/powerpoint/2010/main" val="40668851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3-06-11 - Bi documentation in EDMS - ECalvo.potm" id="{8BAC793F-8316-4CDD-A953-5E53FC5E57F1}" vid="{ED7699B3-FFE3-4633-AEE1-6E972FCBBA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57293</TotalTime>
  <Words>814</Words>
  <Application>Microsoft Office PowerPoint</Application>
  <PresentationFormat>Widescreen</PresentationFormat>
  <Paragraphs>143</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Webdings</vt:lpstr>
      <vt:lpstr>Wingdings</vt:lpstr>
      <vt:lpstr>Wingdings 2</vt:lpstr>
      <vt:lpstr>Office Theme</vt:lpstr>
      <vt:lpstr>BI documentation  in EDMS</vt:lpstr>
      <vt:lpstr>Outline</vt:lpstr>
      <vt:lpstr>Why EDMS ?</vt:lpstr>
      <vt:lpstr>Ex: Links between items and CDD and 3D models</vt:lpstr>
      <vt:lpstr>Ex: Links between items and Infor EAM assets</vt:lpstr>
      <vt:lpstr>Ex: Links between items and Infor EAM assets (II)</vt:lpstr>
      <vt:lpstr>Ex: Additional info thanks to layout links</vt:lpstr>
      <vt:lpstr>Information structure</vt:lpstr>
      <vt:lpstr>EDMS structure : By machine &amp; Facility</vt:lpstr>
      <vt:lpstr>EDMS structure: by observable or function</vt:lpstr>
      <vt:lpstr>EDMS structure: Common equipment/infrastructure</vt:lpstr>
      <vt:lpstr>EDMS structure: Others</vt:lpstr>
      <vt:lpstr>BI EDMS structure : 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Eva Calvo Giraldo</dc:creator>
  <cp:lastModifiedBy>Eva Calvo</cp:lastModifiedBy>
  <cp:revision>1892</cp:revision>
  <cp:lastPrinted>2023-03-16T13:28:34Z</cp:lastPrinted>
  <dcterms:created xsi:type="dcterms:W3CDTF">2020-09-08T12:30:24Z</dcterms:created>
  <dcterms:modified xsi:type="dcterms:W3CDTF">2023-06-15T07:53:13Z</dcterms:modified>
</cp:coreProperties>
</file>