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18"/>
  </p:notesMasterIdLst>
  <p:handoutMasterIdLst>
    <p:handoutMasterId r:id="rId19"/>
  </p:handoutMasterIdLst>
  <p:sldIdLst>
    <p:sldId id="276" r:id="rId4"/>
    <p:sldId id="322" r:id="rId5"/>
    <p:sldId id="332" r:id="rId6"/>
    <p:sldId id="321" r:id="rId7"/>
    <p:sldId id="326" r:id="rId8"/>
    <p:sldId id="323" r:id="rId9"/>
    <p:sldId id="335" r:id="rId10"/>
    <p:sldId id="329" r:id="rId11"/>
    <p:sldId id="325" r:id="rId12"/>
    <p:sldId id="274" r:id="rId13"/>
    <p:sldId id="330" r:id="rId14"/>
    <p:sldId id="327" r:id="rId15"/>
    <p:sldId id="324" r:id="rId16"/>
    <p:sldId id="328" r:id="rId17"/>
  </p:sldIdLst>
  <p:sldSz cx="24384000" cy="13716000"/>
  <p:notesSz cx="6858000" cy="9144000"/>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322"/>
            <p14:sldId id="332"/>
            <p14:sldId id="321"/>
            <p14:sldId id="326"/>
            <p14:sldId id="323"/>
            <p14:sldId id="335"/>
            <p14:sldId id="329"/>
            <p14:sldId id="325"/>
            <p14:sldId id="274"/>
            <p14:sldId id="330"/>
            <p14:sldId id="327"/>
            <p14:sldId id="324"/>
            <p14:sldId id="328"/>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86868"/>
    <a:srgbClr val="0000B4"/>
    <a:srgbClr val="00B050"/>
    <a:srgbClr val="92CF4F"/>
    <a:srgbClr val="00B0F0"/>
    <a:srgbClr val="0070C0"/>
    <a:srgbClr val="0000FF"/>
    <a:srgbClr val="BFBFBF"/>
    <a:srgbClr val="396A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3831" autoAdjust="0"/>
  </p:normalViewPr>
  <p:slideViewPr>
    <p:cSldViewPr>
      <p:cViewPr varScale="1">
        <p:scale>
          <a:sx n="55" d="100"/>
          <a:sy n="55" d="100"/>
        </p:scale>
        <p:origin x="672" y="102"/>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B04CF8-15A1-4728-9240-389A47AFFCEA}" type="datetimeFigureOut">
              <a:rPr lang="en-GB" smtClean="0"/>
              <a:t>12/05/2023</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05DC35-68C2-4BDA-9BF4-910782E0ECF3}" type="datetimeFigureOut">
              <a:rPr lang="de-AT" smtClean="0"/>
              <a:t>12.05.2023</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the context of the mock-up study, we worked on vibrations and dynamic stability analyses, in particular on the collider supports, i.e. the girder and the booster support.</a:t>
            </a:r>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471307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3934383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22973644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3067504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2901688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Footer Placeholder 3"/>
          <p:cNvSpPr>
            <a:spLocks noGrp="1"/>
          </p:cNvSpPr>
          <p:nvPr>
            <p:ph type="ftr" sz="quarter" idx="4"/>
          </p:nvPr>
        </p:nvSpPr>
        <p:spPr/>
        <p:txBody>
          <a:bodyPr/>
          <a:lstStyle/>
          <a:p>
            <a:endParaRPr lang="de-AT"/>
          </a:p>
        </p:txBody>
      </p:sp>
    </p:spTree>
    <p:extLst>
      <p:ext uri="{BB962C8B-B14F-4D97-AF65-F5344CB8AC3E}">
        <p14:creationId xmlns:p14="http://schemas.microsoft.com/office/powerpoint/2010/main" val="42489047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3.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sldNum="0" hd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0.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10.xml"/><Relationship Id="rId6" Type="http://schemas.openxmlformats.org/officeDocument/2006/relationships/image" Target="../media/image21.png"/><Relationship Id="rId5" Type="http://schemas.openxmlformats.org/officeDocument/2006/relationships/image" Target="../media/image26.png"/><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0.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1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2743200"/>
            <a:ext cx="14375801" cy="4860000"/>
          </a:xfrm>
          <a:prstGeom prst="rect">
            <a:avLst/>
          </a:prstGeom>
        </p:spPr>
      </p:pic>
      <p:sp>
        <p:nvSpPr>
          <p:cNvPr id="3" name="TextBox 2">
            <a:extLst>
              <a:ext uri="{FF2B5EF4-FFF2-40B4-BE49-F238E27FC236}">
                <a16:creationId xmlns:a16="http://schemas.microsoft.com/office/drawing/2014/main" id="{4AB16913-0FED-9242-F823-95B76DDE049A}"/>
              </a:ext>
            </a:extLst>
          </p:cNvPr>
          <p:cNvSpPr txBox="1"/>
          <p:nvPr/>
        </p:nvSpPr>
        <p:spPr>
          <a:xfrm>
            <a:off x="4724400" y="7969794"/>
            <a:ext cx="15587662" cy="2569871"/>
          </a:xfrm>
          <a:prstGeom prst="rect">
            <a:avLst/>
          </a:prstGeom>
          <a:noFill/>
        </p:spPr>
        <p:txBody>
          <a:bodyPr wrap="square" rtlCol="0">
            <a:spAutoFit/>
          </a:bodyPr>
          <a:lstStyle/>
          <a:p>
            <a:pPr algn="ctr">
              <a:lnSpc>
                <a:spcPct val="150000"/>
              </a:lnSpc>
            </a:pPr>
            <a:r>
              <a:rPr lang="fr-CH" sz="6000" dirty="0">
                <a:solidFill>
                  <a:schemeClr val="bg1"/>
                </a:solidFill>
              </a:rPr>
              <a:t>Arc </a:t>
            </a:r>
            <a:r>
              <a:rPr lang="en-GB" sz="6000" dirty="0">
                <a:solidFill>
                  <a:schemeClr val="bg1"/>
                </a:solidFill>
              </a:rPr>
              <a:t>Half-Cell Mock-Up Meeting #7</a:t>
            </a:r>
            <a:br>
              <a:rPr lang="en-GB" sz="6000" dirty="0">
                <a:solidFill>
                  <a:schemeClr val="bg1"/>
                </a:solidFill>
              </a:rPr>
            </a:br>
            <a:r>
              <a:rPr lang="en-GB" sz="5400" dirty="0">
                <a:solidFill>
                  <a:schemeClr val="bg1"/>
                </a:solidFill>
              </a:rPr>
              <a:t>Status on vibration and dynamic stability studies</a:t>
            </a:r>
            <a:endParaRPr lang="en-GB" sz="6000" dirty="0">
              <a:solidFill>
                <a:schemeClr val="bg1"/>
              </a:solidFill>
            </a:endParaRPr>
          </a:p>
        </p:txBody>
      </p:sp>
      <p:sp>
        <p:nvSpPr>
          <p:cNvPr id="4" name="TextBox 3">
            <a:extLst>
              <a:ext uri="{FF2B5EF4-FFF2-40B4-BE49-F238E27FC236}">
                <a16:creationId xmlns:a16="http://schemas.microsoft.com/office/drawing/2014/main" id="{677CC38D-E317-CECE-6CA6-E5A4AF135A0F}"/>
              </a:ext>
            </a:extLst>
          </p:cNvPr>
          <p:cNvSpPr txBox="1"/>
          <p:nvPr/>
        </p:nvSpPr>
        <p:spPr>
          <a:xfrm>
            <a:off x="3505200" y="11212255"/>
            <a:ext cx="18026062" cy="566822"/>
          </a:xfrm>
          <a:prstGeom prst="rect">
            <a:avLst/>
          </a:prstGeom>
          <a:noFill/>
        </p:spPr>
        <p:txBody>
          <a:bodyPr wrap="square" rtlCol="0">
            <a:spAutoFit/>
          </a:bodyPr>
          <a:lstStyle/>
          <a:p>
            <a:pPr algn="ctr">
              <a:lnSpc>
                <a:spcPts val="3700"/>
              </a:lnSpc>
            </a:pPr>
            <a:r>
              <a:rPr lang="fr-CH" sz="4000" dirty="0">
                <a:solidFill>
                  <a:schemeClr val="bg1"/>
                </a:solidFill>
              </a:rPr>
              <a:t>Lucie Baudin, Audrey Piccini</a:t>
            </a:r>
          </a:p>
        </p:txBody>
      </p:sp>
      <p:sp>
        <p:nvSpPr>
          <p:cNvPr id="5" name="TextBox 4">
            <a:extLst>
              <a:ext uri="{FF2B5EF4-FFF2-40B4-BE49-F238E27FC236}">
                <a16:creationId xmlns:a16="http://schemas.microsoft.com/office/drawing/2014/main" id="{E39026A9-7185-D09B-D6ED-29BFBAA33A6F}"/>
              </a:ext>
            </a:extLst>
          </p:cNvPr>
          <p:cNvSpPr txBox="1"/>
          <p:nvPr/>
        </p:nvSpPr>
        <p:spPr>
          <a:xfrm>
            <a:off x="5181600" y="12110800"/>
            <a:ext cx="14258925" cy="566822"/>
          </a:xfrm>
          <a:prstGeom prst="rect">
            <a:avLst/>
          </a:prstGeom>
          <a:noFill/>
        </p:spPr>
        <p:txBody>
          <a:bodyPr wrap="square" rtlCol="0">
            <a:spAutoFit/>
          </a:bodyPr>
          <a:lstStyle/>
          <a:p>
            <a:pPr algn="ctr">
              <a:lnSpc>
                <a:spcPts val="3700"/>
              </a:lnSpc>
            </a:pPr>
            <a:r>
              <a:rPr lang="fr-CH" sz="4000" i="1" dirty="0">
                <a:solidFill>
                  <a:schemeClr val="bg1"/>
                </a:solidFill>
              </a:rPr>
              <a:t>Thursday 11th May 2023</a:t>
            </a:r>
            <a:endParaRPr lang="en-GB" sz="4000" i="1" dirty="0">
              <a:solidFill>
                <a:schemeClr val="bg1"/>
              </a:solidFill>
            </a:endParaRPr>
          </a:p>
        </p:txBody>
      </p:sp>
    </p:spTree>
    <p:extLst>
      <p:ext uri="{BB962C8B-B14F-4D97-AF65-F5344CB8AC3E}">
        <p14:creationId xmlns:p14="http://schemas.microsoft.com/office/powerpoint/2010/main" val="2870322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de-AT" dirty="0" err="1"/>
              <a:t>Thank</a:t>
            </a:r>
            <a:r>
              <a:rPr lang="de-AT" dirty="0"/>
              <a:t> </a:t>
            </a:r>
            <a:r>
              <a:rPr lang="de-AT" dirty="0" err="1"/>
              <a:t>you</a:t>
            </a:r>
            <a:r>
              <a:rPr lang="de-AT" dirty="0"/>
              <a:t> </a:t>
            </a:r>
            <a:r>
              <a:rPr lang="de-AT" dirty="0" err="1"/>
              <a:t>for</a:t>
            </a:r>
            <a:r>
              <a:rPr lang="de-AT" dirty="0"/>
              <a:t> </a:t>
            </a:r>
            <a:r>
              <a:rPr lang="de-AT" dirty="0" err="1"/>
              <a:t>your</a:t>
            </a:r>
            <a:r>
              <a:rPr lang="de-AT" dirty="0"/>
              <a:t> </a:t>
            </a:r>
            <a:r>
              <a:rPr lang="de-AT" dirty="0" err="1"/>
              <a:t>attention</a:t>
            </a:r>
            <a:endParaRPr lang="de-AT" dirty="0"/>
          </a:p>
        </p:txBody>
      </p:sp>
      <p:sp>
        <p:nvSpPr>
          <p:cNvPr id="4" name="Slide Number Placeholder 3">
            <a:extLst>
              <a:ext uri="{FF2B5EF4-FFF2-40B4-BE49-F238E27FC236}">
                <a16:creationId xmlns:a16="http://schemas.microsoft.com/office/drawing/2014/main" id="{F69A1A9B-7D04-4FF6-9DD7-9441F083A016}"/>
              </a:ext>
            </a:extLst>
          </p:cNvPr>
          <p:cNvSpPr>
            <a:spLocks noGrp="1"/>
          </p:cNvSpPr>
          <p:nvPr>
            <p:ph type="sldNum" sz="quarter" idx="12"/>
          </p:nvPr>
        </p:nvSpPr>
        <p:spPr/>
        <p:txBody>
          <a:bodyPr/>
          <a:lstStyle/>
          <a:p>
            <a:fld id="{88A1DFE4-5FC5-43BD-BB7E-75EAD82B965F}" type="slidenum">
              <a:rPr lang="en-US" noProof="0" smtClean="0"/>
              <a:pPr/>
              <a:t>10</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Deflection of the girder</a:t>
            </a:r>
            <a:endParaRPr lang="en-GB" sz="7200" dirty="0"/>
          </a:p>
        </p:txBody>
      </p:sp>
      <p:pic>
        <p:nvPicPr>
          <p:cNvPr id="7" name="Picture 6">
            <a:extLst>
              <a:ext uri="{FF2B5EF4-FFF2-40B4-BE49-F238E27FC236}">
                <a16:creationId xmlns:a16="http://schemas.microsoft.com/office/drawing/2014/main" id="{C9632513-EA17-51FD-FBBE-869A898934D7}"/>
              </a:ext>
            </a:extLst>
          </p:cNvPr>
          <p:cNvPicPr>
            <a:picLocks noChangeAspect="1"/>
          </p:cNvPicPr>
          <p:nvPr/>
        </p:nvPicPr>
        <p:blipFill>
          <a:blip r:embed="rId2"/>
          <a:stretch>
            <a:fillRect/>
          </a:stretch>
        </p:blipFill>
        <p:spPr>
          <a:xfrm>
            <a:off x="1180800" y="2514600"/>
            <a:ext cx="22103675" cy="4648200"/>
          </a:xfrm>
          <a:prstGeom prst="rect">
            <a:avLst/>
          </a:prstGeom>
        </p:spPr>
      </p:pic>
      <p:pic>
        <p:nvPicPr>
          <p:cNvPr id="9" name="Picture 8">
            <a:extLst>
              <a:ext uri="{FF2B5EF4-FFF2-40B4-BE49-F238E27FC236}">
                <a16:creationId xmlns:a16="http://schemas.microsoft.com/office/drawing/2014/main" id="{AA38A326-28A3-833A-FA42-A5726E93EE10}"/>
              </a:ext>
            </a:extLst>
          </p:cNvPr>
          <p:cNvPicPr>
            <a:picLocks noChangeAspect="1"/>
          </p:cNvPicPr>
          <p:nvPr/>
        </p:nvPicPr>
        <p:blipFill>
          <a:blip r:embed="rId3"/>
          <a:stretch>
            <a:fillRect/>
          </a:stretch>
        </p:blipFill>
        <p:spPr>
          <a:xfrm>
            <a:off x="1180800" y="7761462"/>
            <a:ext cx="22538530" cy="4794738"/>
          </a:xfrm>
          <a:prstGeom prst="rect">
            <a:avLst/>
          </a:prstGeom>
        </p:spPr>
      </p:pic>
      <p:sp>
        <p:nvSpPr>
          <p:cNvPr id="10" name="TextBox 9">
            <a:extLst>
              <a:ext uri="{FF2B5EF4-FFF2-40B4-BE49-F238E27FC236}">
                <a16:creationId xmlns:a16="http://schemas.microsoft.com/office/drawing/2014/main" id="{B7F56580-1231-0218-529E-64CA4E270E29}"/>
              </a:ext>
            </a:extLst>
          </p:cNvPr>
          <p:cNvSpPr txBox="1"/>
          <p:nvPr/>
        </p:nvSpPr>
        <p:spPr>
          <a:xfrm>
            <a:off x="10049765" y="3886200"/>
            <a:ext cx="4800600" cy="535724"/>
          </a:xfrm>
          <a:prstGeom prst="rect">
            <a:avLst/>
          </a:prstGeom>
          <a:noFill/>
        </p:spPr>
        <p:txBody>
          <a:bodyPr wrap="square" rtlCol="0">
            <a:spAutoFit/>
          </a:bodyPr>
          <a:lstStyle/>
          <a:p>
            <a:pPr algn="ctr">
              <a:lnSpc>
                <a:spcPts val="3700"/>
              </a:lnSpc>
            </a:pPr>
            <a:r>
              <a:rPr lang="en-US" sz="3000" dirty="0">
                <a:solidFill>
                  <a:srgbClr val="0000B4"/>
                </a:solidFill>
              </a:rPr>
              <a:t>Max deflection = 1.45mm</a:t>
            </a:r>
            <a:endParaRPr lang="en-GB" sz="3000" i="1" dirty="0">
              <a:solidFill>
                <a:srgbClr val="0000B4"/>
              </a:solidFill>
            </a:endParaRPr>
          </a:p>
        </p:txBody>
      </p:sp>
      <p:sp>
        <p:nvSpPr>
          <p:cNvPr id="11" name="TextBox 10">
            <a:extLst>
              <a:ext uri="{FF2B5EF4-FFF2-40B4-BE49-F238E27FC236}">
                <a16:creationId xmlns:a16="http://schemas.microsoft.com/office/drawing/2014/main" id="{FE5587EA-F58E-2AA9-59C3-C11B37911F74}"/>
              </a:ext>
            </a:extLst>
          </p:cNvPr>
          <p:cNvSpPr txBox="1"/>
          <p:nvPr/>
        </p:nvSpPr>
        <p:spPr>
          <a:xfrm>
            <a:off x="10049765" y="8265376"/>
            <a:ext cx="4800600" cy="535724"/>
          </a:xfrm>
          <a:prstGeom prst="rect">
            <a:avLst/>
          </a:prstGeom>
          <a:noFill/>
        </p:spPr>
        <p:txBody>
          <a:bodyPr wrap="square" rtlCol="0">
            <a:spAutoFit/>
          </a:bodyPr>
          <a:lstStyle/>
          <a:p>
            <a:pPr algn="ctr">
              <a:lnSpc>
                <a:spcPts val="3700"/>
              </a:lnSpc>
            </a:pPr>
            <a:r>
              <a:rPr lang="en-US" sz="3000" dirty="0">
                <a:solidFill>
                  <a:srgbClr val="0000B4"/>
                </a:solidFill>
              </a:rPr>
              <a:t>Max deflection = 0.37mm</a:t>
            </a:r>
            <a:endParaRPr lang="en-GB" sz="3000" i="1" dirty="0">
              <a:solidFill>
                <a:srgbClr val="0000B4"/>
              </a:solidFill>
            </a:endParaRPr>
          </a:p>
        </p:txBody>
      </p:sp>
    </p:spTree>
    <p:extLst>
      <p:ext uri="{BB962C8B-B14F-4D97-AF65-F5344CB8AC3E}">
        <p14:creationId xmlns:p14="http://schemas.microsoft.com/office/powerpoint/2010/main" val="35749595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Simulations assumptions – DAMPING </a:t>
            </a:r>
            <a:endParaRPr lang="en-GB" sz="7200" dirty="0"/>
          </a:p>
        </p:txBody>
      </p:sp>
      <p:pic>
        <p:nvPicPr>
          <p:cNvPr id="3" name="Picture 2">
            <a:extLst>
              <a:ext uri="{FF2B5EF4-FFF2-40B4-BE49-F238E27FC236}">
                <a16:creationId xmlns:a16="http://schemas.microsoft.com/office/drawing/2014/main" id="{4797B105-72A0-CC61-E8E4-D43F22A645C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1488" t="2532" r="1739" b="731"/>
          <a:stretch/>
        </p:blipFill>
        <p:spPr>
          <a:xfrm>
            <a:off x="762000" y="2667000"/>
            <a:ext cx="11277600" cy="5943899"/>
          </a:xfrm>
          <a:prstGeom prst="rect">
            <a:avLst/>
          </a:prstGeom>
        </p:spPr>
      </p:pic>
      <p:pic>
        <p:nvPicPr>
          <p:cNvPr id="8" name="Picture 7">
            <a:extLst>
              <a:ext uri="{FF2B5EF4-FFF2-40B4-BE49-F238E27FC236}">
                <a16:creationId xmlns:a16="http://schemas.microsoft.com/office/drawing/2014/main" id="{75470D3D-6798-490F-B66B-1FCEBCB66AAB}"/>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246" t="2462" r="1000" b="1082"/>
          <a:stretch/>
        </p:blipFill>
        <p:spPr>
          <a:xfrm>
            <a:off x="12434638" y="2831841"/>
            <a:ext cx="11179586" cy="5779058"/>
          </a:xfrm>
          <a:prstGeom prst="rect">
            <a:avLst/>
          </a:prstGeom>
        </p:spPr>
      </p:pic>
      <p:graphicFrame>
        <p:nvGraphicFramePr>
          <p:cNvPr id="10" name="Table 9">
            <a:extLst>
              <a:ext uri="{FF2B5EF4-FFF2-40B4-BE49-F238E27FC236}">
                <a16:creationId xmlns:a16="http://schemas.microsoft.com/office/drawing/2014/main" id="{070E2BD9-410B-E871-991D-589B8A26EAFD}"/>
              </a:ext>
            </a:extLst>
          </p:cNvPr>
          <p:cNvGraphicFramePr>
            <a:graphicFrameLocks noGrp="1"/>
          </p:cNvGraphicFramePr>
          <p:nvPr>
            <p:extLst>
              <p:ext uri="{D42A27DB-BD31-4B8C-83A1-F6EECF244321}">
                <p14:modId xmlns:p14="http://schemas.microsoft.com/office/powerpoint/2010/main" val="876234546"/>
              </p:ext>
            </p:extLst>
          </p:nvPr>
        </p:nvGraphicFramePr>
        <p:xfrm>
          <a:off x="1157473" y="9372600"/>
          <a:ext cx="6857999" cy="2992755"/>
        </p:xfrm>
        <a:graphic>
          <a:graphicData uri="http://schemas.openxmlformats.org/drawingml/2006/table">
            <a:tbl>
              <a:tblPr/>
              <a:tblGrid>
                <a:gridCol w="2237213">
                  <a:extLst>
                    <a:ext uri="{9D8B030D-6E8A-4147-A177-3AD203B41FA5}">
                      <a16:colId xmlns:a16="http://schemas.microsoft.com/office/drawing/2014/main" val="1403739702"/>
                    </a:ext>
                  </a:extLst>
                </a:gridCol>
                <a:gridCol w="2383573">
                  <a:extLst>
                    <a:ext uri="{9D8B030D-6E8A-4147-A177-3AD203B41FA5}">
                      <a16:colId xmlns:a16="http://schemas.microsoft.com/office/drawing/2014/main" val="153354080"/>
                    </a:ext>
                  </a:extLst>
                </a:gridCol>
                <a:gridCol w="2237213">
                  <a:extLst>
                    <a:ext uri="{9D8B030D-6E8A-4147-A177-3AD203B41FA5}">
                      <a16:colId xmlns:a16="http://schemas.microsoft.com/office/drawing/2014/main" val="208911044"/>
                    </a:ext>
                  </a:extLst>
                </a:gridCol>
              </a:tblGrid>
              <a:tr h="200025">
                <a:tc gridSpan="3">
                  <a:txBody>
                    <a:bodyPr/>
                    <a:lstStyle/>
                    <a:p>
                      <a:pPr algn="l" fontAlgn="b"/>
                      <a:r>
                        <a:rPr lang="en-GB" sz="2800" b="1" i="0" u="none" strike="noStrike">
                          <a:solidFill>
                            <a:srgbClr val="000000"/>
                          </a:solidFill>
                          <a:effectLst/>
                          <a:latin typeface="Calibri" panose="020F0502020204030204" pitchFamily="34" charset="0"/>
                        </a:rPr>
                        <a:t>RMS ANSYS from 400Hz to 1Hz (Middle)</a:t>
                      </a:r>
                    </a:p>
                  </a:txBody>
                  <a:tcPr marL="9525" marR="9525" marT="9525" marB="0" anchor="b">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43933270"/>
                  </a:ext>
                </a:extLst>
              </a:tr>
              <a:tr h="200025">
                <a:tc>
                  <a:txBody>
                    <a:bodyPr/>
                    <a:lstStyle/>
                    <a:p>
                      <a:pPr algn="r" fontAlgn="b"/>
                      <a:r>
                        <a:rPr lang="en-GB" sz="2800" b="1"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solidFill>
                      <a:srgbClr val="A5A5A5"/>
                    </a:solidFill>
                  </a:tcPr>
                </a:tc>
                <a:tc>
                  <a:txBody>
                    <a:bodyPr/>
                    <a:lstStyle/>
                    <a:p>
                      <a:pPr algn="r" fontAlgn="b"/>
                      <a:r>
                        <a:rPr lang="en-GB" sz="2400" b="0" i="0" u="none" strike="noStrike">
                          <a:solidFill>
                            <a:srgbClr val="000000"/>
                          </a:solidFill>
                          <a:effectLst/>
                          <a:latin typeface="Calibri" panose="020F0502020204030204" pitchFamily="34" charset="0"/>
                        </a:rPr>
                        <a:t>6.3853E-09</a:t>
                      </a:r>
                    </a:p>
                  </a:txBody>
                  <a:tcPr marL="9525" marR="9525" marT="9525" marB="0" anchor="b">
                    <a:lnL>
                      <a:noFill/>
                    </a:lnL>
                    <a:lnR>
                      <a:noFill/>
                    </a:lnR>
                    <a:lnT>
                      <a:noFill/>
                    </a:lnT>
                    <a:lnB>
                      <a:noFill/>
                    </a:lnB>
                  </a:tcPr>
                </a:tc>
                <a:tc>
                  <a:txBody>
                    <a:bodyPr/>
                    <a:lstStyle/>
                    <a:p>
                      <a:pPr algn="l" fontAlgn="b"/>
                      <a:r>
                        <a:rPr lang="en-GB" sz="2400" b="0" i="0" u="none" strike="noStrike">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2293548167"/>
                  </a:ext>
                </a:extLst>
              </a:tr>
              <a:tr h="200025">
                <a:tc>
                  <a:txBody>
                    <a:bodyPr/>
                    <a:lstStyle/>
                    <a:p>
                      <a:pPr algn="r" fontAlgn="b"/>
                      <a:r>
                        <a:rPr lang="en-GB" sz="2800" b="1"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solidFill>
                      <a:srgbClr val="A6A6A6"/>
                    </a:solidFill>
                  </a:tcPr>
                </a:tc>
                <a:tc>
                  <a:txBody>
                    <a:bodyPr/>
                    <a:lstStyle/>
                    <a:p>
                      <a:pPr algn="r" fontAlgn="b"/>
                      <a:r>
                        <a:rPr lang="en-GB" sz="2400" b="0" i="0" u="none" strike="noStrike">
                          <a:solidFill>
                            <a:srgbClr val="000000"/>
                          </a:solidFill>
                          <a:effectLst/>
                          <a:latin typeface="Calibri" panose="020F0502020204030204" pitchFamily="34" charset="0"/>
                        </a:rPr>
                        <a:t>5.8250E-09</a:t>
                      </a:r>
                    </a:p>
                  </a:txBody>
                  <a:tcPr marL="9525" marR="9525" marT="9525" marB="0" anchor="b">
                    <a:lnL>
                      <a:noFill/>
                    </a:lnL>
                    <a:lnR>
                      <a:noFill/>
                    </a:lnR>
                    <a:lnT>
                      <a:noFill/>
                    </a:lnT>
                    <a:lnB>
                      <a:noFill/>
                    </a:lnB>
                  </a:tcPr>
                </a:tc>
                <a:tc>
                  <a:txBody>
                    <a:bodyPr/>
                    <a:lstStyle/>
                    <a:p>
                      <a:pPr algn="l" fontAlgn="b"/>
                      <a:r>
                        <a:rPr lang="en-GB" sz="2400" b="0" i="0" u="none" strike="noStrike">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3190252441"/>
                  </a:ext>
                </a:extLst>
              </a:tr>
              <a:tr h="190500">
                <a:tc>
                  <a:txBody>
                    <a:bodyPr/>
                    <a:lstStyle/>
                    <a:p>
                      <a:pPr algn="l" fontAlgn="b"/>
                      <a:endParaRPr lang="en-GB" sz="2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GB" sz="2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GB" sz="2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839341442"/>
                  </a:ext>
                </a:extLst>
              </a:tr>
              <a:tr h="200025">
                <a:tc gridSpan="3">
                  <a:txBody>
                    <a:bodyPr/>
                    <a:lstStyle/>
                    <a:p>
                      <a:pPr algn="l" fontAlgn="b"/>
                      <a:r>
                        <a:rPr lang="en-GB" sz="2800" b="1" i="0" u="none" strike="noStrike">
                          <a:solidFill>
                            <a:srgbClr val="000000"/>
                          </a:solidFill>
                          <a:effectLst/>
                          <a:latin typeface="Calibri" panose="020F0502020204030204" pitchFamily="34" charset="0"/>
                        </a:rPr>
                        <a:t>RMS ANSYS from 400Hz to 10Hz (Middle)</a:t>
                      </a:r>
                    </a:p>
                  </a:txBody>
                  <a:tcPr marL="9525" marR="9525" marT="9525" marB="0" anchor="b">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3876350921"/>
                  </a:ext>
                </a:extLst>
              </a:tr>
              <a:tr h="200025">
                <a:tc>
                  <a:txBody>
                    <a:bodyPr/>
                    <a:lstStyle/>
                    <a:p>
                      <a:pPr algn="r" fontAlgn="b"/>
                      <a:r>
                        <a:rPr lang="en-GB" sz="2800" b="1" i="0" u="none" strike="noStrike">
                          <a:solidFill>
                            <a:srgbClr val="000000"/>
                          </a:solidFill>
                          <a:effectLst/>
                          <a:latin typeface="Calibri" panose="020F0502020204030204" pitchFamily="34" charset="0"/>
                        </a:rPr>
                        <a:t>1%</a:t>
                      </a:r>
                    </a:p>
                  </a:txBody>
                  <a:tcPr marL="9525" marR="9525" marT="9525" marB="0" anchor="b">
                    <a:lnL>
                      <a:noFill/>
                    </a:lnL>
                    <a:lnR>
                      <a:noFill/>
                    </a:lnR>
                    <a:lnT>
                      <a:noFill/>
                    </a:lnT>
                    <a:lnB>
                      <a:noFill/>
                    </a:lnB>
                    <a:solidFill>
                      <a:srgbClr val="A5A5A5"/>
                    </a:solidFill>
                  </a:tcPr>
                </a:tc>
                <a:tc>
                  <a:txBody>
                    <a:bodyPr/>
                    <a:lstStyle/>
                    <a:p>
                      <a:pPr algn="r" fontAlgn="b"/>
                      <a:r>
                        <a:rPr lang="en-GB" sz="2400" b="0" i="0" u="none" strike="noStrike">
                          <a:solidFill>
                            <a:srgbClr val="000000"/>
                          </a:solidFill>
                          <a:effectLst/>
                          <a:latin typeface="Calibri" panose="020F0502020204030204" pitchFamily="34" charset="0"/>
                        </a:rPr>
                        <a:t>3.72E-09</a:t>
                      </a:r>
                    </a:p>
                  </a:txBody>
                  <a:tcPr marL="9525" marR="9525" marT="9525" marB="0" anchor="b">
                    <a:lnL>
                      <a:noFill/>
                    </a:lnL>
                    <a:lnR>
                      <a:noFill/>
                    </a:lnR>
                    <a:lnT>
                      <a:noFill/>
                    </a:lnT>
                    <a:lnB>
                      <a:noFill/>
                    </a:lnB>
                  </a:tcPr>
                </a:tc>
                <a:tc>
                  <a:txBody>
                    <a:bodyPr/>
                    <a:lstStyle/>
                    <a:p>
                      <a:pPr algn="l" fontAlgn="b"/>
                      <a:r>
                        <a:rPr lang="en-GB" sz="2400" b="0" i="0" u="none" strike="noStrike">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204226674"/>
                  </a:ext>
                </a:extLst>
              </a:tr>
              <a:tr h="200025">
                <a:tc>
                  <a:txBody>
                    <a:bodyPr/>
                    <a:lstStyle/>
                    <a:p>
                      <a:pPr algn="r" fontAlgn="b"/>
                      <a:r>
                        <a:rPr lang="en-GB" sz="2800" b="1" i="0" u="none" strike="noStrike">
                          <a:solidFill>
                            <a:srgbClr val="000000"/>
                          </a:solidFill>
                          <a:effectLst/>
                          <a:latin typeface="Calibri" panose="020F0502020204030204" pitchFamily="34" charset="0"/>
                        </a:rPr>
                        <a:t>2%</a:t>
                      </a:r>
                    </a:p>
                  </a:txBody>
                  <a:tcPr marL="9525" marR="9525" marT="9525" marB="0" anchor="b">
                    <a:lnL>
                      <a:noFill/>
                    </a:lnL>
                    <a:lnR>
                      <a:noFill/>
                    </a:lnR>
                    <a:lnT>
                      <a:noFill/>
                    </a:lnT>
                    <a:lnB>
                      <a:noFill/>
                    </a:lnB>
                    <a:solidFill>
                      <a:srgbClr val="A6A6A6"/>
                    </a:solidFill>
                  </a:tcPr>
                </a:tc>
                <a:tc>
                  <a:txBody>
                    <a:bodyPr/>
                    <a:lstStyle/>
                    <a:p>
                      <a:pPr algn="r" fontAlgn="b"/>
                      <a:r>
                        <a:rPr lang="en-GB" sz="2400" b="0" i="0" u="none" strike="noStrike">
                          <a:solidFill>
                            <a:srgbClr val="000000"/>
                          </a:solidFill>
                          <a:effectLst/>
                          <a:latin typeface="Calibri" panose="020F0502020204030204" pitchFamily="34" charset="0"/>
                        </a:rPr>
                        <a:t>2.68E-09</a:t>
                      </a:r>
                    </a:p>
                  </a:txBody>
                  <a:tcPr marL="9525" marR="9525" marT="9525" marB="0" anchor="b">
                    <a:lnL>
                      <a:noFill/>
                    </a:lnL>
                    <a:lnR>
                      <a:noFill/>
                    </a:lnR>
                    <a:lnT>
                      <a:noFill/>
                    </a:lnT>
                    <a:lnB>
                      <a:noFill/>
                    </a:lnB>
                  </a:tcPr>
                </a:tc>
                <a:tc>
                  <a:txBody>
                    <a:bodyPr/>
                    <a:lstStyle/>
                    <a:p>
                      <a:pPr algn="l" fontAlgn="b"/>
                      <a:r>
                        <a:rPr lang="en-GB" sz="2400" b="0" i="0" u="none" strike="noStrike" dirty="0">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56217724"/>
                  </a:ext>
                </a:extLst>
              </a:tr>
            </a:tbl>
          </a:graphicData>
        </a:graphic>
      </p:graphicFrame>
    </p:spTree>
    <p:extLst>
      <p:ext uri="{BB962C8B-B14F-4D97-AF65-F5344CB8AC3E}">
        <p14:creationId xmlns:p14="http://schemas.microsoft.com/office/powerpoint/2010/main" val="23462976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Simulations assumptions – PSD INPUT</a:t>
            </a:r>
            <a:endParaRPr lang="en-GB" sz="7200" dirty="0"/>
          </a:p>
        </p:txBody>
      </p:sp>
      <p:pic>
        <p:nvPicPr>
          <p:cNvPr id="9" name="Picture 8">
            <a:extLst>
              <a:ext uri="{FF2B5EF4-FFF2-40B4-BE49-F238E27FC236}">
                <a16:creationId xmlns:a16="http://schemas.microsoft.com/office/drawing/2014/main" id="{646D0307-9C4B-E78A-E1AC-52F64419A9A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2294" t="2843" r="1377" b="521"/>
          <a:stretch/>
        </p:blipFill>
        <p:spPr>
          <a:xfrm>
            <a:off x="381000" y="2590800"/>
            <a:ext cx="11734800" cy="5699760"/>
          </a:xfrm>
          <a:prstGeom prst="rect">
            <a:avLst/>
          </a:prstGeom>
        </p:spPr>
      </p:pic>
      <p:pic>
        <p:nvPicPr>
          <p:cNvPr id="10" name="Picture 9">
            <a:extLst>
              <a:ext uri="{FF2B5EF4-FFF2-40B4-BE49-F238E27FC236}">
                <a16:creationId xmlns:a16="http://schemas.microsoft.com/office/drawing/2014/main" id="{3770DB7B-5E28-0460-2F7D-C1D9A827AE8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639" t="2642" r="1133" b="486"/>
          <a:stretch/>
        </p:blipFill>
        <p:spPr>
          <a:xfrm>
            <a:off x="12583073" y="2590800"/>
            <a:ext cx="11337127" cy="5699760"/>
          </a:xfrm>
          <a:prstGeom prst="rect">
            <a:avLst/>
          </a:prstGeom>
        </p:spPr>
      </p:pic>
      <p:graphicFrame>
        <p:nvGraphicFramePr>
          <p:cNvPr id="11" name="Table 10">
            <a:extLst>
              <a:ext uri="{FF2B5EF4-FFF2-40B4-BE49-F238E27FC236}">
                <a16:creationId xmlns:a16="http://schemas.microsoft.com/office/drawing/2014/main" id="{17A33A2E-A881-9E77-AB38-395215D5D7AE}"/>
              </a:ext>
            </a:extLst>
          </p:cNvPr>
          <p:cNvGraphicFramePr>
            <a:graphicFrameLocks noGrp="1"/>
          </p:cNvGraphicFramePr>
          <p:nvPr>
            <p:extLst>
              <p:ext uri="{D42A27DB-BD31-4B8C-83A1-F6EECF244321}">
                <p14:modId xmlns:p14="http://schemas.microsoft.com/office/powerpoint/2010/main" val="611400428"/>
              </p:ext>
            </p:extLst>
          </p:nvPr>
        </p:nvGraphicFramePr>
        <p:xfrm>
          <a:off x="1180800" y="9144000"/>
          <a:ext cx="6126957" cy="2992755"/>
        </p:xfrm>
        <a:graphic>
          <a:graphicData uri="http://schemas.openxmlformats.org/drawingml/2006/table">
            <a:tbl>
              <a:tblPr/>
              <a:tblGrid>
                <a:gridCol w="1998733">
                  <a:extLst>
                    <a:ext uri="{9D8B030D-6E8A-4147-A177-3AD203B41FA5}">
                      <a16:colId xmlns:a16="http://schemas.microsoft.com/office/drawing/2014/main" val="1585156446"/>
                    </a:ext>
                  </a:extLst>
                </a:gridCol>
                <a:gridCol w="2129491">
                  <a:extLst>
                    <a:ext uri="{9D8B030D-6E8A-4147-A177-3AD203B41FA5}">
                      <a16:colId xmlns:a16="http://schemas.microsoft.com/office/drawing/2014/main" val="4133209008"/>
                    </a:ext>
                  </a:extLst>
                </a:gridCol>
                <a:gridCol w="1998733">
                  <a:extLst>
                    <a:ext uri="{9D8B030D-6E8A-4147-A177-3AD203B41FA5}">
                      <a16:colId xmlns:a16="http://schemas.microsoft.com/office/drawing/2014/main" val="279476190"/>
                    </a:ext>
                  </a:extLst>
                </a:gridCol>
              </a:tblGrid>
              <a:tr h="200025">
                <a:tc gridSpan="3">
                  <a:txBody>
                    <a:bodyPr/>
                    <a:lstStyle/>
                    <a:p>
                      <a:pPr algn="l" fontAlgn="b"/>
                      <a:r>
                        <a:rPr lang="en-GB" sz="2800" b="1" i="0" u="none" strike="noStrike">
                          <a:solidFill>
                            <a:srgbClr val="000000"/>
                          </a:solidFill>
                          <a:effectLst/>
                          <a:latin typeface="Calibri" panose="020F0502020204030204" pitchFamily="34" charset="0"/>
                        </a:rPr>
                        <a:t>RMS ANSYS from 400Hz to 1Hz (Middle)</a:t>
                      </a:r>
                    </a:p>
                  </a:txBody>
                  <a:tcPr marL="9525" marR="9525" marT="9525" marB="0" anchor="b">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120795063"/>
                  </a:ext>
                </a:extLst>
              </a:tr>
              <a:tr h="200025">
                <a:tc>
                  <a:txBody>
                    <a:bodyPr/>
                    <a:lstStyle/>
                    <a:p>
                      <a:pPr algn="l" fontAlgn="b"/>
                      <a:r>
                        <a:rPr lang="en-US" sz="2800" b="1" i="0" u="none" strike="noStrike" dirty="0">
                          <a:solidFill>
                            <a:srgbClr val="000000"/>
                          </a:solidFill>
                          <a:effectLst/>
                          <a:latin typeface="Calibri" panose="020F0502020204030204" pitchFamily="34" charset="0"/>
                        </a:rPr>
                        <a:t>L</a:t>
                      </a:r>
                      <a:r>
                        <a:rPr lang="en-GB" sz="2800" b="1" i="0" u="none" strike="noStrike" dirty="0">
                          <a:solidFill>
                            <a:srgbClr val="000000"/>
                          </a:solidFill>
                          <a:effectLst/>
                          <a:latin typeface="Calibri" panose="020F0502020204030204" pitchFamily="34" charset="0"/>
                        </a:rPr>
                        <a:t>OW</a:t>
                      </a:r>
                    </a:p>
                  </a:txBody>
                  <a:tcPr marL="9525" marR="9525" marT="9525" marB="0" anchor="b">
                    <a:lnL>
                      <a:noFill/>
                    </a:lnL>
                    <a:lnR>
                      <a:noFill/>
                    </a:lnR>
                    <a:lnT>
                      <a:noFill/>
                    </a:lnT>
                    <a:lnB>
                      <a:noFill/>
                    </a:lnB>
                    <a:solidFill>
                      <a:srgbClr val="A5A5A5"/>
                    </a:solidFill>
                  </a:tcPr>
                </a:tc>
                <a:tc>
                  <a:txBody>
                    <a:bodyPr/>
                    <a:lstStyle/>
                    <a:p>
                      <a:pPr algn="r" fontAlgn="b"/>
                      <a:r>
                        <a:rPr lang="en-GB" sz="2400" b="0" i="0" u="none" strike="noStrike">
                          <a:solidFill>
                            <a:srgbClr val="000000"/>
                          </a:solidFill>
                          <a:effectLst/>
                          <a:latin typeface="Calibri" panose="020F0502020204030204" pitchFamily="34" charset="0"/>
                        </a:rPr>
                        <a:t>5.8250E-09</a:t>
                      </a:r>
                    </a:p>
                  </a:txBody>
                  <a:tcPr marL="9525" marR="9525" marT="9525" marB="0" anchor="b">
                    <a:lnL>
                      <a:noFill/>
                    </a:lnL>
                    <a:lnR>
                      <a:noFill/>
                    </a:lnR>
                    <a:lnT>
                      <a:noFill/>
                    </a:lnT>
                    <a:lnB>
                      <a:noFill/>
                    </a:lnB>
                  </a:tcPr>
                </a:tc>
                <a:tc>
                  <a:txBody>
                    <a:bodyPr/>
                    <a:lstStyle/>
                    <a:p>
                      <a:pPr algn="l" fontAlgn="b"/>
                      <a:r>
                        <a:rPr lang="en-GB" sz="2400" b="0" i="0" u="none" strike="noStrike">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4181459403"/>
                  </a:ext>
                </a:extLst>
              </a:tr>
              <a:tr h="200025">
                <a:tc>
                  <a:txBody>
                    <a:bodyPr/>
                    <a:lstStyle/>
                    <a:p>
                      <a:pPr algn="l" fontAlgn="b"/>
                      <a:r>
                        <a:rPr lang="en-GB" sz="2800" b="1" i="0" u="none" strike="noStrike" dirty="0">
                          <a:solidFill>
                            <a:srgbClr val="000000"/>
                          </a:solidFill>
                          <a:effectLst/>
                          <a:latin typeface="Calibri" panose="020F0502020204030204" pitchFamily="34" charset="0"/>
                        </a:rPr>
                        <a:t>HIGH</a:t>
                      </a:r>
                    </a:p>
                  </a:txBody>
                  <a:tcPr marL="9525" marR="9525" marT="9525" marB="0" anchor="b">
                    <a:lnL>
                      <a:noFill/>
                    </a:lnL>
                    <a:lnR>
                      <a:noFill/>
                    </a:lnR>
                    <a:lnT>
                      <a:noFill/>
                    </a:lnT>
                    <a:lnB>
                      <a:noFill/>
                    </a:lnB>
                    <a:solidFill>
                      <a:srgbClr val="A6A6A6"/>
                    </a:solidFill>
                  </a:tcPr>
                </a:tc>
                <a:tc>
                  <a:txBody>
                    <a:bodyPr/>
                    <a:lstStyle/>
                    <a:p>
                      <a:pPr algn="r" fontAlgn="b"/>
                      <a:r>
                        <a:rPr lang="en-GB" sz="2400" b="0" i="0" u="none" strike="noStrike">
                          <a:solidFill>
                            <a:srgbClr val="000000"/>
                          </a:solidFill>
                          <a:effectLst/>
                          <a:latin typeface="Calibri" panose="020F0502020204030204" pitchFamily="34" charset="0"/>
                        </a:rPr>
                        <a:t>3.3993E-08</a:t>
                      </a:r>
                    </a:p>
                  </a:txBody>
                  <a:tcPr marL="9525" marR="9525" marT="9525" marB="0" anchor="b">
                    <a:lnL>
                      <a:noFill/>
                    </a:lnL>
                    <a:lnR>
                      <a:noFill/>
                    </a:lnR>
                    <a:lnT>
                      <a:noFill/>
                    </a:lnT>
                    <a:lnB>
                      <a:noFill/>
                    </a:lnB>
                  </a:tcPr>
                </a:tc>
                <a:tc>
                  <a:txBody>
                    <a:bodyPr/>
                    <a:lstStyle/>
                    <a:p>
                      <a:pPr algn="l" fontAlgn="b"/>
                      <a:r>
                        <a:rPr lang="en-GB" sz="2400" b="0" i="0" u="none" strike="noStrike">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3181472286"/>
                  </a:ext>
                </a:extLst>
              </a:tr>
              <a:tr h="190500">
                <a:tc>
                  <a:txBody>
                    <a:bodyPr/>
                    <a:lstStyle/>
                    <a:p>
                      <a:pPr algn="l" fontAlgn="b"/>
                      <a:endParaRPr lang="en-GB" sz="2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GB" sz="2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GB" sz="24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extLst>
                  <a:ext uri="{0D108BD9-81ED-4DB2-BD59-A6C34878D82A}">
                    <a16:rowId xmlns:a16="http://schemas.microsoft.com/office/drawing/2014/main" val="2601912326"/>
                  </a:ext>
                </a:extLst>
              </a:tr>
              <a:tr h="200025">
                <a:tc gridSpan="3">
                  <a:txBody>
                    <a:bodyPr/>
                    <a:lstStyle/>
                    <a:p>
                      <a:pPr algn="l" fontAlgn="b"/>
                      <a:r>
                        <a:rPr lang="en-GB" sz="2800" b="1" i="0" u="none" strike="noStrike" dirty="0">
                          <a:solidFill>
                            <a:srgbClr val="000000"/>
                          </a:solidFill>
                          <a:effectLst/>
                          <a:latin typeface="Calibri" panose="020F0502020204030204" pitchFamily="34" charset="0"/>
                        </a:rPr>
                        <a:t>RMS ANSYS from 400Hz to 10Hz (Middle)</a:t>
                      </a:r>
                    </a:p>
                  </a:txBody>
                  <a:tcPr marL="9525" marR="9525" marT="9525" marB="0" anchor="b">
                    <a:lnL>
                      <a:noFill/>
                    </a:lnL>
                    <a:lnR>
                      <a:noFill/>
                    </a:lnR>
                    <a:lnT>
                      <a:noFill/>
                    </a:lnT>
                    <a:lnB>
                      <a:noFill/>
                    </a:lnB>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4022228"/>
                  </a:ext>
                </a:extLst>
              </a:tr>
              <a:tr h="200025">
                <a:tc>
                  <a:txBody>
                    <a:bodyPr/>
                    <a:lstStyle/>
                    <a:p>
                      <a:pPr algn="l" fontAlgn="b"/>
                      <a:r>
                        <a:rPr lang="en-US" sz="2800" b="1" i="0" u="none" strike="noStrike" dirty="0">
                          <a:solidFill>
                            <a:srgbClr val="000000"/>
                          </a:solidFill>
                          <a:effectLst/>
                          <a:latin typeface="Calibri" panose="020F0502020204030204" pitchFamily="34" charset="0"/>
                        </a:rPr>
                        <a:t>L</a:t>
                      </a:r>
                      <a:r>
                        <a:rPr lang="en-GB" sz="2800" b="1" i="0" u="none" strike="noStrike" dirty="0">
                          <a:solidFill>
                            <a:srgbClr val="000000"/>
                          </a:solidFill>
                          <a:effectLst/>
                          <a:latin typeface="Calibri" panose="020F0502020204030204" pitchFamily="34" charset="0"/>
                        </a:rPr>
                        <a:t>OW</a:t>
                      </a:r>
                    </a:p>
                  </a:txBody>
                  <a:tcPr marL="9525" marR="9525" marT="9525" marB="0" anchor="b">
                    <a:lnL>
                      <a:noFill/>
                    </a:lnL>
                    <a:lnR>
                      <a:noFill/>
                    </a:lnR>
                    <a:lnT>
                      <a:noFill/>
                    </a:lnT>
                    <a:lnB>
                      <a:noFill/>
                    </a:lnB>
                    <a:solidFill>
                      <a:srgbClr val="A5A5A5"/>
                    </a:solidFill>
                  </a:tcPr>
                </a:tc>
                <a:tc>
                  <a:txBody>
                    <a:bodyPr/>
                    <a:lstStyle/>
                    <a:p>
                      <a:pPr algn="r" fontAlgn="b"/>
                      <a:r>
                        <a:rPr lang="en-GB" sz="2400" b="0" i="0" u="none" strike="noStrike">
                          <a:solidFill>
                            <a:srgbClr val="000000"/>
                          </a:solidFill>
                          <a:effectLst/>
                          <a:latin typeface="Calibri" panose="020F0502020204030204" pitchFamily="34" charset="0"/>
                        </a:rPr>
                        <a:t>2.680E-09</a:t>
                      </a:r>
                    </a:p>
                  </a:txBody>
                  <a:tcPr marL="9525" marR="9525" marT="9525" marB="0" anchor="b">
                    <a:lnL>
                      <a:noFill/>
                    </a:lnL>
                    <a:lnR>
                      <a:noFill/>
                    </a:lnR>
                    <a:lnT>
                      <a:noFill/>
                    </a:lnT>
                    <a:lnB>
                      <a:noFill/>
                    </a:lnB>
                  </a:tcPr>
                </a:tc>
                <a:tc>
                  <a:txBody>
                    <a:bodyPr/>
                    <a:lstStyle/>
                    <a:p>
                      <a:pPr algn="l" fontAlgn="b"/>
                      <a:r>
                        <a:rPr lang="en-GB" sz="2400" b="0" i="0" u="none" strike="noStrike">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4100231189"/>
                  </a:ext>
                </a:extLst>
              </a:tr>
              <a:tr h="200025">
                <a:tc>
                  <a:txBody>
                    <a:bodyPr/>
                    <a:lstStyle/>
                    <a:p>
                      <a:pPr algn="l" fontAlgn="b"/>
                      <a:r>
                        <a:rPr lang="en-GB" sz="2800" b="1" i="0" u="none" strike="noStrike" dirty="0">
                          <a:solidFill>
                            <a:srgbClr val="000000"/>
                          </a:solidFill>
                          <a:effectLst/>
                          <a:latin typeface="Calibri" panose="020F0502020204030204" pitchFamily="34" charset="0"/>
                        </a:rPr>
                        <a:t>HIGH</a:t>
                      </a:r>
                    </a:p>
                  </a:txBody>
                  <a:tcPr marL="9525" marR="9525" marT="9525" marB="0" anchor="b">
                    <a:lnL>
                      <a:noFill/>
                    </a:lnL>
                    <a:lnR>
                      <a:noFill/>
                    </a:lnR>
                    <a:lnT>
                      <a:noFill/>
                    </a:lnT>
                    <a:lnB>
                      <a:noFill/>
                    </a:lnB>
                    <a:solidFill>
                      <a:srgbClr val="A6A6A6"/>
                    </a:solidFill>
                  </a:tcPr>
                </a:tc>
                <a:tc>
                  <a:txBody>
                    <a:bodyPr/>
                    <a:lstStyle/>
                    <a:p>
                      <a:pPr algn="r" fontAlgn="b"/>
                      <a:r>
                        <a:rPr lang="en-GB" sz="2400" b="0" i="0" u="none" strike="noStrike">
                          <a:solidFill>
                            <a:srgbClr val="000000"/>
                          </a:solidFill>
                          <a:effectLst/>
                          <a:latin typeface="Calibri" panose="020F0502020204030204" pitchFamily="34" charset="0"/>
                        </a:rPr>
                        <a:t>2.544E-08</a:t>
                      </a:r>
                    </a:p>
                  </a:txBody>
                  <a:tcPr marL="9525" marR="9525" marT="9525" marB="0" anchor="b">
                    <a:lnL>
                      <a:noFill/>
                    </a:lnL>
                    <a:lnR>
                      <a:noFill/>
                    </a:lnR>
                    <a:lnT>
                      <a:noFill/>
                    </a:lnT>
                    <a:lnB>
                      <a:noFill/>
                    </a:lnB>
                  </a:tcPr>
                </a:tc>
                <a:tc>
                  <a:txBody>
                    <a:bodyPr/>
                    <a:lstStyle/>
                    <a:p>
                      <a:pPr algn="l" fontAlgn="b"/>
                      <a:r>
                        <a:rPr lang="en-GB" sz="2400" b="0" i="0" u="none" strike="noStrike" dirty="0">
                          <a:solidFill>
                            <a:srgbClr val="000000"/>
                          </a:solidFill>
                          <a:effectLst/>
                          <a:latin typeface="Calibri" panose="020F0502020204030204" pitchFamily="34" charset="0"/>
                        </a:rPr>
                        <a:t>m</a:t>
                      </a:r>
                    </a:p>
                  </a:txBody>
                  <a:tcPr marL="9525" marR="9525" marT="9525" marB="0" anchor="b">
                    <a:lnL>
                      <a:noFill/>
                    </a:lnL>
                    <a:lnR>
                      <a:noFill/>
                    </a:lnR>
                    <a:lnT>
                      <a:noFill/>
                    </a:lnT>
                    <a:lnB>
                      <a:noFill/>
                    </a:lnB>
                  </a:tcPr>
                </a:tc>
                <a:extLst>
                  <a:ext uri="{0D108BD9-81ED-4DB2-BD59-A6C34878D82A}">
                    <a16:rowId xmlns:a16="http://schemas.microsoft.com/office/drawing/2014/main" val="3881414935"/>
                  </a:ext>
                </a:extLst>
              </a:tr>
            </a:tbl>
          </a:graphicData>
        </a:graphic>
      </p:graphicFrame>
    </p:spTree>
    <p:extLst>
      <p:ext uri="{BB962C8B-B14F-4D97-AF65-F5344CB8AC3E}">
        <p14:creationId xmlns:p14="http://schemas.microsoft.com/office/powerpoint/2010/main" val="2550536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Simulations assumptions – CONTACT MAGNETS</a:t>
            </a:r>
            <a:endParaRPr lang="en-GB" sz="7200" dirty="0"/>
          </a:p>
        </p:txBody>
      </p:sp>
      <p:pic>
        <p:nvPicPr>
          <p:cNvPr id="3" name="Picture 2">
            <a:extLst>
              <a:ext uri="{FF2B5EF4-FFF2-40B4-BE49-F238E27FC236}">
                <a16:creationId xmlns:a16="http://schemas.microsoft.com/office/drawing/2014/main" id="{93508890-D81F-CAAE-61FB-38A71991829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2067" t="2439" r="650" b="1219"/>
          <a:stretch/>
        </p:blipFill>
        <p:spPr>
          <a:xfrm>
            <a:off x="374778" y="2584287"/>
            <a:ext cx="11820332" cy="5659432"/>
          </a:xfrm>
          <a:prstGeom prst="rect">
            <a:avLst/>
          </a:prstGeom>
        </p:spPr>
      </p:pic>
      <p:pic>
        <p:nvPicPr>
          <p:cNvPr id="4" name="Picture 3">
            <a:extLst>
              <a:ext uri="{FF2B5EF4-FFF2-40B4-BE49-F238E27FC236}">
                <a16:creationId xmlns:a16="http://schemas.microsoft.com/office/drawing/2014/main" id="{82F768EA-DABC-A66B-BAA6-4FE89F2015B4}"/>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1342" t="1569" r="1862" b="1186"/>
          <a:stretch/>
        </p:blipFill>
        <p:spPr>
          <a:xfrm>
            <a:off x="12496802" y="2514600"/>
            <a:ext cx="11296996" cy="5718233"/>
          </a:xfrm>
          <a:prstGeom prst="rect">
            <a:avLst/>
          </a:prstGeom>
        </p:spPr>
      </p:pic>
      <p:sp>
        <p:nvSpPr>
          <p:cNvPr id="6" name="TextBox 5">
            <a:extLst>
              <a:ext uri="{FF2B5EF4-FFF2-40B4-BE49-F238E27FC236}">
                <a16:creationId xmlns:a16="http://schemas.microsoft.com/office/drawing/2014/main" id="{6F6B98A3-25F4-0CFC-0D4F-EA3E164BE864}"/>
              </a:ext>
            </a:extLst>
          </p:cNvPr>
          <p:cNvSpPr txBox="1"/>
          <p:nvPr/>
        </p:nvSpPr>
        <p:spPr>
          <a:xfrm>
            <a:off x="914400" y="9144000"/>
            <a:ext cx="20726400" cy="2908168"/>
          </a:xfrm>
          <a:prstGeom prst="rect">
            <a:avLst/>
          </a:prstGeom>
          <a:noFill/>
        </p:spPr>
        <p:txBody>
          <a:bodyPr wrap="square" rtlCol="0">
            <a:spAutoFit/>
          </a:bodyPr>
          <a:lstStyle/>
          <a:p>
            <a:pPr algn="l">
              <a:lnSpc>
                <a:spcPts val="3700"/>
              </a:lnSpc>
            </a:pPr>
            <a:r>
              <a:rPr lang="en-US" sz="3000" dirty="0">
                <a:solidFill>
                  <a:srgbClr val="000000"/>
                </a:solidFill>
              </a:rPr>
              <a:t>Black </a:t>
            </a:r>
            <a:r>
              <a:rPr lang="en-US" sz="3000" dirty="0">
                <a:solidFill>
                  <a:srgbClr val="000000"/>
                </a:solidFill>
                <a:sym typeface="Wingdings" panose="05000000000000000000" pitchFamily="2" charset="2"/>
              </a:rPr>
              <a:t> The contacts between magnets and girder are </a:t>
            </a:r>
            <a:r>
              <a:rPr lang="en-US" sz="3000" b="1" dirty="0">
                <a:solidFill>
                  <a:srgbClr val="000000"/>
                </a:solidFill>
                <a:sym typeface="Wingdings" panose="05000000000000000000" pitchFamily="2" charset="2"/>
              </a:rPr>
              <a:t>fixed</a:t>
            </a:r>
          </a:p>
          <a:p>
            <a:pPr algn="l">
              <a:lnSpc>
                <a:spcPts val="3700"/>
              </a:lnSpc>
            </a:pPr>
            <a:endParaRPr lang="en-US" sz="3000" b="1" dirty="0">
              <a:solidFill>
                <a:srgbClr val="000000"/>
              </a:solidFill>
              <a:sym typeface="Wingdings" panose="05000000000000000000" pitchFamily="2" charset="2"/>
            </a:endParaRPr>
          </a:p>
          <a:p>
            <a:pPr algn="l">
              <a:lnSpc>
                <a:spcPts val="3700"/>
              </a:lnSpc>
            </a:pPr>
            <a:r>
              <a:rPr lang="en-US" sz="3000" dirty="0">
                <a:solidFill>
                  <a:srgbClr val="00B050"/>
                </a:solidFill>
                <a:sym typeface="Wingdings" panose="05000000000000000000" pitchFamily="2" charset="2"/>
              </a:rPr>
              <a:t>Green  The contacts between magnets and girder are modelled by springs with a </a:t>
            </a:r>
            <a:r>
              <a:rPr lang="en-US" sz="3000" b="1" dirty="0">
                <a:solidFill>
                  <a:srgbClr val="00B050"/>
                </a:solidFill>
                <a:sym typeface="Wingdings" panose="05000000000000000000" pitchFamily="2" charset="2"/>
              </a:rPr>
              <a:t>stiffness</a:t>
            </a:r>
            <a:r>
              <a:rPr lang="en-US" sz="3000" dirty="0">
                <a:solidFill>
                  <a:srgbClr val="00B050"/>
                </a:solidFill>
                <a:sym typeface="Wingdings" panose="05000000000000000000" pitchFamily="2" charset="2"/>
              </a:rPr>
              <a:t> equal to </a:t>
            </a:r>
            <a:r>
              <a:rPr lang="en-US" sz="3000" b="1" dirty="0">
                <a:solidFill>
                  <a:srgbClr val="00B050"/>
                </a:solidFill>
                <a:sym typeface="Wingdings" panose="05000000000000000000" pitchFamily="2" charset="2"/>
              </a:rPr>
              <a:t>100kN/mm</a:t>
            </a:r>
          </a:p>
          <a:p>
            <a:pPr algn="l">
              <a:lnSpc>
                <a:spcPts val="3700"/>
              </a:lnSpc>
            </a:pPr>
            <a:endParaRPr lang="en-US" sz="3000" b="1" dirty="0">
              <a:solidFill>
                <a:srgbClr val="00B050"/>
              </a:solidFill>
              <a:sym typeface="Wingdings" panose="05000000000000000000" pitchFamily="2" charset="2"/>
            </a:endParaRPr>
          </a:p>
          <a:p>
            <a:pPr>
              <a:lnSpc>
                <a:spcPts val="3700"/>
              </a:lnSpc>
            </a:pPr>
            <a:r>
              <a:rPr lang="en-US" sz="3000" dirty="0">
                <a:solidFill>
                  <a:srgbClr val="C00000"/>
                </a:solidFill>
                <a:sym typeface="Wingdings" panose="05000000000000000000" pitchFamily="2" charset="2"/>
              </a:rPr>
              <a:t>Red  The contacts between magnets and girder are modelled by springs with a </a:t>
            </a:r>
            <a:r>
              <a:rPr lang="en-US" sz="3000" b="1" dirty="0">
                <a:solidFill>
                  <a:srgbClr val="C00000"/>
                </a:solidFill>
                <a:sym typeface="Wingdings" panose="05000000000000000000" pitchFamily="2" charset="2"/>
              </a:rPr>
              <a:t>stiffness</a:t>
            </a:r>
            <a:r>
              <a:rPr lang="en-US" sz="3000" dirty="0">
                <a:solidFill>
                  <a:srgbClr val="C00000"/>
                </a:solidFill>
                <a:sym typeface="Wingdings" panose="05000000000000000000" pitchFamily="2" charset="2"/>
              </a:rPr>
              <a:t> equal to </a:t>
            </a:r>
            <a:r>
              <a:rPr lang="en-US" sz="3000" b="1" dirty="0">
                <a:solidFill>
                  <a:srgbClr val="C00000"/>
                </a:solidFill>
                <a:sym typeface="Wingdings" panose="05000000000000000000" pitchFamily="2" charset="2"/>
              </a:rPr>
              <a:t>50kN/mm</a:t>
            </a:r>
            <a:endParaRPr lang="en-GB" sz="3000" b="1" dirty="0">
              <a:solidFill>
                <a:srgbClr val="C00000"/>
              </a:solidFill>
            </a:endParaRPr>
          </a:p>
          <a:p>
            <a:pPr algn="l">
              <a:lnSpc>
                <a:spcPts val="3700"/>
              </a:lnSpc>
            </a:pPr>
            <a:endParaRPr lang="en-GB" sz="3000" b="1" dirty="0">
              <a:solidFill>
                <a:srgbClr val="00B050"/>
              </a:solidFill>
            </a:endParaRPr>
          </a:p>
        </p:txBody>
      </p:sp>
    </p:spTree>
    <p:extLst>
      <p:ext uri="{BB962C8B-B14F-4D97-AF65-F5344CB8AC3E}">
        <p14:creationId xmlns:p14="http://schemas.microsoft.com/office/powerpoint/2010/main" val="708172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1. Girder stability – methodology</a:t>
            </a:r>
            <a:endParaRPr lang="en-GB" sz="7200" dirty="0"/>
          </a:p>
        </p:txBody>
      </p:sp>
      <p:pic>
        <p:nvPicPr>
          <p:cNvPr id="7" name="Picture 6">
            <a:extLst>
              <a:ext uri="{FF2B5EF4-FFF2-40B4-BE49-F238E27FC236}">
                <a16:creationId xmlns:a16="http://schemas.microsoft.com/office/drawing/2014/main" id="{FBF30092-CD3C-5AAA-86A2-4936F04F1779}"/>
              </a:ext>
            </a:extLst>
          </p:cNvPr>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t="1931"/>
          <a:stretch/>
        </p:blipFill>
        <p:spPr>
          <a:xfrm>
            <a:off x="6773649" y="3716193"/>
            <a:ext cx="9948863" cy="3441810"/>
          </a:xfrm>
          <a:prstGeom prst="rect">
            <a:avLst/>
          </a:prstGeom>
        </p:spPr>
      </p:pic>
      <p:sp>
        <p:nvSpPr>
          <p:cNvPr id="14" name="TextBox 13">
            <a:extLst>
              <a:ext uri="{FF2B5EF4-FFF2-40B4-BE49-F238E27FC236}">
                <a16:creationId xmlns:a16="http://schemas.microsoft.com/office/drawing/2014/main" id="{F3877BC0-4B1B-0372-BD4A-4AB4F5245C12}"/>
              </a:ext>
            </a:extLst>
          </p:cNvPr>
          <p:cNvSpPr txBox="1"/>
          <p:nvPr/>
        </p:nvSpPr>
        <p:spPr>
          <a:xfrm>
            <a:off x="11780744" y="2575422"/>
            <a:ext cx="3659795" cy="1010213"/>
          </a:xfrm>
          <a:prstGeom prst="rect">
            <a:avLst/>
          </a:prstGeom>
          <a:noFill/>
        </p:spPr>
        <p:txBody>
          <a:bodyPr wrap="square" rtlCol="0">
            <a:spAutoFit/>
          </a:bodyPr>
          <a:lstStyle/>
          <a:p>
            <a:pPr algn="ctr">
              <a:lnSpc>
                <a:spcPts val="3700"/>
              </a:lnSpc>
            </a:pPr>
            <a:r>
              <a:rPr lang="en-US" sz="3000" dirty="0">
                <a:solidFill>
                  <a:schemeClr val="accent3">
                    <a:lumMod val="50000"/>
                  </a:schemeClr>
                </a:solidFill>
              </a:rPr>
              <a:t>Magnets modeled by beams</a:t>
            </a:r>
            <a:endParaRPr lang="en-GB" sz="3000" dirty="0">
              <a:solidFill>
                <a:schemeClr val="accent3">
                  <a:lumMod val="50000"/>
                </a:schemeClr>
              </a:solidFill>
            </a:endParaRPr>
          </a:p>
        </p:txBody>
      </p:sp>
      <p:sp>
        <p:nvSpPr>
          <p:cNvPr id="20" name="TextBox 19">
            <a:extLst>
              <a:ext uri="{FF2B5EF4-FFF2-40B4-BE49-F238E27FC236}">
                <a16:creationId xmlns:a16="http://schemas.microsoft.com/office/drawing/2014/main" id="{EF0A672D-AFEB-003B-0E98-CB6F2EC6C3EC}"/>
              </a:ext>
            </a:extLst>
          </p:cNvPr>
          <p:cNvSpPr txBox="1"/>
          <p:nvPr/>
        </p:nvSpPr>
        <p:spPr>
          <a:xfrm>
            <a:off x="629837" y="8382000"/>
            <a:ext cx="8647958" cy="535724"/>
          </a:xfrm>
          <a:prstGeom prst="rect">
            <a:avLst/>
          </a:prstGeom>
          <a:noFill/>
        </p:spPr>
        <p:txBody>
          <a:bodyPr wrap="square" rtlCol="0">
            <a:spAutoFit/>
          </a:bodyPr>
          <a:lstStyle/>
          <a:p>
            <a:pPr algn="l">
              <a:lnSpc>
                <a:spcPts val="3700"/>
              </a:lnSpc>
            </a:pPr>
            <a:r>
              <a:rPr lang="en-US" sz="3000" b="1" u="sng" dirty="0"/>
              <a:t>Assumptions:</a:t>
            </a:r>
          </a:p>
        </p:txBody>
      </p:sp>
      <p:sp>
        <p:nvSpPr>
          <p:cNvPr id="21" name="TextBox 20">
            <a:extLst>
              <a:ext uri="{FF2B5EF4-FFF2-40B4-BE49-F238E27FC236}">
                <a16:creationId xmlns:a16="http://schemas.microsoft.com/office/drawing/2014/main" id="{5C43AF72-7A77-CF23-4C4F-6F2A2920987B}"/>
              </a:ext>
            </a:extLst>
          </p:cNvPr>
          <p:cNvSpPr txBox="1"/>
          <p:nvPr/>
        </p:nvSpPr>
        <p:spPr>
          <a:xfrm>
            <a:off x="6626330" y="3009098"/>
            <a:ext cx="4793488" cy="1010213"/>
          </a:xfrm>
          <a:prstGeom prst="rect">
            <a:avLst/>
          </a:prstGeom>
          <a:noFill/>
        </p:spPr>
        <p:txBody>
          <a:bodyPr wrap="square" rtlCol="0">
            <a:spAutoFit/>
          </a:bodyPr>
          <a:lstStyle/>
          <a:p>
            <a:pPr algn="ctr">
              <a:lnSpc>
                <a:spcPts val="3700"/>
              </a:lnSpc>
            </a:pPr>
            <a:r>
              <a:rPr lang="en-US" sz="3000" dirty="0">
                <a:solidFill>
                  <a:srgbClr val="0000FF"/>
                </a:solidFill>
              </a:rPr>
              <a:t>Contacts between magnets and the girder </a:t>
            </a:r>
            <a:r>
              <a:rPr lang="en-US" sz="3000" dirty="0">
                <a:solidFill>
                  <a:srgbClr val="0000FF"/>
                </a:solidFill>
                <a:sym typeface="Wingdings" panose="05000000000000000000" pitchFamily="2" charset="2"/>
              </a:rPr>
              <a:t> Fixed</a:t>
            </a:r>
            <a:endParaRPr lang="en-GB" sz="3000" dirty="0">
              <a:solidFill>
                <a:srgbClr val="0000FF"/>
              </a:solidFill>
            </a:endParaRPr>
          </a:p>
        </p:txBody>
      </p:sp>
      <p:sp>
        <p:nvSpPr>
          <p:cNvPr id="22" name="TextBox 21">
            <a:extLst>
              <a:ext uri="{FF2B5EF4-FFF2-40B4-BE49-F238E27FC236}">
                <a16:creationId xmlns:a16="http://schemas.microsoft.com/office/drawing/2014/main" id="{F9D1CBDE-BEC8-3FA5-71E4-A54356DAEB71}"/>
              </a:ext>
            </a:extLst>
          </p:cNvPr>
          <p:cNvSpPr txBox="1"/>
          <p:nvPr/>
        </p:nvSpPr>
        <p:spPr>
          <a:xfrm>
            <a:off x="8279711" y="6985155"/>
            <a:ext cx="7649219" cy="1010405"/>
          </a:xfrm>
          <a:prstGeom prst="rect">
            <a:avLst/>
          </a:prstGeom>
          <a:noFill/>
        </p:spPr>
        <p:txBody>
          <a:bodyPr wrap="square" rtlCol="0">
            <a:spAutoFit/>
          </a:bodyPr>
          <a:lstStyle/>
          <a:p>
            <a:pPr algn="l">
              <a:lnSpc>
                <a:spcPts val="3700"/>
              </a:lnSpc>
            </a:pPr>
            <a:r>
              <a:rPr lang="en-US" sz="3000" dirty="0">
                <a:solidFill>
                  <a:srgbClr val="C00000"/>
                </a:solidFill>
              </a:rPr>
              <a:t>Contacts between the girder and the ground </a:t>
            </a:r>
            <a:r>
              <a:rPr lang="en-US" sz="3000" dirty="0">
                <a:solidFill>
                  <a:srgbClr val="C00000"/>
                </a:solidFill>
                <a:sym typeface="Wingdings" panose="05000000000000000000" pitchFamily="2" charset="2"/>
              </a:rPr>
              <a:t> Springs with stiffness equivalent to jacks</a:t>
            </a:r>
            <a:endParaRPr lang="en-GB" sz="3000" dirty="0">
              <a:solidFill>
                <a:srgbClr val="C00000"/>
              </a:solidFill>
            </a:endParaRPr>
          </a:p>
        </p:txBody>
      </p:sp>
      <p:sp>
        <p:nvSpPr>
          <p:cNvPr id="72" name="Rectangle 71">
            <a:extLst>
              <a:ext uri="{FF2B5EF4-FFF2-40B4-BE49-F238E27FC236}">
                <a16:creationId xmlns:a16="http://schemas.microsoft.com/office/drawing/2014/main" id="{CACFE5D3-5A6A-7D78-35F9-5F8DE5B2E16F}"/>
              </a:ext>
            </a:extLst>
          </p:cNvPr>
          <p:cNvSpPr/>
          <p:nvPr/>
        </p:nvSpPr>
        <p:spPr>
          <a:xfrm>
            <a:off x="7546931" y="6172200"/>
            <a:ext cx="530270" cy="685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F606FF0A-CE15-49F0-F1E4-42768FC25370}"/>
              </a:ext>
            </a:extLst>
          </p:cNvPr>
          <p:cNvSpPr/>
          <p:nvPr/>
        </p:nvSpPr>
        <p:spPr>
          <a:xfrm>
            <a:off x="15928930" y="5236733"/>
            <a:ext cx="530270" cy="685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77" name="Connector: Elbow 76">
            <a:extLst>
              <a:ext uri="{FF2B5EF4-FFF2-40B4-BE49-F238E27FC236}">
                <a16:creationId xmlns:a16="http://schemas.microsoft.com/office/drawing/2014/main" id="{08336ED4-5FDE-4C11-3DD5-2172B43BB9AB}"/>
              </a:ext>
            </a:extLst>
          </p:cNvPr>
          <p:cNvCxnSpPr>
            <a:cxnSpLocks/>
            <a:stCxn id="72" idx="2"/>
            <a:endCxn id="22" idx="1"/>
          </p:cNvCxnSpPr>
          <p:nvPr/>
        </p:nvCxnSpPr>
        <p:spPr>
          <a:xfrm rot="16200000" flipH="1">
            <a:off x="7729709" y="6940356"/>
            <a:ext cx="632358" cy="467645"/>
          </a:xfrm>
          <a:prstGeom prst="bentConnector2">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48269F65-9FDC-D98F-C493-FB4CD56809AC}"/>
              </a:ext>
            </a:extLst>
          </p:cNvPr>
          <p:cNvCxnSpPr>
            <a:cxnSpLocks/>
            <a:stCxn id="73" idx="2"/>
            <a:endCxn id="22" idx="3"/>
          </p:cNvCxnSpPr>
          <p:nvPr/>
        </p:nvCxnSpPr>
        <p:spPr>
          <a:xfrm rot="5400000">
            <a:off x="15277586" y="6573878"/>
            <a:ext cx="1567825" cy="265135"/>
          </a:xfrm>
          <a:prstGeom prst="bentConnector2">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6" name="Rectangle 85">
            <a:extLst>
              <a:ext uri="{FF2B5EF4-FFF2-40B4-BE49-F238E27FC236}">
                <a16:creationId xmlns:a16="http://schemas.microsoft.com/office/drawing/2014/main" id="{0A269CA8-61BA-8949-7CC3-889786BB6D9D}"/>
              </a:ext>
            </a:extLst>
          </p:cNvPr>
          <p:cNvSpPr/>
          <p:nvPr/>
        </p:nvSpPr>
        <p:spPr>
          <a:xfrm rot="21185548">
            <a:off x="8030850" y="5476221"/>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Rectangle 87">
            <a:extLst>
              <a:ext uri="{FF2B5EF4-FFF2-40B4-BE49-F238E27FC236}">
                <a16:creationId xmlns:a16="http://schemas.microsoft.com/office/drawing/2014/main" id="{E1B9D6BD-F3DD-172D-5ACC-14E7E843DD3D}"/>
              </a:ext>
            </a:extLst>
          </p:cNvPr>
          <p:cNvSpPr/>
          <p:nvPr/>
        </p:nvSpPr>
        <p:spPr>
          <a:xfrm rot="21185548">
            <a:off x="9826009" y="5275405"/>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ectangle 88">
            <a:extLst>
              <a:ext uri="{FF2B5EF4-FFF2-40B4-BE49-F238E27FC236}">
                <a16:creationId xmlns:a16="http://schemas.microsoft.com/office/drawing/2014/main" id="{CC6BD2FF-3556-D71C-C808-7714A68A72CB}"/>
              </a:ext>
            </a:extLst>
          </p:cNvPr>
          <p:cNvSpPr/>
          <p:nvPr/>
        </p:nvSpPr>
        <p:spPr>
          <a:xfrm rot="21185548">
            <a:off x="9284527" y="5331969"/>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ectangle 89">
            <a:extLst>
              <a:ext uri="{FF2B5EF4-FFF2-40B4-BE49-F238E27FC236}">
                <a16:creationId xmlns:a16="http://schemas.microsoft.com/office/drawing/2014/main" id="{ED386EB7-8264-2A07-952A-72C7A99D3960}"/>
              </a:ext>
            </a:extLst>
          </p:cNvPr>
          <p:cNvSpPr/>
          <p:nvPr/>
        </p:nvSpPr>
        <p:spPr>
          <a:xfrm rot="21185548">
            <a:off x="12008251" y="5140475"/>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Rectangle 90">
            <a:extLst>
              <a:ext uri="{FF2B5EF4-FFF2-40B4-BE49-F238E27FC236}">
                <a16:creationId xmlns:a16="http://schemas.microsoft.com/office/drawing/2014/main" id="{45739D53-6533-02B3-BF8D-05F2CC704E15}"/>
              </a:ext>
            </a:extLst>
          </p:cNvPr>
          <p:cNvSpPr/>
          <p:nvPr/>
        </p:nvSpPr>
        <p:spPr>
          <a:xfrm rot="21185548">
            <a:off x="15622712" y="4733030"/>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93" name="Straight Arrow Connector 92">
            <a:extLst>
              <a:ext uri="{FF2B5EF4-FFF2-40B4-BE49-F238E27FC236}">
                <a16:creationId xmlns:a16="http://schemas.microsoft.com/office/drawing/2014/main" id="{D16932C5-B6BB-BD1F-4B22-91C45A98AB7A}"/>
              </a:ext>
            </a:extLst>
          </p:cNvPr>
          <p:cNvCxnSpPr>
            <a:cxnSpLocks/>
            <a:stCxn id="21" idx="2"/>
          </p:cNvCxnSpPr>
          <p:nvPr/>
        </p:nvCxnSpPr>
        <p:spPr>
          <a:xfrm flipH="1">
            <a:off x="8279711" y="4019311"/>
            <a:ext cx="743363" cy="13930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07AEDC03-4826-9C35-378A-BE291D60132B}"/>
              </a:ext>
            </a:extLst>
          </p:cNvPr>
          <p:cNvCxnSpPr>
            <a:cxnSpLocks/>
          </p:cNvCxnSpPr>
          <p:nvPr/>
        </p:nvCxnSpPr>
        <p:spPr>
          <a:xfrm>
            <a:off x="9045323" y="4019311"/>
            <a:ext cx="389007" cy="123369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a:extLst>
              <a:ext uri="{FF2B5EF4-FFF2-40B4-BE49-F238E27FC236}">
                <a16:creationId xmlns:a16="http://schemas.microsoft.com/office/drawing/2014/main" id="{D95E699A-63E1-7BE3-2501-0C03783EC8CF}"/>
              </a:ext>
            </a:extLst>
          </p:cNvPr>
          <p:cNvCxnSpPr>
            <a:cxnSpLocks/>
            <a:stCxn id="14" idx="2"/>
          </p:cNvCxnSpPr>
          <p:nvPr/>
        </p:nvCxnSpPr>
        <p:spPr>
          <a:xfrm flipH="1">
            <a:off x="13610641" y="3585635"/>
            <a:ext cx="1" cy="578181"/>
          </a:xfrm>
          <a:prstGeom prst="straightConnector1">
            <a:avLst/>
          </a:prstGeom>
          <a:ln w="28575">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a:extLst>
              <a:ext uri="{FF2B5EF4-FFF2-40B4-BE49-F238E27FC236}">
                <a16:creationId xmlns:a16="http://schemas.microsoft.com/office/drawing/2014/main" id="{755C5701-90F7-78EF-ABFF-AC282C129692}"/>
              </a:ext>
            </a:extLst>
          </p:cNvPr>
          <p:cNvCxnSpPr>
            <a:cxnSpLocks/>
            <a:stCxn id="14" idx="2"/>
          </p:cNvCxnSpPr>
          <p:nvPr/>
        </p:nvCxnSpPr>
        <p:spPr>
          <a:xfrm flipH="1">
            <a:off x="11028365" y="3585635"/>
            <a:ext cx="2582277" cy="880911"/>
          </a:xfrm>
          <a:prstGeom prst="straightConnector1">
            <a:avLst/>
          </a:prstGeom>
          <a:ln w="28575">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E07C6F39-5E62-404B-CFA9-D299A760FFC8}"/>
              </a:ext>
            </a:extLst>
          </p:cNvPr>
          <p:cNvSpPr txBox="1"/>
          <p:nvPr/>
        </p:nvSpPr>
        <p:spPr>
          <a:xfrm>
            <a:off x="16745307" y="3424904"/>
            <a:ext cx="5363642" cy="1959191"/>
          </a:xfrm>
          <a:prstGeom prst="rect">
            <a:avLst/>
          </a:prstGeom>
          <a:noFill/>
        </p:spPr>
        <p:txBody>
          <a:bodyPr wrap="square" rtlCol="0">
            <a:spAutoFit/>
          </a:bodyPr>
          <a:lstStyle/>
          <a:p>
            <a:pPr>
              <a:lnSpc>
                <a:spcPts val="3700"/>
              </a:lnSpc>
            </a:pPr>
            <a:r>
              <a:rPr lang="en-US" sz="3000" i="1" dirty="0">
                <a:solidFill>
                  <a:schemeClr val="accent3">
                    <a:lumMod val="50000"/>
                  </a:schemeClr>
                </a:solidFill>
              </a:rPr>
              <a:t>Quadrupole:</a:t>
            </a:r>
          </a:p>
          <a:p>
            <a:pPr>
              <a:lnSpc>
                <a:spcPts val="3700"/>
              </a:lnSpc>
            </a:pPr>
            <a:r>
              <a:rPr lang="en-GB" sz="2600" i="1" dirty="0">
                <a:solidFill>
                  <a:schemeClr val="accent3">
                    <a:lumMod val="50000"/>
                  </a:schemeClr>
                </a:solidFill>
              </a:rPr>
              <a:t>Mass = 5300kg</a:t>
            </a:r>
          </a:p>
          <a:p>
            <a:pPr>
              <a:lnSpc>
                <a:spcPts val="3700"/>
              </a:lnSpc>
            </a:pPr>
            <a:r>
              <a:rPr lang="en-GB" sz="2600" i="1" dirty="0">
                <a:solidFill>
                  <a:schemeClr val="accent3">
                    <a:lumMod val="50000"/>
                  </a:schemeClr>
                </a:solidFill>
              </a:rPr>
              <a:t>Envelop = 500x500mm</a:t>
            </a:r>
          </a:p>
          <a:p>
            <a:pPr>
              <a:lnSpc>
                <a:spcPts val="3700"/>
              </a:lnSpc>
            </a:pPr>
            <a:r>
              <a:rPr lang="en-GB" sz="2600" i="1" dirty="0">
                <a:solidFill>
                  <a:schemeClr val="accent3">
                    <a:lumMod val="50000"/>
                  </a:schemeClr>
                </a:solidFill>
              </a:rPr>
              <a:t>Length = 3500mm</a:t>
            </a:r>
          </a:p>
        </p:txBody>
      </p:sp>
      <p:sp>
        <p:nvSpPr>
          <p:cNvPr id="3" name="TextBox 2">
            <a:extLst>
              <a:ext uri="{FF2B5EF4-FFF2-40B4-BE49-F238E27FC236}">
                <a16:creationId xmlns:a16="http://schemas.microsoft.com/office/drawing/2014/main" id="{EE79DC09-2E25-C459-2D16-A52D4C9C6E6D}"/>
              </a:ext>
            </a:extLst>
          </p:cNvPr>
          <p:cNvSpPr txBox="1"/>
          <p:nvPr/>
        </p:nvSpPr>
        <p:spPr>
          <a:xfrm>
            <a:off x="3399103" y="4253071"/>
            <a:ext cx="3882694" cy="1947584"/>
          </a:xfrm>
          <a:prstGeom prst="rect">
            <a:avLst/>
          </a:prstGeom>
          <a:noFill/>
        </p:spPr>
        <p:txBody>
          <a:bodyPr wrap="square" rtlCol="0">
            <a:spAutoFit/>
          </a:bodyPr>
          <a:lstStyle/>
          <a:p>
            <a:pPr algn="r">
              <a:lnSpc>
                <a:spcPts val="3700"/>
              </a:lnSpc>
            </a:pPr>
            <a:r>
              <a:rPr lang="en-US" sz="3000" i="1" dirty="0" err="1">
                <a:solidFill>
                  <a:schemeClr val="accent3">
                    <a:lumMod val="50000"/>
                  </a:schemeClr>
                </a:solidFill>
              </a:rPr>
              <a:t>Sextupoles</a:t>
            </a:r>
            <a:endParaRPr lang="en-US" sz="3000" i="1" dirty="0">
              <a:solidFill>
                <a:schemeClr val="accent3">
                  <a:lumMod val="50000"/>
                </a:schemeClr>
              </a:solidFill>
            </a:endParaRPr>
          </a:p>
          <a:p>
            <a:pPr algn="r">
              <a:lnSpc>
                <a:spcPts val="3700"/>
              </a:lnSpc>
            </a:pPr>
            <a:r>
              <a:rPr lang="en-GB" sz="2600" i="1" dirty="0">
                <a:solidFill>
                  <a:schemeClr val="accent3">
                    <a:lumMod val="50000"/>
                  </a:schemeClr>
                </a:solidFill>
              </a:rPr>
              <a:t>Mass = 500kg</a:t>
            </a:r>
          </a:p>
          <a:p>
            <a:pPr algn="r">
              <a:lnSpc>
                <a:spcPts val="3700"/>
              </a:lnSpc>
            </a:pPr>
            <a:r>
              <a:rPr lang="en-GB" sz="2600" i="1" dirty="0">
                <a:solidFill>
                  <a:schemeClr val="accent3">
                    <a:lumMod val="50000"/>
                  </a:schemeClr>
                </a:solidFill>
              </a:rPr>
              <a:t>Envelop = Ø300mm</a:t>
            </a:r>
          </a:p>
          <a:p>
            <a:pPr algn="r">
              <a:lnSpc>
                <a:spcPts val="3700"/>
              </a:lnSpc>
            </a:pPr>
            <a:r>
              <a:rPr lang="en-GB" sz="2600" i="1" dirty="0">
                <a:solidFill>
                  <a:schemeClr val="accent3">
                    <a:lumMod val="50000"/>
                  </a:schemeClr>
                </a:solidFill>
              </a:rPr>
              <a:t>Length = 1400mm</a:t>
            </a:r>
          </a:p>
        </p:txBody>
      </p:sp>
      <p:sp>
        <p:nvSpPr>
          <p:cNvPr id="6" name="Rectangle 5">
            <a:extLst>
              <a:ext uri="{FF2B5EF4-FFF2-40B4-BE49-F238E27FC236}">
                <a16:creationId xmlns:a16="http://schemas.microsoft.com/office/drawing/2014/main" id="{7A7F3887-0AA4-E52D-1B47-EAD1B43B0BB9}"/>
              </a:ext>
            </a:extLst>
          </p:cNvPr>
          <p:cNvSpPr/>
          <p:nvPr/>
        </p:nvSpPr>
        <p:spPr>
          <a:xfrm rot="21185548">
            <a:off x="11283266" y="5122889"/>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79F440EA-BA3C-11C6-7605-56B21F10452F}"/>
              </a:ext>
            </a:extLst>
          </p:cNvPr>
          <p:cNvSpPr txBox="1"/>
          <p:nvPr/>
        </p:nvSpPr>
        <p:spPr>
          <a:xfrm>
            <a:off x="629836" y="10919441"/>
            <a:ext cx="13695764" cy="566822"/>
          </a:xfrm>
          <a:prstGeom prst="rect">
            <a:avLst/>
          </a:prstGeom>
          <a:noFill/>
        </p:spPr>
        <p:txBody>
          <a:bodyPr wrap="square">
            <a:spAutoFit/>
          </a:bodyPr>
          <a:lstStyle/>
          <a:p>
            <a:pPr algn="l">
              <a:lnSpc>
                <a:spcPts val="3700"/>
              </a:lnSpc>
            </a:pPr>
            <a:r>
              <a:rPr lang="en-US" sz="3200" i="1" dirty="0">
                <a:sym typeface="Wingdings" panose="05000000000000000000" pitchFamily="2" charset="2"/>
              </a:rPr>
              <a:t> </a:t>
            </a:r>
            <a:r>
              <a:rPr lang="en-US" sz="3200" i="1" dirty="0"/>
              <a:t>Damping of material = 2% </a:t>
            </a:r>
            <a:r>
              <a:rPr lang="en-US" sz="3200" i="1" dirty="0">
                <a:sym typeface="Wingdings" panose="05000000000000000000" pitchFamily="2" charset="2"/>
              </a:rPr>
              <a:t> To be checked with a suitable mock-up</a:t>
            </a:r>
            <a:endParaRPr lang="en-US" sz="3200" i="1" dirty="0"/>
          </a:p>
        </p:txBody>
      </p:sp>
      <p:sp>
        <p:nvSpPr>
          <p:cNvPr id="16" name="TextBox 15">
            <a:extLst>
              <a:ext uri="{FF2B5EF4-FFF2-40B4-BE49-F238E27FC236}">
                <a16:creationId xmlns:a16="http://schemas.microsoft.com/office/drawing/2014/main" id="{C6E44FBF-6397-71F9-0C99-1B0CB7F1CFA4}"/>
              </a:ext>
            </a:extLst>
          </p:cNvPr>
          <p:cNvSpPr txBox="1"/>
          <p:nvPr/>
        </p:nvSpPr>
        <p:spPr>
          <a:xfrm>
            <a:off x="629836" y="9019533"/>
            <a:ext cx="11040861" cy="566822"/>
          </a:xfrm>
          <a:prstGeom prst="rect">
            <a:avLst/>
          </a:prstGeom>
          <a:noFill/>
        </p:spPr>
        <p:txBody>
          <a:bodyPr wrap="square">
            <a:spAutoFit/>
          </a:bodyPr>
          <a:lstStyle/>
          <a:p>
            <a:pPr algn="l">
              <a:lnSpc>
                <a:spcPts val="3700"/>
              </a:lnSpc>
            </a:pPr>
            <a:r>
              <a:rPr lang="en-US" sz="3200" i="1" dirty="0">
                <a:solidFill>
                  <a:schemeClr val="accent3">
                    <a:lumMod val="50000"/>
                  </a:schemeClr>
                </a:solidFill>
                <a:sym typeface="Wingdings" panose="05000000000000000000" pitchFamily="2" charset="2"/>
              </a:rPr>
              <a:t> </a:t>
            </a:r>
            <a:r>
              <a:rPr lang="en-US" sz="3200" i="1" dirty="0">
                <a:solidFill>
                  <a:schemeClr val="accent3">
                    <a:lumMod val="50000"/>
                  </a:schemeClr>
                </a:solidFill>
              </a:rPr>
              <a:t>Beams model magnets of equivalent mass </a:t>
            </a:r>
            <a:r>
              <a:rPr lang="en-US" sz="3200" i="1" dirty="0">
                <a:solidFill>
                  <a:schemeClr val="accent3">
                    <a:lumMod val="50000"/>
                  </a:schemeClr>
                </a:solidFill>
                <a:sym typeface="Wingdings" panose="05000000000000000000" pitchFamily="2" charset="2"/>
              </a:rPr>
              <a:t></a:t>
            </a:r>
            <a:r>
              <a:rPr lang="en-US" sz="3200" i="1" dirty="0">
                <a:solidFill>
                  <a:schemeClr val="accent3">
                    <a:lumMod val="50000"/>
                  </a:schemeClr>
                </a:solidFill>
              </a:rPr>
              <a:t> J. Bauche</a:t>
            </a:r>
          </a:p>
        </p:txBody>
      </p:sp>
      <p:sp>
        <p:nvSpPr>
          <p:cNvPr id="26" name="TextBox 25">
            <a:extLst>
              <a:ext uri="{FF2B5EF4-FFF2-40B4-BE49-F238E27FC236}">
                <a16:creationId xmlns:a16="http://schemas.microsoft.com/office/drawing/2014/main" id="{9A4BBE21-9186-9F54-BBFD-CD1DF0F00D68}"/>
              </a:ext>
            </a:extLst>
          </p:cNvPr>
          <p:cNvSpPr txBox="1"/>
          <p:nvPr/>
        </p:nvSpPr>
        <p:spPr>
          <a:xfrm>
            <a:off x="629836" y="9657537"/>
            <a:ext cx="21696764" cy="566822"/>
          </a:xfrm>
          <a:prstGeom prst="rect">
            <a:avLst/>
          </a:prstGeom>
          <a:noFill/>
        </p:spPr>
        <p:txBody>
          <a:bodyPr wrap="square">
            <a:spAutoFit/>
          </a:bodyPr>
          <a:lstStyle/>
          <a:p>
            <a:pPr algn="l">
              <a:lnSpc>
                <a:spcPts val="3700"/>
              </a:lnSpc>
            </a:pPr>
            <a:r>
              <a:rPr lang="en-US" sz="3200" i="1" dirty="0">
                <a:solidFill>
                  <a:srgbClr val="0000FF"/>
                </a:solidFill>
                <a:sym typeface="Wingdings" panose="05000000000000000000" pitchFamily="2" charset="2"/>
              </a:rPr>
              <a:t> </a:t>
            </a:r>
            <a:r>
              <a:rPr lang="en-US" sz="3200" i="1" dirty="0">
                <a:solidFill>
                  <a:srgbClr val="0000FF"/>
                </a:solidFill>
              </a:rPr>
              <a:t>Connection between girder and magnets </a:t>
            </a:r>
            <a:r>
              <a:rPr lang="en-US" sz="3200" i="1" dirty="0">
                <a:solidFill>
                  <a:srgbClr val="0000FF"/>
                </a:solidFill>
                <a:sym typeface="Wingdings" panose="05000000000000000000" pitchFamily="2" charset="2"/>
              </a:rPr>
              <a:t> Alignment strategy to be defined (shimming) (H. Mainaud Durand)</a:t>
            </a:r>
            <a:endParaRPr lang="en-US" sz="3200" i="1" dirty="0">
              <a:solidFill>
                <a:srgbClr val="0000FF"/>
              </a:solidFill>
            </a:endParaRPr>
          </a:p>
        </p:txBody>
      </p:sp>
      <p:sp>
        <p:nvSpPr>
          <p:cNvPr id="30" name="TextBox 29">
            <a:extLst>
              <a:ext uri="{FF2B5EF4-FFF2-40B4-BE49-F238E27FC236}">
                <a16:creationId xmlns:a16="http://schemas.microsoft.com/office/drawing/2014/main" id="{CB4E22C3-A6CA-7036-C255-86148ECC8E39}"/>
              </a:ext>
            </a:extLst>
          </p:cNvPr>
          <p:cNvSpPr txBox="1"/>
          <p:nvPr/>
        </p:nvSpPr>
        <p:spPr>
          <a:xfrm>
            <a:off x="629836" y="10291420"/>
            <a:ext cx="12203722" cy="566822"/>
          </a:xfrm>
          <a:prstGeom prst="rect">
            <a:avLst/>
          </a:prstGeom>
          <a:noFill/>
        </p:spPr>
        <p:txBody>
          <a:bodyPr wrap="square">
            <a:spAutoFit/>
          </a:bodyPr>
          <a:lstStyle/>
          <a:p>
            <a:pPr algn="l">
              <a:lnSpc>
                <a:spcPts val="3700"/>
              </a:lnSpc>
            </a:pPr>
            <a:r>
              <a:rPr lang="en-GB" sz="3200" i="1" dirty="0">
                <a:solidFill>
                  <a:srgbClr val="C00000"/>
                </a:solidFill>
                <a:sym typeface="Wingdings" panose="05000000000000000000" pitchFamily="2" charset="2"/>
              </a:rPr>
              <a:t> Value of the s</a:t>
            </a:r>
            <a:r>
              <a:rPr lang="en-GB" sz="3200" i="1" dirty="0">
                <a:solidFill>
                  <a:srgbClr val="C00000"/>
                </a:solidFill>
              </a:rPr>
              <a:t>tiffness of the jacks </a:t>
            </a:r>
            <a:r>
              <a:rPr lang="en-GB" sz="3200" i="1" dirty="0">
                <a:solidFill>
                  <a:srgbClr val="C00000"/>
                </a:solidFill>
                <a:sym typeface="Wingdings" panose="05000000000000000000" pitchFamily="2" charset="2"/>
              </a:rPr>
              <a:t> M. </a:t>
            </a:r>
            <a:r>
              <a:rPr lang="en-GB" sz="3200" i="1" dirty="0" err="1">
                <a:solidFill>
                  <a:srgbClr val="C00000"/>
                </a:solidFill>
                <a:sym typeface="Wingdings" panose="05000000000000000000" pitchFamily="2" charset="2"/>
              </a:rPr>
              <a:t>Sozin</a:t>
            </a:r>
            <a:r>
              <a:rPr lang="en-GB" sz="3200" i="1" dirty="0">
                <a:solidFill>
                  <a:srgbClr val="C00000"/>
                </a:solidFill>
                <a:sym typeface="Wingdings" panose="05000000000000000000" pitchFamily="2" charset="2"/>
              </a:rPr>
              <a:t>, M. Noir</a:t>
            </a:r>
            <a:endParaRPr lang="en-GB" sz="3200" i="1" dirty="0">
              <a:solidFill>
                <a:srgbClr val="C00000"/>
              </a:solidFill>
            </a:endParaRPr>
          </a:p>
        </p:txBody>
      </p:sp>
    </p:spTree>
    <p:extLst>
      <p:ext uri="{BB962C8B-B14F-4D97-AF65-F5344CB8AC3E}">
        <p14:creationId xmlns:p14="http://schemas.microsoft.com/office/powerpoint/2010/main" val="2977936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7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72" grpId="0" animBg="1"/>
      <p:bldP spid="73" grpId="0" animBg="1"/>
      <p:bldP spid="86" grpId="0" animBg="1"/>
      <p:bldP spid="88" grpId="0" animBg="1"/>
      <p:bldP spid="89" grpId="0" animBg="1"/>
      <p:bldP spid="90" grpId="0" animBg="1"/>
      <p:bldP spid="91" grpId="0" animBg="1"/>
      <p:bldP spid="6" grpId="0" animBg="1"/>
      <p:bldP spid="12" grpId="0"/>
      <p:bldP spid="26" grpId="0"/>
      <p:bldP spid="3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1. Girder stability – methodology</a:t>
            </a:r>
            <a:endParaRPr lang="en-GB" sz="7200" dirty="0"/>
          </a:p>
        </p:txBody>
      </p:sp>
      <p:pic>
        <p:nvPicPr>
          <p:cNvPr id="4" name="Picture 3">
            <a:extLst>
              <a:ext uri="{FF2B5EF4-FFF2-40B4-BE49-F238E27FC236}">
                <a16:creationId xmlns:a16="http://schemas.microsoft.com/office/drawing/2014/main" id="{A3EF787A-5180-FC1D-0F22-02669CF56D47}"/>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19967" y="3401853"/>
            <a:ext cx="5403938" cy="3657600"/>
          </a:xfrm>
          <a:prstGeom prst="rect">
            <a:avLst/>
          </a:prstGeom>
        </p:spPr>
      </p:pic>
      <p:pic>
        <p:nvPicPr>
          <p:cNvPr id="7" name="Picture 6">
            <a:extLst>
              <a:ext uri="{FF2B5EF4-FFF2-40B4-BE49-F238E27FC236}">
                <a16:creationId xmlns:a16="http://schemas.microsoft.com/office/drawing/2014/main" id="{FBF30092-CD3C-5AAA-86A2-4936F04F1779}"/>
              </a:ext>
            </a:extLst>
          </p:cNvPr>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t="1931"/>
          <a:stretch/>
        </p:blipFill>
        <p:spPr>
          <a:xfrm>
            <a:off x="6773649" y="3716193"/>
            <a:ext cx="9948863" cy="3441810"/>
          </a:xfrm>
          <a:prstGeom prst="rect">
            <a:avLst/>
          </a:prstGeom>
        </p:spPr>
      </p:pic>
      <p:pic>
        <p:nvPicPr>
          <p:cNvPr id="9" name="Picture 8">
            <a:extLst>
              <a:ext uri="{FF2B5EF4-FFF2-40B4-BE49-F238E27FC236}">
                <a16:creationId xmlns:a16="http://schemas.microsoft.com/office/drawing/2014/main" id="{163CBBAD-A4B6-EE87-D1DD-4D1AC3D0E004}"/>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7830800" y="3374707"/>
            <a:ext cx="5403938" cy="3711893"/>
          </a:xfrm>
          <a:prstGeom prst="rect">
            <a:avLst/>
          </a:prstGeom>
        </p:spPr>
      </p:pic>
      <p:pic>
        <p:nvPicPr>
          <p:cNvPr id="13" name="Picture 12">
            <a:extLst>
              <a:ext uri="{FF2B5EF4-FFF2-40B4-BE49-F238E27FC236}">
                <a16:creationId xmlns:a16="http://schemas.microsoft.com/office/drawing/2014/main" id="{1CF3CEE2-4B89-8EFC-FB43-96DB2D14E5C5}"/>
              </a:ext>
            </a:extLst>
          </p:cNvPr>
          <p:cNvPicPr>
            <a:picLocks noChangeAspect="1"/>
          </p:cNvPicPr>
          <p:nvPr/>
        </p:nvPicPr>
        <p:blipFill rotWithShape="1">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6459200" y="8664893"/>
            <a:ext cx="7649219" cy="4512358"/>
          </a:xfrm>
          <a:prstGeom prst="rect">
            <a:avLst/>
          </a:prstGeom>
        </p:spPr>
      </p:pic>
      <p:graphicFrame>
        <p:nvGraphicFramePr>
          <p:cNvPr id="15" name="Table 14">
            <a:extLst>
              <a:ext uri="{FF2B5EF4-FFF2-40B4-BE49-F238E27FC236}">
                <a16:creationId xmlns:a16="http://schemas.microsoft.com/office/drawing/2014/main" id="{E700D732-8FAA-BE49-0E8E-9BF5B896B63F}"/>
              </a:ext>
            </a:extLst>
          </p:cNvPr>
          <p:cNvGraphicFramePr>
            <a:graphicFrameLocks noGrp="1"/>
          </p:cNvGraphicFramePr>
          <p:nvPr/>
        </p:nvGraphicFramePr>
        <p:xfrm>
          <a:off x="10134600" y="9689810"/>
          <a:ext cx="5562600" cy="2360668"/>
        </p:xfrm>
        <a:graphic>
          <a:graphicData uri="http://schemas.openxmlformats.org/drawingml/2006/table">
            <a:tbl>
              <a:tblPr/>
              <a:tblGrid>
                <a:gridCol w="3254332">
                  <a:extLst>
                    <a:ext uri="{9D8B030D-6E8A-4147-A177-3AD203B41FA5}">
                      <a16:colId xmlns:a16="http://schemas.microsoft.com/office/drawing/2014/main" val="950104056"/>
                    </a:ext>
                  </a:extLst>
                </a:gridCol>
                <a:gridCol w="2308268">
                  <a:extLst>
                    <a:ext uri="{9D8B030D-6E8A-4147-A177-3AD203B41FA5}">
                      <a16:colId xmlns:a16="http://schemas.microsoft.com/office/drawing/2014/main" val="4125352567"/>
                    </a:ext>
                  </a:extLst>
                </a:gridCol>
              </a:tblGrid>
              <a:tr h="615688">
                <a:tc>
                  <a:txBody>
                    <a:bodyPr/>
                    <a:lstStyle/>
                    <a:p>
                      <a:pPr algn="l" fontAlgn="b"/>
                      <a:r>
                        <a:rPr lang="en-US" sz="2800" b="1" kern="1200" dirty="0">
                          <a:solidFill>
                            <a:srgbClr val="000000"/>
                          </a:solidFill>
                          <a:latin typeface="+mn-lt"/>
                          <a:ea typeface="+mn-ea"/>
                          <a:cs typeface="+mn-cs"/>
                        </a:rPr>
                        <a:t>F</a:t>
                      </a:r>
                      <a:r>
                        <a:rPr lang="en-GB" sz="2800" b="1" kern="1200" dirty="0" err="1">
                          <a:solidFill>
                            <a:srgbClr val="000000"/>
                          </a:solidFill>
                          <a:latin typeface="+mn-lt"/>
                          <a:ea typeface="+mn-ea"/>
                          <a:cs typeface="+mn-cs"/>
                        </a:rPr>
                        <a:t>requencies</a:t>
                      </a:r>
                      <a:endParaRPr lang="en-GB" sz="2800" b="1" kern="1200" dirty="0">
                        <a:solidFill>
                          <a:srgbClr val="000000"/>
                        </a:solidFill>
                        <a:latin typeface="+mn-lt"/>
                        <a:ea typeface="+mn-ea"/>
                        <a:cs typeface="+mn-cs"/>
                      </a:endParaRP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GB" sz="2800" b="1" kern="1200" dirty="0">
                          <a:solidFill>
                            <a:srgbClr val="000000"/>
                          </a:solidFill>
                          <a:latin typeface="+mn-lt"/>
                          <a:ea typeface="+mn-ea"/>
                          <a:cs typeface="+mn-cs"/>
                        </a:rPr>
                        <a:t>Tolerance</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94497669"/>
                  </a:ext>
                </a:extLst>
              </a:tr>
              <a:tr h="190500">
                <a:tc>
                  <a:txBody>
                    <a:bodyPr/>
                    <a:lstStyle/>
                    <a:p>
                      <a:pPr marL="0" marR="0" lvl="0" indent="0" algn="l" defTabSz="1828800" rtl="0" eaLnBrk="1" fontAlgn="b" latinLnBrk="0" hangingPunct="1">
                        <a:lnSpc>
                          <a:spcPct val="100000"/>
                        </a:lnSpc>
                        <a:spcBef>
                          <a:spcPts val="0"/>
                        </a:spcBef>
                        <a:spcAft>
                          <a:spcPts val="0"/>
                        </a:spcAft>
                        <a:buClrTx/>
                        <a:buSzTx/>
                        <a:buFontTx/>
                        <a:buNone/>
                        <a:tabLst/>
                        <a:defRPr/>
                      </a:pPr>
                      <a:r>
                        <a:rPr lang="en-GB" sz="2800" kern="1200" dirty="0">
                          <a:solidFill>
                            <a:srgbClr val="000000"/>
                          </a:solidFill>
                          <a:latin typeface="+mn-lt"/>
                          <a:ea typeface="+mn-ea"/>
                          <a:cs typeface="+mn-cs"/>
                        </a:rPr>
                        <a:t>1 &gt; f &gt; 0.01 Hz</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1828800" rtl="0" eaLnBrk="1" fontAlgn="b" latinLnBrk="0" hangingPunct="1">
                        <a:lnSpc>
                          <a:spcPct val="100000"/>
                        </a:lnSpc>
                        <a:spcBef>
                          <a:spcPts val="0"/>
                        </a:spcBef>
                        <a:spcAft>
                          <a:spcPts val="0"/>
                        </a:spcAft>
                        <a:buClrTx/>
                        <a:buSzTx/>
                        <a:buFontTx/>
                        <a:buNone/>
                        <a:tabLst/>
                        <a:defRPr/>
                      </a:pPr>
                      <a:r>
                        <a:rPr lang="en-GB" sz="2800" kern="1200" dirty="0">
                          <a:solidFill>
                            <a:srgbClr val="000000"/>
                          </a:solidFill>
                          <a:latin typeface="+mn-lt"/>
                          <a:ea typeface="+mn-ea"/>
                          <a:cs typeface="+mn-cs"/>
                        </a:rPr>
                        <a:t>100 nm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37998075"/>
                  </a:ext>
                </a:extLst>
              </a:tr>
              <a:tr h="190500">
                <a:tc>
                  <a:txBody>
                    <a:bodyPr/>
                    <a:lstStyle/>
                    <a:p>
                      <a:pPr algn="l" fontAlgn="b"/>
                      <a:r>
                        <a:rPr lang="en-GB" sz="2800" kern="1200" dirty="0">
                          <a:solidFill>
                            <a:srgbClr val="000000"/>
                          </a:solidFill>
                          <a:latin typeface="+mn-lt"/>
                          <a:ea typeface="+mn-ea"/>
                          <a:cs typeface="+mn-cs"/>
                        </a:rPr>
                        <a:t>10 &gt; f &gt; 1 Hz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1828800" rtl="0" eaLnBrk="1" fontAlgn="b" latinLnBrk="0" hangingPunct="1">
                        <a:lnSpc>
                          <a:spcPct val="100000"/>
                        </a:lnSpc>
                        <a:spcBef>
                          <a:spcPts val="0"/>
                        </a:spcBef>
                        <a:spcAft>
                          <a:spcPts val="0"/>
                        </a:spcAft>
                        <a:buClrTx/>
                        <a:buSzTx/>
                        <a:buFontTx/>
                        <a:buNone/>
                        <a:tabLst/>
                        <a:defRPr/>
                      </a:pPr>
                      <a:r>
                        <a:rPr lang="en-GB" sz="2800" kern="1200" dirty="0">
                          <a:solidFill>
                            <a:srgbClr val="000000"/>
                          </a:solidFill>
                          <a:latin typeface="+mn-lt"/>
                          <a:ea typeface="+mn-ea"/>
                          <a:cs typeface="+mn-cs"/>
                        </a:rPr>
                        <a:t>20 nm</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524502258"/>
                  </a:ext>
                </a:extLst>
              </a:tr>
              <a:tr h="190500">
                <a:tc>
                  <a:txBody>
                    <a:bodyPr/>
                    <a:lstStyle/>
                    <a:p>
                      <a:pPr marL="0" marR="0" lvl="0" indent="0" algn="l" defTabSz="1828800" rtl="0" eaLnBrk="1" fontAlgn="b" latinLnBrk="0" hangingPunct="1">
                        <a:lnSpc>
                          <a:spcPct val="100000"/>
                        </a:lnSpc>
                        <a:spcBef>
                          <a:spcPts val="0"/>
                        </a:spcBef>
                        <a:spcAft>
                          <a:spcPts val="0"/>
                        </a:spcAft>
                        <a:buClrTx/>
                        <a:buSzTx/>
                        <a:buFontTx/>
                        <a:buNone/>
                        <a:tabLst/>
                        <a:defRPr/>
                      </a:pPr>
                      <a:r>
                        <a:rPr lang="en-GB" sz="2800" kern="1200" dirty="0">
                          <a:solidFill>
                            <a:srgbClr val="000000"/>
                          </a:solidFill>
                          <a:latin typeface="+mn-lt"/>
                          <a:ea typeface="+mn-ea"/>
                          <a:cs typeface="+mn-cs"/>
                        </a:rPr>
                        <a:t>100 &gt; f &gt; 10 Hz</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800" kern="1200" dirty="0">
                          <a:solidFill>
                            <a:srgbClr val="000000"/>
                          </a:solidFill>
                          <a:latin typeface="+mn-lt"/>
                          <a:ea typeface="+mn-ea"/>
                          <a:cs typeface="+mn-cs"/>
                        </a:rPr>
                        <a:t>5 nm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74547636"/>
                  </a:ext>
                </a:extLst>
              </a:tr>
              <a:tr h="190500">
                <a:tc>
                  <a:txBody>
                    <a:bodyPr/>
                    <a:lstStyle/>
                    <a:p>
                      <a:pPr algn="l" fontAlgn="b"/>
                      <a:r>
                        <a:rPr lang="en-GB" sz="2800" kern="1200" dirty="0">
                          <a:solidFill>
                            <a:srgbClr val="000000"/>
                          </a:solidFill>
                          <a:latin typeface="+mn-lt"/>
                          <a:ea typeface="+mn-ea"/>
                          <a:cs typeface="+mn-cs"/>
                        </a:rPr>
                        <a:t>f &gt; 100 Hz</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2800" kern="1200" dirty="0">
                          <a:solidFill>
                            <a:srgbClr val="000000"/>
                          </a:solidFill>
                          <a:latin typeface="+mn-lt"/>
                          <a:ea typeface="+mn-ea"/>
                          <a:cs typeface="+mn-cs"/>
                        </a:rPr>
                        <a:t>1 nm </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91131083"/>
                  </a:ext>
                </a:extLst>
              </a:tr>
            </a:tbl>
          </a:graphicData>
        </a:graphic>
      </p:graphicFrame>
      <p:sp>
        <p:nvSpPr>
          <p:cNvPr id="18" name="TextBox 17">
            <a:extLst>
              <a:ext uri="{FF2B5EF4-FFF2-40B4-BE49-F238E27FC236}">
                <a16:creationId xmlns:a16="http://schemas.microsoft.com/office/drawing/2014/main" id="{3C962F0F-0C6C-0885-A307-3B71F1857A53}"/>
              </a:ext>
            </a:extLst>
          </p:cNvPr>
          <p:cNvSpPr txBox="1"/>
          <p:nvPr/>
        </p:nvSpPr>
        <p:spPr>
          <a:xfrm>
            <a:off x="761637" y="2683140"/>
            <a:ext cx="5403937" cy="535724"/>
          </a:xfrm>
          <a:prstGeom prst="rect">
            <a:avLst/>
          </a:prstGeom>
          <a:noFill/>
        </p:spPr>
        <p:txBody>
          <a:bodyPr wrap="square" rtlCol="0">
            <a:spAutoFit/>
          </a:bodyPr>
          <a:lstStyle/>
          <a:p>
            <a:pPr algn="ctr">
              <a:lnSpc>
                <a:spcPts val="3700"/>
              </a:lnSpc>
            </a:pPr>
            <a:r>
              <a:rPr lang="en-US" sz="3000" dirty="0">
                <a:solidFill>
                  <a:srgbClr val="396AC0"/>
                </a:solidFill>
              </a:rPr>
              <a:t>PSD of the ground motion</a:t>
            </a:r>
            <a:endParaRPr lang="en-GB" sz="3000" i="1" dirty="0">
              <a:solidFill>
                <a:srgbClr val="396AC0"/>
              </a:solidFill>
            </a:endParaRPr>
          </a:p>
        </p:txBody>
      </p:sp>
      <p:sp>
        <p:nvSpPr>
          <p:cNvPr id="19" name="TextBox 18">
            <a:extLst>
              <a:ext uri="{FF2B5EF4-FFF2-40B4-BE49-F238E27FC236}">
                <a16:creationId xmlns:a16="http://schemas.microsoft.com/office/drawing/2014/main" id="{D9DCA29D-387B-6F31-143F-557B0692958B}"/>
              </a:ext>
            </a:extLst>
          </p:cNvPr>
          <p:cNvSpPr txBox="1"/>
          <p:nvPr/>
        </p:nvSpPr>
        <p:spPr>
          <a:xfrm>
            <a:off x="255430" y="12518339"/>
            <a:ext cx="6151364" cy="1010213"/>
          </a:xfrm>
          <a:prstGeom prst="rect">
            <a:avLst/>
          </a:prstGeom>
          <a:noFill/>
        </p:spPr>
        <p:txBody>
          <a:bodyPr wrap="square" rtlCol="0">
            <a:spAutoFit/>
          </a:bodyPr>
          <a:lstStyle/>
          <a:p>
            <a:pPr>
              <a:lnSpc>
                <a:spcPts val="3700"/>
              </a:lnSpc>
            </a:pPr>
            <a:r>
              <a:rPr lang="en-US" sz="3000" dirty="0"/>
              <a:t>PSD = </a:t>
            </a:r>
            <a:r>
              <a:rPr lang="en-US" sz="3000" i="1" dirty="0"/>
              <a:t>Power Spectral Density</a:t>
            </a:r>
            <a:endParaRPr lang="en-US" sz="3000" dirty="0"/>
          </a:p>
          <a:p>
            <a:pPr>
              <a:lnSpc>
                <a:spcPts val="3700"/>
              </a:lnSpc>
            </a:pPr>
            <a:r>
              <a:rPr lang="en-US" sz="3000" dirty="0"/>
              <a:t>RMS = </a:t>
            </a:r>
            <a:r>
              <a:rPr lang="en-US" sz="3000" i="1" dirty="0"/>
              <a:t>Root Mean Squared</a:t>
            </a:r>
            <a:endParaRPr lang="en-GB" sz="3000" i="1" dirty="0"/>
          </a:p>
        </p:txBody>
      </p:sp>
      <p:sp>
        <p:nvSpPr>
          <p:cNvPr id="23" name="TextBox 22">
            <a:extLst>
              <a:ext uri="{FF2B5EF4-FFF2-40B4-BE49-F238E27FC236}">
                <a16:creationId xmlns:a16="http://schemas.microsoft.com/office/drawing/2014/main" id="{D42E5CE7-B4A8-9B92-36E3-E08610C961A4}"/>
              </a:ext>
            </a:extLst>
          </p:cNvPr>
          <p:cNvSpPr txBox="1"/>
          <p:nvPr/>
        </p:nvSpPr>
        <p:spPr>
          <a:xfrm>
            <a:off x="17675269" y="2685178"/>
            <a:ext cx="5715000" cy="535724"/>
          </a:xfrm>
          <a:prstGeom prst="rect">
            <a:avLst/>
          </a:prstGeom>
          <a:noFill/>
        </p:spPr>
        <p:txBody>
          <a:bodyPr wrap="square" rtlCol="0">
            <a:spAutoFit/>
          </a:bodyPr>
          <a:lstStyle/>
          <a:p>
            <a:pPr algn="ctr">
              <a:lnSpc>
                <a:spcPts val="3700"/>
              </a:lnSpc>
            </a:pPr>
            <a:r>
              <a:rPr lang="en-US" sz="3000" dirty="0">
                <a:solidFill>
                  <a:srgbClr val="686868"/>
                </a:solidFill>
              </a:rPr>
              <a:t>PSD at the level of the beamline</a:t>
            </a:r>
            <a:endParaRPr lang="en-GB" sz="3000" i="1" dirty="0">
              <a:solidFill>
                <a:srgbClr val="686868"/>
              </a:solidFill>
            </a:endParaRPr>
          </a:p>
        </p:txBody>
      </p:sp>
      <p:sp>
        <p:nvSpPr>
          <p:cNvPr id="24" name="TextBox 23">
            <a:extLst>
              <a:ext uri="{FF2B5EF4-FFF2-40B4-BE49-F238E27FC236}">
                <a16:creationId xmlns:a16="http://schemas.microsoft.com/office/drawing/2014/main" id="{1468BD45-77E5-E53D-CF7C-0BFC1F643DBD}"/>
              </a:ext>
            </a:extLst>
          </p:cNvPr>
          <p:cNvSpPr txBox="1"/>
          <p:nvPr/>
        </p:nvSpPr>
        <p:spPr>
          <a:xfrm>
            <a:off x="10078617" y="9002479"/>
            <a:ext cx="3255014" cy="535724"/>
          </a:xfrm>
          <a:prstGeom prst="rect">
            <a:avLst/>
          </a:prstGeom>
          <a:noFill/>
        </p:spPr>
        <p:txBody>
          <a:bodyPr wrap="square" rtlCol="0">
            <a:spAutoFit/>
          </a:bodyPr>
          <a:lstStyle/>
          <a:p>
            <a:pPr algn="l">
              <a:lnSpc>
                <a:spcPts val="3700"/>
              </a:lnSpc>
            </a:pPr>
            <a:r>
              <a:rPr lang="en-US" sz="3000" b="1" u="sng" dirty="0">
                <a:solidFill>
                  <a:schemeClr val="accent6"/>
                </a:solidFill>
              </a:rPr>
              <a:t>Specifications:</a:t>
            </a:r>
          </a:p>
        </p:txBody>
      </p:sp>
      <p:sp>
        <p:nvSpPr>
          <p:cNvPr id="25" name="TextBox 24">
            <a:extLst>
              <a:ext uri="{FF2B5EF4-FFF2-40B4-BE49-F238E27FC236}">
                <a16:creationId xmlns:a16="http://schemas.microsoft.com/office/drawing/2014/main" id="{1A32F592-B0E1-F9EE-DE2E-521BBC330895}"/>
              </a:ext>
            </a:extLst>
          </p:cNvPr>
          <p:cNvSpPr txBox="1"/>
          <p:nvPr/>
        </p:nvSpPr>
        <p:spPr>
          <a:xfrm>
            <a:off x="16976670" y="8129169"/>
            <a:ext cx="7112198" cy="535724"/>
          </a:xfrm>
          <a:prstGeom prst="rect">
            <a:avLst/>
          </a:prstGeom>
          <a:noFill/>
        </p:spPr>
        <p:txBody>
          <a:bodyPr wrap="square" rtlCol="0">
            <a:spAutoFit/>
          </a:bodyPr>
          <a:lstStyle/>
          <a:p>
            <a:pPr algn="ctr">
              <a:lnSpc>
                <a:spcPts val="3700"/>
              </a:lnSpc>
            </a:pPr>
            <a:r>
              <a:rPr lang="en-US" sz="3000" dirty="0"/>
              <a:t>RMS of the ground and the beam</a:t>
            </a:r>
            <a:endParaRPr lang="en-GB" sz="3000" i="1" dirty="0"/>
          </a:p>
        </p:txBody>
      </p:sp>
      <p:pic>
        <p:nvPicPr>
          <p:cNvPr id="27" name="Picture 26">
            <a:extLst>
              <a:ext uri="{FF2B5EF4-FFF2-40B4-BE49-F238E27FC236}">
                <a16:creationId xmlns:a16="http://schemas.microsoft.com/office/drawing/2014/main" id="{7DE894EE-110C-DD3C-6CF2-4517D8A37C8A}"/>
              </a:ext>
            </a:extLst>
          </p:cNvPr>
          <p:cNvPicPr>
            <a:picLocks noChangeAspect="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7386478" y="9103877"/>
            <a:ext cx="6565722" cy="3640573"/>
          </a:xfrm>
          <a:prstGeom prst="rect">
            <a:avLst/>
          </a:prstGeom>
        </p:spPr>
      </p:pic>
      <p:cxnSp>
        <p:nvCxnSpPr>
          <p:cNvPr id="29" name="Straight Arrow Connector 28">
            <a:extLst>
              <a:ext uri="{FF2B5EF4-FFF2-40B4-BE49-F238E27FC236}">
                <a16:creationId xmlns:a16="http://schemas.microsoft.com/office/drawing/2014/main" id="{CEA09810-C428-418B-EDB4-34F51BD9CDCC}"/>
              </a:ext>
            </a:extLst>
          </p:cNvPr>
          <p:cNvCxnSpPr>
            <a:cxnSpLocks/>
          </p:cNvCxnSpPr>
          <p:nvPr/>
        </p:nvCxnSpPr>
        <p:spPr>
          <a:xfrm flipV="1">
            <a:off x="15697200" y="10022165"/>
            <a:ext cx="2971800" cy="454935"/>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FF72CD83-D04C-BEA3-7A4F-4962EA00F9C6}"/>
              </a:ext>
            </a:extLst>
          </p:cNvPr>
          <p:cNvCxnSpPr>
            <a:cxnSpLocks/>
          </p:cNvCxnSpPr>
          <p:nvPr/>
        </p:nvCxnSpPr>
        <p:spPr>
          <a:xfrm flipV="1">
            <a:off x="15697200" y="10287000"/>
            <a:ext cx="4972139" cy="698603"/>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F5170D98-0F65-BB3E-35C1-F0F0B9B64C42}"/>
              </a:ext>
            </a:extLst>
          </p:cNvPr>
          <p:cNvCxnSpPr>
            <a:cxnSpLocks/>
          </p:cNvCxnSpPr>
          <p:nvPr/>
        </p:nvCxnSpPr>
        <p:spPr>
          <a:xfrm flipV="1">
            <a:off x="15697200" y="10537477"/>
            <a:ext cx="6248400" cy="896252"/>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F6CDB0C2-68BF-DF99-77C6-DEC551C17885}"/>
              </a:ext>
            </a:extLst>
          </p:cNvPr>
          <p:cNvCxnSpPr>
            <a:cxnSpLocks/>
          </p:cNvCxnSpPr>
          <p:nvPr/>
        </p:nvCxnSpPr>
        <p:spPr>
          <a:xfrm flipV="1">
            <a:off x="15697200" y="10793548"/>
            <a:ext cx="7693069" cy="1000859"/>
          </a:xfrm>
          <a:prstGeom prst="straightConnector1">
            <a:avLst/>
          </a:prstGeom>
          <a:ln>
            <a:solidFill>
              <a:srgbClr val="000000"/>
            </a:solidFill>
            <a:tailEnd type="triangle"/>
          </a:ln>
        </p:spPr>
        <p:style>
          <a:lnRef idx="1">
            <a:schemeClr val="accent1"/>
          </a:lnRef>
          <a:fillRef idx="0">
            <a:schemeClr val="accent1"/>
          </a:fillRef>
          <a:effectRef idx="0">
            <a:schemeClr val="accent1"/>
          </a:effectRef>
          <a:fontRef idx="minor">
            <a:schemeClr val="tx1"/>
          </a:fontRef>
        </p:style>
      </p:cxnSp>
      <p:sp>
        <p:nvSpPr>
          <p:cNvPr id="50" name="Arrow: Up 49">
            <a:extLst>
              <a:ext uri="{FF2B5EF4-FFF2-40B4-BE49-F238E27FC236}">
                <a16:creationId xmlns:a16="http://schemas.microsoft.com/office/drawing/2014/main" id="{7D3CD4EA-C6EA-8486-E6BC-0E3BE11869EA}"/>
              </a:ext>
            </a:extLst>
          </p:cNvPr>
          <p:cNvSpPr/>
          <p:nvPr/>
        </p:nvSpPr>
        <p:spPr>
          <a:xfrm rot="10800000">
            <a:off x="20151769" y="7373953"/>
            <a:ext cx="762000" cy="535724"/>
          </a:xfrm>
          <a:prstGeom prst="upArrow">
            <a:avLst/>
          </a:prstGeom>
          <a:solidFill>
            <a:schemeClr val="tx1"/>
          </a:solidFill>
          <a:ln>
            <a:solidFill>
              <a:srgbClr val="0000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52" name="Connector: Elbow 51">
            <a:extLst>
              <a:ext uri="{FF2B5EF4-FFF2-40B4-BE49-F238E27FC236}">
                <a16:creationId xmlns:a16="http://schemas.microsoft.com/office/drawing/2014/main" id="{D518BB55-840C-EFCE-B7BB-8442327BF8BC}"/>
              </a:ext>
            </a:extLst>
          </p:cNvPr>
          <p:cNvCxnSpPr>
            <a:cxnSpLocks/>
            <a:stCxn id="4" idx="2"/>
          </p:cNvCxnSpPr>
          <p:nvPr/>
        </p:nvCxnSpPr>
        <p:spPr>
          <a:xfrm rot="5400000" flipH="1" flipV="1">
            <a:off x="5116453" y="4784506"/>
            <a:ext cx="380430" cy="4169464"/>
          </a:xfrm>
          <a:prstGeom prst="bentConnector4">
            <a:avLst>
              <a:gd name="adj1" fmla="val -60090"/>
              <a:gd name="adj2" fmla="val 82402"/>
            </a:avLst>
          </a:prstGeom>
          <a:ln w="28575">
            <a:solidFill>
              <a:srgbClr val="396AC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8D65133A-DCFF-2D8F-AC09-5F510370649E}"/>
              </a:ext>
            </a:extLst>
          </p:cNvPr>
          <p:cNvCxnSpPr>
            <a:cxnSpLocks/>
            <a:endCxn id="23" idx="1"/>
          </p:cNvCxnSpPr>
          <p:nvPr/>
        </p:nvCxnSpPr>
        <p:spPr>
          <a:xfrm flipV="1">
            <a:off x="12192000" y="2953040"/>
            <a:ext cx="5483269" cy="1625134"/>
          </a:xfrm>
          <a:prstGeom prst="bentConnector3">
            <a:avLst>
              <a:gd name="adj1" fmla="val 86756"/>
            </a:avLst>
          </a:prstGeom>
          <a:ln w="28575">
            <a:solidFill>
              <a:srgbClr val="686868"/>
            </a:solidFill>
            <a:tailEnd type="triangle"/>
          </a:ln>
        </p:spPr>
        <p:style>
          <a:lnRef idx="1">
            <a:schemeClr val="accent1"/>
          </a:lnRef>
          <a:fillRef idx="0">
            <a:schemeClr val="accent1"/>
          </a:fillRef>
          <a:effectRef idx="0">
            <a:schemeClr val="accent1"/>
          </a:effectRef>
          <a:fontRef idx="minor">
            <a:schemeClr val="tx1"/>
          </a:fontRef>
        </p:style>
      </p:cxnSp>
      <p:sp>
        <p:nvSpPr>
          <p:cNvPr id="72" name="Rectangle 71">
            <a:extLst>
              <a:ext uri="{FF2B5EF4-FFF2-40B4-BE49-F238E27FC236}">
                <a16:creationId xmlns:a16="http://schemas.microsoft.com/office/drawing/2014/main" id="{CACFE5D3-5A6A-7D78-35F9-5F8DE5B2E16F}"/>
              </a:ext>
            </a:extLst>
          </p:cNvPr>
          <p:cNvSpPr/>
          <p:nvPr/>
        </p:nvSpPr>
        <p:spPr>
          <a:xfrm>
            <a:off x="7546931" y="6172200"/>
            <a:ext cx="530270" cy="685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extLst>
              <a:ext uri="{FF2B5EF4-FFF2-40B4-BE49-F238E27FC236}">
                <a16:creationId xmlns:a16="http://schemas.microsoft.com/office/drawing/2014/main" id="{F606FF0A-CE15-49F0-F1E4-42768FC25370}"/>
              </a:ext>
            </a:extLst>
          </p:cNvPr>
          <p:cNvSpPr/>
          <p:nvPr/>
        </p:nvSpPr>
        <p:spPr>
          <a:xfrm>
            <a:off x="15928930" y="5236733"/>
            <a:ext cx="530270" cy="685800"/>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Rectangle 85">
            <a:extLst>
              <a:ext uri="{FF2B5EF4-FFF2-40B4-BE49-F238E27FC236}">
                <a16:creationId xmlns:a16="http://schemas.microsoft.com/office/drawing/2014/main" id="{0A269CA8-61BA-8949-7CC3-889786BB6D9D}"/>
              </a:ext>
            </a:extLst>
          </p:cNvPr>
          <p:cNvSpPr/>
          <p:nvPr/>
        </p:nvSpPr>
        <p:spPr>
          <a:xfrm rot="21185548">
            <a:off x="8030850" y="5476221"/>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Rectangle 87">
            <a:extLst>
              <a:ext uri="{FF2B5EF4-FFF2-40B4-BE49-F238E27FC236}">
                <a16:creationId xmlns:a16="http://schemas.microsoft.com/office/drawing/2014/main" id="{E1B9D6BD-F3DD-172D-5ACC-14E7E843DD3D}"/>
              </a:ext>
            </a:extLst>
          </p:cNvPr>
          <p:cNvSpPr/>
          <p:nvPr/>
        </p:nvSpPr>
        <p:spPr>
          <a:xfrm rot="21185548">
            <a:off x="9826009" y="5275405"/>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Rectangle 88">
            <a:extLst>
              <a:ext uri="{FF2B5EF4-FFF2-40B4-BE49-F238E27FC236}">
                <a16:creationId xmlns:a16="http://schemas.microsoft.com/office/drawing/2014/main" id="{CC6BD2FF-3556-D71C-C808-7714A68A72CB}"/>
              </a:ext>
            </a:extLst>
          </p:cNvPr>
          <p:cNvSpPr/>
          <p:nvPr/>
        </p:nvSpPr>
        <p:spPr>
          <a:xfrm rot="21185548">
            <a:off x="9284527" y="5331969"/>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Rectangle 89">
            <a:extLst>
              <a:ext uri="{FF2B5EF4-FFF2-40B4-BE49-F238E27FC236}">
                <a16:creationId xmlns:a16="http://schemas.microsoft.com/office/drawing/2014/main" id="{ED386EB7-8264-2A07-952A-72C7A99D3960}"/>
              </a:ext>
            </a:extLst>
          </p:cNvPr>
          <p:cNvSpPr/>
          <p:nvPr/>
        </p:nvSpPr>
        <p:spPr>
          <a:xfrm rot="21185548">
            <a:off x="12008251" y="5140475"/>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Rectangle 90">
            <a:extLst>
              <a:ext uri="{FF2B5EF4-FFF2-40B4-BE49-F238E27FC236}">
                <a16:creationId xmlns:a16="http://schemas.microsoft.com/office/drawing/2014/main" id="{45739D53-6533-02B3-BF8D-05F2CC704E15}"/>
              </a:ext>
            </a:extLst>
          </p:cNvPr>
          <p:cNvSpPr/>
          <p:nvPr/>
        </p:nvSpPr>
        <p:spPr>
          <a:xfrm rot="21185548">
            <a:off x="15622712" y="4733030"/>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17732FD3-817E-B540-5D73-ECBB8C228C7C}"/>
              </a:ext>
            </a:extLst>
          </p:cNvPr>
          <p:cNvSpPr/>
          <p:nvPr/>
        </p:nvSpPr>
        <p:spPr>
          <a:xfrm rot="21185548">
            <a:off x="11283266" y="5122889"/>
            <a:ext cx="380699" cy="13492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C4FCB472-5A29-370A-370A-DE82861E186D}"/>
              </a:ext>
            </a:extLst>
          </p:cNvPr>
          <p:cNvSpPr txBox="1"/>
          <p:nvPr/>
        </p:nvSpPr>
        <p:spPr>
          <a:xfrm>
            <a:off x="629835" y="8353544"/>
            <a:ext cx="9189441" cy="3413755"/>
          </a:xfrm>
          <a:prstGeom prst="rect">
            <a:avLst/>
          </a:prstGeom>
          <a:noFill/>
        </p:spPr>
        <p:txBody>
          <a:bodyPr wrap="square" rtlCol="0">
            <a:spAutoFit/>
          </a:bodyPr>
          <a:lstStyle/>
          <a:p>
            <a:pPr algn="l">
              <a:lnSpc>
                <a:spcPts val="3700"/>
              </a:lnSpc>
            </a:pPr>
            <a:r>
              <a:rPr lang="en-US" sz="3000" b="1" u="sng" dirty="0"/>
              <a:t>Assumptions:</a:t>
            </a:r>
          </a:p>
          <a:p>
            <a:pPr>
              <a:lnSpc>
                <a:spcPts val="3700"/>
              </a:lnSpc>
            </a:pPr>
            <a:r>
              <a:rPr lang="en-US" sz="3200" i="1" dirty="0">
                <a:solidFill>
                  <a:schemeClr val="accent3">
                    <a:lumMod val="50000"/>
                  </a:schemeClr>
                </a:solidFill>
                <a:sym typeface="Wingdings" panose="05000000000000000000" pitchFamily="2" charset="2"/>
              </a:rPr>
              <a:t> </a:t>
            </a:r>
            <a:r>
              <a:rPr lang="en-US" sz="3200" i="1" dirty="0">
                <a:solidFill>
                  <a:schemeClr val="accent3">
                    <a:lumMod val="50000"/>
                  </a:schemeClr>
                </a:solidFill>
              </a:rPr>
              <a:t>Beams model magnets</a:t>
            </a:r>
          </a:p>
          <a:p>
            <a:pPr>
              <a:lnSpc>
                <a:spcPts val="3700"/>
              </a:lnSpc>
            </a:pPr>
            <a:r>
              <a:rPr lang="en-US" sz="3200" i="1" dirty="0">
                <a:solidFill>
                  <a:srgbClr val="0000FF"/>
                </a:solidFill>
                <a:sym typeface="Wingdings" panose="05000000000000000000" pitchFamily="2" charset="2"/>
              </a:rPr>
              <a:t> </a:t>
            </a:r>
            <a:r>
              <a:rPr lang="en-US" sz="3200" i="1" dirty="0">
                <a:solidFill>
                  <a:srgbClr val="0000FF"/>
                </a:solidFill>
              </a:rPr>
              <a:t>Connection between girder and magnets</a:t>
            </a:r>
          </a:p>
          <a:p>
            <a:pPr>
              <a:lnSpc>
                <a:spcPts val="3700"/>
              </a:lnSpc>
            </a:pPr>
            <a:r>
              <a:rPr lang="en-GB" sz="3200" i="1" dirty="0">
                <a:solidFill>
                  <a:srgbClr val="C00000"/>
                </a:solidFill>
                <a:sym typeface="Wingdings" panose="05000000000000000000" pitchFamily="2" charset="2"/>
              </a:rPr>
              <a:t> Value of the s</a:t>
            </a:r>
            <a:r>
              <a:rPr lang="en-GB" sz="3200" i="1" dirty="0">
                <a:solidFill>
                  <a:srgbClr val="C00000"/>
                </a:solidFill>
              </a:rPr>
              <a:t>tiffness of the jacks</a:t>
            </a:r>
          </a:p>
          <a:p>
            <a:pPr>
              <a:lnSpc>
                <a:spcPts val="3700"/>
              </a:lnSpc>
            </a:pPr>
            <a:r>
              <a:rPr lang="en-US" sz="3200" i="1" dirty="0">
                <a:sym typeface="Wingdings" panose="05000000000000000000" pitchFamily="2" charset="2"/>
              </a:rPr>
              <a:t> </a:t>
            </a:r>
            <a:r>
              <a:rPr lang="en-US" sz="3200" i="1" dirty="0"/>
              <a:t>Damping of material = 2%</a:t>
            </a:r>
          </a:p>
          <a:p>
            <a:pPr>
              <a:lnSpc>
                <a:spcPts val="3700"/>
              </a:lnSpc>
            </a:pPr>
            <a:r>
              <a:rPr lang="en-US" sz="3200" i="1" dirty="0">
                <a:solidFill>
                  <a:srgbClr val="396AC0"/>
                </a:solidFill>
                <a:sym typeface="Wingdings" panose="05000000000000000000" pitchFamily="2" charset="2"/>
              </a:rPr>
              <a:t> </a:t>
            </a:r>
            <a:r>
              <a:rPr lang="en-US" sz="3200" i="1" dirty="0">
                <a:solidFill>
                  <a:srgbClr val="396AC0"/>
                </a:solidFill>
              </a:rPr>
              <a:t>PSD input = envelop of measurement graphs</a:t>
            </a:r>
          </a:p>
          <a:p>
            <a:pPr>
              <a:lnSpc>
                <a:spcPts val="3700"/>
              </a:lnSpc>
            </a:pPr>
            <a:r>
              <a:rPr lang="en-US" sz="3200" i="1" dirty="0">
                <a:solidFill>
                  <a:srgbClr val="396AC0"/>
                </a:solidFill>
              </a:rPr>
              <a:t>(LHC tunnel measurements)</a:t>
            </a:r>
          </a:p>
        </p:txBody>
      </p:sp>
      <p:sp>
        <p:nvSpPr>
          <p:cNvPr id="10" name="Right Brace 9">
            <a:extLst>
              <a:ext uri="{FF2B5EF4-FFF2-40B4-BE49-F238E27FC236}">
                <a16:creationId xmlns:a16="http://schemas.microsoft.com/office/drawing/2014/main" id="{E81C55F8-579B-E35D-810C-D8FFA9A7F134}"/>
              </a:ext>
            </a:extLst>
          </p:cNvPr>
          <p:cNvSpPr/>
          <p:nvPr/>
        </p:nvSpPr>
        <p:spPr>
          <a:xfrm rot="5400000">
            <a:off x="12811176" y="9515424"/>
            <a:ext cx="209448" cy="5562600"/>
          </a:xfrm>
          <a:prstGeom prst="rightBrace">
            <a:avLst/>
          </a:prstGeom>
          <a:ln w="19050">
            <a:solidFill>
              <a:srgbClr val="0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a:extLst>
              <a:ext uri="{FF2B5EF4-FFF2-40B4-BE49-F238E27FC236}">
                <a16:creationId xmlns:a16="http://schemas.microsoft.com/office/drawing/2014/main" id="{04569837-AB67-8D7C-511A-1D221EBEA56A}"/>
              </a:ext>
            </a:extLst>
          </p:cNvPr>
          <p:cNvSpPr txBox="1"/>
          <p:nvPr/>
        </p:nvSpPr>
        <p:spPr>
          <a:xfrm>
            <a:off x="9834812" y="12463541"/>
            <a:ext cx="6151364" cy="1010213"/>
          </a:xfrm>
          <a:prstGeom prst="rect">
            <a:avLst/>
          </a:prstGeom>
          <a:noFill/>
        </p:spPr>
        <p:txBody>
          <a:bodyPr wrap="square" rtlCol="0">
            <a:spAutoFit/>
          </a:bodyPr>
          <a:lstStyle/>
          <a:p>
            <a:pPr algn="ctr">
              <a:lnSpc>
                <a:spcPts val="3700"/>
              </a:lnSpc>
            </a:pPr>
            <a:r>
              <a:rPr lang="en-US" sz="3000" i="1" dirty="0"/>
              <a:t>Given by T. Raubenheimer at FCCIS workshop</a:t>
            </a:r>
            <a:endParaRPr lang="en-GB" sz="3000" i="1" dirty="0"/>
          </a:p>
        </p:txBody>
      </p:sp>
    </p:spTree>
    <p:extLst>
      <p:ext uri="{BB962C8B-B14F-4D97-AF65-F5344CB8AC3E}">
        <p14:creationId xmlns:p14="http://schemas.microsoft.com/office/powerpoint/2010/main" val="2536886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50" grpId="0" animBg="1"/>
      <p:bldP spid="10" grpId="0" animBg="1"/>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hape&#10;&#10;Description automatically generated with low confidence">
            <a:extLst>
              <a:ext uri="{FF2B5EF4-FFF2-40B4-BE49-F238E27FC236}">
                <a16:creationId xmlns:a16="http://schemas.microsoft.com/office/drawing/2014/main" id="{3B05BAAD-5137-AD40-4078-ABBCD9A54379}"/>
              </a:ext>
            </a:extLst>
          </p:cNvPr>
          <p:cNvPicPr>
            <a:picLocks noChangeAspect="1"/>
          </p:cNvPicPr>
          <p:nvPr/>
        </p:nvPicPr>
        <p:blipFill rotWithShape="1">
          <a:blip r:embed="rId3">
            <a:extLst>
              <a:ext uri="{28A0092B-C50C-407E-A947-70E740481C1C}">
                <a14:useLocalDpi xmlns:a14="http://schemas.microsoft.com/office/drawing/2010/main" val="0"/>
              </a:ext>
            </a:extLst>
          </a:blip>
          <a:srcRect l="25876" t="9059" r="25693" b="7138"/>
          <a:stretch/>
        </p:blipFill>
        <p:spPr>
          <a:xfrm>
            <a:off x="23467566" y="10360708"/>
            <a:ext cx="492953" cy="426494"/>
          </a:xfrm>
          <a:prstGeom prst="rect">
            <a:avLst/>
          </a:prstGeom>
        </p:spPr>
      </p:pic>
      <p:pic>
        <p:nvPicPr>
          <p:cNvPr id="4" name="Picture 3" descr="Shape&#10;&#10;Description automatically generated with low confidence">
            <a:extLst>
              <a:ext uri="{FF2B5EF4-FFF2-40B4-BE49-F238E27FC236}">
                <a16:creationId xmlns:a16="http://schemas.microsoft.com/office/drawing/2014/main" id="{B4C88A80-32D7-697B-3B3A-093A377EB749}"/>
              </a:ext>
            </a:extLst>
          </p:cNvPr>
          <p:cNvPicPr>
            <a:picLocks noChangeAspect="1"/>
          </p:cNvPicPr>
          <p:nvPr/>
        </p:nvPicPr>
        <p:blipFill rotWithShape="1">
          <a:blip r:embed="rId3">
            <a:extLst>
              <a:ext uri="{28A0092B-C50C-407E-A947-70E740481C1C}">
                <a14:useLocalDpi xmlns:a14="http://schemas.microsoft.com/office/drawing/2010/main" val="0"/>
              </a:ext>
            </a:extLst>
          </a:blip>
          <a:srcRect l="25876" t="9059" r="25693" b="7138"/>
          <a:stretch/>
        </p:blipFill>
        <p:spPr>
          <a:xfrm>
            <a:off x="11295711" y="10039739"/>
            <a:ext cx="492953" cy="852987"/>
          </a:xfrm>
          <a:prstGeom prst="rect">
            <a:avLst/>
          </a:prstGeom>
        </p:spPr>
      </p:pic>
      <p:pic>
        <p:nvPicPr>
          <p:cNvPr id="42" name="Picture 41">
            <a:extLst>
              <a:ext uri="{FF2B5EF4-FFF2-40B4-BE49-F238E27FC236}">
                <a16:creationId xmlns:a16="http://schemas.microsoft.com/office/drawing/2014/main" id="{360E0620-4A77-326E-7405-BCEDAED65C02}"/>
              </a:ext>
            </a:extLst>
          </p:cNvPr>
          <p:cNvPicPr>
            <a:picLocks noChangeAspect="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350593" y="9144000"/>
            <a:ext cx="11630129" cy="2336448"/>
          </a:xfrm>
          <a:prstGeom prst="rect">
            <a:avLst/>
          </a:prstGeom>
        </p:spPr>
      </p:pic>
      <p:pic>
        <p:nvPicPr>
          <p:cNvPr id="3" name="Picture 2" descr="Shape&#10;&#10;Description automatically generated with low confidence">
            <a:extLst>
              <a:ext uri="{FF2B5EF4-FFF2-40B4-BE49-F238E27FC236}">
                <a16:creationId xmlns:a16="http://schemas.microsoft.com/office/drawing/2014/main" id="{C7793BD4-764F-CF51-0398-1C323BD82D7E}"/>
              </a:ext>
            </a:extLst>
          </p:cNvPr>
          <p:cNvPicPr>
            <a:picLocks noChangeAspect="1"/>
          </p:cNvPicPr>
          <p:nvPr/>
        </p:nvPicPr>
        <p:blipFill rotWithShape="1">
          <a:blip r:embed="rId3">
            <a:extLst>
              <a:ext uri="{28A0092B-C50C-407E-A947-70E740481C1C}">
                <a14:useLocalDpi xmlns:a14="http://schemas.microsoft.com/office/drawing/2010/main" val="0"/>
              </a:ext>
            </a:extLst>
          </a:blip>
          <a:srcRect l="25876" t="9059" r="25693" b="7138"/>
          <a:stretch/>
        </p:blipFill>
        <p:spPr>
          <a:xfrm>
            <a:off x="669957" y="10629016"/>
            <a:ext cx="492953" cy="852987"/>
          </a:xfrm>
          <a:prstGeom prst="rect">
            <a:avLst/>
          </a:prstGeom>
        </p:spPr>
      </p:pic>
      <p:pic>
        <p:nvPicPr>
          <p:cNvPr id="30" name="Picture 29">
            <a:extLst>
              <a:ext uri="{FF2B5EF4-FFF2-40B4-BE49-F238E27FC236}">
                <a16:creationId xmlns:a16="http://schemas.microsoft.com/office/drawing/2014/main" id="{F2BABD4C-92F8-830B-1530-67E98B9A4F6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29400" y="2464963"/>
            <a:ext cx="5196586" cy="5674637"/>
          </a:xfrm>
          <a:prstGeom prst="rect">
            <a:avLst/>
          </a:prstGeom>
        </p:spPr>
      </p:pic>
      <p:pic>
        <p:nvPicPr>
          <p:cNvPr id="31" name="Picture 30">
            <a:extLst>
              <a:ext uri="{FF2B5EF4-FFF2-40B4-BE49-F238E27FC236}">
                <a16:creationId xmlns:a16="http://schemas.microsoft.com/office/drawing/2014/main" id="{0EAB79F6-1C58-4CE2-5C32-294404943CF6}"/>
              </a:ext>
            </a:extLst>
          </p:cNvPr>
          <p:cNvPicPr>
            <a:picLocks noChangeAspect="1"/>
          </p:cNvPicPr>
          <p:nvPr/>
        </p:nvPicPr>
        <p:blipFill>
          <a:blip r:embed="rId6"/>
          <a:stretch>
            <a:fillRect/>
          </a:stretch>
        </p:blipFill>
        <p:spPr>
          <a:xfrm>
            <a:off x="916434" y="2083963"/>
            <a:ext cx="5328779" cy="6374237"/>
          </a:xfrm>
          <a:prstGeom prst="rect">
            <a:avLst/>
          </a:prstGeom>
        </p:spPr>
      </p:pic>
      <p:sp>
        <p:nvSpPr>
          <p:cNvPr id="34" name="Title 4">
            <a:extLst>
              <a:ext uri="{FF2B5EF4-FFF2-40B4-BE49-F238E27FC236}">
                <a16:creationId xmlns:a16="http://schemas.microsoft.com/office/drawing/2014/main" id="{9DC45CC8-AE27-B029-1777-A66BE9C07987}"/>
              </a:ext>
            </a:extLst>
          </p:cNvPr>
          <p:cNvSpPr txBox="1">
            <a:spLocks/>
          </p:cNvSpPr>
          <p:nvPr/>
        </p:nvSpPr>
        <p:spPr>
          <a:xfrm>
            <a:off x="1180800" y="1159800"/>
            <a:ext cx="22035600" cy="1050000"/>
          </a:xfrm>
          <a:prstGeom prst="rect">
            <a:avLst/>
          </a:prstGeom>
        </p:spPr>
        <p:txBody>
          <a:bodyPr vert="horz" lIns="91440" tIns="45720" rIns="91440" bIns="45720" rtlCol="0" anchor="t" anchorCtr="0">
            <a:noAutofit/>
          </a:bodyPr>
          <a:lstStyle>
            <a:lvl1pPr algn="l" defTabSz="1828800" rtl="0" eaLnBrk="1" latinLnBrk="0" hangingPunct="1">
              <a:lnSpc>
                <a:spcPts val="8000"/>
              </a:lnSpc>
              <a:spcBef>
                <a:spcPct val="0"/>
              </a:spcBef>
              <a:buNone/>
              <a:defRPr sz="8000" kern="1200">
                <a:solidFill>
                  <a:schemeClr val="tx1"/>
                </a:solidFill>
                <a:latin typeface="+mj-lt"/>
                <a:ea typeface="+mj-ea"/>
                <a:cs typeface="+mj-cs"/>
              </a:defRPr>
            </a:lvl1pPr>
          </a:lstStyle>
          <a:p>
            <a:r>
              <a:rPr lang="en-US" sz="7200" dirty="0"/>
              <a:t>1. Girder stability – impact of lowering the beamline</a:t>
            </a:r>
            <a:endParaRPr lang="en-GB" sz="7200" dirty="0"/>
          </a:p>
        </p:txBody>
      </p:sp>
      <p:pic>
        <p:nvPicPr>
          <p:cNvPr id="44" name="Picture 43">
            <a:extLst>
              <a:ext uri="{FF2B5EF4-FFF2-40B4-BE49-F238E27FC236}">
                <a16:creationId xmlns:a16="http://schemas.microsoft.com/office/drawing/2014/main" id="{DE49D3E2-4C08-363F-B1EA-71FE089286C9}"/>
              </a:ext>
            </a:extLst>
          </p:cNvPr>
          <p:cNvPicPr>
            <a:picLocks noChangeAspect="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11888190" y="9463046"/>
            <a:ext cx="12180984" cy="1698356"/>
          </a:xfrm>
          <a:prstGeom prst="rect">
            <a:avLst/>
          </a:prstGeom>
        </p:spPr>
      </p:pic>
      <p:sp>
        <p:nvSpPr>
          <p:cNvPr id="45" name="TextBox 44">
            <a:extLst>
              <a:ext uri="{FF2B5EF4-FFF2-40B4-BE49-F238E27FC236}">
                <a16:creationId xmlns:a16="http://schemas.microsoft.com/office/drawing/2014/main" id="{15CFAE1D-27C3-C3D0-73EA-54AD29CD85AC}"/>
              </a:ext>
            </a:extLst>
          </p:cNvPr>
          <p:cNvSpPr txBox="1"/>
          <p:nvPr/>
        </p:nvSpPr>
        <p:spPr>
          <a:xfrm>
            <a:off x="12179939" y="3869270"/>
            <a:ext cx="11804400" cy="535916"/>
          </a:xfrm>
          <a:prstGeom prst="rect">
            <a:avLst/>
          </a:prstGeom>
          <a:noFill/>
        </p:spPr>
        <p:txBody>
          <a:bodyPr wrap="square" rtlCol="0">
            <a:spAutoFit/>
          </a:bodyPr>
          <a:lstStyle/>
          <a:p>
            <a:pPr algn="l">
              <a:lnSpc>
                <a:spcPts val="3700"/>
              </a:lnSpc>
            </a:pPr>
            <a:r>
              <a:rPr lang="en-US" sz="3000" dirty="0"/>
              <a:t>The idea </a:t>
            </a:r>
            <a:r>
              <a:rPr lang="en-US" sz="3000" dirty="0">
                <a:sym typeface="Wingdings" panose="05000000000000000000" pitchFamily="2" charset="2"/>
              </a:rPr>
              <a:t> lower the beamline of the collider from </a:t>
            </a:r>
            <a:r>
              <a:rPr lang="en-US" sz="3000" b="1" dirty="0">
                <a:sym typeface="Wingdings" panose="05000000000000000000" pitchFamily="2" charset="2"/>
              </a:rPr>
              <a:t>1030 </a:t>
            </a:r>
            <a:r>
              <a:rPr lang="en-US" sz="3000" dirty="0">
                <a:sym typeface="Wingdings" panose="05000000000000000000" pitchFamily="2" charset="2"/>
              </a:rPr>
              <a:t>to </a:t>
            </a:r>
            <a:r>
              <a:rPr lang="en-US" sz="3000" b="1" dirty="0">
                <a:sym typeface="Wingdings" panose="05000000000000000000" pitchFamily="2" charset="2"/>
              </a:rPr>
              <a:t>650</a:t>
            </a:r>
            <a:r>
              <a:rPr lang="en-US" sz="3000" dirty="0">
                <a:sym typeface="Wingdings" panose="05000000000000000000" pitchFamily="2" charset="2"/>
              </a:rPr>
              <a:t> mm </a:t>
            </a:r>
            <a:endParaRPr lang="en-GB" sz="3000" dirty="0"/>
          </a:p>
        </p:txBody>
      </p:sp>
      <p:sp>
        <p:nvSpPr>
          <p:cNvPr id="46" name="TextBox 45">
            <a:extLst>
              <a:ext uri="{FF2B5EF4-FFF2-40B4-BE49-F238E27FC236}">
                <a16:creationId xmlns:a16="http://schemas.microsoft.com/office/drawing/2014/main" id="{C45671BD-4408-29CA-9F86-C0D54ACDC556}"/>
              </a:ext>
            </a:extLst>
          </p:cNvPr>
          <p:cNvSpPr txBox="1"/>
          <p:nvPr/>
        </p:nvSpPr>
        <p:spPr>
          <a:xfrm>
            <a:off x="12164008" y="2971800"/>
            <a:ext cx="10151227" cy="535724"/>
          </a:xfrm>
          <a:prstGeom prst="rect">
            <a:avLst/>
          </a:prstGeom>
          <a:noFill/>
        </p:spPr>
        <p:txBody>
          <a:bodyPr wrap="square" rtlCol="0">
            <a:spAutoFit/>
          </a:bodyPr>
          <a:lstStyle/>
          <a:p>
            <a:pPr algn="l">
              <a:lnSpc>
                <a:spcPts val="3700"/>
              </a:lnSpc>
            </a:pPr>
            <a:r>
              <a:rPr lang="en-US" sz="3000" i="1" dirty="0"/>
              <a:t>Integration issues at the level of the RF sections</a:t>
            </a:r>
            <a:endParaRPr lang="en-GB" sz="3000" i="1" dirty="0"/>
          </a:p>
        </p:txBody>
      </p:sp>
      <p:sp>
        <p:nvSpPr>
          <p:cNvPr id="47" name="Arrow: Down 46">
            <a:extLst>
              <a:ext uri="{FF2B5EF4-FFF2-40B4-BE49-F238E27FC236}">
                <a16:creationId xmlns:a16="http://schemas.microsoft.com/office/drawing/2014/main" id="{53FBAA52-31B7-4625-0A49-A7E66F6EDD31}"/>
              </a:ext>
            </a:extLst>
          </p:cNvPr>
          <p:cNvSpPr/>
          <p:nvPr/>
        </p:nvSpPr>
        <p:spPr>
          <a:xfrm>
            <a:off x="17266678" y="4495800"/>
            <a:ext cx="815461" cy="769105"/>
          </a:xfrm>
          <a:prstGeom prst="downArrow">
            <a:avLst/>
          </a:prstGeom>
          <a:solidFill>
            <a:schemeClr val="accent6"/>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a:extLst>
              <a:ext uri="{FF2B5EF4-FFF2-40B4-BE49-F238E27FC236}">
                <a16:creationId xmlns:a16="http://schemas.microsoft.com/office/drawing/2014/main" id="{C9584872-D899-91D5-B1A9-2D3442CE225A}"/>
              </a:ext>
            </a:extLst>
          </p:cNvPr>
          <p:cNvSpPr txBox="1"/>
          <p:nvPr/>
        </p:nvSpPr>
        <p:spPr>
          <a:xfrm>
            <a:off x="12192000" y="5412883"/>
            <a:ext cx="11190429" cy="566822"/>
          </a:xfrm>
          <a:prstGeom prst="rect">
            <a:avLst/>
          </a:prstGeom>
          <a:noFill/>
        </p:spPr>
        <p:txBody>
          <a:bodyPr wrap="square" rtlCol="0">
            <a:spAutoFit/>
          </a:bodyPr>
          <a:lstStyle/>
          <a:p>
            <a:pPr>
              <a:lnSpc>
                <a:spcPts val="3700"/>
              </a:lnSpc>
            </a:pPr>
            <a:r>
              <a:rPr lang="en-US" sz="3200" b="1" dirty="0"/>
              <a:t>What is the impact on the girder supporting the collider?</a:t>
            </a:r>
            <a:endParaRPr lang="en-GB" sz="3200" b="1" dirty="0"/>
          </a:p>
        </p:txBody>
      </p:sp>
      <p:sp>
        <p:nvSpPr>
          <p:cNvPr id="49" name="TextBox 48">
            <a:extLst>
              <a:ext uri="{FF2B5EF4-FFF2-40B4-BE49-F238E27FC236}">
                <a16:creationId xmlns:a16="http://schemas.microsoft.com/office/drawing/2014/main" id="{ECB59CE2-09EF-A9A8-1062-BDAA4E2EFD28}"/>
              </a:ext>
            </a:extLst>
          </p:cNvPr>
          <p:cNvSpPr txBox="1"/>
          <p:nvPr/>
        </p:nvSpPr>
        <p:spPr>
          <a:xfrm>
            <a:off x="12630540" y="6078957"/>
            <a:ext cx="9437829" cy="1041311"/>
          </a:xfrm>
          <a:prstGeom prst="rect">
            <a:avLst/>
          </a:prstGeom>
          <a:noFill/>
        </p:spPr>
        <p:txBody>
          <a:bodyPr wrap="square" rtlCol="0">
            <a:spAutoFit/>
          </a:bodyPr>
          <a:lstStyle/>
          <a:p>
            <a:pPr marL="514350" indent="-514350">
              <a:lnSpc>
                <a:spcPts val="3700"/>
              </a:lnSpc>
              <a:buAutoNum type="arabicPeriod"/>
            </a:pPr>
            <a:r>
              <a:rPr lang="en-US" sz="2800" b="1" dirty="0"/>
              <a:t>Geometry of the girder</a:t>
            </a:r>
          </a:p>
          <a:p>
            <a:pPr marL="514350" indent="-514350">
              <a:lnSpc>
                <a:spcPts val="3700"/>
              </a:lnSpc>
              <a:buAutoNum type="arabicPeriod"/>
            </a:pPr>
            <a:r>
              <a:rPr lang="en-US" sz="2800" b="1" dirty="0"/>
              <a:t>Stiffness of the jacks supporting the girder</a:t>
            </a:r>
          </a:p>
        </p:txBody>
      </p:sp>
      <p:graphicFrame>
        <p:nvGraphicFramePr>
          <p:cNvPr id="52" name="Table 52">
            <a:extLst>
              <a:ext uri="{FF2B5EF4-FFF2-40B4-BE49-F238E27FC236}">
                <a16:creationId xmlns:a16="http://schemas.microsoft.com/office/drawing/2014/main" id="{B6753155-D48F-F800-271D-CCBB8696BBC3}"/>
              </a:ext>
            </a:extLst>
          </p:cNvPr>
          <p:cNvGraphicFramePr>
            <a:graphicFrameLocks noGrp="1"/>
          </p:cNvGraphicFramePr>
          <p:nvPr>
            <p:extLst>
              <p:ext uri="{D42A27DB-BD31-4B8C-83A1-F6EECF244321}">
                <p14:modId xmlns:p14="http://schemas.microsoft.com/office/powerpoint/2010/main" val="2283534694"/>
              </p:ext>
            </p:extLst>
          </p:nvPr>
        </p:nvGraphicFramePr>
        <p:xfrm>
          <a:off x="2667000" y="11632037"/>
          <a:ext cx="6781800" cy="1737360"/>
        </p:xfrm>
        <a:graphic>
          <a:graphicData uri="http://schemas.openxmlformats.org/drawingml/2006/table">
            <a:tbl>
              <a:tblPr firstCol="1" bandRow="1">
                <a:tableStyleId>{5C22544A-7EE6-4342-B048-85BDC9FD1C3A}</a:tableStyleId>
              </a:tblPr>
              <a:tblGrid>
                <a:gridCol w="3124200">
                  <a:extLst>
                    <a:ext uri="{9D8B030D-6E8A-4147-A177-3AD203B41FA5}">
                      <a16:colId xmlns:a16="http://schemas.microsoft.com/office/drawing/2014/main" val="2456447639"/>
                    </a:ext>
                  </a:extLst>
                </a:gridCol>
                <a:gridCol w="3657600">
                  <a:extLst>
                    <a:ext uri="{9D8B030D-6E8A-4147-A177-3AD203B41FA5}">
                      <a16:colId xmlns:a16="http://schemas.microsoft.com/office/drawing/2014/main" val="2272202534"/>
                    </a:ext>
                  </a:extLst>
                </a:gridCol>
              </a:tblGrid>
              <a:tr h="370840">
                <a:tc>
                  <a:txBody>
                    <a:bodyPr/>
                    <a:lstStyle/>
                    <a:p>
                      <a:r>
                        <a:rPr lang="en-US" sz="2400" dirty="0">
                          <a:solidFill>
                            <a:schemeClr val="bg1"/>
                          </a:solidFill>
                        </a:rPr>
                        <a:t>Height of the girder</a:t>
                      </a:r>
                      <a:endParaRPr lang="en-GB" sz="2400" dirty="0">
                        <a:solidFill>
                          <a:schemeClr val="bg1"/>
                        </a:solidFill>
                      </a:endParaRPr>
                    </a:p>
                  </a:txBody>
                  <a:tcPr anchor="ctr">
                    <a:solidFill>
                      <a:schemeClr val="accent6"/>
                    </a:solidFill>
                  </a:tcPr>
                </a:tc>
                <a:tc>
                  <a:txBody>
                    <a:bodyPr/>
                    <a:lstStyle/>
                    <a:p>
                      <a:r>
                        <a:rPr lang="en-US" sz="2400" dirty="0"/>
                        <a:t>720mm</a:t>
                      </a:r>
                      <a:endParaRPr lang="en-GB" sz="2400" dirty="0"/>
                    </a:p>
                  </a:txBody>
                  <a:tcPr/>
                </a:tc>
                <a:extLst>
                  <a:ext uri="{0D108BD9-81ED-4DB2-BD59-A6C34878D82A}">
                    <a16:rowId xmlns:a16="http://schemas.microsoft.com/office/drawing/2014/main" val="1188999560"/>
                  </a:ext>
                </a:extLst>
              </a:tr>
              <a:tr h="370840">
                <a:tc>
                  <a:txBody>
                    <a:bodyPr/>
                    <a:lstStyle/>
                    <a:p>
                      <a:r>
                        <a:rPr lang="en-US" sz="2400" dirty="0">
                          <a:solidFill>
                            <a:schemeClr val="bg1"/>
                          </a:solidFill>
                        </a:rPr>
                        <a:t>Height of jacks</a:t>
                      </a:r>
                      <a:endParaRPr lang="en-GB" sz="2400" dirty="0">
                        <a:solidFill>
                          <a:schemeClr val="bg1"/>
                        </a:solidFill>
                      </a:endParaRPr>
                    </a:p>
                  </a:txBody>
                  <a:tcPr anchor="ctr">
                    <a:solidFill>
                      <a:schemeClr val="accent6"/>
                    </a:solidFill>
                  </a:tcPr>
                </a:tc>
                <a:tc>
                  <a:txBody>
                    <a:bodyPr/>
                    <a:lstStyle/>
                    <a:p>
                      <a:r>
                        <a:rPr lang="en-US" sz="2400" dirty="0"/>
                        <a:t>360mm</a:t>
                      </a:r>
                      <a:endParaRPr lang="en-GB" sz="2400" dirty="0"/>
                    </a:p>
                  </a:txBody>
                  <a:tcPr/>
                </a:tc>
                <a:extLst>
                  <a:ext uri="{0D108BD9-81ED-4DB2-BD59-A6C34878D82A}">
                    <a16:rowId xmlns:a16="http://schemas.microsoft.com/office/drawing/2014/main" val="1264076205"/>
                  </a:ext>
                </a:extLst>
              </a:tr>
              <a:tr h="370840">
                <a:tc>
                  <a:txBody>
                    <a:bodyPr/>
                    <a:lstStyle/>
                    <a:p>
                      <a:r>
                        <a:rPr lang="en-US" sz="2400" dirty="0">
                          <a:solidFill>
                            <a:schemeClr val="bg1"/>
                          </a:solidFill>
                        </a:rPr>
                        <a:t>Stiffness of jacks</a:t>
                      </a:r>
                      <a:endParaRPr lang="en-GB" sz="2400" dirty="0">
                        <a:solidFill>
                          <a:schemeClr val="bg1"/>
                        </a:solidFill>
                      </a:endParaRPr>
                    </a:p>
                  </a:txBody>
                  <a:tcPr anchor="ctr">
                    <a:solidFill>
                      <a:schemeClr val="accent6"/>
                    </a:solidFill>
                  </a:tcPr>
                </a:tc>
                <a:tc>
                  <a:txBody>
                    <a:bodyPr/>
                    <a:lstStyle/>
                    <a:p>
                      <a:r>
                        <a:rPr lang="en-US" sz="2400" dirty="0"/>
                        <a:t>800kN/mm </a:t>
                      </a:r>
                      <a:r>
                        <a:rPr lang="en-US" sz="2000" i="1" kern="1200" dirty="0">
                          <a:solidFill>
                            <a:schemeClr val="dk1"/>
                          </a:solidFill>
                          <a:latin typeface="+mn-lt"/>
                          <a:ea typeface="+mn-ea"/>
                          <a:cs typeface="+mn-cs"/>
                        </a:rPr>
                        <a:t>(vert.)</a:t>
                      </a:r>
                    </a:p>
                    <a:p>
                      <a:r>
                        <a:rPr lang="en-US" sz="2400" dirty="0"/>
                        <a:t>40kN/mm </a:t>
                      </a:r>
                      <a:r>
                        <a:rPr lang="en-US" sz="2000" i="1" dirty="0"/>
                        <a:t>(long. and trans.)</a:t>
                      </a:r>
                      <a:endParaRPr lang="en-GB" sz="2400" i="1" dirty="0"/>
                    </a:p>
                  </a:txBody>
                  <a:tcPr/>
                </a:tc>
                <a:extLst>
                  <a:ext uri="{0D108BD9-81ED-4DB2-BD59-A6C34878D82A}">
                    <a16:rowId xmlns:a16="http://schemas.microsoft.com/office/drawing/2014/main" val="269015101"/>
                  </a:ext>
                </a:extLst>
              </a:tr>
            </a:tbl>
          </a:graphicData>
        </a:graphic>
      </p:graphicFrame>
      <p:graphicFrame>
        <p:nvGraphicFramePr>
          <p:cNvPr id="53" name="Table 52">
            <a:extLst>
              <a:ext uri="{FF2B5EF4-FFF2-40B4-BE49-F238E27FC236}">
                <a16:creationId xmlns:a16="http://schemas.microsoft.com/office/drawing/2014/main" id="{435EB247-08EB-2305-8663-5E07A8CC2CF4}"/>
              </a:ext>
            </a:extLst>
          </p:cNvPr>
          <p:cNvGraphicFramePr>
            <a:graphicFrameLocks noGrp="1"/>
          </p:cNvGraphicFramePr>
          <p:nvPr>
            <p:extLst>
              <p:ext uri="{D42A27DB-BD31-4B8C-83A1-F6EECF244321}">
                <p14:modId xmlns:p14="http://schemas.microsoft.com/office/powerpoint/2010/main" val="2425484716"/>
              </p:ext>
            </p:extLst>
          </p:nvPr>
        </p:nvGraphicFramePr>
        <p:xfrm>
          <a:off x="14691238" y="11632037"/>
          <a:ext cx="7025761" cy="1737360"/>
        </p:xfrm>
        <a:graphic>
          <a:graphicData uri="http://schemas.openxmlformats.org/drawingml/2006/table">
            <a:tbl>
              <a:tblPr firstCol="1" bandRow="1">
                <a:tableStyleId>{5C22544A-7EE6-4342-B048-85BDC9FD1C3A}</a:tableStyleId>
              </a:tblPr>
              <a:tblGrid>
                <a:gridCol w="3063362">
                  <a:extLst>
                    <a:ext uri="{9D8B030D-6E8A-4147-A177-3AD203B41FA5}">
                      <a16:colId xmlns:a16="http://schemas.microsoft.com/office/drawing/2014/main" val="2456447639"/>
                    </a:ext>
                  </a:extLst>
                </a:gridCol>
                <a:gridCol w="3962399">
                  <a:extLst>
                    <a:ext uri="{9D8B030D-6E8A-4147-A177-3AD203B41FA5}">
                      <a16:colId xmlns:a16="http://schemas.microsoft.com/office/drawing/2014/main" val="2272202534"/>
                    </a:ext>
                  </a:extLst>
                </a:gridCol>
              </a:tblGrid>
              <a:tr h="370840">
                <a:tc>
                  <a:txBody>
                    <a:bodyPr/>
                    <a:lstStyle/>
                    <a:p>
                      <a:r>
                        <a:rPr lang="en-US" sz="2400" dirty="0">
                          <a:solidFill>
                            <a:schemeClr val="bg1"/>
                          </a:solidFill>
                        </a:rPr>
                        <a:t>Height of the girder</a:t>
                      </a:r>
                      <a:endParaRPr lang="en-GB" sz="2400" dirty="0">
                        <a:solidFill>
                          <a:schemeClr val="bg1"/>
                        </a:solidFill>
                      </a:endParaRPr>
                    </a:p>
                  </a:txBody>
                  <a:tcPr anchor="ctr">
                    <a:solidFill>
                      <a:schemeClr val="accent6"/>
                    </a:solidFill>
                  </a:tcPr>
                </a:tc>
                <a:tc>
                  <a:txBody>
                    <a:bodyPr/>
                    <a:lstStyle/>
                    <a:p>
                      <a:r>
                        <a:rPr lang="en-US" sz="2400" dirty="0"/>
                        <a:t>340mm</a:t>
                      </a:r>
                      <a:endParaRPr lang="en-GB" sz="2400" dirty="0"/>
                    </a:p>
                  </a:txBody>
                  <a:tcPr/>
                </a:tc>
                <a:extLst>
                  <a:ext uri="{0D108BD9-81ED-4DB2-BD59-A6C34878D82A}">
                    <a16:rowId xmlns:a16="http://schemas.microsoft.com/office/drawing/2014/main" val="1188999560"/>
                  </a:ext>
                </a:extLst>
              </a:tr>
              <a:tr h="370840">
                <a:tc>
                  <a:txBody>
                    <a:bodyPr/>
                    <a:lstStyle/>
                    <a:p>
                      <a:r>
                        <a:rPr lang="en-US" sz="2400" dirty="0">
                          <a:solidFill>
                            <a:schemeClr val="bg1"/>
                          </a:solidFill>
                        </a:rPr>
                        <a:t>Height of jacks</a:t>
                      </a:r>
                      <a:endParaRPr lang="en-GB" sz="2400" dirty="0">
                        <a:solidFill>
                          <a:schemeClr val="bg1"/>
                        </a:solidFill>
                      </a:endParaRPr>
                    </a:p>
                  </a:txBody>
                  <a:tcPr anchor="ctr">
                    <a:solidFill>
                      <a:schemeClr val="accent6"/>
                    </a:solidFill>
                  </a:tcPr>
                </a:tc>
                <a:tc>
                  <a:txBody>
                    <a:bodyPr/>
                    <a:lstStyle/>
                    <a:p>
                      <a:r>
                        <a:rPr lang="en-US" sz="2400" dirty="0"/>
                        <a:t>150mm</a:t>
                      </a:r>
                      <a:endParaRPr lang="en-GB" sz="2400" dirty="0"/>
                    </a:p>
                  </a:txBody>
                  <a:tcPr/>
                </a:tc>
                <a:extLst>
                  <a:ext uri="{0D108BD9-81ED-4DB2-BD59-A6C34878D82A}">
                    <a16:rowId xmlns:a16="http://schemas.microsoft.com/office/drawing/2014/main" val="1264076205"/>
                  </a:ext>
                </a:extLst>
              </a:tr>
              <a:tr h="370840">
                <a:tc>
                  <a:txBody>
                    <a:bodyPr/>
                    <a:lstStyle/>
                    <a:p>
                      <a:r>
                        <a:rPr lang="en-US" sz="2400" dirty="0">
                          <a:solidFill>
                            <a:schemeClr val="bg1"/>
                          </a:solidFill>
                        </a:rPr>
                        <a:t>Stiffness of jacks</a:t>
                      </a:r>
                      <a:endParaRPr lang="en-GB" sz="2400" dirty="0">
                        <a:solidFill>
                          <a:schemeClr val="bg1"/>
                        </a:solidFill>
                      </a:endParaRPr>
                    </a:p>
                  </a:txBody>
                  <a:tcPr anchor="ctr">
                    <a:solidFill>
                      <a:schemeClr val="accent6"/>
                    </a:solidFill>
                  </a:tcPr>
                </a:tc>
                <a:tc>
                  <a:txBody>
                    <a:bodyPr/>
                    <a:lstStyle/>
                    <a:p>
                      <a:r>
                        <a:rPr lang="en-US" sz="2400" dirty="0"/>
                        <a:t>1600kN/mm </a:t>
                      </a:r>
                      <a:r>
                        <a:rPr lang="en-US" sz="2000" i="1" kern="1200" dirty="0">
                          <a:solidFill>
                            <a:schemeClr val="dk1"/>
                          </a:solidFill>
                          <a:latin typeface="+mn-lt"/>
                          <a:ea typeface="+mn-ea"/>
                          <a:cs typeface="+mn-cs"/>
                        </a:rPr>
                        <a:t>(vert.)</a:t>
                      </a:r>
                    </a:p>
                    <a:p>
                      <a:r>
                        <a:rPr lang="en-US" sz="2400" dirty="0"/>
                        <a:t>320kN/mm </a:t>
                      </a:r>
                      <a:r>
                        <a:rPr lang="en-US" sz="2000" i="1" dirty="0"/>
                        <a:t>(long. and trans.)</a:t>
                      </a:r>
                      <a:endParaRPr lang="en-GB" sz="2400" i="1" dirty="0"/>
                    </a:p>
                  </a:txBody>
                  <a:tcPr/>
                </a:tc>
                <a:extLst>
                  <a:ext uri="{0D108BD9-81ED-4DB2-BD59-A6C34878D82A}">
                    <a16:rowId xmlns:a16="http://schemas.microsoft.com/office/drawing/2014/main" val="269015101"/>
                  </a:ext>
                </a:extLst>
              </a:tr>
            </a:tbl>
          </a:graphicData>
        </a:graphic>
      </p:graphicFrame>
      <p:sp>
        <p:nvSpPr>
          <p:cNvPr id="54" name="Rectangle 53">
            <a:extLst>
              <a:ext uri="{FF2B5EF4-FFF2-40B4-BE49-F238E27FC236}">
                <a16:creationId xmlns:a16="http://schemas.microsoft.com/office/drawing/2014/main" id="{EF62E2E1-8433-7944-CC0B-6C6906FE07C3}"/>
              </a:ext>
            </a:extLst>
          </p:cNvPr>
          <p:cNvSpPr/>
          <p:nvPr/>
        </p:nvSpPr>
        <p:spPr>
          <a:xfrm>
            <a:off x="2782078" y="5572234"/>
            <a:ext cx="914400" cy="897662"/>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extLst>
              <a:ext uri="{FF2B5EF4-FFF2-40B4-BE49-F238E27FC236}">
                <a16:creationId xmlns:a16="http://schemas.microsoft.com/office/drawing/2014/main" id="{271B331D-3B7E-8FD8-7A4B-000E986337C9}"/>
              </a:ext>
            </a:extLst>
          </p:cNvPr>
          <p:cNvSpPr/>
          <p:nvPr/>
        </p:nvSpPr>
        <p:spPr>
          <a:xfrm>
            <a:off x="8479360" y="5815630"/>
            <a:ext cx="969439" cy="75489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Shape&#10;&#10;Description automatically generated with low confidence">
            <a:extLst>
              <a:ext uri="{FF2B5EF4-FFF2-40B4-BE49-F238E27FC236}">
                <a16:creationId xmlns:a16="http://schemas.microsoft.com/office/drawing/2014/main" id="{94DFECE5-7747-3487-0276-CEBA51BCD890}"/>
              </a:ext>
            </a:extLst>
          </p:cNvPr>
          <p:cNvPicPr>
            <a:picLocks noChangeAspect="1"/>
          </p:cNvPicPr>
          <p:nvPr/>
        </p:nvPicPr>
        <p:blipFill rotWithShape="1">
          <a:blip r:embed="rId3">
            <a:extLst>
              <a:ext uri="{28A0092B-C50C-407E-A947-70E740481C1C}">
                <a14:useLocalDpi xmlns:a14="http://schemas.microsoft.com/office/drawing/2010/main" val="0"/>
              </a:ext>
            </a:extLst>
          </a:blip>
          <a:srcRect l="25876" t="9059" r="25693" b="7138"/>
          <a:stretch/>
        </p:blipFill>
        <p:spPr>
          <a:xfrm>
            <a:off x="12300086" y="10734909"/>
            <a:ext cx="492953" cy="426494"/>
          </a:xfrm>
          <a:prstGeom prst="rect">
            <a:avLst/>
          </a:prstGeom>
        </p:spPr>
      </p:pic>
      <p:pic>
        <p:nvPicPr>
          <p:cNvPr id="7" name="Picture 6" descr="Icon&#10;&#10;Description automatically generated">
            <a:extLst>
              <a:ext uri="{FF2B5EF4-FFF2-40B4-BE49-F238E27FC236}">
                <a16:creationId xmlns:a16="http://schemas.microsoft.com/office/drawing/2014/main" id="{CAB319C5-A5CC-8CF6-745C-1D50B2188CD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1201989" y="6505660"/>
            <a:ext cx="532271" cy="532271"/>
          </a:xfrm>
          <a:prstGeom prst="rect">
            <a:avLst/>
          </a:prstGeom>
        </p:spPr>
      </p:pic>
      <p:pic>
        <p:nvPicPr>
          <p:cNvPr id="8" name="Picture 7" descr="Shape&#10;&#10;Description automatically generated">
            <a:extLst>
              <a:ext uri="{FF2B5EF4-FFF2-40B4-BE49-F238E27FC236}">
                <a16:creationId xmlns:a16="http://schemas.microsoft.com/office/drawing/2014/main" id="{CEDB03EE-5B63-71B6-06B8-6C1ED553081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7853272" y="6171975"/>
            <a:ext cx="388033" cy="388033"/>
          </a:xfrm>
          <a:prstGeom prst="rect">
            <a:avLst/>
          </a:prstGeom>
        </p:spPr>
      </p:pic>
      <p:sp>
        <p:nvSpPr>
          <p:cNvPr id="9" name="TextBox 8">
            <a:extLst>
              <a:ext uri="{FF2B5EF4-FFF2-40B4-BE49-F238E27FC236}">
                <a16:creationId xmlns:a16="http://schemas.microsoft.com/office/drawing/2014/main" id="{DFCB7109-BF38-4741-4DD1-312170107C03}"/>
              </a:ext>
            </a:extLst>
          </p:cNvPr>
          <p:cNvSpPr txBox="1"/>
          <p:nvPr/>
        </p:nvSpPr>
        <p:spPr>
          <a:xfrm>
            <a:off x="3121273" y="8730948"/>
            <a:ext cx="5328779" cy="535724"/>
          </a:xfrm>
          <a:prstGeom prst="rect">
            <a:avLst/>
          </a:prstGeom>
          <a:noFill/>
        </p:spPr>
        <p:txBody>
          <a:bodyPr wrap="square" rtlCol="0">
            <a:spAutoFit/>
          </a:bodyPr>
          <a:lstStyle/>
          <a:p>
            <a:pPr algn="ctr">
              <a:lnSpc>
                <a:spcPts val="3700"/>
              </a:lnSpc>
            </a:pPr>
            <a:r>
              <a:rPr lang="en-US" sz="3000" b="1" dirty="0"/>
              <a:t>Collider beamline = 1030mm</a:t>
            </a:r>
            <a:endParaRPr lang="en-GB" sz="3000" b="1" dirty="0"/>
          </a:p>
        </p:txBody>
      </p:sp>
      <p:sp>
        <p:nvSpPr>
          <p:cNvPr id="10" name="TextBox 9">
            <a:extLst>
              <a:ext uri="{FF2B5EF4-FFF2-40B4-BE49-F238E27FC236}">
                <a16:creationId xmlns:a16="http://schemas.microsoft.com/office/drawing/2014/main" id="{193759B0-B62C-E88B-D874-3E72444D1090}"/>
              </a:ext>
            </a:extLst>
          </p:cNvPr>
          <p:cNvSpPr txBox="1"/>
          <p:nvPr/>
        </p:nvSpPr>
        <p:spPr>
          <a:xfrm>
            <a:off x="15417749" y="8643445"/>
            <a:ext cx="5328779" cy="535724"/>
          </a:xfrm>
          <a:prstGeom prst="rect">
            <a:avLst/>
          </a:prstGeom>
          <a:noFill/>
        </p:spPr>
        <p:txBody>
          <a:bodyPr wrap="square" rtlCol="0">
            <a:spAutoFit/>
          </a:bodyPr>
          <a:lstStyle/>
          <a:p>
            <a:pPr algn="ctr">
              <a:lnSpc>
                <a:spcPts val="3700"/>
              </a:lnSpc>
            </a:pPr>
            <a:r>
              <a:rPr lang="en-US" sz="3000" b="1" dirty="0"/>
              <a:t>Collider beamline = 650mm</a:t>
            </a:r>
            <a:endParaRPr lang="en-GB" sz="3000" b="1" dirty="0"/>
          </a:p>
        </p:txBody>
      </p:sp>
      <p:sp>
        <p:nvSpPr>
          <p:cNvPr id="2" name="TextBox 1">
            <a:extLst>
              <a:ext uri="{FF2B5EF4-FFF2-40B4-BE49-F238E27FC236}">
                <a16:creationId xmlns:a16="http://schemas.microsoft.com/office/drawing/2014/main" id="{6414ACAD-87B3-0CA1-99C1-119695EA5893}"/>
              </a:ext>
            </a:extLst>
          </p:cNvPr>
          <p:cNvSpPr txBox="1"/>
          <p:nvPr/>
        </p:nvSpPr>
        <p:spPr>
          <a:xfrm>
            <a:off x="12158146" y="7307492"/>
            <a:ext cx="11190429" cy="566822"/>
          </a:xfrm>
          <a:prstGeom prst="rect">
            <a:avLst/>
          </a:prstGeom>
          <a:noFill/>
        </p:spPr>
        <p:txBody>
          <a:bodyPr wrap="square" rtlCol="0">
            <a:spAutoFit/>
          </a:bodyPr>
          <a:lstStyle/>
          <a:p>
            <a:pPr>
              <a:lnSpc>
                <a:spcPts val="3700"/>
              </a:lnSpc>
            </a:pPr>
            <a:r>
              <a:rPr lang="en-US" sz="3200" b="1" dirty="0"/>
              <a:t>What is the impact on the booster’s support?</a:t>
            </a:r>
            <a:endParaRPr lang="en-GB" sz="3200" b="1" dirty="0"/>
          </a:p>
        </p:txBody>
      </p:sp>
    </p:spTree>
    <p:extLst>
      <p:ext uri="{BB962C8B-B14F-4D97-AF65-F5344CB8AC3E}">
        <p14:creationId xmlns:p14="http://schemas.microsoft.com/office/powerpoint/2010/main" val="3879418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4"/>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p:bldP spid="49" grpId="0"/>
      <p:bldP spid="9" grpId="0"/>
      <p:bldP spid="10" grpId="0"/>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F050DEB-7EED-8EF9-52E4-024A3A70822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8554" y="7848600"/>
            <a:ext cx="10937172" cy="5718544"/>
          </a:xfrm>
          <a:prstGeom prst="rect">
            <a:avLst/>
          </a:prstGeom>
        </p:spPr>
      </p:pic>
      <p:pic>
        <p:nvPicPr>
          <p:cNvPr id="12" name="Picture 11">
            <a:extLst>
              <a:ext uri="{FF2B5EF4-FFF2-40B4-BE49-F238E27FC236}">
                <a16:creationId xmlns:a16="http://schemas.microsoft.com/office/drawing/2014/main" id="{C218EA7D-5E37-6C8B-85B2-22A3804A3D3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198600" y="7848600"/>
            <a:ext cx="11430991" cy="5718544"/>
          </a:xfrm>
          <a:prstGeom prst="rect">
            <a:avLst/>
          </a:prstGeom>
        </p:spPr>
      </p:pic>
      <p:pic>
        <p:nvPicPr>
          <p:cNvPr id="9" name="Picture 8">
            <a:extLst>
              <a:ext uri="{FF2B5EF4-FFF2-40B4-BE49-F238E27FC236}">
                <a16:creationId xmlns:a16="http://schemas.microsoft.com/office/drawing/2014/main" id="{7BBF2052-7AA9-B7CF-72AD-4DE7C818B77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85147" y="2361724"/>
            <a:ext cx="11430991" cy="5486876"/>
          </a:xfrm>
          <a:prstGeom prst="rect">
            <a:avLst/>
          </a:prstGeom>
        </p:spPr>
      </p:pic>
      <p:pic>
        <p:nvPicPr>
          <p:cNvPr id="6" name="Picture 5">
            <a:extLst>
              <a:ext uri="{FF2B5EF4-FFF2-40B4-BE49-F238E27FC236}">
                <a16:creationId xmlns:a16="http://schemas.microsoft.com/office/drawing/2014/main" id="{2FD13958-6951-E4F7-D866-79F90F7DB40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7862" y="2361724"/>
            <a:ext cx="10937172" cy="5486876"/>
          </a:xfrm>
          <a:prstGeom prst="rect">
            <a:avLst/>
          </a:prstGeom>
        </p:spPr>
      </p:pic>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1. Girder stability – results</a:t>
            </a:r>
            <a:endParaRPr lang="en-GB" sz="7200" dirty="0"/>
          </a:p>
        </p:txBody>
      </p:sp>
      <p:sp>
        <p:nvSpPr>
          <p:cNvPr id="17" name="TextBox 16">
            <a:extLst>
              <a:ext uri="{FF2B5EF4-FFF2-40B4-BE49-F238E27FC236}">
                <a16:creationId xmlns:a16="http://schemas.microsoft.com/office/drawing/2014/main" id="{7F78DD1B-4871-70F4-E32C-D3E12F93A233}"/>
              </a:ext>
            </a:extLst>
          </p:cNvPr>
          <p:cNvSpPr txBox="1"/>
          <p:nvPr/>
        </p:nvSpPr>
        <p:spPr>
          <a:xfrm>
            <a:off x="7696201" y="2796027"/>
            <a:ext cx="4191000" cy="1010213"/>
          </a:xfrm>
          <a:prstGeom prst="rect">
            <a:avLst/>
          </a:prstGeom>
          <a:solidFill>
            <a:schemeClr val="tx1"/>
          </a:solidFill>
        </p:spPr>
        <p:txBody>
          <a:bodyPr wrap="square" rtlCol="0">
            <a:spAutoFit/>
          </a:bodyPr>
          <a:lstStyle/>
          <a:p>
            <a:pPr algn="ctr">
              <a:lnSpc>
                <a:spcPts val="3700"/>
              </a:lnSpc>
            </a:pPr>
            <a:r>
              <a:rPr lang="en-US" sz="2200" b="1" dirty="0">
                <a:solidFill>
                  <a:schemeClr val="bg1"/>
                </a:solidFill>
                <a:sym typeface="Wingdings" panose="05000000000000000000" pitchFamily="2" charset="2"/>
              </a:rPr>
              <a:t> </a:t>
            </a:r>
            <a:r>
              <a:rPr lang="en-US" sz="2200" b="1" dirty="0">
                <a:solidFill>
                  <a:schemeClr val="bg1"/>
                </a:solidFill>
              </a:rPr>
              <a:t>Diminution in modes when the beamline is lowered </a:t>
            </a:r>
            <a:endParaRPr lang="en-GB" sz="2200" b="1" dirty="0">
              <a:solidFill>
                <a:schemeClr val="bg1"/>
              </a:solidFill>
            </a:endParaRPr>
          </a:p>
        </p:txBody>
      </p:sp>
      <p:sp>
        <p:nvSpPr>
          <p:cNvPr id="40" name="TextBox 39">
            <a:extLst>
              <a:ext uri="{FF2B5EF4-FFF2-40B4-BE49-F238E27FC236}">
                <a16:creationId xmlns:a16="http://schemas.microsoft.com/office/drawing/2014/main" id="{BF561C7C-BAAF-1EB1-EA9B-511B050609D7}"/>
              </a:ext>
            </a:extLst>
          </p:cNvPr>
          <p:cNvSpPr txBox="1"/>
          <p:nvPr/>
        </p:nvSpPr>
        <p:spPr>
          <a:xfrm>
            <a:off x="19658523" y="2819367"/>
            <a:ext cx="4115877" cy="986873"/>
          </a:xfrm>
          <a:prstGeom prst="rect">
            <a:avLst/>
          </a:prstGeom>
          <a:solidFill>
            <a:schemeClr val="tx1"/>
          </a:solidFill>
        </p:spPr>
        <p:txBody>
          <a:bodyPr wrap="square" rtlCol="0">
            <a:spAutoFit/>
          </a:bodyPr>
          <a:lstStyle/>
          <a:p>
            <a:pPr algn="ctr">
              <a:lnSpc>
                <a:spcPts val="3700"/>
              </a:lnSpc>
            </a:pPr>
            <a:r>
              <a:rPr lang="en-US" sz="2200" b="1" dirty="0">
                <a:solidFill>
                  <a:schemeClr val="bg1"/>
                </a:solidFill>
                <a:sym typeface="Wingdings" panose="05000000000000000000" pitchFamily="2" charset="2"/>
              </a:rPr>
              <a:t> </a:t>
            </a:r>
            <a:r>
              <a:rPr lang="en-US" sz="2200" b="1" dirty="0">
                <a:solidFill>
                  <a:schemeClr val="bg1"/>
                </a:solidFill>
              </a:rPr>
              <a:t>Increase of the RMS when the beamline is lowered </a:t>
            </a:r>
            <a:endParaRPr lang="en-GB" sz="2200" b="1" dirty="0">
              <a:solidFill>
                <a:schemeClr val="bg1"/>
              </a:solidFill>
            </a:endParaRPr>
          </a:p>
        </p:txBody>
      </p:sp>
      <p:sp>
        <p:nvSpPr>
          <p:cNvPr id="42" name="TextBox 41">
            <a:extLst>
              <a:ext uri="{FF2B5EF4-FFF2-40B4-BE49-F238E27FC236}">
                <a16:creationId xmlns:a16="http://schemas.microsoft.com/office/drawing/2014/main" id="{A01E8278-6F60-F8D2-67C9-1850E4F08427}"/>
              </a:ext>
            </a:extLst>
          </p:cNvPr>
          <p:cNvSpPr txBox="1"/>
          <p:nvPr/>
        </p:nvSpPr>
        <p:spPr>
          <a:xfrm>
            <a:off x="7696201" y="8403168"/>
            <a:ext cx="4190999" cy="1010213"/>
          </a:xfrm>
          <a:prstGeom prst="rect">
            <a:avLst/>
          </a:prstGeom>
          <a:solidFill>
            <a:schemeClr val="tx1"/>
          </a:solidFill>
        </p:spPr>
        <p:txBody>
          <a:bodyPr wrap="square" rtlCol="0">
            <a:spAutoFit/>
          </a:bodyPr>
          <a:lstStyle/>
          <a:p>
            <a:pPr algn="ctr">
              <a:lnSpc>
                <a:spcPts val="3700"/>
              </a:lnSpc>
            </a:pPr>
            <a:r>
              <a:rPr lang="en-US" sz="2200" b="1" dirty="0">
                <a:solidFill>
                  <a:schemeClr val="bg1"/>
                </a:solidFill>
                <a:sym typeface="Wingdings" panose="05000000000000000000" pitchFamily="2" charset="2"/>
              </a:rPr>
              <a:t> </a:t>
            </a:r>
            <a:r>
              <a:rPr lang="en-US" sz="2200" b="1" dirty="0">
                <a:solidFill>
                  <a:schemeClr val="bg1"/>
                </a:solidFill>
              </a:rPr>
              <a:t>Increase in modes when the beamline is lowered </a:t>
            </a:r>
            <a:endParaRPr lang="en-GB" sz="2200" b="1" dirty="0">
              <a:solidFill>
                <a:schemeClr val="bg1"/>
              </a:solidFill>
            </a:endParaRPr>
          </a:p>
        </p:txBody>
      </p:sp>
      <p:sp>
        <p:nvSpPr>
          <p:cNvPr id="45" name="TextBox 44">
            <a:extLst>
              <a:ext uri="{FF2B5EF4-FFF2-40B4-BE49-F238E27FC236}">
                <a16:creationId xmlns:a16="http://schemas.microsoft.com/office/drawing/2014/main" id="{CE6AF407-DBE3-D6FA-C905-EFD8BB90CCCE}"/>
              </a:ext>
            </a:extLst>
          </p:cNvPr>
          <p:cNvSpPr txBox="1"/>
          <p:nvPr/>
        </p:nvSpPr>
        <p:spPr>
          <a:xfrm>
            <a:off x="19658522" y="8426508"/>
            <a:ext cx="4115877" cy="986873"/>
          </a:xfrm>
          <a:prstGeom prst="rect">
            <a:avLst/>
          </a:prstGeom>
          <a:solidFill>
            <a:schemeClr val="tx1"/>
          </a:solidFill>
        </p:spPr>
        <p:txBody>
          <a:bodyPr wrap="square" rtlCol="0">
            <a:spAutoFit/>
          </a:bodyPr>
          <a:lstStyle/>
          <a:p>
            <a:pPr algn="ctr">
              <a:lnSpc>
                <a:spcPts val="3700"/>
              </a:lnSpc>
            </a:pPr>
            <a:r>
              <a:rPr lang="en-US" sz="2200" b="1" dirty="0">
                <a:solidFill>
                  <a:schemeClr val="bg1"/>
                </a:solidFill>
                <a:sym typeface="Wingdings" panose="05000000000000000000" pitchFamily="2" charset="2"/>
              </a:rPr>
              <a:t> De</a:t>
            </a:r>
            <a:r>
              <a:rPr lang="en-US" sz="2200" b="1" dirty="0">
                <a:solidFill>
                  <a:schemeClr val="bg1"/>
                </a:solidFill>
              </a:rPr>
              <a:t>crease of the RMS when the beamline is lowered </a:t>
            </a:r>
            <a:endParaRPr lang="en-GB" sz="2200" b="1" dirty="0">
              <a:solidFill>
                <a:schemeClr val="bg1"/>
              </a:solidFill>
            </a:endParaRPr>
          </a:p>
        </p:txBody>
      </p:sp>
      <p:pic>
        <p:nvPicPr>
          <p:cNvPr id="48" name="Picture 47" descr="Icon&#10;&#10;Description automatically generated">
            <a:extLst>
              <a:ext uri="{FF2B5EF4-FFF2-40B4-BE49-F238E27FC236}">
                <a16:creationId xmlns:a16="http://schemas.microsoft.com/office/drawing/2014/main" id="{D23CDF8F-6C03-4F83-98A3-5249B8FF819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52068" y="9344703"/>
            <a:ext cx="821553" cy="821553"/>
          </a:xfrm>
          <a:prstGeom prst="rect">
            <a:avLst/>
          </a:prstGeom>
        </p:spPr>
      </p:pic>
      <p:pic>
        <p:nvPicPr>
          <p:cNvPr id="50" name="Picture 49" descr="Shape&#10;&#10;Description automatically generated">
            <a:extLst>
              <a:ext uri="{FF2B5EF4-FFF2-40B4-BE49-F238E27FC236}">
                <a16:creationId xmlns:a16="http://schemas.microsoft.com/office/drawing/2014/main" id="{4267E73F-3F63-C842-4BED-2DA168BFCF5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452069" y="3928830"/>
            <a:ext cx="821553" cy="821553"/>
          </a:xfrm>
          <a:prstGeom prst="rect">
            <a:avLst/>
          </a:prstGeom>
        </p:spPr>
      </p:pic>
      <p:sp>
        <p:nvSpPr>
          <p:cNvPr id="2" name="TextBox 1">
            <a:extLst>
              <a:ext uri="{FF2B5EF4-FFF2-40B4-BE49-F238E27FC236}">
                <a16:creationId xmlns:a16="http://schemas.microsoft.com/office/drawing/2014/main" id="{DF8F6140-DFC3-47EA-4F16-53CCE969610E}"/>
              </a:ext>
            </a:extLst>
          </p:cNvPr>
          <p:cNvSpPr txBox="1"/>
          <p:nvPr/>
        </p:nvSpPr>
        <p:spPr>
          <a:xfrm>
            <a:off x="21379428" y="4335109"/>
            <a:ext cx="2057400" cy="506614"/>
          </a:xfrm>
          <a:prstGeom prst="rect">
            <a:avLst/>
          </a:prstGeom>
          <a:noFill/>
        </p:spPr>
        <p:txBody>
          <a:bodyPr wrap="square" rtlCol="0">
            <a:spAutoFit/>
          </a:bodyPr>
          <a:lstStyle/>
          <a:p>
            <a:pPr algn="l">
              <a:lnSpc>
                <a:spcPts val="3700"/>
              </a:lnSpc>
            </a:pPr>
            <a:r>
              <a:rPr lang="en-US" sz="2000" b="1" i="1" dirty="0">
                <a:solidFill>
                  <a:srgbClr val="000000"/>
                </a:solidFill>
              </a:rPr>
              <a:t>Specifications</a:t>
            </a:r>
            <a:endParaRPr lang="en-GB" sz="2000" b="1" i="1" dirty="0">
              <a:solidFill>
                <a:srgbClr val="000000"/>
              </a:solidFill>
            </a:endParaRPr>
          </a:p>
        </p:txBody>
      </p:sp>
      <p:sp>
        <p:nvSpPr>
          <p:cNvPr id="3" name="TextBox 2">
            <a:extLst>
              <a:ext uri="{FF2B5EF4-FFF2-40B4-BE49-F238E27FC236}">
                <a16:creationId xmlns:a16="http://schemas.microsoft.com/office/drawing/2014/main" id="{387B75CB-1AAD-3552-DA63-9C36C4DB5A88}"/>
              </a:ext>
            </a:extLst>
          </p:cNvPr>
          <p:cNvSpPr txBox="1"/>
          <p:nvPr/>
        </p:nvSpPr>
        <p:spPr>
          <a:xfrm>
            <a:off x="21330408" y="9810343"/>
            <a:ext cx="2057400" cy="506614"/>
          </a:xfrm>
          <a:prstGeom prst="rect">
            <a:avLst/>
          </a:prstGeom>
          <a:noFill/>
        </p:spPr>
        <p:txBody>
          <a:bodyPr wrap="square" rtlCol="0">
            <a:spAutoFit/>
          </a:bodyPr>
          <a:lstStyle/>
          <a:p>
            <a:pPr algn="l">
              <a:lnSpc>
                <a:spcPts val="3700"/>
              </a:lnSpc>
            </a:pPr>
            <a:r>
              <a:rPr lang="en-US" sz="2000" b="1" i="1" dirty="0">
                <a:solidFill>
                  <a:srgbClr val="000000"/>
                </a:solidFill>
              </a:rPr>
              <a:t>Specifications</a:t>
            </a:r>
            <a:endParaRPr lang="en-GB" sz="2000" b="1" i="1" dirty="0">
              <a:solidFill>
                <a:srgbClr val="000000"/>
              </a:solidFill>
            </a:endParaRPr>
          </a:p>
        </p:txBody>
      </p:sp>
    </p:spTree>
    <p:extLst>
      <p:ext uri="{BB962C8B-B14F-4D97-AF65-F5344CB8AC3E}">
        <p14:creationId xmlns:p14="http://schemas.microsoft.com/office/powerpoint/2010/main" val="2404373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5" grpId="0" animBg="1"/>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2. Booster support stability – methodology</a:t>
            </a:r>
            <a:endParaRPr lang="en-GB" sz="7200" dirty="0"/>
          </a:p>
        </p:txBody>
      </p:sp>
      <p:sp>
        <p:nvSpPr>
          <p:cNvPr id="2" name="TextBox 1">
            <a:extLst>
              <a:ext uri="{FF2B5EF4-FFF2-40B4-BE49-F238E27FC236}">
                <a16:creationId xmlns:a16="http://schemas.microsoft.com/office/drawing/2014/main" id="{7049823C-B9ED-7EC5-90BA-EF9CCBAE1DE0}"/>
              </a:ext>
            </a:extLst>
          </p:cNvPr>
          <p:cNvSpPr txBox="1"/>
          <p:nvPr/>
        </p:nvSpPr>
        <p:spPr>
          <a:xfrm>
            <a:off x="1180800" y="2438400"/>
            <a:ext cx="14059200" cy="566822"/>
          </a:xfrm>
          <a:prstGeom prst="rect">
            <a:avLst/>
          </a:prstGeom>
          <a:noFill/>
        </p:spPr>
        <p:txBody>
          <a:bodyPr wrap="square" rtlCol="0">
            <a:spAutoFit/>
          </a:bodyPr>
          <a:lstStyle/>
          <a:p>
            <a:pPr>
              <a:lnSpc>
                <a:spcPts val="3700"/>
              </a:lnSpc>
            </a:pPr>
            <a:r>
              <a:rPr lang="en-US" sz="3200" b="1" dirty="0">
                <a:sym typeface="Wingdings" panose="05000000000000000000" pitchFamily="2" charset="2"/>
              </a:rPr>
              <a:t> </a:t>
            </a:r>
            <a:r>
              <a:rPr lang="en-US" sz="3200" b="1" dirty="0"/>
              <a:t>There are two discussions, two points to be determined:</a:t>
            </a:r>
            <a:endParaRPr lang="en-GB" sz="3200" b="1" dirty="0"/>
          </a:p>
        </p:txBody>
      </p:sp>
      <p:pic>
        <p:nvPicPr>
          <p:cNvPr id="4" name="Picture 3">
            <a:extLst>
              <a:ext uri="{FF2B5EF4-FFF2-40B4-BE49-F238E27FC236}">
                <a16:creationId xmlns:a16="http://schemas.microsoft.com/office/drawing/2014/main" id="{C622322C-FB64-621D-E62B-5D4F4F2672B1}"/>
              </a:ext>
            </a:extLst>
          </p:cNvPr>
          <p:cNvPicPr>
            <a:picLocks noChangeAspect="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550510" y="3276600"/>
            <a:ext cx="5677052" cy="4191000"/>
          </a:xfrm>
          <a:prstGeom prst="rect">
            <a:avLst/>
          </a:prstGeom>
        </p:spPr>
      </p:pic>
      <p:pic>
        <p:nvPicPr>
          <p:cNvPr id="7" name="Picture 6">
            <a:extLst>
              <a:ext uri="{FF2B5EF4-FFF2-40B4-BE49-F238E27FC236}">
                <a16:creationId xmlns:a16="http://schemas.microsoft.com/office/drawing/2014/main" id="{D44C2CC6-D73D-9978-50D3-FE4DEE44FE2E}"/>
              </a:ext>
            </a:extLst>
          </p:cNvPr>
          <p:cNvPicPr>
            <a:picLocks noChangeAspect="1"/>
          </p:cNvPicPr>
          <p:nvPr/>
        </p:nvPicPr>
        <p:blipFill rotWithShape="1">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3258800" y="3660688"/>
            <a:ext cx="5354755" cy="3704183"/>
          </a:xfrm>
          <a:prstGeom prst="rect">
            <a:avLst/>
          </a:prstGeom>
        </p:spPr>
      </p:pic>
      <p:sp>
        <p:nvSpPr>
          <p:cNvPr id="9" name="TextBox 8">
            <a:extLst>
              <a:ext uri="{FF2B5EF4-FFF2-40B4-BE49-F238E27FC236}">
                <a16:creationId xmlns:a16="http://schemas.microsoft.com/office/drawing/2014/main" id="{DA5AA212-DDDC-0F96-5BEA-525C1EDC5AB4}"/>
              </a:ext>
            </a:extLst>
          </p:cNvPr>
          <p:cNvSpPr txBox="1"/>
          <p:nvPr/>
        </p:nvSpPr>
        <p:spPr>
          <a:xfrm>
            <a:off x="1180800" y="3288323"/>
            <a:ext cx="4115877" cy="566822"/>
          </a:xfrm>
          <a:prstGeom prst="rect">
            <a:avLst/>
          </a:prstGeom>
          <a:solidFill>
            <a:schemeClr val="tx1"/>
          </a:solidFill>
        </p:spPr>
        <p:txBody>
          <a:bodyPr wrap="square" rtlCol="0">
            <a:spAutoFit/>
          </a:bodyPr>
          <a:lstStyle/>
          <a:p>
            <a:pPr>
              <a:lnSpc>
                <a:spcPts val="3700"/>
              </a:lnSpc>
            </a:pPr>
            <a:r>
              <a:rPr lang="en-US" sz="3200" b="1" dirty="0">
                <a:solidFill>
                  <a:schemeClr val="bg1"/>
                </a:solidFill>
                <a:sym typeface="Wingdings" panose="05000000000000000000" pitchFamily="2" charset="2"/>
              </a:rPr>
              <a:t>1. Type of geometry</a:t>
            </a:r>
            <a:endParaRPr lang="en-GB" sz="3200" b="1" dirty="0">
              <a:solidFill>
                <a:schemeClr val="bg1"/>
              </a:solidFill>
            </a:endParaRPr>
          </a:p>
        </p:txBody>
      </p:sp>
      <p:sp>
        <p:nvSpPr>
          <p:cNvPr id="11" name="TextBox 10">
            <a:extLst>
              <a:ext uri="{FF2B5EF4-FFF2-40B4-BE49-F238E27FC236}">
                <a16:creationId xmlns:a16="http://schemas.microsoft.com/office/drawing/2014/main" id="{08217182-9E84-F6C1-DDC5-D52062714335}"/>
              </a:ext>
            </a:extLst>
          </p:cNvPr>
          <p:cNvSpPr txBox="1"/>
          <p:nvPr/>
        </p:nvSpPr>
        <p:spPr>
          <a:xfrm>
            <a:off x="13546972" y="4836376"/>
            <a:ext cx="4017368" cy="535724"/>
          </a:xfrm>
          <a:prstGeom prst="rect">
            <a:avLst/>
          </a:prstGeom>
          <a:noFill/>
        </p:spPr>
        <p:txBody>
          <a:bodyPr wrap="square" rtlCol="0">
            <a:spAutoFit/>
          </a:bodyPr>
          <a:lstStyle/>
          <a:p>
            <a:pPr>
              <a:lnSpc>
                <a:spcPts val="3700"/>
              </a:lnSpc>
            </a:pPr>
            <a:r>
              <a:rPr lang="en-US" sz="3000" b="1" dirty="0">
                <a:solidFill>
                  <a:srgbClr val="00B050"/>
                </a:solidFill>
              </a:rPr>
              <a:t>Centered geometry</a:t>
            </a:r>
            <a:endParaRPr lang="en-GB" sz="3000" b="1" dirty="0">
              <a:solidFill>
                <a:srgbClr val="00B050"/>
              </a:solidFill>
            </a:endParaRPr>
          </a:p>
        </p:txBody>
      </p:sp>
      <p:sp>
        <p:nvSpPr>
          <p:cNvPr id="13" name="TextBox 12">
            <a:extLst>
              <a:ext uri="{FF2B5EF4-FFF2-40B4-BE49-F238E27FC236}">
                <a16:creationId xmlns:a16="http://schemas.microsoft.com/office/drawing/2014/main" id="{F5BA6A1A-CC33-E4C2-BB91-CA6E8EDBBA0D}"/>
              </a:ext>
            </a:extLst>
          </p:cNvPr>
          <p:cNvSpPr txBox="1"/>
          <p:nvPr/>
        </p:nvSpPr>
        <p:spPr>
          <a:xfrm>
            <a:off x="6687955" y="4836376"/>
            <a:ext cx="3310335" cy="535724"/>
          </a:xfrm>
          <a:prstGeom prst="rect">
            <a:avLst/>
          </a:prstGeom>
          <a:noFill/>
        </p:spPr>
        <p:txBody>
          <a:bodyPr wrap="square" rtlCol="0">
            <a:spAutoFit/>
          </a:bodyPr>
          <a:lstStyle/>
          <a:p>
            <a:pPr>
              <a:lnSpc>
                <a:spcPts val="3700"/>
              </a:lnSpc>
            </a:pPr>
            <a:r>
              <a:rPr lang="en-US" sz="3000" b="1" dirty="0">
                <a:solidFill>
                  <a:srgbClr val="0070C0"/>
                </a:solidFill>
              </a:rPr>
              <a:t>Shifted geometry</a:t>
            </a:r>
            <a:endParaRPr lang="en-GB" sz="3000" b="1" dirty="0">
              <a:solidFill>
                <a:srgbClr val="0070C0"/>
              </a:solidFill>
            </a:endParaRPr>
          </a:p>
        </p:txBody>
      </p:sp>
      <p:sp>
        <p:nvSpPr>
          <p:cNvPr id="15" name="TextBox 14">
            <a:extLst>
              <a:ext uri="{FF2B5EF4-FFF2-40B4-BE49-F238E27FC236}">
                <a16:creationId xmlns:a16="http://schemas.microsoft.com/office/drawing/2014/main" id="{692CB697-88D3-43A1-9B2E-491AEE2C0E86}"/>
              </a:ext>
            </a:extLst>
          </p:cNvPr>
          <p:cNvSpPr txBox="1"/>
          <p:nvPr/>
        </p:nvSpPr>
        <p:spPr>
          <a:xfrm>
            <a:off x="1180800" y="7162800"/>
            <a:ext cx="6806262" cy="566822"/>
          </a:xfrm>
          <a:prstGeom prst="rect">
            <a:avLst/>
          </a:prstGeom>
          <a:solidFill>
            <a:schemeClr val="tx1"/>
          </a:solidFill>
        </p:spPr>
        <p:txBody>
          <a:bodyPr wrap="square" rtlCol="0">
            <a:spAutoFit/>
          </a:bodyPr>
          <a:lstStyle/>
          <a:p>
            <a:pPr>
              <a:lnSpc>
                <a:spcPts val="3700"/>
              </a:lnSpc>
            </a:pPr>
            <a:r>
              <a:rPr lang="en-US" sz="3200" b="1" dirty="0">
                <a:solidFill>
                  <a:schemeClr val="bg1"/>
                </a:solidFill>
                <a:sym typeface="Wingdings" panose="05000000000000000000" pitchFamily="2" charset="2"/>
              </a:rPr>
              <a:t>2. Height of the booster beamline</a:t>
            </a:r>
            <a:endParaRPr lang="en-GB" sz="3200" b="1" dirty="0">
              <a:solidFill>
                <a:schemeClr val="bg1"/>
              </a:solidFill>
            </a:endParaRPr>
          </a:p>
        </p:txBody>
      </p:sp>
      <p:pic>
        <p:nvPicPr>
          <p:cNvPr id="16" name="Picture 15">
            <a:extLst>
              <a:ext uri="{FF2B5EF4-FFF2-40B4-BE49-F238E27FC236}">
                <a16:creationId xmlns:a16="http://schemas.microsoft.com/office/drawing/2014/main" id="{097FCD15-7296-529E-548A-70D0785A444E}"/>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990600" y="8489213"/>
            <a:ext cx="6477000" cy="4781550"/>
          </a:xfrm>
          <a:prstGeom prst="rect">
            <a:avLst/>
          </a:prstGeom>
        </p:spPr>
      </p:pic>
      <p:pic>
        <p:nvPicPr>
          <p:cNvPr id="19" name="Picture 18">
            <a:extLst>
              <a:ext uri="{FF2B5EF4-FFF2-40B4-BE49-F238E27FC236}">
                <a16:creationId xmlns:a16="http://schemas.microsoft.com/office/drawing/2014/main" id="{55233551-471C-DE45-AA91-B97B670FB622}"/>
              </a:ext>
            </a:extLst>
          </p:cNvPr>
          <p:cNvPicPr>
            <a:picLocks noChangeAspect="1"/>
          </p:cNvPicPr>
          <p:nvPr/>
        </p:nvPicPr>
        <p:blipFill rotWithShape="1">
          <a:blip r:embed="rId6"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11430000" y="9367394"/>
            <a:ext cx="6570305" cy="3978013"/>
          </a:xfrm>
          <a:prstGeom prst="rect">
            <a:avLst/>
          </a:prstGeom>
        </p:spPr>
      </p:pic>
      <p:cxnSp>
        <p:nvCxnSpPr>
          <p:cNvPr id="20" name="Straight Connector 19">
            <a:extLst>
              <a:ext uri="{FF2B5EF4-FFF2-40B4-BE49-F238E27FC236}">
                <a16:creationId xmlns:a16="http://schemas.microsoft.com/office/drawing/2014/main" id="{4A72B77D-82E9-F436-0C7A-19A49E820B91}"/>
              </a:ext>
            </a:extLst>
          </p:cNvPr>
          <p:cNvCxnSpPr>
            <a:cxnSpLocks/>
          </p:cNvCxnSpPr>
          <p:nvPr/>
        </p:nvCxnSpPr>
        <p:spPr>
          <a:xfrm>
            <a:off x="1219200" y="8489213"/>
            <a:ext cx="14325600" cy="0"/>
          </a:xfrm>
          <a:prstGeom prst="line">
            <a:avLst/>
          </a:prstGeom>
          <a:ln w="28575">
            <a:solidFill>
              <a:srgbClr val="686868"/>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A46EEEB-70A7-D439-7260-07A4FC88EC60}"/>
              </a:ext>
            </a:extLst>
          </p:cNvPr>
          <p:cNvCxnSpPr>
            <a:cxnSpLocks/>
          </p:cNvCxnSpPr>
          <p:nvPr/>
        </p:nvCxnSpPr>
        <p:spPr>
          <a:xfrm>
            <a:off x="11734800" y="9346074"/>
            <a:ext cx="11734800" cy="0"/>
          </a:xfrm>
          <a:prstGeom prst="line">
            <a:avLst/>
          </a:prstGeom>
          <a:ln w="28575">
            <a:solidFill>
              <a:srgbClr val="686868"/>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FC02731-03A8-E66E-EF25-83723E944676}"/>
              </a:ext>
            </a:extLst>
          </p:cNvPr>
          <p:cNvCxnSpPr>
            <a:cxnSpLocks/>
          </p:cNvCxnSpPr>
          <p:nvPr/>
        </p:nvCxnSpPr>
        <p:spPr>
          <a:xfrm flipH="1">
            <a:off x="1180800" y="8489213"/>
            <a:ext cx="38400" cy="4602545"/>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32ECCF1-F436-EAD8-D78D-CC13B11A37CB}"/>
              </a:ext>
            </a:extLst>
          </p:cNvPr>
          <p:cNvCxnSpPr>
            <a:cxnSpLocks/>
          </p:cNvCxnSpPr>
          <p:nvPr/>
        </p:nvCxnSpPr>
        <p:spPr>
          <a:xfrm>
            <a:off x="11747241" y="9423377"/>
            <a:ext cx="0" cy="3690793"/>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5E44316F-13B7-E8FA-A51E-8D9B3C7E75B6}"/>
              </a:ext>
            </a:extLst>
          </p:cNvPr>
          <p:cNvSpPr txBox="1"/>
          <p:nvPr/>
        </p:nvSpPr>
        <p:spPr>
          <a:xfrm>
            <a:off x="1113630" y="7931376"/>
            <a:ext cx="6678443" cy="535724"/>
          </a:xfrm>
          <a:prstGeom prst="rect">
            <a:avLst/>
          </a:prstGeom>
          <a:noFill/>
        </p:spPr>
        <p:txBody>
          <a:bodyPr wrap="square" rtlCol="0">
            <a:spAutoFit/>
          </a:bodyPr>
          <a:lstStyle/>
          <a:p>
            <a:pPr algn="l">
              <a:lnSpc>
                <a:spcPts val="3700"/>
              </a:lnSpc>
            </a:pPr>
            <a:r>
              <a:rPr lang="en-US" sz="3000" i="1" dirty="0"/>
              <a:t>Beamline of the booster = 2060mm</a:t>
            </a:r>
            <a:endParaRPr lang="en-GB" sz="3000" i="1" dirty="0"/>
          </a:p>
        </p:txBody>
      </p:sp>
      <p:sp>
        <p:nvSpPr>
          <p:cNvPr id="27" name="TextBox 26">
            <a:extLst>
              <a:ext uri="{FF2B5EF4-FFF2-40B4-BE49-F238E27FC236}">
                <a16:creationId xmlns:a16="http://schemas.microsoft.com/office/drawing/2014/main" id="{5CB1009F-5448-7DD5-A9CE-C9647FAFF276}"/>
              </a:ext>
            </a:extLst>
          </p:cNvPr>
          <p:cNvSpPr txBox="1"/>
          <p:nvPr/>
        </p:nvSpPr>
        <p:spPr>
          <a:xfrm>
            <a:off x="11713675" y="8854208"/>
            <a:ext cx="6790499" cy="535724"/>
          </a:xfrm>
          <a:prstGeom prst="rect">
            <a:avLst/>
          </a:prstGeom>
          <a:noFill/>
        </p:spPr>
        <p:txBody>
          <a:bodyPr wrap="square" rtlCol="0">
            <a:spAutoFit/>
          </a:bodyPr>
          <a:lstStyle/>
          <a:p>
            <a:pPr algn="l">
              <a:lnSpc>
                <a:spcPts val="3700"/>
              </a:lnSpc>
            </a:pPr>
            <a:r>
              <a:rPr lang="en-US" sz="3000" i="1" dirty="0"/>
              <a:t>Beamline of the booster = 1680mm</a:t>
            </a:r>
            <a:endParaRPr lang="en-GB" sz="3000" i="1" dirty="0"/>
          </a:p>
        </p:txBody>
      </p:sp>
      <p:sp>
        <p:nvSpPr>
          <p:cNvPr id="31" name="TextBox 30">
            <a:extLst>
              <a:ext uri="{FF2B5EF4-FFF2-40B4-BE49-F238E27FC236}">
                <a16:creationId xmlns:a16="http://schemas.microsoft.com/office/drawing/2014/main" id="{1A02BBE1-7515-C5F7-08F6-BC70A2BD071A}"/>
              </a:ext>
            </a:extLst>
          </p:cNvPr>
          <p:cNvSpPr txBox="1"/>
          <p:nvPr/>
        </p:nvSpPr>
        <p:spPr>
          <a:xfrm>
            <a:off x="1795065" y="9294076"/>
            <a:ext cx="3310335" cy="535724"/>
          </a:xfrm>
          <a:prstGeom prst="rect">
            <a:avLst/>
          </a:prstGeom>
          <a:noFill/>
        </p:spPr>
        <p:txBody>
          <a:bodyPr wrap="square" rtlCol="0">
            <a:spAutoFit/>
          </a:bodyPr>
          <a:lstStyle/>
          <a:p>
            <a:pPr algn="ctr">
              <a:lnSpc>
                <a:spcPts val="3700"/>
              </a:lnSpc>
            </a:pPr>
            <a:r>
              <a:rPr lang="en-US" sz="3000" b="1" dirty="0">
                <a:solidFill>
                  <a:srgbClr val="0070C0"/>
                </a:solidFill>
              </a:rPr>
              <a:t>BIG – Shifted</a:t>
            </a:r>
            <a:endParaRPr lang="en-GB" sz="3000" b="1" dirty="0">
              <a:solidFill>
                <a:srgbClr val="0070C0"/>
              </a:solidFill>
            </a:endParaRPr>
          </a:p>
        </p:txBody>
      </p:sp>
      <p:sp>
        <p:nvSpPr>
          <p:cNvPr id="32" name="TextBox 31">
            <a:extLst>
              <a:ext uri="{FF2B5EF4-FFF2-40B4-BE49-F238E27FC236}">
                <a16:creationId xmlns:a16="http://schemas.microsoft.com/office/drawing/2014/main" id="{2802F62F-03B2-CFBD-9D47-2D958277CDED}"/>
              </a:ext>
            </a:extLst>
          </p:cNvPr>
          <p:cNvSpPr txBox="1"/>
          <p:nvPr/>
        </p:nvSpPr>
        <p:spPr>
          <a:xfrm>
            <a:off x="12234465" y="10284676"/>
            <a:ext cx="3310335" cy="535724"/>
          </a:xfrm>
          <a:prstGeom prst="rect">
            <a:avLst/>
          </a:prstGeom>
          <a:noFill/>
        </p:spPr>
        <p:txBody>
          <a:bodyPr wrap="square" rtlCol="0">
            <a:spAutoFit/>
          </a:bodyPr>
          <a:lstStyle/>
          <a:p>
            <a:pPr algn="ctr">
              <a:lnSpc>
                <a:spcPts val="3700"/>
              </a:lnSpc>
            </a:pPr>
            <a:r>
              <a:rPr lang="en-US" sz="3000" b="1" dirty="0">
                <a:solidFill>
                  <a:srgbClr val="00B0F0"/>
                </a:solidFill>
              </a:rPr>
              <a:t>SMALL – Shifted</a:t>
            </a:r>
            <a:endParaRPr lang="en-GB" sz="3000" b="1" dirty="0">
              <a:solidFill>
                <a:srgbClr val="00B0F0"/>
              </a:solidFill>
            </a:endParaRPr>
          </a:p>
        </p:txBody>
      </p:sp>
      <p:sp>
        <p:nvSpPr>
          <p:cNvPr id="39" name="Rectangle 38">
            <a:extLst>
              <a:ext uri="{FF2B5EF4-FFF2-40B4-BE49-F238E27FC236}">
                <a16:creationId xmlns:a16="http://schemas.microsoft.com/office/drawing/2014/main" id="{0FC10FBB-3D31-E490-B662-FE89AA192FAF}"/>
              </a:ext>
            </a:extLst>
          </p:cNvPr>
          <p:cNvSpPr/>
          <p:nvPr/>
        </p:nvSpPr>
        <p:spPr>
          <a:xfrm>
            <a:off x="6262697" y="10362087"/>
            <a:ext cx="914398" cy="2747256"/>
          </a:xfrm>
          <a:prstGeom prst="rect">
            <a:avLst/>
          </a:prstGeom>
          <a:solidFill>
            <a:srgbClr val="686868"/>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Arrow Connector 39">
            <a:extLst>
              <a:ext uri="{FF2B5EF4-FFF2-40B4-BE49-F238E27FC236}">
                <a16:creationId xmlns:a16="http://schemas.microsoft.com/office/drawing/2014/main" id="{F51C397E-4A4E-3064-2EBF-0A5F1A331ACC}"/>
              </a:ext>
            </a:extLst>
          </p:cNvPr>
          <p:cNvCxnSpPr>
            <a:cxnSpLocks/>
          </p:cNvCxnSpPr>
          <p:nvPr/>
        </p:nvCxnSpPr>
        <p:spPr>
          <a:xfrm>
            <a:off x="12115800" y="9986011"/>
            <a:ext cx="0" cy="3128159"/>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5237CE30-6BE1-9875-B9A7-A14C5F8229F7}"/>
              </a:ext>
            </a:extLst>
          </p:cNvPr>
          <p:cNvSpPr txBox="1"/>
          <p:nvPr/>
        </p:nvSpPr>
        <p:spPr>
          <a:xfrm>
            <a:off x="12256870" y="11635591"/>
            <a:ext cx="1863943" cy="546753"/>
          </a:xfrm>
          <a:prstGeom prst="rect">
            <a:avLst/>
          </a:prstGeom>
          <a:noFill/>
        </p:spPr>
        <p:txBody>
          <a:bodyPr wrap="square" rtlCol="0">
            <a:spAutoFit/>
          </a:bodyPr>
          <a:lstStyle/>
          <a:p>
            <a:pPr algn="l">
              <a:lnSpc>
                <a:spcPts val="3700"/>
              </a:lnSpc>
            </a:pPr>
            <a:r>
              <a:rPr lang="en-US" sz="3000" i="1" dirty="0">
                <a:latin typeface="Calibri" panose="020F0502020204030204" pitchFamily="34" charset="0"/>
                <a:cs typeface="Calibri" panose="020F0502020204030204" pitchFamily="34" charset="0"/>
              </a:rPr>
              <a:t>≈1400</a:t>
            </a:r>
            <a:r>
              <a:rPr lang="en-US" sz="3000" i="1" dirty="0"/>
              <a:t>mm</a:t>
            </a:r>
            <a:endParaRPr lang="en-GB" sz="3000" i="1" dirty="0"/>
          </a:p>
        </p:txBody>
      </p:sp>
      <p:cxnSp>
        <p:nvCxnSpPr>
          <p:cNvPr id="46" name="Straight Arrow Connector 45">
            <a:extLst>
              <a:ext uri="{FF2B5EF4-FFF2-40B4-BE49-F238E27FC236}">
                <a16:creationId xmlns:a16="http://schemas.microsoft.com/office/drawing/2014/main" id="{C2332EB8-71DF-07E2-F9E4-FDEC47273DED}"/>
              </a:ext>
            </a:extLst>
          </p:cNvPr>
          <p:cNvCxnSpPr>
            <a:cxnSpLocks/>
          </p:cNvCxnSpPr>
          <p:nvPr/>
        </p:nvCxnSpPr>
        <p:spPr>
          <a:xfrm>
            <a:off x="1719965" y="9081267"/>
            <a:ext cx="0" cy="4028076"/>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D85E9C06-4599-C979-2C0E-CEC823BAA455}"/>
              </a:ext>
            </a:extLst>
          </p:cNvPr>
          <p:cNvSpPr txBox="1"/>
          <p:nvPr/>
        </p:nvSpPr>
        <p:spPr>
          <a:xfrm>
            <a:off x="1861035" y="10730847"/>
            <a:ext cx="1863943" cy="546753"/>
          </a:xfrm>
          <a:prstGeom prst="rect">
            <a:avLst/>
          </a:prstGeom>
          <a:noFill/>
        </p:spPr>
        <p:txBody>
          <a:bodyPr wrap="square" rtlCol="0">
            <a:spAutoFit/>
          </a:bodyPr>
          <a:lstStyle/>
          <a:p>
            <a:pPr algn="l">
              <a:lnSpc>
                <a:spcPts val="3700"/>
              </a:lnSpc>
            </a:pPr>
            <a:r>
              <a:rPr lang="en-US" sz="3000" i="1" dirty="0">
                <a:latin typeface="Calibri" panose="020F0502020204030204" pitchFamily="34" charset="0"/>
                <a:cs typeface="Calibri" panose="020F0502020204030204" pitchFamily="34" charset="0"/>
              </a:rPr>
              <a:t>≈1800</a:t>
            </a:r>
            <a:r>
              <a:rPr lang="en-US" sz="3000" i="1" dirty="0"/>
              <a:t>mm</a:t>
            </a:r>
            <a:endParaRPr lang="en-GB" sz="3000" i="1" dirty="0"/>
          </a:p>
        </p:txBody>
      </p:sp>
      <p:sp>
        <p:nvSpPr>
          <p:cNvPr id="50" name="Rectangle 49">
            <a:extLst>
              <a:ext uri="{FF2B5EF4-FFF2-40B4-BE49-F238E27FC236}">
                <a16:creationId xmlns:a16="http://schemas.microsoft.com/office/drawing/2014/main" id="{C7538943-AA47-BA25-9B78-FB99501D44C6}"/>
              </a:ext>
            </a:extLst>
          </p:cNvPr>
          <p:cNvSpPr/>
          <p:nvPr/>
        </p:nvSpPr>
        <p:spPr>
          <a:xfrm>
            <a:off x="16771670" y="11371135"/>
            <a:ext cx="914398" cy="1720623"/>
          </a:xfrm>
          <a:prstGeom prst="rect">
            <a:avLst/>
          </a:prstGeom>
          <a:solidFill>
            <a:srgbClr val="686868"/>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7" name="Straight Arrow Connector 56">
            <a:extLst>
              <a:ext uri="{FF2B5EF4-FFF2-40B4-BE49-F238E27FC236}">
                <a16:creationId xmlns:a16="http://schemas.microsoft.com/office/drawing/2014/main" id="{B2C08982-3374-AD9C-4D43-D39FC5C39591}"/>
              </a:ext>
            </a:extLst>
          </p:cNvPr>
          <p:cNvCxnSpPr>
            <a:cxnSpLocks/>
          </p:cNvCxnSpPr>
          <p:nvPr/>
        </p:nvCxnSpPr>
        <p:spPr>
          <a:xfrm>
            <a:off x="7404432" y="10893751"/>
            <a:ext cx="0" cy="2215592"/>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D50AB461-9C5F-5E3D-0642-3F94B1F3B13E}"/>
              </a:ext>
            </a:extLst>
          </p:cNvPr>
          <p:cNvSpPr txBox="1"/>
          <p:nvPr/>
        </p:nvSpPr>
        <p:spPr>
          <a:xfrm>
            <a:off x="7440617" y="11490926"/>
            <a:ext cx="2887192" cy="1021242"/>
          </a:xfrm>
          <a:prstGeom prst="rect">
            <a:avLst/>
          </a:prstGeom>
          <a:noFill/>
        </p:spPr>
        <p:txBody>
          <a:bodyPr wrap="square" rtlCol="0">
            <a:spAutoFit/>
          </a:bodyPr>
          <a:lstStyle/>
          <a:p>
            <a:pPr algn="l">
              <a:lnSpc>
                <a:spcPts val="3700"/>
              </a:lnSpc>
            </a:pPr>
            <a:r>
              <a:rPr lang="en-US" sz="3000" i="1" dirty="0">
                <a:latin typeface="Calibri" panose="020F0502020204030204" pitchFamily="34" charset="0"/>
                <a:cs typeface="Calibri" panose="020F0502020204030204" pitchFamily="34" charset="0"/>
              </a:rPr>
              <a:t>Beamline of the collider 1030</a:t>
            </a:r>
            <a:r>
              <a:rPr lang="en-US" sz="3000" i="1" dirty="0"/>
              <a:t>mm</a:t>
            </a:r>
            <a:endParaRPr lang="en-GB" sz="3000" i="1" dirty="0"/>
          </a:p>
        </p:txBody>
      </p:sp>
      <p:cxnSp>
        <p:nvCxnSpPr>
          <p:cNvPr id="61" name="Straight Arrow Connector 60">
            <a:extLst>
              <a:ext uri="{FF2B5EF4-FFF2-40B4-BE49-F238E27FC236}">
                <a16:creationId xmlns:a16="http://schemas.microsoft.com/office/drawing/2014/main" id="{082ADD1B-016A-32A9-9D1D-3CC4C1A3A095}"/>
              </a:ext>
            </a:extLst>
          </p:cNvPr>
          <p:cNvCxnSpPr>
            <a:cxnSpLocks/>
          </p:cNvCxnSpPr>
          <p:nvPr/>
        </p:nvCxnSpPr>
        <p:spPr>
          <a:xfrm>
            <a:off x="17964120" y="11734800"/>
            <a:ext cx="0" cy="1418575"/>
          </a:xfrm>
          <a:prstGeom prst="straightConnector1">
            <a:avLst/>
          </a:prstGeom>
          <a:ln w="38100">
            <a:solidFill>
              <a:srgbClr val="686868"/>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8B55AE09-23EE-7720-03FC-B3EDD9F7F570}"/>
              </a:ext>
            </a:extLst>
          </p:cNvPr>
          <p:cNvSpPr txBox="1"/>
          <p:nvPr/>
        </p:nvSpPr>
        <p:spPr>
          <a:xfrm>
            <a:off x="18085596" y="11908418"/>
            <a:ext cx="2887192" cy="1021242"/>
          </a:xfrm>
          <a:prstGeom prst="rect">
            <a:avLst/>
          </a:prstGeom>
          <a:noFill/>
        </p:spPr>
        <p:txBody>
          <a:bodyPr wrap="square" rtlCol="0">
            <a:spAutoFit/>
          </a:bodyPr>
          <a:lstStyle/>
          <a:p>
            <a:pPr algn="l">
              <a:lnSpc>
                <a:spcPts val="3700"/>
              </a:lnSpc>
            </a:pPr>
            <a:r>
              <a:rPr lang="en-US" sz="3000" i="1" dirty="0">
                <a:latin typeface="Calibri" panose="020F0502020204030204" pitchFamily="34" charset="0"/>
                <a:cs typeface="Calibri" panose="020F0502020204030204" pitchFamily="34" charset="0"/>
              </a:rPr>
              <a:t>Beamline of the collider 650</a:t>
            </a:r>
            <a:r>
              <a:rPr lang="en-US" sz="3000" i="1" dirty="0"/>
              <a:t>mm</a:t>
            </a:r>
            <a:endParaRPr lang="en-GB" sz="3000" i="1" dirty="0"/>
          </a:p>
        </p:txBody>
      </p:sp>
    </p:spTree>
    <p:extLst>
      <p:ext uri="{BB962C8B-B14F-4D97-AF65-F5344CB8AC3E}">
        <p14:creationId xmlns:p14="http://schemas.microsoft.com/office/powerpoint/2010/main" val="1906951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8"/>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6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4" grpId="0"/>
      <p:bldP spid="27" grpId="0"/>
      <p:bldP spid="31" grpId="0"/>
      <p:bldP spid="32" grpId="0"/>
      <p:bldP spid="39" grpId="0" animBg="1"/>
      <p:bldP spid="42" grpId="0"/>
      <p:bldP spid="47" grpId="0"/>
      <p:bldP spid="50" grpId="0" animBg="1"/>
      <p:bldP spid="58" grpId="0"/>
      <p:bldP spid="6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91EA8D-A46A-93FC-E56B-E6A5B4C5892A}"/>
              </a:ext>
            </a:extLst>
          </p:cNvPr>
          <p:cNvPicPr>
            <a:picLocks noChangeAspect="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113515" y="4153494"/>
            <a:ext cx="11388696" cy="4630187"/>
          </a:xfrm>
          <a:prstGeom prst="rect">
            <a:avLst/>
          </a:prstGeom>
        </p:spPr>
      </p:pic>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2. Booster support stability – methodology</a:t>
            </a:r>
            <a:endParaRPr lang="en-GB" sz="7200" dirty="0"/>
          </a:p>
        </p:txBody>
      </p:sp>
      <p:sp>
        <p:nvSpPr>
          <p:cNvPr id="35" name="TextBox 34">
            <a:extLst>
              <a:ext uri="{FF2B5EF4-FFF2-40B4-BE49-F238E27FC236}">
                <a16:creationId xmlns:a16="http://schemas.microsoft.com/office/drawing/2014/main" id="{E02586A6-BF24-8CF2-49E1-37E8B0DCF74B}"/>
              </a:ext>
            </a:extLst>
          </p:cNvPr>
          <p:cNvSpPr txBox="1"/>
          <p:nvPr/>
        </p:nvSpPr>
        <p:spPr>
          <a:xfrm>
            <a:off x="11025211" y="2944680"/>
            <a:ext cx="4017011" cy="1010213"/>
          </a:xfrm>
          <a:prstGeom prst="rect">
            <a:avLst/>
          </a:prstGeom>
          <a:noFill/>
        </p:spPr>
        <p:txBody>
          <a:bodyPr wrap="square" rtlCol="0">
            <a:spAutoFit/>
          </a:bodyPr>
          <a:lstStyle/>
          <a:p>
            <a:pPr algn="ctr">
              <a:lnSpc>
                <a:spcPts val="3700"/>
              </a:lnSpc>
            </a:pPr>
            <a:r>
              <a:rPr lang="en-US" sz="3000" dirty="0">
                <a:solidFill>
                  <a:schemeClr val="accent3">
                    <a:lumMod val="50000"/>
                  </a:schemeClr>
                </a:solidFill>
              </a:rPr>
              <a:t>Magnets modeled by beams and point mass</a:t>
            </a:r>
            <a:endParaRPr lang="en-GB" sz="3000" dirty="0">
              <a:solidFill>
                <a:schemeClr val="accent3">
                  <a:lumMod val="50000"/>
                </a:schemeClr>
              </a:solidFill>
            </a:endParaRPr>
          </a:p>
        </p:txBody>
      </p:sp>
      <p:cxnSp>
        <p:nvCxnSpPr>
          <p:cNvPr id="36" name="Straight Arrow Connector 35">
            <a:extLst>
              <a:ext uri="{FF2B5EF4-FFF2-40B4-BE49-F238E27FC236}">
                <a16:creationId xmlns:a16="http://schemas.microsoft.com/office/drawing/2014/main" id="{E440CB2A-B62D-FFDD-28F2-60A6E0E79CFD}"/>
              </a:ext>
            </a:extLst>
          </p:cNvPr>
          <p:cNvCxnSpPr>
            <a:cxnSpLocks/>
            <a:stCxn id="35" idx="2"/>
          </p:cNvCxnSpPr>
          <p:nvPr/>
        </p:nvCxnSpPr>
        <p:spPr>
          <a:xfrm flipH="1">
            <a:off x="12283307" y="3954893"/>
            <a:ext cx="750410" cy="634040"/>
          </a:xfrm>
          <a:prstGeom prst="straightConnector1">
            <a:avLst/>
          </a:prstGeom>
          <a:ln w="28575">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4357D319-A3D4-6069-043F-E61ADAE487C6}"/>
              </a:ext>
            </a:extLst>
          </p:cNvPr>
          <p:cNvCxnSpPr>
            <a:cxnSpLocks/>
            <a:stCxn id="35" idx="2"/>
          </p:cNvCxnSpPr>
          <p:nvPr/>
        </p:nvCxnSpPr>
        <p:spPr>
          <a:xfrm>
            <a:off x="13033717" y="3954893"/>
            <a:ext cx="881132" cy="790306"/>
          </a:xfrm>
          <a:prstGeom prst="straightConnector1">
            <a:avLst/>
          </a:prstGeom>
          <a:ln w="28575">
            <a:solidFill>
              <a:schemeClr val="accent3">
                <a:lumMod val="5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43" name="Picture 42">
            <a:extLst>
              <a:ext uri="{FF2B5EF4-FFF2-40B4-BE49-F238E27FC236}">
                <a16:creationId xmlns:a16="http://schemas.microsoft.com/office/drawing/2014/main" id="{925F845C-90B8-688E-028A-F294DFB217EC}"/>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38200" y="5513926"/>
            <a:ext cx="4237449" cy="2868074"/>
          </a:xfrm>
          <a:prstGeom prst="rect">
            <a:avLst/>
          </a:prstGeom>
        </p:spPr>
      </p:pic>
      <p:sp>
        <p:nvSpPr>
          <p:cNvPr id="44" name="TextBox 43">
            <a:extLst>
              <a:ext uri="{FF2B5EF4-FFF2-40B4-BE49-F238E27FC236}">
                <a16:creationId xmlns:a16="http://schemas.microsoft.com/office/drawing/2014/main" id="{99C62FCF-0B67-190A-6B16-4944B8EB462D}"/>
              </a:ext>
            </a:extLst>
          </p:cNvPr>
          <p:cNvSpPr txBox="1"/>
          <p:nvPr/>
        </p:nvSpPr>
        <p:spPr>
          <a:xfrm>
            <a:off x="833452" y="4959119"/>
            <a:ext cx="4237449" cy="535724"/>
          </a:xfrm>
          <a:prstGeom prst="rect">
            <a:avLst/>
          </a:prstGeom>
          <a:noFill/>
        </p:spPr>
        <p:txBody>
          <a:bodyPr wrap="square" rtlCol="0">
            <a:spAutoFit/>
          </a:bodyPr>
          <a:lstStyle/>
          <a:p>
            <a:pPr algn="ctr">
              <a:lnSpc>
                <a:spcPts val="3700"/>
              </a:lnSpc>
            </a:pPr>
            <a:r>
              <a:rPr lang="en-US" sz="3000" dirty="0">
                <a:solidFill>
                  <a:srgbClr val="396AC0"/>
                </a:solidFill>
              </a:rPr>
              <a:t>PSD of the ground</a:t>
            </a:r>
            <a:endParaRPr lang="en-GB" sz="3000" i="1" dirty="0">
              <a:solidFill>
                <a:srgbClr val="396AC0"/>
              </a:solidFill>
            </a:endParaRPr>
          </a:p>
        </p:txBody>
      </p:sp>
      <p:pic>
        <p:nvPicPr>
          <p:cNvPr id="55" name="Picture 54">
            <a:extLst>
              <a:ext uri="{FF2B5EF4-FFF2-40B4-BE49-F238E27FC236}">
                <a16:creationId xmlns:a16="http://schemas.microsoft.com/office/drawing/2014/main" id="{3507F435-FB13-D09C-2CF0-90FE2D2F5F90}"/>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8791649" y="5471353"/>
            <a:ext cx="4237449" cy="2910647"/>
          </a:xfrm>
          <a:prstGeom prst="rect">
            <a:avLst/>
          </a:prstGeom>
        </p:spPr>
      </p:pic>
      <p:sp>
        <p:nvSpPr>
          <p:cNvPr id="56" name="TextBox 55">
            <a:extLst>
              <a:ext uri="{FF2B5EF4-FFF2-40B4-BE49-F238E27FC236}">
                <a16:creationId xmlns:a16="http://schemas.microsoft.com/office/drawing/2014/main" id="{C1A76F67-0815-9D84-3F64-3E859847BB69}"/>
              </a:ext>
            </a:extLst>
          </p:cNvPr>
          <p:cNvSpPr txBox="1"/>
          <p:nvPr/>
        </p:nvSpPr>
        <p:spPr>
          <a:xfrm>
            <a:off x="18108967" y="4907566"/>
            <a:ext cx="5715000" cy="535724"/>
          </a:xfrm>
          <a:prstGeom prst="rect">
            <a:avLst/>
          </a:prstGeom>
          <a:noFill/>
        </p:spPr>
        <p:txBody>
          <a:bodyPr wrap="square" rtlCol="0">
            <a:spAutoFit/>
          </a:bodyPr>
          <a:lstStyle/>
          <a:p>
            <a:pPr algn="ctr">
              <a:lnSpc>
                <a:spcPts val="3700"/>
              </a:lnSpc>
            </a:pPr>
            <a:r>
              <a:rPr lang="en-US" sz="3000" dirty="0">
                <a:solidFill>
                  <a:srgbClr val="686868"/>
                </a:solidFill>
              </a:rPr>
              <a:t>PSD at the level of the beamline</a:t>
            </a:r>
            <a:endParaRPr lang="en-GB" sz="3000" i="1" dirty="0">
              <a:solidFill>
                <a:srgbClr val="686868"/>
              </a:solidFill>
            </a:endParaRPr>
          </a:p>
        </p:txBody>
      </p:sp>
      <p:cxnSp>
        <p:nvCxnSpPr>
          <p:cNvPr id="60" name="Straight Arrow Connector 59">
            <a:extLst>
              <a:ext uri="{FF2B5EF4-FFF2-40B4-BE49-F238E27FC236}">
                <a16:creationId xmlns:a16="http://schemas.microsoft.com/office/drawing/2014/main" id="{D53FF216-E643-E98E-E583-F805D3A6B9BE}"/>
              </a:ext>
            </a:extLst>
          </p:cNvPr>
          <p:cNvCxnSpPr>
            <a:cxnSpLocks/>
            <a:endCxn id="56" idx="1"/>
          </p:cNvCxnSpPr>
          <p:nvPr/>
        </p:nvCxnSpPr>
        <p:spPr>
          <a:xfrm flipV="1">
            <a:off x="13563600" y="5175428"/>
            <a:ext cx="4545367" cy="62641"/>
          </a:xfrm>
          <a:prstGeom prst="straightConnector1">
            <a:avLst/>
          </a:prstGeom>
          <a:ln w="28575">
            <a:solidFill>
              <a:srgbClr val="686868"/>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729ED7B8-BD26-55EF-3D7B-834BD463B72A}"/>
              </a:ext>
            </a:extLst>
          </p:cNvPr>
          <p:cNvSpPr txBox="1"/>
          <p:nvPr/>
        </p:nvSpPr>
        <p:spPr>
          <a:xfrm>
            <a:off x="6553200" y="2362200"/>
            <a:ext cx="3882695" cy="1959191"/>
          </a:xfrm>
          <a:prstGeom prst="rect">
            <a:avLst/>
          </a:prstGeom>
          <a:noFill/>
        </p:spPr>
        <p:txBody>
          <a:bodyPr wrap="square" rtlCol="0">
            <a:spAutoFit/>
          </a:bodyPr>
          <a:lstStyle/>
          <a:p>
            <a:pPr algn="r">
              <a:lnSpc>
                <a:spcPts val="3700"/>
              </a:lnSpc>
            </a:pPr>
            <a:r>
              <a:rPr lang="en-US" sz="3000" i="1" dirty="0">
                <a:solidFill>
                  <a:schemeClr val="accent3">
                    <a:lumMod val="50000"/>
                  </a:schemeClr>
                </a:solidFill>
              </a:rPr>
              <a:t>Quadrupole:</a:t>
            </a:r>
          </a:p>
          <a:p>
            <a:pPr algn="r">
              <a:lnSpc>
                <a:spcPts val="3700"/>
              </a:lnSpc>
            </a:pPr>
            <a:r>
              <a:rPr lang="en-GB" sz="2600" i="1" dirty="0">
                <a:solidFill>
                  <a:schemeClr val="accent3">
                    <a:lumMod val="50000"/>
                  </a:schemeClr>
                </a:solidFill>
              </a:rPr>
              <a:t>Mass = 2000kg</a:t>
            </a:r>
          </a:p>
          <a:p>
            <a:pPr algn="r">
              <a:lnSpc>
                <a:spcPts val="3700"/>
              </a:lnSpc>
            </a:pPr>
            <a:r>
              <a:rPr lang="en-GB" sz="2600" i="1" dirty="0">
                <a:solidFill>
                  <a:schemeClr val="accent3">
                    <a:lumMod val="50000"/>
                  </a:schemeClr>
                </a:solidFill>
              </a:rPr>
              <a:t>Envelop = 500x500mm</a:t>
            </a:r>
          </a:p>
          <a:p>
            <a:pPr algn="r">
              <a:lnSpc>
                <a:spcPts val="3700"/>
              </a:lnSpc>
            </a:pPr>
            <a:r>
              <a:rPr lang="en-GB" sz="2600" i="1" dirty="0">
                <a:solidFill>
                  <a:schemeClr val="accent3">
                    <a:lumMod val="50000"/>
                  </a:schemeClr>
                </a:solidFill>
              </a:rPr>
              <a:t>Length = 1500mm</a:t>
            </a:r>
          </a:p>
        </p:txBody>
      </p:sp>
      <p:sp>
        <p:nvSpPr>
          <p:cNvPr id="23" name="TextBox 22">
            <a:extLst>
              <a:ext uri="{FF2B5EF4-FFF2-40B4-BE49-F238E27FC236}">
                <a16:creationId xmlns:a16="http://schemas.microsoft.com/office/drawing/2014/main" id="{2F33DDE3-F4F2-BED5-EDF5-DC0F9707FC20}"/>
              </a:ext>
            </a:extLst>
          </p:cNvPr>
          <p:cNvSpPr txBox="1"/>
          <p:nvPr/>
        </p:nvSpPr>
        <p:spPr>
          <a:xfrm>
            <a:off x="4246253" y="4223938"/>
            <a:ext cx="3276600" cy="998607"/>
          </a:xfrm>
          <a:prstGeom prst="rect">
            <a:avLst/>
          </a:prstGeom>
          <a:noFill/>
        </p:spPr>
        <p:txBody>
          <a:bodyPr wrap="square" rtlCol="0">
            <a:spAutoFit/>
          </a:bodyPr>
          <a:lstStyle/>
          <a:p>
            <a:pPr algn="r">
              <a:lnSpc>
                <a:spcPts val="3700"/>
              </a:lnSpc>
            </a:pPr>
            <a:r>
              <a:rPr lang="en-US" sz="3000" i="1" dirty="0">
                <a:solidFill>
                  <a:schemeClr val="accent3">
                    <a:lumMod val="50000"/>
                  </a:schemeClr>
                </a:solidFill>
              </a:rPr>
              <a:t>½ Dipoles</a:t>
            </a:r>
          </a:p>
          <a:p>
            <a:pPr algn="r">
              <a:lnSpc>
                <a:spcPts val="3700"/>
              </a:lnSpc>
            </a:pPr>
            <a:r>
              <a:rPr lang="en-GB" sz="2600" i="1" dirty="0">
                <a:solidFill>
                  <a:schemeClr val="accent3">
                    <a:lumMod val="50000"/>
                  </a:schemeClr>
                </a:solidFill>
              </a:rPr>
              <a:t>Mass = 500kg</a:t>
            </a:r>
          </a:p>
        </p:txBody>
      </p:sp>
      <p:sp>
        <p:nvSpPr>
          <p:cNvPr id="24" name="TextBox 23">
            <a:extLst>
              <a:ext uri="{FF2B5EF4-FFF2-40B4-BE49-F238E27FC236}">
                <a16:creationId xmlns:a16="http://schemas.microsoft.com/office/drawing/2014/main" id="{E982BE94-74F9-FADB-C6D2-FBA3BD04B560}"/>
              </a:ext>
            </a:extLst>
          </p:cNvPr>
          <p:cNvSpPr txBox="1"/>
          <p:nvPr/>
        </p:nvSpPr>
        <p:spPr>
          <a:xfrm>
            <a:off x="10875779" y="8541966"/>
            <a:ext cx="4793488" cy="1010213"/>
          </a:xfrm>
          <a:prstGeom prst="rect">
            <a:avLst/>
          </a:prstGeom>
          <a:noFill/>
        </p:spPr>
        <p:txBody>
          <a:bodyPr wrap="square" rtlCol="0">
            <a:spAutoFit/>
          </a:bodyPr>
          <a:lstStyle/>
          <a:p>
            <a:pPr algn="ctr">
              <a:lnSpc>
                <a:spcPts val="3700"/>
              </a:lnSpc>
            </a:pPr>
            <a:r>
              <a:rPr lang="en-US" sz="3000" dirty="0">
                <a:solidFill>
                  <a:srgbClr val="0000FF"/>
                </a:solidFill>
              </a:rPr>
              <a:t>Contacts between magnets and the girder </a:t>
            </a:r>
            <a:r>
              <a:rPr lang="en-US" sz="3000" dirty="0">
                <a:solidFill>
                  <a:srgbClr val="0000FF"/>
                </a:solidFill>
                <a:sym typeface="Wingdings" panose="05000000000000000000" pitchFamily="2" charset="2"/>
              </a:rPr>
              <a:t> Fixed</a:t>
            </a:r>
            <a:endParaRPr lang="en-GB" sz="3000" dirty="0">
              <a:solidFill>
                <a:srgbClr val="0000FF"/>
              </a:solidFill>
            </a:endParaRPr>
          </a:p>
        </p:txBody>
      </p:sp>
      <p:sp>
        <p:nvSpPr>
          <p:cNvPr id="27" name="Rectangle 26">
            <a:extLst>
              <a:ext uri="{FF2B5EF4-FFF2-40B4-BE49-F238E27FC236}">
                <a16:creationId xmlns:a16="http://schemas.microsoft.com/office/drawing/2014/main" id="{23916799-7E33-4133-0211-6506AD02B51A}"/>
              </a:ext>
            </a:extLst>
          </p:cNvPr>
          <p:cNvSpPr/>
          <p:nvPr/>
        </p:nvSpPr>
        <p:spPr>
          <a:xfrm>
            <a:off x="11596174" y="5560910"/>
            <a:ext cx="458547" cy="254526"/>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D4429571-43AB-E6C3-2FAF-D5FF028E2D1F}"/>
              </a:ext>
            </a:extLst>
          </p:cNvPr>
          <p:cNvSpPr/>
          <p:nvPr/>
        </p:nvSpPr>
        <p:spPr>
          <a:xfrm>
            <a:off x="12679317" y="5475759"/>
            <a:ext cx="458547" cy="254526"/>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04BAA85C-A4BE-3534-F6C0-69CFFE1B9B3A}"/>
              </a:ext>
            </a:extLst>
          </p:cNvPr>
          <p:cNvSpPr/>
          <p:nvPr/>
        </p:nvSpPr>
        <p:spPr>
          <a:xfrm>
            <a:off x="14311847" y="5106172"/>
            <a:ext cx="272803" cy="349501"/>
          </a:xfrm>
          <a:prstGeom prst="rect">
            <a:avLst/>
          </a:prstGeom>
          <a:solidFill>
            <a:srgbClr val="0000FF"/>
          </a:solidFill>
          <a:ln w="28575">
            <a:solidFill>
              <a:srgbClr val="0066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TextBox 39">
            <a:extLst>
              <a:ext uri="{FF2B5EF4-FFF2-40B4-BE49-F238E27FC236}">
                <a16:creationId xmlns:a16="http://schemas.microsoft.com/office/drawing/2014/main" id="{96E1981E-4155-E494-86A1-18CA97DAF935}"/>
              </a:ext>
            </a:extLst>
          </p:cNvPr>
          <p:cNvSpPr txBox="1"/>
          <p:nvPr/>
        </p:nvSpPr>
        <p:spPr>
          <a:xfrm>
            <a:off x="834731" y="9518862"/>
            <a:ext cx="9189441" cy="2939266"/>
          </a:xfrm>
          <a:prstGeom prst="rect">
            <a:avLst/>
          </a:prstGeom>
          <a:noFill/>
        </p:spPr>
        <p:txBody>
          <a:bodyPr wrap="square" rtlCol="0">
            <a:spAutoFit/>
          </a:bodyPr>
          <a:lstStyle/>
          <a:p>
            <a:pPr algn="l">
              <a:lnSpc>
                <a:spcPts val="3700"/>
              </a:lnSpc>
            </a:pPr>
            <a:r>
              <a:rPr lang="en-US" sz="3000" b="1" u="sng" dirty="0"/>
              <a:t>Assumptions:</a:t>
            </a:r>
          </a:p>
          <a:p>
            <a:pPr>
              <a:lnSpc>
                <a:spcPts val="3700"/>
              </a:lnSpc>
            </a:pPr>
            <a:r>
              <a:rPr lang="en-US" sz="3200" i="1" dirty="0">
                <a:solidFill>
                  <a:schemeClr val="accent3">
                    <a:lumMod val="50000"/>
                  </a:schemeClr>
                </a:solidFill>
                <a:sym typeface="Wingdings" panose="05000000000000000000" pitchFamily="2" charset="2"/>
              </a:rPr>
              <a:t> </a:t>
            </a:r>
            <a:r>
              <a:rPr lang="en-US" sz="3200" i="1" dirty="0">
                <a:solidFill>
                  <a:schemeClr val="accent3">
                    <a:lumMod val="50000"/>
                  </a:schemeClr>
                </a:solidFill>
              </a:rPr>
              <a:t>Beams model magnets</a:t>
            </a:r>
          </a:p>
          <a:p>
            <a:pPr>
              <a:lnSpc>
                <a:spcPts val="3700"/>
              </a:lnSpc>
            </a:pPr>
            <a:r>
              <a:rPr lang="en-US" sz="3200" i="1" dirty="0">
                <a:solidFill>
                  <a:srgbClr val="0000FF"/>
                </a:solidFill>
                <a:sym typeface="Wingdings" panose="05000000000000000000" pitchFamily="2" charset="2"/>
              </a:rPr>
              <a:t> </a:t>
            </a:r>
            <a:r>
              <a:rPr lang="en-US" sz="3200" i="1" dirty="0">
                <a:solidFill>
                  <a:srgbClr val="0000FF"/>
                </a:solidFill>
              </a:rPr>
              <a:t>Connection between girder and magnets</a:t>
            </a:r>
          </a:p>
          <a:p>
            <a:pPr>
              <a:lnSpc>
                <a:spcPts val="3700"/>
              </a:lnSpc>
            </a:pPr>
            <a:r>
              <a:rPr lang="en-US" sz="3200" i="1" dirty="0">
                <a:sym typeface="Wingdings" panose="05000000000000000000" pitchFamily="2" charset="2"/>
              </a:rPr>
              <a:t> </a:t>
            </a:r>
            <a:r>
              <a:rPr lang="en-US" sz="3200" i="1" dirty="0"/>
              <a:t>Damping of material = 1%</a:t>
            </a:r>
          </a:p>
          <a:p>
            <a:pPr>
              <a:lnSpc>
                <a:spcPts val="3700"/>
              </a:lnSpc>
            </a:pPr>
            <a:r>
              <a:rPr lang="en-US" sz="3200" i="1" dirty="0">
                <a:solidFill>
                  <a:srgbClr val="396AC0"/>
                </a:solidFill>
                <a:sym typeface="Wingdings" panose="05000000000000000000" pitchFamily="2" charset="2"/>
              </a:rPr>
              <a:t> </a:t>
            </a:r>
            <a:r>
              <a:rPr lang="en-US" sz="3200" i="1" dirty="0">
                <a:solidFill>
                  <a:srgbClr val="396AC0"/>
                </a:solidFill>
              </a:rPr>
              <a:t>PSD input = envelop of measurement graphs</a:t>
            </a:r>
          </a:p>
          <a:p>
            <a:pPr>
              <a:lnSpc>
                <a:spcPts val="3700"/>
              </a:lnSpc>
            </a:pPr>
            <a:r>
              <a:rPr lang="en-US" sz="3200" i="1" dirty="0">
                <a:solidFill>
                  <a:srgbClr val="396AC0"/>
                </a:solidFill>
              </a:rPr>
              <a:t>(LHC tunnel measurements)</a:t>
            </a:r>
          </a:p>
        </p:txBody>
      </p:sp>
      <p:cxnSp>
        <p:nvCxnSpPr>
          <p:cNvPr id="41" name="Straight Arrow Connector 40">
            <a:extLst>
              <a:ext uri="{FF2B5EF4-FFF2-40B4-BE49-F238E27FC236}">
                <a16:creationId xmlns:a16="http://schemas.microsoft.com/office/drawing/2014/main" id="{5CFF1CC3-7BE2-B049-A67B-EDBA21CD02C5}"/>
              </a:ext>
            </a:extLst>
          </p:cNvPr>
          <p:cNvCxnSpPr>
            <a:cxnSpLocks/>
          </p:cNvCxnSpPr>
          <p:nvPr/>
        </p:nvCxnSpPr>
        <p:spPr>
          <a:xfrm flipH="1" flipV="1">
            <a:off x="13116050" y="5781559"/>
            <a:ext cx="138683" cy="275963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5830391B-7A9F-DA4D-7CFB-427A5F0A78BB}"/>
              </a:ext>
            </a:extLst>
          </p:cNvPr>
          <p:cNvCxnSpPr>
            <a:cxnSpLocks/>
            <a:stCxn id="24" idx="0"/>
          </p:cNvCxnSpPr>
          <p:nvPr/>
        </p:nvCxnSpPr>
        <p:spPr>
          <a:xfrm flipV="1">
            <a:off x="13272523" y="5513697"/>
            <a:ext cx="1236402" cy="3028269"/>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6F8C9F64-DF23-8221-DA76-C966CD05675B}"/>
              </a:ext>
            </a:extLst>
          </p:cNvPr>
          <p:cNvCxnSpPr>
            <a:stCxn id="43" idx="3"/>
          </p:cNvCxnSpPr>
          <p:nvPr/>
        </p:nvCxnSpPr>
        <p:spPr>
          <a:xfrm>
            <a:off x="5075649" y="6947963"/>
            <a:ext cx="3154917" cy="1697367"/>
          </a:xfrm>
          <a:prstGeom prst="straightConnector1">
            <a:avLst/>
          </a:prstGeom>
          <a:ln w="28575">
            <a:solidFill>
              <a:srgbClr val="396AC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70FBBF51-85B8-018D-1983-5D31CD509FC1}"/>
              </a:ext>
            </a:extLst>
          </p:cNvPr>
          <p:cNvCxnSpPr>
            <a:cxnSpLocks/>
            <a:stCxn id="43" idx="3"/>
          </p:cNvCxnSpPr>
          <p:nvPr/>
        </p:nvCxnSpPr>
        <p:spPr>
          <a:xfrm flipV="1">
            <a:off x="5075649" y="5475759"/>
            <a:ext cx="1073035" cy="1472204"/>
          </a:xfrm>
          <a:prstGeom prst="straightConnector1">
            <a:avLst/>
          </a:prstGeom>
          <a:ln w="28575">
            <a:solidFill>
              <a:srgbClr val="396AC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Straight Arrow Connector 69">
            <a:extLst>
              <a:ext uri="{FF2B5EF4-FFF2-40B4-BE49-F238E27FC236}">
                <a16:creationId xmlns:a16="http://schemas.microsoft.com/office/drawing/2014/main" id="{880907D6-4308-BC8D-FF2F-F93295E15682}"/>
              </a:ext>
            </a:extLst>
          </p:cNvPr>
          <p:cNvCxnSpPr>
            <a:cxnSpLocks/>
            <a:stCxn id="24" idx="0"/>
          </p:cNvCxnSpPr>
          <p:nvPr/>
        </p:nvCxnSpPr>
        <p:spPr>
          <a:xfrm flipH="1" flipV="1">
            <a:off x="11887200" y="5866710"/>
            <a:ext cx="1385323" cy="267525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9C97C3C6-30AC-C742-4F9D-E15640556B60}"/>
              </a:ext>
            </a:extLst>
          </p:cNvPr>
          <p:cNvSpPr txBox="1"/>
          <p:nvPr/>
        </p:nvSpPr>
        <p:spPr>
          <a:xfrm>
            <a:off x="18078742" y="9116764"/>
            <a:ext cx="6138901" cy="535724"/>
          </a:xfrm>
          <a:prstGeom prst="rect">
            <a:avLst/>
          </a:prstGeom>
          <a:noFill/>
        </p:spPr>
        <p:txBody>
          <a:bodyPr wrap="square" rtlCol="0">
            <a:spAutoFit/>
          </a:bodyPr>
          <a:lstStyle/>
          <a:p>
            <a:pPr algn="ctr">
              <a:lnSpc>
                <a:spcPts val="3700"/>
              </a:lnSpc>
            </a:pPr>
            <a:r>
              <a:rPr lang="en-US" sz="3000" dirty="0"/>
              <a:t>RMS of the ground and the beam</a:t>
            </a:r>
            <a:endParaRPr lang="en-GB" sz="3000" i="1" dirty="0"/>
          </a:p>
        </p:txBody>
      </p:sp>
      <p:sp>
        <p:nvSpPr>
          <p:cNvPr id="85" name="Arrow: Up 84">
            <a:extLst>
              <a:ext uri="{FF2B5EF4-FFF2-40B4-BE49-F238E27FC236}">
                <a16:creationId xmlns:a16="http://schemas.microsoft.com/office/drawing/2014/main" id="{517C6971-B21E-D610-B8DF-1D89AF28EAE9}"/>
              </a:ext>
            </a:extLst>
          </p:cNvPr>
          <p:cNvSpPr/>
          <p:nvPr/>
        </p:nvSpPr>
        <p:spPr>
          <a:xfrm rot="10800000">
            <a:off x="20767193" y="8515819"/>
            <a:ext cx="762000" cy="535724"/>
          </a:xfrm>
          <a:prstGeom prst="upArrow">
            <a:avLst/>
          </a:prstGeom>
          <a:solidFill>
            <a:schemeClr val="tx1"/>
          </a:solidFill>
          <a:ln>
            <a:solidFill>
              <a:srgbClr val="0000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88" name="Picture 87">
            <a:extLst>
              <a:ext uri="{FF2B5EF4-FFF2-40B4-BE49-F238E27FC236}">
                <a16:creationId xmlns:a16="http://schemas.microsoft.com/office/drawing/2014/main" id="{F4C05767-41C6-6A73-D72F-5CF5F1CF5A5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108967" y="9717708"/>
            <a:ext cx="5721779" cy="3378358"/>
          </a:xfrm>
          <a:prstGeom prst="rect">
            <a:avLst/>
          </a:prstGeom>
        </p:spPr>
      </p:pic>
      <p:pic>
        <p:nvPicPr>
          <p:cNvPr id="92" name="Picture 91">
            <a:extLst>
              <a:ext uri="{FF2B5EF4-FFF2-40B4-BE49-F238E27FC236}">
                <a16:creationId xmlns:a16="http://schemas.microsoft.com/office/drawing/2014/main" id="{2B0853FE-A8FC-7DFC-35CD-7251C8BAC1B8}"/>
              </a:ext>
            </a:extLst>
          </p:cNvPr>
          <p:cNvPicPr>
            <a:picLocks noChangeAspect="1"/>
          </p:cNvPicPr>
          <p:nvPr/>
        </p:nvPicPr>
        <p:blipFill>
          <a:blip r:embed="rId6"/>
          <a:stretch>
            <a:fillRect/>
          </a:stretch>
        </p:blipFill>
        <p:spPr>
          <a:xfrm>
            <a:off x="9047101" y="5186340"/>
            <a:ext cx="585266" cy="570025"/>
          </a:xfrm>
          <a:prstGeom prst="rect">
            <a:avLst/>
          </a:prstGeom>
        </p:spPr>
      </p:pic>
      <p:pic>
        <p:nvPicPr>
          <p:cNvPr id="93" name="Picture 92">
            <a:extLst>
              <a:ext uri="{FF2B5EF4-FFF2-40B4-BE49-F238E27FC236}">
                <a16:creationId xmlns:a16="http://schemas.microsoft.com/office/drawing/2014/main" id="{A0ECDC29-6E99-1ED1-1E27-51BA8E9CC0DE}"/>
              </a:ext>
            </a:extLst>
          </p:cNvPr>
          <p:cNvPicPr>
            <a:picLocks noChangeAspect="1"/>
          </p:cNvPicPr>
          <p:nvPr/>
        </p:nvPicPr>
        <p:blipFill>
          <a:blip r:embed="rId6"/>
          <a:stretch>
            <a:fillRect/>
          </a:stretch>
        </p:blipFill>
        <p:spPr>
          <a:xfrm>
            <a:off x="16632065" y="4281927"/>
            <a:ext cx="585266" cy="570025"/>
          </a:xfrm>
          <a:prstGeom prst="rect">
            <a:avLst/>
          </a:prstGeom>
        </p:spPr>
      </p:pic>
      <p:sp>
        <p:nvSpPr>
          <p:cNvPr id="96" name="TextBox 95">
            <a:extLst>
              <a:ext uri="{FF2B5EF4-FFF2-40B4-BE49-F238E27FC236}">
                <a16:creationId xmlns:a16="http://schemas.microsoft.com/office/drawing/2014/main" id="{2AE4C9A2-BBA6-551F-0EC7-95E53762EAF0}"/>
              </a:ext>
            </a:extLst>
          </p:cNvPr>
          <p:cNvSpPr txBox="1"/>
          <p:nvPr/>
        </p:nvSpPr>
        <p:spPr>
          <a:xfrm>
            <a:off x="15925800" y="2286000"/>
            <a:ext cx="3276600" cy="1947584"/>
          </a:xfrm>
          <a:prstGeom prst="rect">
            <a:avLst/>
          </a:prstGeom>
          <a:noFill/>
        </p:spPr>
        <p:txBody>
          <a:bodyPr wrap="square" rtlCol="0">
            <a:spAutoFit/>
          </a:bodyPr>
          <a:lstStyle/>
          <a:p>
            <a:pPr>
              <a:lnSpc>
                <a:spcPts val="3700"/>
              </a:lnSpc>
            </a:pPr>
            <a:r>
              <a:rPr lang="en-US" sz="3000" i="1" dirty="0" err="1">
                <a:solidFill>
                  <a:schemeClr val="accent3">
                    <a:lumMod val="50000"/>
                  </a:schemeClr>
                </a:solidFill>
              </a:rPr>
              <a:t>Sextupole</a:t>
            </a:r>
            <a:endParaRPr lang="en-US" sz="3000" i="1" dirty="0">
              <a:solidFill>
                <a:schemeClr val="accent3">
                  <a:lumMod val="50000"/>
                </a:schemeClr>
              </a:solidFill>
            </a:endParaRPr>
          </a:p>
          <a:p>
            <a:pPr>
              <a:lnSpc>
                <a:spcPts val="3700"/>
              </a:lnSpc>
            </a:pPr>
            <a:r>
              <a:rPr lang="en-GB" sz="2600" i="1" dirty="0">
                <a:solidFill>
                  <a:schemeClr val="accent3">
                    <a:lumMod val="50000"/>
                  </a:schemeClr>
                </a:solidFill>
              </a:rPr>
              <a:t>Mass = 200kg</a:t>
            </a:r>
          </a:p>
          <a:p>
            <a:pPr>
              <a:lnSpc>
                <a:spcPts val="3700"/>
              </a:lnSpc>
            </a:pPr>
            <a:r>
              <a:rPr lang="en-GB" sz="2600" i="1" dirty="0">
                <a:solidFill>
                  <a:schemeClr val="accent3">
                    <a:lumMod val="50000"/>
                  </a:schemeClr>
                </a:solidFill>
              </a:rPr>
              <a:t>Envelop = Ø300mm</a:t>
            </a:r>
          </a:p>
          <a:p>
            <a:pPr>
              <a:lnSpc>
                <a:spcPts val="3700"/>
              </a:lnSpc>
            </a:pPr>
            <a:r>
              <a:rPr lang="en-GB" sz="2600" i="1" dirty="0">
                <a:solidFill>
                  <a:schemeClr val="accent3">
                    <a:lumMod val="50000"/>
                  </a:schemeClr>
                </a:solidFill>
              </a:rPr>
              <a:t>Length = 500mm</a:t>
            </a:r>
          </a:p>
        </p:txBody>
      </p:sp>
    </p:spTree>
    <p:extLst>
      <p:ext uri="{BB962C8B-B14F-4D97-AF65-F5344CB8AC3E}">
        <p14:creationId xmlns:p14="http://schemas.microsoft.com/office/powerpoint/2010/main" val="369874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6" grpId="0"/>
      <p:bldP spid="83" grpId="0"/>
      <p:bldP spid="8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Straight Connector 12">
            <a:extLst>
              <a:ext uri="{FF2B5EF4-FFF2-40B4-BE49-F238E27FC236}">
                <a16:creationId xmlns:a16="http://schemas.microsoft.com/office/drawing/2014/main" id="{2CC88FD4-0A1C-5C90-7D3A-B7384524AD32}"/>
              </a:ext>
            </a:extLst>
          </p:cNvPr>
          <p:cNvCxnSpPr/>
          <p:nvPr/>
        </p:nvCxnSpPr>
        <p:spPr>
          <a:xfrm>
            <a:off x="20097750" y="9336445"/>
            <a:ext cx="3276600"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406E1C2-19C6-A411-21D1-657ABB5AB0E0}"/>
              </a:ext>
            </a:extLst>
          </p:cNvPr>
          <p:cNvCxnSpPr/>
          <p:nvPr/>
        </p:nvCxnSpPr>
        <p:spPr>
          <a:xfrm>
            <a:off x="13563600" y="8622539"/>
            <a:ext cx="3276600"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F8C974B-0C9A-6BB5-B8E7-A5607AEDADD8}"/>
              </a:ext>
            </a:extLst>
          </p:cNvPr>
          <p:cNvCxnSpPr/>
          <p:nvPr/>
        </p:nvCxnSpPr>
        <p:spPr>
          <a:xfrm>
            <a:off x="16821150" y="8955445"/>
            <a:ext cx="3276600"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2. Booster support stability – results</a:t>
            </a:r>
            <a:endParaRPr lang="en-GB" sz="7200" dirty="0"/>
          </a:p>
        </p:txBody>
      </p:sp>
      <p:cxnSp>
        <p:nvCxnSpPr>
          <p:cNvPr id="12" name="Straight Connector 11">
            <a:extLst>
              <a:ext uri="{FF2B5EF4-FFF2-40B4-BE49-F238E27FC236}">
                <a16:creationId xmlns:a16="http://schemas.microsoft.com/office/drawing/2014/main" id="{F71D9984-570D-8B9E-6F53-049CA7086466}"/>
              </a:ext>
            </a:extLst>
          </p:cNvPr>
          <p:cNvCxnSpPr/>
          <p:nvPr/>
        </p:nvCxnSpPr>
        <p:spPr>
          <a:xfrm>
            <a:off x="20078700" y="3621362"/>
            <a:ext cx="3276600"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678E87F9-3AA8-009A-3CC4-F04FFF4035B2}"/>
              </a:ext>
            </a:extLst>
          </p:cNvPr>
          <p:cNvCxnSpPr/>
          <p:nvPr/>
        </p:nvCxnSpPr>
        <p:spPr>
          <a:xfrm>
            <a:off x="13544550" y="2907456"/>
            <a:ext cx="3276600"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2D679B6-C109-E782-F4F2-5210B86D202A}"/>
              </a:ext>
            </a:extLst>
          </p:cNvPr>
          <p:cNvCxnSpPr/>
          <p:nvPr/>
        </p:nvCxnSpPr>
        <p:spPr>
          <a:xfrm>
            <a:off x="16802100" y="3240362"/>
            <a:ext cx="3276600"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21531565-04CF-BF40-4BB4-30ABCF61867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5513" y="2239108"/>
            <a:ext cx="11924810" cy="5572227"/>
          </a:xfrm>
          <a:prstGeom prst="rect">
            <a:avLst/>
          </a:prstGeom>
        </p:spPr>
      </p:pic>
      <p:pic>
        <p:nvPicPr>
          <p:cNvPr id="18" name="Picture 17">
            <a:extLst>
              <a:ext uri="{FF2B5EF4-FFF2-40B4-BE49-F238E27FC236}">
                <a16:creationId xmlns:a16="http://schemas.microsoft.com/office/drawing/2014/main" id="{7CB122AA-D0EE-4970-5D95-4C64181D6A8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53503" y="2292802"/>
            <a:ext cx="11552921" cy="5547841"/>
          </a:xfrm>
          <a:prstGeom prst="rect">
            <a:avLst/>
          </a:prstGeom>
        </p:spPr>
      </p:pic>
      <p:pic>
        <p:nvPicPr>
          <p:cNvPr id="20" name="Picture 19">
            <a:extLst>
              <a:ext uri="{FF2B5EF4-FFF2-40B4-BE49-F238E27FC236}">
                <a16:creationId xmlns:a16="http://schemas.microsoft.com/office/drawing/2014/main" id="{9AAAD957-AF1E-DAF4-7AAF-37C069A5D06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2198600" y="8001000"/>
            <a:ext cx="11552921" cy="5547841"/>
          </a:xfrm>
          <a:prstGeom prst="rect">
            <a:avLst/>
          </a:prstGeom>
        </p:spPr>
      </p:pic>
      <p:pic>
        <p:nvPicPr>
          <p:cNvPr id="22" name="Picture 21">
            <a:extLst>
              <a:ext uri="{FF2B5EF4-FFF2-40B4-BE49-F238E27FC236}">
                <a16:creationId xmlns:a16="http://schemas.microsoft.com/office/drawing/2014/main" id="{456FD3E9-C13D-6B10-EA44-54009934DF6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85513" y="7971692"/>
            <a:ext cx="11924810" cy="5547841"/>
          </a:xfrm>
          <a:prstGeom prst="rect">
            <a:avLst/>
          </a:prstGeom>
        </p:spPr>
      </p:pic>
    </p:spTree>
    <p:extLst>
      <p:ext uri="{BB962C8B-B14F-4D97-AF65-F5344CB8AC3E}">
        <p14:creationId xmlns:p14="http://schemas.microsoft.com/office/powerpoint/2010/main" val="3126768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7CBD2A4-38F0-4908-61D3-5F06F9D066DD}"/>
              </a:ext>
            </a:extLst>
          </p:cNvPr>
          <p:cNvSpPr>
            <a:spLocks noGrp="1"/>
          </p:cNvSpPr>
          <p:nvPr>
            <p:ph type="title"/>
          </p:nvPr>
        </p:nvSpPr>
        <p:spPr>
          <a:xfrm>
            <a:off x="1180800" y="1159800"/>
            <a:ext cx="22035600" cy="1050000"/>
          </a:xfrm>
        </p:spPr>
        <p:txBody>
          <a:bodyPr/>
          <a:lstStyle/>
          <a:p>
            <a:r>
              <a:rPr lang="en-US" sz="7200" dirty="0"/>
              <a:t>3. Conclusions</a:t>
            </a:r>
            <a:endParaRPr lang="en-GB" sz="7200" dirty="0"/>
          </a:p>
        </p:txBody>
      </p:sp>
      <p:sp>
        <p:nvSpPr>
          <p:cNvPr id="2" name="TextBox 1">
            <a:extLst>
              <a:ext uri="{FF2B5EF4-FFF2-40B4-BE49-F238E27FC236}">
                <a16:creationId xmlns:a16="http://schemas.microsoft.com/office/drawing/2014/main" id="{7EF58125-D089-CA23-CB74-BE0D7E0E84F4}"/>
              </a:ext>
            </a:extLst>
          </p:cNvPr>
          <p:cNvSpPr txBox="1"/>
          <p:nvPr/>
        </p:nvSpPr>
        <p:spPr>
          <a:xfrm>
            <a:off x="1180800" y="2869223"/>
            <a:ext cx="22035600" cy="9500037"/>
          </a:xfrm>
          <a:prstGeom prst="rect">
            <a:avLst/>
          </a:prstGeom>
          <a:noFill/>
        </p:spPr>
        <p:txBody>
          <a:bodyPr wrap="square" rtlCol="0">
            <a:spAutoFit/>
          </a:bodyPr>
          <a:lstStyle/>
          <a:p>
            <a:pPr marL="571500" indent="-571500" algn="l">
              <a:buFont typeface="Wingdings" panose="05000000000000000000" pitchFamily="2" charset="2"/>
              <a:buChar char="à"/>
            </a:pPr>
            <a:r>
              <a:rPr lang="en-GB" sz="4000" dirty="0">
                <a:sym typeface="Wingdings" panose="05000000000000000000" pitchFamily="2" charset="2"/>
              </a:rPr>
              <a:t>The methodology for assessing the dynamic stability of the collider and booster support systems has been established.</a:t>
            </a:r>
            <a:endParaRPr lang="en-US" sz="4000" dirty="0">
              <a:sym typeface="Wingdings" panose="05000000000000000000" pitchFamily="2" charset="2"/>
            </a:endParaRPr>
          </a:p>
          <a:p>
            <a:pPr algn="l"/>
            <a:endParaRPr lang="en-US" sz="2400" dirty="0">
              <a:sym typeface="Wingdings" panose="05000000000000000000" pitchFamily="2" charset="2"/>
            </a:endParaRPr>
          </a:p>
          <a:p>
            <a:pPr algn="l"/>
            <a:r>
              <a:rPr lang="en-US" sz="4000" dirty="0">
                <a:sym typeface="Wingdings" panose="05000000000000000000" pitchFamily="2" charset="2"/>
              </a:rPr>
              <a:t>	</a:t>
            </a:r>
            <a:r>
              <a:rPr lang="en-GB" sz="3800" i="1" dirty="0">
                <a:sym typeface="Wingdings" panose="05000000000000000000" pitchFamily="2" charset="2"/>
              </a:rPr>
              <a:t>It allows to compute an RMS at the beamline which can be compared to specifications</a:t>
            </a:r>
            <a:endParaRPr lang="en-US" sz="3800" i="1" dirty="0">
              <a:sym typeface="Wingdings" panose="05000000000000000000" pitchFamily="2" charset="2"/>
            </a:endParaRPr>
          </a:p>
          <a:p>
            <a:pPr algn="l"/>
            <a:endParaRPr lang="en-US" sz="4000" dirty="0">
              <a:sym typeface="Wingdings" panose="05000000000000000000" pitchFamily="2" charset="2"/>
            </a:endParaRPr>
          </a:p>
          <a:p>
            <a:pPr marL="571500" indent="-571500">
              <a:buFont typeface="Wingdings" panose="05000000000000000000" pitchFamily="2" charset="2"/>
              <a:buChar char="à"/>
            </a:pPr>
            <a:r>
              <a:rPr lang="en-GB" sz="4000" dirty="0">
                <a:sym typeface="Wingdings" panose="05000000000000000000" pitchFamily="2" charset="2"/>
              </a:rPr>
              <a:t>According to the first results calculated, the </a:t>
            </a:r>
            <a:r>
              <a:rPr lang="en-GB" sz="4000" b="1" dirty="0">
                <a:sym typeface="Wingdings" panose="05000000000000000000" pitchFamily="2" charset="2"/>
              </a:rPr>
              <a:t>specifications</a:t>
            </a:r>
            <a:r>
              <a:rPr lang="en-GB" sz="4000" dirty="0">
                <a:sym typeface="Wingdings" panose="05000000000000000000" pitchFamily="2" charset="2"/>
              </a:rPr>
              <a:t> are in general </a:t>
            </a:r>
            <a:r>
              <a:rPr lang="en-GB" sz="4000" b="1" dirty="0">
                <a:sym typeface="Wingdings" panose="05000000000000000000" pitchFamily="2" charset="2"/>
              </a:rPr>
              <a:t>met (/!\ many assumptions have been made) </a:t>
            </a:r>
            <a:endParaRPr lang="en-US" sz="4000" b="1" dirty="0">
              <a:sym typeface="Wingdings" panose="05000000000000000000" pitchFamily="2" charset="2"/>
            </a:endParaRPr>
          </a:p>
          <a:p>
            <a:pPr algn="l">
              <a:lnSpc>
                <a:spcPct val="150000"/>
              </a:lnSpc>
            </a:pPr>
            <a:endParaRPr lang="en-US" sz="4000" dirty="0">
              <a:sym typeface="Wingdings" panose="05000000000000000000" pitchFamily="2" charset="2"/>
            </a:endParaRPr>
          </a:p>
          <a:p>
            <a:pPr marL="571500" indent="-571500">
              <a:buFont typeface="Wingdings" panose="05000000000000000000" pitchFamily="2" charset="2"/>
              <a:buChar char="à"/>
            </a:pPr>
            <a:r>
              <a:rPr lang="en-GB" sz="4000" dirty="0">
                <a:sym typeface="Wingdings" panose="05000000000000000000" pitchFamily="2" charset="2"/>
              </a:rPr>
              <a:t>The position of the high and low beamline is manageable in terms of stability</a:t>
            </a:r>
          </a:p>
          <a:p>
            <a:pPr>
              <a:lnSpc>
                <a:spcPct val="150000"/>
              </a:lnSpc>
            </a:pPr>
            <a:endParaRPr lang="en-US" sz="4000" dirty="0">
              <a:sym typeface="Wingdings" panose="05000000000000000000" pitchFamily="2" charset="2"/>
            </a:endParaRPr>
          </a:p>
          <a:p>
            <a:pPr marL="571500" indent="-571500" algn="l">
              <a:lnSpc>
                <a:spcPts val="3700"/>
              </a:lnSpc>
              <a:buFont typeface="Wingdings" panose="05000000000000000000" pitchFamily="2" charset="2"/>
              <a:buChar char="à"/>
            </a:pPr>
            <a:r>
              <a:rPr lang="en-US" sz="4000" dirty="0">
                <a:sym typeface="Wingdings" panose="05000000000000000000" pitchFamily="2" charset="2"/>
              </a:rPr>
              <a:t>BUT </a:t>
            </a:r>
            <a:r>
              <a:rPr lang="en-GB" sz="4000" dirty="0">
                <a:sym typeface="Wingdings" panose="05000000000000000000" pitchFamily="2" charset="2"/>
              </a:rPr>
              <a:t>these results were obtained by making several </a:t>
            </a:r>
            <a:r>
              <a:rPr lang="en-GB" sz="4000" b="1" dirty="0">
                <a:sym typeface="Wingdings" panose="05000000000000000000" pitchFamily="2" charset="2"/>
              </a:rPr>
              <a:t>assumptions</a:t>
            </a:r>
            <a:endParaRPr lang="en-US" sz="4000" b="1" dirty="0">
              <a:sym typeface="Wingdings" panose="05000000000000000000" pitchFamily="2" charset="2"/>
            </a:endParaRPr>
          </a:p>
          <a:p>
            <a:pPr algn="l"/>
            <a:endParaRPr lang="en-US" sz="2400" dirty="0">
              <a:sym typeface="Wingdings" panose="05000000000000000000" pitchFamily="2" charset="2"/>
            </a:endParaRPr>
          </a:p>
          <a:p>
            <a:r>
              <a:rPr lang="en-US" sz="4000" dirty="0">
                <a:sym typeface="Wingdings" panose="05000000000000000000" pitchFamily="2" charset="2"/>
              </a:rPr>
              <a:t>	</a:t>
            </a:r>
            <a:r>
              <a:rPr lang="en-GB" sz="3800" i="1" dirty="0">
                <a:sym typeface="Wingdings" panose="05000000000000000000" pitchFamily="2" charset="2"/>
              </a:rPr>
              <a:t>The assumptions can then be refined</a:t>
            </a:r>
            <a:endParaRPr lang="en-US" sz="3800" i="1" dirty="0">
              <a:sym typeface="Wingdings" panose="05000000000000000000" pitchFamily="2" charset="2"/>
            </a:endParaRPr>
          </a:p>
          <a:p>
            <a:pPr algn="l">
              <a:lnSpc>
                <a:spcPts val="3700"/>
              </a:lnSpc>
            </a:pPr>
            <a:endParaRPr lang="en-US" sz="4000" dirty="0">
              <a:sym typeface="Wingdings" panose="05000000000000000000" pitchFamily="2" charset="2"/>
            </a:endParaRPr>
          </a:p>
          <a:p>
            <a:pPr algn="l">
              <a:lnSpc>
                <a:spcPts val="3700"/>
              </a:lnSpc>
            </a:pPr>
            <a:endParaRPr lang="en-US" sz="4000" dirty="0">
              <a:sym typeface="Wingdings" panose="05000000000000000000" pitchFamily="2" charset="2"/>
            </a:endParaRPr>
          </a:p>
          <a:p>
            <a:pPr algn="l">
              <a:lnSpc>
                <a:spcPts val="3700"/>
              </a:lnSpc>
            </a:pPr>
            <a:r>
              <a:rPr lang="en-US" sz="4000" dirty="0">
                <a:sym typeface="Wingdings" panose="05000000000000000000" pitchFamily="2" charset="2"/>
              </a:rPr>
              <a:t> NEXT STEPS: study crosstalk between booster and collider</a:t>
            </a:r>
            <a:endParaRPr lang="en-GB" sz="4000" dirty="0"/>
          </a:p>
        </p:txBody>
      </p:sp>
      <p:sp>
        <p:nvSpPr>
          <p:cNvPr id="3" name="Arrow: Bent 2">
            <a:extLst>
              <a:ext uri="{FF2B5EF4-FFF2-40B4-BE49-F238E27FC236}">
                <a16:creationId xmlns:a16="http://schemas.microsoft.com/office/drawing/2014/main" id="{ABDE8860-F0A3-EB25-8897-FB334B07484E}"/>
              </a:ext>
            </a:extLst>
          </p:cNvPr>
          <p:cNvSpPr/>
          <p:nvPr/>
        </p:nvSpPr>
        <p:spPr>
          <a:xfrm flipV="1">
            <a:off x="2133600" y="4210050"/>
            <a:ext cx="685800" cy="762000"/>
          </a:xfrm>
          <a:prstGeom prst="bentArrow">
            <a:avLst>
              <a:gd name="adj1" fmla="val 30556"/>
              <a:gd name="adj2" fmla="val 29167"/>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4" name="Arrow: Bent 3">
            <a:extLst>
              <a:ext uri="{FF2B5EF4-FFF2-40B4-BE49-F238E27FC236}">
                <a16:creationId xmlns:a16="http://schemas.microsoft.com/office/drawing/2014/main" id="{27A104EE-F760-E317-E707-78B1AF37137C}"/>
              </a:ext>
            </a:extLst>
          </p:cNvPr>
          <p:cNvSpPr/>
          <p:nvPr/>
        </p:nvSpPr>
        <p:spPr>
          <a:xfrm flipV="1">
            <a:off x="2133600" y="9906000"/>
            <a:ext cx="685800" cy="762000"/>
          </a:xfrm>
          <a:prstGeom prst="bentArrow">
            <a:avLst>
              <a:gd name="adj1" fmla="val 30556"/>
              <a:gd name="adj2" fmla="val 29167"/>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2127196764"/>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10217</TotalTime>
  <Words>883</Words>
  <Application>Microsoft Office PowerPoint</Application>
  <PresentationFormat>Custom</PresentationFormat>
  <Paragraphs>169</Paragraphs>
  <Slides>14</Slides>
  <Notes>6</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14</vt:i4>
      </vt:variant>
    </vt:vector>
  </HeadingPairs>
  <TitlesOfParts>
    <vt:vector size="20" baseType="lpstr">
      <vt:lpstr>Arial</vt:lpstr>
      <vt:lpstr>Calibri</vt:lpstr>
      <vt:lpstr>Wingdings</vt:lpstr>
      <vt:lpstr>Introslides</vt:lpstr>
      <vt:lpstr>Titleslides, Conclusion</vt:lpstr>
      <vt:lpstr>Content Slides - Deep Blue</vt:lpstr>
      <vt:lpstr>PowerPoint Presentation</vt:lpstr>
      <vt:lpstr>1. Girder stability – methodology</vt:lpstr>
      <vt:lpstr>1. Girder stability – methodology</vt:lpstr>
      <vt:lpstr>PowerPoint Presentation</vt:lpstr>
      <vt:lpstr>1. Girder stability – results</vt:lpstr>
      <vt:lpstr>2. Booster support stability – methodology</vt:lpstr>
      <vt:lpstr>2. Booster support stability – methodology</vt:lpstr>
      <vt:lpstr>2. Booster support stability – results</vt:lpstr>
      <vt:lpstr>3. Conclusions</vt:lpstr>
      <vt:lpstr>Thank you for your attention</vt:lpstr>
      <vt:lpstr>Deflection of the girder</vt:lpstr>
      <vt:lpstr>Simulations assumptions – DAMPING </vt:lpstr>
      <vt:lpstr>Simulations assumptions – PSD INPUT</vt:lpstr>
      <vt:lpstr>Simulations assumptions – CONTACT MAGNETS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Audrey Piccini</cp:lastModifiedBy>
  <cp:revision>682</cp:revision>
  <dcterms:created xsi:type="dcterms:W3CDTF">2020-10-29T13:06:43Z</dcterms:created>
  <dcterms:modified xsi:type="dcterms:W3CDTF">2023-05-12T08:39:42Z</dcterms:modified>
</cp:coreProperties>
</file>