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5" r:id="rId3"/>
    <p:sldId id="27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91" d="100"/>
          <a:sy n="91" d="100"/>
        </p:scale>
        <p:origin x="2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69DD2-FC27-C97C-A6AB-81D56A6E8E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AC0050-A11E-4032-773C-D794C55E42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C63DA2-EDC7-6759-C142-0FD1FD343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714B1-F407-49FA-ABE3-79FAC16846CF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149F0D-730F-D008-6D55-D718C8982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13BB6F-07D0-7663-7C4E-DBE1FC2FE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2ABFE-7186-49D7-8C0A-AB70FD615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039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7D2C5-BE05-C8F9-CF4E-DD2C90D85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EAC30-3E43-B51C-92B7-9779EBCB32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A9776-3300-76D5-C450-E95A6D000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714B1-F407-49FA-ABE3-79FAC16846CF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80B8C-3CC8-2777-236A-551144F46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2C06D-3984-3E9E-7557-19B465E3E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2ABFE-7186-49D7-8C0A-AB70FD615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198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96233A-20B0-E7D2-F1B6-717D8B80FF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715D1D-4145-A63C-57D2-C80E157DEC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B61E0C-6719-6877-B6D8-363335699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714B1-F407-49FA-ABE3-79FAC16846CF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D0F8EC-FAC5-21AF-5A0E-C1E35E4F4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2B7A7-CCAB-C99B-1DC0-6202E1BB6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2ABFE-7186-49D7-8C0A-AB70FD615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422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075825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4058A-7430-3A17-8549-E25504807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83F3F-A6CC-405F-A64A-A85FD738B2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11FF42-DCE4-CA76-103E-ADF17010A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714B1-F407-49FA-ABE3-79FAC16846CF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B6122-D381-FFB2-F7E4-F4115E3BA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B20A6-893F-BC8D-E022-E1E9410E6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2ABFE-7186-49D7-8C0A-AB70FD615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307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61E3B-4E30-D9D9-5DB2-E96811987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4D0051-8171-9148-2B0F-0BD73965C3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2189B7-4A1D-DAD8-DE10-74F0F7771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714B1-F407-49FA-ABE3-79FAC16846CF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5306CD-14CE-4CD7-A6CB-037ECA213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2C4EF-D6CA-B839-E5CA-2F0043915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2ABFE-7186-49D7-8C0A-AB70FD615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92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F0B13-8624-D903-9814-E7A072D40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9FE3A-C8BD-98C9-431A-5BF274C2C5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4F5F10-4935-420D-B9FF-F3A067CA3F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1476BE-2AA4-05BF-574E-A2898B83A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714B1-F407-49FA-ABE3-79FAC16846CF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40518A-6D51-AA04-D8E2-32CB5DFFC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4F195C-90DF-1E05-233D-55CB2BB62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2ABFE-7186-49D7-8C0A-AB70FD615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620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E1947-F4D7-5890-7220-280859334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13BE8E-2244-F7DA-B755-70D52E2CFD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565B47-D26A-DFC8-727E-758A90B62E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1A9ABD-FEC1-FBCD-C528-774AC4C53E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C2DC50-EB67-7F74-BB5A-F646AC1A79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25087D-7E00-4DED-59E5-002F7A47D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714B1-F407-49FA-ABE3-79FAC16846CF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AFB5B5-6ED6-AB8C-CF0C-FE4B4CC31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99B57-FEB0-003F-ECCE-37DAD1680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2ABFE-7186-49D7-8C0A-AB70FD615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704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3BA44-0836-5E3D-11C4-FC20AA9B3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52EDEB-BE80-FEC0-9145-F871BDC00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714B1-F407-49FA-ABE3-79FAC16846CF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8C8326-A8B7-E89B-917C-6518913F1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6FF0A-9517-DA6E-80E4-1A913943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2ABFE-7186-49D7-8C0A-AB70FD615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023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DBD719-0C47-A589-23AC-4D8319E45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714B1-F407-49FA-ABE3-79FAC16846CF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5F44F5-9897-9775-B439-B72CAD8A1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E3E5D7-F16B-483A-2211-94C219F7E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2ABFE-7186-49D7-8C0A-AB70FD615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949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F6461-DEF7-635A-3171-CCCD51DAE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AC957-7A1D-0694-7E2E-4895F9C28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8E2851-3404-C7C5-1686-FEF700AAA6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67CC22-E594-A55D-1EDF-BAB74CDAE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714B1-F407-49FA-ABE3-79FAC16846CF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983933-8B93-A295-A2EE-52FA9E8AA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B5201A-1A3D-0D29-B089-A735D4EFE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2ABFE-7186-49D7-8C0A-AB70FD615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15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5B720-FB72-191E-642E-9114D30BF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F0B0AB-3C86-5E1F-B3DB-7E5FEF74F3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91271B-C2E0-E61A-3AD8-D924CCDE3A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4F80DA-FCE3-4511-8839-8DA1AF47B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714B1-F407-49FA-ABE3-79FAC16846CF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5237E-3BFE-D082-3267-A44D1EA95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0AD4CE-8353-FB8E-86EA-E2E2C7DF7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2ABFE-7186-49D7-8C0A-AB70FD615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623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B72703-6919-2C06-C508-92902C175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AFAB23-9316-B092-59E1-316B425F2E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B782A-A54D-2051-EE50-7C734EB999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714B1-F407-49FA-ABE3-79FAC16846CF}" type="datetimeFigureOut">
              <a:rPr lang="en-GB" smtClean="0"/>
              <a:t>12/05/2023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84259-327E-A9D9-3BFF-ED0F93CBF5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3D102-624A-AF36-C5F8-FB6D870C62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2ABFE-7186-49D7-8C0A-AB70FD615F4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41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9898"/>
            <a:ext cx="385972" cy="22676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FCF82EB2-36E1-4557-867F-5951EA20CF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452969" y="1696428"/>
            <a:ext cx="8962486" cy="3465144"/>
          </a:xfrm>
        </p:spPr>
        <p:txBody>
          <a:bodyPr rtlCol="0">
            <a:normAutofit/>
          </a:bodyPr>
          <a:lstStyle/>
          <a:p>
            <a:pPr marL="0" lvl="1" algn="ctr">
              <a:spcBef>
                <a:spcPts val="667"/>
              </a:spcBef>
              <a:defRPr/>
            </a:pPr>
            <a:r>
              <a:rPr lang="en-US" sz="4000" u="sng" dirty="0"/>
              <a:t>Integration news    </a:t>
            </a:r>
          </a:p>
          <a:p>
            <a:pPr marL="0" lvl="1">
              <a:spcBef>
                <a:spcPts val="667"/>
              </a:spcBef>
              <a:defRPr/>
            </a:pPr>
            <a:r>
              <a:rPr lang="en-US" sz="3000" u="sng" dirty="0"/>
              <a:t>        </a:t>
            </a:r>
          </a:p>
          <a:p>
            <a:pPr marL="0" lvl="1">
              <a:spcBef>
                <a:spcPts val="667"/>
              </a:spcBef>
              <a:defRPr/>
            </a:pPr>
            <a:r>
              <a:rPr lang="en-US" sz="3000" u="sng" dirty="0"/>
              <a:t>Topics:</a:t>
            </a:r>
          </a:p>
          <a:p>
            <a:pPr marL="285750" lvl="1" indent="-285750">
              <a:spcBef>
                <a:spcPts val="667"/>
              </a:spcBef>
              <a:buFont typeface="Arial" panose="020B0604020202020204" pitchFamily="34" charset="0"/>
              <a:buChar char="•"/>
              <a:defRPr/>
            </a:pPr>
            <a:r>
              <a:rPr lang="en-US" sz="1800" u="sng" dirty="0"/>
              <a:t>FCC-</a:t>
            </a:r>
            <a:r>
              <a:rPr lang="en-US" sz="1800" u="sng" dirty="0" err="1"/>
              <a:t>ee</a:t>
            </a:r>
            <a:r>
              <a:rPr lang="en-US" sz="1800" u="sng" dirty="0"/>
              <a:t> Underground Structure Overview</a:t>
            </a:r>
          </a:p>
          <a:p>
            <a:pPr marL="285750" lvl="1" indent="-285750">
              <a:spcBef>
                <a:spcPts val="667"/>
              </a:spcBef>
              <a:buFont typeface="Arial" panose="020B0604020202020204" pitchFamily="34" charset="0"/>
              <a:buChar char="•"/>
              <a:defRPr/>
            </a:pPr>
            <a:r>
              <a:rPr lang="en-US" sz="1800" u="sng" dirty="0"/>
              <a:t>FCC-</a:t>
            </a:r>
            <a:r>
              <a:rPr lang="en-US" sz="1800" u="sng" dirty="0" err="1"/>
              <a:t>ee</a:t>
            </a:r>
            <a:r>
              <a:rPr lang="en-US" sz="1800" u="sng" dirty="0"/>
              <a:t> Machine tunnel Layout</a:t>
            </a:r>
          </a:p>
          <a:p>
            <a:pPr marL="0" lvl="1">
              <a:spcBef>
                <a:spcPts val="667"/>
              </a:spcBef>
              <a:defRPr/>
            </a:pPr>
            <a:endParaRPr lang="en-US" sz="6933" dirty="0"/>
          </a:p>
          <a:p>
            <a:pPr marL="0" indent="472006">
              <a:lnSpc>
                <a:spcPct val="150000"/>
              </a:lnSpc>
              <a:buNone/>
              <a:defRPr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5455" y="0"/>
            <a:ext cx="1057143" cy="463779"/>
          </a:xfrm>
          <a:prstGeom prst="rect">
            <a:avLst/>
          </a:prstGeom>
        </p:spPr>
      </p:pic>
      <p:sp>
        <p:nvSpPr>
          <p:cNvPr id="2" name="Textfeld 7">
            <a:extLst>
              <a:ext uri="{FF2B5EF4-FFF2-40B4-BE49-F238E27FC236}">
                <a16:creationId xmlns:a16="http://schemas.microsoft.com/office/drawing/2014/main" id="{D593E7EA-AD00-B090-152D-CD9729D49092}"/>
              </a:ext>
            </a:extLst>
          </p:cNvPr>
          <p:cNvSpPr txBox="1"/>
          <p:nvPr/>
        </p:nvSpPr>
        <p:spPr>
          <a:xfrm>
            <a:off x="4463819" y="129898"/>
            <a:ext cx="3360373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F. Valchkova-Georgieva</a:t>
            </a:r>
            <a:endParaRPr lang="de-AT" sz="1200" dirty="0">
              <a:solidFill>
                <a:schemeClr val="bg1"/>
              </a:solidFill>
            </a:endParaRPr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DFC86BAA-27F5-BF9C-C666-B68A0C031411}"/>
              </a:ext>
            </a:extLst>
          </p:cNvPr>
          <p:cNvSpPr txBox="1"/>
          <p:nvPr/>
        </p:nvSpPr>
        <p:spPr>
          <a:xfrm>
            <a:off x="1343775" y="129898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05.06.2023 / FCC Week</a:t>
            </a:r>
            <a:endParaRPr lang="de-AT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599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9898"/>
            <a:ext cx="385972" cy="22676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5455" y="0"/>
            <a:ext cx="1057143" cy="4637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03D6F2-0C73-4971-95E9-40B039DCA72D}"/>
              </a:ext>
            </a:extLst>
          </p:cNvPr>
          <p:cNvSpPr txBox="1"/>
          <p:nvPr/>
        </p:nvSpPr>
        <p:spPr>
          <a:xfrm>
            <a:off x="9571675" y="593676"/>
            <a:ext cx="2496277" cy="7487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133" dirty="0"/>
              <a:t>Only schematic, and not to scale.</a:t>
            </a:r>
            <a:endParaRPr lang="de-CH" sz="2133" dirty="0"/>
          </a:p>
        </p:txBody>
      </p:sp>
      <p:sp>
        <p:nvSpPr>
          <p:cNvPr id="11" name="TextBox 60">
            <a:extLst>
              <a:ext uri="{FF2B5EF4-FFF2-40B4-BE49-F238E27FC236}">
                <a16:creationId xmlns:a16="http://schemas.microsoft.com/office/drawing/2014/main" id="{8F23F24D-DD65-4D7D-A06A-CFDF34F1BA0D}"/>
              </a:ext>
            </a:extLst>
          </p:cNvPr>
          <p:cNvSpPr txBox="1"/>
          <p:nvPr/>
        </p:nvSpPr>
        <p:spPr>
          <a:xfrm>
            <a:off x="34244" y="6357706"/>
            <a:ext cx="4027531" cy="37965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867" dirty="0"/>
              <a:t>Courtesy </a:t>
            </a:r>
            <a:r>
              <a:rPr lang="en-GB" sz="1867" dirty="0"/>
              <a:t>A. </a:t>
            </a:r>
            <a:r>
              <a:rPr lang="en-GB" sz="1867" dirty="0" err="1"/>
              <a:t>Navascues</a:t>
            </a:r>
            <a:r>
              <a:rPr lang="en-GB" sz="1867" dirty="0"/>
              <a:t> </a:t>
            </a:r>
            <a:r>
              <a:rPr lang="en-GB" sz="1867" dirty="0" err="1"/>
              <a:t>Cornago</a:t>
            </a:r>
            <a:r>
              <a:rPr lang="en-GB" sz="1867" dirty="0"/>
              <a:t> </a:t>
            </a:r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FCF82EB2-36E1-4557-867F-5951EA20CF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837" y="644691"/>
            <a:ext cx="11657563" cy="451405"/>
          </a:xfrm>
        </p:spPr>
        <p:txBody>
          <a:bodyPr rtlCol="0">
            <a:normAutofit lnSpcReduction="10000"/>
          </a:bodyPr>
          <a:lstStyle/>
          <a:p>
            <a:pPr marL="0" lvl="1">
              <a:spcBef>
                <a:spcPts val="667"/>
              </a:spcBef>
              <a:defRPr/>
            </a:pPr>
            <a:r>
              <a:rPr lang="en-US" sz="2667" u="sng" dirty="0"/>
              <a:t>FCC-</a:t>
            </a:r>
            <a:r>
              <a:rPr lang="en-US" sz="2667" u="sng" dirty="0" err="1"/>
              <a:t>ee</a:t>
            </a:r>
            <a:r>
              <a:rPr lang="en-US" sz="2667" u="sng" dirty="0"/>
              <a:t> Underground Structure Overview</a:t>
            </a:r>
            <a:endParaRPr lang="en-US" sz="2667" dirty="0"/>
          </a:p>
          <a:p>
            <a:pPr marL="0" indent="472006">
              <a:lnSpc>
                <a:spcPct val="150000"/>
              </a:lnSpc>
              <a:buNone/>
              <a:defRPr/>
            </a:pPr>
            <a:endParaRPr lang="en-US" dirty="0"/>
          </a:p>
        </p:txBody>
      </p:sp>
      <p:sp>
        <p:nvSpPr>
          <p:cNvPr id="2" name="Textfeld 7">
            <a:extLst>
              <a:ext uri="{FF2B5EF4-FFF2-40B4-BE49-F238E27FC236}">
                <a16:creationId xmlns:a16="http://schemas.microsoft.com/office/drawing/2014/main" id="{DDA48893-C09D-5F9C-F24D-D5522CD28770}"/>
              </a:ext>
            </a:extLst>
          </p:cNvPr>
          <p:cNvSpPr txBox="1"/>
          <p:nvPr/>
        </p:nvSpPr>
        <p:spPr>
          <a:xfrm>
            <a:off x="4463819" y="129898"/>
            <a:ext cx="3360373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F. Valchkova-Georgieva</a:t>
            </a:r>
            <a:endParaRPr lang="de-AT" sz="1200" dirty="0">
              <a:solidFill>
                <a:schemeClr val="bg1"/>
              </a:solidFill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BA71EE26-3900-D210-E84F-52FE3E224203}"/>
              </a:ext>
            </a:extLst>
          </p:cNvPr>
          <p:cNvSpPr txBox="1"/>
          <p:nvPr/>
        </p:nvSpPr>
        <p:spPr>
          <a:xfrm>
            <a:off x="1343775" y="129898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05.06.2023 / FCC Week</a:t>
            </a:r>
            <a:endParaRPr lang="de-AT" sz="1200" dirty="0">
              <a:solidFill>
                <a:schemeClr val="bg1"/>
              </a:solidFill>
            </a:endParaRPr>
          </a:p>
        </p:txBody>
      </p:sp>
      <p:pic>
        <p:nvPicPr>
          <p:cNvPr id="7" name="Picture 6" descr="A picture containing circle, design&#10;&#10;Description automatically generated">
            <a:extLst>
              <a:ext uri="{FF2B5EF4-FFF2-40B4-BE49-F238E27FC236}">
                <a16:creationId xmlns:a16="http://schemas.microsoft.com/office/drawing/2014/main" id="{574A1722-AB76-33E6-AD16-EEC45EA738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52" t="1311" r="7016" b="5200"/>
          <a:stretch/>
        </p:blipFill>
        <p:spPr>
          <a:xfrm>
            <a:off x="3215681" y="968450"/>
            <a:ext cx="7294193" cy="5759653"/>
          </a:xfrm>
          <a:prstGeom prst="rect">
            <a:avLst/>
          </a:prstGeom>
        </p:spPr>
      </p:pic>
      <p:pic>
        <p:nvPicPr>
          <p:cNvPr id="14" name="Picture 13" descr="A picture containing circle, screenshot, diagram, line&#10;&#10;Description automatically generated">
            <a:extLst>
              <a:ext uri="{FF2B5EF4-FFF2-40B4-BE49-F238E27FC236}">
                <a16:creationId xmlns:a16="http://schemas.microsoft.com/office/drawing/2014/main" id="{9132745A-252F-F05B-1405-63CA2910157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01" r="77848" b="66799"/>
          <a:stretch/>
        </p:blipFill>
        <p:spPr>
          <a:xfrm>
            <a:off x="166779" y="1161306"/>
            <a:ext cx="2291173" cy="163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397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Picture 91" descr="A picture containing circle, diagram, map&#10;&#10;Description automatically generated">
            <a:extLst>
              <a:ext uri="{FF2B5EF4-FFF2-40B4-BE49-F238E27FC236}">
                <a16:creationId xmlns:a16="http://schemas.microsoft.com/office/drawing/2014/main" id="{5B55F323-F2A6-3F69-816F-42C8230A44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7" r="19274" b="3800"/>
          <a:stretch/>
        </p:blipFill>
        <p:spPr>
          <a:xfrm>
            <a:off x="3478056" y="946583"/>
            <a:ext cx="5240712" cy="5618597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129898"/>
            <a:ext cx="385972" cy="22676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FCF82EB2-36E1-4557-867F-5951EA20CF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837" y="644691"/>
            <a:ext cx="11657563" cy="451405"/>
          </a:xfrm>
        </p:spPr>
        <p:txBody>
          <a:bodyPr rtlCol="0">
            <a:normAutofit lnSpcReduction="10000"/>
          </a:bodyPr>
          <a:lstStyle/>
          <a:p>
            <a:pPr marL="0" lvl="1">
              <a:spcBef>
                <a:spcPts val="667"/>
              </a:spcBef>
              <a:defRPr/>
            </a:pPr>
            <a:r>
              <a:rPr lang="en-US" sz="2667" u="sng" dirty="0"/>
              <a:t>Integration of FCC-</a:t>
            </a:r>
            <a:r>
              <a:rPr lang="en-US" sz="2667" u="sng" dirty="0" err="1"/>
              <a:t>ee</a:t>
            </a:r>
            <a:r>
              <a:rPr lang="en-US" sz="2667" u="sng" dirty="0"/>
              <a:t> machine elements (regular arc)</a:t>
            </a:r>
            <a:endParaRPr lang="en-US" sz="2667" dirty="0"/>
          </a:p>
          <a:p>
            <a:pPr marL="0" indent="472006">
              <a:lnSpc>
                <a:spcPct val="150000"/>
              </a:lnSpc>
              <a:buNone/>
              <a:defRPr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5455" y="0"/>
            <a:ext cx="1057143" cy="46377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C8ADAD0-5FD4-4FF0-BBC0-0C206BA0C79B}"/>
              </a:ext>
            </a:extLst>
          </p:cNvPr>
          <p:cNvSpPr txBox="1"/>
          <p:nvPr/>
        </p:nvSpPr>
        <p:spPr>
          <a:xfrm>
            <a:off x="30791" y="5992788"/>
            <a:ext cx="3856964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sz="1600" dirty="0"/>
              <a:t>Main cross section as for FCC-hh</a:t>
            </a:r>
          </a:p>
          <a:p>
            <a:r>
              <a:rPr lang="de-DE" sz="1600" dirty="0"/>
              <a:t>Main ring below of booster ring </a:t>
            </a:r>
          </a:p>
          <a:p>
            <a:r>
              <a:rPr lang="de-DE" sz="1600" dirty="0"/>
              <a:t>Main ring and booster ring 1.3 m distant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7484E9-1AAB-4FA3-B21A-4336A5DFF565}"/>
              </a:ext>
            </a:extLst>
          </p:cNvPr>
          <p:cNvSpPr txBox="1"/>
          <p:nvPr/>
        </p:nvSpPr>
        <p:spPr>
          <a:xfrm>
            <a:off x="10128448" y="6228021"/>
            <a:ext cx="1802800" cy="33855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Collider Center</a:t>
            </a:r>
            <a:endParaRPr lang="en-GB" sz="16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2772A1F-6722-46F8-A87D-B0F61858AC25}"/>
              </a:ext>
            </a:extLst>
          </p:cNvPr>
          <p:cNvCxnSpPr>
            <a:cxnSpLocks/>
          </p:cNvCxnSpPr>
          <p:nvPr/>
        </p:nvCxnSpPr>
        <p:spPr>
          <a:xfrm>
            <a:off x="10512491" y="6752463"/>
            <a:ext cx="1056117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9535205A-43DC-42FE-A839-EE2AB4C16197}"/>
              </a:ext>
            </a:extLst>
          </p:cNvPr>
          <p:cNvSpPr txBox="1"/>
          <p:nvPr/>
        </p:nvSpPr>
        <p:spPr>
          <a:xfrm>
            <a:off x="8311184" y="713962"/>
            <a:ext cx="3585971" cy="830997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sz="2400" u="sng" dirty="0"/>
              <a:t>Machine tunnel 5.5m in diameter </a:t>
            </a:r>
          </a:p>
        </p:txBody>
      </p:sp>
      <p:sp>
        <p:nvSpPr>
          <p:cNvPr id="2" name="Textfeld 7">
            <a:extLst>
              <a:ext uri="{FF2B5EF4-FFF2-40B4-BE49-F238E27FC236}">
                <a16:creationId xmlns:a16="http://schemas.microsoft.com/office/drawing/2014/main" id="{6F6B9BB0-11CD-E8F4-21C7-2C9CDB15D342}"/>
              </a:ext>
            </a:extLst>
          </p:cNvPr>
          <p:cNvSpPr txBox="1"/>
          <p:nvPr/>
        </p:nvSpPr>
        <p:spPr>
          <a:xfrm>
            <a:off x="4463819" y="129898"/>
            <a:ext cx="3360373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F. Valchkova-Georgieva</a:t>
            </a:r>
            <a:endParaRPr lang="de-AT" sz="1200" dirty="0">
              <a:solidFill>
                <a:schemeClr val="bg1"/>
              </a:solidFill>
            </a:endParaRPr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5F9130A2-4549-3926-EA0C-878816C27887}"/>
              </a:ext>
            </a:extLst>
          </p:cNvPr>
          <p:cNvSpPr txBox="1"/>
          <p:nvPr/>
        </p:nvSpPr>
        <p:spPr>
          <a:xfrm>
            <a:off x="1343775" y="129898"/>
            <a:ext cx="2718000" cy="22676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651"/>
              </a:lnSpc>
            </a:pPr>
            <a:r>
              <a:rPr lang="en-US" sz="1200" dirty="0">
                <a:solidFill>
                  <a:schemeClr val="bg1"/>
                </a:solidFill>
              </a:rPr>
              <a:t>05.06.2023 / FCC Week</a:t>
            </a:r>
            <a:endParaRPr lang="de-AT" sz="1200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F2825AA-6E31-D5E0-6995-3C65B0807E0F}"/>
              </a:ext>
            </a:extLst>
          </p:cNvPr>
          <p:cNvCxnSpPr>
            <a:cxnSpLocks/>
          </p:cNvCxnSpPr>
          <p:nvPr/>
        </p:nvCxnSpPr>
        <p:spPr>
          <a:xfrm>
            <a:off x="3887755" y="1663144"/>
            <a:ext cx="846095" cy="616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7E8D0D2-8089-69F3-C9F7-36CE5508A8DF}"/>
              </a:ext>
            </a:extLst>
          </p:cNvPr>
          <p:cNvSpPr txBox="1"/>
          <p:nvPr/>
        </p:nvSpPr>
        <p:spPr>
          <a:xfrm>
            <a:off x="2165857" y="1022713"/>
            <a:ext cx="1789914" cy="613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GB" sz="1467" dirty="0"/>
              <a:t>Smoke/He extraction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0C99B09-E1B8-F651-0FB3-10D2CF60FF9A}"/>
              </a:ext>
            </a:extLst>
          </p:cNvPr>
          <p:cNvCxnSpPr>
            <a:cxnSpLocks/>
          </p:cNvCxnSpPr>
          <p:nvPr/>
        </p:nvCxnSpPr>
        <p:spPr>
          <a:xfrm>
            <a:off x="3161002" y="2273023"/>
            <a:ext cx="846095" cy="616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E79ECEF-D647-9621-4C13-E0E64D2E361C}"/>
              </a:ext>
            </a:extLst>
          </p:cNvPr>
          <p:cNvSpPr txBox="1"/>
          <p:nvPr/>
        </p:nvSpPr>
        <p:spPr>
          <a:xfrm>
            <a:off x="1832897" y="1789144"/>
            <a:ext cx="1289520" cy="9954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67" u="sng" dirty="0"/>
              <a:t>Cable trays:</a:t>
            </a:r>
          </a:p>
          <a:p>
            <a:pPr algn="l"/>
            <a:r>
              <a:rPr lang="en-GB" sz="1467" dirty="0"/>
              <a:t>Fibre optic</a:t>
            </a:r>
          </a:p>
          <a:p>
            <a:pPr algn="l"/>
            <a:r>
              <a:rPr lang="en-GB" sz="1467" dirty="0"/>
              <a:t>LV distribution</a:t>
            </a:r>
          </a:p>
          <a:p>
            <a:pPr algn="l"/>
            <a:r>
              <a:rPr lang="en-GB" sz="1467" dirty="0"/>
              <a:t>Control cables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A38E315-3FE5-D1A6-23AA-4883BF2FB05F}"/>
              </a:ext>
            </a:extLst>
          </p:cNvPr>
          <p:cNvCxnSpPr>
            <a:cxnSpLocks/>
          </p:cNvCxnSpPr>
          <p:nvPr/>
        </p:nvCxnSpPr>
        <p:spPr>
          <a:xfrm>
            <a:off x="2995571" y="3393700"/>
            <a:ext cx="846095" cy="616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B3C7587-FA0E-CECA-4B22-8BEC442825CE}"/>
              </a:ext>
            </a:extLst>
          </p:cNvPr>
          <p:cNvSpPr txBox="1"/>
          <p:nvPr/>
        </p:nvSpPr>
        <p:spPr>
          <a:xfrm>
            <a:off x="412371" y="2891836"/>
            <a:ext cx="2326727" cy="613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GB" sz="1467" dirty="0"/>
              <a:t>Demineralized water DN600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135DAE5-0309-D9B8-2FE9-D16DCDD6664C}"/>
              </a:ext>
            </a:extLst>
          </p:cNvPr>
          <p:cNvCxnSpPr>
            <a:cxnSpLocks/>
          </p:cNvCxnSpPr>
          <p:nvPr/>
        </p:nvCxnSpPr>
        <p:spPr>
          <a:xfrm>
            <a:off x="3066161" y="4066449"/>
            <a:ext cx="1089984" cy="4421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023A67A-FE3C-7227-D715-6409B287DF70}"/>
              </a:ext>
            </a:extLst>
          </p:cNvPr>
          <p:cNvSpPr txBox="1"/>
          <p:nvPr/>
        </p:nvSpPr>
        <p:spPr>
          <a:xfrm>
            <a:off x="1827489" y="3510038"/>
            <a:ext cx="1165276" cy="613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GB" sz="1467" dirty="0"/>
              <a:t>Leaky feed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BD9BAFF-17D2-6450-77AB-3A72C6174A5D}"/>
              </a:ext>
            </a:extLst>
          </p:cNvPr>
          <p:cNvCxnSpPr>
            <a:cxnSpLocks/>
          </p:cNvCxnSpPr>
          <p:nvPr/>
        </p:nvCxnSpPr>
        <p:spPr>
          <a:xfrm>
            <a:off x="2953675" y="4372127"/>
            <a:ext cx="1221536" cy="3943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197066F-88C7-5E19-AE84-2C1C5D48D64F}"/>
              </a:ext>
            </a:extLst>
          </p:cNvPr>
          <p:cNvSpPr txBox="1"/>
          <p:nvPr/>
        </p:nvSpPr>
        <p:spPr>
          <a:xfrm>
            <a:off x="567909" y="4136347"/>
            <a:ext cx="2601567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67" dirty="0"/>
              <a:t>Warm He recovery DN200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AB7BDD3-C0A8-7AFF-513C-AB19D82A0254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3361989" y="5083144"/>
            <a:ext cx="962739" cy="17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19DB479-6830-40A4-7366-CA4A196F1A01}"/>
              </a:ext>
            </a:extLst>
          </p:cNvPr>
          <p:cNvSpPr txBox="1"/>
          <p:nvPr/>
        </p:nvSpPr>
        <p:spPr>
          <a:xfrm>
            <a:off x="1449389" y="4828348"/>
            <a:ext cx="1912600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67" dirty="0"/>
              <a:t>Demineralized water felling DN65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254387A-AAD0-4244-9B02-A86945B5D2F9}"/>
              </a:ext>
            </a:extLst>
          </p:cNvPr>
          <p:cNvCxnSpPr>
            <a:cxnSpLocks/>
          </p:cNvCxnSpPr>
          <p:nvPr/>
        </p:nvCxnSpPr>
        <p:spPr>
          <a:xfrm>
            <a:off x="2995570" y="3393701"/>
            <a:ext cx="863841" cy="975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04E4CAA-7308-60C3-63D0-2E8EBD0EDA38}"/>
              </a:ext>
            </a:extLst>
          </p:cNvPr>
          <p:cNvCxnSpPr>
            <a:cxnSpLocks/>
          </p:cNvCxnSpPr>
          <p:nvPr/>
        </p:nvCxnSpPr>
        <p:spPr>
          <a:xfrm flipH="1" flipV="1">
            <a:off x="6033323" y="5744709"/>
            <a:ext cx="1790869" cy="620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2C05460C-9DF8-C204-8667-03C01227D1A2}"/>
              </a:ext>
            </a:extLst>
          </p:cNvPr>
          <p:cNvSpPr txBox="1"/>
          <p:nvPr/>
        </p:nvSpPr>
        <p:spPr>
          <a:xfrm>
            <a:off x="7804930" y="5903418"/>
            <a:ext cx="594393" cy="613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GB" sz="1467" dirty="0"/>
              <a:t>Drain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5469B288-A3DC-AD48-21B3-2A9B010D0ACB}"/>
              </a:ext>
            </a:extLst>
          </p:cNvPr>
          <p:cNvCxnSpPr>
            <a:cxnSpLocks/>
          </p:cNvCxnSpPr>
          <p:nvPr/>
        </p:nvCxnSpPr>
        <p:spPr>
          <a:xfrm flipH="1" flipV="1">
            <a:off x="6779644" y="5437093"/>
            <a:ext cx="1790869" cy="620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A93E5B6-DE6C-D98B-AE67-49F34ABDC766}"/>
              </a:ext>
            </a:extLst>
          </p:cNvPr>
          <p:cNvSpPr txBox="1"/>
          <p:nvPr/>
        </p:nvSpPr>
        <p:spPr>
          <a:xfrm>
            <a:off x="8551251" y="5595802"/>
            <a:ext cx="1227324" cy="613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GB" sz="1467" dirty="0"/>
              <a:t>Fresh air duct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EF6E488F-D738-3A77-B78A-7007D6AB3D0D}"/>
              </a:ext>
            </a:extLst>
          </p:cNvPr>
          <p:cNvCxnSpPr>
            <a:cxnSpLocks/>
          </p:cNvCxnSpPr>
          <p:nvPr/>
        </p:nvCxnSpPr>
        <p:spPr>
          <a:xfrm flipH="1" flipV="1">
            <a:off x="7732855" y="4357029"/>
            <a:ext cx="1724140" cy="6136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4C25BC3-3E1B-5874-176E-84482A6C27B8}"/>
              </a:ext>
            </a:extLst>
          </p:cNvPr>
          <p:cNvSpPr txBox="1"/>
          <p:nvPr/>
        </p:nvSpPr>
        <p:spPr>
          <a:xfrm>
            <a:off x="9437732" y="4508629"/>
            <a:ext cx="1507592" cy="613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GB" sz="1467" dirty="0"/>
              <a:t>Fresh air diffused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C46155D-91F4-4DA0-C734-B361B3D33A81}"/>
              </a:ext>
            </a:extLst>
          </p:cNvPr>
          <p:cNvCxnSpPr>
            <a:cxnSpLocks/>
          </p:cNvCxnSpPr>
          <p:nvPr/>
        </p:nvCxnSpPr>
        <p:spPr>
          <a:xfrm flipH="1" flipV="1">
            <a:off x="7743255" y="3786721"/>
            <a:ext cx="1694477" cy="231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1389F08A-41A8-D895-C58D-3BB575DE3503}"/>
              </a:ext>
            </a:extLst>
          </p:cNvPr>
          <p:cNvSpPr txBox="1"/>
          <p:nvPr/>
        </p:nvSpPr>
        <p:spPr>
          <a:xfrm>
            <a:off x="9413234" y="3538121"/>
            <a:ext cx="2345257" cy="613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GB" sz="1467" dirty="0"/>
              <a:t>Alignment space occupation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B6A8649D-9433-F640-6373-32B6EDFE27B0}"/>
              </a:ext>
            </a:extLst>
          </p:cNvPr>
          <p:cNvCxnSpPr>
            <a:cxnSpLocks/>
          </p:cNvCxnSpPr>
          <p:nvPr/>
        </p:nvCxnSpPr>
        <p:spPr>
          <a:xfrm flipH="1" flipV="1">
            <a:off x="7766031" y="4011055"/>
            <a:ext cx="1790869" cy="6207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66130007-674A-5318-27FE-DBCE414B88DA}"/>
              </a:ext>
            </a:extLst>
          </p:cNvPr>
          <p:cNvSpPr txBox="1"/>
          <p:nvPr/>
        </p:nvSpPr>
        <p:spPr>
          <a:xfrm>
            <a:off x="9522405" y="4192852"/>
            <a:ext cx="1842877" cy="613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GB" sz="1467" dirty="0"/>
              <a:t>Compressed air DN80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7B09381F-16B2-D868-DDC6-C5BFB2C580D8}"/>
              </a:ext>
            </a:extLst>
          </p:cNvPr>
          <p:cNvCxnSpPr>
            <a:cxnSpLocks/>
          </p:cNvCxnSpPr>
          <p:nvPr/>
        </p:nvCxnSpPr>
        <p:spPr>
          <a:xfrm flipH="1" flipV="1">
            <a:off x="7635275" y="3099063"/>
            <a:ext cx="1771956" cy="389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2BBE739-61C6-B7AE-0A43-3E409D1CDDE3}"/>
              </a:ext>
            </a:extLst>
          </p:cNvPr>
          <p:cNvSpPr txBox="1"/>
          <p:nvPr/>
        </p:nvSpPr>
        <p:spPr>
          <a:xfrm>
            <a:off x="9360363" y="3021989"/>
            <a:ext cx="2507418" cy="613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GB" sz="1467" dirty="0"/>
              <a:t>Firefighting/Row water DN400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F873855C-94CF-340F-3091-7F2053D3A147}"/>
              </a:ext>
            </a:extLst>
          </p:cNvPr>
          <p:cNvCxnSpPr>
            <a:cxnSpLocks/>
          </p:cNvCxnSpPr>
          <p:nvPr/>
        </p:nvCxnSpPr>
        <p:spPr>
          <a:xfrm flipH="1" flipV="1">
            <a:off x="7536161" y="2836737"/>
            <a:ext cx="1880527" cy="165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DB15FEED-76B2-DAF4-3061-BC08362C1C7F}"/>
              </a:ext>
            </a:extLst>
          </p:cNvPr>
          <p:cNvSpPr txBox="1"/>
          <p:nvPr/>
        </p:nvSpPr>
        <p:spPr>
          <a:xfrm>
            <a:off x="9381219" y="2373946"/>
            <a:ext cx="1754519" cy="613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GB" sz="1467" dirty="0"/>
              <a:t>Chilled water DN150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3ABB9E2-8C9E-BFAA-E194-54E15E03D703}"/>
              </a:ext>
            </a:extLst>
          </p:cNvPr>
          <p:cNvCxnSpPr>
            <a:cxnSpLocks/>
          </p:cNvCxnSpPr>
          <p:nvPr/>
        </p:nvCxnSpPr>
        <p:spPr>
          <a:xfrm flipH="1">
            <a:off x="7458154" y="2185661"/>
            <a:ext cx="1608063" cy="390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B0E75074-837D-A524-32F1-30BF1BE61944}"/>
              </a:ext>
            </a:extLst>
          </p:cNvPr>
          <p:cNvSpPr txBox="1"/>
          <p:nvPr/>
        </p:nvSpPr>
        <p:spPr>
          <a:xfrm>
            <a:off x="9046954" y="1723654"/>
            <a:ext cx="1384803" cy="5438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67" u="sng" dirty="0"/>
              <a:t>Cable tray:</a:t>
            </a:r>
          </a:p>
          <a:p>
            <a:pPr algn="l"/>
            <a:r>
              <a:rPr lang="en-GB" sz="1467" dirty="0"/>
              <a:t>MV distribution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8541BC18-56E5-7B99-586A-7CC838718B85}"/>
              </a:ext>
            </a:extLst>
          </p:cNvPr>
          <p:cNvCxnSpPr>
            <a:cxnSpLocks/>
          </p:cNvCxnSpPr>
          <p:nvPr/>
        </p:nvCxnSpPr>
        <p:spPr>
          <a:xfrm flipV="1">
            <a:off x="3732135" y="5278460"/>
            <a:ext cx="1185188" cy="317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AB02E3B0-FDC2-875C-EBF9-C6310E2E042A}"/>
              </a:ext>
            </a:extLst>
          </p:cNvPr>
          <p:cNvSpPr txBox="1"/>
          <p:nvPr/>
        </p:nvSpPr>
        <p:spPr>
          <a:xfrm>
            <a:off x="2039688" y="5418272"/>
            <a:ext cx="1912600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67" dirty="0"/>
              <a:t>Electrical HV </a:t>
            </a:r>
          </a:p>
          <a:p>
            <a:pPr algn="l"/>
            <a:r>
              <a:rPr lang="en-GB" sz="1467" dirty="0"/>
              <a:t>power transmission 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181CD7BC-1DDC-5E93-121E-9FB868F3A8EC}"/>
              </a:ext>
            </a:extLst>
          </p:cNvPr>
          <p:cNvCxnSpPr>
            <a:cxnSpLocks/>
          </p:cNvCxnSpPr>
          <p:nvPr/>
        </p:nvCxnSpPr>
        <p:spPr>
          <a:xfrm flipH="1" flipV="1">
            <a:off x="5883041" y="4727121"/>
            <a:ext cx="2654768" cy="898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BE89D832-F570-1B92-FD6B-78D82CA82475}"/>
              </a:ext>
            </a:extLst>
          </p:cNvPr>
          <p:cNvSpPr txBox="1"/>
          <p:nvPr/>
        </p:nvSpPr>
        <p:spPr>
          <a:xfrm>
            <a:off x="8570514" y="5112842"/>
            <a:ext cx="1393972" cy="613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GB" sz="1467" b="1" u="sng" dirty="0">
                <a:solidFill>
                  <a:schemeClr val="accent1">
                    <a:lumMod val="75000"/>
                  </a:schemeClr>
                </a:solidFill>
              </a:rPr>
              <a:t>Collider ring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B7939EC5-BC34-BE00-19F1-7AA74D7DF93D}"/>
              </a:ext>
            </a:extLst>
          </p:cNvPr>
          <p:cNvCxnSpPr>
            <a:cxnSpLocks/>
          </p:cNvCxnSpPr>
          <p:nvPr/>
        </p:nvCxnSpPr>
        <p:spPr>
          <a:xfrm flipH="1">
            <a:off x="5776934" y="2041405"/>
            <a:ext cx="1798093" cy="16186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057CC902-0F43-46C1-CA46-B25A85D5A7E4}"/>
              </a:ext>
            </a:extLst>
          </p:cNvPr>
          <p:cNvSpPr txBox="1"/>
          <p:nvPr/>
        </p:nvSpPr>
        <p:spPr>
          <a:xfrm>
            <a:off x="7380805" y="1286341"/>
            <a:ext cx="1393972" cy="613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933"/>
              </a:lnSpc>
            </a:pPr>
            <a:r>
              <a:rPr lang="en-GB" sz="1467" b="1" u="sng" dirty="0">
                <a:solidFill>
                  <a:srgbClr val="00B050"/>
                </a:solidFill>
              </a:rPr>
              <a:t>Booster ring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7313642B-4898-A66F-0DE5-007AA242FA66}"/>
              </a:ext>
            </a:extLst>
          </p:cNvPr>
          <p:cNvCxnSpPr>
            <a:cxnSpLocks/>
            <a:stCxn id="87" idx="3"/>
          </p:cNvCxnSpPr>
          <p:nvPr/>
        </p:nvCxnSpPr>
        <p:spPr>
          <a:xfrm>
            <a:off x="2940234" y="4692384"/>
            <a:ext cx="1287847" cy="275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A3D60C88-B608-31FF-C1B9-98E3D59E0E27}"/>
              </a:ext>
            </a:extLst>
          </p:cNvPr>
          <p:cNvSpPr txBox="1"/>
          <p:nvPr/>
        </p:nvSpPr>
        <p:spPr>
          <a:xfrm>
            <a:off x="1867759" y="4533334"/>
            <a:ext cx="1072475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67" dirty="0"/>
              <a:t>He DN50</a:t>
            </a:r>
          </a:p>
        </p:txBody>
      </p:sp>
    </p:spTree>
    <p:extLst>
      <p:ext uri="{BB962C8B-B14F-4D97-AF65-F5344CB8AC3E}">
        <p14:creationId xmlns:p14="http://schemas.microsoft.com/office/powerpoint/2010/main" val="2966474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152</Words>
  <Application>Microsoft Office PowerPoint</Application>
  <PresentationFormat>Widescreen</PresentationFormat>
  <Paragraphs>46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Fani Valchkova-Georgieva</dc:creator>
  <cp:lastModifiedBy>Fani Valchkova-Georgieva</cp:lastModifiedBy>
  <cp:revision>1</cp:revision>
  <dcterms:created xsi:type="dcterms:W3CDTF">2023-05-12T09:07:07Z</dcterms:created>
  <dcterms:modified xsi:type="dcterms:W3CDTF">2023-05-12T09:10:08Z</dcterms:modified>
</cp:coreProperties>
</file>