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  <p:sldMasterId id="2147483686" r:id="rId2"/>
    <p:sldMasterId id="2147483699" r:id="rId3"/>
    <p:sldMasterId id="2147483706" r:id="rId4"/>
    <p:sldMasterId id="2147483712" r:id="rId5"/>
    <p:sldMasterId id="2147483719" r:id="rId6"/>
  </p:sldMasterIdLst>
  <p:notesMasterIdLst>
    <p:notesMasterId r:id="rId47"/>
  </p:notesMasterIdLst>
  <p:handoutMasterIdLst>
    <p:handoutMasterId r:id="rId48"/>
  </p:handoutMasterIdLst>
  <p:sldIdLst>
    <p:sldId id="256" r:id="rId7"/>
    <p:sldId id="279" r:id="rId8"/>
    <p:sldId id="360" r:id="rId9"/>
    <p:sldId id="397" r:id="rId10"/>
    <p:sldId id="377" r:id="rId11"/>
    <p:sldId id="367" r:id="rId12"/>
    <p:sldId id="371" r:id="rId13"/>
    <p:sldId id="372" r:id="rId14"/>
    <p:sldId id="373" r:id="rId15"/>
    <p:sldId id="374" r:id="rId16"/>
    <p:sldId id="375" r:id="rId17"/>
    <p:sldId id="376" r:id="rId18"/>
    <p:sldId id="391" r:id="rId19"/>
    <p:sldId id="386" r:id="rId20"/>
    <p:sldId id="361" r:id="rId21"/>
    <p:sldId id="394" r:id="rId22"/>
    <p:sldId id="370" r:id="rId23"/>
    <p:sldId id="378" r:id="rId24"/>
    <p:sldId id="368" r:id="rId25"/>
    <p:sldId id="383" r:id="rId26"/>
    <p:sldId id="403" r:id="rId27"/>
    <p:sldId id="402" r:id="rId28"/>
    <p:sldId id="380" r:id="rId29"/>
    <p:sldId id="381" r:id="rId30"/>
    <p:sldId id="382" r:id="rId31"/>
    <p:sldId id="399" r:id="rId32"/>
    <p:sldId id="398" r:id="rId33"/>
    <p:sldId id="384" r:id="rId34"/>
    <p:sldId id="400" r:id="rId35"/>
    <p:sldId id="401" r:id="rId36"/>
    <p:sldId id="385" r:id="rId37"/>
    <p:sldId id="351" r:id="rId38"/>
    <p:sldId id="352" r:id="rId39"/>
    <p:sldId id="353" r:id="rId40"/>
    <p:sldId id="388" r:id="rId41"/>
    <p:sldId id="389" r:id="rId42"/>
    <p:sldId id="390" r:id="rId43"/>
    <p:sldId id="362" r:id="rId44"/>
    <p:sldId id="392" r:id="rId45"/>
    <p:sldId id="393" r:id="rId46"/>
  </p:sldIdLst>
  <p:sldSz cx="9144000" cy="5143500" type="screen16x9"/>
  <p:notesSz cx="6797675" cy="9926638"/>
  <p:embeddedFontLst>
    <p:embeddedFont>
      <p:font typeface="Bahnschrift SemiBold" panose="020B0502040204020203" pitchFamily="34" charset="0"/>
      <p:bold r:id="rId49"/>
    </p:embeddedFont>
    <p:embeddedFont>
      <p:font typeface="Calibri" panose="020F0502020204030204" pitchFamily="34" charset="0"/>
      <p:regular r:id="rId50"/>
      <p:bold r:id="rId51"/>
      <p:italic r:id="rId52"/>
      <p:boldItalic r:id="rId53"/>
    </p:embeddedFont>
    <p:embeddedFont>
      <p:font typeface="Calibri Light" panose="020F0302020204030204" pitchFamily="34" charset="0"/>
      <p:regular r:id="rId54"/>
      <p:italic r:id="rId55"/>
    </p:embeddedFont>
    <p:embeddedFont>
      <p:font typeface="Cutive Mono" panose="020B0604020202020204" charset="0"/>
      <p:regular r:id="rId56"/>
    </p:embeddedFont>
    <p:embeddedFont>
      <p:font typeface="Oswald" panose="00000500000000000000" pitchFamily="2" charset="0"/>
      <p:regular r:id="rId57"/>
      <p:bold r:id="rId58"/>
    </p:embeddedFont>
    <p:embeddedFont>
      <p:font typeface="Oswald Regular" panose="00000500000000000000" charset="0"/>
      <p:regular r:id="rId59"/>
      <p:bold r:id="rId60"/>
    </p:embeddedFont>
    <p:embeddedFont>
      <p:font typeface="Trebuchet MS" panose="020B0603020202020204" pitchFamily="34" charset="0"/>
      <p:regular r:id="rId61"/>
      <p:bold r:id="rId62"/>
      <p:italic r:id="rId63"/>
      <p:boldItalic r:id="rId64"/>
    </p:embeddedFont>
    <p:embeddedFont>
      <p:font typeface="Webdings" panose="05030102010509060703" pitchFamily="18" charset="2"/>
      <p:regular r:id="rId6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053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3117" userDrawn="1">
          <p15:clr>
            <a:srgbClr val="A4A3A4"/>
          </p15:clr>
        </p15:guide>
        <p15:guide id="4" orient="horz" pos="894" userDrawn="1">
          <p15:clr>
            <a:srgbClr val="A4A3A4"/>
          </p15:clr>
        </p15:guide>
        <p15:guide id="5" pos="317" userDrawn="1">
          <p15:clr>
            <a:srgbClr val="A4A3A4"/>
          </p15:clr>
        </p15:guide>
        <p15:guide id="6" pos="5420" userDrawn="1">
          <p15:clr>
            <a:srgbClr val="A4A3A4"/>
          </p15:clr>
        </p15:guide>
        <p15:guide id="7" orient="horz" pos="2527" userDrawn="1">
          <p15:clr>
            <a:srgbClr val="A4A3A4"/>
          </p15:clr>
        </p15:guide>
        <p15:guide id="8" pos="4876" userDrawn="1">
          <p15:clr>
            <a:srgbClr val="A4A3A4"/>
          </p15:clr>
        </p15:guide>
        <p15:guide id="9" orient="horz" pos="17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3"/>
    <a:srgbClr val="003399"/>
    <a:srgbClr val="A50021"/>
    <a:srgbClr val="DEB4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656E6B2-CCA5-4338-B634-E555D5EAE04C}">
  <a:tblStyle styleId="{7656E6B2-CCA5-4338-B634-E555D5EAE0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144" y="348"/>
      </p:cViewPr>
      <p:guideLst>
        <p:guide orient="horz" pos="1053"/>
        <p:guide pos="2880"/>
        <p:guide orient="horz" pos="3117"/>
        <p:guide orient="horz" pos="894"/>
        <p:guide pos="317"/>
        <p:guide pos="5420"/>
        <p:guide orient="horz" pos="2527"/>
        <p:guide pos="4876"/>
        <p:guide orient="horz" pos="17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notesMaster" Target="notesMasters/notesMaster1.xml"/><Relationship Id="rId63" Type="http://schemas.openxmlformats.org/officeDocument/2006/relationships/font" Target="fonts/font15.fntdata"/><Relationship Id="rId68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font" Target="fonts/font13.fntdata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handoutMaster" Target="handoutMasters/handoutMaster1.xml"/><Relationship Id="rId56" Type="http://schemas.openxmlformats.org/officeDocument/2006/relationships/font" Target="fonts/font8.fntdata"/><Relationship Id="rId64" Type="http://schemas.openxmlformats.org/officeDocument/2006/relationships/font" Target="fonts/font16.fntdata"/><Relationship Id="rId69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font" Target="fonts/font11.fntdata"/><Relationship Id="rId67" Type="http://schemas.openxmlformats.org/officeDocument/2006/relationships/viewProps" Target="view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font" Target="fonts/font6.fntdata"/><Relationship Id="rId62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font" Target="fonts/font4.fntdata"/><Relationship Id="rId60" Type="http://schemas.openxmlformats.org/officeDocument/2006/relationships/font" Target="fonts/font12.fntdata"/><Relationship Id="rId65" Type="http://schemas.openxmlformats.org/officeDocument/2006/relationships/font" Target="fonts/font17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font" Target="fonts/font2.fntdata"/><Relationship Id="rId55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91013-118A-4D5E-9CD5-FE1EFFA0559A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0B111-E1C7-48A0-A179-74EED39791E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04876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5fe982ce4f_2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5fe982ce4f_2_6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5490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1538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5367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5540b6adc3_2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6" name="Google Shape;836;g5540b6adc3_2_56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02095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409510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40832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6676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7678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004358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560388" y="877888"/>
            <a:ext cx="7797801" cy="4386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67862" y="5556838"/>
            <a:ext cx="5342890" cy="52643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4512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57840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68610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46109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47238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FR" dirty="0">
                <a:solidFill>
                  <a:schemeClr val="tx1"/>
                </a:solidFill>
                <a:latin typeface="Bahnschrift SemiBold" panose="020B0502040204020203" pitchFamily="34" charset="0"/>
              </a:rPr>
              <a:t>+ Broadcast UN Geneva "</a:t>
            </a:r>
            <a:r>
              <a:rPr lang="fr-FR" dirty="0" err="1">
                <a:solidFill>
                  <a:schemeClr val="tx1"/>
                </a:solidFill>
                <a:latin typeface="Bahnschrift SemiBold" panose="020B0502040204020203" pitchFamily="34" charset="0"/>
              </a:rPr>
              <a:t>What's</a:t>
            </a:r>
            <a:r>
              <a:rPr lang="fr-FR" dirty="0">
                <a:solidFill>
                  <a:schemeClr val="tx1"/>
                </a:solidFill>
                <a:latin typeface="Bahnschrift SemiBold" panose="020B0502040204020203" pitchFamily="34" charset="0"/>
              </a:rPr>
              <a:t> New" &amp; CERN Bulletin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236879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66936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03030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79625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56536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8598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05506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792291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6795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86286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29897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85578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9009404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426706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5540b6adc3_2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6" name="Google Shape;836;g5540b6adc3_2_564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30570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5540b6adc3_2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6" name="Google Shape;836;g5540b6adc3_2_56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94326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5540b6adc3_2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6" name="Google Shape;836;g5540b6adc3_2_56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2139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8148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5366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3838" y="808038"/>
            <a:ext cx="7185026" cy="40417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3788" y="5118725"/>
            <a:ext cx="5390305" cy="484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6118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0568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0562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g477e1f4248_8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9" name="Google Shape;1129;g477e1f4248_8_118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916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TLE OPENING" type="title">
  <p:cSld name="TITLE">
    <p:bg>
      <p:bgPr>
        <a:solidFill>
          <a:srgbClr val="EFEFE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8639" y="1507984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8639" y="2419108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 flipH="1">
            <a:off x="713850" y="3292446"/>
            <a:ext cx="7716300" cy="59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 flipH="1">
            <a:off x="3017850" y="3887955"/>
            <a:ext cx="3108300" cy="24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22778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4573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29214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2038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75225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5703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2008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840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LANK SLIDE  1">
  <p:cSld name="TITLE + BLANK SLIDE  1">
    <p:bg>
      <p:bgPr>
        <a:solidFill>
          <a:schemeClr val="bg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09120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TLE OPENING" type="title">
  <p:cSld name="BIG TITTLE OPENING">
    <p:bg>
      <p:bgPr>
        <a:solidFill>
          <a:schemeClr val="bg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8639" y="1507984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8639" y="2419108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 flipH="1">
            <a:off x="713850" y="3292446"/>
            <a:ext cx="7716300" cy="59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 flipH="1">
            <a:off x="3017850" y="3887955"/>
            <a:ext cx="3108300" cy="24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687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LANK SLIDE  1">
  <p:cSld name="CUSTOM_1_1_1_2_1_1_1_1_1_1_1">
    <p:bg>
      <p:bgPr>
        <a:solidFill>
          <a:srgbClr val="EFEFEF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3"/>
            <a:ext cx="1364530" cy="4209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LANK SLIDE  1">
  <p:cSld name="TITLE + BLANK SLIDE  1">
    <p:bg>
      <p:bgPr>
        <a:solidFill>
          <a:schemeClr val="bg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cxnSp>
        <p:nvCxnSpPr>
          <p:cNvPr id="3" name="Google Shape;1135;p64"/>
          <p:cNvCxnSpPr/>
          <p:nvPr userDrawn="1"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3"/>
            <a:ext cx="1364530" cy="420972"/>
          </a:xfrm>
          <a:prstGeom prst="rect">
            <a:avLst/>
          </a:prstGeom>
        </p:spPr>
      </p:pic>
      <p:sp>
        <p:nvSpPr>
          <p:cNvPr id="5" name="Google Shape;245;p41"/>
          <p:cNvSpPr/>
          <p:nvPr userDrawn="1"/>
        </p:nvSpPr>
        <p:spPr>
          <a:xfrm>
            <a:off x="8621987" y="0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14030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">
  <p:cSld name="SIX COLUMNS">
    <p:bg>
      <p:bgPr>
        <a:solidFill>
          <a:schemeClr val="bg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>
            <a:off x="1226995" y="375868"/>
            <a:ext cx="67053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797075" y="2383841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2"/>
          </p:nvPr>
        </p:nvSpPr>
        <p:spPr>
          <a:xfrm>
            <a:off x="3537167" y="2381509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3"/>
          </p:nvPr>
        </p:nvSpPr>
        <p:spPr>
          <a:xfrm>
            <a:off x="797150" y="3911200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4"/>
          </p:nvPr>
        </p:nvSpPr>
        <p:spPr>
          <a:xfrm>
            <a:off x="973975" y="2115588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5"/>
          </p:nvPr>
        </p:nvSpPr>
        <p:spPr>
          <a:xfrm>
            <a:off x="3714012" y="2114263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6"/>
          </p:nvPr>
        </p:nvSpPr>
        <p:spPr>
          <a:xfrm>
            <a:off x="973987" y="3643975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7"/>
          </p:nvPr>
        </p:nvSpPr>
        <p:spPr>
          <a:xfrm>
            <a:off x="3537133" y="3911200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8"/>
          </p:nvPr>
        </p:nvSpPr>
        <p:spPr>
          <a:xfrm>
            <a:off x="3714000" y="3643975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9"/>
          </p:nvPr>
        </p:nvSpPr>
        <p:spPr>
          <a:xfrm>
            <a:off x="6277197" y="2381509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13"/>
          </p:nvPr>
        </p:nvSpPr>
        <p:spPr>
          <a:xfrm>
            <a:off x="6454037" y="2114263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14"/>
          </p:nvPr>
        </p:nvSpPr>
        <p:spPr>
          <a:xfrm>
            <a:off x="6277178" y="3911200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15"/>
          </p:nvPr>
        </p:nvSpPr>
        <p:spPr>
          <a:xfrm>
            <a:off x="6454025" y="3643975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4949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bg>
      <p:bgPr>
        <a:solidFill>
          <a:schemeClr val="bg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3648525" y="844425"/>
            <a:ext cx="4609800" cy="21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10173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BACKGROUND ">
    <p:bg>
      <p:bgPr>
        <a:solidFill>
          <a:schemeClr val="bg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0790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bg>
      <p:bgPr>
        <a:solidFill>
          <a:schemeClr val="bg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597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TLE OPENING" type="title">
  <p:cSld name="BIG TITTLE OPENING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8640" y="1507985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0" name="Google Shape;10;p2"/>
          <p:cNvSpPr/>
          <p:nvPr/>
        </p:nvSpPr>
        <p:spPr>
          <a:xfrm>
            <a:off x="18640" y="2419109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1" name="Google Shape;11;p2"/>
          <p:cNvSpPr/>
          <p:nvPr/>
        </p:nvSpPr>
        <p:spPr>
          <a:xfrm flipH="1">
            <a:off x="1144517" y="9123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2" name="Google Shape;12;p2"/>
          <p:cNvSpPr/>
          <p:nvPr/>
        </p:nvSpPr>
        <p:spPr>
          <a:xfrm flipH="1">
            <a:off x="1144517" y="9123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 flipH="1">
            <a:off x="713850" y="3292446"/>
            <a:ext cx="7716300" cy="59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 flipH="1">
            <a:off x="3017850" y="3887955"/>
            <a:ext cx="3108300" cy="24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3"/>
            <a:ext cx="1364530" cy="42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0040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LANK SLIDE  1">
  <p:cSld name="TITLE + BLANK SLIDE  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3"/>
            <a:ext cx="1364530" cy="42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0112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3648525" y="844425"/>
            <a:ext cx="4609800" cy="21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3955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3507844" y="4719291"/>
            <a:ext cx="1228028" cy="273844"/>
          </a:xfrm>
          <a:prstGeom prst="rect">
            <a:avLst/>
          </a:prstGeom>
        </p:spPr>
        <p:txBody>
          <a:bodyPr/>
          <a:lstStyle>
            <a:lvl1pPr algn="r">
              <a:defRPr sz="105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743F3A2-CBFF-CC4C-8D7A-1536196249D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14760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TLE OPENING" type="title">
  <p:cSld name="BIG TITTLE OPENING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8640" y="1507985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0" name="Google Shape;10;p2"/>
          <p:cNvSpPr/>
          <p:nvPr/>
        </p:nvSpPr>
        <p:spPr>
          <a:xfrm>
            <a:off x="18640" y="2419109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1" name="Google Shape;11;p2"/>
          <p:cNvSpPr/>
          <p:nvPr/>
        </p:nvSpPr>
        <p:spPr>
          <a:xfrm flipH="1">
            <a:off x="1144517" y="9123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2" name="Google Shape;12;p2"/>
          <p:cNvSpPr/>
          <p:nvPr/>
        </p:nvSpPr>
        <p:spPr>
          <a:xfrm flipH="1">
            <a:off x="1144517" y="9123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 flipH="1">
            <a:off x="713850" y="3292446"/>
            <a:ext cx="7716300" cy="59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 flipH="1">
            <a:off x="3017850" y="3887955"/>
            <a:ext cx="3108300" cy="24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swald Regular"/>
              <a:buNone/>
              <a:defRPr sz="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 Regular"/>
              <a:buNone/>
              <a:defRPr sz="14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184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">
  <p:cSld name="CUSTOM_1_1_1_2_1_1_1_1_1_2">
    <p:bg>
      <p:bgPr>
        <a:solidFill>
          <a:schemeClr val="bg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>
            <a:off x="1226995" y="375868"/>
            <a:ext cx="67053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797075" y="2383841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2"/>
          </p:nvPr>
        </p:nvSpPr>
        <p:spPr>
          <a:xfrm>
            <a:off x="3537167" y="2381509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3"/>
          </p:nvPr>
        </p:nvSpPr>
        <p:spPr>
          <a:xfrm>
            <a:off x="797150" y="3911200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4"/>
          </p:nvPr>
        </p:nvSpPr>
        <p:spPr>
          <a:xfrm>
            <a:off x="973975" y="2115588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5"/>
          </p:nvPr>
        </p:nvSpPr>
        <p:spPr>
          <a:xfrm>
            <a:off x="3714012" y="2114263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6"/>
          </p:nvPr>
        </p:nvSpPr>
        <p:spPr>
          <a:xfrm>
            <a:off x="973987" y="3643975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7"/>
          </p:nvPr>
        </p:nvSpPr>
        <p:spPr>
          <a:xfrm>
            <a:off x="3537133" y="3911200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8"/>
          </p:nvPr>
        </p:nvSpPr>
        <p:spPr>
          <a:xfrm>
            <a:off x="3714000" y="3643975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9"/>
          </p:nvPr>
        </p:nvSpPr>
        <p:spPr>
          <a:xfrm>
            <a:off x="6277197" y="2381509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13"/>
          </p:nvPr>
        </p:nvSpPr>
        <p:spPr>
          <a:xfrm>
            <a:off x="6454037" y="2114263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14"/>
          </p:nvPr>
        </p:nvSpPr>
        <p:spPr>
          <a:xfrm>
            <a:off x="6277178" y="3911200"/>
            <a:ext cx="20697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900"/>
              <a:buNone/>
              <a:defRPr sz="9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15"/>
          </p:nvPr>
        </p:nvSpPr>
        <p:spPr>
          <a:xfrm>
            <a:off x="6454025" y="3643975"/>
            <a:ext cx="17160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"/>
              <a:buFont typeface="Oswald Regular"/>
              <a:buNone/>
              <a:defRPr sz="1200">
                <a:solidFill>
                  <a:srgbClr val="F3F3F3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3"/>
            <a:ext cx="1364530" cy="4209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LANK SLIDE  1">
  <p:cSld name="TITLE + BLANK SLIDE  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3"/>
            <a:ext cx="1364530" cy="42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224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3648525" y="844425"/>
            <a:ext cx="4609800" cy="21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49221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BACKGROUND 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100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3507844" y="4719291"/>
            <a:ext cx="1228028" cy="273844"/>
          </a:xfrm>
          <a:prstGeom prst="rect">
            <a:avLst/>
          </a:prstGeom>
        </p:spPr>
        <p:txBody>
          <a:bodyPr/>
          <a:lstStyle>
            <a:lvl1pPr algn="r">
              <a:defRPr sz="105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743F3A2-CBFF-CC4C-8D7A-1536196249D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37790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LANK SLIDE  1">
  <p:cSld name="TITLE + BLANK SLIDE  1">
    <p:bg>
      <p:bgPr>
        <a:solidFill>
          <a:srgbClr val="EFEFEF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cxnSp>
        <p:nvCxnSpPr>
          <p:cNvPr id="3" name="Google Shape;1135;p64"/>
          <p:cNvCxnSpPr/>
          <p:nvPr userDrawn="1"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3"/>
            <a:ext cx="1364530" cy="420972"/>
          </a:xfrm>
          <a:prstGeom prst="rect">
            <a:avLst/>
          </a:prstGeom>
        </p:spPr>
      </p:pic>
      <p:sp>
        <p:nvSpPr>
          <p:cNvPr id="5" name="Google Shape;245;p41"/>
          <p:cNvSpPr/>
          <p:nvPr userDrawn="1"/>
        </p:nvSpPr>
        <p:spPr>
          <a:xfrm>
            <a:off x="8621987" y="1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9238909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bg>
      <p:bgPr>
        <a:solidFill>
          <a:srgbClr val="EFEFE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3648525" y="844425"/>
            <a:ext cx="4609800" cy="21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1773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BACKGROUND ">
    <p:bg>
      <p:bgPr>
        <a:solidFill>
          <a:srgbClr val="2C3938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56751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bg>
      <p:bgPr>
        <a:solidFill>
          <a:srgbClr val="EFEFEF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81387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680" y="283163"/>
            <a:ext cx="8057621" cy="4590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7114E8E-8282-9F48-9EF2-7A584ABF5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66" y="1229840"/>
            <a:ext cx="8259821" cy="3437163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F9468780-0E06-C642-B95C-BD8F0296A0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70783" y="4875786"/>
            <a:ext cx="2895600" cy="12753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Espace réservé du numéro de diapositive 4">
            <a:extLst>
              <a:ext uri="{FF2B5EF4-FFF2-40B4-BE49-F238E27FC236}">
                <a16:creationId xmlns:a16="http://schemas.microsoft.com/office/drawing/2014/main" id="{BBBDD654-BEF3-C743-9876-E1CA4F7BDB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785976" y="4871740"/>
            <a:ext cx="241300" cy="127531"/>
          </a:xfrm>
          <a:prstGeom prst="rect">
            <a:avLst/>
          </a:prstGeom>
        </p:spPr>
        <p:txBody>
          <a:bodyPr/>
          <a:lstStyle/>
          <a:p>
            <a:fld id="{B09F03C4-5757-E84B-8AEB-182B8CF441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EDFE39C-61CC-3D40-8AF7-DD7D9E4ECC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900" y="825852"/>
            <a:ext cx="4797425" cy="296862"/>
          </a:xfrm>
        </p:spPr>
        <p:txBody>
          <a:bodyPr/>
          <a:lstStyle>
            <a:lvl1pPr marL="0" indent="0">
              <a:buNone/>
              <a:defRPr b="0" i="0" cap="all" baseline="0">
                <a:solidFill>
                  <a:schemeClr val="tx2"/>
                </a:solidFill>
                <a:latin typeface="Euclid Flex" panose="020B0504000000000000" pitchFamily="34" charset="77"/>
                <a:ea typeface="Euclid Flex" panose="020B0504000000000000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5611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highligh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680" y="283164"/>
            <a:ext cx="8057621" cy="42341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213268" y="1229597"/>
            <a:ext cx="3556660" cy="3176651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buClrTx/>
              <a:defRPr>
                <a:solidFill>
                  <a:srgbClr val="FFFFFF"/>
                </a:solidFill>
              </a:defRPr>
            </a:lvl1pPr>
            <a:lvl2pPr>
              <a:buClrTx/>
              <a:defRPr>
                <a:solidFill>
                  <a:srgbClr val="FFFFFF"/>
                </a:solidFill>
              </a:defRPr>
            </a:lvl2pPr>
            <a:lvl3pPr>
              <a:buClrTx/>
              <a:defRPr>
                <a:solidFill>
                  <a:srgbClr val="FFFFFF"/>
                </a:solidFill>
              </a:defRPr>
            </a:lvl3pPr>
            <a:lvl4pPr>
              <a:buClrTx/>
              <a:defRPr>
                <a:solidFill>
                  <a:srgbClr val="FFFFFF"/>
                </a:solidFill>
              </a:defRPr>
            </a:lvl4pPr>
            <a:lvl5pPr>
              <a:buClrTx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B56B58-773B-4A45-9897-30B92F57B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790" y="1229597"/>
            <a:ext cx="4667535" cy="33718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1" name="Espace réservé du pied de page 3">
            <a:extLst>
              <a:ext uri="{FF2B5EF4-FFF2-40B4-BE49-F238E27FC236}">
                <a16:creationId xmlns:a16="http://schemas.microsoft.com/office/drawing/2014/main" id="{8AD9B1E6-9CDE-0C48-BEEC-F9F4D450A8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70783" y="4875786"/>
            <a:ext cx="2895600" cy="12753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Espace réservé du numéro de diapositive 4">
            <a:extLst>
              <a:ext uri="{FF2B5EF4-FFF2-40B4-BE49-F238E27FC236}">
                <a16:creationId xmlns:a16="http://schemas.microsoft.com/office/drawing/2014/main" id="{AC415DE3-D0D8-5B4A-8D75-D16716341E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785976" y="4871740"/>
            <a:ext cx="241300" cy="127531"/>
          </a:xfrm>
          <a:prstGeom prst="rect">
            <a:avLst/>
          </a:prstGeom>
        </p:spPr>
        <p:txBody>
          <a:bodyPr/>
          <a:lstStyle/>
          <a:p>
            <a:fld id="{B09F03C4-5757-E84B-8AEB-182B8CF441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D6631E44-33CD-C949-A96C-5446B4C44C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900" y="825852"/>
            <a:ext cx="4797425" cy="296862"/>
          </a:xfrm>
        </p:spPr>
        <p:txBody>
          <a:bodyPr/>
          <a:lstStyle>
            <a:lvl1pPr marL="0" indent="0">
              <a:buNone/>
              <a:defRPr b="0" i="0" cap="all" baseline="0">
                <a:solidFill>
                  <a:schemeClr val="tx2"/>
                </a:solidFill>
                <a:latin typeface="Euclid Flex" panose="020B0504000000000000" pitchFamily="34" charset="77"/>
                <a:ea typeface="Euclid Flex" panose="020B0504000000000000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708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CUSTOM_1_1_1_2_1_1_1_1_1_1_2">
    <p:bg>
      <p:bgPr>
        <a:solidFill>
          <a:srgbClr val="EFEFE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3648525" y="844425"/>
            <a:ext cx="4609800" cy="21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E72AC367-7C1B-F444-BD28-370FAD9A3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945" y="273844"/>
            <a:ext cx="8675145" cy="550404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54D0733-2AC3-3F42-9207-933AFA788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790" y="1390827"/>
            <a:ext cx="3953901" cy="3316402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1E13D3FD-6FF7-2B4C-8554-76BB92A425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70783" y="4875786"/>
            <a:ext cx="2895600" cy="12753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Espace réservé du numéro de diapositive 4">
            <a:extLst>
              <a:ext uri="{FF2B5EF4-FFF2-40B4-BE49-F238E27FC236}">
                <a16:creationId xmlns:a16="http://schemas.microsoft.com/office/drawing/2014/main" id="{CD440354-5402-2941-AF23-99A849F0AFE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785976" y="4871740"/>
            <a:ext cx="241300" cy="127531"/>
          </a:xfrm>
          <a:prstGeom prst="rect">
            <a:avLst/>
          </a:prstGeom>
        </p:spPr>
        <p:txBody>
          <a:bodyPr/>
          <a:lstStyle/>
          <a:p>
            <a:fld id="{B09F03C4-5757-E84B-8AEB-182B8CF441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329238B-3E15-674C-8EE0-32860A56C084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13581" y="1401560"/>
            <a:ext cx="3953901" cy="3316402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77A5812D-57B3-6647-84CD-46A2AB7B492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714693" y="1061965"/>
            <a:ext cx="3940431" cy="326807"/>
          </a:xfrm>
        </p:spPr>
        <p:txBody>
          <a:bodyPr/>
          <a:lstStyle>
            <a:lvl1pPr marL="0" indent="0">
              <a:buNone/>
              <a:defRPr b="0" i="0" cap="all" baseline="0">
                <a:solidFill>
                  <a:schemeClr val="tx2"/>
                </a:solidFill>
                <a:latin typeface="Euclid Flex" panose="020B0504000000000000" pitchFamily="34" charset="77"/>
                <a:ea typeface="Euclid Flex" panose="020B0504000000000000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endParaRPr lang="fr-FR" dirty="0"/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CE4A1FFD-6F78-6A49-803D-62A285A086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2845" y="1061965"/>
            <a:ext cx="3940431" cy="326807"/>
          </a:xfrm>
        </p:spPr>
        <p:txBody>
          <a:bodyPr/>
          <a:lstStyle>
            <a:lvl1pPr marL="0" indent="0">
              <a:buNone/>
              <a:defRPr b="0" i="0" cap="all" baseline="0">
                <a:solidFill>
                  <a:schemeClr val="tx2"/>
                </a:solidFill>
                <a:latin typeface="Euclid Flex" panose="020B0504000000000000" pitchFamily="34" charset="77"/>
                <a:ea typeface="Euclid Flex" panose="020B0504000000000000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76994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786880" y="1269355"/>
            <a:ext cx="2939143" cy="2937300"/>
          </a:xfrm>
          <a:prstGeom prst="ellipse">
            <a:avLst/>
          </a:prstGeom>
          <a:solidFill>
            <a:srgbClr val="E4E4E3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680" y="283164"/>
            <a:ext cx="8057621" cy="447168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DE2EBD6-186E-0B4B-9819-1F2BCDC153C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70783" y="4875786"/>
            <a:ext cx="2895600" cy="12753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8C1D701-DEF1-254A-AAA3-24740DDA82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785976" y="4871740"/>
            <a:ext cx="241300" cy="127531"/>
          </a:xfrm>
          <a:prstGeom prst="rect">
            <a:avLst/>
          </a:prstGeom>
        </p:spPr>
        <p:txBody>
          <a:bodyPr/>
          <a:lstStyle/>
          <a:p>
            <a:fld id="{B09F03C4-5757-E84B-8AEB-182B8CF441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9527D6D-87E8-4247-9797-47976B99B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791" y="1229841"/>
            <a:ext cx="5027140" cy="3760723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1" name="Espace réservé du texte 4">
            <a:extLst>
              <a:ext uri="{FF2B5EF4-FFF2-40B4-BE49-F238E27FC236}">
                <a16:creationId xmlns:a16="http://schemas.microsoft.com/office/drawing/2014/main" id="{D08409D4-A835-854F-9BB3-E841C8E1663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900" y="825852"/>
            <a:ext cx="5026031" cy="296862"/>
          </a:xfrm>
        </p:spPr>
        <p:txBody>
          <a:bodyPr/>
          <a:lstStyle>
            <a:lvl1pPr marL="0" indent="0">
              <a:buNone/>
              <a:defRPr b="0" i="0" cap="all" baseline="0">
                <a:solidFill>
                  <a:schemeClr val="tx2"/>
                </a:solidFill>
                <a:latin typeface="Euclid Flex" panose="020B0504000000000000" pitchFamily="34" charset="77"/>
                <a:ea typeface="Euclid Flex" panose="020B0504000000000000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40891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59F01454-4CC2-744E-999D-24ED02D57A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75581" y="869945"/>
            <a:ext cx="1597231" cy="1596229"/>
          </a:xfrm>
          <a:prstGeom prst="ellipse">
            <a:avLst/>
          </a:prstGeom>
          <a:solidFill>
            <a:srgbClr val="E4E4E3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0D36A84-39BB-5B4B-B3CA-79FF1A5A4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680" y="283164"/>
            <a:ext cx="8057621" cy="453107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C770753D-F694-2D4B-8637-260086FADD9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04454" y="2201593"/>
            <a:ext cx="2595981" cy="2594353"/>
          </a:xfrm>
          <a:prstGeom prst="ellipse">
            <a:avLst/>
          </a:prstGeom>
          <a:solidFill>
            <a:srgbClr val="E4E4E3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20" name="Espace réservé du pied de page 3">
            <a:extLst>
              <a:ext uri="{FF2B5EF4-FFF2-40B4-BE49-F238E27FC236}">
                <a16:creationId xmlns:a16="http://schemas.microsoft.com/office/drawing/2014/main" id="{451F4AC6-B2F3-724C-BC84-C6EBDB54C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70783" y="4875786"/>
            <a:ext cx="2895600" cy="12753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Espace réservé du numéro de diapositive 4">
            <a:extLst>
              <a:ext uri="{FF2B5EF4-FFF2-40B4-BE49-F238E27FC236}">
                <a16:creationId xmlns:a16="http://schemas.microsoft.com/office/drawing/2014/main" id="{1060C9D4-04B9-E149-BD7F-F3CFD2F31E3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785976" y="4871740"/>
            <a:ext cx="241300" cy="127531"/>
          </a:xfrm>
          <a:prstGeom prst="rect">
            <a:avLst/>
          </a:prstGeom>
        </p:spPr>
        <p:txBody>
          <a:bodyPr/>
          <a:lstStyle/>
          <a:p>
            <a:fld id="{B09F03C4-5757-E84B-8AEB-182B8CF441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348F8EC9-6C44-7945-8AD9-55EFE8496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791" y="1229841"/>
            <a:ext cx="5027140" cy="3760723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25" name="Espace réservé du texte 4">
            <a:extLst>
              <a:ext uri="{FF2B5EF4-FFF2-40B4-BE49-F238E27FC236}">
                <a16:creationId xmlns:a16="http://schemas.microsoft.com/office/drawing/2014/main" id="{16BD3578-5A34-1B4C-9D7F-3EBCE339957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0900" y="825852"/>
            <a:ext cx="5026031" cy="296862"/>
          </a:xfrm>
        </p:spPr>
        <p:txBody>
          <a:bodyPr/>
          <a:lstStyle>
            <a:lvl1pPr marL="0" indent="0">
              <a:buNone/>
              <a:defRPr b="0" i="0" cap="all" baseline="0">
                <a:solidFill>
                  <a:schemeClr val="tx2"/>
                </a:solidFill>
                <a:latin typeface="Euclid Flex" panose="020B0504000000000000" pitchFamily="34" charset="77"/>
                <a:ea typeface="Euclid Flex" panose="020B0504000000000000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4753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680" y="283164"/>
            <a:ext cx="8057621" cy="417480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415AE01F-D033-B342-AB5F-66C85031D1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72550" y="864927"/>
            <a:ext cx="1597231" cy="1596229"/>
          </a:xfrm>
          <a:prstGeom prst="ellipse">
            <a:avLst/>
          </a:prstGeom>
          <a:solidFill>
            <a:srgbClr val="E4E4E3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C02B9711-9DD3-FC4B-8F14-4C369B20771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64593" y="1975734"/>
            <a:ext cx="1953262" cy="1952036"/>
          </a:xfrm>
          <a:prstGeom prst="ellipse">
            <a:avLst/>
          </a:prstGeom>
          <a:solidFill>
            <a:srgbClr val="E4E4E3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D6F3C570-8DF6-7448-A7E8-992271BB3EC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437506" y="3322667"/>
            <a:ext cx="1344006" cy="1343163"/>
          </a:xfrm>
          <a:prstGeom prst="ellipse">
            <a:avLst/>
          </a:prstGeom>
          <a:solidFill>
            <a:srgbClr val="E4E4E3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17" name="Espace réservé du pied de page 3">
            <a:extLst>
              <a:ext uri="{FF2B5EF4-FFF2-40B4-BE49-F238E27FC236}">
                <a16:creationId xmlns:a16="http://schemas.microsoft.com/office/drawing/2014/main" id="{508A57D6-DF27-234C-8227-308DEFCF67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70783" y="4875786"/>
            <a:ext cx="2895600" cy="12753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Espace réservé du numéro de diapositive 4">
            <a:extLst>
              <a:ext uri="{FF2B5EF4-FFF2-40B4-BE49-F238E27FC236}">
                <a16:creationId xmlns:a16="http://schemas.microsoft.com/office/drawing/2014/main" id="{C0A267A5-95E7-5D4E-8B99-39F6A8DFFB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785976" y="4871740"/>
            <a:ext cx="241300" cy="127531"/>
          </a:xfrm>
          <a:prstGeom prst="rect">
            <a:avLst/>
          </a:prstGeom>
        </p:spPr>
        <p:txBody>
          <a:bodyPr/>
          <a:lstStyle/>
          <a:p>
            <a:fld id="{B09F03C4-5757-E84B-8AEB-182B8CF441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D3CA21E-0198-F143-BD93-41BDD7C8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791" y="1229841"/>
            <a:ext cx="5027140" cy="3760723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951249F6-C24C-E648-B03E-6DD96CE4D3C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900" y="825852"/>
            <a:ext cx="5026031" cy="296862"/>
          </a:xfrm>
        </p:spPr>
        <p:txBody>
          <a:bodyPr/>
          <a:lstStyle>
            <a:lvl1pPr marL="0" indent="0">
              <a:buNone/>
              <a:defRPr b="0" i="0" cap="all" baseline="0">
                <a:solidFill>
                  <a:schemeClr val="tx2"/>
                </a:solidFill>
                <a:latin typeface="Euclid Flex" panose="020B0504000000000000" pitchFamily="34" charset="77"/>
                <a:ea typeface="Euclid Flex" panose="020B0504000000000000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28164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1 panorami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44384" y="2874329"/>
            <a:ext cx="8305905" cy="1720293"/>
          </a:xfrm>
          <a:solidFill>
            <a:srgbClr val="E4E4E3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10" name="Espace réservé du pied de page 3">
            <a:extLst>
              <a:ext uri="{FF2B5EF4-FFF2-40B4-BE49-F238E27FC236}">
                <a16:creationId xmlns:a16="http://schemas.microsoft.com/office/drawing/2014/main" id="{FD307B57-9BAC-FD40-9F6E-63175E709B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70783" y="4875786"/>
            <a:ext cx="2895600" cy="12753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15F91A50-60CC-7845-BBF7-820BC4BE95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785976" y="4871740"/>
            <a:ext cx="241300" cy="127531"/>
          </a:xfrm>
          <a:prstGeom prst="rect">
            <a:avLst/>
          </a:prstGeom>
        </p:spPr>
        <p:txBody>
          <a:bodyPr/>
          <a:lstStyle/>
          <a:p>
            <a:fld id="{B09F03C4-5757-E84B-8AEB-182B8CF441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8687D23-1BD9-A04B-93A0-42004FA0E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680" y="283163"/>
            <a:ext cx="8057621" cy="4590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0B368CE-4BE7-7F42-9E2B-137D1487C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66" y="1229841"/>
            <a:ext cx="8259821" cy="1459921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7200FDD1-BF75-364E-9541-BCA42A4C13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900" y="825852"/>
            <a:ext cx="4797425" cy="296862"/>
          </a:xfrm>
        </p:spPr>
        <p:txBody>
          <a:bodyPr/>
          <a:lstStyle>
            <a:lvl1pPr marL="0" indent="0">
              <a:buNone/>
              <a:defRPr b="0" i="0" cap="all" baseline="0">
                <a:solidFill>
                  <a:schemeClr val="tx2"/>
                </a:solidFill>
                <a:latin typeface="Euclid Flex" panose="020B0504000000000000" pitchFamily="34" charset="77"/>
                <a:ea typeface="Euclid Flex" panose="020B0504000000000000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02241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panoram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-32197" y="-19316"/>
            <a:ext cx="9208393" cy="3260325"/>
          </a:xfrm>
          <a:custGeom>
            <a:avLst/>
            <a:gdLst>
              <a:gd name="connsiteX0" fmla="*/ 0 w 9144000"/>
              <a:gd name="connsiteY0" fmla="*/ 1744021 h 3488042"/>
              <a:gd name="connsiteX1" fmla="*/ 4572000 w 9144000"/>
              <a:gd name="connsiteY1" fmla="*/ 0 h 3488042"/>
              <a:gd name="connsiteX2" fmla="*/ 9144000 w 9144000"/>
              <a:gd name="connsiteY2" fmla="*/ 1744021 h 3488042"/>
              <a:gd name="connsiteX3" fmla="*/ 4572000 w 9144000"/>
              <a:gd name="connsiteY3" fmla="*/ 3488042 h 3488042"/>
              <a:gd name="connsiteX4" fmla="*/ 0 w 9144000"/>
              <a:gd name="connsiteY4" fmla="*/ 1744021 h 3488042"/>
              <a:gd name="connsiteX0" fmla="*/ 82321 w 9226321"/>
              <a:gd name="connsiteY0" fmla="*/ 1830962 h 3574983"/>
              <a:gd name="connsiteX1" fmla="*/ 1928934 w 9226321"/>
              <a:gd name="connsiteY1" fmla="*/ 425388 h 3574983"/>
              <a:gd name="connsiteX2" fmla="*/ 4654321 w 9226321"/>
              <a:gd name="connsiteY2" fmla="*/ 86941 h 3574983"/>
              <a:gd name="connsiteX3" fmla="*/ 9226321 w 9226321"/>
              <a:gd name="connsiteY3" fmla="*/ 1830962 h 3574983"/>
              <a:gd name="connsiteX4" fmla="*/ 4654321 w 9226321"/>
              <a:gd name="connsiteY4" fmla="*/ 3574983 h 3574983"/>
              <a:gd name="connsiteX5" fmla="*/ 82321 w 9226321"/>
              <a:gd name="connsiteY5" fmla="*/ 1830962 h 3574983"/>
              <a:gd name="connsiteX0" fmla="*/ 82321 w 9226321"/>
              <a:gd name="connsiteY0" fmla="*/ 1830962 h 3574983"/>
              <a:gd name="connsiteX1" fmla="*/ 1928934 w 9226321"/>
              <a:gd name="connsiteY1" fmla="*/ 425388 h 3574983"/>
              <a:gd name="connsiteX2" fmla="*/ 4654321 w 9226321"/>
              <a:gd name="connsiteY2" fmla="*/ 86941 h 3574983"/>
              <a:gd name="connsiteX3" fmla="*/ 9226321 w 9226321"/>
              <a:gd name="connsiteY3" fmla="*/ 1830962 h 3574983"/>
              <a:gd name="connsiteX4" fmla="*/ 4654321 w 9226321"/>
              <a:gd name="connsiteY4" fmla="*/ 3574983 h 3574983"/>
              <a:gd name="connsiteX5" fmla="*/ 82321 w 9226321"/>
              <a:gd name="connsiteY5" fmla="*/ 1830962 h 3574983"/>
              <a:gd name="connsiteX0" fmla="*/ 82321 w 9226321"/>
              <a:gd name="connsiteY0" fmla="*/ 1800718 h 3544739"/>
              <a:gd name="connsiteX1" fmla="*/ 1928934 w 9226321"/>
              <a:gd name="connsiteY1" fmla="*/ 395144 h 3544739"/>
              <a:gd name="connsiteX2" fmla="*/ 4654321 w 9226321"/>
              <a:gd name="connsiteY2" fmla="*/ 56697 h 3544739"/>
              <a:gd name="connsiteX3" fmla="*/ 9226321 w 9226321"/>
              <a:gd name="connsiteY3" fmla="*/ 1800718 h 3544739"/>
              <a:gd name="connsiteX4" fmla="*/ 4654321 w 9226321"/>
              <a:gd name="connsiteY4" fmla="*/ 3544739 h 3544739"/>
              <a:gd name="connsiteX5" fmla="*/ 82321 w 9226321"/>
              <a:gd name="connsiteY5" fmla="*/ 1800718 h 3544739"/>
              <a:gd name="connsiteX0" fmla="*/ 59820 w 9203820"/>
              <a:gd name="connsiteY0" fmla="*/ 1800718 h 3544739"/>
              <a:gd name="connsiteX1" fmla="*/ 1906433 w 9203820"/>
              <a:gd name="connsiteY1" fmla="*/ 395144 h 3544739"/>
              <a:gd name="connsiteX2" fmla="*/ 4631820 w 9203820"/>
              <a:gd name="connsiteY2" fmla="*/ 56697 h 3544739"/>
              <a:gd name="connsiteX3" fmla="*/ 9203820 w 9203820"/>
              <a:gd name="connsiteY3" fmla="*/ 1800718 h 3544739"/>
              <a:gd name="connsiteX4" fmla="*/ 4631820 w 9203820"/>
              <a:gd name="connsiteY4" fmla="*/ 3544739 h 3544739"/>
              <a:gd name="connsiteX5" fmla="*/ 59820 w 9203820"/>
              <a:gd name="connsiteY5" fmla="*/ 1800718 h 3544739"/>
              <a:gd name="connsiteX0" fmla="*/ 333211 w 9477211"/>
              <a:gd name="connsiteY0" fmla="*/ 1874474 h 3618495"/>
              <a:gd name="connsiteX1" fmla="*/ 362900 w 9477211"/>
              <a:gd name="connsiteY1" fmla="*/ 130454 h 3618495"/>
              <a:gd name="connsiteX2" fmla="*/ 4905211 w 9477211"/>
              <a:gd name="connsiteY2" fmla="*/ 130453 h 3618495"/>
              <a:gd name="connsiteX3" fmla="*/ 9477211 w 9477211"/>
              <a:gd name="connsiteY3" fmla="*/ 1874474 h 3618495"/>
              <a:gd name="connsiteX4" fmla="*/ 4905211 w 9477211"/>
              <a:gd name="connsiteY4" fmla="*/ 3618495 h 3618495"/>
              <a:gd name="connsiteX5" fmla="*/ 333211 w 9477211"/>
              <a:gd name="connsiteY5" fmla="*/ 1874474 h 3618495"/>
              <a:gd name="connsiteX0" fmla="*/ 333211 w 9477211"/>
              <a:gd name="connsiteY0" fmla="*/ 1744205 h 3488226"/>
              <a:gd name="connsiteX1" fmla="*/ 362900 w 9477211"/>
              <a:gd name="connsiteY1" fmla="*/ 185 h 3488226"/>
              <a:gd name="connsiteX2" fmla="*/ 6419315 w 9477211"/>
              <a:gd name="connsiteY2" fmla="*/ 409883 h 3488226"/>
              <a:gd name="connsiteX3" fmla="*/ 9477211 w 9477211"/>
              <a:gd name="connsiteY3" fmla="*/ 1744205 h 3488226"/>
              <a:gd name="connsiteX4" fmla="*/ 4905211 w 9477211"/>
              <a:gd name="connsiteY4" fmla="*/ 3488226 h 3488226"/>
              <a:gd name="connsiteX5" fmla="*/ 333211 w 9477211"/>
              <a:gd name="connsiteY5" fmla="*/ 1744205 h 3488226"/>
              <a:gd name="connsiteX0" fmla="*/ 333211 w 9477211"/>
              <a:gd name="connsiteY0" fmla="*/ 1744079 h 3488100"/>
              <a:gd name="connsiteX1" fmla="*/ 362900 w 9477211"/>
              <a:gd name="connsiteY1" fmla="*/ 59 h 3488100"/>
              <a:gd name="connsiteX2" fmla="*/ 6419315 w 9477211"/>
              <a:gd name="connsiteY2" fmla="*/ 409757 h 3488100"/>
              <a:gd name="connsiteX3" fmla="*/ 9477211 w 9477211"/>
              <a:gd name="connsiteY3" fmla="*/ 1744079 h 3488100"/>
              <a:gd name="connsiteX4" fmla="*/ 4905211 w 9477211"/>
              <a:gd name="connsiteY4" fmla="*/ 3488100 h 3488100"/>
              <a:gd name="connsiteX5" fmla="*/ 333211 w 9477211"/>
              <a:gd name="connsiteY5" fmla="*/ 1744079 h 3488100"/>
              <a:gd name="connsiteX0" fmla="*/ 333211 w 9483152"/>
              <a:gd name="connsiteY0" fmla="*/ 1748266 h 3492287"/>
              <a:gd name="connsiteX1" fmla="*/ 362900 w 9483152"/>
              <a:gd name="connsiteY1" fmla="*/ 4246 h 3492287"/>
              <a:gd name="connsiteX2" fmla="*/ 9483149 w 9483152"/>
              <a:gd name="connsiteY2" fmla="*/ 4246 h 3492287"/>
              <a:gd name="connsiteX3" fmla="*/ 9477211 w 9483152"/>
              <a:gd name="connsiteY3" fmla="*/ 1748266 h 3492287"/>
              <a:gd name="connsiteX4" fmla="*/ 4905211 w 9483152"/>
              <a:gd name="connsiteY4" fmla="*/ 3492287 h 3492287"/>
              <a:gd name="connsiteX5" fmla="*/ 333211 w 9483152"/>
              <a:gd name="connsiteY5" fmla="*/ 1748266 h 3492287"/>
              <a:gd name="connsiteX0" fmla="*/ 2274 w 9152215"/>
              <a:gd name="connsiteY0" fmla="*/ 1748266 h 3492287"/>
              <a:gd name="connsiteX1" fmla="*/ 31963 w 9152215"/>
              <a:gd name="connsiteY1" fmla="*/ 4246 h 3492287"/>
              <a:gd name="connsiteX2" fmla="*/ 9152212 w 9152215"/>
              <a:gd name="connsiteY2" fmla="*/ 4246 h 3492287"/>
              <a:gd name="connsiteX3" fmla="*/ 9146274 w 9152215"/>
              <a:gd name="connsiteY3" fmla="*/ 1748266 h 3492287"/>
              <a:gd name="connsiteX4" fmla="*/ 4574274 w 9152215"/>
              <a:gd name="connsiteY4" fmla="*/ 3492287 h 3492287"/>
              <a:gd name="connsiteX5" fmla="*/ 2274 w 9152215"/>
              <a:gd name="connsiteY5" fmla="*/ 1748266 h 3492287"/>
              <a:gd name="connsiteX0" fmla="*/ 2274 w 9152215"/>
              <a:gd name="connsiteY0" fmla="*/ 1748266 h 3492287"/>
              <a:gd name="connsiteX1" fmla="*/ 31963 w 9152215"/>
              <a:gd name="connsiteY1" fmla="*/ 4246 h 3492287"/>
              <a:gd name="connsiteX2" fmla="*/ 9152212 w 9152215"/>
              <a:gd name="connsiteY2" fmla="*/ 4246 h 3492287"/>
              <a:gd name="connsiteX3" fmla="*/ 9146274 w 9152215"/>
              <a:gd name="connsiteY3" fmla="*/ 1748266 h 3492287"/>
              <a:gd name="connsiteX4" fmla="*/ 4574274 w 9152215"/>
              <a:gd name="connsiteY4" fmla="*/ 3492287 h 3492287"/>
              <a:gd name="connsiteX5" fmla="*/ 2274 w 9152215"/>
              <a:gd name="connsiteY5" fmla="*/ 1748266 h 3492287"/>
              <a:gd name="connsiteX0" fmla="*/ 334090 w 9484031"/>
              <a:gd name="connsiteY0" fmla="*/ 1748266 h 2821331"/>
              <a:gd name="connsiteX1" fmla="*/ 363779 w 9484031"/>
              <a:gd name="connsiteY1" fmla="*/ 4246 h 2821331"/>
              <a:gd name="connsiteX2" fmla="*/ 9484028 w 9484031"/>
              <a:gd name="connsiteY2" fmla="*/ 4246 h 2821331"/>
              <a:gd name="connsiteX3" fmla="*/ 9478090 w 9484031"/>
              <a:gd name="connsiteY3" fmla="*/ 1748266 h 2821331"/>
              <a:gd name="connsiteX4" fmla="*/ 4917965 w 9484031"/>
              <a:gd name="connsiteY4" fmla="*/ 2821331 h 2821331"/>
              <a:gd name="connsiteX5" fmla="*/ 334090 w 9484031"/>
              <a:gd name="connsiteY5" fmla="*/ 1748266 h 2821331"/>
              <a:gd name="connsiteX0" fmla="*/ 336289 w 9486230"/>
              <a:gd name="connsiteY0" fmla="*/ 1748266 h 3521975"/>
              <a:gd name="connsiteX1" fmla="*/ 365978 w 9486230"/>
              <a:gd name="connsiteY1" fmla="*/ 4246 h 3521975"/>
              <a:gd name="connsiteX2" fmla="*/ 9486227 w 9486230"/>
              <a:gd name="connsiteY2" fmla="*/ 4246 h 3521975"/>
              <a:gd name="connsiteX3" fmla="*/ 9480289 w 9486230"/>
              <a:gd name="connsiteY3" fmla="*/ 1748266 h 3521975"/>
              <a:gd name="connsiteX4" fmla="*/ 4949852 w 9486230"/>
              <a:gd name="connsiteY4" fmla="*/ 3521975 h 3521975"/>
              <a:gd name="connsiteX5" fmla="*/ 336289 w 9486230"/>
              <a:gd name="connsiteY5" fmla="*/ 1748266 h 3521975"/>
              <a:gd name="connsiteX0" fmla="*/ 331452 w 9481393"/>
              <a:gd name="connsiteY0" fmla="*/ 1748266 h 3349783"/>
              <a:gd name="connsiteX1" fmla="*/ 361141 w 9481393"/>
              <a:gd name="connsiteY1" fmla="*/ 4246 h 3349783"/>
              <a:gd name="connsiteX2" fmla="*/ 9481390 w 9481393"/>
              <a:gd name="connsiteY2" fmla="*/ 4246 h 3349783"/>
              <a:gd name="connsiteX3" fmla="*/ 9475452 w 9481393"/>
              <a:gd name="connsiteY3" fmla="*/ 1748266 h 3349783"/>
              <a:gd name="connsiteX4" fmla="*/ 4879700 w 9481393"/>
              <a:gd name="connsiteY4" fmla="*/ 3349783 h 3349783"/>
              <a:gd name="connsiteX5" fmla="*/ 331452 w 9481393"/>
              <a:gd name="connsiteY5" fmla="*/ 1748266 h 3349783"/>
              <a:gd name="connsiteX0" fmla="*/ 331452 w 10154988"/>
              <a:gd name="connsiteY0" fmla="*/ 1909658 h 3514949"/>
              <a:gd name="connsiteX1" fmla="*/ 361141 w 10154988"/>
              <a:gd name="connsiteY1" fmla="*/ 165638 h 3514949"/>
              <a:gd name="connsiteX2" fmla="*/ 9481390 w 10154988"/>
              <a:gd name="connsiteY2" fmla="*/ 165638 h 3514949"/>
              <a:gd name="connsiteX3" fmla="*/ 9475452 w 10154988"/>
              <a:gd name="connsiteY3" fmla="*/ 2384671 h 3514949"/>
              <a:gd name="connsiteX4" fmla="*/ 4879700 w 10154988"/>
              <a:gd name="connsiteY4" fmla="*/ 3511175 h 3514949"/>
              <a:gd name="connsiteX5" fmla="*/ 331452 w 10154988"/>
              <a:gd name="connsiteY5" fmla="*/ 1909658 h 3514949"/>
              <a:gd name="connsiteX0" fmla="*/ 331452 w 10154988"/>
              <a:gd name="connsiteY0" fmla="*/ 1909658 h 3514949"/>
              <a:gd name="connsiteX1" fmla="*/ 361141 w 10154988"/>
              <a:gd name="connsiteY1" fmla="*/ 165638 h 3514949"/>
              <a:gd name="connsiteX2" fmla="*/ 9481390 w 10154988"/>
              <a:gd name="connsiteY2" fmla="*/ 165638 h 3514949"/>
              <a:gd name="connsiteX3" fmla="*/ 9475452 w 10154988"/>
              <a:gd name="connsiteY3" fmla="*/ 2384671 h 3514949"/>
              <a:gd name="connsiteX4" fmla="*/ 4879700 w 10154988"/>
              <a:gd name="connsiteY4" fmla="*/ 3511175 h 3514949"/>
              <a:gd name="connsiteX5" fmla="*/ 331452 w 10154988"/>
              <a:gd name="connsiteY5" fmla="*/ 1909658 h 3514949"/>
              <a:gd name="connsiteX0" fmla="*/ 331452 w 10154988"/>
              <a:gd name="connsiteY0" fmla="*/ 1745820 h 3351111"/>
              <a:gd name="connsiteX1" fmla="*/ 361141 w 10154988"/>
              <a:gd name="connsiteY1" fmla="*/ 1800 h 3351111"/>
              <a:gd name="connsiteX2" fmla="*/ 9481390 w 10154988"/>
              <a:gd name="connsiteY2" fmla="*/ 1800 h 3351111"/>
              <a:gd name="connsiteX3" fmla="*/ 9475452 w 10154988"/>
              <a:gd name="connsiteY3" fmla="*/ 2220833 h 3351111"/>
              <a:gd name="connsiteX4" fmla="*/ 4879700 w 10154988"/>
              <a:gd name="connsiteY4" fmla="*/ 3347337 h 3351111"/>
              <a:gd name="connsiteX5" fmla="*/ 331452 w 10154988"/>
              <a:gd name="connsiteY5" fmla="*/ 1745820 h 3351111"/>
              <a:gd name="connsiteX0" fmla="*/ 331452 w 9475459"/>
              <a:gd name="connsiteY0" fmla="*/ 1744114 h 3349405"/>
              <a:gd name="connsiteX1" fmla="*/ 361141 w 9475459"/>
              <a:gd name="connsiteY1" fmla="*/ 94 h 3349405"/>
              <a:gd name="connsiteX2" fmla="*/ 7973224 w 9475459"/>
              <a:gd name="connsiteY2" fmla="*/ 243538 h 3349405"/>
              <a:gd name="connsiteX3" fmla="*/ 9475452 w 9475459"/>
              <a:gd name="connsiteY3" fmla="*/ 2219127 h 3349405"/>
              <a:gd name="connsiteX4" fmla="*/ 4879700 w 9475459"/>
              <a:gd name="connsiteY4" fmla="*/ 3345631 h 3349405"/>
              <a:gd name="connsiteX5" fmla="*/ 331452 w 9475459"/>
              <a:gd name="connsiteY5" fmla="*/ 1744114 h 3349405"/>
              <a:gd name="connsiteX0" fmla="*/ 331452 w 9475452"/>
              <a:gd name="connsiteY0" fmla="*/ 1744114 h 3349405"/>
              <a:gd name="connsiteX1" fmla="*/ 361141 w 9475452"/>
              <a:gd name="connsiteY1" fmla="*/ 94 h 3349405"/>
              <a:gd name="connsiteX2" fmla="*/ 7973224 w 9475452"/>
              <a:gd name="connsiteY2" fmla="*/ 243538 h 3349405"/>
              <a:gd name="connsiteX3" fmla="*/ 9475452 w 9475452"/>
              <a:gd name="connsiteY3" fmla="*/ 2219127 h 3349405"/>
              <a:gd name="connsiteX4" fmla="*/ 4879700 w 9475452"/>
              <a:gd name="connsiteY4" fmla="*/ 3345631 h 3349405"/>
              <a:gd name="connsiteX5" fmla="*/ 331452 w 9475452"/>
              <a:gd name="connsiteY5" fmla="*/ 1744114 h 3349405"/>
              <a:gd name="connsiteX0" fmla="*/ 331452 w 9477651"/>
              <a:gd name="connsiteY0" fmla="*/ 1745819 h 3351110"/>
              <a:gd name="connsiteX1" fmla="*/ 361141 w 9477651"/>
              <a:gd name="connsiteY1" fmla="*/ 1799 h 3351110"/>
              <a:gd name="connsiteX2" fmla="*/ 9475452 w 9477651"/>
              <a:gd name="connsiteY2" fmla="*/ 1799 h 3351110"/>
              <a:gd name="connsiteX3" fmla="*/ 9475452 w 9477651"/>
              <a:gd name="connsiteY3" fmla="*/ 2220832 h 3351110"/>
              <a:gd name="connsiteX4" fmla="*/ 4879700 w 9477651"/>
              <a:gd name="connsiteY4" fmla="*/ 3347336 h 3351110"/>
              <a:gd name="connsiteX5" fmla="*/ 331452 w 9477651"/>
              <a:gd name="connsiteY5" fmla="*/ 1745819 h 3351110"/>
              <a:gd name="connsiteX0" fmla="*/ 331452 w 9477651"/>
              <a:gd name="connsiteY0" fmla="*/ 1745819 h 3366085"/>
              <a:gd name="connsiteX1" fmla="*/ 361141 w 9477651"/>
              <a:gd name="connsiteY1" fmla="*/ 1799 h 3366085"/>
              <a:gd name="connsiteX2" fmla="*/ 9475452 w 9477651"/>
              <a:gd name="connsiteY2" fmla="*/ 1799 h 3366085"/>
              <a:gd name="connsiteX3" fmla="*/ 9475452 w 9477651"/>
              <a:gd name="connsiteY3" fmla="*/ 2660219 h 3366085"/>
              <a:gd name="connsiteX4" fmla="*/ 4879700 w 9477651"/>
              <a:gd name="connsiteY4" fmla="*/ 3347336 h 3366085"/>
              <a:gd name="connsiteX5" fmla="*/ 331452 w 9477651"/>
              <a:gd name="connsiteY5" fmla="*/ 1745819 h 3366085"/>
              <a:gd name="connsiteX0" fmla="*/ 331452 w 9487328"/>
              <a:gd name="connsiteY0" fmla="*/ 1745819 h 3352541"/>
              <a:gd name="connsiteX1" fmla="*/ 361141 w 9487328"/>
              <a:gd name="connsiteY1" fmla="*/ 1799 h 3352541"/>
              <a:gd name="connsiteX2" fmla="*/ 9475452 w 9487328"/>
              <a:gd name="connsiteY2" fmla="*/ 1799 h 3352541"/>
              <a:gd name="connsiteX3" fmla="*/ 9487328 w 9487328"/>
              <a:gd name="connsiteY3" fmla="*/ 2292084 h 3352541"/>
              <a:gd name="connsiteX4" fmla="*/ 4879700 w 9487328"/>
              <a:gd name="connsiteY4" fmla="*/ 3347336 h 3352541"/>
              <a:gd name="connsiteX5" fmla="*/ 331452 w 9487328"/>
              <a:gd name="connsiteY5" fmla="*/ 1745819 h 3352541"/>
              <a:gd name="connsiteX0" fmla="*/ 331452 w 9487328"/>
              <a:gd name="connsiteY0" fmla="*/ 1745819 h 3352541"/>
              <a:gd name="connsiteX1" fmla="*/ 361141 w 9487328"/>
              <a:gd name="connsiteY1" fmla="*/ 1799 h 3352541"/>
              <a:gd name="connsiteX2" fmla="*/ 9475452 w 9487328"/>
              <a:gd name="connsiteY2" fmla="*/ 1799 h 3352541"/>
              <a:gd name="connsiteX3" fmla="*/ 9487328 w 9487328"/>
              <a:gd name="connsiteY3" fmla="*/ 2292084 h 3352541"/>
              <a:gd name="connsiteX4" fmla="*/ 4879700 w 9487328"/>
              <a:gd name="connsiteY4" fmla="*/ 3347336 h 3352541"/>
              <a:gd name="connsiteX5" fmla="*/ 331452 w 9487328"/>
              <a:gd name="connsiteY5" fmla="*/ 1745819 h 3352541"/>
              <a:gd name="connsiteX0" fmla="*/ 0 w 9155876"/>
              <a:gd name="connsiteY0" fmla="*/ 1745819 h 3352541"/>
              <a:gd name="connsiteX1" fmla="*/ 29689 w 9155876"/>
              <a:gd name="connsiteY1" fmla="*/ 1799 h 3352541"/>
              <a:gd name="connsiteX2" fmla="*/ 9144000 w 9155876"/>
              <a:gd name="connsiteY2" fmla="*/ 1799 h 3352541"/>
              <a:gd name="connsiteX3" fmla="*/ 9155876 w 9155876"/>
              <a:gd name="connsiteY3" fmla="*/ 2292084 h 3352541"/>
              <a:gd name="connsiteX4" fmla="*/ 4548248 w 9155876"/>
              <a:gd name="connsiteY4" fmla="*/ 3347336 h 3352541"/>
              <a:gd name="connsiteX5" fmla="*/ 0 w 9155876"/>
              <a:gd name="connsiteY5" fmla="*/ 1745819 h 3352541"/>
              <a:gd name="connsiteX0" fmla="*/ 0 w 9155876"/>
              <a:gd name="connsiteY0" fmla="*/ 1751196 h 3357918"/>
              <a:gd name="connsiteX1" fmla="*/ 5938 w 9155876"/>
              <a:gd name="connsiteY1" fmla="*/ 1238 h 3357918"/>
              <a:gd name="connsiteX2" fmla="*/ 9144000 w 9155876"/>
              <a:gd name="connsiteY2" fmla="*/ 7176 h 3357918"/>
              <a:gd name="connsiteX3" fmla="*/ 9155876 w 9155876"/>
              <a:gd name="connsiteY3" fmla="*/ 2297461 h 3357918"/>
              <a:gd name="connsiteX4" fmla="*/ 4548248 w 9155876"/>
              <a:gd name="connsiteY4" fmla="*/ 3352713 h 3357918"/>
              <a:gd name="connsiteX5" fmla="*/ 0 w 9155876"/>
              <a:gd name="connsiteY5" fmla="*/ 1751196 h 3357918"/>
              <a:gd name="connsiteX0" fmla="*/ 0 w 9161814"/>
              <a:gd name="connsiteY0" fmla="*/ 1745258 h 3358025"/>
              <a:gd name="connsiteX1" fmla="*/ 11876 w 9161814"/>
              <a:gd name="connsiteY1" fmla="*/ 1238 h 3358025"/>
              <a:gd name="connsiteX2" fmla="*/ 9149938 w 9161814"/>
              <a:gd name="connsiteY2" fmla="*/ 7176 h 3358025"/>
              <a:gd name="connsiteX3" fmla="*/ 9161814 w 9161814"/>
              <a:gd name="connsiteY3" fmla="*/ 2297461 h 3358025"/>
              <a:gd name="connsiteX4" fmla="*/ 4554186 w 9161814"/>
              <a:gd name="connsiteY4" fmla="*/ 3352713 h 3358025"/>
              <a:gd name="connsiteX5" fmla="*/ 0 w 9161814"/>
              <a:gd name="connsiteY5" fmla="*/ 1745258 h 3358025"/>
              <a:gd name="connsiteX0" fmla="*/ 0 w 9161814"/>
              <a:gd name="connsiteY0" fmla="*/ 1745258 h 3358025"/>
              <a:gd name="connsiteX1" fmla="*/ 11876 w 9161814"/>
              <a:gd name="connsiteY1" fmla="*/ 1238 h 3358025"/>
              <a:gd name="connsiteX2" fmla="*/ 9149938 w 9161814"/>
              <a:gd name="connsiteY2" fmla="*/ 7176 h 3358025"/>
              <a:gd name="connsiteX3" fmla="*/ 9161814 w 9161814"/>
              <a:gd name="connsiteY3" fmla="*/ 2297461 h 3358025"/>
              <a:gd name="connsiteX4" fmla="*/ 4554186 w 9161814"/>
              <a:gd name="connsiteY4" fmla="*/ 3352713 h 3358025"/>
              <a:gd name="connsiteX5" fmla="*/ 0 w 9161814"/>
              <a:gd name="connsiteY5" fmla="*/ 1745258 h 3358025"/>
              <a:gd name="connsiteX0" fmla="*/ 0 w 9155876"/>
              <a:gd name="connsiteY0" fmla="*/ 2172770 h 3353013"/>
              <a:gd name="connsiteX1" fmla="*/ 5938 w 9155876"/>
              <a:gd name="connsiteY1" fmla="*/ 1238 h 3353013"/>
              <a:gd name="connsiteX2" fmla="*/ 9144000 w 9155876"/>
              <a:gd name="connsiteY2" fmla="*/ 7176 h 3353013"/>
              <a:gd name="connsiteX3" fmla="*/ 9155876 w 9155876"/>
              <a:gd name="connsiteY3" fmla="*/ 2297461 h 3353013"/>
              <a:gd name="connsiteX4" fmla="*/ 4548248 w 9155876"/>
              <a:gd name="connsiteY4" fmla="*/ 3352713 h 3353013"/>
              <a:gd name="connsiteX5" fmla="*/ 0 w 9155876"/>
              <a:gd name="connsiteY5" fmla="*/ 2172770 h 3353013"/>
              <a:gd name="connsiteX0" fmla="*/ 0 w 9203378"/>
              <a:gd name="connsiteY0" fmla="*/ 2499341 h 3353658"/>
              <a:gd name="connsiteX1" fmla="*/ 53440 w 9203378"/>
              <a:gd name="connsiteY1" fmla="*/ 1238 h 3353658"/>
              <a:gd name="connsiteX2" fmla="*/ 9191502 w 9203378"/>
              <a:gd name="connsiteY2" fmla="*/ 7176 h 3353658"/>
              <a:gd name="connsiteX3" fmla="*/ 9203378 w 9203378"/>
              <a:gd name="connsiteY3" fmla="*/ 2297461 h 3353658"/>
              <a:gd name="connsiteX4" fmla="*/ 4595750 w 9203378"/>
              <a:gd name="connsiteY4" fmla="*/ 3352713 h 3353658"/>
              <a:gd name="connsiteX5" fmla="*/ 0 w 9203378"/>
              <a:gd name="connsiteY5" fmla="*/ 2499341 h 3353658"/>
              <a:gd name="connsiteX0" fmla="*/ 0 w 9167752"/>
              <a:gd name="connsiteY0" fmla="*/ 2309335 h 3352715"/>
              <a:gd name="connsiteX1" fmla="*/ 17814 w 9167752"/>
              <a:gd name="connsiteY1" fmla="*/ 1238 h 3352715"/>
              <a:gd name="connsiteX2" fmla="*/ 9155876 w 9167752"/>
              <a:gd name="connsiteY2" fmla="*/ 7176 h 3352715"/>
              <a:gd name="connsiteX3" fmla="*/ 9167752 w 9167752"/>
              <a:gd name="connsiteY3" fmla="*/ 2297461 h 3352715"/>
              <a:gd name="connsiteX4" fmla="*/ 4560124 w 9167752"/>
              <a:gd name="connsiteY4" fmla="*/ 3352713 h 3352715"/>
              <a:gd name="connsiteX5" fmla="*/ 0 w 9167752"/>
              <a:gd name="connsiteY5" fmla="*/ 2309335 h 3352715"/>
              <a:gd name="connsiteX0" fmla="*/ 0 w 9167752"/>
              <a:gd name="connsiteY0" fmla="*/ 2309335 h 3429905"/>
              <a:gd name="connsiteX1" fmla="*/ 17814 w 9167752"/>
              <a:gd name="connsiteY1" fmla="*/ 1238 h 3429905"/>
              <a:gd name="connsiteX2" fmla="*/ 9155876 w 9167752"/>
              <a:gd name="connsiteY2" fmla="*/ 7176 h 3429905"/>
              <a:gd name="connsiteX3" fmla="*/ 9167752 w 9167752"/>
              <a:gd name="connsiteY3" fmla="*/ 2297461 h 3429905"/>
              <a:gd name="connsiteX4" fmla="*/ 4554187 w 9167752"/>
              <a:gd name="connsiteY4" fmla="*/ 3429903 h 3429905"/>
              <a:gd name="connsiteX5" fmla="*/ 0 w 9167752"/>
              <a:gd name="connsiteY5" fmla="*/ 2309335 h 3429905"/>
              <a:gd name="connsiteX0" fmla="*/ 0 w 9167752"/>
              <a:gd name="connsiteY0" fmla="*/ 2309335 h 3370528"/>
              <a:gd name="connsiteX1" fmla="*/ 17814 w 9167752"/>
              <a:gd name="connsiteY1" fmla="*/ 1238 h 3370528"/>
              <a:gd name="connsiteX2" fmla="*/ 9155876 w 9167752"/>
              <a:gd name="connsiteY2" fmla="*/ 7176 h 3370528"/>
              <a:gd name="connsiteX3" fmla="*/ 9167752 w 9167752"/>
              <a:gd name="connsiteY3" fmla="*/ 2297461 h 3370528"/>
              <a:gd name="connsiteX4" fmla="*/ 4601689 w 9167752"/>
              <a:gd name="connsiteY4" fmla="*/ 3370526 h 3370528"/>
              <a:gd name="connsiteX5" fmla="*/ 0 w 9167752"/>
              <a:gd name="connsiteY5" fmla="*/ 2309335 h 3370528"/>
              <a:gd name="connsiteX0" fmla="*/ 0 w 9167752"/>
              <a:gd name="connsiteY0" fmla="*/ 2309335 h 3372259"/>
              <a:gd name="connsiteX1" fmla="*/ 17814 w 9167752"/>
              <a:gd name="connsiteY1" fmla="*/ 1238 h 3372259"/>
              <a:gd name="connsiteX2" fmla="*/ 9155876 w 9167752"/>
              <a:gd name="connsiteY2" fmla="*/ 7176 h 3372259"/>
              <a:gd name="connsiteX3" fmla="*/ 9167752 w 9167752"/>
              <a:gd name="connsiteY3" fmla="*/ 2297461 h 3372259"/>
              <a:gd name="connsiteX4" fmla="*/ 4601689 w 9167752"/>
              <a:gd name="connsiteY4" fmla="*/ 3370526 h 3372259"/>
              <a:gd name="connsiteX5" fmla="*/ 0 w 9167752"/>
              <a:gd name="connsiteY5" fmla="*/ 2309335 h 3372259"/>
              <a:gd name="connsiteX0" fmla="*/ 0 w 9167752"/>
              <a:gd name="connsiteY0" fmla="*/ 2309335 h 3370528"/>
              <a:gd name="connsiteX1" fmla="*/ 17814 w 9167752"/>
              <a:gd name="connsiteY1" fmla="*/ 1238 h 3370528"/>
              <a:gd name="connsiteX2" fmla="*/ 9155876 w 9167752"/>
              <a:gd name="connsiteY2" fmla="*/ 7176 h 3370528"/>
              <a:gd name="connsiteX3" fmla="*/ 9167752 w 9167752"/>
              <a:gd name="connsiteY3" fmla="*/ 2297461 h 3370528"/>
              <a:gd name="connsiteX4" fmla="*/ 4601689 w 9167752"/>
              <a:gd name="connsiteY4" fmla="*/ 3370526 h 3370528"/>
              <a:gd name="connsiteX5" fmla="*/ 0 w 9167752"/>
              <a:gd name="connsiteY5" fmla="*/ 2309335 h 3370528"/>
              <a:gd name="connsiteX0" fmla="*/ 0 w 9155877"/>
              <a:gd name="connsiteY0" fmla="*/ 2315273 h 3370532"/>
              <a:gd name="connsiteX1" fmla="*/ 5939 w 9155877"/>
              <a:gd name="connsiteY1" fmla="*/ 1238 h 3370532"/>
              <a:gd name="connsiteX2" fmla="*/ 9144001 w 9155877"/>
              <a:gd name="connsiteY2" fmla="*/ 7176 h 3370532"/>
              <a:gd name="connsiteX3" fmla="*/ 9155877 w 9155877"/>
              <a:gd name="connsiteY3" fmla="*/ 2297461 h 3370532"/>
              <a:gd name="connsiteX4" fmla="*/ 4589814 w 9155877"/>
              <a:gd name="connsiteY4" fmla="*/ 3370526 h 3370532"/>
              <a:gd name="connsiteX5" fmla="*/ 0 w 9155877"/>
              <a:gd name="connsiteY5" fmla="*/ 2315273 h 3370532"/>
              <a:gd name="connsiteX0" fmla="*/ 0 w 9155877"/>
              <a:gd name="connsiteY0" fmla="*/ 2315273 h 3370821"/>
              <a:gd name="connsiteX1" fmla="*/ 5939 w 9155877"/>
              <a:gd name="connsiteY1" fmla="*/ 1238 h 3370821"/>
              <a:gd name="connsiteX2" fmla="*/ 9144001 w 9155877"/>
              <a:gd name="connsiteY2" fmla="*/ 7176 h 3370821"/>
              <a:gd name="connsiteX3" fmla="*/ 9155877 w 9155877"/>
              <a:gd name="connsiteY3" fmla="*/ 2297461 h 3370821"/>
              <a:gd name="connsiteX4" fmla="*/ 4589814 w 9155877"/>
              <a:gd name="connsiteY4" fmla="*/ 3370526 h 3370821"/>
              <a:gd name="connsiteX5" fmla="*/ 0 w 9155877"/>
              <a:gd name="connsiteY5" fmla="*/ 2315273 h 3370821"/>
              <a:gd name="connsiteX0" fmla="*/ 0 w 9155877"/>
              <a:gd name="connsiteY0" fmla="*/ 2315273 h 3370532"/>
              <a:gd name="connsiteX1" fmla="*/ 5939 w 9155877"/>
              <a:gd name="connsiteY1" fmla="*/ 1238 h 3370532"/>
              <a:gd name="connsiteX2" fmla="*/ 9144001 w 9155877"/>
              <a:gd name="connsiteY2" fmla="*/ 7176 h 3370532"/>
              <a:gd name="connsiteX3" fmla="*/ 9155877 w 9155877"/>
              <a:gd name="connsiteY3" fmla="*/ 2297461 h 3370532"/>
              <a:gd name="connsiteX4" fmla="*/ 4589814 w 9155877"/>
              <a:gd name="connsiteY4" fmla="*/ 3370526 h 3370532"/>
              <a:gd name="connsiteX5" fmla="*/ 0 w 9155877"/>
              <a:gd name="connsiteY5" fmla="*/ 2315273 h 3370532"/>
              <a:gd name="connsiteX0" fmla="*/ 0 w 9155877"/>
              <a:gd name="connsiteY0" fmla="*/ 2315273 h 3370532"/>
              <a:gd name="connsiteX1" fmla="*/ 5939 w 9155877"/>
              <a:gd name="connsiteY1" fmla="*/ 1238 h 3370532"/>
              <a:gd name="connsiteX2" fmla="*/ 9144001 w 9155877"/>
              <a:gd name="connsiteY2" fmla="*/ 7176 h 3370532"/>
              <a:gd name="connsiteX3" fmla="*/ 9155877 w 9155877"/>
              <a:gd name="connsiteY3" fmla="*/ 2297461 h 3370532"/>
              <a:gd name="connsiteX4" fmla="*/ 4589814 w 9155877"/>
              <a:gd name="connsiteY4" fmla="*/ 3370526 h 3370532"/>
              <a:gd name="connsiteX5" fmla="*/ 0 w 9155877"/>
              <a:gd name="connsiteY5" fmla="*/ 2315273 h 3370532"/>
              <a:gd name="connsiteX0" fmla="*/ 0 w 9155877"/>
              <a:gd name="connsiteY0" fmla="*/ 2308097 h 3363356"/>
              <a:gd name="connsiteX1" fmla="*/ 5939 w 9155877"/>
              <a:gd name="connsiteY1" fmla="*/ 39138 h 3363356"/>
              <a:gd name="connsiteX2" fmla="*/ 9144001 w 9155877"/>
              <a:gd name="connsiteY2" fmla="*/ 0 h 3363356"/>
              <a:gd name="connsiteX3" fmla="*/ 9155877 w 9155877"/>
              <a:gd name="connsiteY3" fmla="*/ 2290285 h 3363356"/>
              <a:gd name="connsiteX4" fmla="*/ 4589814 w 9155877"/>
              <a:gd name="connsiteY4" fmla="*/ 3363350 h 3363356"/>
              <a:gd name="connsiteX5" fmla="*/ 0 w 9155877"/>
              <a:gd name="connsiteY5" fmla="*/ 2308097 h 3363356"/>
              <a:gd name="connsiteX0" fmla="*/ 0 w 9155877"/>
              <a:gd name="connsiteY0" fmla="*/ 2269270 h 3324529"/>
              <a:gd name="connsiteX1" fmla="*/ 5939 w 9155877"/>
              <a:gd name="connsiteY1" fmla="*/ 311 h 3324529"/>
              <a:gd name="connsiteX2" fmla="*/ 9150441 w 9155877"/>
              <a:gd name="connsiteY2" fmla="*/ 64204 h 3324529"/>
              <a:gd name="connsiteX3" fmla="*/ 9155877 w 9155877"/>
              <a:gd name="connsiteY3" fmla="*/ 2251458 h 3324529"/>
              <a:gd name="connsiteX4" fmla="*/ 4589814 w 9155877"/>
              <a:gd name="connsiteY4" fmla="*/ 3324523 h 3324529"/>
              <a:gd name="connsiteX5" fmla="*/ 0 w 9155877"/>
              <a:gd name="connsiteY5" fmla="*/ 2269270 h 3324529"/>
              <a:gd name="connsiteX0" fmla="*/ 0 w 9155877"/>
              <a:gd name="connsiteY0" fmla="*/ 2205066 h 3260325"/>
              <a:gd name="connsiteX1" fmla="*/ 18818 w 9155877"/>
              <a:gd name="connsiteY1" fmla="*/ 6941 h 3260325"/>
              <a:gd name="connsiteX2" fmla="*/ 9150441 w 9155877"/>
              <a:gd name="connsiteY2" fmla="*/ 0 h 3260325"/>
              <a:gd name="connsiteX3" fmla="*/ 9155877 w 9155877"/>
              <a:gd name="connsiteY3" fmla="*/ 2187254 h 3260325"/>
              <a:gd name="connsiteX4" fmla="*/ 4589814 w 9155877"/>
              <a:gd name="connsiteY4" fmla="*/ 3260319 h 3260325"/>
              <a:gd name="connsiteX5" fmla="*/ 0 w 9155877"/>
              <a:gd name="connsiteY5" fmla="*/ 2205066 h 326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5877" h="3260325">
                <a:moveTo>
                  <a:pt x="0" y="2205066"/>
                </a:moveTo>
                <a:cubicBezTo>
                  <a:pt x="24741" y="2217493"/>
                  <a:pt x="-974" y="12603"/>
                  <a:pt x="18818" y="6941"/>
                </a:cubicBezTo>
                <a:cubicBezTo>
                  <a:pt x="14860" y="1279"/>
                  <a:pt x="9157368" y="4233"/>
                  <a:pt x="9150441" y="0"/>
                </a:cubicBezTo>
                <a:cubicBezTo>
                  <a:pt x="9155389" y="7641"/>
                  <a:pt x="9155877" y="1224058"/>
                  <a:pt x="9155877" y="2187254"/>
                </a:cubicBezTo>
                <a:cubicBezTo>
                  <a:pt x="9155877" y="2200424"/>
                  <a:pt x="7172696" y="3257351"/>
                  <a:pt x="4589814" y="3260319"/>
                </a:cubicBezTo>
                <a:cubicBezTo>
                  <a:pt x="2006932" y="3263287"/>
                  <a:pt x="16823" y="2216390"/>
                  <a:pt x="0" y="220506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49FF065-816A-904C-9FC4-6D867120D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103" y="3679362"/>
            <a:ext cx="8057621" cy="507604"/>
          </a:xfrm>
        </p:spPr>
        <p:txBody>
          <a:bodyPr>
            <a:normAutofit/>
          </a:bodyPr>
          <a:lstStyle>
            <a:lvl1pPr>
              <a:defRPr sz="2600"/>
            </a:lvl1pPr>
          </a:lstStyle>
          <a:p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585F231-B6D1-BC43-B416-B891E1034A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770783" y="4875786"/>
            <a:ext cx="2895600" cy="12753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953E64-8BAC-FF47-BCB6-4FF73FAB1B1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785976" y="4871740"/>
            <a:ext cx="241300" cy="127531"/>
          </a:xfrm>
          <a:prstGeom prst="rect">
            <a:avLst/>
          </a:prstGeom>
        </p:spPr>
        <p:txBody>
          <a:bodyPr/>
          <a:lstStyle/>
          <a:p>
            <a:fld id="{B09F03C4-5757-E84B-8AEB-182B8CF441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E1F43832-F370-564D-B038-2DFD5BF235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5902" y="4203294"/>
            <a:ext cx="4797425" cy="296862"/>
          </a:xfrm>
        </p:spPr>
        <p:txBody>
          <a:bodyPr/>
          <a:lstStyle>
            <a:lvl1pPr marL="0" indent="0">
              <a:buNone/>
              <a:defRPr b="0" i="0" cap="all" baseline="0">
                <a:solidFill>
                  <a:schemeClr val="tx2"/>
                </a:solidFill>
                <a:latin typeface="Euclid Flex" panose="020B0504000000000000" pitchFamily="34" charset="77"/>
                <a:ea typeface="Euclid Flex" panose="020B0504000000000000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541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1_1_1_2_1_1_1_1_1_1_1_1_1_3_2_1_1">
    <p:bg>
      <p:bgPr>
        <a:solidFill>
          <a:schemeClr val="bg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CUSTOM_1_1_1_2_1_1_1_1_1_1_1_1_1_3_1">
    <p:bg>
      <p:bgPr>
        <a:solidFill>
          <a:schemeClr val="bg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720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455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633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FEF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28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1pPr>
            <a:lvl2pPr marL="914400" lvl="1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2pPr>
            <a:lvl3pPr marL="1371600" lvl="2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3pPr>
            <a:lvl4pPr marL="1828800" lvl="3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4pPr>
            <a:lvl5pPr marL="2286000" lvl="4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5pPr>
            <a:lvl6pPr marL="2743200" lvl="5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6pPr>
            <a:lvl7pPr marL="3200400" lvl="6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7pPr>
            <a:lvl8pPr marL="3657600" lvl="7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8pPr>
            <a:lvl9pPr marL="4114800" lvl="8" indent="-2921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6" r:id="rId2"/>
    <p:sldLayoutId id="2147483659" r:id="rId3"/>
    <p:sldLayoutId id="2147483661" r:id="rId4"/>
    <p:sldLayoutId id="2147483665" r:id="rId5"/>
    <p:sldLayoutId id="2147483666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35B53-174A-4CF7-A4D8-83E463420CD4}" type="datetimeFigureOut">
              <a:rPr lang="fr-CH" smtClean="0"/>
              <a:t>22.09.2023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5664E-3DDF-4579-91EA-CDFAA7EF2A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0079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28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1pPr>
            <a:lvl2pPr marL="914400" lvl="1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2pPr>
            <a:lvl3pPr marL="1371600" lvl="2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3pPr>
            <a:lvl4pPr marL="1828800" lvl="3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4pPr>
            <a:lvl5pPr marL="2286000" lvl="4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5pPr>
            <a:lvl6pPr marL="2743200" lvl="5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6pPr>
            <a:lvl7pPr marL="3200400" lvl="6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7pPr>
            <a:lvl8pPr marL="3657600" lvl="7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8pPr>
            <a:lvl9pPr marL="4114800" lvl="8" indent="-2921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902378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28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1pPr>
            <a:lvl2pPr marL="914400" lvl="1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2pPr>
            <a:lvl3pPr marL="1371600" lvl="2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3pPr>
            <a:lvl4pPr marL="1828800" lvl="3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4pPr>
            <a:lvl5pPr marL="2286000" lvl="4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5pPr>
            <a:lvl6pPr marL="2743200" lvl="5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6pPr>
            <a:lvl7pPr marL="3200400" lvl="6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7pPr>
            <a:lvl8pPr marL="3657600" lvl="7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8pPr>
            <a:lvl9pPr marL="4114800" lvl="8" indent="-2921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214273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10" r:id="rId3"/>
    <p:sldLayoutId id="2147483711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28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1pPr>
            <a:lvl2pPr marL="914400" lvl="1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2pPr>
            <a:lvl3pPr marL="1371600" lvl="2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3pPr>
            <a:lvl4pPr marL="1828800" lvl="3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4pPr>
            <a:lvl5pPr marL="2286000" lvl="4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5pPr>
            <a:lvl6pPr marL="2743200" lvl="5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6pPr>
            <a:lvl7pPr marL="3200400" lvl="6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7pPr>
            <a:lvl8pPr marL="3657600" lvl="7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8pPr>
            <a:lvl9pPr marL="4114800" lvl="8" indent="-2921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62941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6" r:id="rId3"/>
    <p:sldLayoutId id="2147483717" r:id="rId4"/>
    <p:sldLayoutId id="2147483718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2800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2800">
                <a:solidFill>
                  <a:srgbClr val="2C393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1pPr>
            <a:lvl2pPr marL="914400" lvl="1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2pPr>
            <a:lvl3pPr marL="1371600" lvl="2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3pPr>
            <a:lvl4pPr marL="1828800" lvl="3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4pPr>
            <a:lvl5pPr marL="2286000" lvl="4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5pPr>
            <a:lvl6pPr marL="2743200" lvl="5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6pPr>
            <a:lvl7pPr marL="3200400" lvl="6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●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7pPr>
            <a:lvl8pPr marL="3657600" lvl="7" indent="-2921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C3938"/>
              </a:buClr>
              <a:buSzPts val="1000"/>
              <a:buFont typeface="Cutive Mono"/>
              <a:buChar char="○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8pPr>
            <a:lvl9pPr marL="4114800" lvl="8" indent="-2921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C3938"/>
              </a:buClr>
              <a:buSzPts val="1000"/>
              <a:buFont typeface="Cutive Mono"/>
              <a:buChar char="■"/>
              <a:defRPr sz="1000">
                <a:solidFill>
                  <a:srgbClr val="2C3938"/>
                </a:solidFill>
                <a:latin typeface="Cutive Mono"/>
                <a:ea typeface="Cutive Mono"/>
                <a:cs typeface="Cutive Mono"/>
                <a:sym typeface="Cutive Mon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76071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services/excursions-visit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services/social-events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services/conversation-exchange-programm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vimeo.com/385192602" TargetMode="External"/><Relationship Id="rId13" Type="http://schemas.openxmlformats.org/officeDocument/2006/relationships/image" Target="../media/image58.PNG"/><Relationship Id="rId3" Type="http://schemas.openxmlformats.org/officeDocument/2006/relationships/hyperlink" Target="https://www.cagi.ch/uploads/pdf/CAGI_Brochure_BAT2.pdf" TargetMode="External"/><Relationship Id="rId7" Type="http://schemas.openxmlformats.org/officeDocument/2006/relationships/image" Target="../media/image55.PNG"/><Relationship Id="rId12" Type="http://schemas.openxmlformats.org/officeDocument/2006/relationships/hyperlink" Target="https://vimeo.com/379018227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vimeo.com/385192806" TargetMode="External"/><Relationship Id="rId11" Type="http://schemas.openxmlformats.org/officeDocument/2006/relationships/image" Target="../media/image57.PNG"/><Relationship Id="rId5" Type="http://schemas.openxmlformats.org/officeDocument/2006/relationships/image" Target="../media/image54.png"/><Relationship Id="rId15" Type="http://schemas.openxmlformats.org/officeDocument/2006/relationships/hyperlink" Target="https://vimeo.com/cagigeneva" TargetMode="External"/><Relationship Id="rId10" Type="http://schemas.openxmlformats.org/officeDocument/2006/relationships/hyperlink" Target="https://vimeo.com/385192362" TargetMode="External"/><Relationship Id="rId4" Type="http://schemas.openxmlformats.org/officeDocument/2006/relationships/image" Target="../media/image53.PNG"/><Relationship Id="rId9" Type="http://schemas.openxmlformats.org/officeDocument/2006/relationships/image" Target="../media/image56.PNG"/><Relationship Id="rId14" Type="http://schemas.openxmlformats.org/officeDocument/2006/relationships/hyperlink" Target="https://www.cagi.ch/en/practical-geneva.ph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jobs.cagi.ch/" TargetMode="External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household.cagi.ch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hyperlink" Target="https://www.unige.ch/horizon-academique/en/about-u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ww.associationdecouvrir.ch/" TargetMode="External"/><Relationship Id="rId5" Type="http://schemas.openxmlformats.org/officeDocument/2006/relationships/hyperlink" Target="http://www.idcn.info/" TargetMode="External"/><Relationship Id="rId4" Type="http://schemas.openxmlformats.org/officeDocument/2006/relationships/hyperlink" Target="https://jobs.cagi.ch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hyperlink" Target="mailto:info@kiosqueonu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95.png"/><Relationship Id="rId21" Type="http://schemas.openxmlformats.org/officeDocument/2006/relationships/image" Target="../media/image90.png"/><Relationship Id="rId34" Type="http://schemas.openxmlformats.org/officeDocument/2006/relationships/image" Target="../media/image103.png"/><Relationship Id="rId42" Type="http://schemas.openxmlformats.org/officeDocument/2006/relationships/image" Target="../media/image111.jpg"/><Relationship Id="rId47" Type="http://schemas.openxmlformats.org/officeDocument/2006/relationships/image" Target="../media/image116.png"/><Relationship Id="rId50" Type="http://schemas.openxmlformats.org/officeDocument/2006/relationships/image" Target="../media/image119.jpeg"/><Relationship Id="rId55" Type="http://schemas.openxmlformats.org/officeDocument/2006/relationships/image" Target="../media/image124.png"/><Relationship Id="rId63" Type="http://schemas.openxmlformats.org/officeDocument/2006/relationships/image" Target="../media/image39.png"/><Relationship Id="rId7" Type="http://schemas.openxmlformats.org/officeDocument/2006/relationships/image" Target="../media/image76.png"/><Relationship Id="rId2" Type="http://schemas.openxmlformats.org/officeDocument/2006/relationships/image" Target="../media/image71.jpeg"/><Relationship Id="rId16" Type="http://schemas.openxmlformats.org/officeDocument/2006/relationships/image" Target="../media/image85.png"/><Relationship Id="rId29" Type="http://schemas.openxmlformats.org/officeDocument/2006/relationships/image" Target="../media/image98.png"/><Relationship Id="rId11" Type="http://schemas.openxmlformats.org/officeDocument/2006/relationships/image" Target="../media/image80.png"/><Relationship Id="rId24" Type="http://schemas.openxmlformats.org/officeDocument/2006/relationships/image" Target="../media/image93.jpeg"/><Relationship Id="rId32" Type="http://schemas.openxmlformats.org/officeDocument/2006/relationships/image" Target="../media/image101.png"/><Relationship Id="rId37" Type="http://schemas.openxmlformats.org/officeDocument/2006/relationships/image" Target="../media/image106.png"/><Relationship Id="rId40" Type="http://schemas.openxmlformats.org/officeDocument/2006/relationships/image" Target="../media/image109.png"/><Relationship Id="rId45" Type="http://schemas.openxmlformats.org/officeDocument/2006/relationships/image" Target="../media/image114.png"/><Relationship Id="rId53" Type="http://schemas.openxmlformats.org/officeDocument/2006/relationships/image" Target="../media/image122.png"/><Relationship Id="rId58" Type="http://schemas.openxmlformats.org/officeDocument/2006/relationships/image" Target="../media/image127.png"/><Relationship Id="rId5" Type="http://schemas.openxmlformats.org/officeDocument/2006/relationships/image" Target="../media/image74.jpeg"/><Relationship Id="rId61" Type="http://schemas.openxmlformats.org/officeDocument/2006/relationships/image" Target="../media/image130.png"/><Relationship Id="rId19" Type="http://schemas.openxmlformats.org/officeDocument/2006/relationships/image" Target="../media/image88.png"/><Relationship Id="rId14" Type="http://schemas.openxmlformats.org/officeDocument/2006/relationships/image" Target="../media/image83.png"/><Relationship Id="rId22" Type="http://schemas.openxmlformats.org/officeDocument/2006/relationships/image" Target="../media/image91.png"/><Relationship Id="rId27" Type="http://schemas.openxmlformats.org/officeDocument/2006/relationships/image" Target="../media/image96.png"/><Relationship Id="rId30" Type="http://schemas.openxmlformats.org/officeDocument/2006/relationships/image" Target="../media/image99.png"/><Relationship Id="rId35" Type="http://schemas.openxmlformats.org/officeDocument/2006/relationships/image" Target="../media/image104.png"/><Relationship Id="rId43" Type="http://schemas.openxmlformats.org/officeDocument/2006/relationships/image" Target="../media/image112.jpeg"/><Relationship Id="rId48" Type="http://schemas.openxmlformats.org/officeDocument/2006/relationships/image" Target="../media/image117.png"/><Relationship Id="rId56" Type="http://schemas.openxmlformats.org/officeDocument/2006/relationships/image" Target="../media/image125.jpeg"/><Relationship Id="rId64" Type="http://schemas.openxmlformats.org/officeDocument/2006/relationships/image" Target="../media/image132.jpeg"/><Relationship Id="rId8" Type="http://schemas.openxmlformats.org/officeDocument/2006/relationships/image" Target="../media/image77.gif"/><Relationship Id="rId51" Type="http://schemas.openxmlformats.org/officeDocument/2006/relationships/image" Target="../media/image120.png"/><Relationship Id="rId3" Type="http://schemas.openxmlformats.org/officeDocument/2006/relationships/image" Target="../media/image72.png"/><Relationship Id="rId12" Type="http://schemas.openxmlformats.org/officeDocument/2006/relationships/image" Target="../media/image81.png"/><Relationship Id="rId17" Type="http://schemas.openxmlformats.org/officeDocument/2006/relationships/image" Target="../media/image86.png"/><Relationship Id="rId25" Type="http://schemas.openxmlformats.org/officeDocument/2006/relationships/image" Target="../media/image94.png"/><Relationship Id="rId33" Type="http://schemas.openxmlformats.org/officeDocument/2006/relationships/image" Target="../media/image102.png"/><Relationship Id="rId38" Type="http://schemas.openxmlformats.org/officeDocument/2006/relationships/image" Target="../media/image107.jpeg"/><Relationship Id="rId46" Type="http://schemas.openxmlformats.org/officeDocument/2006/relationships/image" Target="../media/image115.png"/><Relationship Id="rId59" Type="http://schemas.openxmlformats.org/officeDocument/2006/relationships/image" Target="../media/image128.jpg"/><Relationship Id="rId20" Type="http://schemas.openxmlformats.org/officeDocument/2006/relationships/image" Target="../media/image89.png"/><Relationship Id="rId41" Type="http://schemas.openxmlformats.org/officeDocument/2006/relationships/image" Target="../media/image110.png"/><Relationship Id="rId54" Type="http://schemas.openxmlformats.org/officeDocument/2006/relationships/image" Target="../media/image123.png"/><Relationship Id="rId62" Type="http://schemas.openxmlformats.org/officeDocument/2006/relationships/image" Target="../media/image13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5.png"/><Relationship Id="rId15" Type="http://schemas.openxmlformats.org/officeDocument/2006/relationships/image" Target="../media/image84.png"/><Relationship Id="rId23" Type="http://schemas.openxmlformats.org/officeDocument/2006/relationships/image" Target="../media/image92.jpeg"/><Relationship Id="rId28" Type="http://schemas.openxmlformats.org/officeDocument/2006/relationships/image" Target="../media/image97.png"/><Relationship Id="rId36" Type="http://schemas.openxmlformats.org/officeDocument/2006/relationships/image" Target="../media/image105.png"/><Relationship Id="rId49" Type="http://schemas.openxmlformats.org/officeDocument/2006/relationships/image" Target="../media/image118.jpeg"/><Relationship Id="rId57" Type="http://schemas.openxmlformats.org/officeDocument/2006/relationships/image" Target="../media/image126.jpeg"/><Relationship Id="rId10" Type="http://schemas.openxmlformats.org/officeDocument/2006/relationships/image" Target="../media/image79.png"/><Relationship Id="rId31" Type="http://schemas.openxmlformats.org/officeDocument/2006/relationships/image" Target="../media/image100.png"/><Relationship Id="rId44" Type="http://schemas.openxmlformats.org/officeDocument/2006/relationships/image" Target="../media/image113.png"/><Relationship Id="rId52" Type="http://schemas.openxmlformats.org/officeDocument/2006/relationships/image" Target="../media/image121.png"/><Relationship Id="rId60" Type="http://schemas.openxmlformats.org/officeDocument/2006/relationships/image" Target="../media/image129.jpg"/><Relationship Id="rId65" Type="http://schemas.openxmlformats.org/officeDocument/2006/relationships/image" Target="../media/image133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Relationship Id="rId13" Type="http://schemas.openxmlformats.org/officeDocument/2006/relationships/image" Target="../media/image82.png"/><Relationship Id="rId18" Type="http://schemas.openxmlformats.org/officeDocument/2006/relationships/image" Target="../media/image87.png"/><Relationship Id="rId39" Type="http://schemas.openxmlformats.org/officeDocument/2006/relationships/image" Target="../media/image10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cultural-kiosk-agenda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untoday.org/escapades-week-end-un-ete-vert-en-suisse-romande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6.png"/><Relationship Id="rId5" Type="http://schemas.openxmlformats.org/officeDocument/2006/relationships/hyperlink" Target="https://www.facebook.com/cagi.geneva" TargetMode="External"/><Relationship Id="rId4" Type="http://schemas.openxmlformats.org/officeDocument/2006/relationships/hyperlink" Target="https://twitter.com/CagiGeneva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13" Type="http://schemas.openxmlformats.org/officeDocument/2006/relationships/image" Target="../media/image156.png"/><Relationship Id="rId3" Type="http://schemas.openxmlformats.org/officeDocument/2006/relationships/image" Target="../media/image147.png"/><Relationship Id="rId7" Type="http://schemas.openxmlformats.org/officeDocument/2006/relationships/image" Target="../media/image151.svg"/><Relationship Id="rId12" Type="http://schemas.openxmlformats.org/officeDocument/2006/relationships/image" Target="../media/image15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50.png"/><Relationship Id="rId11" Type="http://schemas.openxmlformats.org/officeDocument/2006/relationships/image" Target="../media/image154.png"/><Relationship Id="rId5" Type="http://schemas.openxmlformats.org/officeDocument/2006/relationships/image" Target="../media/image149.svg"/><Relationship Id="rId10" Type="http://schemas.microsoft.com/office/2007/relationships/hdphoto" Target="../media/hdphoto3.wdp"/><Relationship Id="rId4" Type="http://schemas.openxmlformats.org/officeDocument/2006/relationships/image" Target="../media/image148.png"/><Relationship Id="rId9" Type="http://schemas.openxmlformats.org/officeDocument/2006/relationships/image" Target="../media/image153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26" Type="http://schemas.openxmlformats.org/officeDocument/2006/relationships/image" Target="../media/image28.png"/><Relationship Id="rId39" Type="http://schemas.openxmlformats.org/officeDocument/2006/relationships/image" Target="../media/image41.png"/><Relationship Id="rId21" Type="http://schemas.openxmlformats.org/officeDocument/2006/relationships/image" Target="../media/image23.jfif"/><Relationship Id="rId34" Type="http://schemas.openxmlformats.org/officeDocument/2006/relationships/image" Target="../media/image3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jpeg"/><Relationship Id="rId20" Type="http://schemas.openxmlformats.org/officeDocument/2006/relationships/image" Target="../media/image22.png"/><Relationship Id="rId29" Type="http://schemas.openxmlformats.org/officeDocument/2006/relationships/image" Target="../media/image31.jpeg"/><Relationship Id="rId41" Type="http://schemas.openxmlformats.org/officeDocument/2006/relationships/image" Target="../media/image4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jpeg"/><Relationship Id="rId32" Type="http://schemas.openxmlformats.org/officeDocument/2006/relationships/image" Target="../media/image34.jpeg"/><Relationship Id="rId37" Type="http://schemas.openxmlformats.org/officeDocument/2006/relationships/image" Target="../media/image39.png"/><Relationship Id="rId40" Type="http://schemas.openxmlformats.org/officeDocument/2006/relationships/image" Target="../media/image42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23" Type="http://schemas.openxmlformats.org/officeDocument/2006/relationships/image" Target="../media/image25.jpeg"/><Relationship Id="rId28" Type="http://schemas.openxmlformats.org/officeDocument/2006/relationships/image" Target="../media/image30.png"/><Relationship Id="rId36" Type="http://schemas.openxmlformats.org/officeDocument/2006/relationships/image" Target="../media/image38.jpe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Relationship Id="rId22" Type="http://schemas.openxmlformats.org/officeDocument/2006/relationships/image" Target="../media/image24.jpeg"/><Relationship Id="rId27" Type="http://schemas.openxmlformats.org/officeDocument/2006/relationships/image" Target="../media/image29.jpe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cochet@etat.ge.ch" TargetMode="External"/><Relationship Id="rId7" Type="http://schemas.openxmlformats.org/officeDocument/2006/relationships/image" Target="../media/image15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57.jpeg"/><Relationship Id="rId5" Type="http://schemas.openxmlformats.org/officeDocument/2006/relationships/hyperlink" Target="mailto:communication.cagi@etat.ge.ch" TargetMode="External"/><Relationship Id="rId4" Type="http://schemas.openxmlformats.org/officeDocument/2006/relationships/hyperlink" Target="mailto:andre.salem@etat.ge.ch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services/services-for-ngos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9.png"/><Relationship Id="rId4" Type="http://schemas.openxmlformats.org/officeDocument/2006/relationships/hyperlink" Target="mailto:welcome.cagi@etat.ge.ch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services/accommodation-for-visiting-delegates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elegates.cagi@etat.ge.ch" TargetMode="External"/><Relationship Id="rId4" Type="http://schemas.openxmlformats.org/officeDocument/2006/relationships/image" Target="../media/image16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practical-infos/delegates-information-desk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1.jpg"/><Relationship Id="rId4" Type="http://schemas.openxmlformats.org/officeDocument/2006/relationships/hyperlink" Target="mailto:info@delegates.ch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practical-infos/cagi-meeting-spaces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cicg.ch/en/auditorium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65.png"/><Relationship Id="rId5" Type="http://schemas.openxmlformats.org/officeDocument/2006/relationships/hyperlink" Target="https://www.cagi.ch/en/practical-infos/conference-meeting-spaces-geneva/" TargetMode="External"/><Relationship Id="rId4" Type="http://schemas.openxmlformats.org/officeDocument/2006/relationships/image" Target="../media/image16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hyperlink" Target="http://www.cagi.ch/" TargetMode="External"/><Relationship Id="rId7" Type="http://schemas.microsoft.com/office/2007/relationships/hdphoto" Target="../media/hdphoto4.wdp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6.png"/><Relationship Id="rId11" Type="http://schemas.openxmlformats.org/officeDocument/2006/relationships/image" Target="../media/image169.png"/><Relationship Id="rId5" Type="http://schemas.openxmlformats.org/officeDocument/2006/relationships/hyperlink" Target="mailto:welcome.cagi@etat.ge.ch" TargetMode="External"/><Relationship Id="rId10" Type="http://schemas.openxmlformats.org/officeDocument/2006/relationships/image" Target="../media/image168.png"/><Relationship Id="rId4" Type="http://schemas.openxmlformats.org/officeDocument/2006/relationships/hyperlink" Target="tel:%2000410225461400" TargetMode="External"/><Relationship Id="rId9" Type="http://schemas.openxmlformats.org/officeDocument/2006/relationships/image" Target="../media/image16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hyperlink" Target="https://vimeo.com/385192806" TargetMode="External"/><Relationship Id="rId7" Type="http://schemas.openxmlformats.org/officeDocument/2006/relationships/hyperlink" Target="https://vimeo.com/385192362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hyperlink" Target="https://vimeo.com/385192602" TargetMode="External"/><Relationship Id="rId10" Type="http://schemas.openxmlformats.org/officeDocument/2006/relationships/image" Target="../media/image58.PNG"/><Relationship Id="rId4" Type="http://schemas.openxmlformats.org/officeDocument/2006/relationships/image" Target="../media/image55.PNG"/><Relationship Id="rId9" Type="http://schemas.openxmlformats.org/officeDocument/2006/relationships/hyperlink" Target="https://vimeo.com/37901822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practical-geneva.php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hyperlink" Target="https://www.cagi.ch/uploads/pdf/CAGI_Brochure_BAT2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agi.ch/en/practical-infos/office-search/" TargetMode="External"/><Relationship Id="rId3" Type="http://schemas.openxmlformats.org/officeDocument/2006/relationships/hyperlink" Target="https://www.cagi.ch/en/services/information-and-housing-exchange/" TargetMode="External"/><Relationship Id="rId7" Type="http://schemas.openxmlformats.org/officeDocument/2006/relationships/hyperlink" Target="https://www.cagi.ch/en/practical-infos/early-termination-of-the-lease-and-exit-inventory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cagi.ch/en/practical-infos/research-process/" TargetMode="External"/><Relationship Id="rId5" Type="http://schemas.openxmlformats.org/officeDocument/2006/relationships/hyperlink" Target="https://www.cagi.ch/en/practical-infos/housing-primarily-for-internationals" TargetMode="External"/><Relationship Id="rId10" Type="http://schemas.openxmlformats.org/officeDocument/2006/relationships/image" Target="../media/image45.png"/><Relationship Id="rId4" Type="http://schemas.openxmlformats.org/officeDocument/2006/relationships/hyperlink" Target="https://www.cagi.ch/en/practical-infos/housing-platform/" TargetMode="External"/><Relationship Id="rId9" Type="http://schemas.openxmlformats.org/officeDocument/2006/relationships/hyperlink" Target="mailto:welcome.cagi@etat.ge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hyperlink" Target="https://www.cagi.ch/wp-content/uploads/BrochureAccueil23-24_EN.pdf" TargetMode="External"/><Relationship Id="rId7" Type="http://schemas.openxmlformats.org/officeDocument/2006/relationships/hyperlink" Target="https://www.cagi.ch/en/services/welcome-programm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6.png"/><Relationship Id="rId5" Type="http://schemas.openxmlformats.org/officeDocument/2006/relationships/hyperlink" Target="https://www.cagi.ch/wp-content/uploads/registrationform_2324.pdf" TargetMode="External"/><Relationship Id="rId4" Type="http://schemas.openxmlformats.org/officeDocument/2006/relationships/hyperlink" Target="https://www.cagi.ch/wp-content/uploads/Cagi_WelcomeProg_2022_2023.pd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hyperlink" Target="https://www.cagi.ch/en/services/welcome-programme/" TargetMode="External"/><Relationship Id="rId7" Type="http://schemas.openxmlformats.org/officeDocument/2006/relationships/hyperlink" Target="https://www.cagi.ch/wp-content/uploads/Cagi_WelcomeProg_2022_2023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8.png"/><Relationship Id="rId5" Type="http://schemas.openxmlformats.org/officeDocument/2006/relationships/image" Target="../media/image46.png"/><Relationship Id="rId4" Type="http://schemas.openxmlformats.org/officeDocument/2006/relationships/hyperlink" Target="https://www.cagi.ch/wp-content/uploads/registrationform_2324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gi.ch/en/services/practical-geneva-conference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7573"/>
            <a:ext cx="9144000" cy="3289935"/>
          </a:xfrm>
          <a:prstGeom prst="rect">
            <a:avLst/>
          </a:prstGeom>
        </p:spPr>
      </p:pic>
      <p:sp>
        <p:nvSpPr>
          <p:cNvPr id="245" name="Google Shape;245;p41"/>
          <p:cNvSpPr/>
          <p:nvPr/>
        </p:nvSpPr>
        <p:spPr>
          <a:xfrm>
            <a:off x="8616462" y="0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6" name="Google Shape;246;p41"/>
          <p:cNvSpPr txBox="1">
            <a:spLocks noGrp="1"/>
          </p:cNvSpPr>
          <p:nvPr>
            <p:ph type="ctrTitle"/>
          </p:nvPr>
        </p:nvSpPr>
        <p:spPr>
          <a:xfrm flipH="1">
            <a:off x="0" y="2206829"/>
            <a:ext cx="9144000" cy="89142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fr-CH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INTERNATIONAL GENEVA </a:t>
            </a:r>
            <a:br>
              <a:rPr lang="fr-CH" sz="4000" b="1" dirty="0">
                <a:solidFill>
                  <a:schemeClr val="bg1"/>
                </a:solidFill>
                <a:latin typeface="Trebuchet MS" panose="020B0603020202020204" pitchFamily="34" charset="0"/>
              </a:rPr>
            </a:br>
            <a:r>
              <a:rPr lang="fr-CH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WELCOME CENTRE</a:t>
            </a:r>
            <a:endParaRPr sz="4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4" y="1138865"/>
            <a:ext cx="1470074" cy="4535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2. EXCURSIONS</a:t>
            </a:r>
            <a:b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</a:b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2" name="Rectangle 1"/>
          <p:cNvSpPr/>
          <p:nvPr/>
        </p:nvSpPr>
        <p:spPr>
          <a:xfrm>
            <a:off x="0" y="1211024"/>
            <a:ext cx="91440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b="1" dirty="0">
                <a:latin typeface="Trebuchet MS" panose="020B0603020202020204" pitchFamily="34" charset="0"/>
                <a:hlinkClick r:id="rId3"/>
              </a:rPr>
              <a:t>A </a:t>
            </a:r>
            <a:r>
              <a:rPr lang="en-US" sz="1600" b="1" dirty="0" err="1">
                <a:latin typeface="Trebuchet MS" panose="020B0603020202020204" pitchFamily="34" charset="0"/>
                <a:hlinkClick r:id="rId3"/>
              </a:rPr>
              <a:t>programme</a:t>
            </a:r>
            <a:r>
              <a:rPr lang="en-US" sz="1600" b="1" dirty="0">
                <a:latin typeface="Trebuchet MS" panose="020B0603020202020204" pitchFamily="34" charset="0"/>
                <a:hlinkClick r:id="rId3"/>
              </a:rPr>
              <a:t> of excursions</a:t>
            </a:r>
            <a:r>
              <a:rPr lang="en-US" sz="1600" b="1" dirty="0">
                <a:latin typeface="Trebuchet MS" panose="020B0603020202020204" pitchFamily="34" charset="0"/>
              </a:rPr>
              <a:t> </a:t>
            </a:r>
            <a:r>
              <a:rPr lang="en-US" sz="1600" dirty="0">
                <a:latin typeface="Trebuchet MS" panose="020B0603020202020204" pitchFamily="34" charset="0"/>
              </a:rPr>
              <a:t>and visits for international newcomers (valid one year)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38" y="2057817"/>
            <a:ext cx="8137524" cy="256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90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3. SOCIAL EVENTS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2" name="Rectangle 1"/>
          <p:cNvSpPr/>
          <p:nvPr/>
        </p:nvSpPr>
        <p:spPr>
          <a:xfrm>
            <a:off x="7525" y="1206527"/>
            <a:ext cx="91440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>
                <a:latin typeface="Trebuchet MS" panose="020B0603020202020204" pitchFamily="34" charset="0"/>
              </a:rPr>
              <a:t>Discover </a:t>
            </a:r>
            <a:r>
              <a:rPr lang="en-US" sz="1600" dirty="0">
                <a:latin typeface="Trebuchet MS" panose="020B0603020202020204" pitchFamily="34" charset="0"/>
                <a:hlinkClick r:id="rId3"/>
              </a:rPr>
              <a:t>local events</a:t>
            </a:r>
            <a:r>
              <a:rPr lang="en-US" sz="1600" dirty="0">
                <a:latin typeface="Trebuchet MS" panose="020B0603020202020204" pitchFamily="34" charset="0"/>
              </a:rPr>
              <a:t> happening in Geneva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/>
          <a:srcRect r="33266"/>
          <a:stretch/>
        </p:blipFill>
        <p:spPr>
          <a:xfrm>
            <a:off x="2496746" y="1714871"/>
            <a:ext cx="4150507" cy="288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100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4. "BEL"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2" name="Rectangle 1"/>
          <p:cNvSpPr/>
          <p:nvPr/>
        </p:nvSpPr>
        <p:spPr>
          <a:xfrm>
            <a:off x="1543050" y="-864049"/>
            <a:ext cx="91440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b="1" dirty="0">
                <a:latin typeface="Trebuchet MS" panose="020B0603020202020204" pitchFamily="34" charset="0"/>
                <a:hlinkClick r:id="rId3"/>
              </a:rPr>
              <a:t>BEL : </a:t>
            </a:r>
            <a:r>
              <a:rPr lang="en-US" sz="1600" b="1" i="1" dirty="0">
                <a:latin typeface="Trebuchet MS" panose="020B0603020202020204" pitchFamily="34" charset="0"/>
                <a:hlinkClick r:id="rId3"/>
              </a:rPr>
              <a:t>Bourse </a:t>
            </a:r>
            <a:r>
              <a:rPr lang="en-US" sz="1600" b="1" i="1" dirty="0" err="1">
                <a:latin typeface="Trebuchet MS" panose="020B0603020202020204" pitchFamily="34" charset="0"/>
                <a:hlinkClick r:id="rId3"/>
              </a:rPr>
              <a:t>d'Echanges</a:t>
            </a:r>
            <a:r>
              <a:rPr lang="en-US" sz="1600" b="1" i="1" dirty="0">
                <a:latin typeface="Trebuchet MS" panose="020B0603020202020204" pitchFamily="34" charset="0"/>
                <a:hlinkClick r:id="rId3"/>
              </a:rPr>
              <a:t> </a:t>
            </a:r>
            <a:r>
              <a:rPr lang="en-US" sz="1600" b="1" i="1" dirty="0" err="1">
                <a:latin typeface="Trebuchet MS" panose="020B0603020202020204" pitchFamily="34" charset="0"/>
                <a:hlinkClick r:id="rId3"/>
              </a:rPr>
              <a:t>Linguistiques</a:t>
            </a:r>
            <a:r>
              <a:rPr lang="en-US" sz="1600" b="1" i="1" dirty="0">
                <a:latin typeface="Trebuchet MS" panose="020B0603020202020204" pitchFamily="34" charset="0"/>
                <a:hlinkClick r:id="rId3"/>
              </a:rPr>
              <a:t> </a:t>
            </a:r>
            <a:r>
              <a:rPr lang="en-US" sz="1600" b="1" dirty="0">
                <a:latin typeface="Trebuchet MS" panose="020B0603020202020204" pitchFamily="34" charset="0"/>
                <a:hlinkClick r:id="rId3"/>
              </a:rPr>
              <a:t>or Conversation Exchange </a:t>
            </a:r>
            <a:r>
              <a:rPr lang="en-US" sz="1600" b="1" dirty="0" err="1">
                <a:latin typeface="Trebuchet MS" panose="020B0603020202020204" pitchFamily="34" charset="0"/>
                <a:hlinkClick r:id="rId3"/>
              </a:rPr>
              <a:t>Programme</a:t>
            </a:r>
            <a:endParaRPr lang="en-US" sz="1600" b="1" dirty="0">
              <a:latin typeface="Trebuchet MS" panose="020B0603020202020204" pitchFamily="34" charset="0"/>
            </a:endParaRPr>
          </a:p>
        </p:txBody>
      </p:sp>
      <p:pic>
        <p:nvPicPr>
          <p:cNvPr id="4" name="Image 3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1992" r="2149"/>
          <a:stretch/>
        </p:blipFill>
        <p:spPr>
          <a:xfrm>
            <a:off x="-7620" y="1017428"/>
            <a:ext cx="9174480" cy="412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501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245;p41"/>
          <p:cNvSpPr/>
          <p:nvPr/>
        </p:nvSpPr>
        <p:spPr>
          <a:xfrm>
            <a:off x="8616462" y="0"/>
            <a:ext cx="527538" cy="52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</p:spPr>
        <p:txBody>
          <a:bodyPr/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PRACTICAL GENEVA</a:t>
            </a:r>
          </a:p>
        </p:txBody>
      </p:sp>
      <p:cxnSp>
        <p:nvCxnSpPr>
          <p:cNvPr id="21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Image 6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" t="18045" r="916" b="686"/>
          <a:stretch/>
        </p:blipFill>
        <p:spPr>
          <a:xfrm>
            <a:off x="511739" y="2193080"/>
            <a:ext cx="1877803" cy="2198680"/>
          </a:xfrm>
          <a:prstGeom prst="rect">
            <a:avLst/>
          </a:prstGeom>
          <a:ln w="12700">
            <a:solidFill>
              <a:srgbClr val="004993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68132" y="4422772"/>
            <a:ext cx="19214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000" dirty="0" err="1">
                <a:solidFill>
                  <a:srgbClr val="004993"/>
                </a:solidFill>
                <a:latin typeface="Trebuchet MS" panose="020B0603020202020204" pitchFamily="34" charset="0"/>
                <a:hlinkClick r:id="rId3"/>
              </a:rPr>
              <a:t>Booklet</a:t>
            </a:r>
            <a:endParaRPr lang="fr-CH" sz="10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6999" y="1967357"/>
            <a:ext cx="2389249" cy="2432742"/>
          </a:xfrm>
          <a:prstGeom prst="rect">
            <a:avLst/>
          </a:prstGeom>
          <a:ln>
            <a:solidFill>
              <a:srgbClr val="004993"/>
            </a:solidFill>
          </a:ln>
        </p:spPr>
      </p:pic>
      <p:sp>
        <p:nvSpPr>
          <p:cNvPr id="9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pic>
        <p:nvPicPr>
          <p:cNvPr id="26" name="Image 25">
            <a:hlinkClick r:id="rId6"/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" t="2730" r="2432" b="17713"/>
          <a:stretch/>
        </p:blipFill>
        <p:spPr>
          <a:xfrm>
            <a:off x="2714849" y="2264153"/>
            <a:ext cx="1358750" cy="914069"/>
          </a:xfrm>
          <a:prstGeom prst="rect">
            <a:avLst/>
          </a:prstGeom>
          <a:ln w="12700">
            <a:solidFill>
              <a:srgbClr val="004993"/>
            </a:solidFill>
          </a:ln>
        </p:spPr>
      </p:pic>
      <p:sp>
        <p:nvSpPr>
          <p:cNvPr id="27" name="ZoneTexte 26"/>
          <p:cNvSpPr txBox="1"/>
          <p:nvPr/>
        </p:nvSpPr>
        <p:spPr>
          <a:xfrm>
            <a:off x="2682011" y="2033566"/>
            <a:ext cx="1432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57188"/>
            <a:r>
              <a:rPr lang="fr-CH" sz="1000" dirty="0">
                <a:latin typeface="Trebuchet MS" panose="020B0603020202020204" pitchFamily="34" charset="0"/>
                <a:hlinkClick r:id="rId6"/>
              </a:rPr>
              <a:t>Housing &amp; Insurances</a:t>
            </a:r>
            <a:endParaRPr lang="fr-CH" sz="1000" dirty="0">
              <a:latin typeface="Trebuchet MS" panose="020B0603020202020204" pitchFamily="34" charset="0"/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4262943" y="2034215"/>
            <a:ext cx="1383988" cy="1147060"/>
            <a:chOff x="6317582" y="1480383"/>
            <a:chExt cx="1757726" cy="1456817"/>
          </a:xfrm>
        </p:grpSpPr>
        <p:pic>
          <p:nvPicPr>
            <p:cNvPr id="29" name="Image 28">
              <a:hlinkClick r:id="rId8"/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8" t="3148" r="3883" b="17136"/>
            <a:stretch/>
          </p:blipFill>
          <p:spPr>
            <a:xfrm>
              <a:off x="6317582" y="1770185"/>
              <a:ext cx="1723857" cy="1167015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sp>
          <p:nvSpPr>
            <p:cNvPr id="30" name="ZoneTexte 29"/>
            <p:cNvSpPr txBox="1"/>
            <p:nvPr/>
          </p:nvSpPr>
          <p:spPr>
            <a:xfrm>
              <a:off x="6317582" y="1480383"/>
              <a:ext cx="1757726" cy="312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000" dirty="0">
                  <a:latin typeface="Trebuchet MS" panose="020B0603020202020204" pitchFamily="34" charset="0"/>
                  <a:hlinkClick r:id="rId8"/>
                </a:rPr>
                <a:t>Health &amp; </a:t>
              </a:r>
              <a:r>
                <a:rPr lang="fr-CH" sz="1000" dirty="0" err="1">
                  <a:latin typeface="Trebuchet MS" panose="020B0603020202020204" pitchFamily="34" charset="0"/>
                  <a:hlinkClick r:id="rId8"/>
                </a:rPr>
                <a:t>Medical</a:t>
              </a:r>
              <a:endParaRPr lang="fr-CH" sz="1000" dirty="0">
                <a:latin typeface="Trebuchet MS" panose="020B0603020202020204" pitchFamily="34" charset="0"/>
              </a:endParaRPr>
            </a:p>
          </p:txBody>
        </p:sp>
      </p:grpSp>
      <p:pic>
        <p:nvPicPr>
          <p:cNvPr id="32" name="Image 31">
            <a:hlinkClick r:id="rId10"/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" t="5074" r="3530" b="17624"/>
          <a:stretch/>
        </p:blipFill>
        <p:spPr>
          <a:xfrm>
            <a:off x="2714848" y="3481221"/>
            <a:ext cx="1358750" cy="918878"/>
          </a:xfrm>
          <a:prstGeom prst="rect">
            <a:avLst/>
          </a:prstGeom>
          <a:ln w="12700">
            <a:solidFill>
              <a:srgbClr val="004993"/>
            </a:solidFill>
          </a:ln>
        </p:spPr>
      </p:pic>
      <p:sp>
        <p:nvSpPr>
          <p:cNvPr id="33" name="ZoneTexte 32"/>
          <p:cNvSpPr txBox="1"/>
          <p:nvPr/>
        </p:nvSpPr>
        <p:spPr>
          <a:xfrm>
            <a:off x="2630511" y="3255334"/>
            <a:ext cx="1531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latin typeface="Trebuchet MS" panose="020B0603020202020204" pitchFamily="34" charset="0"/>
                <a:hlinkClick r:id="rId10"/>
              </a:rPr>
              <a:t>Education &amp; Family life</a:t>
            </a:r>
            <a:endParaRPr lang="fr-CH" sz="1000" dirty="0">
              <a:latin typeface="Trebuchet MS" panose="020B0603020202020204" pitchFamily="34" charset="0"/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4254310" y="3255335"/>
            <a:ext cx="1358750" cy="1144764"/>
            <a:chOff x="6315764" y="3162763"/>
            <a:chExt cx="1725673" cy="1453901"/>
          </a:xfrm>
        </p:grpSpPr>
        <p:pic>
          <p:nvPicPr>
            <p:cNvPr id="35" name="Image 34">
              <a:hlinkClick r:id="rId12"/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6" t="4108" r="4283" b="26351"/>
            <a:stretch/>
          </p:blipFill>
          <p:spPr>
            <a:xfrm>
              <a:off x="6317580" y="3449649"/>
              <a:ext cx="1723857" cy="1167015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sp>
          <p:nvSpPr>
            <p:cNvPr id="36" name="ZoneTexte 35"/>
            <p:cNvSpPr txBox="1"/>
            <p:nvPr/>
          </p:nvSpPr>
          <p:spPr>
            <a:xfrm>
              <a:off x="6315764" y="3162763"/>
              <a:ext cx="1725673" cy="312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000" dirty="0">
                  <a:latin typeface="Trebuchet MS" panose="020B0603020202020204" pitchFamily="34" charset="0"/>
                  <a:hlinkClick r:id="rId12"/>
                </a:rPr>
                <a:t>Transport &amp; </a:t>
              </a:r>
              <a:r>
                <a:rPr lang="fr-CH" sz="1000" dirty="0" err="1">
                  <a:latin typeface="Trebuchet MS" panose="020B0603020202020204" pitchFamily="34" charset="0"/>
                  <a:hlinkClick r:id="rId12"/>
                </a:rPr>
                <a:t>Mobility</a:t>
              </a:r>
              <a:endParaRPr lang="fr-CH" sz="1000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37" name="Rectangle 36"/>
          <p:cNvSpPr/>
          <p:nvPr/>
        </p:nvSpPr>
        <p:spPr>
          <a:xfrm>
            <a:off x="5946999" y="4422772"/>
            <a:ext cx="23892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000" dirty="0">
                <a:latin typeface="Trebuchet MS" panose="020B0603020202020204" pitchFamily="34" charset="0"/>
                <a:hlinkClick r:id="rId14"/>
              </a:rPr>
              <a:t>Web Information</a:t>
            </a:r>
            <a:endParaRPr lang="fr-CH" sz="10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12763" y="1172161"/>
            <a:ext cx="80914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Informing employees and their family members before their arrival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How to reach incoming employees of International Geneva?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714848" y="4400839"/>
            <a:ext cx="28982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000" dirty="0" err="1">
                <a:solidFill>
                  <a:srgbClr val="004993"/>
                </a:solidFill>
                <a:latin typeface="Trebuchet MS" panose="020B0603020202020204" pitchFamily="34" charset="0"/>
                <a:hlinkClick r:id="rId15"/>
              </a:rPr>
              <a:t>Videos</a:t>
            </a:r>
            <a:endParaRPr lang="fr-CH" sz="10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112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245;p41"/>
          <p:cNvSpPr/>
          <p:nvPr/>
        </p:nvSpPr>
        <p:spPr>
          <a:xfrm>
            <a:off x="8625987" y="1"/>
            <a:ext cx="527538" cy="52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72958" y="3450887"/>
            <a:ext cx="4260715" cy="55447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5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7573"/>
            <a:ext cx="9144000" cy="3289935"/>
          </a:xfrm>
          <a:prstGeom prst="rect">
            <a:avLst/>
          </a:prstGeom>
        </p:spPr>
      </p:pic>
      <p:sp>
        <p:nvSpPr>
          <p:cNvPr id="11" name="Google Shape;246;p41"/>
          <p:cNvSpPr txBox="1">
            <a:spLocks/>
          </p:cNvSpPr>
          <p:nvPr/>
        </p:nvSpPr>
        <p:spPr>
          <a:xfrm flipH="1">
            <a:off x="-38472" y="2113455"/>
            <a:ext cx="9144000" cy="89142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nn-NO" dirty="0">
                <a:solidFill>
                  <a:schemeClr val="bg1"/>
                </a:solidFill>
                <a:latin typeface="Trebuchet MS" panose="020B0603020202020204" pitchFamily="34" charset="0"/>
              </a:rPr>
              <a:t>EMPLOYMENT FOR INTERNATIONALS</a:t>
            </a:r>
          </a:p>
        </p:txBody>
      </p:sp>
      <p:sp>
        <p:nvSpPr>
          <p:cNvPr id="12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173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CAGI RECRUITMENT PLATFORM</a:t>
            </a: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/>
          <a:srcRect b="16962"/>
          <a:stretch/>
        </p:blipFill>
        <p:spPr>
          <a:xfrm>
            <a:off x="4324091" y="1557687"/>
            <a:ext cx="4351294" cy="275993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38" y="1557687"/>
            <a:ext cx="3681674" cy="275993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492776" y="4379494"/>
            <a:ext cx="16161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latin typeface="Trebuchet MS" panose="020B0603020202020204" pitchFamily="34" charset="0"/>
                <a:sym typeface="Wingdings" panose="05000000000000000000" pitchFamily="2" charset="2"/>
                <a:hlinkClick r:id="rId5"/>
              </a:rPr>
              <a:t> Access the </a:t>
            </a:r>
            <a:r>
              <a:rPr lang="fr-CH" sz="1100" dirty="0" err="1">
                <a:latin typeface="Trebuchet MS" panose="020B0603020202020204" pitchFamily="34" charset="0"/>
                <a:sym typeface="Wingdings" panose="05000000000000000000" pitchFamily="2" charset="2"/>
                <a:hlinkClick r:id="rId5"/>
              </a:rPr>
              <a:t>platform</a:t>
            </a:r>
            <a:endParaRPr lang="fr-CH" sz="11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8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PRIVATE HOUSEHOLD EMPLOYEES PLATFORM</a:t>
            </a: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Image 2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14344" r="19913"/>
          <a:stretch/>
        </p:blipFill>
        <p:spPr>
          <a:xfrm>
            <a:off x="503238" y="1690845"/>
            <a:ext cx="3688080" cy="24936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89120" y="1690845"/>
            <a:ext cx="46634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A platform dedicated to members of the staff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diplomatic missions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permanent missions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consulates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international organizations</a:t>
            </a:r>
            <a:endParaRPr lang="fr-CH" dirty="0">
              <a:latin typeface="Trebuchet MS" panose="020B06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0080" y="3328318"/>
            <a:ext cx="42151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People looking for a job and those looking for a domestic employee must </a:t>
            </a: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  <a:hlinkClick r:id="rId3"/>
              </a:rPr>
              <a:t>register online by creating a profile on the platform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939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5700" y="4032084"/>
            <a:ext cx="1128634" cy="953455"/>
          </a:xfrm>
          <a:prstGeom prst="rect">
            <a:avLst/>
          </a:prstGeom>
        </p:spPr>
      </p:pic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SPOUSES / PARTNERS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1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685800">
              <a:buClrTx/>
            </a:pPr>
            <a:endParaRPr sz="1800" kern="1200" dirty="0"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3238" y="1183671"/>
            <a:ext cx="7766703" cy="303929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14313" indent="-214313" algn="just" defTabSz="685800">
              <a:buClrTx/>
              <a:buFont typeface="Arial" panose="020B0604020202020204" pitchFamily="34" charset="0"/>
              <a:buChar char="•"/>
            </a:pP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Event/</a:t>
            </a:r>
            <a:r>
              <a:rPr lang="fr-CH" kern="1200" dirty="0" err="1">
                <a:latin typeface="Trebuchet MS" panose="020B0603020202020204" pitchFamily="34" charset="0"/>
                <a:ea typeface="+mn-ea"/>
                <a:cs typeface="+mn-cs"/>
              </a:rPr>
              <a:t>conference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 - </a:t>
            </a:r>
            <a:r>
              <a:rPr lang="fr-CH" kern="1200" dirty="0" err="1">
                <a:latin typeface="Trebuchet MS" panose="020B0603020202020204" pitchFamily="34" charset="0"/>
                <a:ea typeface="+mn-ea"/>
                <a:cs typeface="+mn-cs"/>
              </a:rPr>
              <a:t>Twice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 a </a:t>
            </a:r>
            <a:r>
              <a:rPr lang="fr-CH" kern="1200" dirty="0" err="1">
                <a:latin typeface="Trebuchet MS" panose="020B0603020202020204" pitchFamily="34" charset="0"/>
                <a:ea typeface="+mn-ea"/>
                <a:cs typeface="+mn-cs"/>
              </a:rPr>
              <a:t>year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 in collaboration </a:t>
            </a:r>
            <a:r>
              <a:rPr lang="fr-CH" kern="1200" dirty="0" err="1">
                <a:latin typeface="Trebuchet MS" panose="020B0603020202020204" pitchFamily="34" charset="0"/>
                <a:ea typeface="+mn-ea"/>
                <a:cs typeface="+mn-cs"/>
              </a:rPr>
              <a:t>with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 the </a:t>
            </a:r>
            <a:r>
              <a:rPr lang="fr-CH" kern="1200" dirty="0" err="1">
                <a:latin typeface="Trebuchet MS" panose="020B0603020202020204" pitchFamily="34" charset="0"/>
                <a:ea typeface="+mn-ea"/>
                <a:cs typeface="+mn-cs"/>
              </a:rPr>
              <a:t>Swiss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 Permanent Mission, UN Geneva and Michael Page: </a:t>
            </a:r>
          </a:p>
          <a:p>
            <a:pPr marL="214313" indent="-214313" algn="just" defTabSz="685800">
              <a:spcBef>
                <a:spcPts val="1200"/>
              </a:spcBef>
              <a:buClrTx/>
              <a:buFont typeface="Wingdings" panose="05000000000000000000" pitchFamily="2" charset="2"/>
              <a:buChar char="Ø"/>
            </a:pPr>
            <a:r>
              <a:rPr lang="en-US" b="1" kern="1200" dirty="0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"Spouses/partners of employees of International Geneva – How to succeed with your job search"</a:t>
            </a:r>
            <a:endParaRPr lang="fr-CH" b="1" kern="1200" dirty="0">
              <a:solidFill>
                <a:srgbClr val="004993"/>
              </a:solidFill>
              <a:latin typeface="Trebuchet MS" panose="020B0603020202020204" pitchFamily="34" charset="0"/>
              <a:ea typeface="+mn-ea"/>
              <a:cs typeface="+mn-cs"/>
            </a:endParaRPr>
          </a:p>
          <a:p>
            <a:pPr marL="285743" indent="-285743" algn="just" defTabSz="685800">
              <a:buClrTx/>
              <a:buFont typeface="Arial" panose="020B0604020202020204" pitchFamily="34" charset="0"/>
              <a:buChar char="•"/>
            </a:pPr>
            <a:endParaRPr lang="fr-CH" kern="1200" dirty="0">
              <a:latin typeface="Trebuchet MS" panose="020B0603020202020204" pitchFamily="34" charset="0"/>
              <a:ea typeface="+mn-ea"/>
              <a:cs typeface="+mn-cs"/>
            </a:endParaRPr>
          </a:p>
          <a:p>
            <a:pPr marL="285743" indent="-285743" algn="just" defTabSz="685800">
              <a:buClrTx/>
              <a:buFont typeface="Arial" panose="020B0604020202020204" pitchFamily="34" charset="0"/>
              <a:buChar char="•"/>
            </a:pPr>
            <a:r>
              <a:rPr lang="fr-CH" kern="1200" dirty="0" err="1">
                <a:latin typeface="Trebuchet MS" panose="020B0603020202020204" pitchFamily="34" charset="0"/>
                <a:ea typeface="+mn-ea"/>
                <a:cs typeface="+mn-cs"/>
              </a:rPr>
              <a:t>CAGI's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 </a:t>
            </a:r>
            <a:r>
              <a:rPr lang="fr-CH" kern="1200" dirty="0" err="1">
                <a:latin typeface="Trebuchet MS" panose="020B0603020202020204" pitchFamily="34" charset="0"/>
                <a:ea typeface="+mn-ea"/>
                <a:cs typeface="+mn-cs"/>
                <a:hlinkClick r:id="rId4"/>
              </a:rPr>
              <a:t>Recruitment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  <a:hlinkClick r:id="rId4"/>
              </a:rPr>
              <a:t> Platform</a:t>
            </a:r>
            <a:endParaRPr lang="fr-CH" kern="1200" dirty="0">
              <a:latin typeface="Trebuchet MS" panose="020B0603020202020204" pitchFamily="34" charset="0"/>
              <a:ea typeface="+mn-ea"/>
              <a:cs typeface="+mn-cs"/>
            </a:endParaRPr>
          </a:p>
          <a:p>
            <a:pPr algn="just" defTabSz="685800">
              <a:buClrTx/>
            </a:pPr>
            <a:endParaRPr lang="en-US" kern="1200" dirty="0">
              <a:latin typeface="Trebuchet MS" panose="020B0603020202020204" pitchFamily="34" charset="0"/>
              <a:ea typeface="+mn-ea"/>
              <a:cs typeface="+mn-cs"/>
            </a:endParaRPr>
          </a:p>
          <a:p>
            <a:pPr marL="285743" indent="-285743" algn="just" defTabSz="685800">
              <a:buClrTx/>
              <a:buFont typeface="Arial" panose="020B0604020202020204" pitchFamily="34" charset="0"/>
              <a:buChar char="•"/>
            </a:pP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International Dual </a:t>
            </a:r>
            <a:r>
              <a:rPr lang="fr-CH" kern="1200" dirty="0" err="1">
                <a:latin typeface="Trebuchet MS" panose="020B0603020202020204" pitchFamily="34" charset="0"/>
                <a:ea typeface="+mn-ea"/>
                <a:cs typeface="+mn-cs"/>
              </a:rPr>
              <a:t>Career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 Network: 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  <a:hlinkClick r:id="rId5"/>
              </a:rPr>
              <a:t>IDCN</a:t>
            </a: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</a:rPr>
              <a:t> </a:t>
            </a:r>
          </a:p>
          <a:p>
            <a:pPr marL="285743" indent="-285743" algn="just" defTabSz="685800">
              <a:buClrTx/>
              <a:buFont typeface="Arial" panose="020B0604020202020204" pitchFamily="34" charset="0"/>
              <a:buChar char="•"/>
            </a:pPr>
            <a:endParaRPr lang="fr-CH" kern="1200" dirty="0">
              <a:latin typeface="Trebuchet MS" panose="020B0603020202020204" pitchFamily="34" charset="0"/>
              <a:ea typeface="+mn-ea"/>
              <a:cs typeface="+mn-cs"/>
            </a:endParaRPr>
          </a:p>
          <a:p>
            <a:pPr marL="285743" indent="-285743" algn="just" defTabSz="685800">
              <a:buClrTx/>
              <a:buFont typeface="Arial" panose="020B0604020202020204" pitchFamily="34" charset="0"/>
              <a:buChar char="•"/>
            </a:pPr>
            <a:r>
              <a:rPr lang="fr-CH" kern="1200" dirty="0">
                <a:latin typeface="Trebuchet MS" panose="020B0603020202020204" pitchFamily="34" charset="0"/>
                <a:ea typeface="+mn-ea"/>
                <a:cs typeface="+mn-cs"/>
                <a:hlinkClick r:id="rId6"/>
              </a:rPr>
              <a:t>Association découvrir</a:t>
            </a:r>
            <a:r>
              <a:rPr lang="en-US" kern="1200" dirty="0">
                <a:latin typeface="Trebuchet MS" panose="020B0603020202020204" pitchFamily="34" charset="0"/>
                <a:ea typeface="+mn-ea"/>
                <a:cs typeface="+mn-cs"/>
              </a:rPr>
              <a:t> – assists qualified migrant women</a:t>
            </a:r>
          </a:p>
          <a:p>
            <a:pPr algn="just" defTabSz="685800">
              <a:buClrTx/>
            </a:pPr>
            <a:endParaRPr lang="en-US" kern="1200" dirty="0">
              <a:latin typeface="Trebuchet MS" panose="020B0603020202020204" pitchFamily="34" charset="0"/>
              <a:ea typeface="+mn-ea"/>
              <a:cs typeface="+mn-cs"/>
            </a:endParaRPr>
          </a:p>
          <a:p>
            <a:pPr marL="285743" indent="-285743" algn="just" defTabSz="685800">
              <a:buClrTx/>
              <a:buFont typeface="Arial" panose="020B0604020202020204" pitchFamily="34" charset="0"/>
              <a:buChar char="•"/>
            </a:pPr>
            <a:r>
              <a:rPr lang="en-US" kern="1200" dirty="0">
                <a:latin typeface="Trebuchet MS" panose="020B0603020202020204" pitchFamily="34" charset="0"/>
                <a:ea typeface="+mn-ea"/>
                <a:cs typeface="+mn-cs"/>
              </a:rPr>
              <a:t>UNIGE: </a:t>
            </a:r>
            <a:r>
              <a:rPr lang="en-US" kern="1200" dirty="0">
                <a:latin typeface="Trebuchet MS" panose="020B0603020202020204" pitchFamily="34" charset="0"/>
                <a:ea typeface="+mn-ea"/>
                <a:cs typeface="+mn-cs"/>
                <a:hlinkClick r:id="rId7"/>
              </a:rPr>
              <a:t>Horizon </a:t>
            </a:r>
            <a:r>
              <a:rPr lang="en-US" kern="1200" dirty="0" err="1">
                <a:latin typeface="Trebuchet MS" panose="020B0603020202020204" pitchFamily="34" charset="0"/>
                <a:ea typeface="+mn-ea"/>
                <a:cs typeface="+mn-cs"/>
                <a:hlinkClick r:id="rId7"/>
              </a:rPr>
              <a:t>académique</a:t>
            </a:r>
            <a:r>
              <a:rPr lang="en-US" kern="1200" dirty="0">
                <a:latin typeface="Trebuchet MS" panose="020B0603020202020204" pitchFamily="34" charset="0"/>
                <a:ea typeface="+mn-ea"/>
                <a:cs typeface="+mn-cs"/>
                <a:hlinkClick r:id="rId7"/>
              </a:rPr>
              <a:t> </a:t>
            </a:r>
            <a:r>
              <a:rPr lang="en-US" kern="1200" dirty="0">
                <a:latin typeface="Trebuchet MS" panose="020B0603020202020204" pitchFamily="34" charset="0"/>
                <a:ea typeface="+mn-ea"/>
                <a:cs typeface="+mn-cs"/>
              </a:rPr>
              <a:t>- Integration in Higher education institutions</a:t>
            </a:r>
          </a:p>
          <a:p>
            <a:pPr algn="just" defTabSz="685800">
              <a:buClrTx/>
            </a:pPr>
            <a:endParaRPr lang="fr-CH" sz="1350" kern="1200" dirty="0">
              <a:latin typeface="Trebuchet MS" panose="020B0603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865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245;p41"/>
          <p:cNvSpPr/>
          <p:nvPr/>
        </p:nvSpPr>
        <p:spPr>
          <a:xfrm>
            <a:off x="8625987" y="1"/>
            <a:ext cx="527538" cy="52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72958" y="3450887"/>
            <a:ext cx="4260715" cy="55447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5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7573"/>
            <a:ext cx="9144000" cy="3289935"/>
          </a:xfrm>
          <a:prstGeom prst="rect">
            <a:avLst/>
          </a:prstGeom>
        </p:spPr>
      </p:pic>
      <p:sp>
        <p:nvSpPr>
          <p:cNvPr id="11" name="Google Shape;246;p41"/>
          <p:cNvSpPr txBox="1">
            <a:spLocks/>
          </p:cNvSpPr>
          <p:nvPr/>
        </p:nvSpPr>
        <p:spPr>
          <a:xfrm flipH="1">
            <a:off x="-38472" y="2555415"/>
            <a:ext cx="9144000" cy="89142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nn-NO" dirty="0">
                <a:solidFill>
                  <a:schemeClr val="bg1"/>
                </a:solidFill>
                <a:latin typeface="Trebuchet MS" panose="020B0603020202020204" pitchFamily="34" charset="0"/>
              </a:rPr>
              <a:t>CULTURAL KIOSK </a:t>
            </a:r>
            <a:br>
              <a:rPr lang="nn-NO" dirty="0">
                <a:solidFill>
                  <a:schemeClr val="bg1"/>
                </a:solidFill>
                <a:latin typeface="Trebuchet MS" panose="020B0603020202020204" pitchFamily="34" charset="0"/>
              </a:rPr>
            </a:br>
            <a:r>
              <a:rPr lang="nn-NO" dirty="0">
                <a:solidFill>
                  <a:schemeClr val="bg1"/>
                </a:solidFill>
                <a:latin typeface="Trebuchet MS" panose="020B0603020202020204" pitchFamily="34" charset="0"/>
              </a:rPr>
              <a:t>AT UN GENEVA &amp; CERN</a:t>
            </a:r>
          </a:p>
        </p:txBody>
      </p:sp>
      <p:sp>
        <p:nvSpPr>
          <p:cNvPr id="12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1298983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6"/>
            <a:ext cx="8293200" cy="11710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CULTURAL KIOSK : UN Geneva / CERN</a:t>
            </a:r>
            <a:endParaRPr b="1" i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5868" y="1344702"/>
            <a:ext cx="8110593" cy="116955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 defTabSz="914378"/>
            <a:r>
              <a:rPr lang="en-US" dirty="0">
                <a:latin typeface="Trebuchet MS" panose="020B0603020202020204" pitchFamily="34" charset="0"/>
                <a:ea typeface="+mn-ea"/>
              </a:rPr>
              <a:t>One-stop-shop point of information and ticketing for entertainment, shows and cultural activities</a:t>
            </a:r>
          </a:p>
          <a:p>
            <a:pPr algn="just" defTabSz="914378"/>
            <a:endParaRPr lang="fr-FR" dirty="0">
              <a:latin typeface="Trebuchet MS" panose="020B0603020202020204" pitchFamily="34" charset="0"/>
              <a:ea typeface="+mn-ea"/>
            </a:endParaRPr>
          </a:p>
          <a:p>
            <a:pPr marL="285743" indent="-285743" algn="just" defTabSz="914378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Preferential rates on a variety of tickets</a:t>
            </a:r>
          </a:p>
          <a:p>
            <a:pPr marL="285743" indent="-285743" algn="just" defTabSz="914378">
              <a:buFont typeface="Arial" panose="020B0604020202020204" pitchFamily="34" charset="0"/>
              <a:buChar char="•"/>
            </a:pPr>
            <a:endParaRPr lang="en-US" dirty="0">
              <a:latin typeface="Trebuchet MS" panose="020B0603020202020204" pitchFamily="34" charset="0"/>
            </a:endParaRPr>
          </a:p>
          <a:p>
            <a:pPr marL="285743" indent="-285743" algn="just" defTabSz="914378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  <a:ea typeface="+mn-ea"/>
              </a:rPr>
              <a:t>Recommendation of tourist and leisure activities in Geneva and Switzerland</a:t>
            </a:r>
          </a:p>
        </p:txBody>
      </p:sp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" name="Groupe 5"/>
          <p:cNvGrpSpPr/>
          <p:nvPr/>
        </p:nvGrpSpPr>
        <p:grpSpPr>
          <a:xfrm>
            <a:off x="1130354" y="2611522"/>
            <a:ext cx="6807720" cy="2197599"/>
            <a:chOff x="1659538" y="3562711"/>
            <a:chExt cx="9076959" cy="2930131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3"/>
            <a:srcRect l="4775" r="8484" b="464"/>
            <a:stretch/>
          </p:blipFill>
          <p:spPr>
            <a:xfrm>
              <a:off x="1738992" y="3562711"/>
              <a:ext cx="2908143" cy="19379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Sous-titre 2"/>
            <p:cNvSpPr txBox="1">
              <a:spLocks/>
            </p:cNvSpPr>
            <p:nvPr/>
          </p:nvSpPr>
          <p:spPr>
            <a:xfrm>
              <a:off x="1659538" y="5618257"/>
              <a:ext cx="3232157" cy="861774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378">
                <a:spcBef>
                  <a:spcPts val="0"/>
                </a:spcBef>
              </a:pPr>
              <a:r>
                <a:rPr lang="fr-CH" sz="1200" b="1" dirty="0">
                  <a:solidFill>
                    <a:srgbClr val="000000"/>
                  </a:solidFill>
                  <a:latin typeface="Trebuchet MS" panose="020B0603020202020204" pitchFamily="34" charset="0"/>
                </a:rPr>
                <a:t>Kiosque Culturel ONU Genève</a:t>
              </a:r>
            </a:p>
            <a:p>
              <a:pPr algn="l" defTabSz="914378">
                <a:spcBef>
                  <a:spcPts val="0"/>
                </a:spcBef>
              </a:pPr>
              <a:r>
                <a:rPr lang="fr-CH" sz="1200" dirty="0">
                  <a:solidFill>
                    <a:srgbClr val="004993"/>
                  </a:solidFill>
                  <a:latin typeface="Trebuchet MS" panose="020B0603020202020204" pitchFamily="34" charset="0"/>
                  <a:sym typeface="Wingdings"/>
                </a:rPr>
                <a:t></a:t>
              </a:r>
              <a:r>
                <a:rPr lang="fr-CH" sz="1200" dirty="0">
                  <a:solidFill>
                    <a:srgbClr val="004993"/>
                  </a:solidFill>
                  <a:latin typeface="Trebuchet MS" panose="020B0603020202020204" pitchFamily="34" charset="0"/>
                </a:rPr>
                <a:t> +41 22 917 11 11</a:t>
              </a:r>
            </a:p>
            <a:p>
              <a:pPr marL="171446" indent="-171446" algn="l" defTabSz="914378">
                <a:spcBef>
                  <a:spcPts val="0"/>
                </a:spcBef>
                <a:buFont typeface="Webdings"/>
                <a:buChar char=""/>
              </a:pPr>
              <a:r>
                <a:rPr lang="fr-CH" sz="1200" dirty="0">
                  <a:solidFill>
                    <a:srgbClr val="000000"/>
                  </a:solidFill>
                  <a:latin typeface="Trebuchet MS" panose="020B0603020202020204" pitchFamily="34" charset="0"/>
                  <a:sym typeface="Webdings"/>
                  <a:hlinkClick r:id="rId4"/>
                </a:rPr>
                <a:t>info</a:t>
              </a:r>
              <a:r>
                <a:rPr lang="fr-CH" sz="1200" dirty="0">
                  <a:solidFill>
                    <a:srgbClr val="000000"/>
                  </a:solidFill>
                  <a:latin typeface="Trebuchet MS" panose="020B0603020202020204" pitchFamily="34" charset="0"/>
                  <a:hlinkClick r:id="rId4"/>
                </a:rPr>
                <a:t>@kiosqueonu.ch</a:t>
              </a:r>
              <a:endParaRPr lang="fr-CH" sz="1200" dirty="0">
                <a:solidFill>
                  <a:srgbClr val="0000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8" name="Sous-titre 2"/>
            <p:cNvSpPr txBox="1">
              <a:spLocks/>
            </p:cNvSpPr>
            <p:nvPr/>
          </p:nvSpPr>
          <p:spPr>
            <a:xfrm>
              <a:off x="7669446" y="5631068"/>
              <a:ext cx="3067051" cy="861774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378">
                <a:spcBef>
                  <a:spcPts val="0"/>
                </a:spcBef>
              </a:pPr>
              <a:r>
                <a:rPr lang="fr-CH" sz="1200" b="1" dirty="0">
                  <a:solidFill>
                    <a:srgbClr val="000000"/>
                  </a:solidFill>
                  <a:latin typeface="Trebuchet MS" panose="020B0603020202020204" pitchFamily="34" charset="0"/>
                </a:rPr>
                <a:t>Kiosque Culturel CERN</a:t>
              </a:r>
            </a:p>
            <a:p>
              <a:pPr algn="l" defTabSz="914378">
                <a:spcBef>
                  <a:spcPts val="0"/>
                </a:spcBef>
              </a:pPr>
              <a:r>
                <a:rPr lang="fr-CH" sz="1200" dirty="0">
                  <a:solidFill>
                    <a:srgbClr val="004993"/>
                  </a:solidFill>
                  <a:latin typeface="Trebuchet MS" panose="020B0603020202020204" pitchFamily="34" charset="0"/>
                  <a:sym typeface="Wingdings"/>
                </a:rPr>
                <a:t></a:t>
              </a:r>
              <a:r>
                <a:rPr lang="fr-CH" sz="1200" dirty="0">
                  <a:solidFill>
                    <a:srgbClr val="004993"/>
                  </a:solidFill>
                  <a:latin typeface="Trebuchet MS" panose="020B0603020202020204" pitchFamily="34" charset="0"/>
                </a:rPr>
                <a:t> +41 22 766 94 76</a:t>
              </a:r>
              <a:endParaRPr lang="fr-CH" sz="1200" dirty="0">
                <a:solidFill>
                  <a:srgbClr val="000000"/>
                </a:solidFill>
                <a:latin typeface="Trebuchet MS" panose="020B0603020202020204" pitchFamily="34" charset="0"/>
                <a:sym typeface="Webdings"/>
                <a:hlinkClick r:id="" action="ppaction://noaction"/>
              </a:endParaRPr>
            </a:p>
            <a:p>
              <a:pPr marL="171446" indent="-171446" algn="l" defTabSz="914378">
                <a:spcBef>
                  <a:spcPts val="0"/>
                </a:spcBef>
                <a:buFont typeface="Webdings"/>
                <a:buChar char=""/>
              </a:pPr>
              <a:r>
                <a:rPr lang="fr-CH" sz="1200" dirty="0">
                  <a:solidFill>
                    <a:srgbClr val="000000"/>
                  </a:solidFill>
                  <a:latin typeface="Trebuchet MS" panose="020B0603020202020204" pitchFamily="34" charset="0"/>
                  <a:sym typeface="Webdings"/>
                  <a:hlinkClick r:id="" action="ppaction://noaction"/>
                </a:rPr>
                <a:t>info</a:t>
              </a:r>
              <a:r>
                <a:rPr lang="fr-CH" sz="1200" dirty="0">
                  <a:solidFill>
                    <a:srgbClr val="000000"/>
                  </a:solidFill>
                  <a:latin typeface="Trebuchet MS" panose="020B0603020202020204" pitchFamily="34" charset="0"/>
                  <a:hlinkClick r:id="rId4"/>
                </a:rPr>
                <a:t>@kiosquecern.ch</a:t>
              </a:r>
              <a:endParaRPr lang="fr-CH" sz="1200" dirty="0">
                <a:solidFill>
                  <a:srgbClr val="000000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69446" y="3562711"/>
              <a:ext cx="2908143" cy="19379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6240" y="4026236"/>
              <a:ext cx="2324100" cy="1235736"/>
            </a:xfrm>
            <a:prstGeom prst="rect">
              <a:avLst/>
            </a:prstGeom>
          </p:spPr>
        </p:pic>
      </p:grpSp>
      <p:sp>
        <p:nvSpPr>
          <p:cNvPr id="12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685800">
              <a:buClrTx/>
            </a:pPr>
            <a:endParaRPr sz="1800" kern="12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69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7825" y="3584101"/>
            <a:ext cx="2041931" cy="1364137"/>
          </a:xfrm>
          <a:prstGeom prst="rect">
            <a:avLst/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WHO ARE WE ?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0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03238" y="1419225"/>
            <a:ext cx="757396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A non-profit organisation,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founded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in 1996 </a:t>
            </a: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by the Swiss Confederation and the Republic and canton of Geneva. </a:t>
            </a:r>
            <a:b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b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The 'one stop shop' facilitating the settlement and the integration of employees of International Geneva and their family members.</a:t>
            </a:r>
            <a:b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b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Assistance to NGOs and support to delegates attending conferences in Geneva.  </a:t>
            </a:r>
            <a:b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b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Thanks to the support of public and private entities, CAGI’s services are free of charge.</a:t>
            </a:r>
            <a:endParaRPr lang="fr-CH" sz="13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HOW TO PURCHASE TICKETS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AutoShape 4" descr="Gilles Rufenacht est réélu président de Genève Cliniques L'association des  cliniques privées de Genève accueille deux no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83">
              <a:defRPr/>
            </a:pPr>
            <a:endParaRPr lang="fr-CH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1700" y="1198808"/>
            <a:ext cx="3951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78" fontAlgn="base">
              <a:defRPr/>
            </a:pPr>
            <a:r>
              <a:rPr lang="en-US" sz="1600" b="1" dirty="0">
                <a:solidFill>
                  <a:srgbClr val="004993"/>
                </a:solidFill>
                <a:latin typeface="Trebuchet MS" panose="020B0603020202020204" pitchFamily="34" charset="0"/>
              </a:rPr>
              <a:t>REMOTELY</a:t>
            </a:r>
            <a:r>
              <a:rPr lang="en-US" sz="1600" dirty="0">
                <a:solidFill>
                  <a:srgbClr val="004993"/>
                </a:solidFill>
                <a:latin typeface="Trebuchet MS" panose="020B0603020202020204" pitchFamily="34" charset="0"/>
              </a:rPr>
              <a:t> </a:t>
            </a:r>
          </a:p>
          <a:p>
            <a:pPr marL="285750" indent="-285750" defTabSz="914378" fontAlgn="base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  <a:latin typeface="Trebuchet MS" panose="020B0603020202020204" pitchFamily="34" charset="0"/>
              </a:rPr>
              <a:t>Online ticket order form</a:t>
            </a:r>
          </a:p>
          <a:p>
            <a:pPr marL="285750" indent="-285750" defTabSz="914378" fontAlgn="base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  <a:latin typeface="Trebuchet MS" panose="020B0603020202020204" pitchFamily="34" charset="0"/>
              </a:rPr>
              <a:t>Payment link by email, </a:t>
            </a:r>
            <a:r>
              <a:rPr lang="en-US" sz="1600" dirty="0" err="1">
                <a:solidFill>
                  <a:schemeClr val="tx1"/>
                </a:solidFill>
                <a:latin typeface="Trebuchet MS" panose="020B0603020202020204" pitchFamily="34" charset="0"/>
              </a:rPr>
              <a:t>sms</a:t>
            </a:r>
            <a:endParaRPr lang="en-US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3238" y="1228912"/>
            <a:ext cx="3972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78" fontAlgn="base">
              <a:defRPr/>
            </a:pPr>
            <a:r>
              <a:rPr lang="en-US" sz="1600" b="1" dirty="0">
                <a:solidFill>
                  <a:srgbClr val="004993"/>
                </a:solidFill>
                <a:latin typeface="Trebuchet MS" panose="020B0603020202020204" pitchFamily="34" charset="0"/>
              </a:rPr>
              <a:t>DIRECTLY</a:t>
            </a:r>
            <a:endParaRPr lang="en-US" sz="1600" b="1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85750" indent="-285750" defTabSz="914378" fontAlgn="base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  <a:latin typeface="Trebuchet MS" panose="020B0603020202020204" pitchFamily="34" charset="0"/>
              </a:rPr>
              <a:t>UN or CERN badge or pass required</a:t>
            </a:r>
          </a:p>
          <a:p>
            <a:pPr marL="285750" indent="-285750" defTabSz="914378" fontAlgn="base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  <a:latin typeface="Trebuchet MS" panose="020B0603020202020204" pitchFamily="34" charset="0"/>
              </a:rPr>
              <a:t>Payment by card only</a:t>
            </a:r>
            <a:endParaRPr lang="en-US" sz="1800" dirty="0">
              <a:solidFill>
                <a:srgbClr val="004993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831" y="2451187"/>
            <a:ext cx="774395" cy="71574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2259" y="2571973"/>
            <a:ext cx="586223" cy="698999"/>
          </a:xfrm>
          <a:prstGeom prst="rect">
            <a:avLst/>
          </a:prstGeom>
        </p:spPr>
      </p:pic>
      <p:sp>
        <p:nvSpPr>
          <p:cNvPr id="12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76" y="3681018"/>
            <a:ext cx="1389433" cy="1175957"/>
          </a:xfrm>
          <a:prstGeom prst="rect">
            <a:avLst/>
          </a:prstGeom>
        </p:spPr>
      </p:pic>
      <p:pic>
        <p:nvPicPr>
          <p:cNvPr id="1026" name="Picture 2" descr="twint-logo-open-graph | WorkFoo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678" y="3681018"/>
            <a:ext cx="890503" cy="89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54" y="2350913"/>
            <a:ext cx="1790888" cy="245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989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/>
          <a:stretch/>
        </p:blipFill>
        <p:spPr>
          <a:xfrm>
            <a:off x="2525912" y="1184901"/>
            <a:ext cx="595138" cy="617317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1" y="375876"/>
            <a:ext cx="8726125" cy="652975"/>
            <a:chOff x="0" y="375875"/>
            <a:chExt cx="8726125" cy="652975"/>
          </a:xfrm>
        </p:grpSpPr>
        <p:sp>
          <p:nvSpPr>
            <p:cNvPr id="68" name="Google Shape;1134;p64"/>
            <p:cNvSpPr txBox="1">
              <a:spLocks/>
            </p:cNvSpPr>
            <p:nvPr/>
          </p:nvSpPr>
          <p:spPr>
            <a:xfrm>
              <a:off x="432925" y="375875"/>
              <a:ext cx="8293200" cy="57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938"/>
                </a:buClr>
                <a:buSzPts val="2800"/>
                <a:buFont typeface="Oswald Regular"/>
                <a:buNone/>
                <a:defRPr sz="3000" b="0" i="0" u="none" strike="noStrike" cap="none">
                  <a:solidFill>
                    <a:srgbClr val="2C3938"/>
                  </a:solidFill>
                  <a:latin typeface="Oswald"/>
                  <a:ea typeface="Oswald"/>
                  <a:cs typeface="Oswald"/>
                  <a:sym typeface="Oswald"/>
                </a:defRPr>
              </a:lvl9pPr>
            </a:lstStyle>
            <a:p>
              <a:pPr defTabSz="914355">
                <a:defRPr/>
              </a:pPr>
              <a:r>
                <a:rPr lang="fr-CH" b="1" dirty="0">
                  <a:solidFill>
                    <a:srgbClr val="004993"/>
                  </a:solidFill>
                  <a:latin typeface="Trebuchet MS" panose="020B0603020202020204" pitchFamily="34" charset="0"/>
                </a:rPr>
                <a:t>CULTURAL KIOSK PARTNERS</a:t>
              </a:r>
            </a:p>
          </p:txBody>
        </p:sp>
        <p:cxnSp>
          <p:nvCxnSpPr>
            <p:cNvPr id="69" name="Google Shape;1135;p64"/>
            <p:cNvCxnSpPr/>
            <p:nvPr/>
          </p:nvCxnSpPr>
          <p:spPr>
            <a:xfrm>
              <a:off x="0" y="1028850"/>
              <a:ext cx="4601700" cy="0"/>
            </a:xfrm>
            <a:prstGeom prst="straightConnector1">
              <a:avLst/>
            </a:prstGeom>
            <a:noFill/>
            <a:ln w="19050" cap="flat" cmpd="sng">
              <a:solidFill>
                <a:srgbClr val="00499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33" name="Imag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8071" y="1179840"/>
            <a:ext cx="661438" cy="661438"/>
          </a:xfrm>
          <a:prstGeom prst="rect">
            <a:avLst/>
          </a:prstGeom>
        </p:spPr>
      </p:pic>
      <p:pic>
        <p:nvPicPr>
          <p:cNvPr id="121" name="Picture 12" descr="C:\Users\DROZER\Pictures\Logo event\Pathe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95" y="1924137"/>
            <a:ext cx="851458" cy="66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" name="Image 13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23" b="19733"/>
          <a:stretch/>
        </p:blipFill>
        <p:spPr>
          <a:xfrm>
            <a:off x="8155811" y="2998416"/>
            <a:ext cx="828483" cy="347306"/>
          </a:xfrm>
          <a:prstGeom prst="rect">
            <a:avLst/>
          </a:prstGeom>
        </p:spPr>
      </p:pic>
      <p:pic>
        <p:nvPicPr>
          <p:cNvPr id="143" name="Image 14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" r="14338"/>
          <a:stretch/>
        </p:blipFill>
        <p:spPr>
          <a:xfrm>
            <a:off x="5924731" y="1951688"/>
            <a:ext cx="705278" cy="631821"/>
          </a:xfrm>
          <a:prstGeom prst="rect">
            <a:avLst/>
          </a:prstGeom>
        </p:spPr>
      </p:pic>
      <p:pic>
        <p:nvPicPr>
          <p:cNvPr id="145" name="Image 1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69" y="4253784"/>
            <a:ext cx="1945900" cy="190342"/>
          </a:xfrm>
          <a:prstGeom prst="rect">
            <a:avLst/>
          </a:prstGeom>
        </p:spPr>
      </p:pic>
      <p:pic>
        <p:nvPicPr>
          <p:cNvPr id="124" name="Image 1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87" y="4609508"/>
            <a:ext cx="1521882" cy="364781"/>
          </a:xfrm>
          <a:prstGeom prst="rect">
            <a:avLst/>
          </a:prstGeom>
        </p:spPr>
      </p:pic>
      <p:pic>
        <p:nvPicPr>
          <p:cNvPr id="120" name="Image 1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881" y="4638638"/>
            <a:ext cx="1095739" cy="253680"/>
          </a:xfrm>
          <a:prstGeom prst="rect">
            <a:avLst/>
          </a:prstGeom>
        </p:spPr>
      </p:pic>
      <p:pic>
        <p:nvPicPr>
          <p:cNvPr id="152" name="Image 15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3" t="20492" r="22265" b="21832"/>
          <a:stretch/>
        </p:blipFill>
        <p:spPr>
          <a:xfrm>
            <a:off x="187376" y="2747420"/>
            <a:ext cx="1001889" cy="63269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965" y="4638639"/>
            <a:ext cx="862992" cy="271817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284" y="3789890"/>
            <a:ext cx="1327127" cy="25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06" b="23927"/>
          <a:stretch/>
        </p:blipFill>
        <p:spPr bwMode="auto">
          <a:xfrm>
            <a:off x="6774044" y="4106363"/>
            <a:ext cx="1130999" cy="45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:\Users\DROZER\Pictures\Logo event\chaplins_world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827" y="4548558"/>
            <a:ext cx="1289659" cy="486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59" y="3451409"/>
            <a:ext cx="1302306" cy="34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437" y="3122913"/>
            <a:ext cx="716075" cy="264820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759" y="1177841"/>
            <a:ext cx="616700" cy="651629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169" y="4088404"/>
            <a:ext cx="1856770" cy="494365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451" y="4516220"/>
            <a:ext cx="893114" cy="48268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9" t="28968" r="6593" b="20684"/>
          <a:stretch/>
        </p:blipFill>
        <p:spPr>
          <a:xfrm>
            <a:off x="4198492" y="3814966"/>
            <a:ext cx="1457108" cy="306246"/>
          </a:xfrm>
          <a:prstGeom prst="rect">
            <a:avLst/>
          </a:prstGeom>
        </p:spPr>
      </p:pic>
      <p:pic>
        <p:nvPicPr>
          <p:cNvPr id="66" name="57A8E2C2-53D8-4B02-BCC1-1BA3B891EEBE" descr="E1153EA9-AD7C-41BB-A92A-506D44B4CAE5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3" b="6638"/>
          <a:stretch/>
        </p:blipFill>
        <p:spPr bwMode="auto">
          <a:xfrm>
            <a:off x="4937469" y="2005192"/>
            <a:ext cx="964024" cy="53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StradAlpes – Musika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351" y="1850997"/>
            <a:ext cx="915289" cy="50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AVETIS ASSOCIATION (@AVETIS_AS) / Twitter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882" y="1182278"/>
            <a:ext cx="657916" cy="65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40 ans du musée Barbier-Mueller, Hors les murs à la Fondation Baur - Musée  Barbier-Mueller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36" y="2447316"/>
            <a:ext cx="1030116" cy="31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Fichier:CGN logo.svg — Wikipédia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863" y="4681331"/>
            <a:ext cx="754621" cy="22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Centre des arts de l'Ecole Internationale de Genève |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701" y="4582767"/>
            <a:ext cx="986405" cy="32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564310" y="2958173"/>
            <a:ext cx="1179206" cy="441659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4"/>
          <a:stretch/>
        </p:blipFill>
        <p:spPr>
          <a:xfrm>
            <a:off x="1862945" y="1152507"/>
            <a:ext cx="637965" cy="685795"/>
          </a:xfrm>
          <a:prstGeom prst="rect">
            <a:avLst/>
          </a:prstGeom>
        </p:spPr>
      </p:pic>
      <p:pic>
        <p:nvPicPr>
          <p:cNvPr id="1032" name="Picture 8" descr="Les Athénéennes 2022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366" y="1211471"/>
            <a:ext cx="582039" cy="58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325150" y="1214861"/>
            <a:ext cx="558987" cy="558987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96695" y="1185689"/>
            <a:ext cx="616529" cy="616529"/>
          </a:xfrm>
          <a:prstGeom prst="rect">
            <a:avLst/>
          </a:prstGeom>
        </p:spPr>
      </p:pic>
      <p:pic>
        <p:nvPicPr>
          <p:cNvPr id="31" name="Picture 8" descr="File:Logo infomaniak bleu.svg - Wikimedia Commons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226" y="4233786"/>
            <a:ext cx="1323167" cy="1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645251" y="3433457"/>
            <a:ext cx="1208777" cy="245451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 rotWithShape="1">
          <a:blip r:embed="rId34"/>
          <a:srcRect l="3353" t="13278" r="3294" b="15321"/>
          <a:stretch/>
        </p:blipFill>
        <p:spPr>
          <a:xfrm>
            <a:off x="2436760" y="2871412"/>
            <a:ext cx="986183" cy="414860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310904" y="2914496"/>
            <a:ext cx="1005430" cy="38921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5903543" y="2629076"/>
            <a:ext cx="933745" cy="43330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762" y="1924137"/>
            <a:ext cx="579661" cy="74705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819" y="1192563"/>
            <a:ext cx="650032" cy="65003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89" y="1975334"/>
            <a:ext cx="498722" cy="65374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971" y="1179340"/>
            <a:ext cx="656215" cy="65621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248" y="1936575"/>
            <a:ext cx="876203" cy="61334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301" y="2001293"/>
            <a:ext cx="741159" cy="444695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613" y="2984874"/>
            <a:ext cx="889282" cy="395237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440" y="2093533"/>
            <a:ext cx="809738" cy="323895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354" y="3858948"/>
            <a:ext cx="1320311" cy="236659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936" y="4572313"/>
            <a:ext cx="907895" cy="379472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11" y="4214071"/>
            <a:ext cx="1321466" cy="24302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7693318" y="1179148"/>
            <a:ext cx="634983" cy="654224"/>
          </a:xfrm>
          <a:prstGeom prst="rect">
            <a:avLst/>
          </a:prstGeom>
        </p:spPr>
      </p:pic>
      <p:pic>
        <p:nvPicPr>
          <p:cNvPr id="1026" name="Picture 2" descr="Comédie de Genève | Comedien.ch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69" y="3820658"/>
            <a:ext cx="1355344" cy="31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teliers d'ethnomusicologie - Musiques et Danses du Monde à Genève"/>
          <p:cNvPicPr>
            <a:picLocks noChangeAspect="1"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69" y="1914942"/>
            <a:ext cx="514139" cy="7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3802940" y="1194554"/>
            <a:ext cx="660984" cy="612023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4850108" y="2683897"/>
            <a:ext cx="942287" cy="183026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3569569" y="2587804"/>
            <a:ext cx="1173947" cy="314498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26158" y="1209363"/>
            <a:ext cx="558017" cy="558017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092694" y="3711247"/>
            <a:ext cx="970492" cy="469448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 rotWithShape="1"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5" t="8850" r="11935" b="14270"/>
          <a:stretch/>
        </p:blipFill>
        <p:spPr>
          <a:xfrm>
            <a:off x="6696812" y="3348354"/>
            <a:ext cx="778669" cy="790575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/>
        </p:nvPicPr>
        <p:blipFill rotWithShape="1"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3" t="40334" r="33928" b="40199"/>
          <a:stretch/>
        </p:blipFill>
        <p:spPr>
          <a:xfrm>
            <a:off x="6908996" y="2508597"/>
            <a:ext cx="868975" cy="728642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5793477" y="3558510"/>
            <a:ext cx="877763" cy="571228"/>
          </a:xfrm>
          <a:prstGeom prst="rect">
            <a:avLst/>
          </a:prstGeom>
        </p:spPr>
      </p:pic>
      <p:sp>
        <p:nvSpPr>
          <p:cNvPr id="70" name="Google Shape;245;p41"/>
          <p:cNvSpPr/>
          <p:nvPr/>
        </p:nvSpPr>
        <p:spPr>
          <a:xfrm>
            <a:off x="8616462" y="3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593" y="3480756"/>
            <a:ext cx="1947909" cy="188298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031" y="2532710"/>
            <a:ext cx="1272175" cy="48107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8021251" y="4031497"/>
            <a:ext cx="965096" cy="591926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/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390" y="3409269"/>
            <a:ext cx="987947" cy="405697"/>
          </a:xfrm>
          <a:prstGeom prst="rect">
            <a:avLst/>
          </a:prstGeom>
        </p:spPr>
      </p:pic>
      <p:cxnSp>
        <p:nvCxnSpPr>
          <p:cNvPr id="71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2" name="Image 71"/>
          <p:cNvPicPr>
            <a:picLocks noChangeAspect="1"/>
          </p:cNvPicPr>
          <p:nvPr/>
        </p:nvPicPr>
        <p:blipFill rotWithShape="1"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4" t="21822" r="10041" b="21822"/>
          <a:stretch/>
        </p:blipFill>
        <p:spPr>
          <a:xfrm>
            <a:off x="8155811" y="3386474"/>
            <a:ext cx="805435" cy="311217"/>
          </a:xfrm>
          <a:prstGeom prst="rect">
            <a:avLst/>
          </a:prstGeom>
        </p:spPr>
      </p:pic>
      <p:pic>
        <p:nvPicPr>
          <p:cNvPr id="4" name="Picture 4" descr="Association Les Créatives - Swiss Music Guide"/>
          <p:cNvPicPr>
            <a:picLocks noChangeAspect="1" noChangeArrowheads="1"/>
          </p:cNvPicPr>
          <p:nvPr/>
        </p:nvPicPr>
        <p:blipFill rotWithShape="1"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675" b="3596"/>
          <a:stretch/>
        </p:blipFill>
        <p:spPr bwMode="auto">
          <a:xfrm>
            <a:off x="6736917" y="1931987"/>
            <a:ext cx="528277" cy="60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6" t="21342" r="10947" b="21544"/>
          <a:stretch/>
        </p:blipFill>
        <p:spPr>
          <a:xfrm>
            <a:off x="7421303" y="3252183"/>
            <a:ext cx="672486" cy="48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99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993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" y="57749"/>
            <a:ext cx="1531957" cy="472625"/>
          </a:xfrm>
          <a:prstGeom prst="rect">
            <a:avLst/>
          </a:prstGeom>
        </p:spPr>
      </p:pic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defTabSz="914378"/>
            <a:r>
              <a:rPr lang="fr-CH" b="1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  <a:sym typeface="Arial"/>
              </a:rPr>
              <a:t>INFORMATION FROM CULTURAL KIOSK</a:t>
            </a:r>
            <a:endParaRPr b="1" dirty="0">
              <a:solidFill>
                <a:schemeClr val="bg1">
                  <a:lumMod val="95000"/>
                </a:schemeClr>
              </a:solidFill>
              <a:latin typeface="Trebuchet MS" panose="020B0603020202020204" pitchFamily="34" charset="0"/>
              <a:sym typeface="Arial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1"/>
            <a:ext cx="527538" cy="52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>
              <a:solidFill>
                <a:srgbClr val="FFFFFF"/>
              </a:solidFill>
              <a:latin typeface="Trebuchet MS" panose="020B0603020202020204" pitchFamily="34" charset="0"/>
              <a:ea typeface="+mn-e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68586" y="1745442"/>
            <a:ext cx="5421880" cy="2285241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914378" fontAlgn="base">
              <a:defRPr/>
            </a:pPr>
            <a:r>
              <a:rPr lang="en-US" sz="2250" b="1" dirty="0">
                <a:solidFill>
                  <a:srgbClr val="FFFFFF"/>
                </a:solidFill>
                <a:latin typeface="Trebuchet MS" panose="020B0603020202020204" pitchFamily="34" charset="0"/>
                <a:ea typeface="+mn-ea"/>
              </a:rPr>
              <a:t>HOW TO STAY INFORMED ? </a:t>
            </a:r>
          </a:p>
          <a:p>
            <a:pPr algn="ctr" defTabSz="914378" fontAlgn="base">
              <a:defRPr/>
            </a:pPr>
            <a:endParaRPr lang="en-US" sz="2000" dirty="0">
              <a:solidFill>
                <a:srgbClr val="FFFFFF"/>
              </a:solidFill>
              <a:latin typeface="Trebuchet MS" panose="020B0603020202020204" pitchFamily="34" charset="0"/>
              <a:ea typeface="+mn-ea"/>
            </a:endParaRPr>
          </a:p>
          <a:p>
            <a:pPr algn="ctr" defTabSz="914378" fontAlgn="base">
              <a:defRPr/>
            </a:pPr>
            <a:r>
              <a:rPr lang="en-US" sz="2000" dirty="0">
                <a:solidFill>
                  <a:srgbClr val="FFFFFF"/>
                </a:solidFill>
                <a:latin typeface="Trebuchet MS" panose="020B0603020202020204" pitchFamily="34" charset="0"/>
                <a:ea typeface="+mn-ea"/>
              </a:rPr>
              <a:t>on current offers</a:t>
            </a:r>
          </a:p>
          <a:p>
            <a:pPr algn="ctr" defTabSz="914378" fontAlgn="base">
              <a:defRPr/>
            </a:pPr>
            <a:endParaRPr lang="en-US" sz="2000" dirty="0">
              <a:solidFill>
                <a:srgbClr val="FFFFFF"/>
              </a:solidFill>
              <a:latin typeface="Trebuchet MS" panose="020B0603020202020204" pitchFamily="34" charset="0"/>
              <a:ea typeface="+mn-ea"/>
            </a:endParaRPr>
          </a:p>
          <a:p>
            <a:pPr algn="ctr" defTabSz="914378" fontAlgn="base">
              <a:defRPr/>
            </a:pPr>
            <a:r>
              <a:rPr lang="en-US" sz="2000" dirty="0">
                <a:solidFill>
                  <a:srgbClr val="FFFFFF"/>
                </a:solidFill>
                <a:latin typeface="Trebuchet MS" panose="020B0603020202020204" pitchFamily="34" charset="0"/>
                <a:ea typeface="+mn-ea"/>
              </a:rPr>
              <a:t>on cultural recommendations</a:t>
            </a:r>
          </a:p>
          <a:p>
            <a:pPr algn="ctr" defTabSz="914378" fontAlgn="base">
              <a:defRPr/>
            </a:pPr>
            <a:endParaRPr lang="en-US" sz="2000" dirty="0">
              <a:solidFill>
                <a:srgbClr val="FFFFFF"/>
              </a:solidFill>
              <a:latin typeface="Trebuchet MS" panose="020B0603020202020204" pitchFamily="34" charset="0"/>
              <a:ea typeface="+mn-ea"/>
            </a:endParaRPr>
          </a:p>
          <a:p>
            <a:pPr algn="ctr" defTabSz="914378" fontAlgn="base">
              <a:defRPr/>
            </a:pPr>
            <a:r>
              <a:rPr lang="en-US" sz="2000" dirty="0">
                <a:solidFill>
                  <a:srgbClr val="FFFFFF"/>
                </a:solidFill>
                <a:latin typeface="Trebuchet MS" panose="020B0603020202020204" pitchFamily="34" charset="0"/>
                <a:ea typeface="+mn-ea"/>
              </a:rPr>
              <a:t>on information about Geneva</a:t>
            </a:r>
          </a:p>
        </p:txBody>
      </p:sp>
    </p:spTree>
    <p:extLst>
      <p:ext uri="{BB962C8B-B14F-4D97-AF65-F5344CB8AC3E}">
        <p14:creationId xmlns:p14="http://schemas.microsoft.com/office/powerpoint/2010/main" val="2818290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6"/>
            <a:ext cx="8293200" cy="54805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lvl="0"/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AGENDA</a:t>
            </a:r>
            <a:endParaRPr b="1" i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Rectangle 22"/>
          <p:cNvSpPr/>
          <p:nvPr/>
        </p:nvSpPr>
        <p:spPr>
          <a:xfrm>
            <a:off x="1062318" y="1223096"/>
            <a:ext cx="6609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78">
              <a:defRPr/>
            </a:pPr>
            <a:r>
              <a:rPr lang="fr-CH" sz="1800" dirty="0">
                <a:latin typeface="Trebuchet MS" panose="020B0603020202020204" pitchFamily="34" charset="0"/>
                <a:hlinkClick r:id="rId3"/>
              </a:rPr>
              <a:t>https://www.cagi.ch/en/cultural-kiosk-agenda/</a:t>
            </a:r>
            <a:r>
              <a:rPr lang="fr-CH" sz="1800" dirty="0">
                <a:latin typeface="Trebuchet MS" panose="020B0603020202020204" pitchFamily="34" charset="0"/>
              </a:rPr>
              <a:t>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948" y="1668490"/>
            <a:ext cx="7549154" cy="3103154"/>
          </a:xfrm>
          <a:prstGeom prst="rect">
            <a:avLst/>
          </a:prstGeom>
        </p:spPr>
      </p:pic>
      <p:sp>
        <p:nvSpPr>
          <p:cNvPr id="11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2602758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38" y="1242482"/>
            <a:ext cx="3234390" cy="13904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6"/>
            <a:ext cx="8293200" cy="54805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lvl="0"/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OFFERS &amp; RECOMMENDATIONS</a:t>
            </a:r>
            <a:endParaRPr b="1" i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4"/>
          <a:srcRect t="37266" b="38892"/>
          <a:stretch/>
        </p:blipFill>
        <p:spPr>
          <a:xfrm>
            <a:off x="3917171" y="1223958"/>
            <a:ext cx="4981521" cy="14089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4"/>
          <a:srcRect t="62834"/>
          <a:stretch/>
        </p:blipFill>
        <p:spPr>
          <a:xfrm>
            <a:off x="2277966" y="2846522"/>
            <a:ext cx="4588068" cy="20228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627" y="1242482"/>
            <a:ext cx="1198002" cy="18484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0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22471929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WEEKLY NEWSLETTER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12" name="Rectangle 11"/>
          <p:cNvSpPr/>
          <p:nvPr/>
        </p:nvSpPr>
        <p:spPr>
          <a:xfrm>
            <a:off x="13611" y="1337887"/>
            <a:ext cx="9130389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1219170" fontAlgn="base">
              <a:buClr>
                <a:srgbClr val="000000"/>
              </a:buClr>
              <a:defRPr/>
            </a:pPr>
            <a:r>
              <a:rPr lang="en-US" sz="1800" kern="0" dirty="0">
                <a:solidFill>
                  <a:srgbClr val="004993"/>
                </a:solidFill>
                <a:latin typeface="Trebuchet MS" panose="020B0603020202020204" pitchFamily="34" charset="0"/>
                <a:sym typeface="Arial"/>
              </a:rPr>
              <a:t>IO, PM, NGOs, multinationals, HUG/UNIGE and international employees (on demand)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06768" y="1695559"/>
            <a:ext cx="7150854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1219170" fontAlgn="base">
              <a:buClr>
                <a:srgbClr val="000000"/>
              </a:buClr>
              <a:defRPr/>
            </a:pPr>
            <a:r>
              <a:rPr lang="en-US" sz="1800" b="1" kern="0" dirty="0">
                <a:solidFill>
                  <a:srgbClr val="FF0000"/>
                </a:solidFill>
                <a:latin typeface="Trebuchet MS" panose="020B0603020202020204" pitchFamily="34" charset="0"/>
                <a:sym typeface="Arial"/>
              </a:rPr>
              <a:t>+</a:t>
            </a:r>
            <a:r>
              <a:rPr lang="en-US" sz="1800" kern="0" dirty="0">
                <a:solidFill>
                  <a:srgbClr val="004993"/>
                </a:solidFill>
                <a:latin typeface="Trebuchet MS" panose="020B0603020202020204" pitchFamily="34" charset="0"/>
                <a:sym typeface="Arial"/>
              </a:rPr>
              <a:t> Broadcast UN Geneva "What's New" + "Le bulletin"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1456297" y="2091431"/>
            <a:ext cx="6231405" cy="2794858"/>
            <a:chOff x="1364530" y="2291309"/>
            <a:chExt cx="5806422" cy="2604248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3"/>
            <a:srcRect b="30059"/>
            <a:stretch/>
          </p:blipFill>
          <p:spPr>
            <a:xfrm>
              <a:off x="4543838" y="2291309"/>
              <a:ext cx="2627114" cy="2604248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 rotWithShape="1">
            <a:blip r:embed="rId4"/>
            <a:srcRect b="36670"/>
            <a:stretch/>
          </p:blipFill>
          <p:spPr>
            <a:xfrm>
              <a:off x="2987492" y="2291309"/>
              <a:ext cx="2295224" cy="2351029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64530" y="2291309"/>
              <a:ext cx="2295224" cy="1916630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7786528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BROADCAST UN Geneva "</a:t>
            </a:r>
            <a:r>
              <a:rPr lang="fr-CH" b="1" dirty="0" err="1">
                <a:solidFill>
                  <a:srgbClr val="004993"/>
                </a:solidFill>
                <a:latin typeface="Trebuchet MS" panose="020B0603020202020204" pitchFamily="34" charset="0"/>
              </a:rPr>
              <a:t>What's</a:t>
            </a: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 new"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1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/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3"/>
            <a:ext cx="1364530" cy="42097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38" y="1815091"/>
            <a:ext cx="3540742" cy="2428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693" y="1243657"/>
            <a:ext cx="3867716" cy="3571743"/>
          </a:xfrm>
          <a:prstGeom prst="rect">
            <a:avLst/>
          </a:prstGeom>
          <a:ln>
            <a:solidFill>
              <a:srgbClr val="004993"/>
            </a:solidFill>
          </a:ln>
        </p:spPr>
      </p:pic>
    </p:spTree>
    <p:extLst>
      <p:ext uri="{BB962C8B-B14F-4D97-AF65-F5344CB8AC3E}">
        <p14:creationId xmlns:p14="http://schemas.microsoft.com/office/powerpoint/2010/main" val="18463288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UN TODAY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902303" y="4872038"/>
            <a:ext cx="241697" cy="127397"/>
          </a:xfrm>
          <a:prstGeom prst="rect">
            <a:avLst/>
          </a:prstGeom>
        </p:spPr>
        <p:txBody>
          <a:bodyPr/>
          <a:lstStyle/>
          <a:p>
            <a:pPr defTabSz="457189"/>
            <a:fld id="{B09F03C4-5757-E84B-8AEB-182B8CF44118}" type="slidenum">
              <a:rPr lang="en-US">
                <a:solidFill>
                  <a:srgbClr val="FFFFFF"/>
                </a:solidFill>
                <a:latin typeface="Arial"/>
              </a:rPr>
              <a:pPr defTabSz="457189"/>
              <a:t>27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1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5256314" y="2514746"/>
            <a:ext cx="23223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8">
              <a:defRPr/>
            </a:pPr>
            <a:r>
              <a:rPr lang="fr-CH" sz="2000" dirty="0">
                <a:latin typeface="Trebuchet MS" panose="020B0603020202020204" pitchFamily="34" charset="0"/>
                <a:hlinkClick r:id="rId3"/>
              </a:rPr>
              <a:t>untoday.org</a:t>
            </a:r>
            <a:endParaRPr lang="fr-CH" sz="2000" dirty="0">
              <a:latin typeface="Trebuchet MS" panose="020B0603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714" y="1243658"/>
            <a:ext cx="2538704" cy="35379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03220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SOCIALS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1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369505" y="2141244"/>
            <a:ext cx="84643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8" fontAlgn="base">
              <a:defRPr/>
            </a:pPr>
            <a:endParaRPr lang="en-US" sz="2000" dirty="0">
              <a:solidFill>
                <a:srgbClr val="004993"/>
              </a:solidFill>
              <a:latin typeface="Bahnschrift SemiBold" panose="020B0502040204020203" pitchFamily="34" charset="0"/>
              <a:sym typeface="Wingdings" panose="05000000000000000000" pitchFamily="2" charset="2"/>
            </a:endParaRPr>
          </a:p>
          <a:p>
            <a:pPr marL="457189" indent="-457189" defTabSz="914378" fontAlgn="base">
              <a:buFont typeface="+mj-lt"/>
              <a:buAutoNum type="arabicPeriod"/>
              <a:defRPr/>
            </a:pPr>
            <a:endParaRPr lang="en-US" sz="2000" dirty="0">
              <a:solidFill>
                <a:srgbClr val="004993"/>
              </a:solidFill>
              <a:latin typeface="Bahnschrift SemiBold" panose="020B0502040204020203" pitchFamily="34" charset="0"/>
            </a:endParaRPr>
          </a:p>
          <a:p>
            <a:pPr marL="342892" indent="-342892" defTabSz="914378" fontAlgn="base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004993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005" y="1866554"/>
            <a:ext cx="1190097" cy="11900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47248" y="4321535"/>
            <a:ext cx="2218660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914378" fontAlgn="base">
              <a:defRPr/>
            </a:pPr>
            <a:r>
              <a:rPr lang="en-US" sz="1800" dirty="0">
                <a:solidFill>
                  <a:srgbClr val="004993"/>
                </a:solidFill>
                <a:latin typeface="Trebuchet MS" panose="020B0603020202020204" pitchFamily="34" charset="0"/>
                <a:hlinkClick r:id="rId4"/>
              </a:rPr>
              <a:t>@</a:t>
            </a:r>
            <a:r>
              <a:rPr lang="en-US" sz="1800" dirty="0" err="1">
                <a:solidFill>
                  <a:srgbClr val="004993"/>
                </a:solidFill>
                <a:latin typeface="Trebuchet MS" panose="020B0603020202020204" pitchFamily="34" charset="0"/>
                <a:hlinkClick r:id="rId4"/>
              </a:rPr>
              <a:t>CagiGeneva</a:t>
            </a:r>
            <a:endParaRPr lang="en-US" sz="18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364179" y="3121284"/>
            <a:ext cx="2516052" cy="1340728"/>
          </a:xfrm>
          <a:prstGeom prst="wedgeRoundRectCallout">
            <a:avLst>
              <a:gd name="adj1" fmla="val -93827"/>
              <a:gd name="adj2" fmla="val -46566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  <a:cs typeface="Arial"/>
              </a:rPr>
              <a:t>Practical</a:t>
            </a:r>
          </a:p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  <a:cs typeface="Arial"/>
              </a:rPr>
              <a:t>Geneva</a:t>
            </a:r>
          </a:p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  <a:cs typeface="Arial"/>
              </a:rPr>
              <a:t>Information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6364179" y="1353501"/>
            <a:ext cx="2516052" cy="1425133"/>
          </a:xfrm>
          <a:prstGeom prst="wedgeRoundRectCallout">
            <a:avLst>
              <a:gd name="adj1" fmla="val -88756"/>
              <a:gd name="adj2" fmla="val 59874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</a:rPr>
              <a:t>Weekend</a:t>
            </a:r>
          </a:p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</a:rPr>
              <a:t>ideas &amp;</a:t>
            </a:r>
          </a:p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</a:rPr>
              <a:t>inspiration</a:t>
            </a:r>
          </a:p>
        </p:txBody>
      </p:sp>
      <p:sp>
        <p:nvSpPr>
          <p:cNvPr id="25" name="Rectangle à coins arrondis 24"/>
          <p:cNvSpPr/>
          <p:nvPr/>
        </p:nvSpPr>
        <p:spPr>
          <a:xfrm flipH="1">
            <a:off x="432925" y="1353501"/>
            <a:ext cx="2516052" cy="1425133"/>
          </a:xfrm>
          <a:prstGeom prst="wedgeRoundRectCallout">
            <a:avLst>
              <a:gd name="adj1" fmla="val -88756"/>
              <a:gd name="adj2" fmla="val 59874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</a:rPr>
              <a:t>Special </a:t>
            </a:r>
          </a:p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</a:rPr>
              <a:t>offers</a:t>
            </a:r>
          </a:p>
        </p:txBody>
      </p:sp>
      <p:sp>
        <p:nvSpPr>
          <p:cNvPr id="26" name="Rectangle à coins arrondis 25"/>
          <p:cNvSpPr/>
          <p:nvPr/>
        </p:nvSpPr>
        <p:spPr>
          <a:xfrm flipH="1">
            <a:off x="432925" y="3036879"/>
            <a:ext cx="2471933" cy="1425133"/>
          </a:xfrm>
          <a:prstGeom prst="wedgeRoundRectCallout">
            <a:avLst>
              <a:gd name="adj1" fmla="val -93827"/>
              <a:gd name="adj2" fmla="val -46566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</a:rPr>
              <a:t>Cultural</a:t>
            </a:r>
          </a:p>
          <a:p>
            <a:pPr algn="ctr" defTabSz="914378" fontAlgn="base">
              <a:defRPr/>
            </a:pPr>
            <a:r>
              <a:rPr lang="en-US" sz="1800" b="1" dirty="0">
                <a:solidFill>
                  <a:srgbClr val="004993"/>
                </a:solidFill>
                <a:latin typeface="Trebuchet MS" panose="020B0603020202020204" pitchFamily="34" charset="0"/>
              </a:rPr>
              <a:t>recommendations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457723" y="1411922"/>
            <a:ext cx="2218660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914378" fontAlgn="base">
              <a:defRPr/>
            </a:pPr>
            <a:r>
              <a:rPr lang="en-US" sz="1800" dirty="0">
                <a:solidFill>
                  <a:srgbClr val="004993"/>
                </a:solidFill>
                <a:latin typeface="Trebuchet MS" panose="020B0603020202020204" pitchFamily="34" charset="0"/>
                <a:hlinkClick r:id="rId5"/>
              </a:rPr>
              <a:t>@</a:t>
            </a:r>
            <a:r>
              <a:rPr lang="en-US" sz="1800" dirty="0" err="1">
                <a:solidFill>
                  <a:srgbClr val="004993"/>
                </a:solidFill>
                <a:latin typeface="Trebuchet MS" panose="020B0603020202020204" pitchFamily="34" charset="0"/>
                <a:hlinkClick r:id="rId5"/>
              </a:rPr>
              <a:t>cagi.geneva</a:t>
            </a:r>
            <a:endParaRPr lang="en-US" sz="18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033" y="3114465"/>
            <a:ext cx="1217338" cy="121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4291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MARKETING &amp; COMMUNICATIONS PACKAGE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64" y="1243657"/>
            <a:ext cx="3587207" cy="3571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Graphique 11" descr="Réseaux sociaux">
            <a:extLst>
              <a:ext uri="{FF2B5EF4-FFF2-40B4-BE49-F238E27FC236}">
                <a16:creationId xmlns:a16="http://schemas.microsoft.com/office/drawing/2014/main" id="{AF3BCF60-9C4D-05D3-4AAD-DA8EEA1674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98771" y="2482040"/>
            <a:ext cx="806631" cy="806631"/>
          </a:xfrm>
          <a:prstGeom prst="rect">
            <a:avLst/>
          </a:prstGeom>
        </p:spPr>
      </p:pic>
      <p:pic>
        <p:nvPicPr>
          <p:cNvPr id="15" name="Graphique 13" descr="Internet">
            <a:extLst>
              <a:ext uri="{FF2B5EF4-FFF2-40B4-BE49-F238E27FC236}">
                <a16:creationId xmlns:a16="http://schemas.microsoft.com/office/drawing/2014/main" id="{EA8BCC07-A85F-CF16-C4C3-69EFEB1C5C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43663" y="1417079"/>
            <a:ext cx="816372" cy="81637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1F182A8-4C06-D54F-A1B5-4ECF2B010A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4109" y="3839717"/>
            <a:ext cx="628763" cy="63190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62B0AE7-8097-BC7C-6933-5065F81540C9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-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07683" y="3839717"/>
            <a:ext cx="630093" cy="630093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96117958-4039-CCE3-E57E-70833C84A831}"/>
              </a:ext>
            </a:extLst>
          </p:cNvPr>
          <p:cNvGrpSpPr/>
          <p:nvPr/>
        </p:nvGrpSpPr>
        <p:grpSpPr>
          <a:xfrm>
            <a:off x="5992422" y="1442420"/>
            <a:ext cx="589346" cy="631902"/>
            <a:chOff x="7293158" y="2909353"/>
            <a:chExt cx="785794" cy="842536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4CD0B138-D88F-3090-0318-A43D81E7D731}"/>
                </a:ext>
              </a:extLst>
            </p:cNvPr>
            <p:cNvGrpSpPr/>
            <p:nvPr/>
          </p:nvGrpSpPr>
          <p:grpSpPr>
            <a:xfrm>
              <a:off x="7293158" y="2909353"/>
              <a:ext cx="785794" cy="842536"/>
              <a:chOff x="5082850" y="4523575"/>
              <a:chExt cx="785794" cy="842536"/>
            </a:xfrm>
          </p:grpSpPr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AFBC3C77-77D6-DA6C-93A9-B2B5FC32BF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duotone>
                  <a:srgbClr val="4472C4">
                    <a:shade val="45000"/>
                    <a:satMod val="135000"/>
                  </a:srgb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082850" y="4523575"/>
                <a:ext cx="785794" cy="842536"/>
              </a:xfrm>
              <a:prstGeom prst="rect">
                <a:avLst/>
              </a:prstGeom>
            </p:spPr>
          </p:pic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9C04B209-9AD4-024C-3B07-EC93EFE54B5C}"/>
                  </a:ext>
                </a:extLst>
              </p:cNvPr>
              <p:cNvSpPr txBox="1"/>
              <p:nvPr/>
            </p:nvSpPr>
            <p:spPr>
              <a:xfrm>
                <a:off x="5229686" y="4698207"/>
                <a:ext cx="491588" cy="107721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defTabSz="685800">
                  <a:buClrTx/>
                  <a:defRPr/>
                </a:pPr>
                <a:r>
                  <a:rPr lang="fr-CH" sz="525" b="1" dirty="0">
                    <a:solidFill>
                      <a:srgbClr val="1D4999"/>
                    </a:solidFill>
                    <a:latin typeface="Calibri" panose="020F0502020204030204"/>
                  </a:rPr>
                  <a:t>NEWSLETTER</a:t>
                </a:r>
              </a:p>
            </p:txBody>
          </p:sp>
        </p:grp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ECD97F32-433D-1394-DCC7-CDEF6D2FF4A4}"/>
                </a:ext>
              </a:extLst>
            </p:cNvPr>
            <p:cNvSpPr txBox="1"/>
            <p:nvPr/>
          </p:nvSpPr>
          <p:spPr>
            <a:xfrm>
              <a:off x="7518903" y="3131041"/>
              <a:ext cx="406522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buClrTx/>
                <a:defRPr/>
              </a:pPr>
              <a:r>
                <a:rPr lang="fr-CH" sz="1050" dirty="0">
                  <a:solidFill>
                    <a:srgbClr val="1D4999"/>
                  </a:solidFill>
                  <a:latin typeface="Calibri" panose="020F0502020204030204"/>
                </a:rPr>
                <a:t>@</a:t>
              </a: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8FD0C268-63EF-351B-7C49-50E651507ED4}"/>
              </a:ext>
            </a:extLst>
          </p:cNvPr>
          <p:cNvGrpSpPr/>
          <p:nvPr/>
        </p:nvGrpSpPr>
        <p:grpSpPr>
          <a:xfrm>
            <a:off x="5966118" y="2571617"/>
            <a:ext cx="589346" cy="631902"/>
            <a:chOff x="7293158" y="3926521"/>
            <a:chExt cx="785794" cy="842536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E87E5472-DBCB-AB15-CD74-55AE8A511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duotone>
                <a:srgbClr val="4472C4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7293158" y="3926521"/>
              <a:ext cx="785794" cy="842536"/>
            </a:xfrm>
            <a:prstGeom prst="rect">
              <a:avLst/>
            </a:prstGeom>
          </p:spPr>
        </p:pic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D1A4AACC-82B4-2B7F-2A81-D536EA7486D7}"/>
                </a:ext>
              </a:extLst>
            </p:cNvPr>
            <p:cNvSpPr txBox="1"/>
            <p:nvPr/>
          </p:nvSpPr>
          <p:spPr>
            <a:xfrm>
              <a:off x="7512770" y="4162336"/>
              <a:ext cx="406522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buClrTx/>
                <a:defRPr/>
              </a:pPr>
              <a:r>
                <a:rPr lang="fr-CH" sz="1050" dirty="0">
                  <a:solidFill>
                    <a:srgbClr val="1D4999"/>
                  </a:solidFill>
                  <a:latin typeface="Calibri" panose="020F0502020204030204"/>
                </a:rPr>
                <a:t>@</a:t>
              </a:r>
            </a:p>
          </p:txBody>
        </p:sp>
      </p:grpSp>
      <p:pic>
        <p:nvPicPr>
          <p:cNvPr id="36" name="Image 35">
            <a:extLst>
              <a:ext uri="{FF2B5EF4-FFF2-40B4-BE49-F238E27FC236}">
                <a16:creationId xmlns:a16="http://schemas.microsoft.com/office/drawing/2014/main" id="{CA8BBAB8-12F8-21D9-FFFA-EDE333FAA17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8787" y="1046834"/>
            <a:ext cx="1360463" cy="1932476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D49A48F3-1521-B600-FA31-2E80E0923076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6795" y="3363481"/>
            <a:ext cx="1164446" cy="1156188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803F623A-211D-518A-57D9-26A7B5CFA1DF}"/>
              </a:ext>
            </a:extLst>
          </p:cNvPr>
          <p:cNvSpPr txBox="1"/>
          <p:nvPr/>
        </p:nvSpPr>
        <p:spPr>
          <a:xfrm>
            <a:off x="7231717" y="4519669"/>
            <a:ext cx="149440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900" dirty="0">
                <a:solidFill>
                  <a:srgbClr val="004993"/>
                </a:solidFill>
                <a:latin typeface="Trebuchet MS" panose="020B0603020202020204" pitchFamily="34" charset="0"/>
              </a:rPr>
              <a:t>TV SCREEN: CERN KIOSK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A6E5E11F-ED53-B596-1EAE-17579FA7A630}"/>
              </a:ext>
            </a:extLst>
          </p:cNvPr>
          <p:cNvSpPr txBox="1"/>
          <p:nvPr/>
        </p:nvSpPr>
        <p:spPr>
          <a:xfrm>
            <a:off x="6805497" y="2879530"/>
            <a:ext cx="208704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900" dirty="0">
                <a:solidFill>
                  <a:srgbClr val="004993"/>
                </a:solidFill>
                <a:latin typeface="Trebuchet MS" panose="020B0603020202020204" pitchFamily="34" charset="0"/>
              </a:rPr>
              <a:t>TOTEMS MULTIMEDIA: CERN KIOSK,</a:t>
            </a:r>
          </a:p>
          <a:p>
            <a:pPr algn="ctr"/>
            <a:r>
              <a:rPr lang="fr-CH" sz="900" dirty="0">
                <a:solidFill>
                  <a:srgbClr val="004993"/>
                </a:solidFill>
                <a:latin typeface="Trebuchet MS" panose="020B0603020202020204" pitchFamily="34" charset="0"/>
              </a:rPr>
              <a:t>UN GENEVA - DID, KIOSK, CSC</a:t>
            </a:r>
          </a:p>
          <a:p>
            <a:pPr algn="ctr"/>
            <a:r>
              <a:rPr lang="fr-CH" sz="900" dirty="0">
                <a:solidFill>
                  <a:srgbClr val="004993"/>
                </a:solidFill>
                <a:latin typeface="Trebuchet MS" panose="020B0603020202020204" pitchFamily="34" charset="0"/>
              </a:rPr>
              <a:t>WIPO 2x</a:t>
            </a:r>
          </a:p>
        </p:txBody>
      </p:sp>
    </p:spTree>
    <p:extLst>
      <p:ext uri="{BB962C8B-B14F-4D97-AF65-F5344CB8AC3E}">
        <p14:creationId xmlns:p14="http://schemas.microsoft.com/office/powerpoint/2010/main" val="255405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OUR MEMBERS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1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685800">
              <a:buClrTx/>
            </a:pPr>
            <a:endParaRPr sz="18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9" name="Imag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3"/>
            <a:ext cx="1364530" cy="42097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790" y="1574907"/>
            <a:ext cx="1713971" cy="553023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011" y="1507635"/>
            <a:ext cx="729957" cy="54746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474415" y="1134819"/>
            <a:ext cx="21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buClrTx/>
            </a:pPr>
            <a:r>
              <a:rPr lang="fr-CH" sz="1800" kern="1200" dirty="0" err="1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Founding</a:t>
            </a:r>
            <a:r>
              <a:rPr lang="fr-CH" sz="1800" kern="1200" dirty="0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 </a:t>
            </a:r>
            <a:r>
              <a:rPr lang="fr-CH" sz="1800" kern="1200" dirty="0" err="1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members</a:t>
            </a:r>
            <a:endParaRPr lang="fr-CH" sz="1800" kern="1200" dirty="0">
              <a:solidFill>
                <a:srgbClr val="004993"/>
              </a:solidFill>
              <a:latin typeface="Trebuchet MS" panose="020B0603020202020204" pitchFamily="34" charset="0"/>
              <a:ea typeface="+mn-ea"/>
              <a:cs typeface="+mn-cs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299414" y="2219096"/>
            <a:ext cx="3819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</a:pPr>
            <a:r>
              <a:rPr lang="fr-CH" sz="1800" kern="1200" dirty="0" err="1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Associate</a:t>
            </a:r>
            <a:r>
              <a:rPr lang="fr-CH" sz="1800" kern="1200" dirty="0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 </a:t>
            </a:r>
            <a:r>
              <a:rPr lang="fr-CH" sz="1800" kern="1200" dirty="0" err="1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members</a:t>
            </a:r>
            <a:endParaRPr lang="fr-CH" sz="1800" kern="1200" dirty="0">
              <a:solidFill>
                <a:srgbClr val="004993"/>
              </a:solidFill>
              <a:latin typeface="Trebuchet MS" panose="020B0603020202020204" pitchFamily="34" charset="0"/>
              <a:ea typeface="+mn-ea"/>
              <a:cs typeface="+mn-cs"/>
            </a:endParaRPr>
          </a:p>
        </p:txBody>
      </p:sp>
      <p:cxnSp>
        <p:nvCxnSpPr>
          <p:cNvPr id="49" name="Google Shape;1135;p64"/>
          <p:cNvCxnSpPr/>
          <p:nvPr/>
        </p:nvCxnSpPr>
        <p:spPr>
          <a:xfrm flipH="1" flipV="1">
            <a:off x="4201507" y="2596403"/>
            <a:ext cx="18013" cy="2377199"/>
          </a:xfrm>
          <a:prstGeom prst="straightConnector1">
            <a:avLst/>
          </a:prstGeom>
          <a:noFill/>
          <a:ln w="1270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ZoneTexte 52"/>
          <p:cNvSpPr txBox="1"/>
          <p:nvPr/>
        </p:nvSpPr>
        <p:spPr>
          <a:xfrm>
            <a:off x="4185505" y="2214748"/>
            <a:ext cx="4763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</a:pPr>
            <a:r>
              <a:rPr lang="fr-CH" sz="1800" kern="1200" dirty="0" err="1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Supporting</a:t>
            </a:r>
            <a:r>
              <a:rPr lang="fr-CH" sz="1800" kern="1200" dirty="0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 </a:t>
            </a:r>
            <a:r>
              <a:rPr lang="fr-CH" sz="1800" kern="1200" dirty="0" err="1">
                <a:solidFill>
                  <a:srgbClr val="004993"/>
                </a:solidFill>
                <a:latin typeface="Trebuchet MS" panose="020B0603020202020204" pitchFamily="34" charset="0"/>
                <a:ea typeface="+mn-ea"/>
                <a:cs typeface="+mn-cs"/>
              </a:rPr>
              <a:t>members</a:t>
            </a:r>
            <a:endParaRPr lang="fr-CH" sz="1800" kern="1200" dirty="0">
              <a:solidFill>
                <a:srgbClr val="004993"/>
              </a:solidFill>
              <a:latin typeface="Trebuchet MS" panose="020B0603020202020204" pitchFamily="34" charset="0"/>
              <a:ea typeface="+mn-ea"/>
              <a:cs typeface="+mn-cs"/>
            </a:endParaRPr>
          </a:p>
        </p:txBody>
      </p:sp>
      <p:sp>
        <p:nvSpPr>
          <p:cNvPr id="7" name="AutoShape 4" descr="Gilles Rufenacht est réélu président de Genève Cliniques L'association des  cliniques privées de Genève accueille deux no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800">
              <a:buClrTx/>
            </a:pPr>
            <a:endParaRPr lang="fr-CH" sz="1800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7" name="Image 18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89" y="3444427"/>
            <a:ext cx="533198" cy="533198"/>
          </a:xfrm>
          <a:prstGeom prst="rect">
            <a:avLst/>
          </a:prstGeom>
        </p:spPr>
      </p:pic>
      <p:pic>
        <p:nvPicPr>
          <p:cNvPr id="188" name="Image 18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189" y="2821807"/>
            <a:ext cx="944219" cy="353138"/>
          </a:xfrm>
          <a:prstGeom prst="rect">
            <a:avLst/>
          </a:prstGeom>
        </p:spPr>
      </p:pic>
      <p:pic>
        <p:nvPicPr>
          <p:cNvPr id="189" name="Image 18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650" y="3287444"/>
            <a:ext cx="459891" cy="459891"/>
          </a:xfrm>
          <a:prstGeom prst="rect">
            <a:avLst/>
          </a:prstGeom>
        </p:spPr>
      </p:pic>
      <p:pic>
        <p:nvPicPr>
          <p:cNvPr id="190" name="Image 18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91" y="2660614"/>
            <a:ext cx="993430" cy="662598"/>
          </a:xfrm>
          <a:prstGeom prst="rect">
            <a:avLst/>
          </a:prstGeom>
        </p:spPr>
      </p:pic>
      <p:pic>
        <p:nvPicPr>
          <p:cNvPr id="191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019" y="2696004"/>
            <a:ext cx="1130484" cy="62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766" y="3345123"/>
            <a:ext cx="1106657" cy="620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" name="Image 19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860" y="4359316"/>
            <a:ext cx="1253332" cy="506018"/>
          </a:xfrm>
          <a:prstGeom prst="rect">
            <a:avLst/>
          </a:prstGeom>
        </p:spPr>
      </p:pic>
      <p:pic>
        <p:nvPicPr>
          <p:cNvPr id="194" name="Image 19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052" y="3454165"/>
            <a:ext cx="1393840" cy="354739"/>
          </a:xfrm>
          <a:prstGeom prst="rect">
            <a:avLst/>
          </a:prstGeom>
        </p:spPr>
      </p:pic>
      <p:pic>
        <p:nvPicPr>
          <p:cNvPr id="195" name="Image 19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4151469"/>
            <a:ext cx="950066" cy="261326"/>
          </a:xfrm>
          <a:prstGeom prst="rect">
            <a:avLst/>
          </a:prstGeom>
        </p:spPr>
      </p:pic>
      <p:pic>
        <p:nvPicPr>
          <p:cNvPr id="196" name="Image 195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47"/>
          <a:stretch/>
        </p:blipFill>
        <p:spPr>
          <a:xfrm>
            <a:off x="3580565" y="4137335"/>
            <a:ext cx="378778" cy="748341"/>
          </a:xfrm>
          <a:prstGeom prst="rect">
            <a:avLst/>
          </a:prstGeom>
        </p:spPr>
      </p:pic>
      <p:pic>
        <p:nvPicPr>
          <p:cNvPr id="197" name="Image 19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89" y="4634582"/>
            <a:ext cx="1326080" cy="265827"/>
          </a:xfrm>
          <a:prstGeom prst="rect">
            <a:avLst/>
          </a:prstGeom>
        </p:spPr>
      </p:pic>
      <p:pic>
        <p:nvPicPr>
          <p:cNvPr id="198" name="Image 19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426" y="3994382"/>
            <a:ext cx="1096205" cy="263418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082" y="3598657"/>
            <a:ext cx="866862" cy="456243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53" r="5138" b="28942"/>
          <a:stretch/>
        </p:blipFill>
        <p:spPr>
          <a:xfrm>
            <a:off x="8273863" y="4292485"/>
            <a:ext cx="698453" cy="342399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443" y="3446708"/>
            <a:ext cx="729746" cy="225541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680" y="3908322"/>
            <a:ext cx="1010968" cy="300093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296" y="3958903"/>
            <a:ext cx="1136623" cy="253030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86" y="2900832"/>
            <a:ext cx="778105" cy="319023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717" y="3345125"/>
            <a:ext cx="671225" cy="450695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16" b="28875"/>
          <a:stretch/>
        </p:blipFill>
        <p:spPr>
          <a:xfrm>
            <a:off x="7412000" y="4462452"/>
            <a:ext cx="821202" cy="340873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168" y="3330237"/>
            <a:ext cx="564130" cy="437134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6" t="39565" r="16984" b="35840"/>
          <a:stretch/>
        </p:blipFill>
        <p:spPr>
          <a:xfrm>
            <a:off x="7960509" y="4006209"/>
            <a:ext cx="746958" cy="281640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231" y="3618630"/>
            <a:ext cx="807582" cy="310919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420" y="3331912"/>
            <a:ext cx="474668" cy="474668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513" y="2881516"/>
            <a:ext cx="929539" cy="190006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296" y="4274467"/>
            <a:ext cx="797122" cy="644075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680" y="4309202"/>
            <a:ext cx="1085579" cy="326711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295" y="2813601"/>
            <a:ext cx="398597" cy="448016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/>
        </p:nvPicPr>
        <p:blipFill rotWithShape="1">
          <a:blip r:embed="rId34"/>
          <a:srcRect r="30028"/>
          <a:stretch/>
        </p:blipFill>
        <p:spPr>
          <a:xfrm>
            <a:off x="6648108" y="2897575"/>
            <a:ext cx="1068153" cy="280208"/>
          </a:xfrm>
          <a:prstGeom prst="rect">
            <a:avLst/>
          </a:prstGeom>
        </p:spPr>
      </p:pic>
      <p:pic>
        <p:nvPicPr>
          <p:cNvPr id="73" name="Image 72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084" y="4002777"/>
            <a:ext cx="1015517" cy="186244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235" y="4370396"/>
            <a:ext cx="409451" cy="409451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4" t="21822" r="10041" b="21822"/>
          <a:stretch/>
        </p:blipFill>
        <p:spPr>
          <a:xfrm>
            <a:off x="5171645" y="2914324"/>
            <a:ext cx="805435" cy="311217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901" y="4681954"/>
            <a:ext cx="723493" cy="270113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285" y="4266582"/>
            <a:ext cx="860316" cy="366306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082" y="3124978"/>
            <a:ext cx="820265" cy="481460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297" y="3237714"/>
            <a:ext cx="829211" cy="3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332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CONTACTS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8902303" y="4872038"/>
            <a:ext cx="241697" cy="127397"/>
          </a:xfrm>
          <a:prstGeom prst="rect">
            <a:avLst/>
          </a:prstGeom>
        </p:spPr>
        <p:txBody>
          <a:bodyPr/>
          <a:lstStyle/>
          <a:p>
            <a:pPr defTabSz="457189"/>
            <a:fld id="{B09F03C4-5757-E84B-8AEB-182B8CF44118}" type="slidenum">
              <a:rPr lang="en-US">
                <a:solidFill>
                  <a:srgbClr val="FFFFFF"/>
                </a:solidFill>
                <a:latin typeface="Arial"/>
              </a:rPr>
              <a:pPr defTabSz="457189"/>
              <a:t>30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1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369505" y="2141244"/>
            <a:ext cx="84643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8" fontAlgn="base">
              <a:defRPr/>
            </a:pPr>
            <a:endParaRPr lang="en-US" sz="2000" dirty="0">
              <a:solidFill>
                <a:srgbClr val="004993"/>
              </a:solidFill>
              <a:latin typeface="Trebuchet MS" panose="020B0603020202020204" pitchFamily="34" charset="0"/>
              <a:sym typeface="Wingdings" panose="05000000000000000000" pitchFamily="2" charset="2"/>
            </a:endParaRPr>
          </a:p>
          <a:p>
            <a:pPr marL="457189" indent="-457189" defTabSz="914378" fontAlgn="base">
              <a:buFont typeface="+mj-lt"/>
              <a:buAutoNum type="arabicPeriod"/>
              <a:defRPr/>
            </a:pPr>
            <a:endParaRPr lang="en-US" sz="2000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marL="342892" indent="-342892" defTabSz="914378" fontAlgn="base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 flipH="1">
            <a:off x="432924" y="1353501"/>
            <a:ext cx="3016858" cy="1425133"/>
          </a:xfrm>
          <a:prstGeom prst="wedgeRoundRectCallout">
            <a:avLst>
              <a:gd name="adj1" fmla="val -48431"/>
              <a:gd name="adj2" fmla="val 2295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fontAlgn="base">
              <a:defRPr/>
            </a:pPr>
            <a:r>
              <a:rPr lang="en-US" sz="2000" dirty="0">
                <a:solidFill>
                  <a:srgbClr val="004993"/>
                </a:solidFill>
                <a:latin typeface="Trebuchet MS" panose="020B0603020202020204" pitchFamily="34" charset="0"/>
              </a:rPr>
              <a:t>Michael COCHET</a:t>
            </a:r>
          </a:p>
          <a:p>
            <a:pPr algn="ctr" defTabSz="914378" fontAlgn="base">
              <a:defRPr/>
            </a:pPr>
            <a:r>
              <a:rPr lang="en-US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Head of Communications</a:t>
            </a:r>
          </a:p>
          <a:p>
            <a:pPr algn="ctr" defTabSz="914378" fontAlgn="base">
              <a:defRPr/>
            </a:pPr>
            <a:r>
              <a:rPr lang="en-US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Cultural Kiosks at UN Geneva &amp; CERN</a:t>
            </a:r>
          </a:p>
          <a:p>
            <a:pPr algn="ctr" defTabSz="914378" fontAlgn="base">
              <a:defRPr/>
            </a:pPr>
            <a:r>
              <a:rPr lang="en-US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Delegates Information Desk</a:t>
            </a:r>
          </a:p>
          <a:p>
            <a:pPr algn="ctr" defTabSz="914378" fontAlgn="base">
              <a:defRPr/>
            </a:pPr>
            <a:endParaRPr lang="en-US" sz="1200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algn="ctr" defTabSz="914378" fontAlgn="base">
              <a:defRPr/>
            </a:pPr>
            <a:r>
              <a:rPr lang="en-US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022 546 14 07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720565" y="3103284"/>
            <a:ext cx="3762266" cy="1477328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algn="ctr" defTabSz="914378" fontAlgn="base">
              <a:defRPr/>
            </a:pPr>
            <a:r>
              <a:rPr lang="en-US" sz="1800" dirty="0">
                <a:solidFill>
                  <a:srgbClr val="004993"/>
                </a:solidFill>
                <a:latin typeface="Trebuchet MS" panose="020B0603020202020204" pitchFamily="34" charset="0"/>
                <a:hlinkClick r:id="rId3"/>
              </a:rPr>
              <a:t>michael.cochet@etat.ge.ch</a:t>
            </a:r>
            <a:endParaRPr lang="en-US" sz="1800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algn="ctr" defTabSz="914378" fontAlgn="base">
              <a:defRPr/>
            </a:pPr>
            <a:endParaRPr lang="en-US" sz="1800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algn="ctr" defTabSz="914378" fontAlgn="base">
              <a:defRPr/>
            </a:pPr>
            <a:r>
              <a:rPr lang="en-US" sz="1800" dirty="0">
                <a:solidFill>
                  <a:srgbClr val="004993"/>
                </a:solidFill>
                <a:latin typeface="Trebuchet MS" panose="020B0603020202020204" pitchFamily="34" charset="0"/>
                <a:hlinkClick r:id="rId4"/>
              </a:rPr>
              <a:t>andre.salem@etat.ge.ch</a:t>
            </a:r>
            <a:endParaRPr lang="en-US" sz="1800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algn="ctr" defTabSz="914378" fontAlgn="base">
              <a:defRPr/>
            </a:pPr>
            <a:endParaRPr lang="en-US" sz="1800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algn="ctr" defTabSz="914378" fontAlgn="base">
              <a:defRPr/>
            </a:pPr>
            <a:r>
              <a:rPr lang="en-US" sz="1800" dirty="0">
                <a:solidFill>
                  <a:srgbClr val="004993"/>
                </a:solidFill>
                <a:latin typeface="Trebuchet MS" panose="020B0603020202020204" pitchFamily="34" charset="0"/>
                <a:hlinkClick r:id="rId5"/>
              </a:rPr>
              <a:t>communication.cagi@etat.ge.ch</a:t>
            </a:r>
            <a:r>
              <a:rPr lang="en-US" sz="1800" dirty="0">
                <a:solidFill>
                  <a:srgbClr val="004993"/>
                </a:solidFill>
                <a:latin typeface="Trebuchet MS" panose="020B0603020202020204" pitchFamily="34" charset="0"/>
              </a:rPr>
              <a:t> </a:t>
            </a:r>
          </a:p>
        </p:txBody>
      </p:sp>
      <p:sp>
        <p:nvSpPr>
          <p:cNvPr id="17" name="Rectangle à coins arrondis 16"/>
          <p:cNvSpPr/>
          <p:nvPr/>
        </p:nvSpPr>
        <p:spPr>
          <a:xfrm flipH="1">
            <a:off x="5687291" y="1353501"/>
            <a:ext cx="3038834" cy="1425133"/>
          </a:xfrm>
          <a:prstGeom prst="wedgeRoundRectCallout">
            <a:avLst>
              <a:gd name="adj1" fmla="val -48431"/>
              <a:gd name="adj2" fmla="val 2295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4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fontAlgn="base">
              <a:defRPr/>
            </a:pPr>
            <a:r>
              <a:rPr lang="en-US" sz="2000" dirty="0">
                <a:solidFill>
                  <a:srgbClr val="004993"/>
                </a:solidFill>
                <a:latin typeface="Trebuchet MS" panose="020B0603020202020204" pitchFamily="34" charset="0"/>
              </a:rPr>
              <a:t>André SALEM</a:t>
            </a:r>
          </a:p>
          <a:p>
            <a:pPr algn="ctr" defTabSz="914378" fontAlgn="base">
              <a:defRPr/>
            </a:pPr>
            <a:r>
              <a:rPr lang="en-US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Coordinator</a:t>
            </a:r>
          </a:p>
          <a:p>
            <a:pPr algn="ctr" defTabSz="914378" fontAlgn="base">
              <a:defRPr/>
            </a:pPr>
            <a:r>
              <a:rPr lang="en-US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Cultural Kiosks at UN Geneva &amp; CERN</a:t>
            </a:r>
          </a:p>
          <a:p>
            <a:pPr algn="ctr" defTabSz="914378" fontAlgn="base">
              <a:defRPr/>
            </a:pPr>
            <a:r>
              <a:rPr lang="en-US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Delegates Information Desk</a:t>
            </a:r>
          </a:p>
          <a:p>
            <a:pPr algn="ctr" defTabSz="914378" fontAlgn="base">
              <a:defRPr/>
            </a:pPr>
            <a:endParaRPr lang="en-US" sz="1200" dirty="0">
              <a:solidFill>
                <a:srgbClr val="004993"/>
              </a:solidFill>
              <a:latin typeface="Trebuchet MS" panose="020B0603020202020204" pitchFamily="34" charset="0"/>
            </a:endParaRPr>
          </a:p>
          <a:p>
            <a:pPr algn="ctr" defTabSz="914378" fontAlgn="base">
              <a:defRPr/>
            </a:pPr>
            <a:r>
              <a:rPr lang="en-US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022 546 23 06</a:t>
            </a:r>
          </a:p>
        </p:txBody>
      </p:sp>
      <p:pic>
        <p:nvPicPr>
          <p:cNvPr id="1026" name="Picture 2" descr="https://www.cagi.ch/wp-content/uploads/Equipe-Andre-Sale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945" y="2853190"/>
            <a:ext cx="1725937" cy="17259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cagi.ch/wp-content/uploads/equipe-michael-coche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10" y="2963301"/>
            <a:ext cx="1871028" cy="187102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1704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245;p41"/>
          <p:cNvSpPr/>
          <p:nvPr/>
        </p:nvSpPr>
        <p:spPr>
          <a:xfrm>
            <a:off x="8625987" y="1"/>
            <a:ext cx="527538" cy="52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72958" y="3450887"/>
            <a:ext cx="4260715" cy="55447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5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7573"/>
            <a:ext cx="9144000" cy="3289935"/>
          </a:xfrm>
          <a:prstGeom prst="rect">
            <a:avLst/>
          </a:prstGeom>
        </p:spPr>
      </p:pic>
      <p:sp>
        <p:nvSpPr>
          <p:cNvPr id="11" name="Google Shape;246;p41"/>
          <p:cNvSpPr txBox="1">
            <a:spLocks/>
          </p:cNvSpPr>
          <p:nvPr/>
        </p:nvSpPr>
        <p:spPr>
          <a:xfrm flipH="1">
            <a:off x="-38472" y="2113455"/>
            <a:ext cx="9144000" cy="89142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nn-NO" dirty="0">
                <a:solidFill>
                  <a:schemeClr val="bg1"/>
                </a:solidFill>
                <a:latin typeface="Trebuchet MS" panose="020B0603020202020204" pitchFamily="34" charset="0"/>
              </a:rPr>
              <a:t>CIVIL SOCIETY SERVICE</a:t>
            </a:r>
          </a:p>
        </p:txBody>
      </p:sp>
      <p:sp>
        <p:nvSpPr>
          <p:cNvPr id="12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662679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SERVICES FOR </a:t>
            </a:r>
            <a:r>
              <a:rPr lang="fr-CH" b="1" dirty="0" err="1">
                <a:solidFill>
                  <a:srgbClr val="004993"/>
                </a:solidFill>
                <a:latin typeface="Trebuchet MS" panose="020B0603020202020204" pitchFamily="34" charset="0"/>
              </a:rPr>
              <a:t>NGOs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0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03238" y="1689259"/>
            <a:ext cx="8113223" cy="221599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  <a:hlinkClick r:id="rId3"/>
              </a:rPr>
              <a:t>Assistance and support to non governmental 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  <a:hlinkClick r:id="rId3"/>
              </a:rPr>
              <a:t>organisations (NGO)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,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whether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already based in, or interested in establishing an 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office in Geneva 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Information on the local conditions for 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NGO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activities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Interface between NGO and public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authorities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Practical services at </a:t>
            </a:r>
            <a:r>
              <a:rPr lang="en-US" dirty="0" err="1">
                <a:solidFill>
                  <a:schemeClr val="tx1"/>
                </a:solidFill>
                <a:latin typeface="Trebuchet MS" panose="020B0603020202020204" pitchFamily="34" charset="0"/>
              </a:rPr>
              <a:t>facilating</a:t>
            </a: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day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-to-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day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operations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br>
              <a:rPr lang="fr-CH" sz="1300" dirty="0">
                <a:solidFill>
                  <a:srgbClr val="004993"/>
                </a:solidFill>
                <a:latin typeface="Bahnschrift SemiBold" panose="020B0502040204020203" pitchFamily="34" charset="0"/>
              </a:rPr>
            </a:br>
            <a:endParaRPr lang="fr-CH" sz="1300" dirty="0">
              <a:solidFill>
                <a:srgbClr val="004993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523876" y="4299642"/>
            <a:ext cx="2274888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CH" sz="1200" b="1" dirty="0">
                <a:solidFill>
                  <a:schemeClr val="tx1"/>
                </a:solidFill>
                <a:latin typeface="Trebuchet MS" panose="020B0603020202020204" pitchFamily="34" charset="0"/>
              </a:rPr>
              <a:t>Contact</a:t>
            </a:r>
          </a:p>
          <a:p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  <a:sym typeface="Wingdings"/>
              </a:rPr>
              <a:t></a:t>
            </a:r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 +41 22 546 14 00</a:t>
            </a:r>
          </a:p>
          <a:p>
            <a:pPr marL="171450" indent="-171450">
              <a:buFont typeface="Webdings"/>
              <a:buChar char=""/>
            </a:pPr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  <a:sym typeface="Webdings"/>
                <a:hlinkClick r:id="rId4"/>
              </a:rPr>
              <a:t>welcome</a:t>
            </a:r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  <a:hlinkClick r:id="rId4"/>
              </a:rPr>
              <a:t>.cagi@etat.ge.ch</a:t>
            </a:r>
            <a:endParaRPr lang="fr-CH" sz="12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7477" y="3905250"/>
            <a:ext cx="1189379" cy="131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2969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VISITING DELEGATES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0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03238" y="1640736"/>
            <a:ext cx="8222887" cy="20005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A support to </a:t>
            </a: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  <a:hlinkClick r:id="rId3"/>
              </a:rPr>
              <a:t>delegates attending conferences </a:t>
            </a: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within the framework of 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International Geneva :</a:t>
            </a:r>
          </a:p>
          <a:p>
            <a:pPr algn="just"/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Pratical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and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personalised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information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Potential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subsidy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for accommodation (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delegates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of states and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NGOs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from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developping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countries)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Contribution to the development of synergies between delegates and local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actors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br>
              <a:rPr lang="fr-CH" sz="1300" dirty="0">
                <a:solidFill>
                  <a:srgbClr val="004993"/>
                </a:solidFill>
                <a:latin typeface="Bahnschrift SemiBold" panose="020B0502040204020203" pitchFamily="34" charset="0"/>
              </a:rPr>
            </a:br>
            <a:endParaRPr lang="fr-CH" sz="1300" dirty="0">
              <a:solidFill>
                <a:srgbClr val="004993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242" y="4011612"/>
            <a:ext cx="1033355" cy="1033355"/>
          </a:xfrm>
          <a:prstGeom prst="rect">
            <a:avLst/>
          </a:prstGeom>
        </p:spPr>
      </p:pic>
      <p:sp>
        <p:nvSpPr>
          <p:cNvPr id="9" name="Sous-titre 2"/>
          <p:cNvSpPr txBox="1">
            <a:spLocks/>
          </p:cNvSpPr>
          <p:nvPr/>
        </p:nvSpPr>
        <p:spPr>
          <a:xfrm>
            <a:off x="518650" y="4311424"/>
            <a:ext cx="256745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CH" sz="1200" b="1" dirty="0">
                <a:latin typeface="Trebuchet MS" panose="020B0603020202020204" pitchFamily="34" charset="0"/>
              </a:rPr>
              <a:t>Contact</a:t>
            </a:r>
          </a:p>
          <a:p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  <a:sym typeface="Wingdings"/>
              </a:rPr>
              <a:t></a:t>
            </a:r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 +41 22 546 23 00</a:t>
            </a:r>
          </a:p>
          <a:p>
            <a:pPr marL="171450" indent="-171450">
              <a:buFont typeface="Webdings"/>
              <a:buChar char=""/>
            </a:pPr>
            <a:r>
              <a:rPr lang="fr-CH" sz="1200" dirty="0">
                <a:latin typeface="Trebuchet MS" panose="020B0603020202020204" pitchFamily="34" charset="0"/>
                <a:sym typeface="Webdings"/>
                <a:hlinkClick r:id="rId5"/>
              </a:rPr>
              <a:t>delegates</a:t>
            </a:r>
            <a:r>
              <a:rPr lang="fr-CH" sz="1200" dirty="0">
                <a:latin typeface="Trebuchet MS" panose="020B0603020202020204" pitchFamily="34" charset="0"/>
                <a:hlinkClick r:id="rId5"/>
              </a:rPr>
              <a:t>.cagi@etat.ge.ch</a:t>
            </a:r>
            <a:endParaRPr lang="fr-CH" sz="12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901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DELEGATES INFORMATION DESK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0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491026" y="1614973"/>
            <a:ext cx="8113224" cy="224676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  <a:hlinkClick r:id="rId3"/>
              </a:rPr>
              <a:t>Welcome desk</a:t>
            </a: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 offering information and support to delegates at the venue of international conferences and meetings (upon request) :</a:t>
            </a:r>
          </a:p>
          <a:p>
            <a:pPr algn="just"/>
            <a:endParaRPr lang="en-US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An easy-to-install desk within the international organizations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Information on various services and support on site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Practical information about Geneva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Cultural and tourist recommendations during the stay</a:t>
            </a:r>
            <a:endParaRPr lang="fr-CH" sz="13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503238" y="4303965"/>
            <a:ext cx="1654491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CH" sz="1200" b="1" dirty="0">
                <a:solidFill>
                  <a:schemeClr val="tx1"/>
                </a:solidFill>
                <a:latin typeface="Trebuchet MS" panose="020B0603020202020204" pitchFamily="34" charset="0"/>
              </a:rPr>
              <a:t>Contact</a:t>
            </a:r>
          </a:p>
          <a:p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  <a:sym typeface="Wingdings"/>
              </a:rPr>
              <a:t></a:t>
            </a:r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</a:rPr>
              <a:t> +41 22 546 14 00</a:t>
            </a:r>
          </a:p>
          <a:p>
            <a:pPr marL="171450" indent="-171450">
              <a:buFont typeface="Webdings"/>
              <a:buChar char=""/>
            </a:pPr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  <a:sym typeface="Webdings"/>
                <a:hlinkClick r:id="rId4"/>
              </a:rPr>
              <a:t>info</a:t>
            </a:r>
            <a:r>
              <a:rPr lang="fr-CH" sz="1200" dirty="0">
                <a:solidFill>
                  <a:srgbClr val="004993"/>
                </a:solidFill>
                <a:latin typeface="Trebuchet MS" panose="020B0603020202020204" pitchFamily="34" charset="0"/>
                <a:hlinkClick r:id="rId4"/>
              </a:rPr>
              <a:t>@delegates.ch</a:t>
            </a:r>
            <a:endParaRPr lang="fr-CH" sz="12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319" y="3608631"/>
            <a:ext cx="2041931" cy="1341665"/>
          </a:xfrm>
          <a:prstGeom prst="rect">
            <a:avLst/>
          </a:prstGeom>
          <a:noFill/>
          <a:ln w="12700">
            <a:solidFill>
              <a:srgbClr val="00499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7419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245;p41"/>
          <p:cNvSpPr/>
          <p:nvPr/>
        </p:nvSpPr>
        <p:spPr>
          <a:xfrm>
            <a:off x="8625987" y="1"/>
            <a:ext cx="527538" cy="52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72958" y="3450887"/>
            <a:ext cx="4260715" cy="55447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5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7573"/>
            <a:ext cx="9144000" cy="3289935"/>
          </a:xfrm>
          <a:prstGeom prst="rect">
            <a:avLst/>
          </a:prstGeom>
        </p:spPr>
      </p:pic>
      <p:sp>
        <p:nvSpPr>
          <p:cNvPr id="11" name="Google Shape;246;p41"/>
          <p:cNvSpPr txBox="1">
            <a:spLocks/>
          </p:cNvSpPr>
          <p:nvPr/>
        </p:nvSpPr>
        <p:spPr>
          <a:xfrm flipH="1">
            <a:off x="-38472" y="2113455"/>
            <a:ext cx="9144000" cy="89142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nn-NO" dirty="0">
                <a:solidFill>
                  <a:schemeClr val="bg1"/>
                </a:solidFill>
                <a:latin typeface="Trebuchet MS" panose="020B0603020202020204" pitchFamily="34" charset="0"/>
              </a:rPr>
              <a:t>SPACES FOR RENT</a:t>
            </a:r>
          </a:p>
        </p:txBody>
      </p:sp>
      <p:sp>
        <p:nvSpPr>
          <p:cNvPr id="12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9464162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6"/>
            <a:ext cx="8293200" cy="652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CH" b="1" dirty="0">
                <a:solidFill>
                  <a:srgbClr val="004993"/>
                </a:solidFill>
                <a:latin typeface="Bahnschrift SemiBold" panose="020B0502040204020203" pitchFamily="34" charset="0"/>
              </a:rPr>
              <a:t>CAGI'S MEETING SPACES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516704" y="1210762"/>
            <a:ext cx="8110593" cy="116955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 defTabSz="914378"/>
            <a:r>
              <a:rPr lang="en-US" dirty="0">
                <a:latin typeface="Bahnschrift SemiBold" panose="020B0502040204020203" pitchFamily="34" charset="0"/>
                <a:ea typeface="+mn-ea"/>
                <a:hlinkClick r:id="rId3"/>
              </a:rPr>
              <a:t>Spaces available for rent </a:t>
            </a:r>
            <a:r>
              <a:rPr lang="en-US" dirty="0">
                <a:latin typeface="Bahnschrift SemiBold" panose="020B0502040204020203" pitchFamily="34" charset="0"/>
                <a:ea typeface="+mn-ea"/>
              </a:rPr>
              <a:t>in the heart of International Geneva, for your business meetings.</a:t>
            </a:r>
          </a:p>
          <a:p>
            <a:pPr algn="just" defTabSz="914378"/>
            <a:endParaRPr lang="fr-FR" dirty="0">
              <a:latin typeface="Bahnschrift SemiBold" panose="020B0502040204020203" pitchFamily="34" charset="0"/>
              <a:ea typeface="+mn-ea"/>
            </a:endParaRPr>
          </a:p>
          <a:p>
            <a:pPr marL="285743" indent="-285743" algn="just" defTabSz="914378">
              <a:buFont typeface="Arial" panose="020B0604020202020204" pitchFamily="34" charset="0"/>
              <a:buChar char="•"/>
            </a:pPr>
            <a:r>
              <a:rPr lang="en-US" dirty="0">
                <a:latin typeface="Bahnschrift SemiBold" panose="020B0502040204020203" pitchFamily="34" charset="0"/>
                <a:ea typeface="+mn-ea"/>
              </a:rPr>
              <a:t>Receptions are permitted if they follow work meetings. Public events are excluded.</a:t>
            </a:r>
          </a:p>
          <a:p>
            <a:pPr marL="285743" indent="-285743" algn="just" defTabSz="914378">
              <a:buFont typeface="Arial" panose="020B0604020202020204" pitchFamily="34" charset="0"/>
              <a:buChar char="•"/>
            </a:pPr>
            <a:endParaRPr lang="en-US" dirty="0">
              <a:latin typeface="Bahnschrift SemiBold" panose="020B0502040204020203" pitchFamily="34" charset="0"/>
              <a:ea typeface="+mn-ea"/>
            </a:endParaRPr>
          </a:p>
          <a:p>
            <a:pPr marL="285743" indent="-285743" algn="just" defTabSz="914378">
              <a:buFont typeface="Arial" panose="020B0604020202020204" pitchFamily="34" charset="0"/>
              <a:buChar char="•"/>
            </a:pPr>
            <a:r>
              <a:rPr lang="en-US" dirty="0">
                <a:latin typeface="Bahnschrift SemiBold" panose="020B0502040204020203" pitchFamily="34" charset="0"/>
                <a:ea typeface="+mn-ea"/>
              </a:rPr>
              <a:t>Two spaces may be rented individually or jointly.</a:t>
            </a:r>
          </a:p>
        </p:txBody>
      </p:sp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853" y="2787253"/>
            <a:ext cx="2405619" cy="16930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4993">
                <a:alpha val="70000"/>
              </a:srgb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1842" y="2787254"/>
            <a:ext cx="2405619" cy="16930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4993">
                <a:alpha val="70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1760420" y="4479904"/>
            <a:ext cx="167065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fr-CH" sz="1350" b="1" kern="1200" dirty="0" err="1">
                <a:latin typeface="Bahnschrift SemiBold" panose="020B0502040204020203" pitchFamily="34" charset="0"/>
                <a:ea typeface="+mn-ea"/>
                <a:cs typeface="+mn-cs"/>
              </a:rPr>
              <a:t>From</a:t>
            </a:r>
            <a:r>
              <a:rPr lang="fr-CH" sz="1350" b="1" kern="1200" dirty="0">
                <a:latin typeface="Bahnschrift SemiBold" panose="020B0502040204020203" pitchFamily="34" charset="0"/>
                <a:ea typeface="+mn-ea"/>
                <a:cs typeface="+mn-cs"/>
              </a:rPr>
              <a:t> 10 to 40 pers.</a:t>
            </a:r>
            <a:endParaRPr lang="fr-CH" sz="1350" kern="1200" dirty="0"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65157" y="4480321"/>
            <a:ext cx="108555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fr-CH" sz="1350" b="1" kern="1200" dirty="0">
                <a:latin typeface="Bahnschrift SemiBold" panose="020B0502040204020203" pitchFamily="34" charset="0"/>
                <a:ea typeface="+mn-ea"/>
                <a:cs typeface="+mn-cs"/>
              </a:rPr>
              <a:t>For 10 pers.</a:t>
            </a:r>
            <a:endParaRPr lang="fr-CH" sz="1350" kern="1200" dirty="0"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02674" y="2444503"/>
            <a:ext cx="118173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1350" dirty="0">
                <a:solidFill>
                  <a:srgbClr val="004993"/>
                </a:solidFill>
                <a:latin typeface="Bahnschrift SemiBold" panose="020B0502040204020203" pitchFamily="34" charset="0"/>
                <a:ea typeface="+mn-ea"/>
              </a:rPr>
              <a:t>Grand Salon </a:t>
            </a:r>
            <a:endParaRPr lang="fr-CH" sz="1350" kern="1200" dirty="0">
              <a:solidFill>
                <a:srgbClr val="004993"/>
              </a:solidFill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35276" y="2447302"/>
            <a:ext cx="74411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1350" dirty="0">
                <a:solidFill>
                  <a:srgbClr val="004993"/>
                </a:solidFill>
                <a:latin typeface="Bahnschrift SemiBold" panose="020B0502040204020203" pitchFamily="34" charset="0"/>
                <a:ea typeface="+mn-ea"/>
              </a:rPr>
              <a:t>Library</a:t>
            </a:r>
            <a:endParaRPr lang="fr-CH" sz="1350" kern="1200" dirty="0">
              <a:solidFill>
                <a:srgbClr val="004993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04846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6"/>
            <a:ext cx="8293200" cy="652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CH" b="1" dirty="0">
                <a:solidFill>
                  <a:srgbClr val="004993"/>
                </a:solidFill>
                <a:latin typeface="Bahnschrift SemiBold" panose="020B0502040204020203" pitchFamily="34" charset="0"/>
              </a:rPr>
              <a:t>FIPOI AUDITORIUM &amp; OTHER SPACES</a:t>
            </a:r>
          </a:p>
        </p:txBody>
      </p:sp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" name="Groupe 7"/>
          <p:cNvGrpSpPr/>
          <p:nvPr/>
        </p:nvGrpSpPr>
        <p:grpSpPr>
          <a:xfrm>
            <a:off x="432925" y="1213755"/>
            <a:ext cx="4234137" cy="3459909"/>
            <a:chOff x="5871038" y="1630274"/>
            <a:chExt cx="5645516" cy="4613211"/>
          </a:xfrm>
        </p:grpSpPr>
        <p:sp>
          <p:nvSpPr>
            <p:cNvPr id="2" name="Rectangle 1"/>
            <p:cNvSpPr/>
            <p:nvPr/>
          </p:nvSpPr>
          <p:spPr>
            <a:xfrm>
              <a:off x="5871038" y="1630274"/>
              <a:ext cx="5645515" cy="41036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914378"/>
              <a:r>
                <a:rPr lang="en-US" dirty="0">
                  <a:latin typeface="Bahnschrift SemiBold" panose="020B0502040204020203" pitchFamily="34" charset="0"/>
                  <a:ea typeface="+mn-ea"/>
                  <a:hlinkClick r:id="rId3"/>
                </a:rPr>
                <a:t>Space available for rent at La </a:t>
              </a:r>
              <a:r>
                <a:rPr lang="en-US" dirty="0" err="1">
                  <a:latin typeface="Bahnschrift SemiBold" panose="020B0502040204020203" pitchFamily="34" charset="0"/>
                  <a:ea typeface="+mn-ea"/>
                  <a:hlinkClick r:id="rId3"/>
                </a:rPr>
                <a:t>Pastorale</a:t>
              </a:r>
              <a:endParaRPr lang="en-US" dirty="0">
                <a:latin typeface="Bahnschrift SemiBold" panose="020B0502040204020203" pitchFamily="34" charset="0"/>
                <a:ea typeface="+mn-ea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449705" y="5843376"/>
              <a:ext cx="2492564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>
                <a:buClrTx/>
              </a:pPr>
              <a:r>
                <a:rPr lang="fr-CH" sz="1350" b="1" kern="1200" dirty="0" err="1">
                  <a:latin typeface="Bahnschrift SemiBold" panose="020B0502040204020203" pitchFamily="34" charset="0"/>
                  <a:ea typeface="+mn-ea"/>
                  <a:cs typeface="+mn-cs"/>
                </a:rPr>
                <a:t>From</a:t>
              </a:r>
              <a:r>
                <a:rPr lang="fr-CH" sz="1350" b="1" kern="1200" dirty="0">
                  <a:latin typeface="Bahnschrift SemiBold" panose="020B0502040204020203" pitchFamily="34" charset="0"/>
                  <a:ea typeface="+mn-ea"/>
                  <a:cs typeface="+mn-cs"/>
                </a:rPr>
                <a:t> 36 to 140 places</a:t>
              </a:r>
              <a:endParaRPr lang="fr-CH" sz="1350" kern="1200" dirty="0"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030794" y="2088314"/>
              <a:ext cx="1387560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>
                <a:buClrTx/>
              </a:pPr>
              <a:r>
                <a:rPr lang="en-US" sz="1350" dirty="0">
                  <a:solidFill>
                    <a:srgbClr val="004993"/>
                  </a:solidFill>
                  <a:latin typeface="Bahnschrift SemiBold" panose="020B0502040204020203" pitchFamily="34" charset="0"/>
                  <a:ea typeface="+mn-ea"/>
                </a:rPr>
                <a:t>Auditorium</a:t>
              </a:r>
              <a:endParaRPr lang="fr-CH" sz="1350" kern="1200" dirty="0">
                <a:solidFill>
                  <a:srgbClr val="004993"/>
                </a:solidFill>
                <a:ea typeface="+mn-ea"/>
                <a:cs typeface="+mn-cs"/>
              </a:endParaRPr>
            </a:p>
          </p:txBody>
        </p:sp>
        <p:pic>
          <p:nvPicPr>
            <p:cNvPr id="3" name="Image 2">
              <a:hlinkClick r:id="rId3"/>
            </p:cNvPr>
            <p:cNvPicPr>
              <a:picLocks noChangeAspect="1"/>
            </p:cNvPicPr>
            <p:nvPr/>
          </p:nvPicPr>
          <p:blipFill rotWithShape="1">
            <a:blip r:embed="rId4"/>
            <a:srcRect r="25497"/>
            <a:stretch/>
          </p:blipFill>
          <p:spPr>
            <a:xfrm>
              <a:off x="5871039" y="2561131"/>
              <a:ext cx="5645515" cy="319656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4993">
                  <a:alpha val="70000"/>
                </a:srgbClr>
              </a:outerShdw>
            </a:effectLst>
          </p:spPr>
        </p:pic>
      </p:grpSp>
      <p:pic>
        <p:nvPicPr>
          <p:cNvPr id="5" name="Image 4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2917" y="2700167"/>
            <a:ext cx="3174726" cy="10336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02917" y="2307801"/>
            <a:ext cx="3153254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914378"/>
            <a:r>
              <a:rPr lang="en-US" dirty="0">
                <a:latin typeface="Bahnschrift SemiBold" panose="020B0502040204020203" pitchFamily="34" charset="0"/>
                <a:ea typeface="+mn-ea"/>
                <a:hlinkClick r:id="rId5"/>
              </a:rPr>
              <a:t>Other spaces in Geneva</a:t>
            </a:r>
            <a:endParaRPr lang="en-US" dirty="0">
              <a:latin typeface="Bahnschrift SemiBold" panose="020B0502040204020203" pitchFamily="34" charset="0"/>
              <a:ea typeface="+mn-e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02917" y="3718067"/>
            <a:ext cx="321594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fr-CH" sz="1350" b="1" kern="1200" dirty="0" err="1">
                <a:latin typeface="Bahnschrift SemiBold" panose="020B0502040204020203" pitchFamily="34" charset="0"/>
                <a:ea typeface="+mn-ea"/>
                <a:cs typeface="+mn-cs"/>
              </a:rPr>
              <a:t>Conference</a:t>
            </a:r>
            <a:r>
              <a:rPr lang="fr-CH" sz="1350" b="1" kern="1200" dirty="0">
                <a:latin typeface="Bahnschrift SemiBold" panose="020B0502040204020203" pitchFamily="34" charset="0"/>
                <a:ea typeface="+mn-ea"/>
                <a:cs typeface="+mn-cs"/>
              </a:rPr>
              <a:t>        Meeting        </a:t>
            </a:r>
            <a:r>
              <a:rPr lang="fr-CH" sz="1350" b="1" kern="1200" dirty="0" err="1">
                <a:latin typeface="Bahnschrift SemiBold" panose="020B0502040204020203" pitchFamily="34" charset="0"/>
                <a:ea typeface="+mn-ea"/>
                <a:cs typeface="+mn-cs"/>
              </a:rPr>
              <a:t>Reception</a:t>
            </a:r>
            <a:endParaRPr lang="fr-CH" sz="1350" kern="12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6573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55">
              <a:defRPr/>
            </a:pPr>
            <a:endParaRPr sz="1800" dirty="0">
              <a:latin typeface="Bahnschrift SemiBold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2265" y="1602844"/>
            <a:ext cx="34892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55">
              <a:defRPr/>
            </a:pPr>
            <a:r>
              <a:rPr lang="fr-CH" sz="1600" dirty="0">
                <a:latin typeface="Trebuchet MS" panose="020B0603020202020204" pitchFamily="34" charset="0"/>
              </a:rPr>
              <a:t>La Pastorale, Maison de Maître</a:t>
            </a:r>
          </a:p>
          <a:p>
            <a:pPr algn="ctr" defTabSz="914355">
              <a:defRPr/>
            </a:pPr>
            <a:r>
              <a:rPr lang="fr-CH" sz="1600" dirty="0">
                <a:latin typeface="Trebuchet MS" panose="020B0603020202020204" pitchFamily="34" charset="0"/>
              </a:rPr>
              <a:t>Route de </a:t>
            </a:r>
            <a:r>
              <a:rPr lang="fr-CH" sz="1600" dirty="0" err="1">
                <a:latin typeface="Trebuchet MS" panose="020B0603020202020204" pitchFamily="34" charset="0"/>
              </a:rPr>
              <a:t>Ferney</a:t>
            </a:r>
            <a:r>
              <a:rPr lang="fr-CH" sz="1600" dirty="0">
                <a:latin typeface="Trebuchet MS" panose="020B0603020202020204" pitchFamily="34" charset="0"/>
              </a:rPr>
              <a:t> 106</a:t>
            </a:r>
          </a:p>
          <a:p>
            <a:pPr marL="342900" indent="-342900" algn="ctr" defTabSz="914355">
              <a:buAutoNum type="arabicPlain" startAt="1202"/>
              <a:defRPr/>
            </a:pPr>
            <a:r>
              <a:rPr lang="fr-CH" sz="1600" dirty="0">
                <a:latin typeface="Trebuchet MS" panose="020B0603020202020204" pitchFamily="34" charset="0"/>
              </a:rPr>
              <a:t> Genève</a:t>
            </a:r>
          </a:p>
          <a:p>
            <a:pPr algn="ctr" fontAlgn="base"/>
            <a:r>
              <a:rPr lang="fr-CH" sz="1600" dirty="0">
                <a:latin typeface="Trebuchet MS" panose="020B0603020202020204" pitchFamily="34" charset="0"/>
              </a:rPr>
              <a:t>Mo-Fr : 9 </a:t>
            </a:r>
            <a:r>
              <a:rPr lang="fr-CH" sz="1600" dirty="0" err="1">
                <a:latin typeface="Trebuchet MS" panose="020B0603020202020204" pitchFamily="34" charset="0"/>
              </a:rPr>
              <a:t>a.m</a:t>
            </a:r>
            <a:r>
              <a:rPr lang="fr-CH" sz="1600" dirty="0">
                <a:latin typeface="Trebuchet MS" panose="020B0603020202020204" pitchFamily="34" charset="0"/>
              </a:rPr>
              <a:t>. – 4:30 p.m.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65872" y="2992399"/>
            <a:ext cx="1876427" cy="72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55">
              <a:spcBef>
                <a:spcPct val="50000"/>
              </a:spcBef>
              <a:defRPr/>
            </a:pPr>
            <a:r>
              <a:rPr lang="fr-CH" sz="1600" dirty="0">
                <a:solidFill>
                  <a:srgbClr val="004993"/>
                </a:solidFill>
                <a:latin typeface="Trebuchet MS" panose="020B0603020202020204" pitchFamily="34" charset="0"/>
                <a:cs typeface="Times New Roman" pitchFamily="18" charset="0"/>
                <a:hlinkClick r:id="rId3"/>
              </a:rPr>
              <a:t>www.cagi.ch</a:t>
            </a:r>
            <a:r>
              <a:rPr lang="fr-CH" sz="1600" dirty="0">
                <a:solidFill>
                  <a:srgbClr val="004993"/>
                </a:solidFill>
                <a:latin typeface="Trebuchet MS" panose="020B0603020202020204" pitchFamily="34" charset="0"/>
                <a:cs typeface="Times New Roman" pitchFamily="18" charset="0"/>
              </a:rPr>
              <a:t> </a:t>
            </a:r>
          </a:p>
          <a:p>
            <a:pPr algn="ctr" defTabSz="914355">
              <a:spcBef>
                <a:spcPts val="1050"/>
              </a:spcBef>
              <a:defRPr/>
            </a:pPr>
            <a:r>
              <a:rPr lang="fr-CH" sz="1600" b="1" dirty="0">
                <a:solidFill>
                  <a:srgbClr val="004993"/>
                </a:solidFill>
                <a:latin typeface="Trebuchet MS" panose="020B0603020202020204" pitchFamily="34" charset="0"/>
                <a:cs typeface="Times New Roman" pitchFamily="18" charset="0"/>
              </a:rPr>
              <a:t>  @</a:t>
            </a:r>
            <a:r>
              <a:rPr lang="fr-CH" sz="1600" b="1" dirty="0" err="1">
                <a:solidFill>
                  <a:srgbClr val="004993"/>
                </a:solidFill>
                <a:latin typeface="Trebuchet MS" panose="020B0603020202020204" pitchFamily="34" charset="0"/>
                <a:cs typeface="Times New Roman" pitchFamily="18" charset="0"/>
              </a:rPr>
              <a:t>CagiGeneva</a:t>
            </a:r>
            <a:endParaRPr lang="fr-CH" sz="1600" b="1" dirty="0">
              <a:solidFill>
                <a:srgbClr val="004993"/>
              </a:solidFill>
              <a:latin typeface="Trebuchet MS" panose="020B0603020202020204" pitchFamily="34" charset="0"/>
              <a:cs typeface="Times New Roman" pitchFamily="18" charset="0"/>
            </a:endParaRPr>
          </a:p>
        </p:txBody>
      </p:sp>
      <p:cxnSp>
        <p:nvCxnSpPr>
          <p:cNvPr id="7" name="Google Shape;1135;p64">
            <a:extLst>
              <a:ext uri="{FF2B5EF4-FFF2-40B4-BE49-F238E27FC236}">
                <a16:creationId xmlns:a16="http://schemas.microsoft.com/office/drawing/2014/main" id="{DB39C2AA-3933-8BDD-5BBD-BD8526A51793}"/>
              </a:ext>
            </a:extLst>
          </p:cNvPr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Google Shape;1134;p64">
            <a:extLst>
              <a:ext uri="{FF2B5EF4-FFF2-40B4-BE49-F238E27FC236}">
                <a16:creationId xmlns:a16="http://schemas.microsoft.com/office/drawing/2014/main" id="{AF032EEF-0313-4D81-EC1D-B6FE562385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32925" y="375876"/>
            <a:ext cx="8293200" cy="6490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CONTACT</a:t>
            </a:r>
            <a:endParaRPr lang="fr-CH" b="1" i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1038B22-833B-E636-097E-318D5E214DE2}"/>
              </a:ext>
            </a:extLst>
          </p:cNvPr>
          <p:cNvSpPr txBox="1"/>
          <p:nvPr/>
        </p:nvSpPr>
        <p:spPr>
          <a:xfrm>
            <a:off x="788602" y="3243486"/>
            <a:ext cx="3276600" cy="725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ts val="1050"/>
              </a:spcBef>
            </a:pPr>
            <a:r>
              <a:rPr lang="fr-CH" sz="1600" dirty="0">
                <a:solidFill>
                  <a:srgbClr val="676C75"/>
                </a:solidFill>
                <a:latin typeface="Trebuchet MS" panose="020B0603020202020204" pitchFamily="34" charset="0"/>
                <a:hlinkClick r:id="rId4"/>
              </a:rPr>
              <a:t>+41 (0)22 546 14 00</a:t>
            </a:r>
            <a:endParaRPr lang="fr-CH" sz="1600" dirty="0">
              <a:solidFill>
                <a:srgbClr val="676C75"/>
              </a:solidFill>
              <a:latin typeface="Trebuchet MS" panose="020B0603020202020204" pitchFamily="34" charset="0"/>
            </a:endParaRPr>
          </a:p>
          <a:p>
            <a:pPr algn="ctr" fontAlgn="base">
              <a:spcBef>
                <a:spcPts val="1050"/>
              </a:spcBef>
            </a:pPr>
            <a:r>
              <a:rPr lang="fr-CH" sz="1600" dirty="0">
                <a:solidFill>
                  <a:srgbClr val="676C75"/>
                </a:solidFill>
                <a:latin typeface="Trebuchet MS" panose="020B0603020202020204" pitchFamily="34" charset="0"/>
                <a:hlinkClick r:id="rId5"/>
              </a:rPr>
              <a:t>welcome.cagi@etat.ge.ch</a:t>
            </a:r>
            <a:endParaRPr lang="fr-CH" sz="1600" dirty="0">
              <a:latin typeface="Trebuchet MS" panose="020B0603020202020204" pitchFamily="34" charset="0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4A194943-A0CA-F474-EEAD-60224FD81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65873" y="1497299"/>
            <a:ext cx="2041931" cy="1364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1" name="Groupe 10"/>
          <p:cNvGrpSpPr/>
          <p:nvPr/>
        </p:nvGrpSpPr>
        <p:grpSpPr>
          <a:xfrm>
            <a:off x="6357619" y="3718239"/>
            <a:ext cx="1383031" cy="340363"/>
            <a:chOff x="2274570" y="4651849"/>
            <a:chExt cx="1383031" cy="340363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4570" y="4651850"/>
              <a:ext cx="332899" cy="332899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4702" y="4651849"/>
              <a:ext cx="332899" cy="332899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4658" y="4659313"/>
              <a:ext cx="332899" cy="332899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4614" y="4659313"/>
              <a:ext cx="332899" cy="3328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19604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7" name="Google Shape;857;p53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</p:spPr>
        <p:txBody>
          <a:bodyPr/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PRACTICAL GENEVA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4303863" y="1480383"/>
            <a:ext cx="1725674" cy="1453764"/>
            <a:chOff x="4303863" y="1480383"/>
            <a:chExt cx="1725674" cy="1453764"/>
          </a:xfrm>
        </p:grpSpPr>
        <p:pic>
          <p:nvPicPr>
            <p:cNvPr id="12" name="Image 11">
              <a:hlinkClick r:id="rId3"/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8" t="2730" r="2432" b="17713"/>
            <a:stretch/>
          </p:blipFill>
          <p:spPr>
            <a:xfrm>
              <a:off x="4303864" y="1773239"/>
              <a:ext cx="1725673" cy="1160908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sp>
          <p:nvSpPr>
            <p:cNvPr id="13" name="ZoneTexte 12"/>
            <p:cNvSpPr txBox="1"/>
            <p:nvPr/>
          </p:nvSpPr>
          <p:spPr>
            <a:xfrm>
              <a:off x="4303863" y="1480383"/>
              <a:ext cx="17256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latin typeface="Trebuchet MS" panose="020B0603020202020204" pitchFamily="34" charset="0"/>
                  <a:hlinkClick r:id="rId3"/>
                </a:rPr>
                <a:t>Housing</a:t>
              </a:r>
              <a:r>
                <a:rPr lang="fr-CH" sz="1100" dirty="0">
                  <a:latin typeface="Trebuchet MS" panose="020B0603020202020204" pitchFamily="34" charset="0"/>
                  <a:hlinkClick r:id="rId3"/>
                </a:rPr>
                <a:t> &amp; Insurances</a:t>
              </a:r>
              <a:endParaRPr lang="fr-CH" sz="1100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6317582" y="1480383"/>
            <a:ext cx="1757726" cy="1456817"/>
            <a:chOff x="6317582" y="1480383"/>
            <a:chExt cx="1757726" cy="1456817"/>
          </a:xfrm>
        </p:grpSpPr>
        <p:pic>
          <p:nvPicPr>
            <p:cNvPr id="14" name="Image 13">
              <a:hlinkClick r:id="rId5"/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8" t="3148" r="3883" b="17136"/>
            <a:stretch/>
          </p:blipFill>
          <p:spPr>
            <a:xfrm>
              <a:off x="6317582" y="1770185"/>
              <a:ext cx="1723857" cy="1167015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sp>
          <p:nvSpPr>
            <p:cNvPr id="15" name="ZoneTexte 14"/>
            <p:cNvSpPr txBox="1"/>
            <p:nvPr/>
          </p:nvSpPr>
          <p:spPr>
            <a:xfrm>
              <a:off x="6317582" y="1480383"/>
              <a:ext cx="17577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latin typeface="Trebuchet MS" panose="020B0603020202020204" pitchFamily="34" charset="0"/>
                  <a:hlinkClick r:id="rId5"/>
                </a:rPr>
                <a:t>Health</a:t>
              </a:r>
              <a:r>
                <a:rPr lang="fr-CH" sz="1100" dirty="0">
                  <a:latin typeface="Trebuchet MS" panose="020B0603020202020204" pitchFamily="34" charset="0"/>
                  <a:hlinkClick r:id="rId5"/>
                </a:rPr>
                <a:t> &amp; </a:t>
              </a:r>
              <a:r>
                <a:rPr lang="fr-CH" sz="1100" dirty="0" err="1">
                  <a:latin typeface="Trebuchet MS" panose="020B0603020202020204" pitchFamily="34" charset="0"/>
                  <a:hlinkClick r:id="rId5"/>
                </a:rPr>
                <a:t>Medical</a:t>
              </a:r>
              <a:endParaRPr lang="fr-CH" sz="1100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4303862" y="3162763"/>
            <a:ext cx="1725674" cy="1453902"/>
            <a:chOff x="4303862" y="3162763"/>
            <a:chExt cx="1725674" cy="1453902"/>
          </a:xfrm>
        </p:grpSpPr>
        <p:pic>
          <p:nvPicPr>
            <p:cNvPr id="16" name="Image 15">
              <a:hlinkClick r:id="rId7"/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5" t="5074" r="3530" b="17624"/>
            <a:stretch/>
          </p:blipFill>
          <p:spPr>
            <a:xfrm>
              <a:off x="4303863" y="3449650"/>
              <a:ext cx="1725673" cy="1167015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sp>
          <p:nvSpPr>
            <p:cNvPr id="17" name="ZoneTexte 16"/>
            <p:cNvSpPr txBox="1"/>
            <p:nvPr/>
          </p:nvSpPr>
          <p:spPr>
            <a:xfrm>
              <a:off x="4303862" y="3162763"/>
              <a:ext cx="17256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latin typeface="Trebuchet MS" panose="020B0603020202020204" pitchFamily="34" charset="0"/>
                  <a:hlinkClick r:id="rId7"/>
                </a:rPr>
                <a:t>Education</a:t>
              </a:r>
              <a:r>
                <a:rPr lang="fr-CH" sz="1100" dirty="0">
                  <a:latin typeface="Trebuchet MS" panose="020B0603020202020204" pitchFamily="34" charset="0"/>
                  <a:hlinkClick r:id="rId7"/>
                </a:rPr>
                <a:t> &amp; Family life</a:t>
              </a:r>
              <a:endParaRPr lang="fr-CH" sz="1100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6315764" y="3162763"/>
            <a:ext cx="1725673" cy="1453901"/>
            <a:chOff x="6315764" y="3162763"/>
            <a:chExt cx="1725673" cy="1453901"/>
          </a:xfrm>
        </p:grpSpPr>
        <p:pic>
          <p:nvPicPr>
            <p:cNvPr id="18" name="Image 17">
              <a:hlinkClick r:id="rId9"/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6" t="4108" r="4283" b="26351"/>
            <a:stretch/>
          </p:blipFill>
          <p:spPr>
            <a:xfrm>
              <a:off x="6317580" y="3449649"/>
              <a:ext cx="1723857" cy="1167015"/>
            </a:xfrm>
            <a:prstGeom prst="rect">
              <a:avLst/>
            </a:prstGeom>
            <a:ln w="12700">
              <a:solidFill>
                <a:srgbClr val="004993"/>
              </a:solidFill>
            </a:ln>
          </p:spPr>
        </p:pic>
        <p:sp>
          <p:nvSpPr>
            <p:cNvPr id="19" name="ZoneTexte 18"/>
            <p:cNvSpPr txBox="1"/>
            <p:nvPr/>
          </p:nvSpPr>
          <p:spPr>
            <a:xfrm>
              <a:off x="6315764" y="3162763"/>
              <a:ext cx="17256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latin typeface="Trebuchet MS" panose="020B0603020202020204" pitchFamily="34" charset="0"/>
                  <a:hlinkClick r:id="rId9"/>
                </a:rPr>
                <a:t>Transport</a:t>
              </a:r>
              <a:r>
                <a:rPr lang="fr-CH" sz="1100" dirty="0">
                  <a:latin typeface="Trebuchet MS" panose="020B0603020202020204" pitchFamily="34" charset="0"/>
                  <a:hlinkClick r:id="rId9"/>
                </a:rPr>
                <a:t> &amp; </a:t>
              </a:r>
              <a:r>
                <a:rPr lang="fr-CH" sz="1100" dirty="0" err="1">
                  <a:latin typeface="Trebuchet MS" panose="020B0603020202020204" pitchFamily="34" charset="0"/>
                  <a:hlinkClick r:id="rId9"/>
                </a:rPr>
                <a:t>Mobility</a:t>
              </a:r>
              <a:endParaRPr lang="fr-CH" sz="1100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512763" y="2439587"/>
            <a:ext cx="358289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Informing employees and their family members before their arrival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rebuchet MS" panose="020B0603020202020204" pitchFamily="34" charset="0"/>
              </a:rPr>
              <a:t>How to reach incoming employees of International Geneva? </a:t>
            </a:r>
          </a:p>
        </p:txBody>
      </p:sp>
      <p:sp>
        <p:nvSpPr>
          <p:cNvPr id="21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050880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CAGI'S SUPPORT AND SERVICES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0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253990" y="1329550"/>
            <a:ext cx="3935585" cy="218521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Clr>
                <a:srgbClr val="004993"/>
              </a:buClr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WELCOME SERVICE</a:t>
            </a:r>
          </a:p>
          <a:p>
            <a:pPr lvl="6"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Housing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&amp; Information</a:t>
            </a:r>
          </a:p>
          <a:p>
            <a:pPr lvl="8"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Welcome Programme</a:t>
            </a:r>
          </a:p>
          <a:p>
            <a:pPr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Practical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Geneva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rgbClr val="004993"/>
              </a:buClr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EMPLOYMENT FOR INTERNATIONALS</a:t>
            </a:r>
          </a:p>
          <a:p>
            <a:pPr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CAGI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Recruitment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Platform</a:t>
            </a:r>
          </a:p>
          <a:p>
            <a:pPr defTabSz="358775"/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	- Private Household Employees platform</a:t>
            </a:r>
          </a:p>
          <a:p>
            <a:pPr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How to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assist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spouses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/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partners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400526" y="1329550"/>
            <a:ext cx="4551375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4993"/>
              </a:buClr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CULTURAL KIOSK AT UN GENEVA AND CERN</a:t>
            </a:r>
          </a:p>
          <a:p>
            <a:pPr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Ticket sales,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special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offers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/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recommendations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rgbClr val="004993"/>
              </a:buClr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CIVIL SOCIETY SERVICE</a:t>
            </a:r>
          </a:p>
          <a:p>
            <a:pPr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Services for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NGOs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lvl="8"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Accommodation for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Visiting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Delegates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lvl="8"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Delegates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Information Desk</a:t>
            </a:r>
          </a:p>
          <a:p>
            <a:pPr lvl="8" defTabSz="536575">
              <a:lnSpc>
                <a:spcPct val="150000"/>
              </a:lnSpc>
              <a:spcBef>
                <a:spcPts val="1200"/>
              </a:spcBef>
              <a:buClr>
                <a:srgbClr val="004993"/>
              </a:buClr>
            </a:pPr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SPACES FOR RENT</a:t>
            </a:r>
          </a:p>
          <a:p>
            <a:pPr lvl="8"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CAGI's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meeting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spaces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lvl="8" defTabSz="358775"/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	- FIPOI Auditorium &amp;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other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spaces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lvl="8" defTabSz="536575">
              <a:lnSpc>
                <a:spcPct val="150000"/>
              </a:lnSpc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defTabSz="536575">
              <a:lnSpc>
                <a:spcPct val="150000"/>
              </a:lnSpc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0694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245;p41"/>
          <p:cNvSpPr/>
          <p:nvPr/>
        </p:nvSpPr>
        <p:spPr>
          <a:xfrm>
            <a:off x="8616462" y="0"/>
            <a:ext cx="527538" cy="52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</p:spPr>
        <p:txBody>
          <a:bodyPr/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PRACTICAL GENEVA</a:t>
            </a:r>
          </a:p>
        </p:txBody>
      </p:sp>
      <p:cxnSp>
        <p:nvCxnSpPr>
          <p:cNvPr id="21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Rectangle 22"/>
          <p:cNvSpPr/>
          <p:nvPr/>
        </p:nvSpPr>
        <p:spPr>
          <a:xfrm>
            <a:off x="6179509" y="1138646"/>
            <a:ext cx="15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>
                <a:latin typeface="Trebuchet MS" panose="020B0603020202020204" pitchFamily="34" charset="0"/>
                <a:hlinkClick r:id="rId3"/>
              </a:rPr>
              <a:t>Web Information</a:t>
            </a:r>
            <a:endParaRPr lang="fr-CH" i="1" dirty="0">
              <a:latin typeface="Trebuchet MS" panose="020B0603020202020204" pitchFamily="34" charset="0"/>
            </a:endParaRPr>
          </a:p>
        </p:txBody>
      </p:sp>
      <p:pic>
        <p:nvPicPr>
          <p:cNvPr id="7" name="Image 6">
            <a:hlinkClick r:id="rId4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" t="18045" r="916" b="686"/>
          <a:stretch/>
        </p:blipFill>
        <p:spPr>
          <a:xfrm>
            <a:off x="962690" y="1661866"/>
            <a:ext cx="2676320" cy="3133646"/>
          </a:xfrm>
          <a:prstGeom prst="rect">
            <a:avLst/>
          </a:prstGeom>
          <a:ln w="12700">
            <a:solidFill>
              <a:srgbClr val="004993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1900370" y="1175661"/>
            <a:ext cx="800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>
                <a:solidFill>
                  <a:srgbClr val="004993"/>
                </a:solidFill>
                <a:latin typeface="Trebuchet MS" panose="020B0603020202020204" pitchFamily="34" charset="0"/>
                <a:hlinkClick r:id="rId4"/>
              </a:rPr>
              <a:t>Booklet</a:t>
            </a:r>
            <a:r>
              <a:rPr lang="fr-CH" dirty="0">
                <a:solidFill>
                  <a:srgbClr val="004993"/>
                </a:solidFill>
                <a:latin typeface="Trebuchet MS" panose="020B0603020202020204" pitchFamily="34" charset="0"/>
              </a:rPr>
              <a:t>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8687" y="1661866"/>
            <a:ext cx="3068024" cy="3123874"/>
          </a:xfrm>
          <a:prstGeom prst="rect">
            <a:avLst/>
          </a:prstGeom>
          <a:ln>
            <a:solidFill>
              <a:srgbClr val="004993"/>
            </a:solidFill>
          </a:ln>
        </p:spPr>
      </p:pic>
      <p:sp>
        <p:nvSpPr>
          <p:cNvPr id="9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1217106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245;p41"/>
          <p:cNvSpPr/>
          <p:nvPr/>
        </p:nvSpPr>
        <p:spPr>
          <a:xfrm>
            <a:off x="8625987" y="1"/>
            <a:ext cx="527538" cy="520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78">
              <a:defRPr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72958" y="3450887"/>
            <a:ext cx="4260715" cy="554477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5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7573"/>
            <a:ext cx="9144000" cy="3289935"/>
          </a:xfrm>
          <a:prstGeom prst="rect">
            <a:avLst/>
          </a:prstGeom>
        </p:spPr>
      </p:pic>
      <p:sp>
        <p:nvSpPr>
          <p:cNvPr id="11" name="Google Shape;246;p41"/>
          <p:cNvSpPr txBox="1">
            <a:spLocks/>
          </p:cNvSpPr>
          <p:nvPr/>
        </p:nvSpPr>
        <p:spPr>
          <a:xfrm flipH="1">
            <a:off x="0" y="2149239"/>
            <a:ext cx="9144000" cy="89142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938"/>
              </a:buClr>
              <a:buSzPts val="2800"/>
              <a:buFont typeface="Oswald Regular"/>
              <a:buNone/>
              <a:defRPr sz="4000" b="0" i="0" u="none" strike="noStrike" cap="none">
                <a:solidFill>
                  <a:srgbClr val="2C3938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nn-NO" dirty="0">
                <a:solidFill>
                  <a:schemeClr val="bg1"/>
                </a:solidFill>
                <a:latin typeface="Trebuchet MS" panose="020B0603020202020204" pitchFamily="34" charset="0"/>
              </a:rPr>
              <a:t>WELCOME SERVICE</a:t>
            </a:r>
          </a:p>
        </p:txBody>
      </p:sp>
      <p:sp>
        <p:nvSpPr>
          <p:cNvPr id="12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2361330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HOUSING &amp; INFORMATION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355">
              <a:defRPr/>
            </a:pPr>
            <a:endParaRPr sz="1800" kern="1200" dirty="0">
              <a:ea typeface="+mn-e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3238" y="1419225"/>
            <a:ext cx="7945436" cy="246221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  <a:hlinkClick r:id="rId3"/>
              </a:rPr>
              <a:t>Support finding accommodation </a:t>
            </a: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through 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an 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  <a:hlinkClick r:id="rId4"/>
              </a:rPr>
              <a:t>online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  <a:hlinkClick r:id="rId4"/>
              </a:rPr>
              <a:t>housing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  <a:hlinkClick r:id="rId4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  <a:hlinkClick r:id="rId4"/>
              </a:rPr>
              <a:t>platform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 err="1">
                <a:latin typeface="Trebuchet MS" panose="020B0603020202020204" pitchFamily="34" charset="0"/>
                <a:hlinkClick r:id="rId5"/>
              </a:rPr>
              <a:t>Housing</a:t>
            </a:r>
            <a:r>
              <a:rPr lang="fr-CH" dirty="0">
                <a:latin typeface="Trebuchet MS" panose="020B0603020202020204" pitchFamily="34" charset="0"/>
                <a:hlinkClick r:id="rId5"/>
              </a:rPr>
              <a:t> </a:t>
            </a:r>
            <a:r>
              <a:rPr lang="fr-CH" dirty="0" err="1">
                <a:latin typeface="Trebuchet MS" panose="020B0603020202020204" pitchFamily="34" charset="0"/>
                <a:hlinkClick r:id="rId5"/>
              </a:rPr>
              <a:t>offer</a:t>
            </a:r>
            <a:r>
              <a:rPr lang="fr-CH" dirty="0">
                <a:latin typeface="Trebuchet MS" panose="020B0603020202020204" pitchFamily="34" charset="0"/>
                <a:hlinkClick r:id="rId5"/>
              </a:rPr>
              <a:t> </a:t>
            </a:r>
            <a:r>
              <a:rPr lang="fr-CH" dirty="0" err="1">
                <a:latin typeface="Trebuchet MS" panose="020B0603020202020204" pitchFamily="34" charset="0"/>
                <a:hlinkClick r:id="rId5"/>
              </a:rPr>
              <a:t>primarily</a:t>
            </a:r>
            <a:r>
              <a:rPr lang="fr-CH" dirty="0">
                <a:latin typeface="Trebuchet MS" panose="020B0603020202020204" pitchFamily="34" charset="0"/>
                <a:hlinkClick r:id="rId5"/>
              </a:rPr>
              <a:t> for </a:t>
            </a:r>
            <a:r>
              <a:rPr lang="fr-CH" dirty="0" err="1">
                <a:latin typeface="Trebuchet MS" panose="020B0603020202020204" pitchFamily="34" charset="0"/>
                <a:hlinkClick r:id="rId5"/>
              </a:rPr>
              <a:t>internationals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VIP Service for Permanent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Representatives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,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Heads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of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IOs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and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their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Deputies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  <a:hlinkClick r:id="rId6"/>
              </a:rPr>
              <a:t>Settling-in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&amp;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  <a:hlinkClick r:id="rId7"/>
              </a:rPr>
              <a:t>departure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  <a:hlinkClick r:id="rId7"/>
              </a:rPr>
              <a:t> support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just"/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Proofreading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rebuchet MS" panose="020B0603020202020204" pitchFamily="34" charset="0"/>
              </a:rPr>
              <a:t>of rental contracts and tenancy law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advice</a:t>
            </a: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Support Permanent Missions and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NGOs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in </a:t>
            </a:r>
            <a:r>
              <a:rPr lang="fr-CH" dirty="0" err="1">
                <a:solidFill>
                  <a:schemeClr val="tx1"/>
                </a:solidFill>
                <a:latin typeface="Trebuchet MS" panose="020B0603020202020204" pitchFamily="34" charset="0"/>
              </a:rPr>
              <a:t>their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fr-CH" dirty="0">
                <a:solidFill>
                  <a:schemeClr val="tx1"/>
                </a:solidFill>
                <a:latin typeface="Trebuchet MS" panose="020B0603020202020204" pitchFamily="34" charset="0"/>
                <a:hlinkClick r:id="rId8"/>
              </a:rPr>
              <a:t>search for office space </a:t>
            </a:r>
            <a:endParaRPr lang="fr-CH" sz="1300" kern="1200" dirty="0">
              <a:solidFill>
                <a:srgbClr val="004993"/>
              </a:solidFill>
              <a:latin typeface="Bahnschrift SemiBold" panose="020B0502040204020203" pitchFamily="34" charset="0"/>
              <a:ea typeface="+mn-ea"/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468313" y="4255587"/>
            <a:ext cx="218717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4355">
              <a:defRPr/>
            </a:pPr>
            <a:r>
              <a:rPr lang="fr-CH" sz="1200" b="1" kern="1200" dirty="0">
                <a:latin typeface="Trebuchet MS" panose="020B0603020202020204" pitchFamily="34" charset="0"/>
              </a:rPr>
              <a:t>Contact</a:t>
            </a:r>
          </a:p>
          <a:p>
            <a:pPr defTabSz="914355">
              <a:defRPr/>
            </a:pPr>
            <a:r>
              <a:rPr lang="fr-CH" sz="1200" kern="1200" dirty="0">
                <a:solidFill>
                  <a:srgbClr val="004993"/>
                </a:solidFill>
                <a:latin typeface="Trebuchet MS" panose="020B0603020202020204" pitchFamily="34" charset="0"/>
                <a:sym typeface="Wingdings"/>
              </a:rPr>
              <a:t></a:t>
            </a:r>
            <a:r>
              <a:rPr lang="fr-CH" sz="1200" kern="1200" dirty="0">
                <a:solidFill>
                  <a:srgbClr val="004993"/>
                </a:solidFill>
                <a:latin typeface="Trebuchet MS" panose="020B0603020202020204" pitchFamily="34" charset="0"/>
              </a:rPr>
              <a:t> +41 22 546 14 17</a:t>
            </a:r>
          </a:p>
          <a:p>
            <a:pPr marL="171442" indent="-171442" defTabSz="914355">
              <a:buFont typeface="Webdings"/>
              <a:buChar char=""/>
              <a:defRPr/>
            </a:pPr>
            <a:r>
              <a:rPr lang="fr-CH" sz="1200" kern="1200" dirty="0">
                <a:solidFill>
                  <a:srgbClr val="004993"/>
                </a:solidFill>
                <a:latin typeface="Trebuchet MS" panose="020B0603020202020204" pitchFamily="34" charset="0"/>
                <a:hlinkClick r:id="rId9"/>
              </a:rPr>
              <a:t>welcome.cagi@etat.ge.ch</a:t>
            </a:r>
            <a:endParaRPr lang="fr-CH" sz="1200" kern="12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650" y="4055399"/>
            <a:ext cx="875812" cy="87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105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WELCOME PROGRAMME</a:t>
            </a:r>
            <a:b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</a:b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598498-4828-1FAF-5B90-7162E38FC537}"/>
              </a:ext>
            </a:extLst>
          </p:cNvPr>
          <p:cNvSpPr/>
          <p:nvPr/>
        </p:nvSpPr>
        <p:spPr>
          <a:xfrm>
            <a:off x="3999281" y="1586724"/>
            <a:ext cx="4617181" cy="261984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5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A4C4BBE-D383-B3A3-763D-D4C284F883CA}"/>
              </a:ext>
            </a:extLst>
          </p:cNvPr>
          <p:cNvSpPr txBox="1"/>
          <p:nvPr/>
        </p:nvSpPr>
        <p:spPr>
          <a:xfrm>
            <a:off x="503238" y="4341267"/>
            <a:ext cx="3130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latin typeface="Trebuchet MS" panose="020B0603020202020204" pitchFamily="34" charset="0"/>
                <a:hlinkClick r:id="rId3"/>
              </a:rPr>
              <a:t>Download the </a:t>
            </a:r>
            <a:r>
              <a:rPr lang="fr-CH" dirty="0" err="1">
                <a:solidFill>
                  <a:schemeClr val="bg1"/>
                </a:solidFill>
                <a:latin typeface="Trebuchet MS" panose="020B06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Programme's</a:t>
            </a:r>
            <a:r>
              <a:rPr lang="fr-CH" dirty="0">
                <a:solidFill>
                  <a:schemeClr val="bg1"/>
                </a:solidFill>
                <a:latin typeface="Trebuchet MS" panose="020B06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brochure</a:t>
            </a:r>
            <a:endParaRPr lang="fr-CH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14" name="Image 13">
            <a:hlinkClick r:id="rId5"/>
            <a:extLst>
              <a:ext uri="{FF2B5EF4-FFF2-40B4-BE49-F238E27FC236}">
                <a16:creationId xmlns:a16="http://schemas.microsoft.com/office/drawing/2014/main" id="{08D45526-1BCA-1039-84D5-25555D97F7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7827" y="3328653"/>
            <a:ext cx="1573935" cy="308810"/>
          </a:xfrm>
          <a:prstGeom prst="rect">
            <a:avLst/>
          </a:prstGeom>
        </p:spPr>
      </p:pic>
      <p:sp>
        <p:nvSpPr>
          <p:cNvPr id="12" name="ZoneTexte 11">
            <a:hlinkClick r:id="rId7"/>
            <a:extLst>
              <a:ext uri="{FF2B5EF4-FFF2-40B4-BE49-F238E27FC236}">
                <a16:creationId xmlns:a16="http://schemas.microsoft.com/office/drawing/2014/main" id="{6737EE3F-9FDC-015A-180E-48866777F6EB}"/>
              </a:ext>
            </a:extLst>
          </p:cNvPr>
          <p:cNvSpPr txBox="1"/>
          <p:nvPr/>
        </p:nvSpPr>
        <p:spPr>
          <a:xfrm>
            <a:off x="4223902" y="2024565"/>
            <a:ext cx="4167938" cy="57708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05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4993"/>
                </a:solidFill>
                <a:latin typeface="Trebuchet MS" panose="020B0603020202020204" pitchFamily="34" charset="0"/>
              </a:rPr>
              <a:t>If you have been in Geneva for less than a year and are </a:t>
            </a:r>
            <a:r>
              <a:rPr lang="en-US" sz="1400" dirty="0">
                <a:solidFill>
                  <a:srgbClr val="004993"/>
                </a:solidFill>
                <a:latin typeface="Trebuchet MS" panose="020B0603020202020204" pitchFamily="34" charset="0"/>
                <a:hlinkClick r:id="rId7"/>
              </a:rPr>
              <a:t>eligible</a:t>
            </a:r>
            <a:r>
              <a:rPr lang="en-US" sz="1400" dirty="0">
                <a:solidFill>
                  <a:srgbClr val="004993"/>
                </a:solidFill>
                <a:latin typeface="Trebuchet MS" panose="020B0603020202020204" pitchFamily="34" charset="0"/>
              </a:rPr>
              <a:t>, sign up for the </a:t>
            </a:r>
            <a:r>
              <a:rPr lang="en-US" sz="1400" dirty="0" err="1">
                <a:solidFill>
                  <a:srgbClr val="004993"/>
                </a:solidFill>
                <a:latin typeface="Trebuchet MS" panose="020B0603020202020204" pitchFamily="34" charset="0"/>
              </a:rPr>
              <a:t>Programme</a:t>
            </a:r>
            <a:r>
              <a:rPr lang="en-US" sz="1400" dirty="0">
                <a:solidFill>
                  <a:srgbClr val="004993"/>
                </a:solidFill>
                <a:latin typeface="Trebuchet MS" panose="020B0603020202020204" pitchFamily="34" charset="0"/>
              </a:rPr>
              <a:t> and stay informed of the next event!</a:t>
            </a:r>
            <a:endParaRPr lang="fr-CH" sz="14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2584" y="1586724"/>
            <a:ext cx="3712170" cy="261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42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WELCOME PROGRAMME</a:t>
            </a:r>
            <a:b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</a:b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598498-4828-1FAF-5B90-7162E38FC537}"/>
              </a:ext>
            </a:extLst>
          </p:cNvPr>
          <p:cNvSpPr/>
          <p:nvPr/>
        </p:nvSpPr>
        <p:spPr>
          <a:xfrm>
            <a:off x="3999282" y="1436229"/>
            <a:ext cx="4617181" cy="261984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050" dirty="0"/>
          </a:p>
        </p:txBody>
      </p:sp>
      <p:sp>
        <p:nvSpPr>
          <p:cNvPr id="13" name="ZoneTexte 12">
            <a:hlinkClick r:id="rId3"/>
            <a:extLst>
              <a:ext uri="{FF2B5EF4-FFF2-40B4-BE49-F238E27FC236}">
                <a16:creationId xmlns:a16="http://schemas.microsoft.com/office/drawing/2014/main" id="{6737EE3F-9FDC-015A-180E-48866777F6EB}"/>
              </a:ext>
            </a:extLst>
          </p:cNvPr>
          <p:cNvSpPr txBox="1"/>
          <p:nvPr/>
        </p:nvSpPr>
        <p:spPr>
          <a:xfrm>
            <a:off x="4262618" y="1632680"/>
            <a:ext cx="4167938" cy="57708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05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4993"/>
                </a:solidFill>
                <a:latin typeface="Trebuchet MS" panose="020B0603020202020204" pitchFamily="34" charset="0"/>
              </a:rPr>
              <a:t>If you have been in Geneva for less than a year and are </a:t>
            </a:r>
            <a:r>
              <a:rPr lang="en-US" sz="1400" dirty="0">
                <a:solidFill>
                  <a:srgbClr val="004993"/>
                </a:solidFill>
                <a:latin typeface="Trebuchet MS" panose="020B0603020202020204" pitchFamily="34" charset="0"/>
                <a:hlinkClick r:id="rId3"/>
              </a:rPr>
              <a:t>eligible</a:t>
            </a:r>
            <a:r>
              <a:rPr lang="en-US" sz="1400" dirty="0">
                <a:solidFill>
                  <a:srgbClr val="004993"/>
                </a:solidFill>
                <a:latin typeface="Trebuchet MS" panose="020B0603020202020204" pitchFamily="34" charset="0"/>
              </a:rPr>
              <a:t>, sign up for the </a:t>
            </a:r>
            <a:r>
              <a:rPr lang="en-US" sz="1400" dirty="0" err="1">
                <a:solidFill>
                  <a:srgbClr val="004993"/>
                </a:solidFill>
                <a:latin typeface="Trebuchet MS" panose="020B0603020202020204" pitchFamily="34" charset="0"/>
              </a:rPr>
              <a:t>Programme</a:t>
            </a:r>
            <a:r>
              <a:rPr lang="en-US" sz="1400" dirty="0">
                <a:solidFill>
                  <a:srgbClr val="004993"/>
                </a:solidFill>
                <a:latin typeface="Trebuchet MS" panose="020B0603020202020204" pitchFamily="34" charset="0"/>
              </a:rPr>
              <a:t> and stay informed of the next event!</a:t>
            </a:r>
            <a:endParaRPr lang="fr-CH" sz="1400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pic>
        <p:nvPicPr>
          <p:cNvPr id="14" name="Image 13">
            <a:hlinkClick r:id="rId4"/>
            <a:extLst>
              <a:ext uri="{FF2B5EF4-FFF2-40B4-BE49-F238E27FC236}">
                <a16:creationId xmlns:a16="http://schemas.microsoft.com/office/drawing/2014/main" id="{08D45526-1BCA-1039-84D5-25555D97F7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2308" y="4250197"/>
            <a:ext cx="1573935" cy="308810"/>
          </a:xfrm>
          <a:prstGeom prst="rect">
            <a:avLst/>
          </a:prstGeom>
        </p:spPr>
      </p:pic>
      <p:grpSp>
        <p:nvGrpSpPr>
          <p:cNvPr id="2" name="Groupe 1"/>
          <p:cNvGrpSpPr/>
          <p:nvPr/>
        </p:nvGrpSpPr>
        <p:grpSpPr>
          <a:xfrm>
            <a:off x="4394834" y="2337785"/>
            <a:ext cx="3807024" cy="1543508"/>
            <a:chOff x="4477995" y="1859845"/>
            <a:chExt cx="3807024" cy="1543508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7EF1030C-619F-C27F-D1AF-EB094A1CA158}"/>
                </a:ext>
              </a:extLst>
            </p:cNvPr>
            <p:cNvSpPr txBox="1"/>
            <p:nvPr/>
          </p:nvSpPr>
          <p:spPr>
            <a:xfrm>
              <a:off x="4477995" y="1906603"/>
              <a:ext cx="178448" cy="1325243"/>
            </a:xfrm>
            <a:prstGeom prst="rect">
              <a:avLst/>
            </a:prstGeom>
            <a:solidFill>
              <a:srgbClr val="E6E6E6"/>
            </a:solidFill>
          </p:spPr>
          <p:txBody>
            <a:bodyPr wrap="square" rtlCol="0">
              <a:noAutofit/>
            </a:bodyPr>
            <a:lstStyle/>
            <a:p>
              <a:r>
                <a:rPr lang="fr-CH" sz="1050" b="1" dirty="0">
                  <a:solidFill>
                    <a:srgbClr val="004993"/>
                  </a:solidFill>
                </a:rPr>
                <a:t>1</a:t>
              </a:r>
            </a:p>
            <a:p>
              <a:endParaRPr lang="fr-CH" sz="1200" b="1" dirty="0">
                <a:solidFill>
                  <a:srgbClr val="004993"/>
                </a:solidFill>
              </a:endParaRPr>
            </a:p>
            <a:p>
              <a:r>
                <a:rPr lang="fr-CH" sz="1050" b="1" dirty="0">
                  <a:solidFill>
                    <a:srgbClr val="004993"/>
                  </a:solidFill>
                </a:rPr>
                <a:t>2</a:t>
              </a:r>
            </a:p>
            <a:p>
              <a:endParaRPr lang="fr-CH" sz="1050" b="1" dirty="0">
                <a:solidFill>
                  <a:srgbClr val="004993"/>
                </a:solidFill>
              </a:endParaRPr>
            </a:p>
            <a:p>
              <a:r>
                <a:rPr lang="fr-CH" sz="1050" b="1" dirty="0">
                  <a:solidFill>
                    <a:srgbClr val="004993"/>
                  </a:solidFill>
                </a:rPr>
                <a:t>3</a:t>
              </a:r>
            </a:p>
            <a:p>
              <a:endParaRPr lang="fr-CH" sz="1200" b="1" dirty="0">
                <a:solidFill>
                  <a:srgbClr val="004993"/>
                </a:solidFill>
              </a:endParaRPr>
            </a:p>
            <a:p>
              <a:r>
                <a:rPr lang="fr-CH" sz="1050" b="1" dirty="0">
                  <a:solidFill>
                    <a:srgbClr val="004993"/>
                  </a:solidFill>
                </a:rPr>
                <a:t>4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5A09515E-137D-1E8F-7751-5E9897F04A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714" r="11774" b="49182"/>
            <a:stretch/>
          </p:blipFill>
          <p:spPr>
            <a:xfrm>
              <a:off x="4713532" y="1859845"/>
              <a:ext cx="3571487" cy="779627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5A09515E-137D-1E8F-7751-5E9897F04A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714" t="50863" r="11774" b="24285"/>
            <a:stretch/>
          </p:blipFill>
          <p:spPr>
            <a:xfrm>
              <a:off x="4713532" y="3022084"/>
              <a:ext cx="3571487" cy="381269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5A09515E-137D-1E8F-7751-5E9897F04A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714" t="75288" r="11774"/>
            <a:stretch/>
          </p:blipFill>
          <p:spPr>
            <a:xfrm>
              <a:off x="4713532" y="2641755"/>
              <a:ext cx="3571487" cy="379121"/>
            </a:xfrm>
            <a:prstGeom prst="rect">
              <a:avLst/>
            </a:prstGeom>
          </p:spPr>
        </p:pic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CA4C4BBE-D383-B3A3-763D-D4C284F883CA}"/>
              </a:ext>
            </a:extLst>
          </p:cNvPr>
          <p:cNvSpPr txBox="1"/>
          <p:nvPr/>
        </p:nvSpPr>
        <p:spPr>
          <a:xfrm>
            <a:off x="503238" y="4210639"/>
            <a:ext cx="3284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  <a:latin typeface="Trebuchet MS" panose="020B0603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Download the </a:t>
            </a:r>
            <a:r>
              <a:rPr lang="fr-CH" b="1" dirty="0" err="1">
                <a:solidFill>
                  <a:schemeClr val="bg1"/>
                </a:solidFill>
                <a:latin typeface="Trebuchet MS" panose="020B0603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Programme's</a:t>
            </a:r>
            <a:r>
              <a:rPr lang="fr-CH" b="1" dirty="0">
                <a:solidFill>
                  <a:schemeClr val="bg1"/>
                </a:solidFill>
                <a:latin typeface="Trebuchet MS" panose="020B0603020202020204" pitchFamily="34" charset="0"/>
                <a:hlinkClick r:id="rId4"/>
              </a:rPr>
              <a:t> brochure</a:t>
            </a:r>
            <a:endParaRPr lang="fr-CH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653" y="1436229"/>
            <a:ext cx="3712170" cy="261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90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64"/>
          <p:cNvSpPr txBox="1">
            <a:spLocks noGrp="1"/>
          </p:cNvSpPr>
          <p:nvPr>
            <p:ph type="title"/>
          </p:nvPr>
        </p:nvSpPr>
        <p:spPr>
          <a:xfrm>
            <a:off x="432925" y="375875"/>
            <a:ext cx="82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CH" b="1" dirty="0">
                <a:solidFill>
                  <a:srgbClr val="004993"/>
                </a:solidFill>
                <a:latin typeface="Trebuchet MS" panose="020B0603020202020204" pitchFamily="34" charset="0"/>
              </a:rPr>
              <a:t>1. CONFERENCES</a:t>
            </a:r>
            <a:endParaRPr b="1" dirty="0">
              <a:solidFill>
                <a:srgbClr val="00499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135" name="Google Shape;1135;p64"/>
          <p:cNvCxnSpPr/>
          <p:nvPr/>
        </p:nvCxnSpPr>
        <p:spPr>
          <a:xfrm>
            <a:off x="0" y="1028850"/>
            <a:ext cx="4601700" cy="0"/>
          </a:xfrm>
          <a:prstGeom prst="straightConnector1">
            <a:avLst/>
          </a:prstGeom>
          <a:noFill/>
          <a:ln w="19050" cap="flat" cmpd="sng">
            <a:solidFill>
              <a:srgbClr val="0049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245;p41"/>
          <p:cNvSpPr/>
          <p:nvPr/>
        </p:nvSpPr>
        <p:spPr>
          <a:xfrm>
            <a:off x="8616462" y="2"/>
            <a:ext cx="527538" cy="520505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2" name="Rectangle 1"/>
          <p:cNvSpPr/>
          <p:nvPr/>
        </p:nvSpPr>
        <p:spPr>
          <a:xfrm>
            <a:off x="-24238" y="1190625"/>
            <a:ext cx="91440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b="1" dirty="0">
                <a:latin typeface="Trebuchet MS" panose="020B0603020202020204" pitchFamily="34" charset="0"/>
                <a:hlinkClick r:id="rId3"/>
              </a:rPr>
              <a:t>Information sessions</a:t>
            </a:r>
            <a:r>
              <a:rPr lang="en-US" sz="1600" b="1" dirty="0">
                <a:latin typeface="Trebuchet MS" panose="020B0603020202020204" pitchFamily="34" charset="0"/>
              </a:rPr>
              <a:t> </a:t>
            </a:r>
            <a:r>
              <a:rPr lang="en-US" sz="1600" dirty="0">
                <a:latin typeface="Trebuchet MS" panose="020B0603020202020204" pitchFamily="34" charset="0"/>
              </a:rPr>
              <a:t>on various thematic to facilitate your stay in Geneva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222" y="1623793"/>
            <a:ext cx="6531428" cy="342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16512"/>
      </p:ext>
    </p:extLst>
  </p:cSld>
  <p:clrMapOvr>
    <a:masterClrMapping/>
  </p:clrMapOvr>
</p:sld>
</file>

<file path=ppt/theme/theme1.xml><?xml version="1.0" encoding="utf-8"?>
<a:theme xmlns:a="http://schemas.openxmlformats.org/drawingml/2006/main" name="Peace Day Social Media by SlidesGo">
  <a:themeElements>
    <a:clrScheme name="Personnalisé 4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73787C"/>
      </a:hlink>
      <a:folHlink>
        <a:srgbClr val="00499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eace Day Social Media by SlidesGo">
  <a:themeElements>
    <a:clrScheme name="Personnalisé 4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73787C"/>
      </a:hlink>
      <a:folHlink>
        <a:srgbClr val="00499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Peace Day Social Media by SlidesGo">
  <a:themeElements>
    <a:clrScheme name="Personnalisé 4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73787C"/>
      </a:hlink>
      <a:folHlink>
        <a:srgbClr val="00499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Peace Day Social Media by SlidesGo">
  <a:themeElements>
    <a:clrScheme name="Personnalisé 11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73787C"/>
      </a:hlink>
      <a:folHlink>
        <a:srgbClr val="00499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Peace Day Social Media by SlidesGo">
  <a:themeElements>
    <a:clrScheme name="Personnalisé 4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73787C"/>
      </a:hlink>
      <a:folHlink>
        <a:srgbClr val="00499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2910</TotalTime>
  <Words>1214</Words>
  <Application>Microsoft Office PowerPoint</Application>
  <PresentationFormat>On-screen Show (16:9)</PresentationFormat>
  <Paragraphs>250</Paragraphs>
  <Slides>40</Slides>
  <Notes>39</Notes>
  <HiddenSlides>6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40</vt:i4>
      </vt:variant>
    </vt:vector>
  </HeadingPairs>
  <TitlesOfParts>
    <vt:vector size="57" baseType="lpstr">
      <vt:lpstr>Calibri</vt:lpstr>
      <vt:lpstr>Bahnschrift SemiBold</vt:lpstr>
      <vt:lpstr>Euclid Flex</vt:lpstr>
      <vt:lpstr>Webdings</vt:lpstr>
      <vt:lpstr>Calibri Light</vt:lpstr>
      <vt:lpstr>Cutive Mono</vt:lpstr>
      <vt:lpstr>Oswald Regular</vt:lpstr>
      <vt:lpstr>Oswald</vt:lpstr>
      <vt:lpstr>Arial</vt:lpstr>
      <vt:lpstr>Trebuchet MS</vt:lpstr>
      <vt:lpstr>Wingdings</vt:lpstr>
      <vt:lpstr>Peace Day Social Media by SlidesGo</vt:lpstr>
      <vt:lpstr>Thème Office</vt:lpstr>
      <vt:lpstr>1_Peace Day Social Media by SlidesGo</vt:lpstr>
      <vt:lpstr>2_Peace Day Social Media by SlidesGo</vt:lpstr>
      <vt:lpstr>3_Peace Day Social Media by SlidesGo</vt:lpstr>
      <vt:lpstr>4_Peace Day Social Media by SlidesGo</vt:lpstr>
      <vt:lpstr>INTERNATIONAL GENEVA  WELCOME CENTRE</vt:lpstr>
      <vt:lpstr>WHO ARE WE ?</vt:lpstr>
      <vt:lpstr>OUR MEMBERS</vt:lpstr>
      <vt:lpstr>CAGI'S SUPPORT AND SERVICES</vt:lpstr>
      <vt:lpstr>PowerPoint Presentation</vt:lpstr>
      <vt:lpstr>HOUSING &amp; INFORMATION</vt:lpstr>
      <vt:lpstr>WELCOME PROGRAMME </vt:lpstr>
      <vt:lpstr>WELCOME PROGRAMME </vt:lpstr>
      <vt:lpstr>1. CONFERENCES</vt:lpstr>
      <vt:lpstr>2. EXCURSIONS </vt:lpstr>
      <vt:lpstr>3. SOCIAL EVENTS</vt:lpstr>
      <vt:lpstr>4. "BEL"</vt:lpstr>
      <vt:lpstr>PRACTICAL GENEVA</vt:lpstr>
      <vt:lpstr>PowerPoint Presentation</vt:lpstr>
      <vt:lpstr>CAGI RECRUITMENT PLATFORM</vt:lpstr>
      <vt:lpstr>PRIVATE HOUSEHOLD EMPLOYEES PLATFORM</vt:lpstr>
      <vt:lpstr>SPOUSES / PARTNERS</vt:lpstr>
      <vt:lpstr>PowerPoint Presentation</vt:lpstr>
      <vt:lpstr>CULTURAL KIOSK : UN Geneva / CERN</vt:lpstr>
      <vt:lpstr>HOW TO PURCHASE TICKETS</vt:lpstr>
      <vt:lpstr>PowerPoint Presentation</vt:lpstr>
      <vt:lpstr>INFORMATION FROM CULTURAL KIOSK</vt:lpstr>
      <vt:lpstr>AGENDA</vt:lpstr>
      <vt:lpstr>OFFERS &amp; RECOMMENDATIONS</vt:lpstr>
      <vt:lpstr>WEEKLY NEWSLETTER</vt:lpstr>
      <vt:lpstr>BROADCAST UN Geneva "What's new"</vt:lpstr>
      <vt:lpstr>UN TODAY</vt:lpstr>
      <vt:lpstr>SOCIALS</vt:lpstr>
      <vt:lpstr>MARKETING &amp; COMMUNICATIONS PACKAGE</vt:lpstr>
      <vt:lpstr>CONTACTS</vt:lpstr>
      <vt:lpstr>PowerPoint Presentation</vt:lpstr>
      <vt:lpstr>SERVICES FOR NGOs</vt:lpstr>
      <vt:lpstr>VISITING DELEGATES</vt:lpstr>
      <vt:lpstr>DELEGATES INFORMATION DESK</vt:lpstr>
      <vt:lpstr>PowerPoint Presentation</vt:lpstr>
      <vt:lpstr>CAGI'S MEETING SPACES</vt:lpstr>
      <vt:lpstr>FIPOI AUDITORIUM &amp; OTHER SPACES</vt:lpstr>
      <vt:lpstr>CONTACT</vt:lpstr>
      <vt:lpstr>PRACTICAL GENEVA</vt:lpstr>
      <vt:lpstr>PRACTICAL GENEVA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 DE COMMUNICATION</dc:title>
  <dc:creator>Nguyen Thuy-An (CAGI)</dc:creator>
  <cp:lastModifiedBy>Carla Bosset</cp:lastModifiedBy>
  <cp:revision>290</cp:revision>
  <cp:lastPrinted>2023-04-04T08:05:49Z</cp:lastPrinted>
  <dcterms:modified xsi:type="dcterms:W3CDTF">2023-09-22T07:49:12Z</dcterms:modified>
</cp:coreProperties>
</file>