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61" r:id="rId4"/>
    <p:sldId id="262" r:id="rId5"/>
    <p:sldId id="263" r:id="rId6"/>
    <p:sldId id="280" r:id="rId7"/>
    <p:sldId id="281" r:id="rId8"/>
    <p:sldId id="284" r:id="rId9"/>
    <p:sldId id="283" r:id="rId10"/>
    <p:sldId id="278" r:id="rId1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1"/>
    <p:restoredTop sz="77653" autoAdjust="0"/>
  </p:normalViewPr>
  <p:slideViewPr>
    <p:cSldViewPr>
      <p:cViewPr varScale="1">
        <p:scale>
          <a:sx n="101" d="100"/>
          <a:sy n="101" d="100"/>
        </p:scale>
        <p:origin x="82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Ariadna </a:t>
          </a:r>
        </a:p>
        <a:p>
          <a:r>
            <a:rPr lang="en-US" sz="2400" dirty="0"/>
            <a:t>Canedo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-37106" custLinFactNeighborY="-1104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Sandrine BAUDAT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-53140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Carla BOSSET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D6A5F150-EDD0-46B5-896D-6DE5DF31D4F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Sophie CHARPIE</a:t>
          </a:r>
        </a:p>
      </dgm:t>
    </dgm:pt>
    <dgm:pt modelId="{5E819490-8190-4898-918A-1537A582EB9F}" type="parTrans" cxnId="{E3D9CBB2-C7DF-4FD4-AE72-5AFF86E25256}">
      <dgm:prSet/>
      <dgm:spPr/>
      <dgm:t>
        <a:bodyPr/>
        <a:lstStyle/>
        <a:p>
          <a:endParaRPr lang="en-US"/>
        </a:p>
      </dgm:t>
    </dgm:pt>
    <dgm:pt modelId="{3129276C-9220-4DD9-95C0-DA5AEF225795}" type="sibTrans" cxnId="{E3D9CBB2-C7DF-4FD4-AE72-5AFF86E25256}">
      <dgm:prSet/>
      <dgm:spPr/>
      <dgm:t>
        <a:bodyPr/>
        <a:lstStyle/>
        <a:p>
          <a:endParaRPr lang="en-US"/>
        </a:p>
      </dgm:t>
    </dgm:pt>
    <dgm:pt modelId="{C3503EB6-9BB2-4736-9672-437E23DEF2B0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Pascale PESSY</a:t>
          </a:r>
        </a:p>
      </dgm:t>
    </dgm:pt>
    <dgm:pt modelId="{9E898AB9-2520-4FDB-927F-A3D0065A7418}" type="parTrans" cxnId="{6E812D24-8015-4D95-94A3-E025631CAE4D}">
      <dgm:prSet/>
      <dgm:spPr/>
      <dgm:t>
        <a:bodyPr/>
        <a:lstStyle/>
        <a:p>
          <a:endParaRPr lang="en-US"/>
        </a:p>
      </dgm:t>
    </dgm:pt>
    <dgm:pt modelId="{6A360398-57F0-4FAC-AA44-673C2F3CBB6C}" type="sibTrans" cxnId="{6E812D24-8015-4D95-94A3-E025631CAE4D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3" custScaleX="80018" custScaleY="49732" custLinFactNeighborX="47930" custLinFactNeighborY="2215">
        <dgm:presLayoutVars>
          <dgm:bulletEnabled val="1"/>
        </dgm:presLayoutVars>
      </dgm:prSet>
      <dgm:spPr/>
    </dgm:pt>
    <dgm:pt modelId="{81F568E2-3A33-44CA-A89F-9ECECE72A4DA}" type="pres">
      <dgm:prSet presAssocID="{4C27601A-574E-4C6A-8C88-A178B2BC36C0}" presName="space" presStyleCnt="0"/>
      <dgm:spPr/>
    </dgm:pt>
    <dgm:pt modelId="{7EF4305B-4978-482C-A2E1-184E2E510D34}" type="pres">
      <dgm:prSet presAssocID="{D6A5F150-EDD0-46B5-896D-6DE5DF31D4F8}" presName="Name5" presStyleLbl="vennNode1" presStyleIdx="1" presStyleCnt="3" custScaleX="80018" custScaleY="49732" custLinFactNeighborX="64571" custLinFactNeighborY="-917">
        <dgm:presLayoutVars>
          <dgm:bulletEnabled val="1"/>
        </dgm:presLayoutVars>
      </dgm:prSet>
      <dgm:spPr/>
    </dgm:pt>
    <dgm:pt modelId="{5336EB54-128F-445B-860B-3787B1C65148}" type="pres">
      <dgm:prSet presAssocID="{3129276C-9220-4DD9-95C0-DA5AEF225795}" presName="space" presStyleCnt="0"/>
      <dgm:spPr/>
    </dgm:pt>
    <dgm:pt modelId="{46EC3324-4477-4FB2-9646-0A927BE1F66B}" type="pres">
      <dgm:prSet presAssocID="{C3503EB6-9BB2-4736-9672-437E23DEF2B0}" presName="Name5" presStyleLbl="vennNode1" presStyleIdx="2" presStyleCnt="3" custScaleX="80018" custScaleY="49732" custLinFactNeighborX="91769" custLinFactNeighborY="-917">
        <dgm:presLayoutVars>
          <dgm:bulletEnabled val="1"/>
        </dgm:presLayoutVars>
      </dgm:prSet>
      <dgm:spPr/>
    </dgm:pt>
  </dgm:ptLst>
  <dgm:cxnLst>
    <dgm:cxn modelId="{6E812D24-8015-4D95-94A3-E025631CAE4D}" srcId="{6991C27E-1369-42D8-A6A2-40CC3E214422}" destId="{C3503EB6-9BB2-4736-9672-437E23DEF2B0}" srcOrd="2" destOrd="0" parTransId="{9E898AB9-2520-4FDB-927F-A3D0065A7418}" sibTransId="{6A360398-57F0-4FAC-AA44-673C2F3CBB6C}"/>
    <dgm:cxn modelId="{AF8D2539-7764-403E-BED5-532759C64F0B}" type="presOf" srcId="{C3503EB6-9BB2-4736-9672-437E23DEF2B0}" destId="{46EC3324-4477-4FB2-9646-0A927BE1F66B}" srcOrd="0" destOrd="0" presId="urn:microsoft.com/office/officeart/2005/8/layout/venn3"/>
    <dgm:cxn modelId="{E167298B-EAE1-4385-82E3-64E0033C2F50}" type="presOf" srcId="{D6A5F150-EDD0-46B5-896D-6DE5DF31D4F8}" destId="{7EF4305B-4978-482C-A2E1-184E2E510D34}" srcOrd="0" destOrd="0" presId="urn:microsoft.com/office/officeart/2005/8/layout/venn3"/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E3D9CBB2-C7DF-4FD4-AE72-5AFF86E25256}" srcId="{6991C27E-1369-42D8-A6A2-40CC3E214422}" destId="{D6A5F150-EDD0-46B5-896D-6DE5DF31D4F8}" srcOrd="1" destOrd="0" parTransId="{5E819490-8190-4898-918A-1537A582EB9F}" sibTransId="{3129276C-9220-4DD9-95C0-DA5AEF225795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  <dgm:cxn modelId="{39EBF54B-9505-4CB2-BA78-F723ECB98D44}" type="presParOf" srcId="{9BD602B8-3652-4834-B4F1-786E4B1DCD0F}" destId="{81F568E2-3A33-44CA-A89F-9ECECE72A4DA}" srcOrd="1" destOrd="0" presId="urn:microsoft.com/office/officeart/2005/8/layout/venn3"/>
    <dgm:cxn modelId="{194FDBD1-C672-4499-BC86-D52A0B546A21}" type="presParOf" srcId="{9BD602B8-3652-4834-B4F1-786E4B1DCD0F}" destId="{7EF4305B-4978-482C-A2E1-184E2E510D34}" srcOrd="2" destOrd="0" presId="urn:microsoft.com/office/officeart/2005/8/layout/venn3"/>
    <dgm:cxn modelId="{80A17851-8F0B-4ADA-B60E-BEC03887FDA6}" type="presParOf" srcId="{9BD602B8-3652-4834-B4F1-786E4B1DCD0F}" destId="{5336EB54-128F-445B-860B-3787B1C65148}" srcOrd="3" destOrd="0" presId="urn:microsoft.com/office/officeart/2005/8/layout/venn3"/>
    <dgm:cxn modelId="{26F78037-BFA0-4169-A078-EB66648F154D}" type="presParOf" srcId="{9BD602B8-3652-4834-B4F1-786E4B1DCD0F}" destId="{46EC3324-4477-4FB2-9646-0A927BE1F66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24218" y="0"/>
          <a:ext cx="2794982" cy="1696805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Ariadna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Canedo</a:t>
          </a:r>
        </a:p>
      </dsp:txBody>
      <dsp:txXfrm>
        <a:off x="433534" y="248491"/>
        <a:ext cx="1976350" cy="11998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0" y="534"/>
          <a:ext cx="2794982" cy="1696805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Sandrine BAUDAT</a:t>
          </a:r>
        </a:p>
      </dsp:txBody>
      <dsp:txXfrm>
        <a:off x="409316" y="249025"/>
        <a:ext cx="1976350" cy="11998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1248350" y="1902"/>
          <a:ext cx="2728790" cy="1695971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Carla BOSSET</a:t>
          </a:r>
        </a:p>
      </dsp:txBody>
      <dsp:txXfrm>
        <a:off x="1647972" y="250271"/>
        <a:ext cx="1929546" cy="1199233"/>
      </dsp:txXfrm>
    </dsp:sp>
    <dsp:sp modelId="{7EF4305B-4978-482C-A2E1-184E2E510D34}">
      <dsp:nvSpPr>
        <dsp:cNvPr id="0" name=""/>
        <dsp:cNvSpPr/>
      </dsp:nvSpPr>
      <dsp:spPr>
        <a:xfrm>
          <a:off x="3408595" y="0"/>
          <a:ext cx="2728790" cy="1695971"/>
        </a:xfrm>
        <a:prstGeom prst="ellipse">
          <a:avLst/>
        </a:prstGeom>
        <a:solidFill>
          <a:schemeClr val="accent2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Sophie CHARPIE</a:t>
          </a:r>
        </a:p>
      </dsp:txBody>
      <dsp:txXfrm>
        <a:off x="3808217" y="248369"/>
        <a:ext cx="1929546" cy="1199233"/>
      </dsp:txXfrm>
    </dsp:sp>
    <dsp:sp modelId="{46EC3324-4477-4FB2-9646-0A927BE1F66B}">
      <dsp:nvSpPr>
        <dsp:cNvPr id="0" name=""/>
        <dsp:cNvSpPr/>
      </dsp:nvSpPr>
      <dsp:spPr>
        <a:xfrm>
          <a:off x="5640844" y="0"/>
          <a:ext cx="2728790" cy="1695971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Pascale PESSY</a:t>
          </a:r>
        </a:p>
      </dsp:txBody>
      <dsp:txXfrm>
        <a:off x="6040466" y="248369"/>
        <a:ext cx="1929546" cy="1199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0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99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76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5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1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56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72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0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9/25/2023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9/25/2023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9/25/2023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D9E92BF-7B93-5340-BB59-9CEED31712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9/25/2023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9/25/2023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3969A7-5857-5343-85EE-EF14D9A399F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9874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9/25/2023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ational-relations.web.cern.ch/stakeholder-relations/Participation-CER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Spouse Welcome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endParaRPr lang="en-US" sz="1800" dirty="0"/>
          </a:p>
          <a:p>
            <a:pPr algn="l">
              <a:defRPr/>
            </a:pPr>
            <a:r>
              <a:rPr lang="en-US" sz="1800" dirty="0"/>
              <a:t>March 2023</a:t>
            </a:r>
            <a:endParaRPr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4077072"/>
            <a:ext cx="292587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9736" y="908720"/>
            <a:ext cx="4680000" cy="45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CH" dirty="0"/>
              <a:t>Agenda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E2219B-7FE6-DEA3-D3B1-9DEA1252B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2137" y="1147762"/>
            <a:ext cx="8467725" cy="45624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60000"/>
            <a:ext cx="11376025" cy="1065742"/>
          </a:xfrm>
        </p:spPr>
        <p:txBody>
          <a:bodyPr/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77183" y="6021288"/>
            <a:ext cx="4370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Source: </a:t>
            </a:r>
            <a:r>
              <a:rPr lang="fr-FR" sz="800" dirty="0">
                <a:hlinkClick r:id="rId3"/>
              </a:rPr>
              <a:t>https://international-relations.web.cern.ch/stakeholder-relations/Participation-CERN</a:t>
            </a:r>
            <a:r>
              <a:rPr lang="fr-FR" sz="800" dirty="0"/>
              <a:t> </a:t>
            </a:r>
            <a:endParaRPr lang="en-GB" sz="800" dirty="0"/>
          </a:p>
        </p:txBody>
      </p:sp>
      <p:pic>
        <p:nvPicPr>
          <p:cNvPr id="1026" name="Picture 2" descr="Count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052986"/>
            <a:ext cx="9000000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The Installation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7268" y="1408301"/>
            <a:ext cx="10471260" cy="32031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Removals</a:t>
            </a:r>
            <a:endParaRPr lang="fr-FR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Tax</a:t>
            </a:r>
            <a:r>
              <a:rPr lang="fr-FR" sz="2400" dirty="0"/>
              <a:t>-free importation of </a:t>
            </a:r>
            <a:r>
              <a:rPr lang="fr-FR" sz="2400" dirty="0" err="1"/>
              <a:t>household</a:t>
            </a:r>
            <a:r>
              <a:rPr lang="fr-FR" sz="2400" dirty="0"/>
              <a:t> </a:t>
            </a:r>
            <a:r>
              <a:rPr lang="fr-FR" sz="2400" dirty="0" err="1"/>
              <a:t>goods</a:t>
            </a:r>
            <a:r>
              <a:rPr lang="fr-FR" sz="2400" dirty="0"/>
              <a:t> and </a:t>
            </a:r>
            <a:r>
              <a:rPr lang="fr-FR" sz="2400" dirty="0" err="1"/>
              <a:t>vehicles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Relocation services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Diplomatic</a:t>
            </a:r>
            <a:r>
              <a:rPr lang="fr-FR" sz="2400" dirty="0"/>
              <a:t> </a:t>
            </a:r>
            <a:r>
              <a:rPr lang="fr-FR" sz="2400" dirty="0" err="1"/>
              <a:t>privileges</a:t>
            </a:r>
            <a:endParaRPr lang="fr-FR" sz="2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99506423"/>
              </p:ext>
            </p:extLst>
          </p:nvPr>
        </p:nvGraphicFramePr>
        <p:xfrm>
          <a:off x="671183" y="4323414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00" y="360000"/>
            <a:ext cx="6626692" cy="853389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07989" y="1482470"/>
            <a:ext cx="8229600" cy="4610826"/>
          </a:xfrm>
        </p:spPr>
        <p:txBody>
          <a:bodyPr>
            <a:normAutofit/>
          </a:bodyPr>
          <a:lstStyle/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 err="1"/>
              <a:t>Statutory</a:t>
            </a:r>
            <a:r>
              <a:rPr lang="fr-FR" sz="2400" b="1" dirty="0"/>
              <a:t> body for Staff </a:t>
            </a:r>
            <a:r>
              <a:rPr lang="fr-FR" sz="2400" b="1" dirty="0" err="1"/>
              <a:t>representation</a:t>
            </a:r>
            <a:r>
              <a:rPr lang="fr-FR" sz="2400" dirty="0"/>
              <a:t> </a:t>
            </a: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r>
              <a:rPr lang="fr-FR" dirty="0"/>
              <a:t>Staff Association Secretariat: Fiona BRENUGAT and Staff </a:t>
            </a:r>
            <a:r>
              <a:rPr lang="fr-FR" dirty="0" err="1"/>
              <a:t>delegate</a:t>
            </a:r>
            <a:r>
              <a:rPr lang="fr-FR" dirty="0"/>
              <a:t>: Corinne VETELE</a:t>
            </a:r>
          </a:p>
          <a:p>
            <a:pPr marL="269875" lvl="1" indent="0">
              <a:buNone/>
            </a:pPr>
            <a:endParaRPr lang="fr-FR" sz="1800" dirty="0"/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CERN Clubs</a:t>
            </a:r>
            <a:endParaRPr lang="fr-FR" sz="2400" dirty="0"/>
          </a:p>
          <a:p>
            <a:pPr marL="269875" indent="0">
              <a:spcBef>
                <a:spcPts val="24"/>
              </a:spcBef>
              <a:buNone/>
            </a:pPr>
            <a:r>
              <a:rPr lang="fr-FR" sz="1800" b="0" dirty="0"/>
              <a:t>Head CERN Alumni Relations: Rachel BRAY</a:t>
            </a:r>
          </a:p>
          <a:p>
            <a:pPr marL="269875" indent="0">
              <a:spcBef>
                <a:spcPts val="24"/>
              </a:spcBef>
              <a:buNone/>
            </a:pPr>
            <a:endParaRPr lang="fr-FR" sz="1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Crèche and </a:t>
            </a:r>
            <a:r>
              <a:rPr lang="fr-FR" sz="2400" b="1" dirty="0" err="1"/>
              <a:t>school</a:t>
            </a:r>
            <a:r>
              <a:rPr lang="fr-FR" sz="2400" b="1" dirty="0"/>
              <a:t> « Le Jardin des Particules »</a:t>
            </a:r>
            <a:r>
              <a:rPr lang="fr-FR" sz="2400" dirty="0"/>
              <a:t> </a:t>
            </a:r>
          </a:p>
          <a:p>
            <a:pPr marL="269875" lvl="1" indent="0">
              <a:spcBef>
                <a:spcPts val="24"/>
              </a:spcBef>
              <a:buNone/>
            </a:pPr>
            <a:r>
              <a:rPr lang="fr-FR" sz="1800" dirty="0" err="1"/>
              <a:t>Headmistress</a:t>
            </a:r>
            <a:r>
              <a:rPr lang="fr-FR" sz="1800" dirty="0"/>
              <a:t>: </a:t>
            </a:r>
            <a:r>
              <a:rPr lang="en-GB" dirty="0"/>
              <a:t>Roberta CAVIGLIASSO</a:t>
            </a:r>
          </a:p>
          <a:p>
            <a:pPr marL="269875" lvl="1" indent="0">
              <a:spcBef>
                <a:spcPts val="24"/>
              </a:spcBef>
              <a:buNone/>
            </a:pP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endParaRPr lang="fr-FR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6440" y="4594372"/>
            <a:ext cx="1410824" cy="1426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7406" y="2379669"/>
            <a:ext cx="1316771" cy="140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82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9376" y="1449991"/>
            <a:ext cx="8229600" cy="3203145"/>
          </a:xfrm>
        </p:spPr>
        <p:txBody>
          <a:bodyPr>
            <a:normAutofit/>
          </a:bodyPr>
          <a:lstStyle/>
          <a:p>
            <a:r>
              <a:rPr lang="fr-FR" sz="2400" dirty="0" err="1"/>
              <a:t>Own</a:t>
            </a:r>
            <a:r>
              <a:rPr lang="fr-FR" sz="2400" dirty="0"/>
              <a:t> </a:t>
            </a:r>
            <a:r>
              <a:rPr lang="fr-FR" sz="2400" dirty="0" err="1"/>
              <a:t>mutual</a:t>
            </a:r>
            <a:r>
              <a:rPr lang="fr-FR" sz="2400" dirty="0"/>
              <a:t> </a:t>
            </a:r>
            <a:r>
              <a:rPr lang="fr-FR" sz="2400" dirty="0" err="1"/>
              <a:t>health</a:t>
            </a:r>
            <a:r>
              <a:rPr lang="fr-FR" sz="2400" dirty="0"/>
              <a:t> </a:t>
            </a:r>
            <a:r>
              <a:rPr lang="fr-FR" sz="2400" dirty="0" err="1"/>
              <a:t>insurance</a:t>
            </a:r>
            <a:r>
              <a:rPr lang="fr-FR" sz="2400" dirty="0"/>
              <a:t> – CHIS</a:t>
            </a:r>
          </a:p>
          <a:p>
            <a:r>
              <a:rPr lang="fr-FR" sz="2400" dirty="0" err="1"/>
              <a:t>Compulsory</a:t>
            </a:r>
            <a:r>
              <a:rPr lang="fr-FR" sz="2400" dirty="0"/>
              <a:t> for </a:t>
            </a:r>
            <a:r>
              <a:rPr lang="en-GB" sz="2400" dirty="0"/>
              <a:t>MPEs, students and for their families</a:t>
            </a:r>
            <a:endParaRPr lang="fr-FR" sz="2400" dirty="0"/>
          </a:p>
          <a:p>
            <a:r>
              <a:rPr lang="fr-FR" sz="2400" dirty="0" err="1"/>
              <a:t>Administrated</a:t>
            </a:r>
            <a:r>
              <a:rPr lang="fr-FR" sz="2400" dirty="0"/>
              <a:t> by UNIQA</a:t>
            </a:r>
            <a:endParaRPr lang="en-GB" sz="2400" dirty="0"/>
          </a:p>
          <a:p>
            <a:endParaRPr lang="en-GB" sz="18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662598721"/>
              </p:ext>
            </p:extLst>
          </p:nvPr>
        </p:nvGraphicFramePr>
        <p:xfrm>
          <a:off x="420584" y="4293096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" y="360000"/>
            <a:ext cx="5651412" cy="86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7992926" y="1775346"/>
            <a:ext cx="441506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939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fr-FR" dirty="0"/>
              <a:t>The Social Affairs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07988" y="1340768"/>
            <a:ext cx="10535344" cy="3203145"/>
          </a:xfrm>
        </p:spPr>
        <p:txBody>
          <a:bodyPr/>
          <a:lstStyle/>
          <a:p>
            <a:pPr fontAlgn="t"/>
            <a:r>
              <a:rPr lang="fr-FR" sz="2400" dirty="0"/>
              <a:t>Drop-in service </a:t>
            </a:r>
          </a:p>
          <a:p>
            <a:pPr fontAlgn="t"/>
            <a:r>
              <a:rPr lang="fr-FR" sz="2400" dirty="0"/>
              <a:t>For members of CERN personnel and </a:t>
            </a:r>
            <a:r>
              <a:rPr lang="fr-FR" sz="2400" dirty="0" err="1"/>
              <a:t>their</a:t>
            </a:r>
            <a:r>
              <a:rPr lang="fr-FR" sz="2400" dirty="0"/>
              <a:t> </a:t>
            </a:r>
            <a:r>
              <a:rPr lang="fr-FR" sz="2400" dirty="0" err="1"/>
              <a:t>families</a:t>
            </a:r>
            <a:endParaRPr lang="fr-FR" sz="2400" dirty="0"/>
          </a:p>
          <a:p>
            <a:pPr fontAlgn="t"/>
            <a:r>
              <a:rPr lang="fr-FR" sz="2400" dirty="0"/>
              <a:t>Large </a:t>
            </a:r>
            <a:r>
              <a:rPr lang="fr-FR" sz="2400" dirty="0" err="1"/>
              <a:t>variety</a:t>
            </a:r>
            <a:r>
              <a:rPr lang="fr-FR" sz="2400" dirty="0"/>
              <a:t> of issues: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Support in </a:t>
            </a:r>
            <a:r>
              <a:rPr lang="fr-FR" sz="2400" dirty="0" err="1"/>
              <a:t>finding</a:t>
            </a:r>
            <a:r>
              <a:rPr lang="fr-FR" sz="2400" dirty="0"/>
              <a:t> a </a:t>
            </a:r>
            <a:r>
              <a:rPr lang="fr-FR" sz="2400" dirty="0" err="1"/>
              <a:t>childcare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/ France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Help </a:t>
            </a:r>
            <a:r>
              <a:rPr lang="fr-FR" sz="2400" dirty="0" err="1"/>
              <a:t>with</a:t>
            </a:r>
            <a:r>
              <a:rPr lang="fr-FR" sz="2400" dirty="0"/>
              <a:t> taxations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Questions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have in </a:t>
            </a:r>
            <a:r>
              <a:rPr lang="fr-FR" sz="2400" dirty="0" err="1"/>
              <a:t>your</a:t>
            </a:r>
            <a:r>
              <a:rPr lang="fr-FR" sz="2400" dirty="0"/>
              <a:t> </a:t>
            </a:r>
            <a:r>
              <a:rPr lang="fr-FR" sz="2400" dirty="0" err="1"/>
              <a:t>daily</a:t>
            </a:r>
            <a:r>
              <a:rPr lang="fr-FR" sz="2400" dirty="0"/>
              <a:t> life…</a:t>
            </a:r>
          </a:p>
          <a:p>
            <a:endParaRPr lang="en-GB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2514467936"/>
              </p:ext>
            </p:extLst>
          </p:nvPr>
        </p:nvGraphicFramePr>
        <p:xfrm>
          <a:off x="1103231" y="4467430"/>
          <a:ext cx="8665177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3283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06800" y="360000"/>
            <a:ext cx="8226854" cy="705332"/>
          </a:xfrm>
        </p:spPr>
        <p:txBody>
          <a:bodyPr>
            <a:normAutofit/>
          </a:bodyPr>
          <a:lstStyle/>
          <a:p>
            <a:r>
              <a:rPr lang="fr-CH" sz="4000" b="1" dirty="0" err="1"/>
              <a:t>External</a:t>
            </a:r>
            <a:r>
              <a:rPr lang="fr-CH" sz="4000" b="1" dirty="0"/>
              <a:t> networks</a:t>
            </a:r>
            <a:endParaRPr lang="en-GB" sz="4000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567608" y="4869160"/>
            <a:ext cx="7272808" cy="1384994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CAGI </a:t>
            </a:r>
            <a:b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International Geneva Welcome Centre</a:t>
            </a:r>
          </a:p>
          <a:p>
            <a:pPr algn="ctr">
              <a:spcBef>
                <a:spcPts val="0"/>
              </a:spcBef>
            </a:pP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Gregory BOZZETTI– Head of the Welcome Service and Human Resources</a:t>
            </a:r>
            <a:endParaRPr lang="fr-FR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spcBef>
                <a:spcPts val="0"/>
              </a:spcBef>
            </a:pPr>
            <a:r>
              <a:rPr lang="fr-FR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André SALEM </a:t>
            </a: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–</a:t>
            </a:r>
            <a:r>
              <a:rPr lang="fr-FR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Coordinator</a:t>
            </a:r>
            <a:r>
              <a:rPr lang="fr-CH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of Cultural Kiosk &amp;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Delegates</a:t>
            </a:r>
            <a:r>
              <a:rPr lang="fr-CH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Information Desk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939168" y="1155750"/>
            <a:ext cx="632737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GTE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Groupement Transfrontalier Européen</a:t>
            </a:r>
          </a:p>
          <a:p>
            <a:pPr algn="ctr"/>
            <a:r>
              <a:rPr lang="fr-FR" b="1" dirty="0">
                <a:latin typeface="+mj-lt"/>
                <a:ea typeface="+mj-ea"/>
                <a:cs typeface="+mj-cs"/>
              </a:rPr>
              <a:t> </a:t>
            </a:r>
            <a:r>
              <a:rPr lang="fr-FR" dirty="0">
                <a:solidFill>
                  <a:schemeClr val="tx2"/>
                </a:solidFill>
              </a:rPr>
              <a:t>Isabelle HANINE – Welcome Service </a:t>
            </a:r>
            <a:r>
              <a:rPr lang="fr-FR" dirty="0" err="1">
                <a:solidFill>
                  <a:schemeClr val="tx2"/>
                </a:solidFill>
              </a:rPr>
              <a:t>Advisor</a:t>
            </a:r>
            <a:r>
              <a:rPr lang="fr-FR" sz="1100" b="1" dirty="0">
                <a:solidFill>
                  <a:srgbClr val="FF0000"/>
                </a:solidFill>
              </a:rPr>
              <a:t> </a:t>
            </a:r>
            <a:endParaRPr lang="fr-FR" b="1" dirty="0">
              <a:solidFill>
                <a:srgbClr val="FF0000"/>
              </a:solidFill>
            </a:endParaRPr>
          </a:p>
          <a:p>
            <a:pPr algn="ctr"/>
            <a:r>
              <a:rPr lang="fr-FR" dirty="0">
                <a:solidFill>
                  <a:schemeClr val="tx2"/>
                </a:solidFill>
              </a:rPr>
              <a:t>Laurence MARCOVECCHIO – </a:t>
            </a:r>
            <a:r>
              <a:rPr lang="fr-FR" dirty="0" err="1">
                <a:solidFill>
                  <a:schemeClr val="tx2"/>
                </a:solidFill>
              </a:rPr>
              <a:t>Employment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>
                <a:solidFill>
                  <a:schemeClr val="tx2"/>
                </a:solidFill>
              </a:rPr>
              <a:t>Service Advisor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3" y="3540719"/>
            <a:ext cx="1800000" cy="54782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647729" y="3140968"/>
            <a:ext cx="514435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IDCN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International Dual </a:t>
            </a:r>
            <a:r>
              <a:rPr lang="fr-FR" sz="2400" b="1" dirty="0" err="1">
                <a:solidFill>
                  <a:schemeClr val="tx2"/>
                </a:solidFill>
              </a:rPr>
              <a:t>Career</a:t>
            </a:r>
            <a:r>
              <a:rPr lang="fr-FR" sz="2400" b="1" dirty="0">
                <a:solidFill>
                  <a:schemeClr val="tx2"/>
                </a:solidFill>
              </a:rPr>
              <a:t> Network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Pragya BHATNAGAR </a:t>
            </a:r>
            <a:r>
              <a:rPr lang="fr-FR" dirty="0">
                <a:solidFill>
                  <a:schemeClr val="tx2"/>
                </a:solidFill>
              </a:rPr>
              <a:t>– Partner President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32" y="5224487"/>
            <a:ext cx="1800000" cy="591430"/>
          </a:xfrm>
          <a:prstGeom prst="rect">
            <a:avLst/>
          </a:prstGeom>
        </p:spPr>
      </p:pic>
      <p:pic>
        <p:nvPicPr>
          <p:cNvPr id="1026" name="Picture 2" descr="Groupement Transfrontalier Europé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2" y="1663080"/>
            <a:ext cx="17811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90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Social Affairs" id="{37ED87CA-1461-E949-961B-45913253BC68}" vid="{099B5F3D-B267-9A45-B03A-9FFEC326B9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HR_Social Affairs</Template>
  <TotalTime>5830</TotalTime>
  <Words>219</Words>
  <Application>Microsoft Office PowerPoint</Application>
  <DocSecurity>0</DocSecurity>
  <PresentationFormat>Widescreen</PresentationFormat>
  <Paragraphs>63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Spouse Welcome</vt:lpstr>
      <vt:lpstr>PowerPoint Presentation</vt:lpstr>
      <vt:lpstr>Agenda</vt:lpstr>
      <vt:lpstr>Introduction</vt:lpstr>
      <vt:lpstr>The Installation Service</vt:lpstr>
      <vt:lpstr>PowerPoint Presentation</vt:lpstr>
      <vt:lpstr>PowerPoint Presentation</vt:lpstr>
      <vt:lpstr>The Social Affairs Service</vt:lpstr>
      <vt:lpstr>External networks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Pascale Pessy</dc:creator>
  <cp:keywords/>
  <dc:description/>
  <cp:lastModifiedBy>Carla</cp:lastModifiedBy>
  <cp:revision>203</cp:revision>
  <cp:lastPrinted>2023-09-21T15:02:36Z</cp:lastPrinted>
  <dcterms:created xsi:type="dcterms:W3CDTF">2021-01-15T07:35:55Z</dcterms:created>
  <dcterms:modified xsi:type="dcterms:W3CDTF">2023-09-25T12:35:21Z</dcterms:modified>
  <cp:category/>
  <dc:identifier/>
  <cp:contentStatus/>
  <dc:language/>
  <cp:version/>
</cp:coreProperties>
</file>