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8" r:id="rId2"/>
    <p:sldId id="311" r:id="rId3"/>
    <p:sldId id="313" r:id="rId4"/>
    <p:sldId id="314" r:id="rId5"/>
    <p:sldId id="312" r:id="rId6"/>
    <p:sldId id="310" r:id="rId7"/>
    <p:sldId id="315" r:id="rId8"/>
    <p:sldId id="316" r:id="rId9"/>
    <p:sldId id="318" r:id="rId10"/>
    <p:sldId id="317" r:id="rId11"/>
    <p:sldId id="319" r:id="rId12"/>
    <p:sldId id="320" r:id="rId13"/>
    <p:sldId id="321" r:id="rId14"/>
    <p:sldId id="322" r:id="rId15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70BC1F"/>
    <a:srgbClr val="5F5F5F"/>
    <a:srgbClr val="FFDF9F"/>
    <a:srgbClr val="FEECA0"/>
    <a:srgbClr val="33CC33"/>
    <a:srgbClr val="8ABBD0"/>
    <a:srgbClr val="4F5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1891" autoAdjust="0"/>
    <p:restoredTop sz="93617" autoAdjust="0"/>
  </p:normalViewPr>
  <p:slideViewPr>
    <p:cSldViewPr>
      <p:cViewPr varScale="1">
        <p:scale>
          <a:sx n="75" d="100"/>
          <a:sy n="75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448" y="-84"/>
      </p:cViewPr>
      <p:guideLst>
        <p:guide orient="horz" pos="3119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C3F96CE1-B8D3-43DA-9596-4B5AE00307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03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537F9ACB-119A-4A69-AB9F-2936AA3E7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218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5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742267" cy="1470025"/>
          </a:xfrm>
        </p:spPr>
        <p:txBody>
          <a:bodyPr/>
          <a:lstStyle>
            <a:lvl1pPr>
              <a:defRPr sz="5400" b="1">
                <a:solidFill>
                  <a:srgbClr val="8ABBD0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2976" y="3143248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8" name="Rectangle 1094"/>
          <p:cNvSpPr>
            <a:spLocks noGrp="1" noChangeArrowheads="1"/>
          </p:cNvSpPr>
          <p:nvPr>
            <p:ph type="ftr" sz="quarter" idx="10"/>
          </p:nvPr>
        </p:nvSpPr>
        <p:spPr>
          <a:xfrm>
            <a:off x="1187450" y="6526213"/>
            <a:ext cx="52197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9" name="Rectangle 109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10" name="Rectangle 109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49A2-F2D6-48D5-8AB5-2A1B2A7DBB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6888" y="714356"/>
            <a:ext cx="1946275" cy="5434032"/>
          </a:xfrm>
        </p:spPr>
        <p:txBody>
          <a:bodyPr vert="eaVert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4888" y="714356"/>
            <a:ext cx="5689600" cy="543403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73AB-A894-40DF-A041-D96A9E37C3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0005" y="785794"/>
            <a:ext cx="7788275" cy="5434013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5880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588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1DA95-5D4D-4883-B6A8-EEE71F970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 userDrawn="1"/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Cliquez pour modifier le style du titre</a:t>
            </a:r>
            <a:endParaRPr kumimoji="0" lang="fr-FR" sz="36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4888" y="714375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5225" y="714375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45B6-C0A9-46AD-8342-8368EEDD27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DCDC-563A-4FCD-BD3C-06AA93382E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2809-C308-4B40-B801-D6E583FC21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0745" y="493678"/>
            <a:ext cx="3008313" cy="10064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00496" y="714356"/>
            <a:ext cx="4686304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28662" y="150017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CEE8-381E-496F-81EE-5F7A171218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2976" y="4800600"/>
            <a:ext cx="742955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8599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2976" y="5367338"/>
            <a:ext cx="742955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66B30-DAC5-432C-8D1B-8EED9C686A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17E4-0507-4825-A9F5-15B664FB3F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39" descr="barr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40" descr="barre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2053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26213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26213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40922441-AA2E-4F3A-BE1E-D8EE28F6B2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057" name="Picture 1063" descr="Sigle-Irfu_v_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2500306"/>
            <a:ext cx="863094" cy="151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Cer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143380"/>
            <a:ext cx="857224" cy="85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16" cstate="print"/>
          <a:srcRect t="17497" b="17497"/>
          <a:stretch>
            <a:fillRect/>
          </a:stretch>
        </p:blipFill>
        <p:spPr bwMode="auto">
          <a:xfrm>
            <a:off x="0" y="1643063"/>
            <a:ext cx="979488" cy="4143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 smtClean="0"/>
              <a:t>EuCARD</a:t>
            </a:r>
            <a:r>
              <a:rPr lang="fr-FR" dirty="0" smtClean="0"/>
              <a:t> HFM</a:t>
            </a:r>
            <a:br>
              <a:rPr lang="fr-FR" dirty="0" smtClean="0"/>
            </a:br>
            <a:r>
              <a:rPr lang="fr-FR" dirty="0" smtClean="0">
                <a:solidFill>
                  <a:srgbClr val="FFDF9F"/>
                </a:solidFill>
              </a:rPr>
              <a:t>CERN meeting</a:t>
            </a:r>
            <a:br>
              <a:rPr lang="fr-FR" dirty="0" smtClean="0">
                <a:solidFill>
                  <a:srgbClr val="FFDF9F"/>
                </a:solidFill>
              </a:rPr>
            </a:br>
            <a:r>
              <a:rPr lang="fr-FR" dirty="0" smtClean="0">
                <a:solidFill>
                  <a:srgbClr val="FFDF9F"/>
                </a:solidFill>
              </a:rPr>
              <a:t>22/03/2011</a:t>
            </a:r>
            <a:endParaRPr lang="fr-FR" dirty="0" smtClean="0">
              <a:solidFill>
                <a:srgbClr val="FFDF9F"/>
              </a:solidFill>
            </a:endParaRP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2976" y="3143248"/>
            <a:ext cx="8001024" cy="1752600"/>
          </a:xfrm>
        </p:spPr>
        <p:txBody>
          <a:bodyPr/>
          <a:lstStyle/>
          <a:p>
            <a:pPr marL="0" indent="190500"/>
            <a:endParaRPr lang="fr-FR" dirty="0" smtClean="0"/>
          </a:p>
          <a:p>
            <a:pPr marL="0" indent="190500"/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 smtClean="0"/>
          </a:p>
          <a:p>
            <a:pPr marL="0" indent="190500" algn="l"/>
            <a:r>
              <a:rPr lang="en-GB" u="sng" dirty="0"/>
              <a:t>Report on the ESAC dipole review</a:t>
            </a:r>
            <a:endParaRPr lang="fr-FR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0500" indent="0">
              <a:buNone/>
            </a:pPr>
            <a:r>
              <a:rPr lang="en-US" b="1" dirty="0" smtClean="0"/>
              <a:t>Is </a:t>
            </a:r>
            <a:r>
              <a:rPr lang="en-US" b="1" dirty="0"/>
              <a:t>the quench protection for the dipole sufficient? </a:t>
            </a:r>
            <a:endParaRPr lang="en-US" b="1" dirty="0" smtClean="0"/>
          </a:p>
          <a:p>
            <a:pPr marL="19050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accent2"/>
                </a:solidFill>
              </a:rPr>
              <a:t>Decrease propagation speed (axial) and use no transverse propagation</a:t>
            </a:r>
            <a:r>
              <a:rPr lang="en-US" dirty="0" smtClean="0"/>
              <a:t> to be more conservative.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accent2"/>
                </a:solidFill>
              </a:rPr>
              <a:t>Study the case where the quench is starting from </a:t>
            </a:r>
            <a:r>
              <a:rPr lang="en-US" dirty="0">
                <a:solidFill>
                  <a:schemeClr val="accent2"/>
                </a:solidFill>
              </a:rPr>
              <a:t>low field region when the magnet is carrying its nominal operating </a:t>
            </a:r>
            <a:r>
              <a:rPr lang="en-US" dirty="0" smtClean="0">
                <a:solidFill>
                  <a:schemeClr val="accent2"/>
                </a:solidFill>
              </a:rPr>
              <a:t>current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accent2"/>
                </a:solidFill>
              </a:rPr>
              <a:t>Consider protection where each coil is shunted by a resistor</a:t>
            </a:r>
            <a:r>
              <a:rPr lang="en-US" dirty="0" smtClean="0"/>
              <a:t>. (but non-uniform induced current </a:t>
            </a:r>
            <a:r>
              <a:rPr lang="en-US" dirty="0" smtClean="0">
                <a:sym typeface="Wingdings" pitchFamily="2" charset="2"/>
              </a:rPr>
              <a:t> unbalanced forces)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2456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pPr marL="190500" indent="0">
              <a:buNone/>
            </a:pPr>
            <a:r>
              <a:rPr lang="en-US" b="1" dirty="0"/>
              <a:t>Is the dipole sufficiently protected from the insert in case of quench or failure? </a:t>
            </a:r>
            <a:endParaRPr lang="en-US" b="1" dirty="0" smtClean="0"/>
          </a:p>
          <a:p>
            <a:pPr marL="190500" indent="0">
              <a:buNone/>
            </a:pPr>
            <a:endParaRPr lang="en-US" dirty="0"/>
          </a:p>
          <a:p>
            <a:r>
              <a:rPr lang="en-US" dirty="0"/>
              <a:t>This analysis was not presented and should be done at a future time</a:t>
            </a:r>
            <a:r>
              <a:rPr lang="en-US" i="1" dirty="0"/>
              <a:t>.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9926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0500" indent="0">
              <a:buNone/>
            </a:pPr>
            <a:r>
              <a:rPr lang="en-US" b="1" dirty="0" smtClean="0"/>
              <a:t>Is </a:t>
            </a:r>
            <a:r>
              <a:rPr lang="en-US" b="1" dirty="0"/>
              <a:t>the schedule credible? </a:t>
            </a:r>
            <a:r>
              <a:rPr lang="en-US" b="1" dirty="0" smtClean="0"/>
              <a:t>(1/2)</a:t>
            </a:r>
            <a:endParaRPr lang="en-US" dirty="0"/>
          </a:p>
          <a:p>
            <a:r>
              <a:rPr lang="en-US" dirty="0"/>
              <a:t>The overall schedule is very aggressive and success oriented. </a:t>
            </a:r>
            <a:endParaRPr lang="en-US" dirty="0" smtClean="0"/>
          </a:p>
          <a:p>
            <a:r>
              <a:rPr lang="en-US" dirty="0" smtClean="0"/>
              <a:t>Need of a resource loaded planning (The committee had </a:t>
            </a:r>
            <a:r>
              <a:rPr lang="en-US" dirty="0"/>
              <a:t>the impression that more resources are </a:t>
            </a:r>
            <a:r>
              <a:rPr lang="en-US" dirty="0" smtClean="0"/>
              <a:t>needed) </a:t>
            </a:r>
            <a:endParaRPr lang="en-US" dirty="0"/>
          </a:p>
          <a:p>
            <a:r>
              <a:rPr lang="en-US" dirty="0"/>
              <a:t>additional steps (dummy coils, …) </a:t>
            </a:r>
            <a:r>
              <a:rPr lang="en-US" dirty="0" smtClean="0"/>
              <a:t>may induce delays, but increase considerably the </a:t>
            </a:r>
            <a:r>
              <a:rPr lang="en-US" dirty="0"/>
              <a:t>probability of </a:t>
            </a:r>
            <a:r>
              <a:rPr lang="en-US" dirty="0" smtClean="0"/>
              <a:t>success</a:t>
            </a:r>
          </a:p>
          <a:p>
            <a:r>
              <a:rPr lang="en-US" dirty="0" smtClean="0"/>
              <a:t>It </a:t>
            </a:r>
            <a:r>
              <a:rPr lang="en-US" dirty="0"/>
              <a:t>may be prudent to start thinking ways to secure supports and additional funds for a possible extension of the project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Focus on FRESCA2 magnet: (skip time and resources consuming accelerator features)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252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785794"/>
            <a:ext cx="8244407" cy="5434013"/>
          </a:xfrm>
        </p:spPr>
        <p:txBody>
          <a:bodyPr/>
          <a:lstStyle/>
          <a:p>
            <a:pPr marL="190500" indent="0">
              <a:buNone/>
            </a:pPr>
            <a:r>
              <a:rPr lang="en-US" b="1" dirty="0" smtClean="0"/>
              <a:t>Is </a:t>
            </a:r>
            <a:r>
              <a:rPr lang="en-US" b="1" dirty="0"/>
              <a:t>the schedule credible? </a:t>
            </a:r>
            <a:r>
              <a:rPr lang="en-US" b="1" dirty="0" smtClean="0"/>
              <a:t>(2/2)</a:t>
            </a:r>
            <a:endParaRPr lang="en-US" dirty="0"/>
          </a:p>
          <a:p>
            <a:r>
              <a:rPr lang="en-US" dirty="0" smtClean="0"/>
              <a:t>Actions recommend to </a:t>
            </a:r>
            <a:r>
              <a:rPr lang="en-US" dirty="0"/>
              <a:t>make the schedule as credible as </a:t>
            </a:r>
            <a:r>
              <a:rPr lang="en-US" dirty="0" smtClean="0"/>
              <a:t>possible: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Implement </a:t>
            </a:r>
            <a:r>
              <a:rPr lang="en-US" dirty="0">
                <a:solidFill>
                  <a:schemeClr val="accent2"/>
                </a:solidFill>
              </a:rPr>
              <a:t>a resource-loaded </a:t>
            </a:r>
            <a:r>
              <a:rPr lang="en-US" dirty="0" smtClean="0">
                <a:solidFill>
                  <a:schemeClr val="accent2"/>
                </a:solidFill>
              </a:rPr>
              <a:t>schedule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Involve more manpower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Plan a </a:t>
            </a:r>
            <a:r>
              <a:rPr lang="en-US" dirty="0">
                <a:solidFill>
                  <a:schemeClr val="accent2"/>
                </a:solidFill>
              </a:rPr>
              <a:t>series of decision points and small readiness </a:t>
            </a:r>
            <a:r>
              <a:rPr lang="en-US" dirty="0" smtClean="0">
                <a:solidFill>
                  <a:schemeClr val="accent2"/>
                </a:solidFill>
              </a:rPr>
              <a:t>reviews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S</a:t>
            </a:r>
            <a:r>
              <a:rPr lang="en-US" dirty="0" smtClean="0">
                <a:solidFill>
                  <a:schemeClr val="accent2"/>
                </a:solidFill>
              </a:rPr>
              <a:t>peed </a:t>
            </a:r>
            <a:r>
              <a:rPr lang="en-US" dirty="0">
                <a:solidFill>
                  <a:schemeClr val="accent2"/>
                </a:solidFill>
              </a:rPr>
              <a:t>up the conductor </a:t>
            </a:r>
            <a:r>
              <a:rPr lang="en-US" dirty="0" smtClean="0">
                <a:solidFill>
                  <a:schemeClr val="accent2"/>
                </a:solidFill>
              </a:rPr>
              <a:t>procurement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Take </a:t>
            </a:r>
            <a:r>
              <a:rPr lang="en-US" dirty="0">
                <a:solidFill>
                  <a:schemeClr val="accent2"/>
                </a:solidFill>
              </a:rPr>
              <a:t>full advantage of the work presently underway at </a:t>
            </a:r>
            <a:r>
              <a:rPr lang="en-US" dirty="0" smtClean="0">
                <a:solidFill>
                  <a:schemeClr val="accent2"/>
                </a:solidFill>
              </a:rPr>
              <a:t>LBNL </a:t>
            </a:r>
            <a:r>
              <a:rPr lang="en-US" dirty="0" smtClean="0">
                <a:solidFill>
                  <a:schemeClr val="accent2"/>
                </a:solidFill>
                <a:sym typeface="Wingdings" pitchFamily="2" charset="2"/>
              </a:rPr>
              <a:t> visit</a:t>
            </a:r>
            <a:endParaRPr lang="en-US" dirty="0" smtClean="0">
              <a:solidFill>
                <a:schemeClr val="accent2"/>
              </a:solidFill>
            </a:endParaRPr>
          </a:p>
          <a:p>
            <a:pPr marL="190500" indent="0">
              <a:buNone/>
            </a:pP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480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mtClean="0"/>
              <a:t>Proposed reviews (Gijs) 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mtClean="0"/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1) End April 2011: conductor progress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2) July 2011:      SMC performance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3) July-Aug 2011:   Magnet structure and assembly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4) Oct-Novt 2011:Tooling design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5) Dec-2011: Coil manufacturing readiness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6) April 2012: First coil manufacturing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7) end 2012: coil manufacturing and quality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8)  mid 2013 ?:  Magnet assembly readiness review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mtClean="0"/>
              <a:t>9) End 2013 ?: First magnet test review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9067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Report on the ESAC dipole review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high field dipole </a:t>
            </a:r>
            <a:r>
              <a:rPr lang="en-US" dirty="0" smtClean="0"/>
              <a:t>design Review was hold </a:t>
            </a:r>
            <a:r>
              <a:rPr lang="en-US" dirty="0"/>
              <a:t>at CEA </a:t>
            </a:r>
            <a:r>
              <a:rPr lang="en-US" dirty="0" err="1"/>
              <a:t>Saclay</a:t>
            </a:r>
            <a:r>
              <a:rPr lang="en-US" dirty="0"/>
              <a:t>, on January 20-21, </a:t>
            </a:r>
            <a:r>
              <a:rPr lang="en-US" dirty="0" smtClean="0"/>
              <a:t>2011</a:t>
            </a:r>
          </a:p>
          <a:p>
            <a:endParaRPr lang="en-US" dirty="0" smtClean="0"/>
          </a:p>
          <a:p>
            <a:pPr marL="190500" indent="0">
              <a:buNone/>
            </a:pPr>
            <a:r>
              <a:rPr lang="en-US" dirty="0" smtClean="0"/>
              <a:t>Review </a:t>
            </a:r>
            <a:r>
              <a:rPr lang="en-US" dirty="0"/>
              <a:t>committee: </a:t>
            </a:r>
          </a:p>
          <a:p>
            <a:r>
              <a:rPr lang="en-US" dirty="0"/>
              <a:t>Giorgio </a:t>
            </a:r>
            <a:r>
              <a:rPr lang="en-US" dirty="0" err="1"/>
              <a:t>Ambrosio</a:t>
            </a:r>
            <a:r>
              <a:rPr lang="en-US" dirty="0"/>
              <a:t> (</a:t>
            </a:r>
            <a:r>
              <a:rPr lang="en-US" dirty="0" err="1"/>
              <a:t>Fermilab</a:t>
            </a:r>
            <a:r>
              <a:rPr lang="en-US" dirty="0"/>
              <a:t>) </a:t>
            </a:r>
          </a:p>
          <a:p>
            <a:r>
              <a:rPr lang="en-US" dirty="0" err="1"/>
              <a:t>Shlomo</a:t>
            </a:r>
            <a:r>
              <a:rPr lang="en-US" dirty="0"/>
              <a:t> </a:t>
            </a:r>
            <a:r>
              <a:rPr lang="en-US" dirty="0" err="1"/>
              <a:t>Caspi</a:t>
            </a:r>
            <a:r>
              <a:rPr lang="en-US" dirty="0"/>
              <a:t> (LBNL) </a:t>
            </a:r>
          </a:p>
          <a:p>
            <a:r>
              <a:rPr lang="en-US" dirty="0"/>
              <a:t>Pasquale </a:t>
            </a:r>
            <a:r>
              <a:rPr lang="en-US" dirty="0" err="1"/>
              <a:t>Fabbricatore</a:t>
            </a:r>
            <a:r>
              <a:rPr lang="en-US" dirty="0"/>
              <a:t> (INFN </a:t>
            </a:r>
            <a:r>
              <a:rPr lang="en-US" dirty="0" err="1"/>
              <a:t>Genova</a:t>
            </a:r>
            <a:r>
              <a:rPr lang="en-US" dirty="0"/>
              <a:t>) </a:t>
            </a:r>
          </a:p>
          <a:p>
            <a:r>
              <a:rPr lang="en-US" dirty="0" err="1"/>
              <a:t>Yukikazu</a:t>
            </a:r>
            <a:r>
              <a:rPr lang="en-US" dirty="0"/>
              <a:t> </a:t>
            </a:r>
            <a:r>
              <a:rPr lang="en-US" dirty="0" err="1"/>
              <a:t>Iwasa</a:t>
            </a:r>
            <a:r>
              <a:rPr lang="en-US" dirty="0"/>
              <a:t> (MIT) </a:t>
            </a:r>
          </a:p>
          <a:p>
            <a:r>
              <a:rPr lang="en-US" dirty="0" err="1"/>
              <a:t>Tatsushi</a:t>
            </a:r>
            <a:r>
              <a:rPr lang="en-US" dirty="0"/>
              <a:t> </a:t>
            </a:r>
            <a:r>
              <a:rPr lang="en-US" dirty="0" err="1"/>
              <a:t>Nakamoto</a:t>
            </a:r>
            <a:r>
              <a:rPr lang="en-US" dirty="0"/>
              <a:t> (KEK) </a:t>
            </a:r>
          </a:p>
          <a:p>
            <a:r>
              <a:rPr lang="en-US" dirty="0"/>
              <a:t>Lucio Rossi (CERN) </a:t>
            </a: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294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1" y="620688"/>
            <a:ext cx="8172399" cy="5688632"/>
          </a:xfrm>
        </p:spPr>
        <p:txBody>
          <a:bodyPr/>
          <a:lstStyle/>
          <a:p>
            <a:pPr marL="190500" indent="0">
              <a:buNone/>
            </a:pPr>
            <a:r>
              <a:rPr lang="fr-FR" dirty="0" smtClean="0"/>
              <a:t>12 </a:t>
            </a:r>
            <a:r>
              <a:rPr lang="fr-FR" dirty="0" err="1" smtClean="0"/>
              <a:t>Presentations</a:t>
            </a:r>
            <a:r>
              <a:rPr lang="fr-FR" dirty="0" smtClean="0"/>
              <a:t>:</a:t>
            </a:r>
          </a:p>
          <a:p>
            <a:pPr fontAlgn="ctr"/>
            <a:r>
              <a:rPr lang="fr-FR" dirty="0" smtClean="0"/>
              <a:t>The </a:t>
            </a:r>
            <a:r>
              <a:rPr lang="fr-FR" dirty="0" err="1" smtClean="0"/>
              <a:t>EuCARD</a:t>
            </a:r>
            <a:r>
              <a:rPr lang="fr-FR" dirty="0" smtClean="0"/>
              <a:t> </a:t>
            </a:r>
            <a:r>
              <a:rPr lang="fr-FR" dirty="0" err="1" smtClean="0"/>
              <a:t>context</a:t>
            </a:r>
            <a:r>
              <a:rPr lang="fr-FR" dirty="0" smtClean="0"/>
              <a:t> </a:t>
            </a:r>
            <a:r>
              <a:rPr lang="fr-FR" sz="1800" dirty="0" smtClean="0">
                <a:solidFill>
                  <a:schemeClr val="accent2"/>
                </a:solidFill>
              </a:rPr>
              <a:t>Gijs de Rijk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err="1" smtClean="0"/>
              <a:t>Dipole</a:t>
            </a:r>
            <a:r>
              <a:rPr lang="fr-FR" dirty="0" smtClean="0"/>
              <a:t> </a:t>
            </a:r>
            <a:r>
              <a:rPr lang="fr-FR" dirty="0" err="1" smtClean="0"/>
              <a:t>Overview</a:t>
            </a:r>
            <a:r>
              <a:rPr lang="fr-FR" dirty="0" smtClean="0"/>
              <a:t> </a:t>
            </a:r>
            <a:r>
              <a:rPr lang="fr-FR" sz="1800" dirty="0" smtClean="0">
                <a:solidFill>
                  <a:schemeClr val="accent2"/>
                </a:solidFill>
              </a:rPr>
              <a:t>JM Rifflet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err="1" smtClean="0"/>
              <a:t>Conductor</a:t>
            </a:r>
            <a:r>
              <a:rPr lang="fr-FR" dirty="0" smtClean="0"/>
              <a:t> </a:t>
            </a:r>
            <a:r>
              <a:rPr lang="fr-FR" dirty="0" err="1" smtClean="0"/>
              <a:t>Choice</a:t>
            </a:r>
            <a:r>
              <a:rPr lang="fr-FR" dirty="0" smtClean="0"/>
              <a:t> </a:t>
            </a:r>
            <a:r>
              <a:rPr lang="fr-FR" sz="1800" dirty="0" smtClean="0">
                <a:solidFill>
                  <a:schemeClr val="accent2"/>
                </a:solidFill>
              </a:rPr>
              <a:t>Luc </a:t>
            </a:r>
            <a:r>
              <a:rPr lang="fr-FR" sz="1800" dirty="0" err="1" smtClean="0">
                <a:solidFill>
                  <a:schemeClr val="accent2"/>
                </a:solidFill>
              </a:rPr>
              <a:t>Oberli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err="1" smtClean="0"/>
              <a:t>Conceptual</a:t>
            </a:r>
            <a:r>
              <a:rPr lang="fr-FR" dirty="0" smtClean="0"/>
              <a:t> Design </a:t>
            </a:r>
            <a:r>
              <a:rPr lang="fr-FR" sz="1800" dirty="0" err="1" smtClean="0">
                <a:solidFill>
                  <a:schemeClr val="accent2"/>
                </a:solidFill>
              </a:rPr>
              <a:t>Attilio</a:t>
            </a:r>
            <a:r>
              <a:rPr lang="fr-FR" sz="1800" dirty="0" smtClean="0">
                <a:solidFill>
                  <a:schemeClr val="accent2"/>
                </a:solidFill>
              </a:rPr>
              <a:t> </a:t>
            </a:r>
            <a:r>
              <a:rPr lang="fr-FR" sz="1800" dirty="0" err="1" smtClean="0">
                <a:solidFill>
                  <a:schemeClr val="accent2"/>
                </a:solidFill>
              </a:rPr>
              <a:t>Milanese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Engineering Design </a:t>
            </a:r>
            <a:r>
              <a:rPr lang="fr-FR" sz="1800" dirty="0" smtClean="0">
                <a:solidFill>
                  <a:schemeClr val="accent2"/>
                </a:solidFill>
              </a:rPr>
              <a:t>Pierre Manil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Protection </a:t>
            </a:r>
            <a:r>
              <a:rPr lang="fr-FR" dirty="0" err="1" smtClean="0"/>
              <a:t>study</a:t>
            </a:r>
            <a:r>
              <a:rPr lang="fr-FR" dirty="0" smtClean="0"/>
              <a:t> </a:t>
            </a:r>
            <a:r>
              <a:rPr lang="fr-FR" sz="1800" dirty="0" smtClean="0">
                <a:solidFill>
                  <a:schemeClr val="accent2"/>
                </a:solidFill>
              </a:rPr>
              <a:t>Philippe </a:t>
            </a:r>
            <a:r>
              <a:rPr lang="fr-FR" sz="1800" dirty="0" err="1" smtClean="0">
                <a:solidFill>
                  <a:schemeClr val="accent2"/>
                </a:solidFill>
              </a:rPr>
              <a:t>Fazilleau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The SMC program </a:t>
            </a:r>
            <a:r>
              <a:rPr lang="fr-FR" sz="1800" dirty="0" smtClean="0">
                <a:solidFill>
                  <a:schemeClr val="accent2"/>
                </a:solidFill>
              </a:rPr>
              <a:t>Juan Carlos Perez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Fabrication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sz="1800" dirty="0" smtClean="0">
                <a:solidFill>
                  <a:schemeClr val="accent2"/>
                </a:solidFill>
              </a:rPr>
              <a:t>Maria Durante (</a:t>
            </a:r>
            <a:r>
              <a:rPr lang="fr-FR" sz="1800" dirty="0" err="1" smtClean="0">
                <a:solidFill>
                  <a:schemeClr val="accent2"/>
                </a:solidFill>
              </a:rPr>
              <a:t>pres</a:t>
            </a:r>
            <a:r>
              <a:rPr lang="fr-FR" sz="1800" dirty="0" smtClean="0">
                <a:solidFill>
                  <a:schemeClr val="accent2"/>
                </a:solidFill>
              </a:rPr>
              <a:t> P. Manil)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Validation tests </a:t>
            </a:r>
            <a:r>
              <a:rPr lang="fr-FR" sz="1800" dirty="0" smtClean="0">
                <a:solidFill>
                  <a:schemeClr val="accent2"/>
                </a:solidFill>
              </a:rPr>
              <a:t>Françoise Rondeaux</a:t>
            </a:r>
            <a:endParaRPr lang="fr-FR" dirty="0" smtClean="0"/>
          </a:p>
          <a:p>
            <a:pPr fontAlgn="ctr"/>
            <a:r>
              <a:rPr lang="fr-FR" dirty="0" err="1" smtClean="0"/>
              <a:t>Cooling</a:t>
            </a:r>
            <a:r>
              <a:rPr lang="fr-FR" dirty="0" smtClean="0"/>
              <a:t> and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transfers</a:t>
            </a:r>
            <a:r>
              <a:rPr lang="fr-FR" dirty="0" smtClean="0"/>
              <a:t> </a:t>
            </a:r>
            <a:r>
              <a:rPr lang="fr-FR" sz="1800" dirty="0" err="1" smtClean="0">
                <a:solidFill>
                  <a:schemeClr val="accent2"/>
                </a:solidFill>
              </a:rPr>
              <a:t>Slavek</a:t>
            </a:r>
            <a:r>
              <a:rPr lang="fr-FR" sz="1800" dirty="0" smtClean="0">
                <a:solidFill>
                  <a:schemeClr val="accent2"/>
                </a:solidFill>
              </a:rPr>
              <a:t> </a:t>
            </a:r>
            <a:r>
              <a:rPr lang="fr-FR" sz="1800" dirty="0" err="1" smtClean="0">
                <a:solidFill>
                  <a:schemeClr val="accent2"/>
                </a:solidFill>
              </a:rPr>
              <a:t>Pietrowicz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Interface </a:t>
            </a:r>
            <a:r>
              <a:rPr lang="fr-FR" dirty="0" err="1" smtClean="0"/>
              <a:t>with</a:t>
            </a:r>
            <a:r>
              <a:rPr lang="fr-FR" dirty="0" smtClean="0"/>
              <a:t> the insert </a:t>
            </a:r>
            <a:r>
              <a:rPr lang="fr-FR" sz="2000" dirty="0" smtClean="0">
                <a:solidFill>
                  <a:schemeClr val="accent2"/>
                </a:solidFill>
              </a:rPr>
              <a:t>Mélanie Devaux</a:t>
            </a:r>
            <a:endParaRPr lang="fr-FR" dirty="0" smtClean="0">
              <a:solidFill>
                <a:schemeClr val="accent2"/>
              </a:solidFill>
            </a:endParaRPr>
          </a:p>
          <a:p>
            <a:pPr fontAlgn="ctr"/>
            <a:r>
              <a:rPr lang="fr-FR" dirty="0" smtClean="0"/>
              <a:t>Planning </a:t>
            </a:r>
            <a:r>
              <a:rPr lang="fr-FR" sz="1800" dirty="0" smtClean="0">
                <a:solidFill>
                  <a:schemeClr val="accent2"/>
                </a:solidFill>
              </a:rPr>
              <a:t>Gijs de Rijk</a:t>
            </a:r>
            <a:endParaRPr lang="fr-FR" dirty="0" smtClean="0">
              <a:solidFill>
                <a:schemeClr val="accent2"/>
              </a:solidFill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808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Report on the ESAC dipole review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1" y="785794"/>
            <a:ext cx="8172400" cy="5434013"/>
          </a:xfrm>
        </p:spPr>
        <p:txBody>
          <a:bodyPr/>
          <a:lstStyle/>
          <a:p>
            <a:pPr marL="190500" indent="0">
              <a:buNone/>
            </a:pPr>
            <a:r>
              <a:rPr lang="en-US" b="1" dirty="0"/>
              <a:t>Is the magnet design globally credible? </a:t>
            </a:r>
            <a:r>
              <a:rPr lang="en-US" b="1" dirty="0" smtClean="0"/>
              <a:t> (1/2)</a:t>
            </a:r>
            <a:endParaRPr lang="en-US" dirty="0"/>
          </a:p>
          <a:p>
            <a:pPr marL="190500" indent="0">
              <a:buNone/>
            </a:pPr>
            <a:endParaRPr lang="en-US" dirty="0" smtClean="0"/>
          </a:p>
          <a:p>
            <a:r>
              <a:rPr lang="en-US" dirty="0" smtClean="0"/>
              <a:t>The choice of a </a:t>
            </a:r>
            <a:r>
              <a:rPr lang="en-US" dirty="0"/>
              <a:t>block design with flared </a:t>
            </a:r>
            <a:r>
              <a:rPr lang="en-US" dirty="0" smtClean="0"/>
              <a:t>ends was decided during </a:t>
            </a:r>
            <a:r>
              <a:rPr lang="en-US" dirty="0" err="1"/>
              <a:t>EuCARD</a:t>
            </a:r>
            <a:r>
              <a:rPr lang="en-US" dirty="0"/>
              <a:t> meeting </a:t>
            </a:r>
            <a:r>
              <a:rPr lang="en-US" dirty="0" smtClean="0"/>
              <a:t>in </a:t>
            </a:r>
            <a:r>
              <a:rPr lang="en-US" dirty="0"/>
              <a:t>June </a:t>
            </a:r>
            <a:r>
              <a:rPr lang="en-US" dirty="0" smtClean="0"/>
              <a:t>2010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Only that design was presented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No evaluation of this choice by the committee</a:t>
            </a:r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very </a:t>
            </a:r>
            <a:r>
              <a:rPr lang="en-US" dirty="0"/>
              <a:t>little experience in the </a:t>
            </a:r>
            <a:r>
              <a:rPr lang="en-US" dirty="0" smtClean="0"/>
              <a:t>selected concept </a:t>
            </a:r>
            <a:r>
              <a:rPr lang="en-US" dirty="0" smtClean="0">
                <a:sym typeface="Wingdings" pitchFamily="2" charset="2"/>
              </a:rPr>
              <a:t> actions </a:t>
            </a:r>
            <a:r>
              <a:rPr lang="en-US" dirty="0" smtClean="0"/>
              <a:t>to </a:t>
            </a:r>
            <a:r>
              <a:rPr lang="en-US" dirty="0"/>
              <a:t>further </a:t>
            </a:r>
            <a:r>
              <a:rPr lang="en-US" dirty="0" smtClean="0"/>
              <a:t>understand the co</a:t>
            </a:r>
            <a:r>
              <a:rPr lang="en-US" dirty="0"/>
              <a:t>ncept</a:t>
            </a:r>
            <a:r>
              <a:rPr lang="en-US" dirty="0" smtClean="0"/>
              <a:t> and make it credible :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 marL="190500" indent="0">
              <a:buNone/>
            </a:pPr>
            <a:r>
              <a:rPr lang="en-US" dirty="0" smtClean="0"/>
              <a:t>							…/…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CEA/DSM/</a:t>
            </a:r>
            <a:r>
              <a:rPr lang="fr-FR" dirty="0" err="1" smtClean="0"/>
              <a:t>Irfu</a:t>
            </a:r>
            <a:r>
              <a:rPr lang="fr-FR" dirty="0" smtClean="0"/>
              <a:t>/SACM -J.M. Rifflet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7816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/>
              <a:t>Report on the ESAC dipole review</a:t>
            </a:r>
            <a:endParaRPr lang="en-US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1" y="785794"/>
            <a:ext cx="8172400" cy="5434013"/>
          </a:xfrm>
        </p:spPr>
        <p:txBody>
          <a:bodyPr/>
          <a:lstStyle/>
          <a:p>
            <a:pPr marL="190500" indent="0">
              <a:buNone/>
            </a:pPr>
            <a:r>
              <a:rPr lang="en-US" b="1" dirty="0"/>
              <a:t>Is the magnet design globally credible? </a:t>
            </a:r>
            <a:r>
              <a:rPr lang="en-US" b="1" dirty="0" smtClean="0"/>
              <a:t>(2/2)</a:t>
            </a:r>
          </a:p>
          <a:p>
            <a:pPr marL="190500" indent="0"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R</a:t>
            </a:r>
            <a:r>
              <a:rPr lang="en-US" sz="2200" dirty="0" smtClean="0">
                <a:solidFill>
                  <a:schemeClr val="accent2"/>
                </a:solidFill>
              </a:rPr>
              <a:t>eview </a:t>
            </a:r>
            <a:r>
              <a:rPr lang="en-US" sz="2200" dirty="0">
                <a:solidFill>
                  <a:schemeClr val="accent2"/>
                </a:solidFill>
              </a:rPr>
              <a:t>and </a:t>
            </a:r>
            <a:r>
              <a:rPr lang="en-US" sz="2200" dirty="0" smtClean="0">
                <a:solidFill>
                  <a:schemeClr val="accent2"/>
                </a:solidFill>
              </a:rPr>
              <a:t>analyze the </a:t>
            </a:r>
            <a:r>
              <a:rPr lang="en-US" sz="2200" dirty="0">
                <a:solidFill>
                  <a:schemeClr val="accent2"/>
                </a:solidFill>
              </a:rPr>
              <a:t>past experiences</a:t>
            </a:r>
            <a:r>
              <a:rPr lang="en-US" sz="2200" dirty="0"/>
              <a:t>, (i.e. LBNL HD2 and </a:t>
            </a:r>
            <a:r>
              <a:rPr lang="en-US" sz="2200" dirty="0" err="1"/>
              <a:t>reassemblies</a:t>
            </a:r>
            <a:r>
              <a:rPr lang="en-US" sz="2200" dirty="0" smtClean="0"/>
              <a:t>).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Experimental </a:t>
            </a:r>
            <a:r>
              <a:rPr lang="en-US" sz="2200" dirty="0" smtClean="0">
                <a:solidFill>
                  <a:schemeClr val="accent2"/>
                </a:solidFill>
              </a:rPr>
              <a:t>plan </a:t>
            </a:r>
            <a:r>
              <a:rPr lang="en-US" sz="2200" dirty="0"/>
              <a:t>to address all possible issues </a:t>
            </a:r>
            <a:r>
              <a:rPr lang="en-US" sz="2200" dirty="0" smtClean="0"/>
              <a:t>: </a:t>
            </a:r>
            <a:r>
              <a:rPr lang="en-US" sz="2200" dirty="0"/>
              <a:t>mechanical models, winding tests and practice </a:t>
            </a:r>
            <a:r>
              <a:rPr lang="en-US" sz="2200" dirty="0" smtClean="0"/>
              <a:t>coils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/>
              <a:t>complete </a:t>
            </a:r>
            <a:r>
              <a:rPr lang="en-US" sz="2200" dirty="0">
                <a:solidFill>
                  <a:schemeClr val="accent2"/>
                </a:solidFill>
              </a:rPr>
              <a:t>3D analysis</a:t>
            </a:r>
            <a:r>
              <a:rPr lang="en-US" sz="2200" dirty="0"/>
              <a:t> of the proposed </a:t>
            </a:r>
            <a:r>
              <a:rPr lang="en-US" sz="2200" dirty="0" smtClean="0"/>
              <a:t>design (axial </a:t>
            </a:r>
            <a:r>
              <a:rPr lang="en-US" sz="2200" dirty="0" err="1"/>
              <a:t>prestress</a:t>
            </a:r>
            <a:r>
              <a:rPr lang="en-US" sz="2200" dirty="0"/>
              <a:t>, mechanical coupling between double pancakes and with mechanical </a:t>
            </a:r>
            <a:r>
              <a:rPr lang="en-US" sz="2200" dirty="0" smtClean="0"/>
              <a:t>structure</a:t>
            </a:r>
            <a:r>
              <a:rPr lang="en-US" sz="2200" dirty="0"/>
              <a:t>, effect of winding </a:t>
            </a:r>
            <a:r>
              <a:rPr lang="en-US" sz="2200" dirty="0" smtClean="0"/>
              <a:t>tension)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accent2"/>
                </a:solidFill>
              </a:rPr>
              <a:t>Take </a:t>
            </a:r>
            <a:r>
              <a:rPr lang="en-US" sz="2200" dirty="0">
                <a:solidFill>
                  <a:schemeClr val="accent2"/>
                </a:solidFill>
              </a:rPr>
              <a:t>into account all deviations from ideal geometry </a:t>
            </a:r>
            <a:r>
              <a:rPr lang="en-US" sz="2200" dirty="0"/>
              <a:t>and imperfection of various systems, to check how much the design is sensitive to tolerance, discrepancies and </a:t>
            </a:r>
            <a:r>
              <a:rPr lang="en-US" sz="2200" dirty="0" smtClean="0"/>
              <a:t>defects</a:t>
            </a:r>
          </a:p>
          <a:p>
            <a:pPr lvl="1">
              <a:buFont typeface="Arial" pitchFamily="34" charset="0"/>
              <a:buChar char="•"/>
            </a:pPr>
            <a:r>
              <a:rPr lang="en-US" sz="2200" dirty="0">
                <a:solidFill>
                  <a:schemeClr val="accent2"/>
                </a:solidFill>
              </a:rPr>
              <a:t>study of the thermo-mechanical stresses during </a:t>
            </a:r>
            <a:r>
              <a:rPr lang="en-US" sz="2200" dirty="0" err="1">
                <a:solidFill>
                  <a:schemeClr val="accent2"/>
                </a:solidFill>
              </a:rPr>
              <a:t>cooldown</a:t>
            </a:r>
            <a:r>
              <a:rPr lang="en-US" sz="2200" dirty="0">
                <a:solidFill>
                  <a:schemeClr val="accent2"/>
                </a:solidFill>
              </a:rPr>
              <a:t> and </a:t>
            </a:r>
            <a:r>
              <a:rPr lang="en-US" sz="2200" dirty="0" smtClean="0">
                <a:solidFill>
                  <a:schemeClr val="accent2"/>
                </a:solidFill>
              </a:rPr>
              <a:t>quench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CEA/DSM/</a:t>
            </a:r>
            <a:r>
              <a:rPr lang="fr-FR" dirty="0" err="1" smtClean="0"/>
              <a:t>Irfu</a:t>
            </a:r>
            <a:r>
              <a:rPr lang="fr-FR" dirty="0" smtClean="0"/>
              <a:t>/SACM -J.M. Rifflet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517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785794"/>
            <a:ext cx="8244407" cy="5434013"/>
          </a:xfrm>
        </p:spPr>
        <p:txBody>
          <a:bodyPr/>
          <a:lstStyle/>
          <a:p>
            <a:pPr marL="190500" indent="0">
              <a:buNone/>
            </a:pPr>
            <a:r>
              <a:rPr lang="en-US" b="1" dirty="0" smtClean="0"/>
              <a:t>Is </a:t>
            </a:r>
            <a:r>
              <a:rPr lang="en-US" b="1" dirty="0"/>
              <a:t>the conductor design valid, what could be the open issues</a:t>
            </a:r>
            <a:r>
              <a:rPr lang="en-US" b="1" dirty="0" smtClean="0"/>
              <a:t>?</a:t>
            </a:r>
          </a:p>
          <a:p>
            <a:pPr marL="190500" indent="0">
              <a:buNone/>
            </a:pPr>
            <a:endParaRPr lang="en-US" b="1" dirty="0" smtClean="0"/>
          </a:p>
          <a:p>
            <a:r>
              <a:rPr lang="en-US" dirty="0"/>
              <a:t>The conductor design looks </a:t>
            </a:r>
            <a:r>
              <a:rPr lang="en-US" dirty="0" smtClean="0"/>
              <a:t>valid (</a:t>
            </a:r>
            <a:r>
              <a:rPr lang="en-US" dirty="0"/>
              <a:t>virgin strand </a:t>
            </a:r>
            <a:r>
              <a:rPr lang="en-US" dirty="0" smtClean="0"/>
              <a:t>tests)</a:t>
            </a:r>
          </a:p>
          <a:p>
            <a:r>
              <a:rPr lang="en-US" dirty="0" smtClean="0"/>
              <a:t>Stability </a:t>
            </a:r>
            <a:r>
              <a:rPr lang="en-US" dirty="0"/>
              <a:t>of cabled </a:t>
            </a:r>
            <a:r>
              <a:rPr lang="en-US" dirty="0" smtClean="0"/>
              <a:t>strands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2"/>
                </a:solidFill>
              </a:rPr>
              <a:t>test </a:t>
            </a:r>
            <a:r>
              <a:rPr lang="en-US" dirty="0">
                <a:solidFill>
                  <a:schemeClr val="accent2"/>
                </a:solidFill>
              </a:rPr>
              <a:t>on extracted </a:t>
            </a:r>
            <a:r>
              <a:rPr lang="en-US" dirty="0" smtClean="0">
                <a:solidFill>
                  <a:schemeClr val="accent2"/>
                </a:solidFill>
              </a:rPr>
              <a:t>strands</a:t>
            </a:r>
          </a:p>
          <a:p>
            <a:r>
              <a:rPr lang="en-US" dirty="0"/>
              <a:t>degradation due to cabling and external </a:t>
            </a:r>
            <a:r>
              <a:rPr lang="en-US" dirty="0" smtClean="0"/>
              <a:t>stress (in particular PIT (EU))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accent2"/>
                </a:solidFill>
              </a:rPr>
              <a:t>experiments </a:t>
            </a:r>
            <a:r>
              <a:rPr lang="en-US" dirty="0">
                <a:solidFill>
                  <a:schemeClr val="accent2"/>
                </a:solidFill>
              </a:rPr>
              <a:t>and </a:t>
            </a:r>
            <a:r>
              <a:rPr lang="en-US" dirty="0" smtClean="0">
                <a:solidFill>
                  <a:schemeClr val="accent2"/>
                </a:solidFill>
              </a:rPr>
              <a:t>measurements</a:t>
            </a:r>
          </a:p>
          <a:p>
            <a:r>
              <a:rPr lang="en-US" dirty="0"/>
              <a:t>cable </a:t>
            </a:r>
            <a:r>
              <a:rPr lang="en-US" dirty="0" smtClean="0"/>
              <a:t>significantly </a:t>
            </a:r>
            <a:r>
              <a:rPr lang="en-US" dirty="0"/>
              <a:t>bigger than any other cable recently used by Nb3Sn high-field magnets</a:t>
            </a:r>
            <a:endParaRPr lang="en-US" dirty="0" smtClean="0">
              <a:solidFill>
                <a:schemeClr val="tx2"/>
              </a:solidFill>
            </a:endParaRPr>
          </a:p>
          <a:p>
            <a:pPr marL="190500" indent="0">
              <a:buNone/>
            </a:pPr>
            <a:r>
              <a:rPr lang="en-US" dirty="0" smtClean="0"/>
              <a:t>. </a:t>
            </a:r>
          </a:p>
          <a:p>
            <a:pPr marL="19050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Start </a:t>
            </a:r>
            <a:r>
              <a:rPr lang="en-US" dirty="0">
                <a:solidFill>
                  <a:schemeClr val="accent2"/>
                </a:solidFill>
              </a:rPr>
              <a:t>qualification as soon as </a:t>
            </a:r>
            <a:r>
              <a:rPr lang="en-US" dirty="0" smtClean="0">
                <a:solidFill>
                  <a:schemeClr val="accent2"/>
                </a:solidFill>
              </a:rPr>
              <a:t>possible on extracted strands</a:t>
            </a:r>
            <a:r>
              <a:rPr lang="en-US" dirty="0" smtClean="0"/>
              <a:t> to detect possible issues 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7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785794"/>
            <a:ext cx="8316415" cy="5434013"/>
          </a:xfrm>
        </p:spPr>
        <p:txBody>
          <a:bodyPr/>
          <a:lstStyle/>
          <a:p>
            <a:pPr marL="190500" indent="0">
              <a:buNone/>
            </a:pPr>
            <a:r>
              <a:rPr lang="en-US" b="1" dirty="0" smtClean="0"/>
              <a:t>What </a:t>
            </a:r>
            <a:r>
              <a:rPr lang="en-US" b="1" dirty="0"/>
              <a:t>risks are seen in the assembly process? </a:t>
            </a:r>
            <a:endParaRPr lang="en-US" b="1" dirty="0" smtClean="0"/>
          </a:p>
          <a:p>
            <a:pPr marL="190500" indent="0">
              <a:buNone/>
            </a:pPr>
            <a:endParaRPr lang="en-US" dirty="0"/>
          </a:p>
          <a:p>
            <a:r>
              <a:rPr lang="en-US" dirty="0" smtClean="0"/>
              <a:t>Assembly </a:t>
            </a:r>
            <a:r>
              <a:rPr lang="en-US" dirty="0"/>
              <a:t>plan is still at the conceptual level and needs more details for a thorough review.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Wind </a:t>
            </a:r>
            <a:r>
              <a:rPr lang="en-US" dirty="0">
                <a:solidFill>
                  <a:schemeClr val="accent2"/>
                </a:solidFill>
              </a:rPr>
              <a:t>full-scale dummy</a:t>
            </a:r>
            <a:r>
              <a:rPr lang="en-US" dirty="0"/>
              <a:t> </a:t>
            </a:r>
            <a:r>
              <a:rPr lang="en-US" dirty="0" smtClean="0"/>
              <a:t>(copper) coils to test tooling and procedures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Wind full-scale dummy </a:t>
            </a:r>
            <a:r>
              <a:rPr lang="en-US" dirty="0" smtClean="0"/>
              <a:t>(underperforming) nb3Sn coils to check fabrication process and conductor behaviors)</a:t>
            </a:r>
          </a:p>
          <a:p>
            <a:r>
              <a:rPr lang="en-US" dirty="0">
                <a:solidFill>
                  <a:schemeClr val="accent2"/>
                </a:solidFill>
              </a:rPr>
              <a:t>M</a:t>
            </a:r>
            <a:r>
              <a:rPr lang="en-US" dirty="0" smtClean="0">
                <a:solidFill>
                  <a:schemeClr val="accent2"/>
                </a:solidFill>
              </a:rPr>
              <a:t>ake </a:t>
            </a:r>
            <a:r>
              <a:rPr lang="en-US" dirty="0">
                <a:solidFill>
                  <a:schemeClr val="accent2"/>
                </a:solidFill>
              </a:rPr>
              <a:t>a mechanical </a:t>
            </a:r>
            <a:r>
              <a:rPr lang="en-US" dirty="0" smtClean="0">
                <a:solidFill>
                  <a:schemeClr val="accent2"/>
                </a:solidFill>
              </a:rPr>
              <a:t>instrumented model </a:t>
            </a:r>
            <a:r>
              <a:rPr lang="en-US" dirty="0" smtClean="0">
                <a:sym typeface="Wingdings" pitchFamily="2" charset="2"/>
              </a:rPr>
              <a:t>c</a:t>
            </a:r>
            <a:r>
              <a:rPr lang="en-US" dirty="0" smtClean="0"/>
              <a:t>old test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assembly process should have features that can accommodate </a:t>
            </a:r>
            <a:r>
              <a:rPr lang="en-US" dirty="0" smtClean="0"/>
              <a:t>tolerances</a:t>
            </a:r>
            <a:endParaRPr lang="en-US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CEA/DSM/Irfu/SACM -J.M. Rifflet - EuCARD HFM - Task 3 : High Field Magnet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8796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90500" indent="0">
              <a:buNone/>
            </a:pPr>
            <a:r>
              <a:rPr lang="en-US" b="1" dirty="0" smtClean="0"/>
              <a:t>Are </a:t>
            </a:r>
            <a:r>
              <a:rPr lang="en-US" b="1" dirty="0"/>
              <a:t>there unaddressed issues in the fabrication process? </a:t>
            </a:r>
            <a:r>
              <a:rPr lang="en-US" b="1" dirty="0" smtClean="0"/>
              <a:t>(1/2)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chemeClr val="accent2"/>
                </a:solidFill>
              </a:rPr>
              <a:t>Rely on SMC program </a:t>
            </a:r>
            <a:r>
              <a:rPr lang="en-US" dirty="0" smtClean="0"/>
              <a:t>(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/>
              <a:t>Strong </a:t>
            </a:r>
            <a:r>
              <a:rPr lang="en-US" dirty="0" smtClean="0"/>
              <a:t>coordination)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to :</a:t>
            </a:r>
          </a:p>
          <a:p>
            <a:pPr lvl="1"/>
            <a:r>
              <a:rPr lang="en-US" dirty="0"/>
              <a:t>Draw lessons </a:t>
            </a:r>
            <a:r>
              <a:rPr lang="en-US" dirty="0" smtClean="0"/>
              <a:t>from tests (and also </a:t>
            </a:r>
            <a:r>
              <a:rPr lang="en-US" dirty="0"/>
              <a:t>CEA </a:t>
            </a:r>
            <a:r>
              <a:rPr lang="en-US" dirty="0" err="1" smtClean="0"/>
              <a:t>quadrupole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Develop and check the </a:t>
            </a:r>
            <a:r>
              <a:rPr lang="en-US" dirty="0"/>
              <a:t>Nb3Sn </a:t>
            </a:r>
            <a:r>
              <a:rPr lang="en-US" dirty="0" smtClean="0"/>
              <a:t>technology:</a:t>
            </a:r>
          </a:p>
          <a:p>
            <a:pPr lvl="2"/>
            <a:r>
              <a:rPr lang="en-US" dirty="0"/>
              <a:t>insulation and impregnation materials; splice design; coil manufacturing technology and instrumentation; assembly; and loading </a:t>
            </a:r>
            <a:r>
              <a:rPr lang="en-US" dirty="0" smtClean="0"/>
              <a:t>procedures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CEA/DSM/</a:t>
            </a:r>
            <a:r>
              <a:rPr lang="fr-FR" dirty="0" err="1" smtClean="0"/>
              <a:t>Irfu</a:t>
            </a:r>
            <a:r>
              <a:rPr lang="fr-FR" dirty="0" smtClean="0"/>
              <a:t>/SACM -J.M. Rifflet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454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3333CC"/>
                </a:solidFill>
              </a:rPr>
              <a:t>Report on the ESAC dipole review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785794"/>
            <a:ext cx="8136903" cy="5434013"/>
          </a:xfrm>
        </p:spPr>
        <p:txBody>
          <a:bodyPr/>
          <a:lstStyle/>
          <a:p>
            <a:pPr marL="190500" indent="0">
              <a:buNone/>
            </a:pPr>
            <a:r>
              <a:rPr lang="en-US" b="1" dirty="0" smtClean="0"/>
              <a:t>Are </a:t>
            </a:r>
            <a:r>
              <a:rPr lang="en-US" b="1" dirty="0"/>
              <a:t>there unaddressed issues in the fabrication process? </a:t>
            </a:r>
            <a:r>
              <a:rPr lang="en-US" b="1" dirty="0" smtClean="0"/>
              <a:t>(2/2)</a:t>
            </a:r>
            <a:endParaRPr lang="en-US" dirty="0"/>
          </a:p>
          <a:p>
            <a:r>
              <a:rPr lang="en-US" dirty="0" smtClean="0">
                <a:solidFill>
                  <a:schemeClr val="accent2"/>
                </a:solidFill>
              </a:rPr>
              <a:t>To be defined </a:t>
            </a:r>
            <a:r>
              <a:rPr lang="en-US" dirty="0">
                <a:solidFill>
                  <a:schemeClr val="accent2"/>
                </a:solidFill>
              </a:rPr>
              <a:t>or taken into account</a:t>
            </a:r>
            <a:r>
              <a:rPr lang="en-US" dirty="0"/>
              <a:t>: </a:t>
            </a:r>
            <a:endParaRPr lang="en-US" dirty="0" smtClean="0"/>
          </a:p>
          <a:p>
            <a:pPr lvl="1"/>
            <a:r>
              <a:rPr lang="en-US" dirty="0" smtClean="0"/>
              <a:t>Insulation </a:t>
            </a:r>
            <a:r>
              <a:rPr lang="en-US" dirty="0"/>
              <a:t>material and thickness: </a:t>
            </a:r>
            <a:r>
              <a:rPr lang="en-US" dirty="0" smtClean="0"/>
              <a:t>(mechanical </a:t>
            </a:r>
            <a:r>
              <a:rPr lang="en-US" dirty="0"/>
              <a:t>and electrical requirements with adequate </a:t>
            </a:r>
            <a:r>
              <a:rPr lang="en-US" dirty="0" smtClean="0"/>
              <a:t>margin)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Coil dimensions after winding </a:t>
            </a:r>
            <a:r>
              <a:rPr lang="en-US" dirty="0" smtClean="0"/>
              <a:t>(ceramic binder)</a:t>
            </a:r>
          </a:p>
          <a:p>
            <a:pPr lvl="1"/>
            <a:r>
              <a:rPr lang="en-US" dirty="0"/>
              <a:t>Dimensions of reaction and impregnation cavity (how to accommodate conductor expansion</a:t>
            </a:r>
            <a:r>
              <a:rPr lang="en-US" dirty="0" smtClean="0"/>
              <a:t>?)</a:t>
            </a:r>
          </a:p>
          <a:p>
            <a:pPr lvl="1"/>
            <a:r>
              <a:rPr lang="en-US" dirty="0"/>
              <a:t>Impregnation </a:t>
            </a:r>
            <a:r>
              <a:rPr lang="en-US" dirty="0" smtClean="0"/>
              <a:t>materials</a:t>
            </a:r>
          </a:p>
          <a:p>
            <a:pPr lvl="1"/>
            <a:r>
              <a:rPr lang="en-US" dirty="0"/>
              <a:t>Splice </a:t>
            </a:r>
            <a:r>
              <a:rPr lang="en-US" dirty="0" smtClean="0"/>
              <a:t>design</a:t>
            </a:r>
            <a:endParaRPr lang="en-US" dirty="0"/>
          </a:p>
          <a:p>
            <a:pPr lvl="1"/>
            <a:r>
              <a:rPr lang="en-US" dirty="0" smtClean="0"/>
              <a:t> Quench heaters (type</a:t>
            </a:r>
            <a:r>
              <a:rPr lang="en-US" dirty="0"/>
              <a:t>; location; power requirement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nstrumentation </a:t>
            </a:r>
            <a:r>
              <a:rPr lang="en-US" dirty="0"/>
              <a:t>plan (strain gauges; voltage taps; thermometers; field </a:t>
            </a:r>
            <a:r>
              <a:rPr lang="en-US" dirty="0" smtClean="0"/>
              <a:t>sensors) </a:t>
            </a:r>
            <a:endParaRPr lang="en-US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22/03/2011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CEA/DSM/</a:t>
            </a:r>
            <a:r>
              <a:rPr lang="fr-FR" dirty="0" err="1" smtClean="0"/>
              <a:t>Irfu</a:t>
            </a:r>
            <a:r>
              <a:rPr lang="fr-FR" dirty="0" smtClean="0"/>
              <a:t>/SACM -J.M. Rifflet - </a:t>
            </a:r>
            <a:r>
              <a:rPr lang="fr-FR" dirty="0" err="1" smtClean="0"/>
              <a:t>EuCARD</a:t>
            </a:r>
            <a:r>
              <a:rPr lang="fr-FR" dirty="0" smtClean="0"/>
              <a:t> HFM - </a:t>
            </a:r>
            <a:r>
              <a:rPr lang="fr-FR" dirty="0" err="1" smtClean="0"/>
              <a:t>Task</a:t>
            </a:r>
            <a:r>
              <a:rPr lang="fr-FR" dirty="0" smtClean="0"/>
              <a:t> 3 : High Field </a:t>
            </a:r>
            <a:r>
              <a:rPr lang="fr-FR" dirty="0" err="1" smtClean="0"/>
              <a:t>Magnet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8390397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7663</TotalTime>
  <Words>1210</Words>
  <Application>Microsoft Office PowerPoint</Application>
  <PresentationFormat>Affichage à l'écran (4:3)</PresentationFormat>
  <Paragraphs>160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modele-presentation_irfu_1</vt:lpstr>
      <vt:lpstr>EuCARD HFM CERN meeting 22/03/2011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  <vt:lpstr>Report on the ESAC dipole review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rifflet</cp:lastModifiedBy>
  <cp:revision>195</cp:revision>
  <cp:lastPrinted>2002-05-28T12:54:19Z</cp:lastPrinted>
  <dcterms:created xsi:type="dcterms:W3CDTF">2008-10-03T07:09:37Z</dcterms:created>
  <dcterms:modified xsi:type="dcterms:W3CDTF">2011-03-21T08:45:46Z</dcterms:modified>
</cp:coreProperties>
</file>