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72" r:id="rId2"/>
    <p:sldId id="377" r:id="rId3"/>
    <p:sldId id="355" r:id="rId4"/>
    <p:sldId id="378" r:id="rId5"/>
    <p:sldId id="382" r:id="rId6"/>
    <p:sldId id="379" r:id="rId7"/>
    <p:sldId id="380" r:id="rId8"/>
    <p:sldId id="358" r:id="rId9"/>
    <p:sldId id="381" r:id="rId10"/>
    <p:sldId id="373" r:id="rId11"/>
    <p:sldId id="370" r:id="rId12"/>
    <p:sldId id="279" r:id="rId1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98"/>
    <a:srgbClr val="CC66FF"/>
    <a:srgbClr val="96969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95027" autoAdjust="0"/>
  </p:normalViewPr>
  <p:slideViewPr>
    <p:cSldViewPr snapToGrid="0" snapToObjects="1">
      <p:cViewPr varScale="1">
        <p:scale>
          <a:sx n="70" d="100"/>
          <a:sy n="70" d="100"/>
        </p:scale>
        <p:origin x="-666" y="-96"/>
      </p:cViewPr>
      <p:guideLst>
        <p:guide orient="horz" pos="2160"/>
        <p:guide pos="2880"/>
      </p:guideLst>
    </p:cSldViewPr>
  </p:slideViewPr>
  <p:outlineViewPr>
    <p:cViewPr>
      <p:scale>
        <a:sx n="33" d="100"/>
        <a:sy n="33" d="100"/>
      </p:scale>
      <p:origin x="0" y="36"/>
    </p:cViewPr>
  </p:outlineViewPr>
  <p:notesTextViewPr>
    <p:cViewPr>
      <p:scale>
        <a:sx n="100" d="100"/>
        <a:sy n="100" d="100"/>
      </p:scale>
      <p:origin x="0" y="0"/>
    </p:cViewPr>
  </p:notesTextViewPr>
  <p:sorterViewPr>
    <p:cViewPr>
      <p:scale>
        <a:sx n="100" d="100"/>
        <a:sy n="100" d="100"/>
      </p:scale>
      <p:origin x="0" y="183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45659" cy="496411"/>
          </a:xfrm>
          <a:prstGeom prst="rect">
            <a:avLst/>
          </a:prstGeom>
        </p:spPr>
        <p:txBody>
          <a:bodyPr vert="horz" lIns="93118" tIns="46560" rIns="93118" bIns="46560" rtlCol="0"/>
          <a:lstStyle>
            <a:lvl1pPr algn="l">
              <a:defRPr sz="1200"/>
            </a:lvl1pPr>
          </a:lstStyle>
          <a:p>
            <a:endParaRPr lang="en-US"/>
          </a:p>
        </p:txBody>
      </p:sp>
      <p:sp>
        <p:nvSpPr>
          <p:cNvPr id="3" name="Date Placeholder 2"/>
          <p:cNvSpPr>
            <a:spLocks noGrp="1"/>
          </p:cNvSpPr>
          <p:nvPr>
            <p:ph type="dt" sz="quarter" idx="1"/>
          </p:nvPr>
        </p:nvSpPr>
        <p:spPr>
          <a:xfrm>
            <a:off x="3850445" y="1"/>
            <a:ext cx="2945659" cy="496411"/>
          </a:xfrm>
          <a:prstGeom prst="rect">
            <a:avLst/>
          </a:prstGeom>
        </p:spPr>
        <p:txBody>
          <a:bodyPr vert="horz" lIns="93118" tIns="46560" rIns="93118" bIns="46560" rtlCol="0"/>
          <a:lstStyle>
            <a:lvl1pPr algn="r">
              <a:defRPr sz="1200"/>
            </a:lvl1pPr>
          </a:lstStyle>
          <a:p>
            <a:endParaRPr lang="en-US"/>
          </a:p>
        </p:txBody>
      </p:sp>
      <p:sp>
        <p:nvSpPr>
          <p:cNvPr id="4" name="Footer Placeholder 3"/>
          <p:cNvSpPr>
            <a:spLocks noGrp="1"/>
          </p:cNvSpPr>
          <p:nvPr>
            <p:ph type="ftr" sz="quarter" idx="2"/>
          </p:nvPr>
        </p:nvSpPr>
        <p:spPr>
          <a:xfrm>
            <a:off x="4" y="9430093"/>
            <a:ext cx="2945659" cy="496411"/>
          </a:xfrm>
          <a:prstGeom prst="rect">
            <a:avLst/>
          </a:prstGeom>
        </p:spPr>
        <p:txBody>
          <a:bodyPr vert="horz" lIns="93118" tIns="46560" rIns="93118" bIns="46560" rtlCol="0" anchor="b"/>
          <a:lstStyle>
            <a:lvl1pPr algn="l">
              <a:defRPr sz="1200"/>
            </a:lvl1pPr>
          </a:lstStyle>
          <a:p>
            <a:endParaRPr lang="en-US"/>
          </a:p>
        </p:txBody>
      </p:sp>
      <p:sp>
        <p:nvSpPr>
          <p:cNvPr id="5" name="Slide Number Placeholder 4"/>
          <p:cNvSpPr>
            <a:spLocks noGrp="1"/>
          </p:cNvSpPr>
          <p:nvPr>
            <p:ph type="sldNum" sz="quarter" idx="3"/>
          </p:nvPr>
        </p:nvSpPr>
        <p:spPr>
          <a:xfrm>
            <a:off x="3850445" y="9430093"/>
            <a:ext cx="2945659" cy="496411"/>
          </a:xfrm>
          <a:prstGeom prst="rect">
            <a:avLst/>
          </a:prstGeom>
        </p:spPr>
        <p:txBody>
          <a:bodyPr vert="horz" lIns="93118" tIns="46560" rIns="93118" bIns="46560" rtlCol="0" anchor="b"/>
          <a:lstStyle>
            <a:lvl1pPr algn="r">
              <a:defRPr sz="1200"/>
            </a:lvl1pPr>
          </a:lstStyle>
          <a:p>
            <a:fld id="{1245B016-22F9-4E73-B294-E9FCE0057C22}" type="slidenum">
              <a:rPr lang="en-US" smtClean="0"/>
              <a:pPr/>
              <a:t>‹#›</a:t>
            </a:fld>
            <a:endParaRPr lang="en-US"/>
          </a:p>
        </p:txBody>
      </p:sp>
    </p:spTree>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45767" cy="496573"/>
          </a:xfrm>
          <a:prstGeom prst="rect">
            <a:avLst/>
          </a:prstGeom>
        </p:spPr>
        <p:txBody>
          <a:bodyPr vert="horz" lIns="93118" tIns="46560" rIns="93118" bIns="46560" rtlCol="0"/>
          <a:lstStyle>
            <a:lvl1pPr algn="l">
              <a:defRPr sz="1200"/>
            </a:lvl1pPr>
          </a:lstStyle>
          <a:p>
            <a:endParaRPr lang="en-US"/>
          </a:p>
        </p:txBody>
      </p:sp>
      <p:sp>
        <p:nvSpPr>
          <p:cNvPr id="3" name="Date Placeholder 2"/>
          <p:cNvSpPr>
            <a:spLocks noGrp="1"/>
          </p:cNvSpPr>
          <p:nvPr>
            <p:ph type="dt" idx="1"/>
          </p:nvPr>
        </p:nvSpPr>
        <p:spPr>
          <a:xfrm>
            <a:off x="3850288" y="0"/>
            <a:ext cx="2945767" cy="496573"/>
          </a:xfrm>
          <a:prstGeom prst="rect">
            <a:avLst/>
          </a:prstGeom>
        </p:spPr>
        <p:txBody>
          <a:bodyPr vert="horz" lIns="93118" tIns="46560" rIns="93118" bIns="46560" rtlCol="0"/>
          <a:lstStyle>
            <a:lvl1pPr algn="r">
              <a:defRPr sz="1200"/>
            </a:lvl1pPr>
          </a:lstStyle>
          <a:p>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3118" tIns="46560" rIns="93118" bIns="46560" rtlCol="0" anchor="ctr"/>
          <a:lstStyle/>
          <a:p>
            <a:endParaRPr lang="en-US"/>
          </a:p>
        </p:txBody>
      </p:sp>
      <p:sp>
        <p:nvSpPr>
          <p:cNvPr id="5" name="Notes Placeholder 4"/>
          <p:cNvSpPr>
            <a:spLocks noGrp="1"/>
          </p:cNvSpPr>
          <p:nvPr>
            <p:ph type="body" sz="quarter" idx="3"/>
          </p:nvPr>
        </p:nvSpPr>
        <p:spPr>
          <a:xfrm>
            <a:off x="680420" y="4715827"/>
            <a:ext cx="5436841" cy="4467540"/>
          </a:xfrm>
          <a:prstGeom prst="rect">
            <a:avLst/>
          </a:prstGeom>
        </p:spPr>
        <p:txBody>
          <a:bodyPr vert="horz" lIns="93118" tIns="46560" rIns="93118" bIns="4656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9430041"/>
            <a:ext cx="2945767" cy="496573"/>
          </a:xfrm>
          <a:prstGeom prst="rect">
            <a:avLst/>
          </a:prstGeom>
        </p:spPr>
        <p:txBody>
          <a:bodyPr vert="horz" lIns="93118" tIns="46560" rIns="93118" bIns="46560" rtlCol="0" anchor="b"/>
          <a:lstStyle>
            <a:lvl1pPr algn="l">
              <a:defRPr sz="1200"/>
            </a:lvl1pPr>
          </a:lstStyle>
          <a:p>
            <a:endParaRPr lang="en-US"/>
          </a:p>
        </p:txBody>
      </p:sp>
      <p:sp>
        <p:nvSpPr>
          <p:cNvPr id="7" name="Slide Number Placeholder 6"/>
          <p:cNvSpPr>
            <a:spLocks noGrp="1"/>
          </p:cNvSpPr>
          <p:nvPr>
            <p:ph type="sldNum" sz="quarter" idx="5"/>
          </p:nvPr>
        </p:nvSpPr>
        <p:spPr>
          <a:xfrm>
            <a:off x="3850288" y="9430041"/>
            <a:ext cx="2945767" cy="496573"/>
          </a:xfrm>
          <a:prstGeom prst="rect">
            <a:avLst/>
          </a:prstGeom>
        </p:spPr>
        <p:txBody>
          <a:bodyPr vert="horz" lIns="93118" tIns="46560" rIns="93118" bIns="46560" rtlCol="0" anchor="b"/>
          <a:lstStyle>
            <a:lvl1pPr algn="r">
              <a:defRPr sz="1200"/>
            </a:lvl1pPr>
          </a:lstStyle>
          <a:p>
            <a:fld id="{54FD491E-37CB-4B26-841F-6DF3BC37E9CC}" type="slidenum">
              <a:rPr lang="en-US" smtClean="0"/>
              <a:pPr/>
              <a:t>‹#›</a:t>
            </a:fld>
            <a:endParaRPr lang="en-US"/>
          </a:p>
        </p:txBody>
      </p:sp>
    </p:spTree>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eucard.web.cern.ch/EuCARD/index.html" TargetMode="External"/><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EECF97-971C-44F0-9C56-62B253759479}" type="datetimeFigureOut">
              <a:rPr lang="en-US" smtClean="0"/>
              <a:pPr/>
              <a:t>3/18/2011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EECF97-971C-44F0-9C56-62B253759479}"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EECF97-971C-44F0-9C56-62B253759479}"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Box 13"/>
          <p:cNvSpPr txBox="1"/>
          <p:nvPr userDrawn="1"/>
        </p:nvSpPr>
        <p:spPr>
          <a:xfrm>
            <a:off x="152400" y="6490901"/>
            <a:ext cx="1981200" cy="276999"/>
          </a:xfrm>
          <a:prstGeom prst="rect">
            <a:avLst/>
          </a:prstGeom>
          <a:noFill/>
          <a:ln>
            <a:noFill/>
          </a:ln>
        </p:spPr>
        <p:txBody>
          <a:bodyPr wrap="square" rtlCol="0">
            <a:spAutoFit/>
          </a:bodyPr>
          <a:lstStyle/>
          <a:p>
            <a:r>
              <a:rPr lang="en-US" sz="1200" baseline="0" dirty="0" smtClean="0"/>
              <a:t>22 Mar. 2011, A. Milanese</a:t>
            </a:r>
            <a:endParaRPr lang="en-US" sz="1200" dirty="0"/>
          </a:p>
        </p:txBody>
      </p:sp>
      <p:sp>
        <p:nvSpPr>
          <p:cNvPr id="15" name="TextBox 14"/>
          <p:cNvSpPr txBox="1"/>
          <p:nvPr userDrawn="1"/>
        </p:nvSpPr>
        <p:spPr>
          <a:xfrm>
            <a:off x="7010400" y="6490901"/>
            <a:ext cx="1981200" cy="276999"/>
          </a:xfrm>
          <a:prstGeom prst="rect">
            <a:avLst/>
          </a:prstGeom>
          <a:noFill/>
          <a:ln>
            <a:noFill/>
          </a:ln>
        </p:spPr>
        <p:txBody>
          <a:bodyPr wrap="square" rtlCol="0">
            <a:spAutoFit/>
          </a:bodyPr>
          <a:lstStyle/>
          <a:p>
            <a:pPr algn="r"/>
            <a:fld id="{4255935D-EC6C-48CD-A546-38C3AB4935E2}" type="slidenum">
              <a:rPr lang="en-US" sz="1200" smtClean="0"/>
              <a:pPr algn="r"/>
              <a:t>‹#›</a:t>
            </a:fld>
            <a:endParaRPr lang="en-US" sz="1200" dirty="0"/>
          </a:p>
        </p:txBody>
      </p:sp>
      <p:sp>
        <p:nvSpPr>
          <p:cNvPr id="16" name="Title 15"/>
          <p:cNvSpPr>
            <a:spLocks noGrp="1"/>
          </p:cNvSpPr>
          <p:nvPr>
            <p:ph type="title"/>
          </p:nvPr>
        </p:nvSpPr>
        <p:spPr/>
        <p:txBody>
          <a:bodyPr/>
          <a:lstStyle/>
          <a:p>
            <a:r>
              <a:rPr lang="en-US" smtClean="0"/>
              <a:t>Click to edit Master title style</a:t>
            </a:r>
            <a:endParaRPr lang="en-US"/>
          </a:p>
        </p:txBody>
      </p:sp>
      <p:pic>
        <p:nvPicPr>
          <p:cNvPr id="6" name="Picture 5" descr="EuCARD logo">
            <a:hlinkClick r:id="rId2"/>
          </p:cNvPr>
          <p:cNvPicPr>
            <a:picLocks noChangeAspect="1" noChangeArrowheads="1"/>
          </p:cNvPicPr>
          <p:nvPr userDrawn="1"/>
        </p:nvPicPr>
        <p:blipFill>
          <a:blip r:embed="rId3" cstate="print"/>
          <a:srcRect/>
          <a:stretch>
            <a:fillRect/>
          </a:stretch>
        </p:blipFill>
        <p:spPr bwMode="auto">
          <a:xfrm>
            <a:off x="76200" y="63500"/>
            <a:ext cx="762000" cy="361950"/>
          </a:xfrm>
          <a:prstGeom prst="rect">
            <a:avLst/>
          </a:prstGeom>
          <a:noFill/>
          <a:ln w="9525">
            <a:noFill/>
            <a:miter lim="800000"/>
            <a:headEnd/>
            <a:tailEnd/>
          </a:ln>
        </p:spPr>
      </p:pic>
      <p:pic>
        <p:nvPicPr>
          <p:cNvPr id="7" name="Picture 13"/>
          <p:cNvPicPr>
            <a:picLocks noChangeAspect="1" noChangeArrowheads="1"/>
          </p:cNvPicPr>
          <p:nvPr userDrawn="1"/>
        </p:nvPicPr>
        <p:blipFill>
          <a:blip r:embed="rId4" cstate="print"/>
          <a:srcRect r="1060" b="1387"/>
          <a:stretch>
            <a:fillRect/>
          </a:stretch>
        </p:blipFill>
        <p:spPr bwMode="auto">
          <a:xfrm>
            <a:off x="8534400" y="63500"/>
            <a:ext cx="536575" cy="546100"/>
          </a:xfrm>
          <a:prstGeom prst="rect">
            <a:avLst/>
          </a:prstGeom>
          <a:noFill/>
          <a:ln w="9525">
            <a:noFill/>
            <a:miter lim="800000"/>
            <a:headEnd/>
            <a:tailEnd/>
          </a:ln>
          <a:effectLst/>
        </p:spPr>
      </p:pic>
      <p:cxnSp>
        <p:nvCxnSpPr>
          <p:cNvPr id="8" name="Straight Connector 7"/>
          <p:cNvCxnSpPr/>
          <p:nvPr userDrawn="1"/>
        </p:nvCxnSpPr>
        <p:spPr>
          <a:xfrm>
            <a:off x="215900" y="838200"/>
            <a:ext cx="8712200"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EECF97-971C-44F0-9C56-62B253759479}"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EECF97-971C-44F0-9C56-62B253759479}"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EECF97-971C-44F0-9C56-62B253759479}" type="datetimeFigureOut">
              <a:rPr lang="en-US" smtClean="0"/>
              <a:pPr/>
              <a:t>3/18/2011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EECF97-971C-44F0-9C56-62B253759479}" type="datetimeFigureOut">
              <a:rPr lang="en-US" smtClean="0"/>
              <a:pPr/>
              <a:t>3/18/2011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EECF97-971C-44F0-9C56-62B253759479}" type="datetimeFigureOut">
              <a:rPr lang="en-US" smtClean="0"/>
              <a:pPr/>
              <a:t>3/18/2011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EECF97-971C-44F0-9C56-62B253759479}"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EECF97-971C-44F0-9C56-62B253759479}"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C3C15A-F451-4277-8FB8-F3D56D0C81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EECF97-971C-44F0-9C56-62B253759479}" type="datetimeFigureOut">
              <a:rPr lang="en-US" smtClean="0"/>
              <a:pPr/>
              <a:t>3/18/2011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C3C15A-F451-4277-8FB8-F3D56D0C81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eucard.web.cern.ch/EuCARD/index.html"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49479"/>
            <a:ext cx="7772400" cy="1470025"/>
          </a:xfrm>
        </p:spPr>
        <p:txBody>
          <a:bodyPr>
            <a:normAutofit fontScale="90000"/>
          </a:bodyPr>
          <a:lstStyle/>
          <a:p>
            <a:r>
              <a:rPr lang="en-US" sz="3600" dirty="0" smtClean="0"/>
              <a:t>EuCARD-WP7-HFM meeting</a:t>
            </a:r>
            <a:br>
              <a:rPr lang="en-US" sz="3600" dirty="0" smtClean="0"/>
            </a:br>
            <a:r>
              <a:rPr lang="en-US" sz="3600" dirty="0" smtClean="0"/>
              <a:t/>
            </a:r>
            <a:br>
              <a:rPr lang="en-US" sz="3600" dirty="0" smtClean="0"/>
            </a:br>
            <a:r>
              <a:rPr lang="en-US" sz="3600" dirty="0" smtClean="0"/>
              <a:t>22 March 2011</a:t>
            </a:r>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371600" y="3429000"/>
            <a:ext cx="6400800" cy="3048000"/>
          </a:xfrm>
        </p:spPr>
        <p:txBody>
          <a:bodyPr>
            <a:normAutofit fontScale="70000" lnSpcReduction="20000"/>
          </a:bodyPr>
          <a:lstStyle/>
          <a:p>
            <a:r>
              <a:rPr lang="en-US" sz="5800" dirty="0" smtClean="0">
                <a:solidFill>
                  <a:schemeClr val="tx2">
                    <a:lumMod val="60000"/>
                    <a:lumOff val="40000"/>
                  </a:schemeClr>
                </a:solidFill>
              </a:rPr>
              <a:t>Baseline conceptual design: the magnet we will build </a:t>
            </a:r>
            <a:endParaRPr lang="en-US" sz="4100" dirty="0" smtClean="0">
              <a:solidFill>
                <a:schemeClr val="tx2">
                  <a:lumMod val="60000"/>
                  <a:lumOff val="40000"/>
                </a:schemeClr>
              </a:solidFill>
            </a:endParaRPr>
          </a:p>
          <a:p>
            <a:endParaRPr lang="en-US" sz="2900" dirty="0" smtClean="0">
              <a:solidFill>
                <a:schemeClr val="tx2">
                  <a:lumMod val="60000"/>
                  <a:lumOff val="40000"/>
                </a:schemeClr>
              </a:solidFill>
            </a:endParaRPr>
          </a:p>
          <a:p>
            <a:r>
              <a:rPr lang="en-US" sz="4100" dirty="0" err="1" smtClean="0">
                <a:solidFill>
                  <a:schemeClr val="tx1"/>
                </a:solidFill>
              </a:rPr>
              <a:t>Attilio</a:t>
            </a:r>
            <a:r>
              <a:rPr lang="en-US" sz="4100" dirty="0" smtClean="0">
                <a:solidFill>
                  <a:schemeClr val="tx1"/>
                </a:solidFill>
              </a:rPr>
              <a:t> Milanese</a:t>
            </a:r>
          </a:p>
          <a:p>
            <a:pPr algn="l"/>
            <a:endParaRPr lang="en-US" sz="2900" dirty="0" smtClean="0">
              <a:solidFill>
                <a:schemeClr val="tx1"/>
              </a:solidFill>
            </a:endParaRPr>
          </a:p>
          <a:p>
            <a:r>
              <a:rPr lang="en-US" dirty="0" smtClean="0">
                <a:solidFill>
                  <a:schemeClr val="tx1"/>
                </a:solidFill>
              </a:rPr>
              <a:t>Acknowledgements:</a:t>
            </a:r>
          </a:p>
          <a:p>
            <a:r>
              <a:rPr lang="en-US" dirty="0" smtClean="0">
                <a:solidFill>
                  <a:schemeClr val="tx1"/>
                </a:solidFill>
              </a:rPr>
              <a:t>MPWG members, S. Caspi, P. Ferracin, ESAC reviewers</a:t>
            </a:r>
            <a:endParaRPr lang="en-US" dirty="0">
              <a:solidFill>
                <a:schemeClr val="tx1"/>
              </a:solidFill>
            </a:endParaRPr>
          </a:p>
        </p:txBody>
      </p:sp>
      <p:pic>
        <p:nvPicPr>
          <p:cNvPr id="4" name="Picture 3" descr="EuCARD logo">
            <a:hlinkClick r:id="rId2"/>
          </p:cNvPr>
          <p:cNvPicPr>
            <a:picLocks noChangeAspect="1" noChangeArrowheads="1"/>
          </p:cNvPicPr>
          <p:nvPr/>
        </p:nvPicPr>
        <p:blipFill>
          <a:blip r:embed="rId3" cstate="print"/>
          <a:srcRect/>
          <a:stretch>
            <a:fillRect/>
          </a:stretch>
        </p:blipFill>
        <p:spPr bwMode="auto">
          <a:xfrm>
            <a:off x="381000" y="2030492"/>
            <a:ext cx="1905000" cy="904875"/>
          </a:xfrm>
          <a:prstGeom prst="rect">
            <a:avLst/>
          </a:prstGeom>
          <a:noFill/>
          <a:ln w="9525">
            <a:noFill/>
            <a:miter lim="800000"/>
            <a:headEnd/>
            <a:tailEnd/>
          </a:ln>
        </p:spPr>
      </p:pic>
      <p:pic>
        <p:nvPicPr>
          <p:cNvPr id="5" name="Picture 13"/>
          <p:cNvPicPr>
            <a:picLocks noChangeAspect="1" noChangeArrowheads="1"/>
          </p:cNvPicPr>
          <p:nvPr/>
        </p:nvPicPr>
        <p:blipFill>
          <a:blip r:embed="rId4" cstate="print"/>
          <a:srcRect r="1060" b="1387"/>
          <a:stretch>
            <a:fillRect/>
          </a:stretch>
        </p:blipFill>
        <p:spPr bwMode="auto">
          <a:xfrm>
            <a:off x="7318659" y="1826452"/>
            <a:ext cx="1291941" cy="13129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Stresses on the </a:t>
            </a:r>
            <a:r>
              <a:rPr lang="en-US" sz="3800" dirty="0" smtClean="0"/>
              <a:t>coil, 13 T</a:t>
            </a:r>
            <a:endParaRPr lang="en-US" sz="3800" dirty="0"/>
          </a:p>
        </p:txBody>
      </p:sp>
      <p:sp>
        <p:nvSpPr>
          <p:cNvPr id="7" name="Rectangle 6"/>
          <p:cNvSpPr/>
          <p:nvPr/>
        </p:nvSpPr>
        <p:spPr>
          <a:xfrm>
            <a:off x="953842" y="5374446"/>
            <a:ext cx="1665506" cy="461665"/>
          </a:xfrm>
          <a:prstGeom prst="rect">
            <a:avLst/>
          </a:prstGeom>
          <a:solidFill>
            <a:schemeClr val="bg1"/>
          </a:solidFill>
        </p:spPr>
        <p:txBody>
          <a:bodyPr wrap="square">
            <a:spAutoFit/>
          </a:bodyPr>
          <a:lstStyle/>
          <a:p>
            <a:pPr algn="ctr"/>
            <a:r>
              <a:rPr lang="en-US" sz="2400" dirty="0" smtClean="0"/>
              <a:t>warm</a:t>
            </a:r>
          </a:p>
        </p:txBody>
      </p:sp>
      <p:sp>
        <p:nvSpPr>
          <p:cNvPr id="8" name="Rectangle 7"/>
          <p:cNvSpPr/>
          <p:nvPr/>
        </p:nvSpPr>
        <p:spPr>
          <a:xfrm>
            <a:off x="3976495" y="5374446"/>
            <a:ext cx="1665506" cy="461665"/>
          </a:xfrm>
          <a:prstGeom prst="rect">
            <a:avLst/>
          </a:prstGeom>
          <a:solidFill>
            <a:schemeClr val="bg1"/>
          </a:solidFill>
        </p:spPr>
        <p:txBody>
          <a:bodyPr wrap="square">
            <a:spAutoFit/>
          </a:bodyPr>
          <a:lstStyle/>
          <a:p>
            <a:pPr algn="ctr"/>
            <a:r>
              <a:rPr lang="en-US" sz="2400" dirty="0" smtClean="0"/>
              <a:t>cold</a:t>
            </a:r>
          </a:p>
        </p:txBody>
      </p:sp>
      <p:sp>
        <p:nvSpPr>
          <p:cNvPr id="9" name="Rectangle 8"/>
          <p:cNvSpPr/>
          <p:nvPr/>
        </p:nvSpPr>
        <p:spPr>
          <a:xfrm>
            <a:off x="6904372" y="5374446"/>
            <a:ext cx="1665506" cy="461665"/>
          </a:xfrm>
          <a:prstGeom prst="rect">
            <a:avLst/>
          </a:prstGeom>
          <a:solidFill>
            <a:schemeClr val="bg1"/>
          </a:solidFill>
        </p:spPr>
        <p:txBody>
          <a:bodyPr wrap="square">
            <a:spAutoFit/>
          </a:bodyPr>
          <a:lstStyle/>
          <a:p>
            <a:pPr algn="ctr"/>
            <a:r>
              <a:rPr lang="en-US" sz="2400" dirty="0" smtClean="0"/>
              <a:t>13 T</a:t>
            </a:r>
          </a:p>
        </p:txBody>
      </p:sp>
      <p:sp>
        <p:nvSpPr>
          <p:cNvPr id="13" name="Rectangle 12"/>
          <p:cNvSpPr/>
          <p:nvPr/>
        </p:nvSpPr>
        <p:spPr>
          <a:xfrm>
            <a:off x="69591" y="1122655"/>
            <a:ext cx="9396471" cy="1692771"/>
          </a:xfrm>
          <a:prstGeom prst="rect">
            <a:avLst/>
          </a:prstGeom>
          <a:noFill/>
        </p:spPr>
        <p:txBody>
          <a:bodyPr wrap="square">
            <a:spAutoFit/>
          </a:bodyPr>
          <a:lstStyle/>
          <a:p>
            <a:pPr>
              <a:buFont typeface="Arial" charset="0"/>
              <a:buChar char="•"/>
            </a:pPr>
            <a:r>
              <a:rPr lang="en-US" sz="2600" dirty="0" smtClean="0"/>
              <a:t> The coil does not go above 150 </a:t>
            </a:r>
            <a:r>
              <a:rPr lang="en-US" sz="2600" dirty="0" smtClean="0"/>
              <a:t>MPa, the </a:t>
            </a:r>
            <a:r>
              <a:rPr lang="en-US" sz="2600" dirty="0" smtClean="0"/>
              <a:t>Nb</a:t>
            </a:r>
            <a:r>
              <a:rPr lang="en-US" sz="2600" baseline="-25000" dirty="0" smtClean="0"/>
              <a:t>3</a:t>
            </a:r>
            <a:r>
              <a:rPr lang="en-US" sz="2600" dirty="0" smtClean="0"/>
              <a:t>Sn “</a:t>
            </a:r>
            <a:r>
              <a:rPr lang="en-US" sz="2600" dirty="0" smtClean="0"/>
              <a:t>comfort </a:t>
            </a:r>
            <a:r>
              <a:rPr lang="en-US" sz="2600" dirty="0" smtClean="0"/>
              <a:t>zone</a:t>
            </a:r>
            <a:r>
              <a:rPr lang="en-US" sz="2600" dirty="0" smtClean="0"/>
              <a:t>”</a:t>
            </a:r>
          </a:p>
          <a:p>
            <a:pPr>
              <a:buFont typeface="Arial" charset="0"/>
              <a:buChar char="•"/>
            </a:pPr>
            <a:endParaRPr lang="en-US" sz="1300" dirty="0" smtClean="0"/>
          </a:p>
          <a:p>
            <a:pPr>
              <a:buFont typeface="Arial" charset="0"/>
              <a:buChar char="•"/>
            </a:pPr>
            <a:r>
              <a:rPr lang="en-US" sz="2600" dirty="0" smtClean="0"/>
              <a:t> The high field and high stress regions do not overlap</a:t>
            </a:r>
          </a:p>
          <a:p>
            <a:endParaRPr lang="en-US" sz="1300" dirty="0" smtClean="0"/>
          </a:p>
          <a:p>
            <a:pPr>
              <a:buFont typeface="Arial" charset="0"/>
              <a:buChar char="•"/>
            </a:pPr>
            <a:r>
              <a:rPr lang="en-US" sz="2600" dirty="0" smtClean="0"/>
              <a:t> </a:t>
            </a:r>
            <a:r>
              <a:rPr lang="en-US" sz="2600" dirty="0" smtClean="0"/>
              <a:t>2d plane stress analysis confirmed by 3d one in the straight parts</a:t>
            </a:r>
            <a:endParaRPr lang="en-US" sz="2600" dirty="0"/>
          </a:p>
        </p:txBody>
      </p:sp>
      <p:sp>
        <p:nvSpPr>
          <p:cNvPr id="12" name="Rectangle 11"/>
          <p:cNvSpPr/>
          <p:nvPr/>
        </p:nvSpPr>
        <p:spPr>
          <a:xfrm>
            <a:off x="212275" y="5819322"/>
            <a:ext cx="501280" cy="400110"/>
          </a:xfrm>
          <a:prstGeom prst="rect">
            <a:avLst/>
          </a:prstGeom>
          <a:solidFill>
            <a:schemeClr val="bg1"/>
          </a:solidFill>
        </p:spPr>
        <p:txBody>
          <a:bodyPr wrap="square">
            <a:spAutoFit/>
          </a:bodyPr>
          <a:lstStyle/>
          <a:p>
            <a:pPr algn="ctr"/>
            <a:r>
              <a:rPr lang="en-US" sz="2000" dirty="0" err="1" smtClean="0">
                <a:latin typeface="Symbol" pitchFamily="18" charset="2"/>
              </a:rPr>
              <a:t>s</a:t>
            </a:r>
            <a:r>
              <a:rPr lang="en-US" sz="2000" baseline="-25000" dirty="0" err="1" smtClean="0"/>
              <a:t>x</a:t>
            </a:r>
            <a:endParaRPr lang="en-US" sz="2000" baseline="-25000" dirty="0" smtClean="0"/>
          </a:p>
        </p:txBody>
      </p:sp>
      <p:pic>
        <p:nvPicPr>
          <p:cNvPr id="14" name="Picture 13" descr="sx_coil_3.png"/>
          <p:cNvPicPr>
            <a:picLocks noChangeAspect="1"/>
          </p:cNvPicPr>
          <p:nvPr/>
        </p:nvPicPr>
        <p:blipFill>
          <a:blip r:embed="rId2" cstate="print"/>
          <a:srcRect l="24958" t="18963" r="26741" b="20148"/>
          <a:stretch>
            <a:fillRect/>
          </a:stretch>
        </p:blipFill>
        <p:spPr>
          <a:xfrm>
            <a:off x="6316876" y="3038697"/>
            <a:ext cx="2477461" cy="2348870"/>
          </a:xfrm>
          <a:prstGeom prst="rect">
            <a:avLst/>
          </a:prstGeom>
        </p:spPr>
      </p:pic>
      <p:pic>
        <p:nvPicPr>
          <p:cNvPr id="15" name="Picture 14" descr="sx_coil_1.png"/>
          <p:cNvPicPr>
            <a:picLocks noChangeAspect="1"/>
          </p:cNvPicPr>
          <p:nvPr/>
        </p:nvPicPr>
        <p:blipFill>
          <a:blip r:embed="rId3" cstate="print"/>
          <a:srcRect l="24958" t="18963" r="26741" b="20148"/>
          <a:stretch>
            <a:fillRect/>
          </a:stretch>
        </p:blipFill>
        <p:spPr>
          <a:xfrm>
            <a:off x="457200" y="3038697"/>
            <a:ext cx="2477461" cy="2348870"/>
          </a:xfrm>
          <a:prstGeom prst="rect">
            <a:avLst/>
          </a:prstGeom>
        </p:spPr>
      </p:pic>
      <p:pic>
        <p:nvPicPr>
          <p:cNvPr id="16" name="Picture 15" descr="sx_coil_2.png"/>
          <p:cNvPicPr>
            <a:picLocks noChangeAspect="1"/>
          </p:cNvPicPr>
          <p:nvPr/>
        </p:nvPicPr>
        <p:blipFill>
          <a:blip r:embed="rId4" cstate="print"/>
          <a:srcRect l="24958" t="18963" r="26741" b="20148"/>
          <a:stretch>
            <a:fillRect/>
          </a:stretch>
        </p:blipFill>
        <p:spPr>
          <a:xfrm>
            <a:off x="3346094" y="3038697"/>
            <a:ext cx="2477461" cy="2348870"/>
          </a:xfrm>
          <a:prstGeom prst="rect">
            <a:avLst/>
          </a:prstGeom>
        </p:spPr>
      </p:pic>
      <p:pic>
        <p:nvPicPr>
          <p:cNvPr id="17" name="Picture 16" descr="sx1.emf"/>
          <p:cNvPicPr>
            <a:picLocks noChangeAspect="1"/>
          </p:cNvPicPr>
          <p:nvPr/>
        </p:nvPicPr>
        <p:blipFill>
          <a:blip r:embed="rId5" cstate="print">
            <a:clrChange>
              <a:clrFrom>
                <a:srgbClr val="FFFFFF"/>
              </a:clrFrom>
              <a:clrTo>
                <a:srgbClr val="FFFFFF">
                  <a:alpha val="0"/>
                </a:srgbClr>
              </a:clrTo>
            </a:clrChange>
          </a:blip>
          <a:srcRect l="7155" t="84814" r="10733" b="6146"/>
          <a:stretch>
            <a:fillRect/>
          </a:stretch>
        </p:blipFill>
        <p:spPr>
          <a:xfrm>
            <a:off x="715338" y="5738568"/>
            <a:ext cx="8142829" cy="65231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Conclusion</a:t>
            </a:r>
            <a:endParaRPr lang="en-US" sz="3800" dirty="0"/>
          </a:p>
        </p:txBody>
      </p:sp>
      <p:sp>
        <p:nvSpPr>
          <p:cNvPr id="7" name="Rectangle 6"/>
          <p:cNvSpPr/>
          <p:nvPr/>
        </p:nvSpPr>
        <p:spPr>
          <a:xfrm>
            <a:off x="662983" y="1125969"/>
            <a:ext cx="7982873" cy="5170646"/>
          </a:xfrm>
          <a:prstGeom prst="rect">
            <a:avLst/>
          </a:prstGeom>
          <a:noFill/>
        </p:spPr>
        <p:txBody>
          <a:bodyPr wrap="square">
            <a:spAutoFit/>
          </a:bodyPr>
          <a:lstStyle/>
          <a:p>
            <a:r>
              <a:rPr lang="en-US" sz="3000" dirty="0" smtClean="0"/>
              <a:t>The conceptual </a:t>
            </a:r>
            <a:r>
              <a:rPr lang="en-US" sz="3000" dirty="0" smtClean="0"/>
              <a:t>design </a:t>
            </a:r>
            <a:r>
              <a:rPr lang="en-US" sz="3000" dirty="0" smtClean="0"/>
              <a:t>can be considered finished.</a:t>
            </a:r>
          </a:p>
          <a:p>
            <a:endParaRPr lang="en-US" sz="3000" dirty="0" smtClean="0"/>
          </a:p>
          <a:p>
            <a:r>
              <a:rPr lang="en-US" sz="3000" dirty="0" smtClean="0"/>
              <a:t>We are now in a new phase, where the magnetic and mechanical modeling is there to support the engineering design for “details”, like end plate geometry, tie rods, wedge, proper prestress of easy way part, field in the splice region, …</a:t>
            </a:r>
          </a:p>
          <a:p>
            <a:endParaRPr lang="en-US" sz="3000" dirty="0" smtClean="0"/>
          </a:p>
          <a:p>
            <a:r>
              <a:rPr lang="en-US" sz="3000" dirty="0" smtClean="0"/>
              <a:t>Consequently:</a:t>
            </a:r>
            <a:endParaRPr lang="en-US" sz="3000" dirty="0" smtClean="0"/>
          </a:p>
          <a:p>
            <a:r>
              <a:rPr lang="en-US" sz="3000" strike="sngStrike" dirty="0" smtClean="0"/>
              <a:t>MPWG: Magnet Predesign Working Group</a:t>
            </a:r>
          </a:p>
          <a:p>
            <a:r>
              <a:rPr lang="en-US" sz="3000" dirty="0" smtClean="0">
                <a:sym typeface="Wingdings" pitchFamily="2" charset="2"/>
              </a:rPr>
              <a:t>M</a:t>
            </a:r>
            <a:r>
              <a:rPr lang="en-US" sz="3000" dirty="0" smtClean="0">
                <a:sym typeface="Wingdings" pitchFamily="2" charset="2"/>
              </a:rPr>
              <a:t>DWG: Magnet Design Working Group</a:t>
            </a:r>
            <a:endParaRPr lang="en-US" sz="3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normAutofit/>
          </a:bodyPr>
          <a:lstStyle/>
          <a:p>
            <a:endParaRPr lang="en-US" dirty="0"/>
          </a:p>
        </p:txBody>
      </p:sp>
      <p:sp>
        <p:nvSpPr>
          <p:cNvPr id="3" name="TextBox 2"/>
          <p:cNvSpPr txBox="1"/>
          <p:nvPr/>
        </p:nvSpPr>
        <p:spPr>
          <a:xfrm>
            <a:off x="2108200" y="3036669"/>
            <a:ext cx="5257800" cy="646331"/>
          </a:xfrm>
          <a:prstGeom prst="rect">
            <a:avLst/>
          </a:prstGeom>
          <a:solidFill>
            <a:schemeClr val="bg1"/>
          </a:solidFill>
        </p:spPr>
        <p:txBody>
          <a:bodyPr wrap="square" rtlCol="0">
            <a:spAutoFit/>
          </a:bodyPr>
          <a:lstStyle/>
          <a:p>
            <a:pPr algn="ctr"/>
            <a:r>
              <a:rPr lang="en-US" sz="3600" dirty="0" smtClean="0">
                <a:solidFill>
                  <a:schemeClr val="accent1"/>
                </a:solidFill>
              </a:rPr>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Magnetic cross section</a:t>
            </a:r>
            <a:endParaRPr lang="en-US" sz="3800" dirty="0"/>
          </a:p>
        </p:txBody>
      </p:sp>
      <p:sp>
        <p:nvSpPr>
          <p:cNvPr id="12" name="Rectangle 11"/>
          <p:cNvSpPr/>
          <p:nvPr/>
        </p:nvSpPr>
        <p:spPr>
          <a:xfrm>
            <a:off x="200159" y="4308891"/>
            <a:ext cx="4262654" cy="1646605"/>
          </a:xfrm>
          <a:prstGeom prst="rect">
            <a:avLst/>
          </a:prstGeom>
          <a:noFill/>
        </p:spPr>
        <p:txBody>
          <a:bodyPr wrap="square">
            <a:spAutoFit/>
          </a:bodyPr>
          <a:lstStyle/>
          <a:p>
            <a:pPr>
              <a:spcAft>
                <a:spcPts val="200"/>
              </a:spcAft>
            </a:pPr>
            <a:r>
              <a:rPr lang="en-US" sz="2400" dirty="0" smtClean="0">
                <a:solidFill>
                  <a:schemeClr val="tx2"/>
                </a:solidFill>
              </a:rPr>
              <a:t>SMC</a:t>
            </a:r>
          </a:p>
          <a:p>
            <a:pPr>
              <a:spcAft>
                <a:spcPts val="200"/>
              </a:spcAft>
            </a:pPr>
            <a:r>
              <a:rPr lang="en-US" sz="2400" dirty="0" smtClean="0"/>
              <a:t>no bore, O.D. 540 mm</a:t>
            </a:r>
          </a:p>
          <a:p>
            <a:pPr>
              <a:spcAft>
                <a:spcPts val="200"/>
              </a:spcAft>
            </a:pPr>
            <a:r>
              <a:rPr lang="en-US" sz="2400" dirty="0" smtClean="0"/>
              <a:t>4412 mm</a:t>
            </a:r>
            <a:r>
              <a:rPr lang="en-US" sz="2400" baseline="30000" dirty="0" smtClean="0"/>
              <a:t>2</a:t>
            </a:r>
            <a:r>
              <a:rPr lang="en-US" sz="2400" dirty="0" smtClean="0"/>
              <a:t> of cable, </a:t>
            </a:r>
            <a:r>
              <a:rPr lang="en-US" sz="2400" dirty="0" err="1" smtClean="0"/>
              <a:t>L</a:t>
            </a:r>
            <a:r>
              <a:rPr lang="en-US" sz="2400" baseline="-25000" dirty="0" err="1" smtClean="0"/>
              <a:t>shell</a:t>
            </a:r>
            <a:r>
              <a:rPr lang="en-US" sz="2400" dirty="0" smtClean="0"/>
              <a:t> = 0.5 m</a:t>
            </a:r>
          </a:p>
          <a:p>
            <a:pPr>
              <a:spcAft>
                <a:spcPts val="200"/>
              </a:spcAft>
            </a:pPr>
            <a:r>
              <a:rPr lang="en-US" sz="2400" dirty="0" smtClean="0">
                <a:latin typeface="Calibri"/>
              </a:rPr>
              <a:t>≈ 13 T coil field at </a:t>
            </a:r>
            <a:r>
              <a:rPr lang="en-US" sz="2400" dirty="0" err="1" smtClean="0">
                <a:latin typeface="Calibri"/>
              </a:rPr>
              <a:t>s.s</a:t>
            </a:r>
            <a:r>
              <a:rPr lang="en-US" sz="2400" dirty="0" smtClean="0">
                <a:latin typeface="Calibri"/>
              </a:rPr>
              <a:t>. </a:t>
            </a:r>
            <a:endParaRPr lang="en-US" sz="2400" dirty="0" smtClean="0"/>
          </a:p>
        </p:txBody>
      </p:sp>
      <p:sp>
        <p:nvSpPr>
          <p:cNvPr id="20" name="Rectangle 19"/>
          <p:cNvSpPr/>
          <p:nvPr/>
        </p:nvSpPr>
        <p:spPr>
          <a:xfrm>
            <a:off x="4203510" y="4886919"/>
            <a:ext cx="4587958" cy="2072362"/>
          </a:xfrm>
          <a:prstGeom prst="rect">
            <a:avLst/>
          </a:prstGeom>
          <a:noFill/>
        </p:spPr>
        <p:txBody>
          <a:bodyPr wrap="square">
            <a:spAutoFit/>
          </a:bodyPr>
          <a:lstStyle/>
          <a:p>
            <a:pPr algn="r">
              <a:spcAft>
                <a:spcPts val="200"/>
              </a:spcAft>
            </a:pPr>
            <a:r>
              <a:rPr lang="en-US" sz="2400" dirty="0" smtClean="0">
                <a:solidFill>
                  <a:schemeClr val="tx2"/>
                </a:solidFill>
              </a:rPr>
              <a:t>FRESCA2</a:t>
            </a:r>
          </a:p>
          <a:p>
            <a:pPr algn="r">
              <a:spcAft>
                <a:spcPts val="200"/>
              </a:spcAft>
            </a:pPr>
            <a:r>
              <a:rPr lang="en-US" sz="2400" dirty="0" smtClean="0"/>
              <a:t>100 mm bore, O.D. 1030 mm</a:t>
            </a:r>
          </a:p>
          <a:p>
            <a:pPr algn="r">
              <a:spcAft>
                <a:spcPts val="200"/>
              </a:spcAft>
            </a:pPr>
            <a:r>
              <a:rPr lang="en-US" sz="2400" dirty="0" smtClean="0"/>
              <a:t>30199 mm</a:t>
            </a:r>
            <a:r>
              <a:rPr lang="en-US" sz="2400" baseline="30000" dirty="0" smtClean="0"/>
              <a:t>2</a:t>
            </a:r>
            <a:r>
              <a:rPr lang="en-US" sz="2400" dirty="0" smtClean="0"/>
              <a:t> of cable, </a:t>
            </a:r>
            <a:r>
              <a:rPr lang="en-US" sz="2400" dirty="0" err="1" smtClean="0"/>
              <a:t>L</a:t>
            </a:r>
            <a:r>
              <a:rPr lang="en-US" sz="2400" baseline="-25000" dirty="0" err="1" smtClean="0"/>
              <a:t>shell</a:t>
            </a:r>
            <a:r>
              <a:rPr lang="en-US" sz="2400" dirty="0" smtClean="0"/>
              <a:t> = 1.6 m</a:t>
            </a:r>
          </a:p>
          <a:p>
            <a:pPr algn="r">
              <a:spcAft>
                <a:spcPts val="200"/>
              </a:spcAft>
            </a:pPr>
            <a:r>
              <a:rPr lang="en-US" sz="2400" dirty="0" smtClean="0"/>
              <a:t>13 T nominal field in the bore</a:t>
            </a:r>
          </a:p>
          <a:p>
            <a:pPr algn="r">
              <a:spcAft>
                <a:spcPts val="200"/>
              </a:spcAft>
            </a:pPr>
            <a:endParaRPr lang="en-US" sz="2600" dirty="0" smtClean="0"/>
          </a:p>
        </p:txBody>
      </p:sp>
      <p:pic>
        <p:nvPicPr>
          <p:cNvPr id="1033" name="Picture 9"/>
          <p:cNvPicPr>
            <a:picLocks noChangeAspect="1" noChangeArrowheads="1"/>
          </p:cNvPicPr>
          <p:nvPr/>
        </p:nvPicPr>
        <p:blipFill>
          <a:blip r:embed="rId2" cstate="print">
            <a:clrChange>
              <a:clrFrom>
                <a:srgbClr val="FFFFF7"/>
              </a:clrFrom>
              <a:clrTo>
                <a:srgbClr val="FFFFF7">
                  <a:alpha val="0"/>
                </a:srgbClr>
              </a:clrTo>
            </a:clrChange>
          </a:blip>
          <a:srcRect/>
          <a:stretch>
            <a:fillRect/>
          </a:stretch>
        </p:blipFill>
        <p:spPr bwMode="auto">
          <a:xfrm>
            <a:off x="865692" y="1009650"/>
            <a:ext cx="7132320" cy="4423410"/>
          </a:xfrm>
          <a:prstGeom prst="rect">
            <a:avLst/>
          </a:prstGeom>
          <a:noFill/>
          <a:ln w="9525">
            <a:noFill/>
            <a:miter lim="800000"/>
            <a:headEnd/>
            <a:tailEnd/>
          </a:ln>
        </p:spPr>
      </p:pic>
      <p:pic>
        <p:nvPicPr>
          <p:cNvPr id="21506" name="Picture 2" descr="http://t0.gstatic.com/images?q=tbn:ANd9GcQK-VFFcwk1e1DdCZ2avyH5ZyCsd11P57zAYBEgBOe-ALVzTOIw7g"/>
          <p:cNvPicPr>
            <a:picLocks noChangeAspect="1" noChangeArrowheads="1"/>
          </p:cNvPicPr>
          <p:nvPr/>
        </p:nvPicPr>
        <p:blipFill>
          <a:blip r:embed="rId3" cstate="print"/>
          <a:srcRect/>
          <a:stretch>
            <a:fillRect/>
          </a:stretch>
        </p:blipFill>
        <p:spPr bwMode="auto">
          <a:xfrm rot="4411960">
            <a:off x="706891" y="1568984"/>
            <a:ext cx="694415" cy="395139"/>
          </a:xfrm>
          <a:prstGeom prst="rect">
            <a:avLst/>
          </a:prstGeom>
          <a:noFill/>
        </p:spPr>
      </p:pic>
      <p:pic>
        <p:nvPicPr>
          <p:cNvPr id="21508" name="Picture 4" descr="http://t3.gstatic.com/images?q=tbn:ANd9GcRU_oyV8WwTTXVqjrLIph9B4kuEhwVN5XDkh2rn4SOOaNvU_Bt3"/>
          <p:cNvPicPr>
            <a:picLocks noChangeAspect="1" noChangeArrowheads="1"/>
          </p:cNvPicPr>
          <p:nvPr/>
        </p:nvPicPr>
        <p:blipFill>
          <a:blip r:embed="rId4" cstate="print">
            <a:clrChange>
              <a:clrFrom>
                <a:srgbClr val="FBFAFF"/>
              </a:clrFrom>
              <a:clrTo>
                <a:srgbClr val="FBFAFF">
                  <a:alpha val="0"/>
                </a:srgbClr>
              </a:clrTo>
            </a:clrChange>
          </a:blip>
          <a:srcRect/>
          <a:stretch>
            <a:fillRect/>
          </a:stretch>
        </p:blipFill>
        <p:spPr bwMode="auto">
          <a:xfrm>
            <a:off x="7656231" y="939801"/>
            <a:ext cx="1386093" cy="199389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Coil and field in the cross section</a:t>
            </a:r>
            <a:endParaRPr lang="en-US" sz="3800" dirty="0"/>
          </a:p>
        </p:txBody>
      </p:sp>
      <p:sp>
        <p:nvSpPr>
          <p:cNvPr id="15" name="Rectangle 14"/>
          <p:cNvSpPr/>
          <p:nvPr/>
        </p:nvSpPr>
        <p:spPr>
          <a:xfrm>
            <a:off x="6324921" y="1498645"/>
            <a:ext cx="2717479" cy="4324261"/>
          </a:xfrm>
          <a:prstGeom prst="rect">
            <a:avLst/>
          </a:prstGeom>
          <a:noFill/>
        </p:spPr>
        <p:txBody>
          <a:bodyPr wrap="square">
            <a:spAutoFit/>
          </a:bodyPr>
          <a:lstStyle/>
          <a:p>
            <a:pPr>
              <a:spcAft>
                <a:spcPts val="200"/>
              </a:spcAft>
            </a:pPr>
            <a:r>
              <a:rPr lang="en-US" sz="2600" dirty="0" smtClean="0"/>
              <a:t>156 turns per pole</a:t>
            </a:r>
          </a:p>
          <a:p>
            <a:pPr>
              <a:spcAft>
                <a:spcPts val="200"/>
              </a:spcAft>
            </a:pPr>
            <a:r>
              <a:rPr lang="en-US" sz="2600" dirty="0" smtClean="0"/>
              <a:t>(2 x 36 + 2 x 42)</a:t>
            </a:r>
          </a:p>
          <a:p>
            <a:pPr>
              <a:spcAft>
                <a:spcPts val="200"/>
              </a:spcAft>
            </a:pPr>
            <a:endParaRPr lang="en-US" sz="2600" dirty="0" smtClean="0"/>
          </a:p>
          <a:p>
            <a:pPr>
              <a:spcAft>
                <a:spcPts val="200"/>
              </a:spcAft>
            </a:pPr>
            <a:r>
              <a:rPr lang="en-US" sz="2600" dirty="0" err="1" smtClean="0"/>
              <a:t>B</a:t>
            </a:r>
            <a:r>
              <a:rPr lang="en-US" sz="2600" baseline="-25000" dirty="0" err="1" smtClean="0"/>
              <a:t>center</a:t>
            </a:r>
            <a:r>
              <a:rPr lang="en-US" sz="2600" dirty="0" smtClean="0"/>
              <a:t> = 13.0 T</a:t>
            </a:r>
            <a:endParaRPr lang="en-US" sz="800" dirty="0" smtClean="0"/>
          </a:p>
          <a:p>
            <a:pPr>
              <a:spcAft>
                <a:spcPts val="200"/>
              </a:spcAft>
            </a:pPr>
            <a:r>
              <a:rPr lang="en-US" sz="2600" dirty="0" smtClean="0"/>
              <a:t>I</a:t>
            </a:r>
            <a:r>
              <a:rPr lang="en-US" sz="2600" baseline="-25000" dirty="0" smtClean="0"/>
              <a:t>13T</a:t>
            </a:r>
            <a:r>
              <a:rPr lang="en-US" sz="2600" dirty="0" smtClean="0"/>
              <a:t> = 10.7 kA</a:t>
            </a:r>
            <a:endParaRPr lang="en-US" sz="800" dirty="0" smtClean="0"/>
          </a:p>
          <a:p>
            <a:pPr>
              <a:spcAft>
                <a:spcPts val="200"/>
              </a:spcAft>
            </a:pPr>
            <a:r>
              <a:rPr lang="en-US" sz="2600" dirty="0" err="1" smtClean="0"/>
              <a:t>B</a:t>
            </a:r>
            <a:r>
              <a:rPr lang="en-US" sz="2600" baseline="-25000" dirty="0" err="1" smtClean="0"/>
              <a:t>peak</a:t>
            </a:r>
            <a:r>
              <a:rPr lang="en-US" sz="2600" dirty="0" smtClean="0"/>
              <a:t> = 13.2 T</a:t>
            </a:r>
          </a:p>
          <a:p>
            <a:pPr>
              <a:spcAft>
                <a:spcPts val="200"/>
              </a:spcAft>
            </a:pPr>
            <a:endParaRPr lang="en-US" sz="2600" dirty="0" smtClean="0">
              <a:latin typeface="Symbol" pitchFamily="18" charset="2"/>
            </a:endParaRPr>
          </a:p>
          <a:p>
            <a:pPr>
              <a:spcAft>
                <a:spcPts val="200"/>
              </a:spcAft>
            </a:pPr>
            <a:r>
              <a:rPr lang="en-US" sz="2600" dirty="0" smtClean="0"/>
              <a:t>E = 3.6 MJ/m</a:t>
            </a:r>
            <a:endParaRPr lang="en-US" sz="800" dirty="0" smtClean="0"/>
          </a:p>
          <a:p>
            <a:pPr>
              <a:spcAft>
                <a:spcPts val="200"/>
              </a:spcAft>
            </a:pPr>
            <a:endParaRPr lang="en-US" sz="2600" dirty="0" smtClean="0"/>
          </a:p>
          <a:p>
            <a:pPr>
              <a:spcAft>
                <a:spcPts val="200"/>
              </a:spcAft>
            </a:pPr>
            <a:r>
              <a:rPr lang="en-US" sz="2600" dirty="0" smtClean="0"/>
              <a:t>L = 47 </a:t>
            </a:r>
            <a:r>
              <a:rPr lang="en-US" sz="2600" dirty="0" err="1" smtClean="0"/>
              <a:t>mH</a:t>
            </a:r>
            <a:r>
              <a:rPr lang="en-US" sz="2600" dirty="0" smtClean="0"/>
              <a:t>/m</a:t>
            </a:r>
            <a:endParaRPr lang="en-US" sz="2600" baseline="30000" dirty="0" smtClean="0"/>
          </a:p>
        </p:txBody>
      </p:sp>
      <p:grpSp>
        <p:nvGrpSpPr>
          <p:cNvPr id="12" name="Group 11"/>
          <p:cNvGrpSpPr/>
          <p:nvPr/>
        </p:nvGrpSpPr>
        <p:grpSpPr>
          <a:xfrm>
            <a:off x="-353952" y="1327411"/>
            <a:ext cx="6465532" cy="5968247"/>
            <a:chOff x="1228892" y="1299275"/>
            <a:chExt cx="6465532" cy="5968247"/>
          </a:xfrm>
        </p:grpSpPr>
        <p:pic>
          <p:nvPicPr>
            <p:cNvPr id="1027" name="Picture 3"/>
            <p:cNvPicPr>
              <a:picLocks noChangeAspect="1" noChangeArrowheads="1"/>
            </p:cNvPicPr>
            <p:nvPr/>
          </p:nvPicPr>
          <p:blipFill>
            <a:blip r:embed="rId2" cstate="print"/>
            <a:srcRect l="18462" t="28547" r="20571" b="28547"/>
            <a:stretch>
              <a:fillRect/>
            </a:stretch>
          </p:blipFill>
          <p:spPr bwMode="auto">
            <a:xfrm>
              <a:off x="2621336" y="1382846"/>
              <a:ext cx="5073088" cy="4617753"/>
            </a:xfrm>
            <a:prstGeom prst="rect">
              <a:avLst/>
            </a:prstGeom>
            <a:noFill/>
            <a:ln w="9525">
              <a:noFill/>
              <a:miter lim="800000"/>
              <a:headEnd/>
              <a:tailEnd/>
            </a:ln>
          </p:spPr>
        </p:pic>
        <p:pic>
          <p:nvPicPr>
            <p:cNvPr id="14" name="Picture 3"/>
            <p:cNvPicPr>
              <a:picLocks noChangeAspect="1" noChangeArrowheads="1"/>
            </p:cNvPicPr>
            <p:nvPr/>
          </p:nvPicPr>
          <p:blipFill>
            <a:blip r:embed="rId2" cstate="print"/>
            <a:srcRect l="3692" t="24061" r="84396" b="38743"/>
            <a:stretch>
              <a:fillRect/>
            </a:stretch>
          </p:blipFill>
          <p:spPr bwMode="auto">
            <a:xfrm>
              <a:off x="1728803" y="1299275"/>
              <a:ext cx="929252" cy="3753014"/>
            </a:xfrm>
            <a:prstGeom prst="rect">
              <a:avLst/>
            </a:prstGeom>
            <a:noFill/>
            <a:ln w="9525">
              <a:noFill/>
              <a:miter lim="800000"/>
              <a:headEnd/>
              <a:tailEnd/>
            </a:ln>
          </p:spPr>
        </p:pic>
        <p:sp>
          <p:nvSpPr>
            <p:cNvPr id="17" name="Arc 16"/>
            <p:cNvSpPr>
              <a:spLocks/>
            </p:cNvSpPr>
            <p:nvPr/>
          </p:nvSpPr>
          <p:spPr>
            <a:xfrm>
              <a:off x="1228892" y="3975682"/>
              <a:ext cx="3291840" cy="3291840"/>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1299694" y="892632"/>
            <a:ext cx="7084167" cy="4745538"/>
          </a:xfrm>
          <a:prstGeom prst="rect">
            <a:avLst/>
          </a:prstGeom>
          <a:noFill/>
          <a:ln w="9525">
            <a:noFill/>
            <a:miter lim="800000"/>
            <a:headEnd/>
            <a:tailEnd/>
          </a:ln>
          <a:effectLst/>
        </p:spPr>
      </p:pic>
      <p:sp>
        <p:nvSpPr>
          <p:cNvPr id="2" name="Title 1"/>
          <p:cNvSpPr>
            <a:spLocks noGrp="1"/>
          </p:cNvSpPr>
          <p:nvPr>
            <p:ph type="title"/>
          </p:nvPr>
        </p:nvSpPr>
        <p:spPr>
          <a:xfrm>
            <a:off x="457200" y="-76200"/>
            <a:ext cx="8229600" cy="1143000"/>
          </a:xfrm>
        </p:spPr>
        <p:txBody>
          <a:bodyPr>
            <a:normAutofit/>
          </a:bodyPr>
          <a:lstStyle/>
          <a:p>
            <a:r>
              <a:rPr lang="en-US" sz="3800" dirty="0" smtClean="0"/>
              <a:t>Load line and margins</a:t>
            </a:r>
            <a:endParaRPr lang="en-US" sz="3800" dirty="0"/>
          </a:p>
        </p:txBody>
      </p:sp>
      <p:sp>
        <p:nvSpPr>
          <p:cNvPr id="15" name="Rectangle 14"/>
          <p:cNvSpPr/>
          <p:nvPr/>
        </p:nvSpPr>
        <p:spPr>
          <a:xfrm>
            <a:off x="841817" y="5578930"/>
            <a:ext cx="8425543" cy="918200"/>
          </a:xfrm>
          <a:prstGeom prst="rect">
            <a:avLst/>
          </a:prstGeom>
          <a:noFill/>
        </p:spPr>
        <p:txBody>
          <a:bodyPr wrap="square">
            <a:spAutoFit/>
          </a:bodyPr>
          <a:lstStyle/>
          <a:p>
            <a:pPr>
              <a:spcAft>
                <a:spcPts val="200"/>
              </a:spcAft>
            </a:pPr>
            <a:r>
              <a:rPr lang="en-US" sz="2600" dirty="0" smtClean="0"/>
              <a:t>13 T imply 83% @ 4.2 K, 76% @ 1.9 K along the load line</a:t>
            </a:r>
          </a:p>
          <a:p>
            <a:pPr>
              <a:spcAft>
                <a:spcPts val="200"/>
              </a:spcAft>
            </a:pPr>
            <a:r>
              <a:rPr lang="en-US" sz="2600" dirty="0" smtClean="0"/>
              <a:t>[15 T correspond to 88% along the load line @ 1.9 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6"/>
          <p:cNvPicPr>
            <a:picLocks noChangeAspect="1" noChangeArrowheads="1"/>
          </p:cNvPicPr>
          <p:nvPr/>
        </p:nvPicPr>
        <p:blipFill>
          <a:blip r:embed="rId2" cstate="print"/>
          <a:srcRect l="3135" t="17185" r="73235" b="37971"/>
          <a:stretch>
            <a:fillRect/>
          </a:stretch>
        </p:blipFill>
        <p:spPr bwMode="auto">
          <a:xfrm>
            <a:off x="43507" y="841825"/>
            <a:ext cx="2112145" cy="5187237"/>
          </a:xfrm>
          <a:prstGeom prst="rect">
            <a:avLst/>
          </a:prstGeom>
          <a:noFill/>
          <a:ln w="9525">
            <a:noFill/>
            <a:miter lim="800000"/>
            <a:headEnd/>
            <a:tailEnd/>
          </a:ln>
        </p:spPr>
      </p:pic>
      <p:sp>
        <p:nvSpPr>
          <p:cNvPr id="18" name="Rectangle 17"/>
          <p:cNvSpPr/>
          <p:nvPr/>
        </p:nvSpPr>
        <p:spPr>
          <a:xfrm>
            <a:off x="1103050" y="3065164"/>
            <a:ext cx="1182914" cy="3190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normAutofit/>
          </a:bodyPr>
          <a:lstStyle/>
          <a:p>
            <a:r>
              <a:rPr lang="en-US" sz="3800" dirty="0" smtClean="0"/>
              <a:t>Field homogeneity in the cross section</a:t>
            </a:r>
            <a:endParaRPr lang="en-US" sz="3800" dirty="0"/>
          </a:p>
        </p:txBody>
      </p:sp>
      <p:pic>
        <p:nvPicPr>
          <p:cNvPr id="36868" name="Picture 4"/>
          <p:cNvPicPr>
            <a:picLocks noChangeAspect="1" noChangeArrowheads="1"/>
          </p:cNvPicPr>
          <p:nvPr/>
        </p:nvPicPr>
        <p:blipFill>
          <a:blip r:embed="rId3" cstate="print">
            <a:clrChange>
              <a:clrFrom>
                <a:srgbClr val="FFFFFF"/>
              </a:clrFrom>
              <a:clrTo>
                <a:srgbClr val="FFFFFF">
                  <a:alpha val="0"/>
                </a:srgbClr>
              </a:clrTo>
            </a:clrChange>
          </a:blip>
          <a:srcRect l="19412" t="29318" r="23824" b="28636"/>
          <a:stretch>
            <a:fillRect/>
          </a:stretch>
        </p:blipFill>
        <p:spPr bwMode="auto">
          <a:xfrm>
            <a:off x="1344156" y="857211"/>
            <a:ext cx="2941284" cy="2819387"/>
          </a:xfrm>
          <a:prstGeom prst="rect">
            <a:avLst/>
          </a:prstGeom>
          <a:noFill/>
          <a:ln w="9525">
            <a:noFill/>
            <a:miter lim="800000"/>
            <a:headEnd/>
            <a:tailEnd/>
          </a:ln>
        </p:spPr>
      </p:pic>
      <p:sp>
        <p:nvSpPr>
          <p:cNvPr id="11" name="Rectangle 10"/>
          <p:cNvSpPr/>
          <p:nvPr/>
        </p:nvSpPr>
        <p:spPr>
          <a:xfrm>
            <a:off x="3124320" y="1106767"/>
            <a:ext cx="2361878" cy="1769715"/>
          </a:xfrm>
          <a:prstGeom prst="rect">
            <a:avLst/>
          </a:prstGeom>
          <a:noFill/>
        </p:spPr>
        <p:txBody>
          <a:bodyPr wrap="square">
            <a:spAutoFit/>
          </a:bodyPr>
          <a:lstStyle/>
          <a:p>
            <a:pPr>
              <a:spcAft>
                <a:spcPts val="200"/>
              </a:spcAft>
            </a:pPr>
            <a:r>
              <a:rPr lang="en-US" sz="2600" dirty="0" err="1" smtClean="0"/>
              <a:t>B</a:t>
            </a:r>
            <a:r>
              <a:rPr lang="en-US" sz="2600" baseline="-25000" dirty="0" err="1" smtClean="0"/>
              <a:t>center</a:t>
            </a:r>
            <a:r>
              <a:rPr lang="en-US" sz="2600" dirty="0" smtClean="0"/>
              <a:t> = 10 T</a:t>
            </a:r>
          </a:p>
          <a:p>
            <a:pPr>
              <a:spcAft>
                <a:spcPts val="200"/>
              </a:spcAft>
            </a:pPr>
            <a:r>
              <a:rPr lang="en-US" sz="2600" dirty="0" smtClean="0"/>
              <a:t>b</a:t>
            </a:r>
            <a:r>
              <a:rPr lang="en-US" sz="2600" baseline="-25000" dirty="0" smtClean="0"/>
              <a:t>3</a:t>
            </a:r>
            <a:r>
              <a:rPr lang="en-US" sz="2600" dirty="0" smtClean="0"/>
              <a:t> = 49.2</a:t>
            </a:r>
          </a:p>
          <a:p>
            <a:pPr>
              <a:spcAft>
                <a:spcPts val="200"/>
              </a:spcAft>
            </a:pPr>
            <a:r>
              <a:rPr lang="en-US" sz="2600" dirty="0" smtClean="0"/>
              <a:t>b</a:t>
            </a:r>
            <a:r>
              <a:rPr lang="en-US" sz="2600" baseline="-25000" dirty="0" smtClean="0"/>
              <a:t>5</a:t>
            </a:r>
            <a:r>
              <a:rPr lang="en-US" sz="2600" dirty="0" smtClean="0"/>
              <a:t> = </a:t>
            </a:r>
            <a:r>
              <a:rPr lang="en-US" sz="2600" dirty="0" smtClean="0">
                <a:latin typeface="Calibri"/>
              </a:rPr>
              <a:t>−35.1</a:t>
            </a:r>
          </a:p>
          <a:p>
            <a:pPr>
              <a:spcAft>
                <a:spcPts val="200"/>
              </a:spcAft>
            </a:pPr>
            <a:r>
              <a:rPr lang="en-US" sz="2600" dirty="0" smtClean="0">
                <a:latin typeface="Calibri"/>
              </a:rPr>
              <a:t>b</a:t>
            </a:r>
            <a:r>
              <a:rPr lang="en-US" sz="2600" baseline="-25000" dirty="0" smtClean="0">
                <a:latin typeface="Calibri"/>
              </a:rPr>
              <a:t>7</a:t>
            </a:r>
            <a:r>
              <a:rPr lang="en-US" sz="2600" dirty="0" smtClean="0">
                <a:latin typeface="Calibri"/>
              </a:rPr>
              <a:t> = 4.4</a:t>
            </a:r>
            <a:endParaRPr lang="en-US" sz="2600" dirty="0" smtClean="0"/>
          </a:p>
        </p:txBody>
      </p:sp>
      <p:pic>
        <p:nvPicPr>
          <p:cNvPr id="36869" name="Picture 5"/>
          <p:cNvPicPr>
            <a:picLocks noChangeAspect="1" noChangeArrowheads="1"/>
          </p:cNvPicPr>
          <p:nvPr/>
        </p:nvPicPr>
        <p:blipFill>
          <a:blip r:embed="rId4" cstate="print"/>
          <a:srcRect l="19412" t="29318" r="23824" b="28636"/>
          <a:stretch>
            <a:fillRect/>
          </a:stretch>
        </p:blipFill>
        <p:spPr bwMode="auto">
          <a:xfrm>
            <a:off x="5233880" y="857211"/>
            <a:ext cx="2941284" cy="2819437"/>
          </a:xfrm>
          <a:prstGeom prst="rect">
            <a:avLst/>
          </a:prstGeom>
          <a:noFill/>
          <a:ln w="9525">
            <a:noFill/>
            <a:miter lim="800000"/>
            <a:headEnd/>
            <a:tailEnd/>
          </a:ln>
        </p:spPr>
      </p:pic>
      <p:sp>
        <p:nvSpPr>
          <p:cNvPr id="13" name="Rectangle 12"/>
          <p:cNvSpPr/>
          <p:nvPr/>
        </p:nvSpPr>
        <p:spPr>
          <a:xfrm>
            <a:off x="7013797" y="1106767"/>
            <a:ext cx="2361878" cy="1769715"/>
          </a:xfrm>
          <a:prstGeom prst="rect">
            <a:avLst/>
          </a:prstGeom>
          <a:noFill/>
        </p:spPr>
        <p:txBody>
          <a:bodyPr wrap="square">
            <a:spAutoFit/>
          </a:bodyPr>
          <a:lstStyle/>
          <a:p>
            <a:pPr>
              <a:spcAft>
                <a:spcPts val="200"/>
              </a:spcAft>
            </a:pPr>
            <a:r>
              <a:rPr lang="en-US" sz="2600" dirty="0" err="1" smtClean="0"/>
              <a:t>B</a:t>
            </a:r>
            <a:r>
              <a:rPr lang="en-US" sz="2600" baseline="-25000" dirty="0" err="1" smtClean="0"/>
              <a:t>center</a:t>
            </a:r>
            <a:r>
              <a:rPr lang="en-US" sz="2600" dirty="0" smtClean="0"/>
              <a:t> = 11 T</a:t>
            </a:r>
          </a:p>
          <a:p>
            <a:pPr>
              <a:spcAft>
                <a:spcPts val="200"/>
              </a:spcAft>
            </a:pPr>
            <a:r>
              <a:rPr lang="en-US" sz="2600" dirty="0" smtClean="0"/>
              <a:t>b</a:t>
            </a:r>
            <a:r>
              <a:rPr lang="en-US" sz="2600" baseline="-25000" dirty="0" smtClean="0"/>
              <a:t>3</a:t>
            </a:r>
            <a:r>
              <a:rPr lang="en-US" sz="2600" dirty="0" smtClean="0"/>
              <a:t> = 58.3</a:t>
            </a:r>
          </a:p>
          <a:p>
            <a:pPr>
              <a:spcAft>
                <a:spcPts val="200"/>
              </a:spcAft>
            </a:pPr>
            <a:r>
              <a:rPr lang="en-US" sz="2600" dirty="0" smtClean="0"/>
              <a:t>b</a:t>
            </a:r>
            <a:r>
              <a:rPr lang="en-US" sz="2600" baseline="-25000" dirty="0" smtClean="0"/>
              <a:t>5</a:t>
            </a:r>
            <a:r>
              <a:rPr lang="en-US" sz="2600" dirty="0" smtClean="0"/>
              <a:t> = </a:t>
            </a:r>
            <a:r>
              <a:rPr lang="en-US" sz="2600" dirty="0" smtClean="0">
                <a:latin typeface="Calibri"/>
              </a:rPr>
              <a:t>−37.5</a:t>
            </a:r>
          </a:p>
          <a:p>
            <a:pPr>
              <a:spcAft>
                <a:spcPts val="200"/>
              </a:spcAft>
            </a:pPr>
            <a:r>
              <a:rPr lang="en-US" sz="2600" dirty="0" smtClean="0">
                <a:latin typeface="Calibri"/>
              </a:rPr>
              <a:t>b</a:t>
            </a:r>
            <a:r>
              <a:rPr lang="en-US" sz="2600" baseline="-25000" dirty="0" smtClean="0">
                <a:latin typeface="Calibri"/>
              </a:rPr>
              <a:t>7</a:t>
            </a:r>
            <a:r>
              <a:rPr lang="en-US" sz="2600" dirty="0" smtClean="0">
                <a:latin typeface="Calibri"/>
              </a:rPr>
              <a:t> = 5.1</a:t>
            </a:r>
            <a:endParaRPr lang="en-US" sz="2600" dirty="0" smtClean="0"/>
          </a:p>
        </p:txBody>
      </p:sp>
      <p:pic>
        <p:nvPicPr>
          <p:cNvPr id="36870" name="Picture 6"/>
          <p:cNvPicPr>
            <a:picLocks noChangeAspect="1" noChangeArrowheads="1"/>
          </p:cNvPicPr>
          <p:nvPr/>
        </p:nvPicPr>
        <p:blipFill>
          <a:blip r:embed="rId2" cstate="print"/>
          <a:srcRect l="19412" t="29318" r="23824" b="28636"/>
          <a:stretch>
            <a:fillRect/>
          </a:stretch>
        </p:blipFill>
        <p:spPr bwMode="auto">
          <a:xfrm>
            <a:off x="1344156" y="3660238"/>
            <a:ext cx="2941284" cy="2819437"/>
          </a:xfrm>
          <a:prstGeom prst="rect">
            <a:avLst/>
          </a:prstGeom>
          <a:noFill/>
          <a:ln w="9525">
            <a:noFill/>
            <a:miter lim="800000"/>
            <a:headEnd/>
            <a:tailEnd/>
          </a:ln>
        </p:spPr>
      </p:pic>
      <p:sp>
        <p:nvSpPr>
          <p:cNvPr id="16" name="Rectangle 15"/>
          <p:cNvSpPr/>
          <p:nvPr/>
        </p:nvSpPr>
        <p:spPr>
          <a:xfrm>
            <a:off x="3124320" y="3934399"/>
            <a:ext cx="2361878" cy="1769715"/>
          </a:xfrm>
          <a:prstGeom prst="rect">
            <a:avLst/>
          </a:prstGeom>
          <a:noFill/>
        </p:spPr>
        <p:txBody>
          <a:bodyPr wrap="square">
            <a:spAutoFit/>
          </a:bodyPr>
          <a:lstStyle/>
          <a:p>
            <a:pPr>
              <a:spcAft>
                <a:spcPts val="200"/>
              </a:spcAft>
            </a:pPr>
            <a:r>
              <a:rPr lang="en-US" sz="2600" dirty="0" err="1" smtClean="0"/>
              <a:t>B</a:t>
            </a:r>
            <a:r>
              <a:rPr lang="en-US" sz="2600" baseline="-25000" dirty="0" err="1" smtClean="0"/>
              <a:t>center</a:t>
            </a:r>
            <a:r>
              <a:rPr lang="en-US" sz="2600" dirty="0" smtClean="0"/>
              <a:t> = 12 T</a:t>
            </a:r>
          </a:p>
          <a:p>
            <a:pPr>
              <a:spcAft>
                <a:spcPts val="200"/>
              </a:spcAft>
            </a:pPr>
            <a:r>
              <a:rPr lang="en-US" sz="2600" dirty="0" smtClean="0"/>
              <a:t>b</a:t>
            </a:r>
            <a:r>
              <a:rPr lang="en-US" sz="2600" baseline="-25000" dirty="0" smtClean="0"/>
              <a:t>3</a:t>
            </a:r>
            <a:r>
              <a:rPr lang="en-US" sz="2600" dirty="0" smtClean="0"/>
              <a:t> = 66.0</a:t>
            </a:r>
          </a:p>
          <a:p>
            <a:pPr>
              <a:spcAft>
                <a:spcPts val="200"/>
              </a:spcAft>
            </a:pPr>
            <a:r>
              <a:rPr lang="en-US" sz="2600" dirty="0" smtClean="0"/>
              <a:t>b</a:t>
            </a:r>
            <a:r>
              <a:rPr lang="en-US" sz="2600" baseline="-25000" dirty="0" smtClean="0"/>
              <a:t>5</a:t>
            </a:r>
            <a:r>
              <a:rPr lang="en-US" sz="2600" dirty="0" smtClean="0"/>
              <a:t> = </a:t>
            </a:r>
            <a:r>
              <a:rPr lang="en-US" sz="2600" dirty="0" smtClean="0">
                <a:latin typeface="Calibri"/>
              </a:rPr>
              <a:t>−36.2</a:t>
            </a:r>
          </a:p>
          <a:p>
            <a:pPr>
              <a:spcAft>
                <a:spcPts val="200"/>
              </a:spcAft>
            </a:pPr>
            <a:r>
              <a:rPr lang="en-US" sz="2600" dirty="0" smtClean="0">
                <a:latin typeface="Calibri"/>
              </a:rPr>
              <a:t>b</a:t>
            </a:r>
            <a:r>
              <a:rPr lang="en-US" sz="2600" baseline="-25000" dirty="0" smtClean="0">
                <a:latin typeface="Calibri"/>
              </a:rPr>
              <a:t>7</a:t>
            </a:r>
            <a:r>
              <a:rPr lang="en-US" sz="2600" dirty="0" smtClean="0">
                <a:latin typeface="Calibri"/>
              </a:rPr>
              <a:t> = 4.7</a:t>
            </a:r>
            <a:endParaRPr lang="en-US" sz="2600" dirty="0" smtClean="0"/>
          </a:p>
        </p:txBody>
      </p:sp>
      <p:pic>
        <p:nvPicPr>
          <p:cNvPr id="36871" name="Picture 7"/>
          <p:cNvPicPr>
            <a:picLocks noChangeAspect="1" noChangeArrowheads="1"/>
          </p:cNvPicPr>
          <p:nvPr/>
        </p:nvPicPr>
        <p:blipFill>
          <a:blip r:embed="rId5" cstate="print"/>
          <a:srcRect l="19412" t="29318" r="23824" b="28636"/>
          <a:stretch>
            <a:fillRect/>
          </a:stretch>
        </p:blipFill>
        <p:spPr bwMode="auto">
          <a:xfrm>
            <a:off x="5233880" y="3660238"/>
            <a:ext cx="2941284" cy="2819437"/>
          </a:xfrm>
          <a:prstGeom prst="rect">
            <a:avLst/>
          </a:prstGeom>
          <a:noFill/>
          <a:ln w="9525">
            <a:noFill/>
            <a:miter lim="800000"/>
            <a:headEnd/>
            <a:tailEnd/>
          </a:ln>
        </p:spPr>
      </p:pic>
      <p:sp>
        <p:nvSpPr>
          <p:cNvPr id="19" name="Rectangle 18"/>
          <p:cNvSpPr/>
          <p:nvPr/>
        </p:nvSpPr>
        <p:spPr>
          <a:xfrm>
            <a:off x="7013797" y="3934399"/>
            <a:ext cx="2361878" cy="1769715"/>
          </a:xfrm>
          <a:prstGeom prst="rect">
            <a:avLst/>
          </a:prstGeom>
          <a:noFill/>
        </p:spPr>
        <p:txBody>
          <a:bodyPr wrap="square">
            <a:spAutoFit/>
          </a:bodyPr>
          <a:lstStyle/>
          <a:p>
            <a:pPr>
              <a:spcAft>
                <a:spcPts val="200"/>
              </a:spcAft>
            </a:pPr>
            <a:r>
              <a:rPr lang="en-US" sz="2600" dirty="0" err="1" smtClean="0"/>
              <a:t>B</a:t>
            </a:r>
            <a:r>
              <a:rPr lang="en-US" sz="2600" baseline="-25000" dirty="0" err="1" smtClean="0"/>
              <a:t>center</a:t>
            </a:r>
            <a:r>
              <a:rPr lang="en-US" sz="2600" dirty="0" smtClean="0"/>
              <a:t> = 13 T</a:t>
            </a:r>
          </a:p>
          <a:p>
            <a:pPr>
              <a:spcAft>
                <a:spcPts val="200"/>
              </a:spcAft>
            </a:pPr>
            <a:r>
              <a:rPr lang="en-US" sz="2600" dirty="0" smtClean="0"/>
              <a:t>b</a:t>
            </a:r>
            <a:r>
              <a:rPr lang="en-US" sz="2600" baseline="-25000" dirty="0" smtClean="0"/>
              <a:t>3</a:t>
            </a:r>
            <a:r>
              <a:rPr lang="en-US" sz="2600" dirty="0" smtClean="0"/>
              <a:t> = 72.8</a:t>
            </a:r>
          </a:p>
          <a:p>
            <a:pPr>
              <a:spcAft>
                <a:spcPts val="200"/>
              </a:spcAft>
            </a:pPr>
            <a:r>
              <a:rPr lang="en-US" sz="2600" dirty="0" smtClean="0"/>
              <a:t>b</a:t>
            </a:r>
            <a:r>
              <a:rPr lang="en-US" sz="2600" baseline="-25000" dirty="0" smtClean="0"/>
              <a:t>5</a:t>
            </a:r>
            <a:r>
              <a:rPr lang="en-US" sz="2600" dirty="0" smtClean="0"/>
              <a:t> = </a:t>
            </a:r>
            <a:r>
              <a:rPr lang="en-US" sz="2600" dirty="0" smtClean="0">
                <a:latin typeface="Calibri"/>
              </a:rPr>
              <a:t>−35.1</a:t>
            </a:r>
          </a:p>
          <a:p>
            <a:pPr>
              <a:spcAft>
                <a:spcPts val="200"/>
              </a:spcAft>
            </a:pPr>
            <a:r>
              <a:rPr lang="en-US" sz="2600" dirty="0" smtClean="0">
                <a:latin typeface="Calibri"/>
              </a:rPr>
              <a:t>b</a:t>
            </a:r>
            <a:r>
              <a:rPr lang="en-US" sz="2600" baseline="-25000" dirty="0" smtClean="0">
                <a:latin typeface="Calibri"/>
              </a:rPr>
              <a:t>7</a:t>
            </a:r>
            <a:r>
              <a:rPr lang="en-US" sz="2600" dirty="0" smtClean="0">
                <a:latin typeface="Calibri"/>
              </a:rPr>
              <a:t> = 4.4</a:t>
            </a:r>
            <a:endParaRPr lang="en-US" sz="2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103050" y="3065164"/>
            <a:ext cx="1182914" cy="3190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normAutofit/>
          </a:bodyPr>
          <a:lstStyle/>
          <a:p>
            <a:r>
              <a:rPr lang="en-US" sz="3800" dirty="0" smtClean="0"/>
              <a:t>Field homogeneity </a:t>
            </a:r>
            <a:r>
              <a:rPr lang="en-US" sz="3800" dirty="0" smtClean="0"/>
              <a:t>along the axis in 3d</a:t>
            </a:r>
            <a:endParaRPr lang="en-US" sz="3800" dirty="0"/>
          </a:p>
        </p:txBody>
      </p:sp>
      <p:pic>
        <p:nvPicPr>
          <p:cNvPr id="1029" name="Picture 5"/>
          <p:cNvPicPr>
            <a:picLocks noChangeAspect="1" noChangeArrowheads="1"/>
          </p:cNvPicPr>
          <p:nvPr/>
        </p:nvPicPr>
        <p:blipFill>
          <a:blip r:embed="rId2" cstate="print"/>
          <a:srcRect/>
          <a:stretch>
            <a:fillRect/>
          </a:stretch>
        </p:blipFill>
        <p:spPr bwMode="auto">
          <a:xfrm>
            <a:off x="754543" y="1347571"/>
            <a:ext cx="7171876" cy="4626563"/>
          </a:xfrm>
          <a:prstGeom prst="rect">
            <a:avLst/>
          </a:prstGeom>
          <a:noFill/>
          <a:ln w="9525">
            <a:noFill/>
            <a:miter lim="800000"/>
            <a:headEnd/>
            <a:tailEnd/>
          </a:ln>
          <a:effectLst/>
        </p:spPr>
      </p:pic>
      <p:sp>
        <p:nvSpPr>
          <p:cNvPr id="20" name="Rectangle 19"/>
          <p:cNvSpPr/>
          <p:nvPr/>
        </p:nvSpPr>
        <p:spPr>
          <a:xfrm rot="16200000">
            <a:off x="6159359" y="1619767"/>
            <a:ext cx="1650659" cy="646331"/>
          </a:xfrm>
          <a:prstGeom prst="rect">
            <a:avLst/>
          </a:prstGeom>
          <a:solidFill>
            <a:srgbClr val="FEFE98"/>
          </a:solidFill>
          <a:ln>
            <a:noFill/>
          </a:ln>
        </p:spPr>
        <p:txBody>
          <a:bodyPr wrap="square">
            <a:spAutoFit/>
          </a:bodyPr>
          <a:lstStyle/>
          <a:p>
            <a:pPr>
              <a:spcAft>
                <a:spcPts val="200"/>
              </a:spcAft>
            </a:pPr>
            <a:r>
              <a:rPr lang="en-US" dirty="0" smtClean="0"/>
              <a:t>limit of the straight section</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Field on the coil in 3D</a:t>
            </a:r>
            <a:endParaRPr lang="en-US" sz="3800" dirty="0"/>
          </a:p>
        </p:txBody>
      </p:sp>
      <p:sp>
        <p:nvSpPr>
          <p:cNvPr id="7" name="Rectangle 6"/>
          <p:cNvSpPr/>
          <p:nvPr/>
        </p:nvSpPr>
        <p:spPr>
          <a:xfrm>
            <a:off x="1832429" y="999733"/>
            <a:ext cx="5479143" cy="492443"/>
          </a:xfrm>
          <a:prstGeom prst="rect">
            <a:avLst/>
          </a:prstGeom>
          <a:solidFill>
            <a:schemeClr val="bg1"/>
          </a:solidFill>
        </p:spPr>
        <p:txBody>
          <a:bodyPr wrap="square">
            <a:spAutoFit/>
          </a:bodyPr>
          <a:lstStyle/>
          <a:p>
            <a:pPr>
              <a:spcAft>
                <a:spcPts val="200"/>
              </a:spcAft>
            </a:pPr>
            <a:r>
              <a:rPr lang="en-US" sz="2600" dirty="0" smtClean="0"/>
              <a:t>The peak field is in the straight section.</a:t>
            </a:r>
          </a:p>
        </p:txBody>
      </p:sp>
      <p:pic>
        <p:nvPicPr>
          <p:cNvPr id="37891" name="Picture 3"/>
          <p:cNvPicPr>
            <a:picLocks noChangeAspect="1" noChangeArrowheads="1"/>
          </p:cNvPicPr>
          <p:nvPr/>
        </p:nvPicPr>
        <p:blipFill>
          <a:blip r:embed="rId2" cstate="print">
            <a:clrChange>
              <a:clrFrom>
                <a:srgbClr val="FFFFFF"/>
              </a:clrFrom>
              <a:clrTo>
                <a:srgbClr val="FFFFFF">
                  <a:alpha val="0"/>
                </a:srgbClr>
              </a:clrTo>
            </a:clrChange>
          </a:blip>
          <a:srcRect t="4248" r="13826"/>
          <a:stretch>
            <a:fillRect/>
          </a:stretch>
        </p:blipFill>
        <p:spPr bwMode="auto">
          <a:xfrm>
            <a:off x="35476" y="1846482"/>
            <a:ext cx="6637861" cy="4428302"/>
          </a:xfrm>
          <a:prstGeom prst="rect">
            <a:avLst/>
          </a:prstGeom>
          <a:noFill/>
          <a:ln w="9525">
            <a:noFill/>
            <a:miter lim="800000"/>
            <a:headEnd/>
            <a:tailEnd/>
          </a:ln>
        </p:spPr>
      </p:pic>
      <p:sp>
        <p:nvSpPr>
          <p:cNvPr id="10" name="Rectangle 9"/>
          <p:cNvSpPr/>
          <p:nvPr/>
        </p:nvSpPr>
        <p:spPr>
          <a:xfrm>
            <a:off x="5459190" y="5002484"/>
            <a:ext cx="3527765" cy="1523494"/>
          </a:xfrm>
          <a:prstGeom prst="rect">
            <a:avLst/>
          </a:prstGeom>
          <a:noFill/>
        </p:spPr>
        <p:txBody>
          <a:bodyPr wrap="square">
            <a:spAutoFit/>
          </a:bodyPr>
          <a:lstStyle/>
          <a:p>
            <a:pPr>
              <a:spcAft>
                <a:spcPts val="200"/>
              </a:spcAft>
              <a:buFont typeface="Arial" pitchFamily="34" charset="0"/>
              <a:buChar char="•"/>
            </a:pPr>
            <a:r>
              <a:rPr lang="en-US" sz="2200" dirty="0" smtClean="0"/>
              <a:t> yoke extruded all the way</a:t>
            </a:r>
          </a:p>
          <a:p>
            <a:pPr>
              <a:spcAft>
                <a:spcPts val="200"/>
              </a:spcAft>
              <a:buFont typeface="Arial" pitchFamily="34" charset="0"/>
              <a:buChar char="•"/>
            </a:pPr>
            <a:r>
              <a:rPr lang="en-US" sz="2200" dirty="0" smtClean="0"/>
              <a:t> vertical pad extruded over</a:t>
            </a:r>
          </a:p>
          <a:p>
            <a:pPr>
              <a:spcAft>
                <a:spcPts val="200"/>
              </a:spcAft>
            </a:pPr>
            <a:r>
              <a:rPr lang="en-US" sz="2200" dirty="0" smtClean="0"/>
              <a:t> </a:t>
            </a:r>
            <a:r>
              <a:rPr lang="en-US" sz="2200" dirty="0" smtClean="0"/>
              <a:t> the straight section</a:t>
            </a:r>
          </a:p>
          <a:p>
            <a:pPr>
              <a:spcAft>
                <a:spcPts val="200"/>
              </a:spcAft>
              <a:buFont typeface="Arial" pitchFamily="34" charset="0"/>
              <a:buChar char="•"/>
            </a:pPr>
            <a:r>
              <a:rPr lang="en-US" sz="2200" dirty="0" smtClean="0"/>
              <a:t> top central post all in iron</a:t>
            </a:r>
            <a:endParaRPr lang="en-US" sz="2200" dirty="0" smtClean="0"/>
          </a:p>
        </p:txBody>
      </p:sp>
      <p:sp>
        <p:nvSpPr>
          <p:cNvPr id="6" name="Rectangle 5"/>
          <p:cNvSpPr/>
          <p:nvPr/>
        </p:nvSpPr>
        <p:spPr>
          <a:xfrm>
            <a:off x="6749143" y="2014922"/>
            <a:ext cx="2423885" cy="1523494"/>
          </a:xfrm>
          <a:prstGeom prst="rect">
            <a:avLst/>
          </a:prstGeom>
          <a:noFill/>
        </p:spPr>
        <p:txBody>
          <a:bodyPr wrap="square">
            <a:spAutoFit/>
          </a:bodyPr>
          <a:lstStyle/>
          <a:p>
            <a:pPr>
              <a:spcAft>
                <a:spcPts val="200"/>
              </a:spcAft>
            </a:pPr>
            <a:r>
              <a:rPr lang="en-US" sz="2200" dirty="0" smtClean="0">
                <a:latin typeface="+mj-lt"/>
              </a:rPr>
              <a:t>Flared ends</a:t>
            </a:r>
          </a:p>
          <a:p>
            <a:pPr>
              <a:spcAft>
                <a:spcPts val="200"/>
              </a:spcAft>
              <a:buFont typeface="Arial" pitchFamily="34" charset="0"/>
              <a:buChar char="•"/>
            </a:pPr>
            <a:r>
              <a:rPr lang="en-US" sz="2200" dirty="0" smtClean="0">
                <a:latin typeface="Symbol" pitchFamily="18" charset="2"/>
              </a:rPr>
              <a:t> </a:t>
            </a:r>
            <a:r>
              <a:rPr lang="en-US" sz="2200" dirty="0" err="1" smtClean="0">
                <a:latin typeface="Symbol" pitchFamily="18" charset="2"/>
              </a:rPr>
              <a:t>a</a:t>
            </a:r>
            <a:r>
              <a:rPr lang="en-US" sz="2200" baseline="-25000" dirty="0" err="1" smtClean="0"/>
              <a:t>ramp</a:t>
            </a:r>
            <a:r>
              <a:rPr lang="en-US" sz="2200" dirty="0" smtClean="0"/>
              <a:t> </a:t>
            </a:r>
            <a:r>
              <a:rPr lang="en-US" sz="2200" dirty="0" smtClean="0"/>
              <a:t>= 17°</a:t>
            </a:r>
          </a:p>
          <a:p>
            <a:pPr>
              <a:spcAft>
                <a:spcPts val="200"/>
              </a:spcAft>
              <a:buFont typeface="Arial" pitchFamily="34" charset="0"/>
              <a:buChar char="•"/>
            </a:pPr>
            <a:r>
              <a:rPr lang="en-US" sz="2200" dirty="0" smtClean="0"/>
              <a:t> </a:t>
            </a:r>
            <a:r>
              <a:rPr lang="en-US" sz="2200" dirty="0" err="1" smtClean="0"/>
              <a:t>R</a:t>
            </a:r>
            <a:r>
              <a:rPr lang="en-US" sz="2200" baseline="-25000" dirty="0" err="1" smtClean="0"/>
              <a:t>min</a:t>
            </a:r>
            <a:r>
              <a:rPr lang="en-US" sz="2200" baseline="-25000" dirty="0" smtClean="0"/>
              <a:t>, HW</a:t>
            </a:r>
            <a:r>
              <a:rPr lang="en-US" sz="2200" dirty="0" smtClean="0"/>
              <a:t> = 700 mm</a:t>
            </a:r>
          </a:p>
          <a:p>
            <a:pPr>
              <a:spcAft>
                <a:spcPts val="200"/>
              </a:spcAft>
              <a:buFont typeface="Arial" pitchFamily="34" charset="0"/>
              <a:buChar char="•"/>
            </a:pPr>
            <a:r>
              <a:rPr lang="en-US" sz="2200" dirty="0" smtClean="0"/>
              <a:t> </a:t>
            </a:r>
            <a:r>
              <a:rPr lang="en-US" sz="2200" dirty="0" err="1" smtClean="0"/>
              <a:t>R</a:t>
            </a:r>
            <a:r>
              <a:rPr lang="en-US" sz="2200" baseline="-25000" dirty="0" err="1" smtClean="0"/>
              <a:t>min</a:t>
            </a:r>
            <a:r>
              <a:rPr lang="en-US" sz="2200" baseline="-25000" dirty="0" smtClean="0"/>
              <a:t>, EW</a:t>
            </a:r>
            <a:r>
              <a:rPr lang="en-US" sz="2200" dirty="0" smtClean="0"/>
              <a:t> = 44.7 </a:t>
            </a:r>
            <a:r>
              <a:rPr lang="en-US" sz="2200" dirty="0" smtClean="0"/>
              <a:t>mm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2" cstate="print"/>
          <a:srcRect l="12099" t="23298" r="10656" b="26624"/>
          <a:stretch>
            <a:fillRect/>
          </a:stretch>
        </p:blipFill>
        <p:spPr bwMode="auto">
          <a:xfrm>
            <a:off x="3149594" y="3904344"/>
            <a:ext cx="5793921" cy="2610755"/>
          </a:xfrm>
          <a:prstGeom prst="rect">
            <a:avLst/>
          </a:prstGeom>
          <a:noFill/>
          <a:ln w="9525">
            <a:noFill/>
            <a:miter lim="800000"/>
            <a:headEnd/>
            <a:tailEnd/>
          </a:ln>
        </p:spPr>
      </p:pic>
      <p:sp>
        <p:nvSpPr>
          <p:cNvPr id="2" name="Title 1"/>
          <p:cNvSpPr>
            <a:spLocks noGrp="1"/>
          </p:cNvSpPr>
          <p:nvPr>
            <p:ph type="title"/>
          </p:nvPr>
        </p:nvSpPr>
        <p:spPr>
          <a:xfrm>
            <a:off x="457200" y="-76200"/>
            <a:ext cx="8229600" cy="1143000"/>
          </a:xfrm>
        </p:spPr>
        <p:txBody>
          <a:bodyPr>
            <a:normAutofit/>
          </a:bodyPr>
          <a:lstStyle/>
          <a:p>
            <a:r>
              <a:rPr lang="en-US" sz="3800" dirty="0" smtClean="0"/>
              <a:t>Lorentz forces in 2D and 3D, at 13 T</a:t>
            </a:r>
            <a:endParaRPr lang="en-US" sz="3800" dirty="0"/>
          </a:p>
        </p:txBody>
      </p:sp>
      <p:grpSp>
        <p:nvGrpSpPr>
          <p:cNvPr id="11" name="Group 10"/>
          <p:cNvGrpSpPr/>
          <p:nvPr/>
        </p:nvGrpSpPr>
        <p:grpSpPr>
          <a:xfrm>
            <a:off x="2855245" y="277008"/>
            <a:ext cx="5301466" cy="4414930"/>
            <a:chOff x="1302534" y="2507435"/>
            <a:chExt cx="5738217" cy="5202238"/>
          </a:xfrm>
        </p:grpSpPr>
        <p:pic>
          <p:nvPicPr>
            <p:cNvPr id="3074" name="Picture 2"/>
            <p:cNvPicPr>
              <a:picLocks noChangeAspect="1" noChangeArrowheads="1"/>
            </p:cNvPicPr>
            <p:nvPr/>
          </p:nvPicPr>
          <p:blipFill>
            <a:blip r:embed="rId3" cstate="print">
              <a:clrChange>
                <a:clrFrom>
                  <a:srgbClr val="FFFFFF"/>
                </a:clrFrom>
                <a:clrTo>
                  <a:srgbClr val="FFFFFF">
                    <a:alpha val="0"/>
                  </a:srgbClr>
                </a:clrTo>
              </a:clrChange>
            </a:blip>
            <a:srcRect l="18462" t="28547" r="20571" b="28547"/>
            <a:stretch>
              <a:fillRect/>
            </a:stretch>
          </p:blipFill>
          <p:spPr bwMode="auto">
            <a:xfrm>
              <a:off x="2542612" y="2507435"/>
              <a:ext cx="4498139" cy="4094407"/>
            </a:xfrm>
            <a:prstGeom prst="rect">
              <a:avLst/>
            </a:prstGeom>
            <a:noFill/>
            <a:ln w="9525">
              <a:noFill/>
              <a:miter lim="800000"/>
              <a:headEnd/>
              <a:tailEnd/>
            </a:ln>
          </p:spPr>
        </p:pic>
        <p:sp>
          <p:nvSpPr>
            <p:cNvPr id="17" name="Arc 16"/>
            <p:cNvSpPr>
              <a:spLocks/>
            </p:cNvSpPr>
            <p:nvPr/>
          </p:nvSpPr>
          <p:spPr>
            <a:xfrm>
              <a:off x="1302534" y="4790909"/>
              <a:ext cx="2918765" cy="2918764"/>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2" name="Rectangle 21"/>
          <p:cNvSpPr/>
          <p:nvPr/>
        </p:nvSpPr>
        <p:spPr>
          <a:xfrm>
            <a:off x="515256" y="1523576"/>
            <a:ext cx="3116943" cy="1769715"/>
          </a:xfrm>
          <a:prstGeom prst="rect">
            <a:avLst/>
          </a:prstGeom>
          <a:noFill/>
        </p:spPr>
        <p:txBody>
          <a:bodyPr wrap="square">
            <a:spAutoFit/>
          </a:bodyPr>
          <a:lstStyle/>
          <a:p>
            <a:pPr>
              <a:spcAft>
                <a:spcPts val="200"/>
              </a:spcAft>
            </a:pPr>
            <a:r>
              <a:rPr lang="en-US" sz="2600" dirty="0" smtClean="0">
                <a:cs typeface="GreekC" pitchFamily="2" charset="0"/>
              </a:rPr>
              <a:t>In 2D:</a:t>
            </a:r>
          </a:p>
          <a:p>
            <a:pPr>
              <a:spcAft>
                <a:spcPts val="200"/>
              </a:spcAft>
            </a:pPr>
            <a:r>
              <a:rPr lang="en-US" sz="2600" dirty="0" err="1" smtClean="0">
                <a:latin typeface="Symbol" pitchFamily="18" charset="2"/>
                <a:cs typeface="GreekC" pitchFamily="2" charset="0"/>
              </a:rPr>
              <a:t>S</a:t>
            </a:r>
            <a:r>
              <a:rPr lang="en-US" sz="2600" dirty="0" err="1" smtClean="0"/>
              <a:t>F</a:t>
            </a:r>
            <a:r>
              <a:rPr lang="en-US" sz="2600" baseline="-25000" dirty="0" err="1" smtClean="0"/>
              <a:t>x</a:t>
            </a:r>
            <a:r>
              <a:rPr lang="en-US" sz="2600" dirty="0" smtClean="0"/>
              <a:t> = 7.5 MN/m</a:t>
            </a:r>
          </a:p>
          <a:p>
            <a:pPr>
              <a:spcAft>
                <a:spcPts val="200"/>
              </a:spcAft>
            </a:pPr>
            <a:r>
              <a:rPr lang="en-US" sz="2600" dirty="0" err="1" smtClean="0">
                <a:latin typeface="Symbol" pitchFamily="18" charset="2"/>
                <a:cs typeface="GreekC" pitchFamily="2" charset="0"/>
              </a:rPr>
              <a:t>S</a:t>
            </a:r>
            <a:r>
              <a:rPr lang="en-US" sz="2600" dirty="0" err="1" smtClean="0"/>
              <a:t>F</a:t>
            </a:r>
            <a:r>
              <a:rPr lang="en-US" sz="2600" baseline="-25000" dirty="0" err="1" smtClean="0"/>
              <a:t>y</a:t>
            </a:r>
            <a:r>
              <a:rPr lang="en-US" sz="2600" dirty="0" smtClean="0"/>
              <a:t> = </a:t>
            </a:r>
            <a:r>
              <a:rPr lang="en-US" sz="2600" dirty="0" smtClean="0">
                <a:latin typeface="Calibri"/>
              </a:rPr>
              <a:t>−3.9 MN/m</a:t>
            </a:r>
          </a:p>
          <a:p>
            <a:pPr>
              <a:spcAft>
                <a:spcPts val="200"/>
              </a:spcAft>
            </a:pPr>
            <a:r>
              <a:rPr lang="en-US" sz="2600" dirty="0" smtClean="0">
                <a:latin typeface="Calibri"/>
              </a:rPr>
              <a:t>(per quadrant)</a:t>
            </a:r>
            <a:endParaRPr lang="en-US" sz="2600" dirty="0" smtClean="0"/>
          </a:p>
        </p:txBody>
      </p:sp>
      <p:sp>
        <p:nvSpPr>
          <p:cNvPr id="23" name="Rectangle 22"/>
          <p:cNvSpPr/>
          <p:nvPr/>
        </p:nvSpPr>
        <p:spPr>
          <a:xfrm>
            <a:off x="515256" y="3749024"/>
            <a:ext cx="3116943" cy="2195473"/>
          </a:xfrm>
          <a:prstGeom prst="rect">
            <a:avLst/>
          </a:prstGeom>
          <a:noFill/>
        </p:spPr>
        <p:txBody>
          <a:bodyPr wrap="square">
            <a:spAutoFit/>
          </a:bodyPr>
          <a:lstStyle/>
          <a:p>
            <a:pPr>
              <a:spcAft>
                <a:spcPts val="200"/>
              </a:spcAft>
            </a:pPr>
            <a:r>
              <a:rPr lang="en-US" sz="2600" dirty="0" smtClean="0">
                <a:cs typeface="GreekC" pitchFamily="2" charset="0"/>
              </a:rPr>
              <a:t>In 3D:</a:t>
            </a:r>
          </a:p>
          <a:p>
            <a:pPr>
              <a:spcAft>
                <a:spcPts val="200"/>
              </a:spcAft>
            </a:pPr>
            <a:r>
              <a:rPr lang="en-US" sz="2600" dirty="0" err="1" smtClean="0">
                <a:latin typeface="Symbol" pitchFamily="18" charset="2"/>
                <a:cs typeface="GreekC" pitchFamily="2" charset="0"/>
              </a:rPr>
              <a:t>S</a:t>
            </a:r>
            <a:r>
              <a:rPr lang="en-US" sz="2600" dirty="0" err="1" smtClean="0"/>
              <a:t>F</a:t>
            </a:r>
            <a:r>
              <a:rPr lang="en-US" sz="2600" baseline="-25000" dirty="0" err="1" smtClean="0"/>
              <a:t>x</a:t>
            </a:r>
            <a:r>
              <a:rPr lang="en-US" sz="2600" dirty="0" smtClean="0"/>
              <a:t> = 4.95 MN</a:t>
            </a:r>
          </a:p>
          <a:p>
            <a:pPr>
              <a:spcAft>
                <a:spcPts val="200"/>
              </a:spcAft>
            </a:pPr>
            <a:r>
              <a:rPr lang="en-US" sz="2600" dirty="0" err="1" smtClean="0">
                <a:latin typeface="Symbol" pitchFamily="18" charset="2"/>
                <a:cs typeface="GreekC" pitchFamily="2" charset="0"/>
              </a:rPr>
              <a:t>S</a:t>
            </a:r>
            <a:r>
              <a:rPr lang="en-US" sz="2600" dirty="0" err="1" smtClean="0"/>
              <a:t>F</a:t>
            </a:r>
            <a:r>
              <a:rPr lang="en-US" sz="2600" baseline="-25000" dirty="0" err="1" smtClean="0"/>
              <a:t>y</a:t>
            </a:r>
            <a:r>
              <a:rPr lang="en-US" sz="2600" dirty="0" smtClean="0"/>
              <a:t> = </a:t>
            </a:r>
            <a:r>
              <a:rPr lang="en-US" sz="2600" dirty="0" smtClean="0">
                <a:latin typeface="Calibri"/>
              </a:rPr>
              <a:t>−1.97 MN</a:t>
            </a:r>
          </a:p>
          <a:p>
            <a:pPr>
              <a:spcAft>
                <a:spcPts val="200"/>
              </a:spcAft>
            </a:pPr>
            <a:r>
              <a:rPr lang="en-US" sz="2600" dirty="0" err="1" smtClean="0">
                <a:latin typeface="Symbol" pitchFamily="18" charset="2"/>
                <a:cs typeface="GreekC" pitchFamily="2" charset="0"/>
              </a:rPr>
              <a:t>S</a:t>
            </a:r>
            <a:r>
              <a:rPr lang="en-US" sz="2600" dirty="0" err="1" smtClean="0"/>
              <a:t>F</a:t>
            </a:r>
            <a:r>
              <a:rPr lang="en-US" sz="2600" baseline="-25000" dirty="0" err="1" smtClean="0"/>
              <a:t>z</a:t>
            </a:r>
            <a:r>
              <a:rPr lang="en-US" sz="2600" dirty="0" smtClean="0"/>
              <a:t> = </a:t>
            </a:r>
            <a:r>
              <a:rPr lang="en-US" sz="2600" smtClean="0"/>
              <a:t>0.52 MN</a:t>
            </a:r>
            <a:endParaRPr lang="en-US" sz="2600" dirty="0" smtClean="0"/>
          </a:p>
          <a:p>
            <a:pPr>
              <a:spcAft>
                <a:spcPts val="200"/>
              </a:spcAft>
            </a:pPr>
            <a:r>
              <a:rPr lang="en-US" sz="2600" dirty="0" smtClean="0">
                <a:latin typeface="Calibri"/>
              </a:rPr>
              <a:t>(per octant)</a:t>
            </a:r>
            <a:endParaRPr lang="en-US" sz="2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800" dirty="0" smtClean="0"/>
              <a:t>Structure</a:t>
            </a:r>
            <a:endParaRPr lang="en-US" sz="3800" dirty="0"/>
          </a:p>
        </p:txBody>
      </p:sp>
      <p:sp>
        <p:nvSpPr>
          <p:cNvPr id="7" name="Rectangle 6"/>
          <p:cNvSpPr/>
          <p:nvPr/>
        </p:nvSpPr>
        <p:spPr>
          <a:xfrm>
            <a:off x="5358240" y="934340"/>
            <a:ext cx="3581044" cy="5693866"/>
          </a:xfrm>
          <a:prstGeom prst="rect">
            <a:avLst/>
          </a:prstGeom>
          <a:noFill/>
        </p:spPr>
        <p:txBody>
          <a:bodyPr wrap="square">
            <a:spAutoFit/>
          </a:bodyPr>
          <a:lstStyle/>
          <a:p>
            <a:r>
              <a:rPr lang="en-US" sz="2600" dirty="0" smtClean="0"/>
              <a:t>Same bladders and keys principle of previous meeting.</a:t>
            </a:r>
          </a:p>
          <a:p>
            <a:endParaRPr lang="en-US" sz="1300" dirty="0" smtClean="0"/>
          </a:p>
          <a:p>
            <a:r>
              <a:rPr lang="en-US" sz="2600" dirty="0" smtClean="0"/>
              <a:t>The geometry has been slightly modified:</a:t>
            </a:r>
          </a:p>
          <a:p>
            <a:pPr>
              <a:buFont typeface="Arial" charset="0"/>
              <a:buChar char="•"/>
            </a:pPr>
            <a:r>
              <a:rPr lang="en-US" sz="2600" dirty="0" smtClean="0"/>
              <a:t> no central tube</a:t>
            </a:r>
          </a:p>
          <a:p>
            <a:pPr>
              <a:buFont typeface="Arial" charset="0"/>
              <a:buChar char="•"/>
            </a:pPr>
            <a:r>
              <a:rPr lang="en-US" sz="2600" dirty="0" smtClean="0"/>
              <a:t> </a:t>
            </a:r>
            <a:r>
              <a:rPr lang="en-US" sz="2600" dirty="0" smtClean="0"/>
              <a:t>central posts</a:t>
            </a:r>
          </a:p>
          <a:p>
            <a:pPr>
              <a:buFont typeface="Arial" charset="0"/>
              <a:buChar char="•"/>
            </a:pPr>
            <a:r>
              <a:rPr lang="en-US" sz="2600" dirty="0" smtClean="0"/>
              <a:t> outer radius of yoke</a:t>
            </a:r>
          </a:p>
          <a:p>
            <a:pPr>
              <a:buFont typeface="Arial" charset="0"/>
              <a:buChar char="•"/>
            </a:pPr>
            <a:r>
              <a:rPr lang="en-US" sz="2600" dirty="0" smtClean="0"/>
              <a:t> thickness of shell</a:t>
            </a:r>
            <a:endParaRPr lang="en-US" sz="2600" dirty="0" smtClean="0"/>
          </a:p>
          <a:p>
            <a:endParaRPr lang="en-US" sz="1300" dirty="0" smtClean="0"/>
          </a:p>
          <a:p>
            <a:r>
              <a:rPr lang="en-US" sz="2600" dirty="0" smtClean="0"/>
              <a:t>See Pierre’s (Fran</a:t>
            </a:r>
            <a:r>
              <a:rPr lang="en-US" sz="2600" dirty="0" smtClean="0">
                <a:latin typeface="Calibri"/>
              </a:rPr>
              <a:t>ç</a:t>
            </a:r>
            <a:r>
              <a:rPr lang="en-US" sz="2600" dirty="0" smtClean="0"/>
              <a:t>oise’s</a:t>
            </a:r>
            <a:r>
              <a:rPr lang="en-US" sz="2600" dirty="0" smtClean="0"/>
              <a:t>) presentation next for engineering </a:t>
            </a:r>
            <a:r>
              <a:rPr lang="en-US" sz="2600" dirty="0" smtClean="0"/>
              <a:t>details and last version.</a:t>
            </a:r>
            <a:endParaRPr lang="en-US" sz="2600" dirty="0" smtClean="0"/>
          </a:p>
        </p:txBody>
      </p:sp>
      <p:pic>
        <p:nvPicPr>
          <p:cNvPr id="6" name="Picture 5" descr="FRESCA2_2d000.png"/>
          <p:cNvPicPr>
            <a:picLocks noChangeAspect="1"/>
          </p:cNvPicPr>
          <p:nvPr/>
        </p:nvPicPr>
        <p:blipFill>
          <a:blip r:embed="rId2" cstate="print"/>
          <a:srcRect l="12732" t="2388" r="13032" b="3351"/>
          <a:stretch>
            <a:fillRect/>
          </a:stretch>
        </p:blipFill>
        <p:spPr>
          <a:xfrm>
            <a:off x="204719" y="1235311"/>
            <a:ext cx="5199797" cy="4965623"/>
          </a:xfrm>
          <a:prstGeom prst="rect">
            <a:avLst/>
          </a:prstGeom>
        </p:spPr>
      </p:pic>
      <p:cxnSp>
        <p:nvCxnSpPr>
          <p:cNvPr id="9" name="Straight Connector 8"/>
          <p:cNvCxnSpPr/>
          <p:nvPr/>
        </p:nvCxnSpPr>
        <p:spPr>
          <a:xfrm>
            <a:off x="3002757" y="3529013"/>
            <a:ext cx="447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002757" y="3969514"/>
            <a:ext cx="447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155137" y="3529029"/>
            <a:ext cx="447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155137" y="3969530"/>
            <a:ext cx="447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4475</TotalTime>
  <Words>510</Words>
  <Application>Microsoft Office PowerPoint</Application>
  <PresentationFormat>On-screen Show (4:3)</PresentationFormat>
  <Paragraphs>98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EuCARD-WP7-HFM meeting  22 March 2011  </vt:lpstr>
      <vt:lpstr>Magnetic cross section</vt:lpstr>
      <vt:lpstr>Coil and field in the cross section</vt:lpstr>
      <vt:lpstr>Load line and margins</vt:lpstr>
      <vt:lpstr>Field homogeneity in the cross section</vt:lpstr>
      <vt:lpstr>Field homogeneity along the axis in 3d</vt:lpstr>
      <vt:lpstr>Field on the coil in 3D</vt:lpstr>
      <vt:lpstr>Lorentz forces in 2D and 3D, at 13 T</vt:lpstr>
      <vt:lpstr>Structure</vt:lpstr>
      <vt:lpstr>Stresses on the coil, 13 T</vt:lpstr>
      <vt:lpstr>Conclusion</vt:lpstr>
      <vt:lpstr>Slide 12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Attilio Milanese</dc:creator>
  <cp:lastModifiedBy>Attilio Milanese</cp:lastModifiedBy>
  <cp:revision>485</cp:revision>
  <dcterms:created xsi:type="dcterms:W3CDTF">2009-08-27T07:52:07Z</dcterms:created>
  <dcterms:modified xsi:type="dcterms:W3CDTF">2011-03-18T15:42:52Z</dcterms:modified>
</cp:coreProperties>
</file>