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709" r:id="rId3"/>
    <p:sldId id="718" r:id="rId4"/>
    <p:sldId id="710" r:id="rId5"/>
    <p:sldId id="696" r:id="rId6"/>
    <p:sldId id="700" r:id="rId7"/>
    <p:sldId id="699" r:id="rId8"/>
    <p:sldId id="706" r:id="rId9"/>
    <p:sldId id="716" r:id="rId10"/>
    <p:sldId id="717" r:id="rId11"/>
    <p:sldId id="665" r:id="rId12"/>
    <p:sldId id="702" r:id="rId13"/>
  </p:sldIdLst>
  <p:sldSz cx="9144000" cy="6858000" type="screen4x3"/>
  <p:notesSz cx="9855200" cy="6718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ahoma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</p:showPr>
  <p:clrMru>
    <a:srgbClr val="00FF99"/>
    <a:srgbClr val="00FFCC"/>
    <a:srgbClr val="66FF99"/>
    <a:srgbClr val="66FFFF"/>
    <a:srgbClr val="FF9933"/>
    <a:srgbClr val="0000FF"/>
    <a:srgbClr val="FF0000"/>
    <a:srgbClr val="2255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 autoAdjust="0"/>
  </p:normalViewPr>
  <p:slideViewPr>
    <p:cSldViewPr>
      <p:cViewPr>
        <p:scale>
          <a:sx n="100" d="100"/>
          <a:sy n="100" d="100"/>
        </p:scale>
        <p:origin x="-2046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9" d="100"/>
          <a:sy n="109" d="100"/>
        </p:scale>
        <p:origin x="-360" y="-90"/>
      </p:cViewPr>
      <p:guideLst>
        <p:guide orient="horz" pos="2117"/>
        <p:guide pos="31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4825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49613" y="504825"/>
            <a:ext cx="3359150" cy="25193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14450" y="3192463"/>
            <a:ext cx="7226300" cy="302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defTabSz="919163">
              <a:defRPr sz="1200" b="0">
                <a:latin typeface="Times New Roman" charset="0"/>
              </a:defRPr>
            </a:lvl1pPr>
          </a:lstStyle>
          <a:p>
            <a:r>
              <a:rPr lang="en-US"/>
              <a:t>Arnaud Devred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4825" y="638175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 b="0">
                <a:latin typeface="Times New Roman" charset="0"/>
              </a:defRPr>
            </a:lvl1pPr>
          </a:lstStyle>
          <a:p>
            <a:fld id="{2174B1B2-B356-4703-A76F-7FA8D7A1B24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0"/>
            <a:ext cx="2190750" cy="67056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419850" cy="6705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???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610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1219200" y="762000"/>
            <a:ext cx="7924800" cy="3810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2875" y="736600"/>
          <a:ext cx="979488" cy="414338"/>
        </p:xfrm>
        <a:graphic>
          <a:graphicData uri="http://schemas.openxmlformats.org/presentationml/2006/ole">
            <p:oleObj spid="_x0000_s1026" name="Document" r:id="rId14" imgW="9488224" imgH="6173062" progId="Word.Document.12">
              <p:link updateAutomatic="1"/>
            </p:oleObj>
          </a:graphicData>
        </a:graphic>
      </p:graphicFrame>
      <p:sp>
        <p:nvSpPr>
          <p:cNvPr id="8" name="TextBox 7"/>
          <p:cNvSpPr txBox="1"/>
          <p:nvPr userDrawn="1"/>
        </p:nvSpPr>
        <p:spPr>
          <a:xfrm>
            <a:off x="35496" y="6608385"/>
            <a:ext cx="2723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baseline="0" dirty="0" err="1" smtClean="0">
                <a:latin typeface="Arial" pitchFamily="34" charset="0"/>
                <a:cs typeface="Arial" pitchFamily="34" charset="0"/>
              </a:rPr>
              <a:t>Grenoble,HFM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b="0" baseline="0" dirty="0" smtClean="0">
                <a:latin typeface="Arial" pitchFamily="34" charset="0"/>
                <a:cs typeface="Arial" pitchFamily="34" charset="0"/>
              </a:rPr>
              <a:t>Collaboration Meeting</a:t>
            </a:r>
            <a:endParaRPr lang="en-US" sz="1200" b="0" dirty="0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pitchFamily="-106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143000"/>
            <a:ext cx="8077200" cy="1828800"/>
          </a:xfrm>
        </p:spPr>
        <p:txBody>
          <a:bodyPr/>
          <a:lstStyle/>
          <a:p>
            <a:pPr algn="ctr"/>
            <a:r>
              <a:rPr lang="en-US" sz="2800" dirty="0" smtClean="0">
                <a:latin typeface="Arial" charset="0"/>
                <a:ea typeface="ＭＳ Ｐゴシック" charset="-128"/>
                <a:cs typeface="Arial" charset="0"/>
              </a:rPr>
              <a:t>Task 5: </a:t>
            </a:r>
            <a:r>
              <a:rPr lang="en-GB" sz="2800" dirty="0" smtClean="0">
                <a:latin typeface="Arial" charset="0"/>
                <a:ea typeface="ＭＳ Ｐゴシック" charset="-128"/>
              </a:rPr>
              <a:t>High-</a:t>
            </a:r>
            <a:r>
              <a:rPr lang="en-GB" sz="2800" dirty="0" err="1" smtClean="0">
                <a:latin typeface="Arial" charset="0"/>
                <a:ea typeface="ＭＳ Ｐゴシック" charset="-128"/>
              </a:rPr>
              <a:t>Tc</a:t>
            </a:r>
            <a:r>
              <a:rPr lang="en-GB" sz="2800" dirty="0" smtClean="0">
                <a:latin typeface="Arial" charset="0"/>
                <a:ea typeface="ＭＳ Ｐゴシック" charset="-128"/>
              </a:rPr>
              <a:t> Superconducting Link</a:t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GB" sz="2800" dirty="0" smtClean="0">
                <a:latin typeface="Arial" charset="0"/>
                <a:ea typeface="ＭＳ Ｐゴシック" charset="-128"/>
              </a:rPr>
              <a:t>Status Report</a:t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GB" sz="2800" dirty="0" smtClean="0">
                <a:latin typeface="Arial" charset="0"/>
                <a:ea typeface="ＭＳ Ｐゴシック" charset="-128"/>
              </a:rPr>
              <a:t/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GB" dirty="0" err="1" smtClean="0">
                <a:latin typeface="Arial" charset="0"/>
                <a:ea typeface="ＭＳ Ｐゴシック" charset="-128"/>
              </a:rPr>
              <a:t>Eucard</a:t>
            </a:r>
            <a:r>
              <a:rPr lang="en-GB" dirty="0" smtClean="0">
                <a:latin typeface="Arial" charset="0"/>
                <a:ea typeface="ＭＳ Ｐゴシック" charset="-128"/>
              </a:rPr>
              <a:t> - WP7 Collaboration Meeting, CERN</a:t>
            </a:r>
            <a:br>
              <a:rPr lang="en-GB" dirty="0" smtClean="0">
                <a:latin typeface="Arial" charset="0"/>
                <a:ea typeface="ＭＳ Ｐゴシック" charset="-128"/>
              </a:rPr>
            </a:br>
            <a:r>
              <a:rPr lang="en-GB" sz="2800" dirty="0" smtClean="0">
                <a:latin typeface="Arial" charset="0"/>
                <a:ea typeface="ＭＳ Ｐゴシック" charset="-128"/>
              </a:rPr>
              <a:t/>
            </a:r>
            <a:br>
              <a:rPr lang="en-GB" sz="2800" dirty="0" smtClean="0">
                <a:latin typeface="Arial" charset="0"/>
                <a:ea typeface="ＭＳ Ｐゴシック" charset="-128"/>
              </a:rPr>
            </a:br>
            <a:r>
              <a:rPr lang="en-US" sz="2800" dirty="0" smtClean="0">
                <a:latin typeface="Arial" charset="0"/>
                <a:ea typeface="ＭＳ Ｐゴシック" charset="-128"/>
                <a:cs typeface="Arial" charset="0"/>
              </a:rPr>
              <a:t> </a:t>
            </a:r>
            <a:endParaRPr lang="fr-FR" sz="2800" dirty="0" smtClean="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899592" y="3717032"/>
            <a:ext cx="727280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sz="1800" b="0" dirty="0" smtClean="0">
              <a:latin typeface="Arial" charset="0"/>
              <a:cs typeface="Arial" charset="0"/>
            </a:endParaRP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A. Ballarino, J. Fleiter, T. Miani, G. Hurte, G. Willering (CERN)</a:t>
            </a: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S. Berta, G. Grasso (Columbus)</a:t>
            </a: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C. Beduz, Y. Yang (Univ. Southampton)</a:t>
            </a: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A. Aubele, A. </a:t>
            </a:r>
            <a:r>
              <a:rPr lang="en-US" sz="1800" b="0" dirty="0" err="1" smtClean="0">
                <a:latin typeface="Arial" charset="0"/>
                <a:cs typeface="Arial" charset="0"/>
              </a:rPr>
              <a:t>Hallbauer</a:t>
            </a:r>
            <a:r>
              <a:rPr lang="en-US" sz="1800" b="0" dirty="0" smtClean="0">
                <a:latin typeface="Arial" charset="0"/>
                <a:cs typeface="Arial" charset="0"/>
              </a:rPr>
              <a:t> (Bruker HTS)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  <a:endParaRPr lang="en-US" sz="1800" dirty="0">
              <a:latin typeface="Arial" charset="0"/>
              <a:cs typeface="Arial" charset="0"/>
            </a:endParaRPr>
          </a:p>
          <a:p>
            <a:pPr algn="ctr"/>
            <a:endParaRPr lang="en-US" sz="2000" b="0" dirty="0">
              <a:latin typeface="Arial" charset="0"/>
              <a:cs typeface="Arial" charset="0"/>
            </a:endParaRPr>
          </a:p>
          <a:p>
            <a:pPr algn="ctr"/>
            <a:r>
              <a:rPr lang="en-US" sz="1800" b="0" dirty="0" smtClean="0">
                <a:latin typeface="Arial" charset="0"/>
                <a:cs typeface="Arial" charset="0"/>
              </a:rPr>
              <a:t>Grenoble, </a:t>
            </a:r>
            <a:r>
              <a:rPr lang="en-US" sz="1800" b="0" smtClean="0">
                <a:latin typeface="Arial" charset="0"/>
                <a:cs typeface="Arial" charset="0"/>
              </a:rPr>
              <a:t>21</a:t>
            </a:r>
            <a:r>
              <a:rPr lang="en-US" sz="1800" b="0" baseline="30000" smtClean="0">
                <a:latin typeface="Arial" charset="0"/>
                <a:cs typeface="Arial" charset="0"/>
              </a:rPr>
              <a:t>st</a:t>
            </a:r>
            <a:r>
              <a:rPr lang="en-US" sz="1800" b="0" smtClean="0">
                <a:latin typeface="Arial" charset="0"/>
                <a:cs typeface="Arial" charset="0"/>
              </a:rPr>
              <a:t> March 2011</a:t>
            </a:r>
            <a:endParaRPr lang="fr-FR" sz="1800" dirty="0">
              <a:latin typeface="Arial" charset="0"/>
              <a:cs typeface="Arial" charset="0"/>
            </a:endParaRPr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533400" y="2971800"/>
            <a:ext cx="8610600" cy="457200"/>
          </a:xfrm>
          <a:prstGeom prst="rect">
            <a:avLst/>
          </a:prstGeom>
          <a:solidFill>
            <a:srgbClr val="22557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uppo 7"/>
          <p:cNvGrpSpPr>
            <a:grpSpLocks/>
          </p:cNvGrpSpPr>
          <p:nvPr/>
        </p:nvGrpSpPr>
        <p:grpSpPr bwMode="auto">
          <a:xfrm>
            <a:off x="7097713" y="58738"/>
            <a:ext cx="2000250" cy="642937"/>
            <a:chOff x="7143768" y="-24"/>
            <a:chExt cx="2000232" cy="642942"/>
          </a:xfrm>
        </p:grpSpPr>
        <p:sp>
          <p:nvSpPr>
            <p:cNvPr id="6" name="Rettangolo arrotondato 10"/>
            <p:cNvSpPr/>
            <p:nvPr/>
          </p:nvSpPr>
          <p:spPr>
            <a:xfrm>
              <a:off x="7143768" y="-24"/>
              <a:ext cx="2000232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dirty="0"/>
            </a:p>
            <a:p>
              <a:pPr algn="ctr">
                <a:defRPr/>
              </a:pPr>
              <a:endParaRPr lang="it-IT" dirty="0"/>
            </a:p>
          </p:txBody>
        </p:sp>
        <p:pic>
          <p:nvPicPr>
            <p:cNvPr id="7" name="Immagine 11" descr="logo Columbus trasparente limitato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15238" y="-24"/>
              <a:ext cx="1785918" cy="612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0" y="117475"/>
            <a:ext cx="6876256" cy="719238"/>
          </a:xfrm>
          <a:solidFill>
            <a:srgbClr val="0000C8"/>
          </a:solidFill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rgbClr val="D9D9D9"/>
                </a:solidFill>
                <a:latin typeface="Arial" charset="0"/>
                <a:cs typeface="Arial" charset="0"/>
              </a:rPr>
              <a:t>Optimized tape-to-tape splice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15038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Shape 28674"/>
          <p:cNvSpPr>
            <a:spLocks noRot="1" noChangeArrowheads="1"/>
          </p:cNvSpPr>
          <p:nvPr/>
        </p:nvSpPr>
        <p:spPr bwMode="auto">
          <a:xfrm>
            <a:off x="179388" y="1196975"/>
            <a:ext cx="87137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it-IT" sz="2000" b="0" u="sng" dirty="0"/>
              <a:t>IDEA: </a:t>
            </a:r>
            <a:r>
              <a:rPr lang="it-IT" sz="2000" b="0" dirty="0"/>
              <a:t>we’re trying to remove part of the Ni matrix from that side of the tape which is welded.</a:t>
            </a:r>
          </a:p>
        </p:txBody>
      </p:sp>
      <p:sp>
        <p:nvSpPr>
          <p:cNvPr id="11" name="Titolo 1"/>
          <p:cNvSpPr txBox="1">
            <a:spLocks/>
          </p:cNvSpPr>
          <p:nvPr/>
        </p:nvSpPr>
        <p:spPr bwMode="auto">
          <a:xfrm>
            <a:off x="6227763" y="6015038"/>
            <a:ext cx="30607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Long </a:t>
            </a:r>
            <a:r>
              <a:rPr lang="it-IT" sz="1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lengths</a:t>
            </a:r>
            <a:r>
              <a:rPr lang="it-IT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it-IT" sz="1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Ic</a:t>
            </a:r>
            <a:r>
              <a:rPr lang="it-IT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it-IT" sz="1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measurements</a:t>
            </a:r>
            <a:endParaRPr lang="it-IT" sz="1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1400" b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Splices</a:t>
            </a:r>
            <a:r>
              <a:rPr lang="it-IT" sz="14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it-IT" sz="1400" b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between</a:t>
            </a:r>
            <a:r>
              <a:rPr lang="it-IT" sz="14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it-IT" sz="1400" b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tapes</a:t>
            </a:r>
            <a:endParaRPr lang="it-IT" sz="1400" b="1" dirty="0">
              <a:solidFill>
                <a:schemeClr val="bg1">
                  <a:lumMod val="8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2" name="CasellaDiTesto 14"/>
          <p:cNvSpPr txBox="1"/>
          <p:nvPr/>
        </p:nvSpPr>
        <p:spPr>
          <a:xfrm>
            <a:off x="12700" y="6400800"/>
            <a:ext cx="5630863" cy="338138"/>
          </a:xfrm>
          <a:prstGeom prst="rect">
            <a:avLst/>
          </a:prstGeom>
          <a:solidFill>
            <a:srgbClr val="0C03C9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EuCARD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Project: Task 7.5 meeting</a:t>
            </a:r>
          </a:p>
        </p:txBody>
      </p:sp>
      <p:pic>
        <p:nvPicPr>
          <p:cNvPr id="13" name="Immagine 41" descr="m_02785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916113"/>
            <a:ext cx="532765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05475" y="2430463"/>
            <a:ext cx="34385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58"/>
          <p:cNvSpPr txBox="1">
            <a:spLocks noChangeArrowheads="1"/>
          </p:cNvSpPr>
          <p:nvPr/>
        </p:nvSpPr>
        <p:spPr bwMode="auto">
          <a:xfrm>
            <a:off x="5940425" y="3933825"/>
            <a:ext cx="29527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0" i="1" dirty="0" smtClean="0"/>
              <a:t>Soldering optimization </a:t>
            </a:r>
            <a:r>
              <a:rPr lang="it-IT" sz="2000" b="0" i="1" dirty="0"/>
              <a:t>and testing in progress…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68344" y="5445224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S. Berta</a:t>
            </a:r>
            <a:endParaRPr lang="en-US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214282" y="0"/>
            <a:ext cx="8534400" cy="7620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-128"/>
              </a:rPr>
              <a:t>Are we on schedule </a:t>
            </a:r>
            <a:r>
              <a:rPr lang="en-US" dirty="0" smtClean="0">
                <a:latin typeface="Arial" charset="0"/>
                <a:ea typeface="ＭＳ Ｐゴシック" charset="-128"/>
              </a:rPr>
              <a:t>? Yes</a:t>
            </a:r>
            <a:endParaRPr lang="en-US" dirty="0" smtClean="0">
              <a:latin typeface="Arial" charset="0"/>
              <a:ea typeface="ＭＳ Ｐゴシック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143372" y="857232"/>
            <a:ext cx="642942" cy="492922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-106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" y="571500"/>
            <a:ext cx="8976360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39552" y="1052736"/>
            <a:ext cx="770485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Measurement of short prototype cables: planned to start in Oct 2011 – activity started in 2010 and is on-going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4365104"/>
            <a:ext cx="770485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Assembly of prototype link: planned to be completed in 2013. Activity is advancing according to schedule – presently ahead of schedule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2636912"/>
            <a:ext cx="7704856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Procurement of conductors for prototype link: planned to be start in Oct 2010 – activity started on time  and will be completed by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id 2011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27784" y="2852936"/>
            <a:ext cx="3830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1" dirty="0" smtClean="0"/>
              <a:t>Thanks for your attention !</a:t>
            </a:r>
            <a:endParaRPr lang="en-US" b="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6720"/>
            <a:ext cx="8534400" cy="762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82824"/>
            <a:ext cx="9036496" cy="55626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Deliverable(s) and schedule</a:t>
            </a:r>
            <a:endParaRPr lang="en-US" dirty="0" smtClean="0"/>
          </a:p>
          <a:p>
            <a:pPr lvl="1">
              <a:buNone/>
            </a:pPr>
            <a:r>
              <a:rPr lang="en-US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Contributions </a:t>
            </a:r>
            <a:r>
              <a:rPr lang="en-US" dirty="0" smtClean="0"/>
              <a:t>from individual partners</a:t>
            </a:r>
          </a:p>
          <a:p>
            <a:pPr lvl="1"/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Plan for future activities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Conclusions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016" y="1772816"/>
            <a:ext cx="8856984" cy="556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</a:t>
            </a:r>
            <a:r>
              <a:rPr lang="en-US" dirty="0" smtClean="0"/>
              <a:t>eliverable</a:t>
            </a:r>
            <a:r>
              <a:rPr lang="en-US" dirty="0" smtClean="0"/>
              <a:t>, as described in the </a:t>
            </a:r>
            <a:r>
              <a:rPr lang="en-US" dirty="0" err="1" smtClean="0"/>
              <a:t>Eucard</a:t>
            </a:r>
            <a:r>
              <a:rPr lang="en-US" dirty="0" smtClean="0"/>
              <a:t> Grant Agreement: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Design and assembly </a:t>
            </a:r>
            <a:r>
              <a:rPr lang="en-US" dirty="0" smtClean="0"/>
              <a:t>of a </a:t>
            </a:r>
            <a:r>
              <a:rPr lang="en-US" b="1" dirty="0" smtClean="0"/>
              <a:t>superconducting link, 20 m long</a:t>
            </a:r>
            <a:r>
              <a:rPr lang="en-US" dirty="0" smtClean="0"/>
              <a:t>, containing </a:t>
            </a:r>
          </a:p>
          <a:p>
            <a:pPr>
              <a:buNone/>
            </a:pPr>
            <a:r>
              <a:rPr lang="en-US" dirty="0" smtClean="0"/>
              <a:t>26 pairs of 600 A HTS </a:t>
            </a:r>
            <a:r>
              <a:rPr lang="en-US" dirty="0" smtClean="0"/>
              <a:t>cables. The test of the link is not included in</a:t>
            </a:r>
          </a:p>
          <a:p>
            <a:pPr>
              <a:buNone/>
            </a:pPr>
            <a:r>
              <a:rPr lang="en-US" dirty="0" smtClean="0"/>
              <a:t>t</a:t>
            </a:r>
            <a:r>
              <a:rPr lang="en-US" dirty="0" smtClean="0"/>
              <a:t>he Task.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5576" y="4221088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0" dirty="0" smtClean="0">
                <a:latin typeface="Arial" pitchFamily="34" charset="0"/>
                <a:cs typeface="Arial" pitchFamily="34" charset="0"/>
              </a:rPr>
              <a:t>The activity </a:t>
            </a:r>
            <a:r>
              <a:rPr lang="en-US" sz="2000" b="0" dirty="0" smtClean="0">
                <a:latin typeface="Arial" pitchFamily="34" charset="0"/>
                <a:cs typeface="Arial" pitchFamily="34" charset="0"/>
              </a:rPr>
              <a:t>of Task 5 started </a:t>
            </a:r>
            <a:r>
              <a:rPr lang="en-US" sz="2000" b="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000" u="sng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US" sz="2000" u="sng" dirty="0" smtClean="0">
                <a:latin typeface="Arial" pitchFamily="34" charset="0"/>
                <a:cs typeface="Arial" pitchFamily="34" charset="0"/>
              </a:rPr>
              <a:t> September 2009</a:t>
            </a:r>
            <a:r>
              <a:rPr lang="en-US" sz="2000" b="0" dirty="0" smtClean="0">
                <a:latin typeface="Arial" pitchFamily="34" charset="0"/>
                <a:cs typeface="Arial" pitchFamily="34" charset="0"/>
              </a:rPr>
              <a:t> (6 months after the other tasks in the HFM Work-package).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activity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851920" y="4437112"/>
            <a:ext cx="576064" cy="965721"/>
            <a:chOff x="3851920" y="3645024"/>
            <a:chExt cx="576064" cy="965721"/>
          </a:xfrm>
        </p:grpSpPr>
        <p:sp>
          <p:nvSpPr>
            <p:cNvPr id="6" name="TextBox 5"/>
            <p:cNvSpPr txBox="1"/>
            <p:nvPr/>
          </p:nvSpPr>
          <p:spPr>
            <a:xfrm>
              <a:off x="3851920" y="3645024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</a:rPr>
                <a:t>+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23928" y="4149080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-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496" cy="55626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1800" dirty="0" smtClean="0"/>
              <a:t>Conceptual study and design of superconducting cables made from MgB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, YBCO and BSCCO tape (twisted-pair cables) </a:t>
            </a:r>
            <a:r>
              <a:rPr lang="en-US" sz="1800" dirty="0" smtClean="0"/>
              <a:t>– completed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/>
              <a:t>Assembly of short (~2 m length) prototype cables –  completed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/>
              <a:t>Test of prototype cables (</a:t>
            </a:r>
            <a:r>
              <a:rPr lang="en-US" sz="1800" dirty="0" smtClean="0"/>
              <a:t>MgB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, YBCO and </a:t>
            </a:r>
            <a:r>
              <a:rPr lang="en-US" sz="1800" dirty="0" smtClean="0"/>
              <a:t>BSCCO) at 4.2 K and at </a:t>
            </a:r>
            <a:r>
              <a:rPr lang="en-US" sz="1800" dirty="0" err="1" smtClean="0"/>
              <a:t>LHe</a:t>
            </a:r>
            <a:r>
              <a:rPr lang="en-US" sz="1800" dirty="0" smtClean="0"/>
              <a:t> temperature (Ic~2×3500 A at 4.2 and in self-field) – completed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/>
              <a:t>Procurement of </a:t>
            </a:r>
            <a:r>
              <a:rPr lang="en-US" sz="1800" dirty="0" smtClean="0"/>
              <a:t>c</a:t>
            </a:r>
            <a:r>
              <a:rPr lang="en-US" sz="1800" dirty="0" smtClean="0"/>
              <a:t>onductor for 20 m long prototype link – completed</a:t>
            </a:r>
          </a:p>
          <a:p>
            <a:pPr>
              <a:buFontTx/>
              <a:buChar char="-"/>
            </a:pPr>
            <a:r>
              <a:rPr lang="en-US" sz="1800" dirty="0" smtClean="0"/>
              <a:t>Design and assembly of cabling machine for the production of long-length cable– on going. Planned to be completed by end of Summer 2011</a:t>
            </a:r>
          </a:p>
          <a:p>
            <a:pPr>
              <a:buFontTx/>
              <a:buChar char="-"/>
            </a:pPr>
            <a:r>
              <a:rPr lang="en-US" sz="1800" dirty="0" smtClean="0"/>
              <a:t>Design and assembly of a test station for the test of the prototype link in nominal </a:t>
            </a:r>
          </a:p>
          <a:p>
            <a:pPr>
              <a:buNone/>
            </a:pPr>
            <a:r>
              <a:rPr lang="en-US" sz="1800" dirty="0" smtClean="0"/>
              <a:t>	</a:t>
            </a:r>
            <a:r>
              <a:rPr lang="en-US" sz="1800" dirty="0" smtClean="0"/>
              <a:t>operating conditions – on going. Planned to be completed by September 2011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sz="1800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SOTON activity</a:t>
            </a:r>
            <a:endParaRPr lang="en-US" dirty="0"/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79512" y="2204864"/>
            <a:ext cx="84969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 Cryostat: 2.6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metre inner height, 250mm inner bore cryostat </a:t>
            </a:r>
          </a:p>
          <a:p>
            <a:pPr lvl="1">
              <a:buFont typeface="Arial" charset="0"/>
              <a:buChar char="•"/>
            </a:pPr>
            <a:r>
              <a:rPr lang="en-GB" sz="1800" b="0" dirty="0">
                <a:latin typeface="Arial" pitchFamily="34" charset="0"/>
                <a:cs typeface="Arial" pitchFamily="34" charset="0"/>
              </a:rPr>
              <a:t> Helium gas generated at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6 K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–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50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 K for the cooling of the cable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  <a:p>
            <a:pPr lvl="1">
              <a:buFont typeface="Arial" charset="0"/>
              <a:buChar char="•"/>
            </a:pPr>
            <a:r>
              <a:rPr lang="en-GB" sz="18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2000 A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Current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Leads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  <a:p>
            <a:endParaRPr lang="en-GB" sz="1800" b="0" dirty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Calibri" pitchFamily="34" charset="0"/>
            </a:endParaRPr>
          </a:p>
          <a:p>
            <a:endParaRPr lang="en-GB" dirty="0">
              <a:latin typeface="Calibri" pitchFamily="34" charset="0"/>
            </a:endParaRPr>
          </a:p>
          <a:p>
            <a:endParaRPr lang="en-GB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1268760"/>
            <a:ext cx="7943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Arial" pitchFamily="34" charset="0"/>
                <a:cs typeface="Arial" pitchFamily="34" charset="0"/>
              </a:rPr>
              <a:t>Design and assembly of 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test 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station 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to be used for the characterization of</a:t>
            </a:r>
          </a:p>
          <a:p>
            <a:r>
              <a:rPr lang="en-US" sz="1800" b="0" dirty="0" smtClean="0">
                <a:latin typeface="Arial" pitchFamily="34" charset="0"/>
                <a:cs typeface="Arial" pitchFamily="34" charset="0"/>
              </a:rPr>
              <a:t>cables in a variable temperature 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range: </a:t>
            </a:r>
            <a:endParaRPr lang="en-US" sz="1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3717032"/>
            <a:ext cx="7862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The test station has been commissioned in February 2011.</a:t>
            </a:r>
          </a:p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A first YBCO twisted-pair cable assembled at CERN is being characterized 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SOTON activity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1772816"/>
            <a:ext cx="89058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TextBox 42"/>
          <p:cNvSpPr txBox="1"/>
          <p:nvPr/>
        </p:nvSpPr>
        <p:spPr>
          <a:xfrm>
            <a:off x="2267744" y="6093296"/>
            <a:ext cx="6618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Arial" pitchFamily="34" charset="0"/>
                <a:cs typeface="Arial" pitchFamily="34" charset="0"/>
              </a:rPr>
              <a:t>Presentation of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C. Beduz 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at the Task 5 meeting, </a:t>
            </a:r>
            <a:r>
              <a:rPr lang="en-US" sz="1600" b="0" dirty="0" err="1" smtClean="0">
                <a:latin typeface="Arial" pitchFamily="34" charset="0"/>
                <a:cs typeface="Arial" pitchFamily="34" charset="0"/>
              </a:rPr>
              <a:t>Genova</a:t>
            </a:r>
            <a:r>
              <a:rPr lang="en-US" sz="1600" b="0" dirty="0" smtClean="0">
                <a:latin typeface="Arial" pitchFamily="34" charset="0"/>
                <a:cs typeface="Arial" pitchFamily="34" charset="0"/>
              </a:rPr>
              <a:t>, August 2010 </a:t>
            </a:r>
            <a:endParaRPr lang="en-US" sz="16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412776"/>
            <a:ext cx="3499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Test station at Southampton University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BHTS activity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1840756"/>
            <a:ext cx="869052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Measurement of performance of Bi-2223 and Y-123 CC BHTS wires (</a:t>
            </a:r>
            <a:r>
              <a:rPr lang="en-US" sz="1800" b="0" dirty="0" err="1" smtClean="0">
                <a:latin typeface="Arial" pitchFamily="34" charset="0"/>
                <a:cs typeface="Arial" pitchFamily="34" charset="0"/>
              </a:rPr>
              <a:t>Ic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-B-T data)</a:t>
            </a:r>
          </a:p>
          <a:p>
            <a:endParaRPr lang="en-US" sz="1800" b="0" dirty="0" smtClean="0">
              <a:latin typeface="Arial" pitchFamily="34" charset="0"/>
              <a:cs typeface="Arial" pitchFamily="34" charset="0"/>
            </a:endParaRPr>
          </a:p>
          <a:p>
            <a:endParaRPr lang="en-US" sz="1800" b="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Measurement and optimization of electrical joints (Bi-2223 and Y-123 conductors).</a:t>
            </a:r>
          </a:p>
          <a:p>
            <a:r>
              <a:rPr lang="en-US" sz="1800" b="0" dirty="0" smtClean="0">
                <a:latin typeface="Arial" pitchFamily="34" charset="0"/>
                <a:cs typeface="Arial" pitchFamily="34" charset="0"/>
              </a:rPr>
              <a:t>Use of different solders and different fluxes are being investigated. Verification</a:t>
            </a:r>
          </a:p>
          <a:p>
            <a:r>
              <a:rPr lang="en-US" sz="1800" b="0" dirty="0" smtClean="0">
                <a:latin typeface="Arial" pitchFamily="34" charset="0"/>
                <a:cs typeface="Arial" pitchFamily="34" charset="0"/>
              </a:rPr>
              <a:t>of mechanical strength of soldered joint (measurement of </a:t>
            </a:r>
            <a:r>
              <a:rPr lang="en-US" sz="1800" b="0" dirty="0" err="1" smtClean="0">
                <a:latin typeface="Arial" pitchFamily="34" charset="0"/>
                <a:cs typeface="Arial" pitchFamily="34" charset="0"/>
              </a:rPr>
              <a:t>Ic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after bending).</a:t>
            </a:r>
          </a:p>
          <a:p>
            <a:pPr marL="114300" indent="-114300"/>
            <a:r>
              <a:rPr lang="en-US" sz="1800" b="0" dirty="0" smtClean="0">
                <a:latin typeface="Arial" pitchFamily="34" charset="0"/>
                <a:cs typeface="Arial" pitchFamily="34" charset="0"/>
              </a:rPr>
              <a:t>Development of optimized procedures for joining techniques.</a:t>
            </a:r>
          </a:p>
          <a:p>
            <a:pPr>
              <a:buFont typeface="Arial" pitchFamily="34" charset="0"/>
              <a:buChar char="•"/>
            </a:pPr>
            <a:endParaRPr lang="en-US" sz="1800" b="0" dirty="0" smtClean="0">
              <a:latin typeface="Arial" pitchFamily="34" charset="0"/>
              <a:cs typeface="Arial" pitchFamily="34" charset="0"/>
            </a:endParaRPr>
          </a:p>
          <a:p>
            <a:endParaRPr lang="en-US" sz="1800" b="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Production of 120 m of Bi-2223 tape already delivered to CERN for the assembly </a:t>
            </a:r>
          </a:p>
          <a:p>
            <a:pPr marL="114300" indent="-114300"/>
            <a:r>
              <a:rPr lang="en-US" sz="1800" b="0" dirty="0" smtClean="0">
                <a:latin typeface="Arial" pitchFamily="34" charset="0"/>
                <a:cs typeface="Arial" pitchFamily="34" charset="0"/>
              </a:rPr>
              <a:t>	of the 600 A cables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Columbus activity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3200" y="1844824"/>
            <a:ext cx="8428911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Conceptual design of a test station for the continuous </a:t>
            </a:r>
            <a:r>
              <a:rPr lang="en-US" sz="1800" b="0" dirty="0" err="1" smtClean="0">
                <a:latin typeface="Arial" pitchFamily="34" charset="0"/>
                <a:cs typeface="Arial" pitchFamily="34" charset="0"/>
              </a:rPr>
              <a:t>Ic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measurement of MgB</a:t>
            </a:r>
            <a:r>
              <a:rPr lang="en-US" sz="1800" b="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 conductor. Task: definition of QC processes for long lengths</a:t>
            </a:r>
          </a:p>
          <a:p>
            <a:endParaRPr lang="en-US" sz="1800" b="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Measurement of performance of MgB</a:t>
            </a:r>
            <a:r>
              <a:rPr lang="en-US" sz="1800" b="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tape (</a:t>
            </a:r>
            <a:r>
              <a:rPr lang="en-US" sz="1800" b="0" dirty="0" err="1" smtClean="0">
                <a:latin typeface="Arial" pitchFamily="34" charset="0"/>
                <a:cs typeface="Arial" pitchFamily="34" charset="0"/>
              </a:rPr>
              <a:t>Ic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-B-T data)</a:t>
            </a:r>
          </a:p>
          <a:p>
            <a:pPr>
              <a:buFont typeface="Arial" pitchFamily="34" charset="0"/>
              <a:buChar char="•"/>
            </a:pPr>
            <a:endParaRPr lang="en-US" sz="1800" b="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Performance and optimization of electrical joints </a:t>
            </a:r>
          </a:p>
          <a:p>
            <a:pPr>
              <a:buFont typeface="Arial" pitchFamily="34" charset="0"/>
              <a:buChar char="•"/>
            </a:pPr>
            <a:endParaRPr lang="en-US" sz="1800" b="0" dirty="0" smtClean="0">
              <a:latin typeface="Arial" pitchFamily="34" charset="0"/>
              <a:cs typeface="Arial" pitchFamily="34" charset="0"/>
            </a:endParaRPr>
          </a:p>
          <a:p>
            <a:endParaRPr lang="en-US" sz="1800" b="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Production of 1200 m of MgB</a:t>
            </a:r>
            <a:r>
              <a:rPr lang="en-US" sz="1800" b="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tape delivered to CERN in August 2010 for the </a:t>
            </a:r>
          </a:p>
          <a:p>
            <a:pPr marL="171450"/>
            <a:r>
              <a:rPr lang="en-US" sz="1800" b="0" dirty="0" smtClean="0">
                <a:latin typeface="Arial" pitchFamily="34" charset="0"/>
                <a:cs typeface="Arial" pitchFamily="34" charset="0"/>
              </a:rPr>
              <a:t>assembly of the 600 A cables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Columbus activity</a:t>
            </a:r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uppo 7"/>
          <p:cNvGrpSpPr>
            <a:grpSpLocks/>
          </p:cNvGrpSpPr>
          <p:nvPr/>
        </p:nvGrpSpPr>
        <p:grpSpPr bwMode="auto">
          <a:xfrm>
            <a:off x="7097713" y="58738"/>
            <a:ext cx="2000250" cy="642937"/>
            <a:chOff x="7143768" y="-24"/>
            <a:chExt cx="2000232" cy="642942"/>
          </a:xfrm>
        </p:grpSpPr>
        <p:sp>
          <p:nvSpPr>
            <p:cNvPr id="7" name="Rettangolo arrotondato 10"/>
            <p:cNvSpPr/>
            <p:nvPr/>
          </p:nvSpPr>
          <p:spPr>
            <a:xfrm>
              <a:off x="7143768" y="-24"/>
              <a:ext cx="2000232" cy="64294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dirty="0"/>
            </a:p>
            <a:p>
              <a:pPr algn="ctr">
                <a:defRPr/>
              </a:pPr>
              <a:endParaRPr lang="it-IT" dirty="0"/>
            </a:p>
          </p:txBody>
        </p:sp>
        <p:pic>
          <p:nvPicPr>
            <p:cNvPr id="8" name="Immagine 11" descr="logo Columbus trasparente limitato.gif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15238" y="-24"/>
              <a:ext cx="1785918" cy="612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itolo 1"/>
          <p:cNvSpPr txBox="1">
            <a:spLocks/>
          </p:cNvSpPr>
          <p:nvPr/>
        </p:nvSpPr>
        <p:spPr>
          <a:xfrm>
            <a:off x="0" y="117475"/>
            <a:ext cx="7000875" cy="642938"/>
          </a:xfrm>
          <a:prstGeom prst="rect">
            <a:avLst/>
          </a:prstGeom>
          <a:solidFill>
            <a:srgbClr val="0000C8"/>
          </a:solidFill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D9D9D9"/>
                </a:solidFill>
                <a:effectLst/>
                <a:uLnTx/>
                <a:uFillTx/>
                <a:latin typeface="Arial" charset="0"/>
                <a:ea typeface="ＭＳ Ｐゴシック" pitchFamily="-106" charset="-128"/>
                <a:cs typeface="Arial" charset="0"/>
              </a:rPr>
              <a:t>Problems…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15038"/>
            <a:ext cx="9144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hape 28674"/>
          <p:cNvSpPr>
            <a:spLocks noRot="1" noChangeArrowheads="1"/>
          </p:cNvSpPr>
          <p:nvPr/>
        </p:nvSpPr>
        <p:spPr bwMode="auto">
          <a:xfrm>
            <a:off x="179388" y="3068638"/>
            <a:ext cx="8713787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it-IT" sz="2000" b="0" dirty="0"/>
              <a:t>Current transfers from one tape to the other one flowing through the nickel matrix. 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it-IT" sz="2000" b="0" dirty="0"/>
              <a:t>As a first approximation, electrical resistance for a 10 cm long splice @ 40K  ≈  4 </a:t>
            </a:r>
            <a:r>
              <a:rPr lang="it-IT" sz="2000" b="0" dirty="0">
                <a:sym typeface="Symbol" pitchFamily="18" charset="2"/>
              </a:rPr>
              <a:t> 10</a:t>
            </a:r>
            <a:r>
              <a:rPr lang="it-IT" sz="2000" b="0" baseline="30000" dirty="0">
                <a:sym typeface="Symbol" pitchFamily="18" charset="2"/>
              </a:rPr>
              <a:t>-8</a:t>
            </a:r>
            <a:r>
              <a:rPr lang="it-IT" sz="2000" b="0" dirty="0">
                <a:sym typeface="Symbol" pitchFamily="18" charset="2"/>
              </a:rPr>
              <a:t> . We’ve considered RRR(Ni)=3. Doubling  the splice length, R is only halved.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it-IT" sz="2000" b="0" dirty="0">
                <a:sym typeface="Symbol" pitchFamily="18" charset="2"/>
              </a:rPr>
              <a:t>Even worse in the case of a Monel external sheath !!!</a:t>
            </a:r>
            <a:endParaRPr lang="it-IT" sz="2000" b="0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322513" y="5705475"/>
            <a:ext cx="6858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it-IT" sz="2400">
                <a:solidFill>
                  <a:srgbClr val="0000C8"/>
                </a:solidFill>
              </a:rPr>
              <a:t>HOW to optimize the splice ???... </a:t>
            </a:r>
            <a:endParaRPr lang="it-IT" sz="2400"/>
          </a:p>
        </p:txBody>
      </p:sp>
      <p:sp>
        <p:nvSpPr>
          <p:cNvPr id="13" name="Titolo 1"/>
          <p:cNvSpPr txBox="1">
            <a:spLocks/>
          </p:cNvSpPr>
          <p:nvPr/>
        </p:nvSpPr>
        <p:spPr bwMode="auto">
          <a:xfrm>
            <a:off x="6227763" y="6015038"/>
            <a:ext cx="30607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Long </a:t>
            </a:r>
            <a:r>
              <a:rPr lang="it-IT" sz="1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lengths</a:t>
            </a:r>
            <a:r>
              <a:rPr lang="it-IT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it-IT" sz="1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Ic</a:t>
            </a:r>
            <a:r>
              <a:rPr lang="it-IT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it-IT" sz="14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measurements</a:t>
            </a:r>
            <a:endParaRPr lang="it-IT" sz="14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it-IT" sz="1400" b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Splices</a:t>
            </a:r>
            <a:r>
              <a:rPr lang="it-IT" sz="14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it-IT" sz="1400" b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between</a:t>
            </a:r>
            <a:r>
              <a:rPr lang="it-IT" sz="14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it-IT" sz="1400" b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tapes</a:t>
            </a:r>
            <a:endParaRPr lang="it-IT" sz="1400" b="1" dirty="0">
              <a:solidFill>
                <a:schemeClr val="bg1">
                  <a:lumMod val="8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4" name="CasellaDiTesto 14"/>
          <p:cNvSpPr txBox="1"/>
          <p:nvPr/>
        </p:nvSpPr>
        <p:spPr>
          <a:xfrm>
            <a:off x="12700" y="6400800"/>
            <a:ext cx="5630863" cy="338138"/>
          </a:xfrm>
          <a:prstGeom prst="rect">
            <a:avLst/>
          </a:prstGeom>
          <a:solidFill>
            <a:srgbClr val="0C03C9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EuCARD</a:t>
            </a:r>
            <a:r>
              <a:rPr lang="en-US" sz="16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Project: Task 7.5 meeting</a:t>
            </a:r>
          </a:p>
        </p:txBody>
      </p:sp>
      <p:pic>
        <p:nvPicPr>
          <p:cNvPr id="15" name="Immagin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150" y="1152525"/>
            <a:ext cx="527843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magin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150" y="2089150"/>
            <a:ext cx="527843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Connettore 2 26"/>
          <p:cNvCxnSpPr/>
          <p:nvPr/>
        </p:nvCxnSpPr>
        <p:spPr>
          <a:xfrm rot="5400000">
            <a:off x="4212432" y="2088356"/>
            <a:ext cx="431800" cy="1587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28"/>
          <p:cNvCxnSpPr/>
          <p:nvPr/>
        </p:nvCxnSpPr>
        <p:spPr>
          <a:xfrm rot="5400000">
            <a:off x="1943100" y="2052638"/>
            <a:ext cx="792163" cy="1587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29"/>
          <p:cNvSpPr txBox="1">
            <a:spLocks noChangeArrowheads="1"/>
          </p:cNvSpPr>
          <p:nvPr/>
        </p:nvSpPr>
        <p:spPr bwMode="auto">
          <a:xfrm>
            <a:off x="4643438" y="1944688"/>
            <a:ext cx="792162" cy="3079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C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/>
              <a:t>300 µm</a:t>
            </a:r>
          </a:p>
        </p:txBody>
      </p:sp>
      <p:sp>
        <p:nvSpPr>
          <p:cNvPr id="20" name="CasellaDiTesto 30"/>
          <p:cNvSpPr txBox="1">
            <a:spLocks noChangeArrowheads="1"/>
          </p:cNvSpPr>
          <p:nvPr/>
        </p:nvSpPr>
        <p:spPr bwMode="auto">
          <a:xfrm>
            <a:off x="1476375" y="1873250"/>
            <a:ext cx="792163" cy="3079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C8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/>
              <a:t>600 µm</a:t>
            </a:r>
          </a:p>
        </p:txBody>
      </p:sp>
      <p:sp>
        <p:nvSpPr>
          <p:cNvPr id="21" name="Freccia in giù 31"/>
          <p:cNvSpPr/>
          <p:nvPr/>
        </p:nvSpPr>
        <p:spPr>
          <a:xfrm>
            <a:off x="4140200" y="5084763"/>
            <a:ext cx="503238" cy="720725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rgbClr val="0000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2" name="TextBox 21"/>
          <p:cNvSpPr txBox="1"/>
          <p:nvPr/>
        </p:nvSpPr>
        <p:spPr>
          <a:xfrm>
            <a:off x="7740352" y="5301208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S. Berta</a:t>
            </a:r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ahom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pitchFamily="-10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Modèle par défaut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22132</TotalTime>
  <Words>731</Words>
  <Application>Microsoft Office PowerPoint</Application>
  <PresentationFormat>On-screen Show (4:3)</PresentationFormat>
  <Paragraphs>100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Modèle par défaut</vt:lpstr>
      <vt:lpstr>???</vt:lpstr>
      <vt:lpstr>Task 5: High-Tc Superconducting Link Status Report  Eucard - WP7 Collaboration Meeting, CERN   </vt:lpstr>
      <vt:lpstr>Outline</vt:lpstr>
      <vt:lpstr>Deliverable</vt:lpstr>
      <vt:lpstr>CERN activity</vt:lpstr>
      <vt:lpstr>SOTON activity</vt:lpstr>
      <vt:lpstr>SOTON activity</vt:lpstr>
      <vt:lpstr>BHTS activity</vt:lpstr>
      <vt:lpstr>Columbus activity</vt:lpstr>
      <vt:lpstr>Columbus activity</vt:lpstr>
      <vt:lpstr>Optimized tape-to-tape splice</vt:lpstr>
      <vt:lpstr>Are we on schedule ? Yes</vt:lpstr>
      <vt:lpstr>Slide 12</vt:lpstr>
    </vt:vector>
  </TitlesOfParts>
  <Company>DSM/DAPNIA/STCM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Pré-étude Mécanique du quadripôle Nb3Sn</dc:title>
  <dc:creator>Cédric GOURDIN</dc:creator>
  <cp:lastModifiedBy>ballarin</cp:lastModifiedBy>
  <cp:revision>2474</cp:revision>
  <cp:lastPrinted>2008-12-04T13:32:35Z</cp:lastPrinted>
  <dcterms:created xsi:type="dcterms:W3CDTF">2008-12-04T13:23:07Z</dcterms:created>
  <dcterms:modified xsi:type="dcterms:W3CDTF">2011-03-18T11:06:56Z</dcterms:modified>
</cp:coreProperties>
</file>