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9" r:id="rId2"/>
    <p:sldId id="1663" r:id="rId3"/>
    <p:sldId id="1676" r:id="rId4"/>
    <p:sldId id="1677" r:id="rId5"/>
    <p:sldId id="1678" r:id="rId6"/>
    <p:sldId id="1673" r:id="rId7"/>
    <p:sldId id="1667" r:id="rId8"/>
    <p:sldId id="1662" r:id="rId9"/>
    <p:sldId id="1675" r:id="rId10"/>
    <p:sldId id="1679" r:id="rId11"/>
    <p:sldId id="1674" r:id="rId12"/>
    <p:sldId id="1669" r:id="rId13"/>
    <p:sldId id="161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Lee Millar" initials="LM" lastIdx="1" clrIdx="1">
    <p:extLst>
      <p:ext uri="{19B8F6BF-5375-455C-9EA6-DF929625EA0E}">
        <p15:presenceInfo xmlns:p15="http://schemas.microsoft.com/office/powerpoint/2012/main" userId="S::lee.millar@cern.ch::729f779c-445f-4018-b8e5-ee8b941618a5" providerId="AD"/>
      </p:ext>
    </p:extLst>
  </p:cmAuthor>
  <p:cmAuthor id="3" name="Lee Millar" initials="LM [2]" lastIdx="1" clrIdx="2">
    <p:extLst>
      <p:ext uri="{19B8F6BF-5375-455C-9EA6-DF929625EA0E}">
        <p15:presenceInfo xmlns:p15="http://schemas.microsoft.com/office/powerpoint/2012/main" userId="10b3aa14d0e461c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171717"/>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95652" autoAdjust="0"/>
  </p:normalViewPr>
  <p:slideViewPr>
    <p:cSldViewPr snapToGrid="0" snapToObjects="1">
      <p:cViewPr varScale="1">
        <p:scale>
          <a:sx n="72" d="100"/>
          <a:sy n="72" d="100"/>
        </p:scale>
        <p:origin x="978"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5/8/2023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1264651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247450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GB" dirty="0"/>
              <a:t>This test occurred prior to  capacitance analysis of §12.8.1: all </a:t>
            </a:r>
            <a:r>
              <a:rPr lang="en-GB" dirty="0" err="1"/>
              <a:t>aluminum</a:t>
            </a:r>
            <a:r>
              <a:rPr lang="en-GB" dirty="0"/>
              <a:t> adjustable tuners are removed; RF dummy ports are left </a:t>
            </a:r>
          </a:p>
          <a:p>
            <a:r>
              <a:rPr lang="en-GB" dirty="0"/>
              <a:t>in electrically neutral position. Tuner ports are closed with stainless steel plates. Note that cut-off </a:t>
            </a:r>
          </a:p>
          <a:p>
            <a:r>
              <a:rPr lang="en-GB" dirty="0"/>
              <a:t>frequency of cylindrical tuner bores is much higher than 352 MHz; RF field is expected to be close to </a:t>
            </a:r>
          </a:p>
          <a:p>
            <a:r>
              <a:rPr lang="en-GB" dirty="0"/>
              <a:t>zero on steel plates with negligible losses. One tuner port is left open, and VNA is coupled to RFQ </a:t>
            </a:r>
          </a:p>
          <a:p>
            <a:r>
              <a:rPr lang="en-GB" dirty="0"/>
              <a:t>using two small loop probes. Measured loaded quality factor is found to be QL ~ 7 900, close to the </a:t>
            </a:r>
          </a:p>
          <a:p>
            <a:r>
              <a:rPr lang="en-GB" dirty="0"/>
              <a:t>theoretical Q0 = 8000 derived from </a:t>
            </a:r>
            <a:r>
              <a:rPr lang="en-GB" dirty="0" err="1"/>
              <a:t>Comsol</a:t>
            </a:r>
            <a:r>
              <a:rPr lang="en-GB" dirty="0"/>
              <a:t> and HFSS simulations (note that this value is higher than </a:t>
            </a:r>
          </a:p>
          <a:p>
            <a:r>
              <a:rPr lang="en-GB" dirty="0"/>
              <a:t>the theoretical Q0 = 7 200 (Table 76, §11.2.6) of a closed RFQ with copper tuners and RF ports). By </a:t>
            </a:r>
          </a:p>
          <a:p>
            <a:r>
              <a:rPr lang="en-GB" dirty="0"/>
              <a:t>the way this shows that surface resistivity is much higher for </a:t>
            </a:r>
            <a:r>
              <a:rPr lang="en-GB" dirty="0" err="1"/>
              <a:t>aluminum</a:t>
            </a:r>
            <a:r>
              <a:rPr lang="en-GB" dirty="0"/>
              <a:t> of adjustable tuners than for </a:t>
            </a:r>
          </a:p>
          <a:p>
            <a:r>
              <a:rPr lang="en-GB" dirty="0"/>
              <a:t>standard </a:t>
            </a:r>
            <a:r>
              <a:rPr lang="en-GB" dirty="0" err="1"/>
              <a:t>aluminum</a:t>
            </a:r>
            <a:r>
              <a:rPr lang="en-GB" dirty="0"/>
              <a:t> (possibly a consequence of Alodine surface processing). </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179004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GB" dirty="0"/>
              <a:t>This test occurred prior to  capacitance analysis of §12.8.1: all </a:t>
            </a:r>
            <a:r>
              <a:rPr lang="en-GB" dirty="0" err="1"/>
              <a:t>aluminum</a:t>
            </a:r>
            <a:r>
              <a:rPr lang="en-GB" dirty="0"/>
              <a:t> adjustable tuners are removed; RF dummy ports are left </a:t>
            </a:r>
          </a:p>
          <a:p>
            <a:r>
              <a:rPr lang="en-GB" dirty="0"/>
              <a:t>in electrically neutral position. Tuner ports are closed with stainless steel plates. Note that cut-off </a:t>
            </a:r>
          </a:p>
          <a:p>
            <a:r>
              <a:rPr lang="en-GB" dirty="0"/>
              <a:t>frequency of cylindrical tuner bores is much higher than 352 MHz; RF field is expected to be close to </a:t>
            </a:r>
          </a:p>
          <a:p>
            <a:r>
              <a:rPr lang="en-GB" dirty="0"/>
              <a:t>zero on steel plates with negligible losses. One tuner port is left open, and VNA is coupled to RFQ </a:t>
            </a:r>
          </a:p>
          <a:p>
            <a:r>
              <a:rPr lang="en-GB" dirty="0"/>
              <a:t>using two small loop probes. Measured loaded quality factor is found to be QL ~ 7 900, close to the </a:t>
            </a:r>
          </a:p>
          <a:p>
            <a:r>
              <a:rPr lang="en-GB" dirty="0"/>
              <a:t>theoretical Q0 = 8000 derived from </a:t>
            </a:r>
            <a:r>
              <a:rPr lang="en-GB" dirty="0" err="1"/>
              <a:t>Comsol</a:t>
            </a:r>
            <a:r>
              <a:rPr lang="en-GB" dirty="0"/>
              <a:t> and HFSS simulations (note that this value is higher than </a:t>
            </a:r>
          </a:p>
          <a:p>
            <a:r>
              <a:rPr lang="en-GB" dirty="0"/>
              <a:t>the theoretical Q0 = 7 200 (Table 76, §11.2.6) of a closed RFQ with copper tuners and RF ports). By </a:t>
            </a:r>
          </a:p>
          <a:p>
            <a:r>
              <a:rPr lang="en-GB" dirty="0"/>
              <a:t>the way this shows that surface resistivity is much higher for </a:t>
            </a:r>
            <a:r>
              <a:rPr lang="en-GB" dirty="0" err="1"/>
              <a:t>aluminum</a:t>
            </a:r>
            <a:r>
              <a:rPr lang="en-GB" dirty="0"/>
              <a:t> of adjustable tuners than for </a:t>
            </a:r>
          </a:p>
          <a:p>
            <a:r>
              <a:rPr lang="en-GB" dirty="0"/>
              <a:t>standard </a:t>
            </a:r>
            <a:r>
              <a:rPr lang="en-GB" dirty="0" err="1"/>
              <a:t>aluminum</a:t>
            </a:r>
            <a:r>
              <a:rPr lang="en-GB" dirty="0"/>
              <a:t> (possibly a consequence of Alodine surface processing). </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190860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GB" dirty="0"/>
              <a:t>This test occurred prior to  capacitance analysis of §12.8.1: all </a:t>
            </a:r>
            <a:r>
              <a:rPr lang="en-GB" dirty="0" err="1"/>
              <a:t>aluminum</a:t>
            </a:r>
            <a:r>
              <a:rPr lang="en-GB" dirty="0"/>
              <a:t> adjustable tuners are removed; RF dummy ports are left </a:t>
            </a:r>
          </a:p>
          <a:p>
            <a:r>
              <a:rPr lang="en-GB" dirty="0"/>
              <a:t>in electrically neutral position. Tuner ports are closed with stainless steel plates. Note that cut-off </a:t>
            </a:r>
          </a:p>
          <a:p>
            <a:r>
              <a:rPr lang="en-GB" dirty="0"/>
              <a:t>frequency of cylindrical tuner bores is much higher than 352 MHz; RF field is expected to be close to </a:t>
            </a:r>
          </a:p>
          <a:p>
            <a:r>
              <a:rPr lang="en-GB" dirty="0"/>
              <a:t>zero on steel plates with negligible losses. One tuner port is left open, and VNA is coupled to RFQ </a:t>
            </a:r>
          </a:p>
          <a:p>
            <a:r>
              <a:rPr lang="en-GB" dirty="0"/>
              <a:t>using two small loop probes. Measured loaded quality factor is found to be QL ~ 7 900, close to the </a:t>
            </a:r>
          </a:p>
          <a:p>
            <a:r>
              <a:rPr lang="en-GB" dirty="0"/>
              <a:t>theoretical Q0 = 8000 derived from </a:t>
            </a:r>
            <a:r>
              <a:rPr lang="en-GB" dirty="0" err="1"/>
              <a:t>Comsol</a:t>
            </a:r>
            <a:r>
              <a:rPr lang="en-GB" dirty="0"/>
              <a:t> and HFSS simulations (note that this value is higher than </a:t>
            </a:r>
          </a:p>
          <a:p>
            <a:r>
              <a:rPr lang="en-GB" dirty="0"/>
              <a:t>the theoretical Q0 = 7 200 (Table 76, §11.2.6) of a closed RFQ with copper tuners and RF ports). By </a:t>
            </a:r>
          </a:p>
          <a:p>
            <a:r>
              <a:rPr lang="en-GB" dirty="0"/>
              <a:t>the way this shows that surface resistivity is much higher for </a:t>
            </a:r>
            <a:r>
              <a:rPr lang="en-GB" dirty="0" err="1"/>
              <a:t>aluminum</a:t>
            </a:r>
            <a:r>
              <a:rPr lang="en-GB" dirty="0"/>
              <a:t> of adjustable tuners than for </a:t>
            </a:r>
          </a:p>
          <a:p>
            <a:r>
              <a:rPr lang="en-GB" dirty="0"/>
              <a:t>standard </a:t>
            </a:r>
            <a:r>
              <a:rPr lang="en-GB" dirty="0" err="1"/>
              <a:t>aluminum</a:t>
            </a:r>
            <a:r>
              <a:rPr lang="en-GB" dirty="0"/>
              <a:t> (possibly a consequence of Alodine surface processing). </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362722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5/8/2023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5/8/2023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5/8/2023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5/8/2023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5/8/2023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08.05.2023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96141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5/8/2023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1">
            <a:extLst>
              <a:ext uri="{FF2B5EF4-FFF2-40B4-BE49-F238E27FC236}">
                <a16:creationId xmlns:a16="http://schemas.microsoft.com/office/drawing/2014/main" id="{75B66A89-DCE1-A0F1-93FA-21F9100F54C7}"/>
              </a:ext>
            </a:extLst>
          </p:cNvPr>
          <p:cNvSpPr txBox="1">
            <a:spLocks/>
          </p:cNvSpPr>
          <p:nvPr/>
        </p:nvSpPr>
        <p:spPr>
          <a:xfrm>
            <a:off x="407880" y="3429000"/>
            <a:ext cx="11375640" cy="21528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GB" spc="-1" dirty="0">
                <a:solidFill>
                  <a:srgbClr val="FFFFFF"/>
                </a:solidFill>
                <a:latin typeface="Arial"/>
              </a:rPr>
              <a:t>RFQ2 Action Discussion</a:t>
            </a:r>
            <a:endParaRPr lang="en-US" b="0" spc="-1" dirty="0">
              <a:solidFill>
                <a:srgbClr val="0033A0"/>
              </a:solidFill>
              <a:latin typeface="Arial"/>
            </a:endParaRPr>
          </a:p>
        </p:txBody>
      </p:sp>
      <p:sp>
        <p:nvSpPr>
          <p:cNvPr id="5" name="PlaceHolder 2">
            <a:extLst>
              <a:ext uri="{FF2B5EF4-FFF2-40B4-BE49-F238E27FC236}">
                <a16:creationId xmlns:a16="http://schemas.microsoft.com/office/drawing/2014/main" id="{F326CDD1-38B2-2098-507D-9F62A73E1B35}"/>
              </a:ext>
            </a:extLst>
          </p:cNvPr>
          <p:cNvSpPr txBox="1">
            <a:spLocks/>
          </p:cNvSpPr>
          <p:nvPr/>
        </p:nvSpPr>
        <p:spPr>
          <a:xfrm>
            <a:off x="407880" y="4350600"/>
            <a:ext cx="11375640" cy="21528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spcBef>
                <a:spcPts val="1800"/>
              </a:spcBef>
              <a:spcAft>
                <a:spcPts val="400"/>
              </a:spcAft>
              <a:tabLst>
                <a:tab pos="0" algn="l"/>
              </a:tabLst>
            </a:pPr>
            <a:r>
              <a:rPr lang="en-GB" sz="2400" spc="-1" dirty="0">
                <a:solidFill>
                  <a:srgbClr val="FFFFFF"/>
                </a:solidFill>
                <a:latin typeface="Arial"/>
              </a:rPr>
              <a:t>L. Millar, A. </a:t>
            </a:r>
            <a:r>
              <a:rPr lang="en-GB" sz="2400" spc="-1" dirty="0" err="1">
                <a:solidFill>
                  <a:srgbClr val="FFFFFF"/>
                </a:solidFill>
                <a:latin typeface="Arial"/>
              </a:rPr>
              <a:t>Grudiev</a:t>
            </a:r>
            <a:endParaRPr lang="en-GB" sz="2400" spc="-1" dirty="0">
              <a:solidFill>
                <a:srgbClr val="FFFFFF"/>
              </a:solidFill>
              <a:latin typeface="Arial"/>
            </a:endParaRPr>
          </a:p>
          <a:p>
            <a:pPr>
              <a:spcBef>
                <a:spcPts val="1800"/>
              </a:spcBef>
              <a:spcAft>
                <a:spcPts val="400"/>
              </a:spcAft>
              <a:tabLst>
                <a:tab pos="0" algn="l"/>
              </a:tabLst>
            </a:pPr>
            <a:r>
              <a:rPr lang="en-GB" sz="2400" spc="-1" dirty="0">
                <a:solidFill>
                  <a:srgbClr val="FFFFFF"/>
                </a:solidFill>
                <a:latin typeface="Arial"/>
              </a:rPr>
              <a:t>CERN, SY-RF-MKS Section</a:t>
            </a:r>
          </a:p>
          <a:p>
            <a:pPr>
              <a:spcBef>
                <a:spcPts val="1800"/>
              </a:spcBef>
              <a:spcAft>
                <a:spcPts val="400"/>
              </a:spcAft>
              <a:tabLst>
                <a:tab pos="0" algn="l"/>
              </a:tabLst>
            </a:pPr>
            <a:r>
              <a:rPr lang="en-GB" sz="2400" spc="-1" dirty="0">
                <a:solidFill>
                  <a:srgbClr val="FFFFFF"/>
                </a:solidFill>
                <a:latin typeface="Arial"/>
              </a:rPr>
              <a:t>08/05/2023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600" b="1" spc="-1" dirty="0">
                <a:solidFill>
                  <a:srgbClr val="0033A0"/>
                </a:solidFill>
                <a:latin typeface="Arial"/>
              </a:rPr>
              <a:t>Options - No Disassembly Required</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2"/>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3"/>
          <a:stretch/>
        </p:blipFill>
        <p:spPr>
          <a:xfrm>
            <a:off x="11093400" y="136440"/>
            <a:ext cx="896760" cy="896760"/>
          </a:xfrm>
          <a:prstGeom prst="rect">
            <a:avLst/>
          </a:prstGeom>
          <a:ln w="0">
            <a:noFill/>
          </a:ln>
        </p:spPr>
      </p:pic>
      <p:sp>
        <p:nvSpPr>
          <p:cNvPr id="2" name="PlaceHolder 1">
            <a:extLst>
              <a:ext uri="{FF2B5EF4-FFF2-40B4-BE49-F238E27FC236}">
                <a16:creationId xmlns:a16="http://schemas.microsoft.com/office/drawing/2014/main" id="{7D8AB054-30BD-0DF0-F4F2-C1D91F04A013}"/>
              </a:ext>
            </a:extLst>
          </p:cNvPr>
          <p:cNvSpPr txBox="1">
            <a:spLocks/>
          </p:cNvSpPr>
          <p:nvPr/>
        </p:nvSpPr>
        <p:spPr>
          <a:xfrm>
            <a:off x="407880" y="1592280"/>
            <a:ext cx="5688120" cy="46080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228600">
              <a:spcBef>
                <a:spcPts val="1800"/>
              </a:spcBef>
              <a:spcAft>
                <a:spcPts val="400"/>
              </a:spcAft>
              <a:tabLst>
                <a:tab pos="0" algn="l"/>
              </a:tabLst>
            </a:pPr>
            <a:r>
              <a:rPr lang="en-US" sz="1600" spc="-1" dirty="0">
                <a:solidFill>
                  <a:srgbClr val="171717"/>
                </a:solidFill>
                <a:latin typeface="Arial"/>
              </a:rPr>
              <a:t>First results for option 1:</a:t>
            </a:r>
          </a:p>
          <a:p>
            <a:pPr marL="228600">
              <a:spcBef>
                <a:spcPts val="1800"/>
              </a:spcBef>
              <a:spcAft>
                <a:spcPts val="400"/>
              </a:spcAft>
              <a:tabLst>
                <a:tab pos="0" algn="l"/>
              </a:tabLst>
            </a:pPr>
            <a:endParaRPr lang="en-US" sz="1600" spc="-1" dirty="0">
              <a:solidFill>
                <a:srgbClr val="171717"/>
              </a:solidFill>
              <a:latin typeface="Arial"/>
            </a:endParaRPr>
          </a:p>
          <a:p>
            <a:pPr marL="228600">
              <a:spcBef>
                <a:spcPts val="1800"/>
              </a:spcBef>
              <a:spcAft>
                <a:spcPts val="400"/>
              </a:spcAft>
              <a:tabLst>
                <a:tab pos="0" algn="l"/>
              </a:tabLst>
            </a:pPr>
            <a:r>
              <a:rPr lang="en-US" sz="1600" spc="-1" dirty="0">
                <a:solidFill>
                  <a:srgbClr val="171717"/>
                </a:solidFill>
                <a:latin typeface="Arial"/>
              </a:rPr>
              <a:t>~373 MHz Mode:</a:t>
            </a:r>
          </a:p>
          <a:p>
            <a:pPr marL="514350" indent="-28575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Flange to flange: Q</a:t>
            </a:r>
            <a:r>
              <a:rPr lang="en-US" sz="1600" spc="-1" baseline="-25000" dirty="0">
                <a:solidFill>
                  <a:srgbClr val="171717"/>
                </a:solidFill>
                <a:latin typeface="Arial"/>
              </a:rPr>
              <a:t>0</a:t>
            </a:r>
            <a:r>
              <a:rPr lang="en-US" sz="1600" spc="-1" dirty="0">
                <a:solidFill>
                  <a:srgbClr val="171717"/>
                </a:solidFill>
                <a:latin typeface="Arial"/>
              </a:rPr>
              <a:t>=2200, </a:t>
            </a:r>
            <a:r>
              <a:rPr lang="el-GR" sz="1600" spc="-1" dirty="0">
                <a:solidFill>
                  <a:srgbClr val="171717"/>
                </a:solidFill>
                <a:latin typeface="Arial"/>
              </a:rPr>
              <a:t>β</a:t>
            </a:r>
            <a:r>
              <a:rPr lang="en-US" sz="1600" spc="-1" dirty="0">
                <a:solidFill>
                  <a:srgbClr val="171717"/>
                </a:solidFill>
                <a:latin typeface="Arial"/>
              </a:rPr>
              <a:t>=1.58</a:t>
            </a:r>
          </a:p>
          <a:p>
            <a:pPr marL="514350" indent="-28575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1mm retraction: Q</a:t>
            </a:r>
            <a:r>
              <a:rPr lang="en-US" sz="1600" spc="-1" baseline="-25000" dirty="0">
                <a:solidFill>
                  <a:srgbClr val="171717"/>
                </a:solidFill>
                <a:latin typeface="Arial"/>
              </a:rPr>
              <a:t>0</a:t>
            </a:r>
            <a:r>
              <a:rPr lang="en-US" sz="1600" spc="-1" dirty="0">
                <a:solidFill>
                  <a:srgbClr val="171717"/>
                </a:solidFill>
                <a:latin typeface="Arial"/>
              </a:rPr>
              <a:t>=2320, </a:t>
            </a:r>
            <a:r>
              <a:rPr lang="el-GR" sz="1600" spc="-1" dirty="0">
                <a:solidFill>
                  <a:srgbClr val="171717"/>
                </a:solidFill>
                <a:latin typeface="Arial"/>
              </a:rPr>
              <a:t>β</a:t>
            </a:r>
            <a:r>
              <a:rPr lang="en-US" sz="1600" spc="-1" dirty="0">
                <a:solidFill>
                  <a:srgbClr val="171717"/>
                </a:solidFill>
                <a:latin typeface="Arial"/>
              </a:rPr>
              <a:t>=1.61</a:t>
            </a:r>
          </a:p>
          <a:p>
            <a:pPr marL="228600">
              <a:spcBef>
                <a:spcPts val="1800"/>
              </a:spcBef>
              <a:spcAft>
                <a:spcPts val="400"/>
              </a:spcAft>
              <a:tabLst>
                <a:tab pos="0" algn="l"/>
              </a:tabLst>
            </a:pPr>
            <a:endParaRPr lang="en-US" sz="1600" spc="-1" dirty="0">
              <a:solidFill>
                <a:srgbClr val="171717"/>
              </a:solidFill>
              <a:latin typeface="Arial"/>
            </a:endParaRPr>
          </a:p>
          <a:p>
            <a:pPr marL="228600">
              <a:spcBef>
                <a:spcPts val="1800"/>
              </a:spcBef>
              <a:spcAft>
                <a:spcPts val="400"/>
              </a:spcAft>
              <a:tabLst>
                <a:tab pos="0" algn="l"/>
              </a:tabLst>
            </a:pPr>
            <a:r>
              <a:rPr lang="en-US" sz="1600" spc="-1" dirty="0">
                <a:solidFill>
                  <a:srgbClr val="171717"/>
                </a:solidFill>
                <a:latin typeface="Arial"/>
              </a:rPr>
              <a:t>~385 MHz Mode:</a:t>
            </a:r>
          </a:p>
          <a:p>
            <a:pPr marL="514350" indent="-28575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Flange to flange: Q</a:t>
            </a:r>
            <a:r>
              <a:rPr lang="en-US" sz="1600" spc="-1" baseline="-25000" dirty="0">
                <a:solidFill>
                  <a:srgbClr val="171717"/>
                </a:solidFill>
                <a:latin typeface="Arial"/>
              </a:rPr>
              <a:t>0</a:t>
            </a:r>
            <a:r>
              <a:rPr lang="en-US" sz="1600" spc="-1" dirty="0">
                <a:solidFill>
                  <a:srgbClr val="171717"/>
                </a:solidFill>
                <a:latin typeface="Arial"/>
              </a:rPr>
              <a:t>=2325, </a:t>
            </a:r>
            <a:r>
              <a:rPr lang="el-GR" sz="1600" spc="-1" dirty="0">
                <a:solidFill>
                  <a:srgbClr val="171717"/>
                </a:solidFill>
                <a:latin typeface="Arial"/>
              </a:rPr>
              <a:t>β</a:t>
            </a:r>
            <a:r>
              <a:rPr lang="en-US" sz="1600" spc="-1" dirty="0">
                <a:solidFill>
                  <a:srgbClr val="171717"/>
                </a:solidFill>
                <a:latin typeface="Arial"/>
              </a:rPr>
              <a:t>=1.03</a:t>
            </a:r>
          </a:p>
          <a:p>
            <a:pPr marL="514350" indent="-28575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1mm retraction: Q</a:t>
            </a:r>
            <a:r>
              <a:rPr lang="en-US" sz="1600" spc="-1" baseline="-25000" dirty="0">
                <a:solidFill>
                  <a:srgbClr val="171717"/>
                </a:solidFill>
                <a:latin typeface="Arial"/>
              </a:rPr>
              <a:t>0</a:t>
            </a:r>
            <a:r>
              <a:rPr lang="en-US" sz="1600" spc="-1" dirty="0">
                <a:solidFill>
                  <a:srgbClr val="171717"/>
                </a:solidFill>
                <a:latin typeface="Arial"/>
              </a:rPr>
              <a:t>=2450, </a:t>
            </a:r>
            <a:r>
              <a:rPr lang="el-GR" sz="1600" spc="-1" dirty="0">
                <a:solidFill>
                  <a:srgbClr val="171717"/>
                </a:solidFill>
                <a:latin typeface="Arial"/>
              </a:rPr>
              <a:t>β</a:t>
            </a:r>
            <a:r>
              <a:rPr lang="en-US" sz="1600" spc="-1" dirty="0">
                <a:solidFill>
                  <a:srgbClr val="171717"/>
                </a:solidFill>
                <a:latin typeface="Arial"/>
              </a:rPr>
              <a:t>=1.05</a:t>
            </a:r>
          </a:p>
          <a:p>
            <a:pPr marL="228600">
              <a:spcBef>
                <a:spcPts val="1800"/>
              </a:spcBef>
              <a:spcAft>
                <a:spcPts val="400"/>
              </a:spcAft>
              <a:tabLst>
                <a:tab pos="0" algn="l"/>
              </a:tabLst>
            </a:pPr>
            <a:endParaRPr lang="en-US" sz="1600" spc="-1" dirty="0">
              <a:solidFill>
                <a:srgbClr val="171717"/>
              </a:solidFill>
              <a:latin typeface="Arial"/>
            </a:endParaRPr>
          </a:p>
          <a:p>
            <a:pPr marL="228600">
              <a:spcBef>
                <a:spcPts val="1800"/>
              </a:spcBef>
              <a:spcAft>
                <a:spcPts val="400"/>
              </a:spcAft>
              <a:tabLst>
                <a:tab pos="0" algn="l"/>
              </a:tabLst>
            </a:pPr>
            <a:endParaRPr lang="en-US" sz="1600" spc="-1" dirty="0">
              <a:solidFill>
                <a:srgbClr val="171717"/>
              </a:solidFill>
              <a:latin typeface="Arial"/>
            </a:endParaRPr>
          </a:p>
        </p:txBody>
      </p:sp>
    </p:spTree>
    <p:extLst>
      <p:ext uri="{BB962C8B-B14F-4D97-AF65-F5344CB8AC3E}">
        <p14:creationId xmlns:p14="http://schemas.microsoft.com/office/powerpoint/2010/main" val="3113473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26E2A-854B-35CB-352C-AACE87438768}"/>
              </a:ext>
            </a:extLst>
          </p:cNvPr>
          <p:cNvSpPr>
            <a:spLocks noGrp="1"/>
          </p:cNvSpPr>
          <p:nvPr>
            <p:ph type="ctrTitle"/>
          </p:nvPr>
        </p:nvSpPr>
        <p:spPr/>
        <p:txBody>
          <a:bodyPr/>
          <a:lstStyle/>
          <a:p>
            <a:r>
              <a:rPr lang="en-GB" sz="5400" dirty="0"/>
              <a:t>Possible Actions: Disassembly Required</a:t>
            </a:r>
          </a:p>
        </p:txBody>
      </p:sp>
      <p:sp>
        <p:nvSpPr>
          <p:cNvPr id="3" name="Subtitle 2">
            <a:extLst>
              <a:ext uri="{FF2B5EF4-FFF2-40B4-BE49-F238E27FC236}">
                <a16:creationId xmlns:a16="http://schemas.microsoft.com/office/drawing/2014/main" id="{4BE05C0D-18A1-4086-1BA5-2FA7E62A5578}"/>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FC5DAC0C-7545-E13A-0099-FB2BB0625471}"/>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5" name="Footer Placeholder 4">
            <a:extLst>
              <a:ext uri="{FF2B5EF4-FFF2-40B4-BE49-F238E27FC236}">
                <a16:creationId xmlns:a16="http://schemas.microsoft.com/office/drawing/2014/main" id="{B6CA8173-31A8-EDDB-D430-7D1917E7C3D6}"/>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029FC5D6-269E-03DD-63A4-70AE78F029B1}"/>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317344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600" b="1" spc="-1" dirty="0">
                <a:solidFill>
                  <a:srgbClr val="0033A0"/>
                </a:solidFill>
                <a:latin typeface="Arial"/>
              </a:rPr>
              <a:t>Options – (Some) Disassembly Required</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2"/>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3"/>
          <a:stretch/>
        </p:blipFill>
        <p:spPr>
          <a:xfrm>
            <a:off x="11093400" y="136440"/>
            <a:ext cx="896760" cy="896760"/>
          </a:xfrm>
          <a:prstGeom prst="rect">
            <a:avLst/>
          </a:prstGeom>
          <a:ln w="0">
            <a:noFill/>
          </a:ln>
        </p:spPr>
      </p:pic>
      <p:sp>
        <p:nvSpPr>
          <p:cNvPr id="2" name="PlaceHolder 1">
            <a:extLst>
              <a:ext uri="{FF2B5EF4-FFF2-40B4-BE49-F238E27FC236}">
                <a16:creationId xmlns:a16="http://schemas.microsoft.com/office/drawing/2014/main" id="{7D8AB054-30BD-0DF0-F4F2-C1D91F04A013}"/>
              </a:ext>
            </a:extLst>
          </p:cNvPr>
          <p:cNvSpPr txBox="1">
            <a:spLocks/>
          </p:cNvSpPr>
          <p:nvPr/>
        </p:nvSpPr>
        <p:spPr>
          <a:xfrm>
            <a:off x="407880" y="1592280"/>
            <a:ext cx="11375640" cy="46080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342900" indent="-342900">
              <a:spcBef>
                <a:spcPts val="1800"/>
              </a:spcBef>
              <a:spcAft>
                <a:spcPts val="400"/>
              </a:spcAft>
              <a:buFont typeface="+mj-lt"/>
              <a:buAutoNum type="arabicPeriod"/>
              <a:tabLst>
                <a:tab pos="0" algn="l"/>
              </a:tabLst>
            </a:pPr>
            <a:r>
              <a:rPr lang="en-US" sz="1600" spc="-1" dirty="0">
                <a:solidFill>
                  <a:srgbClr val="171717"/>
                </a:solidFill>
                <a:latin typeface="Arial"/>
              </a:rPr>
              <a:t>Investigate the endplates/RF springs:</a:t>
            </a:r>
          </a:p>
          <a:p>
            <a:pPr marL="971550" lvl="1" indent="-285750">
              <a:spcBef>
                <a:spcPts val="1800"/>
              </a:spcBef>
              <a:spcAft>
                <a:spcPts val="400"/>
              </a:spcAft>
              <a:buFont typeface="Arial" panose="020B0604020202020204" pitchFamily="34" charset="0"/>
              <a:buChar char="•"/>
              <a:tabLst>
                <a:tab pos="0" algn="l"/>
              </a:tabLst>
            </a:pPr>
            <a:r>
              <a:rPr lang="en-US" spc="-1" dirty="0">
                <a:solidFill>
                  <a:srgbClr val="171717"/>
                </a:solidFill>
                <a:latin typeface="Arial"/>
              </a:rPr>
              <a:t>Remove plates at cavity extremities to check RF springs. Traces should be visible on copper. Preferable to do this </a:t>
            </a:r>
            <a:r>
              <a:rPr lang="en-US" b="1" spc="-1" dirty="0">
                <a:solidFill>
                  <a:srgbClr val="171717"/>
                </a:solidFill>
                <a:latin typeface="Arial"/>
              </a:rPr>
              <a:t>without removing the wire </a:t>
            </a:r>
            <a:r>
              <a:rPr lang="en-US" spc="-1" dirty="0">
                <a:solidFill>
                  <a:srgbClr val="171717"/>
                </a:solidFill>
                <a:latin typeface="Arial"/>
              </a:rPr>
              <a:t>if possible.</a:t>
            </a:r>
          </a:p>
          <a:p>
            <a:pPr marL="971550" lvl="1" indent="-285750">
              <a:spcBef>
                <a:spcPts val="1800"/>
              </a:spcBef>
              <a:spcAft>
                <a:spcPts val="400"/>
              </a:spcAft>
              <a:buFont typeface="Arial" panose="020B0604020202020204" pitchFamily="34" charset="0"/>
              <a:buChar char="•"/>
              <a:tabLst>
                <a:tab pos="0" algn="l"/>
              </a:tabLst>
            </a:pPr>
            <a:endParaRPr lang="en-US" sz="1600" spc="-1" dirty="0">
              <a:solidFill>
                <a:srgbClr val="171717"/>
              </a:solidFill>
              <a:latin typeface="Arial"/>
            </a:endParaRPr>
          </a:p>
          <a:p>
            <a:pPr marL="342900" indent="-342900">
              <a:spcBef>
                <a:spcPts val="1800"/>
              </a:spcBef>
              <a:spcAft>
                <a:spcPts val="400"/>
              </a:spcAft>
              <a:buFont typeface="+mj-lt"/>
              <a:buAutoNum type="arabicPeriod"/>
              <a:tabLst>
                <a:tab pos="0" algn="l"/>
              </a:tabLst>
            </a:pPr>
            <a:r>
              <a:rPr lang="en-US" sz="1600" spc="-1" dirty="0">
                <a:solidFill>
                  <a:srgbClr val="171717"/>
                </a:solidFill>
                <a:latin typeface="Arial"/>
              </a:rPr>
              <a:t>Other options to be discussed….</a:t>
            </a:r>
          </a:p>
          <a:p>
            <a:pPr marL="342900" indent="-342900">
              <a:spcBef>
                <a:spcPts val="1800"/>
              </a:spcBef>
              <a:spcAft>
                <a:spcPts val="400"/>
              </a:spcAft>
              <a:buFont typeface="+mj-lt"/>
              <a:buAutoNum type="arabicPeriod"/>
              <a:tabLst>
                <a:tab pos="0" algn="l"/>
              </a:tabLst>
            </a:pPr>
            <a:endParaRPr lang="en-US" sz="1600" spc="-1" dirty="0">
              <a:solidFill>
                <a:srgbClr val="171717"/>
              </a:solidFill>
              <a:latin typeface="Arial"/>
            </a:endParaRPr>
          </a:p>
          <a:p>
            <a:pPr marL="342900" indent="-342900">
              <a:spcBef>
                <a:spcPts val="1800"/>
              </a:spcBef>
              <a:spcAft>
                <a:spcPts val="400"/>
              </a:spcAft>
              <a:buFont typeface="+mj-lt"/>
              <a:buAutoNum type="arabicPeriod"/>
              <a:tabLst>
                <a:tab pos="0" algn="l"/>
              </a:tabLst>
            </a:pPr>
            <a:endParaRPr lang="en-US" sz="1600" spc="-1" dirty="0">
              <a:solidFill>
                <a:srgbClr val="171717"/>
              </a:solidFill>
              <a:latin typeface="Arial"/>
            </a:endParaRPr>
          </a:p>
        </p:txBody>
      </p:sp>
    </p:spTree>
    <p:extLst>
      <p:ext uri="{BB962C8B-B14F-4D97-AF65-F5344CB8AC3E}">
        <p14:creationId xmlns:p14="http://schemas.microsoft.com/office/powerpoint/2010/main" val="1842863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149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3"/>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4"/>
          <a:stretch/>
        </p:blipFill>
        <p:spPr>
          <a:xfrm>
            <a:off x="11093400" y="136440"/>
            <a:ext cx="896760" cy="896760"/>
          </a:xfrm>
          <a:prstGeom prst="rect">
            <a:avLst/>
          </a:prstGeom>
          <a:ln w="0">
            <a:noFill/>
          </a:ln>
        </p:spPr>
      </p:pic>
      <p:sp>
        <p:nvSpPr>
          <p:cNvPr id="5" name="Title 4">
            <a:extLst>
              <a:ext uri="{FF2B5EF4-FFF2-40B4-BE49-F238E27FC236}">
                <a16:creationId xmlns:a16="http://schemas.microsoft.com/office/drawing/2014/main" id="{05192618-2D9D-31BB-C444-98B83B7C30EC}"/>
              </a:ext>
            </a:extLst>
          </p:cNvPr>
          <p:cNvSpPr>
            <a:spLocks noGrp="1"/>
          </p:cNvSpPr>
          <p:nvPr>
            <p:ph type="title"/>
          </p:nvPr>
        </p:nvSpPr>
        <p:spPr/>
        <p:txBody>
          <a:bodyPr/>
          <a:lstStyle/>
          <a:p>
            <a:r>
              <a:rPr lang="en-GB" dirty="0"/>
              <a:t>Summary</a:t>
            </a:r>
          </a:p>
        </p:txBody>
      </p:sp>
      <p:sp>
        <p:nvSpPr>
          <p:cNvPr id="2" name="PlaceHolder 1">
            <a:extLst>
              <a:ext uri="{FF2B5EF4-FFF2-40B4-BE49-F238E27FC236}">
                <a16:creationId xmlns:a16="http://schemas.microsoft.com/office/drawing/2014/main" id="{3EDE0463-D233-B291-EB9C-9341A2FB16AC}"/>
              </a:ext>
            </a:extLst>
          </p:cNvPr>
          <p:cNvSpPr txBox="1">
            <a:spLocks/>
          </p:cNvSpPr>
          <p:nvPr/>
        </p:nvSpPr>
        <p:spPr>
          <a:xfrm>
            <a:off x="407880" y="1592280"/>
            <a:ext cx="11376025" cy="460800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90000"/>
              </a:lnSpc>
              <a:spcBef>
                <a:spcPts val="1800"/>
              </a:spcBef>
              <a:spcAft>
                <a:spcPts val="400"/>
              </a:spcAft>
              <a:buNone/>
              <a:tabLst>
                <a:tab pos="0" algn="l"/>
              </a:tabLst>
            </a:pPr>
            <a:r>
              <a:rPr lang="en-US" sz="1800" b="1" spc="-1" dirty="0">
                <a:solidFill>
                  <a:srgbClr val="171717"/>
                </a:solidFill>
                <a:latin typeface="Arial"/>
              </a:rPr>
              <a:t>In short:</a:t>
            </a:r>
          </a:p>
          <a:p>
            <a:pPr marL="514350" indent="-285750">
              <a:spcBef>
                <a:spcPts val="1800"/>
              </a:spcBef>
              <a:spcAft>
                <a:spcPts val="400"/>
              </a:spcAft>
              <a:tabLst>
                <a:tab pos="0" algn="l"/>
              </a:tabLst>
            </a:pPr>
            <a:r>
              <a:rPr lang="en-US" sz="1800" b="1" spc="-1" dirty="0">
                <a:solidFill>
                  <a:srgbClr val="171717"/>
                </a:solidFill>
                <a:latin typeface="Arial"/>
              </a:rPr>
              <a:t>Q factor of the first RFQ was 6772.</a:t>
            </a:r>
          </a:p>
          <a:p>
            <a:pPr marL="514350" indent="-285750">
              <a:spcBef>
                <a:spcPts val="1800"/>
              </a:spcBef>
              <a:spcAft>
                <a:spcPts val="400"/>
              </a:spcAft>
              <a:tabLst>
                <a:tab pos="0" algn="l"/>
              </a:tabLst>
            </a:pPr>
            <a:r>
              <a:rPr lang="en-US" sz="1800" b="1" spc="-1" dirty="0">
                <a:solidFill>
                  <a:srgbClr val="171717"/>
                </a:solidFill>
                <a:latin typeface="Arial"/>
              </a:rPr>
              <a:t>The Q factor of the new RFQ (RFQ2) seems to be ~5200.</a:t>
            </a:r>
          </a:p>
          <a:p>
            <a:pPr marL="514350" indent="-285750">
              <a:spcBef>
                <a:spcPts val="1800"/>
              </a:spcBef>
              <a:spcAft>
                <a:spcPts val="400"/>
              </a:spcAft>
              <a:tabLst>
                <a:tab pos="0" algn="l"/>
              </a:tabLst>
            </a:pPr>
            <a:endParaRPr lang="en-US" sz="1800" b="1" spc="-1" dirty="0">
              <a:solidFill>
                <a:srgbClr val="171717"/>
              </a:solidFill>
              <a:latin typeface="Arial"/>
            </a:endParaRPr>
          </a:p>
          <a:p>
            <a:pPr indent="0">
              <a:lnSpc>
                <a:spcPct val="90000"/>
              </a:lnSpc>
              <a:spcBef>
                <a:spcPts val="1800"/>
              </a:spcBef>
              <a:spcAft>
                <a:spcPts val="400"/>
              </a:spcAft>
              <a:buNone/>
              <a:tabLst>
                <a:tab pos="0" algn="l"/>
              </a:tabLst>
            </a:pPr>
            <a:r>
              <a:rPr lang="en-US" sz="1800" b="1" spc="-1" dirty="0">
                <a:solidFill>
                  <a:srgbClr val="171717"/>
                </a:solidFill>
                <a:latin typeface="Arial"/>
              </a:rPr>
              <a:t>The following slides list several options for investigating the source of the losses, both with and without disassembling the cavity and measurement setup. The RFQ1 measurements are also provided for discussion.</a:t>
            </a:r>
          </a:p>
          <a:p>
            <a:pPr indent="0">
              <a:lnSpc>
                <a:spcPct val="90000"/>
              </a:lnSpc>
              <a:spcBef>
                <a:spcPts val="1800"/>
              </a:spcBef>
              <a:spcAft>
                <a:spcPts val="400"/>
              </a:spcAft>
              <a:buNone/>
              <a:tabLst>
                <a:tab pos="0" algn="l"/>
              </a:tabLst>
            </a:pPr>
            <a:endParaRPr lang="en-US" sz="1800" b="1" spc="-1" dirty="0">
              <a:solidFill>
                <a:srgbClr val="171717"/>
              </a:solidFill>
              <a:latin typeface="Arial"/>
            </a:endParaRPr>
          </a:p>
        </p:txBody>
      </p:sp>
    </p:spTree>
    <p:extLst>
      <p:ext uri="{BB962C8B-B14F-4D97-AF65-F5344CB8AC3E}">
        <p14:creationId xmlns:p14="http://schemas.microsoft.com/office/powerpoint/2010/main" val="606027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26E2A-854B-35CB-352C-AACE87438768}"/>
              </a:ext>
            </a:extLst>
          </p:cNvPr>
          <p:cNvSpPr>
            <a:spLocks noGrp="1"/>
          </p:cNvSpPr>
          <p:nvPr>
            <p:ph type="ctrTitle"/>
          </p:nvPr>
        </p:nvSpPr>
        <p:spPr/>
        <p:txBody>
          <a:bodyPr/>
          <a:lstStyle/>
          <a:p>
            <a:r>
              <a:rPr lang="en-GB" sz="5400" dirty="0"/>
              <a:t>RFQ1 Q</a:t>
            </a:r>
            <a:r>
              <a:rPr lang="en-GB" sz="5400" baseline="-25000" dirty="0"/>
              <a:t>0</a:t>
            </a:r>
            <a:r>
              <a:rPr lang="en-GB" sz="5400" dirty="0"/>
              <a:t> Measurements</a:t>
            </a:r>
          </a:p>
        </p:txBody>
      </p:sp>
      <p:sp>
        <p:nvSpPr>
          <p:cNvPr id="3" name="Subtitle 2">
            <a:extLst>
              <a:ext uri="{FF2B5EF4-FFF2-40B4-BE49-F238E27FC236}">
                <a16:creationId xmlns:a16="http://schemas.microsoft.com/office/drawing/2014/main" id="{4BE05C0D-18A1-4086-1BA5-2FA7E62A5578}"/>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FC5DAC0C-7545-E13A-0099-FB2BB0625471}"/>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5" name="Footer Placeholder 4">
            <a:extLst>
              <a:ext uri="{FF2B5EF4-FFF2-40B4-BE49-F238E27FC236}">
                <a16:creationId xmlns:a16="http://schemas.microsoft.com/office/drawing/2014/main" id="{B6CA8173-31A8-EDDB-D430-7D1917E7C3D6}"/>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029FC5D6-269E-03DD-63A4-70AE78F029B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494572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3"/>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4"/>
          <a:stretch/>
        </p:blipFill>
        <p:spPr>
          <a:xfrm>
            <a:off x="11093400" y="136440"/>
            <a:ext cx="896760" cy="896760"/>
          </a:xfrm>
          <a:prstGeom prst="rect">
            <a:avLst/>
          </a:prstGeom>
          <a:ln w="0">
            <a:noFill/>
          </a:ln>
        </p:spPr>
      </p:pic>
      <p:sp>
        <p:nvSpPr>
          <p:cNvPr id="5" name="Title 4">
            <a:extLst>
              <a:ext uri="{FF2B5EF4-FFF2-40B4-BE49-F238E27FC236}">
                <a16:creationId xmlns:a16="http://schemas.microsoft.com/office/drawing/2014/main" id="{05192618-2D9D-31BB-C444-98B83B7C30EC}"/>
              </a:ext>
            </a:extLst>
          </p:cNvPr>
          <p:cNvSpPr>
            <a:spLocks noGrp="1"/>
          </p:cNvSpPr>
          <p:nvPr>
            <p:ph type="title"/>
          </p:nvPr>
        </p:nvSpPr>
        <p:spPr/>
        <p:txBody>
          <a:bodyPr/>
          <a:lstStyle/>
          <a:p>
            <a:r>
              <a:rPr lang="en-GB" dirty="0"/>
              <a:t>RFQ1 Q</a:t>
            </a:r>
            <a:r>
              <a:rPr lang="en-GB" baseline="-25000" dirty="0"/>
              <a:t>0</a:t>
            </a:r>
            <a:r>
              <a:rPr lang="en-GB" dirty="0"/>
              <a:t> Measurements</a:t>
            </a:r>
          </a:p>
        </p:txBody>
      </p:sp>
      <p:sp>
        <p:nvSpPr>
          <p:cNvPr id="2" name="PlaceHolder 1">
            <a:extLst>
              <a:ext uri="{FF2B5EF4-FFF2-40B4-BE49-F238E27FC236}">
                <a16:creationId xmlns:a16="http://schemas.microsoft.com/office/drawing/2014/main" id="{9B70F342-1F1B-5BF5-24B4-BA34D0457AB7}"/>
              </a:ext>
            </a:extLst>
          </p:cNvPr>
          <p:cNvSpPr txBox="1">
            <a:spLocks/>
          </p:cNvSpPr>
          <p:nvPr/>
        </p:nvSpPr>
        <p:spPr>
          <a:xfrm>
            <a:off x="407881" y="1592280"/>
            <a:ext cx="4786971" cy="460800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90000"/>
              </a:lnSpc>
              <a:spcBef>
                <a:spcPts val="1800"/>
              </a:spcBef>
              <a:spcAft>
                <a:spcPts val="400"/>
              </a:spcAft>
              <a:buNone/>
              <a:tabLst>
                <a:tab pos="0" algn="l"/>
              </a:tabLst>
            </a:pPr>
            <a:r>
              <a:rPr lang="en-US" sz="1800" b="1" spc="-1" dirty="0">
                <a:solidFill>
                  <a:srgbClr val="171717"/>
                </a:solidFill>
                <a:latin typeface="Arial"/>
              </a:rPr>
              <a:t>Results are taken </a:t>
            </a:r>
            <a:r>
              <a:rPr lang="en-US" sz="1800" b="1" spc="-1" dirty="0">
                <a:solidFill>
                  <a:srgbClr val="000000"/>
                </a:solidFill>
                <a:latin typeface="Arial"/>
              </a:rPr>
              <a:t>from the RFQ1 fabrication report.</a:t>
            </a:r>
          </a:p>
          <a:p>
            <a:pPr marL="514350" indent="-285750">
              <a:spcBef>
                <a:spcPts val="1800"/>
              </a:spcBef>
              <a:spcAft>
                <a:spcPts val="400"/>
              </a:spcAft>
              <a:tabLst>
                <a:tab pos="0" algn="l"/>
              </a:tabLst>
            </a:pPr>
            <a:r>
              <a:rPr lang="en-US" sz="1800" b="1" spc="-1" dirty="0">
                <a:solidFill>
                  <a:srgbClr val="000000"/>
                </a:solidFill>
                <a:latin typeface="Arial"/>
              </a:rPr>
              <a:t>Doc No: L4-ACRFQ-EN-0001 rev.1.0</a:t>
            </a:r>
          </a:p>
          <a:p>
            <a:pPr marL="514350" indent="-285750">
              <a:spcBef>
                <a:spcPts val="1800"/>
              </a:spcBef>
              <a:spcAft>
                <a:spcPts val="400"/>
              </a:spcAft>
              <a:tabLst>
                <a:tab pos="0" algn="l"/>
              </a:tabLst>
            </a:pPr>
            <a:r>
              <a:rPr lang="en-US" sz="1800" b="1" spc="-1" dirty="0">
                <a:solidFill>
                  <a:srgbClr val="000000"/>
                </a:solidFill>
                <a:latin typeface="Arial"/>
              </a:rPr>
              <a:t>EDMS No:1469409</a:t>
            </a:r>
          </a:p>
          <a:p>
            <a:pPr indent="0">
              <a:spcBef>
                <a:spcPts val="1800"/>
              </a:spcBef>
              <a:spcAft>
                <a:spcPts val="400"/>
              </a:spcAft>
              <a:buNone/>
              <a:tabLst>
                <a:tab pos="0" algn="l"/>
              </a:tabLst>
            </a:pPr>
            <a:endParaRPr lang="en-US" sz="1800" b="1" spc="-1" dirty="0">
              <a:solidFill>
                <a:srgbClr val="000000"/>
              </a:solidFill>
              <a:latin typeface="Arial"/>
            </a:endParaRPr>
          </a:p>
          <a:p>
            <a:pPr indent="0">
              <a:spcBef>
                <a:spcPts val="1800"/>
              </a:spcBef>
              <a:spcAft>
                <a:spcPts val="400"/>
              </a:spcAft>
              <a:buNone/>
              <a:tabLst>
                <a:tab pos="0" algn="l"/>
              </a:tabLst>
            </a:pPr>
            <a:r>
              <a:rPr lang="en-GB" sz="1800" b="1" spc="-1" dirty="0">
                <a:solidFill>
                  <a:srgbClr val="000000"/>
                </a:solidFill>
                <a:latin typeface="Arial"/>
              </a:rPr>
              <a:t>Tables on pages 22-24 show what was installed for each measurement.</a:t>
            </a:r>
            <a:endParaRPr lang="en-US" sz="1800" b="1" spc="-1" dirty="0">
              <a:solidFill>
                <a:srgbClr val="000000"/>
              </a:solidFill>
              <a:latin typeface="Arial"/>
            </a:endParaRPr>
          </a:p>
        </p:txBody>
      </p:sp>
      <p:pic>
        <p:nvPicPr>
          <p:cNvPr id="9" name="Picture 8">
            <a:extLst>
              <a:ext uri="{FF2B5EF4-FFF2-40B4-BE49-F238E27FC236}">
                <a16:creationId xmlns:a16="http://schemas.microsoft.com/office/drawing/2014/main" id="{3A45889A-BF70-88CC-573C-FD92A7DE1BBA}"/>
              </a:ext>
            </a:extLst>
          </p:cNvPr>
          <p:cNvPicPr>
            <a:picLocks noChangeAspect="1"/>
          </p:cNvPicPr>
          <p:nvPr/>
        </p:nvPicPr>
        <p:blipFill>
          <a:blip r:embed="rId5"/>
          <a:stretch>
            <a:fillRect/>
          </a:stretch>
        </p:blipFill>
        <p:spPr>
          <a:xfrm>
            <a:off x="5817406" y="1630492"/>
            <a:ext cx="5966607" cy="4111927"/>
          </a:xfrm>
          <a:prstGeom prst="rect">
            <a:avLst/>
          </a:prstGeom>
          <a:ln w="28575">
            <a:solidFill>
              <a:schemeClr val="accent1"/>
            </a:solidFill>
          </a:ln>
        </p:spPr>
      </p:pic>
      <p:cxnSp>
        <p:nvCxnSpPr>
          <p:cNvPr id="12" name="Straight Arrow Connector 11">
            <a:extLst>
              <a:ext uri="{FF2B5EF4-FFF2-40B4-BE49-F238E27FC236}">
                <a16:creationId xmlns:a16="http://schemas.microsoft.com/office/drawing/2014/main" id="{E80CF3A7-B305-BE45-CC70-0ECE7DD4F2A2}"/>
              </a:ext>
            </a:extLst>
          </p:cNvPr>
          <p:cNvCxnSpPr>
            <a:cxnSpLocks/>
          </p:cNvCxnSpPr>
          <p:nvPr/>
        </p:nvCxnSpPr>
        <p:spPr>
          <a:xfrm>
            <a:off x="4497830" y="4359965"/>
            <a:ext cx="131957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873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6FDDF63-6EB9-FADC-8E7E-A4635ABA0F9E}"/>
              </a:ext>
            </a:extLst>
          </p:cNvPr>
          <p:cNvPicPr>
            <a:picLocks noChangeAspect="1"/>
          </p:cNvPicPr>
          <p:nvPr/>
        </p:nvPicPr>
        <p:blipFill>
          <a:blip r:embed="rId3"/>
          <a:stretch>
            <a:fillRect/>
          </a:stretch>
        </p:blipFill>
        <p:spPr>
          <a:xfrm>
            <a:off x="5147016" y="4518992"/>
            <a:ext cx="6488394" cy="1264617"/>
          </a:xfrm>
          <a:prstGeom prst="rect">
            <a:avLst/>
          </a:prstGeom>
          <a:ln>
            <a:solidFill>
              <a:srgbClr val="FF0000"/>
            </a:solidFill>
          </a:ln>
        </p:spPr>
      </p:pic>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4"/>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5"/>
          <a:stretch/>
        </p:blipFill>
        <p:spPr>
          <a:xfrm>
            <a:off x="11093400" y="136440"/>
            <a:ext cx="896760" cy="896760"/>
          </a:xfrm>
          <a:prstGeom prst="rect">
            <a:avLst/>
          </a:prstGeom>
          <a:ln w="0">
            <a:noFill/>
          </a:ln>
        </p:spPr>
      </p:pic>
      <p:sp>
        <p:nvSpPr>
          <p:cNvPr id="5" name="Title 4">
            <a:extLst>
              <a:ext uri="{FF2B5EF4-FFF2-40B4-BE49-F238E27FC236}">
                <a16:creationId xmlns:a16="http://schemas.microsoft.com/office/drawing/2014/main" id="{05192618-2D9D-31BB-C444-98B83B7C30EC}"/>
              </a:ext>
            </a:extLst>
          </p:cNvPr>
          <p:cNvSpPr>
            <a:spLocks noGrp="1"/>
          </p:cNvSpPr>
          <p:nvPr>
            <p:ph type="title"/>
          </p:nvPr>
        </p:nvSpPr>
        <p:spPr/>
        <p:txBody>
          <a:bodyPr/>
          <a:lstStyle/>
          <a:p>
            <a:r>
              <a:rPr lang="en-GB" dirty="0"/>
              <a:t>Overview of RFQ1 Q</a:t>
            </a:r>
            <a:r>
              <a:rPr lang="en-GB" baseline="-25000" dirty="0"/>
              <a:t>0</a:t>
            </a:r>
            <a:r>
              <a:rPr lang="en-GB" dirty="0"/>
              <a:t> Measurements</a:t>
            </a:r>
          </a:p>
        </p:txBody>
      </p:sp>
      <p:sp>
        <p:nvSpPr>
          <p:cNvPr id="2" name="PlaceHolder 1">
            <a:extLst>
              <a:ext uri="{FF2B5EF4-FFF2-40B4-BE49-F238E27FC236}">
                <a16:creationId xmlns:a16="http://schemas.microsoft.com/office/drawing/2014/main" id="{9B70F342-1F1B-5BF5-24B4-BA34D0457AB7}"/>
              </a:ext>
            </a:extLst>
          </p:cNvPr>
          <p:cNvSpPr txBox="1">
            <a:spLocks/>
          </p:cNvSpPr>
          <p:nvPr/>
        </p:nvSpPr>
        <p:spPr>
          <a:xfrm>
            <a:off x="407881" y="1592280"/>
            <a:ext cx="4287942" cy="460800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90000"/>
              </a:lnSpc>
              <a:spcBef>
                <a:spcPts val="1800"/>
              </a:spcBef>
              <a:spcAft>
                <a:spcPts val="400"/>
              </a:spcAft>
              <a:buNone/>
              <a:tabLst>
                <a:tab pos="0" algn="l"/>
              </a:tabLst>
            </a:pPr>
            <a:r>
              <a:rPr lang="en-US" sz="1800" b="1" spc="-1" dirty="0">
                <a:solidFill>
                  <a:srgbClr val="171717"/>
                </a:solidFill>
                <a:latin typeface="Arial"/>
              </a:rPr>
              <a:t>How as Q</a:t>
            </a:r>
            <a:r>
              <a:rPr lang="en-US" sz="1800" b="1" spc="-1" baseline="-25000" dirty="0">
                <a:solidFill>
                  <a:srgbClr val="171717"/>
                </a:solidFill>
                <a:latin typeface="Arial"/>
              </a:rPr>
              <a:t>0</a:t>
            </a:r>
            <a:r>
              <a:rPr lang="en-US" sz="1800" b="1" spc="-1" dirty="0">
                <a:solidFill>
                  <a:srgbClr val="171717"/>
                </a:solidFill>
                <a:latin typeface="Arial"/>
              </a:rPr>
              <a:t> affected by the aluminum dummy coupler?</a:t>
            </a:r>
            <a:endParaRPr lang="en-US" sz="1800" b="1" spc="-1" dirty="0">
              <a:solidFill>
                <a:srgbClr val="000000"/>
              </a:solidFill>
              <a:latin typeface="Arial"/>
            </a:endParaRPr>
          </a:p>
        </p:txBody>
      </p:sp>
      <p:pic>
        <p:nvPicPr>
          <p:cNvPr id="8" name="Picture 7">
            <a:extLst>
              <a:ext uri="{FF2B5EF4-FFF2-40B4-BE49-F238E27FC236}">
                <a16:creationId xmlns:a16="http://schemas.microsoft.com/office/drawing/2014/main" id="{EB5C6DBC-4301-F398-FCEC-F4265F94713D}"/>
              </a:ext>
            </a:extLst>
          </p:cNvPr>
          <p:cNvPicPr>
            <a:picLocks noChangeAspect="1"/>
          </p:cNvPicPr>
          <p:nvPr/>
        </p:nvPicPr>
        <p:blipFill>
          <a:blip r:embed="rId6"/>
          <a:stretch>
            <a:fillRect/>
          </a:stretch>
        </p:blipFill>
        <p:spPr>
          <a:xfrm>
            <a:off x="5119894" y="1439335"/>
            <a:ext cx="6515516" cy="1304776"/>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CCA24587-B4DC-60D8-81AC-7DD3B75CE3BC}"/>
              </a:ext>
            </a:extLst>
          </p:cNvPr>
          <p:cNvCxnSpPr>
            <a:cxnSpLocks/>
          </p:cNvCxnSpPr>
          <p:nvPr/>
        </p:nvCxnSpPr>
        <p:spPr>
          <a:xfrm>
            <a:off x="8377652" y="2744111"/>
            <a:ext cx="0" cy="172187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E5F0B9E8-4478-4054-15D6-35BB764B0736}"/>
              </a:ext>
            </a:extLst>
          </p:cNvPr>
          <p:cNvSpPr/>
          <p:nvPr/>
        </p:nvSpPr>
        <p:spPr>
          <a:xfrm>
            <a:off x="6581779" y="4863548"/>
            <a:ext cx="3026046" cy="5418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4610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6</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3"/>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4"/>
          <a:stretch/>
        </p:blipFill>
        <p:spPr>
          <a:xfrm>
            <a:off x="11093400" y="136440"/>
            <a:ext cx="896760" cy="896760"/>
          </a:xfrm>
          <a:prstGeom prst="rect">
            <a:avLst/>
          </a:prstGeom>
          <a:ln w="0">
            <a:noFill/>
          </a:ln>
        </p:spPr>
      </p:pic>
      <p:sp>
        <p:nvSpPr>
          <p:cNvPr id="5" name="Title 4">
            <a:extLst>
              <a:ext uri="{FF2B5EF4-FFF2-40B4-BE49-F238E27FC236}">
                <a16:creationId xmlns:a16="http://schemas.microsoft.com/office/drawing/2014/main" id="{05192618-2D9D-31BB-C444-98B83B7C30EC}"/>
              </a:ext>
            </a:extLst>
          </p:cNvPr>
          <p:cNvSpPr>
            <a:spLocks noGrp="1"/>
          </p:cNvSpPr>
          <p:nvPr>
            <p:ph type="title"/>
          </p:nvPr>
        </p:nvSpPr>
        <p:spPr/>
        <p:txBody>
          <a:bodyPr/>
          <a:lstStyle/>
          <a:p>
            <a:r>
              <a:rPr lang="en-GB" dirty="0"/>
              <a:t>Overview of RFQ1 Q</a:t>
            </a:r>
            <a:r>
              <a:rPr lang="en-GB" baseline="-25000" dirty="0"/>
              <a:t>0</a:t>
            </a:r>
            <a:r>
              <a:rPr lang="en-GB" dirty="0"/>
              <a:t> Measurements</a:t>
            </a:r>
          </a:p>
        </p:txBody>
      </p:sp>
      <p:sp>
        <p:nvSpPr>
          <p:cNvPr id="2" name="PlaceHolder 1">
            <a:extLst>
              <a:ext uri="{FF2B5EF4-FFF2-40B4-BE49-F238E27FC236}">
                <a16:creationId xmlns:a16="http://schemas.microsoft.com/office/drawing/2014/main" id="{9B70F342-1F1B-5BF5-24B4-BA34D0457AB7}"/>
              </a:ext>
            </a:extLst>
          </p:cNvPr>
          <p:cNvSpPr txBox="1">
            <a:spLocks/>
          </p:cNvSpPr>
          <p:nvPr/>
        </p:nvSpPr>
        <p:spPr>
          <a:xfrm>
            <a:off x="407881" y="1592280"/>
            <a:ext cx="4287942" cy="460800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90000"/>
              </a:lnSpc>
              <a:spcBef>
                <a:spcPts val="1800"/>
              </a:spcBef>
              <a:spcAft>
                <a:spcPts val="400"/>
              </a:spcAft>
              <a:buNone/>
              <a:tabLst>
                <a:tab pos="0" algn="l"/>
              </a:tabLst>
            </a:pPr>
            <a:r>
              <a:rPr lang="en-US" sz="1800" b="1" spc="-1" dirty="0">
                <a:solidFill>
                  <a:srgbClr val="171717"/>
                </a:solidFill>
                <a:latin typeface="Arial"/>
              </a:rPr>
              <a:t>In Task 06, the WG transition was initially designed for 400 </a:t>
            </a:r>
            <a:r>
              <a:rPr lang="en-US" sz="1800" b="1" spc="-1" dirty="0" err="1">
                <a:solidFill>
                  <a:srgbClr val="171717"/>
                </a:solidFill>
                <a:latin typeface="Arial"/>
              </a:rPr>
              <a:t>MHz.</a:t>
            </a:r>
            <a:r>
              <a:rPr lang="en-US" sz="1800" b="1" spc="-1" dirty="0">
                <a:solidFill>
                  <a:srgbClr val="171717"/>
                </a:solidFill>
                <a:latin typeface="Arial"/>
              </a:rPr>
              <a:t> </a:t>
            </a:r>
          </a:p>
          <a:p>
            <a:pPr indent="0">
              <a:lnSpc>
                <a:spcPct val="90000"/>
              </a:lnSpc>
              <a:spcBef>
                <a:spcPts val="1800"/>
              </a:spcBef>
              <a:spcAft>
                <a:spcPts val="400"/>
              </a:spcAft>
              <a:buNone/>
              <a:tabLst>
                <a:tab pos="0" algn="l"/>
              </a:tabLst>
            </a:pPr>
            <a:endParaRPr lang="en-US" sz="1800" b="1" spc="-1" dirty="0">
              <a:solidFill>
                <a:srgbClr val="171717"/>
              </a:solidFill>
              <a:latin typeface="Arial"/>
            </a:endParaRPr>
          </a:p>
          <a:p>
            <a:pPr indent="0">
              <a:lnSpc>
                <a:spcPct val="90000"/>
              </a:lnSpc>
              <a:spcBef>
                <a:spcPts val="1800"/>
              </a:spcBef>
              <a:spcAft>
                <a:spcPts val="400"/>
              </a:spcAft>
              <a:buNone/>
              <a:tabLst>
                <a:tab pos="0" algn="l"/>
              </a:tabLst>
            </a:pPr>
            <a:r>
              <a:rPr lang="en-US" sz="1800" b="1" spc="-1" dirty="0">
                <a:solidFill>
                  <a:srgbClr val="171717"/>
                </a:solidFill>
                <a:latin typeface="Arial"/>
              </a:rPr>
              <a:t>In Task 09, three copper dummy RF ports and a copper iris were added. Tuners were still </a:t>
            </a:r>
            <a:r>
              <a:rPr lang="en-US" sz="1800" b="1" spc="-1" dirty="0" err="1">
                <a:solidFill>
                  <a:srgbClr val="171717"/>
                </a:solidFill>
                <a:latin typeface="Arial"/>
              </a:rPr>
              <a:t>aluminium</a:t>
            </a:r>
            <a:r>
              <a:rPr lang="en-US" sz="1800" b="1" spc="-1" dirty="0">
                <a:solidFill>
                  <a:srgbClr val="171717"/>
                </a:solidFill>
                <a:latin typeface="Arial"/>
              </a:rPr>
              <a:t>.</a:t>
            </a:r>
          </a:p>
          <a:p>
            <a:pPr indent="0">
              <a:lnSpc>
                <a:spcPct val="90000"/>
              </a:lnSpc>
              <a:spcBef>
                <a:spcPts val="1800"/>
              </a:spcBef>
              <a:spcAft>
                <a:spcPts val="400"/>
              </a:spcAft>
              <a:buNone/>
              <a:tabLst>
                <a:tab pos="0" algn="l"/>
              </a:tabLst>
            </a:pPr>
            <a:endParaRPr lang="en-US" sz="1800" b="1" spc="-1" dirty="0">
              <a:solidFill>
                <a:srgbClr val="171717"/>
              </a:solidFill>
              <a:latin typeface="Arial"/>
            </a:endParaRPr>
          </a:p>
          <a:p>
            <a:pPr indent="0">
              <a:lnSpc>
                <a:spcPct val="90000"/>
              </a:lnSpc>
              <a:spcBef>
                <a:spcPts val="1800"/>
              </a:spcBef>
              <a:spcAft>
                <a:spcPts val="400"/>
              </a:spcAft>
              <a:buNone/>
              <a:tabLst>
                <a:tab pos="0" algn="l"/>
              </a:tabLst>
            </a:pPr>
            <a:r>
              <a:rPr lang="en-US" sz="1800" b="1" spc="-1" dirty="0">
                <a:solidFill>
                  <a:srgbClr val="171717"/>
                </a:solidFill>
                <a:latin typeface="Arial"/>
              </a:rPr>
              <a:t>In task 11, the tuned </a:t>
            </a:r>
            <a:r>
              <a:rPr lang="en-US" sz="1800" b="1" spc="-1" dirty="0" err="1">
                <a:solidFill>
                  <a:srgbClr val="171717"/>
                </a:solidFill>
                <a:latin typeface="Arial"/>
              </a:rPr>
              <a:t>aluminium</a:t>
            </a:r>
            <a:r>
              <a:rPr lang="en-US" sz="1800" b="1" spc="-1" dirty="0">
                <a:solidFill>
                  <a:srgbClr val="171717"/>
                </a:solidFill>
                <a:latin typeface="Arial"/>
              </a:rPr>
              <a:t> slugs were installed. They seem to have affected Q</a:t>
            </a:r>
            <a:r>
              <a:rPr lang="en-US" sz="1800" b="1" spc="-1" baseline="-25000" dirty="0">
                <a:solidFill>
                  <a:srgbClr val="171717"/>
                </a:solidFill>
                <a:latin typeface="Arial"/>
              </a:rPr>
              <a:t>0</a:t>
            </a:r>
            <a:r>
              <a:rPr lang="en-US" sz="1800" b="1" spc="-1" dirty="0">
                <a:solidFill>
                  <a:srgbClr val="171717"/>
                </a:solidFill>
                <a:latin typeface="Arial"/>
              </a:rPr>
              <a:t> the most.</a:t>
            </a:r>
          </a:p>
          <a:p>
            <a:pPr indent="0">
              <a:lnSpc>
                <a:spcPct val="90000"/>
              </a:lnSpc>
              <a:spcBef>
                <a:spcPts val="1800"/>
              </a:spcBef>
              <a:spcAft>
                <a:spcPts val="400"/>
              </a:spcAft>
              <a:buNone/>
              <a:tabLst>
                <a:tab pos="0" algn="l"/>
              </a:tabLst>
            </a:pPr>
            <a:endParaRPr lang="en-US" sz="1800" b="1" spc="-1" dirty="0">
              <a:solidFill>
                <a:srgbClr val="000000"/>
              </a:solidFill>
              <a:latin typeface="Arial"/>
            </a:endParaRPr>
          </a:p>
        </p:txBody>
      </p:sp>
      <p:graphicFrame>
        <p:nvGraphicFramePr>
          <p:cNvPr id="11" name="Table 3">
            <a:extLst>
              <a:ext uri="{FF2B5EF4-FFF2-40B4-BE49-F238E27FC236}">
                <a16:creationId xmlns:a16="http://schemas.microsoft.com/office/drawing/2014/main" id="{4285B679-F6A8-A8EE-3E3B-5E8ADE3B3F23}"/>
              </a:ext>
            </a:extLst>
          </p:cNvPr>
          <p:cNvGraphicFramePr>
            <a:graphicFrameLocks noGrp="1"/>
          </p:cNvGraphicFramePr>
          <p:nvPr>
            <p:extLst>
              <p:ext uri="{D42A27DB-BD31-4B8C-83A1-F6EECF244321}">
                <p14:modId xmlns:p14="http://schemas.microsoft.com/office/powerpoint/2010/main" val="582714699"/>
              </p:ext>
            </p:extLst>
          </p:nvPr>
        </p:nvGraphicFramePr>
        <p:xfrm>
          <a:off x="5469450" y="1908694"/>
          <a:ext cx="6140093" cy="3383280"/>
        </p:xfrm>
        <a:graphic>
          <a:graphicData uri="http://schemas.openxmlformats.org/drawingml/2006/table">
            <a:tbl>
              <a:tblPr firstRow="1" bandRow="1">
                <a:tableStyleId>{5C22544A-7EE6-4342-B048-85BDC9FD1C3A}</a:tableStyleId>
              </a:tblPr>
              <a:tblGrid>
                <a:gridCol w="2329109">
                  <a:extLst>
                    <a:ext uri="{9D8B030D-6E8A-4147-A177-3AD203B41FA5}">
                      <a16:colId xmlns:a16="http://schemas.microsoft.com/office/drawing/2014/main" val="2216464280"/>
                    </a:ext>
                  </a:extLst>
                </a:gridCol>
                <a:gridCol w="2329109">
                  <a:extLst>
                    <a:ext uri="{9D8B030D-6E8A-4147-A177-3AD203B41FA5}">
                      <a16:colId xmlns:a16="http://schemas.microsoft.com/office/drawing/2014/main" val="3936560465"/>
                    </a:ext>
                  </a:extLst>
                </a:gridCol>
                <a:gridCol w="1481875">
                  <a:extLst>
                    <a:ext uri="{9D8B030D-6E8A-4147-A177-3AD203B41FA5}">
                      <a16:colId xmlns:a16="http://schemas.microsoft.com/office/drawing/2014/main" val="213074051"/>
                    </a:ext>
                  </a:extLst>
                </a:gridCol>
              </a:tblGrid>
              <a:tr h="118987">
                <a:tc>
                  <a:txBody>
                    <a:bodyPr/>
                    <a:lstStyle/>
                    <a:p>
                      <a:pPr algn="ctr"/>
                      <a:r>
                        <a:rPr lang="en-US" sz="1600" dirty="0"/>
                        <a:t>Task #</a:t>
                      </a:r>
                      <a:endParaRPr lang="en-GB"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Condition</a:t>
                      </a:r>
                      <a:endParaRPr lang="en-GB" sz="1600" dirty="0"/>
                    </a:p>
                  </a:txBody>
                  <a:tcPr/>
                </a:tc>
                <a:tc>
                  <a:txBody>
                    <a:bodyPr/>
                    <a:lstStyle/>
                    <a:p>
                      <a:pPr algn="ctr"/>
                      <a:r>
                        <a:rPr lang="en-US" sz="1600" dirty="0"/>
                        <a:t>Q</a:t>
                      </a:r>
                      <a:r>
                        <a:rPr lang="en-US" sz="1600" baseline="-25000" dirty="0"/>
                        <a:t>0</a:t>
                      </a:r>
                      <a:endParaRPr lang="en-GB" sz="1600" dirty="0"/>
                    </a:p>
                  </a:txBody>
                  <a:tcPr/>
                </a:tc>
                <a:extLst>
                  <a:ext uri="{0D108BD9-81ED-4DB2-BD59-A6C34878D82A}">
                    <a16:rowId xmlns:a16="http://schemas.microsoft.com/office/drawing/2014/main" val="3652235116"/>
                  </a:ext>
                </a:extLst>
              </a:tr>
              <a:tr h="319372">
                <a:tc>
                  <a:txBody>
                    <a:bodyPr/>
                    <a:lstStyle/>
                    <a:p>
                      <a:r>
                        <a:rPr lang="en-US" sz="1600" dirty="0"/>
                        <a:t>Task 06 (page 105)</a:t>
                      </a:r>
                      <a:endParaRPr lang="en-GB" sz="1600" dirty="0"/>
                    </a:p>
                  </a:txBody>
                  <a:tcPr/>
                </a:tc>
                <a:tc>
                  <a:txBody>
                    <a:bodyPr/>
                    <a:lstStyle/>
                    <a:p>
                      <a:r>
                        <a:rPr lang="fr-FR" sz="1600" dirty="0"/>
                        <a:t> 3 </a:t>
                      </a:r>
                      <a:r>
                        <a:rPr lang="fr-FR" sz="1600" dirty="0" err="1"/>
                        <a:t>dummy</a:t>
                      </a:r>
                      <a:r>
                        <a:rPr lang="fr-FR" sz="1600" dirty="0"/>
                        <a:t> ports; 1 RF port (</a:t>
                      </a:r>
                      <a:r>
                        <a:rPr lang="fr-FR" sz="1600" dirty="0" err="1"/>
                        <a:t>aluminum</a:t>
                      </a:r>
                      <a:r>
                        <a:rPr lang="fr-FR" sz="1600" dirty="0"/>
                        <a:t>,  </a:t>
                      </a:r>
                      <a:r>
                        <a:rPr lang="fr-FR" sz="1600" b="1" dirty="0"/>
                        <a:t>WRONG WG TRANSITION</a:t>
                      </a:r>
                      <a:endParaRPr lang="en-GB" sz="1600" b="1" dirty="0"/>
                    </a:p>
                  </a:txBody>
                  <a:tcPr/>
                </a:tc>
                <a:tc>
                  <a:txBody>
                    <a:bodyPr/>
                    <a:lstStyle/>
                    <a:p>
                      <a:r>
                        <a:rPr lang="en-US" sz="1600" dirty="0"/>
                        <a:t>4246 - 4630</a:t>
                      </a:r>
                      <a:endParaRPr lang="en-GB" sz="1600" dirty="0"/>
                    </a:p>
                  </a:txBody>
                  <a:tcPr/>
                </a:tc>
                <a:extLst>
                  <a:ext uri="{0D108BD9-81ED-4DB2-BD59-A6C34878D82A}">
                    <a16:rowId xmlns:a16="http://schemas.microsoft.com/office/drawing/2014/main" val="770056795"/>
                  </a:ext>
                </a:extLst>
              </a:tr>
              <a:tr h="3193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Task 06 Update (page 144)</a:t>
                      </a:r>
                      <a:endParaRPr lang="en-GB" sz="1600" dirty="0"/>
                    </a:p>
                    <a:p>
                      <a:endParaRPr lang="en-GB" sz="1600" dirty="0"/>
                    </a:p>
                  </a:txBody>
                  <a:tcPr/>
                </a:tc>
                <a:tc>
                  <a:txBody>
                    <a:bodyPr/>
                    <a:lstStyle/>
                    <a:p>
                      <a:r>
                        <a:rPr lang="en-GB" sz="1600"/>
                        <a:t>setup, with aluminum adjustable tuners. New WG transition.</a:t>
                      </a:r>
                      <a:endParaRPr lang="en-GB" sz="1600" dirty="0"/>
                    </a:p>
                  </a:txBody>
                  <a:tcPr/>
                </a:tc>
                <a:tc>
                  <a:txBody>
                    <a:bodyPr/>
                    <a:lstStyle/>
                    <a:p>
                      <a:r>
                        <a:rPr lang="en-US" sz="1600" dirty="0"/>
                        <a:t>4575 - 4805</a:t>
                      </a:r>
                      <a:endParaRPr lang="en-GB" sz="1600" dirty="0"/>
                    </a:p>
                  </a:txBody>
                  <a:tcPr/>
                </a:tc>
                <a:extLst>
                  <a:ext uri="{0D108BD9-81ED-4DB2-BD59-A6C34878D82A}">
                    <a16:rowId xmlns:a16="http://schemas.microsoft.com/office/drawing/2014/main" val="1640005905"/>
                  </a:ext>
                </a:extLst>
              </a:tr>
              <a:tr h="319372">
                <a:tc>
                  <a:txBody>
                    <a:bodyPr/>
                    <a:lstStyle/>
                    <a:p>
                      <a:r>
                        <a:rPr lang="en-US" sz="1600"/>
                        <a:t>Task 10 (page 191)</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1 copper RF port, 3 copper dummy ports</a:t>
                      </a:r>
                    </a:p>
                  </a:txBody>
                  <a:tcPr/>
                </a:tc>
                <a:tc>
                  <a:txBody>
                    <a:bodyPr/>
                    <a:lstStyle/>
                    <a:p>
                      <a:r>
                        <a:rPr lang="en-US" sz="1600" dirty="0"/>
                        <a:t>5001-5096</a:t>
                      </a:r>
                      <a:endParaRPr lang="en-GB" sz="1600" dirty="0"/>
                    </a:p>
                  </a:txBody>
                  <a:tcPr/>
                </a:tc>
                <a:extLst>
                  <a:ext uri="{0D108BD9-81ED-4DB2-BD59-A6C34878D82A}">
                    <a16:rowId xmlns:a16="http://schemas.microsoft.com/office/drawing/2014/main" val="1488106779"/>
                  </a:ext>
                </a:extLst>
              </a:tr>
              <a:tr h="319372">
                <a:tc>
                  <a:txBody>
                    <a:bodyPr/>
                    <a:lstStyle/>
                    <a:p>
                      <a:r>
                        <a:rPr lang="en-US" sz="1600" dirty="0"/>
                        <a:t>Task 12 (page 200)</a:t>
                      </a:r>
                      <a:endParaRPr lang="en-GB" sz="1600" dirty="0"/>
                    </a:p>
                  </a:txBody>
                  <a:tcPr/>
                </a:tc>
                <a:tc>
                  <a:txBody>
                    <a:bodyPr/>
                    <a:lstStyle/>
                    <a:p>
                      <a:r>
                        <a:rPr lang="en-US" sz="1600" dirty="0"/>
                        <a:t>Tuned copper slugs inserted.</a:t>
                      </a:r>
                      <a:endParaRPr lang="en-GB" sz="1600" dirty="0"/>
                    </a:p>
                  </a:txBody>
                  <a:tcPr/>
                </a:tc>
                <a:tc>
                  <a:txBody>
                    <a:bodyPr/>
                    <a:lstStyle/>
                    <a:p>
                      <a:r>
                        <a:rPr lang="en-US" sz="1600" dirty="0"/>
                        <a:t>6772</a:t>
                      </a:r>
                      <a:endParaRPr lang="en-GB" sz="1600" dirty="0"/>
                    </a:p>
                  </a:txBody>
                  <a:tcPr/>
                </a:tc>
                <a:extLst>
                  <a:ext uri="{0D108BD9-81ED-4DB2-BD59-A6C34878D82A}">
                    <a16:rowId xmlns:a16="http://schemas.microsoft.com/office/drawing/2014/main" val="885818337"/>
                  </a:ext>
                </a:extLst>
              </a:tr>
            </a:tbl>
          </a:graphicData>
        </a:graphic>
      </p:graphicFrame>
    </p:spTree>
    <p:extLst>
      <p:ext uri="{BB962C8B-B14F-4D97-AF65-F5344CB8AC3E}">
        <p14:creationId xmlns:p14="http://schemas.microsoft.com/office/powerpoint/2010/main" val="2167836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26E2A-854B-35CB-352C-AACE87438768}"/>
              </a:ext>
            </a:extLst>
          </p:cNvPr>
          <p:cNvSpPr>
            <a:spLocks noGrp="1"/>
          </p:cNvSpPr>
          <p:nvPr>
            <p:ph type="ctrTitle"/>
          </p:nvPr>
        </p:nvSpPr>
        <p:spPr/>
        <p:txBody>
          <a:bodyPr/>
          <a:lstStyle/>
          <a:p>
            <a:r>
              <a:rPr lang="en-GB" sz="5400" dirty="0"/>
              <a:t>Possible Actions: </a:t>
            </a:r>
            <a:br>
              <a:rPr lang="en-GB" sz="5400" dirty="0"/>
            </a:br>
            <a:r>
              <a:rPr lang="en-GB" sz="5400" dirty="0"/>
              <a:t>No Disassembly</a:t>
            </a:r>
          </a:p>
        </p:txBody>
      </p:sp>
      <p:sp>
        <p:nvSpPr>
          <p:cNvPr id="3" name="Subtitle 2">
            <a:extLst>
              <a:ext uri="{FF2B5EF4-FFF2-40B4-BE49-F238E27FC236}">
                <a16:creationId xmlns:a16="http://schemas.microsoft.com/office/drawing/2014/main" id="{4BE05C0D-18A1-4086-1BA5-2FA7E62A5578}"/>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FC5DAC0C-7545-E13A-0099-FB2BB0625471}"/>
              </a:ext>
            </a:extLst>
          </p:cNvPr>
          <p:cNvSpPr>
            <a:spLocks noGrp="1"/>
          </p:cNvSpPr>
          <p:nvPr>
            <p:ph type="dt" sz="half" idx="10"/>
          </p:nvPr>
        </p:nvSpPr>
        <p:spPr/>
        <p:txBody>
          <a:bodyPr/>
          <a:lstStyle/>
          <a:p>
            <a:fld id="{23793A62-AA7E-5A4D-A43E-DF1B3593C4E5}" type="datetime1">
              <a:rPr lang="en-US" smtClean="0"/>
              <a:t>5/8/2023</a:t>
            </a:fld>
            <a:endParaRPr lang="en-US" dirty="0"/>
          </a:p>
        </p:txBody>
      </p:sp>
      <p:sp>
        <p:nvSpPr>
          <p:cNvPr id="5" name="Footer Placeholder 4">
            <a:extLst>
              <a:ext uri="{FF2B5EF4-FFF2-40B4-BE49-F238E27FC236}">
                <a16:creationId xmlns:a16="http://schemas.microsoft.com/office/drawing/2014/main" id="{B6CA8173-31A8-EDDB-D430-7D1917E7C3D6}"/>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029FC5D6-269E-03DD-63A4-70AE78F029B1}"/>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3917853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600" b="1" spc="-1" dirty="0">
                <a:solidFill>
                  <a:srgbClr val="0033A0"/>
                </a:solidFill>
                <a:latin typeface="Arial"/>
              </a:rPr>
              <a:t>Options - No Disassembly Required</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8</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2"/>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3"/>
          <a:stretch/>
        </p:blipFill>
        <p:spPr>
          <a:xfrm>
            <a:off x="11093400" y="136440"/>
            <a:ext cx="896760" cy="896760"/>
          </a:xfrm>
          <a:prstGeom prst="rect">
            <a:avLst/>
          </a:prstGeom>
          <a:ln w="0">
            <a:noFill/>
          </a:ln>
        </p:spPr>
      </p:pic>
      <p:sp>
        <p:nvSpPr>
          <p:cNvPr id="2" name="PlaceHolder 1">
            <a:extLst>
              <a:ext uri="{FF2B5EF4-FFF2-40B4-BE49-F238E27FC236}">
                <a16:creationId xmlns:a16="http://schemas.microsoft.com/office/drawing/2014/main" id="{7D8AB054-30BD-0DF0-F4F2-C1D91F04A013}"/>
              </a:ext>
            </a:extLst>
          </p:cNvPr>
          <p:cNvSpPr txBox="1">
            <a:spLocks/>
          </p:cNvSpPr>
          <p:nvPr/>
        </p:nvSpPr>
        <p:spPr>
          <a:xfrm>
            <a:off x="407879" y="1592280"/>
            <a:ext cx="10890235" cy="46080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spcBef>
                <a:spcPts val="1800"/>
              </a:spcBef>
              <a:spcAft>
                <a:spcPts val="400"/>
              </a:spcAft>
              <a:tabLst>
                <a:tab pos="0" algn="l"/>
              </a:tabLst>
            </a:pPr>
            <a:r>
              <a:rPr lang="en-US" sz="1600" spc="-1" dirty="0">
                <a:solidFill>
                  <a:srgbClr val="171717"/>
                </a:solidFill>
                <a:latin typeface="Arial"/>
              </a:rPr>
              <a:t>The following actions could be taken without disassembling the RFQ or bead pull rig:</a:t>
            </a:r>
          </a:p>
          <a:p>
            <a:pPr marL="571500" indent="-342900">
              <a:spcBef>
                <a:spcPts val="1800"/>
              </a:spcBef>
              <a:spcAft>
                <a:spcPts val="400"/>
              </a:spcAft>
              <a:buFont typeface="+mj-lt"/>
              <a:buAutoNum type="arabicPeriod"/>
              <a:tabLst>
                <a:tab pos="0" algn="l"/>
              </a:tabLst>
            </a:pPr>
            <a:r>
              <a:rPr lang="en-US" sz="1600" spc="-1" dirty="0">
                <a:solidFill>
                  <a:srgbClr val="171717"/>
                </a:solidFill>
                <a:latin typeface="Arial"/>
              </a:rPr>
              <a:t>Investigate surface roughness (1-2 days, sims can run parallel to practical work):</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Simulate the RFQ with different surface roughness values (e.g. nominal up to 1mm).</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Ask Karol for a summary of the measured values.</a:t>
            </a:r>
          </a:p>
          <a:p>
            <a:pPr marL="1028700" lvl="1" indent="-342900">
              <a:spcBef>
                <a:spcPts val="1800"/>
              </a:spcBef>
              <a:spcAft>
                <a:spcPts val="400"/>
              </a:spcAft>
              <a:buFont typeface="Arial" panose="020B0604020202020204" pitchFamily="34" charset="0"/>
              <a:buChar char="•"/>
              <a:tabLst>
                <a:tab pos="0" algn="l"/>
              </a:tabLst>
            </a:pPr>
            <a:endParaRPr lang="en-US" sz="1600" spc="-1" dirty="0">
              <a:solidFill>
                <a:srgbClr val="171717"/>
              </a:solidFill>
              <a:latin typeface="Arial"/>
            </a:endParaRPr>
          </a:p>
          <a:p>
            <a:pPr marL="571500" indent="-342900">
              <a:spcBef>
                <a:spcPts val="1800"/>
              </a:spcBef>
              <a:spcAft>
                <a:spcPts val="400"/>
              </a:spcAft>
              <a:buFont typeface="+mj-lt"/>
              <a:buAutoNum type="arabicPeriod"/>
              <a:tabLst>
                <a:tab pos="0" algn="l"/>
              </a:tabLst>
            </a:pPr>
            <a:r>
              <a:rPr lang="en-US" sz="1600" spc="-1" dirty="0">
                <a:solidFill>
                  <a:srgbClr val="171717"/>
                </a:solidFill>
                <a:latin typeface="Arial"/>
              </a:rPr>
              <a:t>Tuner position vs Q</a:t>
            </a:r>
            <a:r>
              <a:rPr lang="en-US" sz="1600" spc="-1" baseline="-25000" dirty="0">
                <a:solidFill>
                  <a:srgbClr val="171717"/>
                </a:solidFill>
                <a:latin typeface="Arial"/>
              </a:rPr>
              <a:t>0 </a:t>
            </a:r>
            <a:r>
              <a:rPr lang="en-US" sz="1600" spc="-1" dirty="0">
                <a:solidFill>
                  <a:srgbClr val="171717"/>
                </a:solidFill>
                <a:latin typeface="Arial"/>
              </a:rPr>
              <a:t>scan (1-2 days for measurement):</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Measure Q</a:t>
            </a:r>
            <a:r>
              <a:rPr lang="en-US" sz="1600" spc="-1" baseline="-25000" dirty="0">
                <a:solidFill>
                  <a:srgbClr val="171717"/>
                </a:solidFill>
                <a:latin typeface="Arial"/>
              </a:rPr>
              <a:t>0</a:t>
            </a:r>
            <a:r>
              <a:rPr lang="en-US" sz="1600" spc="-1" dirty="0">
                <a:solidFill>
                  <a:srgbClr val="171717"/>
                </a:solidFill>
                <a:latin typeface="Arial"/>
              </a:rPr>
              <a:t> with tuners fully inserted (flange to flange), with a small (~1mm) gap, and at different positions until fully retracted.</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Simulate cavity with tuners in different positions and monitor Q</a:t>
            </a:r>
            <a:r>
              <a:rPr lang="en-US" sz="1600" spc="-1" baseline="-25000" dirty="0">
                <a:solidFill>
                  <a:srgbClr val="171717"/>
                </a:solidFill>
                <a:latin typeface="Arial"/>
              </a:rPr>
              <a:t>0</a:t>
            </a:r>
            <a:r>
              <a:rPr lang="en-US" sz="1600" spc="-1" dirty="0">
                <a:solidFill>
                  <a:srgbClr val="171717"/>
                </a:solidFill>
                <a:latin typeface="Arial"/>
              </a:rPr>
              <a:t>. </a:t>
            </a:r>
          </a:p>
        </p:txBody>
      </p:sp>
    </p:spTree>
    <p:extLst>
      <p:ext uri="{BB962C8B-B14F-4D97-AF65-F5344CB8AC3E}">
        <p14:creationId xmlns:p14="http://schemas.microsoft.com/office/powerpoint/2010/main" val="3946414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600" b="1" spc="-1" dirty="0">
                <a:solidFill>
                  <a:srgbClr val="0033A0"/>
                </a:solidFill>
                <a:latin typeface="Arial"/>
              </a:rPr>
              <a:t>Options - No Disassembly Required</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08.05.2023</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9</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2"/>
          <a:stretch>
            <a:fillRect/>
          </a:stretch>
        </p:blipFill>
        <p:spPr>
          <a:xfrm>
            <a:off x="1031555" y="6383646"/>
            <a:ext cx="426470" cy="426470"/>
          </a:xfrm>
          <a:prstGeom prst="rect">
            <a:avLst/>
          </a:prstGeom>
        </p:spPr>
      </p:pic>
      <p:pic>
        <p:nvPicPr>
          <p:cNvPr id="7" name="Picture 8" descr="Icon&#10;&#10;Description automatically generated">
            <a:extLst>
              <a:ext uri="{FF2B5EF4-FFF2-40B4-BE49-F238E27FC236}">
                <a16:creationId xmlns:a16="http://schemas.microsoft.com/office/drawing/2014/main" id="{76BCDB23-CDFD-07B6-7DF7-D69A8663FFB3}"/>
              </a:ext>
            </a:extLst>
          </p:cNvPr>
          <p:cNvPicPr/>
          <p:nvPr/>
        </p:nvPicPr>
        <p:blipFill>
          <a:blip r:embed="rId3"/>
          <a:stretch/>
        </p:blipFill>
        <p:spPr>
          <a:xfrm>
            <a:off x="11093400" y="136440"/>
            <a:ext cx="896760" cy="896760"/>
          </a:xfrm>
          <a:prstGeom prst="rect">
            <a:avLst/>
          </a:prstGeom>
          <a:ln w="0">
            <a:noFill/>
          </a:ln>
        </p:spPr>
      </p:pic>
      <p:sp>
        <p:nvSpPr>
          <p:cNvPr id="2" name="PlaceHolder 1">
            <a:extLst>
              <a:ext uri="{FF2B5EF4-FFF2-40B4-BE49-F238E27FC236}">
                <a16:creationId xmlns:a16="http://schemas.microsoft.com/office/drawing/2014/main" id="{7D8AB054-30BD-0DF0-F4F2-C1D91F04A013}"/>
              </a:ext>
            </a:extLst>
          </p:cNvPr>
          <p:cNvSpPr txBox="1">
            <a:spLocks/>
          </p:cNvSpPr>
          <p:nvPr/>
        </p:nvSpPr>
        <p:spPr>
          <a:xfrm>
            <a:off x="407880" y="1592280"/>
            <a:ext cx="11375640" cy="4608000"/>
          </a:xfrm>
          <a:prstGeom prst="rect">
            <a:avLst/>
          </a:prstGeom>
          <a:noFill/>
          <a:ln w="0">
            <a:noFill/>
          </a:ln>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571500" indent="-342900">
              <a:spcBef>
                <a:spcPts val="1800"/>
              </a:spcBef>
              <a:spcAft>
                <a:spcPts val="400"/>
              </a:spcAft>
              <a:buFont typeface="+mj-lt"/>
              <a:buAutoNum type="arabicPeriod" startAt="3"/>
              <a:tabLst>
                <a:tab pos="0" algn="l"/>
              </a:tabLst>
            </a:pPr>
            <a:r>
              <a:rPr lang="en-US" sz="1600" spc="-1" dirty="0">
                <a:solidFill>
                  <a:srgbClr val="171717"/>
                </a:solidFill>
                <a:latin typeface="Arial"/>
              </a:rPr>
              <a:t>Measure effect of individual tuners on Q</a:t>
            </a:r>
            <a:r>
              <a:rPr lang="en-US" sz="1600" spc="-1" baseline="-25000" dirty="0">
                <a:solidFill>
                  <a:srgbClr val="171717"/>
                </a:solidFill>
                <a:latin typeface="Arial"/>
              </a:rPr>
              <a:t>0 </a:t>
            </a:r>
            <a:r>
              <a:rPr lang="en-US" sz="1600" spc="-1" dirty="0">
                <a:solidFill>
                  <a:srgbClr val="171717"/>
                </a:solidFill>
                <a:latin typeface="Arial"/>
              </a:rPr>
              <a:t>(~1 week to perform measurement):</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Individually retract/insert tuners and measure (can be done while making the matrix we need to tune!)</a:t>
            </a:r>
          </a:p>
          <a:p>
            <a:pPr marL="1028700" lvl="1" indent="-342900">
              <a:spcBef>
                <a:spcPts val="1800"/>
              </a:spcBef>
              <a:spcAft>
                <a:spcPts val="400"/>
              </a:spcAft>
              <a:buFont typeface="Arial" panose="020B0604020202020204" pitchFamily="34" charset="0"/>
              <a:buChar char="•"/>
              <a:tabLst>
                <a:tab pos="0" algn="l"/>
              </a:tabLst>
            </a:pPr>
            <a:r>
              <a:rPr lang="en-US" sz="1600" spc="-1" dirty="0">
                <a:solidFill>
                  <a:srgbClr val="171717"/>
                </a:solidFill>
                <a:latin typeface="Arial"/>
              </a:rPr>
              <a:t>Pre-tuning can the be performed.</a:t>
            </a:r>
          </a:p>
        </p:txBody>
      </p:sp>
    </p:spTree>
    <p:extLst>
      <p:ext uri="{BB962C8B-B14F-4D97-AF65-F5344CB8AC3E}">
        <p14:creationId xmlns:p14="http://schemas.microsoft.com/office/powerpoint/2010/main" val="343626738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6382</TotalTime>
  <Words>1102</Words>
  <Application>Microsoft Office PowerPoint</Application>
  <PresentationFormat>Widescreen</PresentationFormat>
  <Paragraphs>127</Paragraphs>
  <Slides>13</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Summary</vt:lpstr>
      <vt:lpstr>RFQ1 Q0 Measurements</vt:lpstr>
      <vt:lpstr>RFQ1 Q0 Measurements</vt:lpstr>
      <vt:lpstr>Overview of RFQ1 Q0 Measurements</vt:lpstr>
      <vt:lpstr>Overview of RFQ1 Q0 Measurements</vt:lpstr>
      <vt:lpstr>Possible Actions:  No Disassembly</vt:lpstr>
      <vt:lpstr>Options - No Disassembly Required</vt:lpstr>
      <vt:lpstr>Options - No Disassembly Required</vt:lpstr>
      <vt:lpstr>Options - No Disassembly Required</vt:lpstr>
      <vt:lpstr>Possible Actions: Disassembly Required</vt:lpstr>
      <vt:lpstr>Options – (Some) Disassembly Required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Meeting </dc:title>
  <dc:creator>Millar, Lee (Student)</dc:creator>
  <cp:lastModifiedBy>Lee Millar</cp:lastModifiedBy>
  <cp:revision>729</cp:revision>
  <dcterms:created xsi:type="dcterms:W3CDTF">2021-05-25T08:34:48Z</dcterms:created>
  <dcterms:modified xsi:type="dcterms:W3CDTF">2023-05-08T15:33:51Z</dcterms:modified>
</cp:coreProperties>
</file>