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BF7_BDE081C.xml" ContentType="application/vnd.ms-powerpoint.comments+xml"/>
  <Override PartName="/ppt/notesSlides/notesSlide2.xml" ContentType="application/vnd.openxmlformats-officedocument.presentationml.notesSlide+xml"/>
  <Override PartName="/ppt/comments/modernComment_1DB_478BE3C0.xml" ContentType="application/vnd.ms-powerpoint.comments+xml"/>
  <Override PartName="/ppt/notesSlides/notesSlide3.xml" ContentType="application/vnd.openxmlformats-officedocument.presentationml.notesSlide+xml"/>
  <Override PartName="/ppt/comments/modernComment_1E7_B09290F8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7" r:id="rId2"/>
    <p:sldId id="4349" r:id="rId3"/>
    <p:sldId id="3063" r:id="rId4"/>
    <p:sldId id="283" r:id="rId5"/>
    <p:sldId id="259" r:id="rId6"/>
    <p:sldId id="475" r:id="rId7"/>
    <p:sldId id="476" r:id="rId8"/>
    <p:sldId id="4331" r:id="rId9"/>
    <p:sldId id="3084" r:id="rId10"/>
    <p:sldId id="496" r:id="rId11"/>
    <p:sldId id="4352" r:id="rId12"/>
    <p:sldId id="4335" r:id="rId13"/>
    <p:sldId id="4358" r:id="rId14"/>
    <p:sldId id="4343" r:id="rId15"/>
    <p:sldId id="277" r:id="rId16"/>
    <p:sldId id="1305" r:id="rId17"/>
    <p:sldId id="4353" r:id="rId18"/>
    <p:sldId id="4357" r:id="rId19"/>
    <p:sldId id="4354" r:id="rId20"/>
    <p:sldId id="4341" r:id="rId21"/>
    <p:sldId id="4347" r:id="rId22"/>
    <p:sldId id="4348" r:id="rId23"/>
    <p:sldId id="4361" r:id="rId24"/>
    <p:sldId id="913" r:id="rId25"/>
    <p:sldId id="3120" r:id="rId26"/>
    <p:sldId id="4350" r:id="rId27"/>
    <p:sldId id="4355" r:id="rId28"/>
    <p:sldId id="4359" r:id="rId29"/>
    <p:sldId id="4346" r:id="rId30"/>
    <p:sldId id="272" r:id="rId31"/>
    <p:sldId id="487" r:id="rId32"/>
    <p:sldId id="4351" r:id="rId33"/>
    <p:sldId id="3134" r:id="rId34"/>
    <p:sldId id="278" r:id="rId35"/>
    <p:sldId id="1562" r:id="rId36"/>
    <p:sldId id="1569" r:id="rId37"/>
    <p:sldId id="271" r:id="rId38"/>
    <p:sldId id="2659" r:id="rId39"/>
    <p:sldId id="4360" r:id="rId40"/>
    <p:sldId id="269" r:id="rId41"/>
    <p:sldId id="2657" r:id="rId42"/>
    <p:sldId id="2658" r:id="rId43"/>
    <p:sldId id="3110" r:id="rId44"/>
    <p:sldId id="1572" r:id="rId45"/>
    <p:sldId id="3075" r:id="rId46"/>
    <p:sldId id="290" r:id="rId47"/>
    <p:sldId id="4329" r:id="rId48"/>
    <p:sldId id="4328" r:id="rId49"/>
    <p:sldId id="2655" r:id="rId50"/>
    <p:sldId id="270" r:id="rId51"/>
    <p:sldId id="2654" r:id="rId52"/>
    <p:sldId id="4342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16D8892-CF97-4C43-594B-F007460A7002}" name="Matteo Solfaroli" initials="MS" userId="35dce43728f803dc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 varScale="1">
        <p:scale>
          <a:sx n="48" d="100"/>
          <a:sy n="48" d="100"/>
        </p:scale>
        <p:origin x="140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8/10/relationships/authors" Target="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omments/modernComment_1DB_478BE3C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94957DF-8471-468B-8547-026041727D53}" authorId="{616D8892-CF97-4C43-594B-F007460A7002}" status="resolved" created="2023-06-06T07:31:41.355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200350144" sldId="475"/>
      <ac:spMk id="3" creationId="{826AC0E9-B12C-3858-B38D-513AB0AA3297}"/>
      <ac:txMk cp="173" len="31">
        <ac:context len="423" hash="3767306044"/>
      </ac:txMk>
    </ac:txMkLst>
    <p188:pos x="4948051" y="2335480"/>
    <p188:txBody>
      <a:bodyPr/>
      <a:lstStyle/>
      <a:p>
        <a:r>
          <a:rPr lang="en-US"/>
          <a:t>I guess this is INCLUDING?</a:t>
        </a:r>
      </a:p>
    </p188:txBody>
  </p188:cm>
  <p188:cm id="{754A469B-F768-40A1-9745-37FDC8CAF9FE}" authorId="{616D8892-CF97-4C43-594B-F007460A7002}" status="resolved" created="2023-06-06T07:32:36.687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200350144" sldId="475"/>
      <ac:spMk id="3" creationId="{826AC0E9-B12C-3858-B38D-513AB0AA3297}"/>
      <ac:txMk cp="267" len="63">
        <ac:context len="423" hash="3767306044"/>
      </ac:txMk>
    </ac:txMkLst>
    <p188:pos x="1741714" y="4146467"/>
    <p188:txBody>
      <a:bodyPr/>
      <a:lstStyle/>
      <a:p>
        <a:r>
          <a:rPr lang="en-US"/>
          <a:t>I would not say that most of the cycle is the same (most challenge part is!), but for the rest I would stress the extensive test in MD (almost commissioning)</a:t>
        </a:r>
      </a:p>
    </p188:txBody>
  </p188:cm>
</p188:cmLst>
</file>

<file path=ppt/comments/modernComment_1E7_B09290F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DE3AE43-F9CE-42A7-88A9-4176CBBE0B48}" authorId="{616D8892-CF97-4C43-594B-F007460A7002}" status="resolved" created="2023-06-06T07:34:04.693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962395384" sldId="487"/>
      <ac:spMk id="12" creationId="{9075D809-CE45-8233-E4B4-3F2DBBCF11D9}"/>
      <ac:txMk cp="102" len="129">
        <ac:context len="343" hash="12506116"/>
      </ac:txMk>
    </ac:txMkLst>
    <p188:pos x="2810493" y="2117766"/>
    <p188:txBody>
      <a:bodyPr/>
      <a:lstStyle/>
      <a:p>
        <a:r>
          <a:rPr lang="en-US"/>
          <a:t>I would specify what is different in the trains</a:t>
        </a:r>
      </a:p>
    </p188:txBody>
  </p188:cm>
</p188:cmLst>
</file>

<file path=ppt/comments/modernComment_BF7_BDE081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7FD2FF1-205E-4538-A889-20BA8AEB1815}" authorId="{616D8892-CF97-4C43-594B-F007460A7002}" status="resolved" created="2023-06-06T07:29:51.426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99100444" sldId="3063"/>
      <ac:spMk id="13" creationId="{688C3C45-91D1-0AC3-07C4-75C6E3C33FB7}"/>
      <ac:txMk cp="16" len="9">
        <ac:context len="122" hash="1384134734"/>
      </ac:txMk>
    </ac:txMkLst>
    <p188:pos x="1425038" y="633350"/>
    <p188:txBody>
      <a:bodyPr/>
      <a:lstStyle/>
      <a:p>
        <a:r>
          <a:rPr lang="en-US"/>
          <a:t>I believe this is the name of the crystal device itself</a:t>
        </a:r>
      </a:p>
    </p188:txBody>
  </p188:cm>
  <p188:cm id="{38799710-4EDB-4ECD-8DFF-BDDE9A7F16D0}" authorId="{616D8892-CF97-4C43-594B-F007460A7002}" status="resolved" created="2023-06-06T07:34:59.837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99100444" sldId="3063"/>
      <ac:spMk id="3" creationId="{920605C8-7A7D-D61F-7BD9-0010BBD062F1}"/>
      <ac:txMk cp="239" len="37">
        <ac:context len="312" hash="1832178650"/>
      </ac:txMk>
    </ac:txMkLst>
    <p188:pos x="2097974" y="3146961"/>
    <p188:txBody>
      <a:bodyPr/>
      <a:lstStyle/>
      <a:p>
        <a:r>
          <a:rPr lang="en-US"/>
          <a:t>not very important, but maybe reducing the acronymous would be nice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0CC4B-5AD4-4E85-BC1E-1F6E78E21FEA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578C3-8A1B-4301-A077-CF1BD3B261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447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153240ccf07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Google Shape;42;g153240ccf07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536f9b89da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1536f9b89da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19859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52c5fa752e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52c5fa752e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55F16-CFA6-25A4-6D27-30745C2392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201F0-759F-298F-0F21-2E67228B3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77376-F512-5CDA-F410-F4FFB6198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0683D-B42B-FDAF-9D9B-2982983E3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DB7C8-A698-AD78-9651-991C5253C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976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96F45-E557-AE9F-B336-6FBCFBF07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8D00AC-8EE0-B3BF-5C8D-67D84FB90E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675C2-5280-981E-795D-0CCFCBABA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C4B98-673D-C730-2F9D-E90BAC6DB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73967-31BE-5E3C-8615-441BA126D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855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07FED8-47BE-89A3-8033-233270359F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BE2C70-453A-D353-D392-CED467D31A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2E039-B624-F025-E819-08D8B737B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0532C-F444-0F39-13D1-D1A1B0833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FAA7E-2CD1-83F3-3F43-99198EBA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982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9810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40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4" y="1201511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0699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>
            <a:extLst>
              <a:ext uri="{FF2B5EF4-FFF2-40B4-BE49-F238E27FC236}">
                <a16:creationId xmlns:a16="http://schemas.microsoft.com/office/drawing/2014/main" id="{44FCEE4D-1A4E-D2A9-180C-F3CB244DA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40"/>
            <a:ext cx="11055019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44841E-EA0D-CD5E-039C-C6836C8FA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1" y="1239915"/>
            <a:ext cx="11055351" cy="4456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113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. Redaelli, LMC meeting, 31-05-2023"/>
          <p:cNvSpPr txBox="1"/>
          <p:nvPr/>
        </p:nvSpPr>
        <p:spPr>
          <a:xfrm>
            <a:off x="-40286" y="6658921"/>
            <a:ext cx="2077972" cy="2106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800" i="1"/>
            </a:lvl1pPr>
          </a:lstStyle>
          <a:p>
            <a:r>
              <a:rPr sz="900"/>
              <a:t>S. Redaelli, LMC meeting, 31-05-2023</a:t>
            </a:r>
          </a:p>
        </p:txBody>
      </p:sp>
      <p:pic>
        <p:nvPicPr>
          <p:cNvPr id="29" name="image.png" descr="image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9765" y="-8930"/>
            <a:ext cx="714376" cy="7233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con-lhc-pho-1999-087.gif" descr="icon-lhc-pho-1999-08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160" y="-17860"/>
            <a:ext cx="750095" cy="750095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0058" y="6661547"/>
            <a:ext cx="204924" cy="211139"/>
          </a:xfrm>
          <a:prstGeom prst="rect">
            <a:avLst/>
          </a:prstGeom>
        </p:spPr>
        <p:txBody>
          <a:bodyPr/>
          <a:lstStyle>
            <a:lvl1pPr>
              <a:defRPr sz="9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553738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3" cy="365125"/>
          </a:xfrm>
        </p:spPr>
        <p:txBody>
          <a:bodyPr/>
          <a:lstStyle/>
          <a:p>
            <a:pPr>
              <a:defRPr/>
            </a:pPr>
            <a:r>
              <a:rPr lang="en-US"/>
              <a:t>22/04/2023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3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O. Aberle (SY-STI-TCD) - TCPCH.A4L7.B1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3" y="6408000"/>
            <a:ext cx="681255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12236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4640"/>
            <a:ext cx="6216095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74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459AE-CB35-59E4-1EAF-AFA927983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C52ED-F36A-2238-D007-7C3D906AF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57F2F-99EB-C08A-56F7-93BBBCF05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D9DE4-FDBD-34B9-89D4-7DF28EFBF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80C5C-DDFA-6F7B-B1AA-1A1A68F8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30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5177-D6E4-7F71-4DAC-41858EAC4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C565B-57A4-8DDD-31DF-46C855FB4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3A959-76F7-0E4F-14B6-816B2050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A2C84-70EE-5166-552F-8D7745798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7B850-113A-ECEF-C225-7E949494A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29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AD76A-E3C3-B36E-5E1F-03BB43D02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4FEC4-D16C-F8F2-49A3-A02A19DF4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3CE811-1D9D-3292-E66A-C722A4EE4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58D8BA-5CDC-F8C1-0DFE-6BE39AD09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72385-B71B-8C7E-5308-11F297FEC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BB9DED-B0A6-BB27-D7EB-6026A282F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448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16773-E0F0-4926-1D72-106B432D5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777A14-BB54-E3EB-6C2A-16E22A838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B92B84-48B2-6878-683D-2669704F8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06CAB1-C8DD-4C02-156B-0E152E072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B41B11-2753-E81E-D98E-D6A2A647BD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3818FC-4A18-FE42-8D32-9397A35AA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F2524D-B928-89EF-3CB0-BA6165F4B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A4AADD-DDC1-088F-F340-451F91C99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476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C8E7F-BA59-70C3-579C-255551E56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4FE08E-2855-CDD8-1C53-508E97AC1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55ED54-C837-08FC-146F-7F771BC25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BDC652-5BE5-2A13-213C-55751D624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320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6F92F4-D330-EA55-9530-3AA1119AE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E46C9B-2AC5-EF01-D3F7-4455943A0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44320F-BC74-B604-9D36-DE2D070F2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33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A0B77-B0CB-C36B-5841-47F5584FB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6B2C3-0118-A1D4-32A9-3BAC7D9B2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D765DC-CE0A-FF91-4911-93D7DE348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D62BF-9C98-D561-9532-57DB83469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C89AA-982C-CC68-F412-0A1B23646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2BA278-FEF9-A81F-13B7-842CB626F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253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7609D-96F7-EA9E-8F30-B2747B63E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C5CC55-6116-FD32-3945-2EACD6F73E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71E43C-4669-464C-0D62-D213BEDA4E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CBE27C-C224-3ECF-DF9A-43B360C4E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6FE72C-1C46-74CB-50A1-16642BB0E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598A39-3BF4-14F1-790B-F417142F6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64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BD785D-B6BC-1F5C-9E7A-195A68B43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E14B97-D5BB-04ED-5418-6976DE112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75570-FCC5-FED0-74B5-4CEDA82166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4FBB-FE19-4964-A382-C144F2360B7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A2495-3143-8B14-BF54-2B15AFBD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FB9DA-61BF-2FA6-D30C-2BBB966E06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8;p1">
            <a:extLst>
              <a:ext uri="{FF2B5EF4-FFF2-40B4-BE49-F238E27FC236}">
                <a16:creationId xmlns:a16="http://schemas.microsoft.com/office/drawing/2014/main" id="{0FDC98A9-A75D-CF50-0603-D917A93BDD7C}"/>
              </a:ext>
            </a:extLst>
          </p:cNvPr>
          <p:cNvSpPr/>
          <p:nvPr userDrawn="1"/>
        </p:nvSpPr>
        <p:spPr>
          <a:xfrm>
            <a:off x="0" y="6356350"/>
            <a:ext cx="12192000" cy="483762"/>
          </a:xfrm>
          <a:prstGeom prst="rect">
            <a:avLst/>
          </a:prstGeom>
          <a:solidFill>
            <a:srgbClr val="0053A1"/>
          </a:solidFill>
          <a:ln w="9525" cap="flat" cmpd="sng">
            <a:solidFill>
              <a:srgbClr val="0053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11;p1">
            <a:extLst>
              <a:ext uri="{FF2B5EF4-FFF2-40B4-BE49-F238E27FC236}">
                <a16:creationId xmlns:a16="http://schemas.microsoft.com/office/drawing/2014/main" id="{2B342D48-1F34-0334-2871-AC38BC123815}"/>
              </a:ext>
            </a:extLst>
          </p:cNvPr>
          <p:cNvPicPr preferRelativeResize="0"/>
          <p:nvPr userDrawn="1"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108450" y="6448925"/>
            <a:ext cx="398446" cy="36512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2;p1">
            <a:extLst>
              <a:ext uri="{FF2B5EF4-FFF2-40B4-BE49-F238E27FC236}">
                <a16:creationId xmlns:a16="http://schemas.microsoft.com/office/drawing/2014/main" id="{E2B3C212-3ECB-8229-3A76-C56ABC902F82}"/>
              </a:ext>
            </a:extLst>
          </p:cNvPr>
          <p:cNvSpPr txBox="1"/>
          <p:nvPr userDrawn="1"/>
        </p:nvSpPr>
        <p:spPr>
          <a:xfrm>
            <a:off x="11118150" y="6388312"/>
            <a:ext cx="2985900" cy="3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T. Persson </a:t>
            </a:r>
          </a:p>
        </p:txBody>
      </p:sp>
      <p:sp>
        <p:nvSpPr>
          <p:cNvPr id="10" name="Google Shape;10;p1">
            <a:extLst>
              <a:ext uri="{FF2B5EF4-FFF2-40B4-BE49-F238E27FC236}">
                <a16:creationId xmlns:a16="http://schemas.microsoft.com/office/drawing/2014/main" id="{178A11FF-0B2A-6C08-6EF4-57259D82E42B}"/>
              </a:ext>
            </a:extLst>
          </p:cNvPr>
          <p:cNvSpPr txBox="1"/>
          <p:nvPr userDrawn="1"/>
        </p:nvSpPr>
        <p:spPr>
          <a:xfrm>
            <a:off x="926804" y="6420275"/>
            <a:ext cx="2985900" cy="3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LHCC 154th</a:t>
            </a:r>
            <a:endParaRPr sz="1100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35680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6" r:id="rId15"/>
    <p:sldLayoutId id="2147483667" r:id="rId16"/>
    <p:sldLayoutId id="214748366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tmp"/><Relationship Id="rId4" Type="http://schemas.openxmlformats.org/officeDocument/2006/relationships/hyperlink" Target="https://indico.cern.ch/event/1282169/contributions/5386755/attachments/2640959/4570288/K-modulation_analysis_meas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tmp"/><Relationship Id="rId4" Type="http://schemas.openxmlformats.org/officeDocument/2006/relationships/image" Target="../media/image29.t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tmp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BF7_BDE081C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microsoft.com/office/2018/10/relationships/comments" Target="../comments/modernComment_1E7_B09290F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jp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jpg"/><Relationship Id="rId4" Type="http://schemas.openxmlformats.org/officeDocument/2006/relationships/image" Target="../media/image68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82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7.jp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microsoft.com/office/2018/10/relationships/comments" Target="../comments/modernComment_1DB_478BE3C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0"/>
          <p:cNvPicPr preferRelativeResize="0"/>
          <p:nvPr/>
        </p:nvPicPr>
        <p:blipFill rotWithShape="1">
          <a:blip r:embed="rId3">
            <a:alphaModFix amt="34000"/>
          </a:blip>
          <a:srcRect t="13738" b="4628"/>
          <a:stretch/>
        </p:blipFill>
        <p:spPr>
          <a:xfrm>
            <a:off x="1" y="-31667"/>
            <a:ext cx="12191999" cy="6490365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10"/>
          <p:cNvSpPr txBox="1">
            <a:spLocks noGrp="1"/>
          </p:cNvSpPr>
          <p:nvPr>
            <p:ph type="ctrTitle"/>
          </p:nvPr>
        </p:nvSpPr>
        <p:spPr>
          <a:xfrm>
            <a:off x="1190201" y="1384967"/>
            <a:ext cx="9811600" cy="23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GB" b="1"/>
              <a:t>LHC Status Report</a:t>
            </a:r>
            <a:endParaRPr b="1"/>
          </a:p>
        </p:txBody>
      </p:sp>
      <p:sp>
        <p:nvSpPr>
          <p:cNvPr id="46" name="Google Shape;46;p10"/>
          <p:cNvSpPr txBox="1">
            <a:spLocks noGrp="1"/>
          </p:cNvSpPr>
          <p:nvPr>
            <p:ph type="subTitle" idx="1"/>
          </p:nvPr>
        </p:nvSpPr>
        <p:spPr>
          <a:xfrm>
            <a:off x="1228200" y="3748567"/>
            <a:ext cx="9735600" cy="1056800"/>
          </a:xfrm>
          <a:prstGeom prst="rect">
            <a:avLst/>
          </a:prstGeom>
        </p:spPr>
        <p:txBody>
          <a:bodyPr spcFirstLastPara="1" vert="horz" wrap="square" lIns="0" tIns="720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GB" sz="2650" b="1" dirty="0">
                <a:latin typeface="Helvetica Neue"/>
                <a:ea typeface="Helvetica Neue"/>
                <a:cs typeface="Helvetica Neue"/>
                <a:sym typeface="Helvetica Neue"/>
              </a:rPr>
              <a:t>Tobias Persson </a:t>
            </a:r>
          </a:p>
          <a:p>
            <a:pPr>
              <a:spcBef>
                <a:spcPts val="0"/>
              </a:spcBef>
            </a:pPr>
            <a:r>
              <a:rPr lang="en-GB" sz="2650" b="1" dirty="0">
                <a:latin typeface="Helvetica Neue"/>
                <a:ea typeface="Helvetica Neue"/>
                <a:cs typeface="Helvetica Neue"/>
                <a:sym typeface="Helvetica Neue"/>
              </a:rPr>
              <a:t>on behalf of the LHC operations team</a:t>
            </a:r>
            <a:endParaRPr sz="2650" b="1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01A42-AC16-CCB9-B4CF-08D244D8B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151"/>
            <a:ext cx="10515600" cy="1325563"/>
          </a:xfrm>
        </p:spPr>
        <p:txBody>
          <a:bodyPr/>
          <a:lstStyle/>
          <a:p>
            <a:pPr algn="ctr"/>
            <a:r>
              <a:rPr lang="el-GR" dirty="0"/>
              <a:t>β</a:t>
            </a:r>
            <a:r>
              <a:rPr lang="en-GB" dirty="0"/>
              <a:t>* and luminosity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09E54-E563-248A-E58D-4F7A2D26B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4259"/>
            <a:ext cx="10943123" cy="2602740"/>
          </a:xfrm>
        </p:spPr>
        <p:txBody>
          <a:bodyPr spcFirstLastPara="1" vert="horz" wrap="square" lIns="91440" tIns="45720" rIns="91440" bIns="45720" rtlCol="0" anchor="t" anchorCtr="0">
            <a:normAutofit/>
          </a:bodyPr>
          <a:lstStyle/>
          <a:p>
            <a:r>
              <a:rPr lang="en-GB" dirty="0"/>
              <a:t>The </a:t>
            </a:r>
            <a:r>
              <a:rPr lang="el-GR" dirty="0"/>
              <a:t>β</a:t>
            </a:r>
            <a:r>
              <a:rPr lang="en-GB" dirty="0"/>
              <a:t>-beat was measured and corrected throughout the cycle</a:t>
            </a:r>
          </a:p>
          <a:p>
            <a:r>
              <a:rPr lang="en-GB" dirty="0"/>
              <a:t>The </a:t>
            </a:r>
            <a:r>
              <a:rPr lang="el-GR" dirty="0"/>
              <a:t>β</a:t>
            </a:r>
            <a:r>
              <a:rPr lang="en-GB" dirty="0"/>
              <a:t>* was measured from 1.2m down to 30 cm using k-modulation</a:t>
            </a:r>
          </a:p>
          <a:p>
            <a:pPr lvl="1"/>
            <a:r>
              <a:rPr lang="en-GB" dirty="0"/>
              <a:t>3 times larger </a:t>
            </a:r>
            <a:r>
              <a:rPr lang="el-GR" dirty="0"/>
              <a:t>β</a:t>
            </a:r>
            <a:r>
              <a:rPr lang="en-GB" dirty="0"/>
              <a:t>* levelling range compared to 2022!</a:t>
            </a:r>
          </a:p>
          <a:p>
            <a:r>
              <a:rPr lang="en-GB" dirty="0"/>
              <a:t>Analysis indicates a ~1.5% higher luminosity from </a:t>
            </a:r>
            <a:r>
              <a:rPr lang="el-GR" dirty="0"/>
              <a:t>β</a:t>
            </a:r>
            <a:r>
              <a:rPr lang="en-GB" dirty="0"/>
              <a:t>* for ATLAS</a:t>
            </a:r>
          </a:p>
          <a:p>
            <a:pPr lvl="1"/>
            <a:r>
              <a:rPr lang="en-GB" dirty="0"/>
              <a:t>To reduce error bar more measurement would be needed</a:t>
            </a:r>
          </a:p>
        </p:txBody>
      </p:sp>
      <p:pic>
        <p:nvPicPr>
          <p:cNvPr id="5" name="Content Placeholder 12" descr="A picture containing text, line, screenshot, diagram&#10;&#10;Description automatically generated">
            <a:extLst>
              <a:ext uri="{FF2B5EF4-FFF2-40B4-BE49-F238E27FC236}">
                <a16:creationId xmlns:a16="http://schemas.microsoft.com/office/drawing/2014/main" id="{E55BA8E0-24ED-A93C-79A9-917D1814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044" y="3862879"/>
            <a:ext cx="5554279" cy="2381397"/>
          </a:xfrm>
          <a:prstGeom prst="rect">
            <a:avLst/>
          </a:prstGeom>
        </p:spPr>
      </p:pic>
      <p:pic>
        <p:nvPicPr>
          <p:cNvPr id="6" name="Picture 5" descr="A picture containing screenshot, line, text, plot&#10;&#10;Description automatically generated">
            <a:extLst>
              <a:ext uri="{FF2B5EF4-FFF2-40B4-BE49-F238E27FC236}">
                <a16:creationId xmlns:a16="http://schemas.microsoft.com/office/drawing/2014/main" id="{3D98B6D1-921F-9D89-BB64-60377D05F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61" y="3815749"/>
            <a:ext cx="5664200" cy="24285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D79D25-A0E0-36CD-0150-CE72A28C2287}"/>
              </a:ext>
            </a:extLst>
          </p:cNvPr>
          <p:cNvSpPr txBox="1"/>
          <p:nvPr/>
        </p:nvSpPr>
        <p:spPr>
          <a:xfrm>
            <a:off x="213761" y="6368535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4"/>
              </a:rPr>
              <a:t>LNO section meeting, F. Carlier</a:t>
            </a:r>
            <a:endParaRPr lang="en-GB" sz="1200" dirty="0"/>
          </a:p>
        </p:txBody>
      </p:sp>
      <p:pic>
        <p:nvPicPr>
          <p:cNvPr id="8" name="Picture 7" descr="A picture containing font, white, symbol, graphics&#10;&#10;Description automatically generated">
            <a:extLst>
              <a:ext uri="{FF2B5EF4-FFF2-40B4-BE49-F238E27FC236}">
                <a16:creationId xmlns:a16="http://schemas.microsoft.com/office/drawing/2014/main" id="{EFFD0C15-E5F2-74B0-1913-011CCFD729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305" y="689086"/>
            <a:ext cx="2453677" cy="82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13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69E18F-C53B-FF5A-82A6-C793E4B98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commissioning already started!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C2AB39D-1C9A-901C-78B0-E90F7F6E1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70170" cy="2345119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IP1/2/8 are squeeze to 50 cm already in the ramp</a:t>
            </a:r>
          </a:p>
          <a:p>
            <a:r>
              <a:rPr lang="en-GB" dirty="0"/>
              <a:t>Optics corrections already calculated</a:t>
            </a:r>
          </a:p>
          <a:p>
            <a:r>
              <a:rPr lang="en-GB" dirty="0"/>
              <a:t>To do:</a:t>
            </a:r>
          </a:p>
          <a:p>
            <a:pPr lvl="1"/>
            <a:r>
              <a:rPr lang="en-US" sz="2800" dirty="0"/>
              <a:t>Switch on separation and crossing schemes.</a:t>
            </a:r>
          </a:p>
          <a:p>
            <a:pPr lvl="1"/>
            <a:r>
              <a:rPr lang="en-US" sz="2800" dirty="0"/>
              <a:t>Collimation setup</a:t>
            </a:r>
          </a:p>
          <a:p>
            <a:pPr lvl="1"/>
            <a:r>
              <a:rPr lang="en-US" sz="2800" dirty="0"/>
              <a:t>Inject Pb ions…</a:t>
            </a:r>
            <a:endParaRPr lang="en-GB" sz="2800" dirty="0"/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713BEDC-A436-EC9C-00F9-EB7EE5C15EFA}"/>
              </a:ext>
            </a:extLst>
          </p:cNvPr>
          <p:cNvGrpSpPr/>
          <p:nvPr/>
        </p:nvGrpSpPr>
        <p:grpSpPr>
          <a:xfrm>
            <a:off x="8152564" y="1516298"/>
            <a:ext cx="3745105" cy="2621329"/>
            <a:chOff x="7611890" y="573024"/>
            <a:chExt cx="3745105" cy="262132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BC43429-AFEA-ADF7-AA07-AA2582545333}"/>
                </a:ext>
              </a:extLst>
            </p:cNvPr>
            <p:cNvGrpSpPr/>
            <p:nvPr/>
          </p:nvGrpSpPr>
          <p:grpSpPr>
            <a:xfrm>
              <a:off x="7611890" y="573024"/>
              <a:ext cx="3745105" cy="2621329"/>
              <a:chOff x="7611890" y="573024"/>
              <a:chExt cx="3745105" cy="262132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CA0988D0-696F-6D6F-446D-BF185DC3E7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11890" y="573024"/>
                <a:ext cx="906259" cy="2621329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13A1893-774D-77CF-4038-11CA80DF07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18149" y="792481"/>
                <a:ext cx="2838846" cy="2401872"/>
              </a:xfrm>
              <a:prstGeom prst="rect">
                <a:avLst/>
              </a:prstGeom>
            </p:spPr>
          </p:pic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F7F4A03-4E3C-B2B6-3174-19194470DB3B}"/>
                  </a:ext>
                </a:extLst>
              </p:cNvPr>
              <p:cNvCxnSpPr/>
              <p:nvPr/>
            </p:nvCxnSpPr>
            <p:spPr>
              <a:xfrm>
                <a:off x="7611890" y="3194353"/>
                <a:ext cx="3724795" cy="0"/>
              </a:xfrm>
              <a:prstGeom prst="line">
                <a:avLst/>
              </a:prstGeom>
              <a:ln w="38100"/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C807C8A-FA09-25EB-81C2-4952BA27AAC1}"/>
                </a:ext>
              </a:extLst>
            </p:cNvPr>
            <p:cNvSpPr/>
            <p:nvPr/>
          </p:nvSpPr>
          <p:spPr>
            <a:xfrm>
              <a:off x="9925380" y="1871544"/>
              <a:ext cx="730428" cy="298680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E7E35480-AF2D-F912-5C8A-8DF4285AF072}"/>
                </a:ext>
              </a:extLst>
            </p:cNvPr>
            <p:cNvSpPr/>
            <p:nvPr/>
          </p:nvSpPr>
          <p:spPr>
            <a:xfrm>
              <a:off x="10187571" y="1886130"/>
              <a:ext cx="230430" cy="230430"/>
            </a:xfrm>
            <a:prstGeom prst="star5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9135054E-13A2-3FA7-DADD-B72A9E19A568}"/>
              </a:ext>
            </a:extLst>
          </p:cNvPr>
          <p:cNvSpPr/>
          <p:nvPr/>
        </p:nvSpPr>
        <p:spPr>
          <a:xfrm>
            <a:off x="9214798" y="3809804"/>
            <a:ext cx="365093" cy="32782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F54FAB40-C168-D996-9611-E3ADEA50BA8A}"/>
              </a:ext>
            </a:extLst>
          </p:cNvPr>
          <p:cNvSpPr/>
          <p:nvPr/>
        </p:nvSpPr>
        <p:spPr>
          <a:xfrm>
            <a:off x="9930606" y="3826866"/>
            <a:ext cx="365093" cy="32782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D39EBB-1069-4930-449D-F17AED9BD668}"/>
              </a:ext>
            </a:extLst>
          </p:cNvPr>
          <p:cNvSpPr/>
          <p:nvPr/>
        </p:nvSpPr>
        <p:spPr>
          <a:xfrm>
            <a:off x="8309557" y="3872064"/>
            <a:ext cx="730428" cy="298680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83520B-B459-B8A3-5EEE-48BC438F53A4}"/>
              </a:ext>
            </a:extLst>
          </p:cNvPr>
          <p:cNvSpPr/>
          <p:nvPr/>
        </p:nvSpPr>
        <p:spPr>
          <a:xfrm>
            <a:off x="9058823" y="2298337"/>
            <a:ext cx="730428" cy="467656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aphicFrame>
        <p:nvGraphicFramePr>
          <p:cNvPr id="17" name="Table 7">
            <a:extLst>
              <a:ext uri="{FF2B5EF4-FFF2-40B4-BE49-F238E27FC236}">
                <a16:creationId xmlns:a16="http://schemas.microsoft.com/office/drawing/2014/main" id="{4C834F2F-6016-882C-0920-4BE3D5E79E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58965"/>
              </p:ext>
            </p:extLst>
          </p:nvPr>
        </p:nvGraphicFramePr>
        <p:xfrm>
          <a:off x="1457739" y="4525871"/>
          <a:ext cx="9020506" cy="2194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66834">
                  <a:extLst>
                    <a:ext uri="{9D8B030D-6E8A-4147-A177-3AD203B41FA5}">
                      <a16:colId xmlns:a16="http://schemas.microsoft.com/office/drawing/2014/main" val="3502995077"/>
                    </a:ext>
                  </a:extLst>
                </a:gridCol>
                <a:gridCol w="1074483">
                  <a:extLst>
                    <a:ext uri="{9D8B030D-6E8A-4147-A177-3AD203B41FA5}">
                      <a16:colId xmlns:a16="http://schemas.microsoft.com/office/drawing/2014/main" val="3018699420"/>
                    </a:ext>
                  </a:extLst>
                </a:gridCol>
                <a:gridCol w="1177358">
                  <a:extLst>
                    <a:ext uri="{9D8B030D-6E8A-4147-A177-3AD203B41FA5}">
                      <a16:colId xmlns:a16="http://schemas.microsoft.com/office/drawing/2014/main" val="2139622273"/>
                    </a:ext>
                  </a:extLst>
                </a:gridCol>
                <a:gridCol w="1073966">
                  <a:extLst>
                    <a:ext uri="{9D8B030D-6E8A-4147-A177-3AD203B41FA5}">
                      <a16:colId xmlns:a16="http://schemas.microsoft.com/office/drawing/2014/main" val="2856983200"/>
                    </a:ext>
                  </a:extLst>
                </a:gridCol>
                <a:gridCol w="867185">
                  <a:extLst>
                    <a:ext uri="{9D8B030D-6E8A-4147-A177-3AD203B41FA5}">
                      <a16:colId xmlns:a16="http://schemas.microsoft.com/office/drawing/2014/main" val="1428885944"/>
                    </a:ext>
                  </a:extLst>
                </a:gridCol>
                <a:gridCol w="1167177">
                  <a:extLst>
                    <a:ext uri="{9D8B030D-6E8A-4147-A177-3AD203B41FA5}">
                      <a16:colId xmlns:a16="http://schemas.microsoft.com/office/drawing/2014/main" val="851317185"/>
                    </a:ext>
                  </a:extLst>
                </a:gridCol>
                <a:gridCol w="1293503">
                  <a:extLst>
                    <a:ext uri="{9D8B030D-6E8A-4147-A177-3AD203B41FA5}">
                      <a16:colId xmlns:a16="http://schemas.microsoft.com/office/drawing/2014/main" val="1331207563"/>
                    </a:ext>
                  </a:extLst>
                </a:gridCol>
              </a:tblGrid>
              <a:tr h="915096">
                <a:tc>
                  <a:txBody>
                    <a:bodyPr/>
                    <a:lstStyle/>
                    <a:p>
                      <a:r>
                        <a:rPr lang="en-GB" sz="2000" dirty="0"/>
                        <a:t>After corrections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solidFill>
                            <a:srgbClr val="0070C0"/>
                          </a:solidFill>
                        </a:rPr>
                        <a:t>B1x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70C0"/>
                          </a:solidFill>
                        </a:rPr>
                        <a:t>B1y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B2x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B2y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/>
                        <a:t>β</a:t>
                      </a:r>
                      <a:r>
                        <a:rPr lang="en-US" sz="2000" dirty="0"/>
                        <a:t>* effective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/>
                        <a:t>Lumi</a:t>
                      </a:r>
                      <a:r>
                        <a:rPr lang="en-GB" sz="2000" dirty="0"/>
                        <a:t> relative to IP2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176655"/>
                  </a:ext>
                </a:extLst>
              </a:tr>
              <a:tr h="3711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/>
                        <a:t>IP1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70C0"/>
                          </a:solidFill>
                        </a:rPr>
                        <a:t>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solidFill>
                            <a:srgbClr val="0070C0"/>
                          </a:solidFill>
                        </a:rPr>
                        <a:t>0.53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solidFill>
                            <a:srgbClr val="FF0000"/>
                          </a:solidFill>
                        </a:rPr>
                        <a:t>0.49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0.51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baseline="0" dirty="0">
                          <a:solidFill>
                            <a:schemeClr val="tx1"/>
                          </a:solidFill>
                        </a:rPr>
                        <a:t>0.51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baseline="0" dirty="0">
                          <a:solidFill>
                            <a:schemeClr val="tx1"/>
                          </a:solidFill>
                        </a:rPr>
                        <a:t>0.985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225926"/>
                  </a:ext>
                </a:extLst>
              </a:tr>
              <a:tr h="3711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/>
                        <a:t>IP2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solidFill>
                            <a:srgbClr val="0070C0"/>
                          </a:solidFill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solidFill>
                            <a:srgbClr val="0070C0"/>
                          </a:solidFill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solidFill>
                            <a:srgbClr val="FF0000"/>
                          </a:solidFill>
                        </a:rPr>
                        <a:t>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baseline="0" dirty="0">
                          <a:solidFill>
                            <a:schemeClr val="tx1"/>
                          </a:solidFill>
                        </a:rPr>
                        <a:t>0.505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baseline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224403"/>
                  </a:ext>
                </a:extLst>
              </a:tr>
              <a:tr h="371123">
                <a:tc>
                  <a:txBody>
                    <a:bodyPr/>
                    <a:lstStyle/>
                    <a:p>
                      <a:pPr algn="l"/>
                      <a:r>
                        <a:rPr lang="en-GB" sz="2000" b="1"/>
                        <a:t>IP5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70C0"/>
                          </a:solidFill>
                        </a:rPr>
                        <a:t>0.48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70C0"/>
                          </a:solidFill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0.51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FF0000"/>
                          </a:solidFill>
                        </a:rPr>
                        <a:t>0.51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baseline="0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baseline="0" dirty="0">
                          <a:solidFill>
                            <a:schemeClr val="tx1"/>
                          </a:solidFill>
                        </a:rPr>
                        <a:t>1.01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841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50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38619-97F9-EE3E-FFD5-0D541102B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Collisions at 6.8 </a:t>
            </a:r>
            <a:r>
              <a:rPr lang="en-US" dirty="0" err="1"/>
              <a:t>TeV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42B7B-7E21-6160-C193-6374E007A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5" y="1201509"/>
            <a:ext cx="7132356" cy="3033995"/>
          </a:xfrm>
        </p:spPr>
        <p:txBody>
          <a:bodyPr>
            <a:noAutofit/>
          </a:bodyPr>
          <a:lstStyle/>
          <a:p>
            <a:r>
              <a:rPr lang="en-US" dirty="0"/>
              <a:t>The </a:t>
            </a:r>
            <a:r>
              <a:rPr lang="en-US" b="1" dirty="0" err="1"/>
              <a:t>vdm</a:t>
            </a:r>
            <a:r>
              <a:rPr lang="en-US" b="1" dirty="0"/>
              <a:t> cycle </a:t>
            </a:r>
            <a:r>
              <a:rPr lang="en-US" dirty="0"/>
              <a:t>was quickly recommissioned to establish </a:t>
            </a:r>
            <a:r>
              <a:rPr lang="en-US" b="1" dirty="0"/>
              <a:t>first collisions at 6.8 TeV</a:t>
            </a:r>
            <a:r>
              <a:rPr lang="en-US" dirty="0"/>
              <a:t> on Easter Monday</a:t>
            </a:r>
          </a:p>
          <a:p>
            <a:pPr lvl="1"/>
            <a:r>
              <a:rPr lang="en-US" dirty="0"/>
              <a:t>Based on correction for tune, chroma and </a:t>
            </a:r>
            <a:r>
              <a:rPr lang="el-GR" dirty="0"/>
              <a:t>β</a:t>
            </a:r>
            <a:r>
              <a:rPr lang="en-US" dirty="0"/>
              <a:t>-beat from 2022</a:t>
            </a:r>
          </a:p>
          <a:p>
            <a:r>
              <a:rPr lang="en-US" dirty="0"/>
              <a:t>First </a:t>
            </a:r>
            <a:r>
              <a:rPr lang="en-US" b="1" dirty="0"/>
              <a:t>low </a:t>
            </a:r>
            <a:r>
              <a:rPr lang="el-GR" b="1" dirty="0"/>
              <a:t>β</a:t>
            </a:r>
            <a:r>
              <a:rPr lang="en-US" b="1" dirty="0"/>
              <a:t> collisions </a:t>
            </a:r>
            <a:r>
              <a:rPr lang="en-US" dirty="0"/>
              <a:t>at 1.2 m took place 3 days later, immediately followed by </a:t>
            </a:r>
            <a:r>
              <a:rPr lang="el-GR" dirty="0"/>
              <a:t>β</a:t>
            </a:r>
            <a:r>
              <a:rPr lang="en-US" dirty="0"/>
              <a:t>* levelling to 30 cm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28A7B39-9A88-0459-E965-5B3C35C36998}"/>
              </a:ext>
            </a:extLst>
          </p:cNvPr>
          <p:cNvGrpSpPr/>
          <p:nvPr/>
        </p:nvGrpSpPr>
        <p:grpSpPr>
          <a:xfrm>
            <a:off x="8285086" y="164577"/>
            <a:ext cx="3745105" cy="2621329"/>
            <a:chOff x="7611890" y="573024"/>
            <a:chExt cx="3745105" cy="262132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AAF7D52-0336-88DB-A7C1-79A9C9C1C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11890" y="573024"/>
              <a:ext cx="906259" cy="262132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9EC8C34-1455-9223-4186-CE62B5B15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18149" y="792481"/>
              <a:ext cx="2838846" cy="2401872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D7EEA49-3910-1240-F58F-FA625106F1F1}"/>
                </a:ext>
              </a:extLst>
            </p:cNvPr>
            <p:cNvCxnSpPr/>
            <p:nvPr/>
          </p:nvCxnSpPr>
          <p:spPr>
            <a:xfrm>
              <a:off x="7611890" y="3194353"/>
              <a:ext cx="3724795" cy="0"/>
            </a:xfrm>
            <a:prstGeom prst="line">
              <a:avLst/>
            </a:prstGeom>
            <a:ln w="381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4D3C68FC-6D19-B949-BFA0-ABE647930A83}"/>
              </a:ext>
            </a:extLst>
          </p:cNvPr>
          <p:cNvSpPr/>
          <p:nvPr/>
        </p:nvSpPr>
        <p:spPr>
          <a:xfrm>
            <a:off x="10045066" y="873690"/>
            <a:ext cx="365093" cy="32782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E0ED8089-3A40-72CD-D8E0-1ACED125B771}"/>
              </a:ext>
            </a:extLst>
          </p:cNvPr>
          <p:cNvSpPr/>
          <p:nvPr/>
        </p:nvSpPr>
        <p:spPr>
          <a:xfrm>
            <a:off x="10063128" y="1694209"/>
            <a:ext cx="365093" cy="32782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7E2BBF85-5B30-C20B-93F9-31E4B9BF0B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7279" y="3841946"/>
            <a:ext cx="3906914" cy="22723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AA2D019-AFCD-13A1-68CD-E1D0C1F63667}"/>
              </a:ext>
            </a:extLst>
          </p:cNvPr>
          <p:cNvSpPr txBox="1"/>
          <p:nvPr/>
        </p:nvSpPr>
        <p:spPr>
          <a:xfrm>
            <a:off x="8081129" y="3373634"/>
            <a:ext cx="3222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+mj-lt"/>
              </a:rPr>
              <a:t>First </a:t>
            </a:r>
            <a:r>
              <a:rPr lang="el-GR" b="1" dirty="0">
                <a:solidFill>
                  <a:srgbClr val="0000FF"/>
                </a:solidFill>
                <a:latin typeface="+mj-lt"/>
              </a:rPr>
              <a:t>β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* levelling 120 cm to 30 cm</a:t>
            </a:r>
            <a:endParaRPr lang="en-GB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E8DDAB-D93D-3986-01C8-AEBD2B7A4058}"/>
              </a:ext>
            </a:extLst>
          </p:cNvPr>
          <p:cNvSpPr/>
          <p:nvPr/>
        </p:nvSpPr>
        <p:spPr>
          <a:xfrm>
            <a:off x="8442079" y="2520343"/>
            <a:ext cx="730428" cy="298680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E8D41B8-B644-095E-A17C-2D8B42173935}"/>
              </a:ext>
            </a:extLst>
          </p:cNvPr>
          <p:cNvSpPr/>
          <p:nvPr/>
        </p:nvSpPr>
        <p:spPr>
          <a:xfrm>
            <a:off x="9191345" y="946616"/>
            <a:ext cx="730428" cy="467656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763743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0BA67-172E-E247-BD35-EC59932F5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Intensity ramp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0F07C-FBD0-3F87-48D3-CB17A42FA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7" descr="A picture containing text, line, plot, screenshot&#10;&#10;Description automatically generated">
            <a:extLst>
              <a:ext uri="{FF2B5EF4-FFF2-40B4-BE49-F238E27FC236}">
                <a16:creationId xmlns:a16="http://schemas.microsoft.com/office/drawing/2014/main" id="{A97D081F-1968-D695-32DB-778BAF3AF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98905"/>
            <a:ext cx="10515600" cy="427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43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72175-7927-5B50-20A8-729D3A766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Intensity ramp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7E406-AE56-76FC-32E9-873ED58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83300"/>
            <a:ext cx="11055019" cy="206321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During the intensity ramp up we got dumped due to losses when we went into collision</a:t>
            </a:r>
          </a:p>
          <a:p>
            <a:pPr lvl="1"/>
            <a:r>
              <a:rPr lang="en-GB" dirty="0"/>
              <a:t>Collimator with an angle was retracted which fixed the issues </a:t>
            </a:r>
            <a:r>
              <a:rPr lang="en-GB" b="1" dirty="0"/>
              <a:t>with the dumps coming from high losses </a:t>
            </a:r>
            <a:r>
              <a:rPr lang="en-GB" dirty="0"/>
              <a:t>going in collisions</a:t>
            </a:r>
          </a:p>
          <a:p>
            <a:r>
              <a:rPr lang="en-GB" dirty="0"/>
              <a:t>Investigation ongoing to understand the worse lifetime when going to collisions</a:t>
            </a:r>
          </a:p>
          <a:p>
            <a:pPr lvl="1"/>
            <a:r>
              <a:rPr lang="en-GB" dirty="0"/>
              <a:t>Not blocking any intensity increase</a:t>
            </a:r>
          </a:p>
          <a:p>
            <a:pPr lvl="1"/>
            <a:endParaRPr lang="en-GB" dirty="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6A270A64-E695-50E9-EBC0-9A28E7A03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120" y="3323008"/>
            <a:ext cx="4427150" cy="2455723"/>
          </a:xfrm>
          <a:prstGeom prst="rect">
            <a:avLst/>
          </a:prstGeom>
        </p:spPr>
      </p:pic>
      <p:pic>
        <p:nvPicPr>
          <p:cNvPr id="6" name="Picture 5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7C234C58-1BDB-9175-5E78-0FF67DABEA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43" y="3142483"/>
            <a:ext cx="7041930" cy="28167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2D7E99D-67B0-1F93-BC8D-6F940ED57E58}"/>
              </a:ext>
            </a:extLst>
          </p:cNvPr>
          <p:cNvSpPr/>
          <p:nvPr/>
        </p:nvSpPr>
        <p:spPr>
          <a:xfrm>
            <a:off x="924910" y="3142483"/>
            <a:ext cx="2995449" cy="1061655"/>
          </a:xfrm>
          <a:prstGeom prst="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DEDDDA-9A47-F918-DA5D-F275883B57FA}"/>
              </a:ext>
            </a:extLst>
          </p:cNvPr>
          <p:cNvSpPr/>
          <p:nvPr/>
        </p:nvSpPr>
        <p:spPr>
          <a:xfrm>
            <a:off x="867463" y="4216387"/>
            <a:ext cx="2995449" cy="1217461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A9FCD4-966C-2B4E-A11D-1046E9DD3A43}"/>
              </a:ext>
            </a:extLst>
          </p:cNvPr>
          <p:cNvSpPr txBox="1"/>
          <p:nvPr/>
        </p:nvSpPr>
        <p:spPr>
          <a:xfrm>
            <a:off x="1993122" y="4908709"/>
            <a:ext cx="1713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354DCB-73EA-4834-FA48-ECD934CFD3DA}"/>
              </a:ext>
            </a:extLst>
          </p:cNvPr>
          <p:cNvSpPr txBox="1"/>
          <p:nvPr/>
        </p:nvSpPr>
        <p:spPr>
          <a:xfrm>
            <a:off x="2849715" y="3445943"/>
            <a:ext cx="1713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757083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ine, plot, diagram, text&#10;&#10;Description automatically generated">
            <a:extLst>
              <a:ext uri="{FF2B5EF4-FFF2-40B4-BE49-F238E27FC236}">
                <a16:creationId xmlns:a16="http://schemas.microsoft.com/office/drawing/2014/main" id="{7642D473-D994-75A5-2A1C-A71A1B988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497" y="1841523"/>
            <a:ext cx="6678067" cy="371235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008379-49BB-8EE0-42BE-FE79FB2C3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Luminosity in the early fills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665F6E-DDFB-1945-20B0-E8F66277B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363297" cy="4351338"/>
          </a:xfrm>
        </p:spPr>
        <p:txBody>
          <a:bodyPr/>
          <a:lstStyle/>
          <a:p>
            <a:r>
              <a:rPr lang="en-GB" dirty="0"/>
              <a:t>Significant difference between ATLAS and CMS</a:t>
            </a:r>
          </a:p>
          <a:p>
            <a:r>
              <a:rPr lang="en-GB" dirty="0"/>
              <a:t>At 30 cm the relative difference decreased</a:t>
            </a:r>
          </a:p>
          <a:p>
            <a:pPr lvl="1"/>
            <a:r>
              <a:rPr lang="en-GB" dirty="0"/>
              <a:t> Sign that part of difference was due to crossing angle</a:t>
            </a:r>
          </a:p>
          <a:p>
            <a:pPr lvl="1"/>
            <a:r>
              <a:rPr lang="en-GB" dirty="0"/>
              <a:t>Two independent beam position monitoring system also showed crossing angle was larger in ATLAS</a:t>
            </a:r>
          </a:p>
        </p:txBody>
      </p:sp>
    </p:spTree>
    <p:extLst>
      <p:ext uri="{BB962C8B-B14F-4D97-AF65-F5344CB8AC3E}">
        <p14:creationId xmlns:p14="http://schemas.microsoft.com/office/powerpoint/2010/main" val="3828718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ketch, drawing, art&#10;&#10;Description automatically generated">
            <a:extLst>
              <a:ext uri="{FF2B5EF4-FFF2-40B4-BE49-F238E27FC236}">
                <a16:creationId xmlns:a16="http://schemas.microsoft.com/office/drawing/2014/main" id="{FBB046C4-3475-7833-D075-2EB5EB159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148" y="76545"/>
            <a:ext cx="3016753" cy="15769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2DC08F-CD13-E6EF-8497-3D946DF53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Crossing angle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27C49-6192-0D2F-316F-8EB9D7C7B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0238"/>
            <a:ext cx="6342246" cy="402565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We need the crossing angle to reduce the parasitic encounters</a:t>
            </a:r>
          </a:p>
          <a:p>
            <a:r>
              <a:rPr lang="en-GB" dirty="0"/>
              <a:t>Has an impact on the luminosity</a:t>
            </a:r>
          </a:p>
          <a:p>
            <a:pPr lvl="1"/>
            <a:r>
              <a:rPr lang="en-GB" dirty="0"/>
              <a:t>Larger crossing angle -&gt; Less luminosity</a:t>
            </a:r>
          </a:p>
          <a:p>
            <a:r>
              <a:rPr lang="en-GB" dirty="0"/>
              <a:t>We just adjusted down the crossing angle for ATLAS by 10u rad and now the measured luminosity is much closer between ATLAS and CMS</a:t>
            </a:r>
          </a:p>
          <a:p>
            <a:pPr lvl="1"/>
            <a:r>
              <a:rPr lang="en-GB" dirty="0"/>
              <a:t>Done at the same time as retracting the collimator</a:t>
            </a:r>
          </a:p>
          <a:p>
            <a:pPr lvl="1"/>
            <a:r>
              <a:rPr lang="en-GB" dirty="0"/>
              <a:t>Saved time in terms of validation needed</a:t>
            </a:r>
          </a:p>
        </p:txBody>
      </p:sp>
      <p:pic>
        <p:nvPicPr>
          <p:cNvPr id="4" name="Picture 2" descr="LHC Report: playing with angles">
            <a:extLst>
              <a:ext uri="{FF2B5EF4-FFF2-40B4-BE49-F238E27FC236}">
                <a16:creationId xmlns:a16="http://schemas.microsoft.com/office/drawing/2014/main" id="{369AFA02-E684-13EC-50AE-9B3638C87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446" y="624054"/>
            <a:ext cx="3874443" cy="337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font, text, line, number&#10;&#10;Description automatically generated">
            <a:extLst>
              <a:ext uri="{FF2B5EF4-FFF2-40B4-BE49-F238E27FC236}">
                <a16:creationId xmlns:a16="http://schemas.microsoft.com/office/drawing/2014/main" id="{B7FB1322-1886-2845-AD0B-BC6946A131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124" y="5315777"/>
            <a:ext cx="4165814" cy="971600"/>
          </a:xfrm>
          <a:prstGeom prst="rect">
            <a:avLst/>
          </a:prstGeom>
        </p:spPr>
      </p:pic>
      <p:pic>
        <p:nvPicPr>
          <p:cNvPr id="10" name="Picture 9" descr="A square root of a mathematical problem&#10;&#10;Description automatically generated with low confidence">
            <a:extLst>
              <a:ext uri="{FF2B5EF4-FFF2-40B4-BE49-F238E27FC236}">
                <a16:creationId xmlns:a16="http://schemas.microsoft.com/office/drawing/2014/main" id="{8D27C56F-14F4-455E-993E-E9AA9E0AF5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400" y="5338003"/>
            <a:ext cx="3473629" cy="9271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1FF923-FCCA-3085-4BF6-36EF8C6CBDA0}"/>
              </a:ext>
            </a:extLst>
          </p:cNvPr>
          <p:cNvSpPr txBox="1"/>
          <p:nvPr/>
        </p:nvSpPr>
        <p:spPr>
          <a:xfrm>
            <a:off x="7707910" y="4232223"/>
            <a:ext cx="3339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case of a crossing angle one can calculate an approximative effective beam size following this formula </a:t>
            </a:r>
          </a:p>
        </p:txBody>
      </p:sp>
    </p:spTree>
    <p:extLst>
      <p:ext uri="{BB962C8B-B14F-4D97-AF65-F5344CB8AC3E}">
        <p14:creationId xmlns:p14="http://schemas.microsoft.com/office/powerpoint/2010/main" val="2148513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A5B9F-5A59-C6C9-B842-F5FAD4E78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Physics fills performance end of May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EAEFC-356F-FA01-A18B-6B382FDC8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635" y="1492974"/>
            <a:ext cx="10515599" cy="221775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sz="4500"/>
            </a:pPr>
            <a:r>
              <a:rPr lang="en-GB" sz="2000" b="1" dirty="0"/>
              <a:t>New record:</a:t>
            </a:r>
            <a:r>
              <a:rPr lang="en-GB" sz="2000" dirty="0"/>
              <a:t> Integrated luminosity: </a:t>
            </a:r>
            <a:r>
              <a:rPr lang="en-GB" sz="2000" b="1" dirty="0"/>
              <a:t>~1.2 fb</a:t>
            </a:r>
            <a:r>
              <a:rPr lang="en-GB" sz="2000" b="1" baseline="31999" dirty="0"/>
              <a:t>-1</a:t>
            </a:r>
            <a:r>
              <a:rPr lang="en-GB" sz="2000" b="1" dirty="0"/>
              <a:t> in 24h !</a:t>
            </a:r>
          </a:p>
          <a:p>
            <a:pPr>
              <a:lnSpc>
                <a:spcPct val="100000"/>
              </a:lnSpc>
              <a:defRPr sz="4500"/>
            </a:pPr>
            <a:r>
              <a:rPr lang="en-GB" sz="2000" dirty="0"/>
              <a:t>Peak levelling just above 2.0 x 10</a:t>
            </a:r>
            <a:r>
              <a:rPr lang="en-GB" sz="2000" baseline="31999" dirty="0"/>
              <a:t>34</a:t>
            </a:r>
            <a:r>
              <a:rPr lang="en-GB" sz="2000" dirty="0"/>
              <a:t>cm</a:t>
            </a:r>
            <a:r>
              <a:rPr lang="en-GB" sz="2000" baseline="31999" dirty="0"/>
              <a:t>-2</a:t>
            </a:r>
            <a:r>
              <a:rPr lang="en-GB" sz="2000" dirty="0"/>
              <a:t>s</a:t>
            </a:r>
            <a:r>
              <a:rPr lang="en-GB" sz="2000" baseline="31999" dirty="0"/>
              <a:t>-1</a:t>
            </a:r>
          </a:p>
          <a:p>
            <a:pPr>
              <a:lnSpc>
                <a:spcPct val="100000"/>
              </a:lnSpc>
              <a:defRPr sz="4500"/>
            </a:pPr>
            <a:r>
              <a:rPr lang="en-GB" sz="2000" dirty="0"/>
              <a:t>Pileup targets ATLAS/CMS = 63 / 59</a:t>
            </a:r>
          </a:p>
          <a:p>
            <a:pPr lvl="1">
              <a:lnSpc>
                <a:spcPct val="100000"/>
              </a:lnSpc>
              <a:defRPr sz="4500"/>
            </a:pPr>
            <a:r>
              <a:rPr lang="en-GB" sz="2000" dirty="0"/>
              <a:t>Thanks to combined separation </a:t>
            </a:r>
            <a:r>
              <a:rPr lang="el-GR" sz="2000" dirty="0"/>
              <a:t>β</a:t>
            </a:r>
            <a:r>
              <a:rPr lang="en-GB" sz="2000" dirty="0"/>
              <a:t>* levelling and separation levelling we can deliver different pile up to ATLAS and CMS! </a:t>
            </a:r>
          </a:p>
          <a:p>
            <a:pPr>
              <a:lnSpc>
                <a:spcPct val="100000"/>
              </a:lnSpc>
              <a:defRPr sz="4500"/>
            </a:pPr>
            <a:r>
              <a:rPr lang="en-GB" sz="2400" dirty="0"/>
              <a:t>Luminosity difference also reduce due to updated calibration factors</a:t>
            </a:r>
          </a:p>
          <a:p>
            <a:pPr lvl="1">
              <a:lnSpc>
                <a:spcPct val="130000"/>
              </a:lnSpc>
              <a:defRPr sz="4500"/>
            </a:pPr>
            <a:endParaRPr lang="en-GB" sz="2000" dirty="0"/>
          </a:p>
          <a:p>
            <a:endParaRPr lang="en-GB" sz="2000" dirty="0"/>
          </a:p>
        </p:txBody>
      </p:sp>
      <p:pic>
        <p:nvPicPr>
          <p:cNvPr id="4" name="udp_..multicast-bevlhc1_1234 - VLC media player 23-05-25_01_20.png" descr="udp_..multicast-bevlhc1_1234 - VLC media player 23-05-25_01_20.png">
            <a:extLst>
              <a:ext uri="{FF2B5EF4-FFF2-40B4-BE49-F238E27FC236}">
                <a16:creationId xmlns:a16="http://schemas.microsoft.com/office/drawing/2014/main" id="{4D8BC0AC-00B6-911B-42A9-7AB29E5D4C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769" t="3051" r="14769"/>
          <a:stretch>
            <a:fillRect/>
          </a:stretch>
        </p:blipFill>
        <p:spPr>
          <a:xfrm>
            <a:off x="9175531" y="3995508"/>
            <a:ext cx="2914607" cy="225577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Screenshot 2023-05-26 at 05.59.02.png" descr="Screenshot 2023-05-26 at 05.59.02.png">
            <a:extLst>
              <a:ext uri="{FF2B5EF4-FFF2-40B4-BE49-F238E27FC236}">
                <a16:creationId xmlns:a16="http://schemas.microsoft.com/office/drawing/2014/main" id="{AF0D29A7-70AE-C1EC-222B-DDFCAAEE899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63" t="8923" r="2928" b="13035"/>
          <a:stretch>
            <a:fillRect/>
          </a:stretch>
        </p:blipFill>
        <p:spPr>
          <a:xfrm>
            <a:off x="1192696" y="3961422"/>
            <a:ext cx="6999260" cy="2164777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C42931-EA17-73EB-6683-F7D33DD6FFE4}"/>
              </a:ext>
            </a:extLst>
          </p:cNvPr>
          <p:cNvSpPr txBox="1"/>
          <p:nvPr/>
        </p:nvSpPr>
        <p:spPr>
          <a:xfrm>
            <a:off x="3386273" y="5953571"/>
            <a:ext cx="6844748" cy="423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 sz="4500"/>
            </a:pPr>
            <a:r>
              <a:rPr lang="en-GB" sz="1800" dirty="0"/>
              <a:t>24</a:t>
            </a:r>
            <a:r>
              <a:rPr lang="en-GB" sz="1800" baseline="30000" dirty="0"/>
              <a:t>th</a:t>
            </a:r>
            <a:r>
              <a:rPr lang="en-GB" sz="1800" dirty="0"/>
              <a:t> to 25</a:t>
            </a:r>
            <a:r>
              <a:rPr lang="en-GB" sz="1800" baseline="30000" dirty="0"/>
              <a:t>th</a:t>
            </a:r>
            <a:r>
              <a:rPr lang="en-GB" sz="1800" dirty="0"/>
              <a:t> of May 2023</a:t>
            </a:r>
          </a:p>
        </p:txBody>
      </p:sp>
      <p:sp>
        <p:nvSpPr>
          <p:cNvPr id="12" name="Max at start of stable beams: 409 MJ…">
            <a:extLst>
              <a:ext uri="{FF2B5EF4-FFF2-40B4-BE49-F238E27FC236}">
                <a16:creationId xmlns:a16="http://schemas.microsoft.com/office/drawing/2014/main" id="{8E932403-DE8C-5717-9263-6FDE9A962D25}"/>
              </a:ext>
            </a:extLst>
          </p:cNvPr>
          <p:cNvSpPr txBox="1"/>
          <p:nvPr/>
        </p:nvSpPr>
        <p:spPr>
          <a:xfrm>
            <a:off x="7535642" y="1629092"/>
            <a:ext cx="4164371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sz="2000"/>
              <a:t>Max at start of stable beams: </a:t>
            </a:r>
            <a:r>
              <a:rPr sz="2000" b="1">
                <a:solidFill>
                  <a:srgbClr val="0433FF"/>
                </a:solidFill>
              </a:rPr>
              <a:t>409 MJ</a:t>
            </a:r>
          </a:p>
          <a:p>
            <a:r>
              <a:rPr sz="2000"/>
              <a:t>1.59 x 10</a:t>
            </a:r>
            <a:r>
              <a:rPr sz="2000" baseline="31999"/>
              <a:t>11</a:t>
            </a:r>
            <a:r>
              <a:rPr sz="2000"/>
              <a:t> p/b</a:t>
            </a:r>
            <a:r>
              <a:rPr lang="en-GB" sz="2000"/>
              <a:t> </a:t>
            </a:r>
            <a:r>
              <a:rPr sz="2000"/>
              <a:t>(Injected: 1.61)</a:t>
            </a:r>
          </a:p>
        </p:txBody>
      </p:sp>
    </p:spTree>
    <p:extLst>
      <p:ext uri="{BB962C8B-B14F-4D97-AF65-F5344CB8AC3E}">
        <p14:creationId xmlns:p14="http://schemas.microsoft.com/office/powerpoint/2010/main" val="2014640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0B6B5-432B-276C-AA4A-BF96E249A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Peak luminosity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CEEE8-82DD-C6C6-49CD-E17EE3895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GB" dirty="0"/>
              <a:t>The pileup is limiting the peak luminosity at the moment, but we are also close to the cryogenic limit for the inner triplets</a:t>
            </a:r>
          </a:p>
          <a:p>
            <a:pPr lvl="1"/>
            <a:r>
              <a:rPr lang="en-GB" dirty="0"/>
              <a:t>2.2*10</a:t>
            </a:r>
            <a:r>
              <a:rPr lang="en-GB" baseline="30000" dirty="0"/>
              <a:t>34</a:t>
            </a:r>
            <a:r>
              <a:rPr lang="en-GB" sz="2400" dirty="0"/>
              <a:t>cm</a:t>
            </a:r>
            <a:r>
              <a:rPr lang="en-GB" sz="2400" baseline="31999" dirty="0"/>
              <a:t>-2</a:t>
            </a:r>
            <a:r>
              <a:rPr lang="en-GB" sz="2400" dirty="0"/>
              <a:t>s</a:t>
            </a:r>
            <a:r>
              <a:rPr lang="en-GB" sz="2400" baseline="31999" dirty="0"/>
              <a:t>-1</a:t>
            </a:r>
            <a:r>
              <a:rPr lang="en-GB" baseline="30000" dirty="0"/>
              <a:t> </a:t>
            </a:r>
            <a:r>
              <a:rPr lang="en-GB" dirty="0"/>
              <a:t>is currently the maximum operational limit</a:t>
            </a:r>
            <a:endParaRPr lang="en-GB" baseline="30000" dirty="0"/>
          </a:p>
        </p:txBody>
      </p:sp>
      <p:pic>
        <p:nvPicPr>
          <p:cNvPr id="4" name="Picture 3" descr="A picture containing text, screenshot, number, line&#10;&#10;Description automatically generated">
            <a:extLst>
              <a:ext uri="{FF2B5EF4-FFF2-40B4-BE49-F238E27FC236}">
                <a16:creationId xmlns:a16="http://schemas.microsoft.com/office/drawing/2014/main" id="{B5DC76C9-9BEE-2598-0C8D-35977E3C4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60" y="2877015"/>
            <a:ext cx="8181681" cy="332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919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6E81E-D7B9-D868-9FC7-F9351E59D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Heat Load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13E1044-3974-365D-7059-0BEDE8744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6088"/>
            <a:ext cx="10515600" cy="4351338"/>
          </a:xfrm>
        </p:spPr>
        <p:txBody>
          <a:bodyPr/>
          <a:lstStyle/>
          <a:p>
            <a:r>
              <a:rPr lang="en-GB" dirty="0"/>
              <a:t>The heat load is under control even for the highest intensity fill we are below 150W/half cell</a:t>
            </a:r>
          </a:p>
          <a:p>
            <a:pPr lvl="1"/>
            <a:r>
              <a:rPr lang="en-GB" dirty="0"/>
              <a:t>Up to 183W/half-cell in 2022 even though the total intensity was very similar</a:t>
            </a:r>
          </a:p>
          <a:p>
            <a:r>
              <a:rPr lang="en-GB" dirty="0"/>
              <a:t>Thanks to </a:t>
            </a:r>
            <a:r>
              <a:rPr lang="en-GB" b="1" dirty="0"/>
              <a:t>hybrid filling scheme </a:t>
            </a:r>
            <a:r>
              <a:rPr lang="en-GB" dirty="0"/>
              <a:t>(mixture of 8b4e and 36 bunch train)</a:t>
            </a:r>
          </a:p>
          <a:p>
            <a:pPr lvl="1"/>
            <a:r>
              <a:rPr lang="en-GB" dirty="0"/>
              <a:t>First time we use in normal operation</a:t>
            </a:r>
          </a:p>
          <a:p>
            <a:pPr lvl="1"/>
            <a:r>
              <a:rPr lang="en-GB" dirty="0"/>
              <a:t>Significant effort from the injectors to make this happen! </a:t>
            </a:r>
          </a:p>
        </p:txBody>
      </p:sp>
      <p:pic>
        <p:nvPicPr>
          <p:cNvPr id="8" name="Content Placeholder 4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B357C4C1-C63B-FEC7-5EB4-A53BD2DB3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917" y="3812186"/>
            <a:ext cx="8276165" cy="246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206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11907-E0BF-692C-7E6E-A380C4029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93C74-3DD3-2817-736F-86211BE2E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Machine checkout</a:t>
            </a:r>
          </a:p>
          <a:p>
            <a:r>
              <a:rPr lang="en-GB" dirty="0"/>
              <a:t>Beam commissioning</a:t>
            </a:r>
          </a:p>
          <a:p>
            <a:r>
              <a:rPr lang="en-GB" dirty="0"/>
              <a:t>First stable beams in 2023</a:t>
            </a:r>
          </a:p>
          <a:p>
            <a:r>
              <a:rPr lang="en-GB" dirty="0"/>
              <a:t>Intensity ramp up and crossing angle adjustment</a:t>
            </a:r>
          </a:p>
          <a:p>
            <a:r>
              <a:rPr lang="en-GB" dirty="0"/>
              <a:t>Highlights in luminosity production</a:t>
            </a:r>
          </a:p>
          <a:p>
            <a:r>
              <a:rPr lang="en-GB" dirty="0"/>
              <a:t>4L1 event and recovery</a:t>
            </a:r>
          </a:p>
          <a:p>
            <a:r>
              <a:rPr lang="en-GB" dirty="0"/>
              <a:t>Outlook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096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B354AB-4FF5-0B22-4B7F-28D0BF9C97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4L1 event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CB5370B-DFE1-455C-B021-469C6259E0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129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A1651-D855-76A9-2955-2505722A8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4L1 event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83512-AF17-98C3-0246-38AE93709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Evening of the 25</a:t>
            </a:r>
            <a:r>
              <a:rPr lang="en-GB" baseline="30000" dirty="0"/>
              <a:t>th</a:t>
            </a:r>
            <a:r>
              <a:rPr lang="en-GB" dirty="0"/>
              <a:t> of May the beam was dumped during the ramp due to losses</a:t>
            </a:r>
          </a:p>
          <a:p>
            <a:pPr lvl="1"/>
            <a:r>
              <a:rPr lang="en-GB" dirty="0"/>
              <a:t>The highest losses were at </a:t>
            </a:r>
            <a:r>
              <a:rPr lang="en-GB" sz="2400" dirty="0"/>
              <a:t>Q3.L1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4" name="Screenshot 2023-05-26 at 06.26.41.png" descr="Screenshot 2023-05-26 at 06.26.41.png">
            <a:extLst>
              <a:ext uri="{FF2B5EF4-FFF2-40B4-BE49-F238E27FC236}">
                <a16:creationId xmlns:a16="http://schemas.microsoft.com/office/drawing/2014/main" id="{A2006F94-EC20-701E-3271-3DAA834E52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922" r="8411" b="9922"/>
          <a:stretch>
            <a:fillRect/>
          </a:stretch>
        </p:blipFill>
        <p:spPr>
          <a:xfrm>
            <a:off x="211150" y="3429000"/>
            <a:ext cx="6816211" cy="206645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>
            <a:extLst>
              <a:ext uri="{FF2B5EF4-FFF2-40B4-BE49-F238E27FC236}">
                <a16:creationId xmlns:a16="http://schemas.microsoft.com/office/drawing/2014/main" id="{5E354624-82C4-5026-549E-7C9165C02F99}"/>
              </a:ext>
            </a:extLst>
          </p:cNvPr>
          <p:cNvSpPr txBox="1">
            <a:spLocks/>
          </p:cNvSpPr>
          <p:nvPr/>
        </p:nvSpPr>
        <p:spPr>
          <a:xfrm>
            <a:off x="11960058" y="6661547"/>
            <a:ext cx="204924" cy="2111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6" name="Screen Shot 2023-05-25 at 20.21.27.png" descr="Screen Shot 2023-05-25 at 20.21.27.png">
            <a:extLst>
              <a:ext uri="{FF2B5EF4-FFF2-40B4-BE49-F238E27FC236}">
                <a16:creationId xmlns:a16="http://schemas.microsoft.com/office/drawing/2014/main" id="{07607087-EAE7-3594-861A-A2404B2A355F}"/>
              </a:ext>
            </a:extLst>
          </p:cNvPr>
          <p:cNvPicPr>
            <a:picLocks/>
          </p:cNvPicPr>
          <p:nvPr/>
        </p:nvPicPr>
        <p:blipFill>
          <a:blip r:embed="rId3"/>
          <a:srcRect l="1449" t="34452" r="30836" b="41459"/>
          <a:stretch>
            <a:fillRect/>
          </a:stretch>
        </p:blipFill>
        <p:spPr>
          <a:xfrm>
            <a:off x="7027361" y="3673591"/>
            <a:ext cx="4871259" cy="237524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BLMQI.03L1.B1">
            <a:extLst>
              <a:ext uri="{FF2B5EF4-FFF2-40B4-BE49-F238E27FC236}">
                <a16:creationId xmlns:a16="http://schemas.microsoft.com/office/drawing/2014/main" id="{81F748F0-472A-7A17-3C1C-72B301037C49}"/>
              </a:ext>
            </a:extLst>
          </p:cNvPr>
          <p:cNvSpPr txBox="1"/>
          <p:nvPr/>
        </p:nvSpPr>
        <p:spPr>
          <a:xfrm>
            <a:off x="10203131" y="3941434"/>
            <a:ext cx="1553310" cy="356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700">
                <a:solidFill>
                  <a:srgbClr val="FF2600"/>
                </a:solidFill>
              </a:defRPr>
            </a:lvl1pPr>
          </a:lstStyle>
          <a:p>
            <a:r>
              <a:rPr sz="1850"/>
              <a:t>BLMQI.03L1.B1</a:t>
            </a:r>
          </a:p>
        </p:txBody>
      </p:sp>
      <p:sp>
        <p:nvSpPr>
          <p:cNvPr id="8" name="IP1">
            <a:extLst>
              <a:ext uri="{FF2B5EF4-FFF2-40B4-BE49-F238E27FC236}">
                <a16:creationId xmlns:a16="http://schemas.microsoft.com/office/drawing/2014/main" id="{C3961CB3-441E-9ACD-5921-A1A422403D19}"/>
              </a:ext>
            </a:extLst>
          </p:cNvPr>
          <p:cNvSpPr txBox="1"/>
          <p:nvPr/>
        </p:nvSpPr>
        <p:spPr>
          <a:xfrm>
            <a:off x="10136495" y="6398575"/>
            <a:ext cx="373500" cy="356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700"/>
            </a:lvl1pPr>
          </a:lstStyle>
          <a:p>
            <a:r>
              <a:rPr sz="1850"/>
              <a:t>IP1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CA15AA78-23A1-6B9F-C48B-F53B83432E1A}"/>
              </a:ext>
            </a:extLst>
          </p:cNvPr>
          <p:cNvSpPr/>
          <p:nvPr/>
        </p:nvSpPr>
        <p:spPr>
          <a:xfrm flipV="1">
            <a:off x="10351716" y="6010381"/>
            <a:ext cx="1" cy="388938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/>
          </a:p>
        </p:txBody>
      </p:sp>
      <p:sp>
        <p:nvSpPr>
          <p:cNvPr id="10" name="QX.R">
            <a:extLst>
              <a:ext uri="{FF2B5EF4-FFF2-40B4-BE49-F238E27FC236}">
                <a16:creationId xmlns:a16="http://schemas.microsoft.com/office/drawing/2014/main" id="{D4E217A3-585B-6E34-A4F6-3C28D737B7B0}"/>
              </a:ext>
            </a:extLst>
          </p:cNvPr>
          <p:cNvSpPr txBox="1"/>
          <p:nvPr/>
        </p:nvSpPr>
        <p:spPr>
          <a:xfrm>
            <a:off x="10400485" y="6026436"/>
            <a:ext cx="544829" cy="356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700"/>
            </a:lvl1pPr>
          </a:lstStyle>
          <a:p>
            <a:r>
              <a:rPr sz="1850"/>
              <a:t>QX.R</a:t>
            </a:r>
          </a:p>
        </p:txBody>
      </p:sp>
      <p:sp>
        <p:nvSpPr>
          <p:cNvPr id="11" name="QX.L">
            <a:extLst>
              <a:ext uri="{FF2B5EF4-FFF2-40B4-BE49-F238E27FC236}">
                <a16:creationId xmlns:a16="http://schemas.microsoft.com/office/drawing/2014/main" id="{954E383D-E8C0-3319-026D-3211D05EF0AC}"/>
              </a:ext>
            </a:extLst>
          </p:cNvPr>
          <p:cNvSpPr txBox="1"/>
          <p:nvPr/>
        </p:nvSpPr>
        <p:spPr>
          <a:xfrm>
            <a:off x="9646686" y="6026436"/>
            <a:ext cx="515975" cy="356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700"/>
            </a:lvl1pPr>
          </a:lstStyle>
          <a:p>
            <a:r>
              <a:rPr sz="1850"/>
              <a:t>QX.L</a:t>
            </a:r>
          </a:p>
        </p:txBody>
      </p:sp>
    </p:spTree>
    <p:extLst>
      <p:ext uri="{BB962C8B-B14F-4D97-AF65-F5344CB8AC3E}">
        <p14:creationId xmlns:p14="http://schemas.microsoft.com/office/powerpoint/2010/main" val="2978716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AD2BD-B878-ECA8-0EB8-EFBD8CE9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4L1 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26A6A-07FC-A704-A822-E0C360CAC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issue was not present the day before</a:t>
            </a:r>
          </a:p>
        </p:txBody>
      </p:sp>
      <p:pic>
        <p:nvPicPr>
          <p:cNvPr id="4" name="image001.png" descr="image001.png">
            <a:extLst>
              <a:ext uri="{FF2B5EF4-FFF2-40B4-BE49-F238E27FC236}">
                <a16:creationId xmlns:a16="http://schemas.microsoft.com/office/drawing/2014/main" id="{EE3E3FBA-3421-E80B-3592-11FFACA43F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653"/>
          <a:stretch>
            <a:fillRect/>
          </a:stretch>
        </p:blipFill>
        <p:spPr>
          <a:xfrm>
            <a:off x="949281" y="2420467"/>
            <a:ext cx="9129125" cy="316165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91A060-AA93-D1A9-7412-13B0CF116FE5}"/>
              </a:ext>
            </a:extLst>
          </p:cNvPr>
          <p:cNvSpPr txBox="1"/>
          <p:nvPr/>
        </p:nvSpPr>
        <p:spPr>
          <a:xfrm>
            <a:off x="5035826" y="3233530"/>
            <a:ext cx="2570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Day before </a:t>
            </a:r>
          </a:p>
        </p:txBody>
      </p:sp>
      <p:pic>
        <p:nvPicPr>
          <p:cNvPr id="6" name="image002.png" descr="image002.png">
            <a:extLst>
              <a:ext uri="{FF2B5EF4-FFF2-40B4-BE49-F238E27FC236}">
                <a16:creationId xmlns:a16="http://schemas.microsoft.com/office/drawing/2014/main" id="{347ECE3F-3386-85AA-8201-B89CDA94AB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100" r="11475"/>
          <a:stretch>
            <a:fillRect/>
          </a:stretch>
        </p:blipFill>
        <p:spPr>
          <a:xfrm>
            <a:off x="556527" y="2420467"/>
            <a:ext cx="11078945" cy="367702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D366B0-A024-E5DC-0225-C1AD3112010D}"/>
              </a:ext>
            </a:extLst>
          </p:cNvPr>
          <p:cNvSpPr txBox="1"/>
          <p:nvPr/>
        </p:nvSpPr>
        <p:spPr>
          <a:xfrm>
            <a:off x="4359965" y="4001294"/>
            <a:ext cx="33793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First ramp that dumped</a:t>
            </a:r>
          </a:p>
        </p:txBody>
      </p:sp>
      <p:pic>
        <p:nvPicPr>
          <p:cNvPr id="8" name="image003.png" descr="image003.png">
            <a:extLst>
              <a:ext uri="{FF2B5EF4-FFF2-40B4-BE49-F238E27FC236}">
                <a16:creationId xmlns:a16="http://schemas.microsoft.com/office/drawing/2014/main" id="{44BE5939-3A82-42A5-97DC-C69F9D426C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038" r="11165"/>
          <a:stretch>
            <a:fillRect/>
          </a:stretch>
        </p:blipFill>
        <p:spPr>
          <a:xfrm>
            <a:off x="183967" y="2258912"/>
            <a:ext cx="12611861" cy="423396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2F5DAF-EE21-20D9-8305-29338F75F675}"/>
              </a:ext>
            </a:extLst>
          </p:cNvPr>
          <p:cNvSpPr txBox="1"/>
          <p:nvPr/>
        </p:nvSpPr>
        <p:spPr>
          <a:xfrm>
            <a:off x="7818910" y="443030"/>
            <a:ext cx="45189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Already issues at injection with the vacuum</a:t>
            </a:r>
          </a:p>
          <a:p>
            <a:r>
              <a:rPr lang="en-GB" sz="2800" dirty="0"/>
              <a:t>High intensity operation was stopped after this! </a:t>
            </a:r>
          </a:p>
        </p:txBody>
      </p:sp>
    </p:spTree>
    <p:extLst>
      <p:ext uri="{BB962C8B-B14F-4D97-AF65-F5344CB8AC3E}">
        <p14:creationId xmlns:p14="http://schemas.microsoft.com/office/powerpoint/2010/main" val="371752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341BA-3291-53FC-25A1-8790266BC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Intervention on 1L4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93AB3-18FF-2BE9-7E3E-7B99FAB76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962" y="1726083"/>
            <a:ext cx="10515600" cy="229547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After the high intensity was stopped a validation that there were no aperture restrictions done</a:t>
            </a:r>
          </a:p>
          <a:p>
            <a:pPr lvl="1"/>
            <a:r>
              <a:rPr lang="en-GB" dirty="0"/>
              <a:t>Loss maps</a:t>
            </a:r>
          </a:p>
          <a:p>
            <a:pPr lvl="1"/>
            <a:r>
              <a:rPr lang="en-GB" dirty="0"/>
              <a:t>Aperture measurements</a:t>
            </a:r>
          </a:p>
          <a:p>
            <a:r>
              <a:rPr lang="en-GB" dirty="0"/>
              <a:t>X-ray campaign was launched to find the source day after</a:t>
            </a:r>
          </a:p>
          <a:p>
            <a:pPr lvl="1"/>
            <a:r>
              <a:rPr lang="en-GB" dirty="0"/>
              <a:t>The source was found to be “module 5” located left of IP1</a:t>
            </a:r>
          </a:p>
          <a:p>
            <a:r>
              <a:rPr lang="en-GB" dirty="0"/>
              <a:t>Intervention to exchange was started ~2 days after the issue was first and vacuum pumping started as soon as it was finished</a:t>
            </a:r>
          </a:p>
        </p:txBody>
      </p:sp>
      <p:sp>
        <p:nvSpPr>
          <p:cNvPr id="4" name="Many thanks to all the people involved, in particular VSC, MME, RP, CEM, BI and may other">
            <a:extLst>
              <a:ext uri="{FF2B5EF4-FFF2-40B4-BE49-F238E27FC236}">
                <a16:creationId xmlns:a16="http://schemas.microsoft.com/office/drawing/2014/main" id="{0B68A9E5-A507-46EA-593E-BF4BF3831B55}"/>
              </a:ext>
            </a:extLst>
          </p:cNvPr>
          <p:cNvSpPr/>
          <p:nvPr/>
        </p:nvSpPr>
        <p:spPr>
          <a:xfrm>
            <a:off x="7860298" y="1706855"/>
            <a:ext cx="3836874" cy="1262301"/>
          </a:xfrm>
          <a:prstGeom prst="rect">
            <a:avLst/>
          </a:prstGeom>
          <a:solidFill>
            <a:srgbClr val="CECA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defTabSz="584200">
              <a:lnSpc>
                <a:spcPct val="110000"/>
              </a:lnSpc>
              <a:defRPr sz="3800" b="1">
                <a:solidFill>
                  <a:srgbClr val="0433FF"/>
                </a:solidFill>
              </a:defRPr>
            </a:lvl1pPr>
          </a:lstStyle>
          <a:p>
            <a:r>
              <a:rPr sz="1900" dirty="0"/>
              <a:t>Many thanks to all the people involved, in particular VSC, MME, RP, CEM, BI and may other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4FA26A4A-D63A-E3BC-DDE1-6867AC30F5AA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23</a:t>
            </a:fld>
            <a:endParaRPr/>
          </a:p>
        </p:txBody>
      </p:sp>
      <p:pic>
        <p:nvPicPr>
          <p:cNvPr id="6" name="Screenshot 2023-05-31 at 12.28.03.png" descr="Screenshot 2023-05-31 at 12.28.03.png">
            <a:extLst>
              <a:ext uri="{FF2B5EF4-FFF2-40B4-BE49-F238E27FC236}">
                <a16:creationId xmlns:a16="http://schemas.microsoft.com/office/drawing/2014/main" id="{448245BD-8F63-A54A-42D3-4FF667F1C5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69" t="17211" b="12125"/>
          <a:stretch>
            <a:fillRect/>
          </a:stretch>
        </p:blipFill>
        <p:spPr>
          <a:xfrm>
            <a:off x="31710" y="4364629"/>
            <a:ext cx="12128596" cy="2295477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Line">
            <a:extLst>
              <a:ext uri="{FF2B5EF4-FFF2-40B4-BE49-F238E27FC236}">
                <a16:creationId xmlns:a16="http://schemas.microsoft.com/office/drawing/2014/main" id="{A86C957E-3117-5E17-5375-E3CD8E9E743A}"/>
              </a:ext>
            </a:extLst>
          </p:cNvPr>
          <p:cNvSpPr/>
          <p:nvPr/>
        </p:nvSpPr>
        <p:spPr>
          <a:xfrm>
            <a:off x="4343249" y="6317037"/>
            <a:ext cx="4062898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/>
          </a:p>
        </p:txBody>
      </p:sp>
      <p:sp>
        <p:nvSpPr>
          <p:cNvPr id="8" name="Oval">
            <a:extLst>
              <a:ext uri="{FF2B5EF4-FFF2-40B4-BE49-F238E27FC236}">
                <a16:creationId xmlns:a16="http://schemas.microsoft.com/office/drawing/2014/main" id="{026EF275-9BBE-A583-03CE-493F5E927368}"/>
              </a:ext>
            </a:extLst>
          </p:cNvPr>
          <p:cNvSpPr/>
          <p:nvPr/>
        </p:nvSpPr>
        <p:spPr>
          <a:xfrm>
            <a:off x="884905" y="4770527"/>
            <a:ext cx="635001" cy="36040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/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B04C23BB-F090-8D7D-4693-286B6ABB621F}"/>
              </a:ext>
            </a:extLst>
          </p:cNvPr>
          <p:cNvSpPr/>
          <p:nvPr/>
        </p:nvSpPr>
        <p:spPr>
          <a:xfrm flipH="1" flipV="1">
            <a:off x="757431" y="4303073"/>
            <a:ext cx="303063" cy="484319"/>
          </a:xfrm>
          <a:prstGeom prst="line">
            <a:avLst/>
          </a:prstGeom>
          <a:ln w="254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/>
          </a:p>
        </p:txBody>
      </p:sp>
      <p:sp>
        <p:nvSpPr>
          <p:cNvPr id="10" name="Issue found">
            <a:extLst>
              <a:ext uri="{FF2B5EF4-FFF2-40B4-BE49-F238E27FC236}">
                <a16:creationId xmlns:a16="http://schemas.microsoft.com/office/drawing/2014/main" id="{99AA1434-8215-EF8A-7890-B1A0203368A9}"/>
              </a:ext>
            </a:extLst>
          </p:cNvPr>
          <p:cNvSpPr txBox="1"/>
          <p:nvPr/>
        </p:nvSpPr>
        <p:spPr>
          <a:xfrm>
            <a:off x="157235" y="3944266"/>
            <a:ext cx="1029642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200">
                <a:solidFill>
                  <a:srgbClr val="FF2600"/>
                </a:solidFill>
              </a:defRPr>
            </a:lvl1pPr>
          </a:lstStyle>
          <a:p>
            <a:r>
              <a:rPr sz="1600"/>
              <a:t>Issue found</a:t>
            </a:r>
          </a:p>
        </p:txBody>
      </p:sp>
      <p:sp>
        <p:nvSpPr>
          <p:cNvPr id="11" name="Stoking filler: coupling/K-mod">
            <a:extLst>
              <a:ext uri="{FF2B5EF4-FFF2-40B4-BE49-F238E27FC236}">
                <a16:creationId xmlns:a16="http://schemas.microsoft.com/office/drawing/2014/main" id="{58CFC95A-3476-E192-A0EF-F9BEFF3075C5}"/>
              </a:ext>
            </a:extLst>
          </p:cNvPr>
          <p:cNvSpPr txBox="1"/>
          <p:nvPr/>
        </p:nvSpPr>
        <p:spPr>
          <a:xfrm rot="16200000">
            <a:off x="781533" y="5411518"/>
            <a:ext cx="1840379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3200">
                <a:solidFill>
                  <a:srgbClr val="0433FF"/>
                </a:solidFill>
              </a:defRPr>
            </a:lvl1pPr>
          </a:lstStyle>
          <a:p>
            <a:r>
              <a:rPr sz="1600"/>
              <a:t>Stoking filler: coupling/K-mod</a:t>
            </a:r>
          </a:p>
        </p:txBody>
      </p:sp>
      <p:sp>
        <p:nvSpPr>
          <p:cNvPr id="12" name="Collimation losses &amp; apert. Checks">
            <a:extLst>
              <a:ext uri="{FF2B5EF4-FFF2-40B4-BE49-F238E27FC236}">
                <a16:creationId xmlns:a16="http://schemas.microsoft.com/office/drawing/2014/main" id="{00029312-A0BF-FA16-B60B-753150B48418}"/>
              </a:ext>
            </a:extLst>
          </p:cNvPr>
          <p:cNvSpPr txBox="1"/>
          <p:nvPr/>
        </p:nvSpPr>
        <p:spPr>
          <a:xfrm rot="16200000">
            <a:off x="1457166" y="5376723"/>
            <a:ext cx="1593305" cy="5184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900">
                <a:solidFill>
                  <a:srgbClr val="0433FF"/>
                </a:solidFill>
              </a:defRPr>
            </a:lvl1pPr>
          </a:lstStyle>
          <a:p>
            <a:r>
              <a:rPr sz="1450"/>
              <a:t>Collimation losses &amp; apert. Checks</a:t>
            </a:r>
          </a:p>
        </p:txBody>
      </p:sp>
      <p:sp>
        <p:nvSpPr>
          <p:cNvPr id="13" name="First X-ray campaign">
            <a:extLst>
              <a:ext uri="{FF2B5EF4-FFF2-40B4-BE49-F238E27FC236}">
                <a16:creationId xmlns:a16="http://schemas.microsoft.com/office/drawing/2014/main" id="{BB899DD1-6113-42E9-E95A-58AE07B394F3}"/>
              </a:ext>
            </a:extLst>
          </p:cNvPr>
          <p:cNvSpPr txBox="1"/>
          <p:nvPr/>
        </p:nvSpPr>
        <p:spPr>
          <a:xfrm rot="16200000">
            <a:off x="2038412" y="5488292"/>
            <a:ext cx="1840380" cy="295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900">
                <a:solidFill>
                  <a:srgbClr val="0433FF"/>
                </a:solidFill>
              </a:defRPr>
            </a:lvl1pPr>
          </a:lstStyle>
          <a:p>
            <a:r>
              <a:rPr sz="1450"/>
              <a:t>First X-ray campaign</a:t>
            </a:r>
          </a:p>
        </p:txBody>
      </p:sp>
      <p:sp>
        <p:nvSpPr>
          <p:cNvPr id="14" name="Check location with beam &amp; intensity scaling">
            <a:extLst>
              <a:ext uri="{FF2B5EF4-FFF2-40B4-BE49-F238E27FC236}">
                <a16:creationId xmlns:a16="http://schemas.microsoft.com/office/drawing/2014/main" id="{D78BC552-3BFB-8436-60B4-DA5E628ACDC1}"/>
              </a:ext>
            </a:extLst>
          </p:cNvPr>
          <p:cNvSpPr txBox="1"/>
          <p:nvPr/>
        </p:nvSpPr>
        <p:spPr>
          <a:xfrm>
            <a:off x="3405415" y="4654760"/>
            <a:ext cx="1874509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3200">
                <a:solidFill>
                  <a:srgbClr val="FF2600"/>
                </a:solidFill>
              </a:defRPr>
            </a:lvl1pPr>
          </a:lstStyle>
          <a:p>
            <a:r>
              <a:rPr sz="1600" dirty="0"/>
              <a:t>Check location with beam &amp; intensity scaling</a:t>
            </a:r>
          </a:p>
        </p:txBody>
      </p:sp>
      <p:sp>
        <p:nvSpPr>
          <p:cNvPr id="15" name="Intervention and vacuum recovery">
            <a:extLst>
              <a:ext uri="{FF2B5EF4-FFF2-40B4-BE49-F238E27FC236}">
                <a16:creationId xmlns:a16="http://schemas.microsoft.com/office/drawing/2014/main" id="{56116794-B446-373F-195D-0C82C571FDFD}"/>
              </a:ext>
            </a:extLst>
          </p:cNvPr>
          <p:cNvSpPr txBox="1"/>
          <p:nvPr/>
        </p:nvSpPr>
        <p:spPr>
          <a:xfrm>
            <a:off x="5437443" y="5742219"/>
            <a:ext cx="1874509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3200"/>
            </a:lvl1pPr>
          </a:lstStyle>
          <a:p>
            <a:r>
              <a:rPr sz="1600"/>
              <a:t>Intervention and vacuum recovery</a:t>
            </a:r>
          </a:p>
        </p:txBody>
      </p:sp>
      <p:sp>
        <p:nvSpPr>
          <p:cNvPr id="16" name="X-rays">
            <a:extLst>
              <a:ext uri="{FF2B5EF4-FFF2-40B4-BE49-F238E27FC236}">
                <a16:creationId xmlns:a16="http://schemas.microsoft.com/office/drawing/2014/main" id="{036B848D-E14C-FB3C-3778-414CE06102CA}"/>
              </a:ext>
            </a:extLst>
          </p:cNvPr>
          <p:cNvSpPr txBox="1"/>
          <p:nvPr/>
        </p:nvSpPr>
        <p:spPr>
          <a:xfrm rot="16200000">
            <a:off x="4069970" y="5713126"/>
            <a:ext cx="669727" cy="295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900">
                <a:solidFill>
                  <a:srgbClr val="0433FF"/>
                </a:solidFill>
              </a:defRPr>
            </a:lvl1pPr>
          </a:lstStyle>
          <a:p>
            <a:r>
              <a:rPr sz="1450"/>
              <a:t>X-rays</a:t>
            </a:r>
          </a:p>
        </p:txBody>
      </p:sp>
      <p:sp>
        <p:nvSpPr>
          <p:cNvPr id="17" name="Stable Beams">
            <a:extLst>
              <a:ext uri="{FF2B5EF4-FFF2-40B4-BE49-F238E27FC236}">
                <a16:creationId xmlns:a16="http://schemas.microsoft.com/office/drawing/2014/main" id="{6592B973-CFD0-F035-A1E8-4DBE26A5BC62}"/>
              </a:ext>
            </a:extLst>
          </p:cNvPr>
          <p:cNvSpPr txBox="1"/>
          <p:nvPr/>
        </p:nvSpPr>
        <p:spPr>
          <a:xfrm rot="16200000">
            <a:off x="10306182" y="5488292"/>
            <a:ext cx="1531666" cy="295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900">
                <a:solidFill>
                  <a:srgbClr val="0433FF"/>
                </a:solidFill>
              </a:defRPr>
            </a:lvl1pPr>
          </a:lstStyle>
          <a:p>
            <a:r>
              <a:rPr sz="1450"/>
              <a:t>Stable Beams</a:t>
            </a:r>
          </a:p>
        </p:txBody>
      </p:sp>
      <p:sp>
        <p:nvSpPr>
          <p:cNvPr id="18" name="Recovery: pilot cycle">
            <a:extLst>
              <a:ext uri="{FF2B5EF4-FFF2-40B4-BE49-F238E27FC236}">
                <a16:creationId xmlns:a16="http://schemas.microsoft.com/office/drawing/2014/main" id="{7C222327-9D74-DBA3-D0B8-06F5BA5F9A11}"/>
              </a:ext>
            </a:extLst>
          </p:cNvPr>
          <p:cNvSpPr txBox="1"/>
          <p:nvPr/>
        </p:nvSpPr>
        <p:spPr>
          <a:xfrm rot="16200000">
            <a:off x="8289335" y="5546170"/>
            <a:ext cx="2119502" cy="295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900">
                <a:solidFill>
                  <a:srgbClr val="0433FF"/>
                </a:solidFill>
              </a:defRPr>
            </a:lvl1pPr>
          </a:lstStyle>
          <a:p>
            <a:r>
              <a:rPr sz="1450"/>
              <a:t>Recovery: pilot cycle</a:t>
            </a:r>
          </a:p>
        </p:txBody>
      </p:sp>
      <p:sp>
        <p:nvSpPr>
          <p:cNvPr id="19" name="Machine full, 450GeV">
            <a:extLst>
              <a:ext uri="{FF2B5EF4-FFF2-40B4-BE49-F238E27FC236}">
                <a16:creationId xmlns:a16="http://schemas.microsoft.com/office/drawing/2014/main" id="{76B0C51C-5A27-C6A2-5B41-59935F138454}"/>
              </a:ext>
            </a:extLst>
          </p:cNvPr>
          <p:cNvSpPr txBox="1"/>
          <p:nvPr/>
        </p:nvSpPr>
        <p:spPr>
          <a:xfrm rot="16200000">
            <a:off x="9057500" y="5488292"/>
            <a:ext cx="2119502" cy="295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900">
                <a:solidFill>
                  <a:srgbClr val="0433FF"/>
                </a:solidFill>
              </a:defRPr>
            </a:lvl1pPr>
          </a:lstStyle>
          <a:p>
            <a:r>
              <a:rPr sz="1450"/>
              <a:t>Machine full, 450GeV</a:t>
            </a:r>
          </a:p>
        </p:txBody>
      </p:sp>
    </p:spTree>
    <p:extLst>
      <p:ext uri="{BB962C8B-B14F-4D97-AF65-F5344CB8AC3E}">
        <p14:creationId xmlns:p14="http://schemas.microsoft.com/office/powerpoint/2010/main" val="189000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book, notebook&#10;&#10;Description automatically generated">
            <a:extLst>
              <a:ext uri="{FF2B5EF4-FFF2-40B4-BE49-F238E27FC236}">
                <a16:creationId xmlns:a16="http://schemas.microsoft.com/office/drawing/2014/main" id="{620704F5-DA74-6962-D62B-C0D35214A97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603" y="805417"/>
            <a:ext cx="3813872" cy="50023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BE84DA-819A-7442-412A-B3F3F469A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725" y="141613"/>
            <a:ext cx="8096177" cy="541401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Module 5 X-ray and photos after opening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883DC3-A70A-1E57-6DDA-09F958F2E078}"/>
              </a:ext>
            </a:extLst>
          </p:cNvPr>
          <p:cNvSpPr txBox="1"/>
          <p:nvPr/>
        </p:nvSpPr>
        <p:spPr>
          <a:xfrm>
            <a:off x="6417546" y="5438446"/>
            <a:ext cx="93666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/>
              <a:t>Horizontal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CEE81A86-F359-D8C6-2438-9867D0247005}"/>
              </a:ext>
            </a:extLst>
          </p:cNvPr>
          <p:cNvSpPr/>
          <p:nvPr/>
        </p:nvSpPr>
        <p:spPr>
          <a:xfrm rot="3037679">
            <a:off x="9430962" y="2820291"/>
            <a:ext cx="184151" cy="508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64A26D13-58FB-9439-3C73-9768EDAC030B}"/>
              </a:ext>
            </a:extLst>
          </p:cNvPr>
          <p:cNvSpPr/>
          <p:nvPr/>
        </p:nvSpPr>
        <p:spPr>
          <a:xfrm rot="3037679">
            <a:off x="9328599" y="2140839"/>
            <a:ext cx="184151" cy="508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751836F1-912F-F90D-4501-113638EAA8BD}"/>
              </a:ext>
            </a:extLst>
          </p:cNvPr>
          <p:cNvSpPr/>
          <p:nvPr/>
        </p:nvSpPr>
        <p:spPr>
          <a:xfrm rot="3037679">
            <a:off x="9226238" y="1447300"/>
            <a:ext cx="184151" cy="508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C5FDA165-F56E-A988-FF2C-5DDF0FE29308}"/>
              </a:ext>
            </a:extLst>
          </p:cNvPr>
          <p:cNvSpPr/>
          <p:nvPr/>
        </p:nvSpPr>
        <p:spPr>
          <a:xfrm rot="3037679">
            <a:off x="9218686" y="921491"/>
            <a:ext cx="184151" cy="508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435B7213-C611-5E93-D7DE-F58743A7B00A}"/>
              </a:ext>
            </a:extLst>
          </p:cNvPr>
          <p:cNvSpPr/>
          <p:nvPr/>
        </p:nvSpPr>
        <p:spPr>
          <a:xfrm rot="3037679">
            <a:off x="9211575" y="4438095"/>
            <a:ext cx="184151" cy="5080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A63DFC4D-5E2D-F8CA-C184-D47311B772D4}"/>
              </a:ext>
            </a:extLst>
          </p:cNvPr>
          <p:cNvSpPr/>
          <p:nvPr/>
        </p:nvSpPr>
        <p:spPr>
          <a:xfrm rot="3037679">
            <a:off x="9109214" y="3758643"/>
            <a:ext cx="184151" cy="5080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pic>
        <p:nvPicPr>
          <p:cNvPr id="5" name="Picture 4" descr="A close up of a comb&#10;&#10;Description automatically generated with low confidence">
            <a:extLst>
              <a:ext uri="{FF2B5EF4-FFF2-40B4-BE49-F238E27FC236}">
                <a16:creationId xmlns:a16="http://schemas.microsoft.com/office/drawing/2014/main" id="{FC6F6FC3-028B-A7CA-DEB2-D759EAE130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62" t="11078" r="33064" b="53322"/>
          <a:stretch/>
        </p:blipFill>
        <p:spPr>
          <a:xfrm rot="5400000">
            <a:off x="2451395" y="1279762"/>
            <a:ext cx="3325304" cy="2070847"/>
          </a:xfrm>
          <a:prstGeom prst="rect">
            <a:avLst/>
          </a:prstGeom>
        </p:spPr>
      </p:pic>
      <p:pic>
        <p:nvPicPr>
          <p:cNvPr id="17" name="Picture 16" descr="A picture containing metalware, screw, indoor, red&#10;&#10;Description automatically generated">
            <a:extLst>
              <a:ext uri="{FF2B5EF4-FFF2-40B4-BE49-F238E27FC236}">
                <a16:creationId xmlns:a16="http://schemas.microsoft.com/office/drawing/2014/main" id="{2E394B18-4599-85D5-1A66-052F32F53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7578" y="4366868"/>
            <a:ext cx="2056244" cy="15421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63EACC-7B12-192C-CCD8-DECD8DE21217}"/>
              </a:ext>
            </a:extLst>
          </p:cNvPr>
          <p:cNvSpPr txBox="1"/>
          <p:nvPr/>
        </p:nvSpPr>
        <p:spPr>
          <a:xfrm>
            <a:off x="7247965" y="5813816"/>
            <a:ext cx="8936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Preliminary, analysis ongoing! </a:t>
            </a:r>
          </a:p>
        </p:txBody>
      </p:sp>
      <p:pic>
        <p:nvPicPr>
          <p:cNvPr id="4" name="Picture 3" descr="A picture containing person, hand, indoor, dish rack&#10;&#10;Description automatically generated">
            <a:extLst>
              <a:ext uri="{FF2B5EF4-FFF2-40B4-BE49-F238E27FC236}">
                <a16:creationId xmlns:a16="http://schemas.microsoft.com/office/drawing/2014/main" id="{03A1904F-C88F-8004-A702-B5D34D306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-253880" y="1134791"/>
            <a:ext cx="3240000" cy="243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9D5E3A-80CD-6C45-8EFD-F41F042E986E}"/>
              </a:ext>
            </a:extLst>
          </p:cNvPr>
          <p:cNvSpPr txBox="1"/>
          <p:nvPr/>
        </p:nvSpPr>
        <p:spPr>
          <a:xfrm>
            <a:off x="1241165" y="4853670"/>
            <a:ext cx="21216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Clear sign of the spring heating, possibly this is the source of the problem</a:t>
            </a:r>
          </a:p>
        </p:txBody>
      </p:sp>
    </p:spTree>
    <p:extLst>
      <p:ext uri="{BB962C8B-B14F-4D97-AF65-F5344CB8AC3E}">
        <p14:creationId xmlns:p14="http://schemas.microsoft.com/office/powerpoint/2010/main" val="335145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EEAE0-63A0-B8AA-08C1-7DCEA25E6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40"/>
            <a:ext cx="9434512" cy="714265"/>
          </a:xfrm>
        </p:spPr>
        <p:txBody>
          <a:bodyPr>
            <a:normAutofit/>
          </a:bodyPr>
          <a:lstStyle/>
          <a:p>
            <a:r>
              <a:rPr lang="en-US" dirty="0"/>
              <a:t>Recovery after intervention 4L1</a:t>
            </a:r>
            <a:endParaRPr lang="en-GB" dirty="0"/>
          </a:p>
        </p:txBody>
      </p:sp>
      <p:pic>
        <p:nvPicPr>
          <p:cNvPr id="5" name="Picture 4" descr="A picture containing diagram, line, text, plot&#10;&#10;Description automatically generated">
            <a:extLst>
              <a:ext uri="{FF2B5EF4-FFF2-40B4-BE49-F238E27FC236}">
                <a16:creationId xmlns:a16="http://schemas.microsoft.com/office/drawing/2014/main" id="{6CED7CD0-ED06-B1D8-3113-516C7A48A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623" y="1075635"/>
            <a:ext cx="9486754" cy="40377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26ABF0-E881-48D3-DAA9-84FF22DCB35F}"/>
              </a:ext>
            </a:extLst>
          </p:cNvPr>
          <p:cNvSpPr txBox="1"/>
          <p:nvPr/>
        </p:nvSpPr>
        <p:spPr>
          <a:xfrm>
            <a:off x="5662137" y="1778000"/>
            <a:ext cx="2912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Intensity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83437C-2C0E-4F0A-4DF6-21C1DFAB311F}"/>
              </a:ext>
            </a:extLst>
          </p:cNvPr>
          <p:cNvCxnSpPr/>
          <p:nvPr/>
        </p:nvCxnSpPr>
        <p:spPr>
          <a:xfrm flipH="1" flipV="1">
            <a:off x="3952240" y="1524000"/>
            <a:ext cx="1452880" cy="436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7EF589-DF80-836A-73B0-37701EBCFF7A}"/>
              </a:ext>
            </a:extLst>
          </p:cNvPr>
          <p:cNvCxnSpPr>
            <a:cxnSpLocks/>
          </p:cNvCxnSpPr>
          <p:nvPr/>
        </p:nvCxnSpPr>
        <p:spPr>
          <a:xfrm flipH="1" flipV="1">
            <a:off x="2306320" y="1524000"/>
            <a:ext cx="3251200" cy="589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542F68C-0DC3-2945-A2F7-74415084D593}"/>
              </a:ext>
            </a:extLst>
          </p:cNvPr>
          <p:cNvCxnSpPr>
            <a:cxnSpLocks/>
          </p:cNvCxnSpPr>
          <p:nvPr/>
        </p:nvCxnSpPr>
        <p:spPr>
          <a:xfrm flipV="1">
            <a:off x="7203440" y="1524000"/>
            <a:ext cx="2072640" cy="515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C66A23E-7D1A-1DDE-C118-CD5B84523DF3}"/>
              </a:ext>
            </a:extLst>
          </p:cNvPr>
          <p:cNvCxnSpPr>
            <a:cxnSpLocks/>
          </p:cNvCxnSpPr>
          <p:nvPr/>
        </p:nvCxnSpPr>
        <p:spPr>
          <a:xfrm>
            <a:off x="1979137" y="3083560"/>
            <a:ext cx="7366000" cy="34544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A88B26C-B835-BC48-1F4F-E817FDB9A8E3}"/>
              </a:ext>
            </a:extLst>
          </p:cNvPr>
          <p:cNvSpPr txBox="1"/>
          <p:nvPr/>
        </p:nvSpPr>
        <p:spPr>
          <a:xfrm>
            <a:off x="1352623" y="5101823"/>
            <a:ext cx="10145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Priority was to get the machine back to physics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Vacuum conditioning with beam -&gt; lower intensity for the first fills after intervention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Vacuum still not as good as before but no longer limiting us to reach previous intensity </a:t>
            </a:r>
          </a:p>
        </p:txBody>
      </p:sp>
    </p:spTree>
    <p:extLst>
      <p:ext uri="{BB962C8B-B14F-4D97-AF65-F5344CB8AC3E}">
        <p14:creationId xmlns:p14="http://schemas.microsoft.com/office/powerpoint/2010/main" val="144077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0CAA9B1-5E33-85A7-17EC-F27F86177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Almost back in the conditions before 4L1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B36A1EA-DAF4-F91C-74B6-A17A8A3BBF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2778" y="1542208"/>
            <a:ext cx="10068339" cy="2035272"/>
          </a:xfrm>
        </p:spPr>
        <p:txBody>
          <a:bodyPr>
            <a:normAutofit fontScale="92500"/>
          </a:bodyPr>
          <a:lstStyle/>
          <a:p>
            <a:r>
              <a:rPr lang="en-GB" dirty="0"/>
              <a:t>Even with these issue we are back to significant luminosity production!</a:t>
            </a:r>
          </a:p>
          <a:p>
            <a:pPr lvl="1"/>
            <a:r>
              <a:rPr lang="en-GB" dirty="0"/>
              <a:t>Some difficulties to inject (not related to the event)</a:t>
            </a:r>
          </a:p>
          <a:p>
            <a:pPr lvl="2"/>
            <a:r>
              <a:rPr lang="en-GB" dirty="0"/>
              <a:t>Significant scraping of the beam is needed in SPS</a:t>
            </a:r>
          </a:p>
          <a:p>
            <a:pPr lvl="1"/>
            <a:r>
              <a:rPr lang="en-GB" dirty="0"/>
              <a:t>We will consolidate with bunch intensity below 1.6*10</a:t>
            </a:r>
            <a:r>
              <a:rPr lang="en-GB" baseline="30000" dirty="0"/>
              <a:t>11</a:t>
            </a:r>
            <a:r>
              <a:rPr lang="en-GB" dirty="0"/>
              <a:t> while we better understand the 4L1 event and why the large scraping in SPS is needed</a:t>
            </a:r>
          </a:p>
        </p:txBody>
      </p:sp>
      <p:pic>
        <p:nvPicPr>
          <p:cNvPr id="8" name="Content Placeholder 7" descr="A screenshot of a graph&#10;&#10;Description automatically generated with low confidence">
            <a:extLst>
              <a:ext uri="{FF2B5EF4-FFF2-40B4-BE49-F238E27FC236}">
                <a16:creationId xmlns:a16="http://schemas.microsoft.com/office/drawing/2014/main" id="{5CB8E47C-6792-EF50-3628-04E76C59CE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091" y="3531421"/>
            <a:ext cx="8839711" cy="2446283"/>
          </a:xfrm>
        </p:spPr>
      </p:pic>
    </p:spTree>
    <p:extLst>
      <p:ext uri="{BB962C8B-B14F-4D97-AF65-F5344CB8AC3E}">
        <p14:creationId xmlns:p14="http://schemas.microsoft.com/office/powerpoint/2010/main" val="17261798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9565706-5A4D-C03B-08F2-367D69F86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production</a:t>
            </a:r>
          </a:p>
        </p:txBody>
      </p:sp>
      <p:pic>
        <p:nvPicPr>
          <p:cNvPr id="10" name="Picture 9" descr="A picture containing text, plot, line, screenshot&#10;&#10;Description automatically generated">
            <a:extLst>
              <a:ext uri="{FF2B5EF4-FFF2-40B4-BE49-F238E27FC236}">
                <a16:creationId xmlns:a16="http://schemas.microsoft.com/office/drawing/2014/main" id="{C0E05151-186D-F485-A9B1-EA58A1F4A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964" y="1462796"/>
            <a:ext cx="8204200" cy="352051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99BAC46-C744-498A-FC89-909243AFCF3D}"/>
              </a:ext>
            </a:extLst>
          </p:cNvPr>
          <p:cNvSpPr txBox="1"/>
          <p:nvPr/>
        </p:nvSpPr>
        <p:spPr>
          <a:xfrm>
            <a:off x="1590404" y="4761547"/>
            <a:ext cx="9357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We were following the prediction closely before the 4L1 even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Challenging “catch up”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Mainly determined by the number of faults we have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8355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96BD2-E8EE-0FB8-76C1-97E75DB36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1430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What is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A3AD5-D0BC-8025-B230-851FA8A05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151010"/>
            <a:ext cx="10515600" cy="179713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MD period starting next week followed by a technical stop</a:t>
            </a:r>
          </a:p>
          <a:p>
            <a:r>
              <a:rPr lang="en-GB" dirty="0"/>
              <a:t>Many interesting other runs ahead, e.g., high-</a:t>
            </a:r>
            <a:r>
              <a:rPr lang="el-GR" dirty="0"/>
              <a:t>β</a:t>
            </a:r>
            <a:r>
              <a:rPr lang="en-GB" dirty="0"/>
              <a:t> and ion run!</a:t>
            </a:r>
          </a:p>
          <a:p>
            <a:r>
              <a:rPr lang="en-GB" dirty="0"/>
              <a:t>The target is still to reach the 1.8*10</a:t>
            </a:r>
            <a:r>
              <a:rPr lang="en-GB" baseline="30000" dirty="0"/>
              <a:t>11</a:t>
            </a:r>
            <a:r>
              <a:rPr lang="en-GB" dirty="0"/>
              <a:t> for the nominal cycle this year</a:t>
            </a:r>
          </a:p>
          <a:p>
            <a:pPr lvl="1"/>
            <a:r>
              <a:rPr lang="en-GB" dirty="0"/>
              <a:t>Will be in </a:t>
            </a:r>
            <a:r>
              <a:rPr lang="el-GR" dirty="0"/>
              <a:t>β</a:t>
            </a:r>
            <a:r>
              <a:rPr lang="en-GB" dirty="0"/>
              <a:t>* levelling for most of the fill!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7F768F-42B3-A1FC-2C4F-E2155AF21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068543"/>
            <a:ext cx="6542160" cy="16505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80E02C-6ABD-D58A-E43A-82BC1BB5C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520" y="4719057"/>
            <a:ext cx="6399920" cy="15928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385C57-8D1A-D686-BF54-5A7421E93C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4571"/>
          <a:stretch/>
        </p:blipFill>
        <p:spPr>
          <a:xfrm>
            <a:off x="7456560" y="4514770"/>
            <a:ext cx="2429120" cy="179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625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2231FD-7D1F-7444-BCA4-31362178F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Conclusion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C92A133-76E5-690D-87A3-5FBB8C19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 very efficient commissioning thanks to all the effort of all the teams involved</a:t>
            </a:r>
          </a:p>
          <a:p>
            <a:pPr lvl="1"/>
            <a:r>
              <a:rPr lang="en-GB" dirty="0"/>
              <a:t>Profited from this period to anticipate activities, e.g., the ion commissioning</a:t>
            </a:r>
          </a:p>
          <a:p>
            <a:r>
              <a:rPr lang="en-GB" dirty="0"/>
              <a:t>After the adjustment of the crossing angles and updated calibration factors the luminosity is now very close between IP1 and IP5</a:t>
            </a:r>
          </a:p>
          <a:p>
            <a:pPr lvl="1"/>
            <a:r>
              <a:rPr lang="en-GB" dirty="0"/>
              <a:t>Combined </a:t>
            </a:r>
            <a:r>
              <a:rPr lang="el-GR" dirty="0"/>
              <a:t>β</a:t>
            </a:r>
            <a:r>
              <a:rPr lang="en-GB" dirty="0"/>
              <a:t>* and separation levelling enable to operate at different pile up for ATLAS and CMS</a:t>
            </a:r>
          </a:p>
          <a:p>
            <a:r>
              <a:rPr lang="en-GB" dirty="0"/>
              <a:t>The hybrid bunch scheme enables us to go for even higher intensities without being limited by the heat load</a:t>
            </a:r>
          </a:p>
          <a:p>
            <a:r>
              <a:rPr lang="en-GB" dirty="0"/>
              <a:t>The issue in 4L1 is fixed and we are almost back to situation before the stop in terms of luminosity production!</a:t>
            </a:r>
          </a:p>
        </p:txBody>
      </p:sp>
    </p:spTree>
    <p:extLst>
      <p:ext uri="{BB962C8B-B14F-4D97-AF65-F5344CB8AC3E}">
        <p14:creationId xmlns:p14="http://schemas.microsoft.com/office/powerpoint/2010/main" val="494764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130B-F804-079B-5A3B-50A882715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7420" y="-117979"/>
            <a:ext cx="12989560" cy="1325563"/>
          </a:xfrm>
        </p:spPr>
        <p:txBody>
          <a:bodyPr>
            <a:normAutofit/>
          </a:bodyPr>
          <a:lstStyle/>
          <a:p>
            <a:r>
              <a:rPr lang="en-US" dirty="0"/>
              <a:t>Machine checkout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605C8-7A7D-D61F-7BD9-0010BBD06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244" y="817337"/>
            <a:ext cx="4443639" cy="52233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Many checks of different system during the machine checkout:</a:t>
            </a:r>
          </a:p>
          <a:p>
            <a:r>
              <a:rPr lang="en-US" sz="2000" dirty="0"/>
              <a:t>Injection kickers</a:t>
            </a:r>
          </a:p>
          <a:p>
            <a:r>
              <a:rPr lang="en-US" sz="2000" dirty="0"/>
              <a:t>Vacuum interlocks</a:t>
            </a:r>
          </a:p>
          <a:p>
            <a:r>
              <a:rPr lang="en-US" sz="2000" dirty="0"/>
              <a:t>Interlocks and signal exchange with experiments.</a:t>
            </a:r>
          </a:p>
          <a:p>
            <a:r>
              <a:rPr lang="en-US" sz="2000" dirty="0"/>
              <a:t>Beam instrumentation (Beam position monitors, Beam Loss Monitors, Tune measurements system).</a:t>
            </a:r>
          </a:p>
          <a:p>
            <a:r>
              <a:rPr lang="en-US" sz="2000" dirty="0"/>
              <a:t>RF Low-level setup, Transverse damper</a:t>
            </a:r>
          </a:p>
          <a:p>
            <a:r>
              <a:rPr lang="en-US" sz="2000" dirty="0"/>
              <a:t>Controls and sequences</a:t>
            </a:r>
          </a:p>
          <a:p>
            <a:r>
              <a:rPr lang="en-US" sz="2000" dirty="0"/>
              <a:t>Collimators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88C3C45-91D1-0AC3-07C4-75C6E3C33FB7}"/>
              </a:ext>
            </a:extLst>
          </p:cNvPr>
          <p:cNvSpPr txBox="1">
            <a:spLocks/>
          </p:cNvSpPr>
          <p:nvPr/>
        </p:nvSpPr>
        <p:spPr>
          <a:xfrm>
            <a:off x="3235687" y="4830512"/>
            <a:ext cx="6339237" cy="963888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spcBef>
                <a:spcPts val="450"/>
              </a:spcBef>
              <a:buNone/>
            </a:pPr>
            <a:r>
              <a:rPr lang="en-US" sz="2000" b="1" dirty="0"/>
              <a:t>A problem with a</a:t>
            </a:r>
            <a:r>
              <a:rPr lang="en-US" sz="2000" dirty="0"/>
              <a:t> crystal collimator, was found and an intervention was needed. This delayed the startup with a few days.</a:t>
            </a:r>
            <a:r>
              <a:rPr lang="en-US" sz="2000" b="1" dirty="0"/>
              <a:t>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02C4D54-D51E-4BCA-B66E-B7DEB4B99FD7}"/>
              </a:ext>
            </a:extLst>
          </p:cNvPr>
          <p:cNvGrpSpPr/>
          <p:nvPr/>
        </p:nvGrpSpPr>
        <p:grpSpPr>
          <a:xfrm>
            <a:off x="5552917" y="1323842"/>
            <a:ext cx="6121839" cy="2676762"/>
            <a:chOff x="6972216" y="1451556"/>
            <a:chExt cx="6873218" cy="313687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E506ED6-5F87-9AF3-BBCD-6522A362C6DB}"/>
                </a:ext>
              </a:extLst>
            </p:cNvPr>
            <p:cNvGrpSpPr/>
            <p:nvPr/>
          </p:nvGrpSpPr>
          <p:grpSpPr>
            <a:xfrm>
              <a:off x="6972216" y="1451556"/>
              <a:ext cx="6873218" cy="3136873"/>
              <a:chOff x="5801338" y="2596722"/>
              <a:chExt cx="6873218" cy="3136873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060F3AC-A0B1-603A-AA5E-989FE803C4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01338" y="2596722"/>
                <a:ext cx="2791215" cy="3134162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05680377-6E14-601C-FCB4-0A5F8D96F0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08322" y="2793664"/>
                <a:ext cx="4366234" cy="2939931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E1AE47F-841F-DF89-3B45-2FC1FD1D3CB3}"/>
                </a:ext>
              </a:extLst>
            </p:cNvPr>
            <p:cNvSpPr/>
            <p:nvPr/>
          </p:nvSpPr>
          <p:spPr>
            <a:xfrm>
              <a:off x="8667316" y="2432972"/>
              <a:ext cx="855338" cy="1244631"/>
            </a:xfrm>
            <a:prstGeom prst="rect">
              <a:avLst/>
            </a:prstGeom>
            <a:solidFill>
              <a:srgbClr val="CCEC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8E99D76-C051-883C-D9F8-8C4F05C40EC3}"/>
                </a:ext>
              </a:extLst>
            </p:cNvPr>
            <p:cNvSpPr txBox="1"/>
            <p:nvPr/>
          </p:nvSpPr>
          <p:spPr>
            <a:xfrm>
              <a:off x="8644011" y="2509510"/>
              <a:ext cx="8851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Checkout</a:t>
              </a:r>
            </a:p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+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00B098-B930-3CC3-760A-9A9965F278CA}"/>
                </a:ext>
              </a:extLst>
            </p:cNvPr>
            <p:cNvSpPr txBox="1"/>
            <p:nvPr/>
          </p:nvSpPr>
          <p:spPr>
            <a:xfrm>
              <a:off x="8553441" y="2929288"/>
              <a:ext cx="10663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Intervention</a:t>
              </a:r>
            </a:p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point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10044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-GB"/>
              <a:t>Backup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A608F-CCF3-9FE7-D8C4-6199176E0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6" y="50801"/>
            <a:ext cx="10753725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Clear improvement on lifetime with new optics</a:t>
            </a:r>
            <a:endParaRPr lang="en-GB" sz="4000" dirty="0">
              <a:cs typeface="Calibri Light"/>
            </a:endParaRPr>
          </a:p>
        </p:txBody>
      </p:sp>
      <p:pic>
        <p:nvPicPr>
          <p:cNvPr id="7" name="Picture 6" descr="A screen shot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57D37F17-27D4-B739-68BD-D40CD1620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86174" y="832227"/>
            <a:ext cx="3602035" cy="56176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75D809-CE45-8233-E4B4-3F2DBBCF11D9}"/>
              </a:ext>
            </a:extLst>
          </p:cNvPr>
          <p:cNvSpPr txBox="1"/>
          <p:nvPr/>
        </p:nvSpPr>
        <p:spPr>
          <a:xfrm>
            <a:off x="5976938" y="1640487"/>
            <a:ext cx="5713159" cy="437042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2400" dirty="0"/>
              <a:t>Test was done with blown-up single pilots (low intensity bunches)</a:t>
            </a:r>
          </a:p>
          <a:p>
            <a:pPr marL="742944" lvl="1" indent="-285744">
              <a:buFont typeface="Arial" panose="020B0604020202020204" pitchFamily="34" charset="0"/>
              <a:buChar char="•"/>
            </a:pPr>
            <a:r>
              <a:rPr lang="en-GB" sz="2400" dirty="0"/>
              <a:t>Different from normal configuration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2400" dirty="0"/>
              <a:t>Not so easy to compare to 2022 for nominal configuration due to the fact that we use mixed (36b and 8b4e) filling scheme this year.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2400" dirty="0"/>
              <a:t>Stay tuned for the results from the MD in the coming weeks when we will try to make a direct comparison! </a:t>
            </a:r>
            <a:br>
              <a:rPr lang="en-GB" sz="2400" dirty="0"/>
            </a:br>
            <a:r>
              <a:rPr lang="en-GB" sz="2400" dirty="0"/>
              <a:t> 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6239538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75162E4-5422-9E72-DEC5-18676909E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Issues at injection</a:t>
            </a:r>
          </a:p>
        </p:txBody>
      </p:sp>
      <p:pic>
        <p:nvPicPr>
          <p:cNvPr id="5" name="Content Placeholder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677DFF9-85F6-87A4-8804-02B5C53887E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88714"/>
            <a:ext cx="5181600" cy="3646786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F6EA2D-03D0-D09B-A975-FC5E12E532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Significant scraping of the beam needed in SPS to inject Beam 1</a:t>
            </a:r>
          </a:p>
          <a:p>
            <a:pPr lvl="1"/>
            <a:r>
              <a:rPr lang="en-GB" dirty="0"/>
              <a:t>Much less is needed for Beam 2</a:t>
            </a:r>
          </a:p>
          <a:p>
            <a:r>
              <a:rPr lang="en-GB" dirty="0"/>
              <a:t>The temperature at the injection collimator for beam 2 (TDIS) close to threshold</a:t>
            </a:r>
          </a:p>
          <a:p>
            <a:r>
              <a:rPr lang="en-GB" dirty="0"/>
              <a:t> -&gt; Pause injection and move out injection protection to cool down</a:t>
            </a:r>
          </a:p>
        </p:txBody>
      </p:sp>
    </p:spTree>
    <p:extLst>
      <p:ext uri="{BB962C8B-B14F-4D97-AF65-F5344CB8AC3E}">
        <p14:creationId xmlns:p14="http://schemas.microsoft.com/office/powerpoint/2010/main" val="20234929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EEAE0-63A0-B8AA-08C1-7DCEA25E6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40"/>
            <a:ext cx="10479049" cy="714265"/>
          </a:xfrm>
        </p:spPr>
        <p:txBody>
          <a:bodyPr>
            <a:normAutofit/>
          </a:bodyPr>
          <a:lstStyle/>
          <a:p>
            <a:r>
              <a:rPr lang="en-US" dirty="0"/>
              <a:t>Recovery after intervention 4L1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88A7AF-F4B0-84AC-1129-FF0CCCAB7E14}"/>
              </a:ext>
            </a:extLst>
          </p:cNvPr>
          <p:cNvSpPr txBox="1"/>
          <p:nvPr/>
        </p:nvSpPr>
        <p:spPr>
          <a:xfrm>
            <a:off x="719300" y="1107236"/>
            <a:ext cx="10138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In the end the measured losses at injection were the best proxy for a successful ramp.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the CCC adjusted machine filling to achieve &lt;8E</a:t>
            </a:r>
            <a:r>
              <a:rPr lang="en-US" baseline="30000" dirty="0">
                <a:latin typeface="+mn-lt"/>
              </a:rPr>
              <a:t>-6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Gy</a:t>
            </a:r>
            <a:r>
              <a:rPr lang="en-US" dirty="0">
                <a:latin typeface="+mn-lt"/>
              </a:rPr>
              <a:t>/s before ramping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Below is an indication of how the conditioning evolved over the weekend</a:t>
            </a:r>
          </a:p>
        </p:txBody>
      </p:sp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F995ADEE-4F71-DB50-7E56-69D22DEDF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502904"/>
              </p:ext>
            </p:extLst>
          </p:nvPr>
        </p:nvGraphicFramePr>
        <p:xfrm>
          <a:off x="777168" y="2609894"/>
          <a:ext cx="10311482" cy="2865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41780">
                  <a:extLst>
                    <a:ext uri="{9D8B030D-6E8A-4147-A177-3AD203B41FA5}">
                      <a16:colId xmlns:a16="http://schemas.microsoft.com/office/drawing/2014/main" val="1910224008"/>
                    </a:ext>
                  </a:extLst>
                </a:gridCol>
                <a:gridCol w="767080">
                  <a:extLst>
                    <a:ext uri="{9D8B030D-6E8A-4147-A177-3AD203B41FA5}">
                      <a16:colId xmlns:a16="http://schemas.microsoft.com/office/drawing/2014/main" val="420538649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126803703"/>
                    </a:ext>
                  </a:extLst>
                </a:gridCol>
                <a:gridCol w="953325">
                  <a:extLst>
                    <a:ext uri="{9D8B030D-6E8A-4147-A177-3AD203B41FA5}">
                      <a16:colId xmlns:a16="http://schemas.microsoft.com/office/drawing/2014/main" val="2053411494"/>
                    </a:ext>
                  </a:extLst>
                </a:gridCol>
                <a:gridCol w="1968877">
                  <a:extLst>
                    <a:ext uri="{9D8B030D-6E8A-4147-A177-3AD203B41FA5}">
                      <a16:colId xmlns:a16="http://schemas.microsoft.com/office/drawing/2014/main" val="417601022"/>
                    </a:ext>
                  </a:extLst>
                </a:gridCol>
                <a:gridCol w="2611540">
                  <a:extLst>
                    <a:ext uri="{9D8B030D-6E8A-4147-A177-3AD203B41FA5}">
                      <a16:colId xmlns:a16="http://schemas.microsoft.com/office/drawing/2014/main" val="12237682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Fill #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bunches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ppb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RS12 threshold (3L1)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%RS7 TCTPH.4L1.B1 in collisions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588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 2/6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1.5E11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364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Saturday 3/6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1.5E11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826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Saturday 3/6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1.5E11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088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Sunday 4/6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1886 (2358b scheme)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1.5E11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56%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321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Sunday 4/6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1.5E11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56%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94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Sunday 4/6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8873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1.5E11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702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5929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413D-8058-620F-9BE4-0943D72B9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A picture containing text, screenshot, font, design&#10;&#10;Description automatically generated">
            <a:extLst>
              <a:ext uri="{FF2B5EF4-FFF2-40B4-BE49-F238E27FC236}">
                <a16:creationId xmlns:a16="http://schemas.microsoft.com/office/drawing/2014/main" id="{CC76B8C3-18B1-0B03-F74B-9F9EBD064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4692"/>
            <a:ext cx="12192000" cy="416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9994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BB3E38-61E3-D6D7-046E-3043C77FE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Collimator and </a:t>
            </a:r>
            <a:r>
              <a:rPr lang="en-US" dirty="0" err="1"/>
              <a:t>xing</a:t>
            </a:r>
            <a:r>
              <a:rPr lang="en-US" dirty="0"/>
              <a:t> angle “</a:t>
            </a:r>
            <a:r>
              <a:rPr lang="en-US" dirty="0" err="1"/>
              <a:t>retouche</a:t>
            </a:r>
            <a:r>
              <a:rPr lang="en-US" dirty="0"/>
              <a:t>”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873551-C139-8F84-7DBC-ACF0765816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Updated settings for TCSPM.E5R7.B1 (dumps going in collisions)</a:t>
            </a:r>
          </a:p>
          <a:p>
            <a:pPr lvl="1"/>
            <a:r>
              <a:rPr lang="en-GB" dirty="0"/>
              <a:t>Moved the TCSPM.E5R7.B1 to 8.2 sigma</a:t>
            </a:r>
          </a:p>
          <a:p>
            <a:r>
              <a:rPr lang="en-GB" dirty="0"/>
              <a:t>Also applied a crossing angle correction at IP1 of 10urad (down)(IP1/5 imbalance)</a:t>
            </a:r>
          </a:p>
          <a:p>
            <a:pPr lvl="1"/>
            <a:r>
              <a:rPr lang="en-GB" dirty="0"/>
              <a:t>Luminosities at IP1 and IP5 now well correlated</a:t>
            </a:r>
          </a:p>
          <a:p>
            <a:r>
              <a:rPr lang="en-GB" dirty="0"/>
              <a:t>Validation of the new settings agreed with Machine Protection Panel </a:t>
            </a:r>
          </a:p>
          <a:p>
            <a:r>
              <a:rPr lang="en-GB" dirty="0"/>
              <a:t>Two validation fills for loss maps</a:t>
            </a:r>
          </a:p>
          <a:p>
            <a:pPr lvl="1"/>
            <a:r>
              <a:rPr lang="en-GB" dirty="0"/>
              <a:t>subset of </a:t>
            </a:r>
            <a:r>
              <a:rPr lang="el-GR" dirty="0"/>
              <a:t>β</a:t>
            </a:r>
            <a:r>
              <a:rPr lang="en-GB" dirty="0" err="1"/>
              <a:t>tron</a:t>
            </a:r>
            <a:r>
              <a:rPr lang="en-GB" dirty="0"/>
              <a:t> loss maps from flat top to 30 cm, off momentum loss maps at 30cm and </a:t>
            </a:r>
            <a:r>
              <a:rPr lang="en-GB" dirty="0" err="1"/>
              <a:t>asynch</a:t>
            </a:r>
            <a:r>
              <a:rPr lang="en-GB" dirty="0"/>
              <a:t> dump at 120cm and 30cm with roman pots in and the wires powered (only at 30cm).</a:t>
            </a:r>
          </a:p>
          <a:p>
            <a:r>
              <a:rPr lang="en-GB" dirty="0"/>
              <a:t>Step down in intensity to 400b (with ~1.5e11 ppb) for one fill</a:t>
            </a:r>
          </a:p>
          <a:p>
            <a:r>
              <a:rPr lang="en-GB" dirty="0"/>
              <a:t>Followed by a final 999b fill (also with 1.5e11ppb), before stepping to 1200b</a:t>
            </a:r>
          </a:p>
        </p:txBody>
      </p:sp>
    </p:spTree>
    <p:extLst>
      <p:ext uri="{BB962C8B-B14F-4D97-AF65-F5344CB8AC3E}">
        <p14:creationId xmlns:p14="http://schemas.microsoft.com/office/powerpoint/2010/main" val="27964350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EA227FC-29C3-CB94-121C-F346DA1E76B8}"/>
              </a:ext>
            </a:extLst>
          </p:cNvPr>
          <p:cNvSpPr txBox="1">
            <a:spLocks/>
          </p:cNvSpPr>
          <p:nvPr/>
        </p:nvSpPr>
        <p:spPr>
          <a:xfrm>
            <a:off x="609601" y="274640"/>
            <a:ext cx="11055019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rgbClr val="0214B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Emittance blowup at 1.1TeV on B1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126105-D386-C3D2-1824-08E436B5F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46" y="1969611"/>
            <a:ext cx="5591319" cy="361791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FAAC65A-B6C8-D0C8-C0E2-F322F5DCC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Emittance blowup in B1 at 1.1 </a:t>
            </a:r>
            <a:r>
              <a:rPr lang="en-US" dirty="0" err="1"/>
              <a:t>TeV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AEA8521-F9D4-05E3-0924-ED34D46128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73631" y="1239915"/>
            <a:ext cx="5591320" cy="4456112"/>
          </a:xfrm>
        </p:spPr>
        <p:txBody>
          <a:bodyPr/>
          <a:lstStyle/>
          <a:p>
            <a:r>
              <a:rPr lang="en-US" dirty="0"/>
              <a:t>In the fist two fills with 200ns spacing clear signs of e-cloud increase (1900b and 2400b)</a:t>
            </a:r>
          </a:p>
          <a:p>
            <a:r>
              <a:rPr lang="en-US" dirty="0"/>
              <a:t>Sudden blowup of B1 around 1.1 </a:t>
            </a:r>
            <a:r>
              <a:rPr lang="en-US" dirty="0" err="1"/>
              <a:t>TeV</a:t>
            </a:r>
            <a:endParaRPr lang="en-US" dirty="0"/>
          </a:p>
          <a:p>
            <a:r>
              <a:rPr lang="en-US" dirty="0"/>
              <a:t>Increase of Q’ did not help</a:t>
            </a:r>
          </a:p>
          <a:p>
            <a:r>
              <a:rPr lang="en-US" dirty="0"/>
              <a:t>Disappeared by itself due to conditioning</a:t>
            </a:r>
          </a:p>
          <a:p>
            <a:r>
              <a:rPr lang="en-US" dirty="0"/>
              <a:t>Investigation lead to finding bug in FF of coupling correction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3308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Beam measurements and intervention"/>
          <p:cNvSpPr txBox="1"/>
          <p:nvPr/>
        </p:nvSpPr>
        <p:spPr>
          <a:xfrm>
            <a:off x="862309" y="17859"/>
            <a:ext cx="10480083" cy="6697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defRPr sz="6200" b="1">
                <a:solidFill>
                  <a:srgbClr val="0433FF"/>
                </a:solidFill>
              </a:defRPr>
            </a:lvl1pPr>
          </a:lstStyle>
          <a:p>
            <a:pPr algn="ctr"/>
            <a:r>
              <a:rPr sz="3100" b="0" dirty="0">
                <a:solidFill>
                  <a:schemeClr val="tx1"/>
                </a:solidFill>
                <a:latin typeface="+mj-lt"/>
              </a:rPr>
              <a:t>Beam measurements and intervention</a:t>
            </a:r>
          </a:p>
        </p:txBody>
      </p:sp>
      <p:sp>
        <p:nvSpPr>
          <p:cNvPr id="355" name="Friday:  Beam checks: loss maps, “collimation losses” and aperture at 450GeV → Ok  Access: first X-ray campaign, installation of BatMon and prep. for new BLMs → Ok  Suspicious spring layout for “Module 5”. Cross checked with beam measurements.…"/>
          <p:cNvSpPr txBox="1"/>
          <p:nvPr/>
        </p:nvSpPr>
        <p:spPr>
          <a:xfrm>
            <a:off x="600654" y="998649"/>
            <a:ext cx="11780212" cy="2773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311150" lvl="1" indent="-311150">
              <a:lnSpc>
                <a:spcPct val="110000"/>
              </a:lnSpc>
              <a:spcBef>
                <a:spcPts val="200"/>
              </a:spcBef>
              <a:buSzPct val="100000"/>
              <a:buBlip>
                <a:blip r:embed="rId2"/>
              </a:buBlip>
              <a:tabLst>
                <a:tab pos="1212850" algn="l"/>
                <a:tab pos="2241550" algn="l"/>
                <a:tab pos="2432050" algn="l"/>
              </a:tabLst>
              <a:defRPr sz="3900">
                <a:solidFill>
                  <a:srgbClr val="0433FF"/>
                </a:solidFill>
              </a:defRPr>
            </a:pPr>
            <a:r>
              <a:rPr sz="1950" dirty="0"/>
              <a:t>Friday: 	Beam checks: loss maps, “collimation losses” and aperture at 450GeV → Ok</a:t>
            </a:r>
            <a:br>
              <a:rPr sz="1950" dirty="0"/>
            </a:br>
            <a:r>
              <a:rPr sz="1950" dirty="0"/>
              <a:t>	Access: first X-ray campaign, installation of </a:t>
            </a:r>
            <a:r>
              <a:rPr sz="1950" dirty="0" err="1"/>
              <a:t>BatMon</a:t>
            </a:r>
            <a:r>
              <a:rPr sz="1950" dirty="0"/>
              <a:t> and prep. for new BLMs → Ok</a:t>
            </a:r>
            <a:br>
              <a:rPr sz="1950" dirty="0"/>
            </a:br>
            <a:r>
              <a:rPr sz="1950" dirty="0"/>
              <a:t>	Suspicious spring layout for “Module 5”. Cross checked with beam measurements.	</a:t>
            </a:r>
          </a:p>
          <a:p>
            <a:pPr marL="311150" lvl="1" indent="-311150">
              <a:lnSpc>
                <a:spcPct val="110000"/>
              </a:lnSpc>
              <a:spcBef>
                <a:spcPts val="200"/>
              </a:spcBef>
              <a:buSzPct val="100000"/>
              <a:buBlip>
                <a:blip r:embed="rId2"/>
              </a:buBlip>
              <a:tabLst>
                <a:tab pos="1212850" algn="l"/>
                <a:tab pos="2241550" algn="l"/>
                <a:tab pos="2432050" algn="l"/>
              </a:tabLst>
              <a:defRPr sz="3900">
                <a:solidFill>
                  <a:srgbClr val="0433FF"/>
                </a:solidFill>
              </a:defRPr>
            </a:pPr>
            <a:r>
              <a:rPr sz="1950" dirty="0"/>
              <a:t>Sat.:	X-ray of Module 5 from side → Confirmed issue. Started intervention to replace M5.</a:t>
            </a:r>
            <a:br>
              <a:rPr sz="1950" dirty="0"/>
            </a:br>
            <a:r>
              <a:rPr sz="1950" dirty="0"/>
              <a:t>	Initial pumping; leak detection; continued pumping.</a:t>
            </a:r>
          </a:p>
          <a:p>
            <a:pPr marL="311150" lvl="1" indent="-311150">
              <a:lnSpc>
                <a:spcPct val="110000"/>
              </a:lnSpc>
              <a:spcBef>
                <a:spcPts val="200"/>
              </a:spcBef>
              <a:buSzPct val="100000"/>
              <a:buBlip>
                <a:blip r:embed="rId2"/>
              </a:buBlip>
              <a:tabLst>
                <a:tab pos="1212850" algn="l"/>
                <a:tab pos="2241550" algn="l"/>
                <a:tab pos="2432050" algn="l"/>
              </a:tabLst>
              <a:defRPr sz="3900">
                <a:solidFill>
                  <a:srgbClr val="0433FF"/>
                </a:solidFill>
              </a:defRPr>
            </a:pPr>
            <a:r>
              <a:rPr sz="1950" dirty="0"/>
              <a:t>Sun.:	Given the good progress of pumping, could already launch the partial bake out!</a:t>
            </a:r>
          </a:p>
          <a:p>
            <a:pPr marL="311150" lvl="1" indent="-311150">
              <a:lnSpc>
                <a:spcPct val="110000"/>
              </a:lnSpc>
              <a:spcBef>
                <a:spcPts val="200"/>
              </a:spcBef>
              <a:buSzPct val="100000"/>
              <a:buBlip>
                <a:blip r:embed="rId2"/>
              </a:buBlip>
              <a:tabLst>
                <a:tab pos="1212850" algn="l"/>
                <a:tab pos="2241550" algn="l"/>
                <a:tab pos="2432050" algn="l"/>
              </a:tabLst>
              <a:defRPr sz="3900">
                <a:solidFill>
                  <a:srgbClr val="0433FF"/>
                </a:solidFill>
              </a:defRPr>
            </a:pPr>
            <a:r>
              <a:rPr sz="1950" dirty="0"/>
              <a:t>Mon.:	Good progress. Access to remove equipment and opened valves → Ok for beam</a:t>
            </a:r>
            <a:br>
              <a:rPr sz="1950" dirty="0"/>
            </a:br>
            <a:r>
              <a:rPr sz="1950" dirty="0"/>
              <a:t>	Over night: (1) full cycle with 3b; (2) filling the machine at 450GeV (three fills)</a:t>
            </a:r>
          </a:p>
        </p:txBody>
      </p:sp>
      <p:sp>
        <p:nvSpPr>
          <p:cNvPr id="370" name="Many thanks to all the people involved, in particular VSC, MME, RP, CEM, BI and may other"/>
          <p:cNvSpPr/>
          <p:nvPr/>
        </p:nvSpPr>
        <p:spPr>
          <a:xfrm>
            <a:off x="8198814" y="3289033"/>
            <a:ext cx="3836874" cy="1262301"/>
          </a:xfrm>
          <a:prstGeom prst="rect">
            <a:avLst/>
          </a:prstGeom>
          <a:solidFill>
            <a:srgbClr val="CECA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defTabSz="584200">
              <a:lnSpc>
                <a:spcPct val="110000"/>
              </a:lnSpc>
              <a:defRPr sz="3800" b="1">
                <a:solidFill>
                  <a:srgbClr val="0433FF"/>
                </a:solidFill>
              </a:defRPr>
            </a:lvl1pPr>
          </a:lstStyle>
          <a:p>
            <a:r>
              <a:rPr sz="1900"/>
              <a:t>Many thanks to all the people involved, in particular VSC, MME, RP, CEM, BI and may other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004225-5643-4BDF-0649-3062970F6D84}"/>
              </a:ext>
            </a:extLst>
          </p:cNvPr>
          <p:cNvSpPr txBox="1"/>
          <p:nvPr/>
        </p:nvSpPr>
        <p:spPr>
          <a:xfrm>
            <a:off x="10393681" y="57537"/>
            <a:ext cx="2580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Slide from LMC, S. Redaelli</a:t>
            </a:r>
          </a:p>
        </p:txBody>
      </p:sp>
    </p:spTree>
    <p:extLst>
      <p:ext uri="{BB962C8B-B14F-4D97-AF65-F5344CB8AC3E}">
        <p14:creationId xmlns:p14="http://schemas.microsoft.com/office/powerpoint/2010/main" val="714252136"/>
      </p:ext>
    </p:extLst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" grpId="0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7CA63-73DC-0427-6EE2-08ACB5C4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0" y="-5959"/>
            <a:ext cx="7470648" cy="1143000"/>
          </a:xfrm>
        </p:spPr>
        <p:txBody>
          <a:bodyPr>
            <a:normAutofit/>
          </a:bodyPr>
          <a:lstStyle/>
          <a:p>
            <a:r>
              <a:rPr lang="en-GB" dirty="0"/>
              <a:t>Module 5: Transition tube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B2AA6D-0652-008A-A08F-2E22ECED4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19941" y="8693427"/>
            <a:ext cx="3860800" cy="45057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1219170" rtl="0" eaLnBrk="1" latinLnBrk="0" hangingPunct="1">
              <a:defRPr sz="12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Bregliozzi Giuseppe – LMC – 31</a:t>
            </a:r>
            <a:r>
              <a:rPr lang="en-GB" baseline="30000"/>
              <a:t>st</a:t>
            </a:r>
            <a:r>
              <a:rPr lang="en-GB"/>
              <a:t> May 2023</a:t>
            </a:r>
            <a:endParaRPr lang="en-GB" sz="900" dirty="0"/>
          </a:p>
        </p:txBody>
      </p:sp>
      <p:pic>
        <p:nvPicPr>
          <p:cNvPr id="5" name="Picture 4" descr="A close-up of a copper cylinder&#10;&#10;Description automatically generated with low confidence">
            <a:extLst>
              <a:ext uri="{FF2B5EF4-FFF2-40B4-BE49-F238E27FC236}">
                <a16:creationId xmlns:a16="http://schemas.microsoft.com/office/drawing/2014/main" id="{26A432B7-E963-FD41-14F5-F8ABADF05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471" y="1308389"/>
            <a:ext cx="3504815" cy="2628611"/>
          </a:xfrm>
          <a:prstGeom prst="rect">
            <a:avLst/>
          </a:prstGeom>
        </p:spPr>
      </p:pic>
      <p:pic>
        <p:nvPicPr>
          <p:cNvPr id="6" name="Picture 5" descr="A close-up of a copper tube&#10;&#10;Description automatically generated with low confidence">
            <a:extLst>
              <a:ext uri="{FF2B5EF4-FFF2-40B4-BE49-F238E27FC236}">
                <a16:creationId xmlns:a16="http://schemas.microsoft.com/office/drawing/2014/main" id="{7B735C51-81F6-428D-4829-8435F7ACC0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39" t="6165"/>
          <a:stretch/>
        </p:blipFill>
        <p:spPr>
          <a:xfrm rot="10800000">
            <a:off x="4379609" y="2739242"/>
            <a:ext cx="3487320" cy="3313820"/>
          </a:xfrm>
          <a:prstGeom prst="rect">
            <a:avLst/>
          </a:prstGeom>
        </p:spPr>
      </p:pic>
      <p:pic>
        <p:nvPicPr>
          <p:cNvPr id="7" name="Picture 6" descr="A picture containing indoor, silver, person, plastic&#10;&#10;Description automatically generated">
            <a:extLst>
              <a:ext uri="{FF2B5EF4-FFF2-40B4-BE49-F238E27FC236}">
                <a16:creationId xmlns:a16="http://schemas.microsoft.com/office/drawing/2014/main" id="{82AE3304-F73B-9CAC-EA21-ADCA216222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907" r="24028" b="28366"/>
          <a:stretch/>
        </p:blipFill>
        <p:spPr>
          <a:xfrm rot="16200000">
            <a:off x="7146674" y="1245864"/>
            <a:ext cx="3426799" cy="30149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8B79F6-EDFA-C33E-4B2A-5890B7F57AED}"/>
              </a:ext>
            </a:extLst>
          </p:cNvPr>
          <p:cNvSpPr txBox="1"/>
          <p:nvPr/>
        </p:nvSpPr>
        <p:spPr>
          <a:xfrm>
            <a:off x="4557950" y="1305408"/>
            <a:ext cx="350481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Sign of sparking or heating on the outside of the transition tube</a:t>
            </a:r>
          </a:p>
        </p:txBody>
      </p:sp>
    </p:spTree>
    <p:extLst>
      <p:ext uri="{BB962C8B-B14F-4D97-AF65-F5344CB8AC3E}">
        <p14:creationId xmlns:p14="http://schemas.microsoft.com/office/powerpoint/2010/main" val="23603733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84B77-68D1-4B08-4A75-DF4AC61BF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516CBF35-33C1-F559-E2FE-DB5D46CD8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75" y="1690688"/>
            <a:ext cx="9099332" cy="390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38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229655" y="1281551"/>
            <a:ext cx="5400000" cy="394512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007" y="348675"/>
            <a:ext cx="10515600" cy="1325563"/>
          </a:xfrm>
        </p:spPr>
        <p:txBody>
          <a:bodyPr/>
          <a:lstStyle/>
          <a:p>
            <a:r>
              <a:rPr lang="en-US" dirty="0"/>
              <a:t>Crystal collimator</a:t>
            </a:r>
            <a:br>
              <a:rPr lang="en-US" dirty="0"/>
            </a:br>
            <a:endParaRPr lang="en-GB" dirty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482102" y="1011456"/>
            <a:ext cx="7474991" cy="526297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44" indent="-285744">
              <a:buFont typeface="Wingdings" panose="05000000000000000000" pitchFamily="2" charset="2"/>
              <a:buChar char="§"/>
            </a:pPr>
            <a:r>
              <a:rPr lang="en-US" sz="2800" dirty="0"/>
              <a:t>Installed in Feb 2023</a:t>
            </a:r>
          </a:p>
          <a:p>
            <a:pPr marL="285744" indent="-285744">
              <a:buFont typeface="Wingdings" panose="05000000000000000000" pitchFamily="2" charset="2"/>
              <a:buChar char="§"/>
            </a:pPr>
            <a:r>
              <a:rPr lang="en-US" sz="2800" dirty="0"/>
              <a:t>Baked and commissioned</a:t>
            </a:r>
          </a:p>
          <a:p>
            <a:pPr marL="285744" indent="-285744">
              <a:buFont typeface="Wingdings" panose="05000000000000000000" pitchFamily="2" charset="2"/>
              <a:buChar char="§"/>
            </a:pPr>
            <a:r>
              <a:rPr lang="en-US" sz="2800" b="1" dirty="0"/>
              <a:t>Motor lost steps during hardware commissioning</a:t>
            </a:r>
            <a:r>
              <a:rPr lang="en-US" sz="2800" dirty="0"/>
              <a:t> (failure mode)</a:t>
            </a:r>
          </a:p>
          <a:p>
            <a:pPr marL="742932" lvl="1" indent="-285744">
              <a:buFont typeface="Wingdings" panose="05000000000000000000" pitchFamily="2" charset="2"/>
              <a:buChar char="§"/>
            </a:pPr>
            <a:r>
              <a:rPr lang="en-US" sz="2800" b="1" dirty="0"/>
              <a:t>Crystal halfway in</a:t>
            </a:r>
            <a:r>
              <a:rPr lang="en-US" sz="2800" dirty="0"/>
              <a:t>, could not be moved from outside</a:t>
            </a:r>
          </a:p>
          <a:p>
            <a:pPr marL="742932" lvl="1" indent="-285744">
              <a:buFont typeface="Wingdings" panose="05000000000000000000" pitchFamily="2" charset="2"/>
              <a:buChar char="§"/>
            </a:pPr>
            <a:r>
              <a:rPr lang="en-US" sz="2800" dirty="0"/>
              <a:t>Intervention was needed and a replacement chamber was installed</a:t>
            </a:r>
          </a:p>
          <a:p>
            <a:pPr marL="1200132" lvl="2" indent="-285744">
              <a:buFont typeface="Wingdings" panose="05000000000000000000" pitchFamily="2" charset="2"/>
              <a:buChar char="§"/>
            </a:pPr>
            <a:r>
              <a:rPr lang="en-US" sz="2800" dirty="0"/>
              <a:t>Will be installed in TS1</a:t>
            </a:r>
          </a:p>
          <a:p>
            <a:pPr marL="742932" lvl="1" indent="-285744">
              <a:buFont typeface="Wingdings" panose="05000000000000000000" pitchFamily="2" charset="2"/>
              <a:buChar char="§"/>
            </a:pPr>
            <a:r>
              <a:rPr lang="en-US" sz="2800" dirty="0"/>
              <a:t>Baseline for collimation in the Ion Run</a:t>
            </a:r>
          </a:p>
          <a:p>
            <a:pPr marL="1200132" lvl="2" indent="-285744">
              <a:buFont typeface="Wingdings" panose="05000000000000000000" pitchFamily="2" charset="2"/>
              <a:buChar char="§"/>
            </a:pPr>
            <a:r>
              <a:rPr lang="en-US" sz="2800" dirty="0"/>
              <a:t>Without it we can’t reach the same nominal intensity for the ions </a:t>
            </a:r>
          </a:p>
        </p:txBody>
      </p:sp>
    </p:spTree>
    <p:extLst>
      <p:ext uri="{BB962C8B-B14F-4D97-AF65-F5344CB8AC3E}">
        <p14:creationId xmlns:p14="http://schemas.microsoft.com/office/powerpoint/2010/main" val="26273753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40</a:t>
            </a:fld>
            <a:endParaRPr/>
          </a:p>
        </p:txBody>
      </p:sp>
      <p:sp>
        <p:nvSpPr>
          <p:cNvPr id="323" name="Additional observations"/>
          <p:cNvSpPr txBox="1"/>
          <p:nvPr/>
        </p:nvSpPr>
        <p:spPr>
          <a:xfrm>
            <a:off x="862309" y="17859"/>
            <a:ext cx="10480083" cy="6697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defRPr sz="6200" b="1">
                <a:solidFill>
                  <a:srgbClr val="0433FF"/>
                </a:solidFill>
              </a:defRPr>
            </a:lvl1pPr>
          </a:lstStyle>
          <a:p>
            <a:r>
              <a:rPr sz="3100"/>
              <a:t>Additional observations</a:t>
            </a:r>
          </a:p>
        </p:txBody>
      </p:sp>
      <p:pic>
        <p:nvPicPr>
          <p:cNvPr id="324" name="Screenshot 2023-05-30 at 06.24.32.png" descr="Screenshot 2023-05-30 at 06.24.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8" y="885389"/>
            <a:ext cx="2990851" cy="43116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2057" y="4256830"/>
            <a:ext cx="2332613" cy="1582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Picture 14" descr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510" y="4253580"/>
            <a:ext cx="2332612" cy="158934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Picture 16" descr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7376" y="4235676"/>
            <a:ext cx="2342116" cy="1607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Picture 18" descr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6968" y="4225187"/>
            <a:ext cx="2352391" cy="1607251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Straight Arrow Connector 21"/>
          <p:cNvSpPr/>
          <p:nvPr/>
        </p:nvSpPr>
        <p:spPr>
          <a:xfrm>
            <a:off x="9758280" y="2638433"/>
            <a:ext cx="1" cy="1586755"/>
          </a:xfrm>
          <a:prstGeom prst="line">
            <a:avLst/>
          </a:prstGeom>
          <a:ln w="38100">
            <a:solidFill>
              <a:srgbClr val="D34817"/>
            </a:solidFill>
            <a:tailEnd type="triangle"/>
          </a:ln>
        </p:spPr>
        <p:txBody>
          <a:bodyPr lIns="22860" rIns="22860"/>
          <a:lstStyle/>
          <a:p>
            <a:pPr defTabSz="228600">
              <a:defRPr sz="1800">
                <a:latin typeface="Rockwell"/>
                <a:ea typeface="Rockwell"/>
                <a:cs typeface="Rockwell"/>
                <a:sym typeface="Rockwell"/>
              </a:defRPr>
            </a:pPr>
            <a:endParaRPr sz="900"/>
          </a:p>
        </p:txBody>
      </p:sp>
      <p:sp>
        <p:nvSpPr>
          <p:cNvPr id="330" name="Line"/>
          <p:cNvSpPr/>
          <p:nvPr/>
        </p:nvSpPr>
        <p:spPr>
          <a:xfrm flipH="1" flipV="1">
            <a:off x="9709150" y="1248918"/>
            <a:ext cx="1878308" cy="1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/>
          </a:p>
        </p:txBody>
      </p:sp>
      <p:sp>
        <p:nvSpPr>
          <p:cNvPr id="331" name="Beam 2"/>
          <p:cNvSpPr txBox="1"/>
          <p:nvPr/>
        </p:nvSpPr>
        <p:spPr>
          <a:xfrm>
            <a:off x="10362978" y="753995"/>
            <a:ext cx="423194" cy="2106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sz="900"/>
              <a:t>Beam 2</a:t>
            </a:r>
          </a:p>
        </p:txBody>
      </p:sp>
      <p:grpSp>
        <p:nvGrpSpPr>
          <p:cNvPr id="341" name="Group"/>
          <p:cNvGrpSpPr/>
          <p:nvPr/>
        </p:nvGrpSpPr>
        <p:grpSpPr>
          <a:xfrm>
            <a:off x="3097697" y="1448750"/>
            <a:ext cx="8969322" cy="2776438"/>
            <a:chOff x="0" y="0"/>
            <a:chExt cx="17938642" cy="5552875"/>
          </a:xfrm>
        </p:grpSpPr>
        <p:pic>
          <p:nvPicPr>
            <p:cNvPr id="332" name="Picture 6" descr="Pictur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370257"/>
              <a:ext cx="9092935" cy="30987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3" name="Picture 10" descr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77304" y="0"/>
              <a:ext cx="10661339" cy="38392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4" name="Straight Arrow Connector 22"/>
            <p:cNvSpPr/>
            <p:nvPr/>
          </p:nvSpPr>
          <p:spPr>
            <a:xfrm>
              <a:off x="9500077" y="2379366"/>
              <a:ext cx="1" cy="3173509"/>
            </a:xfrm>
            <a:prstGeom prst="line">
              <a:avLst/>
            </a:prstGeom>
            <a:noFill/>
            <a:ln w="38100" cap="flat">
              <a:solidFill>
                <a:srgbClr val="D34817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defTabSz="228600">
                <a:defRPr sz="1800">
                  <a:latin typeface="Rockwell"/>
                  <a:ea typeface="Rockwell"/>
                  <a:cs typeface="Rockwell"/>
                  <a:sym typeface="Rockwell"/>
                </a:defRPr>
              </a:pPr>
              <a:endParaRPr sz="900"/>
            </a:p>
          </p:txBody>
        </p:sp>
        <p:sp>
          <p:nvSpPr>
            <p:cNvPr id="335" name="Straight Arrow Connector 23"/>
            <p:cNvSpPr/>
            <p:nvPr/>
          </p:nvSpPr>
          <p:spPr>
            <a:xfrm flipH="1">
              <a:off x="6071230" y="2379366"/>
              <a:ext cx="1" cy="3173509"/>
            </a:xfrm>
            <a:prstGeom prst="line">
              <a:avLst/>
            </a:prstGeom>
            <a:noFill/>
            <a:ln w="38100" cap="flat">
              <a:solidFill>
                <a:srgbClr val="D34817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defTabSz="228600">
                <a:defRPr sz="1800">
                  <a:latin typeface="Rockwell"/>
                  <a:ea typeface="Rockwell"/>
                  <a:cs typeface="Rockwell"/>
                  <a:sym typeface="Rockwell"/>
                </a:defRPr>
              </a:pPr>
              <a:endParaRPr sz="900"/>
            </a:p>
          </p:txBody>
        </p:sp>
        <p:sp>
          <p:nvSpPr>
            <p:cNvPr id="336" name="Straight Arrow Connector 24"/>
            <p:cNvSpPr/>
            <p:nvPr/>
          </p:nvSpPr>
          <p:spPr>
            <a:xfrm flipH="1">
              <a:off x="1122797" y="2252467"/>
              <a:ext cx="1735321" cy="3300409"/>
            </a:xfrm>
            <a:prstGeom prst="line">
              <a:avLst/>
            </a:prstGeom>
            <a:noFill/>
            <a:ln w="38100" cap="flat">
              <a:solidFill>
                <a:srgbClr val="D34817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defTabSz="228600">
                <a:defRPr sz="1800">
                  <a:latin typeface="Rockwell"/>
                  <a:ea typeface="Rockwell"/>
                  <a:cs typeface="Rockwell"/>
                  <a:sym typeface="Rockwell"/>
                </a:defRPr>
              </a:pPr>
              <a:endParaRPr sz="900"/>
            </a:p>
          </p:txBody>
        </p:sp>
        <p:sp>
          <p:nvSpPr>
            <p:cNvPr id="337" name="Rectangle"/>
            <p:cNvSpPr/>
            <p:nvPr/>
          </p:nvSpPr>
          <p:spPr>
            <a:xfrm>
              <a:off x="1363888" y="327554"/>
              <a:ext cx="1270001" cy="7907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0"/>
            </a:p>
          </p:txBody>
        </p:sp>
        <p:sp>
          <p:nvSpPr>
            <p:cNvPr id="338" name="Rectangle"/>
            <p:cNvSpPr/>
            <p:nvPr/>
          </p:nvSpPr>
          <p:spPr>
            <a:xfrm>
              <a:off x="8865077" y="327554"/>
              <a:ext cx="1270001" cy="7907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0"/>
            </a:p>
          </p:txBody>
        </p:sp>
        <p:sp>
          <p:nvSpPr>
            <p:cNvPr id="339" name="Rectangle"/>
            <p:cNvSpPr/>
            <p:nvPr/>
          </p:nvSpPr>
          <p:spPr>
            <a:xfrm>
              <a:off x="1432454" y="1719486"/>
              <a:ext cx="961606" cy="55931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0"/>
            </a:p>
          </p:txBody>
        </p:sp>
        <p:sp>
          <p:nvSpPr>
            <p:cNvPr id="340" name="Rectangle"/>
            <p:cNvSpPr/>
            <p:nvPr/>
          </p:nvSpPr>
          <p:spPr>
            <a:xfrm>
              <a:off x="9019274" y="2016268"/>
              <a:ext cx="1072666" cy="66557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0"/>
            </a:p>
          </p:txBody>
        </p:sp>
      </p:grpSp>
      <p:sp>
        <p:nvSpPr>
          <p:cNvPr id="342" name="S. Danzeca"/>
          <p:cNvSpPr txBox="1"/>
          <p:nvPr/>
        </p:nvSpPr>
        <p:spPr>
          <a:xfrm>
            <a:off x="29071" y="6072257"/>
            <a:ext cx="740652" cy="256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 i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defRPr>
            </a:lvl1pPr>
          </a:lstStyle>
          <a:p>
            <a:r>
              <a:rPr sz="1200"/>
              <a:t>S. Danzeca</a:t>
            </a:r>
          </a:p>
        </p:txBody>
      </p:sp>
      <p:sp>
        <p:nvSpPr>
          <p:cNvPr id="343" name="New BLM layout also deployed by BI: 3 new BLMs per side available and configured on Tue."/>
          <p:cNvSpPr txBox="1"/>
          <p:nvPr/>
        </p:nvSpPr>
        <p:spPr>
          <a:xfrm>
            <a:off x="2848160" y="6087765"/>
            <a:ext cx="6495680" cy="764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4500" i="1"/>
            </a:lvl1pPr>
          </a:lstStyle>
          <a:p>
            <a:r>
              <a:rPr sz="2250"/>
              <a:t>New BLM layout also deployed by BI: 3 new BLMs per side available and configured on Tue.</a:t>
            </a:r>
          </a:p>
        </p:txBody>
      </p:sp>
    </p:spTree>
    <p:extLst>
      <p:ext uri="{BB962C8B-B14F-4D97-AF65-F5344CB8AC3E}">
        <p14:creationId xmlns:p14="http://schemas.microsoft.com/office/powerpoint/2010/main" val="501110673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7CA63-73DC-0427-6EE2-08ACB5C4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0" y="-5959"/>
            <a:ext cx="7470648" cy="1143000"/>
          </a:xfrm>
        </p:spPr>
        <p:txBody>
          <a:bodyPr>
            <a:normAutofit/>
          </a:bodyPr>
          <a:lstStyle/>
          <a:p>
            <a:r>
              <a:rPr lang="en-GB" dirty="0"/>
              <a:t>Module 5: RF Fingers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B2AA6D-0652-008A-A08F-2E22ECED4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19941" y="8693427"/>
            <a:ext cx="3860800" cy="45057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1219170" rtl="0" eaLnBrk="1" latinLnBrk="0" hangingPunct="1">
              <a:defRPr sz="12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Bregliozzi Giuseppe – LMC – 31</a:t>
            </a:r>
            <a:r>
              <a:rPr lang="en-GB" baseline="30000"/>
              <a:t>st</a:t>
            </a:r>
            <a:r>
              <a:rPr lang="en-GB"/>
              <a:t> May 2023</a:t>
            </a:r>
            <a:endParaRPr lang="en-GB" sz="900" dirty="0"/>
          </a:p>
        </p:txBody>
      </p:sp>
      <p:pic>
        <p:nvPicPr>
          <p:cNvPr id="5" name="Picture 4" descr="A close-up of a metal comb&#10;&#10;Description automatically generated with low confidence">
            <a:extLst>
              <a:ext uri="{FF2B5EF4-FFF2-40B4-BE49-F238E27FC236}">
                <a16:creationId xmlns:a16="http://schemas.microsoft.com/office/drawing/2014/main" id="{F637EB59-5EB2-A277-C836-278A09E48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02691" y="3105401"/>
            <a:ext cx="3325301" cy="2493976"/>
          </a:xfrm>
          <a:prstGeom prst="rect">
            <a:avLst/>
          </a:prstGeom>
        </p:spPr>
      </p:pic>
      <p:pic>
        <p:nvPicPr>
          <p:cNvPr id="6" name="Picture 5" descr="A picture containing person, hand, indoor, dish rack&#10;&#10;Description automatically generated">
            <a:extLst>
              <a:ext uri="{FF2B5EF4-FFF2-40B4-BE49-F238E27FC236}">
                <a16:creationId xmlns:a16="http://schemas.microsoft.com/office/drawing/2014/main" id="{8A0B2D6B-F18F-74BE-24E0-4389EE50F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249795" y="1638204"/>
            <a:ext cx="3240000" cy="2430000"/>
          </a:xfrm>
          <a:prstGeom prst="rect">
            <a:avLst/>
          </a:prstGeom>
        </p:spPr>
      </p:pic>
      <p:pic>
        <p:nvPicPr>
          <p:cNvPr id="7" name="Picture 6" descr="Close-up of a comb&#10;&#10;Description automatically generated with low confidence">
            <a:extLst>
              <a:ext uri="{FF2B5EF4-FFF2-40B4-BE49-F238E27FC236}">
                <a16:creationId xmlns:a16="http://schemas.microsoft.com/office/drawing/2014/main" id="{7F6493B7-98EB-7C28-C20F-A4FCD61DF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166863" y="3075441"/>
            <a:ext cx="3240000" cy="2430000"/>
          </a:xfrm>
          <a:prstGeom prst="rect">
            <a:avLst/>
          </a:prstGeom>
        </p:spPr>
      </p:pic>
      <p:pic>
        <p:nvPicPr>
          <p:cNvPr id="8" name="Picture 7" descr="A close up of a comb&#10;&#10;Description automatically generated with low confidence">
            <a:extLst>
              <a:ext uri="{FF2B5EF4-FFF2-40B4-BE49-F238E27FC236}">
                <a16:creationId xmlns:a16="http://schemas.microsoft.com/office/drawing/2014/main" id="{DEE50D93-AB40-2908-0A6A-3C3ED11B74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062" t="11078" r="33064" b="53322"/>
          <a:stretch/>
        </p:blipFill>
        <p:spPr>
          <a:xfrm rot="5400000">
            <a:off x="5374633" y="1859602"/>
            <a:ext cx="3325304" cy="207084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2A7BE90-C83B-18BA-CED9-6848C66F6852}"/>
              </a:ext>
            </a:extLst>
          </p:cNvPr>
          <p:cNvCxnSpPr>
            <a:cxnSpLocks/>
          </p:cNvCxnSpPr>
          <p:nvPr/>
        </p:nvCxnSpPr>
        <p:spPr>
          <a:xfrm flipH="1" flipV="1">
            <a:off x="7271193" y="3429000"/>
            <a:ext cx="1865187" cy="92338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9EEB95F-CA52-33E2-76D5-BE6CA1BEBE78}"/>
              </a:ext>
            </a:extLst>
          </p:cNvPr>
          <p:cNvSpPr txBox="1"/>
          <p:nvPr/>
        </p:nvSpPr>
        <p:spPr>
          <a:xfrm>
            <a:off x="8390723" y="678410"/>
            <a:ext cx="2121607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However, there is clear sign of sparking or heating on the outside of the RF fingers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14A9D0-CB5F-58E8-71E1-F0994414F2BC}"/>
              </a:ext>
            </a:extLst>
          </p:cNvPr>
          <p:cNvSpPr txBox="1"/>
          <p:nvPr/>
        </p:nvSpPr>
        <p:spPr>
          <a:xfrm>
            <a:off x="6001861" y="4622838"/>
            <a:ext cx="21216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Clear sign of the spring heating, possibly this is the source of the problem</a:t>
            </a:r>
          </a:p>
        </p:txBody>
      </p:sp>
      <p:pic>
        <p:nvPicPr>
          <p:cNvPr id="4" name="Picture 3" descr="A close up of a comb&#10;&#10;Description automatically generated with low confidence">
            <a:extLst>
              <a:ext uri="{FF2B5EF4-FFF2-40B4-BE49-F238E27FC236}">
                <a16:creationId xmlns:a16="http://schemas.microsoft.com/office/drawing/2014/main" id="{1CA1B4AD-8521-DE96-571E-330801ECC1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062" t="11078" r="33064" b="53322"/>
          <a:stretch/>
        </p:blipFill>
        <p:spPr>
          <a:xfrm rot="5400000">
            <a:off x="5374633" y="1859603"/>
            <a:ext cx="3325304" cy="20708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D4D16C-95DC-A6D6-8085-5134A812CE2E}"/>
              </a:ext>
            </a:extLst>
          </p:cNvPr>
          <p:cNvSpPr txBox="1"/>
          <p:nvPr/>
        </p:nvSpPr>
        <p:spPr>
          <a:xfrm>
            <a:off x="6001861" y="4622839"/>
            <a:ext cx="21216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Clear sign of the spring heating, possibly this is the source of the problem</a:t>
            </a:r>
          </a:p>
        </p:txBody>
      </p:sp>
    </p:spTree>
    <p:extLst>
      <p:ext uri="{BB962C8B-B14F-4D97-AF65-F5344CB8AC3E}">
        <p14:creationId xmlns:p14="http://schemas.microsoft.com/office/powerpoint/2010/main" val="14114612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7CA63-73DC-0427-6EE2-08ACB5C4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0" y="-5959"/>
            <a:ext cx="7470648" cy="1143000"/>
          </a:xfrm>
        </p:spPr>
        <p:txBody>
          <a:bodyPr>
            <a:normAutofit/>
          </a:bodyPr>
          <a:lstStyle/>
          <a:p>
            <a:r>
              <a:rPr lang="en-GB" dirty="0"/>
              <a:t>Module 5: Spring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B2AA6D-0652-008A-A08F-2E22ECED4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19941" y="8693427"/>
            <a:ext cx="3860800" cy="45057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1219170" rtl="0" eaLnBrk="1" latinLnBrk="0" hangingPunct="1">
              <a:defRPr sz="12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Bregliozzi Giuseppe – LMC – 31</a:t>
            </a:r>
            <a:r>
              <a:rPr lang="en-GB" baseline="30000"/>
              <a:t>st</a:t>
            </a:r>
            <a:r>
              <a:rPr lang="en-GB"/>
              <a:t> May 2023</a:t>
            </a:r>
            <a:endParaRPr lang="en-GB" sz="900" dirty="0"/>
          </a:p>
        </p:txBody>
      </p:sp>
      <p:pic>
        <p:nvPicPr>
          <p:cNvPr id="10" name="Picture 9" descr="A picture containing metalware, screw, indoor, red&#10;&#10;Description automatically generated">
            <a:extLst>
              <a:ext uri="{FF2B5EF4-FFF2-40B4-BE49-F238E27FC236}">
                <a16:creationId xmlns:a16="http://schemas.microsoft.com/office/drawing/2014/main" id="{FB799312-082A-B22B-BA75-4B8CCC33A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1757" y="1607634"/>
            <a:ext cx="2056244" cy="1542183"/>
          </a:xfrm>
          <a:prstGeom prst="rect">
            <a:avLst/>
          </a:prstGeom>
        </p:spPr>
      </p:pic>
      <p:pic>
        <p:nvPicPr>
          <p:cNvPr id="11" name="Picture 10" descr="A metal tube on a red surface&#10;&#10;Description automatically generated with low confidence">
            <a:extLst>
              <a:ext uri="{FF2B5EF4-FFF2-40B4-BE49-F238E27FC236}">
                <a16:creationId xmlns:a16="http://schemas.microsoft.com/office/drawing/2014/main" id="{ED1E633C-C476-7BD4-9D9E-EAA675392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756" y="754523"/>
            <a:ext cx="2340000" cy="1755000"/>
          </a:xfrm>
          <a:prstGeom prst="rect">
            <a:avLst/>
          </a:prstGeom>
        </p:spPr>
      </p:pic>
      <p:pic>
        <p:nvPicPr>
          <p:cNvPr id="14" name="Picture 13" descr="A picture containing foil, aluminium foil, indoor, silver&#10;&#10;Description automatically generated">
            <a:extLst>
              <a:ext uri="{FF2B5EF4-FFF2-40B4-BE49-F238E27FC236}">
                <a16:creationId xmlns:a16="http://schemas.microsoft.com/office/drawing/2014/main" id="{CC1B99F8-EA63-6ED9-D7A8-8635154A5B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833" t="34444" r="32595" b="21159"/>
          <a:stretch/>
        </p:blipFill>
        <p:spPr>
          <a:xfrm>
            <a:off x="1921566" y="986677"/>
            <a:ext cx="4287084" cy="499596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0A2141-1A3A-E56B-4B1F-F40F559679F9}"/>
              </a:ext>
            </a:extLst>
          </p:cNvPr>
          <p:cNvSpPr txBox="1"/>
          <p:nvPr/>
        </p:nvSpPr>
        <p:spPr>
          <a:xfrm>
            <a:off x="6813829" y="5186389"/>
            <a:ext cx="250818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/>
              <a:t>Sign of melting and evaporation</a:t>
            </a:r>
          </a:p>
        </p:txBody>
      </p:sp>
      <p:pic>
        <p:nvPicPr>
          <p:cNvPr id="19" name="Picture 18" descr="A close up of a metal spring&#10;&#10;Description automatically generated with low confidence">
            <a:extLst>
              <a:ext uri="{FF2B5EF4-FFF2-40B4-BE49-F238E27FC236}">
                <a16:creationId xmlns:a16="http://schemas.microsoft.com/office/drawing/2014/main" id="{D870D729-02C3-86EF-9D5E-16EB146AE0A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3959" y="2447907"/>
            <a:ext cx="2223947" cy="242436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5E23243-C099-FF4C-64D6-EA816DD8D93F}"/>
              </a:ext>
            </a:extLst>
          </p:cNvPr>
          <p:cNvSpPr txBox="1"/>
          <p:nvPr/>
        </p:nvSpPr>
        <p:spPr>
          <a:xfrm>
            <a:off x="7922458" y="569470"/>
            <a:ext cx="205028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 dirty="0"/>
              <a:t>Completely plasticized spring (T &gt; </a:t>
            </a:r>
            <a:r>
              <a:rPr lang="en-GB" sz="1400" dirty="0" err="1"/>
              <a:t>500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GB" sz="1400" dirty="0" err="1"/>
              <a:t>C</a:t>
            </a:r>
            <a:r>
              <a:rPr lang="en-GB" sz="1400" dirty="0"/>
              <a:t>)</a:t>
            </a:r>
          </a:p>
        </p:txBody>
      </p:sp>
      <p:pic>
        <p:nvPicPr>
          <p:cNvPr id="23" name="Picture 22" descr="A picture containing red&#10;&#10;Description automatically generated">
            <a:extLst>
              <a:ext uri="{FF2B5EF4-FFF2-40B4-BE49-F238E27FC236}">
                <a16:creationId xmlns:a16="http://schemas.microsoft.com/office/drawing/2014/main" id="{4056A2A7-3F80-AA13-63B3-1946BEE998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07892" y="3979036"/>
            <a:ext cx="3138605" cy="96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5739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0F1FC-C6D2-9C43-6143-E87275D81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Collisions at injection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2C1C2-2A3D-C138-640A-F8BD735BF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4" y="1201511"/>
            <a:ext cx="7350219" cy="1382580"/>
          </a:xfrm>
        </p:spPr>
        <p:txBody>
          <a:bodyPr>
            <a:normAutofit fontScale="92500"/>
          </a:bodyPr>
          <a:lstStyle/>
          <a:p>
            <a:pPr marL="36512" indent="0">
              <a:buNone/>
            </a:pPr>
            <a:r>
              <a:rPr lang="en-US" dirty="0"/>
              <a:t>Four fills of stable beams were delivered at injection with nominal crossing scheme (+ 1 fill of setting up).</a:t>
            </a:r>
          </a:p>
          <a:p>
            <a:pPr lvl="1"/>
            <a:r>
              <a:rPr lang="en-US" sz="1800" dirty="0"/>
              <a:t>First fill with 3 bunches, other fills with 12 bunches per beam.</a:t>
            </a:r>
            <a:endParaRPr lang="en-GB" sz="18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9639BDE-4460-A66A-1745-90895C5519EE}"/>
              </a:ext>
            </a:extLst>
          </p:cNvPr>
          <p:cNvGrpSpPr/>
          <p:nvPr/>
        </p:nvGrpSpPr>
        <p:grpSpPr>
          <a:xfrm>
            <a:off x="8285086" y="164577"/>
            <a:ext cx="3745105" cy="2621329"/>
            <a:chOff x="7611890" y="573024"/>
            <a:chExt cx="3745105" cy="262132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C6A54A6-F0DA-655B-5C4B-4CE59426098E}"/>
                </a:ext>
              </a:extLst>
            </p:cNvPr>
            <p:cNvGrpSpPr/>
            <p:nvPr/>
          </p:nvGrpSpPr>
          <p:grpSpPr>
            <a:xfrm>
              <a:off x="7611890" y="573024"/>
              <a:ext cx="3745105" cy="2621329"/>
              <a:chOff x="7611890" y="573024"/>
              <a:chExt cx="3745105" cy="262132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608D19F-34DC-E397-1C95-5C1811A92E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11890" y="573024"/>
                <a:ext cx="906259" cy="262132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8E8EA73-F338-B86A-DF65-CCAB10BC16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18149" y="792481"/>
                <a:ext cx="2838846" cy="2401872"/>
              </a:xfrm>
              <a:prstGeom prst="rect">
                <a:avLst/>
              </a:prstGeom>
            </p:spPr>
          </p:pic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D28B45A-571C-2C49-7CC4-BCAD9EEDE511}"/>
                  </a:ext>
                </a:extLst>
              </p:cNvPr>
              <p:cNvCxnSpPr/>
              <p:nvPr/>
            </p:nvCxnSpPr>
            <p:spPr>
              <a:xfrm>
                <a:off x="7611890" y="3194353"/>
                <a:ext cx="3724795" cy="0"/>
              </a:xfrm>
              <a:prstGeom prst="line">
                <a:avLst/>
              </a:prstGeom>
              <a:ln w="38100"/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A15F649-643C-B1F0-E124-D19078640DDF}"/>
                </a:ext>
              </a:extLst>
            </p:cNvPr>
            <p:cNvSpPr/>
            <p:nvPr/>
          </p:nvSpPr>
          <p:spPr>
            <a:xfrm>
              <a:off x="9925380" y="1871544"/>
              <a:ext cx="730428" cy="298680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74E46D40-1A8F-5D0F-95EF-6E0B1DED800A}"/>
                </a:ext>
              </a:extLst>
            </p:cNvPr>
            <p:cNvSpPr/>
            <p:nvPr/>
          </p:nvSpPr>
          <p:spPr>
            <a:xfrm>
              <a:off x="10187571" y="1886130"/>
              <a:ext cx="230430" cy="230430"/>
            </a:xfrm>
            <a:prstGeom prst="star5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B7AAB96C-3457-D224-20F3-06B6E742E24D}"/>
              </a:ext>
            </a:extLst>
          </p:cNvPr>
          <p:cNvSpPr/>
          <p:nvPr/>
        </p:nvSpPr>
        <p:spPr>
          <a:xfrm>
            <a:off x="9347320" y="2458083"/>
            <a:ext cx="365093" cy="32782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3E2EBB71-541B-273F-6B58-FDC3383CD5C0}"/>
              </a:ext>
            </a:extLst>
          </p:cNvPr>
          <p:cNvSpPr/>
          <p:nvPr/>
        </p:nvSpPr>
        <p:spPr>
          <a:xfrm>
            <a:off x="9347320" y="1946018"/>
            <a:ext cx="365093" cy="32782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D8FF082B-D26D-6D3B-0F5F-03E7B1988C85}"/>
              </a:ext>
            </a:extLst>
          </p:cNvPr>
          <p:cNvSpPr/>
          <p:nvPr/>
        </p:nvSpPr>
        <p:spPr>
          <a:xfrm>
            <a:off x="9362572" y="1689986"/>
            <a:ext cx="365093" cy="32782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7A25B0B8-BF7E-9730-0C14-04CB24EAC325}"/>
              </a:ext>
            </a:extLst>
          </p:cNvPr>
          <p:cNvSpPr/>
          <p:nvPr/>
        </p:nvSpPr>
        <p:spPr>
          <a:xfrm>
            <a:off x="10063128" y="1544201"/>
            <a:ext cx="365093" cy="32782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FA7715F-A605-3BFD-DBCE-FE9968AA0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676" y="2441699"/>
            <a:ext cx="4488249" cy="33944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41023D6-BB78-4397-E9F5-8134DD1BB6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2747" y="3552785"/>
            <a:ext cx="3410380" cy="201645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5F8FF3A-00C8-2E93-20F2-DBB0E0571864}"/>
              </a:ext>
            </a:extLst>
          </p:cNvPr>
          <p:cNvSpPr/>
          <p:nvPr/>
        </p:nvSpPr>
        <p:spPr>
          <a:xfrm>
            <a:off x="8442079" y="2520343"/>
            <a:ext cx="730428" cy="298680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D50E6F-197E-6D1C-AC76-AECD7FF5FD59}"/>
              </a:ext>
            </a:extLst>
          </p:cNvPr>
          <p:cNvSpPr/>
          <p:nvPr/>
        </p:nvSpPr>
        <p:spPr>
          <a:xfrm>
            <a:off x="9191345" y="946616"/>
            <a:ext cx="730428" cy="467656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8DEE5AF0-DF21-09C6-BBFC-F24F128B6E80}"/>
              </a:ext>
            </a:extLst>
          </p:cNvPr>
          <p:cNvSpPr/>
          <p:nvPr/>
        </p:nvSpPr>
        <p:spPr>
          <a:xfrm>
            <a:off x="9356854" y="1428986"/>
            <a:ext cx="365093" cy="32782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42888211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C24D4-67E7-1097-F5C3-0A48A9D22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Losses going in collisions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FA0E01-7AF2-320F-505A-853E56ABE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5" y="1009485"/>
            <a:ext cx="4700355" cy="29683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1AFA8D-B47F-6033-B55A-6718C85FE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099" y="1089515"/>
            <a:ext cx="4700355" cy="28961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6327C9-3D60-02B5-A681-3FAE34A35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20" y="3941189"/>
            <a:ext cx="4700355" cy="293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3CF435-1C8E-70E6-F44F-009C86CC25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0280" y="3908352"/>
            <a:ext cx="4775662" cy="29683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904A06F-7FF2-28AC-1B0B-BA7CF34FD24C}"/>
              </a:ext>
            </a:extLst>
          </p:cNvPr>
          <p:cNvSpPr txBox="1"/>
          <p:nvPr/>
        </p:nvSpPr>
        <p:spPr>
          <a:xfrm>
            <a:off x="4577027" y="861794"/>
            <a:ext cx="77457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3600" b="1" dirty="0">
                <a:latin typeface="+mn-lt"/>
              </a:rPr>
              <a:t>B1</a:t>
            </a:r>
            <a:endParaRPr lang="en-GB" sz="3600" b="1" dirty="0" err="1">
              <a:latin typeface="+mn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43AACB-3313-F5D2-80E6-BF45C8618B01}"/>
              </a:ext>
            </a:extLst>
          </p:cNvPr>
          <p:cNvSpPr txBox="1"/>
          <p:nvPr/>
        </p:nvSpPr>
        <p:spPr>
          <a:xfrm>
            <a:off x="4638207" y="3896299"/>
            <a:ext cx="77457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3600" b="1" dirty="0">
                <a:solidFill>
                  <a:srgbClr val="FF0000"/>
                </a:solidFill>
                <a:latin typeface="+mn-lt"/>
              </a:rPr>
              <a:t>B2</a:t>
            </a:r>
            <a:endParaRPr lang="en-GB" sz="3600" b="1" dirty="0" err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9EAA4B-2BC6-031E-72D6-B5086786FB6F}"/>
              </a:ext>
            </a:extLst>
          </p:cNvPr>
          <p:cNvSpPr txBox="1"/>
          <p:nvPr/>
        </p:nvSpPr>
        <p:spPr>
          <a:xfrm>
            <a:off x="9843783" y="1431940"/>
            <a:ext cx="2348217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+mn-lt"/>
              </a:rPr>
              <a:t>8b4e almost unaffected</a:t>
            </a:r>
          </a:p>
          <a:p>
            <a:pPr algn="l"/>
            <a:endParaRPr lang="en-US" sz="1600" dirty="0">
              <a:latin typeface="+mn-lt"/>
            </a:endParaRPr>
          </a:p>
          <a:p>
            <a:pPr algn="l"/>
            <a:r>
              <a:rPr lang="en-US" sz="1600" dirty="0">
                <a:latin typeface="+mn-lt"/>
              </a:rPr>
              <a:t>Center of 36b batch most affected</a:t>
            </a:r>
          </a:p>
          <a:p>
            <a:pPr algn="l"/>
            <a:endParaRPr lang="en-US" sz="1600" dirty="0">
              <a:latin typeface="+mn-lt"/>
            </a:endParaRPr>
          </a:p>
          <a:p>
            <a:pPr algn="l"/>
            <a:r>
              <a:rPr lang="en-US" sz="1600" dirty="0">
                <a:latin typeface="+mn-lt"/>
              </a:rPr>
              <a:t>Losses last few seconds</a:t>
            </a:r>
          </a:p>
          <a:p>
            <a:pPr algn="l"/>
            <a:endParaRPr lang="en-US" sz="1600" dirty="0">
              <a:latin typeface="+mn-lt"/>
            </a:endParaRPr>
          </a:p>
          <a:p>
            <a:pPr algn="l"/>
            <a:r>
              <a:rPr lang="en-US" sz="1600" dirty="0">
                <a:latin typeface="+mn-lt"/>
              </a:rPr>
              <a:t>Dump on long RS (80s)</a:t>
            </a:r>
          </a:p>
          <a:p>
            <a:pPr algn="l"/>
            <a:endParaRPr lang="en-US" sz="1600" dirty="0">
              <a:latin typeface="+mn-lt"/>
            </a:endParaRPr>
          </a:p>
          <a:p>
            <a:pPr algn="l"/>
            <a:r>
              <a:rPr lang="en-US" sz="1600" dirty="0">
                <a:latin typeface="+mn-lt"/>
              </a:rPr>
              <a:t>Much more pronounced on B1</a:t>
            </a:r>
            <a:endParaRPr lang="en-GB" sz="1600" dirty="0" err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00401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E328C-5C7D-FC1F-954D-24C31924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932E581-B77A-CB41-951F-36D975A25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Preparation for beam commissioning – Matteo Solfaroli</a:t>
            </a:r>
            <a:endParaRPr 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4F069827-82E2-514D-A994-C8DD16F87BC7}"/>
              </a:ext>
            </a:extLst>
          </p:cNvPr>
          <p:cNvSpPr txBox="1">
            <a:spLocks/>
          </p:cNvSpPr>
          <p:nvPr/>
        </p:nvSpPr>
        <p:spPr>
          <a:xfrm>
            <a:off x="8097398" y="6373260"/>
            <a:ext cx="2816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LHCC open session - 8</a:t>
            </a:r>
            <a:r>
              <a:rPr lang="en-GB" baseline="30000"/>
              <a:t>th</a:t>
            </a:r>
            <a:r>
              <a:rPr lang="en-GB"/>
              <a:t> March 2023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8A75C3-52C4-0740-BA18-9B8A921CF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15" y="600787"/>
            <a:ext cx="9825668" cy="5557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20A0D0-C557-1640-956F-8AF2B118F987}"/>
              </a:ext>
            </a:extLst>
          </p:cNvPr>
          <p:cNvSpPr txBox="1"/>
          <p:nvPr/>
        </p:nvSpPr>
        <p:spPr>
          <a:xfrm>
            <a:off x="9347678" y="47037"/>
            <a:ext cx="2762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</a:rPr>
              <a:t>LPC on 27</a:t>
            </a:r>
            <a:r>
              <a:rPr lang="en-US" sz="1600" b="1" i="1" baseline="30000" dirty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</a:rPr>
              <a:t> February 2023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2873136-B32E-CD4C-9B29-2AD2BE287E8B}"/>
              </a:ext>
            </a:extLst>
          </p:cNvPr>
          <p:cNvSpPr/>
          <p:nvPr/>
        </p:nvSpPr>
        <p:spPr>
          <a:xfrm>
            <a:off x="9470961" y="3492348"/>
            <a:ext cx="1742501" cy="374573"/>
          </a:xfrm>
          <a:prstGeom prst="roundRect">
            <a:avLst/>
          </a:prstGeom>
          <a:solidFill>
            <a:srgbClr val="008E40"/>
          </a:solidFill>
          <a:ln>
            <a:solidFill>
              <a:schemeClr val="accent1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CONFIRMED</a:t>
            </a:r>
          </a:p>
        </p:txBody>
      </p:sp>
    </p:spTree>
    <p:extLst>
      <p:ext uri="{BB962C8B-B14F-4D97-AF65-F5344CB8AC3E}">
        <p14:creationId xmlns:p14="http://schemas.microsoft.com/office/powerpoint/2010/main" val="7168851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 on TCPCH.A4L7.B1</a:t>
            </a:r>
            <a:br>
              <a:rPr lang="en-US" dirty="0"/>
            </a:br>
            <a:r>
              <a:rPr lang="en-US" sz="2800" dirty="0"/>
              <a:t>(</a:t>
            </a:r>
            <a:r>
              <a:rPr lang="en-US" sz="2400" dirty="0"/>
              <a:t>HCTCPC_002-CR000004)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16915" y="1478924"/>
            <a:ext cx="11205368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44" indent="-285744">
              <a:buFont typeface="Wingdings" panose="05000000000000000000" pitchFamily="2" charset="2"/>
              <a:buChar char="§"/>
            </a:pPr>
            <a:r>
              <a:rPr lang="en-US" sz="2800" dirty="0"/>
              <a:t>Situation today:</a:t>
            </a:r>
          </a:p>
          <a:p>
            <a:pPr marL="742932" lvl="1" indent="-285744">
              <a:buFont typeface="Wingdings" panose="05000000000000000000" pitchFamily="2" charset="2"/>
              <a:buChar char="§"/>
            </a:pPr>
            <a:r>
              <a:rPr lang="en-US" sz="2800" dirty="0"/>
              <a:t>Motor, </a:t>
            </a:r>
            <a:r>
              <a:rPr lang="en-US" sz="2800" dirty="0">
                <a:ea typeface="+mn-lt"/>
                <a:cs typeface="+mn-lt"/>
              </a:rPr>
              <a:t>interferometry system, </a:t>
            </a:r>
            <a:r>
              <a:rPr lang="en-US" sz="2800" dirty="0"/>
              <a:t>LVDT, switches and external linear motion functioning ok</a:t>
            </a:r>
          </a:p>
          <a:p>
            <a:pPr marL="742932" lvl="1" indent="-285744">
              <a:buFont typeface="Wingdings" panose="05000000000000000000" pitchFamily="2" charset="2"/>
              <a:buChar char="§"/>
            </a:pPr>
            <a:r>
              <a:rPr lang="en-US" sz="2800" dirty="0"/>
              <a:t>Replacement chamber in OUT position</a:t>
            </a:r>
          </a:p>
          <a:p>
            <a:pPr marL="742932" lvl="1" indent="-285744">
              <a:buFont typeface="Wingdings" panose="05000000000000000000" pitchFamily="2" charset="2"/>
              <a:buChar char="§"/>
            </a:pPr>
            <a:r>
              <a:rPr lang="en-US" sz="2800" b="1" dirty="0"/>
              <a:t>Internal linear stage is blocked at an intermediate position</a:t>
            </a:r>
            <a:r>
              <a:rPr lang="en-US" sz="2800" dirty="0"/>
              <a:t> (32 mm, hard point)</a:t>
            </a:r>
          </a:p>
          <a:p>
            <a:pPr marL="742932" lvl="1" indent="-285744">
              <a:buFont typeface="Wingdings" panose="05000000000000000000" pitchFamily="2" charset="2"/>
              <a:buChar char="§"/>
            </a:pPr>
            <a:r>
              <a:rPr lang="en-US" sz="2800" b="1" dirty="0"/>
              <a:t>Rotational stage still operating</a:t>
            </a:r>
          </a:p>
          <a:p>
            <a:pPr marL="742932" lvl="1" indent="-285744">
              <a:buFont typeface="Wingdings" panose="05000000000000000000" pitchFamily="2" charset="2"/>
              <a:buChar char="§"/>
            </a:pPr>
            <a:r>
              <a:rPr lang="en-US" sz="2800" dirty="0"/>
              <a:t>Linear movement interrupted (link between external and internal stages appears to be lost)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22/04/2023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O. Aberle (SY-STI-TCD) - TCPCH.A4L7.B1</a:t>
            </a:r>
          </a:p>
        </p:txBody>
      </p:sp>
    </p:spTree>
    <p:extLst>
      <p:ext uri="{BB962C8B-B14F-4D97-AF65-F5344CB8AC3E}">
        <p14:creationId xmlns:p14="http://schemas.microsoft.com/office/powerpoint/2010/main" val="397251704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C2B82-0DA9-5567-5CCA-0389A882E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Recovery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6495F-E96F-9F6C-6C8B-86D1AF00E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211385"/>
            <a:ext cx="5562600" cy="4965579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Monday morning: </a:t>
            </a:r>
            <a:r>
              <a:rPr lang="en-US" dirty="0" err="1">
                <a:sym typeface="Wingdings" panose="05000000000000000000" pitchFamily="2" charset="2"/>
              </a:rPr>
              <a:t>Cryo</a:t>
            </a:r>
            <a:r>
              <a:rPr lang="en-US" dirty="0">
                <a:sym typeface="Wingdings" panose="05000000000000000000" pitchFamily="2" charset="2"/>
              </a:rPr>
              <a:t> conditions re-established for RF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Conditioning procedure launched to check cavity performance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Conditioning @ injection (20k) and flat-top (60k) coupler settings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Single and double RF frequency modulations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No significant degradation was observed, and the full conditioning cycle was completed in 24h</a:t>
            </a:r>
          </a:p>
          <a:p>
            <a:r>
              <a:rPr lang="en-US" dirty="0">
                <a:sym typeface="Wingdings" panose="05000000000000000000" pitchFamily="2" charset="2"/>
              </a:rPr>
              <a:t>Tue 09:00: RF ready for beam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FCF375-D162-2389-7DF8-21155481A27E}"/>
              </a:ext>
            </a:extLst>
          </p:cNvPr>
          <p:cNvSpPr txBox="1"/>
          <p:nvPr/>
        </p:nvSpPr>
        <p:spPr>
          <a:xfrm>
            <a:off x="7249040" y="1488396"/>
            <a:ext cx="2857917" cy="34051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Injection, single FM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269B7D-466B-C83F-B27B-5BFA2786BAE3}"/>
              </a:ext>
            </a:extLst>
          </p:cNvPr>
          <p:cNvSpPr txBox="1"/>
          <p:nvPr/>
        </p:nvSpPr>
        <p:spPr>
          <a:xfrm>
            <a:off x="7249039" y="2097440"/>
            <a:ext cx="2857916" cy="34051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Injection, second FM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E9FE59-BB13-864D-098A-632997C8855D}"/>
              </a:ext>
            </a:extLst>
          </p:cNvPr>
          <p:cNvSpPr txBox="1"/>
          <p:nvPr/>
        </p:nvSpPr>
        <p:spPr>
          <a:xfrm>
            <a:off x="7249038" y="3306282"/>
            <a:ext cx="2857916" cy="34051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Flat top, </a:t>
            </a:r>
            <a:r>
              <a:rPr lang="en-US" sz="1400" dirty="0"/>
              <a:t>single FM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C99EB3-550B-5F7C-C88B-5C24C3B15AC2}"/>
              </a:ext>
            </a:extLst>
          </p:cNvPr>
          <p:cNvSpPr txBox="1"/>
          <p:nvPr/>
        </p:nvSpPr>
        <p:spPr>
          <a:xfrm>
            <a:off x="7249038" y="3917613"/>
            <a:ext cx="2857916" cy="34051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Flat top, </a:t>
            </a:r>
            <a:r>
              <a:rPr lang="en-US" sz="1400" dirty="0"/>
              <a:t>second FM</a:t>
            </a:r>
            <a:endParaRPr lang="en-GB" sz="1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D4EEEFA-35B8-63F9-4749-4215FBD28473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 flipH="1">
            <a:off x="8677997" y="1828915"/>
            <a:ext cx="2" cy="2685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A4E4946-A4A3-B853-7BCD-87561C629FC3}"/>
              </a:ext>
            </a:extLst>
          </p:cNvPr>
          <p:cNvCxnSpPr>
            <a:cxnSpLocks/>
            <a:stCxn id="19" idx="2"/>
            <a:endCxn id="6" idx="0"/>
          </p:cNvCxnSpPr>
          <p:nvPr/>
        </p:nvCxnSpPr>
        <p:spPr>
          <a:xfrm flipH="1">
            <a:off x="8677996" y="3035471"/>
            <a:ext cx="1" cy="27081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2418BD4-35D1-5978-41BA-7A65833AA41D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>
            <a:off x="8677996" y="3646801"/>
            <a:ext cx="0" cy="2708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35ADA42-8FCA-327D-7ACC-ADD50CC1A13F}"/>
              </a:ext>
            </a:extLst>
          </p:cNvPr>
          <p:cNvSpPr txBox="1"/>
          <p:nvPr/>
        </p:nvSpPr>
        <p:spPr>
          <a:xfrm>
            <a:off x="10880867" y="2081545"/>
            <a:ext cx="1143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Q</a:t>
            </a:r>
            <a:r>
              <a:rPr lang="en-GB" sz="1400" baseline="-25000" dirty="0" err="1"/>
              <a:t>ext</a:t>
            </a:r>
            <a:r>
              <a:rPr lang="en-GB" sz="1400" dirty="0"/>
              <a:t> = 20000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A8B632-B8D1-2F8F-29F0-C1DCF811FC9A}"/>
              </a:ext>
            </a:extLst>
          </p:cNvPr>
          <p:cNvSpPr txBox="1"/>
          <p:nvPr/>
        </p:nvSpPr>
        <p:spPr>
          <a:xfrm>
            <a:off x="7249038" y="5128040"/>
            <a:ext cx="2857916" cy="34051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Flat top, </a:t>
            </a:r>
            <a:r>
              <a:rPr lang="en-US" sz="1400" dirty="0"/>
              <a:t>1.75 MV CW for 14 </a:t>
            </a:r>
            <a:r>
              <a:rPr lang="en-US" sz="1400" dirty="0" err="1"/>
              <a:t>hrs</a:t>
            </a:r>
            <a:endParaRPr lang="en-GB" sz="14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D96703-B1B5-0960-0211-4D9AD6423636}"/>
              </a:ext>
            </a:extLst>
          </p:cNvPr>
          <p:cNvCxnSpPr>
            <a:cxnSpLocks/>
            <a:stCxn id="14" idx="2"/>
            <a:endCxn id="12" idx="0"/>
          </p:cNvCxnSpPr>
          <p:nvPr/>
        </p:nvCxnSpPr>
        <p:spPr>
          <a:xfrm flipH="1">
            <a:off x="8677996" y="4872796"/>
            <a:ext cx="1" cy="2552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AF75247-2645-B5FB-EC23-B7647E6B1800}"/>
              </a:ext>
            </a:extLst>
          </p:cNvPr>
          <p:cNvSpPr txBox="1"/>
          <p:nvPr/>
        </p:nvSpPr>
        <p:spPr>
          <a:xfrm>
            <a:off x="7249039" y="4532277"/>
            <a:ext cx="2857916" cy="34051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Flat top, cavity </a:t>
            </a:r>
            <a:r>
              <a:rPr lang="en-GB" sz="1400" dirty="0">
                <a:sym typeface="Wingdings" panose="05000000000000000000" pitchFamily="2" charset="2"/>
              </a:rPr>
              <a:t>up to </a:t>
            </a:r>
            <a:r>
              <a:rPr lang="en-US" sz="1400" dirty="0"/>
              <a:t>2.2 MV CW</a:t>
            </a:r>
            <a:endParaRPr lang="en-GB" sz="1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19D861-E4F3-25B4-F577-E3E52332D9B7}"/>
              </a:ext>
            </a:extLst>
          </p:cNvPr>
          <p:cNvCxnSpPr>
            <a:cxnSpLocks/>
            <a:stCxn id="7" idx="2"/>
            <a:endCxn id="14" idx="0"/>
          </p:cNvCxnSpPr>
          <p:nvPr/>
        </p:nvCxnSpPr>
        <p:spPr>
          <a:xfrm>
            <a:off x="8677996" y="4258132"/>
            <a:ext cx="1" cy="2741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Brace 15">
            <a:extLst>
              <a:ext uri="{FF2B5EF4-FFF2-40B4-BE49-F238E27FC236}">
                <a16:creationId xmlns:a16="http://schemas.microsoft.com/office/drawing/2014/main" id="{06C44F6C-E45A-AC5B-7794-784B4215582D}"/>
              </a:ext>
            </a:extLst>
          </p:cNvPr>
          <p:cNvSpPr/>
          <p:nvPr/>
        </p:nvSpPr>
        <p:spPr>
          <a:xfrm>
            <a:off x="10647459" y="1417249"/>
            <a:ext cx="243244" cy="1707419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7F374504-6145-B69A-09E3-C0DB8C7AF099}"/>
              </a:ext>
            </a:extLst>
          </p:cNvPr>
          <p:cNvSpPr/>
          <p:nvPr/>
        </p:nvSpPr>
        <p:spPr>
          <a:xfrm>
            <a:off x="10666992" y="3197887"/>
            <a:ext cx="213875" cy="2378668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1FD781-3D03-BD0B-9418-57E721EEBAB8}"/>
              </a:ext>
            </a:extLst>
          </p:cNvPr>
          <p:cNvSpPr txBox="1"/>
          <p:nvPr/>
        </p:nvSpPr>
        <p:spPr>
          <a:xfrm>
            <a:off x="10880867" y="4188651"/>
            <a:ext cx="1143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Q</a:t>
            </a:r>
            <a:r>
              <a:rPr lang="en-GB" sz="1400" baseline="-25000" dirty="0" err="1"/>
              <a:t>ext</a:t>
            </a:r>
            <a:r>
              <a:rPr lang="en-GB" sz="1400" dirty="0"/>
              <a:t> = 60000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5D6C3B-B0DF-8C6B-E893-8595B8D5F6EF}"/>
              </a:ext>
            </a:extLst>
          </p:cNvPr>
          <p:cNvSpPr txBox="1"/>
          <p:nvPr/>
        </p:nvSpPr>
        <p:spPr>
          <a:xfrm>
            <a:off x="7249039" y="2694952"/>
            <a:ext cx="2857916" cy="34051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Injection, CW max power for 10 hrs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6D508A-E6F1-AC7D-C7E9-C962E2178D06}"/>
              </a:ext>
            </a:extLst>
          </p:cNvPr>
          <p:cNvCxnSpPr>
            <a:cxnSpLocks/>
            <a:stCxn id="5" idx="2"/>
            <a:endCxn id="19" idx="0"/>
          </p:cNvCxnSpPr>
          <p:nvPr/>
        </p:nvCxnSpPr>
        <p:spPr>
          <a:xfrm>
            <a:off x="8677997" y="2437959"/>
            <a:ext cx="0" cy="256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E3C96EB-4D65-0F99-22D2-12AD298BB8EC}"/>
              </a:ext>
            </a:extLst>
          </p:cNvPr>
          <p:cNvSpPr txBox="1"/>
          <p:nvPr/>
        </p:nvSpPr>
        <p:spPr>
          <a:xfrm>
            <a:off x="10140251" y="1488396"/>
            <a:ext cx="396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3B12FB-8CC0-7D89-A613-CD161B9E525A}"/>
              </a:ext>
            </a:extLst>
          </p:cNvPr>
          <p:cNvSpPr txBox="1"/>
          <p:nvPr/>
        </p:nvSpPr>
        <p:spPr>
          <a:xfrm>
            <a:off x="10140249" y="2091476"/>
            <a:ext cx="396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B168A8-2CD6-E52E-1B8A-F18A72431C14}"/>
              </a:ext>
            </a:extLst>
          </p:cNvPr>
          <p:cNvSpPr txBox="1"/>
          <p:nvPr/>
        </p:nvSpPr>
        <p:spPr>
          <a:xfrm>
            <a:off x="10142104" y="2700229"/>
            <a:ext cx="396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8D4CA0-E3CE-58AE-BF5F-127223F7D010}"/>
              </a:ext>
            </a:extLst>
          </p:cNvPr>
          <p:cNvSpPr txBox="1"/>
          <p:nvPr/>
        </p:nvSpPr>
        <p:spPr>
          <a:xfrm>
            <a:off x="7721868" y="5685948"/>
            <a:ext cx="1912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Conditioning procedure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57888C-27B4-9882-4D86-E5CFCA421FD6}"/>
              </a:ext>
            </a:extLst>
          </p:cNvPr>
          <p:cNvSpPr txBox="1"/>
          <p:nvPr/>
        </p:nvSpPr>
        <p:spPr>
          <a:xfrm>
            <a:off x="10140249" y="3277469"/>
            <a:ext cx="396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GB" sz="1400" dirty="0">
                <a:sym typeface="Wingdings" panose="05000000000000000000" pitchFamily="2" charset="2"/>
              </a:rPr>
              <a:t>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8C0526-B8DB-0B4C-14A3-A585F37F9F87}"/>
              </a:ext>
            </a:extLst>
          </p:cNvPr>
          <p:cNvSpPr txBox="1"/>
          <p:nvPr/>
        </p:nvSpPr>
        <p:spPr>
          <a:xfrm>
            <a:off x="10140249" y="4530045"/>
            <a:ext cx="396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644385-6951-1AC3-E8CD-5108C28E4B76}"/>
              </a:ext>
            </a:extLst>
          </p:cNvPr>
          <p:cNvSpPr txBox="1"/>
          <p:nvPr/>
        </p:nvSpPr>
        <p:spPr>
          <a:xfrm>
            <a:off x="10140249" y="5113634"/>
            <a:ext cx="396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16AA83-BF2D-F586-A4BC-05591A92B383}"/>
              </a:ext>
            </a:extLst>
          </p:cNvPr>
          <p:cNvSpPr txBox="1"/>
          <p:nvPr/>
        </p:nvSpPr>
        <p:spPr>
          <a:xfrm>
            <a:off x="10140249" y="3921292"/>
            <a:ext cx="396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GB" sz="1400" dirty="0">
                <a:sym typeface="Wingdings" panose="05000000000000000000" pitchFamily="2" charset="2"/>
              </a:rPr>
              <a:t></a:t>
            </a:r>
            <a:endParaRPr lang="en-GB" sz="14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BFB165-458B-D85D-D0DD-A811988BAE89}"/>
              </a:ext>
            </a:extLst>
          </p:cNvPr>
          <p:cNvCxnSpPr>
            <a:cxnSpLocks/>
          </p:cNvCxnSpPr>
          <p:nvPr/>
        </p:nvCxnSpPr>
        <p:spPr>
          <a:xfrm>
            <a:off x="7412305" y="5298299"/>
            <a:ext cx="24761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590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723191-9D6D-319C-D2E8-62DFC358E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Rupture discs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B5D2BCD-9EF6-98CF-6F63-390BB7B22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137585"/>
            <a:ext cx="4971881" cy="496557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2 batches of discs were purchased during YETS:</a:t>
            </a:r>
          </a:p>
          <a:p>
            <a:pPr lvl="1"/>
            <a:r>
              <a:rPr lang="en-US" dirty="0"/>
              <a:t>18 stainless steel forward-acting discs (ELFAB)</a:t>
            </a:r>
          </a:p>
          <a:p>
            <a:pPr lvl="1"/>
            <a:r>
              <a:rPr lang="en-US" dirty="0"/>
              <a:t>18 stainless steel reverse buckling discs (</a:t>
            </a:r>
            <a:r>
              <a:rPr lang="en-US" dirty="0" err="1"/>
              <a:t>Paliwoda</a:t>
            </a:r>
            <a:r>
              <a:rPr lang="en-US" dirty="0"/>
              <a:t>)</a:t>
            </a:r>
          </a:p>
          <a:p>
            <a:r>
              <a:rPr lang="en-US" dirty="0"/>
              <a:t>Both types are specified as 1.10 </a:t>
            </a:r>
            <a:r>
              <a:rPr lang="en-US" dirty="0" err="1"/>
              <a:t>barg</a:t>
            </a:r>
            <a:r>
              <a:rPr lang="en-US" dirty="0"/>
              <a:t> +/- 5% rupture pressure</a:t>
            </a:r>
          </a:p>
          <a:p>
            <a:pPr lvl="1"/>
            <a:r>
              <a:rPr lang="en-US" dirty="0"/>
              <a:t>Certified minimum rupture pressure 1.045 </a:t>
            </a:r>
            <a:r>
              <a:rPr lang="en-US" dirty="0" err="1"/>
              <a:t>barg</a:t>
            </a:r>
            <a:endParaRPr lang="en-US" dirty="0"/>
          </a:p>
          <a:p>
            <a:r>
              <a:rPr lang="en-US" dirty="0"/>
              <a:t>The first batch (ELFAB) was individually tested up to 0.85 </a:t>
            </a:r>
            <a:r>
              <a:rPr lang="en-US" dirty="0" err="1"/>
              <a:t>barg</a:t>
            </a:r>
            <a:endParaRPr lang="en-US" dirty="0"/>
          </a:p>
          <a:p>
            <a:pPr lvl="1"/>
            <a:r>
              <a:rPr lang="en-US" dirty="0"/>
              <a:t>16 discs installed in LHC + 2 spares</a:t>
            </a:r>
          </a:p>
          <a:p>
            <a:pPr lvl="1"/>
            <a:r>
              <a:rPr lang="en-US" dirty="0"/>
              <a:t>2 of these burst this weekend at 0.9 </a:t>
            </a:r>
            <a:r>
              <a:rPr lang="en-US" dirty="0" err="1"/>
              <a:t>barg</a:t>
            </a:r>
            <a:endParaRPr lang="en-US" dirty="0"/>
          </a:p>
          <a:p>
            <a:pPr lvl="1"/>
            <a:r>
              <a:rPr lang="en-US" dirty="0"/>
              <a:t>The 2 spares were installed to replace the 2 burst discs</a:t>
            </a:r>
          </a:p>
          <a:p>
            <a:r>
              <a:rPr lang="en-US" dirty="0"/>
              <a:t>The second batch (</a:t>
            </a:r>
            <a:r>
              <a:rPr lang="en-US" dirty="0" err="1"/>
              <a:t>Paliwoda</a:t>
            </a:r>
            <a:r>
              <a:rPr lang="en-US" dirty="0"/>
              <a:t>) is at CERN awaiting testing</a:t>
            </a:r>
          </a:p>
          <a:p>
            <a:pPr lvl="1"/>
            <a:r>
              <a:rPr lang="en-US" dirty="0"/>
              <a:t>Will be tested at higher pressure (maximum allowed working pressure, 0.99 </a:t>
            </a:r>
            <a:r>
              <a:rPr lang="en-US" dirty="0" err="1"/>
              <a:t>barg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15" name="Picture 14" descr="A picture containing kitchenware, pan&#10;&#10;Description automatically generated">
            <a:extLst>
              <a:ext uri="{FF2B5EF4-FFF2-40B4-BE49-F238E27FC236}">
                <a16:creationId xmlns:a16="http://schemas.microsoft.com/office/drawing/2014/main" id="{5C780427-6648-282E-F86D-3FB5925540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76" b="30620"/>
          <a:stretch/>
        </p:blipFill>
        <p:spPr>
          <a:xfrm>
            <a:off x="8990405" y="3887167"/>
            <a:ext cx="3191153" cy="17883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EF25F30-BE70-739D-B2C3-63C0E292E122}"/>
              </a:ext>
            </a:extLst>
          </p:cNvPr>
          <p:cNvSpPr txBox="1"/>
          <p:nvPr/>
        </p:nvSpPr>
        <p:spPr>
          <a:xfrm>
            <a:off x="7342831" y="6061852"/>
            <a:ext cx="315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Reverse buckling disc (</a:t>
            </a:r>
            <a:r>
              <a:rPr lang="en-US" sz="1400" dirty="0" err="1"/>
              <a:t>Paliwoda</a:t>
            </a:r>
            <a:r>
              <a:rPr lang="en-US" sz="1400" dirty="0"/>
              <a:t>/</a:t>
            </a:r>
            <a:r>
              <a:rPr lang="en-US" sz="1400" dirty="0" err="1"/>
              <a:t>Rembe</a:t>
            </a:r>
            <a:r>
              <a:rPr lang="en-US" sz="1400" dirty="0"/>
              <a:t>) </a:t>
            </a:r>
            <a:endParaRPr lang="en-GB" sz="1400" dirty="0"/>
          </a:p>
        </p:txBody>
      </p:sp>
      <p:pic>
        <p:nvPicPr>
          <p:cNvPr id="2" name="Picture 1" descr="A picture containing indoor, engine, dirty&#10;&#10;Description automatically generated">
            <a:extLst>
              <a:ext uri="{FF2B5EF4-FFF2-40B4-BE49-F238E27FC236}">
                <a16:creationId xmlns:a16="http://schemas.microsoft.com/office/drawing/2014/main" id="{B9932351-990F-45D5-B910-D38E4845D7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4" t="13082" r="28968" b="14234"/>
          <a:stretch/>
        </p:blipFill>
        <p:spPr>
          <a:xfrm rot="5400000">
            <a:off x="6485377" y="338904"/>
            <a:ext cx="2445297" cy="24977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D0D8EE-EB60-5E7D-1BC5-7AEFA86F8434}"/>
              </a:ext>
            </a:extLst>
          </p:cNvPr>
          <p:cNvSpPr txBox="1"/>
          <p:nvPr/>
        </p:nvSpPr>
        <p:spPr>
          <a:xfrm>
            <a:off x="7763680" y="2854625"/>
            <a:ext cx="21964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Forward-acting disc (ELFAB)</a:t>
            </a:r>
            <a:endParaRPr lang="en-GB" sz="1400" dirty="0"/>
          </a:p>
        </p:txBody>
      </p:sp>
      <p:pic>
        <p:nvPicPr>
          <p:cNvPr id="6" name="Picture 5" descr="A picture containing indoor, wall, kitchen appliance&#10;&#10;Description automatically generated">
            <a:extLst>
              <a:ext uri="{FF2B5EF4-FFF2-40B4-BE49-F238E27FC236}">
                <a16:creationId xmlns:a16="http://schemas.microsoft.com/office/drawing/2014/main" id="{97F7676A-B9F0-C539-1431-3224F5DEB0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0" t="23658" r="18924"/>
          <a:stretch/>
        </p:blipFill>
        <p:spPr>
          <a:xfrm rot="10800000">
            <a:off x="6459154" y="3551144"/>
            <a:ext cx="2497741" cy="2460384"/>
          </a:xfrm>
          <a:prstGeom prst="rect">
            <a:avLst/>
          </a:prstGeom>
        </p:spPr>
      </p:pic>
      <p:pic>
        <p:nvPicPr>
          <p:cNvPr id="7" name="Picture 6" descr="A close-up of a car engine&#10;&#10;Description automatically generated with low confidence">
            <a:extLst>
              <a:ext uri="{FF2B5EF4-FFF2-40B4-BE49-F238E27FC236}">
                <a16:creationId xmlns:a16="http://schemas.microsoft.com/office/drawing/2014/main" id="{B4E41BCF-DB62-70E6-0534-84A4714F7D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4" t="25667" r="31091"/>
          <a:stretch/>
        </p:blipFill>
        <p:spPr>
          <a:xfrm rot="5400000">
            <a:off x="9210993" y="389321"/>
            <a:ext cx="2445299" cy="239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8252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D51ED-4C82-B5D9-A083-B8A89F3C6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9920" y="83820"/>
            <a:ext cx="8382000" cy="1143000"/>
          </a:xfrm>
        </p:spPr>
        <p:txBody>
          <a:bodyPr>
            <a:normAutofit/>
          </a:bodyPr>
          <a:lstStyle/>
          <a:p>
            <a:r>
              <a:rPr lang="en-GB" dirty="0"/>
              <a:t>Comparison X rays in 2014 vs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916676-1203-8D09-597A-5E0CED4563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19941" y="8693427"/>
            <a:ext cx="3860800" cy="45057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1219170" rtl="0" eaLnBrk="1" latinLnBrk="0" hangingPunct="1">
              <a:defRPr sz="12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Bregliozzi Giuseppe – LMC – 31</a:t>
            </a:r>
            <a:r>
              <a:rPr lang="en-GB" baseline="30000"/>
              <a:t>st</a:t>
            </a:r>
            <a:r>
              <a:rPr lang="en-GB"/>
              <a:t> May 2023</a:t>
            </a:r>
            <a:endParaRPr lang="en-GB" sz="900" dirty="0"/>
          </a:p>
        </p:txBody>
      </p:sp>
      <p:pic>
        <p:nvPicPr>
          <p:cNvPr id="4" name="Picture 3" descr="A picture containing text, book, black and white, monochrome&#10;&#10;Description automatically generated">
            <a:extLst>
              <a:ext uri="{FF2B5EF4-FFF2-40B4-BE49-F238E27FC236}">
                <a16:creationId xmlns:a16="http://schemas.microsoft.com/office/drawing/2014/main" id="{03A59205-879B-7391-AF8D-22C934136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1" y="1113565"/>
            <a:ext cx="8192607" cy="5307107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F6D8A664-C066-D730-1710-4143BF7BD12A}"/>
              </a:ext>
            </a:extLst>
          </p:cNvPr>
          <p:cNvSpPr/>
          <p:nvPr/>
        </p:nvSpPr>
        <p:spPr>
          <a:xfrm rot="3037679">
            <a:off x="9430962" y="2820291"/>
            <a:ext cx="184151" cy="508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2E2E4CA8-E038-2C1E-6875-D0177E0797BE}"/>
              </a:ext>
            </a:extLst>
          </p:cNvPr>
          <p:cNvSpPr/>
          <p:nvPr/>
        </p:nvSpPr>
        <p:spPr>
          <a:xfrm rot="3037679">
            <a:off x="9328599" y="2140839"/>
            <a:ext cx="184151" cy="508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CC124E5E-F884-D78F-A4ED-D605E7838BEC}"/>
              </a:ext>
            </a:extLst>
          </p:cNvPr>
          <p:cNvSpPr/>
          <p:nvPr/>
        </p:nvSpPr>
        <p:spPr>
          <a:xfrm rot="3037679">
            <a:off x="9226238" y="1447300"/>
            <a:ext cx="184151" cy="508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08D053DC-3709-628A-CFF2-4D3CCBBF36A4}"/>
              </a:ext>
            </a:extLst>
          </p:cNvPr>
          <p:cNvSpPr/>
          <p:nvPr/>
        </p:nvSpPr>
        <p:spPr>
          <a:xfrm rot="3037679">
            <a:off x="9218686" y="921491"/>
            <a:ext cx="184151" cy="508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254D350D-04F9-9982-353C-5E1702081E03}"/>
              </a:ext>
            </a:extLst>
          </p:cNvPr>
          <p:cNvSpPr/>
          <p:nvPr/>
        </p:nvSpPr>
        <p:spPr>
          <a:xfrm rot="3037679">
            <a:off x="9211575" y="4438095"/>
            <a:ext cx="184151" cy="5080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C9F450B-6C6D-86A5-636C-DA40FEF3F45F}"/>
              </a:ext>
            </a:extLst>
          </p:cNvPr>
          <p:cNvSpPr/>
          <p:nvPr/>
        </p:nvSpPr>
        <p:spPr>
          <a:xfrm rot="3037679">
            <a:off x="9109214" y="3758643"/>
            <a:ext cx="184151" cy="5080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855576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-GB" dirty="0">
                <a:latin typeface="+mj-lt"/>
              </a:rPr>
              <a:t>Beam commissioning</a:t>
            </a:r>
            <a:endParaRPr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68721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50</a:t>
            </a:fld>
            <a:endParaRPr/>
          </a:p>
        </p:txBody>
      </p:sp>
      <p:sp>
        <p:nvSpPr>
          <p:cNvPr id="346" name="Confirmation of location with BatMons"/>
          <p:cNvSpPr txBox="1"/>
          <p:nvPr/>
        </p:nvSpPr>
        <p:spPr>
          <a:xfrm>
            <a:off x="862309" y="17859"/>
            <a:ext cx="10480083" cy="6697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defRPr sz="6200" b="1">
                <a:solidFill>
                  <a:srgbClr val="0433FF"/>
                </a:solidFill>
              </a:defRPr>
            </a:lvl1pPr>
          </a:lstStyle>
          <a:p>
            <a:r>
              <a:rPr sz="3100"/>
              <a:t>Confirmation of location with BatMons</a:t>
            </a:r>
          </a:p>
        </p:txBody>
      </p:sp>
      <p:pic>
        <p:nvPicPr>
          <p:cNvPr id="347" name="Screenshot 2023-05-27 at 09.07.49.png" descr="Screenshot 2023-05-27 at 09.07.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367" y="1078594"/>
            <a:ext cx="7919375" cy="4569685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Ib=1.5x1011p/b"/>
          <p:cNvSpPr txBox="1"/>
          <p:nvPr/>
        </p:nvSpPr>
        <p:spPr>
          <a:xfrm>
            <a:off x="2352125" y="795226"/>
            <a:ext cx="1817806" cy="426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4600"/>
            </a:pPr>
            <a:r>
              <a:rPr sz="2300"/>
              <a:t>I</a:t>
            </a:r>
            <a:r>
              <a:rPr sz="2300" baseline="-5999"/>
              <a:t>b</a:t>
            </a:r>
            <a:r>
              <a:rPr sz="2300"/>
              <a:t>=1.5x10</a:t>
            </a:r>
            <a:r>
              <a:rPr sz="2300" baseline="31999"/>
              <a:t>11</a:t>
            </a:r>
            <a:r>
              <a:rPr sz="2300"/>
              <a:t>p/b</a:t>
            </a:r>
          </a:p>
        </p:txBody>
      </p:sp>
      <p:sp>
        <p:nvSpPr>
          <p:cNvPr id="349" name="Ib=1.2x1011p/b"/>
          <p:cNvSpPr txBox="1"/>
          <p:nvPr/>
        </p:nvSpPr>
        <p:spPr>
          <a:xfrm>
            <a:off x="5850403" y="1277126"/>
            <a:ext cx="1817806" cy="426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4600"/>
            </a:pPr>
            <a:r>
              <a:rPr sz="2300"/>
              <a:t>I</a:t>
            </a:r>
            <a:r>
              <a:rPr sz="2300" baseline="-5999"/>
              <a:t>b</a:t>
            </a:r>
            <a:r>
              <a:rPr sz="2300"/>
              <a:t>=1.2x10</a:t>
            </a:r>
            <a:r>
              <a:rPr sz="2300" baseline="31999"/>
              <a:t>11</a:t>
            </a:r>
            <a:r>
              <a:rPr sz="2300"/>
              <a:t>p/b</a:t>
            </a:r>
          </a:p>
        </p:txBody>
      </p:sp>
      <p:sp>
        <p:nvSpPr>
          <p:cNvPr id="350" name="Ib=1.1x1011p/b"/>
          <p:cNvSpPr txBox="1"/>
          <p:nvPr/>
        </p:nvSpPr>
        <p:spPr>
          <a:xfrm>
            <a:off x="9037312" y="1379547"/>
            <a:ext cx="1817806" cy="426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4600"/>
            </a:pPr>
            <a:r>
              <a:rPr sz="2300"/>
              <a:t>I</a:t>
            </a:r>
            <a:r>
              <a:rPr sz="2300" baseline="-5999"/>
              <a:t>b</a:t>
            </a:r>
            <a:r>
              <a:rPr sz="2300"/>
              <a:t>=1.1x10</a:t>
            </a:r>
            <a:r>
              <a:rPr sz="2300" baseline="31999"/>
              <a:t>11</a:t>
            </a:r>
            <a:r>
              <a:rPr sz="2300"/>
              <a:t>p/b</a:t>
            </a:r>
          </a:p>
        </p:txBody>
      </p:sp>
      <p:sp>
        <p:nvSpPr>
          <p:cNvPr id="351" name="Measurements with one beam at a time indicated that the vacuum activity in the common region is triggered primarily by the Beam 2."/>
          <p:cNvSpPr txBox="1"/>
          <p:nvPr/>
        </p:nvSpPr>
        <p:spPr>
          <a:xfrm>
            <a:off x="1313931" y="5748074"/>
            <a:ext cx="9576838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4800" i="1"/>
            </a:lvl1pPr>
          </a:lstStyle>
          <a:p>
            <a:r>
              <a:rPr sz="2400"/>
              <a:t>Measurements with one beam at a time indicated that the vacuum activity in the common region is triggered primarily by the Beam 2.</a:t>
            </a:r>
          </a:p>
        </p:txBody>
      </p:sp>
    </p:spTree>
    <p:extLst>
      <p:ext uri="{BB962C8B-B14F-4D97-AF65-F5344CB8AC3E}">
        <p14:creationId xmlns:p14="http://schemas.microsoft.com/office/powerpoint/2010/main" val="3595553531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E84DA-819A-7442-412A-B3F3F469A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24" y="220864"/>
            <a:ext cx="8820077" cy="541401"/>
          </a:xfrm>
        </p:spPr>
        <p:txBody>
          <a:bodyPr>
            <a:normAutofit fontScale="90000"/>
          </a:bodyPr>
          <a:lstStyle/>
          <a:p>
            <a:r>
              <a:rPr lang="en-GB" dirty="0"/>
              <a:t>New Warm Module Type </a:t>
            </a:r>
            <a:r>
              <a:rPr lang="en-GB" dirty="0" err="1"/>
              <a:t>VMB</a:t>
            </a:r>
            <a:r>
              <a:rPr lang="en-GB" dirty="0"/>
              <a:t> &amp; VAM</a:t>
            </a:r>
          </a:p>
        </p:txBody>
      </p:sp>
      <p:pic>
        <p:nvPicPr>
          <p:cNvPr id="10" name="Picture 9" descr="A picture containing indoor, silver, round, ceramic&#10;&#10;Description automatically generated with medium confidence">
            <a:extLst>
              <a:ext uri="{FF2B5EF4-FFF2-40B4-BE49-F238E27FC236}">
                <a16:creationId xmlns:a16="http://schemas.microsoft.com/office/drawing/2014/main" id="{7C74F41F-6236-885E-0393-58B9AC0C4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335549" y="1925889"/>
            <a:ext cx="4320000" cy="3240000"/>
          </a:xfrm>
          <a:prstGeom prst="rect">
            <a:avLst/>
          </a:prstGeom>
        </p:spPr>
      </p:pic>
      <p:pic>
        <p:nvPicPr>
          <p:cNvPr id="15" name="Picture 14" descr="A picture containing indoor&#10;&#10;Description automatically generated">
            <a:extLst>
              <a:ext uri="{FF2B5EF4-FFF2-40B4-BE49-F238E27FC236}">
                <a16:creationId xmlns:a16="http://schemas.microsoft.com/office/drawing/2014/main" id="{DA06BE7E-0B6E-1749-A486-840385636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963700" y="1925889"/>
            <a:ext cx="4320000" cy="3240000"/>
          </a:xfrm>
          <a:prstGeom prst="rect">
            <a:avLst/>
          </a:prstGeom>
        </p:spPr>
      </p:pic>
      <p:pic>
        <p:nvPicPr>
          <p:cNvPr id="16" name="Picture 15" descr="A close up of a glass&#10;&#10;Description automatically generated with low confidence">
            <a:extLst>
              <a:ext uri="{FF2B5EF4-FFF2-40B4-BE49-F238E27FC236}">
                <a16:creationId xmlns:a16="http://schemas.microsoft.com/office/drawing/2014/main" id="{7F94A00A-EF08-0740-000E-F89DDD5CC9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92888" y="1467942"/>
            <a:ext cx="2526643" cy="189498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DD54827-2EB8-9C7F-376C-806247C94257}"/>
              </a:ext>
            </a:extLst>
          </p:cNvPr>
          <p:cNvSpPr txBox="1"/>
          <p:nvPr/>
        </p:nvSpPr>
        <p:spPr>
          <a:xfrm>
            <a:off x="7680536" y="1508310"/>
            <a:ext cx="163002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With Spring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34B715-15F5-6E94-E0E9-540DD7C643E1}"/>
              </a:ext>
            </a:extLst>
          </p:cNvPr>
          <p:cNvSpPr txBox="1"/>
          <p:nvPr/>
        </p:nvSpPr>
        <p:spPr>
          <a:xfrm>
            <a:off x="4298661" y="1483094"/>
            <a:ext cx="163002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Without Spring</a:t>
            </a:r>
          </a:p>
        </p:txBody>
      </p:sp>
    </p:spTree>
    <p:extLst>
      <p:ext uri="{BB962C8B-B14F-4D97-AF65-F5344CB8AC3E}">
        <p14:creationId xmlns:p14="http://schemas.microsoft.com/office/powerpoint/2010/main" val="13413466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5003B-388D-D8C0-D1A7-86F4E157F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E6215-1022-A476-6D87-037CC4019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14D0C4-6205-9A3A-238E-8AC6F504E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04" y="459022"/>
            <a:ext cx="9968533" cy="5589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FED41E-43F3-53C3-718E-AEC8FAB4386A}"/>
              </a:ext>
            </a:extLst>
          </p:cNvPr>
          <p:cNvSpPr txBox="1"/>
          <p:nvPr/>
        </p:nvSpPr>
        <p:spPr>
          <a:xfrm>
            <a:off x="10173942" y="120468"/>
            <a:ext cx="1842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</a:rPr>
              <a:t>LPC @Chamonix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97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E33D-5835-F93C-64D2-42DCCC451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965" y="5398"/>
            <a:ext cx="10924704" cy="1325563"/>
          </a:xfrm>
        </p:spPr>
        <p:txBody>
          <a:bodyPr/>
          <a:lstStyle/>
          <a:p>
            <a:pPr algn="ctr"/>
            <a:r>
              <a:rPr lang="en-GB" dirty="0"/>
              <a:t>Why was the commissioning so short this year?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AC0E9-B12C-3858-B38D-513AB0AA3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331" y="1120808"/>
            <a:ext cx="5394454" cy="4943715"/>
          </a:xfrm>
        </p:spPr>
        <p:txBody>
          <a:bodyPr spcFirstLastPara="1" vert="horz" wrap="square" lIns="91440" tIns="45720" rIns="91440" bIns="45720" rtlCol="0" anchor="t" anchorCtr="0">
            <a:noAutofit/>
          </a:bodyPr>
          <a:lstStyle/>
          <a:p>
            <a:r>
              <a:rPr lang="en-US" sz="2200" dirty="0"/>
              <a:t>Beam commissioning started </a:t>
            </a:r>
            <a:r>
              <a:rPr lang="en-US" sz="2200" b="1" dirty="0"/>
              <a:t>Tuesday March 28</a:t>
            </a:r>
            <a:r>
              <a:rPr lang="en-US" sz="2200" b="1" baseline="30000" dirty="0"/>
              <a:t>th</a:t>
            </a:r>
            <a:endParaRPr lang="en-US" sz="2200" dirty="0"/>
          </a:p>
          <a:p>
            <a:r>
              <a:rPr lang="en-US" sz="2200" b="1" dirty="0"/>
              <a:t>21 days </a:t>
            </a:r>
            <a:r>
              <a:rPr lang="en-US" sz="2200" dirty="0"/>
              <a:t>for beam commissioning until first stable beam at 6.8 TeV in nominal cycle</a:t>
            </a:r>
          </a:p>
          <a:p>
            <a:pPr marL="457200" lvl="1" indent="0">
              <a:buNone/>
            </a:pPr>
            <a:r>
              <a:rPr lang="en-US" sz="2200" dirty="0"/>
              <a:t>Helped by a </a:t>
            </a:r>
            <a:r>
              <a:rPr lang="en-US" sz="2200" b="1" dirty="0">
                <a:solidFill>
                  <a:srgbClr val="008E40"/>
                </a:solidFill>
              </a:rPr>
              <a:t>very high availability of ~90%</a:t>
            </a:r>
            <a:r>
              <a:rPr lang="en-US" sz="2200" b="1" dirty="0"/>
              <a:t>.</a:t>
            </a:r>
          </a:p>
          <a:p>
            <a:pPr lvl="2"/>
            <a:r>
              <a:rPr lang="en-US" sz="2200" b="1" dirty="0"/>
              <a:t>Including the 4 lost days </a:t>
            </a:r>
            <a:r>
              <a:rPr lang="en-US" sz="2200" b="1" dirty="0">
                <a:sym typeface="Wingdings" panose="05000000000000000000" pitchFamily="2" charset="2"/>
              </a:rPr>
              <a:t> 72% </a:t>
            </a:r>
          </a:p>
          <a:p>
            <a:pPr lvl="3"/>
            <a:r>
              <a:rPr lang="en-US" sz="2000" b="1" dirty="0">
                <a:sym typeface="Wingdings" panose="05000000000000000000" pitchFamily="2" charset="2"/>
              </a:rPr>
              <a:t>Rapture disc</a:t>
            </a:r>
          </a:p>
          <a:p>
            <a:pPr lvl="3"/>
            <a:r>
              <a:rPr lang="en-US" sz="2000" b="1" dirty="0">
                <a:sym typeface="Wingdings" panose="05000000000000000000" pitchFamily="2" charset="2"/>
              </a:rPr>
              <a:t>Switch to high-heat load configuration for </a:t>
            </a:r>
            <a:r>
              <a:rPr lang="en-US" sz="2000" b="1" dirty="0" err="1">
                <a:sym typeface="Wingdings" panose="05000000000000000000" pitchFamily="2" charset="2"/>
              </a:rPr>
              <a:t>cryo</a:t>
            </a:r>
            <a:endParaRPr lang="en-US" sz="2000" b="1" dirty="0">
              <a:sym typeface="Wingdings" panose="05000000000000000000" pitchFamily="2" charset="2"/>
            </a:endParaRPr>
          </a:p>
          <a:p>
            <a:r>
              <a:rPr lang="en-GB" sz="2200" dirty="0"/>
              <a:t>The new cycle was already extensively tested during MDs in 2022</a:t>
            </a:r>
          </a:p>
          <a:p>
            <a:pPr lvl="1"/>
            <a:r>
              <a:rPr lang="en-GB" sz="1800" dirty="0"/>
              <a:t>Part of the cycle has also stayed the same</a:t>
            </a:r>
            <a:endParaRPr lang="en-US" sz="1800" dirty="0"/>
          </a:p>
          <a:p>
            <a:r>
              <a:rPr lang="en-GB" sz="2200" dirty="0"/>
              <a:t>Increased understanding and experience from 2022</a:t>
            </a:r>
          </a:p>
        </p:txBody>
      </p:sp>
      <p:pic>
        <p:nvPicPr>
          <p:cNvPr id="6" name="Content Placeholder 4" descr="A picture containing text, line, diagram, screenshot&#10;&#10;Description automatically generated">
            <a:extLst>
              <a:ext uri="{FF2B5EF4-FFF2-40B4-BE49-F238E27FC236}">
                <a16:creationId xmlns:a16="http://schemas.microsoft.com/office/drawing/2014/main" id="{0F090235-A78A-7132-FBDE-C3C90D76F3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570" y="1568998"/>
            <a:ext cx="6460816" cy="47199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CC49DD6-0C74-0889-A43F-63AF54EAB040}"/>
              </a:ext>
            </a:extLst>
          </p:cNvPr>
          <p:cNvSpPr/>
          <p:nvPr/>
        </p:nvSpPr>
        <p:spPr>
          <a:xfrm>
            <a:off x="9761084" y="1825626"/>
            <a:ext cx="619101" cy="4206649"/>
          </a:xfrm>
          <a:prstGeom prst="rect">
            <a:avLst/>
          </a:prstGeom>
          <a:solidFill>
            <a:srgbClr val="A9D18E">
              <a:alpha val="30196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E81502-99C0-56E9-72F9-57AE716736D9}"/>
              </a:ext>
            </a:extLst>
          </p:cNvPr>
          <p:cNvSpPr/>
          <p:nvPr/>
        </p:nvSpPr>
        <p:spPr>
          <a:xfrm>
            <a:off x="7652656" y="1825626"/>
            <a:ext cx="729344" cy="4206649"/>
          </a:xfrm>
          <a:prstGeom prst="rect">
            <a:avLst/>
          </a:prstGeom>
          <a:solidFill>
            <a:srgbClr val="A9D18E">
              <a:alpha val="30196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0035014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84317-CD8D-2D1E-1AC6-95960A000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4625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Injection, what is different this year?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87352-A018-B6FF-3CF1-98E0EC175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620" y="1100567"/>
            <a:ext cx="10264140" cy="1477963"/>
          </a:xfrm>
        </p:spPr>
        <p:txBody>
          <a:bodyPr spcFirstLastPara="1" vert="horz" wrap="square" lIns="91440" tIns="45720" rIns="91440" bIns="45720" rtlCol="0" anchor="t" anchorCtr="0">
            <a:normAutofit fontScale="92500"/>
          </a:bodyPr>
          <a:lstStyle/>
          <a:p>
            <a:r>
              <a:rPr lang="en-GB" sz="2400" dirty="0"/>
              <a:t>New setting of the trim quadrupoles to change the phase advance to reduce the negative impact of the strong octupoles at injection needed to stabilize the beam</a:t>
            </a:r>
          </a:p>
          <a:p>
            <a:r>
              <a:rPr lang="en-GB" sz="2400" dirty="0">
                <a:cs typeface="Calibri"/>
              </a:rPr>
              <a:t>Preliminary analysis show an improvement of life time at injection</a:t>
            </a:r>
            <a:endParaRPr lang="en-US" dirty="0">
              <a:cs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622A21-58D1-AC05-A75C-54DB90F942FF}"/>
              </a:ext>
            </a:extLst>
          </p:cNvPr>
          <p:cNvSpPr txBox="1"/>
          <p:nvPr/>
        </p:nvSpPr>
        <p:spPr>
          <a:xfrm>
            <a:off x="85620" y="234769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aperture</a:t>
            </a:r>
            <a:r>
              <a:rPr lang="en-GB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simulation</a:t>
            </a:r>
            <a:endParaRPr lang="en-CH" sz="24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15AFDB0C-01B1-C512-707E-7F192804D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62" y="2655282"/>
            <a:ext cx="4619413" cy="346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>
            <a:extLst>
              <a:ext uri="{FF2B5EF4-FFF2-40B4-BE49-F238E27FC236}">
                <a16:creationId xmlns:a16="http://schemas.microsoft.com/office/drawing/2014/main" id="{DDEA7425-44EC-DD5B-C1C6-57D8E200E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207" y="2578530"/>
            <a:ext cx="4619413" cy="346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743DC9C-0BCF-D22C-5381-40FCC09BE007}"/>
              </a:ext>
            </a:extLst>
          </p:cNvPr>
          <p:cNvSpPr txBox="1"/>
          <p:nvPr/>
        </p:nvSpPr>
        <p:spPr>
          <a:xfrm>
            <a:off x="3143780" y="5059313"/>
            <a:ext cx="1016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0B745C-D8C9-E974-A636-203528FC0873}"/>
              </a:ext>
            </a:extLst>
          </p:cNvPr>
          <p:cNvSpPr txBox="1"/>
          <p:nvPr/>
        </p:nvSpPr>
        <p:spPr>
          <a:xfrm>
            <a:off x="7309381" y="5059313"/>
            <a:ext cx="113792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knob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6797008-FD55-F55E-9596-2254FB7B1587}"/>
              </a:ext>
            </a:extLst>
          </p:cNvPr>
          <p:cNvSpPr/>
          <p:nvPr/>
        </p:nvSpPr>
        <p:spPr>
          <a:xfrm>
            <a:off x="1335300" y="4178013"/>
            <a:ext cx="243840" cy="203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4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9B52401-59ED-5D0E-1152-347F00AC5CE3}"/>
              </a:ext>
            </a:extLst>
          </p:cNvPr>
          <p:cNvSpPr/>
          <p:nvPr/>
        </p:nvSpPr>
        <p:spPr>
          <a:xfrm>
            <a:off x="5632980" y="4178013"/>
            <a:ext cx="243840" cy="203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55BB91-8B16-B269-267C-56C5350533D3}"/>
              </a:ext>
            </a:extLst>
          </p:cNvPr>
          <p:cNvSpPr txBox="1"/>
          <p:nvPr/>
        </p:nvSpPr>
        <p:spPr>
          <a:xfrm>
            <a:off x="278662" y="5959581"/>
            <a:ext cx="248589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1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2613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4081881-623B-C3F0-FD76-974491B71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817856" y="2078395"/>
            <a:ext cx="1206345" cy="51037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75B640-C85F-F185-18B7-C699A3E8A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-15191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Rupture disc burst 2</a:t>
            </a:r>
            <a:r>
              <a:rPr lang="en-US" baseline="30000" dirty="0"/>
              <a:t>nd</a:t>
            </a:r>
            <a:r>
              <a:rPr lang="en-US" dirty="0"/>
              <a:t> of April 2023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560A8-ADC7-73D0-49E4-51FB316F3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2" y="1211386"/>
            <a:ext cx="5674895" cy="4661094"/>
          </a:xfrm>
        </p:spPr>
        <p:txBody>
          <a:bodyPr>
            <a:normAutofit/>
          </a:bodyPr>
          <a:lstStyle/>
          <a:p>
            <a:r>
              <a:rPr lang="en-GB" dirty="0"/>
              <a:t>Following a power cut in IP4: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2 rapture discs burst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The rapture discs are crucial for certain failure scenarios </a:t>
            </a:r>
          </a:p>
          <a:p>
            <a:r>
              <a:rPr lang="en-GB" dirty="0">
                <a:sym typeface="Wingdings" panose="05000000000000000000" pitchFamily="2" charset="2"/>
              </a:rPr>
              <a:t>Replaced only 4 hours later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Thanks to the fast intervention and reactions from everyone involved we were able to have back the RF conditions already on ~2.5 days after the incident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F41467-9C26-1DFF-888E-A8E22E17C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9144" y="993451"/>
            <a:ext cx="5103768" cy="31159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DBAF3E-34DB-4A68-33F4-AA8026F848B7}"/>
              </a:ext>
            </a:extLst>
          </p:cNvPr>
          <p:cNvSpPr txBox="1"/>
          <p:nvPr/>
        </p:nvSpPr>
        <p:spPr>
          <a:xfrm>
            <a:off x="10104138" y="2573267"/>
            <a:ext cx="1127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Cryomodule</a:t>
            </a:r>
          </a:p>
          <a:p>
            <a:r>
              <a:rPr lang="en-US" sz="1400" dirty="0">
                <a:solidFill>
                  <a:schemeClr val="bg1"/>
                </a:solidFill>
              </a:rPr>
              <a:t>He pressures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6D5EF13-1977-6454-9C71-CAB155460DE8}"/>
              </a:ext>
            </a:extLst>
          </p:cNvPr>
          <p:cNvSpPr/>
          <p:nvPr/>
        </p:nvSpPr>
        <p:spPr>
          <a:xfrm>
            <a:off x="7509410" y="4337333"/>
            <a:ext cx="169933" cy="55025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1612B83-86DD-9D87-13E3-43B47FF0D5C7}"/>
              </a:ext>
            </a:extLst>
          </p:cNvPr>
          <p:cNvSpPr/>
          <p:nvPr/>
        </p:nvSpPr>
        <p:spPr>
          <a:xfrm>
            <a:off x="9102192" y="4296873"/>
            <a:ext cx="169933" cy="55025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322B4A-6AB1-EFAC-0EE4-9D959ADFFFA4}"/>
              </a:ext>
            </a:extLst>
          </p:cNvPr>
          <p:cNvSpPr txBox="1"/>
          <p:nvPr/>
        </p:nvSpPr>
        <p:spPr>
          <a:xfrm>
            <a:off x="7105105" y="5689252"/>
            <a:ext cx="3145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Rupture discs opened on C2B1 and C5B2</a:t>
            </a:r>
            <a:endParaRPr lang="en-GB" sz="14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3642134-90C7-0051-E509-DC8C19E440EA}"/>
              </a:ext>
            </a:extLst>
          </p:cNvPr>
          <p:cNvCxnSpPr>
            <a:cxnSpLocks/>
            <a:endCxn id="15" idx="2"/>
          </p:cNvCxnSpPr>
          <p:nvPr/>
        </p:nvCxnSpPr>
        <p:spPr>
          <a:xfrm flipH="1" flipV="1">
            <a:off x="7594377" y="4887591"/>
            <a:ext cx="1036695" cy="8016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977B959-C1F4-2BF8-9C70-B7BA674CF101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8832458" y="4847131"/>
            <a:ext cx="354701" cy="8421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-up of a car engine&#10;&#10;Description automatically generated with low confidence">
            <a:extLst>
              <a:ext uri="{FF2B5EF4-FFF2-40B4-BE49-F238E27FC236}">
                <a16:creationId xmlns:a16="http://schemas.microsoft.com/office/drawing/2014/main" id="{DC91092B-F279-1219-B3EC-B85D543B40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4" t="25667" r="31091"/>
          <a:stretch/>
        </p:blipFill>
        <p:spPr>
          <a:xfrm rot="5400000">
            <a:off x="5194488" y="4908923"/>
            <a:ext cx="1183074" cy="115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266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33E8B2-B6E2-A2D0-3458-8963EEA5F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Aperture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E47945-E0E3-C34F-AB29-E31EC8BFFCB2}"/>
              </a:ext>
            </a:extLst>
          </p:cNvPr>
          <p:cNvSpPr txBox="1"/>
          <p:nvPr/>
        </p:nvSpPr>
        <p:spPr>
          <a:xfrm>
            <a:off x="630936" y="2807208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Good aperture, as in previous years</a:t>
            </a:r>
            <a:endParaRPr lang="en-GB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Sufficient aperture &amp; protection by collimation system throughout cycle</a:t>
            </a:r>
            <a:endParaRPr lang="en-GB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Injection: </a:t>
            </a:r>
            <a:r>
              <a:rPr lang="en-GB" sz="20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LHCb</a:t>
            </a:r>
            <a:r>
              <a:rPr lang="en-GB" sz="2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VELO </a:t>
            </a: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 </a:t>
            </a:r>
            <a:r>
              <a:rPr lang="en-GB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not</a:t>
            </a: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the bottleneck</a:t>
            </a:r>
            <a:endParaRPr lang="en-GB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Confirmed by tomography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local aperture measurements </a:t>
            </a:r>
            <a:endParaRPr lang="en-GB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7663BD-589F-2CE8-A7A7-765F3BBB7E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75"/>
          <a:stretch/>
        </p:blipFill>
        <p:spPr bwMode="auto">
          <a:xfrm>
            <a:off x="6141555" y="291117"/>
            <a:ext cx="4304147" cy="292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A picture containing text, diagram, screenshot, map&#10;&#10;Description automatically generated">
            <a:extLst>
              <a:ext uri="{FF2B5EF4-FFF2-40B4-BE49-F238E27FC236}">
                <a16:creationId xmlns:a16="http://schemas.microsoft.com/office/drawing/2014/main" id="{24B39D30-368C-4647-7919-9A6888002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513" y="3303188"/>
            <a:ext cx="2941013" cy="2921186"/>
          </a:xfrm>
          <a:prstGeom prst="rect">
            <a:avLst/>
          </a:prstGeom>
        </p:spPr>
      </p:pic>
      <p:pic>
        <p:nvPicPr>
          <p:cNvPr id="8" name="Picture 7" descr="A picture containing text, line, diagram, font&#10;&#10;Description automatically generated">
            <a:extLst>
              <a:ext uri="{FF2B5EF4-FFF2-40B4-BE49-F238E27FC236}">
                <a16:creationId xmlns:a16="http://schemas.microsoft.com/office/drawing/2014/main" id="{7BB47B0A-740A-38E0-CF8F-0D1613198A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128" y="3429000"/>
            <a:ext cx="2187481" cy="21700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4DBFD1-2BAB-16A9-6015-90056E7E4B44}"/>
              </a:ext>
            </a:extLst>
          </p:cNvPr>
          <p:cNvSpPr txBox="1"/>
          <p:nvPr/>
        </p:nvSpPr>
        <p:spPr>
          <a:xfrm>
            <a:off x="5475554" y="6110445"/>
            <a:ext cx="566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Probe the VELO with local bumps</a:t>
            </a:r>
          </a:p>
          <a:p>
            <a:r>
              <a:rPr lang="en-GB" dirty="0"/>
              <a:t>Results consistent with tomography </a:t>
            </a:r>
          </a:p>
        </p:txBody>
      </p:sp>
    </p:spTree>
    <p:extLst>
      <p:ext uri="{BB962C8B-B14F-4D97-AF65-F5344CB8AC3E}">
        <p14:creationId xmlns:p14="http://schemas.microsoft.com/office/powerpoint/2010/main" val="3063629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3810</TotalTime>
  <Words>2780</Words>
  <Application>Microsoft Office PowerPoint</Application>
  <PresentationFormat>Widescreen</PresentationFormat>
  <Paragraphs>394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4" baseType="lpstr">
      <vt:lpstr>Arial</vt:lpstr>
      <vt:lpstr>Calibri</vt:lpstr>
      <vt:lpstr>Calibri Light</vt:lpstr>
      <vt:lpstr>Courier New</vt:lpstr>
      <vt:lpstr>Helvetica</vt:lpstr>
      <vt:lpstr>Helvetica Neue</vt:lpstr>
      <vt:lpstr>Helvetica Neue Light</vt:lpstr>
      <vt:lpstr>Rockwell</vt:lpstr>
      <vt:lpstr>Symbol</vt:lpstr>
      <vt:lpstr>Times New Roman</vt:lpstr>
      <vt:lpstr>Wingdings</vt:lpstr>
      <vt:lpstr>Office Theme</vt:lpstr>
      <vt:lpstr>LHC Status Report</vt:lpstr>
      <vt:lpstr>Outline</vt:lpstr>
      <vt:lpstr>Machine checkout</vt:lpstr>
      <vt:lpstr>Crystal collimator </vt:lpstr>
      <vt:lpstr>Beam commissioning</vt:lpstr>
      <vt:lpstr>Why was the commissioning so short this year?</vt:lpstr>
      <vt:lpstr>Injection, what is different this year?</vt:lpstr>
      <vt:lpstr>Rupture disc burst 2nd of April 2023</vt:lpstr>
      <vt:lpstr>Aperture</vt:lpstr>
      <vt:lpstr>β* and luminosity</vt:lpstr>
      <vt:lpstr>Ion commissioning already started!</vt:lpstr>
      <vt:lpstr>Collisions at 6.8 TeV</vt:lpstr>
      <vt:lpstr>Intensity ramp up</vt:lpstr>
      <vt:lpstr>Intensity ramp up</vt:lpstr>
      <vt:lpstr>Luminosity in the early fills</vt:lpstr>
      <vt:lpstr>Crossing angle</vt:lpstr>
      <vt:lpstr>Physics fills performance end of May</vt:lpstr>
      <vt:lpstr>Peak luminosity evolution</vt:lpstr>
      <vt:lpstr>Heat Load</vt:lpstr>
      <vt:lpstr>4L1 event</vt:lpstr>
      <vt:lpstr>4L1 event</vt:lpstr>
      <vt:lpstr>4L1 issue</vt:lpstr>
      <vt:lpstr>Intervention on 1L4 </vt:lpstr>
      <vt:lpstr>Module 5 X-ray and photos after opening</vt:lpstr>
      <vt:lpstr>Recovery after intervention 4L1</vt:lpstr>
      <vt:lpstr>Almost back in the conditions before 4L1</vt:lpstr>
      <vt:lpstr>Luminosity production</vt:lpstr>
      <vt:lpstr>What is next?</vt:lpstr>
      <vt:lpstr>Conclusion</vt:lpstr>
      <vt:lpstr>Backup</vt:lpstr>
      <vt:lpstr>Clear improvement on lifetime with new optics</vt:lpstr>
      <vt:lpstr>Issues at injection</vt:lpstr>
      <vt:lpstr>Recovery after intervention 4L1</vt:lpstr>
      <vt:lpstr>PowerPoint Presentation</vt:lpstr>
      <vt:lpstr>Collimator and xing angle “retouche”</vt:lpstr>
      <vt:lpstr>Emittance blowup in B1 at 1.1 TeV</vt:lpstr>
      <vt:lpstr>PowerPoint Presentation</vt:lpstr>
      <vt:lpstr>Module 5: Transition tube</vt:lpstr>
      <vt:lpstr>PowerPoint Presentation</vt:lpstr>
      <vt:lpstr>PowerPoint Presentation</vt:lpstr>
      <vt:lpstr>Module 5: RF Fingers</vt:lpstr>
      <vt:lpstr>Module 5: Spring</vt:lpstr>
      <vt:lpstr>Collisions at injection</vt:lpstr>
      <vt:lpstr>Losses going in collisions</vt:lpstr>
      <vt:lpstr>PowerPoint Presentation</vt:lpstr>
      <vt:lpstr>Observation on TCPCH.A4L7.B1 (HCTCPC_002-CR000004)</vt:lpstr>
      <vt:lpstr>Recovery</vt:lpstr>
      <vt:lpstr>Rupture discs</vt:lpstr>
      <vt:lpstr>Comparison X rays in 2014 vs 2023</vt:lpstr>
      <vt:lpstr>PowerPoint Presentation</vt:lpstr>
      <vt:lpstr>New Warm Module Type VMB &amp; VAM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Persson</dc:creator>
  <cp:lastModifiedBy>Tobias Persson</cp:lastModifiedBy>
  <cp:revision>2</cp:revision>
  <dcterms:created xsi:type="dcterms:W3CDTF">2023-06-04T14:08:34Z</dcterms:created>
  <dcterms:modified xsi:type="dcterms:W3CDTF">2023-06-07T05:57:52Z</dcterms:modified>
</cp:coreProperties>
</file>