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1" r:id="rId4"/>
  </p:sldMasterIdLst>
  <p:notesMasterIdLst>
    <p:notesMasterId r:id="rId43"/>
  </p:notesMasterIdLst>
  <p:sldIdLst>
    <p:sldId id="2971" r:id="rId5"/>
    <p:sldId id="382" r:id="rId6"/>
    <p:sldId id="3006" r:id="rId7"/>
    <p:sldId id="3010" r:id="rId8"/>
    <p:sldId id="2992" r:id="rId9"/>
    <p:sldId id="2535" r:id="rId10"/>
    <p:sldId id="2513" r:id="rId11"/>
    <p:sldId id="2999" r:id="rId12"/>
    <p:sldId id="683" r:id="rId13"/>
    <p:sldId id="499" r:id="rId14"/>
    <p:sldId id="3011" r:id="rId15"/>
    <p:sldId id="327" r:id="rId16"/>
    <p:sldId id="1423" r:id="rId17"/>
    <p:sldId id="310" r:id="rId18"/>
    <p:sldId id="2972" r:id="rId19"/>
    <p:sldId id="518" r:id="rId20"/>
    <p:sldId id="2962" r:id="rId21"/>
    <p:sldId id="3000" r:id="rId22"/>
    <p:sldId id="3007" r:id="rId23"/>
    <p:sldId id="336" r:id="rId24"/>
    <p:sldId id="3008" r:id="rId25"/>
    <p:sldId id="3005" r:id="rId26"/>
    <p:sldId id="257" r:id="rId27"/>
    <p:sldId id="3001" r:id="rId28"/>
    <p:sldId id="3004" r:id="rId29"/>
    <p:sldId id="2928" r:id="rId30"/>
    <p:sldId id="3009" r:id="rId31"/>
    <p:sldId id="2995" r:id="rId32"/>
    <p:sldId id="2953" r:id="rId33"/>
    <p:sldId id="2514" r:id="rId34"/>
    <p:sldId id="2522" r:id="rId35"/>
    <p:sldId id="776" r:id="rId36"/>
    <p:sldId id="1425" r:id="rId37"/>
    <p:sldId id="1424" r:id="rId38"/>
    <p:sldId id="713" r:id="rId39"/>
    <p:sldId id="682" r:id="rId40"/>
    <p:sldId id="1412" r:id="rId41"/>
    <p:sldId id="71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0D5"/>
    <a:srgbClr val="5BC1E6"/>
    <a:srgbClr val="77AC68"/>
    <a:srgbClr val="7DA66E"/>
    <a:srgbClr val="3861AA"/>
    <a:srgbClr val="4C5C58"/>
    <a:srgbClr val="0089B5"/>
    <a:srgbClr val="005872"/>
    <a:srgbClr val="28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36"/>
    <p:restoredTop sz="93944"/>
  </p:normalViewPr>
  <p:slideViewPr>
    <p:cSldViewPr snapToGrid="0" snapToObjects="1">
      <p:cViewPr>
        <p:scale>
          <a:sx n="97" d="100"/>
          <a:sy n="97" d="100"/>
        </p:scale>
        <p:origin x="224" y="4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LHC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Energy</c:v>
                </c:pt>
              </c:strCache>
            </c:strRef>
          </c:tx>
          <c:spPr>
            <a:ln w="60325" cap="rnd">
              <a:solidFill>
                <a:schemeClr val="accent2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83347325150533E-2"/>
                  <c:y val="0.110303015815627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Stable Beams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6B2-49A3-ACF9-98976EC6DAFF}"/>
                </c:ext>
              </c:extLst>
            </c:dLbl>
            <c:dLbl>
              <c:idx val="1"/>
              <c:layout>
                <c:manualLayout>
                  <c:x val="1.15902982367404E-3"/>
                  <c:y val="-9.662993370754180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Dump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6B2-49A3-ACF9-98976EC6DAFF}"/>
                </c:ext>
              </c:extLst>
            </c:dLbl>
            <c:dLbl>
              <c:idx val="2"/>
              <c:layout>
                <c:manualLayout>
                  <c:x val="-0.12462516222558299"/>
                  <c:y val="-3.860915429002210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Setup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46B2-49A3-ACF9-98976EC6DAF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B2-49A3-ACF9-98976EC6DAFF}"/>
                </c:ext>
              </c:extLst>
            </c:dLbl>
            <c:dLbl>
              <c:idx val="4"/>
              <c:layout>
                <c:manualLayout>
                  <c:x val="-0.32530287459472002"/>
                  <c:y val="-7.340611171037660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Probe beam mode</a:t>
                    </a:r>
                  </a:p>
                  <a:p>
                    <a:endParaRPr lang="en-US" dirty="0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61932607688698"/>
                      <c:h val="8.102568721418990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46B2-49A3-ACF9-98976EC6DAFF}"/>
                </c:ext>
              </c:extLst>
            </c:dLbl>
            <c:dLbl>
              <c:idx val="5"/>
              <c:layout>
                <c:manualLayout>
                  <c:x val="9.9411475220009204E-2"/>
                  <c:y val="-0.23140380068494101"/>
                </c:manualLayout>
              </c:layout>
              <c:tx>
                <c:rich>
                  <a:bodyPr/>
                  <a:lstStyle/>
                  <a:p>
                    <a:r>
                      <a:rPr lang="en-US" sz="1400" baseline="0" dirty="0"/>
                      <a:t>Start Ramp</a:t>
                    </a:r>
                    <a:endParaRPr lang="en-US" sz="1400" dirty="0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364810097267"/>
                      <c:h val="0.10149196455517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6-46B2-49A3-ACF9-98976EC6DAFF}"/>
                </c:ext>
              </c:extLst>
            </c:dLbl>
            <c:dLbl>
              <c:idx val="6"/>
              <c:layout>
                <c:manualLayout>
                  <c:x val="-6.50094755964995E-2"/>
                  <c:y val="-0.117955927147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Flat Top</a:t>
                    </a:r>
                  </a:p>
                  <a:p>
                    <a:endParaRPr lang="en-US"/>
                  </a:p>
                </c:rich>
              </c:tx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46B2-49A3-ACF9-98976EC6DAFF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6B2-49A3-ACF9-98976EC6DAFF}"/>
                </c:ext>
              </c:extLst>
            </c:dLbl>
            <c:spPr>
              <a:solidFill>
                <a:prstClr val="black">
                  <a:lumMod val="50000"/>
                  <a:lumOff val="50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Sheet1!$A$2:$A$9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37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6500</c:v>
                </c:pt>
                <c:pt idx="1">
                  <c:v>6500</c:v>
                </c:pt>
                <c:pt idx="2">
                  <c:v>50</c:v>
                </c:pt>
                <c:pt idx="3">
                  <c:v>50</c:v>
                </c:pt>
                <c:pt idx="4">
                  <c:v>450</c:v>
                </c:pt>
                <c:pt idx="5">
                  <c:v>450</c:v>
                </c:pt>
                <c:pt idx="6">
                  <c:v>6500</c:v>
                </c:pt>
                <c:pt idx="7">
                  <c:v>6500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B2-49A3-ACF9-98976EC6D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55207152"/>
        <c:axId val="-755200624"/>
      </c:scatterChart>
      <c:valAx>
        <c:axId val="-75520715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Time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crossAx val="-755200624"/>
        <c:crosses val="autoZero"/>
        <c:crossBetween val="midCat"/>
      </c:valAx>
      <c:valAx>
        <c:axId val="-755200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Energy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755207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0.35145</cdr:x>
      <cdr:y>0.47909</cdr:y>
    </cdr:from>
    <cdr:to>
      <cdr:x>0.56048</cdr:x>
      <cdr:y>0.66642</cdr:y>
    </cdr:to>
    <cdr:sp macro="" textlink="">
      <cdr:nvSpPr>
        <cdr:cNvPr id="3" name="Oval Callout 2"/>
        <cdr:cNvSpPr/>
      </cdr:nvSpPr>
      <cdr:spPr>
        <a:xfrm xmlns:a="http://schemas.openxmlformats.org/drawingml/2006/main">
          <a:off x="2231169" y="1859544"/>
          <a:ext cx="1327009" cy="727110"/>
        </a:xfrm>
        <a:prstGeom xmlns:a="http://schemas.openxmlformats.org/drawingml/2006/main" prst="wedgeEllipseCallout">
          <a:avLst>
            <a:gd name="adj1" fmla="val 50756"/>
            <a:gd name="adj2" fmla="val 150776"/>
          </a:avLst>
        </a:prstGeom>
        <a:solidFill xmlns:a="http://schemas.openxmlformats.org/drawingml/2006/main">
          <a:srgbClr val="99CCFF"/>
        </a:solidFill>
        <a:ln xmlns:a="http://schemas.openxmlformats.org/drawingml/2006/main">
          <a:solidFill>
            <a:srgbClr val="99CCFF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/>
            <a:t>Injection probe beam</a:t>
          </a:r>
        </a:p>
      </cdr:txBody>
    </cdr:sp>
  </cdr:relSizeAnchor>
  <cdr:relSizeAnchor xmlns:cdr="http://schemas.openxmlformats.org/drawingml/2006/chartDrawing">
    <cdr:from>
      <cdr:x>0.53422</cdr:x>
      <cdr:y>0.21818</cdr:y>
    </cdr:from>
    <cdr:to>
      <cdr:x>0.74325</cdr:x>
      <cdr:y>0.40551</cdr:y>
    </cdr:to>
    <cdr:sp macro="" textlink="">
      <cdr:nvSpPr>
        <cdr:cNvPr id="4" name="Oval Callout 3"/>
        <cdr:cNvSpPr/>
      </cdr:nvSpPr>
      <cdr:spPr>
        <a:xfrm xmlns:a="http://schemas.openxmlformats.org/drawingml/2006/main">
          <a:off x="3391475" y="846843"/>
          <a:ext cx="1327008" cy="727110"/>
        </a:xfrm>
        <a:prstGeom xmlns:a="http://schemas.openxmlformats.org/drawingml/2006/main" prst="wedgeEllipseCallout">
          <a:avLst>
            <a:gd name="adj1" fmla="val -13790"/>
            <a:gd name="adj2" fmla="val 290860"/>
          </a:avLst>
        </a:prstGeom>
        <a:solidFill xmlns:a="http://schemas.openxmlformats.org/drawingml/2006/main">
          <a:srgbClr val="99CCFF"/>
        </a:solidFill>
        <a:ln xmlns:a="http://schemas.openxmlformats.org/drawingml/2006/main">
          <a:solidFill>
            <a:srgbClr val="99CCFF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Train injections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Specialized and Multi-Purpose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081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8944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578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610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FDC7B8D-F02E-864B-BC5A-C73F1A3054A1}" type="slidenum">
              <a:rPr lang="en-US" sz="1000">
                <a:solidFill>
                  <a:schemeClr val="tx1"/>
                </a:solidFill>
              </a:rPr>
              <a:pPr/>
              <a:t>27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439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E60615-4945-417D-9487-68445D82FEFC}" type="slidenum">
              <a:rPr lang="en-GB" smtClean="0">
                <a:solidFill>
                  <a:srgbClr val="000000"/>
                </a:solidFill>
                <a:latin typeface="Arial" charset="0"/>
              </a:rPr>
              <a:pPr/>
              <a:t>29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698500"/>
            <a:ext cx="6191250" cy="3482975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6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61C675-29C5-BE46-BC0C-47C7F354153E}" type="slidenum">
              <a:rPr lang="en-US">
                <a:solidFill>
                  <a:srgbClr val="C0504D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7778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skip?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70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971585" y="8828508"/>
            <a:ext cx="3037689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5" tIns="45323" rIns="90645" bIns="45323" anchor="b"/>
          <a:lstStyle/>
          <a:p>
            <a:pPr algn="r" defTabSz="905693"/>
            <a:fld id="{0C540157-0DEA-4211-A25B-D4CDB1FFA336}" type="slidenum">
              <a:rPr lang="en-GB" sz="1200">
                <a:latin typeface="Arial" charset="0"/>
              </a:rPr>
              <a:pPr algn="r" defTabSz="905693"/>
              <a:t>34</a:t>
            </a:fld>
            <a:endParaRPr lang="en-GB" sz="1200">
              <a:latin typeface="Arial" charset="0"/>
            </a:endParaRPr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7282" y="4421946"/>
            <a:ext cx="5135841" cy="3912307"/>
          </a:xfrm>
          <a:noFill/>
          <a:ln/>
        </p:spPr>
        <p:txBody>
          <a:bodyPr lIns="87496" tIns="42980" rIns="87496" bIns="42980"/>
          <a:lstStyle/>
          <a:p>
            <a:pPr eaLnBrk="1" hangingPunct="1"/>
            <a:r>
              <a:rPr lang="en-US"/>
              <a:t>Aircraft carrier</a:t>
            </a:r>
          </a:p>
        </p:txBody>
      </p:sp>
      <p:sp>
        <p:nvSpPr>
          <p:cNvPr id="890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6425" y="806450"/>
            <a:ext cx="5797550" cy="3262313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12516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A2FFB7-129A-F840-A770-8AD5DFD9AF58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326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511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232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627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82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4224FA7-7134-4041-A261-17E4A0540EB7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9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94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95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75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FDC7B8D-F02E-864B-BC5A-C73F1A3054A1}" type="slidenum">
              <a:rPr lang="en-US" sz="1000">
                <a:solidFill>
                  <a:schemeClr val="tx1"/>
                </a:solidFill>
              </a:rPr>
              <a:pPr/>
              <a:t>15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Centre piece</a:t>
            </a:r>
          </a:p>
        </p:txBody>
      </p:sp>
    </p:spTree>
    <p:extLst>
      <p:ext uri="{BB962C8B-B14F-4D97-AF65-F5344CB8AC3E}">
        <p14:creationId xmlns:p14="http://schemas.microsoft.com/office/powerpoint/2010/main" val="949919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95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95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939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692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77747" y="1608070"/>
            <a:ext cx="5304652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4800"/>
            <a:ext cx="109728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81705" y="1967226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923263" y="6002874"/>
            <a:ext cx="10244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The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HiLumi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Programme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 7 Capacities Specific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Programme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, Grant Agreement 284404. </a:t>
            </a:r>
            <a:endParaRPr lang="en-GB" sz="1200" dirty="0">
              <a:solidFill>
                <a:srgbClr val="5A5A5A">
                  <a:lumMod val="75000"/>
                </a:srgbClr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387" y="6168006"/>
            <a:ext cx="556508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3" y="6128871"/>
            <a:ext cx="5888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86" y="1802166"/>
            <a:ext cx="5751244" cy="2079801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82400" y="6537960"/>
            <a:ext cx="6096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C8C7164-D904-8D2F-73A8-46380C32152D}"/>
              </a:ext>
            </a:extLst>
          </p:cNvPr>
          <p:cNvSpPr txBox="1">
            <a:spLocks/>
          </p:cNvSpPr>
          <p:nvPr userDrawn="1"/>
        </p:nvSpPr>
        <p:spPr>
          <a:xfrm>
            <a:off x="4915765" y="6488984"/>
            <a:ext cx="6083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IPAC 2023, Venice May 9</a:t>
            </a:r>
            <a:r>
              <a:rPr lang="en-US" baseline="30000" dirty="0"/>
              <a:t>th</a:t>
            </a:r>
            <a:r>
              <a:rPr lang="en-US" dirty="0"/>
              <a:t> 2023                               Oliver Brüning</a:t>
            </a:r>
          </a:p>
        </p:txBody>
      </p:sp>
    </p:spTree>
    <p:extLst>
      <p:ext uri="{BB962C8B-B14F-4D97-AF65-F5344CB8AC3E}">
        <p14:creationId xmlns:p14="http://schemas.microsoft.com/office/powerpoint/2010/main" val="3249559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148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5D9E55-72A1-D09A-28C4-88F85C52A4B3}"/>
              </a:ext>
            </a:extLst>
          </p:cNvPr>
          <p:cNvSpPr txBox="1">
            <a:spLocks/>
          </p:cNvSpPr>
          <p:nvPr userDrawn="1"/>
        </p:nvSpPr>
        <p:spPr>
          <a:xfrm>
            <a:off x="4915765" y="6488984"/>
            <a:ext cx="6083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IPAC 2023, Venice May 9</a:t>
            </a:r>
            <a:r>
              <a:rPr lang="en-US" baseline="30000" dirty="0"/>
              <a:t>th</a:t>
            </a:r>
            <a:r>
              <a:rPr lang="en-US" dirty="0"/>
              <a:t> 2023                               Oliver Brüning</a:t>
            </a:r>
          </a:p>
        </p:txBody>
      </p:sp>
    </p:spTree>
    <p:extLst>
      <p:ext uri="{BB962C8B-B14F-4D97-AF65-F5344CB8AC3E}">
        <p14:creationId xmlns:p14="http://schemas.microsoft.com/office/powerpoint/2010/main" val="140851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  <p:sldLayoutId id="2147483689" r:id="rId4"/>
    <p:sldLayoutId id="2147483690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hyperlink" Target="http://www.iconarchive.com/show/flag-icons-by-gosquared/Japan-icon.html" TargetMode="External"/><Relationship Id="rId18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12" Type="http://schemas.openxmlformats.org/officeDocument/2006/relationships/image" Target="../media/image47.png"/><Relationship Id="rId17" Type="http://schemas.openxmlformats.org/officeDocument/2006/relationships/image" Target="../media/image50.tif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onarchive.com/show/flag-icons-by-gosquared/United-States-icon.html" TargetMode="External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19" Type="http://schemas.openxmlformats.org/officeDocument/2006/relationships/image" Target="../media/image52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1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g"/><Relationship Id="rId10" Type="http://schemas.openxmlformats.org/officeDocument/2006/relationships/image" Target="../media/image60.jpeg"/><Relationship Id="rId4" Type="http://schemas.openxmlformats.org/officeDocument/2006/relationships/image" Target="../media/image54.jpg"/><Relationship Id="rId9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jpg"/><Relationship Id="rId4" Type="http://schemas.openxmlformats.org/officeDocument/2006/relationships/image" Target="../media/image6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75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7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image" Target="../media/image36.png"/><Relationship Id="rId15" Type="http://schemas.openxmlformats.org/officeDocument/2006/relationships/image" Target="../media/image76.jpeg"/><Relationship Id="rId10" Type="http://schemas.openxmlformats.org/officeDocument/2006/relationships/image" Target="../media/image73.jpeg"/><Relationship Id="rId4" Type="http://schemas.openxmlformats.org/officeDocument/2006/relationships/image" Target="../media/image35.png"/><Relationship Id="rId9" Type="http://schemas.openxmlformats.org/officeDocument/2006/relationships/image" Target="../media/image72.jpeg"/><Relationship Id="rId1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23.emf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10" Type="http://schemas.openxmlformats.org/officeDocument/2006/relationships/image" Target="../media/image82.jpeg"/><Relationship Id="rId4" Type="http://schemas.openxmlformats.org/officeDocument/2006/relationships/image" Target="../media/image77.jpg"/><Relationship Id="rId9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1.gif"/><Relationship Id="rId5" Type="http://schemas.openxmlformats.org/officeDocument/2006/relationships/image" Target="../media/image90.gif"/><Relationship Id="rId4" Type="http://schemas.openxmlformats.org/officeDocument/2006/relationships/image" Target="../media/image8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jpeg"/><Relationship Id="rId4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11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0.tiff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6.png"/><Relationship Id="rId5" Type="http://schemas.openxmlformats.org/officeDocument/2006/relationships/image" Target="../media/image115.jpeg"/><Relationship Id="rId4" Type="http://schemas.openxmlformats.org/officeDocument/2006/relationships/image" Target="../media/image1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gif"/><Relationship Id="rId7" Type="http://schemas.openxmlformats.org/officeDocument/2006/relationships/image" Target="../media/image127.jpeg"/><Relationship Id="rId2" Type="http://schemas.openxmlformats.org/officeDocument/2006/relationships/image" Target="../media/image122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6.jpeg"/><Relationship Id="rId5" Type="http://schemas.openxmlformats.org/officeDocument/2006/relationships/image" Target="../media/image125.jpeg"/><Relationship Id="rId4" Type="http://schemas.openxmlformats.org/officeDocument/2006/relationships/image" Target="../media/image12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lcb-newsletter.web.cern.ch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image" Target="../media/image29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23.emf"/><Relationship Id="rId10" Type="http://schemas.openxmlformats.org/officeDocument/2006/relationships/image" Target="../media/image26.e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97EB-6C64-0B89-D1C3-EE72482757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828F2C-D90F-4207-F2AC-AF177EB8E2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9A1DE-DC7E-E930-F666-53E0D4B3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1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5" descr="A picture containing blue, engine&#10;&#10;Description automatically generated">
            <a:extLst>
              <a:ext uri="{FF2B5EF4-FFF2-40B4-BE49-F238E27FC236}">
                <a16:creationId xmlns:a16="http://schemas.microsoft.com/office/drawing/2014/main" id="{F9C92561-9A5C-E379-FD0E-3F8042380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639"/>
            <a:ext cx="12192000" cy="7863045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18F11505-1DFB-15AB-8DF7-545A3438E3FC}"/>
              </a:ext>
            </a:extLst>
          </p:cNvPr>
          <p:cNvSpPr txBox="1">
            <a:spLocks noChangeArrowheads="1"/>
          </p:cNvSpPr>
          <p:nvPr/>
        </p:nvSpPr>
        <p:spPr>
          <a:xfrm>
            <a:off x="2133600" y="152400"/>
            <a:ext cx="7772400" cy="18288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i="0" kern="1200">
                <a:solidFill>
                  <a:srgbClr val="005872"/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Overall status of the HL-LHC project</a:t>
            </a:r>
            <a:br>
              <a:rPr lang="en-GB" sz="3600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sz="3600" dirty="0">
              <a:solidFill>
                <a:srgbClr val="0066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778900B-5982-C1C3-9930-70E3E2FBC74F}"/>
              </a:ext>
            </a:extLst>
          </p:cNvPr>
          <p:cNvSpPr txBox="1">
            <a:spLocks noChangeArrowheads="1"/>
          </p:cNvSpPr>
          <p:nvPr/>
        </p:nvSpPr>
        <p:spPr>
          <a:xfrm>
            <a:off x="6629399" y="5524501"/>
            <a:ext cx="4953000" cy="838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Font typeface="Wingdings" charset="2"/>
              <a:buNone/>
              <a:defRPr sz="2500" b="1" kern="120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sz="24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O. Brüning</a:t>
            </a:r>
          </a:p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sz="24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CERN, Geneva, Switzerland</a:t>
            </a:r>
          </a:p>
        </p:txBody>
      </p:sp>
    </p:spTree>
    <p:extLst>
      <p:ext uri="{BB962C8B-B14F-4D97-AF65-F5344CB8AC3E}">
        <p14:creationId xmlns:p14="http://schemas.microsoft.com/office/powerpoint/2010/main" val="1175285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B1F0D2D-E1BC-B4B4-D5F6-2EFF3F1D4FCB}"/>
              </a:ext>
            </a:extLst>
          </p:cNvPr>
          <p:cNvGrpSpPr/>
          <p:nvPr/>
        </p:nvGrpSpPr>
        <p:grpSpPr>
          <a:xfrm>
            <a:off x="63180" y="686481"/>
            <a:ext cx="12193106" cy="5864790"/>
            <a:chOff x="63180" y="765993"/>
            <a:chExt cx="12193106" cy="5864790"/>
          </a:xfrm>
        </p:grpSpPr>
        <p:pic>
          <p:nvPicPr>
            <p:cNvPr id="17" name="Picture 16" descr="A picture containing bicycle&#10;&#10;Description automatically generated">
              <a:extLst>
                <a:ext uri="{FF2B5EF4-FFF2-40B4-BE49-F238E27FC236}">
                  <a16:creationId xmlns:a16="http://schemas.microsoft.com/office/drawing/2014/main" id="{E39AE046-52F0-4A34-BF7A-0E5BC7006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633" y="765993"/>
              <a:ext cx="11385359" cy="56608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98AD87-9C67-452E-AF49-A8213ACB66B5}"/>
                </a:ext>
              </a:extLst>
            </p:cNvPr>
            <p:cNvSpPr txBox="1"/>
            <p:nvPr/>
          </p:nvSpPr>
          <p:spPr>
            <a:xfrm rot="20974381">
              <a:off x="4313389" y="4357527"/>
              <a:ext cx="568239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UA57</a:t>
              </a:r>
              <a:endParaRPr lang="fr-FR" sz="10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14DEFE-218C-4209-8205-11502A6E49E6}"/>
                </a:ext>
              </a:extLst>
            </p:cNvPr>
            <p:cNvSpPr txBox="1"/>
            <p:nvPr/>
          </p:nvSpPr>
          <p:spPr>
            <a:xfrm>
              <a:off x="2855640" y="2678723"/>
              <a:ext cx="604068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228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US57</a:t>
              </a:r>
              <a:endParaRPr lang="fr-FR" sz="10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1D0B939-5CCF-4632-BD33-BA8D02C04602}"/>
                </a:ext>
              </a:extLst>
            </p:cNvPr>
            <p:cNvSpPr txBox="1"/>
            <p:nvPr/>
          </p:nvSpPr>
          <p:spPr>
            <a:xfrm rot="20762707">
              <a:off x="10957565" y="1265273"/>
              <a:ext cx="647752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UR55</a:t>
              </a:r>
              <a:endParaRPr lang="fr-FR" sz="10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D36E04F-42D6-4B36-87A9-FDED13338EC0}"/>
                </a:ext>
              </a:extLst>
            </p:cNvPr>
            <p:cNvSpPr txBox="1"/>
            <p:nvPr/>
          </p:nvSpPr>
          <p:spPr>
            <a:xfrm rot="1872273">
              <a:off x="6732367" y="3775984"/>
              <a:ext cx="580343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FCEDF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UL57</a:t>
              </a:r>
              <a:endParaRPr lang="fr-FR" sz="10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AFD8B1-A593-4397-A11C-AAA39339BF6F}"/>
                </a:ext>
              </a:extLst>
            </p:cNvPr>
            <p:cNvSpPr txBox="1"/>
            <p:nvPr/>
          </p:nvSpPr>
          <p:spPr>
            <a:xfrm>
              <a:off x="1997228" y="5058717"/>
              <a:ext cx="659235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UPR57</a:t>
              </a:r>
              <a:endParaRPr lang="fr-FR" sz="100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18F8348-3FDE-488D-8E99-551AA84B584A}"/>
                </a:ext>
              </a:extLst>
            </p:cNvPr>
            <p:cNvGrpSpPr/>
            <p:nvPr/>
          </p:nvGrpSpPr>
          <p:grpSpPr>
            <a:xfrm>
              <a:off x="7342486" y="2774420"/>
              <a:ext cx="490709" cy="509131"/>
              <a:chOff x="6340100" y="2733610"/>
              <a:chExt cx="368032" cy="381848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81381E44-0293-4F95-8DCD-A0B09236195D}"/>
                  </a:ext>
                </a:extLst>
              </p:cNvPr>
              <p:cNvSpPr/>
              <p:nvPr/>
            </p:nvSpPr>
            <p:spPr>
              <a:xfrm>
                <a:off x="6340100" y="2939845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PC IT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766ABDC4-CF24-45CE-92B9-7704BEBD9233}"/>
                  </a:ext>
                </a:extLst>
              </p:cNvPr>
              <p:cNvCxnSpPr>
                <a:cxnSpLocks/>
                <a:stCxn id="49" idx="0"/>
              </p:cNvCxnSpPr>
              <p:nvPr/>
            </p:nvCxnSpPr>
            <p:spPr>
              <a:xfrm flipH="1" flipV="1">
                <a:off x="6522560" y="2733610"/>
                <a:ext cx="1556" cy="206235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1DE9B0-927C-4E09-9F4A-627E1BE4545B}"/>
                </a:ext>
              </a:extLst>
            </p:cNvPr>
            <p:cNvGrpSpPr/>
            <p:nvPr/>
          </p:nvGrpSpPr>
          <p:grpSpPr>
            <a:xfrm>
              <a:off x="7966663" y="2688373"/>
              <a:ext cx="866744" cy="520825"/>
              <a:chOff x="6499279" y="2713124"/>
              <a:chExt cx="650058" cy="390619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50574D71-A8D5-45A8-AC87-A2B4F2E8446B}"/>
                  </a:ext>
                </a:extLst>
              </p:cNvPr>
              <p:cNvSpPr/>
              <p:nvPr/>
            </p:nvSpPr>
            <p:spPr>
              <a:xfrm>
                <a:off x="6499279" y="2928130"/>
                <a:ext cx="650058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PCs IT Trims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78CA5A-9152-467A-BF70-C0AD5797063B}"/>
                  </a:ext>
                </a:extLst>
              </p:cNvPr>
              <p:cNvCxnSpPr>
                <a:cxnSpLocks/>
                <a:stCxn id="57" idx="0"/>
              </p:cNvCxnSpPr>
              <p:nvPr/>
            </p:nvCxnSpPr>
            <p:spPr>
              <a:xfrm flipH="1" flipV="1">
                <a:off x="6562570" y="2713124"/>
                <a:ext cx="261738" cy="215006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96AA214-6A28-4A79-B2CC-CE9B49D965A9}"/>
                </a:ext>
              </a:extLst>
            </p:cNvPr>
            <p:cNvGrpSpPr/>
            <p:nvPr/>
          </p:nvGrpSpPr>
          <p:grpSpPr>
            <a:xfrm>
              <a:off x="7399603" y="4529565"/>
              <a:ext cx="653879" cy="653665"/>
              <a:chOff x="6430650" y="2751004"/>
              <a:chExt cx="490409" cy="490249"/>
            </a:xfrm>
          </p:grpSpPr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D479BA23-F9EA-4826-B200-98E2BE6C447F}"/>
                  </a:ext>
                </a:extLst>
              </p:cNvPr>
              <p:cNvSpPr/>
              <p:nvPr/>
            </p:nvSpPr>
            <p:spPr>
              <a:xfrm>
                <a:off x="6430650" y="3065640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DFX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52758161-1861-45F9-B40E-C6FB7D2DA84E}"/>
                  </a:ext>
                </a:extLst>
              </p:cNvPr>
              <p:cNvCxnSpPr>
                <a:cxnSpLocks/>
                <a:stCxn id="77" idx="0"/>
              </p:cNvCxnSpPr>
              <p:nvPr/>
            </p:nvCxnSpPr>
            <p:spPr>
              <a:xfrm flipV="1">
                <a:off x="6614666" y="2751004"/>
                <a:ext cx="306393" cy="314636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26ED332-6887-4C14-871B-92352DD0B7D5}"/>
                </a:ext>
              </a:extLst>
            </p:cNvPr>
            <p:cNvGrpSpPr/>
            <p:nvPr/>
          </p:nvGrpSpPr>
          <p:grpSpPr>
            <a:xfrm>
              <a:off x="7890312" y="3478087"/>
              <a:ext cx="562251" cy="426828"/>
              <a:chOff x="6548464" y="2545544"/>
              <a:chExt cx="421688" cy="320121"/>
            </a:xfrm>
          </p:grpSpPr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52F5566D-7471-4CD0-92BA-9877982E7648}"/>
                  </a:ext>
                </a:extLst>
              </p:cNvPr>
              <p:cNvSpPr/>
              <p:nvPr/>
            </p:nvSpPr>
            <p:spPr>
              <a:xfrm>
                <a:off x="6602120" y="2545544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DSHX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FA78012A-27A6-45BE-A426-60BB283AAA15}"/>
                  </a:ext>
                </a:extLst>
              </p:cNvPr>
              <p:cNvCxnSpPr>
                <a:cxnSpLocks/>
                <a:stCxn id="82" idx="2"/>
              </p:cNvCxnSpPr>
              <p:nvPr/>
            </p:nvCxnSpPr>
            <p:spPr>
              <a:xfrm flipH="1">
                <a:off x="6548464" y="2721157"/>
                <a:ext cx="237672" cy="144508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F998062-48D6-4B63-B444-F4C8A2132CAB}"/>
                </a:ext>
              </a:extLst>
            </p:cNvPr>
            <p:cNvGrpSpPr/>
            <p:nvPr/>
          </p:nvGrpSpPr>
          <p:grpSpPr>
            <a:xfrm>
              <a:off x="6640570" y="2039442"/>
              <a:ext cx="490709" cy="536332"/>
              <a:chOff x="6225257" y="2628881"/>
              <a:chExt cx="368032" cy="402249"/>
            </a:xfrm>
          </p:grpSpPr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E0EE9C46-75EF-4B9E-9D1A-31629DD5A4B7}"/>
                  </a:ext>
                </a:extLst>
              </p:cNvPr>
              <p:cNvSpPr/>
              <p:nvPr/>
            </p:nvSpPr>
            <p:spPr>
              <a:xfrm>
                <a:off x="6225257" y="2628881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DFHX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40BC892B-3D8F-4CAD-90F1-3D26E955C306}"/>
                  </a:ext>
                </a:extLst>
              </p:cNvPr>
              <p:cNvCxnSpPr>
                <a:cxnSpLocks/>
                <a:stCxn id="86" idx="2"/>
              </p:cNvCxnSpPr>
              <p:nvPr/>
            </p:nvCxnSpPr>
            <p:spPr>
              <a:xfrm>
                <a:off x="6409273" y="2804494"/>
                <a:ext cx="0" cy="226636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1667C76D-F2A4-400E-8D37-F6AAFF2D003C}"/>
                </a:ext>
              </a:extLst>
            </p:cNvPr>
            <p:cNvGrpSpPr/>
            <p:nvPr/>
          </p:nvGrpSpPr>
          <p:grpSpPr>
            <a:xfrm>
              <a:off x="6989531" y="1713771"/>
              <a:ext cx="490709" cy="820144"/>
              <a:chOff x="5998348" y="2398890"/>
              <a:chExt cx="368032" cy="615108"/>
            </a:xfrm>
          </p:grpSpPr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83420B85-4F39-41CF-8754-D51E55A35B59}"/>
                  </a:ext>
                </a:extLst>
              </p:cNvPr>
              <p:cNvSpPr/>
              <p:nvPr/>
            </p:nvSpPr>
            <p:spPr>
              <a:xfrm>
                <a:off x="5998348" y="2398890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CDBs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D795F0D6-0DB7-4A29-BA74-3FFB7D306206}"/>
                  </a:ext>
                </a:extLst>
              </p:cNvPr>
              <p:cNvCxnSpPr>
                <a:cxnSpLocks/>
                <a:stCxn id="90" idx="2"/>
              </p:cNvCxnSpPr>
              <p:nvPr/>
            </p:nvCxnSpPr>
            <p:spPr>
              <a:xfrm>
                <a:off x="6182364" y="2574503"/>
                <a:ext cx="0" cy="439495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195F7A7C-EB6B-4B1E-A293-4B296FA2D50D}"/>
                </a:ext>
              </a:extLst>
            </p:cNvPr>
            <p:cNvGrpSpPr/>
            <p:nvPr/>
          </p:nvGrpSpPr>
          <p:grpSpPr>
            <a:xfrm>
              <a:off x="9886376" y="1467764"/>
              <a:ext cx="775739" cy="571677"/>
              <a:chOff x="7302354" y="2909014"/>
              <a:chExt cx="581804" cy="428758"/>
            </a:xfrm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8A1A0D3B-8C81-441F-8B77-C4678383E543}"/>
                  </a:ext>
                </a:extLst>
              </p:cNvPr>
              <p:cNvSpPr/>
              <p:nvPr/>
            </p:nvSpPr>
            <p:spPr>
              <a:xfrm>
                <a:off x="7302354" y="2909014"/>
                <a:ext cx="581804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 err="1">
                    <a:solidFill>
                      <a:schemeClr val="bg1"/>
                    </a:solidFill>
                  </a:rPr>
                  <a:t>PIC,BIS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A908D334-AE4D-464B-A93F-A9A9710EE3D8}"/>
                  </a:ext>
                </a:extLst>
              </p:cNvPr>
              <p:cNvCxnSpPr>
                <a:cxnSpLocks/>
                <a:stCxn id="118" idx="2"/>
              </p:cNvCxnSpPr>
              <p:nvPr/>
            </p:nvCxnSpPr>
            <p:spPr>
              <a:xfrm flipH="1">
                <a:off x="7319718" y="3084627"/>
                <a:ext cx="273538" cy="253145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8FB85FDB-A6C8-4272-B9F9-9B7FB666B44F}"/>
                </a:ext>
              </a:extLst>
            </p:cNvPr>
            <p:cNvGrpSpPr/>
            <p:nvPr/>
          </p:nvGrpSpPr>
          <p:grpSpPr>
            <a:xfrm>
              <a:off x="9390687" y="1271310"/>
              <a:ext cx="424504" cy="736113"/>
              <a:chOff x="6859184" y="2944699"/>
              <a:chExt cx="318378" cy="552085"/>
            </a:xfrm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C518B50B-9EDD-4C4D-B31B-E7D249FF5F96}"/>
                  </a:ext>
                </a:extLst>
              </p:cNvPr>
              <p:cNvSpPr/>
              <p:nvPr/>
            </p:nvSpPr>
            <p:spPr>
              <a:xfrm>
                <a:off x="6859184" y="2944699"/>
                <a:ext cx="318378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QDS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A1FF1411-2BC9-4040-9D7F-3B9E6BD137E7}"/>
                  </a:ext>
                </a:extLst>
              </p:cNvPr>
              <p:cNvCxnSpPr>
                <a:cxnSpLocks/>
                <a:stCxn id="123" idx="2"/>
              </p:cNvCxnSpPr>
              <p:nvPr/>
            </p:nvCxnSpPr>
            <p:spPr>
              <a:xfrm>
                <a:off x="7018373" y="3120312"/>
                <a:ext cx="49466" cy="37647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7FBD49B5-60DB-423C-A83C-EE3394CC0933}"/>
                </a:ext>
              </a:extLst>
            </p:cNvPr>
            <p:cNvGrpSpPr/>
            <p:nvPr/>
          </p:nvGrpSpPr>
          <p:grpSpPr>
            <a:xfrm>
              <a:off x="8937800" y="1536723"/>
              <a:ext cx="424504" cy="609327"/>
              <a:chOff x="6859184" y="2944699"/>
              <a:chExt cx="318378" cy="456995"/>
            </a:xfrm>
          </p:grpSpPr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2EA74BBA-1A89-40CA-8CD7-5AB581FE6EA5}"/>
                  </a:ext>
                </a:extLst>
              </p:cNvPr>
              <p:cNvSpPr/>
              <p:nvPr/>
            </p:nvSpPr>
            <p:spPr>
              <a:xfrm>
                <a:off x="6859184" y="2944699"/>
                <a:ext cx="318378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CLIQ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1" name="Straight Arrow Connector 130">
                <a:extLst>
                  <a:ext uri="{FF2B5EF4-FFF2-40B4-BE49-F238E27FC236}">
                    <a16:creationId xmlns:a16="http://schemas.microsoft.com/office/drawing/2014/main" id="{17ABF7EC-F37F-4143-BFF9-4D0FDAA10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13753" y="3120312"/>
                <a:ext cx="155393" cy="28138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83EACCEF-C5CA-4DE8-9DB0-0287291B1481}"/>
                </a:ext>
              </a:extLst>
            </p:cNvPr>
            <p:cNvGrpSpPr/>
            <p:nvPr/>
          </p:nvGrpSpPr>
          <p:grpSpPr>
            <a:xfrm>
              <a:off x="7517286" y="1415059"/>
              <a:ext cx="898756" cy="987136"/>
              <a:chOff x="6320545" y="2599650"/>
              <a:chExt cx="674067" cy="740352"/>
            </a:xfrm>
          </p:grpSpPr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55E48BBC-4729-459C-A6CD-21B735440AD7}"/>
                  </a:ext>
                </a:extLst>
              </p:cNvPr>
              <p:cNvSpPr/>
              <p:nvPr/>
            </p:nvSpPr>
            <p:spPr>
              <a:xfrm>
                <a:off x="6320545" y="2599650"/>
                <a:ext cx="674067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Warm Diodes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BF4025A5-67EB-454C-9DB8-0F720C80C389}"/>
                  </a:ext>
                </a:extLst>
              </p:cNvPr>
              <p:cNvCxnSpPr>
                <a:cxnSpLocks/>
                <a:stCxn id="135" idx="2"/>
              </p:cNvCxnSpPr>
              <p:nvPr/>
            </p:nvCxnSpPr>
            <p:spPr>
              <a:xfrm>
                <a:off x="6657579" y="2775263"/>
                <a:ext cx="2635" cy="56473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5C69951D-B54E-445D-BA0E-70C95756E97B}"/>
                </a:ext>
              </a:extLst>
            </p:cNvPr>
            <p:cNvSpPr/>
            <p:nvPr/>
          </p:nvSpPr>
          <p:spPr>
            <a:xfrm>
              <a:off x="8287631" y="4785896"/>
              <a:ext cx="384043" cy="19202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DCM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05AB1912-3BDD-4BB8-AF8A-7ED4C936CAFC}"/>
                </a:ext>
              </a:extLst>
            </p:cNvPr>
            <p:cNvCxnSpPr>
              <a:cxnSpLocks/>
              <a:stCxn id="160" idx="0"/>
            </p:cNvCxnSpPr>
            <p:nvPr/>
          </p:nvCxnSpPr>
          <p:spPr>
            <a:xfrm flipV="1">
              <a:off x="8479652" y="4565608"/>
              <a:ext cx="0" cy="22028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AB1A95CD-0114-4B3E-88C7-92A18247FA38}"/>
                </a:ext>
              </a:extLst>
            </p:cNvPr>
            <p:cNvGrpSpPr/>
            <p:nvPr/>
          </p:nvGrpSpPr>
          <p:grpSpPr>
            <a:xfrm rot="20831218">
              <a:off x="8784524" y="4331510"/>
              <a:ext cx="2814296" cy="204365"/>
              <a:chOff x="6920847" y="3372095"/>
              <a:chExt cx="2205757" cy="160936"/>
            </a:xfrm>
          </p:grpSpPr>
          <p:sp>
            <p:nvSpPr>
              <p:cNvPr id="167" name="Rectangle: Rounded Corners 166">
                <a:extLst>
                  <a:ext uri="{FF2B5EF4-FFF2-40B4-BE49-F238E27FC236}">
                    <a16:creationId xmlns:a16="http://schemas.microsoft.com/office/drawing/2014/main" id="{7D3BA8E7-7A34-4678-853D-9F5900DF21E6}"/>
                  </a:ext>
                </a:extLst>
              </p:cNvPr>
              <p:cNvSpPr/>
              <p:nvPr/>
            </p:nvSpPr>
            <p:spPr>
              <a:xfrm rot="21600000">
                <a:off x="8838572" y="3381499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Q1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2F5C0B07-4C80-4F12-8120-F0B44DEB3004}"/>
                  </a:ext>
                </a:extLst>
              </p:cNvPr>
              <p:cNvSpPr/>
              <p:nvPr/>
            </p:nvSpPr>
            <p:spPr>
              <a:xfrm>
                <a:off x="8476019" y="3381177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Q2A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Rectangle: Rounded Corners 168">
                <a:extLst>
                  <a:ext uri="{FF2B5EF4-FFF2-40B4-BE49-F238E27FC236}">
                    <a16:creationId xmlns:a16="http://schemas.microsoft.com/office/drawing/2014/main" id="{BEC4971E-CBF3-429F-8425-371ADFCC5D2B}"/>
                  </a:ext>
                </a:extLst>
              </p:cNvPr>
              <p:cNvSpPr/>
              <p:nvPr/>
            </p:nvSpPr>
            <p:spPr>
              <a:xfrm>
                <a:off x="8108312" y="3372095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Q2B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Rectangle: Rounded Corners 169">
                <a:extLst>
                  <a:ext uri="{FF2B5EF4-FFF2-40B4-BE49-F238E27FC236}">
                    <a16:creationId xmlns:a16="http://schemas.microsoft.com/office/drawing/2014/main" id="{9563C15D-3FBB-42F3-87EF-C86E3076BDDE}"/>
                  </a:ext>
                </a:extLst>
              </p:cNvPr>
              <p:cNvSpPr/>
              <p:nvPr/>
            </p:nvSpPr>
            <p:spPr>
              <a:xfrm>
                <a:off x="7726661" y="3373204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Q3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sp>
            <p:nvSpPr>
              <p:cNvPr id="171" name="Rectangle: Rounded Corners 170">
                <a:extLst>
                  <a:ext uri="{FF2B5EF4-FFF2-40B4-BE49-F238E27FC236}">
                    <a16:creationId xmlns:a16="http://schemas.microsoft.com/office/drawing/2014/main" id="{8089278C-4D8E-4436-9D40-66998CC44A5A}"/>
                  </a:ext>
                </a:extLst>
              </p:cNvPr>
              <p:cNvSpPr/>
              <p:nvPr/>
            </p:nvSpPr>
            <p:spPr>
              <a:xfrm>
                <a:off x="7332535" y="3381703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CP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17639AA0-2177-4297-BE6C-185CC7C5D89F}"/>
                  </a:ext>
                </a:extLst>
              </p:cNvPr>
              <p:cNvSpPr/>
              <p:nvPr/>
            </p:nvSpPr>
            <p:spPr>
              <a:xfrm>
                <a:off x="6920847" y="3389015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D1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65458E4C-0827-471F-98BA-585A726742CE}"/>
                </a:ext>
              </a:extLst>
            </p:cNvPr>
            <p:cNvGrpSpPr/>
            <p:nvPr/>
          </p:nvGrpSpPr>
          <p:grpSpPr>
            <a:xfrm>
              <a:off x="8934779" y="2564594"/>
              <a:ext cx="1105301" cy="269893"/>
              <a:chOff x="6870843" y="2928546"/>
              <a:chExt cx="1258332" cy="202420"/>
            </a:xfrm>
          </p:grpSpPr>
          <p:sp>
            <p:nvSpPr>
              <p:cNvPr id="190" name="Rectangle: Rounded Corners 189">
                <a:extLst>
                  <a:ext uri="{FF2B5EF4-FFF2-40B4-BE49-F238E27FC236}">
                    <a16:creationId xmlns:a16="http://schemas.microsoft.com/office/drawing/2014/main" id="{CEBBD6E5-9FC7-4F3F-BDD1-96389AAF3EE4}"/>
                  </a:ext>
                </a:extLst>
              </p:cNvPr>
              <p:cNvSpPr/>
              <p:nvPr/>
            </p:nvSpPr>
            <p:spPr>
              <a:xfrm>
                <a:off x="7479118" y="2955353"/>
                <a:ext cx="650057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OC PCs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1" name="Straight Arrow Connector 190">
                <a:extLst>
                  <a:ext uri="{FF2B5EF4-FFF2-40B4-BE49-F238E27FC236}">
                    <a16:creationId xmlns:a16="http://schemas.microsoft.com/office/drawing/2014/main" id="{D7A16008-EBB9-4EA2-BBE9-81340BC6E3A0}"/>
                  </a:ext>
                </a:extLst>
              </p:cNvPr>
              <p:cNvCxnSpPr>
                <a:cxnSpLocks/>
                <a:stCxn id="190" idx="0"/>
              </p:cNvCxnSpPr>
              <p:nvPr/>
            </p:nvCxnSpPr>
            <p:spPr>
              <a:xfrm flipH="1" flipV="1">
                <a:off x="6870843" y="2928546"/>
                <a:ext cx="933304" cy="26807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98699140-CA03-4490-938D-074B8BDF8A4B}"/>
                </a:ext>
              </a:extLst>
            </p:cNvPr>
            <p:cNvGrpSpPr/>
            <p:nvPr/>
          </p:nvGrpSpPr>
          <p:grpSpPr>
            <a:xfrm>
              <a:off x="8381253" y="2682523"/>
              <a:ext cx="930543" cy="249981"/>
              <a:chOff x="6263577" y="2974556"/>
              <a:chExt cx="697907" cy="187486"/>
            </a:xfrm>
          </p:grpSpPr>
          <p:sp>
            <p:nvSpPr>
              <p:cNvPr id="193" name="Rectangle: Rounded Corners 192">
                <a:extLst>
                  <a:ext uri="{FF2B5EF4-FFF2-40B4-BE49-F238E27FC236}">
                    <a16:creationId xmlns:a16="http://schemas.microsoft.com/office/drawing/2014/main" id="{C1CFE493-BF36-4FBF-8B8B-DF0F9D5D728C}"/>
                  </a:ext>
                </a:extLst>
              </p:cNvPr>
              <p:cNvSpPr/>
              <p:nvPr/>
            </p:nvSpPr>
            <p:spPr>
              <a:xfrm>
                <a:off x="6469579" y="2986429"/>
                <a:ext cx="491905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D1 PC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4" name="Straight Arrow Connector 193">
                <a:extLst>
                  <a:ext uri="{FF2B5EF4-FFF2-40B4-BE49-F238E27FC236}">
                    <a16:creationId xmlns:a16="http://schemas.microsoft.com/office/drawing/2014/main" id="{970B0A6E-1862-47D1-A3F3-C1FBBC5BF3AB}"/>
                  </a:ext>
                </a:extLst>
              </p:cNvPr>
              <p:cNvCxnSpPr>
                <a:cxnSpLocks/>
                <a:stCxn id="193" idx="1"/>
              </p:cNvCxnSpPr>
              <p:nvPr/>
            </p:nvCxnSpPr>
            <p:spPr>
              <a:xfrm flipH="1" flipV="1">
                <a:off x="6263577" y="2974556"/>
                <a:ext cx="206002" cy="99680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2" name="Rectangle: Rounded Corners 201">
              <a:extLst>
                <a:ext uri="{FF2B5EF4-FFF2-40B4-BE49-F238E27FC236}">
                  <a16:creationId xmlns:a16="http://schemas.microsoft.com/office/drawing/2014/main" id="{F3AFAC9E-44BE-41C1-B102-CD9EC8A92919}"/>
                </a:ext>
              </a:extLst>
            </p:cNvPr>
            <p:cNvSpPr/>
            <p:nvPr/>
          </p:nvSpPr>
          <p:spPr>
            <a:xfrm>
              <a:off x="8071427" y="5006175"/>
              <a:ext cx="853440" cy="23415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Cold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62C9E632-17BD-499A-8B78-A0D7292B7EFC}"/>
                </a:ext>
              </a:extLst>
            </p:cNvPr>
            <p:cNvGrpSpPr/>
            <p:nvPr/>
          </p:nvGrpSpPr>
          <p:grpSpPr>
            <a:xfrm>
              <a:off x="8197046" y="1830846"/>
              <a:ext cx="474628" cy="496381"/>
              <a:chOff x="6810161" y="2715091"/>
              <a:chExt cx="355971" cy="372286"/>
            </a:xfrm>
          </p:grpSpPr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2B0B5591-3602-464D-9893-B90F1CE5F1CA}"/>
                  </a:ext>
                </a:extLst>
              </p:cNvPr>
              <p:cNvSpPr/>
              <p:nvPr/>
            </p:nvSpPr>
            <p:spPr>
              <a:xfrm>
                <a:off x="6810161" y="2715091"/>
                <a:ext cx="355971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OC EE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5" name="Straight Arrow Connector 204">
                <a:extLst>
                  <a:ext uri="{FF2B5EF4-FFF2-40B4-BE49-F238E27FC236}">
                    <a16:creationId xmlns:a16="http://schemas.microsoft.com/office/drawing/2014/main" id="{3381D409-6A74-461C-8CB6-4351EDD02384}"/>
                  </a:ext>
                </a:extLst>
              </p:cNvPr>
              <p:cNvCxnSpPr>
                <a:cxnSpLocks/>
                <a:stCxn id="204" idx="2"/>
              </p:cNvCxnSpPr>
              <p:nvPr/>
            </p:nvCxnSpPr>
            <p:spPr>
              <a:xfrm>
                <a:off x="6988147" y="2890704"/>
                <a:ext cx="86396" cy="196673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7762D8B-241D-4CDA-A9B2-0B954775584D}"/>
                </a:ext>
              </a:extLst>
            </p:cNvPr>
            <p:cNvGrpSpPr/>
            <p:nvPr/>
          </p:nvGrpSpPr>
          <p:grpSpPr>
            <a:xfrm>
              <a:off x="7188651" y="3834288"/>
              <a:ext cx="490709" cy="446867"/>
              <a:chOff x="5981929" y="2898599"/>
              <a:chExt cx="368032" cy="335150"/>
            </a:xfrm>
          </p:grpSpPr>
          <p:sp>
            <p:nvSpPr>
              <p:cNvPr id="126" name="Rectangle: Rounded Corners 125">
                <a:extLst>
                  <a:ext uri="{FF2B5EF4-FFF2-40B4-BE49-F238E27FC236}">
                    <a16:creationId xmlns:a16="http://schemas.microsoft.com/office/drawing/2014/main" id="{8E33F454-593E-4CC0-87E0-7E231941E2FD}"/>
                  </a:ext>
                </a:extLst>
              </p:cNvPr>
              <p:cNvSpPr/>
              <p:nvPr/>
            </p:nvSpPr>
            <p:spPr>
              <a:xfrm>
                <a:off x="5981929" y="3058136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DSHM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87B6DB66-8266-4FC3-9FED-5BE18DCA26F3}"/>
                  </a:ext>
                </a:extLst>
              </p:cNvPr>
              <p:cNvCxnSpPr>
                <a:cxnSpLocks/>
                <a:stCxn id="126" idx="0"/>
              </p:cNvCxnSpPr>
              <p:nvPr/>
            </p:nvCxnSpPr>
            <p:spPr>
              <a:xfrm flipV="1">
                <a:off x="6165945" y="2898599"/>
                <a:ext cx="158214" cy="159537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5287BFD-734D-4F7B-88CA-70103DAF3087}"/>
                </a:ext>
              </a:extLst>
            </p:cNvPr>
            <p:cNvGrpSpPr/>
            <p:nvPr/>
          </p:nvGrpSpPr>
          <p:grpSpPr>
            <a:xfrm>
              <a:off x="4238425" y="2619635"/>
              <a:ext cx="813232" cy="690053"/>
              <a:chOff x="2645158" y="2640325"/>
              <a:chExt cx="925824" cy="517540"/>
            </a:xfrm>
          </p:grpSpPr>
          <p:sp>
            <p:nvSpPr>
              <p:cNvPr id="137" name="Rectangle: Rounded Corners 136">
                <a:extLst>
                  <a:ext uri="{FF2B5EF4-FFF2-40B4-BE49-F238E27FC236}">
                    <a16:creationId xmlns:a16="http://schemas.microsoft.com/office/drawing/2014/main" id="{4F73B2AD-15A8-47CE-85F6-DBE88C04C36E}"/>
                  </a:ext>
                </a:extLst>
              </p:cNvPr>
              <p:cNvSpPr/>
              <p:nvPr/>
            </p:nvSpPr>
            <p:spPr>
              <a:xfrm>
                <a:off x="2645158" y="2640325"/>
                <a:ext cx="879096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D2 PC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651621EA-348A-4C9A-BEF8-D1DB426EC1E5}"/>
                  </a:ext>
                </a:extLst>
              </p:cNvPr>
              <p:cNvCxnSpPr>
                <a:cxnSpLocks/>
                <a:stCxn id="137" idx="2"/>
              </p:cNvCxnSpPr>
              <p:nvPr/>
            </p:nvCxnSpPr>
            <p:spPr>
              <a:xfrm>
                <a:off x="3084706" y="2815938"/>
                <a:ext cx="486276" cy="341927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6AC0262-D489-4E8A-90E1-0193BC361F41}"/>
                </a:ext>
              </a:extLst>
            </p:cNvPr>
            <p:cNvGrpSpPr/>
            <p:nvPr/>
          </p:nvGrpSpPr>
          <p:grpSpPr>
            <a:xfrm>
              <a:off x="4957942" y="3257426"/>
              <a:ext cx="690401" cy="632575"/>
              <a:chOff x="6022653" y="2545276"/>
              <a:chExt cx="517801" cy="474431"/>
            </a:xfrm>
          </p:grpSpPr>
          <p:sp>
            <p:nvSpPr>
              <p:cNvPr id="143" name="Rectangle: Rounded Corners 142">
                <a:extLst>
                  <a:ext uri="{FF2B5EF4-FFF2-40B4-BE49-F238E27FC236}">
                    <a16:creationId xmlns:a16="http://schemas.microsoft.com/office/drawing/2014/main" id="{D6CADB22-D4A4-46AE-B691-B23EDEF8FE9D}"/>
                  </a:ext>
                </a:extLst>
              </p:cNvPr>
              <p:cNvSpPr/>
              <p:nvPr/>
            </p:nvSpPr>
            <p:spPr>
              <a:xfrm>
                <a:off x="6022653" y="2845746"/>
                <a:ext cx="517801" cy="173961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D2 OC EE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04902B16-6042-4FF1-8369-39BA9B13AEAB}"/>
                  </a:ext>
                </a:extLst>
              </p:cNvPr>
              <p:cNvCxnSpPr>
                <a:cxnSpLocks/>
                <a:stCxn id="143" idx="0"/>
              </p:cNvCxnSpPr>
              <p:nvPr/>
            </p:nvCxnSpPr>
            <p:spPr>
              <a:xfrm flipV="1">
                <a:off x="6281554" y="2545276"/>
                <a:ext cx="0" cy="30047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4191587-F68F-4638-82A9-3AED4DCC4BE5}"/>
                </a:ext>
              </a:extLst>
            </p:cNvPr>
            <p:cNvGrpSpPr/>
            <p:nvPr/>
          </p:nvGrpSpPr>
          <p:grpSpPr>
            <a:xfrm>
              <a:off x="3572870" y="3790065"/>
              <a:ext cx="897140" cy="462833"/>
              <a:chOff x="5555959" y="3617162"/>
              <a:chExt cx="672855" cy="347125"/>
            </a:xfrm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21BA9B01-6FDD-400C-94A1-6D5CBFCE17C8}"/>
                  </a:ext>
                </a:extLst>
              </p:cNvPr>
              <p:cNvSpPr/>
              <p:nvPr/>
            </p:nvSpPr>
            <p:spPr>
              <a:xfrm>
                <a:off x="5736909" y="3788674"/>
                <a:ext cx="491905" cy="175613"/>
              </a:xfrm>
              <a:prstGeom prst="roundRect">
                <a:avLst/>
              </a:prstGeom>
              <a:solidFill>
                <a:srgbClr val="C59EE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1067">
                    <a:solidFill>
                      <a:schemeClr val="bg1"/>
                    </a:solidFill>
                  </a:rPr>
                  <a:t>C</a:t>
                </a:r>
                <a:r>
                  <a:rPr lang="en-US" sz="1067">
                    <a:solidFill>
                      <a:schemeClr val="bg1"/>
                    </a:solidFill>
                  </a:rPr>
                  <a:t>old box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E8DDFFAE-0AC3-455C-B131-04EE639AE277}"/>
                  </a:ext>
                </a:extLst>
              </p:cNvPr>
              <p:cNvCxnSpPr>
                <a:cxnSpLocks/>
                <a:stCxn id="150" idx="0"/>
              </p:cNvCxnSpPr>
              <p:nvPr/>
            </p:nvCxnSpPr>
            <p:spPr>
              <a:xfrm flipH="1" flipV="1">
                <a:off x="5555959" y="3617162"/>
                <a:ext cx="426903" cy="171512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D79B2F47-C43E-4419-9C17-C37CB730920A}"/>
                </a:ext>
              </a:extLst>
            </p:cNvPr>
            <p:cNvGrpSpPr/>
            <p:nvPr/>
          </p:nvGrpSpPr>
          <p:grpSpPr>
            <a:xfrm>
              <a:off x="5501267" y="3232874"/>
              <a:ext cx="697715" cy="445823"/>
              <a:chOff x="5843094" y="2240136"/>
              <a:chExt cx="523286" cy="334367"/>
            </a:xfrm>
          </p:grpSpPr>
          <p:sp>
            <p:nvSpPr>
              <p:cNvPr id="153" name="Rectangle: Rounded Corners 152">
                <a:extLst>
                  <a:ext uri="{FF2B5EF4-FFF2-40B4-BE49-F238E27FC236}">
                    <a16:creationId xmlns:a16="http://schemas.microsoft.com/office/drawing/2014/main" id="{AF4C3180-5EB1-4ECE-B359-F846F9E092F1}"/>
                  </a:ext>
                </a:extLst>
              </p:cNvPr>
              <p:cNvSpPr/>
              <p:nvPr/>
            </p:nvSpPr>
            <p:spPr>
              <a:xfrm>
                <a:off x="5998348" y="2398890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CDBs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4" name="Straight Arrow Connector 153">
                <a:extLst>
                  <a:ext uri="{FF2B5EF4-FFF2-40B4-BE49-F238E27FC236}">
                    <a16:creationId xmlns:a16="http://schemas.microsoft.com/office/drawing/2014/main" id="{D9D5F4E0-0816-403D-A7F2-B18D50EC0167}"/>
                  </a:ext>
                </a:extLst>
              </p:cNvPr>
              <p:cNvCxnSpPr>
                <a:cxnSpLocks/>
                <a:stCxn id="153" idx="0"/>
              </p:cNvCxnSpPr>
              <p:nvPr/>
            </p:nvCxnSpPr>
            <p:spPr>
              <a:xfrm flipH="1" flipV="1">
                <a:off x="5843094" y="2240136"/>
                <a:ext cx="339270" cy="158754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1C06A1D9-BF12-460A-98B0-3845DD34D1D5}"/>
                </a:ext>
              </a:extLst>
            </p:cNvPr>
            <p:cNvGrpSpPr/>
            <p:nvPr/>
          </p:nvGrpSpPr>
          <p:grpSpPr>
            <a:xfrm>
              <a:off x="5407987" y="2447519"/>
              <a:ext cx="559135" cy="2647692"/>
              <a:chOff x="5163581" y="2410950"/>
              <a:chExt cx="419351" cy="1985769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866A94A3-9A03-42EE-B3EC-20CA9FF18E64}"/>
                  </a:ext>
                </a:extLst>
              </p:cNvPr>
              <p:cNvGrpSpPr/>
              <p:nvPr/>
            </p:nvGrpSpPr>
            <p:grpSpPr>
              <a:xfrm>
                <a:off x="5163581" y="4068197"/>
                <a:ext cx="368032" cy="328522"/>
                <a:chOff x="6335802" y="3227938"/>
                <a:chExt cx="368032" cy="328522"/>
              </a:xfrm>
            </p:grpSpPr>
            <p:sp>
              <p:nvSpPr>
                <p:cNvPr id="179" name="Rectangle: Rounded Corners 178">
                  <a:extLst>
                    <a:ext uri="{FF2B5EF4-FFF2-40B4-BE49-F238E27FC236}">
                      <a16:creationId xmlns:a16="http://schemas.microsoft.com/office/drawing/2014/main" id="{2A9DCBFD-F13B-4305-9B0E-5E429BD2F444}"/>
                    </a:ext>
                  </a:extLst>
                </p:cNvPr>
                <p:cNvSpPr/>
                <p:nvPr/>
              </p:nvSpPr>
              <p:spPr>
                <a:xfrm>
                  <a:off x="6335802" y="3227938"/>
                  <a:ext cx="368032" cy="175613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sz="1067">
                      <a:solidFill>
                        <a:schemeClr val="bg1"/>
                      </a:solidFill>
                    </a:rPr>
                    <a:t>DFM</a:t>
                  </a:r>
                  <a:endParaRPr lang="en-GB" sz="1067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95" name="Straight Arrow Connector 194">
                  <a:extLst>
                    <a:ext uri="{FF2B5EF4-FFF2-40B4-BE49-F238E27FC236}">
                      <a16:creationId xmlns:a16="http://schemas.microsoft.com/office/drawing/2014/main" id="{154406ED-CDD4-4272-A94A-A540AB52DFE9}"/>
                    </a:ext>
                  </a:extLst>
                </p:cNvPr>
                <p:cNvCxnSpPr>
                  <a:cxnSpLocks/>
                  <a:stCxn id="179" idx="2"/>
                </p:cNvCxnSpPr>
                <p:nvPr/>
              </p:nvCxnSpPr>
              <p:spPr>
                <a:xfrm flipH="1">
                  <a:off x="6464458" y="3403551"/>
                  <a:ext cx="55360" cy="152909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D35FACF7-2A06-476D-960F-0D42812E77F6}"/>
                  </a:ext>
                </a:extLst>
              </p:cNvPr>
              <p:cNvGrpSpPr/>
              <p:nvPr/>
            </p:nvGrpSpPr>
            <p:grpSpPr>
              <a:xfrm>
                <a:off x="5214900" y="2410950"/>
                <a:ext cx="368032" cy="445557"/>
                <a:chOff x="6477407" y="2559857"/>
                <a:chExt cx="368032" cy="445557"/>
              </a:xfrm>
            </p:grpSpPr>
            <p:sp>
              <p:nvSpPr>
                <p:cNvPr id="158" name="Rectangle: Rounded Corners 157">
                  <a:extLst>
                    <a:ext uri="{FF2B5EF4-FFF2-40B4-BE49-F238E27FC236}">
                      <a16:creationId xmlns:a16="http://schemas.microsoft.com/office/drawing/2014/main" id="{DD066492-9B71-4B14-AF12-5E9C21073E10}"/>
                    </a:ext>
                  </a:extLst>
                </p:cNvPr>
                <p:cNvSpPr/>
                <p:nvPr/>
              </p:nvSpPr>
              <p:spPr>
                <a:xfrm>
                  <a:off x="6477407" y="2559857"/>
                  <a:ext cx="368032" cy="175613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sz="1067">
                      <a:solidFill>
                        <a:schemeClr val="bg1"/>
                      </a:solidFill>
                    </a:rPr>
                    <a:t>DFHM</a:t>
                  </a:r>
                  <a:endParaRPr lang="en-GB" sz="1067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59" name="Straight Arrow Connector 158">
                  <a:extLst>
                    <a:ext uri="{FF2B5EF4-FFF2-40B4-BE49-F238E27FC236}">
                      <a16:creationId xmlns:a16="http://schemas.microsoft.com/office/drawing/2014/main" id="{D855FEA6-12A2-4F6D-88C9-1FE1300D282A}"/>
                    </a:ext>
                  </a:extLst>
                </p:cNvPr>
                <p:cNvCxnSpPr>
                  <a:cxnSpLocks/>
                  <a:stCxn id="158" idx="2"/>
                </p:cNvCxnSpPr>
                <p:nvPr/>
              </p:nvCxnSpPr>
              <p:spPr>
                <a:xfrm flipH="1">
                  <a:off x="6651302" y="2735470"/>
                  <a:ext cx="10121" cy="269944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52F06387-E2B0-4181-88E3-CA7E9AEB705D}"/>
                </a:ext>
              </a:extLst>
            </p:cNvPr>
            <p:cNvGrpSpPr/>
            <p:nvPr/>
          </p:nvGrpSpPr>
          <p:grpSpPr>
            <a:xfrm>
              <a:off x="63180" y="5707718"/>
              <a:ext cx="775739" cy="623927"/>
              <a:chOff x="357915" y="4883927"/>
              <a:chExt cx="581804" cy="467945"/>
            </a:xfrm>
          </p:grpSpPr>
          <p:sp>
            <p:nvSpPr>
              <p:cNvPr id="197" name="Rectangle: Rounded Corners 196">
                <a:extLst>
                  <a:ext uri="{FF2B5EF4-FFF2-40B4-BE49-F238E27FC236}">
                    <a16:creationId xmlns:a16="http://schemas.microsoft.com/office/drawing/2014/main" id="{4BD99641-B73B-41CF-997C-26BD06E31FFE}"/>
                  </a:ext>
                </a:extLst>
              </p:cNvPr>
              <p:cNvSpPr/>
              <p:nvPr/>
            </p:nvSpPr>
            <p:spPr>
              <a:xfrm>
                <a:off x="357915" y="4883927"/>
                <a:ext cx="581804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DQHDS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F3E3E898-2E6A-4689-8484-981C0B2AFB99}"/>
                  </a:ext>
                </a:extLst>
              </p:cNvPr>
              <p:cNvCxnSpPr>
                <a:cxnSpLocks/>
                <a:stCxn id="197" idx="2"/>
              </p:cNvCxnSpPr>
              <p:nvPr/>
            </p:nvCxnSpPr>
            <p:spPr>
              <a:xfrm>
                <a:off x="648817" y="5059540"/>
                <a:ext cx="0" cy="29233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9" name="Rectangle: Rounded Corners 198">
              <a:extLst>
                <a:ext uri="{FF2B5EF4-FFF2-40B4-BE49-F238E27FC236}">
                  <a16:creationId xmlns:a16="http://schemas.microsoft.com/office/drawing/2014/main" id="{B815D97F-5A3B-45FF-96BA-E6DBA0E6F2E9}"/>
                </a:ext>
              </a:extLst>
            </p:cNvPr>
            <p:cNvSpPr/>
            <p:nvPr/>
          </p:nvSpPr>
          <p:spPr>
            <a:xfrm rot="20831218">
              <a:off x="5325072" y="5475992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200" name="Rectangle: Rounded Corners 199">
              <a:extLst>
                <a:ext uri="{FF2B5EF4-FFF2-40B4-BE49-F238E27FC236}">
                  <a16:creationId xmlns:a16="http://schemas.microsoft.com/office/drawing/2014/main" id="{3ED865BB-47C1-464F-819C-F4FB82B44CE9}"/>
                </a:ext>
              </a:extLst>
            </p:cNvPr>
            <p:cNvSpPr/>
            <p:nvPr/>
          </p:nvSpPr>
          <p:spPr>
            <a:xfrm rot="20831218">
              <a:off x="3552583" y="5870653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Q4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201" name="Rectangle: Rounded Corners 200">
              <a:extLst>
                <a:ext uri="{FF2B5EF4-FFF2-40B4-BE49-F238E27FC236}">
                  <a16:creationId xmlns:a16="http://schemas.microsoft.com/office/drawing/2014/main" id="{12318EF6-4A9B-4F01-BF96-CB49EE081B63}"/>
                </a:ext>
              </a:extLst>
            </p:cNvPr>
            <p:cNvSpPr/>
            <p:nvPr/>
          </p:nvSpPr>
          <p:spPr>
            <a:xfrm rot="20831218">
              <a:off x="1976893" y="6205440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Q5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id="{B96ECD14-BC6E-47F9-B191-4E0637B741AC}"/>
                </a:ext>
              </a:extLst>
            </p:cNvPr>
            <p:cNvSpPr/>
            <p:nvPr/>
          </p:nvSpPr>
          <p:spPr>
            <a:xfrm rot="20831218">
              <a:off x="836100" y="6447903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Q6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B3FF559E-B26F-46DF-9BA3-B86071A67A64}"/>
                </a:ext>
              </a:extLst>
            </p:cNvPr>
            <p:cNvGrpSpPr/>
            <p:nvPr/>
          </p:nvGrpSpPr>
          <p:grpSpPr>
            <a:xfrm>
              <a:off x="5782242" y="1980035"/>
              <a:ext cx="655873" cy="999951"/>
              <a:chOff x="6469579" y="2986429"/>
              <a:chExt cx="491905" cy="749963"/>
            </a:xfrm>
          </p:grpSpPr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id="{A307CC1D-2763-46B2-8802-9142D0054280}"/>
                  </a:ext>
                </a:extLst>
              </p:cNvPr>
              <p:cNvSpPr/>
              <p:nvPr/>
            </p:nvSpPr>
            <p:spPr>
              <a:xfrm>
                <a:off x="6469579" y="2986429"/>
                <a:ext cx="491905" cy="175613"/>
              </a:xfrm>
              <a:prstGeom prst="roundRect">
                <a:avLst/>
              </a:prstGeom>
              <a:solidFill>
                <a:srgbClr val="C59EE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1067">
                    <a:solidFill>
                      <a:schemeClr val="bg1"/>
                    </a:solidFill>
                  </a:rPr>
                  <a:t>Valve</a:t>
                </a:r>
                <a:r>
                  <a:rPr lang="en-US" sz="1067">
                    <a:solidFill>
                      <a:schemeClr val="bg1"/>
                    </a:solidFill>
                  </a:rPr>
                  <a:t> box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11" name="Straight Arrow Connector 210">
                <a:extLst>
                  <a:ext uri="{FF2B5EF4-FFF2-40B4-BE49-F238E27FC236}">
                    <a16:creationId xmlns:a16="http://schemas.microsoft.com/office/drawing/2014/main" id="{A89C63C3-31DF-49E0-96D0-94FA12A89F7D}"/>
                  </a:ext>
                </a:extLst>
              </p:cNvPr>
              <p:cNvCxnSpPr>
                <a:cxnSpLocks/>
                <a:stCxn id="210" idx="2"/>
              </p:cNvCxnSpPr>
              <p:nvPr/>
            </p:nvCxnSpPr>
            <p:spPr>
              <a:xfrm>
                <a:off x="6715532" y="3162042"/>
                <a:ext cx="147329" cy="57435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9D862683-DAED-420B-87F3-AE41A0360182}"/>
                </a:ext>
              </a:extLst>
            </p:cNvPr>
            <p:cNvGrpSpPr/>
            <p:nvPr/>
          </p:nvGrpSpPr>
          <p:grpSpPr>
            <a:xfrm>
              <a:off x="4644669" y="2235666"/>
              <a:ext cx="772187" cy="901439"/>
              <a:chOff x="942988" y="1412238"/>
              <a:chExt cx="879096" cy="676079"/>
            </a:xfrm>
          </p:grpSpPr>
          <p:sp>
            <p:nvSpPr>
              <p:cNvPr id="213" name="Rectangle: Rounded Corners 212">
                <a:extLst>
                  <a:ext uri="{FF2B5EF4-FFF2-40B4-BE49-F238E27FC236}">
                    <a16:creationId xmlns:a16="http://schemas.microsoft.com/office/drawing/2014/main" id="{6888FBD8-DE05-4DCE-8131-D53858DCFD25}"/>
                  </a:ext>
                </a:extLst>
              </p:cNvPr>
              <p:cNvSpPr/>
              <p:nvPr/>
            </p:nvSpPr>
            <p:spPr>
              <a:xfrm>
                <a:off x="942988" y="1412238"/>
                <a:ext cx="879096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D2 OC PCs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14" name="Straight Arrow Connector 213">
                <a:extLst>
                  <a:ext uri="{FF2B5EF4-FFF2-40B4-BE49-F238E27FC236}">
                    <a16:creationId xmlns:a16="http://schemas.microsoft.com/office/drawing/2014/main" id="{E5C5D547-A2DA-43ED-83F5-D9EFA74C397E}"/>
                  </a:ext>
                </a:extLst>
              </p:cNvPr>
              <p:cNvCxnSpPr>
                <a:cxnSpLocks/>
                <a:stCxn id="213" idx="2"/>
              </p:cNvCxnSpPr>
              <p:nvPr/>
            </p:nvCxnSpPr>
            <p:spPr>
              <a:xfrm>
                <a:off x="1382536" y="1587851"/>
                <a:ext cx="279435" cy="500466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5020F9DC-AA39-47AD-BE1D-EE2793FF8485}"/>
                </a:ext>
              </a:extLst>
            </p:cNvPr>
            <p:cNvSpPr/>
            <p:nvPr/>
          </p:nvSpPr>
          <p:spPr>
            <a:xfrm rot="20831218">
              <a:off x="4376588" y="5644465"/>
              <a:ext cx="737349" cy="37982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Crab</a:t>
              </a:r>
            </a:p>
            <a:p>
              <a:pPr algn="ctr"/>
              <a:r>
                <a:rPr lang="pt-PT" sz="1067">
                  <a:solidFill>
                    <a:schemeClr val="bg1"/>
                  </a:solidFill>
                </a:rPr>
                <a:t>Cavities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D7456E8F-22C8-43B7-8DFC-39DE95065868}"/>
                </a:ext>
              </a:extLst>
            </p:cNvPr>
            <p:cNvGrpSpPr/>
            <p:nvPr/>
          </p:nvGrpSpPr>
          <p:grpSpPr>
            <a:xfrm>
              <a:off x="1633553" y="4715757"/>
              <a:ext cx="1726143" cy="225411"/>
              <a:chOff x="5500259" y="3788675"/>
              <a:chExt cx="1294607" cy="169058"/>
            </a:xfrm>
          </p:grpSpPr>
          <p:sp>
            <p:nvSpPr>
              <p:cNvPr id="218" name="Rectangle: Rounded Corners 217">
                <a:extLst>
                  <a:ext uri="{FF2B5EF4-FFF2-40B4-BE49-F238E27FC236}">
                    <a16:creationId xmlns:a16="http://schemas.microsoft.com/office/drawing/2014/main" id="{C34C9CEA-AD01-44EA-B56A-39073381950B}"/>
                  </a:ext>
                </a:extLst>
              </p:cNvPr>
              <p:cNvSpPr/>
              <p:nvPr/>
            </p:nvSpPr>
            <p:spPr>
              <a:xfrm>
                <a:off x="5500259" y="3788675"/>
                <a:ext cx="728556" cy="169058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1067">
                    <a:solidFill>
                      <a:schemeClr val="bg1"/>
                    </a:solidFill>
                  </a:rPr>
                  <a:t>RF Powering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19" name="Straight Arrow Connector 218">
                <a:extLst>
                  <a:ext uri="{FF2B5EF4-FFF2-40B4-BE49-F238E27FC236}">
                    <a16:creationId xmlns:a16="http://schemas.microsoft.com/office/drawing/2014/main" id="{EA3175D6-253E-4D5F-86DE-D797B75889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8815" y="3810093"/>
                <a:ext cx="566051" cy="7930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64299BA9-423D-4AEF-9680-58E178F82BEF}"/>
                </a:ext>
              </a:extLst>
            </p:cNvPr>
            <p:cNvSpPr txBox="1"/>
            <p:nvPr/>
          </p:nvSpPr>
          <p:spPr>
            <a:xfrm>
              <a:off x="397215" y="3084097"/>
              <a:ext cx="604068" cy="246221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228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1000"/>
                <a:t>UW57</a:t>
              </a:r>
              <a:endParaRPr lang="fr-FR" sz="1000"/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11890C2B-E7C2-ED49-84CD-96568692F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223868">
              <a:off x="10566369" y="2571038"/>
              <a:ext cx="1654617" cy="1107675"/>
            </a:xfrm>
            <a:prstGeom prst="ellipse">
              <a:avLst/>
            </a:prstGeom>
            <a:ln>
              <a:noFill/>
            </a:ln>
            <a:effectLst>
              <a:softEdge rad="38100"/>
            </a:effectLst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901B6332-15AF-8B41-AAF0-3F76319B9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89288">
              <a:off x="10687221" y="4452735"/>
              <a:ext cx="1569065" cy="1050365"/>
            </a:xfrm>
            <a:prstGeom prst="ellipse">
              <a:avLst/>
            </a:prstGeom>
            <a:ln>
              <a:noFill/>
            </a:ln>
            <a:effectLst>
              <a:softEdge rad="38100"/>
            </a:effec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ED37B2E-B98D-6543-8319-34E2FED5E51F}"/>
                </a:ext>
              </a:extLst>
            </p:cNvPr>
            <p:cNvSpPr txBox="1"/>
            <p:nvPr/>
          </p:nvSpPr>
          <p:spPr>
            <a:xfrm rot="20905595">
              <a:off x="5847789" y="5269392"/>
              <a:ext cx="693383" cy="2308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/>
                <a:t>TAXN</a:t>
              </a:r>
              <a:endParaRPr lang="fr-FR" sz="90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7BEC77BE-A4DD-704A-8298-5403A407C01B}"/>
                </a:ext>
              </a:extLst>
            </p:cNvPr>
            <p:cNvSpPr txBox="1"/>
            <p:nvPr/>
          </p:nvSpPr>
          <p:spPr>
            <a:xfrm>
              <a:off x="232286" y="4829090"/>
              <a:ext cx="919741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dk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/>
                <a:t>Cooling and Ventilation</a:t>
              </a:r>
              <a:endParaRPr lang="fr-FR" sz="1000"/>
            </a:p>
          </p:txBody>
        </p: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181D0B53-9510-F14A-9725-9A32E544E6C2}"/>
                </a:ext>
              </a:extLst>
            </p:cNvPr>
            <p:cNvCxnSpPr/>
            <p:nvPr/>
          </p:nvCxnSpPr>
          <p:spPr>
            <a:xfrm flipV="1">
              <a:off x="1102314" y="4180802"/>
              <a:ext cx="97142" cy="61635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7963" y="6436357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09873C-D792-4723-B198-78F8319D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696" y="61643"/>
            <a:ext cx="8824082" cy="553350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HL-LHC Challenge 3: Machine Efficiency</a:t>
            </a:r>
            <a:endParaRPr lang="en-GB" sz="36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F4C932-CFBF-8A2E-E5F3-80DCE09DD88A}"/>
              </a:ext>
            </a:extLst>
          </p:cNvPr>
          <p:cNvSpPr/>
          <p:nvPr/>
        </p:nvSpPr>
        <p:spPr>
          <a:xfrm>
            <a:off x="5501267" y="5647241"/>
            <a:ext cx="6682511" cy="1187855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 Low radiation areas for electronics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 Accessibility of equipment!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But up to 100m between PC and magnets!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419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6042E2E-687F-AD04-7C81-CC1907F9397A}"/>
              </a:ext>
            </a:extLst>
          </p:cNvPr>
          <p:cNvGrpSpPr>
            <a:grpSpLocks noChangeAspect="1"/>
          </p:cNvGrpSpPr>
          <p:nvPr/>
        </p:nvGrpSpPr>
        <p:grpSpPr>
          <a:xfrm>
            <a:off x="4952054" y="587438"/>
            <a:ext cx="7233200" cy="4762529"/>
            <a:chOff x="1226720" y="258956"/>
            <a:chExt cx="9738560" cy="6412136"/>
          </a:xfrm>
        </p:grpSpPr>
        <p:pic>
          <p:nvPicPr>
            <p:cNvPr id="15" name="Content Placeholder 5" descr="A close up of a gun&#10;&#10;Description automatically generated">
              <a:extLst>
                <a:ext uri="{FF2B5EF4-FFF2-40B4-BE49-F238E27FC236}">
                  <a16:creationId xmlns:a16="http://schemas.microsoft.com/office/drawing/2014/main" id="{E0088B9B-38C7-6631-0811-BE92A29E5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63"/>
              <a:ext cx="9738560" cy="5008733"/>
            </a:xfrm>
            <a:prstGeom prst="rect">
              <a:avLst/>
            </a:prstGeom>
          </p:spPr>
        </p:pic>
        <p:pic>
          <p:nvPicPr>
            <p:cNvPr id="16" name="Picture 15" descr="A close up of a device&#10;&#10;Description automatically generated">
              <a:extLst>
                <a:ext uri="{FF2B5EF4-FFF2-40B4-BE49-F238E27FC236}">
                  <a16:creationId xmlns:a16="http://schemas.microsoft.com/office/drawing/2014/main" id="{A988E0D9-BF2C-8A7D-B069-7C3CDD665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56"/>
              <a:ext cx="9738560" cy="5008743"/>
            </a:xfrm>
            <a:prstGeom prst="rect">
              <a:avLst/>
            </a:prstGeom>
          </p:spPr>
        </p:pic>
        <p:pic>
          <p:nvPicPr>
            <p:cNvPr id="17" name="Picture 16" descr="A picture containing boat, airplane, water, man&#10;&#10;Description automatically generated">
              <a:extLst>
                <a:ext uri="{FF2B5EF4-FFF2-40B4-BE49-F238E27FC236}">
                  <a16:creationId xmlns:a16="http://schemas.microsoft.com/office/drawing/2014/main" id="{81E78167-B046-33DA-58F3-F7193CC1E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56"/>
              <a:ext cx="9738560" cy="5008743"/>
            </a:xfrm>
            <a:prstGeom prst="rect">
              <a:avLst/>
            </a:prstGeom>
          </p:spPr>
        </p:pic>
        <p:sp>
          <p:nvSpPr>
            <p:cNvPr id="18" name="Rectangle: Rounded Corners 9">
              <a:extLst>
                <a:ext uri="{FF2B5EF4-FFF2-40B4-BE49-F238E27FC236}">
                  <a16:creationId xmlns:a16="http://schemas.microsoft.com/office/drawing/2014/main" id="{0217BD09-CDEB-950C-9E71-CC2814854296}"/>
                </a:ext>
              </a:extLst>
            </p:cNvPr>
            <p:cNvSpPr/>
            <p:nvPr/>
          </p:nvSpPr>
          <p:spPr>
            <a:xfrm>
              <a:off x="1243863" y="4563951"/>
              <a:ext cx="293543" cy="194771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 defTabSz="649213"/>
              <a:r>
                <a:rPr lang="en-US" sz="667" b="1" dirty="0">
                  <a:solidFill>
                    <a:prstClr val="white"/>
                  </a:solidFill>
                  <a:latin typeface="Arial"/>
                </a:rPr>
                <a:t>D2</a:t>
              </a:r>
              <a:endParaRPr lang="en-GB" sz="667" b="1" dirty="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8AA097-6A18-894D-85E3-36AC20E18353}"/>
                </a:ext>
              </a:extLst>
            </p:cNvPr>
            <p:cNvGrpSpPr/>
            <p:nvPr/>
          </p:nvGrpSpPr>
          <p:grpSpPr>
            <a:xfrm>
              <a:off x="4882154" y="2877270"/>
              <a:ext cx="786151" cy="194771"/>
              <a:chOff x="6732084" y="3921565"/>
              <a:chExt cx="738155" cy="182880"/>
            </a:xfrm>
          </p:grpSpPr>
          <p:sp>
            <p:nvSpPr>
              <p:cNvPr id="49" name="Rectangle: Rounded Corners 11">
                <a:extLst>
                  <a:ext uri="{FF2B5EF4-FFF2-40B4-BE49-F238E27FC236}">
                    <a16:creationId xmlns:a16="http://schemas.microsoft.com/office/drawing/2014/main" id="{1E781CA1-C782-8059-58D6-2D5B24726284}"/>
                  </a:ext>
                </a:extLst>
              </p:cNvPr>
              <p:cNvSpPr/>
              <p:nvPr/>
            </p:nvSpPr>
            <p:spPr>
              <a:xfrm>
                <a:off x="6732084" y="3921565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DSHM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781C417E-48BD-A0FE-C208-6D0512776742}"/>
                  </a:ext>
                </a:extLst>
              </p:cNvPr>
              <p:cNvCxnSpPr>
                <a:cxnSpLocks/>
                <a:stCxn id="49" idx="3"/>
              </p:cNvCxnSpPr>
              <p:nvPr/>
            </p:nvCxnSpPr>
            <p:spPr>
              <a:xfrm>
                <a:off x="7100116" y="4013005"/>
                <a:ext cx="370123" cy="0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77D93C6-B556-60EE-D018-BFB2FF9A5E55}"/>
                </a:ext>
              </a:extLst>
            </p:cNvPr>
            <p:cNvGrpSpPr/>
            <p:nvPr/>
          </p:nvGrpSpPr>
          <p:grpSpPr>
            <a:xfrm>
              <a:off x="4882153" y="1376181"/>
              <a:ext cx="391962" cy="704983"/>
              <a:chOff x="8351016" y="3587221"/>
              <a:chExt cx="368032" cy="661942"/>
            </a:xfrm>
          </p:grpSpPr>
          <p:sp>
            <p:nvSpPr>
              <p:cNvPr id="47" name="Rectangle: Rounded Corners 14">
                <a:extLst>
                  <a:ext uri="{FF2B5EF4-FFF2-40B4-BE49-F238E27FC236}">
                    <a16:creationId xmlns:a16="http://schemas.microsoft.com/office/drawing/2014/main" id="{8D092D81-1580-8E5D-15CE-BF21E8D9677C}"/>
                  </a:ext>
                </a:extLst>
              </p:cNvPr>
              <p:cNvSpPr/>
              <p:nvPr/>
            </p:nvSpPr>
            <p:spPr>
              <a:xfrm>
                <a:off x="8351016" y="3587221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DFHM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FE58CD7C-19D8-7BDE-2569-F4037F1221EB}"/>
                  </a:ext>
                </a:extLst>
              </p:cNvPr>
              <p:cNvCxnSpPr>
                <a:cxnSpLocks/>
                <a:stCxn id="47" idx="2"/>
              </p:cNvCxnSpPr>
              <p:nvPr/>
            </p:nvCxnSpPr>
            <p:spPr>
              <a:xfrm>
                <a:off x="8535032" y="3770101"/>
                <a:ext cx="81337" cy="479062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3CF7134-9557-DD49-F1FB-43F09505D713}"/>
                </a:ext>
              </a:extLst>
            </p:cNvPr>
            <p:cNvGrpSpPr/>
            <p:nvPr/>
          </p:nvGrpSpPr>
          <p:grpSpPr>
            <a:xfrm>
              <a:off x="6059189" y="4559609"/>
              <a:ext cx="4544356" cy="248875"/>
              <a:chOff x="4537435" y="4258371"/>
              <a:chExt cx="4266914" cy="233681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B752D09-78EE-E1E3-0921-3E7BB12EE92C}"/>
                  </a:ext>
                </a:extLst>
              </p:cNvPr>
              <p:cNvGrpSpPr/>
              <p:nvPr/>
            </p:nvGrpSpPr>
            <p:grpSpPr>
              <a:xfrm>
                <a:off x="5090560" y="4258371"/>
                <a:ext cx="3713789" cy="233681"/>
                <a:chOff x="7218698" y="3176407"/>
                <a:chExt cx="3880995" cy="245362"/>
              </a:xfrm>
              <a:grpFill/>
            </p:grpSpPr>
            <p:sp>
              <p:nvSpPr>
                <p:cNvPr id="41" name="Rectangle: Rounded Corners 19">
                  <a:extLst>
                    <a:ext uri="{FF2B5EF4-FFF2-40B4-BE49-F238E27FC236}">
                      <a16:creationId xmlns:a16="http://schemas.microsoft.com/office/drawing/2014/main" id="{64B35E75-E09F-1F1B-FEAF-3DC9CB0C65AC}"/>
                    </a:ext>
                  </a:extLst>
                </p:cNvPr>
                <p:cNvSpPr/>
                <p:nvPr/>
              </p:nvSpPr>
              <p:spPr>
                <a:xfrm>
                  <a:off x="10811664" y="3176407"/>
                  <a:ext cx="288029" cy="192020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Q1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2" name="Rectangle: Rounded Corners 20">
                  <a:extLst>
                    <a:ext uri="{FF2B5EF4-FFF2-40B4-BE49-F238E27FC236}">
                      <a16:creationId xmlns:a16="http://schemas.microsoft.com/office/drawing/2014/main" id="{2133C810-2AB1-2DB6-0471-C0C223A94277}"/>
                    </a:ext>
                  </a:extLst>
                </p:cNvPr>
                <p:cNvSpPr/>
                <p:nvPr/>
              </p:nvSpPr>
              <p:spPr>
                <a:xfrm>
                  <a:off x="10055199" y="3185299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Q2A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3" name="Rectangle: Rounded Corners 21">
                  <a:extLst>
                    <a:ext uri="{FF2B5EF4-FFF2-40B4-BE49-F238E27FC236}">
                      <a16:creationId xmlns:a16="http://schemas.microsoft.com/office/drawing/2014/main" id="{1208A629-867A-70C2-B64F-CDD6DBCB593E}"/>
                    </a:ext>
                  </a:extLst>
                </p:cNvPr>
                <p:cNvSpPr/>
                <p:nvPr/>
              </p:nvSpPr>
              <p:spPr>
                <a:xfrm>
                  <a:off x="9298734" y="3194190"/>
                  <a:ext cx="288032" cy="192022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Q2B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4" name="Rectangle: Rounded Corners 22">
                  <a:extLst>
                    <a:ext uri="{FF2B5EF4-FFF2-40B4-BE49-F238E27FC236}">
                      <a16:creationId xmlns:a16="http://schemas.microsoft.com/office/drawing/2014/main" id="{397C2068-C054-20E6-0C09-F6C4BA830074}"/>
                    </a:ext>
                  </a:extLst>
                </p:cNvPr>
                <p:cNvSpPr/>
                <p:nvPr/>
              </p:nvSpPr>
              <p:spPr>
                <a:xfrm>
                  <a:off x="8544960" y="3203077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Q3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5" name="Rectangle: Rounded Corners 23">
                  <a:extLst>
                    <a:ext uri="{FF2B5EF4-FFF2-40B4-BE49-F238E27FC236}">
                      <a16:creationId xmlns:a16="http://schemas.microsoft.com/office/drawing/2014/main" id="{F71A85C9-4282-C9EC-BE8B-F339E76B8148}"/>
                    </a:ext>
                  </a:extLst>
                </p:cNvPr>
                <p:cNvSpPr/>
                <p:nvPr/>
              </p:nvSpPr>
              <p:spPr>
                <a:xfrm>
                  <a:off x="7884518" y="3220857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CP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6" name="Rectangle: Rounded Corners 24">
                  <a:extLst>
                    <a:ext uri="{FF2B5EF4-FFF2-40B4-BE49-F238E27FC236}">
                      <a16:creationId xmlns:a16="http://schemas.microsoft.com/office/drawing/2014/main" id="{69D0A0EF-4EE0-2345-4F7D-305BAB40832A}"/>
                    </a:ext>
                  </a:extLst>
                </p:cNvPr>
                <p:cNvSpPr/>
                <p:nvPr/>
              </p:nvSpPr>
              <p:spPr>
                <a:xfrm>
                  <a:off x="7218698" y="3229748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D1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</p:grpSp>
          <p:sp>
            <p:nvSpPr>
              <p:cNvPr id="40" name="Rectangle: Rounded Corners 18">
                <a:extLst>
                  <a:ext uri="{FF2B5EF4-FFF2-40B4-BE49-F238E27FC236}">
                    <a16:creationId xmlns:a16="http://schemas.microsoft.com/office/drawing/2014/main" id="{93003A7D-E993-1042-21E7-6C896AB4B3D4}"/>
                  </a:ext>
                </a:extLst>
              </p:cNvPr>
              <p:cNvSpPr/>
              <p:nvPr/>
            </p:nvSpPr>
            <p:spPr>
              <a:xfrm>
                <a:off x="4537435" y="4300704"/>
                <a:ext cx="275623" cy="182879"/>
              </a:xfrm>
              <a:prstGeom prst="roundRect">
                <a:avLst/>
              </a:prstGeom>
              <a:grp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>
                    <a:solidFill>
                      <a:schemeClr val="accent1"/>
                    </a:solidFill>
                    <a:latin typeface="Arial"/>
                  </a:rPr>
                  <a:t>DCM</a:t>
                </a:r>
                <a:endParaRPr lang="en-GB" sz="667" b="1" dirty="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CC7557-E0E2-B90C-C6AF-D98F9969D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933902" y="4684511"/>
              <a:ext cx="1944535" cy="915173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9A5DF5-5B47-3EA6-90D3-C7A675A86933}"/>
                </a:ext>
              </a:extLst>
            </p:cNvPr>
            <p:cNvGrpSpPr/>
            <p:nvPr/>
          </p:nvGrpSpPr>
          <p:grpSpPr>
            <a:xfrm>
              <a:off x="1966737" y="4515634"/>
              <a:ext cx="391962" cy="561332"/>
              <a:chOff x="6452458" y="3541561"/>
              <a:chExt cx="368032" cy="527061"/>
            </a:xfrm>
          </p:grpSpPr>
          <p:sp>
            <p:nvSpPr>
              <p:cNvPr id="37" name="Rectangle: Rounded Corners 27">
                <a:extLst>
                  <a:ext uri="{FF2B5EF4-FFF2-40B4-BE49-F238E27FC236}">
                    <a16:creationId xmlns:a16="http://schemas.microsoft.com/office/drawing/2014/main" id="{4718313D-69D3-1519-1105-356387AA2C4D}"/>
                  </a:ext>
                </a:extLst>
              </p:cNvPr>
              <p:cNvSpPr/>
              <p:nvPr/>
            </p:nvSpPr>
            <p:spPr>
              <a:xfrm>
                <a:off x="6452458" y="3885742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DFM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2832D7F-4CF1-20CF-3507-791CF8656609}"/>
                  </a:ext>
                </a:extLst>
              </p:cNvPr>
              <p:cNvCxnSpPr>
                <a:cxnSpLocks/>
                <a:stCxn id="37" idx="0"/>
              </p:cNvCxnSpPr>
              <p:nvPr/>
            </p:nvCxnSpPr>
            <p:spPr>
              <a:xfrm flipV="1">
                <a:off x="6636474" y="3541561"/>
                <a:ext cx="0" cy="344181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360AAA-448B-56E4-45B3-BDDBEDB8B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3108" y="4610932"/>
              <a:ext cx="2681478" cy="2060160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08B821E-FFBF-FEC5-DEA4-8F4334FEB953}"/>
                </a:ext>
              </a:extLst>
            </p:cNvPr>
            <p:cNvGrpSpPr/>
            <p:nvPr/>
          </p:nvGrpSpPr>
          <p:grpSpPr>
            <a:xfrm>
              <a:off x="5274117" y="1364934"/>
              <a:ext cx="1701350" cy="4234749"/>
              <a:chOff x="3800289" y="1258731"/>
              <a:chExt cx="1597477" cy="3976209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250E7C9-415A-954C-54F1-6D67C05A4228}"/>
                  </a:ext>
                </a:extLst>
              </p:cNvPr>
              <p:cNvGrpSpPr/>
              <p:nvPr/>
            </p:nvGrpSpPr>
            <p:grpSpPr>
              <a:xfrm>
                <a:off x="3800289" y="4275299"/>
                <a:ext cx="707257" cy="959641"/>
                <a:chOff x="6244539" y="2904762"/>
                <a:chExt cx="707257" cy="959641"/>
              </a:xfrm>
            </p:grpSpPr>
            <p:sp>
              <p:nvSpPr>
                <p:cNvPr id="35" name="Rectangle: Rounded Corners 38">
                  <a:extLst>
                    <a:ext uri="{FF2B5EF4-FFF2-40B4-BE49-F238E27FC236}">
                      <a16:creationId xmlns:a16="http://schemas.microsoft.com/office/drawing/2014/main" id="{C84FEAA7-0A31-1D8A-D602-D95768CCBDCE}"/>
                    </a:ext>
                  </a:extLst>
                </p:cNvPr>
                <p:cNvSpPr/>
                <p:nvPr/>
              </p:nvSpPr>
              <p:spPr>
                <a:xfrm>
                  <a:off x="6244539" y="3452030"/>
                  <a:ext cx="707257" cy="41237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1333" b="1" dirty="0">
                      <a:solidFill>
                        <a:prstClr val="white"/>
                      </a:solidFill>
                      <a:latin typeface="Arial"/>
                    </a:rPr>
                    <a:t>DFX</a:t>
                  </a:r>
                  <a:endParaRPr lang="en-GB" sz="1333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D965969C-D70A-AC78-DFD4-D34F8798EFFE}"/>
                    </a:ext>
                  </a:extLst>
                </p:cNvPr>
                <p:cNvCxnSpPr>
                  <a:cxnSpLocks/>
                  <a:stCxn id="35" idx="0"/>
                </p:cNvCxnSpPr>
                <p:nvPr/>
              </p:nvCxnSpPr>
              <p:spPr>
                <a:xfrm flipV="1">
                  <a:off x="6598168" y="2904762"/>
                  <a:ext cx="43862" cy="547268"/>
                </a:xfrm>
                <a:prstGeom prst="straightConnector1">
                  <a:avLst/>
                </a:prstGeom>
                <a:ln w="28575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56B3C42-A549-4635-98C8-2C80C714183C}"/>
                  </a:ext>
                </a:extLst>
              </p:cNvPr>
              <p:cNvGrpSpPr/>
              <p:nvPr/>
            </p:nvGrpSpPr>
            <p:grpSpPr>
              <a:xfrm>
                <a:off x="4270171" y="2661097"/>
                <a:ext cx="635297" cy="182880"/>
                <a:chOff x="4673402" y="3094755"/>
                <a:chExt cx="635297" cy="182880"/>
              </a:xfrm>
            </p:grpSpPr>
            <p:sp>
              <p:nvSpPr>
                <p:cNvPr id="33" name="Rectangle: Rounded Corners 36">
                  <a:extLst>
                    <a:ext uri="{FF2B5EF4-FFF2-40B4-BE49-F238E27FC236}">
                      <a16:creationId xmlns:a16="http://schemas.microsoft.com/office/drawing/2014/main" id="{CD343CA2-01D7-D888-1FC7-64CA77A48EEB}"/>
                    </a:ext>
                  </a:extLst>
                </p:cNvPr>
                <p:cNvSpPr/>
                <p:nvPr/>
              </p:nvSpPr>
              <p:spPr>
                <a:xfrm>
                  <a:off x="4940667" y="3094755"/>
                  <a:ext cx="368032" cy="18288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/>
                    </a:rPr>
                    <a:t>DSHX</a:t>
                  </a:r>
                  <a:endParaRPr lang="en-GB" sz="667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endParaRP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E93E676-40DD-1DEA-4C2C-3CDA80DE263C}"/>
                    </a:ext>
                  </a:extLst>
                </p:cNvPr>
                <p:cNvCxnSpPr>
                  <a:cxnSpLocks/>
                  <a:stCxn id="33" idx="1"/>
                </p:cNvCxnSpPr>
                <p:nvPr/>
              </p:nvCxnSpPr>
              <p:spPr>
                <a:xfrm flipH="1">
                  <a:off x="4673402" y="3186198"/>
                  <a:ext cx="267265" cy="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3DF818-6198-3D81-ECA1-1D10BF523413}"/>
                  </a:ext>
                </a:extLst>
              </p:cNvPr>
              <p:cNvGrpSpPr/>
              <p:nvPr/>
            </p:nvGrpSpPr>
            <p:grpSpPr>
              <a:xfrm>
                <a:off x="4905468" y="1258731"/>
                <a:ext cx="492298" cy="672503"/>
                <a:chOff x="6927631" y="2899218"/>
                <a:chExt cx="492298" cy="672503"/>
              </a:xfrm>
            </p:grpSpPr>
            <p:sp>
              <p:nvSpPr>
                <p:cNvPr id="31" name="Rectangle: Rounded Corners 34">
                  <a:extLst>
                    <a:ext uri="{FF2B5EF4-FFF2-40B4-BE49-F238E27FC236}">
                      <a16:creationId xmlns:a16="http://schemas.microsoft.com/office/drawing/2014/main" id="{15440984-0BEC-E3D1-EB37-D978578033AF}"/>
                    </a:ext>
                  </a:extLst>
                </p:cNvPr>
                <p:cNvSpPr/>
                <p:nvPr/>
              </p:nvSpPr>
              <p:spPr>
                <a:xfrm>
                  <a:off x="7051897" y="2899218"/>
                  <a:ext cx="368032" cy="18288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/>
                    </a:rPr>
                    <a:t>DFHX</a:t>
                  </a:r>
                  <a:endParaRPr lang="en-GB" sz="667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endParaRPr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39A8CA61-BCDF-32F9-D2E5-E45EDBAC105B}"/>
                    </a:ext>
                  </a:extLst>
                </p:cNvPr>
                <p:cNvCxnSpPr>
                  <a:cxnSpLocks/>
                  <a:stCxn id="31" idx="2"/>
                </p:cNvCxnSpPr>
                <p:nvPr/>
              </p:nvCxnSpPr>
              <p:spPr>
                <a:xfrm flipH="1">
                  <a:off x="6927631" y="3082098"/>
                  <a:ext cx="308282" cy="489623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D256DC7-82D2-41AF-7B59-C3A2B9F6C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7121" y="882090"/>
              <a:ext cx="1566945" cy="80553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568288A-650C-3A7C-9C15-A5667DDB0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9389" y="1077237"/>
              <a:ext cx="1411102" cy="66391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E68EAC-1AFE-5F1A-101F-EE1B0892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063" y="-44876"/>
            <a:ext cx="6967471" cy="2275827"/>
          </a:xfrm>
        </p:spPr>
        <p:txBody>
          <a:bodyPr/>
          <a:lstStyle/>
          <a:p>
            <a:pPr algn="l"/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HL-LHC Technical Challenge 4: </a:t>
            </a:r>
            <a:b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Superconducting Link </a:t>
            </a:r>
            <a:b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based on HT MgB</a:t>
            </a:r>
            <a:r>
              <a:rPr lang="en-US" sz="3600" u="sng" baseline="-25000" dirty="0">
                <a:solidFill>
                  <a:srgbClr val="FF0000"/>
                </a:solidFill>
                <a:latin typeface="Garamond" panose="02020404030301010803" pitchFamily="18" charset="0"/>
              </a:rPr>
              <a:t>2</a:t>
            </a: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b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Superconductor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CAD3A-6740-1B0F-3654-53A1F60CA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11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6EA13-2309-43B3-F831-F440E60C19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97" y="3216658"/>
            <a:ext cx="4823374" cy="3005237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37CA7600-4BF0-1F71-6105-BE5CE5E17C03}"/>
              </a:ext>
            </a:extLst>
          </p:cNvPr>
          <p:cNvSpPr txBox="1"/>
          <p:nvPr/>
        </p:nvSpPr>
        <p:spPr>
          <a:xfrm>
            <a:off x="3785226" y="5780818"/>
            <a:ext cx="1797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Diam ca. 90mm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&gt; 100kA @ 25K</a:t>
            </a:r>
          </a:p>
        </p:txBody>
      </p:sp>
    </p:spTree>
    <p:extLst>
      <p:ext uri="{BB962C8B-B14F-4D97-AF65-F5344CB8AC3E}">
        <p14:creationId xmlns:p14="http://schemas.microsoft.com/office/powerpoint/2010/main" val="3439672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222" y="4767262"/>
            <a:ext cx="7511970" cy="3423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Lucio Rossi - HiLumi LHC to the CERN guides - Globe 26 February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04" y="980728"/>
            <a:ext cx="10254874" cy="5112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0306" y="3553271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5440" y="3409255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1842" y="3129743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9826" y="3068960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2744" y="2935977"/>
            <a:ext cx="43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3632" y="3152001"/>
            <a:ext cx="55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0371" y="3224009"/>
            <a:ext cx="587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3490461" y="1253799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71524" y="1021341"/>
            <a:ext cx="2064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31464" y="1051093"/>
            <a:ext cx="176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r>
              <a:rPr lang="fr-CH" sz="1200" dirty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>
            <a:off x="7608168" y="1313703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905895" y="3548073"/>
            <a:ext cx="72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360" y="2935977"/>
            <a:ext cx="12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FF00"/>
                </a:solidFill>
              </a:rPr>
              <a:t>Crab</a:t>
            </a:r>
            <a:r>
              <a:rPr lang="fr-CH" sz="1200" dirty="0">
                <a:solidFill>
                  <a:srgbClr val="FFFF00"/>
                </a:solidFill>
              </a:rPr>
              <a:t> </a:t>
            </a:r>
            <a:r>
              <a:rPr lang="fr-CH" sz="1200" dirty="0" err="1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6556" y="1318185"/>
            <a:ext cx="104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UA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>
            <a:off x="877429" y="1552641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1508" y="2483719"/>
            <a:ext cx="421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2207568" y="2841972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25397" y="3167390"/>
            <a:ext cx="638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63253" y="1223215"/>
            <a:ext cx="1359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cavern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2564563" y="1398284"/>
            <a:ext cx="465154" cy="19570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0458" y="4415510"/>
            <a:ext cx="1566990" cy="1045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615" y="3142240"/>
            <a:ext cx="1603833" cy="1039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E216E2A2-94FF-D9A2-C160-E91699AE1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5455" y="4293136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8"/>
            <a:extLst>
              <a:ext uri="{FF2B5EF4-FFF2-40B4-BE49-F238E27FC236}">
                <a16:creationId xmlns:a16="http://schemas.microsoft.com/office/drawing/2014/main" id="{A0672A11-21D6-B35F-6811-784FF6E5E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122" y="400329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2" descr="Spain icon">
            <a:hlinkClick r:id="rId8"/>
            <a:extLst>
              <a:ext uri="{FF2B5EF4-FFF2-40B4-BE49-F238E27FC236}">
                <a16:creationId xmlns:a16="http://schemas.microsoft.com/office/drawing/2014/main" id="{1703313A-FC84-6CCD-C42F-3FAFC0645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626" y="371703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2" descr="Spain icon">
            <a:hlinkClick r:id="rId8"/>
            <a:extLst>
              <a:ext uri="{FF2B5EF4-FFF2-40B4-BE49-F238E27FC236}">
                <a16:creationId xmlns:a16="http://schemas.microsoft.com/office/drawing/2014/main" id="{F0914955-4294-6B11-D456-83C34FF33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663" y="2855862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4" descr="Italy icon">
            <a:hlinkClick r:id="rId10"/>
            <a:extLst>
              <a:ext uri="{FF2B5EF4-FFF2-40B4-BE49-F238E27FC236}">
                <a16:creationId xmlns:a16="http://schemas.microsoft.com/office/drawing/2014/main" id="{D986C2CF-AB4C-2AB6-73EF-4F587417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411" y="3380360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8">
            <a:extLst>
              <a:ext uri="{FF2B5EF4-FFF2-40B4-BE49-F238E27FC236}">
                <a16:creationId xmlns:a16="http://schemas.microsoft.com/office/drawing/2014/main" id="{70A29DC3-7E42-EEC9-03A0-33123B124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535" y="3217513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8">
            <a:extLst>
              <a:ext uri="{FF2B5EF4-FFF2-40B4-BE49-F238E27FC236}">
                <a16:creationId xmlns:a16="http://schemas.microsoft.com/office/drawing/2014/main" id="{C4333A14-BC96-B6E0-C3EE-6FBBEE549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8661" y="3123790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4168EB38-162D-64D5-D3C3-BEB3427AB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91" y="3563143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6" descr="Japan icon">
            <a:hlinkClick r:id="rId13"/>
            <a:extLst>
              <a:ext uri="{FF2B5EF4-FFF2-40B4-BE49-F238E27FC236}">
                <a16:creationId xmlns:a16="http://schemas.microsoft.com/office/drawing/2014/main" id="{E521608B-4D30-26EC-F5E2-107C100C5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504" y="3356167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52356FB2-BB1C-011A-0B72-25835FD4C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562" y="2689859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534552" y="2575937"/>
            <a:ext cx="90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3159387" y="2774426"/>
            <a:ext cx="416333" cy="29453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B032BC6A-F1AF-1C3E-3A61-CA837B33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416" y="3409255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8">
            <a:extLst>
              <a:ext uri="{FF2B5EF4-FFF2-40B4-BE49-F238E27FC236}">
                <a16:creationId xmlns:a16="http://schemas.microsoft.com/office/drawing/2014/main" id="{0CA81618-B6AA-3D09-BCFC-2934D13A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60" y="2278778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4" descr="Italy icon">
            <a:hlinkClick r:id="rId10"/>
            <a:extLst>
              <a:ext uri="{FF2B5EF4-FFF2-40B4-BE49-F238E27FC236}">
                <a16:creationId xmlns:a16="http://schemas.microsoft.com/office/drawing/2014/main" id="{6650DCA8-E6CC-83C9-2B30-FEAAFF9DE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192" y="2449722"/>
            <a:ext cx="425361" cy="43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A1D5EA6-D829-DB10-A838-9D3A6A6F239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8192" y="1530379"/>
            <a:ext cx="410969" cy="25926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3E0CC0B-8980-6C3F-9258-01B717C17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166" y="52822"/>
            <a:ext cx="11005001" cy="858566"/>
          </a:xfrm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HL-LHC is a truly International Collaboration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9EDC493-C039-6B47-3DD3-5B3E924BB97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96184" y="2645414"/>
            <a:ext cx="331761" cy="220621"/>
          </a:xfrm>
          <a:prstGeom prst="rect">
            <a:avLst/>
          </a:prstGeom>
        </p:spPr>
      </p:pic>
      <p:pic>
        <p:nvPicPr>
          <p:cNvPr id="21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020C307F-0487-CDEF-4443-C05D0FD30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48" y="3189626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793CD455-790D-1F84-8F69-606511743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148" y="3186955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67A00E8-0CDB-A057-8DC3-2D25D6B588C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357626" y="3548073"/>
            <a:ext cx="466629" cy="233315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288856" y="2636912"/>
            <a:ext cx="41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28962" y="2492896"/>
            <a:ext cx="1010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5020" y="2977207"/>
            <a:ext cx="49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BFB762-5F27-E849-DB81-AA3FEFDE1399}"/>
              </a:ext>
            </a:extLst>
          </p:cNvPr>
          <p:cNvSpPr txBox="1"/>
          <p:nvPr/>
        </p:nvSpPr>
        <p:spPr>
          <a:xfrm>
            <a:off x="6971414" y="1475853"/>
            <a:ext cx="639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DFHX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64C946-5BAE-8E55-4AA8-911134691D69}"/>
              </a:ext>
            </a:extLst>
          </p:cNvPr>
          <p:cNvSpPr txBox="1"/>
          <p:nvPr/>
        </p:nvSpPr>
        <p:spPr>
          <a:xfrm>
            <a:off x="6890436" y="1670592"/>
            <a:ext cx="639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DFHM</a:t>
            </a:r>
            <a:endParaRPr lang="en-GB" sz="1200" dirty="0">
              <a:solidFill>
                <a:srgbClr val="FFFF00"/>
              </a:solidFill>
            </a:endParaRPr>
          </a:p>
        </p:txBody>
      </p:sp>
      <p:pic>
        <p:nvPicPr>
          <p:cNvPr id="34" name="Picture 28">
            <a:extLst>
              <a:ext uri="{FF2B5EF4-FFF2-40B4-BE49-F238E27FC236}">
                <a16:creationId xmlns:a16="http://schemas.microsoft.com/office/drawing/2014/main" id="{36B0870C-34E7-12C4-D524-3325B7904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916" y="3541250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005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CF1197E-6DAE-B519-E818-6F60C9DFA2E9}"/>
              </a:ext>
            </a:extLst>
          </p:cNvPr>
          <p:cNvSpPr txBox="1"/>
          <p:nvPr/>
        </p:nvSpPr>
        <p:spPr>
          <a:xfrm>
            <a:off x="5090996" y="1059057"/>
            <a:ext cx="665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Most of the work was conducted during LS2 </a:t>
            </a:r>
            <a:r>
              <a:rPr lang="en-US" dirty="0">
                <a:sym typeface="Wingdings" pitchFamily="2" charset="2"/>
              </a:rPr>
              <a:t> vibration impact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F8DD0DE-84D7-1D42-A514-EEACED697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73" y="1451016"/>
            <a:ext cx="3921900" cy="29414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666" y="138463"/>
            <a:ext cx="11690715" cy="685800"/>
          </a:xfrm>
        </p:spPr>
        <p:txBody>
          <a:bodyPr/>
          <a:lstStyle/>
          <a:p>
            <a:r>
              <a:rPr lang="en-US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IR1 &amp; IR5 Underground Civil Engineering: completed in 2022!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76E422-29CA-524D-BCC5-1DAED6D7F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7" y="1506622"/>
            <a:ext cx="5201059" cy="3900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8423C2-17DE-C749-AA9A-E383C42B4B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629" y="1867961"/>
            <a:ext cx="6741723" cy="28699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6FA5BB-95B2-8340-A160-43A68CD6E358}"/>
              </a:ext>
            </a:extLst>
          </p:cNvPr>
          <p:cNvSpPr txBox="1"/>
          <p:nvPr/>
        </p:nvSpPr>
        <p:spPr>
          <a:xfrm>
            <a:off x="6570691" y="5518623"/>
            <a:ext cx="2135183" cy="2308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900" dirty="0">
                <a:solidFill>
                  <a:schemeClr val="accent5"/>
                </a:solidFill>
                <a:sym typeface="Symbol" panose="05050102010706020507" pitchFamily="18" charset="2"/>
              </a:rPr>
              <a:t>Transition to LHC tunnel</a:t>
            </a:r>
            <a:endParaRPr lang="en-GB" sz="900" dirty="0">
              <a:solidFill>
                <a:schemeClr val="accent5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D38339D-5787-AA4E-B8A7-7A5E9CF435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80" y="1506620"/>
            <a:ext cx="3880624" cy="2910468"/>
          </a:xfrm>
          <a:prstGeom prst="rect">
            <a:avLst/>
          </a:prstGeom>
        </p:spPr>
      </p:pic>
      <p:pic>
        <p:nvPicPr>
          <p:cNvPr id="11" name="Picture 10" descr="A picture containing dirt, building, metal, old&#10;&#10;Description automatically generated">
            <a:extLst>
              <a:ext uri="{FF2B5EF4-FFF2-40B4-BE49-F238E27FC236}">
                <a16:creationId xmlns:a16="http://schemas.microsoft.com/office/drawing/2014/main" id="{9E1619CB-D6BF-0E4B-A383-DE4EFC302F2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3502" y="1451017"/>
            <a:ext cx="4158462" cy="3156110"/>
          </a:xfrm>
          <a:prstGeom prst="rect">
            <a:avLst/>
          </a:prstGeom>
        </p:spPr>
      </p:pic>
      <p:pic>
        <p:nvPicPr>
          <p:cNvPr id="15" name="Picture 14" descr="A large building&#10;&#10;Description automatically generated">
            <a:extLst>
              <a:ext uri="{FF2B5EF4-FFF2-40B4-BE49-F238E27FC236}">
                <a16:creationId xmlns:a16="http://schemas.microsoft.com/office/drawing/2014/main" id="{18EC1D2A-06FF-3F40-9E92-5171BF26F49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420" y="1807715"/>
            <a:ext cx="5043413" cy="3655304"/>
          </a:xfrm>
          <a:prstGeom prst="rect">
            <a:avLst/>
          </a:prstGeom>
        </p:spPr>
      </p:pic>
      <p:pic>
        <p:nvPicPr>
          <p:cNvPr id="12" name="Picture 11" descr="A large room&#10;&#10;Description automatically generated">
            <a:extLst>
              <a:ext uri="{FF2B5EF4-FFF2-40B4-BE49-F238E27FC236}">
                <a16:creationId xmlns:a16="http://schemas.microsoft.com/office/drawing/2014/main" id="{BC32A231-469B-3C47-AA4A-AF096FB559E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491" y="1437828"/>
            <a:ext cx="4528947" cy="3169299"/>
          </a:xfrm>
          <a:prstGeom prst="rect">
            <a:avLst/>
          </a:prstGeom>
        </p:spPr>
      </p:pic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0D8D7D8B-A11A-D946-B11D-79B7C4B36A76}"/>
              </a:ext>
            </a:extLst>
          </p:cNvPr>
          <p:cNvSpPr txBox="1">
            <a:spLocks/>
          </p:cNvSpPr>
          <p:nvPr/>
        </p:nvSpPr>
        <p:spPr>
          <a:xfrm>
            <a:off x="11798677" y="6479507"/>
            <a:ext cx="266700" cy="24003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defRPr/>
            </a:pPr>
            <a:fld id="{C78A2D03-466B-4AD7-AC70-B2955EB43184}" type="slidenum">
              <a:rPr lang="en-US" sz="900">
                <a:solidFill>
                  <a:prstClr val="black"/>
                </a:solidFill>
                <a:latin typeface="Arial"/>
              </a:rPr>
              <a:pPr defTabSz="342900">
                <a:defRPr/>
              </a:pPr>
              <a:t>13</a:t>
            </a:fld>
            <a:endParaRPr lang="en-US" sz="9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4E4515-45A0-4032-5F2B-308C6B683854}"/>
              </a:ext>
            </a:extLst>
          </p:cNvPr>
          <p:cNvSpPr txBox="1"/>
          <p:nvPr/>
        </p:nvSpPr>
        <p:spPr>
          <a:xfrm>
            <a:off x="713729" y="1026967"/>
            <a:ext cx="4117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started at End Run1 during 2018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EBCF9705-D4B6-BB67-8A15-5C65BD319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9" y="710491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14247D41-2D2A-ED86-5623-681AB7776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496" y="2414692"/>
            <a:ext cx="5550591" cy="444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F8F2FD-D42F-5549-B4AB-AEFE524A0638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746" y="1011561"/>
            <a:ext cx="7393292" cy="55449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6EA901-CAAD-A3DC-F1CA-F2E1161BCFA2}"/>
              </a:ext>
            </a:extLst>
          </p:cNvPr>
          <p:cNvSpPr txBox="1"/>
          <p:nvPr/>
        </p:nvSpPr>
        <p:spPr>
          <a:xfrm>
            <a:off x="8717712" y="646657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Construction Finished End 2022</a:t>
            </a:r>
          </a:p>
        </p:txBody>
      </p:sp>
    </p:spTree>
    <p:extLst>
      <p:ext uri="{BB962C8B-B14F-4D97-AF65-F5344CB8AC3E}">
        <p14:creationId xmlns:p14="http://schemas.microsoft.com/office/powerpoint/2010/main" val="199156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597" y="189650"/>
            <a:ext cx="10560000" cy="720000"/>
          </a:xfrm>
        </p:spPr>
        <p:txBody>
          <a:bodyPr/>
          <a:lstStyle/>
          <a:p>
            <a:r>
              <a:rPr lang="en-GB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Completion of the Surface Buildings in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05E89C-39A1-B198-C9C3-D42477DF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B87673D-88E4-3FA2-695E-DF4B75F7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97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8AE0A3-F6BC-8827-5DAB-9A7A1A06A939}"/>
              </a:ext>
            </a:extLst>
          </p:cNvPr>
          <p:cNvSpPr txBox="1"/>
          <p:nvPr/>
        </p:nvSpPr>
        <p:spPr>
          <a:xfrm rot="16200000">
            <a:off x="6750711" y="250077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SF17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7277-B3E2-4223-A99C-CBC10B7FBF9C}"/>
              </a:ext>
            </a:extLst>
          </p:cNvPr>
          <p:cNvSpPr txBox="1"/>
          <p:nvPr/>
        </p:nvSpPr>
        <p:spPr>
          <a:xfrm rot="16200000">
            <a:off x="8406768" y="307696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SHM17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733E0-A4E3-D0E1-2E46-2F10457D793A}"/>
              </a:ext>
            </a:extLst>
          </p:cNvPr>
          <p:cNvSpPr txBox="1"/>
          <p:nvPr/>
        </p:nvSpPr>
        <p:spPr>
          <a:xfrm rot="16200000">
            <a:off x="10271089" y="379704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SD17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FE23C-3D62-B8EA-010E-3A86A053A569}"/>
              </a:ext>
            </a:extLst>
          </p:cNvPr>
          <p:cNvSpPr txBox="1"/>
          <p:nvPr/>
        </p:nvSpPr>
        <p:spPr>
          <a:xfrm rot="16200000">
            <a:off x="10851159" y="279281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SE17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31101-9C2F-C3EE-AF88-4BFBCB4785A8}"/>
              </a:ext>
            </a:extLst>
          </p:cNvPr>
          <p:cNvSpPr txBox="1"/>
          <p:nvPr/>
        </p:nvSpPr>
        <p:spPr>
          <a:xfrm rot="16200000">
            <a:off x="9839039" y="28648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SU17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98026-AA13-FCDB-0C8C-0647FB647A5F}"/>
              </a:ext>
            </a:extLst>
          </p:cNvPr>
          <p:cNvSpPr txBox="1"/>
          <p:nvPr/>
        </p:nvSpPr>
        <p:spPr>
          <a:xfrm>
            <a:off x="2257159" y="582389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Point 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5C0D35-07FD-BDC9-4D76-A01DAE328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" y="993996"/>
            <a:ext cx="7902758" cy="52685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3BD986-5DDD-B98C-6F74-72F6BE31ECD5}"/>
              </a:ext>
            </a:extLst>
          </p:cNvPr>
          <p:cNvSpPr txBox="1"/>
          <p:nvPr/>
        </p:nvSpPr>
        <p:spPr>
          <a:xfrm>
            <a:off x="8087487" y="582364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  <a:p>
            <a:r>
              <a:rPr lang="en-US" dirty="0"/>
              <a:t>Celebration Ceremony: Point 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90A77C-C8D0-3EDF-CFE9-4A1331A955F2}"/>
              </a:ext>
            </a:extLst>
          </p:cNvPr>
          <p:cNvSpPr txBox="1"/>
          <p:nvPr/>
        </p:nvSpPr>
        <p:spPr>
          <a:xfrm>
            <a:off x="8037447" y="897832"/>
            <a:ext cx="275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Ended Spring 2023</a:t>
            </a:r>
          </a:p>
        </p:txBody>
      </p:sp>
    </p:spTree>
    <p:extLst>
      <p:ext uri="{BB962C8B-B14F-4D97-AF65-F5344CB8AC3E}">
        <p14:creationId xmlns:p14="http://schemas.microsoft.com/office/powerpoint/2010/main" val="300928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26792A-4423-4365-0CB7-2259A6A4E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82" y="0"/>
            <a:ext cx="12167017" cy="6872110"/>
          </a:xfrm>
          <a:prstGeom prst="rect">
            <a:avLst/>
          </a:prstGeom>
        </p:spPr>
      </p:pic>
      <p:sp>
        <p:nvSpPr>
          <p:cNvPr id="286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52401"/>
            <a:ext cx="8636000" cy="1143000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Status of the HL-LHC Triplet Magnets</a:t>
            </a:r>
            <a:endParaRPr lang="en-US" sz="4000" dirty="0">
              <a:solidFill>
                <a:srgbClr val="0066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0312400" y="6550660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C87E5-1C2C-ABCB-59BE-486895405D9F}"/>
              </a:ext>
            </a:extLst>
          </p:cNvPr>
          <p:cNvSpPr txBox="1">
            <a:spLocks/>
          </p:cNvSpPr>
          <p:nvPr/>
        </p:nvSpPr>
        <p:spPr>
          <a:xfrm>
            <a:off x="4915765" y="6488984"/>
            <a:ext cx="6083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IPAC 2023, Venice May 9</a:t>
            </a:r>
            <a:r>
              <a:rPr lang="en-US" baseline="30000" dirty="0"/>
              <a:t>th</a:t>
            </a:r>
            <a:r>
              <a:rPr lang="en-US" dirty="0"/>
              <a:t> 2023                               Oliver Brüning</a:t>
            </a:r>
          </a:p>
        </p:txBody>
      </p:sp>
    </p:spTree>
    <p:extLst>
      <p:ext uri="{BB962C8B-B14F-4D97-AF65-F5344CB8AC3E}">
        <p14:creationId xmlns:p14="http://schemas.microsoft.com/office/powerpoint/2010/main" val="232510093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1F1A7645-97FC-4884-A9E3-3D9B6F5680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89" r="20528" b="30166"/>
          <a:stretch/>
        </p:blipFill>
        <p:spPr>
          <a:xfrm rot="5400000">
            <a:off x="6623156" y="1642230"/>
            <a:ext cx="3745633" cy="34307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447E038-B2BA-4604-82F3-2FEC6753D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8" y="3097751"/>
            <a:ext cx="2469794" cy="470457"/>
          </a:xfrm>
        </p:spPr>
        <p:txBody>
          <a:bodyPr>
            <a:noAutofit/>
          </a:bodyPr>
          <a:lstStyle/>
          <a:p>
            <a:r>
              <a:rPr lang="en-US" sz="2400" dirty="0" err="1"/>
              <a:t>Cryostated</a:t>
            </a:r>
            <a:r>
              <a:rPr lang="en-US" sz="2400" dirty="0"/>
              <a:t> Assembly LMQXFA-01</a:t>
            </a:r>
          </a:p>
        </p:txBody>
      </p:sp>
      <p:pic>
        <p:nvPicPr>
          <p:cNvPr id="15" name="Picture 14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A8DFF902-06B4-4C78-8240-868920F1D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01" t="30705" r="2621" b="29455"/>
          <a:stretch/>
        </p:blipFill>
        <p:spPr>
          <a:xfrm>
            <a:off x="1840999" y="1457823"/>
            <a:ext cx="4766884" cy="1652777"/>
          </a:xfrm>
          <a:prstGeom prst="rect">
            <a:avLst/>
          </a:prstGeom>
        </p:spPr>
      </p:pic>
      <p:pic>
        <p:nvPicPr>
          <p:cNvPr id="27" name="Picture 26" descr="A picture containing indoor, rack&#10;&#10;Description automatically generated">
            <a:extLst>
              <a:ext uri="{FF2B5EF4-FFF2-40B4-BE49-F238E27FC236}">
                <a16:creationId xmlns:a16="http://schemas.microsoft.com/office/drawing/2014/main" id="{8A0C8252-B3EB-4A8A-B4A8-A4E899FAE1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50" r="7315"/>
          <a:stretch/>
        </p:blipFill>
        <p:spPr>
          <a:xfrm rot="5400000">
            <a:off x="2850314" y="3181945"/>
            <a:ext cx="2627085" cy="294803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9312E84-1B06-4C0D-B9A4-35102305A78F}"/>
              </a:ext>
            </a:extLst>
          </p:cNvPr>
          <p:cNvSpPr txBox="1"/>
          <p:nvPr/>
        </p:nvSpPr>
        <p:spPr>
          <a:xfrm>
            <a:off x="4809627" y="2759714"/>
            <a:ext cx="172790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 Pair Alignment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A8B207-08DA-43D9-803F-48816A3C73B6}"/>
              </a:ext>
            </a:extLst>
          </p:cNvPr>
          <p:cNvSpPr txBox="1"/>
          <p:nvPr/>
        </p:nvSpPr>
        <p:spPr>
          <a:xfrm>
            <a:off x="3531766" y="5661249"/>
            <a:ext cx="206017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Heat Exchanger Installation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290B9F-C594-4FAF-A012-C3EE274CB900}"/>
              </a:ext>
            </a:extLst>
          </p:cNvPr>
          <p:cNvSpPr txBox="1"/>
          <p:nvPr/>
        </p:nvSpPr>
        <p:spPr>
          <a:xfrm>
            <a:off x="7584077" y="4876557"/>
            <a:ext cx="24726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Shell Longitudinal Seam Welding 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C85D98B3-5888-AD80-6883-C8C708DD5D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98" y="2519124"/>
            <a:ext cx="7865710" cy="3525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BCDE40-1885-700B-7036-5500BB7BEEBC}"/>
              </a:ext>
            </a:extLst>
          </p:cNvPr>
          <p:cNvSpPr txBox="1"/>
          <p:nvPr/>
        </p:nvSpPr>
        <p:spPr>
          <a:xfrm>
            <a:off x="9578412" y="5574402"/>
            <a:ext cx="226170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/>
              <a:t>Cryostated</a:t>
            </a:r>
            <a:r>
              <a:rPr lang="en-US" sz="1200" dirty="0"/>
              <a:t> Assembly @ FNAL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0F287F-88AB-6F4C-8A44-443DB6566911}"/>
              </a:ext>
            </a:extLst>
          </p:cNvPr>
          <p:cNvSpPr txBox="1"/>
          <p:nvPr/>
        </p:nvSpPr>
        <p:spPr>
          <a:xfrm>
            <a:off x="1282224" y="6129077"/>
            <a:ext cx="98496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39" lvl="1" indent="-457189" defTabSz="609585">
              <a:buClr>
                <a:srgbClr val="FB963C"/>
              </a:buClr>
            </a:pP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800" b="1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irst AUP horizontal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test: LQXFA01 reached nominal +300A @1.9K &amp; @4.5K last weekend!</a:t>
            </a:r>
          </a:p>
          <a:p>
            <a:pPr marL="857239" lvl="1" indent="-457189" defTabSz="609585">
              <a:buClr>
                <a:srgbClr val="FB963C"/>
              </a:buClr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tests are ongoing</a:t>
            </a: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Update on crystal collimation">
            <a:extLst>
              <a:ext uri="{FF2B5EF4-FFF2-40B4-BE49-F238E27FC236}">
                <a16:creationId xmlns:a16="http://schemas.microsoft.com/office/drawing/2014/main" id="{1D38B58F-B9F8-5DF0-DC56-951FD40E0CF7}"/>
              </a:ext>
            </a:extLst>
          </p:cNvPr>
          <p:cNvSpPr txBox="1"/>
          <p:nvPr/>
        </p:nvSpPr>
        <p:spPr>
          <a:xfrm>
            <a:off x="635013" y="99597"/>
            <a:ext cx="11556987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Update on </a:t>
            </a:r>
            <a:r>
              <a:rPr lang="en-US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MQXFA – Q1 &amp; Q3: Cryo-Module Assembly in the USA</a:t>
            </a:r>
            <a:endParaRPr sz="32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4976D1-8ACB-AEFA-2283-F10C86C9674F}"/>
              </a:ext>
            </a:extLst>
          </p:cNvPr>
          <p:cNvSpPr txBox="1"/>
          <p:nvPr/>
        </p:nvSpPr>
        <p:spPr>
          <a:xfrm>
            <a:off x="551384" y="1052736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May 2022: Endurance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Test on MQXFA05: 50 quenches, 5 TC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magnet remains @ nominal!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5C7482-B3EC-FB87-47BB-2A64C07B26CF}"/>
              </a:ext>
            </a:extLst>
          </p:cNvPr>
          <p:cNvSpPr txBox="1"/>
          <p:nvPr/>
        </p:nvSpPr>
        <p:spPr>
          <a:xfrm>
            <a:off x="529680" y="636561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b="1" noProof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magnets constructed and validated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Started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 construction [2 /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]!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B0FF6C-EA50-B5AA-BF93-805E619B8DB7}"/>
              </a:ext>
            </a:extLst>
          </p:cNvPr>
          <p:cNvSpPr txBox="1"/>
          <p:nvPr/>
        </p:nvSpPr>
        <p:spPr>
          <a:xfrm>
            <a:off x="0" y="5249136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G. </a:t>
            </a:r>
            <a:r>
              <a:rPr lang="en-GB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Apollinari</a:t>
            </a:r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- MOPL040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8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28" grpId="0" animBg="1"/>
      <p:bldP spid="30" grpId="0" animBg="1"/>
      <p:bldP spid="31" grpId="0" animBg="1"/>
      <p:bldP spid="7" grpId="0" animBg="1"/>
      <p:bldP spid="9" grpId="0"/>
      <p:bldP spid="14" grpId="0"/>
      <p:bldP spid="16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FB5A4-0E86-EF4D-99FC-185C061902DE}"/>
              </a:ext>
            </a:extLst>
          </p:cNvPr>
          <p:cNvSpPr/>
          <p:nvPr/>
        </p:nvSpPr>
        <p:spPr>
          <a:xfrm>
            <a:off x="0" y="5877272"/>
            <a:ext cx="1847528" cy="980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10DB-2983-3F43-90DF-B28B4A45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 descr="A picture containing building, platform, yellow, station&#10;&#10;Description automatically generated">
            <a:extLst>
              <a:ext uri="{FF2B5EF4-FFF2-40B4-BE49-F238E27FC236}">
                <a16:creationId xmlns:a16="http://schemas.microsoft.com/office/drawing/2014/main" id="{30B87409-2D10-4A2C-16F0-F84857ED17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08" y="1296503"/>
            <a:ext cx="7368232" cy="5526174"/>
          </a:xfrm>
          <a:prstGeom prst="rect">
            <a:avLst/>
          </a:prstGeom>
        </p:spPr>
      </p:pic>
      <p:sp>
        <p:nvSpPr>
          <p:cNvPr id="12" name="Update on crystal collimation">
            <a:extLst>
              <a:ext uri="{FF2B5EF4-FFF2-40B4-BE49-F238E27FC236}">
                <a16:creationId xmlns:a16="http://schemas.microsoft.com/office/drawing/2014/main" id="{FE146DFD-D99B-8DA2-4B2D-D420FC81EC6E}"/>
              </a:ext>
            </a:extLst>
          </p:cNvPr>
          <p:cNvSpPr txBox="1"/>
          <p:nvPr/>
        </p:nvSpPr>
        <p:spPr>
          <a:xfrm>
            <a:off x="560646" y="68596"/>
            <a:ext cx="11625202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Update on </a:t>
            </a: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MQXFB – Q2: Cryo-Module Assembly at CERN</a:t>
            </a:r>
            <a:endParaRPr sz="36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DB2779-7131-0E9B-0887-354B7EF01FE9}"/>
              </a:ext>
            </a:extLst>
          </p:cNvPr>
          <p:cNvSpPr txBox="1">
            <a:spLocks/>
          </p:cNvSpPr>
          <p:nvPr/>
        </p:nvSpPr>
        <p:spPr>
          <a:xfrm>
            <a:off x="6152" y="598457"/>
            <a:ext cx="11928648" cy="573430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test at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+300A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1.9K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and TC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lang="en-US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test at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+300A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1.9K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and TC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D3981AA-0986-1918-5640-EE16A33B6653}"/>
              </a:ext>
            </a:extLst>
          </p:cNvPr>
          <p:cNvSpPr/>
          <p:nvPr/>
        </p:nvSpPr>
        <p:spPr>
          <a:xfrm>
            <a:off x="560646" y="1495790"/>
            <a:ext cx="3015074" cy="5040560"/>
          </a:xfrm>
          <a:prstGeom prst="roundRect">
            <a:avLst/>
          </a:prstGeom>
          <a:gradFill>
            <a:gsLst>
              <a:gs pos="0">
                <a:schemeClr val="accent6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P3 and MQXFB02 satisfy the CERN acceptance criteria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lang="en-CH" dirty="0">
              <a:solidFill>
                <a:schemeClr val="tx1"/>
              </a:solidFill>
            </a:endParaRPr>
          </a:p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Limitation @ 4.5K, but Temperature margins compatible with </a:t>
            </a:r>
            <a:r>
              <a:rPr lang="en-CH" b="1" dirty="0">
                <a:solidFill>
                  <a:schemeClr val="tx1"/>
                </a:solidFill>
              </a:rPr>
              <a:t>ultimate</a:t>
            </a:r>
            <a:r>
              <a:rPr lang="en-CH" dirty="0">
                <a:solidFill>
                  <a:schemeClr val="tx1"/>
                </a:solidFill>
              </a:rPr>
              <a:t> operation energy: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&amp; 02 reached nominal +300A @ 1.9K,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and 02 went through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TC</a:t>
            </a:r>
          </a:p>
          <a:p>
            <a:pPr algn="ctr"/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degradation!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D2E2D8-31AF-FDE6-9925-2119A62EB8BF}"/>
              </a:ext>
            </a:extLst>
          </p:cNvPr>
          <p:cNvSpPr/>
          <p:nvPr/>
        </p:nvSpPr>
        <p:spPr>
          <a:xfrm>
            <a:off x="3624362" y="2420909"/>
            <a:ext cx="6945098" cy="3277361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On Track for Series Production of Nb</a:t>
            </a:r>
            <a:r>
              <a:rPr lang="en-US" sz="2400" baseline="-25000" dirty="0"/>
              <a:t>3</a:t>
            </a:r>
            <a:r>
              <a:rPr lang="en-US" sz="2400" dirty="0"/>
              <a:t>Sn 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HL-LHC Triplet Quadrupole Magnets!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20B603-BAFC-05E0-53E6-A20E3F7FCB26}"/>
              </a:ext>
            </a:extLst>
          </p:cNvPr>
          <p:cNvSpPr txBox="1"/>
          <p:nvPr/>
        </p:nvSpPr>
        <p:spPr>
          <a:xfrm>
            <a:off x="7343020" y="564409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[Both tests conducted in temporary cryostat]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8473EE-03B9-34E9-1007-8DF6A1710E47}"/>
              </a:ext>
            </a:extLst>
          </p:cNvPr>
          <p:cNvSpPr txBox="1"/>
          <p:nvPr/>
        </p:nvSpPr>
        <p:spPr>
          <a:xfrm>
            <a:off x="9260355" y="927652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A. Milanese - WEPM060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6042E2E-687F-AD04-7C81-CC1907F9397A}"/>
              </a:ext>
            </a:extLst>
          </p:cNvPr>
          <p:cNvGrpSpPr>
            <a:grpSpLocks noChangeAspect="1"/>
          </p:cNvGrpSpPr>
          <p:nvPr/>
        </p:nvGrpSpPr>
        <p:grpSpPr>
          <a:xfrm>
            <a:off x="6491322" y="587439"/>
            <a:ext cx="5693931" cy="3749034"/>
            <a:chOff x="1226720" y="258956"/>
            <a:chExt cx="9738560" cy="6412136"/>
          </a:xfrm>
        </p:grpSpPr>
        <p:pic>
          <p:nvPicPr>
            <p:cNvPr id="15" name="Content Placeholder 5" descr="A close up of a gun&#10;&#10;Description automatically generated">
              <a:extLst>
                <a:ext uri="{FF2B5EF4-FFF2-40B4-BE49-F238E27FC236}">
                  <a16:creationId xmlns:a16="http://schemas.microsoft.com/office/drawing/2014/main" id="{E0088B9B-38C7-6631-0811-BE92A29E5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63"/>
              <a:ext cx="9738560" cy="5008733"/>
            </a:xfrm>
            <a:prstGeom prst="rect">
              <a:avLst/>
            </a:prstGeom>
          </p:spPr>
        </p:pic>
        <p:pic>
          <p:nvPicPr>
            <p:cNvPr id="16" name="Picture 15" descr="A close up of a device&#10;&#10;Description automatically generated">
              <a:extLst>
                <a:ext uri="{FF2B5EF4-FFF2-40B4-BE49-F238E27FC236}">
                  <a16:creationId xmlns:a16="http://schemas.microsoft.com/office/drawing/2014/main" id="{A988E0D9-BF2C-8A7D-B069-7C3CDD665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56"/>
              <a:ext cx="9738560" cy="5008743"/>
            </a:xfrm>
            <a:prstGeom prst="rect">
              <a:avLst/>
            </a:prstGeom>
          </p:spPr>
        </p:pic>
        <p:pic>
          <p:nvPicPr>
            <p:cNvPr id="17" name="Picture 16" descr="A picture containing boat, airplane, water, man&#10;&#10;Description automatically generated">
              <a:extLst>
                <a:ext uri="{FF2B5EF4-FFF2-40B4-BE49-F238E27FC236}">
                  <a16:creationId xmlns:a16="http://schemas.microsoft.com/office/drawing/2014/main" id="{81E78167-B046-33DA-58F3-F7193CC1E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720" y="258956"/>
              <a:ext cx="9738560" cy="5008743"/>
            </a:xfrm>
            <a:prstGeom prst="rect">
              <a:avLst/>
            </a:prstGeom>
          </p:spPr>
        </p:pic>
        <p:sp>
          <p:nvSpPr>
            <p:cNvPr id="18" name="Rectangle: Rounded Corners 9">
              <a:extLst>
                <a:ext uri="{FF2B5EF4-FFF2-40B4-BE49-F238E27FC236}">
                  <a16:creationId xmlns:a16="http://schemas.microsoft.com/office/drawing/2014/main" id="{0217BD09-CDEB-950C-9E71-CC2814854296}"/>
                </a:ext>
              </a:extLst>
            </p:cNvPr>
            <p:cNvSpPr/>
            <p:nvPr/>
          </p:nvSpPr>
          <p:spPr>
            <a:xfrm>
              <a:off x="1243863" y="4563951"/>
              <a:ext cx="293543" cy="194771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 defTabSz="649213"/>
              <a:r>
                <a:rPr lang="en-US" sz="667" b="1" dirty="0">
                  <a:solidFill>
                    <a:prstClr val="white"/>
                  </a:solidFill>
                  <a:latin typeface="Arial"/>
                </a:rPr>
                <a:t>D2</a:t>
              </a:r>
              <a:endParaRPr lang="en-GB" sz="667" b="1" dirty="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8AA097-6A18-894D-85E3-36AC20E18353}"/>
                </a:ext>
              </a:extLst>
            </p:cNvPr>
            <p:cNvGrpSpPr/>
            <p:nvPr/>
          </p:nvGrpSpPr>
          <p:grpSpPr>
            <a:xfrm>
              <a:off x="4882154" y="2877270"/>
              <a:ext cx="786151" cy="194771"/>
              <a:chOff x="6732084" y="3921565"/>
              <a:chExt cx="738155" cy="182880"/>
            </a:xfrm>
          </p:grpSpPr>
          <p:sp>
            <p:nvSpPr>
              <p:cNvPr id="49" name="Rectangle: Rounded Corners 11">
                <a:extLst>
                  <a:ext uri="{FF2B5EF4-FFF2-40B4-BE49-F238E27FC236}">
                    <a16:creationId xmlns:a16="http://schemas.microsoft.com/office/drawing/2014/main" id="{1E781CA1-C782-8059-58D6-2D5B24726284}"/>
                  </a:ext>
                </a:extLst>
              </p:cNvPr>
              <p:cNvSpPr/>
              <p:nvPr/>
            </p:nvSpPr>
            <p:spPr>
              <a:xfrm>
                <a:off x="6732084" y="3921565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DSHM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781C417E-48BD-A0FE-C208-6D0512776742}"/>
                  </a:ext>
                </a:extLst>
              </p:cNvPr>
              <p:cNvCxnSpPr>
                <a:cxnSpLocks/>
                <a:stCxn id="49" idx="3"/>
              </p:cNvCxnSpPr>
              <p:nvPr/>
            </p:nvCxnSpPr>
            <p:spPr>
              <a:xfrm>
                <a:off x="7100116" y="4013005"/>
                <a:ext cx="370123" cy="0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77D93C6-B556-60EE-D018-BFB2FF9A5E55}"/>
                </a:ext>
              </a:extLst>
            </p:cNvPr>
            <p:cNvGrpSpPr/>
            <p:nvPr/>
          </p:nvGrpSpPr>
          <p:grpSpPr>
            <a:xfrm>
              <a:off x="4882153" y="1376181"/>
              <a:ext cx="391962" cy="704983"/>
              <a:chOff x="8351016" y="3587221"/>
              <a:chExt cx="368032" cy="661942"/>
            </a:xfrm>
          </p:grpSpPr>
          <p:sp>
            <p:nvSpPr>
              <p:cNvPr id="47" name="Rectangle: Rounded Corners 14">
                <a:extLst>
                  <a:ext uri="{FF2B5EF4-FFF2-40B4-BE49-F238E27FC236}">
                    <a16:creationId xmlns:a16="http://schemas.microsoft.com/office/drawing/2014/main" id="{8D092D81-1580-8E5D-15CE-BF21E8D9677C}"/>
                  </a:ext>
                </a:extLst>
              </p:cNvPr>
              <p:cNvSpPr/>
              <p:nvPr/>
            </p:nvSpPr>
            <p:spPr>
              <a:xfrm>
                <a:off x="8351016" y="3587221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DFHM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FE58CD7C-19D8-7BDE-2569-F4037F1221EB}"/>
                  </a:ext>
                </a:extLst>
              </p:cNvPr>
              <p:cNvCxnSpPr>
                <a:cxnSpLocks/>
                <a:stCxn id="47" idx="2"/>
              </p:cNvCxnSpPr>
              <p:nvPr/>
            </p:nvCxnSpPr>
            <p:spPr>
              <a:xfrm>
                <a:off x="8535032" y="3770101"/>
                <a:ext cx="81337" cy="479062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3CF7134-9557-DD49-F1FB-43F09505D713}"/>
                </a:ext>
              </a:extLst>
            </p:cNvPr>
            <p:cNvGrpSpPr/>
            <p:nvPr/>
          </p:nvGrpSpPr>
          <p:grpSpPr>
            <a:xfrm>
              <a:off x="6059189" y="4559609"/>
              <a:ext cx="4544356" cy="248875"/>
              <a:chOff x="4537435" y="4258371"/>
              <a:chExt cx="4266914" cy="233681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B752D09-78EE-E1E3-0921-3E7BB12EE92C}"/>
                  </a:ext>
                </a:extLst>
              </p:cNvPr>
              <p:cNvGrpSpPr/>
              <p:nvPr/>
            </p:nvGrpSpPr>
            <p:grpSpPr>
              <a:xfrm>
                <a:off x="5090560" y="4258371"/>
                <a:ext cx="3713789" cy="233681"/>
                <a:chOff x="7218698" y="3176407"/>
                <a:chExt cx="3880995" cy="245362"/>
              </a:xfrm>
              <a:grpFill/>
            </p:grpSpPr>
            <p:sp>
              <p:nvSpPr>
                <p:cNvPr id="41" name="Rectangle: Rounded Corners 19">
                  <a:extLst>
                    <a:ext uri="{FF2B5EF4-FFF2-40B4-BE49-F238E27FC236}">
                      <a16:creationId xmlns:a16="http://schemas.microsoft.com/office/drawing/2014/main" id="{64B35E75-E09F-1F1B-FEAF-3DC9CB0C65AC}"/>
                    </a:ext>
                  </a:extLst>
                </p:cNvPr>
                <p:cNvSpPr/>
                <p:nvPr/>
              </p:nvSpPr>
              <p:spPr>
                <a:xfrm>
                  <a:off x="10811664" y="3176407"/>
                  <a:ext cx="288029" cy="192020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Q1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2" name="Rectangle: Rounded Corners 20">
                  <a:extLst>
                    <a:ext uri="{FF2B5EF4-FFF2-40B4-BE49-F238E27FC236}">
                      <a16:creationId xmlns:a16="http://schemas.microsoft.com/office/drawing/2014/main" id="{2133C810-2AB1-2DB6-0471-C0C223A94277}"/>
                    </a:ext>
                  </a:extLst>
                </p:cNvPr>
                <p:cNvSpPr/>
                <p:nvPr/>
              </p:nvSpPr>
              <p:spPr>
                <a:xfrm>
                  <a:off x="10055199" y="3185299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Q2A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3" name="Rectangle: Rounded Corners 21">
                  <a:extLst>
                    <a:ext uri="{FF2B5EF4-FFF2-40B4-BE49-F238E27FC236}">
                      <a16:creationId xmlns:a16="http://schemas.microsoft.com/office/drawing/2014/main" id="{1208A629-867A-70C2-B64F-CDD6DBCB593E}"/>
                    </a:ext>
                  </a:extLst>
                </p:cNvPr>
                <p:cNvSpPr/>
                <p:nvPr/>
              </p:nvSpPr>
              <p:spPr>
                <a:xfrm>
                  <a:off x="9298734" y="3194190"/>
                  <a:ext cx="288032" cy="192022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Q2B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4" name="Rectangle: Rounded Corners 22">
                  <a:extLst>
                    <a:ext uri="{FF2B5EF4-FFF2-40B4-BE49-F238E27FC236}">
                      <a16:creationId xmlns:a16="http://schemas.microsoft.com/office/drawing/2014/main" id="{397C2068-C054-20E6-0C09-F6C4BA830074}"/>
                    </a:ext>
                  </a:extLst>
                </p:cNvPr>
                <p:cNvSpPr/>
                <p:nvPr/>
              </p:nvSpPr>
              <p:spPr>
                <a:xfrm>
                  <a:off x="8544960" y="3203077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Q3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5" name="Rectangle: Rounded Corners 23">
                  <a:extLst>
                    <a:ext uri="{FF2B5EF4-FFF2-40B4-BE49-F238E27FC236}">
                      <a16:creationId xmlns:a16="http://schemas.microsoft.com/office/drawing/2014/main" id="{F71A85C9-4282-C9EC-BE8B-F339E76B8148}"/>
                    </a:ext>
                  </a:extLst>
                </p:cNvPr>
                <p:cNvSpPr/>
                <p:nvPr/>
              </p:nvSpPr>
              <p:spPr>
                <a:xfrm>
                  <a:off x="7884518" y="3220857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CP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  <p:sp>
              <p:nvSpPr>
                <p:cNvPr id="46" name="Rectangle: Rounded Corners 24">
                  <a:extLst>
                    <a:ext uri="{FF2B5EF4-FFF2-40B4-BE49-F238E27FC236}">
                      <a16:creationId xmlns:a16="http://schemas.microsoft.com/office/drawing/2014/main" id="{69D0A0EF-4EE0-2345-4F7D-305BAB40832A}"/>
                    </a:ext>
                  </a:extLst>
                </p:cNvPr>
                <p:cNvSpPr/>
                <p:nvPr/>
              </p:nvSpPr>
              <p:spPr>
                <a:xfrm>
                  <a:off x="7218698" y="3229748"/>
                  <a:ext cx="288032" cy="192021"/>
                </a:xfrm>
                <a:prstGeom prst="roundRect">
                  <a:avLst/>
                </a:prstGeom>
                <a:grpFill/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accent1"/>
                      </a:solidFill>
                      <a:latin typeface="Arial"/>
                    </a:rPr>
                    <a:t>D1</a:t>
                  </a:r>
                  <a:endParaRPr lang="en-GB" sz="667" b="1" dirty="0">
                    <a:solidFill>
                      <a:schemeClr val="accent1"/>
                    </a:solidFill>
                    <a:latin typeface="Arial"/>
                  </a:endParaRPr>
                </a:p>
              </p:txBody>
            </p:sp>
          </p:grpSp>
          <p:sp>
            <p:nvSpPr>
              <p:cNvPr id="40" name="Rectangle: Rounded Corners 18">
                <a:extLst>
                  <a:ext uri="{FF2B5EF4-FFF2-40B4-BE49-F238E27FC236}">
                    <a16:creationId xmlns:a16="http://schemas.microsoft.com/office/drawing/2014/main" id="{93003A7D-E993-1042-21E7-6C896AB4B3D4}"/>
                  </a:ext>
                </a:extLst>
              </p:cNvPr>
              <p:cNvSpPr/>
              <p:nvPr/>
            </p:nvSpPr>
            <p:spPr>
              <a:xfrm>
                <a:off x="4537435" y="4300704"/>
                <a:ext cx="275623" cy="182879"/>
              </a:xfrm>
              <a:prstGeom prst="roundRect">
                <a:avLst/>
              </a:prstGeom>
              <a:grp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>
                    <a:solidFill>
                      <a:schemeClr val="accent1"/>
                    </a:solidFill>
                    <a:latin typeface="Arial"/>
                  </a:rPr>
                  <a:t>DCM</a:t>
                </a:r>
                <a:endParaRPr lang="en-GB" sz="667" b="1" dirty="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CC7557-E0E2-B90C-C6AF-D98F9969D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933902" y="4684511"/>
              <a:ext cx="1944535" cy="915173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9A5DF5-5B47-3EA6-90D3-C7A675A86933}"/>
                </a:ext>
              </a:extLst>
            </p:cNvPr>
            <p:cNvGrpSpPr/>
            <p:nvPr/>
          </p:nvGrpSpPr>
          <p:grpSpPr>
            <a:xfrm>
              <a:off x="1966737" y="4515634"/>
              <a:ext cx="391962" cy="561332"/>
              <a:chOff x="6452458" y="3541561"/>
              <a:chExt cx="368032" cy="527061"/>
            </a:xfrm>
          </p:grpSpPr>
          <p:sp>
            <p:nvSpPr>
              <p:cNvPr id="37" name="Rectangle: Rounded Corners 27">
                <a:extLst>
                  <a:ext uri="{FF2B5EF4-FFF2-40B4-BE49-F238E27FC236}">
                    <a16:creationId xmlns:a16="http://schemas.microsoft.com/office/drawing/2014/main" id="{4718313D-69D3-1519-1105-356387AA2C4D}"/>
                  </a:ext>
                </a:extLst>
              </p:cNvPr>
              <p:cNvSpPr/>
              <p:nvPr/>
            </p:nvSpPr>
            <p:spPr>
              <a:xfrm>
                <a:off x="6452458" y="3885742"/>
                <a:ext cx="368032" cy="1828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defTabSz="649213"/>
                <a:r>
                  <a:rPr lang="en-US" sz="667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rPr>
                  <a:t>DFM</a:t>
                </a:r>
                <a:endParaRPr lang="en-GB" sz="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</a:endParaRP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2832D7F-4CF1-20CF-3507-791CF8656609}"/>
                  </a:ext>
                </a:extLst>
              </p:cNvPr>
              <p:cNvCxnSpPr>
                <a:cxnSpLocks/>
                <a:stCxn id="37" idx="0"/>
              </p:cNvCxnSpPr>
              <p:nvPr/>
            </p:nvCxnSpPr>
            <p:spPr>
              <a:xfrm flipV="1">
                <a:off x="6636474" y="3541561"/>
                <a:ext cx="0" cy="344181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360AAA-448B-56E4-45B3-BDDBEDB8B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3108" y="4610932"/>
              <a:ext cx="2681478" cy="2060160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08B821E-FFBF-FEC5-DEA4-8F4334FEB953}"/>
                </a:ext>
              </a:extLst>
            </p:cNvPr>
            <p:cNvGrpSpPr/>
            <p:nvPr/>
          </p:nvGrpSpPr>
          <p:grpSpPr>
            <a:xfrm>
              <a:off x="5274117" y="1364934"/>
              <a:ext cx="1701350" cy="4234749"/>
              <a:chOff x="3800289" y="1258731"/>
              <a:chExt cx="1597477" cy="3976209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250E7C9-415A-954C-54F1-6D67C05A4228}"/>
                  </a:ext>
                </a:extLst>
              </p:cNvPr>
              <p:cNvGrpSpPr/>
              <p:nvPr/>
            </p:nvGrpSpPr>
            <p:grpSpPr>
              <a:xfrm>
                <a:off x="3800289" y="4275299"/>
                <a:ext cx="707257" cy="959641"/>
                <a:chOff x="6244539" y="2904762"/>
                <a:chExt cx="707257" cy="959641"/>
              </a:xfrm>
            </p:grpSpPr>
            <p:sp>
              <p:nvSpPr>
                <p:cNvPr id="35" name="Rectangle: Rounded Corners 38">
                  <a:extLst>
                    <a:ext uri="{FF2B5EF4-FFF2-40B4-BE49-F238E27FC236}">
                      <a16:creationId xmlns:a16="http://schemas.microsoft.com/office/drawing/2014/main" id="{C84FEAA7-0A31-1D8A-D602-D95768CCBDCE}"/>
                    </a:ext>
                  </a:extLst>
                </p:cNvPr>
                <p:cNvSpPr/>
                <p:nvPr/>
              </p:nvSpPr>
              <p:spPr>
                <a:xfrm>
                  <a:off x="6244539" y="3452030"/>
                  <a:ext cx="707257" cy="41237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1333" b="1" dirty="0">
                      <a:solidFill>
                        <a:prstClr val="white"/>
                      </a:solidFill>
                      <a:latin typeface="Arial"/>
                    </a:rPr>
                    <a:t>DFX</a:t>
                  </a:r>
                  <a:endParaRPr lang="en-GB" sz="1333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D965969C-D70A-AC78-DFD4-D34F8798EFFE}"/>
                    </a:ext>
                  </a:extLst>
                </p:cNvPr>
                <p:cNvCxnSpPr>
                  <a:cxnSpLocks/>
                  <a:stCxn id="35" idx="0"/>
                </p:cNvCxnSpPr>
                <p:nvPr/>
              </p:nvCxnSpPr>
              <p:spPr>
                <a:xfrm flipV="1">
                  <a:off x="6598168" y="2904762"/>
                  <a:ext cx="43862" cy="547268"/>
                </a:xfrm>
                <a:prstGeom prst="straightConnector1">
                  <a:avLst/>
                </a:prstGeom>
                <a:ln w="28575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56B3C42-A549-4635-98C8-2C80C714183C}"/>
                  </a:ext>
                </a:extLst>
              </p:cNvPr>
              <p:cNvGrpSpPr/>
              <p:nvPr/>
            </p:nvGrpSpPr>
            <p:grpSpPr>
              <a:xfrm>
                <a:off x="4270171" y="2661097"/>
                <a:ext cx="635297" cy="182880"/>
                <a:chOff x="4673402" y="3094755"/>
                <a:chExt cx="635297" cy="182880"/>
              </a:xfrm>
            </p:grpSpPr>
            <p:sp>
              <p:nvSpPr>
                <p:cNvPr id="33" name="Rectangle: Rounded Corners 36">
                  <a:extLst>
                    <a:ext uri="{FF2B5EF4-FFF2-40B4-BE49-F238E27FC236}">
                      <a16:creationId xmlns:a16="http://schemas.microsoft.com/office/drawing/2014/main" id="{CD343CA2-01D7-D888-1FC7-64CA77A48EEB}"/>
                    </a:ext>
                  </a:extLst>
                </p:cNvPr>
                <p:cNvSpPr/>
                <p:nvPr/>
              </p:nvSpPr>
              <p:spPr>
                <a:xfrm>
                  <a:off x="4940667" y="3094755"/>
                  <a:ext cx="368032" cy="18288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/>
                    </a:rPr>
                    <a:t>DSHX</a:t>
                  </a:r>
                  <a:endParaRPr lang="en-GB" sz="667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endParaRP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E93E676-40DD-1DEA-4C2C-3CDA80DE263C}"/>
                    </a:ext>
                  </a:extLst>
                </p:cNvPr>
                <p:cNvCxnSpPr>
                  <a:cxnSpLocks/>
                  <a:stCxn id="33" idx="1"/>
                </p:cNvCxnSpPr>
                <p:nvPr/>
              </p:nvCxnSpPr>
              <p:spPr>
                <a:xfrm flipH="1">
                  <a:off x="4673402" y="3186198"/>
                  <a:ext cx="267265" cy="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3DF818-6198-3D81-ECA1-1D10BF523413}"/>
                  </a:ext>
                </a:extLst>
              </p:cNvPr>
              <p:cNvGrpSpPr/>
              <p:nvPr/>
            </p:nvGrpSpPr>
            <p:grpSpPr>
              <a:xfrm>
                <a:off x="4905468" y="1258731"/>
                <a:ext cx="492298" cy="672503"/>
                <a:chOff x="6927631" y="2899218"/>
                <a:chExt cx="492298" cy="672503"/>
              </a:xfrm>
            </p:grpSpPr>
            <p:sp>
              <p:nvSpPr>
                <p:cNvPr id="31" name="Rectangle: Rounded Corners 34">
                  <a:extLst>
                    <a:ext uri="{FF2B5EF4-FFF2-40B4-BE49-F238E27FC236}">
                      <a16:creationId xmlns:a16="http://schemas.microsoft.com/office/drawing/2014/main" id="{15440984-0BEC-E3D1-EB37-D978578033AF}"/>
                    </a:ext>
                  </a:extLst>
                </p:cNvPr>
                <p:cNvSpPr/>
                <p:nvPr/>
              </p:nvSpPr>
              <p:spPr>
                <a:xfrm>
                  <a:off x="7051897" y="2899218"/>
                  <a:ext cx="368032" cy="18288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 defTabSz="649213"/>
                  <a:r>
                    <a:rPr lang="en-US" sz="667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/>
                    </a:rPr>
                    <a:t>DFHX</a:t>
                  </a:r>
                  <a:endParaRPr lang="en-GB" sz="667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</a:endParaRPr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39A8CA61-BCDF-32F9-D2E5-E45EDBAC105B}"/>
                    </a:ext>
                  </a:extLst>
                </p:cNvPr>
                <p:cNvCxnSpPr>
                  <a:cxnSpLocks/>
                  <a:stCxn id="31" idx="2"/>
                </p:cNvCxnSpPr>
                <p:nvPr/>
              </p:nvCxnSpPr>
              <p:spPr>
                <a:xfrm flipH="1">
                  <a:off x="6927631" y="3082098"/>
                  <a:ext cx="308282" cy="489623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D256DC7-82D2-41AF-7B59-C3A2B9F6C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7121" y="882090"/>
              <a:ext cx="1566945" cy="80553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568288A-650C-3A7C-9C15-A5667DDB0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9389" y="1077237"/>
              <a:ext cx="1411102" cy="66391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E68EAC-1AFE-5F1A-101F-EE1B0892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22132"/>
          </a:xfrm>
        </p:spPr>
        <p:txBody>
          <a:bodyPr/>
          <a:lstStyle/>
          <a:p>
            <a:r>
              <a:rPr lang="en-US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Status of the Superconducting Link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CAD3A-6740-1B0F-3654-53A1F60CA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18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6" descr="A picture containing indoor, engine, several&#10;&#10;Description automatically generated">
            <a:extLst>
              <a:ext uri="{FF2B5EF4-FFF2-40B4-BE49-F238E27FC236}">
                <a16:creationId xmlns:a16="http://schemas.microsoft.com/office/drawing/2014/main" id="{3CF1978F-0FCF-6764-AE73-06305D85E8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07679" y="1439570"/>
            <a:ext cx="5756564" cy="43174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F39FB-276B-754D-0209-06CF52D36D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5012" y="761995"/>
            <a:ext cx="4493412" cy="2995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B6F192-8E38-7B52-C326-078C9544FE18}"/>
              </a:ext>
            </a:extLst>
          </p:cNvPr>
          <p:cNvSpPr txBox="1"/>
          <p:nvPr/>
        </p:nvSpPr>
        <p:spPr>
          <a:xfrm>
            <a:off x="40124" y="1189162"/>
            <a:ext cx="332655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Successfully Demonstrated </a:t>
            </a:r>
          </a:p>
          <a:p>
            <a:r>
              <a:rPr lang="en-US" dirty="0"/>
              <a:t>Concept between 2020 / 22 </a:t>
            </a:r>
          </a:p>
          <a:p>
            <a:r>
              <a:rPr lang="en-US" dirty="0"/>
              <a:t>with &gt; 120kA @ 30K</a:t>
            </a:r>
          </a:p>
          <a:p>
            <a:endParaRPr lang="en-US" dirty="0"/>
          </a:p>
          <a:p>
            <a:r>
              <a:rPr lang="en-US" dirty="0"/>
              <a:t>Cable production complete</a:t>
            </a:r>
          </a:p>
          <a:p>
            <a:endParaRPr lang="en-US" dirty="0"/>
          </a:p>
          <a:p>
            <a:r>
              <a:rPr lang="en-US" dirty="0"/>
              <a:t>Assembly of the first complete </a:t>
            </a:r>
          </a:p>
          <a:p>
            <a:r>
              <a:rPr lang="en-US" dirty="0"/>
              <a:t>system incl. flexible cryostats </a:t>
            </a:r>
          </a:p>
          <a:p>
            <a:r>
              <a:rPr lang="en-US" dirty="0"/>
              <a:t>is ongoing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6EA13-2309-43B3-F831-F440E60C1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35" y="3852762"/>
            <a:ext cx="4823374" cy="3005237"/>
          </a:xfrm>
          <a:prstGeom prst="rect">
            <a:avLst/>
          </a:prstGeom>
        </p:spPr>
      </p:pic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9B6DDE3D-C402-DDE7-E097-E60B6859FED0}"/>
              </a:ext>
            </a:extLst>
          </p:cNvPr>
          <p:cNvSpPr/>
          <p:nvPr/>
        </p:nvSpPr>
        <p:spPr>
          <a:xfrm>
            <a:off x="7936487" y="802049"/>
            <a:ext cx="3602841" cy="22178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International Collaboration for the Feedboxes: with UK Southampton and Sweden Uppsala University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CAB9B6E-64F2-5854-8B70-AFC3409D5966}"/>
              </a:ext>
            </a:extLst>
          </p:cNvPr>
          <p:cNvSpPr txBox="1"/>
          <p:nvPr/>
        </p:nvSpPr>
        <p:spPr>
          <a:xfrm>
            <a:off x="5715018" y="490863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Demo-3 in SM18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C0EA03-6168-18ED-04DB-79E6445DA7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9066" y="3235527"/>
            <a:ext cx="7532934" cy="3629891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B6B042D5-21C6-FF4F-9A17-96FE4CEB4814}"/>
              </a:ext>
            </a:extLst>
          </p:cNvPr>
          <p:cNvGrpSpPr>
            <a:grpSpLocks noChangeAspect="1"/>
          </p:cNvGrpSpPr>
          <p:nvPr/>
        </p:nvGrpSpPr>
        <p:grpSpPr>
          <a:xfrm>
            <a:off x="107306" y="604589"/>
            <a:ext cx="5282156" cy="3882952"/>
            <a:chOff x="3196095" y="2735252"/>
            <a:chExt cx="5407534" cy="3975119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54E6F36-0A3A-96DD-8660-BF92E8F15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713" r="3163"/>
            <a:stretch/>
          </p:blipFill>
          <p:spPr>
            <a:xfrm>
              <a:off x="3196095" y="3259768"/>
              <a:ext cx="5407534" cy="34506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374E666-A7EF-8207-3827-05D37619B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70127" y="2735252"/>
              <a:ext cx="2660465" cy="201489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37CA7600-4BF0-1F71-6105-BE5CE5E17C03}"/>
              </a:ext>
            </a:extLst>
          </p:cNvPr>
          <p:cNvSpPr txBox="1"/>
          <p:nvPr/>
        </p:nvSpPr>
        <p:spPr>
          <a:xfrm>
            <a:off x="3785226" y="5780818"/>
            <a:ext cx="1797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Diam ca. 90mm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&gt; 100kA @ 25K</a:t>
            </a:r>
          </a:p>
        </p:txBody>
      </p:sp>
    </p:spTree>
    <p:extLst>
      <p:ext uri="{BB962C8B-B14F-4D97-AF65-F5344CB8AC3E}">
        <p14:creationId xmlns:p14="http://schemas.microsoft.com/office/powerpoint/2010/main" val="200314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7" grpId="0" animBg="1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4529ED1-7E07-C022-F6FE-BDA572F7E7E1}"/>
              </a:ext>
            </a:extLst>
          </p:cNvPr>
          <p:cNvSpPr txBox="1"/>
          <p:nvPr/>
        </p:nvSpPr>
        <p:spPr>
          <a:xfrm>
            <a:off x="5008638" y="6227767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DQW Crab Cavity Prototype Cryostat in the SPS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60477C-82F9-E4C0-B13F-51111ACC40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6" y="738921"/>
            <a:ext cx="4274481" cy="311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w16du="http://schemas.microsoft.com/office/word/2023/wordml/word16du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w16du="http://schemas.microsoft.com/office/word/2023/wordml/word16du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w16du="http://schemas.microsoft.com/office/word/2023/wordml/word16du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2C3496CA-DAAB-B416-D496-B9DF721B2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FF2B5EF4-FFF2-40B4-BE49-F238E27FC236}">
                <a16:creationI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16="http://schemas.microsoft.com/office/drawing/2014/main" xmlns:lc="http://schemas.openxmlformats.org/drawingml/2006/lockedCanvas" id="{3FFFBDEE-C781-4D5C-B237-4CE1BDAD71BE}"/>
              </a:ext>
            </a:extLst>
          </a:blip>
          <a:srcRect l="11082" b="7870"/>
          <a:stretch>
            <a:fillRect/>
          </a:stretch>
        </p:blipFill>
        <p:spPr>
          <a:xfrm>
            <a:off x="8196" y="3557471"/>
            <a:ext cx="4759584" cy="3248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E68EAC-1AFE-5F1A-101F-EE1B0892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75925"/>
            <a:ext cx="10560000" cy="720000"/>
          </a:xfrm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Status Crab Cavities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CAD3A-6740-1B0F-3654-53A1F60CA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19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" name="Picture 4" descr="Fig. 2: STFC-DL technicians adjacent to the Cavity String prior to Cleanroom assembly">
            <a:extLst>
              <a:ext uri="{FF2B5EF4-FFF2-40B4-BE49-F238E27FC236}">
                <a16:creationId xmlns:a16="http://schemas.microsoft.com/office/drawing/2014/main" id="{72EA002D-7BF5-A0D5-C932-416A23E73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66965"/>
            <a:ext cx="5996864" cy="320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machine on the counter&#10;&#10;Description automatically generated with low confidence">
            <a:extLst>
              <a:ext uri="{FF2B5EF4-FFF2-40B4-BE49-F238E27FC236}">
                <a16:creationId xmlns:a16="http://schemas.microsoft.com/office/drawing/2014/main" id="{F65BAEF7-5BE7-4C41-AEC3-F9507B1643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059" y="835070"/>
            <a:ext cx="2940292" cy="22052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09D0B4-82CA-9018-C710-73548010882F}"/>
              </a:ext>
            </a:extLst>
          </p:cNvPr>
          <p:cNvSpPr txBox="1"/>
          <p:nvPr/>
        </p:nvSpPr>
        <p:spPr>
          <a:xfrm>
            <a:off x="5172187" y="3079567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DQW Cavity – RI pre-series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702A65-2C5D-7C81-9FA5-B97912D986EB}"/>
              </a:ext>
            </a:extLst>
          </p:cNvPr>
          <p:cNvSpPr txBox="1"/>
          <p:nvPr/>
        </p:nvSpPr>
        <p:spPr>
          <a:xfrm>
            <a:off x="5680527" y="3123707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measurement in the SPS of the bunch deflection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ED9359-F960-3BED-4882-38CDFFC42FF1}"/>
              </a:ext>
            </a:extLst>
          </p:cNvPr>
          <p:cNvSpPr txBox="1"/>
          <p:nvPr/>
        </p:nvSpPr>
        <p:spPr>
          <a:xfrm>
            <a:off x="4872588" y="4137685"/>
            <a:ext cx="12234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RF-Dipole</a:t>
            </a:r>
          </a:p>
          <a:p>
            <a:r>
              <a:rPr lang="en-US" dirty="0"/>
              <a:t>2-Cavity</a:t>
            </a:r>
          </a:p>
          <a:p>
            <a:r>
              <a:rPr lang="en-US" dirty="0"/>
              <a:t>String</a:t>
            </a:r>
          </a:p>
          <a:p>
            <a:r>
              <a:rPr lang="en-US" dirty="0"/>
              <a:t>assembly</a:t>
            </a:r>
          </a:p>
          <a:p>
            <a:r>
              <a:rPr lang="en-US" dirty="0"/>
              <a:t>and </a:t>
            </a:r>
          </a:p>
          <a:p>
            <a:r>
              <a:rPr lang="en-US" dirty="0"/>
              <a:t>Cryostat</a:t>
            </a:r>
          </a:p>
          <a:p>
            <a:r>
              <a:rPr lang="en-US" dirty="0"/>
              <a:t>assembly </a:t>
            </a:r>
          </a:p>
        </p:txBody>
      </p:sp>
      <p:pic>
        <p:nvPicPr>
          <p:cNvPr id="4" name="Picture 6" descr="Fig. 3: Outer Vacuum Chamber for the Cryomodule adjacent to the bespoke Cavity String Lifting Device">
            <a:extLst>
              <a:ext uri="{FF2B5EF4-FFF2-40B4-BE49-F238E27FC236}">
                <a16:creationId xmlns:a16="http://schemas.microsoft.com/office/drawing/2014/main" id="{83E10736-E38C-D54A-9C14-714652FC7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" y="3624139"/>
            <a:ext cx="6201783" cy="284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46F472-C44D-ECCE-E616-C771BFD17364}"/>
              </a:ext>
            </a:extLst>
          </p:cNvPr>
          <p:cNvSpPr txBox="1"/>
          <p:nvPr/>
        </p:nvSpPr>
        <p:spPr>
          <a:xfrm>
            <a:off x="8605277" y="3101153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RF-Dipole Cavity – US &amp; Canada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C877487-3AB2-52E6-13CF-E2CEBF9251E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612" y="819815"/>
            <a:ext cx="2734692" cy="2159058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9841D164-61A2-4E29-A52A-DF0A54CD8BA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613" y="821770"/>
            <a:ext cx="5760836" cy="230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1" grpId="1"/>
      <p:bldP spid="13" grpId="0"/>
      <p:bldP spid="14" grpId="0"/>
      <p:bldP spid="15" grpId="0"/>
      <p:bldP spid="15" grpId="1"/>
      <p:bldP spid="1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4" name="Picture 3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767" y="-837539"/>
            <a:ext cx="12190233" cy="9142676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711200" y="88107"/>
            <a:ext cx="1066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CH" sz="40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LHC in the Geneva Basin and </a:t>
            </a:r>
            <a:r>
              <a:rPr lang="fr-CH" sz="4000" kern="0" dirty="0" err="1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its</a:t>
            </a:r>
            <a:r>
              <a:rPr lang="fr-CH" sz="40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4000" kern="0" dirty="0" err="1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Experiments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4451" y="4800877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705138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27 km circumference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9" name="Group 69"/>
          <p:cNvGrpSpPr>
            <a:grpSpLocks/>
          </p:cNvGrpSpPr>
          <p:nvPr/>
        </p:nvGrpSpPr>
        <p:grpSpPr bwMode="auto">
          <a:xfrm>
            <a:off x="38984" y="2226468"/>
            <a:ext cx="2667000" cy="2438400"/>
            <a:chOff x="288" y="1072"/>
            <a:chExt cx="1680" cy="1536"/>
          </a:xfrm>
        </p:grpSpPr>
        <p:sp>
          <p:nvSpPr>
            <p:cNvPr id="10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3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4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15" name="Group 75"/>
          <p:cNvGrpSpPr>
            <a:grpSpLocks/>
          </p:cNvGrpSpPr>
          <p:nvPr/>
        </p:nvGrpSpPr>
        <p:grpSpPr bwMode="auto">
          <a:xfrm>
            <a:off x="9793451" y="4137398"/>
            <a:ext cx="1955800" cy="1830388"/>
            <a:chOff x="304" y="2344"/>
            <a:chExt cx="1232" cy="1153"/>
          </a:xfrm>
        </p:grpSpPr>
        <p:sp>
          <p:nvSpPr>
            <p:cNvPr id="16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9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0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</a:endParaRPr>
            </a:p>
          </p:txBody>
        </p:sp>
      </p:grpSp>
      <p:grpSp>
        <p:nvGrpSpPr>
          <p:cNvPr id="21" name="Group 81"/>
          <p:cNvGrpSpPr>
            <a:grpSpLocks/>
          </p:cNvGrpSpPr>
          <p:nvPr/>
        </p:nvGrpSpPr>
        <p:grpSpPr bwMode="auto">
          <a:xfrm>
            <a:off x="5499099" y="745053"/>
            <a:ext cx="2244725" cy="1978025"/>
            <a:chOff x="4224" y="1084"/>
            <a:chExt cx="1414" cy="1246"/>
          </a:xfrm>
        </p:grpSpPr>
        <p:grpSp>
          <p:nvGrpSpPr>
            <p:cNvPr id="22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5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28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3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29" name="Group 89"/>
          <p:cNvGrpSpPr>
            <a:grpSpLocks/>
          </p:cNvGrpSpPr>
          <p:nvPr/>
        </p:nvGrpSpPr>
        <p:grpSpPr bwMode="auto">
          <a:xfrm>
            <a:off x="8755064" y="855085"/>
            <a:ext cx="2667002" cy="2286000"/>
            <a:chOff x="3408" y="2112"/>
            <a:chExt cx="1680" cy="1440"/>
          </a:xfrm>
        </p:grpSpPr>
        <p:grpSp>
          <p:nvGrpSpPr>
            <p:cNvPr id="30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2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35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1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ATLAS</a:t>
              </a:r>
            </a:p>
          </p:txBody>
        </p:sp>
      </p:grpSp>
      <p:sp>
        <p:nvSpPr>
          <p:cNvPr id="36" name="Footer Placeholder 2">
            <a:extLst>
              <a:ext uri="{FF2B5EF4-FFF2-40B4-BE49-F238E27FC236}">
                <a16:creationId xmlns:a16="http://schemas.microsoft.com/office/drawing/2014/main" id="{82434C20-8748-8D47-B3D3-ACD28E8E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O. Brüning @ IPAC 2023 – May 9</a:t>
            </a:r>
            <a:r>
              <a:rPr lang="en-GB" baseline="30000" dirty="0"/>
              <a:t>th</a:t>
            </a:r>
            <a:r>
              <a:rPr lang="en-GB" dirty="0"/>
              <a:t> 2023</a:t>
            </a:r>
            <a:endParaRPr lang="en-GB" noProof="0" dirty="0"/>
          </a:p>
        </p:txBody>
      </p:sp>
      <p:sp>
        <p:nvSpPr>
          <p:cNvPr id="37" name="Rectangle 8">
            <a:extLst>
              <a:ext uri="{FF2B5EF4-FFF2-40B4-BE49-F238E27FC236}">
                <a16:creationId xmlns:a16="http://schemas.microsoft.com/office/drawing/2014/main" id="{DBCB8DBE-5239-1045-A42D-D75C98CBA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1056" y="4756964"/>
            <a:ext cx="3095719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Super-Conducting Dipole</a:t>
            </a:r>
          </a:p>
          <a:p>
            <a:pPr eaLnBrk="0" hangingPunct="0">
              <a:lnSpc>
                <a:spcPct val="90000"/>
              </a:lnSpc>
            </a:pP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Magnets along the 8 symmetric </a:t>
            </a:r>
          </a:p>
          <a:p>
            <a:pPr eaLnBrk="0" hangingPunct="0">
              <a:lnSpc>
                <a:spcPct val="90000"/>
              </a:lnSpc>
            </a:pP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Arcs [22km]</a:t>
            </a:r>
            <a:endParaRPr lang="en-GB" sz="1600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8441C3-CEAB-4640-807D-D1DB322529DD}"/>
              </a:ext>
            </a:extLst>
          </p:cNvPr>
          <p:cNvSpPr txBox="1"/>
          <p:nvPr/>
        </p:nvSpPr>
        <p:spPr>
          <a:xfrm>
            <a:off x="2773829" y="4186124"/>
            <a:ext cx="6994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dirty="0">
                <a:solidFill>
                  <a:srgbClr val="FFFFFF"/>
                </a:solidFill>
                <a:ea typeface="ＭＳ Ｐゴシック" pitchFamily="-112" charset="-128"/>
              </a:rPr>
              <a:t>Features proton-proton and Lead-Lead and Lead-proton collisions!</a:t>
            </a:r>
          </a:p>
        </p:txBody>
      </p:sp>
    </p:spTree>
    <p:extLst>
      <p:ext uri="{BB962C8B-B14F-4D97-AF65-F5344CB8AC3E}">
        <p14:creationId xmlns:p14="http://schemas.microsoft.com/office/powerpoint/2010/main" val="33304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296333" y="61195"/>
            <a:ext cx="11895667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HL-LHC IT STRING a reproduction of HL-LHC P5L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B4B9AE-0F01-A64C-ADE6-D049071F50E9}" type="slidenum">
              <a:rPr lang="en-GB" smtClean="0"/>
              <a:pPr/>
              <a:t>20</a:t>
            </a:fld>
            <a:endParaRPr lang="fr-FR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3" y="1350341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39" y="2280900"/>
            <a:ext cx="665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3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604512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</a:rPr>
                  <a:t>SPS</a:t>
                </a:r>
                <a:endParaRPr lang="en-US" sz="146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974620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</a:rPr>
                  <a:t>HL-LHC</a:t>
                </a:r>
                <a:endParaRPr lang="en-US" sz="146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P1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P2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P3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1" y="1347904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P4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5" y="1610201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P5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P6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2" y="3206360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P7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6" y="4011910"/>
                <a:ext cx="455618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P8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Action Button: Custom 1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C8B74F74-3BA5-1E09-08AA-914CC92F9393}"/>
              </a:ext>
            </a:extLst>
          </p:cNvPr>
          <p:cNvSpPr/>
          <p:nvPr/>
        </p:nvSpPr>
        <p:spPr>
          <a:xfrm>
            <a:off x="9982200" y="6399240"/>
            <a:ext cx="737885" cy="3928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Wingdings" pitchFamily="2" charset="2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0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8FBB4-4DA9-558A-0FB5-D1965301B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7" y="117639"/>
            <a:ext cx="11328403" cy="938810"/>
          </a:xfrm>
        </p:spPr>
        <p:txBody>
          <a:bodyPr/>
          <a:lstStyle/>
          <a:p>
            <a:r>
              <a:rPr lang="en-US" sz="4000" b="1" u="sng" dirty="0">
                <a:solidFill>
                  <a:srgbClr val="FF0000"/>
                </a:solidFill>
                <a:latin typeface="Garamond" panose="02020404030301010803" pitchFamily="18" charset="0"/>
              </a:rPr>
              <a:t>HL-LHC IT STRING in a surface building @ SM18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21A667-CC6D-7FF8-3C30-C2AB4AE07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B4B9AE-0F01-A64C-ADE6-D049071F50E9}" type="slidenum">
              <a:rPr lang="en-GB" smtClean="0"/>
              <a:pPr/>
              <a:t>21</a:t>
            </a:fld>
            <a:endParaRPr lang="fr-FR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B7E0EA0-F030-284C-936E-2D2A73C1C610}"/>
              </a:ext>
            </a:extLst>
          </p:cNvPr>
          <p:cNvGrpSpPr/>
          <p:nvPr/>
        </p:nvGrpSpPr>
        <p:grpSpPr>
          <a:xfrm>
            <a:off x="1294939" y="1196346"/>
            <a:ext cx="9121543" cy="4979315"/>
            <a:chOff x="971203" y="897259"/>
            <a:chExt cx="6841158" cy="3734486"/>
          </a:xfrm>
        </p:grpSpPr>
        <p:pic>
          <p:nvPicPr>
            <p:cNvPr id="11" name="Picture 10" descr="A picture containing electronics, circuit&#10;&#10;Description automatically generated">
              <a:extLst>
                <a:ext uri="{FF2B5EF4-FFF2-40B4-BE49-F238E27FC236}">
                  <a16:creationId xmlns:a16="http://schemas.microsoft.com/office/drawing/2014/main" id="{A0D276B9-0E91-B741-B172-C4FD4936C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1203" y="897259"/>
              <a:ext cx="6841157" cy="3734486"/>
            </a:xfrm>
            <a:prstGeom prst="rect">
              <a:avLst/>
            </a:prstGeom>
            <a:noFill/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AA4848-E975-8149-E7DD-A398A173242C}"/>
                </a:ext>
              </a:extLst>
            </p:cNvPr>
            <p:cNvSpPr/>
            <p:nvPr/>
          </p:nvSpPr>
          <p:spPr>
            <a:xfrm rot="20523177">
              <a:off x="1661001" y="1880456"/>
              <a:ext cx="4646859" cy="286633"/>
            </a:xfrm>
            <a:prstGeom prst="rect">
              <a:avLst/>
            </a:prstGeom>
            <a:solidFill>
              <a:srgbClr val="FF9966">
                <a:alpha val="0"/>
              </a:srgbClr>
            </a:solidFill>
            <a:ln w="57150">
              <a:solidFill>
                <a:srgbClr val="FFFF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F4CEE2D-1DA5-0E4D-9ABC-53B25D256995}"/>
                </a:ext>
              </a:extLst>
            </p:cNvPr>
            <p:cNvSpPr txBox="1"/>
            <p:nvPr/>
          </p:nvSpPr>
          <p:spPr>
            <a:xfrm>
              <a:off x="2482536" y="1334940"/>
              <a:ext cx="1527437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/>
                <a:t>STRING area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7DA658-AE71-EF48-B232-6A6358835EA5}"/>
                </a:ext>
              </a:extLst>
            </p:cNvPr>
            <p:cNvSpPr txBox="1"/>
            <p:nvPr/>
          </p:nvSpPr>
          <p:spPr>
            <a:xfrm>
              <a:off x="993261" y="1730648"/>
              <a:ext cx="1167133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tx2"/>
                  </a:solidFill>
                </a:rPr>
                <a:t>Magnet test cryostats</a:t>
              </a:r>
            </a:p>
          </p:txBody>
        </p:sp>
        <p:cxnSp>
          <p:nvCxnSpPr>
            <p:cNvPr id="7" name="Elbow Connector 6">
              <a:extLst>
                <a:ext uri="{FF2B5EF4-FFF2-40B4-BE49-F238E27FC236}">
                  <a16:creationId xmlns:a16="http://schemas.microsoft.com/office/drawing/2014/main" id="{222EDA7A-140B-664F-8701-8122E45B65F8}"/>
                </a:ext>
              </a:extLst>
            </p:cNvPr>
            <p:cNvCxnSpPr>
              <a:cxnSpLocks/>
            </p:cNvCxnSpPr>
            <p:nvPr/>
          </p:nvCxnSpPr>
          <p:spPr>
            <a:xfrm>
              <a:off x="2160394" y="2392215"/>
              <a:ext cx="864096" cy="285803"/>
            </a:xfrm>
            <a:prstGeom prst="bentConnector3">
              <a:avLst/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9E70281D-F5F9-1B4A-A985-007CE8241C88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V="1">
              <a:off x="2160394" y="1730648"/>
              <a:ext cx="2448272" cy="250117"/>
            </a:xfrm>
            <a:prstGeom prst="bentConnector3">
              <a:avLst/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692F37A-3269-1446-8652-2200196E0C5D}"/>
                </a:ext>
              </a:extLst>
            </p:cNvPr>
            <p:cNvSpPr txBox="1"/>
            <p:nvPr/>
          </p:nvSpPr>
          <p:spPr>
            <a:xfrm>
              <a:off x="1039676" y="3874664"/>
              <a:ext cx="1269161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tx2"/>
                  </a:solidFill>
                </a:rPr>
                <a:t>Cryogenic infrastructure</a:t>
              </a:r>
            </a:p>
          </p:txBody>
        </p: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51277943-A6C2-E84E-BE7C-D5FDD57B542B}"/>
                </a:ext>
              </a:extLst>
            </p:cNvPr>
            <p:cNvCxnSpPr>
              <a:cxnSpLocks/>
            </p:cNvCxnSpPr>
            <p:nvPr/>
          </p:nvCxnSpPr>
          <p:spPr>
            <a:xfrm>
              <a:off x="1750200" y="3748961"/>
              <a:ext cx="949592" cy="150100"/>
            </a:xfrm>
            <a:prstGeom prst="bentConnector3">
              <a:avLst/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>
              <a:extLst>
                <a:ext uri="{FF2B5EF4-FFF2-40B4-BE49-F238E27FC236}">
                  <a16:creationId xmlns:a16="http://schemas.microsoft.com/office/drawing/2014/main" id="{7E62FE8D-8B7E-3649-91E1-B5A2B5622911}"/>
                </a:ext>
              </a:extLst>
            </p:cNvPr>
            <p:cNvCxnSpPr>
              <a:cxnSpLocks/>
              <a:stCxn id="26" idx="0"/>
            </p:cNvCxnSpPr>
            <p:nvPr/>
          </p:nvCxnSpPr>
          <p:spPr>
            <a:xfrm rot="16200000" flipV="1">
              <a:off x="4894941" y="3335963"/>
              <a:ext cx="384221" cy="1124164"/>
            </a:xfrm>
            <a:prstGeom prst="bentConnector2">
              <a:avLst/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2785F8C-A3F1-0D44-AD28-5765797EFE58}"/>
                </a:ext>
              </a:extLst>
            </p:cNvPr>
            <p:cNvSpPr txBox="1"/>
            <p:nvPr/>
          </p:nvSpPr>
          <p:spPr>
            <a:xfrm>
              <a:off x="5014552" y="4090155"/>
              <a:ext cx="1269161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tx2"/>
                  </a:solidFill>
                </a:rPr>
                <a:t>RF test zone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298468-9021-FD4A-B7B2-570553C17371}"/>
                </a:ext>
              </a:extLst>
            </p:cNvPr>
            <p:cNvSpPr txBox="1"/>
            <p:nvPr/>
          </p:nvSpPr>
          <p:spPr>
            <a:xfrm>
              <a:off x="6647429" y="1274194"/>
              <a:ext cx="1164932" cy="715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tx2"/>
                  </a:solidFill>
                </a:rPr>
                <a:t>Horizontal benches for </a:t>
              </a:r>
              <a:r>
                <a:rPr lang="en-GB" sz="1867" dirty="0" err="1">
                  <a:solidFill>
                    <a:schemeClr val="tx2"/>
                  </a:solidFill>
                </a:rPr>
                <a:t>cryomagnets</a:t>
              </a:r>
              <a:endParaRPr lang="en-GB" sz="1867" dirty="0">
                <a:solidFill>
                  <a:schemeClr val="tx2"/>
                </a:solidFill>
              </a:endParaRPr>
            </a:p>
          </p:txBody>
        </p:sp>
        <p:cxnSp>
          <p:nvCxnSpPr>
            <p:cNvPr id="30" name="Elbow Connector 29">
              <a:extLst>
                <a:ext uri="{FF2B5EF4-FFF2-40B4-BE49-F238E27FC236}">
                  <a16:creationId xmlns:a16="http://schemas.microsoft.com/office/drawing/2014/main" id="{FDC48AC4-236B-C542-8501-91CCF959AB94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rot="10800000" flipV="1">
              <a:off x="5439896" y="1632056"/>
              <a:ext cx="1207533" cy="701863"/>
            </a:xfrm>
            <a:prstGeom prst="bentConnector3">
              <a:avLst>
                <a:gd name="adj1" fmla="val 50000"/>
              </a:avLst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>
              <a:extLst>
                <a:ext uri="{FF2B5EF4-FFF2-40B4-BE49-F238E27FC236}">
                  <a16:creationId xmlns:a16="http://schemas.microsoft.com/office/drawing/2014/main" id="{728EA74B-428C-5544-94A8-368D8F725966}"/>
                </a:ext>
              </a:extLst>
            </p:cNvPr>
            <p:cNvCxnSpPr>
              <a:cxnSpLocks/>
              <a:stCxn id="36" idx="1"/>
            </p:cNvCxnSpPr>
            <p:nvPr/>
          </p:nvCxnSpPr>
          <p:spPr>
            <a:xfrm rot="10800000">
              <a:off x="4555825" y="3055646"/>
              <a:ext cx="2011086" cy="900406"/>
            </a:xfrm>
            <a:prstGeom prst="bentConnector3">
              <a:avLst>
                <a:gd name="adj1" fmla="val 50000"/>
              </a:avLst>
            </a:prstGeom>
            <a:ln w="6350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2C3BC11-5FA2-C848-9784-73374AF2A23F}"/>
                </a:ext>
              </a:extLst>
            </p:cNvPr>
            <p:cNvSpPr txBox="1"/>
            <p:nvPr/>
          </p:nvSpPr>
          <p:spPr>
            <a:xfrm>
              <a:off x="6566910" y="3705934"/>
              <a:ext cx="116493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tx2"/>
                  </a:solidFill>
                </a:rPr>
                <a:t>SC link system test bench</a:t>
              </a:r>
            </a:p>
          </p:txBody>
        </p: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0B205884-2D5E-D649-BE5C-DBA425AE586C}"/>
                </a:ext>
              </a:extLst>
            </p:cNvPr>
            <p:cNvCxnSpPr>
              <a:cxnSpLocks/>
              <a:stCxn id="3" idx="2"/>
            </p:cNvCxnSpPr>
            <p:nvPr/>
          </p:nvCxnSpPr>
          <p:spPr>
            <a:xfrm rot="16200000" flipH="1">
              <a:off x="3497071" y="1476539"/>
              <a:ext cx="317131" cy="818762"/>
            </a:xfrm>
            <a:prstGeom prst="bentConnector2">
              <a:avLst/>
            </a:prstGeom>
            <a:ln w="63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33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8CBADB3C-E31B-021B-97A7-32D370950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25" t="34631" r="9486" b="42335"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FAFB756-F41F-4329-1E04-2D249B4B3D89}"/>
              </a:ext>
            </a:extLst>
          </p:cNvPr>
          <p:cNvGrpSpPr/>
          <p:nvPr/>
        </p:nvGrpSpPr>
        <p:grpSpPr>
          <a:xfrm>
            <a:off x="212844" y="731320"/>
            <a:ext cx="5615947" cy="3614443"/>
            <a:chOff x="1729378" y="1882963"/>
            <a:chExt cx="2771800" cy="1847867"/>
          </a:xfrm>
        </p:grpSpPr>
        <p:pic>
          <p:nvPicPr>
            <p:cNvPr id="7" name="Picture 6" descr="A group of people standing in a factory&#10;&#10;Description automatically generated with low confidence">
              <a:extLst>
                <a:ext uri="{FF2B5EF4-FFF2-40B4-BE49-F238E27FC236}">
                  <a16:creationId xmlns:a16="http://schemas.microsoft.com/office/drawing/2014/main" id="{3A02C238-CEFA-CBA0-36AE-57B53CDCC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9378" y="1882963"/>
              <a:ext cx="2771800" cy="1847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906DAD09-C24A-64F4-F069-FE169EA8D6A2}"/>
                </a:ext>
              </a:extLst>
            </p:cNvPr>
            <p:cNvSpPr txBox="1">
              <a:spLocks/>
            </p:cNvSpPr>
            <p:nvPr/>
          </p:nvSpPr>
          <p:spPr>
            <a:xfrm>
              <a:off x="1841699" y="3370146"/>
              <a:ext cx="1410080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133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 top of the empty metallic structure</a:t>
              </a:r>
              <a:endParaRPr lang="en-GB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CB4B5184-A330-D1BB-345B-769C47B92889}"/>
              </a:ext>
            </a:extLst>
          </p:cNvPr>
          <p:cNvSpPr txBox="1">
            <a:spLocks/>
          </p:cNvSpPr>
          <p:nvPr/>
        </p:nvSpPr>
        <p:spPr>
          <a:xfrm>
            <a:off x="816000" y="11320"/>
            <a:ext cx="9353236" cy="72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5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IT-String Status in pictures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704089-CAC4-EA72-FDA8-4314A564B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6877" y="171022"/>
            <a:ext cx="2773383" cy="3697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50D36F-065A-035A-504C-6941AAB72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7518" y="3921179"/>
            <a:ext cx="3824482" cy="2868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7AEF6BA3-E1D2-B423-4F7E-B4E01D77DF20}"/>
              </a:ext>
            </a:extLst>
          </p:cNvPr>
          <p:cNvSpPr txBox="1">
            <a:spLocks/>
          </p:cNvSpPr>
          <p:nvPr/>
        </p:nvSpPr>
        <p:spPr>
          <a:xfrm>
            <a:off x="9698701" y="6091551"/>
            <a:ext cx="2451422" cy="6021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7BFE82-5D33-3551-DE94-56861C35FF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10" r="4997" b="8185"/>
          <a:stretch/>
        </p:blipFill>
        <p:spPr>
          <a:xfrm>
            <a:off x="187174" y="731320"/>
            <a:ext cx="6602931" cy="3315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7263D09D-1474-D5C9-C8FE-650EDD9D0583}"/>
              </a:ext>
            </a:extLst>
          </p:cNvPr>
          <p:cNvSpPr txBox="1">
            <a:spLocks/>
          </p:cNvSpPr>
          <p:nvPr/>
        </p:nvSpPr>
        <p:spPr>
          <a:xfrm>
            <a:off x="302960" y="839894"/>
            <a:ext cx="4224469" cy="6883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 and Energy Extraction racks  installed on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8AC211E1-D4B7-C4C6-2834-C9193F214893}"/>
              </a:ext>
            </a:extLst>
          </p:cNvPr>
          <p:cNvSpPr txBox="1">
            <a:spLocks/>
          </p:cNvSpPr>
          <p:nvPr/>
        </p:nvSpPr>
        <p:spPr>
          <a:xfrm>
            <a:off x="9693942" y="3311236"/>
            <a:ext cx="2451422" cy="4188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Distribution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Content Placeholder 11">
            <a:extLst>
              <a:ext uri="{FF2B5EF4-FFF2-40B4-BE49-F238E27FC236}">
                <a16:creationId xmlns:a16="http://schemas.microsoft.com/office/drawing/2014/main" id="{5851A274-3136-B72C-701C-C106BD0E0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52542" y="3669875"/>
            <a:ext cx="8058540" cy="31385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E56F9C4-0191-1EBB-AC6B-2C8BD354E35A}"/>
              </a:ext>
            </a:extLst>
          </p:cNvPr>
          <p:cNvGrpSpPr/>
          <p:nvPr/>
        </p:nvGrpSpPr>
        <p:grpSpPr>
          <a:xfrm>
            <a:off x="666229" y="6454243"/>
            <a:ext cx="6123876" cy="392437"/>
            <a:chOff x="4244315" y="3949155"/>
            <a:chExt cx="6123876" cy="3924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06BDDB-08A3-23F0-F98A-A55BBC47CBD7}"/>
                </a:ext>
              </a:extLst>
            </p:cNvPr>
            <p:cNvSpPr txBox="1"/>
            <p:nvPr/>
          </p:nvSpPr>
          <p:spPr>
            <a:xfrm>
              <a:off x="4244315" y="3949155"/>
              <a:ext cx="1138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June 2024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809EBE0-FF31-5029-43A1-5143749F6741}"/>
                </a:ext>
              </a:extLst>
            </p:cNvPr>
            <p:cNvSpPr txBox="1"/>
            <p:nvPr/>
          </p:nvSpPr>
          <p:spPr>
            <a:xfrm>
              <a:off x="5644294" y="3972260"/>
              <a:ext cx="1124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Sept 2024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DF2E1E-32CE-E4C4-0C4A-DE7447374AF5}"/>
                </a:ext>
              </a:extLst>
            </p:cNvPr>
            <p:cNvSpPr txBox="1"/>
            <p:nvPr/>
          </p:nvSpPr>
          <p:spPr>
            <a:xfrm>
              <a:off x="7954401" y="395885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Aug 2025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CCCF55-A17D-50CE-C6F2-463A3367058A}"/>
                </a:ext>
              </a:extLst>
            </p:cNvPr>
            <p:cNvSpPr txBox="1"/>
            <p:nvPr/>
          </p:nvSpPr>
          <p:spPr>
            <a:xfrm>
              <a:off x="9356376" y="3949155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Jan 2026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282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FB24ABD-0EC0-8FA2-DEA0-D12E3AB48763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9" name="Picture 8" descr="A high angle view of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416496AD-16DC-7F16-DEAF-CDE52F93E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44F3D6-4B9A-BCFE-3FEE-9603BCAEFCA9}"/>
                </a:ext>
              </a:extLst>
            </p:cNvPr>
            <p:cNvCxnSpPr>
              <a:cxnSpLocks/>
            </p:cNvCxnSpPr>
            <p:nvPr/>
          </p:nvCxnSpPr>
          <p:spPr>
            <a:xfrm>
              <a:off x="1789368" y="3227687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E14A886-711C-48C3-C0F1-09030BE7DABE}"/>
                </a:ext>
              </a:extLst>
            </p:cNvPr>
            <p:cNvCxnSpPr>
              <a:cxnSpLocks/>
            </p:cNvCxnSpPr>
            <p:nvPr/>
          </p:nvCxnSpPr>
          <p:spPr>
            <a:xfrm>
              <a:off x="3202243" y="3068731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3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F7D662-8F81-4709-3652-FD8BA4F24250}"/>
                </a:ext>
              </a:extLst>
            </p:cNvPr>
            <p:cNvCxnSpPr>
              <a:cxnSpLocks/>
            </p:cNvCxnSpPr>
            <p:nvPr/>
          </p:nvCxnSpPr>
          <p:spPr>
            <a:xfrm>
              <a:off x="3524756" y="2114420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0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C2628BD-1B8D-BAE3-09B6-8EF0DFF7FAA5}"/>
                </a:ext>
              </a:extLst>
            </p:cNvPr>
            <p:cNvCxnSpPr>
              <a:cxnSpLocks/>
            </p:cNvCxnSpPr>
            <p:nvPr/>
          </p:nvCxnSpPr>
          <p:spPr>
            <a:xfrm>
              <a:off x="5445013" y="2697506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4FB7B01-5F35-4796-C8C0-38FA108EA2EA}"/>
                </a:ext>
              </a:extLst>
            </p:cNvPr>
            <p:cNvCxnSpPr>
              <a:cxnSpLocks/>
            </p:cNvCxnSpPr>
            <p:nvPr/>
          </p:nvCxnSpPr>
          <p:spPr>
            <a:xfrm>
              <a:off x="6285073" y="2192909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BF75362-3C93-244D-E79A-96784CBA8B01}"/>
                </a:ext>
              </a:extLst>
            </p:cNvPr>
            <p:cNvCxnSpPr>
              <a:cxnSpLocks/>
            </p:cNvCxnSpPr>
            <p:nvPr/>
          </p:nvCxnSpPr>
          <p:spPr>
            <a:xfrm>
              <a:off x="9632467" y="827558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F30CC9A-0095-A734-769F-76B28A44E079}"/>
              </a:ext>
            </a:extLst>
          </p:cNvPr>
          <p:cNvSpPr txBox="1"/>
          <p:nvPr/>
        </p:nvSpPr>
        <p:spPr>
          <a:xfrm>
            <a:off x="1283682" y="234009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45B308-BD20-67C2-3AE5-CF7B8210AE70}"/>
              </a:ext>
            </a:extLst>
          </p:cNvPr>
          <p:cNvSpPr txBox="1"/>
          <p:nvPr/>
        </p:nvSpPr>
        <p:spPr>
          <a:xfrm>
            <a:off x="675461" y="3303143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D1</a:t>
            </a:r>
          </a:p>
          <a:p>
            <a:r>
              <a:rPr lang="en-US" dirty="0">
                <a:solidFill>
                  <a:schemeClr val="bg1"/>
                </a:solidFill>
              </a:rPr>
              <a:t>proto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B285A-52AC-3B6A-1CB0-5EBC9F52FA5D}"/>
              </a:ext>
            </a:extLst>
          </p:cNvPr>
          <p:cNvSpPr txBox="1"/>
          <p:nvPr/>
        </p:nvSpPr>
        <p:spPr>
          <a:xfrm>
            <a:off x="1010620" y="1311638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Repaired</a:t>
            </a:r>
          </a:p>
          <a:p>
            <a:r>
              <a:rPr lang="en-US" dirty="0">
                <a:solidFill>
                  <a:schemeClr val="bg1"/>
                </a:solidFill>
              </a:rPr>
              <a:t>MB Dipole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8D5D8-720F-6DB6-2D1B-3FA98B0E9FEA}"/>
              </a:ext>
            </a:extLst>
          </p:cNvPr>
          <p:cNvSpPr txBox="1"/>
          <p:nvPr/>
        </p:nvSpPr>
        <p:spPr>
          <a:xfrm>
            <a:off x="6334594" y="324433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0D4617-5167-32C9-5830-71FFFDD7F3B8}"/>
              </a:ext>
            </a:extLst>
          </p:cNvPr>
          <p:cNvSpPr txBox="1"/>
          <p:nvPr/>
        </p:nvSpPr>
        <p:spPr>
          <a:xfrm>
            <a:off x="4106624" y="141973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MQXFBP3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3FD3979-A9A5-E40E-2B69-5DF9ACC6B8AD}"/>
              </a:ext>
            </a:extLst>
          </p:cNvPr>
          <p:cNvSpPr txBox="1">
            <a:spLocks noChangeArrowheads="1"/>
          </p:cNvSpPr>
          <p:nvPr/>
        </p:nvSpPr>
        <p:spPr>
          <a:xfrm>
            <a:off x="35040" y="-55429"/>
            <a:ext cx="2814177" cy="92653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8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Summary: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7CBB3E3-C247-F3E8-E4F1-D7C9FB477928}"/>
              </a:ext>
            </a:extLst>
          </p:cNvPr>
          <p:cNvSpPr/>
          <p:nvPr/>
        </p:nvSpPr>
        <p:spPr>
          <a:xfrm>
            <a:off x="8229599" y="720909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Nb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Sn Technology validated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B5F7616-D843-EAF2-2E23-A77ADD511E0C}"/>
              </a:ext>
            </a:extLst>
          </p:cNvPr>
          <p:cNvSpPr/>
          <p:nvPr/>
        </p:nvSpPr>
        <p:spPr>
          <a:xfrm>
            <a:off x="8229599" y="1388243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Superconducting Link demonstrated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CC71AD3-767D-326A-AA85-EE859873D365}"/>
              </a:ext>
            </a:extLst>
          </p:cNvPr>
          <p:cNvSpPr/>
          <p:nvPr/>
        </p:nvSpPr>
        <p:spPr>
          <a:xfrm>
            <a:off x="8229838" y="2074328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Crab Cavity Operation and Production demonstrated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0DD0DCC-BCC8-E58A-037B-19724AD0C3D4}"/>
              </a:ext>
            </a:extLst>
          </p:cNvPr>
          <p:cNvSpPr/>
          <p:nvPr/>
        </p:nvSpPr>
        <p:spPr>
          <a:xfrm>
            <a:off x="8229599" y="57985"/>
            <a:ext cx="3948546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Civil Engineering Work Completed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85A7B6E3-DDDD-9AFA-0E53-DBBD57552897}"/>
              </a:ext>
            </a:extLst>
          </p:cNvPr>
          <p:cNvSpPr/>
          <p:nvPr/>
        </p:nvSpPr>
        <p:spPr>
          <a:xfrm>
            <a:off x="-2" y="5470134"/>
            <a:ext cx="4123687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Part of Collimation Upgrade completed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90FC6D1-B8C3-DD28-BE4C-C2EC201C9461}"/>
              </a:ext>
            </a:extLst>
          </p:cNvPr>
          <p:cNvSpPr/>
          <p:nvPr/>
        </p:nvSpPr>
        <p:spPr>
          <a:xfrm>
            <a:off x="8068314" y="4482430"/>
            <a:ext cx="4030552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project is on Track for installation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during LS3 starting in 2026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BCB4120-2681-5245-EABA-613600F795E8}"/>
              </a:ext>
            </a:extLst>
          </p:cNvPr>
          <p:cNvSpPr/>
          <p:nvPr/>
        </p:nvSpPr>
        <p:spPr>
          <a:xfrm>
            <a:off x="8068314" y="5264398"/>
            <a:ext cx="4030552" cy="1193748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Stay Tuned for completion of the IT-String installation in 2023/24 and operation in 2025!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F9DAE13-7DC9-E878-C50C-BDDE325D84F3}"/>
              </a:ext>
            </a:extLst>
          </p:cNvPr>
          <p:cNvSpPr/>
          <p:nvPr/>
        </p:nvSpPr>
        <p:spPr>
          <a:xfrm>
            <a:off x="-1" y="1363309"/>
            <a:ext cx="6866886" cy="40551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>
                <a:solidFill>
                  <a:schemeClr val="tx1"/>
                </a:solidFill>
              </a:rPr>
              <a:t>Some HL-LHC related contributions at this conference:</a:t>
            </a:r>
            <a:endParaRPr lang="en-US" sz="1600" dirty="0">
              <a:solidFill>
                <a:schemeClr val="accent5"/>
              </a:solidFill>
            </a:endParaRP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Project management: </a:t>
            </a:r>
            <a:r>
              <a:rPr lang="en-US" sz="1600" dirty="0">
                <a:solidFill>
                  <a:srgbClr val="C00000"/>
                </a:solidFill>
              </a:rPr>
              <a:t>WEPM124; TUPA154; TUPA155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Configuration: </a:t>
            </a:r>
            <a:r>
              <a:rPr lang="en-US" sz="1600" dirty="0">
                <a:solidFill>
                  <a:srgbClr val="C00000"/>
                </a:solidFill>
              </a:rPr>
              <a:t>MOPL001; MOPL034; WEPL102; WEPA091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Triplet Magnets: </a:t>
            </a:r>
            <a:r>
              <a:rPr lang="en-US" sz="1600" dirty="0">
                <a:solidFill>
                  <a:srgbClr val="C00000"/>
                </a:solidFill>
              </a:rPr>
              <a:t>MOPL040; WEPM057; WEPM060; 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Crab Cavities &amp; RF: </a:t>
            </a:r>
            <a:r>
              <a:rPr lang="en-US" sz="1600" dirty="0">
                <a:solidFill>
                  <a:srgbClr val="C00000"/>
                </a:solidFill>
              </a:rPr>
              <a:t>WEPA149; WEPL119; TUPA160;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Collimation, Beam Dump and Machine Protection: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MOPL017; MOPL036; MOPA126; MOPL022; MOPA101; MOPL023; MOPA100; MOPL036</a:t>
            </a:r>
            <a:r>
              <a:rPr lang="en-GB" dirty="0">
                <a:solidFill>
                  <a:srgbClr val="C00000"/>
                </a:solidFill>
              </a:rPr>
              <a:t>; </a:t>
            </a:r>
            <a:r>
              <a:rPr lang="en-US" sz="1600" dirty="0">
                <a:solidFill>
                  <a:srgbClr val="C00000"/>
                </a:solidFill>
              </a:rPr>
              <a:t>WEPM058;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WEPM109; WEPA022; WEPA148; TUPM122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F1B37E63-E777-4778-EFB5-41BD39D9D591}"/>
              </a:ext>
            </a:extLst>
          </p:cNvPr>
          <p:cNvSpPr/>
          <p:nvPr/>
        </p:nvSpPr>
        <p:spPr>
          <a:xfrm>
            <a:off x="13855" y="6167494"/>
            <a:ext cx="4109831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All magnet productions on good track!</a:t>
            </a:r>
          </a:p>
        </p:txBody>
      </p:sp>
      <p:sp>
        <p:nvSpPr>
          <p:cNvPr id="31" name="Action Button: Custom 3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E04CA63-2C93-2975-E9C6-D10E11611E8C}"/>
              </a:ext>
            </a:extLst>
          </p:cNvPr>
          <p:cNvSpPr/>
          <p:nvPr/>
        </p:nvSpPr>
        <p:spPr>
          <a:xfrm>
            <a:off x="7262191" y="6321286"/>
            <a:ext cx="529579" cy="455807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Wingdings" pitchFamily="2" charset="2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9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68EAC-1AFE-5F1A-101F-EE1B0892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9852000" cy="720000"/>
          </a:xfrm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Status Collimation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CAD3A-6740-1B0F-3654-53A1F60CA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24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" name="Picture 4" descr="A close-up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EA465BD4-1FC9-4873-1EBD-31BA73482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0673"/>
            <a:ext cx="3987800" cy="2614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2DB752-2971-DB28-063E-C6BF8D6FFF50}"/>
              </a:ext>
            </a:extLst>
          </p:cNvPr>
          <p:cNvSpPr txBox="1"/>
          <p:nvPr/>
        </p:nvSpPr>
        <p:spPr>
          <a:xfrm>
            <a:off x="3610591" y="1483472"/>
            <a:ext cx="806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Dispersion Suppressor Collimators for Pb</a:t>
            </a:r>
            <a:r>
              <a:rPr lang="en-US" baseline="30000" dirty="0"/>
              <a:t>+82 </a:t>
            </a:r>
            <a:r>
              <a:rPr lang="en-US" dirty="0"/>
              <a:t>operation installed @ ALICE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D78B89-EB74-9268-0D6A-31728DFA852A}"/>
              </a:ext>
            </a:extLst>
          </p:cNvPr>
          <p:cNvSpPr txBox="1"/>
          <p:nvPr/>
        </p:nvSpPr>
        <p:spPr>
          <a:xfrm>
            <a:off x="3610591" y="942452"/>
            <a:ext cx="827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The ALICE HL-LHC running period started in Run3 – thanks to the LIU upgrade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BD017A-C6AC-8B13-5045-B9620B16046C}"/>
              </a:ext>
            </a:extLst>
          </p:cNvPr>
          <p:cNvSpPr txBox="1"/>
          <p:nvPr/>
        </p:nvSpPr>
        <p:spPr>
          <a:xfrm>
            <a:off x="3513642" y="2660254"/>
            <a:ext cx="848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HL-LHC will almost double the proton current [ca. 1A] – thanks to the LIU upgrade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9CB6E-A547-1425-ED88-854C22241608}"/>
              </a:ext>
            </a:extLst>
          </p:cNvPr>
          <p:cNvSpPr txBox="1"/>
          <p:nvPr/>
        </p:nvSpPr>
        <p:spPr>
          <a:xfrm>
            <a:off x="3502432" y="3029586"/>
            <a:ext cx="884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features new, low impedance collimators </a:t>
            </a:r>
            <a:r>
              <a:rPr lang="en-US" dirty="0">
                <a:sym typeface="Wingdings" pitchFamily="2" charset="2"/>
              </a:rPr>
              <a:t> ca ½ already installed for Run3!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21354-ACDF-2960-0988-E3B5677A5123}"/>
              </a:ext>
            </a:extLst>
          </p:cNvPr>
          <p:cNvSpPr txBox="1"/>
          <p:nvPr/>
        </p:nvSpPr>
        <p:spPr>
          <a:xfrm>
            <a:off x="195046" y="5855384"/>
            <a:ext cx="7609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features new, physics debris collimators next to the experiments</a:t>
            </a:r>
          </a:p>
          <a:p>
            <a:r>
              <a:rPr lang="en-US" dirty="0">
                <a:sym typeface="Wingdings" pitchFamily="2" charset="2"/>
              </a:rPr>
              <a:t>                                           In preparation for installation during LS3</a:t>
            </a:r>
            <a:endParaRPr lang="en-US" dirty="0"/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7F3B268C-F08C-237E-4E31-6CBCADD74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590" y="4097990"/>
            <a:ext cx="4339128" cy="24399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BB46B7-2616-733E-7B1C-433E209D0810}"/>
              </a:ext>
            </a:extLst>
          </p:cNvPr>
          <p:cNvSpPr txBox="1"/>
          <p:nvPr/>
        </p:nvSpPr>
        <p:spPr>
          <a:xfrm>
            <a:off x="3513642" y="3398918"/>
            <a:ext cx="826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features crystal collimators for Pb ion beam cleaning; </a:t>
            </a:r>
            <a:r>
              <a:rPr lang="en-US" dirty="0">
                <a:sym typeface="Wingdings" pitchFamily="2" charset="2"/>
              </a:rPr>
              <a:t>ready for Run3!</a:t>
            </a:r>
            <a:endParaRPr lang="en-US" dirty="0"/>
          </a:p>
        </p:txBody>
      </p:sp>
      <p:pic>
        <p:nvPicPr>
          <p:cNvPr id="13" name="Picture 12" descr="A close-up of a door&#10;&#10;Description automatically generated with low confidence">
            <a:extLst>
              <a:ext uri="{FF2B5EF4-FFF2-40B4-BE49-F238E27FC236}">
                <a16:creationId xmlns:a16="http://schemas.microsoft.com/office/drawing/2014/main" id="{5840FF5E-ED4D-437B-4513-0580A5919F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9" y="3583584"/>
            <a:ext cx="1840711" cy="16694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BD9C0B-C362-3C92-7335-D91330238E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899" y="3780592"/>
            <a:ext cx="3516053" cy="1978087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04B95B-4F12-7D84-C731-B155D3493A16}"/>
              </a:ext>
            </a:extLst>
          </p:cNvPr>
          <p:cNvSpPr txBox="1"/>
          <p:nvPr/>
        </p:nvSpPr>
        <p:spPr>
          <a:xfrm>
            <a:off x="7938052" y="331304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S. </a:t>
            </a:r>
            <a:r>
              <a:rPr lang="en-GB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Redaelli</a:t>
            </a:r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- MOPL017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D1D5CF-6511-24BF-AAEF-EFA57C269446}"/>
              </a:ext>
            </a:extLst>
          </p:cNvPr>
          <p:cNvSpPr txBox="1"/>
          <p:nvPr/>
        </p:nvSpPr>
        <p:spPr>
          <a:xfrm>
            <a:off x="9078344" y="199426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77777"/>
                </a:solidFill>
                <a:latin typeface="Roboto" panose="02000000000000000000" pitchFamily="2" charset="0"/>
              </a:rPr>
              <a:t>LIU: M. </a:t>
            </a:r>
            <a:r>
              <a:rPr lang="en-GB" dirty="0" err="1">
                <a:solidFill>
                  <a:srgbClr val="777777"/>
                </a:solidFill>
                <a:latin typeface="Roboto" panose="02000000000000000000" pitchFamily="2" charset="0"/>
              </a:rPr>
              <a:t>Meddahi</a:t>
            </a:r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- MOXD1</a:t>
            </a:r>
            <a:endParaRPr lang="en-US" dirty="0"/>
          </a:p>
        </p:txBody>
      </p:sp>
      <p:sp>
        <p:nvSpPr>
          <p:cNvPr id="18" name="Action Button: Forwards or Next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9BA0433-1635-E163-5B0B-C606D32E3ED8}"/>
              </a:ext>
            </a:extLst>
          </p:cNvPr>
          <p:cNvSpPr/>
          <p:nvPr/>
        </p:nvSpPr>
        <p:spPr>
          <a:xfrm>
            <a:off x="78088" y="58677"/>
            <a:ext cx="591842" cy="549369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0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68EAC-1AFE-5F1A-101F-EE1B0892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400" y="2499867"/>
            <a:ext cx="10560000" cy="720000"/>
          </a:xfrm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CAD3A-6740-1B0F-3654-53A1F60CA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25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2143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90CF7-BB76-754F-A6BD-C6DBF71FF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E58FFA-B1D1-984B-9F1A-71911E748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017" y="0"/>
            <a:ext cx="10492983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AC273DF-811A-494A-9A28-C69D95AF2A72}"/>
              </a:ext>
            </a:extLst>
          </p:cNvPr>
          <p:cNvSpPr txBox="1">
            <a:spLocks/>
          </p:cNvSpPr>
          <p:nvPr/>
        </p:nvSpPr>
        <p:spPr>
          <a:xfrm>
            <a:off x="331904" y="0"/>
            <a:ext cx="11376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Significant Progress on many fronts!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75B4BAA-E275-04F8-76B3-377A4A481045}"/>
              </a:ext>
            </a:extLst>
          </p:cNvPr>
          <p:cNvSpPr/>
          <p:nvPr/>
        </p:nvSpPr>
        <p:spPr>
          <a:xfrm>
            <a:off x="2895599" y="1972732"/>
            <a:ext cx="1049868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1B52AA3-74AD-0A7E-40E8-ADE35F96CB58}"/>
              </a:ext>
            </a:extLst>
          </p:cNvPr>
          <p:cNvSpPr/>
          <p:nvPr/>
        </p:nvSpPr>
        <p:spPr>
          <a:xfrm>
            <a:off x="2827865" y="2514599"/>
            <a:ext cx="1405467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E81FA2D-500A-3354-9427-9442C6A1A37B}"/>
              </a:ext>
            </a:extLst>
          </p:cNvPr>
          <p:cNvSpPr/>
          <p:nvPr/>
        </p:nvSpPr>
        <p:spPr>
          <a:xfrm>
            <a:off x="2700866" y="3056466"/>
            <a:ext cx="1049868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55601C-7CF1-DE2A-E950-99CFC55AB6EA}"/>
              </a:ext>
            </a:extLst>
          </p:cNvPr>
          <p:cNvSpPr/>
          <p:nvPr/>
        </p:nvSpPr>
        <p:spPr>
          <a:xfrm>
            <a:off x="2565398" y="3666065"/>
            <a:ext cx="1185335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86D7B5C-6A75-3516-67C5-ADF6AAB9F979}"/>
              </a:ext>
            </a:extLst>
          </p:cNvPr>
          <p:cNvSpPr/>
          <p:nvPr/>
        </p:nvSpPr>
        <p:spPr>
          <a:xfrm>
            <a:off x="8136467" y="5410199"/>
            <a:ext cx="2768600" cy="567268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60E1E85-6987-22B4-EAD9-C207F6C6643D}"/>
              </a:ext>
            </a:extLst>
          </p:cNvPr>
          <p:cNvSpPr/>
          <p:nvPr/>
        </p:nvSpPr>
        <p:spPr>
          <a:xfrm>
            <a:off x="9186333" y="4783665"/>
            <a:ext cx="1831584" cy="567268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C066554-7597-0AD9-35AC-6BEC1B6FCB0C}"/>
              </a:ext>
            </a:extLst>
          </p:cNvPr>
          <p:cNvSpPr/>
          <p:nvPr/>
        </p:nvSpPr>
        <p:spPr>
          <a:xfrm>
            <a:off x="9186333" y="4207933"/>
            <a:ext cx="1982594" cy="546100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11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26792A-4423-4365-0CB7-2259A6A4E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110"/>
            <a:ext cx="12191999" cy="6886220"/>
          </a:xfrm>
          <a:prstGeom prst="rect">
            <a:avLst/>
          </a:prstGeom>
        </p:spPr>
      </p:pic>
      <p:sp>
        <p:nvSpPr>
          <p:cNvPr id="286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7073" y="-55428"/>
            <a:ext cx="2646218" cy="803564"/>
          </a:xfrm>
        </p:spPr>
        <p:txBody>
          <a:bodyPr/>
          <a:lstStyle/>
          <a:p>
            <a:pPr algn="ctr"/>
            <a:r>
              <a:rPr lang="en-GB" sz="48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Summary</a:t>
            </a:r>
            <a:endParaRPr lang="en-US" sz="4800" u="sng" dirty="0">
              <a:solidFill>
                <a:srgbClr val="0066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0312400" y="6550660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C87E5-1C2C-ABCB-59BE-486895405D9F}"/>
              </a:ext>
            </a:extLst>
          </p:cNvPr>
          <p:cNvSpPr txBox="1">
            <a:spLocks/>
          </p:cNvSpPr>
          <p:nvPr/>
        </p:nvSpPr>
        <p:spPr>
          <a:xfrm>
            <a:off x="4915765" y="6488984"/>
            <a:ext cx="6083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IPAC 2023, Venice May 9</a:t>
            </a:r>
            <a:r>
              <a:rPr lang="en-US" baseline="30000" dirty="0"/>
              <a:t>th</a:t>
            </a:r>
            <a:r>
              <a:rPr lang="en-US" dirty="0"/>
              <a:t> 2023                               Oliver Brüning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D9D6B82-B712-7940-53BA-B0BEEA46696F}"/>
              </a:ext>
            </a:extLst>
          </p:cNvPr>
          <p:cNvSpPr/>
          <p:nvPr/>
        </p:nvSpPr>
        <p:spPr>
          <a:xfrm>
            <a:off x="8229600" y="41554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Nb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Sn Technology validated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D212E0A-284A-0AF5-2DF2-766C36CAC850}"/>
              </a:ext>
            </a:extLst>
          </p:cNvPr>
          <p:cNvSpPr/>
          <p:nvPr/>
        </p:nvSpPr>
        <p:spPr>
          <a:xfrm>
            <a:off x="8229599" y="712830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Superconducting Link demonstrated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65861D1-045B-8891-2ADB-531C9F0AB7EE}"/>
              </a:ext>
            </a:extLst>
          </p:cNvPr>
          <p:cNvSpPr/>
          <p:nvPr/>
        </p:nvSpPr>
        <p:spPr>
          <a:xfrm>
            <a:off x="8243455" y="1370253"/>
            <a:ext cx="3948545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Crab Cavity Operation and Production demonstrated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0AAF521-C899-F99D-55DF-13091B0F0FFC}"/>
              </a:ext>
            </a:extLst>
          </p:cNvPr>
          <p:cNvSpPr/>
          <p:nvPr/>
        </p:nvSpPr>
        <p:spPr>
          <a:xfrm>
            <a:off x="8243454" y="2038467"/>
            <a:ext cx="3948546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Civil Engineering Work Completed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F493F83-1ABD-119F-E0E9-8EBD5D3C123A}"/>
              </a:ext>
            </a:extLst>
          </p:cNvPr>
          <p:cNvSpPr/>
          <p:nvPr/>
        </p:nvSpPr>
        <p:spPr>
          <a:xfrm>
            <a:off x="-1" y="5165334"/>
            <a:ext cx="4030552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Part of Collimation Upgrade completed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DC82A53-4418-4C90-6FD1-A5D703333A6D}"/>
              </a:ext>
            </a:extLst>
          </p:cNvPr>
          <p:cNvSpPr/>
          <p:nvPr/>
        </p:nvSpPr>
        <p:spPr>
          <a:xfrm>
            <a:off x="8068314" y="4482430"/>
            <a:ext cx="4030552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project is on Track for installation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during LS3 starting in 2026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CD6D1E4-294A-38FB-3EFE-F18306DB9449}"/>
              </a:ext>
            </a:extLst>
          </p:cNvPr>
          <p:cNvSpPr/>
          <p:nvPr/>
        </p:nvSpPr>
        <p:spPr>
          <a:xfrm>
            <a:off x="8068314" y="5264398"/>
            <a:ext cx="4030552" cy="1193748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Stay Tuned for completion of the IT-String installation in 2023/24 and operation in 2025!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98FF384-7F4B-CE71-98A0-F5B9C85DDC4F}"/>
              </a:ext>
            </a:extLst>
          </p:cNvPr>
          <p:cNvSpPr/>
          <p:nvPr/>
        </p:nvSpPr>
        <p:spPr>
          <a:xfrm>
            <a:off x="13856" y="800990"/>
            <a:ext cx="6866886" cy="40551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>
                <a:solidFill>
                  <a:schemeClr val="tx1"/>
                </a:solidFill>
              </a:rPr>
              <a:t>Some HL-LHC related contributions at this conference:</a:t>
            </a:r>
            <a:endParaRPr lang="en-US" sz="1600" dirty="0">
              <a:solidFill>
                <a:schemeClr val="accent5"/>
              </a:solidFill>
            </a:endParaRP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Project management: </a:t>
            </a:r>
            <a:r>
              <a:rPr lang="en-US" sz="1600" dirty="0">
                <a:solidFill>
                  <a:srgbClr val="C00000"/>
                </a:solidFill>
              </a:rPr>
              <a:t>WEPM124; TUPA154; TUPA155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Configuration: </a:t>
            </a:r>
            <a:r>
              <a:rPr lang="en-US" sz="1600" dirty="0">
                <a:solidFill>
                  <a:srgbClr val="C00000"/>
                </a:solidFill>
              </a:rPr>
              <a:t>MOPL001; MOPL034; WEPL102; WEPA091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Triplet Magnets: </a:t>
            </a:r>
            <a:r>
              <a:rPr lang="en-US" sz="1600" dirty="0">
                <a:solidFill>
                  <a:srgbClr val="C00000"/>
                </a:solidFill>
              </a:rPr>
              <a:t>MOPL040; WEPM057; WEPM060; 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Crab Cavities &amp; RF: </a:t>
            </a:r>
            <a:r>
              <a:rPr lang="en-US" sz="1600" dirty="0">
                <a:solidFill>
                  <a:srgbClr val="C00000"/>
                </a:solidFill>
              </a:rPr>
              <a:t>WEPA149; WEPL119; TUPA160;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Collimation, Beam Dump and Machine Protection: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MOPL017; MOPL036; MOPA126; MOPL022; MOPA101; MOPL023; MOPA100; MOPL036</a:t>
            </a:r>
            <a:r>
              <a:rPr lang="en-GB" dirty="0">
                <a:solidFill>
                  <a:srgbClr val="C00000"/>
                </a:solidFill>
              </a:rPr>
              <a:t>; </a:t>
            </a:r>
            <a:r>
              <a:rPr lang="en-US" sz="1600" dirty="0">
                <a:solidFill>
                  <a:srgbClr val="C00000"/>
                </a:solidFill>
              </a:rPr>
              <a:t>WEPM058;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WEPM109; WEPA022; WEPA148; TUPM122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1A8C3B8-5816-E8C5-ADE0-8D88119D8D60}"/>
              </a:ext>
            </a:extLst>
          </p:cNvPr>
          <p:cNvSpPr/>
          <p:nvPr/>
        </p:nvSpPr>
        <p:spPr>
          <a:xfrm>
            <a:off x="13856" y="5902453"/>
            <a:ext cx="4030552" cy="60960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All magnet production on good track!</a:t>
            </a:r>
          </a:p>
        </p:txBody>
      </p:sp>
    </p:spTree>
    <p:extLst>
      <p:ext uri="{BB962C8B-B14F-4D97-AF65-F5344CB8AC3E}">
        <p14:creationId xmlns:p14="http://schemas.microsoft.com/office/powerpoint/2010/main" val="2551299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939B6-C10B-5C4D-6E58-F22FB892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1026" name="Picture 2" descr="Graphics,LHC,HL-LHC,Accelerators">
            <a:extLst>
              <a:ext uri="{FF2B5EF4-FFF2-40B4-BE49-F238E27FC236}">
                <a16:creationId xmlns:a16="http://schemas.microsoft.com/office/drawing/2014/main" id="{21CFB778-AE88-3EAD-8376-CC35C7616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879" y="0"/>
            <a:ext cx="8002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5C5E83-E3C5-96A5-ED2D-C80338FBD475}"/>
              </a:ext>
            </a:extLst>
          </p:cNvPr>
          <p:cNvSpPr txBox="1"/>
          <p:nvPr/>
        </p:nvSpPr>
        <p:spPr>
          <a:xfrm>
            <a:off x="4896" y="0"/>
            <a:ext cx="2058656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 rtlCol="0">
            <a:spAutoFit/>
          </a:bodyPr>
          <a:lstStyle/>
          <a:p>
            <a:endParaRPr lang="fr-CH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</a:p>
          <a:p>
            <a:pPr algn="ctr"/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</a:p>
          <a:p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MBXF_cross-section.jpg">
            <a:extLst>
              <a:ext uri="{FF2B5EF4-FFF2-40B4-BE49-F238E27FC236}">
                <a16:creationId xmlns:a16="http://schemas.microsoft.com/office/drawing/2014/main" id="{F64D3920-14E9-1753-0C14-935B83480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812" y="3789040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F07E90-6C71-6020-C403-91158FC1A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400" y="2132856"/>
            <a:ext cx="2349614" cy="1411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751A0E-0AFF-1B28-C13E-979331B271A1}"/>
              </a:ext>
            </a:extLst>
          </p:cNvPr>
          <p:cNvSpPr txBox="1"/>
          <p:nvPr/>
        </p:nvSpPr>
        <p:spPr>
          <a:xfrm>
            <a:off x="9264883" y="1241404"/>
            <a:ext cx="2956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Separation / Recombination </a:t>
            </a:r>
          </a:p>
          <a:p>
            <a:r>
              <a:rPr lang="en-US" sz="1600" b="1" dirty="0"/>
              <a:t>dipole magnets: D1 &amp; D2</a:t>
            </a:r>
          </a:p>
        </p:txBody>
      </p:sp>
      <p:pic>
        <p:nvPicPr>
          <p:cNvPr id="2" name="Picture 2" descr="Fig. 1: The sequence of poles in the corrector package (left) and the nine high order correctors preassembled in the cold mass (right)">
            <a:extLst>
              <a:ext uri="{FF2B5EF4-FFF2-40B4-BE49-F238E27FC236}">
                <a16:creationId xmlns:a16="http://schemas.microsoft.com/office/drawing/2014/main" id="{223F6C06-DD90-AE8A-702F-FC09AD20A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5056"/>
            <a:ext cx="3153347" cy="130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240A65-FD83-0D10-C6A5-CA4F6022E363}"/>
              </a:ext>
            </a:extLst>
          </p:cNvPr>
          <p:cNvSpPr txBox="1"/>
          <p:nvPr/>
        </p:nvSpPr>
        <p:spPr>
          <a:xfrm>
            <a:off x="0" y="3349273"/>
            <a:ext cx="3159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Non-Linear Corrector magnets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14C982E-A9CE-64B2-6480-987729F019D9}"/>
              </a:ext>
            </a:extLst>
          </p:cNvPr>
          <p:cNvSpPr/>
          <p:nvPr/>
        </p:nvSpPr>
        <p:spPr>
          <a:xfrm>
            <a:off x="4379638" y="3694322"/>
            <a:ext cx="3457466" cy="2230787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Hollow Electron Lens installation delayed until after LS3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 no longer part of the HL-LHC baseline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05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Titel 1"/>
          <p:cNvSpPr>
            <a:spLocks/>
          </p:cNvSpPr>
          <p:nvPr/>
        </p:nvSpPr>
        <p:spPr bwMode="auto">
          <a:xfrm>
            <a:off x="632101" y="108543"/>
            <a:ext cx="1155989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4000" b="1" u="sng" dirty="0">
                <a:solidFill>
                  <a:srgbClr val="FF0000"/>
                </a:solidFill>
                <a:latin typeface="Garamond" panose="02020404030301010803" pitchFamily="18" charset="0"/>
                <a:ea typeface="ＭＳ Ｐゴシック" pitchFamily="20" charset="-128"/>
              </a:rPr>
              <a:t>LHC (Large Hadron Collider): Magnet Technology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088" y="1081660"/>
            <a:ext cx="3645220" cy="4348256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96000" y="6241946"/>
            <a:ext cx="3931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GB" sz="2000" dirty="0">
                <a:solidFill>
                  <a:srgbClr val="FFFFFF"/>
                </a:solidFill>
                <a:ea typeface="ＭＳ Ｐゴシック" pitchFamily="20" charset="-128"/>
                <a:sym typeface="Monotype Sorts" pitchFamily="2" charset="2"/>
              </a:rPr>
              <a:t>A 27 km circumference collider…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56481-4B35-FA4A-9980-121666412856}"/>
              </a:ext>
            </a:extLst>
          </p:cNvPr>
          <p:cNvSpPr txBox="1"/>
          <p:nvPr/>
        </p:nvSpPr>
        <p:spPr>
          <a:xfrm>
            <a:off x="372903" y="4676943"/>
            <a:ext cx="6443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The LHC dipole magnets mark the </a:t>
            </a:r>
          </a:p>
          <a:p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    culmination of 30 years of superconducting </a:t>
            </a:r>
          </a:p>
          <a:p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    </a:t>
            </a:r>
            <a:r>
              <a:rPr lang="en-US" sz="2400" dirty="0" err="1">
                <a:solidFill>
                  <a:srgbClr val="00B050"/>
                </a:solidFill>
                <a:sym typeface="Wingdings" pitchFamily="2" charset="2"/>
              </a:rPr>
              <a:t>NbTi</a:t>
            </a:r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 magnet technology development!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B47A2E7-BCA6-5A46-B613-235394A58DDD}"/>
              </a:ext>
            </a:extLst>
          </p:cNvPr>
          <p:cNvSpPr txBox="1">
            <a:spLocks/>
          </p:cNvSpPr>
          <p:nvPr/>
        </p:nvSpPr>
        <p:spPr>
          <a:xfrm>
            <a:off x="11784632" y="6510104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E9E51918-0A71-324D-9F7B-79E9C0010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03" y="1120396"/>
            <a:ext cx="6338763" cy="28412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DE9A8CB-E689-2C44-A2C8-58F1F158E77D}"/>
              </a:ext>
            </a:extLst>
          </p:cNvPr>
          <p:cNvSpPr txBox="1"/>
          <p:nvPr/>
        </p:nvSpPr>
        <p:spPr>
          <a:xfrm>
            <a:off x="1324752" y="5919663"/>
            <a:ext cx="10174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 Requiring 1.9K [-271 degrees Celsius] operating temperature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E6FFFD-C6FB-6449-8F9B-66238E7060B1}"/>
              </a:ext>
            </a:extLst>
          </p:cNvPr>
          <p:cNvSpPr txBox="1"/>
          <p:nvPr/>
        </p:nvSpPr>
        <p:spPr>
          <a:xfrm>
            <a:off x="479376" y="4149080"/>
            <a:ext cx="55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1983              1991                  2000                    2010</a:t>
            </a:r>
          </a:p>
        </p:txBody>
      </p:sp>
    </p:spTree>
    <p:extLst>
      <p:ext uri="{BB962C8B-B14F-4D97-AF65-F5344CB8AC3E}">
        <p14:creationId xmlns:p14="http://schemas.microsoft.com/office/powerpoint/2010/main" val="80694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09EAD180-4047-B8FE-DEB2-1B4A5CD639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 t="12765" r="2210"/>
          <a:stretch/>
        </p:blipFill>
        <p:spPr>
          <a:xfrm>
            <a:off x="2030678" y="918312"/>
            <a:ext cx="8292765" cy="56731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D6A11-D086-F742-939F-8E4BBCC34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7945" y="6513668"/>
            <a:ext cx="496918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3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7D8892-C87B-3D4E-8C22-B712F3C64BE6}"/>
              </a:ext>
            </a:extLst>
          </p:cNvPr>
          <p:cNvSpPr txBox="1"/>
          <p:nvPr/>
        </p:nvSpPr>
        <p:spPr>
          <a:xfrm>
            <a:off x="3098459" y="1177632"/>
            <a:ext cx="6806672" cy="280076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57168" indent="-257168" algn="ctr">
              <a:buFont typeface="Wingdings" pitchFamily="2" charset="2"/>
              <a:buChar char="è"/>
            </a:pPr>
            <a:endParaRPr lang="en-US" b="1" dirty="0">
              <a:solidFill>
                <a:srgbClr val="00B050"/>
              </a:solidFill>
              <a:sym typeface="Wingdings" pitchFamily="2" charset="2"/>
            </a:endParaRPr>
          </a:p>
          <a:p>
            <a:pPr marL="257168" indent="-257168" algn="ctr">
              <a:buFont typeface="Wingdings" pitchFamily="2" charset="2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Over 160 fb</a:t>
            </a:r>
            <a:r>
              <a:rPr lang="en-US" sz="2000" b="1" baseline="30000" dirty="0">
                <a:solidFill>
                  <a:srgbClr val="00B050"/>
                </a:solidFill>
                <a:sym typeface="Wingdings" pitchFamily="2" charset="2"/>
              </a:rPr>
              <a:t>-1</a:t>
            </a: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at 13 </a:t>
            </a:r>
            <a:r>
              <a:rPr lang="en-US" sz="2000" b="1" dirty="0" err="1">
                <a:solidFill>
                  <a:srgbClr val="00B050"/>
                </a:solidFill>
                <a:sym typeface="Wingdings" pitchFamily="2" charset="2"/>
              </a:rPr>
              <a:t>TeV</a:t>
            </a: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during Run1 &amp; Run2 </a:t>
            </a:r>
          </a:p>
          <a:p>
            <a:pPr marL="257168" indent="-257168" algn="ctr">
              <a:buFont typeface="Wingdings" pitchFamily="2" charset="2"/>
              <a:buChar char="è"/>
            </a:pPr>
            <a:endParaRPr lang="en-US" sz="2000" b="1" dirty="0">
              <a:solidFill>
                <a:srgbClr val="00B050"/>
              </a:solidFill>
              <a:sym typeface="Wingdings" pitchFamily="2" charset="2"/>
            </a:endParaRPr>
          </a:p>
          <a:p>
            <a:pPr marL="257168" indent="-257168" algn="ctr">
              <a:buFont typeface="Wingdings" pitchFamily="2" charset="2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Higgs Discovery in 2012!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      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ca. 70 fb</a:t>
            </a:r>
            <a:r>
              <a:rPr lang="en-US" sz="2000" b="1" baseline="30000" dirty="0">
                <a:solidFill>
                  <a:srgbClr val="00B050"/>
                </a:solidFill>
                <a:sym typeface="Wingdings" pitchFamily="2" charset="2"/>
              </a:rPr>
              <a:t>-1</a:t>
            </a: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/ year at hand!!! </a:t>
            </a:r>
          </a:p>
          <a:p>
            <a:pPr algn="ctr"/>
            <a:endParaRPr lang="en-US" sz="2000" b="1" dirty="0">
              <a:solidFill>
                <a:srgbClr val="00B050"/>
              </a:solidFill>
              <a:sym typeface="Wingdings" pitchFamily="2" charset="2"/>
            </a:endParaRPr>
          </a:p>
          <a:p>
            <a:pPr algn="ctr"/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 over 400 fb</a:t>
            </a:r>
            <a:r>
              <a:rPr lang="en-US" sz="2000" b="1" baseline="30000" dirty="0">
                <a:solidFill>
                  <a:srgbClr val="0070C0"/>
                </a:solidFill>
                <a:sym typeface="Wingdings" pitchFamily="2" charset="2"/>
              </a:rPr>
              <a:t>-1</a:t>
            </a: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 by the end of LHC Run3 by end 2025!!!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D10186-B909-C248-8C2A-00268E5A3818}"/>
              </a:ext>
            </a:extLst>
          </p:cNvPr>
          <p:cNvSpPr/>
          <p:nvPr/>
        </p:nvSpPr>
        <p:spPr>
          <a:xfrm>
            <a:off x="2847250" y="4903856"/>
            <a:ext cx="7240771" cy="1602178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So Why do we need an Upgrade?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44ABF2-E150-D848-ADD1-600E59AE118A}"/>
              </a:ext>
            </a:extLst>
          </p:cNvPr>
          <p:cNvSpPr/>
          <p:nvPr/>
        </p:nvSpPr>
        <p:spPr>
          <a:xfrm>
            <a:off x="3855501" y="1083705"/>
            <a:ext cx="5292588" cy="2345295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Higgs discovery in 2012!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But many questions remain and the search continues!!!</a:t>
            </a:r>
          </a:p>
          <a:p>
            <a:pPr algn="ctr"/>
            <a:endParaRPr lang="en-US" sz="1350" dirty="0"/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1350" dirty="0">
                <a:sym typeface="Wingdings" pitchFamily="2" charset="2"/>
              </a:rPr>
              <a:t>Higgs properties [coupling]</a:t>
            </a: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1350" dirty="0">
                <a:sym typeface="Wingdings" pitchFamily="2" charset="2"/>
              </a:rPr>
              <a:t>More than one Higgs?</a:t>
            </a: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1350" dirty="0">
                <a:sym typeface="Wingdings" pitchFamily="2" charset="2"/>
              </a:rPr>
              <a:t>BSM Physics? Dark Matter &amp; Dark Energy?</a:t>
            </a:r>
          </a:p>
          <a:p>
            <a:pPr marL="214313" indent="-214313" algn="ctr">
              <a:buFont typeface="Wingdings" pitchFamily="2" charset="2"/>
              <a:buChar char="è"/>
            </a:pPr>
            <a:endParaRPr lang="en-US" sz="1350" dirty="0">
              <a:sym typeface="Wingdings" pitchFamily="2" charset="2"/>
            </a:endParaRP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Need for more Data and Statistics!!</a:t>
            </a:r>
          </a:p>
          <a:p>
            <a:pPr marL="214313" indent="-214313" algn="ctr">
              <a:buFont typeface="Wingdings" pitchFamily="2" charset="2"/>
              <a:buChar char="è"/>
            </a:pPr>
            <a:endParaRPr lang="en-US" dirty="0">
              <a:sym typeface="Wingdings" pitchFamily="2" charset="2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7392C1-6E23-E140-9D0C-D15E29DB43F3}"/>
              </a:ext>
            </a:extLst>
          </p:cNvPr>
          <p:cNvSpPr/>
          <p:nvPr/>
        </p:nvSpPr>
        <p:spPr>
          <a:xfrm>
            <a:off x="2847249" y="4904459"/>
            <a:ext cx="7240771" cy="1602178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Doubling the accuracy for the experiments implies 4 times the data volume!!!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>
                <a:sym typeface="Wingdings" pitchFamily="2" charset="2"/>
              </a:rPr>
              <a:t> over 20 Years of operation with current peak performance after end of Run 3 (after 2025)!</a:t>
            </a:r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B95068-DC82-8218-0EAE-4BABE573D615}"/>
              </a:ext>
            </a:extLst>
          </p:cNvPr>
          <p:cNvSpPr/>
          <p:nvPr/>
        </p:nvSpPr>
        <p:spPr>
          <a:xfrm>
            <a:off x="2386880" y="266543"/>
            <a:ext cx="8161508" cy="4658428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HL-LHC Goals in a nutshell: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Extend the LHC lifetime by </a:t>
            </a:r>
            <a:r>
              <a:rPr lang="en-US" sz="2400" dirty="0">
                <a:solidFill>
                  <a:schemeClr val="tx1"/>
                </a:solidFill>
              </a:rPr>
              <a:t>15+ years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Prepare the machine for producing in that period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10 times more data </a:t>
            </a:r>
            <a:r>
              <a:rPr lang="en-US" sz="2400" dirty="0"/>
              <a:t>as compared to the nominal LHC operation period</a:t>
            </a:r>
          </a:p>
          <a:p>
            <a:pPr algn="ctr"/>
            <a:endParaRPr lang="en-US" sz="2400" dirty="0"/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Need to overcome several technological challenges!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[not just in the machine but also in the detectors!]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dirty="0">
              <a:sym typeface="Wingdings" pitchFamily="2" charset="2"/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HL-LHC is a technology driver in many areas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E92811-F03B-485E-A7D3-3BEB31ABCC21}"/>
              </a:ext>
            </a:extLst>
          </p:cNvPr>
          <p:cNvSpPr txBox="1"/>
          <p:nvPr/>
        </p:nvSpPr>
        <p:spPr>
          <a:xfrm>
            <a:off x="7897091" y="53478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1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6" grpId="0" animBg="1"/>
      <p:bldP spid="10" grpId="0" uiExpand="1" build="allAtOnce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CBB2BAB-0763-0110-6D5A-6D476C23D2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517" y="0"/>
            <a:ext cx="7108902" cy="6858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816606" y="1593892"/>
            <a:ext cx="2750288" cy="4695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57" tIns="26757" rIns="26757" bIns="26757" numCol="1" spcCol="26758" rtlCol="0" anchor="ctr">
            <a:spAutoFit/>
          </a:bodyPr>
          <a:lstStyle/>
          <a:p>
            <a:pPr defTabSz="307733" latinLnBrk="1"/>
            <a:r>
              <a:rPr lang="en-GB" sz="1350" kern="0" dirty="0">
                <a:solidFill>
                  <a:srgbClr val="535353"/>
                </a:solidFill>
                <a:latin typeface="Arial"/>
                <a:ea typeface="Gill Sans Light"/>
                <a:cs typeface="Arial"/>
                <a:sym typeface="Gill Sans Light"/>
              </a:rPr>
              <a:t>source: </a:t>
            </a:r>
          </a:p>
          <a:p>
            <a:pPr defTabSz="307733" latinLnBrk="1"/>
            <a:r>
              <a:rPr lang="en-GB" sz="1350" kern="0" dirty="0">
                <a:solidFill>
                  <a:srgbClr val="535353"/>
                </a:solidFill>
                <a:ea typeface="Gill Sans Light"/>
                <a:cs typeface="Arial"/>
                <a:sym typeface="Gill Sans Light"/>
              </a:rPr>
              <a:t>D. C. </a:t>
            </a:r>
            <a:r>
              <a:rPr lang="en-GB" sz="1350" kern="0" dirty="0" err="1">
                <a:solidFill>
                  <a:srgbClr val="535353"/>
                </a:solidFill>
                <a:ea typeface="Gill Sans Light"/>
                <a:cs typeface="Arial"/>
                <a:sym typeface="Gill Sans Light"/>
              </a:rPr>
              <a:t>Larbalestier</a:t>
            </a:r>
            <a:r>
              <a:rPr lang="en-GB" sz="1350" kern="0" dirty="0">
                <a:solidFill>
                  <a:srgbClr val="535353"/>
                </a:solidFill>
                <a:ea typeface="Gill Sans Light"/>
                <a:cs typeface="Arial"/>
                <a:sym typeface="Gill Sans Light"/>
              </a:rPr>
              <a:t> @ </a:t>
            </a:r>
            <a:r>
              <a:rPr lang="en-GB" sz="1350" kern="0" dirty="0" err="1">
                <a:solidFill>
                  <a:srgbClr val="535353"/>
                </a:solidFill>
                <a:ea typeface="Gill Sans Light"/>
                <a:cs typeface="Arial"/>
                <a:sym typeface="Gill Sans Light"/>
              </a:rPr>
              <a:t>Researchgate</a:t>
            </a:r>
            <a:endParaRPr lang="en-GB" sz="1350" kern="0" dirty="0">
              <a:solidFill>
                <a:srgbClr val="535353"/>
              </a:solidFill>
              <a:latin typeface="Arial"/>
              <a:ea typeface="Gill Sans Light"/>
              <a:cs typeface="Arial"/>
              <a:sym typeface="Gill Sans Light"/>
            </a:endParaRP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4268F2F-2061-A346-9E6B-08AAAE53BC47}"/>
              </a:ext>
            </a:extLst>
          </p:cNvPr>
          <p:cNvSpPr txBox="1">
            <a:spLocks/>
          </p:cNvSpPr>
          <p:nvPr/>
        </p:nvSpPr>
        <p:spPr>
          <a:xfrm>
            <a:off x="11776364" y="6524904"/>
            <a:ext cx="389585" cy="253660"/>
          </a:xfrm>
          <a:prstGeom prst="rect">
            <a:avLst/>
          </a:prstGeom>
        </p:spPr>
        <p:txBody>
          <a:bodyPr vert="horz" lIns="68580" tIns="0" rIns="6858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172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16945" y="268388"/>
            <a:ext cx="2149610" cy="129612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700" u="sng" dirty="0">
                <a:solidFill>
                  <a:srgbClr val="FF0000"/>
                </a:solidFill>
              </a:rPr>
              <a:t>SC Magnet </a:t>
            </a:r>
            <a:br>
              <a:rPr lang="en-US" sz="2700" u="sng" dirty="0">
                <a:solidFill>
                  <a:srgbClr val="FF0000"/>
                </a:solidFill>
              </a:rPr>
            </a:br>
            <a:r>
              <a:rPr lang="en-US" sz="2700" u="sng" dirty="0">
                <a:solidFill>
                  <a:srgbClr val="FF0000"/>
                </a:solidFill>
              </a:rPr>
              <a:t>Technology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F9CBC6B-2E0C-E649-8BCD-4FF020CDAB0F}"/>
              </a:ext>
            </a:extLst>
          </p:cNvPr>
          <p:cNvSpPr/>
          <p:nvPr/>
        </p:nvSpPr>
        <p:spPr>
          <a:xfrm>
            <a:off x="4235670" y="3879733"/>
            <a:ext cx="339402" cy="101009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FFC04D-A247-034B-A0C7-0F98A8E5D46B}"/>
              </a:ext>
            </a:extLst>
          </p:cNvPr>
          <p:cNvCxnSpPr/>
          <p:nvPr/>
        </p:nvCxnSpPr>
        <p:spPr>
          <a:xfrm>
            <a:off x="4825701" y="1085851"/>
            <a:ext cx="0" cy="3453493"/>
          </a:xfrm>
          <a:prstGeom prst="line">
            <a:avLst/>
          </a:prstGeom>
          <a:ln w="508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Bent-Up Arrow 4">
            <a:extLst>
              <a:ext uri="{FF2B5EF4-FFF2-40B4-BE49-F238E27FC236}">
                <a16:creationId xmlns:a16="http://schemas.microsoft.com/office/drawing/2014/main" id="{B2A868DB-A8CE-A442-BEF1-84D7494800C1}"/>
              </a:ext>
            </a:extLst>
          </p:cNvPr>
          <p:cNvSpPr/>
          <p:nvPr/>
        </p:nvSpPr>
        <p:spPr>
          <a:xfrm>
            <a:off x="4931403" y="2812597"/>
            <a:ext cx="590660" cy="828061"/>
          </a:xfrm>
          <a:prstGeom prst="bentUpArrow">
            <a:avLst>
              <a:gd name="adj1" fmla="val 16560"/>
              <a:gd name="adj2" fmla="val 11497"/>
              <a:gd name="adj3" fmla="val 23312"/>
            </a:avLst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Bent-Up Arrow 14">
            <a:extLst>
              <a:ext uri="{FF2B5EF4-FFF2-40B4-BE49-F238E27FC236}">
                <a16:creationId xmlns:a16="http://schemas.microsoft.com/office/drawing/2014/main" id="{2EFEE4E8-20B5-E242-8128-7FAF6237428E}"/>
              </a:ext>
            </a:extLst>
          </p:cNvPr>
          <p:cNvSpPr/>
          <p:nvPr/>
        </p:nvSpPr>
        <p:spPr>
          <a:xfrm>
            <a:off x="4911269" y="4031674"/>
            <a:ext cx="800932" cy="295906"/>
          </a:xfrm>
          <a:prstGeom prst="bentUpArrow">
            <a:avLst>
              <a:gd name="adj1" fmla="val 26237"/>
              <a:gd name="adj2" fmla="val 24626"/>
              <a:gd name="adj3" fmla="val 33440"/>
            </a:avLst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68EE0C6-3108-0540-8C88-EB687B908C93}"/>
              </a:ext>
            </a:extLst>
          </p:cNvPr>
          <p:cNvSpPr txBox="1">
            <a:spLocks/>
          </p:cNvSpPr>
          <p:nvPr/>
        </p:nvSpPr>
        <p:spPr bwMode="auto">
          <a:xfrm>
            <a:off x="8770770" y="2287285"/>
            <a:ext cx="3395178" cy="40137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36" tIns="34269" rIns="68536" bIns="34269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796" indent="-342796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69719" indent="-325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022037" indent="-3507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439" indent="-31581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679059" indent="-3380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136120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3178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0239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07296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GB" sz="1725" u="sng" dirty="0">
              <a:solidFill>
                <a:srgbClr val="00009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725" u="sng" dirty="0">
                <a:solidFill>
                  <a:srgbClr val="000090"/>
                </a:solidFill>
              </a:rPr>
              <a:t>Nb</a:t>
            </a:r>
            <a:r>
              <a:rPr lang="en-GB" sz="1725" u="sng" baseline="-25000" dirty="0">
                <a:solidFill>
                  <a:srgbClr val="000090"/>
                </a:solidFill>
              </a:rPr>
              <a:t>3</a:t>
            </a:r>
            <a:r>
              <a:rPr lang="en-GB" sz="1725" u="sng" dirty="0">
                <a:solidFill>
                  <a:srgbClr val="000090"/>
                </a:solidFill>
              </a:rPr>
              <a:t>Sn</a:t>
            </a:r>
          </a:p>
          <a:p>
            <a:pPr>
              <a:spcBef>
                <a:spcPts val="0"/>
              </a:spcBef>
            </a:pPr>
            <a:endParaRPr lang="en-GB" sz="1500" u="sng" dirty="0">
              <a:solidFill>
                <a:srgbClr val="00009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500" dirty="0"/>
              <a:t>HL-LHC with 11-12T</a:t>
            </a:r>
          </a:p>
          <a:p>
            <a:pPr>
              <a:spcBef>
                <a:spcPts val="0"/>
              </a:spcBef>
            </a:pPr>
            <a:r>
              <a:rPr lang="en-GB" sz="1500" dirty="0"/>
              <a:t>16 T for HEP?</a:t>
            </a:r>
          </a:p>
          <a:p>
            <a:pPr>
              <a:spcBef>
                <a:spcPts val="0"/>
              </a:spcBef>
            </a:pPr>
            <a:r>
              <a:rPr lang="en-GB" sz="1500" dirty="0">
                <a:solidFill>
                  <a:srgbClr val="00B050"/>
                </a:solidFill>
              </a:rPr>
              <a:t>Almost a commodity!</a:t>
            </a:r>
          </a:p>
          <a:p>
            <a:pPr lvl="1">
              <a:spcBef>
                <a:spcPts val="0"/>
              </a:spcBef>
            </a:pPr>
            <a:r>
              <a:rPr lang="en-GB" sz="1500" dirty="0"/>
              <a:t>15-20 t per year for MRI</a:t>
            </a:r>
          </a:p>
          <a:p>
            <a:pPr lvl="1">
              <a:spcBef>
                <a:spcPts val="0"/>
              </a:spcBef>
            </a:pPr>
            <a:r>
              <a:rPr lang="en-GB" sz="1500" dirty="0"/>
              <a:t>ITER needs 500 t</a:t>
            </a:r>
          </a:p>
          <a:p>
            <a:pPr>
              <a:spcBef>
                <a:spcPts val="0"/>
              </a:spcBef>
            </a:pPr>
            <a:r>
              <a:rPr lang="en-GB" sz="1500" dirty="0">
                <a:solidFill>
                  <a:srgbClr val="FF0000"/>
                </a:solidFill>
              </a:rPr>
              <a:t>ca 5 times cost of LHC Nb-</a:t>
            </a:r>
            <a:r>
              <a:rPr lang="en-GB" sz="1500" dirty="0" err="1">
                <a:solidFill>
                  <a:srgbClr val="FF0000"/>
                </a:solidFill>
              </a:rPr>
              <a:t>Ti</a:t>
            </a:r>
            <a:endParaRPr lang="en-GB" sz="15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500" b="1" u="sng" dirty="0">
                <a:solidFill>
                  <a:srgbClr val="FF0000"/>
                </a:solidFill>
              </a:rPr>
              <a:t>Brittle material</a:t>
            </a:r>
          </a:p>
          <a:p>
            <a:pPr marL="258286" lvl="1" indent="0">
              <a:spcBef>
                <a:spcPts val="0"/>
              </a:spcBef>
              <a:buNone/>
            </a:pPr>
            <a:endParaRPr lang="en-GB" sz="1200" dirty="0"/>
          </a:p>
          <a:p>
            <a:pPr marL="258286" lvl="1" indent="0">
              <a:spcBef>
                <a:spcPts val="0"/>
              </a:spcBef>
              <a:buNone/>
            </a:pPr>
            <a:endParaRPr lang="en-GB" sz="1200" dirty="0"/>
          </a:p>
          <a:p>
            <a:pPr marL="258286" lvl="1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725" u="sng" dirty="0">
                <a:solidFill>
                  <a:srgbClr val="000090"/>
                </a:solidFill>
              </a:rPr>
              <a:t>HTS</a:t>
            </a:r>
            <a:r>
              <a:rPr lang="en-GB" sz="1725" dirty="0">
                <a:solidFill>
                  <a:srgbClr val="000090"/>
                </a:solidFill>
              </a:rPr>
              <a:t> (needed </a:t>
            </a:r>
            <a:r>
              <a:rPr lang="en-GB" sz="1725" dirty="0">
                <a:solidFill>
                  <a:srgbClr val="000090"/>
                </a:solidFill>
                <a:sym typeface="Wingdings"/>
              </a:rPr>
              <a:t> 20 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725" dirty="0">
                <a:solidFill>
                  <a:srgbClr val="000090"/>
                </a:solidFill>
                <a:sym typeface="Wingdings"/>
              </a:rPr>
              <a:t>       on going R&amp;D!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>
              <a:solidFill>
                <a:srgbClr val="000090"/>
              </a:solidFill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GB" sz="1500" dirty="0">
                <a:solidFill>
                  <a:srgbClr val="FF0000"/>
                </a:solidFill>
                <a:sym typeface="Wingdings"/>
              </a:rPr>
              <a:t>Bi-2212: cost today 2-5 x Nb</a:t>
            </a:r>
            <a:r>
              <a:rPr lang="en-GB" sz="1500" baseline="-25000" dirty="0">
                <a:solidFill>
                  <a:srgbClr val="FF0000"/>
                </a:solidFill>
                <a:sym typeface="Wingdings"/>
              </a:rPr>
              <a:t>3</a:t>
            </a:r>
            <a:r>
              <a:rPr lang="en-GB" sz="1500" dirty="0">
                <a:solidFill>
                  <a:srgbClr val="FF0000"/>
                </a:solidFill>
                <a:sym typeface="Wingdings"/>
              </a:rPr>
              <a:t>Sn</a:t>
            </a:r>
          </a:p>
          <a:p>
            <a:pPr>
              <a:spcBef>
                <a:spcPts val="0"/>
              </a:spcBef>
            </a:pPr>
            <a:r>
              <a:rPr lang="en-GB" sz="1500" dirty="0">
                <a:solidFill>
                  <a:srgbClr val="FF0000"/>
                </a:solidFill>
                <a:sym typeface="Wingdings"/>
              </a:rPr>
              <a:t>YBCO: cost today 10 x Nb</a:t>
            </a:r>
            <a:r>
              <a:rPr lang="en-GB" sz="1500" baseline="-25000" dirty="0">
                <a:solidFill>
                  <a:srgbClr val="FF0000"/>
                </a:solidFill>
                <a:sym typeface="Wingdings"/>
              </a:rPr>
              <a:t>3</a:t>
            </a:r>
            <a:r>
              <a:rPr lang="en-GB" sz="1500" dirty="0">
                <a:solidFill>
                  <a:srgbClr val="FF0000"/>
                </a:solidFill>
                <a:sym typeface="Wingdings"/>
              </a:rPr>
              <a:t>Sn</a:t>
            </a:r>
            <a:endParaRPr lang="en-GB" sz="1575" dirty="0">
              <a:solidFill>
                <a:srgbClr val="FF0000"/>
              </a:solidFill>
            </a:endParaRPr>
          </a:p>
          <a:p>
            <a:endParaRPr lang="en-GB" sz="1275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266A3121-91E1-FA83-DC64-86C5FFECE633}"/>
              </a:ext>
            </a:extLst>
          </p:cNvPr>
          <p:cNvSpPr/>
          <p:nvPr/>
        </p:nvSpPr>
        <p:spPr>
          <a:xfrm rot="5400000">
            <a:off x="1028295" y="2952662"/>
            <a:ext cx="1154473" cy="221519"/>
          </a:xfrm>
          <a:prstGeom prst="rightArrow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ECF362-2A0B-95FA-4BE7-9C902DAFF4CC}"/>
              </a:ext>
            </a:extLst>
          </p:cNvPr>
          <p:cNvSpPr txBox="1"/>
          <p:nvPr/>
        </p:nvSpPr>
        <p:spPr>
          <a:xfrm>
            <a:off x="330799" y="3173356"/>
            <a:ext cx="13067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More SC 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for the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same field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 </a:t>
            </a:r>
            <a:r>
              <a:rPr lang="en-US" dirty="0">
                <a:solidFill>
                  <a:srgbClr val="C00000"/>
                </a:solidFill>
              </a:rPr>
              <a:t>Cost!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76E8B70-345C-8C5A-7108-ED7F9016E599}"/>
              </a:ext>
            </a:extLst>
          </p:cNvPr>
          <p:cNvSpPr/>
          <p:nvPr/>
        </p:nvSpPr>
        <p:spPr>
          <a:xfrm>
            <a:off x="3872179" y="3795650"/>
            <a:ext cx="242580" cy="252248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004C065-23B5-39A9-2159-58D484EB9BDC}"/>
              </a:ext>
            </a:extLst>
          </p:cNvPr>
          <p:cNvSpPr/>
          <p:nvPr/>
        </p:nvSpPr>
        <p:spPr>
          <a:xfrm>
            <a:off x="4395599" y="3828306"/>
            <a:ext cx="242580" cy="25224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7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15" grpId="0" animBg="1"/>
      <p:bldP spid="16" grpId="0" animBg="1"/>
      <p:bldP spid="12" grpId="0" animBg="1"/>
      <p:bldP spid="2" grpId="0"/>
      <p:bldP spid="9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434" y="426000"/>
            <a:ext cx="6383159" cy="5744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05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118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18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23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sz="2550" u="sng" kern="0" dirty="0">
                <a:solidFill>
                  <a:srgbClr val="FF0000"/>
                </a:solidFill>
              </a:rPr>
              <a:t>Luminosity optimization: 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8938" y="1478781"/>
            <a:ext cx="388430" cy="18095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305886" y="1329560"/>
            <a:ext cx="8378442" cy="222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68527" tIns="34264" rIns="68527" bIns="34264">
            <a:spAutoFit/>
          </a:bodyPr>
          <a:lstStyle/>
          <a:p>
            <a:pPr algn="l" eaLnBrk="1" hangingPunct="1"/>
            <a:r>
              <a:rPr lang="en-US" sz="2000" dirty="0"/>
              <a:t>Luminosity Levelling at the luminosity frontier:</a:t>
            </a:r>
          </a:p>
          <a:p>
            <a:pPr algn="l" eaLnBrk="1" hangingPunct="1"/>
            <a:endParaRPr lang="en-US" sz="2000" dirty="0"/>
          </a:p>
          <a:p>
            <a:r>
              <a:rPr lang="en-US" sz="2000" dirty="0">
                <a:solidFill>
                  <a:srgbClr val="0070C0"/>
                </a:solidFill>
              </a:rPr>
              <a:t>To cope with the total number of events per time interval and the </a:t>
            </a:r>
          </a:p>
          <a:p>
            <a:r>
              <a:rPr lang="en-US" sz="2000" dirty="0">
                <a:solidFill>
                  <a:srgbClr val="0070C0"/>
                </a:solidFill>
              </a:rPr>
              <a:t>event pileup in the detector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pPr algn="l" eaLnBrk="1" hangingPunct="1"/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en-US" sz="2000" dirty="0">
                <a:solidFill>
                  <a:srgbClr val="00B050"/>
                </a:solidFill>
              </a:rPr>
              <a:t>Design for highest possible virtual luminosity, but keep the luminosity artificially lower during operation!!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88938" y="3974244"/>
            <a:ext cx="388430" cy="18095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584594" y="3933882"/>
            <a:ext cx="2933462" cy="6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68527" tIns="34264" rIns="68527" bIns="34264">
            <a:spAutoFit/>
          </a:bodyPr>
          <a:lstStyle/>
          <a:p>
            <a:pPr algn="l" eaLnBrk="1" hangingPunct="1"/>
            <a:r>
              <a:rPr lang="en-US" sz="2000" dirty="0"/>
              <a:t>Lifetime proportional to total particles: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943859" y="4206608"/>
                <a:ext cx="3460173" cy="753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𝑒𝑓𝑓</m:t>
                          </m:r>
                        </m:sub>
                      </m:sSub>
                      <m:r>
                        <a:rPr lang="en-US" sz="24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𝑡𝑜𝑡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𝐼𝑃</m:t>
                              </m:r>
                            </m:sub>
                          </m:s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𝑙𝑒𝑣𝑒𝑙𝑒𝑑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859" y="4206608"/>
                <a:ext cx="3460173" cy="753861"/>
              </a:xfrm>
              <a:prstGeom prst="rect">
                <a:avLst/>
              </a:prstGeom>
              <a:blipFill>
                <a:blip r:embed="rId2"/>
                <a:stretch>
                  <a:fillRect t="-166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264" y="671415"/>
            <a:ext cx="6997736" cy="326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B48BA6-3BB6-F44A-8D69-A203D29487DC}"/>
              </a:ext>
            </a:extLst>
          </p:cNvPr>
          <p:cNvSpPr txBox="1"/>
          <p:nvPr/>
        </p:nvSpPr>
        <p:spPr>
          <a:xfrm>
            <a:off x="1584594" y="5276670"/>
            <a:ext cx="9702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 Maximize the number of particles in the storage ring and the number of bunches!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0C258-C2F4-1943-8AE2-71F85505A434}"/>
              </a:ext>
            </a:extLst>
          </p:cNvPr>
          <p:cNvSpPr txBox="1"/>
          <p:nvPr/>
        </p:nvSpPr>
        <p:spPr>
          <a:xfrm>
            <a:off x="6874946" y="5967433"/>
            <a:ext cx="4412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 Stored Beam Power in the LHC!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224DC9-77CA-F54D-BEC4-35E446CD2A14}"/>
              </a:ext>
            </a:extLst>
          </p:cNvPr>
          <p:cNvSpPr/>
          <p:nvPr/>
        </p:nvSpPr>
        <p:spPr>
          <a:xfrm>
            <a:off x="1279438" y="1775304"/>
            <a:ext cx="3739371" cy="2037314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All levelling methods have been successfully demonstrated in </a:t>
            </a:r>
          </a:p>
          <a:p>
            <a:pPr algn="ctr"/>
            <a:r>
              <a:rPr lang="en-US" sz="2000" dirty="0"/>
              <a:t>Machine Studies in the LHC!!!</a:t>
            </a:r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53968C1F-FA78-9E4B-99E7-E6F935F8D01A}"/>
              </a:ext>
            </a:extLst>
          </p:cNvPr>
          <p:cNvSpPr txBox="1">
            <a:spLocks/>
          </p:cNvSpPr>
          <p:nvPr/>
        </p:nvSpPr>
        <p:spPr>
          <a:xfrm>
            <a:off x="11777385" y="6475168"/>
            <a:ext cx="266700" cy="24003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defRPr/>
            </a:pPr>
            <a:fld id="{C78A2D03-466B-4AD7-AC70-B2955EB43184}" type="slidenum">
              <a:rPr lang="en-US">
                <a:solidFill>
                  <a:prstClr val="black"/>
                </a:solidFill>
              </a:rPr>
              <a:pPr defTabSz="342900">
                <a:defRPr/>
              </a:pPr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4ECCDF-88EA-9B83-AF5A-D709FE577495}"/>
              </a:ext>
            </a:extLst>
          </p:cNvPr>
          <p:cNvSpPr txBox="1"/>
          <p:nvPr/>
        </p:nvSpPr>
        <p:spPr>
          <a:xfrm>
            <a:off x="1859528" y="5938460"/>
            <a:ext cx="4416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 Injector Complex Upgrade - LIU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9" grpId="0"/>
      <p:bldP spid="4" grpId="0"/>
      <p:bldP spid="25" grpId="0"/>
      <p:bldP spid="28" grpId="0" animBg="1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4746058" y="4994990"/>
            <a:ext cx="1399577" cy="405486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14284" y="969924"/>
            <a:ext cx="8393770" cy="11128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The LHC performance fully relies on the </a:t>
            </a:r>
            <a:r>
              <a:rPr lang="en-US" sz="18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performance of its injector complex</a:t>
            </a:r>
          </a:p>
          <a:p>
            <a:pPr marL="587375" indent="-230188">
              <a:spcBef>
                <a:spcPts val="600"/>
              </a:spcBef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By itself </a:t>
            </a:r>
            <a:r>
              <a:rPr lang="en-US" sz="18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one of the largest accelerator facility in the world </a:t>
            </a: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with its own diverse and, for many aspects, unique physics program</a:t>
            </a:r>
          </a:p>
        </p:txBody>
      </p:sp>
      <p:pic>
        <p:nvPicPr>
          <p:cNvPr id="11" name="Picture 10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051765"/>
            <a:ext cx="6020296" cy="39350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719" y="111608"/>
            <a:ext cx="8540650" cy="717438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u="sng" dirty="0">
                <a:solidFill>
                  <a:srgbClr val="FF0000"/>
                </a:solidFill>
                <a:latin typeface="Garamond" charset="0"/>
                <a:ea typeface="Garamond" charset="0"/>
                <a:cs typeface="Garamond" charset="0"/>
              </a:rPr>
              <a:t>The LHC is NOT a Standalone Machine</a:t>
            </a:r>
          </a:p>
        </p:txBody>
      </p:sp>
      <p:sp>
        <p:nvSpPr>
          <p:cNvPr id="14" name="Freeform 13"/>
          <p:cNvSpPr/>
          <p:nvPr/>
        </p:nvSpPr>
        <p:spPr>
          <a:xfrm>
            <a:off x="4300655" y="4906537"/>
            <a:ext cx="524107" cy="423746"/>
          </a:xfrm>
          <a:custGeom>
            <a:avLst/>
            <a:gdLst>
              <a:gd name="connsiteX0" fmla="*/ 0 w 524107"/>
              <a:gd name="connsiteY0" fmla="*/ 423746 h 423746"/>
              <a:gd name="connsiteX1" fmla="*/ 256478 w 524107"/>
              <a:gd name="connsiteY1" fmla="*/ 133814 h 423746"/>
              <a:gd name="connsiteX2" fmla="*/ 524107 w 524107"/>
              <a:gd name="connsiteY2" fmla="*/ 0 h 423746"/>
              <a:gd name="connsiteX3" fmla="*/ 524107 w 524107"/>
              <a:gd name="connsiteY3" fmla="*/ 0 h 423746"/>
              <a:gd name="connsiteX4" fmla="*/ 512956 w 524107"/>
              <a:gd name="connsiteY4" fmla="*/ 0 h 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107" h="423746">
                <a:moveTo>
                  <a:pt x="0" y="423746"/>
                </a:moveTo>
                <a:cubicBezTo>
                  <a:pt x="84563" y="314092"/>
                  <a:pt x="169127" y="204438"/>
                  <a:pt x="256478" y="133814"/>
                </a:cubicBezTo>
                <a:cubicBezTo>
                  <a:pt x="343829" y="63190"/>
                  <a:pt x="524107" y="0"/>
                  <a:pt x="524107" y="0"/>
                </a:cubicBezTo>
                <a:lnTo>
                  <a:pt x="524107" y="0"/>
                </a:lnTo>
                <a:lnTo>
                  <a:pt x="512956" y="0"/>
                </a:ln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70677" y="4736427"/>
            <a:ext cx="527928" cy="170110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34567" y="5047593"/>
            <a:ext cx="1422557" cy="372843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262708" y="3713356"/>
            <a:ext cx="1461693" cy="1538868"/>
          </a:xfrm>
          <a:custGeom>
            <a:avLst/>
            <a:gdLst>
              <a:gd name="connsiteX0" fmla="*/ 1461693 w 1461693"/>
              <a:gd name="connsiteY0" fmla="*/ 1538868 h 1538868"/>
              <a:gd name="connsiteX1" fmla="*/ 1283273 w 1461693"/>
              <a:gd name="connsiteY1" fmla="*/ 1427356 h 1538868"/>
              <a:gd name="connsiteX2" fmla="*/ 926434 w 1461693"/>
              <a:gd name="connsiteY2" fmla="*/ 1371600 h 1538868"/>
              <a:gd name="connsiteX3" fmla="*/ 513839 w 1461693"/>
              <a:gd name="connsiteY3" fmla="*/ 1315844 h 1538868"/>
              <a:gd name="connsiteX4" fmla="*/ 179303 w 1461693"/>
              <a:gd name="connsiteY4" fmla="*/ 1193181 h 1538868"/>
              <a:gd name="connsiteX5" fmla="*/ 34337 w 1461693"/>
              <a:gd name="connsiteY5" fmla="*/ 903249 h 1538868"/>
              <a:gd name="connsiteX6" fmla="*/ 883 w 1461693"/>
              <a:gd name="connsiteY6" fmla="*/ 512956 h 1538868"/>
              <a:gd name="connsiteX7" fmla="*/ 56639 w 1461693"/>
              <a:gd name="connsiteY7" fmla="*/ 156117 h 1538868"/>
              <a:gd name="connsiteX8" fmla="*/ 90093 w 1461693"/>
              <a:gd name="connsiteY8" fmla="*/ 0 h 153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1693" h="1538868">
                <a:moveTo>
                  <a:pt x="1461693" y="1538868"/>
                </a:moveTo>
                <a:cubicBezTo>
                  <a:pt x="1417088" y="1497051"/>
                  <a:pt x="1372483" y="1455234"/>
                  <a:pt x="1283273" y="1427356"/>
                </a:cubicBezTo>
                <a:cubicBezTo>
                  <a:pt x="1194063" y="1399478"/>
                  <a:pt x="926434" y="1371600"/>
                  <a:pt x="926434" y="1371600"/>
                </a:cubicBezTo>
                <a:cubicBezTo>
                  <a:pt x="798195" y="1353015"/>
                  <a:pt x="638361" y="1345580"/>
                  <a:pt x="513839" y="1315844"/>
                </a:cubicBezTo>
                <a:cubicBezTo>
                  <a:pt x="389317" y="1286107"/>
                  <a:pt x="259220" y="1261947"/>
                  <a:pt x="179303" y="1193181"/>
                </a:cubicBezTo>
                <a:cubicBezTo>
                  <a:pt x="99386" y="1124415"/>
                  <a:pt x="64074" y="1016620"/>
                  <a:pt x="34337" y="903249"/>
                </a:cubicBezTo>
                <a:cubicBezTo>
                  <a:pt x="4600" y="789878"/>
                  <a:pt x="-2834" y="637478"/>
                  <a:pt x="883" y="512956"/>
                </a:cubicBezTo>
                <a:cubicBezTo>
                  <a:pt x="4600" y="388434"/>
                  <a:pt x="41771" y="241610"/>
                  <a:pt x="56639" y="156117"/>
                </a:cubicBezTo>
                <a:cubicBezTo>
                  <a:pt x="71507" y="70624"/>
                  <a:pt x="80800" y="35312"/>
                  <a:pt x="90093" y="0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49160" y="3324346"/>
            <a:ext cx="2785323" cy="827828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903141" y="3267308"/>
            <a:ext cx="2520176" cy="1037793"/>
          </a:xfrm>
          <a:custGeom>
            <a:avLst/>
            <a:gdLst>
              <a:gd name="connsiteX0" fmla="*/ 2520176 w 2520176"/>
              <a:gd name="connsiteY0" fmla="*/ 880947 h 1037793"/>
              <a:gd name="connsiteX1" fmla="*/ 1594625 w 2520176"/>
              <a:gd name="connsiteY1" fmla="*/ 892098 h 1037793"/>
              <a:gd name="connsiteX2" fmla="*/ 1427357 w 2520176"/>
              <a:gd name="connsiteY2" fmla="*/ 959005 h 1037793"/>
              <a:gd name="connsiteX3" fmla="*/ 1103971 w 2520176"/>
              <a:gd name="connsiteY3" fmla="*/ 1037064 h 1037793"/>
              <a:gd name="connsiteX4" fmla="*/ 669074 w 2520176"/>
              <a:gd name="connsiteY4" fmla="*/ 981308 h 1037793"/>
              <a:gd name="connsiteX5" fmla="*/ 323386 w 2520176"/>
              <a:gd name="connsiteY5" fmla="*/ 735981 h 1037793"/>
              <a:gd name="connsiteX6" fmla="*/ 78059 w 2520176"/>
              <a:gd name="connsiteY6" fmla="*/ 379142 h 1037793"/>
              <a:gd name="connsiteX7" fmla="*/ 0 w 2520176"/>
              <a:gd name="connsiteY7" fmla="*/ 0 h 103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0176" h="1037793">
                <a:moveTo>
                  <a:pt x="2520176" y="880947"/>
                </a:moveTo>
                <a:lnTo>
                  <a:pt x="1594625" y="892098"/>
                </a:lnTo>
                <a:cubicBezTo>
                  <a:pt x="1412489" y="905108"/>
                  <a:pt x="1509133" y="934844"/>
                  <a:pt x="1427357" y="959005"/>
                </a:cubicBezTo>
                <a:cubicBezTo>
                  <a:pt x="1345581" y="983166"/>
                  <a:pt x="1230351" y="1033347"/>
                  <a:pt x="1103971" y="1037064"/>
                </a:cubicBezTo>
                <a:cubicBezTo>
                  <a:pt x="977591" y="1040781"/>
                  <a:pt x="799172" y="1031489"/>
                  <a:pt x="669074" y="981308"/>
                </a:cubicBezTo>
                <a:cubicBezTo>
                  <a:pt x="538976" y="931127"/>
                  <a:pt x="421888" y="836342"/>
                  <a:pt x="323386" y="735981"/>
                </a:cubicBezTo>
                <a:cubicBezTo>
                  <a:pt x="224884" y="635620"/>
                  <a:pt x="131957" y="501805"/>
                  <a:pt x="78059" y="379142"/>
                </a:cubicBezTo>
                <a:cubicBezTo>
                  <a:pt x="24161" y="256479"/>
                  <a:pt x="12080" y="128239"/>
                  <a:pt x="0" y="0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947424" y="4906538"/>
            <a:ext cx="635620" cy="122663"/>
          </a:xfrm>
          <a:custGeom>
            <a:avLst/>
            <a:gdLst>
              <a:gd name="connsiteX0" fmla="*/ 0 w 635620"/>
              <a:gd name="connsiteY0" fmla="*/ 0 h 122663"/>
              <a:gd name="connsiteX1" fmla="*/ 245327 w 635620"/>
              <a:gd name="connsiteY1" fmla="*/ 66907 h 122663"/>
              <a:gd name="connsiteX2" fmla="*/ 635620 w 635620"/>
              <a:gd name="connsiteY2" fmla="*/ 122663 h 12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620" h="122663">
                <a:moveTo>
                  <a:pt x="0" y="0"/>
                </a:moveTo>
                <a:cubicBezTo>
                  <a:pt x="69695" y="23231"/>
                  <a:pt x="139390" y="46463"/>
                  <a:pt x="245327" y="66907"/>
                </a:cubicBezTo>
                <a:cubicBezTo>
                  <a:pt x="351264" y="87351"/>
                  <a:pt x="635620" y="122663"/>
                  <a:pt x="635620" y="1226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D02EA7E-0888-644C-9559-796D43D19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4518" y="2174413"/>
            <a:ext cx="4680520" cy="4667421"/>
          </a:xfrm>
        </p:spPr>
        <p:txBody>
          <a:bodyPr>
            <a:normAutofit/>
          </a:bodyPr>
          <a:lstStyle/>
          <a:p>
            <a:r>
              <a:rPr lang="fr-CH" dirty="0"/>
              <a:t>LHC : 2x(0.45 – 7) </a:t>
            </a:r>
            <a:r>
              <a:rPr lang="fr-CH" dirty="0" err="1"/>
              <a:t>TeV</a:t>
            </a:r>
            <a:endParaRPr lang="fr-CH" dirty="0"/>
          </a:p>
          <a:p>
            <a:endParaRPr lang="fr-CH" dirty="0"/>
          </a:p>
          <a:p>
            <a:r>
              <a:rPr lang="fr-CH" dirty="0"/>
              <a:t>SPS : 26 – 450 </a:t>
            </a:r>
            <a:r>
              <a:rPr lang="fr-CH" dirty="0" err="1"/>
              <a:t>GeV</a:t>
            </a:r>
            <a:endParaRPr lang="fr-CH" dirty="0"/>
          </a:p>
          <a:p>
            <a:endParaRPr lang="fr-CH" dirty="0"/>
          </a:p>
          <a:p>
            <a:r>
              <a:rPr lang="fr-CH" dirty="0"/>
              <a:t>PS : 2 - 26 </a:t>
            </a:r>
            <a:r>
              <a:rPr lang="fr-CH" dirty="0" err="1"/>
              <a:t>GeV</a:t>
            </a:r>
            <a:endParaRPr lang="fr-CH" dirty="0"/>
          </a:p>
          <a:p>
            <a:r>
              <a:rPr lang="fr-CH" dirty="0"/>
              <a:t>PSB : 0.16 -2 </a:t>
            </a:r>
            <a:r>
              <a:rPr lang="fr-CH" dirty="0" err="1"/>
              <a:t>GeV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Linac</a:t>
            </a:r>
            <a:r>
              <a:rPr lang="fr-CH" dirty="0"/>
              <a:t> 4: 0-160 MeV H</a:t>
            </a:r>
            <a:r>
              <a:rPr lang="fr-CH" baseline="30000" dirty="0"/>
              <a:t>-</a:t>
            </a:r>
          </a:p>
          <a:p>
            <a:endParaRPr lang="fr-CH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62BE4C0D-1D86-4A4C-A67E-9473C6062BCE}"/>
              </a:ext>
            </a:extLst>
          </p:cNvPr>
          <p:cNvSpPr txBox="1">
            <a:spLocks/>
          </p:cNvSpPr>
          <p:nvPr/>
        </p:nvSpPr>
        <p:spPr>
          <a:xfrm>
            <a:off x="8084518" y="2149079"/>
            <a:ext cx="4680520" cy="46674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LHC : 2x(0.45 – 7) </a:t>
            </a:r>
            <a:r>
              <a:rPr lang="fr-CH" dirty="0" err="1"/>
              <a:t>TeV</a:t>
            </a:r>
            <a:endParaRPr lang="fr-CH" dirty="0"/>
          </a:p>
          <a:p>
            <a:endParaRPr lang="fr-CH" dirty="0"/>
          </a:p>
          <a:p>
            <a:r>
              <a:rPr lang="fr-CH" dirty="0"/>
              <a:t>SPS : 26 – 450 </a:t>
            </a:r>
            <a:r>
              <a:rPr lang="fr-CH" dirty="0" err="1"/>
              <a:t>GeV</a:t>
            </a:r>
            <a:endParaRPr lang="fr-CH" dirty="0"/>
          </a:p>
          <a:p>
            <a:endParaRPr lang="fr-CH" dirty="0"/>
          </a:p>
          <a:p>
            <a:r>
              <a:rPr lang="fr-CH" dirty="0"/>
              <a:t>PS : 1.4 - 26 </a:t>
            </a:r>
            <a:r>
              <a:rPr lang="fr-CH" dirty="0" err="1"/>
              <a:t>GeV</a:t>
            </a:r>
            <a:endParaRPr lang="fr-CH" dirty="0"/>
          </a:p>
          <a:p>
            <a:r>
              <a:rPr lang="fr-CH" dirty="0"/>
              <a:t>PSB : 0.05 -1.4 </a:t>
            </a:r>
            <a:r>
              <a:rPr lang="fr-CH" dirty="0" err="1"/>
              <a:t>GeV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Linac</a:t>
            </a:r>
            <a:r>
              <a:rPr lang="fr-CH" dirty="0"/>
              <a:t> 2: 0-50 MeV</a:t>
            </a:r>
          </a:p>
          <a:p>
            <a:endParaRPr lang="fr-CH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F821782-8BF6-6F40-B9E4-21666FEEC43E}"/>
              </a:ext>
            </a:extLst>
          </p:cNvPr>
          <p:cNvSpPr/>
          <p:nvPr/>
        </p:nvSpPr>
        <p:spPr>
          <a:xfrm>
            <a:off x="1831842" y="2348880"/>
            <a:ext cx="5200261" cy="1670387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889B8B-DB2E-E94B-9E57-8C5B5020766E}"/>
              </a:ext>
            </a:extLst>
          </p:cNvPr>
          <p:cNvSpPr txBox="1"/>
          <p:nvPr/>
        </p:nvSpPr>
        <p:spPr>
          <a:xfrm>
            <a:off x="2701841" y="2589011"/>
            <a:ext cx="4245842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pPr algn="ctr"/>
            <a:r>
              <a:rPr lang="en-US" sz="2400" dirty="0">
                <a:sym typeface="Wingdings" pitchFamily="2" charset="2"/>
              </a:rPr>
              <a:t>LHC Injector Upgrade Project</a:t>
            </a:r>
          </a:p>
          <a:p>
            <a:pPr algn="ctr"/>
            <a:endParaRPr lang="en-US" sz="2400" dirty="0">
              <a:sym typeface="Wingdings" pitchFamily="2" charset="2"/>
            </a:endParaRPr>
          </a:p>
          <a:p>
            <a:pPr algn="ctr"/>
            <a:r>
              <a:rPr lang="en-US" sz="2400" dirty="0">
                <a:sym typeface="Wingdings" pitchFamily="2" charset="2"/>
              </a:rPr>
              <a:t>Installation finished in LS2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sym typeface="Wingdings" pitchFamily="2" charset="2"/>
              </a:rPr>
              <a:t> Now being commissioned!</a:t>
            </a:r>
            <a:endParaRPr lang="en-US" sz="2400" baseline="30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32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 animBg="1"/>
      <p:bldP spid="17" grpId="0" animBg="1"/>
      <p:bldP spid="23" grpId="0" animBg="1"/>
      <p:bldP spid="18" grpId="0" animBg="1"/>
      <p:bldP spid="24" grpId="0" animBg="1"/>
      <p:bldP spid="27" grpId="0" uiExpand="1" build="p"/>
      <p:bldP spid="28" grpId="0" build="allAtOnce"/>
      <p:bldP spid="29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138488" y="500068"/>
          <a:ext cx="7176840" cy="4434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7214" y="38994"/>
            <a:ext cx="8676456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</a:rPr>
              <a:t>Machine Efficiency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5774" y="4849262"/>
            <a:ext cx="9048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è"/>
            </a:pP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Minimum of 2h between end of one, and start of the next fill</a:t>
            </a:r>
          </a:p>
          <a:p>
            <a:pPr marL="342900" indent="-342900">
              <a:buFont typeface="Wingdings" charset="2"/>
              <a:buChar char="è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Average LHC Turnaround time of 4-5h!!!!</a:t>
            </a:r>
          </a:p>
          <a:p>
            <a:pPr marL="342900" indent="-342900">
              <a:buFont typeface="Wingdings" charset="2"/>
              <a:buChar char="è"/>
            </a:pP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Average LHC fill length of 8h  65% of scheduled physics time!!!</a:t>
            </a:r>
          </a:p>
          <a:p>
            <a:pPr marL="342900" indent="-342900">
              <a:buFont typeface="Wingdings" charset="2"/>
              <a:buChar char="è"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ca. 50% in LHC operation including faults at best conditions!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455880F7-2847-144E-A795-810AF8FAB6C2}"/>
              </a:ext>
            </a:extLst>
          </p:cNvPr>
          <p:cNvSpPr txBox="1">
            <a:spLocks/>
          </p:cNvSpPr>
          <p:nvPr/>
        </p:nvSpPr>
        <p:spPr>
          <a:xfrm>
            <a:off x="11774318" y="6537960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FA13F30-990A-A842-AAAE-484D238ABFCE}"/>
              </a:ext>
            </a:extLst>
          </p:cNvPr>
          <p:cNvSpPr/>
          <p:nvPr/>
        </p:nvSpPr>
        <p:spPr>
          <a:xfrm>
            <a:off x="1677214" y="4829175"/>
            <a:ext cx="8862199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becomes more challenging with increased Collider size and Requires even more powerful injector complex!!!!</a:t>
            </a:r>
          </a:p>
        </p:txBody>
      </p:sp>
    </p:spTree>
    <p:extLst>
      <p:ext uri="{BB962C8B-B14F-4D97-AF65-F5344CB8AC3E}">
        <p14:creationId xmlns:p14="http://schemas.microsoft.com/office/powerpoint/2010/main" val="139809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5471401" y="4871545"/>
            <a:ext cx="996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5879389" y="2976071"/>
            <a:ext cx="182808" cy="7668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GB" sz="2200"/>
          </a:p>
          <a:p>
            <a:pPr eaLnBrk="0" latinLnBrk="1" hangingPunct="0"/>
            <a:endParaRPr lang="en-GB" sz="2200"/>
          </a:p>
        </p:txBody>
      </p:sp>
      <p:grpSp>
        <p:nvGrpSpPr>
          <p:cNvPr id="6" name="Group 5"/>
          <p:cNvGrpSpPr/>
          <p:nvPr/>
        </p:nvGrpSpPr>
        <p:grpSpPr>
          <a:xfrm>
            <a:off x="1945893" y="1172710"/>
            <a:ext cx="4334906" cy="1716913"/>
            <a:chOff x="437659" y="967757"/>
            <a:chExt cx="4334906" cy="17169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1629" y="968921"/>
              <a:ext cx="4330936" cy="1715749"/>
            </a:xfrm>
            <a:prstGeom prst="rect">
              <a:avLst/>
            </a:prstGeom>
          </p:spPr>
        </p:pic>
        <p:sp>
          <p:nvSpPr>
            <p:cNvPr id="39948" name="Rectangle 17"/>
            <p:cNvSpPr>
              <a:spLocks noChangeArrowheads="1"/>
            </p:cNvSpPr>
            <p:nvPr/>
          </p:nvSpPr>
          <p:spPr bwMode="auto">
            <a:xfrm>
              <a:off x="437659" y="967757"/>
              <a:ext cx="3455064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 pitchFamily="2" charset="2"/>
                <a:buNone/>
              </a:pP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10 </a:t>
              </a:r>
              <a:r>
                <a:rPr lang="en-GB" b="1" dirty="0" err="1">
                  <a:solidFill>
                    <a:srgbClr val="FFFF00"/>
                  </a:solidFill>
                  <a:latin typeface="Arial Unicode MS" pitchFamily="34" charset="-128"/>
                </a:rPr>
                <a:t>GJoule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 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  <a:sym typeface="Symbol" pitchFamily="18" charset="2"/>
                </a:rPr>
                <a:t> 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flying 700 km/h</a:t>
              </a:r>
            </a:p>
          </p:txBody>
        </p:sp>
      </p:grpSp>
      <p:sp>
        <p:nvSpPr>
          <p:cNvPr id="39944" name="Rectangle 26"/>
          <p:cNvSpPr>
            <a:spLocks noChangeArrowheads="1"/>
          </p:cNvSpPr>
          <p:nvPr/>
        </p:nvSpPr>
        <p:spPr bwMode="auto">
          <a:xfrm>
            <a:off x="1655998" y="102813"/>
            <a:ext cx="8816837" cy="584775"/>
          </a:xfrm>
          <a:prstGeom prst="rect">
            <a:avLst/>
          </a:prstGeom>
          <a:solidFill>
            <a:srgbClr val="0070C0"/>
          </a:solidFill>
          <a:ln w="571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charset="0"/>
                <a:sym typeface="Monotype Sorts" pitchFamily="2" charset="2"/>
              </a:rPr>
              <a:t>Energy management challenges: Example LHC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08241" y="751065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FF"/>
              </a:buClr>
            </a:pPr>
            <a:r>
              <a:rPr lang="en-US" sz="2000" b="1" dirty="0"/>
              <a:t>Energy stored in the LHC magnet system [8.3T]</a:t>
            </a:r>
            <a:r>
              <a:rPr lang="fr-FR" sz="2000" b="1" dirty="0"/>
              <a:t>:  </a:t>
            </a:r>
            <a:r>
              <a:rPr lang="fr-FR" sz="2000" b="1" dirty="0">
                <a:sym typeface="Symbol"/>
              </a:rPr>
              <a:t>10</a:t>
            </a:r>
            <a:r>
              <a:rPr lang="fr-FR" sz="2000" b="1" dirty="0"/>
              <a:t>  </a:t>
            </a:r>
            <a:r>
              <a:rPr lang="fr-FR" sz="2000" b="1" dirty="0" err="1"/>
              <a:t>GJoule</a:t>
            </a:r>
            <a:endParaRPr lang="fr-FR" sz="2000" b="1" dirty="0"/>
          </a:p>
        </p:txBody>
      </p:sp>
      <p:sp>
        <p:nvSpPr>
          <p:cNvPr id="16" name="Rectangle 15"/>
          <p:cNvSpPr/>
          <p:nvPr/>
        </p:nvSpPr>
        <p:spPr>
          <a:xfrm>
            <a:off x="1829416" y="342900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FF"/>
              </a:buClr>
            </a:pPr>
            <a:r>
              <a:rPr lang="en-US" sz="2000" b="1" dirty="0"/>
              <a:t>Energy stored in the two beams:  </a:t>
            </a:r>
            <a:r>
              <a:rPr lang="fr-FR" sz="2000" b="1" dirty="0"/>
              <a:t>720 MJ   </a:t>
            </a:r>
            <a:r>
              <a:rPr lang="fr-FR" sz="1200" b="1" i="1" dirty="0"/>
              <a:t>[ 6 10</a:t>
            </a:r>
            <a:r>
              <a:rPr lang="fr-FR" sz="1200" b="1" i="1" baseline="30000" dirty="0"/>
              <a:t>14</a:t>
            </a:r>
            <a:r>
              <a:rPr lang="fr-FR" sz="1200" b="1" i="1" dirty="0"/>
              <a:t> protons (1 </a:t>
            </a:r>
            <a:r>
              <a:rPr lang="fr-FR" sz="1200" b="1" i="1" dirty="0" err="1"/>
              <a:t>ng</a:t>
            </a:r>
            <a:r>
              <a:rPr lang="fr-FR" sz="1200" b="1" i="1" dirty="0"/>
              <a:t> of H+) </a:t>
            </a:r>
            <a:r>
              <a:rPr lang="fr-FR" sz="1200" b="1" i="1" dirty="0" err="1"/>
              <a:t>at</a:t>
            </a:r>
            <a:r>
              <a:rPr lang="fr-FR" sz="1200" b="1" i="1" dirty="0"/>
              <a:t> 7 </a:t>
            </a:r>
            <a:r>
              <a:rPr lang="fr-FR" sz="1200" b="1" i="1" dirty="0" err="1"/>
              <a:t>TeV</a:t>
            </a:r>
            <a:r>
              <a:rPr lang="fr-FR" sz="1200" b="1" i="1" dirty="0"/>
              <a:t> ]</a:t>
            </a:r>
            <a:endParaRPr lang="fr-FR" sz="2000" b="1" i="1" dirty="0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765513" y="3864942"/>
            <a:ext cx="3623517" cy="2228354"/>
            <a:chOff x="1440" y="2352"/>
            <a:chExt cx="2736" cy="1812"/>
          </a:xfrm>
        </p:grpSpPr>
        <p:pic>
          <p:nvPicPr>
            <p:cNvPr id="18" name="Picture 17" descr="Copper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440" y="2352"/>
              <a:ext cx="2736" cy="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460" y="2353"/>
              <a:ext cx="2696" cy="300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</a:rPr>
                <a:t>700 MJ melt one ton of copper </a:t>
              </a:r>
            </a:p>
          </p:txBody>
        </p:sp>
      </p:grp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596716" y="3912486"/>
            <a:ext cx="4777409" cy="1938992"/>
          </a:xfrm>
          <a:prstGeom prst="rect">
            <a:avLst/>
          </a:prstGeom>
          <a:solidFill>
            <a:srgbClr val="FFFFCC"/>
          </a:solidFill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700 </a:t>
            </a:r>
            <a:r>
              <a:rPr lang="en-US" sz="2000" b="1" dirty="0" err="1">
                <a:solidFill>
                  <a:srgbClr val="0070C0"/>
                </a:solidFill>
              </a:rPr>
              <a:t>MJoule</a:t>
            </a:r>
            <a:r>
              <a:rPr lang="en-US" sz="2000" b="1" dirty="0">
                <a:solidFill>
                  <a:srgbClr val="0070C0"/>
                </a:solidFill>
              </a:rPr>
              <a:t> dissipated in 88 </a:t>
            </a:r>
            <a:r>
              <a:rPr lang="en-US" sz="2000" b="1" dirty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US" sz="2000" b="1" dirty="0">
                <a:solidFill>
                  <a:srgbClr val="0070C0"/>
                </a:solidFill>
              </a:rPr>
              <a:t>s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 </a:t>
            </a:r>
          </a:p>
          <a:p>
            <a:r>
              <a:rPr lang="en-US" sz="2000" b="1" dirty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				</a:t>
            </a:r>
            <a:r>
              <a:rPr lang="en-US" sz="2000" b="1" dirty="0">
                <a:solidFill>
                  <a:srgbClr val="0070C0"/>
                </a:solidFill>
              </a:rPr>
              <a:t> 8 TW</a:t>
            </a:r>
          </a:p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0070C0"/>
                </a:solidFill>
              </a:rPr>
              <a:t>Installed World Electrical Capacity: 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3.8 TW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9864" y="2873245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560 tons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723228" y="1151176"/>
            <a:ext cx="3315100" cy="2234211"/>
            <a:chOff x="5199228" y="1252741"/>
            <a:chExt cx="3040547" cy="2132645"/>
          </a:xfrm>
        </p:grpSpPr>
        <p:pic>
          <p:nvPicPr>
            <p:cNvPr id="3074" name="Picture 2" descr="http://upload.wikimedia.org/wikipedia/commons/7/75/US_Navy_101210-N-1261P-081_USS_Abraham_Lincoln_%28CVN_72%29_underway_in_the_Arabian_Sea_in_support_of_Operation_Enduring_Freedom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228" y="1260907"/>
              <a:ext cx="2973222" cy="212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5854718" y="1252741"/>
              <a:ext cx="2385057" cy="3525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 pitchFamily="2" charset="2"/>
                <a:buNone/>
              </a:pP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10 </a:t>
              </a:r>
              <a:r>
                <a:rPr lang="en-GB" b="1" dirty="0" err="1">
                  <a:solidFill>
                    <a:srgbClr val="FFFF00"/>
                  </a:solidFill>
                  <a:latin typeface="Arial Unicode MS" pitchFamily="34" charset="-128"/>
                </a:rPr>
                <a:t>GJoule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 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  <a:sym typeface="Symbol" pitchFamily="18" charset="2"/>
                </a:rPr>
                <a:t> </a:t>
              </a:r>
              <a:r>
                <a:rPr lang="en-GB" b="1" dirty="0">
                  <a:solidFill>
                    <a:srgbClr val="FFFF00"/>
                  </a:solidFill>
                  <a:latin typeface="Arial Unicode MS" pitchFamily="34" charset="-128"/>
                </a:rPr>
                <a:t> 55 km/h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32593" y="3003988"/>
              <a:ext cx="1141203" cy="323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chemeClr val="bg1"/>
                  </a:solidFill>
                </a:rPr>
                <a:t>88’000 tons</a:t>
              </a:r>
            </a:p>
          </p:txBody>
        </p:sp>
      </p:grpSp>
      <p:sp>
        <p:nvSpPr>
          <p:cNvPr id="26" name="Slide Number Placeholder 2">
            <a:extLst>
              <a:ext uri="{FF2B5EF4-FFF2-40B4-BE49-F238E27FC236}">
                <a16:creationId xmlns:a16="http://schemas.microsoft.com/office/drawing/2014/main" id="{DD985820-E3A7-0E45-82AD-961F1378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 sz="1200"/>
              <a:pPr>
                <a:defRPr/>
              </a:pPr>
              <a:t>34</a:t>
            </a:fld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0108C6-4646-8F48-9612-BDEFDBA022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4419" y="1535441"/>
            <a:ext cx="3120216" cy="1926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669D62-9FB0-FB4C-967D-CFBB798E8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00" y="1461858"/>
            <a:ext cx="3190476" cy="2126984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CFB98BC-9035-8842-984E-95CB02E4F421}"/>
              </a:ext>
            </a:extLst>
          </p:cNvPr>
          <p:cNvSpPr/>
          <p:nvPr/>
        </p:nvSpPr>
        <p:spPr>
          <a:xfrm>
            <a:off x="2778769" y="4266976"/>
            <a:ext cx="6534614" cy="14214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Beam Dump robustness [core and windows]</a:t>
            </a:r>
          </a:p>
          <a:p>
            <a:r>
              <a:rPr lang="en-US" sz="2400" dirty="0"/>
              <a:t>Kicker reliability </a:t>
            </a:r>
            <a:r>
              <a:rPr lang="en-US" sz="2400" dirty="0">
                <a:sym typeface="Wingdings" pitchFamily="2" charset="2"/>
              </a:rPr>
              <a:t> many kicker elements</a:t>
            </a:r>
          </a:p>
          <a:p>
            <a:pPr algn="ctr"/>
            <a:r>
              <a:rPr lang="en-US" sz="2400" dirty="0">
                <a:sym typeface="Wingdings" pitchFamily="2" charset="2"/>
              </a:rPr>
              <a:t>         Failure likelihood &amp; reliability</a:t>
            </a:r>
            <a:endParaRPr lang="en-US" sz="2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3874BB-18E2-AE40-9ED6-7C74D8DC5684}"/>
              </a:ext>
            </a:extLst>
          </p:cNvPr>
          <p:cNvSpPr/>
          <p:nvPr/>
        </p:nvSpPr>
        <p:spPr>
          <a:xfrm>
            <a:off x="1560287" y="1847081"/>
            <a:ext cx="1830729" cy="15819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Sectorization!!</a:t>
            </a:r>
          </a:p>
          <a:p>
            <a:pPr algn="ctr"/>
            <a:endParaRPr lang="en-US" dirty="0"/>
          </a:p>
          <a:p>
            <a:pPr marL="285750" indent="-285750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Tracking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 [ppm]!!!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708609" y="6040000"/>
            <a:ext cx="32280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1 electron volt = 1,602× 10</a:t>
            </a:r>
            <a:r>
              <a:rPr lang="en-GB" sz="1400" b="1" baseline="30000" dirty="0"/>
              <a:t>-19</a:t>
            </a:r>
            <a:r>
              <a:rPr lang="en-GB" sz="1400" b="1" dirty="0"/>
              <a:t> joule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94F01619-4219-AA4D-98F6-AC5AE8744765}"/>
              </a:ext>
            </a:extLst>
          </p:cNvPr>
          <p:cNvSpPr txBox="1">
            <a:spLocks/>
          </p:cNvSpPr>
          <p:nvPr/>
        </p:nvSpPr>
        <p:spPr bwMode="auto">
          <a:xfrm>
            <a:off x="1633703" y="1130208"/>
            <a:ext cx="8861425" cy="5341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10" tIns="45705" rIns="91410" bIns="45705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sz="3200" dirty="0">
                <a:solidFill>
                  <a:schemeClr val="tx1"/>
                </a:solidFill>
                <a:latin typeface="Arial" charset="0"/>
              </a:rPr>
              <a:t>Worry about beam losses:</a:t>
            </a: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sz="2800" dirty="0">
                <a:solidFill>
                  <a:srgbClr val="000090"/>
                </a:solidFill>
                <a:latin typeface="Arial" charset="0"/>
                <a:sym typeface="Wingdings" charset="0"/>
              </a:rPr>
              <a:t>Failure Scenarios </a:t>
            </a:r>
            <a:r>
              <a:rPr lang="en-US" sz="2800" dirty="0">
                <a:solidFill>
                  <a:srgbClr val="000090"/>
                </a:solidFill>
                <a:latin typeface="Arial" charset="0"/>
                <a:sym typeface="Wingdings"/>
              </a:rPr>
              <a:t> Local beam Impact</a:t>
            </a: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				 Equipment damage 			</a:t>
            </a: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sz="2800" dirty="0">
                <a:solidFill>
                  <a:srgbClr val="000090"/>
                </a:solidFill>
                <a:latin typeface="Arial" charset="0"/>
                <a:sym typeface="Wingdings" charset="0"/>
              </a:rPr>
              <a:t>Lifetime &amp; Loss Spikes </a:t>
            </a:r>
            <a:r>
              <a:rPr lang="en-US" sz="2800" dirty="0">
                <a:solidFill>
                  <a:srgbClr val="000090"/>
                </a:solidFill>
                <a:latin typeface="Arial" charset="0"/>
                <a:sym typeface="Wingdings"/>
              </a:rPr>
              <a:t> Distributed losses</a:t>
            </a:r>
            <a:endParaRPr lang="en-US" sz="2800" dirty="0">
              <a:solidFill>
                <a:schemeClr val="tx1"/>
              </a:solidFill>
              <a:latin typeface="Arial" charset="0"/>
              <a:sym typeface="Wingdings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rgbClr val="800000"/>
                </a:solidFill>
                <a:latin typeface="Arial" charset="0"/>
                <a:sym typeface="Wingdings" charset="0"/>
              </a:rPr>
              <a:t>				 </a:t>
            </a: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Magnet Quench &amp; QPS</a:t>
            </a: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				 Machine efficiency </a:t>
            </a: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e.g. </a:t>
            </a:r>
            <a:r>
              <a:rPr lang="en-US" dirty="0" err="1">
                <a:solidFill>
                  <a:srgbClr val="800000"/>
                </a:solidFill>
                <a:latin typeface="Arial" charset="0"/>
                <a:sym typeface="Wingdings"/>
              </a:rPr>
              <a:t>Cryo</a:t>
            </a: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 Sectors: 95% availability requires 99% with 8 sectors</a:t>
            </a:r>
          </a:p>
          <a:p>
            <a:pPr algn="ctr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 8 Sectors </a:t>
            </a:r>
            <a:r>
              <a:rPr lang="en-US" dirty="0">
                <a:solidFill>
                  <a:srgbClr val="80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charset="0"/>
                <a:sym typeface="Wingdings"/>
              </a:rPr>
              <a:t>[12 Sectors </a:t>
            </a:r>
            <a:r>
              <a:rPr lang="en-US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en-US" dirty="0">
                <a:solidFill>
                  <a:srgbClr val="FF0000"/>
                </a:solidFill>
                <a:latin typeface="Arial" charset="0"/>
                <a:sym typeface="Wingdings"/>
              </a:rPr>
              <a:t> 20 Sectors]</a:t>
            </a:r>
          </a:p>
          <a:p>
            <a:pPr algn="ctr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endParaRPr lang="en-US" sz="3200" baseline="30000" dirty="0">
              <a:solidFill>
                <a:srgbClr val="FF0000"/>
              </a:solidFill>
              <a:latin typeface="Arial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</a:pPr>
            <a:endParaRPr lang="en-US" sz="3200" dirty="0">
              <a:solidFill>
                <a:srgbClr val="00009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70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5" grpId="0"/>
      <p:bldP spid="10" grpId="0" animBg="1"/>
      <p:bldP spid="11" grpId="0" animBg="1"/>
      <p:bldP spid="2" grpId="0"/>
      <p:bldP spid="2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74234" y="2614712"/>
            <a:ext cx="5097723" cy="18926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778" y="3622498"/>
            <a:ext cx="3310277" cy="24873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0170" y="1012162"/>
            <a:ext cx="3289245" cy="2593753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231" y="1012160"/>
            <a:ext cx="3393018" cy="254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03512" y="147657"/>
            <a:ext cx="8784976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Nb</a:t>
            </a:r>
            <a:r>
              <a:rPr lang="en-GB" sz="2400" baseline="-25000" dirty="0">
                <a:solidFill>
                  <a:schemeClr val="bg1"/>
                </a:solidFill>
              </a:rPr>
              <a:t>3</a:t>
            </a:r>
            <a:r>
              <a:rPr lang="en-GB" sz="2400" dirty="0">
                <a:solidFill>
                  <a:schemeClr val="bg1"/>
                </a:solidFill>
              </a:rPr>
              <a:t>Sn quadrupole: Transition from Prototype to Series production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1545" y="3022819"/>
            <a:ext cx="2304256" cy="461665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dirty="0"/>
              <a:t>Second short (1.5 m) under preparation for test at CERN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4186" y="3657814"/>
            <a:ext cx="3291729" cy="246879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1" y="3724826"/>
            <a:ext cx="553925" cy="7162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55485" y="5474774"/>
            <a:ext cx="3163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bg1"/>
                </a:solidFill>
              </a:rPr>
              <a:t>Insertion of coil package inside mechanical structure of the first IT quad prototypes (4.2 m long) in LBNL-USA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702124C8-CFF9-764B-A4C3-FB898B9C7415}"/>
              </a:ext>
            </a:extLst>
          </p:cNvPr>
          <p:cNvSpPr txBox="1">
            <a:spLocks/>
          </p:cNvSpPr>
          <p:nvPr/>
        </p:nvSpPr>
        <p:spPr>
          <a:xfrm>
            <a:off x="11836210" y="6509970"/>
            <a:ext cx="481167" cy="3480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1200">
                <a:solidFill>
                  <a:srgbClr val="000000"/>
                </a:solidFill>
                <a:latin typeface="Arial"/>
              </a:rPr>
              <a:pPr/>
              <a:t>35</a:t>
            </a:fld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00773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8992" y="23814"/>
            <a:ext cx="11953008" cy="7207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  <a:t>Crossing Angle &amp; Parasitic Collisions</a:t>
            </a:r>
          </a:p>
        </p:txBody>
      </p:sp>
      <p:sp>
        <p:nvSpPr>
          <p:cNvPr id="1196035" name="Rectangle 3"/>
          <p:cNvSpPr>
            <a:spLocks noChangeArrowheads="1"/>
          </p:cNvSpPr>
          <p:nvPr/>
        </p:nvSpPr>
        <p:spPr bwMode="auto">
          <a:xfrm>
            <a:off x="1600200" y="32146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/>
          </a:p>
        </p:txBody>
      </p:sp>
      <p:sp>
        <p:nvSpPr>
          <p:cNvPr id="1196038" name="Text Box 6"/>
          <p:cNvSpPr txBox="1">
            <a:spLocks noChangeArrowheads="1"/>
          </p:cNvSpPr>
          <p:nvPr/>
        </p:nvSpPr>
        <p:spPr bwMode="auto">
          <a:xfrm>
            <a:off x="2209800" y="3041650"/>
            <a:ext cx="4305844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</a:rPr>
              <a:t>Parasitic bunch encounters:</a:t>
            </a:r>
          </a:p>
        </p:txBody>
      </p:sp>
      <p:sp>
        <p:nvSpPr>
          <p:cNvPr id="1196041" name="Rectangle 9"/>
          <p:cNvSpPr>
            <a:spLocks noChangeArrowheads="1"/>
          </p:cNvSpPr>
          <p:nvPr/>
        </p:nvSpPr>
        <p:spPr bwMode="auto">
          <a:xfrm>
            <a:off x="1598614" y="5437188"/>
            <a:ext cx="534987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/>
          </a:p>
        </p:txBody>
      </p:sp>
      <p:sp>
        <p:nvSpPr>
          <p:cNvPr id="1196042" name="Text Box 10"/>
          <p:cNvSpPr txBox="1">
            <a:spLocks noChangeArrowheads="1"/>
          </p:cNvSpPr>
          <p:nvPr/>
        </p:nvSpPr>
        <p:spPr bwMode="auto">
          <a:xfrm>
            <a:off x="2209800" y="5283200"/>
            <a:ext cx="8590670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</a:rPr>
              <a:t>non-linear fields from long-range beam-beam interaction:</a:t>
            </a:r>
          </a:p>
        </p:txBody>
      </p:sp>
      <p:pic>
        <p:nvPicPr>
          <p:cNvPr id="119604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3079750"/>
            <a:ext cx="3657600" cy="231775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96046" name="Text Box 14"/>
          <p:cNvSpPr txBox="1">
            <a:spLocks noChangeArrowheads="1"/>
          </p:cNvSpPr>
          <p:nvPr/>
        </p:nvSpPr>
        <p:spPr bwMode="auto">
          <a:xfrm>
            <a:off x="1981200" y="4711701"/>
            <a:ext cx="4876800" cy="3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008000"/>
                </a:solidFill>
                <a:sym typeface="Wingdings" charset="0"/>
              </a:rPr>
              <a:t> Operation requires crossing angle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96047" name="Text Box 15"/>
          <p:cNvSpPr txBox="1">
            <a:spLocks noChangeArrowheads="1"/>
          </p:cNvSpPr>
          <p:nvPr/>
        </p:nvSpPr>
        <p:spPr bwMode="auto">
          <a:xfrm>
            <a:off x="2236788" y="5727701"/>
            <a:ext cx="8507412" cy="7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000" dirty="0"/>
              <a:t>efficient operation requires large beam separation at unwanted collision points 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dirty="0">
                <a:solidFill>
                  <a:srgbClr val="FF0000"/>
                </a:solidFill>
                <a:sym typeface="Wingdings" charset="0"/>
              </a:rPr>
              <a:t>Separation of 10 -12 </a:t>
            </a:r>
            <a:r>
              <a:rPr lang="en-US" dirty="0">
                <a:solidFill>
                  <a:srgbClr val="FF0000"/>
                </a:solidFill>
                <a:latin typeface="Symbol" charset="0"/>
                <a:sym typeface="Wingdings" charset="0"/>
              </a:rPr>
              <a:t>s</a:t>
            </a:r>
            <a:r>
              <a:rPr lang="en-US" dirty="0">
                <a:solidFill>
                  <a:srgbClr val="FF0000"/>
                </a:solidFill>
                <a:sym typeface="Wingdings" charset="0"/>
              </a:rPr>
              <a:t>    </a:t>
            </a:r>
            <a:r>
              <a:rPr lang="en-US" dirty="0">
                <a:solidFill>
                  <a:srgbClr val="008000"/>
                </a:solidFill>
                <a:sym typeface="Wingdings"/>
              </a:rPr>
              <a:t>   </a:t>
            </a:r>
            <a:r>
              <a:rPr lang="en-US" dirty="0">
                <a:solidFill>
                  <a:srgbClr val="008000"/>
                </a:solidFill>
                <a:sym typeface="Wingdings" charset="0"/>
              </a:rPr>
              <a:t>large triplet apertures for HL-LHC!! </a:t>
            </a:r>
          </a:p>
        </p:txBody>
      </p:sp>
      <p:pic>
        <p:nvPicPr>
          <p:cNvPr id="13" name="Picture 13" descr="Screen Shot 2013-07-22 at 4.24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33451"/>
            <a:ext cx="91440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612900" y="9159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222501" y="742950"/>
            <a:ext cx="2654751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</a:rPr>
              <a:t>Insertion Layout:</a:t>
            </a:r>
          </a:p>
        </p:txBody>
      </p:sp>
      <p:sp>
        <p:nvSpPr>
          <p:cNvPr id="16" name="Right Brace 15"/>
          <p:cNvSpPr/>
          <p:nvPr/>
        </p:nvSpPr>
        <p:spPr bwMode="auto">
          <a:xfrm rot="5400000">
            <a:off x="5844382" y="1593057"/>
            <a:ext cx="574675" cy="2087562"/>
          </a:xfrm>
          <a:prstGeom prst="rightBrace">
            <a:avLst>
              <a:gd name="adj1" fmla="val 8333"/>
              <a:gd name="adj2" fmla="val 4939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527800" y="950914"/>
            <a:ext cx="24193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/>
              <a:t>ca.130m </a:t>
            </a:r>
            <a:r>
              <a:rPr lang="en-US" dirty="0">
                <a:sym typeface="Wingdings"/>
              </a:rPr>
              <a:t> 150m</a:t>
            </a:r>
            <a:endParaRPr lang="en-US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67439" y="2606676"/>
            <a:ext cx="1082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ca.50m</a:t>
            </a:r>
          </a:p>
        </p:txBody>
      </p:sp>
      <p:sp>
        <p:nvSpPr>
          <p:cNvPr id="19" name="Right Brace 18"/>
          <p:cNvSpPr/>
          <p:nvPr/>
        </p:nvSpPr>
        <p:spPr bwMode="auto">
          <a:xfrm rot="16200000">
            <a:off x="5880100" y="-315912"/>
            <a:ext cx="431800" cy="36004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196039" name="Text Box 7"/>
          <p:cNvSpPr txBox="1">
            <a:spLocks noChangeArrowheads="1"/>
          </p:cNvSpPr>
          <p:nvPr/>
        </p:nvSpPr>
        <p:spPr bwMode="auto">
          <a:xfrm>
            <a:off x="2197100" y="3657601"/>
            <a:ext cx="5245100" cy="92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/>
              <a:t>Operation with ca. 2800 bunches @ 25ns spacing </a:t>
            </a:r>
            <a:r>
              <a:rPr lang="en-US" dirty="0">
                <a:sym typeface="Wingdings"/>
              </a:rPr>
              <a:t></a:t>
            </a:r>
            <a:r>
              <a:rPr lang="en-US" dirty="0"/>
              <a:t> approximately 50 unwanted collision per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/>
              <a:t>Interaction Region (IR).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762828" y="6514146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4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6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6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96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96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9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6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035" grpId="0" animBg="1"/>
      <p:bldP spid="1196038" grpId="0"/>
      <p:bldP spid="1196041" grpId="0" animBg="1"/>
      <p:bldP spid="1196042" grpId="0"/>
      <p:bldP spid="1196046" grpId="0"/>
      <p:bldP spid="1196047" grpId="0"/>
      <p:bldP spid="16" grpId="0" animBg="1"/>
      <p:bldP spid="17" grpId="0"/>
      <p:bldP spid="18" grpId="0"/>
      <p:bldP spid="19" grpId="0" animBg="1"/>
      <p:bldP spid="119603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36700" y="20638"/>
            <a:ext cx="8559800" cy="914400"/>
          </a:xfrm>
        </p:spPr>
        <p:txBody>
          <a:bodyPr/>
          <a:lstStyle/>
          <a:p>
            <a:pPr algn="l"/>
            <a:r>
              <a:rPr lang="en-GB" sz="4000" u="sng" dirty="0">
                <a:solidFill>
                  <a:srgbClr val="FF0000"/>
                </a:solidFill>
                <a:latin typeface="Garamond"/>
                <a:cs typeface="Garamond"/>
              </a:rPr>
              <a:t>HL-LHC cavity designs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24" y="1052737"/>
            <a:ext cx="3095625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75520" y="3396842"/>
            <a:ext cx="25922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RF Dipole: Waveguide or</a:t>
            </a:r>
          </a:p>
          <a:p>
            <a:r>
              <a:rPr lang="en-GB" sz="1600" dirty="0"/>
              <a:t>waveguide-coax couplers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439" y="1276609"/>
            <a:ext cx="1800200" cy="27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97539" y="4075331"/>
            <a:ext cx="2286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Double ¼-wave: Coaxial couplers with</a:t>
            </a:r>
          </a:p>
          <a:p>
            <a:r>
              <a:rPr lang="en-GB" sz="1600" dirty="0"/>
              <a:t>hook-type anten</a:t>
            </a:r>
            <a:r>
              <a:rPr lang="en-GB" dirty="0"/>
              <a:t>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1239" y="1443019"/>
            <a:ext cx="37130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u="sng" dirty="0"/>
              <a:t>2 Designs with </a:t>
            </a:r>
          </a:p>
          <a:p>
            <a:pPr algn="ctr"/>
            <a:r>
              <a:rPr lang="en-GB" sz="2000" u="sng" dirty="0"/>
              <a:t>Different Coupler concepts and</a:t>
            </a:r>
          </a:p>
          <a:p>
            <a:pPr algn="ctr"/>
            <a:r>
              <a:rPr lang="en-GB" sz="2000" u="sng" dirty="0"/>
              <a:t>Deflection planes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52509" y="5659823"/>
            <a:ext cx="539369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Present baseline: 4 cavities / IP / side </a:t>
            </a:r>
            <a:r>
              <a:rPr lang="en-US" b="1" dirty="0">
                <a:sym typeface="Wingdings" pitchFamily="2" charset="2"/>
              </a:rPr>
              <a:t> 16 total</a:t>
            </a:r>
            <a:endParaRPr lang="en-US" b="1" dirty="0"/>
          </a:p>
        </p:txBody>
      </p:sp>
      <p:sp>
        <p:nvSpPr>
          <p:cNvPr id="2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DA5D6B5-FF12-A646-979D-B0F5D6C207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7000"/>
                    </a14:imgEffect>
                    <a14:imgEffect>
                      <a14:colorTemperature colorTemp="5900"/>
                    </a14:imgEffect>
                    <a14:imgEffect>
                      <a14:brightnessContrast bright="1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618" b="5218"/>
          <a:stretch/>
        </p:blipFill>
        <p:spPr>
          <a:xfrm>
            <a:off x="1648298" y="4036923"/>
            <a:ext cx="3311145" cy="2396757"/>
          </a:xfrm>
          <a:prstGeom prst="rect">
            <a:avLst/>
          </a:prstGeom>
          <a:ln>
            <a:noFill/>
          </a:ln>
          <a:effectLst>
            <a:outerShdw blurRad="292100" dist="139700" dir="2700000" sx="95000" sy="95000" algn="tl" rotWithShape="0">
              <a:srgbClr val="333333">
                <a:alpha val="50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229FF25-7B3A-1841-AB45-E2741913B367}"/>
              </a:ext>
            </a:extLst>
          </p:cNvPr>
          <p:cNvSpPr txBox="1"/>
          <p:nvPr/>
        </p:nvSpPr>
        <p:spPr>
          <a:xfrm>
            <a:off x="4727849" y="4256718"/>
            <a:ext cx="2819069" cy="984693"/>
          </a:xfrm>
          <a:prstGeom prst="rect">
            <a:avLst/>
          </a:prstGeom>
          <a:noFill/>
          <a:ln w="15875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algn="ct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867" dirty="0">
                <a:solidFill>
                  <a:srgbClr val="5A5A5A"/>
                </a:solidFill>
              </a:rPr>
              <a:t>DQW </a:t>
            </a:r>
            <a:r>
              <a:rPr lang="en-GB" sz="2133" dirty="0">
                <a:solidFill>
                  <a:srgbClr val="5A5A5A"/>
                </a:solidFill>
              </a:rPr>
              <a:t>crab-cavity</a:t>
            </a:r>
            <a:r>
              <a:rPr lang="en-GB" sz="1867" dirty="0">
                <a:solidFill>
                  <a:srgbClr val="5A5A5A"/>
                </a:solidFill>
              </a:rPr>
              <a:t> </a:t>
            </a:r>
          </a:p>
          <a:p>
            <a:r>
              <a:rPr lang="en-GB" sz="2133" dirty="0">
                <a:solidFill>
                  <a:srgbClr val="5A5A5A"/>
                </a:solidFill>
              </a:rPr>
              <a:t>Cryomodule for </a:t>
            </a:r>
          </a:p>
          <a:p>
            <a:r>
              <a:rPr lang="en-GB" sz="2133" dirty="0">
                <a:solidFill>
                  <a:srgbClr val="5A5A5A"/>
                </a:solidFill>
              </a:rPr>
              <a:t>SPS tests</a:t>
            </a:r>
          </a:p>
        </p:txBody>
      </p:sp>
    </p:spTree>
    <p:extLst>
      <p:ext uri="{BB962C8B-B14F-4D97-AF65-F5344CB8AC3E}">
        <p14:creationId xmlns:p14="http://schemas.microsoft.com/office/powerpoint/2010/main" val="80226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75520" y="103279"/>
            <a:ext cx="87849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32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Crab</a:t>
            </a:r>
            <a:r>
              <a:rPr lang="fr-CH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fr-CH" sz="32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cavity</a:t>
            </a:r>
            <a:r>
              <a:rPr lang="fr-CH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fr-CH" sz="32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cryo</a:t>
            </a:r>
            <a:r>
              <a:rPr lang="fr-CH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-module for installation in the SPS</a:t>
            </a:r>
            <a:endParaRPr lang="en-GB" sz="32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28"/>
          <a:stretch/>
        </p:blipFill>
        <p:spPr>
          <a:xfrm>
            <a:off x="7896200" y="658183"/>
            <a:ext cx="2537384" cy="2970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18"/>
          <a:stretch/>
        </p:blipFill>
        <p:spPr>
          <a:xfrm>
            <a:off x="5231905" y="652139"/>
            <a:ext cx="2524437" cy="2935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23"/>
          <a:stretch/>
        </p:blipFill>
        <p:spPr>
          <a:xfrm>
            <a:off x="1524000" y="3673362"/>
            <a:ext cx="4775114" cy="23979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949" y="808369"/>
            <a:ext cx="3930096" cy="26227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724738"/>
            <a:ext cx="7128792" cy="5346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0838" y="3673362"/>
            <a:ext cx="4037650" cy="2397970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3C5D6AE3-F566-FE41-89A1-7A3FE476B9E9}"/>
              </a:ext>
            </a:extLst>
          </p:cNvPr>
          <p:cNvSpPr txBox="1">
            <a:spLocks/>
          </p:cNvSpPr>
          <p:nvPr/>
        </p:nvSpPr>
        <p:spPr>
          <a:xfrm>
            <a:off x="11791958" y="6537960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8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E58FFA-B1D1-984B-9F1A-71911E748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017" y="0"/>
            <a:ext cx="10492983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90CF7-BB76-754F-A6BD-C6DBF71FF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C273DF-811A-494A-9A28-C69D95AF2A72}"/>
              </a:ext>
            </a:extLst>
          </p:cNvPr>
          <p:cNvSpPr txBox="1">
            <a:spLocks/>
          </p:cNvSpPr>
          <p:nvPr/>
        </p:nvSpPr>
        <p:spPr>
          <a:xfrm>
            <a:off x="331904" y="0"/>
            <a:ext cx="11376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Organized into 19 Technical Work Packages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75B4BAA-E275-04F8-76B3-377A4A481045}"/>
              </a:ext>
            </a:extLst>
          </p:cNvPr>
          <p:cNvSpPr/>
          <p:nvPr/>
        </p:nvSpPr>
        <p:spPr>
          <a:xfrm>
            <a:off x="2895599" y="1972732"/>
            <a:ext cx="1049868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1B52AA3-74AD-0A7E-40E8-ADE35F96CB58}"/>
              </a:ext>
            </a:extLst>
          </p:cNvPr>
          <p:cNvSpPr/>
          <p:nvPr/>
        </p:nvSpPr>
        <p:spPr>
          <a:xfrm>
            <a:off x="2827865" y="2514599"/>
            <a:ext cx="1405467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55601C-7CF1-DE2A-E950-99CFC55AB6EA}"/>
              </a:ext>
            </a:extLst>
          </p:cNvPr>
          <p:cNvSpPr/>
          <p:nvPr/>
        </p:nvSpPr>
        <p:spPr>
          <a:xfrm>
            <a:off x="2565398" y="3666065"/>
            <a:ext cx="1185335" cy="5418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86D7B5C-6A75-3516-67C5-ADF6AAB9F979}"/>
              </a:ext>
            </a:extLst>
          </p:cNvPr>
          <p:cNvSpPr/>
          <p:nvPr/>
        </p:nvSpPr>
        <p:spPr>
          <a:xfrm>
            <a:off x="8136467" y="5410199"/>
            <a:ext cx="2768600" cy="567268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60E1E85-6987-22B4-EAD9-C207F6C6643D}"/>
              </a:ext>
            </a:extLst>
          </p:cNvPr>
          <p:cNvSpPr/>
          <p:nvPr/>
        </p:nvSpPr>
        <p:spPr>
          <a:xfrm>
            <a:off x="9186333" y="4783665"/>
            <a:ext cx="1831584" cy="567268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C066554-7597-0AD9-35AC-6BEC1B6FCB0C}"/>
              </a:ext>
            </a:extLst>
          </p:cNvPr>
          <p:cNvSpPr/>
          <p:nvPr/>
        </p:nvSpPr>
        <p:spPr>
          <a:xfrm>
            <a:off x="9186333" y="4207933"/>
            <a:ext cx="1982594" cy="546100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B6EDEFE-77FB-1AF0-D349-295A9A4EB65D}"/>
              </a:ext>
            </a:extLst>
          </p:cNvPr>
          <p:cNvSpPr/>
          <p:nvPr/>
        </p:nvSpPr>
        <p:spPr>
          <a:xfrm>
            <a:off x="5683" y="5164833"/>
            <a:ext cx="6256868" cy="16252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Impossible to be exhaustive in this presentation! </a:t>
            </a:r>
          </a:p>
          <a:p>
            <a:r>
              <a:rPr lang="en-US" dirty="0">
                <a:solidFill>
                  <a:schemeClr val="tx1"/>
                </a:solidFill>
              </a:rPr>
              <a:t>More information under:</a:t>
            </a:r>
          </a:p>
          <a:p>
            <a:r>
              <a:rPr lang="en-US" dirty="0">
                <a:solidFill>
                  <a:schemeClr val="tx1"/>
                </a:solidFill>
              </a:rPr>
              <a:t>HL-LHC News: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https://hilumilhc.web.cern.ch/news</a:t>
            </a:r>
          </a:p>
          <a:p>
            <a:r>
              <a:rPr lang="en-US" dirty="0">
                <a:solidFill>
                  <a:schemeClr val="tx1"/>
                </a:solidFill>
              </a:rPr>
              <a:t>HL-LHC Newsletter: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https://hlcb-newsletter.web.cern.ch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2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"/>
                            </p:stCondLst>
                            <p:childTnLst>
                              <p:par>
                                <p:cTn id="2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1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28923FA-AB49-D746-8A43-D29A7E28F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287010"/>
            <a:ext cx="12192000" cy="68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/>
          <p:nvPr/>
        </p:nvCxnSpPr>
        <p:spPr>
          <a:xfrm>
            <a:off x="6810614" y="913123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A4260F-2E52-9A49-8085-BDB8E94055F2}"/>
              </a:ext>
            </a:extLst>
          </p:cNvPr>
          <p:cNvSpPr txBox="1"/>
          <p:nvPr/>
        </p:nvSpPr>
        <p:spPr>
          <a:xfrm flipH="1">
            <a:off x="5980670" y="4615277"/>
            <a:ext cx="268829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Run3  operation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297DD-3F8D-EC40-958F-5D0D26D79097}"/>
              </a:ext>
            </a:extLst>
          </p:cNvPr>
          <p:cNvSpPr txBox="1"/>
          <p:nvPr/>
        </p:nvSpPr>
        <p:spPr>
          <a:xfrm>
            <a:off x="3215680" y="1009134"/>
            <a:ext cx="1439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Approval of </a:t>
            </a:r>
          </a:p>
          <a:p>
            <a:r>
              <a:rPr lang="en-US" sz="1400" dirty="0"/>
              <a:t>HL-LHC Project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7762C-DF95-8B45-8F7B-44D0AF5B9EFA}"/>
              </a:ext>
            </a:extLst>
          </p:cNvPr>
          <p:cNvCxnSpPr/>
          <p:nvPr/>
        </p:nvCxnSpPr>
        <p:spPr>
          <a:xfrm>
            <a:off x="3143672" y="91312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5083B5-70E5-7E44-8353-87021E97C7BF}"/>
              </a:ext>
            </a:extLst>
          </p:cNvPr>
          <p:cNvCxnSpPr/>
          <p:nvPr/>
        </p:nvCxnSpPr>
        <p:spPr>
          <a:xfrm>
            <a:off x="623392" y="919456"/>
            <a:ext cx="0" cy="480053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F64E8C-560F-6840-BCF9-F089A648EB5D}"/>
              </a:ext>
            </a:extLst>
          </p:cNvPr>
          <p:cNvSpPr txBox="1"/>
          <p:nvPr/>
        </p:nvSpPr>
        <p:spPr>
          <a:xfrm>
            <a:off x="599392" y="1035556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EU funded </a:t>
            </a:r>
            <a:r>
              <a:rPr lang="en-US" sz="1400" dirty="0" err="1"/>
              <a:t>HiLumi</a:t>
            </a:r>
            <a:endParaRPr lang="en-US" sz="1400" dirty="0"/>
          </a:p>
          <a:p>
            <a:r>
              <a:rPr lang="en-US" sz="1400" dirty="0"/>
              <a:t>Design Study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31B3E-1D74-0669-E0D2-C95615855BDC}"/>
              </a:ext>
            </a:extLst>
          </p:cNvPr>
          <p:cNvSpPr/>
          <p:nvPr/>
        </p:nvSpPr>
        <p:spPr>
          <a:xfrm>
            <a:off x="6521496" y="5320108"/>
            <a:ext cx="3387038" cy="122692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Series production is well underway - or ready to be launched - for all components!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8A5286-010B-1769-01C5-3699D371A185}"/>
              </a:ext>
            </a:extLst>
          </p:cNvPr>
          <p:cNvCxnSpPr/>
          <p:nvPr/>
        </p:nvCxnSpPr>
        <p:spPr>
          <a:xfrm>
            <a:off x="9890836" y="102873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FED925B-BCB7-B8B9-61F2-DD1708A06D90}"/>
              </a:ext>
            </a:extLst>
          </p:cNvPr>
          <p:cNvSpPr/>
          <p:nvPr/>
        </p:nvSpPr>
        <p:spPr>
          <a:xfrm>
            <a:off x="3141011" y="5320108"/>
            <a:ext cx="3387037" cy="122692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Over Half Way!</a:t>
            </a:r>
          </a:p>
          <a:p>
            <a:pPr algn="ctr"/>
            <a:r>
              <a:rPr lang="en-US" dirty="0"/>
              <a:t> 7 years since project approval</a:t>
            </a:r>
          </a:p>
          <a:p>
            <a:pPr algn="ctr"/>
            <a:r>
              <a:rPr lang="en-US" dirty="0"/>
              <a:t>Less than 6 years until start Run4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55E500-5337-36D8-0F0C-9284763BA859}"/>
              </a:ext>
            </a:extLst>
          </p:cNvPr>
          <p:cNvSpPr txBox="1"/>
          <p:nvPr/>
        </p:nvSpPr>
        <p:spPr>
          <a:xfrm>
            <a:off x="9950686" y="1143277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CAFDC-7348-9D64-DA21-8B969B49F8B8}"/>
              </a:ext>
            </a:extLst>
          </p:cNvPr>
          <p:cNvSpPr txBox="1"/>
          <p:nvPr/>
        </p:nvSpPr>
        <p:spPr>
          <a:xfrm>
            <a:off x="6802568" y="1124502"/>
            <a:ext cx="116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 are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8F8FD1-ECC2-C2AA-F928-F1D88A567582}"/>
              </a:ext>
            </a:extLst>
          </p:cNvPr>
          <p:cNvSpPr/>
          <p:nvPr/>
        </p:nvSpPr>
        <p:spPr>
          <a:xfrm>
            <a:off x="9905871" y="5309424"/>
            <a:ext cx="2261449" cy="122692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Ca. 1.1BCHF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Ca. 75% committed</a:t>
            </a:r>
          </a:p>
        </p:txBody>
      </p:sp>
    </p:spTree>
    <p:extLst>
      <p:ext uri="{BB962C8B-B14F-4D97-AF65-F5344CB8AC3E}">
        <p14:creationId xmlns:p14="http://schemas.microsoft.com/office/powerpoint/2010/main" val="336926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7" grpId="0"/>
      <p:bldP spid="11" grpId="0" animBg="1"/>
      <p:bldP spid="16" grpId="0" animBg="1"/>
      <p:bldP spid="19" grpId="0"/>
      <p:bldP spid="20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FA9101B-6035-314C-84C1-8FE4DA9CF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845" y="3195411"/>
            <a:ext cx="7979579" cy="225423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648C15-70A8-9241-8498-F2EB06D692DC}"/>
              </a:ext>
            </a:extLst>
          </p:cNvPr>
          <p:cNvSpPr/>
          <p:nvPr/>
        </p:nvSpPr>
        <p:spPr>
          <a:xfrm>
            <a:off x="2744245" y="5032893"/>
            <a:ext cx="4346032" cy="2713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679" y="1593841"/>
            <a:ext cx="5508612" cy="38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Callout 6"/>
          <p:cNvSpPr/>
          <p:nvPr/>
        </p:nvSpPr>
        <p:spPr>
          <a:xfrm>
            <a:off x="2811027" y="1911822"/>
            <a:ext cx="1232736" cy="685800"/>
          </a:xfrm>
          <a:prstGeom prst="rightArrowCallout">
            <a:avLst>
              <a:gd name="adj1" fmla="val 25000"/>
              <a:gd name="adj2" fmla="val 30000"/>
              <a:gd name="adj3" fmla="val 25000"/>
              <a:gd name="adj4" fmla="val 64977"/>
            </a:avLst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350" b="1" dirty="0"/>
              <a:t>Q2</a:t>
            </a:r>
          </a:p>
          <a:p>
            <a:r>
              <a:rPr lang="fr-CH" sz="1350" b="1" dirty="0"/>
              <a:t>27 </a:t>
            </a:r>
            <a:r>
              <a:rPr lang="fr-CH" sz="1350" b="1" dirty="0" err="1"/>
              <a:t>MGy</a:t>
            </a:r>
            <a:endParaRPr lang="en-GB" sz="1350" b="1" dirty="0"/>
          </a:p>
        </p:txBody>
      </p:sp>
      <p:sp>
        <p:nvSpPr>
          <p:cNvPr id="8" name="Left Arrow Callout 7"/>
          <p:cNvSpPr/>
          <p:nvPr/>
        </p:nvSpPr>
        <p:spPr>
          <a:xfrm>
            <a:off x="6788605" y="2836212"/>
            <a:ext cx="1214756" cy="685800"/>
          </a:xfrm>
          <a:prstGeom prst="leftArrowCallout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b="1" dirty="0"/>
              <a:t>MCBX3 20 </a:t>
            </a:r>
            <a:r>
              <a:rPr lang="fr-CH" sz="1350" b="1" dirty="0" err="1"/>
              <a:t>MGy</a:t>
            </a:r>
            <a:endParaRPr lang="en-GB" sz="1350" b="1" dirty="0"/>
          </a:p>
        </p:txBody>
      </p:sp>
      <p:sp>
        <p:nvSpPr>
          <p:cNvPr id="9" name="Round Diagonal Corner Rectangle 8"/>
          <p:cNvSpPr/>
          <p:nvPr/>
        </p:nvSpPr>
        <p:spPr>
          <a:xfrm>
            <a:off x="6896617" y="1682110"/>
            <a:ext cx="1206999" cy="685800"/>
          </a:xfrm>
          <a:prstGeom prst="round2DiagRect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b="1" dirty="0"/>
              <a:t>Cold bore insulation</a:t>
            </a:r>
          </a:p>
          <a:p>
            <a:pPr algn="ctr"/>
            <a:r>
              <a:rPr lang="en-GB" sz="1350" b="1" dirty="0"/>
              <a:t>≈ 35 </a:t>
            </a:r>
            <a:r>
              <a:rPr lang="en-GB" sz="1350" b="1" dirty="0" err="1"/>
              <a:t>MGy</a:t>
            </a:r>
            <a:endParaRPr lang="en-GB" sz="1350" b="1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42AAA0B9-7A96-5345-AB8E-03CD8D8326C7}"/>
              </a:ext>
            </a:extLst>
          </p:cNvPr>
          <p:cNvSpPr txBox="1">
            <a:spLocks/>
          </p:cNvSpPr>
          <p:nvPr/>
        </p:nvSpPr>
        <p:spPr>
          <a:xfrm>
            <a:off x="11746624" y="6533887"/>
            <a:ext cx="266700" cy="240030"/>
          </a:xfrm>
          <a:prstGeom prst="rect">
            <a:avLst/>
          </a:prstGeom>
        </p:spPr>
        <p:txBody>
          <a:bodyPr vert="horz" lIns="68580" tIns="0" rIns="6858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defRPr/>
            </a:pPr>
            <a:fld id="{C78A2D03-466B-4AD7-AC70-B2955EB43184}" type="slidenum">
              <a:rPr lang="en-US">
                <a:solidFill>
                  <a:prstClr val="black"/>
                </a:solidFill>
                <a:latin typeface="Arial"/>
              </a:rPr>
              <a:pPr defTabSz="342900">
                <a:defRPr/>
              </a:pPr>
              <a:t>6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F4C417B5-AEE4-C6FE-0444-368B8D30C9E0}"/>
              </a:ext>
            </a:extLst>
          </p:cNvPr>
          <p:cNvSpPr>
            <a:spLocks/>
          </p:cNvSpPr>
          <p:nvPr/>
        </p:nvSpPr>
        <p:spPr bwMode="auto">
          <a:xfrm>
            <a:off x="632101" y="108543"/>
            <a:ext cx="1155989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4000" b="1" u="sng" dirty="0">
                <a:solidFill>
                  <a:srgbClr val="FF0000"/>
                </a:solidFill>
                <a:latin typeface="Garamond" panose="02020404030301010803" pitchFamily="18" charset="0"/>
                <a:ea typeface="ＭＳ Ｐゴシック" pitchFamily="20" charset="-128"/>
              </a:rPr>
              <a:t>HL-LHC Technical Challenge 1: Triplet Magnets</a:t>
            </a:r>
          </a:p>
        </p:txBody>
      </p:sp>
      <p:grpSp>
        <p:nvGrpSpPr>
          <p:cNvPr id="5" name="Group 90">
            <a:extLst>
              <a:ext uri="{FF2B5EF4-FFF2-40B4-BE49-F238E27FC236}">
                <a16:creationId xmlns:a16="http://schemas.microsoft.com/office/drawing/2014/main" id="{E167B538-B7CF-DA87-8780-17E96E80D888}"/>
              </a:ext>
            </a:extLst>
          </p:cNvPr>
          <p:cNvGrpSpPr>
            <a:grpSpLocks/>
          </p:cNvGrpSpPr>
          <p:nvPr/>
        </p:nvGrpSpPr>
        <p:grpSpPr bwMode="auto">
          <a:xfrm>
            <a:off x="1" y="2685581"/>
            <a:ext cx="1945392" cy="1757794"/>
            <a:chOff x="3408" y="2112"/>
            <a:chExt cx="1632" cy="1344"/>
          </a:xfrm>
          <a:noFill/>
        </p:grpSpPr>
        <p:sp>
          <p:nvSpPr>
            <p:cNvPr id="15" name="Line 92">
              <a:extLst>
                <a:ext uri="{FF2B5EF4-FFF2-40B4-BE49-F238E27FC236}">
                  <a16:creationId xmlns:a16="http://schemas.microsoft.com/office/drawing/2014/main" id="{04D55C08-A837-3C2F-AB71-EABEF13683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56" y="3168"/>
              <a:ext cx="240" cy="2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7" name="Picture 94" descr="0511013_01">
              <a:extLst>
                <a:ext uri="{FF2B5EF4-FFF2-40B4-BE49-F238E27FC236}">
                  <a16:creationId xmlns:a16="http://schemas.microsoft.com/office/drawing/2014/main" id="{AC70E50B-EA24-5737-80CD-6ACBDCFC7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8" y="2112"/>
              <a:ext cx="1632" cy="10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sp>
        <p:nvSpPr>
          <p:cNvPr id="6" name="Text Box 96">
            <a:extLst>
              <a:ext uri="{FF2B5EF4-FFF2-40B4-BE49-F238E27FC236}">
                <a16:creationId xmlns:a16="http://schemas.microsoft.com/office/drawing/2014/main" id="{104D2FDF-60EA-8640-E891-D741D8745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784" y="3752813"/>
            <a:ext cx="615087" cy="27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de-CH" sz="16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</a:rPr>
              <a:t>ATLAS</a:t>
            </a:r>
          </a:p>
        </p:txBody>
      </p:sp>
      <p:grpSp>
        <p:nvGrpSpPr>
          <p:cNvPr id="18" name="Group 69">
            <a:extLst>
              <a:ext uri="{FF2B5EF4-FFF2-40B4-BE49-F238E27FC236}">
                <a16:creationId xmlns:a16="http://schemas.microsoft.com/office/drawing/2014/main" id="{6F7D5782-7E40-1053-B2E2-8ACA026DB5AB}"/>
              </a:ext>
            </a:extLst>
          </p:cNvPr>
          <p:cNvGrpSpPr>
            <a:grpSpLocks/>
          </p:cNvGrpSpPr>
          <p:nvPr/>
        </p:nvGrpSpPr>
        <p:grpSpPr bwMode="auto">
          <a:xfrm>
            <a:off x="-66887" y="4230433"/>
            <a:ext cx="2009718" cy="1918576"/>
            <a:chOff x="288" y="1072"/>
            <a:chExt cx="1680" cy="1512"/>
          </a:xfrm>
        </p:grpSpPr>
        <p:sp>
          <p:nvSpPr>
            <p:cNvPr id="19" name="Line 70">
              <a:extLst>
                <a:ext uri="{FF2B5EF4-FFF2-40B4-BE49-F238E27FC236}">
                  <a16:creationId xmlns:a16="http://schemas.microsoft.com/office/drawing/2014/main" id="{66A969DF-49C7-6F31-2D46-66021F0F2E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Line 71">
              <a:extLst>
                <a:ext uri="{FF2B5EF4-FFF2-40B4-BE49-F238E27FC236}">
                  <a16:creationId xmlns:a16="http://schemas.microsoft.com/office/drawing/2014/main" id="{A3EC1A58-C747-9703-ADF6-3EB14D9420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22" name="Picture 73" descr="bul-pho-2007-079">
              <a:extLst>
                <a:ext uri="{FF2B5EF4-FFF2-40B4-BE49-F238E27FC236}">
                  <a16:creationId xmlns:a16="http://schemas.microsoft.com/office/drawing/2014/main" id="{B5D28E80-D130-39EC-5BB2-2CDE9B5F60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3" name="Text Box 74">
              <a:extLst>
                <a:ext uri="{FF2B5EF4-FFF2-40B4-BE49-F238E27FC236}">
                  <a16:creationId xmlns:a16="http://schemas.microsoft.com/office/drawing/2014/main" id="{FF9431A0-C279-5031-440F-554908D3A2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41CEF63-C683-328E-0E54-672BA6CE07E4}"/>
              </a:ext>
            </a:extLst>
          </p:cNvPr>
          <p:cNvSpPr txBox="1"/>
          <p:nvPr/>
        </p:nvSpPr>
        <p:spPr>
          <a:xfrm>
            <a:off x="8242851" y="769648"/>
            <a:ext cx="4072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Epoxy and most insulation materials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will become brittle at these radiation levels and loose their mechanical integrity!!!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essential for the coil production of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superconducting magnets! –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264B1B-A34D-36C2-92F0-7836001D181C}"/>
              </a:ext>
            </a:extLst>
          </p:cNvPr>
          <p:cNvSpPr/>
          <p:nvPr/>
        </p:nvSpPr>
        <p:spPr>
          <a:xfrm>
            <a:off x="2197201" y="1093452"/>
            <a:ext cx="8356913" cy="4671096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dirty="0"/>
              <a:t>Operation beyond 2025: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Requires replacement of LHC Triplet magnets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002060"/>
                </a:solidFill>
              </a:rPr>
              <a:t>10 x the luminosity </a:t>
            </a: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 </a:t>
            </a:r>
            <a:r>
              <a:rPr lang="en-US" sz="2400" dirty="0"/>
              <a:t>Requires new, </a:t>
            </a:r>
            <a:r>
              <a:rPr lang="en-US" sz="2400" dirty="0">
                <a:solidFill>
                  <a:srgbClr val="002060"/>
                </a:solidFill>
              </a:rPr>
              <a:t>more radiation resistant triplet magnets</a:t>
            </a:r>
            <a:endParaRPr lang="en-US" sz="24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7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8" grpId="0" animBg="1"/>
      <p:bldP spid="9" grpId="0" animBg="1"/>
      <p:bldP spid="24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907988" y="1560081"/>
            <a:ext cx="5823222" cy="25988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68558" tIns="34279" rIns="68558" bIns="34279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Need to replace existing triplet magnets with </a:t>
            </a:r>
            <a:r>
              <a:rPr lang="en-US" dirty="0">
                <a:solidFill>
                  <a:srgbClr val="000090"/>
                </a:solidFill>
                <a:latin typeface="Arial" charset="0"/>
                <a:sym typeface="Wingdings" charset="0"/>
              </a:rPr>
              <a:t>radiation hard system such that the new magnet coils receive a similar radiation dose @ 10 times higher integrated luminosity!!!!! </a:t>
            </a:r>
            <a:r>
              <a:rPr lang="en-US" dirty="0">
                <a:solidFill>
                  <a:srgbClr val="800000"/>
                </a:solidFill>
                <a:latin typeface="Arial" charset="0"/>
                <a:sym typeface="Wingdings"/>
              </a:rPr>
              <a:t> Shielding!</a:t>
            </a:r>
            <a:endParaRPr lang="en-US" baseline="30000" dirty="0">
              <a:solidFill>
                <a:srgbClr val="800000"/>
              </a:solidFill>
              <a:latin typeface="Arial" charset="0"/>
            </a:endParaRPr>
          </a:p>
          <a:p>
            <a:pPr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</a:pPr>
            <a:endParaRPr lang="en-US" baseline="30000" dirty="0">
              <a:solidFill>
                <a:srgbClr val="000090"/>
              </a:solidFill>
              <a:latin typeface="Arial" charset="0"/>
            </a:endParaRPr>
          </a:p>
          <a:p>
            <a:pPr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</a:pPr>
            <a:endParaRPr lang="en-US" baseline="30000" dirty="0">
              <a:solidFill>
                <a:srgbClr val="000090"/>
              </a:solidFill>
              <a:latin typeface="Arial" charset="0"/>
            </a:endParaRPr>
          </a:p>
          <a:p>
            <a:pPr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</a:pPr>
            <a:endParaRPr lang="en-US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94959" y="3998499"/>
            <a:ext cx="7986298" cy="1462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68558" tIns="34279" rIns="68558" bIns="34279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  <a:buFont typeface="Wingdings" charset="0"/>
              <a:buChar char="è"/>
            </a:pPr>
            <a:r>
              <a:rPr lang="en-US" dirty="0">
                <a:solidFill>
                  <a:srgbClr val="008000"/>
                </a:solidFill>
                <a:latin typeface="Arial" charset="0"/>
                <a:sym typeface="Wingdings"/>
              </a:rPr>
              <a:t>Requires larger aperture!</a:t>
            </a:r>
          </a:p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dirty="0">
              <a:solidFill>
                <a:srgbClr val="008000"/>
              </a:solidFill>
              <a:latin typeface="Arial" charset="0"/>
              <a:sym typeface="Wingdings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100" dirty="0">
                <a:solidFill>
                  <a:srgbClr val="800000"/>
                </a:solidFill>
                <a:latin typeface="Arial" charset="0"/>
                <a:sym typeface="Wingdings"/>
              </a:rPr>
              <a:t>LHC: 70mm                     HL-LHC: 150mm diameter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572" y="256123"/>
            <a:ext cx="7134783" cy="796897"/>
          </a:xfrm>
        </p:spPr>
        <p:txBody>
          <a:bodyPr>
            <a:noAutofit/>
          </a:bodyPr>
          <a:lstStyle/>
          <a:p>
            <a:pPr algn="l"/>
            <a: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  <a:t>HL-LHC technical Challenge:</a:t>
            </a:r>
            <a:b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</a:br>
            <a: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  <a:t>Radiation Hard Triplet Magnets</a:t>
            </a:r>
            <a:endParaRPr lang="en-US" sz="3600" u="sng" baseline="300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170582" y="1688339"/>
            <a:ext cx="2428140" cy="3132143"/>
            <a:chOff x="6227112" y="695325"/>
            <a:chExt cx="2831120" cy="4026298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112" y="1254381"/>
              <a:ext cx="2831120" cy="31832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7886700" y="962025"/>
              <a:ext cx="276225" cy="108585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7820025" y="962025"/>
              <a:ext cx="342900" cy="246974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8162925" y="962025"/>
              <a:ext cx="438150" cy="1781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572375" y="695325"/>
              <a:ext cx="1292654" cy="296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Tungsten blocks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72375" y="4424894"/>
              <a:ext cx="1292654" cy="296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Capillaries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7035066" y="2521207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7191375" y="962025"/>
              <a:ext cx="971550" cy="1781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21"/>
            <p:cNvSpPr/>
            <p:nvPr/>
          </p:nvSpPr>
          <p:spPr>
            <a:xfrm flipH="1">
              <a:off x="8454401" y="2521207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3" name="Freeform 22"/>
            <p:cNvSpPr/>
            <p:nvPr/>
          </p:nvSpPr>
          <p:spPr>
            <a:xfrm rot="5400000" flipH="1">
              <a:off x="7736777" y="3238669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Freeform 23"/>
            <p:cNvSpPr/>
            <p:nvPr/>
          </p:nvSpPr>
          <p:spPr>
            <a:xfrm rot="16200000" flipH="1" flipV="1">
              <a:off x="7746302" y="1809919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7225346" y="3164681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/>
            <p:nvPr/>
          </p:nvSpPr>
          <p:spPr>
            <a:xfrm>
              <a:off x="8232115" y="3164681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Oval 26"/>
            <p:cNvSpPr/>
            <p:nvPr/>
          </p:nvSpPr>
          <p:spPr>
            <a:xfrm>
              <a:off x="7242015" y="2169318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Oval 27"/>
            <p:cNvSpPr/>
            <p:nvPr/>
          </p:nvSpPr>
          <p:spPr>
            <a:xfrm>
              <a:off x="8234496" y="2166937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9" name="Straight Arrow Connector 28"/>
            <p:cNvCxnSpPr>
              <a:stCxn id="19" idx="0"/>
            </p:cNvCxnSpPr>
            <p:nvPr/>
          </p:nvCxnSpPr>
          <p:spPr>
            <a:xfrm flipH="1" flipV="1">
              <a:off x="7391402" y="3305176"/>
              <a:ext cx="827299" cy="1119717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19" idx="0"/>
            </p:cNvCxnSpPr>
            <p:nvPr/>
          </p:nvCxnSpPr>
          <p:spPr>
            <a:xfrm flipV="1">
              <a:off x="8218702" y="3305176"/>
              <a:ext cx="152399" cy="1119717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7305676" y="2196895"/>
              <a:ext cx="913026" cy="2227999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8218702" y="2286001"/>
              <a:ext cx="152400" cy="2138893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16481" y="6559752"/>
            <a:ext cx="375519" cy="29824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174" y="2187187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7595150" y="2899720"/>
            <a:ext cx="13781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prstClr val="black"/>
                </a:solidFill>
                <a:latin typeface="Calibri"/>
              </a:rPr>
              <a:t>US-LARP MQXF magnet design</a:t>
            </a:r>
          </a:p>
          <a:p>
            <a:pPr>
              <a:defRPr/>
            </a:pPr>
            <a:r>
              <a:rPr lang="en-US" sz="1350" b="1" dirty="0">
                <a:solidFill>
                  <a:prstClr val="black"/>
                </a:solidFill>
                <a:latin typeface="Calibri"/>
              </a:rPr>
              <a:t>Based on Nb</a:t>
            </a:r>
            <a:r>
              <a:rPr lang="en-US" sz="1350" b="1" baseline="-25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350" b="1" dirty="0">
                <a:solidFill>
                  <a:prstClr val="black"/>
                </a:solidFill>
                <a:latin typeface="Calibri"/>
              </a:rPr>
              <a:t>Sn</a:t>
            </a:r>
          </a:p>
          <a:p>
            <a:pPr>
              <a:defRPr/>
            </a:pPr>
            <a:r>
              <a:rPr lang="en-US" sz="1350" b="1" dirty="0">
                <a:solidFill>
                  <a:prstClr val="black"/>
                </a:solidFill>
                <a:latin typeface="Calibri"/>
              </a:rPr>
              <a:t>technology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A82FEB-EF26-C640-92F7-34E16159A34A}"/>
              </a:ext>
            </a:extLst>
          </p:cNvPr>
          <p:cNvSpPr txBox="1"/>
          <p:nvPr/>
        </p:nvSpPr>
        <p:spPr>
          <a:xfrm>
            <a:off x="8885232" y="5390982"/>
            <a:ext cx="33293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Incompatible with Nb-</a:t>
            </a:r>
            <a:r>
              <a:rPr lang="en-US" sz="2100" dirty="0" err="1">
                <a:solidFill>
                  <a:srgbClr val="FF0000"/>
                </a:solidFill>
                <a:sym typeface="Wingdings" pitchFamily="2" charset="2"/>
              </a:rPr>
              <a:t>Ti</a:t>
            </a:r>
            <a:endParaRPr lang="en-US" sz="2100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4B88B400-2830-DC47-81B9-FAED9ECE79EC}"/>
              </a:ext>
            </a:extLst>
          </p:cNvPr>
          <p:cNvSpPr txBox="1">
            <a:spLocks/>
          </p:cNvSpPr>
          <p:nvPr/>
        </p:nvSpPr>
        <p:spPr bwMode="auto">
          <a:xfrm>
            <a:off x="557382" y="4437449"/>
            <a:ext cx="6858000" cy="4973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68558" tIns="34279" rIns="68558" bIns="34279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500" dirty="0">
                <a:solidFill>
                  <a:srgbClr val="5BC1E6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en-US" dirty="0">
                <a:solidFill>
                  <a:srgbClr val="008000"/>
                </a:solidFill>
                <a:latin typeface="Arial" charset="0"/>
                <a:sym typeface="Wingdings" pitchFamily="2" charset="2"/>
              </a:rPr>
              <a:t>  </a:t>
            </a:r>
            <a:r>
              <a:rPr lang="en-US" dirty="0">
                <a:solidFill>
                  <a:srgbClr val="008000"/>
                </a:solidFill>
                <a:latin typeface="Arial" charset="0"/>
                <a:sym typeface="Wingdings"/>
              </a:rPr>
              <a:t>New, brittle superconductor!</a:t>
            </a:r>
            <a:endParaRPr lang="en-US" baseline="30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2A3B1139-8F30-1446-9AC9-E88E17DDF008}"/>
              </a:ext>
            </a:extLst>
          </p:cNvPr>
          <p:cNvSpPr txBox="1">
            <a:spLocks/>
          </p:cNvSpPr>
          <p:nvPr/>
        </p:nvSpPr>
        <p:spPr bwMode="auto">
          <a:xfrm>
            <a:off x="571573" y="4447637"/>
            <a:ext cx="6858000" cy="4973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68558" tIns="34279" rIns="68558" bIns="34279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500" dirty="0">
                <a:solidFill>
                  <a:srgbClr val="5BC1E6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en-US" dirty="0">
                <a:solidFill>
                  <a:srgbClr val="008000"/>
                </a:solidFill>
                <a:latin typeface="Arial" charset="0"/>
                <a:sym typeface="Wingdings" pitchFamily="2" charset="2"/>
              </a:rPr>
              <a:t>  </a:t>
            </a:r>
            <a:r>
              <a:rPr lang="en-US" dirty="0">
                <a:solidFill>
                  <a:srgbClr val="008000"/>
                </a:solidFill>
                <a:latin typeface="Arial" charset="0"/>
                <a:sym typeface="Wingdings"/>
              </a:rPr>
              <a:t>New magnet technology!</a:t>
            </a:r>
            <a:endParaRPr lang="en-US" baseline="30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6" name="Curved Left Arrow 5">
            <a:extLst>
              <a:ext uri="{FF2B5EF4-FFF2-40B4-BE49-F238E27FC236}">
                <a16:creationId xmlns:a16="http://schemas.microsoft.com/office/drawing/2014/main" id="{4314A3DC-004D-A3E5-4934-BB51E6EA6234}"/>
              </a:ext>
            </a:extLst>
          </p:cNvPr>
          <p:cNvSpPr/>
          <p:nvPr/>
        </p:nvSpPr>
        <p:spPr>
          <a:xfrm>
            <a:off x="8626319" y="5163454"/>
            <a:ext cx="350887" cy="554176"/>
          </a:xfrm>
          <a:prstGeom prst="curvedLeftArrow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999557-1D99-7479-0747-A8F5B5A8AD9C}"/>
              </a:ext>
            </a:extLst>
          </p:cNvPr>
          <p:cNvSpPr txBox="1"/>
          <p:nvPr/>
        </p:nvSpPr>
        <p:spPr>
          <a:xfrm>
            <a:off x="1268247" y="5410191"/>
            <a:ext cx="6941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800000"/>
                </a:solidFill>
                <a:latin typeface="Arial" charset="0"/>
                <a:sym typeface="Wingdings"/>
              </a:rPr>
              <a:t>8T peak field at coils</a:t>
            </a:r>
            <a:endParaRPr lang="en-US" sz="2100" baseline="30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CD9A3FA-D47D-F60F-6146-0E6750BB4954}"/>
              </a:ext>
            </a:extLst>
          </p:cNvPr>
          <p:cNvSpPr/>
          <p:nvPr/>
        </p:nvSpPr>
        <p:spPr>
          <a:xfrm>
            <a:off x="3838748" y="5291581"/>
            <a:ext cx="2962875" cy="656705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4AA41E-E145-231F-AC8B-83ACDBAEFD09}"/>
              </a:ext>
            </a:extLst>
          </p:cNvPr>
          <p:cNvSpPr txBox="1"/>
          <p:nvPr/>
        </p:nvSpPr>
        <p:spPr>
          <a:xfrm>
            <a:off x="8590908" y="5875441"/>
            <a:ext cx="26757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US" sz="2100" dirty="0">
                <a:solidFill>
                  <a:srgbClr val="FF0000"/>
                </a:solidFill>
                <a:latin typeface="Arial" charset="0"/>
                <a:sym typeface="Wingdings"/>
              </a:rPr>
              <a:t>Nb</a:t>
            </a:r>
            <a:r>
              <a:rPr lang="en-US" sz="2100" baseline="-25000" dirty="0">
                <a:solidFill>
                  <a:srgbClr val="FF0000"/>
                </a:solidFill>
                <a:latin typeface="Arial" charset="0"/>
                <a:sym typeface="Wingdings"/>
              </a:rPr>
              <a:t>3</a:t>
            </a:r>
            <a:r>
              <a:rPr lang="en-US" sz="2100" dirty="0">
                <a:solidFill>
                  <a:srgbClr val="FF0000"/>
                </a:solidFill>
                <a:latin typeface="Arial" charset="0"/>
                <a:sym typeface="Wingdings"/>
              </a:rPr>
              <a:t>Sn technology</a:t>
            </a:r>
            <a:endParaRPr lang="en-US" sz="21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EED10-9645-E413-8886-91698D897CFA}"/>
              </a:ext>
            </a:extLst>
          </p:cNvPr>
          <p:cNvSpPr txBox="1"/>
          <p:nvPr/>
        </p:nvSpPr>
        <p:spPr>
          <a:xfrm>
            <a:off x="7096472" y="4967911"/>
            <a:ext cx="151669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/>
              </a:rPr>
              <a:t>@ 140 T/m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F75174-309D-90D0-24E4-709E9D3C5EEA}"/>
              </a:ext>
            </a:extLst>
          </p:cNvPr>
          <p:cNvSpPr txBox="1"/>
          <p:nvPr/>
        </p:nvSpPr>
        <p:spPr>
          <a:xfrm>
            <a:off x="3862862" y="5444271"/>
            <a:ext cx="27109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/>
              </a:rPr>
              <a:t> 12T field at coils!!!</a:t>
            </a:r>
            <a:endParaRPr lang="en-US" dirty="0"/>
          </a:p>
        </p:txBody>
      </p:sp>
      <p:sp>
        <p:nvSpPr>
          <p:cNvPr id="12" name="Curved Left Arrow 11">
            <a:extLst>
              <a:ext uri="{FF2B5EF4-FFF2-40B4-BE49-F238E27FC236}">
                <a16:creationId xmlns:a16="http://schemas.microsoft.com/office/drawing/2014/main" id="{329DFA88-CB6F-BD26-9E7E-F309AE25A81F}"/>
              </a:ext>
            </a:extLst>
          </p:cNvPr>
          <p:cNvSpPr/>
          <p:nvPr/>
        </p:nvSpPr>
        <p:spPr>
          <a:xfrm flipH="1">
            <a:off x="263013" y="5177168"/>
            <a:ext cx="294369" cy="554176"/>
          </a:xfrm>
          <a:prstGeom prst="curvedLeftArrow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464EC5FB-CEA6-5931-C663-F4368FBF0967}"/>
              </a:ext>
            </a:extLst>
          </p:cNvPr>
          <p:cNvSpPr txBox="1">
            <a:spLocks/>
          </p:cNvSpPr>
          <p:nvPr/>
        </p:nvSpPr>
        <p:spPr bwMode="auto">
          <a:xfrm>
            <a:off x="2143173" y="4981163"/>
            <a:ext cx="1463062" cy="4109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68558" tIns="34279" rIns="68558" bIns="34279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spcAft>
                <a:spcPts val="900"/>
              </a:spcAft>
              <a:buClr>
                <a:schemeClr val="accent1"/>
              </a:buClr>
              <a:buSzPct val="65000"/>
            </a:pPr>
            <a:r>
              <a:rPr lang="en-US" sz="2100" dirty="0">
                <a:solidFill>
                  <a:srgbClr val="800000"/>
                </a:solidFill>
                <a:latin typeface="Arial" charset="0"/>
                <a:sym typeface="Wingdings"/>
              </a:rPr>
              <a:t>@ 210 T/m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D440885-E291-FE40-BA1C-04A85AFECAD9}"/>
              </a:ext>
            </a:extLst>
          </p:cNvPr>
          <p:cNvSpPr/>
          <p:nvPr/>
        </p:nvSpPr>
        <p:spPr>
          <a:xfrm>
            <a:off x="938192" y="4404291"/>
            <a:ext cx="3491090" cy="574334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58A7E8-263D-194A-15A5-8C3D87863C02}"/>
              </a:ext>
            </a:extLst>
          </p:cNvPr>
          <p:cNvSpPr txBox="1"/>
          <p:nvPr/>
        </p:nvSpPr>
        <p:spPr>
          <a:xfrm>
            <a:off x="9226046" y="434461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G. </a:t>
            </a:r>
            <a:r>
              <a:rPr lang="en-GB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Apollinari</a:t>
            </a:r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- MOPL040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C7F5A1-B9EC-8304-9D3D-4782FABBD2E7}"/>
              </a:ext>
            </a:extLst>
          </p:cNvPr>
          <p:cNvSpPr txBox="1"/>
          <p:nvPr/>
        </p:nvSpPr>
        <p:spPr>
          <a:xfrm>
            <a:off x="9260355" y="927652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A. Milanese - WEPM060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4BFA83A-F335-35CC-A594-B1B4ECCA6244}"/>
              </a:ext>
            </a:extLst>
          </p:cNvPr>
          <p:cNvSpPr txBox="1"/>
          <p:nvPr/>
        </p:nvSpPr>
        <p:spPr>
          <a:xfrm>
            <a:off x="1236793" y="5862449"/>
            <a:ext cx="345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77777"/>
                </a:solidFill>
                <a:latin typeface="Roboto" panose="02000000000000000000" pitchFamily="2" charset="0"/>
              </a:rPr>
              <a:t>[at the limit of Nb-</a:t>
            </a:r>
            <a:r>
              <a:rPr lang="en-GB" dirty="0" err="1">
                <a:solidFill>
                  <a:srgbClr val="777777"/>
                </a:solidFill>
                <a:latin typeface="Roboto" panose="02000000000000000000" pitchFamily="2" charset="0"/>
              </a:rPr>
              <a:t>Ti</a:t>
            </a:r>
            <a:r>
              <a:rPr lang="en-GB" dirty="0">
                <a:solidFill>
                  <a:srgbClr val="777777"/>
                </a:solidFill>
                <a:latin typeface="Roboto" panose="02000000000000000000" pitchFamily="2" charset="0"/>
              </a:rPr>
              <a:t> technology]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5044C5-3D46-702B-5F88-EA0939B17476}"/>
              </a:ext>
            </a:extLst>
          </p:cNvPr>
          <p:cNvSpPr txBox="1"/>
          <p:nvPr/>
        </p:nvSpPr>
        <p:spPr>
          <a:xfrm>
            <a:off x="9044145" y="5006178"/>
            <a:ext cx="24721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Longer magnets</a:t>
            </a:r>
            <a:endParaRPr lang="en-US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9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1" grpId="0" animBg="1"/>
      <p:bldP spid="36" grpId="0"/>
      <p:bldP spid="4" grpId="0"/>
      <p:bldP spid="37" grpId="0" animBg="1"/>
      <p:bldP spid="34" grpId="0" animBg="1"/>
      <p:bldP spid="6" grpId="0" animBg="1"/>
      <p:bldP spid="7" grpId="0"/>
      <p:bldP spid="5" grpId="0" animBg="1"/>
      <p:bldP spid="8" grpId="0"/>
      <p:bldP spid="9" grpId="0"/>
      <p:bldP spid="10" grpId="0"/>
      <p:bldP spid="12" grpId="0" animBg="1"/>
      <p:bldP spid="39" grpId="0" animBg="1"/>
      <p:bldP spid="3" grpId="0" animBg="1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A99083-16AF-B949-8397-329FE0B73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EA3339-373C-BE44-960D-802FE66E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732" y="-5527"/>
            <a:ext cx="8879904" cy="914400"/>
          </a:xfrm>
        </p:spPr>
        <p:txBody>
          <a:bodyPr>
            <a:noAutofit/>
          </a:bodyPr>
          <a:lstStyle/>
          <a:p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New </a:t>
            </a:r>
            <a:r>
              <a:rPr lang="fr-CH" sz="4000" u="sng" dirty="0">
                <a:solidFill>
                  <a:srgbClr val="FF0000"/>
                </a:solidFill>
                <a:latin typeface="Garamond"/>
                <a:cs typeface="Garamond"/>
              </a:rPr>
              <a:t>HL-LHC</a:t>
            </a:r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 Triplet Lay-out:</a:t>
            </a:r>
            <a:endParaRPr lang="en-GB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9" name="Curved Left Arrow 8">
            <a:extLst>
              <a:ext uri="{FF2B5EF4-FFF2-40B4-BE49-F238E27FC236}">
                <a16:creationId xmlns:a16="http://schemas.microsoft.com/office/drawing/2014/main" id="{E7291111-A1C4-AF48-91CD-47C782C9D604}"/>
              </a:ext>
            </a:extLst>
          </p:cNvPr>
          <p:cNvSpPr/>
          <p:nvPr/>
        </p:nvSpPr>
        <p:spPr>
          <a:xfrm>
            <a:off x="11287291" y="2291937"/>
            <a:ext cx="798689" cy="2897579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1CE38-528C-1942-B711-6ACA717C6B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534" y="961905"/>
            <a:ext cx="9821193" cy="2553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581E7D-1A3D-254D-810A-6D27DB5480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534" y="3693229"/>
            <a:ext cx="9821193" cy="25324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90">
            <a:extLst>
              <a:ext uri="{FF2B5EF4-FFF2-40B4-BE49-F238E27FC236}">
                <a16:creationId xmlns:a16="http://schemas.microsoft.com/office/drawing/2014/main" id="{A13132B5-FD9D-5BB5-9A5F-11721B7662B4}"/>
              </a:ext>
            </a:extLst>
          </p:cNvPr>
          <p:cNvGrpSpPr>
            <a:grpSpLocks/>
          </p:cNvGrpSpPr>
          <p:nvPr/>
        </p:nvGrpSpPr>
        <p:grpSpPr bwMode="auto">
          <a:xfrm>
            <a:off x="0" y="2133599"/>
            <a:ext cx="1603513" cy="1757355"/>
            <a:chOff x="3408" y="2112"/>
            <a:chExt cx="1632" cy="1344"/>
          </a:xfrm>
          <a:noFill/>
        </p:grpSpPr>
        <p:sp>
          <p:nvSpPr>
            <p:cNvPr id="12" name="Line 92">
              <a:extLst>
                <a:ext uri="{FF2B5EF4-FFF2-40B4-BE49-F238E27FC236}">
                  <a16:creationId xmlns:a16="http://schemas.microsoft.com/office/drawing/2014/main" id="{410D9781-5AB5-10BE-67C0-0EB95F0D51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56" y="3168"/>
              <a:ext cx="240" cy="2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3" name="Picture 94" descr="0511013_01">
              <a:extLst>
                <a:ext uri="{FF2B5EF4-FFF2-40B4-BE49-F238E27FC236}">
                  <a16:creationId xmlns:a16="http://schemas.microsoft.com/office/drawing/2014/main" id="{D21EB406-E57F-1373-9248-5F70172D12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8" y="2112"/>
              <a:ext cx="1632" cy="10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14" name="Group 69">
            <a:extLst>
              <a:ext uri="{FF2B5EF4-FFF2-40B4-BE49-F238E27FC236}">
                <a16:creationId xmlns:a16="http://schemas.microsoft.com/office/drawing/2014/main" id="{816B53C5-020D-82BD-4ED6-3D2BD418760B}"/>
              </a:ext>
            </a:extLst>
          </p:cNvPr>
          <p:cNvGrpSpPr>
            <a:grpSpLocks/>
          </p:cNvGrpSpPr>
          <p:nvPr/>
        </p:nvGrpSpPr>
        <p:grpSpPr bwMode="auto">
          <a:xfrm>
            <a:off x="-66887" y="3564836"/>
            <a:ext cx="1670400" cy="1775792"/>
            <a:chOff x="288" y="1072"/>
            <a:chExt cx="1680" cy="1512"/>
          </a:xfrm>
        </p:grpSpPr>
        <p:sp>
          <p:nvSpPr>
            <p:cNvPr id="15" name="Line 70">
              <a:extLst>
                <a:ext uri="{FF2B5EF4-FFF2-40B4-BE49-F238E27FC236}">
                  <a16:creationId xmlns:a16="http://schemas.microsoft.com/office/drawing/2014/main" id="{ACA3A9EA-A09F-037C-CF73-16607F6301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Line 71">
              <a:extLst>
                <a:ext uri="{FF2B5EF4-FFF2-40B4-BE49-F238E27FC236}">
                  <a16:creationId xmlns:a16="http://schemas.microsoft.com/office/drawing/2014/main" id="{D2D4EF91-D268-EBFB-FE7E-7A2606A3EA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7" name="Picture 73" descr="bul-pho-2007-079">
              <a:extLst>
                <a:ext uri="{FF2B5EF4-FFF2-40B4-BE49-F238E27FC236}">
                  <a16:creationId xmlns:a16="http://schemas.microsoft.com/office/drawing/2014/main" id="{F06FD33A-6368-2A3D-3A16-78AACF413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8" name="Text Box 74">
              <a:extLst>
                <a:ext uri="{FF2B5EF4-FFF2-40B4-BE49-F238E27FC236}">
                  <a16:creationId xmlns:a16="http://schemas.microsoft.com/office/drawing/2014/main" id="{3AF78B71-4950-F5FE-1230-8553CD77D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19" name="Text Box 96">
            <a:extLst>
              <a:ext uri="{FF2B5EF4-FFF2-40B4-BE49-F238E27FC236}">
                <a16:creationId xmlns:a16="http://schemas.microsoft.com/office/drawing/2014/main" id="{964BF0ED-3736-1234-9A43-90BE788AC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4" y="3226403"/>
            <a:ext cx="615087" cy="27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de-CH" sz="16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</a:rPr>
              <a:t>ATLAS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20C298-0762-7AA9-AFB1-6AABEC11225B}"/>
              </a:ext>
            </a:extLst>
          </p:cNvPr>
          <p:cNvSpPr/>
          <p:nvPr/>
        </p:nvSpPr>
        <p:spPr>
          <a:xfrm>
            <a:off x="2313185" y="2093403"/>
            <a:ext cx="7670998" cy="2841950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  <a:p>
            <a:pPr algn="ctr"/>
            <a:endParaRPr lang="en-US" sz="2400" b="1" dirty="0">
              <a:solidFill>
                <a:srgbClr val="002060"/>
              </a:solidFill>
            </a:endParaRPr>
          </a:p>
          <a:p>
            <a:pPr algn="ctr"/>
            <a:r>
              <a:rPr lang="en-US" sz="2400" b="1" dirty="0">
                <a:solidFill>
                  <a:srgbClr val="002060"/>
                </a:solidFill>
              </a:rPr>
              <a:t>Longer Triplet assembly implies longer distance over which the 2 LHC beams share the same path!</a:t>
            </a:r>
          </a:p>
          <a:p>
            <a:pPr algn="ctr"/>
            <a:endParaRPr lang="en-US" sz="2400" b="1" dirty="0">
              <a:solidFill>
                <a:srgbClr val="002060"/>
              </a:solidFill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ca. 40 unwanted [parasitic] collision points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b="1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Crossing angle &amp; Crab Cavities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5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682906" y="1006220"/>
            <a:ext cx="534988" cy="245877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5718" name="Text Box 5"/>
          <p:cNvSpPr txBox="1">
            <a:spLocks noChangeArrowheads="1"/>
          </p:cNvSpPr>
          <p:nvPr/>
        </p:nvSpPr>
        <p:spPr bwMode="auto">
          <a:xfrm>
            <a:off x="1294922" y="901150"/>
            <a:ext cx="5694024" cy="4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Geometric Luminosity Reduction Factor:</a:t>
            </a:r>
          </a:p>
        </p:txBody>
      </p:sp>
      <p:graphicFrame>
        <p:nvGraphicFramePr>
          <p:cNvPr id="7168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895787" y="3967162"/>
          <a:ext cx="31003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11300" imgH="431800" progId="Equation.3">
                  <p:embed/>
                </p:oleObj>
              </mc:Choice>
              <mc:Fallback>
                <p:oleObj name="Equation" r:id="rId3" imgW="1511300" imgH="431800" progId="Equation.3">
                  <p:embed/>
                  <p:pic>
                    <p:nvPicPr>
                      <p:cNvPr id="71684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787" y="3967162"/>
                        <a:ext cx="310038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813" y="4283804"/>
            <a:ext cx="33528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738632" y="3428999"/>
            <a:ext cx="5926165" cy="3106943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endParaRPr lang="en-GB" sz="2000" dirty="0"/>
          </a:p>
          <a:p>
            <a:pPr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400" dirty="0">
                <a:solidFill>
                  <a:schemeClr val="tx1"/>
                </a:solidFill>
              </a:rPr>
              <a:t>Challenging space constraints – 194mm separation between the 2 beams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FF0000"/>
                </a:solidFill>
              </a:rPr>
              <a:t>	</a:t>
            </a:r>
            <a:r>
              <a:rPr lang="en-GB" sz="2400" dirty="0">
                <a:solidFill>
                  <a:srgbClr val="FF0000"/>
                </a:solidFill>
                <a:sym typeface="Wingdings"/>
              </a:rPr>
              <a:t> requires compact cavity design</a:t>
            </a:r>
            <a:endParaRPr lang="en-GB" sz="24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sz="2000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314173" y="901150"/>
            <a:ext cx="21018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Crab Cavities:</a:t>
            </a:r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1" y="87314"/>
            <a:ext cx="9144000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  <a:t>HL-LHC Technical Challenge 2: Crab Cavities</a:t>
            </a: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1681" name="Picture 8" descr="lumi-reduct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333" y="1387476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685" name="Group 23"/>
          <p:cNvGrpSpPr>
            <a:grpSpLocks/>
          </p:cNvGrpSpPr>
          <p:nvPr/>
        </p:nvGrpSpPr>
        <p:grpSpPr bwMode="auto">
          <a:xfrm>
            <a:off x="8376133" y="914400"/>
            <a:ext cx="3217862" cy="1893888"/>
            <a:chOff x="3456" y="576"/>
            <a:chExt cx="2027" cy="1193"/>
          </a:xfrm>
        </p:grpSpPr>
        <p:sp>
          <p:nvSpPr>
            <p:cNvPr id="7169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7169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70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71686" name="Object 5"/>
          <p:cNvGraphicFramePr>
            <a:graphicFrameLocks noChangeAspect="1"/>
          </p:cNvGraphicFramePr>
          <p:nvPr/>
        </p:nvGraphicFramePr>
        <p:xfrm>
          <a:off x="11479695" y="3733800"/>
          <a:ext cx="306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5100" imgH="203200" progId="Equation.3">
                  <p:embed/>
                </p:oleObj>
              </mc:Choice>
              <mc:Fallback>
                <p:oleObj name="Equation" r:id="rId7" imgW="165100" imgH="203200" progId="Equation.3">
                  <p:embed/>
                  <p:pic>
                    <p:nvPicPr>
                      <p:cNvPr id="7168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9695" y="3733800"/>
                        <a:ext cx="306388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4"/>
          <p:cNvGraphicFramePr>
            <a:graphicFrameLocks noChangeAspect="1"/>
          </p:cNvGraphicFramePr>
          <p:nvPr/>
        </p:nvGraphicFramePr>
        <p:xfrm>
          <a:off x="7517296" y="969963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06400" imgH="228600" progId="Equation.3">
                  <p:embed/>
                </p:oleObj>
              </mc:Choice>
              <mc:Fallback>
                <p:oleObj name="Equation" r:id="rId9" imgW="406400" imgH="228600" progId="Equation.3">
                  <p:embed/>
                  <p:pic>
                    <p:nvPicPr>
                      <p:cNvPr id="7168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7296" y="969963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8376133" y="1336676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515833" y="1336676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9614568" y="1336676"/>
            <a:ext cx="0" cy="2879725"/>
          </a:xfrm>
          <a:prstGeom prst="line">
            <a:avLst/>
          </a:prstGeom>
          <a:ln w="38100">
            <a:solidFill>
              <a:srgbClr val="3861A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541668" y="1336676"/>
            <a:ext cx="0" cy="2879725"/>
          </a:xfrm>
          <a:prstGeom prst="line">
            <a:avLst/>
          </a:prstGeom>
          <a:ln w="381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3">
            <a:extLst>
              <a:ext uri="{FF2B5EF4-FFF2-40B4-BE49-F238E27FC236}">
                <a16:creationId xmlns:a16="http://schemas.microsoft.com/office/drawing/2014/main" id="{3684CD06-FF95-9F56-F447-CB3AD5F93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06" y="1416050"/>
            <a:ext cx="3657600" cy="231775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BD4E2A-A470-2B48-C4F7-432200D90484}"/>
              </a:ext>
            </a:extLst>
          </p:cNvPr>
          <p:cNvSpPr txBox="1"/>
          <p:nvPr/>
        </p:nvSpPr>
        <p:spPr>
          <a:xfrm>
            <a:off x="5075270" y="1460915"/>
            <a:ext cx="255230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Crossing angle:</a:t>
            </a:r>
          </a:p>
          <a:p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285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 LHC TDR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è"/>
            </a:pPr>
            <a:r>
              <a:rPr lang="en-US" sz="2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329</a:t>
            </a:r>
            <a:r>
              <a:rPr lang="en-US" sz="2000" dirty="0">
                <a:solidFill>
                  <a:srgbClr val="FFC000"/>
                </a:solidFill>
                <a:latin typeface="Symbol" pitchFamily="2" charset="2"/>
                <a:cs typeface="Times New Roman" panose="02020603050405020304" pitchFamily="18" charset="0"/>
                <a:sym typeface="Wingdings" pitchFamily="2" charset="2"/>
              </a:rPr>
              <a:t>m</a:t>
            </a:r>
            <a:r>
              <a:rPr lang="en-US" sz="2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rad in LHC op</a:t>
            </a:r>
          </a:p>
          <a:p>
            <a:pPr marL="342900" indent="-342900">
              <a:buFont typeface="Wingdings" pitchFamily="2" charset="2"/>
              <a:buChar char="è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è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500</a:t>
            </a:r>
            <a:r>
              <a:rPr lang="en-US" sz="2000" dirty="0">
                <a:solidFill>
                  <a:srgbClr val="C00000"/>
                </a:solidFill>
                <a:latin typeface="Symbol" pitchFamily="2" charset="2"/>
                <a:cs typeface="Times New Roman" panose="02020603050405020304" pitchFamily="18" charset="0"/>
                <a:sym typeface="Wingdings" pitchFamily="2" charset="2"/>
              </a:rPr>
              <a:t>m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rad HL TDR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rcalaga\AppData\Local\Temp\CRAB CAVITY DQW 2018 - 01 light.jpg">
            <a:extLst>
              <a:ext uri="{FF2B5EF4-FFF2-40B4-BE49-F238E27FC236}">
                <a16:creationId xmlns:a16="http://schemas.microsoft.com/office/drawing/2014/main" id="{1A163534-8300-2CF3-0149-9BD6D1F49E9D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r="14853"/>
          <a:stretch/>
        </p:blipFill>
        <p:spPr bwMode="auto">
          <a:xfrm>
            <a:off x="704441" y="2352537"/>
            <a:ext cx="1422370" cy="11628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83860C-1106-9CDE-CBF0-319897794BCD}"/>
              </a:ext>
            </a:extLst>
          </p:cNvPr>
          <p:cNvSpPr txBox="1"/>
          <p:nvPr/>
        </p:nvSpPr>
        <p:spPr>
          <a:xfrm>
            <a:off x="1019948" y="1980675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DQW </a:t>
            </a:r>
          </a:p>
        </p:txBody>
      </p:sp>
      <p:pic>
        <p:nvPicPr>
          <p:cNvPr id="7" name="Picture 6" descr="C:\Users\rcalaga\AppData\Local\Temp\CRAB Cavity RFD - 77.jpg">
            <a:extLst>
              <a:ext uri="{FF2B5EF4-FFF2-40B4-BE49-F238E27FC236}">
                <a16:creationId xmlns:a16="http://schemas.microsoft.com/office/drawing/2014/main" id="{9D0FDD27-2D1F-59B2-D81F-0A32A6D5782F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 t="4576" r="2544" b="4552"/>
          <a:stretch/>
        </p:blipFill>
        <p:spPr bwMode="auto">
          <a:xfrm>
            <a:off x="3130606" y="2429509"/>
            <a:ext cx="1641327" cy="9765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1C065D-F9A3-98BB-36CA-26D980D8F00D}"/>
              </a:ext>
            </a:extLst>
          </p:cNvPr>
          <p:cNvSpPr txBox="1"/>
          <p:nvPr/>
        </p:nvSpPr>
        <p:spPr>
          <a:xfrm>
            <a:off x="3528741" y="2057647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RF-Dipole </a:t>
            </a:r>
          </a:p>
        </p:txBody>
      </p:sp>
    </p:spTree>
    <p:extLst>
      <p:ext uri="{BB962C8B-B14F-4D97-AF65-F5344CB8AC3E}">
        <p14:creationId xmlns:p14="http://schemas.microsoft.com/office/powerpoint/2010/main" val="177578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/>
      <p:bldP spid="24" grpId="0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292012</TotalTime>
  <Words>2591</Words>
  <Application>Microsoft Macintosh PowerPoint</Application>
  <PresentationFormat>Widescreen</PresentationFormat>
  <Paragraphs>623</Paragraphs>
  <Slides>38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Arial Unicode MS</vt:lpstr>
      <vt:lpstr>Arial</vt:lpstr>
      <vt:lpstr>Calibri</vt:lpstr>
      <vt:lpstr>Cambria Math</vt:lpstr>
      <vt:lpstr>Garamond</vt:lpstr>
      <vt:lpstr>Helvetica</vt:lpstr>
      <vt:lpstr>Monotype Sorts</vt:lpstr>
      <vt:lpstr>Roboto</vt:lpstr>
      <vt:lpstr>Symbol</vt:lpstr>
      <vt:lpstr>Tahoma</vt:lpstr>
      <vt:lpstr>Times New Roman</vt:lpstr>
      <vt:lpstr>Wingdings</vt:lpstr>
      <vt:lpstr>Thème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HL-LHC technical Challenge: Radiation Hard Triplet Magnets</vt:lpstr>
      <vt:lpstr>New HL-LHC Triplet Lay-out:</vt:lpstr>
      <vt:lpstr>HL-LHC Technical Challenge 2: Crab Cavities</vt:lpstr>
      <vt:lpstr>HL-LHC Challenge 3: Machine Efficiency</vt:lpstr>
      <vt:lpstr>HL-LHC Technical Challenge 4:  Superconducting Link  based on HT MgB2  Superconductor</vt:lpstr>
      <vt:lpstr>HL-LHC is a truly International Collaboration</vt:lpstr>
      <vt:lpstr>IR1 &amp; IR5 Underground Civil Engineering: completed in 2022!</vt:lpstr>
      <vt:lpstr>Completion of the Surface Buildings in 2023</vt:lpstr>
      <vt:lpstr>Status of the HL-LHC Triplet Magnets</vt:lpstr>
      <vt:lpstr>PowerPoint Presentation</vt:lpstr>
      <vt:lpstr>PowerPoint Presentation</vt:lpstr>
      <vt:lpstr>Status of the Superconducting Link</vt:lpstr>
      <vt:lpstr>Status Crab Cavities</vt:lpstr>
      <vt:lpstr>PowerPoint Presentation</vt:lpstr>
      <vt:lpstr>HL-LHC IT STRING in a surface building @ SM18</vt:lpstr>
      <vt:lpstr>PowerPoint Presentation</vt:lpstr>
      <vt:lpstr>PowerPoint Presentation</vt:lpstr>
      <vt:lpstr>Status Collimation</vt:lpstr>
      <vt:lpstr>Thank you for your attention</vt:lpstr>
      <vt:lpstr>PowerPoint Presentation</vt:lpstr>
      <vt:lpstr>Summary</vt:lpstr>
      <vt:lpstr>PowerPoint Presentation</vt:lpstr>
      <vt:lpstr>PowerPoint Presentation</vt:lpstr>
      <vt:lpstr>SC Magnet  Technology</vt:lpstr>
      <vt:lpstr>PowerPoint Presentation</vt:lpstr>
      <vt:lpstr>The LHC is NOT a Standalone Machine</vt:lpstr>
      <vt:lpstr>Machine Efficiency</vt:lpstr>
      <vt:lpstr>PowerPoint Presentation</vt:lpstr>
      <vt:lpstr>PowerPoint Presentation</vt:lpstr>
      <vt:lpstr>Crossing Angle &amp; Parasitic Collisions</vt:lpstr>
      <vt:lpstr>HL-LHC cavity designs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637</cp:revision>
  <cp:lastPrinted>2023-05-08T11:52:35Z</cp:lastPrinted>
  <dcterms:created xsi:type="dcterms:W3CDTF">2011-12-13T14:40:13Z</dcterms:created>
  <dcterms:modified xsi:type="dcterms:W3CDTF">2023-05-09T12:32:19Z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