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60" r:id="rId3"/>
    <p:sldId id="261" r:id="rId4"/>
    <p:sldId id="262" r:id="rId5"/>
    <p:sldId id="264" r:id="rId6"/>
    <p:sldId id="258" r:id="rId7"/>
    <p:sldId id="259" r:id="rId8"/>
    <p:sldId id="266" r:id="rId9"/>
    <p:sldId id="268" r:id="rId10"/>
    <p:sldId id="270" r:id="rId11"/>
    <p:sldId id="269" r:id="rId12"/>
    <p:sldId id="267" r:id="rId13"/>
    <p:sldId id="271" r:id="rId14"/>
    <p:sldId id="272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126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A4ACA-DB7B-44BD-BE24-8A8A00B61446}" type="datetimeFigureOut">
              <a:rPr lang="en-GB" smtClean="0"/>
              <a:t>22/05/2023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A0F89-8273-4DA0-913F-91A4AB2C51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30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DDE5C-679F-4B36-9220-B34BE6C4AC2E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16216-3C89-4CCE-BB0C-A0C6E058D524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9E55-2487-4F1E-AB96-7E1E51925780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CF96E-9C6A-4947-BC39-A589A8D0B3A7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2893D-29C0-4C7C-B4F0-B745AD27A054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E2131-3D40-44F7-9072-FA3BE048F1DE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4B755-EDAE-47BC-8462-146B3CBA84EF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4D792-2257-4C3C-B25F-240BC3B99FAA}" type="datetime1">
              <a:rPr lang="en-US" smtClean="0"/>
              <a:t>5/22/2023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99619/0.1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4574FB-AE69-DBCD-B919-A9FBEC980231}"/>
              </a:ext>
            </a:extLst>
          </p:cNvPr>
          <p:cNvSpPr txBox="1"/>
          <p:nvPr/>
        </p:nvSpPr>
        <p:spPr>
          <a:xfrm>
            <a:off x="908049" y="774700"/>
            <a:ext cx="6375927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MCBXFB02 and MCBXFB02b test results</a:t>
            </a:r>
          </a:p>
          <a:p>
            <a:endParaRPr lang="nl-NL"/>
          </a:p>
          <a:p>
            <a:endParaRPr lang="en-GB"/>
          </a:p>
          <a:p>
            <a:r>
              <a:rPr lang="en-GB"/>
              <a:t>Gerard Willering, TE-MSC-TM</a:t>
            </a:r>
          </a:p>
          <a:p>
            <a:r>
              <a:rPr lang="en-GB"/>
              <a:t>17 May 2023 – WP3 meeting</a:t>
            </a:r>
          </a:p>
          <a:p>
            <a:r>
              <a:rPr lang="en-GB"/>
              <a:t> 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r>
              <a:rPr lang="en-GB" sz="1050"/>
              <a:t>With thanks to the test team including Franco Mangiarotti, Jerome Feuvrier, Jean-Luc Guyon, Patrick Viret, Yannick Thuau, Frederic Rougemont, Filip Kosowski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A5D7F-5904-9773-BCF1-33590B5C55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EA943A-A89F-91DB-1D5B-0C9259F91AE7}"/>
              </a:ext>
            </a:extLst>
          </p:cNvPr>
          <p:cNvSpPr txBox="1"/>
          <p:nvPr/>
        </p:nvSpPr>
        <p:spPr>
          <a:xfrm>
            <a:off x="6896455" y="4107190"/>
            <a:ext cx="20874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FF0000"/>
                </a:solidFill>
              </a:rPr>
              <a:t>Test report in EDMS 2897254 </a:t>
            </a:r>
            <a:endParaRPr lang="en-GB" sz="11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6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A4E411-27A4-14C8-A78B-E8C1FEB554A9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MCBXFB02b – Cool Down 2 - summary </a:t>
            </a: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0122F3-EA2C-16DB-DD9B-9D02FB0F666C}"/>
              </a:ext>
            </a:extLst>
          </p:cNvPr>
          <p:cNvSpPr txBox="1"/>
          <p:nvPr/>
        </p:nvSpPr>
        <p:spPr>
          <a:xfrm>
            <a:off x="4586570" y="779046"/>
            <a:ext cx="40191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Note that the outer dipole was modified and the magnet reassembled after CD 2.</a:t>
            </a:r>
          </a:p>
          <a:p>
            <a:endParaRPr lang="nl-NL" sz="1400"/>
          </a:p>
          <a:p>
            <a:r>
              <a:rPr lang="nl-NL" sz="1400"/>
              <a:t>Powering standard test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 in nominal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quenches in ultimate operation space</a:t>
            </a:r>
          </a:p>
          <a:p>
            <a:endParaRPr lang="nl-NL" sz="1400"/>
          </a:p>
          <a:p>
            <a:r>
              <a:rPr lang="nl-NL" sz="1400"/>
              <a:t>Additional tests:</a:t>
            </a:r>
          </a:p>
          <a:p>
            <a:pPr marL="285750" indent="-285750">
              <a:buFontTx/>
              <a:buChar char="-"/>
            </a:pPr>
            <a:r>
              <a:rPr lang="nl-NL" sz="1400"/>
              <a:t>2000 cycles in 4 angles up to 2/2.5 Tm, see next slide. 1 quench after 630 cycles, then no more quench in the 1370 additional cycles. </a:t>
            </a:r>
          </a:p>
          <a:p>
            <a:pPr marL="285750" indent="-285750">
              <a:buFontTx/>
              <a:buChar char="-"/>
            </a:pPr>
            <a:r>
              <a:rPr lang="nl-NL" sz="1400"/>
              <a:t>Ultimate current in the 8 ‘operation angles’ reverified (0 quench) after the 2000 cycles. </a:t>
            </a:r>
          </a:p>
          <a:p>
            <a:pPr marL="285750" indent="-285750">
              <a:buFontTx/>
              <a:buChar char="-"/>
            </a:pPr>
            <a:endParaRPr lang="nl-NL" sz="140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C2D91-6711-BF31-8679-A048673F0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B151F-DF4B-90FC-0E36-96EE8D18C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57" y="779046"/>
            <a:ext cx="3719931" cy="255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084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1B151F-DF4B-90FC-0E36-96EE8D18C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36" y="781182"/>
            <a:ext cx="3362139" cy="231113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884FCD3-3E0A-8909-1066-FCEFC1107ABC}"/>
              </a:ext>
            </a:extLst>
          </p:cNvPr>
          <p:cNvCxnSpPr/>
          <p:nvPr/>
        </p:nvCxnSpPr>
        <p:spPr>
          <a:xfrm flipH="1">
            <a:off x="1917700" y="1250950"/>
            <a:ext cx="774700" cy="70067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E6892D-089E-6792-0FA8-2BB42B4235C7}"/>
              </a:ext>
            </a:extLst>
          </p:cNvPr>
          <p:cNvCxnSpPr>
            <a:cxnSpLocks/>
          </p:cNvCxnSpPr>
          <p:nvPr/>
        </p:nvCxnSpPr>
        <p:spPr>
          <a:xfrm flipH="1">
            <a:off x="1924050" y="1098550"/>
            <a:ext cx="615950" cy="838200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A2DD66-7998-C8F9-107C-E2CA5974C01B}"/>
              </a:ext>
            </a:extLst>
          </p:cNvPr>
          <p:cNvCxnSpPr>
            <a:cxnSpLocks/>
          </p:cNvCxnSpPr>
          <p:nvPr/>
        </p:nvCxnSpPr>
        <p:spPr>
          <a:xfrm>
            <a:off x="1136650" y="1250950"/>
            <a:ext cx="774700" cy="700673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02CA54-EE2C-D63C-3880-98033596BD9B}"/>
              </a:ext>
            </a:extLst>
          </p:cNvPr>
          <p:cNvCxnSpPr>
            <a:cxnSpLocks/>
          </p:cNvCxnSpPr>
          <p:nvPr/>
        </p:nvCxnSpPr>
        <p:spPr>
          <a:xfrm>
            <a:off x="1308100" y="1100723"/>
            <a:ext cx="615950" cy="838200"/>
          </a:xfrm>
          <a:prstGeom prst="straightConnector1">
            <a:avLst/>
          </a:prstGeom>
          <a:ln>
            <a:solidFill>
              <a:srgbClr val="10428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F5259D-A8AA-64C2-BA41-28FBE87E1044}"/>
              </a:ext>
            </a:extLst>
          </p:cNvPr>
          <p:cNvSpPr txBox="1"/>
          <p:nvPr/>
        </p:nvSpPr>
        <p:spPr>
          <a:xfrm>
            <a:off x="2246144" y="14917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1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105436-6E21-D27D-3783-5A8E3AFA9EF7}"/>
              </a:ext>
            </a:extLst>
          </p:cNvPr>
          <p:cNvSpPr txBox="1"/>
          <p:nvPr/>
        </p:nvSpPr>
        <p:spPr>
          <a:xfrm>
            <a:off x="2051128" y="12165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3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A63098-A236-8CE7-632B-F5762992474E}"/>
              </a:ext>
            </a:extLst>
          </p:cNvPr>
          <p:cNvSpPr txBox="1"/>
          <p:nvPr/>
        </p:nvSpPr>
        <p:spPr>
          <a:xfrm>
            <a:off x="1510422" y="11842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4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FAC44C-2B55-6F67-1F8A-7EC27076EAF6}"/>
              </a:ext>
            </a:extLst>
          </p:cNvPr>
          <p:cNvSpPr txBox="1"/>
          <p:nvPr/>
        </p:nvSpPr>
        <p:spPr>
          <a:xfrm>
            <a:off x="1282700" y="14356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2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5FF23E-CC52-6768-C195-0B42944BD1FA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– Cool Down 4 – Cycling tests</a:t>
            </a:r>
            <a:endParaRPr lang="en-GB" sz="2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BB82C2-963B-C6E0-E916-BAFCBAB288FB}"/>
              </a:ext>
            </a:extLst>
          </p:cNvPr>
          <p:cNvSpPr txBox="1"/>
          <p:nvPr/>
        </p:nvSpPr>
        <p:spPr>
          <a:xfrm>
            <a:off x="4321707" y="645636"/>
            <a:ext cx="40191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2000 cycles were requested.</a:t>
            </a:r>
          </a:p>
          <a:p>
            <a:endParaRPr lang="nl-NL" sz="1400"/>
          </a:p>
          <a:p>
            <a:r>
              <a:rPr lang="nl-NL" sz="1400"/>
              <a:t>100 cycles in angle 1 up to 2.5/2 Tm</a:t>
            </a:r>
          </a:p>
          <a:p>
            <a:r>
              <a:rPr lang="nl-NL" sz="1400"/>
              <a:t>100 cycles in angle 2 up to 2.5/-2 Tm</a:t>
            </a:r>
          </a:p>
          <a:p>
            <a:r>
              <a:rPr lang="nl-NL" sz="1400"/>
              <a:t>100 cycles in angle 3 up to 2/2.5 Tm</a:t>
            </a:r>
          </a:p>
          <a:p>
            <a:r>
              <a:rPr lang="nl-NL" sz="1400"/>
              <a:t>100 cycles in angle 4 up to -2/2.5 Tm</a:t>
            </a:r>
          </a:p>
          <a:p>
            <a:endParaRPr lang="nl-NL" sz="1400"/>
          </a:p>
          <a:p>
            <a:r>
              <a:rPr lang="nl-NL" sz="1400"/>
              <a:t>Cycling done at 15 A/s to gain time (3 times more than the nominal 5.5 A/s) </a:t>
            </a:r>
          </a:p>
          <a:p>
            <a:endParaRPr lang="nl-NL" sz="1400"/>
          </a:p>
          <a:p>
            <a:r>
              <a:rPr lang="nl-NL" sz="1400"/>
              <a:t>Total cycling time about 120 hours (13 working days or 5 days with continous cycling).</a:t>
            </a:r>
          </a:p>
          <a:p>
            <a:endParaRPr lang="nl-NL" sz="1400"/>
          </a:p>
          <a:p>
            <a:r>
              <a:rPr lang="nl-NL" sz="1400"/>
              <a:t>For each block of 100 cycles the force directions changed (20 force direction changes)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E9DF0FCF-9724-7C11-30A6-A167CBC1AC13}"/>
              </a:ext>
            </a:extLst>
          </p:cNvPr>
          <p:cNvSpPr/>
          <p:nvPr/>
        </p:nvSpPr>
        <p:spPr>
          <a:xfrm>
            <a:off x="7240456" y="1048266"/>
            <a:ext cx="469900" cy="1037739"/>
          </a:xfrm>
          <a:prstGeom prst="rightBrac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73DB12-7AA2-4C08-A5F1-7C31294CEC3B}"/>
              </a:ext>
            </a:extLst>
          </p:cNvPr>
          <p:cNvSpPr txBox="1"/>
          <p:nvPr/>
        </p:nvSpPr>
        <p:spPr>
          <a:xfrm>
            <a:off x="7786378" y="1217543"/>
            <a:ext cx="1276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Repeated 5 times</a:t>
            </a:r>
            <a:endParaRPr lang="en-GB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EE83CE5B-85EC-A26B-5848-3D4C7C622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74C1F5-76A3-B36E-1C8A-93A6CE449C8D}"/>
              </a:ext>
            </a:extLst>
          </p:cNvPr>
          <p:cNvSpPr txBox="1"/>
          <p:nvPr/>
        </p:nvSpPr>
        <p:spPr>
          <a:xfrm>
            <a:off x="4388747" y="3951215"/>
            <a:ext cx="3885086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sz="1050">
                <a:highlight>
                  <a:srgbClr val="FFFF00"/>
                </a:highlight>
              </a:rPr>
              <a:t>Result: </a:t>
            </a:r>
          </a:p>
          <a:p>
            <a:r>
              <a:rPr lang="nl-NL" sz="1050">
                <a:highlight>
                  <a:srgbClr val="FFFF00"/>
                </a:highlight>
              </a:rPr>
              <a:t>One quench after 670 cycles (angle 3) at the nominal level of 2.5/2 Tm. Then no more quenches up to 2000 cycles. </a:t>
            </a:r>
          </a:p>
          <a:p>
            <a:r>
              <a:rPr lang="nl-NL" sz="1050">
                <a:highlight>
                  <a:srgbClr val="FFFF00"/>
                </a:highlight>
              </a:rPr>
              <a:t>Ultimate powering after cycling OK without quench.</a:t>
            </a:r>
          </a:p>
        </p:txBody>
      </p:sp>
    </p:spTree>
    <p:extLst>
      <p:ext uri="{BB962C8B-B14F-4D97-AF65-F5344CB8AC3E}">
        <p14:creationId xmlns:p14="http://schemas.microsoft.com/office/powerpoint/2010/main" val="3280127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1F4EEA-42DF-1C46-9EA7-20CF01096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0" y="858118"/>
            <a:ext cx="7949390" cy="35728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F8D116-005A-27A7-D052-9C194EA4B577}"/>
              </a:ext>
            </a:extLst>
          </p:cNvPr>
          <p:cNvSpPr txBox="1"/>
          <p:nvPr/>
        </p:nvSpPr>
        <p:spPr>
          <a:xfrm>
            <a:off x="201528" y="4245461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18 April</a:t>
            </a:r>
            <a:endParaRPr lang="en-GB" sz="110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D19E826-23D1-F4D8-783F-4527567CA051}"/>
              </a:ext>
            </a:extLst>
          </p:cNvPr>
          <p:cNvSpPr/>
          <p:nvPr/>
        </p:nvSpPr>
        <p:spPr>
          <a:xfrm>
            <a:off x="865492" y="4298084"/>
            <a:ext cx="6489648" cy="203944"/>
          </a:xfrm>
          <a:prstGeom prst="rightArrow">
            <a:avLst>
              <a:gd name="adj1" fmla="val 25091"/>
              <a:gd name="adj2" fmla="val 50000"/>
            </a:avLst>
          </a:prstGeom>
          <a:solidFill>
            <a:srgbClr val="FF0000"/>
          </a:solidFill>
          <a:ln>
            <a:solidFill>
              <a:srgbClr val="1042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495967-943F-70E7-5BDC-D2E64B53D8DA}"/>
              </a:ext>
            </a:extLst>
          </p:cNvPr>
          <p:cNvSpPr txBox="1"/>
          <p:nvPr/>
        </p:nvSpPr>
        <p:spPr>
          <a:xfrm>
            <a:off x="7286799" y="4207318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4 May</a:t>
            </a:r>
            <a:endParaRPr lang="en-GB"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43E33A-CE63-C09E-4BF3-12BC551607ED}"/>
              </a:ext>
            </a:extLst>
          </p:cNvPr>
          <p:cNvSpPr txBox="1"/>
          <p:nvPr/>
        </p:nvSpPr>
        <p:spPr>
          <a:xfrm>
            <a:off x="-79638" y="3724883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-2kA</a:t>
            </a:r>
            <a:endParaRPr lang="en-GB" sz="11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BA8C64-E317-C036-DD2D-264B38435F7B}"/>
              </a:ext>
            </a:extLst>
          </p:cNvPr>
          <p:cNvSpPr txBox="1"/>
          <p:nvPr/>
        </p:nvSpPr>
        <p:spPr>
          <a:xfrm>
            <a:off x="-12633" y="467531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2kA</a:t>
            </a:r>
            <a:endParaRPr lang="en-GB" sz="11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F26FFF-2E72-0469-5F2A-233E11F1E975}"/>
              </a:ext>
            </a:extLst>
          </p:cNvPr>
          <p:cNvSpPr txBox="1"/>
          <p:nvPr/>
        </p:nvSpPr>
        <p:spPr>
          <a:xfrm rot="16200000">
            <a:off x="-453648" y="2006292"/>
            <a:ext cx="1168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Magnet current</a:t>
            </a:r>
            <a:endParaRPr lang="en-GB" sz="11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DC1EF8-58A4-A48A-9023-D63B463B8EF8}"/>
              </a:ext>
            </a:extLst>
          </p:cNvPr>
          <p:cNvSpPr txBox="1"/>
          <p:nvPr/>
        </p:nvSpPr>
        <p:spPr>
          <a:xfrm>
            <a:off x="201528" y="0"/>
            <a:ext cx="4318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/>
              <a:t>MCBXFB02b – CD2 – full powering overview</a:t>
            </a:r>
            <a:endParaRPr lang="en-GB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FD8F0-54BD-FCBE-978C-6F0C9E0257C8}"/>
              </a:ext>
            </a:extLst>
          </p:cNvPr>
          <p:cNvSpPr txBox="1"/>
          <p:nvPr/>
        </p:nvSpPr>
        <p:spPr>
          <a:xfrm>
            <a:off x="4889610" y="123110"/>
            <a:ext cx="2294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>
                <a:solidFill>
                  <a:srgbClr val="FF0000"/>
                </a:solidFill>
              </a:rPr>
              <a:t>Red lines: current in outer dipole</a:t>
            </a:r>
          </a:p>
          <a:p>
            <a:r>
              <a:rPr lang="nl-NL" sz="1100">
                <a:solidFill>
                  <a:schemeClr val="accent6"/>
                </a:solidFill>
              </a:rPr>
              <a:t>Black lines: current in inner dipole</a:t>
            </a:r>
            <a:endParaRPr lang="en-GB" sz="110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6F2ADB-F48C-220A-EFEC-2AD990E00C76}"/>
              </a:ext>
            </a:extLst>
          </p:cNvPr>
          <p:cNvSpPr txBox="1"/>
          <p:nvPr/>
        </p:nvSpPr>
        <p:spPr>
          <a:xfrm rot="19688859">
            <a:off x="365523" y="493730"/>
            <a:ext cx="1636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Ultimate current tests</a:t>
            </a:r>
            <a:endParaRPr lang="en-GB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773F15-AFF5-4555-9D42-1E22A6A09A50}"/>
              </a:ext>
            </a:extLst>
          </p:cNvPr>
          <p:cNvSpPr txBox="1"/>
          <p:nvPr/>
        </p:nvSpPr>
        <p:spPr>
          <a:xfrm>
            <a:off x="1732678" y="537837"/>
            <a:ext cx="14093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630 powering cycles</a:t>
            </a:r>
            <a:endParaRPr lang="en-GB" sz="105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79379BE-27C8-F857-E645-428C85CE993B}"/>
              </a:ext>
            </a:extLst>
          </p:cNvPr>
          <p:cNvSpPr/>
          <p:nvPr/>
        </p:nvSpPr>
        <p:spPr>
          <a:xfrm rot="16200000">
            <a:off x="2166542" y="285081"/>
            <a:ext cx="351367" cy="1297254"/>
          </a:xfrm>
          <a:prstGeom prst="rightBrac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9BD3B2-87CA-4627-B5B3-B39785046DD7}"/>
              </a:ext>
            </a:extLst>
          </p:cNvPr>
          <p:cNvSpPr txBox="1"/>
          <p:nvPr/>
        </p:nvSpPr>
        <p:spPr>
          <a:xfrm>
            <a:off x="3716676" y="512607"/>
            <a:ext cx="15632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~1070 powering cycles</a:t>
            </a:r>
            <a:endParaRPr lang="en-GB" sz="1050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0231F4B3-62F0-0937-9145-120FF4A5438E}"/>
              </a:ext>
            </a:extLst>
          </p:cNvPr>
          <p:cNvSpPr/>
          <p:nvPr/>
        </p:nvSpPr>
        <p:spPr>
          <a:xfrm rot="16200000">
            <a:off x="4271567" y="-123606"/>
            <a:ext cx="351367" cy="1989404"/>
          </a:xfrm>
          <a:prstGeom prst="rightBrac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918F8-923B-B469-7217-BBCAB7952393}"/>
              </a:ext>
            </a:extLst>
          </p:cNvPr>
          <p:cNvSpPr txBox="1"/>
          <p:nvPr/>
        </p:nvSpPr>
        <p:spPr>
          <a:xfrm rot="18692460">
            <a:off x="2992118" y="511302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Quench</a:t>
            </a:r>
            <a:endParaRPr lang="en-GB" sz="120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389C17-5BF1-8F4A-8EF0-B70ACCF3ED4A}"/>
              </a:ext>
            </a:extLst>
          </p:cNvPr>
          <p:cNvCxnSpPr>
            <a:cxnSpLocks/>
          </p:cNvCxnSpPr>
          <p:nvPr/>
        </p:nvCxnSpPr>
        <p:spPr>
          <a:xfrm flipH="1">
            <a:off x="3029762" y="893907"/>
            <a:ext cx="132386" cy="201967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DB267C6-2EF7-BEC2-4B6A-F70FE7C16772}"/>
              </a:ext>
            </a:extLst>
          </p:cNvPr>
          <p:cNvSpPr txBox="1"/>
          <p:nvPr/>
        </p:nvSpPr>
        <p:spPr>
          <a:xfrm>
            <a:off x="6366675" y="480305"/>
            <a:ext cx="14879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/>
              <a:t>~300 powering cycles</a:t>
            </a:r>
            <a:endParaRPr lang="en-GB" sz="10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B0A785-237B-CD96-93C4-58703F7DC06C}"/>
              </a:ext>
            </a:extLst>
          </p:cNvPr>
          <p:cNvSpPr txBox="1"/>
          <p:nvPr/>
        </p:nvSpPr>
        <p:spPr>
          <a:xfrm rot="18692460">
            <a:off x="5470930" y="2016378"/>
            <a:ext cx="443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Trip</a:t>
            </a:r>
            <a:endParaRPr lang="en-GB" sz="120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DD63AB-06ED-4870-B93A-6D56D0343CB2}"/>
              </a:ext>
            </a:extLst>
          </p:cNvPr>
          <p:cNvCxnSpPr>
            <a:cxnSpLocks/>
          </p:cNvCxnSpPr>
          <p:nvPr/>
        </p:nvCxnSpPr>
        <p:spPr>
          <a:xfrm flipH="1">
            <a:off x="5411012" y="2290907"/>
            <a:ext cx="132386" cy="201967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Brace 22">
            <a:extLst>
              <a:ext uri="{FF2B5EF4-FFF2-40B4-BE49-F238E27FC236}">
                <a16:creationId xmlns:a16="http://schemas.microsoft.com/office/drawing/2014/main" id="{EBE95B25-673D-BA59-169D-A4A541B4F9A1}"/>
              </a:ext>
            </a:extLst>
          </p:cNvPr>
          <p:cNvSpPr/>
          <p:nvPr/>
        </p:nvSpPr>
        <p:spPr>
          <a:xfrm rot="16200000">
            <a:off x="7041084" y="436392"/>
            <a:ext cx="351367" cy="844530"/>
          </a:xfrm>
          <a:prstGeom prst="rightBrace">
            <a:avLst/>
          </a:prstGeom>
          <a:ln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9AEC91-783C-2245-38C7-68433F4966D8}"/>
              </a:ext>
            </a:extLst>
          </p:cNvPr>
          <p:cNvSpPr txBox="1"/>
          <p:nvPr/>
        </p:nvSpPr>
        <p:spPr>
          <a:xfrm>
            <a:off x="7729339" y="558633"/>
            <a:ext cx="1345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Ultimate current verifications</a:t>
            </a:r>
            <a:endParaRPr lang="en-GB" sz="1200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E58B2A3D-6D9D-7A11-31AB-2EA53799F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95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501E86-A26F-FD12-77F1-54ED7C868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E05E32-D3B1-E80A-2498-6E81C1FA46C8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and MCBXFB02b – Insulation test</a:t>
            </a:r>
            <a:endParaRPr lang="en-GB" sz="28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0D8B08-FE24-C06A-9343-0DFB03C8A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214" y="490456"/>
            <a:ext cx="2610786" cy="6062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F44C0F-771B-A613-FBED-E48F0F85A288}"/>
              </a:ext>
            </a:extLst>
          </p:cNvPr>
          <p:cNvSpPr txBox="1"/>
          <p:nvPr/>
        </p:nvSpPr>
        <p:spPr>
          <a:xfrm>
            <a:off x="103644" y="920307"/>
            <a:ext cx="71501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MCBXFB02 - CD1 and CD2</a:t>
            </a:r>
          </a:p>
          <a:p>
            <a:pPr marL="285750" indent="-285750">
              <a:buFontTx/>
              <a:buChar char="-"/>
            </a:pPr>
            <a:r>
              <a:rPr lang="en-GB" sz="1400"/>
              <a:t>HV test breakdown occurred at around 700 V for the outer dipole to ground. See non-conformity report in </a:t>
            </a:r>
            <a:r>
              <a:rPr lang="en-GB" sz="1400">
                <a:hlinkClick r:id="rId3"/>
              </a:rPr>
              <a:t>https://edms.cern.ch/document/2799619/0.1</a:t>
            </a:r>
            <a:r>
              <a:rPr lang="en-GB" sz="1400"/>
              <a:t> </a:t>
            </a:r>
          </a:p>
          <a:p>
            <a:pPr marL="285750" indent="-285750">
              <a:buFontTx/>
              <a:buChar char="-"/>
            </a:pPr>
            <a:endParaRPr lang="en-GB" sz="1400"/>
          </a:p>
          <a:p>
            <a:r>
              <a:rPr lang="en-GB" sz="1400"/>
              <a:t>MCBXFB02b – CD1 and CD2:</a:t>
            </a:r>
          </a:p>
          <a:p>
            <a:pPr marL="285750" indent="-285750">
              <a:buFontTx/>
              <a:buChar char="-"/>
            </a:pPr>
            <a:r>
              <a:rPr lang="en-GB" sz="1400"/>
              <a:t>After reassembly and repair in the first and second cool down, all HV insulation tests were within specifications up to 1 kV between coil and ground.</a:t>
            </a:r>
          </a:p>
          <a:p>
            <a:pPr marL="285750" indent="-285750">
              <a:buFontTx/>
              <a:buChar char="-"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548394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626B39-27D7-92BB-4A47-9BA607B0E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25FE3-BB1B-D73F-FE5B-128292A360C2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and MCBXFB02b – summary </a:t>
            </a:r>
            <a:endParaRPr lang="en-GB" sz="2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C5E600-702B-44FB-3FB2-513C8897EAB2}"/>
              </a:ext>
            </a:extLst>
          </p:cNvPr>
          <p:cNvSpPr txBox="1"/>
          <p:nvPr/>
        </p:nvSpPr>
        <p:spPr>
          <a:xfrm>
            <a:off x="63500" y="608073"/>
            <a:ext cx="71501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/>
              <a:t>Powering performance very good, also after reassembly.</a:t>
            </a:r>
          </a:p>
          <a:p>
            <a:pPr marL="285750" indent="-285750">
              <a:buFontTx/>
              <a:buChar char="-"/>
            </a:pPr>
            <a:r>
              <a:rPr lang="en-GB" sz="1400"/>
              <a:t>2000 powering cycles OK, 1 quench recorded.</a:t>
            </a:r>
          </a:p>
          <a:p>
            <a:pPr marL="285750" indent="-285750">
              <a:buFontTx/>
              <a:buChar char="-"/>
            </a:pPr>
            <a:r>
              <a:rPr lang="en-GB" sz="1400"/>
              <a:t>Insulation OK after successful repair.</a:t>
            </a:r>
          </a:p>
          <a:p>
            <a:pPr marL="285750" indent="-285750">
              <a:buFontTx/>
              <a:buChar char="-"/>
            </a:pPr>
            <a:endParaRPr lang="en-GB" sz="1400"/>
          </a:p>
          <a:p>
            <a:endParaRPr lang="en-GB" sz="1400"/>
          </a:p>
          <a:p>
            <a:pPr marL="285750" indent="-285750">
              <a:buFontTx/>
              <a:buChar char="-"/>
            </a:pPr>
            <a:endParaRPr lang="en-GB" sz="140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8C646B1C-DDB0-A572-D34C-75705A9EC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109556"/>
              </p:ext>
            </p:extLst>
          </p:nvPr>
        </p:nvGraphicFramePr>
        <p:xfrm>
          <a:off x="2122128" y="1930400"/>
          <a:ext cx="6504291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693">
                  <a:extLst>
                    <a:ext uri="{9D8B030D-6E8A-4147-A177-3AD203B41FA5}">
                      <a16:colId xmlns:a16="http://schemas.microsoft.com/office/drawing/2014/main" val="3143097169"/>
                    </a:ext>
                  </a:extLst>
                </a:gridCol>
                <a:gridCol w="1215148">
                  <a:extLst>
                    <a:ext uri="{9D8B030D-6E8A-4147-A177-3AD203B41FA5}">
                      <a16:colId xmlns:a16="http://schemas.microsoft.com/office/drawing/2014/main" val="1026023836"/>
                    </a:ext>
                  </a:extLst>
                </a:gridCol>
                <a:gridCol w="1261046">
                  <a:extLst>
                    <a:ext uri="{9D8B030D-6E8A-4147-A177-3AD203B41FA5}">
                      <a16:colId xmlns:a16="http://schemas.microsoft.com/office/drawing/2014/main" val="3606756202"/>
                    </a:ext>
                  </a:extLst>
                </a:gridCol>
                <a:gridCol w="1339202">
                  <a:extLst>
                    <a:ext uri="{9D8B030D-6E8A-4147-A177-3AD203B41FA5}">
                      <a16:colId xmlns:a16="http://schemas.microsoft.com/office/drawing/2014/main" val="4248967075"/>
                    </a:ext>
                  </a:extLst>
                </a:gridCol>
                <a:gridCol w="1339202">
                  <a:extLst>
                    <a:ext uri="{9D8B030D-6E8A-4147-A177-3AD203B41FA5}">
                      <a16:colId xmlns:a16="http://schemas.microsoft.com/office/drawing/2014/main" val="1556341901"/>
                    </a:ext>
                  </a:extLst>
                </a:gridCol>
              </a:tblGrid>
              <a:tr h="350931">
                <a:tc>
                  <a:txBody>
                    <a:bodyPr/>
                    <a:lstStyle/>
                    <a:p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# quench in nominal operation space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# quench in ultimate operation space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# quench beyond ultimate operation space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chemeClr val="accent6"/>
                          </a:solidFill>
                        </a:rPr>
                        <a:t>Insulation test Inner/Outer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758993"/>
                  </a:ext>
                </a:extLst>
              </a:tr>
              <a:tr h="237203"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MCBXFB02 - CD1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2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2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r>
                        <a:rPr lang="en-US" sz="1000">
                          <a:solidFill>
                            <a:schemeClr val="accent6"/>
                          </a:solidFill>
                        </a:rPr>
                        <a:t>/</a:t>
                      </a: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Fail</a:t>
                      </a:r>
                      <a:endParaRPr lang="en-GB" sz="100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723876"/>
                  </a:ext>
                </a:extLst>
              </a:tr>
              <a:tr h="237203"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MCBXFB02 - CD2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0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0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NA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r>
                        <a:rPr lang="en-US" sz="1000">
                          <a:solidFill>
                            <a:schemeClr val="accent6"/>
                          </a:solidFill>
                        </a:rPr>
                        <a:t>/</a:t>
                      </a:r>
                      <a:r>
                        <a:rPr lang="en-US" sz="1000">
                          <a:solidFill>
                            <a:srgbClr val="FF0000"/>
                          </a:solidFill>
                        </a:rPr>
                        <a:t>Fail</a:t>
                      </a:r>
                      <a:endParaRPr lang="en-GB" sz="100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4638825"/>
                  </a:ext>
                </a:extLst>
              </a:tr>
              <a:tr h="237203"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MCBXFB02b – CD1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0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0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r>
                        <a:rPr lang="en-US" sz="1000">
                          <a:solidFill>
                            <a:schemeClr val="accent6"/>
                          </a:solidFill>
                        </a:rPr>
                        <a:t>/</a:t>
                      </a:r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endParaRPr lang="en-GB" sz="100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832194"/>
                  </a:ext>
                </a:extLst>
              </a:tr>
              <a:tr h="237203"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MCBXFB02b – CD2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1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0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000">
                          <a:solidFill>
                            <a:schemeClr val="accent6"/>
                          </a:solidFill>
                        </a:rPr>
                        <a:t>NA</a:t>
                      </a:r>
                      <a:endParaRPr lang="en-GB" sz="100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r>
                        <a:rPr lang="en-US" sz="1000">
                          <a:solidFill>
                            <a:schemeClr val="accent6"/>
                          </a:solidFill>
                        </a:rPr>
                        <a:t>/</a:t>
                      </a:r>
                      <a:r>
                        <a:rPr lang="en-US" sz="1000">
                          <a:solidFill>
                            <a:srgbClr val="92D050"/>
                          </a:solidFill>
                        </a:rPr>
                        <a:t>OK</a:t>
                      </a:r>
                      <a:endParaRPr lang="en-GB" sz="100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714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71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EA9272-C664-4ED9-E8CB-8D564F794A68}"/>
              </a:ext>
            </a:extLst>
          </p:cNvPr>
          <p:cNvSpPr txBox="1"/>
          <p:nvPr/>
        </p:nvSpPr>
        <p:spPr>
          <a:xfrm>
            <a:off x="203980" y="6933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Recall test plan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01AA9C-CBC3-CAB1-4454-0AC01E58B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0" y="1059471"/>
            <a:ext cx="6049486" cy="24011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5692D8-D7FA-B56D-E04D-0F11B785BC75}"/>
              </a:ext>
            </a:extLst>
          </p:cNvPr>
          <p:cNvSpPr txBox="1"/>
          <p:nvPr/>
        </p:nvSpPr>
        <p:spPr>
          <a:xfrm>
            <a:off x="203980" y="715666"/>
            <a:ext cx="6515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Standard test in operational angles to ultimate (2.14/2.68 Tm).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79337C-5D02-3D47-EE25-D116592C57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63" y="1407013"/>
            <a:ext cx="2305050" cy="15557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E2455F2-C572-145C-8B44-8ABB86A57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9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94C1E1-2E00-D7A4-5AC4-2B3CDBDCD338}"/>
              </a:ext>
            </a:extLst>
          </p:cNvPr>
          <p:cNvSpPr txBox="1"/>
          <p:nvPr/>
        </p:nvSpPr>
        <p:spPr>
          <a:xfrm>
            <a:off x="277132" y="715666"/>
            <a:ext cx="8618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Standard test following the ‘nominal perimeter’ in two rectangular cycles (2/2.5 Tm) 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05EEAB-3AA7-CA09-0BAE-3BED14763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32" y="1212965"/>
            <a:ext cx="5996956" cy="27048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03A392-7C83-757F-A801-AA41A6B1334C}"/>
              </a:ext>
            </a:extLst>
          </p:cNvPr>
          <p:cNvSpPr txBox="1"/>
          <p:nvPr/>
        </p:nvSpPr>
        <p:spPr>
          <a:xfrm>
            <a:off x="203980" y="6933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Recall test plan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782D7-E569-B253-F9F6-66EBBBC5C997}"/>
              </a:ext>
            </a:extLst>
          </p:cNvPr>
          <p:cNvSpPr txBox="1"/>
          <p:nvPr/>
        </p:nvSpPr>
        <p:spPr>
          <a:xfrm>
            <a:off x="6530501" y="2095912"/>
            <a:ext cx="22179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Added to the test plan only after CD2 of this magnet. 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D98070-DC62-0CF3-9317-D4161C3A1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34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22D523-66CF-56EC-D860-3FEACA5A33C3}"/>
              </a:ext>
            </a:extLst>
          </p:cNvPr>
          <p:cNvSpPr txBox="1"/>
          <p:nvPr/>
        </p:nvSpPr>
        <p:spPr>
          <a:xfrm>
            <a:off x="277132" y="577158"/>
            <a:ext cx="8276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Standard magnetic measurement cycles to 2.5 Tm individual and in the nominal operation angles to 2/2.5 Tm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386BC-73D3-69AF-7BAF-357D1F924E54}"/>
              </a:ext>
            </a:extLst>
          </p:cNvPr>
          <p:cNvSpPr txBox="1"/>
          <p:nvPr/>
        </p:nvSpPr>
        <p:spPr>
          <a:xfrm>
            <a:off x="277132" y="6933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Recall test plan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AA37D5-73C8-74B0-9E4E-210C3EC47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32" y="1201730"/>
            <a:ext cx="5937250" cy="3095049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15F947-B155-F212-A01B-7F7AAA8646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5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7BF730-21BD-BFA3-A174-3AAA3DBC9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1FFD36-5EC2-70F1-C438-AB2F98476A34}"/>
              </a:ext>
            </a:extLst>
          </p:cNvPr>
          <p:cNvSpPr txBox="1"/>
          <p:nvPr/>
        </p:nvSpPr>
        <p:spPr>
          <a:xfrm>
            <a:off x="277132" y="6933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Recall test plan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EC7966-9304-A7BC-02D4-0B8935B994E5}"/>
              </a:ext>
            </a:extLst>
          </p:cNvPr>
          <p:cNvSpPr txBox="1"/>
          <p:nvPr/>
        </p:nvSpPr>
        <p:spPr>
          <a:xfrm>
            <a:off x="277132" y="577158"/>
            <a:ext cx="8276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Standard holding current tests at nominal 2/2.5 Tm in 4 angles for 1 to 4 hours.</a:t>
            </a:r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D54174-0BD2-61E7-2FD3-CD849A43A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08" y="1609106"/>
            <a:ext cx="3692785" cy="25144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7E06FA-5822-4AC2-3578-A2EF0C210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388" y="2686929"/>
            <a:ext cx="3005649" cy="119216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4B9EB1C-3E57-8E9E-BAA5-331CF2100BF4}"/>
              </a:ext>
            </a:extLst>
          </p:cNvPr>
          <p:cNvCxnSpPr>
            <a:cxnSpLocks/>
          </p:cNvCxnSpPr>
          <p:nvPr/>
        </p:nvCxnSpPr>
        <p:spPr>
          <a:xfrm flipH="1">
            <a:off x="2834640" y="1511300"/>
            <a:ext cx="134695" cy="5003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3B5CFF-9D84-9FD5-AABC-4931202F0AAA}"/>
              </a:ext>
            </a:extLst>
          </p:cNvPr>
          <p:cNvCxnSpPr>
            <a:cxnSpLocks/>
          </p:cNvCxnSpPr>
          <p:nvPr/>
        </p:nvCxnSpPr>
        <p:spPr>
          <a:xfrm flipH="1">
            <a:off x="2987175" y="1663700"/>
            <a:ext cx="134695" cy="5003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CEA82C1-47FB-5284-698E-6BA28EEB4932}"/>
              </a:ext>
            </a:extLst>
          </p:cNvPr>
          <p:cNvCxnSpPr>
            <a:cxnSpLocks/>
          </p:cNvCxnSpPr>
          <p:nvPr/>
        </p:nvCxnSpPr>
        <p:spPr>
          <a:xfrm flipH="1">
            <a:off x="1653169" y="1511300"/>
            <a:ext cx="134695" cy="5003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F3135E0-99CA-AF26-B0D7-4DE94704E47A}"/>
              </a:ext>
            </a:extLst>
          </p:cNvPr>
          <p:cNvCxnSpPr>
            <a:cxnSpLocks/>
          </p:cNvCxnSpPr>
          <p:nvPr/>
        </p:nvCxnSpPr>
        <p:spPr>
          <a:xfrm>
            <a:off x="1416050" y="1562100"/>
            <a:ext cx="93504" cy="5473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4814D76-D9EB-0E78-A65A-B02D8944277C}"/>
              </a:ext>
            </a:extLst>
          </p:cNvPr>
          <p:cNvSpPr txBox="1"/>
          <p:nvPr/>
        </p:nvSpPr>
        <p:spPr>
          <a:xfrm>
            <a:off x="2829256" y="12469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4h</a:t>
            </a:r>
            <a:endParaRPr lang="en-GB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E0CA80-BD5D-84FE-970B-EF02D847D610}"/>
              </a:ext>
            </a:extLst>
          </p:cNvPr>
          <p:cNvSpPr txBox="1"/>
          <p:nvPr/>
        </p:nvSpPr>
        <p:spPr>
          <a:xfrm>
            <a:off x="1590761" y="1277826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4h</a:t>
            </a:r>
            <a:endParaRPr lang="en-GB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CD5F85-4931-0F0B-F516-5B62797221DD}"/>
              </a:ext>
            </a:extLst>
          </p:cNvPr>
          <p:cNvSpPr txBox="1"/>
          <p:nvPr/>
        </p:nvSpPr>
        <p:spPr>
          <a:xfrm>
            <a:off x="2981656" y="13993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1h</a:t>
            </a:r>
            <a:endParaRPr lang="en-GB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477323-30F1-F5E7-DED8-B35D67785739}"/>
              </a:ext>
            </a:extLst>
          </p:cNvPr>
          <p:cNvSpPr txBox="1"/>
          <p:nvPr/>
        </p:nvSpPr>
        <p:spPr>
          <a:xfrm>
            <a:off x="1176119" y="1311415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1h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83928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EB6725-8F5C-B635-5EBD-547C96F27BFC}"/>
              </a:ext>
            </a:extLst>
          </p:cNvPr>
          <p:cNvSpPr txBox="1"/>
          <p:nvPr/>
        </p:nvSpPr>
        <p:spPr>
          <a:xfrm>
            <a:off x="793750" y="808930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Magnet details:</a:t>
            </a:r>
          </a:p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E123C49-963A-D480-CC2F-0DB8855B2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78334"/>
              </p:ext>
            </p:extLst>
          </p:nvPr>
        </p:nvGraphicFramePr>
        <p:xfrm>
          <a:off x="882124" y="1143525"/>
          <a:ext cx="4248676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7376">
                  <a:extLst>
                    <a:ext uri="{9D8B030D-6E8A-4147-A177-3AD203B41FA5}">
                      <a16:colId xmlns:a16="http://schemas.microsoft.com/office/drawing/2014/main" val="771145325"/>
                    </a:ext>
                  </a:extLst>
                </a:gridCol>
                <a:gridCol w="2781300">
                  <a:extLst>
                    <a:ext uri="{9D8B030D-6E8A-4147-A177-3AD203B41FA5}">
                      <a16:colId xmlns:a16="http://schemas.microsoft.com/office/drawing/2014/main" val="22123839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Magnet MTF name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HCMCBXFB012-E5000001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495664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Inner coil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ICBS04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5374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Inner coil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ICBS07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605637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Outer coil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OCBS04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34913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Outer coil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OCBS07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790904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EE26F06-C3A4-CA55-F764-0E9662AE73A5}"/>
              </a:ext>
            </a:extLst>
          </p:cNvPr>
          <p:cNvSpPr txBox="1"/>
          <p:nvPr/>
        </p:nvSpPr>
        <p:spPr>
          <a:xfrm>
            <a:off x="793750" y="2441445"/>
            <a:ext cx="714375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MCBXFB02 - Cool down 1: October 2022 </a:t>
            </a:r>
          </a:p>
          <a:p>
            <a:r>
              <a:rPr lang="nl-NL" sz="1600"/>
              <a:t>MCBXFB02 - Cool down 2: October 2022</a:t>
            </a:r>
          </a:p>
          <a:p>
            <a:r>
              <a:rPr lang="nl-NL" sz="1400"/>
              <a:t>Then it was sent to Elytt for reassembly/repair of outer dipole, which had an insulation non-conformity. After reassembly the magnet was renamed MCBXFB02b, still using the same MTF name.</a:t>
            </a:r>
          </a:p>
          <a:p>
            <a:r>
              <a:rPr lang="nl-NL" sz="1600"/>
              <a:t>MCBXFB02b - Cool down 1: February 2023</a:t>
            </a:r>
          </a:p>
          <a:p>
            <a:r>
              <a:rPr lang="nl-NL" sz="1600"/>
              <a:t>MCBXFB02b - Cool down 2: April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1FA28C-E52E-BF22-E1B1-AFE916E292C7}"/>
              </a:ext>
            </a:extLst>
          </p:cNvPr>
          <p:cNvSpPr txBox="1"/>
          <p:nvPr/>
        </p:nvSpPr>
        <p:spPr>
          <a:xfrm>
            <a:off x="793749" y="-15885"/>
            <a:ext cx="69898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and MCBXFB02b - info </a:t>
            </a:r>
            <a:endParaRPr lang="en-GB" sz="280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069BB51-2B91-930F-A146-67EBEB9CE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673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F53EB16-E9AC-EC0D-A356-531B55DC5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43" y="779046"/>
            <a:ext cx="4101456" cy="27960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4F3E48-4550-0968-DFCF-61E69A787799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– Cool Down 1 - summary </a:t>
            </a:r>
            <a:endParaRPr lang="en-GB" sz="2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275CF8-4DB8-3033-0FC6-9F4ABA33D853}"/>
              </a:ext>
            </a:extLst>
          </p:cNvPr>
          <p:cNvSpPr txBox="1"/>
          <p:nvPr/>
        </p:nvSpPr>
        <p:spPr>
          <a:xfrm>
            <a:off x="4586570" y="779046"/>
            <a:ext cx="40191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Powering</a:t>
            </a:r>
          </a:p>
          <a:p>
            <a:pPr marL="285750" indent="-285750">
              <a:buFontTx/>
              <a:buChar char="-"/>
            </a:pPr>
            <a:r>
              <a:rPr lang="nl-NL" sz="1400"/>
              <a:t>1 quench in nominal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2 quenches in ultimate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2 quenches beyond ultimate operation space</a:t>
            </a:r>
          </a:p>
          <a:p>
            <a:pPr marL="285750" indent="-285750">
              <a:buFontTx/>
              <a:buChar char="-"/>
            </a:pPr>
            <a:endParaRPr lang="nl-NL" sz="1400"/>
          </a:p>
          <a:p>
            <a:r>
              <a:rPr lang="nl-NL" sz="1400"/>
              <a:t>Different compared to current test plan:</a:t>
            </a:r>
          </a:p>
          <a:p>
            <a:pPr marL="285750" indent="-285750">
              <a:buFontTx/>
              <a:buChar char="-"/>
            </a:pPr>
            <a:r>
              <a:rPr lang="nl-NL" sz="1400"/>
              <a:t>Diagonals up to 2.5/2.5 Tm were tested for comparison with earlier prototypes as additional test.</a:t>
            </a:r>
          </a:p>
          <a:p>
            <a:pPr marL="285750" indent="-285750">
              <a:buFontTx/>
              <a:buChar char="-"/>
            </a:pPr>
            <a:r>
              <a:rPr lang="nl-NL" sz="1400"/>
              <a:t>“rectangular” powering not performed.</a:t>
            </a:r>
          </a:p>
          <a:p>
            <a:pPr marL="285750" indent="-285750">
              <a:buFontTx/>
              <a:buChar char="-"/>
            </a:pPr>
            <a:r>
              <a:rPr lang="nl-NL" sz="1400"/>
              <a:t>Holding current tests at 2.5/2.5 Tm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C351E-5640-1753-3773-2EEB51EE84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943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A4E411-27A4-14C8-A78B-E8C1FEB554A9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 – Cool Down 2 - summary </a:t>
            </a: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0122F3-EA2C-16DB-DD9B-9D02FB0F666C}"/>
              </a:ext>
            </a:extLst>
          </p:cNvPr>
          <p:cNvSpPr txBox="1"/>
          <p:nvPr/>
        </p:nvSpPr>
        <p:spPr>
          <a:xfrm>
            <a:off x="4586570" y="779046"/>
            <a:ext cx="40191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Powering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 in nominal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quenches in ultimate operation space</a:t>
            </a:r>
          </a:p>
          <a:p>
            <a:pPr marL="285750" indent="-285750">
              <a:buFontTx/>
              <a:buChar char="-"/>
            </a:pPr>
            <a:endParaRPr lang="nl-NL" sz="1400"/>
          </a:p>
          <a:p>
            <a:r>
              <a:rPr lang="nl-NL" sz="1400"/>
              <a:t>Compared to current test plan:</a:t>
            </a:r>
          </a:p>
          <a:p>
            <a:pPr marL="285750" indent="-285750">
              <a:buFontTx/>
              <a:buChar char="-"/>
            </a:pPr>
            <a:r>
              <a:rPr lang="nl-NL" sz="1400"/>
              <a:t>“rectangular” powering not performed.</a:t>
            </a:r>
          </a:p>
          <a:p>
            <a:pPr marL="285750" indent="-285750">
              <a:buFontTx/>
              <a:buChar char="-"/>
            </a:pPr>
            <a:endParaRPr lang="nl-NL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BB4ABF-58AC-2F35-CB89-046AF4162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87" y="731893"/>
            <a:ext cx="4006327" cy="273115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7E79E-68A7-FDEA-3098-4EC7C1D388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0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4A4E411-27A4-14C8-A78B-E8C1FEB554A9}"/>
              </a:ext>
            </a:extLst>
          </p:cNvPr>
          <p:cNvSpPr txBox="1"/>
          <p:nvPr/>
        </p:nvSpPr>
        <p:spPr>
          <a:xfrm>
            <a:off x="264842" y="0"/>
            <a:ext cx="7705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800"/>
              <a:t>MCBXFB02b – Cool Down 1 - summary </a:t>
            </a: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0122F3-EA2C-16DB-DD9B-9D02FB0F666C}"/>
              </a:ext>
            </a:extLst>
          </p:cNvPr>
          <p:cNvSpPr txBox="1"/>
          <p:nvPr/>
        </p:nvSpPr>
        <p:spPr>
          <a:xfrm>
            <a:off x="4586570" y="779046"/>
            <a:ext cx="401916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Note that between MCBXFB02 and MCBXFB02b the outer dipole was modified and the magnet reassembled with the same coils.</a:t>
            </a:r>
          </a:p>
          <a:p>
            <a:endParaRPr lang="nl-NL" sz="1400"/>
          </a:p>
          <a:p>
            <a:r>
              <a:rPr lang="nl-NL" sz="1400"/>
              <a:t>Powering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 in nominal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0 quenches in ultimate operation space</a:t>
            </a:r>
          </a:p>
          <a:p>
            <a:pPr marL="285750" indent="-285750">
              <a:buFontTx/>
              <a:buChar char="-"/>
            </a:pPr>
            <a:r>
              <a:rPr lang="nl-NL" sz="1400"/>
              <a:t>1 quench beyond ultimate operation space.</a:t>
            </a:r>
          </a:p>
          <a:p>
            <a:pPr marL="285750" indent="-285750">
              <a:buFontTx/>
              <a:buChar char="-"/>
            </a:pPr>
            <a:endParaRPr lang="nl-NL" sz="1400"/>
          </a:p>
          <a:p>
            <a:r>
              <a:rPr lang="nl-NL" sz="1400"/>
              <a:t>Compared to current test plan:</a:t>
            </a:r>
          </a:p>
          <a:p>
            <a:pPr marL="285750" indent="-285750">
              <a:buFontTx/>
              <a:buChar char="-"/>
            </a:pPr>
            <a:r>
              <a:rPr lang="nl-NL" sz="1400"/>
              <a:t>Diagonals tested up to 2.5/2.5 Tm for comparison with CD1 and prototypes.</a:t>
            </a:r>
          </a:p>
          <a:p>
            <a:pPr marL="285750" indent="-285750">
              <a:buFontTx/>
              <a:buChar char="-"/>
            </a:pPr>
            <a:endParaRPr lang="nl-NL" sz="140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9C946-1BA2-DA1C-7D11-4681941DE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WP3 meeting - 17 May 2023 - MCBXFB02 resuts - G. Willering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4C513-7989-DEDE-7CF4-F4209CFD6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67" y="779046"/>
            <a:ext cx="3874405" cy="266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1962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567</TotalTime>
  <Words>1022</Words>
  <Application>Microsoft Office PowerPoint</Application>
  <PresentationFormat>On-screen Show (16:9)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13</cp:revision>
  <dcterms:created xsi:type="dcterms:W3CDTF">2023-05-16T11:27:54Z</dcterms:created>
  <dcterms:modified xsi:type="dcterms:W3CDTF">2023-05-22T15:09:42Z</dcterms:modified>
</cp:coreProperties>
</file>