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6" r:id="rId5"/>
    <p:sldId id="258" r:id="rId6"/>
    <p:sldId id="259" r:id="rId7"/>
    <p:sldId id="281" r:id="rId8"/>
    <p:sldId id="260" r:id="rId9"/>
    <p:sldId id="283" r:id="rId10"/>
    <p:sldId id="261" r:id="rId11"/>
    <p:sldId id="309" r:id="rId12"/>
    <p:sldId id="310" r:id="rId13"/>
    <p:sldId id="290" r:id="rId14"/>
    <p:sldId id="291" r:id="rId15"/>
    <p:sldId id="319" r:id="rId16"/>
    <p:sldId id="262" r:id="rId17"/>
    <p:sldId id="264" r:id="rId18"/>
    <p:sldId id="299" r:id="rId19"/>
    <p:sldId id="282" r:id="rId20"/>
    <p:sldId id="285" r:id="rId21"/>
    <p:sldId id="270" r:id="rId22"/>
    <p:sldId id="297" r:id="rId23"/>
    <p:sldId id="298" r:id="rId24"/>
    <p:sldId id="263" r:id="rId25"/>
    <p:sldId id="265" r:id="rId26"/>
    <p:sldId id="266" r:id="rId27"/>
    <p:sldId id="267" r:id="rId28"/>
    <p:sldId id="268" r:id="rId29"/>
    <p:sldId id="320" r:id="rId30"/>
    <p:sldId id="321" r:id="rId31"/>
    <p:sldId id="322" r:id="rId32"/>
    <p:sldId id="323" r:id="rId33"/>
    <p:sldId id="324" r:id="rId3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044177D-8871-462D-88B3-9C1A28B4DE0F}">
          <p14:sldIdLst>
            <p14:sldId id="256"/>
            <p14:sldId id="258"/>
            <p14:sldId id="259"/>
            <p14:sldId id="281"/>
            <p14:sldId id="260"/>
            <p14:sldId id="283"/>
            <p14:sldId id="261"/>
            <p14:sldId id="309"/>
            <p14:sldId id="310"/>
            <p14:sldId id="290"/>
            <p14:sldId id="291"/>
            <p14:sldId id="319"/>
            <p14:sldId id="262"/>
            <p14:sldId id="264"/>
            <p14:sldId id="299"/>
            <p14:sldId id="282"/>
          </p14:sldIdLst>
        </p14:section>
        <p14:section name="Additional slides" id="{B0102CE7-0CF3-407A-B80C-98F5136D84E6}">
          <p14:sldIdLst>
            <p14:sldId id="285"/>
            <p14:sldId id="270"/>
            <p14:sldId id="297"/>
            <p14:sldId id="298"/>
          </p14:sldIdLst>
        </p14:section>
        <p14:section name="Additional integral multipoles" id="{9C881987-DB47-44E8-AFB9-FCDA81A5DBED}">
          <p14:sldIdLst>
            <p14:sldId id="263"/>
            <p14:sldId id="265"/>
            <p14:sldId id="266"/>
            <p14:sldId id="267"/>
            <p14:sldId id="268"/>
          </p14:sldIdLst>
        </p14:section>
        <p14:section name="Additional central multipoles" id="{BB999FA2-2128-4B6B-8079-46BF5228E349}">
          <p14:sldIdLst>
            <p14:sldId id="320"/>
            <p14:sldId id="321"/>
            <p14:sldId id="322"/>
            <p14:sldId id="323"/>
            <p14:sldId id="32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CD7BAC-AD6D-4605-8820-A61F5CBFB528}" v="4" dt="2023-05-16T10:03:30.2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6931" autoAdjust="0"/>
  </p:normalViewPr>
  <p:slideViewPr>
    <p:cSldViewPr snapToObjects="1" showGuides="1">
      <p:cViewPr varScale="1">
        <p:scale>
          <a:sx n="137" d="100"/>
          <a:sy n="137" d="100"/>
        </p:scale>
        <p:origin x="156" y="1308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otr Tomasz Rogacki" userId="BtbrWoDRm8gnIS/l7LYZ//5+6ga/zJLX0rsea7ePkbU=" providerId="None" clId="Web-{C7CD7BAC-AD6D-4605-8820-A61F5CBFB528}"/>
    <pc:docChg chg="modSld">
      <pc:chgData name="Piotr Tomasz Rogacki" userId="BtbrWoDRm8gnIS/l7LYZ//5+6ga/zJLX0rsea7ePkbU=" providerId="None" clId="Web-{C7CD7BAC-AD6D-4605-8820-A61F5CBFB528}" dt="2023-05-16T10:03:26.654" v="0" actId="20577"/>
      <pc:docMkLst>
        <pc:docMk/>
      </pc:docMkLst>
      <pc:sldChg chg="modSp">
        <pc:chgData name="Piotr Tomasz Rogacki" userId="BtbrWoDRm8gnIS/l7LYZ//5+6ga/zJLX0rsea7ePkbU=" providerId="None" clId="Web-{C7CD7BAC-AD6D-4605-8820-A61F5CBFB528}" dt="2023-05-16T10:03:26.654" v="0" actId="20577"/>
        <pc:sldMkLst>
          <pc:docMk/>
          <pc:sldMk cId="0" sldId="259"/>
        </pc:sldMkLst>
        <pc:spChg chg="mod">
          <ac:chgData name="Piotr Tomasz Rogacki" userId="BtbrWoDRm8gnIS/l7LYZ//5+6ga/zJLX0rsea7ePkbU=" providerId="None" clId="Web-{C7CD7BAC-AD6D-4605-8820-A61F5CBFB528}" dt="2023-05-16T10:03:26.654" v="0" actId="20577"/>
          <ac:spMkLst>
            <pc:docMk/>
            <pc:sldMk cId="0" sldId="259"/>
            <ac:spMk id="2" creationId="{C9458FB9-65FA-8B14-2D61-218CC881586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G.Vandoni@dep.SY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able Placeholder 17">
            <a:extLst>
              <a:ext uri="{FF2B5EF4-FFF2-40B4-BE49-F238E27FC236}">
                <a16:creationId xmlns:a16="http://schemas.microsoft.com/office/drawing/2014/main" id="{858FC47F-3021-4216-8A76-C660F00BB88B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645025" y="862200"/>
            <a:ext cx="4041775" cy="3644713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680A8B1-ED26-4682-8BC3-CC0DBA0FBD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862200"/>
            <a:ext cx="4040188" cy="364471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  2">
            <a:extLst>
              <a:ext uri="{FF2B5EF4-FFF2-40B4-BE49-F238E27FC236}">
                <a16:creationId xmlns:a16="http://schemas.microsoft.com/office/drawing/2014/main" id="{9F25E677-0835-4761-A262-12E714753E0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12000" y="914401"/>
            <a:ext cx="7920000" cy="36963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10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5677FAF-5FE4-4B50-9E9B-2C20624BA81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12775" y="914400"/>
            <a:ext cx="7918450" cy="36957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icon to add table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0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No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G.Vandoni@dep.SY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G.Vandoni@dep.SY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0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61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826024/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/>
              <a:t>Magnetic Measurements on MCBXFB02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931790"/>
            <a:ext cx="6480000" cy="122413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Piotr Rogacki</a:t>
            </a:r>
          </a:p>
          <a:p>
            <a:r>
              <a:rPr lang="en-GB" dirty="0"/>
              <a:t>Lucio Fiscarelli</a:t>
            </a:r>
          </a:p>
          <a:p>
            <a:r>
              <a:rPr dirty="0"/>
              <a:t>Matthias Bonora</a:t>
            </a:r>
            <a:endParaRPr lang="en-GB" dirty="0"/>
          </a:p>
          <a:p>
            <a:r>
              <a:rPr lang="en-GB" dirty="0"/>
              <a:t>Agnieszka Chmielinska</a:t>
            </a:r>
          </a:p>
          <a:p>
            <a:r>
              <a:rPr lang="en-GB" dirty="0"/>
              <a:t>and other colleagues of the TM section</a:t>
            </a:r>
          </a:p>
          <a:p>
            <a:endParaRPr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B566755-DF04-0B24-C050-9F1E1111CE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261938"/>
          </a:xfrm>
        </p:spPr>
        <p:txBody>
          <a:bodyPr/>
          <a:lstStyle/>
          <a:p>
            <a:r>
              <a:rPr lang="en-GB" dirty="0"/>
              <a:t>EDMSID: </a:t>
            </a:r>
            <a:r>
              <a:rPr lang="en-GB" dirty="0">
                <a:hlinkClick r:id="rId2"/>
              </a:rPr>
              <a:t>2826024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Integral f</a:t>
            </a:r>
            <a:r>
              <a:rPr dirty="0"/>
              <a:t>ield-quality tabl</a:t>
            </a:r>
            <a:r>
              <a:rPr lang="en-US" dirty="0"/>
              <a:t>e</a:t>
            </a:r>
            <a:endParaRPr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0F036365-F564-4E0C-CC2D-3567AEF3DC5A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/>
      </p:sp>
      <p:graphicFrame>
        <p:nvGraphicFramePr>
          <p:cNvPr id="2" name="Table Placeholder 1">
            <a:extLst>
              <a:ext uri="{FF2B5EF4-FFF2-40B4-BE49-F238E27FC236}">
                <a16:creationId xmlns:a16="http://schemas.microsoft.com/office/drawing/2014/main" id="{2016EB35-6531-3B6B-62AC-C1E9E9E1BF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891195"/>
              </p:ext>
            </p:extLst>
          </p:nvPr>
        </p:nvGraphicFramePr>
        <p:xfrm>
          <a:off x="612000" y="681980"/>
          <a:ext cx="7918452" cy="4146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871">
                  <a:extLst>
                    <a:ext uri="{9D8B030D-6E8A-4147-A177-3AD203B41FA5}">
                      <a16:colId xmlns:a16="http://schemas.microsoft.com/office/drawing/2014/main" val="74612381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42337617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02904342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19097556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9429893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874046407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3240"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1740A</a:t>
                      </a:r>
                    </a:p>
                    <a:p>
                      <a:pPr algn="ctr"/>
                      <a:r>
                        <a:rPr sz="800" dirty="0"/>
                        <a:t> OUTER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0A</a:t>
                      </a:r>
                    </a:p>
                    <a:p>
                      <a:pPr algn="ctr"/>
                      <a:r>
                        <a:rPr sz="80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1740A</a:t>
                      </a:r>
                    </a:p>
                    <a:p>
                      <a:pPr algn="ctr"/>
                      <a:r>
                        <a:rPr sz="800"/>
                        <a:t> OUTER at 1135A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1400A</a:t>
                      </a:r>
                    </a:p>
                    <a:p>
                      <a:pPr algn="ctr"/>
                      <a:r>
                        <a:rPr sz="800" dirty="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-1.994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1.758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-9.37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F74401FD-3571-652F-88C3-C7D2CEDFE0CE}"/>
              </a:ext>
            </a:extLst>
          </p:cNvPr>
          <p:cNvSpPr/>
          <p:nvPr/>
        </p:nvSpPr>
        <p:spPr>
          <a:xfrm>
            <a:off x="1231627" y="1160998"/>
            <a:ext cx="720080" cy="2519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+30 units with previous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621CF6-CBE6-B67A-2BA4-4723F1E7EC4F}"/>
              </a:ext>
            </a:extLst>
          </p:cNvPr>
          <p:cNvSpPr/>
          <p:nvPr/>
        </p:nvSpPr>
        <p:spPr>
          <a:xfrm>
            <a:off x="2555776" y="1635646"/>
            <a:ext cx="720080" cy="2519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-22 units with previous</a:t>
            </a:r>
          </a:p>
        </p:txBody>
      </p:sp>
    </p:spTree>
    <p:extLst>
      <p:ext uri="{BB962C8B-B14F-4D97-AF65-F5344CB8AC3E}">
        <p14:creationId xmlns:p14="http://schemas.microsoft.com/office/powerpoint/2010/main" val="1949572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tf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>
          <a:xfrm>
            <a:off x="612000" y="339502"/>
            <a:ext cx="7920000" cy="369634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Central transfer function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537E2EE-F405-C7A2-E044-F30A4469ED6A}"/>
              </a:ext>
            </a:extLst>
          </p:cNvPr>
          <p:cNvCxnSpPr>
            <a:cxnSpLocks/>
          </p:cNvCxnSpPr>
          <p:nvPr/>
        </p:nvCxnSpPr>
        <p:spPr>
          <a:xfrm>
            <a:off x="3563888" y="2499742"/>
            <a:ext cx="0" cy="53922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5B4EC8E-DE26-2727-6E9A-963F69648073}"/>
              </a:ext>
            </a:extLst>
          </p:cNvPr>
          <p:cNvSpPr txBox="1"/>
          <p:nvPr/>
        </p:nvSpPr>
        <p:spPr>
          <a:xfrm>
            <a:off x="2843808" y="2584686"/>
            <a:ext cx="85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1.5%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2A00EED-03B9-1091-F84F-F41A5A39A091}"/>
              </a:ext>
            </a:extLst>
          </p:cNvPr>
          <p:cNvCxnSpPr>
            <a:cxnSpLocks/>
          </p:cNvCxnSpPr>
          <p:nvPr/>
        </p:nvCxnSpPr>
        <p:spPr>
          <a:xfrm>
            <a:off x="6647974" y="2766931"/>
            <a:ext cx="0" cy="589927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6A5C41C-3007-B49E-C63E-B9404A32D48C}"/>
              </a:ext>
            </a:extLst>
          </p:cNvPr>
          <p:cNvSpPr txBox="1"/>
          <p:nvPr/>
        </p:nvSpPr>
        <p:spPr>
          <a:xfrm>
            <a:off x="5927894" y="2851875"/>
            <a:ext cx="85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1.2%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F56225-B016-D68F-E2FF-91A0859E0E0C}"/>
              </a:ext>
            </a:extLst>
          </p:cNvPr>
          <p:cNvSpPr txBox="1"/>
          <p:nvPr/>
        </p:nvSpPr>
        <p:spPr>
          <a:xfrm>
            <a:off x="1403648" y="4011910"/>
            <a:ext cx="698477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/>
            <a:r>
              <a:rPr lang="en-GB" sz="1400" dirty="0">
                <a:solidFill>
                  <a:schemeClr val="accent5"/>
                </a:solidFill>
              </a:rPr>
              <a:t>Individual powering:</a:t>
            </a:r>
          </a:p>
          <a:p>
            <a:pPr lvl="3"/>
            <a:r>
              <a:rPr lang="en-GB" sz="1400" dirty="0">
                <a:solidFill>
                  <a:schemeClr val="accent5"/>
                </a:solidFill>
              </a:rPr>
              <a:t>	Saturation on outer plane -0.9%</a:t>
            </a:r>
          </a:p>
          <a:p>
            <a:pPr lvl="3"/>
            <a:r>
              <a:rPr lang="en-GB" sz="1400" dirty="0">
                <a:solidFill>
                  <a:schemeClr val="accent5"/>
                </a:solidFill>
              </a:rPr>
              <a:t>Combined 39/51°:</a:t>
            </a:r>
          </a:p>
          <a:p>
            <a:pPr lvl="3"/>
            <a:r>
              <a:rPr lang="en-GB" sz="1400" dirty="0">
                <a:solidFill>
                  <a:schemeClr val="accent5"/>
                </a:solidFill>
              </a:rPr>
              <a:t>	Saturation on inner plane: -1.3% (51°) / -2.0% (39°) </a:t>
            </a:r>
          </a:p>
          <a:p>
            <a:pPr lvl="3"/>
            <a:r>
              <a:rPr lang="en-GB" sz="1400" dirty="0">
                <a:solidFill>
                  <a:schemeClr val="accent5"/>
                </a:solidFill>
              </a:rPr>
              <a:t> 	Saturation on outer plane: -1.6% (51°) / -1.9% (39°)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2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Central multipoles b2/a2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Central multipoles b3/a3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5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Central multipoles b5/a5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f</a:t>
            </a:r>
            <a:r>
              <a:rPr dirty="0"/>
              <a:t>ield-quality table</a:t>
            </a:r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0F036365-F564-4E0C-CC2D-3567AEF3DC5A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/>
      </p:sp>
      <p:graphicFrame>
        <p:nvGraphicFramePr>
          <p:cNvPr id="6" name="Table Placeholder 1">
            <a:extLst>
              <a:ext uri="{FF2B5EF4-FFF2-40B4-BE49-F238E27FC236}">
                <a16:creationId xmlns:a16="http://schemas.microsoft.com/office/drawing/2014/main" id="{B7E02B41-FC90-BD4D-B9D1-65C8F0D04D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7866171"/>
              </p:ext>
            </p:extLst>
          </p:nvPr>
        </p:nvGraphicFramePr>
        <p:xfrm>
          <a:off x="612000" y="681980"/>
          <a:ext cx="7918452" cy="4146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871">
                  <a:extLst>
                    <a:ext uri="{9D8B030D-6E8A-4147-A177-3AD203B41FA5}">
                      <a16:colId xmlns:a16="http://schemas.microsoft.com/office/drawing/2014/main" val="74612381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42337617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02904342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19097556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9429893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874046407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3240"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1740A</a:t>
                      </a:r>
                    </a:p>
                    <a:p>
                      <a:pPr algn="ctr"/>
                      <a:r>
                        <a:rPr sz="800" dirty="0"/>
                        <a:t> OUTER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0A</a:t>
                      </a:r>
                    </a:p>
                    <a:p>
                      <a:pPr algn="ctr"/>
                      <a:r>
                        <a:rPr sz="80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1740A</a:t>
                      </a:r>
                    </a:p>
                    <a:p>
                      <a:pPr algn="ctr"/>
                      <a:r>
                        <a:rPr sz="800"/>
                        <a:t> OUTER at 1135A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1400A</a:t>
                      </a:r>
                    </a:p>
                    <a:p>
                      <a:pPr algn="ctr"/>
                      <a:r>
                        <a:rPr sz="800" dirty="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7F285949-D142-E00E-707B-45C5897D6284}"/>
              </a:ext>
            </a:extLst>
          </p:cNvPr>
          <p:cNvSpPr/>
          <p:nvPr/>
        </p:nvSpPr>
        <p:spPr>
          <a:xfrm>
            <a:off x="1231627" y="1160998"/>
            <a:ext cx="720080" cy="2519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+6 units with previous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B74B71-9B62-C078-C861-20DDC90B6E69}"/>
              </a:ext>
            </a:extLst>
          </p:cNvPr>
          <p:cNvSpPr/>
          <p:nvPr/>
        </p:nvSpPr>
        <p:spPr>
          <a:xfrm>
            <a:off x="3203848" y="1635646"/>
            <a:ext cx="720080" cy="2519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+10 units with previous</a:t>
            </a:r>
          </a:p>
        </p:txBody>
      </p:sp>
    </p:spTree>
    <p:extLst>
      <p:ext uri="{BB962C8B-B14F-4D97-AF65-F5344CB8AC3E}">
        <p14:creationId xmlns:p14="http://schemas.microsoft.com/office/powerpoint/2010/main" val="1356934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23073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dirty="0">
                <a:solidFill>
                  <a:srgbClr val="676767"/>
                </a:solidFill>
              </a:rPr>
              <a:t>Transfer function at nominal level</a:t>
            </a:r>
          </a:p>
          <a:p>
            <a:pPr lvl="2"/>
            <a:r>
              <a:rPr dirty="0">
                <a:solidFill>
                  <a:srgbClr val="676767"/>
                </a:solidFill>
              </a:rPr>
              <a:t>Individual powering</a:t>
            </a:r>
          </a:p>
          <a:p>
            <a:pPr lvl="3"/>
            <a:r>
              <a:rPr dirty="0">
                <a:solidFill>
                  <a:srgbClr val="676767"/>
                </a:solidFill>
              </a:rPr>
              <a:t>Inner plane: </a:t>
            </a:r>
            <a:r>
              <a:rPr lang="en-US" dirty="0">
                <a:solidFill>
                  <a:srgbClr val="676767"/>
                </a:solidFill>
              </a:rPr>
              <a:t>-</a:t>
            </a:r>
            <a:r>
              <a:rPr dirty="0">
                <a:solidFill>
                  <a:srgbClr val="676767"/>
                </a:solidFill>
              </a:rPr>
              <a:t>2.5</a:t>
            </a:r>
            <a:r>
              <a:rPr lang="en-US" dirty="0">
                <a:solidFill>
                  <a:srgbClr val="676767"/>
                </a:solidFill>
              </a:rPr>
              <a:t>49</a:t>
            </a:r>
            <a:r>
              <a:rPr dirty="0">
                <a:solidFill>
                  <a:srgbClr val="676767"/>
                </a:solidFill>
              </a:rPr>
              <a:t> Tm, Outer Plane: 2.5</a:t>
            </a:r>
            <a:r>
              <a:rPr lang="en-US" dirty="0">
                <a:solidFill>
                  <a:srgbClr val="676767"/>
                </a:solidFill>
              </a:rPr>
              <a:t>49</a:t>
            </a:r>
            <a:r>
              <a:rPr dirty="0">
                <a:solidFill>
                  <a:srgbClr val="676767"/>
                </a:solidFill>
              </a:rPr>
              <a:t> Tm</a:t>
            </a:r>
          </a:p>
          <a:p>
            <a:pPr lvl="3"/>
            <a:r>
              <a:rPr dirty="0">
                <a:solidFill>
                  <a:srgbClr val="676767"/>
                </a:solidFill>
              </a:rPr>
              <a:t>Saturation on outer plane -1</a:t>
            </a:r>
            <a:r>
              <a:rPr lang="en-US" dirty="0">
                <a:solidFill>
                  <a:srgbClr val="676767"/>
                </a:solidFill>
              </a:rPr>
              <a:t>.1</a:t>
            </a:r>
            <a:r>
              <a:rPr dirty="0">
                <a:solidFill>
                  <a:srgbClr val="676767"/>
                </a:solidFill>
              </a:rPr>
              <a:t>% with individual powering</a:t>
            </a:r>
          </a:p>
          <a:p>
            <a:pPr lvl="2"/>
            <a:r>
              <a:rPr dirty="0">
                <a:solidFill>
                  <a:srgbClr val="676767"/>
                </a:solidFill>
              </a:rPr>
              <a:t>Combined powering</a:t>
            </a:r>
            <a:r>
              <a:rPr lang="en-US" dirty="0">
                <a:solidFill>
                  <a:srgbClr val="676767"/>
                </a:solidFill>
              </a:rPr>
              <a:t> 51°/39°</a:t>
            </a:r>
            <a:endParaRPr dirty="0">
              <a:solidFill>
                <a:srgbClr val="676767"/>
              </a:solidFill>
            </a:endParaRPr>
          </a:p>
          <a:p>
            <a:pPr lvl="3"/>
            <a:r>
              <a:rPr dirty="0">
                <a:solidFill>
                  <a:srgbClr val="676767"/>
                </a:solidFill>
              </a:rPr>
              <a:t>Inner plane: -2.</a:t>
            </a:r>
            <a:r>
              <a:rPr lang="en-US" dirty="0">
                <a:solidFill>
                  <a:srgbClr val="676767"/>
                </a:solidFill>
              </a:rPr>
              <a:t>506</a:t>
            </a:r>
            <a:r>
              <a:rPr dirty="0">
                <a:solidFill>
                  <a:srgbClr val="676767"/>
                </a:solidFill>
              </a:rPr>
              <a:t> Tm, Outer Plane: 2.</a:t>
            </a:r>
            <a:r>
              <a:rPr lang="en-US" dirty="0">
                <a:solidFill>
                  <a:srgbClr val="676767"/>
                </a:solidFill>
              </a:rPr>
              <a:t>516</a:t>
            </a:r>
            <a:r>
              <a:rPr dirty="0">
                <a:solidFill>
                  <a:srgbClr val="676767"/>
                </a:solidFill>
              </a:rPr>
              <a:t> Tm</a:t>
            </a:r>
          </a:p>
          <a:p>
            <a:pPr lvl="3"/>
            <a:r>
              <a:rPr dirty="0">
                <a:solidFill>
                  <a:srgbClr val="676767"/>
                </a:solidFill>
              </a:rPr>
              <a:t>Saturation: -</a:t>
            </a:r>
            <a:r>
              <a:rPr lang="en-US" dirty="0">
                <a:solidFill>
                  <a:srgbClr val="676767"/>
                </a:solidFill>
              </a:rPr>
              <a:t>1.9</a:t>
            </a:r>
            <a:r>
              <a:rPr dirty="0">
                <a:solidFill>
                  <a:srgbClr val="676767"/>
                </a:solidFill>
              </a:rPr>
              <a:t>% on inner plane, -</a:t>
            </a:r>
            <a:r>
              <a:rPr lang="en-US" dirty="0">
                <a:solidFill>
                  <a:srgbClr val="676767"/>
                </a:solidFill>
              </a:rPr>
              <a:t>2.4</a:t>
            </a:r>
            <a:r>
              <a:rPr dirty="0">
                <a:solidFill>
                  <a:srgbClr val="676767"/>
                </a:solidFill>
              </a:rPr>
              <a:t>% on outer plane</a:t>
            </a:r>
          </a:p>
          <a:p>
            <a:pPr lvl="1"/>
            <a:r>
              <a:rPr dirty="0">
                <a:solidFill>
                  <a:srgbClr val="676767"/>
                </a:solidFill>
              </a:rPr>
              <a:t>Field quality at nominal level</a:t>
            </a:r>
          </a:p>
          <a:p>
            <a:pPr lvl="2"/>
            <a:r>
              <a:rPr dirty="0">
                <a:solidFill>
                  <a:srgbClr val="676767"/>
                </a:solidFill>
              </a:rPr>
              <a:t>Inner plane</a:t>
            </a:r>
          </a:p>
          <a:p>
            <a:pPr lvl="3"/>
            <a:r>
              <a:rPr dirty="0">
                <a:solidFill>
                  <a:srgbClr val="676767"/>
                </a:solidFill>
              </a:rPr>
              <a:t>b3 of </a:t>
            </a:r>
            <a:r>
              <a:rPr lang="en-US" dirty="0">
                <a:solidFill>
                  <a:srgbClr val="676767"/>
                </a:solidFill>
              </a:rPr>
              <a:t>7.4</a:t>
            </a:r>
            <a:r>
              <a:rPr dirty="0">
                <a:solidFill>
                  <a:srgbClr val="676767"/>
                </a:solidFill>
              </a:rPr>
              <a:t> units (individual), </a:t>
            </a:r>
            <a:r>
              <a:rPr lang="en-US" dirty="0">
                <a:solidFill>
                  <a:srgbClr val="676767"/>
                </a:solidFill>
              </a:rPr>
              <a:t>-10.6</a:t>
            </a:r>
            <a:r>
              <a:rPr dirty="0">
                <a:solidFill>
                  <a:srgbClr val="676767"/>
                </a:solidFill>
              </a:rPr>
              <a:t> units (combined</a:t>
            </a:r>
            <a:r>
              <a:rPr lang="en-US" dirty="0">
                <a:solidFill>
                  <a:srgbClr val="676767"/>
                </a:solidFill>
              </a:rPr>
              <a:t> </a:t>
            </a:r>
            <a:r>
              <a:rPr dirty="0">
                <a:solidFill>
                  <a:srgbClr val="676767"/>
                </a:solidFill>
              </a:rPr>
              <a:t>powering</a:t>
            </a:r>
            <a:r>
              <a:rPr lang="en-US" dirty="0">
                <a:solidFill>
                  <a:srgbClr val="676767"/>
                </a:solidFill>
              </a:rPr>
              <a:t> 51°</a:t>
            </a:r>
            <a:r>
              <a:rPr dirty="0">
                <a:solidFill>
                  <a:srgbClr val="676767"/>
                </a:solidFill>
              </a:rPr>
              <a:t>)</a:t>
            </a:r>
          </a:p>
          <a:p>
            <a:pPr lvl="3"/>
            <a:r>
              <a:rPr dirty="0">
                <a:solidFill>
                  <a:srgbClr val="676767"/>
                </a:solidFill>
              </a:rPr>
              <a:t>b5 of </a:t>
            </a:r>
            <a:r>
              <a:rPr lang="en-US" dirty="0">
                <a:solidFill>
                  <a:srgbClr val="676767"/>
                </a:solidFill>
              </a:rPr>
              <a:t>4.8</a:t>
            </a:r>
            <a:r>
              <a:rPr dirty="0">
                <a:solidFill>
                  <a:srgbClr val="676767"/>
                </a:solidFill>
              </a:rPr>
              <a:t> units (individual), </a:t>
            </a:r>
            <a:r>
              <a:rPr lang="en-US" dirty="0">
                <a:solidFill>
                  <a:srgbClr val="676767"/>
                </a:solidFill>
              </a:rPr>
              <a:t>2.8</a:t>
            </a:r>
            <a:r>
              <a:rPr dirty="0">
                <a:solidFill>
                  <a:srgbClr val="676767"/>
                </a:solidFill>
              </a:rPr>
              <a:t> units (combined</a:t>
            </a:r>
            <a:r>
              <a:rPr lang="en-US" dirty="0">
                <a:solidFill>
                  <a:srgbClr val="676767"/>
                </a:solidFill>
              </a:rPr>
              <a:t> </a:t>
            </a:r>
            <a:r>
              <a:rPr dirty="0">
                <a:solidFill>
                  <a:srgbClr val="676767"/>
                </a:solidFill>
              </a:rPr>
              <a:t>powering</a:t>
            </a:r>
            <a:r>
              <a:rPr lang="en-US" dirty="0">
                <a:solidFill>
                  <a:srgbClr val="676767"/>
                </a:solidFill>
              </a:rPr>
              <a:t> 51°</a:t>
            </a:r>
            <a:r>
              <a:rPr dirty="0">
                <a:solidFill>
                  <a:srgbClr val="676767"/>
                </a:solidFill>
              </a:rPr>
              <a:t>)</a:t>
            </a:r>
          </a:p>
          <a:p>
            <a:pPr lvl="2"/>
            <a:r>
              <a:rPr dirty="0">
                <a:solidFill>
                  <a:srgbClr val="676767"/>
                </a:solidFill>
              </a:rPr>
              <a:t>Outer plane</a:t>
            </a:r>
          </a:p>
          <a:p>
            <a:pPr lvl="3"/>
            <a:r>
              <a:rPr dirty="0">
                <a:solidFill>
                  <a:srgbClr val="676767"/>
                </a:solidFill>
              </a:rPr>
              <a:t>a3 of </a:t>
            </a:r>
            <a:r>
              <a:rPr lang="en-US" dirty="0">
                <a:solidFill>
                  <a:srgbClr val="676767"/>
                </a:solidFill>
              </a:rPr>
              <a:t>2.4</a:t>
            </a:r>
            <a:r>
              <a:rPr dirty="0">
                <a:solidFill>
                  <a:srgbClr val="676767"/>
                </a:solidFill>
              </a:rPr>
              <a:t> units (individual),</a:t>
            </a:r>
            <a:r>
              <a:rPr lang="en-US" dirty="0">
                <a:solidFill>
                  <a:srgbClr val="676767"/>
                </a:solidFill>
              </a:rPr>
              <a:t> -9.4</a:t>
            </a:r>
            <a:r>
              <a:rPr dirty="0">
                <a:solidFill>
                  <a:srgbClr val="676767"/>
                </a:solidFill>
              </a:rPr>
              <a:t> units (combined powering</a:t>
            </a:r>
            <a:r>
              <a:rPr lang="en-US" dirty="0">
                <a:solidFill>
                  <a:srgbClr val="676767"/>
                </a:solidFill>
              </a:rPr>
              <a:t> 39°</a:t>
            </a:r>
            <a:r>
              <a:rPr dirty="0">
                <a:solidFill>
                  <a:srgbClr val="676767"/>
                </a:solidFill>
              </a:rPr>
              <a:t>)</a:t>
            </a:r>
            <a:endParaRPr lang="en-US" dirty="0">
              <a:solidFill>
                <a:srgbClr val="676767"/>
              </a:solidFill>
            </a:endParaRPr>
          </a:p>
          <a:p>
            <a:pPr lvl="3"/>
            <a:r>
              <a:rPr lang="en-GB" dirty="0">
                <a:solidFill>
                  <a:srgbClr val="676767"/>
                </a:solidFill>
              </a:rPr>
              <a:t>a5 of 0.7 units (individual), 1.6 units (combined powering 39</a:t>
            </a:r>
            <a:r>
              <a:rPr lang="en-US" dirty="0">
                <a:solidFill>
                  <a:srgbClr val="676767"/>
                </a:solidFill>
              </a:rPr>
              <a:t>°</a:t>
            </a:r>
            <a:r>
              <a:rPr lang="en-GB" dirty="0">
                <a:solidFill>
                  <a:srgbClr val="676767"/>
                </a:solidFill>
              </a:rPr>
              <a:t>)</a:t>
            </a:r>
          </a:p>
          <a:p>
            <a:pPr lvl="3"/>
            <a:r>
              <a:rPr lang="en-GB" dirty="0">
                <a:solidFill>
                  <a:srgbClr val="676767"/>
                </a:solidFill>
              </a:rPr>
              <a:t>Noticeable a2 in combined powering (up to 3 units in case of 51°)</a:t>
            </a:r>
          </a:p>
          <a:p>
            <a:pPr lvl="1"/>
            <a:r>
              <a:rPr lang="en-GB" dirty="0">
                <a:solidFill>
                  <a:srgbClr val="676767"/>
                </a:solidFill>
              </a:rPr>
              <a:t>Measured values within magnet specification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21A6AB31-202C-4DBF-BFF7-CA357CA78474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Field-quality table</a:t>
            </a:r>
            <a:r>
              <a:rPr lang="en-US" dirty="0"/>
              <a:t> (1st measurement)</a:t>
            </a:r>
            <a:endParaRPr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0F036365-F564-4E0C-CC2D-3567AEF3DC5A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/>
      </p:sp>
      <p:graphicFrame>
        <p:nvGraphicFramePr>
          <p:cNvPr id="6" name="Table Placeholder 1">
            <a:extLst>
              <a:ext uri="{FF2B5EF4-FFF2-40B4-BE49-F238E27FC236}">
                <a16:creationId xmlns:a16="http://schemas.microsoft.com/office/drawing/2014/main" id="{B7E02B41-FC90-BD4D-B9D1-65C8F0D04D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8031162"/>
              </p:ext>
            </p:extLst>
          </p:nvPr>
        </p:nvGraphicFramePr>
        <p:xfrm>
          <a:off x="612000" y="681980"/>
          <a:ext cx="7918452" cy="4146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871">
                  <a:extLst>
                    <a:ext uri="{9D8B030D-6E8A-4147-A177-3AD203B41FA5}">
                      <a16:colId xmlns:a16="http://schemas.microsoft.com/office/drawing/2014/main" val="74612381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42337617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02904342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19097556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9429893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874046407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3240"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1740A</a:t>
                      </a:r>
                    </a:p>
                    <a:p>
                      <a:pPr algn="ctr"/>
                      <a:r>
                        <a:rPr sz="800" dirty="0"/>
                        <a:t> OUTER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0A</a:t>
                      </a:r>
                    </a:p>
                    <a:p>
                      <a:pPr algn="ctr"/>
                      <a:r>
                        <a:rPr sz="80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1740A</a:t>
                      </a:r>
                    </a:p>
                    <a:p>
                      <a:pPr algn="ctr"/>
                      <a:r>
                        <a:rPr sz="800" dirty="0"/>
                        <a:t> OUTER at 1135A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1400A</a:t>
                      </a:r>
                    </a:p>
                    <a:p>
                      <a:pPr algn="ctr"/>
                      <a:r>
                        <a:rPr sz="800" dirty="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-1.994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1.758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-9.37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8406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Field-quality table</a:t>
            </a:r>
            <a:r>
              <a:rPr lang="en-US" dirty="0"/>
              <a:t> (2nd measurement)</a:t>
            </a:r>
            <a:endParaRPr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0F036365-F564-4E0C-CC2D-3567AEF3DC5A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/>
      </p:sp>
      <p:graphicFrame>
        <p:nvGraphicFramePr>
          <p:cNvPr id="6" name="Table Placeholder 1">
            <a:extLst>
              <a:ext uri="{FF2B5EF4-FFF2-40B4-BE49-F238E27FC236}">
                <a16:creationId xmlns:a16="http://schemas.microsoft.com/office/drawing/2014/main" id="{B7E02B41-FC90-BD4D-B9D1-65C8F0D04D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469120"/>
              </p:ext>
            </p:extLst>
          </p:nvPr>
        </p:nvGraphicFramePr>
        <p:xfrm>
          <a:off x="612000" y="681980"/>
          <a:ext cx="7918452" cy="4146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871">
                  <a:extLst>
                    <a:ext uri="{9D8B030D-6E8A-4147-A177-3AD203B41FA5}">
                      <a16:colId xmlns:a16="http://schemas.microsoft.com/office/drawing/2014/main" val="74612381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42337617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02904342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19097556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9429893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874046407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3240"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1740A</a:t>
                      </a:r>
                    </a:p>
                    <a:p>
                      <a:pPr algn="ctr"/>
                      <a:r>
                        <a:rPr sz="800" dirty="0"/>
                        <a:t> OUTER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0A</a:t>
                      </a:r>
                    </a:p>
                    <a:p>
                      <a:pPr algn="ctr"/>
                      <a:r>
                        <a:rPr sz="80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1740A</a:t>
                      </a:r>
                    </a:p>
                    <a:p>
                      <a:pPr algn="ctr"/>
                      <a:r>
                        <a:rPr sz="800"/>
                        <a:t> OUTER at 1135A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1430A</a:t>
                      </a:r>
                    </a:p>
                    <a:p>
                      <a:pPr algn="ctr"/>
                      <a:r>
                        <a:rPr sz="800" dirty="0"/>
                        <a:t> OUTER at 1400A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-1.427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-2.040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Int.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2.464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-2.62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-11.76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-10.91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f</a:t>
            </a:r>
            <a:r>
              <a:rPr dirty="0"/>
              <a:t>ield-quality table</a:t>
            </a:r>
            <a:r>
              <a:rPr lang="en-US" dirty="0"/>
              <a:t> (1st meas.)</a:t>
            </a:r>
            <a:endParaRPr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0F036365-F564-4E0C-CC2D-3567AEF3DC5A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/>
      </p:sp>
      <p:graphicFrame>
        <p:nvGraphicFramePr>
          <p:cNvPr id="6" name="Table Placeholder 1">
            <a:extLst>
              <a:ext uri="{FF2B5EF4-FFF2-40B4-BE49-F238E27FC236}">
                <a16:creationId xmlns:a16="http://schemas.microsoft.com/office/drawing/2014/main" id="{B7E02B41-FC90-BD4D-B9D1-65C8F0D04D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6409655"/>
              </p:ext>
            </p:extLst>
          </p:nvPr>
        </p:nvGraphicFramePr>
        <p:xfrm>
          <a:off x="612000" y="681980"/>
          <a:ext cx="7918452" cy="4146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871">
                  <a:extLst>
                    <a:ext uri="{9D8B030D-6E8A-4147-A177-3AD203B41FA5}">
                      <a16:colId xmlns:a16="http://schemas.microsoft.com/office/drawing/2014/main" val="74612381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42337617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02904342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19097556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9429893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874046407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3240"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1740A</a:t>
                      </a:r>
                    </a:p>
                    <a:p>
                      <a:pPr algn="ctr"/>
                      <a:r>
                        <a:rPr sz="800" dirty="0"/>
                        <a:t> OUTER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0A</a:t>
                      </a:r>
                    </a:p>
                    <a:p>
                      <a:pPr algn="ctr"/>
                      <a:r>
                        <a:rPr sz="80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1740A</a:t>
                      </a:r>
                    </a:p>
                    <a:p>
                      <a:pPr algn="ctr"/>
                      <a:r>
                        <a:rPr sz="800" dirty="0"/>
                        <a:t> OUTER at 1135A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1400A</a:t>
                      </a:r>
                    </a:p>
                    <a:p>
                      <a:pPr algn="ctr"/>
                      <a:r>
                        <a:rPr sz="800" dirty="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60000"/>
                        </a:lnSpc>
                        <a:defRPr b="1"/>
                      </a:pPr>
                      <a:r>
                        <a:rPr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0000"/>
                        </a:lnSpc>
                        <a:defRPr b="1"/>
                      </a:pPr>
                      <a:r>
                        <a:rPr sz="800" dirty="0"/>
                        <a:t>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341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100" y="63630"/>
            <a:ext cx="5940000" cy="540000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EA2E276-2BB6-4132-94DB-F6AF1E2EF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872" y="4248422"/>
            <a:ext cx="4392048" cy="1249697"/>
          </a:xfrm>
        </p:spPr>
        <p:txBody>
          <a:bodyPr/>
          <a:lstStyle/>
          <a:p>
            <a:pPr lvl="1">
              <a:spcBef>
                <a:spcPts val="900"/>
              </a:spcBef>
            </a:pPr>
            <a:r>
              <a:rPr lang="en-US" sz="1200" dirty="0"/>
              <a:t>5 segments (500 mm each, 2.5 m total)</a:t>
            </a:r>
          </a:p>
          <a:p>
            <a:pPr lvl="2">
              <a:spcBef>
                <a:spcPts val="900"/>
              </a:spcBef>
            </a:pPr>
            <a:r>
              <a:rPr lang="en-US" sz="1200" dirty="0"/>
              <a:t>Centered around Segment 3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C563E43-41A1-438C-8208-18C65372BD37}"/>
              </a:ext>
            </a:extLst>
          </p:cNvPr>
          <p:cNvSpPr txBox="1">
            <a:spLocks/>
          </p:cNvSpPr>
          <p:nvPr/>
        </p:nvSpPr>
        <p:spPr>
          <a:xfrm>
            <a:off x="1619672" y="1983542"/>
            <a:ext cx="6408712" cy="12856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00"/>
              </a:spcBef>
              <a:buFont typeface="Wingdings" charset="2"/>
              <a:buNone/>
            </a:pP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395573-5235-4C94-BE44-31B694E2B9E9}"/>
              </a:ext>
            </a:extLst>
          </p:cNvPr>
          <p:cNvSpPr txBox="1"/>
          <p:nvPr/>
        </p:nvSpPr>
        <p:spPr>
          <a:xfrm>
            <a:off x="1475656" y="3874171"/>
            <a:ext cx="576064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Rotating-coil in the helium bath of vertical cryostat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ClusterD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SM18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EC19FA-0988-4D28-8CA9-2D8E487E9A2C}"/>
              </a:ext>
            </a:extLst>
          </p:cNvPr>
          <p:cNvSpPr/>
          <p:nvPr/>
        </p:nvSpPr>
        <p:spPr>
          <a:xfrm>
            <a:off x="1179771" y="2551008"/>
            <a:ext cx="41044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u="sng" dirty="0">
                <a:solidFill>
                  <a:schemeClr val="accent5"/>
                </a:solidFill>
              </a:rPr>
              <a:t>Reference radius 50 mm</a:t>
            </a:r>
            <a:endParaRPr lang="en-GB" sz="1350" b="1" u="sng" dirty="0">
              <a:solidFill>
                <a:schemeClr val="accent5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7BE911-4705-4FB2-B11F-C140C4D0ED89}"/>
              </a:ext>
            </a:extLst>
          </p:cNvPr>
          <p:cNvSpPr/>
          <p:nvPr/>
        </p:nvSpPr>
        <p:spPr>
          <a:xfrm>
            <a:off x="5292080" y="942741"/>
            <a:ext cx="3463208" cy="11377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Vertical field from the inner coils: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main field B</a:t>
            </a:r>
            <a:r>
              <a:rPr lang="en-US" sz="1350" baseline="-25000" dirty="0">
                <a:solidFill>
                  <a:schemeClr val="accent5"/>
                </a:solidFill>
              </a:rPr>
              <a:t>1 </a:t>
            </a:r>
            <a:r>
              <a:rPr lang="en-US" sz="1350" dirty="0">
                <a:solidFill>
                  <a:schemeClr val="accent5"/>
                </a:solidFill>
              </a:rPr>
              <a:t>(normal)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first allowed b</a:t>
            </a:r>
            <a:r>
              <a:rPr lang="en-US" sz="1350" baseline="-25000" dirty="0">
                <a:solidFill>
                  <a:schemeClr val="accent5"/>
                </a:solidFill>
              </a:rPr>
              <a:t>3</a:t>
            </a:r>
            <a:endParaRPr lang="en-GB" sz="1350" baseline="-25000" dirty="0">
              <a:solidFill>
                <a:schemeClr val="accent5"/>
              </a:solidFill>
            </a:endParaRPr>
          </a:p>
          <a:p>
            <a:pPr>
              <a:spcBef>
                <a:spcPts val="900"/>
              </a:spcBef>
              <a:buClr>
                <a:schemeClr val="accent6"/>
              </a:buClr>
            </a:pP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59DAE6-20E0-4E91-A426-34B666F1070C}"/>
              </a:ext>
            </a:extLst>
          </p:cNvPr>
          <p:cNvSpPr/>
          <p:nvPr/>
        </p:nvSpPr>
        <p:spPr>
          <a:xfrm>
            <a:off x="5292080" y="1854897"/>
            <a:ext cx="3463208" cy="11377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Horizontal field from the outer coils:</a:t>
            </a: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main field A</a:t>
            </a:r>
            <a:r>
              <a:rPr lang="en-US" sz="1350" baseline="-25000" dirty="0">
                <a:solidFill>
                  <a:schemeClr val="accent5"/>
                </a:solidFill>
              </a:rPr>
              <a:t>1 </a:t>
            </a:r>
            <a:r>
              <a:rPr lang="en-US" sz="1350" dirty="0">
                <a:solidFill>
                  <a:schemeClr val="accent5"/>
                </a:solidFill>
              </a:rPr>
              <a:t>(skew)</a:t>
            </a:r>
            <a:endParaRPr lang="en-US" sz="1350" baseline="-25000" dirty="0">
              <a:solidFill>
                <a:schemeClr val="accent5"/>
              </a:solidFill>
            </a:endParaRPr>
          </a:p>
          <a:p>
            <a:pPr>
              <a:spcBef>
                <a:spcPts val="900"/>
              </a:spcBef>
              <a:buClr>
                <a:schemeClr val="accent6"/>
              </a:buClr>
            </a:pPr>
            <a:r>
              <a:rPr lang="en-US" sz="1350" dirty="0">
                <a:solidFill>
                  <a:schemeClr val="accent5"/>
                </a:solidFill>
              </a:rPr>
              <a:t>- first allowed a</a:t>
            </a:r>
            <a:r>
              <a:rPr lang="en-US" sz="1350" baseline="-25000" dirty="0">
                <a:solidFill>
                  <a:schemeClr val="accent5"/>
                </a:solidFill>
              </a:rPr>
              <a:t>3</a:t>
            </a:r>
            <a:endParaRPr lang="en-GB" sz="1350" baseline="-25000" dirty="0">
              <a:solidFill>
                <a:schemeClr val="accent5"/>
              </a:solidFill>
            </a:endParaRPr>
          </a:p>
          <a:p>
            <a:pPr>
              <a:spcBef>
                <a:spcPts val="900"/>
              </a:spcBef>
              <a:buClr>
                <a:schemeClr val="accent6"/>
              </a:buClr>
            </a:pP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34A0DA79-3E8B-477F-8623-7614991EDE43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24" name="Picture 23" descr="Picture 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063025"/>
            <a:ext cx="5296898" cy="820827"/>
          </a:xfrm>
          <a:prstGeom prst="rect">
            <a:avLst/>
          </a:prstGeom>
        </p:spPr>
      </p:pic>
      <p:pic>
        <p:nvPicPr>
          <p:cNvPr id="25" name="Picture 24" descr="Picture 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237" y="933226"/>
            <a:ext cx="2339524" cy="167953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f</a:t>
            </a:r>
            <a:r>
              <a:rPr dirty="0"/>
              <a:t>ield-quality table</a:t>
            </a:r>
            <a:r>
              <a:rPr lang="en-US" dirty="0"/>
              <a:t> (2nd meas.)</a:t>
            </a:r>
            <a:endParaRPr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0F036365-F564-4E0C-CC2D-3567AEF3DC5A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/>
      </p:sp>
      <p:graphicFrame>
        <p:nvGraphicFramePr>
          <p:cNvPr id="6" name="Table Placeholder 1">
            <a:extLst>
              <a:ext uri="{FF2B5EF4-FFF2-40B4-BE49-F238E27FC236}">
                <a16:creationId xmlns:a16="http://schemas.microsoft.com/office/drawing/2014/main" id="{B7E02B41-FC90-BD4D-B9D1-65C8F0D04D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1711783"/>
              </p:ext>
            </p:extLst>
          </p:nvPr>
        </p:nvGraphicFramePr>
        <p:xfrm>
          <a:off x="612000" y="681980"/>
          <a:ext cx="7918452" cy="4146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871">
                  <a:extLst>
                    <a:ext uri="{9D8B030D-6E8A-4147-A177-3AD203B41FA5}">
                      <a16:colId xmlns:a16="http://schemas.microsoft.com/office/drawing/2014/main" val="74612381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42337617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02904342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419097556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94298939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3874046407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3240">
                <a:tc gridSpan="3">
                  <a:txBody>
                    <a:bodyPr/>
                    <a:lstStyle/>
                    <a:p>
                      <a:pPr algn="ctr"/>
                      <a:r>
                        <a:rPr sz="800" dirty="0"/>
                        <a:t>INNER at 1740A</a:t>
                      </a:r>
                    </a:p>
                    <a:p>
                      <a:pPr algn="ctr"/>
                      <a:r>
                        <a:rPr sz="800" dirty="0"/>
                        <a:t> OUTER at 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0A</a:t>
                      </a:r>
                    </a:p>
                    <a:p>
                      <a:pPr algn="ctr"/>
                      <a:r>
                        <a:rPr sz="800"/>
                        <a:t> OUTER at 1430A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1740A</a:t>
                      </a:r>
                    </a:p>
                    <a:p>
                      <a:pPr algn="ctr"/>
                      <a:r>
                        <a:rPr sz="800"/>
                        <a:t> OUTER at 1135A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sz="800"/>
                        <a:t>INNER at 1430A</a:t>
                      </a:r>
                    </a:p>
                    <a:p>
                      <a:pPr algn="ctr"/>
                      <a:r>
                        <a:rPr sz="800"/>
                        <a:t> OUTER at 1400A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</a:pPr>
                      <a:r>
                        <a:rPr sz="800" b="1" dirty="0"/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Norm.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-1.923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T/kA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1.571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2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Skew Field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bn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defRPr b="1"/>
                      </a:pPr>
                      <a:r>
                        <a:rPr sz="800"/>
                        <a:t>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-8.76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463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4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b4/a4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7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b7/a7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9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b9/a9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1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b11/a11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b13/a13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4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Central multipoles b4/a4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7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Central multipoles b7/a7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9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Central multipoles b9/a9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1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Central multipoles b11/a11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Powering cycles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6AD6B0-4097-CF0C-F5C9-147F8E613EEF}"/>
              </a:ext>
            </a:extLst>
          </p:cNvPr>
          <p:cNvSpPr txBox="1"/>
          <p:nvPr/>
        </p:nvSpPr>
        <p:spPr>
          <a:xfrm rot="16200000">
            <a:off x="7060922" y="145098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First test</a:t>
            </a:r>
            <a:endParaRPr lang="en-GB" b="1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9A8598-FDF8-E44C-2D07-F36889770961}"/>
              </a:ext>
            </a:extLst>
          </p:cNvPr>
          <p:cNvSpPr txBox="1"/>
          <p:nvPr/>
        </p:nvSpPr>
        <p:spPr>
          <a:xfrm rot="16200000">
            <a:off x="6880796" y="3426900"/>
            <a:ext cx="1656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Second test</a:t>
            </a:r>
            <a:endParaRPr lang="en-GB" b="1" dirty="0">
              <a:solidFill>
                <a:schemeClr val="bg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7891CF-AAF7-1281-35C0-DC22E5A9A3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79613" y="351984"/>
            <a:ext cx="6984774" cy="46565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458FB9-65FA-8B14-2D61-218CC8815860}"/>
              </a:ext>
            </a:extLst>
          </p:cNvPr>
          <p:cNvSpPr txBox="1"/>
          <p:nvPr/>
        </p:nvSpPr>
        <p:spPr>
          <a:xfrm>
            <a:off x="4800181" y="4569047"/>
            <a:ext cx="129614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Inverted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8CE618C-0754-F528-44E8-EA28C10BAEF2}"/>
              </a:ext>
            </a:extLst>
          </p:cNvPr>
          <p:cNvCxnSpPr>
            <a:cxnSpLocks/>
          </p:cNvCxnSpPr>
          <p:nvPr/>
        </p:nvCxnSpPr>
        <p:spPr>
          <a:xfrm flipH="1" flipV="1">
            <a:off x="5292080" y="4083918"/>
            <a:ext cx="72008" cy="57606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1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Central multipoles b13/a13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Standard Cycles</a:t>
            </a:r>
          </a:p>
          <a:p>
            <a:r>
              <a:rPr dirty="0"/>
              <a:t>Integrated Field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914401"/>
            <a:ext cx="8928992" cy="3680222"/>
          </a:xfrm>
        </p:spPr>
        <p:txBody>
          <a:bodyPr>
            <a:normAutofit/>
          </a:bodyPr>
          <a:lstStyle/>
          <a:p>
            <a:pPr lvl="1"/>
            <a:r>
              <a:rPr dirty="0"/>
              <a:t>Inner Plane at 17</a:t>
            </a:r>
            <a:r>
              <a:rPr lang="en-US" dirty="0"/>
              <a:t>40</a:t>
            </a:r>
            <a:r>
              <a:rPr dirty="0"/>
              <a:t> A</a:t>
            </a:r>
          </a:p>
          <a:p>
            <a:pPr lvl="2"/>
            <a:r>
              <a:rPr dirty="0"/>
              <a:t>Individual Powering: </a:t>
            </a:r>
            <a:r>
              <a:rPr lang="en-US" dirty="0"/>
              <a:t>2.549 </a:t>
            </a:r>
            <a:r>
              <a:rPr dirty="0"/>
              <a:t>Tm</a:t>
            </a:r>
            <a:r>
              <a:rPr lang="en-GB" dirty="0"/>
              <a:t> (First meas.: 2.550 Tm)</a:t>
            </a:r>
          </a:p>
          <a:p>
            <a:pPr lvl="2"/>
            <a:r>
              <a:rPr lang="en-GB" dirty="0"/>
              <a:t>Combined powering: 2.506</a:t>
            </a:r>
            <a:r>
              <a:rPr lang="en-US" dirty="0"/>
              <a:t> Tm </a:t>
            </a:r>
            <a:r>
              <a:rPr lang="en-GB" dirty="0"/>
              <a:t>(First meas.: 2.505 Tm)</a:t>
            </a:r>
            <a:endParaRPr lang="en-US" dirty="0"/>
          </a:p>
          <a:p>
            <a:pPr lvl="2"/>
            <a:r>
              <a:rPr lang="en-GB" dirty="0"/>
              <a:t>Previous magnet MCBXFBP2c:</a:t>
            </a:r>
          </a:p>
          <a:p>
            <a:pPr lvl="3"/>
            <a:r>
              <a:rPr lang="en-GB" sz="1400" dirty="0"/>
              <a:t>2.563 Tm (individual at 1755 A)</a:t>
            </a:r>
          </a:p>
          <a:p>
            <a:pPr lvl="1"/>
            <a:r>
              <a:rPr lang="en-GB" dirty="0"/>
              <a:t>Outer Plane at 1430 A</a:t>
            </a:r>
          </a:p>
          <a:p>
            <a:pPr lvl="2"/>
            <a:r>
              <a:rPr lang="en-GB" dirty="0"/>
              <a:t>Individual Powering: 2.549 Tm (First meas.: 2.548 Tm)</a:t>
            </a:r>
          </a:p>
          <a:p>
            <a:pPr lvl="2"/>
            <a:r>
              <a:rPr lang="en-GB" dirty="0"/>
              <a:t>Combined Powering: 2.516 Tm</a:t>
            </a:r>
          </a:p>
          <a:p>
            <a:pPr lvl="2"/>
            <a:r>
              <a:rPr lang="en-GB" dirty="0"/>
              <a:t>Previous magnet MCBXFBP2c:</a:t>
            </a:r>
          </a:p>
          <a:p>
            <a:pPr lvl="3"/>
            <a:r>
              <a:rPr lang="en-GB" sz="1400" dirty="0"/>
              <a:t>2.563 Tm (individual at 1435 A)</a:t>
            </a:r>
          </a:p>
          <a:p>
            <a:pPr lvl="2"/>
            <a:endParaRPr lang="en-GB" dirty="0"/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F2BA50-32D0-4E21-92FB-E74BE25D5721}"/>
              </a:ext>
            </a:extLst>
          </p:cNvPr>
          <p:cNvSpPr txBox="1">
            <a:spLocks/>
          </p:cNvSpPr>
          <p:nvPr/>
        </p:nvSpPr>
        <p:spPr>
          <a:xfrm>
            <a:off x="8686800" y="4803998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Transfer function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2C41622-1B64-0F7D-D783-79199C1D121D}"/>
              </a:ext>
            </a:extLst>
          </p:cNvPr>
          <p:cNvCxnSpPr>
            <a:cxnSpLocks/>
          </p:cNvCxnSpPr>
          <p:nvPr/>
        </p:nvCxnSpPr>
        <p:spPr>
          <a:xfrm>
            <a:off x="3563888" y="2643758"/>
            <a:ext cx="0" cy="53922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C4FD075-379C-29B5-EABD-4F18A86D1A15}"/>
              </a:ext>
            </a:extLst>
          </p:cNvPr>
          <p:cNvSpPr txBox="1"/>
          <p:nvPr/>
        </p:nvSpPr>
        <p:spPr>
          <a:xfrm>
            <a:off x="2843808" y="2728702"/>
            <a:ext cx="85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1.4%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D2AE53-D192-0C38-17E7-D3C31E35127B}"/>
              </a:ext>
            </a:extLst>
          </p:cNvPr>
          <p:cNvCxnSpPr>
            <a:cxnSpLocks/>
          </p:cNvCxnSpPr>
          <p:nvPr/>
        </p:nvCxnSpPr>
        <p:spPr>
          <a:xfrm>
            <a:off x="6647974" y="2558483"/>
            <a:ext cx="0" cy="589927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993B0CD-B846-BCC1-EA2D-6C020B73AF56}"/>
              </a:ext>
            </a:extLst>
          </p:cNvPr>
          <p:cNvSpPr txBox="1"/>
          <p:nvPr/>
        </p:nvSpPr>
        <p:spPr>
          <a:xfrm>
            <a:off x="5927894" y="2643427"/>
            <a:ext cx="854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1.1%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3490D-7F94-54A2-BF60-73F60E268CD6}"/>
              </a:ext>
            </a:extLst>
          </p:cNvPr>
          <p:cNvSpPr txBox="1"/>
          <p:nvPr/>
        </p:nvSpPr>
        <p:spPr>
          <a:xfrm>
            <a:off x="1403648" y="4011910"/>
            <a:ext cx="698477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/>
            <a:r>
              <a:rPr lang="en-GB" sz="1400" dirty="0">
                <a:solidFill>
                  <a:schemeClr val="accent5"/>
                </a:solidFill>
              </a:rPr>
              <a:t>Individual powering:</a:t>
            </a:r>
          </a:p>
          <a:p>
            <a:pPr lvl="3"/>
            <a:r>
              <a:rPr lang="en-GB" sz="1400" dirty="0">
                <a:solidFill>
                  <a:schemeClr val="accent5"/>
                </a:solidFill>
              </a:rPr>
              <a:t>	Saturation on outer plane -1.1%</a:t>
            </a:r>
          </a:p>
          <a:p>
            <a:pPr lvl="3"/>
            <a:r>
              <a:rPr lang="en-GB" sz="1400" dirty="0">
                <a:solidFill>
                  <a:schemeClr val="accent5"/>
                </a:solidFill>
              </a:rPr>
              <a:t>Combined 39/51°:</a:t>
            </a:r>
          </a:p>
          <a:p>
            <a:pPr lvl="3"/>
            <a:r>
              <a:rPr lang="en-GB" sz="1400" dirty="0">
                <a:solidFill>
                  <a:schemeClr val="accent5"/>
                </a:solidFill>
              </a:rPr>
              <a:t>	Saturation on inner plane: -1.9% (51°) / -3.0% (39°) </a:t>
            </a:r>
          </a:p>
          <a:p>
            <a:pPr lvl="3"/>
            <a:r>
              <a:rPr lang="en-GB" sz="1400" dirty="0">
                <a:solidFill>
                  <a:schemeClr val="accent5"/>
                </a:solidFill>
              </a:rPr>
              <a:t> 	Saturation on outer plane: -2.1% (51°) / -2.4% (39°) </a:t>
            </a:r>
          </a:p>
        </p:txBody>
      </p:sp>
      <p:pic>
        <p:nvPicPr>
          <p:cNvPr id="10" name="Picture Placeholder 1" descr="tf.png">
            <a:extLst>
              <a:ext uri="{FF2B5EF4-FFF2-40B4-BE49-F238E27FC236}">
                <a16:creationId xmlns:a16="http://schemas.microsoft.com/office/drawing/2014/main" id="{47EC4C9A-3CA5-792B-9411-B8706F0B83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" r="5"/>
          <a:stretch>
            <a:fillRect/>
          </a:stretch>
        </p:blipFill>
        <p:spPr>
          <a:xfrm>
            <a:off x="764400" y="411510"/>
            <a:ext cx="7920000" cy="369634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D17CE0-ECCD-4649-A837-99C9E99D3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 Multipole Normalization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B5736-BB63-488B-A86F-C8E82DCC6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1906" y="924246"/>
            <a:ext cx="4040188" cy="479822"/>
          </a:xfrm>
        </p:spPr>
        <p:txBody>
          <a:bodyPr>
            <a:normAutofit fontScale="70000" lnSpcReduction="20000"/>
          </a:bodyPr>
          <a:lstStyle/>
          <a:p>
            <a:r>
              <a:rPr lang="en-GB" u="sng" dirty="0"/>
              <a:t>bn and an normalized to the nominal field:</a:t>
            </a:r>
          </a:p>
          <a:p>
            <a:r>
              <a:rPr lang="en-GB" u="sng" dirty="0"/>
              <a:t>2.5 Tm (MCBXFB) or 4.5 Tm (MCBXFA)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D369D-B29D-4D5A-8C19-8E81301E8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Placeholder 1" descr="c3.png">
            <a:extLst>
              <a:ext uri="{FF2B5EF4-FFF2-40B4-BE49-F238E27FC236}">
                <a16:creationId xmlns:a16="http://schemas.microsoft.com/office/drawing/2014/main" id="{B04B2957-6E94-9DE0-628B-A80CA55C2A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" r="5"/>
          <a:stretch>
            <a:fillRect/>
          </a:stretch>
        </p:blipFill>
        <p:spPr>
          <a:xfrm>
            <a:off x="-36512" y="1164157"/>
            <a:ext cx="7055086" cy="3292682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50E759D3-C5FA-A0C1-D8BC-1A3509611AC6}"/>
              </a:ext>
            </a:extLst>
          </p:cNvPr>
          <p:cNvSpPr txBox="1">
            <a:spLocks/>
          </p:cNvSpPr>
          <p:nvPr/>
        </p:nvSpPr>
        <p:spPr>
          <a:xfrm>
            <a:off x="2551906" y="4422441"/>
            <a:ext cx="4040188" cy="47982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/>
              <a:t>Proposal together with WP2</a:t>
            </a:r>
            <a:endParaRPr lang="en-GB" sz="1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45272D6-96FF-47FB-F16C-74C840E4B745}"/>
                  </a:ext>
                </a:extLst>
              </p:cNvPr>
              <p:cNvSpPr txBox="1"/>
              <p:nvPr/>
            </p:nvSpPr>
            <p:spPr>
              <a:xfrm>
                <a:off x="6804248" y="1635646"/>
                <a:ext cx="176522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2.5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∗10000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45272D6-96FF-47FB-F16C-74C840E4B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1635646"/>
                <a:ext cx="1765227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DF2DF07-9DFA-1422-47B9-A7FDB649EC89}"/>
                  </a:ext>
                </a:extLst>
              </p:cNvPr>
              <p:cNvSpPr txBox="1"/>
              <p:nvPr/>
            </p:nvSpPr>
            <p:spPr>
              <a:xfrm>
                <a:off x="6804248" y="2228087"/>
                <a:ext cx="1775743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2.5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∗1000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DF2DF07-9DFA-1422-47B9-A7FDB649EC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2228087"/>
                <a:ext cx="1775743" cy="5204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2FB37E78-B97B-89FF-57A3-66CD3598C76E}"/>
              </a:ext>
            </a:extLst>
          </p:cNvPr>
          <p:cNvSpPr txBox="1"/>
          <p:nvPr/>
        </p:nvSpPr>
        <p:spPr>
          <a:xfrm>
            <a:off x="6638422" y="3053862"/>
            <a:ext cx="22283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E.g., for a diagonal powering (2.5 T in both inner and outer planes) at nominal current:</a:t>
            </a:r>
          </a:p>
          <a:p>
            <a:endParaRPr lang="en-GB" sz="14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53974E7-2537-FB87-E832-FCC45C5B585C}"/>
              </a:ext>
            </a:extLst>
          </p:cNvPr>
          <p:cNvGrpSpPr/>
          <p:nvPr/>
        </p:nvGrpSpPr>
        <p:grpSpPr>
          <a:xfrm>
            <a:off x="6865740" y="4107524"/>
            <a:ext cx="1236941" cy="629834"/>
            <a:chOff x="6766773" y="3720041"/>
            <a:chExt cx="1236941" cy="6298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E6FCDFF-7920-487F-DA23-F485A349A144}"/>
                    </a:ext>
                  </a:extLst>
                </p:cNvPr>
                <p:cNvSpPr txBox="1"/>
                <p:nvPr/>
              </p:nvSpPr>
              <p:spPr>
                <a:xfrm>
                  <a:off x="6766773" y="3720041"/>
                  <a:ext cx="122642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10000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E6FCDFF-7920-487F-DA23-F485A349A1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6773" y="3720041"/>
                  <a:ext cx="1226426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3980" r="-4478" b="-1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AD23EBD-927E-92C2-EA85-299D9F272955}"/>
                    </a:ext>
                  </a:extLst>
                </p:cNvPr>
                <p:cNvSpPr txBox="1"/>
                <p:nvPr/>
              </p:nvSpPr>
              <p:spPr>
                <a:xfrm>
                  <a:off x="6766773" y="4072876"/>
                  <a:ext cx="123694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10000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AD23EBD-927E-92C2-EA85-299D9F2729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6773" y="4072876"/>
                  <a:ext cx="1236941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970" r="-4433" b="-1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03087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2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b2/a2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3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b3/a3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c5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" r="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Multipoles b5/a5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EFFA28D4-F14F-4EBA-A67B-601DE258D3AB}" vid="{EEB4E447-9093-4C54-B928-E4C203E34A2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hilumi_default</Template>
  <TotalTime>8465</TotalTime>
  <Words>2932</Words>
  <Application>Microsoft Office PowerPoint</Application>
  <PresentationFormat>On-screen Show (16:9)</PresentationFormat>
  <Paragraphs>1594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Cambria Math</vt:lpstr>
      <vt:lpstr>Wingdings</vt:lpstr>
      <vt:lpstr>Thème Office</vt:lpstr>
      <vt:lpstr>Magnetic Measurements on MCBXFB02</vt:lpstr>
      <vt:lpstr>Introduction</vt:lpstr>
      <vt:lpstr>Powering cycles</vt:lpstr>
      <vt:lpstr>Standard Cycles Integrated Field Strength</vt:lpstr>
      <vt:lpstr>Transfer function</vt:lpstr>
      <vt:lpstr>On Multipole Normalization</vt:lpstr>
      <vt:lpstr>Multipoles b2/a2</vt:lpstr>
      <vt:lpstr>Multipoles b3/a3</vt:lpstr>
      <vt:lpstr>Multipoles b5/a5</vt:lpstr>
      <vt:lpstr>Integral field-quality table</vt:lpstr>
      <vt:lpstr>Central transfer function</vt:lpstr>
      <vt:lpstr>Central multipoles b2/a2</vt:lpstr>
      <vt:lpstr>Central multipoles b3/a3</vt:lpstr>
      <vt:lpstr>Central multipoles b5/a5</vt:lpstr>
      <vt:lpstr>Central field-quality table</vt:lpstr>
      <vt:lpstr>Conclusions</vt:lpstr>
      <vt:lpstr>Field-quality table (1st measurement)</vt:lpstr>
      <vt:lpstr>Field-quality table (2nd measurement)</vt:lpstr>
      <vt:lpstr>Central field-quality table (1st meas.)</vt:lpstr>
      <vt:lpstr>Central field-quality table (2nd meas.)</vt:lpstr>
      <vt:lpstr>Multipoles b4/a4</vt:lpstr>
      <vt:lpstr>Multipoles b7/a7</vt:lpstr>
      <vt:lpstr>Multipoles b9/a9</vt:lpstr>
      <vt:lpstr>Multipoles b11/a11</vt:lpstr>
      <vt:lpstr>Multipoles b13/a13</vt:lpstr>
      <vt:lpstr>Central multipoles b4/a4</vt:lpstr>
      <vt:lpstr>Central multipoles b7/a7</vt:lpstr>
      <vt:lpstr>Central multipoles b9/a9</vt:lpstr>
      <vt:lpstr>Central multipoles b11/a11</vt:lpstr>
      <vt:lpstr>Central multipoles b13/a13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Measurements on MCBXFB02b</dc:title>
  <dc:creator>Matthias Bonora</dc:creator>
  <cp:lastModifiedBy>Piotr Tomasz Rogacki</cp:lastModifiedBy>
  <cp:revision>69</cp:revision>
  <dcterms:created xsi:type="dcterms:W3CDTF">2021-08-19T15:19:02Z</dcterms:created>
  <dcterms:modified xsi:type="dcterms:W3CDTF">2023-05-17T14:58:28Z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