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handoutMasterIdLst>
    <p:handoutMasterId r:id="rId18"/>
  </p:handoutMasterIdLst>
  <p:sldIdLst>
    <p:sldId id="259" r:id="rId2"/>
    <p:sldId id="1947" r:id="rId3"/>
    <p:sldId id="1948" r:id="rId4"/>
    <p:sldId id="1949" r:id="rId5"/>
    <p:sldId id="1942" r:id="rId6"/>
    <p:sldId id="1950" r:id="rId7"/>
    <p:sldId id="1958" r:id="rId8"/>
    <p:sldId id="1952" r:id="rId9"/>
    <p:sldId id="1951" r:id="rId10"/>
    <p:sldId id="1954" r:id="rId11"/>
    <p:sldId id="1953" r:id="rId12"/>
    <p:sldId id="1955" r:id="rId13"/>
    <p:sldId id="1956" r:id="rId14"/>
    <p:sldId id="1957" r:id="rId15"/>
    <p:sldId id="288" r:id="rId16"/>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D94021"/>
    <a:srgbClr val="6FCAD9"/>
    <a:srgbClr val="003399"/>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94685" autoAdjust="0"/>
  </p:normalViewPr>
  <p:slideViewPr>
    <p:cSldViewPr snapToGrid="0" snapToObjects="1">
      <p:cViewPr varScale="1">
        <p:scale>
          <a:sx n="108" d="100"/>
          <a:sy n="108" d="100"/>
        </p:scale>
        <p:origin x="540" y="10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CBB72EAA-2733-D14F-950A-8F4240385864}" type="datetimeFigureOut">
              <a:rPr lang="en-US" smtClean="0"/>
              <a:t>5/7/2023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50443" y="9377317"/>
            <a:ext cx="2945659" cy="49534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D4DD062E-52F7-A14D-A443-1F3854784447}" type="datetimeFigureOut">
              <a:rPr lang="en-US" smtClean="0"/>
              <a:t>5/7/2023</a:t>
            </a:fld>
            <a:endParaRPr lang="en-US"/>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pic>
        <p:nvPicPr>
          <p:cNvPr id="3" name="Picture 2" descr="Logo&#10;&#10;Description automatically generated">
            <a:extLst>
              <a:ext uri="{FF2B5EF4-FFF2-40B4-BE49-F238E27FC236}">
                <a16:creationId xmlns:a16="http://schemas.microsoft.com/office/drawing/2014/main" id="{CB3BCDC0-8C70-417B-A705-ABC62FEDB472}"/>
              </a:ext>
            </a:extLst>
          </p:cNvPr>
          <p:cNvPicPr>
            <a:picLocks noChangeAspect="1"/>
          </p:cNvPicPr>
          <p:nvPr userDrawn="1"/>
        </p:nvPicPr>
        <p:blipFill>
          <a:blip r:embed="rId3"/>
          <a:stretch>
            <a:fillRect/>
          </a:stretch>
        </p:blipFill>
        <p:spPr>
          <a:xfrm>
            <a:off x="11080559" y="145645"/>
            <a:ext cx="1208870" cy="960142"/>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4361121E-00D9-471D-A964-C754D6259CE5}" type="datetime1">
              <a:rPr lang="en-GB" smtClean="0"/>
              <a:t>07/05/2023</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dirty="0"/>
              <a:t>Introduction to the Beams Department 2021</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893EF5E-7B5D-436A-8212-5BB1863289F2}" type="datetime1">
              <a:rPr lang="en-GB" smtClean="0"/>
              <a:t>07/05/2023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dirty="0"/>
              <a:t>Introduction to the Beams Department 2021</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9BDA540F-81B5-4FD3-A781-163B8E346F8B}" type="datetime1">
              <a:rPr lang="en-GB" smtClean="0"/>
              <a:t>07/05/2023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dirty="0"/>
              <a:t>Introduction to the Beams Department 2021</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A9B53E85-C3E0-4361-9596-603ADEC8AC33}" type="datetime1">
              <a:rPr lang="en-GB" smtClean="0"/>
              <a:t>07/05/2023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dirty="0"/>
              <a:t>Introduction to the Beams Department 2021</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D83BBDB-8E95-4C3A-A795-3257BA674C96}" type="datetime1">
              <a:rPr lang="en-GB" smtClean="0"/>
              <a:t>07/05/2023</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dirty="0"/>
              <a:t>Introduction to the Beams Department 2021</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D1633A5E-0453-4520-BDE7-5656E0A246D8}" type="datetime1">
              <a:rPr lang="en-GB" smtClean="0"/>
              <a:t>07/05/2023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dirty="0"/>
              <a:t>Introduction to the Beams Department 2021</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66080B2-561A-4A9F-B73A-35060C801D0A}" type="datetime1">
              <a:rPr lang="en-GB" smtClean="0"/>
              <a:t>07/05/2023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dirty="0"/>
              <a:t>Introduction to the Beams Department 2021</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FE368A6-CCCF-455B-8B07-832A6744764E}" type="datetime1">
              <a:rPr lang="en-GB" smtClean="0"/>
              <a:t>07/05/2023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dirty="0"/>
              <a:t>Introduction to the Beams Department 2021</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3998C37F-2408-46B3-8D56-36FD5A8C08DF}" type="datetime1">
              <a:rPr lang="en-GB" smtClean="0"/>
              <a:t>07/05/2023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dirty="0"/>
              <a:t>Introduction to the Beams Department 2021</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0DB800C8-BAB3-42C1-A179-2F6313676033}" type="datetime1">
              <a:rPr lang="en-GB" smtClean="0"/>
              <a:t>07/05/2023</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dirty="0"/>
              <a:t>Introduction to the Beams Department 2021</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EEB07182-1834-42B7-ADB9-737F74D1BA68}" type="datetime1">
              <a:rPr lang="en-GB" smtClean="0"/>
              <a:t>07/05/2023</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dirty="0"/>
              <a:t>Introduction to the Beams Department 2021</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6B40BC46-4E79-4A33-A1E3-E213ED812687}" type="datetime1">
              <a:rPr lang="en-GB" smtClean="0"/>
              <a:t>07/05/2023</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dirty="0"/>
              <a:t>Introduction to the Beams Department 2021</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81DF5171-4022-4D65-964E-E936A4CB21FB}" type="datetime1">
              <a:rPr lang="en-GB" smtClean="0"/>
              <a:t>07/05/2023</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dirty="0"/>
              <a:t>Introduction to the Beams Department 2021</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beams.cern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sp>
        <p:nvSpPr>
          <p:cNvPr id="5" name="Subtitle 2">
            <a:extLst>
              <a:ext uri="{FF2B5EF4-FFF2-40B4-BE49-F238E27FC236}">
                <a16:creationId xmlns:a16="http://schemas.microsoft.com/office/drawing/2014/main" id="{D56D6D28-7860-E045-9091-E722B9476DB3}"/>
              </a:ext>
            </a:extLst>
          </p:cNvPr>
          <p:cNvSpPr>
            <a:spLocks noGrp="1"/>
          </p:cNvSpPr>
          <p:nvPr>
            <p:ph type="subTitle" idx="1" hasCustomPrompt="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aster subtitle style</a:t>
            </a:r>
          </a:p>
        </p:txBody>
      </p:sp>
      <p:pic>
        <p:nvPicPr>
          <p:cNvPr id="8" name="Picture 7" descr="Logo&#10;&#10;Description automatically generated">
            <a:extLst>
              <a:ext uri="{FF2B5EF4-FFF2-40B4-BE49-F238E27FC236}">
                <a16:creationId xmlns:a16="http://schemas.microsoft.com/office/drawing/2014/main" id="{6859780D-4C69-49E3-8F6F-D32F7FC652A5}"/>
              </a:ext>
            </a:extLst>
          </p:cNvPr>
          <p:cNvPicPr>
            <a:picLocks noChangeAspect="1"/>
          </p:cNvPicPr>
          <p:nvPr userDrawn="1"/>
        </p:nvPicPr>
        <p:blipFill>
          <a:blip r:embed="rId2"/>
          <a:stretch>
            <a:fillRect/>
          </a:stretch>
        </p:blipFill>
        <p:spPr>
          <a:xfrm>
            <a:off x="11080559" y="145645"/>
            <a:ext cx="1208870" cy="960142"/>
          </a:xfrm>
          <a:prstGeom prst="rect">
            <a:avLst/>
          </a:prstGeom>
        </p:spPr>
      </p:pic>
      <p:pic>
        <p:nvPicPr>
          <p:cNvPr id="6" name="Picture 5">
            <a:extLst>
              <a:ext uri="{FF2B5EF4-FFF2-40B4-BE49-F238E27FC236}">
                <a16:creationId xmlns:a16="http://schemas.microsoft.com/office/drawing/2014/main" id="{3E8746EB-9AF5-4BFA-AAC9-F73D8338B33C}"/>
              </a:ext>
            </a:extLst>
          </p:cNvPr>
          <p:cNvPicPr>
            <a:picLocks noChangeAspect="1"/>
          </p:cNvPicPr>
          <p:nvPr userDrawn="1"/>
        </p:nvPicPr>
        <p:blipFill>
          <a:blip r:embed="rId3"/>
          <a:stretch>
            <a:fillRect/>
          </a:stretch>
        </p:blipFill>
        <p:spPr>
          <a:xfrm>
            <a:off x="4132094" y="360293"/>
            <a:ext cx="3761558" cy="2950720"/>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4C0AB5D9-B0CE-41A3-AC7C-505EB0CB48A1}" type="datetime1">
              <a:rPr lang="en-GB" smtClean="0"/>
              <a:t>07/05/2023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dirty="0"/>
              <a:t>Introduction to the Beams Department 2021</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998DC11B-ED3C-428C-988F-4CE043AADB0C}" type="datetime1">
              <a:rPr lang="en-GB" smtClean="0"/>
              <a:t>07/05/2023</a:t>
            </a:fld>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2" name="Picture 1">
            <a:extLst>
              <a:ext uri="{FF2B5EF4-FFF2-40B4-BE49-F238E27FC236}">
                <a16:creationId xmlns:a16="http://schemas.microsoft.com/office/drawing/2014/main" id="{49D5D3E3-903F-4E5B-ABCD-A6089B491A42}"/>
              </a:ext>
            </a:extLst>
          </p:cNvPr>
          <p:cNvPicPr>
            <a:picLocks noChangeAspect="1"/>
          </p:cNvPicPr>
          <p:nvPr userDrawn="1"/>
        </p:nvPicPr>
        <p:blipFill>
          <a:blip r:embed="rId2"/>
          <a:stretch>
            <a:fillRect/>
          </a:stretch>
        </p:blipFill>
        <p:spPr>
          <a:xfrm>
            <a:off x="1018600" y="6353703"/>
            <a:ext cx="568002" cy="444843"/>
          </a:xfrm>
          <a:prstGeom prst="rect">
            <a:avLst/>
          </a:prstGeom>
        </p:spPr>
      </p:pic>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45FEE0D3-2042-41D0-A61E-6891EA62DB58}" type="datetime1">
              <a:rPr lang="en-GB" smtClean="0"/>
              <a:t>07/05/2023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dirty="0"/>
              <a:t>Introduction to the Beams Department 2021</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C60A5E9E-17D3-423C-801A-DFAE73016E3F}" type="datetime1">
              <a:rPr lang="en-GB" smtClean="0"/>
              <a:t>07/05/2023</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GB" dirty="0"/>
              <a:t>Introduction to the Beams Department 2021</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95FAE61A-5D37-4872-881E-2F28BDD09554}" type="datetime1">
              <a:rPr lang="en-GB" smtClean="0"/>
              <a:t>07/05/2023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dirty="0"/>
              <a:t>Introduction to the Beams Department 2021</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a:xfrm>
            <a:off x="72148" y="526522"/>
            <a:ext cx="11376025" cy="1065742"/>
          </a:xfrm>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7217107-BF60-4CCA-9650-F62A98D7BD90}" type="datetime1">
              <a:rPr lang="en-GB" smtClean="0"/>
              <a:t>07/05/2023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dirty="0"/>
              <a:t>Introduction to the Beams Department 2021</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fld id="{D7CE4416-2568-46D9-83B4-02DFDBFB7B92}" type="datetime1">
              <a:rPr lang="en-GB" smtClean="0"/>
              <a:t>07/05/2023</a:t>
            </a:fld>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dirty="0"/>
              <a:t>Introduction to the Beams Department 2021</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g"/><Relationship Id="rId1" Type="http://schemas.openxmlformats.org/officeDocument/2006/relationships/slideLayout" Target="../slideLayouts/slideLayout5.xml"/><Relationship Id="rId5" Type="http://schemas.openxmlformats.org/officeDocument/2006/relationships/image" Target="../media/image38.jpeg"/><Relationship Id="rId4" Type="http://schemas.openxmlformats.org/officeDocument/2006/relationships/image" Target="../media/image37.jpeg"/></Relationships>
</file>

<file path=ppt/slides/_rels/slide1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hyperlink" Target="https://edms5.cern.ch/document/402303/2" TargetMode="External"/><Relationship Id="rId1" Type="http://schemas.openxmlformats.org/officeDocument/2006/relationships/slideLayout" Target="../slideLayouts/slideLayout5.xml"/><Relationship Id="rId5" Type="http://schemas.openxmlformats.org/officeDocument/2006/relationships/image" Target="../media/image41.jpeg"/><Relationship Id="rId4" Type="http://schemas.openxmlformats.org/officeDocument/2006/relationships/image" Target="../media/image4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4.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jpeg"/><Relationship Id="rId2" Type="http://schemas.openxmlformats.org/officeDocument/2006/relationships/image" Target="../media/image15.jpg"/><Relationship Id="rId1" Type="http://schemas.openxmlformats.org/officeDocument/2006/relationships/slideLayout" Target="../slideLayouts/slideLayout4.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5.xml"/><Relationship Id="rId4" Type="http://schemas.openxmlformats.org/officeDocument/2006/relationships/image" Target="../media/image27.jpg"/></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 Id="rId5" Type="http://schemas.openxmlformats.org/officeDocument/2006/relationships/image" Target="../media/image31.png"/><Relationship Id="rId4" Type="http://schemas.openxmlformats.org/officeDocument/2006/relationships/image" Target="../media/image30.jpeg"/></Relationships>
</file>

<file path=ppt/slides/_rels/slide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5.xml"/><Relationship Id="rId4" Type="http://schemas.openxmlformats.org/officeDocument/2006/relationships/image" Target="../media/image3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idx="4294967295"/>
          </p:nvPr>
        </p:nvSpPr>
        <p:spPr>
          <a:xfrm>
            <a:off x="407989" y="3801862"/>
            <a:ext cx="11376025" cy="1338309"/>
          </a:xfrm>
        </p:spPr>
        <p:txBody>
          <a:bodyPr/>
          <a:lstStyle/>
          <a:p>
            <a:pPr algn="ctr"/>
            <a:r>
              <a:rPr lang="fr-FR" dirty="0">
                <a:solidFill>
                  <a:schemeClr val="bg1"/>
                </a:solidFill>
              </a:rPr>
              <a:t>Introduction to CERN &amp; BE-GM</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fr-FR" sz="1800" dirty="0"/>
              <a:t>P. Bestmann for BE-GM-ASG</a:t>
            </a:r>
          </a:p>
          <a:p>
            <a:pPr algn="l"/>
            <a:r>
              <a:rPr lang="fr-FR" sz="1800" dirty="0"/>
              <a:t>Mai 2023</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26E6825-B35D-6CF1-471D-6AE3A8AA3781}"/>
              </a:ext>
            </a:extLst>
          </p:cNvPr>
          <p:cNvSpPr>
            <a:spLocks noGrp="1"/>
          </p:cNvSpPr>
          <p:nvPr>
            <p:ph idx="1"/>
          </p:nvPr>
        </p:nvSpPr>
        <p:spPr>
          <a:xfrm>
            <a:off x="407989" y="1592263"/>
            <a:ext cx="8278811" cy="4608512"/>
          </a:xfrm>
        </p:spPr>
        <p:txBody>
          <a:bodyPr/>
          <a:lstStyle/>
          <a:p>
            <a:r>
              <a:rPr lang="de-CH" b="0" dirty="0">
                <a:solidFill>
                  <a:srgbClr val="292929"/>
                </a:solidFill>
                <a:latin typeface="Calibri" panose="020F0502020204030204" pitchFamily="34" charset="0"/>
              </a:rPr>
              <a:t>More </a:t>
            </a:r>
            <a:r>
              <a:rPr lang="de-CH" b="0" dirty="0" err="1">
                <a:solidFill>
                  <a:srgbClr val="292929"/>
                </a:solidFill>
                <a:latin typeface="Calibri" panose="020F0502020204030204" pitchFamily="34" charset="0"/>
              </a:rPr>
              <a:t>failing</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jack</a:t>
            </a:r>
            <a:r>
              <a:rPr lang="de-CH" b="0" dirty="0">
                <a:solidFill>
                  <a:srgbClr val="292929"/>
                </a:solidFill>
                <a:latin typeface="Calibri" panose="020F0502020204030204" pitchFamily="34" charset="0"/>
              </a:rPr>
              <a:t> in 2017 and 2018</a:t>
            </a:r>
          </a:p>
          <a:p>
            <a:r>
              <a:rPr lang="de-CH" b="0" dirty="0">
                <a:solidFill>
                  <a:srgbClr val="292929"/>
                </a:solidFill>
                <a:latin typeface="Calibri" panose="020F0502020204030204" pitchFamily="34" charset="0"/>
              </a:rPr>
              <a:t>9 </a:t>
            </a:r>
            <a:r>
              <a:rPr lang="de-CH" b="0" dirty="0" err="1">
                <a:solidFill>
                  <a:srgbClr val="292929"/>
                </a:solidFill>
                <a:latin typeface="Calibri" panose="020F0502020204030204" pitchFamily="34" charset="0"/>
              </a:rPr>
              <a:t>more</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cases</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identified</a:t>
            </a:r>
            <a:r>
              <a:rPr lang="de-CH" b="0" dirty="0">
                <a:solidFill>
                  <a:srgbClr val="292929"/>
                </a:solidFill>
                <a:latin typeface="Calibri" panose="020F0502020204030204" pitchFamily="34" charset="0"/>
              </a:rPr>
              <a:t> in 2019 </a:t>
            </a:r>
            <a:r>
              <a:rPr lang="de-CH" b="0" dirty="0" err="1">
                <a:solidFill>
                  <a:srgbClr val="292929"/>
                </a:solidFill>
                <a:latin typeface="Calibri" panose="020F0502020204030204" pitchFamily="34" charset="0"/>
              </a:rPr>
              <a:t>which</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triggered</a:t>
            </a:r>
            <a:r>
              <a:rPr lang="de-CH" b="0" dirty="0">
                <a:solidFill>
                  <a:srgbClr val="292929"/>
                </a:solidFill>
                <a:latin typeface="Calibri" panose="020F0502020204030204" pitchFamily="34" charset="0"/>
              </a:rPr>
              <a:t> an </a:t>
            </a:r>
            <a:r>
              <a:rPr lang="de-CH" b="0" dirty="0" err="1">
                <a:solidFill>
                  <a:srgbClr val="292929"/>
                </a:solidFill>
                <a:latin typeface="Calibri" panose="020F0502020204030204" pitchFamily="34" charset="0"/>
              </a:rPr>
              <a:t>echange</a:t>
            </a:r>
            <a:endParaRPr lang="de-CH" b="0" dirty="0">
              <a:solidFill>
                <a:srgbClr val="292929"/>
              </a:solidFill>
              <a:latin typeface="Calibri" panose="020F0502020204030204" pitchFamily="34" charset="0"/>
            </a:endParaRPr>
          </a:p>
          <a:p>
            <a:r>
              <a:rPr lang="de-CH" b="0" dirty="0">
                <a:solidFill>
                  <a:srgbClr val="292929"/>
                </a:solidFill>
                <a:latin typeface="Calibri" panose="020F0502020204030204" pitchFamily="34" charset="0"/>
              </a:rPr>
              <a:t>Many </a:t>
            </a:r>
            <a:r>
              <a:rPr lang="de-CH" b="0" dirty="0" err="1">
                <a:solidFill>
                  <a:srgbClr val="292929"/>
                </a:solidFill>
                <a:latin typeface="Calibri" panose="020F0502020204030204" pitchFamily="34" charset="0"/>
              </a:rPr>
              <a:t>more</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cases</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have</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been</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already</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affected</a:t>
            </a:r>
            <a:endParaRPr lang="fr-CH" b="0" dirty="0">
              <a:solidFill>
                <a:srgbClr val="292929"/>
              </a:solidFill>
              <a:latin typeface="Calibri" panose="020F0502020204030204" pitchFamily="34" charset="0"/>
            </a:endParaRPr>
          </a:p>
        </p:txBody>
      </p:sp>
      <p:sp>
        <p:nvSpPr>
          <p:cNvPr id="3" name="Title 2">
            <a:extLst>
              <a:ext uri="{FF2B5EF4-FFF2-40B4-BE49-F238E27FC236}">
                <a16:creationId xmlns:a16="http://schemas.microsoft.com/office/drawing/2014/main" id="{0C161BEB-1577-0589-D2FA-9F083E5791F6}"/>
              </a:ext>
            </a:extLst>
          </p:cNvPr>
          <p:cNvSpPr>
            <a:spLocks noGrp="1"/>
          </p:cNvSpPr>
          <p:nvPr>
            <p:ph type="title"/>
          </p:nvPr>
        </p:nvSpPr>
        <p:spPr/>
        <p:txBody>
          <a:bodyPr/>
          <a:lstStyle/>
          <a:p>
            <a:r>
              <a:rPr lang="de-CH" dirty="0"/>
              <a:t>SPS Jack </a:t>
            </a:r>
            <a:r>
              <a:rPr lang="de-CH" dirty="0" err="1"/>
              <a:t>degradation</a:t>
            </a:r>
            <a:endParaRPr lang="fr-CH" dirty="0"/>
          </a:p>
        </p:txBody>
      </p:sp>
      <p:sp>
        <p:nvSpPr>
          <p:cNvPr id="4" name="Date Placeholder 3">
            <a:extLst>
              <a:ext uri="{FF2B5EF4-FFF2-40B4-BE49-F238E27FC236}">
                <a16:creationId xmlns:a16="http://schemas.microsoft.com/office/drawing/2014/main" id="{0E0E9C84-5796-48F6-D58F-D6FDDA069B10}"/>
              </a:ext>
            </a:extLst>
          </p:cNvPr>
          <p:cNvSpPr>
            <a:spLocks noGrp="1"/>
          </p:cNvSpPr>
          <p:nvPr>
            <p:ph type="dt" sz="half" idx="10"/>
          </p:nvPr>
        </p:nvSpPr>
        <p:spPr/>
        <p:txBody>
          <a:bodyPr/>
          <a:lstStyle/>
          <a:p>
            <a:r>
              <a:rPr lang="en-GB" dirty="0"/>
              <a:t>09/05/2023</a:t>
            </a:r>
            <a:endParaRPr lang="en-US" dirty="0"/>
          </a:p>
        </p:txBody>
      </p:sp>
      <p:sp>
        <p:nvSpPr>
          <p:cNvPr id="5" name="Slide Number Placeholder 4">
            <a:extLst>
              <a:ext uri="{FF2B5EF4-FFF2-40B4-BE49-F238E27FC236}">
                <a16:creationId xmlns:a16="http://schemas.microsoft.com/office/drawing/2014/main" id="{9092BBA2-71DC-6667-2855-238737D97309}"/>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6" name="Picture 5">
            <a:extLst>
              <a:ext uri="{FF2B5EF4-FFF2-40B4-BE49-F238E27FC236}">
                <a16:creationId xmlns:a16="http://schemas.microsoft.com/office/drawing/2014/main" id="{CE1DF266-7843-4C6D-78A8-EF0469157060}"/>
              </a:ext>
            </a:extLst>
          </p:cNvPr>
          <p:cNvPicPr>
            <a:picLocks noChangeAspect="1"/>
          </p:cNvPicPr>
          <p:nvPr/>
        </p:nvPicPr>
        <p:blipFill rotWithShape="1">
          <a:blip r:embed="rId2">
            <a:extLst>
              <a:ext uri="{28A0092B-C50C-407E-A947-70E740481C1C}">
                <a14:useLocalDpi xmlns:a14="http://schemas.microsoft.com/office/drawing/2010/main" val="0"/>
              </a:ext>
            </a:extLst>
          </a:blip>
          <a:srcRect t="10794" b="24444"/>
          <a:stretch/>
        </p:blipFill>
        <p:spPr>
          <a:xfrm>
            <a:off x="8493544" y="2379780"/>
            <a:ext cx="3143013" cy="3634777"/>
          </a:xfrm>
          <a:prstGeom prst="rect">
            <a:avLst/>
          </a:prstGeom>
        </p:spPr>
      </p:pic>
      <p:sp>
        <p:nvSpPr>
          <p:cNvPr id="7" name="TextBox 6">
            <a:extLst>
              <a:ext uri="{FF2B5EF4-FFF2-40B4-BE49-F238E27FC236}">
                <a16:creationId xmlns:a16="http://schemas.microsoft.com/office/drawing/2014/main" id="{1E4EB8B6-372B-CA41-2108-9032B9493A79}"/>
              </a:ext>
            </a:extLst>
          </p:cNvPr>
          <p:cNvSpPr txBox="1"/>
          <p:nvPr/>
        </p:nvSpPr>
        <p:spPr>
          <a:xfrm>
            <a:off x="5884046" y="5603392"/>
            <a:ext cx="2865120" cy="400110"/>
          </a:xfrm>
          <a:prstGeom prst="rect">
            <a:avLst/>
          </a:prstGeom>
          <a:noFill/>
        </p:spPr>
        <p:txBody>
          <a:bodyPr wrap="square" rtlCol="0">
            <a:spAutoFit/>
          </a:bodyPr>
          <a:lstStyle/>
          <a:p>
            <a:pPr algn="ctr"/>
            <a:r>
              <a:rPr lang="en-US" sz="2000" dirty="0">
                <a:solidFill>
                  <a:srgbClr val="FF0000"/>
                </a:solidFill>
              </a:rPr>
              <a:t>PU chips</a:t>
            </a:r>
          </a:p>
        </p:txBody>
      </p:sp>
      <p:cxnSp>
        <p:nvCxnSpPr>
          <p:cNvPr id="8" name="Straight Arrow Connector 7">
            <a:extLst>
              <a:ext uri="{FF2B5EF4-FFF2-40B4-BE49-F238E27FC236}">
                <a16:creationId xmlns:a16="http://schemas.microsoft.com/office/drawing/2014/main" id="{643423E9-D88E-9EAF-3AF4-46D9BC1C0E0C}"/>
              </a:ext>
            </a:extLst>
          </p:cNvPr>
          <p:cNvCxnSpPr>
            <a:cxnSpLocks/>
          </p:cNvCxnSpPr>
          <p:nvPr/>
        </p:nvCxnSpPr>
        <p:spPr>
          <a:xfrm flipV="1">
            <a:off x="7926290" y="4515796"/>
            <a:ext cx="1313505" cy="1134081"/>
          </a:xfrm>
          <a:prstGeom prst="straightConnector1">
            <a:avLst/>
          </a:prstGeom>
          <a:ln w="25400">
            <a:solidFill>
              <a:srgbClr val="FF0000"/>
            </a:solidFill>
            <a:tailEnd type="stealth" w="lg" len="lg"/>
          </a:ln>
        </p:spPr>
        <p:style>
          <a:lnRef idx="2">
            <a:schemeClr val="dk1"/>
          </a:lnRef>
          <a:fillRef idx="0">
            <a:schemeClr val="dk1"/>
          </a:fillRef>
          <a:effectRef idx="1">
            <a:schemeClr val="dk1"/>
          </a:effectRef>
          <a:fontRef idx="minor">
            <a:schemeClr val="tx1"/>
          </a:fontRef>
        </p:style>
      </p:cxnSp>
      <p:grpSp>
        <p:nvGrpSpPr>
          <p:cNvPr id="21" name="Group 20">
            <a:extLst>
              <a:ext uri="{FF2B5EF4-FFF2-40B4-BE49-F238E27FC236}">
                <a16:creationId xmlns:a16="http://schemas.microsoft.com/office/drawing/2014/main" id="{DB45C572-7005-5D1C-6EB3-9781A0DA1B47}"/>
              </a:ext>
            </a:extLst>
          </p:cNvPr>
          <p:cNvGrpSpPr/>
          <p:nvPr/>
        </p:nvGrpSpPr>
        <p:grpSpPr>
          <a:xfrm>
            <a:off x="236472" y="3205347"/>
            <a:ext cx="7861335" cy="2309258"/>
            <a:chOff x="326702" y="3033480"/>
            <a:chExt cx="7861335" cy="2309258"/>
          </a:xfrm>
        </p:grpSpPr>
        <p:pic>
          <p:nvPicPr>
            <p:cNvPr id="9" name="Picture 8">
              <a:extLst>
                <a:ext uri="{FF2B5EF4-FFF2-40B4-BE49-F238E27FC236}">
                  <a16:creationId xmlns:a16="http://schemas.microsoft.com/office/drawing/2014/main" id="{786BDD14-7B6F-578E-AC0E-9A7B44B3F1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0578" y="3033481"/>
              <a:ext cx="2341627" cy="1756220"/>
            </a:xfrm>
            <a:prstGeom prst="rect">
              <a:avLst/>
            </a:prstGeom>
          </p:spPr>
        </p:pic>
        <p:pic>
          <p:nvPicPr>
            <p:cNvPr id="10" name="Picture 9">
              <a:extLst>
                <a:ext uri="{FF2B5EF4-FFF2-40B4-BE49-F238E27FC236}">
                  <a16:creationId xmlns:a16="http://schemas.microsoft.com/office/drawing/2014/main" id="{0739ED3E-E939-3D98-5756-240DF2C770B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68705" y="3033480"/>
              <a:ext cx="2341626" cy="1756220"/>
            </a:xfrm>
            <a:prstGeom prst="rect">
              <a:avLst/>
            </a:prstGeom>
          </p:spPr>
        </p:pic>
        <p:pic>
          <p:nvPicPr>
            <p:cNvPr id="11" name="Picture 10">
              <a:extLst>
                <a:ext uri="{FF2B5EF4-FFF2-40B4-BE49-F238E27FC236}">
                  <a16:creationId xmlns:a16="http://schemas.microsoft.com/office/drawing/2014/main" id="{A4362264-118F-0C58-4850-182229F2047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40903" y="3033481"/>
              <a:ext cx="2341627" cy="1756220"/>
            </a:xfrm>
            <a:prstGeom prst="rect">
              <a:avLst/>
            </a:prstGeom>
          </p:spPr>
        </p:pic>
        <p:sp>
          <p:nvSpPr>
            <p:cNvPr id="12" name="TextBox 11">
              <a:extLst>
                <a:ext uri="{FF2B5EF4-FFF2-40B4-BE49-F238E27FC236}">
                  <a16:creationId xmlns:a16="http://schemas.microsoft.com/office/drawing/2014/main" id="{80F743C2-62C1-D3C1-39BF-3C9F08C75B54}"/>
                </a:ext>
              </a:extLst>
            </p:cNvPr>
            <p:cNvSpPr txBox="1"/>
            <p:nvPr/>
          </p:nvSpPr>
          <p:spPr>
            <a:xfrm>
              <a:off x="326702" y="4929637"/>
              <a:ext cx="2865120" cy="400110"/>
            </a:xfrm>
            <a:prstGeom prst="rect">
              <a:avLst/>
            </a:prstGeom>
            <a:noFill/>
          </p:spPr>
          <p:txBody>
            <a:bodyPr wrap="square" rtlCol="0">
              <a:spAutoFit/>
            </a:bodyPr>
            <a:lstStyle/>
            <a:p>
              <a:pPr algn="ctr"/>
              <a:r>
                <a:rPr lang="en-US" sz="2000" dirty="0"/>
                <a:t>Severely damaged</a:t>
              </a:r>
            </a:p>
          </p:txBody>
        </p:sp>
        <p:sp>
          <p:nvSpPr>
            <p:cNvPr id="13" name="TextBox 12">
              <a:extLst>
                <a:ext uri="{FF2B5EF4-FFF2-40B4-BE49-F238E27FC236}">
                  <a16:creationId xmlns:a16="http://schemas.microsoft.com/office/drawing/2014/main" id="{05E45730-6A1C-83C9-88C3-166A72A7C70D}"/>
                </a:ext>
              </a:extLst>
            </p:cNvPr>
            <p:cNvSpPr txBox="1"/>
            <p:nvPr/>
          </p:nvSpPr>
          <p:spPr>
            <a:xfrm>
              <a:off x="2806958" y="4929637"/>
              <a:ext cx="2865120" cy="400110"/>
            </a:xfrm>
            <a:prstGeom prst="rect">
              <a:avLst/>
            </a:prstGeom>
            <a:noFill/>
          </p:spPr>
          <p:txBody>
            <a:bodyPr wrap="square" rtlCol="0">
              <a:spAutoFit/>
            </a:bodyPr>
            <a:lstStyle/>
            <a:p>
              <a:pPr algn="ctr"/>
              <a:r>
                <a:rPr lang="en-US" sz="2000" dirty="0"/>
                <a:t>Significantly damaged</a:t>
              </a:r>
            </a:p>
          </p:txBody>
        </p:sp>
        <p:sp>
          <p:nvSpPr>
            <p:cNvPr id="14" name="TextBox 13">
              <a:extLst>
                <a:ext uri="{FF2B5EF4-FFF2-40B4-BE49-F238E27FC236}">
                  <a16:creationId xmlns:a16="http://schemas.microsoft.com/office/drawing/2014/main" id="{4818F5F8-9B42-BE88-403E-B1495B154394}"/>
                </a:ext>
              </a:extLst>
            </p:cNvPr>
            <p:cNvSpPr txBox="1"/>
            <p:nvPr/>
          </p:nvSpPr>
          <p:spPr>
            <a:xfrm>
              <a:off x="5322917" y="4942628"/>
              <a:ext cx="2865120" cy="400110"/>
            </a:xfrm>
            <a:prstGeom prst="rect">
              <a:avLst/>
            </a:prstGeom>
            <a:noFill/>
          </p:spPr>
          <p:txBody>
            <a:bodyPr wrap="square" rtlCol="0">
              <a:spAutoFit/>
            </a:bodyPr>
            <a:lstStyle/>
            <a:p>
              <a:pPr algn="ctr"/>
              <a:r>
                <a:rPr lang="en-US" sz="2000" dirty="0"/>
                <a:t>Slightly damaged</a:t>
              </a:r>
            </a:p>
          </p:txBody>
        </p:sp>
      </p:grpSp>
    </p:spTree>
    <p:extLst>
      <p:ext uri="{BB962C8B-B14F-4D97-AF65-F5344CB8AC3E}">
        <p14:creationId xmlns:p14="http://schemas.microsoft.com/office/powerpoint/2010/main" val="7327886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A5E0F26-D190-9998-598D-DC6C28C45B56}"/>
              </a:ext>
            </a:extLst>
          </p:cNvPr>
          <p:cNvSpPr>
            <a:spLocks noGrp="1"/>
          </p:cNvSpPr>
          <p:nvPr>
            <p:ph idx="1"/>
          </p:nvPr>
        </p:nvSpPr>
        <p:spPr>
          <a:xfrm>
            <a:off x="407989" y="1111156"/>
            <a:ext cx="11376024" cy="4608512"/>
          </a:xfrm>
        </p:spPr>
        <p:txBody>
          <a:bodyPr/>
          <a:lstStyle/>
          <a:p>
            <a:r>
              <a:rPr lang="de-CH" sz="1800" b="0" dirty="0"/>
              <a:t>In 2000 all </a:t>
            </a:r>
            <a:r>
              <a:rPr lang="de-CH" sz="1800" b="0" dirty="0" err="1"/>
              <a:t>pads</a:t>
            </a:r>
            <a:r>
              <a:rPr lang="de-CH" sz="1800" b="0" dirty="0"/>
              <a:t> </a:t>
            </a:r>
            <a:r>
              <a:rPr lang="de-CH" sz="1800" b="0" dirty="0" err="1"/>
              <a:t>have</a:t>
            </a:r>
            <a:r>
              <a:rPr lang="de-CH" sz="1800" b="0" dirty="0"/>
              <a:t> </a:t>
            </a:r>
            <a:r>
              <a:rPr lang="de-CH" sz="1800" b="0" dirty="0" err="1"/>
              <a:t>been</a:t>
            </a:r>
            <a:r>
              <a:rPr lang="de-CH" sz="1800" b="0" dirty="0"/>
              <a:t> </a:t>
            </a:r>
            <a:r>
              <a:rPr lang="de-CH" sz="1800" b="0" dirty="0" err="1"/>
              <a:t>exchanged</a:t>
            </a:r>
            <a:r>
              <a:rPr lang="de-CH" sz="1800" b="0" dirty="0"/>
              <a:t> </a:t>
            </a:r>
          </a:p>
          <a:p>
            <a:r>
              <a:rPr lang="en-US" sz="1800" b="0" dirty="0"/>
              <a:t>Extensive study of polyurethane material and production process in 2003 </a:t>
            </a:r>
            <a:r>
              <a:rPr lang="en-US" sz="1800" b="0" dirty="0">
                <a:sym typeface="Wingdings" panose="05000000000000000000" pitchFamily="2" charset="2"/>
              </a:rPr>
              <a:t> </a:t>
            </a:r>
            <a:r>
              <a:rPr lang="en-US" sz="1800" b="0" dirty="0"/>
              <a:t>identified suitable formulation of PU for the SPS jacks: </a:t>
            </a:r>
            <a:r>
              <a:rPr lang="en-GB" sz="1800" b="0" dirty="0">
                <a:hlinkClick r:id="rId2"/>
              </a:rPr>
              <a:t>https://edms5.cern.ch/document/402303/2</a:t>
            </a:r>
            <a:endParaRPr lang="en-GB" sz="1800" b="0" dirty="0"/>
          </a:p>
          <a:p>
            <a:r>
              <a:rPr lang="en-US" sz="1800" b="0" dirty="0"/>
              <a:t>Since then, all PU pads are ordered with that reference, and all batches tested at EN-MME material lab for resistance to punching, </a:t>
            </a:r>
            <a:r>
              <a:rPr lang="en-US" sz="1800" b="0" dirty="0" err="1"/>
              <a:t>ShA</a:t>
            </a:r>
            <a:r>
              <a:rPr lang="en-US" sz="1800" b="0" dirty="0"/>
              <a:t> hardness, resistance to compression and shape recovering</a:t>
            </a:r>
          </a:p>
          <a:p>
            <a:r>
              <a:rPr lang="en-US" sz="1800" b="0" dirty="0"/>
              <a:t>When restarting the refurbishment of jacks with pads from latest order (2017), non-conformities of shape and traces of cracks found on some of the pads</a:t>
            </a:r>
          </a:p>
          <a:p>
            <a:endParaRPr lang="en-GB" sz="1800" dirty="0"/>
          </a:p>
          <a:p>
            <a:endParaRPr lang="fr-CH" sz="1800" dirty="0"/>
          </a:p>
        </p:txBody>
      </p:sp>
      <p:sp>
        <p:nvSpPr>
          <p:cNvPr id="3" name="Title 2">
            <a:extLst>
              <a:ext uri="{FF2B5EF4-FFF2-40B4-BE49-F238E27FC236}">
                <a16:creationId xmlns:a16="http://schemas.microsoft.com/office/drawing/2014/main" id="{A37C73F9-899F-76A0-E348-16BD5BB2001F}"/>
              </a:ext>
            </a:extLst>
          </p:cNvPr>
          <p:cNvSpPr>
            <a:spLocks noGrp="1"/>
          </p:cNvSpPr>
          <p:nvPr>
            <p:ph type="title"/>
          </p:nvPr>
        </p:nvSpPr>
        <p:spPr/>
        <p:txBody>
          <a:bodyPr/>
          <a:lstStyle/>
          <a:p>
            <a:r>
              <a:rPr lang="de-CH" dirty="0" err="1"/>
              <a:t>History</a:t>
            </a:r>
            <a:endParaRPr lang="fr-CH" dirty="0"/>
          </a:p>
        </p:txBody>
      </p:sp>
      <p:sp>
        <p:nvSpPr>
          <p:cNvPr id="4" name="Date Placeholder 3">
            <a:extLst>
              <a:ext uri="{FF2B5EF4-FFF2-40B4-BE49-F238E27FC236}">
                <a16:creationId xmlns:a16="http://schemas.microsoft.com/office/drawing/2014/main" id="{FF49545D-7296-7579-C551-384F5685057E}"/>
              </a:ext>
            </a:extLst>
          </p:cNvPr>
          <p:cNvSpPr>
            <a:spLocks noGrp="1"/>
          </p:cNvSpPr>
          <p:nvPr>
            <p:ph type="dt" sz="half" idx="10"/>
          </p:nvPr>
        </p:nvSpPr>
        <p:spPr/>
        <p:txBody>
          <a:bodyPr/>
          <a:lstStyle/>
          <a:p>
            <a:r>
              <a:rPr lang="en-GB" dirty="0"/>
              <a:t>09/05/2023</a:t>
            </a:r>
            <a:endParaRPr lang="en-US" dirty="0"/>
          </a:p>
        </p:txBody>
      </p:sp>
      <p:sp>
        <p:nvSpPr>
          <p:cNvPr id="5" name="Slide Number Placeholder 4">
            <a:extLst>
              <a:ext uri="{FF2B5EF4-FFF2-40B4-BE49-F238E27FC236}">
                <a16:creationId xmlns:a16="http://schemas.microsoft.com/office/drawing/2014/main" id="{879A861A-3288-219F-4422-5575E68CBFD3}"/>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6" name="Picture 5">
            <a:extLst>
              <a:ext uri="{FF2B5EF4-FFF2-40B4-BE49-F238E27FC236}">
                <a16:creationId xmlns:a16="http://schemas.microsoft.com/office/drawing/2014/main" id="{B7CC4751-1C4D-7CF4-4A12-B701125C844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524" t="11905" r="16571" b="14275"/>
          <a:stretch/>
        </p:blipFill>
        <p:spPr>
          <a:xfrm rot="5400000">
            <a:off x="8040317" y="4015435"/>
            <a:ext cx="2338692" cy="1964682"/>
          </a:xfrm>
          <a:prstGeom prst="rect">
            <a:avLst/>
          </a:prstGeom>
        </p:spPr>
      </p:pic>
      <p:sp>
        <p:nvSpPr>
          <p:cNvPr id="8" name="TextBox 7">
            <a:extLst>
              <a:ext uri="{FF2B5EF4-FFF2-40B4-BE49-F238E27FC236}">
                <a16:creationId xmlns:a16="http://schemas.microsoft.com/office/drawing/2014/main" id="{48F57BDC-8A7B-EF1E-76B8-142A8B84CBD2}"/>
              </a:ext>
            </a:extLst>
          </p:cNvPr>
          <p:cNvSpPr txBox="1"/>
          <p:nvPr/>
        </p:nvSpPr>
        <p:spPr>
          <a:xfrm>
            <a:off x="6539534" y="5543273"/>
            <a:ext cx="1630017" cy="369332"/>
          </a:xfrm>
          <a:prstGeom prst="rect">
            <a:avLst/>
          </a:prstGeom>
          <a:noFill/>
        </p:spPr>
        <p:txBody>
          <a:bodyPr wrap="square" rtlCol="0">
            <a:spAutoFit/>
          </a:bodyPr>
          <a:lstStyle/>
          <a:p>
            <a:r>
              <a:rPr lang="fr-CH" dirty="0">
                <a:solidFill>
                  <a:srgbClr val="FF0000"/>
                </a:solidFill>
              </a:rPr>
              <a:t>Deformations</a:t>
            </a:r>
            <a:endParaRPr lang="en-GB" dirty="0">
              <a:solidFill>
                <a:srgbClr val="FF0000"/>
              </a:solidFill>
            </a:endParaRPr>
          </a:p>
        </p:txBody>
      </p:sp>
      <p:cxnSp>
        <p:nvCxnSpPr>
          <p:cNvPr id="9" name="Straight Arrow Connector 8">
            <a:extLst>
              <a:ext uri="{FF2B5EF4-FFF2-40B4-BE49-F238E27FC236}">
                <a16:creationId xmlns:a16="http://schemas.microsoft.com/office/drawing/2014/main" id="{A268F41F-E67E-C9A8-8328-864A601FCB57}"/>
              </a:ext>
            </a:extLst>
          </p:cNvPr>
          <p:cNvCxnSpPr/>
          <p:nvPr/>
        </p:nvCxnSpPr>
        <p:spPr>
          <a:xfrm flipV="1">
            <a:off x="7424432" y="4354959"/>
            <a:ext cx="1219796" cy="1085944"/>
          </a:xfrm>
          <a:prstGeom prst="straightConnector1">
            <a:avLst/>
          </a:prstGeom>
          <a:ln w="25400">
            <a:solidFill>
              <a:srgbClr val="FF0000"/>
            </a:solidFill>
            <a:headEnd w="lg" len="lg"/>
            <a:tailEnd type="stealth" w="lg" len="lg"/>
          </a:ln>
        </p:spPr>
        <p:style>
          <a:lnRef idx="2">
            <a:schemeClr val="accent1"/>
          </a:lnRef>
          <a:fillRef idx="0">
            <a:schemeClr val="accent1"/>
          </a:fillRef>
          <a:effectRef idx="1">
            <a:schemeClr val="accent1"/>
          </a:effectRef>
          <a:fontRef idx="minor">
            <a:schemeClr val="tx1"/>
          </a:fontRef>
        </p:style>
      </p:cxnSp>
      <p:pic>
        <p:nvPicPr>
          <p:cNvPr id="10" name="Picture 9">
            <a:extLst>
              <a:ext uri="{FF2B5EF4-FFF2-40B4-BE49-F238E27FC236}">
                <a16:creationId xmlns:a16="http://schemas.microsoft.com/office/drawing/2014/main" id="{53E91A1A-7F6F-BD09-31FD-06B4DB46BBA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8373" t="20628" r="16104" b="7244"/>
          <a:stretch/>
        </p:blipFill>
        <p:spPr>
          <a:xfrm rot="5400000">
            <a:off x="4295421" y="4032386"/>
            <a:ext cx="2338691" cy="1930780"/>
          </a:xfrm>
          <a:prstGeom prst="rect">
            <a:avLst/>
          </a:prstGeom>
        </p:spPr>
      </p:pic>
      <p:pic>
        <p:nvPicPr>
          <p:cNvPr id="11" name="Picture 10">
            <a:extLst>
              <a:ext uri="{FF2B5EF4-FFF2-40B4-BE49-F238E27FC236}">
                <a16:creationId xmlns:a16="http://schemas.microsoft.com/office/drawing/2014/main" id="{E3997FB3-4B13-2C7C-BD63-8180140E64F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7611" t="29174" r="23722"/>
          <a:stretch/>
        </p:blipFill>
        <p:spPr>
          <a:xfrm rot="5400000">
            <a:off x="822168" y="3939398"/>
            <a:ext cx="2346963" cy="2125028"/>
          </a:xfrm>
          <a:prstGeom prst="rect">
            <a:avLst/>
          </a:prstGeom>
        </p:spPr>
      </p:pic>
      <p:cxnSp>
        <p:nvCxnSpPr>
          <p:cNvPr id="12" name="Straight Arrow Connector 11">
            <a:extLst>
              <a:ext uri="{FF2B5EF4-FFF2-40B4-BE49-F238E27FC236}">
                <a16:creationId xmlns:a16="http://schemas.microsoft.com/office/drawing/2014/main" id="{45ED32DC-F1E9-05D7-66EA-0BA4D7EC97B2}"/>
              </a:ext>
            </a:extLst>
          </p:cNvPr>
          <p:cNvCxnSpPr>
            <a:cxnSpLocks/>
          </p:cNvCxnSpPr>
          <p:nvPr/>
        </p:nvCxnSpPr>
        <p:spPr>
          <a:xfrm flipH="1" flipV="1">
            <a:off x="2413075" y="4281803"/>
            <a:ext cx="1044288" cy="943876"/>
          </a:xfrm>
          <a:prstGeom prst="straightConnector1">
            <a:avLst/>
          </a:prstGeom>
          <a:ln w="25400">
            <a:solidFill>
              <a:srgbClr val="FF0000"/>
            </a:solidFill>
            <a:headEnd w="lg" len="lg"/>
            <a:tailEnd type="stealth" w="lg" len="lg"/>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42982B5F-A4D1-1B2C-C4DC-0452093DEAE3}"/>
              </a:ext>
            </a:extLst>
          </p:cNvPr>
          <p:cNvSpPr txBox="1"/>
          <p:nvPr/>
        </p:nvSpPr>
        <p:spPr>
          <a:xfrm>
            <a:off x="3191410" y="5288007"/>
            <a:ext cx="944217" cy="369332"/>
          </a:xfrm>
          <a:prstGeom prst="rect">
            <a:avLst/>
          </a:prstGeom>
          <a:noFill/>
        </p:spPr>
        <p:txBody>
          <a:bodyPr wrap="square" rtlCol="0">
            <a:spAutoFit/>
          </a:bodyPr>
          <a:lstStyle/>
          <a:p>
            <a:r>
              <a:rPr lang="fr-CH" dirty="0">
                <a:solidFill>
                  <a:srgbClr val="FF0000"/>
                </a:solidFill>
              </a:rPr>
              <a:t>Cracks</a:t>
            </a:r>
            <a:endParaRPr lang="en-GB" dirty="0">
              <a:solidFill>
                <a:srgbClr val="FF0000"/>
              </a:solidFill>
            </a:endParaRPr>
          </a:p>
        </p:txBody>
      </p:sp>
      <p:cxnSp>
        <p:nvCxnSpPr>
          <p:cNvPr id="7" name="Straight Arrow Connector 6">
            <a:extLst>
              <a:ext uri="{FF2B5EF4-FFF2-40B4-BE49-F238E27FC236}">
                <a16:creationId xmlns:a16="http://schemas.microsoft.com/office/drawing/2014/main" id="{EACC4D19-288B-1D08-3774-D6A1003D02A0}"/>
              </a:ext>
            </a:extLst>
          </p:cNvPr>
          <p:cNvCxnSpPr/>
          <p:nvPr/>
        </p:nvCxnSpPr>
        <p:spPr>
          <a:xfrm flipH="1" flipV="1">
            <a:off x="6185865" y="4297221"/>
            <a:ext cx="1021338" cy="1123348"/>
          </a:xfrm>
          <a:prstGeom prst="straightConnector1">
            <a:avLst/>
          </a:prstGeom>
          <a:ln w="25400">
            <a:solidFill>
              <a:srgbClr val="FF0000"/>
            </a:solidFill>
            <a:headEnd w="lg" len="lg"/>
            <a:tailEnd type="stealth"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606868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987F4F-4A70-7D7C-75FA-1BABFE66CB95}"/>
              </a:ext>
            </a:extLst>
          </p:cNvPr>
          <p:cNvSpPr>
            <a:spLocks noGrp="1"/>
          </p:cNvSpPr>
          <p:nvPr>
            <p:ph idx="1"/>
          </p:nvPr>
        </p:nvSpPr>
        <p:spPr/>
        <p:txBody>
          <a:bodyPr/>
          <a:lstStyle/>
          <a:p>
            <a:r>
              <a:rPr lang="en-US" b="0" dirty="0">
                <a:solidFill>
                  <a:srgbClr val="292929"/>
                </a:solidFill>
                <a:latin typeface="Calibri" panose="020F0502020204030204" pitchFamily="34" charset="0"/>
              </a:rPr>
              <a:t>After investigation with the supplier (A+P) it turned out that the formulation of PU had changed since 2013 due to changes in the legislation of hazardous chemicals (use of Mercury forbidden) </a:t>
            </a:r>
            <a:r>
              <a:rPr lang="en-US" b="0" dirty="0">
                <a:solidFill>
                  <a:srgbClr val="292929"/>
                </a:solidFill>
                <a:latin typeface="Calibri" panose="020F0502020204030204" pitchFamily="34" charset="0"/>
                <a:sym typeface="Wingdings" panose="05000000000000000000" pitchFamily="2" charset="2"/>
              </a:rPr>
              <a:t> CERN not informed of this change</a:t>
            </a:r>
            <a:endParaRPr lang="en-US" b="0" dirty="0">
              <a:solidFill>
                <a:srgbClr val="292929"/>
              </a:solidFill>
              <a:latin typeface="Calibri" panose="020F0502020204030204" pitchFamily="34" charset="0"/>
            </a:endParaRPr>
          </a:p>
          <a:p>
            <a:r>
              <a:rPr lang="en-US" b="0" dirty="0">
                <a:solidFill>
                  <a:srgbClr val="292929"/>
                </a:solidFill>
                <a:latin typeface="Calibri" panose="020F0502020204030204" pitchFamily="34" charset="0"/>
              </a:rPr>
              <a:t>In addition, the casting process and tooling had also been changed recently, what turned out to be the reason of the cracks (material sometimes slightly torn apart from surface during to demolding process)</a:t>
            </a:r>
          </a:p>
          <a:p>
            <a:r>
              <a:rPr lang="en-US" b="0" dirty="0">
                <a:solidFill>
                  <a:srgbClr val="292929"/>
                </a:solidFill>
                <a:latin typeface="Calibri" panose="020F0502020204030204" pitchFamily="34" charset="0"/>
              </a:rPr>
              <a:t>The supplier proposed alternative PU formulations to avoid the cracks without success and finally stepped back to the initial casting process with the 2013 PU formulation</a:t>
            </a:r>
          </a:p>
          <a:p>
            <a:r>
              <a:rPr lang="en-US" b="0" dirty="0">
                <a:solidFill>
                  <a:srgbClr val="292929"/>
                </a:solidFill>
                <a:latin typeface="Calibri" panose="020F0502020204030204" pitchFamily="34" charset="0"/>
              </a:rPr>
              <a:t>The latest samples were tested conform and all SPS Jack got replacement pads</a:t>
            </a:r>
          </a:p>
          <a:p>
            <a:endParaRPr lang="fr-CH" dirty="0"/>
          </a:p>
        </p:txBody>
      </p:sp>
      <p:sp>
        <p:nvSpPr>
          <p:cNvPr id="3" name="Title 2">
            <a:extLst>
              <a:ext uri="{FF2B5EF4-FFF2-40B4-BE49-F238E27FC236}">
                <a16:creationId xmlns:a16="http://schemas.microsoft.com/office/drawing/2014/main" id="{6DF2F495-89B3-EC10-C90D-383F82BD1897}"/>
              </a:ext>
            </a:extLst>
          </p:cNvPr>
          <p:cNvSpPr>
            <a:spLocks noGrp="1"/>
          </p:cNvSpPr>
          <p:nvPr>
            <p:ph type="title"/>
          </p:nvPr>
        </p:nvSpPr>
        <p:spPr/>
        <p:txBody>
          <a:bodyPr/>
          <a:lstStyle/>
          <a:p>
            <a:r>
              <a:rPr lang="de-CH" dirty="0"/>
              <a:t>PU </a:t>
            </a:r>
            <a:r>
              <a:rPr lang="de-CH" dirty="0" err="1"/>
              <a:t>pad</a:t>
            </a:r>
            <a:r>
              <a:rPr lang="de-CH" dirty="0"/>
              <a:t> </a:t>
            </a:r>
            <a:r>
              <a:rPr lang="de-CH" dirty="0" err="1"/>
              <a:t>procurement</a:t>
            </a:r>
            <a:r>
              <a:rPr lang="de-CH" dirty="0"/>
              <a:t> </a:t>
            </a:r>
            <a:endParaRPr lang="fr-CH" dirty="0"/>
          </a:p>
        </p:txBody>
      </p:sp>
      <p:sp>
        <p:nvSpPr>
          <p:cNvPr id="4" name="Date Placeholder 3">
            <a:extLst>
              <a:ext uri="{FF2B5EF4-FFF2-40B4-BE49-F238E27FC236}">
                <a16:creationId xmlns:a16="http://schemas.microsoft.com/office/drawing/2014/main" id="{622E3653-EE0E-6600-317F-94063BAD5262}"/>
              </a:ext>
            </a:extLst>
          </p:cNvPr>
          <p:cNvSpPr>
            <a:spLocks noGrp="1"/>
          </p:cNvSpPr>
          <p:nvPr>
            <p:ph type="dt" sz="half" idx="10"/>
          </p:nvPr>
        </p:nvSpPr>
        <p:spPr/>
        <p:txBody>
          <a:bodyPr/>
          <a:lstStyle/>
          <a:p>
            <a:r>
              <a:rPr lang="en-GB" dirty="0"/>
              <a:t>09/05/2023</a:t>
            </a:r>
            <a:endParaRPr lang="en-US" dirty="0"/>
          </a:p>
        </p:txBody>
      </p:sp>
      <p:sp>
        <p:nvSpPr>
          <p:cNvPr id="5" name="Slide Number Placeholder 4">
            <a:extLst>
              <a:ext uri="{FF2B5EF4-FFF2-40B4-BE49-F238E27FC236}">
                <a16:creationId xmlns:a16="http://schemas.microsoft.com/office/drawing/2014/main" id="{1D478042-35C2-4757-E4A1-537502E460B6}"/>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Tree>
    <p:extLst>
      <p:ext uri="{BB962C8B-B14F-4D97-AF65-F5344CB8AC3E}">
        <p14:creationId xmlns:p14="http://schemas.microsoft.com/office/powerpoint/2010/main" val="40826939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0F78BCE-1D62-3C9E-1EA5-ADA9569BE7FA}"/>
              </a:ext>
            </a:extLst>
          </p:cNvPr>
          <p:cNvPicPr>
            <a:picLocks noChangeAspect="1"/>
          </p:cNvPicPr>
          <p:nvPr/>
        </p:nvPicPr>
        <p:blipFill>
          <a:blip r:embed="rId2"/>
          <a:stretch>
            <a:fillRect/>
          </a:stretch>
        </p:blipFill>
        <p:spPr>
          <a:xfrm>
            <a:off x="6862952" y="1678962"/>
            <a:ext cx="5329048" cy="4534930"/>
          </a:xfrm>
          <a:prstGeom prst="rect">
            <a:avLst/>
          </a:prstGeom>
        </p:spPr>
      </p:pic>
      <p:sp>
        <p:nvSpPr>
          <p:cNvPr id="2" name="Content Placeholder 1">
            <a:extLst>
              <a:ext uri="{FF2B5EF4-FFF2-40B4-BE49-F238E27FC236}">
                <a16:creationId xmlns:a16="http://schemas.microsoft.com/office/drawing/2014/main" id="{193809F3-7B76-4DE6-DAB4-4E7D5989FFA6}"/>
              </a:ext>
            </a:extLst>
          </p:cNvPr>
          <p:cNvSpPr>
            <a:spLocks noGrp="1"/>
          </p:cNvSpPr>
          <p:nvPr>
            <p:ph idx="1"/>
          </p:nvPr>
        </p:nvSpPr>
        <p:spPr>
          <a:xfrm>
            <a:off x="312468" y="1440923"/>
            <a:ext cx="6887321" cy="4608512"/>
          </a:xfrm>
        </p:spPr>
        <p:txBody>
          <a:bodyPr/>
          <a:lstStyle/>
          <a:p>
            <a:r>
              <a:rPr lang="de-CH" b="0" dirty="0">
                <a:solidFill>
                  <a:srgbClr val="292929"/>
                </a:solidFill>
                <a:latin typeface="Calibri" panose="020F0502020204030204" pitchFamily="34" charset="0"/>
              </a:rPr>
              <a:t>Very </a:t>
            </a:r>
            <a:r>
              <a:rPr lang="de-CH" b="0" dirty="0" err="1">
                <a:solidFill>
                  <a:srgbClr val="292929"/>
                </a:solidFill>
                <a:latin typeface="Calibri" panose="020F0502020204030204" pitchFamily="34" charset="0"/>
              </a:rPr>
              <a:t>difficult</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to</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combine</a:t>
            </a:r>
            <a:r>
              <a:rPr lang="de-CH" b="0" dirty="0">
                <a:solidFill>
                  <a:srgbClr val="292929"/>
                </a:solidFill>
                <a:latin typeface="Calibri" panose="020F0502020204030204" pitchFamily="34" charset="0"/>
              </a:rPr>
              <a:t> ±10mm </a:t>
            </a:r>
            <a:r>
              <a:rPr lang="de-CH" b="0" dirty="0" err="1">
                <a:solidFill>
                  <a:srgbClr val="292929"/>
                </a:solidFill>
                <a:latin typeface="Calibri" panose="020F0502020204030204" pitchFamily="34" charset="0"/>
              </a:rPr>
              <a:t>vertical</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stroke</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with</a:t>
            </a:r>
            <a:r>
              <a:rPr lang="de-CH" b="0" dirty="0">
                <a:solidFill>
                  <a:srgbClr val="292929"/>
                </a:solidFill>
                <a:latin typeface="Calibri" panose="020F0502020204030204" pitchFamily="34" charset="0"/>
              </a:rPr>
              <a:t> ± 7mm horizontal </a:t>
            </a:r>
            <a:r>
              <a:rPr lang="de-CH" b="0" dirty="0" err="1">
                <a:solidFill>
                  <a:srgbClr val="292929"/>
                </a:solidFill>
                <a:latin typeface="Calibri" panose="020F0502020204030204" pitchFamily="34" charset="0"/>
              </a:rPr>
              <a:t>stroke</a:t>
            </a:r>
            <a:r>
              <a:rPr lang="de-CH" b="0" dirty="0">
                <a:solidFill>
                  <a:srgbClr val="292929"/>
                </a:solidFill>
                <a:latin typeface="Calibri" panose="020F0502020204030204" pitchFamily="34" charset="0"/>
              </a:rPr>
              <a:t> in an </a:t>
            </a:r>
            <a:r>
              <a:rPr lang="de-CH" b="0" dirty="0" err="1">
                <a:solidFill>
                  <a:srgbClr val="292929"/>
                </a:solidFill>
                <a:latin typeface="Calibri" panose="020F0502020204030204" pitchFamily="34" charset="0"/>
              </a:rPr>
              <a:t>only</a:t>
            </a:r>
            <a:r>
              <a:rPr lang="de-CH" b="0" dirty="0">
                <a:solidFill>
                  <a:srgbClr val="292929"/>
                </a:solidFill>
                <a:latin typeface="Calibri" panose="020F0502020204030204" pitchFamily="34" charset="0"/>
              </a:rPr>
              <a:t> 165mm high </a:t>
            </a:r>
            <a:r>
              <a:rPr lang="de-CH" b="0" dirty="0" err="1">
                <a:solidFill>
                  <a:srgbClr val="292929"/>
                </a:solidFill>
                <a:latin typeface="Calibri" panose="020F0502020204030204" pitchFamily="34" charset="0"/>
              </a:rPr>
              <a:t>jack</a:t>
            </a:r>
            <a:endParaRPr lang="de-CH" b="0" dirty="0">
              <a:solidFill>
                <a:srgbClr val="292929"/>
              </a:solidFill>
              <a:latin typeface="Calibri" panose="020F0502020204030204" pitchFamily="34" charset="0"/>
            </a:endParaRPr>
          </a:p>
          <a:p>
            <a:r>
              <a:rPr lang="de-CH" b="0" dirty="0">
                <a:solidFill>
                  <a:srgbClr val="292929"/>
                </a:solidFill>
                <a:latin typeface="Calibri" panose="020F0502020204030204" pitchFamily="34" charset="0"/>
              </a:rPr>
              <a:t>Very </a:t>
            </a:r>
            <a:r>
              <a:rPr lang="de-CH" b="0" dirty="0" err="1">
                <a:solidFill>
                  <a:srgbClr val="292929"/>
                </a:solidFill>
                <a:latin typeface="Calibri" panose="020F0502020204030204" pitchFamily="34" charset="0"/>
              </a:rPr>
              <a:t>complex</a:t>
            </a:r>
            <a:r>
              <a:rPr lang="de-CH" b="0" dirty="0">
                <a:solidFill>
                  <a:srgbClr val="292929"/>
                </a:solidFill>
                <a:latin typeface="Calibri" panose="020F0502020204030204" pitchFamily="34" charset="0"/>
              </a:rPr>
              <a:t> and expensive </a:t>
            </a:r>
            <a:r>
              <a:rPr lang="de-CH" b="0" dirty="0" err="1">
                <a:solidFill>
                  <a:srgbClr val="292929"/>
                </a:solidFill>
                <a:latin typeface="Calibri" panose="020F0502020204030204" pitchFamily="34" charset="0"/>
              </a:rPr>
              <a:t>solution</a:t>
            </a:r>
            <a:endParaRPr lang="de-CH" b="0" dirty="0">
              <a:solidFill>
                <a:srgbClr val="292929"/>
              </a:solidFill>
              <a:latin typeface="Calibri" panose="020F0502020204030204" pitchFamily="34" charset="0"/>
            </a:endParaRPr>
          </a:p>
          <a:p>
            <a:r>
              <a:rPr lang="de-CH" b="0" dirty="0" err="1">
                <a:solidFill>
                  <a:srgbClr val="292929"/>
                </a:solidFill>
                <a:latin typeface="Calibri" panose="020F0502020204030204" pitchFamily="34" charset="0"/>
              </a:rPr>
              <a:t>With</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risk</a:t>
            </a:r>
            <a:r>
              <a:rPr lang="de-CH" b="0" dirty="0">
                <a:solidFill>
                  <a:srgbClr val="292929"/>
                </a:solidFill>
                <a:latin typeface="Calibri" panose="020F0502020204030204" pitchFamily="34" charset="0"/>
              </a:rPr>
              <a:t> of </a:t>
            </a:r>
            <a:r>
              <a:rPr lang="de-CH" b="0" dirty="0" err="1">
                <a:solidFill>
                  <a:srgbClr val="292929"/>
                </a:solidFill>
                <a:latin typeface="Calibri" panose="020F0502020204030204" pitchFamily="34" charset="0"/>
              </a:rPr>
              <a:t>mechanical</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problems</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as</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well</a:t>
            </a:r>
            <a:endParaRPr lang="de-CH" b="0" dirty="0">
              <a:solidFill>
                <a:srgbClr val="292929"/>
              </a:solidFill>
              <a:latin typeface="Calibri" panose="020F0502020204030204" pitchFamily="34" charset="0"/>
            </a:endParaRPr>
          </a:p>
          <a:p>
            <a:r>
              <a:rPr lang="de-CH" b="0" dirty="0" err="1">
                <a:solidFill>
                  <a:srgbClr val="292929"/>
                </a:solidFill>
                <a:latin typeface="Calibri" panose="020F0502020204030204" pitchFamily="34" charset="0"/>
              </a:rPr>
              <a:t>It</a:t>
            </a:r>
            <a:r>
              <a:rPr lang="de-CH" b="0" dirty="0">
                <a:solidFill>
                  <a:srgbClr val="292929"/>
                </a:solidFill>
                <a:latin typeface="Calibri" panose="020F0502020204030204" pitchFamily="34" charset="0"/>
              </a:rPr>
              <a:t> was </a:t>
            </a:r>
            <a:r>
              <a:rPr lang="de-CH" b="0" dirty="0" err="1">
                <a:solidFill>
                  <a:srgbClr val="292929"/>
                </a:solidFill>
                <a:latin typeface="Calibri" panose="020F0502020204030204" pitchFamily="34" charset="0"/>
              </a:rPr>
              <a:t>decided</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to</a:t>
            </a:r>
            <a:r>
              <a:rPr lang="de-CH" b="0" dirty="0">
                <a:solidFill>
                  <a:srgbClr val="292929"/>
                </a:solidFill>
                <a:latin typeface="Calibri" panose="020F0502020204030204" pitchFamily="34" charset="0"/>
              </a:rPr>
              <a:t> stick </a:t>
            </a:r>
            <a:r>
              <a:rPr lang="de-CH" b="0" dirty="0" err="1">
                <a:solidFill>
                  <a:srgbClr val="292929"/>
                </a:solidFill>
                <a:latin typeface="Calibri" panose="020F0502020204030204" pitchFamily="34" charset="0"/>
              </a:rPr>
              <a:t>to</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the</a:t>
            </a:r>
            <a:r>
              <a:rPr lang="de-CH" b="0" dirty="0">
                <a:solidFill>
                  <a:srgbClr val="292929"/>
                </a:solidFill>
                <a:latin typeface="Calibri" panose="020F0502020204030204" pitchFamily="34" charset="0"/>
              </a:rPr>
              <a:t> PU Jack </a:t>
            </a:r>
            <a:r>
              <a:rPr lang="de-CH" b="0" dirty="0" err="1">
                <a:solidFill>
                  <a:srgbClr val="292929"/>
                </a:solidFill>
                <a:latin typeface="Calibri" panose="020F0502020204030204" pitchFamily="34" charset="0"/>
              </a:rPr>
              <a:t>solution</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if</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the</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problems</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can</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be</a:t>
            </a:r>
            <a:r>
              <a:rPr lang="de-CH" b="0" dirty="0">
                <a:solidFill>
                  <a:srgbClr val="292929"/>
                </a:solidFill>
                <a:latin typeface="Calibri" panose="020F0502020204030204" pitchFamily="34" charset="0"/>
              </a:rPr>
              <a:t> fully </a:t>
            </a:r>
            <a:r>
              <a:rPr lang="de-CH" b="0" dirty="0" err="1">
                <a:solidFill>
                  <a:srgbClr val="292929"/>
                </a:solidFill>
                <a:latin typeface="Calibri" panose="020F0502020204030204" pitchFamily="34" charset="0"/>
              </a:rPr>
              <a:t>understood</a:t>
            </a:r>
            <a:r>
              <a:rPr lang="de-CH" b="0" dirty="0">
                <a:solidFill>
                  <a:srgbClr val="292929"/>
                </a:solidFill>
                <a:latin typeface="Calibri" panose="020F0502020204030204" pitchFamily="34" charset="0"/>
              </a:rPr>
              <a:t> and </a:t>
            </a:r>
            <a:r>
              <a:rPr lang="de-CH" b="0" dirty="0" err="1">
                <a:solidFill>
                  <a:srgbClr val="292929"/>
                </a:solidFill>
                <a:latin typeface="Calibri" panose="020F0502020204030204" pitchFamily="34" charset="0"/>
              </a:rPr>
              <a:t>solved</a:t>
            </a:r>
            <a:endParaRPr lang="fr-CH" b="0" dirty="0">
              <a:solidFill>
                <a:srgbClr val="292929"/>
              </a:solidFill>
              <a:latin typeface="Calibri" panose="020F0502020204030204" pitchFamily="34" charset="0"/>
            </a:endParaRPr>
          </a:p>
        </p:txBody>
      </p:sp>
      <p:sp>
        <p:nvSpPr>
          <p:cNvPr id="3" name="Title 2">
            <a:extLst>
              <a:ext uri="{FF2B5EF4-FFF2-40B4-BE49-F238E27FC236}">
                <a16:creationId xmlns:a16="http://schemas.microsoft.com/office/drawing/2014/main" id="{9D6E6D46-305A-688E-C273-DEE919DDC2DD}"/>
              </a:ext>
            </a:extLst>
          </p:cNvPr>
          <p:cNvSpPr>
            <a:spLocks noGrp="1"/>
          </p:cNvSpPr>
          <p:nvPr>
            <p:ph type="title"/>
          </p:nvPr>
        </p:nvSpPr>
        <p:spPr/>
        <p:txBody>
          <a:bodyPr/>
          <a:lstStyle/>
          <a:p>
            <a:r>
              <a:rPr lang="de-CH" dirty="0" err="1"/>
              <a:t>Mechanical</a:t>
            </a:r>
            <a:r>
              <a:rPr lang="de-CH" dirty="0"/>
              <a:t> </a:t>
            </a:r>
            <a:r>
              <a:rPr lang="de-CH" dirty="0" err="1"/>
              <a:t>jack</a:t>
            </a:r>
            <a:r>
              <a:rPr lang="de-CH" dirty="0"/>
              <a:t> </a:t>
            </a:r>
            <a:r>
              <a:rPr lang="de-CH" dirty="0" err="1"/>
              <a:t>replacement</a:t>
            </a:r>
            <a:endParaRPr lang="fr-CH" dirty="0"/>
          </a:p>
        </p:txBody>
      </p:sp>
      <p:sp>
        <p:nvSpPr>
          <p:cNvPr id="4" name="Date Placeholder 3">
            <a:extLst>
              <a:ext uri="{FF2B5EF4-FFF2-40B4-BE49-F238E27FC236}">
                <a16:creationId xmlns:a16="http://schemas.microsoft.com/office/drawing/2014/main" id="{B4B7D1BC-47E6-740B-DB64-32A0F5E327EF}"/>
              </a:ext>
            </a:extLst>
          </p:cNvPr>
          <p:cNvSpPr>
            <a:spLocks noGrp="1"/>
          </p:cNvSpPr>
          <p:nvPr>
            <p:ph type="dt" sz="half" idx="10"/>
          </p:nvPr>
        </p:nvSpPr>
        <p:spPr/>
        <p:txBody>
          <a:bodyPr/>
          <a:lstStyle/>
          <a:p>
            <a:r>
              <a:rPr lang="en-GB" dirty="0"/>
              <a:t>09/05/2023</a:t>
            </a:r>
            <a:endParaRPr lang="en-US" dirty="0"/>
          </a:p>
        </p:txBody>
      </p:sp>
      <p:sp>
        <p:nvSpPr>
          <p:cNvPr id="5" name="Slide Number Placeholder 4">
            <a:extLst>
              <a:ext uri="{FF2B5EF4-FFF2-40B4-BE49-F238E27FC236}">
                <a16:creationId xmlns:a16="http://schemas.microsoft.com/office/drawing/2014/main" id="{F4A6A2DA-7C2E-B946-8077-360E8A03E663}"/>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Tree>
    <p:extLst>
      <p:ext uri="{BB962C8B-B14F-4D97-AF65-F5344CB8AC3E}">
        <p14:creationId xmlns:p14="http://schemas.microsoft.com/office/powerpoint/2010/main" val="3973212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7BD0F1B-5F5A-DA4A-61CE-6BD6829EE706}"/>
              </a:ext>
            </a:extLst>
          </p:cNvPr>
          <p:cNvSpPr>
            <a:spLocks noGrp="1"/>
          </p:cNvSpPr>
          <p:nvPr>
            <p:ph idx="1"/>
          </p:nvPr>
        </p:nvSpPr>
        <p:spPr/>
        <p:txBody>
          <a:bodyPr/>
          <a:lstStyle/>
          <a:p>
            <a:r>
              <a:rPr lang="de-CH" dirty="0" err="1"/>
              <a:t>We</a:t>
            </a:r>
            <a:r>
              <a:rPr lang="de-CH" dirty="0"/>
              <a:t> </a:t>
            </a:r>
            <a:r>
              <a:rPr lang="de-CH" dirty="0" err="1"/>
              <a:t>need</a:t>
            </a:r>
            <a:r>
              <a:rPr lang="de-CH" dirty="0"/>
              <a:t> </a:t>
            </a:r>
            <a:r>
              <a:rPr lang="de-CH" dirty="0" err="1"/>
              <a:t>to</a:t>
            </a:r>
            <a:r>
              <a:rPr lang="de-CH" dirty="0"/>
              <a:t> </a:t>
            </a:r>
            <a:r>
              <a:rPr lang="de-CH" dirty="0" err="1"/>
              <a:t>understand</a:t>
            </a:r>
            <a:r>
              <a:rPr lang="de-CH" dirty="0"/>
              <a:t> </a:t>
            </a:r>
            <a:r>
              <a:rPr lang="de-CH" dirty="0" err="1"/>
              <a:t>the</a:t>
            </a:r>
            <a:r>
              <a:rPr lang="de-CH" dirty="0"/>
              <a:t> breakdown </a:t>
            </a:r>
            <a:r>
              <a:rPr lang="de-CH" dirty="0" err="1"/>
              <a:t>mechanism</a:t>
            </a:r>
            <a:endParaRPr lang="de-CH" dirty="0"/>
          </a:p>
          <a:p>
            <a:r>
              <a:rPr lang="de-CH" dirty="0"/>
              <a:t>Can </a:t>
            </a:r>
            <a:r>
              <a:rPr lang="de-CH" dirty="0" err="1"/>
              <a:t>we</a:t>
            </a:r>
            <a:r>
              <a:rPr lang="de-CH" dirty="0"/>
              <a:t> </a:t>
            </a:r>
            <a:r>
              <a:rPr lang="de-CH" dirty="0" err="1"/>
              <a:t>avoid</a:t>
            </a:r>
            <a:r>
              <a:rPr lang="de-CH" dirty="0"/>
              <a:t> </a:t>
            </a:r>
            <a:r>
              <a:rPr lang="de-CH" dirty="0" err="1"/>
              <a:t>this</a:t>
            </a:r>
            <a:r>
              <a:rPr lang="de-CH" dirty="0"/>
              <a:t> </a:t>
            </a:r>
            <a:r>
              <a:rPr lang="de-CH" dirty="0" err="1"/>
              <a:t>kind</a:t>
            </a:r>
            <a:r>
              <a:rPr lang="de-CH" dirty="0"/>
              <a:t> of breakdown?</a:t>
            </a:r>
          </a:p>
          <a:p>
            <a:r>
              <a:rPr lang="de-CH" dirty="0" err="1"/>
              <a:t>If</a:t>
            </a:r>
            <a:r>
              <a:rPr lang="de-CH" dirty="0"/>
              <a:t> not, </a:t>
            </a:r>
            <a:r>
              <a:rPr lang="de-CH" dirty="0" err="1"/>
              <a:t>can</a:t>
            </a:r>
            <a:r>
              <a:rPr lang="de-CH" dirty="0"/>
              <a:t> </a:t>
            </a:r>
            <a:r>
              <a:rPr lang="de-CH" dirty="0" err="1"/>
              <a:t>we</a:t>
            </a:r>
            <a:r>
              <a:rPr lang="de-CH" dirty="0"/>
              <a:t> </a:t>
            </a:r>
            <a:r>
              <a:rPr lang="de-CH" dirty="0" err="1"/>
              <a:t>give</a:t>
            </a:r>
            <a:r>
              <a:rPr lang="de-CH" dirty="0"/>
              <a:t> a reliable </a:t>
            </a:r>
            <a:r>
              <a:rPr lang="de-CH" dirty="0" err="1"/>
              <a:t>lifetime</a:t>
            </a:r>
            <a:r>
              <a:rPr lang="de-CH" dirty="0"/>
              <a:t>?</a:t>
            </a:r>
          </a:p>
          <a:p>
            <a:r>
              <a:rPr lang="de-CH" dirty="0"/>
              <a:t>The LHC Jacks </a:t>
            </a:r>
            <a:r>
              <a:rPr lang="de-CH" dirty="0" err="1"/>
              <a:t>show</a:t>
            </a:r>
            <a:r>
              <a:rPr lang="de-CH" dirty="0"/>
              <a:t> a different breakdown </a:t>
            </a:r>
            <a:r>
              <a:rPr lang="de-CH" dirty="0" err="1"/>
              <a:t>mechanism</a:t>
            </a:r>
            <a:r>
              <a:rPr lang="de-CH" dirty="0"/>
              <a:t>….</a:t>
            </a:r>
          </a:p>
          <a:p>
            <a:r>
              <a:rPr lang="de-CH" dirty="0"/>
              <a:t>Many </a:t>
            </a:r>
            <a:r>
              <a:rPr lang="de-CH" dirty="0" err="1"/>
              <a:t>more</a:t>
            </a:r>
            <a:r>
              <a:rPr lang="de-CH" dirty="0"/>
              <a:t> </a:t>
            </a:r>
            <a:r>
              <a:rPr lang="de-CH" dirty="0" err="1"/>
              <a:t>magnets</a:t>
            </a:r>
            <a:r>
              <a:rPr lang="de-CH" dirty="0"/>
              <a:t> </a:t>
            </a:r>
            <a:r>
              <a:rPr lang="de-CH" dirty="0" err="1"/>
              <a:t>might</a:t>
            </a:r>
            <a:r>
              <a:rPr lang="de-CH" dirty="0"/>
              <a:t> </a:t>
            </a:r>
            <a:r>
              <a:rPr lang="de-CH" dirty="0" err="1"/>
              <a:t>be</a:t>
            </a:r>
            <a:r>
              <a:rPr lang="de-CH" dirty="0"/>
              <a:t> </a:t>
            </a:r>
            <a:r>
              <a:rPr lang="de-CH" dirty="0" err="1"/>
              <a:t>concerned</a:t>
            </a:r>
            <a:r>
              <a:rPr lang="de-CH" dirty="0"/>
              <a:t>…</a:t>
            </a:r>
          </a:p>
          <a:p>
            <a:endParaRPr lang="fr-CH" dirty="0"/>
          </a:p>
        </p:txBody>
      </p:sp>
      <p:sp>
        <p:nvSpPr>
          <p:cNvPr id="3" name="Title 2">
            <a:extLst>
              <a:ext uri="{FF2B5EF4-FFF2-40B4-BE49-F238E27FC236}">
                <a16:creationId xmlns:a16="http://schemas.microsoft.com/office/drawing/2014/main" id="{262EA0E4-BAE4-FD1E-5636-B06A858FD679}"/>
              </a:ext>
            </a:extLst>
          </p:cNvPr>
          <p:cNvSpPr>
            <a:spLocks noGrp="1"/>
          </p:cNvSpPr>
          <p:nvPr>
            <p:ph type="title"/>
          </p:nvPr>
        </p:nvSpPr>
        <p:spPr/>
        <p:txBody>
          <a:bodyPr/>
          <a:lstStyle/>
          <a:p>
            <a:r>
              <a:rPr lang="de-CH" dirty="0"/>
              <a:t>Next </a:t>
            </a:r>
            <a:r>
              <a:rPr lang="de-CH" dirty="0" err="1"/>
              <a:t>steps</a:t>
            </a:r>
            <a:endParaRPr lang="fr-CH" dirty="0"/>
          </a:p>
        </p:txBody>
      </p:sp>
      <p:sp>
        <p:nvSpPr>
          <p:cNvPr id="4" name="Date Placeholder 3">
            <a:extLst>
              <a:ext uri="{FF2B5EF4-FFF2-40B4-BE49-F238E27FC236}">
                <a16:creationId xmlns:a16="http://schemas.microsoft.com/office/drawing/2014/main" id="{135121C8-D7A6-E3CB-AC52-F7FAC7F46D29}"/>
              </a:ext>
            </a:extLst>
          </p:cNvPr>
          <p:cNvSpPr>
            <a:spLocks noGrp="1"/>
          </p:cNvSpPr>
          <p:nvPr>
            <p:ph type="dt" sz="half" idx="10"/>
          </p:nvPr>
        </p:nvSpPr>
        <p:spPr/>
        <p:txBody>
          <a:bodyPr/>
          <a:lstStyle/>
          <a:p>
            <a:r>
              <a:rPr lang="en-GB" dirty="0"/>
              <a:t>09/05/2023</a:t>
            </a:r>
            <a:endParaRPr lang="en-US" dirty="0"/>
          </a:p>
        </p:txBody>
      </p:sp>
      <p:sp>
        <p:nvSpPr>
          <p:cNvPr id="5" name="Slide Number Placeholder 4">
            <a:extLst>
              <a:ext uri="{FF2B5EF4-FFF2-40B4-BE49-F238E27FC236}">
                <a16:creationId xmlns:a16="http://schemas.microsoft.com/office/drawing/2014/main" id="{B0F4D9EA-9891-A8E5-CF13-9482C8D8E380}"/>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Tree>
    <p:extLst>
      <p:ext uri="{BB962C8B-B14F-4D97-AF65-F5344CB8AC3E}">
        <p14:creationId xmlns:p14="http://schemas.microsoft.com/office/powerpoint/2010/main" val="9815808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0C4651D-E3AA-BBFB-F15E-D21BF07F52AE}"/>
              </a:ext>
            </a:extLst>
          </p:cNvPr>
          <p:cNvSpPr>
            <a:spLocks noGrp="1"/>
          </p:cNvSpPr>
          <p:nvPr>
            <p:ph idx="1"/>
          </p:nvPr>
        </p:nvSpPr>
        <p:spPr>
          <a:xfrm>
            <a:off x="143292" y="1005004"/>
            <a:ext cx="11376024" cy="4608512"/>
          </a:xfrm>
        </p:spPr>
        <p:txBody>
          <a:bodyPr/>
          <a:lstStyle/>
          <a:p>
            <a:pPr marL="285750" indent="-285750">
              <a:buFont typeface="Arial" panose="020B0604020202020204" pitchFamily="34" charset="0"/>
              <a:buChar char="•"/>
            </a:pPr>
            <a:r>
              <a:rPr lang="en-US" sz="1600" b="1" dirty="0">
                <a:solidFill>
                  <a:schemeClr val="accent2"/>
                </a:solidFill>
                <a:latin typeface="Verdana" pitchFamily="34" charset="0"/>
              </a:rPr>
              <a:t>CERN stands for Conseil </a:t>
            </a:r>
            <a:r>
              <a:rPr lang="en-US" sz="1600" b="1" dirty="0" err="1">
                <a:solidFill>
                  <a:schemeClr val="accent2"/>
                </a:solidFill>
                <a:latin typeface="Verdana" pitchFamily="34" charset="0"/>
              </a:rPr>
              <a:t>Européen</a:t>
            </a:r>
            <a:r>
              <a:rPr lang="en-US" sz="1600" b="1" dirty="0">
                <a:solidFill>
                  <a:schemeClr val="accent2"/>
                </a:solidFill>
                <a:latin typeface="Verdana" pitchFamily="34" charset="0"/>
              </a:rPr>
              <a:t> pour la Recherche </a:t>
            </a:r>
            <a:r>
              <a:rPr lang="en-US" sz="1600" b="1" dirty="0" err="1">
                <a:solidFill>
                  <a:schemeClr val="accent2"/>
                </a:solidFill>
                <a:latin typeface="Verdana" pitchFamily="34" charset="0"/>
              </a:rPr>
              <a:t>Nucléaire</a:t>
            </a:r>
            <a:endParaRPr lang="en-US" sz="1600" b="1" dirty="0">
              <a:solidFill>
                <a:schemeClr val="accent2"/>
              </a:solidFill>
              <a:latin typeface="Verdana" pitchFamily="34" charset="0"/>
            </a:endParaRPr>
          </a:p>
          <a:p>
            <a:pPr marL="742950" lvl="1" indent="-285750">
              <a:buFont typeface="Arial" panose="020B0604020202020204" pitchFamily="34" charset="0"/>
              <a:buChar char="•"/>
            </a:pPr>
            <a:r>
              <a:rPr lang="en-US" sz="1600" b="1" dirty="0">
                <a:solidFill>
                  <a:schemeClr val="accent2"/>
                </a:solidFill>
                <a:latin typeface="Verdana" pitchFamily="34" charset="0"/>
              </a:rPr>
              <a:t>created in 1954</a:t>
            </a:r>
          </a:p>
          <a:p>
            <a:pPr marL="742950" lvl="1" indent="-285750">
              <a:buFont typeface="Arial" panose="020B0604020202020204" pitchFamily="34" charset="0"/>
              <a:buChar char="•"/>
            </a:pPr>
            <a:r>
              <a:rPr lang="en-US" sz="1600" b="1" dirty="0">
                <a:solidFill>
                  <a:schemeClr val="accent2"/>
                </a:solidFill>
                <a:latin typeface="Verdana" pitchFamily="34" charset="0"/>
              </a:rPr>
              <a:t>First accelerator in 1959</a:t>
            </a:r>
          </a:p>
          <a:p>
            <a:pPr marL="742950" lvl="1" indent="-285750">
              <a:buFont typeface="Arial" panose="020B0604020202020204" pitchFamily="34" charset="0"/>
              <a:buChar char="•"/>
            </a:pPr>
            <a:r>
              <a:rPr lang="en-US" sz="1600" b="1" dirty="0">
                <a:solidFill>
                  <a:schemeClr val="accent2"/>
                </a:solidFill>
                <a:latin typeface="Verdana" pitchFamily="34" charset="0"/>
              </a:rPr>
              <a:t>in 1985 : </a:t>
            </a:r>
            <a:r>
              <a:rPr lang="en-US" sz="1600" b="1" dirty="0" err="1">
                <a:solidFill>
                  <a:schemeClr val="accent2"/>
                </a:solidFill>
                <a:latin typeface="Verdana" pitchFamily="34" charset="0"/>
              </a:rPr>
              <a:t>Laboratoire</a:t>
            </a:r>
            <a:r>
              <a:rPr lang="en-US" sz="1600" b="1" dirty="0">
                <a:solidFill>
                  <a:schemeClr val="accent2"/>
                </a:solidFill>
                <a:latin typeface="Verdana" pitchFamily="34" charset="0"/>
              </a:rPr>
              <a:t> </a:t>
            </a:r>
            <a:r>
              <a:rPr lang="en-US" sz="1600" b="1" dirty="0" err="1">
                <a:solidFill>
                  <a:schemeClr val="accent2"/>
                </a:solidFill>
                <a:latin typeface="Verdana" pitchFamily="34" charset="0"/>
              </a:rPr>
              <a:t>Europeen</a:t>
            </a:r>
            <a:r>
              <a:rPr lang="en-US" sz="1600" b="1" dirty="0">
                <a:solidFill>
                  <a:schemeClr val="accent2"/>
                </a:solidFill>
                <a:latin typeface="Verdana" pitchFamily="34" charset="0"/>
              </a:rPr>
              <a:t> pour la Physique des Particles</a:t>
            </a:r>
          </a:p>
          <a:p>
            <a:pPr marL="742950" lvl="1" indent="-285750">
              <a:buFont typeface="Arial" panose="020B0604020202020204" pitchFamily="34" charset="0"/>
              <a:buChar char="•"/>
            </a:pPr>
            <a:r>
              <a:rPr lang="en-US" sz="1600" b="1" dirty="0">
                <a:solidFill>
                  <a:schemeClr val="accent2"/>
                </a:solidFill>
                <a:latin typeface="Verdana" pitchFamily="34" charset="0"/>
              </a:rPr>
              <a:t>23 Members States</a:t>
            </a:r>
          </a:p>
          <a:p>
            <a:pPr marL="742950" lvl="1" indent="-285750">
              <a:buFont typeface="Arial" panose="020B0604020202020204" pitchFamily="34" charset="0"/>
              <a:buChar char="•"/>
            </a:pPr>
            <a:r>
              <a:rPr lang="en-US" sz="1600" b="1" dirty="0">
                <a:solidFill>
                  <a:schemeClr val="accent2"/>
                </a:solidFill>
                <a:latin typeface="Verdana" pitchFamily="34" charset="0"/>
              </a:rPr>
              <a:t>Thousands of users from all over the world</a:t>
            </a:r>
          </a:p>
          <a:p>
            <a:endParaRPr lang="fr-CH" dirty="0"/>
          </a:p>
        </p:txBody>
      </p:sp>
      <p:sp>
        <p:nvSpPr>
          <p:cNvPr id="3" name="Title 2">
            <a:extLst>
              <a:ext uri="{FF2B5EF4-FFF2-40B4-BE49-F238E27FC236}">
                <a16:creationId xmlns:a16="http://schemas.microsoft.com/office/drawing/2014/main" id="{EB32A618-E4AF-EE23-19F4-B1C4259E22A4}"/>
              </a:ext>
            </a:extLst>
          </p:cNvPr>
          <p:cNvSpPr>
            <a:spLocks noGrp="1"/>
          </p:cNvSpPr>
          <p:nvPr>
            <p:ph type="title"/>
          </p:nvPr>
        </p:nvSpPr>
        <p:spPr>
          <a:xfrm>
            <a:off x="319757" y="320705"/>
            <a:ext cx="5036884" cy="547668"/>
          </a:xfrm>
        </p:spPr>
        <p:txBody>
          <a:bodyPr/>
          <a:lstStyle/>
          <a:p>
            <a:r>
              <a:rPr lang="de-CH" dirty="0"/>
              <a:t>CERN</a:t>
            </a:r>
            <a:endParaRPr lang="fr-CH" dirty="0"/>
          </a:p>
        </p:txBody>
      </p:sp>
      <p:sp>
        <p:nvSpPr>
          <p:cNvPr id="4" name="Date Placeholder 3">
            <a:extLst>
              <a:ext uri="{FF2B5EF4-FFF2-40B4-BE49-F238E27FC236}">
                <a16:creationId xmlns:a16="http://schemas.microsoft.com/office/drawing/2014/main" id="{0567CB95-FBC0-599B-6F10-BB0F2079A2B5}"/>
              </a:ext>
            </a:extLst>
          </p:cNvPr>
          <p:cNvSpPr>
            <a:spLocks noGrp="1"/>
          </p:cNvSpPr>
          <p:nvPr>
            <p:ph type="dt" sz="half" idx="10"/>
          </p:nvPr>
        </p:nvSpPr>
        <p:spPr/>
        <p:txBody>
          <a:bodyPr/>
          <a:lstStyle/>
          <a:p>
            <a:r>
              <a:rPr lang="en-GB" dirty="0"/>
              <a:t>09/05/2023</a:t>
            </a:r>
            <a:endParaRPr lang="en-US" dirty="0"/>
          </a:p>
        </p:txBody>
      </p:sp>
      <p:sp>
        <p:nvSpPr>
          <p:cNvPr id="6" name="Slide Number Placeholder 5">
            <a:extLst>
              <a:ext uri="{FF2B5EF4-FFF2-40B4-BE49-F238E27FC236}">
                <a16:creationId xmlns:a16="http://schemas.microsoft.com/office/drawing/2014/main" id="{55183D4E-9C95-E058-314A-33B2AC39EF0C}"/>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1026" name="Picture 2" descr="Member states | CERN">
            <a:extLst>
              <a:ext uri="{FF2B5EF4-FFF2-40B4-BE49-F238E27FC236}">
                <a16:creationId xmlns:a16="http://schemas.microsoft.com/office/drawing/2014/main" id="{32DB821D-CB1B-2536-87F1-7AB051DC05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1607" y="3120640"/>
            <a:ext cx="5635340" cy="304440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n aerial view of a city&#10;&#10;Description automatically generated">
            <a:extLst>
              <a:ext uri="{FF2B5EF4-FFF2-40B4-BE49-F238E27FC236}">
                <a16:creationId xmlns:a16="http://schemas.microsoft.com/office/drawing/2014/main" id="{E508C26E-81DD-EF4C-9534-0B17564911FE}"/>
              </a:ext>
            </a:extLst>
          </p:cNvPr>
          <p:cNvPicPr>
            <a:picLocks noChangeAspect="1"/>
          </p:cNvPicPr>
          <p:nvPr/>
        </p:nvPicPr>
        <p:blipFill rotWithShape="1">
          <a:blip r:embed="rId3"/>
          <a:srcRect l="9861" b="14114"/>
          <a:stretch/>
        </p:blipFill>
        <p:spPr>
          <a:xfrm>
            <a:off x="7273565" y="2510588"/>
            <a:ext cx="4775143" cy="3593933"/>
          </a:xfrm>
          <a:prstGeom prst="rect">
            <a:avLst/>
          </a:prstGeom>
        </p:spPr>
      </p:pic>
    </p:spTree>
    <p:extLst>
      <p:ext uri="{BB962C8B-B14F-4D97-AF65-F5344CB8AC3E}">
        <p14:creationId xmlns:p14="http://schemas.microsoft.com/office/powerpoint/2010/main" val="1656146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0C4651D-E3AA-BBFB-F15E-D21BF07F52AE}"/>
              </a:ext>
            </a:extLst>
          </p:cNvPr>
          <p:cNvSpPr>
            <a:spLocks noGrp="1"/>
          </p:cNvSpPr>
          <p:nvPr>
            <p:ph idx="1"/>
          </p:nvPr>
        </p:nvSpPr>
        <p:spPr>
          <a:xfrm>
            <a:off x="143292" y="1005004"/>
            <a:ext cx="11376024" cy="4608512"/>
          </a:xfrm>
        </p:spPr>
        <p:txBody>
          <a:bodyPr/>
          <a:lstStyle/>
          <a:p>
            <a:r>
              <a:rPr lang="en-US" sz="1600" b="1" dirty="0">
                <a:solidFill>
                  <a:schemeClr val="accent2"/>
                </a:solidFill>
                <a:latin typeface="Verdana" pitchFamily="34" charset="0"/>
              </a:rPr>
              <a:t>… what makes our Universe, where it comes from, where it is going to …</a:t>
            </a:r>
          </a:p>
          <a:p>
            <a:pPr algn="ctr"/>
            <a:r>
              <a:rPr lang="en-US" sz="1600" b="1" dirty="0">
                <a:solidFill>
                  <a:schemeClr val="accent2"/>
                </a:solidFill>
                <a:latin typeface="Verdana" pitchFamily="34" charset="0"/>
              </a:rPr>
              <a:t>Our tools…</a:t>
            </a:r>
          </a:p>
          <a:p>
            <a:pPr algn="ctr"/>
            <a:r>
              <a:rPr lang="en-US" sz="1600" b="1" dirty="0">
                <a:solidFill>
                  <a:schemeClr val="accent2"/>
                </a:solidFill>
                <a:latin typeface="Verdana" pitchFamily="34" charset="0"/>
              </a:rPr>
              <a:t>Accelerators						and Experiments</a:t>
            </a:r>
          </a:p>
          <a:p>
            <a:endParaRPr lang="en-US" sz="1600" b="1" dirty="0">
              <a:solidFill>
                <a:schemeClr val="accent2"/>
              </a:solidFill>
              <a:latin typeface="Verdana" pitchFamily="34" charset="0"/>
              <a:sym typeface="Wingdings" pitchFamily="2" charset="2"/>
            </a:endParaRPr>
          </a:p>
          <a:p>
            <a:endParaRPr lang="fr-CH" dirty="0"/>
          </a:p>
        </p:txBody>
      </p:sp>
      <p:sp>
        <p:nvSpPr>
          <p:cNvPr id="3" name="Title 2">
            <a:extLst>
              <a:ext uri="{FF2B5EF4-FFF2-40B4-BE49-F238E27FC236}">
                <a16:creationId xmlns:a16="http://schemas.microsoft.com/office/drawing/2014/main" id="{EB32A618-E4AF-EE23-19F4-B1C4259E22A4}"/>
              </a:ext>
            </a:extLst>
          </p:cNvPr>
          <p:cNvSpPr>
            <a:spLocks noGrp="1"/>
          </p:cNvSpPr>
          <p:nvPr>
            <p:ph type="title"/>
          </p:nvPr>
        </p:nvSpPr>
        <p:spPr>
          <a:xfrm>
            <a:off x="319757" y="320705"/>
            <a:ext cx="5036884" cy="547668"/>
          </a:xfrm>
        </p:spPr>
        <p:txBody>
          <a:bodyPr/>
          <a:lstStyle/>
          <a:p>
            <a:r>
              <a:rPr lang="de-CH" dirty="0"/>
              <a:t>CERN</a:t>
            </a:r>
            <a:endParaRPr lang="fr-CH" dirty="0"/>
          </a:p>
        </p:txBody>
      </p:sp>
      <p:sp>
        <p:nvSpPr>
          <p:cNvPr id="4" name="Date Placeholder 3">
            <a:extLst>
              <a:ext uri="{FF2B5EF4-FFF2-40B4-BE49-F238E27FC236}">
                <a16:creationId xmlns:a16="http://schemas.microsoft.com/office/drawing/2014/main" id="{0567CB95-FBC0-599B-6F10-BB0F2079A2B5}"/>
              </a:ext>
            </a:extLst>
          </p:cNvPr>
          <p:cNvSpPr>
            <a:spLocks noGrp="1"/>
          </p:cNvSpPr>
          <p:nvPr>
            <p:ph type="dt" sz="half" idx="10"/>
          </p:nvPr>
        </p:nvSpPr>
        <p:spPr/>
        <p:txBody>
          <a:bodyPr/>
          <a:lstStyle/>
          <a:p>
            <a:r>
              <a:rPr lang="en-GB" dirty="0"/>
              <a:t>09/05/2023</a:t>
            </a:r>
            <a:endParaRPr lang="en-US" dirty="0"/>
          </a:p>
        </p:txBody>
      </p:sp>
      <p:sp>
        <p:nvSpPr>
          <p:cNvPr id="6" name="Slide Number Placeholder 5">
            <a:extLst>
              <a:ext uri="{FF2B5EF4-FFF2-40B4-BE49-F238E27FC236}">
                <a16:creationId xmlns:a16="http://schemas.microsoft.com/office/drawing/2014/main" id="{55183D4E-9C95-E058-314A-33B2AC39EF0C}"/>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2050" name="Picture 2" descr="CERN, un esperimento fa pensare all’esistenza di una quinta forza ...">
            <a:extLst>
              <a:ext uri="{FF2B5EF4-FFF2-40B4-BE49-F238E27FC236}">
                <a16:creationId xmlns:a16="http://schemas.microsoft.com/office/drawing/2014/main" id="{CD39D89A-0808-84B2-2F5B-988DDC7948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894" y="2505380"/>
            <a:ext cx="4981471" cy="3244767"/>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 11">
            <a:extLst>
              <a:ext uri="{FF2B5EF4-FFF2-40B4-BE49-F238E27FC236}">
                <a16:creationId xmlns:a16="http://schemas.microsoft.com/office/drawing/2014/main" id="{BE8641D1-5A92-D164-A6B3-BE5B31B922BA}"/>
              </a:ext>
            </a:extLst>
          </p:cNvPr>
          <p:cNvPicPr>
            <a:picLocks noChangeAspect="1"/>
          </p:cNvPicPr>
          <p:nvPr/>
        </p:nvPicPr>
        <p:blipFill rotWithShape="1">
          <a:blip r:embed="rId3"/>
          <a:srcRect r="7775" b="3492"/>
          <a:stretch/>
        </p:blipFill>
        <p:spPr>
          <a:xfrm>
            <a:off x="9319676" y="2494456"/>
            <a:ext cx="2151333" cy="1499887"/>
          </a:xfrm>
          <a:prstGeom prst="rect">
            <a:avLst/>
          </a:prstGeom>
          <a:ln>
            <a:noFill/>
          </a:ln>
          <a:effectLst>
            <a:outerShdw blurRad="292100" dist="139700" dir="2700000" algn="tl" rotWithShape="0">
              <a:srgbClr val="333333">
                <a:alpha val="65000"/>
              </a:srgbClr>
            </a:outerShdw>
          </a:effectLst>
        </p:spPr>
      </p:pic>
      <p:pic>
        <p:nvPicPr>
          <p:cNvPr id="14" name="Image 13" descr="Une image contenant orange, très coloré&#10;&#10;Description générée automatiquement">
            <a:extLst>
              <a:ext uri="{FF2B5EF4-FFF2-40B4-BE49-F238E27FC236}">
                <a16:creationId xmlns:a16="http://schemas.microsoft.com/office/drawing/2014/main" id="{24FFCFB7-CB40-89F8-0F01-68C09ABBF1B4}"/>
              </a:ext>
            </a:extLst>
          </p:cNvPr>
          <p:cNvPicPr>
            <a:picLocks noChangeAspect="1"/>
          </p:cNvPicPr>
          <p:nvPr/>
        </p:nvPicPr>
        <p:blipFill>
          <a:blip r:embed="rId4"/>
          <a:stretch>
            <a:fillRect/>
          </a:stretch>
        </p:blipFill>
        <p:spPr>
          <a:xfrm>
            <a:off x="6883446" y="4112699"/>
            <a:ext cx="2251238" cy="1499887"/>
          </a:xfrm>
          <a:prstGeom prst="rect">
            <a:avLst/>
          </a:prstGeom>
          <a:ln>
            <a:noFill/>
          </a:ln>
          <a:effectLst>
            <a:outerShdw blurRad="292100" dist="139700" dir="2700000" algn="tl" rotWithShape="0">
              <a:srgbClr val="333333">
                <a:alpha val="65000"/>
              </a:srgbClr>
            </a:outerShdw>
          </a:effectLst>
        </p:spPr>
      </p:pic>
      <p:pic>
        <p:nvPicPr>
          <p:cNvPr id="15" name="Image 15">
            <a:extLst>
              <a:ext uri="{FF2B5EF4-FFF2-40B4-BE49-F238E27FC236}">
                <a16:creationId xmlns:a16="http://schemas.microsoft.com/office/drawing/2014/main" id="{36D8DB28-EC89-D0F4-25CF-98355A32ED61}"/>
              </a:ext>
            </a:extLst>
          </p:cNvPr>
          <p:cNvPicPr>
            <a:picLocks noChangeAspect="1"/>
          </p:cNvPicPr>
          <p:nvPr/>
        </p:nvPicPr>
        <p:blipFill>
          <a:blip r:embed="rId5"/>
          <a:stretch>
            <a:fillRect/>
          </a:stretch>
        </p:blipFill>
        <p:spPr>
          <a:xfrm>
            <a:off x="6894189" y="2494456"/>
            <a:ext cx="2240495" cy="1499887"/>
          </a:xfrm>
          <a:prstGeom prst="rect">
            <a:avLst/>
          </a:prstGeom>
          <a:ln>
            <a:noFill/>
          </a:ln>
          <a:effectLst>
            <a:outerShdw blurRad="292100" dist="139700" dir="2700000" algn="tl" rotWithShape="0">
              <a:srgbClr val="333333">
                <a:alpha val="65000"/>
              </a:srgbClr>
            </a:outerShdw>
          </a:effectLst>
        </p:spPr>
      </p:pic>
      <p:pic>
        <p:nvPicPr>
          <p:cNvPr id="16" name="Image 19" descr="Une image contenant manège&#10;&#10;Description générée automatiquement">
            <a:extLst>
              <a:ext uri="{FF2B5EF4-FFF2-40B4-BE49-F238E27FC236}">
                <a16:creationId xmlns:a16="http://schemas.microsoft.com/office/drawing/2014/main" id="{16F5DCAE-474E-8F08-C9EB-0EEAE2AF7FB4}"/>
              </a:ext>
            </a:extLst>
          </p:cNvPr>
          <p:cNvPicPr>
            <a:picLocks noChangeAspect="1"/>
          </p:cNvPicPr>
          <p:nvPr/>
        </p:nvPicPr>
        <p:blipFill rotWithShape="1">
          <a:blip r:embed="rId6"/>
          <a:srcRect l="4367" r="4888" b="5181"/>
          <a:stretch/>
        </p:blipFill>
        <p:spPr>
          <a:xfrm>
            <a:off x="9319676" y="4122767"/>
            <a:ext cx="2151333" cy="146369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535476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descr="Diagram&#10;&#10;Description automatically generated">
            <a:extLst>
              <a:ext uri="{FF2B5EF4-FFF2-40B4-BE49-F238E27FC236}">
                <a16:creationId xmlns:a16="http://schemas.microsoft.com/office/drawing/2014/main" id="{04B0DBA9-1BC1-0261-DA5D-589EC8A79DB0}"/>
              </a:ext>
            </a:extLst>
          </p:cNvPr>
          <p:cNvPicPr>
            <a:picLocks noChangeAspect="1"/>
          </p:cNvPicPr>
          <p:nvPr/>
        </p:nvPicPr>
        <p:blipFill>
          <a:blip r:embed="rId2"/>
          <a:stretch>
            <a:fillRect/>
          </a:stretch>
        </p:blipFill>
        <p:spPr>
          <a:xfrm>
            <a:off x="2225948" y="879385"/>
            <a:ext cx="6950950" cy="3907276"/>
          </a:xfrm>
          <a:prstGeom prst="rect">
            <a:avLst/>
          </a:prstGeom>
        </p:spPr>
      </p:pic>
      <p:sp>
        <p:nvSpPr>
          <p:cNvPr id="3" name="Title 2">
            <a:extLst>
              <a:ext uri="{FF2B5EF4-FFF2-40B4-BE49-F238E27FC236}">
                <a16:creationId xmlns:a16="http://schemas.microsoft.com/office/drawing/2014/main" id="{EB32A618-E4AF-EE23-19F4-B1C4259E22A4}"/>
              </a:ext>
            </a:extLst>
          </p:cNvPr>
          <p:cNvSpPr>
            <a:spLocks noGrp="1"/>
          </p:cNvSpPr>
          <p:nvPr>
            <p:ph type="title"/>
          </p:nvPr>
        </p:nvSpPr>
        <p:spPr>
          <a:xfrm>
            <a:off x="319757" y="320705"/>
            <a:ext cx="5036884" cy="547668"/>
          </a:xfrm>
        </p:spPr>
        <p:txBody>
          <a:bodyPr/>
          <a:lstStyle/>
          <a:p>
            <a:r>
              <a:rPr lang="de-CH" dirty="0"/>
              <a:t>LHC</a:t>
            </a:r>
            <a:endParaRPr lang="fr-CH" dirty="0"/>
          </a:p>
        </p:txBody>
      </p:sp>
      <p:sp>
        <p:nvSpPr>
          <p:cNvPr id="4" name="Date Placeholder 3">
            <a:extLst>
              <a:ext uri="{FF2B5EF4-FFF2-40B4-BE49-F238E27FC236}">
                <a16:creationId xmlns:a16="http://schemas.microsoft.com/office/drawing/2014/main" id="{0567CB95-FBC0-599B-6F10-BB0F2079A2B5}"/>
              </a:ext>
            </a:extLst>
          </p:cNvPr>
          <p:cNvSpPr>
            <a:spLocks noGrp="1"/>
          </p:cNvSpPr>
          <p:nvPr>
            <p:ph type="dt" sz="half" idx="10"/>
          </p:nvPr>
        </p:nvSpPr>
        <p:spPr/>
        <p:txBody>
          <a:bodyPr/>
          <a:lstStyle/>
          <a:p>
            <a:r>
              <a:rPr lang="en-GB" dirty="0"/>
              <a:t>09/05/2023</a:t>
            </a:r>
            <a:endParaRPr lang="en-US" dirty="0"/>
          </a:p>
        </p:txBody>
      </p:sp>
      <p:sp>
        <p:nvSpPr>
          <p:cNvPr id="6" name="Slide Number Placeholder 5">
            <a:extLst>
              <a:ext uri="{FF2B5EF4-FFF2-40B4-BE49-F238E27FC236}">
                <a16:creationId xmlns:a16="http://schemas.microsoft.com/office/drawing/2014/main" id="{55183D4E-9C95-E058-314A-33B2AC39EF0C}"/>
              </a:ext>
            </a:extLst>
          </p:cNvPr>
          <p:cNvSpPr>
            <a:spLocks noGrp="1"/>
          </p:cNvSpPr>
          <p:nvPr>
            <p:ph type="sldNum" sz="quarter" idx="12"/>
          </p:nvPr>
        </p:nvSpPr>
        <p:spPr/>
        <p:txBody>
          <a:bodyPr/>
          <a:lstStyle/>
          <a:p>
            <a:fld id="{36B5EA5A-BC32-A742-B11B-8E7414D5B535}" type="slidenum">
              <a:rPr lang="en-US" smtClean="0"/>
              <a:pPr/>
              <a:t>4</a:t>
            </a:fld>
            <a:endParaRPr lang="en-US" dirty="0"/>
          </a:p>
        </p:txBody>
      </p:sp>
      <p:grpSp>
        <p:nvGrpSpPr>
          <p:cNvPr id="15" name="Groupe 2">
            <a:extLst>
              <a:ext uri="{FF2B5EF4-FFF2-40B4-BE49-F238E27FC236}">
                <a16:creationId xmlns:a16="http://schemas.microsoft.com/office/drawing/2014/main" id="{AB0711F0-5453-33F5-E013-96F8269ABE24}"/>
              </a:ext>
            </a:extLst>
          </p:cNvPr>
          <p:cNvGrpSpPr/>
          <p:nvPr/>
        </p:nvGrpSpPr>
        <p:grpSpPr>
          <a:xfrm>
            <a:off x="6096000" y="236376"/>
            <a:ext cx="5282728" cy="3182773"/>
            <a:chOff x="4556597" y="363741"/>
            <a:chExt cx="5282728" cy="3182773"/>
          </a:xfrm>
        </p:grpSpPr>
        <p:pic>
          <p:nvPicPr>
            <p:cNvPr id="16" name="Picture 18">
              <a:extLst>
                <a:ext uri="{FF2B5EF4-FFF2-40B4-BE49-F238E27FC236}">
                  <a16:creationId xmlns:a16="http://schemas.microsoft.com/office/drawing/2014/main" id="{FAC6F737-45CB-B334-3639-F45D80590E9E}"/>
                </a:ext>
              </a:extLst>
            </p:cNvPr>
            <p:cNvPicPr>
              <a:picLocks noChangeAspect="1" noChangeArrowheads="1"/>
            </p:cNvPicPr>
            <p:nvPr/>
          </p:nvPicPr>
          <p:blipFill rotWithShape="1">
            <a:blip r:embed="rId3" cstate="print"/>
            <a:srcRect l="4955" r="3496"/>
            <a:stretch/>
          </p:blipFill>
          <p:spPr bwMode="auto">
            <a:xfrm>
              <a:off x="7375525" y="719341"/>
              <a:ext cx="2463800" cy="1747490"/>
            </a:xfrm>
            <a:prstGeom prst="rect">
              <a:avLst/>
            </a:prstGeom>
            <a:noFill/>
            <a:ln w="9525">
              <a:noFill/>
              <a:miter lim="800000"/>
              <a:headEnd/>
              <a:tailEnd/>
            </a:ln>
          </p:spPr>
        </p:pic>
        <p:cxnSp>
          <p:nvCxnSpPr>
            <p:cNvPr id="17" name="Connecteur droit avec flèche 5">
              <a:extLst>
                <a:ext uri="{FF2B5EF4-FFF2-40B4-BE49-F238E27FC236}">
                  <a16:creationId xmlns:a16="http://schemas.microsoft.com/office/drawing/2014/main" id="{DFB41A2B-6F1F-3DFE-5A9A-74E95C6C0FA0}"/>
                </a:ext>
              </a:extLst>
            </p:cNvPr>
            <p:cNvCxnSpPr>
              <a:cxnSpLocks/>
            </p:cNvCxnSpPr>
            <p:nvPr/>
          </p:nvCxnSpPr>
          <p:spPr bwMode="auto">
            <a:xfrm flipH="1">
              <a:off x="4556597" y="2286000"/>
              <a:ext cx="3082453" cy="1260514"/>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sp>
          <p:nvSpPr>
            <p:cNvPr id="18" name="Text Box 20">
              <a:extLst>
                <a:ext uri="{FF2B5EF4-FFF2-40B4-BE49-F238E27FC236}">
                  <a16:creationId xmlns:a16="http://schemas.microsoft.com/office/drawing/2014/main" id="{6A4138B2-27F2-F1D2-A86D-A33E1B23C894}"/>
                </a:ext>
              </a:extLst>
            </p:cNvPr>
            <p:cNvSpPr txBox="1">
              <a:spLocks noChangeArrowheads="1"/>
            </p:cNvSpPr>
            <p:nvPr/>
          </p:nvSpPr>
          <p:spPr bwMode="auto">
            <a:xfrm>
              <a:off x="7561262" y="363741"/>
              <a:ext cx="2209800" cy="338554"/>
            </a:xfrm>
            <a:prstGeom prst="rect">
              <a:avLst/>
            </a:prstGeom>
            <a:noFill/>
            <a:ln w="28575">
              <a:noFill/>
              <a:miter lim="800000"/>
              <a:headEnd/>
              <a:tailEnd/>
            </a:ln>
            <a:effectLst/>
          </p:spPr>
          <p:txBody>
            <a:bodyPr>
              <a:spAutoFit/>
            </a:bodyPr>
            <a:lstStyle/>
            <a:p>
              <a:pPr>
                <a:spcBef>
                  <a:spcPct val="50000"/>
                </a:spcBef>
              </a:pPr>
              <a:r>
                <a:rPr lang="fr-CH" sz="1600" i="1" dirty="0">
                  <a:solidFill>
                    <a:schemeClr val="accent2"/>
                  </a:solidFill>
                  <a:latin typeface="Verdana" pitchFamily="34" charset="0"/>
                </a:rPr>
                <a:t>ATLAS: 42 m long</a:t>
              </a:r>
              <a:endParaRPr lang="fr-FR" sz="1600" i="1" dirty="0">
                <a:solidFill>
                  <a:schemeClr val="accent2"/>
                </a:solidFill>
                <a:latin typeface="Verdana" pitchFamily="34" charset="0"/>
              </a:endParaRPr>
            </a:p>
          </p:txBody>
        </p:sp>
      </p:grpSp>
      <p:grpSp>
        <p:nvGrpSpPr>
          <p:cNvPr id="19" name="Groupe 11">
            <a:extLst>
              <a:ext uri="{FF2B5EF4-FFF2-40B4-BE49-F238E27FC236}">
                <a16:creationId xmlns:a16="http://schemas.microsoft.com/office/drawing/2014/main" id="{DAC8BF6A-1971-5A2E-A3D9-FCD0DD5C7D5A}"/>
              </a:ext>
            </a:extLst>
          </p:cNvPr>
          <p:cNvGrpSpPr/>
          <p:nvPr/>
        </p:nvGrpSpPr>
        <p:grpSpPr>
          <a:xfrm>
            <a:off x="168917" y="4168752"/>
            <a:ext cx="4216733" cy="1980412"/>
            <a:chOff x="190499" y="4154004"/>
            <a:chExt cx="4216733" cy="1980412"/>
          </a:xfrm>
        </p:grpSpPr>
        <p:pic>
          <p:nvPicPr>
            <p:cNvPr id="20" name="Picture 15">
              <a:extLst>
                <a:ext uri="{FF2B5EF4-FFF2-40B4-BE49-F238E27FC236}">
                  <a16:creationId xmlns:a16="http://schemas.microsoft.com/office/drawing/2014/main" id="{D4E10AB8-EA2A-CECF-2506-18772426E16C}"/>
                </a:ext>
              </a:extLst>
            </p:cNvPr>
            <p:cNvPicPr>
              <a:picLocks noChangeAspect="1" noChangeArrowheads="1"/>
            </p:cNvPicPr>
            <p:nvPr/>
          </p:nvPicPr>
          <p:blipFill>
            <a:blip r:embed="rId4" cstate="print"/>
            <a:srcRect/>
            <a:stretch>
              <a:fillRect/>
            </a:stretch>
          </p:blipFill>
          <p:spPr bwMode="auto">
            <a:xfrm>
              <a:off x="190499" y="4154004"/>
              <a:ext cx="2349499" cy="1639854"/>
            </a:xfrm>
            <a:prstGeom prst="rect">
              <a:avLst/>
            </a:prstGeom>
            <a:noFill/>
            <a:ln w="9525">
              <a:noFill/>
              <a:miter lim="800000"/>
              <a:headEnd/>
              <a:tailEnd/>
            </a:ln>
          </p:spPr>
        </p:pic>
        <p:cxnSp>
          <p:nvCxnSpPr>
            <p:cNvPr id="21" name="Connecteur droit avec flèche 22">
              <a:extLst>
                <a:ext uri="{FF2B5EF4-FFF2-40B4-BE49-F238E27FC236}">
                  <a16:creationId xmlns:a16="http://schemas.microsoft.com/office/drawing/2014/main" id="{537E89AD-2126-DFA9-5608-7B7A3DDCE491}"/>
                </a:ext>
              </a:extLst>
            </p:cNvPr>
            <p:cNvCxnSpPr>
              <a:cxnSpLocks/>
            </p:cNvCxnSpPr>
            <p:nvPr/>
          </p:nvCxnSpPr>
          <p:spPr bwMode="auto">
            <a:xfrm flipV="1">
              <a:off x="2539998" y="4629441"/>
              <a:ext cx="1867234" cy="344490"/>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sp>
          <p:nvSpPr>
            <p:cNvPr id="22" name="Text Box 21">
              <a:extLst>
                <a:ext uri="{FF2B5EF4-FFF2-40B4-BE49-F238E27FC236}">
                  <a16:creationId xmlns:a16="http://schemas.microsoft.com/office/drawing/2014/main" id="{A2899D03-F569-340A-DB89-509ED55341F0}"/>
                </a:ext>
              </a:extLst>
            </p:cNvPr>
            <p:cNvSpPr txBox="1">
              <a:spLocks noChangeArrowheads="1"/>
            </p:cNvSpPr>
            <p:nvPr/>
          </p:nvSpPr>
          <p:spPr bwMode="auto">
            <a:xfrm>
              <a:off x="923924" y="5795862"/>
              <a:ext cx="2155825" cy="338554"/>
            </a:xfrm>
            <a:prstGeom prst="rect">
              <a:avLst/>
            </a:prstGeom>
            <a:noFill/>
            <a:ln w="28575">
              <a:noFill/>
              <a:miter lim="800000"/>
              <a:headEnd/>
              <a:tailEnd/>
            </a:ln>
            <a:effectLst/>
          </p:spPr>
          <p:txBody>
            <a:bodyPr wrap="square">
              <a:spAutoFit/>
            </a:bodyPr>
            <a:lstStyle/>
            <a:p>
              <a:pPr>
                <a:spcBef>
                  <a:spcPct val="50000"/>
                </a:spcBef>
              </a:pPr>
              <a:r>
                <a:rPr lang="fr-CH" sz="1600" i="1" dirty="0">
                  <a:solidFill>
                    <a:schemeClr val="accent2"/>
                  </a:solidFill>
                  <a:latin typeface="Verdana" pitchFamily="34" charset="0"/>
                </a:rPr>
                <a:t>CMS: 14 000 tons</a:t>
              </a:r>
              <a:r>
                <a:rPr lang="fr-CH" sz="1400" i="1" dirty="0">
                  <a:solidFill>
                    <a:schemeClr val="accent2"/>
                  </a:solidFill>
                  <a:latin typeface="Verdana" pitchFamily="34" charset="0"/>
                </a:rPr>
                <a:t> </a:t>
              </a:r>
              <a:endParaRPr lang="fr-FR" sz="1400" i="1" dirty="0">
                <a:solidFill>
                  <a:schemeClr val="accent2"/>
                </a:solidFill>
                <a:latin typeface="Verdana" pitchFamily="34" charset="0"/>
              </a:endParaRPr>
            </a:p>
          </p:txBody>
        </p:sp>
      </p:grpSp>
      <p:grpSp>
        <p:nvGrpSpPr>
          <p:cNvPr id="23" name="Groupe 1">
            <a:extLst>
              <a:ext uri="{FF2B5EF4-FFF2-40B4-BE49-F238E27FC236}">
                <a16:creationId xmlns:a16="http://schemas.microsoft.com/office/drawing/2014/main" id="{9B9C5FF6-EE82-68CD-6EC7-CBA21CF51BFE}"/>
              </a:ext>
            </a:extLst>
          </p:cNvPr>
          <p:cNvGrpSpPr/>
          <p:nvPr/>
        </p:nvGrpSpPr>
        <p:grpSpPr>
          <a:xfrm>
            <a:off x="319757" y="943610"/>
            <a:ext cx="4346525" cy="2414779"/>
            <a:chOff x="454682" y="1102725"/>
            <a:chExt cx="4346525" cy="2414779"/>
          </a:xfrm>
        </p:grpSpPr>
        <p:pic>
          <p:nvPicPr>
            <p:cNvPr id="24" name="Picture 4" descr="C:\Users\Jean-Chri\Desktop\Visit_Uni_Calgary_04May2011\LHCb.jpg">
              <a:extLst>
                <a:ext uri="{FF2B5EF4-FFF2-40B4-BE49-F238E27FC236}">
                  <a16:creationId xmlns:a16="http://schemas.microsoft.com/office/drawing/2014/main" id="{A860D38F-1523-AA7A-791E-E777F3C1C02A}"/>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2152" t="32313" r="12715" b="19227"/>
            <a:stretch/>
          </p:blipFill>
          <p:spPr bwMode="auto">
            <a:xfrm>
              <a:off x="454682" y="1102725"/>
              <a:ext cx="1692919" cy="1628631"/>
            </a:xfrm>
            <a:prstGeom prst="rect">
              <a:avLst/>
            </a:prstGeom>
            <a:noFill/>
            <a:extLst>
              <a:ext uri="{909E8E84-426E-40DD-AFC4-6F175D3DCCD1}">
                <a14:hiddenFill xmlns:a14="http://schemas.microsoft.com/office/drawing/2010/main">
                  <a:solidFill>
                    <a:srgbClr val="FFFFFF"/>
                  </a:solidFill>
                </a14:hiddenFill>
              </a:ext>
            </a:extLst>
          </p:spPr>
        </p:pic>
        <p:cxnSp>
          <p:nvCxnSpPr>
            <p:cNvPr id="25" name="Connecteur droit avec flèche 19">
              <a:extLst>
                <a:ext uri="{FF2B5EF4-FFF2-40B4-BE49-F238E27FC236}">
                  <a16:creationId xmlns:a16="http://schemas.microsoft.com/office/drawing/2014/main" id="{0DEBFBE8-407D-5801-8AA8-5818A08B74B4}"/>
                </a:ext>
              </a:extLst>
            </p:cNvPr>
            <p:cNvCxnSpPr>
              <a:cxnSpLocks/>
            </p:cNvCxnSpPr>
            <p:nvPr/>
          </p:nvCxnSpPr>
          <p:spPr bwMode="auto">
            <a:xfrm>
              <a:off x="1883418" y="2466831"/>
              <a:ext cx="2917789" cy="1050673"/>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sp>
          <p:nvSpPr>
            <p:cNvPr id="26" name="Text Box 21">
              <a:extLst>
                <a:ext uri="{FF2B5EF4-FFF2-40B4-BE49-F238E27FC236}">
                  <a16:creationId xmlns:a16="http://schemas.microsoft.com/office/drawing/2014/main" id="{337213B9-583D-40C3-8B86-78FFEBA74890}"/>
                </a:ext>
              </a:extLst>
            </p:cNvPr>
            <p:cNvSpPr txBox="1">
              <a:spLocks noChangeArrowheads="1"/>
            </p:cNvSpPr>
            <p:nvPr/>
          </p:nvSpPr>
          <p:spPr bwMode="auto">
            <a:xfrm>
              <a:off x="557211" y="2806594"/>
              <a:ext cx="733425" cy="338554"/>
            </a:xfrm>
            <a:prstGeom prst="rect">
              <a:avLst/>
            </a:prstGeom>
            <a:noFill/>
            <a:ln w="28575">
              <a:noFill/>
              <a:miter lim="800000"/>
              <a:headEnd/>
              <a:tailEnd/>
            </a:ln>
            <a:effectLst/>
          </p:spPr>
          <p:txBody>
            <a:bodyPr wrap="square">
              <a:spAutoFit/>
            </a:bodyPr>
            <a:lstStyle/>
            <a:p>
              <a:pPr>
                <a:spcBef>
                  <a:spcPct val="50000"/>
                </a:spcBef>
              </a:pPr>
              <a:r>
                <a:rPr lang="fr-CH" sz="1600" i="1" dirty="0" err="1">
                  <a:solidFill>
                    <a:schemeClr val="accent2"/>
                  </a:solidFill>
                  <a:latin typeface="Verdana" pitchFamily="34" charset="0"/>
                </a:rPr>
                <a:t>LHCb</a:t>
              </a:r>
              <a:endParaRPr lang="fr-FR" sz="1400" i="1" dirty="0">
                <a:solidFill>
                  <a:schemeClr val="accent2"/>
                </a:solidFill>
                <a:latin typeface="Verdana" pitchFamily="34" charset="0"/>
              </a:endParaRPr>
            </a:p>
          </p:txBody>
        </p:sp>
      </p:grpSp>
      <p:grpSp>
        <p:nvGrpSpPr>
          <p:cNvPr id="27" name="Groupe 8">
            <a:extLst>
              <a:ext uri="{FF2B5EF4-FFF2-40B4-BE49-F238E27FC236}">
                <a16:creationId xmlns:a16="http://schemas.microsoft.com/office/drawing/2014/main" id="{110E28DC-C359-36B9-6C09-F4DB4762F5EB}"/>
              </a:ext>
            </a:extLst>
          </p:cNvPr>
          <p:cNvGrpSpPr/>
          <p:nvPr/>
        </p:nvGrpSpPr>
        <p:grpSpPr>
          <a:xfrm>
            <a:off x="7194884" y="2572241"/>
            <a:ext cx="4115581" cy="1663700"/>
            <a:chOff x="5669478" y="2466831"/>
            <a:chExt cx="4115581" cy="1663700"/>
          </a:xfrm>
        </p:grpSpPr>
        <p:pic>
          <p:nvPicPr>
            <p:cNvPr id="28" name="Picture 3" descr="C:\Users\Jean-Chri\Desktop\Visit_Uni_Calgary_04May2011\ALICE.jpg">
              <a:extLst>
                <a:ext uri="{FF2B5EF4-FFF2-40B4-BE49-F238E27FC236}">
                  <a16:creationId xmlns:a16="http://schemas.microsoft.com/office/drawing/2014/main" id="{8BE95F37-0CB7-0013-B17C-7BB11453CDDD}"/>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9240" t="13780" r="7489" b="14395"/>
            <a:stretch/>
          </p:blipFill>
          <p:spPr bwMode="auto">
            <a:xfrm>
              <a:off x="7429791" y="2695431"/>
              <a:ext cx="2355268" cy="1435100"/>
            </a:xfrm>
            <a:prstGeom prst="rect">
              <a:avLst/>
            </a:prstGeom>
            <a:noFill/>
            <a:extLst>
              <a:ext uri="{909E8E84-426E-40DD-AFC4-6F175D3DCCD1}">
                <a14:hiddenFill xmlns:a14="http://schemas.microsoft.com/office/drawing/2010/main">
                  <a:solidFill>
                    <a:srgbClr val="FFFFFF"/>
                  </a:solidFill>
                </a14:hiddenFill>
              </a:ext>
            </a:extLst>
          </p:spPr>
        </p:pic>
        <p:cxnSp>
          <p:nvCxnSpPr>
            <p:cNvPr id="29" name="Connecteur droit avec flèche 13">
              <a:extLst>
                <a:ext uri="{FF2B5EF4-FFF2-40B4-BE49-F238E27FC236}">
                  <a16:creationId xmlns:a16="http://schemas.microsoft.com/office/drawing/2014/main" id="{D636FFA6-2E77-9A71-F5E3-47797F995E39}"/>
                </a:ext>
              </a:extLst>
            </p:cNvPr>
            <p:cNvCxnSpPr>
              <a:cxnSpLocks/>
            </p:cNvCxnSpPr>
            <p:nvPr/>
          </p:nvCxnSpPr>
          <p:spPr bwMode="auto">
            <a:xfrm flipH="1">
              <a:off x="5669478" y="3568700"/>
              <a:ext cx="1760313" cy="9197"/>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sp>
          <p:nvSpPr>
            <p:cNvPr id="30" name="Text Box 21">
              <a:extLst>
                <a:ext uri="{FF2B5EF4-FFF2-40B4-BE49-F238E27FC236}">
                  <a16:creationId xmlns:a16="http://schemas.microsoft.com/office/drawing/2014/main" id="{DDDDEC3A-A647-39FA-9DDA-9CC0661E50CB}"/>
                </a:ext>
              </a:extLst>
            </p:cNvPr>
            <p:cNvSpPr txBox="1">
              <a:spLocks noChangeArrowheads="1"/>
            </p:cNvSpPr>
            <p:nvPr/>
          </p:nvSpPr>
          <p:spPr bwMode="auto">
            <a:xfrm>
              <a:off x="8852904" y="2466831"/>
              <a:ext cx="877889" cy="338554"/>
            </a:xfrm>
            <a:prstGeom prst="rect">
              <a:avLst/>
            </a:prstGeom>
            <a:noFill/>
            <a:ln w="28575">
              <a:noFill/>
              <a:miter lim="800000"/>
              <a:headEnd/>
              <a:tailEnd/>
            </a:ln>
            <a:effectLst/>
          </p:spPr>
          <p:txBody>
            <a:bodyPr wrap="square">
              <a:spAutoFit/>
            </a:bodyPr>
            <a:lstStyle/>
            <a:p>
              <a:pPr>
                <a:spcBef>
                  <a:spcPct val="50000"/>
                </a:spcBef>
              </a:pPr>
              <a:r>
                <a:rPr lang="fr-CH" sz="1600" i="1" dirty="0">
                  <a:solidFill>
                    <a:schemeClr val="accent2"/>
                  </a:solidFill>
                  <a:latin typeface="Verdana" pitchFamily="34" charset="0"/>
                </a:rPr>
                <a:t>ALICE</a:t>
              </a:r>
              <a:endParaRPr lang="fr-FR" sz="1400" i="1" dirty="0">
                <a:solidFill>
                  <a:schemeClr val="accent2"/>
                </a:solidFill>
                <a:latin typeface="Verdana" pitchFamily="34" charset="0"/>
              </a:endParaRPr>
            </a:p>
          </p:txBody>
        </p:sp>
      </p:grpSp>
      <p:grpSp>
        <p:nvGrpSpPr>
          <p:cNvPr id="31" name="Groupe 9">
            <a:extLst>
              <a:ext uri="{FF2B5EF4-FFF2-40B4-BE49-F238E27FC236}">
                <a16:creationId xmlns:a16="http://schemas.microsoft.com/office/drawing/2014/main" id="{8480A28E-6C8A-0CFE-CFDC-502A63F65057}"/>
              </a:ext>
            </a:extLst>
          </p:cNvPr>
          <p:cNvGrpSpPr/>
          <p:nvPr/>
        </p:nvGrpSpPr>
        <p:grpSpPr>
          <a:xfrm>
            <a:off x="7173878" y="4367569"/>
            <a:ext cx="3853574" cy="1941538"/>
            <a:chOff x="5877219" y="4123394"/>
            <a:chExt cx="3853574" cy="1941538"/>
          </a:xfrm>
        </p:grpSpPr>
        <p:pic>
          <p:nvPicPr>
            <p:cNvPr id="32" name="Picture 12" descr="LHCtunnel2001">
              <a:extLst>
                <a:ext uri="{FF2B5EF4-FFF2-40B4-BE49-F238E27FC236}">
                  <a16:creationId xmlns:a16="http://schemas.microsoft.com/office/drawing/2014/main" id="{9D5ED7BC-909D-3519-BC6B-540D02369049}"/>
                </a:ext>
              </a:extLst>
            </p:cNvPr>
            <p:cNvPicPr>
              <a:picLocks noChangeAspect="1" noChangeArrowheads="1"/>
            </p:cNvPicPr>
            <p:nvPr/>
          </p:nvPicPr>
          <p:blipFill>
            <a:blip r:embed="rId7" cstate="print"/>
            <a:srcRect/>
            <a:stretch>
              <a:fillRect/>
            </a:stretch>
          </p:blipFill>
          <p:spPr bwMode="auto">
            <a:xfrm>
              <a:off x="7387960" y="4232496"/>
              <a:ext cx="2342833" cy="1482870"/>
            </a:xfrm>
            <a:prstGeom prst="rect">
              <a:avLst/>
            </a:prstGeom>
            <a:noFill/>
          </p:spPr>
        </p:pic>
        <p:cxnSp>
          <p:nvCxnSpPr>
            <p:cNvPr id="33" name="Connecteur droit avec flèche 16">
              <a:extLst>
                <a:ext uri="{FF2B5EF4-FFF2-40B4-BE49-F238E27FC236}">
                  <a16:creationId xmlns:a16="http://schemas.microsoft.com/office/drawing/2014/main" id="{38BDA90F-B83B-FCAA-0F3D-03261300F24B}"/>
                </a:ext>
              </a:extLst>
            </p:cNvPr>
            <p:cNvCxnSpPr>
              <a:cxnSpLocks/>
            </p:cNvCxnSpPr>
            <p:nvPr/>
          </p:nvCxnSpPr>
          <p:spPr bwMode="auto">
            <a:xfrm flipH="1" flipV="1">
              <a:off x="5877219" y="4123394"/>
              <a:ext cx="1684043" cy="685254"/>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sp>
          <p:nvSpPr>
            <p:cNvPr id="34" name="Text Box 21">
              <a:extLst>
                <a:ext uri="{FF2B5EF4-FFF2-40B4-BE49-F238E27FC236}">
                  <a16:creationId xmlns:a16="http://schemas.microsoft.com/office/drawing/2014/main" id="{DF4658F7-1C17-292F-5ED8-54A80FB01D3F}"/>
                </a:ext>
              </a:extLst>
            </p:cNvPr>
            <p:cNvSpPr txBox="1">
              <a:spLocks noChangeArrowheads="1"/>
            </p:cNvSpPr>
            <p:nvPr/>
          </p:nvSpPr>
          <p:spPr bwMode="auto">
            <a:xfrm>
              <a:off x="8071561" y="5726378"/>
              <a:ext cx="1562685" cy="338554"/>
            </a:xfrm>
            <a:prstGeom prst="rect">
              <a:avLst/>
            </a:prstGeom>
            <a:noFill/>
            <a:ln w="28575">
              <a:noFill/>
              <a:miter lim="800000"/>
              <a:headEnd/>
              <a:tailEnd/>
            </a:ln>
            <a:effectLst/>
          </p:spPr>
          <p:txBody>
            <a:bodyPr wrap="square">
              <a:spAutoFit/>
            </a:bodyPr>
            <a:lstStyle/>
            <a:p>
              <a:pPr>
                <a:spcBef>
                  <a:spcPct val="50000"/>
                </a:spcBef>
              </a:pPr>
              <a:r>
                <a:rPr lang="fr-CH" sz="1600" i="1" dirty="0">
                  <a:solidFill>
                    <a:schemeClr val="accent2"/>
                  </a:solidFill>
                  <a:latin typeface="Verdana" pitchFamily="34" charset="0"/>
                </a:rPr>
                <a:t>LHC machine</a:t>
              </a:r>
              <a:endParaRPr lang="fr-FR" sz="1400" i="1" dirty="0">
                <a:solidFill>
                  <a:schemeClr val="accent2"/>
                </a:solidFill>
                <a:latin typeface="Verdana" pitchFamily="34" charset="0"/>
              </a:endParaRPr>
            </a:p>
          </p:txBody>
        </p:sp>
      </p:grpSp>
    </p:spTree>
    <p:extLst>
      <p:ext uri="{BB962C8B-B14F-4D97-AF65-F5344CB8AC3E}">
        <p14:creationId xmlns:p14="http://schemas.microsoft.com/office/powerpoint/2010/main" val="2824925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2881DB-4CA9-467B-808D-B25C93E9B514}"/>
              </a:ext>
            </a:extLst>
          </p:cNvPr>
          <p:cNvSpPr>
            <a:spLocks noGrp="1"/>
          </p:cNvSpPr>
          <p:nvPr>
            <p:ph idx="1"/>
          </p:nvPr>
        </p:nvSpPr>
        <p:spPr>
          <a:xfrm>
            <a:off x="389705" y="1393024"/>
            <a:ext cx="6227588" cy="4608512"/>
          </a:xfrm>
        </p:spPr>
        <p:txBody>
          <a:bodyPr/>
          <a:lstStyle/>
          <a:p>
            <a:pPr marL="0" indent="0">
              <a:buNone/>
            </a:pPr>
            <a:r>
              <a:rPr lang="en-GB" b="0" i="0" dirty="0">
                <a:solidFill>
                  <a:srgbClr val="292929"/>
                </a:solidFill>
                <a:effectLst/>
                <a:latin typeface="Calibri" panose="020F0502020204030204" pitchFamily="34" charset="0"/>
              </a:rPr>
              <a:t>The Geodetic Metrology Group within the Beams Department (BE-GM) provides metrology and alignment for components installed in the accelerators, their beam transfer lines and the physics experiments throughout the CERN complex. It also handles the geodetic aspects of the CERN reference systems.</a:t>
            </a:r>
          </a:p>
          <a:p>
            <a:pPr marL="0" indent="0">
              <a:buNone/>
            </a:pPr>
            <a:r>
              <a:rPr lang="en-GB" b="0" dirty="0">
                <a:solidFill>
                  <a:srgbClr val="292929"/>
                </a:solidFill>
                <a:latin typeface="Calibri" panose="020F0502020204030204" pitchFamily="34" charset="0"/>
              </a:rPr>
              <a:t>More than 70km of beamlines</a:t>
            </a:r>
          </a:p>
          <a:p>
            <a:pPr marL="0" indent="0">
              <a:buNone/>
            </a:pPr>
            <a:r>
              <a:rPr lang="en-GB" b="0" dirty="0">
                <a:solidFill>
                  <a:srgbClr val="292929"/>
                </a:solidFill>
                <a:latin typeface="Calibri" panose="020F0502020204030204" pitchFamily="34" charset="0"/>
              </a:rPr>
              <a:t>More than 1800 </a:t>
            </a:r>
            <a:r>
              <a:rPr lang="en-GB" b="0" dirty="0" err="1">
                <a:solidFill>
                  <a:srgbClr val="292929"/>
                </a:solidFill>
                <a:latin typeface="Calibri" panose="020F0502020204030204" pitchFamily="34" charset="0"/>
              </a:rPr>
              <a:t>Cryomagnets</a:t>
            </a:r>
            <a:r>
              <a:rPr lang="en-GB" b="0" dirty="0">
                <a:solidFill>
                  <a:srgbClr val="292929"/>
                </a:solidFill>
                <a:latin typeface="Calibri" panose="020F0502020204030204" pitchFamily="34" charset="0"/>
              </a:rPr>
              <a:t> in the LHC</a:t>
            </a:r>
          </a:p>
          <a:p>
            <a:pPr marL="0" indent="0">
              <a:buNone/>
            </a:pPr>
            <a:r>
              <a:rPr lang="en-GB" b="0" dirty="0">
                <a:solidFill>
                  <a:srgbClr val="292929"/>
                </a:solidFill>
                <a:latin typeface="Calibri" panose="020F0502020204030204" pitchFamily="34" charset="0"/>
              </a:rPr>
              <a:t>Thousands of other warm magnets and components</a:t>
            </a:r>
          </a:p>
          <a:p>
            <a:pPr marL="0" indent="0">
              <a:buNone/>
            </a:pPr>
            <a:endParaRPr lang="en-GB" b="0" dirty="0">
              <a:solidFill>
                <a:srgbClr val="292929"/>
              </a:solidFill>
              <a:latin typeface="Calibri" panose="020F0502020204030204" pitchFamily="34" charset="0"/>
            </a:endParaRPr>
          </a:p>
          <a:p>
            <a:pPr marL="0" indent="0">
              <a:buNone/>
            </a:pPr>
            <a:endParaRPr lang="en-GB" b="0" i="0" dirty="0">
              <a:solidFill>
                <a:srgbClr val="292929"/>
              </a:solidFill>
              <a:effectLst/>
              <a:latin typeface="sourcesans-regular"/>
            </a:endParaRPr>
          </a:p>
          <a:p>
            <a:pPr marL="0" indent="0">
              <a:buNone/>
            </a:pPr>
            <a:endParaRPr lang="en-US" dirty="0"/>
          </a:p>
        </p:txBody>
      </p:sp>
      <p:sp>
        <p:nvSpPr>
          <p:cNvPr id="3" name="Title 2">
            <a:extLst>
              <a:ext uri="{FF2B5EF4-FFF2-40B4-BE49-F238E27FC236}">
                <a16:creationId xmlns:a16="http://schemas.microsoft.com/office/drawing/2014/main" id="{8EA8643B-3DBD-4EB4-ADB4-FF6A4FA91A9E}"/>
              </a:ext>
            </a:extLst>
          </p:cNvPr>
          <p:cNvSpPr>
            <a:spLocks noGrp="1"/>
          </p:cNvSpPr>
          <p:nvPr>
            <p:ph type="title"/>
          </p:nvPr>
        </p:nvSpPr>
        <p:spPr/>
        <p:txBody>
          <a:bodyPr/>
          <a:lstStyle/>
          <a:p>
            <a:r>
              <a:rPr lang="fr-CH" dirty="0"/>
              <a:t>BE-GM Group</a:t>
            </a:r>
            <a:endParaRPr lang="en-US" dirty="0"/>
          </a:p>
        </p:txBody>
      </p:sp>
      <p:sp>
        <p:nvSpPr>
          <p:cNvPr id="6" name="Slide Number Placeholder 5">
            <a:extLst>
              <a:ext uri="{FF2B5EF4-FFF2-40B4-BE49-F238E27FC236}">
                <a16:creationId xmlns:a16="http://schemas.microsoft.com/office/drawing/2014/main" id="{FCF17BBB-C54C-4A6F-86B8-F21B44239A0B}"/>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7" name="Picture 6">
            <a:extLst>
              <a:ext uri="{FF2B5EF4-FFF2-40B4-BE49-F238E27FC236}">
                <a16:creationId xmlns:a16="http://schemas.microsoft.com/office/drawing/2014/main" id="{03268BEC-1C90-446E-AEB7-A90D688FE6F7}"/>
              </a:ext>
            </a:extLst>
          </p:cNvPr>
          <p:cNvPicPr>
            <a:picLocks noChangeAspect="1"/>
          </p:cNvPicPr>
          <p:nvPr/>
        </p:nvPicPr>
        <p:blipFill>
          <a:blip r:embed="rId2"/>
          <a:stretch>
            <a:fillRect/>
          </a:stretch>
        </p:blipFill>
        <p:spPr>
          <a:xfrm>
            <a:off x="6617293" y="1193785"/>
            <a:ext cx="5686747" cy="5006990"/>
          </a:xfrm>
          <a:prstGeom prst="rect">
            <a:avLst/>
          </a:prstGeom>
        </p:spPr>
      </p:pic>
    </p:spTree>
    <p:extLst>
      <p:ext uri="{BB962C8B-B14F-4D97-AF65-F5344CB8AC3E}">
        <p14:creationId xmlns:p14="http://schemas.microsoft.com/office/powerpoint/2010/main" val="1096849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2881DB-4CA9-467B-808D-B25C93E9B514}"/>
              </a:ext>
            </a:extLst>
          </p:cNvPr>
          <p:cNvSpPr>
            <a:spLocks noGrp="1"/>
          </p:cNvSpPr>
          <p:nvPr>
            <p:ph idx="1"/>
          </p:nvPr>
        </p:nvSpPr>
        <p:spPr>
          <a:xfrm>
            <a:off x="389704" y="1393024"/>
            <a:ext cx="10551011" cy="4608512"/>
          </a:xfrm>
        </p:spPr>
        <p:txBody>
          <a:bodyPr/>
          <a:lstStyle/>
          <a:p>
            <a:r>
              <a:rPr lang="en-GB" b="0" i="0" dirty="0">
                <a:solidFill>
                  <a:srgbClr val="292929"/>
                </a:solidFill>
                <a:effectLst/>
                <a:latin typeface="Calibri" panose="020F0502020204030204" pitchFamily="34" charset="0"/>
              </a:rPr>
              <a:t>The magnets are supported by jacks of different types</a:t>
            </a:r>
          </a:p>
          <a:p>
            <a:pPr lvl="1"/>
            <a:r>
              <a:rPr lang="en-GB" b="0" dirty="0">
                <a:solidFill>
                  <a:srgbClr val="292929"/>
                </a:solidFill>
                <a:latin typeface="Calibri" panose="020F0502020204030204" pitchFamily="34" charset="0"/>
              </a:rPr>
              <a:t>Depending on installation date, machine, load, stroke, etc…</a:t>
            </a:r>
          </a:p>
          <a:p>
            <a:pPr lvl="1"/>
            <a:r>
              <a:rPr lang="en-GB" b="0" dirty="0">
                <a:solidFill>
                  <a:srgbClr val="292929"/>
                </a:solidFill>
                <a:latin typeface="Calibri" panose="020F0502020204030204" pitchFamily="34" charset="0"/>
              </a:rPr>
              <a:t>The majority is supported by mechanical jacks</a:t>
            </a:r>
          </a:p>
          <a:p>
            <a:pPr lvl="1"/>
            <a:r>
              <a:rPr lang="en-GB" dirty="0">
                <a:solidFill>
                  <a:srgbClr val="292929"/>
                </a:solidFill>
                <a:latin typeface="Calibri" panose="020F0502020204030204" pitchFamily="34" charset="0"/>
              </a:rPr>
              <a:t>The PU Jacks have a several advantages</a:t>
            </a:r>
          </a:p>
          <a:p>
            <a:pPr lvl="2"/>
            <a:r>
              <a:rPr lang="en-GB" b="0" dirty="0">
                <a:solidFill>
                  <a:srgbClr val="292929"/>
                </a:solidFill>
                <a:latin typeface="Calibri" panose="020F0502020204030204" pitchFamily="34" charset="0"/>
              </a:rPr>
              <a:t>Very compact and smart system</a:t>
            </a:r>
          </a:p>
          <a:p>
            <a:pPr lvl="2"/>
            <a:r>
              <a:rPr lang="en-GB" dirty="0">
                <a:solidFill>
                  <a:srgbClr val="292929"/>
                </a:solidFill>
                <a:latin typeface="Calibri" panose="020F0502020204030204" pitchFamily="34" charset="0"/>
              </a:rPr>
              <a:t>Easy &amp; precise alignment</a:t>
            </a:r>
          </a:p>
          <a:p>
            <a:pPr lvl="2"/>
            <a:r>
              <a:rPr lang="en-GB" dirty="0">
                <a:solidFill>
                  <a:srgbClr val="292929"/>
                </a:solidFill>
                <a:latin typeface="Calibri" panose="020F0502020204030204" pitchFamily="34" charset="0"/>
              </a:rPr>
              <a:t>Cheap, easy maintenance</a:t>
            </a:r>
          </a:p>
          <a:p>
            <a:pPr lvl="2"/>
            <a:r>
              <a:rPr lang="en-GB" b="0" dirty="0">
                <a:solidFill>
                  <a:srgbClr val="292929"/>
                </a:solidFill>
                <a:latin typeface="Calibri" panose="020F0502020204030204" pitchFamily="34" charset="0"/>
              </a:rPr>
              <a:t>Only issue is the reliability now</a:t>
            </a:r>
          </a:p>
          <a:p>
            <a:pPr marL="0" indent="0">
              <a:buNone/>
            </a:pPr>
            <a:endParaRPr lang="en-GB" b="0" dirty="0">
              <a:solidFill>
                <a:srgbClr val="292929"/>
              </a:solidFill>
              <a:latin typeface="Calibri" panose="020F0502020204030204" pitchFamily="34" charset="0"/>
            </a:endParaRPr>
          </a:p>
          <a:p>
            <a:pPr marL="0" indent="0">
              <a:buNone/>
            </a:pPr>
            <a:endParaRPr lang="en-GB" b="0" i="0" dirty="0">
              <a:solidFill>
                <a:srgbClr val="292929"/>
              </a:solidFill>
              <a:effectLst/>
              <a:latin typeface="sourcesans-regular"/>
            </a:endParaRPr>
          </a:p>
          <a:p>
            <a:pPr marL="0" indent="0">
              <a:buNone/>
            </a:pPr>
            <a:endParaRPr lang="en-US" dirty="0"/>
          </a:p>
        </p:txBody>
      </p:sp>
      <p:sp>
        <p:nvSpPr>
          <p:cNvPr id="3" name="Title 2">
            <a:extLst>
              <a:ext uri="{FF2B5EF4-FFF2-40B4-BE49-F238E27FC236}">
                <a16:creationId xmlns:a16="http://schemas.microsoft.com/office/drawing/2014/main" id="{8EA8643B-3DBD-4EB4-ADB4-FF6A4FA91A9E}"/>
              </a:ext>
            </a:extLst>
          </p:cNvPr>
          <p:cNvSpPr>
            <a:spLocks noGrp="1"/>
          </p:cNvSpPr>
          <p:nvPr>
            <p:ph type="title"/>
          </p:nvPr>
        </p:nvSpPr>
        <p:spPr/>
        <p:txBody>
          <a:bodyPr/>
          <a:lstStyle/>
          <a:p>
            <a:r>
              <a:rPr lang="de-CH" dirty="0"/>
              <a:t>M</a:t>
            </a:r>
            <a:r>
              <a:rPr lang="fr-CH" dirty="0" err="1"/>
              <a:t>agnets</a:t>
            </a:r>
            <a:r>
              <a:rPr lang="fr-CH" dirty="0"/>
              <a:t> supports</a:t>
            </a:r>
            <a:endParaRPr lang="en-US" dirty="0"/>
          </a:p>
        </p:txBody>
      </p:sp>
      <p:sp>
        <p:nvSpPr>
          <p:cNvPr id="6" name="Slide Number Placeholder 5">
            <a:extLst>
              <a:ext uri="{FF2B5EF4-FFF2-40B4-BE49-F238E27FC236}">
                <a16:creationId xmlns:a16="http://schemas.microsoft.com/office/drawing/2014/main" id="{FCF17BBB-C54C-4A6F-86B8-F21B44239A0B}"/>
              </a:ext>
            </a:extLst>
          </p:cNvPr>
          <p:cNvSpPr>
            <a:spLocks noGrp="1"/>
          </p:cNvSpPr>
          <p:nvPr>
            <p:ph type="sldNum" sz="quarter" idx="12"/>
          </p:nvPr>
        </p:nvSpPr>
        <p:spPr/>
        <p:txBody>
          <a:bodyPr/>
          <a:lstStyle/>
          <a:p>
            <a:fld id="{36B5EA5A-BC32-A742-B11B-8E7414D5B535}" type="slidenum">
              <a:rPr lang="en-US" smtClean="0"/>
              <a:pPr/>
              <a:t>6</a:t>
            </a:fld>
            <a:endParaRPr lang="en-US" dirty="0"/>
          </a:p>
        </p:txBody>
      </p:sp>
      <p:grpSp>
        <p:nvGrpSpPr>
          <p:cNvPr id="12" name="Group 11">
            <a:extLst>
              <a:ext uri="{FF2B5EF4-FFF2-40B4-BE49-F238E27FC236}">
                <a16:creationId xmlns:a16="http://schemas.microsoft.com/office/drawing/2014/main" id="{44929D74-028E-F318-9BD6-7AF7D5358573}"/>
              </a:ext>
            </a:extLst>
          </p:cNvPr>
          <p:cNvGrpSpPr/>
          <p:nvPr/>
        </p:nvGrpSpPr>
        <p:grpSpPr>
          <a:xfrm>
            <a:off x="5376909" y="3821069"/>
            <a:ext cx="4755329" cy="2180467"/>
            <a:chOff x="5355721" y="3687755"/>
            <a:chExt cx="4755329" cy="2180467"/>
          </a:xfrm>
        </p:grpSpPr>
        <p:grpSp>
          <p:nvGrpSpPr>
            <p:cNvPr id="15" name="Group 14">
              <a:extLst>
                <a:ext uri="{FF2B5EF4-FFF2-40B4-BE49-F238E27FC236}">
                  <a16:creationId xmlns:a16="http://schemas.microsoft.com/office/drawing/2014/main" id="{41C213AB-EF58-21C8-5ABD-19E29FB71EA3}"/>
                </a:ext>
              </a:extLst>
            </p:cNvPr>
            <p:cNvGrpSpPr/>
            <p:nvPr/>
          </p:nvGrpSpPr>
          <p:grpSpPr>
            <a:xfrm>
              <a:off x="5355721" y="3687755"/>
              <a:ext cx="2767923" cy="2180467"/>
              <a:chOff x="4868695" y="3697280"/>
              <a:chExt cx="2767923" cy="2180467"/>
            </a:xfrm>
          </p:grpSpPr>
          <p:pic>
            <p:nvPicPr>
              <p:cNvPr id="4" name="Content Placeholder 6">
                <a:extLst>
                  <a:ext uri="{FF2B5EF4-FFF2-40B4-BE49-F238E27FC236}">
                    <a16:creationId xmlns:a16="http://schemas.microsoft.com/office/drawing/2014/main" id="{3E5817B0-A7A6-EAA8-5A00-A3F97534A78C}"/>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868695" y="3697280"/>
                <a:ext cx="2767923" cy="2180467"/>
              </a:xfrm>
              <a:prstGeom prst="rect">
                <a:avLst/>
              </a:prstGeom>
            </p:spPr>
          </p:pic>
          <p:sp>
            <p:nvSpPr>
              <p:cNvPr id="13" name="Rectangle 12">
                <a:extLst>
                  <a:ext uri="{FF2B5EF4-FFF2-40B4-BE49-F238E27FC236}">
                    <a16:creationId xmlns:a16="http://schemas.microsoft.com/office/drawing/2014/main" id="{6B00D070-D4FC-67EC-79D6-694E36463E87}"/>
                  </a:ext>
                </a:extLst>
              </p:cNvPr>
              <p:cNvSpPr/>
              <p:nvPr/>
            </p:nvSpPr>
            <p:spPr>
              <a:xfrm>
                <a:off x="6039852" y="3876675"/>
                <a:ext cx="533400" cy="400050"/>
              </a:xfrm>
              <a:prstGeom prst="rect">
                <a:avLst/>
              </a:prstGeom>
              <a:solidFill>
                <a:srgbClr val="FF0000">
                  <a:alpha val="3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4" name="Rectangle 13">
                <a:extLst>
                  <a:ext uri="{FF2B5EF4-FFF2-40B4-BE49-F238E27FC236}">
                    <a16:creationId xmlns:a16="http://schemas.microsoft.com/office/drawing/2014/main" id="{19ACD82B-920F-6EA6-1F09-4DBB2A6C51F6}"/>
                  </a:ext>
                </a:extLst>
              </p:cNvPr>
              <p:cNvSpPr/>
              <p:nvPr/>
            </p:nvSpPr>
            <p:spPr>
              <a:xfrm>
                <a:off x="6039852" y="5264951"/>
                <a:ext cx="533400" cy="400050"/>
              </a:xfrm>
              <a:prstGeom prst="rect">
                <a:avLst/>
              </a:prstGeom>
              <a:solidFill>
                <a:srgbClr val="FF0000">
                  <a:alpha val="3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6" name="Picture 15">
              <a:extLst>
                <a:ext uri="{FF2B5EF4-FFF2-40B4-BE49-F238E27FC236}">
                  <a16:creationId xmlns:a16="http://schemas.microsoft.com/office/drawing/2014/main" id="{1A06FCEF-0FE8-47BA-01C6-B090E65C4F9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248362" y="4002424"/>
              <a:ext cx="862688" cy="804414"/>
            </a:xfrm>
            <a:prstGeom prst="rect">
              <a:avLst/>
            </a:prstGeom>
          </p:spPr>
        </p:pic>
        <p:cxnSp>
          <p:nvCxnSpPr>
            <p:cNvPr id="17" name="Straight Arrow Connector 16">
              <a:extLst>
                <a:ext uri="{FF2B5EF4-FFF2-40B4-BE49-F238E27FC236}">
                  <a16:creationId xmlns:a16="http://schemas.microsoft.com/office/drawing/2014/main" id="{A0860EAF-6107-D555-63E2-92B6E23A9259}"/>
                </a:ext>
              </a:extLst>
            </p:cNvPr>
            <p:cNvCxnSpPr>
              <a:cxnSpLocks/>
            </p:cNvCxnSpPr>
            <p:nvPr/>
          </p:nvCxnSpPr>
          <p:spPr>
            <a:xfrm flipH="1" flipV="1">
              <a:off x="6962775" y="4002424"/>
              <a:ext cx="2375729" cy="32105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7F0A5855-5155-AA84-2420-BCC117BE7246}"/>
                </a:ext>
              </a:extLst>
            </p:cNvPr>
            <p:cNvCxnSpPr>
              <a:cxnSpLocks/>
            </p:cNvCxnSpPr>
            <p:nvPr/>
          </p:nvCxnSpPr>
          <p:spPr>
            <a:xfrm flipH="1">
              <a:off x="7060278" y="4502386"/>
              <a:ext cx="2397495" cy="84052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pic>
        <p:nvPicPr>
          <p:cNvPr id="20" name="Picture 19">
            <a:extLst>
              <a:ext uri="{FF2B5EF4-FFF2-40B4-BE49-F238E27FC236}">
                <a16:creationId xmlns:a16="http://schemas.microsoft.com/office/drawing/2014/main" id="{D546209F-F5CF-873E-240E-E1BFDDB72822}"/>
              </a:ext>
            </a:extLst>
          </p:cNvPr>
          <p:cNvPicPr>
            <a:picLocks noChangeAspect="1"/>
          </p:cNvPicPr>
          <p:nvPr/>
        </p:nvPicPr>
        <p:blipFill>
          <a:blip r:embed="rId4"/>
          <a:stretch>
            <a:fillRect/>
          </a:stretch>
        </p:blipFill>
        <p:spPr>
          <a:xfrm>
            <a:off x="8427186" y="856464"/>
            <a:ext cx="2531813" cy="2342552"/>
          </a:xfrm>
          <a:prstGeom prst="rect">
            <a:avLst/>
          </a:prstGeom>
        </p:spPr>
      </p:pic>
    </p:spTree>
    <p:extLst>
      <p:ext uri="{BB962C8B-B14F-4D97-AF65-F5344CB8AC3E}">
        <p14:creationId xmlns:p14="http://schemas.microsoft.com/office/powerpoint/2010/main" val="81487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EA8643B-3DBD-4EB4-ADB4-FF6A4FA91A9E}"/>
              </a:ext>
            </a:extLst>
          </p:cNvPr>
          <p:cNvSpPr>
            <a:spLocks noGrp="1"/>
          </p:cNvSpPr>
          <p:nvPr>
            <p:ph type="title"/>
          </p:nvPr>
        </p:nvSpPr>
        <p:spPr/>
        <p:txBody>
          <a:bodyPr/>
          <a:lstStyle/>
          <a:p>
            <a:r>
              <a:rPr lang="de-CH" dirty="0"/>
              <a:t>M</a:t>
            </a:r>
            <a:r>
              <a:rPr lang="fr-CH" dirty="0" err="1"/>
              <a:t>agnets</a:t>
            </a:r>
            <a:r>
              <a:rPr lang="fr-CH" dirty="0"/>
              <a:t> supports</a:t>
            </a:r>
            <a:endParaRPr lang="en-US" dirty="0"/>
          </a:p>
        </p:txBody>
      </p:sp>
      <p:sp>
        <p:nvSpPr>
          <p:cNvPr id="6" name="Slide Number Placeholder 5">
            <a:extLst>
              <a:ext uri="{FF2B5EF4-FFF2-40B4-BE49-F238E27FC236}">
                <a16:creationId xmlns:a16="http://schemas.microsoft.com/office/drawing/2014/main" id="{FCF17BBB-C54C-4A6F-86B8-F21B44239A0B}"/>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7" name="Picture 6" descr="A close-up of a machine&#10;&#10;Description automatically generated with medium confidence">
            <a:extLst>
              <a:ext uri="{FF2B5EF4-FFF2-40B4-BE49-F238E27FC236}">
                <a16:creationId xmlns:a16="http://schemas.microsoft.com/office/drawing/2014/main" id="{654A1997-785B-0B65-794C-5D47E2534838}"/>
              </a:ext>
            </a:extLst>
          </p:cNvPr>
          <p:cNvPicPr>
            <a:picLocks noChangeAspect="1"/>
          </p:cNvPicPr>
          <p:nvPr/>
        </p:nvPicPr>
        <p:blipFill>
          <a:blip r:embed="rId2"/>
          <a:stretch>
            <a:fillRect/>
          </a:stretch>
        </p:blipFill>
        <p:spPr>
          <a:xfrm>
            <a:off x="7269601" y="3252052"/>
            <a:ext cx="3837945" cy="2878459"/>
          </a:xfrm>
          <a:prstGeom prst="rect">
            <a:avLst/>
          </a:prstGeom>
        </p:spPr>
      </p:pic>
      <p:pic>
        <p:nvPicPr>
          <p:cNvPr id="11" name="Picture 10" descr="A picture containing machine, engineering, electrical wiring, steel&#10;&#10;Description automatically generated">
            <a:extLst>
              <a:ext uri="{FF2B5EF4-FFF2-40B4-BE49-F238E27FC236}">
                <a16:creationId xmlns:a16="http://schemas.microsoft.com/office/drawing/2014/main" id="{393C1184-F749-34C3-9052-81E884DC8314}"/>
              </a:ext>
            </a:extLst>
          </p:cNvPr>
          <p:cNvPicPr>
            <a:picLocks noChangeAspect="1"/>
          </p:cNvPicPr>
          <p:nvPr/>
        </p:nvPicPr>
        <p:blipFill>
          <a:blip r:embed="rId3"/>
          <a:stretch>
            <a:fillRect/>
          </a:stretch>
        </p:blipFill>
        <p:spPr>
          <a:xfrm>
            <a:off x="7269600" y="246924"/>
            <a:ext cx="3837945" cy="2878459"/>
          </a:xfrm>
          <a:prstGeom prst="rect">
            <a:avLst/>
          </a:prstGeom>
        </p:spPr>
      </p:pic>
      <p:pic>
        <p:nvPicPr>
          <p:cNvPr id="10" name="Picture 9" descr="A person in a white helmet in a tunnel&#10;&#10;Description automatically generated with low confidence">
            <a:extLst>
              <a:ext uri="{FF2B5EF4-FFF2-40B4-BE49-F238E27FC236}">
                <a16:creationId xmlns:a16="http://schemas.microsoft.com/office/drawing/2014/main" id="{FEDB09DA-B77C-76CF-275C-CCBED1ED94DD}"/>
              </a:ext>
            </a:extLst>
          </p:cNvPr>
          <p:cNvPicPr>
            <a:picLocks noChangeAspect="1"/>
          </p:cNvPicPr>
          <p:nvPr/>
        </p:nvPicPr>
        <p:blipFill>
          <a:blip r:embed="rId4"/>
          <a:stretch>
            <a:fillRect/>
          </a:stretch>
        </p:blipFill>
        <p:spPr>
          <a:xfrm>
            <a:off x="1222657" y="1416143"/>
            <a:ext cx="3535775" cy="4714367"/>
          </a:xfrm>
          <a:prstGeom prst="rect">
            <a:avLst/>
          </a:prstGeom>
        </p:spPr>
      </p:pic>
      <p:sp>
        <p:nvSpPr>
          <p:cNvPr id="12" name="TextBox 11">
            <a:extLst>
              <a:ext uri="{FF2B5EF4-FFF2-40B4-BE49-F238E27FC236}">
                <a16:creationId xmlns:a16="http://schemas.microsoft.com/office/drawing/2014/main" id="{6A4B69D9-2474-358D-C81D-73BA7E6D4A51}"/>
              </a:ext>
            </a:extLst>
          </p:cNvPr>
          <p:cNvSpPr txBox="1"/>
          <p:nvPr/>
        </p:nvSpPr>
        <p:spPr>
          <a:xfrm>
            <a:off x="5868139" y="1469117"/>
            <a:ext cx="1179810" cy="553998"/>
          </a:xfrm>
          <a:prstGeom prst="rect">
            <a:avLst/>
          </a:prstGeom>
          <a:noFill/>
        </p:spPr>
        <p:txBody>
          <a:bodyPr wrap="none" lIns="0" tIns="0" rIns="0" bIns="0" rtlCol="0">
            <a:spAutoFit/>
          </a:bodyPr>
          <a:lstStyle/>
          <a:p>
            <a:pPr algn="l"/>
            <a:r>
              <a:rPr lang="de-CH" dirty="0"/>
              <a:t>Single Jack</a:t>
            </a:r>
          </a:p>
          <a:p>
            <a:pPr algn="l"/>
            <a:r>
              <a:rPr lang="de-CH" dirty="0"/>
              <a:t>10T 90ShA</a:t>
            </a:r>
            <a:endParaRPr lang="fr-CH" dirty="0"/>
          </a:p>
        </p:txBody>
      </p:sp>
      <p:sp>
        <p:nvSpPr>
          <p:cNvPr id="19" name="TextBox 18">
            <a:extLst>
              <a:ext uri="{FF2B5EF4-FFF2-40B4-BE49-F238E27FC236}">
                <a16:creationId xmlns:a16="http://schemas.microsoft.com/office/drawing/2014/main" id="{DD40C105-9199-F02C-E528-C049168DAB19}"/>
              </a:ext>
            </a:extLst>
          </p:cNvPr>
          <p:cNvSpPr txBox="1"/>
          <p:nvPr/>
        </p:nvSpPr>
        <p:spPr>
          <a:xfrm>
            <a:off x="5868139" y="4480127"/>
            <a:ext cx="1269578" cy="553998"/>
          </a:xfrm>
          <a:prstGeom prst="rect">
            <a:avLst/>
          </a:prstGeom>
          <a:noFill/>
        </p:spPr>
        <p:txBody>
          <a:bodyPr wrap="none" lIns="0" tIns="0" rIns="0" bIns="0" rtlCol="0">
            <a:spAutoFit/>
          </a:bodyPr>
          <a:lstStyle/>
          <a:p>
            <a:pPr algn="l"/>
            <a:r>
              <a:rPr lang="de-CH" dirty="0"/>
              <a:t>Double Jack</a:t>
            </a:r>
          </a:p>
          <a:p>
            <a:pPr algn="l"/>
            <a:r>
              <a:rPr lang="de-CH" dirty="0"/>
              <a:t>6T 75ShA</a:t>
            </a:r>
            <a:endParaRPr lang="fr-CH" dirty="0"/>
          </a:p>
        </p:txBody>
      </p:sp>
    </p:spTree>
    <p:extLst>
      <p:ext uri="{BB962C8B-B14F-4D97-AF65-F5344CB8AC3E}">
        <p14:creationId xmlns:p14="http://schemas.microsoft.com/office/powerpoint/2010/main" val="22933113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00E32E-6E19-A98E-1FAF-5F933AEDC247}"/>
              </a:ext>
            </a:extLst>
          </p:cNvPr>
          <p:cNvSpPr>
            <a:spLocks noGrp="1"/>
          </p:cNvSpPr>
          <p:nvPr>
            <p:ph idx="1"/>
          </p:nvPr>
        </p:nvSpPr>
        <p:spPr>
          <a:xfrm>
            <a:off x="407987" y="1439335"/>
            <a:ext cx="11376024" cy="4608512"/>
          </a:xfrm>
        </p:spPr>
        <p:txBody>
          <a:bodyPr/>
          <a:lstStyle/>
          <a:p>
            <a:pPr marL="36576" indent="0">
              <a:buNone/>
            </a:pPr>
            <a:r>
              <a:rPr lang="en-US" b="0" dirty="0">
                <a:solidFill>
                  <a:srgbClr val="292929"/>
                </a:solidFill>
                <a:latin typeface="Calibri" panose="020F0502020204030204" pitchFamily="34" charset="0"/>
              </a:rPr>
              <a:t>216 SPS quadrupoles installed on three alignment jacks which can adjust vertical position by compressing polyurethane pads</a:t>
            </a:r>
          </a:p>
          <a:p>
            <a:pPr marL="36576" indent="0">
              <a:buNone/>
            </a:pPr>
            <a:r>
              <a:rPr lang="en-US" b="0" dirty="0">
                <a:solidFill>
                  <a:srgbClr val="292929"/>
                </a:solidFill>
                <a:latin typeface="Calibri" panose="020F0502020204030204" pitchFamily="34" charset="0"/>
              </a:rPr>
              <a:t>- Admissible load: 6 tons (PU pads 75 Shore A) / 10 tons (PU pads 90 Shore A) </a:t>
            </a:r>
          </a:p>
          <a:p>
            <a:pPr marL="36576" indent="0">
              <a:buNone/>
            </a:pPr>
            <a:r>
              <a:rPr lang="en-US" b="0" dirty="0">
                <a:solidFill>
                  <a:srgbClr val="292929"/>
                </a:solidFill>
                <a:latin typeface="Calibri" panose="020F0502020204030204" pitchFamily="34" charset="0"/>
              </a:rPr>
              <a:t>- Range: ±10 mm vertical / ±8 (4) mm horizontal</a:t>
            </a:r>
          </a:p>
          <a:p>
            <a:endParaRPr lang="fr-CH" dirty="0"/>
          </a:p>
        </p:txBody>
      </p:sp>
      <p:sp>
        <p:nvSpPr>
          <p:cNvPr id="3" name="Title 2">
            <a:extLst>
              <a:ext uri="{FF2B5EF4-FFF2-40B4-BE49-F238E27FC236}">
                <a16:creationId xmlns:a16="http://schemas.microsoft.com/office/drawing/2014/main" id="{E7C843C8-E340-81C3-ED7A-986B2B24D766}"/>
              </a:ext>
            </a:extLst>
          </p:cNvPr>
          <p:cNvSpPr>
            <a:spLocks noGrp="1"/>
          </p:cNvSpPr>
          <p:nvPr>
            <p:ph type="title"/>
          </p:nvPr>
        </p:nvSpPr>
        <p:spPr/>
        <p:txBody>
          <a:bodyPr/>
          <a:lstStyle/>
          <a:p>
            <a:r>
              <a:rPr lang="de-CH" dirty="0"/>
              <a:t>SPS Jack</a:t>
            </a:r>
            <a:endParaRPr lang="fr-CH" dirty="0"/>
          </a:p>
        </p:txBody>
      </p:sp>
      <p:sp>
        <p:nvSpPr>
          <p:cNvPr id="4" name="Date Placeholder 3">
            <a:extLst>
              <a:ext uri="{FF2B5EF4-FFF2-40B4-BE49-F238E27FC236}">
                <a16:creationId xmlns:a16="http://schemas.microsoft.com/office/drawing/2014/main" id="{A136C17D-F52A-BF39-D0FA-9E9848362B69}"/>
              </a:ext>
            </a:extLst>
          </p:cNvPr>
          <p:cNvSpPr>
            <a:spLocks noGrp="1"/>
          </p:cNvSpPr>
          <p:nvPr>
            <p:ph type="dt" sz="half" idx="10"/>
          </p:nvPr>
        </p:nvSpPr>
        <p:spPr/>
        <p:txBody>
          <a:bodyPr/>
          <a:lstStyle/>
          <a:p>
            <a:r>
              <a:rPr lang="en-GB" dirty="0"/>
              <a:t>09/05/2023</a:t>
            </a:r>
            <a:endParaRPr lang="en-US" dirty="0"/>
          </a:p>
        </p:txBody>
      </p:sp>
      <p:sp>
        <p:nvSpPr>
          <p:cNvPr id="5" name="Slide Number Placeholder 4">
            <a:extLst>
              <a:ext uri="{FF2B5EF4-FFF2-40B4-BE49-F238E27FC236}">
                <a16:creationId xmlns:a16="http://schemas.microsoft.com/office/drawing/2014/main" id="{4FF878FE-6D51-47AF-A857-2DA2DFCDD9CA}"/>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6" name="Picture 5">
            <a:extLst>
              <a:ext uri="{FF2B5EF4-FFF2-40B4-BE49-F238E27FC236}">
                <a16:creationId xmlns:a16="http://schemas.microsoft.com/office/drawing/2014/main" id="{09B35A0B-161C-4253-E012-BD69520F70A2}"/>
              </a:ext>
            </a:extLst>
          </p:cNvPr>
          <p:cNvPicPr>
            <a:picLocks noChangeAspect="1"/>
          </p:cNvPicPr>
          <p:nvPr/>
        </p:nvPicPr>
        <p:blipFill>
          <a:blip r:embed="rId2"/>
          <a:stretch>
            <a:fillRect/>
          </a:stretch>
        </p:blipFill>
        <p:spPr>
          <a:xfrm>
            <a:off x="652707" y="3273424"/>
            <a:ext cx="3276098" cy="2647162"/>
          </a:xfrm>
          <a:prstGeom prst="rect">
            <a:avLst/>
          </a:prstGeom>
        </p:spPr>
      </p:pic>
      <p:pic>
        <p:nvPicPr>
          <p:cNvPr id="7" name="Picture 6">
            <a:extLst>
              <a:ext uri="{FF2B5EF4-FFF2-40B4-BE49-F238E27FC236}">
                <a16:creationId xmlns:a16="http://schemas.microsoft.com/office/drawing/2014/main" id="{DB042DDD-2EC1-C57A-CB66-E76BA05FF654}"/>
              </a:ext>
            </a:extLst>
          </p:cNvPr>
          <p:cNvPicPr>
            <a:picLocks noChangeAspect="1"/>
          </p:cNvPicPr>
          <p:nvPr/>
        </p:nvPicPr>
        <p:blipFill>
          <a:blip r:embed="rId3"/>
          <a:stretch>
            <a:fillRect/>
          </a:stretch>
        </p:blipFill>
        <p:spPr>
          <a:xfrm>
            <a:off x="7710434" y="3773346"/>
            <a:ext cx="4220311" cy="2430021"/>
          </a:xfrm>
          <a:prstGeom prst="rect">
            <a:avLst/>
          </a:prstGeom>
        </p:spPr>
      </p:pic>
      <p:pic>
        <p:nvPicPr>
          <p:cNvPr id="8" name="Content Placeholder 6">
            <a:extLst>
              <a:ext uri="{FF2B5EF4-FFF2-40B4-BE49-F238E27FC236}">
                <a16:creationId xmlns:a16="http://schemas.microsoft.com/office/drawing/2014/main" id="{67FC392E-0DEC-4DCC-FABE-F05A79F4FB20}"/>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162412" y="3483763"/>
            <a:ext cx="2826336" cy="2226483"/>
          </a:xfrm>
          <a:prstGeom prst="rect">
            <a:avLst/>
          </a:prstGeom>
        </p:spPr>
      </p:pic>
      <p:pic>
        <p:nvPicPr>
          <p:cNvPr id="9" name="Picture 8">
            <a:extLst>
              <a:ext uri="{FF2B5EF4-FFF2-40B4-BE49-F238E27FC236}">
                <a16:creationId xmlns:a16="http://schemas.microsoft.com/office/drawing/2014/main" id="{C568BEE8-89E3-5B03-52DF-E7E9C195F37A}"/>
              </a:ext>
            </a:extLst>
          </p:cNvPr>
          <p:cNvPicPr>
            <a:picLocks noChangeAspect="1"/>
          </p:cNvPicPr>
          <p:nvPr/>
        </p:nvPicPr>
        <p:blipFill>
          <a:blip r:embed="rId5"/>
          <a:stretch>
            <a:fillRect/>
          </a:stretch>
        </p:blipFill>
        <p:spPr>
          <a:xfrm>
            <a:off x="7112399" y="2646344"/>
            <a:ext cx="1947178" cy="1950661"/>
          </a:xfrm>
          <a:prstGeom prst="rect">
            <a:avLst/>
          </a:prstGeom>
        </p:spPr>
      </p:pic>
    </p:spTree>
    <p:extLst>
      <p:ext uri="{BB962C8B-B14F-4D97-AF65-F5344CB8AC3E}">
        <p14:creationId xmlns:p14="http://schemas.microsoft.com/office/powerpoint/2010/main" val="42923694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54F9575-A26D-85C7-0296-2921BD33395C}"/>
              </a:ext>
            </a:extLst>
          </p:cNvPr>
          <p:cNvSpPr>
            <a:spLocks noGrp="1"/>
          </p:cNvSpPr>
          <p:nvPr>
            <p:ph idx="1"/>
          </p:nvPr>
        </p:nvSpPr>
        <p:spPr>
          <a:xfrm>
            <a:off x="407989" y="1592263"/>
            <a:ext cx="5392736" cy="4608512"/>
          </a:xfrm>
        </p:spPr>
        <p:txBody>
          <a:bodyPr/>
          <a:lstStyle/>
          <a:p>
            <a:r>
              <a:rPr lang="de-CH" b="0" dirty="0">
                <a:solidFill>
                  <a:srgbClr val="292929"/>
                </a:solidFill>
                <a:latin typeface="Calibri" panose="020F0502020204030204" pitchFamily="34" charset="0"/>
              </a:rPr>
              <a:t>First </a:t>
            </a:r>
            <a:r>
              <a:rPr lang="de-CH" b="0" dirty="0" err="1">
                <a:solidFill>
                  <a:srgbClr val="292929"/>
                </a:solidFill>
                <a:latin typeface="Calibri" panose="020F0502020204030204" pitchFamily="34" charset="0"/>
              </a:rPr>
              <a:t>jack</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failed</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during</a:t>
            </a:r>
            <a:r>
              <a:rPr lang="de-CH" b="0" dirty="0">
                <a:solidFill>
                  <a:srgbClr val="292929"/>
                </a:solidFill>
                <a:latin typeface="Calibri" panose="020F0502020204030204" pitchFamily="34" charset="0"/>
              </a:rPr>
              <a:t> Operation in August 2016</a:t>
            </a:r>
          </a:p>
          <a:p>
            <a:r>
              <a:rPr lang="de-CH" b="0" dirty="0">
                <a:solidFill>
                  <a:srgbClr val="292929"/>
                </a:solidFill>
                <a:latin typeface="Calibri" panose="020F0502020204030204" pitchFamily="34" charset="0"/>
              </a:rPr>
              <a:t>4mm </a:t>
            </a:r>
            <a:r>
              <a:rPr lang="de-CH" b="0" dirty="0" err="1">
                <a:solidFill>
                  <a:srgbClr val="292929"/>
                </a:solidFill>
                <a:latin typeface="Calibri" panose="020F0502020204030204" pitchFamily="34" charset="0"/>
              </a:rPr>
              <a:t>vertical</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movement</a:t>
            </a:r>
            <a:r>
              <a:rPr lang="de-CH" b="0" dirty="0">
                <a:solidFill>
                  <a:srgbClr val="292929"/>
                </a:solidFill>
                <a:latin typeface="Calibri" panose="020F0502020204030204" pitchFamily="34" charset="0"/>
              </a:rPr>
              <a:t> of </a:t>
            </a:r>
            <a:r>
              <a:rPr lang="de-CH" b="0" dirty="0" err="1">
                <a:solidFill>
                  <a:srgbClr val="292929"/>
                </a:solidFill>
                <a:latin typeface="Calibri" panose="020F0502020204030204" pitchFamily="34" charset="0"/>
              </a:rPr>
              <a:t>single</a:t>
            </a:r>
            <a:r>
              <a:rPr lang="de-CH" b="0" dirty="0">
                <a:solidFill>
                  <a:srgbClr val="292929"/>
                </a:solidFill>
                <a:latin typeface="Calibri" panose="020F0502020204030204" pitchFamily="34" charset="0"/>
              </a:rPr>
              <a:t> </a:t>
            </a:r>
            <a:r>
              <a:rPr lang="de-CH" b="0" dirty="0" err="1">
                <a:solidFill>
                  <a:srgbClr val="292929"/>
                </a:solidFill>
                <a:latin typeface="Calibri" panose="020F0502020204030204" pitchFamily="34" charset="0"/>
              </a:rPr>
              <a:t>jack</a:t>
            </a:r>
            <a:endParaRPr lang="fr-CH" b="0" dirty="0">
              <a:solidFill>
                <a:srgbClr val="292929"/>
              </a:solidFill>
              <a:latin typeface="Calibri" panose="020F0502020204030204" pitchFamily="34" charset="0"/>
            </a:endParaRPr>
          </a:p>
        </p:txBody>
      </p:sp>
      <p:sp>
        <p:nvSpPr>
          <p:cNvPr id="3" name="Title 2">
            <a:extLst>
              <a:ext uri="{FF2B5EF4-FFF2-40B4-BE49-F238E27FC236}">
                <a16:creationId xmlns:a16="http://schemas.microsoft.com/office/drawing/2014/main" id="{5FA19C98-5FB2-F2A0-7445-168CBBEEFF6C}"/>
              </a:ext>
            </a:extLst>
          </p:cNvPr>
          <p:cNvSpPr>
            <a:spLocks noGrp="1"/>
          </p:cNvSpPr>
          <p:nvPr>
            <p:ph type="title"/>
          </p:nvPr>
        </p:nvSpPr>
        <p:spPr/>
        <p:txBody>
          <a:bodyPr/>
          <a:lstStyle/>
          <a:p>
            <a:r>
              <a:rPr lang="de-CH" dirty="0"/>
              <a:t>SPS Jack</a:t>
            </a:r>
            <a:endParaRPr lang="fr-CH" dirty="0"/>
          </a:p>
        </p:txBody>
      </p:sp>
      <p:sp>
        <p:nvSpPr>
          <p:cNvPr id="4" name="Date Placeholder 3">
            <a:extLst>
              <a:ext uri="{FF2B5EF4-FFF2-40B4-BE49-F238E27FC236}">
                <a16:creationId xmlns:a16="http://schemas.microsoft.com/office/drawing/2014/main" id="{A7A44734-078C-5D65-A604-FE473C8A79E6}"/>
              </a:ext>
            </a:extLst>
          </p:cNvPr>
          <p:cNvSpPr>
            <a:spLocks noGrp="1"/>
          </p:cNvSpPr>
          <p:nvPr>
            <p:ph type="dt" sz="half" idx="10"/>
          </p:nvPr>
        </p:nvSpPr>
        <p:spPr/>
        <p:txBody>
          <a:bodyPr/>
          <a:lstStyle/>
          <a:p>
            <a:r>
              <a:rPr lang="en-GB" dirty="0"/>
              <a:t>09/05/2023</a:t>
            </a:r>
            <a:endParaRPr lang="en-US" dirty="0"/>
          </a:p>
        </p:txBody>
      </p:sp>
      <p:sp>
        <p:nvSpPr>
          <p:cNvPr id="5" name="Slide Number Placeholder 4">
            <a:extLst>
              <a:ext uri="{FF2B5EF4-FFF2-40B4-BE49-F238E27FC236}">
                <a16:creationId xmlns:a16="http://schemas.microsoft.com/office/drawing/2014/main" id="{E4ADC181-403E-0BF8-8511-DDCD43CCC7FE}"/>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6" name="Picture 5">
            <a:extLst>
              <a:ext uri="{FF2B5EF4-FFF2-40B4-BE49-F238E27FC236}">
                <a16:creationId xmlns:a16="http://schemas.microsoft.com/office/drawing/2014/main" id="{3E81875A-C187-728C-7140-4A10E95EB443}"/>
              </a:ext>
            </a:extLst>
          </p:cNvPr>
          <p:cNvPicPr>
            <a:picLocks noChangeAspect="1"/>
          </p:cNvPicPr>
          <p:nvPr/>
        </p:nvPicPr>
        <p:blipFill>
          <a:blip r:embed="rId2"/>
          <a:stretch>
            <a:fillRect/>
          </a:stretch>
        </p:blipFill>
        <p:spPr>
          <a:xfrm>
            <a:off x="5951812" y="1916113"/>
            <a:ext cx="5832199" cy="3684587"/>
          </a:xfrm>
          <a:prstGeom prst="rect">
            <a:avLst/>
          </a:prstGeom>
        </p:spPr>
      </p:pic>
      <p:pic>
        <p:nvPicPr>
          <p:cNvPr id="7" name="Picture 6">
            <a:extLst>
              <a:ext uri="{FF2B5EF4-FFF2-40B4-BE49-F238E27FC236}">
                <a16:creationId xmlns:a16="http://schemas.microsoft.com/office/drawing/2014/main" id="{BD3E70F3-9F0D-4A91-AF0A-E75257DAA1F7}"/>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882659" y="2953781"/>
            <a:ext cx="2496376" cy="1404212"/>
          </a:xfrm>
          <a:prstGeom prst="rect">
            <a:avLst/>
          </a:prstGeom>
        </p:spPr>
      </p:pic>
      <p:pic>
        <p:nvPicPr>
          <p:cNvPr id="8" name="Picture 7">
            <a:extLst>
              <a:ext uri="{FF2B5EF4-FFF2-40B4-BE49-F238E27FC236}">
                <a16:creationId xmlns:a16="http://schemas.microsoft.com/office/drawing/2014/main" id="{48CF62E7-86E9-1F11-436C-3449EE97C033}"/>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882659" y="4563579"/>
            <a:ext cx="2496376" cy="1402285"/>
          </a:xfrm>
          <a:prstGeom prst="rect">
            <a:avLst/>
          </a:prstGeom>
        </p:spPr>
      </p:pic>
    </p:spTree>
    <p:extLst>
      <p:ext uri="{BB962C8B-B14F-4D97-AF65-F5344CB8AC3E}">
        <p14:creationId xmlns:p14="http://schemas.microsoft.com/office/powerpoint/2010/main" val="29152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Welcome to BE - Jan 2021 - template" id="{D7F86FE6-13B5-1742-902D-E033CFAF905E}" vid="{4FADA346-18AE-D546-9D9D-50DAEB7467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BE_Dep_Meeting_21_Jan20</Template>
  <TotalTime>4411</TotalTime>
  <Words>685</Words>
  <Application>Microsoft Office PowerPoint</Application>
  <PresentationFormat>Widescreen</PresentationFormat>
  <Paragraphs>102</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sourcesans-regular</vt:lpstr>
      <vt:lpstr>Verdana</vt:lpstr>
      <vt:lpstr>Office Theme</vt:lpstr>
      <vt:lpstr>Introduction to CERN &amp; BE-GM</vt:lpstr>
      <vt:lpstr>CERN</vt:lpstr>
      <vt:lpstr>CERN</vt:lpstr>
      <vt:lpstr>LHC</vt:lpstr>
      <vt:lpstr>BE-GM Group</vt:lpstr>
      <vt:lpstr>Magnets supports</vt:lpstr>
      <vt:lpstr>Magnets supports</vt:lpstr>
      <vt:lpstr>SPS Jack</vt:lpstr>
      <vt:lpstr>SPS Jack</vt:lpstr>
      <vt:lpstr>SPS Jack degradation</vt:lpstr>
      <vt:lpstr>History</vt:lpstr>
      <vt:lpstr>PU pad procurement </vt:lpstr>
      <vt:lpstr>Mechanical jack replacement</vt:lpstr>
      <vt:lpstr>Next steps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new-look BEAMS (BE) Department</dc:title>
  <dc:creator>Helene Mainaud Durand</dc:creator>
  <cp:lastModifiedBy>Patrick Bestmann</cp:lastModifiedBy>
  <cp:revision>161</cp:revision>
  <cp:lastPrinted>2021-01-08T18:04:22Z</cp:lastPrinted>
  <dcterms:created xsi:type="dcterms:W3CDTF">2021-01-08T18:03:38Z</dcterms:created>
  <dcterms:modified xsi:type="dcterms:W3CDTF">2023-05-08T18:37:48Z</dcterms:modified>
</cp:coreProperties>
</file>