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9" r:id="rId2"/>
    <p:sldId id="2224" r:id="rId3"/>
    <p:sldId id="2227" r:id="rId4"/>
    <p:sldId id="2228" r:id="rId5"/>
    <p:sldId id="2229" r:id="rId6"/>
    <p:sldId id="2230" r:id="rId7"/>
    <p:sldId id="2231" r:id="rId8"/>
    <p:sldId id="2232" r:id="rId9"/>
    <p:sldId id="2234" r:id="rId10"/>
    <p:sldId id="2225" r:id="rId11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3" autoAdjust="0"/>
    <p:restoredTop sz="95181" autoAdjust="0"/>
  </p:normalViewPr>
  <p:slideViewPr>
    <p:cSldViewPr snapToGrid="0" snapToObjects="1">
      <p:cViewPr varScale="1">
        <p:scale>
          <a:sx n="83" d="100"/>
          <a:sy n="83" d="100"/>
        </p:scale>
        <p:origin x="65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WG storage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/>
              <a:t>Hélène Mainaud Durand, WG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hyperlink" Target="https://indico.cern.ch/event/80350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upplyChain/DAI/1907270" TargetMode="External"/><Relationship Id="rId2" Type="http://schemas.openxmlformats.org/officeDocument/2006/relationships/hyperlink" Target="https://edms5.cern.ch/document/402303/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sz="2400" b="0" dirty="0"/>
            </a:br>
            <a:r>
              <a:rPr lang="en-GB" dirty="0"/>
              <a:t>Motorized Adapter</a:t>
            </a:r>
            <a:r>
              <a:rPr lang="pl-PL" dirty="0"/>
              <a:t>s</a:t>
            </a:r>
            <a:r>
              <a:rPr lang="en-GB" dirty="0"/>
              <a:t> </a:t>
            </a:r>
            <a:r>
              <a:rPr lang="pl-PL" dirty="0"/>
              <a:t>Polyurethane Pastils </a:t>
            </a:r>
            <a:r>
              <a:rPr lang="en-GB" dirty="0"/>
              <a:t>Issue</a:t>
            </a:r>
            <a:r>
              <a:rPr lang="pl-PL" dirty="0"/>
              <a:t> </a:t>
            </a:r>
            <a:r>
              <a:rPr lang="en-GB" dirty="0"/>
              <a:t> </a:t>
            </a:r>
            <a:endParaRPr lang="en-GB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82266"/>
            <a:ext cx="11376026" cy="921774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pl-PL" sz="1800" dirty="0"/>
              <a:t>Mateusz Sosin on behalf of </a:t>
            </a:r>
            <a:r>
              <a:rPr lang="en-US" sz="1800" dirty="0"/>
              <a:t>BE-GM-HPA</a:t>
            </a:r>
            <a:r>
              <a:rPr lang="pl-PL" sz="1800" dirty="0"/>
              <a:t> Team</a:t>
            </a:r>
            <a:endParaRPr lang="en-US" sz="1800" dirty="0"/>
          </a:p>
          <a:p>
            <a:pPr algn="l"/>
            <a:r>
              <a:rPr lang="pl-PL" sz="1800" dirty="0"/>
              <a:t>EMPA meeting,</a:t>
            </a:r>
            <a:r>
              <a:rPr lang="en-GB" sz="1800" dirty="0"/>
              <a:t> </a:t>
            </a:r>
            <a:r>
              <a:rPr lang="pl-PL" sz="1800" dirty="0"/>
              <a:t>9th May </a:t>
            </a:r>
            <a:r>
              <a:rPr lang="en-US" sz="1800" dirty="0"/>
              <a:t>202</a:t>
            </a:r>
            <a:r>
              <a:rPr lang="pl-PL" sz="1800" dirty="0"/>
              <a:t>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44911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31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B97D2E6-2402-4FC6-AEB3-28C569D6D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675" y="4288447"/>
            <a:ext cx="4570325" cy="25695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29FE5D-81BB-3E6C-56B7-2FD40408F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78" y="1439335"/>
            <a:ext cx="5220856" cy="34144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099DD90-042F-5301-3C53-68E275DD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</a:t>
            </a:r>
            <a:r>
              <a:rPr lang="fr-CH" dirty="0" err="1"/>
              <a:t>bservations</a:t>
            </a:r>
            <a:r>
              <a:rPr lang="fr-CH" dirty="0"/>
              <a:t> on Q2L5</a:t>
            </a:r>
            <a:r>
              <a:rPr lang="pl-PL" dirty="0"/>
              <a:t>, following 2022.10.13 intervention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7ED25-5110-D27B-E2F7-B42C8878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38E286-9938-0B25-F2E5-AF8E3E33556C}"/>
              </a:ext>
            </a:extLst>
          </p:cNvPr>
          <p:cNvSpPr txBox="1"/>
          <p:nvPr/>
        </p:nvSpPr>
        <p:spPr>
          <a:xfrm>
            <a:off x="6697226" y="1104934"/>
            <a:ext cx="527915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tx2"/>
                </a:solidFill>
              </a:rPr>
              <a:t>Drift on the magent supporting jack observed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After an intervention in the tunnel to block the </a:t>
            </a:r>
            <a:r>
              <a:rPr lang="pl-PL" sz="1600" dirty="0">
                <a:solidFill>
                  <a:schemeClr val="tx2"/>
                </a:solidFill>
              </a:rPr>
              <a:t>jack </a:t>
            </a:r>
            <a:r>
              <a:rPr lang="en-US" sz="1600" dirty="0">
                <a:solidFill>
                  <a:schemeClr val="tx2"/>
                </a:solidFill>
              </a:rPr>
              <a:t>nut of Q2 5L central jack, drift</a:t>
            </a:r>
            <a:r>
              <a:rPr lang="pl-PL" sz="1600" dirty="0">
                <a:solidFill>
                  <a:schemeClr val="tx2"/>
                </a:solidFill>
              </a:rPr>
              <a:t> stopped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b="1" dirty="0">
                <a:solidFill>
                  <a:schemeClr val="tx2"/>
                </a:solidFill>
              </a:rPr>
              <a:t>Conclusion</a:t>
            </a:r>
            <a:endParaRPr lang="en-US" sz="1600" b="1" dirty="0">
              <a:solidFill>
                <a:schemeClr val="tx2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issue comes from the vertical adapter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motorized adapter </a:t>
            </a:r>
            <a:r>
              <a:rPr lang="pl-PL" sz="1600" dirty="0">
                <a:solidFill>
                  <a:schemeClr val="tx2"/>
                </a:solidFill>
              </a:rPr>
              <a:t>to </a:t>
            </a:r>
            <a:r>
              <a:rPr lang="en-US" sz="1600" dirty="0">
                <a:solidFill>
                  <a:schemeClr val="tx2"/>
                </a:solidFill>
              </a:rPr>
              <a:t>be exchanged  during </a:t>
            </a:r>
            <a:r>
              <a:rPr lang="pl-PL" sz="1600" dirty="0">
                <a:solidFill>
                  <a:schemeClr val="tx2"/>
                </a:solidFill>
              </a:rPr>
              <a:t>technical stop</a:t>
            </a:r>
            <a:endParaRPr lang="en-US" sz="1600" dirty="0">
              <a:solidFill>
                <a:schemeClr val="tx2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An “autopsy” </a:t>
            </a:r>
            <a:r>
              <a:rPr lang="pl-PL" sz="1600" dirty="0">
                <a:solidFill>
                  <a:schemeClr val="tx2"/>
                </a:solidFill>
              </a:rPr>
              <a:t>planned to </a:t>
            </a:r>
            <a:r>
              <a:rPr lang="en-US" sz="1600" dirty="0">
                <a:solidFill>
                  <a:schemeClr val="tx2"/>
                </a:solidFill>
              </a:rPr>
              <a:t>be performed </a:t>
            </a:r>
            <a:r>
              <a:rPr lang="pl-PL" sz="1600" dirty="0">
                <a:solidFill>
                  <a:schemeClr val="tx2"/>
                </a:solidFill>
              </a:rPr>
              <a:t>to understand why?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l-PL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tx2"/>
                </a:solidFill>
              </a:rPr>
              <a:t>Intervention planned beginning of January 2023 due to high radiation level in the P5 triplet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4363A6-8823-BB82-453F-81F9C602B58B}"/>
              </a:ext>
            </a:extLst>
          </p:cNvPr>
          <p:cNvSpPr/>
          <p:nvPr/>
        </p:nvSpPr>
        <p:spPr>
          <a:xfrm>
            <a:off x="8475785" y="4903596"/>
            <a:ext cx="904351" cy="3265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605D880-760C-B413-1D60-236A31B99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53" b="17701"/>
          <a:stretch/>
        </p:blipFill>
        <p:spPr bwMode="auto">
          <a:xfrm>
            <a:off x="4268053" y="4938823"/>
            <a:ext cx="3353622" cy="1961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37C255A-C469-7194-2B93-97B721887AFB}"/>
              </a:ext>
            </a:extLst>
          </p:cNvPr>
          <p:cNvCxnSpPr/>
          <p:nvPr/>
        </p:nvCxnSpPr>
        <p:spPr>
          <a:xfrm flipH="1">
            <a:off x="6635144" y="5831023"/>
            <a:ext cx="2352627" cy="3446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355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4E688-D407-9B33-ED9F-686D4D09D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Q2L1 Issue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5A41F-DB78-9E4A-9465-9EC9E01E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0DE801-0CAE-2AFC-1463-2FFD8D440F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0" t="49299" r="6250"/>
          <a:stretch/>
        </p:blipFill>
        <p:spPr>
          <a:xfrm>
            <a:off x="-71245" y="813595"/>
            <a:ext cx="11905232" cy="35248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B512FB-8EC2-132C-451D-FA8CB9C790FC}"/>
              </a:ext>
            </a:extLst>
          </p:cNvPr>
          <p:cNvSpPr txBox="1"/>
          <p:nvPr/>
        </p:nvSpPr>
        <p:spPr>
          <a:xfrm>
            <a:off x="3107414" y="1210674"/>
            <a:ext cx="889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1L</a:t>
            </a:r>
          </a:p>
          <a:p>
            <a:pPr algn="ctr"/>
            <a:r>
              <a:rPr lang="en-US" dirty="0"/>
              <a:t>Vertical</a:t>
            </a:r>
          </a:p>
          <a:p>
            <a:pPr algn="ctr"/>
            <a:r>
              <a:rPr lang="en-US" dirty="0"/>
              <a:t>[mm]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409427-8185-6399-7237-D329766AF037}"/>
              </a:ext>
            </a:extLst>
          </p:cNvPr>
          <p:cNvSpPr txBox="1"/>
          <p:nvPr/>
        </p:nvSpPr>
        <p:spPr>
          <a:xfrm>
            <a:off x="606523" y="4043035"/>
            <a:ext cx="6219381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</a:rPr>
              <a:t>Before the intervention in P5L, a similar drift behaviour was observed on other (Q2L1C) jack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</a:rPr>
              <a:t>An inspection of this motorized jack was performed 13th of  January 2023, showing a polyurethane leak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b="1" dirty="0">
                <a:solidFill>
                  <a:schemeClr val="tx2"/>
                </a:solidFill>
              </a:rPr>
              <a:t>The decison was taken, to launch an  inspection of PU pastilles under triplet magnets (starting from the detailed inspection of P1 ones)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116D8C-42AE-3180-613F-5F8680F957E4}"/>
              </a:ext>
            </a:extLst>
          </p:cNvPr>
          <p:cNvSpPr/>
          <p:nvPr/>
        </p:nvSpPr>
        <p:spPr>
          <a:xfrm>
            <a:off x="9957917" y="2127332"/>
            <a:ext cx="1735660" cy="7615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silver&#10;&#10;Description automatically generated">
            <a:extLst>
              <a:ext uri="{FF2B5EF4-FFF2-40B4-BE49-F238E27FC236}">
                <a16:creationId xmlns:a16="http://schemas.microsoft.com/office/drawing/2014/main" id="{098B6E70-3C68-8322-EC49-A4EFCA4F4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407" y="3838549"/>
            <a:ext cx="4002593" cy="3001945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6DAED3E-A01B-1745-EEF8-7DF29FE38AB7}"/>
              </a:ext>
            </a:extLst>
          </p:cNvPr>
          <p:cNvSpPr/>
          <p:nvPr/>
        </p:nvSpPr>
        <p:spPr>
          <a:xfrm>
            <a:off x="7693689" y="4860323"/>
            <a:ext cx="2264228" cy="119413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A72DE79-5783-9EC6-57D7-A4D934DCE121}"/>
              </a:ext>
            </a:extLst>
          </p:cNvPr>
          <p:cNvCxnSpPr>
            <a:cxnSpLocks/>
          </p:cNvCxnSpPr>
          <p:nvPr/>
        </p:nvCxnSpPr>
        <p:spPr>
          <a:xfrm>
            <a:off x="5473788" y="4989007"/>
            <a:ext cx="212779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AB63941-9FAD-9F68-5AF8-77C150FC4E09}"/>
              </a:ext>
            </a:extLst>
          </p:cNvPr>
          <p:cNvSpPr txBox="1"/>
          <p:nvPr/>
        </p:nvSpPr>
        <p:spPr>
          <a:xfrm>
            <a:off x="10691592" y="3364898"/>
            <a:ext cx="54053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sz="1200" dirty="0"/>
              <a:t>V. Rude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0D5BE1-2DFC-9A30-CC26-16BF6DCBC217}"/>
              </a:ext>
            </a:extLst>
          </p:cNvPr>
          <p:cNvSpPr txBox="1"/>
          <p:nvPr/>
        </p:nvSpPr>
        <p:spPr>
          <a:xfrm>
            <a:off x="2671792" y="2449784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Alignment</a:t>
            </a:r>
          </a:p>
          <a:p>
            <a:pPr algn="ctr"/>
            <a:r>
              <a:rPr lang="en-US" sz="1050" dirty="0"/>
              <a:t>at warm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02F5C-1570-2175-43E6-2B70F6DAF650}"/>
              </a:ext>
            </a:extLst>
          </p:cNvPr>
          <p:cNvSpPr txBox="1"/>
          <p:nvPr/>
        </p:nvSpPr>
        <p:spPr>
          <a:xfrm>
            <a:off x="6251512" y="2557573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Alignment</a:t>
            </a:r>
          </a:p>
          <a:p>
            <a:pPr algn="ctr"/>
            <a:r>
              <a:rPr lang="en-US" sz="1050" dirty="0"/>
              <a:t>at cold</a:t>
            </a:r>
          </a:p>
        </p:txBody>
      </p:sp>
    </p:spTree>
    <p:extLst>
      <p:ext uri="{BB962C8B-B14F-4D97-AF65-F5344CB8AC3E}">
        <p14:creationId xmlns:p14="http://schemas.microsoft.com/office/powerpoint/2010/main" val="13208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13AD1D-39D9-5048-CF7A-46BD979C0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36" y="1450886"/>
            <a:ext cx="11376024" cy="5165524"/>
          </a:xfrm>
        </p:spPr>
        <p:txBody>
          <a:bodyPr/>
          <a:lstStyle/>
          <a:p>
            <a:r>
              <a:rPr lang="pl-PL" dirty="0"/>
              <a:t>Series of interventions were executed between 16 – 31 January 2023: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All Q2C jacks adapters were opened, as PU pastilles in these locations were based on other recipe (soft pastilles, with hardness of 72..75 Sh – initial value in 2005)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pl-PL" b="1" dirty="0">
                <a:solidFill>
                  <a:srgbClr val="FF0000"/>
                </a:solidFill>
              </a:rPr>
              <a:t>Most Q2C PU pastilles were degraded → ~0 Sh of pastille </a:t>
            </a:r>
            <a:r>
              <a:rPr lang="pl-PL" b="1" dirty="0">
                <a:solidFill>
                  <a:srgbClr val="00B050"/>
                </a:solidFill>
              </a:rPr>
              <a:t>→ Replaced to spare ones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pl-PL" dirty="0"/>
              <a:t>2 higher loaded central jacks (P1R, P2R) PU pastilles were ok (~70 Sh </a:t>
            </a:r>
            <a:r>
              <a:rPr lang="pl-PL" b="1" dirty="0"/>
              <a:t>→ </a:t>
            </a:r>
            <a:r>
              <a:rPr lang="pl-PL" dirty="0"/>
              <a:t>hard 95 Sh (?) pastilles installed in 2005)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Remaining jacks A / B / D (containing hard pastilles – initially 95 Sh in 2005)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All motorized adapters </a:t>
            </a:r>
            <a:r>
              <a:rPr lang="pl-PL" dirty="0"/>
              <a:t>have been</a:t>
            </a:r>
            <a:r>
              <a:rPr lang="en-GB" dirty="0"/>
              <a:t> inspected visually </a:t>
            </a:r>
            <a:r>
              <a:rPr lang="pl-PL" dirty="0"/>
              <a:t>(PU leak) </a:t>
            </a:r>
            <a:r>
              <a:rPr lang="en-GB" dirty="0"/>
              <a:t>and motion tests </a:t>
            </a:r>
            <a:r>
              <a:rPr lang="pl-PL" dirty="0"/>
              <a:t>have been </a:t>
            </a:r>
            <a:r>
              <a:rPr lang="en-GB" dirty="0"/>
              <a:t>performed</a:t>
            </a:r>
            <a:endParaRPr lang="pl-PL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pl-PL" dirty="0"/>
              <a:t>~30% of adapters were open, pastilles hardness was measured and PU state was inspected</a:t>
            </a:r>
          </a:p>
          <a:p>
            <a:pPr marL="990900" lvl="2" indent="-342900"/>
            <a:r>
              <a:rPr lang="pl-PL" dirty="0"/>
              <a:t>For some adapters -  a dissassembly in 927 RP Lab required due piston locking issue</a:t>
            </a:r>
          </a:p>
          <a:p>
            <a:pPr marL="666900" lvl="1" indent="-342900"/>
            <a:r>
              <a:rPr lang="pl-PL" b="1" dirty="0"/>
              <a:t>No particular issues detected, nevertheless </a:t>
            </a:r>
            <a:r>
              <a:rPr lang="pl-PL" b="1" u="sng" dirty="0">
                <a:solidFill>
                  <a:schemeClr val="accent3">
                    <a:lumMod val="75000"/>
                  </a:schemeClr>
                </a:solidFill>
              </a:rPr>
              <a:t>hardness decreased from 95 to 70 Sh over 17 years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98956C-54A7-1E46-4F56-11DF0DC9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PU pastilles inspection in LHC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8200B-D2CD-C1D9-9EE8-AF21FDF1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366C4C-5A56-31F0-C01E-547E79E60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3510" y="241590"/>
            <a:ext cx="4535128" cy="88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06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833B9B-2CF7-ADE0-7BB7-AD604EB59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Phtos of pastilles (EDMS 2825814)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DAFE1-AD30-F16F-ED0A-32D6437A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close up of a camera lens&#10;&#10;Description automatically generated with low confidence">
            <a:extLst>
              <a:ext uri="{FF2B5EF4-FFF2-40B4-BE49-F238E27FC236}">
                <a16:creationId xmlns:a16="http://schemas.microsoft.com/office/drawing/2014/main" id="{0BB584CF-6048-9F58-95C1-2D39F2007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99" y="1853991"/>
            <a:ext cx="2953003" cy="39338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FC2F07-070D-0DD0-87D1-6B75E196FAA8}"/>
              </a:ext>
            </a:extLst>
          </p:cNvPr>
          <p:cNvSpPr txBox="1"/>
          <p:nvPr/>
        </p:nvSpPr>
        <p:spPr>
          <a:xfrm>
            <a:off x="2516895" y="5380894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</a:rPr>
              <a:t>Q2C L1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picture containing gear&#10;&#10;Description automatically generated">
            <a:extLst>
              <a:ext uri="{FF2B5EF4-FFF2-40B4-BE49-F238E27FC236}">
                <a16:creationId xmlns:a16="http://schemas.microsoft.com/office/drawing/2014/main" id="{14E31B12-2B8C-8B14-A6B9-8E318A0177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140" t="18901" r="1140" b="17949"/>
          <a:stretch/>
        </p:blipFill>
        <p:spPr>
          <a:xfrm>
            <a:off x="3583284" y="1862126"/>
            <a:ext cx="2797419" cy="39257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9D3126-DF7B-1DB8-6DEF-F596C7854576}"/>
              </a:ext>
            </a:extLst>
          </p:cNvPr>
          <p:cNvSpPr txBox="1"/>
          <p:nvPr/>
        </p:nvSpPr>
        <p:spPr>
          <a:xfrm>
            <a:off x="3701578" y="1900814"/>
            <a:ext cx="8335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</a:rPr>
              <a:t>Q2C R5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 descr="A picture containing gear&#10;&#10;Description automatically generated">
            <a:extLst>
              <a:ext uri="{FF2B5EF4-FFF2-40B4-BE49-F238E27FC236}">
                <a16:creationId xmlns:a16="http://schemas.microsoft.com/office/drawing/2014/main" id="{C357B537-8878-7EF6-99EE-3CB532AC94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947"/>
          <a:stretch/>
        </p:blipFill>
        <p:spPr>
          <a:xfrm>
            <a:off x="6716123" y="1853990"/>
            <a:ext cx="2268000" cy="39338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913DB3-6912-A19D-FB54-8F8C0FD4B37C}"/>
              </a:ext>
            </a:extLst>
          </p:cNvPr>
          <p:cNvSpPr txBox="1"/>
          <p:nvPr/>
        </p:nvSpPr>
        <p:spPr>
          <a:xfrm>
            <a:off x="6868483" y="1952730"/>
            <a:ext cx="807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</a:rPr>
              <a:t>Q2A R5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5" name="Picture 14" descr="A picture containing gear&#10;&#10;Description automatically generated">
            <a:extLst>
              <a:ext uri="{FF2B5EF4-FFF2-40B4-BE49-F238E27FC236}">
                <a16:creationId xmlns:a16="http://schemas.microsoft.com/office/drawing/2014/main" id="{01C2443B-E78A-71E2-FE10-6BD04CD8EB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402" b="8208"/>
          <a:stretch/>
        </p:blipFill>
        <p:spPr>
          <a:xfrm>
            <a:off x="9319543" y="1862126"/>
            <a:ext cx="2316689" cy="39169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AF8A4E-8A3E-5A7E-8932-F4055D55184F}"/>
              </a:ext>
            </a:extLst>
          </p:cNvPr>
          <p:cNvSpPr txBox="1"/>
          <p:nvPr/>
        </p:nvSpPr>
        <p:spPr>
          <a:xfrm>
            <a:off x="10738774" y="5384962"/>
            <a:ext cx="7695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</a:rPr>
              <a:t>Q1A L5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2FBA27-5CFE-7AA0-A4AE-7D312BD7063F}"/>
              </a:ext>
            </a:extLst>
          </p:cNvPr>
          <p:cNvSpPr/>
          <p:nvPr/>
        </p:nvSpPr>
        <p:spPr>
          <a:xfrm>
            <a:off x="311499" y="1763486"/>
            <a:ext cx="6119446" cy="410977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A30CEE-E33C-1DDC-BAEC-4023DF7F5712}"/>
              </a:ext>
            </a:extLst>
          </p:cNvPr>
          <p:cNvSpPr/>
          <p:nvPr/>
        </p:nvSpPr>
        <p:spPr>
          <a:xfrm>
            <a:off x="6621885" y="1763485"/>
            <a:ext cx="5162128" cy="4109776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DB770F-DB8A-B070-4F15-073589A70FD7}"/>
              </a:ext>
            </a:extLst>
          </p:cNvPr>
          <p:cNvSpPr txBox="1"/>
          <p:nvPr/>
        </p:nvSpPr>
        <p:spPr>
          <a:xfrm>
            <a:off x="311499" y="1126882"/>
            <a:ext cx="13721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tx2"/>
                </a:solidFill>
              </a:rPr>
              <a:t>Soft pastilles </a:t>
            </a:r>
            <a:br>
              <a:rPr lang="pl-PL" dirty="0">
                <a:solidFill>
                  <a:schemeClr val="tx2"/>
                </a:solidFill>
              </a:rPr>
            </a:br>
            <a:r>
              <a:rPr lang="pl-PL" dirty="0">
                <a:solidFill>
                  <a:schemeClr val="tx2"/>
                </a:solidFill>
              </a:rPr>
              <a:t>(degraded)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BD7B4C-21C3-E485-EAAD-289D8A736E9C}"/>
              </a:ext>
            </a:extLst>
          </p:cNvPr>
          <p:cNvSpPr txBox="1"/>
          <p:nvPr/>
        </p:nvSpPr>
        <p:spPr>
          <a:xfrm>
            <a:off x="6621885" y="1126882"/>
            <a:ext cx="39754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tx2"/>
                </a:solidFill>
              </a:rPr>
              <a:t>Hard pastilles </a:t>
            </a:r>
            <a:br>
              <a:rPr lang="pl-PL" dirty="0">
                <a:solidFill>
                  <a:schemeClr val="tx2"/>
                </a:solidFill>
              </a:rPr>
            </a:br>
            <a:r>
              <a:rPr lang="pl-PL" dirty="0">
                <a:solidFill>
                  <a:schemeClr val="tx2"/>
                </a:solidFill>
              </a:rPr>
              <a:t>(hardness reduced, but fully functional)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8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EB03BC-3B81-95EA-85F4-FBA6DA3CC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020062"/>
            <a:ext cx="11133563" cy="41677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5867E3-D215-C0AA-BC5A-B670BC536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Inspections summary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0E808-CA97-7B15-18DD-B25CB99FC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5B122-FE03-B931-8FC2-EBDC8B58C4FF}"/>
              </a:ext>
            </a:extLst>
          </p:cNvPr>
          <p:cNvSpPr txBox="1"/>
          <p:nvPr/>
        </p:nvSpPr>
        <p:spPr>
          <a:xfrm>
            <a:off x="4041592" y="3594328"/>
            <a:ext cx="26866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sz="1400" dirty="0"/>
              <a:t>Suspected to be soft one installed</a:t>
            </a:r>
          </a:p>
          <a:p>
            <a:pPr algn="l"/>
            <a:r>
              <a:rPr lang="pl-PL" sz="1400" dirty="0"/>
              <a:t>(Q2C replaced with Q2D)</a:t>
            </a:r>
            <a:endParaRPr lang="en-GB" sz="14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221C785-B821-295C-0AE4-9CF46A03EC46}"/>
              </a:ext>
            </a:extLst>
          </p:cNvPr>
          <p:cNvSpPr/>
          <p:nvPr/>
        </p:nvSpPr>
        <p:spPr>
          <a:xfrm rot="10800000">
            <a:off x="3853095" y="3718248"/>
            <a:ext cx="108025" cy="183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7C31D5-B50A-90E4-0D15-957DFA32E715}"/>
              </a:ext>
            </a:extLst>
          </p:cNvPr>
          <p:cNvSpPr txBox="1"/>
          <p:nvPr/>
        </p:nvSpPr>
        <p:spPr>
          <a:xfrm>
            <a:off x="4134898" y="1423288"/>
            <a:ext cx="211917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l-PL" sz="1400" dirty="0"/>
              <a:t>Replaced to compare with </a:t>
            </a:r>
            <a:br>
              <a:rPr lang="pl-PL" sz="1400" dirty="0"/>
            </a:br>
            <a:r>
              <a:rPr lang="pl-PL" sz="1400" dirty="0"/>
              <a:t>damaged PU pastilles</a:t>
            </a:r>
            <a:endParaRPr lang="en-GB" sz="14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FD27BA8-7533-B9B7-E4B8-13EAB4080AB8}"/>
              </a:ext>
            </a:extLst>
          </p:cNvPr>
          <p:cNvCxnSpPr>
            <a:cxnSpLocks/>
          </p:cNvCxnSpPr>
          <p:nvPr/>
        </p:nvCxnSpPr>
        <p:spPr>
          <a:xfrm flipH="1">
            <a:off x="3564924" y="1874208"/>
            <a:ext cx="778476" cy="635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52B3FB6-D7DE-0FE5-7F4C-8A817C7FB5C9}"/>
              </a:ext>
            </a:extLst>
          </p:cNvPr>
          <p:cNvCxnSpPr>
            <a:cxnSpLocks/>
          </p:cNvCxnSpPr>
          <p:nvPr/>
        </p:nvCxnSpPr>
        <p:spPr>
          <a:xfrm>
            <a:off x="5820032" y="1874208"/>
            <a:ext cx="438600" cy="635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FBEA23A-4F04-4CF5-96C5-AA4D85D980E9}"/>
              </a:ext>
            </a:extLst>
          </p:cNvPr>
          <p:cNvSpPr txBox="1"/>
          <p:nvPr/>
        </p:nvSpPr>
        <p:spPr>
          <a:xfrm>
            <a:off x="369278" y="5253864"/>
            <a:ext cx="92413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4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No clear correlation of damage with radiation or load: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Soft pastilles under various load 1 .. 8 Tonnes; same degradation for P1/2/5/8, but different radiation levels</a:t>
            </a:r>
            <a:endParaRPr lang="pl-PL" sz="1400" dirty="0">
              <a:solidFill>
                <a:schemeClr val="tx2"/>
              </a:solidFill>
              <a:latin typeface="+mj-lt"/>
              <a:ea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4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Soft pastilles affected. Hard pastilles hardness reduced, but not compromising their functionality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4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Grease impact ? Ageing ? (for SPS operation, the issues has been observed after 15 years of pastilles use)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524253-B415-22F6-EE33-873909F15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2571" y="5256815"/>
            <a:ext cx="1308979" cy="9992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25E625-27AA-807F-11C4-14583C943476}"/>
              </a:ext>
            </a:extLst>
          </p:cNvPr>
          <p:cNvSpPr txBox="1"/>
          <p:nvPr/>
        </p:nvSpPr>
        <p:spPr>
          <a:xfrm>
            <a:off x="9336833" y="5244725"/>
            <a:ext cx="8335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tx2"/>
                </a:solidFill>
              </a:rPr>
              <a:t>Legend: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C0E57-4DCD-518E-2EB6-6138FD0F4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1630" y="77371"/>
            <a:ext cx="3681881" cy="71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6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>
            <a:extLst>
              <a:ext uri="{FF2B5EF4-FFF2-40B4-BE49-F238E27FC236}">
                <a16:creationId xmlns:a16="http://schemas.microsoft.com/office/drawing/2014/main" id="{D44AB830-F7CD-81A9-3552-1CACE83573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53" b="17701"/>
          <a:stretch/>
        </p:blipFill>
        <p:spPr bwMode="auto">
          <a:xfrm>
            <a:off x="6743736" y="1090119"/>
            <a:ext cx="4057134" cy="237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10CC19-665B-C747-0DF9-69BCCFFCA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Initial observations, comparison with SPS PU pastilles issue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E8172-5E18-E79D-05AF-5EEBCF12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01462A-24DC-2060-8798-407CAB9C8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51" y="2281595"/>
            <a:ext cx="2685981" cy="2555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A36123-7767-209F-4F02-6BE6B0A30A06}"/>
              </a:ext>
            </a:extLst>
          </p:cNvPr>
          <p:cNvSpPr txBox="1"/>
          <p:nvPr/>
        </p:nvSpPr>
        <p:spPr>
          <a:xfrm>
            <a:off x="358983" y="4837188"/>
            <a:ext cx="28336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LS2C committee </a:t>
            </a:r>
            <a:r>
              <a:rPr lang="en-GB" sz="1200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</a:rPr>
              <a:t>22.03.2019: </a:t>
            </a:r>
            <a:r>
              <a:rPr lang="pl-PL" sz="1200" dirty="0">
                <a:solidFill>
                  <a:schemeClr val="tx2"/>
                </a:solidFill>
                <a:latin typeface="+mj-lt"/>
                <a:ea typeface="Times New Roman" panose="02020603050405020304" pitchFamily="18" charset="0"/>
              </a:rPr>
              <a:t> </a:t>
            </a:r>
          </a:p>
          <a:p>
            <a:r>
              <a:rPr lang="pl-PL" sz="1200" u="sng" dirty="0">
                <a:solidFill>
                  <a:schemeClr val="tx2"/>
                </a:solidFill>
                <a:latin typeface="+mj-lt"/>
                <a:ea typeface="Times New Roman" panose="02020603050405020304" pitchFamily="18" charset="0"/>
              </a:rPr>
              <a:t>C</a:t>
            </a:r>
            <a:r>
              <a:rPr lang="en-GB" sz="1200" u="sng" dirty="0">
                <a:solidFill>
                  <a:schemeClr val="tx2"/>
                </a:solidFill>
                <a:latin typeface="+mj-lt"/>
              </a:rPr>
              <a:t>hips and powder</a:t>
            </a:r>
            <a:r>
              <a:rPr lang="pl-PL" sz="1200" u="sng" dirty="0">
                <a:solidFill>
                  <a:schemeClr val="tx2"/>
                </a:solidFill>
                <a:latin typeface="+mj-lt"/>
              </a:rPr>
              <a:t> observed, expected due to environmental conditions</a:t>
            </a:r>
            <a:br>
              <a:rPr lang="pl-PL" sz="1200" dirty="0">
                <a:solidFill>
                  <a:schemeClr val="tx2"/>
                </a:solidFill>
                <a:latin typeface="+mj-lt"/>
              </a:rPr>
            </a:br>
            <a:r>
              <a:rPr lang="de-DE" sz="1200" dirty="0">
                <a:solidFill>
                  <a:schemeClr val="tx2"/>
                </a:solidFill>
                <a:latin typeface="+mj-lt"/>
              </a:rPr>
              <a:t>J. Bauche, P. Bestmann, J.-L. Grenard, C. Pasquino</a:t>
            </a:r>
            <a:r>
              <a:rPr lang="pl-PL" sz="1200" dirty="0">
                <a:solidFill>
                  <a:schemeClr val="tx2"/>
                </a:solidFill>
                <a:latin typeface="+mj-lt"/>
              </a:rPr>
              <a:t>, </a:t>
            </a:r>
            <a:r>
              <a:rPr lang="en-GB" sz="1200" b="1" i="1" dirty="0">
                <a:solidFill>
                  <a:schemeClr val="tx2"/>
                </a:solidFill>
                <a:latin typeface="+mj-lt"/>
              </a:rPr>
              <a:t>Refurbishment of the SPS Quadrupole Jacks</a:t>
            </a:r>
            <a:r>
              <a:rPr lang="pl-PL" sz="1200" b="1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pl-PL" sz="1200" dirty="0">
                <a:solidFill>
                  <a:schemeClr val="tx2"/>
                </a:solidFill>
                <a:latin typeface="+mj-lt"/>
              </a:rPr>
              <a:t>(</a:t>
            </a:r>
            <a:r>
              <a:rPr lang="en-GB" sz="1200" u="sng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https://indico.cern.ch/event/803501</a:t>
            </a:r>
            <a:r>
              <a:rPr lang="pl-PL" sz="1200" u="sng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</a:rPr>
              <a:t> )</a:t>
            </a:r>
            <a:endParaRPr lang="en-GB" sz="1200" dirty="0">
              <a:solidFill>
                <a:schemeClr val="tx2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7AD70E-EF22-1EEF-6448-3CD2F0B7AF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05" r="16998"/>
          <a:stretch/>
        </p:blipFill>
        <p:spPr>
          <a:xfrm>
            <a:off x="3378443" y="2281595"/>
            <a:ext cx="2274309" cy="25555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91BDCD-8B86-092E-BBDC-8F487B4AE611}"/>
              </a:ext>
            </a:extLst>
          </p:cNvPr>
          <p:cNvSpPr txBox="1"/>
          <p:nvPr/>
        </p:nvSpPr>
        <p:spPr>
          <a:xfrm>
            <a:off x="3591167" y="2341650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</a:rPr>
              <a:t>Q2C L5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F6EDD1-F236-98A4-B3E7-E2C7AAF9A50A}"/>
              </a:ext>
            </a:extLst>
          </p:cNvPr>
          <p:cNvSpPr txBox="1"/>
          <p:nvPr/>
        </p:nvSpPr>
        <p:spPr>
          <a:xfrm>
            <a:off x="3277769" y="4897243"/>
            <a:ext cx="33643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Softening (for 95 Sh ones) / dissolution-like effect  (for 75 Sh pastilles) observed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Different radiation levels (P1/5 vs. P2/8)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No or limited air access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Grease impact 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Ageing 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11C91A-7971-8F47-C9B5-931604F5710F}"/>
              </a:ext>
            </a:extLst>
          </p:cNvPr>
          <p:cNvSpPr txBox="1"/>
          <p:nvPr/>
        </p:nvSpPr>
        <p:spPr>
          <a:xfrm>
            <a:off x="358983" y="1450659"/>
            <a:ext cx="54425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Different damage mechanism, than for the SPS pastilles:</a:t>
            </a:r>
            <a:endParaRPr lang="en-GB" sz="2000" b="1" dirty="0">
              <a:solidFill>
                <a:schemeClr val="tx2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916A7EA6-2598-68B6-000B-0E05A5BA4647}"/>
              </a:ext>
            </a:extLst>
          </p:cNvPr>
          <p:cNvSpPr/>
          <p:nvPr/>
        </p:nvSpPr>
        <p:spPr>
          <a:xfrm>
            <a:off x="2993633" y="3288242"/>
            <a:ext cx="568271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23E127B-FB07-3BEF-5B79-2EE6BF7138CC}"/>
              </a:ext>
            </a:extLst>
          </p:cNvPr>
          <p:cNvCxnSpPr>
            <a:cxnSpLocks/>
          </p:cNvCxnSpPr>
          <p:nvPr/>
        </p:nvCxnSpPr>
        <p:spPr>
          <a:xfrm flipV="1">
            <a:off x="4897464" y="2714263"/>
            <a:ext cx="3378435" cy="12274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113CBDA-53D2-C5D5-7926-A58F377AAB2F}"/>
              </a:ext>
            </a:extLst>
          </p:cNvPr>
          <p:cNvSpPr txBox="1"/>
          <p:nvPr/>
        </p:nvSpPr>
        <p:spPr>
          <a:xfrm>
            <a:off x="6743736" y="3462929"/>
            <a:ext cx="5308112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EN-MME-MM (S. Sgobba) contacted to help in identifying the issues source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Replaced (damaged) PU pastilles to be delivered for detailed tests, following RP measurements: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  <a:effectLst/>
                <a:latin typeface="+mj-lt"/>
                <a:ea typeface="Calibri" panose="020F0502020204030204" pitchFamily="34" charset="0"/>
              </a:rPr>
              <a:t>Strongly and medium degraded + light softened pastilles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Reference – spare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2"/>
                </a:solidFill>
                <a:latin typeface="+mj-lt"/>
                <a:ea typeface="Calibri" panose="020F0502020204030204" pitchFamily="34" charset="0"/>
              </a:rPr>
              <a:t>Chemical analysis foreseen to be conducted</a:t>
            </a:r>
          </a:p>
        </p:txBody>
      </p:sp>
    </p:spTree>
    <p:extLst>
      <p:ext uri="{BB962C8B-B14F-4D97-AF65-F5344CB8AC3E}">
        <p14:creationId xmlns:p14="http://schemas.microsoft.com/office/powerpoint/2010/main" val="3652709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6A19BB-54D3-3336-E046-506F19011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075" y="117370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Investigate issues with help of experts (EN-MME, contact EMPA)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Perform analysis, to identify the source of issues (Grease? Load? Operation scenario? Radiation? Operation time limit? Combination of factors?). </a:t>
            </a:r>
            <a:r>
              <a:rPr lang="en-GB" dirty="0"/>
              <a:t>Several samples of the same </a:t>
            </a:r>
            <a:r>
              <a:rPr lang="en-GB" dirty="0" err="1"/>
              <a:t>serie</a:t>
            </a:r>
            <a:r>
              <a:rPr lang="en-GB" dirty="0"/>
              <a:t> of PU pastilles under irradiation for HL motorized </a:t>
            </a:r>
            <a:r>
              <a:rPr lang="en-GB" dirty="0" err="1"/>
              <a:t>adpaters</a:t>
            </a:r>
            <a:r>
              <a:rPr lang="en-GB" dirty="0"/>
              <a:t> solution ongoing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Basing on detailed analysis and SPS experience – produce new series of pastilles compatible with LHC </a:t>
            </a:r>
            <a:r>
              <a:rPr lang="pl-PL" sz="2000" dirty="0"/>
              <a:t>adapter</a:t>
            </a:r>
            <a:r>
              <a:rPr lang="en-GB" sz="2000" dirty="0"/>
              <a:t> needs (number of remaining spares is limited)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Prepare complementary inspection of the jacks during YETS 2023-24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Parallel to LHC investigations, extrapolate the investigation results to </a:t>
            </a:r>
            <a:br>
              <a:rPr lang="pl-PL" sz="2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HL-LHC motorized adapters design. </a:t>
            </a:r>
            <a:br>
              <a:rPr lang="pl-PL" sz="2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Re-analyse alternative options for the </a:t>
            </a:r>
            <a:r>
              <a:rPr lang="pl-PL" sz="2400" dirty="0">
                <a:solidFill>
                  <a:schemeClr val="bg1">
                    <a:lumMod val="65000"/>
                  </a:schemeClr>
                </a:solidFill>
              </a:rPr>
              <a:t>HL-LHC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vertical adapter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1ECAFB-6589-3E54-D5C7-1D69BC412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Action plan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BD6C7-3F74-A881-BC12-D1E59DDC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82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6A19BB-54D3-3336-E046-506F19011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446386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LHC PU pastilles </a:t>
            </a:r>
            <a:r>
              <a:rPr lang="en-GB" sz="2400" b="0" dirty="0" err="1"/>
              <a:t>procuction</a:t>
            </a:r>
            <a:r>
              <a:rPr lang="en-GB" sz="2400" b="0" dirty="0"/>
              <a:t>, followed extensive study of polyurethane material and production process in 2003, which  identified suitable formulation of PU for the SPS jacks: </a:t>
            </a:r>
            <a:r>
              <a:rPr lang="en-GB" sz="2400" b="0" dirty="0">
                <a:hlinkClick r:id="rId2"/>
              </a:rPr>
              <a:t>https://edms5.cern.ch/document/402303/2</a:t>
            </a: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The LHC pastilles series procured in 2005, based on a study of the quality of the pads for the SPS polyurethane cylinders </a:t>
            </a:r>
            <a:r>
              <a:rPr lang="en-GB" sz="1800" b="0" dirty="0"/>
              <a:t>(</a:t>
            </a:r>
            <a:r>
              <a:rPr lang="en-GB" sz="1800" b="0" dirty="0">
                <a:hlinkClick r:id="rId3"/>
              </a:rPr>
              <a:t>https://edh.cern.ch/Document/SupplyChain/DAI/1907270</a:t>
            </a:r>
            <a:r>
              <a:rPr lang="en-GB" sz="1800" b="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Series ordered form </a:t>
            </a:r>
            <a:r>
              <a:rPr lang="en-GB" sz="2100" b="0" dirty="0"/>
              <a:t>Angst + Pfister supplies pads polyurethane of sufficient quality (resistance to radiation, hardness). Report reference: "The SPS quadrupole jacks", technical note EST-SU-ME/2003/002, EDMS n° 402303. Testing procedure as in EDMS 499558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1ECAFB-6589-3E54-D5C7-1D69BC412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LHC PU Pastilles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BD6C7-3F74-A881-BC12-D1E59DDC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2758</TotalTime>
  <Words>887</Words>
  <Application>Microsoft Office PowerPoint</Application>
  <PresentationFormat>Widescreen</PresentationFormat>
  <Paragraphs>89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 Motorized Adapters Polyurethane Pastils Issue  </vt:lpstr>
      <vt:lpstr>Observations on Q2L5, following 2022.10.13 intervention</vt:lpstr>
      <vt:lpstr>Q2L1 Issue</vt:lpstr>
      <vt:lpstr>PU pastilles inspection in LHC</vt:lpstr>
      <vt:lpstr>Phtos of pastilles (EDMS 2825814)</vt:lpstr>
      <vt:lpstr>Inspections summary</vt:lpstr>
      <vt:lpstr>Initial observations, comparison with SPS PU pastilles issue</vt:lpstr>
      <vt:lpstr>Action plan</vt:lpstr>
      <vt:lpstr>LHC PU Pastilles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Mateusz Sosin</cp:lastModifiedBy>
  <cp:revision>82</cp:revision>
  <cp:lastPrinted>2022-10-12T09:33:28Z</cp:lastPrinted>
  <dcterms:created xsi:type="dcterms:W3CDTF">2021-01-15T14:19:07Z</dcterms:created>
  <dcterms:modified xsi:type="dcterms:W3CDTF">2023-05-04T13:41:34Z</dcterms:modified>
</cp:coreProperties>
</file>