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58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949F01"/>
    <a:srgbClr val="00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94"/>
  </p:normalViewPr>
  <p:slideViewPr>
    <p:cSldViewPr>
      <p:cViewPr varScale="1">
        <p:scale>
          <a:sx n="125" d="100"/>
          <a:sy n="125" d="100"/>
        </p:scale>
        <p:origin x="3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 - Author - Affiliation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028272" y="1584000"/>
            <a:ext cx="10008492" cy="828452"/>
          </a:xfrm>
        </p:spPr>
        <p:txBody>
          <a:bodyPr/>
          <a:lstStyle/>
          <a:p>
            <a:pPr>
              <a:defRPr/>
            </a:pPr>
            <a:r>
              <a:rPr lang="en-GB" dirty="0"/>
              <a:t>Motorized Adapters Polyurethane Pastils Issue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28272" y="5445224"/>
            <a:ext cx="10557728" cy="1043776"/>
          </a:xfrm>
        </p:spPr>
        <p:txBody>
          <a:bodyPr/>
          <a:lstStyle/>
          <a:p>
            <a:pPr>
              <a:defRPr/>
            </a:pPr>
            <a:r>
              <a:rPr lang="en-GB" b="1" i="1" dirty="0"/>
              <a:t>Visit EMPA - </a:t>
            </a:r>
            <a:r>
              <a:rPr lang="fr-CH" b="1" i="1" dirty="0"/>
              <a:t>2023-05-09 </a:t>
            </a:r>
          </a:p>
          <a:p>
            <a:pPr>
              <a:defRPr/>
            </a:pPr>
            <a:r>
              <a:rPr lang="fr-CH" b="1" i="1" dirty="0"/>
              <a:t>Stefano Sgobba</a:t>
            </a:r>
            <a:r>
              <a:rPr lang="fr-CH" i="1" dirty="0"/>
              <a:t> </a:t>
            </a:r>
            <a:r>
              <a:rPr lang="fr-CH" i="1" dirty="0" err="1"/>
              <a:t>based</a:t>
            </a:r>
            <a:r>
              <a:rPr lang="fr-CH" i="1" dirty="0"/>
              <a:t> on </a:t>
            </a:r>
            <a:r>
              <a:rPr lang="fr-CH" i="1" dirty="0" err="1"/>
              <a:t>material</a:t>
            </a:r>
            <a:r>
              <a:rPr lang="fr-CH" i="1" dirty="0"/>
              <a:t> of </a:t>
            </a:r>
            <a:r>
              <a:rPr lang="fr-CH" b="1" i="1" dirty="0"/>
              <a:t>Chemistry </a:t>
            </a:r>
            <a:r>
              <a:rPr lang="fr-CH" b="1" i="1" dirty="0" err="1"/>
              <a:t>laboratory</a:t>
            </a:r>
            <a:r>
              <a:rPr lang="fr-CH" b="1" i="1" dirty="0"/>
              <a:t> TE/VSC/SCC (Colette Charvet,  Benoit Teissandier, Daria Ternova, Mauro Taborelli) and EN/MME/MM (Alice Moros) </a:t>
            </a:r>
            <a:endParaRPr lang="en-GB" b="1" i="1" dirty="0"/>
          </a:p>
          <a:p>
            <a:pPr>
              <a:defRPr/>
            </a:pPr>
            <a:endParaRPr b="1" i="1" dirty="0"/>
          </a:p>
        </p:txBody>
      </p:sp>
      <p:sp>
        <p:nvSpPr>
          <p:cNvPr id="2" name="Rectangle 1"/>
          <p:cNvSpPr/>
          <p:nvPr/>
        </p:nvSpPr>
        <p:spPr>
          <a:xfrm>
            <a:off x="1028272" y="3605673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 of material investigations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bg1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conclusions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6610" y="324000"/>
            <a:ext cx="744390" cy="61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6000" y="22277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solidFill>
                <a:schemeClr val="bg1"/>
              </a:solidFill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1102E9-BCF9-4CE9-50A2-966E22E4A3ED}"/>
              </a:ext>
            </a:extLst>
          </p:cNvPr>
          <p:cNvSpPr txBox="1"/>
          <p:nvPr/>
        </p:nvSpPr>
        <p:spPr>
          <a:xfrm>
            <a:off x="-1" y="501650"/>
            <a:ext cx="12192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X-Ray Diffraction (XRD) is a non-destructive technique used to identify crystalline phases and orientation, as well as determine structural properties such as lattice parameters, strain, grain size, epitaxy, phase composition, and preferred orientation.</a:t>
            </a:r>
          </a:p>
          <a:p>
            <a:pPr algn="just"/>
            <a:r>
              <a:rPr lang="en-US" dirty="0">
                <a:cs typeface="Times New Roman" panose="02020603050405020304" pitchFamily="18" charset="0"/>
              </a:rPr>
              <a:t>In this study, reference (solid) and damaged (viscous) PU samples have been </a:t>
            </a:r>
            <a:r>
              <a:rPr lang="en-US" dirty="0" err="1">
                <a:cs typeface="Times New Roman" panose="02020603050405020304" pitchFamily="18" charset="0"/>
              </a:rPr>
              <a:t>analysed</a:t>
            </a:r>
            <a:r>
              <a:rPr lang="en-US" dirty="0">
                <a:cs typeface="Times New Roman" panose="02020603050405020304" pitchFamily="18" charset="0"/>
              </a:rPr>
              <a:t> by XRD in Bragg-Brentano (BB) geometry to highlight potential differences in phase identification. In the XRD-BB configuration, t</a:t>
            </a:r>
            <a:r>
              <a:rPr lang="en-GB" dirty="0">
                <a:solidFill>
                  <a:srgbClr val="212121"/>
                </a:solidFill>
              </a:rPr>
              <a:t>he diffracted signal comes from a depth of a few </a:t>
            </a:r>
            <a:r>
              <a:rPr lang="en-GB" dirty="0" err="1">
                <a:solidFill>
                  <a:srgbClr val="212121"/>
                </a:solidFill>
              </a:rPr>
              <a:t>micrometers</a:t>
            </a:r>
            <a:r>
              <a:rPr lang="en-GB" dirty="0">
                <a:solidFill>
                  <a:srgbClr val="212121"/>
                </a:solidFill>
              </a:rPr>
              <a:t> within the inspected sample. </a:t>
            </a:r>
          </a:p>
          <a:p>
            <a:pPr algn="just"/>
            <a:endParaRPr lang="en-GB" dirty="0">
              <a:solidFill>
                <a:srgbClr val="212121"/>
              </a:solidFill>
            </a:endParaRPr>
          </a:p>
          <a:p>
            <a:pPr algn="just"/>
            <a:r>
              <a:rPr lang="en-GB" dirty="0">
                <a:solidFill>
                  <a:srgbClr val="212121"/>
                </a:solidFill>
              </a:rPr>
              <a:t>Our XRD system allows to explore Small-Angle X-ray Scattering (SAXS) as well, widely used in polymer laboratories. This technique complements XRD by detecting scattering from a few degrees down to a few hundredths of a degree between the X-ray beam and the sample surface. This enables investigation of the "nano" region, ranging from a few tens to several hundreds or thousands of angstroms with appropriate optics. SAXS patterns offer insights into the structural ordering of both crystalline and non-crystalline features, resulting from inhomogeneities in the distribution of electrons in the studied material. These differences may arise between inclusions and the surrounding matrix, between types of atoms in a chemical compound, or between individual molecules or molecular assemblies.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CBD2D-DFF1-4D91-B3A8-94ED4D15C889}"/>
              </a:ext>
            </a:extLst>
          </p:cNvPr>
          <p:cNvSpPr txBox="1"/>
          <p:nvPr/>
        </p:nvSpPr>
        <p:spPr>
          <a:xfrm>
            <a:off x="-1" y="0"/>
            <a:ext cx="10096501" cy="5232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Polyurethane (PU) XRD Analysis</a:t>
            </a:r>
          </a:p>
        </p:txBody>
      </p:sp>
      <p:pic>
        <p:nvPicPr>
          <p:cNvPr id="11" name="Picture 10" descr="A diagram of a sample&#10;&#10;Description automatically generated with low confidence">
            <a:extLst>
              <a:ext uri="{FF2B5EF4-FFF2-40B4-BE49-F238E27FC236}">
                <a16:creationId xmlns:a16="http://schemas.microsoft.com/office/drawing/2014/main" id="{A5B0D7C7-FE12-8E0C-24A5-8B571FADF5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880" y="3760079"/>
            <a:ext cx="5696220" cy="267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14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1293AD-52E6-C6CC-BA67-1A8A753D1437}"/>
              </a:ext>
            </a:extLst>
          </p:cNvPr>
          <p:cNvSpPr txBox="1"/>
          <p:nvPr/>
        </p:nvSpPr>
        <p:spPr>
          <a:xfrm>
            <a:off x="-1" y="0"/>
            <a:ext cx="10096501" cy="5232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XRD-BB Analysis - </a:t>
            </a:r>
            <a:r>
              <a:rPr lang="en-US" sz="3200" dirty="0"/>
              <a:t>System parameters</a:t>
            </a:r>
            <a:endParaRPr lang="en-US" dirty="0"/>
          </a:p>
        </p:txBody>
      </p:sp>
      <p:graphicFrame>
        <p:nvGraphicFramePr>
          <p:cNvPr id="5" name="Table 11">
            <a:extLst>
              <a:ext uri="{FF2B5EF4-FFF2-40B4-BE49-F238E27FC236}">
                <a16:creationId xmlns:a16="http://schemas.microsoft.com/office/drawing/2014/main" id="{5582EF8C-3364-35A0-0453-6F8FBF901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146493"/>
              </p:ext>
            </p:extLst>
          </p:nvPr>
        </p:nvGraphicFramePr>
        <p:xfrm>
          <a:off x="88900" y="2737564"/>
          <a:ext cx="116840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593">
                  <a:extLst>
                    <a:ext uri="{9D8B030D-6E8A-4147-A177-3AD203B41FA5}">
                      <a16:colId xmlns:a16="http://schemas.microsoft.com/office/drawing/2014/main" val="2524106678"/>
                    </a:ext>
                  </a:extLst>
                </a:gridCol>
                <a:gridCol w="1646052">
                  <a:extLst>
                    <a:ext uri="{9D8B030D-6E8A-4147-A177-3AD203B41FA5}">
                      <a16:colId xmlns:a16="http://schemas.microsoft.com/office/drawing/2014/main" val="1522062139"/>
                    </a:ext>
                  </a:extLst>
                </a:gridCol>
                <a:gridCol w="1165687">
                  <a:extLst>
                    <a:ext uri="{9D8B030D-6E8A-4147-A177-3AD203B41FA5}">
                      <a16:colId xmlns:a16="http://schemas.microsoft.com/office/drawing/2014/main" val="3877817466"/>
                    </a:ext>
                  </a:extLst>
                </a:gridCol>
                <a:gridCol w="1710063">
                  <a:extLst>
                    <a:ext uri="{9D8B030D-6E8A-4147-A177-3AD203B41FA5}">
                      <a16:colId xmlns:a16="http://schemas.microsoft.com/office/drawing/2014/main" val="730637515"/>
                    </a:ext>
                  </a:extLst>
                </a:gridCol>
                <a:gridCol w="1190966">
                  <a:extLst>
                    <a:ext uri="{9D8B030D-6E8A-4147-A177-3AD203B41FA5}">
                      <a16:colId xmlns:a16="http://schemas.microsoft.com/office/drawing/2014/main" val="2144905841"/>
                    </a:ext>
                  </a:extLst>
                </a:gridCol>
                <a:gridCol w="1045727">
                  <a:extLst>
                    <a:ext uri="{9D8B030D-6E8A-4147-A177-3AD203B41FA5}">
                      <a16:colId xmlns:a16="http://schemas.microsoft.com/office/drawing/2014/main" val="2914705740"/>
                    </a:ext>
                  </a:extLst>
                </a:gridCol>
                <a:gridCol w="984622">
                  <a:extLst>
                    <a:ext uri="{9D8B030D-6E8A-4147-A177-3AD203B41FA5}">
                      <a16:colId xmlns:a16="http://schemas.microsoft.com/office/drawing/2014/main" val="1520075264"/>
                    </a:ext>
                  </a:extLst>
                </a:gridCol>
                <a:gridCol w="1027370">
                  <a:extLst>
                    <a:ext uri="{9D8B030D-6E8A-4147-A177-3AD203B41FA5}">
                      <a16:colId xmlns:a16="http://schemas.microsoft.com/office/drawing/2014/main" val="2637440155"/>
                    </a:ext>
                  </a:extLst>
                </a:gridCol>
                <a:gridCol w="1344920">
                  <a:extLst>
                    <a:ext uri="{9D8B030D-6E8A-4147-A177-3AD203B41FA5}">
                      <a16:colId xmlns:a16="http://schemas.microsoft.com/office/drawing/2014/main" val="2014222349"/>
                    </a:ext>
                  </a:extLst>
                </a:gridCol>
              </a:tblGrid>
              <a:tr h="1102380"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X-ray source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 (kV)</a:t>
                      </a:r>
                    </a:p>
                    <a:p>
                      <a:pPr algn="ctr"/>
                      <a:r>
                        <a:rPr lang="en-US" sz="1400" dirty="0"/>
                        <a:t>I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 Mode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Detector window</a:t>
                      </a:r>
                    </a:p>
                    <a:p>
                      <a:pPr algn="ctr"/>
                      <a:r>
                        <a:rPr lang="en-US" sz="1400" dirty="0"/>
                        <a:t>(mm x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Sample-Detector Distance</a:t>
                      </a:r>
                    </a:p>
                    <a:p>
                      <a:pPr algn="ctr"/>
                      <a:r>
                        <a:rPr lang="en-US" sz="1400" dirty="0"/>
                        <a:t>(SDD in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083341"/>
                  </a:ext>
                </a:extLst>
              </a:tr>
              <a:tr h="6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Bragg-Brentano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 line focus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 with 1.54 [Å]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</a:t>
                      </a:r>
                    </a:p>
                    <a:p>
                      <a:pPr algn="ctr"/>
                      <a:r>
                        <a:rPr lang="en-US" sz="14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γ</a:t>
                      </a:r>
                      <a:r>
                        <a:rPr lang="en-GB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-optimized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74.9 x 35.4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Motorized slit: </a:t>
                      </a:r>
                      <a:r>
                        <a:rPr lang="en-US" sz="1400" dirty="0" err="1"/>
                        <a:t>OpeningDegree</a:t>
                      </a:r>
                      <a:r>
                        <a:rPr lang="en-US" sz="1400" dirty="0"/>
                        <a:t>  (0.30 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97470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03E9746-1C87-A9E2-1E81-ADEE50B1F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980970"/>
              </p:ext>
            </p:extLst>
          </p:nvPr>
        </p:nvGraphicFramePr>
        <p:xfrm>
          <a:off x="88900" y="4633675"/>
          <a:ext cx="11683999" cy="179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184">
                  <a:extLst>
                    <a:ext uri="{9D8B030D-6E8A-4147-A177-3AD203B41FA5}">
                      <a16:colId xmlns:a16="http://schemas.microsoft.com/office/drawing/2014/main" val="3223198904"/>
                    </a:ext>
                  </a:extLst>
                </a:gridCol>
                <a:gridCol w="1681184">
                  <a:extLst>
                    <a:ext uri="{9D8B030D-6E8A-4147-A177-3AD203B41FA5}">
                      <a16:colId xmlns:a16="http://schemas.microsoft.com/office/drawing/2014/main" val="2524106678"/>
                    </a:ext>
                  </a:extLst>
                </a:gridCol>
                <a:gridCol w="1764204">
                  <a:extLst>
                    <a:ext uri="{9D8B030D-6E8A-4147-A177-3AD203B41FA5}">
                      <a16:colId xmlns:a16="http://schemas.microsoft.com/office/drawing/2014/main" val="1522062139"/>
                    </a:ext>
                  </a:extLst>
                </a:gridCol>
                <a:gridCol w="1317962">
                  <a:extLst>
                    <a:ext uri="{9D8B030D-6E8A-4147-A177-3AD203B41FA5}">
                      <a16:colId xmlns:a16="http://schemas.microsoft.com/office/drawing/2014/main" val="730637515"/>
                    </a:ext>
                  </a:extLst>
                </a:gridCol>
                <a:gridCol w="1276453">
                  <a:extLst>
                    <a:ext uri="{9D8B030D-6E8A-4147-A177-3AD203B41FA5}">
                      <a16:colId xmlns:a16="http://schemas.microsoft.com/office/drawing/2014/main" val="2144905841"/>
                    </a:ext>
                  </a:extLst>
                </a:gridCol>
                <a:gridCol w="1120788">
                  <a:extLst>
                    <a:ext uri="{9D8B030D-6E8A-4147-A177-3AD203B41FA5}">
                      <a16:colId xmlns:a16="http://schemas.microsoft.com/office/drawing/2014/main" val="2914705740"/>
                    </a:ext>
                  </a:extLst>
                </a:gridCol>
                <a:gridCol w="1390607">
                  <a:extLst>
                    <a:ext uri="{9D8B030D-6E8A-4147-A177-3AD203B41FA5}">
                      <a16:colId xmlns:a16="http://schemas.microsoft.com/office/drawing/2014/main" val="1520075264"/>
                    </a:ext>
                  </a:extLst>
                </a:gridCol>
                <a:gridCol w="1451617">
                  <a:extLst>
                    <a:ext uri="{9D8B030D-6E8A-4147-A177-3AD203B41FA5}">
                      <a16:colId xmlns:a16="http://schemas.microsoft.com/office/drawing/2014/main" val="2637440155"/>
                    </a:ext>
                  </a:extLst>
                </a:gridCol>
              </a:tblGrid>
              <a:tr h="110238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Filter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Scan type</a:t>
                      </a:r>
                      <a:endParaRPr lang="en-US" sz="1300" dirty="0"/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2Theta range (°)</a:t>
                      </a:r>
                      <a:endParaRPr lang="en-US" sz="1300" dirty="0"/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Absorber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Time/step (s)</a:t>
                      </a:r>
                      <a:endParaRPr lang="en-US" sz="1300" dirty="0"/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Increment (°)</a:t>
                      </a:r>
                      <a:endParaRPr lang="en-US" sz="1300" dirty="0"/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Sample preparation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Software for </a:t>
                      </a:r>
                      <a:r>
                        <a:rPr lang="en-US" sz="1300" dirty="0" err="1"/>
                        <a:t>cryst</a:t>
                      </a:r>
                      <a:r>
                        <a:rPr lang="en-US" sz="1300" dirty="0"/>
                        <a:t>. phase and chem. composition  identification</a:t>
                      </a:r>
                    </a:p>
                  </a:txBody>
                  <a:tcPr marL="87030" marR="87030" marT="43515" marB="43515"/>
                </a:tc>
                <a:extLst>
                  <a:ext uri="{0D108BD9-81ED-4DB2-BD59-A6C34878D82A}">
                    <a16:rowId xmlns:a16="http://schemas.microsoft.com/office/drawing/2014/main" val="1687083341"/>
                  </a:ext>
                </a:extLst>
              </a:tr>
              <a:tr h="69624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Ni0.02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Coupled Theta/2Theta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12-80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0.020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Specimens were cut before analysis</a:t>
                      </a:r>
                    </a:p>
                  </a:txBody>
                  <a:tcPr marL="87030" marR="87030" marT="43515" marB="435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EVA + PDF database</a:t>
                      </a:r>
                    </a:p>
                  </a:txBody>
                  <a:tcPr marL="87030" marR="87030" marT="43515" marB="43515"/>
                </a:tc>
                <a:extLst>
                  <a:ext uri="{0D108BD9-81ED-4DB2-BD59-A6C34878D82A}">
                    <a16:rowId xmlns:a16="http://schemas.microsoft.com/office/drawing/2014/main" val="3524974709"/>
                  </a:ext>
                </a:extLst>
              </a:tr>
            </a:tbl>
          </a:graphicData>
        </a:graphic>
      </p:graphicFrame>
      <p:pic>
        <p:nvPicPr>
          <p:cNvPr id="8" name="Picture 7" descr="A picture containing machine, engineering, electronics, auto part&#10;&#10;Description automatically generated">
            <a:extLst>
              <a:ext uri="{FF2B5EF4-FFF2-40B4-BE49-F238E27FC236}">
                <a16:creationId xmlns:a16="http://schemas.microsoft.com/office/drawing/2014/main" id="{B26F5E02-557E-D2BC-7BAC-0BE0D27B7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49" y="49338"/>
            <a:ext cx="3505201" cy="2628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36EF17-7914-10E0-0A13-57DA12FE64A3}"/>
              </a:ext>
            </a:extLst>
          </p:cNvPr>
          <p:cNvSpPr txBox="1"/>
          <p:nvPr/>
        </p:nvSpPr>
        <p:spPr>
          <a:xfrm>
            <a:off x="-1" y="2143708"/>
            <a:ext cx="7524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rgbClr val="212121"/>
                </a:solidFill>
              </a:rPr>
              <a:t>In the XRD-BB configuration, the  X-Rays source and the detector move together in the so called “coupled Theta/2Theta” scan.</a:t>
            </a:r>
          </a:p>
        </p:txBody>
      </p:sp>
      <p:pic>
        <p:nvPicPr>
          <p:cNvPr id="13" name="Picture 12" descr="A picture containing diagram, line, circle, design&#10;&#10;Description automatically generated">
            <a:extLst>
              <a:ext uri="{FF2B5EF4-FFF2-40B4-BE49-F238E27FC236}">
                <a16:creationId xmlns:a16="http://schemas.microsoft.com/office/drawing/2014/main" id="{ACB12A54-804C-FD46-79B9-B72750D40B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474" y="473686"/>
            <a:ext cx="3451846" cy="161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63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08CC-51FF-4490-F674-6D9FEB3B6DEC}"/>
              </a:ext>
            </a:extLst>
          </p:cNvPr>
          <p:cNvSpPr txBox="1"/>
          <p:nvPr/>
        </p:nvSpPr>
        <p:spPr>
          <a:xfrm>
            <a:off x="-1" y="0"/>
            <a:ext cx="10134601" cy="5232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XRD-BB Results</a:t>
            </a:r>
          </a:p>
        </p:txBody>
      </p:sp>
      <p:pic>
        <p:nvPicPr>
          <p:cNvPr id="10" name="Image 2" descr="logooutline.eps">
            <a:extLst>
              <a:ext uri="{FF2B5EF4-FFF2-40B4-BE49-F238E27FC236}">
                <a16:creationId xmlns:a16="http://schemas.microsoft.com/office/drawing/2014/main" id="{06CDF0CE-B6E1-DB59-2144-8A21D5B89A5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652" y="65704"/>
            <a:ext cx="819156" cy="8109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4C3928-3374-8D69-3E0F-09ABA46CDA40}"/>
              </a:ext>
            </a:extLst>
          </p:cNvPr>
          <p:cNvSpPr txBox="1"/>
          <p:nvPr/>
        </p:nvSpPr>
        <p:spPr>
          <a:xfrm>
            <a:off x="0" y="4441402"/>
            <a:ext cx="12351258" cy="185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background signal in X-ray diffraction analysis can arise from various sources, such as the sample itself (e.g., amorphous phase), the instrument (e.g., sample holder), or air scattering.</a:t>
            </a:r>
            <a:endParaRPr lang="fr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Differences between two specimens could be attributed to the system alignment or the sample shape (in this case, the surface of the damaged PU was difficult to keep flat).</a:t>
            </a:r>
            <a:endParaRPr lang="fr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present, no clear conclusions can be made, including for the difference in crystalline phases.</a:t>
            </a: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recommended to explore the SAXS technique for both new and used PU samples.</a:t>
            </a:r>
            <a:endParaRPr lang="fr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A picture containing text, diagram, plot, line&#10;&#10;Description automatically generated">
            <a:extLst>
              <a:ext uri="{FF2B5EF4-FFF2-40B4-BE49-F238E27FC236}">
                <a16:creationId xmlns:a16="http://schemas.microsoft.com/office/drawing/2014/main" id="{41ABEA08-247A-6D91-9061-85381DE0DD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000" y="546576"/>
            <a:ext cx="6329450" cy="391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48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C504CD33-DE83-4E56-4608-562D89684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89000"/>
            <a:ext cx="10515600" cy="4860000"/>
          </a:xfrm>
        </p:spPr>
        <p:txBody>
          <a:bodyPr>
            <a:normAutofit/>
          </a:bodyPr>
          <a:lstStyle/>
          <a:p>
            <a:r>
              <a:rPr lang="en-US" dirty="0"/>
              <a:t>Polyurethane type Ester (FTIR)</a:t>
            </a:r>
          </a:p>
          <a:p>
            <a:r>
              <a:rPr lang="en-US" dirty="0"/>
              <a:t>No hydrolysis (FTIR)</a:t>
            </a:r>
          </a:p>
          <a:p>
            <a:r>
              <a:rPr lang="en-US" dirty="0"/>
              <a:t>No major chain rupture (TGA)</a:t>
            </a:r>
          </a:p>
          <a:p>
            <a:r>
              <a:rPr lang="en-US" dirty="0"/>
              <a:t>No big changes in the soft segments (DSC)</a:t>
            </a:r>
          </a:p>
          <a:p>
            <a:r>
              <a:rPr lang="en-US" dirty="0"/>
              <a:t>Damage of the hydrogen bonding seems to affect strongly the mechanical </a:t>
            </a:r>
            <a:r>
              <a:rPr lang="en-US" dirty="0">
                <a:sym typeface="Wingdings" panose="05000000000000000000" pitchFamily="2" charset="2"/>
              </a:rPr>
              <a:t>properties of polyurethanes (FTIR)</a:t>
            </a:r>
          </a:p>
          <a:p>
            <a:r>
              <a:rPr lang="en-US" dirty="0">
                <a:sym typeface="Wingdings" panose="05000000000000000000" pitchFamily="2" charset="2"/>
              </a:rPr>
              <a:t>Presence of the </a:t>
            </a:r>
            <a:r>
              <a:rPr lang="en-US" dirty="0" err="1">
                <a:sym typeface="Wingdings" panose="05000000000000000000" pitchFamily="2" charset="2"/>
              </a:rPr>
              <a:t>Molykote</a:t>
            </a:r>
            <a:r>
              <a:rPr lang="en-US" dirty="0">
                <a:sym typeface="Wingdings" panose="05000000000000000000" pitchFamily="2" charset="2"/>
              </a:rPr>
              <a:t> grease (FTIR, XRF)</a:t>
            </a:r>
          </a:p>
          <a:p>
            <a:r>
              <a:rPr lang="en-GB" dirty="0">
                <a:sym typeface="Wingdings" panose="05000000000000000000" pitchFamily="2" charset="2"/>
              </a:rPr>
              <a:t>XRD: differences between two specimens could be attributed to the system alignment or the sample shape (the surface of the damaged PU was difficult to keep flat)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The cause of degradation remains unknown </a:t>
            </a:r>
          </a:p>
          <a:p>
            <a:r>
              <a:rPr lang="en-US" dirty="0"/>
              <a:t>The main hypothesis for the degradation is the conjunction of pressure, the </a:t>
            </a:r>
            <a:r>
              <a:rPr lang="en-US" dirty="0" err="1"/>
              <a:t>Molykote</a:t>
            </a:r>
            <a:r>
              <a:rPr lang="en-US" dirty="0"/>
              <a:t> grease and time </a:t>
            </a:r>
            <a:r>
              <a:rPr lang="en-US" dirty="0">
                <a:sym typeface="Wingdings" panose="05000000000000000000" pitchFamily="2" charset="2"/>
              </a:rPr>
              <a:t> difficult to reproduce in the laboratory </a:t>
            </a:r>
            <a:r>
              <a:rPr lang="en-US" dirty="0"/>
              <a:t> 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D31F40F-607D-CF03-62FD-456DF9557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00" y="234000"/>
            <a:ext cx="11376025" cy="751151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176703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C504CD33-DE83-4E56-4608-562D89684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89000"/>
            <a:ext cx="10515600" cy="4860000"/>
          </a:xfrm>
        </p:spPr>
        <p:txBody>
          <a:bodyPr>
            <a:normAutofit/>
          </a:bodyPr>
          <a:lstStyle/>
          <a:p>
            <a:r>
              <a:rPr lang="en-US" dirty="0"/>
              <a:t>Mechanical testing (creep in compression) to identify differences of </a:t>
            </a:r>
            <a:r>
              <a:rPr lang="en-US" dirty="0" err="1"/>
              <a:t>strainrates</a:t>
            </a:r>
            <a:r>
              <a:rPr lang="en-US" dirty="0"/>
              <a:t> in secondary creep regime between products of different hardness</a:t>
            </a:r>
          </a:p>
          <a:p>
            <a:r>
              <a:rPr lang="en-US" dirty="0"/>
              <a:t>Study the possible interaction of </a:t>
            </a:r>
            <a:r>
              <a:rPr lang="en-US" dirty="0" err="1"/>
              <a:t>Molykote</a:t>
            </a:r>
            <a:r>
              <a:rPr lang="en-US" dirty="0"/>
              <a:t> lubricant with the pastil </a:t>
            </a:r>
            <a:r>
              <a:rPr lang="en-US" dirty="0">
                <a:sym typeface="Symbol" panose="05050102010706020507" pitchFamily="18" charset="2"/>
              </a:rPr>
              <a:t> elemental and crystallographic analysis (XRF, XRD SAXS)</a:t>
            </a:r>
          </a:p>
          <a:p>
            <a:r>
              <a:rPr lang="en-US" dirty="0">
                <a:sym typeface="Symbol" panose="05050102010706020507" pitchFamily="18" charset="2"/>
              </a:rPr>
              <a:t>Study possible evolution of the </a:t>
            </a:r>
            <a:r>
              <a:rPr lang="en-US">
                <a:sym typeface="Symbol" panose="05050102010706020507" pitchFamily="18" charset="2"/>
              </a:rPr>
              <a:t>crystallinity (XRD SAXS)</a:t>
            </a:r>
            <a:endParaRPr lang="en-US" dirty="0"/>
          </a:p>
          <a:p>
            <a:r>
              <a:rPr lang="en-US" dirty="0"/>
              <a:t>Identify products with a longer lifetime in operation conditions:</a:t>
            </a:r>
          </a:p>
          <a:p>
            <a:pPr lvl="2"/>
            <a:r>
              <a:rPr lang="en-US" dirty="0"/>
              <a:t>unlubricated/lubricated</a:t>
            </a:r>
          </a:p>
          <a:p>
            <a:pPr lvl="2"/>
            <a:r>
              <a:rPr lang="en-US" dirty="0"/>
              <a:t>SPS/LHC environment </a:t>
            </a:r>
          </a:p>
          <a:p>
            <a:r>
              <a:rPr lang="en-US" dirty="0"/>
              <a:t>Clarify the compatibility of specific lubricants with the selected product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D31F40F-607D-CF03-62FD-456DF9557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00" y="234000"/>
            <a:ext cx="11376025" cy="751151"/>
          </a:xfrm>
        </p:spPr>
        <p:txBody>
          <a:bodyPr/>
          <a:lstStyle/>
          <a:p>
            <a:r>
              <a:rPr lang="en-GB" dirty="0"/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val="1863897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Summary of material investigations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7988" y="1269000"/>
            <a:ext cx="9866082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 fontAlgn="base">
              <a:spcBef>
                <a:spcPct val="0"/>
              </a:spcBef>
              <a:spcAft>
                <a:spcPts val="450"/>
              </a:spcAft>
              <a:buSzPct val="80000"/>
            </a:pPr>
            <a:r>
              <a:rPr lang="en-GB" sz="1600" dirty="0">
                <a:solidFill>
                  <a:srgbClr val="002060"/>
                </a:solidFill>
              </a:rPr>
              <a:t>Samples received 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FTIR analysis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TGA analysis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DSC analysis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XRD spectra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Conclusions</a:t>
            </a:r>
          </a:p>
          <a:p>
            <a:pPr marL="285750" indent="-285750" rtl="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2060"/>
                </a:solidFill>
              </a:rPr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val="323747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EBA8170-DEF6-4EB6-932B-28EF02A5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Summary of material investigations, samples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038B73-5F61-88CF-AA38-8AB7063F8310}"/>
              </a:ext>
            </a:extLst>
          </p:cNvPr>
          <p:cNvSpPr txBox="1"/>
          <p:nvPr/>
        </p:nvSpPr>
        <p:spPr>
          <a:xfrm>
            <a:off x="431798" y="3687311"/>
            <a:ext cx="284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1 -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Pastil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 70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Unused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575797-6919-D1EE-ACF7-64B597163D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t="17037" r="10165" b="43704"/>
          <a:stretch/>
        </p:blipFill>
        <p:spPr>
          <a:xfrm>
            <a:off x="431799" y="1123424"/>
            <a:ext cx="2844801" cy="25700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9CFDD5-FC1D-AEE6-BEAB-9146283520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5" t="23778" r="8684" b="38691"/>
          <a:stretch/>
        </p:blipFill>
        <p:spPr>
          <a:xfrm>
            <a:off x="3712925" y="1123399"/>
            <a:ext cx="2957812" cy="25639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E954FD-AC10-2259-8312-CFF98392FA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6" t="4843" r="5286" b="32949"/>
          <a:stretch/>
        </p:blipFill>
        <p:spPr>
          <a:xfrm>
            <a:off x="7146826" y="1123424"/>
            <a:ext cx="4435352" cy="25700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2F54C0-4B99-BEF8-64D6-8F9C90342D78}"/>
              </a:ext>
            </a:extLst>
          </p:cNvPr>
          <p:cNvSpPr txBox="1"/>
          <p:nvPr/>
        </p:nvSpPr>
        <p:spPr>
          <a:xfrm>
            <a:off x="3712924" y="3687311"/>
            <a:ext cx="284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2 -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Pastil</a:t>
            </a:r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Point 5 / 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0B72E5-A7EE-F50F-3C10-2FF30679E28F}"/>
              </a:ext>
            </a:extLst>
          </p:cNvPr>
          <p:cNvSpPr txBox="1"/>
          <p:nvPr/>
        </p:nvSpPr>
        <p:spPr>
          <a:xfrm>
            <a:off x="7146826" y="3687311"/>
            <a:ext cx="4435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3 - 2R Q2C 71 </a:t>
            </a:r>
            <a:r>
              <a:rPr lang="fr-FR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E704D2D-6C75-BC96-F0D4-0F39C70E0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8519" y="4466915"/>
            <a:ext cx="8324850" cy="1743075"/>
          </a:xfrm>
          <a:prstGeom prst="rect">
            <a:avLst/>
          </a:prstGeom>
        </p:spPr>
      </p:pic>
      <p:sp>
        <p:nvSpPr>
          <p:cNvPr id="15" name="Left Arrow 12">
            <a:extLst>
              <a:ext uri="{FF2B5EF4-FFF2-40B4-BE49-F238E27FC236}">
                <a16:creationId xmlns:a16="http://schemas.microsoft.com/office/drawing/2014/main" id="{9BA7234D-511B-BAA0-AEF2-A1BC89E94FF1}"/>
              </a:ext>
            </a:extLst>
          </p:cNvPr>
          <p:cNvSpPr/>
          <p:nvPr/>
        </p:nvSpPr>
        <p:spPr>
          <a:xfrm rot="17093039">
            <a:off x="6534910" y="3731763"/>
            <a:ext cx="2191504" cy="524646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E665CE-D53B-29F4-2376-3D80C9248760}"/>
              </a:ext>
            </a:extLst>
          </p:cNvPr>
          <p:cNvSpPr txBox="1"/>
          <p:nvPr/>
        </p:nvSpPr>
        <p:spPr>
          <a:xfrm>
            <a:off x="69891" y="5081760"/>
            <a:ext cx="306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err="1">
                <a:solidFill>
                  <a:srgbClr val="0070C0"/>
                </a:solidFill>
              </a:rPr>
              <a:t>Degraded</a:t>
            </a:r>
            <a:r>
              <a:rPr lang="fr-CH" sz="2000" dirty="0">
                <a:solidFill>
                  <a:srgbClr val="0070C0"/>
                </a:solidFill>
              </a:rPr>
              <a:t> PU </a:t>
            </a:r>
            <a:r>
              <a:rPr lang="fr-CH" sz="2000" dirty="0" err="1">
                <a:solidFill>
                  <a:srgbClr val="0070C0"/>
                </a:solidFill>
              </a:rPr>
              <a:t>pastils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seem</a:t>
            </a:r>
            <a:r>
              <a:rPr lang="fr-CH" sz="2000" dirty="0">
                <a:solidFill>
                  <a:srgbClr val="0070C0"/>
                </a:solidFill>
              </a:rPr>
              <a:t> to </a:t>
            </a:r>
            <a:r>
              <a:rPr lang="fr-CH" sz="2000" dirty="0" err="1">
                <a:solidFill>
                  <a:srgbClr val="0070C0"/>
                </a:solidFill>
              </a:rPr>
              <a:t>be</a:t>
            </a:r>
            <a:r>
              <a:rPr lang="fr-CH" sz="2000" dirty="0">
                <a:solidFill>
                  <a:srgbClr val="0070C0"/>
                </a:solidFill>
              </a:rPr>
              <a:t> </a:t>
            </a:r>
            <a:r>
              <a:rPr lang="fr-CH" sz="2000" dirty="0" err="1">
                <a:solidFill>
                  <a:srgbClr val="0070C0"/>
                </a:solidFill>
              </a:rPr>
              <a:t>mainly</a:t>
            </a:r>
            <a:r>
              <a:rPr lang="fr-CH" sz="2000" dirty="0">
                <a:solidFill>
                  <a:srgbClr val="0070C0"/>
                </a:solidFill>
              </a:rPr>
              <a:t> at the</a:t>
            </a:r>
          </a:p>
          <a:p>
            <a:pPr algn="ctr"/>
            <a:r>
              <a:rPr lang="fr-CH" sz="2000" dirty="0"/>
              <a:t> </a:t>
            </a:r>
            <a:r>
              <a:rPr lang="fr-CH" sz="2000" b="1" dirty="0">
                <a:solidFill>
                  <a:srgbClr val="FF0000"/>
                </a:solidFill>
              </a:rPr>
              <a:t>Q2C position?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35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11882980-D8A0-B112-B78B-9F842446A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000" y="101660"/>
            <a:ext cx="12192000" cy="720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FTIR analysis : Spectral differences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944D49-94A9-1A00-69F9-ECAFC7109246}"/>
              </a:ext>
            </a:extLst>
          </p:cNvPr>
          <p:cNvSpPr txBox="1"/>
          <p:nvPr/>
        </p:nvSpPr>
        <p:spPr>
          <a:xfrm>
            <a:off x="516198" y="4595008"/>
            <a:ext cx="11567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400" dirty="0"/>
              <a:t>Bond 1703 cm</a:t>
            </a:r>
            <a:r>
              <a:rPr lang="fr-CH" sz="2400" baseline="30000" dirty="0"/>
              <a:t>-1 </a:t>
            </a:r>
            <a:r>
              <a:rPr lang="en-GB" sz="2400" dirty="0"/>
              <a:t>disappeared: </a:t>
            </a:r>
            <a:r>
              <a:rPr lang="en-GB" sz="2400" b="1" dirty="0"/>
              <a:t>Hydrogen bonded</a:t>
            </a:r>
            <a:r>
              <a:rPr lang="en-GB" sz="2400" dirty="0"/>
              <a:t> Carbonyl group (C=O)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400" dirty="0"/>
              <a:t>Bond 1730 cm</a:t>
            </a:r>
            <a:r>
              <a:rPr lang="fr-CH" sz="2400" baseline="30000" dirty="0"/>
              <a:t>-1 </a:t>
            </a:r>
            <a:r>
              <a:rPr lang="en-GB" sz="2400" dirty="0"/>
              <a:t>increased: </a:t>
            </a:r>
            <a:r>
              <a:rPr lang="en-GB" sz="2400" b="1" dirty="0"/>
              <a:t>Free</a:t>
            </a:r>
            <a:r>
              <a:rPr lang="en-GB" sz="2400" dirty="0"/>
              <a:t> carbonyl group (C=O)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400" dirty="0"/>
              <a:t>Bond 3333 cm</a:t>
            </a:r>
            <a:r>
              <a:rPr lang="fr-CH" sz="2400" baseline="30000" dirty="0"/>
              <a:t>-1 </a:t>
            </a:r>
            <a:r>
              <a:rPr lang="en-GB" sz="2400" dirty="0"/>
              <a:t>decreased: </a:t>
            </a:r>
            <a:r>
              <a:rPr lang="en-GB" sz="2400" b="1" dirty="0"/>
              <a:t>Hydrogen bonded </a:t>
            </a:r>
            <a:r>
              <a:rPr lang="en-GB" sz="2400" dirty="0"/>
              <a:t>N-H group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Observation: absence of the OH band at 3600-3300 cm</a:t>
            </a:r>
            <a:r>
              <a:rPr lang="en-GB" sz="2400" baseline="30000" dirty="0"/>
              <a:t>-1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 absence of hydrolysis</a:t>
            </a:r>
            <a:endParaRPr lang="en-GB" sz="24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6812161-419F-1F08-0D53-24319A3E1E96}"/>
              </a:ext>
            </a:extLst>
          </p:cNvPr>
          <p:cNvSpPr/>
          <p:nvPr/>
        </p:nvSpPr>
        <p:spPr>
          <a:xfrm>
            <a:off x="874216" y="4675512"/>
            <a:ext cx="8759536" cy="307747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219E563-D6E1-E0FB-F208-0BE194860F1B}"/>
              </a:ext>
            </a:extLst>
          </p:cNvPr>
          <p:cNvSpPr/>
          <p:nvPr/>
        </p:nvSpPr>
        <p:spPr>
          <a:xfrm>
            <a:off x="903655" y="5048351"/>
            <a:ext cx="6698853" cy="30774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75D8A77-ECE4-BA52-6C8B-53620AB7F6D6}"/>
              </a:ext>
            </a:extLst>
          </p:cNvPr>
          <p:cNvSpPr/>
          <p:nvPr/>
        </p:nvSpPr>
        <p:spPr>
          <a:xfrm>
            <a:off x="903655" y="5442590"/>
            <a:ext cx="7013864" cy="307747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9824C93-D670-5407-E526-D3312BD4D094}"/>
              </a:ext>
            </a:extLst>
          </p:cNvPr>
          <p:cNvGrpSpPr/>
          <p:nvPr/>
        </p:nvGrpSpPr>
        <p:grpSpPr>
          <a:xfrm>
            <a:off x="516198" y="1249724"/>
            <a:ext cx="5731510" cy="3213576"/>
            <a:chOff x="5277254" y="1233733"/>
            <a:chExt cx="5731510" cy="3213576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529A416A-9FCC-76B5-C095-036AB076C9A8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209"/>
            <a:stretch/>
          </p:blipFill>
          <p:spPr bwMode="auto">
            <a:xfrm>
              <a:off x="5277254" y="1233733"/>
              <a:ext cx="5731510" cy="32135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5280B7-FB1E-C204-5AEE-286D1842E0CE}"/>
                </a:ext>
              </a:extLst>
            </p:cNvPr>
            <p:cNvSpPr/>
            <p:nvPr/>
          </p:nvSpPr>
          <p:spPr>
            <a:xfrm rot="16200000">
              <a:off x="7436032" y="2591317"/>
              <a:ext cx="2852667" cy="288780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7DD5A9-DB39-5519-058C-15FF928C8741}"/>
                </a:ext>
              </a:extLst>
            </p:cNvPr>
            <p:cNvSpPr/>
            <p:nvPr/>
          </p:nvSpPr>
          <p:spPr>
            <a:xfrm rot="5400000">
              <a:off x="6936615" y="2488059"/>
              <a:ext cx="2852668" cy="4953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C1D2C51-3D48-21EB-F5AE-9563D49271C5}"/>
                </a:ext>
              </a:extLst>
            </p:cNvPr>
            <p:cNvCxnSpPr/>
            <p:nvPr/>
          </p:nvCxnSpPr>
          <p:spPr>
            <a:xfrm>
              <a:off x="8923020" y="3200400"/>
              <a:ext cx="0" cy="3014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B882F1F-73D6-AF49-64BE-FAE4AD567E8B}"/>
                </a:ext>
              </a:extLst>
            </p:cNvPr>
            <p:cNvCxnSpPr/>
            <p:nvPr/>
          </p:nvCxnSpPr>
          <p:spPr>
            <a:xfrm flipV="1">
              <a:off x="8362949" y="2311038"/>
              <a:ext cx="0" cy="2416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E66C79B-FF5C-9DC0-D805-8AA2663A1681}"/>
              </a:ext>
            </a:extLst>
          </p:cNvPr>
          <p:cNvGrpSpPr/>
          <p:nvPr/>
        </p:nvGrpSpPr>
        <p:grpSpPr>
          <a:xfrm>
            <a:off x="6052223" y="1211032"/>
            <a:ext cx="5731510" cy="3290960"/>
            <a:chOff x="137159" y="1223602"/>
            <a:chExt cx="5731510" cy="329096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8E7ABBA-276E-0370-C136-703004F6D405}"/>
                </a:ext>
              </a:extLst>
            </p:cNvPr>
            <p:cNvSpPr/>
            <p:nvPr/>
          </p:nvSpPr>
          <p:spPr>
            <a:xfrm rot="5400000">
              <a:off x="1621618" y="1859457"/>
              <a:ext cx="2783489" cy="1683327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AE17CED-AE41-3B69-0296-10616FDB426A}"/>
                </a:ext>
              </a:extLst>
            </p:cNvPr>
            <p:cNvGrpSpPr/>
            <p:nvPr/>
          </p:nvGrpSpPr>
          <p:grpSpPr>
            <a:xfrm>
              <a:off x="137159" y="1223602"/>
              <a:ext cx="5731510" cy="3290960"/>
              <a:chOff x="89234" y="1670083"/>
              <a:chExt cx="5731510" cy="3290960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1F27796D-9218-4650-8E84-45D369A566BB}"/>
                  </a:ext>
                </a:extLst>
              </p:cNvPr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264"/>
              <a:stretch/>
            </p:blipFill>
            <p:spPr bwMode="auto">
              <a:xfrm>
                <a:off x="89234" y="1670083"/>
                <a:ext cx="5731510" cy="329096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EE1262C4-F95F-8CBD-FB06-654D5E04573C}"/>
                  </a:ext>
                </a:extLst>
              </p:cNvPr>
              <p:cNvCxnSpPr/>
              <p:nvPr/>
            </p:nvCxnSpPr>
            <p:spPr>
              <a:xfrm>
                <a:off x="2919820" y="3870095"/>
                <a:ext cx="0" cy="29718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444151A-1F46-F770-BD60-9103E1EAD97C}"/>
              </a:ext>
            </a:extLst>
          </p:cNvPr>
          <p:cNvSpPr txBox="1"/>
          <p:nvPr/>
        </p:nvSpPr>
        <p:spPr>
          <a:xfrm>
            <a:off x="1151564" y="1315952"/>
            <a:ext cx="2751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FF00"/>
                </a:solidFill>
              </a:rPr>
              <a:t>1 – New </a:t>
            </a:r>
            <a:r>
              <a:rPr lang="fr-CH" dirty="0" err="1">
                <a:solidFill>
                  <a:srgbClr val="00FF00"/>
                </a:solidFill>
              </a:rPr>
              <a:t>pastil</a:t>
            </a:r>
            <a:endParaRPr lang="fr-CH" dirty="0">
              <a:solidFill>
                <a:srgbClr val="00FF00"/>
              </a:solidFill>
            </a:endParaRPr>
          </a:p>
          <a:p>
            <a:r>
              <a:rPr lang="fr-CH" dirty="0">
                <a:solidFill>
                  <a:srgbClr val="FF0000"/>
                </a:solidFill>
              </a:rPr>
              <a:t>3 – </a:t>
            </a:r>
            <a:r>
              <a:rPr lang="fr-CH" dirty="0" err="1">
                <a:solidFill>
                  <a:srgbClr val="FF0000"/>
                </a:solidFill>
              </a:rPr>
              <a:t>Degraded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pastil</a:t>
            </a:r>
            <a:endParaRPr lang="fr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2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8FE3B72-4D1D-4C99-A2A7-3D5D1BC4F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136" y="1851498"/>
            <a:ext cx="4860928" cy="408599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270F774-33B4-CD1C-5271-7D9B3DEBD12E}"/>
              </a:ext>
            </a:extLst>
          </p:cNvPr>
          <p:cNvGrpSpPr/>
          <p:nvPr/>
        </p:nvGrpSpPr>
        <p:grpSpPr>
          <a:xfrm>
            <a:off x="454363" y="600287"/>
            <a:ext cx="11283274" cy="1200329"/>
            <a:chOff x="312198" y="4881535"/>
            <a:chExt cx="11567604" cy="120032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97495B0-21C7-E4A4-E539-81B4E2230C32}"/>
                </a:ext>
              </a:extLst>
            </p:cNvPr>
            <p:cNvSpPr txBox="1"/>
            <p:nvPr/>
          </p:nvSpPr>
          <p:spPr>
            <a:xfrm>
              <a:off x="312198" y="4881535"/>
              <a:ext cx="1156760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CH" sz="2400" dirty="0"/>
                <a:t>Bond 1703 cm</a:t>
              </a:r>
              <a:r>
                <a:rPr lang="fr-CH" sz="2400" baseline="30000" dirty="0"/>
                <a:t>-1 </a:t>
              </a:r>
              <a:r>
                <a:rPr lang="en-GB" sz="2400" dirty="0"/>
                <a:t>disappeared: Hydrogen bonded Carbonyl group (C=O)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CH" sz="2400" dirty="0"/>
                <a:t>Bond 1730 cm</a:t>
              </a:r>
              <a:r>
                <a:rPr lang="fr-CH" sz="2400" baseline="30000" dirty="0"/>
                <a:t>-1 </a:t>
              </a:r>
              <a:r>
                <a:rPr lang="en-GB" sz="2400" dirty="0"/>
                <a:t>increased: Free carbonyl group (C=O)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CH" sz="2400" dirty="0"/>
                <a:t>Bond 3333 cm</a:t>
              </a:r>
              <a:r>
                <a:rPr lang="fr-CH" sz="2400" baseline="30000" dirty="0"/>
                <a:t>-1 </a:t>
              </a:r>
              <a:r>
                <a:rPr lang="en-GB" sz="2400" dirty="0"/>
                <a:t>decreased: Hydrogen bonded N-H group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AFFCD21-5B28-955A-9734-2214A7D5604C}"/>
                </a:ext>
              </a:extLst>
            </p:cNvPr>
            <p:cNvGrpSpPr/>
            <p:nvPr/>
          </p:nvGrpSpPr>
          <p:grpSpPr>
            <a:xfrm>
              <a:off x="737755" y="4920743"/>
              <a:ext cx="8759536" cy="1084643"/>
              <a:chOff x="685800" y="4933490"/>
              <a:chExt cx="8759536" cy="1084643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167AEE7-BD14-2527-9B86-0D540D931BB2}"/>
                  </a:ext>
                </a:extLst>
              </p:cNvPr>
              <p:cNvSpPr/>
              <p:nvPr/>
            </p:nvSpPr>
            <p:spPr>
              <a:xfrm>
                <a:off x="685800" y="4933490"/>
                <a:ext cx="8759536" cy="307747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9C7AAC4-D75B-EA44-1052-C8FB987FAE6D}"/>
                  </a:ext>
                </a:extLst>
              </p:cNvPr>
              <p:cNvSpPr/>
              <p:nvPr/>
            </p:nvSpPr>
            <p:spPr>
              <a:xfrm>
                <a:off x="689083" y="5355065"/>
                <a:ext cx="6698853" cy="307747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DF77A94-E428-3974-3151-FB9609D7374E}"/>
                  </a:ext>
                </a:extLst>
              </p:cNvPr>
              <p:cNvSpPr/>
              <p:nvPr/>
            </p:nvSpPr>
            <p:spPr>
              <a:xfrm>
                <a:off x="685800" y="5710386"/>
                <a:ext cx="7013864" cy="307747"/>
              </a:xfrm>
              <a:prstGeom prst="rect">
                <a:avLst/>
              </a:prstGeom>
              <a:solidFill>
                <a:srgbClr val="0070C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8AD22E1-B492-F637-DF9D-CC452560A604}"/>
              </a:ext>
            </a:extLst>
          </p:cNvPr>
          <p:cNvSpPr/>
          <p:nvPr/>
        </p:nvSpPr>
        <p:spPr>
          <a:xfrm>
            <a:off x="8667274" y="2810397"/>
            <a:ext cx="1578162" cy="88060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957D28-4AB9-7A8B-78EF-F774433745D2}"/>
              </a:ext>
            </a:extLst>
          </p:cNvPr>
          <p:cNvSpPr/>
          <p:nvPr/>
        </p:nvSpPr>
        <p:spPr>
          <a:xfrm>
            <a:off x="8723796" y="1793224"/>
            <a:ext cx="1465118" cy="85764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8974EA-62FD-B72D-61FE-CEC77C28C98A}"/>
              </a:ext>
            </a:extLst>
          </p:cNvPr>
          <p:cNvSpPr/>
          <p:nvPr/>
        </p:nvSpPr>
        <p:spPr>
          <a:xfrm>
            <a:off x="8780317" y="3842037"/>
            <a:ext cx="1465119" cy="674176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723F7B-0FEE-9829-D02D-D48020C49DA1}"/>
              </a:ext>
            </a:extLst>
          </p:cNvPr>
          <p:cNvSpPr/>
          <p:nvPr/>
        </p:nvSpPr>
        <p:spPr>
          <a:xfrm>
            <a:off x="8780317" y="4835267"/>
            <a:ext cx="1465119" cy="674176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1FE8A66C-CB36-AF39-8BCE-0912919A0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FTIR analysis : Hydrogen bonds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471A07-C9E7-9A43-AB5F-E6F2ADD39A23}"/>
              </a:ext>
            </a:extLst>
          </p:cNvPr>
          <p:cNvGrpSpPr/>
          <p:nvPr/>
        </p:nvGrpSpPr>
        <p:grpSpPr>
          <a:xfrm>
            <a:off x="454363" y="3919601"/>
            <a:ext cx="5162551" cy="2524399"/>
            <a:chOff x="521035" y="2512589"/>
            <a:chExt cx="5445142" cy="3239678"/>
          </a:xfrm>
        </p:grpSpPr>
        <p:pic>
          <p:nvPicPr>
            <p:cNvPr id="30" name="Picture 4" descr="https://www.researchgate.net/profile/Benedicte-Mailhot-Jensen/publication/234909132/figure/fig1/AS:299910265098242@1448515587628/Hydrogen-bonding-between-segments-in-urethane-groups_W640.jpg">
              <a:extLst>
                <a:ext uri="{FF2B5EF4-FFF2-40B4-BE49-F238E27FC236}">
                  <a16:creationId xmlns:a16="http://schemas.microsoft.com/office/drawing/2014/main" id="{E4CA2D8A-8984-BB47-B74F-C5D005B6D6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035" y="2600387"/>
              <a:ext cx="5445142" cy="2801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9F79E06-FD98-30AC-D9F3-44D91764FB54}"/>
                </a:ext>
              </a:extLst>
            </p:cNvPr>
            <p:cNvGrpSpPr/>
            <p:nvPr/>
          </p:nvGrpSpPr>
          <p:grpSpPr>
            <a:xfrm>
              <a:off x="1637860" y="2512589"/>
              <a:ext cx="2690020" cy="3239678"/>
              <a:chOff x="1637860" y="2512589"/>
              <a:chExt cx="2690020" cy="3239678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3A3C92F8-3755-B34F-022A-EE8BEF06437B}"/>
                  </a:ext>
                </a:extLst>
              </p:cNvPr>
              <p:cNvSpPr/>
              <p:nvPr/>
            </p:nvSpPr>
            <p:spPr>
              <a:xfrm>
                <a:off x="2057400" y="2512589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21C39052-B5FC-9DC8-C147-8E096ED2BDEB}"/>
                  </a:ext>
                </a:extLst>
              </p:cNvPr>
              <p:cNvSpPr/>
              <p:nvPr/>
            </p:nvSpPr>
            <p:spPr>
              <a:xfrm>
                <a:off x="3974660" y="2512589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2D3FF4A-28A6-AD02-5B91-E15D49AB2EDC}"/>
                  </a:ext>
                </a:extLst>
              </p:cNvPr>
              <p:cNvSpPr/>
              <p:nvPr/>
            </p:nvSpPr>
            <p:spPr>
              <a:xfrm>
                <a:off x="1637860" y="3709984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A4B1880-D51C-BC86-44FA-FC342A4AA330}"/>
                  </a:ext>
                </a:extLst>
              </p:cNvPr>
              <p:cNvSpPr/>
              <p:nvPr/>
            </p:nvSpPr>
            <p:spPr>
              <a:xfrm>
                <a:off x="3636700" y="3657524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ECB0BAE-655B-7E93-6417-4C37D38290D6}"/>
                  </a:ext>
                </a:extLst>
              </p:cNvPr>
              <p:cNvSpPr/>
              <p:nvPr/>
            </p:nvSpPr>
            <p:spPr>
              <a:xfrm>
                <a:off x="2057400" y="4897593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BB50CBDC-FF9E-A7F8-35A3-C1132031A943}"/>
                  </a:ext>
                </a:extLst>
              </p:cNvPr>
              <p:cNvSpPr/>
              <p:nvPr/>
            </p:nvSpPr>
            <p:spPr>
              <a:xfrm>
                <a:off x="3997680" y="4897593"/>
                <a:ext cx="330200" cy="854674"/>
              </a:xfrm>
              <a:prstGeom prst="ellipse">
                <a:avLst/>
              </a:prstGeom>
              <a:solidFill>
                <a:srgbClr val="00FF00">
                  <a:alpha val="20000"/>
                </a:srgb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38" name="Picture 2" descr="Synthesis, Morphology, and Properties of Polyurethane‐triazoles by Click  Chemistry - Wang - 2015 - Macromolecular Chemistry and Physics - Wiley  Online Library">
            <a:extLst>
              <a:ext uri="{FF2B5EF4-FFF2-40B4-BE49-F238E27FC236}">
                <a16:creationId xmlns:a16="http://schemas.microsoft.com/office/drawing/2014/main" id="{A6B0ACD5-058F-5912-64A4-6B459774FC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4" b="46309"/>
          <a:stretch/>
        </p:blipFill>
        <p:spPr bwMode="auto">
          <a:xfrm>
            <a:off x="869460" y="1986765"/>
            <a:ext cx="4892162" cy="160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694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9F71FF-CF1F-8606-9725-CAE13C7E0D2B}"/>
              </a:ext>
            </a:extLst>
          </p:cNvPr>
          <p:cNvSpPr txBox="1"/>
          <p:nvPr/>
        </p:nvSpPr>
        <p:spPr>
          <a:xfrm>
            <a:off x="0" y="-26894"/>
            <a:ext cx="12192000" cy="5847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XRF analysis</a:t>
            </a:r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531A88-D54E-68BD-6430-F439657A1AF3}"/>
              </a:ext>
            </a:extLst>
          </p:cNvPr>
          <p:cNvGrpSpPr/>
          <p:nvPr/>
        </p:nvGrpSpPr>
        <p:grpSpPr>
          <a:xfrm>
            <a:off x="1081269" y="1343583"/>
            <a:ext cx="2026228" cy="2925890"/>
            <a:chOff x="394854" y="1379560"/>
            <a:chExt cx="2026228" cy="29258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138C68-110D-1451-ACB5-24CC2BBC3346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66" t="12597" r="38881" b="5826"/>
            <a:stretch/>
          </p:blipFill>
          <p:spPr>
            <a:xfrm>
              <a:off x="394854" y="1379560"/>
              <a:ext cx="2026227" cy="26289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A4F5E6-3AC8-1E2B-1194-0A6AAB0167C8}"/>
                </a:ext>
              </a:extLst>
            </p:cNvPr>
            <p:cNvSpPr txBox="1"/>
            <p:nvPr/>
          </p:nvSpPr>
          <p:spPr>
            <a:xfrm>
              <a:off x="394854" y="3966896"/>
              <a:ext cx="20262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New </a:t>
              </a:r>
              <a:r>
                <a:rPr lang="fr-FR" sz="16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pastil</a:t>
              </a:r>
              <a:endParaRPr lang="fr-FR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332988-47CD-D61B-A5F5-BEB44E6031DD}"/>
              </a:ext>
            </a:extLst>
          </p:cNvPr>
          <p:cNvGrpSpPr/>
          <p:nvPr/>
        </p:nvGrpSpPr>
        <p:grpSpPr>
          <a:xfrm>
            <a:off x="8436022" y="1343583"/>
            <a:ext cx="2203935" cy="2871396"/>
            <a:chOff x="9340897" y="1415928"/>
            <a:chExt cx="2203935" cy="28713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3915C6-7F04-5795-F81D-40B6CCAC2A3C}"/>
                </a:ext>
              </a:extLst>
            </p:cNvPr>
            <p:cNvPicPr/>
            <p:nvPr/>
          </p:nvPicPr>
          <p:blipFill rotWithShape="1">
            <a:blip r:embed="rId3"/>
            <a:srcRect l="26130" t="12275" r="39425" b="8406"/>
            <a:stretch/>
          </p:blipFill>
          <p:spPr>
            <a:xfrm>
              <a:off x="9455729" y="1415928"/>
              <a:ext cx="1974272" cy="255616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E0A6DFF-5BB2-D608-7FF6-31E05ED42ECE}"/>
                </a:ext>
              </a:extLst>
            </p:cNvPr>
            <p:cNvSpPr txBox="1"/>
            <p:nvPr/>
          </p:nvSpPr>
          <p:spPr>
            <a:xfrm>
              <a:off x="9340897" y="3948770"/>
              <a:ext cx="22039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Molykote</a:t>
              </a:r>
              <a:r>
                <a:rPr lang="fr-FR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6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Grease</a:t>
              </a:r>
              <a:r>
                <a:rPr lang="fr-FR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 BR2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B4B6972-1055-5626-12AA-3F90163B841E}"/>
                </a:ext>
              </a:extLst>
            </p:cNvPr>
            <p:cNvSpPr/>
            <p:nvPr/>
          </p:nvSpPr>
          <p:spPr>
            <a:xfrm>
              <a:off x="9455729" y="2317172"/>
              <a:ext cx="1756062" cy="197427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0BF6BF-9340-4908-3F4D-93A5036303F3}"/>
                </a:ext>
              </a:extLst>
            </p:cNvPr>
            <p:cNvSpPr/>
            <p:nvPr/>
          </p:nvSpPr>
          <p:spPr>
            <a:xfrm>
              <a:off x="9455729" y="2514599"/>
              <a:ext cx="1756062" cy="197427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A401E12-FA40-CA47-2937-3B4BF5903162}"/>
                </a:ext>
              </a:extLst>
            </p:cNvPr>
            <p:cNvSpPr/>
            <p:nvPr/>
          </p:nvSpPr>
          <p:spPr>
            <a:xfrm>
              <a:off x="9455729" y="3027258"/>
              <a:ext cx="1756062" cy="197427"/>
            </a:xfrm>
            <a:prstGeom prst="rect">
              <a:avLst/>
            </a:prstGeom>
            <a:solidFill>
              <a:srgbClr val="00FF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2BD1D58-AD29-8F7B-411C-83D6B2AA2D4E}"/>
              </a:ext>
            </a:extLst>
          </p:cNvPr>
          <p:cNvGrpSpPr/>
          <p:nvPr/>
        </p:nvGrpSpPr>
        <p:grpSpPr>
          <a:xfrm>
            <a:off x="4752389" y="1343583"/>
            <a:ext cx="2038741" cy="2869358"/>
            <a:chOff x="3933239" y="1345621"/>
            <a:chExt cx="2038741" cy="286935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BF5F38F-59DA-DF58-E077-D5CBCF3A032C}"/>
                </a:ext>
              </a:extLst>
            </p:cNvPr>
            <p:cNvSpPr txBox="1"/>
            <p:nvPr/>
          </p:nvSpPr>
          <p:spPr>
            <a:xfrm>
              <a:off x="3933239" y="3876425"/>
              <a:ext cx="20387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600" i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fr-CH" dirty="0" err="1"/>
                <a:t>Degraded</a:t>
              </a:r>
              <a:r>
                <a:rPr lang="fr-CH" dirty="0"/>
                <a:t> </a:t>
              </a:r>
              <a:r>
                <a:rPr lang="fr-CH" dirty="0" err="1"/>
                <a:t>pastil</a:t>
              </a:r>
              <a:endParaRPr lang="fr-FR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BA94DFA-B3F0-B48D-BE46-7C2EFB30AB06}"/>
                </a:ext>
              </a:extLst>
            </p:cNvPr>
            <p:cNvGrpSpPr/>
            <p:nvPr/>
          </p:nvGrpSpPr>
          <p:grpSpPr>
            <a:xfrm>
              <a:off x="3960278" y="1345621"/>
              <a:ext cx="1984664" cy="2535382"/>
              <a:chOff x="5877790" y="1436710"/>
              <a:chExt cx="1984664" cy="2535382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E0530F3-0D18-3A5A-B911-936E5AF9CAD2}"/>
                  </a:ext>
                </a:extLst>
              </p:cNvPr>
              <p:cNvPicPr/>
              <p:nvPr/>
            </p:nvPicPr>
            <p:blipFill rotWithShape="1">
              <a:blip r:embed="rId4"/>
              <a:srcRect l="25949" t="12275" r="39425" b="9051"/>
              <a:stretch/>
            </p:blipFill>
            <p:spPr>
              <a:xfrm>
                <a:off x="5877791" y="1436710"/>
                <a:ext cx="1984663" cy="2535382"/>
              </a:xfrm>
              <a:prstGeom prst="rect">
                <a:avLst/>
              </a:prstGeom>
            </p:spPr>
          </p:pic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BE72DDB-AADB-E211-C544-9CA052855B6A}"/>
                  </a:ext>
                </a:extLst>
              </p:cNvPr>
              <p:cNvSpPr/>
              <p:nvPr/>
            </p:nvSpPr>
            <p:spPr>
              <a:xfrm>
                <a:off x="5877790" y="2317172"/>
                <a:ext cx="1756062" cy="197427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EF37FF6-7A35-7B7F-DD5C-32F3676E4752}"/>
                  </a:ext>
                </a:extLst>
              </p:cNvPr>
              <p:cNvSpPr/>
              <p:nvPr/>
            </p:nvSpPr>
            <p:spPr>
              <a:xfrm>
                <a:off x="5877790" y="3218296"/>
                <a:ext cx="1756062" cy="197427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D3A38C4-C6D7-AC4E-CA5A-3679C691D9C4}"/>
                  </a:ext>
                </a:extLst>
              </p:cNvPr>
              <p:cNvSpPr/>
              <p:nvPr/>
            </p:nvSpPr>
            <p:spPr>
              <a:xfrm>
                <a:off x="5892986" y="2691472"/>
                <a:ext cx="1756062" cy="197427"/>
              </a:xfrm>
              <a:prstGeom prst="rect">
                <a:avLst/>
              </a:prstGeom>
              <a:solidFill>
                <a:srgbClr val="00FF00">
                  <a:alpha val="2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51508F2-41ED-6936-AD2A-1BD1AB61AFA9}"/>
              </a:ext>
            </a:extLst>
          </p:cNvPr>
          <p:cNvSpPr txBox="1"/>
          <p:nvPr/>
        </p:nvSpPr>
        <p:spPr>
          <a:xfrm>
            <a:off x="312198" y="4653071"/>
            <a:ext cx="11567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400" dirty="0"/>
              <a:t>The </a:t>
            </a:r>
            <a:r>
              <a:rPr lang="fr-CH" sz="2400" dirty="0" err="1"/>
              <a:t>elements</a:t>
            </a:r>
            <a:r>
              <a:rPr lang="fr-CH" sz="2400" dirty="0"/>
              <a:t> S, Zn and P </a:t>
            </a:r>
            <a:r>
              <a:rPr lang="fr-CH" sz="2400" dirty="0" err="1"/>
              <a:t>detected</a:t>
            </a:r>
            <a:r>
              <a:rPr lang="fr-CH" sz="2400" dirty="0"/>
              <a:t> in the </a:t>
            </a:r>
            <a:r>
              <a:rPr lang="fr-CH" sz="2400" dirty="0" err="1"/>
              <a:t>degraded</a:t>
            </a:r>
            <a:r>
              <a:rPr lang="fr-CH" sz="2400" dirty="0"/>
              <a:t> </a:t>
            </a:r>
            <a:r>
              <a:rPr lang="fr-CH" sz="2400" dirty="0" err="1"/>
              <a:t>pastil</a:t>
            </a:r>
            <a:r>
              <a:rPr lang="fr-CH" sz="2400" dirty="0"/>
              <a:t> must </a:t>
            </a:r>
            <a:r>
              <a:rPr lang="fr-CH" sz="2400" dirty="0" err="1"/>
              <a:t>originate</a:t>
            </a:r>
            <a:r>
              <a:rPr lang="fr-CH" sz="2400" dirty="0"/>
              <a:t> </a:t>
            </a:r>
            <a:r>
              <a:rPr lang="fr-CH" sz="2400" dirty="0" err="1"/>
              <a:t>from</a:t>
            </a:r>
            <a:r>
              <a:rPr lang="fr-CH" sz="2400" dirty="0"/>
              <a:t> the </a:t>
            </a:r>
            <a:r>
              <a:rPr lang="fr-CH" sz="2400" dirty="0" err="1"/>
              <a:t>Molykote</a:t>
            </a:r>
            <a:r>
              <a:rPr lang="fr-CH" sz="2400" dirty="0"/>
              <a:t> BR2 </a:t>
            </a:r>
            <a:r>
              <a:rPr lang="fr-CH" sz="2400" dirty="0" err="1"/>
              <a:t>Grease</a:t>
            </a:r>
            <a:endParaRPr lang="fr-CH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n-NO" sz="2400" dirty="0"/>
              <a:t>Presence of P may be a cause of PU degradation</a:t>
            </a: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3266027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9C1C19-C21C-5F2F-6967-B70CB3C94E9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80" y="3607948"/>
            <a:ext cx="4784811" cy="3067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AE9247-AB1C-3F61-5E7B-84B9C8FCC04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89" y="574491"/>
            <a:ext cx="4882394" cy="3184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4282B3E-EE34-B4C1-3E23-67A228D5EACD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38"/>
          <a:stretch/>
        </p:blipFill>
        <p:spPr bwMode="auto">
          <a:xfrm>
            <a:off x="6182686" y="549000"/>
            <a:ext cx="4513277" cy="338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401E5331-B9A3-38FC-2CF3-8D47F984936D}"/>
              </a:ext>
            </a:extLst>
          </p:cNvPr>
          <p:cNvSpPr/>
          <p:nvPr/>
        </p:nvSpPr>
        <p:spPr>
          <a:xfrm rot="19606398">
            <a:off x="8920835" y="860419"/>
            <a:ext cx="1114441" cy="1989068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570426-D54A-7F6B-6597-FB9B38796C1F}"/>
              </a:ext>
            </a:extLst>
          </p:cNvPr>
          <p:cNvSpPr txBox="1"/>
          <p:nvPr/>
        </p:nvSpPr>
        <p:spPr>
          <a:xfrm>
            <a:off x="9787268" y="750336"/>
            <a:ext cx="2099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rgbClr val="0000FF"/>
                </a:solidFill>
              </a:rPr>
              <a:t>Signal instability due to sample boiling</a:t>
            </a:r>
            <a:endParaRPr lang="fr-FR" sz="1600" i="1" dirty="0">
              <a:solidFill>
                <a:srgbClr val="0000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B661DE-DB65-1851-2B0F-DE10314A7CAF}"/>
              </a:ext>
            </a:extLst>
          </p:cNvPr>
          <p:cNvSpPr txBox="1"/>
          <p:nvPr/>
        </p:nvSpPr>
        <p:spPr>
          <a:xfrm>
            <a:off x="6182686" y="4941069"/>
            <a:ext cx="5704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rgbClr val="0000FF"/>
                </a:solidFill>
              </a:rPr>
              <a:t>The TGA analysis do not show any significant difference between the unused sample and chewing gum sample which could explain the observable mechanical degradation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8C7E4331-BCF2-5376-8180-FC524B6B4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TGA of PU samples (New et chewing gum)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399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2" descr="Synthesis, Morphology, and Properties of Polyurethane‐triazoles by Click  Chemistry - Wang - 2015 - Macromolecular Chemistry and Physics - Wiley  Online Library">
            <a:extLst>
              <a:ext uri="{FF2B5EF4-FFF2-40B4-BE49-F238E27FC236}">
                <a16:creationId xmlns:a16="http://schemas.microsoft.com/office/drawing/2014/main" id="{96F3B8E7-5168-00D1-BDCD-FEF22D5FCC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4" b="46309"/>
          <a:stretch/>
        </p:blipFill>
        <p:spPr bwMode="auto">
          <a:xfrm>
            <a:off x="3900216" y="719999"/>
            <a:ext cx="3628668" cy="118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A30BD61-FD7D-5CCD-F2FD-BEE15B38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DSC example: </a:t>
            </a:r>
            <a:r>
              <a:rPr lang="en-US" dirty="0" err="1"/>
              <a:t>Tg</a:t>
            </a:r>
            <a:r>
              <a:rPr lang="en-US" dirty="0"/>
              <a:t>(soft segments) and </a:t>
            </a:r>
            <a:r>
              <a:rPr lang="en-US" dirty="0" err="1"/>
              <a:t>Tg</a:t>
            </a:r>
            <a:r>
              <a:rPr lang="en-US" dirty="0"/>
              <a:t>(hard segments)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45F060-322A-A8C2-B607-3191A5122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108" y="1864039"/>
            <a:ext cx="6969941" cy="41951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4B525E-853D-DA79-EF70-E5B4E00C2B2F}"/>
              </a:ext>
            </a:extLst>
          </p:cNvPr>
          <p:cNvSpPr txBox="1"/>
          <p:nvPr/>
        </p:nvSpPr>
        <p:spPr>
          <a:xfrm>
            <a:off x="1530350" y="6059164"/>
            <a:ext cx="91313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Polyurethane elastomers (PUR) based on polypropylene glycol and 4,40-diphenylmethane </a:t>
            </a:r>
            <a:r>
              <a:rPr lang="en-GB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diisocyanate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were prepared with various </a:t>
            </a:r>
            <a:r>
              <a:rPr lang="en-GB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monoethylene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glycol (</a:t>
            </a:r>
            <a:r>
              <a:rPr lang="en-GB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mEG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contents </a:t>
            </a:r>
            <a:r>
              <a:rPr lang="en-GB" i="1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 chain extender </a:t>
            </a:r>
            <a:endParaRPr lang="en-GB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DBAC3A-E05C-D77D-7BEB-80E40F0B6AC6}"/>
              </a:ext>
            </a:extLst>
          </p:cNvPr>
          <p:cNvGrpSpPr/>
          <p:nvPr/>
        </p:nvGrpSpPr>
        <p:grpSpPr>
          <a:xfrm>
            <a:off x="5904079" y="1017185"/>
            <a:ext cx="6080813" cy="4374223"/>
            <a:chOff x="5904079" y="379010"/>
            <a:chExt cx="6080813" cy="437422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92A03A5-77D9-64B1-8F46-C6BF61C0EFC7}"/>
                </a:ext>
              </a:extLst>
            </p:cNvPr>
            <p:cNvSpPr/>
            <p:nvPr/>
          </p:nvSpPr>
          <p:spPr>
            <a:xfrm>
              <a:off x="5904079" y="1428770"/>
              <a:ext cx="979321" cy="3324463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8C5865-99B4-1513-31E5-A2F35379F9EB}"/>
                </a:ext>
              </a:extLst>
            </p:cNvPr>
            <p:cNvSpPr/>
            <p:nvPr/>
          </p:nvSpPr>
          <p:spPr>
            <a:xfrm>
              <a:off x="8129185" y="379010"/>
              <a:ext cx="3855707" cy="1384995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GB" sz="28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Tg</a:t>
              </a:r>
              <a:r>
                <a:rPr lang="en-GB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hard segments:</a:t>
              </a:r>
            </a:p>
            <a:p>
              <a:r>
                <a:rPr lang="en-US" sz="2800" dirty="0">
                  <a:solidFill>
                    <a:schemeClr val="accent2"/>
                  </a:solidFill>
                </a:rPr>
                <a:t>can be undetectable</a:t>
              </a:r>
              <a:r>
                <a:rPr 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for some formulations of PU</a:t>
              </a:r>
              <a:endParaRPr lang="en-GB" sz="2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E31E2EC-3A0C-E1CD-00C2-2128AF58CF3F}"/>
                </a:ext>
              </a:extLst>
            </p:cNvPr>
            <p:cNvCxnSpPr>
              <a:cxnSpLocks/>
              <a:stCxn id="14" idx="1"/>
              <a:endCxn id="13" idx="7"/>
            </p:cNvCxnSpPr>
            <p:nvPr/>
          </p:nvCxnSpPr>
          <p:spPr>
            <a:xfrm flipH="1">
              <a:off x="6739982" y="1269918"/>
              <a:ext cx="1389203" cy="64570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F09737-1808-12DC-FB65-A685F5EADAD9}"/>
              </a:ext>
            </a:extLst>
          </p:cNvPr>
          <p:cNvGrpSpPr/>
          <p:nvPr/>
        </p:nvGrpSpPr>
        <p:grpSpPr>
          <a:xfrm>
            <a:off x="353003" y="1651447"/>
            <a:ext cx="4336394" cy="3647628"/>
            <a:chOff x="353003" y="1013272"/>
            <a:chExt cx="4336394" cy="364762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5ED675-EE38-49DD-6440-C2F708420C37}"/>
                </a:ext>
              </a:extLst>
            </p:cNvPr>
            <p:cNvSpPr txBox="1"/>
            <p:nvPr/>
          </p:nvSpPr>
          <p:spPr>
            <a:xfrm>
              <a:off x="353003" y="1013272"/>
              <a:ext cx="3256394" cy="523220"/>
            </a:xfrm>
            <a:prstGeom prst="rect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Tg</a:t>
              </a:r>
              <a:r>
                <a: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soft segments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E054F66-C8A3-18D9-4C00-D19F230BEDC1}"/>
                </a:ext>
              </a:extLst>
            </p:cNvPr>
            <p:cNvSpPr/>
            <p:nvPr/>
          </p:nvSpPr>
          <p:spPr>
            <a:xfrm>
              <a:off x="3609397" y="1336437"/>
              <a:ext cx="1080000" cy="3324463"/>
            </a:xfrm>
            <a:prstGeom prst="ellipse">
              <a:avLst/>
            </a:prstGeom>
            <a:noFill/>
            <a:ln w="9525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70B1AE8-BC12-A40F-256F-540B034C929A}"/>
                </a:ext>
              </a:extLst>
            </p:cNvPr>
            <p:cNvCxnSpPr>
              <a:stCxn id="23" idx="2"/>
              <a:endCxn id="24" idx="2"/>
            </p:cNvCxnSpPr>
            <p:nvPr/>
          </p:nvCxnSpPr>
          <p:spPr>
            <a:xfrm>
              <a:off x="1981200" y="1536492"/>
              <a:ext cx="1628197" cy="1462177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7966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2023-05-09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Visite</a:t>
            </a:r>
            <a:r>
              <a:rPr lang="en-GB" dirty="0"/>
              <a:t> EMPA - S. Sgobba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F7E4F67-2F00-B694-9062-C69AB0275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20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DSC results for PU pastils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673694D-F5CE-5C29-BC0E-C68F578E9E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196099"/>
              </p:ext>
            </p:extLst>
          </p:nvPr>
        </p:nvGraphicFramePr>
        <p:xfrm>
          <a:off x="838200" y="1080684"/>
          <a:ext cx="6936363" cy="872744"/>
        </p:xfrm>
        <a:graphic>
          <a:graphicData uri="http://schemas.openxmlformats.org/drawingml/2006/table">
            <a:tbl>
              <a:tblPr firstRow="1" firstCol="1" bandRow="1"/>
              <a:tblGrid>
                <a:gridCol w="1002496">
                  <a:extLst>
                    <a:ext uri="{9D8B030D-6E8A-4147-A177-3AD203B41FA5}">
                      <a16:colId xmlns:a16="http://schemas.microsoft.com/office/drawing/2014/main" val="4099476877"/>
                    </a:ext>
                  </a:extLst>
                </a:gridCol>
                <a:gridCol w="892847">
                  <a:extLst>
                    <a:ext uri="{9D8B030D-6E8A-4147-A177-3AD203B41FA5}">
                      <a16:colId xmlns:a16="http://schemas.microsoft.com/office/drawing/2014/main" val="3062313698"/>
                    </a:ext>
                  </a:extLst>
                </a:gridCol>
                <a:gridCol w="2752949">
                  <a:extLst>
                    <a:ext uri="{9D8B030D-6E8A-4147-A177-3AD203B41FA5}">
                      <a16:colId xmlns:a16="http://schemas.microsoft.com/office/drawing/2014/main" val="3105812914"/>
                    </a:ext>
                  </a:extLst>
                </a:gridCol>
                <a:gridCol w="843507">
                  <a:extLst>
                    <a:ext uri="{9D8B030D-6E8A-4147-A177-3AD203B41FA5}">
                      <a16:colId xmlns:a16="http://schemas.microsoft.com/office/drawing/2014/main" val="849887211"/>
                    </a:ext>
                  </a:extLst>
                </a:gridCol>
                <a:gridCol w="755347">
                  <a:extLst>
                    <a:ext uri="{9D8B030D-6E8A-4147-A177-3AD203B41FA5}">
                      <a16:colId xmlns:a16="http://schemas.microsoft.com/office/drawing/2014/main" val="43008722"/>
                    </a:ext>
                  </a:extLst>
                </a:gridCol>
                <a:gridCol w="689217">
                  <a:extLst>
                    <a:ext uri="{9D8B030D-6E8A-4147-A177-3AD203B41FA5}">
                      <a16:colId xmlns:a16="http://schemas.microsoft.com/office/drawing/2014/main" val="164400857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DSC code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Sample name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mass, mg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method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Tg1, 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°С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35477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2023-03-15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r0619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PU sample new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 LN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-29.4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74554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2023-03-16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r0620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PU sample 62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 LN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8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-30.0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19068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2023-03-16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r0621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PU sample slime-like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Tg LN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-33.6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9002690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1246FB4C-4926-B30F-9A98-5855C7E6276E}"/>
              </a:ext>
            </a:extLst>
          </p:cNvPr>
          <p:cNvGrpSpPr/>
          <p:nvPr/>
        </p:nvGrpSpPr>
        <p:grpSpPr>
          <a:xfrm>
            <a:off x="1704975" y="2371307"/>
            <a:ext cx="6267451" cy="3763149"/>
            <a:chOff x="95249" y="2199856"/>
            <a:chExt cx="6534151" cy="392328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C62B08B-D6D8-D2D8-A495-A461A20A2ACC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49" y="2199856"/>
              <a:ext cx="6534151" cy="3923283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1DDC48F-7924-26FD-C04A-D78280AB321A}"/>
                </a:ext>
              </a:extLst>
            </p:cNvPr>
            <p:cNvSpPr/>
            <p:nvPr/>
          </p:nvSpPr>
          <p:spPr>
            <a:xfrm>
              <a:off x="1327505" y="4061176"/>
              <a:ext cx="1930046" cy="977715"/>
            </a:xfrm>
            <a:prstGeom prst="ellipse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802F792-54FB-78FF-AAA5-375F5C3E71D0}"/>
              </a:ext>
            </a:extLst>
          </p:cNvPr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7" t="24911" r="16206" b="13434"/>
          <a:stretch/>
        </p:blipFill>
        <p:spPr>
          <a:xfrm>
            <a:off x="6460916" y="2943805"/>
            <a:ext cx="4809396" cy="2425699"/>
          </a:xfrm>
          <a:prstGeom prst="ellipse">
            <a:avLst/>
          </a:prstGeom>
          <a:ln>
            <a:solidFill>
              <a:schemeClr val="tx2"/>
            </a:solidFill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B40D337-05A4-3C33-D4AB-7243FFAF3B36}"/>
              </a:ext>
            </a:extLst>
          </p:cNvPr>
          <p:cNvGrpSpPr/>
          <p:nvPr/>
        </p:nvGrpSpPr>
        <p:grpSpPr>
          <a:xfrm>
            <a:off x="7848906" y="1340410"/>
            <a:ext cx="1857996" cy="537474"/>
            <a:chOff x="8697406" y="1579327"/>
            <a:chExt cx="1857996" cy="53747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2546D7-00D7-A315-8506-36301B94B08A}"/>
                </a:ext>
              </a:extLst>
            </p:cNvPr>
            <p:cNvSpPr txBox="1"/>
            <p:nvPr/>
          </p:nvSpPr>
          <p:spPr>
            <a:xfrm>
              <a:off x="9001900" y="1579327"/>
              <a:ext cx="15535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0000FF"/>
                  </a:solidFill>
                </a:rPr>
                <a:t>∆Tg = 4°C</a:t>
              </a:r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1F9BEC7B-6039-F195-B56B-7DB186E1B100}"/>
                </a:ext>
              </a:extLst>
            </p:cNvPr>
            <p:cNvSpPr/>
            <p:nvPr/>
          </p:nvSpPr>
          <p:spPr>
            <a:xfrm>
              <a:off x="8697406" y="1634363"/>
              <a:ext cx="112138" cy="482438"/>
            </a:xfrm>
            <a:prstGeom prst="rightBrac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9A08946F-6E45-D622-3664-74C7F8CF232C}"/>
              </a:ext>
            </a:extLst>
          </p:cNvPr>
          <p:cNvSpPr txBox="1"/>
          <p:nvPr/>
        </p:nvSpPr>
        <p:spPr>
          <a:xfrm>
            <a:off x="8610600" y="5632094"/>
            <a:ext cx="2273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Tg</a:t>
            </a:r>
            <a:r>
              <a:rPr lang="en-US" sz="2400" dirty="0"/>
              <a:t> soft segments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05106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8250</TotalTime>
  <Words>1189</Words>
  <Application>Microsoft Office PowerPoint</Application>
  <DocSecurity>0</DocSecurity>
  <PresentationFormat>Widescreen</PresentationFormat>
  <Paragraphs>178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Candara</vt:lpstr>
      <vt:lpstr>Courier New</vt:lpstr>
      <vt:lpstr>Source Sans Pro</vt:lpstr>
      <vt:lpstr>Wingdings</vt:lpstr>
      <vt:lpstr>Office Theme</vt:lpstr>
      <vt:lpstr>Motorized Adapters Polyurethane Pastils Issue </vt:lpstr>
      <vt:lpstr>Summary of material investigations</vt:lpstr>
      <vt:lpstr>Summary of material investigations, samples</vt:lpstr>
      <vt:lpstr>FTIR analysis : Spectral differences</vt:lpstr>
      <vt:lpstr>FTIR analysis : Hydrogen bonds</vt:lpstr>
      <vt:lpstr>PowerPoint Presentation</vt:lpstr>
      <vt:lpstr>TGA of PU samples (New et chewing gum)</vt:lpstr>
      <vt:lpstr>DSC example: Tg(soft segments) and Tg(hard segments)</vt:lpstr>
      <vt:lpstr>DSC results for PU pastils</vt:lpstr>
      <vt:lpstr>PowerPoint Presentation</vt:lpstr>
      <vt:lpstr>PowerPoint Presentation</vt:lpstr>
      <vt:lpstr>PowerPoint Presentation</vt:lpstr>
      <vt:lpstr>Conclusions</vt:lpstr>
      <vt:lpstr>Perspectives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Stefano Sgobba</dc:creator>
  <cp:keywords/>
  <dc:description/>
  <cp:lastModifiedBy>Stefano Sgobba</cp:lastModifiedBy>
  <cp:revision>119</cp:revision>
  <dcterms:created xsi:type="dcterms:W3CDTF">2021-05-17T06:25:22Z</dcterms:created>
  <dcterms:modified xsi:type="dcterms:W3CDTF">2023-05-08T16:47:35Z</dcterms:modified>
  <cp:category/>
  <dc:identifier/>
  <cp:contentStatus/>
  <dc:language/>
  <cp:version/>
</cp:coreProperties>
</file>