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notesSlides/notesSlide11.xml" ContentType="application/vnd.openxmlformats-officedocument.presentationml.notesSlide+xml"/>
  <Override PartName="/ppt/ink/ink11.xml" ContentType="application/inkml+xml"/>
  <Override PartName="/ppt/ink/ink12.xml" ContentType="application/inkml+xml"/>
  <Override PartName="/ppt/ink/ink1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handoutMasterIdLst>
    <p:handoutMasterId r:id="rId72"/>
  </p:handoutMasterIdLst>
  <p:sldIdLst>
    <p:sldId id="292" r:id="rId2"/>
    <p:sldId id="293" r:id="rId3"/>
    <p:sldId id="270" r:id="rId4"/>
    <p:sldId id="287" r:id="rId5"/>
    <p:sldId id="294" r:id="rId6"/>
    <p:sldId id="269" r:id="rId7"/>
    <p:sldId id="271" r:id="rId8"/>
    <p:sldId id="280" r:id="rId9"/>
    <p:sldId id="279" r:id="rId10"/>
    <p:sldId id="282" r:id="rId11"/>
    <p:sldId id="273" r:id="rId12"/>
    <p:sldId id="298" r:id="rId13"/>
    <p:sldId id="275" r:id="rId14"/>
    <p:sldId id="276" r:id="rId15"/>
    <p:sldId id="295" r:id="rId16"/>
    <p:sldId id="284" r:id="rId17"/>
    <p:sldId id="285" r:id="rId18"/>
    <p:sldId id="286" r:id="rId19"/>
    <p:sldId id="296" r:id="rId20"/>
    <p:sldId id="288" r:id="rId21"/>
    <p:sldId id="290" r:id="rId22"/>
    <p:sldId id="289" r:id="rId23"/>
    <p:sldId id="283" r:id="rId24"/>
    <p:sldId id="278" r:id="rId25"/>
    <p:sldId id="297" r:id="rId26"/>
    <p:sldId id="299" r:id="rId27"/>
    <p:sldId id="300" r:id="rId28"/>
    <p:sldId id="302" r:id="rId29"/>
    <p:sldId id="303" r:id="rId30"/>
    <p:sldId id="304" r:id="rId31"/>
    <p:sldId id="305" r:id="rId32"/>
    <p:sldId id="306" r:id="rId33"/>
    <p:sldId id="307" r:id="rId34"/>
    <p:sldId id="308" r:id="rId35"/>
    <p:sldId id="309" r:id="rId36"/>
    <p:sldId id="310" r:id="rId37"/>
    <p:sldId id="311" r:id="rId38"/>
    <p:sldId id="312" r:id="rId39"/>
    <p:sldId id="313" r:id="rId40"/>
    <p:sldId id="314" r:id="rId41"/>
    <p:sldId id="315" r:id="rId42"/>
    <p:sldId id="317" r:id="rId43"/>
    <p:sldId id="318" r:id="rId44"/>
    <p:sldId id="319" r:id="rId45"/>
    <p:sldId id="320" r:id="rId46"/>
    <p:sldId id="321" r:id="rId47"/>
    <p:sldId id="322" r:id="rId48"/>
    <p:sldId id="323" r:id="rId49"/>
    <p:sldId id="324" r:id="rId50"/>
    <p:sldId id="325" r:id="rId51"/>
    <p:sldId id="326" r:id="rId52"/>
    <p:sldId id="327" r:id="rId53"/>
    <p:sldId id="328" r:id="rId54"/>
    <p:sldId id="329" r:id="rId55"/>
    <p:sldId id="331" r:id="rId56"/>
    <p:sldId id="332" r:id="rId57"/>
    <p:sldId id="333" r:id="rId58"/>
    <p:sldId id="334" r:id="rId59"/>
    <p:sldId id="274" r:id="rId60"/>
    <p:sldId id="335" r:id="rId61"/>
    <p:sldId id="336" r:id="rId62"/>
    <p:sldId id="337" r:id="rId63"/>
    <p:sldId id="338" r:id="rId64"/>
    <p:sldId id="339" r:id="rId65"/>
    <p:sldId id="340" r:id="rId66"/>
    <p:sldId id="341" r:id="rId67"/>
    <p:sldId id="342" r:id="rId68"/>
    <p:sldId id="344" r:id="rId69"/>
    <p:sldId id="345" r:id="rId70"/>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FF00"/>
    <a:srgbClr val="0000FF"/>
    <a:srgbClr val="0033A0"/>
    <a:srgbClr val="FF00FF"/>
    <a:srgbClr val="0033CC"/>
    <a:srgbClr val="FFFFFF"/>
    <a:srgbClr val="FFCCFF"/>
    <a:srgbClr val="FFD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26" autoAdjust="0"/>
    <p:restoredTop sz="94660"/>
  </p:normalViewPr>
  <p:slideViewPr>
    <p:cSldViewPr snapToGrid="0">
      <p:cViewPr varScale="1">
        <p:scale>
          <a:sx n="67" d="100"/>
          <a:sy n="67" d="100"/>
        </p:scale>
        <p:origin x="260" y="52"/>
      </p:cViewPr>
      <p:guideLst/>
    </p:cSldViewPr>
  </p:slideViewPr>
  <p:notesTextViewPr>
    <p:cViewPr>
      <p:scale>
        <a:sx n="3" d="2"/>
        <a:sy n="3" d="2"/>
      </p:scale>
      <p:origin x="0" y="0"/>
    </p:cViewPr>
  </p:notesTextViewPr>
  <p:notesViewPr>
    <p:cSldViewPr snapToGrid="0">
      <p:cViewPr varScale="1">
        <p:scale>
          <a:sx n="92" d="100"/>
          <a:sy n="92" d="100"/>
        </p:scale>
        <p:origin x="3750"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B60D6482-000F-44AD-B12A-8A5FA3A0014E}" type="datetimeFigureOut">
              <a:rPr lang="en-GB" smtClean="0"/>
              <a:t>08/05/2023</a:t>
            </a:fld>
            <a:endParaRPr lang="en-GB"/>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FFB16150-8BDB-4860-BC8D-00A0D0FE4E51}" type="slidenum">
              <a:rPr lang="en-GB" smtClean="0"/>
              <a:t>‹#›</a:t>
            </a:fld>
            <a:endParaRPr lang="en-GB"/>
          </a:p>
        </p:txBody>
      </p:sp>
    </p:spTree>
    <p:extLst>
      <p:ext uri="{BB962C8B-B14F-4D97-AF65-F5344CB8AC3E}">
        <p14:creationId xmlns:p14="http://schemas.microsoft.com/office/powerpoint/2010/main" val="276741690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7T11:01:49.161"/>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0 57 0,'26'0'15,"1"0"-15,-1 0 16,1 0-16,-1 0 15,1 0 1,-1 0 0,54 0-16,-28 0 15,1 0-15,0 0 16,0 0-16,0 0 16,-26 0-16,26 0 15,-1 0-15,1 0 16,-26 0-1,-1 0-15,27 0 16,0 0-16,0 0 16,79 0-16,-52 0 15,-27 0-15,0-26 16,-1 26-16,1 0 16,-26 0-16,26 0 15,-27 0-15,1 0 16,52 0-16,-26 0 15,-27 0 1,27 0-16,0 0 16,0 0-1,-26 0-15,26 0 16,-1 0 0,81 0-16,-80 0 15,-27 0-15,27 0 16,-27 0-16,1 0 15,-1 0 1,1 0-16,-1 0 16,1 0-1,-1 0-15,54 0 16,-27 0-16,26 0 16,-53 0-16,1 0 15,-1 0-15,1 0 31,26 0-31,-27 0 16,27 0-16,0 0 16,-27 0-16,1 0 15,-1 0-15,1 0 32,-1 0-32,1 0 31,52 0-31,-52 0 15,-1 0-15,0 0 16,1 0 0,-1 0-1,1 0-15,26 0 16,-27 0-16,27 0 16,-26 0-16,-1 0 15,0 0 1,1 0-1</inkml:trace>
</inkml:ink>
</file>

<file path=ppt/ink/ink10.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6T16:23:32.704"/>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0 318 0,'26'27'0,"0"-27"16,1 0 31,-1 0-32,1 0 1,26 0 0,26 26-1,-26-26-15,-27 0 16,27 0 0,-53 27-16,27-27 15,-1 26 1,-26-52 93,27 26-93,-27-27 15,0 1-15,0-1 15,0 1-31,0-27 16,0 26-16,26 27 15,-26-26 1,27 26-1,-27-27 1,0 1 15,0 0-15,0-1-16,-27 27 16,1-26-1,-1 26 1,-26-27-1,27 1 1,-1 26-16,1 0 16,0 0 15,-1 0-15,1 0-1,-1 0 1,1 0-1,26 26 79,-27-26-78,1 0-16,-1 53 15,27 0 1,-26-53 0,26 26-1,0 1-15,0-1 16,-27-26 0,27 27-1,0-1 1,0 1-1,0-1 1,0 1-16,0-1 16,0 1-16,27-1 15,26 1 1,0-1 0,-53 0-1,26-26 1,1 27-16,-1-27 15,1 26 17,-1-26-17,-26 27-15,26-27 16,1 0-16,-1 0 16,1-27 15,-1 27-16,1-26-15,-1 26 16,1 0-16,-1-27 16,-26 1-16,27 26 15,-1-26 1,-26-1-16,0 1 16,27 26-1,-27-27-15,0 1 16,0-1-1,0 1 1,0-1 0,0 1-1,-27 26-15,27-27 16,-26 1-16,26-1 16,-27 27-1,1 0 1,-1 0-16,1 0 15,-1 0-15,-26-26 16,27 26 0,-1 0-1,1 0 17,0 0-17,-1 0 1,1 0-1,-1 26-15,1-26 32,26 27-32,0-1 15,-27-26 1,27 27-16,0-1 16,-26-26-16,26 27 15,0-1 1,0 1-16,-27-27 15,27 26 1,-26-26-16</inkml:trace>
</inkml:ink>
</file>

<file path=ppt/ink/ink11.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6T16:04:25.081"/>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0 20 0,'17'0'204,"1"0"-189,0 0 48,-1 0-48,1 0-15,0 0 16,-1 0 0,1 0-1,-1 0 1,1 0-1,0 0 17,-1 0-17,1 0-15,-18-18 16,18 18 156,-1 0-63,1 0-93,0 0-1</inkml:trace>
</inkml:ink>
</file>

<file path=ppt/ink/ink12.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6T16:04:38.545"/>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0 22 0,'17'0'78,"1"0"-78,17 0 16,-17 0 0,0 0-1,17 0-15,0 0 32,-17 0-32,17 0 15,-17 0 1,-1 0-1,1 0 1,0 0 0,-1 0-1,1 0-15,0 0 16,17 0 0,-18 0 15,1 0-31,0 0 15,-1 0-15,1 0 16,0 0-16,-1 0 16,19 0-1,-19 0 1,1 0-16,17 0 16,-17 0-1,-1 0 1,19 0-16,-19 0 15,1 0-15,0 0 16,-1 0-16,1 0 16,-1 0-1,1-18-15,17 18 32,-17 0-32,0 0 15,-1 0 1,1 0 15,0 0 0,-1 0 1</inkml:trace>
</inkml:ink>
</file>

<file path=ppt/ink/ink13.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6T16:04:40.577"/>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0 0 0,'17'0'109,"1"0"-109,-1 0 16,1 0-1,0 0 1,-1 0-16,1 0 16,17 0-1,-17 0-15,0 0 16,-1 0-16,1 0 16,-1 0-1,1 0-15,0 0 16,-1 0-1,1 0 1,0 0 0,-1 0-16,1 0 31,17 0-15,-17 0 15,-1 0 16,1 0-16,0 0 16,-1 0-16,1 0 157</inkml:trace>
</inkml:ink>
</file>

<file path=ppt/ink/ink2.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7T11:01:50.954"/>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1 52 0,'53'0'32,"0"0"-32,27 0 15,-1 0-15,-26 0 16,0 0-16,79 0 15,-79 0-15,-26 0 16,25 0-16,1 0 16,0 0-1,-26 0 1,-1 0 0,1 0-16,26 0 15,-27 0 1,1 0-16,25 0 15,-25 0-15,-1-27 32,1 27-17,-1 0 1,1 0 46,-1 0-46,1 0 0,-1 0 46,1 0-62,-1 0 63,0 0-48,1 0 1,-27-26 15,26 26-15,1 0 15</inkml:trace>
</inkml:ink>
</file>

<file path=ppt/ink/ink3.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7T11:01:52.689"/>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0 77 0,'132'0'109,"-79"0"-93,0 0-16,27 0 15,-54 0-15,27 0 16,0 0-16,0 0 16,0 0-16,0-27 15,-27 27 1,54 0-16,-28 0 16,28-26-16,-27 26 15,53 0-15,-27 0 16,0 0-16,27 0 15,-26 0-15,-1 0 16,0 0-16,1 0 16,-54 0-16,27 0 15,26 0-15,-52 0 16,26 0 0,-27 0-1,1 0-15,-1 0 16,1 0-16,26 0 15,-27 0 1,0 0 0,1 0-16,-1 0 15</inkml:trace>
</inkml:ink>
</file>

<file path=ppt/ink/ink4.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6T15:58:33.823"/>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126 0 0,'21'0'219,"-21"21"-203,21-21-1,0 0 17,0 0 30,-1 0-46,1 0-1,0 0 32,0 0-15,-42 0 264,0 0-264,0 0-1,1 0-31,-1 0 47,0 0-32,0 0 48,0 0-32,0 0-15,1 0 31,-1 0 31,0 0-16,0 0 1,0 0-48</inkml:trace>
</inkml:ink>
</file>

<file path=ppt/ink/ink5.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6T15:58:36.404"/>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187 0 0,'21'0'141,"-21"21"-141,21-21 31,0 0-31,0 0 16,-1 0 15,1 0-15,0 0-1,0 0 17,0 0-1,-1 0 0,1 0-31,0 0 31,0 0-15,-42 0 203,-21 0-204,22 0 1,-1 0-16,0 0 16,-41 0-1,20 0 1,0 0 0,1 0-16,20 0 15,-21 0 1,21 0-16,1 0 31,-1 0-15,0 0-1</inkml:trace>
</inkml:ink>
</file>

<file path=ppt/ink/ink6.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6T15:58:39.541"/>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1 0 0,'21'0'93,"0"0"-77,21 0-16,-1 0 31,-20 0-31,0 0 0,21 0 16,-22 0-16,1 0 16,0 0-1,0 0-15,0 0 16,20 0-1,-20 0-15,0 0 0,0 0 32,0 0-32,-1 0 78,-40 0 234,-1 0-296,0 0-16,0 0 0,0 0 16,0 0-1,-20 0 1,20 0-16,0 0 15,0 0-15,-20 0 16,20 0 0,0 0-16,0 0 0,0 0 15,-20 0 1,20 0-16,0 0 16,0 0-1</inkml:trace>
</inkml:ink>
</file>

<file path=ppt/ink/ink7.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6T15:58:42.922"/>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0 42 0,'20'0'31,"1"0"-31,-21-21 16,21 21 0,0 0-1,0 0 1,0 0 0,-1 0-1,1 0 1,0 0-1,0 0 1,0 0-16,-1 0 16,1 0-1,0 0-15,0 0 16,0 0 0,0 0-16,-1 0 15,1 0 1,0 0-16,0 0 15,0 0 1,-1 0 0,1 0-1,0 0 1,0 0 0,-42-21 124,0 21-124,0 0 15,1 0-31,-1 0 31,0 0-31,0 0 16,0 0 15,1 0-31,-1 0 0,0 0 31,0 0-31,0 0 32,0 0-17,1 0 1,-1 0 0,0 0 15,0 0-16</inkml:trace>
</inkml:ink>
</file>

<file path=ppt/ink/ink8.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6T15:58:45.312"/>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208-1 0,'21'0'31,"0"0"-31,0 0 15,20 0 1,-41 19 0,22-19-16,-1 0 15,0 0-15,20 0 16,-20 0 0,0 0-16,0 0 0,0 0 15,-1 0-15,1 0 31,0 0-31,0 0 32,0 0-1,0 0 0,-42 0 141,0 0-172,0 0 16,0 0-1,0 0 1,1 0-16,-22 0 16,21 0-1,-20 0-15,20 0 31,0 0-15,0 0-16,-1 0 31,1 0-15,1 0 15,-1 0-31,0 0 31,0 0 1,0 0-17,1 0 1,-1 0 15,0 0 0,0 0 32,0 0-32,0 0 16,1 0 16,-1 0-32,0 0 47</inkml:trace>
</inkml:ink>
</file>

<file path=ppt/ink/ink9.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37.06564" units="1/cm"/>
          <inkml:channelProperty channel="Y" name="resolution" value="37.03704" units="1/cm"/>
          <inkml:channelProperty channel="T" name="resolution" value="1" units="1/dev"/>
        </inkml:channelProperties>
      </inkml:inkSource>
      <inkml:timestamp xml:id="ts0" timeString="2023-03-16T15:58:47.922"/>
    </inkml:context>
    <inkml:brush xml:id="br0">
      <inkml:brushProperty name="width" value="0.23333" units="cm"/>
      <inkml:brushProperty name="height" value="0.46667" units="cm"/>
      <inkml:brushProperty name="color" value="#FFFF00"/>
      <inkml:brushProperty name="tip" value="rectangle"/>
      <inkml:brushProperty name="rasterOp" value="maskPen"/>
      <inkml:brushProperty name="fitToCurve" value="1"/>
    </inkml:brush>
  </inkml:definitions>
  <inkml:trace contextRef="#ctx0" brushRef="#br0">416 142 0,'21'0'16,"-42"-20"156,1 20-157,-1 0 1,0 0-16,21-20 16,-21 20-1,-21 0-15,42-21 0,-20 21 16,-22 0-16,21 0 15,-20 0 1,20-21 0,0 21-1,0 0-15,42 0 391,21-21-391,-22 21 0,43-20 16,-42 20-16,-1-20 15,1 20 1,0 0-16,0 0 0,0 0 15,0 0 1,-1 0 0,1 0-1,0 0 1,0 0-16,0 0 16,-1 0-1,1 0 16,-42 0 188,-20 0-219,-1 0 16,1 20-1,20-20-15,-21 0 0,-20 20 16,41-20 0,-21 21-16,1-21 15,20 0-15,0 0 16,-42 21-16,43-21 47,-1 0-32,0 0 32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DBA5E69D-7AED-436F-9DF6-06E382AD1E85}" type="datetimeFigureOut">
              <a:rPr lang="en-US" smtClean="0"/>
              <a:t>5/8/2023</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5F742A9E-2218-47A9-8C30-F9BD68FB3DFD}" type="slidenum">
              <a:rPr lang="en-US" smtClean="0"/>
              <a:t>‹#›</a:t>
            </a:fld>
            <a:endParaRPr lang="en-US"/>
          </a:p>
        </p:txBody>
      </p:sp>
    </p:spTree>
    <p:extLst>
      <p:ext uri="{BB962C8B-B14F-4D97-AF65-F5344CB8AC3E}">
        <p14:creationId xmlns:p14="http://schemas.microsoft.com/office/powerpoint/2010/main" val="108053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108231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2958828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59</a:t>
            </a:fld>
            <a:endParaRPr lang="en-US"/>
          </a:p>
        </p:txBody>
      </p:sp>
    </p:spTree>
    <p:extLst>
      <p:ext uri="{BB962C8B-B14F-4D97-AF65-F5344CB8AC3E}">
        <p14:creationId xmlns:p14="http://schemas.microsoft.com/office/powerpoint/2010/main" val="3456265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6218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96667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947054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2220096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9586754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440393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522534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013218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3133453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3158543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22187340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Slide with logo">
    <p:bg>
      <p:bgPr>
        <a:solidFill>
          <a:srgbClr val="0033A0"/>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88131168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233020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226648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33A0"/>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1960349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1632723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524679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1398085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1882170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3980298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2015339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A1D9AA-A292-4B3C-969C-0A84C828091C}" type="slidenum">
              <a:rPr lang="en-GB" smtClean="0"/>
              <a:t>‹#›</a:t>
            </a:fld>
            <a:endParaRPr lang="en-GB"/>
          </a:p>
        </p:txBody>
      </p:sp>
    </p:spTree>
    <p:extLst>
      <p:ext uri="{BB962C8B-B14F-4D97-AF65-F5344CB8AC3E}">
        <p14:creationId xmlns:p14="http://schemas.microsoft.com/office/powerpoint/2010/main" val="4101360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12192000" cy="720000"/>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876300"/>
            <a:ext cx="10515600" cy="53006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A1D9AA-A292-4B3C-969C-0A84C828091C}" type="slidenum">
              <a:rPr lang="en-GB" smtClean="0"/>
              <a:t>‹#›</a:t>
            </a:fld>
            <a:endParaRPr lang="en-GB"/>
          </a:p>
        </p:txBody>
      </p:sp>
    </p:spTree>
    <p:extLst>
      <p:ext uri="{BB962C8B-B14F-4D97-AF65-F5344CB8AC3E}">
        <p14:creationId xmlns:p14="http://schemas.microsoft.com/office/powerpoint/2010/main" val="4097643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l" defTabSz="914400" rtl="0" eaLnBrk="1" latinLnBrk="0" hangingPunct="1">
        <a:lnSpc>
          <a:spcPct val="90000"/>
        </a:lnSpc>
        <a:spcBef>
          <a:spcPct val="0"/>
        </a:spcBef>
        <a:buNone/>
        <a:defRPr sz="4400" kern="1200">
          <a:solidFill>
            <a:srgbClr val="0033A0"/>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emf"/><Relationship Id="rId7"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hyperlink" Target="https://edms.cern.ch/document/909627/1" TargetMode="External"/><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6.xml"/><Relationship Id="rId4" Type="http://schemas.openxmlformats.org/officeDocument/2006/relationships/image" Target="../media/image36.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44.jpg"/><Relationship Id="rId4" Type="http://schemas.openxmlformats.org/officeDocument/2006/relationships/image" Target="../media/image4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s://doi.org/10.1016/j.polymdegradstab.2013.12.018"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hyperlink" Target="https://books.google.ch/books?hl=en&amp;lr=&amp;id=g93wwhc0gr0C&amp;oi=fnd&amp;pg=PA1&amp;ots=zz5w-g6dDk&amp;sig=plvVWzCiCFtUBpRV5j6UFZSlAxM&amp;redir_esc=y#v=onepage&amp;q&amp;f=false" TargetMode="External"/><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3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62.png"/><Relationship Id="rId7" Type="http://schemas.openxmlformats.org/officeDocument/2006/relationships/image" Target="../media/image210.emf"/><Relationship Id="rId2" Type="http://schemas.openxmlformats.org/officeDocument/2006/relationships/image" Target="../media/image61.png"/><Relationship Id="rId1" Type="http://schemas.openxmlformats.org/officeDocument/2006/relationships/slideLayout" Target="../slideLayouts/slideLayout13.xml"/><Relationship Id="rId6" Type="http://schemas.openxmlformats.org/officeDocument/2006/relationships/customXml" Target="../ink/ink2.xml"/><Relationship Id="rId5" Type="http://schemas.openxmlformats.org/officeDocument/2006/relationships/image" Target="../media/image20.emf"/><Relationship Id="rId10" Type="http://schemas.openxmlformats.org/officeDocument/2006/relationships/image" Target="../media/image63.png"/><Relationship Id="rId4" Type="http://schemas.openxmlformats.org/officeDocument/2006/relationships/customXml" Target="../ink/ink1.xml"/><Relationship Id="rId9" Type="http://schemas.openxmlformats.org/officeDocument/2006/relationships/image" Target="../media/image22.emf"/></Relationships>
</file>

<file path=ppt/slides/_rels/slide3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oleObject" Target="../embeddings/oleObject1.bin"/><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3.xml"/><Relationship Id="rId4" Type="http://schemas.openxmlformats.org/officeDocument/2006/relationships/image" Target="../media/image67.png"/></Relationships>
</file>

<file path=ppt/slides/_rels/slide41.xml.rels><?xml version="1.0" encoding="UTF-8" standalone="yes"?>
<Relationships xmlns="http://schemas.openxmlformats.org/package/2006/relationships"><Relationship Id="rId2" Type="http://schemas.openxmlformats.org/officeDocument/2006/relationships/hyperlink" Target="https://royalsocietypublishing.org/doi/10.1098/rsos.180536"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png"/><Relationship Id="rId1" Type="http://schemas.openxmlformats.org/officeDocument/2006/relationships/slideLayout" Target="../slideLayouts/slideLayout13.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 Id="rId9" Type="http://schemas.openxmlformats.org/officeDocument/2006/relationships/image" Target="../media/image77.png"/></Relationships>
</file>

<file path=ppt/slides/_rels/slide45.xml.rels><?xml version="1.0" encoding="UTF-8" standalone="yes"?>
<Relationships xmlns="http://schemas.openxmlformats.org/package/2006/relationships"><Relationship Id="rId8" Type="http://schemas.openxmlformats.org/officeDocument/2006/relationships/image" Target="../media/image390.emf"/><Relationship Id="rId13" Type="http://schemas.openxmlformats.org/officeDocument/2006/relationships/customXml" Target="../ink/ink9.xml"/><Relationship Id="rId3" Type="http://schemas.openxmlformats.org/officeDocument/2006/relationships/customXml" Target="../ink/ink4.xml"/><Relationship Id="rId7" Type="http://schemas.openxmlformats.org/officeDocument/2006/relationships/customXml" Target="../ink/ink6.xml"/><Relationship Id="rId12" Type="http://schemas.openxmlformats.org/officeDocument/2006/relationships/image" Target="../media/image410.emf"/><Relationship Id="rId17" Type="http://schemas.openxmlformats.org/officeDocument/2006/relationships/image" Target="../media/image44.emf"/><Relationship Id="rId2" Type="http://schemas.openxmlformats.org/officeDocument/2006/relationships/image" Target="../media/image78.png"/><Relationship Id="rId16" Type="http://schemas.openxmlformats.org/officeDocument/2006/relationships/customXml" Target="../ink/ink10.xml"/><Relationship Id="rId1" Type="http://schemas.openxmlformats.org/officeDocument/2006/relationships/slideLayout" Target="../slideLayouts/slideLayout13.xml"/><Relationship Id="rId6" Type="http://schemas.openxmlformats.org/officeDocument/2006/relationships/image" Target="../media/image380.emf"/><Relationship Id="rId11" Type="http://schemas.openxmlformats.org/officeDocument/2006/relationships/customXml" Target="../ink/ink8.xml"/><Relationship Id="rId5" Type="http://schemas.openxmlformats.org/officeDocument/2006/relationships/customXml" Target="../ink/ink5.xml"/><Relationship Id="rId15" Type="http://schemas.openxmlformats.org/officeDocument/2006/relationships/image" Target="../media/image79.png"/><Relationship Id="rId10" Type="http://schemas.openxmlformats.org/officeDocument/2006/relationships/image" Target="../media/image400.emf"/><Relationship Id="rId4" Type="http://schemas.openxmlformats.org/officeDocument/2006/relationships/image" Target="../media/image37.emf"/><Relationship Id="rId9" Type="http://schemas.openxmlformats.org/officeDocument/2006/relationships/customXml" Target="../ink/ink7.xml"/><Relationship Id="rId14" Type="http://schemas.openxmlformats.org/officeDocument/2006/relationships/image" Target="../media/image42.emf"/></Relationships>
</file>

<file path=ppt/slides/_rels/slide46.xml.rels><?xml version="1.0" encoding="UTF-8" standalone="yes"?>
<Relationships xmlns="http://schemas.openxmlformats.org/package/2006/relationships"><Relationship Id="rId3" Type="http://schemas.openxmlformats.org/officeDocument/2006/relationships/image" Target="../media/image81.gif"/><Relationship Id="rId2" Type="http://schemas.openxmlformats.org/officeDocument/2006/relationships/image" Target="../media/image80.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13.xml"/><Relationship Id="rId4" Type="http://schemas.openxmlformats.org/officeDocument/2006/relationships/image" Target="../media/image85.png"/></Relationships>
</file>

<file path=ppt/slides/_rels/slide49.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87.emf"/><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3.xml"/><Relationship Id="rId4" Type="http://schemas.openxmlformats.org/officeDocument/2006/relationships/image" Target="../media/image93.png"/></Relationships>
</file>

<file path=ppt/slides/_rels/slide55.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hyperlink" Target="https://doi.org/10.1016/B978-0-323-51133-9.00006-1" TargetMode="External"/><Relationship Id="rId2" Type="http://schemas.openxmlformats.org/officeDocument/2006/relationships/image" Target="../media/image96.png"/><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rap.warwick.ac.uk/112512/1/WRAP-degradation-stabilization-polyurethane-elastomers-Xie-2019.pdf"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jpeg"/></Relationships>
</file>

<file path=ppt/slides/_rels/slide60.xml.rels><?xml version="1.0" encoding="UTF-8" standalone="yes"?>
<Relationships xmlns="http://schemas.openxmlformats.org/package/2006/relationships"><Relationship Id="rId3" Type="http://schemas.openxmlformats.org/officeDocument/2006/relationships/hyperlink" Target="https://doi.org/10.1016/S0141-3910(99)00105-6" TargetMode="External"/><Relationship Id="rId2" Type="http://schemas.openxmlformats.org/officeDocument/2006/relationships/image" Target="../media/image98.png"/><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image" Target="../media/image52.emf"/><Relationship Id="rId3" Type="http://schemas.openxmlformats.org/officeDocument/2006/relationships/customXml" Target="../ink/ink11.xml"/><Relationship Id="rId7" Type="http://schemas.openxmlformats.org/officeDocument/2006/relationships/customXml" Target="../ink/ink13.xml"/><Relationship Id="rId2" Type="http://schemas.openxmlformats.org/officeDocument/2006/relationships/image" Target="../media/image103.png"/><Relationship Id="rId1" Type="http://schemas.openxmlformats.org/officeDocument/2006/relationships/slideLayout" Target="../slideLayouts/slideLayout13.xml"/><Relationship Id="rId6" Type="http://schemas.openxmlformats.org/officeDocument/2006/relationships/image" Target="../media/image51.emf"/><Relationship Id="rId5" Type="http://schemas.openxmlformats.org/officeDocument/2006/relationships/customXml" Target="../ink/ink12.xml"/><Relationship Id="rId4" Type="http://schemas.openxmlformats.org/officeDocument/2006/relationships/image" Target="../media/image500.emf"/></Relationships>
</file>

<file path=ppt/slides/_rels/slide69.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396611" y="3023755"/>
            <a:ext cx="11160621" cy="2153265"/>
          </a:xfrm>
        </p:spPr>
        <p:txBody>
          <a:bodyPr/>
          <a:lstStyle/>
          <a:p>
            <a:pPr algn="ctr"/>
            <a:r>
              <a:rPr lang="en-GB" dirty="0"/>
              <a:t>Polyurethane Pastilles analysis</a:t>
            </a:r>
            <a:br>
              <a:rPr lang="en-GB" dirty="0"/>
            </a:br>
            <a:r>
              <a:rPr lang="en-GB" dirty="0"/>
              <a:t>by CERN chemistry lab</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396611" y="5445224"/>
            <a:ext cx="11376026" cy="803787"/>
          </a:xfrm>
        </p:spPr>
        <p:txBody>
          <a:bodyPr/>
          <a:lstStyle/>
          <a:p>
            <a:r>
              <a:rPr lang="en-US" sz="1800" dirty="0"/>
              <a:t>Chemistry laboratory TE/VSC/SCC</a:t>
            </a:r>
          </a:p>
          <a:p>
            <a:pPr algn="l"/>
            <a:r>
              <a:rPr lang="en-US" sz="1800" dirty="0"/>
              <a:t>10/R-015</a:t>
            </a:r>
          </a:p>
          <a:p>
            <a:r>
              <a:rPr lang="en-US" sz="1800" dirty="0"/>
              <a:t>08/05/2023</a:t>
            </a:r>
          </a:p>
        </p:txBody>
      </p:sp>
    </p:spTree>
    <p:extLst>
      <p:ext uri="{BB962C8B-B14F-4D97-AF65-F5344CB8AC3E}">
        <p14:creationId xmlns:p14="http://schemas.microsoft.com/office/powerpoint/2010/main" val="17004287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6180136" y="2094322"/>
            <a:ext cx="4860928" cy="4085998"/>
          </a:xfrm>
          <a:prstGeom prst="rect">
            <a:avLst/>
          </a:prstGeom>
        </p:spPr>
      </p:pic>
      <p:grpSp>
        <p:nvGrpSpPr>
          <p:cNvPr id="16" name="Group 15"/>
          <p:cNvGrpSpPr/>
          <p:nvPr/>
        </p:nvGrpSpPr>
        <p:grpSpPr>
          <a:xfrm>
            <a:off x="454363" y="843111"/>
            <a:ext cx="11283274" cy="1200329"/>
            <a:chOff x="312198" y="4881535"/>
            <a:chExt cx="11567604" cy="1200329"/>
          </a:xfrm>
        </p:grpSpPr>
        <p:sp>
          <p:nvSpPr>
            <p:cNvPr id="17" name="TextBox 16"/>
            <p:cNvSpPr txBox="1"/>
            <p:nvPr/>
          </p:nvSpPr>
          <p:spPr>
            <a:xfrm>
              <a:off x="312198" y="4881535"/>
              <a:ext cx="11567604" cy="1200329"/>
            </a:xfrm>
            <a:prstGeom prst="rect">
              <a:avLst/>
            </a:prstGeom>
            <a:noFill/>
          </p:spPr>
          <p:txBody>
            <a:bodyPr wrap="square" rtlCol="0">
              <a:spAutoFit/>
            </a:bodyPr>
            <a:lstStyle/>
            <a:p>
              <a:pPr marL="285750" indent="-285750">
                <a:buFont typeface="Wingdings" panose="05000000000000000000" pitchFamily="2" charset="2"/>
                <a:buChar char="Ø"/>
              </a:pPr>
              <a:r>
                <a:rPr lang="fr-CH" sz="2400" dirty="0"/>
                <a:t>Bond 1703 cm</a:t>
              </a:r>
              <a:r>
                <a:rPr lang="fr-CH" sz="2400" baseline="30000" dirty="0"/>
                <a:t>-1 </a:t>
              </a:r>
              <a:r>
                <a:rPr lang="en-GB" sz="2400" dirty="0"/>
                <a:t>disappeared: Hydrogen bonded Carbonyl group (C=O)</a:t>
              </a:r>
            </a:p>
            <a:p>
              <a:pPr marL="285750" indent="-285750">
                <a:buFont typeface="Wingdings" panose="05000000000000000000" pitchFamily="2" charset="2"/>
                <a:buChar char="Ø"/>
              </a:pPr>
              <a:r>
                <a:rPr lang="fr-CH" sz="2400" dirty="0"/>
                <a:t>Bond 1730 cm</a:t>
              </a:r>
              <a:r>
                <a:rPr lang="fr-CH" sz="2400" baseline="30000" dirty="0"/>
                <a:t>-1 </a:t>
              </a:r>
              <a:r>
                <a:rPr lang="en-GB" sz="2400" dirty="0"/>
                <a:t>increased: Free carbonyl group (C=O)</a:t>
              </a:r>
            </a:p>
            <a:p>
              <a:pPr marL="285750" indent="-285750">
                <a:buFont typeface="Wingdings" panose="05000000000000000000" pitchFamily="2" charset="2"/>
                <a:buChar char="Ø"/>
              </a:pPr>
              <a:r>
                <a:rPr lang="fr-CH" sz="2400" dirty="0"/>
                <a:t>Bond 3333 cm</a:t>
              </a:r>
              <a:r>
                <a:rPr lang="fr-CH" sz="2400" baseline="30000" dirty="0"/>
                <a:t>-1 </a:t>
              </a:r>
              <a:r>
                <a:rPr lang="en-GB" sz="2400" dirty="0"/>
                <a:t>decreased: Hydrogen bonded N-H group</a:t>
              </a:r>
            </a:p>
          </p:txBody>
        </p:sp>
        <p:grpSp>
          <p:nvGrpSpPr>
            <p:cNvPr id="18" name="Group 17"/>
            <p:cNvGrpSpPr/>
            <p:nvPr/>
          </p:nvGrpSpPr>
          <p:grpSpPr>
            <a:xfrm>
              <a:off x="737755" y="4920743"/>
              <a:ext cx="8759536" cy="1084643"/>
              <a:chOff x="685800" y="4933490"/>
              <a:chExt cx="8759536" cy="1084643"/>
            </a:xfrm>
          </p:grpSpPr>
          <p:sp>
            <p:nvSpPr>
              <p:cNvPr id="19" name="Rectangle 18"/>
              <p:cNvSpPr/>
              <p:nvPr/>
            </p:nvSpPr>
            <p:spPr>
              <a:xfrm>
                <a:off x="685800" y="4933490"/>
                <a:ext cx="8759536" cy="307747"/>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89083" y="5355065"/>
                <a:ext cx="6698853" cy="307747"/>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685800" y="5710386"/>
                <a:ext cx="7013864" cy="307747"/>
              </a:xfrm>
              <a:prstGeom prst="rect">
                <a:avLst/>
              </a:prstGeom>
              <a:solidFill>
                <a:srgbClr val="0070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3" name="Rectangle 22"/>
          <p:cNvSpPr/>
          <p:nvPr/>
        </p:nvSpPr>
        <p:spPr>
          <a:xfrm>
            <a:off x="8667274" y="3053221"/>
            <a:ext cx="1578162" cy="880604"/>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8723796" y="2036048"/>
            <a:ext cx="1465118" cy="857646"/>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8780317" y="4084861"/>
            <a:ext cx="1465119" cy="674176"/>
          </a:xfrm>
          <a:prstGeom prst="rect">
            <a:avLst/>
          </a:prstGeom>
          <a:solidFill>
            <a:srgbClr val="0070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8780317" y="5078091"/>
            <a:ext cx="1465119" cy="674176"/>
          </a:xfrm>
          <a:prstGeom prst="rect">
            <a:avLst/>
          </a:prstGeom>
          <a:solidFill>
            <a:srgbClr val="0070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b="1" dirty="0">
                <a:solidFill>
                  <a:srgbClr val="003399"/>
                </a:solidFill>
              </a:rPr>
              <a:t>FTIR analysis : Hydrogen bonds</a:t>
            </a:r>
            <a:endParaRPr lang="en-GB" dirty="0"/>
          </a:p>
        </p:txBody>
      </p:sp>
      <p:grpSp>
        <p:nvGrpSpPr>
          <p:cNvPr id="14" name="Group 13"/>
          <p:cNvGrpSpPr/>
          <p:nvPr/>
        </p:nvGrpSpPr>
        <p:grpSpPr>
          <a:xfrm>
            <a:off x="454363" y="4162425"/>
            <a:ext cx="5162551" cy="2524399"/>
            <a:chOff x="521035" y="2512589"/>
            <a:chExt cx="5445142" cy="3239678"/>
          </a:xfrm>
        </p:grpSpPr>
        <p:pic>
          <p:nvPicPr>
            <p:cNvPr id="10" name="Picture 4" descr="https://www.researchgate.net/profile/Benedicte-Mailhot-Jensen/publication/234909132/figure/fig1/AS:299910265098242@1448515587628/Hydrogen-bonding-between-segments-in-urethane-groups_W64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035" y="2600387"/>
              <a:ext cx="5445142" cy="2801398"/>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p:nvGrpSpPr>
          <p:grpSpPr>
            <a:xfrm>
              <a:off x="1637860" y="2512589"/>
              <a:ext cx="2690020" cy="3239678"/>
              <a:chOff x="1637860" y="2512589"/>
              <a:chExt cx="2690020" cy="3239678"/>
            </a:xfrm>
          </p:grpSpPr>
          <p:sp>
            <p:nvSpPr>
              <p:cNvPr id="12" name="Oval 11"/>
              <p:cNvSpPr/>
              <p:nvPr/>
            </p:nvSpPr>
            <p:spPr>
              <a:xfrm>
                <a:off x="2057400" y="2512589"/>
                <a:ext cx="330200" cy="854674"/>
              </a:xfrm>
              <a:prstGeom prst="ellipse">
                <a:avLst/>
              </a:prstGeom>
              <a:solidFill>
                <a:srgbClr val="00FF00">
                  <a:alpha val="20000"/>
                </a:srgbClr>
              </a:solidFill>
              <a:ln>
                <a:no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3974660" y="2512589"/>
                <a:ext cx="330200" cy="854674"/>
              </a:xfrm>
              <a:prstGeom prst="ellipse">
                <a:avLst/>
              </a:prstGeom>
              <a:solidFill>
                <a:srgbClr val="00FF00">
                  <a:alpha val="20000"/>
                </a:srgbClr>
              </a:solidFill>
              <a:ln>
                <a:no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1637860" y="3709984"/>
                <a:ext cx="330200" cy="854674"/>
              </a:xfrm>
              <a:prstGeom prst="ellipse">
                <a:avLst/>
              </a:prstGeom>
              <a:solidFill>
                <a:srgbClr val="00FF00">
                  <a:alpha val="20000"/>
                </a:srgbClr>
              </a:solidFill>
              <a:ln>
                <a:no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3636700" y="3657524"/>
                <a:ext cx="330200" cy="854674"/>
              </a:xfrm>
              <a:prstGeom prst="ellipse">
                <a:avLst/>
              </a:prstGeom>
              <a:solidFill>
                <a:srgbClr val="00FF00">
                  <a:alpha val="20000"/>
                </a:srgbClr>
              </a:solidFill>
              <a:ln>
                <a:no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2057400" y="4897593"/>
                <a:ext cx="330200" cy="854674"/>
              </a:xfrm>
              <a:prstGeom prst="ellipse">
                <a:avLst/>
              </a:prstGeom>
              <a:solidFill>
                <a:srgbClr val="00FF00">
                  <a:alpha val="20000"/>
                </a:srgbClr>
              </a:solidFill>
              <a:ln>
                <a:no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3997680" y="4897593"/>
                <a:ext cx="330200" cy="854674"/>
              </a:xfrm>
              <a:prstGeom prst="ellipse">
                <a:avLst/>
              </a:prstGeom>
              <a:solidFill>
                <a:srgbClr val="00FF00">
                  <a:alpha val="20000"/>
                </a:srgbClr>
              </a:solidFill>
              <a:ln>
                <a:no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pic>
        <p:nvPicPr>
          <p:cNvPr id="3074" name="Picture 2" descr="Synthesis, Morphology, and Properties of Polyurethane‐triazoles by Click  Chemistry - Wang - 2015 - Macromolecular Chemistry and Physics - Wiley  Online Library"/>
          <p:cNvPicPr>
            <a:picLocks noChangeAspect="1" noChangeArrowheads="1"/>
          </p:cNvPicPr>
          <p:nvPr/>
        </p:nvPicPr>
        <p:blipFill rotWithShape="1">
          <a:blip r:embed="rId5">
            <a:extLst>
              <a:ext uri="{28A0092B-C50C-407E-A947-70E740481C1C}">
                <a14:useLocalDpi xmlns:a14="http://schemas.microsoft.com/office/drawing/2010/main" val="0"/>
              </a:ext>
            </a:extLst>
          </a:blip>
          <a:srcRect r="-154" b="46309"/>
          <a:stretch/>
        </p:blipFill>
        <p:spPr bwMode="auto">
          <a:xfrm>
            <a:off x="869460" y="2229589"/>
            <a:ext cx="4892162" cy="1603864"/>
          </a:xfrm>
          <a:prstGeom prst="rect">
            <a:avLst/>
          </a:prstGeom>
          <a:noFill/>
          <a:extLst>
            <a:ext uri="{909E8E84-426E-40DD-AFC4-6F175D3DCCD1}">
              <a14:hiddenFill xmlns:a14="http://schemas.microsoft.com/office/drawing/2010/main">
                <a:solidFill>
                  <a:srgbClr val="FFFFFF"/>
                </a:solidFill>
              </a14:hiddenFill>
            </a:ext>
          </a:extLst>
        </p:spPr>
      </p:pic>
      <p:sp>
        <p:nvSpPr>
          <p:cNvPr id="21" name="Slide Number Placeholder 20"/>
          <p:cNvSpPr>
            <a:spLocks noGrp="1"/>
          </p:cNvSpPr>
          <p:nvPr>
            <p:ph type="sldNum" sz="quarter" idx="12"/>
          </p:nvPr>
        </p:nvSpPr>
        <p:spPr/>
        <p:txBody>
          <a:bodyPr/>
          <a:lstStyle/>
          <a:p>
            <a:fld id="{CFA1D9AA-A292-4B3C-969C-0A84C828091C}" type="slidenum">
              <a:rPr lang="en-GB" smtClean="0"/>
              <a:t>10</a:t>
            </a:fld>
            <a:endParaRPr lang="en-GB"/>
          </a:p>
        </p:txBody>
      </p:sp>
    </p:spTree>
    <p:extLst>
      <p:ext uri="{BB962C8B-B14F-4D97-AF65-F5344CB8AC3E}">
        <p14:creationId xmlns:p14="http://schemas.microsoft.com/office/powerpoint/2010/main" val="1518419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a:srcRect l="1400" t="-1292" r="4258" b="18252"/>
          <a:stretch/>
        </p:blipFill>
        <p:spPr>
          <a:xfrm>
            <a:off x="6568919" y="4028641"/>
            <a:ext cx="5327805" cy="2791477"/>
          </a:xfrm>
          <a:prstGeom prst="rect">
            <a:avLst/>
          </a:prstGeom>
        </p:spPr>
      </p:pic>
      <p:pic>
        <p:nvPicPr>
          <p:cNvPr id="4" name="Picture 3"/>
          <p:cNvPicPr>
            <a:picLocks noChangeAspect="1"/>
          </p:cNvPicPr>
          <p:nvPr/>
        </p:nvPicPr>
        <p:blipFill>
          <a:blip r:embed="rId4"/>
          <a:stretch>
            <a:fillRect/>
          </a:stretch>
        </p:blipFill>
        <p:spPr>
          <a:xfrm>
            <a:off x="152783" y="883228"/>
            <a:ext cx="4106479" cy="1426738"/>
          </a:xfrm>
          <a:prstGeom prst="rect">
            <a:avLst/>
          </a:prstGeom>
        </p:spPr>
      </p:pic>
      <p:pic>
        <p:nvPicPr>
          <p:cNvPr id="6" name="Picture 5"/>
          <p:cNvPicPr>
            <a:picLocks noChangeAspect="1"/>
          </p:cNvPicPr>
          <p:nvPr/>
        </p:nvPicPr>
        <p:blipFill>
          <a:blip r:embed="rId5"/>
          <a:stretch>
            <a:fillRect/>
          </a:stretch>
        </p:blipFill>
        <p:spPr>
          <a:xfrm>
            <a:off x="17221" y="2566854"/>
            <a:ext cx="4377602" cy="3140880"/>
          </a:xfrm>
          <a:prstGeom prst="rect">
            <a:avLst/>
          </a:prstGeom>
        </p:spPr>
      </p:pic>
      <p:sp>
        <p:nvSpPr>
          <p:cNvPr id="9" name="TextBox 8"/>
          <p:cNvSpPr txBox="1"/>
          <p:nvPr/>
        </p:nvSpPr>
        <p:spPr>
          <a:xfrm>
            <a:off x="508337" y="5889379"/>
            <a:ext cx="3750925" cy="307777"/>
          </a:xfrm>
          <a:prstGeom prst="rect">
            <a:avLst/>
          </a:prstGeom>
          <a:noFill/>
        </p:spPr>
        <p:txBody>
          <a:bodyPr wrap="square" rtlCol="0">
            <a:spAutoFit/>
          </a:bodyPr>
          <a:lstStyle/>
          <a:p>
            <a:r>
              <a:rPr lang="en-US" sz="1400" dirty="0">
                <a:hlinkClick r:id="rId6"/>
              </a:rPr>
              <a:t>https://edms.cern.ch/document/909627/1</a:t>
            </a:r>
            <a:endParaRPr lang="en-US" sz="1400" dirty="0"/>
          </a:p>
        </p:txBody>
      </p:sp>
      <p:pic>
        <p:nvPicPr>
          <p:cNvPr id="11" name="Picture 10"/>
          <p:cNvPicPr>
            <a:picLocks noChangeAspect="1"/>
          </p:cNvPicPr>
          <p:nvPr/>
        </p:nvPicPr>
        <p:blipFill rotWithShape="1">
          <a:blip r:embed="rId7" cstate="print">
            <a:extLst>
              <a:ext uri="{28A0092B-C50C-407E-A947-70E740481C1C}">
                <a14:useLocalDpi xmlns:a14="http://schemas.microsoft.com/office/drawing/2010/main" val="0"/>
              </a:ext>
            </a:extLst>
          </a:blip>
          <a:srcRect l="32087" t="14546" r="21650"/>
          <a:stretch/>
        </p:blipFill>
        <p:spPr>
          <a:xfrm>
            <a:off x="4783616" y="883228"/>
            <a:ext cx="1472710" cy="3374447"/>
          </a:xfrm>
          <a:prstGeom prst="rect">
            <a:avLst/>
          </a:prstGeom>
        </p:spPr>
      </p:pic>
      <p:sp>
        <p:nvSpPr>
          <p:cNvPr id="18" name="TextBox 17"/>
          <p:cNvSpPr txBox="1"/>
          <p:nvPr/>
        </p:nvSpPr>
        <p:spPr>
          <a:xfrm>
            <a:off x="4430927" y="4439320"/>
            <a:ext cx="2040082" cy="1261884"/>
          </a:xfrm>
          <a:prstGeom prst="rect">
            <a:avLst/>
          </a:prstGeom>
          <a:noFill/>
        </p:spPr>
        <p:txBody>
          <a:bodyPr wrap="square" rtlCol="0">
            <a:spAutoFit/>
          </a:bodyPr>
          <a:lstStyle/>
          <a:p>
            <a:pPr algn="ctr"/>
            <a:r>
              <a:rPr lang="fr-CH" sz="1600" dirty="0" err="1"/>
              <a:t>Molykote</a:t>
            </a:r>
            <a:r>
              <a:rPr lang="fr-CH" sz="1600" dirty="0"/>
              <a:t> BR 2 </a:t>
            </a:r>
          </a:p>
          <a:p>
            <a:pPr algn="ctr"/>
            <a:r>
              <a:rPr lang="fr-CH" sz="1600" dirty="0"/>
              <a:t>standard magasin</a:t>
            </a:r>
          </a:p>
          <a:p>
            <a:pPr algn="ctr"/>
            <a:r>
              <a:rPr lang="fr-CH" sz="1100" dirty="0"/>
              <a:t>SCEM 57.75.10.250.9</a:t>
            </a:r>
          </a:p>
          <a:p>
            <a:pPr algn="ctr"/>
            <a:r>
              <a:rPr lang="fr-CH" sz="3300" b="1" dirty="0">
                <a:solidFill>
                  <a:srgbClr val="FF0000"/>
                </a:solidFill>
              </a:rPr>
              <a:t>?</a:t>
            </a:r>
          </a:p>
        </p:txBody>
      </p:sp>
      <p:grpSp>
        <p:nvGrpSpPr>
          <p:cNvPr id="13" name="Group 12"/>
          <p:cNvGrpSpPr/>
          <p:nvPr/>
        </p:nvGrpSpPr>
        <p:grpSpPr>
          <a:xfrm>
            <a:off x="7867650" y="158894"/>
            <a:ext cx="3894363" cy="3869747"/>
            <a:chOff x="7867650" y="158894"/>
            <a:chExt cx="3894363" cy="3869747"/>
          </a:xfrm>
        </p:grpSpPr>
        <p:pic>
          <p:nvPicPr>
            <p:cNvPr id="12" name="Picture 11"/>
            <p:cNvPicPr>
              <a:picLocks noChangeAspect="1"/>
            </p:cNvPicPr>
            <p:nvPr/>
          </p:nvPicPr>
          <p:blipFill>
            <a:blip r:embed="rId8"/>
            <a:stretch>
              <a:fillRect/>
            </a:stretch>
          </p:blipFill>
          <p:spPr>
            <a:xfrm>
              <a:off x="7867650" y="158894"/>
              <a:ext cx="3894363" cy="3869747"/>
            </a:xfrm>
            <a:prstGeom prst="rect">
              <a:avLst/>
            </a:prstGeom>
          </p:spPr>
        </p:pic>
        <p:sp>
          <p:nvSpPr>
            <p:cNvPr id="22" name="Rectangle 21"/>
            <p:cNvSpPr/>
            <p:nvPr/>
          </p:nvSpPr>
          <p:spPr>
            <a:xfrm>
              <a:off x="10046776" y="831763"/>
              <a:ext cx="697423" cy="613655"/>
            </a:xfrm>
            <a:prstGeom prst="rect">
              <a:avLst/>
            </a:prstGeom>
            <a:solidFill>
              <a:schemeClr val="accent3">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b="1" dirty="0">
                <a:solidFill>
                  <a:srgbClr val="003399"/>
                </a:solidFill>
              </a:rPr>
              <a:t>Presence of </a:t>
            </a:r>
            <a:r>
              <a:rPr lang="en-US" b="1" dirty="0" err="1">
                <a:solidFill>
                  <a:srgbClr val="003399"/>
                </a:solidFill>
              </a:rPr>
              <a:t>Molykote</a:t>
            </a:r>
            <a:r>
              <a:rPr lang="en-US" b="1" dirty="0">
                <a:solidFill>
                  <a:srgbClr val="003399"/>
                </a:solidFill>
              </a:rPr>
              <a:t> grease</a:t>
            </a:r>
            <a:endParaRPr lang="en-GB" dirty="0"/>
          </a:p>
        </p:txBody>
      </p:sp>
      <p:sp>
        <p:nvSpPr>
          <p:cNvPr id="17" name="TextBox 16"/>
          <p:cNvSpPr txBox="1"/>
          <p:nvPr/>
        </p:nvSpPr>
        <p:spPr>
          <a:xfrm>
            <a:off x="9440333" y="4108129"/>
            <a:ext cx="2751667" cy="1200329"/>
          </a:xfrm>
          <a:prstGeom prst="rect">
            <a:avLst/>
          </a:prstGeom>
          <a:noFill/>
        </p:spPr>
        <p:txBody>
          <a:bodyPr wrap="square" rtlCol="0">
            <a:spAutoFit/>
          </a:bodyPr>
          <a:lstStyle/>
          <a:p>
            <a:r>
              <a:rPr lang="fr-CH" dirty="0">
                <a:solidFill>
                  <a:srgbClr val="00FF00"/>
                </a:solidFill>
              </a:rPr>
              <a:t>New pastille</a:t>
            </a:r>
            <a:endParaRPr lang="fr-CH" dirty="0">
              <a:solidFill>
                <a:srgbClr val="FF0000"/>
              </a:solidFill>
            </a:endParaRPr>
          </a:p>
          <a:p>
            <a:r>
              <a:rPr lang="fr-CH" dirty="0" err="1">
                <a:solidFill>
                  <a:srgbClr val="FF0000"/>
                </a:solidFill>
              </a:rPr>
              <a:t>Degraded</a:t>
            </a:r>
            <a:r>
              <a:rPr lang="fr-CH" dirty="0">
                <a:solidFill>
                  <a:srgbClr val="FF0000"/>
                </a:solidFill>
              </a:rPr>
              <a:t> pastille</a:t>
            </a:r>
          </a:p>
          <a:p>
            <a:endParaRPr lang="fr-CH" dirty="0"/>
          </a:p>
          <a:p>
            <a:r>
              <a:rPr lang="fr-CH" dirty="0" err="1"/>
              <a:t>Molykote</a:t>
            </a:r>
            <a:r>
              <a:rPr lang="fr-CH" dirty="0"/>
              <a:t> </a:t>
            </a:r>
            <a:r>
              <a:rPr lang="fr-CH" dirty="0" err="1"/>
              <a:t>grease</a:t>
            </a:r>
            <a:endParaRPr lang="fr-CH" dirty="0"/>
          </a:p>
        </p:txBody>
      </p:sp>
      <p:sp>
        <p:nvSpPr>
          <p:cNvPr id="21" name="TextBox 20"/>
          <p:cNvSpPr txBox="1"/>
          <p:nvPr/>
        </p:nvSpPr>
        <p:spPr>
          <a:xfrm>
            <a:off x="7560757" y="-67851"/>
            <a:ext cx="4498254" cy="338554"/>
          </a:xfrm>
          <a:prstGeom prst="rect">
            <a:avLst/>
          </a:prstGeom>
          <a:noFill/>
        </p:spPr>
        <p:txBody>
          <a:bodyPr wrap="square" rtlCol="0">
            <a:spAutoFit/>
          </a:bodyPr>
          <a:lstStyle/>
          <a:p>
            <a:pPr algn="ctr"/>
            <a:r>
              <a:rPr lang="fr-CH" sz="1600" dirty="0"/>
              <a:t>MSDS </a:t>
            </a:r>
            <a:r>
              <a:rPr lang="fr-CH" sz="1600" dirty="0" err="1"/>
              <a:t>Molykote</a:t>
            </a:r>
            <a:r>
              <a:rPr lang="fr-CH" sz="1600" dirty="0"/>
              <a:t> BR2</a:t>
            </a:r>
            <a:endParaRPr lang="fr-CH" sz="1100" dirty="0"/>
          </a:p>
        </p:txBody>
      </p:sp>
      <p:sp>
        <p:nvSpPr>
          <p:cNvPr id="15" name="Slide Number Placeholder 14"/>
          <p:cNvSpPr>
            <a:spLocks noGrp="1"/>
          </p:cNvSpPr>
          <p:nvPr>
            <p:ph type="sldNum" sz="quarter" idx="12"/>
          </p:nvPr>
        </p:nvSpPr>
        <p:spPr/>
        <p:txBody>
          <a:bodyPr/>
          <a:lstStyle/>
          <a:p>
            <a:fld id="{CFA1D9AA-A292-4B3C-969C-0A84C828091C}" type="slidenum">
              <a:rPr lang="en-GB" smtClean="0"/>
              <a:t>11</a:t>
            </a:fld>
            <a:endParaRPr lang="en-GB"/>
          </a:p>
        </p:txBody>
      </p:sp>
    </p:spTree>
    <p:extLst>
      <p:ext uri="{BB962C8B-B14F-4D97-AF65-F5344CB8AC3E}">
        <p14:creationId xmlns:p14="http://schemas.microsoft.com/office/powerpoint/2010/main" val="2616509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645" y="2459470"/>
            <a:ext cx="10515600" cy="1468294"/>
          </a:xfrm>
        </p:spPr>
        <p:txBody>
          <a:bodyPr/>
          <a:lstStyle/>
          <a:p>
            <a:pPr marL="0" indent="0" algn="ctr">
              <a:buNone/>
            </a:pPr>
            <a:r>
              <a:rPr lang="fr-CH" sz="4800" dirty="0"/>
              <a:t>XRF </a:t>
            </a:r>
            <a:r>
              <a:rPr lang="fr-CH" sz="4800" dirty="0" err="1"/>
              <a:t>analysis</a:t>
            </a:r>
            <a:endParaRPr lang="fr-CH" sz="4800" dirty="0"/>
          </a:p>
          <a:p>
            <a:endParaRPr lang="fr-CH" dirty="0"/>
          </a:p>
          <a:p>
            <a:endParaRPr lang="en-US" dirty="0"/>
          </a:p>
        </p:txBody>
      </p:sp>
      <p:sp>
        <p:nvSpPr>
          <p:cNvPr id="4" name="Slide Number Placeholder 3"/>
          <p:cNvSpPr>
            <a:spLocks noGrp="1"/>
          </p:cNvSpPr>
          <p:nvPr>
            <p:ph type="sldNum" sz="quarter" idx="12"/>
          </p:nvPr>
        </p:nvSpPr>
        <p:spPr/>
        <p:txBody>
          <a:bodyPr/>
          <a:lstStyle/>
          <a:p>
            <a:fld id="{CFA1D9AA-A292-4B3C-969C-0A84C828091C}" type="slidenum">
              <a:rPr lang="en-GB" smtClean="0"/>
              <a:t>12</a:t>
            </a:fld>
            <a:endParaRPr lang="en-GB"/>
          </a:p>
        </p:txBody>
      </p:sp>
    </p:spTree>
    <p:extLst>
      <p:ext uri="{BB962C8B-B14F-4D97-AF65-F5344CB8AC3E}">
        <p14:creationId xmlns:p14="http://schemas.microsoft.com/office/powerpoint/2010/main" val="3600468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0"/>
            <a:ext cx="12192000" cy="584775"/>
          </a:xfrm>
          <a:prstGeom prst="rect">
            <a:avLst/>
          </a:prstGeom>
          <a:noFill/>
        </p:spPr>
        <p:txBody>
          <a:bodyPr wrap="square" rtlCol="0">
            <a:spAutoFit/>
          </a:bodyPr>
          <a:lstStyle/>
          <a:p>
            <a:pPr>
              <a:spcAft>
                <a:spcPts val="1800"/>
              </a:spcAft>
            </a:pPr>
            <a:r>
              <a:rPr lang="en-US" sz="3200" b="1" dirty="0">
                <a:solidFill>
                  <a:srgbClr val="003399"/>
                </a:solidFill>
                <a:latin typeface="Arial" panose="020B0604020202020204" pitchFamily="34" charset="0"/>
                <a:ea typeface="+mj-ea"/>
                <a:cs typeface="Arial" panose="020B0604020202020204" pitchFamily="34" charset="0"/>
              </a:rPr>
              <a:t>XRF spectroscopy</a:t>
            </a:r>
            <a:endParaRPr lang="fr-FR" sz="3200" dirty="0">
              <a:solidFill>
                <a:srgbClr val="003399"/>
              </a:solidFill>
              <a:latin typeface="Arial" panose="020B0604020202020204" pitchFamily="34" charset="0"/>
              <a:ea typeface="+mj-ea"/>
              <a:cs typeface="Arial" panose="020B0604020202020204" pitchFamily="34" charset="0"/>
            </a:endParaRPr>
          </a:p>
        </p:txBody>
      </p:sp>
      <p:pic>
        <p:nvPicPr>
          <p:cNvPr id="99" name="Picture 98" descr="http://setsg.ev.ncu.edu.tw/newsletter/images/2-1-3/clip_image006.jpg"/>
          <p:cNvPicPr/>
          <p:nvPr/>
        </p:nvPicPr>
        <p:blipFill rotWithShape="1">
          <a:blip r:embed="rId3" cstate="print">
            <a:extLst>
              <a:ext uri="{28A0092B-C50C-407E-A947-70E740481C1C}">
                <a14:useLocalDpi xmlns:a14="http://schemas.microsoft.com/office/drawing/2010/main" val="0"/>
              </a:ext>
            </a:extLst>
          </a:blip>
          <a:srcRect l="4398"/>
          <a:stretch/>
        </p:blipFill>
        <p:spPr bwMode="auto">
          <a:xfrm>
            <a:off x="484220" y="3460501"/>
            <a:ext cx="2811873" cy="2776812"/>
          </a:xfrm>
          <a:prstGeom prst="rect">
            <a:avLst/>
          </a:prstGeom>
          <a:noFill/>
          <a:ln>
            <a:noFill/>
          </a:ln>
        </p:spPr>
      </p:pic>
      <p:pic>
        <p:nvPicPr>
          <p:cNvPr id="100" name="Picture 1" descr="http://www.thermoscientific.com/content/dam/tfs/ATG/CAD/CAD%20Product%20Images/Elemental%20Analysis/XRF/F85667~p.eps/jcr:content/renditions/cq5dam.thumbnail.250.250.pn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543" y="584775"/>
            <a:ext cx="1874218" cy="2875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1" name="TextBox 100"/>
          <p:cNvSpPr txBox="1"/>
          <p:nvPr/>
        </p:nvSpPr>
        <p:spPr>
          <a:xfrm>
            <a:off x="4081569" y="894247"/>
            <a:ext cx="2663017" cy="553998"/>
          </a:xfrm>
          <a:prstGeom prst="rect">
            <a:avLst/>
          </a:prstGeom>
          <a:noFill/>
        </p:spPr>
        <p:txBody>
          <a:bodyPr wrap="square" rtlCol="0">
            <a:spAutoFit/>
          </a:bodyPr>
          <a:lstStyle/>
          <a:p>
            <a:pPr algn="ctr"/>
            <a:r>
              <a:rPr lang="fr-FR" b="1" i="1" dirty="0">
                <a:latin typeface="Arial" panose="020B0604020202020204" pitchFamily="34" charset="0"/>
                <a:cs typeface="Arial" panose="020B0604020202020204" pitchFamily="34" charset="0"/>
              </a:rPr>
              <a:t>Niton XL3t  GOLDD+ </a:t>
            </a:r>
          </a:p>
          <a:p>
            <a:r>
              <a:rPr lang="fr-FR" sz="1200" i="1" dirty="0">
                <a:latin typeface="Arial" panose="020B0604020202020204" pitchFamily="34" charset="0"/>
                <a:cs typeface="Arial" panose="020B0604020202020204" pitchFamily="34" charset="0"/>
              </a:rPr>
              <a:t> </a:t>
            </a:r>
          </a:p>
        </p:txBody>
      </p:sp>
      <p:grpSp>
        <p:nvGrpSpPr>
          <p:cNvPr id="12" name="Group 11"/>
          <p:cNvGrpSpPr/>
          <p:nvPr/>
        </p:nvGrpSpPr>
        <p:grpSpPr>
          <a:xfrm>
            <a:off x="3370416" y="652621"/>
            <a:ext cx="8177710" cy="5368667"/>
            <a:chOff x="3370416" y="652621"/>
            <a:chExt cx="8177710" cy="5368667"/>
          </a:xfrm>
        </p:grpSpPr>
        <p:grpSp>
          <p:nvGrpSpPr>
            <p:cNvPr id="9" name="Group 8"/>
            <p:cNvGrpSpPr/>
            <p:nvPr/>
          </p:nvGrpSpPr>
          <p:grpSpPr>
            <a:xfrm>
              <a:off x="3370416" y="652621"/>
              <a:ext cx="8177710" cy="5368667"/>
              <a:chOff x="3498781" y="763067"/>
              <a:chExt cx="7999290" cy="5949182"/>
            </a:xfrm>
          </p:grpSpPr>
          <p:grpSp>
            <p:nvGrpSpPr>
              <p:cNvPr id="4" name="Group 3"/>
              <p:cNvGrpSpPr/>
              <p:nvPr/>
            </p:nvGrpSpPr>
            <p:grpSpPr>
              <a:xfrm>
                <a:off x="3498781" y="763067"/>
                <a:ext cx="7999290" cy="5949182"/>
                <a:chOff x="3498781" y="763067"/>
                <a:chExt cx="7999290" cy="5949182"/>
              </a:xfrm>
            </p:grpSpPr>
            <p:pic>
              <p:nvPicPr>
                <p:cNvPr id="2" name="Picture 1"/>
                <p:cNvPicPr>
                  <a:picLocks noChangeAspect="1"/>
                </p:cNvPicPr>
                <p:nvPr/>
              </p:nvPicPr>
              <p:blipFill>
                <a:blip r:embed="rId5"/>
                <a:stretch>
                  <a:fillRect/>
                </a:stretch>
              </p:blipFill>
              <p:spPr>
                <a:xfrm>
                  <a:off x="3498781" y="763067"/>
                  <a:ext cx="7999290" cy="5949182"/>
                </a:xfrm>
                <a:prstGeom prst="rect">
                  <a:avLst/>
                </a:prstGeom>
              </p:spPr>
            </p:pic>
            <p:sp>
              <p:nvSpPr>
                <p:cNvPr id="3" name="Freeform 2"/>
                <p:cNvSpPr/>
                <p:nvPr/>
              </p:nvSpPr>
              <p:spPr>
                <a:xfrm>
                  <a:off x="4274820" y="822960"/>
                  <a:ext cx="4274820" cy="2019300"/>
                </a:xfrm>
                <a:custGeom>
                  <a:avLst/>
                  <a:gdLst>
                    <a:gd name="connsiteX0" fmla="*/ 0 w 4274820"/>
                    <a:gd name="connsiteY0" fmla="*/ 0 h 2019300"/>
                    <a:gd name="connsiteX1" fmla="*/ 60960 w 4274820"/>
                    <a:gd name="connsiteY1" fmla="*/ 792480 h 2019300"/>
                    <a:gd name="connsiteX2" fmla="*/ 396240 w 4274820"/>
                    <a:gd name="connsiteY2" fmla="*/ 899160 h 2019300"/>
                    <a:gd name="connsiteX3" fmla="*/ 426720 w 4274820"/>
                    <a:gd name="connsiteY3" fmla="*/ 1341120 h 2019300"/>
                    <a:gd name="connsiteX4" fmla="*/ 274320 w 4274820"/>
                    <a:gd name="connsiteY4" fmla="*/ 1638300 h 2019300"/>
                    <a:gd name="connsiteX5" fmla="*/ 342900 w 4274820"/>
                    <a:gd name="connsiteY5" fmla="*/ 1920240 h 2019300"/>
                    <a:gd name="connsiteX6" fmla="*/ 739140 w 4274820"/>
                    <a:gd name="connsiteY6" fmla="*/ 2019300 h 2019300"/>
                    <a:gd name="connsiteX7" fmla="*/ 4274820 w 4274820"/>
                    <a:gd name="connsiteY7" fmla="*/ 1943100 h 2019300"/>
                    <a:gd name="connsiteX8" fmla="*/ 4221480 w 4274820"/>
                    <a:gd name="connsiteY8" fmla="*/ 685800 h 2019300"/>
                    <a:gd name="connsiteX9" fmla="*/ 1303020 w 4274820"/>
                    <a:gd name="connsiteY9" fmla="*/ 632460 h 2019300"/>
                    <a:gd name="connsiteX10" fmla="*/ 1104900 w 4274820"/>
                    <a:gd name="connsiteY10" fmla="*/ 45720 h 2019300"/>
                    <a:gd name="connsiteX11" fmla="*/ 0 w 4274820"/>
                    <a:gd name="connsiteY11" fmla="*/ 0 h 201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74820" h="2019300">
                      <a:moveTo>
                        <a:pt x="0" y="0"/>
                      </a:moveTo>
                      <a:lnTo>
                        <a:pt x="60960" y="792480"/>
                      </a:lnTo>
                      <a:lnTo>
                        <a:pt x="396240" y="899160"/>
                      </a:lnTo>
                      <a:lnTo>
                        <a:pt x="426720" y="1341120"/>
                      </a:lnTo>
                      <a:lnTo>
                        <a:pt x="274320" y="1638300"/>
                      </a:lnTo>
                      <a:lnTo>
                        <a:pt x="342900" y="1920240"/>
                      </a:lnTo>
                      <a:lnTo>
                        <a:pt x="739140" y="2019300"/>
                      </a:lnTo>
                      <a:lnTo>
                        <a:pt x="4274820" y="1943100"/>
                      </a:lnTo>
                      <a:lnTo>
                        <a:pt x="4221480" y="685800"/>
                      </a:lnTo>
                      <a:lnTo>
                        <a:pt x="1303020" y="632460"/>
                      </a:lnTo>
                      <a:lnTo>
                        <a:pt x="1104900" y="45720"/>
                      </a:lnTo>
                      <a:lnTo>
                        <a:pt x="0"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 name="Rectangle 7"/>
              <p:cNvSpPr/>
              <p:nvPr/>
            </p:nvSpPr>
            <p:spPr>
              <a:xfrm>
                <a:off x="5114260" y="1006070"/>
                <a:ext cx="5433238" cy="5356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Freeform 10"/>
            <p:cNvSpPr/>
            <p:nvPr/>
          </p:nvSpPr>
          <p:spPr>
            <a:xfrm>
              <a:off x="3498850" y="2063750"/>
              <a:ext cx="7924800" cy="3308350"/>
            </a:xfrm>
            <a:custGeom>
              <a:avLst/>
              <a:gdLst>
                <a:gd name="connsiteX0" fmla="*/ 450850 w 7924800"/>
                <a:gd name="connsiteY0" fmla="*/ 0 h 3308350"/>
                <a:gd name="connsiteX1" fmla="*/ 869950 w 7924800"/>
                <a:gd name="connsiteY1" fmla="*/ 0 h 3308350"/>
                <a:gd name="connsiteX2" fmla="*/ 869950 w 7924800"/>
                <a:gd name="connsiteY2" fmla="*/ 520700 h 3308350"/>
                <a:gd name="connsiteX3" fmla="*/ 5270500 w 7924800"/>
                <a:gd name="connsiteY3" fmla="*/ 514350 h 3308350"/>
                <a:gd name="connsiteX4" fmla="*/ 5270500 w 7924800"/>
                <a:gd name="connsiteY4" fmla="*/ 0 h 3308350"/>
                <a:gd name="connsiteX5" fmla="*/ 7918450 w 7924800"/>
                <a:gd name="connsiteY5" fmla="*/ 0 h 3308350"/>
                <a:gd name="connsiteX6" fmla="*/ 7924800 w 7924800"/>
                <a:gd name="connsiteY6" fmla="*/ 2768600 h 3308350"/>
                <a:gd name="connsiteX7" fmla="*/ 3079750 w 7924800"/>
                <a:gd name="connsiteY7" fmla="*/ 2774950 h 3308350"/>
                <a:gd name="connsiteX8" fmla="*/ 3079750 w 7924800"/>
                <a:gd name="connsiteY8" fmla="*/ 3308350 h 3308350"/>
                <a:gd name="connsiteX9" fmla="*/ 1320800 w 7924800"/>
                <a:gd name="connsiteY9" fmla="*/ 3308350 h 3308350"/>
                <a:gd name="connsiteX10" fmla="*/ 1320800 w 7924800"/>
                <a:gd name="connsiteY10" fmla="*/ 1562100 h 3308350"/>
                <a:gd name="connsiteX11" fmla="*/ 882650 w 7924800"/>
                <a:gd name="connsiteY11" fmla="*/ 1562100 h 3308350"/>
                <a:gd name="connsiteX12" fmla="*/ 876300 w 7924800"/>
                <a:gd name="connsiteY12" fmla="*/ 2609850 h 3308350"/>
                <a:gd name="connsiteX13" fmla="*/ 0 w 7924800"/>
                <a:gd name="connsiteY13" fmla="*/ 2609850 h 3308350"/>
                <a:gd name="connsiteX14" fmla="*/ 12700 w 7924800"/>
                <a:gd name="connsiteY14" fmla="*/ 514350 h 3308350"/>
                <a:gd name="connsiteX15" fmla="*/ 438150 w 7924800"/>
                <a:gd name="connsiteY15" fmla="*/ 514350 h 3308350"/>
                <a:gd name="connsiteX16" fmla="*/ 450850 w 7924800"/>
                <a:gd name="connsiteY16" fmla="*/ 0 h 3308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24800" h="3308350">
                  <a:moveTo>
                    <a:pt x="450850" y="0"/>
                  </a:moveTo>
                  <a:lnTo>
                    <a:pt x="869950" y="0"/>
                  </a:lnTo>
                  <a:lnTo>
                    <a:pt x="869950" y="520700"/>
                  </a:lnTo>
                  <a:lnTo>
                    <a:pt x="5270500" y="514350"/>
                  </a:lnTo>
                  <a:lnTo>
                    <a:pt x="5270500" y="0"/>
                  </a:lnTo>
                  <a:lnTo>
                    <a:pt x="7918450" y="0"/>
                  </a:lnTo>
                  <a:cubicBezTo>
                    <a:pt x="7920567" y="922867"/>
                    <a:pt x="7922683" y="1845733"/>
                    <a:pt x="7924800" y="2768600"/>
                  </a:cubicBezTo>
                  <a:lnTo>
                    <a:pt x="3079750" y="2774950"/>
                  </a:lnTo>
                  <a:lnTo>
                    <a:pt x="3079750" y="3308350"/>
                  </a:lnTo>
                  <a:lnTo>
                    <a:pt x="1320800" y="3308350"/>
                  </a:lnTo>
                  <a:lnTo>
                    <a:pt x="1320800" y="1562100"/>
                  </a:lnTo>
                  <a:lnTo>
                    <a:pt x="882650" y="1562100"/>
                  </a:lnTo>
                  <a:cubicBezTo>
                    <a:pt x="880533" y="1911350"/>
                    <a:pt x="878417" y="2260600"/>
                    <a:pt x="876300" y="2609850"/>
                  </a:cubicBezTo>
                  <a:lnTo>
                    <a:pt x="0" y="2609850"/>
                  </a:lnTo>
                  <a:cubicBezTo>
                    <a:pt x="4233" y="1911350"/>
                    <a:pt x="8467" y="1212850"/>
                    <a:pt x="12700" y="514350"/>
                  </a:cubicBezTo>
                  <a:lnTo>
                    <a:pt x="438150" y="514350"/>
                  </a:lnTo>
                  <a:cubicBezTo>
                    <a:pt x="440267" y="349250"/>
                    <a:pt x="442383" y="184150"/>
                    <a:pt x="450850" y="0"/>
                  </a:cubicBez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4" name="Slide Number Placeholder 13"/>
          <p:cNvSpPr>
            <a:spLocks noGrp="1"/>
          </p:cNvSpPr>
          <p:nvPr>
            <p:ph type="sldNum" sz="quarter" idx="12"/>
          </p:nvPr>
        </p:nvSpPr>
        <p:spPr/>
        <p:txBody>
          <a:bodyPr/>
          <a:lstStyle/>
          <a:p>
            <a:fld id="{CFA1D9AA-A292-4B3C-969C-0A84C828091C}" type="slidenum">
              <a:rPr lang="en-GB" smtClean="0"/>
              <a:t>13</a:t>
            </a:fld>
            <a:endParaRPr lang="en-GB"/>
          </a:p>
        </p:txBody>
      </p:sp>
    </p:spTree>
    <p:extLst>
      <p:ext uri="{BB962C8B-B14F-4D97-AF65-F5344CB8AC3E}">
        <p14:creationId xmlns:p14="http://schemas.microsoft.com/office/powerpoint/2010/main" val="2119095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26894"/>
            <a:ext cx="12192000" cy="584775"/>
          </a:xfrm>
          <a:prstGeom prst="rect">
            <a:avLst/>
          </a:prstGeom>
          <a:noFill/>
        </p:spPr>
        <p:txBody>
          <a:bodyPr wrap="square" rtlCol="0">
            <a:spAutoFit/>
          </a:bodyPr>
          <a:lstStyle/>
          <a:p>
            <a:pPr>
              <a:spcAft>
                <a:spcPts val="1800"/>
              </a:spcAft>
            </a:pPr>
            <a:r>
              <a:rPr lang="en-US" sz="3200" b="1" dirty="0">
                <a:solidFill>
                  <a:srgbClr val="003399"/>
                </a:solidFill>
                <a:latin typeface="Arial" panose="020B0604020202020204" pitchFamily="34" charset="0"/>
                <a:cs typeface="Arial" panose="020B0604020202020204" pitchFamily="34" charset="0"/>
              </a:rPr>
              <a:t>XRF analysis</a:t>
            </a:r>
            <a:endParaRPr lang="fr-FR" sz="3200" dirty="0">
              <a:solidFill>
                <a:srgbClr val="003399"/>
              </a:solidFill>
              <a:latin typeface="Arial" panose="020B0604020202020204" pitchFamily="34" charset="0"/>
              <a:cs typeface="Arial" panose="020B0604020202020204" pitchFamily="34" charset="0"/>
            </a:endParaRPr>
          </a:p>
        </p:txBody>
      </p:sp>
      <p:grpSp>
        <p:nvGrpSpPr>
          <p:cNvPr id="8" name="Group 7"/>
          <p:cNvGrpSpPr/>
          <p:nvPr/>
        </p:nvGrpSpPr>
        <p:grpSpPr>
          <a:xfrm>
            <a:off x="1081269" y="1343583"/>
            <a:ext cx="2026228" cy="2925890"/>
            <a:chOff x="394854" y="1379560"/>
            <a:chExt cx="2026228" cy="2925890"/>
          </a:xfrm>
        </p:grpSpPr>
        <p:pic>
          <p:nvPicPr>
            <p:cNvPr id="14" name="Picture 13"/>
            <p:cNvPicPr/>
            <p:nvPr/>
          </p:nvPicPr>
          <p:blipFill rotWithShape="1">
            <a:blip r:embed="rId3">
              <a:extLst>
                <a:ext uri="{28A0092B-C50C-407E-A947-70E740481C1C}">
                  <a14:useLocalDpi xmlns:a14="http://schemas.microsoft.com/office/drawing/2010/main" val="0"/>
                </a:ext>
              </a:extLst>
            </a:blip>
            <a:srcRect l="25766" t="12597" r="38881" b="5826"/>
            <a:stretch/>
          </p:blipFill>
          <p:spPr>
            <a:xfrm>
              <a:off x="394854" y="1379560"/>
              <a:ext cx="2026227" cy="2628900"/>
            </a:xfrm>
            <a:prstGeom prst="rect">
              <a:avLst/>
            </a:prstGeom>
          </p:spPr>
        </p:pic>
        <p:sp>
          <p:nvSpPr>
            <p:cNvPr id="19" name="TextBox 18"/>
            <p:cNvSpPr txBox="1"/>
            <p:nvPr/>
          </p:nvSpPr>
          <p:spPr>
            <a:xfrm>
              <a:off x="394854" y="3966896"/>
              <a:ext cx="2026228" cy="338554"/>
            </a:xfrm>
            <a:prstGeom prst="rect">
              <a:avLst/>
            </a:prstGeom>
            <a:noFill/>
          </p:spPr>
          <p:txBody>
            <a:bodyPr wrap="square" rtlCol="0">
              <a:spAutoFit/>
            </a:bodyPr>
            <a:lstStyle/>
            <a:p>
              <a:pPr algn="ctr"/>
              <a:r>
                <a:rPr lang="fr-FR" sz="1600" i="1" dirty="0">
                  <a:latin typeface="Arial" panose="020B0604020202020204" pitchFamily="34" charset="0"/>
                  <a:cs typeface="Arial" panose="020B0604020202020204" pitchFamily="34" charset="0"/>
                </a:rPr>
                <a:t>New Pastille</a:t>
              </a:r>
            </a:p>
          </p:txBody>
        </p:sp>
      </p:grpSp>
      <p:grpSp>
        <p:nvGrpSpPr>
          <p:cNvPr id="5" name="Group 4"/>
          <p:cNvGrpSpPr/>
          <p:nvPr/>
        </p:nvGrpSpPr>
        <p:grpSpPr>
          <a:xfrm>
            <a:off x="8436022" y="1343583"/>
            <a:ext cx="2203935" cy="2871396"/>
            <a:chOff x="9340897" y="1415928"/>
            <a:chExt cx="2203935" cy="2871396"/>
          </a:xfrm>
        </p:grpSpPr>
        <p:pic>
          <p:nvPicPr>
            <p:cNvPr id="17" name="Picture 16"/>
            <p:cNvPicPr/>
            <p:nvPr/>
          </p:nvPicPr>
          <p:blipFill rotWithShape="1">
            <a:blip r:embed="rId4"/>
            <a:srcRect l="26130" t="12275" r="39425" b="8406"/>
            <a:stretch/>
          </p:blipFill>
          <p:spPr>
            <a:xfrm>
              <a:off x="9455729" y="1415928"/>
              <a:ext cx="1974272" cy="2556164"/>
            </a:xfrm>
            <a:prstGeom prst="rect">
              <a:avLst/>
            </a:prstGeom>
          </p:spPr>
        </p:pic>
        <p:sp>
          <p:nvSpPr>
            <p:cNvPr id="24" name="TextBox 23"/>
            <p:cNvSpPr txBox="1"/>
            <p:nvPr/>
          </p:nvSpPr>
          <p:spPr>
            <a:xfrm>
              <a:off x="9340897" y="3948770"/>
              <a:ext cx="2203935" cy="338554"/>
            </a:xfrm>
            <a:prstGeom prst="rect">
              <a:avLst/>
            </a:prstGeom>
            <a:noFill/>
          </p:spPr>
          <p:txBody>
            <a:bodyPr wrap="square" rtlCol="0">
              <a:spAutoFit/>
            </a:bodyPr>
            <a:lstStyle/>
            <a:p>
              <a:pPr algn="ctr"/>
              <a:r>
                <a:rPr lang="fr-FR" sz="1600" i="1" dirty="0" err="1">
                  <a:latin typeface="Arial" panose="020B0604020202020204" pitchFamily="34" charset="0"/>
                  <a:cs typeface="Arial" panose="020B0604020202020204" pitchFamily="34" charset="0"/>
                </a:rPr>
                <a:t>Molykote</a:t>
              </a:r>
              <a:r>
                <a:rPr lang="fr-FR" sz="1600" i="1" dirty="0">
                  <a:latin typeface="Arial" panose="020B0604020202020204" pitchFamily="34" charset="0"/>
                  <a:cs typeface="Arial" panose="020B0604020202020204" pitchFamily="34" charset="0"/>
                </a:rPr>
                <a:t> </a:t>
              </a:r>
              <a:r>
                <a:rPr lang="fr-FR" sz="1600" i="1" dirty="0" err="1">
                  <a:latin typeface="Arial" panose="020B0604020202020204" pitchFamily="34" charset="0"/>
                  <a:cs typeface="Arial" panose="020B0604020202020204" pitchFamily="34" charset="0"/>
                </a:rPr>
                <a:t>Grease</a:t>
              </a:r>
              <a:r>
                <a:rPr lang="fr-FR" sz="1600" i="1" dirty="0">
                  <a:latin typeface="Arial" panose="020B0604020202020204" pitchFamily="34" charset="0"/>
                  <a:cs typeface="Arial" panose="020B0604020202020204" pitchFamily="34" charset="0"/>
                </a:rPr>
                <a:t> BR2</a:t>
              </a:r>
            </a:p>
          </p:txBody>
        </p:sp>
        <p:sp>
          <p:nvSpPr>
            <p:cNvPr id="2" name="Rectangle 1"/>
            <p:cNvSpPr/>
            <p:nvPr/>
          </p:nvSpPr>
          <p:spPr>
            <a:xfrm>
              <a:off x="9455729" y="2317172"/>
              <a:ext cx="1756062" cy="197427"/>
            </a:xfrm>
            <a:prstGeom prst="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9455729" y="2514599"/>
              <a:ext cx="1756062" cy="197427"/>
            </a:xfrm>
            <a:prstGeom prst="rect">
              <a:avLst/>
            </a:prstGeom>
            <a:solidFill>
              <a:srgbClr val="FF00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9455729" y="3027258"/>
              <a:ext cx="1756062" cy="197427"/>
            </a:xfrm>
            <a:prstGeom prst="rect">
              <a:avLst/>
            </a:prstGeom>
            <a:solidFill>
              <a:srgbClr val="00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4752389" y="1343583"/>
            <a:ext cx="2038741" cy="2869358"/>
            <a:chOff x="3933239" y="1345621"/>
            <a:chExt cx="2038741" cy="2869358"/>
          </a:xfrm>
        </p:grpSpPr>
        <p:sp>
          <p:nvSpPr>
            <p:cNvPr id="23" name="TextBox 22"/>
            <p:cNvSpPr txBox="1"/>
            <p:nvPr/>
          </p:nvSpPr>
          <p:spPr>
            <a:xfrm>
              <a:off x="3933239" y="3876425"/>
              <a:ext cx="2038741" cy="338554"/>
            </a:xfrm>
            <a:prstGeom prst="rect">
              <a:avLst/>
            </a:prstGeom>
            <a:noFill/>
          </p:spPr>
          <p:txBody>
            <a:bodyPr wrap="square" rtlCol="0">
              <a:spAutoFit/>
            </a:bodyPr>
            <a:lstStyle>
              <a:defPPr>
                <a:defRPr lang="en-US"/>
              </a:defPPr>
              <a:lvl1pPr algn="ctr">
                <a:defRPr sz="1600" i="1">
                  <a:latin typeface="Arial" panose="020B0604020202020204" pitchFamily="34" charset="0"/>
                  <a:cs typeface="Arial" panose="020B0604020202020204" pitchFamily="34" charset="0"/>
                </a:defRPr>
              </a:lvl1pPr>
            </a:lstStyle>
            <a:p>
              <a:r>
                <a:rPr lang="fr-CH" dirty="0" err="1"/>
                <a:t>Degraded</a:t>
              </a:r>
              <a:r>
                <a:rPr lang="fr-CH" dirty="0"/>
                <a:t> pastille</a:t>
              </a:r>
              <a:endParaRPr lang="fr-FR" dirty="0"/>
            </a:p>
          </p:txBody>
        </p:sp>
        <p:grpSp>
          <p:nvGrpSpPr>
            <p:cNvPr id="4" name="Group 3"/>
            <p:cNvGrpSpPr/>
            <p:nvPr/>
          </p:nvGrpSpPr>
          <p:grpSpPr>
            <a:xfrm>
              <a:off x="3960278" y="1345621"/>
              <a:ext cx="1984664" cy="2535382"/>
              <a:chOff x="5877790" y="1436710"/>
              <a:chExt cx="1984664" cy="2535382"/>
            </a:xfrm>
          </p:grpSpPr>
          <p:pic>
            <p:nvPicPr>
              <p:cNvPr id="16" name="Picture 15"/>
              <p:cNvPicPr/>
              <p:nvPr/>
            </p:nvPicPr>
            <p:blipFill rotWithShape="1">
              <a:blip r:embed="rId5"/>
              <a:srcRect l="25949" t="12275" r="39425" b="9051"/>
              <a:stretch/>
            </p:blipFill>
            <p:spPr>
              <a:xfrm>
                <a:off x="5877791" y="1436710"/>
                <a:ext cx="1984663" cy="2535382"/>
              </a:xfrm>
              <a:prstGeom prst="rect">
                <a:avLst/>
              </a:prstGeom>
            </p:spPr>
          </p:pic>
          <p:sp>
            <p:nvSpPr>
              <p:cNvPr id="25" name="Rectangle 24"/>
              <p:cNvSpPr/>
              <p:nvPr/>
            </p:nvSpPr>
            <p:spPr>
              <a:xfrm>
                <a:off x="5877790" y="2317172"/>
                <a:ext cx="1756062" cy="197427"/>
              </a:xfrm>
              <a:prstGeom prst="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877790" y="3218296"/>
                <a:ext cx="1756062" cy="197427"/>
              </a:xfrm>
              <a:prstGeom prst="rect">
                <a:avLst/>
              </a:prstGeom>
              <a:solidFill>
                <a:srgbClr val="FF00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892986" y="2691472"/>
                <a:ext cx="1756062" cy="197427"/>
              </a:xfrm>
              <a:prstGeom prst="rect">
                <a:avLst/>
              </a:prstGeom>
              <a:solidFill>
                <a:srgbClr val="00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0" name="TextBox 29"/>
          <p:cNvSpPr txBox="1"/>
          <p:nvPr/>
        </p:nvSpPr>
        <p:spPr>
          <a:xfrm>
            <a:off x="283623" y="5177298"/>
            <a:ext cx="11567604" cy="1200329"/>
          </a:xfrm>
          <a:prstGeom prst="rect">
            <a:avLst/>
          </a:prstGeom>
          <a:noFill/>
        </p:spPr>
        <p:txBody>
          <a:bodyPr wrap="square" rtlCol="0">
            <a:spAutoFit/>
          </a:bodyPr>
          <a:lstStyle/>
          <a:p>
            <a:pPr marL="285750" indent="-285750">
              <a:buFont typeface="Wingdings" panose="05000000000000000000" pitchFamily="2" charset="2"/>
              <a:buChar char="Ø"/>
            </a:pPr>
            <a:r>
              <a:rPr lang="fr-CH" sz="2400" dirty="0"/>
              <a:t>The </a:t>
            </a:r>
            <a:r>
              <a:rPr lang="fr-CH" sz="2400" dirty="0" err="1"/>
              <a:t>elements</a:t>
            </a:r>
            <a:r>
              <a:rPr lang="fr-CH" sz="2400" dirty="0"/>
              <a:t> S, Zn and P </a:t>
            </a:r>
            <a:r>
              <a:rPr lang="fr-CH" sz="2400" dirty="0" err="1"/>
              <a:t>detected</a:t>
            </a:r>
            <a:r>
              <a:rPr lang="fr-CH" sz="2400" dirty="0"/>
              <a:t> in the </a:t>
            </a:r>
            <a:r>
              <a:rPr lang="fr-CH" sz="2400" dirty="0" err="1"/>
              <a:t>degraded</a:t>
            </a:r>
            <a:r>
              <a:rPr lang="fr-CH" sz="2400" dirty="0"/>
              <a:t> pastille must </a:t>
            </a:r>
            <a:r>
              <a:rPr lang="fr-CH" sz="2400" dirty="0" err="1"/>
              <a:t>originate</a:t>
            </a:r>
            <a:r>
              <a:rPr lang="fr-CH" sz="2400" dirty="0"/>
              <a:t> </a:t>
            </a:r>
            <a:r>
              <a:rPr lang="fr-CH" sz="2400" dirty="0" err="1"/>
              <a:t>from</a:t>
            </a:r>
            <a:r>
              <a:rPr lang="fr-CH" sz="2400" dirty="0"/>
              <a:t> the </a:t>
            </a:r>
            <a:r>
              <a:rPr lang="fr-CH" sz="2400" dirty="0" err="1"/>
              <a:t>Molykote</a:t>
            </a:r>
            <a:r>
              <a:rPr lang="fr-CH" sz="2400" dirty="0"/>
              <a:t> BR2 </a:t>
            </a:r>
            <a:r>
              <a:rPr lang="fr-CH" sz="2400" dirty="0" err="1"/>
              <a:t>Grease</a:t>
            </a:r>
            <a:r>
              <a:rPr lang="fr-CH" sz="2400" dirty="0"/>
              <a:t> </a:t>
            </a:r>
            <a:endParaRPr lang="fr-CH" sz="2400" baseline="30000" dirty="0"/>
          </a:p>
          <a:p>
            <a:endParaRPr lang="fr-CH" sz="2400" dirty="0"/>
          </a:p>
        </p:txBody>
      </p:sp>
      <p:sp>
        <p:nvSpPr>
          <p:cNvPr id="10" name="Slide Number Placeholder 9"/>
          <p:cNvSpPr>
            <a:spLocks noGrp="1"/>
          </p:cNvSpPr>
          <p:nvPr>
            <p:ph type="sldNum" sz="quarter" idx="12"/>
          </p:nvPr>
        </p:nvSpPr>
        <p:spPr/>
        <p:txBody>
          <a:bodyPr/>
          <a:lstStyle/>
          <a:p>
            <a:fld id="{CFA1D9AA-A292-4B3C-969C-0A84C828091C}" type="slidenum">
              <a:rPr lang="en-GB" smtClean="0"/>
              <a:t>14</a:t>
            </a:fld>
            <a:endParaRPr lang="en-GB"/>
          </a:p>
        </p:txBody>
      </p:sp>
    </p:spTree>
    <p:extLst>
      <p:ext uri="{BB962C8B-B14F-4D97-AF65-F5344CB8AC3E}">
        <p14:creationId xmlns:p14="http://schemas.microsoft.com/office/powerpoint/2010/main" val="889274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645" y="2459470"/>
            <a:ext cx="10515600" cy="1468294"/>
          </a:xfrm>
        </p:spPr>
        <p:txBody>
          <a:bodyPr/>
          <a:lstStyle/>
          <a:p>
            <a:pPr marL="0" indent="0" algn="ctr">
              <a:buNone/>
            </a:pPr>
            <a:r>
              <a:rPr lang="fr-CH" sz="4800" dirty="0"/>
              <a:t>TGA </a:t>
            </a:r>
            <a:r>
              <a:rPr lang="fr-CH" sz="4800" dirty="0" err="1"/>
              <a:t>analysis</a:t>
            </a:r>
            <a:endParaRPr lang="fr-CH" sz="4800" dirty="0"/>
          </a:p>
          <a:p>
            <a:endParaRPr lang="fr-CH" dirty="0"/>
          </a:p>
          <a:p>
            <a:endParaRPr lang="en-US" dirty="0"/>
          </a:p>
        </p:txBody>
      </p:sp>
      <p:sp>
        <p:nvSpPr>
          <p:cNvPr id="4" name="Slide Number Placeholder 3"/>
          <p:cNvSpPr>
            <a:spLocks noGrp="1"/>
          </p:cNvSpPr>
          <p:nvPr>
            <p:ph type="sldNum" sz="quarter" idx="12"/>
          </p:nvPr>
        </p:nvSpPr>
        <p:spPr/>
        <p:txBody>
          <a:bodyPr/>
          <a:lstStyle/>
          <a:p>
            <a:fld id="{CFA1D9AA-A292-4B3C-969C-0A84C828091C}" type="slidenum">
              <a:rPr lang="en-GB" smtClean="0"/>
              <a:t>15</a:t>
            </a:fld>
            <a:endParaRPr lang="en-GB"/>
          </a:p>
        </p:txBody>
      </p:sp>
    </p:spTree>
    <p:extLst>
      <p:ext uri="{BB962C8B-B14F-4D97-AF65-F5344CB8AC3E}">
        <p14:creationId xmlns:p14="http://schemas.microsoft.com/office/powerpoint/2010/main" val="737023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rotWithShape="1">
          <a:blip r:embed="rId2">
            <a:extLst>
              <a:ext uri="{28A0092B-C50C-407E-A947-70E740481C1C}">
                <a14:useLocalDpi xmlns:a14="http://schemas.microsoft.com/office/drawing/2010/main" val="0"/>
              </a:ext>
            </a:extLst>
          </a:blip>
          <a:srcRect t="7715" r="1062" b="8420"/>
          <a:stretch/>
        </p:blipFill>
        <p:spPr>
          <a:xfrm>
            <a:off x="2139351" y="-22228"/>
            <a:ext cx="8255478" cy="6997842"/>
          </a:xfrm>
          <a:prstGeom prst="rect">
            <a:avLst/>
          </a:prstGeom>
        </p:spPr>
      </p:pic>
      <p:grpSp>
        <p:nvGrpSpPr>
          <p:cNvPr id="15" name="Group 14"/>
          <p:cNvGrpSpPr/>
          <p:nvPr/>
        </p:nvGrpSpPr>
        <p:grpSpPr>
          <a:xfrm>
            <a:off x="6409426" y="2113472"/>
            <a:ext cx="3019246" cy="1193121"/>
            <a:chOff x="6409426" y="2113472"/>
            <a:chExt cx="3019246" cy="1193121"/>
          </a:xfrm>
        </p:grpSpPr>
        <p:sp>
          <p:nvSpPr>
            <p:cNvPr id="7" name="Oval 6"/>
            <p:cNvSpPr/>
            <p:nvPr/>
          </p:nvSpPr>
          <p:spPr>
            <a:xfrm>
              <a:off x="6409426" y="2113472"/>
              <a:ext cx="362310" cy="577970"/>
            </a:xfrm>
            <a:prstGeom prst="ellipse">
              <a:avLst/>
            </a:prstGeom>
            <a:noFill/>
            <a:ln w="571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Straight Arrow Connector 8"/>
            <p:cNvCxnSpPr/>
            <p:nvPr/>
          </p:nvCxnSpPr>
          <p:spPr>
            <a:xfrm flipH="1" flipV="1">
              <a:off x="6823496" y="2402457"/>
              <a:ext cx="1035168" cy="392501"/>
            </a:xfrm>
            <a:prstGeom prst="straightConnector1">
              <a:avLst/>
            </a:prstGeom>
            <a:ln w="57150">
              <a:solidFill>
                <a:schemeClr val="accent6">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858664" y="2598707"/>
              <a:ext cx="1570008" cy="707886"/>
            </a:xfrm>
            <a:prstGeom prst="rect">
              <a:avLst/>
            </a:prstGeom>
            <a:noFill/>
          </p:spPr>
          <p:txBody>
            <a:bodyPr wrap="square" rtlCol="0">
              <a:spAutoFit/>
            </a:bodyPr>
            <a:lstStyle/>
            <a:p>
              <a:pPr algn="ctr"/>
              <a:r>
                <a:rPr lang="fr-FR" sz="2200" b="1" dirty="0" err="1">
                  <a:solidFill>
                    <a:schemeClr val="accent6">
                      <a:lumMod val="20000"/>
                      <a:lumOff val="80000"/>
                    </a:schemeClr>
                  </a:solidFill>
                </a:rPr>
                <a:t>Sample</a:t>
              </a:r>
              <a:endParaRPr lang="fr-FR" sz="2200" b="1" dirty="0">
                <a:solidFill>
                  <a:schemeClr val="accent6">
                    <a:lumMod val="20000"/>
                    <a:lumOff val="80000"/>
                  </a:schemeClr>
                </a:solidFill>
              </a:endParaRPr>
            </a:p>
            <a:p>
              <a:pPr algn="ctr"/>
              <a:r>
                <a:rPr lang="fr-FR" b="1" dirty="0">
                  <a:solidFill>
                    <a:schemeClr val="accent6">
                      <a:lumMod val="20000"/>
                      <a:lumOff val="80000"/>
                    </a:schemeClr>
                  </a:solidFill>
                </a:rPr>
                <a:t>(20-100 </a:t>
              </a:r>
              <a:r>
                <a:rPr lang="fr-FR" b="1" dirty="0" err="1">
                  <a:solidFill>
                    <a:schemeClr val="accent6">
                      <a:lumMod val="20000"/>
                      <a:lumOff val="80000"/>
                    </a:schemeClr>
                  </a:solidFill>
                </a:rPr>
                <a:t>ug</a:t>
              </a:r>
              <a:r>
                <a:rPr lang="fr-FR" b="1" dirty="0">
                  <a:solidFill>
                    <a:schemeClr val="accent6">
                      <a:lumMod val="20000"/>
                      <a:lumOff val="80000"/>
                    </a:schemeClr>
                  </a:solidFill>
                </a:rPr>
                <a:t>)</a:t>
              </a:r>
            </a:p>
          </p:txBody>
        </p:sp>
      </p:grpSp>
      <p:grpSp>
        <p:nvGrpSpPr>
          <p:cNvPr id="18" name="Group 17"/>
          <p:cNvGrpSpPr/>
          <p:nvPr/>
        </p:nvGrpSpPr>
        <p:grpSpPr>
          <a:xfrm>
            <a:off x="6267090" y="1442237"/>
            <a:ext cx="4270075" cy="1973823"/>
            <a:chOff x="6267090" y="1442237"/>
            <a:chExt cx="4270075" cy="1973823"/>
          </a:xfrm>
        </p:grpSpPr>
        <p:sp>
          <p:nvSpPr>
            <p:cNvPr id="16" name="Rectangle 15"/>
            <p:cNvSpPr/>
            <p:nvPr/>
          </p:nvSpPr>
          <p:spPr>
            <a:xfrm>
              <a:off x="6267090" y="1578634"/>
              <a:ext cx="651295" cy="183742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9" name="Straight Arrow Connector 18"/>
            <p:cNvCxnSpPr/>
            <p:nvPr/>
          </p:nvCxnSpPr>
          <p:spPr>
            <a:xfrm flipH="1">
              <a:off x="6914072" y="1708030"/>
              <a:ext cx="1030858" cy="26354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944929" y="1442237"/>
              <a:ext cx="2592236" cy="430887"/>
            </a:xfrm>
            <a:prstGeom prst="rect">
              <a:avLst/>
            </a:prstGeom>
            <a:noFill/>
          </p:spPr>
          <p:txBody>
            <a:bodyPr wrap="square" rtlCol="0">
              <a:spAutoFit/>
            </a:bodyPr>
            <a:lstStyle/>
            <a:p>
              <a:r>
                <a:rPr lang="fr-FR" sz="2200" b="1" dirty="0" err="1">
                  <a:solidFill>
                    <a:srgbClr val="00B0F0"/>
                  </a:solidFill>
                </a:rPr>
                <a:t>Oven</a:t>
              </a:r>
              <a:r>
                <a:rPr lang="fr-FR" sz="2200" b="1" dirty="0">
                  <a:solidFill>
                    <a:srgbClr val="00B0F0"/>
                  </a:solidFill>
                </a:rPr>
                <a:t> (1600°C max)</a:t>
              </a:r>
            </a:p>
          </p:txBody>
        </p:sp>
      </p:grpSp>
      <p:grpSp>
        <p:nvGrpSpPr>
          <p:cNvPr id="26" name="Group 25"/>
          <p:cNvGrpSpPr/>
          <p:nvPr/>
        </p:nvGrpSpPr>
        <p:grpSpPr>
          <a:xfrm>
            <a:off x="5555411" y="4239882"/>
            <a:ext cx="6471964" cy="1988389"/>
            <a:chOff x="5555411" y="4239882"/>
            <a:chExt cx="6471964" cy="1988389"/>
          </a:xfrm>
        </p:grpSpPr>
        <p:sp>
          <p:nvSpPr>
            <p:cNvPr id="28" name="Rectangle 27"/>
            <p:cNvSpPr/>
            <p:nvPr/>
          </p:nvSpPr>
          <p:spPr>
            <a:xfrm>
              <a:off x="5555411" y="4239882"/>
              <a:ext cx="3278038" cy="1988389"/>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9" name="Straight Arrow Connector 28"/>
            <p:cNvCxnSpPr/>
            <p:nvPr/>
          </p:nvCxnSpPr>
          <p:spPr>
            <a:xfrm flipH="1">
              <a:off x="8945592" y="5101216"/>
              <a:ext cx="515429" cy="128229"/>
            </a:xfrm>
            <a:prstGeom prst="straightConnector1">
              <a:avLst/>
            </a:prstGeom>
            <a:ln w="57150">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77476" y="4819346"/>
              <a:ext cx="2449899" cy="430887"/>
            </a:xfrm>
            <a:prstGeom prst="rect">
              <a:avLst/>
            </a:prstGeom>
            <a:noFill/>
            <a:ln>
              <a:noFill/>
            </a:ln>
          </p:spPr>
          <p:txBody>
            <a:bodyPr wrap="square" rtlCol="0">
              <a:spAutoFit/>
            </a:bodyPr>
            <a:lstStyle/>
            <a:p>
              <a:r>
                <a:rPr lang="fr-FR" sz="2200" b="1" dirty="0">
                  <a:solidFill>
                    <a:srgbClr val="FF00FF"/>
                  </a:solidFill>
                </a:rPr>
                <a:t>Microbalance</a:t>
              </a:r>
            </a:p>
          </p:txBody>
        </p:sp>
      </p:grpSp>
      <p:grpSp>
        <p:nvGrpSpPr>
          <p:cNvPr id="2049" name="Group 2048"/>
          <p:cNvGrpSpPr/>
          <p:nvPr/>
        </p:nvGrpSpPr>
        <p:grpSpPr>
          <a:xfrm>
            <a:off x="5501883" y="114299"/>
            <a:ext cx="2415396" cy="4728899"/>
            <a:chOff x="5501883" y="114299"/>
            <a:chExt cx="2415396" cy="4728899"/>
          </a:xfrm>
        </p:grpSpPr>
        <p:grpSp>
          <p:nvGrpSpPr>
            <p:cNvPr id="22" name="Group 21"/>
            <p:cNvGrpSpPr/>
            <p:nvPr/>
          </p:nvGrpSpPr>
          <p:grpSpPr>
            <a:xfrm>
              <a:off x="5501883" y="4185061"/>
              <a:ext cx="2415396" cy="658137"/>
              <a:chOff x="5501883" y="4185061"/>
              <a:chExt cx="2415396" cy="658137"/>
            </a:xfrm>
          </p:grpSpPr>
          <p:sp>
            <p:nvSpPr>
              <p:cNvPr id="21" name="Curved Right Arrow 20"/>
              <p:cNvSpPr/>
              <p:nvPr/>
            </p:nvSpPr>
            <p:spPr>
              <a:xfrm rot="15272956">
                <a:off x="6136065" y="3971843"/>
                <a:ext cx="262050" cy="710535"/>
              </a:xfrm>
              <a:prstGeom prst="curvedRightArrow">
                <a:avLst>
                  <a:gd name="adj1" fmla="val 34046"/>
                  <a:gd name="adj2" fmla="val 74343"/>
                  <a:gd name="adj3" fmla="val 546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4" name="Curved Right Arrow 23"/>
              <p:cNvSpPr/>
              <p:nvPr/>
            </p:nvSpPr>
            <p:spPr>
              <a:xfrm rot="17008838" flipV="1">
                <a:off x="6744227" y="4017658"/>
                <a:ext cx="262050" cy="596855"/>
              </a:xfrm>
              <a:prstGeom prst="curvedRightArrow">
                <a:avLst>
                  <a:gd name="adj1" fmla="val 38280"/>
                  <a:gd name="adj2" fmla="val 74343"/>
                  <a:gd name="adj3" fmla="val 546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5" name="TextBox 24"/>
              <p:cNvSpPr txBox="1"/>
              <p:nvPr/>
            </p:nvSpPr>
            <p:spPr>
              <a:xfrm>
                <a:off x="5501883" y="4412311"/>
                <a:ext cx="2415396" cy="430887"/>
              </a:xfrm>
              <a:prstGeom prst="rect">
                <a:avLst/>
              </a:prstGeom>
              <a:noFill/>
            </p:spPr>
            <p:txBody>
              <a:bodyPr wrap="square" rtlCol="0">
                <a:spAutoFit/>
              </a:bodyPr>
              <a:lstStyle/>
              <a:p>
                <a:r>
                  <a:rPr lang="fr-FR" sz="2200" b="1" dirty="0" err="1">
                    <a:solidFill>
                      <a:srgbClr val="FFFF00"/>
                    </a:solidFill>
                  </a:rPr>
                  <a:t>Gas</a:t>
                </a:r>
                <a:r>
                  <a:rPr lang="fr-FR" sz="2200" b="1" dirty="0">
                    <a:solidFill>
                      <a:srgbClr val="FFFF00"/>
                    </a:solidFill>
                  </a:rPr>
                  <a:t> (Ar, Air, etc.)</a:t>
                </a:r>
              </a:p>
            </p:txBody>
          </p:sp>
        </p:grpSp>
        <p:sp>
          <p:nvSpPr>
            <p:cNvPr id="2048" name="Up Arrow 2047"/>
            <p:cNvSpPr/>
            <p:nvPr/>
          </p:nvSpPr>
          <p:spPr>
            <a:xfrm>
              <a:off x="6514381" y="2691443"/>
              <a:ext cx="130044" cy="1172372"/>
            </a:xfrm>
            <a:prstGeom prst="up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Up Arrow 34"/>
            <p:cNvSpPr/>
            <p:nvPr/>
          </p:nvSpPr>
          <p:spPr>
            <a:xfrm>
              <a:off x="6525559" y="114299"/>
              <a:ext cx="118866" cy="2095501"/>
            </a:xfrm>
            <a:prstGeom prst="up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 name="Slide Number Placeholder 2"/>
          <p:cNvSpPr>
            <a:spLocks noGrp="1"/>
          </p:cNvSpPr>
          <p:nvPr>
            <p:ph type="sldNum" sz="quarter" idx="12"/>
          </p:nvPr>
        </p:nvSpPr>
        <p:spPr/>
        <p:txBody>
          <a:bodyPr/>
          <a:lstStyle/>
          <a:p>
            <a:fld id="{CFA1D9AA-A292-4B3C-969C-0A84C828091C}" type="slidenum">
              <a:rPr lang="en-GB" smtClean="0"/>
              <a:t>16</a:t>
            </a:fld>
            <a:endParaRPr lang="en-GB"/>
          </a:p>
        </p:txBody>
      </p:sp>
      <p:sp>
        <p:nvSpPr>
          <p:cNvPr id="27" name="TextBox 26"/>
          <p:cNvSpPr txBox="1"/>
          <p:nvPr/>
        </p:nvSpPr>
        <p:spPr>
          <a:xfrm>
            <a:off x="0" y="-4007"/>
            <a:ext cx="12192000" cy="1308050"/>
          </a:xfrm>
          <a:prstGeom prst="rect">
            <a:avLst/>
          </a:prstGeom>
          <a:noFill/>
        </p:spPr>
        <p:txBody>
          <a:bodyPr wrap="square" rtlCol="0">
            <a:spAutoFit/>
          </a:bodyPr>
          <a:lstStyle/>
          <a:p>
            <a:pPr>
              <a:spcAft>
                <a:spcPts val="1800"/>
              </a:spcAft>
            </a:pPr>
            <a:r>
              <a:rPr lang="en-US" sz="3200" b="1" dirty="0">
                <a:solidFill>
                  <a:srgbClr val="003399"/>
                </a:solidFill>
                <a:latin typeface="Arial" panose="020B0604020202020204" pitchFamily="34" charset="0"/>
                <a:cs typeface="Arial" panose="020B0604020202020204" pitchFamily="34" charset="0"/>
              </a:rPr>
              <a:t>TGA analysis </a:t>
            </a:r>
          </a:p>
          <a:p>
            <a:pPr>
              <a:spcAft>
                <a:spcPts val="1800"/>
              </a:spcAft>
            </a:pPr>
            <a:r>
              <a:rPr lang="en-US" sz="3200" b="1" dirty="0">
                <a:solidFill>
                  <a:srgbClr val="003399"/>
                </a:solidFill>
                <a:latin typeface="Arial" panose="020B0604020202020204" pitchFamily="34" charset="0"/>
                <a:cs typeface="Arial" panose="020B0604020202020204" pitchFamily="34" charset="0"/>
              </a:rPr>
              <a:t>(</a:t>
            </a:r>
            <a:r>
              <a:rPr lang="en-US" sz="3200" b="1" dirty="0" err="1">
                <a:solidFill>
                  <a:srgbClr val="003399"/>
                </a:solidFill>
                <a:latin typeface="Arial" panose="020B0604020202020204" pitchFamily="34" charset="0"/>
                <a:cs typeface="Arial" panose="020B0604020202020204" pitchFamily="34" charset="0"/>
              </a:rPr>
              <a:t>Setaram</a:t>
            </a:r>
            <a:r>
              <a:rPr lang="en-US" sz="3200" b="1" dirty="0">
                <a:solidFill>
                  <a:srgbClr val="003399"/>
                </a:solidFill>
                <a:latin typeface="Arial" panose="020B0604020202020204" pitchFamily="34" charset="0"/>
                <a:cs typeface="Arial" panose="020B0604020202020204" pitchFamily="34" charset="0"/>
              </a:rPr>
              <a:t> </a:t>
            </a:r>
            <a:r>
              <a:rPr lang="en-US" sz="3200" b="1" dirty="0" err="1">
                <a:solidFill>
                  <a:srgbClr val="003399"/>
                </a:solidFill>
                <a:latin typeface="Arial" panose="020B0604020202020204" pitchFamily="34" charset="0"/>
                <a:cs typeface="Arial" panose="020B0604020202020204" pitchFamily="34" charset="0"/>
              </a:rPr>
              <a:t>Labsys</a:t>
            </a:r>
            <a:r>
              <a:rPr lang="en-US" sz="3200" b="1" dirty="0">
                <a:solidFill>
                  <a:srgbClr val="003399"/>
                </a:solidFill>
                <a:latin typeface="Arial" panose="020B0604020202020204" pitchFamily="34" charset="0"/>
                <a:cs typeface="Arial" panose="020B0604020202020204" pitchFamily="34" charset="0"/>
              </a:rPr>
              <a:t> </a:t>
            </a:r>
            <a:r>
              <a:rPr lang="en-US" sz="3200" b="1" dirty="0" err="1">
                <a:solidFill>
                  <a:srgbClr val="003399"/>
                </a:solidFill>
                <a:latin typeface="Arial" panose="020B0604020202020204" pitchFamily="34" charset="0"/>
                <a:cs typeface="Arial" panose="020B0604020202020204" pitchFamily="34" charset="0"/>
              </a:rPr>
              <a:t>Evo</a:t>
            </a:r>
            <a:r>
              <a:rPr lang="en-US" sz="3200" b="1" dirty="0">
                <a:solidFill>
                  <a:srgbClr val="003399"/>
                </a:solidFill>
                <a:latin typeface="Arial" panose="020B0604020202020204" pitchFamily="34" charset="0"/>
                <a:cs typeface="Arial" panose="020B0604020202020204" pitchFamily="34" charset="0"/>
              </a:rPr>
              <a:t>) </a:t>
            </a:r>
            <a:endParaRPr lang="en-GB" sz="3200" b="1" dirty="0">
              <a:solidFill>
                <a:srgbClr val="0033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12847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72478" y="723468"/>
            <a:ext cx="10381322" cy="6134532"/>
          </a:xfrm>
          <a:prstGeom prst="rect">
            <a:avLst/>
          </a:prstGeom>
        </p:spPr>
      </p:pic>
      <p:sp>
        <p:nvSpPr>
          <p:cNvPr id="2" name="Title 1"/>
          <p:cNvSpPr>
            <a:spLocks noGrp="1"/>
          </p:cNvSpPr>
          <p:nvPr>
            <p:ph type="title"/>
          </p:nvPr>
        </p:nvSpPr>
        <p:spPr/>
        <p:txBody>
          <a:bodyPr/>
          <a:lstStyle/>
          <a:p>
            <a:r>
              <a:rPr lang="en-US" sz="3200" b="1" dirty="0" err="1">
                <a:solidFill>
                  <a:srgbClr val="003399"/>
                </a:solidFill>
                <a:ea typeface="+mn-ea"/>
              </a:rPr>
              <a:t>Exemple</a:t>
            </a:r>
            <a:r>
              <a:rPr lang="en-US" sz="3200" b="1" dirty="0">
                <a:solidFill>
                  <a:srgbClr val="003399"/>
                </a:solidFill>
                <a:ea typeface="+mn-ea"/>
              </a:rPr>
              <a:t> of degradation : PTFE grease after irradiations</a:t>
            </a:r>
            <a:endParaRPr lang="en-GB" sz="3200" b="1" dirty="0">
              <a:solidFill>
                <a:srgbClr val="003399"/>
              </a:solidFill>
              <a:ea typeface="+mn-ea"/>
            </a:endParaRPr>
          </a:p>
        </p:txBody>
      </p:sp>
      <p:sp>
        <p:nvSpPr>
          <p:cNvPr id="6" name="Slide Number Placeholder 5"/>
          <p:cNvSpPr>
            <a:spLocks noGrp="1"/>
          </p:cNvSpPr>
          <p:nvPr>
            <p:ph type="sldNum" sz="quarter" idx="12"/>
          </p:nvPr>
        </p:nvSpPr>
        <p:spPr/>
        <p:txBody>
          <a:bodyPr/>
          <a:lstStyle/>
          <a:p>
            <a:fld id="{CFA1D9AA-A292-4B3C-969C-0A84C828091C}" type="slidenum">
              <a:rPr lang="en-GB" smtClean="0"/>
              <a:t>17</a:t>
            </a:fld>
            <a:endParaRPr lang="en-GB"/>
          </a:p>
        </p:txBody>
      </p:sp>
    </p:spTree>
    <p:extLst>
      <p:ext uri="{BB962C8B-B14F-4D97-AF65-F5344CB8AC3E}">
        <p14:creationId xmlns:p14="http://schemas.microsoft.com/office/powerpoint/2010/main" val="1344679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928180" y="3790473"/>
            <a:ext cx="4784811" cy="3067527"/>
          </a:xfrm>
          <a:prstGeom prst="rect">
            <a:avLst/>
          </a:prstGeom>
          <a:noFill/>
          <a:ln>
            <a:noFill/>
          </a:ln>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879389" y="757016"/>
            <a:ext cx="4882394" cy="3184878"/>
          </a:xfrm>
          <a:prstGeom prst="rect">
            <a:avLst/>
          </a:prstGeom>
          <a:noFill/>
          <a:ln>
            <a:noFill/>
          </a:ln>
        </p:spPr>
      </p:pic>
      <p:pic>
        <p:nvPicPr>
          <p:cNvPr id="7" name="Picture 6"/>
          <p:cNvPicPr/>
          <p:nvPr/>
        </p:nvPicPr>
        <p:blipFill rotWithShape="1">
          <a:blip r:embed="rId4">
            <a:extLst>
              <a:ext uri="{28A0092B-C50C-407E-A947-70E740481C1C}">
                <a14:useLocalDpi xmlns:a14="http://schemas.microsoft.com/office/drawing/2010/main" val="0"/>
              </a:ext>
            </a:extLst>
          </a:blip>
          <a:srcRect r="15138"/>
          <a:stretch/>
        </p:blipFill>
        <p:spPr bwMode="auto">
          <a:xfrm>
            <a:off x="6182686" y="731525"/>
            <a:ext cx="4513277" cy="3386214"/>
          </a:xfrm>
          <a:prstGeom prst="rect">
            <a:avLst/>
          </a:prstGeom>
          <a:noFill/>
          <a:ln>
            <a:noFill/>
          </a:ln>
        </p:spPr>
      </p:pic>
      <p:sp>
        <p:nvSpPr>
          <p:cNvPr id="2" name="Oval 1"/>
          <p:cNvSpPr/>
          <p:nvPr/>
        </p:nvSpPr>
        <p:spPr>
          <a:xfrm rot="19606398">
            <a:off x="8920835" y="860419"/>
            <a:ext cx="1114441" cy="1989068"/>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TextBox 2"/>
          <p:cNvSpPr txBox="1"/>
          <p:nvPr/>
        </p:nvSpPr>
        <p:spPr>
          <a:xfrm>
            <a:off x="9787268" y="932861"/>
            <a:ext cx="2099932" cy="584775"/>
          </a:xfrm>
          <a:prstGeom prst="rect">
            <a:avLst/>
          </a:prstGeom>
          <a:noFill/>
        </p:spPr>
        <p:txBody>
          <a:bodyPr wrap="square" rtlCol="0">
            <a:spAutoFit/>
          </a:bodyPr>
          <a:lstStyle/>
          <a:p>
            <a:pPr algn="r"/>
            <a:r>
              <a:rPr lang="en-GB" sz="1600" i="1" dirty="0">
                <a:solidFill>
                  <a:srgbClr val="0000FF"/>
                </a:solidFill>
              </a:rPr>
              <a:t>Signal instability due to sample boiling</a:t>
            </a:r>
            <a:endParaRPr lang="fr-FR" sz="1600" i="1" dirty="0">
              <a:solidFill>
                <a:srgbClr val="0000FF"/>
              </a:solidFill>
            </a:endParaRPr>
          </a:p>
        </p:txBody>
      </p:sp>
      <p:sp>
        <p:nvSpPr>
          <p:cNvPr id="9" name="TextBox 8"/>
          <p:cNvSpPr txBox="1"/>
          <p:nvPr/>
        </p:nvSpPr>
        <p:spPr>
          <a:xfrm>
            <a:off x="6182686" y="4941069"/>
            <a:ext cx="5704514" cy="923330"/>
          </a:xfrm>
          <a:prstGeom prst="rect">
            <a:avLst/>
          </a:prstGeom>
          <a:noFill/>
        </p:spPr>
        <p:txBody>
          <a:bodyPr wrap="square" rtlCol="0">
            <a:spAutoFit/>
          </a:bodyPr>
          <a:lstStyle/>
          <a:p>
            <a:pPr algn="just"/>
            <a:r>
              <a:rPr lang="en-GB" dirty="0">
                <a:solidFill>
                  <a:srgbClr val="0000FF"/>
                </a:solidFill>
              </a:rPr>
              <a:t>The TGA </a:t>
            </a:r>
            <a:r>
              <a:rPr lang="en-GB" dirty="0" err="1">
                <a:solidFill>
                  <a:srgbClr val="0000FF"/>
                </a:solidFill>
              </a:rPr>
              <a:t>analyzes</a:t>
            </a:r>
            <a:r>
              <a:rPr lang="en-GB" dirty="0">
                <a:solidFill>
                  <a:srgbClr val="0000FF"/>
                </a:solidFill>
              </a:rPr>
              <a:t> do not show any significant difference between the New sample and </a:t>
            </a:r>
            <a:r>
              <a:rPr lang="en-GB" dirty="0" err="1">
                <a:solidFill>
                  <a:srgbClr val="0000FF"/>
                </a:solidFill>
              </a:rPr>
              <a:t>and</a:t>
            </a:r>
            <a:r>
              <a:rPr lang="en-GB" dirty="0">
                <a:solidFill>
                  <a:srgbClr val="0000FF"/>
                </a:solidFill>
              </a:rPr>
              <a:t> chewing gum which could explain the observable mechanical degradation</a:t>
            </a:r>
            <a:endParaRPr lang="fr-FR" dirty="0">
              <a:solidFill>
                <a:srgbClr val="0000FF"/>
              </a:solidFill>
            </a:endParaRPr>
          </a:p>
        </p:txBody>
      </p:sp>
      <p:sp>
        <p:nvSpPr>
          <p:cNvPr id="4" name="Title 3"/>
          <p:cNvSpPr>
            <a:spLocks noGrp="1"/>
          </p:cNvSpPr>
          <p:nvPr>
            <p:ph type="title"/>
          </p:nvPr>
        </p:nvSpPr>
        <p:spPr/>
        <p:txBody>
          <a:bodyPr/>
          <a:lstStyle/>
          <a:p>
            <a:r>
              <a:rPr lang="en-US" sz="4000" dirty="0"/>
              <a:t>TGA of PU samples (New et chewing gum)</a:t>
            </a:r>
            <a:endParaRPr lang="en-GB" sz="4000" dirty="0"/>
          </a:p>
        </p:txBody>
      </p:sp>
      <p:sp>
        <p:nvSpPr>
          <p:cNvPr id="11" name="Slide Number Placeholder 10"/>
          <p:cNvSpPr>
            <a:spLocks noGrp="1"/>
          </p:cNvSpPr>
          <p:nvPr>
            <p:ph type="sldNum" sz="quarter" idx="12"/>
          </p:nvPr>
        </p:nvSpPr>
        <p:spPr/>
        <p:txBody>
          <a:bodyPr/>
          <a:lstStyle/>
          <a:p>
            <a:fld id="{CFA1D9AA-A292-4B3C-969C-0A84C828091C}" type="slidenum">
              <a:rPr lang="en-GB" smtClean="0"/>
              <a:t>18</a:t>
            </a:fld>
            <a:endParaRPr lang="en-GB"/>
          </a:p>
        </p:txBody>
      </p:sp>
    </p:spTree>
    <p:extLst>
      <p:ext uri="{BB962C8B-B14F-4D97-AF65-F5344CB8AC3E}">
        <p14:creationId xmlns:p14="http://schemas.microsoft.com/office/powerpoint/2010/main" val="14668279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645" y="2459470"/>
            <a:ext cx="10515600" cy="1468294"/>
          </a:xfrm>
        </p:spPr>
        <p:txBody>
          <a:bodyPr/>
          <a:lstStyle/>
          <a:p>
            <a:pPr marL="0" indent="0" algn="ctr">
              <a:buNone/>
            </a:pPr>
            <a:r>
              <a:rPr lang="fr-CH" sz="4800" dirty="0"/>
              <a:t>DSC </a:t>
            </a:r>
            <a:r>
              <a:rPr lang="fr-CH" sz="4800" dirty="0" err="1"/>
              <a:t>analysis</a:t>
            </a:r>
            <a:endParaRPr lang="fr-CH" sz="4800" dirty="0"/>
          </a:p>
          <a:p>
            <a:endParaRPr lang="fr-CH" dirty="0"/>
          </a:p>
          <a:p>
            <a:endParaRPr lang="en-US" dirty="0"/>
          </a:p>
        </p:txBody>
      </p:sp>
      <p:sp>
        <p:nvSpPr>
          <p:cNvPr id="4" name="Slide Number Placeholder 3"/>
          <p:cNvSpPr>
            <a:spLocks noGrp="1"/>
          </p:cNvSpPr>
          <p:nvPr>
            <p:ph type="sldNum" sz="quarter" idx="12"/>
          </p:nvPr>
        </p:nvSpPr>
        <p:spPr/>
        <p:txBody>
          <a:bodyPr/>
          <a:lstStyle/>
          <a:p>
            <a:fld id="{CFA1D9AA-A292-4B3C-969C-0A84C828091C}" type="slidenum">
              <a:rPr lang="en-GB" smtClean="0"/>
              <a:t>19</a:t>
            </a:fld>
            <a:endParaRPr lang="en-GB"/>
          </a:p>
        </p:txBody>
      </p:sp>
    </p:spTree>
    <p:extLst>
      <p:ext uri="{BB962C8B-B14F-4D97-AF65-F5344CB8AC3E}">
        <p14:creationId xmlns:p14="http://schemas.microsoft.com/office/powerpoint/2010/main" val="3617119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solidFill>
                  <a:srgbClr val="003399"/>
                </a:solidFill>
                <a:latin typeface="Arial" panose="020B0604020202020204" pitchFamily="34" charset="0"/>
                <a:cs typeface="Arial" panose="020B0604020202020204" pitchFamily="34" charset="0"/>
              </a:rPr>
              <a:t>Outline</a:t>
            </a:r>
            <a:endParaRPr lang="en-GB" dirty="0"/>
          </a:p>
        </p:txBody>
      </p:sp>
      <p:sp>
        <p:nvSpPr>
          <p:cNvPr id="3" name="Content Placeholder 2"/>
          <p:cNvSpPr>
            <a:spLocks noGrp="1"/>
          </p:cNvSpPr>
          <p:nvPr>
            <p:ph idx="1"/>
          </p:nvPr>
        </p:nvSpPr>
        <p:spPr>
          <a:xfrm>
            <a:off x="838200" y="1190625"/>
            <a:ext cx="10515600" cy="5300663"/>
          </a:xfrm>
        </p:spPr>
        <p:txBody>
          <a:bodyPr/>
          <a:lstStyle/>
          <a:p>
            <a:r>
              <a:rPr lang="fr-CH" dirty="0" err="1"/>
              <a:t>Samples</a:t>
            </a:r>
            <a:r>
              <a:rPr lang="fr-CH" dirty="0"/>
              <a:t> </a:t>
            </a:r>
            <a:r>
              <a:rPr lang="fr-CH" dirty="0" err="1"/>
              <a:t>received</a:t>
            </a:r>
            <a:r>
              <a:rPr lang="fr-CH" dirty="0"/>
              <a:t> </a:t>
            </a:r>
          </a:p>
          <a:p>
            <a:r>
              <a:rPr lang="fr-CH" dirty="0"/>
              <a:t>FTIR </a:t>
            </a:r>
            <a:r>
              <a:rPr lang="fr-CH" dirty="0" err="1"/>
              <a:t>analysis</a:t>
            </a:r>
            <a:endParaRPr lang="fr-CH" dirty="0"/>
          </a:p>
          <a:p>
            <a:r>
              <a:rPr lang="fr-CH" dirty="0"/>
              <a:t>TGA </a:t>
            </a:r>
            <a:r>
              <a:rPr lang="fr-CH" dirty="0" err="1"/>
              <a:t>analysis</a:t>
            </a:r>
            <a:endParaRPr lang="fr-CH" dirty="0"/>
          </a:p>
          <a:p>
            <a:r>
              <a:rPr lang="fr-CH" dirty="0"/>
              <a:t>DSC </a:t>
            </a:r>
            <a:r>
              <a:rPr lang="fr-CH" dirty="0" err="1"/>
              <a:t>analysis</a:t>
            </a:r>
            <a:endParaRPr lang="fr-CH" dirty="0"/>
          </a:p>
          <a:p>
            <a:r>
              <a:rPr lang="fr-CH" dirty="0" err="1"/>
              <a:t>Other</a:t>
            </a:r>
            <a:r>
              <a:rPr lang="fr-CH" dirty="0"/>
              <a:t> tests</a:t>
            </a:r>
          </a:p>
          <a:p>
            <a:r>
              <a:rPr lang="fr-CH" dirty="0"/>
              <a:t>Conclusions</a:t>
            </a:r>
          </a:p>
          <a:p>
            <a:r>
              <a:rPr lang="fr-CH" dirty="0"/>
              <a:t>Questions</a:t>
            </a:r>
          </a:p>
          <a:p>
            <a:endParaRPr lang="fr-CH" dirty="0"/>
          </a:p>
          <a:p>
            <a:endParaRPr lang="en-US" dirty="0"/>
          </a:p>
        </p:txBody>
      </p:sp>
      <p:sp>
        <p:nvSpPr>
          <p:cNvPr id="9" name="Slide Number Placeholder 8"/>
          <p:cNvSpPr>
            <a:spLocks noGrp="1"/>
          </p:cNvSpPr>
          <p:nvPr>
            <p:ph type="sldNum" sz="quarter" idx="12"/>
          </p:nvPr>
        </p:nvSpPr>
        <p:spPr/>
        <p:txBody>
          <a:bodyPr/>
          <a:lstStyle/>
          <a:p>
            <a:fld id="{CFA1D9AA-A292-4B3C-969C-0A84C828091C}" type="slidenum">
              <a:rPr lang="en-GB" smtClean="0"/>
              <a:t>2</a:t>
            </a:fld>
            <a:endParaRPr lang="en-GB"/>
          </a:p>
        </p:txBody>
      </p:sp>
    </p:spTree>
    <p:extLst>
      <p:ext uri="{BB962C8B-B14F-4D97-AF65-F5344CB8AC3E}">
        <p14:creationId xmlns:p14="http://schemas.microsoft.com/office/powerpoint/2010/main" val="4110362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DSC technique</a:t>
            </a:r>
          </a:p>
        </p:txBody>
      </p:sp>
      <p:grpSp>
        <p:nvGrpSpPr>
          <p:cNvPr id="23" name="Group 22"/>
          <p:cNvGrpSpPr/>
          <p:nvPr/>
        </p:nvGrpSpPr>
        <p:grpSpPr>
          <a:xfrm>
            <a:off x="888067" y="1426183"/>
            <a:ext cx="3404188" cy="2761425"/>
            <a:chOff x="4410548" y="551345"/>
            <a:chExt cx="3404188" cy="2761425"/>
          </a:xfrm>
        </p:grpSpPr>
        <p:sp>
          <p:nvSpPr>
            <p:cNvPr id="8" name="TextBox 7"/>
            <p:cNvSpPr txBox="1"/>
            <p:nvPr/>
          </p:nvSpPr>
          <p:spPr>
            <a:xfrm>
              <a:off x="5493138" y="2943438"/>
              <a:ext cx="2321598" cy="369332"/>
            </a:xfrm>
            <a:prstGeom prst="rect">
              <a:avLst/>
            </a:prstGeom>
            <a:noFill/>
          </p:spPr>
          <p:txBody>
            <a:bodyPr wrap="none" rtlCol="0">
              <a:spAutoFit/>
            </a:bodyPr>
            <a:lstStyle/>
            <a:p>
              <a:r>
                <a:rPr lang="en-GB" b="1" dirty="0">
                  <a:solidFill>
                    <a:schemeClr val="tx1">
                      <a:lumMod val="95000"/>
                      <a:lumOff val="5000"/>
                    </a:schemeClr>
                  </a:solidFill>
                </a:rPr>
                <a:t>DSC measurement cell</a:t>
              </a:r>
            </a:p>
          </p:txBody>
        </p:sp>
        <p:grpSp>
          <p:nvGrpSpPr>
            <p:cNvPr id="19" name="Group 18"/>
            <p:cNvGrpSpPr/>
            <p:nvPr/>
          </p:nvGrpSpPr>
          <p:grpSpPr>
            <a:xfrm>
              <a:off x="4410548" y="551345"/>
              <a:ext cx="3387481" cy="2075946"/>
              <a:chOff x="4013309" y="684871"/>
              <a:chExt cx="3387481" cy="2075946"/>
            </a:xfrm>
          </p:grpSpPr>
          <p:sp>
            <p:nvSpPr>
              <p:cNvPr id="9" name="TextBox 8"/>
              <p:cNvSpPr txBox="1"/>
              <p:nvPr/>
            </p:nvSpPr>
            <p:spPr>
              <a:xfrm>
                <a:off x="4013309" y="2391485"/>
                <a:ext cx="1604606" cy="369332"/>
              </a:xfrm>
              <a:prstGeom prst="rect">
                <a:avLst/>
              </a:prstGeom>
              <a:noFill/>
            </p:spPr>
            <p:txBody>
              <a:bodyPr wrap="none" rtlCol="0">
                <a:spAutoFit/>
              </a:bodyPr>
              <a:lstStyle/>
              <a:p>
                <a:r>
                  <a:rPr lang="en-GB" dirty="0">
                    <a:solidFill>
                      <a:schemeClr val="tx1">
                        <a:lumMod val="95000"/>
                        <a:lumOff val="5000"/>
                      </a:schemeClr>
                    </a:solidFill>
                  </a:rPr>
                  <a:t>thermocouples</a:t>
                </a:r>
              </a:p>
            </p:txBody>
          </p:sp>
          <p:grpSp>
            <p:nvGrpSpPr>
              <p:cNvPr id="16" name="Group 15"/>
              <p:cNvGrpSpPr>
                <a:grpSpLocks noChangeAspect="1"/>
              </p:cNvGrpSpPr>
              <p:nvPr/>
            </p:nvGrpSpPr>
            <p:grpSpPr>
              <a:xfrm>
                <a:off x="4815611" y="684871"/>
                <a:ext cx="2585179" cy="2075946"/>
                <a:chOff x="4614359" y="567807"/>
                <a:chExt cx="3114676" cy="2501140"/>
              </a:xfrm>
            </p:grpSpPr>
            <p:pic>
              <p:nvPicPr>
                <p:cNvPr id="7" name="Picture 6"/>
                <p:cNvPicPr/>
                <p:nvPr/>
              </p:nvPicPr>
              <p:blipFill>
                <a:blip r:embed="rId2" cstate="hqprint">
                  <a:extLst>
                    <a:ext uri="{28A0092B-C50C-407E-A947-70E740481C1C}">
                      <a14:useLocalDpi xmlns:a14="http://schemas.microsoft.com/office/drawing/2010/main" val="0"/>
                    </a:ext>
                  </a:extLst>
                </a:blip>
                <a:srcRect/>
                <a:stretch>
                  <a:fillRect/>
                </a:stretch>
              </p:blipFill>
              <p:spPr>
                <a:xfrm>
                  <a:off x="4952056" y="567807"/>
                  <a:ext cx="2776979" cy="2501140"/>
                </a:xfrm>
                <a:prstGeom prst="rect">
                  <a:avLst/>
                </a:prstGeom>
                <a:noFill/>
              </p:spPr>
            </p:pic>
            <p:cxnSp>
              <p:nvCxnSpPr>
                <p:cNvPr id="11" name="Straight Connector 10"/>
                <p:cNvCxnSpPr>
                  <a:stCxn id="7" idx="1"/>
                  <a:endCxn id="9" idx="0"/>
                </p:cNvCxnSpPr>
                <p:nvPr/>
              </p:nvCxnSpPr>
              <p:spPr>
                <a:xfrm flipH="1">
                  <a:off x="4614359" y="1818377"/>
                  <a:ext cx="337697" cy="805592"/>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a:endCxn id="9" idx="0"/>
                </p:cNvCxnSpPr>
                <p:nvPr/>
              </p:nvCxnSpPr>
              <p:spPr>
                <a:xfrm flipH="1">
                  <a:off x="4614360" y="1818377"/>
                  <a:ext cx="2921002" cy="805592"/>
                </a:xfrm>
                <a:prstGeom prst="line">
                  <a:avLst/>
                </a:prstGeom>
              </p:spPr>
              <p:style>
                <a:lnRef idx="1">
                  <a:schemeClr val="accent1"/>
                </a:lnRef>
                <a:fillRef idx="0">
                  <a:schemeClr val="accent1"/>
                </a:fillRef>
                <a:effectRef idx="0">
                  <a:schemeClr val="accent1"/>
                </a:effectRef>
                <a:fontRef idx="minor">
                  <a:schemeClr val="tx1"/>
                </a:fontRef>
              </p:style>
            </p:cxnSp>
          </p:grpSp>
        </p:grpSp>
      </p:grpSp>
      <p:sp>
        <p:nvSpPr>
          <p:cNvPr id="20" name="TextBox 19"/>
          <p:cNvSpPr txBox="1"/>
          <p:nvPr/>
        </p:nvSpPr>
        <p:spPr>
          <a:xfrm>
            <a:off x="2007234" y="5302062"/>
            <a:ext cx="8177531"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GB" sz="2400" spc="-30" dirty="0"/>
              <a:t>In DSC the difference in </a:t>
            </a:r>
            <a:r>
              <a:rPr lang="en-GB" sz="2400" b="1" spc="-30" dirty="0"/>
              <a:t>heat flow </a:t>
            </a:r>
            <a:r>
              <a:rPr lang="en-GB" sz="2400" spc="-30" dirty="0"/>
              <a:t>between a sample and a reference is measured as a function of time as both the sample and reference are subjected to a controlled temperature profile.</a:t>
            </a:r>
          </a:p>
        </p:txBody>
      </p:sp>
      <p:pic>
        <p:nvPicPr>
          <p:cNvPr id="22" name="Picture 21"/>
          <p:cNvPicPr/>
          <p:nvPr/>
        </p:nvPicPr>
        <p:blipFill>
          <a:blip r:embed="rId3" cstate="email">
            <a:extLst>
              <a:ext uri="{28A0092B-C50C-407E-A947-70E740481C1C}">
                <a14:useLocalDpi xmlns:a14="http://schemas.microsoft.com/office/drawing/2010/main" val="0"/>
              </a:ext>
            </a:extLst>
          </a:blip>
          <a:stretch>
            <a:fillRect/>
          </a:stretch>
        </p:blipFill>
        <p:spPr>
          <a:xfrm>
            <a:off x="5207023" y="1207234"/>
            <a:ext cx="5382879" cy="3463216"/>
          </a:xfrm>
          <a:prstGeom prst="rect">
            <a:avLst/>
          </a:prstGeom>
          <a:ln>
            <a:solidFill>
              <a:schemeClr val="accent1"/>
            </a:solidFill>
          </a:ln>
        </p:spPr>
      </p:pic>
      <p:sp>
        <p:nvSpPr>
          <p:cNvPr id="17" name="TextBox 16"/>
          <p:cNvSpPr txBox="1"/>
          <p:nvPr/>
        </p:nvSpPr>
        <p:spPr>
          <a:xfrm>
            <a:off x="6697802" y="4788353"/>
            <a:ext cx="2926763" cy="369332"/>
          </a:xfrm>
          <a:prstGeom prst="rect">
            <a:avLst/>
          </a:prstGeom>
          <a:noFill/>
        </p:spPr>
        <p:txBody>
          <a:bodyPr wrap="none" rtlCol="0">
            <a:spAutoFit/>
          </a:bodyPr>
          <a:lstStyle/>
          <a:p>
            <a:r>
              <a:rPr lang="en-GB" b="1" dirty="0">
                <a:solidFill>
                  <a:schemeClr val="tx1">
                    <a:lumMod val="95000"/>
                    <a:lumOff val="5000"/>
                  </a:schemeClr>
                </a:solidFill>
              </a:rPr>
              <a:t>Example of DSC </a:t>
            </a:r>
            <a:r>
              <a:rPr lang="en-GB" b="1" dirty="0" err="1">
                <a:solidFill>
                  <a:schemeClr val="tx1">
                    <a:lumMod val="95000"/>
                    <a:lumOff val="5000"/>
                  </a:schemeClr>
                </a:solidFill>
              </a:rPr>
              <a:t>thermogram</a:t>
            </a:r>
            <a:endParaRPr lang="en-GB" b="1" dirty="0">
              <a:solidFill>
                <a:schemeClr val="tx1">
                  <a:lumMod val="95000"/>
                  <a:lumOff val="5000"/>
                </a:schemeClr>
              </a:solidFill>
            </a:endParaRPr>
          </a:p>
        </p:txBody>
      </p:sp>
      <p:sp>
        <p:nvSpPr>
          <p:cNvPr id="14" name="Slide Number Placeholder 13"/>
          <p:cNvSpPr>
            <a:spLocks noGrp="1"/>
          </p:cNvSpPr>
          <p:nvPr>
            <p:ph type="sldNum" sz="quarter" idx="12"/>
          </p:nvPr>
        </p:nvSpPr>
        <p:spPr/>
        <p:txBody>
          <a:bodyPr/>
          <a:lstStyle/>
          <a:p>
            <a:fld id="{CFA1D9AA-A292-4B3C-969C-0A84C828091C}" type="slidenum">
              <a:rPr lang="en-GB" smtClean="0"/>
              <a:t>20</a:t>
            </a:fld>
            <a:endParaRPr lang="en-GB"/>
          </a:p>
        </p:txBody>
      </p:sp>
    </p:spTree>
    <p:extLst>
      <p:ext uri="{BB962C8B-B14F-4D97-AF65-F5344CB8AC3E}">
        <p14:creationId xmlns:p14="http://schemas.microsoft.com/office/powerpoint/2010/main" val="52884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Synthesis, Morphology, and Properties of Polyurethane‐triazoles by Click  Chemistry - Wang - 2015 - Macromolecular Chemistry and Physics - Wiley  Online Library"/>
          <p:cNvPicPr>
            <a:picLocks noChangeAspect="1" noChangeArrowheads="1"/>
          </p:cNvPicPr>
          <p:nvPr/>
        </p:nvPicPr>
        <p:blipFill rotWithShape="1">
          <a:blip r:embed="rId2">
            <a:extLst>
              <a:ext uri="{28A0092B-C50C-407E-A947-70E740481C1C}">
                <a14:useLocalDpi xmlns:a14="http://schemas.microsoft.com/office/drawing/2010/main" val="0"/>
              </a:ext>
            </a:extLst>
          </a:blip>
          <a:srcRect r="-154" b="46309"/>
          <a:stretch/>
        </p:blipFill>
        <p:spPr bwMode="auto">
          <a:xfrm>
            <a:off x="3900216" y="719999"/>
            <a:ext cx="3628668" cy="118963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z="3600" dirty="0"/>
              <a:t>DSC example: </a:t>
            </a:r>
            <a:r>
              <a:rPr lang="en-US" sz="3600" dirty="0" err="1"/>
              <a:t>Tg</a:t>
            </a:r>
            <a:r>
              <a:rPr lang="en-US" sz="3600" dirty="0"/>
              <a:t>(soft segments) and </a:t>
            </a:r>
            <a:r>
              <a:rPr lang="en-US" sz="3600" dirty="0" err="1"/>
              <a:t>Tg</a:t>
            </a:r>
            <a:r>
              <a:rPr lang="en-US" sz="3600" dirty="0"/>
              <a:t>(hard segments)</a:t>
            </a:r>
            <a:endParaRPr lang="en-GB" sz="3600" dirty="0"/>
          </a:p>
        </p:txBody>
      </p:sp>
      <p:pic>
        <p:nvPicPr>
          <p:cNvPr id="8" name="Picture 7"/>
          <p:cNvPicPr>
            <a:picLocks noChangeAspect="1"/>
          </p:cNvPicPr>
          <p:nvPr/>
        </p:nvPicPr>
        <p:blipFill>
          <a:blip r:embed="rId3"/>
          <a:stretch>
            <a:fillRect/>
          </a:stretch>
        </p:blipFill>
        <p:spPr>
          <a:xfrm>
            <a:off x="2419108" y="1864039"/>
            <a:ext cx="6969941" cy="4195125"/>
          </a:xfrm>
          <a:prstGeom prst="rect">
            <a:avLst/>
          </a:prstGeom>
          <a:ln>
            <a:solidFill>
              <a:schemeClr val="bg1">
                <a:lumMod val="85000"/>
              </a:schemeClr>
            </a:solidFill>
          </a:ln>
        </p:spPr>
      </p:pic>
      <p:sp>
        <p:nvSpPr>
          <p:cNvPr id="9" name="TextBox 8"/>
          <p:cNvSpPr txBox="1"/>
          <p:nvPr/>
        </p:nvSpPr>
        <p:spPr>
          <a:xfrm>
            <a:off x="1530350" y="6059164"/>
            <a:ext cx="9131300" cy="646331"/>
          </a:xfrm>
          <a:prstGeom prst="rect">
            <a:avLst/>
          </a:prstGeom>
          <a:noFill/>
        </p:spPr>
        <p:txBody>
          <a:bodyPr wrap="square" rtlCol="0">
            <a:spAutoFit/>
          </a:bodyPr>
          <a:lstStyle/>
          <a:p>
            <a:r>
              <a:rPr lang="en-GB" i="1" dirty="0">
                <a:solidFill>
                  <a:schemeClr val="tx1">
                    <a:lumMod val="85000"/>
                    <a:lumOff val="15000"/>
                  </a:schemeClr>
                </a:solidFill>
              </a:rPr>
              <a:t>Polyurethane elastomers (PUR) based on polypropylene glycol and 4,40-diphenylmethane </a:t>
            </a:r>
            <a:r>
              <a:rPr lang="en-GB" i="1" dirty="0" err="1">
                <a:solidFill>
                  <a:schemeClr val="tx1">
                    <a:lumMod val="85000"/>
                    <a:lumOff val="15000"/>
                  </a:schemeClr>
                </a:solidFill>
              </a:rPr>
              <a:t>diisocyanate</a:t>
            </a:r>
            <a:r>
              <a:rPr lang="en-GB" i="1" dirty="0">
                <a:solidFill>
                  <a:schemeClr val="tx1">
                    <a:lumMod val="85000"/>
                    <a:lumOff val="15000"/>
                  </a:schemeClr>
                </a:solidFill>
              </a:rPr>
              <a:t> were prepared with various </a:t>
            </a:r>
            <a:r>
              <a:rPr lang="en-GB" i="1" dirty="0" err="1">
                <a:solidFill>
                  <a:schemeClr val="tx1">
                    <a:lumMod val="85000"/>
                    <a:lumOff val="15000"/>
                  </a:schemeClr>
                </a:solidFill>
              </a:rPr>
              <a:t>monoethylene</a:t>
            </a:r>
            <a:r>
              <a:rPr lang="en-GB" i="1" dirty="0">
                <a:solidFill>
                  <a:schemeClr val="tx1">
                    <a:lumMod val="85000"/>
                    <a:lumOff val="15000"/>
                  </a:schemeClr>
                </a:solidFill>
              </a:rPr>
              <a:t> glycol (</a:t>
            </a:r>
            <a:r>
              <a:rPr lang="en-GB" i="1" dirty="0" err="1">
                <a:solidFill>
                  <a:schemeClr val="tx1">
                    <a:lumMod val="85000"/>
                    <a:lumOff val="15000"/>
                  </a:schemeClr>
                </a:solidFill>
              </a:rPr>
              <a:t>mEG</a:t>
            </a:r>
            <a:r>
              <a:rPr lang="en-GB" i="1" dirty="0">
                <a:solidFill>
                  <a:schemeClr val="tx1">
                    <a:lumMod val="85000"/>
                    <a:lumOff val="15000"/>
                  </a:schemeClr>
                </a:solidFill>
              </a:rPr>
              <a:t>) contents </a:t>
            </a:r>
            <a:r>
              <a:rPr lang="en-GB" i="1" dirty="0">
                <a:solidFill>
                  <a:schemeClr val="tx1">
                    <a:lumMod val="85000"/>
                    <a:lumOff val="15000"/>
                  </a:schemeClr>
                </a:solidFill>
                <a:sym typeface="Wingdings" panose="05000000000000000000" pitchFamily="2" charset="2"/>
              </a:rPr>
              <a:t> chain extender </a:t>
            </a:r>
            <a:endParaRPr lang="en-GB" i="1" dirty="0">
              <a:solidFill>
                <a:schemeClr val="tx1">
                  <a:lumMod val="85000"/>
                  <a:lumOff val="15000"/>
                </a:schemeClr>
              </a:solidFill>
            </a:endParaRPr>
          </a:p>
        </p:txBody>
      </p:sp>
      <p:grpSp>
        <p:nvGrpSpPr>
          <p:cNvPr id="20" name="Group 19"/>
          <p:cNvGrpSpPr/>
          <p:nvPr/>
        </p:nvGrpSpPr>
        <p:grpSpPr>
          <a:xfrm>
            <a:off x="5904079" y="1452160"/>
            <a:ext cx="6125995" cy="3939248"/>
            <a:chOff x="5904079" y="813985"/>
            <a:chExt cx="6125995" cy="3939248"/>
          </a:xfrm>
        </p:grpSpPr>
        <p:sp>
          <p:nvSpPr>
            <p:cNvPr id="13" name="Oval 12"/>
            <p:cNvSpPr/>
            <p:nvPr/>
          </p:nvSpPr>
          <p:spPr>
            <a:xfrm>
              <a:off x="5904079" y="1428770"/>
              <a:ext cx="979321" cy="3324463"/>
            </a:xfrm>
            <a:prstGeom prst="ellipse">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11" name="Rectangle 10"/>
            <p:cNvSpPr/>
            <p:nvPr/>
          </p:nvSpPr>
          <p:spPr>
            <a:xfrm>
              <a:off x="8174367" y="813985"/>
              <a:ext cx="3855707" cy="1384995"/>
            </a:xfrm>
            <a:prstGeom prst="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r>
                <a:rPr lang="en-GB" sz="2800" b="1" dirty="0" err="1">
                  <a:solidFill>
                    <a:schemeClr val="tx1">
                      <a:lumMod val="85000"/>
                      <a:lumOff val="15000"/>
                    </a:schemeClr>
                  </a:solidFill>
                </a:rPr>
                <a:t>Tg</a:t>
              </a:r>
              <a:r>
                <a:rPr lang="en-GB" sz="2800" b="1" dirty="0">
                  <a:solidFill>
                    <a:schemeClr val="tx1">
                      <a:lumMod val="85000"/>
                      <a:lumOff val="15000"/>
                    </a:schemeClr>
                  </a:solidFill>
                </a:rPr>
                <a:t> hard segments:</a:t>
              </a:r>
            </a:p>
            <a:p>
              <a:r>
                <a:rPr lang="en-US" sz="2800" dirty="0">
                  <a:solidFill>
                    <a:schemeClr val="accent2"/>
                  </a:solidFill>
                </a:rPr>
                <a:t>can be undetectable</a:t>
              </a:r>
              <a:r>
                <a:rPr lang="en-US" sz="2800" dirty="0">
                  <a:solidFill>
                    <a:schemeClr val="tx1">
                      <a:lumMod val="85000"/>
                      <a:lumOff val="15000"/>
                    </a:schemeClr>
                  </a:solidFill>
                </a:rPr>
                <a:t> for some formulations of PU</a:t>
              </a:r>
              <a:endParaRPr lang="en-GB" sz="2800" dirty="0">
                <a:solidFill>
                  <a:schemeClr val="tx1">
                    <a:lumMod val="85000"/>
                    <a:lumOff val="15000"/>
                  </a:schemeClr>
                </a:solidFill>
              </a:endParaRPr>
            </a:p>
          </p:txBody>
        </p:sp>
        <p:cxnSp>
          <p:nvCxnSpPr>
            <p:cNvPr id="14" name="Straight Connector 13"/>
            <p:cNvCxnSpPr>
              <a:stCxn id="11" idx="1"/>
              <a:endCxn id="13" idx="7"/>
            </p:cNvCxnSpPr>
            <p:nvPr/>
          </p:nvCxnSpPr>
          <p:spPr>
            <a:xfrm flipH="1">
              <a:off x="6739982" y="1506483"/>
              <a:ext cx="1434385" cy="409143"/>
            </a:xfrm>
            <a:prstGeom prst="line">
              <a:avLst/>
            </a:prstGeom>
          </p:spPr>
          <p:style>
            <a:lnRef idx="1">
              <a:schemeClr val="accent6"/>
            </a:lnRef>
            <a:fillRef idx="0">
              <a:schemeClr val="accent6"/>
            </a:fillRef>
            <a:effectRef idx="0">
              <a:schemeClr val="accent6"/>
            </a:effectRef>
            <a:fontRef idx="minor">
              <a:schemeClr val="tx1"/>
            </a:fontRef>
          </p:style>
        </p:cxnSp>
      </p:grpSp>
      <p:grpSp>
        <p:nvGrpSpPr>
          <p:cNvPr id="19" name="Group 18"/>
          <p:cNvGrpSpPr/>
          <p:nvPr/>
        </p:nvGrpSpPr>
        <p:grpSpPr>
          <a:xfrm>
            <a:off x="353003" y="1651447"/>
            <a:ext cx="4336394" cy="3647628"/>
            <a:chOff x="353003" y="1013272"/>
            <a:chExt cx="4336394" cy="3647628"/>
          </a:xfrm>
        </p:grpSpPr>
        <p:sp>
          <p:nvSpPr>
            <p:cNvPr id="10" name="TextBox 9"/>
            <p:cNvSpPr txBox="1"/>
            <p:nvPr/>
          </p:nvSpPr>
          <p:spPr>
            <a:xfrm>
              <a:off x="353003" y="1013272"/>
              <a:ext cx="3256394" cy="523220"/>
            </a:xfrm>
            <a:prstGeom prst="rect">
              <a:avLst/>
            </a:prstGeom>
            <a:ln>
              <a:solidFill>
                <a:srgbClr val="00FF0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800" b="1" dirty="0" err="1">
                  <a:solidFill>
                    <a:schemeClr val="tx1">
                      <a:lumMod val="85000"/>
                      <a:lumOff val="15000"/>
                    </a:schemeClr>
                  </a:solidFill>
                </a:rPr>
                <a:t>Tg</a:t>
              </a:r>
              <a:r>
                <a:rPr lang="en-US" sz="2800" b="1" dirty="0">
                  <a:solidFill>
                    <a:schemeClr val="tx1">
                      <a:lumMod val="85000"/>
                      <a:lumOff val="15000"/>
                    </a:schemeClr>
                  </a:solidFill>
                </a:rPr>
                <a:t> soft segments</a:t>
              </a:r>
            </a:p>
          </p:txBody>
        </p:sp>
        <p:sp>
          <p:nvSpPr>
            <p:cNvPr id="3" name="Oval 2"/>
            <p:cNvSpPr/>
            <p:nvPr/>
          </p:nvSpPr>
          <p:spPr>
            <a:xfrm>
              <a:off x="3609397" y="1336437"/>
              <a:ext cx="1080000" cy="3324463"/>
            </a:xfrm>
            <a:prstGeom prst="ellipse">
              <a:avLst/>
            </a:prstGeom>
            <a:noFill/>
            <a:ln w="9525" cap="flat" cmpd="sng" algn="ctr">
              <a:solidFill>
                <a:srgbClr val="00FF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cxnSp>
          <p:nvCxnSpPr>
            <p:cNvPr id="16" name="Straight Connector 15"/>
            <p:cNvCxnSpPr>
              <a:stCxn id="10" idx="2"/>
              <a:endCxn id="3" idx="2"/>
            </p:cNvCxnSpPr>
            <p:nvPr/>
          </p:nvCxnSpPr>
          <p:spPr>
            <a:xfrm>
              <a:off x="1981200" y="1536492"/>
              <a:ext cx="1628197" cy="1462177"/>
            </a:xfrm>
            <a:prstGeom prst="line">
              <a:avLst/>
            </a:prstGeom>
            <a:ln>
              <a:solidFill>
                <a:srgbClr val="00FF00"/>
              </a:solidFill>
            </a:ln>
          </p:spPr>
          <p:style>
            <a:lnRef idx="1">
              <a:schemeClr val="accent1"/>
            </a:lnRef>
            <a:fillRef idx="0">
              <a:schemeClr val="accent1"/>
            </a:fillRef>
            <a:effectRef idx="0">
              <a:schemeClr val="accent1"/>
            </a:effectRef>
            <a:fontRef idx="minor">
              <a:schemeClr val="tx1"/>
            </a:fontRef>
          </p:style>
        </p:cxnSp>
      </p:grpSp>
      <p:sp>
        <p:nvSpPr>
          <p:cNvPr id="24" name="Slide Number Placeholder 23"/>
          <p:cNvSpPr>
            <a:spLocks noGrp="1"/>
          </p:cNvSpPr>
          <p:nvPr>
            <p:ph type="sldNum" sz="quarter" idx="12"/>
          </p:nvPr>
        </p:nvSpPr>
        <p:spPr/>
        <p:txBody>
          <a:bodyPr/>
          <a:lstStyle/>
          <a:p>
            <a:fld id="{CFA1D9AA-A292-4B3C-969C-0A84C828091C}" type="slidenum">
              <a:rPr lang="en-GB" smtClean="0"/>
              <a:t>21</a:t>
            </a:fld>
            <a:endParaRPr lang="en-GB"/>
          </a:p>
        </p:txBody>
      </p:sp>
    </p:spTree>
    <p:extLst>
      <p:ext uri="{BB962C8B-B14F-4D97-AF65-F5344CB8AC3E}">
        <p14:creationId xmlns:p14="http://schemas.microsoft.com/office/powerpoint/2010/main" val="40346210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DSC results for PU pastilles</a:t>
            </a:r>
          </a:p>
        </p:txBody>
      </p:sp>
      <p:graphicFrame>
        <p:nvGraphicFramePr>
          <p:cNvPr id="11" name="Table 10"/>
          <p:cNvGraphicFramePr>
            <a:graphicFrameLocks noGrp="1"/>
          </p:cNvGraphicFramePr>
          <p:nvPr>
            <p:extLst>
              <p:ext uri="{D42A27DB-BD31-4B8C-83A1-F6EECF244321}">
                <p14:modId xmlns:p14="http://schemas.microsoft.com/office/powerpoint/2010/main" val="861389362"/>
              </p:ext>
            </p:extLst>
          </p:nvPr>
        </p:nvGraphicFramePr>
        <p:xfrm>
          <a:off x="838200" y="1080684"/>
          <a:ext cx="6936363" cy="872744"/>
        </p:xfrm>
        <a:graphic>
          <a:graphicData uri="http://schemas.openxmlformats.org/drawingml/2006/table">
            <a:tbl>
              <a:tblPr firstRow="1" firstCol="1" bandRow="1"/>
              <a:tblGrid>
                <a:gridCol w="1002496">
                  <a:extLst>
                    <a:ext uri="{9D8B030D-6E8A-4147-A177-3AD203B41FA5}">
                      <a16:colId xmlns:a16="http://schemas.microsoft.com/office/drawing/2014/main" val="4099476877"/>
                    </a:ext>
                  </a:extLst>
                </a:gridCol>
                <a:gridCol w="892847">
                  <a:extLst>
                    <a:ext uri="{9D8B030D-6E8A-4147-A177-3AD203B41FA5}">
                      <a16:colId xmlns:a16="http://schemas.microsoft.com/office/drawing/2014/main" val="3062313698"/>
                    </a:ext>
                  </a:extLst>
                </a:gridCol>
                <a:gridCol w="2752949">
                  <a:extLst>
                    <a:ext uri="{9D8B030D-6E8A-4147-A177-3AD203B41FA5}">
                      <a16:colId xmlns:a16="http://schemas.microsoft.com/office/drawing/2014/main" val="3105812914"/>
                    </a:ext>
                  </a:extLst>
                </a:gridCol>
                <a:gridCol w="843507">
                  <a:extLst>
                    <a:ext uri="{9D8B030D-6E8A-4147-A177-3AD203B41FA5}">
                      <a16:colId xmlns:a16="http://schemas.microsoft.com/office/drawing/2014/main" val="849887211"/>
                    </a:ext>
                  </a:extLst>
                </a:gridCol>
                <a:gridCol w="755347">
                  <a:extLst>
                    <a:ext uri="{9D8B030D-6E8A-4147-A177-3AD203B41FA5}">
                      <a16:colId xmlns:a16="http://schemas.microsoft.com/office/drawing/2014/main" val="43008722"/>
                    </a:ext>
                  </a:extLst>
                </a:gridCol>
                <a:gridCol w="689217">
                  <a:extLst>
                    <a:ext uri="{9D8B030D-6E8A-4147-A177-3AD203B41FA5}">
                      <a16:colId xmlns:a16="http://schemas.microsoft.com/office/drawing/2014/main" val="1644008575"/>
                    </a:ext>
                  </a:extLst>
                </a:gridCol>
              </a:tblGrid>
              <a:tr h="190500">
                <a:tc>
                  <a:txBody>
                    <a:bodyPr/>
                    <a:lstStyle/>
                    <a:p>
                      <a:pPr algn="r">
                        <a:lnSpc>
                          <a:spcPct val="107000"/>
                        </a:lnSpc>
                        <a:spcAft>
                          <a:spcPts val="0"/>
                        </a:spcAft>
                      </a:pPr>
                      <a:r>
                        <a:rPr lang="en-GB"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Date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en-GB"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DSC code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en-GB"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Sample name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mass, mg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method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Tg1, </a:t>
                      </a:r>
                      <a:r>
                        <a:rPr lang="en-US"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°С</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93547787"/>
                  </a:ext>
                </a:extLst>
              </a:tr>
              <a:tr h="190500">
                <a:tc>
                  <a:txBody>
                    <a:bodyPr/>
                    <a:lstStyle/>
                    <a:p>
                      <a:pPr algn="r">
                        <a:lnSpc>
                          <a:spcPct val="107000"/>
                        </a:lnSpc>
                        <a:spcAft>
                          <a:spcPts val="0"/>
                        </a:spcAft>
                      </a:pPr>
                      <a:r>
                        <a:rPr lang="en-GB" sz="1400">
                          <a:solidFill>
                            <a:srgbClr val="0000FF"/>
                          </a:solidFill>
                          <a:effectLst/>
                          <a:latin typeface="Calibri" panose="020F0502020204030204" pitchFamily="34" charset="0"/>
                          <a:ea typeface="Times New Roman" panose="02020603050405020304" pitchFamily="18" charset="0"/>
                          <a:cs typeface="Calibri" panose="020F0502020204030204" pitchFamily="34" charset="0"/>
                        </a:rPr>
                        <a:t>2023-03-15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en-GB" sz="1400">
                          <a:solidFill>
                            <a:srgbClr val="0000FF"/>
                          </a:solidFill>
                          <a:effectLst/>
                          <a:latin typeface="Calibri" panose="020F0502020204030204" pitchFamily="34" charset="0"/>
                          <a:ea typeface="Times New Roman" panose="02020603050405020304" pitchFamily="18" charset="0"/>
                          <a:cs typeface="Calibri" panose="020F0502020204030204" pitchFamily="34" charset="0"/>
                        </a:rPr>
                        <a:t>r0619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en-GB" sz="1400" dirty="0">
                          <a:solidFill>
                            <a:srgbClr val="0000FF"/>
                          </a:solidFill>
                          <a:effectLst/>
                          <a:latin typeface="Calibri" panose="020F0502020204030204" pitchFamily="34" charset="0"/>
                          <a:ea typeface="Times New Roman" panose="02020603050405020304" pitchFamily="18" charset="0"/>
                          <a:cs typeface="Calibri" panose="020F0502020204030204" pitchFamily="34" charset="0"/>
                        </a:rPr>
                        <a:t>PU sample new</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dirty="0">
                          <a:solidFill>
                            <a:srgbClr val="0000FF"/>
                          </a:solidFill>
                          <a:effectLst/>
                          <a:latin typeface="Calibri" panose="020F0502020204030204" pitchFamily="34" charset="0"/>
                          <a:ea typeface="Times New Roman" panose="02020603050405020304" pitchFamily="18" charset="0"/>
                          <a:cs typeface="Calibri" panose="020F0502020204030204" pitchFamily="34" charset="0"/>
                        </a:rPr>
                        <a:t>35.6</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dirty="0">
                          <a:solidFill>
                            <a:srgbClr val="0000FF"/>
                          </a:solidFill>
                          <a:effectLst/>
                          <a:latin typeface="Calibri" panose="020F0502020204030204" pitchFamily="34" charset="0"/>
                          <a:ea typeface="Times New Roman" panose="02020603050405020304" pitchFamily="18" charset="0"/>
                          <a:cs typeface="Calibri" panose="020F0502020204030204" pitchFamily="34" charset="0"/>
                        </a:rPr>
                        <a:t>Tg LN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b="1">
                          <a:solidFill>
                            <a:srgbClr val="0000FF"/>
                          </a:solidFill>
                          <a:effectLst/>
                          <a:latin typeface="Calibri" panose="020F0502020204030204" pitchFamily="34" charset="0"/>
                          <a:ea typeface="Times New Roman" panose="02020603050405020304" pitchFamily="18" charset="0"/>
                          <a:cs typeface="Calibri" panose="020F0502020204030204" pitchFamily="34" charset="0"/>
                        </a:rPr>
                        <a:t>-29.4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87455495"/>
                  </a:ext>
                </a:extLst>
              </a:tr>
              <a:tr h="190500">
                <a:tc>
                  <a:txBody>
                    <a:bodyPr/>
                    <a:lstStyle/>
                    <a:p>
                      <a:pPr algn="r">
                        <a:lnSpc>
                          <a:spcPct val="107000"/>
                        </a:lnSpc>
                        <a:spcAft>
                          <a:spcPts val="0"/>
                        </a:spcAft>
                      </a:pPr>
                      <a:r>
                        <a:rPr lang="en-GB" sz="1400">
                          <a:solidFill>
                            <a:srgbClr val="008000"/>
                          </a:solidFill>
                          <a:effectLst/>
                          <a:latin typeface="Calibri" panose="020F0502020204030204" pitchFamily="34" charset="0"/>
                          <a:ea typeface="Times New Roman" panose="02020603050405020304" pitchFamily="18" charset="0"/>
                          <a:cs typeface="Calibri" panose="020F0502020204030204" pitchFamily="34" charset="0"/>
                        </a:rPr>
                        <a:t>2023-03-16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en-GB" sz="1400">
                          <a:solidFill>
                            <a:srgbClr val="008000"/>
                          </a:solidFill>
                          <a:effectLst/>
                          <a:latin typeface="Calibri" panose="020F0502020204030204" pitchFamily="34" charset="0"/>
                          <a:ea typeface="Times New Roman" panose="02020603050405020304" pitchFamily="18" charset="0"/>
                          <a:cs typeface="Calibri" panose="020F0502020204030204" pitchFamily="34" charset="0"/>
                        </a:rPr>
                        <a:t>r0620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en-GB" sz="1400">
                          <a:solidFill>
                            <a:srgbClr val="008000"/>
                          </a:solidFill>
                          <a:effectLst/>
                          <a:latin typeface="Calibri" panose="020F0502020204030204" pitchFamily="34" charset="0"/>
                          <a:ea typeface="Times New Roman" panose="02020603050405020304" pitchFamily="18" charset="0"/>
                          <a:cs typeface="Calibri" panose="020F0502020204030204" pitchFamily="34" charset="0"/>
                        </a:rPr>
                        <a:t>PU sample 62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dirty="0">
                          <a:solidFill>
                            <a:srgbClr val="008000"/>
                          </a:solidFill>
                          <a:effectLst/>
                          <a:latin typeface="Calibri" panose="020F0502020204030204" pitchFamily="34" charset="0"/>
                          <a:ea typeface="Times New Roman" panose="02020603050405020304" pitchFamily="18" charset="0"/>
                          <a:cs typeface="Calibri" panose="020F0502020204030204" pitchFamily="34" charset="0"/>
                        </a:rPr>
                        <a:t>12.9</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dirty="0">
                          <a:solidFill>
                            <a:srgbClr val="008000"/>
                          </a:solidFill>
                          <a:effectLst/>
                          <a:latin typeface="Calibri" panose="020F0502020204030204" pitchFamily="34" charset="0"/>
                          <a:ea typeface="Times New Roman" panose="02020603050405020304" pitchFamily="18" charset="0"/>
                          <a:cs typeface="Calibri" panose="020F0502020204030204" pitchFamily="34" charset="0"/>
                        </a:rPr>
                        <a:t>Tg LN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b="1">
                          <a:solidFill>
                            <a:srgbClr val="008000"/>
                          </a:solidFill>
                          <a:effectLst/>
                          <a:latin typeface="Calibri" panose="020F0502020204030204" pitchFamily="34" charset="0"/>
                          <a:ea typeface="Times New Roman" panose="02020603050405020304" pitchFamily="18" charset="0"/>
                          <a:cs typeface="Calibri" panose="020F0502020204030204" pitchFamily="34" charset="0"/>
                        </a:rPr>
                        <a:t>-30.0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81906872"/>
                  </a:ext>
                </a:extLst>
              </a:tr>
              <a:tr h="190500">
                <a:tc>
                  <a:txBody>
                    <a:bodyPr/>
                    <a:lstStyle/>
                    <a:p>
                      <a:pPr algn="r">
                        <a:lnSpc>
                          <a:spcPct val="107000"/>
                        </a:lnSpc>
                        <a:spcAft>
                          <a:spcPts val="0"/>
                        </a:spcAft>
                      </a:pPr>
                      <a:r>
                        <a:rPr lang="en-GB" sz="140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2023-03-16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en-GB" sz="140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r0621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en-GB" sz="140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PU sample slime-like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23.1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Tg LN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en-GB" sz="14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-33.6</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09002690"/>
                  </a:ext>
                </a:extLst>
              </a:tr>
            </a:tbl>
          </a:graphicData>
        </a:graphic>
      </p:graphicFrame>
      <p:grpSp>
        <p:nvGrpSpPr>
          <p:cNvPr id="14" name="Group 13"/>
          <p:cNvGrpSpPr/>
          <p:nvPr/>
        </p:nvGrpSpPr>
        <p:grpSpPr>
          <a:xfrm>
            <a:off x="1704975" y="2371307"/>
            <a:ext cx="6267451" cy="3763149"/>
            <a:chOff x="95249" y="2199856"/>
            <a:chExt cx="6534151" cy="3923283"/>
          </a:xfrm>
        </p:grpSpPr>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95249" y="2199856"/>
              <a:ext cx="6534151" cy="3923283"/>
            </a:xfrm>
            <a:prstGeom prst="rect">
              <a:avLst/>
            </a:prstGeom>
            <a:ln>
              <a:solidFill>
                <a:schemeClr val="accent2"/>
              </a:solidFill>
            </a:ln>
          </p:spPr>
        </p:pic>
        <p:sp>
          <p:nvSpPr>
            <p:cNvPr id="13" name="Oval 12"/>
            <p:cNvSpPr/>
            <p:nvPr/>
          </p:nvSpPr>
          <p:spPr>
            <a:xfrm>
              <a:off x="1327505" y="4061176"/>
              <a:ext cx="1930046" cy="977715"/>
            </a:xfrm>
            <a:prstGeom prst="ellipse">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pic>
        <p:nvPicPr>
          <p:cNvPr id="8" name="Picture 7"/>
          <p:cNvPicPr/>
          <p:nvPr/>
        </p:nvPicPr>
        <p:blipFill rotWithShape="1">
          <a:blip r:embed="rId3" cstate="hqprint">
            <a:extLst>
              <a:ext uri="{28A0092B-C50C-407E-A947-70E740481C1C}">
                <a14:useLocalDpi xmlns:a14="http://schemas.microsoft.com/office/drawing/2010/main" val="0"/>
              </a:ext>
            </a:extLst>
          </a:blip>
          <a:srcRect l="10397" t="24911" r="16206" b="13434"/>
          <a:stretch/>
        </p:blipFill>
        <p:spPr>
          <a:xfrm>
            <a:off x="6460916" y="2943805"/>
            <a:ext cx="4809396" cy="2425699"/>
          </a:xfrm>
          <a:prstGeom prst="ellipse">
            <a:avLst/>
          </a:prstGeom>
          <a:ln>
            <a:solidFill>
              <a:schemeClr val="tx2"/>
            </a:solidFill>
          </a:ln>
        </p:spPr>
      </p:pic>
      <p:grpSp>
        <p:nvGrpSpPr>
          <p:cNvPr id="3" name="Group 2"/>
          <p:cNvGrpSpPr/>
          <p:nvPr/>
        </p:nvGrpSpPr>
        <p:grpSpPr>
          <a:xfrm>
            <a:off x="7848906" y="1340410"/>
            <a:ext cx="1857996" cy="537474"/>
            <a:chOff x="8697406" y="1579327"/>
            <a:chExt cx="1857996" cy="537474"/>
          </a:xfrm>
        </p:grpSpPr>
        <p:sp>
          <p:nvSpPr>
            <p:cNvPr id="15" name="TextBox 14"/>
            <p:cNvSpPr txBox="1"/>
            <p:nvPr/>
          </p:nvSpPr>
          <p:spPr>
            <a:xfrm>
              <a:off x="9001900" y="1579327"/>
              <a:ext cx="1553502" cy="523220"/>
            </a:xfrm>
            <a:prstGeom prst="rect">
              <a:avLst/>
            </a:prstGeom>
            <a:noFill/>
          </p:spPr>
          <p:txBody>
            <a:bodyPr wrap="none" rtlCol="0">
              <a:spAutoFit/>
            </a:bodyPr>
            <a:lstStyle/>
            <a:p>
              <a:r>
                <a:rPr lang="en-GB" sz="2800" b="1" dirty="0">
                  <a:solidFill>
                    <a:srgbClr val="0000FF"/>
                  </a:solidFill>
                </a:rPr>
                <a:t>∆Tg = 4°C</a:t>
              </a:r>
            </a:p>
          </p:txBody>
        </p:sp>
        <p:sp>
          <p:nvSpPr>
            <p:cNvPr id="16" name="Right Brace 15"/>
            <p:cNvSpPr/>
            <p:nvPr/>
          </p:nvSpPr>
          <p:spPr>
            <a:xfrm>
              <a:off x="8697406" y="1634363"/>
              <a:ext cx="112138" cy="482438"/>
            </a:xfrm>
            <a:prstGeom prst="rightBrace">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sp>
        <p:nvSpPr>
          <p:cNvPr id="9" name="TextBox 8"/>
          <p:cNvSpPr txBox="1"/>
          <p:nvPr/>
        </p:nvSpPr>
        <p:spPr>
          <a:xfrm>
            <a:off x="8610600" y="5632094"/>
            <a:ext cx="2273443" cy="461665"/>
          </a:xfrm>
          <a:prstGeom prst="rect">
            <a:avLst/>
          </a:prstGeom>
          <a:noFill/>
        </p:spPr>
        <p:txBody>
          <a:bodyPr wrap="none" rtlCol="0">
            <a:spAutoFit/>
          </a:bodyPr>
          <a:lstStyle/>
          <a:p>
            <a:r>
              <a:rPr lang="en-US" sz="2400" dirty="0" err="1"/>
              <a:t>Tg</a:t>
            </a:r>
            <a:r>
              <a:rPr lang="en-US" sz="2400" dirty="0"/>
              <a:t> soft segments</a:t>
            </a:r>
            <a:endParaRPr lang="en-GB" sz="2400" dirty="0"/>
          </a:p>
        </p:txBody>
      </p:sp>
      <p:sp>
        <p:nvSpPr>
          <p:cNvPr id="12" name="Slide Number Placeholder 11"/>
          <p:cNvSpPr>
            <a:spLocks noGrp="1"/>
          </p:cNvSpPr>
          <p:nvPr>
            <p:ph type="sldNum" sz="quarter" idx="12"/>
          </p:nvPr>
        </p:nvSpPr>
        <p:spPr/>
        <p:txBody>
          <a:bodyPr/>
          <a:lstStyle/>
          <a:p>
            <a:fld id="{CFA1D9AA-A292-4B3C-969C-0A84C828091C}" type="slidenum">
              <a:rPr lang="en-GB" smtClean="0"/>
              <a:t>22</a:t>
            </a:fld>
            <a:endParaRPr lang="en-GB"/>
          </a:p>
        </p:txBody>
      </p:sp>
    </p:spTree>
    <p:extLst>
      <p:ext uri="{BB962C8B-B14F-4D97-AF65-F5344CB8AC3E}">
        <p14:creationId xmlns:p14="http://schemas.microsoft.com/office/powerpoint/2010/main" val="35316857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57645" y="2459470"/>
            <a:ext cx="10515600" cy="14682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CH" sz="4800" dirty="0" err="1"/>
              <a:t>Other</a:t>
            </a:r>
            <a:r>
              <a:rPr lang="fr-CH" sz="4800" dirty="0"/>
              <a:t> tests</a:t>
            </a:r>
          </a:p>
          <a:p>
            <a:endParaRPr lang="fr-CH" dirty="0"/>
          </a:p>
          <a:p>
            <a:endParaRPr lang="en-US" dirty="0"/>
          </a:p>
        </p:txBody>
      </p:sp>
      <p:sp>
        <p:nvSpPr>
          <p:cNvPr id="6" name="Slide Number Placeholder 5"/>
          <p:cNvSpPr>
            <a:spLocks noGrp="1"/>
          </p:cNvSpPr>
          <p:nvPr>
            <p:ph type="sldNum" sz="quarter" idx="12"/>
          </p:nvPr>
        </p:nvSpPr>
        <p:spPr/>
        <p:txBody>
          <a:bodyPr/>
          <a:lstStyle/>
          <a:p>
            <a:fld id="{CFA1D9AA-A292-4B3C-969C-0A84C828091C}" type="slidenum">
              <a:rPr lang="en-GB" smtClean="0"/>
              <a:t>23</a:t>
            </a:fld>
            <a:endParaRPr lang="en-GB"/>
          </a:p>
        </p:txBody>
      </p:sp>
    </p:spTree>
    <p:extLst>
      <p:ext uri="{BB962C8B-B14F-4D97-AF65-F5344CB8AC3E}">
        <p14:creationId xmlns:p14="http://schemas.microsoft.com/office/powerpoint/2010/main" val="73168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16E47DE4-C291-405F-A187-C2A1097333E0" descr="IMG_00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992" t="27144" r="12416" b="27279"/>
          <a:stretch/>
        </p:blipFill>
        <p:spPr bwMode="auto">
          <a:xfrm rot="5400000">
            <a:off x="-559446" y="1935534"/>
            <a:ext cx="3769514" cy="2026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262D3AF3-5BA3-41AA-B1D0-89A26298AF25" descr="IMG_001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25014" y="1320163"/>
            <a:ext cx="4467674" cy="3350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312198" y="5177298"/>
            <a:ext cx="11567604" cy="1200329"/>
          </a:xfrm>
          <a:prstGeom prst="rect">
            <a:avLst/>
          </a:prstGeom>
          <a:noFill/>
        </p:spPr>
        <p:txBody>
          <a:bodyPr wrap="square" rtlCol="0">
            <a:spAutoFit/>
          </a:bodyPr>
          <a:lstStyle/>
          <a:p>
            <a:pPr marL="285750" indent="-285750">
              <a:buFont typeface="Wingdings" panose="05000000000000000000" pitchFamily="2" charset="2"/>
              <a:buChar char="Ø"/>
            </a:pPr>
            <a:r>
              <a:rPr lang="fr-CH" sz="2400" dirty="0" err="1"/>
              <a:t>sample</a:t>
            </a:r>
            <a:r>
              <a:rPr lang="fr-CH" sz="2400" dirty="0"/>
              <a:t> </a:t>
            </a:r>
            <a:r>
              <a:rPr lang="fr-CH" sz="2400" dirty="0" err="1"/>
              <a:t>coated</a:t>
            </a:r>
            <a:r>
              <a:rPr lang="fr-CH" sz="2400" dirty="0"/>
              <a:t> and not </a:t>
            </a:r>
            <a:r>
              <a:rPr lang="fr-CH" sz="2400" dirty="0" err="1"/>
              <a:t>with</a:t>
            </a:r>
            <a:r>
              <a:rPr lang="fr-CH" sz="2400" dirty="0"/>
              <a:t> </a:t>
            </a:r>
            <a:r>
              <a:rPr lang="fr-CH" sz="2400" dirty="0" err="1"/>
              <a:t>Molykote</a:t>
            </a:r>
            <a:r>
              <a:rPr lang="fr-CH" sz="2400" dirty="0"/>
              <a:t> </a:t>
            </a:r>
            <a:r>
              <a:rPr lang="fr-CH" sz="2400" dirty="0" err="1"/>
              <a:t>grease</a:t>
            </a:r>
            <a:r>
              <a:rPr lang="fr-CH" sz="2400" dirty="0"/>
              <a:t> </a:t>
            </a:r>
            <a:r>
              <a:rPr lang="fr-CH" sz="2400" dirty="0" err="1"/>
              <a:t>under</a:t>
            </a:r>
            <a:r>
              <a:rPr lang="fr-CH" sz="2400" dirty="0"/>
              <a:t> </a:t>
            </a:r>
          </a:p>
          <a:p>
            <a:pPr marL="800100" lvl="1" indent="-342900">
              <a:buFontTx/>
              <a:buChar char="-"/>
            </a:pPr>
            <a:r>
              <a:rPr lang="fr-CH" sz="2400" dirty="0"/>
              <a:t>5 tons of pressure at 150°C, 1 </a:t>
            </a:r>
            <a:r>
              <a:rPr lang="fr-CH" sz="2400" dirty="0" err="1"/>
              <a:t>day</a:t>
            </a:r>
            <a:endParaRPr lang="fr-CH" sz="2400" dirty="0"/>
          </a:p>
          <a:p>
            <a:pPr marL="800100" lvl="1" indent="-342900">
              <a:buFontTx/>
              <a:buChar char="-"/>
            </a:pPr>
            <a:r>
              <a:rPr lang="fr-CH" sz="2400" dirty="0"/>
              <a:t>5 tons of pressure at 80°C, 1 </a:t>
            </a:r>
            <a:r>
              <a:rPr lang="fr-CH" sz="2400" dirty="0" err="1"/>
              <a:t>day</a:t>
            </a:r>
            <a:endParaRPr lang="en-US" sz="2400" dirty="0"/>
          </a:p>
        </p:txBody>
      </p:sp>
      <p:sp>
        <p:nvSpPr>
          <p:cNvPr id="2" name="Title 1"/>
          <p:cNvSpPr>
            <a:spLocks noGrp="1"/>
          </p:cNvSpPr>
          <p:nvPr>
            <p:ph type="title"/>
          </p:nvPr>
        </p:nvSpPr>
        <p:spPr/>
        <p:txBody>
          <a:bodyPr/>
          <a:lstStyle/>
          <a:p>
            <a:r>
              <a:rPr lang="en-US" sz="3200" b="1" dirty="0">
                <a:solidFill>
                  <a:srgbClr val="003399"/>
                </a:solidFill>
              </a:rPr>
              <a:t>Compression test with </a:t>
            </a:r>
            <a:r>
              <a:rPr lang="en-US" sz="3200" b="1" dirty="0" err="1">
                <a:solidFill>
                  <a:srgbClr val="003399"/>
                </a:solidFill>
              </a:rPr>
              <a:t>Molykote</a:t>
            </a:r>
            <a:endParaRPr lang="en-GB" sz="3200" dirty="0"/>
          </a:p>
        </p:txBody>
      </p:sp>
      <p:sp>
        <p:nvSpPr>
          <p:cNvPr id="10" name="TextBox 9"/>
          <p:cNvSpPr txBox="1"/>
          <p:nvPr/>
        </p:nvSpPr>
        <p:spPr>
          <a:xfrm>
            <a:off x="7789323" y="5644112"/>
            <a:ext cx="3764502" cy="461665"/>
          </a:xfrm>
          <a:prstGeom prst="rect">
            <a:avLst/>
          </a:prstGeom>
          <a:noFill/>
        </p:spPr>
        <p:txBody>
          <a:bodyPr wrap="square" rtlCol="0">
            <a:spAutoFit/>
          </a:bodyPr>
          <a:lstStyle/>
          <a:p>
            <a:r>
              <a:rPr lang="en-US" sz="2400" dirty="0">
                <a:solidFill>
                  <a:srgbClr val="FF0000"/>
                </a:solidFill>
                <a:sym typeface="Wingdings" panose="05000000000000000000" pitchFamily="2" charset="2"/>
              </a:rPr>
              <a:t> </a:t>
            </a:r>
            <a:r>
              <a:rPr lang="en-US" sz="2400" dirty="0">
                <a:solidFill>
                  <a:srgbClr val="FF0000"/>
                </a:solidFill>
              </a:rPr>
              <a:t>No PU “gel” formation</a:t>
            </a:r>
          </a:p>
        </p:txBody>
      </p:sp>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l="24827" t="22778" r="18807" b="32084"/>
          <a:stretch/>
        </p:blipFill>
        <p:spPr>
          <a:xfrm rot="5400000">
            <a:off x="7786841" y="1816637"/>
            <a:ext cx="3769464" cy="2263971"/>
          </a:xfrm>
          <a:prstGeom prst="rect">
            <a:avLst/>
          </a:prstGeom>
        </p:spPr>
      </p:pic>
      <p:sp>
        <p:nvSpPr>
          <p:cNvPr id="6" name="Slide Number Placeholder 5"/>
          <p:cNvSpPr>
            <a:spLocks noGrp="1"/>
          </p:cNvSpPr>
          <p:nvPr>
            <p:ph type="sldNum" sz="quarter" idx="12"/>
          </p:nvPr>
        </p:nvSpPr>
        <p:spPr/>
        <p:txBody>
          <a:bodyPr/>
          <a:lstStyle/>
          <a:p>
            <a:fld id="{CFA1D9AA-A292-4B3C-969C-0A84C828091C}" type="slidenum">
              <a:rPr lang="en-GB" smtClean="0"/>
              <a:t>24</a:t>
            </a:fld>
            <a:endParaRPr lang="en-GB"/>
          </a:p>
        </p:txBody>
      </p:sp>
    </p:spTree>
    <p:extLst>
      <p:ext uri="{BB962C8B-B14F-4D97-AF65-F5344CB8AC3E}">
        <p14:creationId xmlns:p14="http://schemas.microsoft.com/office/powerpoint/2010/main" val="2734126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endParaRPr lang="en-GB" dirty="0"/>
          </a:p>
        </p:txBody>
      </p:sp>
      <p:sp>
        <p:nvSpPr>
          <p:cNvPr id="5" name="Content Placeholder 4"/>
          <p:cNvSpPr>
            <a:spLocks noGrp="1"/>
          </p:cNvSpPr>
          <p:nvPr>
            <p:ph idx="1"/>
          </p:nvPr>
        </p:nvSpPr>
        <p:spPr/>
        <p:txBody>
          <a:bodyPr>
            <a:normAutofit/>
          </a:bodyPr>
          <a:lstStyle/>
          <a:p>
            <a:r>
              <a:rPr lang="en-US" dirty="0"/>
              <a:t>Polyurethane type Ester (FTIR)</a:t>
            </a:r>
          </a:p>
          <a:p>
            <a:r>
              <a:rPr lang="en-US" dirty="0"/>
              <a:t>No hydrolysis (FTIR)</a:t>
            </a:r>
          </a:p>
          <a:p>
            <a:r>
              <a:rPr lang="en-US" dirty="0"/>
              <a:t>No major chain rupture (TGA)</a:t>
            </a:r>
          </a:p>
          <a:p>
            <a:r>
              <a:rPr lang="en-US" dirty="0"/>
              <a:t>No big changes in the soft segments (DSC)</a:t>
            </a:r>
          </a:p>
          <a:p>
            <a:r>
              <a:rPr lang="en-US" dirty="0"/>
              <a:t>Damage of the hydrogen bonding seems to affect strongly the mechanical </a:t>
            </a:r>
            <a:r>
              <a:rPr lang="en-US" dirty="0">
                <a:sym typeface="Wingdings" panose="05000000000000000000" pitchFamily="2" charset="2"/>
              </a:rPr>
              <a:t>properties of polyurethanes (FTIR)</a:t>
            </a:r>
          </a:p>
          <a:p>
            <a:r>
              <a:rPr lang="en-US" dirty="0">
                <a:sym typeface="Wingdings" panose="05000000000000000000" pitchFamily="2" charset="2"/>
              </a:rPr>
              <a:t>Presence of the </a:t>
            </a:r>
            <a:r>
              <a:rPr lang="en-US" dirty="0" err="1">
                <a:sym typeface="Wingdings" panose="05000000000000000000" pitchFamily="2" charset="2"/>
              </a:rPr>
              <a:t>Molykote</a:t>
            </a:r>
            <a:r>
              <a:rPr lang="en-US" dirty="0">
                <a:sym typeface="Wingdings" panose="05000000000000000000" pitchFamily="2" charset="2"/>
              </a:rPr>
              <a:t> grease (FTIR, XRF)</a:t>
            </a:r>
          </a:p>
          <a:p>
            <a:r>
              <a:rPr lang="en-US" dirty="0"/>
              <a:t>The cause of degradation remains unknown </a:t>
            </a:r>
          </a:p>
          <a:p>
            <a:r>
              <a:rPr lang="en-US" dirty="0"/>
              <a:t>The main hypothesis for the degradation is the conjunction of pressure, the </a:t>
            </a:r>
            <a:r>
              <a:rPr lang="en-US" dirty="0" err="1"/>
              <a:t>Molykote</a:t>
            </a:r>
            <a:r>
              <a:rPr lang="en-US" dirty="0"/>
              <a:t> grease and time </a:t>
            </a:r>
            <a:r>
              <a:rPr lang="en-US" dirty="0">
                <a:sym typeface="Wingdings" panose="05000000000000000000" pitchFamily="2" charset="2"/>
              </a:rPr>
              <a:t> difficult to reproduce in the laboratory </a:t>
            </a:r>
            <a:r>
              <a:rPr lang="en-US" dirty="0"/>
              <a:t> </a:t>
            </a:r>
          </a:p>
        </p:txBody>
      </p:sp>
      <p:sp>
        <p:nvSpPr>
          <p:cNvPr id="7" name="Slide Number Placeholder 6"/>
          <p:cNvSpPr>
            <a:spLocks noGrp="1"/>
          </p:cNvSpPr>
          <p:nvPr>
            <p:ph type="sldNum" sz="quarter" idx="12"/>
          </p:nvPr>
        </p:nvSpPr>
        <p:spPr/>
        <p:txBody>
          <a:bodyPr/>
          <a:lstStyle/>
          <a:p>
            <a:fld id="{CFA1D9AA-A292-4B3C-969C-0A84C828091C}" type="slidenum">
              <a:rPr lang="en-GB" smtClean="0"/>
              <a:t>25</a:t>
            </a:fld>
            <a:endParaRPr lang="en-GB"/>
          </a:p>
        </p:txBody>
      </p:sp>
    </p:spTree>
    <p:extLst>
      <p:ext uri="{BB962C8B-B14F-4D97-AF65-F5344CB8AC3E}">
        <p14:creationId xmlns:p14="http://schemas.microsoft.com/office/powerpoint/2010/main" val="27761014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B4859A-5B7C-D5BC-3E79-DD73FC6199DC}"/>
              </a:ext>
            </a:extLst>
          </p:cNvPr>
          <p:cNvPicPr>
            <a:picLocks noChangeAspect="1"/>
          </p:cNvPicPr>
          <p:nvPr/>
        </p:nvPicPr>
        <p:blipFill rotWithShape="1">
          <a:blip r:embed="rId2" cstate="print">
            <a:clrChange>
              <a:clrFrom>
                <a:srgbClr val="F0F0F0"/>
              </a:clrFrom>
              <a:clrTo>
                <a:srgbClr val="F0F0F0">
                  <a:alpha val="0"/>
                </a:srgbClr>
              </a:clrTo>
            </a:clrChange>
            <a:extLst>
              <a:ext uri="{28A0092B-C50C-407E-A947-70E740481C1C}">
                <a14:useLocalDpi xmlns:a14="http://schemas.microsoft.com/office/drawing/2010/main" val="0"/>
              </a:ext>
            </a:extLst>
          </a:blip>
          <a:srcRect l="9427" t="50000" r="6848"/>
          <a:stretch/>
        </p:blipFill>
        <p:spPr>
          <a:xfrm>
            <a:off x="1314071" y="3866788"/>
            <a:ext cx="9563857" cy="2854687"/>
          </a:xfrm>
          <a:prstGeom prst="rect">
            <a:avLst/>
          </a:prstGeom>
        </p:spPr>
      </p:pic>
      <p:sp>
        <p:nvSpPr>
          <p:cNvPr id="2" name="Title 1"/>
          <p:cNvSpPr>
            <a:spLocks noGrp="1"/>
          </p:cNvSpPr>
          <p:nvPr>
            <p:ph type="title"/>
          </p:nvPr>
        </p:nvSpPr>
        <p:spPr/>
        <p:txBody>
          <a:bodyPr/>
          <a:lstStyle/>
          <a:p>
            <a:r>
              <a:rPr lang="en-US" dirty="0"/>
              <a:t>Questions</a:t>
            </a:r>
            <a:endParaRPr lang="en-GB" dirty="0"/>
          </a:p>
        </p:txBody>
      </p:sp>
      <p:sp>
        <p:nvSpPr>
          <p:cNvPr id="3" name="Content Placeholder 2"/>
          <p:cNvSpPr>
            <a:spLocks noGrp="1"/>
          </p:cNvSpPr>
          <p:nvPr>
            <p:ph idx="1"/>
          </p:nvPr>
        </p:nvSpPr>
        <p:spPr>
          <a:xfrm>
            <a:off x="838199" y="876300"/>
            <a:ext cx="11166231" cy="5300663"/>
          </a:xfrm>
        </p:spPr>
        <p:txBody>
          <a:bodyPr/>
          <a:lstStyle/>
          <a:p>
            <a:r>
              <a:rPr lang="en-US" dirty="0"/>
              <a:t>Why do degraded PU pastilles seem to be mainly at the </a:t>
            </a:r>
            <a:r>
              <a:rPr lang="en-US" b="1" dirty="0"/>
              <a:t>Q2C position</a:t>
            </a:r>
            <a:r>
              <a:rPr lang="en-US" dirty="0"/>
              <a:t>?</a:t>
            </a:r>
          </a:p>
          <a:p>
            <a:r>
              <a:rPr lang="en-US" dirty="0"/>
              <a:t>What is the peculiarity of the central jack at the Q2C position?</a:t>
            </a:r>
          </a:p>
          <a:p>
            <a:r>
              <a:rPr lang="en-US" dirty="0"/>
              <a:t>Traceability of the pastilles suppliers (company, PU composition, production process)</a:t>
            </a:r>
          </a:p>
          <a:p>
            <a:r>
              <a:rPr lang="en-US" dirty="0"/>
              <a:t>Traceability of the pastilles in the tunnel (batch, position)</a:t>
            </a:r>
          </a:p>
          <a:p>
            <a:r>
              <a:rPr lang="en-US" dirty="0"/>
              <a:t>Data on the </a:t>
            </a:r>
            <a:r>
              <a:rPr lang="en-US" b="1" dirty="0"/>
              <a:t>strength applied as a function of the degradation observed</a:t>
            </a:r>
          </a:p>
          <a:p>
            <a:endParaRPr lang="en-US" dirty="0"/>
          </a:p>
        </p:txBody>
      </p:sp>
      <p:sp>
        <p:nvSpPr>
          <p:cNvPr id="6" name="Slide Number Placeholder 5"/>
          <p:cNvSpPr>
            <a:spLocks noGrp="1"/>
          </p:cNvSpPr>
          <p:nvPr>
            <p:ph type="sldNum" sz="quarter" idx="12"/>
          </p:nvPr>
        </p:nvSpPr>
        <p:spPr/>
        <p:txBody>
          <a:bodyPr/>
          <a:lstStyle/>
          <a:p>
            <a:fld id="{CFA1D9AA-A292-4B3C-969C-0A84C828091C}" type="slidenum">
              <a:rPr lang="en-GB" smtClean="0"/>
              <a:t>26</a:t>
            </a:fld>
            <a:endParaRPr lang="en-GB"/>
          </a:p>
        </p:txBody>
      </p:sp>
    </p:spTree>
    <p:extLst>
      <p:ext uri="{BB962C8B-B14F-4D97-AF65-F5344CB8AC3E}">
        <p14:creationId xmlns:p14="http://schemas.microsoft.com/office/powerpoint/2010/main" val="2353510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57645" y="2459470"/>
            <a:ext cx="10515600" cy="14682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CH" sz="4800" dirty="0"/>
              <a:t>Backup-</a:t>
            </a:r>
            <a:r>
              <a:rPr lang="fr-CH" sz="4800" dirty="0" err="1"/>
              <a:t>draft</a:t>
            </a:r>
            <a:r>
              <a:rPr lang="fr-CH" sz="4800" dirty="0"/>
              <a:t> slides</a:t>
            </a:r>
          </a:p>
          <a:p>
            <a:endParaRPr lang="fr-CH" dirty="0"/>
          </a:p>
          <a:p>
            <a:endParaRPr lang="en-US" dirty="0"/>
          </a:p>
        </p:txBody>
      </p:sp>
      <p:sp>
        <p:nvSpPr>
          <p:cNvPr id="6" name="Slide Number Placeholder 5"/>
          <p:cNvSpPr>
            <a:spLocks noGrp="1"/>
          </p:cNvSpPr>
          <p:nvPr>
            <p:ph type="sldNum" sz="quarter" idx="12"/>
          </p:nvPr>
        </p:nvSpPr>
        <p:spPr/>
        <p:txBody>
          <a:bodyPr/>
          <a:lstStyle/>
          <a:p>
            <a:fld id="{CFA1D9AA-A292-4B3C-969C-0A84C828091C}" type="slidenum">
              <a:rPr lang="en-GB" smtClean="0"/>
              <a:t>27</a:t>
            </a:fld>
            <a:endParaRPr lang="en-GB"/>
          </a:p>
        </p:txBody>
      </p:sp>
    </p:spTree>
    <p:extLst>
      <p:ext uri="{BB962C8B-B14F-4D97-AF65-F5344CB8AC3E}">
        <p14:creationId xmlns:p14="http://schemas.microsoft.com/office/powerpoint/2010/main" val="28013640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12192000" cy="720000"/>
          </a:xfrm>
        </p:spPr>
        <p:txBody>
          <a:bodyPr>
            <a:noAutofit/>
          </a:bodyPr>
          <a:lstStyle/>
          <a:p>
            <a:r>
              <a:rPr lang="en-GB" sz="3600" dirty="0"/>
              <a:t>General info about degradation of PURs</a:t>
            </a:r>
          </a:p>
        </p:txBody>
      </p:sp>
      <p:sp>
        <p:nvSpPr>
          <p:cNvPr id="8" name="Content Placeholder 7"/>
          <p:cNvSpPr>
            <a:spLocks noGrp="1"/>
          </p:cNvSpPr>
          <p:nvPr>
            <p:ph idx="1"/>
          </p:nvPr>
        </p:nvSpPr>
        <p:spPr/>
        <p:txBody>
          <a:bodyPr>
            <a:normAutofit/>
          </a:bodyPr>
          <a:lstStyle/>
          <a:p>
            <a:r>
              <a:rPr lang="en-GB" dirty="0"/>
              <a:t>During degradation, PURs undergo both chain scissions and cross-linking </a:t>
            </a:r>
          </a:p>
          <a:p>
            <a:r>
              <a:rPr lang="en-GB" dirty="0"/>
              <a:t>PUR esters are more sensitive to hydrolysis</a:t>
            </a:r>
          </a:p>
          <a:p>
            <a:r>
              <a:rPr lang="en-GB" dirty="0"/>
              <a:t>PUR ethers are more sensitive to oxidation</a:t>
            </a:r>
          </a:p>
          <a:p>
            <a:endParaRPr lang="en-GB" dirty="0"/>
          </a:p>
          <a:p>
            <a:endParaRPr lang="en-GB" dirty="0"/>
          </a:p>
          <a:p>
            <a:endParaRPr lang="en-GB" dirty="0"/>
          </a:p>
          <a:p>
            <a:endParaRPr lang="en-GB" dirty="0"/>
          </a:p>
          <a:p>
            <a:r>
              <a:rPr lang="en-GB" sz="2600" dirty="0">
                <a:hlinkClick r:id="rId2"/>
              </a:rPr>
              <a:t>https://doi.org/10.1016/j.polymdegradstab.2013.12.018</a:t>
            </a:r>
            <a:endParaRPr lang="en-GB" sz="2600" dirty="0"/>
          </a:p>
        </p:txBody>
      </p:sp>
      <p:sp>
        <p:nvSpPr>
          <p:cNvPr id="2" name="Slide Number Placeholder 1"/>
          <p:cNvSpPr>
            <a:spLocks noGrp="1"/>
          </p:cNvSpPr>
          <p:nvPr>
            <p:ph type="sldNum" sz="quarter" idx="12"/>
          </p:nvPr>
        </p:nvSpPr>
        <p:spPr/>
        <p:txBody>
          <a:bodyPr/>
          <a:lstStyle/>
          <a:p>
            <a:fld id="{CFA1D9AA-A292-4B3C-969C-0A84C828091C}" type="slidenum">
              <a:rPr lang="en-GB" smtClean="0"/>
              <a:t>28</a:t>
            </a:fld>
            <a:endParaRPr lang="en-GB"/>
          </a:p>
        </p:txBody>
      </p:sp>
    </p:spTree>
    <p:extLst>
      <p:ext uri="{BB962C8B-B14F-4D97-AF65-F5344CB8AC3E}">
        <p14:creationId xmlns:p14="http://schemas.microsoft.com/office/powerpoint/2010/main" val="15452192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Starting materials for PURs</a:t>
            </a:r>
          </a:p>
        </p:txBody>
      </p:sp>
      <p:sp>
        <p:nvSpPr>
          <p:cNvPr id="3" name="Content Placeholder 2"/>
          <p:cNvSpPr>
            <a:spLocks noGrp="1"/>
          </p:cNvSpPr>
          <p:nvPr>
            <p:ph idx="1"/>
          </p:nvPr>
        </p:nvSpPr>
        <p:spPr/>
        <p:txBody>
          <a:bodyPr/>
          <a:lstStyle/>
          <a:p>
            <a:pPr marL="493776" indent="-457200">
              <a:buFontTx/>
              <a:buChar char="-"/>
            </a:pPr>
            <a:r>
              <a:rPr lang="en-GB" dirty="0"/>
              <a:t>Polyols</a:t>
            </a:r>
          </a:p>
          <a:p>
            <a:pPr marL="493776" indent="-457200">
              <a:buFontTx/>
              <a:buChar char="-"/>
            </a:pPr>
            <a:r>
              <a:rPr lang="en-GB" dirty="0"/>
              <a:t>Isocyanates </a:t>
            </a:r>
          </a:p>
          <a:p>
            <a:pPr marL="493776" indent="-457200">
              <a:buFontTx/>
              <a:buChar char="-"/>
            </a:pPr>
            <a:endParaRPr lang="en-GB" dirty="0"/>
          </a:p>
          <a:p>
            <a:pPr marL="493776" indent="-457200">
              <a:buFontTx/>
              <a:buChar char="-"/>
            </a:pPr>
            <a:endParaRPr lang="en-GB" dirty="0"/>
          </a:p>
          <a:p>
            <a:pPr marL="493776" indent="-457200">
              <a:buFontTx/>
              <a:buChar char="-"/>
            </a:pPr>
            <a:r>
              <a:rPr lang="en-GB" dirty="0"/>
              <a:t>Chain extenders (amines, ..)</a:t>
            </a:r>
          </a:p>
          <a:p>
            <a:pPr marL="493776" indent="-457200">
              <a:buFontTx/>
              <a:buChar char="-"/>
            </a:pPr>
            <a:endParaRPr lang="en-GB" dirty="0"/>
          </a:p>
          <a:p>
            <a:pPr marL="493776" indent="-457200">
              <a:buFontTx/>
              <a:buChar char="-"/>
            </a:pPr>
            <a:endParaRPr lang="en-GB" dirty="0"/>
          </a:p>
          <a:p>
            <a:pPr marL="493776" indent="-457200">
              <a:buFontTx/>
              <a:buChar char="-"/>
            </a:pPr>
            <a:r>
              <a:rPr lang="en-GB" dirty="0"/>
              <a:t>Vulcanizing agents (sulphur, peroxides) </a:t>
            </a:r>
          </a:p>
          <a:p>
            <a:endParaRPr lang="en-GB" dirty="0"/>
          </a:p>
        </p:txBody>
      </p:sp>
      <p:sp>
        <p:nvSpPr>
          <p:cNvPr id="7" name="Right Brace 6"/>
          <p:cNvSpPr/>
          <p:nvPr/>
        </p:nvSpPr>
        <p:spPr>
          <a:xfrm>
            <a:off x="4814342" y="1431560"/>
            <a:ext cx="155448" cy="9144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8" name="TextBox 7"/>
          <p:cNvSpPr txBox="1"/>
          <p:nvPr/>
        </p:nvSpPr>
        <p:spPr>
          <a:xfrm>
            <a:off x="5226570" y="1657927"/>
            <a:ext cx="2018822" cy="523220"/>
          </a:xfrm>
          <a:prstGeom prst="rect">
            <a:avLst/>
          </a:prstGeom>
          <a:noFill/>
        </p:spPr>
        <p:txBody>
          <a:bodyPr wrap="none" rtlCol="0">
            <a:spAutoFit/>
          </a:bodyPr>
          <a:lstStyle/>
          <a:p>
            <a:r>
              <a:rPr lang="en-GB" sz="2800" dirty="0" err="1"/>
              <a:t>prepolymers</a:t>
            </a:r>
            <a:endParaRPr lang="en-GB" sz="2800" dirty="0"/>
          </a:p>
        </p:txBody>
      </p:sp>
      <p:sp>
        <p:nvSpPr>
          <p:cNvPr id="9" name="Slide Number Placeholder 8"/>
          <p:cNvSpPr>
            <a:spLocks noGrp="1"/>
          </p:cNvSpPr>
          <p:nvPr>
            <p:ph type="sldNum" sz="quarter" idx="12"/>
          </p:nvPr>
        </p:nvSpPr>
        <p:spPr/>
        <p:txBody>
          <a:bodyPr/>
          <a:lstStyle/>
          <a:p>
            <a:fld id="{CFA1D9AA-A292-4B3C-969C-0A84C828091C}" type="slidenum">
              <a:rPr lang="en-GB" smtClean="0"/>
              <a:t>29</a:t>
            </a:fld>
            <a:endParaRPr lang="en-GB"/>
          </a:p>
        </p:txBody>
      </p:sp>
    </p:spTree>
    <p:extLst>
      <p:ext uri="{BB962C8B-B14F-4D97-AF65-F5344CB8AC3E}">
        <p14:creationId xmlns:p14="http://schemas.microsoft.com/office/powerpoint/2010/main" val="3905532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431798" y="3687311"/>
            <a:ext cx="2844801" cy="707886"/>
          </a:xfrm>
          <a:prstGeom prst="rect">
            <a:avLst/>
          </a:prstGeom>
          <a:noFill/>
        </p:spPr>
        <p:txBody>
          <a:bodyPr wrap="square" rtlCol="0">
            <a:spAutoFit/>
          </a:bodyPr>
          <a:lstStyle/>
          <a:p>
            <a:pPr algn="ctr"/>
            <a:r>
              <a:rPr lang="fr-FR" sz="2000" i="1" dirty="0">
                <a:latin typeface="Arial" panose="020B0604020202020204" pitchFamily="34" charset="0"/>
                <a:cs typeface="Arial" panose="020B0604020202020204" pitchFamily="34" charset="0"/>
              </a:rPr>
              <a:t>1 - Pastille 70 </a:t>
            </a:r>
            <a:r>
              <a:rPr lang="fr-FR" sz="2000" i="1" dirty="0" err="1">
                <a:latin typeface="Arial" panose="020B0604020202020204" pitchFamily="34" charset="0"/>
                <a:cs typeface="Arial" panose="020B0604020202020204" pitchFamily="34" charset="0"/>
              </a:rPr>
              <a:t>ShA</a:t>
            </a:r>
            <a:endParaRPr lang="fr-FR" sz="2000" i="1" dirty="0">
              <a:latin typeface="Arial" panose="020B0604020202020204" pitchFamily="34" charset="0"/>
              <a:cs typeface="Arial" panose="020B0604020202020204" pitchFamily="34" charset="0"/>
            </a:endParaRPr>
          </a:p>
          <a:p>
            <a:pPr algn="ctr"/>
            <a:r>
              <a:rPr lang="fr-FR" sz="2000" i="1" dirty="0">
                <a:latin typeface="Arial" panose="020B0604020202020204" pitchFamily="34" charset="0"/>
                <a:cs typeface="Arial" panose="020B0604020202020204" pitchFamily="34" charset="0"/>
              </a:rPr>
              <a:t>Non utilisée</a:t>
            </a:r>
          </a:p>
        </p:txBody>
      </p:sp>
      <p:sp>
        <p:nvSpPr>
          <p:cNvPr id="5" name="Title 4"/>
          <p:cNvSpPr>
            <a:spLocks noGrp="1"/>
          </p:cNvSpPr>
          <p:nvPr>
            <p:ph type="title"/>
          </p:nvPr>
        </p:nvSpPr>
        <p:spPr/>
        <p:txBody>
          <a:bodyPr/>
          <a:lstStyle/>
          <a:p>
            <a:pPr>
              <a:spcAft>
                <a:spcPts val="1800"/>
              </a:spcAft>
            </a:pPr>
            <a:r>
              <a:rPr lang="en-US" b="1" dirty="0">
                <a:solidFill>
                  <a:srgbClr val="003399"/>
                </a:solidFill>
                <a:latin typeface="Arial" panose="020B0604020202020204" pitchFamily="34" charset="0"/>
                <a:cs typeface="Arial" panose="020B0604020202020204" pitchFamily="34" charset="0"/>
              </a:rPr>
              <a:t>Samples: 3 Polyurethane pastilles</a:t>
            </a:r>
            <a:endParaRPr lang="fr-FR" dirty="0">
              <a:solidFill>
                <a:srgbClr val="003399"/>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31893" t="17037" r="10165" b="43704"/>
          <a:stretch/>
        </p:blipFill>
        <p:spPr>
          <a:xfrm>
            <a:off x="431799" y="1123424"/>
            <a:ext cx="2844801" cy="2570019"/>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26625" t="23778" r="8684" b="38691"/>
          <a:stretch/>
        </p:blipFill>
        <p:spPr>
          <a:xfrm>
            <a:off x="3712925" y="1123399"/>
            <a:ext cx="2957812" cy="2563912"/>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14196" t="4843" r="5286" b="32949"/>
          <a:stretch/>
        </p:blipFill>
        <p:spPr>
          <a:xfrm>
            <a:off x="7146826" y="1123424"/>
            <a:ext cx="4435352" cy="2570019"/>
          </a:xfrm>
          <a:prstGeom prst="rect">
            <a:avLst/>
          </a:prstGeom>
        </p:spPr>
      </p:pic>
      <p:sp>
        <p:nvSpPr>
          <p:cNvPr id="84" name="TextBox 83"/>
          <p:cNvSpPr txBox="1"/>
          <p:nvPr/>
        </p:nvSpPr>
        <p:spPr>
          <a:xfrm>
            <a:off x="3712924" y="3687311"/>
            <a:ext cx="2844801" cy="707886"/>
          </a:xfrm>
          <a:prstGeom prst="rect">
            <a:avLst/>
          </a:prstGeom>
          <a:noFill/>
        </p:spPr>
        <p:txBody>
          <a:bodyPr wrap="square" rtlCol="0">
            <a:spAutoFit/>
          </a:bodyPr>
          <a:lstStyle/>
          <a:p>
            <a:pPr algn="ctr"/>
            <a:r>
              <a:rPr lang="fr-FR" sz="2000" i="1" dirty="0">
                <a:latin typeface="Arial" panose="020B0604020202020204" pitchFamily="34" charset="0"/>
                <a:cs typeface="Arial" panose="020B0604020202020204" pitchFamily="34" charset="0"/>
              </a:rPr>
              <a:t>2 - Pastille usagée</a:t>
            </a:r>
          </a:p>
          <a:p>
            <a:pPr algn="ctr"/>
            <a:r>
              <a:rPr lang="fr-FR" sz="2000" i="1" dirty="0">
                <a:latin typeface="Arial" panose="020B0604020202020204" pitchFamily="34" charset="0"/>
                <a:cs typeface="Arial" panose="020B0604020202020204" pitchFamily="34" charset="0"/>
              </a:rPr>
              <a:t>Point 5 / LHC</a:t>
            </a:r>
          </a:p>
        </p:txBody>
      </p:sp>
      <p:sp>
        <p:nvSpPr>
          <p:cNvPr id="90" name="TextBox 89"/>
          <p:cNvSpPr txBox="1"/>
          <p:nvPr/>
        </p:nvSpPr>
        <p:spPr>
          <a:xfrm>
            <a:off x="7146826" y="3687311"/>
            <a:ext cx="4435352" cy="400110"/>
          </a:xfrm>
          <a:prstGeom prst="rect">
            <a:avLst/>
          </a:prstGeom>
          <a:noFill/>
        </p:spPr>
        <p:txBody>
          <a:bodyPr wrap="square" rtlCol="0">
            <a:spAutoFit/>
          </a:bodyPr>
          <a:lstStyle/>
          <a:p>
            <a:pPr algn="ctr"/>
            <a:r>
              <a:rPr lang="fr-FR" sz="2000" i="1" dirty="0">
                <a:latin typeface="Arial" panose="020B0604020202020204" pitchFamily="34" charset="0"/>
                <a:cs typeface="Arial" panose="020B0604020202020204" pitchFamily="34" charset="0"/>
              </a:rPr>
              <a:t>3 - 2R Q2C 71 </a:t>
            </a:r>
            <a:r>
              <a:rPr lang="fr-FR" sz="2000" i="1" dirty="0" err="1">
                <a:latin typeface="Arial" panose="020B0604020202020204" pitchFamily="34" charset="0"/>
                <a:cs typeface="Arial" panose="020B0604020202020204" pitchFamily="34" charset="0"/>
              </a:rPr>
              <a:t>ShA</a:t>
            </a:r>
            <a:endParaRPr lang="fr-FR" sz="2000" i="1" dirty="0">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6"/>
          <a:stretch>
            <a:fillRect/>
          </a:stretch>
        </p:blipFill>
        <p:spPr>
          <a:xfrm>
            <a:off x="3138519" y="4466915"/>
            <a:ext cx="8324850" cy="1743075"/>
          </a:xfrm>
          <a:prstGeom prst="rect">
            <a:avLst/>
          </a:prstGeom>
        </p:spPr>
      </p:pic>
      <p:sp>
        <p:nvSpPr>
          <p:cNvPr id="13" name="Left Arrow 12"/>
          <p:cNvSpPr/>
          <p:nvPr/>
        </p:nvSpPr>
        <p:spPr>
          <a:xfrm rot="17093039">
            <a:off x="6534910" y="3731763"/>
            <a:ext cx="2191504" cy="524646"/>
          </a:xfrm>
          <a:prstGeom prst="leftArrow">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69891" y="5081760"/>
            <a:ext cx="3068628" cy="1015663"/>
          </a:xfrm>
          <a:prstGeom prst="rect">
            <a:avLst/>
          </a:prstGeom>
          <a:noFill/>
        </p:spPr>
        <p:txBody>
          <a:bodyPr wrap="square" rtlCol="0">
            <a:spAutoFit/>
          </a:bodyPr>
          <a:lstStyle/>
          <a:p>
            <a:pPr algn="ctr"/>
            <a:r>
              <a:rPr lang="fr-CH" sz="2000" dirty="0" err="1">
                <a:solidFill>
                  <a:srgbClr val="0070C0"/>
                </a:solidFill>
              </a:rPr>
              <a:t>Degraded</a:t>
            </a:r>
            <a:r>
              <a:rPr lang="fr-CH" sz="2000" dirty="0">
                <a:solidFill>
                  <a:srgbClr val="0070C0"/>
                </a:solidFill>
              </a:rPr>
              <a:t> PU pastilles </a:t>
            </a:r>
            <a:r>
              <a:rPr lang="fr-CH" sz="2000" dirty="0" err="1">
                <a:solidFill>
                  <a:srgbClr val="0070C0"/>
                </a:solidFill>
              </a:rPr>
              <a:t>seem</a:t>
            </a:r>
            <a:r>
              <a:rPr lang="fr-CH" sz="2000" dirty="0">
                <a:solidFill>
                  <a:srgbClr val="0070C0"/>
                </a:solidFill>
              </a:rPr>
              <a:t> to </a:t>
            </a:r>
            <a:r>
              <a:rPr lang="fr-CH" sz="2000" dirty="0" err="1">
                <a:solidFill>
                  <a:srgbClr val="0070C0"/>
                </a:solidFill>
              </a:rPr>
              <a:t>be</a:t>
            </a:r>
            <a:r>
              <a:rPr lang="fr-CH" sz="2000" dirty="0">
                <a:solidFill>
                  <a:srgbClr val="0070C0"/>
                </a:solidFill>
              </a:rPr>
              <a:t> </a:t>
            </a:r>
            <a:r>
              <a:rPr lang="fr-CH" sz="2000" dirty="0" err="1">
                <a:solidFill>
                  <a:srgbClr val="0070C0"/>
                </a:solidFill>
              </a:rPr>
              <a:t>mainly</a:t>
            </a:r>
            <a:r>
              <a:rPr lang="fr-CH" sz="2000" dirty="0">
                <a:solidFill>
                  <a:srgbClr val="0070C0"/>
                </a:solidFill>
              </a:rPr>
              <a:t> at the</a:t>
            </a:r>
          </a:p>
          <a:p>
            <a:pPr algn="ctr"/>
            <a:r>
              <a:rPr lang="fr-CH" sz="2000" dirty="0"/>
              <a:t> </a:t>
            </a:r>
            <a:r>
              <a:rPr lang="fr-CH" sz="2000" b="1" dirty="0">
                <a:solidFill>
                  <a:srgbClr val="FF0000"/>
                </a:solidFill>
              </a:rPr>
              <a:t>Q2C position?</a:t>
            </a:r>
            <a:endParaRPr lang="en-US" sz="2000" b="1" dirty="0">
              <a:solidFill>
                <a:srgbClr val="FF0000"/>
              </a:solidFill>
            </a:endParaRPr>
          </a:p>
        </p:txBody>
      </p:sp>
      <p:sp>
        <p:nvSpPr>
          <p:cNvPr id="10" name="Slide Number Placeholder 9"/>
          <p:cNvSpPr>
            <a:spLocks noGrp="1"/>
          </p:cNvSpPr>
          <p:nvPr>
            <p:ph type="sldNum" sz="quarter" idx="12"/>
          </p:nvPr>
        </p:nvSpPr>
        <p:spPr/>
        <p:txBody>
          <a:bodyPr/>
          <a:lstStyle/>
          <a:p>
            <a:fld id="{CFA1D9AA-A292-4B3C-969C-0A84C828091C}" type="slidenum">
              <a:rPr lang="en-GB" smtClean="0"/>
              <a:t>3</a:t>
            </a:fld>
            <a:endParaRPr lang="en-GB"/>
          </a:p>
        </p:txBody>
      </p:sp>
    </p:spTree>
    <p:extLst>
      <p:ext uri="{BB962C8B-B14F-4D97-AF65-F5344CB8AC3E}">
        <p14:creationId xmlns:p14="http://schemas.microsoft.com/office/powerpoint/2010/main" val="40646652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Polyols</a:t>
            </a:r>
          </a:p>
        </p:txBody>
      </p:sp>
      <p:pic>
        <p:nvPicPr>
          <p:cNvPr id="7" name="Picture 6"/>
          <p:cNvPicPr>
            <a:picLocks noChangeAspect="1"/>
          </p:cNvPicPr>
          <p:nvPr/>
        </p:nvPicPr>
        <p:blipFill>
          <a:blip r:embed="rId2"/>
          <a:stretch>
            <a:fillRect/>
          </a:stretch>
        </p:blipFill>
        <p:spPr>
          <a:xfrm>
            <a:off x="2056027" y="1266825"/>
            <a:ext cx="8077200" cy="3181350"/>
          </a:xfrm>
          <a:prstGeom prst="rect">
            <a:avLst/>
          </a:prstGeom>
        </p:spPr>
      </p:pic>
      <p:sp>
        <p:nvSpPr>
          <p:cNvPr id="8" name="TextBox 7"/>
          <p:cNvSpPr txBox="1"/>
          <p:nvPr/>
        </p:nvSpPr>
        <p:spPr>
          <a:xfrm>
            <a:off x="2728962" y="4783289"/>
            <a:ext cx="6108788" cy="369332"/>
          </a:xfrm>
          <a:prstGeom prst="rect">
            <a:avLst/>
          </a:prstGeom>
          <a:noFill/>
        </p:spPr>
        <p:txBody>
          <a:bodyPr wrap="none" rtlCol="0">
            <a:spAutoFit/>
          </a:bodyPr>
          <a:lstStyle/>
          <a:p>
            <a:r>
              <a:rPr lang="en-GB" dirty="0"/>
              <a:t>Our case: flexible elastomer </a:t>
            </a:r>
            <a:r>
              <a:rPr lang="en-GB" dirty="0">
                <a:sym typeface="Wingdings" panose="05000000000000000000" pitchFamily="2" charset="2"/>
              </a:rPr>
              <a:t></a:t>
            </a:r>
            <a:r>
              <a:rPr lang="en-GB" dirty="0"/>
              <a:t> </a:t>
            </a:r>
            <a:r>
              <a:rPr lang="en-GB" b="1" dirty="0"/>
              <a:t>a high molecular weight polyol </a:t>
            </a:r>
          </a:p>
        </p:txBody>
      </p:sp>
      <p:sp>
        <p:nvSpPr>
          <p:cNvPr id="3" name="TextBox 2"/>
          <p:cNvSpPr txBox="1"/>
          <p:nvPr/>
        </p:nvSpPr>
        <p:spPr>
          <a:xfrm>
            <a:off x="1891260" y="5186626"/>
            <a:ext cx="8241968" cy="738664"/>
          </a:xfrm>
          <a:prstGeom prst="rect">
            <a:avLst/>
          </a:prstGeom>
          <a:noFill/>
        </p:spPr>
        <p:txBody>
          <a:bodyPr wrap="square" rtlCol="0">
            <a:spAutoFit/>
          </a:bodyPr>
          <a:lstStyle/>
          <a:p>
            <a:r>
              <a:rPr lang="en-GB" sz="1400" dirty="0"/>
              <a:t>Info from the book: </a:t>
            </a:r>
          </a:p>
          <a:p>
            <a:r>
              <a:rPr lang="en-GB" sz="1400" dirty="0">
                <a:hlinkClick r:id="rId3"/>
              </a:rPr>
              <a:t>https://books.google.ch/books?hl=en&amp;lr=&amp;id=g93wwhc0gr0C&amp;oi=fnd&amp;pg=PA1&amp;ots=zz5w-g6dDk&amp;sig=plvVWzCiCFtUBpRV5j6UFZSlAxM&amp;redir_esc=y#v=onepage&amp;q&amp;f=false</a:t>
            </a:r>
            <a:endParaRPr lang="en-GB" sz="1400" dirty="0"/>
          </a:p>
        </p:txBody>
      </p:sp>
      <p:sp>
        <p:nvSpPr>
          <p:cNvPr id="9" name="Slide Number Placeholder 8"/>
          <p:cNvSpPr>
            <a:spLocks noGrp="1"/>
          </p:cNvSpPr>
          <p:nvPr>
            <p:ph type="sldNum" sz="quarter" idx="12"/>
          </p:nvPr>
        </p:nvSpPr>
        <p:spPr/>
        <p:txBody>
          <a:bodyPr/>
          <a:lstStyle/>
          <a:p>
            <a:fld id="{CFA1D9AA-A292-4B3C-969C-0A84C828091C}" type="slidenum">
              <a:rPr lang="en-GB" smtClean="0"/>
              <a:t>30</a:t>
            </a:fld>
            <a:endParaRPr lang="en-GB"/>
          </a:p>
        </p:txBody>
      </p:sp>
    </p:spTree>
    <p:extLst>
      <p:ext uri="{BB962C8B-B14F-4D97-AF65-F5344CB8AC3E}">
        <p14:creationId xmlns:p14="http://schemas.microsoft.com/office/powerpoint/2010/main" val="15120080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Polyols</a:t>
            </a:r>
          </a:p>
        </p:txBody>
      </p:sp>
      <p:pic>
        <p:nvPicPr>
          <p:cNvPr id="7" name="Picture 6"/>
          <p:cNvPicPr>
            <a:picLocks noChangeAspect="1"/>
          </p:cNvPicPr>
          <p:nvPr/>
        </p:nvPicPr>
        <p:blipFill>
          <a:blip r:embed="rId2"/>
          <a:stretch>
            <a:fillRect/>
          </a:stretch>
        </p:blipFill>
        <p:spPr>
          <a:xfrm>
            <a:off x="2576513" y="1695450"/>
            <a:ext cx="7038975" cy="3467100"/>
          </a:xfrm>
          <a:prstGeom prst="rect">
            <a:avLst/>
          </a:prstGeom>
        </p:spPr>
      </p:pic>
      <p:sp>
        <p:nvSpPr>
          <p:cNvPr id="3" name="Slide Number Placeholder 2"/>
          <p:cNvSpPr>
            <a:spLocks noGrp="1"/>
          </p:cNvSpPr>
          <p:nvPr>
            <p:ph type="sldNum" sz="quarter" idx="12"/>
          </p:nvPr>
        </p:nvSpPr>
        <p:spPr/>
        <p:txBody>
          <a:bodyPr/>
          <a:lstStyle/>
          <a:p>
            <a:fld id="{CFA1D9AA-A292-4B3C-969C-0A84C828091C}" type="slidenum">
              <a:rPr lang="en-GB" smtClean="0"/>
              <a:t>31</a:t>
            </a:fld>
            <a:endParaRPr lang="en-GB"/>
          </a:p>
        </p:txBody>
      </p:sp>
    </p:spTree>
    <p:extLst>
      <p:ext uri="{BB962C8B-B14F-4D97-AF65-F5344CB8AC3E}">
        <p14:creationId xmlns:p14="http://schemas.microsoft.com/office/powerpoint/2010/main" val="23447245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Polyols</a:t>
            </a:r>
          </a:p>
        </p:txBody>
      </p:sp>
      <p:pic>
        <p:nvPicPr>
          <p:cNvPr id="7" name="Picture 6"/>
          <p:cNvPicPr>
            <a:picLocks noChangeAspect="1"/>
          </p:cNvPicPr>
          <p:nvPr/>
        </p:nvPicPr>
        <p:blipFill>
          <a:blip r:embed="rId2"/>
          <a:stretch>
            <a:fillRect/>
          </a:stretch>
        </p:blipFill>
        <p:spPr>
          <a:xfrm>
            <a:off x="2114550" y="2181225"/>
            <a:ext cx="7962900" cy="1009650"/>
          </a:xfrm>
          <a:prstGeom prst="rect">
            <a:avLst/>
          </a:prstGeom>
        </p:spPr>
      </p:pic>
      <p:sp>
        <p:nvSpPr>
          <p:cNvPr id="8" name="TextBox 7"/>
          <p:cNvSpPr txBox="1"/>
          <p:nvPr/>
        </p:nvSpPr>
        <p:spPr>
          <a:xfrm>
            <a:off x="2729213" y="3997923"/>
            <a:ext cx="6189515" cy="369332"/>
          </a:xfrm>
          <a:prstGeom prst="rect">
            <a:avLst/>
          </a:prstGeom>
          <a:noFill/>
        </p:spPr>
        <p:txBody>
          <a:bodyPr wrap="none" rtlCol="0">
            <a:spAutoFit/>
          </a:bodyPr>
          <a:lstStyle/>
          <a:p>
            <a:r>
              <a:rPr lang="en-GB" dirty="0">
                <a:solidFill>
                  <a:schemeClr val="accent5">
                    <a:lumMod val="75000"/>
                  </a:schemeClr>
                </a:solidFill>
              </a:rPr>
              <a:t>NB! The ester or ether nature of a PUR originates from its polyol</a:t>
            </a:r>
          </a:p>
        </p:txBody>
      </p:sp>
      <p:sp>
        <p:nvSpPr>
          <p:cNvPr id="3" name="Slide Number Placeholder 2"/>
          <p:cNvSpPr>
            <a:spLocks noGrp="1"/>
          </p:cNvSpPr>
          <p:nvPr>
            <p:ph type="sldNum" sz="quarter" idx="12"/>
          </p:nvPr>
        </p:nvSpPr>
        <p:spPr/>
        <p:txBody>
          <a:bodyPr/>
          <a:lstStyle/>
          <a:p>
            <a:fld id="{CFA1D9AA-A292-4B3C-969C-0A84C828091C}" type="slidenum">
              <a:rPr lang="en-GB" smtClean="0"/>
              <a:t>32</a:t>
            </a:fld>
            <a:endParaRPr lang="en-GB"/>
          </a:p>
        </p:txBody>
      </p:sp>
    </p:spTree>
    <p:extLst>
      <p:ext uri="{BB962C8B-B14F-4D97-AF65-F5344CB8AC3E}">
        <p14:creationId xmlns:p14="http://schemas.microsoft.com/office/powerpoint/2010/main" val="12386677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Polyols (</a:t>
            </a:r>
            <a:r>
              <a:rPr lang="en-GB" dirty="0" err="1"/>
              <a:t>polyethers</a:t>
            </a:r>
            <a:r>
              <a:rPr lang="en-GB" dirty="0"/>
              <a:t>)</a:t>
            </a:r>
          </a:p>
        </p:txBody>
      </p:sp>
      <p:pic>
        <p:nvPicPr>
          <p:cNvPr id="7" name="Picture 6"/>
          <p:cNvPicPr>
            <a:picLocks noChangeAspect="1"/>
          </p:cNvPicPr>
          <p:nvPr/>
        </p:nvPicPr>
        <p:blipFill>
          <a:blip r:embed="rId2"/>
          <a:stretch>
            <a:fillRect/>
          </a:stretch>
        </p:blipFill>
        <p:spPr>
          <a:xfrm>
            <a:off x="2103652" y="1789337"/>
            <a:ext cx="7981950" cy="1819275"/>
          </a:xfrm>
          <a:prstGeom prst="rect">
            <a:avLst/>
          </a:prstGeom>
        </p:spPr>
      </p:pic>
      <p:pic>
        <p:nvPicPr>
          <p:cNvPr id="6146" name="Picture 2" descr="undefined"/>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18359" y="4849231"/>
            <a:ext cx="2233374" cy="1158563"/>
          </a:xfrm>
          <a:prstGeom prst="rect">
            <a:avLst/>
          </a:prstGeom>
          <a:noFill/>
          <a:extLst>
            <a:ext uri="{909E8E84-426E-40DD-AFC4-6F175D3DCCD1}">
              <a14:hiddenFill xmlns:a14="http://schemas.microsoft.com/office/drawing/2010/main">
                <a:solidFill>
                  <a:srgbClr val="FFFFFF"/>
                </a:solidFill>
              </a14:hiddenFill>
            </a:ext>
          </a:extLst>
        </p:spPr>
      </p:pic>
      <p:sp>
        <p:nvSpPr>
          <p:cNvPr id="9" name="Down Arrow 8"/>
          <p:cNvSpPr/>
          <p:nvPr/>
        </p:nvSpPr>
        <p:spPr>
          <a:xfrm>
            <a:off x="5956954" y="4356124"/>
            <a:ext cx="278092" cy="35077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5118360" y="3957168"/>
            <a:ext cx="1895071" cy="369332"/>
          </a:xfrm>
          <a:prstGeom prst="rect">
            <a:avLst/>
          </a:prstGeom>
        </p:spPr>
        <p:txBody>
          <a:bodyPr wrap="none">
            <a:spAutoFit/>
          </a:bodyPr>
          <a:lstStyle/>
          <a:p>
            <a:r>
              <a:rPr lang="en-GB" dirty="0">
                <a:solidFill>
                  <a:schemeClr val="accent1">
                    <a:lumMod val="75000"/>
                  </a:schemeClr>
                </a:solidFill>
              </a:rPr>
              <a:t>Structural formula</a:t>
            </a:r>
          </a:p>
        </p:txBody>
      </p:sp>
      <p:sp>
        <p:nvSpPr>
          <p:cNvPr id="3" name="Slide Number Placeholder 2"/>
          <p:cNvSpPr>
            <a:spLocks noGrp="1"/>
          </p:cNvSpPr>
          <p:nvPr>
            <p:ph type="sldNum" sz="quarter" idx="12"/>
          </p:nvPr>
        </p:nvSpPr>
        <p:spPr/>
        <p:txBody>
          <a:bodyPr/>
          <a:lstStyle/>
          <a:p>
            <a:fld id="{CFA1D9AA-A292-4B3C-969C-0A84C828091C}" type="slidenum">
              <a:rPr lang="en-GB" smtClean="0"/>
              <a:t>33</a:t>
            </a:fld>
            <a:endParaRPr lang="en-GB"/>
          </a:p>
        </p:txBody>
      </p:sp>
    </p:spTree>
    <p:extLst>
      <p:ext uri="{BB962C8B-B14F-4D97-AF65-F5344CB8AC3E}">
        <p14:creationId xmlns:p14="http://schemas.microsoft.com/office/powerpoint/2010/main" val="3331199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Polyols (</a:t>
            </a:r>
            <a:r>
              <a:rPr lang="en-GB" dirty="0" err="1"/>
              <a:t>polyethers</a:t>
            </a:r>
            <a:r>
              <a:rPr lang="en-GB" dirty="0"/>
              <a:t>)</a:t>
            </a:r>
          </a:p>
        </p:txBody>
      </p:sp>
      <p:pic>
        <p:nvPicPr>
          <p:cNvPr id="3" name="Picture 2"/>
          <p:cNvPicPr>
            <a:picLocks noChangeAspect="1"/>
          </p:cNvPicPr>
          <p:nvPr/>
        </p:nvPicPr>
        <p:blipFill>
          <a:blip r:embed="rId2"/>
          <a:stretch>
            <a:fillRect/>
          </a:stretch>
        </p:blipFill>
        <p:spPr>
          <a:xfrm>
            <a:off x="2081213" y="1556204"/>
            <a:ext cx="8029575" cy="2505075"/>
          </a:xfrm>
          <a:prstGeom prst="rect">
            <a:avLst/>
          </a:prstGeom>
        </p:spPr>
      </p:pic>
      <p:pic>
        <p:nvPicPr>
          <p:cNvPr id="7170" name="Picture 2" descr="Polytetrahydrofuran - Wikipedi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70831" y="4199862"/>
            <a:ext cx="4200311" cy="1568988"/>
          </a:xfrm>
          <a:prstGeom prst="rect">
            <a:avLst/>
          </a:prstGeom>
          <a:noFill/>
          <a:extLst>
            <a:ext uri="{909E8E84-426E-40DD-AFC4-6F175D3DCCD1}">
              <a14:hiddenFill xmlns:a14="http://schemas.microsoft.com/office/drawing/2010/main">
                <a:solidFill>
                  <a:srgbClr val="FFFFFF"/>
                </a:solidFill>
              </a14:hiddenFill>
            </a:ext>
          </a:extLst>
        </p:spPr>
      </p:pic>
      <p:sp>
        <p:nvSpPr>
          <p:cNvPr id="9" name="Down Arrow 8"/>
          <p:cNvSpPr/>
          <p:nvPr/>
        </p:nvSpPr>
        <p:spPr>
          <a:xfrm>
            <a:off x="5982151" y="2808741"/>
            <a:ext cx="278092" cy="35077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5359660" y="2498328"/>
            <a:ext cx="1895071" cy="369332"/>
          </a:xfrm>
          <a:prstGeom prst="rect">
            <a:avLst/>
          </a:prstGeom>
        </p:spPr>
        <p:txBody>
          <a:bodyPr wrap="none">
            <a:spAutoFit/>
          </a:bodyPr>
          <a:lstStyle/>
          <a:p>
            <a:r>
              <a:rPr lang="en-GB" dirty="0">
                <a:solidFill>
                  <a:schemeClr val="accent1">
                    <a:lumMod val="75000"/>
                  </a:schemeClr>
                </a:solidFill>
              </a:rPr>
              <a:t>Structural formula</a:t>
            </a:r>
          </a:p>
        </p:txBody>
      </p:sp>
      <p:pic>
        <p:nvPicPr>
          <p:cNvPr id="7" name="Picture 6"/>
          <p:cNvPicPr>
            <a:picLocks noChangeAspect="1"/>
          </p:cNvPicPr>
          <p:nvPr/>
        </p:nvPicPr>
        <p:blipFill>
          <a:blip r:embed="rId4"/>
          <a:stretch>
            <a:fillRect/>
          </a:stretch>
        </p:blipFill>
        <p:spPr>
          <a:xfrm>
            <a:off x="7578190" y="447609"/>
            <a:ext cx="2692571" cy="1729820"/>
          </a:xfrm>
          <a:prstGeom prst="rect">
            <a:avLst/>
          </a:prstGeom>
        </p:spPr>
      </p:pic>
      <p:sp>
        <p:nvSpPr>
          <p:cNvPr id="8" name="Slide Number Placeholder 7"/>
          <p:cNvSpPr>
            <a:spLocks noGrp="1"/>
          </p:cNvSpPr>
          <p:nvPr>
            <p:ph type="sldNum" sz="quarter" idx="12"/>
          </p:nvPr>
        </p:nvSpPr>
        <p:spPr/>
        <p:txBody>
          <a:bodyPr/>
          <a:lstStyle/>
          <a:p>
            <a:fld id="{CFA1D9AA-A292-4B3C-969C-0A84C828091C}" type="slidenum">
              <a:rPr lang="en-GB" smtClean="0"/>
              <a:t>34</a:t>
            </a:fld>
            <a:endParaRPr lang="en-GB"/>
          </a:p>
        </p:txBody>
      </p:sp>
    </p:spTree>
    <p:extLst>
      <p:ext uri="{BB962C8B-B14F-4D97-AF65-F5344CB8AC3E}">
        <p14:creationId xmlns:p14="http://schemas.microsoft.com/office/powerpoint/2010/main" val="10900845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Polyols (polyesters)</a:t>
            </a:r>
          </a:p>
        </p:txBody>
      </p:sp>
      <p:pic>
        <p:nvPicPr>
          <p:cNvPr id="7" name="Picture 6"/>
          <p:cNvPicPr>
            <a:picLocks noChangeAspect="1"/>
          </p:cNvPicPr>
          <p:nvPr/>
        </p:nvPicPr>
        <p:blipFill>
          <a:blip r:embed="rId2"/>
          <a:stretch>
            <a:fillRect/>
          </a:stretch>
        </p:blipFill>
        <p:spPr>
          <a:xfrm>
            <a:off x="2176463" y="1676400"/>
            <a:ext cx="7839075" cy="1676400"/>
          </a:xfrm>
          <a:prstGeom prst="rect">
            <a:avLst/>
          </a:prstGeom>
        </p:spPr>
      </p:pic>
      <p:pic>
        <p:nvPicPr>
          <p:cNvPr id="8194" name="Picture 2" descr="Poly di(ethylene glycol) adipate average Mn 2,500 9010-8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3855265"/>
            <a:ext cx="6096000" cy="1676400"/>
          </a:xfrm>
          <a:prstGeom prst="rect">
            <a:avLst/>
          </a:prstGeom>
          <a:noFill/>
          <a:extLst>
            <a:ext uri="{909E8E84-426E-40DD-AFC4-6F175D3DCCD1}">
              <a14:hiddenFill xmlns:a14="http://schemas.microsoft.com/office/drawing/2010/main">
                <a:solidFill>
                  <a:srgbClr val="FFFFFF"/>
                </a:solidFill>
              </a14:hiddenFill>
            </a:ext>
          </a:extLst>
        </p:spPr>
      </p:pic>
      <p:sp>
        <p:nvSpPr>
          <p:cNvPr id="9" name="Down Arrow 8"/>
          <p:cNvSpPr/>
          <p:nvPr/>
        </p:nvSpPr>
        <p:spPr>
          <a:xfrm>
            <a:off x="5966479" y="3589756"/>
            <a:ext cx="278092" cy="35077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4"/>
          <a:stretch>
            <a:fillRect/>
          </a:stretch>
        </p:blipFill>
        <p:spPr>
          <a:xfrm>
            <a:off x="7258831" y="119609"/>
            <a:ext cx="3295650" cy="1866900"/>
          </a:xfrm>
          <a:prstGeom prst="rect">
            <a:avLst/>
          </a:prstGeom>
        </p:spPr>
      </p:pic>
      <p:sp>
        <p:nvSpPr>
          <p:cNvPr id="8" name="Slide Number Placeholder 7"/>
          <p:cNvSpPr>
            <a:spLocks noGrp="1"/>
          </p:cNvSpPr>
          <p:nvPr>
            <p:ph type="sldNum" sz="quarter" idx="12"/>
          </p:nvPr>
        </p:nvSpPr>
        <p:spPr/>
        <p:txBody>
          <a:bodyPr/>
          <a:lstStyle/>
          <a:p>
            <a:fld id="{CFA1D9AA-A292-4B3C-969C-0A84C828091C}" type="slidenum">
              <a:rPr lang="en-GB" smtClean="0"/>
              <a:t>35</a:t>
            </a:fld>
            <a:endParaRPr lang="en-GB"/>
          </a:p>
        </p:txBody>
      </p:sp>
    </p:spTree>
    <p:extLst>
      <p:ext uri="{BB962C8B-B14F-4D97-AF65-F5344CB8AC3E}">
        <p14:creationId xmlns:p14="http://schemas.microsoft.com/office/powerpoint/2010/main" val="19428020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Diisocyanates</a:t>
            </a:r>
            <a:endParaRPr lang="en-GB" dirty="0"/>
          </a:p>
        </p:txBody>
      </p:sp>
      <p:grpSp>
        <p:nvGrpSpPr>
          <p:cNvPr id="9" name="Group 8"/>
          <p:cNvGrpSpPr/>
          <p:nvPr/>
        </p:nvGrpSpPr>
        <p:grpSpPr>
          <a:xfrm>
            <a:off x="3026893" y="3299853"/>
            <a:ext cx="1876425" cy="2300489"/>
            <a:chOff x="1502892" y="3299852"/>
            <a:chExt cx="1876425" cy="2300489"/>
          </a:xfrm>
        </p:grpSpPr>
        <p:pic>
          <p:nvPicPr>
            <p:cNvPr id="9220" name="Picture 4" descr="Toluene diisocyana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2892" y="3299852"/>
              <a:ext cx="1876425" cy="182511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162823" y="5231009"/>
              <a:ext cx="497252" cy="369332"/>
            </a:xfrm>
            <a:prstGeom prst="rect">
              <a:avLst/>
            </a:prstGeom>
            <a:noFill/>
          </p:spPr>
          <p:txBody>
            <a:bodyPr wrap="none" rtlCol="0">
              <a:spAutoFit/>
            </a:bodyPr>
            <a:lstStyle/>
            <a:p>
              <a:r>
                <a:rPr lang="en-GB" dirty="0"/>
                <a:t>TDI</a:t>
              </a:r>
            </a:p>
          </p:txBody>
        </p:sp>
      </p:grpSp>
      <p:grpSp>
        <p:nvGrpSpPr>
          <p:cNvPr id="11" name="Group 10"/>
          <p:cNvGrpSpPr/>
          <p:nvPr/>
        </p:nvGrpSpPr>
        <p:grpSpPr>
          <a:xfrm>
            <a:off x="6360088" y="3956685"/>
            <a:ext cx="3600000" cy="1274324"/>
            <a:chOff x="4836088" y="3718192"/>
            <a:chExt cx="3600000" cy="1274324"/>
          </a:xfrm>
        </p:grpSpPr>
        <p:pic>
          <p:nvPicPr>
            <p:cNvPr id="9218" name="Picture 2" descr="4,4'-methylene diphenyl diisocyana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36088" y="3718192"/>
              <a:ext cx="3600000" cy="8475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6332159" y="4623184"/>
              <a:ext cx="582211" cy="369332"/>
            </a:xfrm>
            <a:prstGeom prst="rect">
              <a:avLst/>
            </a:prstGeom>
            <a:noFill/>
          </p:spPr>
          <p:txBody>
            <a:bodyPr wrap="none" rtlCol="0">
              <a:spAutoFit/>
            </a:bodyPr>
            <a:lstStyle/>
            <a:p>
              <a:r>
                <a:rPr lang="en-GB" dirty="0"/>
                <a:t>MDI</a:t>
              </a:r>
            </a:p>
          </p:txBody>
        </p:sp>
      </p:grpSp>
      <p:pic>
        <p:nvPicPr>
          <p:cNvPr id="8" name="Picture 7"/>
          <p:cNvPicPr>
            <a:picLocks noChangeAspect="1"/>
          </p:cNvPicPr>
          <p:nvPr/>
        </p:nvPicPr>
        <p:blipFill>
          <a:blip r:embed="rId4"/>
          <a:stretch>
            <a:fillRect/>
          </a:stretch>
        </p:blipFill>
        <p:spPr>
          <a:xfrm>
            <a:off x="2057400" y="1342434"/>
            <a:ext cx="8077200" cy="1562100"/>
          </a:xfrm>
          <a:prstGeom prst="rect">
            <a:avLst/>
          </a:prstGeom>
        </p:spPr>
      </p:pic>
      <p:sp>
        <p:nvSpPr>
          <p:cNvPr id="3" name="Slide Number Placeholder 2"/>
          <p:cNvSpPr>
            <a:spLocks noGrp="1"/>
          </p:cNvSpPr>
          <p:nvPr>
            <p:ph type="sldNum" sz="quarter" idx="12"/>
          </p:nvPr>
        </p:nvSpPr>
        <p:spPr/>
        <p:txBody>
          <a:bodyPr/>
          <a:lstStyle/>
          <a:p>
            <a:fld id="{CFA1D9AA-A292-4B3C-969C-0A84C828091C}" type="slidenum">
              <a:rPr lang="en-GB" smtClean="0"/>
              <a:t>36</a:t>
            </a:fld>
            <a:endParaRPr lang="en-GB"/>
          </a:p>
        </p:txBody>
      </p:sp>
    </p:spTree>
    <p:extLst>
      <p:ext uri="{BB962C8B-B14F-4D97-AF65-F5344CB8AC3E}">
        <p14:creationId xmlns:p14="http://schemas.microsoft.com/office/powerpoint/2010/main" val="28270359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Chemical reactions of PU synthesis</a:t>
            </a:r>
          </a:p>
        </p:txBody>
      </p:sp>
      <p:pic>
        <p:nvPicPr>
          <p:cNvPr id="6" name="Picture 5"/>
          <p:cNvPicPr>
            <a:picLocks noChangeAspect="1"/>
          </p:cNvPicPr>
          <p:nvPr/>
        </p:nvPicPr>
        <p:blipFill>
          <a:blip r:embed="rId2"/>
          <a:stretch>
            <a:fillRect/>
          </a:stretch>
        </p:blipFill>
        <p:spPr>
          <a:xfrm>
            <a:off x="3538538" y="1414463"/>
            <a:ext cx="5114925" cy="4029075"/>
          </a:xfrm>
          <a:prstGeom prst="rect">
            <a:avLst/>
          </a:prstGeom>
        </p:spPr>
      </p:pic>
      <p:sp>
        <p:nvSpPr>
          <p:cNvPr id="7" name="Slide Number Placeholder 6"/>
          <p:cNvSpPr>
            <a:spLocks noGrp="1"/>
          </p:cNvSpPr>
          <p:nvPr>
            <p:ph type="sldNum" sz="quarter" idx="4"/>
          </p:nvPr>
        </p:nvSpPr>
        <p:spPr/>
        <p:txBody>
          <a:bodyPr/>
          <a:lstStyle/>
          <a:p>
            <a:fld id="{17918391-D411-FE40-AAD7-861AE5233E0E}" type="slidenum">
              <a:rPr lang="en-US" smtClean="0"/>
              <a:pPr/>
              <a:t>37</a:t>
            </a:fld>
            <a:endParaRPr lang="en-US" dirty="0"/>
          </a:p>
        </p:txBody>
      </p:sp>
    </p:spTree>
    <p:extLst>
      <p:ext uri="{BB962C8B-B14F-4D97-AF65-F5344CB8AC3E}">
        <p14:creationId xmlns:p14="http://schemas.microsoft.com/office/powerpoint/2010/main" val="28853673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err="1"/>
              <a:t>Prepolymers</a:t>
            </a:r>
            <a:endParaRPr lang="en-GB" dirty="0"/>
          </a:p>
        </p:txBody>
      </p:sp>
      <p:pic>
        <p:nvPicPr>
          <p:cNvPr id="8" name="Picture 7"/>
          <p:cNvPicPr>
            <a:picLocks noChangeAspect="1"/>
          </p:cNvPicPr>
          <p:nvPr/>
        </p:nvPicPr>
        <p:blipFill>
          <a:blip r:embed="rId2"/>
          <a:stretch>
            <a:fillRect/>
          </a:stretch>
        </p:blipFill>
        <p:spPr>
          <a:xfrm>
            <a:off x="2113177" y="1173936"/>
            <a:ext cx="7962900" cy="3971925"/>
          </a:xfrm>
          <a:prstGeom prst="rect">
            <a:avLst/>
          </a:prstGeom>
        </p:spPr>
      </p:pic>
      <p:grpSp>
        <p:nvGrpSpPr>
          <p:cNvPr id="13" name="Group 12"/>
          <p:cNvGrpSpPr/>
          <p:nvPr/>
        </p:nvGrpSpPr>
        <p:grpSpPr>
          <a:xfrm>
            <a:off x="2359454" y="5241925"/>
            <a:ext cx="7943850" cy="742950"/>
            <a:chOff x="835454" y="5241925"/>
            <a:chExt cx="7943850" cy="742950"/>
          </a:xfrm>
        </p:grpSpPr>
        <p:pic>
          <p:nvPicPr>
            <p:cNvPr id="9" name="Picture 8"/>
            <p:cNvPicPr>
              <a:picLocks noChangeAspect="1"/>
            </p:cNvPicPr>
            <p:nvPr/>
          </p:nvPicPr>
          <p:blipFill>
            <a:blip r:embed="rId3"/>
            <a:stretch>
              <a:fillRect/>
            </a:stretch>
          </p:blipFill>
          <p:spPr>
            <a:xfrm>
              <a:off x="835454" y="5241925"/>
              <a:ext cx="7943850" cy="742950"/>
            </a:xfrm>
            <a:prstGeom prst="rect">
              <a:avLst/>
            </a:prstGeom>
          </p:spPr>
        </p:pic>
        <mc:AlternateContent xmlns:mc="http://schemas.openxmlformats.org/markup-compatibility/2006" xmlns:p14="http://schemas.microsoft.com/office/powerpoint/2010/main">
          <mc:Choice Requires="p14">
            <p:contentPart p14:bwMode="auto" r:id="rId4">
              <p14:nvContentPartPr>
                <p14:cNvPr id="10" name="Ink 9"/>
                <p14:cNvContentPartPr/>
                <p14:nvPr/>
              </p14:nvContentPartPr>
              <p14:xfrm>
                <a:off x="5019690" y="5370615"/>
                <a:ext cx="1267200" cy="21600"/>
              </p14:xfrm>
            </p:contentPart>
          </mc:Choice>
          <mc:Fallback xmlns="">
            <p:pic>
              <p:nvPicPr>
                <p:cNvPr id="10" name="Ink 9"/>
                <p:cNvPicPr/>
                <p:nvPr/>
              </p:nvPicPr>
              <p:blipFill>
                <a:blip r:embed="rId5"/>
                <a:stretch>
                  <a:fillRect/>
                </a:stretch>
              </p:blipFill>
              <p:spPr>
                <a:xfrm>
                  <a:off x="4977570" y="5286375"/>
                  <a:ext cx="1351440" cy="1897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1" name="Ink 10"/>
                <p14:cNvContentPartPr/>
                <p14:nvPr/>
              </p14:nvContentPartPr>
              <p14:xfrm>
                <a:off x="6962250" y="5363055"/>
                <a:ext cx="486720" cy="28080"/>
              </p14:xfrm>
            </p:contentPart>
          </mc:Choice>
          <mc:Fallback xmlns="">
            <p:pic>
              <p:nvPicPr>
                <p:cNvPr id="11" name="Ink 10"/>
                <p:cNvPicPr/>
                <p:nvPr/>
              </p:nvPicPr>
              <p:blipFill>
                <a:blip r:embed="rId7"/>
                <a:stretch>
                  <a:fillRect/>
                </a:stretch>
              </p:blipFill>
              <p:spPr>
                <a:xfrm>
                  <a:off x="6920490" y="5278815"/>
                  <a:ext cx="570600"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2" name="Ink 11"/>
                <p14:cNvContentPartPr/>
                <p14:nvPr/>
              </p14:nvContentPartPr>
              <p14:xfrm>
                <a:off x="7724730" y="5354055"/>
                <a:ext cx="752760" cy="28080"/>
              </p14:xfrm>
            </p:contentPart>
          </mc:Choice>
          <mc:Fallback xmlns="">
            <p:pic>
              <p:nvPicPr>
                <p:cNvPr id="12" name="Ink 11"/>
                <p:cNvPicPr/>
                <p:nvPr/>
              </p:nvPicPr>
              <p:blipFill>
                <a:blip r:embed="rId9"/>
                <a:stretch>
                  <a:fillRect/>
                </a:stretch>
              </p:blipFill>
              <p:spPr>
                <a:xfrm>
                  <a:off x="7682610" y="5269815"/>
                  <a:ext cx="837000" cy="196200"/>
                </a:xfrm>
                <a:prstGeom prst="rect">
                  <a:avLst/>
                </a:prstGeom>
              </p:spPr>
            </p:pic>
          </mc:Fallback>
        </mc:AlternateContent>
      </p:grpSp>
      <p:pic>
        <p:nvPicPr>
          <p:cNvPr id="14" name="Picture 1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76760" y="2675855"/>
            <a:ext cx="7724730" cy="914110"/>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11070631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err="1"/>
              <a:t>Prepolymers</a:t>
            </a:r>
            <a:r>
              <a:rPr lang="en-GB" sz="3600" dirty="0"/>
              <a:t>: free isocyanate contents</a:t>
            </a:r>
          </a:p>
        </p:txBody>
      </p:sp>
      <p:pic>
        <p:nvPicPr>
          <p:cNvPr id="6" name="Picture 5"/>
          <p:cNvPicPr>
            <a:picLocks noChangeAspect="1"/>
          </p:cNvPicPr>
          <p:nvPr/>
        </p:nvPicPr>
        <p:blipFill>
          <a:blip r:embed="rId2"/>
          <a:stretch>
            <a:fillRect/>
          </a:stretch>
        </p:blipFill>
        <p:spPr>
          <a:xfrm>
            <a:off x="2057400" y="2043113"/>
            <a:ext cx="8077200" cy="2771775"/>
          </a:xfrm>
          <a:prstGeom prst="rect">
            <a:avLst/>
          </a:prstGeom>
        </p:spPr>
      </p:pic>
      <p:sp>
        <p:nvSpPr>
          <p:cNvPr id="7" name="Slide Number Placeholder 6"/>
          <p:cNvSpPr>
            <a:spLocks noGrp="1"/>
          </p:cNvSpPr>
          <p:nvPr>
            <p:ph type="sldNum" sz="quarter" idx="4"/>
          </p:nvPr>
        </p:nvSpPr>
        <p:spPr/>
        <p:txBody>
          <a:bodyPr/>
          <a:lstStyle/>
          <a:p>
            <a:fld id="{17918391-D411-FE40-AAD7-861AE5233E0E}" type="slidenum">
              <a:rPr lang="en-US" smtClean="0"/>
              <a:pPr/>
              <a:t>39</a:t>
            </a:fld>
            <a:endParaRPr lang="en-US" dirty="0"/>
          </a:p>
        </p:txBody>
      </p:sp>
    </p:spTree>
    <p:extLst>
      <p:ext uri="{BB962C8B-B14F-4D97-AF65-F5344CB8AC3E}">
        <p14:creationId xmlns:p14="http://schemas.microsoft.com/office/powerpoint/2010/main" val="1621887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nvGraphicFramePr>
        <p:xfrm>
          <a:off x="68975" y="720344"/>
          <a:ext cx="11952449" cy="1314303"/>
        </p:xfrm>
        <a:graphic>
          <a:graphicData uri="http://schemas.openxmlformats.org/presentationml/2006/ole">
            <mc:AlternateContent xmlns:mc="http://schemas.openxmlformats.org/markup-compatibility/2006">
              <mc:Choice xmlns:v="urn:schemas-microsoft-com:vml" Requires="v">
                <p:oleObj name="Worksheet" r:id="rId2" imgW="15935274" imgH="1752600" progId="Excel.Sheet.12">
                  <p:embed/>
                </p:oleObj>
              </mc:Choice>
              <mc:Fallback>
                <p:oleObj name="Worksheet" r:id="rId2" imgW="15935274" imgH="1752600" progId="Excel.Sheet.12">
                  <p:embed/>
                  <p:pic>
                    <p:nvPicPr>
                      <p:cNvPr id="5" name="Object 4"/>
                      <p:cNvPicPr/>
                      <p:nvPr/>
                    </p:nvPicPr>
                    <p:blipFill>
                      <a:blip r:embed="rId3"/>
                      <a:stretch>
                        <a:fillRect/>
                      </a:stretch>
                    </p:blipFill>
                    <p:spPr>
                      <a:xfrm>
                        <a:off x="68975" y="720344"/>
                        <a:ext cx="11952449" cy="1314303"/>
                      </a:xfrm>
                      <a:prstGeom prst="rect">
                        <a:avLst/>
                      </a:prstGeom>
                    </p:spPr>
                  </p:pic>
                </p:oleObj>
              </mc:Fallback>
            </mc:AlternateContent>
          </a:graphicData>
        </a:graphic>
      </p:graphicFrame>
      <p:pic>
        <p:nvPicPr>
          <p:cNvPr id="6" name="Picture 5"/>
          <p:cNvPicPr>
            <a:picLocks noChangeAspect="1"/>
          </p:cNvPicPr>
          <p:nvPr/>
        </p:nvPicPr>
        <p:blipFill>
          <a:blip r:embed="rId4"/>
          <a:stretch>
            <a:fillRect/>
          </a:stretch>
        </p:blipFill>
        <p:spPr>
          <a:xfrm>
            <a:off x="127698" y="2189528"/>
            <a:ext cx="6135161" cy="4524986"/>
          </a:xfrm>
          <a:prstGeom prst="rect">
            <a:avLst/>
          </a:prstGeom>
        </p:spPr>
      </p:pic>
      <p:sp>
        <p:nvSpPr>
          <p:cNvPr id="2" name="Title 1"/>
          <p:cNvSpPr>
            <a:spLocks noGrp="1"/>
          </p:cNvSpPr>
          <p:nvPr>
            <p:ph type="title"/>
          </p:nvPr>
        </p:nvSpPr>
        <p:spPr/>
        <p:txBody>
          <a:bodyPr>
            <a:noAutofit/>
          </a:bodyPr>
          <a:lstStyle/>
          <a:p>
            <a:r>
              <a:rPr lang="en-US" sz="3600" b="1" dirty="0" err="1">
                <a:solidFill>
                  <a:srgbClr val="003399"/>
                </a:solidFill>
                <a:latin typeface="Arial" panose="020B0604020202020204" pitchFamily="34" charset="0"/>
                <a:cs typeface="Arial" panose="020B0604020202020204" pitchFamily="34" charset="0"/>
              </a:rPr>
              <a:t>Historique</a:t>
            </a:r>
            <a:r>
              <a:rPr lang="en-US" sz="3600" b="1" dirty="0">
                <a:solidFill>
                  <a:srgbClr val="003399"/>
                </a:solidFill>
                <a:latin typeface="Arial" panose="020B0604020202020204" pitchFamily="34" charset="0"/>
                <a:cs typeface="Arial" panose="020B0604020202020204" pitchFamily="34" charset="0"/>
              </a:rPr>
              <a:t> des </a:t>
            </a:r>
            <a:r>
              <a:rPr lang="en-US" sz="3600" b="1" dirty="0" err="1">
                <a:solidFill>
                  <a:srgbClr val="003399"/>
                </a:solidFill>
                <a:latin typeface="Arial" panose="020B0604020202020204" pitchFamily="34" charset="0"/>
                <a:cs typeface="Arial" panose="020B0604020202020204" pitchFamily="34" charset="0"/>
              </a:rPr>
              <a:t>commandes</a:t>
            </a:r>
            <a:r>
              <a:rPr lang="en-US" sz="3600" b="1" dirty="0">
                <a:solidFill>
                  <a:srgbClr val="003399"/>
                </a:solidFill>
                <a:latin typeface="Arial" panose="020B0604020202020204" pitchFamily="34" charset="0"/>
                <a:cs typeface="Arial" panose="020B0604020202020204" pitchFamily="34" charset="0"/>
              </a:rPr>
              <a:t> et reference chez A&amp;P</a:t>
            </a:r>
            <a:endParaRPr lang="en-GB" sz="3600" b="1" dirty="0">
              <a:solidFill>
                <a:srgbClr val="003399"/>
              </a:solidFill>
              <a:latin typeface="Arial" panose="020B0604020202020204" pitchFamily="34" charset="0"/>
              <a:cs typeface="Arial" panose="020B0604020202020204" pitchFamily="34" charset="0"/>
            </a:endParaRPr>
          </a:p>
        </p:txBody>
      </p:sp>
      <p:sp>
        <p:nvSpPr>
          <p:cNvPr id="8" name="Slide Number Placeholder 7"/>
          <p:cNvSpPr>
            <a:spLocks noGrp="1"/>
          </p:cNvSpPr>
          <p:nvPr>
            <p:ph type="sldNum" sz="quarter" idx="12"/>
          </p:nvPr>
        </p:nvSpPr>
        <p:spPr/>
        <p:txBody>
          <a:bodyPr/>
          <a:lstStyle/>
          <a:p>
            <a:fld id="{CFA1D9AA-A292-4B3C-969C-0A84C828091C}" type="slidenum">
              <a:rPr lang="en-GB" smtClean="0"/>
              <a:t>4</a:t>
            </a:fld>
            <a:endParaRPr lang="en-GB"/>
          </a:p>
        </p:txBody>
      </p:sp>
    </p:spTree>
    <p:extLst>
      <p:ext uri="{BB962C8B-B14F-4D97-AF65-F5344CB8AC3E}">
        <p14:creationId xmlns:p14="http://schemas.microsoft.com/office/powerpoint/2010/main" val="25350196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Chain extenders reactions</a:t>
            </a:r>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24000" y="1221814"/>
            <a:ext cx="9144000" cy="1061573"/>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606956" y="2063376"/>
            <a:ext cx="7102421" cy="851274"/>
          </a:xfrm>
          <a:prstGeom prst="rect">
            <a:avLst/>
          </a:prstGeom>
        </p:spPr>
      </p:pic>
      <p:pic>
        <p:nvPicPr>
          <p:cNvPr id="9" name="Picture 8"/>
          <p:cNvPicPr>
            <a:picLocks noChangeAspect="1"/>
          </p:cNvPicPr>
          <p:nvPr/>
        </p:nvPicPr>
        <p:blipFill>
          <a:blip r:embed="rId4"/>
          <a:stretch>
            <a:fillRect/>
          </a:stretch>
        </p:blipFill>
        <p:spPr>
          <a:xfrm>
            <a:off x="3364482" y="2914651"/>
            <a:ext cx="5463037" cy="2938503"/>
          </a:xfrm>
          <a:prstGeom prst="rect">
            <a:avLst/>
          </a:prstGeom>
        </p:spPr>
      </p:pic>
      <p:sp>
        <p:nvSpPr>
          <p:cNvPr id="6" name="Slide Number Placeholder 5"/>
          <p:cNvSpPr>
            <a:spLocks noGrp="1"/>
          </p:cNvSpPr>
          <p:nvPr>
            <p:ph type="sldNum" sz="quarter" idx="4"/>
          </p:nvPr>
        </p:nvSpPr>
        <p:spPr/>
        <p:txBody>
          <a:bodyPr/>
          <a:lstStyle/>
          <a:p>
            <a:fld id="{17918391-D411-FE40-AAD7-861AE5233E0E}" type="slidenum">
              <a:rPr lang="en-US" smtClean="0"/>
              <a:pPr/>
              <a:t>40</a:t>
            </a:fld>
            <a:endParaRPr lang="en-US" dirty="0"/>
          </a:p>
        </p:txBody>
      </p:sp>
    </p:spTree>
    <p:extLst>
      <p:ext uri="{BB962C8B-B14F-4D97-AF65-F5344CB8AC3E}">
        <p14:creationId xmlns:p14="http://schemas.microsoft.com/office/powerpoint/2010/main" val="30019885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Soft and hard</a:t>
            </a:r>
          </a:p>
        </p:txBody>
      </p:sp>
      <p:sp>
        <p:nvSpPr>
          <p:cNvPr id="6" name="Content Placeholder 5"/>
          <p:cNvSpPr>
            <a:spLocks noGrp="1"/>
          </p:cNvSpPr>
          <p:nvPr>
            <p:ph idx="1"/>
          </p:nvPr>
        </p:nvSpPr>
        <p:spPr/>
        <p:txBody>
          <a:bodyPr>
            <a:normAutofit/>
          </a:bodyPr>
          <a:lstStyle/>
          <a:p>
            <a:r>
              <a:rPr lang="en-US" dirty="0"/>
              <a:t>“Polyurethanes (PUs) are a class of segmented copolymers composed of soft and hard segments. The </a:t>
            </a:r>
            <a:r>
              <a:rPr lang="en-US" b="1" u="sng" dirty="0"/>
              <a:t>soft segment </a:t>
            </a:r>
            <a:r>
              <a:rPr lang="en-US" u="sng" dirty="0"/>
              <a:t>is usually a polyether or polyester polyol</a:t>
            </a:r>
            <a:r>
              <a:rPr lang="en-US" dirty="0"/>
              <a:t> while the </a:t>
            </a:r>
            <a:r>
              <a:rPr lang="en-US" b="1" u="sng" dirty="0"/>
              <a:t>hard segment </a:t>
            </a:r>
            <a:r>
              <a:rPr lang="en-US" u="sng" dirty="0"/>
              <a:t>is composed of a </a:t>
            </a:r>
            <a:r>
              <a:rPr lang="en-US" u="sng" dirty="0" err="1"/>
              <a:t>diisocyanate</a:t>
            </a:r>
            <a:r>
              <a:rPr lang="en-US" u="sng" dirty="0"/>
              <a:t> and chain extender</a:t>
            </a:r>
            <a:r>
              <a:rPr lang="en-US" dirty="0"/>
              <a:t>. The soft segment provides elasticity, whereas the hard segment contributes strength and rigidity through physical cross-linking points.”</a:t>
            </a:r>
          </a:p>
          <a:p>
            <a:endParaRPr lang="en-US" dirty="0"/>
          </a:p>
          <a:p>
            <a:r>
              <a:rPr lang="en-GB" dirty="0">
                <a:hlinkClick r:id="rId2"/>
              </a:rPr>
              <a:t>https://royalsocietypublishing.org/doi/10.1098/rsos.180536</a:t>
            </a:r>
            <a:endParaRPr lang="en-GB" dirty="0"/>
          </a:p>
        </p:txBody>
      </p:sp>
      <p:sp>
        <p:nvSpPr>
          <p:cNvPr id="7" name="Slide Number Placeholder 6"/>
          <p:cNvSpPr>
            <a:spLocks noGrp="1"/>
          </p:cNvSpPr>
          <p:nvPr>
            <p:ph type="sldNum" sz="quarter" idx="12"/>
          </p:nvPr>
        </p:nvSpPr>
        <p:spPr/>
        <p:txBody>
          <a:bodyPr/>
          <a:lstStyle/>
          <a:p>
            <a:fld id="{CFA1D9AA-A292-4B3C-969C-0A84C828091C}" type="slidenum">
              <a:rPr lang="en-GB" smtClean="0"/>
              <a:t>41</a:t>
            </a:fld>
            <a:endParaRPr lang="en-GB"/>
          </a:p>
        </p:txBody>
      </p:sp>
    </p:spTree>
    <p:extLst>
      <p:ext uri="{BB962C8B-B14F-4D97-AF65-F5344CB8AC3E}">
        <p14:creationId xmlns:p14="http://schemas.microsoft.com/office/powerpoint/2010/main" val="6398874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GB" dirty="0"/>
              <a:t>Paths of </a:t>
            </a:r>
            <a:r>
              <a:rPr lang="en-GB" dirty="0" err="1"/>
              <a:t>depolymerizaiton</a:t>
            </a:r>
            <a:r>
              <a:rPr lang="en-GB" dirty="0"/>
              <a:t> </a:t>
            </a:r>
            <a:r>
              <a:rPr lang="en-US" dirty="0"/>
              <a:t>of PUR</a:t>
            </a:r>
          </a:p>
        </p:txBody>
      </p:sp>
      <p:pic>
        <p:nvPicPr>
          <p:cNvPr id="10" name="Picture 9"/>
          <p:cNvPicPr>
            <a:picLocks noChangeAspect="1"/>
          </p:cNvPicPr>
          <p:nvPr/>
        </p:nvPicPr>
        <p:blipFill>
          <a:blip r:embed="rId2"/>
          <a:stretch>
            <a:fillRect/>
          </a:stretch>
        </p:blipFill>
        <p:spPr>
          <a:xfrm>
            <a:off x="1794875" y="2971653"/>
            <a:ext cx="8215900" cy="1690687"/>
          </a:xfrm>
          <a:prstGeom prst="rect">
            <a:avLst/>
          </a:prstGeom>
        </p:spPr>
      </p:pic>
      <p:sp>
        <p:nvSpPr>
          <p:cNvPr id="2" name="TextBox 1"/>
          <p:cNvSpPr txBox="1"/>
          <p:nvPr/>
        </p:nvSpPr>
        <p:spPr>
          <a:xfrm>
            <a:off x="4213861" y="1661160"/>
            <a:ext cx="1562735" cy="369332"/>
          </a:xfrm>
          <a:prstGeom prst="rect">
            <a:avLst/>
          </a:prstGeom>
          <a:noFill/>
        </p:spPr>
        <p:txBody>
          <a:bodyPr wrap="none" rtlCol="0">
            <a:spAutoFit/>
          </a:bodyPr>
          <a:lstStyle/>
          <a:p>
            <a:r>
              <a:rPr lang="en-GB" dirty="0"/>
              <a:t>From the book</a:t>
            </a:r>
          </a:p>
        </p:txBody>
      </p:sp>
      <p:sp>
        <p:nvSpPr>
          <p:cNvPr id="6" name="Slide Number Placeholder 5"/>
          <p:cNvSpPr>
            <a:spLocks noGrp="1"/>
          </p:cNvSpPr>
          <p:nvPr>
            <p:ph type="sldNum" sz="quarter" idx="4"/>
          </p:nvPr>
        </p:nvSpPr>
        <p:spPr/>
        <p:txBody>
          <a:bodyPr/>
          <a:lstStyle/>
          <a:p>
            <a:fld id="{17918391-D411-FE40-AAD7-861AE5233E0E}" type="slidenum">
              <a:rPr lang="en-US" smtClean="0"/>
              <a:pPr/>
              <a:t>42</a:t>
            </a:fld>
            <a:endParaRPr lang="en-US" dirty="0"/>
          </a:p>
        </p:txBody>
      </p:sp>
    </p:spTree>
    <p:extLst>
      <p:ext uri="{BB962C8B-B14F-4D97-AF65-F5344CB8AC3E}">
        <p14:creationId xmlns:p14="http://schemas.microsoft.com/office/powerpoint/2010/main" val="35347892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Paths of </a:t>
            </a:r>
            <a:r>
              <a:rPr lang="en-GB" dirty="0" err="1"/>
              <a:t>depolymerizaiton</a:t>
            </a:r>
            <a:r>
              <a:rPr lang="en-GB" dirty="0"/>
              <a:t> </a:t>
            </a:r>
            <a:r>
              <a:rPr lang="en-US" dirty="0"/>
              <a:t>of PUR</a:t>
            </a:r>
          </a:p>
        </p:txBody>
      </p:sp>
      <p:pic>
        <p:nvPicPr>
          <p:cNvPr id="6" name="Picture 5"/>
          <p:cNvPicPr>
            <a:picLocks noChangeAspect="1"/>
          </p:cNvPicPr>
          <p:nvPr/>
        </p:nvPicPr>
        <p:blipFill>
          <a:blip r:embed="rId2"/>
          <a:stretch>
            <a:fillRect/>
          </a:stretch>
        </p:blipFill>
        <p:spPr>
          <a:xfrm>
            <a:off x="2076450" y="2114550"/>
            <a:ext cx="8039100" cy="2628900"/>
          </a:xfrm>
          <a:prstGeom prst="rect">
            <a:avLst/>
          </a:prstGeom>
        </p:spPr>
      </p:pic>
      <p:sp>
        <p:nvSpPr>
          <p:cNvPr id="7" name="Slide Number Placeholder 6"/>
          <p:cNvSpPr>
            <a:spLocks noGrp="1"/>
          </p:cNvSpPr>
          <p:nvPr>
            <p:ph type="sldNum" sz="quarter" idx="4"/>
          </p:nvPr>
        </p:nvSpPr>
        <p:spPr/>
        <p:txBody>
          <a:bodyPr/>
          <a:lstStyle/>
          <a:p>
            <a:fld id="{17918391-D411-FE40-AAD7-861AE5233E0E}" type="slidenum">
              <a:rPr lang="en-US" smtClean="0"/>
              <a:pPr/>
              <a:t>43</a:t>
            </a:fld>
            <a:endParaRPr lang="en-US" dirty="0"/>
          </a:p>
        </p:txBody>
      </p:sp>
    </p:spTree>
    <p:extLst>
      <p:ext uri="{BB962C8B-B14F-4D97-AF65-F5344CB8AC3E}">
        <p14:creationId xmlns:p14="http://schemas.microsoft.com/office/powerpoint/2010/main" val="41897593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tretch>
            <a:fillRect/>
          </a:stretch>
        </p:blipFill>
        <p:spPr>
          <a:xfrm>
            <a:off x="9098463" y="4643436"/>
            <a:ext cx="1238250" cy="876300"/>
          </a:xfrm>
          <a:prstGeom prst="rect">
            <a:avLst/>
          </a:prstGeom>
        </p:spPr>
      </p:pic>
      <p:pic>
        <p:nvPicPr>
          <p:cNvPr id="17" name="Picture 16"/>
          <p:cNvPicPr>
            <a:picLocks noChangeAspect="1"/>
          </p:cNvPicPr>
          <p:nvPr/>
        </p:nvPicPr>
        <p:blipFill>
          <a:blip r:embed="rId3"/>
          <a:stretch>
            <a:fillRect/>
          </a:stretch>
        </p:blipFill>
        <p:spPr>
          <a:xfrm>
            <a:off x="5384621" y="4809296"/>
            <a:ext cx="2008183" cy="1197472"/>
          </a:xfrm>
          <a:prstGeom prst="rect">
            <a:avLst/>
          </a:prstGeom>
        </p:spPr>
      </p:pic>
      <p:sp>
        <p:nvSpPr>
          <p:cNvPr id="2" name="Title 1"/>
          <p:cNvSpPr>
            <a:spLocks noGrp="1"/>
          </p:cNvSpPr>
          <p:nvPr>
            <p:ph type="title"/>
          </p:nvPr>
        </p:nvSpPr>
        <p:spPr/>
        <p:txBody>
          <a:bodyPr/>
          <a:lstStyle/>
          <a:p>
            <a:r>
              <a:rPr lang="en-GB" dirty="0"/>
              <a:t>Hydrolysis</a:t>
            </a:r>
            <a:r>
              <a:rPr lang="en-US" dirty="0"/>
              <a:t> of PURs</a:t>
            </a:r>
            <a:endParaRPr lang="en-GB" dirty="0"/>
          </a:p>
        </p:txBody>
      </p:sp>
      <p:pic>
        <p:nvPicPr>
          <p:cNvPr id="6" name="Picture 5"/>
          <p:cNvPicPr>
            <a:picLocks noChangeAspect="1"/>
          </p:cNvPicPr>
          <p:nvPr/>
        </p:nvPicPr>
        <p:blipFill>
          <a:blip r:embed="rId4"/>
          <a:stretch>
            <a:fillRect/>
          </a:stretch>
        </p:blipFill>
        <p:spPr>
          <a:xfrm>
            <a:off x="2124075" y="1300843"/>
            <a:ext cx="7943850" cy="1905000"/>
          </a:xfrm>
          <a:prstGeom prst="rect">
            <a:avLst/>
          </a:prstGeom>
        </p:spPr>
      </p:pic>
      <p:grpSp>
        <p:nvGrpSpPr>
          <p:cNvPr id="8" name="Group 7"/>
          <p:cNvGrpSpPr/>
          <p:nvPr/>
        </p:nvGrpSpPr>
        <p:grpSpPr>
          <a:xfrm>
            <a:off x="4540588" y="4258816"/>
            <a:ext cx="1408719" cy="1179577"/>
            <a:chOff x="919726" y="3392488"/>
            <a:chExt cx="1528302" cy="1279708"/>
          </a:xfrm>
        </p:grpSpPr>
        <p:pic>
          <p:nvPicPr>
            <p:cNvPr id="1026" name="Picture 2" descr="carbamic acid - Wikidata"/>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19726" y="3392488"/>
              <a:ext cx="1528302" cy="1080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39310" y="4338293"/>
              <a:ext cx="1287406" cy="333903"/>
            </a:xfrm>
            <a:prstGeom prst="rect">
              <a:avLst/>
            </a:prstGeom>
            <a:noFill/>
          </p:spPr>
          <p:txBody>
            <a:bodyPr wrap="none" rtlCol="0">
              <a:spAutoFit/>
            </a:bodyPr>
            <a:lstStyle/>
            <a:p>
              <a:r>
                <a:rPr lang="en-GB" sz="1400" dirty="0" err="1"/>
                <a:t>carbamic</a:t>
              </a:r>
              <a:r>
                <a:rPr lang="en-GB" sz="1400" dirty="0"/>
                <a:t> acid</a:t>
              </a:r>
            </a:p>
          </p:txBody>
        </p:sp>
      </p:grpSp>
      <p:sp>
        <p:nvSpPr>
          <p:cNvPr id="11" name="AutoShape 6" descr="Chemical structure of the urethane group. | Download Scientific Diagram"/>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3" name="Group 12"/>
          <p:cNvGrpSpPr/>
          <p:nvPr/>
        </p:nvGrpSpPr>
        <p:grpSpPr>
          <a:xfrm>
            <a:off x="2863462" y="3028082"/>
            <a:ext cx="6465077" cy="1474120"/>
            <a:chOff x="2294335" y="3587382"/>
            <a:chExt cx="6465077" cy="1474120"/>
          </a:xfrm>
        </p:grpSpPr>
        <p:pic>
          <p:nvPicPr>
            <p:cNvPr id="9" name="Picture 2" descr="What Is an Ester in Chemistr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94335" y="3784442"/>
              <a:ext cx="1350000"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rea - American Chemical Society"/>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821116" y="3928442"/>
              <a:ext cx="1268251" cy="792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8"/>
            <a:stretch>
              <a:fillRect/>
            </a:stretch>
          </p:blipFill>
          <p:spPr>
            <a:xfrm>
              <a:off x="7266148" y="3587382"/>
              <a:ext cx="1493264" cy="1474120"/>
            </a:xfrm>
            <a:prstGeom prst="rect">
              <a:avLst/>
            </a:prstGeom>
          </p:spPr>
        </p:pic>
      </p:grpSp>
      <p:pic>
        <p:nvPicPr>
          <p:cNvPr id="15" name="Picture 14"/>
          <p:cNvPicPr>
            <a:picLocks noChangeAspect="1"/>
          </p:cNvPicPr>
          <p:nvPr/>
        </p:nvPicPr>
        <p:blipFill>
          <a:blip r:embed="rId9"/>
          <a:stretch>
            <a:fillRect/>
          </a:stretch>
        </p:blipFill>
        <p:spPr>
          <a:xfrm>
            <a:off x="2295761" y="4352925"/>
            <a:ext cx="2057400" cy="1457325"/>
          </a:xfrm>
          <a:prstGeom prst="rect">
            <a:avLst/>
          </a:prstGeom>
        </p:spPr>
      </p:pic>
      <p:sp>
        <p:nvSpPr>
          <p:cNvPr id="16" name="Rounded Rectangle 15"/>
          <p:cNvSpPr/>
          <p:nvPr/>
        </p:nvSpPr>
        <p:spPr>
          <a:xfrm>
            <a:off x="1831975" y="3332752"/>
            <a:ext cx="2661360" cy="2516025"/>
          </a:xfrm>
          <a:prstGeom prst="roundRect">
            <a:avLst>
              <a:gd name="adj" fmla="val 15153"/>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a:p>
        </p:txBody>
      </p:sp>
      <p:sp>
        <p:nvSpPr>
          <p:cNvPr id="19" name="Rounded Rectangle 18"/>
          <p:cNvSpPr/>
          <p:nvPr/>
        </p:nvSpPr>
        <p:spPr>
          <a:xfrm>
            <a:off x="4540587" y="3303516"/>
            <a:ext cx="2814460" cy="2792485"/>
          </a:xfrm>
          <a:prstGeom prst="roundRect">
            <a:avLst>
              <a:gd name="adj" fmla="val 15153"/>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a:p>
        </p:txBody>
      </p:sp>
      <p:sp>
        <p:nvSpPr>
          <p:cNvPr id="20" name="Rounded Rectangle 19"/>
          <p:cNvSpPr/>
          <p:nvPr/>
        </p:nvSpPr>
        <p:spPr>
          <a:xfrm>
            <a:off x="7551187" y="3244190"/>
            <a:ext cx="2661360" cy="2516025"/>
          </a:xfrm>
          <a:prstGeom prst="roundRect">
            <a:avLst>
              <a:gd name="adj" fmla="val 15153"/>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a:p>
        </p:txBody>
      </p:sp>
      <p:grpSp>
        <p:nvGrpSpPr>
          <p:cNvPr id="22" name="Group 21"/>
          <p:cNvGrpSpPr/>
          <p:nvPr/>
        </p:nvGrpSpPr>
        <p:grpSpPr>
          <a:xfrm>
            <a:off x="7588944" y="4274038"/>
            <a:ext cx="1408719" cy="1179577"/>
            <a:chOff x="919726" y="3392488"/>
            <a:chExt cx="1528302" cy="1279708"/>
          </a:xfrm>
        </p:grpSpPr>
        <p:pic>
          <p:nvPicPr>
            <p:cNvPr id="23" name="Picture 2" descr="carbamic acid - Wikidata"/>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19726" y="3392488"/>
              <a:ext cx="1528302" cy="1080000"/>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1039310" y="4338293"/>
              <a:ext cx="1287406" cy="333903"/>
            </a:xfrm>
            <a:prstGeom prst="rect">
              <a:avLst/>
            </a:prstGeom>
            <a:noFill/>
          </p:spPr>
          <p:txBody>
            <a:bodyPr wrap="none" rtlCol="0">
              <a:spAutoFit/>
            </a:bodyPr>
            <a:lstStyle/>
            <a:p>
              <a:r>
                <a:rPr lang="en-GB" sz="1400" dirty="0" err="1"/>
                <a:t>carbamic</a:t>
              </a:r>
              <a:r>
                <a:rPr lang="en-GB" sz="1400" dirty="0"/>
                <a:t> acid</a:t>
              </a:r>
            </a:p>
          </p:txBody>
        </p:sp>
      </p:grpSp>
      <p:sp>
        <p:nvSpPr>
          <p:cNvPr id="21" name="TextBox 20"/>
          <p:cNvSpPr txBox="1"/>
          <p:nvPr/>
        </p:nvSpPr>
        <p:spPr>
          <a:xfrm>
            <a:off x="2733248" y="5711892"/>
            <a:ext cx="663387" cy="369332"/>
          </a:xfrm>
          <a:prstGeom prst="rect">
            <a:avLst/>
          </a:prstGeom>
          <a:noFill/>
        </p:spPr>
        <p:txBody>
          <a:bodyPr wrap="none" rtlCol="0">
            <a:spAutoFit/>
          </a:bodyPr>
          <a:lstStyle/>
          <a:p>
            <a:r>
              <a:rPr lang="en-GB" b="1" dirty="0"/>
              <a:t>ester</a:t>
            </a:r>
          </a:p>
        </p:txBody>
      </p:sp>
      <p:sp>
        <p:nvSpPr>
          <p:cNvPr id="27" name="TextBox 26"/>
          <p:cNvSpPr txBox="1"/>
          <p:nvPr/>
        </p:nvSpPr>
        <p:spPr>
          <a:xfrm>
            <a:off x="5611828" y="5868189"/>
            <a:ext cx="616515" cy="369332"/>
          </a:xfrm>
          <a:prstGeom prst="rect">
            <a:avLst/>
          </a:prstGeom>
          <a:noFill/>
        </p:spPr>
        <p:txBody>
          <a:bodyPr wrap="none" rtlCol="0">
            <a:spAutoFit/>
          </a:bodyPr>
          <a:lstStyle/>
          <a:p>
            <a:r>
              <a:rPr lang="en-GB" b="1" dirty="0"/>
              <a:t>urea</a:t>
            </a:r>
          </a:p>
        </p:txBody>
      </p:sp>
      <p:sp>
        <p:nvSpPr>
          <p:cNvPr id="28" name="TextBox 27"/>
          <p:cNvSpPr txBox="1"/>
          <p:nvPr/>
        </p:nvSpPr>
        <p:spPr>
          <a:xfrm>
            <a:off x="8529241" y="5575548"/>
            <a:ext cx="1057341" cy="369332"/>
          </a:xfrm>
          <a:prstGeom prst="rect">
            <a:avLst/>
          </a:prstGeom>
          <a:noFill/>
        </p:spPr>
        <p:txBody>
          <a:bodyPr wrap="none" rtlCol="0">
            <a:spAutoFit/>
          </a:bodyPr>
          <a:lstStyle/>
          <a:p>
            <a:r>
              <a:rPr lang="en-GB" b="1" dirty="0"/>
              <a:t>urethane</a:t>
            </a:r>
          </a:p>
        </p:txBody>
      </p:sp>
      <p:sp>
        <p:nvSpPr>
          <p:cNvPr id="10" name="Slide Number Placeholder 9"/>
          <p:cNvSpPr>
            <a:spLocks noGrp="1"/>
          </p:cNvSpPr>
          <p:nvPr>
            <p:ph type="sldNum" sz="quarter" idx="4"/>
          </p:nvPr>
        </p:nvSpPr>
        <p:spPr/>
        <p:txBody>
          <a:bodyPr/>
          <a:lstStyle/>
          <a:p>
            <a:fld id="{17918391-D411-FE40-AAD7-861AE5233E0E}" type="slidenum">
              <a:rPr lang="en-US" smtClean="0"/>
              <a:pPr/>
              <a:t>44</a:t>
            </a:fld>
            <a:endParaRPr lang="en-US" dirty="0"/>
          </a:p>
        </p:txBody>
      </p:sp>
    </p:spTree>
    <p:extLst>
      <p:ext uri="{BB962C8B-B14F-4D97-AF65-F5344CB8AC3E}">
        <p14:creationId xmlns:p14="http://schemas.microsoft.com/office/powerpoint/2010/main" val="2969535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Hydrolysis of PU</a:t>
            </a:r>
          </a:p>
        </p:txBody>
      </p:sp>
      <p:grpSp>
        <p:nvGrpSpPr>
          <p:cNvPr id="13" name="Group 12"/>
          <p:cNvGrpSpPr/>
          <p:nvPr/>
        </p:nvGrpSpPr>
        <p:grpSpPr>
          <a:xfrm>
            <a:off x="3492732" y="1386450"/>
            <a:ext cx="5086350" cy="2428875"/>
            <a:chOff x="2028825" y="2214562"/>
            <a:chExt cx="5086350" cy="2428875"/>
          </a:xfrm>
        </p:grpSpPr>
        <p:pic>
          <p:nvPicPr>
            <p:cNvPr id="6" name="Picture 5"/>
            <p:cNvPicPr>
              <a:picLocks noChangeAspect="1"/>
            </p:cNvPicPr>
            <p:nvPr/>
          </p:nvPicPr>
          <p:blipFill>
            <a:blip r:embed="rId2"/>
            <a:stretch>
              <a:fillRect/>
            </a:stretch>
          </p:blipFill>
          <p:spPr>
            <a:xfrm>
              <a:off x="2028825" y="2214562"/>
              <a:ext cx="5086350" cy="2428875"/>
            </a:xfrm>
            <a:prstGeom prst="rect">
              <a:avLst/>
            </a:prstGeom>
          </p:spPr>
        </p:pic>
        <mc:AlternateContent xmlns:mc="http://schemas.openxmlformats.org/markup-compatibility/2006" xmlns:p14="http://schemas.microsoft.com/office/powerpoint/2010/main">
          <mc:Choice Requires="p14">
            <p:contentPart p14:bwMode="auto" r:id="rId3">
              <p14:nvContentPartPr>
                <p14:cNvPr id="7" name="Ink 6"/>
                <p14:cNvContentPartPr/>
                <p14:nvPr/>
              </p14:nvContentPartPr>
              <p14:xfrm>
                <a:off x="2652763" y="2623113"/>
                <a:ext cx="102600" cy="7560"/>
              </p14:xfrm>
            </p:contentPart>
          </mc:Choice>
          <mc:Fallback xmlns="">
            <p:pic>
              <p:nvPicPr>
                <p:cNvPr id="7" name="Ink 6"/>
                <p:cNvPicPr/>
                <p:nvPr/>
              </p:nvPicPr>
              <p:blipFill>
                <a:blip r:embed="rId4"/>
                <a:stretch>
                  <a:fillRect/>
                </a:stretch>
              </p:blipFill>
              <p:spPr>
                <a:xfrm>
                  <a:off x="2611003" y="2539233"/>
                  <a:ext cx="18648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p14:cNvContentPartPr/>
                <p14:nvPr/>
              </p14:nvContentPartPr>
              <p14:xfrm>
                <a:off x="4751923" y="2623113"/>
                <a:ext cx="165240" cy="7560"/>
              </p14:xfrm>
            </p:contentPart>
          </mc:Choice>
          <mc:Fallback xmlns="">
            <p:pic>
              <p:nvPicPr>
                <p:cNvPr id="8" name="Ink 7"/>
                <p:cNvPicPr/>
                <p:nvPr/>
              </p:nvPicPr>
              <p:blipFill>
                <a:blip r:embed="rId6"/>
                <a:stretch>
                  <a:fillRect/>
                </a:stretch>
              </p:blipFill>
              <p:spPr>
                <a:xfrm>
                  <a:off x="4709803" y="2539233"/>
                  <a:ext cx="24948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p14:cNvContentPartPr/>
                <p14:nvPr/>
              </p14:nvContentPartPr>
              <p14:xfrm>
                <a:off x="3027523" y="3230433"/>
                <a:ext cx="170280" cy="360"/>
              </p14:xfrm>
            </p:contentPart>
          </mc:Choice>
          <mc:Fallback xmlns="">
            <p:pic>
              <p:nvPicPr>
                <p:cNvPr id="9" name="Ink 8"/>
                <p:cNvPicPr/>
                <p:nvPr/>
              </p:nvPicPr>
              <p:blipFill>
                <a:blip r:embed="rId8"/>
                <a:stretch>
                  <a:fillRect/>
                </a:stretch>
              </p:blipFill>
              <p:spPr>
                <a:xfrm>
                  <a:off x="2985763" y="3146553"/>
                  <a:ext cx="254160" cy="168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p14:cNvContentPartPr/>
                <p14:nvPr/>
              </p14:nvContentPartPr>
              <p14:xfrm>
                <a:off x="5718883" y="3260313"/>
                <a:ext cx="195120" cy="15480"/>
              </p14:xfrm>
            </p:contentPart>
          </mc:Choice>
          <mc:Fallback xmlns="">
            <p:pic>
              <p:nvPicPr>
                <p:cNvPr id="10" name="Ink 9"/>
                <p:cNvPicPr/>
                <p:nvPr/>
              </p:nvPicPr>
              <p:blipFill>
                <a:blip r:embed="rId10"/>
                <a:stretch>
                  <a:fillRect/>
                </a:stretch>
              </p:blipFill>
              <p:spPr>
                <a:xfrm>
                  <a:off x="5676763" y="3176433"/>
                  <a:ext cx="279360" cy="1832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p14:cNvContentPartPr/>
                <p14:nvPr/>
              </p14:nvContentPartPr>
              <p14:xfrm>
                <a:off x="3043003" y="3950433"/>
                <a:ext cx="225720" cy="11880"/>
              </p14:xfrm>
            </p:contentPart>
          </mc:Choice>
          <mc:Fallback xmlns="">
            <p:pic>
              <p:nvPicPr>
                <p:cNvPr id="11" name="Ink 10"/>
                <p:cNvPicPr/>
                <p:nvPr/>
              </p:nvPicPr>
              <p:blipFill>
                <a:blip r:embed="rId12"/>
                <a:stretch>
                  <a:fillRect/>
                </a:stretch>
              </p:blipFill>
              <p:spPr>
                <a:xfrm>
                  <a:off x="3000883" y="3866193"/>
                  <a:ext cx="309600" cy="1803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2" name="Ink 11"/>
                <p14:cNvContentPartPr/>
                <p14:nvPr/>
              </p14:nvContentPartPr>
              <p14:xfrm>
                <a:off x="5621323" y="3905433"/>
                <a:ext cx="195120" cy="51840"/>
              </p14:xfrm>
            </p:contentPart>
          </mc:Choice>
          <mc:Fallback xmlns="">
            <p:pic>
              <p:nvPicPr>
                <p:cNvPr id="12" name="Ink 11"/>
                <p:cNvPicPr/>
                <p:nvPr/>
              </p:nvPicPr>
              <p:blipFill>
                <a:blip r:embed="rId14"/>
                <a:stretch>
                  <a:fillRect/>
                </a:stretch>
              </p:blipFill>
              <p:spPr>
                <a:xfrm>
                  <a:off x="5579203" y="3821193"/>
                  <a:ext cx="279360" cy="220320"/>
                </a:xfrm>
                <a:prstGeom prst="rect">
                  <a:avLst/>
                </a:prstGeom>
              </p:spPr>
            </p:pic>
          </mc:Fallback>
        </mc:AlternateContent>
      </p:grpSp>
      <p:grpSp>
        <p:nvGrpSpPr>
          <p:cNvPr id="15" name="Group 14"/>
          <p:cNvGrpSpPr/>
          <p:nvPr/>
        </p:nvGrpSpPr>
        <p:grpSpPr>
          <a:xfrm>
            <a:off x="1679575" y="3983122"/>
            <a:ext cx="4947360" cy="2043660"/>
            <a:chOff x="155575" y="3983122"/>
            <a:chExt cx="4947360" cy="2043660"/>
          </a:xfrm>
        </p:grpSpPr>
        <p:pic>
          <p:nvPicPr>
            <p:cNvPr id="3074" name="Picture 2" descr="figure image"/>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155575" y="3983122"/>
              <a:ext cx="4947360" cy="204366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16">
              <p14:nvContentPartPr>
                <p14:cNvPr id="14" name="Ink 13"/>
                <p14:cNvContentPartPr/>
                <p14:nvPr/>
              </p14:nvContentPartPr>
              <p14:xfrm>
                <a:off x="2543355" y="5095620"/>
                <a:ext cx="232200" cy="213480"/>
              </p14:xfrm>
            </p:contentPart>
          </mc:Choice>
          <mc:Fallback xmlns="">
            <p:pic>
              <p:nvPicPr>
                <p:cNvPr id="14" name="Ink 13"/>
                <p:cNvPicPr/>
                <p:nvPr/>
              </p:nvPicPr>
              <p:blipFill>
                <a:blip r:embed="rId17"/>
                <a:stretch>
                  <a:fillRect/>
                </a:stretch>
              </p:blipFill>
              <p:spPr>
                <a:xfrm>
                  <a:off x="2501235" y="5011380"/>
                  <a:ext cx="316080" cy="381600"/>
                </a:xfrm>
                <a:prstGeom prst="rect">
                  <a:avLst/>
                </a:prstGeom>
              </p:spPr>
            </p:pic>
          </mc:Fallback>
        </mc:AlternateContent>
      </p:grpSp>
      <p:sp>
        <p:nvSpPr>
          <p:cNvPr id="16" name="TextBox 15"/>
          <p:cNvSpPr txBox="1"/>
          <p:nvPr/>
        </p:nvSpPr>
        <p:spPr>
          <a:xfrm>
            <a:off x="6793969" y="4534482"/>
            <a:ext cx="3518271" cy="1200329"/>
          </a:xfrm>
          <a:prstGeom prst="rect">
            <a:avLst/>
          </a:prstGeom>
          <a:noFill/>
        </p:spPr>
        <p:txBody>
          <a:bodyPr wrap="none" rtlCol="0">
            <a:spAutoFit/>
          </a:bodyPr>
          <a:lstStyle/>
          <a:p>
            <a:pPr algn="ctr"/>
            <a:r>
              <a:rPr lang="en-GB" b="1" dirty="0"/>
              <a:t>Change</a:t>
            </a:r>
            <a:r>
              <a:rPr lang="en-GB" dirty="0"/>
              <a:t> in the bond between </a:t>
            </a:r>
          </a:p>
          <a:p>
            <a:pPr algn="ctr"/>
            <a:r>
              <a:rPr lang="en-GB" dirty="0"/>
              <a:t>carbonyl carbon --- ester oxygen </a:t>
            </a:r>
          </a:p>
          <a:p>
            <a:pPr algn="ctr"/>
            <a:r>
              <a:rPr lang="en-GB" dirty="0"/>
              <a:t>↓</a:t>
            </a:r>
          </a:p>
          <a:p>
            <a:pPr algn="ctr"/>
            <a:r>
              <a:rPr lang="en-GB" dirty="0"/>
              <a:t>carbonyl carbon --- hydroxyl oxygen</a:t>
            </a:r>
          </a:p>
        </p:txBody>
      </p:sp>
      <p:sp>
        <p:nvSpPr>
          <p:cNvPr id="17" name="Rectangle 16"/>
          <p:cNvSpPr/>
          <p:nvPr/>
        </p:nvSpPr>
        <p:spPr>
          <a:xfrm>
            <a:off x="5781675" y="292185"/>
            <a:ext cx="4572000" cy="1200329"/>
          </a:xfrm>
          <a:prstGeom prst="rect">
            <a:avLst/>
          </a:prstGeom>
        </p:spPr>
        <p:txBody>
          <a:bodyPr>
            <a:spAutoFit/>
          </a:bodyPr>
          <a:lstStyle/>
          <a:p>
            <a:r>
              <a:rPr lang="en-US" dirty="0">
                <a:solidFill>
                  <a:srgbClr val="373A3C"/>
                </a:solidFill>
                <a:latin typeface="Roboto"/>
              </a:rPr>
              <a:t>Esters have a memorable pattern of three intense peaks at ~1700, ~1200, and ~1100 from the C=O and two C-O stretches, and hence follow what I call the “Rule of Three” </a:t>
            </a:r>
            <a:endParaRPr lang="en-GB" dirty="0"/>
          </a:p>
        </p:txBody>
      </p:sp>
      <p:grpSp>
        <p:nvGrpSpPr>
          <p:cNvPr id="22" name="Group 21"/>
          <p:cNvGrpSpPr/>
          <p:nvPr/>
        </p:nvGrpSpPr>
        <p:grpSpPr>
          <a:xfrm>
            <a:off x="4228063" y="3843872"/>
            <a:ext cx="5065740" cy="1251749"/>
            <a:chOff x="2704063" y="3843871"/>
            <a:chExt cx="5065740" cy="1251749"/>
          </a:xfrm>
        </p:grpSpPr>
        <p:sp>
          <p:nvSpPr>
            <p:cNvPr id="18" name="Rectangle 17"/>
            <p:cNvSpPr/>
            <p:nvPr/>
          </p:nvSpPr>
          <p:spPr>
            <a:xfrm>
              <a:off x="3197803" y="3843871"/>
              <a:ext cx="4572000" cy="738664"/>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r>
                <a:rPr lang="en-US" sz="1400" dirty="0">
                  <a:solidFill>
                    <a:srgbClr val="373A3C"/>
                  </a:solidFill>
                  <a:latin typeface="Roboto"/>
                </a:rPr>
                <a:t>In general, for saturated esters, this peak falls from 1210 to 1160, whereas for aromatic esters, it falls from 1310 to 1250.</a:t>
              </a:r>
              <a:endParaRPr lang="en-GB" sz="1400" dirty="0"/>
            </a:p>
          </p:txBody>
        </p:sp>
        <p:cxnSp>
          <p:nvCxnSpPr>
            <p:cNvPr id="20" name="Straight Arrow Connector 19"/>
            <p:cNvCxnSpPr>
              <a:stCxn id="18" idx="1"/>
            </p:cNvCxnSpPr>
            <p:nvPr/>
          </p:nvCxnSpPr>
          <p:spPr>
            <a:xfrm flipH="1">
              <a:off x="2704063" y="4213203"/>
              <a:ext cx="493740" cy="8824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23" name="TextBox 22"/>
          <p:cNvSpPr txBox="1"/>
          <p:nvPr/>
        </p:nvSpPr>
        <p:spPr>
          <a:xfrm>
            <a:off x="1835579" y="1099685"/>
            <a:ext cx="3603294" cy="923330"/>
          </a:xfrm>
          <a:prstGeom prst="rect">
            <a:avLst/>
          </a:prstGeom>
          <a:noFill/>
        </p:spPr>
        <p:txBody>
          <a:bodyPr wrap="none" rtlCol="0">
            <a:spAutoFit/>
          </a:bodyPr>
          <a:lstStyle/>
          <a:p>
            <a:r>
              <a:rPr lang="en-GB" b="1" dirty="0">
                <a:solidFill>
                  <a:srgbClr val="FF0000"/>
                </a:solidFill>
              </a:rPr>
              <a:t>↓ ester [1210-1160] or [1310-1250]</a:t>
            </a:r>
          </a:p>
          <a:p>
            <a:r>
              <a:rPr lang="en-GB" b="1" dirty="0">
                <a:solidFill>
                  <a:srgbClr val="FF0000"/>
                </a:solidFill>
              </a:rPr>
              <a:t>↓ urethane [1540-1520]</a:t>
            </a:r>
          </a:p>
          <a:p>
            <a:r>
              <a:rPr lang="en-GB" b="1" dirty="0">
                <a:solidFill>
                  <a:srgbClr val="FF0000"/>
                </a:solidFill>
              </a:rPr>
              <a:t>↑ [OH]</a:t>
            </a:r>
          </a:p>
        </p:txBody>
      </p:sp>
      <p:sp>
        <p:nvSpPr>
          <p:cNvPr id="19" name="Slide Number Placeholder 18"/>
          <p:cNvSpPr>
            <a:spLocks noGrp="1"/>
          </p:cNvSpPr>
          <p:nvPr>
            <p:ph type="sldNum" sz="quarter" idx="4"/>
          </p:nvPr>
        </p:nvSpPr>
        <p:spPr/>
        <p:txBody>
          <a:bodyPr/>
          <a:lstStyle/>
          <a:p>
            <a:fld id="{17918391-D411-FE40-AAD7-861AE5233E0E}" type="slidenum">
              <a:rPr lang="en-US" smtClean="0"/>
              <a:pPr/>
              <a:t>45</a:t>
            </a:fld>
            <a:endParaRPr lang="en-US" dirty="0"/>
          </a:p>
        </p:txBody>
      </p:sp>
    </p:spTree>
    <p:extLst>
      <p:ext uri="{BB962C8B-B14F-4D97-AF65-F5344CB8AC3E}">
        <p14:creationId xmlns:p14="http://schemas.microsoft.com/office/powerpoint/2010/main" val="26601172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Additives to polyester PURs for better hydrolysis resistivity </a:t>
            </a:r>
          </a:p>
        </p:txBody>
      </p:sp>
      <p:pic>
        <p:nvPicPr>
          <p:cNvPr id="6" name="Picture 5"/>
          <p:cNvPicPr>
            <a:picLocks noChangeAspect="1"/>
          </p:cNvPicPr>
          <p:nvPr/>
        </p:nvPicPr>
        <p:blipFill>
          <a:blip r:embed="rId2"/>
          <a:stretch>
            <a:fillRect/>
          </a:stretch>
        </p:blipFill>
        <p:spPr>
          <a:xfrm>
            <a:off x="2124075" y="1458914"/>
            <a:ext cx="7943850" cy="1743075"/>
          </a:xfrm>
          <a:prstGeom prst="rect">
            <a:avLst/>
          </a:prstGeom>
        </p:spPr>
      </p:pic>
      <p:pic>
        <p:nvPicPr>
          <p:cNvPr id="11266" name="Picture 2" descr="Carbodiimide - an overview | ScienceDirect Top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0182" y="3486967"/>
            <a:ext cx="4524375" cy="1981201"/>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p:cNvSpPr>
            <a:spLocks noGrp="1"/>
          </p:cNvSpPr>
          <p:nvPr>
            <p:ph type="sldNum" sz="quarter" idx="4"/>
          </p:nvPr>
        </p:nvSpPr>
        <p:spPr/>
        <p:txBody>
          <a:bodyPr/>
          <a:lstStyle/>
          <a:p>
            <a:fld id="{17918391-D411-FE40-AAD7-861AE5233E0E}" type="slidenum">
              <a:rPr lang="en-US" smtClean="0"/>
              <a:pPr/>
              <a:t>46</a:t>
            </a:fld>
            <a:endParaRPr lang="en-US" dirty="0"/>
          </a:p>
        </p:txBody>
      </p:sp>
    </p:spTree>
    <p:extLst>
      <p:ext uri="{BB962C8B-B14F-4D97-AF65-F5344CB8AC3E}">
        <p14:creationId xmlns:p14="http://schemas.microsoft.com/office/powerpoint/2010/main" val="3258361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Depolymerisation</a:t>
            </a:r>
            <a:r>
              <a:rPr lang="en-US" dirty="0"/>
              <a:t> of PURs: </a:t>
            </a:r>
            <a:endParaRPr lang="en-GB" dirty="0"/>
          </a:p>
        </p:txBody>
      </p:sp>
      <p:pic>
        <p:nvPicPr>
          <p:cNvPr id="6" name="Picture 5"/>
          <p:cNvPicPr>
            <a:picLocks noChangeAspect="1"/>
          </p:cNvPicPr>
          <p:nvPr/>
        </p:nvPicPr>
        <p:blipFill>
          <a:blip r:embed="rId2"/>
          <a:stretch>
            <a:fillRect/>
          </a:stretch>
        </p:blipFill>
        <p:spPr>
          <a:xfrm>
            <a:off x="2133600" y="3275585"/>
            <a:ext cx="7924800" cy="1685925"/>
          </a:xfrm>
          <a:prstGeom prst="rect">
            <a:avLst/>
          </a:prstGeom>
        </p:spPr>
      </p:pic>
      <p:sp>
        <p:nvSpPr>
          <p:cNvPr id="7" name="TextBox 6"/>
          <p:cNvSpPr txBox="1"/>
          <p:nvPr/>
        </p:nvSpPr>
        <p:spPr>
          <a:xfrm>
            <a:off x="2925902" y="1716371"/>
            <a:ext cx="5890843" cy="923330"/>
          </a:xfrm>
          <a:prstGeom prst="rect">
            <a:avLst/>
          </a:prstGeom>
          <a:noFill/>
        </p:spPr>
        <p:txBody>
          <a:bodyPr wrap="none" rtlCol="0">
            <a:spAutoFit/>
          </a:bodyPr>
          <a:lstStyle/>
          <a:p>
            <a:r>
              <a:rPr lang="en-GB" dirty="0"/>
              <a:t>Chem. nature of the reactants influences hydrolytic stability: </a:t>
            </a:r>
          </a:p>
          <a:p>
            <a:pPr marL="285750" indent="-285750">
              <a:buFontTx/>
              <a:buChar char="-"/>
            </a:pPr>
            <a:r>
              <a:rPr lang="en-GB" dirty="0" err="1"/>
              <a:t>Polycaprolactone</a:t>
            </a:r>
            <a:r>
              <a:rPr lang="en-GB" dirty="0"/>
              <a:t> glycol (PTMEG is the best)</a:t>
            </a:r>
          </a:p>
          <a:p>
            <a:pPr marL="285750" indent="-285750">
              <a:buFontTx/>
              <a:buChar char="-"/>
            </a:pPr>
            <a:r>
              <a:rPr lang="en-GB" dirty="0"/>
              <a:t>Isocyanate (MDI &gt; TDI)</a:t>
            </a:r>
          </a:p>
        </p:txBody>
      </p:sp>
      <p:sp>
        <p:nvSpPr>
          <p:cNvPr id="8" name="Slide Number Placeholder 7"/>
          <p:cNvSpPr>
            <a:spLocks noGrp="1"/>
          </p:cNvSpPr>
          <p:nvPr>
            <p:ph type="sldNum" sz="quarter" idx="4"/>
          </p:nvPr>
        </p:nvSpPr>
        <p:spPr/>
        <p:txBody>
          <a:bodyPr/>
          <a:lstStyle/>
          <a:p>
            <a:fld id="{17918391-D411-FE40-AAD7-861AE5233E0E}" type="slidenum">
              <a:rPr lang="en-US" smtClean="0"/>
              <a:pPr/>
              <a:t>47</a:t>
            </a:fld>
            <a:endParaRPr lang="en-US" dirty="0"/>
          </a:p>
        </p:txBody>
      </p:sp>
    </p:spTree>
    <p:extLst>
      <p:ext uri="{BB962C8B-B14F-4D97-AF65-F5344CB8AC3E}">
        <p14:creationId xmlns:p14="http://schemas.microsoft.com/office/powerpoint/2010/main" val="1689415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FTIR: PURs wavenumbers</a:t>
            </a:r>
          </a:p>
        </p:txBody>
      </p:sp>
      <p:grpSp>
        <p:nvGrpSpPr>
          <p:cNvPr id="7" name="Group 6"/>
          <p:cNvGrpSpPr/>
          <p:nvPr/>
        </p:nvGrpSpPr>
        <p:grpSpPr>
          <a:xfrm>
            <a:off x="1901531" y="1255655"/>
            <a:ext cx="4705350" cy="3038476"/>
            <a:chOff x="2219325" y="1973262"/>
            <a:chExt cx="4705350" cy="3038476"/>
          </a:xfrm>
        </p:grpSpPr>
        <p:pic>
          <p:nvPicPr>
            <p:cNvPr id="4098" name="Picture 2" descr="изображение фигур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9325" y="1973262"/>
              <a:ext cx="4705350" cy="3038476"/>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p:cNvSpPr/>
            <p:nvPr/>
          </p:nvSpPr>
          <p:spPr>
            <a:xfrm>
              <a:off x="5102935" y="3898900"/>
              <a:ext cx="1678865" cy="254000"/>
            </a:xfrm>
            <a:prstGeom prst="ellipse">
              <a:avLst/>
            </a:prstGeom>
            <a:noFill/>
            <a:ln w="3810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p>
          </p:txBody>
        </p:sp>
      </p:grpSp>
      <p:sp>
        <p:nvSpPr>
          <p:cNvPr id="8" name="TextBox 7"/>
          <p:cNvSpPr txBox="1"/>
          <p:nvPr/>
        </p:nvSpPr>
        <p:spPr>
          <a:xfrm>
            <a:off x="6947918" y="1277117"/>
            <a:ext cx="3141245" cy="107721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sz="1600" dirty="0"/>
              <a:t>In our new sample, we have </a:t>
            </a:r>
            <a:r>
              <a:rPr lang="en-GB" sz="1600" b="1" dirty="0"/>
              <a:t>two</a:t>
            </a:r>
            <a:r>
              <a:rPr lang="en-GB" sz="1600" dirty="0"/>
              <a:t> C=O peaks!!!</a:t>
            </a:r>
          </a:p>
          <a:p>
            <a:r>
              <a:rPr lang="en-GB" sz="1600" dirty="0"/>
              <a:t>Which became </a:t>
            </a:r>
            <a:r>
              <a:rPr lang="en-GB" sz="1600" b="1" dirty="0"/>
              <a:t>one</a:t>
            </a:r>
            <a:r>
              <a:rPr lang="en-GB" sz="1600" dirty="0"/>
              <a:t> C=O peak in the “chewing gum” sample</a:t>
            </a:r>
          </a:p>
        </p:txBody>
      </p:sp>
      <p:pic>
        <p:nvPicPr>
          <p:cNvPr id="9" name="Picture 8"/>
          <p:cNvPicPr>
            <a:picLocks noChangeAspect="1"/>
          </p:cNvPicPr>
          <p:nvPr/>
        </p:nvPicPr>
        <p:blipFill>
          <a:blip r:embed="rId3"/>
          <a:stretch>
            <a:fillRect/>
          </a:stretch>
        </p:blipFill>
        <p:spPr>
          <a:xfrm>
            <a:off x="6947917" y="2353281"/>
            <a:ext cx="698038" cy="2938255"/>
          </a:xfrm>
          <a:prstGeom prst="rect">
            <a:avLst/>
          </a:prstGeom>
        </p:spPr>
      </p:pic>
      <p:sp>
        <p:nvSpPr>
          <p:cNvPr id="11" name="Down Arrow 10"/>
          <p:cNvSpPr/>
          <p:nvPr/>
        </p:nvSpPr>
        <p:spPr>
          <a:xfrm rot="16200000">
            <a:off x="8320268" y="3474271"/>
            <a:ext cx="278092" cy="350775"/>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4"/>
          <a:stretch>
            <a:fillRect/>
          </a:stretch>
        </p:blipFill>
        <p:spPr>
          <a:xfrm>
            <a:off x="9284410" y="2388651"/>
            <a:ext cx="506665" cy="2867512"/>
          </a:xfrm>
          <a:prstGeom prst="rect">
            <a:avLst/>
          </a:prstGeom>
        </p:spPr>
      </p:pic>
      <p:sp>
        <p:nvSpPr>
          <p:cNvPr id="12" name="TextBox 11"/>
          <p:cNvSpPr txBox="1"/>
          <p:nvPr/>
        </p:nvSpPr>
        <p:spPr>
          <a:xfrm>
            <a:off x="2028240" y="5515645"/>
            <a:ext cx="7640105"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GB" dirty="0">
                <a:solidFill>
                  <a:schemeClr val="accent4">
                    <a:lumMod val="50000"/>
                  </a:schemeClr>
                </a:solidFill>
              </a:rPr>
              <a:t>Apparently, there is some change in the neighbouring of the urethane carbonyl </a:t>
            </a:r>
          </a:p>
        </p:txBody>
      </p:sp>
      <p:sp>
        <p:nvSpPr>
          <p:cNvPr id="13" name="Slide Number Placeholder 12"/>
          <p:cNvSpPr>
            <a:spLocks noGrp="1"/>
          </p:cNvSpPr>
          <p:nvPr>
            <p:ph type="sldNum" sz="quarter" idx="4"/>
          </p:nvPr>
        </p:nvSpPr>
        <p:spPr/>
        <p:txBody>
          <a:bodyPr/>
          <a:lstStyle/>
          <a:p>
            <a:fld id="{17918391-D411-FE40-AAD7-861AE5233E0E}" type="slidenum">
              <a:rPr lang="en-US" smtClean="0"/>
              <a:pPr/>
              <a:t>48</a:t>
            </a:fld>
            <a:endParaRPr lang="en-US" dirty="0"/>
          </a:p>
        </p:txBody>
      </p:sp>
    </p:spTree>
    <p:extLst>
      <p:ext uri="{BB962C8B-B14F-4D97-AF65-F5344CB8AC3E}">
        <p14:creationId xmlns:p14="http://schemas.microsoft.com/office/powerpoint/2010/main" val="13120591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FTIR: hydrogen bonds </a:t>
            </a:r>
            <a:r>
              <a:rPr lang="en-GB" sz="3600" dirty="0">
                <a:sym typeface="Wingdings" panose="05000000000000000000" pitchFamily="2" charset="2"/>
              </a:rPr>
              <a:t></a:t>
            </a:r>
            <a:r>
              <a:rPr lang="en-GB" sz="3600" dirty="0"/>
              <a:t> amino group</a:t>
            </a:r>
          </a:p>
        </p:txBody>
      </p:sp>
      <p:pic>
        <p:nvPicPr>
          <p:cNvPr id="6" name="Picture 5"/>
          <p:cNvPicPr>
            <a:picLocks noChangeAspect="1"/>
          </p:cNvPicPr>
          <p:nvPr/>
        </p:nvPicPr>
        <p:blipFill>
          <a:blip r:embed="rId2"/>
          <a:stretch>
            <a:fillRect/>
          </a:stretch>
        </p:blipFill>
        <p:spPr>
          <a:xfrm>
            <a:off x="2708607" y="1203786"/>
            <a:ext cx="6774786" cy="4450428"/>
          </a:xfrm>
          <a:prstGeom prst="rect">
            <a:avLst/>
          </a:prstGeom>
        </p:spPr>
      </p:pic>
      <p:sp>
        <p:nvSpPr>
          <p:cNvPr id="7" name="Slide Number Placeholder 6"/>
          <p:cNvSpPr>
            <a:spLocks noGrp="1"/>
          </p:cNvSpPr>
          <p:nvPr>
            <p:ph type="sldNum" sz="quarter" idx="4"/>
          </p:nvPr>
        </p:nvSpPr>
        <p:spPr/>
        <p:txBody>
          <a:bodyPr/>
          <a:lstStyle/>
          <a:p>
            <a:fld id="{17918391-D411-FE40-AAD7-861AE5233E0E}" type="slidenum">
              <a:rPr lang="en-US" smtClean="0"/>
              <a:pPr/>
              <a:t>49</a:t>
            </a:fld>
            <a:endParaRPr lang="en-US" dirty="0"/>
          </a:p>
        </p:txBody>
      </p:sp>
    </p:spTree>
    <p:extLst>
      <p:ext uri="{BB962C8B-B14F-4D97-AF65-F5344CB8AC3E}">
        <p14:creationId xmlns:p14="http://schemas.microsoft.com/office/powerpoint/2010/main" val="3970057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7645" y="2459470"/>
            <a:ext cx="10515600" cy="1468294"/>
          </a:xfrm>
        </p:spPr>
        <p:txBody>
          <a:bodyPr/>
          <a:lstStyle/>
          <a:p>
            <a:pPr marL="0" indent="0" algn="ctr">
              <a:buNone/>
            </a:pPr>
            <a:r>
              <a:rPr lang="fr-CH" sz="4800" dirty="0"/>
              <a:t>FTIR </a:t>
            </a:r>
            <a:r>
              <a:rPr lang="fr-CH" sz="4800" dirty="0" err="1"/>
              <a:t>analysis</a:t>
            </a:r>
            <a:endParaRPr lang="fr-CH" sz="4800" dirty="0"/>
          </a:p>
          <a:p>
            <a:endParaRPr lang="fr-CH" dirty="0"/>
          </a:p>
          <a:p>
            <a:endParaRPr lang="en-US" dirty="0"/>
          </a:p>
        </p:txBody>
      </p:sp>
      <p:sp>
        <p:nvSpPr>
          <p:cNvPr id="4" name="Slide Number Placeholder 3"/>
          <p:cNvSpPr>
            <a:spLocks noGrp="1"/>
          </p:cNvSpPr>
          <p:nvPr>
            <p:ph type="sldNum" sz="quarter" idx="12"/>
          </p:nvPr>
        </p:nvSpPr>
        <p:spPr/>
        <p:txBody>
          <a:bodyPr/>
          <a:lstStyle/>
          <a:p>
            <a:fld id="{CFA1D9AA-A292-4B3C-969C-0A84C828091C}" type="slidenum">
              <a:rPr lang="en-GB" smtClean="0"/>
              <a:t>5</a:t>
            </a:fld>
            <a:endParaRPr lang="en-GB"/>
          </a:p>
        </p:txBody>
      </p:sp>
    </p:spTree>
    <p:extLst>
      <p:ext uri="{BB962C8B-B14F-4D97-AF65-F5344CB8AC3E}">
        <p14:creationId xmlns:p14="http://schemas.microsoft.com/office/powerpoint/2010/main" val="15080371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FTIR: hydrogen bonds </a:t>
            </a:r>
            <a:r>
              <a:rPr lang="en-GB" sz="3600" dirty="0">
                <a:sym typeface="Wingdings" panose="05000000000000000000" pitchFamily="2" charset="2"/>
              </a:rPr>
              <a:t></a:t>
            </a:r>
            <a:r>
              <a:rPr lang="en-GB" sz="3600" dirty="0"/>
              <a:t> amino group</a:t>
            </a:r>
          </a:p>
        </p:txBody>
      </p:sp>
      <p:pic>
        <p:nvPicPr>
          <p:cNvPr id="7" name="Picture 6"/>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36278" y="1446213"/>
            <a:ext cx="5719445" cy="3965575"/>
          </a:xfrm>
          <a:prstGeom prst="rect">
            <a:avLst/>
          </a:prstGeom>
          <a:noFill/>
          <a:ln>
            <a:noFill/>
          </a:ln>
        </p:spPr>
      </p:pic>
      <p:sp>
        <p:nvSpPr>
          <p:cNvPr id="8" name="TextBox 7"/>
          <p:cNvSpPr txBox="1"/>
          <p:nvPr/>
        </p:nvSpPr>
        <p:spPr>
          <a:xfrm>
            <a:off x="6424615" y="1933575"/>
            <a:ext cx="3143249" cy="107721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600" dirty="0"/>
              <a:t>the groups involved in hydrogen bonding have much lower frequencies, ranging from 3300 to as low as 3200 cm-1.</a:t>
            </a:r>
            <a:endParaRPr lang="en-GB" sz="1600" dirty="0"/>
          </a:p>
        </p:txBody>
      </p:sp>
      <p:sp>
        <p:nvSpPr>
          <p:cNvPr id="13" name="Rectangle 12"/>
          <p:cNvSpPr/>
          <p:nvPr/>
        </p:nvSpPr>
        <p:spPr>
          <a:xfrm>
            <a:off x="1759906" y="1933575"/>
            <a:ext cx="3110545" cy="1077218"/>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r>
              <a:rPr lang="en-GB" sz="1600" b="1" dirty="0"/>
              <a:t>Generally speaking, the N—H groups free from hydrogen bonding have a stretching vibration at 3450 cm-1</a:t>
            </a:r>
          </a:p>
        </p:txBody>
      </p:sp>
      <p:sp>
        <p:nvSpPr>
          <p:cNvPr id="14" name="Rectangle 13"/>
          <p:cNvSpPr/>
          <p:nvPr/>
        </p:nvSpPr>
        <p:spPr>
          <a:xfrm>
            <a:off x="5029200" y="1562100"/>
            <a:ext cx="137160" cy="2727960"/>
          </a:xfrm>
          <a:prstGeom prst="rect">
            <a:avLst/>
          </a:prstGeom>
          <a:solidFill>
            <a:srgbClr val="32C9FE">
              <a:alpha val="50196"/>
            </a:srgb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15" name="Rectangle 14"/>
          <p:cNvSpPr/>
          <p:nvPr/>
        </p:nvSpPr>
        <p:spPr>
          <a:xfrm>
            <a:off x="5250180" y="1562100"/>
            <a:ext cx="358140" cy="2727960"/>
          </a:xfrm>
          <a:prstGeom prst="rect">
            <a:avLst/>
          </a:prstGeom>
          <a:solidFill>
            <a:schemeClr val="accent3">
              <a:alpha val="50196"/>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6" name="Slide Number Placeholder 5"/>
          <p:cNvSpPr>
            <a:spLocks noGrp="1"/>
          </p:cNvSpPr>
          <p:nvPr>
            <p:ph type="sldNum" sz="quarter" idx="4"/>
          </p:nvPr>
        </p:nvSpPr>
        <p:spPr/>
        <p:txBody>
          <a:bodyPr/>
          <a:lstStyle/>
          <a:p>
            <a:fld id="{17918391-D411-FE40-AAD7-861AE5233E0E}" type="slidenum">
              <a:rPr lang="en-US" smtClean="0"/>
              <a:pPr/>
              <a:t>50</a:t>
            </a:fld>
            <a:endParaRPr lang="en-US" dirty="0"/>
          </a:p>
        </p:txBody>
      </p:sp>
    </p:spTree>
    <p:extLst>
      <p:ext uri="{BB962C8B-B14F-4D97-AF65-F5344CB8AC3E}">
        <p14:creationId xmlns:p14="http://schemas.microsoft.com/office/powerpoint/2010/main" val="10408387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FTIR: hydrogen bonds </a:t>
            </a:r>
            <a:r>
              <a:rPr lang="en-GB" dirty="0">
                <a:sym typeface="Wingdings" panose="05000000000000000000" pitchFamily="2" charset="2"/>
              </a:rPr>
              <a:t> C=O</a:t>
            </a:r>
            <a:endParaRPr lang="en-GB" dirty="0"/>
          </a:p>
        </p:txBody>
      </p:sp>
      <p:pic>
        <p:nvPicPr>
          <p:cNvPr id="7" name="Picture 6"/>
          <p:cNvPicPr>
            <a:picLocks noChangeAspect="1"/>
          </p:cNvPicPr>
          <p:nvPr/>
        </p:nvPicPr>
        <p:blipFill>
          <a:blip r:embed="rId2"/>
          <a:stretch>
            <a:fillRect/>
          </a:stretch>
        </p:blipFill>
        <p:spPr>
          <a:xfrm>
            <a:off x="2851814" y="1363517"/>
            <a:ext cx="6488372" cy="4130967"/>
          </a:xfrm>
          <a:prstGeom prst="rect">
            <a:avLst/>
          </a:prstGeom>
        </p:spPr>
      </p:pic>
      <p:sp>
        <p:nvSpPr>
          <p:cNvPr id="6" name="Slide Number Placeholder 5"/>
          <p:cNvSpPr>
            <a:spLocks noGrp="1"/>
          </p:cNvSpPr>
          <p:nvPr>
            <p:ph type="sldNum" sz="quarter" idx="4"/>
          </p:nvPr>
        </p:nvSpPr>
        <p:spPr/>
        <p:txBody>
          <a:bodyPr/>
          <a:lstStyle/>
          <a:p>
            <a:fld id="{17918391-D411-FE40-AAD7-861AE5233E0E}" type="slidenum">
              <a:rPr lang="en-US" smtClean="0"/>
              <a:pPr/>
              <a:t>51</a:t>
            </a:fld>
            <a:endParaRPr lang="en-US" dirty="0"/>
          </a:p>
        </p:txBody>
      </p:sp>
    </p:spTree>
    <p:extLst>
      <p:ext uri="{BB962C8B-B14F-4D97-AF65-F5344CB8AC3E}">
        <p14:creationId xmlns:p14="http://schemas.microsoft.com/office/powerpoint/2010/main" val="42323800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FTIR: hydrogen bonds </a:t>
            </a:r>
            <a:r>
              <a:rPr lang="en-GB" dirty="0">
                <a:sym typeface="Wingdings" panose="05000000000000000000" pitchFamily="2" charset="2"/>
              </a:rPr>
              <a:t> C=O</a:t>
            </a:r>
            <a:endParaRPr lang="en-GB" dirty="0"/>
          </a:p>
        </p:txBody>
      </p:sp>
      <p:pic>
        <p:nvPicPr>
          <p:cNvPr id="8" name="Picture 7"/>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36278" y="1446213"/>
            <a:ext cx="5719445" cy="3965575"/>
          </a:xfrm>
          <a:prstGeom prst="rect">
            <a:avLst/>
          </a:prstGeom>
          <a:noFill/>
          <a:ln>
            <a:noFill/>
          </a:ln>
        </p:spPr>
      </p:pic>
      <p:sp>
        <p:nvSpPr>
          <p:cNvPr id="9" name="Rectangle 8"/>
          <p:cNvSpPr/>
          <p:nvPr/>
        </p:nvSpPr>
        <p:spPr>
          <a:xfrm>
            <a:off x="1639456" y="1239739"/>
            <a:ext cx="2620124" cy="160043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GB" sz="1400" dirty="0"/>
              <a:t>The 1732-cm-1 component is assignable to the carbonyls free of hydrogen bonding, and the lower frequency component, at approximately 1703 cm-1, is associated with hydrogen-bonded carbonyls. </a:t>
            </a:r>
          </a:p>
        </p:txBody>
      </p:sp>
      <p:sp>
        <p:nvSpPr>
          <p:cNvPr id="6" name="Slide Number Placeholder 5"/>
          <p:cNvSpPr>
            <a:spLocks noGrp="1"/>
          </p:cNvSpPr>
          <p:nvPr>
            <p:ph type="sldNum" sz="quarter" idx="4"/>
          </p:nvPr>
        </p:nvSpPr>
        <p:spPr/>
        <p:txBody>
          <a:bodyPr/>
          <a:lstStyle/>
          <a:p>
            <a:fld id="{17918391-D411-FE40-AAD7-861AE5233E0E}" type="slidenum">
              <a:rPr lang="en-US" smtClean="0"/>
              <a:pPr/>
              <a:t>52</a:t>
            </a:fld>
            <a:endParaRPr lang="en-US" dirty="0"/>
          </a:p>
        </p:txBody>
      </p:sp>
    </p:spTree>
    <p:extLst>
      <p:ext uri="{BB962C8B-B14F-4D97-AF65-F5344CB8AC3E}">
        <p14:creationId xmlns:p14="http://schemas.microsoft.com/office/powerpoint/2010/main" val="21209872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317317" y="76201"/>
            <a:ext cx="5557366" cy="6498468"/>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53</a:t>
            </a:fld>
            <a:endParaRPr lang="en-US" dirty="0"/>
          </a:p>
        </p:txBody>
      </p:sp>
    </p:spTree>
    <p:extLst>
      <p:ext uri="{BB962C8B-B14F-4D97-AF65-F5344CB8AC3E}">
        <p14:creationId xmlns:p14="http://schemas.microsoft.com/office/powerpoint/2010/main" val="16250721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Primary, secondary and tertiary…</a:t>
            </a:r>
          </a:p>
        </p:txBody>
      </p:sp>
      <p:sp>
        <p:nvSpPr>
          <p:cNvPr id="6" name="TextBox 5"/>
          <p:cNvSpPr txBox="1"/>
          <p:nvPr/>
        </p:nvSpPr>
        <p:spPr>
          <a:xfrm>
            <a:off x="1892306" y="1566473"/>
            <a:ext cx="8430921" cy="646331"/>
          </a:xfrm>
          <a:prstGeom prst="rect">
            <a:avLst/>
          </a:prstGeom>
          <a:noFill/>
        </p:spPr>
        <p:txBody>
          <a:bodyPr wrap="square" rtlCol="0">
            <a:spAutoFit/>
          </a:bodyPr>
          <a:lstStyle/>
          <a:p>
            <a:r>
              <a:rPr lang="en-GB" b="1" u="sng" dirty="0"/>
              <a:t>Primary urethane</a:t>
            </a:r>
            <a:r>
              <a:rPr lang="en-GB" dirty="0"/>
              <a:t>: if one carbon and two hydrogen atoms are attached to the nitrogen atom</a:t>
            </a:r>
          </a:p>
        </p:txBody>
      </p:sp>
      <p:sp>
        <p:nvSpPr>
          <p:cNvPr id="7" name="TextBox 6"/>
          <p:cNvSpPr txBox="1"/>
          <p:nvPr/>
        </p:nvSpPr>
        <p:spPr>
          <a:xfrm>
            <a:off x="1937513" y="2922544"/>
            <a:ext cx="8430921" cy="646331"/>
          </a:xfrm>
          <a:prstGeom prst="rect">
            <a:avLst/>
          </a:prstGeom>
          <a:noFill/>
        </p:spPr>
        <p:txBody>
          <a:bodyPr wrap="square" rtlCol="0">
            <a:spAutoFit/>
          </a:bodyPr>
          <a:lstStyle/>
          <a:p>
            <a:r>
              <a:rPr lang="en-GB" b="1" u="sng" dirty="0"/>
              <a:t>Secondary urethane</a:t>
            </a:r>
            <a:r>
              <a:rPr lang="en-GB" dirty="0"/>
              <a:t>: if two carbon atoms and one hydrogen atom are attached to the nitrogen atom</a:t>
            </a:r>
          </a:p>
        </p:txBody>
      </p:sp>
      <p:sp>
        <p:nvSpPr>
          <p:cNvPr id="8" name="TextBox 7"/>
          <p:cNvSpPr txBox="1"/>
          <p:nvPr/>
        </p:nvSpPr>
        <p:spPr>
          <a:xfrm>
            <a:off x="1981201" y="4677113"/>
            <a:ext cx="8430921" cy="369332"/>
          </a:xfrm>
          <a:prstGeom prst="rect">
            <a:avLst/>
          </a:prstGeom>
          <a:noFill/>
        </p:spPr>
        <p:txBody>
          <a:bodyPr wrap="square" rtlCol="0">
            <a:spAutoFit/>
          </a:bodyPr>
          <a:lstStyle/>
          <a:p>
            <a:r>
              <a:rPr lang="en-GB" b="1" u="sng" dirty="0"/>
              <a:t>Tertiary urethane</a:t>
            </a:r>
            <a:r>
              <a:rPr lang="en-GB" dirty="0"/>
              <a:t>: if three carbon atoms are attached to the nitrogen atom</a:t>
            </a:r>
          </a:p>
        </p:txBody>
      </p:sp>
      <p:pic>
        <p:nvPicPr>
          <p:cNvPr id="9" name="Picture 8"/>
          <p:cNvPicPr>
            <a:picLocks noChangeAspect="1"/>
          </p:cNvPicPr>
          <p:nvPr/>
        </p:nvPicPr>
        <p:blipFill>
          <a:blip r:embed="rId2"/>
          <a:stretch>
            <a:fillRect/>
          </a:stretch>
        </p:blipFill>
        <p:spPr>
          <a:xfrm>
            <a:off x="4920365" y="1923903"/>
            <a:ext cx="2000094" cy="1075195"/>
          </a:xfrm>
          <a:prstGeom prst="rect">
            <a:avLst/>
          </a:prstGeom>
        </p:spPr>
      </p:pic>
      <p:pic>
        <p:nvPicPr>
          <p:cNvPr id="10" name="Picture 9"/>
          <p:cNvPicPr>
            <a:picLocks noChangeAspect="1"/>
          </p:cNvPicPr>
          <p:nvPr/>
        </p:nvPicPr>
        <p:blipFill>
          <a:blip r:embed="rId3"/>
          <a:stretch>
            <a:fillRect/>
          </a:stretch>
        </p:blipFill>
        <p:spPr>
          <a:xfrm>
            <a:off x="4618236" y="3593939"/>
            <a:ext cx="2604353" cy="1083174"/>
          </a:xfrm>
          <a:prstGeom prst="rect">
            <a:avLst/>
          </a:prstGeom>
        </p:spPr>
      </p:pic>
      <p:pic>
        <p:nvPicPr>
          <p:cNvPr id="11" name="Picture 10"/>
          <p:cNvPicPr>
            <a:picLocks noChangeAspect="1"/>
          </p:cNvPicPr>
          <p:nvPr/>
        </p:nvPicPr>
        <p:blipFill>
          <a:blip r:embed="rId4"/>
          <a:stretch>
            <a:fillRect/>
          </a:stretch>
        </p:blipFill>
        <p:spPr>
          <a:xfrm>
            <a:off x="5343375" y="5085234"/>
            <a:ext cx="1706570" cy="1069451"/>
          </a:xfrm>
          <a:prstGeom prst="rect">
            <a:avLst/>
          </a:prstGeom>
        </p:spPr>
      </p:pic>
      <p:sp>
        <p:nvSpPr>
          <p:cNvPr id="12" name="Slide Number Placeholder 11"/>
          <p:cNvSpPr>
            <a:spLocks noGrp="1"/>
          </p:cNvSpPr>
          <p:nvPr>
            <p:ph type="sldNum" sz="quarter" idx="4"/>
          </p:nvPr>
        </p:nvSpPr>
        <p:spPr/>
        <p:txBody>
          <a:bodyPr/>
          <a:lstStyle/>
          <a:p>
            <a:fld id="{17918391-D411-FE40-AAD7-861AE5233E0E}" type="slidenum">
              <a:rPr lang="en-US" smtClean="0"/>
              <a:pPr/>
              <a:t>54</a:t>
            </a:fld>
            <a:endParaRPr lang="en-US" dirty="0"/>
          </a:p>
        </p:txBody>
      </p:sp>
    </p:spTree>
    <p:extLst>
      <p:ext uri="{BB962C8B-B14F-4D97-AF65-F5344CB8AC3E}">
        <p14:creationId xmlns:p14="http://schemas.microsoft.com/office/powerpoint/2010/main" val="297732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FTIR of isocyanates</a:t>
            </a:r>
          </a:p>
        </p:txBody>
      </p:sp>
      <p:pic>
        <p:nvPicPr>
          <p:cNvPr id="5122" name="Picture 2" descr="изображение фигур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2085" y="1897063"/>
            <a:ext cx="4762500" cy="320040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626936" y="2581276"/>
            <a:ext cx="3688640"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dirty="0" err="1"/>
              <a:t>Diisocyanates</a:t>
            </a:r>
            <a:r>
              <a:rPr lang="en-GB" dirty="0"/>
              <a:t>: peak is at unusual region ~2277 cm</a:t>
            </a:r>
            <a:r>
              <a:rPr lang="en-GB" baseline="30000" dirty="0"/>
              <a:t>-1</a:t>
            </a:r>
          </a:p>
        </p:txBody>
      </p:sp>
      <p:sp>
        <p:nvSpPr>
          <p:cNvPr id="8" name="TextBox 7"/>
          <p:cNvSpPr txBox="1"/>
          <p:nvPr/>
        </p:nvSpPr>
        <p:spPr>
          <a:xfrm>
            <a:off x="6626936" y="3392489"/>
            <a:ext cx="3688640"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dirty="0"/>
              <a:t>Do PUs depolymerise to </a:t>
            </a:r>
            <a:r>
              <a:rPr lang="en-GB" dirty="0" err="1"/>
              <a:t>diisocyanates</a:t>
            </a:r>
            <a:r>
              <a:rPr lang="en-GB" dirty="0"/>
              <a:t>?</a:t>
            </a:r>
            <a:endParaRPr lang="en-GB" baseline="30000" dirty="0"/>
          </a:p>
        </p:txBody>
      </p:sp>
      <p:sp>
        <p:nvSpPr>
          <p:cNvPr id="9" name="TextBox 8"/>
          <p:cNvSpPr txBox="1"/>
          <p:nvPr/>
        </p:nvSpPr>
        <p:spPr>
          <a:xfrm>
            <a:off x="6626935" y="4228089"/>
            <a:ext cx="3688640"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dirty="0"/>
              <a:t>Do (and can) we observe a peak at 2277 cm</a:t>
            </a:r>
            <a:r>
              <a:rPr lang="en-GB" baseline="30000" dirty="0"/>
              <a:t>-1</a:t>
            </a:r>
            <a:r>
              <a:rPr lang="en-GB" dirty="0"/>
              <a:t>?</a:t>
            </a:r>
            <a:endParaRPr lang="en-GB" baseline="3000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55</a:t>
            </a:fld>
            <a:endParaRPr lang="en-US" dirty="0"/>
          </a:p>
        </p:txBody>
      </p:sp>
    </p:spTree>
    <p:extLst>
      <p:ext uri="{BB962C8B-B14F-4D97-AF65-F5344CB8AC3E}">
        <p14:creationId xmlns:p14="http://schemas.microsoft.com/office/powerpoint/2010/main" val="19461887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PURs resistance</a:t>
            </a:r>
          </a:p>
        </p:txBody>
      </p:sp>
      <p:pic>
        <p:nvPicPr>
          <p:cNvPr id="6" name="Picture 5"/>
          <p:cNvPicPr>
            <a:picLocks noChangeAspect="1"/>
          </p:cNvPicPr>
          <p:nvPr/>
        </p:nvPicPr>
        <p:blipFill>
          <a:blip r:embed="rId2"/>
          <a:stretch>
            <a:fillRect/>
          </a:stretch>
        </p:blipFill>
        <p:spPr>
          <a:xfrm>
            <a:off x="3619500" y="1643063"/>
            <a:ext cx="4953000" cy="3571875"/>
          </a:xfrm>
          <a:prstGeom prst="rect">
            <a:avLst/>
          </a:prstGeom>
        </p:spPr>
      </p:pic>
      <p:sp>
        <p:nvSpPr>
          <p:cNvPr id="7" name="TextBox 6"/>
          <p:cNvSpPr txBox="1"/>
          <p:nvPr/>
        </p:nvSpPr>
        <p:spPr>
          <a:xfrm>
            <a:off x="3187908" y="5546361"/>
            <a:ext cx="4993546" cy="369332"/>
          </a:xfrm>
          <a:prstGeom prst="rect">
            <a:avLst/>
          </a:prstGeom>
          <a:noFill/>
        </p:spPr>
        <p:txBody>
          <a:bodyPr wrap="none" rtlCol="0">
            <a:spAutoFit/>
          </a:bodyPr>
          <a:lstStyle/>
          <a:p>
            <a:r>
              <a:rPr lang="en-US" dirty="0"/>
              <a:t>The Vanderbilt Rubber Handbook: Robert O. </a:t>
            </a:r>
            <a:r>
              <a:rPr lang="en-US" dirty="0" err="1"/>
              <a:t>Babbit</a:t>
            </a:r>
            <a:endParaRPr lang="en-US"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56</a:t>
            </a:fld>
            <a:endParaRPr lang="en-US" dirty="0"/>
          </a:p>
        </p:txBody>
      </p:sp>
    </p:spTree>
    <p:extLst>
      <p:ext uri="{BB962C8B-B14F-4D97-AF65-F5344CB8AC3E}">
        <p14:creationId xmlns:p14="http://schemas.microsoft.com/office/powerpoint/2010/main" val="2135260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Paths of </a:t>
            </a:r>
            <a:r>
              <a:rPr lang="en-GB" dirty="0" err="1"/>
              <a:t>depolymerizaiton</a:t>
            </a:r>
            <a:r>
              <a:rPr lang="en-GB" dirty="0"/>
              <a:t> </a:t>
            </a:r>
            <a:r>
              <a:rPr lang="en-US" dirty="0"/>
              <a:t>of PUR</a:t>
            </a:r>
            <a:endParaRPr lang="en-GB" dirty="0"/>
          </a:p>
        </p:txBody>
      </p:sp>
      <p:pic>
        <p:nvPicPr>
          <p:cNvPr id="6" name="Picture 5"/>
          <p:cNvPicPr>
            <a:picLocks noChangeAspect="1"/>
          </p:cNvPicPr>
          <p:nvPr/>
        </p:nvPicPr>
        <p:blipFill>
          <a:blip r:embed="rId2"/>
          <a:stretch>
            <a:fillRect/>
          </a:stretch>
        </p:blipFill>
        <p:spPr>
          <a:xfrm>
            <a:off x="1732182" y="2014776"/>
            <a:ext cx="8590476" cy="3819048"/>
          </a:xfrm>
          <a:prstGeom prst="rect">
            <a:avLst/>
          </a:prstGeom>
        </p:spPr>
      </p:pic>
      <p:sp>
        <p:nvSpPr>
          <p:cNvPr id="7" name="TextBox 6"/>
          <p:cNvSpPr txBox="1"/>
          <p:nvPr/>
        </p:nvSpPr>
        <p:spPr>
          <a:xfrm>
            <a:off x="1927861" y="1193836"/>
            <a:ext cx="7958589" cy="584775"/>
          </a:xfrm>
          <a:prstGeom prst="rect">
            <a:avLst/>
          </a:prstGeom>
          <a:noFill/>
        </p:spPr>
        <p:txBody>
          <a:bodyPr wrap="none" rtlCol="0">
            <a:spAutoFit/>
          </a:bodyPr>
          <a:lstStyle/>
          <a:p>
            <a:r>
              <a:rPr lang="en-GB" sz="1600" dirty="0"/>
              <a:t>From the article </a:t>
            </a:r>
          </a:p>
          <a:p>
            <a:r>
              <a:rPr lang="en-US" sz="1600" dirty="0"/>
              <a:t>Recycling of Polyurethane Foams. DOI: </a:t>
            </a:r>
            <a:r>
              <a:rPr lang="en-US" sz="1600" dirty="0">
                <a:hlinkClick r:id="rId3"/>
              </a:rPr>
              <a:t>https://doi.org/10.1016/B978-0-323-51133-9.00006-1</a:t>
            </a:r>
            <a:endParaRPr lang="en-GB" sz="1600"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57</a:t>
            </a:fld>
            <a:endParaRPr lang="en-US" dirty="0"/>
          </a:p>
        </p:txBody>
      </p:sp>
    </p:spTree>
    <p:extLst>
      <p:ext uri="{BB962C8B-B14F-4D97-AF65-F5344CB8AC3E}">
        <p14:creationId xmlns:p14="http://schemas.microsoft.com/office/powerpoint/2010/main" val="326552214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Phosphorolysis</a:t>
            </a:r>
          </a:p>
        </p:txBody>
      </p:sp>
    </p:spTree>
    <p:extLst>
      <p:ext uri="{BB962C8B-B14F-4D97-AF65-F5344CB8AC3E}">
        <p14:creationId xmlns:p14="http://schemas.microsoft.com/office/powerpoint/2010/main" val="8848613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26894"/>
            <a:ext cx="12192000" cy="584775"/>
          </a:xfrm>
          <a:prstGeom prst="rect">
            <a:avLst/>
          </a:prstGeom>
          <a:noFill/>
        </p:spPr>
        <p:txBody>
          <a:bodyPr wrap="square" rtlCol="0">
            <a:spAutoFit/>
          </a:bodyPr>
          <a:lstStyle/>
          <a:p>
            <a:pPr>
              <a:spcAft>
                <a:spcPts val="1800"/>
              </a:spcAft>
            </a:pPr>
            <a:r>
              <a:rPr lang="en-US" sz="3200" b="1" dirty="0">
                <a:solidFill>
                  <a:srgbClr val="003399"/>
                </a:solidFill>
                <a:latin typeface="Arial" panose="020B0604020202020204" pitchFamily="34" charset="0"/>
                <a:ea typeface="+mj-ea"/>
                <a:cs typeface="Arial" panose="020B0604020202020204" pitchFamily="34" charset="0"/>
              </a:rPr>
              <a:t>Degradation Hypothesis: Phosphorolysis</a:t>
            </a:r>
            <a:endParaRPr lang="fr-FR" sz="3200" dirty="0">
              <a:solidFill>
                <a:srgbClr val="003399"/>
              </a:solidFill>
              <a:latin typeface="Arial" panose="020B0604020202020204" pitchFamily="34" charset="0"/>
              <a:ea typeface="+mj-ea"/>
              <a:cs typeface="Arial" panose="020B0604020202020204" pitchFamily="34" charset="0"/>
            </a:endParaRPr>
          </a:p>
        </p:txBody>
      </p:sp>
      <p:pic>
        <p:nvPicPr>
          <p:cNvPr id="2" name="Picture 1"/>
          <p:cNvPicPr>
            <a:picLocks noChangeAspect="1"/>
          </p:cNvPicPr>
          <p:nvPr/>
        </p:nvPicPr>
        <p:blipFill>
          <a:blip r:embed="rId3"/>
          <a:stretch>
            <a:fillRect/>
          </a:stretch>
        </p:blipFill>
        <p:spPr>
          <a:xfrm>
            <a:off x="2098964" y="1142490"/>
            <a:ext cx="7883236" cy="3829881"/>
          </a:xfrm>
          <a:prstGeom prst="rect">
            <a:avLst/>
          </a:prstGeom>
          <a:ln>
            <a:solidFill>
              <a:schemeClr val="bg1"/>
            </a:solidFill>
          </a:ln>
        </p:spPr>
      </p:pic>
      <p:sp>
        <p:nvSpPr>
          <p:cNvPr id="5" name="Rectangle 4"/>
          <p:cNvSpPr/>
          <p:nvPr/>
        </p:nvSpPr>
        <p:spPr>
          <a:xfrm>
            <a:off x="3439391" y="2431472"/>
            <a:ext cx="5974773" cy="384463"/>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379517" y="2840715"/>
            <a:ext cx="1402773" cy="384463"/>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904508" y="1039779"/>
            <a:ext cx="1610591" cy="384463"/>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626398" y="5075082"/>
            <a:ext cx="13527067" cy="461665"/>
          </a:xfrm>
          <a:prstGeom prst="rect">
            <a:avLst/>
          </a:prstGeom>
          <a:noFill/>
        </p:spPr>
        <p:txBody>
          <a:bodyPr wrap="square" rtlCol="0">
            <a:spAutoFit/>
          </a:bodyPr>
          <a:lstStyle/>
          <a:p>
            <a:pPr marL="2628900" lvl="5" indent="-342900">
              <a:buFont typeface="Wingdings" panose="05000000000000000000" pitchFamily="2" charset="2"/>
              <a:buChar char="Ø"/>
            </a:pPr>
            <a:r>
              <a:rPr lang="fr-CH" sz="2400" dirty="0">
                <a:solidFill>
                  <a:srgbClr val="0000FF"/>
                </a:solidFill>
              </a:rPr>
              <a:t>Can the </a:t>
            </a:r>
            <a:r>
              <a:rPr lang="fr-CH" sz="2400" dirty="0" err="1">
                <a:solidFill>
                  <a:srgbClr val="0000FF"/>
                </a:solidFill>
              </a:rPr>
              <a:t>combined</a:t>
            </a:r>
            <a:r>
              <a:rPr lang="fr-CH" sz="2400" dirty="0">
                <a:solidFill>
                  <a:srgbClr val="0000FF"/>
                </a:solidFill>
              </a:rPr>
              <a:t> action of </a:t>
            </a:r>
            <a:r>
              <a:rPr lang="fr-CH" sz="2400" dirty="0" err="1">
                <a:solidFill>
                  <a:srgbClr val="0000FF"/>
                </a:solidFill>
              </a:rPr>
              <a:t>molykote</a:t>
            </a:r>
            <a:r>
              <a:rPr lang="fr-CH" sz="2400" dirty="0">
                <a:solidFill>
                  <a:srgbClr val="0000FF"/>
                </a:solidFill>
              </a:rPr>
              <a:t> </a:t>
            </a:r>
            <a:r>
              <a:rPr lang="fr-CH" sz="2400" dirty="0" err="1">
                <a:solidFill>
                  <a:srgbClr val="0000FF"/>
                </a:solidFill>
              </a:rPr>
              <a:t>grease</a:t>
            </a:r>
            <a:r>
              <a:rPr lang="fr-CH" sz="2400" dirty="0">
                <a:solidFill>
                  <a:srgbClr val="0000FF"/>
                </a:solidFill>
              </a:rPr>
              <a:t> and compression </a:t>
            </a:r>
            <a:r>
              <a:rPr lang="fr-CH" sz="2400" dirty="0" err="1">
                <a:solidFill>
                  <a:srgbClr val="0000FF"/>
                </a:solidFill>
              </a:rPr>
              <a:t>degrade</a:t>
            </a:r>
            <a:r>
              <a:rPr lang="fr-CH" sz="2400" dirty="0">
                <a:solidFill>
                  <a:srgbClr val="0000FF"/>
                </a:solidFill>
              </a:rPr>
              <a:t> </a:t>
            </a:r>
            <a:r>
              <a:rPr lang="fr-CH" sz="2400" dirty="0" err="1">
                <a:solidFill>
                  <a:srgbClr val="0000FF"/>
                </a:solidFill>
              </a:rPr>
              <a:t>PURs</a:t>
            </a:r>
            <a:r>
              <a:rPr lang="fr-CH" sz="2400" dirty="0">
                <a:solidFill>
                  <a:srgbClr val="0000FF"/>
                </a:solidFill>
              </a:rPr>
              <a:t>?</a:t>
            </a:r>
            <a:endParaRPr lang="fr-CH" sz="2400" b="1" dirty="0">
              <a:solidFill>
                <a:srgbClr val="0000FF"/>
              </a:solidFill>
            </a:endParaRPr>
          </a:p>
        </p:txBody>
      </p:sp>
      <p:sp>
        <p:nvSpPr>
          <p:cNvPr id="8" name="Rectangle 7"/>
          <p:cNvSpPr/>
          <p:nvPr/>
        </p:nvSpPr>
        <p:spPr>
          <a:xfrm>
            <a:off x="637308" y="6048057"/>
            <a:ext cx="10716492" cy="553998"/>
          </a:xfrm>
          <a:prstGeom prst="rect">
            <a:avLst/>
          </a:prstGeom>
        </p:spPr>
        <p:txBody>
          <a:bodyPr wrap="square">
            <a:spAutoFit/>
          </a:bodyPr>
          <a:lstStyle/>
          <a:p>
            <a:r>
              <a:rPr lang="en-US" sz="1200" dirty="0">
                <a:hlinkClick r:id="rId4"/>
              </a:rPr>
              <a:t>* http://wrap.warwick.ac.uk/112512/1/WRAP-degradation-stabilization-polyurethane-elastomers-Xie-2019.pdf</a:t>
            </a:r>
            <a:endParaRPr lang="en-US" sz="1200" dirty="0"/>
          </a:p>
          <a:p>
            <a:endParaRPr lang="en-US" dirty="0"/>
          </a:p>
        </p:txBody>
      </p:sp>
      <p:sp>
        <p:nvSpPr>
          <p:cNvPr id="6" name="Slide Number Placeholder 5"/>
          <p:cNvSpPr>
            <a:spLocks noGrp="1"/>
          </p:cNvSpPr>
          <p:nvPr>
            <p:ph type="sldNum" sz="quarter" idx="12"/>
          </p:nvPr>
        </p:nvSpPr>
        <p:spPr/>
        <p:txBody>
          <a:bodyPr/>
          <a:lstStyle/>
          <a:p>
            <a:fld id="{CFA1D9AA-A292-4B3C-969C-0A84C828091C}" type="slidenum">
              <a:rPr lang="en-GB" smtClean="0"/>
              <a:t>59</a:t>
            </a:fld>
            <a:endParaRPr lang="en-GB"/>
          </a:p>
        </p:txBody>
      </p:sp>
    </p:spTree>
    <p:extLst>
      <p:ext uri="{BB962C8B-B14F-4D97-AF65-F5344CB8AC3E}">
        <p14:creationId xmlns:p14="http://schemas.microsoft.com/office/powerpoint/2010/main" val="1188308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97406" y="788962"/>
            <a:ext cx="4433385" cy="1353140"/>
            <a:chOff x="8024884" y="5232491"/>
            <a:chExt cx="2854194" cy="1234532"/>
          </a:xfrm>
        </p:grpSpPr>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1957" y="5232491"/>
              <a:ext cx="2840048" cy="1234532"/>
            </a:xfrm>
            <a:prstGeom prst="rect">
              <a:avLst/>
            </a:prstGeom>
          </p:spPr>
        </p:pic>
        <p:cxnSp>
          <p:nvCxnSpPr>
            <p:cNvPr id="36" name="Straight Connector 35"/>
            <p:cNvCxnSpPr/>
            <p:nvPr/>
          </p:nvCxnSpPr>
          <p:spPr>
            <a:xfrm>
              <a:off x="10334210" y="5927370"/>
              <a:ext cx="108365" cy="209343"/>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10369342" y="5704558"/>
              <a:ext cx="219283" cy="97648"/>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0340561" y="5484921"/>
              <a:ext cx="108364" cy="275196"/>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9946481" y="5888831"/>
              <a:ext cx="269082" cy="140565"/>
            </a:xfrm>
            <a:prstGeom prst="line">
              <a:avLst/>
            </a:prstGeom>
            <a:ln w="4762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9096375" y="5888831"/>
              <a:ext cx="283369" cy="128719"/>
            </a:xfrm>
            <a:prstGeom prst="line">
              <a:avLst/>
            </a:prstGeom>
            <a:ln w="4762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9534525" y="5888831"/>
              <a:ext cx="293309" cy="140566"/>
            </a:xfrm>
            <a:prstGeom prst="line">
              <a:avLst/>
            </a:prstGeom>
            <a:ln w="4762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8684419" y="5888831"/>
              <a:ext cx="293309" cy="140566"/>
            </a:xfrm>
            <a:prstGeom prst="line">
              <a:avLst/>
            </a:prstGeom>
            <a:ln w="4762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9479756" y="5484921"/>
              <a:ext cx="54770" cy="275196"/>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9340056" y="5503069"/>
              <a:ext cx="89694" cy="257048"/>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551789" y="5505450"/>
              <a:ext cx="64367" cy="276225"/>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8442314" y="5915894"/>
              <a:ext cx="120323" cy="193147"/>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327494" y="5728515"/>
              <a:ext cx="218813" cy="82234"/>
            </a:xfrm>
            <a:prstGeom prst="line">
              <a:avLst/>
            </a:prstGeom>
            <a:ln w="47625"/>
          </p:spPr>
          <p:style>
            <a:lnRef idx="1">
              <a:schemeClr val="accent1"/>
            </a:lnRef>
            <a:fillRef idx="0">
              <a:schemeClr val="accent1"/>
            </a:fillRef>
            <a:effectRef idx="0">
              <a:schemeClr val="accent1"/>
            </a:effectRef>
            <a:fontRef idx="minor">
              <a:schemeClr val="tx1"/>
            </a:fontRef>
          </p:style>
        </p:cxnSp>
        <p:sp>
          <p:nvSpPr>
            <p:cNvPr id="49" name="Rounded Rectangle 48"/>
            <p:cNvSpPr/>
            <p:nvPr/>
          </p:nvSpPr>
          <p:spPr>
            <a:xfrm>
              <a:off x="8327494" y="5307272"/>
              <a:ext cx="299510" cy="195797"/>
            </a:xfrm>
            <a:prstGeom prst="round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50" name="Rounded Rectangle 49"/>
            <p:cNvSpPr/>
            <p:nvPr/>
          </p:nvSpPr>
          <p:spPr>
            <a:xfrm>
              <a:off x="8160544" y="6092234"/>
              <a:ext cx="299510" cy="195797"/>
            </a:xfrm>
            <a:prstGeom prst="round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51" name="Rounded Rectangle 50"/>
            <p:cNvSpPr/>
            <p:nvPr/>
          </p:nvSpPr>
          <p:spPr>
            <a:xfrm>
              <a:off x="8024884" y="5606409"/>
              <a:ext cx="299510" cy="195797"/>
            </a:xfrm>
            <a:prstGeom prst="round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52" name="Rounded Rectangle 51"/>
            <p:cNvSpPr/>
            <p:nvPr/>
          </p:nvSpPr>
          <p:spPr>
            <a:xfrm>
              <a:off x="9080234" y="5347700"/>
              <a:ext cx="299510" cy="195797"/>
            </a:xfrm>
            <a:prstGeom prst="round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53" name="Rounded Rectangle 52"/>
            <p:cNvSpPr/>
            <p:nvPr/>
          </p:nvSpPr>
          <p:spPr>
            <a:xfrm>
              <a:off x="9491535" y="5326642"/>
              <a:ext cx="299510" cy="195797"/>
            </a:xfrm>
            <a:prstGeom prst="round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54" name="Rounded Rectangle 53"/>
            <p:cNvSpPr/>
            <p:nvPr/>
          </p:nvSpPr>
          <p:spPr>
            <a:xfrm>
              <a:off x="10411467" y="6131389"/>
              <a:ext cx="299510" cy="195797"/>
            </a:xfrm>
            <a:prstGeom prst="round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55" name="Rounded Rectangle 54"/>
            <p:cNvSpPr/>
            <p:nvPr/>
          </p:nvSpPr>
          <p:spPr>
            <a:xfrm>
              <a:off x="10579568" y="5585878"/>
              <a:ext cx="299510" cy="195797"/>
            </a:xfrm>
            <a:prstGeom prst="round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56" name="Rounded Rectangle 55"/>
            <p:cNvSpPr/>
            <p:nvPr/>
          </p:nvSpPr>
          <p:spPr>
            <a:xfrm>
              <a:off x="10417642" y="5323388"/>
              <a:ext cx="299510" cy="195797"/>
            </a:xfrm>
            <a:prstGeom prst="roundRect">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grpSp>
      <p:sp>
        <p:nvSpPr>
          <p:cNvPr id="57" name="TextBox 56"/>
          <p:cNvSpPr txBox="1"/>
          <p:nvPr/>
        </p:nvSpPr>
        <p:spPr>
          <a:xfrm>
            <a:off x="70292" y="2161567"/>
            <a:ext cx="2425258" cy="400110"/>
          </a:xfrm>
          <a:prstGeom prst="rect">
            <a:avLst/>
          </a:prstGeom>
          <a:noFill/>
        </p:spPr>
        <p:txBody>
          <a:bodyPr wrap="square" rtlCol="0">
            <a:spAutoFit/>
          </a:bodyPr>
          <a:lstStyle/>
          <a:p>
            <a:r>
              <a:rPr lang="fr-FR" sz="2000" i="1" dirty="0" err="1">
                <a:latin typeface="Arial" panose="020B0604020202020204" pitchFamily="34" charset="0"/>
                <a:cs typeface="Arial" panose="020B0604020202020204" pitchFamily="34" charset="0"/>
              </a:rPr>
              <a:t>e.g</a:t>
            </a:r>
            <a:r>
              <a:rPr lang="fr-FR" sz="2000" i="1" dirty="0">
                <a:latin typeface="Arial" panose="020B0604020202020204" pitchFamily="34" charset="0"/>
                <a:cs typeface="Arial" panose="020B0604020202020204" pitchFamily="34" charset="0"/>
              </a:rPr>
              <a:t>.: Silicone </a:t>
            </a:r>
            <a:r>
              <a:rPr lang="fr-FR" sz="2000" i="1" dirty="0" err="1">
                <a:latin typeface="Arial" panose="020B0604020202020204" pitchFamily="34" charset="0"/>
                <a:cs typeface="Arial" panose="020B0604020202020204" pitchFamily="34" charset="0"/>
              </a:rPr>
              <a:t>oil</a:t>
            </a:r>
            <a:endParaRPr lang="fr-FR" sz="2000" i="1" dirty="0">
              <a:latin typeface="Arial" panose="020B0604020202020204" pitchFamily="34" charset="0"/>
              <a:cs typeface="Arial" panose="020B0604020202020204" pitchFamily="34" charset="0"/>
            </a:endParaRPr>
          </a:p>
        </p:txBody>
      </p:sp>
      <p:grpSp>
        <p:nvGrpSpPr>
          <p:cNvPr id="95" name="Group 94"/>
          <p:cNvGrpSpPr/>
          <p:nvPr/>
        </p:nvGrpSpPr>
        <p:grpSpPr>
          <a:xfrm>
            <a:off x="4872544" y="638528"/>
            <a:ext cx="6098344" cy="6064429"/>
            <a:chOff x="4857880" y="638528"/>
            <a:chExt cx="6098344" cy="6064429"/>
          </a:xfrm>
        </p:grpSpPr>
        <p:sp>
          <p:nvSpPr>
            <p:cNvPr id="17" name="TextBox 16"/>
            <p:cNvSpPr txBox="1"/>
            <p:nvPr/>
          </p:nvSpPr>
          <p:spPr>
            <a:xfrm>
              <a:off x="4857880" y="6133570"/>
              <a:ext cx="6098344" cy="569387"/>
            </a:xfrm>
            <a:prstGeom prst="rect">
              <a:avLst/>
            </a:prstGeom>
            <a:noFill/>
          </p:spPr>
          <p:txBody>
            <a:bodyPr wrap="square" rtlCol="0">
              <a:spAutoFit/>
            </a:bodyPr>
            <a:lstStyle/>
            <a:p>
              <a:pPr algn="ctr"/>
              <a:r>
                <a:rPr lang="fr-FR" sz="2000" i="1" dirty="0">
                  <a:latin typeface="Arial" panose="020B0604020202020204" pitchFamily="34" charset="0"/>
                  <a:cs typeface="Arial" panose="020B0604020202020204" pitchFamily="34" charset="0"/>
                </a:rPr>
                <a:t>Exemple: </a:t>
              </a:r>
              <a:r>
                <a:rPr lang="fr-FR" sz="2000" i="1" dirty="0" err="1">
                  <a:latin typeface="Arial" panose="020B0604020202020204" pitchFamily="34" charset="0"/>
                  <a:cs typeface="Arial" panose="020B0604020202020204" pitchFamily="34" charset="0"/>
                </a:rPr>
                <a:t>Polymers</a:t>
              </a:r>
              <a:r>
                <a:rPr lang="fr-FR" sz="2000" i="1" dirty="0">
                  <a:latin typeface="Arial" panose="020B0604020202020204" pitchFamily="34" charset="0"/>
                  <a:cs typeface="Arial" panose="020B0604020202020204" pitchFamily="34" charset="0"/>
                </a:rPr>
                <a:t> Identification</a:t>
              </a:r>
            </a:p>
            <a:p>
              <a:endParaRPr lang="fr-FR" sz="1000" b="1" i="1" dirty="0">
                <a:latin typeface="Arial" panose="020B0604020202020204" pitchFamily="34" charset="0"/>
                <a:cs typeface="Arial" panose="020B0604020202020204" pitchFamily="34" charset="0"/>
              </a:endParaRPr>
            </a:p>
          </p:txBody>
        </p:sp>
        <p:grpSp>
          <p:nvGrpSpPr>
            <p:cNvPr id="6" name="Group 5"/>
            <p:cNvGrpSpPr/>
            <p:nvPr/>
          </p:nvGrpSpPr>
          <p:grpSpPr>
            <a:xfrm>
              <a:off x="6001470" y="638528"/>
              <a:ext cx="4321595" cy="2616091"/>
              <a:chOff x="6479526" y="655034"/>
              <a:chExt cx="4251323" cy="2616091"/>
            </a:xfrm>
          </p:grpSpPr>
          <p:pic>
            <p:nvPicPr>
              <p:cNvPr id="24" name="Picture 3"/>
              <p:cNvPicPr>
                <a:picLocks noChangeAspect="1" noChangeArrowheads="1"/>
              </p:cNvPicPr>
              <p:nvPr/>
            </p:nvPicPr>
            <p:blipFill>
              <a:blip r:embed="rId4" cstate="print"/>
              <a:srcRect/>
              <a:stretch>
                <a:fillRect/>
              </a:stretch>
            </p:blipFill>
            <p:spPr bwMode="auto">
              <a:xfrm>
                <a:off x="6479526" y="655034"/>
                <a:ext cx="4251323" cy="2324972"/>
              </a:xfrm>
              <a:prstGeom prst="rect">
                <a:avLst/>
              </a:prstGeom>
              <a:ln>
                <a:noFill/>
              </a:ln>
              <a:effectLst>
                <a:softEdge rad="112500"/>
              </a:effectLst>
            </p:spPr>
          </p:pic>
          <p:sp>
            <p:nvSpPr>
              <p:cNvPr id="5" name="TextBox 4"/>
              <p:cNvSpPr txBox="1"/>
              <p:nvPr/>
            </p:nvSpPr>
            <p:spPr>
              <a:xfrm>
                <a:off x="6549764" y="2994126"/>
                <a:ext cx="4181084" cy="276999"/>
              </a:xfrm>
              <a:prstGeom prst="rect">
                <a:avLst/>
              </a:prstGeom>
              <a:noFill/>
            </p:spPr>
            <p:txBody>
              <a:bodyPr wrap="square" rtlCol="0">
                <a:spAutoFit/>
              </a:bodyPr>
              <a:lstStyle/>
              <a:p>
                <a:pPr algn="ctr"/>
                <a:r>
                  <a:rPr lang="fr-FR" sz="1200" i="1" dirty="0">
                    <a:latin typeface="Arial" panose="020B0604020202020204" pitchFamily="34" charset="0"/>
                    <a:cs typeface="Arial" panose="020B0604020202020204" pitchFamily="34" charset="0"/>
                  </a:rPr>
                  <a:t>Lab. </a:t>
                </a:r>
                <a:r>
                  <a:rPr lang="fr-FR" sz="1200" i="1" dirty="0" err="1">
                    <a:latin typeface="Arial" panose="020B0604020202020204" pitchFamily="34" charset="0"/>
                    <a:cs typeface="Arial" panose="020B0604020202020204" pitchFamily="34" charset="0"/>
                  </a:rPr>
                  <a:t>Spectrometer</a:t>
                </a:r>
                <a:r>
                  <a:rPr lang="fr-FR" sz="1200" i="1" dirty="0">
                    <a:latin typeface="Arial" panose="020B0604020202020204" pitchFamily="34" charset="0"/>
                    <a:cs typeface="Arial" panose="020B0604020202020204" pitchFamily="34" charset="0"/>
                  </a:rPr>
                  <a:t> : </a:t>
                </a:r>
                <a:r>
                  <a:rPr lang="fr-FR" sz="1200" i="1" dirty="0" err="1">
                    <a:latin typeface="Arial" panose="020B0604020202020204" pitchFamily="34" charset="0"/>
                    <a:cs typeface="Arial" panose="020B0604020202020204" pitchFamily="34" charset="0"/>
                  </a:rPr>
                  <a:t>Bruker</a:t>
                </a:r>
                <a:r>
                  <a:rPr lang="fr-FR" sz="1200" i="1" dirty="0">
                    <a:latin typeface="Arial" panose="020B0604020202020204" pitchFamily="34" charset="0"/>
                    <a:cs typeface="Arial" panose="020B0604020202020204" pitchFamily="34" charset="0"/>
                  </a:rPr>
                  <a:t> Vertex 70</a:t>
                </a:r>
              </a:p>
            </p:txBody>
          </p:sp>
        </p:grpSp>
      </p:grpSp>
      <p:grpSp>
        <p:nvGrpSpPr>
          <p:cNvPr id="6145" name="Group 6144"/>
          <p:cNvGrpSpPr/>
          <p:nvPr/>
        </p:nvGrpSpPr>
        <p:grpSpPr>
          <a:xfrm>
            <a:off x="-94661" y="2493358"/>
            <a:ext cx="4587353" cy="3716237"/>
            <a:chOff x="-94661" y="2602303"/>
            <a:chExt cx="4587353" cy="4189022"/>
          </a:xfrm>
        </p:grpSpPr>
        <p:grpSp>
          <p:nvGrpSpPr>
            <p:cNvPr id="94" name="Group 93"/>
            <p:cNvGrpSpPr/>
            <p:nvPr/>
          </p:nvGrpSpPr>
          <p:grpSpPr>
            <a:xfrm>
              <a:off x="6813" y="2602303"/>
              <a:ext cx="4485879" cy="4189022"/>
              <a:chOff x="6813" y="2602303"/>
              <a:chExt cx="4485879" cy="4189022"/>
            </a:xfrm>
          </p:grpSpPr>
          <p:grpSp>
            <p:nvGrpSpPr>
              <p:cNvPr id="79" name="Group 78"/>
              <p:cNvGrpSpPr/>
              <p:nvPr/>
            </p:nvGrpSpPr>
            <p:grpSpPr>
              <a:xfrm>
                <a:off x="6813" y="4155226"/>
                <a:ext cx="4485878" cy="2636099"/>
                <a:chOff x="1756479" y="2036431"/>
                <a:chExt cx="6988892" cy="4535118"/>
              </a:xfrm>
            </p:grpSpPr>
            <p:grpSp>
              <p:nvGrpSpPr>
                <p:cNvPr id="80" name="Group 79"/>
                <p:cNvGrpSpPr/>
                <p:nvPr/>
              </p:nvGrpSpPr>
              <p:grpSpPr>
                <a:xfrm>
                  <a:off x="1756479" y="2036431"/>
                  <a:ext cx="6988892" cy="4535118"/>
                  <a:chOff x="1756479" y="2036431"/>
                  <a:chExt cx="6988892" cy="4535118"/>
                </a:xfrm>
              </p:grpSpPr>
              <p:pic>
                <p:nvPicPr>
                  <p:cNvPr id="82" name="Picture 81"/>
                  <p:cNvPicPr>
                    <a:picLocks noChangeAspect="1"/>
                  </p:cNvPicPr>
                  <p:nvPr/>
                </p:nvPicPr>
                <p:blipFill>
                  <a:blip r:embed="rId5" cstate="print"/>
                  <a:stretch>
                    <a:fillRect/>
                  </a:stretch>
                </p:blipFill>
                <p:spPr>
                  <a:xfrm>
                    <a:off x="1756479" y="2036431"/>
                    <a:ext cx="6988892" cy="4535118"/>
                  </a:xfrm>
                  <a:prstGeom prst="rect">
                    <a:avLst/>
                  </a:prstGeom>
                </p:spPr>
              </p:pic>
              <p:sp>
                <p:nvSpPr>
                  <p:cNvPr id="83" name="Rectangle 82"/>
                  <p:cNvSpPr/>
                  <p:nvPr/>
                </p:nvSpPr>
                <p:spPr>
                  <a:xfrm>
                    <a:off x="2927838" y="3939299"/>
                    <a:ext cx="1225034" cy="12313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grpSp>
            <p:sp>
              <p:nvSpPr>
                <p:cNvPr id="81" name="Rectangle 80"/>
                <p:cNvSpPr/>
                <p:nvPr/>
              </p:nvSpPr>
              <p:spPr>
                <a:xfrm>
                  <a:off x="2570779" y="5130491"/>
                  <a:ext cx="2524789" cy="362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grpSp>
          <p:grpSp>
            <p:nvGrpSpPr>
              <p:cNvPr id="89" name="Group 88"/>
              <p:cNvGrpSpPr/>
              <p:nvPr/>
            </p:nvGrpSpPr>
            <p:grpSpPr>
              <a:xfrm>
                <a:off x="39484" y="2602303"/>
                <a:ext cx="4453208" cy="1422199"/>
                <a:chOff x="39484" y="2602303"/>
                <a:chExt cx="4453208" cy="1422199"/>
              </a:xfrm>
            </p:grpSpPr>
            <p:grpSp>
              <p:nvGrpSpPr>
                <p:cNvPr id="88" name="Group 87"/>
                <p:cNvGrpSpPr/>
                <p:nvPr/>
              </p:nvGrpSpPr>
              <p:grpSpPr>
                <a:xfrm>
                  <a:off x="39484" y="2602303"/>
                  <a:ext cx="4453208" cy="1389809"/>
                  <a:chOff x="39484" y="2602303"/>
                  <a:chExt cx="4453208" cy="1389809"/>
                </a:xfrm>
              </p:grpSpPr>
              <p:grpSp>
                <p:nvGrpSpPr>
                  <p:cNvPr id="58" name="Group 57"/>
                  <p:cNvGrpSpPr/>
                  <p:nvPr/>
                </p:nvGrpSpPr>
                <p:grpSpPr>
                  <a:xfrm>
                    <a:off x="39484" y="2867403"/>
                    <a:ext cx="4453208" cy="1124709"/>
                    <a:chOff x="3942177" y="2129080"/>
                    <a:chExt cx="5658542" cy="1257263"/>
                  </a:xfrm>
                </p:grpSpPr>
                <p:pic>
                  <p:nvPicPr>
                    <p:cNvPr id="59" name="Picture 6" descr="Vecteurs et illustrations de Ampoule en téléchargement gratuit | Freepik"/>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382" r="11776"/>
                    <a:stretch/>
                  </p:blipFill>
                  <p:spPr bwMode="auto">
                    <a:xfrm rot="5400000">
                      <a:off x="3920767" y="2314623"/>
                      <a:ext cx="931463" cy="888643"/>
                    </a:xfrm>
                    <a:prstGeom prst="rect">
                      <a:avLst/>
                    </a:prstGeom>
                    <a:noFill/>
                    <a:extLst>
                      <a:ext uri="{909E8E84-426E-40DD-AFC4-6F175D3DCCD1}">
                        <a14:hiddenFill xmlns:a14="http://schemas.microsoft.com/office/drawing/2010/main">
                          <a:solidFill>
                            <a:srgbClr val="FFFFFF"/>
                          </a:solidFill>
                        </a14:hiddenFill>
                      </a:ext>
                    </a:extLst>
                  </p:spPr>
                </p:pic>
                <p:sp>
                  <p:nvSpPr>
                    <p:cNvPr id="60" name="Rectangle 59"/>
                    <p:cNvSpPr/>
                    <p:nvPr/>
                  </p:nvSpPr>
                  <p:spPr>
                    <a:xfrm>
                      <a:off x="6501772" y="2129080"/>
                      <a:ext cx="439893" cy="1257263"/>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pic>
                  <p:nvPicPr>
                    <p:cNvPr id="61" name="Picture 6" descr="Œil - Icônes médical gratuit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H="1">
                      <a:off x="8782989" y="2345335"/>
                      <a:ext cx="817730" cy="827221"/>
                    </a:xfrm>
                    <a:prstGeom prst="rect">
                      <a:avLst/>
                    </a:prstGeom>
                    <a:noFill/>
                    <a:extLst>
                      <a:ext uri="{909E8E84-426E-40DD-AFC4-6F175D3DCCD1}">
                        <a14:hiddenFill xmlns:a14="http://schemas.microsoft.com/office/drawing/2010/main">
                          <a:solidFill>
                            <a:srgbClr val="FFFFFF"/>
                          </a:solidFill>
                        </a14:hiddenFill>
                      </a:ext>
                    </a:extLst>
                  </p:spPr>
                </p:pic>
                <p:grpSp>
                  <p:nvGrpSpPr>
                    <p:cNvPr id="62" name="Group 61"/>
                    <p:cNvGrpSpPr/>
                    <p:nvPr/>
                  </p:nvGrpSpPr>
                  <p:grpSpPr>
                    <a:xfrm>
                      <a:off x="4900468" y="2208360"/>
                      <a:ext cx="1241659" cy="1083410"/>
                      <a:chOff x="2133517" y="2770217"/>
                      <a:chExt cx="1241659" cy="1083410"/>
                    </a:xfrm>
                  </p:grpSpPr>
                  <p:sp>
                    <p:nvSpPr>
                      <p:cNvPr id="73" name="Right Arrow 72"/>
                      <p:cNvSpPr/>
                      <p:nvPr/>
                    </p:nvSpPr>
                    <p:spPr>
                      <a:xfrm>
                        <a:off x="2133517" y="2770217"/>
                        <a:ext cx="1241659" cy="161948"/>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74" name="Right Arrow 73"/>
                      <p:cNvSpPr/>
                      <p:nvPr/>
                    </p:nvSpPr>
                    <p:spPr>
                      <a:xfrm>
                        <a:off x="2133517" y="2955982"/>
                        <a:ext cx="1241659" cy="161948"/>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75" name="Right Arrow 74"/>
                      <p:cNvSpPr/>
                      <p:nvPr/>
                    </p:nvSpPr>
                    <p:spPr>
                      <a:xfrm>
                        <a:off x="2133517" y="3139690"/>
                        <a:ext cx="1241659" cy="161948"/>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76" name="Right Arrow 75"/>
                      <p:cNvSpPr/>
                      <p:nvPr/>
                    </p:nvSpPr>
                    <p:spPr>
                      <a:xfrm>
                        <a:off x="2133517" y="3329575"/>
                        <a:ext cx="1241659" cy="161948"/>
                      </a:xfrm>
                      <a:prstGeom prst="rightArrow">
                        <a:avLst/>
                      </a:prstGeom>
                      <a:solidFill>
                        <a:srgbClr val="9933FF"/>
                      </a:solidFill>
                      <a:ln>
                        <a:solidFill>
                          <a:srgbClr val="99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77" name="Right Arrow 76"/>
                      <p:cNvSpPr/>
                      <p:nvPr/>
                    </p:nvSpPr>
                    <p:spPr>
                      <a:xfrm>
                        <a:off x="2133517" y="3509341"/>
                        <a:ext cx="1241659" cy="16194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78" name="Right Arrow 77"/>
                      <p:cNvSpPr/>
                      <p:nvPr/>
                    </p:nvSpPr>
                    <p:spPr>
                      <a:xfrm>
                        <a:off x="2133517" y="3691679"/>
                        <a:ext cx="1241659" cy="161948"/>
                      </a:xfrm>
                      <a:prstGeom prst="rightArrow">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grpSp>
                <p:grpSp>
                  <p:nvGrpSpPr>
                    <p:cNvPr id="63" name="Group 62"/>
                    <p:cNvGrpSpPr/>
                    <p:nvPr/>
                  </p:nvGrpSpPr>
                  <p:grpSpPr>
                    <a:xfrm>
                      <a:off x="7208834" y="2204612"/>
                      <a:ext cx="1241659" cy="1083410"/>
                      <a:chOff x="8566507" y="3330632"/>
                      <a:chExt cx="1241659" cy="1083410"/>
                    </a:xfrm>
                  </p:grpSpPr>
                  <p:sp>
                    <p:nvSpPr>
                      <p:cNvPr id="67" name="Right Arrow 66"/>
                      <p:cNvSpPr/>
                      <p:nvPr/>
                    </p:nvSpPr>
                    <p:spPr>
                      <a:xfrm>
                        <a:off x="8566507" y="3330632"/>
                        <a:ext cx="1241659" cy="161948"/>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68" name="Right Arrow 67"/>
                      <p:cNvSpPr/>
                      <p:nvPr/>
                    </p:nvSpPr>
                    <p:spPr>
                      <a:xfrm>
                        <a:off x="8566508" y="3516396"/>
                        <a:ext cx="217842" cy="173437"/>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69" name="Right Arrow 68"/>
                      <p:cNvSpPr/>
                      <p:nvPr/>
                    </p:nvSpPr>
                    <p:spPr>
                      <a:xfrm>
                        <a:off x="8566507" y="3700105"/>
                        <a:ext cx="442739" cy="127800"/>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70" name="Right Arrow 69"/>
                      <p:cNvSpPr/>
                      <p:nvPr/>
                    </p:nvSpPr>
                    <p:spPr>
                      <a:xfrm>
                        <a:off x="8566507" y="3889990"/>
                        <a:ext cx="1241659" cy="161948"/>
                      </a:xfrm>
                      <a:prstGeom prst="rightArrow">
                        <a:avLst/>
                      </a:prstGeom>
                      <a:solidFill>
                        <a:srgbClr val="9933FF"/>
                      </a:solidFill>
                      <a:ln>
                        <a:solidFill>
                          <a:srgbClr val="99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71" name="Right Arrow 70"/>
                      <p:cNvSpPr/>
                      <p:nvPr/>
                    </p:nvSpPr>
                    <p:spPr>
                      <a:xfrm>
                        <a:off x="8566507" y="4069756"/>
                        <a:ext cx="606369" cy="18233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72" name="Right Arrow 71"/>
                      <p:cNvSpPr/>
                      <p:nvPr/>
                    </p:nvSpPr>
                    <p:spPr>
                      <a:xfrm>
                        <a:off x="8566507" y="4252094"/>
                        <a:ext cx="1241659" cy="161948"/>
                      </a:xfrm>
                      <a:prstGeom prst="rightArrow">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grpSp>
                <p:sp>
                  <p:nvSpPr>
                    <p:cNvPr id="65" name="Flowchart: Delay 64"/>
                    <p:cNvSpPr/>
                    <p:nvPr/>
                  </p:nvSpPr>
                  <p:spPr>
                    <a:xfrm rot="10800000">
                      <a:off x="6347345" y="2171728"/>
                      <a:ext cx="146354" cy="1160103"/>
                    </a:xfrm>
                    <a:prstGeom prst="flowChartDelay">
                      <a:avLst/>
                    </a:prstGeom>
                    <a:gradFill flip="none" rotWithShape="1">
                      <a:gsLst>
                        <a:gs pos="0">
                          <a:schemeClr val="accent1">
                            <a:tint val="66000"/>
                            <a:satMod val="160000"/>
                          </a:schemeClr>
                        </a:gs>
                        <a:gs pos="0">
                          <a:schemeClr val="accent4">
                            <a:lumMod val="75000"/>
                          </a:schemeClr>
                        </a:gs>
                        <a:gs pos="100000">
                          <a:schemeClr val="accent4">
                            <a:lumMod val="60000"/>
                            <a:lumOff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grpSp>
              <p:cxnSp>
                <p:nvCxnSpPr>
                  <p:cNvPr id="12" name="Straight Arrow Connector 11"/>
                  <p:cNvCxnSpPr>
                    <a:endCxn id="65" idx="2"/>
                  </p:cNvCxnSpPr>
                  <p:nvPr/>
                </p:nvCxnSpPr>
                <p:spPr>
                  <a:xfrm>
                    <a:off x="1761740" y="2602303"/>
                    <a:ext cx="228173" cy="30325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5" name="TextBox 84"/>
                <p:cNvSpPr txBox="1"/>
                <p:nvPr/>
              </p:nvSpPr>
              <p:spPr>
                <a:xfrm rot="16200000">
                  <a:off x="1635735" y="3287564"/>
                  <a:ext cx="1196877" cy="276999"/>
                </a:xfrm>
                <a:prstGeom prst="rect">
                  <a:avLst/>
                </a:prstGeom>
                <a:noFill/>
              </p:spPr>
              <p:txBody>
                <a:bodyPr wrap="square" rtlCol="0">
                  <a:spAutoFit/>
                </a:bodyPr>
                <a:lstStyle/>
                <a:p>
                  <a:pPr algn="ctr"/>
                  <a:r>
                    <a:rPr lang="fr-FR" sz="1200" i="1" dirty="0" err="1">
                      <a:latin typeface="Arial" panose="020B0604020202020204" pitchFamily="34" charset="0"/>
                      <a:cs typeface="Arial" panose="020B0604020202020204" pitchFamily="34" charset="0"/>
                    </a:rPr>
                    <a:t>ZnS</a:t>
                  </a:r>
                  <a:r>
                    <a:rPr lang="fr-FR" sz="1200" i="1" dirty="0">
                      <a:latin typeface="Arial" panose="020B0604020202020204" pitchFamily="34" charset="0"/>
                      <a:cs typeface="Arial" panose="020B0604020202020204" pitchFamily="34" charset="0"/>
                    </a:rPr>
                    <a:t> </a:t>
                  </a:r>
                  <a:r>
                    <a:rPr lang="fr-FR" sz="1200" i="1" dirty="0" err="1">
                      <a:latin typeface="Arial" panose="020B0604020202020204" pitchFamily="34" charset="0"/>
                      <a:cs typeface="Arial" panose="020B0604020202020204" pitchFamily="34" charset="0"/>
                    </a:rPr>
                    <a:t>Window</a:t>
                  </a:r>
                  <a:r>
                    <a:rPr lang="fr-FR" sz="1200" i="1" dirty="0">
                      <a:latin typeface="Arial" panose="020B0604020202020204" pitchFamily="34" charset="0"/>
                      <a:cs typeface="Arial" panose="020B0604020202020204" pitchFamily="34" charset="0"/>
                    </a:rPr>
                    <a:t> </a:t>
                  </a:r>
                </a:p>
              </p:txBody>
            </p:sp>
          </p:grpSp>
        </p:grpSp>
        <p:sp>
          <p:nvSpPr>
            <p:cNvPr id="6144" name="Rectangle 6143"/>
            <p:cNvSpPr/>
            <p:nvPr/>
          </p:nvSpPr>
          <p:spPr>
            <a:xfrm>
              <a:off x="-94661" y="3717189"/>
              <a:ext cx="979128" cy="369332"/>
            </a:xfrm>
            <a:prstGeom prst="rect">
              <a:avLst/>
            </a:prstGeom>
          </p:spPr>
          <p:txBody>
            <a:bodyPr wrap="square">
              <a:spAutoFit/>
            </a:bodyPr>
            <a:lstStyle/>
            <a:p>
              <a:pPr algn="ctr"/>
              <a:r>
                <a:rPr lang="en-GB" sz="900" i="1" dirty="0">
                  <a:solidFill>
                    <a:srgbClr val="202124"/>
                  </a:solidFill>
                  <a:latin typeface="Arial" panose="020B0604020202020204" pitchFamily="34" charset="0"/>
                  <a:cs typeface="Arial" panose="020B0604020202020204" pitchFamily="34" charset="0"/>
                </a:rPr>
                <a:t>Polychromatic </a:t>
              </a:r>
              <a:r>
                <a:rPr lang="en-GB" sz="900" b="1" i="1" dirty="0">
                  <a:solidFill>
                    <a:srgbClr val="202124"/>
                  </a:solidFill>
                  <a:latin typeface="Arial" panose="020B0604020202020204" pitchFamily="34" charset="0"/>
                  <a:cs typeface="Arial" panose="020B0604020202020204" pitchFamily="34" charset="0"/>
                </a:rPr>
                <a:t>IR light</a:t>
              </a:r>
              <a:endParaRPr lang="fr-FR" sz="900" b="1" i="1" dirty="0">
                <a:latin typeface="Arial" panose="020B0604020202020204" pitchFamily="34" charset="0"/>
                <a:cs typeface="Arial" panose="020B0604020202020204" pitchFamily="34" charset="0"/>
              </a:endParaRPr>
            </a:p>
          </p:txBody>
        </p:sp>
      </p:grpSp>
      <p:sp>
        <p:nvSpPr>
          <p:cNvPr id="2" name="Title 1"/>
          <p:cNvSpPr>
            <a:spLocks noGrp="1"/>
          </p:cNvSpPr>
          <p:nvPr>
            <p:ph type="title"/>
          </p:nvPr>
        </p:nvSpPr>
        <p:spPr/>
        <p:txBody>
          <a:bodyPr>
            <a:noAutofit/>
          </a:bodyPr>
          <a:lstStyle/>
          <a:p>
            <a:r>
              <a:rPr lang="en-US" sz="3200" b="1" dirty="0">
                <a:solidFill>
                  <a:srgbClr val="003399"/>
                </a:solidFill>
                <a:latin typeface="Arial" panose="020B0604020202020204" pitchFamily="34" charset="0"/>
                <a:cs typeface="Arial" panose="020B0604020202020204" pitchFamily="34" charset="0"/>
              </a:rPr>
              <a:t>Instrument: Fourier-Transform Infrared spectroscopy (FTIR)</a:t>
            </a:r>
            <a:endParaRPr lang="en-GB" sz="3200" dirty="0"/>
          </a:p>
        </p:txBody>
      </p:sp>
      <p:pic>
        <p:nvPicPr>
          <p:cNvPr id="90" name="Picture 89"/>
          <p:cNvPicPr/>
          <p:nvPr/>
        </p:nvPicPr>
        <p:blipFill>
          <a:blip r:embed="rId8" cstate="print">
            <a:extLst>
              <a:ext uri="{28A0092B-C50C-407E-A947-70E740481C1C}">
                <a14:useLocalDpi xmlns:a14="http://schemas.microsoft.com/office/drawing/2010/main" val="0"/>
              </a:ext>
            </a:extLst>
          </a:blip>
          <a:stretch>
            <a:fillRect/>
          </a:stretch>
        </p:blipFill>
        <p:spPr>
          <a:xfrm>
            <a:off x="5036578" y="3352950"/>
            <a:ext cx="5934309" cy="2666850"/>
          </a:xfrm>
          <a:prstGeom prst="rect">
            <a:avLst/>
          </a:prstGeom>
        </p:spPr>
      </p:pic>
      <p:sp>
        <p:nvSpPr>
          <p:cNvPr id="8" name="Slide Number Placeholder 7"/>
          <p:cNvSpPr>
            <a:spLocks noGrp="1"/>
          </p:cNvSpPr>
          <p:nvPr>
            <p:ph type="sldNum" sz="quarter" idx="12"/>
          </p:nvPr>
        </p:nvSpPr>
        <p:spPr/>
        <p:txBody>
          <a:bodyPr/>
          <a:lstStyle/>
          <a:p>
            <a:fld id="{CFA1D9AA-A292-4B3C-969C-0A84C828091C}" type="slidenum">
              <a:rPr lang="en-GB" smtClean="0"/>
              <a:t>6</a:t>
            </a:fld>
            <a:endParaRPr lang="en-GB"/>
          </a:p>
        </p:txBody>
      </p:sp>
    </p:spTree>
    <p:extLst>
      <p:ext uri="{BB962C8B-B14F-4D97-AF65-F5344CB8AC3E}">
        <p14:creationId xmlns:p14="http://schemas.microsoft.com/office/powerpoint/2010/main" val="321435230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Phosphorolysis: the article </a:t>
            </a:r>
            <a:r>
              <a:rPr lang="en-GB" sz="3600" dirty="0" err="1"/>
              <a:t>Troev</a:t>
            </a:r>
            <a:r>
              <a:rPr lang="en-GB" sz="3600" dirty="0"/>
              <a:t> et al.</a:t>
            </a:r>
          </a:p>
        </p:txBody>
      </p:sp>
      <p:sp>
        <p:nvSpPr>
          <p:cNvPr id="6" name="Rectangle 5"/>
          <p:cNvSpPr/>
          <p:nvPr/>
        </p:nvSpPr>
        <p:spPr>
          <a:xfrm>
            <a:off x="7839074" y="5813295"/>
            <a:ext cx="1677062" cy="369332"/>
          </a:xfrm>
          <a:prstGeom prst="rect">
            <a:avLst/>
          </a:prstGeom>
        </p:spPr>
        <p:txBody>
          <a:bodyPr wrap="none">
            <a:spAutoFit/>
          </a:bodyPr>
          <a:lstStyle/>
          <a:p>
            <a:r>
              <a:rPr lang="en-US" dirty="0"/>
              <a:t>CAS 68457-79-4</a:t>
            </a:r>
            <a:endParaRPr lang="en-GB" dirty="0"/>
          </a:p>
        </p:txBody>
      </p:sp>
      <p:grpSp>
        <p:nvGrpSpPr>
          <p:cNvPr id="8" name="Group 7"/>
          <p:cNvGrpSpPr/>
          <p:nvPr/>
        </p:nvGrpSpPr>
        <p:grpSpPr>
          <a:xfrm>
            <a:off x="7049656" y="3505199"/>
            <a:ext cx="3371850" cy="2360831"/>
            <a:chOff x="4944631" y="3228973"/>
            <a:chExt cx="3371850" cy="2360831"/>
          </a:xfrm>
        </p:grpSpPr>
        <p:pic>
          <p:nvPicPr>
            <p:cNvPr id="13314" name="Picture 2" descr="Zinc bis(O,O-diisobutyl) bis(dithiophosphate).png"/>
            <p:cNvPicPr>
              <a:picLocks noChangeAspect="1" noChangeArrowheads="1"/>
            </p:cNvPicPr>
            <p:nvPr/>
          </p:nvPicPr>
          <p:blipFill rotWithShape="1">
            <a:blip r:embed="rId2">
              <a:extLst>
                <a:ext uri="{28A0092B-C50C-407E-A947-70E740481C1C}">
                  <a14:useLocalDpi xmlns:a14="http://schemas.microsoft.com/office/drawing/2010/main" val="0"/>
                </a:ext>
              </a:extLst>
            </a:blip>
            <a:srcRect l="5572" t="27499" r="5928" b="27001"/>
            <a:stretch/>
          </p:blipFill>
          <p:spPr bwMode="auto">
            <a:xfrm>
              <a:off x="4944631" y="3228973"/>
              <a:ext cx="3371850" cy="173355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5301241" y="4943473"/>
              <a:ext cx="2658631" cy="646331"/>
            </a:xfrm>
            <a:prstGeom prst="rect">
              <a:avLst/>
            </a:prstGeom>
          </p:spPr>
          <p:txBody>
            <a:bodyPr wrap="square">
              <a:spAutoFit/>
            </a:bodyPr>
            <a:lstStyle/>
            <a:p>
              <a:pPr algn="ctr"/>
              <a:r>
                <a:rPr lang="en-US" dirty="0">
                  <a:solidFill>
                    <a:srgbClr val="5B616B"/>
                  </a:solidFill>
                  <a:latin typeface="-apple-system"/>
                </a:rPr>
                <a:t>Zinc </a:t>
              </a:r>
              <a:r>
                <a:rPr lang="en-US" dirty="0" err="1">
                  <a:solidFill>
                    <a:srgbClr val="5B616B"/>
                  </a:solidFill>
                  <a:latin typeface="-apple-system"/>
                </a:rPr>
                <a:t>bis</a:t>
              </a:r>
              <a:r>
                <a:rPr lang="en-US" dirty="0">
                  <a:solidFill>
                    <a:srgbClr val="5B616B"/>
                  </a:solidFill>
                  <a:latin typeface="-apple-system"/>
                </a:rPr>
                <a:t>(O,O-</a:t>
              </a:r>
              <a:r>
                <a:rPr lang="en-US" dirty="0" err="1">
                  <a:solidFill>
                    <a:srgbClr val="5B616B"/>
                  </a:solidFill>
                  <a:latin typeface="-apple-system"/>
                </a:rPr>
                <a:t>diisobutyl</a:t>
              </a:r>
              <a:r>
                <a:rPr lang="en-US" dirty="0">
                  <a:solidFill>
                    <a:srgbClr val="5B616B"/>
                  </a:solidFill>
                  <a:latin typeface="-apple-system"/>
                </a:rPr>
                <a:t>) </a:t>
              </a:r>
              <a:r>
                <a:rPr lang="en-US" dirty="0" err="1">
                  <a:solidFill>
                    <a:srgbClr val="5B616B"/>
                  </a:solidFill>
                  <a:latin typeface="-apple-system"/>
                </a:rPr>
                <a:t>bis</a:t>
              </a:r>
              <a:r>
                <a:rPr lang="en-US" dirty="0">
                  <a:solidFill>
                    <a:srgbClr val="5B616B"/>
                  </a:solidFill>
                  <a:latin typeface="-apple-system"/>
                </a:rPr>
                <a:t>(</a:t>
              </a:r>
              <a:r>
                <a:rPr lang="en-US" dirty="0" err="1">
                  <a:solidFill>
                    <a:srgbClr val="5B616B"/>
                  </a:solidFill>
                  <a:latin typeface="-apple-system"/>
                </a:rPr>
                <a:t>dithiophosphate</a:t>
              </a:r>
              <a:r>
                <a:rPr lang="en-US" dirty="0">
                  <a:solidFill>
                    <a:srgbClr val="5B616B"/>
                  </a:solidFill>
                  <a:latin typeface="-apple-system"/>
                </a:rPr>
                <a:t>)</a:t>
              </a:r>
            </a:p>
          </p:txBody>
        </p:sp>
      </p:grpSp>
      <p:sp>
        <p:nvSpPr>
          <p:cNvPr id="9" name="Rectangle 8"/>
          <p:cNvSpPr/>
          <p:nvPr/>
        </p:nvSpPr>
        <p:spPr>
          <a:xfrm>
            <a:off x="1981201" y="1407330"/>
            <a:ext cx="8229599" cy="1323439"/>
          </a:xfrm>
          <a:prstGeom prst="rect">
            <a:avLst/>
          </a:prstGeom>
        </p:spPr>
        <p:txBody>
          <a:bodyPr wrap="square">
            <a:spAutoFit/>
          </a:bodyPr>
          <a:lstStyle/>
          <a:p>
            <a:pPr algn="just"/>
            <a:r>
              <a:rPr lang="en-GB" sz="1600" dirty="0"/>
              <a:t>The exchange reactions proceeding between the ester groups during the synthesis of polyesters[10,11] and the exchange reaction </a:t>
            </a:r>
            <a:r>
              <a:rPr lang="en-GB" sz="1600" b="1" dirty="0"/>
              <a:t>between ester groups of </a:t>
            </a:r>
            <a:r>
              <a:rPr lang="en-GB" sz="1600" b="1" dirty="0" err="1"/>
              <a:t>phosphonic</a:t>
            </a:r>
            <a:r>
              <a:rPr lang="en-GB" sz="1600" b="1" dirty="0"/>
              <a:t> acid </a:t>
            </a:r>
            <a:r>
              <a:rPr lang="en-GB" sz="1600" b="1" dirty="0" err="1"/>
              <a:t>diesters</a:t>
            </a:r>
            <a:r>
              <a:rPr lang="en-GB" sz="1600" dirty="0"/>
              <a:t> [12,13] gave grounds for us to assume that the esters of </a:t>
            </a:r>
            <a:r>
              <a:rPr lang="en-GB" sz="1600" dirty="0" err="1"/>
              <a:t>phosphonic</a:t>
            </a:r>
            <a:r>
              <a:rPr lang="en-GB" sz="1600" dirty="0"/>
              <a:t> (I) and phosphoric (II) acids could also participate in the exchange reactions with ester {-OC(O)-} and urethane {-HN-C(O)-O-} groups.</a:t>
            </a:r>
          </a:p>
        </p:txBody>
      </p:sp>
      <p:sp>
        <p:nvSpPr>
          <p:cNvPr id="10" name="Rectangle 9"/>
          <p:cNvSpPr/>
          <p:nvPr/>
        </p:nvSpPr>
        <p:spPr>
          <a:xfrm>
            <a:off x="1753558" y="5681363"/>
            <a:ext cx="5255335" cy="369332"/>
          </a:xfrm>
          <a:prstGeom prst="rect">
            <a:avLst/>
          </a:prstGeom>
        </p:spPr>
        <p:txBody>
          <a:bodyPr wrap="square">
            <a:spAutoFit/>
          </a:bodyPr>
          <a:lstStyle/>
          <a:p>
            <a:r>
              <a:rPr lang="en-GB" dirty="0">
                <a:hlinkClick r:id="rId3"/>
              </a:rPr>
              <a:t>https://doi.org/10.1016/S0141-3910(99)00105-6</a:t>
            </a:r>
            <a:endParaRPr lang="en-GB" dirty="0"/>
          </a:p>
        </p:txBody>
      </p:sp>
      <p:sp>
        <p:nvSpPr>
          <p:cNvPr id="11" name="TextBox 10"/>
          <p:cNvSpPr txBox="1"/>
          <p:nvPr/>
        </p:nvSpPr>
        <p:spPr>
          <a:xfrm>
            <a:off x="1981201" y="2732357"/>
            <a:ext cx="5027692" cy="2554545"/>
          </a:xfrm>
          <a:prstGeom prst="rect">
            <a:avLst/>
          </a:prstGeom>
          <a:noFill/>
        </p:spPr>
        <p:txBody>
          <a:bodyPr wrap="square" rtlCol="0">
            <a:spAutoFit/>
          </a:bodyPr>
          <a:lstStyle/>
          <a:p>
            <a:r>
              <a:rPr lang="en-US" sz="1600" dirty="0"/>
              <a:t>The results achieved allow us to suggest that: (</a:t>
            </a:r>
            <a:r>
              <a:rPr lang="en-US" sz="1600" dirty="0" err="1"/>
              <a:t>i</a:t>
            </a:r>
            <a:r>
              <a:rPr lang="en-US" sz="1600" dirty="0"/>
              <a:t>) -- other </a:t>
            </a:r>
            <a:r>
              <a:rPr lang="en-US" sz="1600" dirty="0" err="1"/>
              <a:t>diesters</a:t>
            </a:r>
            <a:r>
              <a:rPr lang="en-US" sz="1600" dirty="0"/>
              <a:t> (alkyl and aryl) of </a:t>
            </a:r>
            <a:r>
              <a:rPr lang="en-US" sz="1600" dirty="0" err="1"/>
              <a:t>phosphonic</a:t>
            </a:r>
            <a:r>
              <a:rPr lang="en-US" sz="1600" dirty="0"/>
              <a:t> acid [(RO)2P(O)H, (</a:t>
            </a:r>
            <a:r>
              <a:rPr lang="en-US" sz="1600" dirty="0" err="1"/>
              <a:t>ArO</a:t>
            </a:r>
            <a:r>
              <a:rPr lang="en-US" sz="1600" dirty="0"/>
              <a:t>)2P(O)H], esters of alkyl(aryl)</a:t>
            </a:r>
            <a:r>
              <a:rPr lang="en-US" sz="1600" dirty="0" err="1"/>
              <a:t>phosphonic</a:t>
            </a:r>
            <a:r>
              <a:rPr lang="en-US" sz="1600" dirty="0"/>
              <a:t> acid [(RO)2 P(O)R, (RO)2 P(O)</a:t>
            </a:r>
            <a:r>
              <a:rPr lang="en-US" sz="1600" dirty="0" err="1"/>
              <a:t>Ph</a:t>
            </a:r>
            <a:r>
              <a:rPr lang="en-US" sz="1600" dirty="0"/>
              <a:t>] as well as alkyl (aryl) ester of phosphoric acid [(RO)3 P(O), (</a:t>
            </a:r>
            <a:r>
              <a:rPr lang="en-US" sz="1600" dirty="0" err="1"/>
              <a:t>ArO</a:t>
            </a:r>
            <a:r>
              <a:rPr lang="en-US" sz="1600" dirty="0"/>
              <a:t>)3 P(O)] may also participate in above mentioned reactions; (ii) – all of the above mentioned esters may also degrade polyesters [-C(O)-O-], polycarbonates [O-C(O)-O-] and phosphorylated polyamides [-C(O)-NH-].</a:t>
            </a:r>
          </a:p>
          <a:p>
            <a:r>
              <a:rPr lang="en-US" sz="1600" dirty="0"/>
              <a:t>We plan to investigate this assumption experimentally.</a:t>
            </a:r>
          </a:p>
        </p:txBody>
      </p:sp>
      <p:sp>
        <p:nvSpPr>
          <p:cNvPr id="12" name="Slide Number Placeholder 11"/>
          <p:cNvSpPr>
            <a:spLocks noGrp="1"/>
          </p:cNvSpPr>
          <p:nvPr>
            <p:ph type="sldNum" sz="quarter" idx="4"/>
          </p:nvPr>
        </p:nvSpPr>
        <p:spPr/>
        <p:txBody>
          <a:bodyPr/>
          <a:lstStyle/>
          <a:p>
            <a:fld id="{17918391-D411-FE40-AAD7-861AE5233E0E}" type="slidenum">
              <a:rPr lang="en-US" smtClean="0"/>
              <a:pPr/>
              <a:t>60</a:t>
            </a:fld>
            <a:endParaRPr lang="en-US" dirty="0"/>
          </a:p>
        </p:txBody>
      </p:sp>
    </p:spTree>
    <p:extLst>
      <p:ext uri="{BB962C8B-B14F-4D97-AF65-F5344CB8AC3E}">
        <p14:creationId xmlns:p14="http://schemas.microsoft.com/office/powerpoint/2010/main" val="84361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Phosphorolysis</a:t>
            </a:r>
          </a:p>
        </p:txBody>
      </p:sp>
      <p:grpSp>
        <p:nvGrpSpPr>
          <p:cNvPr id="8" name="Group 7"/>
          <p:cNvGrpSpPr/>
          <p:nvPr/>
        </p:nvGrpSpPr>
        <p:grpSpPr>
          <a:xfrm>
            <a:off x="2808474" y="1257755"/>
            <a:ext cx="7016191" cy="4723945"/>
            <a:chOff x="1284473" y="1257754"/>
            <a:chExt cx="7016191" cy="4723945"/>
          </a:xfrm>
        </p:grpSpPr>
        <p:pic>
          <p:nvPicPr>
            <p:cNvPr id="6" name="Picture 5"/>
            <p:cNvPicPr>
              <a:picLocks noChangeAspect="1"/>
            </p:cNvPicPr>
            <p:nvPr/>
          </p:nvPicPr>
          <p:blipFill>
            <a:blip r:embed="rId2"/>
            <a:stretch>
              <a:fillRect/>
            </a:stretch>
          </p:blipFill>
          <p:spPr>
            <a:xfrm>
              <a:off x="1284473" y="1257754"/>
              <a:ext cx="7016191" cy="4723945"/>
            </a:xfrm>
            <a:prstGeom prst="rect">
              <a:avLst/>
            </a:prstGeom>
          </p:spPr>
        </p:pic>
        <p:sp>
          <p:nvSpPr>
            <p:cNvPr id="7" name="Rectangle 6"/>
            <p:cNvSpPr/>
            <p:nvPr/>
          </p:nvSpPr>
          <p:spPr>
            <a:xfrm>
              <a:off x="4732020" y="3589020"/>
              <a:ext cx="370915" cy="2095500"/>
            </a:xfrm>
            <a:prstGeom prst="rect">
              <a:avLst/>
            </a:prstGeom>
            <a:solidFill>
              <a:srgbClr val="2A4CD1">
                <a:alpha val="50196"/>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 name="TextBox 8"/>
          <p:cNvSpPr txBox="1"/>
          <p:nvPr/>
        </p:nvSpPr>
        <p:spPr>
          <a:xfrm>
            <a:off x="7208521" y="4730651"/>
            <a:ext cx="3101555" cy="646331"/>
          </a:xfrm>
          <a:prstGeom prst="rect">
            <a:avLst/>
          </a:prstGeom>
          <a:noFill/>
        </p:spPr>
        <p:txBody>
          <a:bodyPr wrap="none" rtlCol="0">
            <a:spAutoFit/>
          </a:bodyPr>
          <a:lstStyle/>
          <a:p>
            <a:r>
              <a:rPr lang="en-GB" b="1" dirty="0">
                <a:solidFill>
                  <a:schemeClr val="accent1"/>
                </a:solidFill>
              </a:rPr>
              <a:t>New functional groups formed</a:t>
            </a:r>
          </a:p>
          <a:p>
            <a:r>
              <a:rPr lang="en-GB" b="1" dirty="0">
                <a:solidFill>
                  <a:schemeClr val="accent1"/>
                </a:solidFill>
              </a:rPr>
              <a:t>with ion bonds</a:t>
            </a:r>
          </a:p>
        </p:txBody>
      </p:sp>
      <p:sp>
        <p:nvSpPr>
          <p:cNvPr id="10" name="TextBox 9"/>
          <p:cNvSpPr txBox="1"/>
          <p:nvPr/>
        </p:nvSpPr>
        <p:spPr>
          <a:xfrm>
            <a:off x="1981200" y="4176652"/>
            <a:ext cx="2853114" cy="1634490"/>
          </a:xfrm>
          <a:prstGeom prst="wedgeRoundRectCallou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GB" dirty="0"/>
              <a:t>What is the FTIR signal for </a:t>
            </a:r>
          </a:p>
          <a:p>
            <a:r>
              <a:rPr lang="en-GB" dirty="0"/>
              <a:t>[NR4]</a:t>
            </a:r>
            <a:r>
              <a:rPr lang="en-GB" b="1" dirty="0">
                <a:solidFill>
                  <a:schemeClr val="accent6"/>
                </a:solidFill>
              </a:rPr>
              <a:t>+</a:t>
            </a:r>
            <a:r>
              <a:rPr lang="en-GB" dirty="0"/>
              <a:t> group??</a:t>
            </a:r>
          </a:p>
          <a:p>
            <a:endParaRPr lang="en-GB" dirty="0"/>
          </a:p>
          <a:p>
            <a:r>
              <a:rPr lang="en-GB" dirty="0"/>
              <a:t>(originally a neutral amine </a:t>
            </a:r>
          </a:p>
          <a:p>
            <a:r>
              <a:rPr lang="en-GB" dirty="0"/>
              <a:t>group -NR</a:t>
            </a:r>
            <a:r>
              <a:rPr lang="en-GB" baseline="-25000" dirty="0"/>
              <a:t>3</a:t>
            </a:r>
            <a:r>
              <a:rPr lang="en-GB" dirty="0"/>
              <a:t>- )</a:t>
            </a:r>
          </a:p>
        </p:txBody>
      </p:sp>
      <p:cxnSp>
        <p:nvCxnSpPr>
          <p:cNvPr id="12" name="Straight Connector 11"/>
          <p:cNvCxnSpPr>
            <a:stCxn id="7" idx="3"/>
            <a:endCxn id="9" idx="1"/>
          </p:cNvCxnSpPr>
          <p:nvPr/>
        </p:nvCxnSpPr>
        <p:spPr>
          <a:xfrm>
            <a:off x="6626936" y="4636770"/>
            <a:ext cx="581585" cy="417046"/>
          </a:xfrm>
          <a:prstGeom prst="line">
            <a:avLst/>
          </a:prstGeom>
        </p:spPr>
        <p:style>
          <a:lnRef idx="2">
            <a:schemeClr val="accent1"/>
          </a:lnRef>
          <a:fillRef idx="0">
            <a:schemeClr val="accent1"/>
          </a:fillRef>
          <a:effectRef idx="1">
            <a:schemeClr val="accent1"/>
          </a:effectRef>
          <a:fontRef idx="minor">
            <a:schemeClr val="tx1"/>
          </a:fontRef>
        </p:style>
      </p:cxnSp>
      <p:sp>
        <p:nvSpPr>
          <p:cNvPr id="11" name="Slide Number Placeholder 10"/>
          <p:cNvSpPr>
            <a:spLocks noGrp="1"/>
          </p:cNvSpPr>
          <p:nvPr>
            <p:ph type="sldNum" sz="quarter" idx="4"/>
          </p:nvPr>
        </p:nvSpPr>
        <p:spPr/>
        <p:txBody>
          <a:bodyPr/>
          <a:lstStyle/>
          <a:p>
            <a:fld id="{17918391-D411-FE40-AAD7-861AE5233E0E}" type="slidenum">
              <a:rPr lang="en-US" smtClean="0"/>
              <a:pPr/>
              <a:t>61</a:t>
            </a:fld>
            <a:endParaRPr lang="en-US" dirty="0"/>
          </a:p>
        </p:txBody>
      </p:sp>
    </p:spTree>
    <p:extLst>
      <p:ext uri="{BB962C8B-B14F-4D97-AF65-F5344CB8AC3E}">
        <p14:creationId xmlns:p14="http://schemas.microsoft.com/office/powerpoint/2010/main" val="2612865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Phosphorolysis</a:t>
            </a:r>
          </a:p>
        </p:txBody>
      </p:sp>
      <p:grpSp>
        <p:nvGrpSpPr>
          <p:cNvPr id="8" name="Group 7"/>
          <p:cNvGrpSpPr/>
          <p:nvPr/>
        </p:nvGrpSpPr>
        <p:grpSpPr>
          <a:xfrm>
            <a:off x="2302530" y="1744466"/>
            <a:ext cx="7586941" cy="3988008"/>
            <a:chOff x="906612" y="1744466"/>
            <a:chExt cx="7586941" cy="3988008"/>
          </a:xfrm>
        </p:grpSpPr>
        <p:pic>
          <p:nvPicPr>
            <p:cNvPr id="6" name="Picture 5"/>
            <p:cNvPicPr>
              <a:picLocks noChangeAspect="1"/>
            </p:cNvPicPr>
            <p:nvPr/>
          </p:nvPicPr>
          <p:blipFill>
            <a:blip r:embed="rId2"/>
            <a:stretch>
              <a:fillRect/>
            </a:stretch>
          </p:blipFill>
          <p:spPr>
            <a:xfrm>
              <a:off x="906612" y="1744466"/>
              <a:ext cx="7586941" cy="3988008"/>
            </a:xfrm>
            <a:prstGeom prst="rect">
              <a:avLst/>
            </a:prstGeom>
          </p:spPr>
        </p:pic>
        <p:sp>
          <p:nvSpPr>
            <p:cNvPr id="7" name="Rectangle 6"/>
            <p:cNvSpPr/>
            <p:nvPr/>
          </p:nvSpPr>
          <p:spPr>
            <a:xfrm>
              <a:off x="4869180" y="4396740"/>
              <a:ext cx="419100" cy="822960"/>
            </a:xfrm>
            <a:prstGeom prst="rect">
              <a:avLst/>
            </a:prstGeom>
            <a:solidFill>
              <a:srgbClr val="2A4CD1">
                <a:alpha val="50196"/>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 name="TextBox 8"/>
          <p:cNvSpPr txBox="1"/>
          <p:nvPr/>
        </p:nvSpPr>
        <p:spPr>
          <a:xfrm>
            <a:off x="6798498" y="3968235"/>
            <a:ext cx="3708451" cy="646331"/>
          </a:xfrm>
          <a:prstGeom prst="rect">
            <a:avLst/>
          </a:prstGeom>
          <a:noFill/>
        </p:spPr>
        <p:txBody>
          <a:bodyPr wrap="none" rtlCol="0">
            <a:spAutoFit/>
          </a:bodyPr>
          <a:lstStyle/>
          <a:p>
            <a:r>
              <a:rPr lang="en-GB" dirty="0">
                <a:solidFill>
                  <a:schemeClr val="accent1"/>
                </a:solidFill>
              </a:rPr>
              <a:t>new functional groups in the polymer</a:t>
            </a:r>
          </a:p>
          <a:p>
            <a:r>
              <a:rPr lang="en-GB" dirty="0">
                <a:solidFill>
                  <a:schemeClr val="accent1"/>
                </a:solidFill>
              </a:rPr>
              <a:t>with covalent bonding</a:t>
            </a:r>
          </a:p>
        </p:txBody>
      </p:sp>
      <p:sp>
        <p:nvSpPr>
          <p:cNvPr id="10" name="TextBox 9"/>
          <p:cNvSpPr txBox="1"/>
          <p:nvPr/>
        </p:nvSpPr>
        <p:spPr>
          <a:xfrm>
            <a:off x="1981200" y="4176652"/>
            <a:ext cx="3238500" cy="1634490"/>
          </a:xfrm>
          <a:prstGeom prst="wedgeRoundRectCallou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dirty="0"/>
              <a:t>What is the FTIR signal for </a:t>
            </a:r>
          </a:p>
          <a:p>
            <a:r>
              <a:rPr lang="en-GB" dirty="0"/>
              <a:t>P(O)H(OR)2 group??</a:t>
            </a:r>
          </a:p>
          <a:p>
            <a:endParaRPr lang="en-GB" dirty="0"/>
          </a:p>
          <a:p>
            <a:r>
              <a:rPr lang="en-GB" dirty="0"/>
              <a:t>originally no P=O bonds in the polymer…</a:t>
            </a:r>
          </a:p>
        </p:txBody>
      </p:sp>
      <p:cxnSp>
        <p:nvCxnSpPr>
          <p:cNvPr id="12" name="Straight Connector 11"/>
          <p:cNvCxnSpPr>
            <a:stCxn id="7" idx="3"/>
            <a:endCxn id="9" idx="2"/>
          </p:cNvCxnSpPr>
          <p:nvPr/>
        </p:nvCxnSpPr>
        <p:spPr>
          <a:xfrm flipV="1">
            <a:off x="6684198" y="4614566"/>
            <a:ext cx="2085353" cy="193655"/>
          </a:xfrm>
          <a:prstGeom prst="line">
            <a:avLst/>
          </a:prstGeom>
        </p:spPr>
        <p:style>
          <a:lnRef idx="2">
            <a:schemeClr val="accent1"/>
          </a:lnRef>
          <a:fillRef idx="0">
            <a:schemeClr val="accent1"/>
          </a:fillRef>
          <a:effectRef idx="1">
            <a:schemeClr val="accent1"/>
          </a:effectRef>
          <a:fontRef idx="minor">
            <a:schemeClr val="tx1"/>
          </a:fontRef>
        </p:style>
      </p:cxnSp>
      <p:sp>
        <p:nvSpPr>
          <p:cNvPr id="11" name="Slide Number Placeholder 10"/>
          <p:cNvSpPr>
            <a:spLocks noGrp="1"/>
          </p:cNvSpPr>
          <p:nvPr>
            <p:ph type="sldNum" sz="quarter" idx="4"/>
          </p:nvPr>
        </p:nvSpPr>
        <p:spPr/>
        <p:txBody>
          <a:bodyPr/>
          <a:lstStyle/>
          <a:p>
            <a:fld id="{17918391-D411-FE40-AAD7-861AE5233E0E}" type="slidenum">
              <a:rPr lang="en-US" smtClean="0"/>
              <a:pPr/>
              <a:t>62</a:t>
            </a:fld>
            <a:endParaRPr lang="en-US" dirty="0"/>
          </a:p>
        </p:txBody>
      </p:sp>
    </p:spTree>
    <p:extLst>
      <p:ext uri="{BB962C8B-B14F-4D97-AF65-F5344CB8AC3E}">
        <p14:creationId xmlns:p14="http://schemas.microsoft.com/office/powerpoint/2010/main" val="29687002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err="1"/>
              <a:t>Alcoholysis</a:t>
            </a:r>
            <a:r>
              <a:rPr lang="en-GB" dirty="0"/>
              <a:t>/glycolysis of PURs</a:t>
            </a:r>
          </a:p>
        </p:txBody>
      </p:sp>
    </p:spTree>
    <p:extLst>
      <p:ext uri="{BB962C8B-B14F-4D97-AF65-F5344CB8AC3E}">
        <p14:creationId xmlns:p14="http://schemas.microsoft.com/office/powerpoint/2010/main" val="52257896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Alcoholysis</a:t>
            </a:r>
            <a:r>
              <a:rPr lang="en-GB" dirty="0"/>
              <a:t>/glycolysis of PURs</a:t>
            </a:r>
          </a:p>
        </p:txBody>
      </p:sp>
      <p:grpSp>
        <p:nvGrpSpPr>
          <p:cNvPr id="18" name="Group 17"/>
          <p:cNvGrpSpPr/>
          <p:nvPr/>
        </p:nvGrpSpPr>
        <p:grpSpPr>
          <a:xfrm>
            <a:off x="2501370" y="1461194"/>
            <a:ext cx="7100987" cy="4158529"/>
            <a:chOff x="977369" y="1461193"/>
            <a:chExt cx="7100987" cy="4158529"/>
          </a:xfrm>
        </p:grpSpPr>
        <p:pic>
          <p:nvPicPr>
            <p:cNvPr id="6" name="Picture 5"/>
            <p:cNvPicPr>
              <a:picLocks noChangeAspect="1"/>
            </p:cNvPicPr>
            <p:nvPr/>
          </p:nvPicPr>
          <p:blipFill>
            <a:blip r:embed="rId2"/>
            <a:stretch>
              <a:fillRect/>
            </a:stretch>
          </p:blipFill>
          <p:spPr>
            <a:xfrm>
              <a:off x="977369" y="1461193"/>
              <a:ext cx="7100987" cy="4158529"/>
            </a:xfrm>
            <a:prstGeom prst="rect">
              <a:avLst/>
            </a:prstGeom>
          </p:spPr>
        </p:pic>
        <p:sp>
          <p:nvSpPr>
            <p:cNvPr id="8" name="Oval 7"/>
            <p:cNvSpPr/>
            <p:nvPr/>
          </p:nvSpPr>
          <p:spPr>
            <a:xfrm>
              <a:off x="3581401" y="1554640"/>
              <a:ext cx="723900" cy="723900"/>
            </a:xfrm>
            <a:prstGeom prst="ellipse">
              <a:avLst/>
            </a:prstGeom>
            <a:solidFill>
              <a:srgbClr val="CCFFCC">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a:off x="4458659" y="1554640"/>
              <a:ext cx="723900" cy="723900"/>
            </a:xfrm>
            <a:prstGeom prst="ellipse">
              <a:avLst/>
            </a:prstGeom>
            <a:solidFill>
              <a:srgbClr val="CCFFCC">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p:cNvSpPr/>
            <p:nvPr/>
          </p:nvSpPr>
          <p:spPr>
            <a:xfrm>
              <a:off x="5365451" y="1548613"/>
              <a:ext cx="723900" cy="723900"/>
            </a:xfrm>
            <a:prstGeom prst="ellipse">
              <a:avLst/>
            </a:prstGeom>
            <a:solidFill>
              <a:srgbClr val="CCFFCC">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rot="20685108">
              <a:off x="1557339" y="3127436"/>
              <a:ext cx="552449" cy="628649"/>
            </a:xfrm>
            <a:prstGeom prst="ellipse">
              <a:avLst/>
            </a:prstGeom>
            <a:solidFill>
              <a:srgbClr val="CCFFCC">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rot="1223876">
              <a:off x="2940072" y="3127436"/>
              <a:ext cx="526254" cy="628649"/>
            </a:xfrm>
            <a:prstGeom prst="ellipse">
              <a:avLst/>
            </a:prstGeom>
            <a:solidFill>
              <a:srgbClr val="CCFFCC">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rot="20468545">
              <a:off x="3776621" y="3121648"/>
              <a:ext cx="519028" cy="658338"/>
            </a:xfrm>
            <a:prstGeom prst="ellipse">
              <a:avLst/>
            </a:prstGeom>
            <a:solidFill>
              <a:srgbClr val="CCFFCC">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p:cNvSpPr/>
            <p:nvPr/>
          </p:nvSpPr>
          <p:spPr>
            <a:xfrm rot="20685108">
              <a:off x="4778554" y="3959286"/>
              <a:ext cx="552449" cy="628649"/>
            </a:xfrm>
            <a:prstGeom prst="ellipse">
              <a:avLst/>
            </a:prstGeom>
            <a:solidFill>
              <a:srgbClr val="CCFFCC">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p:cNvSpPr/>
            <p:nvPr/>
          </p:nvSpPr>
          <p:spPr>
            <a:xfrm>
              <a:off x="6165872" y="3897704"/>
              <a:ext cx="526254" cy="699696"/>
            </a:xfrm>
            <a:prstGeom prst="ellipse">
              <a:avLst/>
            </a:prstGeom>
            <a:solidFill>
              <a:srgbClr val="CCFFCC">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p:cNvSpPr/>
            <p:nvPr/>
          </p:nvSpPr>
          <p:spPr>
            <a:xfrm>
              <a:off x="7004072" y="3846198"/>
              <a:ext cx="526254" cy="699696"/>
            </a:xfrm>
            <a:prstGeom prst="ellipse">
              <a:avLst/>
            </a:prstGeom>
            <a:solidFill>
              <a:srgbClr val="CCFFCC">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7" name="Oval 16"/>
          <p:cNvSpPr/>
          <p:nvPr/>
        </p:nvSpPr>
        <p:spPr>
          <a:xfrm>
            <a:off x="8655991" y="1461194"/>
            <a:ext cx="1594243" cy="1594243"/>
          </a:xfrm>
          <a:prstGeom prst="ellipse">
            <a:avLst/>
          </a:prstGeom>
          <a:solidFill>
            <a:srgbClr val="CCFFCC">
              <a:alpha val="5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1"/>
                </a:solidFill>
              </a:rPr>
              <a:t>urethane linkages</a:t>
            </a:r>
          </a:p>
        </p:txBody>
      </p:sp>
      <p:sp>
        <p:nvSpPr>
          <p:cNvPr id="19" name="TextBox 18"/>
          <p:cNvSpPr txBox="1"/>
          <p:nvPr/>
        </p:nvSpPr>
        <p:spPr>
          <a:xfrm>
            <a:off x="4668124" y="5615692"/>
            <a:ext cx="2883418" cy="461665"/>
          </a:xfrm>
          <a:prstGeom prst="rect">
            <a:avLst/>
          </a:prstGeom>
          <a:noFill/>
        </p:spPr>
        <p:txBody>
          <a:bodyPr wrap="none" rtlCol="0">
            <a:spAutoFit/>
          </a:bodyPr>
          <a:lstStyle/>
          <a:p>
            <a:r>
              <a:rPr lang="en-GB" sz="2400" dirty="0"/>
              <a:t>Polymer </a:t>
            </a:r>
            <a:r>
              <a:rPr lang="en-GB" sz="2400" dirty="0">
                <a:sym typeface="Wingdings" panose="05000000000000000000" pitchFamily="2" charset="2"/>
              </a:rPr>
              <a:t> oligomers</a:t>
            </a:r>
            <a:endParaRPr lang="en-GB" sz="2400" dirty="0"/>
          </a:p>
        </p:txBody>
      </p:sp>
      <p:sp>
        <p:nvSpPr>
          <p:cNvPr id="20" name="TextBox 19"/>
          <p:cNvSpPr txBox="1"/>
          <p:nvPr/>
        </p:nvSpPr>
        <p:spPr>
          <a:xfrm>
            <a:off x="8207000" y="5204224"/>
            <a:ext cx="2461001" cy="830997"/>
          </a:xfrm>
          <a:prstGeom prst="rect">
            <a:avLst/>
          </a:prstGeom>
          <a:noFill/>
        </p:spPr>
        <p:txBody>
          <a:bodyPr wrap="square" rtlCol="0">
            <a:spAutoFit/>
          </a:bodyPr>
          <a:lstStyle/>
          <a:p>
            <a:r>
              <a:rPr lang="en-GB" sz="1600" dirty="0"/>
              <a:t>(keeping the urethane linkages </a:t>
            </a:r>
            <a:r>
              <a:rPr lang="en-GB" sz="1600" dirty="0">
                <a:sym typeface="Wingdings" panose="05000000000000000000" pitchFamily="2" charset="2"/>
              </a:rPr>
              <a:t> no many changes to FTIR)</a:t>
            </a:r>
            <a:endParaRPr lang="en-GB" sz="160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64</a:t>
            </a:fld>
            <a:endParaRPr lang="en-US" dirty="0"/>
          </a:p>
        </p:txBody>
      </p:sp>
    </p:spTree>
    <p:extLst>
      <p:ext uri="{BB962C8B-B14F-4D97-AF65-F5344CB8AC3E}">
        <p14:creationId xmlns:p14="http://schemas.microsoft.com/office/powerpoint/2010/main" val="13212128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GB" dirty="0" err="1"/>
              <a:t>Devulcanisation</a:t>
            </a:r>
            <a:r>
              <a:rPr lang="en-GB" dirty="0"/>
              <a:t> and Reclamation</a:t>
            </a:r>
          </a:p>
        </p:txBody>
      </p:sp>
    </p:spTree>
    <p:extLst>
      <p:ext uri="{BB962C8B-B14F-4D97-AF65-F5344CB8AC3E}">
        <p14:creationId xmlns:p14="http://schemas.microsoft.com/office/powerpoint/2010/main" val="53610207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a:t>Devulcanisation</a:t>
            </a:r>
            <a:r>
              <a:rPr lang="en-GB" dirty="0"/>
              <a:t> and Reclamation</a:t>
            </a:r>
          </a:p>
        </p:txBody>
      </p:sp>
      <p:pic>
        <p:nvPicPr>
          <p:cNvPr id="6" name="Picture 5"/>
          <p:cNvPicPr>
            <a:picLocks noChangeAspect="1"/>
          </p:cNvPicPr>
          <p:nvPr/>
        </p:nvPicPr>
        <p:blipFill>
          <a:blip r:embed="rId2"/>
          <a:stretch>
            <a:fillRect/>
          </a:stretch>
        </p:blipFill>
        <p:spPr>
          <a:xfrm>
            <a:off x="3524027" y="1455249"/>
            <a:ext cx="5143946" cy="3947502"/>
          </a:xfrm>
          <a:prstGeom prst="rect">
            <a:avLst/>
          </a:prstGeom>
        </p:spPr>
      </p:pic>
      <p:sp>
        <p:nvSpPr>
          <p:cNvPr id="7" name="Slide Number Placeholder 6"/>
          <p:cNvSpPr>
            <a:spLocks noGrp="1"/>
          </p:cNvSpPr>
          <p:nvPr>
            <p:ph type="sldNum" sz="quarter" idx="4"/>
          </p:nvPr>
        </p:nvSpPr>
        <p:spPr/>
        <p:txBody>
          <a:bodyPr/>
          <a:lstStyle/>
          <a:p>
            <a:fld id="{17918391-D411-FE40-AAD7-861AE5233E0E}" type="slidenum">
              <a:rPr lang="en-US" smtClean="0"/>
              <a:pPr/>
              <a:t>66</a:t>
            </a:fld>
            <a:endParaRPr lang="en-US" dirty="0"/>
          </a:p>
        </p:txBody>
      </p:sp>
    </p:spTree>
    <p:extLst>
      <p:ext uri="{BB962C8B-B14F-4D97-AF65-F5344CB8AC3E}">
        <p14:creationId xmlns:p14="http://schemas.microsoft.com/office/powerpoint/2010/main" val="131097664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GB" dirty="0" err="1"/>
              <a:t>Devulcanisation</a:t>
            </a:r>
            <a:r>
              <a:rPr lang="en-GB" dirty="0"/>
              <a:t> and Reclamation</a:t>
            </a:r>
          </a:p>
        </p:txBody>
      </p:sp>
      <p:sp>
        <p:nvSpPr>
          <p:cNvPr id="8" name="Content Placeholder 7"/>
          <p:cNvSpPr>
            <a:spLocks noGrp="1"/>
          </p:cNvSpPr>
          <p:nvPr>
            <p:ph idx="1"/>
          </p:nvPr>
        </p:nvSpPr>
        <p:spPr/>
        <p:txBody>
          <a:bodyPr>
            <a:normAutofit fontScale="70000" lnSpcReduction="20000"/>
          </a:bodyPr>
          <a:lstStyle/>
          <a:p>
            <a:pPr algn="just"/>
            <a:r>
              <a:rPr lang="en-US" dirty="0"/>
              <a:t> “Vulcanized rubbers are infusible and insoluble materials with a 3D </a:t>
            </a:r>
            <a:r>
              <a:rPr lang="en-US" dirty="0" err="1"/>
              <a:t>crosslinked</a:t>
            </a:r>
            <a:r>
              <a:rPr lang="en-US" dirty="0"/>
              <a:t> structure (100% gel content), which are difficult to process and reprocess for further compound production. Therefore, these rubbers need to be partially soluble with lower crosslink density, which can be achieved by partially destroying the initial </a:t>
            </a:r>
            <a:r>
              <a:rPr lang="en-US" dirty="0" err="1"/>
              <a:t>crosslinked</a:t>
            </a:r>
            <a:r>
              <a:rPr lang="en-US" dirty="0"/>
              <a:t> structure, giving more chain mobility (molecular freedom). The soluble fraction can interact and bond with the polymer matrix chains. Thermomechanical, thermochemical, ultrasonic, and microwave are common techniques for partial breakup of the </a:t>
            </a:r>
            <a:r>
              <a:rPr lang="en-US" dirty="0" err="1"/>
              <a:t>crosslinked</a:t>
            </a:r>
            <a:r>
              <a:rPr lang="en-US" dirty="0"/>
              <a:t> structure of vulcanized rubbers. Regardless of the method used, </a:t>
            </a:r>
            <a:r>
              <a:rPr lang="en-US" u="sng" dirty="0"/>
              <a:t>there are two concepts related to the process of destroying the </a:t>
            </a:r>
            <a:r>
              <a:rPr lang="en-US" u="sng" dirty="0" err="1"/>
              <a:t>crosslinked</a:t>
            </a:r>
            <a:r>
              <a:rPr lang="en-US" u="sng" dirty="0"/>
              <a:t> structure of rubber including </a:t>
            </a:r>
            <a:r>
              <a:rPr lang="en-US" u="sng" dirty="0" err="1"/>
              <a:t>devulcanisation</a:t>
            </a:r>
            <a:r>
              <a:rPr lang="en-US" u="sng" dirty="0"/>
              <a:t> and reclamation</a:t>
            </a:r>
            <a:r>
              <a:rPr lang="en-US" dirty="0"/>
              <a:t>. </a:t>
            </a:r>
            <a:r>
              <a:rPr lang="en-US" b="1" dirty="0"/>
              <a:t>Reclamation is based on the scission of C–C bonds </a:t>
            </a:r>
            <a:r>
              <a:rPr lang="en-US" dirty="0"/>
              <a:t>in the rubber backbone to reduce the MW and obtain some </a:t>
            </a:r>
            <a:r>
              <a:rPr lang="en-US" b="1" dirty="0">
                <a:solidFill>
                  <a:srgbClr val="FF0000"/>
                </a:solidFill>
              </a:rPr>
              <a:t>plasticity</a:t>
            </a:r>
            <a:r>
              <a:rPr lang="en-US" dirty="0"/>
              <a:t>. On the other hand, </a:t>
            </a:r>
            <a:r>
              <a:rPr lang="en-US" b="1" dirty="0" err="1"/>
              <a:t>devulcanisation</a:t>
            </a:r>
            <a:r>
              <a:rPr lang="en-US" b="1" dirty="0"/>
              <a:t> is the specific cleavage of S–S and C–S bonds</a:t>
            </a:r>
            <a:r>
              <a:rPr lang="en-US" dirty="0"/>
              <a:t>, partially </a:t>
            </a:r>
            <a:r>
              <a:rPr lang="en-US" u="sng" dirty="0"/>
              <a:t>destroying the 3D network </a:t>
            </a:r>
            <a:r>
              <a:rPr lang="en-US" dirty="0"/>
              <a:t>to produce </a:t>
            </a:r>
            <a:r>
              <a:rPr lang="en-US" b="1" dirty="0">
                <a:solidFill>
                  <a:srgbClr val="FF0000"/>
                </a:solidFill>
              </a:rPr>
              <a:t>plasticity</a:t>
            </a:r>
            <a:r>
              <a:rPr lang="en-US" dirty="0"/>
              <a:t>. </a:t>
            </a:r>
          </a:p>
          <a:p>
            <a:pPr algn="just"/>
            <a:r>
              <a:rPr lang="en-US" dirty="0"/>
              <a:t>In an ideal </a:t>
            </a:r>
            <a:r>
              <a:rPr lang="en-US" dirty="0" err="1"/>
              <a:t>devulcanisation</a:t>
            </a:r>
            <a:r>
              <a:rPr lang="en-US" dirty="0"/>
              <a:t> process, the rubber backbone should not be damaged. However, selective breakup of the </a:t>
            </a:r>
            <a:r>
              <a:rPr lang="en-US" dirty="0" err="1"/>
              <a:t>crosslinked</a:t>
            </a:r>
            <a:r>
              <a:rPr lang="en-US" dirty="0"/>
              <a:t> structure inside vulcanized rubber is not possible without damaging some C–C bonds in the backbone. Table 3 reports the energy required for breaking the different bonds of </a:t>
            </a:r>
            <a:r>
              <a:rPr lang="en-US" dirty="0" err="1"/>
              <a:t>crosslinked</a:t>
            </a:r>
            <a:r>
              <a:rPr lang="en-US" dirty="0"/>
              <a:t> rubbers. In general, reclamation and </a:t>
            </a:r>
            <a:r>
              <a:rPr lang="en-US" dirty="0" err="1"/>
              <a:t>devulcanisation</a:t>
            </a:r>
            <a:r>
              <a:rPr lang="en-US" dirty="0"/>
              <a:t> might occur at the same time, making their differentiation difficult in a specific process (Figure 14) [1].“</a:t>
            </a:r>
          </a:p>
          <a:p>
            <a:endParaRPr lang="en-US" dirty="0"/>
          </a:p>
          <a:p>
            <a:r>
              <a:rPr lang="en-GB" dirty="0"/>
              <a:t>Materials 2020, 13, 782; doi:10.3390/ma13030782</a:t>
            </a:r>
          </a:p>
          <a:p>
            <a:endParaRPr lang="en-GB" dirty="0"/>
          </a:p>
        </p:txBody>
      </p:sp>
      <p:sp>
        <p:nvSpPr>
          <p:cNvPr id="9" name="TextBox 8"/>
          <p:cNvSpPr txBox="1"/>
          <p:nvPr/>
        </p:nvSpPr>
        <p:spPr>
          <a:xfrm>
            <a:off x="2108617" y="5119141"/>
            <a:ext cx="6482480" cy="369332"/>
          </a:xfrm>
          <a:prstGeom prst="rect">
            <a:avLst/>
          </a:prstGeom>
          <a:noFill/>
        </p:spPr>
        <p:txBody>
          <a:bodyPr wrap="none" rtlCol="0">
            <a:spAutoFit/>
          </a:bodyPr>
          <a:lstStyle/>
          <a:p>
            <a:r>
              <a:rPr lang="en-GB" dirty="0">
                <a:solidFill>
                  <a:srgbClr val="0000FF"/>
                </a:solidFill>
              </a:rPr>
              <a:t>“Produce plasticity” !!! Our PUR sample also became more plastic!!</a:t>
            </a:r>
          </a:p>
        </p:txBody>
      </p:sp>
      <p:sp>
        <p:nvSpPr>
          <p:cNvPr id="2" name="Slide Number Placeholder 1"/>
          <p:cNvSpPr>
            <a:spLocks noGrp="1"/>
          </p:cNvSpPr>
          <p:nvPr>
            <p:ph type="sldNum" sz="quarter" idx="12"/>
          </p:nvPr>
        </p:nvSpPr>
        <p:spPr/>
        <p:txBody>
          <a:bodyPr/>
          <a:lstStyle/>
          <a:p>
            <a:fld id="{CFA1D9AA-A292-4B3C-969C-0A84C828091C}" type="slidenum">
              <a:rPr lang="en-GB" smtClean="0"/>
              <a:t>67</a:t>
            </a:fld>
            <a:endParaRPr lang="en-GB"/>
          </a:p>
        </p:txBody>
      </p:sp>
    </p:spTree>
    <p:extLst>
      <p:ext uri="{BB962C8B-B14F-4D97-AF65-F5344CB8AC3E}">
        <p14:creationId xmlns:p14="http://schemas.microsoft.com/office/powerpoint/2010/main" val="169057379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Thermolysis</a:t>
            </a:r>
            <a:r>
              <a:rPr lang="en-GB" dirty="0"/>
              <a:t> of PU</a:t>
            </a:r>
          </a:p>
        </p:txBody>
      </p:sp>
      <p:grpSp>
        <p:nvGrpSpPr>
          <p:cNvPr id="10" name="Group 9"/>
          <p:cNvGrpSpPr/>
          <p:nvPr/>
        </p:nvGrpSpPr>
        <p:grpSpPr>
          <a:xfrm>
            <a:off x="2531982" y="1304144"/>
            <a:ext cx="7128036" cy="4494316"/>
            <a:chOff x="1007982" y="1304144"/>
            <a:chExt cx="7128036" cy="4494316"/>
          </a:xfrm>
        </p:grpSpPr>
        <p:pic>
          <p:nvPicPr>
            <p:cNvPr id="6" name="Picture 5"/>
            <p:cNvPicPr>
              <a:picLocks noChangeAspect="1"/>
            </p:cNvPicPr>
            <p:nvPr/>
          </p:nvPicPr>
          <p:blipFill>
            <a:blip r:embed="rId2"/>
            <a:stretch>
              <a:fillRect/>
            </a:stretch>
          </p:blipFill>
          <p:spPr>
            <a:xfrm>
              <a:off x="1007982" y="1304144"/>
              <a:ext cx="7128036" cy="4494316"/>
            </a:xfrm>
            <a:prstGeom prst="rect">
              <a:avLst/>
            </a:prstGeom>
          </p:spPr>
        </p:pic>
        <mc:AlternateContent xmlns:mc="http://schemas.openxmlformats.org/markup-compatibility/2006" xmlns:p14="http://schemas.microsoft.com/office/powerpoint/2010/main">
          <mc:Choice Requires="p14">
            <p:contentPart p14:bwMode="auto" r:id="rId3">
              <p14:nvContentPartPr>
                <p14:cNvPr id="7" name="Ink 6"/>
                <p14:cNvContentPartPr/>
                <p14:nvPr/>
              </p14:nvContentPartPr>
              <p14:xfrm>
                <a:off x="5880210" y="3961530"/>
                <a:ext cx="108720" cy="7560"/>
              </p14:xfrm>
            </p:contentPart>
          </mc:Choice>
          <mc:Fallback xmlns="">
            <p:pic>
              <p:nvPicPr>
                <p:cNvPr id="7" name="Ink 6"/>
                <p:cNvPicPr/>
                <p:nvPr/>
              </p:nvPicPr>
              <p:blipFill>
                <a:blip r:embed="rId4"/>
                <a:stretch>
                  <a:fillRect/>
                </a:stretch>
              </p:blipFill>
              <p:spPr>
                <a:xfrm>
                  <a:off x="5838090" y="3877650"/>
                  <a:ext cx="192600" cy="1753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p14:cNvContentPartPr/>
                <p14:nvPr/>
              </p14:nvContentPartPr>
              <p14:xfrm>
                <a:off x="3664050" y="3313170"/>
                <a:ext cx="343080" cy="12600"/>
              </p14:xfrm>
            </p:contentPart>
          </mc:Choice>
          <mc:Fallback xmlns="">
            <p:pic>
              <p:nvPicPr>
                <p:cNvPr id="8" name="Ink 7"/>
                <p:cNvPicPr/>
                <p:nvPr/>
              </p:nvPicPr>
              <p:blipFill>
                <a:blip r:embed="rId6"/>
                <a:stretch>
                  <a:fillRect/>
                </a:stretch>
              </p:blipFill>
              <p:spPr>
                <a:xfrm>
                  <a:off x="3621930" y="3229290"/>
                  <a:ext cx="427320" cy="1803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p14:cNvContentPartPr/>
                <p14:nvPr/>
              </p14:nvContentPartPr>
              <p14:xfrm>
                <a:off x="5619930" y="3314610"/>
                <a:ext cx="184320" cy="0"/>
              </p14:xfrm>
            </p:contentPart>
          </mc:Choice>
          <mc:Fallback xmlns="">
            <p:pic>
              <p:nvPicPr>
                <p:cNvPr id="9" name="Ink 8"/>
                <p:cNvPicPr/>
                <p:nvPr/>
              </p:nvPicPr>
              <p:blipFill>
                <a:blip r:embed="rId8"/>
                <a:stretch>
                  <a:fillRect/>
                </a:stretch>
              </p:blipFill>
              <p:spPr>
                <a:xfrm>
                  <a:off x="0" y="0"/>
                  <a:ext cx="184320" cy="0"/>
                </a:xfrm>
                <a:prstGeom prst="rect">
                  <a:avLst/>
                </a:prstGeom>
              </p:spPr>
            </p:pic>
          </mc:Fallback>
        </mc:AlternateContent>
      </p:grpSp>
      <p:sp>
        <p:nvSpPr>
          <p:cNvPr id="11" name="Slide Number Placeholder 10"/>
          <p:cNvSpPr>
            <a:spLocks noGrp="1"/>
          </p:cNvSpPr>
          <p:nvPr>
            <p:ph type="sldNum" sz="quarter" idx="4"/>
          </p:nvPr>
        </p:nvSpPr>
        <p:spPr/>
        <p:txBody>
          <a:bodyPr/>
          <a:lstStyle/>
          <a:p>
            <a:fld id="{17918391-D411-FE40-AAD7-861AE5233E0E}" type="slidenum">
              <a:rPr lang="en-US" smtClean="0"/>
              <a:pPr/>
              <a:t>68</a:t>
            </a:fld>
            <a:endParaRPr lang="en-US" dirty="0"/>
          </a:p>
        </p:txBody>
      </p:sp>
    </p:spTree>
    <p:extLst>
      <p:ext uri="{BB962C8B-B14F-4D97-AF65-F5344CB8AC3E}">
        <p14:creationId xmlns:p14="http://schemas.microsoft.com/office/powerpoint/2010/main" val="28073303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FTIR: hydrolysis </a:t>
            </a:r>
          </a:p>
        </p:txBody>
      </p:sp>
      <p:pic>
        <p:nvPicPr>
          <p:cNvPr id="6" name="Picture 5"/>
          <p:cNvPicPr>
            <a:picLocks noChangeAspect="1"/>
          </p:cNvPicPr>
          <p:nvPr/>
        </p:nvPicPr>
        <p:blipFill>
          <a:blip r:embed="rId2"/>
          <a:stretch>
            <a:fillRect/>
          </a:stretch>
        </p:blipFill>
        <p:spPr>
          <a:xfrm>
            <a:off x="1771650" y="1585913"/>
            <a:ext cx="4133850" cy="3228975"/>
          </a:xfrm>
          <a:prstGeom prst="rect">
            <a:avLst/>
          </a:prstGeom>
        </p:spPr>
      </p:pic>
      <p:sp>
        <p:nvSpPr>
          <p:cNvPr id="7" name="TextBox 6"/>
          <p:cNvSpPr txBox="1"/>
          <p:nvPr/>
        </p:nvSpPr>
        <p:spPr>
          <a:xfrm>
            <a:off x="5962866" y="2738734"/>
            <a:ext cx="4268220" cy="923330"/>
          </a:xfrm>
          <a:prstGeom prst="rect">
            <a:avLst/>
          </a:prstGeom>
          <a:noFill/>
        </p:spPr>
        <p:txBody>
          <a:bodyPr wrap="none" rtlCol="0">
            <a:spAutoFit/>
          </a:bodyPr>
          <a:lstStyle/>
          <a:p>
            <a:r>
              <a:rPr lang="en-GB" dirty="0"/>
              <a:t>Fact: hydrolysis = OH </a:t>
            </a:r>
            <a:r>
              <a:rPr lang="en-GB" dirty="0" err="1"/>
              <a:t>buildup</a:t>
            </a:r>
            <a:endParaRPr lang="en-GB" dirty="0"/>
          </a:p>
          <a:p>
            <a:r>
              <a:rPr lang="en-GB" dirty="0"/>
              <a:t>C=O constant  </a:t>
            </a:r>
          </a:p>
          <a:p>
            <a:r>
              <a:rPr lang="en-GB" dirty="0">
                <a:solidFill>
                  <a:schemeClr val="accent5">
                    <a:lumMod val="75000"/>
                  </a:schemeClr>
                </a:solidFill>
              </a:rPr>
              <a:t>Idea: should we also use the ratio C=O/OH?</a:t>
            </a:r>
          </a:p>
        </p:txBody>
      </p:sp>
      <p:sp>
        <p:nvSpPr>
          <p:cNvPr id="8" name="Right Arrow 7"/>
          <p:cNvSpPr>
            <a:spLocks noChangeAspect="1"/>
          </p:cNvSpPr>
          <p:nvPr/>
        </p:nvSpPr>
        <p:spPr>
          <a:xfrm>
            <a:off x="5501618" y="3302064"/>
            <a:ext cx="461248" cy="360000"/>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9" name="Slide Number Placeholder 8"/>
          <p:cNvSpPr>
            <a:spLocks noGrp="1"/>
          </p:cNvSpPr>
          <p:nvPr>
            <p:ph type="sldNum" sz="quarter" idx="4"/>
          </p:nvPr>
        </p:nvSpPr>
        <p:spPr/>
        <p:txBody>
          <a:bodyPr/>
          <a:lstStyle/>
          <a:p>
            <a:fld id="{17918391-D411-FE40-AAD7-861AE5233E0E}" type="slidenum">
              <a:rPr lang="en-US" smtClean="0"/>
              <a:pPr/>
              <a:t>69</a:t>
            </a:fld>
            <a:endParaRPr lang="en-US" dirty="0"/>
          </a:p>
        </p:txBody>
      </p:sp>
    </p:spTree>
    <p:extLst>
      <p:ext uri="{BB962C8B-B14F-4D97-AF65-F5344CB8AC3E}">
        <p14:creationId xmlns:p14="http://schemas.microsoft.com/office/powerpoint/2010/main" val="3559688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6856408" y="4107606"/>
            <a:ext cx="4789517" cy="307777"/>
          </a:xfrm>
          <a:prstGeom prst="rect">
            <a:avLst/>
          </a:prstGeom>
          <a:noFill/>
        </p:spPr>
        <p:txBody>
          <a:bodyPr wrap="square" rtlCol="0">
            <a:spAutoFit/>
          </a:bodyPr>
          <a:lstStyle/>
          <a:p>
            <a:pPr algn="ctr"/>
            <a:r>
              <a:rPr lang="fr-FR" sz="1400" i="1" dirty="0">
                <a:latin typeface="Arial" panose="020B0604020202020204" pitchFamily="34" charset="0"/>
                <a:cs typeface="Arial" panose="020B0604020202020204" pitchFamily="34" charset="0"/>
              </a:rPr>
              <a:t>ATR FTIR bonds of a </a:t>
            </a:r>
            <a:r>
              <a:rPr lang="fr-FR" sz="1400" i="1" dirty="0" err="1">
                <a:latin typeface="Arial" panose="020B0604020202020204" pitchFamily="34" charset="0"/>
                <a:cs typeface="Arial" panose="020B0604020202020204" pitchFamily="34" charset="0"/>
              </a:rPr>
              <a:t>polyurethane</a:t>
            </a:r>
            <a:r>
              <a:rPr lang="fr-FR" sz="1400" i="1" dirty="0">
                <a:latin typeface="Arial" panose="020B0604020202020204" pitchFamily="34" charset="0"/>
                <a:cs typeface="Arial" panose="020B0604020202020204" pitchFamily="34" charset="0"/>
              </a:rPr>
              <a:t> ester</a:t>
            </a:r>
          </a:p>
        </p:txBody>
      </p:sp>
      <p:sp>
        <p:nvSpPr>
          <p:cNvPr id="2" name="Title 1"/>
          <p:cNvSpPr>
            <a:spLocks noGrp="1"/>
          </p:cNvSpPr>
          <p:nvPr>
            <p:ph type="title"/>
          </p:nvPr>
        </p:nvSpPr>
        <p:spPr/>
        <p:txBody>
          <a:bodyPr>
            <a:normAutofit/>
          </a:bodyPr>
          <a:lstStyle/>
          <a:p>
            <a:r>
              <a:rPr lang="en-US" sz="3600" b="1" dirty="0">
                <a:solidFill>
                  <a:srgbClr val="003399"/>
                </a:solidFill>
                <a:latin typeface="Arial" panose="020B0604020202020204" pitchFamily="34" charset="0"/>
                <a:cs typeface="Arial" panose="020B0604020202020204" pitchFamily="34" charset="0"/>
              </a:rPr>
              <a:t>FTIR analysis : Identification of the polyurethane type</a:t>
            </a:r>
            <a:endParaRPr lang="en-GB" sz="3600" dirty="0"/>
          </a:p>
        </p:txBody>
      </p:sp>
      <p:sp>
        <p:nvSpPr>
          <p:cNvPr id="5" name="TextBox 4"/>
          <p:cNvSpPr txBox="1"/>
          <p:nvPr/>
        </p:nvSpPr>
        <p:spPr>
          <a:xfrm>
            <a:off x="1119766" y="1259948"/>
            <a:ext cx="2751667" cy="923330"/>
          </a:xfrm>
          <a:prstGeom prst="rect">
            <a:avLst/>
          </a:prstGeom>
          <a:noFill/>
        </p:spPr>
        <p:txBody>
          <a:bodyPr wrap="square" rtlCol="0">
            <a:spAutoFit/>
          </a:bodyPr>
          <a:lstStyle/>
          <a:p>
            <a:r>
              <a:rPr lang="fr-CH" dirty="0">
                <a:solidFill>
                  <a:srgbClr val="00FF00"/>
                </a:solidFill>
              </a:rPr>
              <a:t>1 – New pastille</a:t>
            </a:r>
          </a:p>
          <a:p>
            <a:r>
              <a:rPr lang="fr-CH" dirty="0">
                <a:solidFill>
                  <a:srgbClr val="0000FF"/>
                </a:solidFill>
              </a:rPr>
              <a:t>2 – </a:t>
            </a:r>
            <a:r>
              <a:rPr lang="fr-CH" dirty="0" err="1">
                <a:solidFill>
                  <a:srgbClr val="0000FF"/>
                </a:solidFill>
              </a:rPr>
              <a:t>Used</a:t>
            </a:r>
            <a:r>
              <a:rPr lang="fr-CH" dirty="0">
                <a:solidFill>
                  <a:srgbClr val="0000FF"/>
                </a:solidFill>
              </a:rPr>
              <a:t> pastille</a:t>
            </a:r>
          </a:p>
          <a:p>
            <a:r>
              <a:rPr lang="fr-CH" dirty="0">
                <a:solidFill>
                  <a:srgbClr val="FF00FF"/>
                </a:solidFill>
              </a:rPr>
              <a:t>3 – </a:t>
            </a:r>
            <a:r>
              <a:rPr lang="fr-CH" dirty="0" err="1">
                <a:solidFill>
                  <a:srgbClr val="FF00FF"/>
                </a:solidFill>
              </a:rPr>
              <a:t>Degraded</a:t>
            </a:r>
            <a:r>
              <a:rPr lang="fr-CH" dirty="0">
                <a:solidFill>
                  <a:srgbClr val="FF00FF"/>
                </a:solidFill>
              </a:rPr>
              <a:t> pastille</a:t>
            </a:r>
          </a:p>
        </p:txBody>
      </p:sp>
      <p:pic>
        <p:nvPicPr>
          <p:cNvPr id="8" name="Picture 7"/>
          <p:cNvPicPr>
            <a:picLocks noChangeAspect="1"/>
          </p:cNvPicPr>
          <p:nvPr/>
        </p:nvPicPr>
        <p:blipFill rotWithShape="1">
          <a:blip r:embed="rId3"/>
          <a:srcRect b="15618"/>
          <a:stretch/>
        </p:blipFill>
        <p:spPr>
          <a:xfrm>
            <a:off x="6454689" y="1103499"/>
            <a:ext cx="5737311" cy="3048198"/>
          </a:xfrm>
          <a:prstGeom prst="rect">
            <a:avLst/>
          </a:prstGeom>
        </p:spPr>
      </p:pic>
      <p:pic>
        <p:nvPicPr>
          <p:cNvPr id="25" name="Picture 24"/>
          <p:cNvPicPr/>
          <p:nvPr/>
        </p:nvPicPr>
        <p:blipFill rotWithShape="1">
          <a:blip r:embed="rId4">
            <a:extLst>
              <a:ext uri="{28A0092B-C50C-407E-A947-70E740481C1C}">
                <a14:useLocalDpi xmlns:a14="http://schemas.microsoft.com/office/drawing/2010/main" val="0"/>
              </a:ext>
            </a:extLst>
          </a:blip>
          <a:srcRect b="18072"/>
          <a:stretch/>
        </p:blipFill>
        <p:spPr bwMode="auto">
          <a:xfrm>
            <a:off x="512466" y="1103498"/>
            <a:ext cx="6134232" cy="3766820"/>
          </a:xfrm>
          <a:prstGeom prst="rect">
            <a:avLst/>
          </a:prstGeom>
          <a:noFill/>
          <a:ln>
            <a:noFill/>
          </a:ln>
        </p:spPr>
      </p:pic>
      <p:sp>
        <p:nvSpPr>
          <p:cNvPr id="26" name="TextBox 25"/>
          <p:cNvSpPr txBox="1"/>
          <p:nvPr/>
        </p:nvSpPr>
        <p:spPr>
          <a:xfrm>
            <a:off x="-1470534" y="4752952"/>
            <a:ext cx="13527067" cy="1754326"/>
          </a:xfrm>
          <a:prstGeom prst="rect">
            <a:avLst/>
          </a:prstGeom>
          <a:noFill/>
        </p:spPr>
        <p:txBody>
          <a:bodyPr wrap="square" rtlCol="0">
            <a:spAutoFit/>
          </a:bodyPr>
          <a:lstStyle/>
          <a:p>
            <a:pPr marL="2628900" lvl="5" indent="-342900">
              <a:buFont typeface="Wingdings" panose="05000000000000000000" pitchFamily="2" charset="2"/>
              <a:buChar char="Ø"/>
            </a:pPr>
            <a:r>
              <a:rPr lang="fr-CH" sz="2000" dirty="0"/>
              <a:t>3 </a:t>
            </a:r>
            <a:r>
              <a:rPr lang="fr-CH" sz="2000" dirty="0" err="1"/>
              <a:t>samples</a:t>
            </a:r>
            <a:r>
              <a:rPr lang="fr-CH" sz="2000" dirty="0"/>
              <a:t> are the </a:t>
            </a:r>
            <a:r>
              <a:rPr lang="fr-CH" sz="2000" dirty="0" err="1"/>
              <a:t>same</a:t>
            </a:r>
            <a:r>
              <a:rPr lang="fr-CH" sz="2000" dirty="0"/>
              <a:t> </a:t>
            </a:r>
            <a:r>
              <a:rPr lang="fr-CH" sz="2000" dirty="0" err="1"/>
              <a:t>polyurethane</a:t>
            </a:r>
            <a:r>
              <a:rPr lang="fr-CH" sz="2000" dirty="0"/>
              <a:t> type: </a:t>
            </a:r>
            <a:r>
              <a:rPr lang="fr-CH" sz="2800" b="1" dirty="0">
                <a:solidFill>
                  <a:srgbClr val="0000FF"/>
                </a:solidFill>
              </a:rPr>
              <a:t>POLYURETHANE ESTER</a:t>
            </a:r>
            <a:r>
              <a:rPr lang="fr-CH" sz="2000" b="1" dirty="0">
                <a:solidFill>
                  <a:srgbClr val="0000FF"/>
                </a:solidFill>
              </a:rPr>
              <a:t> </a:t>
            </a:r>
          </a:p>
          <a:p>
            <a:pPr marL="2628900" lvl="5" indent="-342900">
              <a:buFont typeface="Wingdings" panose="05000000000000000000" pitchFamily="2" charset="2"/>
              <a:buChar char="Ø"/>
            </a:pPr>
            <a:endParaRPr lang="fr-CH" sz="2000" dirty="0"/>
          </a:p>
          <a:p>
            <a:pPr marL="2628900" lvl="5" indent="-342900">
              <a:buFont typeface="Wingdings" panose="05000000000000000000" pitchFamily="2" charset="2"/>
              <a:buChar char="Ø"/>
            </a:pPr>
            <a:r>
              <a:rPr lang="fr-CH" sz="2000" dirty="0"/>
              <a:t>This information </a:t>
            </a:r>
            <a:r>
              <a:rPr lang="fr-CH" sz="2000" dirty="0" err="1"/>
              <a:t>doesn’t</a:t>
            </a:r>
            <a:r>
              <a:rPr lang="fr-CH" sz="2000" dirty="0"/>
              <a:t> </a:t>
            </a:r>
            <a:r>
              <a:rPr lang="fr-CH" sz="2000" dirty="0" err="1"/>
              <a:t>answer</a:t>
            </a:r>
            <a:r>
              <a:rPr lang="fr-CH" sz="2000" dirty="0"/>
              <a:t>:</a:t>
            </a:r>
          </a:p>
          <a:p>
            <a:pPr marL="3086100" lvl="6" indent="-342900">
              <a:buFont typeface="Arial" panose="020B0604020202020204" pitchFamily="34" charset="0"/>
              <a:buChar char="•"/>
            </a:pPr>
            <a:r>
              <a:rPr lang="fr-CH" sz="2000" dirty="0">
                <a:solidFill>
                  <a:srgbClr val="0000FF"/>
                </a:solidFill>
              </a:rPr>
              <a:t>Is </a:t>
            </a:r>
            <a:r>
              <a:rPr lang="fr-CH" sz="2000" dirty="0" err="1">
                <a:solidFill>
                  <a:srgbClr val="0000FF"/>
                </a:solidFill>
              </a:rPr>
              <a:t>it</a:t>
            </a:r>
            <a:r>
              <a:rPr lang="fr-CH" sz="2000" dirty="0">
                <a:solidFill>
                  <a:srgbClr val="0000FF"/>
                </a:solidFill>
              </a:rPr>
              <a:t> the </a:t>
            </a:r>
            <a:r>
              <a:rPr lang="fr-CH" sz="2000" dirty="0" err="1">
                <a:solidFill>
                  <a:srgbClr val="0000FF"/>
                </a:solidFill>
              </a:rPr>
              <a:t>same</a:t>
            </a:r>
            <a:r>
              <a:rPr lang="fr-CH" sz="2000" dirty="0">
                <a:solidFill>
                  <a:srgbClr val="0000FF"/>
                </a:solidFill>
              </a:rPr>
              <a:t> </a:t>
            </a:r>
            <a:r>
              <a:rPr lang="fr-CH" sz="2000" dirty="0" err="1">
                <a:solidFill>
                  <a:srgbClr val="0000FF"/>
                </a:solidFill>
              </a:rPr>
              <a:t>producer</a:t>
            </a:r>
            <a:r>
              <a:rPr lang="fr-CH" sz="2000" dirty="0">
                <a:solidFill>
                  <a:srgbClr val="0000FF"/>
                </a:solidFill>
              </a:rPr>
              <a:t>?</a:t>
            </a:r>
          </a:p>
          <a:p>
            <a:pPr marL="3086100" lvl="6" indent="-342900">
              <a:buFont typeface="Arial" panose="020B0604020202020204" pitchFamily="34" charset="0"/>
              <a:buChar char="•"/>
            </a:pPr>
            <a:r>
              <a:rPr lang="fr-CH" sz="2000" dirty="0">
                <a:solidFill>
                  <a:srgbClr val="0000FF"/>
                </a:solidFill>
              </a:rPr>
              <a:t>Is </a:t>
            </a:r>
            <a:r>
              <a:rPr lang="fr-CH" sz="2000" dirty="0" err="1">
                <a:solidFill>
                  <a:srgbClr val="0000FF"/>
                </a:solidFill>
              </a:rPr>
              <a:t>it</a:t>
            </a:r>
            <a:r>
              <a:rPr lang="fr-CH" sz="2000" dirty="0">
                <a:solidFill>
                  <a:srgbClr val="0000FF"/>
                </a:solidFill>
              </a:rPr>
              <a:t> the </a:t>
            </a:r>
            <a:r>
              <a:rPr lang="fr-CH" sz="2000" dirty="0" err="1">
                <a:solidFill>
                  <a:srgbClr val="0000FF"/>
                </a:solidFill>
              </a:rPr>
              <a:t>same</a:t>
            </a:r>
            <a:r>
              <a:rPr lang="fr-CH" sz="2000" dirty="0">
                <a:solidFill>
                  <a:srgbClr val="0000FF"/>
                </a:solidFill>
              </a:rPr>
              <a:t> </a:t>
            </a:r>
            <a:r>
              <a:rPr lang="fr-CH" sz="2000" dirty="0" err="1">
                <a:solidFill>
                  <a:srgbClr val="0000FF"/>
                </a:solidFill>
              </a:rPr>
              <a:t>material</a:t>
            </a:r>
            <a:r>
              <a:rPr lang="fr-CH" sz="2000" dirty="0">
                <a:solidFill>
                  <a:srgbClr val="0000FF"/>
                </a:solidFill>
              </a:rPr>
              <a:t> (fillers, </a:t>
            </a:r>
            <a:r>
              <a:rPr lang="fr-CH" sz="2000" dirty="0" err="1">
                <a:solidFill>
                  <a:srgbClr val="0000FF"/>
                </a:solidFill>
              </a:rPr>
              <a:t>compounding</a:t>
            </a:r>
            <a:r>
              <a:rPr lang="fr-CH" sz="2000" dirty="0">
                <a:solidFill>
                  <a:srgbClr val="0000FF"/>
                </a:solidFill>
              </a:rPr>
              <a:t>..)?</a:t>
            </a:r>
          </a:p>
        </p:txBody>
      </p:sp>
      <p:sp>
        <p:nvSpPr>
          <p:cNvPr id="27" name="Rectangle 26"/>
          <p:cNvSpPr/>
          <p:nvPr/>
        </p:nvSpPr>
        <p:spPr>
          <a:xfrm flipV="1">
            <a:off x="7065818" y="2358735"/>
            <a:ext cx="3886200" cy="145473"/>
          </a:xfrm>
          <a:prstGeom prst="rect">
            <a:avLst/>
          </a:prstGeom>
          <a:solidFill>
            <a:srgbClr val="FF00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flipV="1">
            <a:off x="7065818" y="3395377"/>
            <a:ext cx="4094018" cy="168704"/>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5400000" flipV="1">
            <a:off x="2849830" y="2502908"/>
            <a:ext cx="3048199" cy="249379"/>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5400000" flipV="1">
            <a:off x="3700488" y="2661396"/>
            <a:ext cx="2896416" cy="93519"/>
          </a:xfrm>
          <a:prstGeom prst="rect">
            <a:avLst/>
          </a:prstGeom>
          <a:solidFill>
            <a:srgbClr val="FF00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CFA1D9AA-A292-4B3C-969C-0A84C828091C}" type="slidenum">
              <a:rPr lang="en-GB" smtClean="0"/>
              <a:t>7</a:t>
            </a:fld>
            <a:endParaRPr lang="en-GB"/>
          </a:p>
        </p:txBody>
      </p:sp>
    </p:spTree>
    <p:extLst>
      <p:ext uri="{BB962C8B-B14F-4D97-AF65-F5344CB8AC3E}">
        <p14:creationId xmlns:p14="http://schemas.microsoft.com/office/powerpoint/2010/main" val="2313584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p:nvPr/>
        </p:nvPicPr>
        <p:blipFill rotWithShape="1">
          <a:blip r:embed="rId3">
            <a:extLst>
              <a:ext uri="{28A0092B-C50C-407E-A947-70E740481C1C}">
                <a14:useLocalDpi xmlns:a14="http://schemas.microsoft.com/office/drawing/2010/main" val="0"/>
              </a:ext>
            </a:extLst>
          </a:blip>
          <a:srcRect b="18072"/>
          <a:stretch/>
        </p:blipFill>
        <p:spPr bwMode="auto">
          <a:xfrm>
            <a:off x="1587144" y="902591"/>
            <a:ext cx="8584309" cy="4881042"/>
          </a:xfrm>
          <a:prstGeom prst="rect">
            <a:avLst/>
          </a:prstGeom>
          <a:noFill/>
          <a:ln>
            <a:noFill/>
          </a:ln>
        </p:spPr>
      </p:pic>
      <p:sp>
        <p:nvSpPr>
          <p:cNvPr id="4" name="Title 3"/>
          <p:cNvSpPr>
            <a:spLocks noGrp="1"/>
          </p:cNvSpPr>
          <p:nvPr>
            <p:ph type="title"/>
          </p:nvPr>
        </p:nvSpPr>
        <p:spPr/>
        <p:txBody>
          <a:bodyPr>
            <a:normAutofit/>
          </a:bodyPr>
          <a:lstStyle/>
          <a:p>
            <a:r>
              <a:rPr lang="en-US" b="1" dirty="0">
                <a:solidFill>
                  <a:srgbClr val="003399"/>
                </a:solidFill>
                <a:latin typeface="Arial" panose="020B0604020202020204" pitchFamily="34" charset="0"/>
                <a:cs typeface="Arial" panose="020B0604020202020204" pitchFamily="34" charset="0"/>
              </a:rPr>
              <a:t>FTIR analysis : Spectral observation </a:t>
            </a:r>
            <a:endParaRPr lang="en-GB" dirty="0"/>
          </a:p>
        </p:txBody>
      </p:sp>
      <p:sp>
        <p:nvSpPr>
          <p:cNvPr id="5" name="TextBox 4"/>
          <p:cNvSpPr txBox="1"/>
          <p:nvPr/>
        </p:nvSpPr>
        <p:spPr>
          <a:xfrm>
            <a:off x="2873406" y="1153787"/>
            <a:ext cx="2751667" cy="923330"/>
          </a:xfrm>
          <a:prstGeom prst="rect">
            <a:avLst/>
          </a:prstGeom>
          <a:noFill/>
        </p:spPr>
        <p:txBody>
          <a:bodyPr wrap="square" rtlCol="0">
            <a:spAutoFit/>
          </a:bodyPr>
          <a:lstStyle/>
          <a:p>
            <a:r>
              <a:rPr lang="fr-CH" dirty="0">
                <a:solidFill>
                  <a:srgbClr val="00FF00"/>
                </a:solidFill>
              </a:rPr>
              <a:t>1 – New pastille</a:t>
            </a:r>
          </a:p>
          <a:p>
            <a:r>
              <a:rPr lang="fr-CH" dirty="0">
                <a:solidFill>
                  <a:srgbClr val="0000FF"/>
                </a:solidFill>
              </a:rPr>
              <a:t>2 – </a:t>
            </a:r>
            <a:r>
              <a:rPr lang="fr-CH" dirty="0" err="1">
                <a:solidFill>
                  <a:srgbClr val="0000FF"/>
                </a:solidFill>
              </a:rPr>
              <a:t>Used</a:t>
            </a:r>
            <a:r>
              <a:rPr lang="fr-CH" dirty="0">
                <a:solidFill>
                  <a:srgbClr val="0000FF"/>
                </a:solidFill>
              </a:rPr>
              <a:t> pastille</a:t>
            </a:r>
          </a:p>
          <a:p>
            <a:r>
              <a:rPr lang="fr-CH" dirty="0">
                <a:solidFill>
                  <a:srgbClr val="FF00FF"/>
                </a:solidFill>
              </a:rPr>
              <a:t>3 – </a:t>
            </a:r>
            <a:r>
              <a:rPr lang="fr-CH" dirty="0" err="1">
                <a:solidFill>
                  <a:srgbClr val="FF00FF"/>
                </a:solidFill>
              </a:rPr>
              <a:t>Degraded</a:t>
            </a:r>
            <a:r>
              <a:rPr lang="fr-CH" dirty="0">
                <a:solidFill>
                  <a:srgbClr val="FF00FF"/>
                </a:solidFill>
              </a:rPr>
              <a:t> pastille</a:t>
            </a:r>
          </a:p>
        </p:txBody>
      </p:sp>
      <p:sp>
        <p:nvSpPr>
          <p:cNvPr id="26" name="TextBox 25"/>
          <p:cNvSpPr txBox="1"/>
          <p:nvPr/>
        </p:nvSpPr>
        <p:spPr>
          <a:xfrm>
            <a:off x="-1461656" y="5783633"/>
            <a:ext cx="13527067" cy="1015663"/>
          </a:xfrm>
          <a:prstGeom prst="rect">
            <a:avLst/>
          </a:prstGeom>
          <a:noFill/>
        </p:spPr>
        <p:txBody>
          <a:bodyPr wrap="square" rtlCol="0">
            <a:spAutoFit/>
          </a:bodyPr>
          <a:lstStyle/>
          <a:p>
            <a:pPr marL="2628900" lvl="5" indent="-342900">
              <a:buFont typeface="Wingdings" panose="05000000000000000000" pitchFamily="2" charset="2"/>
              <a:buChar char="Ø"/>
            </a:pPr>
            <a:r>
              <a:rPr lang="fr-CH" sz="2000" dirty="0"/>
              <a:t>Fact: </a:t>
            </a:r>
            <a:r>
              <a:rPr lang="fr-CH" sz="2000" dirty="0" err="1"/>
              <a:t>Polyurethane</a:t>
            </a:r>
            <a:r>
              <a:rPr lang="fr-CH" sz="2000" dirty="0"/>
              <a:t> ester are susceptible to </a:t>
            </a:r>
            <a:r>
              <a:rPr lang="fr-CH" sz="2000" dirty="0" err="1"/>
              <a:t>hydrolysis</a:t>
            </a:r>
            <a:r>
              <a:rPr lang="fr-CH" sz="2000" dirty="0"/>
              <a:t> </a:t>
            </a:r>
          </a:p>
          <a:p>
            <a:pPr marL="2628900" lvl="5" indent="-342900">
              <a:buFont typeface="Wingdings" panose="05000000000000000000" pitchFamily="2" charset="2"/>
              <a:buChar char="Ø"/>
            </a:pPr>
            <a:r>
              <a:rPr lang="fr-CH" sz="2000" dirty="0"/>
              <a:t>Observation: absence of the OH band at 3600 -3300 cm</a:t>
            </a:r>
            <a:r>
              <a:rPr lang="fr-CH" sz="2000" baseline="30000" dirty="0"/>
              <a:t>-1   </a:t>
            </a:r>
            <a:r>
              <a:rPr lang="fr-CH" sz="2000" dirty="0">
                <a:sym typeface="Wingdings" panose="05000000000000000000" pitchFamily="2" charset="2"/>
              </a:rPr>
              <a:t></a:t>
            </a:r>
            <a:r>
              <a:rPr lang="fr-CH" sz="2000" dirty="0"/>
              <a:t> </a:t>
            </a:r>
          </a:p>
          <a:p>
            <a:pPr marL="2628900" lvl="5" indent="-342900">
              <a:buFont typeface="Wingdings" panose="05000000000000000000" pitchFamily="2" charset="2"/>
              <a:buChar char="Ø"/>
            </a:pPr>
            <a:endParaRPr lang="fr-CH" sz="2000" dirty="0"/>
          </a:p>
        </p:txBody>
      </p:sp>
      <p:sp>
        <p:nvSpPr>
          <p:cNvPr id="2" name="TextBox 1"/>
          <p:cNvSpPr txBox="1"/>
          <p:nvPr/>
        </p:nvSpPr>
        <p:spPr>
          <a:xfrm>
            <a:off x="7885186" y="6054439"/>
            <a:ext cx="3051028" cy="400110"/>
          </a:xfrm>
          <a:prstGeom prst="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fr-CH" sz="2000" b="1" dirty="0"/>
              <a:t>No </a:t>
            </a:r>
            <a:r>
              <a:rPr lang="en-GB" sz="2000" b="1" dirty="0"/>
              <a:t>evidence</a:t>
            </a:r>
            <a:r>
              <a:rPr lang="fr-CH" sz="2000" b="1" dirty="0"/>
              <a:t> for </a:t>
            </a:r>
            <a:r>
              <a:rPr lang="en-GB" sz="2000" b="1" dirty="0"/>
              <a:t>hydrolysis</a:t>
            </a:r>
            <a:r>
              <a:rPr lang="fr-CH" sz="2000" b="1" dirty="0"/>
              <a:t> </a:t>
            </a:r>
            <a:endParaRPr lang="en-US" sz="2000" b="1" dirty="0"/>
          </a:p>
        </p:txBody>
      </p:sp>
      <p:sp>
        <p:nvSpPr>
          <p:cNvPr id="6" name="Rectangle 5"/>
          <p:cNvSpPr/>
          <p:nvPr/>
        </p:nvSpPr>
        <p:spPr>
          <a:xfrm>
            <a:off x="2590800" y="4686300"/>
            <a:ext cx="939800" cy="3429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8"/>
          <p:cNvSpPr>
            <a:spLocks noGrp="1"/>
          </p:cNvSpPr>
          <p:nvPr>
            <p:ph type="sldNum" sz="quarter" idx="12"/>
          </p:nvPr>
        </p:nvSpPr>
        <p:spPr/>
        <p:txBody>
          <a:bodyPr/>
          <a:lstStyle/>
          <a:p>
            <a:fld id="{CFA1D9AA-A292-4B3C-969C-0A84C828091C}" type="slidenum">
              <a:rPr lang="en-GB" smtClean="0"/>
              <a:t>8</a:t>
            </a:fld>
            <a:endParaRPr lang="en-GB"/>
          </a:p>
        </p:txBody>
      </p:sp>
    </p:spTree>
    <p:extLst>
      <p:ext uri="{BB962C8B-B14F-4D97-AF65-F5344CB8AC3E}">
        <p14:creationId xmlns:p14="http://schemas.microsoft.com/office/powerpoint/2010/main" val="4074931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3399"/>
                </a:solidFill>
                <a:latin typeface="Arial" panose="020B0604020202020204" pitchFamily="34" charset="0"/>
                <a:cs typeface="Arial" panose="020B0604020202020204" pitchFamily="34" charset="0"/>
              </a:rPr>
              <a:t>FTIR analysis : Spectral differences</a:t>
            </a:r>
            <a:endParaRPr lang="en-GB" dirty="0"/>
          </a:p>
        </p:txBody>
      </p:sp>
      <p:sp>
        <p:nvSpPr>
          <p:cNvPr id="12" name="TextBox 11"/>
          <p:cNvSpPr txBox="1"/>
          <p:nvPr/>
        </p:nvSpPr>
        <p:spPr>
          <a:xfrm>
            <a:off x="312198" y="4872010"/>
            <a:ext cx="11567604" cy="1200329"/>
          </a:xfrm>
          <a:prstGeom prst="rect">
            <a:avLst/>
          </a:prstGeom>
          <a:noFill/>
        </p:spPr>
        <p:txBody>
          <a:bodyPr wrap="square" rtlCol="0">
            <a:spAutoFit/>
          </a:bodyPr>
          <a:lstStyle/>
          <a:p>
            <a:pPr marL="285750" indent="-285750">
              <a:buFont typeface="Wingdings" panose="05000000000000000000" pitchFamily="2" charset="2"/>
              <a:buChar char="Ø"/>
            </a:pPr>
            <a:r>
              <a:rPr lang="fr-CH" sz="2400" dirty="0"/>
              <a:t>Bond 1703 cm</a:t>
            </a:r>
            <a:r>
              <a:rPr lang="fr-CH" sz="2400" baseline="30000" dirty="0"/>
              <a:t>-1 </a:t>
            </a:r>
            <a:r>
              <a:rPr lang="en-GB" sz="2400" dirty="0"/>
              <a:t>disappeared: </a:t>
            </a:r>
            <a:r>
              <a:rPr lang="en-GB" sz="2400" b="1" dirty="0"/>
              <a:t>Hydrogen bonded</a:t>
            </a:r>
            <a:r>
              <a:rPr lang="en-GB" sz="2400" dirty="0"/>
              <a:t> Carbonyl group (C=O)</a:t>
            </a:r>
          </a:p>
          <a:p>
            <a:pPr marL="285750" indent="-285750">
              <a:buFont typeface="Wingdings" panose="05000000000000000000" pitchFamily="2" charset="2"/>
              <a:buChar char="Ø"/>
            </a:pPr>
            <a:r>
              <a:rPr lang="fr-CH" sz="2400" dirty="0"/>
              <a:t>Bond 1730 cm</a:t>
            </a:r>
            <a:r>
              <a:rPr lang="fr-CH" sz="2400" baseline="30000" dirty="0"/>
              <a:t>-1 </a:t>
            </a:r>
            <a:r>
              <a:rPr lang="en-GB" sz="2400" dirty="0"/>
              <a:t>increased: </a:t>
            </a:r>
            <a:r>
              <a:rPr lang="en-GB" sz="2400" b="1" dirty="0"/>
              <a:t>Free</a:t>
            </a:r>
            <a:r>
              <a:rPr lang="en-GB" sz="2400" dirty="0"/>
              <a:t> carbonyl group (C=O)</a:t>
            </a:r>
          </a:p>
          <a:p>
            <a:pPr marL="285750" indent="-285750">
              <a:buFont typeface="Wingdings" panose="05000000000000000000" pitchFamily="2" charset="2"/>
              <a:buChar char="Ø"/>
            </a:pPr>
            <a:r>
              <a:rPr lang="fr-CH" sz="2400" dirty="0"/>
              <a:t>Bond 3333 cm</a:t>
            </a:r>
            <a:r>
              <a:rPr lang="fr-CH" sz="2400" baseline="30000" dirty="0"/>
              <a:t>-1 </a:t>
            </a:r>
            <a:r>
              <a:rPr lang="en-GB" sz="2400" dirty="0"/>
              <a:t>decreased: </a:t>
            </a:r>
            <a:r>
              <a:rPr lang="en-GB" sz="2400" b="1" dirty="0"/>
              <a:t>Hydrogen bonded </a:t>
            </a:r>
            <a:r>
              <a:rPr lang="en-GB" sz="2400" dirty="0"/>
              <a:t>N-H group</a:t>
            </a:r>
          </a:p>
        </p:txBody>
      </p:sp>
      <p:sp>
        <p:nvSpPr>
          <p:cNvPr id="4" name="Rectangle 3"/>
          <p:cNvSpPr/>
          <p:nvPr/>
        </p:nvSpPr>
        <p:spPr>
          <a:xfrm>
            <a:off x="670216" y="4944458"/>
            <a:ext cx="8759536" cy="307747"/>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99655" y="5317297"/>
            <a:ext cx="6698853" cy="307747"/>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99655" y="5711536"/>
            <a:ext cx="7013864" cy="307747"/>
          </a:xfrm>
          <a:prstGeom prst="rect">
            <a:avLst/>
          </a:prstGeom>
          <a:solidFill>
            <a:srgbClr val="0070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312198" y="1148063"/>
            <a:ext cx="5731510" cy="3213576"/>
            <a:chOff x="5277254" y="1233733"/>
            <a:chExt cx="5731510" cy="3213576"/>
          </a:xfrm>
        </p:grpSpPr>
        <p:pic>
          <p:nvPicPr>
            <p:cNvPr id="17" name="Picture 16"/>
            <p:cNvPicPr/>
            <p:nvPr/>
          </p:nvPicPr>
          <p:blipFill rotWithShape="1">
            <a:blip r:embed="rId3">
              <a:extLst>
                <a:ext uri="{28A0092B-C50C-407E-A947-70E740481C1C}">
                  <a14:useLocalDpi xmlns:a14="http://schemas.microsoft.com/office/drawing/2010/main" val="0"/>
                </a:ext>
              </a:extLst>
            </a:blip>
            <a:srcRect b="19209"/>
            <a:stretch/>
          </p:blipFill>
          <p:spPr bwMode="auto">
            <a:xfrm>
              <a:off x="5277254" y="1233733"/>
              <a:ext cx="5731510" cy="3213576"/>
            </a:xfrm>
            <a:prstGeom prst="rect">
              <a:avLst/>
            </a:prstGeom>
            <a:noFill/>
            <a:ln>
              <a:noFill/>
            </a:ln>
          </p:spPr>
        </p:pic>
        <p:sp>
          <p:nvSpPr>
            <p:cNvPr id="19" name="Rectangle 18"/>
            <p:cNvSpPr/>
            <p:nvPr/>
          </p:nvSpPr>
          <p:spPr>
            <a:xfrm rot="16200000">
              <a:off x="7436032" y="2591317"/>
              <a:ext cx="2852667" cy="288780"/>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5400000">
              <a:off x="6936615" y="2488059"/>
              <a:ext cx="2852668" cy="495300"/>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a:off x="8923020" y="3200400"/>
              <a:ext cx="0" cy="30146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8362949" y="2311038"/>
              <a:ext cx="0" cy="24166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74" name="Slide Number Placeholder 73"/>
          <p:cNvSpPr>
            <a:spLocks noGrp="1"/>
          </p:cNvSpPr>
          <p:nvPr>
            <p:ph type="sldNum" sz="quarter" idx="12"/>
          </p:nvPr>
        </p:nvSpPr>
        <p:spPr/>
        <p:txBody>
          <a:bodyPr/>
          <a:lstStyle/>
          <a:p>
            <a:fld id="{CFA1D9AA-A292-4B3C-969C-0A84C828091C}" type="slidenum">
              <a:rPr lang="en-GB" smtClean="0"/>
              <a:t>9</a:t>
            </a:fld>
            <a:endParaRPr lang="en-GB"/>
          </a:p>
        </p:txBody>
      </p:sp>
      <p:grpSp>
        <p:nvGrpSpPr>
          <p:cNvPr id="7" name="Group 6"/>
          <p:cNvGrpSpPr/>
          <p:nvPr/>
        </p:nvGrpSpPr>
        <p:grpSpPr>
          <a:xfrm>
            <a:off x="5848223" y="1109371"/>
            <a:ext cx="5731510" cy="3290960"/>
            <a:chOff x="137159" y="1223602"/>
            <a:chExt cx="5731510" cy="3290960"/>
          </a:xfrm>
        </p:grpSpPr>
        <p:sp>
          <p:nvSpPr>
            <p:cNvPr id="24" name="Rectangle 23"/>
            <p:cNvSpPr/>
            <p:nvPr/>
          </p:nvSpPr>
          <p:spPr>
            <a:xfrm rot="5400000">
              <a:off x="1621618" y="1859457"/>
              <a:ext cx="2783489" cy="1683327"/>
            </a:xfrm>
            <a:prstGeom prst="rect">
              <a:avLst/>
            </a:prstGeom>
            <a:solidFill>
              <a:srgbClr val="0070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p:cNvGrpSpPr/>
            <p:nvPr/>
          </p:nvGrpSpPr>
          <p:grpSpPr>
            <a:xfrm>
              <a:off x="137159" y="1223602"/>
              <a:ext cx="5731510" cy="3290960"/>
              <a:chOff x="89234" y="1670083"/>
              <a:chExt cx="5731510" cy="3290960"/>
            </a:xfrm>
          </p:grpSpPr>
          <p:pic>
            <p:nvPicPr>
              <p:cNvPr id="16" name="Picture 15"/>
              <p:cNvPicPr/>
              <p:nvPr/>
            </p:nvPicPr>
            <p:blipFill rotWithShape="1">
              <a:blip r:embed="rId4">
                <a:extLst>
                  <a:ext uri="{28A0092B-C50C-407E-A947-70E740481C1C}">
                    <a14:useLocalDpi xmlns:a14="http://schemas.microsoft.com/office/drawing/2010/main" val="0"/>
                  </a:ext>
                </a:extLst>
              </a:blip>
              <a:srcRect b="17264"/>
              <a:stretch/>
            </p:blipFill>
            <p:spPr bwMode="auto">
              <a:xfrm>
                <a:off x="89234" y="1670083"/>
                <a:ext cx="5731510" cy="3290960"/>
              </a:xfrm>
              <a:prstGeom prst="rect">
                <a:avLst/>
              </a:prstGeom>
              <a:noFill/>
              <a:ln>
                <a:noFill/>
              </a:ln>
            </p:spPr>
          </p:pic>
          <p:cxnSp>
            <p:nvCxnSpPr>
              <p:cNvPr id="26" name="Straight Arrow Connector 25"/>
              <p:cNvCxnSpPr/>
              <p:nvPr/>
            </p:nvCxnSpPr>
            <p:spPr>
              <a:xfrm>
                <a:off x="2919820" y="3870095"/>
                <a:ext cx="0" cy="2971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5" name="TextBox 4"/>
          <p:cNvSpPr txBox="1"/>
          <p:nvPr/>
        </p:nvSpPr>
        <p:spPr>
          <a:xfrm>
            <a:off x="947564" y="1214291"/>
            <a:ext cx="2751667" cy="646331"/>
          </a:xfrm>
          <a:prstGeom prst="rect">
            <a:avLst/>
          </a:prstGeom>
          <a:noFill/>
        </p:spPr>
        <p:txBody>
          <a:bodyPr wrap="square" rtlCol="0">
            <a:spAutoFit/>
          </a:bodyPr>
          <a:lstStyle/>
          <a:p>
            <a:r>
              <a:rPr lang="fr-CH" dirty="0">
                <a:solidFill>
                  <a:srgbClr val="00FF00"/>
                </a:solidFill>
              </a:rPr>
              <a:t>1 – New pastille</a:t>
            </a:r>
          </a:p>
          <a:p>
            <a:r>
              <a:rPr lang="fr-CH" dirty="0">
                <a:solidFill>
                  <a:srgbClr val="FF0000"/>
                </a:solidFill>
              </a:rPr>
              <a:t>3 – </a:t>
            </a:r>
            <a:r>
              <a:rPr lang="fr-CH" dirty="0" err="1">
                <a:solidFill>
                  <a:srgbClr val="FF0000"/>
                </a:solidFill>
              </a:rPr>
              <a:t>Degraded</a:t>
            </a:r>
            <a:r>
              <a:rPr lang="fr-CH" dirty="0">
                <a:solidFill>
                  <a:srgbClr val="FF0000"/>
                </a:solidFill>
              </a:rPr>
              <a:t> pastille</a:t>
            </a:r>
          </a:p>
        </p:txBody>
      </p:sp>
    </p:spTree>
    <p:extLst>
      <p:ext uri="{BB962C8B-B14F-4D97-AF65-F5344CB8AC3E}">
        <p14:creationId xmlns:p14="http://schemas.microsoft.com/office/powerpoint/2010/main" val="1640335034"/>
      </p:ext>
    </p:extLst>
  </p:cSld>
  <p:clrMapOvr>
    <a:masterClrMapping/>
  </p:clrMapOvr>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88165</TotalTime>
  <Words>2269</Words>
  <Application>Microsoft Office PowerPoint</Application>
  <PresentationFormat>Widescreen</PresentationFormat>
  <Paragraphs>357</Paragraphs>
  <Slides>69</Slides>
  <Notes>11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76" baseType="lpstr">
      <vt:lpstr>-apple-system</vt:lpstr>
      <vt:lpstr>Arial</vt:lpstr>
      <vt:lpstr>Calibri</vt:lpstr>
      <vt:lpstr>Roboto</vt:lpstr>
      <vt:lpstr>Wingdings</vt:lpstr>
      <vt:lpstr>Office Theme</vt:lpstr>
      <vt:lpstr>Worksheet</vt:lpstr>
      <vt:lpstr>Polyurethane Pastilles analysis by CERN chemistry lab</vt:lpstr>
      <vt:lpstr>Outline</vt:lpstr>
      <vt:lpstr>Samples: 3 Polyurethane pastilles</vt:lpstr>
      <vt:lpstr>Historique des commandes et reference chez A&amp;P</vt:lpstr>
      <vt:lpstr>PowerPoint Presentation</vt:lpstr>
      <vt:lpstr>Instrument: Fourier-Transform Infrared spectroscopy (FTIR)</vt:lpstr>
      <vt:lpstr>FTIR analysis : Identification of the polyurethane type</vt:lpstr>
      <vt:lpstr>FTIR analysis : Spectral observation </vt:lpstr>
      <vt:lpstr>FTIR analysis : Spectral differences</vt:lpstr>
      <vt:lpstr>FTIR analysis : Hydrogen bonds</vt:lpstr>
      <vt:lpstr>Presence of Molykote grease</vt:lpstr>
      <vt:lpstr>PowerPoint Presentation</vt:lpstr>
      <vt:lpstr>PowerPoint Presentation</vt:lpstr>
      <vt:lpstr>PowerPoint Presentation</vt:lpstr>
      <vt:lpstr>PowerPoint Presentation</vt:lpstr>
      <vt:lpstr>PowerPoint Presentation</vt:lpstr>
      <vt:lpstr>Exemple of degradation : PTFE grease after irradiations</vt:lpstr>
      <vt:lpstr>TGA of PU samples (New et chewing gum)</vt:lpstr>
      <vt:lpstr>PowerPoint Presentation</vt:lpstr>
      <vt:lpstr>DSC technique</vt:lpstr>
      <vt:lpstr>DSC example: Tg(soft segments) and Tg(hard segments)</vt:lpstr>
      <vt:lpstr>DSC results for PU pastilles</vt:lpstr>
      <vt:lpstr>PowerPoint Presentation</vt:lpstr>
      <vt:lpstr>Compression test with Molykote</vt:lpstr>
      <vt:lpstr>Conclusions</vt:lpstr>
      <vt:lpstr>Questions</vt:lpstr>
      <vt:lpstr>PowerPoint Presentation</vt:lpstr>
      <vt:lpstr>General info about degradation of PURs</vt:lpstr>
      <vt:lpstr>Starting materials for PURs</vt:lpstr>
      <vt:lpstr>Polyols</vt:lpstr>
      <vt:lpstr>Polyols</vt:lpstr>
      <vt:lpstr>Polyols</vt:lpstr>
      <vt:lpstr>Polyols (polyethers)</vt:lpstr>
      <vt:lpstr>Polyols (polyethers)</vt:lpstr>
      <vt:lpstr>Polyols (polyesters)</vt:lpstr>
      <vt:lpstr>Diisocyanates</vt:lpstr>
      <vt:lpstr>Chemical reactions of PU synthesis</vt:lpstr>
      <vt:lpstr>Prepolymers</vt:lpstr>
      <vt:lpstr>Prepolymers: free isocyanate contents</vt:lpstr>
      <vt:lpstr>Chain extenders reactions</vt:lpstr>
      <vt:lpstr>Soft and hard</vt:lpstr>
      <vt:lpstr>Paths of depolymerizaiton of PUR</vt:lpstr>
      <vt:lpstr>Paths of depolymerizaiton of PUR</vt:lpstr>
      <vt:lpstr>Hydrolysis of PURs</vt:lpstr>
      <vt:lpstr>Hydrolysis of PU</vt:lpstr>
      <vt:lpstr>Additives to polyester PURs for better hydrolysis resistivity </vt:lpstr>
      <vt:lpstr>Depolymerisation of PURs: </vt:lpstr>
      <vt:lpstr>FTIR: PURs wavenumbers</vt:lpstr>
      <vt:lpstr>FTIR: hydrogen bonds  amino group</vt:lpstr>
      <vt:lpstr>FTIR: hydrogen bonds  amino group</vt:lpstr>
      <vt:lpstr>FTIR: hydrogen bonds  C=O</vt:lpstr>
      <vt:lpstr>FTIR: hydrogen bonds  C=O</vt:lpstr>
      <vt:lpstr>PowerPoint Presentation</vt:lpstr>
      <vt:lpstr>Primary, secondary and tertiary…</vt:lpstr>
      <vt:lpstr>FTIR of isocyanates</vt:lpstr>
      <vt:lpstr>PURs resistance</vt:lpstr>
      <vt:lpstr>Paths of depolymerizaiton of PUR</vt:lpstr>
      <vt:lpstr>Phosphorolysis</vt:lpstr>
      <vt:lpstr>PowerPoint Presentation</vt:lpstr>
      <vt:lpstr>Phosphorolysis: the article Troev et al.</vt:lpstr>
      <vt:lpstr>Phosphorolysis</vt:lpstr>
      <vt:lpstr>Phosphorolysis</vt:lpstr>
      <vt:lpstr>Alcoholysis/glycolysis of PURs</vt:lpstr>
      <vt:lpstr>Alcoholysis/glycolysis of PURs</vt:lpstr>
      <vt:lpstr>Devulcanisation and Reclamation</vt:lpstr>
      <vt:lpstr>Devulcanisation and Reclamation</vt:lpstr>
      <vt:lpstr>Devulcanisation and Reclamation</vt:lpstr>
      <vt:lpstr>Thermolysis of PU</vt:lpstr>
      <vt:lpstr>FTIR: hydrolysis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Benoit Teissandier</dc:creator>
  <cp:lastModifiedBy>Stefano Sgobba</cp:lastModifiedBy>
  <cp:revision>451</cp:revision>
  <cp:lastPrinted>2019-07-11T15:13:48Z</cp:lastPrinted>
  <dcterms:created xsi:type="dcterms:W3CDTF">2019-01-22T15:24:48Z</dcterms:created>
  <dcterms:modified xsi:type="dcterms:W3CDTF">2023-05-08T09:16:58Z</dcterms:modified>
</cp:coreProperties>
</file>