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8" r:id="rId2"/>
    <p:sldId id="264" r:id="rId3"/>
    <p:sldId id="265" r:id="rId4"/>
    <p:sldId id="266" r:id="rId5"/>
    <p:sldId id="269" r:id="rId6"/>
    <p:sldId id="270" r:id="rId7"/>
    <p:sldId id="267" r:id="rId8"/>
    <p:sldId id="271"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50" d="100"/>
          <a:sy n="50" d="100"/>
        </p:scale>
        <p:origin x="1284" y="4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AC8679-DA8D-419B-B1E4-82965417CF39}" type="datetimeFigureOut">
              <a:rPr lang="fr-CH" smtClean="0"/>
              <a:t>05.05.2023</a:t>
            </a:fld>
            <a:endParaRPr lang="fr-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0F0873-6ED2-451E-99EC-7AA22838DD2A}" type="slidenum">
              <a:rPr lang="fr-CH" smtClean="0"/>
              <a:t>‹#›</a:t>
            </a:fld>
            <a:endParaRPr lang="fr-CH"/>
          </a:p>
        </p:txBody>
      </p:sp>
    </p:spTree>
    <p:extLst>
      <p:ext uri="{BB962C8B-B14F-4D97-AF65-F5344CB8AC3E}">
        <p14:creationId xmlns:p14="http://schemas.microsoft.com/office/powerpoint/2010/main" val="2700887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F446-52CA-4CC0-A260-54652A6E7F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a:extLst>
              <a:ext uri="{FF2B5EF4-FFF2-40B4-BE49-F238E27FC236}">
                <a16:creationId xmlns:a16="http://schemas.microsoft.com/office/drawing/2014/main" id="{C976A8F7-3F3E-4A8C-991E-3BCF3BBF3A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a:extLst>
              <a:ext uri="{FF2B5EF4-FFF2-40B4-BE49-F238E27FC236}">
                <a16:creationId xmlns:a16="http://schemas.microsoft.com/office/drawing/2014/main" id="{4E305284-19E3-4CD8-A0CA-1316F6D70F27}"/>
              </a:ext>
            </a:extLst>
          </p:cNvPr>
          <p:cNvSpPr>
            <a:spLocks noGrp="1"/>
          </p:cNvSpPr>
          <p:nvPr>
            <p:ph type="dt" sz="half" idx="10"/>
          </p:nvPr>
        </p:nvSpPr>
        <p:spPr/>
        <p:txBody>
          <a:bodyPr/>
          <a:lstStyle/>
          <a:p>
            <a:fld id="{98D8FFAC-79D0-4A50-B13C-A9D0135525E2}" type="datetime1">
              <a:rPr lang="fr-FR" smtClean="0"/>
              <a:t>05/05/2023</a:t>
            </a:fld>
            <a:endParaRPr lang="fr-CH"/>
          </a:p>
        </p:txBody>
      </p:sp>
      <p:sp>
        <p:nvSpPr>
          <p:cNvPr id="5" name="Footer Placeholder 4">
            <a:extLst>
              <a:ext uri="{FF2B5EF4-FFF2-40B4-BE49-F238E27FC236}">
                <a16:creationId xmlns:a16="http://schemas.microsoft.com/office/drawing/2014/main" id="{00424780-F776-4DE9-B24E-FC99A0011B15}"/>
              </a:ext>
            </a:extLst>
          </p:cNvPr>
          <p:cNvSpPr>
            <a:spLocks noGrp="1"/>
          </p:cNvSpPr>
          <p:nvPr>
            <p:ph type="ftr" sz="quarter" idx="11"/>
          </p:nvPr>
        </p:nvSpPr>
        <p:spPr/>
        <p:txBody>
          <a:bodyPr/>
          <a:lstStyle/>
          <a:p>
            <a:r>
              <a:rPr lang="fr-CH"/>
              <a:t>Alice Moros - EN-MME-MM</a:t>
            </a:r>
          </a:p>
        </p:txBody>
      </p:sp>
      <p:sp>
        <p:nvSpPr>
          <p:cNvPr id="6" name="Slide Number Placeholder 5">
            <a:extLst>
              <a:ext uri="{FF2B5EF4-FFF2-40B4-BE49-F238E27FC236}">
                <a16:creationId xmlns:a16="http://schemas.microsoft.com/office/drawing/2014/main" id="{64630C70-068C-444E-B06A-CEB0F478F22C}"/>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637354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87AE0-EFCF-427F-811E-1B469FD2E6DC}"/>
              </a:ext>
            </a:extLst>
          </p:cNvPr>
          <p:cNvSpPr>
            <a:spLocks noGrp="1"/>
          </p:cNvSpPr>
          <p:nvPr>
            <p:ph type="title"/>
          </p:nvPr>
        </p:nvSpPr>
        <p:spPr/>
        <p:txBody>
          <a:bodyPr/>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76866576-900D-4D95-96A3-DA743B5756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B7DA2A69-3074-4224-9DB7-03D0DB467FF5}"/>
              </a:ext>
            </a:extLst>
          </p:cNvPr>
          <p:cNvSpPr>
            <a:spLocks noGrp="1"/>
          </p:cNvSpPr>
          <p:nvPr>
            <p:ph type="dt" sz="half" idx="10"/>
          </p:nvPr>
        </p:nvSpPr>
        <p:spPr/>
        <p:txBody>
          <a:bodyPr/>
          <a:lstStyle/>
          <a:p>
            <a:fld id="{06581D17-C357-4645-A5D5-9D2D89C843C6}" type="datetime1">
              <a:rPr lang="fr-FR" smtClean="0"/>
              <a:t>05/05/2023</a:t>
            </a:fld>
            <a:endParaRPr lang="fr-CH"/>
          </a:p>
        </p:txBody>
      </p:sp>
      <p:sp>
        <p:nvSpPr>
          <p:cNvPr id="5" name="Footer Placeholder 4">
            <a:extLst>
              <a:ext uri="{FF2B5EF4-FFF2-40B4-BE49-F238E27FC236}">
                <a16:creationId xmlns:a16="http://schemas.microsoft.com/office/drawing/2014/main" id="{95B8F6D7-C1A4-4EAB-A3AA-842D5CAC8BA9}"/>
              </a:ext>
            </a:extLst>
          </p:cNvPr>
          <p:cNvSpPr>
            <a:spLocks noGrp="1"/>
          </p:cNvSpPr>
          <p:nvPr>
            <p:ph type="ftr" sz="quarter" idx="11"/>
          </p:nvPr>
        </p:nvSpPr>
        <p:spPr/>
        <p:txBody>
          <a:bodyPr/>
          <a:lstStyle/>
          <a:p>
            <a:r>
              <a:rPr lang="fr-CH"/>
              <a:t>Alice Moros - EN-MME-MM</a:t>
            </a:r>
          </a:p>
        </p:txBody>
      </p:sp>
      <p:sp>
        <p:nvSpPr>
          <p:cNvPr id="6" name="Slide Number Placeholder 5">
            <a:extLst>
              <a:ext uri="{FF2B5EF4-FFF2-40B4-BE49-F238E27FC236}">
                <a16:creationId xmlns:a16="http://schemas.microsoft.com/office/drawing/2014/main" id="{1FAB15FF-DDD6-4F4A-B7A9-8E5073781D5C}"/>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4282082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BB8359-0982-48BD-B348-763A5F74C73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826941DE-69AA-49CD-8E87-507C4AAD327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B055C384-C5B2-41BC-9642-4544DE80795B}"/>
              </a:ext>
            </a:extLst>
          </p:cNvPr>
          <p:cNvSpPr>
            <a:spLocks noGrp="1"/>
          </p:cNvSpPr>
          <p:nvPr>
            <p:ph type="dt" sz="half" idx="10"/>
          </p:nvPr>
        </p:nvSpPr>
        <p:spPr/>
        <p:txBody>
          <a:bodyPr/>
          <a:lstStyle/>
          <a:p>
            <a:fld id="{8DA12D2A-A4FD-43E3-B852-793AF017FFD1}" type="datetime1">
              <a:rPr lang="fr-FR" smtClean="0"/>
              <a:t>05/05/2023</a:t>
            </a:fld>
            <a:endParaRPr lang="fr-CH"/>
          </a:p>
        </p:txBody>
      </p:sp>
      <p:sp>
        <p:nvSpPr>
          <p:cNvPr id="5" name="Footer Placeholder 4">
            <a:extLst>
              <a:ext uri="{FF2B5EF4-FFF2-40B4-BE49-F238E27FC236}">
                <a16:creationId xmlns:a16="http://schemas.microsoft.com/office/drawing/2014/main" id="{71301DCF-B480-4829-BF8A-4A10ECFAEBD1}"/>
              </a:ext>
            </a:extLst>
          </p:cNvPr>
          <p:cNvSpPr>
            <a:spLocks noGrp="1"/>
          </p:cNvSpPr>
          <p:nvPr>
            <p:ph type="ftr" sz="quarter" idx="11"/>
          </p:nvPr>
        </p:nvSpPr>
        <p:spPr/>
        <p:txBody>
          <a:bodyPr/>
          <a:lstStyle/>
          <a:p>
            <a:r>
              <a:rPr lang="fr-CH"/>
              <a:t>Alice Moros - EN-MME-MM</a:t>
            </a:r>
          </a:p>
        </p:txBody>
      </p:sp>
      <p:sp>
        <p:nvSpPr>
          <p:cNvPr id="6" name="Slide Number Placeholder 5">
            <a:extLst>
              <a:ext uri="{FF2B5EF4-FFF2-40B4-BE49-F238E27FC236}">
                <a16:creationId xmlns:a16="http://schemas.microsoft.com/office/drawing/2014/main" id="{BEBAE3D8-8014-4E6D-A8D0-E9078FEFF8E8}"/>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2968130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F8C9B-3A1F-40AD-A912-E76083772E39}"/>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FE1E6856-8832-440E-9E99-091D9372B1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767F9FFB-9321-45D7-AD07-E5DE5B629369}"/>
              </a:ext>
            </a:extLst>
          </p:cNvPr>
          <p:cNvSpPr>
            <a:spLocks noGrp="1"/>
          </p:cNvSpPr>
          <p:nvPr>
            <p:ph type="dt" sz="half" idx="10"/>
          </p:nvPr>
        </p:nvSpPr>
        <p:spPr/>
        <p:txBody>
          <a:bodyPr/>
          <a:lstStyle/>
          <a:p>
            <a:fld id="{DCE9ED13-D6A6-4777-A154-8A66BB1E771F}" type="datetime1">
              <a:rPr lang="fr-FR" smtClean="0"/>
              <a:t>05/05/2023</a:t>
            </a:fld>
            <a:endParaRPr lang="fr-CH"/>
          </a:p>
        </p:txBody>
      </p:sp>
      <p:sp>
        <p:nvSpPr>
          <p:cNvPr id="5" name="Footer Placeholder 4">
            <a:extLst>
              <a:ext uri="{FF2B5EF4-FFF2-40B4-BE49-F238E27FC236}">
                <a16:creationId xmlns:a16="http://schemas.microsoft.com/office/drawing/2014/main" id="{046F730F-46B6-4AB8-8ED0-CCC6EDD449B3}"/>
              </a:ext>
            </a:extLst>
          </p:cNvPr>
          <p:cNvSpPr>
            <a:spLocks noGrp="1"/>
          </p:cNvSpPr>
          <p:nvPr>
            <p:ph type="ftr" sz="quarter" idx="11"/>
          </p:nvPr>
        </p:nvSpPr>
        <p:spPr/>
        <p:txBody>
          <a:bodyPr/>
          <a:lstStyle/>
          <a:p>
            <a:r>
              <a:rPr lang="fr-CH"/>
              <a:t>Alice Moros - EN-MME-MM</a:t>
            </a:r>
          </a:p>
        </p:txBody>
      </p:sp>
      <p:sp>
        <p:nvSpPr>
          <p:cNvPr id="6" name="Slide Number Placeholder 5">
            <a:extLst>
              <a:ext uri="{FF2B5EF4-FFF2-40B4-BE49-F238E27FC236}">
                <a16:creationId xmlns:a16="http://schemas.microsoft.com/office/drawing/2014/main" id="{A1320B99-B2C1-4911-950A-D38F21710CF7}"/>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2131134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18A1C-3DCF-4A0B-B88A-FF0F32DB1E4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a:extLst>
              <a:ext uri="{FF2B5EF4-FFF2-40B4-BE49-F238E27FC236}">
                <a16:creationId xmlns:a16="http://schemas.microsoft.com/office/drawing/2014/main" id="{5AE085BE-0FE9-45BD-80D5-D0D722A5AC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533DFC6-1C3B-4019-A5F2-BAA8E610F7B6}"/>
              </a:ext>
            </a:extLst>
          </p:cNvPr>
          <p:cNvSpPr>
            <a:spLocks noGrp="1"/>
          </p:cNvSpPr>
          <p:nvPr>
            <p:ph type="dt" sz="half" idx="10"/>
          </p:nvPr>
        </p:nvSpPr>
        <p:spPr/>
        <p:txBody>
          <a:bodyPr/>
          <a:lstStyle/>
          <a:p>
            <a:fld id="{58D78D05-391C-4B64-A8F7-85976AD4C3C7}" type="datetime1">
              <a:rPr lang="fr-FR" smtClean="0"/>
              <a:t>05/05/2023</a:t>
            </a:fld>
            <a:endParaRPr lang="fr-CH"/>
          </a:p>
        </p:txBody>
      </p:sp>
      <p:sp>
        <p:nvSpPr>
          <p:cNvPr id="5" name="Footer Placeholder 4">
            <a:extLst>
              <a:ext uri="{FF2B5EF4-FFF2-40B4-BE49-F238E27FC236}">
                <a16:creationId xmlns:a16="http://schemas.microsoft.com/office/drawing/2014/main" id="{D0EAC503-810D-4822-B814-D8590ADF30B0}"/>
              </a:ext>
            </a:extLst>
          </p:cNvPr>
          <p:cNvSpPr>
            <a:spLocks noGrp="1"/>
          </p:cNvSpPr>
          <p:nvPr>
            <p:ph type="ftr" sz="quarter" idx="11"/>
          </p:nvPr>
        </p:nvSpPr>
        <p:spPr/>
        <p:txBody>
          <a:bodyPr/>
          <a:lstStyle/>
          <a:p>
            <a:r>
              <a:rPr lang="fr-CH"/>
              <a:t>Alice Moros - EN-MME-MM</a:t>
            </a:r>
          </a:p>
        </p:txBody>
      </p:sp>
      <p:sp>
        <p:nvSpPr>
          <p:cNvPr id="6" name="Slide Number Placeholder 5">
            <a:extLst>
              <a:ext uri="{FF2B5EF4-FFF2-40B4-BE49-F238E27FC236}">
                <a16:creationId xmlns:a16="http://schemas.microsoft.com/office/drawing/2014/main" id="{A4A84AA7-5297-4ED1-86D8-897DB7A8753A}"/>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3619933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591DD-97C6-47BE-871F-E3676D724C81}"/>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69CD6B6F-4CF1-458D-9679-F789E0D216E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a:extLst>
              <a:ext uri="{FF2B5EF4-FFF2-40B4-BE49-F238E27FC236}">
                <a16:creationId xmlns:a16="http://schemas.microsoft.com/office/drawing/2014/main" id="{8D7A7F36-A8D5-4369-A340-87E6DFCF946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a:extLst>
              <a:ext uri="{FF2B5EF4-FFF2-40B4-BE49-F238E27FC236}">
                <a16:creationId xmlns:a16="http://schemas.microsoft.com/office/drawing/2014/main" id="{3B479DFF-BD08-43FF-AE9F-836655909EAA}"/>
              </a:ext>
            </a:extLst>
          </p:cNvPr>
          <p:cNvSpPr>
            <a:spLocks noGrp="1"/>
          </p:cNvSpPr>
          <p:nvPr>
            <p:ph type="dt" sz="half" idx="10"/>
          </p:nvPr>
        </p:nvSpPr>
        <p:spPr/>
        <p:txBody>
          <a:bodyPr/>
          <a:lstStyle/>
          <a:p>
            <a:fld id="{FB8C5008-2F8E-47E6-979E-FB41E2E5703C}" type="datetime1">
              <a:rPr lang="fr-FR" smtClean="0"/>
              <a:t>05/05/2023</a:t>
            </a:fld>
            <a:endParaRPr lang="fr-CH"/>
          </a:p>
        </p:txBody>
      </p:sp>
      <p:sp>
        <p:nvSpPr>
          <p:cNvPr id="6" name="Footer Placeholder 5">
            <a:extLst>
              <a:ext uri="{FF2B5EF4-FFF2-40B4-BE49-F238E27FC236}">
                <a16:creationId xmlns:a16="http://schemas.microsoft.com/office/drawing/2014/main" id="{48C77B7E-C372-4249-B5A0-D4A8049F0FF4}"/>
              </a:ext>
            </a:extLst>
          </p:cNvPr>
          <p:cNvSpPr>
            <a:spLocks noGrp="1"/>
          </p:cNvSpPr>
          <p:nvPr>
            <p:ph type="ftr" sz="quarter" idx="11"/>
          </p:nvPr>
        </p:nvSpPr>
        <p:spPr/>
        <p:txBody>
          <a:bodyPr/>
          <a:lstStyle/>
          <a:p>
            <a:r>
              <a:rPr lang="fr-CH"/>
              <a:t>Alice Moros - EN-MME-MM</a:t>
            </a:r>
          </a:p>
        </p:txBody>
      </p:sp>
      <p:sp>
        <p:nvSpPr>
          <p:cNvPr id="7" name="Slide Number Placeholder 6">
            <a:extLst>
              <a:ext uri="{FF2B5EF4-FFF2-40B4-BE49-F238E27FC236}">
                <a16:creationId xmlns:a16="http://schemas.microsoft.com/office/drawing/2014/main" id="{4A917B43-8F47-43BB-8659-477F6E45FB22}"/>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1207444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DD877-A2DF-42B3-AE39-DA14B00D736D}"/>
              </a:ext>
            </a:extLst>
          </p:cNvPr>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a:extLst>
              <a:ext uri="{FF2B5EF4-FFF2-40B4-BE49-F238E27FC236}">
                <a16:creationId xmlns:a16="http://schemas.microsoft.com/office/drawing/2014/main" id="{E5DEEA74-01E0-4F12-8FF4-3138E315A6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9DD2FFA-354B-4451-B024-978AF7F0A8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a:extLst>
              <a:ext uri="{FF2B5EF4-FFF2-40B4-BE49-F238E27FC236}">
                <a16:creationId xmlns:a16="http://schemas.microsoft.com/office/drawing/2014/main" id="{C36D7B75-FCC3-4695-9F83-D3EFDE617B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B14B373-E8E9-47F6-9A85-0D18724C146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a:extLst>
              <a:ext uri="{FF2B5EF4-FFF2-40B4-BE49-F238E27FC236}">
                <a16:creationId xmlns:a16="http://schemas.microsoft.com/office/drawing/2014/main" id="{76AEB246-BC03-4BBF-B1E4-BF6095CFF7CB}"/>
              </a:ext>
            </a:extLst>
          </p:cNvPr>
          <p:cNvSpPr>
            <a:spLocks noGrp="1"/>
          </p:cNvSpPr>
          <p:nvPr>
            <p:ph type="dt" sz="half" idx="10"/>
          </p:nvPr>
        </p:nvSpPr>
        <p:spPr/>
        <p:txBody>
          <a:bodyPr/>
          <a:lstStyle/>
          <a:p>
            <a:fld id="{D70C8DD9-C1A4-4FC8-ABEA-1DAC1CB076E4}" type="datetime1">
              <a:rPr lang="fr-FR" smtClean="0"/>
              <a:t>05/05/2023</a:t>
            </a:fld>
            <a:endParaRPr lang="fr-CH"/>
          </a:p>
        </p:txBody>
      </p:sp>
      <p:sp>
        <p:nvSpPr>
          <p:cNvPr id="8" name="Footer Placeholder 7">
            <a:extLst>
              <a:ext uri="{FF2B5EF4-FFF2-40B4-BE49-F238E27FC236}">
                <a16:creationId xmlns:a16="http://schemas.microsoft.com/office/drawing/2014/main" id="{E3AF14C1-94DF-4E64-A6DD-12CA24EEFBD5}"/>
              </a:ext>
            </a:extLst>
          </p:cNvPr>
          <p:cNvSpPr>
            <a:spLocks noGrp="1"/>
          </p:cNvSpPr>
          <p:nvPr>
            <p:ph type="ftr" sz="quarter" idx="11"/>
          </p:nvPr>
        </p:nvSpPr>
        <p:spPr/>
        <p:txBody>
          <a:bodyPr/>
          <a:lstStyle/>
          <a:p>
            <a:r>
              <a:rPr lang="fr-CH"/>
              <a:t>Alice Moros - EN-MME-MM</a:t>
            </a:r>
          </a:p>
        </p:txBody>
      </p:sp>
      <p:sp>
        <p:nvSpPr>
          <p:cNvPr id="9" name="Slide Number Placeholder 8">
            <a:extLst>
              <a:ext uri="{FF2B5EF4-FFF2-40B4-BE49-F238E27FC236}">
                <a16:creationId xmlns:a16="http://schemas.microsoft.com/office/drawing/2014/main" id="{B4AC200A-643D-4678-8899-81B4CFEC50E3}"/>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155331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FDFD6-517C-42A8-AD3E-3FA5196B6442}"/>
              </a:ext>
            </a:extLst>
          </p:cNvPr>
          <p:cNvSpPr>
            <a:spLocks noGrp="1"/>
          </p:cNvSpPr>
          <p:nvPr>
            <p:ph type="title"/>
          </p:nvPr>
        </p:nvSpPr>
        <p:spPr/>
        <p:txBody>
          <a:bodyPr/>
          <a:lstStyle/>
          <a:p>
            <a:r>
              <a:rPr lang="en-US"/>
              <a:t>Click to edit Master title style</a:t>
            </a:r>
            <a:endParaRPr lang="fr-CH"/>
          </a:p>
        </p:txBody>
      </p:sp>
      <p:sp>
        <p:nvSpPr>
          <p:cNvPr id="3" name="Date Placeholder 2">
            <a:extLst>
              <a:ext uri="{FF2B5EF4-FFF2-40B4-BE49-F238E27FC236}">
                <a16:creationId xmlns:a16="http://schemas.microsoft.com/office/drawing/2014/main" id="{5B3D1E5A-A35B-4455-9E12-1758D4C1FD39}"/>
              </a:ext>
            </a:extLst>
          </p:cNvPr>
          <p:cNvSpPr>
            <a:spLocks noGrp="1"/>
          </p:cNvSpPr>
          <p:nvPr>
            <p:ph type="dt" sz="half" idx="10"/>
          </p:nvPr>
        </p:nvSpPr>
        <p:spPr/>
        <p:txBody>
          <a:bodyPr/>
          <a:lstStyle/>
          <a:p>
            <a:fld id="{F0A1FD44-1C20-4984-BC0C-266DA4496F50}" type="datetime1">
              <a:rPr lang="fr-FR" smtClean="0"/>
              <a:t>05/05/2023</a:t>
            </a:fld>
            <a:endParaRPr lang="fr-CH"/>
          </a:p>
        </p:txBody>
      </p:sp>
      <p:sp>
        <p:nvSpPr>
          <p:cNvPr id="4" name="Footer Placeholder 3">
            <a:extLst>
              <a:ext uri="{FF2B5EF4-FFF2-40B4-BE49-F238E27FC236}">
                <a16:creationId xmlns:a16="http://schemas.microsoft.com/office/drawing/2014/main" id="{C34F9F33-3C96-4396-9FC2-E406D87AE7DD}"/>
              </a:ext>
            </a:extLst>
          </p:cNvPr>
          <p:cNvSpPr>
            <a:spLocks noGrp="1"/>
          </p:cNvSpPr>
          <p:nvPr>
            <p:ph type="ftr" sz="quarter" idx="11"/>
          </p:nvPr>
        </p:nvSpPr>
        <p:spPr/>
        <p:txBody>
          <a:bodyPr/>
          <a:lstStyle/>
          <a:p>
            <a:r>
              <a:rPr lang="fr-CH"/>
              <a:t>Alice Moros - EN-MME-MM</a:t>
            </a:r>
          </a:p>
        </p:txBody>
      </p:sp>
      <p:sp>
        <p:nvSpPr>
          <p:cNvPr id="5" name="Slide Number Placeholder 4">
            <a:extLst>
              <a:ext uri="{FF2B5EF4-FFF2-40B4-BE49-F238E27FC236}">
                <a16:creationId xmlns:a16="http://schemas.microsoft.com/office/drawing/2014/main" id="{0D3A06F9-8DA9-40BD-9E9E-9827B82D0EAE}"/>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738890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2797BB-9365-4099-B3C1-42F762839B60}"/>
              </a:ext>
            </a:extLst>
          </p:cNvPr>
          <p:cNvSpPr>
            <a:spLocks noGrp="1"/>
          </p:cNvSpPr>
          <p:nvPr>
            <p:ph type="dt" sz="half" idx="10"/>
          </p:nvPr>
        </p:nvSpPr>
        <p:spPr/>
        <p:txBody>
          <a:bodyPr/>
          <a:lstStyle/>
          <a:p>
            <a:fld id="{5835BE3A-A593-467B-95D6-3CAD953F83A7}" type="datetime1">
              <a:rPr lang="fr-FR" smtClean="0"/>
              <a:t>05/05/2023</a:t>
            </a:fld>
            <a:endParaRPr lang="fr-CH"/>
          </a:p>
        </p:txBody>
      </p:sp>
      <p:sp>
        <p:nvSpPr>
          <p:cNvPr id="3" name="Footer Placeholder 2">
            <a:extLst>
              <a:ext uri="{FF2B5EF4-FFF2-40B4-BE49-F238E27FC236}">
                <a16:creationId xmlns:a16="http://schemas.microsoft.com/office/drawing/2014/main" id="{22CEDED8-93FE-4A04-A041-31BAFC06B560}"/>
              </a:ext>
            </a:extLst>
          </p:cNvPr>
          <p:cNvSpPr>
            <a:spLocks noGrp="1"/>
          </p:cNvSpPr>
          <p:nvPr>
            <p:ph type="ftr" sz="quarter" idx="11"/>
          </p:nvPr>
        </p:nvSpPr>
        <p:spPr/>
        <p:txBody>
          <a:bodyPr/>
          <a:lstStyle/>
          <a:p>
            <a:r>
              <a:rPr lang="fr-CH"/>
              <a:t>Alice Moros - EN-MME-MM</a:t>
            </a:r>
          </a:p>
        </p:txBody>
      </p:sp>
      <p:sp>
        <p:nvSpPr>
          <p:cNvPr id="4" name="Slide Number Placeholder 3">
            <a:extLst>
              <a:ext uri="{FF2B5EF4-FFF2-40B4-BE49-F238E27FC236}">
                <a16:creationId xmlns:a16="http://schemas.microsoft.com/office/drawing/2014/main" id="{5519BBBB-A0D3-47FE-9F3F-0DFF72DA5B1C}"/>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2740674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DF758-3D98-484F-B3BC-F36F5604C7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a:extLst>
              <a:ext uri="{FF2B5EF4-FFF2-40B4-BE49-F238E27FC236}">
                <a16:creationId xmlns:a16="http://schemas.microsoft.com/office/drawing/2014/main" id="{554FEE1D-1274-4F60-AEE3-BEC7053AE1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a:extLst>
              <a:ext uri="{FF2B5EF4-FFF2-40B4-BE49-F238E27FC236}">
                <a16:creationId xmlns:a16="http://schemas.microsoft.com/office/drawing/2014/main" id="{A24DD40B-D3EC-4D40-B71B-5ED1FD7D98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F62B45-FCA0-4797-90BE-7771210BC6BD}"/>
              </a:ext>
            </a:extLst>
          </p:cNvPr>
          <p:cNvSpPr>
            <a:spLocks noGrp="1"/>
          </p:cNvSpPr>
          <p:nvPr>
            <p:ph type="dt" sz="half" idx="10"/>
          </p:nvPr>
        </p:nvSpPr>
        <p:spPr/>
        <p:txBody>
          <a:bodyPr/>
          <a:lstStyle/>
          <a:p>
            <a:fld id="{FA2F7B2A-06A7-4E26-BEDF-ADF07C5220CA}" type="datetime1">
              <a:rPr lang="fr-FR" smtClean="0"/>
              <a:t>05/05/2023</a:t>
            </a:fld>
            <a:endParaRPr lang="fr-CH"/>
          </a:p>
        </p:txBody>
      </p:sp>
      <p:sp>
        <p:nvSpPr>
          <p:cNvPr id="6" name="Footer Placeholder 5">
            <a:extLst>
              <a:ext uri="{FF2B5EF4-FFF2-40B4-BE49-F238E27FC236}">
                <a16:creationId xmlns:a16="http://schemas.microsoft.com/office/drawing/2014/main" id="{C06FD48A-6D26-4CA7-9689-16AC73DF3B18}"/>
              </a:ext>
            </a:extLst>
          </p:cNvPr>
          <p:cNvSpPr>
            <a:spLocks noGrp="1"/>
          </p:cNvSpPr>
          <p:nvPr>
            <p:ph type="ftr" sz="quarter" idx="11"/>
          </p:nvPr>
        </p:nvSpPr>
        <p:spPr/>
        <p:txBody>
          <a:bodyPr/>
          <a:lstStyle/>
          <a:p>
            <a:r>
              <a:rPr lang="fr-CH"/>
              <a:t>Alice Moros - EN-MME-MM</a:t>
            </a:r>
          </a:p>
        </p:txBody>
      </p:sp>
      <p:sp>
        <p:nvSpPr>
          <p:cNvPr id="7" name="Slide Number Placeholder 6">
            <a:extLst>
              <a:ext uri="{FF2B5EF4-FFF2-40B4-BE49-F238E27FC236}">
                <a16:creationId xmlns:a16="http://schemas.microsoft.com/office/drawing/2014/main" id="{7052B5F3-A2C9-4332-9DB3-F91D95143DFE}"/>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2594425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022D1-DE4D-4626-87A7-263DCAF07C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a:extLst>
              <a:ext uri="{FF2B5EF4-FFF2-40B4-BE49-F238E27FC236}">
                <a16:creationId xmlns:a16="http://schemas.microsoft.com/office/drawing/2014/main" id="{F2267E59-56CD-4921-A35D-4F01E7AC47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a:extLst>
              <a:ext uri="{FF2B5EF4-FFF2-40B4-BE49-F238E27FC236}">
                <a16:creationId xmlns:a16="http://schemas.microsoft.com/office/drawing/2014/main" id="{4808FF20-7CE1-4512-B687-0530441AEA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586C2D-3272-4ED2-B80C-16C6964AF7F9}"/>
              </a:ext>
            </a:extLst>
          </p:cNvPr>
          <p:cNvSpPr>
            <a:spLocks noGrp="1"/>
          </p:cNvSpPr>
          <p:nvPr>
            <p:ph type="dt" sz="half" idx="10"/>
          </p:nvPr>
        </p:nvSpPr>
        <p:spPr/>
        <p:txBody>
          <a:bodyPr/>
          <a:lstStyle/>
          <a:p>
            <a:fld id="{750160F6-BA4A-4A66-A84C-B23FC8DE0CDB}" type="datetime1">
              <a:rPr lang="fr-FR" smtClean="0"/>
              <a:t>05/05/2023</a:t>
            </a:fld>
            <a:endParaRPr lang="fr-CH"/>
          </a:p>
        </p:txBody>
      </p:sp>
      <p:sp>
        <p:nvSpPr>
          <p:cNvPr id="6" name="Footer Placeholder 5">
            <a:extLst>
              <a:ext uri="{FF2B5EF4-FFF2-40B4-BE49-F238E27FC236}">
                <a16:creationId xmlns:a16="http://schemas.microsoft.com/office/drawing/2014/main" id="{CADB91DA-9FA2-48E7-9623-7E222E125D09}"/>
              </a:ext>
            </a:extLst>
          </p:cNvPr>
          <p:cNvSpPr>
            <a:spLocks noGrp="1"/>
          </p:cNvSpPr>
          <p:nvPr>
            <p:ph type="ftr" sz="quarter" idx="11"/>
          </p:nvPr>
        </p:nvSpPr>
        <p:spPr/>
        <p:txBody>
          <a:bodyPr/>
          <a:lstStyle/>
          <a:p>
            <a:r>
              <a:rPr lang="fr-CH"/>
              <a:t>Alice Moros - EN-MME-MM</a:t>
            </a:r>
          </a:p>
        </p:txBody>
      </p:sp>
      <p:sp>
        <p:nvSpPr>
          <p:cNvPr id="7" name="Slide Number Placeholder 6">
            <a:extLst>
              <a:ext uri="{FF2B5EF4-FFF2-40B4-BE49-F238E27FC236}">
                <a16:creationId xmlns:a16="http://schemas.microsoft.com/office/drawing/2014/main" id="{60218219-23A3-4ED4-AD03-427E56DB3D6F}"/>
              </a:ext>
            </a:extLst>
          </p:cNvPr>
          <p:cNvSpPr>
            <a:spLocks noGrp="1"/>
          </p:cNvSpPr>
          <p:nvPr>
            <p:ph type="sldNum" sz="quarter" idx="12"/>
          </p:nvPr>
        </p:nvSpPr>
        <p:spPr/>
        <p:txBody>
          <a:bodyPr/>
          <a:lstStyle/>
          <a:p>
            <a:fld id="{23A16CB1-47E6-45C3-A6D6-81B904738604}" type="slidenum">
              <a:rPr lang="fr-CH" smtClean="0"/>
              <a:t>‹#›</a:t>
            </a:fld>
            <a:endParaRPr lang="fr-CH"/>
          </a:p>
        </p:txBody>
      </p:sp>
    </p:spTree>
    <p:extLst>
      <p:ext uri="{BB962C8B-B14F-4D97-AF65-F5344CB8AC3E}">
        <p14:creationId xmlns:p14="http://schemas.microsoft.com/office/powerpoint/2010/main" val="1169099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610183-80D1-47E4-A32C-D022C6FBB4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a:extLst>
              <a:ext uri="{FF2B5EF4-FFF2-40B4-BE49-F238E27FC236}">
                <a16:creationId xmlns:a16="http://schemas.microsoft.com/office/drawing/2014/main" id="{B556F3A0-F04F-47C8-81C9-E01546AB9D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F2B635F6-B3E6-468D-864C-DE2476AFA8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A433B7-7ECD-4820-A2DA-3FD55AEA4963}" type="datetime1">
              <a:rPr lang="fr-FR" smtClean="0"/>
              <a:t>05/05/2023</a:t>
            </a:fld>
            <a:endParaRPr lang="fr-CH"/>
          </a:p>
        </p:txBody>
      </p:sp>
      <p:sp>
        <p:nvSpPr>
          <p:cNvPr id="5" name="Footer Placeholder 4">
            <a:extLst>
              <a:ext uri="{FF2B5EF4-FFF2-40B4-BE49-F238E27FC236}">
                <a16:creationId xmlns:a16="http://schemas.microsoft.com/office/drawing/2014/main" id="{E49DDB79-9085-497F-91CA-DBECA4FB12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CH"/>
              <a:t>Alice Moros - EN-MME-MM</a:t>
            </a:r>
          </a:p>
        </p:txBody>
      </p:sp>
      <p:sp>
        <p:nvSpPr>
          <p:cNvPr id="6" name="Slide Number Placeholder 5">
            <a:extLst>
              <a:ext uri="{FF2B5EF4-FFF2-40B4-BE49-F238E27FC236}">
                <a16:creationId xmlns:a16="http://schemas.microsoft.com/office/drawing/2014/main" id="{0B07D370-CDA7-4B78-8BE5-D2BE5800E7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A16CB1-47E6-45C3-A6D6-81B904738604}" type="slidenum">
              <a:rPr lang="fr-CH" smtClean="0"/>
              <a:t>‹#›</a:t>
            </a:fld>
            <a:endParaRPr lang="fr-CH"/>
          </a:p>
        </p:txBody>
      </p:sp>
    </p:spTree>
    <p:extLst>
      <p:ext uri="{BB962C8B-B14F-4D97-AF65-F5344CB8AC3E}">
        <p14:creationId xmlns:p14="http://schemas.microsoft.com/office/powerpoint/2010/main" val="692020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D5593F9-17A4-5C3A-DB5D-978EF56D3A1E}"/>
              </a:ext>
            </a:extLst>
          </p:cNvPr>
          <p:cNvSpPr>
            <a:spLocks noGrp="1"/>
          </p:cNvSpPr>
          <p:nvPr>
            <p:ph type="dt" sz="half" idx="10"/>
          </p:nvPr>
        </p:nvSpPr>
        <p:spPr/>
        <p:txBody>
          <a:bodyPr/>
          <a:lstStyle/>
          <a:p>
            <a:fld id="{DCE9ED13-D6A6-4777-A154-8A66BB1E771F}" type="datetime1">
              <a:rPr lang="fr-FR" smtClean="0"/>
              <a:t>08/05/2023</a:t>
            </a:fld>
            <a:endParaRPr lang="fr-CH"/>
          </a:p>
        </p:txBody>
      </p:sp>
      <p:sp>
        <p:nvSpPr>
          <p:cNvPr id="5" name="Footer Placeholder 4">
            <a:extLst>
              <a:ext uri="{FF2B5EF4-FFF2-40B4-BE49-F238E27FC236}">
                <a16:creationId xmlns:a16="http://schemas.microsoft.com/office/drawing/2014/main" id="{16EA3E52-5545-F7E1-C298-6C43C4761413}"/>
              </a:ext>
            </a:extLst>
          </p:cNvPr>
          <p:cNvSpPr>
            <a:spLocks noGrp="1"/>
          </p:cNvSpPr>
          <p:nvPr>
            <p:ph type="ftr" sz="quarter" idx="11"/>
          </p:nvPr>
        </p:nvSpPr>
        <p:spPr/>
        <p:txBody>
          <a:bodyPr/>
          <a:lstStyle/>
          <a:p>
            <a:r>
              <a:rPr lang="fr-CH"/>
              <a:t>Alice Moros - EN-MME-MM</a:t>
            </a:r>
          </a:p>
        </p:txBody>
      </p:sp>
      <p:sp>
        <p:nvSpPr>
          <p:cNvPr id="6" name="Slide Number Placeholder 5">
            <a:extLst>
              <a:ext uri="{FF2B5EF4-FFF2-40B4-BE49-F238E27FC236}">
                <a16:creationId xmlns:a16="http://schemas.microsoft.com/office/drawing/2014/main" id="{0B6D88E1-6992-C79B-E194-A412F3B38AFD}"/>
              </a:ext>
            </a:extLst>
          </p:cNvPr>
          <p:cNvSpPr>
            <a:spLocks noGrp="1"/>
          </p:cNvSpPr>
          <p:nvPr>
            <p:ph type="sldNum" sz="quarter" idx="12"/>
          </p:nvPr>
        </p:nvSpPr>
        <p:spPr/>
        <p:txBody>
          <a:bodyPr/>
          <a:lstStyle/>
          <a:p>
            <a:fld id="{23A16CB1-47E6-45C3-A6D6-81B904738604}" type="slidenum">
              <a:rPr lang="fr-CH" smtClean="0"/>
              <a:t>1</a:t>
            </a:fld>
            <a:endParaRPr lang="fr-CH"/>
          </a:p>
        </p:txBody>
      </p:sp>
      <p:sp>
        <p:nvSpPr>
          <p:cNvPr id="8" name="TextBox 7">
            <a:extLst>
              <a:ext uri="{FF2B5EF4-FFF2-40B4-BE49-F238E27FC236}">
                <a16:creationId xmlns:a16="http://schemas.microsoft.com/office/drawing/2014/main" id="{7D19AD66-5B7D-49E2-9339-4944E9D05CE8}"/>
              </a:ext>
            </a:extLst>
          </p:cNvPr>
          <p:cNvSpPr txBox="1"/>
          <p:nvPr/>
        </p:nvSpPr>
        <p:spPr>
          <a:xfrm>
            <a:off x="-1" y="501650"/>
            <a:ext cx="12192000" cy="3693319"/>
          </a:xfrm>
          <a:prstGeom prst="rect">
            <a:avLst/>
          </a:prstGeom>
          <a:noFill/>
        </p:spPr>
        <p:txBody>
          <a:bodyPr wrap="square">
            <a:spAutoFit/>
          </a:bodyPr>
          <a:lstStyle/>
          <a:p>
            <a:pPr algn="just"/>
            <a:r>
              <a:rPr lang="en-US" dirty="0"/>
              <a:t>X-Ray Diffraction (XRD) is a non-destructive technique used to identify crystalline phases and orientation, as well as determine structural properties such as lattice parameters, strain, grain size, epitaxy, phase composition, and preferred orientation.</a:t>
            </a:r>
          </a:p>
          <a:p>
            <a:pPr algn="just"/>
            <a:r>
              <a:rPr lang="en-US" dirty="0">
                <a:cs typeface="Times New Roman" panose="02020603050405020304" pitchFamily="18" charset="0"/>
              </a:rPr>
              <a:t>In this study, reference (solid) and damaged (viscous) PU samples have been </a:t>
            </a:r>
            <a:r>
              <a:rPr lang="en-US" dirty="0" err="1">
                <a:cs typeface="Times New Roman" panose="02020603050405020304" pitchFamily="18" charset="0"/>
              </a:rPr>
              <a:t>analysed</a:t>
            </a:r>
            <a:r>
              <a:rPr lang="en-US" dirty="0">
                <a:cs typeface="Times New Roman" panose="02020603050405020304" pitchFamily="18" charset="0"/>
              </a:rPr>
              <a:t> by XRD in Bragg-Brentano (BB) geometry to highlight potential differences in phase identification. In the XRD-BB configuration, t</a:t>
            </a:r>
            <a:r>
              <a:rPr lang="en-GB" dirty="0">
                <a:solidFill>
                  <a:srgbClr val="212121"/>
                </a:solidFill>
              </a:rPr>
              <a:t>he diffracted signal comes from a depth of a few </a:t>
            </a:r>
            <a:r>
              <a:rPr lang="en-GB" dirty="0" err="1">
                <a:solidFill>
                  <a:srgbClr val="212121"/>
                </a:solidFill>
              </a:rPr>
              <a:t>micrometers</a:t>
            </a:r>
            <a:r>
              <a:rPr lang="en-GB" dirty="0">
                <a:solidFill>
                  <a:srgbClr val="212121"/>
                </a:solidFill>
              </a:rPr>
              <a:t> within the inspected sample. The obtained XRD-BB  diffractograms are shown in the following slides.</a:t>
            </a:r>
          </a:p>
          <a:p>
            <a:pPr algn="just"/>
            <a:endParaRPr lang="en-GB" dirty="0">
              <a:solidFill>
                <a:srgbClr val="212121"/>
              </a:solidFill>
            </a:endParaRPr>
          </a:p>
          <a:p>
            <a:pPr algn="just"/>
            <a:r>
              <a:rPr lang="en-GB" dirty="0">
                <a:solidFill>
                  <a:srgbClr val="212121"/>
                </a:solidFill>
              </a:rPr>
              <a:t>Our XRD system allows to explore Small-Angle X-ray Scattering (SAXS) as well, widely used in polymer laboratories. This technique complements XRD by detecting scattering from a few degrees down to a few hundredths of a degree between the X-ray beam and the sample surface. This enables investigation of the "nano" region, ranging from a few tens to several hundreds or thousands of angstroms with appropriate optics. SAXS patterns offer insights into the structural ordering of both crystalline and non-crystalline features, resulting from inhomogeneities in the distribution of electrons in the studied material. These differences may arise between inclusions and the surrounding matrix, between types of atoms in a chemical compound, or between individual molecules or molecular assemblies.</a:t>
            </a:r>
            <a:endParaRPr lang="en-US" dirty="0"/>
          </a:p>
        </p:txBody>
      </p:sp>
      <p:sp>
        <p:nvSpPr>
          <p:cNvPr id="9" name="TextBox 8">
            <a:extLst>
              <a:ext uri="{FF2B5EF4-FFF2-40B4-BE49-F238E27FC236}">
                <a16:creationId xmlns:a16="http://schemas.microsoft.com/office/drawing/2014/main" id="{CFCFAC01-6439-779F-44F1-1E0FC47130D8}"/>
              </a:ext>
            </a:extLst>
          </p:cNvPr>
          <p:cNvSpPr txBox="1"/>
          <p:nvPr/>
        </p:nvSpPr>
        <p:spPr>
          <a:xfrm>
            <a:off x="-1" y="0"/>
            <a:ext cx="10096501" cy="523220"/>
          </a:xfrm>
          <a:prstGeom prst="rect">
            <a:avLst/>
          </a:prstGeom>
          <a:noFill/>
        </p:spPr>
        <p:txBody>
          <a:bodyPr wrap="square">
            <a:spAutoFit/>
          </a:bodyPr>
          <a:lstStyle/>
          <a:p>
            <a:r>
              <a:rPr lang="en-US" sz="2800" b="1" dirty="0"/>
              <a:t>Polyurethane (PU) XRD Analysis</a:t>
            </a:r>
            <a:endParaRPr lang="en-US" sz="2800" dirty="0"/>
          </a:p>
        </p:txBody>
      </p:sp>
      <p:pic>
        <p:nvPicPr>
          <p:cNvPr id="23" name="Picture 22" descr="A diagram of a sample&#10;&#10;Description automatically generated with low confidence">
            <a:extLst>
              <a:ext uri="{FF2B5EF4-FFF2-40B4-BE49-F238E27FC236}">
                <a16:creationId xmlns:a16="http://schemas.microsoft.com/office/drawing/2014/main" id="{3D0D82A8-3CEC-1AA9-0AFC-8B96B049EA94}"/>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358880" y="3760079"/>
            <a:ext cx="5696220" cy="2672471"/>
          </a:xfrm>
          <a:prstGeom prst="rect">
            <a:avLst/>
          </a:prstGeom>
        </p:spPr>
      </p:pic>
    </p:spTree>
    <p:extLst>
      <p:ext uri="{BB962C8B-B14F-4D97-AF65-F5344CB8AC3E}">
        <p14:creationId xmlns:p14="http://schemas.microsoft.com/office/powerpoint/2010/main" val="216985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2905730-2C49-1524-E741-9B2C9F066C24}"/>
              </a:ext>
            </a:extLst>
          </p:cNvPr>
          <p:cNvSpPr>
            <a:spLocks noGrp="1"/>
          </p:cNvSpPr>
          <p:nvPr>
            <p:ph type="dt" sz="half" idx="10"/>
          </p:nvPr>
        </p:nvSpPr>
        <p:spPr/>
        <p:txBody>
          <a:bodyPr/>
          <a:lstStyle/>
          <a:p>
            <a:fld id="{DCE9ED13-D6A6-4777-A154-8A66BB1E771F}" type="datetime1">
              <a:rPr lang="fr-FR" smtClean="0"/>
              <a:t>08/05/2023</a:t>
            </a:fld>
            <a:endParaRPr lang="fr-CH"/>
          </a:p>
        </p:txBody>
      </p:sp>
      <p:sp>
        <p:nvSpPr>
          <p:cNvPr id="5" name="Footer Placeholder 4">
            <a:extLst>
              <a:ext uri="{FF2B5EF4-FFF2-40B4-BE49-F238E27FC236}">
                <a16:creationId xmlns:a16="http://schemas.microsoft.com/office/drawing/2014/main" id="{A82C4212-2D98-C4D4-99C6-58B24A07403A}"/>
              </a:ext>
            </a:extLst>
          </p:cNvPr>
          <p:cNvSpPr>
            <a:spLocks noGrp="1"/>
          </p:cNvSpPr>
          <p:nvPr>
            <p:ph type="ftr" sz="quarter" idx="11"/>
          </p:nvPr>
        </p:nvSpPr>
        <p:spPr/>
        <p:txBody>
          <a:bodyPr/>
          <a:lstStyle/>
          <a:p>
            <a:r>
              <a:rPr lang="fr-CH"/>
              <a:t>Alice Moros - EN-MME-MM</a:t>
            </a:r>
          </a:p>
        </p:txBody>
      </p:sp>
      <p:sp>
        <p:nvSpPr>
          <p:cNvPr id="6" name="Slide Number Placeholder 5">
            <a:extLst>
              <a:ext uri="{FF2B5EF4-FFF2-40B4-BE49-F238E27FC236}">
                <a16:creationId xmlns:a16="http://schemas.microsoft.com/office/drawing/2014/main" id="{127A63FA-D6CF-52F0-ED1D-689B679A29E6}"/>
              </a:ext>
            </a:extLst>
          </p:cNvPr>
          <p:cNvSpPr>
            <a:spLocks noGrp="1"/>
          </p:cNvSpPr>
          <p:nvPr>
            <p:ph type="sldNum" sz="quarter" idx="12"/>
          </p:nvPr>
        </p:nvSpPr>
        <p:spPr/>
        <p:txBody>
          <a:bodyPr/>
          <a:lstStyle/>
          <a:p>
            <a:fld id="{23A16CB1-47E6-45C3-A6D6-81B904738604}" type="slidenum">
              <a:rPr lang="fr-CH" smtClean="0"/>
              <a:t>2</a:t>
            </a:fld>
            <a:endParaRPr lang="fr-CH"/>
          </a:p>
        </p:txBody>
      </p:sp>
      <p:sp>
        <p:nvSpPr>
          <p:cNvPr id="7" name="TextBox 6">
            <a:extLst>
              <a:ext uri="{FF2B5EF4-FFF2-40B4-BE49-F238E27FC236}">
                <a16:creationId xmlns:a16="http://schemas.microsoft.com/office/drawing/2014/main" id="{6EBB4BDE-25DF-6257-C36A-A21B201BDD50}"/>
              </a:ext>
            </a:extLst>
          </p:cNvPr>
          <p:cNvSpPr txBox="1"/>
          <p:nvPr/>
        </p:nvSpPr>
        <p:spPr>
          <a:xfrm>
            <a:off x="-1" y="0"/>
            <a:ext cx="10096501" cy="523220"/>
          </a:xfrm>
          <a:prstGeom prst="rect">
            <a:avLst/>
          </a:prstGeom>
          <a:noFill/>
        </p:spPr>
        <p:txBody>
          <a:bodyPr wrap="square">
            <a:spAutoFit/>
          </a:bodyPr>
          <a:lstStyle/>
          <a:p>
            <a:r>
              <a:rPr lang="en-US" sz="2800" b="1" dirty="0"/>
              <a:t>XRD-BB Analysis </a:t>
            </a:r>
            <a:r>
              <a:rPr lang="en-US" sz="2800" b="1" dirty="0">
                <a:solidFill>
                  <a:schemeClr val="bg1">
                    <a:lumMod val="50000"/>
                  </a:schemeClr>
                </a:solidFill>
              </a:rPr>
              <a:t>- System parameters</a:t>
            </a:r>
            <a:endParaRPr lang="en-US" sz="2800" dirty="0">
              <a:solidFill>
                <a:schemeClr val="bg1">
                  <a:lumMod val="50000"/>
                </a:schemeClr>
              </a:solidFill>
            </a:endParaRPr>
          </a:p>
        </p:txBody>
      </p:sp>
      <p:graphicFrame>
        <p:nvGraphicFramePr>
          <p:cNvPr id="11" name="Table 11">
            <a:extLst>
              <a:ext uri="{FF2B5EF4-FFF2-40B4-BE49-F238E27FC236}">
                <a16:creationId xmlns:a16="http://schemas.microsoft.com/office/drawing/2014/main" id="{2C47F998-CD85-1C7E-1F96-C574141CDEEC}"/>
              </a:ext>
            </a:extLst>
          </p:cNvPr>
          <p:cNvGraphicFramePr>
            <a:graphicFrameLocks noGrp="1"/>
          </p:cNvGraphicFramePr>
          <p:nvPr>
            <p:extLst>
              <p:ext uri="{D42A27DB-BD31-4B8C-83A1-F6EECF244321}">
                <p14:modId xmlns:p14="http://schemas.microsoft.com/office/powerpoint/2010/main" val="1914173778"/>
              </p:ext>
            </p:extLst>
          </p:nvPr>
        </p:nvGraphicFramePr>
        <p:xfrm>
          <a:off x="88900" y="2737564"/>
          <a:ext cx="11684000" cy="1889760"/>
        </p:xfrm>
        <a:graphic>
          <a:graphicData uri="http://schemas.openxmlformats.org/drawingml/2006/table">
            <a:tbl>
              <a:tblPr firstRow="1" bandRow="1">
                <a:tableStyleId>{5C22544A-7EE6-4342-B048-85BDC9FD1C3A}</a:tableStyleId>
              </a:tblPr>
              <a:tblGrid>
                <a:gridCol w="1568593">
                  <a:extLst>
                    <a:ext uri="{9D8B030D-6E8A-4147-A177-3AD203B41FA5}">
                      <a16:colId xmlns:a16="http://schemas.microsoft.com/office/drawing/2014/main" val="2524106678"/>
                    </a:ext>
                  </a:extLst>
                </a:gridCol>
                <a:gridCol w="1646052">
                  <a:extLst>
                    <a:ext uri="{9D8B030D-6E8A-4147-A177-3AD203B41FA5}">
                      <a16:colId xmlns:a16="http://schemas.microsoft.com/office/drawing/2014/main" val="1522062139"/>
                    </a:ext>
                  </a:extLst>
                </a:gridCol>
                <a:gridCol w="1165687">
                  <a:extLst>
                    <a:ext uri="{9D8B030D-6E8A-4147-A177-3AD203B41FA5}">
                      <a16:colId xmlns:a16="http://schemas.microsoft.com/office/drawing/2014/main" val="3877817466"/>
                    </a:ext>
                  </a:extLst>
                </a:gridCol>
                <a:gridCol w="1710063">
                  <a:extLst>
                    <a:ext uri="{9D8B030D-6E8A-4147-A177-3AD203B41FA5}">
                      <a16:colId xmlns:a16="http://schemas.microsoft.com/office/drawing/2014/main" val="730637515"/>
                    </a:ext>
                  </a:extLst>
                </a:gridCol>
                <a:gridCol w="1190966">
                  <a:extLst>
                    <a:ext uri="{9D8B030D-6E8A-4147-A177-3AD203B41FA5}">
                      <a16:colId xmlns:a16="http://schemas.microsoft.com/office/drawing/2014/main" val="2144905841"/>
                    </a:ext>
                  </a:extLst>
                </a:gridCol>
                <a:gridCol w="1045727">
                  <a:extLst>
                    <a:ext uri="{9D8B030D-6E8A-4147-A177-3AD203B41FA5}">
                      <a16:colId xmlns:a16="http://schemas.microsoft.com/office/drawing/2014/main" val="2914705740"/>
                    </a:ext>
                  </a:extLst>
                </a:gridCol>
                <a:gridCol w="984622">
                  <a:extLst>
                    <a:ext uri="{9D8B030D-6E8A-4147-A177-3AD203B41FA5}">
                      <a16:colId xmlns:a16="http://schemas.microsoft.com/office/drawing/2014/main" val="1520075264"/>
                    </a:ext>
                  </a:extLst>
                </a:gridCol>
                <a:gridCol w="1027370">
                  <a:extLst>
                    <a:ext uri="{9D8B030D-6E8A-4147-A177-3AD203B41FA5}">
                      <a16:colId xmlns:a16="http://schemas.microsoft.com/office/drawing/2014/main" val="2637440155"/>
                    </a:ext>
                  </a:extLst>
                </a:gridCol>
                <a:gridCol w="1344920">
                  <a:extLst>
                    <a:ext uri="{9D8B030D-6E8A-4147-A177-3AD203B41FA5}">
                      <a16:colId xmlns:a16="http://schemas.microsoft.com/office/drawing/2014/main" val="2014222349"/>
                    </a:ext>
                  </a:extLst>
                </a:gridCol>
              </a:tblGrid>
              <a:tr h="1102380">
                <a:tc>
                  <a:txBody>
                    <a:bodyPr/>
                    <a:lstStyle/>
                    <a:p>
                      <a:pPr algn="ctr"/>
                      <a:r>
                        <a:rPr lang="en-GB" sz="1400" b="1" kern="1200" dirty="0">
                          <a:solidFill>
                            <a:schemeClr val="lt1"/>
                          </a:solidFill>
                          <a:effectLst/>
                          <a:latin typeface="+mn-lt"/>
                          <a:ea typeface="+mn-ea"/>
                          <a:cs typeface="+mn-cs"/>
                        </a:rPr>
                        <a:t>Configuration</a:t>
                      </a:r>
                      <a:endParaRPr lang="en-US" sz="1400" dirty="0"/>
                    </a:p>
                  </a:txBody>
                  <a:tcPr/>
                </a:tc>
                <a:tc>
                  <a:txBody>
                    <a:bodyPr/>
                    <a:lstStyle/>
                    <a:p>
                      <a:pPr algn="ctr"/>
                      <a:r>
                        <a:rPr lang="en-GB" sz="1400" b="1" kern="1200" dirty="0">
                          <a:solidFill>
                            <a:schemeClr val="lt1"/>
                          </a:solidFill>
                          <a:effectLst/>
                          <a:latin typeface="+mn-lt"/>
                          <a:ea typeface="+mn-ea"/>
                          <a:cs typeface="+mn-cs"/>
                        </a:rPr>
                        <a:t>X-ray source</a:t>
                      </a:r>
                      <a:endParaRPr lang="en-US" sz="1400" dirty="0"/>
                    </a:p>
                  </a:txBody>
                  <a:tcPr/>
                </a:tc>
                <a:tc>
                  <a:txBody>
                    <a:bodyPr/>
                    <a:lstStyle/>
                    <a:p>
                      <a:pPr algn="ctr"/>
                      <a:r>
                        <a:rPr lang="en-US" sz="1400" dirty="0"/>
                        <a:t>Tube</a:t>
                      </a:r>
                    </a:p>
                  </a:txBody>
                  <a:tcPr/>
                </a:tc>
                <a:tc>
                  <a:txBody>
                    <a:bodyPr/>
                    <a:lstStyle/>
                    <a:p>
                      <a:pPr algn="ctr"/>
                      <a:r>
                        <a:rPr lang="en-US" sz="1400" dirty="0"/>
                        <a:t>V (kV)</a:t>
                      </a:r>
                    </a:p>
                    <a:p>
                      <a:pPr algn="ctr"/>
                      <a:r>
                        <a:rPr lang="en-US" sz="1400" dirty="0"/>
                        <a:t>I (mA)</a:t>
                      </a:r>
                    </a:p>
                  </a:txBody>
                  <a:tcPr/>
                </a:tc>
                <a:tc>
                  <a:txBody>
                    <a:bodyPr/>
                    <a:lstStyle/>
                    <a:p>
                      <a:pPr algn="ctr"/>
                      <a:r>
                        <a:rPr lang="en-GB" sz="1400" b="1" kern="1200" dirty="0">
                          <a:solidFill>
                            <a:schemeClr val="lt1"/>
                          </a:solidFill>
                          <a:effectLst/>
                          <a:latin typeface="+mn-lt"/>
                          <a:ea typeface="+mn-ea"/>
                          <a:cs typeface="+mn-cs"/>
                        </a:rPr>
                        <a:t>Detector Mode</a:t>
                      </a:r>
                      <a:endParaRPr lang="en-US" sz="1400" dirty="0"/>
                    </a:p>
                  </a:txBody>
                  <a:tcPr/>
                </a:tc>
                <a:tc>
                  <a:txBody>
                    <a:bodyPr/>
                    <a:lstStyle/>
                    <a:p>
                      <a:pPr algn="ctr"/>
                      <a:r>
                        <a:rPr lang="en-GB" sz="1400" b="1" kern="1200" dirty="0">
                          <a:solidFill>
                            <a:schemeClr val="lt1"/>
                          </a:solidFill>
                          <a:effectLst/>
                          <a:latin typeface="+mn-lt"/>
                          <a:ea typeface="+mn-ea"/>
                          <a:cs typeface="+mn-cs"/>
                        </a:rPr>
                        <a:t>Detector</a:t>
                      </a:r>
                      <a:endParaRPr lang="en-US" sz="1400" dirty="0"/>
                    </a:p>
                  </a:txBody>
                  <a:tcPr/>
                </a:tc>
                <a:tc>
                  <a:txBody>
                    <a:bodyPr/>
                    <a:lstStyle/>
                    <a:p>
                      <a:pPr algn="ctr"/>
                      <a:r>
                        <a:rPr lang="en-US" sz="1400" dirty="0"/>
                        <a:t>Detector window</a:t>
                      </a:r>
                    </a:p>
                    <a:p>
                      <a:pPr algn="ctr"/>
                      <a:r>
                        <a:rPr lang="en-US" sz="1400" dirty="0"/>
                        <a:t>(mm x mm)</a:t>
                      </a:r>
                    </a:p>
                  </a:txBody>
                  <a:tcPr/>
                </a:tc>
                <a:tc>
                  <a:txBody>
                    <a:bodyPr/>
                    <a:lstStyle/>
                    <a:p>
                      <a:pPr algn="ctr"/>
                      <a:r>
                        <a:rPr lang="en-US" sz="1400" dirty="0"/>
                        <a:t>Sample-Detector Distance</a:t>
                      </a:r>
                    </a:p>
                    <a:p>
                      <a:pPr algn="ctr"/>
                      <a:r>
                        <a:rPr lang="en-US" sz="1400" dirty="0"/>
                        <a:t>(SDD in mm)</a:t>
                      </a:r>
                    </a:p>
                  </a:txBody>
                  <a:tcPr/>
                </a:tc>
                <a:tc>
                  <a:txBody>
                    <a:bodyPr/>
                    <a:lstStyle/>
                    <a:p>
                      <a:pPr algn="ctr"/>
                      <a:r>
                        <a:rPr lang="en-US" sz="1400" dirty="0"/>
                        <a:t>Optics</a:t>
                      </a:r>
                    </a:p>
                  </a:txBody>
                  <a:tcPr/>
                </a:tc>
                <a:extLst>
                  <a:ext uri="{0D108BD9-81ED-4DB2-BD59-A6C34878D82A}">
                    <a16:rowId xmlns:a16="http://schemas.microsoft.com/office/drawing/2014/main" val="1687083341"/>
                  </a:ext>
                </a:extLst>
              </a:tr>
              <a:tr h="696240">
                <a:tc>
                  <a:txBody>
                    <a:bodyPr/>
                    <a:lstStyle/>
                    <a:p>
                      <a:pPr algn="ctr"/>
                      <a:r>
                        <a:rPr lang="en-US" sz="1400" dirty="0"/>
                        <a:t>Bragg-Brentano</a:t>
                      </a:r>
                    </a:p>
                  </a:txBody>
                  <a:tcPr/>
                </a:tc>
                <a:tc>
                  <a:txBody>
                    <a:bodyPr/>
                    <a:lstStyle/>
                    <a:p>
                      <a:pPr algn="ctr"/>
                      <a:r>
                        <a:rPr lang="en-US" sz="1400" dirty="0"/>
                        <a:t>Cu line focus</a:t>
                      </a:r>
                    </a:p>
                  </a:txBody>
                  <a:tcPr/>
                </a:tc>
                <a:tc>
                  <a:txBody>
                    <a:bodyPr/>
                    <a:lstStyle/>
                    <a:p>
                      <a:pPr algn="ctr"/>
                      <a:r>
                        <a:rPr lang="en-US" sz="1400" dirty="0"/>
                        <a:t>Cu with 1.54 [Å]</a:t>
                      </a:r>
                    </a:p>
                  </a:txBody>
                  <a:tcPr/>
                </a:tc>
                <a:tc>
                  <a:txBody>
                    <a:bodyPr/>
                    <a:lstStyle/>
                    <a:p>
                      <a:pPr algn="ctr"/>
                      <a:r>
                        <a:rPr lang="en-US" sz="1400" dirty="0"/>
                        <a:t>40</a:t>
                      </a:r>
                    </a:p>
                    <a:p>
                      <a:pPr algn="ctr"/>
                      <a:r>
                        <a:rPr lang="en-US" sz="1400" dirty="0"/>
                        <a:t>40</a:t>
                      </a:r>
                    </a:p>
                  </a:txBody>
                  <a:tcPr/>
                </a:tc>
                <a:tc>
                  <a:txBody>
                    <a:bodyPr/>
                    <a:lstStyle/>
                    <a:p>
                      <a:pPr algn="ctr"/>
                      <a:r>
                        <a:rPr lang="en-US" sz="1400" dirty="0"/>
                        <a:t>1D</a:t>
                      </a:r>
                    </a:p>
                  </a:txBody>
                  <a:tcPr/>
                </a:tc>
                <a:tc>
                  <a:txBody>
                    <a:bodyPr/>
                    <a:lstStyle/>
                    <a:p>
                      <a:pPr algn="ctr"/>
                      <a:r>
                        <a:rPr lang="en-GB" sz="1400" b="0" i="1" kern="1200" dirty="0">
                          <a:solidFill>
                            <a:schemeClr val="dk1"/>
                          </a:solidFill>
                          <a:effectLst/>
                          <a:latin typeface="+mn-lt"/>
                          <a:ea typeface="+mn-ea"/>
                          <a:cs typeface="+mn-cs"/>
                        </a:rPr>
                        <a:t>γ</a:t>
                      </a:r>
                      <a:r>
                        <a:rPr lang="en-GB" sz="1400" b="0" kern="1200" dirty="0">
                          <a:solidFill>
                            <a:schemeClr val="dk1"/>
                          </a:solidFill>
                          <a:effectLst/>
                          <a:latin typeface="+mn-lt"/>
                          <a:ea typeface="+mn-ea"/>
                          <a:cs typeface="+mn-cs"/>
                        </a:rPr>
                        <a:t>-optimized</a:t>
                      </a:r>
                      <a:endParaRPr lang="en-US" sz="1400" b="0" dirty="0"/>
                    </a:p>
                  </a:txBody>
                  <a:tcPr/>
                </a:tc>
                <a:tc>
                  <a:txBody>
                    <a:bodyPr/>
                    <a:lstStyle/>
                    <a:p>
                      <a:pPr algn="ctr"/>
                      <a:r>
                        <a:rPr lang="en-US" sz="1400" dirty="0"/>
                        <a:t>74.9 x 35.4</a:t>
                      </a:r>
                    </a:p>
                  </a:txBody>
                  <a:tcPr/>
                </a:tc>
                <a:tc>
                  <a:txBody>
                    <a:bodyPr/>
                    <a:lstStyle/>
                    <a:p>
                      <a:pPr algn="ctr"/>
                      <a:r>
                        <a:rPr lang="en-US" sz="1400" dirty="0"/>
                        <a:t>355.2</a:t>
                      </a:r>
                    </a:p>
                  </a:txBody>
                  <a:tcPr/>
                </a:tc>
                <a:tc>
                  <a:txBody>
                    <a:bodyPr/>
                    <a:lstStyle/>
                    <a:p>
                      <a:pPr algn="ctr"/>
                      <a:r>
                        <a:rPr lang="en-US" sz="1400" dirty="0"/>
                        <a:t>Motorized slit: </a:t>
                      </a:r>
                      <a:r>
                        <a:rPr lang="en-US" sz="1400" dirty="0" err="1"/>
                        <a:t>OpeningDegree</a:t>
                      </a:r>
                      <a:r>
                        <a:rPr lang="en-US" sz="1400" dirty="0"/>
                        <a:t>  (0.30 °)</a:t>
                      </a:r>
                    </a:p>
                  </a:txBody>
                  <a:tcPr/>
                </a:tc>
                <a:extLst>
                  <a:ext uri="{0D108BD9-81ED-4DB2-BD59-A6C34878D82A}">
                    <a16:rowId xmlns:a16="http://schemas.microsoft.com/office/drawing/2014/main" val="3524974709"/>
                  </a:ext>
                </a:extLst>
              </a:tr>
            </a:tbl>
          </a:graphicData>
        </a:graphic>
      </p:graphicFrame>
      <p:graphicFrame>
        <p:nvGraphicFramePr>
          <p:cNvPr id="12" name="Table 11">
            <a:extLst>
              <a:ext uri="{FF2B5EF4-FFF2-40B4-BE49-F238E27FC236}">
                <a16:creationId xmlns:a16="http://schemas.microsoft.com/office/drawing/2014/main" id="{107E960D-8AF9-2C94-1964-15F0982E617A}"/>
              </a:ext>
            </a:extLst>
          </p:cNvPr>
          <p:cNvGraphicFramePr>
            <a:graphicFrameLocks noGrp="1"/>
          </p:cNvGraphicFramePr>
          <p:nvPr>
            <p:extLst>
              <p:ext uri="{D42A27DB-BD31-4B8C-83A1-F6EECF244321}">
                <p14:modId xmlns:p14="http://schemas.microsoft.com/office/powerpoint/2010/main" val="3441965636"/>
              </p:ext>
            </p:extLst>
          </p:nvPr>
        </p:nvGraphicFramePr>
        <p:xfrm>
          <a:off x="88900" y="4633675"/>
          <a:ext cx="11683999" cy="1798620"/>
        </p:xfrm>
        <a:graphic>
          <a:graphicData uri="http://schemas.openxmlformats.org/drawingml/2006/table">
            <a:tbl>
              <a:tblPr firstRow="1" bandRow="1">
                <a:tableStyleId>{5C22544A-7EE6-4342-B048-85BDC9FD1C3A}</a:tableStyleId>
              </a:tblPr>
              <a:tblGrid>
                <a:gridCol w="1681184">
                  <a:extLst>
                    <a:ext uri="{9D8B030D-6E8A-4147-A177-3AD203B41FA5}">
                      <a16:colId xmlns:a16="http://schemas.microsoft.com/office/drawing/2014/main" val="3223198904"/>
                    </a:ext>
                  </a:extLst>
                </a:gridCol>
                <a:gridCol w="1681184">
                  <a:extLst>
                    <a:ext uri="{9D8B030D-6E8A-4147-A177-3AD203B41FA5}">
                      <a16:colId xmlns:a16="http://schemas.microsoft.com/office/drawing/2014/main" val="2524106678"/>
                    </a:ext>
                  </a:extLst>
                </a:gridCol>
                <a:gridCol w="1764204">
                  <a:extLst>
                    <a:ext uri="{9D8B030D-6E8A-4147-A177-3AD203B41FA5}">
                      <a16:colId xmlns:a16="http://schemas.microsoft.com/office/drawing/2014/main" val="1522062139"/>
                    </a:ext>
                  </a:extLst>
                </a:gridCol>
                <a:gridCol w="1317962">
                  <a:extLst>
                    <a:ext uri="{9D8B030D-6E8A-4147-A177-3AD203B41FA5}">
                      <a16:colId xmlns:a16="http://schemas.microsoft.com/office/drawing/2014/main" val="730637515"/>
                    </a:ext>
                  </a:extLst>
                </a:gridCol>
                <a:gridCol w="1276453">
                  <a:extLst>
                    <a:ext uri="{9D8B030D-6E8A-4147-A177-3AD203B41FA5}">
                      <a16:colId xmlns:a16="http://schemas.microsoft.com/office/drawing/2014/main" val="2144905841"/>
                    </a:ext>
                  </a:extLst>
                </a:gridCol>
                <a:gridCol w="1120788">
                  <a:extLst>
                    <a:ext uri="{9D8B030D-6E8A-4147-A177-3AD203B41FA5}">
                      <a16:colId xmlns:a16="http://schemas.microsoft.com/office/drawing/2014/main" val="2914705740"/>
                    </a:ext>
                  </a:extLst>
                </a:gridCol>
                <a:gridCol w="1390607">
                  <a:extLst>
                    <a:ext uri="{9D8B030D-6E8A-4147-A177-3AD203B41FA5}">
                      <a16:colId xmlns:a16="http://schemas.microsoft.com/office/drawing/2014/main" val="1520075264"/>
                    </a:ext>
                  </a:extLst>
                </a:gridCol>
                <a:gridCol w="1451617">
                  <a:extLst>
                    <a:ext uri="{9D8B030D-6E8A-4147-A177-3AD203B41FA5}">
                      <a16:colId xmlns:a16="http://schemas.microsoft.com/office/drawing/2014/main" val="2637440155"/>
                    </a:ext>
                  </a:extLst>
                </a:gridCol>
              </a:tblGrid>
              <a:tr h="1102380">
                <a:tc>
                  <a:txBody>
                    <a:bodyPr/>
                    <a:lstStyle/>
                    <a:p>
                      <a:pPr algn="ctr"/>
                      <a:r>
                        <a:rPr lang="en-US" sz="1300" dirty="0"/>
                        <a:t>Filter</a:t>
                      </a:r>
                    </a:p>
                  </a:txBody>
                  <a:tcPr marL="87030" marR="87030" marT="43515" marB="43515"/>
                </a:tc>
                <a:tc>
                  <a:txBody>
                    <a:bodyPr/>
                    <a:lstStyle/>
                    <a:p>
                      <a:pPr algn="ctr"/>
                      <a:r>
                        <a:rPr lang="en-GB" sz="1300" b="1" kern="1200" dirty="0">
                          <a:solidFill>
                            <a:schemeClr val="lt1"/>
                          </a:solidFill>
                          <a:effectLst/>
                          <a:latin typeface="+mn-lt"/>
                          <a:ea typeface="+mn-ea"/>
                          <a:cs typeface="+mn-cs"/>
                        </a:rPr>
                        <a:t>Scan type</a:t>
                      </a:r>
                      <a:endParaRPr lang="en-US" sz="1300" dirty="0"/>
                    </a:p>
                  </a:txBody>
                  <a:tcPr marL="87030" marR="87030" marT="43515" marB="43515"/>
                </a:tc>
                <a:tc>
                  <a:txBody>
                    <a:bodyPr/>
                    <a:lstStyle/>
                    <a:p>
                      <a:pPr algn="ctr"/>
                      <a:r>
                        <a:rPr lang="en-GB" sz="1300" b="1" kern="1200" dirty="0">
                          <a:solidFill>
                            <a:schemeClr val="lt1"/>
                          </a:solidFill>
                          <a:effectLst/>
                          <a:latin typeface="+mn-lt"/>
                          <a:ea typeface="+mn-ea"/>
                          <a:cs typeface="+mn-cs"/>
                        </a:rPr>
                        <a:t>2Theta range (°)</a:t>
                      </a:r>
                      <a:endParaRPr lang="en-US" sz="1300" dirty="0"/>
                    </a:p>
                  </a:txBody>
                  <a:tcPr marL="87030" marR="87030" marT="43515" marB="43515"/>
                </a:tc>
                <a:tc>
                  <a:txBody>
                    <a:bodyPr/>
                    <a:lstStyle/>
                    <a:p>
                      <a:pPr algn="ctr"/>
                      <a:r>
                        <a:rPr lang="en-US" sz="1300" dirty="0"/>
                        <a:t>Absorber</a:t>
                      </a:r>
                    </a:p>
                  </a:txBody>
                  <a:tcPr marL="87030" marR="87030" marT="43515" marB="43515"/>
                </a:tc>
                <a:tc>
                  <a:txBody>
                    <a:bodyPr/>
                    <a:lstStyle/>
                    <a:p>
                      <a:pPr algn="ctr"/>
                      <a:r>
                        <a:rPr lang="en-GB" sz="1300" b="1" kern="1200" dirty="0">
                          <a:solidFill>
                            <a:schemeClr val="lt1"/>
                          </a:solidFill>
                          <a:effectLst/>
                          <a:latin typeface="+mn-lt"/>
                          <a:ea typeface="+mn-ea"/>
                          <a:cs typeface="+mn-cs"/>
                        </a:rPr>
                        <a:t>Time/step (s)</a:t>
                      </a:r>
                      <a:endParaRPr lang="en-US" sz="1300" dirty="0"/>
                    </a:p>
                  </a:txBody>
                  <a:tcPr marL="87030" marR="87030" marT="43515" marB="43515"/>
                </a:tc>
                <a:tc>
                  <a:txBody>
                    <a:bodyPr/>
                    <a:lstStyle/>
                    <a:p>
                      <a:pPr algn="ctr"/>
                      <a:r>
                        <a:rPr lang="en-GB" sz="1300" b="1" kern="1200" dirty="0">
                          <a:solidFill>
                            <a:schemeClr val="lt1"/>
                          </a:solidFill>
                          <a:effectLst/>
                          <a:latin typeface="+mn-lt"/>
                          <a:ea typeface="+mn-ea"/>
                          <a:cs typeface="+mn-cs"/>
                        </a:rPr>
                        <a:t>Increment (°)</a:t>
                      </a:r>
                      <a:endParaRPr lang="en-US" sz="1300" dirty="0"/>
                    </a:p>
                  </a:txBody>
                  <a:tcPr marL="87030" marR="87030" marT="43515" marB="43515"/>
                </a:tc>
                <a:tc>
                  <a:txBody>
                    <a:bodyPr/>
                    <a:lstStyle/>
                    <a:p>
                      <a:pPr algn="ctr"/>
                      <a:r>
                        <a:rPr lang="en-US" sz="1300" dirty="0"/>
                        <a:t>Sample preparation</a:t>
                      </a:r>
                    </a:p>
                  </a:txBody>
                  <a:tcPr marL="87030" marR="87030" marT="43515" marB="43515"/>
                </a:tc>
                <a:tc>
                  <a:txBody>
                    <a:bodyPr/>
                    <a:lstStyle/>
                    <a:p>
                      <a:pPr algn="ctr"/>
                      <a:r>
                        <a:rPr lang="en-US" sz="1300" dirty="0"/>
                        <a:t>Software for </a:t>
                      </a:r>
                      <a:r>
                        <a:rPr lang="en-US" sz="1300" dirty="0" err="1"/>
                        <a:t>cryst</a:t>
                      </a:r>
                      <a:r>
                        <a:rPr lang="en-US" sz="1300" dirty="0"/>
                        <a:t>. phase and chem. composition  identification</a:t>
                      </a:r>
                    </a:p>
                  </a:txBody>
                  <a:tcPr marL="87030" marR="87030" marT="43515" marB="43515"/>
                </a:tc>
                <a:extLst>
                  <a:ext uri="{0D108BD9-81ED-4DB2-BD59-A6C34878D82A}">
                    <a16:rowId xmlns:a16="http://schemas.microsoft.com/office/drawing/2014/main" val="1687083341"/>
                  </a:ext>
                </a:extLst>
              </a:tr>
              <a:tr h="696240">
                <a:tc>
                  <a:txBody>
                    <a:bodyPr/>
                    <a:lstStyle/>
                    <a:p>
                      <a:pPr algn="ctr"/>
                      <a:r>
                        <a:rPr lang="en-US" sz="1300" dirty="0"/>
                        <a:t>Ni0.02</a:t>
                      </a:r>
                    </a:p>
                  </a:txBody>
                  <a:tcPr marL="87030" marR="87030" marT="43515" marB="43515"/>
                </a:tc>
                <a:tc>
                  <a:txBody>
                    <a:bodyPr/>
                    <a:lstStyle/>
                    <a:p>
                      <a:pPr algn="ctr"/>
                      <a:r>
                        <a:rPr lang="en-US" sz="1300" dirty="0"/>
                        <a:t>Coupled Theta/2Theta</a:t>
                      </a:r>
                    </a:p>
                  </a:txBody>
                  <a:tcPr marL="87030" marR="87030" marT="43515" marB="43515"/>
                </a:tc>
                <a:tc>
                  <a:txBody>
                    <a:bodyPr/>
                    <a:lstStyle/>
                    <a:p>
                      <a:pPr algn="ctr"/>
                      <a:r>
                        <a:rPr lang="en-US" sz="1300" dirty="0"/>
                        <a:t>12-80</a:t>
                      </a:r>
                    </a:p>
                  </a:txBody>
                  <a:tcPr marL="87030" marR="87030" marT="43515" marB="43515"/>
                </a:tc>
                <a:tc>
                  <a:txBody>
                    <a:bodyPr/>
                    <a:lstStyle/>
                    <a:p>
                      <a:pPr algn="ctr"/>
                      <a:r>
                        <a:rPr lang="en-US" sz="1300" dirty="0"/>
                        <a:t>1</a:t>
                      </a:r>
                    </a:p>
                  </a:txBody>
                  <a:tcPr marL="87030" marR="87030" marT="43515" marB="43515"/>
                </a:tc>
                <a:tc>
                  <a:txBody>
                    <a:bodyPr/>
                    <a:lstStyle/>
                    <a:p>
                      <a:pPr algn="ctr"/>
                      <a:r>
                        <a:rPr lang="en-US" sz="1300" dirty="0"/>
                        <a:t>1</a:t>
                      </a:r>
                    </a:p>
                  </a:txBody>
                  <a:tcPr marL="87030" marR="87030" marT="43515" marB="43515"/>
                </a:tc>
                <a:tc>
                  <a:txBody>
                    <a:bodyPr/>
                    <a:lstStyle/>
                    <a:p>
                      <a:pPr algn="ctr"/>
                      <a:r>
                        <a:rPr lang="en-US" sz="1300" dirty="0"/>
                        <a:t>0.020</a:t>
                      </a:r>
                    </a:p>
                  </a:txBody>
                  <a:tcPr marL="87030" marR="87030" marT="43515" marB="43515"/>
                </a:tc>
                <a:tc>
                  <a:txBody>
                    <a:bodyPr/>
                    <a:lstStyle/>
                    <a:p>
                      <a:pPr algn="ctr"/>
                      <a:r>
                        <a:rPr lang="en-US" sz="1300" dirty="0"/>
                        <a:t>Specimens were cut before analysis</a:t>
                      </a:r>
                    </a:p>
                  </a:txBody>
                  <a:tcPr marL="87030" marR="87030" marT="43515" marB="43515"/>
                </a:tc>
                <a:tc>
                  <a:txBody>
                    <a:bodyPr/>
                    <a:lstStyle/>
                    <a:p>
                      <a:pPr algn="ctr"/>
                      <a:r>
                        <a:rPr lang="en-US" sz="1300" dirty="0"/>
                        <a:t>EVA + PDF database</a:t>
                      </a:r>
                    </a:p>
                  </a:txBody>
                  <a:tcPr marL="87030" marR="87030" marT="43515" marB="43515"/>
                </a:tc>
                <a:extLst>
                  <a:ext uri="{0D108BD9-81ED-4DB2-BD59-A6C34878D82A}">
                    <a16:rowId xmlns:a16="http://schemas.microsoft.com/office/drawing/2014/main" val="3524974709"/>
                  </a:ext>
                </a:extLst>
              </a:tr>
            </a:tbl>
          </a:graphicData>
        </a:graphic>
      </p:graphicFrame>
      <p:pic>
        <p:nvPicPr>
          <p:cNvPr id="3" name="Image 2" descr="logooutline.eps">
            <a:extLst>
              <a:ext uri="{FF2B5EF4-FFF2-40B4-BE49-F238E27FC236}">
                <a16:creationId xmlns:a16="http://schemas.microsoft.com/office/drawing/2014/main" id="{D5128095-006A-CAEF-4120-FE34838178E1}"/>
              </a:ext>
            </a:extLst>
          </p:cNvPr>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1360652" y="65704"/>
            <a:ext cx="819156" cy="810924"/>
          </a:xfrm>
          <a:prstGeom prst="rect">
            <a:avLst/>
          </a:prstGeom>
        </p:spPr>
      </p:pic>
      <p:pic>
        <p:nvPicPr>
          <p:cNvPr id="8" name="Picture 7" descr="A picture containing machine, engineering, electronics, auto part&#10;&#10;Description automatically generated">
            <a:extLst>
              <a:ext uri="{FF2B5EF4-FFF2-40B4-BE49-F238E27FC236}">
                <a16:creationId xmlns:a16="http://schemas.microsoft.com/office/drawing/2014/main" id="{B4D77053-6EBE-CF97-0E05-6B27DD4D0A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4749" y="49338"/>
            <a:ext cx="3505201" cy="2628900"/>
          </a:xfrm>
          <a:prstGeom prst="rect">
            <a:avLst/>
          </a:prstGeom>
        </p:spPr>
      </p:pic>
      <p:sp>
        <p:nvSpPr>
          <p:cNvPr id="13" name="TextBox 12">
            <a:extLst>
              <a:ext uri="{FF2B5EF4-FFF2-40B4-BE49-F238E27FC236}">
                <a16:creationId xmlns:a16="http://schemas.microsoft.com/office/drawing/2014/main" id="{437A8D8B-22DF-566A-6558-6A419D280456}"/>
              </a:ext>
            </a:extLst>
          </p:cNvPr>
          <p:cNvSpPr txBox="1"/>
          <p:nvPr/>
        </p:nvSpPr>
        <p:spPr>
          <a:xfrm>
            <a:off x="-1" y="2143708"/>
            <a:ext cx="7524750" cy="646331"/>
          </a:xfrm>
          <a:prstGeom prst="rect">
            <a:avLst/>
          </a:prstGeom>
          <a:noFill/>
        </p:spPr>
        <p:txBody>
          <a:bodyPr wrap="square">
            <a:spAutoFit/>
          </a:bodyPr>
          <a:lstStyle/>
          <a:p>
            <a:pPr algn="just"/>
            <a:r>
              <a:rPr lang="en-GB" dirty="0">
                <a:solidFill>
                  <a:srgbClr val="212121"/>
                </a:solidFill>
              </a:rPr>
              <a:t>In the XRD-BB configuration, the  X-Rays source and the detector move together in the so called “coupled Theta/2Theta” scan.</a:t>
            </a:r>
          </a:p>
        </p:txBody>
      </p:sp>
      <p:pic>
        <p:nvPicPr>
          <p:cNvPr id="15" name="Picture 14" descr="A picture containing diagram, line, circle, design&#10;&#10;Description automatically generated">
            <a:extLst>
              <a:ext uri="{FF2B5EF4-FFF2-40B4-BE49-F238E27FC236}">
                <a16:creationId xmlns:a16="http://schemas.microsoft.com/office/drawing/2014/main" id="{2E8FF64D-2C05-EAC7-F7C0-F58E623ED3EC}"/>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07474" y="473686"/>
            <a:ext cx="3451846" cy="1610696"/>
          </a:xfrm>
          <a:prstGeom prst="rect">
            <a:avLst/>
          </a:prstGeom>
        </p:spPr>
      </p:pic>
    </p:spTree>
    <p:extLst>
      <p:ext uri="{BB962C8B-B14F-4D97-AF65-F5344CB8AC3E}">
        <p14:creationId xmlns:p14="http://schemas.microsoft.com/office/powerpoint/2010/main" val="4041695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9CDAD72-F53E-4E94-9D34-3E04027F653A}"/>
              </a:ext>
            </a:extLst>
          </p:cNvPr>
          <p:cNvSpPr>
            <a:spLocks noGrp="1"/>
          </p:cNvSpPr>
          <p:nvPr>
            <p:ph type="dt" sz="half" idx="10"/>
          </p:nvPr>
        </p:nvSpPr>
        <p:spPr/>
        <p:txBody>
          <a:bodyPr/>
          <a:lstStyle/>
          <a:p>
            <a:fld id="{9CFB7299-525D-4F3F-ADA1-7E32F932EE31}" type="datetime1">
              <a:rPr lang="fr-FR" smtClean="0"/>
              <a:t>05/05/2023</a:t>
            </a:fld>
            <a:endParaRPr lang="fr-CH"/>
          </a:p>
        </p:txBody>
      </p:sp>
      <p:sp>
        <p:nvSpPr>
          <p:cNvPr id="5" name="Slide Number Placeholder 4">
            <a:extLst>
              <a:ext uri="{FF2B5EF4-FFF2-40B4-BE49-F238E27FC236}">
                <a16:creationId xmlns:a16="http://schemas.microsoft.com/office/drawing/2014/main" id="{8779A2F0-96CA-4780-9B46-D6D1BC664DCF}"/>
              </a:ext>
            </a:extLst>
          </p:cNvPr>
          <p:cNvSpPr>
            <a:spLocks noGrp="1"/>
          </p:cNvSpPr>
          <p:nvPr>
            <p:ph type="sldNum" sz="quarter" idx="12"/>
          </p:nvPr>
        </p:nvSpPr>
        <p:spPr/>
        <p:txBody>
          <a:bodyPr/>
          <a:lstStyle/>
          <a:p>
            <a:fld id="{23A16CB1-47E6-45C3-A6D6-81B904738604}" type="slidenum">
              <a:rPr lang="fr-CH" smtClean="0"/>
              <a:t>3</a:t>
            </a:fld>
            <a:endParaRPr lang="fr-CH"/>
          </a:p>
        </p:txBody>
      </p:sp>
      <p:sp>
        <p:nvSpPr>
          <p:cNvPr id="10" name="Footer Placeholder 9">
            <a:extLst>
              <a:ext uri="{FF2B5EF4-FFF2-40B4-BE49-F238E27FC236}">
                <a16:creationId xmlns:a16="http://schemas.microsoft.com/office/drawing/2014/main" id="{E204767A-DFAD-42AD-8AC1-E15D130281DE}"/>
              </a:ext>
            </a:extLst>
          </p:cNvPr>
          <p:cNvSpPr>
            <a:spLocks noGrp="1"/>
          </p:cNvSpPr>
          <p:nvPr>
            <p:ph type="ftr" sz="quarter" idx="11"/>
          </p:nvPr>
        </p:nvSpPr>
        <p:spPr/>
        <p:txBody>
          <a:bodyPr/>
          <a:lstStyle/>
          <a:p>
            <a:r>
              <a:rPr lang="fr-CH"/>
              <a:t>Alice Moros - EN-MME-MM</a:t>
            </a:r>
          </a:p>
        </p:txBody>
      </p:sp>
      <p:sp>
        <p:nvSpPr>
          <p:cNvPr id="25" name="TextBox 24">
            <a:extLst>
              <a:ext uri="{FF2B5EF4-FFF2-40B4-BE49-F238E27FC236}">
                <a16:creationId xmlns:a16="http://schemas.microsoft.com/office/drawing/2014/main" id="{FA995FA7-22AF-3FE1-9DFE-B9672FDE503C}"/>
              </a:ext>
            </a:extLst>
          </p:cNvPr>
          <p:cNvSpPr txBox="1"/>
          <p:nvPr/>
        </p:nvSpPr>
        <p:spPr>
          <a:xfrm>
            <a:off x="-1" y="0"/>
            <a:ext cx="10134601" cy="523220"/>
          </a:xfrm>
          <a:prstGeom prst="rect">
            <a:avLst/>
          </a:prstGeom>
          <a:noFill/>
        </p:spPr>
        <p:txBody>
          <a:bodyPr wrap="square">
            <a:spAutoFit/>
          </a:bodyPr>
          <a:lstStyle/>
          <a:p>
            <a:r>
              <a:rPr lang="en-US" sz="2800" b="1" dirty="0"/>
              <a:t>XRD-BB Results</a:t>
            </a:r>
            <a:endParaRPr lang="en-US" sz="2800" dirty="0"/>
          </a:p>
        </p:txBody>
      </p:sp>
      <p:sp>
        <p:nvSpPr>
          <p:cNvPr id="15" name="TextBox 14">
            <a:extLst>
              <a:ext uri="{FF2B5EF4-FFF2-40B4-BE49-F238E27FC236}">
                <a16:creationId xmlns:a16="http://schemas.microsoft.com/office/drawing/2014/main" id="{0ADDAF3A-038A-A152-C056-685F9BBD328E}"/>
              </a:ext>
            </a:extLst>
          </p:cNvPr>
          <p:cNvSpPr txBox="1"/>
          <p:nvPr/>
        </p:nvSpPr>
        <p:spPr>
          <a:xfrm>
            <a:off x="2846038" y="754397"/>
            <a:ext cx="1569212" cy="369332"/>
          </a:xfrm>
          <a:prstGeom prst="rect">
            <a:avLst/>
          </a:prstGeom>
          <a:noFill/>
        </p:spPr>
        <p:txBody>
          <a:bodyPr wrap="none" rtlCol="0">
            <a:spAutoFit/>
          </a:bodyPr>
          <a:lstStyle/>
          <a:p>
            <a:r>
              <a:rPr lang="en-US" dirty="0"/>
              <a:t>PU - Reference</a:t>
            </a:r>
          </a:p>
        </p:txBody>
      </p:sp>
      <p:sp>
        <p:nvSpPr>
          <p:cNvPr id="20" name="TextBox 19">
            <a:extLst>
              <a:ext uri="{FF2B5EF4-FFF2-40B4-BE49-F238E27FC236}">
                <a16:creationId xmlns:a16="http://schemas.microsoft.com/office/drawing/2014/main" id="{076D0080-3290-3E0C-8943-566BDEAAF52F}"/>
              </a:ext>
            </a:extLst>
          </p:cNvPr>
          <p:cNvSpPr txBox="1"/>
          <p:nvPr/>
        </p:nvSpPr>
        <p:spPr>
          <a:xfrm>
            <a:off x="8394371" y="753531"/>
            <a:ext cx="1519647" cy="369332"/>
          </a:xfrm>
          <a:prstGeom prst="rect">
            <a:avLst/>
          </a:prstGeom>
          <a:noFill/>
        </p:spPr>
        <p:txBody>
          <a:bodyPr wrap="none" rtlCol="0">
            <a:spAutoFit/>
          </a:bodyPr>
          <a:lstStyle/>
          <a:p>
            <a:r>
              <a:rPr lang="en-US" dirty="0"/>
              <a:t>PU - Damaged</a:t>
            </a:r>
          </a:p>
        </p:txBody>
      </p:sp>
      <p:pic>
        <p:nvPicPr>
          <p:cNvPr id="6" name="Picture 5" descr="A picture containing diagram, sketch, plot, text&#10;&#10;Description automatically generated">
            <a:extLst>
              <a:ext uri="{FF2B5EF4-FFF2-40B4-BE49-F238E27FC236}">
                <a16:creationId xmlns:a16="http://schemas.microsoft.com/office/drawing/2014/main" id="{093A4781-B27C-1BDD-A0CB-053A1BC9B6B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85106" y="1536543"/>
            <a:ext cx="5538175" cy="3450823"/>
          </a:xfrm>
          <a:prstGeom prst="rect">
            <a:avLst/>
          </a:prstGeom>
        </p:spPr>
      </p:pic>
      <p:pic>
        <p:nvPicPr>
          <p:cNvPr id="8" name="Picture 7" descr="A picture containing diagram, line, plot, text&#10;&#10;Description automatically generated">
            <a:extLst>
              <a:ext uri="{FF2B5EF4-FFF2-40B4-BE49-F238E27FC236}">
                <a16:creationId xmlns:a16="http://schemas.microsoft.com/office/drawing/2014/main" id="{69695A16-40A4-4DBC-1267-3FA2E0D833F1}"/>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5761" y="1468647"/>
            <a:ext cx="5575174" cy="3450823"/>
          </a:xfrm>
          <a:prstGeom prst="rect">
            <a:avLst/>
          </a:prstGeom>
        </p:spPr>
      </p:pic>
      <p:sp>
        <p:nvSpPr>
          <p:cNvPr id="2" name="TextBox 1">
            <a:extLst>
              <a:ext uri="{FF2B5EF4-FFF2-40B4-BE49-F238E27FC236}">
                <a16:creationId xmlns:a16="http://schemas.microsoft.com/office/drawing/2014/main" id="{2646952D-4722-7855-61B5-3D7693D1F932}"/>
              </a:ext>
            </a:extLst>
          </p:cNvPr>
          <p:cNvSpPr txBox="1"/>
          <p:nvPr/>
        </p:nvSpPr>
        <p:spPr>
          <a:xfrm>
            <a:off x="-1" y="5278137"/>
            <a:ext cx="12192000" cy="923330"/>
          </a:xfrm>
          <a:prstGeom prst="rect">
            <a:avLst/>
          </a:prstGeom>
          <a:noFill/>
        </p:spPr>
        <p:txBody>
          <a:bodyPr wrap="square">
            <a:spAutoFit/>
          </a:bodyPr>
          <a:lstStyle/>
          <a:p>
            <a:pPr algn="just"/>
            <a:r>
              <a:rPr lang="en-US" sz="1800" dirty="0">
                <a:effectLst/>
                <a:latin typeface="Calibri" panose="020F0502020204030204" pitchFamily="34" charset="0"/>
                <a:ea typeface="Calibri" panose="020F0502020204030204" pitchFamily="34" charset="0"/>
                <a:cs typeface="Times New Roman" panose="02020603050405020304" pitchFamily="18" charset="0"/>
              </a:rPr>
              <a:t>The performed XRD-BB measurements </a:t>
            </a:r>
            <a:r>
              <a:rPr lang="en-US" dirty="0">
                <a:latin typeface="Calibri" panose="020F0502020204030204" pitchFamily="34" charset="0"/>
                <a:ea typeface="Calibri" panose="020F0502020204030204" pitchFamily="34" charset="0"/>
                <a:cs typeface="Times New Roman" panose="02020603050405020304" pitchFamily="18" charset="0"/>
              </a:rPr>
              <a:t>reveled similar diffractograms for both the reference and damaged PU - The initial large peak (2Theta between 15° and 30°), representing amorphous phase, is linked to the presence of PU material. Additional small peaks (2Theta from 25°) are of uncertain nature and likely related to the sample holder material and/or dirt in the specimen.</a:t>
            </a:r>
            <a:endParaRPr lang="en-US" dirty="0"/>
          </a:p>
        </p:txBody>
      </p:sp>
      <p:pic>
        <p:nvPicPr>
          <p:cNvPr id="3" name="Image 2" descr="logooutline.eps">
            <a:extLst>
              <a:ext uri="{FF2B5EF4-FFF2-40B4-BE49-F238E27FC236}">
                <a16:creationId xmlns:a16="http://schemas.microsoft.com/office/drawing/2014/main" id="{7CCB9672-0898-30CA-18AD-CA3CBC1C46B0}"/>
              </a:ext>
            </a:extLst>
          </p:cNvPr>
          <p:cNvPicPr>
            <a:picLocks noChangeAspect="1"/>
          </p:cNvPicPr>
          <p:nvPr/>
        </p:nvPicPr>
        <p:blipFill>
          <a:blip r:embed="rId4">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1360652" y="65704"/>
            <a:ext cx="819156" cy="810924"/>
          </a:xfrm>
          <a:prstGeom prst="rect">
            <a:avLst/>
          </a:prstGeom>
        </p:spPr>
      </p:pic>
    </p:spTree>
    <p:extLst>
      <p:ext uri="{BB962C8B-B14F-4D97-AF65-F5344CB8AC3E}">
        <p14:creationId xmlns:p14="http://schemas.microsoft.com/office/powerpoint/2010/main" val="102159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9CDAD72-F53E-4E94-9D34-3E04027F653A}"/>
              </a:ext>
            </a:extLst>
          </p:cNvPr>
          <p:cNvSpPr>
            <a:spLocks noGrp="1"/>
          </p:cNvSpPr>
          <p:nvPr>
            <p:ph type="dt" sz="half" idx="10"/>
          </p:nvPr>
        </p:nvSpPr>
        <p:spPr/>
        <p:txBody>
          <a:bodyPr/>
          <a:lstStyle/>
          <a:p>
            <a:fld id="{9CFB7299-525D-4F3F-ADA1-7E32F932EE31}" type="datetime1">
              <a:rPr lang="fr-FR" smtClean="0"/>
              <a:t>05/05/2023</a:t>
            </a:fld>
            <a:endParaRPr lang="fr-CH"/>
          </a:p>
        </p:txBody>
      </p:sp>
      <p:sp>
        <p:nvSpPr>
          <p:cNvPr id="5" name="Slide Number Placeholder 4">
            <a:extLst>
              <a:ext uri="{FF2B5EF4-FFF2-40B4-BE49-F238E27FC236}">
                <a16:creationId xmlns:a16="http://schemas.microsoft.com/office/drawing/2014/main" id="{8779A2F0-96CA-4780-9B46-D6D1BC664DCF}"/>
              </a:ext>
            </a:extLst>
          </p:cNvPr>
          <p:cNvSpPr>
            <a:spLocks noGrp="1"/>
          </p:cNvSpPr>
          <p:nvPr>
            <p:ph type="sldNum" sz="quarter" idx="12"/>
          </p:nvPr>
        </p:nvSpPr>
        <p:spPr/>
        <p:txBody>
          <a:bodyPr/>
          <a:lstStyle/>
          <a:p>
            <a:fld id="{23A16CB1-47E6-45C3-A6D6-81B904738604}" type="slidenum">
              <a:rPr lang="fr-CH" smtClean="0"/>
              <a:t>4</a:t>
            </a:fld>
            <a:endParaRPr lang="fr-CH"/>
          </a:p>
        </p:txBody>
      </p:sp>
      <p:sp>
        <p:nvSpPr>
          <p:cNvPr id="10" name="Footer Placeholder 9">
            <a:extLst>
              <a:ext uri="{FF2B5EF4-FFF2-40B4-BE49-F238E27FC236}">
                <a16:creationId xmlns:a16="http://schemas.microsoft.com/office/drawing/2014/main" id="{E204767A-DFAD-42AD-8AC1-E15D130281DE}"/>
              </a:ext>
            </a:extLst>
          </p:cNvPr>
          <p:cNvSpPr>
            <a:spLocks noGrp="1"/>
          </p:cNvSpPr>
          <p:nvPr>
            <p:ph type="ftr" sz="quarter" idx="11"/>
          </p:nvPr>
        </p:nvSpPr>
        <p:spPr/>
        <p:txBody>
          <a:bodyPr/>
          <a:lstStyle/>
          <a:p>
            <a:r>
              <a:rPr lang="fr-CH"/>
              <a:t>Alice Moros - EN-MME-MM</a:t>
            </a:r>
          </a:p>
        </p:txBody>
      </p:sp>
      <p:sp>
        <p:nvSpPr>
          <p:cNvPr id="25" name="TextBox 24">
            <a:extLst>
              <a:ext uri="{FF2B5EF4-FFF2-40B4-BE49-F238E27FC236}">
                <a16:creationId xmlns:a16="http://schemas.microsoft.com/office/drawing/2014/main" id="{FA995FA7-22AF-3FE1-9DFE-B9672FDE503C}"/>
              </a:ext>
            </a:extLst>
          </p:cNvPr>
          <p:cNvSpPr txBox="1"/>
          <p:nvPr/>
        </p:nvSpPr>
        <p:spPr>
          <a:xfrm>
            <a:off x="-1" y="0"/>
            <a:ext cx="10134601" cy="523220"/>
          </a:xfrm>
          <a:prstGeom prst="rect">
            <a:avLst/>
          </a:prstGeom>
          <a:noFill/>
        </p:spPr>
        <p:txBody>
          <a:bodyPr wrap="square">
            <a:spAutoFit/>
          </a:bodyPr>
          <a:lstStyle/>
          <a:p>
            <a:r>
              <a:rPr lang="en-US" sz="2800" b="1" dirty="0"/>
              <a:t>XRD-BB Results</a:t>
            </a:r>
            <a:endParaRPr lang="en-US" sz="2800" dirty="0"/>
          </a:p>
        </p:txBody>
      </p:sp>
      <p:sp>
        <p:nvSpPr>
          <p:cNvPr id="15" name="TextBox 14">
            <a:extLst>
              <a:ext uri="{FF2B5EF4-FFF2-40B4-BE49-F238E27FC236}">
                <a16:creationId xmlns:a16="http://schemas.microsoft.com/office/drawing/2014/main" id="{0ADDAF3A-038A-A152-C056-685F9BBD328E}"/>
              </a:ext>
            </a:extLst>
          </p:cNvPr>
          <p:cNvSpPr txBox="1"/>
          <p:nvPr/>
        </p:nvSpPr>
        <p:spPr>
          <a:xfrm>
            <a:off x="2846038" y="754397"/>
            <a:ext cx="1569212" cy="369332"/>
          </a:xfrm>
          <a:prstGeom prst="rect">
            <a:avLst/>
          </a:prstGeom>
          <a:noFill/>
        </p:spPr>
        <p:txBody>
          <a:bodyPr wrap="none" rtlCol="0">
            <a:spAutoFit/>
          </a:bodyPr>
          <a:lstStyle/>
          <a:p>
            <a:r>
              <a:rPr lang="en-US" dirty="0"/>
              <a:t>PU - Reference</a:t>
            </a:r>
          </a:p>
        </p:txBody>
      </p:sp>
      <p:sp>
        <p:nvSpPr>
          <p:cNvPr id="20" name="TextBox 19">
            <a:extLst>
              <a:ext uri="{FF2B5EF4-FFF2-40B4-BE49-F238E27FC236}">
                <a16:creationId xmlns:a16="http://schemas.microsoft.com/office/drawing/2014/main" id="{076D0080-3290-3E0C-8943-566BDEAAF52F}"/>
              </a:ext>
            </a:extLst>
          </p:cNvPr>
          <p:cNvSpPr txBox="1"/>
          <p:nvPr/>
        </p:nvSpPr>
        <p:spPr>
          <a:xfrm>
            <a:off x="8394371" y="753531"/>
            <a:ext cx="1519647" cy="369332"/>
          </a:xfrm>
          <a:prstGeom prst="rect">
            <a:avLst/>
          </a:prstGeom>
          <a:noFill/>
        </p:spPr>
        <p:txBody>
          <a:bodyPr wrap="none" rtlCol="0">
            <a:spAutoFit/>
          </a:bodyPr>
          <a:lstStyle/>
          <a:p>
            <a:r>
              <a:rPr lang="en-US" dirty="0"/>
              <a:t>PU - Damaged</a:t>
            </a:r>
          </a:p>
        </p:txBody>
      </p:sp>
      <p:pic>
        <p:nvPicPr>
          <p:cNvPr id="6" name="Picture 5" descr="A picture containing text, diagram, plot, line&#10;&#10;Description automatically generated">
            <a:extLst>
              <a:ext uri="{FF2B5EF4-FFF2-40B4-BE49-F238E27FC236}">
                <a16:creationId xmlns:a16="http://schemas.microsoft.com/office/drawing/2014/main" id="{7E33C161-152F-1593-59FC-2245130B22D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0289" y="1438186"/>
            <a:ext cx="5636435" cy="3490430"/>
          </a:xfrm>
          <a:prstGeom prst="rect">
            <a:avLst/>
          </a:prstGeom>
        </p:spPr>
      </p:pic>
      <p:pic>
        <p:nvPicPr>
          <p:cNvPr id="8" name="Picture 7" descr="A picture containing text, plot, diagram, line&#10;&#10;Description automatically generated">
            <a:extLst>
              <a:ext uri="{FF2B5EF4-FFF2-40B4-BE49-F238E27FC236}">
                <a16:creationId xmlns:a16="http://schemas.microsoft.com/office/drawing/2014/main" id="{AB81F4EB-D553-0A16-C142-A57D3BB2FA06}"/>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80991" y="1418897"/>
            <a:ext cx="5795980" cy="3617939"/>
          </a:xfrm>
          <a:prstGeom prst="rect">
            <a:avLst/>
          </a:prstGeom>
        </p:spPr>
      </p:pic>
      <p:pic>
        <p:nvPicPr>
          <p:cNvPr id="3" name="Image 2" descr="logooutline.eps">
            <a:extLst>
              <a:ext uri="{FF2B5EF4-FFF2-40B4-BE49-F238E27FC236}">
                <a16:creationId xmlns:a16="http://schemas.microsoft.com/office/drawing/2014/main" id="{5475612B-2164-B04E-35DE-3C7653A9C377}"/>
              </a:ext>
            </a:extLst>
          </p:cNvPr>
          <p:cNvPicPr>
            <a:picLocks noChangeAspect="1"/>
          </p:cNvPicPr>
          <p:nvPr/>
        </p:nvPicPr>
        <p:blipFill>
          <a:blip r:embed="rId4">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1360652" y="65704"/>
            <a:ext cx="819156" cy="810924"/>
          </a:xfrm>
          <a:prstGeom prst="rect">
            <a:avLst/>
          </a:prstGeom>
        </p:spPr>
      </p:pic>
      <p:sp>
        <p:nvSpPr>
          <p:cNvPr id="7" name="TextBox 6">
            <a:extLst>
              <a:ext uri="{FF2B5EF4-FFF2-40B4-BE49-F238E27FC236}">
                <a16:creationId xmlns:a16="http://schemas.microsoft.com/office/drawing/2014/main" id="{73045F7E-FD60-42E8-2A11-8CFD589948A0}"/>
              </a:ext>
            </a:extLst>
          </p:cNvPr>
          <p:cNvSpPr txBox="1"/>
          <p:nvPr/>
        </p:nvSpPr>
        <p:spPr>
          <a:xfrm>
            <a:off x="-1" y="5278137"/>
            <a:ext cx="12192000" cy="923330"/>
          </a:xfrm>
          <a:prstGeom prst="rect">
            <a:avLst/>
          </a:prstGeom>
          <a:noFill/>
        </p:spPr>
        <p:txBody>
          <a:bodyPr wrap="square">
            <a:spAutoFit/>
          </a:bodyPr>
          <a:lstStyle/>
          <a:p>
            <a:pPr algn="just"/>
            <a:r>
              <a:rPr lang="en-US" sz="1800" dirty="0">
                <a:effectLst/>
                <a:latin typeface="Calibri" panose="020F0502020204030204" pitchFamily="34" charset="0"/>
                <a:ea typeface="Calibri" panose="020F0502020204030204" pitchFamily="34" charset="0"/>
                <a:cs typeface="Times New Roman" panose="02020603050405020304" pitchFamily="18" charset="0"/>
              </a:rPr>
              <a:t>The performed XRD-BB measurements </a:t>
            </a:r>
            <a:r>
              <a:rPr lang="en-US" dirty="0">
                <a:latin typeface="Calibri" panose="020F0502020204030204" pitchFamily="34" charset="0"/>
                <a:ea typeface="Calibri" panose="020F0502020204030204" pitchFamily="34" charset="0"/>
                <a:cs typeface="Times New Roman" panose="02020603050405020304" pitchFamily="18" charset="0"/>
              </a:rPr>
              <a:t>reveled similar diffractograms for both the reference and damaged PU - The initial large peak (2Theta between 15° and 30°), representing amorphous phase, is linked to the presence of PU material. Additional small peaks (2Theta from 25°) are of uncertain nature and likely related to the sample holder material and/or dirt in the specimen.</a:t>
            </a:r>
            <a:endParaRPr lang="en-US" dirty="0"/>
          </a:p>
        </p:txBody>
      </p:sp>
    </p:spTree>
    <p:extLst>
      <p:ext uri="{BB962C8B-B14F-4D97-AF65-F5344CB8AC3E}">
        <p14:creationId xmlns:p14="http://schemas.microsoft.com/office/powerpoint/2010/main" val="1186672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9CDAD72-F53E-4E94-9D34-3E04027F653A}"/>
              </a:ext>
            </a:extLst>
          </p:cNvPr>
          <p:cNvSpPr>
            <a:spLocks noGrp="1"/>
          </p:cNvSpPr>
          <p:nvPr>
            <p:ph type="dt" sz="half" idx="10"/>
          </p:nvPr>
        </p:nvSpPr>
        <p:spPr/>
        <p:txBody>
          <a:bodyPr/>
          <a:lstStyle/>
          <a:p>
            <a:fld id="{9CFB7299-525D-4F3F-ADA1-7E32F932EE31}" type="datetime1">
              <a:rPr lang="fr-FR" smtClean="0"/>
              <a:t>08/05/2023</a:t>
            </a:fld>
            <a:endParaRPr lang="fr-CH"/>
          </a:p>
        </p:txBody>
      </p:sp>
      <p:sp>
        <p:nvSpPr>
          <p:cNvPr id="5" name="Slide Number Placeholder 4">
            <a:extLst>
              <a:ext uri="{FF2B5EF4-FFF2-40B4-BE49-F238E27FC236}">
                <a16:creationId xmlns:a16="http://schemas.microsoft.com/office/drawing/2014/main" id="{8779A2F0-96CA-4780-9B46-D6D1BC664DCF}"/>
              </a:ext>
            </a:extLst>
          </p:cNvPr>
          <p:cNvSpPr>
            <a:spLocks noGrp="1"/>
          </p:cNvSpPr>
          <p:nvPr>
            <p:ph type="sldNum" sz="quarter" idx="12"/>
          </p:nvPr>
        </p:nvSpPr>
        <p:spPr/>
        <p:txBody>
          <a:bodyPr/>
          <a:lstStyle/>
          <a:p>
            <a:fld id="{23A16CB1-47E6-45C3-A6D6-81B904738604}" type="slidenum">
              <a:rPr lang="fr-CH" smtClean="0"/>
              <a:t>5</a:t>
            </a:fld>
            <a:endParaRPr lang="fr-CH"/>
          </a:p>
        </p:txBody>
      </p:sp>
      <p:sp>
        <p:nvSpPr>
          <p:cNvPr id="10" name="Footer Placeholder 9">
            <a:extLst>
              <a:ext uri="{FF2B5EF4-FFF2-40B4-BE49-F238E27FC236}">
                <a16:creationId xmlns:a16="http://schemas.microsoft.com/office/drawing/2014/main" id="{E204767A-DFAD-42AD-8AC1-E15D130281DE}"/>
              </a:ext>
            </a:extLst>
          </p:cNvPr>
          <p:cNvSpPr>
            <a:spLocks noGrp="1"/>
          </p:cNvSpPr>
          <p:nvPr>
            <p:ph type="ftr" sz="quarter" idx="11"/>
          </p:nvPr>
        </p:nvSpPr>
        <p:spPr/>
        <p:txBody>
          <a:bodyPr/>
          <a:lstStyle/>
          <a:p>
            <a:r>
              <a:rPr lang="fr-CH"/>
              <a:t>Alice Moros - EN-MME-MM</a:t>
            </a:r>
          </a:p>
        </p:txBody>
      </p:sp>
      <p:sp>
        <p:nvSpPr>
          <p:cNvPr id="25" name="TextBox 24">
            <a:extLst>
              <a:ext uri="{FF2B5EF4-FFF2-40B4-BE49-F238E27FC236}">
                <a16:creationId xmlns:a16="http://schemas.microsoft.com/office/drawing/2014/main" id="{FA995FA7-22AF-3FE1-9DFE-B9672FDE503C}"/>
              </a:ext>
            </a:extLst>
          </p:cNvPr>
          <p:cNvSpPr txBox="1"/>
          <p:nvPr/>
        </p:nvSpPr>
        <p:spPr>
          <a:xfrm>
            <a:off x="-1" y="0"/>
            <a:ext cx="10134601" cy="523220"/>
          </a:xfrm>
          <a:prstGeom prst="rect">
            <a:avLst/>
          </a:prstGeom>
          <a:noFill/>
        </p:spPr>
        <p:txBody>
          <a:bodyPr wrap="square">
            <a:spAutoFit/>
          </a:bodyPr>
          <a:lstStyle/>
          <a:p>
            <a:r>
              <a:rPr lang="en-US" sz="2800" b="1" dirty="0"/>
              <a:t>XRD-BB Results</a:t>
            </a:r>
            <a:endParaRPr lang="en-US" sz="2800" dirty="0"/>
          </a:p>
        </p:txBody>
      </p:sp>
      <p:pic>
        <p:nvPicPr>
          <p:cNvPr id="3" name="Image 2" descr="logooutline.eps">
            <a:extLst>
              <a:ext uri="{FF2B5EF4-FFF2-40B4-BE49-F238E27FC236}">
                <a16:creationId xmlns:a16="http://schemas.microsoft.com/office/drawing/2014/main" id="{5475612B-2164-B04E-35DE-3C7653A9C377}"/>
              </a:ext>
            </a:extLst>
          </p:cNvPr>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1360652" y="65704"/>
            <a:ext cx="819156" cy="810924"/>
          </a:xfrm>
          <a:prstGeom prst="rect">
            <a:avLst/>
          </a:prstGeom>
        </p:spPr>
      </p:pic>
      <p:pic>
        <p:nvPicPr>
          <p:cNvPr id="9" name="Picture 8" descr="A picture containing text, diagram, plot, line&#10;&#10;Description automatically generated">
            <a:extLst>
              <a:ext uri="{FF2B5EF4-FFF2-40B4-BE49-F238E27FC236}">
                <a16:creationId xmlns:a16="http://schemas.microsoft.com/office/drawing/2014/main" id="{38A3D579-DB31-1901-470B-564CBC4887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9013" y="303376"/>
            <a:ext cx="7455087" cy="4587240"/>
          </a:xfrm>
          <a:prstGeom prst="rect">
            <a:avLst/>
          </a:prstGeom>
        </p:spPr>
      </p:pic>
      <p:sp>
        <p:nvSpPr>
          <p:cNvPr id="14" name="TextBox 13">
            <a:extLst>
              <a:ext uri="{FF2B5EF4-FFF2-40B4-BE49-F238E27FC236}">
                <a16:creationId xmlns:a16="http://schemas.microsoft.com/office/drawing/2014/main" id="{063FAF2D-E948-6770-6421-54593B980116}"/>
              </a:ext>
            </a:extLst>
          </p:cNvPr>
          <p:cNvSpPr txBox="1"/>
          <p:nvPr/>
        </p:nvSpPr>
        <p:spPr>
          <a:xfrm>
            <a:off x="0" y="4706944"/>
            <a:ext cx="12351258" cy="1857368"/>
          </a:xfrm>
          <a:prstGeom prst="rect">
            <a:avLst/>
          </a:prstGeom>
          <a:noFill/>
        </p:spPr>
        <p:txBody>
          <a:bodyPr wrap="square">
            <a:spAutoFit/>
          </a:bodyPr>
          <a:lstStyle/>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background signal in X-ray diffraction analysis can arise from various sources, such as the sample itself (e.g., amorphous phase), the instrument (e.g., sample holder), or air scattering.</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Differences in the background signal between two specimens could be attributed to the system alignment or the sample shape (in this case, the surface of the damaged PU was difficult to keep flat).</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At present, no clear conclusions can be made.</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It is recommended to explore the SAXS technique for both new and used PU samples.</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5401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9CDAD72-F53E-4E94-9D34-3E04027F653A}"/>
              </a:ext>
            </a:extLst>
          </p:cNvPr>
          <p:cNvSpPr>
            <a:spLocks noGrp="1"/>
          </p:cNvSpPr>
          <p:nvPr>
            <p:ph type="dt" sz="half" idx="10"/>
          </p:nvPr>
        </p:nvSpPr>
        <p:spPr/>
        <p:txBody>
          <a:bodyPr/>
          <a:lstStyle/>
          <a:p>
            <a:fld id="{9CFB7299-525D-4F3F-ADA1-7E32F932EE31}" type="datetime1">
              <a:rPr lang="fr-FR" smtClean="0"/>
              <a:t>08/05/2023</a:t>
            </a:fld>
            <a:endParaRPr lang="fr-CH"/>
          </a:p>
        </p:txBody>
      </p:sp>
      <p:sp>
        <p:nvSpPr>
          <p:cNvPr id="5" name="Slide Number Placeholder 4">
            <a:extLst>
              <a:ext uri="{FF2B5EF4-FFF2-40B4-BE49-F238E27FC236}">
                <a16:creationId xmlns:a16="http://schemas.microsoft.com/office/drawing/2014/main" id="{8779A2F0-96CA-4780-9B46-D6D1BC664DCF}"/>
              </a:ext>
            </a:extLst>
          </p:cNvPr>
          <p:cNvSpPr>
            <a:spLocks noGrp="1"/>
          </p:cNvSpPr>
          <p:nvPr>
            <p:ph type="sldNum" sz="quarter" idx="12"/>
          </p:nvPr>
        </p:nvSpPr>
        <p:spPr/>
        <p:txBody>
          <a:bodyPr/>
          <a:lstStyle/>
          <a:p>
            <a:fld id="{23A16CB1-47E6-45C3-A6D6-81B904738604}" type="slidenum">
              <a:rPr lang="fr-CH" smtClean="0"/>
              <a:t>6</a:t>
            </a:fld>
            <a:endParaRPr lang="fr-CH"/>
          </a:p>
        </p:txBody>
      </p:sp>
      <p:sp>
        <p:nvSpPr>
          <p:cNvPr id="10" name="Footer Placeholder 9">
            <a:extLst>
              <a:ext uri="{FF2B5EF4-FFF2-40B4-BE49-F238E27FC236}">
                <a16:creationId xmlns:a16="http://schemas.microsoft.com/office/drawing/2014/main" id="{E204767A-DFAD-42AD-8AC1-E15D130281DE}"/>
              </a:ext>
            </a:extLst>
          </p:cNvPr>
          <p:cNvSpPr>
            <a:spLocks noGrp="1"/>
          </p:cNvSpPr>
          <p:nvPr>
            <p:ph type="ftr" sz="quarter" idx="11"/>
          </p:nvPr>
        </p:nvSpPr>
        <p:spPr/>
        <p:txBody>
          <a:bodyPr/>
          <a:lstStyle/>
          <a:p>
            <a:r>
              <a:rPr lang="fr-CH"/>
              <a:t>Alice Moros - EN-MME-MM</a:t>
            </a:r>
          </a:p>
        </p:txBody>
      </p:sp>
      <p:sp>
        <p:nvSpPr>
          <p:cNvPr id="25" name="TextBox 24">
            <a:extLst>
              <a:ext uri="{FF2B5EF4-FFF2-40B4-BE49-F238E27FC236}">
                <a16:creationId xmlns:a16="http://schemas.microsoft.com/office/drawing/2014/main" id="{FA995FA7-22AF-3FE1-9DFE-B9672FDE503C}"/>
              </a:ext>
            </a:extLst>
          </p:cNvPr>
          <p:cNvSpPr txBox="1"/>
          <p:nvPr/>
        </p:nvSpPr>
        <p:spPr>
          <a:xfrm>
            <a:off x="-1" y="0"/>
            <a:ext cx="10134601" cy="523220"/>
          </a:xfrm>
          <a:prstGeom prst="rect">
            <a:avLst/>
          </a:prstGeom>
          <a:noFill/>
        </p:spPr>
        <p:txBody>
          <a:bodyPr wrap="square">
            <a:spAutoFit/>
          </a:bodyPr>
          <a:lstStyle/>
          <a:p>
            <a:r>
              <a:rPr lang="en-US" sz="2800" b="1" dirty="0"/>
              <a:t>XRD-BB Results</a:t>
            </a:r>
            <a:endParaRPr lang="en-US" sz="2800" dirty="0"/>
          </a:p>
        </p:txBody>
      </p:sp>
      <p:pic>
        <p:nvPicPr>
          <p:cNvPr id="3" name="Image 2" descr="logooutline.eps">
            <a:extLst>
              <a:ext uri="{FF2B5EF4-FFF2-40B4-BE49-F238E27FC236}">
                <a16:creationId xmlns:a16="http://schemas.microsoft.com/office/drawing/2014/main" id="{5475612B-2164-B04E-35DE-3C7653A9C377}"/>
              </a:ext>
            </a:extLst>
          </p:cNvPr>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1360652" y="65704"/>
            <a:ext cx="819156" cy="810924"/>
          </a:xfrm>
          <a:prstGeom prst="rect">
            <a:avLst/>
          </a:prstGeom>
        </p:spPr>
      </p:pic>
      <p:sp>
        <p:nvSpPr>
          <p:cNvPr id="11" name="TextBox 10">
            <a:extLst>
              <a:ext uri="{FF2B5EF4-FFF2-40B4-BE49-F238E27FC236}">
                <a16:creationId xmlns:a16="http://schemas.microsoft.com/office/drawing/2014/main" id="{FEEAA035-E0C5-214C-B287-C31B681958F3}"/>
              </a:ext>
            </a:extLst>
          </p:cNvPr>
          <p:cNvSpPr txBox="1"/>
          <p:nvPr/>
        </p:nvSpPr>
        <p:spPr>
          <a:xfrm>
            <a:off x="0" y="4706944"/>
            <a:ext cx="12351258" cy="1857368"/>
          </a:xfrm>
          <a:prstGeom prst="rect">
            <a:avLst/>
          </a:prstGeom>
          <a:noFill/>
        </p:spPr>
        <p:txBody>
          <a:bodyPr wrap="square">
            <a:spAutoFit/>
          </a:bodyPr>
          <a:lstStyle/>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background signal in X-ray diffraction analysis can arise from various sources, such as the sample itself (e.g., amorphous phase), the instrument (e.g., sample holder), or air scattering.</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Differences in the background signal between two specimens could be attributed to the system alignment or the sample shape (in this case, the surface of the damaged PU was difficult to keep flat).</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At present, no clear conclusions can be made.</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It is recommended to explore the SAXS technique for both new and used PU samples.</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A picture containing text, diagram, plot, line&#10;&#10;Description automatically generated">
            <a:extLst>
              <a:ext uri="{FF2B5EF4-FFF2-40B4-BE49-F238E27FC236}">
                <a16:creationId xmlns:a16="http://schemas.microsoft.com/office/drawing/2014/main" id="{1B32DF33-F606-D9F8-3FE0-30A2BD6C23AF}"/>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601550" y="307174"/>
            <a:ext cx="7342550" cy="4544143"/>
          </a:xfrm>
          <a:prstGeom prst="rect">
            <a:avLst/>
          </a:prstGeom>
        </p:spPr>
      </p:pic>
    </p:spTree>
    <p:extLst>
      <p:ext uri="{BB962C8B-B14F-4D97-AF65-F5344CB8AC3E}">
        <p14:creationId xmlns:p14="http://schemas.microsoft.com/office/powerpoint/2010/main" val="729161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9EA79C4-39D7-1CEA-D105-B530C6B2A037}"/>
              </a:ext>
            </a:extLst>
          </p:cNvPr>
          <p:cNvSpPr>
            <a:spLocks noGrp="1"/>
          </p:cNvSpPr>
          <p:nvPr>
            <p:ph type="dt" sz="half" idx="10"/>
          </p:nvPr>
        </p:nvSpPr>
        <p:spPr/>
        <p:txBody>
          <a:bodyPr/>
          <a:lstStyle/>
          <a:p>
            <a:fld id="{DCE9ED13-D6A6-4777-A154-8A66BB1E771F}" type="datetime1">
              <a:rPr lang="fr-FR" smtClean="0"/>
              <a:t>05/05/2023</a:t>
            </a:fld>
            <a:endParaRPr lang="fr-CH"/>
          </a:p>
        </p:txBody>
      </p:sp>
      <p:sp>
        <p:nvSpPr>
          <p:cNvPr id="5" name="Footer Placeholder 4">
            <a:extLst>
              <a:ext uri="{FF2B5EF4-FFF2-40B4-BE49-F238E27FC236}">
                <a16:creationId xmlns:a16="http://schemas.microsoft.com/office/drawing/2014/main" id="{038CB982-AF47-E1EE-DA3B-6F0DE2F63629}"/>
              </a:ext>
            </a:extLst>
          </p:cNvPr>
          <p:cNvSpPr>
            <a:spLocks noGrp="1"/>
          </p:cNvSpPr>
          <p:nvPr>
            <p:ph type="ftr" sz="quarter" idx="11"/>
          </p:nvPr>
        </p:nvSpPr>
        <p:spPr/>
        <p:txBody>
          <a:bodyPr/>
          <a:lstStyle/>
          <a:p>
            <a:r>
              <a:rPr lang="fr-CH"/>
              <a:t>Alice Moros - EN-MME-MM</a:t>
            </a:r>
          </a:p>
        </p:txBody>
      </p:sp>
      <p:sp>
        <p:nvSpPr>
          <p:cNvPr id="6" name="Slide Number Placeholder 5">
            <a:extLst>
              <a:ext uri="{FF2B5EF4-FFF2-40B4-BE49-F238E27FC236}">
                <a16:creationId xmlns:a16="http://schemas.microsoft.com/office/drawing/2014/main" id="{20644F09-A50E-3958-847D-EFD6BA92E42B}"/>
              </a:ext>
            </a:extLst>
          </p:cNvPr>
          <p:cNvSpPr>
            <a:spLocks noGrp="1"/>
          </p:cNvSpPr>
          <p:nvPr>
            <p:ph type="sldNum" sz="quarter" idx="12"/>
          </p:nvPr>
        </p:nvSpPr>
        <p:spPr/>
        <p:txBody>
          <a:bodyPr/>
          <a:lstStyle/>
          <a:p>
            <a:fld id="{23A16CB1-47E6-45C3-A6D6-81B904738604}" type="slidenum">
              <a:rPr lang="fr-CH" smtClean="0"/>
              <a:t>7</a:t>
            </a:fld>
            <a:endParaRPr lang="fr-CH"/>
          </a:p>
        </p:txBody>
      </p:sp>
      <p:sp>
        <p:nvSpPr>
          <p:cNvPr id="7" name="TextBox 6">
            <a:extLst>
              <a:ext uri="{FF2B5EF4-FFF2-40B4-BE49-F238E27FC236}">
                <a16:creationId xmlns:a16="http://schemas.microsoft.com/office/drawing/2014/main" id="{36907A05-E9EF-DE82-3EE8-425845A0E528}"/>
              </a:ext>
            </a:extLst>
          </p:cNvPr>
          <p:cNvSpPr txBox="1"/>
          <p:nvPr/>
        </p:nvSpPr>
        <p:spPr>
          <a:xfrm>
            <a:off x="449136" y="5666054"/>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8" name="Picture 7">
            <a:extLst>
              <a:ext uri="{FF2B5EF4-FFF2-40B4-BE49-F238E27FC236}">
                <a16:creationId xmlns:a16="http://schemas.microsoft.com/office/drawing/2014/main" id="{EEA021CD-9E63-92EF-FB9B-BBDCB3774F1C}"/>
              </a:ext>
            </a:extLst>
          </p:cNvPr>
          <p:cNvPicPr>
            <a:picLocks noChangeAspect="1"/>
          </p:cNvPicPr>
          <p:nvPr/>
        </p:nvPicPr>
        <p:blipFill>
          <a:blip r:embed="rId2"/>
          <a:stretch>
            <a:fillRect/>
          </a:stretch>
        </p:blipFill>
        <p:spPr>
          <a:xfrm>
            <a:off x="5273052" y="1714512"/>
            <a:ext cx="1728192" cy="1728192"/>
          </a:xfrm>
          <a:prstGeom prst="rect">
            <a:avLst/>
          </a:prstGeom>
        </p:spPr>
      </p:pic>
    </p:spTree>
    <p:extLst>
      <p:ext uri="{BB962C8B-B14F-4D97-AF65-F5344CB8AC3E}">
        <p14:creationId xmlns:p14="http://schemas.microsoft.com/office/powerpoint/2010/main" val="2765897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7C7F204-E7C6-4129-B188-DD32BEAD0F05}"/>
              </a:ext>
            </a:extLst>
          </p:cNvPr>
          <p:cNvSpPr>
            <a:spLocks noGrp="1"/>
          </p:cNvSpPr>
          <p:nvPr>
            <p:ph type="dt" sz="half" idx="10"/>
          </p:nvPr>
        </p:nvSpPr>
        <p:spPr/>
        <p:txBody>
          <a:bodyPr/>
          <a:lstStyle/>
          <a:p>
            <a:fld id="{DCE9ED13-D6A6-4777-A154-8A66BB1E771F}" type="datetime1">
              <a:rPr lang="fr-FR" smtClean="0"/>
              <a:t>08/05/2023</a:t>
            </a:fld>
            <a:endParaRPr lang="fr-CH"/>
          </a:p>
        </p:txBody>
      </p:sp>
      <p:sp>
        <p:nvSpPr>
          <p:cNvPr id="5" name="Footer Placeholder 4">
            <a:extLst>
              <a:ext uri="{FF2B5EF4-FFF2-40B4-BE49-F238E27FC236}">
                <a16:creationId xmlns:a16="http://schemas.microsoft.com/office/drawing/2014/main" id="{AC89E636-0FB4-5F09-9266-55DE5DAB4D1A}"/>
              </a:ext>
            </a:extLst>
          </p:cNvPr>
          <p:cNvSpPr>
            <a:spLocks noGrp="1"/>
          </p:cNvSpPr>
          <p:nvPr>
            <p:ph type="ftr" sz="quarter" idx="11"/>
          </p:nvPr>
        </p:nvSpPr>
        <p:spPr/>
        <p:txBody>
          <a:bodyPr/>
          <a:lstStyle/>
          <a:p>
            <a:r>
              <a:rPr lang="fr-CH"/>
              <a:t>Alice Moros - EN-MME-MM</a:t>
            </a:r>
          </a:p>
        </p:txBody>
      </p:sp>
      <p:sp>
        <p:nvSpPr>
          <p:cNvPr id="6" name="Slide Number Placeholder 5">
            <a:extLst>
              <a:ext uri="{FF2B5EF4-FFF2-40B4-BE49-F238E27FC236}">
                <a16:creationId xmlns:a16="http://schemas.microsoft.com/office/drawing/2014/main" id="{28E6AC62-EB39-2E54-70F3-B7DAAE3594AD}"/>
              </a:ext>
            </a:extLst>
          </p:cNvPr>
          <p:cNvSpPr>
            <a:spLocks noGrp="1"/>
          </p:cNvSpPr>
          <p:nvPr>
            <p:ph type="sldNum" sz="quarter" idx="12"/>
          </p:nvPr>
        </p:nvSpPr>
        <p:spPr/>
        <p:txBody>
          <a:bodyPr/>
          <a:lstStyle/>
          <a:p>
            <a:fld id="{23A16CB1-47E6-45C3-A6D6-81B904738604}" type="slidenum">
              <a:rPr lang="fr-CH" smtClean="0"/>
              <a:t>8</a:t>
            </a:fld>
            <a:endParaRPr lang="fr-CH"/>
          </a:p>
        </p:txBody>
      </p:sp>
      <p:pic>
        <p:nvPicPr>
          <p:cNvPr id="7" name="Picture 6" descr="A picture containing machine, indoor, engineering, text&#10;&#10;Description automatically generated">
            <a:extLst>
              <a:ext uri="{FF2B5EF4-FFF2-40B4-BE49-F238E27FC236}">
                <a16:creationId xmlns:a16="http://schemas.microsoft.com/office/drawing/2014/main" id="{11D774ED-EFBF-AC06-0900-FFFF6E216D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28405" y="1057143"/>
            <a:ext cx="5486400" cy="4114801"/>
          </a:xfrm>
          <a:prstGeom prst="rect">
            <a:avLst/>
          </a:prstGeom>
        </p:spPr>
      </p:pic>
      <p:pic>
        <p:nvPicPr>
          <p:cNvPr id="8" name="Picture 7" descr="A picture containing machine, text, electronics, computer&#10;&#10;Description automatically generated">
            <a:extLst>
              <a:ext uri="{FF2B5EF4-FFF2-40B4-BE49-F238E27FC236}">
                <a16:creationId xmlns:a16="http://schemas.microsoft.com/office/drawing/2014/main" id="{50D11367-19E0-3F00-3EAF-C459DCF4D3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540956" y="1057144"/>
            <a:ext cx="5486401" cy="4114801"/>
          </a:xfrm>
          <a:prstGeom prst="rect">
            <a:avLst/>
          </a:prstGeom>
        </p:spPr>
      </p:pic>
    </p:spTree>
    <p:extLst>
      <p:ext uri="{BB962C8B-B14F-4D97-AF65-F5344CB8AC3E}">
        <p14:creationId xmlns:p14="http://schemas.microsoft.com/office/powerpoint/2010/main" val="3781295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5149</TotalTime>
  <Words>787</Words>
  <Application>Microsoft Office PowerPoint</Application>
  <PresentationFormat>Widescreen</PresentationFormat>
  <Paragraphs>88</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Alice Moros</dc:creator>
  <cp:lastModifiedBy>Alice Moros</cp:lastModifiedBy>
  <cp:revision>103</cp:revision>
  <dcterms:created xsi:type="dcterms:W3CDTF">2022-03-24T21:05:19Z</dcterms:created>
  <dcterms:modified xsi:type="dcterms:W3CDTF">2023-05-08T15:45:49Z</dcterms:modified>
</cp:coreProperties>
</file>